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4" r:id="rId4"/>
  </p:sldMasterIdLst>
  <p:notesMasterIdLst>
    <p:notesMasterId r:id="rId59"/>
  </p:notesMasterIdLst>
  <p:sldIdLst>
    <p:sldId id="256" r:id="rId5"/>
    <p:sldId id="342" r:id="rId6"/>
    <p:sldId id="321" r:id="rId7"/>
    <p:sldId id="264" r:id="rId8"/>
    <p:sldId id="306" r:id="rId9"/>
    <p:sldId id="258" r:id="rId10"/>
    <p:sldId id="293" r:id="rId11"/>
    <p:sldId id="296" r:id="rId12"/>
    <p:sldId id="297" r:id="rId13"/>
    <p:sldId id="307" r:id="rId14"/>
    <p:sldId id="308" r:id="rId15"/>
    <p:sldId id="285" r:id="rId16"/>
    <p:sldId id="289" r:id="rId17"/>
    <p:sldId id="305" r:id="rId18"/>
    <p:sldId id="312" r:id="rId19"/>
    <p:sldId id="313" r:id="rId20"/>
    <p:sldId id="315" r:id="rId21"/>
    <p:sldId id="316" r:id="rId22"/>
    <p:sldId id="319" r:id="rId23"/>
    <p:sldId id="317" r:id="rId24"/>
    <p:sldId id="259" r:id="rId25"/>
    <p:sldId id="311" r:id="rId26"/>
    <p:sldId id="309" r:id="rId27"/>
    <p:sldId id="265" r:id="rId28"/>
    <p:sldId id="269" r:id="rId29"/>
    <p:sldId id="271" r:id="rId30"/>
    <p:sldId id="273" r:id="rId31"/>
    <p:sldId id="274" r:id="rId32"/>
    <p:sldId id="275" r:id="rId33"/>
    <p:sldId id="276" r:id="rId34"/>
    <p:sldId id="277" r:id="rId35"/>
    <p:sldId id="278" r:id="rId36"/>
    <p:sldId id="279" r:id="rId37"/>
    <p:sldId id="280" r:id="rId38"/>
    <p:sldId id="281" r:id="rId39"/>
    <p:sldId id="282" r:id="rId40"/>
    <p:sldId id="283" r:id="rId41"/>
    <p:sldId id="290" r:id="rId42"/>
    <p:sldId id="302" r:id="rId43"/>
    <p:sldId id="336" r:id="rId44"/>
    <p:sldId id="341" r:id="rId45"/>
    <p:sldId id="303" r:id="rId46"/>
    <p:sldId id="332" r:id="rId47"/>
    <p:sldId id="334" r:id="rId48"/>
    <p:sldId id="333" r:id="rId49"/>
    <p:sldId id="323" r:id="rId50"/>
    <p:sldId id="324" r:id="rId51"/>
    <p:sldId id="325" r:id="rId52"/>
    <p:sldId id="326" r:id="rId53"/>
    <p:sldId id="327" r:id="rId54"/>
    <p:sldId id="328" r:id="rId55"/>
    <p:sldId id="329" r:id="rId56"/>
    <p:sldId id="330" r:id="rId57"/>
    <p:sldId id="331"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73" autoAdjust="0"/>
    <p:restoredTop sz="94660"/>
  </p:normalViewPr>
  <p:slideViewPr>
    <p:cSldViewPr>
      <p:cViewPr varScale="1">
        <p:scale>
          <a:sx n="123" d="100"/>
          <a:sy n="123" d="100"/>
        </p:scale>
        <p:origin x="-120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A669C9-9945-4732-9AB4-F73CA2C98DE1}" type="datetimeFigureOut">
              <a:rPr lang="en-US" smtClean="0"/>
              <a:t>5/11/2018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FBDD75-1806-430E-AB6A-C5D7214EF0A4}" type="slidenum">
              <a:rPr lang="en-US" smtClean="0"/>
              <a:t>‹#›</a:t>
            </a:fld>
            <a:endParaRPr lang="en-US"/>
          </a:p>
        </p:txBody>
      </p:sp>
    </p:spTree>
    <p:extLst>
      <p:ext uri="{BB962C8B-B14F-4D97-AF65-F5344CB8AC3E}">
        <p14:creationId xmlns:p14="http://schemas.microsoft.com/office/powerpoint/2010/main" val="2939151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473EB-E4CC-43AD-8189-18A35B7AFCC5}" type="slidenum">
              <a:rPr lang="en-US" smtClean="0"/>
              <a:t>12</a:t>
            </a:fld>
            <a:endParaRPr lang="en-US"/>
          </a:p>
        </p:txBody>
      </p:sp>
    </p:spTree>
    <p:extLst>
      <p:ext uri="{BB962C8B-B14F-4D97-AF65-F5344CB8AC3E}">
        <p14:creationId xmlns:p14="http://schemas.microsoft.com/office/powerpoint/2010/main" val="131985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8C7BF2E-BC61-477C-8464-0BB7B93010F5}" type="slidenum">
              <a:rPr lang="en-US">
                <a:solidFill>
                  <a:prstClr val="black"/>
                </a:solidFill>
              </a:rPr>
              <a:pPr>
                <a:defRPr/>
              </a:pPr>
              <a:t>16</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044D2A6-3F8E-4883-9A18-4C133993D659}" type="slidenum">
              <a:rPr lang="en-US">
                <a:solidFill>
                  <a:prstClr val="black"/>
                </a:solidFill>
              </a:rPr>
              <a:pPr>
                <a:defRPr/>
              </a:pPr>
              <a:t>17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166091B-8E0E-45AE-9312-F9DCF4D92E8B}" type="slidenum">
              <a:rPr lang="en-US">
                <a:solidFill>
                  <a:prstClr val="black"/>
                </a:solidFill>
              </a:rPr>
              <a:pPr>
                <a:defRPr/>
              </a:pPr>
              <a:t>19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CB4E5D-E32F-4831-A0BA-ACA51CC249BA}"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3F062-C51A-42F2-B90A-12A1A8118D7B}" type="slidenum">
              <a:rPr lang="en-US" smtClean="0"/>
              <a:t>‹#›</a:t>
            </a:fld>
            <a:endParaRPr lang="en-US"/>
          </a:p>
        </p:txBody>
      </p:sp>
    </p:spTree>
    <p:extLst>
      <p:ext uri="{BB962C8B-B14F-4D97-AF65-F5344CB8AC3E}">
        <p14:creationId xmlns:p14="http://schemas.microsoft.com/office/powerpoint/2010/main" val="3523266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CB4E5D-E32F-4831-A0BA-ACA51CC249BA}"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3F062-C51A-42F2-B90A-12A1A8118D7B}" type="slidenum">
              <a:rPr lang="en-US" smtClean="0"/>
              <a:t>‹#›</a:t>
            </a:fld>
            <a:endParaRPr lang="en-US"/>
          </a:p>
        </p:txBody>
      </p:sp>
    </p:spTree>
    <p:extLst>
      <p:ext uri="{BB962C8B-B14F-4D97-AF65-F5344CB8AC3E}">
        <p14:creationId xmlns:p14="http://schemas.microsoft.com/office/powerpoint/2010/main" val="50407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CB4E5D-E32F-4831-A0BA-ACA51CC249BA}"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3F062-C51A-42F2-B90A-12A1A8118D7B}" type="slidenum">
              <a:rPr lang="en-US" smtClean="0"/>
              <a:t>‹#›</a:t>
            </a:fld>
            <a:endParaRPr lang="en-US"/>
          </a:p>
        </p:txBody>
      </p:sp>
    </p:spTree>
    <p:extLst>
      <p:ext uri="{BB962C8B-B14F-4D97-AF65-F5344CB8AC3E}">
        <p14:creationId xmlns:p14="http://schemas.microsoft.com/office/powerpoint/2010/main" val="1016937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i="1"/>
            </a:lvl1pPr>
          </a:lstStyle>
          <a:p>
            <a:pPr>
              <a:defRPr/>
            </a:pPr>
            <a:fld id="{96469D86-D294-4004-8C12-4DF738D32DDF}" type="datetimeFigureOut">
              <a:rPr lang="en-US"/>
              <a:pPr>
                <a:defRPr/>
              </a:pPr>
              <a:t>5/11/2018</a:t>
            </a:fld>
            <a:endParaRPr lang="en-US"/>
          </a:p>
        </p:txBody>
      </p:sp>
      <p:sp>
        <p:nvSpPr>
          <p:cNvPr id="5" name="Footer Placeholder 4"/>
          <p:cNvSpPr>
            <a:spLocks noGrp="1"/>
          </p:cNvSpPr>
          <p:nvPr>
            <p:ph type="ftr" sz="quarter" idx="11"/>
          </p:nvPr>
        </p:nvSpPr>
        <p:spPr/>
        <p:txBody>
          <a:bodyPr/>
          <a:lstStyle>
            <a:lvl1pPr eaLnBrk="0" hangingPunct="0">
              <a:defRPr i="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i="1"/>
            </a:lvl1pPr>
          </a:lstStyle>
          <a:p>
            <a:pPr>
              <a:defRPr/>
            </a:pPr>
            <a:fld id="{71738BF7-5143-4108-A430-D0C6F88AA069}" type="slidenum">
              <a:rPr lang="en-US"/>
              <a:pPr>
                <a:defRPr/>
              </a:pPr>
              <a:t>‹#›</a:t>
            </a:fld>
            <a:endParaRPr lang="en-US"/>
          </a:p>
        </p:txBody>
      </p:sp>
    </p:spTree>
    <p:extLst>
      <p:ext uri="{BB962C8B-B14F-4D97-AF65-F5344CB8AC3E}">
        <p14:creationId xmlns:p14="http://schemas.microsoft.com/office/powerpoint/2010/main" val="1633947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0537859-408E-4929-A8F3-FD63853BB0E6}"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A33627-1D2D-4D0B-B8A2-E1F43CC27F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9824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23C22F-BD96-49EC-BA3C-635EC9739088}"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47C6C-0897-4E8A-8419-7D7979465D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3688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7A9373-1E13-4B00-8B8E-714ACF89A0AF}"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0A292B-AA10-4BC2-84C4-E51DC9500C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8483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CD8F616-625F-4933-9837-E39FCD30F849}" type="datetimeFigureOut">
              <a:rPr lang="en-US">
                <a:solidFill>
                  <a:prstClr val="black">
                    <a:tint val="75000"/>
                  </a:prstClr>
                </a:solidFill>
              </a:rPr>
              <a:pPr>
                <a:defRPr/>
              </a:pPr>
              <a:t>5/11/2018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5CF133-DBD3-4CD0-840B-B2A397F4E1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8052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2D1C11C-A942-4C12-AD82-B335887A798C}" type="datetimeFigureOut">
              <a:rPr lang="en-US">
                <a:solidFill>
                  <a:prstClr val="black">
                    <a:tint val="75000"/>
                  </a:prstClr>
                </a:solidFill>
              </a:rPr>
              <a:pPr>
                <a:defRPr/>
              </a:pPr>
              <a:t>5/11/2018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94BF7C1-3A0D-48B5-96B1-26A13D2703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2098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BAE939C-8309-4383-9E5D-100F535BBC86}" type="datetimeFigureOut">
              <a:rPr lang="en-US">
                <a:solidFill>
                  <a:prstClr val="black">
                    <a:tint val="75000"/>
                  </a:prstClr>
                </a:solidFill>
              </a:rPr>
              <a:pPr>
                <a:defRPr/>
              </a:pPr>
              <a:t>5/11/2018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21BCD11-2165-446C-9001-37A3330461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3996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6163DB-F304-4C4B-9605-EC3B19FCB8A4}" type="datetimeFigureOut">
              <a:rPr lang="en-US">
                <a:solidFill>
                  <a:prstClr val="black">
                    <a:tint val="75000"/>
                  </a:prstClr>
                </a:solidFill>
              </a:rPr>
              <a:pPr>
                <a:defRPr/>
              </a:pPr>
              <a:t>5/11/2018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E6ABE8F-019F-4DDE-9E73-531236A10F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0337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CB4E5D-E32F-4831-A0BA-ACA51CC249BA}"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3F062-C51A-42F2-B90A-12A1A8118D7B}" type="slidenum">
              <a:rPr lang="en-US" smtClean="0"/>
              <a:t>‹#›</a:t>
            </a:fld>
            <a:endParaRPr lang="en-US"/>
          </a:p>
        </p:txBody>
      </p:sp>
    </p:spTree>
    <p:extLst>
      <p:ext uri="{BB962C8B-B14F-4D97-AF65-F5344CB8AC3E}">
        <p14:creationId xmlns:p14="http://schemas.microsoft.com/office/powerpoint/2010/main" val="1338897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779831-C83F-4BBC-8055-19FE8545B24C}" type="datetimeFigureOut">
              <a:rPr lang="en-US">
                <a:solidFill>
                  <a:prstClr val="black">
                    <a:tint val="75000"/>
                  </a:prstClr>
                </a:solidFill>
              </a:rPr>
              <a:pPr>
                <a:defRPr/>
              </a:pPr>
              <a:t>5/11/2018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95C13E6-24E1-4B89-96FE-91657C243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427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5ED52F-7F40-4C06-B0CD-73466BC4109E}" type="datetimeFigureOut">
              <a:rPr lang="en-US">
                <a:solidFill>
                  <a:prstClr val="black">
                    <a:tint val="75000"/>
                  </a:prstClr>
                </a:solidFill>
              </a:rPr>
              <a:pPr>
                <a:defRPr/>
              </a:pPr>
              <a:t>5/11/2018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75E6FAA-CFF1-4C4D-99E8-E170E7FAB8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2646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1233B2-CC7B-443D-A147-D4F3ED9EAF85}"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7CB2B6-0163-4657-B540-72AA9499E7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5597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435B29-A257-46B5-B647-E8D15BFE063F}"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9D01563-954C-4815-A635-ECA33497C5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2565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0537859-408E-4929-A8F3-FD63853BB0E6}"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1A33627-1D2D-4D0B-B8A2-E1F43CC27F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4316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23C22F-BD96-49EC-BA3C-635EC9739088}"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47C6C-0897-4E8A-8419-7D7979465D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4631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7A9373-1E13-4B00-8B8E-714ACF89A0AF}"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0A292B-AA10-4BC2-84C4-E51DC9500C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6295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CD8F616-625F-4933-9837-E39FCD30F849}" type="datetimeFigureOut">
              <a:rPr lang="en-US">
                <a:solidFill>
                  <a:prstClr val="black">
                    <a:tint val="75000"/>
                  </a:prstClr>
                </a:solidFill>
              </a:rPr>
              <a:pPr>
                <a:defRPr/>
              </a:pPr>
              <a:t>5/11/2018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5CF133-DBD3-4CD0-840B-B2A397F4E1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4977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2D1C11C-A942-4C12-AD82-B335887A798C}" type="datetimeFigureOut">
              <a:rPr lang="en-US">
                <a:solidFill>
                  <a:prstClr val="black">
                    <a:tint val="75000"/>
                  </a:prstClr>
                </a:solidFill>
              </a:rPr>
              <a:pPr>
                <a:defRPr/>
              </a:pPr>
              <a:t>5/11/2018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94BF7C1-3A0D-48B5-96B1-26A13D2703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8534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BAE939C-8309-4383-9E5D-100F535BBC86}" type="datetimeFigureOut">
              <a:rPr lang="en-US">
                <a:solidFill>
                  <a:prstClr val="black">
                    <a:tint val="75000"/>
                  </a:prstClr>
                </a:solidFill>
              </a:rPr>
              <a:pPr>
                <a:defRPr/>
              </a:pPr>
              <a:t>5/11/2018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21BCD11-2165-446C-9001-37A3330461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2882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CB4E5D-E32F-4831-A0BA-ACA51CC249BA}" type="datetimeFigureOut">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63F062-C51A-42F2-B90A-12A1A8118D7B}" type="slidenum">
              <a:rPr lang="en-US" smtClean="0"/>
              <a:t>‹#›</a:t>
            </a:fld>
            <a:endParaRPr lang="en-US"/>
          </a:p>
        </p:txBody>
      </p:sp>
    </p:spTree>
    <p:extLst>
      <p:ext uri="{BB962C8B-B14F-4D97-AF65-F5344CB8AC3E}">
        <p14:creationId xmlns:p14="http://schemas.microsoft.com/office/powerpoint/2010/main" val="111289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6163DB-F304-4C4B-9605-EC3B19FCB8A4}" type="datetimeFigureOut">
              <a:rPr lang="en-US">
                <a:solidFill>
                  <a:prstClr val="black">
                    <a:tint val="75000"/>
                  </a:prstClr>
                </a:solidFill>
              </a:rPr>
              <a:pPr>
                <a:defRPr/>
              </a:pPr>
              <a:t>5/11/2018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E6ABE8F-019F-4DDE-9E73-531236A10F2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5701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779831-C83F-4BBC-8055-19FE8545B24C}" type="datetimeFigureOut">
              <a:rPr lang="en-US">
                <a:solidFill>
                  <a:prstClr val="black">
                    <a:tint val="75000"/>
                  </a:prstClr>
                </a:solidFill>
              </a:rPr>
              <a:pPr>
                <a:defRPr/>
              </a:pPr>
              <a:t>5/11/2018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95C13E6-24E1-4B89-96FE-91657C243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508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5ED52F-7F40-4C06-B0CD-73466BC4109E}" type="datetimeFigureOut">
              <a:rPr lang="en-US">
                <a:solidFill>
                  <a:prstClr val="black">
                    <a:tint val="75000"/>
                  </a:prstClr>
                </a:solidFill>
              </a:rPr>
              <a:pPr>
                <a:defRPr/>
              </a:pPr>
              <a:t>5/11/2018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75E6FAA-CFF1-4C4D-99E8-E170E7FAB8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9182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1233B2-CC7B-443D-A147-D4F3ED9EAF85}"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7CB2B6-0163-4657-B540-72AA9499E7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9186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435B29-A257-46B5-B647-E8D15BFE063F}"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9D01563-954C-4815-A635-ECA33497C5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0436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CB4E5D-E32F-4831-A0BA-ACA51CC249BA}"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63F062-C51A-42F2-B90A-12A1A8118D7B}" type="slidenum">
              <a:rPr lang="en-US" smtClean="0"/>
              <a:t>‹#›</a:t>
            </a:fld>
            <a:endParaRPr lang="en-US"/>
          </a:p>
        </p:txBody>
      </p:sp>
    </p:spTree>
    <p:extLst>
      <p:ext uri="{BB962C8B-B14F-4D97-AF65-F5344CB8AC3E}">
        <p14:creationId xmlns:p14="http://schemas.microsoft.com/office/powerpoint/2010/main" val="1812312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CB4E5D-E32F-4831-A0BA-ACA51CC249BA}" type="datetimeFigureOut">
              <a:rPr lang="en-US" smtClean="0"/>
              <a:t>5/11/2018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63F062-C51A-42F2-B90A-12A1A8118D7B}" type="slidenum">
              <a:rPr lang="en-US" smtClean="0"/>
              <a:t>‹#›</a:t>
            </a:fld>
            <a:endParaRPr lang="en-US"/>
          </a:p>
        </p:txBody>
      </p:sp>
    </p:spTree>
    <p:extLst>
      <p:ext uri="{BB962C8B-B14F-4D97-AF65-F5344CB8AC3E}">
        <p14:creationId xmlns:p14="http://schemas.microsoft.com/office/powerpoint/2010/main" val="285609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CB4E5D-E32F-4831-A0BA-ACA51CC249BA}" type="datetimeFigureOut">
              <a:rPr lang="en-US" smtClean="0"/>
              <a:t>5/11/2018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63F062-C51A-42F2-B90A-12A1A8118D7B}" type="slidenum">
              <a:rPr lang="en-US" smtClean="0"/>
              <a:t>‹#›</a:t>
            </a:fld>
            <a:endParaRPr lang="en-US"/>
          </a:p>
        </p:txBody>
      </p:sp>
    </p:spTree>
    <p:extLst>
      <p:ext uri="{BB962C8B-B14F-4D97-AF65-F5344CB8AC3E}">
        <p14:creationId xmlns:p14="http://schemas.microsoft.com/office/powerpoint/2010/main" val="2656593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CB4E5D-E32F-4831-A0BA-ACA51CC249BA}" type="datetimeFigureOut">
              <a:rPr lang="en-US" smtClean="0"/>
              <a:t>5/11/2018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63F062-C51A-42F2-B90A-12A1A8118D7B}" type="slidenum">
              <a:rPr lang="en-US" smtClean="0"/>
              <a:t>‹#›</a:t>
            </a:fld>
            <a:endParaRPr lang="en-US"/>
          </a:p>
        </p:txBody>
      </p:sp>
    </p:spTree>
    <p:extLst>
      <p:ext uri="{BB962C8B-B14F-4D97-AF65-F5344CB8AC3E}">
        <p14:creationId xmlns:p14="http://schemas.microsoft.com/office/powerpoint/2010/main" val="457507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CB4E5D-E32F-4831-A0BA-ACA51CC249BA}"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63F062-C51A-42F2-B90A-12A1A8118D7B}" type="slidenum">
              <a:rPr lang="en-US" smtClean="0"/>
              <a:t>‹#›</a:t>
            </a:fld>
            <a:endParaRPr lang="en-US"/>
          </a:p>
        </p:txBody>
      </p:sp>
    </p:spTree>
    <p:extLst>
      <p:ext uri="{BB962C8B-B14F-4D97-AF65-F5344CB8AC3E}">
        <p14:creationId xmlns:p14="http://schemas.microsoft.com/office/powerpoint/2010/main" val="886506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CB4E5D-E32F-4831-A0BA-ACA51CC249BA}" type="datetimeFigureOut">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63F062-C51A-42F2-B90A-12A1A8118D7B}" type="slidenum">
              <a:rPr lang="en-US" smtClean="0"/>
              <a:t>‹#›</a:t>
            </a:fld>
            <a:endParaRPr lang="en-US"/>
          </a:p>
        </p:txBody>
      </p:sp>
    </p:spTree>
    <p:extLst>
      <p:ext uri="{BB962C8B-B14F-4D97-AF65-F5344CB8AC3E}">
        <p14:creationId xmlns:p14="http://schemas.microsoft.com/office/powerpoint/2010/main" val="1804687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B4E5D-E32F-4831-A0BA-ACA51CC249BA}" type="datetimeFigureOut">
              <a:rPr lang="en-US" smtClean="0"/>
              <a:t>5/11/2018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63F062-C51A-42F2-B90A-12A1A8118D7B}" type="slidenum">
              <a:rPr lang="en-US" smtClean="0"/>
              <a:t>‹#›</a:t>
            </a:fld>
            <a:endParaRPr lang="en-US"/>
          </a:p>
        </p:txBody>
      </p:sp>
    </p:spTree>
    <p:extLst>
      <p:ext uri="{BB962C8B-B14F-4D97-AF65-F5344CB8AC3E}">
        <p14:creationId xmlns:p14="http://schemas.microsoft.com/office/powerpoint/2010/main" val="2357721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i="0">
                <a:solidFill>
                  <a:prstClr val="black">
                    <a:tint val="75000"/>
                  </a:prstClr>
                </a:solidFill>
                <a:latin typeface="+mn-lt"/>
                <a:cs typeface="+mn-cs"/>
              </a:defRPr>
            </a:lvl1pPr>
          </a:lstStyle>
          <a:p>
            <a:pPr>
              <a:defRPr/>
            </a:pPr>
            <a:fld id="{A19A9EE5-CAAF-46CE-9487-A1F83AD3ECDD}" type="datetimeFigureOut">
              <a:rPr lang="en-US"/>
              <a:pPr>
                <a:defRPr/>
              </a:pPr>
              <a:t>5/11/2018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i="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i="0">
                <a:solidFill>
                  <a:prstClr val="black">
                    <a:tint val="75000"/>
                  </a:prstClr>
                </a:solidFill>
                <a:latin typeface="+mn-lt"/>
                <a:cs typeface="+mn-cs"/>
              </a:defRPr>
            </a:lvl1pPr>
          </a:lstStyle>
          <a:p>
            <a:pPr>
              <a:defRPr/>
            </a:pPr>
            <a:fld id="{98CD6E26-C675-4FD5-A696-628A90F6C065}" type="slidenum">
              <a:rPr lang="en-US"/>
              <a:pPr>
                <a:defRPr/>
              </a:pPr>
              <a:t>‹#›</a:t>
            </a:fld>
            <a:endParaRPr lang="en-US"/>
          </a:p>
        </p:txBody>
      </p:sp>
    </p:spTree>
    <p:extLst>
      <p:ext uri="{BB962C8B-B14F-4D97-AF65-F5344CB8AC3E}">
        <p14:creationId xmlns:p14="http://schemas.microsoft.com/office/powerpoint/2010/main" val="226151685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40DD702-EF1A-407D-B73D-483099532309}"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961D4F6-433A-47A1-815E-85625023CA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37015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40DD702-EF1A-407D-B73D-483099532309}" type="datetimeFigureOut">
              <a:rPr lang="en-US">
                <a:solidFill>
                  <a:prstClr val="black">
                    <a:tint val="75000"/>
                  </a:prstClr>
                </a:solidFill>
              </a:rPr>
              <a:pPr>
                <a:defRPr/>
              </a:pPr>
              <a:t>5/11/2018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961D4F6-433A-47A1-815E-85625023CA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21842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mit.jyu.fi/ai/vagan" TargetMode="External"/><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1.xml"/><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47.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gif"/><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jpeg"/><Relationship Id="rId5" Type="http://schemas.openxmlformats.org/officeDocument/2006/relationships/image" Target="../media/image15.gif"/><Relationship Id="rId10" Type="http://schemas.openxmlformats.org/officeDocument/2006/relationships/image" Target="../media/image73.png"/><Relationship Id="rId4" Type="http://schemas.openxmlformats.org/officeDocument/2006/relationships/image" Target="../media/image68.jpeg"/><Relationship Id="rId9" Type="http://schemas.openxmlformats.org/officeDocument/2006/relationships/image" Target="../media/image72.jpeg"/></Relationships>
</file>

<file path=ppt/slides/_rels/slide16.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hyperlink" Target="http://www.mit.jyu.fi/ai/Industrial_Ontologies_Group_booklet_print.doc" TargetMode="External"/><Relationship Id="rId4" Type="http://schemas.openxmlformats.org/officeDocument/2006/relationships/hyperlink" Target="http://www.mit.jyu.fi/ai/OntoGroup/projects.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hyperlink" Target="http://www.mit.jyu.fi/ai/OntoGroup/SmartResource.ht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1.xml.rels><?xml version="1.0" encoding="UTF-8" standalone="yes"?>
<Relationships xmlns="http://schemas.openxmlformats.org/package/2006/relationships"><Relationship Id="rId8" Type="http://schemas.openxmlformats.org/officeDocument/2006/relationships/hyperlink" Target="https://pt.slideshare.net/pragroup/battista-biggio-aisec-2013-is-data-clustering-in-adversarial-settings-secure" TargetMode="External"/><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hyperlink" Target="https://arxiv.org/pdf/1706.03691.pdf" TargetMode="Externa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hyperlink" Target="https://www.slideshare.net/DavidDao1/causative-adverserial-learning" TargetMode="External"/><Relationship Id="rId10" Type="http://schemas.openxmlformats.org/officeDocument/2006/relationships/image" Target="../media/image102.png"/><Relationship Id="rId4" Type="http://schemas.openxmlformats.org/officeDocument/2006/relationships/image" Target="../media/image6.jpeg"/><Relationship Id="rId9" Type="http://schemas.openxmlformats.org/officeDocument/2006/relationships/image" Target="../media/image101.png"/></Relationships>
</file>

<file path=ppt/slides/_rels/slide2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jpeg"/><Relationship Id="rId9" Type="http://schemas.openxmlformats.org/officeDocument/2006/relationships/image" Target="../media/image110.jpeg"/></Relationships>
</file>

<file path=ppt/slides/_rels/slide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cs.stanford.edu/people/karpathy/convnetjs/demo/classify2d.html" TargetMode="Externa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6.jpeg"/><Relationship Id="rId4" Type="http://schemas.openxmlformats.org/officeDocument/2006/relationships/image" Target="../media/image117.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0.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6.jpeg"/><Relationship Id="rId4" Type="http://schemas.openxmlformats.org/officeDocument/2006/relationships/image" Target="../media/image116.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21.png"/></Relationships>
</file>

<file path=ppt/slides/_rels/slide3.xml.rels><?xml version="1.0" encoding="UTF-8" standalone="yes"?>
<Relationships xmlns="http://schemas.openxmlformats.org/package/2006/relationships"><Relationship Id="rId3" Type="http://schemas.openxmlformats.org/officeDocument/2006/relationships/hyperlink" Target="http://www.cs.jyu.fi/ai/vagan/index.html" TargetMode="External"/><Relationship Id="rId7" Type="http://schemas.openxmlformats.org/officeDocument/2006/relationships/image" Target="../media/image11.jpeg"/><Relationship Id="rId2" Type="http://schemas.openxmlformats.org/officeDocument/2006/relationships/hyperlink" Target="https://opiskelu.jyu.fi/en/apply/programmes/coin" TargetMode="Externa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21.png"/><Relationship Id="rId7"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16.png"/><Relationship Id="rId4" Type="http://schemas.openxmlformats.org/officeDocument/2006/relationships/image" Target="../media/image122.pn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0.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6.jpeg"/><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24.png"/><Relationship Id="rId7" Type="http://schemas.openxmlformats.org/officeDocument/2006/relationships/image" Target="../media/image6.jpe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25.png"/><Relationship Id="rId4" Type="http://schemas.openxmlformats.org/officeDocument/2006/relationships/image" Target="../media/image120.png"/></Relationships>
</file>

<file path=ppt/slides/_rels/slide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6.jpeg"/></Relationships>
</file>

<file path=ppt/slides/_rels/slide3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6.png"/><Relationship Id="rId7"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16.png"/><Relationship Id="rId4" Type="http://schemas.openxmlformats.org/officeDocument/2006/relationships/image" Target="../media/image127.png"/><Relationship Id="rId9"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16.png"/><Relationship Id="rId4" Type="http://schemas.openxmlformats.org/officeDocument/2006/relationships/image" Target="../media/image132.png"/></Relationships>
</file>

<file path=ppt/slides/_rels/slide38.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32.png"/><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5.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6.jpeg"/><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 Id="rId9" Type="http://schemas.openxmlformats.org/officeDocument/2006/relationships/hyperlink" Target="https://bt3gl.github.io/index.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39.png"/><Relationship Id="rId4" Type="http://schemas.openxmlformats.org/officeDocument/2006/relationships/image" Target="../media/image138.png"/></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43.xml.rels><?xml version="1.0" encoding="UTF-8" standalone="yes"?>
<Relationships xmlns="http://schemas.openxmlformats.org/package/2006/relationships"><Relationship Id="rId3" Type="http://schemas.openxmlformats.org/officeDocument/2006/relationships/hyperlink" Target="https://thenewstack.io/camouflaged-graffiti-road-signs-can-fool-machine-learning-models/" TargetMode="External"/><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4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hyperlink" Target="https://arxiv.org/pdf/1312.6199v4.pdf" TargetMode="External"/><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4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pdfs.semanticscholar.org/8a95/423d0059f7c5b1422f0ef1aa60b9e26aab7e.pdf?_ga=2.108826690.1356588117.1507705151-256528290.1507099135" TargetMode="Externa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4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4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hyperlink" Target="https://arxiv.org/pdf/1704.08996" TargetMode="Externa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4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proceedings.mlr.press/v37/xiao15.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sciencedirect.com/science/article/pii/S0925231215001198" TargetMode="External"/><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 Id="rId9" Type="http://schemas.openxmlformats.org/officeDocument/2006/relationships/hyperlink" Target="https://www.schneier.com/crypto-gram/archives/2000/1015.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hyperlink" Target="https://www.sec.in.tum.de/assets/Uploads/HanXiao2.pdf" TargetMode="Externa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51.xml.rels><?xml version="1.0" encoding="UTF-8" standalone="yes"?>
<Relationships xmlns="http://schemas.openxmlformats.org/package/2006/relationships"><Relationship Id="rId3" Type="http://schemas.openxmlformats.org/officeDocument/2006/relationships/hyperlink" Target="http://www.aaai.org/ocs/index.php/AAAI/AAAI16/paper/download/12049/11758" TargetMode="External"/><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papers.nips.cc/paper/6142-data-poisoning-attacks-on-factorization-based-collaborative-filtering.pdf" TargetMode="Externa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5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hyperlink" Target="http://scholar.google.fi/scholar?q=%22Data+Poisoning%22&amp;btnG=&amp;hl=en&amp;as_sdt=1,5&amp;as_ylo=2016&amp;as_vis=1" TargetMode="External"/><Relationship Id="rId1" Type="http://schemas.openxmlformats.org/officeDocument/2006/relationships/slideLayout" Target="../slideLayouts/slideLayout2.xml"/><Relationship Id="rId6" Type="http://schemas.openxmlformats.org/officeDocument/2006/relationships/hyperlink" Target="https://en.wikipedia.org/wiki/Adversarial_machine_learning" TargetMode="External"/><Relationship Id="rId5" Type="http://schemas.openxmlformats.org/officeDocument/2006/relationships/image" Target="../media/image147.png"/><Relationship Id="rId4" Type="http://schemas.openxmlformats.org/officeDocument/2006/relationships/image" Target="../media/image176.png"/></Relationships>
</file>

<file path=ppt/slides/_rels/slide54.xml.rels><?xml version="1.0" encoding="UTF-8" standalone="yes"?>
<Relationships xmlns="http://schemas.openxmlformats.org/package/2006/relationships"><Relationship Id="rId8" Type="http://schemas.openxmlformats.org/officeDocument/2006/relationships/hyperlink" Target="https://opiskelu.jyu.fi/en/apply/programmes/coin" TargetMode="External"/><Relationship Id="rId3" Type="http://schemas.openxmlformats.org/officeDocument/2006/relationships/image" Target="../media/image177.png"/><Relationship Id="rId7" Type="http://schemas.openxmlformats.org/officeDocument/2006/relationships/image" Target="../media/image15.gif"/><Relationship Id="rId2" Type="http://schemas.openxmlformats.org/officeDocument/2006/relationships/hyperlink" Target="https://www.jyu.fi/en" TargetMode="Externa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hyperlink" Target="http://clipartall.com/img/clipart-165720.html" TargetMode="External"/><Relationship Id="rId4" Type="http://schemas.openxmlformats.org/officeDocument/2006/relationships/image" Target="../media/image4.gif"/><Relationship Id="rId9" Type="http://schemas.openxmlformats.org/officeDocument/2006/relationships/image" Target="../media/image17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s://www.schneier.com/crypto-gram/archives/2000/1015.html" TargetMode="External"/><Relationship Id="rId5" Type="http://schemas.openxmlformats.org/officeDocument/2006/relationships/hyperlink" Target="https://www.amazon.com/Cognitive-Hack-Battleground-Cybersecurity-Internal/dp/149874981X" TargetMode="Externa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5.gif"/><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5" Type="http://schemas.openxmlformats.org/officeDocument/2006/relationships/image" Target="../media/image17.gi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028135"/>
            <a:ext cx="3491879" cy="82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ctrTitle"/>
          </p:nvPr>
        </p:nvSpPr>
        <p:spPr>
          <a:xfrm>
            <a:off x="54244" y="2263204"/>
            <a:ext cx="9036495" cy="2590800"/>
          </a:xfrm>
        </p:spPr>
        <p:txBody>
          <a:bodyPr>
            <a:normAutofit/>
          </a:bodyPr>
          <a:lstStyle/>
          <a:p>
            <a:r>
              <a:rPr lang="en-US" sz="3600" b="1" dirty="0" smtClean="0">
                <a:solidFill>
                  <a:srgbClr val="0033CC"/>
                </a:solidFill>
              </a:rPr>
              <a:t>Industry </a:t>
            </a:r>
            <a:r>
              <a:rPr lang="en-US" sz="3600" b="1" dirty="0">
                <a:solidFill>
                  <a:srgbClr val="0033CC"/>
                </a:solidFill>
              </a:rPr>
              <a:t>4.0 Intelligence under </a:t>
            </a:r>
            <a:r>
              <a:rPr lang="en-US" sz="3600" b="1" dirty="0" smtClean="0">
                <a:solidFill>
                  <a:srgbClr val="0033CC"/>
                </a:solidFill>
              </a:rPr>
              <a:t>Attack:</a:t>
            </a:r>
            <a:br>
              <a:rPr lang="en-US" sz="3600" b="1" dirty="0" smtClean="0">
                <a:solidFill>
                  <a:srgbClr val="0033CC"/>
                </a:solidFill>
              </a:rPr>
            </a:br>
            <a:r>
              <a:rPr lang="en-US" sz="3600" b="1" dirty="0" smtClean="0">
                <a:solidFill>
                  <a:srgbClr val="0033CC"/>
                </a:solidFill>
              </a:rPr>
              <a:t>From </a:t>
            </a:r>
            <a:r>
              <a:rPr lang="en-US" sz="3600" b="1" dirty="0">
                <a:solidFill>
                  <a:srgbClr val="0033CC"/>
                </a:solidFill>
              </a:rPr>
              <a:t>Cognitive Hack to Data </a:t>
            </a:r>
            <a:r>
              <a:rPr lang="en-US" sz="3600" b="1" dirty="0" smtClean="0">
                <a:solidFill>
                  <a:srgbClr val="0033CC"/>
                </a:solidFill>
              </a:rPr>
              <a:t>Poisoning</a:t>
            </a:r>
            <a:r>
              <a:rPr lang="en-US" altLang="en-US" sz="2800" b="1" dirty="0" smtClean="0">
                <a:solidFill>
                  <a:srgbClr val="0033CC"/>
                </a:solidFill>
              </a:rPr>
              <a:t/>
            </a:r>
            <a:br>
              <a:rPr lang="en-US" altLang="en-US" sz="2800" b="1" dirty="0" smtClean="0">
                <a:solidFill>
                  <a:srgbClr val="0033CC"/>
                </a:solidFill>
              </a:rPr>
            </a:br>
            <a:r>
              <a:rPr lang="en-US" altLang="en-US" sz="800" b="1" dirty="0" smtClean="0">
                <a:solidFill>
                  <a:srgbClr val="0033CC"/>
                </a:solidFill>
              </a:rPr>
              <a:t/>
            </a:r>
            <a:br>
              <a:rPr lang="en-US" altLang="en-US" sz="800" b="1" dirty="0" smtClean="0">
                <a:solidFill>
                  <a:srgbClr val="0033CC"/>
                </a:solidFill>
              </a:rPr>
            </a:br>
            <a:r>
              <a:rPr lang="en-US" sz="1600" dirty="0" smtClean="0"/>
              <a:t>NATO SPS Workshop "Cyber Defense in Industry 4.0 Systems and Related Logistics and IT Infrastructure"</a:t>
            </a:r>
            <a:r>
              <a:rPr lang="en-US" altLang="en-US" sz="1600" b="1" dirty="0" smtClean="0">
                <a:solidFill>
                  <a:srgbClr val="0033CC"/>
                </a:solidFill>
              </a:rPr>
              <a:t/>
            </a:r>
            <a:br>
              <a:rPr lang="en-US" altLang="en-US" sz="1600" b="1" dirty="0" smtClean="0">
                <a:solidFill>
                  <a:srgbClr val="0033CC"/>
                </a:solidFill>
              </a:rPr>
            </a:br>
            <a:r>
              <a:rPr lang="en-US" altLang="en-US" sz="1200" b="1" dirty="0" smtClean="0">
                <a:solidFill>
                  <a:srgbClr val="0033CC"/>
                </a:solidFill>
              </a:rPr>
              <a:t/>
            </a:r>
            <a:br>
              <a:rPr lang="en-US" altLang="en-US" sz="1200" b="1" dirty="0" smtClean="0">
                <a:solidFill>
                  <a:srgbClr val="0033CC"/>
                </a:solidFill>
              </a:rPr>
            </a:br>
            <a:endParaRPr lang="en-US" altLang="en-US" sz="2400" b="1" dirty="0" smtClean="0">
              <a:solidFill>
                <a:srgbClr val="845F3A"/>
              </a:solidFill>
            </a:endParaRPr>
          </a:p>
        </p:txBody>
      </p:sp>
      <p:sp>
        <p:nvSpPr>
          <p:cNvPr id="6" name="Rectangle 3"/>
          <p:cNvSpPr>
            <a:spLocks noGrp="1" noChangeArrowheads="1"/>
          </p:cNvSpPr>
          <p:nvPr>
            <p:ph type="subTitle" idx="1"/>
          </p:nvPr>
        </p:nvSpPr>
        <p:spPr>
          <a:xfrm>
            <a:off x="323850" y="4267005"/>
            <a:ext cx="8458200" cy="1515804"/>
          </a:xfrm>
        </p:spPr>
        <p:txBody>
          <a:bodyPr>
            <a:normAutofit lnSpcReduction="10000"/>
          </a:bodyPr>
          <a:lstStyle/>
          <a:p>
            <a:pPr>
              <a:buFont typeface="Monotype Sorts" charset="0"/>
              <a:buNone/>
            </a:pPr>
            <a:r>
              <a:rPr lang="en-US" altLang="en-US" b="1" dirty="0" smtClean="0">
                <a:solidFill>
                  <a:srgbClr val="800000"/>
                </a:solidFill>
              </a:rPr>
              <a:t>Vagan Terziyan</a:t>
            </a:r>
          </a:p>
          <a:p>
            <a:pPr>
              <a:buFont typeface="Monotype Sorts" charset="0"/>
              <a:buNone/>
            </a:pPr>
            <a:endParaRPr lang="en-US" altLang="en-US" sz="800" b="1" dirty="0" smtClean="0"/>
          </a:p>
          <a:p>
            <a:pPr>
              <a:buFont typeface="Monotype Sorts" charset="0"/>
              <a:buNone/>
            </a:pPr>
            <a:r>
              <a:rPr lang="en-US" altLang="en-US" sz="2000" b="1" dirty="0" smtClean="0"/>
              <a:t>Faculty of Information Technology, University of Jyväskylä</a:t>
            </a:r>
          </a:p>
          <a:p>
            <a:pPr>
              <a:buFont typeface="Monotype Sorts" charset="0"/>
              <a:buNone/>
            </a:pPr>
            <a:endParaRPr lang="en-US" altLang="en-US" sz="800" b="1" dirty="0" smtClean="0"/>
          </a:p>
          <a:p>
            <a:pPr>
              <a:buFont typeface="Monotype Sorts" charset="0"/>
              <a:buNone/>
            </a:pPr>
            <a:r>
              <a:rPr lang="en-US" altLang="en-US" sz="1600" b="1" dirty="0" smtClean="0">
                <a:latin typeface="Courier New" pitchFamily="49" charset="0"/>
                <a:hlinkClick r:id="rId3"/>
              </a:rPr>
              <a:t>URL:http://www.mit.jyu.fi/ai/vagan</a:t>
            </a:r>
            <a:r>
              <a:rPr lang="en-US" altLang="en-US" sz="1600" b="1" dirty="0" smtClean="0">
                <a:latin typeface="Courier New" pitchFamily="49" charset="0"/>
              </a:rPr>
              <a:t> </a:t>
            </a:r>
          </a:p>
        </p:txBody>
      </p:sp>
      <p:sp>
        <p:nvSpPr>
          <p:cNvPr id="7" name="WordArt 24"/>
          <p:cNvSpPr>
            <a:spLocks noChangeArrowheads="1" noChangeShapeType="1" noTextEdit="1"/>
          </p:cNvSpPr>
          <p:nvPr/>
        </p:nvSpPr>
        <p:spPr bwMode="auto">
          <a:xfrm>
            <a:off x="5148064" y="6396428"/>
            <a:ext cx="3682424" cy="373133"/>
          </a:xfrm>
          <a:prstGeom prst="rect">
            <a:avLst/>
          </a:prstGeom>
        </p:spPr>
        <p:txBody>
          <a:bodyPr wrap="none" fromWordArt="1">
            <a:prstTxWarp prst="textPlain">
              <a:avLst>
                <a:gd name="adj" fmla="val 50000"/>
              </a:avLst>
            </a:prstTxWarp>
          </a:bodyPr>
          <a:lstStyle/>
          <a:p>
            <a:pPr algn="ctr"/>
            <a:r>
              <a:rPr lang="en-US" sz="3600" i="0" kern="10" dirty="0" err="1" smtClean="0">
                <a:ln w="19050">
                  <a:solidFill>
                    <a:srgbClr val="99CCFF"/>
                  </a:solidFill>
                  <a:round/>
                  <a:headEnd/>
                  <a:tailEnd/>
                </a:ln>
                <a:solidFill>
                  <a:srgbClr val="0066CC"/>
                </a:solidFill>
                <a:effectLst>
                  <a:outerShdw dist="35921" dir="2700000" algn="ctr" rotWithShape="0">
                    <a:srgbClr val="990000"/>
                  </a:outerShdw>
                </a:effectLst>
                <a:latin typeface="Impact"/>
              </a:rPr>
              <a:t>Jy</a:t>
            </a:r>
            <a:r>
              <a:rPr lang="fi-FI" sz="3600" i="0" kern="10" dirty="0" err="1" smtClean="0">
                <a:ln w="19050">
                  <a:solidFill>
                    <a:srgbClr val="99CCFF"/>
                  </a:solidFill>
                  <a:round/>
                  <a:headEnd/>
                  <a:tailEnd/>
                </a:ln>
                <a:solidFill>
                  <a:srgbClr val="0066CC"/>
                </a:solidFill>
                <a:effectLst>
                  <a:outerShdw dist="35921" dir="2700000" algn="ctr" rotWithShape="0">
                    <a:srgbClr val="990000"/>
                  </a:outerShdw>
                </a:effectLst>
                <a:latin typeface="Impact"/>
              </a:rPr>
              <a:t>väskylä</a:t>
            </a:r>
            <a:r>
              <a:rPr lang="en-US" sz="3600" i="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 October 16-20, 2017</a:t>
            </a:r>
          </a:p>
        </p:txBody>
      </p:sp>
      <p:pic>
        <p:nvPicPr>
          <p:cNvPr id="8"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2145" y="5787663"/>
            <a:ext cx="138588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15318" y="-3053"/>
            <a:ext cx="9143548" cy="2247609"/>
            <a:chOff x="-15318" y="-3053"/>
            <a:chExt cx="9143548" cy="2247609"/>
          </a:xfrm>
        </p:grpSpPr>
        <p:grpSp>
          <p:nvGrpSpPr>
            <p:cNvPr id="10" name="Group 9"/>
            <p:cNvGrpSpPr/>
            <p:nvPr/>
          </p:nvGrpSpPr>
          <p:grpSpPr>
            <a:xfrm>
              <a:off x="-7569" y="-3"/>
              <a:ext cx="7223898" cy="2244559"/>
              <a:chOff x="-7569" y="-3"/>
              <a:chExt cx="7223898" cy="2244559"/>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9" y="-1"/>
                <a:ext cx="5101836" cy="2244557"/>
              </a:xfrm>
              <a:prstGeom prst="rect">
                <a:avLst/>
              </a:prstGeom>
              <a:ln w="19050">
                <a:solidFill>
                  <a:schemeClr val="tx1"/>
                </a:solid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048" y="-3"/>
                <a:ext cx="2212281" cy="2244559"/>
              </a:xfrm>
              <a:prstGeom prst="rect">
                <a:avLst/>
              </a:prstGeom>
              <a:ln w="19050">
                <a:solidFill>
                  <a:schemeClr val="tx1"/>
                </a:solidFill>
              </a:ln>
            </p:spPr>
          </p:pic>
        </p:grpSp>
        <p:pic>
          <p:nvPicPr>
            <p:cNvPr id="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18" y="-3053"/>
              <a:ext cx="1809214" cy="117655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0021" y="0"/>
              <a:ext cx="2388209" cy="224455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63882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547664" y="863174"/>
            <a:ext cx="4608513" cy="19897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151" y="4532313"/>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233779" y="3146351"/>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C</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B</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1619672" y="896437"/>
            <a:ext cx="4464496" cy="923330"/>
          </a:xfrm>
          <a:prstGeom prst="rect">
            <a:avLst/>
          </a:prstGeom>
          <a:solidFill>
            <a:srgbClr val="92D050"/>
          </a:solidFill>
          <a:ln w="25400">
            <a:solidFill>
              <a:schemeClr val="accent1">
                <a:shade val="50000"/>
              </a:schemeClr>
            </a:solidFill>
          </a:ln>
        </p:spPr>
        <p:txBody>
          <a:bodyPr wrap="square" rtlCol="0">
            <a:spAutoFit/>
          </a:bodyPr>
          <a:lstStyle/>
          <a:p>
            <a:r>
              <a:rPr lang="en-US" b="1" dirty="0" smtClean="0">
                <a:solidFill>
                  <a:srgbClr val="0070C0"/>
                </a:solidFill>
              </a:rPr>
              <a:t>Organizational component:</a:t>
            </a:r>
            <a:r>
              <a:rPr lang="en-US" dirty="0" smtClean="0">
                <a:solidFill>
                  <a:prstClr val="black"/>
                </a:solidFill>
              </a:rPr>
              <a:t> decision environment (laws</a:t>
            </a:r>
            <a:r>
              <a:rPr lang="ru-RU" dirty="0">
                <a:solidFill>
                  <a:prstClr val="black"/>
                </a:solidFill>
              </a:rPr>
              <a:t>,</a:t>
            </a:r>
            <a:r>
              <a:rPr lang="en-US" dirty="0">
                <a:solidFill>
                  <a:prstClr val="black"/>
                </a:solidFill>
              </a:rPr>
              <a:t> formal duties,</a:t>
            </a:r>
            <a:r>
              <a:rPr lang="ru-RU" dirty="0">
                <a:solidFill>
                  <a:prstClr val="black"/>
                </a:solidFill>
              </a:rPr>
              <a:t> </a:t>
            </a:r>
            <a:r>
              <a:rPr lang="en-US" dirty="0">
                <a:solidFill>
                  <a:prstClr val="black"/>
                </a:solidFill>
              </a:rPr>
              <a:t>regulations, rules</a:t>
            </a:r>
            <a:r>
              <a:rPr lang="en-US" dirty="0" smtClean="0">
                <a:solidFill>
                  <a:prstClr val="black"/>
                </a:solidFill>
              </a:rPr>
              <a:t>, orders, instructions and policies</a:t>
            </a:r>
            <a:endParaRPr lang="en-US" dirty="0">
              <a:solidFill>
                <a:prstClr val="black"/>
              </a:solidFill>
            </a:endParaRPr>
          </a:p>
        </p:txBody>
      </p:sp>
      <p:sp>
        <p:nvSpPr>
          <p:cNvPr id="103" name="TextBox 102"/>
          <p:cNvSpPr txBox="1"/>
          <p:nvPr/>
        </p:nvSpPr>
        <p:spPr>
          <a:xfrm>
            <a:off x="1619672" y="1875251"/>
            <a:ext cx="4464496" cy="923330"/>
          </a:xfrm>
          <a:prstGeom prst="rect">
            <a:avLst/>
          </a:prstGeom>
          <a:solidFill>
            <a:srgbClr val="FF8B8B"/>
          </a:solidFill>
          <a:ln w="25400">
            <a:solidFill>
              <a:schemeClr val="accent1">
                <a:shade val="50000"/>
              </a:schemeClr>
            </a:solidFill>
          </a:ln>
        </p:spPr>
        <p:txBody>
          <a:bodyPr wrap="square" rtlCol="0">
            <a:spAutoFit/>
          </a:bodyPr>
          <a:lstStyle/>
          <a:p>
            <a:r>
              <a:rPr lang="en-US" b="1" dirty="0">
                <a:solidFill>
                  <a:srgbClr val="0070C0"/>
                </a:solidFill>
              </a:rPr>
              <a:t>Personal component: </a:t>
            </a:r>
            <a:r>
              <a:rPr lang="en-US" dirty="0" smtClean="0">
                <a:solidFill>
                  <a:prstClr val="black"/>
                </a:solidFill>
              </a:rPr>
              <a:t>mind (knowledge</a:t>
            </a:r>
            <a:r>
              <a:rPr lang="ru-RU" dirty="0" smtClean="0">
                <a:solidFill>
                  <a:prstClr val="black"/>
                </a:solidFill>
              </a:rPr>
              <a:t>,</a:t>
            </a:r>
            <a:r>
              <a:rPr lang="en-US" dirty="0" smtClean="0">
                <a:solidFill>
                  <a:prstClr val="black"/>
                </a:solidFill>
              </a:rPr>
              <a:t> beliefs,</a:t>
            </a:r>
            <a:r>
              <a:rPr lang="ru-RU" dirty="0" smtClean="0">
                <a:solidFill>
                  <a:prstClr val="black"/>
                </a:solidFill>
              </a:rPr>
              <a:t> </a:t>
            </a:r>
            <a:r>
              <a:rPr lang="en-US" dirty="0">
                <a:solidFill>
                  <a:prstClr val="black"/>
                </a:solidFill>
              </a:rPr>
              <a:t>capabilities, </a:t>
            </a:r>
            <a:r>
              <a:rPr lang="en-US" dirty="0" smtClean="0">
                <a:solidFill>
                  <a:prstClr val="black"/>
                </a:solidFill>
              </a:rPr>
              <a:t>skills, experience, interests</a:t>
            </a:r>
            <a:r>
              <a:rPr lang="ru-RU" dirty="0" smtClean="0">
                <a:solidFill>
                  <a:prstClr val="black"/>
                </a:solidFill>
              </a:rPr>
              <a:t>, </a:t>
            </a:r>
            <a:r>
              <a:rPr lang="en-US" dirty="0">
                <a:solidFill>
                  <a:prstClr val="black"/>
                </a:solidFill>
              </a:rPr>
              <a:t>culture</a:t>
            </a:r>
            <a:r>
              <a:rPr lang="ru-RU" dirty="0">
                <a:solidFill>
                  <a:prstClr val="black"/>
                </a:solidFill>
              </a:rPr>
              <a:t>, </a:t>
            </a:r>
            <a:r>
              <a:rPr lang="en-US" dirty="0" smtClean="0">
                <a:solidFill>
                  <a:prstClr val="black"/>
                </a:solidFill>
              </a:rPr>
              <a:t>values, and emotions)</a:t>
            </a:r>
            <a:endParaRPr lang="en-US" dirty="0">
              <a:solidFill>
                <a:prstClr val="black"/>
              </a:solidFill>
            </a:endParaRPr>
          </a:p>
        </p:txBody>
      </p:sp>
      <p:sp>
        <p:nvSpPr>
          <p:cNvPr id="19" name="Left Brace 18"/>
          <p:cNvSpPr/>
          <p:nvPr/>
        </p:nvSpPr>
        <p:spPr>
          <a:xfrm rot="16200000">
            <a:off x="3600622" y="535685"/>
            <a:ext cx="432048" cy="4889614"/>
          </a:xfrm>
          <a:prstGeom prst="leftBrace">
            <a:avLst>
              <a:gd name="adj1" fmla="val 83545"/>
              <a:gd name="adj2" fmla="val 5532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 name="Right Arrow 20"/>
          <p:cNvSpPr/>
          <p:nvPr/>
        </p:nvSpPr>
        <p:spPr>
          <a:xfrm>
            <a:off x="2596095" y="3766165"/>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ight Arrow 104"/>
          <p:cNvSpPr/>
          <p:nvPr/>
        </p:nvSpPr>
        <p:spPr>
          <a:xfrm>
            <a:off x="5059997" y="3719366"/>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ounded Rectangle 24"/>
          <p:cNvSpPr/>
          <p:nvPr/>
        </p:nvSpPr>
        <p:spPr>
          <a:xfrm>
            <a:off x="255712" y="3311446"/>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List of alternatives for the decision and relevant input data</a:t>
            </a:r>
          </a:p>
        </p:txBody>
      </p:sp>
      <p:sp>
        <p:nvSpPr>
          <p:cNvPr id="107" name="Rounded Rectangle 106"/>
          <p:cNvSpPr/>
          <p:nvPr/>
        </p:nvSpPr>
        <p:spPr>
          <a:xfrm>
            <a:off x="6016352" y="3332622"/>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Decision made</a:t>
            </a:r>
            <a:r>
              <a:rPr lang="ru-RU" dirty="0">
                <a:solidFill>
                  <a:prstClr val="black"/>
                </a:solidFill>
              </a:rPr>
              <a:t> / </a:t>
            </a:r>
            <a:r>
              <a:rPr lang="en-US" dirty="0">
                <a:solidFill>
                  <a:prstClr val="black"/>
                </a:solidFill>
              </a:rPr>
              <a:t>chosen alternative</a:t>
            </a: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8560" y="3863382"/>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96" y="2804433"/>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ular Callout 1"/>
          <p:cNvSpPr/>
          <p:nvPr/>
        </p:nvSpPr>
        <p:spPr>
          <a:xfrm>
            <a:off x="6346692" y="752946"/>
            <a:ext cx="2631027" cy="2284919"/>
          </a:xfrm>
          <a:prstGeom prst="wedgeRoundRectCallout">
            <a:avLst>
              <a:gd name="adj1" fmla="val -67472"/>
              <a:gd name="adj2" fmla="val 105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smtClean="0">
                <a:solidFill>
                  <a:prstClr val="white"/>
                </a:solidFill>
              </a:rPr>
              <a:t>For the </a:t>
            </a:r>
            <a:r>
              <a:rPr lang="en-US" b="1" u="sng" dirty="0">
                <a:solidFill>
                  <a:prstClr val="white"/>
                </a:solidFill>
              </a:rPr>
              <a:t>organization: </a:t>
            </a:r>
            <a:r>
              <a:rPr lang="en-US" dirty="0">
                <a:solidFill>
                  <a:prstClr val="white"/>
                </a:solidFill>
              </a:rPr>
              <a:t>Extremely difficult to capture, </a:t>
            </a:r>
            <a:r>
              <a:rPr lang="en-US" dirty="0" smtClean="0">
                <a:solidFill>
                  <a:prstClr val="white"/>
                </a:solidFill>
              </a:rPr>
              <a:t>recognize</a:t>
            </a:r>
            <a:r>
              <a:rPr lang="en-US" dirty="0">
                <a:solidFill>
                  <a:prstClr val="white"/>
                </a:solidFill>
              </a:rPr>
              <a:t>, predict, influence and drive the change </a:t>
            </a:r>
            <a:r>
              <a:rPr lang="en-US" dirty="0" smtClean="0">
                <a:solidFill>
                  <a:prstClr val="white"/>
                </a:solidFill>
              </a:rPr>
              <a:t>…</a:t>
            </a:r>
          </a:p>
          <a:p>
            <a:r>
              <a:rPr lang="en-US" b="1" u="sng" dirty="0" smtClean="0">
                <a:solidFill>
                  <a:prstClr val="white"/>
                </a:solidFill>
              </a:rPr>
              <a:t>For a hacker:</a:t>
            </a:r>
            <a:endParaRPr lang="en-US" b="1" dirty="0">
              <a:solidFill>
                <a:prstClr val="white"/>
              </a:solidFill>
            </a:endParaRPr>
          </a:p>
          <a:p>
            <a:r>
              <a:rPr lang="en-US" dirty="0" smtClean="0">
                <a:solidFill>
                  <a:prstClr val="white"/>
                </a:solidFill>
              </a:rPr>
              <a:t>an excellent and relatively easy target</a:t>
            </a:r>
            <a:endParaRPr lang="en-US" dirty="0">
              <a:solidFill>
                <a:prstClr val="white"/>
              </a:solidFill>
            </a:endParaRPr>
          </a:p>
        </p:txBody>
      </p:sp>
      <p:sp>
        <p:nvSpPr>
          <p:cNvPr id="35" name="Title 1"/>
          <p:cNvSpPr>
            <a:spLocks noGrp="1"/>
          </p:cNvSpPr>
          <p:nvPr>
            <p:ph type="title"/>
          </p:nvPr>
        </p:nvSpPr>
        <p:spPr>
          <a:xfrm>
            <a:off x="1115615"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made </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Tree>
    <p:extLst>
      <p:ext uri="{BB962C8B-B14F-4D97-AF65-F5344CB8AC3E}">
        <p14:creationId xmlns:p14="http://schemas.microsoft.com/office/powerpoint/2010/main" val="3064394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547664" y="863174"/>
            <a:ext cx="4608513" cy="19897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151" y="4532313"/>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233779" y="3146351"/>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C</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B</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5" name="TextBox 14"/>
          <p:cNvSpPr txBox="1"/>
          <p:nvPr/>
        </p:nvSpPr>
        <p:spPr>
          <a:xfrm>
            <a:off x="1619672" y="896437"/>
            <a:ext cx="4464496" cy="923330"/>
          </a:xfrm>
          <a:prstGeom prst="rect">
            <a:avLst/>
          </a:prstGeom>
          <a:solidFill>
            <a:srgbClr val="92D050"/>
          </a:solidFill>
          <a:ln w="25400">
            <a:solidFill>
              <a:schemeClr val="accent1">
                <a:shade val="50000"/>
              </a:schemeClr>
            </a:solidFill>
          </a:ln>
        </p:spPr>
        <p:txBody>
          <a:bodyPr wrap="square" rtlCol="0">
            <a:spAutoFit/>
          </a:bodyPr>
          <a:lstStyle/>
          <a:p>
            <a:r>
              <a:rPr lang="en-US" b="1" dirty="0" smtClean="0">
                <a:solidFill>
                  <a:srgbClr val="0070C0"/>
                </a:solidFill>
              </a:rPr>
              <a:t>Organizational component:</a:t>
            </a:r>
            <a:r>
              <a:rPr lang="en-US" dirty="0" smtClean="0">
                <a:solidFill>
                  <a:prstClr val="black"/>
                </a:solidFill>
              </a:rPr>
              <a:t> decision environment (laws</a:t>
            </a:r>
            <a:r>
              <a:rPr lang="ru-RU" dirty="0">
                <a:solidFill>
                  <a:prstClr val="black"/>
                </a:solidFill>
              </a:rPr>
              <a:t>,</a:t>
            </a:r>
            <a:r>
              <a:rPr lang="en-US" dirty="0">
                <a:solidFill>
                  <a:prstClr val="black"/>
                </a:solidFill>
              </a:rPr>
              <a:t> formal duties,</a:t>
            </a:r>
            <a:r>
              <a:rPr lang="ru-RU" dirty="0">
                <a:solidFill>
                  <a:prstClr val="black"/>
                </a:solidFill>
              </a:rPr>
              <a:t> </a:t>
            </a:r>
            <a:r>
              <a:rPr lang="en-US" dirty="0">
                <a:solidFill>
                  <a:prstClr val="black"/>
                </a:solidFill>
              </a:rPr>
              <a:t>regulations, rules</a:t>
            </a:r>
            <a:r>
              <a:rPr lang="en-US" dirty="0" smtClean="0">
                <a:solidFill>
                  <a:prstClr val="black"/>
                </a:solidFill>
              </a:rPr>
              <a:t>, orders, instructions and policies</a:t>
            </a:r>
            <a:endParaRPr lang="en-US" dirty="0">
              <a:solidFill>
                <a:prstClr val="black"/>
              </a:solidFill>
            </a:endParaRPr>
          </a:p>
        </p:txBody>
      </p:sp>
      <p:sp>
        <p:nvSpPr>
          <p:cNvPr id="103" name="TextBox 102"/>
          <p:cNvSpPr txBox="1"/>
          <p:nvPr/>
        </p:nvSpPr>
        <p:spPr>
          <a:xfrm>
            <a:off x="1619672" y="1875251"/>
            <a:ext cx="4464496" cy="923330"/>
          </a:xfrm>
          <a:prstGeom prst="rect">
            <a:avLst/>
          </a:prstGeom>
          <a:solidFill>
            <a:srgbClr val="FF8B8B"/>
          </a:solidFill>
          <a:ln w="25400">
            <a:solidFill>
              <a:schemeClr val="accent1">
                <a:shade val="50000"/>
              </a:schemeClr>
            </a:solidFill>
          </a:ln>
        </p:spPr>
        <p:txBody>
          <a:bodyPr wrap="square" rtlCol="0">
            <a:spAutoFit/>
          </a:bodyPr>
          <a:lstStyle/>
          <a:p>
            <a:r>
              <a:rPr lang="en-US" b="1" dirty="0">
                <a:solidFill>
                  <a:srgbClr val="0070C0"/>
                </a:solidFill>
              </a:rPr>
              <a:t>Personal component: </a:t>
            </a:r>
            <a:r>
              <a:rPr lang="en-US" dirty="0" smtClean="0">
                <a:solidFill>
                  <a:prstClr val="black"/>
                </a:solidFill>
              </a:rPr>
              <a:t>mind (knowledge</a:t>
            </a:r>
            <a:r>
              <a:rPr lang="ru-RU" dirty="0" smtClean="0">
                <a:solidFill>
                  <a:prstClr val="black"/>
                </a:solidFill>
              </a:rPr>
              <a:t>,</a:t>
            </a:r>
            <a:r>
              <a:rPr lang="en-US" dirty="0" smtClean="0">
                <a:solidFill>
                  <a:prstClr val="black"/>
                </a:solidFill>
              </a:rPr>
              <a:t> beliefs,</a:t>
            </a:r>
            <a:r>
              <a:rPr lang="ru-RU" dirty="0" smtClean="0">
                <a:solidFill>
                  <a:prstClr val="black"/>
                </a:solidFill>
              </a:rPr>
              <a:t> </a:t>
            </a:r>
            <a:r>
              <a:rPr lang="en-US" dirty="0">
                <a:solidFill>
                  <a:prstClr val="black"/>
                </a:solidFill>
              </a:rPr>
              <a:t>capabilities, </a:t>
            </a:r>
            <a:r>
              <a:rPr lang="en-US" dirty="0" smtClean="0">
                <a:solidFill>
                  <a:prstClr val="black"/>
                </a:solidFill>
              </a:rPr>
              <a:t>skills, experience, interests</a:t>
            </a:r>
            <a:r>
              <a:rPr lang="ru-RU" dirty="0" smtClean="0">
                <a:solidFill>
                  <a:prstClr val="black"/>
                </a:solidFill>
              </a:rPr>
              <a:t>, </a:t>
            </a:r>
            <a:r>
              <a:rPr lang="en-US" dirty="0">
                <a:solidFill>
                  <a:prstClr val="black"/>
                </a:solidFill>
              </a:rPr>
              <a:t>culture</a:t>
            </a:r>
            <a:r>
              <a:rPr lang="ru-RU" dirty="0">
                <a:solidFill>
                  <a:prstClr val="black"/>
                </a:solidFill>
              </a:rPr>
              <a:t>, </a:t>
            </a:r>
            <a:r>
              <a:rPr lang="en-US" dirty="0" smtClean="0">
                <a:solidFill>
                  <a:prstClr val="black"/>
                </a:solidFill>
              </a:rPr>
              <a:t>values, and emotions)</a:t>
            </a:r>
            <a:endParaRPr lang="en-US" dirty="0">
              <a:solidFill>
                <a:prstClr val="black"/>
              </a:solidFill>
            </a:endParaRPr>
          </a:p>
        </p:txBody>
      </p:sp>
      <p:sp>
        <p:nvSpPr>
          <p:cNvPr id="19" name="Left Brace 18"/>
          <p:cNvSpPr/>
          <p:nvPr/>
        </p:nvSpPr>
        <p:spPr>
          <a:xfrm rot="16200000">
            <a:off x="3600622" y="535685"/>
            <a:ext cx="432048" cy="4889614"/>
          </a:xfrm>
          <a:prstGeom prst="leftBrace">
            <a:avLst>
              <a:gd name="adj1" fmla="val 83545"/>
              <a:gd name="adj2" fmla="val 5532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1" name="Right Arrow 20"/>
          <p:cNvSpPr/>
          <p:nvPr/>
        </p:nvSpPr>
        <p:spPr>
          <a:xfrm>
            <a:off x="2596095" y="3766165"/>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ight Arrow 104"/>
          <p:cNvSpPr/>
          <p:nvPr/>
        </p:nvSpPr>
        <p:spPr>
          <a:xfrm>
            <a:off x="5059997" y="3719366"/>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ounded Rectangle 24"/>
          <p:cNvSpPr/>
          <p:nvPr/>
        </p:nvSpPr>
        <p:spPr>
          <a:xfrm>
            <a:off x="255712" y="3311446"/>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List of alternatives for the decision and relevant input data</a:t>
            </a:r>
          </a:p>
        </p:txBody>
      </p:sp>
      <p:sp>
        <p:nvSpPr>
          <p:cNvPr id="107" name="Rounded Rectangle 106"/>
          <p:cNvSpPr/>
          <p:nvPr/>
        </p:nvSpPr>
        <p:spPr>
          <a:xfrm>
            <a:off x="6016352" y="3332622"/>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Decision made</a:t>
            </a:r>
            <a:r>
              <a:rPr lang="ru-RU" dirty="0">
                <a:solidFill>
                  <a:prstClr val="black"/>
                </a:solidFill>
              </a:rPr>
              <a:t> / </a:t>
            </a:r>
            <a:r>
              <a:rPr lang="en-US" dirty="0">
                <a:solidFill>
                  <a:prstClr val="black"/>
                </a:solidFill>
              </a:rPr>
              <a:t>chosen alternative</a:t>
            </a: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8560" y="3863382"/>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96" y="2804433"/>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itle 1"/>
          <p:cNvSpPr>
            <a:spLocks noGrp="1"/>
          </p:cNvSpPr>
          <p:nvPr>
            <p:ph type="title"/>
          </p:nvPr>
        </p:nvSpPr>
        <p:spPr>
          <a:xfrm>
            <a:off x="77249"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made </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33" name="Rounded Rectangular Callout 32"/>
          <p:cNvSpPr/>
          <p:nvPr/>
        </p:nvSpPr>
        <p:spPr>
          <a:xfrm>
            <a:off x="6300192" y="1351199"/>
            <a:ext cx="2592288" cy="1440160"/>
          </a:xfrm>
          <a:prstGeom prst="wedgeRoundRectCallout">
            <a:avLst>
              <a:gd name="adj1" fmla="val -64386"/>
              <a:gd name="adj2" fmla="val 1877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and this is the most vulnerable place (week spot) for the cognitive hack or other various kind of corruption</a:t>
            </a:r>
            <a:r>
              <a:rPr lang="ru-RU" dirty="0" smtClean="0">
                <a:solidFill>
                  <a:prstClr val="white"/>
                </a:solidFill>
              </a:rPr>
              <a:t>!</a:t>
            </a:r>
            <a:endParaRPr lang="en-US" dirty="0">
              <a:solidFill>
                <a:prstClr val="white"/>
              </a:solidFill>
            </a:endParaRPr>
          </a:p>
        </p:txBody>
      </p:sp>
      <p:pic>
        <p:nvPicPr>
          <p:cNvPr id="34"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3851" y="16337"/>
            <a:ext cx="1734037" cy="1342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325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251" y="613818"/>
            <a:ext cx="9036587" cy="3319238"/>
            <a:chOff x="53187" y="517637"/>
            <a:chExt cx="8551261" cy="3190758"/>
          </a:xfrm>
        </p:grpSpPr>
        <p:sp>
          <p:nvSpPr>
            <p:cNvPr id="43" name="Rounded Rectangle 42"/>
            <p:cNvSpPr/>
            <p:nvPr/>
          </p:nvSpPr>
          <p:spPr>
            <a:xfrm>
              <a:off x="53187" y="517637"/>
              <a:ext cx="8551261" cy="3190758"/>
            </a:xfrm>
            <a:prstGeom prst="roundRect">
              <a:avLst>
                <a:gd name="adj" fmla="val 2734"/>
              </a:avLst>
            </a:prstGeom>
            <a:solidFill>
              <a:schemeClr val="bg2">
                <a:lumMod val="9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3568" y="521843"/>
              <a:ext cx="2415943" cy="1842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3691850" y="2090443"/>
              <a:ext cx="676969" cy="435366"/>
            </a:xfrm>
            <a:prstGeom prst="rightArrow">
              <a:avLst>
                <a:gd name="adj1" fmla="val 50000"/>
                <a:gd name="adj2" fmla="val 64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4262" y="1134212"/>
              <a:ext cx="5331031" cy="257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5599" y="1365981"/>
              <a:ext cx="1085775" cy="1333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5609874" y="583129"/>
              <a:ext cx="2918272" cy="3061895"/>
              <a:chOff x="5951024" y="2493312"/>
              <a:chExt cx="3104114" cy="3483011"/>
            </a:xfrm>
          </p:grpSpPr>
          <p:pic>
            <p:nvPicPr>
              <p:cNvPr id="4108" name="Picture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7399" y="4004648"/>
                <a:ext cx="175260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5951024" y="2493312"/>
                <a:ext cx="3104114" cy="1919918"/>
                <a:chOff x="5951024" y="2493312"/>
                <a:chExt cx="3104114" cy="1919918"/>
              </a:xfrm>
            </p:grpSpPr>
            <p:grpSp>
              <p:nvGrpSpPr>
                <p:cNvPr id="6" name="Group 5"/>
                <p:cNvGrpSpPr/>
                <p:nvPr/>
              </p:nvGrpSpPr>
              <p:grpSpPr>
                <a:xfrm>
                  <a:off x="5951024" y="2541022"/>
                  <a:ext cx="3104114" cy="1872208"/>
                  <a:chOff x="755576" y="3494512"/>
                  <a:chExt cx="4593141" cy="3174848"/>
                </a:xfrm>
              </p:grpSpPr>
              <p:pic>
                <p:nvPicPr>
                  <p:cNvPr id="1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5692" y="3933056"/>
                    <a:ext cx="319128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9"/>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981625" y="3494512"/>
                    <a:ext cx="1367092" cy="155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560121"/>
                    <a:ext cx="1661640" cy="135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10" name="Picture 1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3416" y="2493312"/>
                  <a:ext cx="1428468" cy="37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4111" name="Picture 1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65257">
              <a:off x="5177755" y="1475761"/>
              <a:ext cx="1001846" cy="174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967088" y="2194611"/>
              <a:ext cx="1695000" cy="263241"/>
              <a:chOff x="6533425" y="4772713"/>
              <a:chExt cx="1695000" cy="263241"/>
            </a:xfrm>
          </p:grpSpPr>
          <p:sp>
            <p:nvSpPr>
              <p:cNvPr id="13" name="Rectangle 12"/>
              <p:cNvSpPr/>
              <p:nvPr/>
            </p:nvSpPr>
            <p:spPr>
              <a:xfrm>
                <a:off x="6542478" y="4772713"/>
                <a:ext cx="1685947" cy="2632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2" name="Picture 16"/>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3425" y="4786792"/>
                <a:ext cx="1685947" cy="22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6" name="Rectangle 15"/>
          <p:cNvSpPr/>
          <p:nvPr/>
        </p:nvSpPr>
        <p:spPr>
          <a:xfrm>
            <a:off x="4589244" y="3998586"/>
            <a:ext cx="4509791" cy="2677656"/>
          </a:xfrm>
          <a:prstGeom prst="rect">
            <a:avLst/>
          </a:prstGeom>
          <a:solidFill>
            <a:schemeClr val="bg2">
              <a:lumMod val="90000"/>
            </a:schemeClr>
          </a:solidFill>
          <a:ln w="25400">
            <a:solidFill>
              <a:schemeClr val="tx1"/>
            </a:solidFill>
          </a:ln>
          <a:scene3d>
            <a:camera prst="orthographicFront"/>
            <a:lightRig rig="flat" dir="tl">
              <a:rot lat="0" lon="0" rev="6600000"/>
            </a:lightRig>
          </a:scene3d>
          <a:sp3d>
            <a:bevelT/>
            <a:bevelB/>
          </a:sp3d>
        </p:spPr>
        <p:txBody>
          <a:bodyPr wrap="square" lIns="91440" tIns="45720" rIns="91440" bIns="45720">
            <a:spAutoFit/>
            <a:sp3d extrusionH="25400" contourW="8890">
              <a:bevelT w="38100" h="31750"/>
              <a:contourClr>
                <a:schemeClr val="accent2">
                  <a:shade val="75000"/>
                </a:schemeClr>
              </a:contourClr>
            </a:sp3d>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real war always begins with an information war, which weapon is cognitive hack and the main target is the mind (i.e., the </a:t>
            </a:r>
            <a:r>
              <a:rPr lang="en-US" sz="28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value system</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of a potential victim</a:t>
            </a:r>
            <a:r>
              <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TextBox 43"/>
          <p:cNvSpPr txBox="1"/>
          <p:nvPr/>
        </p:nvSpPr>
        <p:spPr>
          <a:xfrm>
            <a:off x="820157" y="-45046"/>
            <a:ext cx="8261681" cy="584775"/>
          </a:xfrm>
          <a:prstGeom prst="rect">
            <a:avLst/>
          </a:prstGeom>
          <a:noFill/>
        </p:spPr>
        <p:txBody>
          <a:bodyPr wrap="square" rtlCol="0">
            <a:spAutoFit/>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Value System and the</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Information</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War</a:t>
            </a:r>
            <a:r>
              <a:rPr lang="ru-RU"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3" name="Group 2"/>
          <p:cNvGrpSpPr/>
          <p:nvPr/>
        </p:nvGrpSpPr>
        <p:grpSpPr>
          <a:xfrm>
            <a:off x="45251" y="3998586"/>
            <a:ext cx="4482773" cy="2680659"/>
            <a:chOff x="171993" y="3712913"/>
            <a:chExt cx="4618321" cy="3108543"/>
          </a:xfrm>
        </p:grpSpPr>
        <p:grpSp>
          <p:nvGrpSpPr>
            <p:cNvPr id="32" name="Group 31"/>
            <p:cNvGrpSpPr/>
            <p:nvPr/>
          </p:nvGrpSpPr>
          <p:grpSpPr>
            <a:xfrm>
              <a:off x="171993" y="3712913"/>
              <a:ext cx="4618321" cy="3108543"/>
              <a:chOff x="53187" y="827659"/>
              <a:chExt cx="9036496" cy="5913245"/>
            </a:xfrm>
          </p:grpSpPr>
          <p:sp>
            <p:nvSpPr>
              <p:cNvPr id="33" name="Rounded Rectangle 32"/>
              <p:cNvSpPr/>
              <p:nvPr/>
            </p:nvSpPr>
            <p:spPr>
              <a:xfrm>
                <a:off x="53187" y="827659"/>
                <a:ext cx="9036496" cy="5913245"/>
              </a:xfrm>
              <a:prstGeom prst="roundRect">
                <a:avLst>
                  <a:gd name="adj" fmla="val 2734"/>
                </a:avLst>
              </a:prstGeom>
              <a:solidFill>
                <a:schemeClr val="bg2">
                  <a:lumMod val="9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8565" y="916416"/>
                <a:ext cx="3672408" cy="5752064"/>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5" name="Group 34"/>
              <p:cNvGrpSpPr/>
              <p:nvPr/>
            </p:nvGrpSpPr>
            <p:grpSpPr>
              <a:xfrm>
                <a:off x="4688857" y="890439"/>
                <a:ext cx="4323111" cy="5772462"/>
                <a:chOff x="262044" y="817358"/>
                <a:chExt cx="4323111" cy="5772462"/>
              </a:xfrm>
            </p:grpSpPr>
            <p:pic>
              <p:nvPicPr>
                <p:cNvPr id="39"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2044" y="817358"/>
                  <a:ext cx="4323111" cy="3021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2565" y="5065340"/>
                  <a:ext cx="2174960" cy="1506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2565" y="2656214"/>
                  <a:ext cx="4309958" cy="253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47525" y="5189350"/>
                  <a:ext cx="2134998" cy="140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6" name="Right Arrow 35"/>
              <p:cNvSpPr/>
              <p:nvPr/>
            </p:nvSpPr>
            <p:spPr>
              <a:xfrm>
                <a:off x="3946442" y="3536659"/>
                <a:ext cx="720080" cy="495244"/>
              </a:xfrm>
              <a:prstGeom prst="rightArrow">
                <a:avLst>
                  <a:gd name="adj1" fmla="val 50000"/>
                  <a:gd name="adj2" fmla="val 646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8"/>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300" y="925994"/>
                <a:ext cx="873148" cy="117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32873" y="996157"/>
                <a:ext cx="123825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extBox 1"/>
            <p:cNvSpPr txBox="1"/>
            <p:nvPr/>
          </p:nvSpPr>
          <p:spPr>
            <a:xfrm>
              <a:off x="848732" y="4992842"/>
              <a:ext cx="875715" cy="738664"/>
            </a:xfrm>
            <a:prstGeom prst="rect">
              <a:avLst/>
            </a:prstGeom>
            <a:noFill/>
          </p:spPr>
          <p:txBody>
            <a:bodyPr wrap="square" rtlCol="0">
              <a:spAutoFit/>
            </a:bodyPr>
            <a:lstStyle/>
            <a:p>
              <a:pPr algn="ctr"/>
              <a:r>
                <a:rPr lang="en-US" sz="1400" b="1" dirty="0" smtClean="0">
                  <a:solidFill>
                    <a:schemeClr val="bg1"/>
                  </a:solidFill>
                  <a:effectLst>
                    <a:outerShdw blurRad="38100" dist="38100" dir="2700000" algn="tl">
                      <a:srgbClr val="000000">
                        <a:alpha val="43137"/>
                      </a:srgbClr>
                    </a:outerShdw>
                  </a:effectLst>
                </a:rPr>
                <a:t>We demand peace!</a:t>
              </a:r>
              <a:endParaRPr lang="en-US" sz="1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9523011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132" y="3306020"/>
            <a:ext cx="3021972" cy="2266480"/>
          </a:xfrm>
          <a:prstGeom prst="rect">
            <a:avLst/>
          </a:prstGeom>
        </p:spPr>
      </p:pic>
      <p:sp>
        <p:nvSpPr>
          <p:cNvPr id="21" name="TextBox 20"/>
          <p:cNvSpPr txBox="1"/>
          <p:nvPr/>
        </p:nvSpPr>
        <p:spPr>
          <a:xfrm>
            <a:off x="35496" y="0"/>
            <a:ext cx="7200800" cy="1015663"/>
          </a:xfrm>
          <a:prstGeom prst="rect">
            <a:avLst/>
          </a:prstGeom>
          <a:noFill/>
        </p:spPr>
        <p:txBody>
          <a:bodyPr wrap="square" rtlCol="0">
            <a:spAutoFit/>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Cognitive hack of an Industry 4.0 system: </a:t>
            </a:r>
            <a:r>
              <a:rPr lang="en-US" sz="2800" b="1" dirty="0" smtClean="0">
                <a:ln w="11430"/>
                <a:solidFill>
                  <a:srgbClr val="0070C0"/>
                </a:solidFill>
                <a:effectLst>
                  <a:outerShdw blurRad="50800" dist="39000" dir="5460000" algn="tl">
                    <a:srgbClr val="000000">
                      <a:alpha val="38000"/>
                    </a:srgbClr>
                  </a:outerShdw>
                </a:effectLst>
              </a:rPr>
              <a:t>Poisoning minds of the decision-makers</a:t>
            </a:r>
            <a:endParaRPr lang="en-US" sz="2800" b="1" dirty="0">
              <a:ln w="11430"/>
              <a:solidFill>
                <a:srgbClr val="0070C0"/>
              </a:solidFill>
              <a:effectLst>
                <a:outerShdw blurRad="50800" dist="39000" dir="5460000" algn="tl">
                  <a:srgbClr val="000000">
                    <a:alpha val="38000"/>
                  </a:srgbClr>
                </a:outerShdw>
              </a:effectLst>
            </a:endParaRPr>
          </a:p>
        </p:txBody>
      </p:sp>
      <p:sp>
        <p:nvSpPr>
          <p:cNvPr id="6" name="Block Arc 5"/>
          <p:cNvSpPr/>
          <p:nvPr/>
        </p:nvSpPr>
        <p:spPr>
          <a:xfrm rot="10800000">
            <a:off x="2178876" y="3952750"/>
            <a:ext cx="4486977" cy="2700338"/>
          </a:xfrm>
          <a:prstGeom prst="blockArc">
            <a:avLst>
              <a:gd name="adj1" fmla="val 10027334"/>
              <a:gd name="adj2" fmla="val 1439225"/>
              <a:gd name="adj3" fmla="val 180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0156" y="5663030"/>
            <a:ext cx="2184498" cy="49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7704" y="5246138"/>
            <a:ext cx="585554" cy="79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6578" y="5909287"/>
            <a:ext cx="585554" cy="79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848" y="6200001"/>
            <a:ext cx="464046" cy="62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584" y="4503875"/>
            <a:ext cx="1296144" cy="93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8977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132" y="3306020"/>
            <a:ext cx="3021972" cy="2266480"/>
          </a:xfrm>
          <a:prstGeom prst="rect">
            <a:avLst/>
          </a:prstGeom>
        </p:spPr>
      </p:pic>
      <p:sp>
        <p:nvSpPr>
          <p:cNvPr id="6" name="Block Arc 5"/>
          <p:cNvSpPr/>
          <p:nvPr/>
        </p:nvSpPr>
        <p:spPr>
          <a:xfrm rot="10800000">
            <a:off x="2178876" y="3952750"/>
            <a:ext cx="4486977" cy="2700338"/>
          </a:xfrm>
          <a:prstGeom prst="blockArc">
            <a:avLst>
              <a:gd name="adj1" fmla="val 10027334"/>
              <a:gd name="adj2" fmla="val 1439225"/>
              <a:gd name="adj3" fmla="val 180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0156" y="5663030"/>
            <a:ext cx="2184498" cy="492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6578" y="5909287"/>
            <a:ext cx="585554" cy="79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3848" y="6200001"/>
            <a:ext cx="464046" cy="62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447" y="5194411"/>
            <a:ext cx="1296144" cy="93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515825" y="1287111"/>
            <a:ext cx="2539347" cy="155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40371" flipV="1">
            <a:off x="5853512" y="4172198"/>
            <a:ext cx="3812231" cy="118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1397" y="4682226"/>
            <a:ext cx="1608741" cy="151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537046" flipH="1">
            <a:off x="6602624" y="5761184"/>
            <a:ext cx="539485" cy="62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9270" y="163333"/>
            <a:ext cx="2415379" cy="3142687"/>
          </a:xfrm>
          <a:prstGeom prst="rect">
            <a:avLst/>
          </a:prstGeom>
        </p:spPr>
      </p:pic>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204752">
            <a:off x="4414036" y="3211353"/>
            <a:ext cx="496739" cy="489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96272">
            <a:off x="6180860" y="1481257"/>
            <a:ext cx="1316789" cy="90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35496" y="0"/>
            <a:ext cx="7234588" cy="1015663"/>
          </a:xfrm>
          <a:prstGeom prst="rect">
            <a:avLst/>
          </a:prstGeom>
          <a:noFill/>
        </p:spPr>
        <p:txBody>
          <a:bodyPr wrap="square" rtlCol="0">
            <a:spAutoFit/>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Cognitive hack of an Industry 4.0 system: </a:t>
            </a:r>
            <a:r>
              <a:rPr lang="en-US" sz="2800" b="1" dirty="0" smtClean="0">
                <a:ln w="11430"/>
                <a:solidFill>
                  <a:srgbClr val="0070C0"/>
                </a:solidFill>
                <a:effectLst>
                  <a:outerShdw blurRad="50800" dist="39000" dir="5460000" algn="tl">
                    <a:srgbClr val="000000">
                      <a:alpha val="38000"/>
                    </a:srgbClr>
                  </a:outerShdw>
                </a:effectLst>
              </a:rPr>
              <a:t>Poisoned minds poison the system</a:t>
            </a:r>
            <a:endParaRPr lang="en-US" sz="2800" b="1" dirty="0">
              <a:ln w="11430"/>
              <a:solidFill>
                <a:srgbClr val="0070C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39993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0"/>
          <p:cNvGrpSpPr>
            <a:grpSpLocks/>
          </p:cNvGrpSpPr>
          <p:nvPr/>
        </p:nvGrpSpPr>
        <p:grpSpPr bwMode="auto">
          <a:xfrm>
            <a:off x="104660" y="132705"/>
            <a:ext cx="4176464" cy="6608663"/>
            <a:chOff x="1742452" y="764703"/>
            <a:chExt cx="4176460" cy="6608324"/>
          </a:xfrm>
        </p:grpSpPr>
        <p:sp>
          <p:nvSpPr>
            <p:cNvPr id="24" name="Rectangle 17"/>
            <p:cNvSpPr>
              <a:spLocks noChangeArrowheads="1"/>
            </p:cNvSpPr>
            <p:nvPr/>
          </p:nvSpPr>
          <p:spPr bwMode="auto">
            <a:xfrm>
              <a:off x="1742452" y="764703"/>
              <a:ext cx="4176460" cy="6608324"/>
            </a:xfrm>
            <a:prstGeom prst="rect">
              <a:avLst/>
            </a:prstGeom>
            <a:solidFill>
              <a:srgbClr val="FFFFFF"/>
            </a:solidFill>
            <a:ln w="25400" cap="sq" algn="ctr">
              <a:solidFill>
                <a:schemeClr val="tx1"/>
              </a:solidFill>
              <a:round/>
              <a:headEnd type="none" w="sm" len="sm"/>
              <a:tailEnd type="none" w="sm" len="sm"/>
            </a:ln>
          </p:spPr>
          <p:txBody>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endParaRPr kumimoji="0" lang="en-US" altLang="en-US" sz="2000"/>
            </a:p>
          </p:txBody>
        </p:sp>
        <p:sp>
          <p:nvSpPr>
            <p:cNvPr id="26" name="Rectangle 25"/>
            <p:cNvSpPr/>
            <p:nvPr/>
          </p:nvSpPr>
          <p:spPr>
            <a:xfrm>
              <a:off x="1864127" y="854309"/>
              <a:ext cx="3909402" cy="677073"/>
            </a:xfrm>
            <a:prstGeom prst="rect">
              <a:avLst/>
            </a:prstGeom>
            <a:noFill/>
          </p:spPr>
          <p:txBody>
            <a:bodyPr wrap="square">
              <a:spAutoFit/>
            </a:bodyPr>
            <a:lstStyle/>
            <a:p>
              <a:pPr algn="ctr">
                <a:defRPr/>
              </a:pPr>
              <a:r>
                <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Collective Intelligence</a:t>
              </a:r>
            </a:p>
            <a:p>
              <a:pPr algn="ctr">
                <a:defRPr/>
              </a:pP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Army of decision-makers”</a:t>
              </a:r>
              <a:endPar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grpSp>
        <p:nvGrpSpPr>
          <p:cNvPr id="32" name="Group 31"/>
          <p:cNvGrpSpPr/>
          <p:nvPr/>
        </p:nvGrpSpPr>
        <p:grpSpPr>
          <a:xfrm>
            <a:off x="272822" y="1111327"/>
            <a:ext cx="3816424" cy="2520280"/>
            <a:chOff x="931253" y="1285860"/>
            <a:chExt cx="2227822" cy="1390299"/>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253" y="1285860"/>
              <a:ext cx="2227822" cy="13902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1" name="Picture 8" descr="CA0NW12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3688" y="2392541"/>
              <a:ext cx="148612" cy="18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A0NW12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7079" y="2208490"/>
              <a:ext cx="113487" cy="14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descr="CA0NW12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1080" y="2382851"/>
              <a:ext cx="148612" cy="18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1933633" y="2365216"/>
              <a:ext cx="241976" cy="22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35"/>
          <p:cNvGrpSpPr>
            <a:grpSpLocks/>
          </p:cNvGrpSpPr>
          <p:nvPr/>
        </p:nvGrpSpPr>
        <p:grpSpPr bwMode="auto">
          <a:xfrm>
            <a:off x="226335" y="3898305"/>
            <a:ext cx="3909405" cy="2638329"/>
            <a:chOff x="3382035" y="4208190"/>
            <a:chExt cx="3909402" cy="2638194"/>
          </a:xfrm>
        </p:grpSpPr>
        <p:grpSp>
          <p:nvGrpSpPr>
            <p:cNvPr id="9" name="Group 30"/>
            <p:cNvGrpSpPr>
              <a:grpSpLocks/>
            </p:cNvGrpSpPr>
            <p:nvPr/>
          </p:nvGrpSpPr>
          <p:grpSpPr bwMode="auto">
            <a:xfrm>
              <a:off x="3382035" y="4208190"/>
              <a:ext cx="3909402" cy="2638194"/>
              <a:chOff x="3382035" y="4208190"/>
              <a:chExt cx="3909402" cy="2638194"/>
            </a:xfrm>
          </p:grpSpPr>
          <p:sp>
            <p:nvSpPr>
              <p:cNvPr id="11" name="Rounded Rectangle 29"/>
              <p:cNvSpPr>
                <a:spLocks noChangeArrowheads="1"/>
              </p:cNvSpPr>
              <p:nvPr/>
            </p:nvSpPr>
            <p:spPr bwMode="auto">
              <a:xfrm>
                <a:off x="3382035" y="4208190"/>
                <a:ext cx="3909402" cy="2638194"/>
              </a:xfrm>
              <a:prstGeom prst="roundRect">
                <a:avLst>
                  <a:gd name="adj" fmla="val 2963"/>
                </a:avLst>
              </a:prstGeom>
              <a:solidFill>
                <a:srgbClr val="FFFF00"/>
              </a:solidFill>
              <a:ln w="12700" cap="sq" algn="ctr">
                <a:solidFill>
                  <a:schemeClr val="tx1"/>
                </a:solidFill>
                <a:round/>
                <a:headEnd type="none" w="sm" len="sm"/>
                <a:tailEnd type="none" w="sm" len="sm"/>
              </a:ln>
            </p:spPr>
            <p:txBody>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endParaRPr kumimoji="0" lang="en-US" altLang="en-US" sz="2000"/>
              </a:p>
            </p:txBody>
          </p:sp>
          <p:pic>
            <p:nvPicPr>
              <p:cNvPr id="12"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2529" y="5830024"/>
                <a:ext cx="791619" cy="828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13" name="TextBox 28"/>
              <p:cNvSpPr txBox="1">
                <a:spLocks noChangeArrowheads="1"/>
              </p:cNvSpPr>
              <p:nvPr/>
            </p:nvSpPr>
            <p:spPr bwMode="auto">
              <a:xfrm>
                <a:off x="4066959" y="6236940"/>
                <a:ext cx="3043393" cy="58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r>
                  <a:rPr kumimoji="0" lang="en-US" altLang="en-US" sz="1600" b="1" dirty="0" smtClean="0"/>
                  <a:t>Machine-Learning (</a:t>
                </a:r>
                <a:r>
                  <a:rPr kumimoji="0" lang="en-US" altLang="en-US" sz="1600" b="1" dirty="0" smtClean="0">
                    <a:solidFill>
                      <a:srgbClr val="FF0000"/>
                    </a:solidFill>
                  </a:rPr>
                  <a:t>Cognitive Computing</a:t>
                </a:r>
                <a:r>
                  <a:rPr kumimoji="0" lang="en-US" altLang="en-US" sz="1600" b="1" dirty="0" smtClean="0"/>
                  <a:t>) - driven </a:t>
                </a:r>
                <a:r>
                  <a:rPr kumimoji="0" lang="en-US" altLang="en-US" sz="1600" b="1" dirty="0"/>
                  <a:t>agents</a:t>
                </a:r>
              </a:p>
            </p:txBody>
          </p:sp>
          <p:sp>
            <p:nvSpPr>
              <p:cNvPr id="14" name="TextBox 31"/>
              <p:cNvSpPr txBox="1">
                <a:spLocks noChangeArrowheads="1"/>
              </p:cNvSpPr>
              <p:nvPr/>
            </p:nvSpPr>
            <p:spPr bwMode="auto">
              <a:xfrm>
                <a:off x="4106168" y="4908052"/>
                <a:ext cx="10410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eaLnBrk="1" hangingPunct="1">
                  <a:spcBef>
                    <a:spcPct val="0"/>
                  </a:spcBef>
                  <a:buClrTx/>
                  <a:buFontTx/>
                  <a:buNone/>
                </a:pPr>
                <a:r>
                  <a:rPr kumimoji="0" lang="en-US" altLang="en-US" sz="1600" b="1"/>
                  <a:t>Humans</a:t>
                </a:r>
              </a:p>
            </p:txBody>
          </p:sp>
          <p:sp>
            <p:nvSpPr>
              <p:cNvPr id="15" name="TextBox 32"/>
              <p:cNvSpPr txBox="1">
                <a:spLocks noChangeArrowheads="1"/>
              </p:cNvSpPr>
              <p:nvPr/>
            </p:nvSpPr>
            <p:spPr bwMode="auto">
              <a:xfrm>
                <a:off x="4264869" y="5488753"/>
                <a:ext cx="25187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lgn="r" eaLnBrk="1" hangingPunct="1">
                  <a:spcBef>
                    <a:spcPct val="0"/>
                  </a:spcBef>
                  <a:buClrTx/>
                  <a:buFontTx/>
                  <a:buNone/>
                </a:pPr>
                <a:r>
                  <a:rPr kumimoji="0" lang="en-US" altLang="en-US" sz="1600" b="1" dirty="0"/>
                  <a:t>Mind “clones” of humans</a:t>
                </a:r>
              </a:p>
            </p:txBody>
          </p:sp>
          <p:pic>
            <p:nvPicPr>
              <p:cNvPr id="16" name="Picture 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7264" y="5005644"/>
                <a:ext cx="552830" cy="113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9281" y="4323919"/>
                <a:ext cx="558328" cy="986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grpSp>
        <p:sp>
          <p:nvSpPr>
            <p:cNvPr id="10" name="Rectangle 9"/>
            <p:cNvSpPr/>
            <p:nvPr/>
          </p:nvSpPr>
          <p:spPr>
            <a:xfrm>
              <a:off x="4239932" y="4221473"/>
              <a:ext cx="2313452" cy="46164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Who they are?</a:t>
              </a:r>
            </a:p>
          </p:txBody>
        </p:sp>
      </p:grpSp>
      <p:pic>
        <p:nvPicPr>
          <p:cNvPr id="4"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3706" y="165179"/>
            <a:ext cx="2346227" cy="122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33" name="Rectangle 32"/>
          <p:cNvSpPr/>
          <p:nvPr/>
        </p:nvSpPr>
        <p:spPr>
          <a:xfrm>
            <a:off x="4419052" y="1450750"/>
            <a:ext cx="4608512" cy="1815882"/>
          </a:xfrm>
          <a:prstGeom prst="rect">
            <a:avLst/>
          </a:prstGeom>
          <a:solidFill>
            <a:schemeClr val="accent4">
              <a:lumMod val="10000"/>
              <a:lumOff val="90000"/>
            </a:schemeClr>
          </a:solidFill>
          <a:ln w="19050">
            <a:solidFill>
              <a:schemeClr val="tx1"/>
            </a:solidFill>
          </a:ln>
        </p:spPr>
        <p:txBody>
          <a:bodyPr wrap="square">
            <a:spAutoFit/>
          </a:bodyPr>
          <a:lstStyle/>
          <a:p>
            <a:pPr>
              <a:defRPr/>
            </a:pPr>
            <a:r>
              <a:rPr lang="en-US" sz="1600" b="1" dirty="0">
                <a:solidFill>
                  <a:srgbClr val="FF0000"/>
                </a:solidFill>
              </a:rPr>
              <a:t>Cognitive Computing</a:t>
            </a:r>
            <a:r>
              <a:rPr lang="en-US" sz="1600" dirty="0"/>
              <a:t> is the simulation of human thought processes in a computerized model. Cognitive computing involves </a:t>
            </a:r>
            <a:r>
              <a:rPr lang="en-US" sz="1600" b="1" u="sng" dirty="0"/>
              <a:t>self-learning</a:t>
            </a:r>
            <a:r>
              <a:rPr lang="en-US" sz="1600" dirty="0"/>
              <a:t> systems that use data mining, pattern recognition and natural language processing to mimic the way the human brain works. The goal of cognitive computing is to </a:t>
            </a:r>
            <a:r>
              <a:rPr lang="en-US" sz="1600" b="1" dirty="0"/>
              <a:t>automate decision-making and problem-solving</a:t>
            </a:r>
            <a:r>
              <a:rPr lang="en-US" sz="1600" dirty="0"/>
              <a:t>.</a:t>
            </a: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4721" y="3365247"/>
            <a:ext cx="4671588" cy="3376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16216" y="49215"/>
            <a:ext cx="2223316" cy="132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8381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a:xfrm>
            <a:off x="47779" y="-15012"/>
            <a:ext cx="8940676" cy="561975"/>
          </a:xfrm>
        </p:spPr>
        <p:txBody>
          <a:bodyPr/>
          <a:lstStyle/>
          <a:p>
            <a:pPr eaLnBrk="1" hangingPunct="1"/>
            <a:r>
              <a:rPr lang="en-US" altLang="en-US" sz="2400" b="1" dirty="0" smtClean="0">
                <a:solidFill>
                  <a:srgbClr val="C00000"/>
                </a:solidFill>
              </a:rPr>
              <a:t>G</a:t>
            </a:r>
            <a:r>
              <a:rPr lang="en-US" altLang="en-US" sz="2400" b="1" dirty="0" smtClean="0">
                <a:solidFill>
                  <a:srgbClr val="0070C0"/>
                </a:solidFill>
              </a:rPr>
              <a:t>lobal </a:t>
            </a:r>
            <a:r>
              <a:rPr lang="en-US" altLang="en-US" sz="2400" b="1" dirty="0" smtClean="0">
                <a:solidFill>
                  <a:srgbClr val="C00000"/>
                </a:solidFill>
              </a:rPr>
              <a:t>U</a:t>
            </a:r>
            <a:r>
              <a:rPr lang="en-US" altLang="en-US" sz="2400" b="1" dirty="0" smtClean="0">
                <a:solidFill>
                  <a:srgbClr val="0070C0"/>
                </a:solidFill>
              </a:rPr>
              <a:t>nderstanding E</a:t>
            </a:r>
            <a:r>
              <a:rPr lang="en-US" altLang="en-US" sz="2400" b="1" dirty="0" smtClean="0">
                <a:solidFill>
                  <a:srgbClr val="C00000"/>
                </a:solidFill>
              </a:rPr>
              <a:t>n</a:t>
            </a:r>
            <a:r>
              <a:rPr lang="en-US" altLang="en-US" sz="2400" b="1" dirty="0" smtClean="0">
                <a:solidFill>
                  <a:srgbClr val="0070C0"/>
                </a:solidFill>
              </a:rPr>
              <a:t>vironment (</a:t>
            </a:r>
            <a:r>
              <a:rPr lang="en-US" altLang="en-US" sz="2400" b="1" dirty="0" smtClean="0">
                <a:solidFill>
                  <a:srgbClr val="C00000"/>
                </a:solidFill>
              </a:rPr>
              <a:t>GUN</a:t>
            </a:r>
            <a:r>
              <a:rPr lang="en-US" altLang="en-US" sz="2400" b="1" dirty="0" smtClean="0">
                <a:solidFill>
                  <a:srgbClr val="0070C0"/>
                </a:solidFill>
              </a:rPr>
              <a:t>) </a:t>
            </a:r>
            <a:r>
              <a:rPr lang="en-US" altLang="en-US" sz="2000" dirty="0" smtClean="0">
                <a:solidFill>
                  <a:srgbClr val="00B0F0"/>
                </a:solidFill>
              </a:rPr>
              <a:t>(Industrial Ontologies Group)</a:t>
            </a:r>
          </a:p>
        </p:txBody>
      </p:sp>
      <p:sp>
        <p:nvSpPr>
          <p:cNvPr id="103" name="TextBox 102"/>
          <p:cNvSpPr txBox="1"/>
          <p:nvPr/>
        </p:nvSpPr>
        <p:spPr>
          <a:xfrm>
            <a:off x="539553" y="548680"/>
            <a:ext cx="4176464" cy="1815882"/>
          </a:xfrm>
          <a:prstGeom prst="rect">
            <a:avLst/>
          </a:prstGeom>
          <a:solidFill>
            <a:schemeClr val="accent1"/>
          </a:solidFill>
          <a:ln>
            <a:solidFill>
              <a:schemeClr val="tx1"/>
            </a:solidFill>
          </a:ln>
          <a:scene3d>
            <a:camera prst="orthographicFront"/>
            <a:lightRig rig="threePt" dir="t"/>
          </a:scene3d>
          <a:sp3d>
            <a:bevelT w="95250" h="101600"/>
          </a:sp3d>
        </p:spPr>
        <p:txBody>
          <a:bodyPr>
            <a:spAutoFit/>
          </a:bodyPr>
          <a:lstStyle/>
          <a:p>
            <a:pPr>
              <a:defRPr/>
            </a:pPr>
            <a:r>
              <a:rPr lang="en-US" altLang="zh-CN" sz="1600" b="1" dirty="0">
                <a:solidFill>
                  <a:prstClr val="white"/>
                </a:solidFill>
                <a:latin typeface="Arial" charset="0"/>
                <a:cs typeface="Arial" charset="0"/>
              </a:rPr>
              <a:t>GUN is a kind of Ubiquitous Eco-System for Ubiquitous Society, </a:t>
            </a:r>
            <a:r>
              <a:rPr lang="en-US" sz="1600" b="1" dirty="0">
                <a:solidFill>
                  <a:prstClr val="white"/>
                </a:solidFill>
                <a:latin typeface="Arial" charset="0"/>
                <a:ea typeface="SimSun" pitchFamily="2" charset="-122"/>
                <a:cs typeface="Arial" charset="0"/>
              </a:rPr>
              <a:t>which is such proactive, self-managed evolutionary Semantic Web of Things, People and Abstractions where all kinds of entities can understand, interact, serve, develop and learn from each other.</a:t>
            </a:r>
            <a:endParaRPr lang="en-US" sz="1600" b="1" dirty="0">
              <a:solidFill>
                <a:prstClr val="white"/>
              </a:solidFill>
              <a:cs typeface="Arial" charset="0"/>
            </a:endParaRPr>
          </a:p>
        </p:txBody>
      </p:sp>
      <p:pic>
        <p:nvPicPr>
          <p:cNvPr id="10247" name="Picture 4" descr="GU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3800" y="771525"/>
            <a:ext cx="4052888"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7"/>
          <p:cNvSpPr txBox="1">
            <a:spLocks noChangeArrowheads="1"/>
          </p:cNvSpPr>
          <p:nvPr/>
        </p:nvSpPr>
        <p:spPr bwMode="auto">
          <a:xfrm>
            <a:off x="407988" y="6478588"/>
            <a:ext cx="4235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80000"/>
              </a:lnSpc>
              <a:spcBef>
                <a:spcPct val="20000"/>
              </a:spcBef>
              <a:spcAft>
                <a:spcPct val="0"/>
              </a:spcAft>
            </a:pPr>
            <a:r>
              <a:rPr lang="en-US" altLang="en-US" sz="1000" smtClean="0">
                <a:solidFill>
                  <a:prstClr val="black"/>
                </a:solidFill>
                <a:hlinkClick r:id="rId4"/>
              </a:rPr>
              <a:t>http://www.mit.jyu.fi/ai/OntoGroup/projects.htm</a:t>
            </a:r>
            <a:r>
              <a:rPr lang="en-US" altLang="en-US" sz="1000" smtClean="0">
                <a:solidFill>
                  <a:prstClr val="black"/>
                </a:solidFill>
              </a:rPr>
              <a:t>  </a:t>
            </a:r>
          </a:p>
          <a:p>
            <a:pPr eaLnBrk="1" fontAlgn="base" hangingPunct="1">
              <a:lnSpc>
                <a:spcPct val="80000"/>
              </a:lnSpc>
              <a:spcBef>
                <a:spcPct val="20000"/>
              </a:spcBef>
              <a:spcAft>
                <a:spcPct val="0"/>
              </a:spcAft>
            </a:pPr>
            <a:r>
              <a:rPr lang="en-US" altLang="en-US" sz="1000" smtClean="0">
                <a:solidFill>
                  <a:prstClr val="black"/>
                </a:solidFill>
                <a:hlinkClick r:id="rId5"/>
              </a:rPr>
              <a:t>http://www.mit.jyu.fi/ai/Industrial_Ontologies_Group_booklet_print.doc</a:t>
            </a:r>
            <a:endParaRPr lang="en-US" altLang="en-US" sz="1000" smtClean="0">
              <a:solidFill>
                <a:prstClr val="black"/>
              </a:solidFill>
            </a:endParaRPr>
          </a:p>
        </p:txBody>
      </p:sp>
      <p:sp>
        <p:nvSpPr>
          <p:cNvPr id="10249" name="Text Box 5"/>
          <p:cNvSpPr txBox="1">
            <a:spLocks noChangeArrowheads="1"/>
          </p:cNvSpPr>
          <p:nvPr/>
        </p:nvSpPr>
        <p:spPr bwMode="auto">
          <a:xfrm>
            <a:off x="539750" y="2449513"/>
            <a:ext cx="4392613" cy="527050"/>
          </a:xfrm>
          <a:prstGeom prst="rect">
            <a:avLst/>
          </a:prstGeom>
          <a:solidFill>
            <a:srgbClr val="C0C0C0"/>
          </a:solidFill>
          <a:ln w="38100" cmpd="dbl" algn="ctr">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70000"/>
              </a:lnSpc>
              <a:spcBef>
                <a:spcPct val="50000"/>
              </a:spcBef>
              <a:spcAft>
                <a:spcPct val="0"/>
              </a:spcAft>
            </a:pPr>
            <a:r>
              <a:rPr lang="en-US" altLang="en-US" b="1" smtClean="0">
                <a:solidFill>
                  <a:srgbClr val="FF0000"/>
                </a:solidFill>
              </a:rPr>
              <a:t>GUN </a:t>
            </a:r>
            <a:r>
              <a:rPr lang="en-US" altLang="en-US" sz="1200" b="1" smtClean="0">
                <a:solidFill>
                  <a:srgbClr val="C0504D"/>
                </a:solidFill>
              </a:rPr>
              <a:t>= Global Environment + Global Understanding  =</a:t>
            </a:r>
          </a:p>
          <a:p>
            <a:pPr eaLnBrk="1" fontAlgn="base" hangingPunct="1">
              <a:spcBef>
                <a:spcPct val="30000"/>
              </a:spcBef>
              <a:spcAft>
                <a:spcPct val="0"/>
              </a:spcAft>
            </a:pPr>
            <a:r>
              <a:rPr lang="en-US" altLang="en-US" sz="1200" b="1" smtClean="0">
                <a:solidFill>
                  <a:srgbClr val="C0504D"/>
                </a:solidFill>
              </a:rPr>
              <a:t>=  </a:t>
            </a:r>
            <a:r>
              <a:rPr lang="en-US" altLang="en-US" sz="1200" b="1" i="1" smtClean="0">
                <a:solidFill>
                  <a:srgbClr val="FF0000"/>
                </a:solidFill>
              </a:rPr>
              <a:t>Proactive Self-Managed</a:t>
            </a:r>
            <a:r>
              <a:rPr lang="en-US" altLang="en-US" sz="1200" b="1" i="1" smtClean="0">
                <a:solidFill>
                  <a:srgbClr val="C0504D"/>
                </a:solidFill>
              </a:rPr>
              <a:t> </a:t>
            </a:r>
            <a:r>
              <a:rPr lang="en-US" altLang="en-US" sz="1200" b="1" i="1" smtClean="0">
                <a:solidFill>
                  <a:srgbClr val="FF0000"/>
                </a:solidFill>
              </a:rPr>
              <a:t>Semantic Web of Everything</a:t>
            </a:r>
          </a:p>
        </p:txBody>
      </p:sp>
      <p:pic>
        <p:nvPicPr>
          <p:cNvPr id="102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4540250"/>
            <a:ext cx="3902075"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63" y="3441700"/>
            <a:ext cx="460375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05788" y="385951"/>
            <a:ext cx="4261743" cy="369332"/>
          </a:xfrm>
          <a:prstGeom prst="rect">
            <a:avLst/>
          </a:prstGeom>
          <a:noFill/>
        </p:spPr>
        <p:txBody>
          <a:bodyPr wrap="square" rtlCol="0">
            <a:spAutoFit/>
          </a:bodyPr>
          <a:lstStyle/>
          <a:p>
            <a:r>
              <a:rPr lang="en-US" b="1" dirty="0" smtClean="0">
                <a:solidFill>
                  <a:srgbClr val="FF0000"/>
                </a:solidFill>
              </a:rPr>
              <a:t>Predicting Industry 4.0 already in 2003 !</a:t>
            </a:r>
            <a:endParaRPr lang="en-US" b="1" dirty="0">
              <a:solidFill>
                <a:srgbClr val="FF0000"/>
              </a:solidFill>
            </a:endParaRPr>
          </a:p>
        </p:txBody>
      </p:sp>
    </p:spTree>
    <p:extLst>
      <p:ext uri="{BB962C8B-B14F-4D97-AF65-F5344CB8AC3E}">
        <p14:creationId xmlns:p14="http://schemas.microsoft.com/office/powerpoint/2010/main" val="2297826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107504" y="77976"/>
            <a:ext cx="8967291" cy="503238"/>
          </a:xfrm>
          <a:prstGeom prst="rect">
            <a:avLst/>
          </a:prstGeom>
          <a:noFill/>
          <a:ln w="9525">
            <a:noFill/>
            <a:miter lim="800000"/>
            <a:headEnd/>
            <a:tailEnd/>
          </a:ln>
          <a:effectLst>
            <a:outerShdw dist="35921" dir="2700000" algn="ctr" rotWithShape="0">
              <a:schemeClr val="bg2"/>
            </a:outerShdw>
          </a:effectLst>
        </p:spPr>
        <p:txBody>
          <a:bodyPr anchor="ctr"/>
          <a:lstStyle/>
          <a:p>
            <a:pPr algn="r" fontAlgn="base">
              <a:spcBef>
                <a:spcPct val="0"/>
              </a:spcBef>
              <a:spcAft>
                <a:spcPct val="0"/>
              </a:spcAft>
              <a:defRPr/>
            </a:pPr>
            <a:r>
              <a:rPr lang="en-US" sz="2400" b="1" dirty="0">
                <a:solidFill>
                  <a:srgbClr val="C00000"/>
                </a:solidFill>
                <a:cs typeface="Arial" charset="0"/>
              </a:rPr>
              <a:t>SmartResource</a:t>
            </a:r>
            <a:r>
              <a:rPr lang="en-US" sz="2400" b="1" dirty="0">
                <a:solidFill>
                  <a:srgbClr val="0070C0"/>
                </a:solidFill>
                <a:cs typeface="Arial" charset="0"/>
              </a:rPr>
              <a:t> project - our first </a:t>
            </a:r>
            <a:r>
              <a:rPr lang="en-US" sz="2400" b="1" dirty="0" smtClean="0">
                <a:solidFill>
                  <a:srgbClr val="0070C0"/>
                </a:solidFill>
                <a:cs typeface="Arial" charset="0"/>
              </a:rPr>
              <a:t>step towards Collective Intelligence – driven Industry 4.0</a:t>
            </a:r>
            <a:endParaRPr lang="en-US" sz="2400" b="1" dirty="0">
              <a:solidFill>
                <a:srgbClr val="0070C0"/>
              </a:solidFill>
              <a:cs typeface="Arial" charset="0"/>
            </a:endParaRPr>
          </a:p>
        </p:txBody>
      </p:sp>
      <p:pic>
        <p:nvPicPr>
          <p:cNvPr id="1229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 y="1316038"/>
            <a:ext cx="3624263" cy="240188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3" name="WordArt 4"/>
          <p:cNvSpPr>
            <a:spLocks noChangeArrowheads="1" noChangeShapeType="1" noTextEdit="1"/>
          </p:cNvSpPr>
          <p:nvPr/>
        </p:nvSpPr>
        <p:spPr bwMode="auto">
          <a:xfrm>
            <a:off x="546100" y="554038"/>
            <a:ext cx="2951163" cy="360362"/>
          </a:xfrm>
          <a:prstGeom prst="rect">
            <a:avLst/>
          </a:prstGeom>
        </p:spPr>
        <p:txBody>
          <a:bodyPr wrap="none" fromWordArt="1">
            <a:prstTxWarp prst="textDoubleWave1">
              <a:avLst>
                <a:gd name="adj1" fmla="val 6500"/>
                <a:gd name="adj2" fmla="val 0"/>
              </a:avLst>
            </a:prstTxWarp>
          </a:bodyPr>
          <a:lstStyle/>
          <a:p>
            <a:pPr fontAlgn="base">
              <a:spcBef>
                <a:spcPct val="0"/>
              </a:spcBef>
              <a:spcAft>
                <a:spcPct val="0"/>
              </a:spcAft>
            </a:pPr>
            <a:r>
              <a:rPr lang="pt-BR" sz="3600" kern="10" spc="-360" smtClean="0">
                <a:ln w="12700">
                  <a:solidFill>
                    <a:srgbClr val="000099"/>
                  </a:solidFill>
                  <a:round/>
                  <a:headEnd/>
                  <a:tailEnd/>
                </a:ln>
                <a:gradFill rotWithShape="1">
                  <a:gsLst>
                    <a:gs pos="0">
                      <a:srgbClr val="33CCFF"/>
                    </a:gs>
                    <a:gs pos="100000">
                      <a:srgbClr val="289EC6"/>
                    </a:gs>
                  </a:gsLst>
                  <a:path path="rect">
                    <a:fillToRect l="50000" t="50000" r="50000" b="50000"/>
                  </a:path>
                </a:gradFill>
                <a:effectLst>
                  <a:outerShdw dist="68392" dir="17508085" algn="ctr" rotWithShape="0">
                    <a:srgbClr val="000099"/>
                  </a:outerShdw>
                </a:effectLst>
                <a:latin typeface="Impact"/>
                <a:cs typeface="Arial" charset="0"/>
              </a:rPr>
              <a:t>S m a r t R e s o u r c e</a:t>
            </a:r>
            <a:endParaRPr lang="en-US" sz="3600" kern="10" spc="-360" smtClean="0">
              <a:ln w="12700">
                <a:solidFill>
                  <a:srgbClr val="000099"/>
                </a:solidFill>
                <a:round/>
                <a:headEnd/>
                <a:tailEnd/>
              </a:ln>
              <a:gradFill rotWithShape="1">
                <a:gsLst>
                  <a:gs pos="0">
                    <a:srgbClr val="33CCFF"/>
                  </a:gs>
                  <a:gs pos="100000">
                    <a:srgbClr val="289EC6"/>
                  </a:gs>
                </a:gsLst>
                <a:path path="rect">
                  <a:fillToRect l="50000" t="50000" r="50000" b="50000"/>
                </a:path>
              </a:gradFill>
              <a:effectLst>
                <a:outerShdw dist="68392" dir="17508085" algn="ctr" rotWithShape="0">
                  <a:srgbClr val="000099"/>
                </a:outerShdw>
              </a:effectLst>
              <a:latin typeface="Impact"/>
              <a:cs typeface="Arial" charset="0"/>
            </a:endParaRPr>
          </a:p>
        </p:txBody>
      </p:sp>
      <p:sp>
        <p:nvSpPr>
          <p:cNvPr id="12294" name="WordArt 5"/>
          <p:cNvSpPr>
            <a:spLocks noChangeArrowheads="1" noChangeShapeType="1" noTextEdit="1"/>
          </p:cNvSpPr>
          <p:nvPr/>
        </p:nvSpPr>
        <p:spPr bwMode="auto">
          <a:xfrm>
            <a:off x="565150" y="942975"/>
            <a:ext cx="2016125" cy="215900"/>
          </a:xfrm>
          <a:prstGeom prst="rect">
            <a:avLst/>
          </a:prstGeom>
        </p:spPr>
        <p:txBody>
          <a:bodyPr wrap="none" fromWordArt="1">
            <a:prstTxWarp prst="textPlain">
              <a:avLst>
                <a:gd name="adj" fmla="val 50000"/>
              </a:avLst>
            </a:prstTxWarp>
          </a:bodyPr>
          <a:lstStyle/>
          <a:p>
            <a:pPr fontAlgn="base">
              <a:spcBef>
                <a:spcPct val="0"/>
              </a:spcBef>
              <a:spcAft>
                <a:spcPct val="0"/>
              </a:spcAft>
            </a:pPr>
            <a:r>
              <a:rPr lang="en-US" sz="3600" kern="10" smtClean="0">
                <a:ln w="19050">
                  <a:solidFill>
                    <a:srgbClr val="99CCFF"/>
                  </a:solidFill>
                  <a:round/>
                  <a:headEnd/>
                  <a:tailEnd/>
                </a:ln>
                <a:solidFill>
                  <a:srgbClr val="0066CC"/>
                </a:solidFill>
                <a:effectLst>
                  <a:outerShdw dist="35921" dir="2700000" algn="ctr" rotWithShape="0">
                    <a:srgbClr val="990000"/>
                  </a:outerShdw>
                </a:effectLst>
                <a:latin typeface="Impact"/>
                <a:cs typeface="Arial" charset="0"/>
              </a:rPr>
              <a:t>Tekes Project (2004-2006)</a:t>
            </a:r>
          </a:p>
        </p:txBody>
      </p:sp>
      <p:pic>
        <p:nvPicPr>
          <p:cNvPr id="122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825" y="738188"/>
            <a:ext cx="2374900" cy="16891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6063" y="736600"/>
            <a:ext cx="2519362" cy="169703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8600" y="2487613"/>
            <a:ext cx="2527300" cy="157797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2588" y="2482850"/>
            <a:ext cx="2330450" cy="15938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0525" y="4130675"/>
            <a:ext cx="4835525" cy="26781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2300" name="Group 65"/>
          <p:cNvGrpSpPr>
            <a:grpSpLocks/>
          </p:cNvGrpSpPr>
          <p:nvPr/>
        </p:nvGrpSpPr>
        <p:grpSpPr bwMode="auto">
          <a:xfrm>
            <a:off x="485775" y="3798888"/>
            <a:ext cx="3673475" cy="3024187"/>
            <a:chOff x="486397" y="3798467"/>
            <a:chExt cx="3672409" cy="3024000"/>
          </a:xfrm>
        </p:grpSpPr>
        <p:sp>
          <p:nvSpPr>
            <p:cNvPr id="65" name="TextBox 64"/>
            <p:cNvSpPr txBox="1"/>
            <p:nvPr/>
          </p:nvSpPr>
          <p:spPr>
            <a:xfrm>
              <a:off x="486397" y="3798467"/>
              <a:ext cx="3672409" cy="3024000"/>
            </a:xfrm>
            <a:prstGeom prst="rect">
              <a:avLst/>
            </a:prstGeom>
            <a:solidFill>
              <a:schemeClr val="tx2">
                <a:lumMod val="40000"/>
                <a:lumOff val="60000"/>
              </a:schemeClr>
            </a:solidFill>
            <a:ln>
              <a:solidFill>
                <a:schemeClr val="tx1"/>
              </a:solidFill>
            </a:ln>
            <a:scene3d>
              <a:camera prst="orthographicFront"/>
              <a:lightRig rig="threePt" dir="t"/>
            </a:scene3d>
            <a:sp3d>
              <a:bevelT w="95250" h="101600"/>
            </a:sp3d>
          </p:spPr>
          <p:txBody>
            <a:bodyPr>
              <a:spAutoFit/>
            </a:bodyPr>
            <a:lstStyle/>
            <a:p>
              <a:pPr>
                <a:defRPr/>
              </a:pPr>
              <a:endParaRPr lang="en-US" kern="10" dirty="0">
                <a:ln w="19050">
                  <a:solidFill>
                    <a:srgbClr val="99CCFF"/>
                  </a:solidFill>
                  <a:round/>
                  <a:headEnd/>
                  <a:tailEnd/>
                </a:ln>
                <a:solidFill>
                  <a:srgbClr val="FF0000"/>
                </a:solidFill>
                <a:effectLst>
                  <a:outerShdw dist="35921" dir="2700000" algn="ctr" rotWithShape="0">
                    <a:srgbClr val="990000"/>
                  </a:outerShdw>
                </a:effectLst>
                <a:latin typeface="Impact"/>
                <a:cs typeface="Arial" charset="0"/>
              </a:endParaRPr>
            </a:p>
          </p:txBody>
        </p:sp>
        <p:sp>
          <p:nvSpPr>
            <p:cNvPr id="12304" name="Rectangle 3"/>
            <p:cNvSpPr>
              <a:spLocks noChangeArrowheads="1"/>
            </p:cNvSpPr>
            <p:nvPr/>
          </p:nvSpPr>
          <p:spPr bwMode="auto">
            <a:xfrm>
              <a:off x="495825" y="3807894"/>
              <a:ext cx="3600400" cy="299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lnSpc>
                  <a:spcPct val="90000"/>
                </a:lnSpc>
                <a:spcBef>
                  <a:spcPct val="20000"/>
                </a:spcBef>
                <a:spcAft>
                  <a:spcPct val="0"/>
                </a:spcAft>
                <a:buClr>
                  <a:srgbClr val="660066"/>
                </a:buClr>
                <a:buSzPct val="80000"/>
                <a:buFont typeface="Wingdings" pitchFamily="2" charset="2"/>
                <a:buChar char="q"/>
              </a:pPr>
              <a:r>
                <a:rPr lang="en-US" altLang="zh-CN" sz="1200" smtClean="0">
                  <a:solidFill>
                    <a:srgbClr val="660066"/>
                  </a:solidFill>
                </a:rPr>
                <a:t>SmartResource:</a:t>
              </a:r>
              <a:r>
                <a:rPr lang="en-US" altLang="zh-CN" sz="1200" smtClean="0">
                  <a:solidFill>
                    <a:srgbClr val="003366"/>
                  </a:solidFill>
                </a:rPr>
                <a:t> “</a:t>
              </a:r>
              <a:r>
                <a:rPr lang="en-US" altLang="zh-CN" sz="1200" smtClean="0">
                  <a:solidFill>
                    <a:srgbClr val="FF0000"/>
                  </a:solidFill>
                </a:rPr>
                <a:t>Proactive Self-Maintained Resources in Semantic Web</a:t>
              </a:r>
              <a:r>
                <a:rPr lang="en-US" altLang="zh-CN" sz="1200" smtClean="0">
                  <a:solidFill>
                    <a:srgbClr val="003366"/>
                  </a:solidFill>
                </a:rPr>
                <a:t>” </a:t>
              </a:r>
              <a:r>
                <a:rPr lang="en-US" altLang="zh-CN" sz="1200" smtClean="0">
                  <a:solidFill>
                    <a:srgbClr val="660066"/>
                  </a:solidFill>
                </a:rPr>
                <a:t>Tekes project (2004-2006) done by IOG.</a:t>
              </a:r>
            </a:p>
            <a:p>
              <a:pPr algn="just" eaLnBrk="1" fontAlgn="base" hangingPunct="1">
                <a:lnSpc>
                  <a:spcPct val="90000"/>
                </a:lnSpc>
                <a:spcBef>
                  <a:spcPct val="20000"/>
                </a:spcBef>
                <a:spcAft>
                  <a:spcPct val="0"/>
                </a:spcAft>
                <a:buClr>
                  <a:srgbClr val="660066"/>
                </a:buClr>
                <a:buSzPct val="80000"/>
                <a:buFont typeface="Wingdings" pitchFamily="2" charset="2"/>
                <a:buChar char="q"/>
              </a:pPr>
              <a:r>
                <a:rPr lang="en-US" altLang="zh-CN" sz="1200" smtClean="0">
                  <a:solidFill>
                    <a:srgbClr val="660066"/>
                  </a:solidFill>
                </a:rPr>
                <a:t>Project site:</a:t>
              </a:r>
            </a:p>
            <a:p>
              <a:pPr algn="just" eaLnBrk="1" fontAlgn="base" hangingPunct="1">
                <a:lnSpc>
                  <a:spcPct val="90000"/>
                </a:lnSpc>
                <a:spcBef>
                  <a:spcPct val="20000"/>
                </a:spcBef>
                <a:spcAft>
                  <a:spcPct val="0"/>
                </a:spcAft>
                <a:buClr>
                  <a:srgbClr val="660066"/>
                </a:buClr>
                <a:buSzPct val="80000"/>
              </a:pPr>
              <a:r>
                <a:rPr lang="en-US" altLang="zh-CN" sz="1400" smtClean="0">
                  <a:solidFill>
                    <a:srgbClr val="660066"/>
                  </a:solidFill>
                </a:rPr>
                <a:t>       </a:t>
              </a:r>
              <a:r>
                <a:rPr lang="en-US" altLang="zh-CN" sz="1000" smtClean="0">
                  <a:solidFill>
                    <a:srgbClr val="003366"/>
                  </a:solidFill>
                  <a:hlinkClick r:id="rId9"/>
                </a:rPr>
                <a:t>http://www.mit.jyu.fi/ai/OntoGroup/SmartResource.htm</a:t>
              </a:r>
              <a:endParaRPr lang="en-US" altLang="zh-CN" sz="1000" smtClean="0">
                <a:solidFill>
                  <a:srgbClr val="003366"/>
                </a:solidFill>
              </a:endParaRPr>
            </a:p>
            <a:p>
              <a:pPr algn="just" eaLnBrk="1" fontAlgn="base" hangingPunct="1">
                <a:lnSpc>
                  <a:spcPct val="90000"/>
                </a:lnSpc>
                <a:spcBef>
                  <a:spcPct val="20000"/>
                </a:spcBef>
                <a:spcAft>
                  <a:spcPct val="0"/>
                </a:spcAft>
                <a:buClr>
                  <a:srgbClr val="660066"/>
                </a:buClr>
                <a:buSzPct val="80000"/>
                <a:buFont typeface="Wingdings" pitchFamily="2" charset="2"/>
                <a:buChar char="q"/>
              </a:pPr>
              <a:r>
                <a:rPr lang="en-US" altLang="zh-CN" sz="1200" smtClean="0">
                  <a:solidFill>
                    <a:srgbClr val="660066"/>
                  </a:solidFill>
                </a:rPr>
                <a:t>One of the most essential results of the SmartResource project was creation of the</a:t>
              </a:r>
              <a:r>
                <a:rPr lang="en-US" altLang="zh-CN" sz="1200" smtClean="0">
                  <a:solidFill>
                    <a:srgbClr val="003366"/>
                  </a:solidFill>
                </a:rPr>
                <a:t> </a:t>
              </a:r>
              <a:r>
                <a:rPr lang="en-US" altLang="zh-CN" sz="1200" smtClean="0">
                  <a:solidFill>
                    <a:srgbClr val="660066"/>
                  </a:solidFill>
                </a:rPr>
                <a:t>“</a:t>
              </a:r>
              <a:r>
                <a:rPr lang="en-US" altLang="zh-CN" sz="1200" smtClean="0">
                  <a:solidFill>
                    <a:srgbClr val="993300"/>
                  </a:solidFill>
                </a:rPr>
                <a:t>Smart Resource Technology</a:t>
              </a:r>
              <a:r>
                <a:rPr lang="en-US" altLang="zh-CN" sz="1200" smtClean="0">
                  <a:solidFill>
                    <a:srgbClr val="660066"/>
                  </a:solidFill>
                </a:rPr>
                <a:t>”</a:t>
              </a:r>
              <a:r>
                <a:rPr lang="en-US" altLang="zh-CN" sz="1200" smtClean="0">
                  <a:solidFill>
                    <a:srgbClr val="003366"/>
                  </a:solidFill>
                </a:rPr>
                <a:t> </a:t>
              </a:r>
              <a:r>
                <a:rPr lang="en-US" altLang="zh-CN" sz="1200" smtClean="0">
                  <a:solidFill>
                    <a:srgbClr val="660066"/>
                  </a:solidFill>
                </a:rPr>
                <a:t>for designing complex software systems. The technology allows considering each traditional system component as a “smart resource”, i.e. proactive, agent-driven, self-managing. Such approach has shown certain advantages comparably to other software technologies, e.g. OOSE, SOA, Component-Based SE, Agent-Driven SE, Semantic SE, etc.</a:t>
              </a:r>
              <a:endParaRPr lang="en-US" altLang="en-US" sz="1200" smtClean="0">
                <a:solidFill>
                  <a:srgbClr val="660066"/>
                </a:solidFill>
                <a:ea typeface="SimSun" pitchFamily="2" charset="-122"/>
              </a:endParaRPr>
            </a:p>
          </p:txBody>
        </p:sp>
      </p:grpSp>
    </p:spTree>
    <p:extLst>
      <p:ext uri="{BB962C8B-B14F-4D97-AF65-F5344CB8AC3E}">
        <p14:creationId xmlns:p14="http://schemas.microsoft.com/office/powerpoint/2010/main" val="22956660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77" y="764704"/>
            <a:ext cx="7785479" cy="602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1"/>
          <p:cNvSpPr>
            <a:spLocks noGrp="1"/>
          </p:cNvSpPr>
          <p:nvPr>
            <p:ph type="title"/>
          </p:nvPr>
        </p:nvSpPr>
        <p:spPr>
          <a:xfrm>
            <a:off x="0" y="-17463"/>
            <a:ext cx="9120188" cy="493713"/>
          </a:xfrm>
        </p:spPr>
        <p:txBody>
          <a:bodyPr/>
          <a:lstStyle/>
          <a:p>
            <a:pPr eaLnBrk="1" hangingPunct="1"/>
            <a:r>
              <a:rPr lang="en-US" altLang="en-US" sz="2800" b="1" dirty="0" smtClean="0">
                <a:solidFill>
                  <a:srgbClr val="C00000"/>
                </a:solidFill>
              </a:rPr>
              <a:t>UBIWARE</a:t>
            </a:r>
            <a:r>
              <a:rPr lang="en-US" altLang="en-US" sz="2400" b="1" dirty="0" smtClean="0">
                <a:solidFill>
                  <a:srgbClr val="0070C0"/>
                </a:solidFill>
              </a:rPr>
              <a:t> </a:t>
            </a:r>
            <a:r>
              <a:rPr lang="en-US" sz="2000" b="1" dirty="0" smtClean="0">
                <a:solidFill>
                  <a:srgbClr val="0070C0"/>
                </a:solidFill>
                <a:cs typeface="Arial" charset="0"/>
              </a:rPr>
              <a:t>project (2007-2010) – designing a middleware for Industry 4.0</a:t>
            </a:r>
            <a:endParaRPr lang="en-US" altLang="en-US" sz="2000" dirty="0" smtClean="0">
              <a:solidFill>
                <a:srgbClr val="00B0F0"/>
              </a:solidFill>
            </a:endParaRPr>
          </a:p>
        </p:txBody>
      </p:sp>
    </p:spTree>
    <p:extLst>
      <p:ext uri="{BB962C8B-B14F-4D97-AF65-F5344CB8AC3E}">
        <p14:creationId xmlns:p14="http://schemas.microsoft.com/office/powerpoint/2010/main" val="2021011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650" y="1238250"/>
            <a:ext cx="8159750"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76250"/>
            <a:ext cx="1447800" cy="750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0" y="-17463"/>
            <a:ext cx="9120188" cy="710159"/>
          </a:xfrm>
        </p:spPr>
        <p:txBody>
          <a:bodyPr/>
          <a:lstStyle/>
          <a:p>
            <a:pPr eaLnBrk="1" hangingPunct="1"/>
            <a:r>
              <a:rPr lang="en-US" altLang="en-US" sz="2800" b="1" dirty="0" smtClean="0">
                <a:solidFill>
                  <a:srgbClr val="C00000"/>
                </a:solidFill>
              </a:rPr>
              <a:t>TRUST</a:t>
            </a:r>
            <a:r>
              <a:rPr lang="en-US" altLang="en-US" sz="2400" b="1" dirty="0" smtClean="0">
                <a:solidFill>
                  <a:srgbClr val="0070C0"/>
                </a:solidFill>
              </a:rPr>
              <a:t> </a:t>
            </a:r>
            <a:r>
              <a:rPr lang="en-US" sz="2000" b="1" dirty="0" smtClean="0">
                <a:solidFill>
                  <a:srgbClr val="0070C0"/>
                </a:solidFill>
                <a:cs typeface="Arial" charset="0"/>
              </a:rPr>
              <a:t>project (2011-2015) – designing a cloud of “transparent minds” for the trusted decision-making in education</a:t>
            </a:r>
            <a:endParaRPr lang="en-US" altLang="en-US" sz="2000" dirty="0" smtClean="0">
              <a:solidFill>
                <a:srgbClr val="00B0F0"/>
              </a:solidFill>
            </a:endParaRPr>
          </a:p>
        </p:txBody>
      </p:sp>
    </p:spTree>
    <p:extLst>
      <p:ext uri="{BB962C8B-B14F-4D97-AF65-F5344CB8AC3E}">
        <p14:creationId xmlns:p14="http://schemas.microsoft.com/office/powerpoint/2010/main" val="2436149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82" y="1085999"/>
            <a:ext cx="9030544" cy="555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235870" y="157594"/>
            <a:ext cx="671239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r>
              <a:rPr lang="en-GB" altLang="en-US" sz="4400" i="0" dirty="0" smtClean="0">
                <a:solidFill>
                  <a:schemeClr val="tx2"/>
                </a:solidFill>
              </a:rPr>
              <a:t>Photo from the Workshop</a:t>
            </a:r>
            <a:endParaRPr lang="en-GB" altLang="en-US" sz="4400" i="0" dirty="0">
              <a:solidFill>
                <a:schemeClr val="tx2"/>
              </a:solidFill>
            </a:endParaRPr>
          </a:p>
        </p:txBody>
      </p:sp>
    </p:spTree>
    <p:extLst>
      <p:ext uri="{BB962C8B-B14F-4D97-AF65-F5344CB8AC3E}">
        <p14:creationId xmlns:p14="http://schemas.microsoft.com/office/powerpoint/2010/main" val="332043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nvSpPr>
        <p:spPr bwMode="auto">
          <a:xfrm>
            <a:off x="9525" y="44625"/>
            <a:ext cx="8974138" cy="67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b="1" dirty="0" smtClean="0">
                <a:solidFill>
                  <a:srgbClr val="FF0000"/>
                </a:solidFill>
              </a:rPr>
              <a:t>Machine Learning </a:t>
            </a:r>
            <a:r>
              <a:rPr lang="en-US" altLang="en-US" sz="2800" b="1" dirty="0" smtClean="0">
                <a:solidFill>
                  <a:srgbClr val="FF0000"/>
                </a:solidFill>
              </a:rPr>
              <a:t>(systems, which skills you do not need to program</a:t>
            </a:r>
            <a:r>
              <a:rPr lang="en-US" altLang="en-US" sz="2800" b="1" dirty="0">
                <a:solidFill>
                  <a:srgbClr val="FF0000"/>
                </a:solidFill>
              </a:rPr>
              <a:t>;</a:t>
            </a:r>
            <a:r>
              <a:rPr lang="en-US" altLang="en-US" sz="2800" b="1" dirty="0" smtClean="0">
                <a:solidFill>
                  <a:srgbClr val="FF0000"/>
                </a:solidFill>
              </a:rPr>
              <a:t> you just teach - they learn)</a:t>
            </a:r>
            <a:endParaRPr lang="en-US" altLang="en-US" sz="2800" b="1" dirty="0">
              <a:solidFill>
                <a:srgbClr val="FF0000"/>
              </a:solidFill>
            </a:endParaRPr>
          </a:p>
        </p:txBody>
      </p:sp>
      <p:sp>
        <p:nvSpPr>
          <p:cNvPr id="11" name="Rounded Rectangle 10"/>
          <p:cNvSpPr/>
          <p:nvPr/>
        </p:nvSpPr>
        <p:spPr bwMode="auto">
          <a:xfrm>
            <a:off x="313414" y="892288"/>
            <a:ext cx="1577857" cy="3401825"/>
          </a:xfrm>
          <a:prstGeom prst="roundRect">
            <a:avLst/>
          </a:prstGeom>
          <a:solidFill>
            <a:schemeClr val="bg1">
              <a:lumMod val="85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pic>
        <p:nvPicPr>
          <p:cNvPr id="6759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3" y="1274763"/>
            <a:ext cx="1465262" cy="289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67591" name="Picture 1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063" y="1941513"/>
            <a:ext cx="1446212" cy="162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23" name="Rectangle 22"/>
          <p:cNvSpPr/>
          <p:nvPr/>
        </p:nvSpPr>
        <p:spPr bwMode="auto">
          <a:xfrm>
            <a:off x="369504" y="906329"/>
            <a:ext cx="1556080" cy="369332"/>
          </a:xfrm>
          <a:prstGeom prst="rect">
            <a:avLst/>
          </a:prstGeom>
          <a:noFill/>
        </p:spPr>
        <p:txBody>
          <a:bodyPr>
            <a:spAutoFit/>
          </a:bodyPr>
          <a:lstStyle/>
          <a:p>
            <a:pPr algn="ctr" eaLnBrk="0" fontAlgn="base" hangingPunct="0">
              <a:spcBef>
                <a:spcPct val="0"/>
              </a:spcBef>
              <a:spcAft>
                <a:spcPct val="0"/>
              </a:spcAft>
              <a:defRPr/>
            </a:pPr>
            <a:r>
              <a:rPr lang="en-US"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rPr>
              <a:t>Environment</a:t>
            </a:r>
          </a:p>
        </p:txBody>
      </p:sp>
      <p:grpSp>
        <p:nvGrpSpPr>
          <p:cNvPr id="67593" name="Group 1"/>
          <p:cNvGrpSpPr>
            <a:grpSpLocks/>
          </p:cNvGrpSpPr>
          <p:nvPr/>
        </p:nvGrpSpPr>
        <p:grpSpPr bwMode="auto">
          <a:xfrm>
            <a:off x="2198688" y="1135063"/>
            <a:ext cx="2947987" cy="3106737"/>
            <a:chOff x="4334712" y="1049509"/>
            <a:chExt cx="2948944" cy="3106659"/>
          </a:xfrm>
        </p:grpSpPr>
        <p:sp>
          <p:nvSpPr>
            <p:cNvPr id="41" name="Rounded Rectangle 40"/>
            <p:cNvSpPr/>
            <p:nvPr/>
          </p:nvSpPr>
          <p:spPr bwMode="auto">
            <a:xfrm>
              <a:off x="4334712" y="1080268"/>
              <a:ext cx="2948944" cy="3075900"/>
            </a:xfrm>
            <a:prstGeom prst="roundRect">
              <a:avLst>
                <a:gd name="adj" fmla="val 12058"/>
              </a:avLst>
            </a:prstGeom>
            <a:solidFill>
              <a:schemeClr val="bg1">
                <a:lumMod val="85000"/>
              </a:schemeClr>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pic>
          <p:nvPicPr>
            <p:cNvPr id="67609"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4048" y="1611774"/>
              <a:ext cx="2211795" cy="1296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67610" name="Picture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5318" y="2792901"/>
              <a:ext cx="864959" cy="54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67611" name="Picture 7"/>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37064" y="2554095"/>
              <a:ext cx="622392" cy="56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67612" name="Picture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1541" y="2936443"/>
              <a:ext cx="512459" cy="70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67613" name="Picture 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60565" y="1889022"/>
              <a:ext cx="443483" cy="909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67614" name="Picture 1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0672" y="2721721"/>
              <a:ext cx="699444" cy="969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42" name="Rectangle 41"/>
            <p:cNvSpPr/>
            <p:nvPr/>
          </p:nvSpPr>
          <p:spPr bwMode="auto">
            <a:xfrm>
              <a:off x="4883578" y="1049509"/>
              <a:ext cx="1954955" cy="584775"/>
            </a:xfrm>
            <a:prstGeom prst="rect">
              <a:avLst/>
            </a:prstGeom>
            <a:noFill/>
          </p:spPr>
          <p:txBody>
            <a:bodyPr>
              <a:spAutoFit/>
            </a:bodyPr>
            <a:lstStyle/>
            <a:p>
              <a:pPr algn="r" eaLnBrk="0" fontAlgn="base" hangingPunct="0">
                <a:spcBef>
                  <a:spcPct val="0"/>
                </a:spcBef>
                <a:spcAft>
                  <a:spcPct val="0"/>
                </a:spcAft>
                <a:defRPr/>
              </a:pPr>
              <a:r>
                <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rPr>
                <a:t>Actuators</a:t>
              </a:r>
            </a:p>
          </p:txBody>
        </p:sp>
        <p:sp>
          <p:nvSpPr>
            <p:cNvPr id="43" name="Rectangle 42"/>
            <p:cNvSpPr/>
            <p:nvPr/>
          </p:nvSpPr>
          <p:spPr bwMode="auto">
            <a:xfrm>
              <a:off x="4819786" y="3552530"/>
              <a:ext cx="1954955" cy="584775"/>
            </a:xfrm>
            <a:prstGeom prst="rect">
              <a:avLst/>
            </a:prstGeom>
            <a:noFill/>
          </p:spPr>
          <p:txBody>
            <a:bodyPr>
              <a:spAutoFit/>
            </a:bodyPr>
            <a:lstStyle/>
            <a:p>
              <a:pPr algn="r" eaLnBrk="0" fontAlgn="base" hangingPunct="0">
                <a:spcBef>
                  <a:spcPct val="0"/>
                </a:spcBef>
                <a:spcAft>
                  <a:spcPct val="0"/>
                </a:spcAft>
                <a:defRPr/>
              </a:pPr>
              <a:r>
                <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rPr>
                <a:t>Sensors</a:t>
              </a:r>
            </a:p>
          </p:txBody>
        </p:sp>
      </p:grpSp>
      <p:sp>
        <p:nvSpPr>
          <p:cNvPr id="45" name="Right Arrow 44"/>
          <p:cNvSpPr/>
          <p:nvPr/>
        </p:nvSpPr>
        <p:spPr bwMode="auto">
          <a:xfrm>
            <a:off x="1808163" y="3805238"/>
            <a:ext cx="1371600" cy="325437"/>
          </a:xfrm>
          <a:prstGeom prst="rightArrow">
            <a:avLst>
              <a:gd name="adj1" fmla="val 50000"/>
              <a:gd name="adj2" fmla="val 8008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sp>
        <p:nvSpPr>
          <p:cNvPr id="46" name="Right Arrow 45"/>
          <p:cNvSpPr/>
          <p:nvPr/>
        </p:nvSpPr>
        <p:spPr bwMode="auto">
          <a:xfrm rot="10800000">
            <a:off x="1517650" y="1335088"/>
            <a:ext cx="1349375" cy="325437"/>
          </a:xfrm>
          <a:prstGeom prst="rightArrow">
            <a:avLst>
              <a:gd name="adj1" fmla="val 50000"/>
              <a:gd name="adj2" fmla="val 8008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pic>
        <p:nvPicPr>
          <p:cNvPr id="6759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0450" y="4827588"/>
            <a:ext cx="2663825" cy="162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pic>
        <p:nvPicPr>
          <p:cNvPr id="67597"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7963" y="5081588"/>
            <a:ext cx="2330450" cy="1058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49" name="Down Arrow 48"/>
          <p:cNvSpPr/>
          <p:nvPr/>
        </p:nvSpPr>
        <p:spPr bwMode="auto">
          <a:xfrm>
            <a:off x="3724275" y="4173538"/>
            <a:ext cx="327025" cy="1158875"/>
          </a:xfrm>
          <a:prstGeom prst="downArrow">
            <a:avLst>
              <a:gd name="adj1" fmla="val 50000"/>
              <a:gd name="adj2" fmla="val 6590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sp>
        <p:nvSpPr>
          <p:cNvPr id="50" name="Right Arrow 49"/>
          <p:cNvSpPr/>
          <p:nvPr/>
        </p:nvSpPr>
        <p:spPr bwMode="auto">
          <a:xfrm>
            <a:off x="4965700" y="5468938"/>
            <a:ext cx="1150938" cy="333375"/>
          </a:xfrm>
          <a:prstGeom prst="rightArrow">
            <a:avLst>
              <a:gd name="adj1" fmla="val 50000"/>
              <a:gd name="adj2" fmla="val 8008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sp>
        <p:nvSpPr>
          <p:cNvPr id="51" name="Right Arrow 50"/>
          <p:cNvSpPr/>
          <p:nvPr/>
        </p:nvSpPr>
        <p:spPr bwMode="auto">
          <a:xfrm rot="16200000">
            <a:off x="7214394" y="4375944"/>
            <a:ext cx="514350" cy="350838"/>
          </a:xfrm>
          <a:prstGeom prst="rightArrow">
            <a:avLst>
              <a:gd name="adj1" fmla="val 50000"/>
              <a:gd name="adj2" fmla="val 8008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pic>
        <p:nvPicPr>
          <p:cNvPr id="6760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6950" y="2344738"/>
            <a:ext cx="2916238" cy="1862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53" name="Right Arrow 52"/>
          <p:cNvSpPr/>
          <p:nvPr/>
        </p:nvSpPr>
        <p:spPr bwMode="auto">
          <a:xfrm>
            <a:off x="4638675" y="3811588"/>
            <a:ext cx="1371600" cy="325437"/>
          </a:xfrm>
          <a:prstGeom prst="rightArrow">
            <a:avLst>
              <a:gd name="adj1" fmla="val 50000"/>
              <a:gd name="adj2" fmla="val 8008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sp>
        <p:nvSpPr>
          <p:cNvPr id="54" name="Right Arrow 53"/>
          <p:cNvSpPr/>
          <p:nvPr/>
        </p:nvSpPr>
        <p:spPr bwMode="auto">
          <a:xfrm rot="12995601">
            <a:off x="4581525" y="1833563"/>
            <a:ext cx="1557338" cy="325437"/>
          </a:xfrm>
          <a:prstGeom prst="rightArrow">
            <a:avLst>
              <a:gd name="adj1" fmla="val 50000"/>
              <a:gd name="adj2" fmla="val 8008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sp>
        <p:nvSpPr>
          <p:cNvPr id="3" name="Rectangle 2"/>
          <p:cNvSpPr/>
          <p:nvPr/>
        </p:nvSpPr>
        <p:spPr>
          <a:xfrm>
            <a:off x="5936592" y="665074"/>
            <a:ext cx="3055644" cy="1384995"/>
          </a:xfrm>
          <a:prstGeom prst="rect">
            <a:avLst/>
          </a:prstGeom>
          <a:solidFill>
            <a:srgbClr val="FFFF00"/>
          </a:solidFill>
          <a:ln w="63500">
            <a:solidFill>
              <a:schemeClr val="accent1"/>
            </a:solid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fontAlgn="base" hangingPunct="0">
              <a:spcBef>
                <a:spcPct val="0"/>
              </a:spcBef>
              <a:spcAft>
                <a:spcPct val="0"/>
              </a:spcAft>
              <a:defRPr/>
            </a:pP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Generic</a:t>
            </a:r>
          </a:p>
          <a:p>
            <a:pPr algn="ctr" eaLnBrk="0" fontAlgn="base" hangingPunct="0">
              <a:spcBef>
                <a:spcPct val="0"/>
              </a:spcBef>
              <a:spcAft>
                <a:spcPct val="0"/>
              </a:spcAft>
              <a:defRPr/>
            </a:pP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Machine-Learning</a:t>
            </a:r>
          </a:p>
          <a:p>
            <a:pPr algn="ctr" eaLnBrk="0" fontAlgn="base" hangingPunct="0">
              <a:spcBef>
                <a:spcPct val="0"/>
              </a:spcBef>
              <a:spcAft>
                <a:spcPct val="0"/>
              </a:spcAft>
              <a:defRPr/>
            </a:pP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rPr>
              <a:t>- based process </a:t>
            </a:r>
          </a:p>
        </p:txBody>
      </p:sp>
      <p:sp>
        <p:nvSpPr>
          <p:cNvPr id="67605" name="TextBox 1"/>
          <p:cNvSpPr txBox="1">
            <a:spLocks noChangeArrowheads="1"/>
          </p:cNvSpPr>
          <p:nvPr/>
        </p:nvSpPr>
        <p:spPr bwMode="auto">
          <a:xfrm>
            <a:off x="39688" y="4445000"/>
            <a:ext cx="2646362" cy="2200275"/>
          </a:xfrm>
          <a:prstGeom prst="rect">
            <a:avLst/>
          </a:prstGeom>
          <a:solidFill>
            <a:srgbClr val="FFFF00"/>
          </a:solidFill>
          <a:ln w="19050">
            <a:solidFill>
              <a:schemeClr val="accent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en-US" altLang="en-US" sz="1100" i="1">
                <a:solidFill>
                  <a:srgbClr val="000000"/>
                </a:solidFill>
                <a:latin typeface="Times New Roman" pitchFamily="18" charset="0"/>
              </a:rPr>
              <a:t>Machine learning refers to a variety of algorithms and methodologies that enable systems to improve their performance over time as they obtain more data. It is about recognizing trends from data or recognizing the categories that the data fit in, etc., so that when the system is presented with new data, it can make proper predictions, diagnoses, decisions, etc. This means learning by input-output examples rather than by coding.</a:t>
            </a:r>
          </a:p>
          <a:p>
            <a:pPr fontAlgn="base">
              <a:spcBef>
                <a:spcPct val="0"/>
              </a:spcBef>
              <a:spcAft>
                <a:spcPct val="0"/>
              </a:spcAft>
              <a:buFontTx/>
              <a:buNone/>
            </a:pPr>
            <a:r>
              <a:rPr lang="en-US" altLang="en-US" sz="800">
                <a:solidFill>
                  <a:srgbClr val="000000"/>
                </a:solidFill>
                <a:latin typeface="Times New Roman" pitchFamily="18" charset="0"/>
              </a:rPr>
              <a:t>[http://www.pcworld.idg.com.au/article/595254/five-things-need-know-about-ai-cognitive-neural-deep-oh-my/]</a:t>
            </a:r>
          </a:p>
        </p:txBody>
      </p:sp>
    </p:spTree>
    <p:extLst>
      <p:ext uri="{BB962C8B-B14F-4D97-AF65-F5344CB8AC3E}">
        <p14:creationId xmlns:p14="http://schemas.microsoft.com/office/powerpoint/2010/main" val="42382233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659" y="31688"/>
            <a:ext cx="7306807"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n-US" sz="3200" b="1" dirty="0">
                <a:ln w="11430"/>
                <a:solidFill>
                  <a:srgbClr val="800000"/>
                </a:solidFill>
                <a:effectLst>
                  <a:outerShdw blurRad="50800" dist="39000" dir="5460000" algn="tl">
                    <a:srgbClr val="000000">
                      <a:alpha val="38000"/>
                    </a:srgbClr>
                  </a:outerShdw>
                </a:effectLst>
                <a:latin typeface="Times New Roman" pitchFamily="18" charset="0"/>
              </a:rPr>
              <a:t>Cognitive Computing and Cybersecurity</a:t>
            </a:r>
          </a:p>
        </p:txBody>
      </p:sp>
      <p:sp>
        <p:nvSpPr>
          <p:cNvPr id="5" name="Rectangle 4"/>
          <p:cNvSpPr/>
          <p:nvPr/>
        </p:nvSpPr>
        <p:spPr>
          <a:xfrm>
            <a:off x="1237643" y="618344"/>
            <a:ext cx="4153701"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n-US" sz="2400" b="1" dirty="0">
                <a:ln w="11430"/>
                <a:solidFill>
                  <a:srgbClr val="0033CC"/>
                </a:solidFill>
                <a:effectLst>
                  <a:outerShdw blurRad="50800" dist="39000" dir="5460000" algn="tl">
                    <a:srgbClr val="000000">
                      <a:alpha val="38000"/>
                    </a:srgbClr>
                  </a:outerShdw>
                </a:effectLst>
                <a:latin typeface="Times New Roman" pitchFamily="18" charset="0"/>
              </a:rPr>
              <a:t>Is Cognitive Computing safe? </a:t>
            </a:r>
          </a:p>
        </p:txBody>
      </p:sp>
      <p:sp>
        <p:nvSpPr>
          <p:cNvPr id="7" name="TextBox 6"/>
          <p:cNvSpPr txBox="1"/>
          <p:nvPr/>
        </p:nvSpPr>
        <p:spPr>
          <a:xfrm>
            <a:off x="2919585" y="3575064"/>
            <a:ext cx="6101584" cy="3231654"/>
          </a:xfrm>
          <a:prstGeom prst="rect">
            <a:avLst/>
          </a:prstGeom>
          <a:solidFill>
            <a:schemeClr val="bg1">
              <a:lumMod val="85000"/>
            </a:schemeClr>
          </a:solidFill>
          <a:ln w="19050">
            <a:solidFill>
              <a:schemeClr val="tx1"/>
            </a:solidFill>
          </a:ln>
        </p:spPr>
        <p:txBody>
          <a:bodyPr wrap="square" rtlCol="0">
            <a:spAutoFit/>
          </a:bodyPr>
          <a:lstStyle/>
          <a:p>
            <a:pPr fontAlgn="base">
              <a:spcBef>
                <a:spcPct val="0"/>
              </a:spcBef>
              <a:spcAft>
                <a:spcPct val="0"/>
              </a:spcAft>
            </a:pPr>
            <a:r>
              <a:rPr lang="en-US" b="1" dirty="0">
                <a:solidFill>
                  <a:srgbClr val="0033CC"/>
                </a:solidFill>
                <a:latin typeface="Times New Roman" pitchFamily="18" charset="0"/>
              </a:rPr>
              <a:t>Cybersecurity-related aspects of the Cognitive Computing, Deep Learning and Collective Intelligence</a:t>
            </a:r>
            <a:endParaRPr lang="en-US" dirty="0">
              <a:solidFill>
                <a:prstClr val="black"/>
              </a:solidFill>
              <a:latin typeface="Times New Roman" pitchFamily="18" charset="0"/>
            </a:endParaRPr>
          </a:p>
          <a:p>
            <a:pPr fontAlgn="base">
              <a:spcBef>
                <a:spcPct val="0"/>
              </a:spcBef>
              <a:spcAft>
                <a:spcPct val="0"/>
              </a:spcAft>
            </a:pPr>
            <a:endParaRPr lang="en-US" sz="800" dirty="0">
              <a:solidFill>
                <a:prstClr val="black"/>
              </a:solidFill>
              <a:latin typeface="Times New Roman" pitchFamily="18" charset="0"/>
            </a:endParaRPr>
          </a:p>
          <a:p>
            <a:pPr fontAlgn="base">
              <a:spcBef>
                <a:spcPct val="0"/>
              </a:spcBef>
              <a:spcAft>
                <a:spcPct val="0"/>
              </a:spcAft>
            </a:pPr>
            <a:r>
              <a:rPr lang="en-US" sz="1400" dirty="0">
                <a:solidFill>
                  <a:prstClr val="black"/>
                </a:solidFill>
                <a:latin typeface="Times New Roman" pitchFamily="18" charset="0"/>
              </a:rPr>
              <a:t>Cognitive Computing enhances creation of “artificial” decision-makers, agents, cognitive robots, etc. These entities are becoming users of various information systems and sources and automatically learn based on this usage experiences. Therefore they are also becoming a potential target for Cognitive Hacking. Recent articles related to security aspects of Cognitive Computing and Deep Learning noticed numerous potential risks of influencing outcomes of Machine Learning (decision models) by a variety of (training) </a:t>
            </a:r>
            <a:r>
              <a:rPr lang="en-US" sz="1400" b="1" u="sng" dirty="0">
                <a:solidFill>
                  <a:prstClr val="black"/>
                </a:solidFill>
                <a:latin typeface="Times New Roman" pitchFamily="18" charset="0"/>
                <a:hlinkClick r:id="rId2"/>
              </a:rPr>
              <a:t>data poisoning</a:t>
            </a:r>
            <a:r>
              <a:rPr lang="en-US" sz="1400" dirty="0">
                <a:solidFill>
                  <a:prstClr val="black"/>
                </a:solidFill>
                <a:latin typeface="Times New Roman" pitchFamily="18" charset="0"/>
              </a:rPr>
              <a:t> attacks. Therefore one interesting topic for the self-study would be on how to handle such risks (based on system's </a:t>
            </a:r>
            <a:r>
              <a:rPr lang="en-US" sz="1400" b="1" dirty="0">
                <a:solidFill>
                  <a:prstClr val="black"/>
                </a:solidFill>
                <a:latin typeface="Times New Roman" pitchFamily="18" charset="0"/>
              </a:rPr>
              <a:t>self-awareness and self-protection</a:t>
            </a:r>
            <a:r>
              <a:rPr lang="en-US" sz="1400" dirty="0">
                <a:solidFill>
                  <a:prstClr val="black"/>
                </a:solidFill>
                <a:latin typeface="Times New Roman" pitchFamily="18" charset="0"/>
              </a:rPr>
              <a:t>) for both human and artificial minds (i.e., risks of </a:t>
            </a:r>
            <a:r>
              <a:rPr lang="en-US" sz="1400" b="1" dirty="0">
                <a:solidFill>
                  <a:prstClr val="black"/>
                </a:solidFill>
                <a:latin typeface="Times New Roman" pitchFamily="18" charset="0"/>
              </a:rPr>
              <a:t>Cognitive Hacking of the Collective Intelligence</a:t>
            </a:r>
            <a:r>
              <a:rPr lang="en-US" sz="1400" dirty="0">
                <a:solidFill>
                  <a:prstClr val="black"/>
                </a:solidFill>
                <a:latin typeface="Times New Roman" pitchFamily="18" charset="0"/>
              </a:rPr>
              <a:t>) to make future smart systems secure.</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07" y="1168721"/>
            <a:ext cx="5322417" cy="648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0536" y="1954451"/>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16" name="Picture 4">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5" y="1968558"/>
            <a:ext cx="3600399" cy="155610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18" name="Picture 6">
            <a:hlinkClick r:id="rId5"/>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5" y="3645025"/>
            <a:ext cx="2720805" cy="158417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19" name="Picture 7">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5" y="5348439"/>
            <a:ext cx="2707672" cy="143265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2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8184" y="679760"/>
            <a:ext cx="2790965" cy="285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5062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04882"/>
            <a:ext cx="4104456" cy="4519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p:cNvSpPr>
            <a:spLocks noGrp="1"/>
          </p:cNvSpPr>
          <p:nvPr>
            <p:ph type="title"/>
          </p:nvPr>
        </p:nvSpPr>
        <p:spPr>
          <a:xfrm>
            <a:off x="251520" y="116237"/>
            <a:ext cx="8777451" cy="1146875"/>
          </a:xfrm>
        </p:spPr>
        <p:txBody>
          <a:bodyPr>
            <a:normAutofit/>
          </a:bodyPr>
          <a:lstStyle/>
          <a:p>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Child separating </a:t>
            </a:r>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green </a:t>
            </a: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and red shells?</a:t>
            </a:r>
            <a:b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b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No! She is “drawing the decision boundary” …</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627727">
            <a:off x="3487978" y="4578966"/>
            <a:ext cx="686781" cy="66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627727">
            <a:off x="2942720" y="5313470"/>
            <a:ext cx="686781" cy="66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627727">
            <a:off x="1929127" y="5452500"/>
            <a:ext cx="686781" cy="66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4932040" y="1587080"/>
            <a:ext cx="3433564" cy="5119749"/>
            <a:chOff x="4932040" y="1587080"/>
            <a:chExt cx="3433564" cy="5119749"/>
          </a:xfrm>
        </p:grpSpPr>
        <p:pic>
          <p:nvPicPr>
            <p:cNvPr id="3074"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893931">
              <a:off x="6280800" y="1587080"/>
              <a:ext cx="386497" cy="398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34463">
              <a:off x="5424935" y="1605680"/>
              <a:ext cx="411313" cy="400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3170258"/>
              <a:ext cx="3433564" cy="353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34463">
              <a:off x="7521734" y="4735636"/>
              <a:ext cx="298388" cy="29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34463">
              <a:off x="6499628" y="4238311"/>
              <a:ext cx="298388" cy="29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34463">
              <a:off x="7180796" y="3786615"/>
              <a:ext cx="298388" cy="29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34463">
              <a:off x="6952703" y="4987781"/>
              <a:ext cx="298388" cy="29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134463">
              <a:off x="7981524" y="4987781"/>
              <a:ext cx="298388" cy="29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893931">
              <a:off x="5828074" y="4323788"/>
              <a:ext cx="275952" cy="28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893931">
              <a:off x="5077174" y="4677385"/>
              <a:ext cx="275952" cy="28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893931">
              <a:off x="5810560" y="4992482"/>
              <a:ext cx="275952" cy="28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893931">
              <a:off x="5492616" y="5613109"/>
              <a:ext cx="275952" cy="28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893931">
              <a:off x="6404138" y="5620807"/>
              <a:ext cx="275952" cy="28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99025" y="2028555"/>
              <a:ext cx="1482174" cy="143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7692879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0745" y="4829085"/>
            <a:ext cx="1856584" cy="179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9747" y="1154624"/>
            <a:ext cx="5002409" cy="501012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85731" y="6153219"/>
            <a:ext cx="5688632" cy="0"/>
          </a:xfrm>
          <a:prstGeom prst="straightConnector1">
            <a:avLst/>
          </a:prstGeom>
          <a:ln w="50800">
            <a:tailEnd type="stealth"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29747" y="764704"/>
            <a:ext cx="8384" cy="5540915"/>
          </a:xfrm>
          <a:prstGeom prst="straightConnector1">
            <a:avLst/>
          </a:prstGeom>
          <a:ln w="50800">
            <a:tailEnd type="stealth" w="med"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606284" y="6124049"/>
            <a:ext cx="410690"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0070C0"/>
                </a:solidFill>
                <a:effectLst>
                  <a:outerShdw blurRad="50800" dist="39000" dir="5460000" algn="tl">
                    <a:srgbClr val="000000">
                      <a:alpha val="38000"/>
                    </a:srgbClr>
                  </a:outerShdw>
                </a:effectLst>
              </a:rPr>
              <a:t>X</a:t>
            </a:r>
            <a:endParaRPr lang="en-US" sz="3200" b="1" cap="none" spc="0" dirty="0">
              <a:ln w="11430"/>
              <a:solidFill>
                <a:srgbClr val="0070C0"/>
              </a:solidFill>
              <a:effectLst>
                <a:outerShdw blurRad="50800" dist="39000" dir="5460000" algn="tl">
                  <a:srgbClr val="000000">
                    <a:alpha val="38000"/>
                  </a:srgbClr>
                </a:outerShdw>
              </a:effectLst>
            </a:endParaRPr>
          </a:p>
        </p:txBody>
      </p:sp>
      <p:sp>
        <p:nvSpPr>
          <p:cNvPr id="12" name="Rectangle 11"/>
          <p:cNvSpPr/>
          <p:nvPr/>
        </p:nvSpPr>
        <p:spPr>
          <a:xfrm>
            <a:off x="449390" y="526559"/>
            <a:ext cx="397866"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0070C0"/>
                </a:solidFill>
                <a:effectLst>
                  <a:outerShdw blurRad="50800" dist="39000" dir="5460000" algn="tl">
                    <a:srgbClr val="000000">
                      <a:alpha val="38000"/>
                    </a:srgbClr>
                  </a:outerShdw>
                </a:effectLst>
              </a:rPr>
              <a:t>Y</a:t>
            </a:r>
            <a:endParaRPr lang="en-US" sz="3200" b="1" cap="none" spc="0" dirty="0">
              <a:ln w="11430"/>
              <a:solidFill>
                <a:srgbClr val="0070C0"/>
              </a:solidFill>
              <a:effectLst>
                <a:outerShdw blurRad="50800" dist="39000" dir="5460000" algn="tl">
                  <a:srgbClr val="000000">
                    <a:alpha val="38000"/>
                  </a:srgbClr>
                </a:outerShdw>
              </a:effectLst>
            </a:endParaRPr>
          </a:p>
        </p:txBody>
      </p:sp>
      <p:sp>
        <p:nvSpPr>
          <p:cNvPr id="13" name="標題 1"/>
          <p:cNvSpPr>
            <a:spLocks noGrp="1"/>
          </p:cNvSpPr>
          <p:nvPr>
            <p:ph type="title"/>
          </p:nvPr>
        </p:nvSpPr>
        <p:spPr>
          <a:xfrm>
            <a:off x="251520" y="1"/>
            <a:ext cx="8777451" cy="548680"/>
          </a:xfrm>
        </p:spPr>
        <p:txBody>
          <a:bodyPr>
            <a:normAutofit fontScale="90000"/>
          </a:bodyPr>
          <a:lstStyle/>
          <a:p>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An example of simple 2D decision space</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5" name="Oval 24"/>
          <p:cNvSpPr/>
          <p:nvPr/>
        </p:nvSpPr>
        <p:spPr>
          <a:xfrm>
            <a:off x="1403648" y="4541053"/>
            <a:ext cx="288000"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06641" y="2956302"/>
            <a:ext cx="288000" cy="28803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49451" y="1642820"/>
            <a:ext cx="4223288" cy="4502258"/>
          </a:xfrm>
          <a:custGeom>
            <a:avLst/>
            <a:gdLst>
              <a:gd name="connsiteX0" fmla="*/ 0 w 4223288"/>
              <a:gd name="connsiteY0" fmla="*/ 0 h 4502258"/>
              <a:gd name="connsiteX1" fmla="*/ 15498 w 4223288"/>
              <a:gd name="connsiteY1" fmla="*/ 4502258 h 4502258"/>
              <a:gd name="connsiteX2" fmla="*/ 4223288 w 4223288"/>
              <a:gd name="connsiteY2" fmla="*/ 4486760 h 4502258"/>
              <a:gd name="connsiteX3" fmla="*/ 0 w 4223288"/>
              <a:gd name="connsiteY3" fmla="*/ 0 h 4502258"/>
            </a:gdLst>
            <a:ahLst/>
            <a:cxnLst>
              <a:cxn ang="0">
                <a:pos x="connsiteX0" y="connsiteY0"/>
              </a:cxn>
              <a:cxn ang="0">
                <a:pos x="connsiteX1" y="connsiteY1"/>
              </a:cxn>
              <a:cxn ang="0">
                <a:pos x="connsiteX2" y="connsiteY2"/>
              </a:cxn>
              <a:cxn ang="0">
                <a:pos x="connsiteX3" y="connsiteY3"/>
              </a:cxn>
            </a:cxnLst>
            <a:rect l="l" t="t" r="r" b="b"/>
            <a:pathLst>
              <a:path w="4223288" h="4502258">
                <a:moveTo>
                  <a:pt x="0" y="0"/>
                </a:moveTo>
                <a:lnTo>
                  <a:pt x="15498" y="4502258"/>
                </a:lnTo>
                <a:lnTo>
                  <a:pt x="4223288" y="4486760"/>
                </a:lnTo>
                <a:lnTo>
                  <a:pt x="0" y="0"/>
                </a:lnTo>
                <a:close/>
              </a:path>
            </a:pathLst>
          </a:cu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457200" y="1162373"/>
            <a:ext cx="4974956" cy="4967206"/>
          </a:xfrm>
          <a:custGeom>
            <a:avLst/>
            <a:gdLst>
              <a:gd name="connsiteX0" fmla="*/ 7749 w 4974956"/>
              <a:gd name="connsiteY0" fmla="*/ 441701 h 4967206"/>
              <a:gd name="connsiteX1" fmla="*/ 0 w 4974956"/>
              <a:gd name="connsiteY1" fmla="*/ 0 h 4967206"/>
              <a:gd name="connsiteX2" fmla="*/ 4974956 w 4974956"/>
              <a:gd name="connsiteY2" fmla="*/ 7749 h 4967206"/>
              <a:gd name="connsiteX3" fmla="*/ 4974956 w 4974956"/>
              <a:gd name="connsiteY3" fmla="*/ 4967206 h 4967206"/>
              <a:gd name="connsiteX4" fmla="*/ 4223288 w 4974956"/>
              <a:gd name="connsiteY4" fmla="*/ 4967206 h 4967206"/>
              <a:gd name="connsiteX5" fmla="*/ 7749 w 4974956"/>
              <a:gd name="connsiteY5" fmla="*/ 441701 h 49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956" h="4967206">
                <a:moveTo>
                  <a:pt x="7749" y="441701"/>
                </a:moveTo>
                <a:lnTo>
                  <a:pt x="0" y="0"/>
                </a:lnTo>
                <a:lnTo>
                  <a:pt x="4974956" y="7749"/>
                </a:lnTo>
                <a:lnTo>
                  <a:pt x="4974956" y="4967206"/>
                </a:lnTo>
                <a:lnTo>
                  <a:pt x="4223288" y="4967206"/>
                </a:lnTo>
                <a:lnTo>
                  <a:pt x="7749" y="441701"/>
                </a:lnTo>
                <a:close/>
              </a:path>
            </a:pathLst>
          </a:custGeom>
          <a:solidFill>
            <a:srgbClr val="00B05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01068" y="4538473"/>
            <a:ext cx="288000"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411810" y="2961471"/>
            <a:ext cx="288000" cy="28803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433939" y="4682489"/>
            <a:ext cx="976471" cy="258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4" idx="4"/>
          </p:cNvCxnSpPr>
          <p:nvPr/>
        </p:nvCxnSpPr>
        <p:spPr>
          <a:xfrm>
            <a:off x="1545068" y="4826505"/>
            <a:ext cx="0" cy="132274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555810" y="3232578"/>
            <a:ext cx="40043" cy="293216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49451" y="3100318"/>
            <a:ext cx="2941717" cy="774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6143" y="1579252"/>
            <a:ext cx="4266626" cy="4569994"/>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5615642" y="1106031"/>
            <a:ext cx="3384376" cy="3582897"/>
            <a:chOff x="5724128" y="1268760"/>
            <a:chExt cx="3384376" cy="3582897"/>
          </a:xfrm>
        </p:grpSpPr>
        <p:sp>
          <p:nvSpPr>
            <p:cNvPr id="58" name="Rounded Rectangle 57"/>
            <p:cNvSpPr/>
            <p:nvPr/>
          </p:nvSpPr>
          <p:spPr>
            <a:xfrm>
              <a:off x="5724128" y="1268760"/>
              <a:ext cx="3384376" cy="3582897"/>
            </a:xfrm>
            <a:prstGeom prst="roundRect">
              <a:avLst>
                <a:gd name="adj" fmla="val 5009"/>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929308" y="1308037"/>
              <a:ext cx="2952328" cy="369332"/>
            </a:xfrm>
            <a:prstGeom prst="rect">
              <a:avLst/>
            </a:prstGeom>
            <a:noFill/>
          </p:spPr>
          <p:txBody>
            <a:bodyPr wrap="square" rtlCol="0">
              <a:spAutoFit/>
            </a:bodyPr>
            <a:lstStyle/>
            <a:p>
              <a:r>
                <a:rPr lang="en-US" dirty="0" smtClean="0"/>
                <a:t>X, Y - attributes of a decision</a:t>
              </a:r>
              <a:endParaRPr lang="en-US" dirty="0"/>
            </a:p>
          </p:txBody>
        </p:sp>
        <p:sp>
          <p:nvSpPr>
            <p:cNvPr id="15" name="TextBox 14"/>
            <p:cNvSpPr txBox="1"/>
            <p:nvPr/>
          </p:nvSpPr>
          <p:spPr>
            <a:xfrm>
              <a:off x="5895555" y="1827430"/>
              <a:ext cx="3096344" cy="923330"/>
            </a:xfrm>
            <a:prstGeom prst="rect">
              <a:avLst/>
            </a:prstGeom>
            <a:noFill/>
          </p:spPr>
          <p:txBody>
            <a:bodyPr wrap="square" rtlCol="0">
              <a:spAutoFit/>
            </a:bodyPr>
            <a:lstStyle/>
            <a:p>
              <a:r>
                <a:rPr lang="en-US" dirty="0" smtClean="0"/>
                <a:t>(x</a:t>
              </a:r>
              <a:r>
                <a:rPr lang="en-US" baseline="-25000" dirty="0" smtClean="0"/>
                <a:t>1</a:t>
              </a:r>
              <a:r>
                <a:rPr lang="en-US" dirty="0" smtClean="0"/>
                <a:t>, y</a:t>
              </a:r>
              <a:r>
                <a:rPr lang="en-US" baseline="-25000" dirty="0" smtClean="0"/>
                <a:t>1</a:t>
              </a:r>
              <a:r>
                <a:rPr lang="en-US" dirty="0" smtClean="0"/>
                <a:t>), </a:t>
              </a:r>
              <a:r>
                <a:rPr lang="en-US" dirty="0"/>
                <a:t>(</a:t>
              </a:r>
              <a:r>
                <a:rPr lang="en-US" dirty="0" smtClean="0"/>
                <a:t>x</a:t>
              </a:r>
              <a:r>
                <a:rPr lang="en-US" baseline="-25000" dirty="0" smtClean="0"/>
                <a:t>2</a:t>
              </a:r>
              <a:r>
                <a:rPr lang="en-US" dirty="0" smtClean="0"/>
                <a:t>, y</a:t>
              </a:r>
              <a:r>
                <a:rPr lang="en-US" baseline="-25000" dirty="0" smtClean="0"/>
                <a:t>2</a:t>
              </a:r>
              <a:r>
                <a:rPr lang="en-US" dirty="0" smtClean="0"/>
                <a:t>) – values of the attributes of the two samples of the decisions in the figure</a:t>
              </a:r>
              <a:endParaRPr lang="en-US" dirty="0"/>
            </a:p>
          </p:txBody>
        </p:sp>
        <p:sp>
          <p:nvSpPr>
            <p:cNvPr id="16" name="Oval 15"/>
            <p:cNvSpPr/>
            <p:nvPr/>
          </p:nvSpPr>
          <p:spPr>
            <a:xfrm>
              <a:off x="5974363" y="2911713"/>
              <a:ext cx="288000" cy="28803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990909" y="3535161"/>
              <a:ext cx="288000"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268247" y="2871063"/>
              <a:ext cx="2706255" cy="646331"/>
            </a:xfrm>
            <a:prstGeom prst="rect">
              <a:avLst/>
            </a:prstGeom>
            <a:noFill/>
          </p:spPr>
          <p:txBody>
            <a:bodyPr wrap="square" rtlCol="0">
              <a:spAutoFit/>
            </a:bodyPr>
            <a:lstStyle/>
            <a:p>
              <a:r>
                <a:rPr lang="en-US" dirty="0" smtClean="0"/>
                <a:t>– a training sample of the “YES” decision</a:t>
              </a:r>
              <a:endParaRPr lang="en-US" dirty="0"/>
            </a:p>
          </p:txBody>
        </p:sp>
        <p:sp>
          <p:nvSpPr>
            <p:cNvPr id="19" name="TextBox 18"/>
            <p:cNvSpPr txBox="1"/>
            <p:nvPr/>
          </p:nvSpPr>
          <p:spPr>
            <a:xfrm>
              <a:off x="6300732" y="3502260"/>
              <a:ext cx="2587551" cy="646331"/>
            </a:xfrm>
            <a:prstGeom prst="rect">
              <a:avLst/>
            </a:prstGeom>
            <a:noFill/>
          </p:spPr>
          <p:txBody>
            <a:bodyPr wrap="square" rtlCol="0">
              <a:spAutoFit/>
            </a:bodyPr>
            <a:lstStyle/>
            <a:p>
              <a:r>
                <a:rPr lang="en-US" dirty="0" smtClean="0"/>
                <a:t>– </a:t>
              </a:r>
              <a:r>
                <a:rPr lang="en-US" dirty="0"/>
                <a:t>a training </a:t>
              </a:r>
              <a:r>
                <a:rPr lang="en-US" dirty="0" smtClean="0"/>
                <a:t>sample of the “NO” decision</a:t>
              </a:r>
              <a:endParaRPr lang="en-US" dirty="0"/>
            </a:p>
          </p:txBody>
        </p:sp>
        <p:sp>
          <p:nvSpPr>
            <p:cNvPr id="24" name="TextBox 23"/>
            <p:cNvSpPr txBox="1"/>
            <p:nvPr/>
          </p:nvSpPr>
          <p:spPr>
            <a:xfrm>
              <a:off x="6308482" y="4251999"/>
              <a:ext cx="2480045" cy="369332"/>
            </a:xfrm>
            <a:prstGeom prst="rect">
              <a:avLst/>
            </a:prstGeom>
            <a:noFill/>
          </p:spPr>
          <p:txBody>
            <a:bodyPr wrap="square" rtlCol="0">
              <a:spAutoFit/>
            </a:bodyPr>
            <a:lstStyle/>
            <a:p>
              <a:r>
                <a:rPr lang="en-US" dirty="0" smtClean="0"/>
                <a:t>– decision boundary</a:t>
              </a:r>
              <a:endParaRPr lang="en-US" dirty="0"/>
            </a:p>
          </p:txBody>
        </p:sp>
        <p:cxnSp>
          <p:nvCxnSpPr>
            <p:cNvPr id="46" name="Straight Connector 45"/>
            <p:cNvCxnSpPr/>
            <p:nvPr/>
          </p:nvCxnSpPr>
          <p:spPr>
            <a:xfrm>
              <a:off x="5891823" y="4216214"/>
              <a:ext cx="489193" cy="49638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Rounded Rectangular Callout 48"/>
          <p:cNvSpPr/>
          <p:nvPr/>
        </p:nvSpPr>
        <p:spPr>
          <a:xfrm>
            <a:off x="1742082" y="5873571"/>
            <a:ext cx="1576082" cy="864096"/>
          </a:xfrm>
          <a:prstGeom prst="wedgeRoundRectCallout">
            <a:avLst>
              <a:gd name="adj1" fmla="val -7066"/>
              <a:gd name="adj2" fmla="val -836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Area of “NO” decisions</a:t>
            </a:r>
            <a:endParaRPr lang="en-US" dirty="0"/>
          </a:p>
        </p:txBody>
      </p:sp>
      <p:sp>
        <p:nvSpPr>
          <p:cNvPr id="51" name="Rectangle 50"/>
          <p:cNvSpPr/>
          <p:nvPr/>
        </p:nvSpPr>
        <p:spPr>
          <a:xfrm>
            <a:off x="1387231" y="6089957"/>
            <a:ext cx="362600" cy="369332"/>
          </a:xfrm>
          <a:prstGeom prst="rect">
            <a:avLst/>
          </a:prstGeom>
        </p:spPr>
        <p:txBody>
          <a:bodyPr wrap="none">
            <a:spAutoFit/>
          </a:bodyPr>
          <a:lstStyle/>
          <a:p>
            <a:r>
              <a:rPr lang="en-US" dirty="0"/>
              <a:t>x</a:t>
            </a:r>
            <a:r>
              <a:rPr lang="en-US" baseline="-25000" dirty="0"/>
              <a:t>1</a:t>
            </a:r>
            <a:endParaRPr lang="en-US" dirty="0"/>
          </a:p>
        </p:txBody>
      </p:sp>
      <p:sp>
        <p:nvSpPr>
          <p:cNvPr id="52" name="Rectangle 51"/>
          <p:cNvSpPr/>
          <p:nvPr/>
        </p:nvSpPr>
        <p:spPr>
          <a:xfrm>
            <a:off x="3450710" y="6091785"/>
            <a:ext cx="362600" cy="369332"/>
          </a:xfrm>
          <a:prstGeom prst="rect">
            <a:avLst/>
          </a:prstGeom>
        </p:spPr>
        <p:txBody>
          <a:bodyPr wrap="none">
            <a:spAutoFit/>
          </a:bodyPr>
          <a:lstStyle/>
          <a:p>
            <a:r>
              <a:rPr lang="en-US" dirty="0" smtClean="0"/>
              <a:t>x</a:t>
            </a:r>
            <a:r>
              <a:rPr lang="en-US" baseline="-25000" dirty="0" smtClean="0"/>
              <a:t>2</a:t>
            </a:r>
            <a:endParaRPr lang="en-US" dirty="0"/>
          </a:p>
        </p:txBody>
      </p:sp>
      <p:sp>
        <p:nvSpPr>
          <p:cNvPr id="53" name="Rectangle 52"/>
          <p:cNvSpPr/>
          <p:nvPr/>
        </p:nvSpPr>
        <p:spPr>
          <a:xfrm>
            <a:off x="96682" y="4482325"/>
            <a:ext cx="367408" cy="369332"/>
          </a:xfrm>
          <a:prstGeom prst="rect">
            <a:avLst/>
          </a:prstGeom>
        </p:spPr>
        <p:txBody>
          <a:bodyPr wrap="none">
            <a:spAutoFit/>
          </a:bodyPr>
          <a:lstStyle/>
          <a:p>
            <a:r>
              <a:rPr lang="en-US" dirty="0" smtClean="0"/>
              <a:t>y</a:t>
            </a:r>
            <a:r>
              <a:rPr lang="en-US" baseline="-25000" dirty="0" smtClean="0"/>
              <a:t>1</a:t>
            </a:r>
            <a:endParaRPr lang="en-US" dirty="0"/>
          </a:p>
        </p:txBody>
      </p:sp>
      <p:sp>
        <p:nvSpPr>
          <p:cNvPr id="54" name="Rectangle 53"/>
          <p:cNvSpPr/>
          <p:nvPr/>
        </p:nvSpPr>
        <p:spPr>
          <a:xfrm>
            <a:off x="99899" y="2878744"/>
            <a:ext cx="367408" cy="369332"/>
          </a:xfrm>
          <a:prstGeom prst="rect">
            <a:avLst/>
          </a:prstGeom>
        </p:spPr>
        <p:txBody>
          <a:bodyPr wrap="none">
            <a:spAutoFit/>
          </a:bodyPr>
          <a:lstStyle/>
          <a:p>
            <a:r>
              <a:rPr lang="en-US" dirty="0" smtClean="0"/>
              <a:t>y</a:t>
            </a:r>
            <a:r>
              <a:rPr lang="en-US" baseline="-25000" dirty="0" smtClean="0"/>
              <a:t>2</a:t>
            </a:r>
            <a:endParaRPr lang="en-US" dirty="0"/>
          </a:p>
        </p:txBody>
      </p:sp>
      <p:sp>
        <p:nvSpPr>
          <p:cNvPr id="55" name="Rounded Rectangular Callout 54"/>
          <p:cNvSpPr/>
          <p:nvPr/>
        </p:nvSpPr>
        <p:spPr>
          <a:xfrm>
            <a:off x="3450710" y="2159317"/>
            <a:ext cx="1769362" cy="594797"/>
          </a:xfrm>
          <a:prstGeom prst="wedgeRoundRectCallout">
            <a:avLst>
              <a:gd name="adj1" fmla="val -38147"/>
              <a:gd name="adj2" fmla="val 8126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Training data sample</a:t>
            </a:r>
          </a:p>
          <a:p>
            <a:pPr algn="ctr"/>
            <a:r>
              <a:rPr lang="en-US" dirty="0" smtClean="0"/>
              <a:t>(x</a:t>
            </a:r>
            <a:r>
              <a:rPr lang="en-US" baseline="-25000" dirty="0" smtClean="0"/>
              <a:t>2</a:t>
            </a:r>
            <a:r>
              <a:rPr lang="en-US" dirty="0" smtClean="0"/>
              <a:t>, y</a:t>
            </a:r>
            <a:r>
              <a:rPr lang="en-US" baseline="-25000" dirty="0" smtClean="0"/>
              <a:t>2</a:t>
            </a:r>
            <a:r>
              <a:rPr lang="en-US" dirty="0" smtClean="0"/>
              <a:t>) → “YES”</a:t>
            </a:r>
            <a:endParaRPr lang="en-US" dirty="0"/>
          </a:p>
        </p:txBody>
      </p:sp>
      <p:sp>
        <p:nvSpPr>
          <p:cNvPr id="56" name="Rounded Rectangular Callout 55"/>
          <p:cNvSpPr/>
          <p:nvPr/>
        </p:nvSpPr>
        <p:spPr>
          <a:xfrm>
            <a:off x="530237" y="3659684"/>
            <a:ext cx="1769362" cy="594797"/>
          </a:xfrm>
          <a:prstGeom prst="wedgeRoundRectCallout">
            <a:avLst>
              <a:gd name="adj1" fmla="val 13971"/>
              <a:gd name="adj2" fmla="val 942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Training data sample</a:t>
            </a:r>
          </a:p>
          <a:p>
            <a:pPr algn="ctr"/>
            <a:r>
              <a:rPr lang="en-US" dirty="0" smtClean="0"/>
              <a:t>(x</a:t>
            </a:r>
            <a:r>
              <a:rPr lang="en-US" baseline="-25000" dirty="0" smtClean="0"/>
              <a:t>1</a:t>
            </a:r>
            <a:r>
              <a:rPr lang="en-US" dirty="0" smtClean="0"/>
              <a:t>, y</a:t>
            </a:r>
            <a:r>
              <a:rPr lang="en-US" baseline="-25000" dirty="0" smtClean="0"/>
              <a:t>1</a:t>
            </a:r>
            <a:r>
              <a:rPr lang="en-US" dirty="0" smtClean="0"/>
              <a:t>) → “NO”</a:t>
            </a:r>
            <a:endParaRPr lang="en-US" dirty="0"/>
          </a:p>
        </p:txBody>
      </p:sp>
      <p:sp>
        <p:nvSpPr>
          <p:cNvPr id="57" name="Rounded Rectangular Callout 56"/>
          <p:cNvSpPr/>
          <p:nvPr/>
        </p:nvSpPr>
        <p:spPr>
          <a:xfrm>
            <a:off x="3995936" y="4089697"/>
            <a:ext cx="1265628" cy="902711"/>
          </a:xfrm>
          <a:prstGeom prst="wedgeRoundRectCallout">
            <a:avLst>
              <a:gd name="adj1" fmla="val -47552"/>
              <a:gd name="adj2" fmla="val 915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Learned decision boundary</a:t>
            </a:r>
            <a:endParaRPr lang="en-US" dirty="0"/>
          </a:p>
        </p:txBody>
      </p:sp>
      <p:sp>
        <p:nvSpPr>
          <p:cNvPr id="48" name="Rounded Rectangular Callout 47"/>
          <p:cNvSpPr/>
          <p:nvPr/>
        </p:nvSpPr>
        <p:spPr>
          <a:xfrm>
            <a:off x="1480561" y="908720"/>
            <a:ext cx="1576082" cy="864096"/>
          </a:xfrm>
          <a:prstGeom prst="wedgeRoundRectCallout">
            <a:avLst>
              <a:gd name="adj1" fmla="val 2276"/>
              <a:gd name="adj2" fmla="val 929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Area of “YES” decisions</a:t>
            </a:r>
            <a:endParaRPr lang="en-US" dirty="0"/>
          </a:p>
        </p:txBody>
      </p:sp>
      <p:sp>
        <p:nvSpPr>
          <p:cNvPr id="39" name="Oval 38"/>
          <p:cNvSpPr/>
          <p:nvPr/>
        </p:nvSpPr>
        <p:spPr>
          <a:xfrm>
            <a:off x="4356934" y="2956302"/>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378710" y="1645126"/>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4788024" y="5343875"/>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43608" y="1642820"/>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825510" y="3463161"/>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148072" y="5861622"/>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013406" y="1359816"/>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3056643" y="2129915"/>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743667" y="2054366"/>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04072" y="3300432"/>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177478" y="1306864"/>
            <a:ext cx="144000" cy="1440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78174" y="5652122"/>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76323" y="2178078"/>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033478" y="5933335"/>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458123" y="4040651"/>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069758" y="2636334"/>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706174" y="3326333"/>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979712" y="4920408"/>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3123827" y="4920408"/>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6412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0066" y="484421"/>
            <a:ext cx="8856984" cy="369332"/>
          </a:xfrm>
          <a:prstGeom prst="rect">
            <a:avLst/>
          </a:prstGeom>
        </p:spPr>
        <p:txBody>
          <a:bodyPr wrap="square">
            <a:spAutoFit/>
          </a:bodyPr>
          <a:lstStyle/>
          <a:p>
            <a:r>
              <a:rPr lang="en-US" dirty="0">
                <a:hlinkClick r:id="rId2"/>
              </a:rPr>
              <a:t>http://</a:t>
            </a:r>
            <a:r>
              <a:rPr lang="en-US" dirty="0" smtClean="0">
                <a:hlinkClick r:id="rId2"/>
              </a:rPr>
              <a:t>cs.stanford.edu/people/karpathy/convnetjs/demo/classify2d.html</a:t>
            </a:r>
            <a:r>
              <a:rPr lang="en-US" dirty="0" smtClean="0"/>
              <a:t> </a:t>
            </a:r>
            <a:endParaRPr lang="en-US" dirty="0"/>
          </a:p>
        </p:txBody>
      </p:sp>
      <p:grpSp>
        <p:nvGrpSpPr>
          <p:cNvPr id="36" name="Group 35"/>
          <p:cNvGrpSpPr/>
          <p:nvPr/>
        </p:nvGrpSpPr>
        <p:grpSpPr>
          <a:xfrm>
            <a:off x="4188283" y="1504445"/>
            <a:ext cx="4700021" cy="2958857"/>
            <a:chOff x="4436251" y="721796"/>
            <a:chExt cx="4700021" cy="2958857"/>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554" y="721796"/>
              <a:ext cx="3925910" cy="240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8176934" y="1985222"/>
              <a:ext cx="288000" cy="288032"/>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173469" y="1577439"/>
              <a:ext cx="288000" cy="28803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5129986" y="1721455"/>
              <a:ext cx="351656" cy="40778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129986" y="1369868"/>
              <a:ext cx="351656" cy="35158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129986" y="1721455"/>
              <a:ext cx="351656"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35919" y="1729204"/>
              <a:ext cx="345723" cy="79279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35919" y="2129238"/>
              <a:ext cx="351656"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140362" y="1369868"/>
              <a:ext cx="347213" cy="75937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29986" y="1721455"/>
              <a:ext cx="351656" cy="40778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29986" y="2129239"/>
              <a:ext cx="351656" cy="39275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7" idx="2"/>
            </p:cNvCxnSpPr>
            <p:nvPr/>
          </p:nvCxnSpPr>
          <p:spPr>
            <a:xfrm>
              <a:off x="7922165" y="1516639"/>
              <a:ext cx="251304" cy="20481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7" idx="2"/>
            </p:cNvCxnSpPr>
            <p:nvPr/>
          </p:nvCxnSpPr>
          <p:spPr>
            <a:xfrm flipV="1">
              <a:off x="7922165" y="1721455"/>
              <a:ext cx="251304" cy="20389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871989" y="1530689"/>
              <a:ext cx="301480" cy="59491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7" idx="2"/>
            </p:cNvCxnSpPr>
            <p:nvPr/>
          </p:nvCxnSpPr>
          <p:spPr>
            <a:xfrm flipV="1">
              <a:off x="7922165" y="1721455"/>
              <a:ext cx="251304" cy="60416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22165" y="1925347"/>
              <a:ext cx="251304" cy="2002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922165" y="2125600"/>
              <a:ext cx="251304" cy="20001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505945" y="1917687"/>
              <a:ext cx="344966" cy="369332"/>
            </a:xfrm>
            <a:prstGeom prst="rect">
              <a:avLst/>
            </a:prstGeom>
          </p:spPr>
          <p:txBody>
            <a:bodyPr wrap="none">
              <a:spAutoFit/>
            </a:bodyPr>
            <a:lstStyle/>
            <a:p>
              <a:r>
                <a:rPr lang="en-US" i="1" dirty="0" smtClean="0">
                  <a:latin typeface="Cambria Math" panose="02040503050406030204" pitchFamily="18" charset="0"/>
                  <a:ea typeface="Cambria Math" panose="02040503050406030204" pitchFamily="18" charset="0"/>
                </a:rPr>
                <a:t>y</a:t>
              </a:r>
              <a:r>
                <a:rPr lang="en-US" i="1" baseline="-25000" dirty="0" smtClean="0">
                  <a:latin typeface="Cambria Math" panose="02040503050406030204" pitchFamily="18" charset="0"/>
                  <a:ea typeface="Cambria Math" panose="02040503050406030204" pitchFamily="18" charset="0"/>
                </a:rPr>
                <a:t>i</a:t>
              </a:r>
              <a:endParaRPr lang="en-US" i="1" dirty="0">
                <a:latin typeface="Cambria Math" panose="02040503050406030204" pitchFamily="18" charset="0"/>
                <a:ea typeface="Cambria Math" panose="02040503050406030204" pitchFamily="18" charset="0"/>
              </a:endParaRPr>
            </a:p>
          </p:txBody>
        </p:sp>
        <p:sp>
          <p:nvSpPr>
            <p:cNvPr id="38" name="Rectangle 37"/>
            <p:cNvSpPr/>
            <p:nvPr/>
          </p:nvSpPr>
          <p:spPr>
            <a:xfrm>
              <a:off x="4487506" y="1485608"/>
              <a:ext cx="340158" cy="446892"/>
            </a:xfrm>
            <a:prstGeom prst="rect">
              <a:avLst/>
            </a:prstGeom>
          </p:spPr>
          <p:txBody>
            <a:bodyPr wrap="none">
              <a:spAutoFit/>
            </a:bodyPr>
            <a:lstStyle/>
            <a:p>
              <a:r>
                <a:rPr lang="en-US" i="1" dirty="0" smtClean="0">
                  <a:latin typeface="Cambria Math" panose="02040503050406030204" pitchFamily="18" charset="0"/>
                  <a:ea typeface="Cambria Math" panose="02040503050406030204" pitchFamily="18" charset="0"/>
                </a:rPr>
                <a:t>x</a:t>
              </a:r>
              <a:r>
                <a:rPr lang="en-US" i="1" baseline="-25000" dirty="0" smtClean="0">
                  <a:latin typeface="Cambria Math" panose="02040503050406030204" pitchFamily="18" charset="0"/>
                  <a:ea typeface="Cambria Math" panose="02040503050406030204" pitchFamily="18" charset="0"/>
                </a:rPr>
                <a:t>i</a:t>
              </a:r>
              <a:endParaRPr lang="en-US" i="1" dirty="0">
                <a:latin typeface="Cambria Math" panose="02040503050406030204" pitchFamily="18" charset="0"/>
                <a:ea typeface="Cambria Math" panose="02040503050406030204" pitchFamily="18" charset="0"/>
              </a:endParaRPr>
            </a:p>
          </p:txBody>
        </p:sp>
        <p:sp>
          <p:nvSpPr>
            <p:cNvPr id="39" name="Rectangle 38"/>
            <p:cNvSpPr/>
            <p:nvPr/>
          </p:nvSpPr>
          <p:spPr>
            <a:xfrm>
              <a:off x="8459484" y="1532137"/>
              <a:ext cx="676788" cy="338554"/>
            </a:xfrm>
            <a:prstGeom prst="rect">
              <a:avLst/>
            </a:prstGeom>
          </p:spPr>
          <p:txBody>
            <a:bodyPr wrap="none">
              <a:spAutoFit/>
            </a:bodyPr>
            <a:lstStyle/>
            <a:p>
              <a:r>
                <a:rPr lang="en-US" sz="1600" dirty="0" smtClean="0">
                  <a:latin typeface="Cambria Math" panose="02040503050406030204" pitchFamily="18" charset="0"/>
                  <a:ea typeface="Cambria Math" panose="02040503050406030204" pitchFamily="18" charset="0"/>
                </a:rPr>
                <a:t>“YES”</a:t>
              </a:r>
              <a:endParaRPr lang="en-US" sz="1600" dirty="0">
                <a:latin typeface="Cambria Math" panose="02040503050406030204" pitchFamily="18" charset="0"/>
                <a:ea typeface="Cambria Math" panose="02040503050406030204" pitchFamily="18" charset="0"/>
              </a:endParaRPr>
            </a:p>
          </p:txBody>
        </p:sp>
        <p:sp>
          <p:nvSpPr>
            <p:cNvPr id="41" name="Rectangle 40"/>
            <p:cNvSpPr/>
            <p:nvPr/>
          </p:nvSpPr>
          <p:spPr>
            <a:xfrm>
              <a:off x="8472683" y="1955870"/>
              <a:ext cx="612668" cy="338554"/>
            </a:xfrm>
            <a:prstGeom prst="rect">
              <a:avLst/>
            </a:prstGeom>
          </p:spPr>
          <p:txBody>
            <a:bodyPr wrap="none">
              <a:spAutoFit/>
            </a:bodyPr>
            <a:lstStyle/>
            <a:p>
              <a:r>
                <a:rPr lang="en-US" sz="1600" dirty="0" smtClean="0">
                  <a:latin typeface="Cambria Math" panose="02040503050406030204" pitchFamily="18" charset="0"/>
                  <a:ea typeface="Cambria Math" panose="02040503050406030204" pitchFamily="18" charset="0"/>
                </a:rPr>
                <a:t>“NO”</a:t>
              </a:r>
              <a:endParaRPr lang="en-US" sz="1600" dirty="0">
                <a:latin typeface="Cambria Math" panose="02040503050406030204" pitchFamily="18" charset="0"/>
                <a:ea typeface="Cambria Math" panose="02040503050406030204" pitchFamily="18" charset="0"/>
              </a:endParaRPr>
            </a:p>
          </p:txBody>
        </p:sp>
        <p:sp>
          <p:nvSpPr>
            <p:cNvPr id="34" name="Rectangle 33"/>
            <p:cNvSpPr/>
            <p:nvPr/>
          </p:nvSpPr>
          <p:spPr>
            <a:xfrm rot="16200000">
              <a:off x="4363542" y="2789608"/>
              <a:ext cx="1218282" cy="369332"/>
            </a:xfrm>
            <a:prstGeom prst="rect">
              <a:avLst/>
            </a:prstGeom>
            <a:noFill/>
          </p:spPr>
          <p:txBody>
            <a:bodyPr wrap="none" lIns="91440" tIns="45720" rIns="91440" bIns="45720">
              <a:spAutoFit/>
            </a:bodyPr>
            <a:lstStyle/>
            <a:p>
              <a:pPr algn="ctr"/>
              <a:r>
                <a:rPr lang="en-US"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Input layer</a:t>
              </a:r>
              <a:endParaRPr lang="en-US"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3" name="Rectangle 42"/>
            <p:cNvSpPr/>
            <p:nvPr/>
          </p:nvSpPr>
          <p:spPr>
            <a:xfrm rot="16200000">
              <a:off x="7701919" y="2799482"/>
              <a:ext cx="1393010" cy="369332"/>
            </a:xfrm>
            <a:prstGeom prst="rect">
              <a:avLst/>
            </a:prstGeom>
            <a:noFill/>
          </p:spPr>
          <p:txBody>
            <a:bodyPr wrap="none" lIns="91440" tIns="45720" rIns="91440" bIns="45720">
              <a:spAutoFit/>
            </a:bodyPr>
            <a:lstStyle/>
            <a:p>
              <a:pPr algn="ctr"/>
              <a:r>
                <a:rPr lang="en-US"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Output layer</a:t>
              </a:r>
              <a:endParaRPr lang="en-US"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4" name="Rectangle 43"/>
            <p:cNvSpPr/>
            <p:nvPr/>
          </p:nvSpPr>
          <p:spPr>
            <a:xfrm>
              <a:off x="5910927" y="3131643"/>
              <a:ext cx="1483163" cy="369332"/>
            </a:xfrm>
            <a:prstGeom prst="rect">
              <a:avLst/>
            </a:prstGeom>
            <a:noFill/>
          </p:spPr>
          <p:txBody>
            <a:bodyPr wrap="none" lIns="91440" tIns="45720" rIns="91440" bIns="45720">
              <a:spAutoFit/>
            </a:bodyPr>
            <a:lstStyle/>
            <a:p>
              <a:pPr algn="ctr"/>
              <a:r>
                <a:rPr lang="en-US"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Hidden layers</a:t>
              </a:r>
              <a:endParaRPr lang="en-US"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5" name="Rectangle 44"/>
            <p:cNvSpPr/>
            <p:nvPr/>
          </p:nvSpPr>
          <p:spPr>
            <a:xfrm>
              <a:off x="4436251" y="752421"/>
              <a:ext cx="1427723" cy="646331"/>
            </a:xfrm>
            <a:prstGeom prst="rect">
              <a:avLst/>
            </a:prstGeom>
            <a:noFill/>
          </p:spPr>
          <p:txBody>
            <a:bodyPr wrap="square" lIns="91440" tIns="45720" rIns="91440" bIns="45720">
              <a:spAutoFit/>
            </a:bodyPr>
            <a:lstStyle/>
            <a:p>
              <a:r>
                <a:rPr lang="en-US"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Deep Neural Network</a:t>
              </a:r>
              <a:endParaRPr lang="en-US"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grpSp>
      <p:sp>
        <p:nvSpPr>
          <p:cNvPr id="47" name="標題 1"/>
          <p:cNvSpPr>
            <a:spLocks noGrp="1"/>
          </p:cNvSpPr>
          <p:nvPr>
            <p:ph type="title"/>
          </p:nvPr>
        </p:nvSpPr>
        <p:spPr>
          <a:xfrm>
            <a:off x="251520" y="1"/>
            <a:ext cx="8777451" cy="548680"/>
          </a:xfrm>
        </p:spPr>
        <p:txBody>
          <a:bodyPr>
            <a:normAutofit fontScale="90000"/>
          </a:bodyPr>
          <a:lstStyle/>
          <a:p>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For a simple experiment and the visualizations, we used:</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37" name="Group 36"/>
          <p:cNvGrpSpPr/>
          <p:nvPr/>
        </p:nvGrpSpPr>
        <p:grpSpPr>
          <a:xfrm>
            <a:off x="107504" y="1268760"/>
            <a:ext cx="3886200" cy="3876675"/>
            <a:chOff x="335808" y="2636912"/>
            <a:chExt cx="3886200" cy="3876675"/>
          </a:xfrm>
        </p:grpSpPr>
        <p:pic>
          <p:nvPicPr>
            <p:cNvPr id="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8" name="Straight Connector 47"/>
            <p:cNvCxnSpPr/>
            <p:nvPr/>
          </p:nvCxnSpPr>
          <p:spPr>
            <a:xfrm>
              <a:off x="968382" y="2636912"/>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Rounded Rectangular Callout 50"/>
          <p:cNvSpPr/>
          <p:nvPr/>
        </p:nvSpPr>
        <p:spPr>
          <a:xfrm>
            <a:off x="74103" y="4820399"/>
            <a:ext cx="7498246" cy="864096"/>
          </a:xfrm>
          <a:prstGeom prst="wedgeRoundRectCallout">
            <a:avLst>
              <a:gd name="adj1" fmla="val -6578"/>
              <a:gd name="adj2" fmla="val -92646"/>
              <a:gd name="adj3" fmla="val 16667"/>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This decision boundary has been computed on the basis of 5 training samples of the decisions by the Deep Neural Network with the following architecture:</a:t>
            </a:r>
            <a:endParaRPr lang="en-US" dirty="0"/>
          </a:p>
        </p:txBody>
      </p:sp>
      <p:pic>
        <p:nvPicPr>
          <p:cNvPr id="5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5333" y="580526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53" name="Rounded Rectangular Callout 52"/>
          <p:cNvSpPr/>
          <p:nvPr/>
        </p:nvSpPr>
        <p:spPr>
          <a:xfrm>
            <a:off x="6830756" y="5925745"/>
            <a:ext cx="2219919" cy="864096"/>
          </a:xfrm>
          <a:prstGeom prst="wedgeRoundRectCallout">
            <a:avLst>
              <a:gd name="adj1" fmla="val -67987"/>
              <a:gd name="adj2" fmla="val -361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Neural Network has 2 hidden layers with 4 neurons each</a:t>
            </a:r>
            <a:endParaRPr lang="en-US" dirty="0"/>
          </a:p>
        </p:txBody>
      </p:sp>
      <p:grpSp>
        <p:nvGrpSpPr>
          <p:cNvPr id="5" name="Group 4"/>
          <p:cNvGrpSpPr/>
          <p:nvPr/>
        </p:nvGrpSpPr>
        <p:grpSpPr>
          <a:xfrm>
            <a:off x="271967" y="5774268"/>
            <a:ext cx="1840629" cy="1050287"/>
            <a:chOff x="271967" y="5774268"/>
            <a:chExt cx="1840629" cy="1050287"/>
          </a:xfrm>
        </p:grpSpPr>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cxnSp>
        <p:nvCxnSpPr>
          <p:cNvPr id="40" name="Straight Arrow Connector 39"/>
          <p:cNvCxnSpPr/>
          <p:nvPr/>
        </p:nvCxnSpPr>
        <p:spPr>
          <a:xfrm flipH="1">
            <a:off x="1619673" y="6067782"/>
            <a:ext cx="555660" cy="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2447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632715"/>
            <a:ext cx="387667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731877" y="4108068"/>
            <a:ext cx="252000" cy="252000"/>
          </a:xfrm>
          <a:prstGeom prst="ellipse">
            <a:avLst/>
          </a:prstGeom>
          <a:no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標題 1"/>
          <p:cNvSpPr>
            <a:spLocks noGrp="1"/>
          </p:cNvSpPr>
          <p:nvPr>
            <p:ph type="title"/>
          </p:nvPr>
        </p:nvSpPr>
        <p:spPr>
          <a:xfrm>
            <a:off x="251520" y="1"/>
            <a:ext cx="8777451" cy="548680"/>
          </a:xfrm>
        </p:spPr>
        <p:txBody>
          <a:bodyPr>
            <a:normAutofit fontScale="90000"/>
          </a:bodyPr>
          <a:lstStyle/>
          <a:p>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adding one extra “NO” point</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1" name="Straight Arrow Connector 10"/>
          <p:cNvCxnSpPr/>
          <p:nvPr/>
        </p:nvCxnSpPr>
        <p:spPr>
          <a:xfrm flipH="1">
            <a:off x="5857877" y="2030548"/>
            <a:ext cx="370308" cy="207752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5307" y="2652409"/>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203848" y="2030548"/>
            <a:ext cx="2088232" cy="327066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4732043" y="4238578"/>
            <a:ext cx="3621544" cy="2216466"/>
          </a:xfrm>
          <a:custGeom>
            <a:avLst/>
            <a:gdLst>
              <a:gd name="connsiteX0" fmla="*/ 3621544 w 3621544"/>
              <a:gd name="connsiteY0" fmla="*/ 2216466 h 2216466"/>
              <a:gd name="connsiteX1" fmla="*/ 2218947 w 3621544"/>
              <a:gd name="connsiteY1" fmla="*/ 333422 h 2216466"/>
              <a:gd name="connsiteX2" fmla="*/ 2017469 w 3621544"/>
              <a:gd name="connsiteY2" fmla="*/ 124195 h 2216466"/>
              <a:gd name="connsiteX3" fmla="*/ 1870235 w 3621544"/>
              <a:gd name="connsiteY3" fmla="*/ 209 h 2216466"/>
              <a:gd name="connsiteX4" fmla="*/ 1723001 w 3621544"/>
              <a:gd name="connsiteY4" fmla="*/ 100948 h 2216466"/>
              <a:gd name="connsiteX5" fmla="*/ 1568018 w 3621544"/>
              <a:gd name="connsiteY5" fmla="*/ 325673 h 2216466"/>
              <a:gd name="connsiteX6" fmla="*/ 1203808 w 3621544"/>
              <a:gd name="connsiteY6" fmla="*/ 651137 h 2216466"/>
              <a:gd name="connsiteX7" fmla="*/ 638120 w 3621544"/>
              <a:gd name="connsiteY7" fmla="*/ 1054093 h 2216466"/>
              <a:gd name="connsiteX8" fmla="*/ 343652 w 3621544"/>
              <a:gd name="connsiteY8" fmla="*/ 1224575 h 2216466"/>
              <a:gd name="connsiteX9" fmla="*/ 41435 w 3621544"/>
              <a:gd name="connsiteY9" fmla="*/ 1418304 h 2216466"/>
              <a:gd name="connsiteX10" fmla="*/ 10439 w 3621544"/>
              <a:gd name="connsiteY10" fmla="*/ 1441551 h 221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1544" h="2216466">
                <a:moveTo>
                  <a:pt x="3621544" y="2216466"/>
                </a:moveTo>
                <a:lnTo>
                  <a:pt x="2218947" y="333422"/>
                </a:lnTo>
                <a:cubicBezTo>
                  <a:pt x="1951601" y="-15290"/>
                  <a:pt x="2075588" y="179730"/>
                  <a:pt x="2017469" y="124195"/>
                </a:cubicBezTo>
                <a:cubicBezTo>
                  <a:pt x="1959350" y="68660"/>
                  <a:pt x="1919313" y="4084"/>
                  <a:pt x="1870235" y="209"/>
                </a:cubicBezTo>
                <a:cubicBezTo>
                  <a:pt x="1821157" y="-3666"/>
                  <a:pt x="1773370" y="46704"/>
                  <a:pt x="1723001" y="100948"/>
                </a:cubicBezTo>
                <a:cubicBezTo>
                  <a:pt x="1672632" y="155192"/>
                  <a:pt x="1654550" y="233975"/>
                  <a:pt x="1568018" y="325673"/>
                </a:cubicBezTo>
                <a:cubicBezTo>
                  <a:pt x="1481486" y="417371"/>
                  <a:pt x="1358791" y="529734"/>
                  <a:pt x="1203808" y="651137"/>
                </a:cubicBezTo>
                <a:cubicBezTo>
                  <a:pt x="1048825" y="772540"/>
                  <a:pt x="781479" y="958520"/>
                  <a:pt x="638120" y="1054093"/>
                </a:cubicBezTo>
                <a:cubicBezTo>
                  <a:pt x="494761" y="1149666"/>
                  <a:pt x="443099" y="1163873"/>
                  <a:pt x="343652" y="1224575"/>
                </a:cubicBezTo>
                <a:cubicBezTo>
                  <a:pt x="244205" y="1285277"/>
                  <a:pt x="96970" y="1382141"/>
                  <a:pt x="41435" y="1418304"/>
                </a:cubicBezTo>
                <a:cubicBezTo>
                  <a:pt x="-14101" y="1454467"/>
                  <a:pt x="-1831" y="1448009"/>
                  <a:pt x="10439" y="144155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22" name="Rectangle 21"/>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spTree>
    <p:extLst>
      <p:ext uri="{BB962C8B-B14F-4D97-AF65-F5344CB8AC3E}">
        <p14:creationId xmlns:p14="http://schemas.microsoft.com/office/powerpoint/2010/main" val="3114973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7243" y="1185412"/>
            <a:ext cx="1840629" cy="1050287"/>
            <a:chOff x="271967" y="5774268"/>
            <a:chExt cx="1840629" cy="1050287"/>
          </a:xfrm>
        </p:grpSpPr>
        <p:pic>
          <p:nvPicPr>
            <p:cNvPr id="2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632715"/>
            <a:ext cx="3876675" cy="3857625"/>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4732043" y="4238578"/>
            <a:ext cx="3621544" cy="2216466"/>
          </a:xfrm>
          <a:custGeom>
            <a:avLst/>
            <a:gdLst>
              <a:gd name="connsiteX0" fmla="*/ 3621544 w 3621544"/>
              <a:gd name="connsiteY0" fmla="*/ 2216466 h 2216466"/>
              <a:gd name="connsiteX1" fmla="*/ 2218947 w 3621544"/>
              <a:gd name="connsiteY1" fmla="*/ 333422 h 2216466"/>
              <a:gd name="connsiteX2" fmla="*/ 2017469 w 3621544"/>
              <a:gd name="connsiteY2" fmla="*/ 124195 h 2216466"/>
              <a:gd name="connsiteX3" fmla="*/ 1870235 w 3621544"/>
              <a:gd name="connsiteY3" fmla="*/ 209 h 2216466"/>
              <a:gd name="connsiteX4" fmla="*/ 1723001 w 3621544"/>
              <a:gd name="connsiteY4" fmla="*/ 100948 h 2216466"/>
              <a:gd name="connsiteX5" fmla="*/ 1568018 w 3621544"/>
              <a:gd name="connsiteY5" fmla="*/ 325673 h 2216466"/>
              <a:gd name="connsiteX6" fmla="*/ 1203808 w 3621544"/>
              <a:gd name="connsiteY6" fmla="*/ 651137 h 2216466"/>
              <a:gd name="connsiteX7" fmla="*/ 638120 w 3621544"/>
              <a:gd name="connsiteY7" fmla="*/ 1054093 h 2216466"/>
              <a:gd name="connsiteX8" fmla="*/ 343652 w 3621544"/>
              <a:gd name="connsiteY8" fmla="*/ 1224575 h 2216466"/>
              <a:gd name="connsiteX9" fmla="*/ 41435 w 3621544"/>
              <a:gd name="connsiteY9" fmla="*/ 1418304 h 2216466"/>
              <a:gd name="connsiteX10" fmla="*/ 10439 w 3621544"/>
              <a:gd name="connsiteY10" fmla="*/ 1441551 h 221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1544" h="2216466">
                <a:moveTo>
                  <a:pt x="3621544" y="2216466"/>
                </a:moveTo>
                <a:lnTo>
                  <a:pt x="2218947" y="333422"/>
                </a:lnTo>
                <a:cubicBezTo>
                  <a:pt x="1951601" y="-15290"/>
                  <a:pt x="2075588" y="179730"/>
                  <a:pt x="2017469" y="124195"/>
                </a:cubicBezTo>
                <a:cubicBezTo>
                  <a:pt x="1959350" y="68660"/>
                  <a:pt x="1919313" y="4084"/>
                  <a:pt x="1870235" y="209"/>
                </a:cubicBezTo>
                <a:cubicBezTo>
                  <a:pt x="1821157" y="-3666"/>
                  <a:pt x="1773370" y="46704"/>
                  <a:pt x="1723001" y="100948"/>
                </a:cubicBezTo>
                <a:cubicBezTo>
                  <a:pt x="1672632" y="155192"/>
                  <a:pt x="1654550" y="233975"/>
                  <a:pt x="1568018" y="325673"/>
                </a:cubicBezTo>
                <a:cubicBezTo>
                  <a:pt x="1481486" y="417371"/>
                  <a:pt x="1358791" y="529734"/>
                  <a:pt x="1203808" y="651137"/>
                </a:cubicBezTo>
                <a:cubicBezTo>
                  <a:pt x="1048825" y="772540"/>
                  <a:pt x="781479" y="958520"/>
                  <a:pt x="638120" y="1054093"/>
                </a:cubicBezTo>
                <a:cubicBezTo>
                  <a:pt x="494761" y="1149666"/>
                  <a:pt x="443099" y="1163873"/>
                  <a:pt x="343652" y="1224575"/>
                </a:cubicBezTo>
                <a:cubicBezTo>
                  <a:pt x="244205" y="1285277"/>
                  <a:pt x="96970" y="1382141"/>
                  <a:pt x="41435" y="1418304"/>
                </a:cubicBezTo>
                <a:cubicBezTo>
                  <a:pt x="-14101" y="1454467"/>
                  <a:pt x="-1831" y="1448009"/>
                  <a:pt x="10439" y="1441551"/>
                </a:cubicBezTo>
              </a:path>
            </a:pathLst>
          </a:custGeom>
          <a:noFill/>
          <a:ln w="5080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323958" y="2634332"/>
            <a:ext cx="3196165" cy="38456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4757980" y="2650210"/>
            <a:ext cx="1883044" cy="3006671"/>
          </a:xfrm>
          <a:custGeom>
            <a:avLst/>
            <a:gdLst>
              <a:gd name="connsiteX0" fmla="*/ 0 w 1883044"/>
              <a:gd name="connsiteY0" fmla="*/ 3006671 h 3006671"/>
              <a:gd name="connsiteX1" fmla="*/ 15498 w 1883044"/>
              <a:gd name="connsiteY1" fmla="*/ 0 h 3006671"/>
              <a:gd name="connsiteX2" fmla="*/ 596684 w 1883044"/>
              <a:gd name="connsiteY2" fmla="*/ 0 h 3006671"/>
              <a:gd name="connsiteX3" fmla="*/ 1883044 w 1883044"/>
              <a:gd name="connsiteY3" fmla="*/ 1580827 h 3006671"/>
              <a:gd name="connsiteX4" fmla="*/ 1790054 w 1883044"/>
              <a:gd name="connsiteY4" fmla="*/ 1588576 h 3006671"/>
              <a:gd name="connsiteX5" fmla="*/ 1735810 w 1883044"/>
              <a:gd name="connsiteY5" fmla="*/ 1642821 h 3006671"/>
              <a:gd name="connsiteX6" fmla="*/ 1689315 w 1883044"/>
              <a:gd name="connsiteY6" fmla="*/ 1689315 h 3006671"/>
              <a:gd name="connsiteX7" fmla="*/ 1642820 w 1883044"/>
              <a:gd name="connsiteY7" fmla="*/ 1766807 h 3006671"/>
              <a:gd name="connsiteX8" fmla="*/ 1588576 w 1883044"/>
              <a:gd name="connsiteY8" fmla="*/ 1867546 h 3006671"/>
              <a:gd name="connsiteX9" fmla="*/ 1472339 w 1883044"/>
              <a:gd name="connsiteY9" fmla="*/ 1999282 h 3006671"/>
              <a:gd name="connsiteX10" fmla="*/ 1356101 w 1883044"/>
              <a:gd name="connsiteY10" fmla="*/ 2100021 h 3006671"/>
              <a:gd name="connsiteX11" fmla="*/ 1239864 w 1883044"/>
              <a:gd name="connsiteY11" fmla="*/ 2193010 h 3006671"/>
              <a:gd name="connsiteX12" fmla="*/ 1162373 w 1883044"/>
              <a:gd name="connsiteY12" fmla="*/ 2270502 h 3006671"/>
              <a:gd name="connsiteX13" fmla="*/ 898901 w 1883044"/>
              <a:gd name="connsiteY13" fmla="*/ 2464231 h 3006671"/>
              <a:gd name="connsiteX14" fmla="*/ 689674 w 1883044"/>
              <a:gd name="connsiteY14" fmla="*/ 2611465 h 3006671"/>
              <a:gd name="connsiteX15" fmla="*/ 511444 w 1883044"/>
              <a:gd name="connsiteY15" fmla="*/ 2712204 h 3006671"/>
              <a:gd name="connsiteX16" fmla="*/ 333213 w 1883044"/>
              <a:gd name="connsiteY16" fmla="*/ 2828441 h 3006671"/>
              <a:gd name="connsiteX17" fmla="*/ 123986 w 1883044"/>
              <a:gd name="connsiteY17" fmla="*/ 2944678 h 3006671"/>
              <a:gd name="connsiteX18" fmla="*/ 0 w 1883044"/>
              <a:gd name="connsiteY18" fmla="*/ 3006671 h 300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3044" h="3006671">
                <a:moveTo>
                  <a:pt x="0" y="3006671"/>
                </a:moveTo>
                <a:lnTo>
                  <a:pt x="15498" y="0"/>
                </a:lnTo>
                <a:lnTo>
                  <a:pt x="596684" y="0"/>
                </a:lnTo>
                <a:lnTo>
                  <a:pt x="1883044" y="1580827"/>
                </a:lnTo>
                <a:lnTo>
                  <a:pt x="1790054" y="1588576"/>
                </a:lnTo>
                <a:lnTo>
                  <a:pt x="1735810" y="1642821"/>
                </a:lnTo>
                <a:lnTo>
                  <a:pt x="1689315" y="1689315"/>
                </a:lnTo>
                <a:lnTo>
                  <a:pt x="1642820" y="1766807"/>
                </a:lnTo>
                <a:lnTo>
                  <a:pt x="1588576" y="1867546"/>
                </a:lnTo>
                <a:lnTo>
                  <a:pt x="1472339" y="1999282"/>
                </a:lnTo>
                <a:lnTo>
                  <a:pt x="1356101" y="2100021"/>
                </a:lnTo>
                <a:lnTo>
                  <a:pt x="1239864" y="2193010"/>
                </a:lnTo>
                <a:lnTo>
                  <a:pt x="1162373" y="2270502"/>
                </a:lnTo>
                <a:lnTo>
                  <a:pt x="898901" y="2464231"/>
                </a:lnTo>
                <a:lnTo>
                  <a:pt x="689674" y="2611465"/>
                </a:lnTo>
                <a:lnTo>
                  <a:pt x="511444" y="2712204"/>
                </a:lnTo>
                <a:lnTo>
                  <a:pt x="333213" y="2828441"/>
                </a:lnTo>
                <a:lnTo>
                  <a:pt x="123986" y="2944678"/>
                </a:lnTo>
                <a:lnTo>
                  <a:pt x="0" y="3006671"/>
                </a:lnTo>
                <a:close/>
              </a:path>
            </a:pathLst>
          </a:custGeom>
          <a:solidFill>
            <a:srgbClr val="7030A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5731877" y="4108068"/>
            <a:ext cx="252000" cy="25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260956" y="4998203"/>
            <a:ext cx="1255363" cy="1495587"/>
          </a:xfrm>
          <a:custGeom>
            <a:avLst/>
            <a:gdLst>
              <a:gd name="connsiteX0" fmla="*/ 1100380 w 1255363"/>
              <a:gd name="connsiteY0" fmla="*/ 1472339 h 1495587"/>
              <a:gd name="connsiteX1" fmla="*/ 0 w 1255363"/>
              <a:gd name="connsiteY1" fmla="*/ 0 h 1495587"/>
              <a:gd name="connsiteX2" fmla="*/ 1255363 w 1255363"/>
              <a:gd name="connsiteY2" fmla="*/ 1495587 h 1495587"/>
              <a:gd name="connsiteX3" fmla="*/ 1100380 w 1255363"/>
              <a:gd name="connsiteY3" fmla="*/ 1472339 h 1495587"/>
            </a:gdLst>
            <a:ahLst/>
            <a:cxnLst>
              <a:cxn ang="0">
                <a:pos x="connsiteX0" y="connsiteY0"/>
              </a:cxn>
              <a:cxn ang="0">
                <a:pos x="connsiteX1" y="connsiteY1"/>
              </a:cxn>
              <a:cxn ang="0">
                <a:pos x="connsiteX2" y="connsiteY2"/>
              </a:cxn>
              <a:cxn ang="0">
                <a:pos x="connsiteX3" y="connsiteY3"/>
              </a:cxn>
            </a:cxnLst>
            <a:rect l="l" t="t" r="r" b="b"/>
            <a:pathLst>
              <a:path w="1255363" h="1495587">
                <a:moveTo>
                  <a:pt x="1100380" y="1472339"/>
                </a:moveTo>
                <a:lnTo>
                  <a:pt x="0" y="0"/>
                </a:lnTo>
                <a:lnTo>
                  <a:pt x="1255363" y="1495587"/>
                </a:lnTo>
                <a:lnTo>
                  <a:pt x="1100380" y="1472339"/>
                </a:lnTo>
                <a:close/>
              </a:path>
            </a:pathLst>
          </a:custGeom>
          <a:solidFill>
            <a:srgbClr val="7030A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2" name="Straight Arrow Connector 11"/>
          <p:cNvCxnSpPr/>
          <p:nvPr/>
        </p:nvCxnSpPr>
        <p:spPr>
          <a:xfrm flipH="1">
            <a:off x="5857877" y="2030548"/>
            <a:ext cx="370308" cy="207752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3" name="Rounded Rectangular Callout 12"/>
          <p:cNvSpPr/>
          <p:nvPr/>
        </p:nvSpPr>
        <p:spPr>
          <a:xfrm>
            <a:off x="2771800" y="692696"/>
            <a:ext cx="2808312" cy="1805904"/>
          </a:xfrm>
          <a:prstGeom prst="wedgeRoundRectCallout">
            <a:avLst>
              <a:gd name="adj1" fmla="val 31541"/>
              <a:gd name="adj2" fmla="val 1402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Target of the attacker: “poisoned ” areas of the decision space</a:t>
            </a:r>
            <a:r>
              <a:rPr lang="en-US" dirty="0"/>
              <a:t> </a:t>
            </a:r>
            <a:r>
              <a:rPr lang="en-US" dirty="0" smtClean="0"/>
              <a:t>(i.e. the area of potentially wrong decisions made by the artificial decision-maker )</a:t>
            </a:r>
            <a:endParaRPr lang="en-US" dirty="0"/>
          </a:p>
        </p:txBody>
      </p:sp>
      <p:cxnSp>
        <p:nvCxnSpPr>
          <p:cNvPr id="14" name="Straight Connector 13"/>
          <p:cNvCxnSpPr/>
          <p:nvPr/>
        </p:nvCxnSpPr>
        <p:spPr>
          <a:xfrm>
            <a:off x="995307" y="2652409"/>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4744961" y="4243747"/>
            <a:ext cx="3621544" cy="2216466"/>
          </a:xfrm>
          <a:custGeom>
            <a:avLst/>
            <a:gdLst>
              <a:gd name="connsiteX0" fmla="*/ 3621544 w 3621544"/>
              <a:gd name="connsiteY0" fmla="*/ 2216466 h 2216466"/>
              <a:gd name="connsiteX1" fmla="*/ 2218947 w 3621544"/>
              <a:gd name="connsiteY1" fmla="*/ 333422 h 2216466"/>
              <a:gd name="connsiteX2" fmla="*/ 2017469 w 3621544"/>
              <a:gd name="connsiteY2" fmla="*/ 124195 h 2216466"/>
              <a:gd name="connsiteX3" fmla="*/ 1870235 w 3621544"/>
              <a:gd name="connsiteY3" fmla="*/ 209 h 2216466"/>
              <a:gd name="connsiteX4" fmla="*/ 1723001 w 3621544"/>
              <a:gd name="connsiteY4" fmla="*/ 100948 h 2216466"/>
              <a:gd name="connsiteX5" fmla="*/ 1568018 w 3621544"/>
              <a:gd name="connsiteY5" fmla="*/ 325673 h 2216466"/>
              <a:gd name="connsiteX6" fmla="*/ 1203808 w 3621544"/>
              <a:gd name="connsiteY6" fmla="*/ 651137 h 2216466"/>
              <a:gd name="connsiteX7" fmla="*/ 638120 w 3621544"/>
              <a:gd name="connsiteY7" fmla="*/ 1054093 h 2216466"/>
              <a:gd name="connsiteX8" fmla="*/ 343652 w 3621544"/>
              <a:gd name="connsiteY8" fmla="*/ 1224575 h 2216466"/>
              <a:gd name="connsiteX9" fmla="*/ 41435 w 3621544"/>
              <a:gd name="connsiteY9" fmla="*/ 1418304 h 2216466"/>
              <a:gd name="connsiteX10" fmla="*/ 10439 w 3621544"/>
              <a:gd name="connsiteY10" fmla="*/ 1441551 h 221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1544" h="2216466">
                <a:moveTo>
                  <a:pt x="3621544" y="2216466"/>
                </a:moveTo>
                <a:lnTo>
                  <a:pt x="2218947" y="333422"/>
                </a:lnTo>
                <a:cubicBezTo>
                  <a:pt x="1951601" y="-15290"/>
                  <a:pt x="2075588" y="179730"/>
                  <a:pt x="2017469" y="124195"/>
                </a:cubicBezTo>
                <a:cubicBezTo>
                  <a:pt x="1959350" y="68660"/>
                  <a:pt x="1919313" y="4084"/>
                  <a:pt x="1870235" y="209"/>
                </a:cubicBezTo>
                <a:cubicBezTo>
                  <a:pt x="1821157" y="-3666"/>
                  <a:pt x="1773370" y="46704"/>
                  <a:pt x="1723001" y="100948"/>
                </a:cubicBezTo>
                <a:cubicBezTo>
                  <a:pt x="1672632" y="155192"/>
                  <a:pt x="1654550" y="233975"/>
                  <a:pt x="1568018" y="325673"/>
                </a:cubicBezTo>
                <a:cubicBezTo>
                  <a:pt x="1481486" y="417371"/>
                  <a:pt x="1358791" y="529734"/>
                  <a:pt x="1203808" y="651137"/>
                </a:cubicBezTo>
                <a:cubicBezTo>
                  <a:pt x="1048825" y="772540"/>
                  <a:pt x="781479" y="958520"/>
                  <a:pt x="638120" y="1054093"/>
                </a:cubicBezTo>
                <a:cubicBezTo>
                  <a:pt x="494761" y="1149666"/>
                  <a:pt x="443099" y="1163873"/>
                  <a:pt x="343652" y="1224575"/>
                </a:cubicBezTo>
                <a:cubicBezTo>
                  <a:pt x="244205" y="1285277"/>
                  <a:pt x="96970" y="1382141"/>
                  <a:pt x="41435" y="1418304"/>
                </a:cubicBezTo>
                <a:cubicBezTo>
                  <a:pt x="-14101" y="1454467"/>
                  <a:pt x="-1831" y="1448009"/>
                  <a:pt x="10439" y="1441551"/>
                </a:cubicBez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5367234" y="2642565"/>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標題 1"/>
          <p:cNvSpPr>
            <a:spLocks noGrp="1"/>
          </p:cNvSpPr>
          <p:nvPr>
            <p:ph type="title"/>
          </p:nvPr>
        </p:nvSpPr>
        <p:spPr>
          <a:xfrm>
            <a:off x="251520" y="1"/>
            <a:ext cx="8777451" cy="548680"/>
          </a:xfrm>
        </p:spPr>
        <p:txBody>
          <a:bodyPr>
            <a:normAutofit fontScale="90000"/>
          </a:bodyPr>
          <a:lstStyle/>
          <a:p>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0032" y="4360068"/>
            <a:ext cx="810207" cy="79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25" name="Rectangle 24"/>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spTree>
    <p:extLst>
      <p:ext uri="{BB962C8B-B14F-4D97-AF65-F5344CB8AC3E}">
        <p14:creationId xmlns:p14="http://schemas.microsoft.com/office/powerpoint/2010/main" val="3237029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927" y="2642822"/>
            <a:ext cx="3838575"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7943396" y="4732893"/>
            <a:ext cx="252000" cy="252000"/>
          </a:xfrm>
          <a:prstGeom prst="ellipse">
            <a:avLst/>
          </a:prstGeom>
          <a:no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4874217" y="3347634"/>
            <a:ext cx="3812583" cy="2089124"/>
          </a:xfrm>
          <a:custGeom>
            <a:avLst/>
            <a:gdLst>
              <a:gd name="connsiteX0" fmla="*/ 0 w 3812583"/>
              <a:gd name="connsiteY0" fmla="*/ 0 h 2089124"/>
              <a:gd name="connsiteX1" fmla="*/ 255722 w 3812583"/>
              <a:gd name="connsiteY1" fmla="*/ 100739 h 2089124"/>
              <a:gd name="connsiteX2" fmla="*/ 488197 w 3812583"/>
              <a:gd name="connsiteY2" fmla="*/ 201478 h 2089124"/>
              <a:gd name="connsiteX3" fmla="*/ 774915 w 3812583"/>
              <a:gd name="connsiteY3" fmla="*/ 286719 h 2089124"/>
              <a:gd name="connsiteX4" fmla="*/ 1139125 w 3812583"/>
              <a:gd name="connsiteY4" fmla="*/ 449451 h 2089124"/>
              <a:gd name="connsiteX5" fmla="*/ 1379349 w 3812583"/>
              <a:gd name="connsiteY5" fmla="*/ 472698 h 2089124"/>
              <a:gd name="connsiteX6" fmla="*/ 1619573 w 3812583"/>
              <a:gd name="connsiteY6" fmla="*/ 612183 h 2089124"/>
              <a:gd name="connsiteX7" fmla="*/ 1805552 w 3812583"/>
              <a:gd name="connsiteY7" fmla="*/ 743919 h 2089124"/>
              <a:gd name="connsiteX8" fmla="*/ 2038027 w 3812583"/>
              <a:gd name="connsiteY8" fmla="*/ 976393 h 2089124"/>
              <a:gd name="connsiteX9" fmla="*/ 2270502 w 3812583"/>
              <a:gd name="connsiteY9" fmla="*/ 1348352 h 2089124"/>
              <a:gd name="connsiteX10" fmla="*/ 2433234 w 3812583"/>
              <a:gd name="connsiteY10" fmla="*/ 1588576 h 2089124"/>
              <a:gd name="connsiteX11" fmla="*/ 2549471 w 3812583"/>
              <a:gd name="connsiteY11" fmla="*/ 1728061 h 2089124"/>
              <a:gd name="connsiteX12" fmla="*/ 2696705 w 3812583"/>
              <a:gd name="connsiteY12" fmla="*/ 1890793 h 2089124"/>
              <a:gd name="connsiteX13" fmla="*/ 2774197 w 3812583"/>
              <a:gd name="connsiteY13" fmla="*/ 2030278 h 2089124"/>
              <a:gd name="connsiteX14" fmla="*/ 2843939 w 3812583"/>
              <a:gd name="connsiteY14" fmla="*/ 2076773 h 2089124"/>
              <a:gd name="connsiteX15" fmla="*/ 2898183 w 3812583"/>
              <a:gd name="connsiteY15" fmla="*/ 2084522 h 2089124"/>
              <a:gd name="connsiteX16" fmla="*/ 2921430 w 3812583"/>
              <a:gd name="connsiteY16" fmla="*/ 2014780 h 2089124"/>
              <a:gd name="connsiteX17" fmla="*/ 2913681 w 3812583"/>
              <a:gd name="connsiteY17" fmla="*/ 1890793 h 2089124"/>
              <a:gd name="connsiteX18" fmla="*/ 2859437 w 3812583"/>
              <a:gd name="connsiteY18" fmla="*/ 1611824 h 2089124"/>
              <a:gd name="connsiteX19" fmla="*/ 2828441 w 3812583"/>
              <a:gd name="connsiteY19" fmla="*/ 1472339 h 2089124"/>
              <a:gd name="connsiteX20" fmla="*/ 2781946 w 3812583"/>
              <a:gd name="connsiteY20" fmla="*/ 1332854 h 2089124"/>
              <a:gd name="connsiteX21" fmla="*/ 2774197 w 3812583"/>
              <a:gd name="connsiteY21" fmla="*/ 1224366 h 2089124"/>
              <a:gd name="connsiteX22" fmla="*/ 2820691 w 3812583"/>
              <a:gd name="connsiteY22" fmla="*/ 1146874 h 2089124"/>
              <a:gd name="connsiteX23" fmla="*/ 2890434 w 3812583"/>
              <a:gd name="connsiteY23" fmla="*/ 1162373 h 2089124"/>
              <a:gd name="connsiteX24" fmla="*/ 2998922 w 3812583"/>
              <a:gd name="connsiteY24" fmla="*/ 1185620 h 2089124"/>
              <a:gd name="connsiteX25" fmla="*/ 3184902 w 3812583"/>
              <a:gd name="connsiteY25" fmla="*/ 1278610 h 2089124"/>
              <a:gd name="connsiteX26" fmla="*/ 3332136 w 3812583"/>
              <a:gd name="connsiteY26" fmla="*/ 1332854 h 2089124"/>
              <a:gd name="connsiteX27" fmla="*/ 3471620 w 3812583"/>
              <a:gd name="connsiteY27" fmla="*/ 1418095 h 2089124"/>
              <a:gd name="connsiteX28" fmla="*/ 3595607 w 3812583"/>
              <a:gd name="connsiteY28" fmla="*/ 1464590 h 2089124"/>
              <a:gd name="connsiteX29" fmla="*/ 3688597 w 3812583"/>
              <a:gd name="connsiteY29" fmla="*/ 1487837 h 2089124"/>
              <a:gd name="connsiteX30" fmla="*/ 3812583 w 3812583"/>
              <a:gd name="connsiteY30" fmla="*/ 1518834 h 208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2583" h="2089124">
                <a:moveTo>
                  <a:pt x="0" y="0"/>
                </a:moveTo>
                <a:lnTo>
                  <a:pt x="255722" y="100739"/>
                </a:lnTo>
                <a:cubicBezTo>
                  <a:pt x="337088" y="134319"/>
                  <a:pt x="401665" y="170481"/>
                  <a:pt x="488197" y="201478"/>
                </a:cubicBezTo>
                <a:cubicBezTo>
                  <a:pt x="574729" y="232475"/>
                  <a:pt x="666427" y="245390"/>
                  <a:pt x="774915" y="286719"/>
                </a:cubicBezTo>
                <a:cubicBezTo>
                  <a:pt x="883403" y="328048"/>
                  <a:pt x="1038386" y="418455"/>
                  <a:pt x="1139125" y="449451"/>
                </a:cubicBezTo>
                <a:cubicBezTo>
                  <a:pt x="1239864" y="480448"/>
                  <a:pt x="1299274" y="445576"/>
                  <a:pt x="1379349" y="472698"/>
                </a:cubicBezTo>
                <a:cubicBezTo>
                  <a:pt x="1459424" y="499820"/>
                  <a:pt x="1548539" y="566980"/>
                  <a:pt x="1619573" y="612183"/>
                </a:cubicBezTo>
                <a:cubicBezTo>
                  <a:pt x="1690607" y="657386"/>
                  <a:pt x="1735810" y="683217"/>
                  <a:pt x="1805552" y="743919"/>
                </a:cubicBezTo>
                <a:cubicBezTo>
                  <a:pt x="1875294" y="804621"/>
                  <a:pt x="1960535" y="875654"/>
                  <a:pt x="2038027" y="976393"/>
                </a:cubicBezTo>
                <a:cubicBezTo>
                  <a:pt x="2115519" y="1077132"/>
                  <a:pt x="2204634" y="1246322"/>
                  <a:pt x="2270502" y="1348352"/>
                </a:cubicBezTo>
                <a:cubicBezTo>
                  <a:pt x="2336370" y="1450382"/>
                  <a:pt x="2386739" y="1525291"/>
                  <a:pt x="2433234" y="1588576"/>
                </a:cubicBezTo>
                <a:cubicBezTo>
                  <a:pt x="2479729" y="1651861"/>
                  <a:pt x="2505559" y="1677692"/>
                  <a:pt x="2549471" y="1728061"/>
                </a:cubicBezTo>
                <a:cubicBezTo>
                  <a:pt x="2593383" y="1778430"/>
                  <a:pt x="2659251" y="1840424"/>
                  <a:pt x="2696705" y="1890793"/>
                </a:cubicBezTo>
                <a:cubicBezTo>
                  <a:pt x="2734159" y="1941163"/>
                  <a:pt x="2749658" y="1999281"/>
                  <a:pt x="2774197" y="2030278"/>
                </a:cubicBezTo>
                <a:cubicBezTo>
                  <a:pt x="2798736" y="2061275"/>
                  <a:pt x="2823275" y="2067732"/>
                  <a:pt x="2843939" y="2076773"/>
                </a:cubicBezTo>
                <a:cubicBezTo>
                  <a:pt x="2864603" y="2085814"/>
                  <a:pt x="2885268" y="2094854"/>
                  <a:pt x="2898183" y="2084522"/>
                </a:cubicBezTo>
                <a:cubicBezTo>
                  <a:pt x="2911098" y="2074190"/>
                  <a:pt x="2918847" y="2047068"/>
                  <a:pt x="2921430" y="2014780"/>
                </a:cubicBezTo>
                <a:cubicBezTo>
                  <a:pt x="2924013" y="1982492"/>
                  <a:pt x="2924013" y="1957952"/>
                  <a:pt x="2913681" y="1890793"/>
                </a:cubicBezTo>
                <a:cubicBezTo>
                  <a:pt x="2903349" y="1823634"/>
                  <a:pt x="2873644" y="1681566"/>
                  <a:pt x="2859437" y="1611824"/>
                </a:cubicBezTo>
                <a:cubicBezTo>
                  <a:pt x="2845230" y="1542082"/>
                  <a:pt x="2841356" y="1518834"/>
                  <a:pt x="2828441" y="1472339"/>
                </a:cubicBezTo>
                <a:cubicBezTo>
                  <a:pt x="2815526" y="1425844"/>
                  <a:pt x="2790987" y="1374183"/>
                  <a:pt x="2781946" y="1332854"/>
                </a:cubicBezTo>
                <a:cubicBezTo>
                  <a:pt x="2772905" y="1291525"/>
                  <a:pt x="2767739" y="1255363"/>
                  <a:pt x="2774197" y="1224366"/>
                </a:cubicBezTo>
                <a:cubicBezTo>
                  <a:pt x="2780655" y="1193369"/>
                  <a:pt x="2801318" y="1157206"/>
                  <a:pt x="2820691" y="1146874"/>
                </a:cubicBezTo>
                <a:cubicBezTo>
                  <a:pt x="2840064" y="1136542"/>
                  <a:pt x="2890434" y="1162373"/>
                  <a:pt x="2890434" y="1162373"/>
                </a:cubicBezTo>
                <a:cubicBezTo>
                  <a:pt x="2920139" y="1168831"/>
                  <a:pt x="2949844" y="1166247"/>
                  <a:pt x="2998922" y="1185620"/>
                </a:cubicBezTo>
                <a:cubicBezTo>
                  <a:pt x="3048000" y="1204993"/>
                  <a:pt x="3129366" y="1254071"/>
                  <a:pt x="3184902" y="1278610"/>
                </a:cubicBezTo>
                <a:cubicBezTo>
                  <a:pt x="3240438" y="1303149"/>
                  <a:pt x="3284350" y="1309607"/>
                  <a:pt x="3332136" y="1332854"/>
                </a:cubicBezTo>
                <a:cubicBezTo>
                  <a:pt x="3379922" y="1356101"/>
                  <a:pt x="3427708" y="1396139"/>
                  <a:pt x="3471620" y="1418095"/>
                </a:cubicBezTo>
                <a:cubicBezTo>
                  <a:pt x="3515532" y="1440051"/>
                  <a:pt x="3559444" y="1452966"/>
                  <a:pt x="3595607" y="1464590"/>
                </a:cubicBezTo>
                <a:cubicBezTo>
                  <a:pt x="3631770" y="1476214"/>
                  <a:pt x="3688597" y="1487837"/>
                  <a:pt x="3688597" y="1487837"/>
                </a:cubicBezTo>
                <a:lnTo>
                  <a:pt x="3812583" y="1518834"/>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標題 1"/>
          <p:cNvSpPr>
            <a:spLocks noGrp="1"/>
          </p:cNvSpPr>
          <p:nvPr>
            <p:ph type="title"/>
          </p:nvPr>
        </p:nvSpPr>
        <p:spPr>
          <a:xfrm>
            <a:off x="107504" y="1"/>
            <a:ext cx="8921467" cy="548680"/>
          </a:xfrm>
        </p:spPr>
        <p:txBody>
          <a:bodyPr>
            <a:normAutofit fontScale="90000"/>
          </a:bodyPr>
          <a:lstStyle/>
          <a:p>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adding one extra “YES” point</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2" name="Straight Arrow Connector 11"/>
          <p:cNvCxnSpPr>
            <a:endCxn id="2" idx="1"/>
          </p:cNvCxnSpPr>
          <p:nvPr/>
        </p:nvCxnSpPr>
        <p:spPr>
          <a:xfrm>
            <a:off x="6228186" y="2030548"/>
            <a:ext cx="1752115" cy="2739250"/>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5307" y="2652409"/>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3" idx="2"/>
          </p:cNvCxnSpPr>
          <p:nvPr/>
        </p:nvCxnSpPr>
        <p:spPr>
          <a:xfrm>
            <a:off x="4569202" y="2030548"/>
            <a:ext cx="793212" cy="1518564"/>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21" name="Rectangle 20"/>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spTree>
    <p:extLst>
      <p:ext uri="{BB962C8B-B14F-4D97-AF65-F5344CB8AC3E}">
        <p14:creationId xmlns:p14="http://schemas.microsoft.com/office/powerpoint/2010/main" val="1038598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927" y="2642822"/>
            <a:ext cx="3838575"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4874217" y="3347634"/>
            <a:ext cx="3812583" cy="2089124"/>
          </a:xfrm>
          <a:custGeom>
            <a:avLst/>
            <a:gdLst>
              <a:gd name="connsiteX0" fmla="*/ 0 w 3812583"/>
              <a:gd name="connsiteY0" fmla="*/ 0 h 2089124"/>
              <a:gd name="connsiteX1" fmla="*/ 255722 w 3812583"/>
              <a:gd name="connsiteY1" fmla="*/ 100739 h 2089124"/>
              <a:gd name="connsiteX2" fmla="*/ 488197 w 3812583"/>
              <a:gd name="connsiteY2" fmla="*/ 201478 h 2089124"/>
              <a:gd name="connsiteX3" fmla="*/ 774915 w 3812583"/>
              <a:gd name="connsiteY3" fmla="*/ 286719 h 2089124"/>
              <a:gd name="connsiteX4" fmla="*/ 1139125 w 3812583"/>
              <a:gd name="connsiteY4" fmla="*/ 449451 h 2089124"/>
              <a:gd name="connsiteX5" fmla="*/ 1379349 w 3812583"/>
              <a:gd name="connsiteY5" fmla="*/ 472698 h 2089124"/>
              <a:gd name="connsiteX6" fmla="*/ 1619573 w 3812583"/>
              <a:gd name="connsiteY6" fmla="*/ 612183 h 2089124"/>
              <a:gd name="connsiteX7" fmla="*/ 1805552 w 3812583"/>
              <a:gd name="connsiteY7" fmla="*/ 743919 h 2089124"/>
              <a:gd name="connsiteX8" fmla="*/ 2038027 w 3812583"/>
              <a:gd name="connsiteY8" fmla="*/ 976393 h 2089124"/>
              <a:gd name="connsiteX9" fmla="*/ 2270502 w 3812583"/>
              <a:gd name="connsiteY9" fmla="*/ 1348352 h 2089124"/>
              <a:gd name="connsiteX10" fmla="*/ 2433234 w 3812583"/>
              <a:gd name="connsiteY10" fmla="*/ 1588576 h 2089124"/>
              <a:gd name="connsiteX11" fmla="*/ 2549471 w 3812583"/>
              <a:gd name="connsiteY11" fmla="*/ 1728061 h 2089124"/>
              <a:gd name="connsiteX12" fmla="*/ 2696705 w 3812583"/>
              <a:gd name="connsiteY12" fmla="*/ 1890793 h 2089124"/>
              <a:gd name="connsiteX13" fmla="*/ 2774197 w 3812583"/>
              <a:gd name="connsiteY13" fmla="*/ 2030278 h 2089124"/>
              <a:gd name="connsiteX14" fmla="*/ 2843939 w 3812583"/>
              <a:gd name="connsiteY14" fmla="*/ 2076773 h 2089124"/>
              <a:gd name="connsiteX15" fmla="*/ 2898183 w 3812583"/>
              <a:gd name="connsiteY15" fmla="*/ 2084522 h 2089124"/>
              <a:gd name="connsiteX16" fmla="*/ 2921430 w 3812583"/>
              <a:gd name="connsiteY16" fmla="*/ 2014780 h 2089124"/>
              <a:gd name="connsiteX17" fmla="*/ 2913681 w 3812583"/>
              <a:gd name="connsiteY17" fmla="*/ 1890793 h 2089124"/>
              <a:gd name="connsiteX18" fmla="*/ 2859437 w 3812583"/>
              <a:gd name="connsiteY18" fmla="*/ 1611824 h 2089124"/>
              <a:gd name="connsiteX19" fmla="*/ 2828441 w 3812583"/>
              <a:gd name="connsiteY19" fmla="*/ 1472339 h 2089124"/>
              <a:gd name="connsiteX20" fmla="*/ 2781946 w 3812583"/>
              <a:gd name="connsiteY20" fmla="*/ 1332854 h 2089124"/>
              <a:gd name="connsiteX21" fmla="*/ 2774197 w 3812583"/>
              <a:gd name="connsiteY21" fmla="*/ 1224366 h 2089124"/>
              <a:gd name="connsiteX22" fmla="*/ 2820691 w 3812583"/>
              <a:gd name="connsiteY22" fmla="*/ 1146874 h 2089124"/>
              <a:gd name="connsiteX23" fmla="*/ 2890434 w 3812583"/>
              <a:gd name="connsiteY23" fmla="*/ 1162373 h 2089124"/>
              <a:gd name="connsiteX24" fmla="*/ 2998922 w 3812583"/>
              <a:gd name="connsiteY24" fmla="*/ 1185620 h 2089124"/>
              <a:gd name="connsiteX25" fmla="*/ 3184902 w 3812583"/>
              <a:gd name="connsiteY25" fmla="*/ 1278610 h 2089124"/>
              <a:gd name="connsiteX26" fmla="*/ 3332136 w 3812583"/>
              <a:gd name="connsiteY26" fmla="*/ 1332854 h 2089124"/>
              <a:gd name="connsiteX27" fmla="*/ 3471620 w 3812583"/>
              <a:gd name="connsiteY27" fmla="*/ 1418095 h 2089124"/>
              <a:gd name="connsiteX28" fmla="*/ 3595607 w 3812583"/>
              <a:gd name="connsiteY28" fmla="*/ 1464590 h 2089124"/>
              <a:gd name="connsiteX29" fmla="*/ 3688597 w 3812583"/>
              <a:gd name="connsiteY29" fmla="*/ 1487837 h 2089124"/>
              <a:gd name="connsiteX30" fmla="*/ 3812583 w 3812583"/>
              <a:gd name="connsiteY30" fmla="*/ 1518834 h 2089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2583" h="2089124">
                <a:moveTo>
                  <a:pt x="0" y="0"/>
                </a:moveTo>
                <a:lnTo>
                  <a:pt x="255722" y="100739"/>
                </a:lnTo>
                <a:cubicBezTo>
                  <a:pt x="337088" y="134319"/>
                  <a:pt x="401665" y="170481"/>
                  <a:pt x="488197" y="201478"/>
                </a:cubicBezTo>
                <a:cubicBezTo>
                  <a:pt x="574729" y="232475"/>
                  <a:pt x="666427" y="245390"/>
                  <a:pt x="774915" y="286719"/>
                </a:cubicBezTo>
                <a:cubicBezTo>
                  <a:pt x="883403" y="328048"/>
                  <a:pt x="1038386" y="418455"/>
                  <a:pt x="1139125" y="449451"/>
                </a:cubicBezTo>
                <a:cubicBezTo>
                  <a:pt x="1239864" y="480448"/>
                  <a:pt x="1299274" y="445576"/>
                  <a:pt x="1379349" y="472698"/>
                </a:cubicBezTo>
                <a:cubicBezTo>
                  <a:pt x="1459424" y="499820"/>
                  <a:pt x="1548539" y="566980"/>
                  <a:pt x="1619573" y="612183"/>
                </a:cubicBezTo>
                <a:cubicBezTo>
                  <a:pt x="1690607" y="657386"/>
                  <a:pt x="1735810" y="683217"/>
                  <a:pt x="1805552" y="743919"/>
                </a:cubicBezTo>
                <a:cubicBezTo>
                  <a:pt x="1875294" y="804621"/>
                  <a:pt x="1960535" y="875654"/>
                  <a:pt x="2038027" y="976393"/>
                </a:cubicBezTo>
                <a:cubicBezTo>
                  <a:pt x="2115519" y="1077132"/>
                  <a:pt x="2204634" y="1246322"/>
                  <a:pt x="2270502" y="1348352"/>
                </a:cubicBezTo>
                <a:cubicBezTo>
                  <a:pt x="2336370" y="1450382"/>
                  <a:pt x="2386739" y="1525291"/>
                  <a:pt x="2433234" y="1588576"/>
                </a:cubicBezTo>
                <a:cubicBezTo>
                  <a:pt x="2479729" y="1651861"/>
                  <a:pt x="2505559" y="1677692"/>
                  <a:pt x="2549471" y="1728061"/>
                </a:cubicBezTo>
                <a:cubicBezTo>
                  <a:pt x="2593383" y="1778430"/>
                  <a:pt x="2659251" y="1840424"/>
                  <a:pt x="2696705" y="1890793"/>
                </a:cubicBezTo>
                <a:cubicBezTo>
                  <a:pt x="2734159" y="1941163"/>
                  <a:pt x="2749658" y="1999281"/>
                  <a:pt x="2774197" y="2030278"/>
                </a:cubicBezTo>
                <a:cubicBezTo>
                  <a:pt x="2798736" y="2061275"/>
                  <a:pt x="2823275" y="2067732"/>
                  <a:pt x="2843939" y="2076773"/>
                </a:cubicBezTo>
                <a:cubicBezTo>
                  <a:pt x="2864603" y="2085814"/>
                  <a:pt x="2885268" y="2094854"/>
                  <a:pt x="2898183" y="2084522"/>
                </a:cubicBezTo>
                <a:cubicBezTo>
                  <a:pt x="2911098" y="2074190"/>
                  <a:pt x="2918847" y="2047068"/>
                  <a:pt x="2921430" y="2014780"/>
                </a:cubicBezTo>
                <a:cubicBezTo>
                  <a:pt x="2924013" y="1982492"/>
                  <a:pt x="2924013" y="1957952"/>
                  <a:pt x="2913681" y="1890793"/>
                </a:cubicBezTo>
                <a:cubicBezTo>
                  <a:pt x="2903349" y="1823634"/>
                  <a:pt x="2873644" y="1681566"/>
                  <a:pt x="2859437" y="1611824"/>
                </a:cubicBezTo>
                <a:cubicBezTo>
                  <a:pt x="2845230" y="1542082"/>
                  <a:pt x="2841356" y="1518834"/>
                  <a:pt x="2828441" y="1472339"/>
                </a:cubicBezTo>
                <a:cubicBezTo>
                  <a:pt x="2815526" y="1425844"/>
                  <a:pt x="2790987" y="1374183"/>
                  <a:pt x="2781946" y="1332854"/>
                </a:cubicBezTo>
                <a:cubicBezTo>
                  <a:pt x="2772905" y="1291525"/>
                  <a:pt x="2767739" y="1255363"/>
                  <a:pt x="2774197" y="1224366"/>
                </a:cubicBezTo>
                <a:cubicBezTo>
                  <a:pt x="2780655" y="1193369"/>
                  <a:pt x="2801318" y="1157206"/>
                  <a:pt x="2820691" y="1146874"/>
                </a:cubicBezTo>
                <a:cubicBezTo>
                  <a:pt x="2840064" y="1136542"/>
                  <a:pt x="2890434" y="1162373"/>
                  <a:pt x="2890434" y="1162373"/>
                </a:cubicBezTo>
                <a:cubicBezTo>
                  <a:pt x="2920139" y="1168831"/>
                  <a:pt x="2949844" y="1166247"/>
                  <a:pt x="2998922" y="1185620"/>
                </a:cubicBezTo>
                <a:cubicBezTo>
                  <a:pt x="3048000" y="1204993"/>
                  <a:pt x="3129366" y="1254071"/>
                  <a:pt x="3184902" y="1278610"/>
                </a:cubicBezTo>
                <a:cubicBezTo>
                  <a:pt x="3240438" y="1303149"/>
                  <a:pt x="3284350" y="1309607"/>
                  <a:pt x="3332136" y="1332854"/>
                </a:cubicBezTo>
                <a:cubicBezTo>
                  <a:pt x="3379922" y="1356101"/>
                  <a:pt x="3427708" y="1396139"/>
                  <a:pt x="3471620" y="1418095"/>
                </a:cubicBezTo>
                <a:cubicBezTo>
                  <a:pt x="3515532" y="1440051"/>
                  <a:pt x="3559444" y="1452966"/>
                  <a:pt x="3595607" y="1464590"/>
                </a:cubicBezTo>
                <a:cubicBezTo>
                  <a:pt x="3631770" y="1476214"/>
                  <a:pt x="3688597" y="1487837"/>
                  <a:pt x="3688597" y="1487837"/>
                </a:cubicBezTo>
                <a:lnTo>
                  <a:pt x="3812583" y="1518834"/>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5471189" y="263433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4858719" y="2657959"/>
            <a:ext cx="1790054" cy="1379349"/>
          </a:xfrm>
          <a:custGeom>
            <a:avLst/>
            <a:gdLst>
              <a:gd name="connsiteX0" fmla="*/ 0 w 1790054"/>
              <a:gd name="connsiteY0" fmla="*/ 681926 h 1379349"/>
              <a:gd name="connsiteX1" fmla="*/ 7749 w 1790054"/>
              <a:gd name="connsiteY1" fmla="*/ 15499 h 1379349"/>
              <a:gd name="connsiteX2" fmla="*/ 627681 w 1790054"/>
              <a:gd name="connsiteY2" fmla="*/ 0 h 1379349"/>
              <a:gd name="connsiteX3" fmla="*/ 1790054 w 1790054"/>
              <a:gd name="connsiteY3" fmla="*/ 1379349 h 1379349"/>
              <a:gd name="connsiteX4" fmla="*/ 1503335 w 1790054"/>
              <a:gd name="connsiteY4" fmla="*/ 1224366 h 1379349"/>
              <a:gd name="connsiteX5" fmla="*/ 1418095 w 1790054"/>
              <a:gd name="connsiteY5" fmla="*/ 1177872 h 1379349"/>
              <a:gd name="connsiteX6" fmla="*/ 1340603 w 1790054"/>
              <a:gd name="connsiteY6" fmla="*/ 1170122 h 1379349"/>
              <a:gd name="connsiteX7" fmla="*/ 1247613 w 1790054"/>
              <a:gd name="connsiteY7" fmla="*/ 1177872 h 1379349"/>
              <a:gd name="connsiteX8" fmla="*/ 1146874 w 1790054"/>
              <a:gd name="connsiteY8" fmla="*/ 1131377 h 1379349"/>
              <a:gd name="connsiteX9" fmla="*/ 1046135 w 1790054"/>
              <a:gd name="connsiteY9" fmla="*/ 1100380 h 1379349"/>
              <a:gd name="connsiteX10" fmla="*/ 805912 w 1790054"/>
              <a:gd name="connsiteY10" fmla="*/ 991892 h 1379349"/>
              <a:gd name="connsiteX11" fmla="*/ 712922 w 1790054"/>
              <a:gd name="connsiteY11" fmla="*/ 960895 h 1379349"/>
              <a:gd name="connsiteX12" fmla="*/ 511444 w 1790054"/>
              <a:gd name="connsiteY12" fmla="*/ 898902 h 1379349"/>
              <a:gd name="connsiteX13" fmla="*/ 294467 w 1790054"/>
              <a:gd name="connsiteY13" fmla="*/ 798163 h 1379349"/>
              <a:gd name="connsiteX14" fmla="*/ 185979 w 1790054"/>
              <a:gd name="connsiteY14" fmla="*/ 751668 h 1379349"/>
              <a:gd name="connsiteX15" fmla="*/ 0 w 1790054"/>
              <a:gd name="connsiteY15" fmla="*/ 681926 h 137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90054" h="1379349">
                <a:moveTo>
                  <a:pt x="0" y="681926"/>
                </a:moveTo>
                <a:lnTo>
                  <a:pt x="7749" y="15499"/>
                </a:lnTo>
                <a:lnTo>
                  <a:pt x="627681" y="0"/>
                </a:lnTo>
                <a:lnTo>
                  <a:pt x="1790054" y="1379349"/>
                </a:lnTo>
                <a:lnTo>
                  <a:pt x="1503335" y="1224366"/>
                </a:lnTo>
                <a:lnTo>
                  <a:pt x="1418095" y="1177872"/>
                </a:lnTo>
                <a:lnTo>
                  <a:pt x="1340603" y="1170122"/>
                </a:lnTo>
                <a:lnTo>
                  <a:pt x="1247613" y="1177872"/>
                </a:lnTo>
                <a:lnTo>
                  <a:pt x="1146874" y="1131377"/>
                </a:lnTo>
                <a:lnTo>
                  <a:pt x="1046135" y="1100380"/>
                </a:lnTo>
                <a:lnTo>
                  <a:pt x="805912" y="991892"/>
                </a:lnTo>
                <a:lnTo>
                  <a:pt x="712922" y="960895"/>
                </a:lnTo>
                <a:lnTo>
                  <a:pt x="511444" y="898902"/>
                </a:lnTo>
                <a:lnTo>
                  <a:pt x="294467" y="798163"/>
                </a:lnTo>
                <a:lnTo>
                  <a:pt x="185979" y="751668"/>
                </a:lnTo>
                <a:lnTo>
                  <a:pt x="0" y="681926"/>
                </a:lnTo>
                <a:close/>
              </a:path>
            </a:pathLst>
          </a:custGeom>
          <a:solidFill>
            <a:srgbClr val="7030A0">
              <a:alpha val="7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648414" y="4471261"/>
            <a:ext cx="1030637" cy="2007031"/>
          </a:xfrm>
          <a:custGeom>
            <a:avLst/>
            <a:gdLst>
              <a:gd name="connsiteX0" fmla="*/ 1015139 w 1030637"/>
              <a:gd name="connsiteY0" fmla="*/ 2007031 h 2007031"/>
              <a:gd name="connsiteX1" fmla="*/ 1030637 w 1030637"/>
              <a:gd name="connsiteY1" fmla="*/ 426203 h 2007031"/>
              <a:gd name="connsiteX2" fmla="*/ 743918 w 1030637"/>
              <a:gd name="connsiteY2" fmla="*/ 309966 h 2007031"/>
              <a:gd name="connsiteX3" fmla="*/ 627681 w 1030637"/>
              <a:gd name="connsiteY3" fmla="*/ 247973 h 2007031"/>
              <a:gd name="connsiteX4" fmla="*/ 534691 w 1030637"/>
              <a:gd name="connsiteY4" fmla="*/ 209227 h 2007031"/>
              <a:gd name="connsiteX5" fmla="*/ 457200 w 1030637"/>
              <a:gd name="connsiteY5" fmla="*/ 178231 h 2007031"/>
              <a:gd name="connsiteX6" fmla="*/ 371959 w 1030637"/>
              <a:gd name="connsiteY6" fmla="*/ 131736 h 2007031"/>
              <a:gd name="connsiteX7" fmla="*/ 232474 w 1030637"/>
              <a:gd name="connsiteY7" fmla="*/ 54244 h 2007031"/>
              <a:gd name="connsiteX8" fmla="*/ 154983 w 1030637"/>
              <a:gd name="connsiteY8" fmla="*/ 54244 h 2007031"/>
              <a:gd name="connsiteX9" fmla="*/ 61993 w 1030637"/>
              <a:gd name="connsiteY9" fmla="*/ 0 h 2007031"/>
              <a:gd name="connsiteX10" fmla="*/ 0 w 1030637"/>
              <a:gd name="connsiteY10" fmla="*/ 85241 h 2007031"/>
              <a:gd name="connsiteX11" fmla="*/ 30996 w 1030637"/>
              <a:gd name="connsiteY11" fmla="*/ 209227 h 2007031"/>
              <a:gd name="connsiteX12" fmla="*/ 77491 w 1030637"/>
              <a:gd name="connsiteY12" fmla="*/ 348712 h 2007031"/>
              <a:gd name="connsiteX13" fmla="*/ 108488 w 1030637"/>
              <a:gd name="connsiteY13" fmla="*/ 480447 h 2007031"/>
              <a:gd name="connsiteX14" fmla="*/ 131735 w 1030637"/>
              <a:gd name="connsiteY14" fmla="*/ 588936 h 2007031"/>
              <a:gd name="connsiteX15" fmla="*/ 139484 w 1030637"/>
              <a:gd name="connsiteY15" fmla="*/ 689675 h 2007031"/>
              <a:gd name="connsiteX16" fmla="*/ 170481 w 1030637"/>
              <a:gd name="connsiteY16" fmla="*/ 782664 h 2007031"/>
              <a:gd name="connsiteX17" fmla="*/ 170481 w 1030637"/>
              <a:gd name="connsiteY17" fmla="*/ 852407 h 2007031"/>
              <a:gd name="connsiteX18" fmla="*/ 139484 w 1030637"/>
              <a:gd name="connsiteY18" fmla="*/ 945397 h 2007031"/>
              <a:gd name="connsiteX19" fmla="*/ 1015139 w 1030637"/>
              <a:gd name="connsiteY19" fmla="*/ 2007031 h 200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0637" h="2007031">
                <a:moveTo>
                  <a:pt x="1015139" y="2007031"/>
                </a:moveTo>
                <a:lnTo>
                  <a:pt x="1030637" y="426203"/>
                </a:lnTo>
                <a:lnTo>
                  <a:pt x="743918" y="309966"/>
                </a:lnTo>
                <a:lnTo>
                  <a:pt x="627681" y="247973"/>
                </a:lnTo>
                <a:lnTo>
                  <a:pt x="534691" y="209227"/>
                </a:lnTo>
                <a:lnTo>
                  <a:pt x="457200" y="178231"/>
                </a:lnTo>
                <a:lnTo>
                  <a:pt x="371959" y="131736"/>
                </a:lnTo>
                <a:lnTo>
                  <a:pt x="232474" y="54244"/>
                </a:lnTo>
                <a:lnTo>
                  <a:pt x="154983" y="54244"/>
                </a:lnTo>
                <a:lnTo>
                  <a:pt x="61993" y="0"/>
                </a:lnTo>
                <a:lnTo>
                  <a:pt x="0" y="85241"/>
                </a:lnTo>
                <a:lnTo>
                  <a:pt x="30996" y="209227"/>
                </a:lnTo>
                <a:lnTo>
                  <a:pt x="77491" y="348712"/>
                </a:lnTo>
                <a:lnTo>
                  <a:pt x="108488" y="480447"/>
                </a:lnTo>
                <a:lnTo>
                  <a:pt x="131735" y="588936"/>
                </a:lnTo>
                <a:lnTo>
                  <a:pt x="139484" y="689675"/>
                </a:lnTo>
                <a:lnTo>
                  <a:pt x="170481" y="782664"/>
                </a:lnTo>
                <a:lnTo>
                  <a:pt x="170481" y="852407"/>
                </a:lnTo>
                <a:lnTo>
                  <a:pt x="139484" y="945397"/>
                </a:lnTo>
                <a:lnTo>
                  <a:pt x="1015139" y="2007031"/>
                </a:lnTo>
                <a:close/>
              </a:path>
            </a:pathLst>
          </a:custGeom>
          <a:solidFill>
            <a:srgbClr val="7030A0">
              <a:alpha val="9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943396" y="4732893"/>
            <a:ext cx="252000" cy="25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13" name="Rectangle 12"/>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grpSp>
        <p:nvGrpSpPr>
          <p:cNvPr id="14" name="Group 13"/>
          <p:cNvGrpSpPr/>
          <p:nvPr/>
        </p:nvGrpSpPr>
        <p:grpSpPr>
          <a:xfrm>
            <a:off x="67243" y="1185412"/>
            <a:ext cx="1840629" cy="1050287"/>
            <a:chOff x="271967" y="5774268"/>
            <a:chExt cx="1840629" cy="1050287"/>
          </a:xfrm>
        </p:grpSpPr>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Rounded Rectangular Callout 18"/>
          <p:cNvSpPr/>
          <p:nvPr/>
        </p:nvSpPr>
        <p:spPr>
          <a:xfrm>
            <a:off x="2771800" y="692696"/>
            <a:ext cx="2808312" cy="1805904"/>
          </a:xfrm>
          <a:prstGeom prst="wedgeRoundRectCallout">
            <a:avLst>
              <a:gd name="adj1" fmla="val 38163"/>
              <a:gd name="adj2" fmla="val 72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Target of the attacker: “poisoned ” areas of the decision space</a:t>
            </a:r>
            <a:r>
              <a:rPr lang="en-US" dirty="0"/>
              <a:t> </a:t>
            </a:r>
            <a:r>
              <a:rPr lang="en-US" dirty="0" smtClean="0"/>
              <a:t>(i.e. the area of potentially wrong decisions made by the artificial decision-maker )</a:t>
            </a:r>
            <a:endParaRPr lang="en-US" dirty="0"/>
          </a:p>
        </p:txBody>
      </p:sp>
      <p:sp>
        <p:nvSpPr>
          <p:cNvPr id="20" name="標題 1"/>
          <p:cNvSpPr>
            <a:spLocks noGrp="1"/>
          </p:cNvSpPr>
          <p:nvPr>
            <p:ph type="title"/>
          </p:nvPr>
        </p:nvSpPr>
        <p:spPr>
          <a:xfrm>
            <a:off x="251520" y="1"/>
            <a:ext cx="8777451" cy="548680"/>
          </a:xfrm>
        </p:spPr>
        <p:txBody>
          <a:bodyPr>
            <a:normAutofit fontScale="90000"/>
          </a:bodyPr>
          <a:lstStyle/>
          <a:p>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8259" y="3040499"/>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7934" y="5373216"/>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a:off x="6228185" y="2030548"/>
            <a:ext cx="1800199" cy="2766604"/>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95307" y="2652409"/>
            <a:ext cx="3152889"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686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287" y="2624966"/>
            <a:ext cx="387667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lowchart: Summing Junction 2"/>
          <p:cNvSpPr/>
          <p:nvPr/>
        </p:nvSpPr>
        <p:spPr>
          <a:xfrm>
            <a:off x="7320201" y="4696861"/>
            <a:ext cx="288032" cy="288032"/>
          </a:xfrm>
          <a:prstGeom prst="flowChartSummingJunc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4871287" y="2996952"/>
            <a:ext cx="3836649" cy="23335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標題 1"/>
          <p:cNvSpPr>
            <a:spLocks noGrp="1"/>
          </p:cNvSpPr>
          <p:nvPr>
            <p:ph type="title"/>
          </p:nvPr>
        </p:nvSpPr>
        <p:spPr>
          <a:xfrm>
            <a:off x="107504" y="1"/>
            <a:ext cx="8921467" cy="548680"/>
          </a:xfrm>
        </p:spPr>
        <p:txBody>
          <a:bodyPr>
            <a:normAutofit fontScale="90000"/>
          </a:bodyPr>
          <a:lstStyle/>
          <a:p>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removing one “NO” point</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5" name="Straight Arrow Connector 14"/>
          <p:cNvCxnSpPr/>
          <p:nvPr/>
        </p:nvCxnSpPr>
        <p:spPr>
          <a:xfrm>
            <a:off x="6228186" y="2030548"/>
            <a:ext cx="1092015" cy="266631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69202" y="2030548"/>
            <a:ext cx="866894" cy="133315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20" name="Rectangle 19"/>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spTree>
    <p:extLst>
      <p:ext uri="{BB962C8B-B14F-4D97-AF65-F5344CB8AC3E}">
        <p14:creationId xmlns:p14="http://schemas.microsoft.com/office/powerpoint/2010/main" val="737772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35871" y="157594"/>
            <a:ext cx="417423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spcBef>
                <a:spcPct val="0"/>
              </a:spcBef>
              <a:buClrTx/>
              <a:buFontTx/>
              <a:buNone/>
            </a:pPr>
            <a:r>
              <a:rPr lang="en-GB" altLang="en-US" sz="4400" i="0" dirty="0">
                <a:solidFill>
                  <a:schemeClr val="tx2"/>
                </a:solidFill>
              </a:rPr>
              <a:t>Lecturer today</a:t>
            </a:r>
          </a:p>
        </p:txBody>
      </p:sp>
      <p:sp>
        <p:nvSpPr>
          <p:cNvPr id="8" name="Rectangle 3"/>
          <p:cNvSpPr>
            <a:spLocks noChangeArrowheads="1"/>
          </p:cNvSpPr>
          <p:nvPr/>
        </p:nvSpPr>
        <p:spPr bwMode="auto">
          <a:xfrm>
            <a:off x="2363915" y="1509362"/>
            <a:ext cx="6534047" cy="397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Monotype Sorts" charset="0"/>
              <a:buChar char="§"/>
              <a:defRPr kumimoji="1" sz="3200">
                <a:solidFill>
                  <a:schemeClr val="tx1"/>
                </a:solidFill>
                <a:latin typeface="Times New Roman" pitchFamily="18" charset="0"/>
              </a:defRPr>
            </a:lvl1pPr>
            <a:lvl2pPr marL="742950" indent="-285750" eaLnBrk="0" hangingPunct="0">
              <a:spcBef>
                <a:spcPct val="20000"/>
              </a:spcBef>
              <a:buClr>
                <a:schemeClr val="bg2"/>
              </a:buClr>
              <a:buSzPct val="50000"/>
              <a:buFont typeface="Monotype Sorts" charset="0"/>
              <a:buChar char="l"/>
              <a:defRPr kumimoji="1" sz="2800">
                <a:solidFill>
                  <a:schemeClr val="tx1"/>
                </a:solidFill>
                <a:latin typeface="Times New Roman" pitchFamily="18" charset="0"/>
              </a:defRPr>
            </a:lvl2pPr>
            <a:lvl3pPr marL="1143000" indent="-228600" eaLnBrk="0" hangingPunct="0">
              <a:spcBef>
                <a:spcPct val="20000"/>
              </a:spcBef>
              <a:buChar char="•"/>
              <a:defRPr kumimoji="1" sz="2400">
                <a:solidFill>
                  <a:schemeClr val="tx1"/>
                </a:solidFill>
                <a:latin typeface="Times New Roman" pitchFamily="18" charset="0"/>
              </a:defRPr>
            </a:lvl3pPr>
            <a:lvl4pPr marL="1600200" indent="-228600" eaLnBrk="0" hangingPunct="0">
              <a:spcBef>
                <a:spcPct val="20000"/>
              </a:spcBef>
              <a:buChar char="–"/>
              <a:defRPr kumimoji="1" sz="2000">
                <a:solidFill>
                  <a:schemeClr val="tx1"/>
                </a:solidFill>
                <a:latin typeface="Times New Roman" pitchFamily="18" charset="0"/>
              </a:defRPr>
            </a:lvl4pPr>
            <a:lvl5pPr marL="2057400" indent="-228600" eaLnBrk="0" hangingPunct="0">
              <a:spcBef>
                <a:spcPct val="20000"/>
              </a:spcBef>
              <a:buChar char="»"/>
              <a:defRPr kumimoji="1" sz="2000">
                <a:solidFill>
                  <a:schemeClr val="tx1"/>
                </a:solidFill>
                <a:latin typeface="Times New Roman"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defRPr>
            </a:lvl9pPr>
          </a:lstStyle>
          <a:p>
            <a:pPr>
              <a:buFont typeface="Wingdings" pitchFamily="2" charset="2"/>
              <a:buChar char="q"/>
              <a:defRPr/>
            </a:pPr>
            <a:r>
              <a:rPr lang="en-GB" altLang="en-US" sz="2400" b="1" i="0" dirty="0" smtClean="0">
                <a:solidFill>
                  <a:srgbClr val="0033CC"/>
                </a:solidFill>
              </a:rPr>
              <a:t>Vagan Terziyan</a:t>
            </a:r>
          </a:p>
          <a:p>
            <a:pPr>
              <a:buFont typeface="Wingdings" pitchFamily="2" charset="2"/>
              <a:buChar char="q"/>
              <a:defRPr/>
            </a:pPr>
            <a:r>
              <a:rPr lang="en-GB" altLang="en-US" sz="2400" i="0" dirty="0" smtClean="0"/>
              <a:t>Professor: </a:t>
            </a:r>
            <a:r>
              <a:rPr lang="en-GB" altLang="en-US" sz="2400" i="0" dirty="0" smtClean="0">
                <a:solidFill>
                  <a:srgbClr val="0033CC"/>
                </a:solidFill>
              </a:rPr>
              <a:t>Distributed Systems</a:t>
            </a:r>
          </a:p>
          <a:p>
            <a:pPr>
              <a:buFont typeface="Wingdings" pitchFamily="2" charset="2"/>
              <a:buChar char="q"/>
              <a:defRPr/>
            </a:pPr>
            <a:r>
              <a:rPr lang="en-GB" altLang="en-US" sz="2400" i="0" dirty="0" smtClean="0"/>
              <a:t>Head of International Master Programs:</a:t>
            </a:r>
          </a:p>
          <a:p>
            <a:pPr marL="0" indent="0">
              <a:buFont typeface="Monotype Sorts" charset="0"/>
              <a:buNone/>
              <a:defRPr/>
            </a:pPr>
            <a:r>
              <a:rPr lang="en-GB" altLang="en-US" sz="2000" b="1" i="0" dirty="0" smtClean="0">
                <a:solidFill>
                  <a:srgbClr val="0033CC"/>
                </a:solidFill>
              </a:rPr>
              <a:t>WISE</a:t>
            </a:r>
            <a:r>
              <a:rPr lang="en-GB" altLang="en-US" sz="2000" i="0" dirty="0" smtClean="0">
                <a:solidFill>
                  <a:srgbClr val="0033CC"/>
                </a:solidFill>
              </a:rPr>
              <a:t>: “Web Intelligence and Service Engineering”</a:t>
            </a:r>
          </a:p>
          <a:p>
            <a:pPr marL="0" indent="0">
              <a:buFont typeface="Monotype Sorts" charset="0"/>
              <a:buNone/>
              <a:defRPr/>
            </a:pPr>
            <a:r>
              <a:rPr lang="en-GB" altLang="en-US" sz="2000" b="1" i="0" dirty="0" smtClean="0">
                <a:solidFill>
                  <a:srgbClr val="0033CC"/>
                </a:solidFill>
              </a:rPr>
              <a:t>COIN</a:t>
            </a:r>
            <a:r>
              <a:rPr lang="en-GB" altLang="en-US" sz="2000" i="0" dirty="0" smtClean="0">
                <a:solidFill>
                  <a:srgbClr val="0033CC"/>
                </a:solidFill>
              </a:rPr>
              <a:t>: “ </a:t>
            </a:r>
            <a:r>
              <a:rPr lang="en-GB" altLang="en-US" sz="2000" i="0" dirty="0" smtClean="0">
                <a:solidFill>
                  <a:srgbClr val="0033CC"/>
                </a:solidFill>
                <a:hlinkClick r:id="rId2"/>
              </a:rPr>
              <a:t>Cognitive Computing and Collective Intelligence</a:t>
            </a:r>
            <a:r>
              <a:rPr lang="en-GB" altLang="en-US" sz="2000" i="0" dirty="0" smtClean="0">
                <a:solidFill>
                  <a:srgbClr val="0033CC"/>
                </a:solidFill>
              </a:rPr>
              <a:t>”</a:t>
            </a:r>
          </a:p>
          <a:p>
            <a:pPr>
              <a:buFont typeface="Wingdings" pitchFamily="2" charset="2"/>
              <a:buChar char="q"/>
              <a:defRPr/>
            </a:pPr>
            <a:r>
              <a:rPr lang="en-GB" altLang="en-US" sz="2400" i="0" dirty="0" smtClean="0"/>
              <a:t>Background:</a:t>
            </a:r>
            <a:r>
              <a:rPr lang="en-GB" altLang="en-US" sz="2800" i="0" dirty="0" smtClean="0"/>
              <a:t> </a:t>
            </a:r>
            <a:r>
              <a:rPr lang="en-GB" altLang="en-US" sz="2000" i="0" dirty="0" smtClean="0">
                <a:solidFill>
                  <a:srgbClr val="0033CC"/>
                </a:solidFill>
              </a:rPr>
              <a:t>Applied Mathematics; Artificial Intelligence</a:t>
            </a:r>
          </a:p>
          <a:p>
            <a:pPr>
              <a:buFont typeface="Wingdings" pitchFamily="2" charset="2"/>
              <a:buChar char="q"/>
              <a:defRPr/>
            </a:pPr>
            <a:r>
              <a:rPr lang="en-GB" altLang="en-US" sz="2400" i="0" dirty="0" smtClean="0"/>
              <a:t>Interests: </a:t>
            </a:r>
            <a:r>
              <a:rPr lang="en-GB" altLang="en-US" sz="2000" i="0" dirty="0" smtClean="0">
                <a:solidFill>
                  <a:srgbClr val="0033CC"/>
                </a:solidFill>
              </a:rPr>
              <a:t>AI: semantic technologies, agent technologies, cyber-physical systems, smart everything, cognitive computing, machine learning, Industry 4.0, …</a:t>
            </a:r>
          </a:p>
        </p:txBody>
      </p:sp>
      <p:pic>
        <p:nvPicPr>
          <p:cNvPr id="9"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7" y="1151046"/>
            <a:ext cx="2143475" cy="298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32" y="4683831"/>
            <a:ext cx="2102161" cy="2102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0167" y="44624"/>
            <a:ext cx="2276872" cy="227687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8382" y="5301208"/>
            <a:ext cx="1518048" cy="1518048"/>
          </a:xfrm>
          <a:prstGeom prst="rect">
            <a:avLst/>
          </a:prstGeom>
          <a:ln w="19050">
            <a:solidFill>
              <a:schemeClr val="tx1"/>
            </a:solidFill>
          </a:ln>
        </p:spPr>
      </p:pic>
    </p:spTree>
    <p:extLst>
      <p:ext uri="{BB962C8B-B14F-4D97-AF65-F5344CB8AC3E}">
        <p14:creationId xmlns:p14="http://schemas.microsoft.com/office/powerpoint/2010/main" val="2507432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4871287" y="2624966"/>
            <a:ext cx="3876675" cy="3870543"/>
            <a:chOff x="4871287" y="2624966"/>
            <a:chExt cx="3876675" cy="3870543"/>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287" y="2624966"/>
              <a:ext cx="387667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4871287" y="2996952"/>
              <a:ext cx="3836649" cy="2333511"/>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86687" y="2649830"/>
              <a:ext cx="3196165" cy="38456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4889715" y="2650210"/>
              <a:ext cx="1797804" cy="1464590"/>
            </a:xfrm>
            <a:custGeom>
              <a:avLst/>
              <a:gdLst>
                <a:gd name="connsiteX0" fmla="*/ 7749 w 1797804"/>
                <a:gd name="connsiteY0" fmla="*/ 364210 h 1464590"/>
                <a:gd name="connsiteX1" fmla="*/ 0 w 1797804"/>
                <a:gd name="connsiteY1" fmla="*/ 0 h 1464590"/>
                <a:gd name="connsiteX2" fmla="*/ 612183 w 1797804"/>
                <a:gd name="connsiteY2" fmla="*/ 0 h 1464590"/>
                <a:gd name="connsiteX3" fmla="*/ 1797804 w 1797804"/>
                <a:gd name="connsiteY3" fmla="*/ 1464590 h 1464590"/>
                <a:gd name="connsiteX4" fmla="*/ 7749 w 1797804"/>
                <a:gd name="connsiteY4" fmla="*/ 364210 h 1464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804" h="1464590">
                  <a:moveTo>
                    <a:pt x="7749" y="364210"/>
                  </a:moveTo>
                  <a:lnTo>
                    <a:pt x="0" y="0"/>
                  </a:lnTo>
                  <a:lnTo>
                    <a:pt x="612183" y="0"/>
                  </a:lnTo>
                  <a:lnTo>
                    <a:pt x="1797804" y="1464590"/>
                  </a:lnTo>
                  <a:lnTo>
                    <a:pt x="7749" y="364210"/>
                  </a:lnTo>
                  <a:close/>
                </a:path>
              </a:pathLst>
            </a:custGeom>
            <a:solidFill>
              <a:srgbClr val="7030A0">
                <a:alpha val="72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710766" y="4122549"/>
              <a:ext cx="2007031" cy="2363492"/>
            </a:xfrm>
            <a:custGeom>
              <a:avLst/>
              <a:gdLst>
                <a:gd name="connsiteX0" fmla="*/ 0 w 2007031"/>
                <a:gd name="connsiteY0" fmla="*/ 0 h 2363492"/>
                <a:gd name="connsiteX1" fmla="*/ 1960536 w 2007031"/>
                <a:gd name="connsiteY1" fmla="*/ 2363492 h 2363492"/>
                <a:gd name="connsiteX2" fmla="*/ 2007031 w 2007031"/>
                <a:gd name="connsiteY2" fmla="*/ 2355743 h 2363492"/>
                <a:gd name="connsiteX3" fmla="*/ 1991532 w 2007031"/>
                <a:gd name="connsiteY3" fmla="*/ 433953 h 2363492"/>
                <a:gd name="connsiteX4" fmla="*/ 1999281 w 2007031"/>
                <a:gd name="connsiteY4" fmla="*/ 2340244 h 2363492"/>
                <a:gd name="connsiteX5" fmla="*/ 1983783 w 2007031"/>
                <a:gd name="connsiteY5" fmla="*/ 1201119 h 2363492"/>
                <a:gd name="connsiteX6" fmla="*/ 0 w 2007031"/>
                <a:gd name="connsiteY6" fmla="*/ 0 h 236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7031" h="2363492">
                  <a:moveTo>
                    <a:pt x="0" y="0"/>
                  </a:moveTo>
                  <a:lnTo>
                    <a:pt x="1960536" y="2363492"/>
                  </a:lnTo>
                  <a:lnTo>
                    <a:pt x="2007031" y="2355743"/>
                  </a:lnTo>
                  <a:lnTo>
                    <a:pt x="1991532" y="433953"/>
                  </a:lnTo>
                  <a:lnTo>
                    <a:pt x="1999281" y="2340244"/>
                  </a:lnTo>
                  <a:lnTo>
                    <a:pt x="1983783" y="1201119"/>
                  </a:lnTo>
                  <a:lnTo>
                    <a:pt x="0" y="0"/>
                  </a:lnTo>
                  <a:close/>
                </a:path>
              </a:pathLst>
            </a:custGeom>
            <a:solidFill>
              <a:srgbClr val="7030A0">
                <a:alpha val="85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Summing Junction 2"/>
            <p:cNvSpPr/>
            <p:nvPr/>
          </p:nvSpPr>
          <p:spPr>
            <a:xfrm>
              <a:off x="7320201" y="4696861"/>
              <a:ext cx="288032" cy="288032"/>
            </a:xfrm>
            <a:prstGeom prst="flowChartSummingJunctio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224" y="4463429"/>
              <a:ext cx="119461" cy="825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8388424" y="5118447"/>
              <a:ext cx="339512" cy="22148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7243" y="1185412"/>
            <a:ext cx="1840629" cy="1050287"/>
            <a:chOff x="271967" y="5774268"/>
            <a:chExt cx="1840629" cy="1050287"/>
          </a:xfrm>
        </p:grpSpPr>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2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Rounded Rectangular Callout 21"/>
          <p:cNvSpPr/>
          <p:nvPr/>
        </p:nvSpPr>
        <p:spPr>
          <a:xfrm>
            <a:off x="2771800" y="692696"/>
            <a:ext cx="2808312" cy="1805904"/>
          </a:xfrm>
          <a:prstGeom prst="wedgeRoundRectCallout">
            <a:avLst>
              <a:gd name="adj1" fmla="val 38163"/>
              <a:gd name="adj2" fmla="val 72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Target of the attacker: “poisoned ” areas of the decision space</a:t>
            </a:r>
            <a:r>
              <a:rPr lang="en-US" dirty="0"/>
              <a:t> </a:t>
            </a:r>
            <a:r>
              <a:rPr lang="en-US" dirty="0" smtClean="0"/>
              <a:t>(i.e. the area of potentially wrong decisions made by the artificial decision-maker )</a:t>
            </a:r>
            <a:endParaRPr lang="en-US" dirty="0"/>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729" y="2963009"/>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49189" y="5373216"/>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p:cNvCxnSpPr>
            <a:endCxn id="3" idx="1"/>
          </p:cNvCxnSpPr>
          <p:nvPr/>
        </p:nvCxnSpPr>
        <p:spPr>
          <a:xfrm>
            <a:off x="6228185" y="2030548"/>
            <a:ext cx="1134197" cy="2708494"/>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8" name="標題 1"/>
          <p:cNvSpPr>
            <a:spLocks noGrp="1"/>
          </p:cNvSpPr>
          <p:nvPr>
            <p:ph type="title"/>
          </p:nvPr>
        </p:nvSpPr>
        <p:spPr>
          <a:xfrm>
            <a:off x="251520" y="1"/>
            <a:ext cx="8777451" cy="548680"/>
          </a:xfrm>
        </p:spPr>
        <p:txBody>
          <a:bodyPr>
            <a:normAutofit fontScale="90000"/>
          </a:bodyPr>
          <a:lstStyle/>
          <a:p>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9" name="Rectangle 28"/>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30" name="Rectangle 29"/>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spTree>
    <p:extLst>
      <p:ext uri="{BB962C8B-B14F-4D97-AF65-F5344CB8AC3E}">
        <p14:creationId xmlns:p14="http://schemas.microsoft.com/office/powerpoint/2010/main" val="2940044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388" y="2639291"/>
            <a:ext cx="386715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7300806" y="4701897"/>
            <a:ext cx="252000" cy="25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4862388" y="3140968"/>
            <a:ext cx="3867150" cy="20454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5" name="Straight Arrow Connector 14"/>
          <p:cNvCxnSpPr>
            <a:endCxn id="2" idx="0"/>
          </p:cNvCxnSpPr>
          <p:nvPr/>
        </p:nvCxnSpPr>
        <p:spPr>
          <a:xfrm>
            <a:off x="6228186" y="2030548"/>
            <a:ext cx="1198620" cy="2671349"/>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569202" y="2030548"/>
            <a:ext cx="866894" cy="133315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8" name="標題 1"/>
          <p:cNvSpPr>
            <a:spLocks noGrp="1"/>
          </p:cNvSpPr>
          <p:nvPr>
            <p:ph type="title"/>
          </p:nvPr>
        </p:nvSpPr>
        <p:spPr>
          <a:xfrm>
            <a:off x="107505" y="154981"/>
            <a:ext cx="8064896" cy="548680"/>
          </a:xfrm>
        </p:spPr>
        <p:txBody>
          <a:bodyPr>
            <a:normAutofit fontScale="90000"/>
          </a:bodyPr>
          <a:lstStyle/>
          <a:p>
            <a:pPr algn="l"/>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“recoloring” one point from “NO” to “YES”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19" name="Rectangle 18"/>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20" name="Rectangle 19"/>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spTree>
    <p:extLst>
      <p:ext uri="{BB962C8B-B14F-4D97-AF65-F5344CB8AC3E}">
        <p14:creationId xmlns:p14="http://schemas.microsoft.com/office/powerpoint/2010/main" val="3431785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388" y="2639291"/>
            <a:ext cx="386715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4862388" y="3140968"/>
            <a:ext cx="3867150" cy="20454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440193" y="2626583"/>
            <a:ext cx="3196165" cy="38456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4874217" y="2642461"/>
            <a:ext cx="1805552" cy="1464590"/>
          </a:xfrm>
          <a:custGeom>
            <a:avLst/>
            <a:gdLst>
              <a:gd name="connsiteX0" fmla="*/ 7749 w 1805552"/>
              <a:gd name="connsiteY0" fmla="*/ 503695 h 1464590"/>
              <a:gd name="connsiteX1" fmla="*/ 0 w 1805552"/>
              <a:gd name="connsiteY1" fmla="*/ 23247 h 1464590"/>
              <a:gd name="connsiteX2" fmla="*/ 612183 w 1805552"/>
              <a:gd name="connsiteY2" fmla="*/ 0 h 1464590"/>
              <a:gd name="connsiteX3" fmla="*/ 1805552 w 1805552"/>
              <a:gd name="connsiteY3" fmla="*/ 1464590 h 1464590"/>
              <a:gd name="connsiteX4" fmla="*/ 7749 w 1805552"/>
              <a:gd name="connsiteY4" fmla="*/ 503695 h 1464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552" h="1464590">
                <a:moveTo>
                  <a:pt x="7749" y="503695"/>
                </a:moveTo>
                <a:lnTo>
                  <a:pt x="0" y="23247"/>
                </a:lnTo>
                <a:lnTo>
                  <a:pt x="612183" y="0"/>
                </a:lnTo>
                <a:lnTo>
                  <a:pt x="1805552" y="1464590"/>
                </a:lnTo>
                <a:lnTo>
                  <a:pt x="7749" y="503695"/>
                </a:lnTo>
                <a:close/>
              </a:path>
            </a:pathLst>
          </a:custGeom>
          <a:solidFill>
            <a:srgbClr val="7030A0">
              <a:alpha val="47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672020" y="4099302"/>
            <a:ext cx="2030278" cy="2386739"/>
          </a:xfrm>
          <a:custGeom>
            <a:avLst/>
            <a:gdLst>
              <a:gd name="connsiteX0" fmla="*/ 0 w 2030278"/>
              <a:gd name="connsiteY0" fmla="*/ 0 h 2386739"/>
              <a:gd name="connsiteX1" fmla="*/ 1976034 w 2030278"/>
              <a:gd name="connsiteY1" fmla="*/ 2386739 h 2386739"/>
              <a:gd name="connsiteX2" fmla="*/ 2030278 w 2030278"/>
              <a:gd name="connsiteY2" fmla="*/ 2371240 h 2386739"/>
              <a:gd name="connsiteX3" fmla="*/ 2030278 w 2030278"/>
              <a:gd name="connsiteY3" fmla="*/ 1084881 h 2386739"/>
              <a:gd name="connsiteX4" fmla="*/ 0 w 2030278"/>
              <a:gd name="connsiteY4" fmla="*/ 0 h 2386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278" h="2386739">
                <a:moveTo>
                  <a:pt x="0" y="0"/>
                </a:moveTo>
                <a:lnTo>
                  <a:pt x="1976034" y="2386739"/>
                </a:lnTo>
                <a:lnTo>
                  <a:pt x="2030278" y="2371240"/>
                </a:lnTo>
                <a:lnTo>
                  <a:pt x="2030278" y="1084881"/>
                </a:lnTo>
                <a:lnTo>
                  <a:pt x="0" y="0"/>
                </a:lnTo>
                <a:close/>
              </a:path>
            </a:pathLst>
          </a:custGeom>
          <a:solidFill>
            <a:srgbClr val="7030A0">
              <a:alpha val="67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300555" y="4701897"/>
            <a:ext cx="252000" cy="25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13" name="Rectangle 12"/>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grpSp>
        <p:nvGrpSpPr>
          <p:cNvPr id="14" name="Group 13"/>
          <p:cNvGrpSpPr/>
          <p:nvPr/>
        </p:nvGrpSpPr>
        <p:grpSpPr>
          <a:xfrm>
            <a:off x="67243" y="1185412"/>
            <a:ext cx="1840629" cy="1050287"/>
            <a:chOff x="271967" y="5774268"/>
            <a:chExt cx="1840629" cy="1050287"/>
          </a:xfrm>
        </p:grpSpPr>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Rounded Rectangular Callout 17"/>
          <p:cNvSpPr/>
          <p:nvPr/>
        </p:nvSpPr>
        <p:spPr>
          <a:xfrm>
            <a:off x="2771800" y="692696"/>
            <a:ext cx="2808312" cy="1805904"/>
          </a:xfrm>
          <a:prstGeom prst="wedgeRoundRectCallout">
            <a:avLst>
              <a:gd name="adj1" fmla="val 38163"/>
              <a:gd name="adj2" fmla="val 72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Target of the attacker: “poisoned ” areas of the decision space</a:t>
            </a:r>
            <a:r>
              <a:rPr lang="en-US" dirty="0"/>
              <a:t> </a:t>
            </a:r>
            <a:r>
              <a:rPr lang="en-US" dirty="0" smtClean="0"/>
              <a:t>(i.e. the area of potentially wrong decisions made by the artificial decision-maker )</a:t>
            </a:r>
            <a:endParaRPr lang="en-US" dirty="0"/>
          </a:p>
        </p:txBody>
      </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729" y="2963009"/>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標題 1"/>
          <p:cNvSpPr>
            <a:spLocks noGrp="1"/>
          </p:cNvSpPr>
          <p:nvPr>
            <p:ph type="title"/>
          </p:nvPr>
        </p:nvSpPr>
        <p:spPr>
          <a:xfrm>
            <a:off x="251520" y="1"/>
            <a:ext cx="8777451" cy="548680"/>
          </a:xfrm>
        </p:spPr>
        <p:txBody>
          <a:bodyPr>
            <a:normAutofit fontScale="90000"/>
          </a:bodyPr>
          <a:lstStyle/>
          <a:p>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cxnSp>
        <p:nvCxnSpPr>
          <p:cNvPr id="22" name="Straight Arrow Connector 21"/>
          <p:cNvCxnSpPr/>
          <p:nvPr/>
        </p:nvCxnSpPr>
        <p:spPr>
          <a:xfrm>
            <a:off x="6228185" y="2030548"/>
            <a:ext cx="1134197" cy="2708494"/>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pic>
        <p:nvPicPr>
          <p:cNvPr id="23"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28384" y="5186447"/>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10825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622" y="2629766"/>
            <a:ext cx="387667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7077657" y="4917921"/>
            <a:ext cx="252000" cy="25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905214" y="3130658"/>
            <a:ext cx="3833658" cy="2288603"/>
          </a:xfrm>
          <a:custGeom>
            <a:avLst/>
            <a:gdLst>
              <a:gd name="connsiteX0" fmla="*/ 0 w 3833658"/>
              <a:gd name="connsiteY0" fmla="*/ 0 h 2288603"/>
              <a:gd name="connsiteX1" fmla="*/ 650928 w 3833658"/>
              <a:gd name="connsiteY1" fmla="*/ 325464 h 2288603"/>
              <a:gd name="connsiteX2" fmla="*/ 1046135 w 3833658"/>
              <a:gd name="connsiteY2" fmla="*/ 526942 h 2288603"/>
              <a:gd name="connsiteX3" fmla="*/ 1441342 w 3833658"/>
              <a:gd name="connsiteY3" fmla="*/ 705173 h 2288603"/>
              <a:gd name="connsiteX4" fmla="*/ 1759057 w 3833658"/>
              <a:gd name="connsiteY4" fmla="*/ 844657 h 2288603"/>
              <a:gd name="connsiteX5" fmla="*/ 1960535 w 3833658"/>
              <a:gd name="connsiteY5" fmla="*/ 968644 h 2288603"/>
              <a:gd name="connsiteX6" fmla="*/ 2100020 w 3833658"/>
              <a:gd name="connsiteY6" fmla="*/ 1131376 h 2288603"/>
              <a:gd name="connsiteX7" fmla="*/ 2131017 w 3833658"/>
              <a:gd name="connsiteY7" fmla="*/ 1340603 h 2288603"/>
              <a:gd name="connsiteX8" fmla="*/ 2092271 w 3833658"/>
              <a:gd name="connsiteY8" fmla="*/ 1511084 h 2288603"/>
              <a:gd name="connsiteX9" fmla="*/ 2038027 w 3833658"/>
              <a:gd name="connsiteY9" fmla="*/ 1689315 h 2288603"/>
              <a:gd name="connsiteX10" fmla="*/ 1976033 w 3833658"/>
              <a:gd name="connsiteY10" fmla="*/ 1852047 h 2288603"/>
              <a:gd name="connsiteX11" fmla="*/ 1906291 w 3833658"/>
              <a:gd name="connsiteY11" fmla="*/ 2084522 h 2288603"/>
              <a:gd name="connsiteX12" fmla="*/ 1898542 w 3833658"/>
              <a:gd name="connsiteY12" fmla="*/ 2255003 h 2288603"/>
              <a:gd name="connsiteX13" fmla="*/ 1991532 w 3833658"/>
              <a:gd name="connsiteY13" fmla="*/ 2286000 h 2288603"/>
              <a:gd name="connsiteX14" fmla="*/ 2131017 w 3833658"/>
              <a:gd name="connsiteY14" fmla="*/ 2216257 h 2288603"/>
              <a:gd name="connsiteX15" fmla="*/ 2409986 w 3833658"/>
              <a:gd name="connsiteY15" fmla="*/ 2069023 h 2288603"/>
              <a:gd name="connsiteX16" fmla="*/ 2634711 w 3833658"/>
              <a:gd name="connsiteY16" fmla="*/ 1937288 h 2288603"/>
              <a:gd name="connsiteX17" fmla="*/ 2944678 w 3833658"/>
              <a:gd name="connsiteY17" fmla="*/ 1844298 h 2288603"/>
              <a:gd name="connsiteX18" fmla="*/ 3394128 w 3833658"/>
              <a:gd name="connsiteY18" fmla="*/ 1828800 h 2288603"/>
              <a:gd name="connsiteX19" fmla="*/ 3657600 w 3833658"/>
              <a:gd name="connsiteY19" fmla="*/ 1867545 h 2288603"/>
              <a:gd name="connsiteX20" fmla="*/ 3820332 w 3833658"/>
              <a:gd name="connsiteY20" fmla="*/ 1906291 h 2288603"/>
              <a:gd name="connsiteX21" fmla="*/ 3812583 w 3833658"/>
              <a:gd name="connsiteY21" fmla="*/ 1890793 h 228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3658" h="2288603">
                <a:moveTo>
                  <a:pt x="0" y="0"/>
                </a:moveTo>
                <a:lnTo>
                  <a:pt x="650928" y="325464"/>
                </a:lnTo>
                <a:cubicBezTo>
                  <a:pt x="825284" y="413288"/>
                  <a:pt x="914399" y="463657"/>
                  <a:pt x="1046135" y="526942"/>
                </a:cubicBezTo>
                <a:cubicBezTo>
                  <a:pt x="1177871" y="590227"/>
                  <a:pt x="1441342" y="705173"/>
                  <a:pt x="1441342" y="705173"/>
                </a:cubicBezTo>
                <a:cubicBezTo>
                  <a:pt x="1560162" y="758125"/>
                  <a:pt x="1672525" y="800745"/>
                  <a:pt x="1759057" y="844657"/>
                </a:cubicBezTo>
                <a:cubicBezTo>
                  <a:pt x="1845589" y="888569"/>
                  <a:pt x="1903708" y="920858"/>
                  <a:pt x="1960535" y="968644"/>
                </a:cubicBezTo>
                <a:cubicBezTo>
                  <a:pt x="2017362" y="1016430"/>
                  <a:pt x="2071606" y="1069383"/>
                  <a:pt x="2100020" y="1131376"/>
                </a:cubicBezTo>
                <a:cubicBezTo>
                  <a:pt x="2128434" y="1193369"/>
                  <a:pt x="2132308" y="1277318"/>
                  <a:pt x="2131017" y="1340603"/>
                </a:cubicBezTo>
                <a:cubicBezTo>
                  <a:pt x="2129726" y="1403888"/>
                  <a:pt x="2107769" y="1452965"/>
                  <a:pt x="2092271" y="1511084"/>
                </a:cubicBezTo>
                <a:cubicBezTo>
                  <a:pt x="2076773" y="1569203"/>
                  <a:pt x="2057400" y="1632488"/>
                  <a:pt x="2038027" y="1689315"/>
                </a:cubicBezTo>
                <a:cubicBezTo>
                  <a:pt x="2018654" y="1746142"/>
                  <a:pt x="1997989" y="1786179"/>
                  <a:pt x="1976033" y="1852047"/>
                </a:cubicBezTo>
                <a:cubicBezTo>
                  <a:pt x="1954077" y="1917915"/>
                  <a:pt x="1919206" y="2017363"/>
                  <a:pt x="1906291" y="2084522"/>
                </a:cubicBezTo>
                <a:cubicBezTo>
                  <a:pt x="1893376" y="2151681"/>
                  <a:pt x="1884335" y="2221423"/>
                  <a:pt x="1898542" y="2255003"/>
                </a:cubicBezTo>
                <a:cubicBezTo>
                  <a:pt x="1912749" y="2288583"/>
                  <a:pt x="1952786" y="2292458"/>
                  <a:pt x="1991532" y="2286000"/>
                </a:cubicBezTo>
                <a:cubicBezTo>
                  <a:pt x="2030278" y="2279542"/>
                  <a:pt x="2131017" y="2216257"/>
                  <a:pt x="2131017" y="2216257"/>
                </a:cubicBezTo>
                <a:cubicBezTo>
                  <a:pt x="2200759" y="2180094"/>
                  <a:pt x="2326037" y="2115518"/>
                  <a:pt x="2409986" y="2069023"/>
                </a:cubicBezTo>
                <a:cubicBezTo>
                  <a:pt x="2493935" y="2022528"/>
                  <a:pt x="2545596" y="1974742"/>
                  <a:pt x="2634711" y="1937288"/>
                </a:cubicBezTo>
                <a:cubicBezTo>
                  <a:pt x="2723826" y="1899834"/>
                  <a:pt x="2818109" y="1862379"/>
                  <a:pt x="2944678" y="1844298"/>
                </a:cubicBezTo>
                <a:cubicBezTo>
                  <a:pt x="3071247" y="1826217"/>
                  <a:pt x="3275308" y="1824926"/>
                  <a:pt x="3394128" y="1828800"/>
                </a:cubicBezTo>
                <a:cubicBezTo>
                  <a:pt x="3512948" y="1832674"/>
                  <a:pt x="3586566" y="1854630"/>
                  <a:pt x="3657600" y="1867545"/>
                </a:cubicBezTo>
                <a:cubicBezTo>
                  <a:pt x="3728634" y="1880460"/>
                  <a:pt x="3794502" y="1902416"/>
                  <a:pt x="3820332" y="1906291"/>
                </a:cubicBezTo>
                <a:cubicBezTo>
                  <a:pt x="3846162" y="1910166"/>
                  <a:pt x="3829372" y="1900479"/>
                  <a:pt x="3812583" y="1890793"/>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6" name="Straight Arrow Connector 15"/>
          <p:cNvCxnSpPr/>
          <p:nvPr/>
        </p:nvCxnSpPr>
        <p:spPr>
          <a:xfrm>
            <a:off x="6559969" y="2030548"/>
            <a:ext cx="604319" cy="288737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569202" y="2030548"/>
            <a:ext cx="866894" cy="133315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9" name="標題 1"/>
          <p:cNvSpPr>
            <a:spLocks noGrp="1"/>
          </p:cNvSpPr>
          <p:nvPr>
            <p:ph type="title"/>
          </p:nvPr>
        </p:nvSpPr>
        <p:spPr>
          <a:xfrm>
            <a:off x="107505" y="154981"/>
            <a:ext cx="8064896" cy="548680"/>
          </a:xfrm>
        </p:spPr>
        <p:txBody>
          <a:bodyPr>
            <a:normAutofit fontScale="90000"/>
          </a:bodyPr>
          <a:lstStyle/>
          <a:p>
            <a:pPr algn="l"/>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“recoloring” one point from “YES” to “NO”</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2" name="Rectangle 21"/>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23" name="Rectangle 22"/>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spTree>
    <p:extLst>
      <p:ext uri="{BB962C8B-B14F-4D97-AF65-F5344CB8AC3E}">
        <p14:creationId xmlns:p14="http://schemas.microsoft.com/office/powerpoint/2010/main" val="3123044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622" y="2629766"/>
            <a:ext cx="3876675"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reeform 5"/>
          <p:cNvSpPr/>
          <p:nvPr/>
        </p:nvSpPr>
        <p:spPr>
          <a:xfrm>
            <a:off x="4905214" y="3130658"/>
            <a:ext cx="3833658" cy="2288603"/>
          </a:xfrm>
          <a:custGeom>
            <a:avLst/>
            <a:gdLst>
              <a:gd name="connsiteX0" fmla="*/ 0 w 3833658"/>
              <a:gd name="connsiteY0" fmla="*/ 0 h 2288603"/>
              <a:gd name="connsiteX1" fmla="*/ 650928 w 3833658"/>
              <a:gd name="connsiteY1" fmla="*/ 325464 h 2288603"/>
              <a:gd name="connsiteX2" fmla="*/ 1046135 w 3833658"/>
              <a:gd name="connsiteY2" fmla="*/ 526942 h 2288603"/>
              <a:gd name="connsiteX3" fmla="*/ 1441342 w 3833658"/>
              <a:gd name="connsiteY3" fmla="*/ 705173 h 2288603"/>
              <a:gd name="connsiteX4" fmla="*/ 1759057 w 3833658"/>
              <a:gd name="connsiteY4" fmla="*/ 844657 h 2288603"/>
              <a:gd name="connsiteX5" fmla="*/ 1960535 w 3833658"/>
              <a:gd name="connsiteY5" fmla="*/ 968644 h 2288603"/>
              <a:gd name="connsiteX6" fmla="*/ 2100020 w 3833658"/>
              <a:gd name="connsiteY6" fmla="*/ 1131376 h 2288603"/>
              <a:gd name="connsiteX7" fmla="*/ 2131017 w 3833658"/>
              <a:gd name="connsiteY7" fmla="*/ 1340603 h 2288603"/>
              <a:gd name="connsiteX8" fmla="*/ 2092271 w 3833658"/>
              <a:gd name="connsiteY8" fmla="*/ 1511084 h 2288603"/>
              <a:gd name="connsiteX9" fmla="*/ 2038027 w 3833658"/>
              <a:gd name="connsiteY9" fmla="*/ 1689315 h 2288603"/>
              <a:gd name="connsiteX10" fmla="*/ 1976033 w 3833658"/>
              <a:gd name="connsiteY10" fmla="*/ 1852047 h 2288603"/>
              <a:gd name="connsiteX11" fmla="*/ 1906291 w 3833658"/>
              <a:gd name="connsiteY11" fmla="*/ 2084522 h 2288603"/>
              <a:gd name="connsiteX12" fmla="*/ 1898542 w 3833658"/>
              <a:gd name="connsiteY12" fmla="*/ 2255003 h 2288603"/>
              <a:gd name="connsiteX13" fmla="*/ 1991532 w 3833658"/>
              <a:gd name="connsiteY13" fmla="*/ 2286000 h 2288603"/>
              <a:gd name="connsiteX14" fmla="*/ 2131017 w 3833658"/>
              <a:gd name="connsiteY14" fmla="*/ 2216257 h 2288603"/>
              <a:gd name="connsiteX15" fmla="*/ 2409986 w 3833658"/>
              <a:gd name="connsiteY15" fmla="*/ 2069023 h 2288603"/>
              <a:gd name="connsiteX16" fmla="*/ 2634711 w 3833658"/>
              <a:gd name="connsiteY16" fmla="*/ 1937288 h 2288603"/>
              <a:gd name="connsiteX17" fmla="*/ 2944678 w 3833658"/>
              <a:gd name="connsiteY17" fmla="*/ 1844298 h 2288603"/>
              <a:gd name="connsiteX18" fmla="*/ 3394128 w 3833658"/>
              <a:gd name="connsiteY18" fmla="*/ 1828800 h 2288603"/>
              <a:gd name="connsiteX19" fmla="*/ 3657600 w 3833658"/>
              <a:gd name="connsiteY19" fmla="*/ 1867545 h 2288603"/>
              <a:gd name="connsiteX20" fmla="*/ 3820332 w 3833658"/>
              <a:gd name="connsiteY20" fmla="*/ 1906291 h 2288603"/>
              <a:gd name="connsiteX21" fmla="*/ 3812583 w 3833658"/>
              <a:gd name="connsiteY21" fmla="*/ 1890793 h 228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3658" h="2288603">
                <a:moveTo>
                  <a:pt x="0" y="0"/>
                </a:moveTo>
                <a:lnTo>
                  <a:pt x="650928" y="325464"/>
                </a:lnTo>
                <a:cubicBezTo>
                  <a:pt x="825284" y="413288"/>
                  <a:pt x="914399" y="463657"/>
                  <a:pt x="1046135" y="526942"/>
                </a:cubicBezTo>
                <a:cubicBezTo>
                  <a:pt x="1177871" y="590227"/>
                  <a:pt x="1441342" y="705173"/>
                  <a:pt x="1441342" y="705173"/>
                </a:cubicBezTo>
                <a:cubicBezTo>
                  <a:pt x="1560162" y="758125"/>
                  <a:pt x="1672525" y="800745"/>
                  <a:pt x="1759057" y="844657"/>
                </a:cubicBezTo>
                <a:cubicBezTo>
                  <a:pt x="1845589" y="888569"/>
                  <a:pt x="1903708" y="920858"/>
                  <a:pt x="1960535" y="968644"/>
                </a:cubicBezTo>
                <a:cubicBezTo>
                  <a:pt x="2017362" y="1016430"/>
                  <a:pt x="2071606" y="1069383"/>
                  <a:pt x="2100020" y="1131376"/>
                </a:cubicBezTo>
                <a:cubicBezTo>
                  <a:pt x="2128434" y="1193369"/>
                  <a:pt x="2132308" y="1277318"/>
                  <a:pt x="2131017" y="1340603"/>
                </a:cubicBezTo>
                <a:cubicBezTo>
                  <a:pt x="2129726" y="1403888"/>
                  <a:pt x="2107769" y="1452965"/>
                  <a:pt x="2092271" y="1511084"/>
                </a:cubicBezTo>
                <a:cubicBezTo>
                  <a:pt x="2076773" y="1569203"/>
                  <a:pt x="2057400" y="1632488"/>
                  <a:pt x="2038027" y="1689315"/>
                </a:cubicBezTo>
                <a:cubicBezTo>
                  <a:pt x="2018654" y="1746142"/>
                  <a:pt x="1997989" y="1786179"/>
                  <a:pt x="1976033" y="1852047"/>
                </a:cubicBezTo>
                <a:cubicBezTo>
                  <a:pt x="1954077" y="1917915"/>
                  <a:pt x="1919206" y="2017363"/>
                  <a:pt x="1906291" y="2084522"/>
                </a:cubicBezTo>
                <a:cubicBezTo>
                  <a:pt x="1893376" y="2151681"/>
                  <a:pt x="1884335" y="2221423"/>
                  <a:pt x="1898542" y="2255003"/>
                </a:cubicBezTo>
                <a:cubicBezTo>
                  <a:pt x="1912749" y="2288583"/>
                  <a:pt x="1952786" y="2292458"/>
                  <a:pt x="1991532" y="2286000"/>
                </a:cubicBezTo>
                <a:cubicBezTo>
                  <a:pt x="2030278" y="2279542"/>
                  <a:pt x="2131017" y="2216257"/>
                  <a:pt x="2131017" y="2216257"/>
                </a:cubicBezTo>
                <a:cubicBezTo>
                  <a:pt x="2200759" y="2180094"/>
                  <a:pt x="2326037" y="2115518"/>
                  <a:pt x="2409986" y="2069023"/>
                </a:cubicBezTo>
                <a:cubicBezTo>
                  <a:pt x="2493935" y="2022528"/>
                  <a:pt x="2545596" y="1974742"/>
                  <a:pt x="2634711" y="1937288"/>
                </a:cubicBezTo>
                <a:cubicBezTo>
                  <a:pt x="2723826" y="1899834"/>
                  <a:pt x="2818109" y="1862379"/>
                  <a:pt x="2944678" y="1844298"/>
                </a:cubicBezTo>
                <a:cubicBezTo>
                  <a:pt x="3071247" y="1826217"/>
                  <a:pt x="3275308" y="1824926"/>
                  <a:pt x="3394128" y="1828800"/>
                </a:cubicBezTo>
                <a:cubicBezTo>
                  <a:pt x="3512948" y="1832674"/>
                  <a:pt x="3586566" y="1854630"/>
                  <a:pt x="3657600" y="1867545"/>
                </a:cubicBezTo>
                <a:cubicBezTo>
                  <a:pt x="3728634" y="1880460"/>
                  <a:pt x="3794502" y="1902416"/>
                  <a:pt x="3820332" y="1906291"/>
                </a:cubicBezTo>
                <a:cubicBezTo>
                  <a:pt x="3846162" y="1910166"/>
                  <a:pt x="3829372" y="1900479"/>
                  <a:pt x="3812583" y="1890793"/>
                </a:cubicBezTo>
              </a:path>
            </a:pathLst>
          </a:custGeom>
          <a:noFill/>
          <a:ln w="50800">
            <a:solidFill>
              <a:schemeClr val="accent1">
                <a:shade val="50000"/>
                <a:alpha val="4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478938" y="2618834"/>
            <a:ext cx="3196165" cy="3845679"/>
          </a:xfrm>
          <a:prstGeom prst="line">
            <a:avLst/>
          </a:prstGeom>
          <a:ln w="63500">
            <a:solidFill>
              <a:srgbClr val="0070C0">
                <a:alpha val="33000"/>
              </a:srgbClr>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4920712" y="2650210"/>
            <a:ext cx="1650569" cy="1286359"/>
          </a:xfrm>
          <a:custGeom>
            <a:avLst/>
            <a:gdLst>
              <a:gd name="connsiteX0" fmla="*/ 7749 w 1650569"/>
              <a:gd name="connsiteY0" fmla="*/ 472698 h 1286359"/>
              <a:gd name="connsiteX1" fmla="*/ 0 w 1650569"/>
              <a:gd name="connsiteY1" fmla="*/ 7749 h 1286359"/>
              <a:gd name="connsiteX2" fmla="*/ 588935 w 1650569"/>
              <a:gd name="connsiteY2" fmla="*/ 0 h 1286359"/>
              <a:gd name="connsiteX3" fmla="*/ 1650569 w 1650569"/>
              <a:gd name="connsiteY3" fmla="*/ 1286359 h 1286359"/>
              <a:gd name="connsiteX4" fmla="*/ 7749 w 1650569"/>
              <a:gd name="connsiteY4" fmla="*/ 472698 h 1286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0569" h="1286359">
                <a:moveTo>
                  <a:pt x="7749" y="472698"/>
                </a:moveTo>
                <a:lnTo>
                  <a:pt x="0" y="7749"/>
                </a:lnTo>
                <a:lnTo>
                  <a:pt x="588935" y="0"/>
                </a:lnTo>
                <a:lnTo>
                  <a:pt x="1650569" y="1286359"/>
                </a:lnTo>
                <a:lnTo>
                  <a:pt x="7749" y="472698"/>
                </a:lnTo>
                <a:close/>
              </a:path>
            </a:pathLst>
          </a:custGeom>
          <a:solidFill>
            <a:srgbClr val="7030A0">
              <a:alpha val="45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571281" y="3928820"/>
            <a:ext cx="480448" cy="588936"/>
          </a:xfrm>
          <a:custGeom>
            <a:avLst/>
            <a:gdLst>
              <a:gd name="connsiteX0" fmla="*/ 0 w 480448"/>
              <a:gd name="connsiteY0" fmla="*/ 0 h 588936"/>
              <a:gd name="connsiteX1" fmla="*/ 480448 w 480448"/>
              <a:gd name="connsiteY1" fmla="*/ 588936 h 588936"/>
              <a:gd name="connsiteX2" fmla="*/ 480448 w 480448"/>
              <a:gd name="connsiteY2" fmla="*/ 495946 h 588936"/>
              <a:gd name="connsiteX3" fmla="*/ 472699 w 480448"/>
              <a:gd name="connsiteY3" fmla="*/ 402956 h 588936"/>
              <a:gd name="connsiteX4" fmla="*/ 441702 w 480448"/>
              <a:gd name="connsiteY4" fmla="*/ 348712 h 588936"/>
              <a:gd name="connsiteX5" fmla="*/ 402956 w 480448"/>
              <a:gd name="connsiteY5" fmla="*/ 286719 h 588936"/>
              <a:gd name="connsiteX6" fmla="*/ 356461 w 480448"/>
              <a:gd name="connsiteY6" fmla="*/ 216977 h 588936"/>
              <a:gd name="connsiteX7" fmla="*/ 317716 w 480448"/>
              <a:gd name="connsiteY7" fmla="*/ 170482 h 588936"/>
              <a:gd name="connsiteX8" fmla="*/ 271221 w 480448"/>
              <a:gd name="connsiteY8" fmla="*/ 139485 h 588936"/>
              <a:gd name="connsiteX9" fmla="*/ 271221 w 480448"/>
              <a:gd name="connsiteY9" fmla="*/ 139485 h 588936"/>
              <a:gd name="connsiteX10" fmla="*/ 185980 w 480448"/>
              <a:gd name="connsiteY10" fmla="*/ 77492 h 588936"/>
              <a:gd name="connsiteX11" fmla="*/ 154983 w 480448"/>
              <a:gd name="connsiteY11" fmla="*/ 61994 h 588936"/>
              <a:gd name="connsiteX12" fmla="*/ 85241 w 480448"/>
              <a:gd name="connsiteY12" fmla="*/ 30997 h 588936"/>
              <a:gd name="connsiteX13" fmla="*/ 61994 w 480448"/>
              <a:gd name="connsiteY13" fmla="*/ 30997 h 588936"/>
              <a:gd name="connsiteX14" fmla="*/ 0 w 480448"/>
              <a:gd name="connsiteY14" fmla="*/ 0 h 58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0448" h="588936">
                <a:moveTo>
                  <a:pt x="0" y="0"/>
                </a:moveTo>
                <a:lnTo>
                  <a:pt x="480448" y="588936"/>
                </a:lnTo>
                <a:lnTo>
                  <a:pt x="480448" y="495946"/>
                </a:lnTo>
                <a:lnTo>
                  <a:pt x="472699" y="402956"/>
                </a:lnTo>
                <a:lnTo>
                  <a:pt x="441702" y="348712"/>
                </a:lnTo>
                <a:lnTo>
                  <a:pt x="402956" y="286719"/>
                </a:lnTo>
                <a:lnTo>
                  <a:pt x="356461" y="216977"/>
                </a:lnTo>
                <a:lnTo>
                  <a:pt x="317716" y="170482"/>
                </a:lnTo>
                <a:lnTo>
                  <a:pt x="271221" y="139485"/>
                </a:lnTo>
                <a:lnTo>
                  <a:pt x="271221" y="139485"/>
                </a:lnTo>
                <a:lnTo>
                  <a:pt x="185980" y="77492"/>
                </a:lnTo>
                <a:lnTo>
                  <a:pt x="154983" y="61994"/>
                </a:lnTo>
                <a:lnTo>
                  <a:pt x="85241" y="30997"/>
                </a:lnTo>
                <a:lnTo>
                  <a:pt x="61994" y="30997"/>
                </a:lnTo>
                <a:lnTo>
                  <a:pt x="0" y="0"/>
                </a:lnTo>
                <a:close/>
              </a:path>
            </a:pathLst>
          </a:custGeom>
          <a:solidFill>
            <a:srgbClr val="7030A0">
              <a:alpha val="81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796007" y="4502258"/>
            <a:ext cx="743918" cy="929898"/>
          </a:xfrm>
          <a:custGeom>
            <a:avLst/>
            <a:gdLst>
              <a:gd name="connsiteX0" fmla="*/ 255722 w 743918"/>
              <a:gd name="connsiteY0" fmla="*/ 0 h 929898"/>
              <a:gd name="connsiteX1" fmla="*/ 216976 w 743918"/>
              <a:gd name="connsiteY1" fmla="*/ 139484 h 929898"/>
              <a:gd name="connsiteX2" fmla="*/ 193729 w 743918"/>
              <a:gd name="connsiteY2" fmla="*/ 209227 h 929898"/>
              <a:gd name="connsiteX3" fmla="*/ 170481 w 743918"/>
              <a:gd name="connsiteY3" fmla="*/ 271220 h 929898"/>
              <a:gd name="connsiteX4" fmla="*/ 139485 w 743918"/>
              <a:gd name="connsiteY4" fmla="*/ 348711 h 929898"/>
              <a:gd name="connsiteX5" fmla="*/ 116237 w 743918"/>
              <a:gd name="connsiteY5" fmla="*/ 441701 h 929898"/>
              <a:gd name="connsiteX6" fmla="*/ 92990 w 743918"/>
              <a:gd name="connsiteY6" fmla="*/ 488196 h 929898"/>
              <a:gd name="connsiteX7" fmla="*/ 77491 w 743918"/>
              <a:gd name="connsiteY7" fmla="*/ 565688 h 929898"/>
              <a:gd name="connsiteX8" fmla="*/ 61993 w 743918"/>
              <a:gd name="connsiteY8" fmla="*/ 604434 h 929898"/>
              <a:gd name="connsiteX9" fmla="*/ 38746 w 743918"/>
              <a:gd name="connsiteY9" fmla="*/ 650928 h 929898"/>
              <a:gd name="connsiteX10" fmla="*/ 30996 w 743918"/>
              <a:gd name="connsiteY10" fmla="*/ 720671 h 929898"/>
              <a:gd name="connsiteX11" fmla="*/ 0 w 743918"/>
              <a:gd name="connsiteY11" fmla="*/ 829159 h 929898"/>
              <a:gd name="connsiteX12" fmla="*/ 15498 w 743918"/>
              <a:gd name="connsiteY12" fmla="*/ 883403 h 929898"/>
              <a:gd name="connsiteX13" fmla="*/ 61993 w 743918"/>
              <a:gd name="connsiteY13" fmla="*/ 929898 h 929898"/>
              <a:gd name="connsiteX14" fmla="*/ 123986 w 743918"/>
              <a:gd name="connsiteY14" fmla="*/ 922149 h 929898"/>
              <a:gd name="connsiteX15" fmla="*/ 123986 w 743918"/>
              <a:gd name="connsiteY15" fmla="*/ 922149 h 929898"/>
              <a:gd name="connsiteX16" fmla="*/ 255722 w 743918"/>
              <a:gd name="connsiteY16" fmla="*/ 852406 h 929898"/>
              <a:gd name="connsiteX17" fmla="*/ 317715 w 743918"/>
              <a:gd name="connsiteY17" fmla="*/ 829159 h 929898"/>
              <a:gd name="connsiteX18" fmla="*/ 433952 w 743918"/>
              <a:gd name="connsiteY18" fmla="*/ 767166 h 929898"/>
              <a:gd name="connsiteX19" fmla="*/ 495946 w 743918"/>
              <a:gd name="connsiteY19" fmla="*/ 736169 h 929898"/>
              <a:gd name="connsiteX20" fmla="*/ 581186 w 743918"/>
              <a:gd name="connsiteY20" fmla="*/ 681925 h 929898"/>
              <a:gd name="connsiteX21" fmla="*/ 635430 w 743918"/>
              <a:gd name="connsiteY21" fmla="*/ 643179 h 929898"/>
              <a:gd name="connsiteX22" fmla="*/ 705173 w 743918"/>
              <a:gd name="connsiteY22" fmla="*/ 612183 h 929898"/>
              <a:gd name="connsiteX23" fmla="*/ 743918 w 743918"/>
              <a:gd name="connsiteY23" fmla="*/ 581186 h 929898"/>
              <a:gd name="connsiteX24" fmla="*/ 255722 w 743918"/>
              <a:gd name="connsiteY24" fmla="*/ 0 h 92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43918" h="929898">
                <a:moveTo>
                  <a:pt x="255722" y="0"/>
                </a:moveTo>
                <a:lnTo>
                  <a:pt x="216976" y="139484"/>
                </a:lnTo>
                <a:lnTo>
                  <a:pt x="193729" y="209227"/>
                </a:lnTo>
                <a:lnTo>
                  <a:pt x="170481" y="271220"/>
                </a:lnTo>
                <a:lnTo>
                  <a:pt x="139485" y="348711"/>
                </a:lnTo>
                <a:lnTo>
                  <a:pt x="116237" y="441701"/>
                </a:lnTo>
                <a:lnTo>
                  <a:pt x="92990" y="488196"/>
                </a:lnTo>
                <a:lnTo>
                  <a:pt x="77491" y="565688"/>
                </a:lnTo>
                <a:lnTo>
                  <a:pt x="61993" y="604434"/>
                </a:lnTo>
                <a:lnTo>
                  <a:pt x="38746" y="650928"/>
                </a:lnTo>
                <a:lnTo>
                  <a:pt x="30996" y="720671"/>
                </a:lnTo>
                <a:lnTo>
                  <a:pt x="0" y="829159"/>
                </a:lnTo>
                <a:lnTo>
                  <a:pt x="15498" y="883403"/>
                </a:lnTo>
                <a:lnTo>
                  <a:pt x="61993" y="929898"/>
                </a:lnTo>
                <a:lnTo>
                  <a:pt x="123986" y="922149"/>
                </a:lnTo>
                <a:lnTo>
                  <a:pt x="123986" y="922149"/>
                </a:lnTo>
                <a:lnTo>
                  <a:pt x="255722" y="852406"/>
                </a:lnTo>
                <a:lnTo>
                  <a:pt x="317715" y="829159"/>
                </a:lnTo>
                <a:lnTo>
                  <a:pt x="433952" y="767166"/>
                </a:lnTo>
                <a:lnTo>
                  <a:pt x="495946" y="736169"/>
                </a:lnTo>
                <a:lnTo>
                  <a:pt x="581186" y="681925"/>
                </a:lnTo>
                <a:lnTo>
                  <a:pt x="635430" y="643179"/>
                </a:lnTo>
                <a:lnTo>
                  <a:pt x="705173" y="612183"/>
                </a:lnTo>
                <a:lnTo>
                  <a:pt x="743918" y="581186"/>
                </a:lnTo>
                <a:lnTo>
                  <a:pt x="255722" y="0"/>
                </a:lnTo>
                <a:close/>
              </a:path>
            </a:pathLst>
          </a:custGeom>
          <a:solidFill>
            <a:srgbClr val="7030A0">
              <a:alpha val="37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539925" y="4959458"/>
            <a:ext cx="1193370" cy="1503335"/>
          </a:xfrm>
          <a:custGeom>
            <a:avLst/>
            <a:gdLst>
              <a:gd name="connsiteX0" fmla="*/ 1123628 w 1193370"/>
              <a:gd name="connsiteY0" fmla="*/ 1503335 h 1503335"/>
              <a:gd name="connsiteX1" fmla="*/ 1193370 w 1193370"/>
              <a:gd name="connsiteY1" fmla="*/ 1503335 h 1503335"/>
              <a:gd name="connsiteX2" fmla="*/ 1193370 w 1193370"/>
              <a:gd name="connsiteY2" fmla="*/ 92989 h 1503335"/>
              <a:gd name="connsiteX3" fmla="*/ 1092631 w 1193370"/>
              <a:gd name="connsiteY3" fmla="*/ 54244 h 1503335"/>
              <a:gd name="connsiteX4" fmla="*/ 999641 w 1193370"/>
              <a:gd name="connsiteY4" fmla="*/ 38745 h 1503335"/>
              <a:gd name="connsiteX5" fmla="*/ 914400 w 1193370"/>
              <a:gd name="connsiteY5" fmla="*/ 23247 h 1503335"/>
              <a:gd name="connsiteX6" fmla="*/ 860156 w 1193370"/>
              <a:gd name="connsiteY6" fmla="*/ 7749 h 1503335"/>
              <a:gd name="connsiteX7" fmla="*/ 798163 w 1193370"/>
              <a:gd name="connsiteY7" fmla="*/ 7749 h 1503335"/>
              <a:gd name="connsiteX8" fmla="*/ 705173 w 1193370"/>
              <a:gd name="connsiteY8" fmla="*/ 15498 h 1503335"/>
              <a:gd name="connsiteX9" fmla="*/ 612183 w 1193370"/>
              <a:gd name="connsiteY9" fmla="*/ 7749 h 1503335"/>
              <a:gd name="connsiteX10" fmla="*/ 519194 w 1193370"/>
              <a:gd name="connsiteY10" fmla="*/ 7749 h 1503335"/>
              <a:gd name="connsiteX11" fmla="*/ 433953 w 1193370"/>
              <a:gd name="connsiteY11" fmla="*/ 0 h 1503335"/>
              <a:gd name="connsiteX12" fmla="*/ 356461 w 1193370"/>
              <a:gd name="connsiteY12" fmla="*/ 7749 h 1503335"/>
              <a:gd name="connsiteX13" fmla="*/ 232475 w 1193370"/>
              <a:gd name="connsiteY13" fmla="*/ 54244 h 1503335"/>
              <a:gd name="connsiteX14" fmla="*/ 154983 w 1193370"/>
              <a:gd name="connsiteY14" fmla="*/ 46495 h 1503335"/>
              <a:gd name="connsiteX15" fmla="*/ 0 w 1193370"/>
              <a:gd name="connsiteY15" fmla="*/ 123986 h 1503335"/>
              <a:gd name="connsiteX16" fmla="*/ 1123628 w 1193370"/>
              <a:gd name="connsiteY16" fmla="*/ 1503335 h 150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3370" h="1503335">
                <a:moveTo>
                  <a:pt x="1123628" y="1503335"/>
                </a:moveTo>
                <a:lnTo>
                  <a:pt x="1193370" y="1503335"/>
                </a:lnTo>
                <a:lnTo>
                  <a:pt x="1193370" y="92989"/>
                </a:lnTo>
                <a:lnTo>
                  <a:pt x="1092631" y="54244"/>
                </a:lnTo>
                <a:lnTo>
                  <a:pt x="999641" y="38745"/>
                </a:lnTo>
                <a:lnTo>
                  <a:pt x="914400" y="23247"/>
                </a:lnTo>
                <a:lnTo>
                  <a:pt x="860156" y="7749"/>
                </a:lnTo>
                <a:lnTo>
                  <a:pt x="798163" y="7749"/>
                </a:lnTo>
                <a:lnTo>
                  <a:pt x="705173" y="15498"/>
                </a:lnTo>
                <a:lnTo>
                  <a:pt x="612183" y="7749"/>
                </a:lnTo>
                <a:lnTo>
                  <a:pt x="519194" y="7749"/>
                </a:lnTo>
                <a:lnTo>
                  <a:pt x="433953" y="0"/>
                </a:lnTo>
                <a:lnTo>
                  <a:pt x="356461" y="7749"/>
                </a:lnTo>
                <a:lnTo>
                  <a:pt x="232475" y="54244"/>
                </a:lnTo>
                <a:lnTo>
                  <a:pt x="154983" y="46495"/>
                </a:lnTo>
                <a:lnTo>
                  <a:pt x="0" y="123986"/>
                </a:lnTo>
                <a:lnTo>
                  <a:pt x="1123628" y="1503335"/>
                </a:lnTo>
                <a:close/>
              </a:path>
            </a:pathLst>
          </a:custGeom>
          <a:solidFill>
            <a:srgbClr val="7030A0">
              <a:alpha val="78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067227" y="4900156"/>
            <a:ext cx="252000" cy="25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0729" y="2963009"/>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3250" y="5415305"/>
            <a:ext cx="431853" cy="42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1094" y="5122849"/>
            <a:ext cx="215926" cy="21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3130" y="4116902"/>
            <a:ext cx="215927" cy="21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a:off x="6559969" y="2030548"/>
            <a:ext cx="604319" cy="288737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67243" y="1185412"/>
            <a:ext cx="1840629" cy="1050287"/>
            <a:chOff x="271967" y="5774268"/>
            <a:chExt cx="1840629" cy="1050287"/>
          </a:xfrm>
        </p:grpSpPr>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2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Rounded Rectangular Callout 22"/>
          <p:cNvSpPr/>
          <p:nvPr/>
        </p:nvSpPr>
        <p:spPr>
          <a:xfrm>
            <a:off x="2771800" y="692696"/>
            <a:ext cx="2808312" cy="1805904"/>
          </a:xfrm>
          <a:prstGeom prst="wedgeRoundRectCallout">
            <a:avLst>
              <a:gd name="adj1" fmla="val 38163"/>
              <a:gd name="adj2" fmla="val 72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Target of the attacker: “poisoned ” areas of the decision space</a:t>
            </a:r>
            <a:r>
              <a:rPr lang="en-US" dirty="0"/>
              <a:t> </a:t>
            </a:r>
            <a:r>
              <a:rPr lang="en-US" dirty="0" smtClean="0"/>
              <a:t>(i.e. the area of potentially wrong decisions made by the artificial decision-maker )</a:t>
            </a:r>
            <a:endParaRPr lang="en-US" dirty="0"/>
          </a:p>
        </p:txBody>
      </p:sp>
      <p:pic>
        <p:nvPicPr>
          <p:cNvPr id="2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5" name="標題 1"/>
          <p:cNvSpPr>
            <a:spLocks noGrp="1"/>
          </p:cNvSpPr>
          <p:nvPr>
            <p:ph type="title"/>
          </p:nvPr>
        </p:nvSpPr>
        <p:spPr>
          <a:xfrm>
            <a:off x="251520" y="1"/>
            <a:ext cx="8777451" cy="548680"/>
          </a:xfrm>
        </p:spPr>
        <p:txBody>
          <a:bodyPr>
            <a:normAutofit fontScale="90000"/>
          </a:bodyPr>
          <a:lstStyle/>
          <a:p>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26" name="Rectangle 25"/>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27" name="Rectangle 26"/>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spTree>
    <p:extLst>
      <p:ext uri="{BB962C8B-B14F-4D97-AF65-F5344CB8AC3E}">
        <p14:creationId xmlns:p14="http://schemas.microsoft.com/office/powerpoint/2010/main" val="6333971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62" y="2629163"/>
            <a:ext cx="386715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7151559" y="3820036"/>
            <a:ext cx="252000" cy="2520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6815782" y="4035131"/>
            <a:ext cx="395929" cy="516871"/>
          </a:xfrm>
          <a:prstGeom prst="straightConnector1">
            <a:avLst/>
          </a:prstGeom>
          <a:ln w="25400">
            <a:solidFill>
              <a:srgbClr val="FF0000"/>
            </a:solidFill>
            <a:prstDash val="sysDash"/>
            <a:tailEnd type="stealth" w="med" len="lg"/>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4858719" y="3229016"/>
            <a:ext cx="3823211" cy="1958149"/>
          </a:xfrm>
          <a:custGeom>
            <a:avLst/>
            <a:gdLst>
              <a:gd name="connsiteX0" fmla="*/ 0 w 3823211"/>
              <a:gd name="connsiteY0" fmla="*/ 1296489 h 1958149"/>
              <a:gd name="connsiteX1" fmla="*/ 658678 w 3823211"/>
              <a:gd name="connsiteY1" fmla="*/ 1280991 h 1958149"/>
              <a:gd name="connsiteX2" fmla="*/ 1077132 w 3823211"/>
              <a:gd name="connsiteY2" fmla="*/ 1126008 h 1958149"/>
              <a:gd name="connsiteX3" fmla="*/ 1604074 w 3823211"/>
              <a:gd name="connsiteY3" fmla="*/ 862537 h 1958149"/>
              <a:gd name="connsiteX4" fmla="*/ 1991532 w 3823211"/>
              <a:gd name="connsiteY4" fmla="*/ 606815 h 1958149"/>
              <a:gd name="connsiteX5" fmla="*/ 2448732 w 3823211"/>
              <a:gd name="connsiteY5" fmla="*/ 327845 h 1958149"/>
              <a:gd name="connsiteX6" fmla="*/ 2797444 w 3823211"/>
              <a:gd name="connsiteY6" fmla="*/ 134116 h 1958149"/>
              <a:gd name="connsiteX7" fmla="*/ 3006671 w 3823211"/>
              <a:gd name="connsiteY7" fmla="*/ 33377 h 1958149"/>
              <a:gd name="connsiteX8" fmla="*/ 3177152 w 3823211"/>
              <a:gd name="connsiteY8" fmla="*/ 2381 h 1958149"/>
              <a:gd name="connsiteX9" fmla="*/ 3200400 w 3823211"/>
              <a:gd name="connsiteY9" fmla="*/ 87621 h 1958149"/>
              <a:gd name="connsiteX10" fmla="*/ 3215898 w 3823211"/>
              <a:gd name="connsiteY10" fmla="*/ 211608 h 1958149"/>
              <a:gd name="connsiteX11" fmla="*/ 3153905 w 3823211"/>
              <a:gd name="connsiteY11" fmla="*/ 351092 h 1958149"/>
              <a:gd name="connsiteX12" fmla="*/ 2929179 w 3823211"/>
              <a:gd name="connsiteY12" fmla="*/ 661059 h 1958149"/>
              <a:gd name="connsiteX13" fmla="*/ 2797444 w 3823211"/>
              <a:gd name="connsiteY13" fmla="*/ 831540 h 1958149"/>
              <a:gd name="connsiteX14" fmla="*/ 2696705 w 3823211"/>
              <a:gd name="connsiteY14" fmla="*/ 978774 h 1958149"/>
              <a:gd name="connsiteX15" fmla="*/ 2557220 w 3823211"/>
              <a:gd name="connsiteY15" fmla="*/ 1126008 h 1958149"/>
              <a:gd name="connsiteX16" fmla="*/ 2471979 w 3823211"/>
              <a:gd name="connsiteY16" fmla="*/ 1265492 h 1958149"/>
              <a:gd name="connsiteX17" fmla="*/ 2378989 w 3823211"/>
              <a:gd name="connsiteY17" fmla="*/ 1389479 h 1958149"/>
              <a:gd name="connsiteX18" fmla="*/ 2301498 w 3823211"/>
              <a:gd name="connsiteY18" fmla="*/ 1528964 h 1958149"/>
              <a:gd name="connsiteX19" fmla="*/ 2316996 w 3823211"/>
              <a:gd name="connsiteY19" fmla="*/ 1614204 h 1958149"/>
              <a:gd name="connsiteX20" fmla="*/ 2363491 w 3823211"/>
              <a:gd name="connsiteY20" fmla="*/ 1714943 h 1958149"/>
              <a:gd name="connsiteX21" fmla="*/ 2580467 w 3823211"/>
              <a:gd name="connsiteY21" fmla="*/ 1776937 h 1958149"/>
              <a:gd name="connsiteX22" fmla="*/ 2859437 w 3823211"/>
              <a:gd name="connsiteY22" fmla="*/ 1807933 h 1958149"/>
              <a:gd name="connsiteX23" fmla="*/ 3200400 w 3823211"/>
              <a:gd name="connsiteY23" fmla="*/ 1869926 h 1958149"/>
              <a:gd name="connsiteX24" fmla="*/ 3332135 w 3823211"/>
              <a:gd name="connsiteY24" fmla="*/ 1885425 h 1958149"/>
              <a:gd name="connsiteX25" fmla="*/ 3580108 w 3823211"/>
              <a:gd name="connsiteY25" fmla="*/ 1924170 h 1958149"/>
              <a:gd name="connsiteX26" fmla="*/ 3789335 w 3823211"/>
              <a:gd name="connsiteY26" fmla="*/ 1955167 h 1958149"/>
              <a:gd name="connsiteX27" fmla="*/ 3820332 w 3823211"/>
              <a:gd name="connsiteY27" fmla="*/ 1955167 h 195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23211" h="1958149">
                <a:moveTo>
                  <a:pt x="0" y="1296489"/>
                </a:moveTo>
                <a:lnTo>
                  <a:pt x="658678" y="1280991"/>
                </a:lnTo>
                <a:cubicBezTo>
                  <a:pt x="838200" y="1252578"/>
                  <a:pt x="919566" y="1195750"/>
                  <a:pt x="1077132" y="1126008"/>
                </a:cubicBezTo>
                <a:cubicBezTo>
                  <a:pt x="1234698" y="1056266"/>
                  <a:pt x="1451674" y="949069"/>
                  <a:pt x="1604074" y="862537"/>
                </a:cubicBezTo>
                <a:cubicBezTo>
                  <a:pt x="1756474" y="776005"/>
                  <a:pt x="1850756" y="695930"/>
                  <a:pt x="1991532" y="606815"/>
                </a:cubicBezTo>
                <a:cubicBezTo>
                  <a:pt x="2132308" y="517700"/>
                  <a:pt x="2314413" y="406628"/>
                  <a:pt x="2448732" y="327845"/>
                </a:cubicBezTo>
                <a:cubicBezTo>
                  <a:pt x="2583051" y="249062"/>
                  <a:pt x="2704454" y="183194"/>
                  <a:pt x="2797444" y="134116"/>
                </a:cubicBezTo>
                <a:cubicBezTo>
                  <a:pt x="2890434" y="85038"/>
                  <a:pt x="2943386" y="55333"/>
                  <a:pt x="3006671" y="33377"/>
                </a:cubicBezTo>
                <a:cubicBezTo>
                  <a:pt x="3069956" y="11421"/>
                  <a:pt x="3144864" y="-6660"/>
                  <a:pt x="3177152" y="2381"/>
                </a:cubicBezTo>
                <a:cubicBezTo>
                  <a:pt x="3209440" y="11422"/>
                  <a:pt x="3193942" y="52750"/>
                  <a:pt x="3200400" y="87621"/>
                </a:cubicBezTo>
                <a:cubicBezTo>
                  <a:pt x="3206858" y="122492"/>
                  <a:pt x="3223647" y="167696"/>
                  <a:pt x="3215898" y="211608"/>
                </a:cubicBezTo>
                <a:cubicBezTo>
                  <a:pt x="3208149" y="255520"/>
                  <a:pt x="3201691" y="276184"/>
                  <a:pt x="3153905" y="351092"/>
                </a:cubicBezTo>
                <a:cubicBezTo>
                  <a:pt x="3106119" y="426000"/>
                  <a:pt x="2988589" y="580984"/>
                  <a:pt x="2929179" y="661059"/>
                </a:cubicBezTo>
                <a:cubicBezTo>
                  <a:pt x="2869769" y="741134"/>
                  <a:pt x="2836190" y="778588"/>
                  <a:pt x="2797444" y="831540"/>
                </a:cubicBezTo>
                <a:cubicBezTo>
                  <a:pt x="2758698" y="884492"/>
                  <a:pt x="2736742" y="929696"/>
                  <a:pt x="2696705" y="978774"/>
                </a:cubicBezTo>
                <a:cubicBezTo>
                  <a:pt x="2656668" y="1027852"/>
                  <a:pt x="2594674" y="1078222"/>
                  <a:pt x="2557220" y="1126008"/>
                </a:cubicBezTo>
                <a:cubicBezTo>
                  <a:pt x="2519766" y="1173794"/>
                  <a:pt x="2501684" y="1221580"/>
                  <a:pt x="2471979" y="1265492"/>
                </a:cubicBezTo>
                <a:cubicBezTo>
                  <a:pt x="2442274" y="1309404"/>
                  <a:pt x="2407403" y="1345567"/>
                  <a:pt x="2378989" y="1389479"/>
                </a:cubicBezTo>
                <a:cubicBezTo>
                  <a:pt x="2350576" y="1433391"/>
                  <a:pt x="2311830" y="1491510"/>
                  <a:pt x="2301498" y="1528964"/>
                </a:cubicBezTo>
                <a:cubicBezTo>
                  <a:pt x="2291166" y="1566418"/>
                  <a:pt x="2306664" y="1583208"/>
                  <a:pt x="2316996" y="1614204"/>
                </a:cubicBezTo>
                <a:cubicBezTo>
                  <a:pt x="2327328" y="1645200"/>
                  <a:pt x="2319579" y="1687821"/>
                  <a:pt x="2363491" y="1714943"/>
                </a:cubicBezTo>
                <a:cubicBezTo>
                  <a:pt x="2407403" y="1742065"/>
                  <a:pt x="2497809" y="1761439"/>
                  <a:pt x="2580467" y="1776937"/>
                </a:cubicBezTo>
                <a:cubicBezTo>
                  <a:pt x="2663125" y="1792435"/>
                  <a:pt x="2756115" y="1792435"/>
                  <a:pt x="2859437" y="1807933"/>
                </a:cubicBezTo>
                <a:cubicBezTo>
                  <a:pt x="2962759" y="1823431"/>
                  <a:pt x="3121617" y="1857011"/>
                  <a:pt x="3200400" y="1869926"/>
                </a:cubicBezTo>
                <a:cubicBezTo>
                  <a:pt x="3279183" y="1882841"/>
                  <a:pt x="3268850" y="1876384"/>
                  <a:pt x="3332135" y="1885425"/>
                </a:cubicBezTo>
                <a:cubicBezTo>
                  <a:pt x="3395420" y="1894466"/>
                  <a:pt x="3580108" y="1924170"/>
                  <a:pt x="3580108" y="1924170"/>
                </a:cubicBezTo>
                <a:lnTo>
                  <a:pt x="3789335" y="1955167"/>
                </a:lnTo>
                <a:cubicBezTo>
                  <a:pt x="3829372" y="1960333"/>
                  <a:pt x="3824852" y="1957750"/>
                  <a:pt x="3820332" y="1955167"/>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094444"/>
            <a:ext cx="4389690" cy="936104"/>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7" name="Straight Arrow Connector 16"/>
          <p:cNvCxnSpPr/>
          <p:nvPr/>
        </p:nvCxnSpPr>
        <p:spPr>
          <a:xfrm flipH="1">
            <a:off x="1259632" y="2030548"/>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5" idx="2"/>
          </p:cNvCxnSpPr>
          <p:nvPr/>
        </p:nvCxnSpPr>
        <p:spPr>
          <a:xfrm>
            <a:off x="4569202" y="2030548"/>
            <a:ext cx="1366649" cy="232447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19" name="標題 1"/>
          <p:cNvSpPr>
            <a:spLocks noGrp="1"/>
          </p:cNvSpPr>
          <p:nvPr>
            <p:ph type="title"/>
          </p:nvPr>
        </p:nvSpPr>
        <p:spPr>
          <a:xfrm>
            <a:off x="107505" y="154981"/>
            <a:ext cx="7560839" cy="548680"/>
          </a:xfrm>
        </p:spPr>
        <p:txBody>
          <a:bodyPr>
            <a:normAutofit fontScale="90000"/>
          </a:bodyPr>
          <a:lstStyle/>
          <a:p>
            <a:pPr algn="l"/>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“changing location” of one </a:t>
            </a: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“YES” </a:t>
            </a:r>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point</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cxnSp>
        <p:nvCxnSpPr>
          <p:cNvPr id="20" name="Straight Arrow Connector 19"/>
          <p:cNvCxnSpPr>
            <a:endCxn id="2" idx="1"/>
          </p:cNvCxnSpPr>
          <p:nvPr/>
        </p:nvCxnSpPr>
        <p:spPr>
          <a:xfrm>
            <a:off x="6228184" y="1883614"/>
            <a:ext cx="960280" cy="1973327"/>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730786" y="4544253"/>
            <a:ext cx="108000" cy="108000"/>
          </a:xfrm>
          <a:prstGeom prst="ellipse">
            <a:avLst/>
          </a:prstGeom>
          <a:solidFill>
            <a:schemeClr val="bg1">
              <a:lumMod val="95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23" name="Rectangle 22"/>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spTree>
    <p:extLst>
      <p:ext uri="{BB962C8B-B14F-4D97-AF65-F5344CB8AC3E}">
        <p14:creationId xmlns:p14="http://schemas.microsoft.com/office/powerpoint/2010/main" val="42168172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08" y="2636912"/>
            <a:ext cx="3886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971600" y="2636912"/>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62" y="2629163"/>
            <a:ext cx="386715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Freeform 14"/>
          <p:cNvSpPr/>
          <p:nvPr/>
        </p:nvSpPr>
        <p:spPr>
          <a:xfrm>
            <a:off x="4858719" y="3229016"/>
            <a:ext cx="3823211" cy="1958149"/>
          </a:xfrm>
          <a:custGeom>
            <a:avLst/>
            <a:gdLst>
              <a:gd name="connsiteX0" fmla="*/ 0 w 3823211"/>
              <a:gd name="connsiteY0" fmla="*/ 1296489 h 1958149"/>
              <a:gd name="connsiteX1" fmla="*/ 658678 w 3823211"/>
              <a:gd name="connsiteY1" fmla="*/ 1280991 h 1958149"/>
              <a:gd name="connsiteX2" fmla="*/ 1077132 w 3823211"/>
              <a:gd name="connsiteY2" fmla="*/ 1126008 h 1958149"/>
              <a:gd name="connsiteX3" fmla="*/ 1604074 w 3823211"/>
              <a:gd name="connsiteY3" fmla="*/ 862537 h 1958149"/>
              <a:gd name="connsiteX4" fmla="*/ 1991532 w 3823211"/>
              <a:gd name="connsiteY4" fmla="*/ 606815 h 1958149"/>
              <a:gd name="connsiteX5" fmla="*/ 2448732 w 3823211"/>
              <a:gd name="connsiteY5" fmla="*/ 327845 h 1958149"/>
              <a:gd name="connsiteX6" fmla="*/ 2797444 w 3823211"/>
              <a:gd name="connsiteY6" fmla="*/ 134116 h 1958149"/>
              <a:gd name="connsiteX7" fmla="*/ 3006671 w 3823211"/>
              <a:gd name="connsiteY7" fmla="*/ 33377 h 1958149"/>
              <a:gd name="connsiteX8" fmla="*/ 3177152 w 3823211"/>
              <a:gd name="connsiteY8" fmla="*/ 2381 h 1958149"/>
              <a:gd name="connsiteX9" fmla="*/ 3200400 w 3823211"/>
              <a:gd name="connsiteY9" fmla="*/ 87621 h 1958149"/>
              <a:gd name="connsiteX10" fmla="*/ 3215898 w 3823211"/>
              <a:gd name="connsiteY10" fmla="*/ 211608 h 1958149"/>
              <a:gd name="connsiteX11" fmla="*/ 3153905 w 3823211"/>
              <a:gd name="connsiteY11" fmla="*/ 351092 h 1958149"/>
              <a:gd name="connsiteX12" fmla="*/ 2929179 w 3823211"/>
              <a:gd name="connsiteY12" fmla="*/ 661059 h 1958149"/>
              <a:gd name="connsiteX13" fmla="*/ 2797444 w 3823211"/>
              <a:gd name="connsiteY13" fmla="*/ 831540 h 1958149"/>
              <a:gd name="connsiteX14" fmla="*/ 2696705 w 3823211"/>
              <a:gd name="connsiteY14" fmla="*/ 978774 h 1958149"/>
              <a:gd name="connsiteX15" fmla="*/ 2557220 w 3823211"/>
              <a:gd name="connsiteY15" fmla="*/ 1126008 h 1958149"/>
              <a:gd name="connsiteX16" fmla="*/ 2471979 w 3823211"/>
              <a:gd name="connsiteY16" fmla="*/ 1265492 h 1958149"/>
              <a:gd name="connsiteX17" fmla="*/ 2378989 w 3823211"/>
              <a:gd name="connsiteY17" fmla="*/ 1389479 h 1958149"/>
              <a:gd name="connsiteX18" fmla="*/ 2301498 w 3823211"/>
              <a:gd name="connsiteY18" fmla="*/ 1528964 h 1958149"/>
              <a:gd name="connsiteX19" fmla="*/ 2316996 w 3823211"/>
              <a:gd name="connsiteY19" fmla="*/ 1614204 h 1958149"/>
              <a:gd name="connsiteX20" fmla="*/ 2363491 w 3823211"/>
              <a:gd name="connsiteY20" fmla="*/ 1714943 h 1958149"/>
              <a:gd name="connsiteX21" fmla="*/ 2580467 w 3823211"/>
              <a:gd name="connsiteY21" fmla="*/ 1776937 h 1958149"/>
              <a:gd name="connsiteX22" fmla="*/ 2859437 w 3823211"/>
              <a:gd name="connsiteY22" fmla="*/ 1807933 h 1958149"/>
              <a:gd name="connsiteX23" fmla="*/ 3200400 w 3823211"/>
              <a:gd name="connsiteY23" fmla="*/ 1869926 h 1958149"/>
              <a:gd name="connsiteX24" fmla="*/ 3332135 w 3823211"/>
              <a:gd name="connsiteY24" fmla="*/ 1885425 h 1958149"/>
              <a:gd name="connsiteX25" fmla="*/ 3580108 w 3823211"/>
              <a:gd name="connsiteY25" fmla="*/ 1924170 h 1958149"/>
              <a:gd name="connsiteX26" fmla="*/ 3789335 w 3823211"/>
              <a:gd name="connsiteY26" fmla="*/ 1955167 h 1958149"/>
              <a:gd name="connsiteX27" fmla="*/ 3820332 w 3823211"/>
              <a:gd name="connsiteY27" fmla="*/ 1955167 h 195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23211" h="1958149">
                <a:moveTo>
                  <a:pt x="0" y="1296489"/>
                </a:moveTo>
                <a:lnTo>
                  <a:pt x="658678" y="1280991"/>
                </a:lnTo>
                <a:cubicBezTo>
                  <a:pt x="838200" y="1252578"/>
                  <a:pt x="919566" y="1195750"/>
                  <a:pt x="1077132" y="1126008"/>
                </a:cubicBezTo>
                <a:cubicBezTo>
                  <a:pt x="1234698" y="1056266"/>
                  <a:pt x="1451674" y="949069"/>
                  <a:pt x="1604074" y="862537"/>
                </a:cubicBezTo>
                <a:cubicBezTo>
                  <a:pt x="1756474" y="776005"/>
                  <a:pt x="1850756" y="695930"/>
                  <a:pt x="1991532" y="606815"/>
                </a:cubicBezTo>
                <a:cubicBezTo>
                  <a:pt x="2132308" y="517700"/>
                  <a:pt x="2314413" y="406628"/>
                  <a:pt x="2448732" y="327845"/>
                </a:cubicBezTo>
                <a:cubicBezTo>
                  <a:pt x="2583051" y="249062"/>
                  <a:pt x="2704454" y="183194"/>
                  <a:pt x="2797444" y="134116"/>
                </a:cubicBezTo>
                <a:cubicBezTo>
                  <a:pt x="2890434" y="85038"/>
                  <a:pt x="2943386" y="55333"/>
                  <a:pt x="3006671" y="33377"/>
                </a:cubicBezTo>
                <a:cubicBezTo>
                  <a:pt x="3069956" y="11421"/>
                  <a:pt x="3144864" y="-6660"/>
                  <a:pt x="3177152" y="2381"/>
                </a:cubicBezTo>
                <a:cubicBezTo>
                  <a:pt x="3209440" y="11422"/>
                  <a:pt x="3193942" y="52750"/>
                  <a:pt x="3200400" y="87621"/>
                </a:cubicBezTo>
                <a:cubicBezTo>
                  <a:pt x="3206858" y="122492"/>
                  <a:pt x="3223647" y="167696"/>
                  <a:pt x="3215898" y="211608"/>
                </a:cubicBezTo>
                <a:cubicBezTo>
                  <a:pt x="3208149" y="255520"/>
                  <a:pt x="3201691" y="276184"/>
                  <a:pt x="3153905" y="351092"/>
                </a:cubicBezTo>
                <a:cubicBezTo>
                  <a:pt x="3106119" y="426000"/>
                  <a:pt x="2988589" y="580984"/>
                  <a:pt x="2929179" y="661059"/>
                </a:cubicBezTo>
                <a:cubicBezTo>
                  <a:pt x="2869769" y="741134"/>
                  <a:pt x="2836190" y="778588"/>
                  <a:pt x="2797444" y="831540"/>
                </a:cubicBezTo>
                <a:cubicBezTo>
                  <a:pt x="2758698" y="884492"/>
                  <a:pt x="2736742" y="929696"/>
                  <a:pt x="2696705" y="978774"/>
                </a:cubicBezTo>
                <a:cubicBezTo>
                  <a:pt x="2656668" y="1027852"/>
                  <a:pt x="2594674" y="1078222"/>
                  <a:pt x="2557220" y="1126008"/>
                </a:cubicBezTo>
                <a:cubicBezTo>
                  <a:pt x="2519766" y="1173794"/>
                  <a:pt x="2501684" y="1221580"/>
                  <a:pt x="2471979" y="1265492"/>
                </a:cubicBezTo>
                <a:cubicBezTo>
                  <a:pt x="2442274" y="1309404"/>
                  <a:pt x="2407403" y="1345567"/>
                  <a:pt x="2378989" y="1389479"/>
                </a:cubicBezTo>
                <a:cubicBezTo>
                  <a:pt x="2350576" y="1433391"/>
                  <a:pt x="2311830" y="1491510"/>
                  <a:pt x="2301498" y="1528964"/>
                </a:cubicBezTo>
                <a:cubicBezTo>
                  <a:pt x="2291166" y="1566418"/>
                  <a:pt x="2306664" y="1583208"/>
                  <a:pt x="2316996" y="1614204"/>
                </a:cubicBezTo>
                <a:cubicBezTo>
                  <a:pt x="2327328" y="1645200"/>
                  <a:pt x="2319579" y="1687821"/>
                  <a:pt x="2363491" y="1714943"/>
                </a:cubicBezTo>
                <a:cubicBezTo>
                  <a:pt x="2407403" y="1742065"/>
                  <a:pt x="2497809" y="1761439"/>
                  <a:pt x="2580467" y="1776937"/>
                </a:cubicBezTo>
                <a:cubicBezTo>
                  <a:pt x="2663125" y="1792435"/>
                  <a:pt x="2756115" y="1792435"/>
                  <a:pt x="2859437" y="1807933"/>
                </a:cubicBezTo>
                <a:cubicBezTo>
                  <a:pt x="2962759" y="1823431"/>
                  <a:pt x="3121617" y="1857011"/>
                  <a:pt x="3200400" y="1869926"/>
                </a:cubicBezTo>
                <a:cubicBezTo>
                  <a:pt x="3279183" y="1882841"/>
                  <a:pt x="3268850" y="1876384"/>
                  <a:pt x="3332135" y="1885425"/>
                </a:cubicBezTo>
                <a:cubicBezTo>
                  <a:pt x="3395420" y="1894466"/>
                  <a:pt x="3580108" y="1924170"/>
                  <a:pt x="3580108" y="1924170"/>
                </a:cubicBezTo>
                <a:lnTo>
                  <a:pt x="3789335" y="1955167"/>
                </a:lnTo>
                <a:cubicBezTo>
                  <a:pt x="3829372" y="1960333"/>
                  <a:pt x="3824852" y="1957750"/>
                  <a:pt x="3820332" y="1955167"/>
                </a:cubicBezTo>
              </a:path>
            </a:pathLst>
          </a:custGeom>
          <a:noFill/>
          <a:ln w="50800">
            <a:solidFill>
              <a:schemeClr val="accent1">
                <a:shade val="50000"/>
                <a:alpha val="5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5432444" y="2657579"/>
            <a:ext cx="3196165" cy="384567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4850969" y="2657959"/>
            <a:ext cx="1720312" cy="1859797"/>
          </a:xfrm>
          <a:custGeom>
            <a:avLst/>
            <a:gdLst>
              <a:gd name="connsiteX0" fmla="*/ 7750 w 1720312"/>
              <a:gd name="connsiteY0" fmla="*/ 1859797 h 1859797"/>
              <a:gd name="connsiteX1" fmla="*/ 317716 w 1720312"/>
              <a:gd name="connsiteY1" fmla="*/ 1859797 h 1859797"/>
              <a:gd name="connsiteX2" fmla="*/ 433953 w 1720312"/>
              <a:gd name="connsiteY2" fmla="*/ 1852048 h 1859797"/>
              <a:gd name="connsiteX3" fmla="*/ 604434 w 1720312"/>
              <a:gd name="connsiteY3" fmla="*/ 1852048 h 1859797"/>
              <a:gd name="connsiteX4" fmla="*/ 697424 w 1720312"/>
              <a:gd name="connsiteY4" fmla="*/ 1844299 h 1859797"/>
              <a:gd name="connsiteX5" fmla="*/ 821411 w 1720312"/>
              <a:gd name="connsiteY5" fmla="*/ 1828800 h 1859797"/>
              <a:gd name="connsiteX6" fmla="*/ 945397 w 1720312"/>
              <a:gd name="connsiteY6" fmla="*/ 1774556 h 1859797"/>
              <a:gd name="connsiteX7" fmla="*/ 1053885 w 1720312"/>
              <a:gd name="connsiteY7" fmla="*/ 1743560 h 1859797"/>
              <a:gd name="connsiteX8" fmla="*/ 1154624 w 1720312"/>
              <a:gd name="connsiteY8" fmla="*/ 1704814 h 1859797"/>
              <a:gd name="connsiteX9" fmla="*/ 1301858 w 1720312"/>
              <a:gd name="connsiteY9" fmla="*/ 1619573 h 1859797"/>
              <a:gd name="connsiteX10" fmla="*/ 1441343 w 1720312"/>
              <a:gd name="connsiteY10" fmla="*/ 1549831 h 1859797"/>
              <a:gd name="connsiteX11" fmla="*/ 1511085 w 1720312"/>
              <a:gd name="connsiteY11" fmla="*/ 1503336 h 1859797"/>
              <a:gd name="connsiteX12" fmla="*/ 1596326 w 1720312"/>
              <a:gd name="connsiteY12" fmla="*/ 1449092 h 1859797"/>
              <a:gd name="connsiteX13" fmla="*/ 1666068 w 1720312"/>
              <a:gd name="connsiteY13" fmla="*/ 1410346 h 1859797"/>
              <a:gd name="connsiteX14" fmla="*/ 1720312 w 1720312"/>
              <a:gd name="connsiteY14" fmla="*/ 1371600 h 1859797"/>
              <a:gd name="connsiteX15" fmla="*/ 596685 w 1720312"/>
              <a:gd name="connsiteY15" fmla="*/ 0 h 1859797"/>
              <a:gd name="connsiteX16" fmla="*/ 0 w 1720312"/>
              <a:gd name="connsiteY16" fmla="*/ 0 h 1859797"/>
              <a:gd name="connsiteX17" fmla="*/ 7750 w 1720312"/>
              <a:gd name="connsiteY17" fmla="*/ 1859797 h 185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20312" h="1859797">
                <a:moveTo>
                  <a:pt x="7750" y="1859797"/>
                </a:moveTo>
                <a:lnTo>
                  <a:pt x="317716" y="1859797"/>
                </a:lnTo>
                <a:lnTo>
                  <a:pt x="433953" y="1852048"/>
                </a:lnTo>
                <a:lnTo>
                  <a:pt x="604434" y="1852048"/>
                </a:lnTo>
                <a:lnTo>
                  <a:pt x="697424" y="1844299"/>
                </a:lnTo>
                <a:lnTo>
                  <a:pt x="821411" y="1828800"/>
                </a:lnTo>
                <a:lnTo>
                  <a:pt x="945397" y="1774556"/>
                </a:lnTo>
                <a:lnTo>
                  <a:pt x="1053885" y="1743560"/>
                </a:lnTo>
                <a:lnTo>
                  <a:pt x="1154624" y="1704814"/>
                </a:lnTo>
                <a:lnTo>
                  <a:pt x="1301858" y="1619573"/>
                </a:lnTo>
                <a:lnTo>
                  <a:pt x="1441343" y="1549831"/>
                </a:lnTo>
                <a:lnTo>
                  <a:pt x="1511085" y="1503336"/>
                </a:lnTo>
                <a:lnTo>
                  <a:pt x="1596326" y="1449092"/>
                </a:lnTo>
                <a:lnTo>
                  <a:pt x="1666068" y="1410346"/>
                </a:lnTo>
                <a:lnTo>
                  <a:pt x="1720312" y="1371600"/>
                </a:lnTo>
                <a:lnTo>
                  <a:pt x="596685" y="0"/>
                </a:lnTo>
                <a:lnTo>
                  <a:pt x="0" y="0"/>
                </a:lnTo>
                <a:cubicBezTo>
                  <a:pt x="2583" y="619932"/>
                  <a:pt x="5167" y="1239865"/>
                  <a:pt x="7750" y="1859797"/>
                </a:cubicBezTo>
                <a:close/>
              </a:path>
            </a:pathLst>
          </a:custGeom>
          <a:solidFill>
            <a:srgbClr val="7030A0">
              <a:alpha val="74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594529" y="3254644"/>
            <a:ext cx="1495586" cy="1487837"/>
          </a:xfrm>
          <a:custGeom>
            <a:avLst/>
            <a:gdLst>
              <a:gd name="connsiteX0" fmla="*/ 0 w 1495586"/>
              <a:gd name="connsiteY0" fmla="*/ 774915 h 1487837"/>
              <a:gd name="connsiteX1" fmla="*/ 116237 w 1495586"/>
              <a:gd name="connsiteY1" fmla="*/ 650929 h 1487837"/>
              <a:gd name="connsiteX2" fmla="*/ 240224 w 1495586"/>
              <a:gd name="connsiteY2" fmla="*/ 581187 h 1487837"/>
              <a:gd name="connsiteX3" fmla="*/ 348712 w 1495586"/>
              <a:gd name="connsiteY3" fmla="*/ 542441 h 1487837"/>
              <a:gd name="connsiteX4" fmla="*/ 472698 w 1495586"/>
              <a:gd name="connsiteY4" fmla="*/ 449451 h 1487837"/>
              <a:gd name="connsiteX5" fmla="*/ 612183 w 1495586"/>
              <a:gd name="connsiteY5" fmla="*/ 356461 h 1487837"/>
              <a:gd name="connsiteX6" fmla="*/ 728420 w 1495586"/>
              <a:gd name="connsiteY6" fmla="*/ 286719 h 1487837"/>
              <a:gd name="connsiteX7" fmla="*/ 821410 w 1495586"/>
              <a:gd name="connsiteY7" fmla="*/ 232475 h 1487837"/>
              <a:gd name="connsiteX8" fmla="*/ 929898 w 1495586"/>
              <a:gd name="connsiteY8" fmla="*/ 193729 h 1487837"/>
              <a:gd name="connsiteX9" fmla="*/ 968644 w 1495586"/>
              <a:gd name="connsiteY9" fmla="*/ 147234 h 1487837"/>
              <a:gd name="connsiteX10" fmla="*/ 1069383 w 1495586"/>
              <a:gd name="connsiteY10" fmla="*/ 108488 h 1487837"/>
              <a:gd name="connsiteX11" fmla="*/ 1139125 w 1495586"/>
              <a:gd name="connsiteY11" fmla="*/ 85241 h 1487837"/>
              <a:gd name="connsiteX12" fmla="*/ 1201118 w 1495586"/>
              <a:gd name="connsiteY12" fmla="*/ 54244 h 1487837"/>
              <a:gd name="connsiteX13" fmla="*/ 1270861 w 1495586"/>
              <a:gd name="connsiteY13" fmla="*/ 23248 h 1487837"/>
              <a:gd name="connsiteX14" fmla="*/ 1348352 w 1495586"/>
              <a:gd name="connsiteY14" fmla="*/ 0 h 1487837"/>
              <a:gd name="connsiteX15" fmla="*/ 1394847 w 1495586"/>
              <a:gd name="connsiteY15" fmla="*/ 0 h 1487837"/>
              <a:gd name="connsiteX16" fmla="*/ 1425844 w 1495586"/>
              <a:gd name="connsiteY16" fmla="*/ 0 h 1487837"/>
              <a:gd name="connsiteX17" fmla="*/ 1449091 w 1495586"/>
              <a:gd name="connsiteY17" fmla="*/ 30997 h 1487837"/>
              <a:gd name="connsiteX18" fmla="*/ 1487837 w 1495586"/>
              <a:gd name="connsiteY18" fmla="*/ 69742 h 1487837"/>
              <a:gd name="connsiteX19" fmla="*/ 1495586 w 1495586"/>
              <a:gd name="connsiteY19" fmla="*/ 162732 h 1487837"/>
              <a:gd name="connsiteX20" fmla="*/ 1487837 w 1495586"/>
              <a:gd name="connsiteY20" fmla="*/ 240224 h 1487837"/>
              <a:gd name="connsiteX21" fmla="*/ 1449091 w 1495586"/>
              <a:gd name="connsiteY21" fmla="*/ 302217 h 1487837"/>
              <a:gd name="connsiteX22" fmla="*/ 1394847 w 1495586"/>
              <a:gd name="connsiteY22" fmla="*/ 387458 h 1487837"/>
              <a:gd name="connsiteX23" fmla="*/ 1356102 w 1495586"/>
              <a:gd name="connsiteY23" fmla="*/ 457200 h 1487837"/>
              <a:gd name="connsiteX24" fmla="*/ 1294108 w 1495586"/>
              <a:gd name="connsiteY24" fmla="*/ 534692 h 1487837"/>
              <a:gd name="connsiteX25" fmla="*/ 1224366 w 1495586"/>
              <a:gd name="connsiteY25" fmla="*/ 604434 h 1487837"/>
              <a:gd name="connsiteX26" fmla="*/ 1177871 w 1495586"/>
              <a:gd name="connsiteY26" fmla="*/ 697424 h 1487837"/>
              <a:gd name="connsiteX27" fmla="*/ 1115878 w 1495586"/>
              <a:gd name="connsiteY27" fmla="*/ 774915 h 1487837"/>
              <a:gd name="connsiteX28" fmla="*/ 1046135 w 1495586"/>
              <a:gd name="connsiteY28" fmla="*/ 852407 h 1487837"/>
              <a:gd name="connsiteX29" fmla="*/ 999640 w 1495586"/>
              <a:gd name="connsiteY29" fmla="*/ 929898 h 1487837"/>
              <a:gd name="connsiteX30" fmla="*/ 945396 w 1495586"/>
              <a:gd name="connsiteY30" fmla="*/ 1007390 h 1487837"/>
              <a:gd name="connsiteX31" fmla="*/ 875654 w 1495586"/>
              <a:gd name="connsiteY31" fmla="*/ 1092631 h 1487837"/>
              <a:gd name="connsiteX32" fmla="*/ 829159 w 1495586"/>
              <a:gd name="connsiteY32" fmla="*/ 1131376 h 1487837"/>
              <a:gd name="connsiteX33" fmla="*/ 790413 w 1495586"/>
              <a:gd name="connsiteY33" fmla="*/ 1185620 h 1487837"/>
              <a:gd name="connsiteX34" fmla="*/ 743918 w 1495586"/>
              <a:gd name="connsiteY34" fmla="*/ 1239864 h 1487837"/>
              <a:gd name="connsiteX35" fmla="*/ 720671 w 1495586"/>
              <a:gd name="connsiteY35" fmla="*/ 1286359 h 1487837"/>
              <a:gd name="connsiteX36" fmla="*/ 681925 w 1495586"/>
              <a:gd name="connsiteY36" fmla="*/ 1332854 h 1487837"/>
              <a:gd name="connsiteX37" fmla="*/ 666427 w 1495586"/>
              <a:gd name="connsiteY37" fmla="*/ 1363851 h 1487837"/>
              <a:gd name="connsiteX38" fmla="*/ 627681 w 1495586"/>
              <a:gd name="connsiteY38" fmla="*/ 1402597 h 1487837"/>
              <a:gd name="connsiteX39" fmla="*/ 573437 w 1495586"/>
              <a:gd name="connsiteY39" fmla="*/ 1487837 h 1487837"/>
              <a:gd name="connsiteX40" fmla="*/ 0 w 1495586"/>
              <a:gd name="connsiteY40" fmla="*/ 774915 h 148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95586" h="1487837">
                <a:moveTo>
                  <a:pt x="0" y="774915"/>
                </a:moveTo>
                <a:lnTo>
                  <a:pt x="116237" y="650929"/>
                </a:lnTo>
                <a:lnTo>
                  <a:pt x="240224" y="581187"/>
                </a:lnTo>
                <a:lnTo>
                  <a:pt x="348712" y="542441"/>
                </a:lnTo>
                <a:lnTo>
                  <a:pt x="472698" y="449451"/>
                </a:lnTo>
                <a:lnTo>
                  <a:pt x="612183" y="356461"/>
                </a:lnTo>
                <a:lnTo>
                  <a:pt x="728420" y="286719"/>
                </a:lnTo>
                <a:lnTo>
                  <a:pt x="821410" y="232475"/>
                </a:lnTo>
                <a:lnTo>
                  <a:pt x="929898" y="193729"/>
                </a:lnTo>
                <a:lnTo>
                  <a:pt x="968644" y="147234"/>
                </a:lnTo>
                <a:lnTo>
                  <a:pt x="1069383" y="108488"/>
                </a:lnTo>
                <a:lnTo>
                  <a:pt x="1139125" y="85241"/>
                </a:lnTo>
                <a:lnTo>
                  <a:pt x="1201118" y="54244"/>
                </a:lnTo>
                <a:lnTo>
                  <a:pt x="1270861" y="23248"/>
                </a:lnTo>
                <a:lnTo>
                  <a:pt x="1348352" y="0"/>
                </a:lnTo>
                <a:lnTo>
                  <a:pt x="1394847" y="0"/>
                </a:lnTo>
                <a:lnTo>
                  <a:pt x="1425844" y="0"/>
                </a:lnTo>
                <a:lnTo>
                  <a:pt x="1449091" y="30997"/>
                </a:lnTo>
                <a:lnTo>
                  <a:pt x="1487837" y="69742"/>
                </a:lnTo>
                <a:lnTo>
                  <a:pt x="1495586" y="162732"/>
                </a:lnTo>
                <a:lnTo>
                  <a:pt x="1487837" y="240224"/>
                </a:lnTo>
                <a:lnTo>
                  <a:pt x="1449091" y="302217"/>
                </a:lnTo>
                <a:lnTo>
                  <a:pt x="1394847" y="387458"/>
                </a:lnTo>
                <a:lnTo>
                  <a:pt x="1356102" y="457200"/>
                </a:lnTo>
                <a:lnTo>
                  <a:pt x="1294108" y="534692"/>
                </a:lnTo>
                <a:lnTo>
                  <a:pt x="1224366" y="604434"/>
                </a:lnTo>
                <a:lnTo>
                  <a:pt x="1177871" y="697424"/>
                </a:lnTo>
                <a:lnTo>
                  <a:pt x="1115878" y="774915"/>
                </a:lnTo>
                <a:lnTo>
                  <a:pt x="1046135" y="852407"/>
                </a:lnTo>
                <a:lnTo>
                  <a:pt x="999640" y="929898"/>
                </a:lnTo>
                <a:lnTo>
                  <a:pt x="945396" y="1007390"/>
                </a:lnTo>
                <a:lnTo>
                  <a:pt x="875654" y="1092631"/>
                </a:lnTo>
                <a:lnTo>
                  <a:pt x="829159" y="1131376"/>
                </a:lnTo>
                <a:lnTo>
                  <a:pt x="790413" y="1185620"/>
                </a:lnTo>
                <a:lnTo>
                  <a:pt x="743918" y="1239864"/>
                </a:lnTo>
                <a:lnTo>
                  <a:pt x="720671" y="1286359"/>
                </a:lnTo>
                <a:lnTo>
                  <a:pt x="681925" y="1332854"/>
                </a:lnTo>
                <a:lnTo>
                  <a:pt x="666427" y="1363851"/>
                </a:lnTo>
                <a:lnTo>
                  <a:pt x="627681" y="1402597"/>
                </a:lnTo>
                <a:lnTo>
                  <a:pt x="573437" y="1487837"/>
                </a:lnTo>
                <a:lnTo>
                  <a:pt x="0" y="774915"/>
                </a:lnTo>
                <a:close/>
              </a:path>
            </a:pathLst>
          </a:custGeom>
          <a:solidFill>
            <a:srgbClr val="7030A0">
              <a:alpha val="72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160217" y="4726983"/>
            <a:ext cx="232475" cy="278970"/>
          </a:xfrm>
          <a:custGeom>
            <a:avLst/>
            <a:gdLst>
              <a:gd name="connsiteX0" fmla="*/ 0 w 232475"/>
              <a:gd name="connsiteY0" fmla="*/ 0 h 278970"/>
              <a:gd name="connsiteX1" fmla="*/ 0 w 232475"/>
              <a:gd name="connsiteY1" fmla="*/ 0 h 278970"/>
              <a:gd name="connsiteX2" fmla="*/ 30997 w 232475"/>
              <a:gd name="connsiteY2" fmla="*/ 131736 h 278970"/>
              <a:gd name="connsiteX3" fmla="*/ 23247 w 232475"/>
              <a:gd name="connsiteY3" fmla="*/ 154983 h 278970"/>
              <a:gd name="connsiteX4" fmla="*/ 54244 w 232475"/>
              <a:gd name="connsiteY4" fmla="*/ 201478 h 278970"/>
              <a:gd name="connsiteX5" fmla="*/ 69742 w 232475"/>
              <a:gd name="connsiteY5" fmla="*/ 232475 h 278970"/>
              <a:gd name="connsiteX6" fmla="*/ 69742 w 232475"/>
              <a:gd name="connsiteY6" fmla="*/ 232475 h 278970"/>
              <a:gd name="connsiteX7" fmla="*/ 139485 w 232475"/>
              <a:gd name="connsiteY7" fmla="*/ 263471 h 278970"/>
              <a:gd name="connsiteX8" fmla="*/ 170481 w 232475"/>
              <a:gd name="connsiteY8" fmla="*/ 271220 h 278970"/>
              <a:gd name="connsiteX9" fmla="*/ 185980 w 232475"/>
              <a:gd name="connsiteY9" fmla="*/ 278970 h 278970"/>
              <a:gd name="connsiteX10" fmla="*/ 232475 w 232475"/>
              <a:gd name="connsiteY10" fmla="*/ 271220 h 278970"/>
              <a:gd name="connsiteX11" fmla="*/ 0 w 232475"/>
              <a:gd name="connsiteY11" fmla="*/ 0 h 27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2475" h="278970">
                <a:moveTo>
                  <a:pt x="0" y="0"/>
                </a:moveTo>
                <a:lnTo>
                  <a:pt x="0" y="0"/>
                </a:lnTo>
                <a:lnTo>
                  <a:pt x="30997" y="131736"/>
                </a:lnTo>
                <a:lnTo>
                  <a:pt x="23247" y="154983"/>
                </a:lnTo>
                <a:lnTo>
                  <a:pt x="54244" y="201478"/>
                </a:lnTo>
                <a:lnTo>
                  <a:pt x="69742" y="232475"/>
                </a:lnTo>
                <a:lnTo>
                  <a:pt x="69742" y="232475"/>
                </a:lnTo>
                <a:lnTo>
                  <a:pt x="139485" y="263471"/>
                </a:lnTo>
                <a:lnTo>
                  <a:pt x="170481" y="271220"/>
                </a:lnTo>
                <a:lnTo>
                  <a:pt x="185980" y="278970"/>
                </a:lnTo>
                <a:lnTo>
                  <a:pt x="232475" y="271220"/>
                </a:lnTo>
                <a:lnTo>
                  <a:pt x="0" y="0"/>
                </a:lnTo>
                <a:close/>
              </a:path>
            </a:pathLst>
          </a:custGeom>
          <a:solidFill>
            <a:srgbClr val="7030A0">
              <a:alpha val="65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408190" y="5005953"/>
            <a:ext cx="1270861" cy="1472339"/>
          </a:xfrm>
          <a:custGeom>
            <a:avLst/>
            <a:gdLst>
              <a:gd name="connsiteX0" fmla="*/ 0 w 1270861"/>
              <a:gd name="connsiteY0" fmla="*/ 7749 h 1472339"/>
              <a:gd name="connsiteX1" fmla="*/ 100739 w 1270861"/>
              <a:gd name="connsiteY1" fmla="*/ 7749 h 1472339"/>
              <a:gd name="connsiteX2" fmla="*/ 193729 w 1270861"/>
              <a:gd name="connsiteY2" fmla="*/ 0 h 1472339"/>
              <a:gd name="connsiteX3" fmla="*/ 263471 w 1270861"/>
              <a:gd name="connsiteY3" fmla="*/ 7749 h 1472339"/>
              <a:gd name="connsiteX4" fmla="*/ 333213 w 1270861"/>
              <a:gd name="connsiteY4" fmla="*/ 23247 h 1472339"/>
              <a:gd name="connsiteX5" fmla="*/ 395207 w 1270861"/>
              <a:gd name="connsiteY5" fmla="*/ 30996 h 1472339"/>
              <a:gd name="connsiteX6" fmla="*/ 534691 w 1270861"/>
              <a:gd name="connsiteY6" fmla="*/ 61993 h 1472339"/>
              <a:gd name="connsiteX7" fmla="*/ 650929 w 1270861"/>
              <a:gd name="connsiteY7" fmla="*/ 85240 h 1472339"/>
              <a:gd name="connsiteX8" fmla="*/ 875654 w 1270861"/>
              <a:gd name="connsiteY8" fmla="*/ 116237 h 1472339"/>
              <a:gd name="connsiteX9" fmla="*/ 1015139 w 1270861"/>
              <a:gd name="connsiteY9" fmla="*/ 147233 h 1472339"/>
              <a:gd name="connsiteX10" fmla="*/ 1270861 w 1270861"/>
              <a:gd name="connsiteY10" fmla="*/ 178230 h 1472339"/>
              <a:gd name="connsiteX11" fmla="*/ 1270861 w 1270861"/>
              <a:gd name="connsiteY11" fmla="*/ 1472339 h 1472339"/>
              <a:gd name="connsiteX12" fmla="*/ 1193369 w 1270861"/>
              <a:gd name="connsiteY12" fmla="*/ 1472339 h 1472339"/>
              <a:gd name="connsiteX13" fmla="*/ 0 w 1270861"/>
              <a:gd name="connsiteY13" fmla="*/ 7749 h 147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0861" h="1472339">
                <a:moveTo>
                  <a:pt x="0" y="7749"/>
                </a:moveTo>
                <a:lnTo>
                  <a:pt x="100739" y="7749"/>
                </a:lnTo>
                <a:lnTo>
                  <a:pt x="193729" y="0"/>
                </a:lnTo>
                <a:lnTo>
                  <a:pt x="263471" y="7749"/>
                </a:lnTo>
                <a:lnTo>
                  <a:pt x="333213" y="23247"/>
                </a:lnTo>
                <a:lnTo>
                  <a:pt x="395207" y="30996"/>
                </a:lnTo>
                <a:lnTo>
                  <a:pt x="534691" y="61993"/>
                </a:lnTo>
                <a:lnTo>
                  <a:pt x="650929" y="85240"/>
                </a:lnTo>
                <a:lnTo>
                  <a:pt x="875654" y="116237"/>
                </a:lnTo>
                <a:lnTo>
                  <a:pt x="1015139" y="147233"/>
                </a:lnTo>
                <a:lnTo>
                  <a:pt x="1270861" y="178230"/>
                </a:lnTo>
                <a:lnTo>
                  <a:pt x="1270861" y="1472339"/>
                </a:lnTo>
                <a:lnTo>
                  <a:pt x="1193369" y="1472339"/>
                </a:lnTo>
                <a:lnTo>
                  <a:pt x="0" y="7749"/>
                </a:lnTo>
                <a:close/>
              </a:path>
            </a:pathLst>
          </a:custGeom>
          <a:solidFill>
            <a:srgbClr val="7030A0">
              <a:alpha val="77000"/>
            </a:srgb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7127207" y="3840774"/>
            <a:ext cx="252000" cy="25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6792535" y="4035131"/>
            <a:ext cx="395929" cy="516871"/>
          </a:xfrm>
          <a:prstGeom prst="straightConnector1">
            <a:avLst/>
          </a:prstGeom>
          <a:ln w="25400">
            <a:solidFill>
              <a:schemeClr val="bg1"/>
            </a:solidFill>
            <a:prstDash val="sysDash"/>
            <a:tailEnd type="stealth" w="med" len="lg"/>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6730786" y="4544253"/>
            <a:ext cx="108000" cy="108000"/>
          </a:xfrm>
          <a:prstGeom prst="ellipse">
            <a:avLst/>
          </a:prstGeom>
          <a:solidFill>
            <a:schemeClr val="bg1">
              <a:lumMod val="95000"/>
            </a:schemeClr>
          </a:solid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8995" y="3355992"/>
            <a:ext cx="692130" cy="68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67243" y="1185412"/>
            <a:ext cx="1840629" cy="1050287"/>
            <a:chOff x="271967" y="5774268"/>
            <a:chExt cx="1840629" cy="1050287"/>
          </a:xfrm>
        </p:grpSpPr>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1877" y="784215"/>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Rounded Rectangular Callout 23"/>
          <p:cNvSpPr/>
          <p:nvPr/>
        </p:nvSpPr>
        <p:spPr>
          <a:xfrm>
            <a:off x="2771800" y="692696"/>
            <a:ext cx="2808312" cy="1805904"/>
          </a:xfrm>
          <a:prstGeom prst="wedgeRoundRectCallout">
            <a:avLst>
              <a:gd name="adj1" fmla="val 38163"/>
              <a:gd name="adj2" fmla="val 72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Target of the attacker: “poisoned ” areas of the decision space</a:t>
            </a:r>
            <a:r>
              <a:rPr lang="en-US" dirty="0"/>
              <a:t> </a:t>
            </a:r>
            <a:r>
              <a:rPr lang="en-US" dirty="0" smtClean="0"/>
              <a:t>(i.e. the area of potentially wrong decisions made by the artificial decision-maker )</a:t>
            </a:r>
            <a:endParaRPr lang="en-US" dirty="0"/>
          </a:p>
        </p:txBody>
      </p:sp>
      <p:pic>
        <p:nvPicPr>
          <p:cNvPr id="2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593860"/>
            <a:ext cx="2592288" cy="552807"/>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6" name="標題 1"/>
          <p:cNvSpPr>
            <a:spLocks noGrp="1"/>
          </p:cNvSpPr>
          <p:nvPr>
            <p:ph type="title"/>
          </p:nvPr>
        </p:nvSpPr>
        <p:spPr>
          <a:xfrm>
            <a:off x="251520" y="1"/>
            <a:ext cx="8777451" cy="548680"/>
          </a:xfrm>
        </p:spPr>
        <p:txBody>
          <a:bodyPr>
            <a:normAutofit fontScale="90000"/>
          </a:bodyPr>
          <a:lstStyle/>
          <a:p>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“Poisoned” training data – “Poisoned Decisions”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35"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2714" y="5285710"/>
            <a:ext cx="576396" cy="567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5938" y="3488892"/>
            <a:ext cx="396421" cy="390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7" name="Straight Arrow Connector 36"/>
          <p:cNvCxnSpPr/>
          <p:nvPr/>
        </p:nvCxnSpPr>
        <p:spPr>
          <a:xfrm>
            <a:off x="6228184" y="1883614"/>
            <a:ext cx="960280" cy="1973327"/>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927063" y="6381274"/>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39" name="Rectangle 38"/>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spTree>
    <p:extLst>
      <p:ext uri="{BB962C8B-B14F-4D97-AF65-F5344CB8AC3E}">
        <p14:creationId xmlns:p14="http://schemas.microsoft.com/office/powerpoint/2010/main" val="27080499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19" y="2635664"/>
            <a:ext cx="3870489" cy="387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967" y="2653770"/>
            <a:ext cx="3821218" cy="3879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908064"/>
            <a:ext cx="2925075" cy="563242"/>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934812" y="6412270"/>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8" name="Rectangle 7"/>
          <p:cNvSpPr/>
          <p:nvPr/>
        </p:nvSpPr>
        <p:spPr>
          <a:xfrm>
            <a:off x="5412233" y="6399093"/>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grpSp>
        <p:nvGrpSpPr>
          <p:cNvPr id="9" name="Group 8"/>
          <p:cNvGrpSpPr/>
          <p:nvPr/>
        </p:nvGrpSpPr>
        <p:grpSpPr>
          <a:xfrm>
            <a:off x="92435" y="506342"/>
            <a:ext cx="1840629" cy="1050287"/>
            <a:chOff x="271967" y="5774268"/>
            <a:chExt cx="1840629" cy="1050287"/>
          </a:xfrm>
        </p:grpSpPr>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63" y="1614096"/>
            <a:ext cx="2880320" cy="859451"/>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12" name="Group 11"/>
          <p:cNvGrpSpPr/>
          <p:nvPr/>
        </p:nvGrpSpPr>
        <p:grpSpPr>
          <a:xfrm>
            <a:off x="7240830" y="814769"/>
            <a:ext cx="1840629" cy="1050287"/>
            <a:chOff x="271967" y="5774268"/>
            <a:chExt cx="1840629" cy="1050287"/>
          </a:xfrm>
        </p:grpSpPr>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sp>
        <p:nvSpPr>
          <p:cNvPr id="15" name="標題 1"/>
          <p:cNvSpPr>
            <a:spLocks noGrp="1"/>
          </p:cNvSpPr>
          <p:nvPr>
            <p:ph type="title"/>
          </p:nvPr>
        </p:nvSpPr>
        <p:spPr>
          <a:xfrm>
            <a:off x="1375867" y="54244"/>
            <a:ext cx="7821827" cy="638452"/>
          </a:xfrm>
        </p:spPr>
        <p:txBody>
          <a:bodyPr>
            <a:normAutofit fontScale="90000"/>
          </a:bodyPr>
          <a:lstStyle/>
          <a:p>
            <a:pPr algn="l"/>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consider a more complex decision problem addressed by two different decision-makers</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16" name="Rectangle 15"/>
          <p:cNvSpPr/>
          <p:nvPr/>
        </p:nvSpPr>
        <p:spPr>
          <a:xfrm>
            <a:off x="1979712" y="922803"/>
            <a:ext cx="2376263" cy="646331"/>
          </a:xfrm>
          <a:prstGeom prst="rect">
            <a:avLst/>
          </a:prstGeom>
          <a:noFill/>
        </p:spPr>
        <p:txBody>
          <a:bodyPr wrap="square" lIns="91440" tIns="45720" rIns="91440" bIns="45720">
            <a:spAutoFit/>
          </a:bodyPr>
          <a:lstStyle/>
          <a:p>
            <a:r>
              <a:rPr lang="en-US"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Deep (5 hidden layers) Neural Network</a:t>
            </a:r>
            <a:endParaRPr lang="en-US"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17" name="Rectangle 16"/>
          <p:cNvSpPr/>
          <p:nvPr/>
        </p:nvSpPr>
        <p:spPr>
          <a:xfrm>
            <a:off x="4834393" y="1264226"/>
            <a:ext cx="2526011" cy="646331"/>
          </a:xfrm>
          <a:prstGeom prst="rect">
            <a:avLst/>
          </a:prstGeom>
          <a:noFill/>
        </p:spPr>
        <p:txBody>
          <a:bodyPr wrap="square" lIns="91440" tIns="45720" rIns="91440" bIns="45720">
            <a:spAutoFit/>
          </a:bodyPr>
          <a:lstStyle/>
          <a:p>
            <a:r>
              <a:rPr lang="en-US"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Shallow (1 hidden layer) Neural Network</a:t>
            </a:r>
            <a:endParaRPr lang="en-US"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cxnSp>
        <p:nvCxnSpPr>
          <p:cNvPr id="19" name="Straight Arrow Connector 18"/>
          <p:cNvCxnSpPr/>
          <p:nvPr/>
        </p:nvCxnSpPr>
        <p:spPr>
          <a:xfrm flipH="1">
            <a:off x="7422396" y="2486804"/>
            <a:ext cx="523810" cy="957694"/>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364210" y="3200400"/>
            <a:ext cx="3820332" cy="3308888"/>
          </a:xfrm>
          <a:custGeom>
            <a:avLst/>
            <a:gdLst>
              <a:gd name="connsiteX0" fmla="*/ 0 w 3820332"/>
              <a:gd name="connsiteY0" fmla="*/ 1309607 h 3308888"/>
              <a:gd name="connsiteX1" fmla="*/ 147234 w 3820332"/>
              <a:gd name="connsiteY1" fmla="*/ 1123627 h 3308888"/>
              <a:gd name="connsiteX2" fmla="*/ 154983 w 3820332"/>
              <a:gd name="connsiteY2" fmla="*/ 643180 h 3308888"/>
              <a:gd name="connsiteX3" fmla="*/ 255722 w 3820332"/>
              <a:gd name="connsiteY3" fmla="*/ 488197 h 3308888"/>
              <a:gd name="connsiteX4" fmla="*/ 371959 w 3820332"/>
              <a:gd name="connsiteY4" fmla="*/ 402956 h 3308888"/>
              <a:gd name="connsiteX5" fmla="*/ 488197 w 3820332"/>
              <a:gd name="connsiteY5" fmla="*/ 348712 h 3308888"/>
              <a:gd name="connsiteX6" fmla="*/ 712922 w 3820332"/>
              <a:gd name="connsiteY6" fmla="*/ 263471 h 3308888"/>
              <a:gd name="connsiteX7" fmla="*/ 999641 w 3820332"/>
              <a:gd name="connsiteY7" fmla="*/ 170481 h 3308888"/>
              <a:gd name="connsiteX8" fmla="*/ 1263112 w 3820332"/>
              <a:gd name="connsiteY8" fmla="*/ 108488 h 3308888"/>
              <a:gd name="connsiteX9" fmla="*/ 1689315 w 3820332"/>
              <a:gd name="connsiteY9" fmla="*/ 30997 h 3308888"/>
              <a:gd name="connsiteX10" fmla="*/ 2084522 w 3820332"/>
              <a:gd name="connsiteY10" fmla="*/ 0 h 3308888"/>
              <a:gd name="connsiteX11" fmla="*/ 2402237 w 3820332"/>
              <a:gd name="connsiteY11" fmla="*/ 100739 h 3308888"/>
              <a:gd name="connsiteX12" fmla="*/ 2533973 w 3820332"/>
              <a:gd name="connsiteY12" fmla="*/ 224725 h 3308888"/>
              <a:gd name="connsiteX13" fmla="*/ 2665709 w 3820332"/>
              <a:gd name="connsiteY13" fmla="*/ 356461 h 3308888"/>
              <a:gd name="connsiteX14" fmla="*/ 2766448 w 3820332"/>
              <a:gd name="connsiteY14" fmla="*/ 511444 h 3308888"/>
              <a:gd name="connsiteX15" fmla="*/ 2812943 w 3820332"/>
              <a:gd name="connsiteY15" fmla="*/ 604434 h 3308888"/>
              <a:gd name="connsiteX16" fmla="*/ 2828441 w 3820332"/>
              <a:gd name="connsiteY16" fmla="*/ 736169 h 3308888"/>
              <a:gd name="connsiteX17" fmla="*/ 2828441 w 3820332"/>
              <a:gd name="connsiteY17" fmla="*/ 860156 h 3308888"/>
              <a:gd name="connsiteX18" fmla="*/ 2781946 w 3820332"/>
              <a:gd name="connsiteY18" fmla="*/ 1046136 h 3308888"/>
              <a:gd name="connsiteX19" fmla="*/ 2735451 w 3820332"/>
              <a:gd name="connsiteY19" fmla="*/ 1170122 h 3308888"/>
              <a:gd name="connsiteX20" fmla="*/ 2719953 w 3820332"/>
              <a:gd name="connsiteY20" fmla="*/ 1309607 h 3308888"/>
              <a:gd name="connsiteX21" fmla="*/ 2696705 w 3820332"/>
              <a:gd name="connsiteY21" fmla="*/ 1425844 h 3308888"/>
              <a:gd name="connsiteX22" fmla="*/ 2650210 w 3820332"/>
              <a:gd name="connsiteY22" fmla="*/ 1503336 h 3308888"/>
              <a:gd name="connsiteX23" fmla="*/ 2479729 w 3820332"/>
              <a:gd name="connsiteY23" fmla="*/ 1627322 h 3308888"/>
              <a:gd name="connsiteX24" fmla="*/ 2278251 w 3820332"/>
              <a:gd name="connsiteY24" fmla="*/ 1712563 h 3308888"/>
              <a:gd name="connsiteX25" fmla="*/ 2084522 w 3820332"/>
              <a:gd name="connsiteY25" fmla="*/ 1751308 h 3308888"/>
              <a:gd name="connsiteX26" fmla="*/ 1952787 w 3820332"/>
              <a:gd name="connsiteY26" fmla="*/ 1751308 h 3308888"/>
              <a:gd name="connsiteX27" fmla="*/ 1906292 w 3820332"/>
              <a:gd name="connsiteY27" fmla="*/ 1720312 h 3308888"/>
              <a:gd name="connsiteX28" fmla="*/ 1898543 w 3820332"/>
              <a:gd name="connsiteY28" fmla="*/ 1642820 h 3308888"/>
              <a:gd name="connsiteX29" fmla="*/ 1898543 w 3820332"/>
              <a:gd name="connsiteY29" fmla="*/ 1549831 h 3308888"/>
              <a:gd name="connsiteX30" fmla="*/ 1875295 w 3820332"/>
              <a:gd name="connsiteY30" fmla="*/ 1084881 h 3308888"/>
              <a:gd name="connsiteX31" fmla="*/ 1790054 w 3820332"/>
              <a:gd name="connsiteY31" fmla="*/ 991892 h 3308888"/>
              <a:gd name="connsiteX32" fmla="*/ 1635071 w 3820332"/>
              <a:gd name="connsiteY32" fmla="*/ 991892 h 3308888"/>
              <a:gd name="connsiteX33" fmla="*/ 1487837 w 3820332"/>
              <a:gd name="connsiteY33" fmla="*/ 1030637 h 3308888"/>
              <a:gd name="connsiteX34" fmla="*/ 1356102 w 3820332"/>
              <a:gd name="connsiteY34" fmla="*/ 1115878 h 3308888"/>
              <a:gd name="connsiteX35" fmla="*/ 1224366 w 3820332"/>
              <a:gd name="connsiteY35" fmla="*/ 1247614 h 3308888"/>
              <a:gd name="connsiteX36" fmla="*/ 1177871 w 3820332"/>
              <a:gd name="connsiteY36" fmla="*/ 1363851 h 3308888"/>
              <a:gd name="connsiteX37" fmla="*/ 1162373 w 3820332"/>
              <a:gd name="connsiteY37" fmla="*/ 1433593 h 3308888"/>
              <a:gd name="connsiteX38" fmla="*/ 1139126 w 3820332"/>
              <a:gd name="connsiteY38" fmla="*/ 1596325 h 3308888"/>
              <a:gd name="connsiteX39" fmla="*/ 1092631 w 3820332"/>
              <a:gd name="connsiteY39" fmla="*/ 1797803 h 3308888"/>
              <a:gd name="connsiteX40" fmla="*/ 1046136 w 3820332"/>
              <a:gd name="connsiteY40" fmla="*/ 1929539 h 3308888"/>
              <a:gd name="connsiteX41" fmla="*/ 999641 w 3820332"/>
              <a:gd name="connsiteY41" fmla="*/ 2038027 h 3308888"/>
              <a:gd name="connsiteX42" fmla="*/ 968644 w 3820332"/>
              <a:gd name="connsiteY42" fmla="*/ 2154264 h 3308888"/>
              <a:gd name="connsiteX43" fmla="*/ 929898 w 3820332"/>
              <a:gd name="connsiteY43" fmla="*/ 2239505 h 3308888"/>
              <a:gd name="connsiteX44" fmla="*/ 929898 w 3820332"/>
              <a:gd name="connsiteY44" fmla="*/ 2301498 h 3308888"/>
              <a:gd name="connsiteX45" fmla="*/ 960895 w 3820332"/>
              <a:gd name="connsiteY45" fmla="*/ 2386739 h 3308888"/>
              <a:gd name="connsiteX46" fmla="*/ 1100380 w 3820332"/>
              <a:gd name="connsiteY46" fmla="*/ 2487478 h 3308888"/>
              <a:gd name="connsiteX47" fmla="*/ 1263112 w 3820332"/>
              <a:gd name="connsiteY47" fmla="*/ 2572719 h 3308888"/>
              <a:gd name="connsiteX48" fmla="*/ 1418095 w 3820332"/>
              <a:gd name="connsiteY48" fmla="*/ 2611464 h 3308888"/>
              <a:gd name="connsiteX49" fmla="*/ 1720312 w 3820332"/>
              <a:gd name="connsiteY49" fmla="*/ 2696705 h 3308888"/>
              <a:gd name="connsiteX50" fmla="*/ 2107770 w 3820332"/>
              <a:gd name="connsiteY50" fmla="*/ 2688956 h 3308888"/>
              <a:gd name="connsiteX51" fmla="*/ 2394488 w 3820332"/>
              <a:gd name="connsiteY51" fmla="*/ 2665708 h 3308888"/>
              <a:gd name="connsiteX52" fmla="*/ 2673458 w 3820332"/>
              <a:gd name="connsiteY52" fmla="*/ 2619214 h 3308888"/>
              <a:gd name="connsiteX53" fmla="*/ 2967926 w 3820332"/>
              <a:gd name="connsiteY53" fmla="*/ 2549471 h 3308888"/>
              <a:gd name="connsiteX54" fmla="*/ 3161654 w 3820332"/>
              <a:gd name="connsiteY54" fmla="*/ 2479729 h 3308888"/>
              <a:gd name="connsiteX55" fmla="*/ 3277892 w 3820332"/>
              <a:gd name="connsiteY55" fmla="*/ 2417736 h 3308888"/>
              <a:gd name="connsiteX56" fmla="*/ 3394129 w 3820332"/>
              <a:gd name="connsiteY56" fmla="*/ 2316997 h 3308888"/>
              <a:gd name="connsiteX57" fmla="*/ 3533614 w 3820332"/>
              <a:gd name="connsiteY57" fmla="*/ 2262753 h 3308888"/>
              <a:gd name="connsiteX58" fmla="*/ 3580109 w 3820332"/>
              <a:gd name="connsiteY58" fmla="*/ 2123268 h 3308888"/>
              <a:gd name="connsiteX59" fmla="*/ 3603356 w 3820332"/>
              <a:gd name="connsiteY59" fmla="*/ 2014780 h 3308888"/>
              <a:gd name="connsiteX60" fmla="*/ 3626604 w 3820332"/>
              <a:gd name="connsiteY60" fmla="*/ 1914041 h 3308888"/>
              <a:gd name="connsiteX61" fmla="*/ 3626604 w 3820332"/>
              <a:gd name="connsiteY61" fmla="*/ 1844298 h 3308888"/>
              <a:gd name="connsiteX62" fmla="*/ 3642102 w 3820332"/>
              <a:gd name="connsiteY62" fmla="*/ 1743559 h 3308888"/>
              <a:gd name="connsiteX63" fmla="*/ 3688597 w 3820332"/>
              <a:gd name="connsiteY63" fmla="*/ 1704814 h 3308888"/>
              <a:gd name="connsiteX64" fmla="*/ 3735092 w 3820332"/>
              <a:gd name="connsiteY64" fmla="*/ 1650569 h 3308888"/>
              <a:gd name="connsiteX65" fmla="*/ 3766088 w 3820332"/>
              <a:gd name="connsiteY65" fmla="*/ 1619573 h 3308888"/>
              <a:gd name="connsiteX66" fmla="*/ 3804834 w 3820332"/>
              <a:gd name="connsiteY66" fmla="*/ 1596325 h 3308888"/>
              <a:gd name="connsiteX67" fmla="*/ 3820332 w 3820332"/>
              <a:gd name="connsiteY67" fmla="*/ 1588576 h 3308888"/>
              <a:gd name="connsiteX68" fmla="*/ 3820332 w 3820332"/>
              <a:gd name="connsiteY68" fmla="*/ 3285641 h 3308888"/>
              <a:gd name="connsiteX69" fmla="*/ 0 w 3820332"/>
              <a:gd name="connsiteY69" fmla="*/ 3308888 h 3308888"/>
              <a:gd name="connsiteX70" fmla="*/ 0 w 3820332"/>
              <a:gd name="connsiteY70" fmla="*/ 1309607 h 330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820332" h="3308888">
                <a:moveTo>
                  <a:pt x="0" y="1309607"/>
                </a:moveTo>
                <a:lnTo>
                  <a:pt x="147234" y="1123627"/>
                </a:lnTo>
                <a:lnTo>
                  <a:pt x="154983" y="643180"/>
                </a:lnTo>
                <a:lnTo>
                  <a:pt x="255722" y="488197"/>
                </a:lnTo>
                <a:lnTo>
                  <a:pt x="371959" y="402956"/>
                </a:lnTo>
                <a:lnTo>
                  <a:pt x="488197" y="348712"/>
                </a:lnTo>
                <a:lnTo>
                  <a:pt x="712922" y="263471"/>
                </a:lnTo>
                <a:lnTo>
                  <a:pt x="999641" y="170481"/>
                </a:lnTo>
                <a:lnTo>
                  <a:pt x="1263112" y="108488"/>
                </a:lnTo>
                <a:lnTo>
                  <a:pt x="1689315" y="30997"/>
                </a:lnTo>
                <a:lnTo>
                  <a:pt x="2084522" y="0"/>
                </a:lnTo>
                <a:lnTo>
                  <a:pt x="2402237" y="100739"/>
                </a:lnTo>
                <a:lnTo>
                  <a:pt x="2533973" y="224725"/>
                </a:lnTo>
                <a:lnTo>
                  <a:pt x="2665709" y="356461"/>
                </a:lnTo>
                <a:lnTo>
                  <a:pt x="2766448" y="511444"/>
                </a:lnTo>
                <a:lnTo>
                  <a:pt x="2812943" y="604434"/>
                </a:lnTo>
                <a:lnTo>
                  <a:pt x="2828441" y="736169"/>
                </a:lnTo>
                <a:lnTo>
                  <a:pt x="2828441" y="860156"/>
                </a:lnTo>
                <a:lnTo>
                  <a:pt x="2781946" y="1046136"/>
                </a:lnTo>
                <a:lnTo>
                  <a:pt x="2735451" y="1170122"/>
                </a:lnTo>
                <a:lnTo>
                  <a:pt x="2719953" y="1309607"/>
                </a:lnTo>
                <a:lnTo>
                  <a:pt x="2696705" y="1425844"/>
                </a:lnTo>
                <a:lnTo>
                  <a:pt x="2650210" y="1503336"/>
                </a:lnTo>
                <a:lnTo>
                  <a:pt x="2479729" y="1627322"/>
                </a:lnTo>
                <a:lnTo>
                  <a:pt x="2278251" y="1712563"/>
                </a:lnTo>
                <a:lnTo>
                  <a:pt x="2084522" y="1751308"/>
                </a:lnTo>
                <a:lnTo>
                  <a:pt x="1952787" y="1751308"/>
                </a:lnTo>
                <a:lnTo>
                  <a:pt x="1906292" y="1720312"/>
                </a:lnTo>
                <a:lnTo>
                  <a:pt x="1898543" y="1642820"/>
                </a:lnTo>
                <a:lnTo>
                  <a:pt x="1898543" y="1549831"/>
                </a:lnTo>
                <a:lnTo>
                  <a:pt x="1875295" y="1084881"/>
                </a:lnTo>
                <a:lnTo>
                  <a:pt x="1790054" y="991892"/>
                </a:lnTo>
                <a:lnTo>
                  <a:pt x="1635071" y="991892"/>
                </a:lnTo>
                <a:lnTo>
                  <a:pt x="1487837" y="1030637"/>
                </a:lnTo>
                <a:lnTo>
                  <a:pt x="1356102" y="1115878"/>
                </a:lnTo>
                <a:lnTo>
                  <a:pt x="1224366" y="1247614"/>
                </a:lnTo>
                <a:lnTo>
                  <a:pt x="1177871" y="1363851"/>
                </a:lnTo>
                <a:lnTo>
                  <a:pt x="1162373" y="1433593"/>
                </a:lnTo>
                <a:lnTo>
                  <a:pt x="1139126" y="1596325"/>
                </a:lnTo>
                <a:lnTo>
                  <a:pt x="1092631" y="1797803"/>
                </a:lnTo>
                <a:lnTo>
                  <a:pt x="1046136" y="1929539"/>
                </a:lnTo>
                <a:lnTo>
                  <a:pt x="999641" y="2038027"/>
                </a:lnTo>
                <a:lnTo>
                  <a:pt x="968644" y="2154264"/>
                </a:lnTo>
                <a:lnTo>
                  <a:pt x="929898" y="2239505"/>
                </a:lnTo>
                <a:lnTo>
                  <a:pt x="929898" y="2301498"/>
                </a:lnTo>
                <a:lnTo>
                  <a:pt x="960895" y="2386739"/>
                </a:lnTo>
                <a:lnTo>
                  <a:pt x="1100380" y="2487478"/>
                </a:lnTo>
                <a:lnTo>
                  <a:pt x="1263112" y="2572719"/>
                </a:lnTo>
                <a:lnTo>
                  <a:pt x="1418095" y="2611464"/>
                </a:lnTo>
                <a:lnTo>
                  <a:pt x="1720312" y="2696705"/>
                </a:lnTo>
                <a:lnTo>
                  <a:pt x="2107770" y="2688956"/>
                </a:lnTo>
                <a:lnTo>
                  <a:pt x="2394488" y="2665708"/>
                </a:lnTo>
                <a:lnTo>
                  <a:pt x="2673458" y="2619214"/>
                </a:lnTo>
                <a:lnTo>
                  <a:pt x="2967926" y="2549471"/>
                </a:lnTo>
                <a:lnTo>
                  <a:pt x="3161654" y="2479729"/>
                </a:lnTo>
                <a:lnTo>
                  <a:pt x="3277892" y="2417736"/>
                </a:lnTo>
                <a:lnTo>
                  <a:pt x="3394129" y="2316997"/>
                </a:lnTo>
                <a:lnTo>
                  <a:pt x="3533614" y="2262753"/>
                </a:lnTo>
                <a:lnTo>
                  <a:pt x="3580109" y="2123268"/>
                </a:lnTo>
                <a:lnTo>
                  <a:pt x="3603356" y="2014780"/>
                </a:lnTo>
                <a:lnTo>
                  <a:pt x="3626604" y="1914041"/>
                </a:lnTo>
                <a:lnTo>
                  <a:pt x="3626604" y="1844298"/>
                </a:lnTo>
                <a:lnTo>
                  <a:pt x="3642102" y="1743559"/>
                </a:lnTo>
                <a:lnTo>
                  <a:pt x="3688597" y="1704814"/>
                </a:lnTo>
                <a:lnTo>
                  <a:pt x="3735092" y="1650569"/>
                </a:lnTo>
                <a:lnTo>
                  <a:pt x="3766088" y="1619573"/>
                </a:lnTo>
                <a:lnTo>
                  <a:pt x="3804834" y="1596325"/>
                </a:lnTo>
                <a:lnTo>
                  <a:pt x="3820332" y="1588576"/>
                </a:lnTo>
                <a:lnTo>
                  <a:pt x="3820332" y="3285641"/>
                </a:lnTo>
                <a:lnTo>
                  <a:pt x="0" y="3308888"/>
                </a:lnTo>
                <a:lnTo>
                  <a:pt x="0" y="1309607"/>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2058352" y="2321437"/>
            <a:ext cx="432048" cy="894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4881966" y="2936929"/>
            <a:ext cx="3789336" cy="3564610"/>
          </a:xfrm>
          <a:custGeom>
            <a:avLst/>
            <a:gdLst>
              <a:gd name="connsiteX0" fmla="*/ 7749 w 3789336"/>
              <a:gd name="connsiteY0" fmla="*/ 1464590 h 3564610"/>
              <a:gd name="connsiteX1" fmla="*/ 92990 w 3789336"/>
              <a:gd name="connsiteY1" fmla="*/ 1371600 h 3564610"/>
              <a:gd name="connsiteX2" fmla="*/ 139485 w 3789336"/>
              <a:gd name="connsiteY2" fmla="*/ 1255363 h 3564610"/>
              <a:gd name="connsiteX3" fmla="*/ 139485 w 3789336"/>
              <a:gd name="connsiteY3" fmla="*/ 1162373 h 3564610"/>
              <a:gd name="connsiteX4" fmla="*/ 193729 w 3789336"/>
              <a:gd name="connsiteY4" fmla="*/ 1069383 h 3564610"/>
              <a:gd name="connsiteX5" fmla="*/ 278970 w 3789336"/>
              <a:gd name="connsiteY5" fmla="*/ 914400 h 3564610"/>
              <a:gd name="connsiteX6" fmla="*/ 410705 w 3789336"/>
              <a:gd name="connsiteY6" fmla="*/ 782664 h 3564610"/>
              <a:gd name="connsiteX7" fmla="*/ 573437 w 3789336"/>
              <a:gd name="connsiteY7" fmla="*/ 635430 h 3564610"/>
              <a:gd name="connsiteX8" fmla="*/ 798163 w 3789336"/>
              <a:gd name="connsiteY8" fmla="*/ 449451 h 3564610"/>
              <a:gd name="connsiteX9" fmla="*/ 1077132 w 3789336"/>
              <a:gd name="connsiteY9" fmla="*/ 325464 h 3564610"/>
              <a:gd name="connsiteX10" fmla="*/ 1286359 w 3789336"/>
              <a:gd name="connsiteY10" fmla="*/ 224725 h 3564610"/>
              <a:gd name="connsiteX11" fmla="*/ 1588576 w 3789336"/>
              <a:gd name="connsiteY11" fmla="*/ 178230 h 3564610"/>
              <a:gd name="connsiteX12" fmla="*/ 1875295 w 3789336"/>
              <a:gd name="connsiteY12" fmla="*/ 178230 h 3564610"/>
              <a:gd name="connsiteX13" fmla="*/ 2030278 w 3789336"/>
              <a:gd name="connsiteY13" fmla="*/ 193729 h 3564610"/>
              <a:gd name="connsiteX14" fmla="*/ 2107770 w 3789336"/>
              <a:gd name="connsiteY14" fmla="*/ 139485 h 3564610"/>
              <a:gd name="connsiteX15" fmla="*/ 2138766 w 3789336"/>
              <a:gd name="connsiteY15" fmla="*/ 100739 h 3564610"/>
              <a:gd name="connsiteX16" fmla="*/ 2162014 w 3789336"/>
              <a:gd name="connsiteY16" fmla="*/ 61993 h 3564610"/>
              <a:gd name="connsiteX17" fmla="*/ 2185261 w 3789336"/>
              <a:gd name="connsiteY17" fmla="*/ 23247 h 3564610"/>
              <a:gd name="connsiteX18" fmla="*/ 2278251 w 3789336"/>
              <a:gd name="connsiteY18" fmla="*/ 0 h 3564610"/>
              <a:gd name="connsiteX19" fmla="*/ 2309248 w 3789336"/>
              <a:gd name="connsiteY19" fmla="*/ 54244 h 3564610"/>
              <a:gd name="connsiteX20" fmla="*/ 2347993 w 3789336"/>
              <a:gd name="connsiteY20" fmla="*/ 193729 h 3564610"/>
              <a:gd name="connsiteX21" fmla="*/ 2340244 w 3789336"/>
              <a:gd name="connsiteY21" fmla="*/ 294468 h 3564610"/>
              <a:gd name="connsiteX22" fmla="*/ 2355742 w 3789336"/>
              <a:gd name="connsiteY22" fmla="*/ 371959 h 3564610"/>
              <a:gd name="connsiteX23" fmla="*/ 2378990 w 3789336"/>
              <a:gd name="connsiteY23" fmla="*/ 464949 h 3564610"/>
              <a:gd name="connsiteX24" fmla="*/ 2386739 w 3789336"/>
              <a:gd name="connsiteY24" fmla="*/ 519193 h 3564610"/>
              <a:gd name="connsiteX25" fmla="*/ 2487478 w 3789336"/>
              <a:gd name="connsiteY25" fmla="*/ 526942 h 3564610"/>
              <a:gd name="connsiteX26" fmla="*/ 2541722 w 3789336"/>
              <a:gd name="connsiteY26" fmla="*/ 612183 h 3564610"/>
              <a:gd name="connsiteX27" fmla="*/ 2564970 w 3789336"/>
              <a:gd name="connsiteY27" fmla="*/ 712922 h 3564610"/>
              <a:gd name="connsiteX28" fmla="*/ 2549471 w 3789336"/>
              <a:gd name="connsiteY28" fmla="*/ 743918 h 3564610"/>
              <a:gd name="connsiteX29" fmla="*/ 2665709 w 3789336"/>
              <a:gd name="connsiteY29" fmla="*/ 798163 h 3564610"/>
              <a:gd name="connsiteX30" fmla="*/ 2774197 w 3789336"/>
              <a:gd name="connsiteY30" fmla="*/ 798163 h 3564610"/>
              <a:gd name="connsiteX31" fmla="*/ 2851688 w 3789336"/>
              <a:gd name="connsiteY31" fmla="*/ 821410 h 3564610"/>
              <a:gd name="connsiteX32" fmla="*/ 2867187 w 3789336"/>
              <a:gd name="connsiteY32" fmla="*/ 984142 h 3564610"/>
              <a:gd name="connsiteX33" fmla="*/ 2797444 w 3789336"/>
              <a:gd name="connsiteY33" fmla="*/ 1270861 h 3564610"/>
              <a:gd name="connsiteX34" fmla="*/ 2727702 w 3789336"/>
              <a:gd name="connsiteY34" fmla="*/ 1518834 h 3564610"/>
              <a:gd name="connsiteX35" fmla="*/ 2417736 w 3789336"/>
              <a:gd name="connsiteY35" fmla="*/ 1828800 h 3564610"/>
              <a:gd name="connsiteX36" fmla="*/ 2177512 w 3789336"/>
              <a:gd name="connsiteY36" fmla="*/ 2030278 h 3564610"/>
              <a:gd name="connsiteX37" fmla="*/ 1983783 w 3789336"/>
              <a:gd name="connsiteY37" fmla="*/ 2053525 h 3564610"/>
              <a:gd name="connsiteX38" fmla="*/ 1921790 w 3789336"/>
              <a:gd name="connsiteY38" fmla="*/ 2045776 h 3564610"/>
              <a:gd name="connsiteX39" fmla="*/ 1890793 w 3789336"/>
              <a:gd name="connsiteY39" fmla="*/ 1999281 h 3564610"/>
              <a:gd name="connsiteX40" fmla="*/ 1859797 w 3789336"/>
              <a:gd name="connsiteY40" fmla="*/ 1937288 h 3564610"/>
              <a:gd name="connsiteX41" fmla="*/ 1836549 w 3789336"/>
              <a:gd name="connsiteY41" fmla="*/ 1867546 h 3564610"/>
              <a:gd name="connsiteX42" fmla="*/ 1836549 w 3789336"/>
              <a:gd name="connsiteY42" fmla="*/ 1782305 h 3564610"/>
              <a:gd name="connsiteX43" fmla="*/ 1875295 w 3789336"/>
              <a:gd name="connsiteY43" fmla="*/ 1712563 h 3564610"/>
              <a:gd name="connsiteX44" fmla="*/ 1914041 w 3789336"/>
              <a:gd name="connsiteY44" fmla="*/ 1394847 h 3564610"/>
              <a:gd name="connsiteX45" fmla="*/ 1859797 w 3789336"/>
              <a:gd name="connsiteY45" fmla="*/ 1263112 h 3564610"/>
              <a:gd name="connsiteX46" fmla="*/ 1782305 w 3789336"/>
              <a:gd name="connsiteY46" fmla="*/ 1216617 h 3564610"/>
              <a:gd name="connsiteX47" fmla="*/ 1666068 w 3789336"/>
              <a:gd name="connsiteY47" fmla="*/ 1224366 h 3564610"/>
              <a:gd name="connsiteX48" fmla="*/ 1480088 w 3789336"/>
              <a:gd name="connsiteY48" fmla="*/ 1317356 h 3564610"/>
              <a:gd name="connsiteX49" fmla="*/ 1255363 w 3789336"/>
              <a:gd name="connsiteY49" fmla="*/ 1511085 h 3564610"/>
              <a:gd name="connsiteX50" fmla="*/ 1108129 w 3789336"/>
              <a:gd name="connsiteY50" fmla="*/ 1743559 h 3564610"/>
              <a:gd name="connsiteX51" fmla="*/ 960895 w 3789336"/>
              <a:gd name="connsiteY51" fmla="*/ 2038027 h 3564610"/>
              <a:gd name="connsiteX52" fmla="*/ 945397 w 3789336"/>
              <a:gd name="connsiteY52" fmla="*/ 2200759 h 3564610"/>
              <a:gd name="connsiteX53" fmla="*/ 960895 w 3789336"/>
              <a:gd name="connsiteY53" fmla="*/ 2293749 h 3564610"/>
              <a:gd name="connsiteX54" fmla="*/ 922149 w 3789336"/>
              <a:gd name="connsiteY54" fmla="*/ 2309247 h 3564610"/>
              <a:gd name="connsiteX55" fmla="*/ 914400 w 3789336"/>
              <a:gd name="connsiteY55" fmla="*/ 2402237 h 3564610"/>
              <a:gd name="connsiteX56" fmla="*/ 968644 w 3789336"/>
              <a:gd name="connsiteY56" fmla="*/ 2456481 h 3564610"/>
              <a:gd name="connsiteX57" fmla="*/ 991892 w 3789336"/>
              <a:gd name="connsiteY57" fmla="*/ 2510725 h 3564610"/>
              <a:gd name="connsiteX58" fmla="*/ 1030637 w 3789336"/>
              <a:gd name="connsiteY58" fmla="*/ 2533973 h 3564610"/>
              <a:gd name="connsiteX59" fmla="*/ 1053885 w 3789336"/>
              <a:gd name="connsiteY59" fmla="*/ 2510725 h 3564610"/>
              <a:gd name="connsiteX60" fmla="*/ 1146875 w 3789336"/>
              <a:gd name="connsiteY60" fmla="*/ 2487478 h 3564610"/>
              <a:gd name="connsiteX61" fmla="*/ 1185620 w 3789336"/>
              <a:gd name="connsiteY61" fmla="*/ 2487478 h 3564610"/>
              <a:gd name="connsiteX62" fmla="*/ 1216617 w 3789336"/>
              <a:gd name="connsiteY62" fmla="*/ 2549471 h 3564610"/>
              <a:gd name="connsiteX63" fmla="*/ 1247614 w 3789336"/>
              <a:gd name="connsiteY63" fmla="*/ 2588217 h 3564610"/>
              <a:gd name="connsiteX64" fmla="*/ 1263112 w 3789336"/>
              <a:gd name="connsiteY64" fmla="*/ 2673457 h 3564610"/>
              <a:gd name="connsiteX65" fmla="*/ 1270861 w 3789336"/>
              <a:gd name="connsiteY65" fmla="*/ 2789695 h 3564610"/>
              <a:gd name="connsiteX66" fmla="*/ 1441342 w 3789336"/>
              <a:gd name="connsiteY66" fmla="*/ 2828440 h 3564610"/>
              <a:gd name="connsiteX67" fmla="*/ 1418095 w 3789336"/>
              <a:gd name="connsiteY67" fmla="*/ 2905932 h 3564610"/>
              <a:gd name="connsiteX68" fmla="*/ 1456841 w 3789336"/>
              <a:gd name="connsiteY68" fmla="*/ 3037668 h 3564610"/>
              <a:gd name="connsiteX69" fmla="*/ 1495587 w 3789336"/>
              <a:gd name="connsiteY69" fmla="*/ 3161654 h 3564610"/>
              <a:gd name="connsiteX70" fmla="*/ 1627322 w 3789336"/>
              <a:gd name="connsiteY70" fmla="*/ 3138407 h 3564610"/>
              <a:gd name="connsiteX71" fmla="*/ 1666068 w 3789336"/>
              <a:gd name="connsiteY71" fmla="*/ 3084163 h 3564610"/>
              <a:gd name="connsiteX72" fmla="*/ 1813302 w 3789336"/>
              <a:gd name="connsiteY72" fmla="*/ 3076413 h 3564610"/>
              <a:gd name="connsiteX73" fmla="*/ 1867546 w 3789336"/>
              <a:gd name="connsiteY73" fmla="*/ 3146156 h 3564610"/>
              <a:gd name="connsiteX74" fmla="*/ 1991532 w 3789336"/>
              <a:gd name="connsiteY74" fmla="*/ 3107410 h 3564610"/>
              <a:gd name="connsiteX75" fmla="*/ 2216258 w 3789336"/>
              <a:gd name="connsiteY75" fmla="*/ 3107410 h 3564610"/>
              <a:gd name="connsiteX76" fmla="*/ 2402237 w 3789336"/>
              <a:gd name="connsiteY76" fmla="*/ 3122908 h 3564610"/>
              <a:gd name="connsiteX77" fmla="*/ 2650210 w 3789336"/>
              <a:gd name="connsiteY77" fmla="*/ 2975674 h 3564610"/>
              <a:gd name="connsiteX78" fmla="*/ 2929180 w 3789336"/>
              <a:gd name="connsiteY78" fmla="*/ 2851688 h 3564610"/>
              <a:gd name="connsiteX79" fmla="*/ 3130658 w 3789336"/>
              <a:gd name="connsiteY79" fmla="*/ 2704454 h 3564610"/>
              <a:gd name="connsiteX80" fmla="*/ 3285641 w 3789336"/>
              <a:gd name="connsiteY80" fmla="*/ 2572718 h 3564610"/>
              <a:gd name="connsiteX81" fmla="*/ 3471620 w 3789336"/>
              <a:gd name="connsiteY81" fmla="*/ 2394488 h 3564610"/>
              <a:gd name="connsiteX82" fmla="*/ 3572359 w 3789336"/>
              <a:gd name="connsiteY82" fmla="*/ 2224007 h 3564610"/>
              <a:gd name="connsiteX83" fmla="*/ 3657600 w 3789336"/>
              <a:gd name="connsiteY83" fmla="*/ 2069024 h 3564610"/>
              <a:gd name="connsiteX84" fmla="*/ 3719593 w 3789336"/>
              <a:gd name="connsiteY84" fmla="*/ 1952786 h 3564610"/>
              <a:gd name="connsiteX85" fmla="*/ 3781587 w 3789336"/>
              <a:gd name="connsiteY85" fmla="*/ 1890793 h 3564610"/>
              <a:gd name="connsiteX86" fmla="*/ 3789336 w 3789336"/>
              <a:gd name="connsiteY86" fmla="*/ 3564610 h 3564610"/>
              <a:gd name="connsiteX87" fmla="*/ 0 w 3789336"/>
              <a:gd name="connsiteY87" fmla="*/ 3556861 h 3564610"/>
              <a:gd name="connsiteX88" fmla="*/ 7749 w 3789336"/>
              <a:gd name="connsiteY88" fmla="*/ 1464590 h 35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789336" h="3564610">
                <a:moveTo>
                  <a:pt x="7749" y="1464590"/>
                </a:moveTo>
                <a:lnTo>
                  <a:pt x="92990" y="1371600"/>
                </a:lnTo>
                <a:lnTo>
                  <a:pt x="139485" y="1255363"/>
                </a:lnTo>
                <a:lnTo>
                  <a:pt x="139485" y="1162373"/>
                </a:lnTo>
                <a:lnTo>
                  <a:pt x="193729" y="1069383"/>
                </a:lnTo>
                <a:lnTo>
                  <a:pt x="278970" y="914400"/>
                </a:lnTo>
                <a:lnTo>
                  <a:pt x="410705" y="782664"/>
                </a:lnTo>
                <a:lnTo>
                  <a:pt x="573437" y="635430"/>
                </a:lnTo>
                <a:lnTo>
                  <a:pt x="798163" y="449451"/>
                </a:lnTo>
                <a:lnTo>
                  <a:pt x="1077132" y="325464"/>
                </a:lnTo>
                <a:lnTo>
                  <a:pt x="1286359" y="224725"/>
                </a:lnTo>
                <a:lnTo>
                  <a:pt x="1588576" y="178230"/>
                </a:lnTo>
                <a:lnTo>
                  <a:pt x="1875295" y="178230"/>
                </a:lnTo>
                <a:lnTo>
                  <a:pt x="2030278" y="193729"/>
                </a:lnTo>
                <a:lnTo>
                  <a:pt x="2107770" y="139485"/>
                </a:lnTo>
                <a:lnTo>
                  <a:pt x="2138766" y="100739"/>
                </a:lnTo>
                <a:lnTo>
                  <a:pt x="2162014" y="61993"/>
                </a:lnTo>
                <a:lnTo>
                  <a:pt x="2185261" y="23247"/>
                </a:lnTo>
                <a:lnTo>
                  <a:pt x="2278251" y="0"/>
                </a:lnTo>
                <a:lnTo>
                  <a:pt x="2309248" y="54244"/>
                </a:lnTo>
                <a:lnTo>
                  <a:pt x="2347993" y="193729"/>
                </a:lnTo>
                <a:lnTo>
                  <a:pt x="2340244" y="294468"/>
                </a:lnTo>
                <a:lnTo>
                  <a:pt x="2355742" y="371959"/>
                </a:lnTo>
                <a:lnTo>
                  <a:pt x="2378990" y="464949"/>
                </a:lnTo>
                <a:lnTo>
                  <a:pt x="2386739" y="519193"/>
                </a:lnTo>
                <a:lnTo>
                  <a:pt x="2487478" y="526942"/>
                </a:lnTo>
                <a:lnTo>
                  <a:pt x="2541722" y="612183"/>
                </a:lnTo>
                <a:lnTo>
                  <a:pt x="2564970" y="712922"/>
                </a:lnTo>
                <a:lnTo>
                  <a:pt x="2549471" y="743918"/>
                </a:lnTo>
                <a:lnTo>
                  <a:pt x="2665709" y="798163"/>
                </a:lnTo>
                <a:lnTo>
                  <a:pt x="2774197" y="798163"/>
                </a:lnTo>
                <a:lnTo>
                  <a:pt x="2851688" y="821410"/>
                </a:lnTo>
                <a:lnTo>
                  <a:pt x="2867187" y="984142"/>
                </a:lnTo>
                <a:lnTo>
                  <a:pt x="2797444" y="1270861"/>
                </a:lnTo>
                <a:lnTo>
                  <a:pt x="2727702" y="1518834"/>
                </a:lnTo>
                <a:lnTo>
                  <a:pt x="2417736" y="1828800"/>
                </a:lnTo>
                <a:lnTo>
                  <a:pt x="2177512" y="2030278"/>
                </a:lnTo>
                <a:lnTo>
                  <a:pt x="1983783" y="2053525"/>
                </a:lnTo>
                <a:lnTo>
                  <a:pt x="1921790" y="2045776"/>
                </a:lnTo>
                <a:lnTo>
                  <a:pt x="1890793" y="1999281"/>
                </a:lnTo>
                <a:lnTo>
                  <a:pt x="1859797" y="1937288"/>
                </a:lnTo>
                <a:lnTo>
                  <a:pt x="1836549" y="1867546"/>
                </a:lnTo>
                <a:lnTo>
                  <a:pt x="1836549" y="1782305"/>
                </a:lnTo>
                <a:lnTo>
                  <a:pt x="1875295" y="1712563"/>
                </a:lnTo>
                <a:lnTo>
                  <a:pt x="1914041" y="1394847"/>
                </a:lnTo>
                <a:lnTo>
                  <a:pt x="1859797" y="1263112"/>
                </a:lnTo>
                <a:lnTo>
                  <a:pt x="1782305" y="1216617"/>
                </a:lnTo>
                <a:lnTo>
                  <a:pt x="1666068" y="1224366"/>
                </a:lnTo>
                <a:lnTo>
                  <a:pt x="1480088" y="1317356"/>
                </a:lnTo>
                <a:lnTo>
                  <a:pt x="1255363" y="1511085"/>
                </a:lnTo>
                <a:lnTo>
                  <a:pt x="1108129" y="1743559"/>
                </a:lnTo>
                <a:lnTo>
                  <a:pt x="960895" y="2038027"/>
                </a:lnTo>
                <a:lnTo>
                  <a:pt x="945397" y="2200759"/>
                </a:lnTo>
                <a:lnTo>
                  <a:pt x="960895" y="2293749"/>
                </a:lnTo>
                <a:lnTo>
                  <a:pt x="922149" y="2309247"/>
                </a:lnTo>
                <a:lnTo>
                  <a:pt x="914400" y="2402237"/>
                </a:lnTo>
                <a:lnTo>
                  <a:pt x="968644" y="2456481"/>
                </a:lnTo>
                <a:lnTo>
                  <a:pt x="991892" y="2510725"/>
                </a:lnTo>
                <a:lnTo>
                  <a:pt x="1030637" y="2533973"/>
                </a:lnTo>
                <a:lnTo>
                  <a:pt x="1053885" y="2510725"/>
                </a:lnTo>
                <a:lnTo>
                  <a:pt x="1146875" y="2487478"/>
                </a:lnTo>
                <a:lnTo>
                  <a:pt x="1185620" y="2487478"/>
                </a:lnTo>
                <a:lnTo>
                  <a:pt x="1216617" y="2549471"/>
                </a:lnTo>
                <a:lnTo>
                  <a:pt x="1247614" y="2588217"/>
                </a:lnTo>
                <a:lnTo>
                  <a:pt x="1263112" y="2673457"/>
                </a:lnTo>
                <a:lnTo>
                  <a:pt x="1270861" y="2789695"/>
                </a:lnTo>
                <a:lnTo>
                  <a:pt x="1441342" y="2828440"/>
                </a:lnTo>
                <a:lnTo>
                  <a:pt x="1418095" y="2905932"/>
                </a:lnTo>
                <a:lnTo>
                  <a:pt x="1456841" y="3037668"/>
                </a:lnTo>
                <a:lnTo>
                  <a:pt x="1495587" y="3161654"/>
                </a:lnTo>
                <a:lnTo>
                  <a:pt x="1627322" y="3138407"/>
                </a:lnTo>
                <a:lnTo>
                  <a:pt x="1666068" y="3084163"/>
                </a:lnTo>
                <a:lnTo>
                  <a:pt x="1813302" y="3076413"/>
                </a:lnTo>
                <a:lnTo>
                  <a:pt x="1867546" y="3146156"/>
                </a:lnTo>
                <a:lnTo>
                  <a:pt x="1991532" y="3107410"/>
                </a:lnTo>
                <a:lnTo>
                  <a:pt x="2216258" y="3107410"/>
                </a:lnTo>
                <a:lnTo>
                  <a:pt x="2402237" y="3122908"/>
                </a:lnTo>
                <a:lnTo>
                  <a:pt x="2650210" y="2975674"/>
                </a:lnTo>
                <a:lnTo>
                  <a:pt x="2929180" y="2851688"/>
                </a:lnTo>
                <a:lnTo>
                  <a:pt x="3130658" y="2704454"/>
                </a:lnTo>
                <a:lnTo>
                  <a:pt x="3285641" y="2572718"/>
                </a:lnTo>
                <a:lnTo>
                  <a:pt x="3471620" y="2394488"/>
                </a:lnTo>
                <a:lnTo>
                  <a:pt x="3572359" y="2224007"/>
                </a:lnTo>
                <a:lnTo>
                  <a:pt x="3657600" y="2069024"/>
                </a:lnTo>
                <a:lnTo>
                  <a:pt x="3719593" y="1952786"/>
                </a:lnTo>
                <a:lnTo>
                  <a:pt x="3781587" y="1890793"/>
                </a:lnTo>
                <a:lnTo>
                  <a:pt x="3789336" y="3564610"/>
                </a:lnTo>
                <a:lnTo>
                  <a:pt x="0" y="3556861"/>
                </a:lnTo>
                <a:lnTo>
                  <a:pt x="7749" y="1464590"/>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24692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20" y="2653770"/>
            <a:ext cx="3821218" cy="3879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105" y="2666567"/>
            <a:ext cx="3838129" cy="383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927063" y="6420019"/>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11" name="Rectangle 10"/>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207" y="980728"/>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標題 1"/>
          <p:cNvSpPr>
            <a:spLocks noGrp="1"/>
          </p:cNvSpPr>
          <p:nvPr>
            <p:ph type="title"/>
          </p:nvPr>
        </p:nvSpPr>
        <p:spPr>
          <a:xfrm>
            <a:off x="107505" y="100738"/>
            <a:ext cx="8856983" cy="548680"/>
          </a:xfrm>
        </p:spPr>
        <p:txBody>
          <a:bodyPr>
            <a:normAutofit fontScale="90000"/>
          </a:bodyPr>
          <a:lstStyle/>
          <a:p>
            <a:pPr algn="l"/>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adding three </a:t>
            </a:r>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 </a:t>
            </a:r>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points:</a:t>
            </a:r>
            <a:b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br>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Intended impact – “broken” decision boundary</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7" y="1974049"/>
            <a:ext cx="2925075" cy="563242"/>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19" name="Group 18"/>
          <p:cNvGrpSpPr/>
          <p:nvPr/>
        </p:nvGrpSpPr>
        <p:grpSpPr>
          <a:xfrm>
            <a:off x="179512" y="869056"/>
            <a:ext cx="1840629" cy="1050287"/>
            <a:chOff x="271967" y="5774268"/>
            <a:chExt cx="1840629" cy="1050287"/>
          </a:xfrm>
        </p:grpSpPr>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sp>
        <p:nvSpPr>
          <p:cNvPr id="22" name="Rectangle 21"/>
          <p:cNvSpPr/>
          <p:nvPr/>
        </p:nvSpPr>
        <p:spPr>
          <a:xfrm>
            <a:off x="2020141" y="996465"/>
            <a:ext cx="3631971" cy="830997"/>
          </a:xfrm>
          <a:prstGeom prst="rect">
            <a:avLst/>
          </a:prstGeom>
          <a:noFill/>
        </p:spPr>
        <p:txBody>
          <a:bodyPr wrap="square" lIns="91440" tIns="45720" rIns="91440" bIns="45720">
            <a:spAutoFit/>
          </a:bodyPr>
          <a:lstStyle/>
          <a:p>
            <a:r>
              <a:rPr lang="en-US" sz="2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Shallow (1 hidden layer) Neural Network</a:t>
            </a:r>
            <a:endParaRPr lang="en-US" sz="2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24" name="Freeform 23"/>
          <p:cNvSpPr/>
          <p:nvPr/>
        </p:nvSpPr>
        <p:spPr>
          <a:xfrm>
            <a:off x="372048" y="2936929"/>
            <a:ext cx="3789336" cy="3564610"/>
          </a:xfrm>
          <a:custGeom>
            <a:avLst/>
            <a:gdLst>
              <a:gd name="connsiteX0" fmla="*/ 7749 w 3789336"/>
              <a:gd name="connsiteY0" fmla="*/ 1464590 h 3564610"/>
              <a:gd name="connsiteX1" fmla="*/ 92990 w 3789336"/>
              <a:gd name="connsiteY1" fmla="*/ 1371600 h 3564610"/>
              <a:gd name="connsiteX2" fmla="*/ 139485 w 3789336"/>
              <a:gd name="connsiteY2" fmla="*/ 1255363 h 3564610"/>
              <a:gd name="connsiteX3" fmla="*/ 139485 w 3789336"/>
              <a:gd name="connsiteY3" fmla="*/ 1162373 h 3564610"/>
              <a:gd name="connsiteX4" fmla="*/ 193729 w 3789336"/>
              <a:gd name="connsiteY4" fmla="*/ 1069383 h 3564610"/>
              <a:gd name="connsiteX5" fmla="*/ 278970 w 3789336"/>
              <a:gd name="connsiteY5" fmla="*/ 914400 h 3564610"/>
              <a:gd name="connsiteX6" fmla="*/ 410705 w 3789336"/>
              <a:gd name="connsiteY6" fmla="*/ 782664 h 3564610"/>
              <a:gd name="connsiteX7" fmla="*/ 573437 w 3789336"/>
              <a:gd name="connsiteY7" fmla="*/ 635430 h 3564610"/>
              <a:gd name="connsiteX8" fmla="*/ 798163 w 3789336"/>
              <a:gd name="connsiteY8" fmla="*/ 449451 h 3564610"/>
              <a:gd name="connsiteX9" fmla="*/ 1077132 w 3789336"/>
              <a:gd name="connsiteY9" fmla="*/ 325464 h 3564610"/>
              <a:gd name="connsiteX10" fmla="*/ 1286359 w 3789336"/>
              <a:gd name="connsiteY10" fmla="*/ 224725 h 3564610"/>
              <a:gd name="connsiteX11" fmla="*/ 1588576 w 3789336"/>
              <a:gd name="connsiteY11" fmla="*/ 178230 h 3564610"/>
              <a:gd name="connsiteX12" fmla="*/ 1875295 w 3789336"/>
              <a:gd name="connsiteY12" fmla="*/ 178230 h 3564610"/>
              <a:gd name="connsiteX13" fmla="*/ 2030278 w 3789336"/>
              <a:gd name="connsiteY13" fmla="*/ 193729 h 3564610"/>
              <a:gd name="connsiteX14" fmla="*/ 2107770 w 3789336"/>
              <a:gd name="connsiteY14" fmla="*/ 139485 h 3564610"/>
              <a:gd name="connsiteX15" fmla="*/ 2138766 w 3789336"/>
              <a:gd name="connsiteY15" fmla="*/ 100739 h 3564610"/>
              <a:gd name="connsiteX16" fmla="*/ 2162014 w 3789336"/>
              <a:gd name="connsiteY16" fmla="*/ 61993 h 3564610"/>
              <a:gd name="connsiteX17" fmla="*/ 2185261 w 3789336"/>
              <a:gd name="connsiteY17" fmla="*/ 23247 h 3564610"/>
              <a:gd name="connsiteX18" fmla="*/ 2278251 w 3789336"/>
              <a:gd name="connsiteY18" fmla="*/ 0 h 3564610"/>
              <a:gd name="connsiteX19" fmla="*/ 2309248 w 3789336"/>
              <a:gd name="connsiteY19" fmla="*/ 54244 h 3564610"/>
              <a:gd name="connsiteX20" fmla="*/ 2347993 w 3789336"/>
              <a:gd name="connsiteY20" fmla="*/ 193729 h 3564610"/>
              <a:gd name="connsiteX21" fmla="*/ 2340244 w 3789336"/>
              <a:gd name="connsiteY21" fmla="*/ 294468 h 3564610"/>
              <a:gd name="connsiteX22" fmla="*/ 2355742 w 3789336"/>
              <a:gd name="connsiteY22" fmla="*/ 371959 h 3564610"/>
              <a:gd name="connsiteX23" fmla="*/ 2378990 w 3789336"/>
              <a:gd name="connsiteY23" fmla="*/ 464949 h 3564610"/>
              <a:gd name="connsiteX24" fmla="*/ 2386739 w 3789336"/>
              <a:gd name="connsiteY24" fmla="*/ 519193 h 3564610"/>
              <a:gd name="connsiteX25" fmla="*/ 2487478 w 3789336"/>
              <a:gd name="connsiteY25" fmla="*/ 526942 h 3564610"/>
              <a:gd name="connsiteX26" fmla="*/ 2541722 w 3789336"/>
              <a:gd name="connsiteY26" fmla="*/ 612183 h 3564610"/>
              <a:gd name="connsiteX27" fmla="*/ 2564970 w 3789336"/>
              <a:gd name="connsiteY27" fmla="*/ 712922 h 3564610"/>
              <a:gd name="connsiteX28" fmla="*/ 2549471 w 3789336"/>
              <a:gd name="connsiteY28" fmla="*/ 743918 h 3564610"/>
              <a:gd name="connsiteX29" fmla="*/ 2665709 w 3789336"/>
              <a:gd name="connsiteY29" fmla="*/ 798163 h 3564610"/>
              <a:gd name="connsiteX30" fmla="*/ 2774197 w 3789336"/>
              <a:gd name="connsiteY30" fmla="*/ 798163 h 3564610"/>
              <a:gd name="connsiteX31" fmla="*/ 2851688 w 3789336"/>
              <a:gd name="connsiteY31" fmla="*/ 821410 h 3564610"/>
              <a:gd name="connsiteX32" fmla="*/ 2867187 w 3789336"/>
              <a:gd name="connsiteY32" fmla="*/ 984142 h 3564610"/>
              <a:gd name="connsiteX33" fmla="*/ 2797444 w 3789336"/>
              <a:gd name="connsiteY33" fmla="*/ 1270861 h 3564610"/>
              <a:gd name="connsiteX34" fmla="*/ 2727702 w 3789336"/>
              <a:gd name="connsiteY34" fmla="*/ 1518834 h 3564610"/>
              <a:gd name="connsiteX35" fmla="*/ 2417736 w 3789336"/>
              <a:gd name="connsiteY35" fmla="*/ 1828800 h 3564610"/>
              <a:gd name="connsiteX36" fmla="*/ 2177512 w 3789336"/>
              <a:gd name="connsiteY36" fmla="*/ 2030278 h 3564610"/>
              <a:gd name="connsiteX37" fmla="*/ 1983783 w 3789336"/>
              <a:gd name="connsiteY37" fmla="*/ 2053525 h 3564610"/>
              <a:gd name="connsiteX38" fmla="*/ 1921790 w 3789336"/>
              <a:gd name="connsiteY38" fmla="*/ 2045776 h 3564610"/>
              <a:gd name="connsiteX39" fmla="*/ 1890793 w 3789336"/>
              <a:gd name="connsiteY39" fmla="*/ 1999281 h 3564610"/>
              <a:gd name="connsiteX40" fmla="*/ 1859797 w 3789336"/>
              <a:gd name="connsiteY40" fmla="*/ 1937288 h 3564610"/>
              <a:gd name="connsiteX41" fmla="*/ 1836549 w 3789336"/>
              <a:gd name="connsiteY41" fmla="*/ 1867546 h 3564610"/>
              <a:gd name="connsiteX42" fmla="*/ 1836549 w 3789336"/>
              <a:gd name="connsiteY42" fmla="*/ 1782305 h 3564610"/>
              <a:gd name="connsiteX43" fmla="*/ 1875295 w 3789336"/>
              <a:gd name="connsiteY43" fmla="*/ 1712563 h 3564610"/>
              <a:gd name="connsiteX44" fmla="*/ 1914041 w 3789336"/>
              <a:gd name="connsiteY44" fmla="*/ 1394847 h 3564610"/>
              <a:gd name="connsiteX45" fmla="*/ 1859797 w 3789336"/>
              <a:gd name="connsiteY45" fmla="*/ 1263112 h 3564610"/>
              <a:gd name="connsiteX46" fmla="*/ 1782305 w 3789336"/>
              <a:gd name="connsiteY46" fmla="*/ 1216617 h 3564610"/>
              <a:gd name="connsiteX47" fmla="*/ 1666068 w 3789336"/>
              <a:gd name="connsiteY47" fmla="*/ 1224366 h 3564610"/>
              <a:gd name="connsiteX48" fmla="*/ 1480088 w 3789336"/>
              <a:gd name="connsiteY48" fmla="*/ 1317356 h 3564610"/>
              <a:gd name="connsiteX49" fmla="*/ 1255363 w 3789336"/>
              <a:gd name="connsiteY49" fmla="*/ 1511085 h 3564610"/>
              <a:gd name="connsiteX50" fmla="*/ 1108129 w 3789336"/>
              <a:gd name="connsiteY50" fmla="*/ 1743559 h 3564610"/>
              <a:gd name="connsiteX51" fmla="*/ 960895 w 3789336"/>
              <a:gd name="connsiteY51" fmla="*/ 2038027 h 3564610"/>
              <a:gd name="connsiteX52" fmla="*/ 945397 w 3789336"/>
              <a:gd name="connsiteY52" fmla="*/ 2200759 h 3564610"/>
              <a:gd name="connsiteX53" fmla="*/ 960895 w 3789336"/>
              <a:gd name="connsiteY53" fmla="*/ 2293749 h 3564610"/>
              <a:gd name="connsiteX54" fmla="*/ 922149 w 3789336"/>
              <a:gd name="connsiteY54" fmla="*/ 2309247 h 3564610"/>
              <a:gd name="connsiteX55" fmla="*/ 914400 w 3789336"/>
              <a:gd name="connsiteY55" fmla="*/ 2402237 h 3564610"/>
              <a:gd name="connsiteX56" fmla="*/ 968644 w 3789336"/>
              <a:gd name="connsiteY56" fmla="*/ 2456481 h 3564610"/>
              <a:gd name="connsiteX57" fmla="*/ 991892 w 3789336"/>
              <a:gd name="connsiteY57" fmla="*/ 2510725 h 3564610"/>
              <a:gd name="connsiteX58" fmla="*/ 1030637 w 3789336"/>
              <a:gd name="connsiteY58" fmla="*/ 2533973 h 3564610"/>
              <a:gd name="connsiteX59" fmla="*/ 1053885 w 3789336"/>
              <a:gd name="connsiteY59" fmla="*/ 2510725 h 3564610"/>
              <a:gd name="connsiteX60" fmla="*/ 1146875 w 3789336"/>
              <a:gd name="connsiteY60" fmla="*/ 2487478 h 3564610"/>
              <a:gd name="connsiteX61" fmla="*/ 1185620 w 3789336"/>
              <a:gd name="connsiteY61" fmla="*/ 2487478 h 3564610"/>
              <a:gd name="connsiteX62" fmla="*/ 1216617 w 3789336"/>
              <a:gd name="connsiteY62" fmla="*/ 2549471 h 3564610"/>
              <a:gd name="connsiteX63" fmla="*/ 1247614 w 3789336"/>
              <a:gd name="connsiteY63" fmla="*/ 2588217 h 3564610"/>
              <a:gd name="connsiteX64" fmla="*/ 1263112 w 3789336"/>
              <a:gd name="connsiteY64" fmla="*/ 2673457 h 3564610"/>
              <a:gd name="connsiteX65" fmla="*/ 1270861 w 3789336"/>
              <a:gd name="connsiteY65" fmla="*/ 2789695 h 3564610"/>
              <a:gd name="connsiteX66" fmla="*/ 1441342 w 3789336"/>
              <a:gd name="connsiteY66" fmla="*/ 2828440 h 3564610"/>
              <a:gd name="connsiteX67" fmla="*/ 1418095 w 3789336"/>
              <a:gd name="connsiteY67" fmla="*/ 2905932 h 3564610"/>
              <a:gd name="connsiteX68" fmla="*/ 1456841 w 3789336"/>
              <a:gd name="connsiteY68" fmla="*/ 3037668 h 3564610"/>
              <a:gd name="connsiteX69" fmla="*/ 1495587 w 3789336"/>
              <a:gd name="connsiteY69" fmla="*/ 3161654 h 3564610"/>
              <a:gd name="connsiteX70" fmla="*/ 1627322 w 3789336"/>
              <a:gd name="connsiteY70" fmla="*/ 3138407 h 3564610"/>
              <a:gd name="connsiteX71" fmla="*/ 1666068 w 3789336"/>
              <a:gd name="connsiteY71" fmla="*/ 3084163 h 3564610"/>
              <a:gd name="connsiteX72" fmla="*/ 1813302 w 3789336"/>
              <a:gd name="connsiteY72" fmla="*/ 3076413 h 3564610"/>
              <a:gd name="connsiteX73" fmla="*/ 1867546 w 3789336"/>
              <a:gd name="connsiteY73" fmla="*/ 3146156 h 3564610"/>
              <a:gd name="connsiteX74" fmla="*/ 1991532 w 3789336"/>
              <a:gd name="connsiteY74" fmla="*/ 3107410 h 3564610"/>
              <a:gd name="connsiteX75" fmla="*/ 2216258 w 3789336"/>
              <a:gd name="connsiteY75" fmla="*/ 3107410 h 3564610"/>
              <a:gd name="connsiteX76" fmla="*/ 2402237 w 3789336"/>
              <a:gd name="connsiteY76" fmla="*/ 3122908 h 3564610"/>
              <a:gd name="connsiteX77" fmla="*/ 2650210 w 3789336"/>
              <a:gd name="connsiteY77" fmla="*/ 2975674 h 3564610"/>
              <a:gd name="connsiteX78" fmla="*/ 2929180 w 3789336"/>
              <a:gd name="connsiteY78" fmla="*/ 2851688 h 3564610"/>
              <a:gd name="connsiteX79" fmla="*/ 3130658 w 3789336"/>
              <a:gd name="connsiteY79" fmla="*/ 2704454 h 3564610"/>
              <a:gd name="connsiteX80" fmla="*/ 3285641 w 3789336"/>
              <a:gd name="connsiteY80" fmla="*/ 2572718 h 3564610"/>
              <a:gd name="connsiteX81" fmla="*/ 3471620 w 3789336"/>
              <a:gd name="connsiteY81" fmla="*/ 2394488 h 3564610"/>
              <a:gd name="connsiteX82" fmla="*/ 3572359 w 3789336"/>
              <a:gd name="connsiteY82" fmla="*/ 2224007 h 3564610"/>
              <a:gd name="connsiteX83" fmla="*/ 3657600 w 3789336"/>
              <a:gd name="connsiteY83" fmla="*/ 2069024 h 3564610"/>
              <a:gd name="connsiteX84" fmla="*/ 3719593 w 3789336"/>
              <a:gd name="connsiteY84" fmla="*/ 1952786 h 3564610"/>
              <a:gd name="connsiteX85" fmla="*/ 3781587 w 3789336"/>
              <a:gd name="connsiteY85" fmla="*/ 1890793 h 3564610"/>
              <a:gd name="connsiteX86" fmla="*/ 3789336 w 3789336"/>
              <a:gd name="connsiteY86" fmla="*/ 3564610 h 3564610"/>
              <a:gd name="connsiteX87" fmla="*/ 0 w 3789336"/>
              <a:gd name="connsiteY87" fmla="*/ 3556861 h 3564610"/>
              <a:gd name="connsiteX88" fmla="*/ 7749 w 3789336"/>
              <a:gd name="connsiteY88" fmla="*/ 1464590 h 356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789336" h="3564610">
                <a:moveTo>
                  <a:pt x="7749" y="1464590"/>
                </a:moveTo>
                <a:lnTo>
                  <a:pt x="92990" y="1371600"/>
                </a:lnTo>
                <a:lnTo>
                  <a:pt x="139485" y="1255363"/>
                </a:lnTo>
                <a:lnTo>
                  <a:pt x="139485" y="1162373"/>
                </a:lnTo>
                <a:lnTo>
                  <a:pt x="193729" y="1069383"/>
                </a:lnTo>
                <a:lnTo>
                  <a:pt x="278970" y="914400"/>
                </a:lnTo>
                <a:lnTo>
                  <a:pt x="410705" y="782664"/>
                </a:lnTo>
                <a:lnTo>
                  <a:pt x="573437" y="635430"/>
                </a:lnTo>
                <a:lnTo>
                  <a:pt x="798163" y="449451"/>
                </a:lnTo>
                <a:lnTo>
                  <a:pt x="1077132" y="325464"/>
                </a:lnTo>
                <a:lnTo>
                  <a:pt x="1286359" y="224725"/>
                </a:lnTo>
                <a:lnTo>
                  <a:pt x="1588576" y="178230"/>
                </a:lnTo>
                <a:lnTo>
                  <a:pt x="1875295" y="178230"/>
                </a:lnTo>
                <a:lnTo>
                  <a:pt x="2030278" y="193729"/>
                </a:lnTo>
                <a:lnTo>
                  <a:pt x="2107770" y="139485"/>
                </a:lnTo>
                <a:lnTo>
                  <a:pt x="2138766" y="100739"/>
                </a:lnTo>
                <a:lnTo>
                  <a:pt x="2162014" y="61993"/>
                </a:lnTo>
                <a:lnTo>
                  <a:pt x="2185261" y="23247"/>
                </a:lnTo>
                <a:lnTo>
                  <a:pt x="2278251" y="0"/>
                </a:lnTo>
                <a:lnTo>
                  <a:pt x="2309248" y="54244"/>
                </a:lnTo>
                <a:lnTo>
                  <a:pt x="2347993" y="193729"/>
                </a:lnTo>
                <a:lnTo>
                  <a:pt x="2340244" y="294468"/>
                </a:lnTo>
                <a:lnTo>
                  <a:pt x="2355742" y="371959"/>
                </a:lnTo>
                <a:lnTo>
                  <a:pt x="2378990" y="464949"/>
                </a:lnTo>
                <a:lnTo>
                  <a:pt x="2386739" y="519193"/>
                </a:lnTo>
                <a:lnTo>
                  <a:pt x="2487478" y="526942"/>
                </a:lnTo>
                <a:lnTo>
                  <a:pt x="2541722" y="612183"/>
                </a:lnTo>
                <a:lnTo>
                  <a:pt x="2564970" y="712922"/>
                </a:lnTo>
                <a:lnTo>
                  <a:pt x="2549471" y="743918"/>
                </a:lnTo>
                <a:lnTo>
                  <a:pt x="2665709" y="798163"/>
                </a:lnTo>
                <a:lnTo>
                  <a:pt x="2774197" y="798163"/>
                </a:lnTo>
                <a:lnTo>
                  <a:pt x="2851688" y="821410"/>
                </a:lnTo>
                <a:lnTo>
                  <a:pt x="2867187" y="984142"/>
                </a:lnTo>
                <a:lnTo>
                  <a:pt x="2797444" y="1270861"/>
                </a:lnTo>
                <a:lnTo>
                  <a:pt x="2727702" y="1518834"/>
                </a:lnTo>
                <a:lnTo>
                  <a:pt x="2417736" y="1828800"/>
                </a:lnTo>
                <a:lnTo>
                  <a:pt x="2177512" y="2030278"/>
                </a:lnTo>
                <a:lnTo>
                  <a:pt x="1983783" y="2053525"/>
                </a:lnTo>
                <a:lnTo>
                  <a:pt x="1921790" y="2045776"/>
                </a:lnTo>
                <a:lnTo>
                  <a:pt x="1890793" y="1999281"/>
                </a:lnTo>
                <a:lnTo>
                  <a:pt x="1859797" y="1937288"/>
                </a:lnTo>
                <a:lnTo>
                  <a:pt x="1836549" y="1867546"/>
                </a:lnTo>
                <a:lnTo>
                  <a:pt x="1836549" y="1782305"/>
                </a:lnTo>
                <a:lnTo>
                  <a:pt x="1875295" y="1712563"/>
                </a:lnTo>
                <a:lnTo>
                  <a:pt x="1914041" y="1394847"/>
                </a:lnTo>
                <a:lnTo>
                  <a:pt x="1859797" y="1263112"/>
                </a:lnTo>
                <a:lnTo>
                  <a:pt x="1782305" y="1216617"/>
                </a:lnTo>
                <a:lnTo>
                  <a:pt x="1666068" y="1224366"/>
                </a:lnTo>
                <a:lnTo>
                  <a:pt x="1480088" y="1317356"/>
                </a:lnTo>
                <a:lnTo>
                  <a:pt x="1255363" y="1511085"/>
                </a:lnTo>
                <a:lnTo>
                  <a:pt x="1108129" y="1743559"/>
                </a:lnTo>
                <a:lnTo>
                  <a:pt x="960895" y="2038027"/>
                </a:lnTo>
                <a:lnTo>
                  <a:pt x="945397" y="2200759"/>
                </a:lnTo>
                <a:lnTo>
                  <a:pt x="960895" y="2293749"/>
                </a:lnTo>
                <a:lnTo>
                  <a:pt x="922149" y="2309247"/>
                </a:lnTo>
                <a:lnTo>
                  <a:pt x="914400" y="2402237"/>
                </a:lnTo>
                <a:lnTo>
                  <a:pt x="968644" y="2456481"/>
                </a:lnTo>
                <a:lnTo>
                  <a:pt x="991892" y="2510725"/>
                </a:lnTo>
                <a:lnTo>
                  <a:pt x="1030637" y="2533973"/>
                </a:lnTo>
                <a:lnTo>
                  <a:pt x="1053885" y="2510725"/>
                </a:lnTo>
                <a:lnTo>
                  <a:pt x="1146875" y="2487478"/>
                </a:lnTo>
                <a:lnTo>
                  <a:pt x="1185620" y="2487478"/>
                </a:lnTo>
                <a:lnTo>
                  <a:pt x="1216617" y="2549471"/>
                </a:lnTo>
                <a:lnTo>
                  <a:pt x="1247614" y="2588217"/>
                </a:lnTo>
                <a:lnTo>
                  <a:pt x="1263112" y="2673457"/>
                </a:lnTo>
                <a:lnTo>
                  <a:pt x="1270861" y="2789695"/>
                </a:lnTo>
                <a:lnTo>
                  <a:pt x="1441342" y="2828440"/>
                </a:lnTo>
                <a:lnTo>
                  <a:pt x="1418095" y="2905932"/>
                </a:lnTo>
                <a:lnTo>
                  <a:pt x="1456841" y="3037668"/>
                </a:lnTo>
                <a:lnTo>
                  <a:pt x="1495587" y="3161654"/>
                </a:lnTo>
                <a:lnTo>
                  <a:pt x="1627322" y="3138407"/>
                </a:lnTo>
                <a:lnTo>
                  <a:pt x="1666068" y="3084163"/>
                </a:lnTo>
                <a:lnTo>
                  <a:pt x="1813302" y="3076413"/>
                </a:lnTo>
                <a:lnTo>
                  <a:pt x="1867546" y="3146156"/>
                </a:lnTo>
                <a:lnTo>
                  <a:pt x="1991532" y="3107410"/>
                </a:lnTo>
                <a:lnTo>
                  <a:pt x="2216258" y="3107410"/>
                </a:lnTo>
                <a:lnTo>
                  <a:pt x="2402237" y="3122908"/>
                </a:lnTo>
                <a:lnTo>
                  <a:pt x="2650210" y="2975674"/>
                </a:lnTo>
                <a:lnTo>
                  <a:pt x="2929180" y="2851688"/>
                </a:lnTo>
                <a:lnTo>
                  <a:pt x="3130658" y="2704454"/>
                </a:lnTo>
                <a:lnTo>
                  <a:pt x="3285641" y="2572718"/>
                </a:lnTo>
                <a:lnTo>
                  <a:pt x="3471620" y="2394488"/>
                </a:lnTo>
                <a:lnTo>
                  <a:pt x="3572359" y="2224007"/>
                </a:lnTo>
                <a:lnTo>
                  <a:pt x="3657600" y="2069024"/>
                </a:lnTo>
                <a:lnTo>
                  <a:pt x="3719593" y="1952786"/>
                </a:lnTo>
                <a:lnTo>
                  <a:pt x="3781587" y="1890793"/>
                </a:lnTo>
                <a:lnTo>
                  <a:pt x="3789336" y="3564610"/>
                </a:lnTo>
                <a:lnTo>
                  <a:pt x="0" y="3556861"/>
                </a:lnTo>
                <a:lnTo>
                  <a:pt x="7749" y="1464590"/>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5091193" y="3122908"/>
            <a:ext cx="2642461" cy="2131017"/>
          </a:xfrm>
          <a:custGeom>
            <a:avLst/>
            <a:gdLst>
              <a:gd name="connsiteX0" fmla="*/ 0 w 2642461"/>
              <a:gd name="connsiteY0" fmla="*/ 2115519 h 2131017"/>
              <a:gd name="connsiteX1" fmla="*/ 7749 w 2642461"/>
              <a:gd name="connsiteY1" fmla="*/ 1627323 h 2131017"/>
              <a:gd name="connsiteX2" fmla="*/ 46495 w 2642461"/>
              <a:gd name="connsiteY2" fmla="*/ 1580828 h 2131017"/>
              <a:gd name="connsiteX3" fmla="*/ 46495 w 2642461"/>
              <a:gd name="connsiteY3" fmla="*/ 1108129 h 2131017"/>
              <a:gd name="connsiteX4" fmla="*/ 77492 w 2642461"/>
              <a:gd name="connsiteY4" fmla="*/ 1084882 h 2131017"/>
              <a:gd name="connsiteX5" fmla="*/ 100739 w 2642461"/>
              <a:gd name="connsiteY5" fmla="*/ 767167 h 2131017"/>
              <a:gd name="connsiteX6" fmla="*/ 123987 w 2642461"/>
              <a:gd name="connsiteY6" fmla="*/ 759417 h 2131017"/>
              <a:gd name="connsiteX7" fmla="*/ 154983 w 2642461"/>
              <a:gd name="connsiteY7" fmla="*/ 526943 h 2131017"/>
              <a:gd name="connsiteX8" fmla="*/ 232475 w 2642461"/>
              <a:gd name="connsiteY8" fmla="*/ 364211 h 2131017"/>
              <a:gd name="connsiteX9" fmla="*/ 286719 w 2642461"/>
              <a:gd name="connsiteY9" fmla="*/ 271221 h 2131017"/>
              <a:gd name="connsiteX10" fmla="*/ 356461 w 2642461"/>
              <a:gd name="connsiteY10" fmla="*/ 178231 h 2131017"/>
              <a:gd name="connsiteX11" fmla="*/ 441702 w 2642461"/>
              <a:gd name="connsiteY11" fmla="*/ 139485 h 2131017"/>
              <a:gd name="connsiteX12" fmla="*/ 581187 w 2642461"/>
              <a:gd name="connsiteY12" fmla="*/ 92990 h 2131017"/>
              <a:gd name="connsiteX13" fmla="*/ 759417 w 2642461"/>
              <a:gd name="connsiteY13" fmla="*/ 92990 h 2131017"/>
              <a:gd name="connsiteX14" fmla="*/ 836909 w 2642461"/>
              <a:gd name="connsiteY14" fmla="*/ 38746 h 2131017"/>
              <a:gd name="connsiteX15" fmla="*/ 1170122 w 2642461"/>
              <a:gd name="connsiteY15" fmla="*/ 46495 h 2131017"/>
              <a:gd name="connsiteX16" fmla="*/ 1201119 w 2642461"/>
              <a:gd name="connsiteY16" fmla="*/ 38746 h 2131017"/>
              <a:gd name="connsiteX17" fmla="*/ 1309607 w 2642461"/>
              <a:gd name="connsiteY17" fmla="*/ 23248 h 2131017"/>
              <a:gd name="connsiteX18" fmla="*/ 1356102 w 2642461"/>
              <a:gd name="connsiteY18" fmla="*/ 77492 h 2131017"/>
              <a:gd name="connsiteX19" fmla="*/ 1441343 w 2642461"/>
              <a:gd name="connsiteY19" fmla="*/ 116238 h 2131017"/>
              <a:gd name="connsiteX20" fmla="*/ 1549831 w 2642461"/>
              <a:gd name="connsiteY20" fmla="*/ 147234 h 2131017"/>
              <a:gd name="connsiteX21" fmla="*/ 1604075 w 2642461"/>
              <a:gd name="connsiteY21" fmla="*/ 147234 h 2131017"/>
              <a:gd name="connsiteX22" fmla="*/ 1604075 w 2642461"/>
              <a:gd name="connsiteY22" fmla="*/ 147234 h 2131017"/>
              <a:gd name="connsiteX23" fmla="*/ 1704814 w 2642461"/>
              <a:gd name="connsiteY23" fmla="*/ 0 h 2131017"/>
              <a:gd name="connsiteX24" fmla="*/ 1774556 w 2642461"/>
              <a:gd name="connsiteY24" fmla="*/ 0 h 2131017"/>
              <a:gd name="connsiteX25" fmla="*/ 1952787 w 2642461"/>
              <a:gd name="connsiteY25" fmla="*/ 154984 h 2131017"/>
              <a:gd name="connsiteX26" fmla="*/ 2014780 w 2642461"/>
              <a:gd name="connsiteY26" fmla="*/ 232475 h 2131017"/>
              <a:gd name="connsiteX27" fmla="*/ 2084522 w 2642461"/>
              <a:gd name="connsiteY27" fmla="*/ 255723 h 2131017"/>
              <a:gd name="connsiteX28" fmla="*/ 2123268 w 2642461"/>
              <a:gd name="connsiteY28" fmla="*/ 232475 h 2131017"/>
              <a:gd name="connsiteX29" fmla="*/ 2154265 w 2642461"/>
              <a:gd name="connsiteY29" fmla="*/ 201478 h 2131017"/>
              <a:gd name="connsiteX30" fmla="*/ 2200760 w 2642461"/>
              <a:gd name="connsiteY30" fmla="*/ 170482 h 2131017"/>
              <a:gd name="connsiteX31" fmla="*/ 2247254 w 2642461"/>
              <a:gd name="connsiteY31" fmla="*/ 154984 h 2131017"/>
              <a:gd name="connsiteX32" fmla="*/ 2332495 w 2642461"/>
              <a:gd name="connsiteY32" fmla="*/ 139485 h 2131017"/>
              <a:gd name="connsiteX33" fmla="*/ 2378990 w 2642461"/>
              <a:gd name="connsiteY33" fmla="*/ 193729 h 2131017"/>
              <a:gd name="connsiteX34" fmla="*/ 2402238 w 2642461"/>
              <a:gd name="connsiteY34" fmla="*/ 271221 h 2131017"/>
              <a:gd name="connsiteX35" fmla="*/ 2363492 w 2642461"/>
              <a:gd name="connsiteY35" fmla="*/ 340963 h 2131017"/>
              <a:gd name="connsiteX36" fmla="*/ 2363492 w 2642461"/>
              <a:gd name="connsiteY36" fmla="*/ 433953 h 2131017"/>
              <a:gd name="connsiteX37" fmla="*/ 2363492 w 2642461"/>
              <a:gd name="connsiteY37" fmla="*/ 433953 h 2131017"/>
              <a:gd name="connsiteX38" fmla="*/ 2316997 w 2642461"/>
              <a:gd name="connsiteY38" fmla="*/ 526943 h 2131017"/>
              <a:gd name="connsiteX39" fmla="*/ 2316997 w 2642461"/>
              <a:gd name="connsiteY39" fmla="*/ 712923 h 2131017"/>
              <a:gd name="connsiteX40" fmla="*/ 2355743 w 2642461"/>
              <a:gd name="connsiteY40" fmla="*/ 821411 h 2131017"/>
              <a:gd name="connsiteX41" fmla="*/ 2394488 w 2642461"/>
              <a:gd name="connsiteY41" fmla="*/ 906651 h 2131017"/>
              <a:gd name="connsiteX42" fmla="*/ 2495227 w 2642461"/>
              <a:gd name="connsiteY42" fmla="*/ 906651 h 2131017"/>
              <a:gd name="connsiteX43" fmla="*/ 2557221 w 2642461"/>
              <a:gd name="connsiteY43" fmla="*/ 914400 h 2131017"/>
              <a:gd name="connsiteX44" fmla="*/ 2626963 w 2642461"/>
              <a:gd name="connsiteY44" fmla="*/ 984143 h 2131017"/>
              <a:gd name="connsiteX45" fmla="*/ 2642461 w 2642461"/>
              <a:gd name="connsiteY45" fmla="*/ 1139126 h 2131017"/>
              <a:gd name="connsiteX46" fmla="*/ 2533973 w 2642461"/>
              <a:gd name="connsiteY46" fmla="*/ 1270861 h 2131017"/>
              <a:gd name="connsiteX47" fmla="*/ 2495227 w 2642461"/>
              <a:gd name="connsiteY47" fmla="*/ 1410346 h 2131017"/>
              <a:gd name="connsiteX48" fmla="*/ 2402238 w 2642461"/>
              <a:gd name="connsiteY48" fmla="*/ 1549831 h 2131017"/>
              <a:gd name="connsiteX49" fmla="*/ 2340244 w 2642461"/>
              <a:gd name="connsiteY49" fmla="*/ 1689316 h 2131017"/>
              <a:gd name="connsiteX50" fmla="*/ 2262753 w 2642461"/>
              <a:gd name="connsiteY50" fmla="*/ 1782306 h 2131017"/>
              <a:gd name="connsiteX51" fmla="*/ 2162014 w 2642461"/>
              <a:gd name="connsiteY51" fmla="*/ 1859797 h 2131017"/>
              <a:gd name="connsiteX52" fmla="*/ 2014780 w 2642461"/>
              <a:gd name="connsiteY52" fmla="*/ 1921790 h 2131017"/>
              <a:gd name="connsiteX53" fmla="*/ 1836549 w 2642461"/>
              <a:gd name="connsiteY53" fmla="*/ 1960536 h 2131017"/>
              <a:gd name="connsiteX54" fmla="*/ 1759058 w 2642461"/>
              <a:gd name="connsiteY54" fmla="*/ 1929539 h 2131017"/>
              <a:gd name="connsiteX55" fmla="*/ 1697065 w 2642461"/>
              <a:gd name="connsiteY55" fmla="*/ 1883045 h 2131017"/>
              <a:gd name="connsiteX56" fmla="*/ 1642821 w 2642461"/>
              <a:gd name="connsiteY56" fmla="*/ 1828800 h 2131017"/>
              <a:gd name="connsiteX57" fmla="*/ 1627322 w 2642461"/>
              <a:gd name="connsiteY57" fmla="*/ 1759058 h 2131017"/>
              <a:gd name="connsiteX58" fmla="*/ 1588576 w 2642461"/>
              <a:gd name="connsiteY58" fmla="*/ 1642821 h 2131017"/>
              <a:gd name="connsiteX59" fmla="*/ 1596326 w 2642461"/>
              <a:gd name="connsiteY59" fmla="*/ 1573078 h 2131017"/>
              <a:gd name="connsiteX60" fmla="*/ 1627322 w 2642461"/>
              <a:gd name="connsiteY60" fmla="*/ 1255363 h 2131017"/>
              <a:gd name="connsiteX61" fmla="*/ 1596326 w 2642461"/>
              <a:gd name="connsiteY61" fmla="*/ 1123628 h 2131017"/>
              <a:gd name="connsiteX62" fmla="*/ 1534332 w 2642461"/>
              <a:gd name="connsiteY62" fmla="*/ 1077133 h 2131017"/>
              <a:gd name="connsiteX63" fmla="*/ 1379349 w 2642461"/>
              <a:gd name="connsiteY63" fmla="*/ 1077133 h 2131017"/>
              <a:gd name="connsiteX64" fmla="*/ 1278610 w 2642461"/>
              <a:gd name="connsiteY64" fmla="*/ 1092631 h 2131017"/>
              <a:gd name="connsiteX65" fmla="*/ 1154624 w 2642461"/>
              <a:gd name="connsiteY65" fmla="*/ 1162373 h 2131017"/>
              <a:gd name="connsiteX66" fmla="*/ 1061634 w 2642461"/>
              <a:gd name="connsiteY66" fmla="*/ 1286360 h 2131017"/>
              <a:gd name="connsiteX67" fmla="*/ 999641 w 2642461"/>
              <a:gd name="connsiteY67" fmla="*/ 1356102 h 2131017"/>
              <a:gd name="connsiteX68" fmla="*/ 953146 w 2642461"/>
              <a:gd name="connsiteY68" fmla="*/ 1433594 h 2131017"/>
              <a:gd name="connsiteX69" fmla="*/ 860156 w 2642461"/>
              <a:gd name="connsiteY69" fmla="*/ 1580828 h 2131017"/>
              <a:gd name="connsiteX70" fmla="*/ 751668 w 2642461"/>
              <a:gd name="connsiteY70" fmla="*/ 1666068 h 2131017"/>
              <a:gd name="connsiteX71" fmla="*/ 674176 w 2642461"/>
              <a:gd name="connsiteY71" fmla="*/ 1743560 h 2131017"/>
              <a:gd name="connsiteX72" fmla="*/ 604434 w 2642461"/>
              <a:gd name="connsiteY72" fmla="*/ 1828800 h 2131017"/>
              <a:gd name="connsiteX73" fmla="*/ 526943 w 2642461"/>
              <a:gd name="connsiteY73" fmla="*/ 1883045 h 2131017"/>
              <a:gd name="connsiteX74" fmla="*/ 464949 w 2642461"/>
              <a:gd name="connsiteY74" fmla="*/ 1890794 h 2131017"/>
              <a:gd name="connsiteX75" fmla="*/ 402956 w 2642461"/>
              <a:gd name="connsiteY75" fmla="*/ 1960536 h 2131017"/>
              <a:gd name="connsiteX76" fmla="*/ 309966 w 2642461"/>
              <a:gd name="connsiteY76" fmla="*/ 2053526 h 2131017"/>
              <a:gd name="connsiteX77" fmla="*/ 255722 w 2642461"/>
              <a:gd name="connsiteY77" fmla="*/ 2084523 h 2131017"/>
              <a:gd name="connsiteX78" fmla="*/ 193729 w 2642461"/>
              <a:gd name="connsiteY78" fmla="*/ 2131017 h 2131017"/>
              <a:gd name="connsiteX79" fmla="*/ 0 w 2642461"/>
              <a:gd name="connsiteY79" fmla="*/ 2115519 h 213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42461" h="2131017">
                <a:moveTo>
                  <a:pt x="0" y="2115519"/>
                </a:moveTo>
                <a:lnTo>
                  <a:pt x="7749" y="1627323"/>
                </a:lnTo>
                <a:lnTo>
                  <a:pt x="46495" y="1580828"/>
                </a:lnTo>
                <a:lnTo>
                  <a:pt x="46495" y="1108129"/>
                </a:lnTo>
                <a:lnTo>
                  <a:pt x="77492" y="1084882"/>
                </a:lnTo>
                <a:lnTo>
                  <a:pt x="100739" y="767167"/>
                </a:lnTo>
                <a:lnTo>
                  <a:pt x="123987" y="759417"/>
                </a:lnTo>
                <a:lnTo>
                  <a:pt x="154983" y="526943"/>
                </a:lnTo>
                <a:lnTo>
                  <a:pt x="232475" y="364211"/>
                </a:lnTo>
                <a:lnTo>
                  <a:pt x="286719" y="271221"/>
                </a:lnTo>
                <a:lnTo>
                  <a:pt x="356461" y="178231"/>
                </a:lnTo>
                <a:lnTo>
                  <a:pt x="441702" y="139485"/>
                </a:lnTo>
                <a:lnTo>
                  <a:pt x="581187" y="92990"/>
                </a:lnTo>
                <a:lnTo>
                  <a:pt x="759417" y="92990"/>
                </a:lnTo>
                <a:lnTo>
                  <a:pt x="836909" y="38746"/>
                </a:lnTo>
                <a:lnTo>
                  <a:pt x="1170122" y="46495"/>
                </a:lnTo>
                <a:lnTo>
                  <a:pt x="1201119" y="38746"/>
                </a:lnTo>
                <a:lnTo>
                  <a:pt x="1309607" y="23248"/>
                </a:lnTo>
                <a:lnTo>
                  <a:pt x="1356102" y="77492"/>
                </a:lnTo>
                <a:lnTo>
                  <a:pt x="1441343" y="116238"/>
                </a:lnTo>
                <a:lnTo>
                  <a:pt x="1549831" y="147234"/>
                </a:lnTo>
                <a:lnTo>
                  <a:pt x="1604075" y="147234"/>
                </a:lnTo>
                <a:lnTo>
                  <a:pt x="1604075" y="147234"/>
                </a:lnTo>
                <a:lnTo>
                  <a:pt x="1704814" y="0"/>
                </a:lnTo>
                <a:lnTo>
                  <a:pt x="1774556" y="0"/>
                </a:lnTo>
                <a:lnTo>
                  <a:pt x="1952787" y="154984"/>
                </a:lnTo>
                <a:lnTo>
                  <a:pt x="2014780" y="232475"/>
                </a:lnTo>
                <a:lnTo>
                  <a:pt x="2084522" y="255723"/>
                </a:lnTo>
                <a:lnTo>
                  <a:pt x="2123268" y="232475"/>
                </a:lnTo>
                <a:lnTo>
                  <a:pt x="2154265" y="201478"/>
                </a:lnTo>
                <a:lnTo>
                  <a:pt x="2200760" y="170482"/>
                </a:lnTo>
                <a:lnTo>
                  <a:pt x="2247254" y="154984"/>
                </a:lnTo>
                <a:lnTo>
                  <a:pt x="2332495" y="139485"/>
                </a:lnTo>
                <a:lnTo>
                  <a:pt x="2378990" y="193729"/>
                </a:lnTo>
                <a:lnTo>
                  <a:pt x="2402238" y="271221"/>
                </a:lnTo>
                <a:lnTo>
                  <a:pt x="2363492" y="340963"/>
                </a:lnTo>
                <a:lnTo>
                  <a:pt x="2363492" y="433953"/>
                </a:lnTo>
                <a:lnTo>
                  <a:pt x="2363492" y="433953"/>
                </a:lnTo>
                <a:lnTo>
                  <a:pt x="2316997" y="526943"/>
                </a:lnTo>
                <a:lnTo>
                  <a:pt x="2316997" y="712923"/>
                </a:lnTo>
                <a:lnTo>
                  <a:pt x="2355743" y="821411"/>
                </a:lnTo>
                <a:lnTo>
                  <a:pt x="2394488" y="906651"/>
                </a:lnTo>
                <a:lnTo>
                  <a:pt x="2495227" y="906651"/>
                </a:lnTo>
                <a:lnTo>
                  <a:pt x="2557221" y="914400"/>
                </a:lnTo>
                <a:lnTo>
                  <a:pt x="2626963" y="984143"/>
                </a:lnTo>
                <a:lnTo>
                  <a:pt x="2642461" y="1139126"/>
                </a:lnTo>
                <a:lnTo>
                  <a:pt x="2533973" y="1270861"/>
                </a:lnTo>
                <a:lnTo>
                  <a:pt x="2495227" y="1410346"/>
                </a:lnTo>
                <a:lnTo>
                  <a:pt x="2402238" y="1549831"/>
                </a:lnTo>
                <a:lnTo>
                  <a:pt x="2340244" y="1689316"/>
                </a:lnTo>
                <a:lnTo>
                  <a:pt x="2262753" y="1782306"/>
                </a:lnTo>
                <a:lnTo>
                  <a:pt x="2162014" y="1859797"/>
                </a:lnTo>
                <a:lnTo>
                  <a:pt x="2014780" y="1921790"/>
                </a:lnTo>
                <a:lnTo>
                  <a:pt x="1836549" y="1960536"/>
                </a:lnTo>
                <a:lnTo>
                  <a:pt x="1759058" y="1929539"/>
                </a:lnTo>
                <a:lnTo>
                  <a:pt x="1697065" y="1883045"/>
                </a:lnTo>
                <a:lnTo>
                  <a:pt x="1642821" y="1828800"/>
                </a:lnTo>
                <a:lnTo>
                  <a:pt x="1627322" y="1759058"/>
                </a:lnTo>
                <a:lnTo>
                  <a:pt x="1588576" y="1642821"/>
                </a:lnTo>
                <a:lnTo>
                  <a:pt x="1596326" y="1573078"/>
                </a:lnTo>
                <a:lnTo>
                  <a:pt x="1627322" y="1255363"/>
                </a:lnTo>
                <a:lnTo>
                  <a:pt x="1596326" y="1123628"/>
                </a:lnTo>
                <a:lnTo>
                  <a:pt x="1534332" y="1077133"/>
                </a:lnTo>
                <a:lnTo>
                  <a:pt x="1379349" y="1077133"/>
                </a:lnTo>
                <a:lnTo>
                  <a:pt x="1278610" y="1092631"/>
                </a:lnTo>
                <a:lnTo>
                  <a:pt x="1154624" y="1162373"/>
                </a:lnTo>
                <a:lnTo>
                  <a:pt x="1061634" y="1286360"/>
                </a:lnTo>
                <a:lnTo>
                  <a:pt x="999641" y="1356102"/>
                </a:lnTo>
                <a:lnTo>
                  <a:pt x="953146" y="1433594"/>
                </a:lnTo>
                <a:lnTo>
                  <a:pt x="860156" y="1580828"/>
                </a:lnTo>
                <a:lnTo>
                  <a:pt x="751668" y="1666068"/>
                </a:lnTo>
                <a:lnTo>
                  <a:pt x="674176" y="1743560"/>
                </a:lnTo>
                <a:lnTo>
                  <a:pt x="604434" y="1828800"/>
                </a:lnTo>
                <a:lnTo>
                  <a:pt x="526943" y="1883045"/>
                </a:lnTo>
                <a:lnTo>
                  <a:pt x="464949" y="1890794"/>
                </a:lnTo>
                <a:lnTo>
                  <a:pt x="402956" y="1960536"/>
                </a:lnTo>
                <a:lnTo>
                  <a:pt x="309966" y="2053526"/>
                </a:lnTo>
                <a:lnTo>
                  <a:pt x="255722" y="2084523"/>
                </a:lnTo>
                <a:lnTo>
                  <a:pt x="193729" y="2131017"/>
                </a:lnTo>
                <a:lnTo>
                  <a:pt x="0" y="2115519"/>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H="1">
            <a:off x="4900560" y="2255670"/>
            <a:ext cx="1615656" cy="241159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091193" y="2204864"/>
            <a:ext cx="1497031" cy="2829902"/>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7" idx="7"/>
          </p:cNvCxnSpPr>
          <p:nvPr/>
        </p:nvCxnSpPr>
        <p:spPr>
          <a:xfrm flipH="1">
            <a:off x="5435167" y="2255670"/>
            <a:ext cx="1239161" cy="2991465"/>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4835471" y="4928461"/>
            <a:ext cx="3773837" cy="1534332"/>
          </a:xfrm>
          <a:custGeom>
            <a:avLst/>
            <a:gdLst>
              <a:gd name="connsiteX0" fmla="*/ 7749 w 3773837"/>
              <a:gd name="connsiteY0" fmla="*/ 1526583 h 1534332"/>
              <a:gd name="connsiteX1" fmla="*/ 0 w 3773837"/>
              <a:gd name="connsiteY1" fmla="*/ 1084881 h 1534332"/>
              <a:gd name="connsiteX2" fmla="*/ 116237 w 3773837"/>
              <a:gd name="connsiteY2" fmla="*/ 875654 h 1534332"/>
              <a:gd name="connsiteX3" fmla="*/ 201478 w 3773837"/>
              <a:gd name="connsiteY3" fmla="*/ 774915 h 1534332"/>
              <a:gd name="connsiteX4" fmla="*/ 271221 w 3773837"/>
              <a:gd name="connsiteY4" fmla="*/ 697424 h 1534332"/>
              <a:gd name="connsiteX5" fmla="*/ 387458 w 3773837"/>
              <a:gd name="connsiteY5" fmla="*/ 604434 h 1534332"/>
              <a:gd name="connsiteX6" fmla="*/ 488197 w 3773837"/>
              <a:gd name="connsiteY6" fmla="*/ 534692 h 1534332"/>
              <a:gd name="connsiteX7" fmla="*/ 619932 w 3773837"/>
              <a:gd name="connsiteY7" fmla="*/ 457200 h 1534332"/>
              <a:gd name="connsiteX8" fmla="*/ 805912 w 3773837"/>
              <a:gd name="connsiteY8" fmla="*/ 356461 h 1534332"/>
              <a:gd name="connsiteX9" fmla="*/ 906651 w 3773837"/>
              <a:gd name="connsiteY9" fmla="*/ 325464 h 1534332"/>
              <a:gd name="connsiteX10" fmla="*/ 999641 w 3773837"/>
              <a:gd name="connsiteY10" fmla="*/ 309966 h 1534332"/>
              <a:gd name="connsiteX11" fmla="*/ 1084882 w 3773837"/>
              <a:gd name="connsiteY11" fmla="*/ 309966 h 1534332"/>
              <a:gd name="connsiteX12" fmla="*/ 1108129 w 3773837"/>
              <a:gd name="connsiteY12" fmla="*/ 395207 h 1534332"/>
              <a:gd name="connsiteX13" fmla="*/ 1139126 w 3773837"/>
              <a:gd name="connsiteY13" fmla="*/ 472698 h 1534332"/>
              <a:gd name="connsiteX14" fmla="*/ 1139126 w 3773837"/>
              <a:gd name="connsiteY14" fmla="*/ 557939 h 1534332"/>
              <a:gd name="connsiteX15" fmla="*/ 1185621 w 3773837"/>
              <a:gd name="connsiteY15" fmla="*/ 612183 h 1534332"/>
              <a:gd name="connsiteX16" fmla="*/ 1224366 w 3773837"/>
              <a:gd name="connsiteY16" fmla="*/ 697424 h 1534332"/>
              <a:gd name="connsiteX17" fmla="*/ 1286360 w 3773837"/>
              <a:gd name="connsiteY17" fmla="*/ 774915 h 1534332"/>
              <a:gd name="connsiteX18" fmla="*/ 1363851 w 3773837"/>
              <a:gd name="connsiteY18" fmla="*/ 790414 h 1534332"/>
              <a:gd name="connsiteX19" fmla="*/ 1464590 w 3773837"/>
              <a:gd name="connsiteY19" fmla="*/ 751668 h 1534332"/>
              <a:gd name="connsiteX20" fmla="*/ 1526583 w 3773837"/>
              <a:gd name="connsiteY20" fmla="*/ 790414 h 1534332"/>
              <a:gd name="connsiteX21" fmla="*/ 1557580 w 3773837"/>
              <a:gd name="connsiteY21" fmla="*/ 883403 h 1534332"/>
              <a:gd name="connsiteX22" fmla="*/ 1588576 w 3773837"/>
              <a:gd name="connsiteY22" fmla="*/ 984142 h 1534332"/>
              <a:gd name="connsiteX23" fmla="*/ 1627322 w 3773837"/>
              <a:gd name="connsiteY23" fmla="*/ 1077132 h 1534332"/>
              <a:gd name="connsiteX24" fmla="*/ 1650570 w 3773837"/>
              <a:gd name="connsiteY24" fmla="*/ 1139125 h 1534332"/>
              <a:gd name="connsiteX25" fmla="*/ 1697065 w 3773837"/>
              <a:gd name="connsiteY25" fmla="*/ 1208868 h 1534332"/>
              <a:gd name="connsiteX26" fmla="*/ 1782305 w 3773837"/>
              <a:gd name="connsiteY26" fmla="*/ 1224366 h 1534332"/>
              <a:gd name="connsiteX27" fmla="*/ 1875295 w 3773837"/>
              <a:gd name="connsiteY27" fmla="*/ 1162373 h 1534332"/>
              <a:gd name="connsiteX28" fmla="*/ 1937288 w 3773837"/>
              <a:gd name="connsiteY28" fmla="*/ 1084881 h 1534332"/>
              <a:gd name="connsiteX29" fmla="*/ 2014780 w 3773837"/>
              <a:gd name="connsiteY29" fmla="*/ 1061634 h 1534332"/>
              <a:gd name="connsiteX30" fmla="*/ 2076773 w 3773837"/>
              <a:gd name="connsiteY30" fmla="*/ 1131376 h 1534332"/>
              <a:gd name="connsiteX31" fmla="*/ 2115519 w 3773837"/>
              <a:gd name="connsiteY31" fmla="*/ 1185620 h 1534332"/>
              <a:gd name="connsiteX32" fmla="*/ 2162014 w 3773837"/>
              <a:gd name="connsiteY32" fmla="*/ 1216617 h 1534332"/>
              <a:gd name="connsiteX33" fmla="*/ 2309248 w 3773837"/>
              <a:gd name="connsiteY33" fmla="*/ 1224366 h 1534332"/>
              <a:gd name="connsiteX34" fmla="*/ 2409987 w 3773837"/>
              <a:gd name="connsiteY34" fmla="*/ 1139125 h 1534332"/>
              <a:gd name="connsiteX35" fmla="*/ 2541722 w 3773837"/>
              <a:gd name="connsiteY35" fmla="*/ 1084881 h 1534332"/>
              <a:gd name="connsiteX36" fmla="*/ 2665709 w 3773837"/>
              <a:gd name="connsiteY36" fmla="*/ 984142 h 1534332"/>
              <a:gd name="connsiteX37" fmla="*/ 2843939 w 3773837"/>
              <a:gd name="connsiteY37" fmla="*/ 898902 h 1534332"/>
              <a:gd name="connsiteX38" fmla="*/ 2929180 w 3773837"/>
              <a:gd name="connsiteY38" fmla="*/ 852407 h 1534332"/>
              <a:gd name="connsiteX39" fmla="*/ 3084163 w 3773837"/>
              <a:gd name="connsiteY39" fmla="*/ 728420 h 1534332"/>
              <a:gd name="connsiteX40" fmla="*/ 3223648 w 3773837"/>
              <a:gd name="connsiteY40" fmla="*/ 565688 h 1534332"/>
              <a:gd name="connsiteX41" fmla="*/ 3394129 w 3773837"/>
              <a:gd name="connsiteY41" fmla="*/ 402956 h 1534332"/>
              <a:gd name="connsiteX42" fmla="*/ 3549112 w 3773837"/>
              <a:gd name="connsiteY42" fmla="*/ 240224 h 1534332"/>
              <a:gd name="connsiteX43" fmla="*/ 3642102 w 3773837"/>
              <a:gd name="connsiteY43" fmla="*/ 139485 h 1534332"/>
              <a:gd name="connsiteX44" fmla="*/ 3696346 w 3773837"/>
              <a:gd name="connsiteY44" fmla="*/ 69742 h 1534332"/>
              <a:gd name="connsiteX45" fmla="*/ 3766088 w 3773837"/>
              <a:gd name="connsiteY45" fmla="*/ 0 h 1534332"/>
              <a:gd name="connsiteX46" fmla="*/ 3773837 w 3773837"/>
              <a:gd name="connsiteY46" fmla="*/ 1534332 h 1534332"/>
              <a:gd name="connsiteX47" fmla="*/ 7749 w 3773837"/>
              <a:gd name="connsiteY47" fmla="*/ 1526583 h 15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73837" h="1534332">
                <a:moveTo>
                  <a:pt x="7749" y="1526583"/>
                </a:moveTo>
                <a:lnTo>
                  <a:pt x="0" y="1084881"/>
                </a:lnTo>
                <a:lnTo>
                  <a:pt x="116237" y="875654"/>
                </a:lnTo>
                <a:lnTo>
                  <a:pt x="201478" y="774915"/>
                </a:lnTo>
                <a:lnTo>
                  <a:pt x="271221" y="697424"/>
                </a:lnTo>
                <a:lnTo>
                  <a:pt x="387458" y="604434"/>
                </a:lnTo>
                <a:lnTo>
                  <a:pt x="488197" y="534692"/>
                </a:lnTo>
                <a:lnTo>
                  <a:pt x="619932" y="457200"/>
                </a:lnTo>
                <a:lnTo>
                  <a:pt x="805912" y="356461"/>
                </a:lnTo>
                <a:lnTo>
                  <a:pt x="906651" y="325464"/>
                </a:lnTo>
                <a:lnTo>
                  <a:pt x="999641" y="309966"/>
                </a:lnTo>
                <a:lnTo>
                  <a:pt x="1084882" y="309966"/>
                </a:lnTo>
                <a:lnTo>
                  <a:pt x="1108129" y="395207"/>
                </a:lnTo>
                <a:lnTo>
                  <a:pt x="1139126" y="472698"/>
                </a:lnTo>
                <a:lnTo>
                  <a:pt x="1139126" y="557939"/>
                </a:lnTo>
                <a:lnTo>
                  <a:pt x="1185621" y="612183"/>
                </a:lnTo>
                <a:lnTo>
                  <a:pt x="1224366" y="697424"/>
                </a:lnTo>
                <a:lnTo>
                  <a:pt x="1286360" y="774915"/>
                </a:lnTo>
                <a:lnTo>
                  <a:pt x="1363851" y="790414"/>
                </a:lnTo>
                <a:lnTo>
                  <a:pt x="1464590" y="751668"/>
                </a:lnTo>
                <a:lnTo>
                  <a:pt x="1526583" y="790414"/>
                </a:lnTo>
                <a:lnTo>
                  <a:pt x="1557580" y="883403"/>
                </a:lnTo>
                <a:lnTo>
                  <a:pt x="1588576" y="984142"/>
                </a:lnTo>
                <a:lnTo>
                  <a:pt x="1627322" y="1077132"/>
                </a:lnTo>
                <a:lnTo>
                  <a:pt x="1650570" y="1139125"/>
                </a:lnTo>
                <a:lnTo>
                  <a:pt x="1697065" y="1208868"/>
                </a:lnTo>
                <a:lnTo>
                  <a:pt x="1782305" y="1224366"/>
                </a:lnTo>
                <a:lnTo>
                  <a:pt x="1875295" y="1162373"/>
                </a:lnTo>
                <a:lnTo>
                  <a:pt x="1937288" y="1084881"/>
                </a:lnTo>
                <a:lnTo>
                  <a:pt x="2014780" y="1061634"/>
                </a:lnTo>
                <a:lnTo>
                  <a:pt x="2076773" y="1131376"/>
                </a:lnTo>
                <a:lnTo>
                  <a:pt x="2115519" y="1185620"/>
                </a:lnTo>
                <a:lnTo>
                  <a:pt x="2162014" y="1216617"/>
                </a:lnTo>
                <a:lnTo>
                  <a:pt x="2309248" y="1224366"/>
                </a:lnTo>
                <a:lnTo>
                  <a:pt x="2409987" y="1139125"/>
                </a:lnTo>
                <a:lnTo>
                  <a:pt x="2541722" y="1084881"/>
                </a:lnTo>
                <a:lnTo>
                  <a:pt x="2665709" y="984142"/>
                </a:lnTo>
                <a:lnTo>
                  <a:pt x="2843939" y="898902"/>
                </a:lnTo>
                <a:lnTo>
                  <a:pt x="2929180" y="852407"/>
                </a:lnTo>
                <a:lnTo>
                  <a:pt x="3084163" y="728420"/>
                </a:lnTo>
                <a:lnTo>
                  <a:pt x="3223648" y="565688"/>
                </a:lnTo>
                <a:lnTo>
                  <a:pt x="3394129" y="402956"/>
                </a:lnTo>
                <a:lnTo>
                  <a:pt x="3549112" y="240224"/>
                </a:lnTo>
                <a:lnTo>
                  <a:pt x="3642102" y="139485"/>
                </a:lnTo>
                <a:lnTo>
                  <a:pt x="3696346" y="69742"/>
                </a:lnTo>
                <a:lnTo>
                  <a:pt x="3766088" y="0"/>
                </a:lnTo>
                <a:lnTo>
                  <a:pt x="3773837" y="1534332"/>
                </a:lnTo>
                <a:lnTo>
                  <a:pt x="7749" y="1526583"/>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0072" y="5210230"/>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01999" y="4644888"/>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85488" y="4949805"/>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132" y="4830149"/>
            <a:ext cx="548114" cy="54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00237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85" y="652084"/>
            <a:ext cx="1840629" cy="1050287"/>
            <a:chOff x="271967" y="5774268"/>
            <a:chExt cx="1840629" cy="1050287"/>
          </a:xfrm>
        </p:grpSpPr>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19" y="2653770"/>
            <a:ext cx="3870489" cy="387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999" y="2653770"/>
            <a:ext cx="3896944" cy="3874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927063" y="6404521"/>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11" name="Rectangle 10"/>
          <p:cNvSpPr/>
          <p:nvPr/>
        </p:nvSpPr>
        <p:spPr>
          <a:xfrm>
            <a:off x="5426944"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pic>
        <p:nvPicPr>
          <p:cNvPr id="1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207" y="980728"/>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標題 1"/>
          <p:cNvSpPr>
            <a:spLocks noGrp="1"/>
          </p:cNvSpPr>
          <p:nvPr>
            <p:ph type="title"/>
          </p:nvPr>
        </p:nvSpPr>
        <p:spPr>
          <a:xfrm>
            <a:off x="376823" y="116236"/>
            <a:ext cx="8424936" cy="548680"/>
          </a:xfrm>
        </p:spPr>
        <p:txBody>
          <a:bodyPr>
            <a:normAutofit fontScale="90000"/>
          </a:bodyPr>
          <a:lstStyle/>
          <a:p>
            <a:pPr algn="l"/>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adding three </a:t>
            </a:r>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 </a:t>
            </a:r>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points:</a:t>
            </a:r>
            <a:b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br>
            <a:r>
              <a:rPr lang="en-US" altLang="zh-TW"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 </a:t>
            </a:r>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          Intended impact – “broken” decision boundary</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18" name="Rectangle 17"/>
          <p:cNvSpPr/>
          <p:nvPr/>
        </p:nvSpPr>
        <p:spPr>
          <a:xfrm>
            <a:off x="1818667" y="918975"/>
            <a:ext cx="3066821" cy="830997"/>
          </a:xfrm>
          <a:prstGeom prst="rect">
            <a:avLst/>
          </a:prstGeom>
          <a:noFill/>
        </p:spPr>
        <p:txBody>
          <a:bodyPr wrap="square" lIns="91440" tIns="45720" rIns="91440" bIns="45720">
            <a:spAutoFit/>
          </a:bodyPr>
          <a:lstStyle/>
          <a:p>
            <a:r>
              <a:rPr lang="en-US" sz="2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Deep (5 hidden layers) Neural Network</a:t>
            </a:r>
            <a:endParaRPr lang="en-US" sz="2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63" y="1745829"/>
            <a:ext cx="2880320" cy="859451"/>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0" name="Freeform 19"/>
          <p:cNvSpPr/>
          <p:nvPr/>
        </p:nvSpPr>
        <p:spPr>
          <a:xfrm>
            <a:off x="364210" y="3200400"/>
            <a:ext cx="3820332" cy="3308888"/>
          </a:xfrm>
          <a:custGeom>
            <a:avLst/>
            <a:gdLst>
              <a:gd name="connsiteX0" fmla="*/ 0 w 3820332"/>
              <a:gd name="connsiteY0" fmla="*/ 1309607 h 3308888"/>
              <a:gd name="connsiteX1" fmla="*/ 147234 w 3820332"/>
              <a:gd name="connsiteY1" fmla="*/ 1123627 h 3308888"/>
              <a:gd name="connsiteX2" fmla="*/ 154983 w 3820332"/>
              <a:gd name="connsiteY2" fmla="*/ 643180 h 3308888"/>
              <a:gd name="connsiteX3" fmla="*/ 255722 w 3820332"/>
              <a:gd name="connsiteY3" fmla="*/ 488197 h 3308888"/>
              <a:gd name="connsiteX4" fmla="*/ 371959 w 3820332"/>
              <a:gd name="connsiteY4" fmla="*/ 402956 h 3308888"/>
              <a:gd name="connsiteX5" fmla="*/ 488197 w 3820332"/>
              <a:gd name="connsiteY5" fmla="*/ 348712 h 3308888"/>
              <a:gd name="connsiteX6" fmla="*/ 712922 w 3820332"/>
              <a:gd name="connsiteY6" fmla="*/ 263471 h 3308888"/>
              <a:gd name="connsiteX7" fmla="*/ 999641 w 3820332"/>
              <a:gd name="connsiteY7" fmla="*/ 170481 h 3308888"/>
              <a:gd name="connsiteX8" fmla="*/ 1263112 w 3820332"/>
              <a:gd name="connsiteY8" fmla="*/ 108488 h 3308888"/>
              <a:gd name="connsiteX9" fmla="*/ 1689315 w 3820332"/>
              <a:gd name="connsiteY9" fmla="*/ 30997 h 3308888"/>
              <a:gd name="connsiteX10" fmla="*/ 2084522 w 3820332"/>
              <a:gd name="connsiteY10" fmla="*/ 0 h 3308888"/>
              <a:gd name="connsiteX11" fmla="*/ 2402237 w 3820332"/>
              <a:gd name="connsiteY11" fmla="*/ 100739 h 3308888"/>
              <a:gd name="connsiteX12" fmla="*/ 2533973 w 3820332"/>
              <a:gd name="connsiteY12" fmla="*/ 224725 h 3308888"/>
              <a:gd name="connsiteX13" fmla="*/ 2665709 w 3820332"/>
              <a:gd name="connsiteY13" fmla="*/ 356461 h 3308888"/>
              <a:gd name="connsiteX14" fmla="*/ 2766448 w 3820332"/>
              <a:gd name="connsiteY14" fmla="*/ 511444 h 3308888"/>
              <a:gd name="connsiteX15" fmla="*/ 2812943 w 3820332"/>
              <a:gd name="connsiteY15" fmla="*/ 604434 h 3308888"/>
              <a:gd name="connsiteX16" fmla="*/ 2828441 w 3820332"/>
              <a:gd name="connsiteY16" fmla="*/ 736169 h 3308888"/>
              <a:gd name="connsiteX17" fmla="*/ 2828441 w 3820332"/>
              <a:gd name="connsiteY17" fmla="*/ 860156 h 3308888"/>
              <a:gd name="connsiteX18" fmla="*/ 2781946 w 3820332"/>
              <a:gd name="connsiteY18" fmla="*/ 1046136 h 3308888"/>
              <a:gd name="connsiteX19" fmla="*/ 2735451 w 3820332"/>
              <a:gd name="connsiteY19" fmla="*/ 1170122 h 3308888"/>
              <a:gd name="connsiteX20" fmla="*/ 2719953 w 3820332"/>
              <a:gd name="connsiteY20" fmla="*/ 1309607 h 3308888"/>
              <a:gd name="connsiteX21" fmla="*/ 2696705 w 3820332"/>
              <a:gd name="connsiteY21" fmla="*/ 1425844 h 3308888"/>
              <a:gd name="connsiteX22" fmla="*/ 2650210 w 3820332"/>
              <a:gd name="connsiteY22" fmla="*/ 1503336 h 3308888"/>
              <a:gd name="connsiteX23" fmla="*/ 2479729 w 3820332"/>
              <a:gd name="connsiteY23" fmla="*/ 1627322 h 3308888"/>
              <a:gd name="connsiteX24" fmla="*/ 2278251 w 3820332"/>
              <a:gd name="connsiteY24" fmla="*/ 1712563 h 3308888"/>
              <a:gd name="connsiteX25" fmla="*/ 2084522 w 3820332"/>
              <a:gd name="connsiteY25" fmla="*/ 1751308 h 3308888"/>
              <a:gd name="connsiteX26" fmla="*/ 1952787 w 3820332"/>
              <a:gd name="connsiteY26" fmla="*/ 1751308 h 3308888"/>
              <a:gd name="connsiteX27" fmla="*/ 1906292 w 3820332"/>
              <a:gd name="connsiteY27" fmla="*/ 1720312 h 3308888"/>
              <a:gd name="connsiteX28" fmla="*/ 1898543 w 3820332"/>
              <a:gd name="connsiteY28" fmla="*/ 1642820 h 3308888"/>
              <a:gd name="connsiteX29" fmla="*/ 1898543 w 3820332"/>
              <a:gd name="connsiteY29" fmla="*/ 1549831 h 3308888"/>
              <a:gd name="connsiteX30" fmla="*/ 1875295 w 3820332"/>
              <a:gd name="connsiteY30" fmla="*/ 1084881 h 3308888"/>
              <a:gd name="connsiteX31" fmla="*/ 1790054 w 3820332"/>
              <a:gd name="connsiteY31" fmla="*/ 991892 h 3308888"/>
              <a:gd name="connsiteX32" fmla="*/ 1635071 w 3820332"/>
              <a:gd name="connsiteY32" fmla="*/ 991892 h 3308888"/>
              <a:gd name="connsiteX33" fmla="*/ 1487837 w 3820332"/>
              <a:gd name="connsiteY33" fmla="*/ 1030637 h 3308888"/>
              <a:gd name="connsiteX34" fmla="*/ 1356102 w 3820332"/>
              <a:gd name="connsiteY34" fmla="*/ 1115878 h 3308888"/>
              <a:gd name="connsiteX35" fmla="*/ 1224366 w 3820332"/>
              <a:gd name="connsiteY35" fmla="*/ 1247614 h 3308888"/>
              <a:gd name="connsiteX36" fmla="*/ 1177871 w 3820332"/>
              <a:gd name="connsiteY36" fmla="*/ 1363851 h 3308888"/>
              <a:gd name="connsiteX37" fmla="*/ 1162373 w 3820332"/>
              <a:gd name="connsiteY37" fmla="*/ 1433593 h 3308888"/>
              <a:gd name="connsiteX38" fmla="*/ 1139126 w 3820332"/>
              <a:gd name="connsiteY38" fmla="*/ 1596325 h 3308888"/>
              <a:gd name="connsiteX39" fmla="*/ 1092631 w 3820332"/>
              <a:gd name="connsiteY39" fmla="*/ 1797803 h 3308888"/>
              <a:gd name="connsiteX40" fmla="*/ 1046136 w 3820332"/>
              <a:gd name="connsiteY40" fmla="*/ 1929539 h 3308888"/>
              <a:gd name="connsiteX41" fmla="*/ 999641 w 3820332"/>
              <a:gd name="connsiteY41" fmla="*/ 2038027 h 3308888"/>
              <a:gd name="connsiteX42" fmla="*/ 968644 w 3820332"/>
              <a:gd name="connsiteY42" fmla="*/ 2154264 h 3308888"/>
              <a:gd name="connsiteX43" fmla="*/ 929898 w 3820332"/>
              <a:gd name="connsiteY43" fmla="*/ 2239505 h 3308888"/>
              <a:gd name="connsiteX44" fmla="*/ 929898 w 3820332"/>
              <a:gd name="connsiteY44" fmla="*/ 2301498 h 3308888"/>
              <a:gd name="connsiteX45" fmla="*/ 960895 w 3820332"/>
              <a:gd name="connsiteY45" fmla="*/ 2386739 h 3308888"/>
              <a:gd name="connsiteX46" fmla="*/ 1100380 w 3820332"/>
              <a:gd name="connsiteY46" fmla="*/ 2487478 h 3308888"/>
              <a:gd name="connsiteX47" fmla="*/ 1263112 w 3820332"/>
              <a:gd name="connsiteY47" fmla="*/ 2572719 h 3308888"/>
              <a:gd name="connsiteX48" fmla="*/ 1418095 w 3820332"/>
              <a:gd name="connsiteY48" fmla="*/ 2611464 h 3308888"/>
              <a:gd name="connsiteX49" fmla="*/ 1720312 w 3820332"/>
              <a:gd name="connsiteY49" fmla="*/ 2696705 h 3308888"/>
              <a:gd name="connsiteX50" fmla="*/ 2107770 w 3820332"/>
              <a:gd name="connsiteY50" fmla="*/ 2688956 h 3308888"/>
              <a:gd name="connsiteX51" fmla="*/ 2394488 w 3820332"/>
              <a:gd name="connsiteY51" fmla="*/ 2665708 h 3308888"/>
              <a:gd name="connsiteX52" fmla="*/ 2673458 w 3820332"/>
              <a:gd name="connsiteY52" fmla="*/ 2619214 h 3308888"/>
              <a:gd name="connsiteX53" fmla="*/ 2967926 w 3820332"/>
              <a:gd name="connsiteY53" fmla="*/ 2549471 h 3308888"/>
              <a:gd name="connsiteX54" fmla="*/ 3161654 w 3820332"/>
              <a:gd name="connsiteY54" fmla="*/ 2479729 h 3308888"/>
              <a:gd name="connsiteX55" fmla="*/ 3277892 w 3820332"/>
              <a:gd name="connsiteY55" fmla="*/ 2417736 h 3308888"/>
              <a:gd name="connsiteX56" fmla="*/ 3394129 w 3820332"/>
              <a:gd name="connsiteY56" fmla="*/ 2316997 h 3308888"/>
              <a:gd name="connsiteX57" fmla="*/ 3533614 w 3820332"/>
              <a:gd name="connsiteY57" fmla="*/ 2262753 h 3308888"/>
              <a:gd name="connsiteX58" fmla="*/ 3580109 w 3820332"/>
              <a:gd name="connsiteY58" fmla="*/ 2123268 h 3308888"/>
              <a:gd name="connsiteX59" fmla="*/ 3603356 w 3820332"/>
              <a:gd name="connsiteY59" fmla="*/ 2014780 h 3308888"/>
              <a:gd name="connsiteX60" fmla="*/ 3626604 w 3820332"/>
              <a:gd name="connsiteY60" fmla="*/ 1914041 h 3308888"/>
              <a:gd name="connsiteX61" fmla="*/ 3626604 w 3820332"/>
              <a:gd name="connsiteY61" fmla="*/ 1844298 h 3308888"/>
              <a:gd name="connsiteX62" fmla="*/ 3642102 w 3820332"/>
              <a:gd name="connsiteY62" fmla="*/ 1743559 h 3308888"/>
              <a:gd name="connsiteX63" fmla="*/ 3688597 w 3820332"/>
              <a:gd name="connsiteY63" fmla="*/ 1704814 h 3308888"/>
              <a:gd name="connsiteX64" fmla="*/ 3735092 w 3820332"/>
              <a:gd name="connsiteY64" fmla="*/ 1650569 h 3308888"/>
              <a:gd name="connsiteX65" fmla="*/ 3766088 w 3820332"/>
              <a:gd name="connsiteY65" fmla="*/ 1619573 h 3308888"/>
              <a:gd name="connsiteX66" fmla="*/ 3804834 w 3820332"/>
              <a:gd name="connsiteY66" fmla="*/ 1596325 h 3308888"/>
              <a:gd name="connsiteX67" fmla="*/ 3820332 w 3820332"/>
              <a:gd name="connsiteY67" fmla="*/ 1588576 h 3308888"/>
              <a:gd name="connsiteX68" fmla="*/ 3820332 w 3820332"/>
              <a:gd name="connsiteY68" fmla="*/ 3285641 h 3308888"/>
              <a:gd name="connsiteX69" fmla="*/ 0 w 3820332"/>
              <a:gd name="connsiteY69" fmla="*/ 3308888 h 3308888"/>
              <a:gd name="connsiteX70" fmla="*/ 0 w 3820332"/>
              <a:gd name="connsiteY70" fmla="*/ 1309607 h 3308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820332" h="3308888">
                <a:moveTo>
                  <a:pt x="0" y="1309607"/>
                </a:moveTo>
                <a:lnTo>
                  <a:pt x="147234" y="1123627"/>
                </a:lnTo>
                <a:lnTo>
                  <a:pt x="154983" y="643180"/>
                </a:lnTo>
                <a:lnTo>
                  <a:pt x="255722" y="488197"/>
                </a:lnTo>
                <a:lnTo>
                  <a:pt x="371959" y="402956"/>
                </a:lnTo>
                <a:lnTo>
                  <a:pt x="488197" y="348712"/>
                </a:lnTo>
                <a:lnTo>
                  <a:pt x="712922" y="263471"/>
                </a:lnTo>
                <a:lnTo>
                  <a:pt x="999641" y="170481"/>
                </a:lnTo>
                <a:lnTo>
                  <a:pt x="1263112" y="108488"/>
                </a:lnTo>
                <a:lnTo>
                  <a:pt x="1689315" y="30997"/>
                </a:lnTo>
                <a:lnTo>
                  <a:pt x="2084522" y="0"/>
                </a:lnTo>
                <a:lnTo>
                  <a:pt x="2402237" y="100739"/>
                </a:lnTo>
                <a:lnTo>
                  <a:pt x="2533973" y="224725"/>
                </a:lnTo>
                <a:lnTo>
                  <a:pt x="2665709" y="356461"/>
                </a:lnTo>
                <a:lnTo>
                  <a:pt x="2766448" y="511444"/>
                </a:lnTo>
                <a:lnTo>
                  <a:pt x="2812943" y="604434"/>
                </a:lnTo>
                <a:lnTo>
                  <a:pt x="2828441" y="736169"/>
                </a:lnTo>
                <a:lnTo>
                  <a:pt x="2828441" y="860156"/>
                </a:lnTo>
                <a:lnTo>
                  <a:pt x="2781946" y="1046136"/>
                </a:lnTo>
                <a:lnTo>
                  <a:pt x="2735451" y="1170122"/>
                </a:lnTo>
                <a:lnTo>
                  <a:pt x="2719953" y="1309607"/>
                </a:lnTo>
                <a:lnTo>
                  <a:pt x="2696705" y="1425844"/>
                </a:lnTo>
                <a:lnTo>
                  <a:pt x="2650210" y="1503336"/>
                </a:lnTo>
                <a:lnTo>
                  <a:pt x="2479729" y="1627322"/>
                </a:lnTo>
                <a:lnTo>
                  <a:pt x="2278251" y="1712563"/>
                </a:lnTo>
                <a:lnTo>
                  <a:pt x="2084522" y="1751308"/>
                </a:lnTo>
                <a:lnTo>
                  <a:pt x="1952787" y="1751308"/>
                </a:lnTo>
                <a:lnTo>
                  <a:pt x="1906292" y="1720312"/>
                </a:lnTo>
                <a:lnTo>
                  <a:pt x="1898543" y="1642820"/>
                </a:lnTo>
                <a:lnTo>
                  <a:pt x="1898543" y="1549831"/>
                </a:lnTo>
                <a:lnTo>
                  <a:pt x="1875295" y="1084881"/>
                </a:lnTo>
                <a:lnTo>
                  <a:pt x="1790054" y="991892"/>
                </a:lnTo>
                <a:lnTo>
                  <a:pt x="1635071" y="991892"/>
                </a:lnTo>
                <a:lnTo>
                  <a:pt x="1487837" y="1030637"/>
                </a:lnTo>
                <a:lnTo>
                  <a:pt x="1356102" y="1115878"/>
                </a:lnTo>
                <a:lnTo>
                  <a:pt x="1224366" y="1247614"/>
                </a:lnTo>
                <a:lnTo>
                  <a:pt x="1177871" y="1363851"/>
                </a:lnTo>
                <a:lnTo>
                  <a:pt x="1162373" y="1433593"/>
                </a:lnTo>
                <a:lnTo>
                  <a:pt x="1139126" y="1596325"/>
                </a:lnTo>
                <a:lnTo>
                  <a:pt x="1092631" y="1797803"/>
                </a:lnTo>
                <a:lnTo>
                  <a:pt x="1046136" y="1929539"/>
                </a:lnTo>
                <a:lnTo>
                  <a:pt x="999641" y="2038027"/>
                </a:lnTo>
                <a:lnTo>
                  <a:pt x="968644" y="2154264"/>
                </a:lnTo>
                <a:lnTo>
                  <a:pt x="929898" y="2239505"/>
                </a:lnTo>
                <a:lnTo>
                  <a:pt x="929898" y="2301498"/>
                </a:lnTo>
                <a:lnTo>
                  <a:pt x="960895" y="2386739"/>
                </a:lnTo>
                <a:lnTo>
                  <a:pt x="1100380" y="2487478"/>
                </a:lnTo>
                <a:lnTo>
                  <a:pt x="1263112" y="2572719"/>
                </a:lnTo>
                <a:lnTo>
                  <a:pt x="1418095" y="2611464"/>
                </a:lnTo>
                <a:lnTo>
                  <a:pt x="1720312" y="2696705"/>
                </a:lnTo>
                <a:lnTo>
                  <a:pt x="2107770" y="2688956"/>
                </a:lnTo>
                <a:lnTo>
                  <a:pt x="2394488" y="2665708"/>
                </a:lnTo>
                <a:lnTo>
                  <a:pt x="2673458" y="2619214"/>
                </a:lnTo>
                <a:lnTo>
                  <a:pt x="2967926" y="2549471"/>
                </a:lnTo>
                <a:lnTo>
                  <a:pt x="3161654" y="2479729"/>
                </a:lnTo>
                <a:lnTo>
                  <a:pt x="3277892" y="2417736"/>
                </a:lnTo>
                <a:lnTo>
                  <a:pt x="3394129" y="2316997"/>
                </a:lnTo>
                <a:lnTo>
                  <a:pt x="3533614" y="2262753"/>
                </a:lnTo>
                <a:lnTo>
                  <a:pt x="3580109" y="2123268"/>
                </a:lnTo>
                <a:lnTo>
                  <a:pt x="3603356" y="2014780"/>
                </a:lnTo>
                <a:lnTo>
                  <a:pt x="3626604" y="1914041"/>
                </a:lnTo>
                <a:lnTo>
                  <a:pt x="3626604" y="1844298"/>
                </a:lnTo>
                <a:lnTo>
                  <a:pt x="3642102" y="1743559"/>
                </a:lnTo>
                <a:lnTo>
                  <a:pt x="3688597" y="1704814"/>
                </a:lnTo>
                <a:lnTo>
                  <a:pt x="3735092" y="1650569"/>
                </a:lnTo>
                <a:lnTo>
                  <a:pt x="3766088" y="1619573"/>
                </a:lnTo>
                <a:lnTo>
                  <a:pt x="3804834" y="1596325"/>
                </a:lnTo>
                <a:lnTo>
                  <a:pt x="3820332" y="1588576"/>
                </a:lnTo>
                <a:lnTo>
                  <a:pt x="3820332" y="3285641"/>
                </a:lnTo>
                <a:lnTo>
                  <a:pt x="0" y="3308888"/>
                </a:lnTo>
                <a:lnTo>
                  <a:pt x="0" y="1309607"/>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4990454" y="2960176"/>
            <a:ext cx="2727702" cy="2433234"/>
          </a:xfrm>
          <a:custGeom>
            <a:avLst/>
            <a:gdLst>
              <a:gd name="connsiteX0" fmla="*/ 7749 w 2727702"/>
              <a:gd name="connsiteY0" fmla="*/ 2433234 h 2433234"/>
              <a:gd name="connsiteX1" fmla="*/ 0 w 2727702"/>
              <a:gd name="connsiteY1" fmla="*/ 2371241 h 2433234"/>
              <a:gd name="connsiteX2" fmla="*/ 46495 w 2727702"/>
              <a:gd name="connsiteY2" fmla="*/ 2347993 h 2433234"/>
              <a:gd name="connsiteX3" fmla="*/ 54244 w 2727702"/>
              <a:gd name="connsiteY3" fmla="*/ 2239505 h 2433234"/>
              <a:gd name="connsiteX4" fmla="*/ 100739 w 2727702"/>
              <a:gd name="connsiteY4" fmla="*/ 2177512 h 2433234"/>
              <a:gd name="connsiteX5" fmla="*/ 100739 w 2727702"/>
              <a:gd name="connsiteY5" fmla="*/ 2045777 h 2433234"/>
              <a:gd name="connsiteX6" fmla="*/ 154983 w 2727702"/>
              <a:gd name="connsiteY6" fmla="*/ 2007031 h 2433234"/>
              <a:gd name="connsiteX7" fmla="*/ 147234 w 2727702"/>
              <a:gd name="connsiteY7" fmla="*/ 1642821 h 2433234"/>
              <a:gd name="connsiteX8" fmla="*/ 116238 w 2727702"/>
              <a:gd name="connsiteY8" fmla="*/ 1596326 h 2433234"/>
              <a:gd name="connsiteX9" fmla="*/ 108488 w 2727702"/>
              <a:gd name="connsiteY9" fmla="*/ 1193370 h 2433234"/>
              <a:gd name="connsiteX10" fmla="*/ 131736 w 2727702"/>
              <a:gd name="connsiteY10" fmla="*/ 1100380 h 2433234"/>
              <a:gd name="connsiteX11" fmla="*/ 154983 w 2727702"/>
              <a:gd name="connsiteY11" fmla="*/ 1007390 h 2433234"/>
              <a:gd name="connsiteX12" fmla="*/ 433953 w 2727702"/>
              <a:gd name="connsiteY12" fmla="*/ 658678 h 2433234"/>
              <a:gd name="connsiteX13" fmla="*/ 813661 w 2727702"/>
              <a:gd name="connsiteY13" fmla="*/ 348712 h 2433234"/>
              <a:gd name="connsiteX14" fmla="*/ 1170122 w 2727702"/>
              <a:gd name="connsiteY14" fmla="*/ 139485 h 2433234"/>
              <a:gd name="connsiteX15" fmla="*/ 1565329 w 2727702"/>
              <a:gd name="connsiteY15" fmla="*/ 0 h 2433234"/>
              <a:gd name="connsiteX16" fmla="*/ 2007031 w 2727702"/>
              <a:gd name="connsiteY16" fmla="*/ 38746 h 2433234"/>
              <a:gd name="connsiteX17" fmla="*/ 2216258 w 2727702"/>
              <a:gd name="connsiteY17" fmla="*/ 162732 h 2433234"/>
              <a:gd name="connsiteX18" fmla="*/ 2293749 w 2727702"/>
              <a:gd name="connsiteY18" fmla="*/ 387458 h 2433234"/>
              <a:gd name="connsiteX19" fmla="*/ 2324746 w 2727702"/>
              <a:gd name="connsiteY19" fmla="*/ 581187 h 2433234"/>
              <a:gd name="connsiteX20" fmla="*/ 2340244 w 2727702"/>
              <a:gd name="connsiteY20" fmla="*/ 712922 h 2433234"/>
              <a:gd name="connsiteX21" fmla="*/ 2386739 w 2727702"/>
              <a:gd name="connsiteY21" fmla="*/ 867905 h 2433234"/>
              <a:gd name="connsiteX22" fmla="*/ 2464231 w 2727702"/>
              <a:gd name="connsiteY22" fmla="*/ 968644 h 2433234"/>
              <a:gd name="connsiteX23" fmla="*/ 2595966 w 2727702"/>
              <a:gd name="connsiteY23" fmla="*/ 1061634 h 2433234"/>
              <a:gd name="connsiteX24" fmla="*/ 2727702 w 2727702"/>
              <a:gd name="connsiteY24" fmla="*/ 1077132 h 2433234"/>
              <a:gd name="connsiteX25" fmla="*/ 2603715 w 2727702"/>
              <a:gd name="connsiteY25" fmla="*/ 1317356 h 2433234"/>
              <a:gd name="connsiteX26" fmla="*/ 2479729 w 2727702"/>
              <a:gd name="connsiteY26" fmla="*/ 1511085 h 2433234"/>
              <a:gd name="connsiteX27" fmla="*/ 2378990 w 2727702"/>
              <a:gd name="connsiteY27" fmla="*/ 1650570 h 2433234"/>
              <a:gd name="connsiteX28" fmla="*/ 2309248 w 2727702"/>
              <a:gd name="connsiteY28" fmla="*/ 1743560 h 2433234"/>
              <a:gd name="connsiteX29" fmla="*/ 2138766 w 2727702"/>
              <a:gd name="connsiteY29" fmla="*/ 1867546 h 2433234"/>
              <a:gd name="connsiteX30" fmla="*/ 1945038 w 2727702"/>
              <a:gd name="connsiteY30" fmla="*/ 1937288 h 2433234"/>
              <a:gd name="connsiteX31" fmla="*/ 1859797 w 2727702"/>
              <a:gd name="connsiteY31" fmla="*/ 1991532 h 2433234"/>
              <a:gd name="connsiteX32" fmla="*/ 1805553 w 2727702"/>
              <a:gd name="connsiteY32" fmla="*/ 2045777 h 2433234"/>
              <a:gd name="connsiteX33" fmla="*/ 1766807 w 2727702"/>
              <a:gd name="connsiteY33" fmla="*/ 2038027 h 2433234"/>
              <a:gd name="connsiteX34" fmla="*/ 1743560 w 2727702"/>
              <a:gd name="connsiteY34" fmla="*/ 1983783 h 2433234"/>
              <a:gd name="connsiteX35" fmla="*/ 1735810 w 2727702"/>
              <a:gd name="connsiteY35" fmla="*/ 1766807 h 2433234"/>
              <a:gd name="connsiteX36" fmla="*/ 1743560 w 2727702"/>
              <a:gd name="connsiteY36" fmla="*/ 1712563 h 2433234"/>
              <a:gd name="connsiteX37" fmla="*/ 1735810 w 2727702"/>
              <a:gd name="connsiteY37" fmla="*/ 1371600 h 2433234"/>
              <a:gd name="connsiteX38" fmla="*/ 1689315 w 2727702"/>
              <a:gd name="connsiteY38" fmla="*/ 1332855 h 2433234"/>
              <a:gd name="connsiteX39" fmla="*/ 1666068 w 2727702"/>
              <a:gd name="connsiteY39" fmla="*/ 1185621 h 2433234"/>
              <a:gd name="connsiteX40" fmla="*/ 1619573 w 2727702"/>
              <a:gd name="connsiteY40" fmla="*/ 1108129 h 2433234"/>
              <a:gd name="connsiteX41" fmla="*/ 1588577 w 2727702"/>
              <a:gd name="connsiteY41" fmla="*/ 1108129 h 2433234"/>
              <a:gd name="connsiteX42" fmla="*/ 1549831 w 2727702"/>
              <a:gd name="connsiteY42" fmla="*/ 1108129 h 2433234"/>
              <a:gd name="connsiteX43" fmla="*/ 1495587 w 2727702"/>
              <a:gd name="connsiteY43" fmla="*/ 1170122 h 2433234"/>
              <a:gd name="connsiteX44" fmla="*/ 1363851 w 2727702"/>
              <a:gd name="connsiteY44" fmla="*/ 1309607 h 243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27702" h="2433234">
                <a:moveTo>
                  <a:pt x="7749" y="2433234"/>
                </a:moveTo>
                <a:lnTo>
                  <a:pt x="0" y="2371241"/>
                </a:lnTo>
                <a:lnTo>
                  <a:pt x="46495" y="2347993"/>
                </a:lnTo>
                <a:lnTo>
                  <a:pt x="54244" y="2239505"/>
                </a:lnTo>
                <a:lnTo>
                  <a:pt x="100739" y="2177512"/>
                </a:lnTo>
                <a:lnTo>
                  <a:pt x="100739" y="2045777"/>
                </a:lnTo>
                <a:lnTo>
                  <a:pt x="154983" y="2007031"/>
                </a:lnTo>
                <a:lnTo>
                  <a:pt x="147234" y="1642821"/>
                </a:lnTo>
                <a:lnTo>
                  <a:pt x="116238" y="1596326"/>
                </a:lnTo>
                <a:lnTo>
                  <a:pt x="108488" y="1193370"/>
                </a:lnTo>
                <a:lnTo>
                  <a:pt x="131736" y="1100380"/>
                </a:lnTo>
                <a:lnTo>
                  <a:pt x="154983" y="1007390"/>
                </a:lnTo>
                <a:lnTo>
                  <a:pt x="433953" y="658678"/>
                </a:lnTo>
                <a:lnTo>
                  <a:pt x="813661" y="348712"/>
                </a:lnTo>
                <a:lnTo>
                  <a:pt x="1170122" y="139485"/>
                </a:lnTo>
                <a:lnTo>
                  <a:pt x="1565329" y="0"/>
                </a:lnTo>
                <a:lnTo>
                  <a:pt x="2007031" y="38746"/>
                </a:lnTo>
                <a:lnTo>
                  <a:pt x="2216258" y="162732"/>
                </a:lnTo>
                <a:lnTo>
                  <a:pt x="2293749" y="387458"/>
                </a:lnTo>
                <a:lnTo>
                  <a:pt x="2324746" y="581187"/>
                </a:lnTo>
                <a:lnTo>
                  <a:pt x="2340244" y="712922"/>
                </a:lnTo>
                <a:lnTo>
                  <a:pt x="2386739" y="867905"/>
                </a:lnTo>
                <a:lnTo>
                  <a:pt x="2464231" y="968644"/>
                </a:lnTo>
                <a:lnTo>
                  <a:pt x="2595966" y="1061634"/>
                </a:lnTo>
                <a:lnTo>
                  <a:pt x="2727702" y="1077132"/>
                </a:lnTo>
                <a:lnTo>
                  <a:pt x="2603715" y="1317356"/>
                </a:lnTo>
                <a:lnTo>
                  <a:pt x="2479729" y="1511085"/>
                </a:lnTo>
                <a:lnTo>
                  <a:pt x="2378990" y="1650570"/>
                </a:lnTo>
                <a:lnTo>
                  <a:pt x="2309248" y="1743560"/>
                </a:lnTo>
                <a:lnTo>
                  <a:pt x="2138766" y="1867546"/>
                </a:lnTo>
                <a:lnTo>
                  <a:pt x="1945038" y="1937288"/>
                </a:lnTo>
                <a:lnTo>
                  <a:pt x="1859797" y="1991532"/>
                </a:lnTo>
                <a:lnTo>
                  <a:pt x="1805553" y="2045777"/>
                </a:lnTo>
                <a:lnTo>
                  <a:pt x="1766807" y="2038027"/>
                </a:lnTo>
                <a:lnTo>
                  <a:pt x="1743560" y="1983783"/>
                </a:lnTo>
                <a:lnTo>
                  <a:pt x="1735810" y="1766807"/>
                </a:lnTo>
                <a:lnTo>
                  <a:pt x="1743560" y="1712563"/>
                </a:lnTo>
                <a:lnTo>
                  <a:pt x="1735810" y="1371600"/>
                </a:lnTo>
                <a:lnTo>
                  <a:pt x="1689315" y="1332855"/>
                </a:lnTo>
                <a:lnTo>
                  <a:pt x="1666068" y="1185621"/>
                </a:lnTo>
                <a:lnTo>
                  <a:pt x="1619573" y="1108129"/>
                </a:lnTo>
                <a:lnTo>
                  <a:pt x="1588577" y="1108129"/>
                </a:lnTo>
                <a:lnTo>
                  <a:pt x="1549831" y="1108129"/>
                </a:lnTo>
                <a:lnTo>
                  <a:pt x="1495587" y="1170122"/>
                </a:lnTo>
                <a:lnTo>
                  <a:pt x="1363851" y="1309607"/>
                </a:ln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4998203" y="4262034"/>
            <a:ext cx="1356102" cy="1139125"/>
          </a:xfrm>
          <a:custGeom>
            <a:avLst/>
            <a:gdLst>
              <a:gd name="connsiteX0" fmla="*/ 0 w 1356102"/>
              <a:gd name="connsiteY0" fmla="*/ 1131376 h 1139125"/>
              <a:gd name="connsiteX1" fmla="*/ 77492 w 1356102"/>
              <a:gd name="connsiteY1" fmla="*/ 1139125 h 1139125"/>
              <a:gd name="connsiteX2" fmla="*/ 162733 w 1356102"/>
              <a:gd name="connsiteY2" fmla="*/ 1084881 h 1139125"/>
              <a:gd name="connsiteX3" fmla="*/ 216977 w 1356102"/>
              <a:gd name="connsiteY3" fmla="*/ 1038386 h 1139125"/>
              <a:gd name="connsiteX4" fmla="*/ 325465 w 1356102"/>
              <a:gd name="connsiteY4" fmla="*/ 999641 h 1139125"/>
              <a:gd name="connsiteX5" fmla="*/ 379709 w 1356102"/>
              <a:gd name="connsiteY5" fmla="*/ 929898 h 1139125"/>
              <a:gd name="connsiteX6" fmla="*/ 449451 w 1356102"/>
              <a:gd name="connsiteY6" fmla="*/ 875654 h 1139125"/>
              <a:gd name="connsiteX7" fmla="*/ 526943 w 1356102"/>
              <a:gd name="connsiteY7" fmla="*/ 829159 h 1139125"/>
              <a:gd name="connsiteX8" fmla="*/ 612183 w 1356102"/>
              <a:gd name="connsiteY8" fmla="*/ 728420 h 1139125"/>
              <a:gd name="connsiteX9" fmla="*/ 728421 w 1356102"/>
              <a:gd name="connsiteY9" fmla="*/ 627681 h 1139125"/>
              <a:gd name="connsiteX10" fmla="*/ 836909 w 1356102"/>
              <a:gd name="connsiteY10" fmla="*/ 519193 h 1139125"/>
              <a:gd name="connsiteX11" fmla="*/ 968644 w 1356102"/>
              <a:gd name="connsiteY11" fmla="*/ 426203 h 1139125"/>
              <a:gd name="connsiteX12" fmla="*/ 1022889 w 1356102"/>
              <a:gd name="connsiteY12" fmla="*/ 348712 h 1139125"/>
              <a:gd name="connsiteX13" fmla="*/ 1092631 w 1356102"/>
              <a:gd name="connsiteY13" fmla="*/ 263471 h 1139125"/>
              <a:gd name="connsiteX14" fmla="*/ 1162373 w 1356102"/>
              <a:gd name="connsiteY14" fmla="*/ 178230 h 1139125"/>
              <a:gd name="connsiteX15" fmla="*/ 1270861 w 1356102"/>
              <a:gd name="connsiteY15" fmla="*/ 123986 h 1139125"/>
              <a:gd name="connsiteX16" fmla="*/ 1301858 w 1356102"/>
              <a:gd name="connsiteY16" fmla="*/ 61993 h 1139125"/>
              <a:gd name="connsiteX17" fmla="*/ 1356102 w 1356102"/>
              <a:gd name="connsiteY17" fmla="*/ 0 h 113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56102" h="1139125">
                <a:moveTo>
                  <a:pt x="0" y="1131376"/>
                </a:moveTo>
                <a:lnTo>
                  <a:pt x="77492" y="1139125"/>
                </a:lnTo>
                <a:lnTo>
                  <a:pt x="162733" y="1084881"/>
                </a:lnTo>
                <a:lnTo>
                  <a:pt x="216977" y="1038386"/>
                </a:lnTo>
                <a:lnTo>
                  <a:pt x="325465" y="999641"/>
                </a:lnTo>
                <a:lnTo>
                  <a:pt x="379709" y="929898"/>
                </a:lnTo>
                <a:lnTo>
                  <a:pt x="449451" y="875654"/>
                </a:lnTo>
                <a:lnTo>
                  <a:pt x="526943" y="829159"/>
                </a:lnTo>
                <a:lnTo>
                  <a:pt x="612183" y="728420"/>
                </a:lnTo>
                <a:lnTo>
                  <a:pt x="728421" y="627681"/>
                </a:lnTo>
                <a:lnTo>
                  <a:pt x="836909" y="519193"/>
                </a:lnTo>
                <a:lnTo>
                  <a:pt x="968644" y="426203"/>
                </a:lnTo>
                <a:lnTo>
                  <a:pt x="1022889" y="348712"/>
                </a:lnTo>
                <a:lnTo>
                  <a:pt x="1092631" y="263471"/>
                </a:lnTo>
                <a:lnTo>
                  <a:pt x="1162373" y="178230"/>
                </a:lnTo>
                <a:lnTo>
                  <a:pt x="1270861" y="123986"/>
                </a:lnTo>
                <a:lnTo>
                  <a:pt x="1301858" y="61993"/>
                </a:lnTo>
                <a:lnTo>
                  <a:pt x="1356102" y="0"/>
                </a:ln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827722" y="4757980"/>
            <a:ext cx="3828081" cy="1728061"/>
          </a:xfrm>
          <a:custGeom>
            <a:avLst/>
            <a:gdLst>
              <a:gd name="connsiteX0" fmla="*/ 0 w 3828081"/>
              <a:gd name="connsiteY0" fmla="*/ 906651 h 1728061"/>
              <a:gd name="connsiteX1" fmla="*/ 131736 w 3828081"/>
              <a:gd name="connsiteY1" fmla="*/ 836908 h 1728061"/>
              <a:gd name="connsiteX2" fmla="*/ 317715 w 3828081"/>
              <a:gd name="connsiteY2" fmla="*/ 751667 h 1728061"/>
              <a:gd name="connsiteX3" fmla="*/ 464949 w 3828081"/>
              <a:gd name="connsiteY3" fmla="*/ 689674 h 1728061"/>
              <a:gd name="connsiteX4" fmla="*/ 627681 w 3828081"/>
              <a:gd name="connsiteY4" fmla="*/ 643179 h 1728061"/>
              <a:gd name="connsiteX5" fmla="*/ 712922 w 3828081"/>
              <a:gd name="connsiteY5" fmla="*/ 643179 h 1728061"/>
              <a:gd name="connsiteX6" fmla="*/ 782664 w 3828081"/>
              <a:gd name="connsiteY6" fmla="*/ 619932 h 1728061"/>
              <a:gd name="connsiteX7" fmla="*/ 852407 w 3828081"/>
              <a:gd name="connsiteY7" fmla="*/ 612183 h 1728061"/>
              <a:gd name="connsiteX8" fmla="*/ 1038386 w 3828081"/>
              <a:gd name="connsiteY8" fmla="*/ 596684 h 1728061"/>
              <a:gd name="connsiteX9" fmla="*/ 1131376 w 3828081"/>
              <a:gd name="connsiteY9" fmla="*/ 619932 h 1728061"/>
              <a:gd name="connsiteX10" fmla="*/ 1208868 w 3828081"/>
              <a:gd name="connsiteY10" fmla="*/ 650928 h 1728061"/>
              <a:gd name="connsiteX11" fmla="*/ 1286359 w 3828081"/>
              <a:gd name="connsiteY11" fmla="*/ 697423 h 1728061"/>
              <a:gd name="connsiteX12" fmla="*/ 1363851 w 3828081"/>
              <a:gd name="connsiteY12" fmla="*/ 790413 h 1728061"/>
              <a:gd name="connsiteX13" fmla="*/ 1433593 w 3828081"/>
              <a:gd name="connsiteY13" fmla="*/ 883403 h 1728061"/>
              <a:gd name="connsiteX14" fmla="*/ 1549831 w 3828081"/>
              <a:gd name="connsiteY14" fmla="*/ 1022888 h 1728061"/>
              <a:gd name="connsiteX15" fmla="*/ 1635071 w 3828081"/>
              <a:gd name="connsiteY15" fmla="*/ 1115878 h 1728061"/>
              <a:gd name="connsiteX16" fmla="*/ 1689315 w 3828081"/>
              <a:gd name="connsiteY16" fmla="*/ 1201118 h 1728061"/>
              <a:gd name="connsiteX17" fmla="*/ 1751309 w 3828081"/>
              <a:gd name="connsiteY17" fmla="*/ 1255362 h 1728061"/>
              <a:gd name="connsiteX18" fmla="*/ 1805553 w 3828081"/>
              <a:gd name="connsiteY18" fmla="*/ 1270861 h 1728061"/>
              <a:gd name="connsiteX19" fmla="*/ 1898542 w 3828081"/>
              <a:gd name="connsiteY19" fmla="*/ 1247613 h 1728061"/>
              <a:gd name="connsiteX20" fmla="*/ 1952786 w 3828081"/>
              <a:gd name="connsiteY20" fmla="*/ 1131376 h 1728061"/>
              <a:gd name="connsiteX21" fmla="*/ 2030278 w 3828081"/>
              <a:gd name="connsiteY21" fmla="*/ 1092630 h 1728061"/>
              <a:gd name="connsiteX22" fmla="*/ 2061275 w 3828081"/>
              <a:gd name="connsiteY22" fmla="*/ 1139125 h 1728061"/>
              <a:gd name="connsiteX23" fmla="*/ 2107770 w 3828081"/>
              <a:gd name="connsiteY23" fmla="*/ 1216617 h 1728061"/>
              <a:gd name="connsiteX24" fmla="*/ 2231756 w 3828081"/>
              <a:gd name="connsiteY24" fmla="*/ 1201118 h 1728061"/>
              <a:gd name="connsiteX25" fmla="*/ 2409986 w 3828081"/>
              <a:gd name="connsiteY25" fmla="*/ 1123627 h 1728061"/>
              <a:gd name="connsiteX26" fmla="*/ 2549471 w 3828081"/>
              <a:gd name="connsiteY26" fmla="*/ 1084881 h 1728061"/>
              <a:gd name="connsiteX27" fmla="*/ 2719953 w 3828081"/>
              <a:gd name="connsiteY27" fmla="*/ 1038386 h 1728061"/>
              <a:gd name="connsiteX28" fmla="*/ 2898183 w 3828081"/>
              <a:gd name="connsiteY28" fmla="*/ 1030637 h 1728061"/>
              <a:gd name="connsiteX29" fmla="*/ 3006671 w 3828081"/>
              <a:gd name="connsiteY29" fmla="*/ 1015139 h 1728061"/>
              <a:gd name="connsiteX30" fmla="*/ 3231397 w 3828081"/>
              <a:gd name="connsiteY30" fmla="*/ 945396 h 1728061"/>
              <a:gd name="connsiteX31" fmla="*/ 3409627 w 3828081"/>
              <a:gd name="connsiteY31" fmla="*/ 867905 h 1728061"/>
              <a:gd name="connsiteX32" fmla="*/ 3572359 w 3828081"/>
              <a:gd name="connsiteY32" fmla="*/ 759417 h 1728061"/>
              <a:gd name="connsiteX33" fmla="*/ 3657600 w 3828081"/>
              <a:gd name="connsiteY33" fmla="*/ 635430 h 1728061"/>
              <a:gd name="connsiteX34" fmla="*/ 3704095 w 3828081"/>
              <a:gd name="connsiteY34" fmla="*/ 519193 h 1728061"/>
              <a:gd name="connsiteX35" fmla="*/ 3711844 w 3828081"/>
              <a:gd name="connsiteY35" fmla="*/ 271220 h 1728061"/>
              <a:gd name="connsiteX36" fmla="*/ 3742841 w 3828081"/>
              <a:gd name="connsiteY36" fmla="*/ 170481 h 1728061"/>
              <a:gd name="connsiteX37" fmla="*/ 3773837 w 3828081"/>
              <a:gd name="connsiteY37" fmla="*/ 69742 h 1728061"/>
              <a:gd name="connsiteX38" fmla="*/ 3828081 w 3828081"/>
              <a:gd name="connsiteY38" fmla="*/ 0 h 1728061"/>
              <a:gd name="connsiteX39" fmla="*/ 3828081 w 3828081"/>
              <a:gd name="connsiteY39" fmla="*/ 1728061 h 1728061"/>
              <a:gd name="connsiteX40" fmla="*/ 15498 w 3828081"/>
              <a:gd name="connsiteY40" fmla="*/ 1720312 h 1728061"/>
              <a:gd name="connsiteX41" fmla="*/ 0 w 3828081"/>
              <a:gd name="connsiteY41" fmla="*/ 906651 h 172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28081" h="1728061">
                <a:moveTo>
                  <a:pt x="0" y="906651"/>
                </a:moveTo>
                <a:lnTo>
                  <a:pt x="131736" y="836908"/>
                </a:lnTo>
                <a:lnTo>
                  <a:pt x="317715" y="751667"/>
                </a:lnTo>
                <a:lnTo>
                  <a:pt x="464949" y="689674"/>
                </a:lnTo>
                <a:lnTo>
                  <a:pt x="627681" y="643179"/>
                </a:lnTo>
                <a:lnTo>
                  <a:pt x="712922" y="643179"/>
                </a:lnTo>
                <a:lnTo>
                  <a:pt x="782664" y="619932"/>
                </a:lnTo>
                <a:lnTo>
                  <a:pt x="852407" y="612183"/>
                </a:lnTo>
                <a:lnTo>
                  <a:pt x="1038386" y="596684"/>
                </a:lnTo>
                <a:lnTo>
                  <a:pt x="1131376" y="619932"/>
                </a:lnTo>
                <a:lnTo>
                  <a:pt x="1208868" y="650928"/>
                </a:lnTo>
                <a:lnTo>
                  <a:pt x="1286359" y="697423"/>
                </a:lnTo>
                <a:lnTo>
                  <a:pt x="1363851" y="790413"/>
                </a:lnTo>
                <a:lnTo>
                  <a:pt x="1433593" y="883403"/>
                </a:lnTo>
                <a:lnTo>
                  <a:pt x="1549831" y="1022888"/>
                </a:lnTo>
                <a:lnTo>
                  <a:pt x="1635071" y="1115878"/>
                </a:lnTo>
                <a:lnTo>
                  <a:pt x="1689315" y="1201118"/>
                </a:lnTo>
                <a:lnTo>
                  <a:pt x="1751309" y="1255362"/>
                </a:lnTo>
                <a:lnTo>
                  <a:pt x="1805553" y="1270861"/>
                </a:lnTo>
                <a:lnTo>
                  <a:pt x="1898542" y="1247613"/>
                </a:lnTo>
                <a:lnTo>
                  <a:pt x="1952786" y="1131376"/>
                </a:lnTo>
                <a:lnTo>
                  <a:pt x="2030278" y="1092630"/>
                </a:lnTo>
                <a:lnTo>
                  <a:pt x="2061275" y="1139125"/>
                </a:lnTo>
                <a:lnTo>
                  <a:pt x="2107770" y="1216617"/>
                </a:lnTo>
                <a:lnTo>
                  <a:pt x="2231756" y="1201118"/>
                </a:lnTo>
                <a:lnTo>
                  <a:pt x="2409986" y="1123627"/>
                </a:lnTo>
                <a:lnTo>
                  <a:pt x="2549471" y="1084881"/>
                </a:lnTo>
                <a:lnTo>
                  <a:pt x="2719953" y="1038386"/>
                </a:lnTo>
                <a:lnTo>
                  <a:pt x="2898183" y="1030637"/>
                </a:lnTo>
                <a:lnTo>
                  <a:pt x="3006671" y="1015139"/>
                </a:lnTo>
                <a:lnTo>
                  <a:pt x="3231397" y="945396"/>
                </a:lnTo>
                <a:lnTo>
                  <a:pt x="3409627" y="867905"/>
                </a:lnTo>
                <a:lnTo>
                  <a:pt x="3572359" y="759417"/>
                </a:lnTo>
                <a:lnTo>
                  <a:pt x="3657600" y="635430"/>
                </a:lnTo>
                <a:lnTo>
                  <a:pt x="3704095" y="519193"/>
                </a:lnTo>
                <a:lnTo>
                  <a:pt x="3711844" y="271220"/>
                </a:lnTo>
                <a:lnTo>
                  <a:pt x="3742841" y="170481"/>
                </a:lnTo>
                <a:lnTo>
                  <a:pt x="3773837" y="69742"/>
                </a:lnTo>
                <a:lnTo>
                  <a:pt x="3828081" y="0"/>
                </a:lnTo>
                <a:lnTo>
                  <a:pt x="3828081" y="1728061"/>
                </a:lnTo>
                <a:lnTo>
                  <a:pt x="15498" y="1720312"/>
                </a:lnTo>
                <a:lnTo>
                  <a:pt x="0" y="906651"/>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0072" y="5210230"/>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01999" y="4644888"/>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85488" y="4949805"/>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a:off x="4900560" y="2255670"/>
            <a:ext cx="1615656" cy="241159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091193" y="2204864"/>
            <a:ext cx="1497031" cy="2829902"/>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6" idx="7"/>
          </p:cNvCxnSpPr>
          <p:nvPr/>
        </p:nvCxnSpPr>
        <p:spPr>
          <a:xfrm flipH="1">
            <a:off x="5435167" y="2255670"/>
            <a:ext cx="1239161" cy="2991465"/>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220072" y="5210230"/>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801999" y="4644888"/>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885488" y="4949805"/>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9132" y="4830149"/>
            <a:ext cx="548114" cy="54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51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285" y="46427"/>
            <a:ext cx="2793009"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i="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Cyber-Physical Systems</a:t>
            </a:r>
            <a:endParaRPr lang="en-US" sz="2000" b="1" i="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7"/>
          <p:cNvSpPr/>
          <p:nvPr/>
        </p:nvSpPr>
        <p:spPr bwMode="auto">
          <a:xfrm>
            <a:off x="6448435" y="69839"/>
            <a:ext cx="265707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i="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Collective Intelligence</a:t>
            </a:r>
            <a:endParaRPr lang="en-US" sz="2000" b="1" i="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25" name="Group 24"/>
          <p:cNvGrpSpPr/>
          <p:nvPr/>
        </p:nvGrpSpPr>
        <p:grpSpPr>
          <a:xfrm>
            <a:off x="89546" y="540931"/>
            <a:ext cx="2415012" cy="2566604"/>
            <a:chOff x="440198" y="2075021"/>
            <a:chExt cx="3471580" cy="3853901"/>
          </a:xfrm>
        </p:grpSpPr>
        <p:pic>
          <p:nvPicPr>
            <p:cNvPr id="24" name="Picture 2"/>
            <p:cNvPicPr>
              <a:picLocks noChangeAspect="1" noChangeArrowheads="1"/>
            </p:cNvPicPr>
            <p:nvPr/>
          </p:nvPicPr>
          <p:blipFill>
            <a:blip r:embed="rId2"/>
            <a:srcRect/>
            <a:stretch>
              <a:fillRect/>
            </a:stretch>
          </p:blipFill>
          <p:spPr bwMode="auto">
            <a:xfrm>
              <a:off x="440198" y="3573016"/>
              <a:ext cx="3471580" cy="2355906"/>
            </a:xfrm>
            <a:prstGeom prst="rect">
              <a:avLst/>
            </a:prstGeom>
            <a:noFill/>
            <a:ln w="19050">
              <a:solidFill>
                <a:schemeClr val="tx1"/>
              </a:solidFill>
              <a:miter lim="800000"/>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198" y="2075021"/>
              <a:ext cx="3471580" cy="146511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6" name="Group 25"/>
          <p:cNvGrpSpPr/>
          <p:nvPr/>
        </p:nvGrpSpPr>
        <p:grpSpPr>
          <a:xfrm>
            <a:off x="6733330" y="535449"/>
            <a:ext cx="2304256" cy="2566604"/>
            <a:chOff x="5051759" y="2276872"/>
            <a:chExt cx="3787526" cy="4335421"/>
          </a:xfrm>
        </p:grpSpPr>
        <p:grpSp>
          <p:nvGrpSpPr>
            <p:cNvPr id="7" name="Group 4"/>
            <p:cNvGrpSpPr>
              <a:grpSpLocks/>
            </p:cNvGrpSpPr>
            <p:nvPr/>
          </p:nvGrpSpPr>
          <p:grpSpPr bwMode="auto">
            <a:xfrm>
              <a:off x="5051759" y="2276872"/>
              <a:ext cx="3779777" cy="2359133"/>
              <a:chOff x="5650696" y="192028"/>
              <a:chExt cx="3779912" cy="2358899"/>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696" y="192028"/>
                <a:ext cx="3779912" cy="23588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8917" y="4636005"/>
              <a:ext cx="3780368" cy="19762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4041" y="3639542"/>
            <a:ext cx="4187956" cy="3140968"/>
          </a:xfrm>
          <a:prstGeom prst="rect">
            <a:avLst/>
          </a:prstGeom>
        </p:spPr>
      </p:pic>
      <p:sp>
        <p:nvSpPr>
          <p:cNvPr id="32" name="Rectangle 31"/>
          <p:cNvSpPr/>
          <p:nvPr/>
        </p:nvSpPr>
        <p:spPr bwMode="auto">
          <a:xfrm>
            <a:off x="3971689" y="3214675"/>
            <a:ext cx="153266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i="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Industry 4.0</a:t>
            </a:r>
            <a:endParaRPr lang="en-US" sz="2000" b="1" i="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3039" y="2204864"/>
            <a:ext cx="3744416" cy="104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2676775" y="542226"/>
            <a:ext cx="3921465" cy="1631216"/>
          </a:xfrm>
          <a:prstGeom prst="rect">
            <a:avLst/>
          </a:prstGeom>
          <a:noFill/>
        </p:spPr>
        <p:txBody>
          <a:bodyPr wrap="square" rtlCol="0">
            <a:spAutoFit/>
          </a:bodyPr>
          <a:lstStyle/>
          <a:p>
            <a:r>
              <a:rPr lang="en-US" sz="2000" b="1" dirty="0" smtClean="0"/>
              <a:t>Industry 4.0 </a:t>
            </a:r>
            <a:r>
              <a:rPr lang="en-US" sz="2000" dirty="0" smtClean="0"/>
              <a:t>is about Cyber-Physical Systems populated and controlled by the Collective Intelligence for the smart and autonomous manufacturing  purposes</a:t>
            </a:r>
            <a:endParaRPr lang="en-US" sz="2000" dirty="0"/>
          </a:p>
        </p:txBody>
      </p:sp>
      <p:sp>
        <p:nvSpPr>
          <p:cNvPr id="2" name="Rounded Rectangular Callout 1"/>
          <p:cNvSpPr/>
          <p:nvPr/>
        </p:nvSpPr>
        <p:spPr>
          <a:xfrm>
            <a:off x="179512" y="3414730"/>
            <a:ext cx="1656184" cy="662342"/>
          </a:xfrm>
          <a:prstGeom prst="wedgeRoundRectCallout">
            <a:avLst>
              <a:gd name="adj1" fmla="val -7645"/>
              <a:gd name="adj2" fmla="val -1328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Flexible infrastructure</a:t>
            </a:r>
            <a:endParaRPr lang="en-US" dirty="0"/>
          </a:p>
        </p:txBody>
      </p:sp>
      <p:sp>
        <p:nvSpPr>
          <p:cNvPr id="17" name="Rounded Rectangular Callout 16"/>
          <p:cNvSpPr/>
          <p:nvPr/>
        </p:nvSpPr>
        <p:spPr>
          <a:xfrm>
            <a:off x="7164288" y="3639542"/>
            <a:ext cx="1862477" cy="869578"/>
          </a:xfrm>
          <a:prstGeom prst="wedgeRoundRectCallout">
            <a:avLst>
              <a:gd name="adj1" fmla="val -29008"/>
              <a:gd name="adj2" fmla="val -1286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Human and artificial decision makers</a:t>
            </a:r>
            <a:endParaRPr lang="en-US" dirty="0"/>
          </a:p>
        </p:txBody>
      </p:sp>
      <p:sp>
        <p:nvSpPr>
          <p:cNvPr id="18" name="Rectangle 17"/>
          <p:cNvSpPr/>
          <p:nvPr/>
        </p:nvSpPr>
        <p:spPr>
          <a:xfrm>
            <a:off x="4814822" y="6520307"/>
            <a:ext cx="1986441" cy="246221"/>
          </a:xfrm>
          <a:prstGeom prst="rect">
            <a:avLst/>
          </a:prstGeom>
          <a:solidFill>
            <a:srgbClr val="FFFF00"/>
          </a:solidFill>
        </p:spPr>
        <p:txBody>
          <a:bodyPr wrap="none">
            <a:spAutoFit/>
          </a:bodyPr>
          <a:lstStyle/>
          <a:p>
            <a:pPr algn="ctr"/>
            <a:r>
              <a:rPr lang="en-US" sz="1000" i="0" dirty="0">
                <a:solidFill>
                  <a:schemeClr val="bg1"/>
                </a:solidFill>
                <a:hlinkClick r:id="rId9"/>
              </a:rPr>
              <a:t>https://</a:t>
            </a:r>
            <a:r>
              <a:rPr lang="en-US" sz="1000" i="0" dirty="0" smtClean="0">
                <a:solidFill>
                  <a:schemeClr val="bg1"/>
                </a:solidFill>
                <a:hlinkClick r:id="rId9"/>
              </a:rPr>
              <a:t>bt3gl.github.io/index.html</a:t>
            </a:r>
            <a:r>
              <a:rPr lang="en-US" sz="1000" i="0" dirty="0" smtClean="0">
                <a:solidFill>
                  <a:schemeClr val="bg1"/>
                </a:solidFill>
              </a:rPr>
              <a:t> </a:t>
            </a:r>
            <a:endParaRPr lang="en-US" sz="1000" i="0" dirty="0">
              <a:solidFill>
                <a:schemeClr val="bg1"/>
              </a:solidFill>
            </a:endParaRPr>
          </a:p>
        </p:txBody>
      </p:sp>
    </p:spTree>
    <p:extLst>
      <p:ext uri="{BB962C8B-B14F-4D97-AF65-F5344CB8AC3E}">
        <p14:creationId xmlns:p14="http://schemas.microsoft.com/office/powerpoint/2010/main" val="2876458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207" y="980728"/>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標題 1"/>
          <p:cNvSpPr>
            <a:spLocks noGrp="1"/>
          </p:cNvSpPr>
          <p:nvPr>
            <p:ph type="title"/>
          </p:nvPr>
        </p:nvSpPr>
        <p:spPr>
          <a:xfrm>
            <a:off x="107505" y="100738"/>
            <a:ext cx="8856983" cy="548680"/>
          </a:xfrm>
        </p:spPr>
        <p:txBody>
          <a:bodyPr>
            <a:normAutofit fontScale="90000"/>
          </a:bodyPr>
          <a:lstStyle/>
          <a:p>
            <a:pPr algn="l"/>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unbalanced prototype selection for learning the decision boundary</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6" name="Group 5"/>
          <p:cNvGrpSpPr/>
          <p:nvPr/>
        </p:nvGrpSpPr>
        <p:grpSpPr>
          <a:xfrm>
            <a:off x="179512" y="869056"/>
            <a:ext cx="1840629" cy="1050287"/>
            <a:chOff x="271967" y="5774268"/>
            <a:chExt cx="1840629" cy="1050287"/>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sp>
        <p:nvSpPr>
          <p:cNvPr id="9" name="Rectangle 8"/>
          <p:cNvSpPr/>
          <p:nvPr/>
        </p:nvSpPr>
        <p:spPr>
          <a:xfrm>
            <a:off x="2020141" y="996465"/>
            <a:ext cx="3631971" cy="830997"/>
          </a:xfrm>
          <a:prstGeom prst="rect">
            <a:avLst/>
          </a:prstGeom>
          <a:noFill/>
        </p:spPr>
        <p:txBody>
          <a:bodyPr wrap="square" lIns="91440" tIns="45720" rIns="91440" bIns="45720">
            <a:spAutoFit/>
          </a:bodyPr>
          <a:lstStyle/>
          <a:p>
            <a:r>
              <a:rPr lang="en-US" sz="2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Shallow (1 hidden layer) Neural Network</a:t>
            </a:r>
            <a:endParaRPr lang="en-US" sz="2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218" y="1865562"/>
            <a:ext cx="4391997" cy="1069206"/>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346038" y="6385471"/>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12" name="Rectangle 11"/>
          <p:cNvSpPr/>
          <p:nvPr/>
        </p:nvSpPr>
        <p:spPr>
          <a:xfrm>
            <a:off x="4342621" y="6381274"/>
            <a:ext cx="4685770"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Poisoning </a:t>
            </a:r>
            <a:r>
              <a:rPr lang="en-US" sz="2000" b="1" cap="none" spc="0" dirty="0" smtClean="0">
                <a:ln/>
                <a:solidFill>
                  <a:srgbClr val="FF0000"/>
                </a:solidFill>
                <a:effectLst/>
              </a:rPr>
              <a:t>(wrong prototype selection)</a:t>
            </a:r>
            <a:endParaRPr lang="en-US" sz="2000" b="1" cap="none" spc="0" dirty="0">
              <a:ln/>
              <a:solidFill>
                <a:srgbClr val="FF0000"/>
              </a:solidFill>
              <a:effectLst/>
            </a:endParaRPr>
          </a:p>
        </p:txBody>
      </p:sp>
      <p:grpSp>
        <p:nvGrpSpPr>
          <p:cNvPr id="16" name="Group 15"/>
          <p:cNvGrpSpPr/>
          <p:nvPr/>
        </p:nvGrpSpPr>
        <p:grpSpPr>
          <a:xfrm>
            <a:off x="150034" y="3068960"/>
            <a:ext cx="3330001" cy="3297734"/>
            <a:chOff x="150034" y="3068960"/>
            <a:chExt cx="3330001" cy="3297734"/>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34" y="3068960"/>
              <a:ext cx="3330001" cy="329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1786460" y="3097535"/>
              <a:ext cx="0" cy="3240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5" name="Group 2054"/>
          <p:cNvGrpSpPr/>
          <p:nvPr/>
        </p:nvGrpSpPr>
        <p:grpSpPr>
          <a:xfrm>
            <a:off x="5020505" y="2895064"/>
            <a:ext cx="3330001" cy="3582287"/>
            <a:chOff x="5020505" y="2895064"/>
            <a:chExt cx="3330001" cy="3582287"/>
          </a:xfrm>
        </p:grpSpPr>
        <p:grpSp>
          <p:nvGrpSpPr>
            <p:cNvPr id="2054" name="Group 2053"/>
            <p:cNvGrpSpPr/>
            <p:nvPr/>
          </p:nvGrpSpPr>
          <p:grpSpPr>
            <a:xfrm>
              <a:off x="5020505" y="2895064"/>
              <a:ext cx="3330001" cy="3471630"/>
              <a:chOff x="5020505" y="2895064"/>
              <a:chExt cx="3330001" cy="3471630"/>
            </a:xfrm>
          </p:grpSpPr>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0505" y="3068960"/>
                <a:ext cx="3330001" cy="329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a:off x="6662215" y="3097846"/>
                <a:ext cx="0" cy="3240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rot="1697700">
                <a:off x="7047827" y="2895064"/>
                <a:ext cx="774763" cy="2131561"/>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6789593" y="3924297"/>
                <a:ext cx="1238791" cy="18002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955299" y="3500633"/>
                <a:ext cx="941490" cy="92042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076056" y="5229200"/>
                <a:ext cx="1440160" cy="36004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64088" y="4941168"/>
                <a:ext cx="648072" cy="96716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rot="2607364">
              <a:off x="5387968" y="4345790"/>
              <a:ext cx="774763" cy="2131561"/>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Arrow Connector 20"/>
          <p:cNvCxnSpPr/>
          <p:nvPr/>
        </p:nvCxnSpPr>
        <p:spPr>
          <a:xfrm flipH="1">
            <a:off x="6228184" y="2255670"/>
            <a:ext cx="288032" cy="2411593"/>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668616" y="2408070"/>
            <a:ext cx="639688" cy="1053396"/>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120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1107" y="1075978"/>
            <a:ext cx="1656184" cy="15565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標題 1"/>
          <p:cNvSpPr>
            <a:spLocks noGrp="1"/>
          </p:cNvSpPr>
          <p:nvPr>
            <p:ph type="title"/>
          </p:nvPr>
        </p:nvSpPr>
        <p:spPr>
          <a:xfrm>
            <a:off x="107505" y="100738"/>
            <a:ext cx="8856983" cy="548680"/>
          </a:xfrm>
        </p:spPr>
        <p:txBody>
          <a:bodyPr>
            <a:normAutofit fontScale="90000"/>
          </a:bodyPr>
          <a:lstStyle/>
          <a:p>
            <a:pPr algn="l"/>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“poison” the data by unbalanced prototype selection for learning the decision boundary</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6" name="Group 5"/>
          <p:cNvGrpSpPr/>
          <p:nvPr/>
        </p:nvGrpSpPr>
        <p:grpSpPr>
          <a:xfrm>
            <a:off x="179512" y="869056"/>
            <a:ext cx="1840629" cy="1050287"/>
            <a:chOff x="271967" y="5774268"/>
            <a:chExt cx="1840629" cy="1050287"/>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672" y="5774268"/>
              <a:ext cx="1605924" cy="105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71967" y="5796980"/>
              <a:ext cx="854721" cy="738664"/>
            </a:xfrm>
            <a:prstGeom prst="rect">
              <a:avLst/>
            </a:prstGeom>
            <a:noFill/>
          </p:spPr>
          <p:txBody>
            <a:bodyPr wrap="none" lIns="91440" tIns="45720" rIns="91440" bIns="45720">
              <a:spAutoFit/>
            </a:bodyPr>
            <a:lstStyle/>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Artificial</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decision-</a:t>
              </a:r>
            </a:p>
            <a:p>
              <a:r>
                <a:rPr lang="en-US" sz="1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maker</a:t>
              </a:r>
              <a:endParaRPr lang="en-US" sz="1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grpSp>
      <p:sp>
        <p:nvSpPr>
          <p:cNvPr id="12" name="Rectangle 11"/>
          <p:cNvSpPr/>
          <p:nvPr/>
        </p:nvSpPr>
        <p:spPr>
          <a:xfrm>
            <a:off x="27796" y="6381274"/>
            <a:ext cx="4685770"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Poisoning </a:t>
            </a:r>
            <a:r>
              <a:rPr lang="en-US" sz="2000" b="1" cap="none" spc="0" dirty="0" smtClean="0">
                <a:ln/>
                <a:solidFill>
                  <a:srgbClr val="FF0000"/>
                </a:solidFill>
                <a:effectLst/>
              </a:rPr>
              <a:t>(wrong prototype selection)</a:t>
            </a:r>
            <a:endParaRPr lang="en-US" sz="2000" b="1" cap="none" spc="0" dirty="0">
              <a:ln/>
              <a:solidFill>
                <a:srgbClr val="FF0000"/>
              </a:solidFill>
              <a:effectLst/>
            </a:endParaRPr>
          </a:p>
        </p:txBody>
      </p:sp>
      <p:grpSp>
        <p:nvGrpSpPr>
          <p:cNvPr id="2055" name="Group 2054"/>
          <p:cNvGrpSpPr/>
          <p:nvPr/>
        </p:nvGrpSpPr>
        <p:grpSpPr>
          <a:xfrm>
            <a:off x="124655" y="2895064"/>
            <a:ext cx="3330001" cy="3582287"/>
            <a:chOff x="5020505" y="2895064"/>
            <a:chExt cx="3330001" cy="3582287"/>
          </a:xfrm>
        </p:grpSpPr>
        <p:grpSp>
          <p:nvGrpSpPr>
            <p:cNvPr id="2054" name="Group 2053"/>
            <p:cNvGrpSpPr/>
            <p:nvPr/>
          </p:nvGrpSpPr>
          <p:grpSpPr>
            <a:xfrm>
              <a:off x="5020505" y="2895064"/>
              <a:ext cx="3330001" cy="3471630"/>
              <a:chOff x="5020505" y="2895064"/>
              <a:chExt cx="3330001" cy="3471630"/>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0505" y="3068960"/>
                <a:ext cx="3330001" cy="329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a:off x="6662215" y="3097846"/>
                <a:ext cx="0" cy="3240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rot="1697700">
                <a:off x="7047827" y="2895064"/>
                <a:ext cx="774763" cy="2131561"/>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6789593" y="3924297"/>
                <a:ext cx="1238791" cy="18002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955299" y="3500633"/>
                <a:ext cx="941490" cy="92042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076056" y="5229200"/>
                <a:ext cx="1440160" cy="36004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364088" y="4941168"/>
                <a:ext cx="648072" cy="96716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rot="2607364">
              <a:off x="5387968" y="4345790"/>
              <a:ext cx="774763" cy="2131561"/>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6046069" y="6381274"/>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2614" y="3097845"/>
            <a:ext cx="3325040" cy="33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Connector 29"/>
          <p:cNvCxnSpPr/>
          <p:nvPr/>
        </p:nvCxnSpPr>
        <p:spPr>
          <a:xfrm flipH="1">
            <a:off x="5662616" y="3538733"/>
            <a:ext cx="3292970" cy="230463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285575" y="3141274"/>
            <a:ext cx="0" cy="3240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7286625" y="3105150"/>
            <a:ext cx="1666875" cy="1562100"/>
          </a:xfrm>
          <a:custGeom>
            <a:avLst/>
            <a:gdLst>
              <a:gd name="connsiteX0" fmla="*/ 0 w 1666875"/>
              <a:gd name="connsiteY0" fmla="*/ 0 h 1562100"/>
              <a:gd name="connsiteX1" fmla="*/ 1666875 w 1666875"/>
              <a:gd name="connsiteY1" fmla="*/ 19050 h 1562100"/>
              <a:gd name="connsiteX2" fmla="*/ 1666875 w 1666875"/>
              <a:gd name="connsiteY2" fmla="*/ 428625 h 1562100"/>
              <a:gd name="connsiteX3" fmla="*/ 28575 w 1666875"/>
              <a:gd name="connsiteY3" fmla="*/ 1562100 h 1562100"/>
              <a:gd name="connsiteX4" fmla="*/ 0 w 1666875"/>
              <a:gd name="connsiteY4" fmla="*/ 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5" h="1562100">
                <a:moveTo>
                  <a:pt x="0" y="0"/>
                </a:moveTo>
                <a:lnTo>
                  <a:pt x="1666875" y="19050"/>
                </a:lnTo>
                <a:lnTo>
                  <a:pt x="1666875" y="428625"/>
                </a:lnTo>
                <a:lnTo>
                  <a:pt x="28575" y="1562100"/>
                </a:lnTo>
                <a:lnTo>
                  <a:pt x="0" y="0"/>
                </a:lnTo>
                <a:close/>
              </a:path>
            </a:pathLst>
          </a:custGeom>
          <a:solidFill>
            <a:srgbClr val="7030A0">
              <a:alpha val="73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5686425" y="4743450"/>
            <a:ext cx="1600200" cy="1638300"/>
          </a:xfrm>
          <a:custGeom>
            <a:avLst/>
            <a:gdLst>
              <a:gd name="connsiteX0" fmla="*/ 0 w 1600200"/>
              <a:gd name="connsiteY0" fmla="*/ 1095375 h 1638300"/>
              <a:gd name="connsiteX1" fmla="*/ 19050 w 1600200"/>
              <a:gd name="connsiteY1" fmla="*/ 1638300 h 1638300"/>
              <a:gd name="connsiteX2" fmla="*/ 1590675 w 1600200"/>
              <a:gd name="connsiteY2" fmla="*/ 1638300 h 1638300"/>
              <a:gd name="connsiteX3" fmla="*/ 1600200 w 1600200"/>
              <a:gd name="connsiteY3" fmla="*/ 0 h 1638300"/>
              <a:gd name="connsiteX4" fmla="*/ 0 w 1600200"/>
              <a:gd name="connsiteY4" fmla="*/ 1095375 h 163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200" h="1638300">
                <a:moveTo>
                  <a:pt x="0" y="1095375"/>
                </a:moveTo>
                <a:lnTo>
                  <a:pt x="19050" y="1638300"/>
                </a:lnTo>
                <a:lnTo>
                  <a:pt x="1590675" y="1638300"/>
                </a:lnTo>
                <a:lnTo>
                  <a:pt x="1600200" y="0"/>
                </a:lnTo>
                <a:lnTo>
                  <a:pt x="0" y="1095375"/>
                </a:lnTo>
                <a:close/>
              </a:path>
            </a:pathLst>
          </a:custGeom>
          <a:solidFill>
            <a:srgbClr val="7030A0">
              <a:alpha val="65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8" y="3306083"/>
            <a:ext cx="718727" cy="70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9252" y="5424748"/>
            <a:ext cx="718727" cy="708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ounded Rectangular Callout 38"/>
          <p:cNvSpPr/>
          <p:nvPr/>
        </p:nvSpPr>
        <p:spPr>
          <a:xfrm>
            <a:off x="2987824" y="1035927"/>
            <a:ext cx="2808312" cy="1805904"/>
          </a:xfrm>
          <a:prstGeom prst="wedgeRoundRectCallout">
            <a:avLst>
              <a:gd name="adj1" fmla="val 111085"/>
              <a:gd name="adj2" fmla="val 818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Target of the attacker: “poisoned ” areas of the decision space</a:t>
            </a:r>
            <a:r>
              <a:rPr lang="en-US" dirty="0"/>
              <a:t> </a:t>
            </a:r>
            <a:r>
              <a:rPr lang="en-US" dirty="0" smtClean="0"/>
              <a:t>(i.e. the area of potentially wrong decisions made by the artificial decision-maker )</a:t>
            </a:r>
            <a:endParaRPr lang="en-US" dirty="0"/>
          </a:p>
        </p:txBody>
      </p:sp>
      <p:sp>
        <p:nvSpPr>
          <p:cNvPr id="40" name="Rounded Rectangular Callout 39"/>
          <p:cNvSpPr/>
          <p:nvPr/>
        </p:nvSpPr>
        <p:spPr>
          <a:xfrm>
            <a:off x="2983235" y="1037878"/>
            <a:ext cx="2808312" cy="1805904"/>
          </a:xfrm>
          <a:prstGeom prst="wedgeRoundRectCallout">
            <a:avLst>
              <a:gd name="adj1" fmla="val 70384"/>
              <a:gd name="adj2" fmla="val 1989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Target of the attacker: “poisoned ” areas of the decision space</a:t>
            </a:r>
            <a:r>
              <a:rPr lang="en-US" dirty="0"/>
              <a:t> </a:t>
            </a:r>
            <a:r>
              <a:rPr lang="en-US" dirty="0" smtClean="0"/>
              <a:t>(i.e. the area of potentially wrong decisions made by the artificial decision-maker )</a:t>
            </a:r>
            <a:endParaRPr lang="en-US" dirty="0"/>
          </a:p>
        </p:txBody>
      </p:sp>
      <p:sp>
        <p:nvSpPr>
          <p:cNvPr id="41" name="Rounded Rectangular Callout 40"/>
          <p:cNvSpPr/>
          <p:nvPr/>
        </p:nvSpPr>
        <p:spPr>
          <a:xfrm>
            <a:off x="186061" y="2170265"/>
            <a:ext cx="2201440" cy="687234"/>
          </a:xfrm>
          <a:prstGeom prst="wedgeRoundRectCallout">
            <a:avLst>
              <a:gd name="adj1" fmla="val 21924"/>
              <a:gd name="adj2" fmla="val 1185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Correct “balanced ” decision boundary</a:t>
            </a:r>
            <a:endParaRPr lang="en-US" dirty="0"/>
          </a:p>
        </p:txBody>
      </p:sp>
      <p:sp>
        <p:nvSpPr>
          <p:cNvPr id="42" name="Rounded Rectangular Callout 41"/>
          <p:cNvSpPr/>
          <p:nvPr/>
        </p:nvSpPr>
        <p:spPr>
          <a:xfrm>
            <a:off x="3484985" y="4875366"/>
            <a:ext cx="2201440" cy="687234"/>
          </a:xfrm>
          <a:prstGeom prst="wedgeRoundRectCallout">
            <a:avLst>
              <a:gd name="adj1" fmla="val 66490"/>
              <a:gd name="adj2" fmla="val 465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Incorrect “biased ” decision boundary</a:t>
            </a:r>
            <a:endParaRPr lang="en-US" dirty="0"/>
          </a:p>
        </p:txBody>
      </p:sp>
    </p:spTree>
    <p:extLst>
      <p:ext uri="{BB962C8B-B14F-4D97-AF65-F5344CB8AC3E}">
        <p14:creationId xmlns:p14="http://schemas.microsoft.com/office/powerpoint/2010/main" val="3446439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9" y="2078995"/>
            <a:ext cx="4372762" cy="432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790" y="2078995"/>
            <a:ext cx="4399374" cy="4327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6950871" y="3456200"/>
            <a:ext cx="252000" cy="252000"/>
          </a:xfrm>
          <a:prstGeom prst="ellipse">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標題 1"/>
          <p:cNvSpPr>
            <a:spLocks noGrp="1"/>
          </p:cNvSpPr>
          <p:nvPr>
            <p:ph type="title"/>
          </p:nvPr>
        </p:nvSpPr>
        <p:spPr>
          <a:xfrm>
            <a:off x="62239" y="44624"/>
            <a:ext cx="9003926" cy="2016620"/>
          </a:xfrm>
        </p:spPr>
        <p:txBody>
          <a:bodyPr>
            <a:normAutofit fontScale="90000"/>
          </a:bodyPr>
          <a:lstStyle/>
          <a:p>
            <a:pPr algn="l"/>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Let us see how “poisoning” (adding just one extra point) compromises the result of </a:t>
            </a:r>
            <a:r>
              <a:rPr lang="en-US" altLang="zh-TW" sz="3200" b="1" dirty="0" smtClean="0">
                <a:ln w="11430"/>
                <a:solidFill>
                  <a:srgbClr val="0070C0"/>
                </a:solidFill>
                <a:effectLst>
                  <a:outerShdw blurRad="50800" dist="39000" dir="5460000" algn="tl">
                    <a:srgbClr val="000000">
                      <a:alpha val="38000"/>
                    </a:srgbClr>
                  </a:outerShdw>
                </a:effectLst>
                <a:latin typeface="+mn-lt"/>
                <a:ea typeface="+mn-ea"/>
                <a:cs typeface="+mn-cs"/>
              </a:rPr>
              <a:t>clustering</a:t>
            </a:r>
            <a:r>
              <a:rPr lang="en-US" altLang="zh-TW"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 (unsupervised learning) the unlabeled data. Impact: 1 cluster (incorrect as intended by the attacker) instead of 2 (correct)  </a:t>
            </a:r>
            <a:endParaRPr lang="zh-TW" alt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6" name="Rectangle 5"/>
          <p:cNvSpPr/>
          <p:nvPr/>
        </p:nvSpPr>
        <p:spPr>
          <a:xfrm>
            <a:off x="927063" y="6365776"/>
            <a:ext cx="2703689"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00B050"/>
                </a:solidFill>
                <a:effectLst/>
              </a:rPr>
              <a:t>Before poisoning</a:t>
            </a:r>
            <a:endParaRPr lang="en-US" sz="2800" b="1" cap="none" spc="0" dirty="0">
              <a:ln/>
              <a:solidFill>
                <a:srgbClr val="00B050"/>
              </a:solidFill>
              <a:effectLst/>
            </a:endParaRPr>
          </a:p>
        </p:txBody>
      </p:sp>
      <p:sp>
        <p:nvSpPr>
          <p:cNvPr id="7" name="Rectangle 6"/>
          <p:cNvSpPr/>
          <p:nvPr/>
        </p:nvSpPr>
        <p:spPr>
          <a:xfrm>
            <a:off x="5426944" y="6358027"/>
            <a:ext cx="2479012"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800" b="1" cap="none" spc="0" dirty="0" smtClean="0">
                <a:ln/>
                <a:solidFill>
                  <a:srgbClr val="FF0000"/>
                </a:solidFill>
                <a:effectLst/>
              </a:rPr>
              <a:t>After poisoning</a:t>
            </a:r>
            <a:endParaRPr lang="en-US" sz="2800" b="1" cap="none" spc="0" dirty="0">
              <a:ln/>
              <a:solidFill>
                <a:srgbClr val="FF0000"/>
              </a:solidFill>
              <a:effectLst/>
            </a:endParaRPr>
          </a:p>
        </p:txBody>
      </p:sp>
      <p:sp>
        <p:nvSpPr>
          <p:cNvPr id="2" name="Freeform 1"/>
          <p:cNvSpPr/>
          <p:nvPr/>
        </p:nvSpPr>
        <p:spPr>
          <a:xfrm>
            <a:off x="1053885" y="3680847"/>
            <a:ext cx="1464590" cy="1441343"/>
          </a:xfrm>
          <a:custGeom>
            <a:avLst/>
            <a:gdLst>
              <a:gd name="connsiteX0" fmla="*/ 0 w 1464590"/>
              <a:gd name="connsiteY0" fmla="*/ 945397 h 1441343"/>
              <a:gd name="connsiteX1" fmla="*/ 15498 w 1464590"/>
              <a:gd name="connsiteY1" fmla="*/ 813661 h 1441343"/>
              <a:gd name="connsiteX2" fmla="*/ 54244 w 1464590"/>
              <a:gd name="connsiteY2" fmla="*/ 712922 h 1441343"/>
              <a:gd name="connsiteX3" fmla="*/ 123986 w 1464590"/>
              <a:gd name="connsiteY3" fmla="*/ 643180 h 1441343"/>
              <a:gd name="connsiteX4" fmla="*/ 170481 w 1464590"/>
              <a:gd name="connsiteY4" fmla="*/ 526943 h 1441343"/>
              <a:gd name="connsiteX5" fmla="*/ 224725 w 1464590"/>
              <a:gd name="connsiteY5" fmla="*/ 387458 h 1441343"/>
              <a:gd name="connsiteX6" fmla="*/ 263471 w 1464590"/>
              <a:gd name="connsiteY6" fmla="*/ 263472 h 1441343"/>
              <a:gd name="connsiteX7" fmla="*/ 309966 w 1464590"/>
              <a:gd name="connsiteY7" fmla="*/ 154984 h 1441343"/>
              <a:gd name="connsiteX8" fmla="*/ 410705 w 1464590"/>
              <a:gd name="connsiteY8" fmla="*/ 61994 h 1441343"/>
              <a:gd name="connsiteX9" fmla="*/ 472698 w 1464590"/>
              <a:gd name="connsiteY9" fmla="*/ 7750 h 1441343"/>
              <a:gd name="connsiteX10" fmla="*/ 604434 w 1464590"/>
              <a:gd name="connsiteY10" fmla="*/ 7750 h 1441343"/>
              <a:gd name="connsiteX11" fmla="*/ 782664 w 1464590"/>
              <a:gd name="connsiteY11" fmla="*/ 0 h 1441343"/>
              <a:gd name="connsiteX12" fmla="*/ 875654 w 1464590"/>
              <a:gd name="connsiteY12" fmla="*/ 54245 h 1441343"/>
              <a:gd name="connsiteX13" fmla="*/ 991891 w 1464590"/>
              <a:gd name="connsiteY13" fmla="*/ 92990 h 1441343"/>
              <a:gd name="connsiteX14" fmla="*/ 1030637 w 1464590"/>
              <a:gd name="connsiteY14" fmla="*/ 178231 h 1441343"/>
              <a:gd name="connsiteX15" fmla="*/ 1077132 w 1464590"/>
              <a:gd name="connsiteY15" fmla="*/ 240224 h 1441343"/>
              <a:gd name="connsiteX16" fmla="*/ 1108129 w 1464590"/>
              <a:gd name="connsiteY16" fmla="*/ 302217 h 1441343"/>
              <a:gd name="connsiteX17" fmla="*/ 1154623 w 1464590"/>
              <a:gd name="connsiteY17" fmla="*/ 364211 h 1441343"/>
              <a:gd name="connsiteX18" fmla="*/ 1239864 w 1464590"/>
              <a:gd name="connsiteY18" fmla="*/ 426204 h 1441343"/>
              <a:gd name="connsiteX19" fmla="*/ 1340603 w 1464590"/>
              <a:gd name="connsiteY19" fmla="*/ 526943 h 1441343"/>
              <a:gd name="connsiteX20" fmla="*/ 1425844 w 1464590"/>
              <a:gd name="connsiteY20" fmla="*/ 627682 h 1441343"/>
              <a:gd name="connsiteX21" fmla="*/ 1464590 w 1464590"/>
              <a:gd name="connsiteY21" fmla="*/ 712922 h 1441343"/>
              <a:gd name="connsiteX22" fmla="*/ 1464590 w 1464590"/>
              <a:gd name="connsiteY22" fmla="*/ 860156 h 1441343"/>
              <a:gd name="connsiteX23" fmla="*/ 1441342 w 1464590"/>
              <a:gd name="connsiteY23" fmla="*/ 953146 h 1441343"/>
              <a:gd name="connsiteX24" fmla="*/ 1387098 w 1464590"/>
              <a:gd name="connsiteY24" fmla="*/ 1100380 h 1441343"/>
              <a:gd name="connsiteX25" fmla="*/ 1294108 w 1464590"/>
              <a:gd name="connsiteY25" fmla="*/ 1208868 h 1441343"/>
              <a:gd name="connsiteX26" fmla="*/ 1201118 w 1464590"/>
              <a:gd name="connsiteY26" fmla="*/ 1317356 h 1441343"/>
              <a:gd name="connsiteX27" fmla="*/ 1084881 w 1464590"/>
              <a:gd name="connsiteY27" fmla="*/ 1387099 h 1441343"/>
              <a:gd name="connsiteX28" fmla="*/ 1053884 w 1464590"/>
              <a:gd name="connsiteY28" fmla="*/ 1433594 h 1441343"/>
              <a:gd name="connsiteX29" fmla="*/ 697423 w 1464590"/>
              <a:gd name="connsiteY29" fmla="*/ 1441343 h 1441343"/>
              <a:gd name="connsiteX30" fmla="*/ 588935 w 1464590"/>
              <a:gd name="connsiteY30" fmla="*/ 1387099 h 1441343"/>
              <a:gd name="connsiteX31" fmla="*/ 395207 w 1464590"/>
              <a:gd name="connsiteY31" fmla="*/ 1301858 h 1441343"/>
              <a:gd name="connsiteX32" fmla="*/ 286718 w 1464590"/>
              <a:gd name="connsiteY32" fmla="*/ 1255363 h 1441343"/>
              <a:gd name="connsiteX33" fmla="*/ 216976 w 1464590"/>
              <a:gd name="connsiteY33" fmla="*/ 1185621 h 1441343"/>
              <a:gd name="connsiteX34" fmla="*/ 154983 w 1464590"/>
              <a:gd name="connsiteY34" fmla="*/ 1100380 h 1441343"/>
              <a:gd name="connsiteX35" fmla="*/ 92990 w 1464590"/>
              <a:gd name="connsiteY35" fmla="*/ 1022889 h 1441343"/>
              <a:gd name="connsiteX36" fmla="*/ 46495 w 1464590"/>
              <a:gd name="connsiteY36" fmla="*/ 991892 h 1441343"/>
              <a:gd name="connsiteX37" fmla="*/ 0 w 1464590"/>
              <a:gd name="connsiteY37" fmla="*/ 945397 h 144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64590" h="1441343">
                <a:moveTo>
                  <a:pt x="0" y="945397"/>
                </a:moveTo>
                <a:lnTo>
                  <a:pt x="15498" y="813661"/>
                </a:lnTo>
                <a:lnTo>
                  <a:pt x="54244" y="712922"/>
                </a:lnTo>
                <a:lnTo>
                  <a:pt x="123986" y="643180"/>
                </a:lnTo>
                <a:lnTo>
                  <a:pt x="170481" y="526943"/>
                </a:lnTo>
                <a:lnTo>
                  <a:pt x="224725" y="387458"/>
                </a:lnTo>
                <a:lnTo>
                  <a:pt x="263471" y="263472"/>
                </a:lnTo>
                <a:lnTo>
                  <a:pt x="309966" y="154984"/>
                </a:lnTo>
                <a:lnTo>
                  <a:pt x="410705" y="61994"/>
                </a:lnTo>
                <a:lnTo>
                  <a:pt x="472698" y="7750"/>
                </a:lnTo>
                <a:lnTo>
                  <a:pt x="604434" y="7750"/>
                </a:lnTo>
                <a:lnTo>
                  <a:pt x="782664" y="0"/>
                </a:lnTo>
                <a:lnTo>
                  <a:pt x="875654" y="54245"/>
                </a:lnTo>
                <a:lnTo>
                  <a:pt x="991891" y="92990"/>
                </a:lnTo>
                <a:lnTo>
                  <a:pt x="1030637" y="178231"/>
                </a:lnTo>
                <a:lnTo>
                  <a:pt x="1077132" y="240224"/>
                </a:lnTo>
                <a:lnTo>
                  <a:pt x="1108129" y="302217"/>
                </a:lnTo>
                <a:lnTo>
                  <a:pt x="1154623" y="364211"/>
                </a:lnTo>
                <a:lnTo>
                  <a:pt x="1239864" y="426204"/>
                </a:lnTo>
                <a:lnTo>
                  <a:pt x="1340603" y="526943"/>
                </a:lnTo>
                <a:lnTo>
                  <a:pt x="1425844" y="627682"/>
                </a:lnTo>
                <a:lnTo>
                  <a:pt x="1464590" y="712922"/>
                </a:lnTo>
                <a:lnTo>
                  <a:pt x="1464590" y="860156"/>
                </a:lnTo>
                <a:lnTo>
                  <a:pt x="1441342" y="953146"/>
                </a:lnTo>
                <a:lnTo>
                  <a:pt x="1387098" y="1100380"/>
                </a:lnTo>
                <a:lnTo>
                  <a:pt x="1294108" y="1208868"/>
                </a:lnTo>
                <a:lnTo>
                  <a:pt x="1201118" y="1317356"/>
                </a:lnTo>
                <a:lnTo>
                  <a:pt x="1084881" y="1387099"/>
                </a:lnTo>
                <a:lnTo>
                  <a:pt x="1053884" y="1433594"/>
                </a:lnTo>
                <a:lnTo>
                  <a:pt x="697423" y="1441343"/>
                </a:lnTo>
                <a:lnTo>
                  <a:pt x="588935" y="1387099"/>
                </a:lnTo>
                <a:lnTo>
                  <a:pt x="395207" y="1301858"/>
                </a:lnTo>
                <a:lnTo>
                  <a:pt x="286718" y="1255363"/>
                </a:lnTo>
                <a:lnTo>
                  <a:pt x="216976" y="1185621"/>
                </a:lnTo>
                <a:lnTo>
                  <a:pt x="154983" y="1100380"/>
                </a:lnTo>
                <a:lnTo>
                  <a:pt x="92990" y="1022889"/>
                </a:lnTo>
                <a:lnTo>
                  <a:pt x="46495" y="991892"/>
                </a:lnTo>
                <a:lnTo>
                  <a:pt x="0" y="945397"/>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64231" y="2262753"/>
            <a:ext cx="1495586" cy="1449091"/>
          </a:xfrm>
          <a:custGeom>
            <a:avLst/>
            <a:gdLst>
              <a:gd name="connsiteX0" fmla="*/ 0 w 1495586"/>
              <a:gd name="connsiteY0" fmla="*/ 1193369 h 1449091"/>
              <a:gd name="connsiteX1" fmla="*/ 7749 w 1495586"/>
              <a:gd name="connsiteY1" fmla="*/ 860155 h 1449091"/>
              <a:gd name="connsiteX2" fmla="*/ 46494 w 1495586"/>
              <a:gd name="connsiteY2" fmla="*/ 836908 h 1449091"/>
              <a:gd name="connsiteX3" fmla="*/ 54244 w 1495586"/>
              <a:gd name="connsiteY3" fmla="*/ 767166 h 1449091"/>
              <a:gd name="connsiteX4" fmla="*/ 92989 w 1495586"/>
              <a:gd name="connsiteY4" fmla="*/ 728420 h 1449091"/>
              <a:gd name="connsiteX5" fmla="*/ 116237 w 1495586"/>
              <a:gd name="connsiteY5" fmla="*/ 643179 h 1449091"/>
              <a:gd name="connsiteX6" fmla="*/ 216976 w 1495586"/>
              <a:gd name="connsiteY6" fmla="*/ 542440 h 1449091"/>
              <a:gd name="connsiteX7" fmla="*/ 325464 w 1495586"/>
              <a:gd name="connsiteY7" fmla="*/ 449450 h 1449091"/>
              <a:gd name="connsiteX8" fmla="*/ 457200 w 1495586"/>
              <a:gd name="connsiteY8" fmla="*/ 333213 h 1449091"/>
              <a:gd name="connsiteX9" fmla="*/ 588935 w 1495586"/>
              <a:gd name="connsiteY9" fmla="*/ 201478 h 1449091"/>
              <a:gd name="connsiteX10" fmla="*/ 697423 w 1495586"/>
              <a:gd name="connsiteY10" fmla="*/ 123986 h 1449091"/>
              <a:gd name="connsiteX11" fmla="*/ 805911 w 1495586"/>
              <a:gd name="connsiteY11" fmla="*/ 69742 h 1449091"/>
              <a:gd name="connsiteX12" fmla="*/ 937647 w 1495586"/>
              <a:gd name="connsiteY12" fmla="*/ 30996 h 1449091"/>
              <a:gd name="connsiteX13" fmla="*/ 1154623 w 1495586"/>
              <a:gd name="connsiteY13" fmla="*/ 0 h 1449091"/>
              <a:gd name="connsiteX14" fmla="*/ 1263111 w 1495586"/>
              <a:gd name="connsiteY14" fmla="*/ 23247 h 1449091"/>
              <a:gd name="connsiteX15" fmla="*/ 1371600 w 1495586"/>
              <a:gd name="connsiteY15" fmla="*/ 108488 h 1449091"/>
              <a:gd name="connsiteX16" fmla="*/ 1441342 w 1495586"/>
              <a:gd name="connsiteY16" fmla="*/ 224725 h 1449091"/>
              <a:gd name="connsiteX17" fmla="*/ 1495586 w 1495586"/>
              <a:gd name="connsiteY17" fmla="*/ 410705 h 1449091"/>
              <a:gd name="connsiteX18" fmla="*/ 1433593 w 1495586"/>
              <a:gd name="connsiteY18" fmla="*/ 635430 h 1449091"/>
              <a:gd name="connsiteX19" fmla="*/ 1363850 w 1495586"/>
              <a:gd name="connsiteY19" fmla="*/ 774915 h 1449091"/>
              <a:gd name="connsiteX20" fmla="*/ 1270861 w 1495586"/>
              <a:gd name="connsiteY20" fmla="*/ 883403 h 1449091"/>
              <a:gd name="connsiteX21" fmla="*/ 1185620 w 1495586"/>
              <a:gd name="connsiteY21" fmla="*/ 968644 h 1449091"/>
              <a:gd name="connsiteX22" fmla="*/ 1162372 w 1495586"/>
              <a:gd name="connsiteY22" fmla="*/ 991891 h 1449091"/>
              <a:gd name="connsiteX23" fmla="*/ 1146874 w 1495586"/>
              <a:gd name="connsiteY23" fmla="*/ 1053884 h 1449091"/>
              <a:gd name="connsiteX24" fmla="*/ 1115877 w 1495586"/>
              <a:gd name="connsiteY24" fmla="*/ 1092630 h 1449091"/>
              <a:gd name="connsiteX25" fmla="*/ 1069383 w 1495586"/>
              <a:gd name="connsiteY25" fmla="*/ 1108128 h 1449091"/>
              <a:gd name="connsiteX26" fmla="*/ 1015138 w 1495586"/>
              <a:gd name="connsiteY26" fmla="*/ 1154623 h 1449091"/>
              <a:gd name="connsiteX27" fmla="*/ 883403 w 1495586"/>
              <a:gd name="connsiteY27" fmla="*/ 1270861 h 1449091"/>
              <a:gd name="connsiteX28" fmla="*/ 689674 w 1495586"/>
              <a:gd name="connsiteY28" fmla="*/ 1356101 h 1449091"/>
              <a:gd name="connsiteX29" fmla="*/ 627681 w 1495586"/>
              <a:gd name="connsiteY29" fmla="*/ 1387098 h 1449091"/>
              <a:gd name="connsiteX30" fmla="*/ 627681 w 1495586"/>
              <a:gd name="connsiteY30" fmla="*/ 1387098 h 1449091"/>
              <a:gd name="connsiteX31" fmla="*/ 271220 w 1495586"/>
              <a:gd name="connsiteY31" fmla="*/ 1449091 h 1449091"/>
              <a:gd name="connsiteX32" fmla="*/ 209227 w 1495586"/>
              <a:gd name="connsiteY32" fmla="*/ 1410345 h 1449091"/>
              <a:gd name="connsiteX33" fmla="*/ 100738 w 1495586"/>
              <a:gd name="connsiteY33" fmla="*/ 1348352 h 1449091"/>
              <a:gd name="connsiteX34" fmla="*/ 54244 w 1495586"/>
              <a:gd name="connsiteY34" fmla="*/ 1232115 h 1449091"/>
              <a:gd name="connsiteX35" fmla="*/ 0 w 1495586"/>
              <a:gd name="connsiteY35" fmla="*/ 1193369 h 144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95586" h="1449091">
                <a:moveTo>
                  <a:pt x="0" y="1193369"/>
                </a:moveTo>
                <a:lnTo>
                  <a:pt x="7749" y="860155"/>
                </a:lnTo>
                <a:lnTo>
                  <a:pt x="46494" y="836908"/>
                </a:lnTo>
                <a:lnTo>
                  <a:pt x="54244" y="767166"/>
                </a:lnTo>
                <a:lnTo>
                  <a:pt x="92989" y="728420"/>
                </a:lnTo>
                <a:lnTo>
                  <a:pt x="116237" y="643179"/>
                </a:lnTo>
                <a:lnTo>
                  <a:pt x="216976" y="542440"/>
                </a:lnTo>
                <a:lnTo>
                  <a:pt x="325464" y="449450"/>
                </a:lnTo>
                <a:lnTo>
                  <a:pt x="457200" y="333213"/>
                </a:lnTo>
                <a:lnTo>
                  <a:pt x="588935" y="201478"/>
                </a:lnTo>
                <a:lnTo>
                  <a:pt x="697423" y="123986"/>
                </a:lnTo>
                <a:lnTo>
                  <a:pt x="805911" y="69742"/>
                </a:lnTo>
                <a:lnTo>
                  <a:pt x="937647" y="30996"/>
                </a:lnTo>
                <a:lnTo>
                  <a:pt x="1154623" y="0"/>
                </a:lnTo>
                <a:lnTo>
                  <a:pt x="1263111" y="23247"/>
                </a:lnTo>
                <a:lnTo>
                  <a:pt x="1371600" y="108488"/>
                </a:lnTo>
                <a:lnTo>
                  <a:pt x="1441342" y="224725"/>
                </a:lnTo>
                <a:lnTo>
                  <a:pt x="1495586" y="410705"/>
                </a:lnTo>
                <a:lnTo>
                  <a:pt x="1433593" y="635430"/>
                </a:lnTo>
                <a:lnTo>
                  <a:pt x="1363850" y="774915"/>
                </a:lnTo>
                <a:lnTo>
                  <a:pt x="1270861" y="883403"/>
                </a:lnTo>
                <a:lnTo>
                  <a:pt x="1185620" y="968644"/>
                </a:lnTo>
                <a:lnTo>
                  <a:pt x="1162372" y="991891"/>
                </a:lnTo>
                <a:lnTo>
                  <a:pt x="1146874" y="1053884"/>
                </a:lnTo>
                <a:lnTo>
                  <a:pt x="1115877" y="1092630"/>
                </a:lnTo>
                <a:lnTo>
                  <a:pt x="1069383" y="1108128"/>
                </a:lnTo>
                <a:lnTo>
                  <a:pt x="1015138" y="1154623"/>
                </a:lnTo>
                <a:lnTo>
                  <a:pt x="883403" y="1270861"/>
                </a:lnTo>
                <a:lnTo>
                  <a:pt x="689674" y="1356101"/>
                </a:lnTo>
                <a:lnTo>
                  <a:pt x="627681" y="1387098"/>
                </a:lnTo>
                <a:lnTo>
                  <a:pt x="627681" y="1387098"/>
                </a:lnTo>
                <a:lnTo>
                  <a:pt x="271220" y="1449091"/>
                </a:lnTo>
                <a:lnTo>
                  <a:pt x="209227" y="1410345"/>
                </a:lnTo>
                <a:lnTo>
                  <a:pt x="100738" y="1348352"/>
                </a:lnTo>
                <a:lnTo>
                  <a:pt x="54244" y="1232115"/>
                </a:lnTo>
                <a:lnTo>
                  <a:pt x="0" y="1193369"/>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2116264"/>
            <a:ext cx="966635" cy="90849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Freeform 11"/>
          <p:cNvSpPr/>
          <p:nvPr/>
        </p:nvSpPr>
        <p:spPr>
          <a:xfrm>
            <a:off x="5703376" y="2324746"/>
            <a:ext cx="2634712" cy="2882685"/>
          </a:xfrm>
          <a:custGeom>
            <a:avLst/>
            <a:gdLst>
              <a:gd name="connsiteX0" fmla="*/ 69743 w 2634712"/>
              <a:gd name="connsiteY0" fmla="*/ 2371240 h 2882685"/>
              <a:gd name="connsiteX1" fmla="*/ 0 w 2634712"/>
              <a:gd name="connsiteY1" fmla="*/ 2363491 h 2882685"/>
              <a:gd name="connsiteX2" fmla="*/ 23248 w 2634712"/>
              <a:gd name="connsiteY2" fmla="*/ 2030278 h 2882685"/>
              <a:gd name="connsiteX3" fmla="*/ 69743 w 2634712"/>
              <a:gd name="connsiteY3" fmla="*/ 2030278 h 2882685"/>
              <a:gd name="connsiteX4" fmla="*/ 69743 w 2634712"/>
              <a:gd name="connsiteY4" fmla="*/ 1937288 h 2882685"/>
              <a:gd name="connsiteX5" fmla="*/ 123987 w 2634712"/>
              <a:gd name="connsiteY5" fmla="*/ 1898542 h 2882685"/>
              <a:gd name="connsiteX6" fmla="*/ 131736 w 2634712"/>
              <a:gd name="connsiteY6" fmla="*/ 1844298 h 2882685"/>
              <a:gd name="connsiteX7" fmla="*/ 201478 w 2634712"/>
              <a:gd name="connsiteY7" fmla="*/ 1735810 h 2882685"/>
              <a:gd name="connsiteX8" fmla="*/ 302217 w 2634712"/>
              <a:gd name="connsiteY8" fmla="*/ 1596325 h 2882685"/>
              <a:gd name="connsiteX9" fmla="*/ 441702 w 2634712"/>
              <a:gd name="connsiteY9" fmla="*/ 1518834 h 2882685"/>
              <a:gd name="connsiteX10" fmla="*/ 550190 w 2634712"/>
              <a:gd name="connsiteY10" fmla="*/ 1441342 h 2882685"/>
              <a:gd name="connsiteX11" fmla="*/ 689675 w 2634712"/>
              <a:gd name="connsiteY11" fmla="*/ 1394847 h 2882685"/>
              <a:gd name="connsiteX12" fmla="*/ 836909 w 2634712"/>
              <a:gd name="connsiteY12" fmla="*/ 1356101 h 2882685"/>
              <a:gd name="connsiteX13" fmla="*/ 976393 w 2634712"/>
              <a:gd name="connsiteY13" fmla="*/ 1317356 h 2882685"/>
              <a:gd name="connsiteX14" fmla="*/ 1092631 w 2634712"/>
              <a:gd name="connsiteY14" fmla="*/ 1247613 h 2882685"/>
              <a:gd name="connsiteX15" fmla="*/ 1232116 w 2634712"/>
              <a:gd name="connsiteY15" fmla="*/ 1069383 h 2882685"/>
              <a:gd name="connsiteX16" fmla="*/ 1340604 w 2634712"/>
              <a:gd name="connsiteY16" fmla="*/ 976393 h 2882685"/>
              <a:gd name="connsiteX17" fmla="*/ 1402597 w 2634712"/>
              <a:gd name="connsiteY17" fmla="*/ 883403 h 2882685"/>
              <a:gd name="connsiteX18" fmla="*/ 1449092 w 2634712"/>
              <a:gd name="connsiteY18" fmla="*/ 751668 h 2882685"/>
              <a:gd name="connsiteX19" fmla="*/ 1495587 w 2634712"/>
              <a:gd name="connsiteY19" fmla="*/ 658678 h 2882685"/>
              <a:gd name="connsiteX20" fmla="*/ 1573078 w 2634712"/>
              <a:gd name="connsiteY20" fmla="*/ 526942 h 2882685"/>
              <a:gd name="connsiteX21" fmla="*/ 1642821 w 2634712"/>
              <a:gd name="connsiteY21" fmla="*/ 410705 h 2882685"/>
              <a:gd name="connsiteX22" fmla="*/ 1797804 w 2634712"/>
              <a:gd name="connsiteY22" fmla="*/ 247973 h 2882685"/>
              <a:gd name="connsiteX23" fmla="*/ 1937288 w 2634712"/>
              <a:gd name="connsiteY23" fmla="*/ 170481 h 2882685"/>
              <a:gd name="connsiteX24" fmla="*/ 2022529 w 2634712"/>
              <a:gd name="connsiteY24" fmla="*/ 85240 h 2882685"/>
              <a:gd name="connsiteX25" fmla="*/ 2069024 w 2634712"/>
              <a:gd name="connsiteY25" fmla="*/ 54244 h 2882685"/>
              <a:gd name="connsiteX26" fmla="*/ 2146516 w 2634712"/>
              <a:gd name="connsiteY26" fmla="*/ 30996 h 2882685"/>
              <a:gd name="connsiteX27" fmla="*/ 2200760 w 2634712"/>
              <a:gd name="connsiteY27" fmla="*/ 0 h 2882685"/>
              <a:gd name="connsiteX28" fmla="*/ 2402238 w 2634712"/>
              <a:gd name="connsiteY28" fmla="*/ 0 h 2882685"/>
              <a:gd name="connsiteX29" fmla="*/ 2471980 w 2634712"/>
              <a:gd name="connsiteY29" fmla="*/ 38746 h 2882685"/>
              <a:gd name="connsiteX30" fmla="*/ 2526224 w 2634712"/>
              <a:gd name="connsiteY30" fmla="*/ 100739 h 2882685"/>
              <a:gd name="connsiteX31" fmla="*/ 2580468 w 2634712"/>
              <a:gd name="connsiteY31" fmla="*/ 170481 h 2882685"/>
              <a:gd name="connsiteX32" fmla="*/ 2634712 w 2634712"/>
              <a:gd name="connsiteY32" fmla="*/ 209227 h 2882685"/>
              <a:gd name="connsiteX33" fmla="*/ 2634712 w 2634712"/>
              <a:gd name="connsiteY33" fmla="*/ 619932 h 2882685"/>
              <a:gd name="connsiteX34" fmla="*/ 2634712 w 2634712"/>
              <a:gd name="connsiteY34" fmla="*/ 619932 h 2882685"/>
              <a:gd name="connsiteX35" fmla="*/ 2541722 w 2634712"/>
              <a:gd name="connsiteY35" fmla="*/ 813661 h 2882685"/>
              <a:gd name="connsiteX36" fmla="*/ 2502977 w 2634712"/>
              <a:gd name="connsiteY36" fmla="*/ 898901 h 2882685"/>
              <a:gd name="connsiteX37" fmla="*/ 2456482 w 2634712"/>
              <a:gd name="connsiteY37" fmla="*/ 953146 h 2882685"/>
              <a:gd name="connsiteX38" fmla="*/ 2347993 w 2634712"/>
              <a:gd name="connsiteY38" fmla="*/ 1038386 h 2882685"/>
              <a:gd name="connsiteX39" fmla="*/ 2231756 w 2634712"/>
              <a:gd name="connsiteY39" fmla="*/ 1084881 h 2882685"/>
              <a:gd name="connsiteX40" fmla="*/ 2162014 w 2634712"/>
              <a:gd name="connsiteY40" fmla="*/ 1139125 h 2882685"/>
              <a:gd name="connsiteX41" fmla="*/ 2076773 w 2634712"/>
              <a:gd name="connsiteY41" fmla="*/ 1193369 h 2882685"/>
              <a:gd name="connsiteX42" fmla="*/ 1914041 w 2634712"/>
              <a:gd name="connsiteY42" fmla="*/ 1247613 h 2882685"/>
              <a:gd name="connsiteX43" fmla="*/ 1844299 w 2634712"/>
              <a:gd name="connsiteY43" fmla="*/ 1301857 h 2882685"/>
              <a:gd name="connsiteX44" fmla="*/ 1751309 w 2634712"/>
              <a:gd name="connsiteY44" fmla="*/ 1301857 h 2882685"/>
              <a:gd name="connsiteX45" fmla="*/ 1689316 w 2634712"/>
              <a:gd name="connsiteY45" fmla="*/ 1309607 h 2882685"/>
              <a:gd name="connsiteX46" fmla="*/ 1627322 w 2634712"/>
              <a:gd name="connsiteY46" fmla="*/ 1340603 h 2882685"/>
              <a:gd name="connsiteX47" fmla="*/ 1534332 w 2634712"/>
              <a:gd name="connsiteY47" fmla="*/ 1363851 h 2882685"/>
              <a:gd name="connsiteX48" fmla="*/ 1511085 w 2634712"/>
              <a:gd name="connsiteY48" fmla="*/ 1402596 h 2882685"/>
              <a:gd name="connsiteX49" fmla="*/ 1433593 w 2634712"/>
              <a:gd name="connsiteY49" fmla="*/ 1441342 h 2882685"/>
              <a:gd name="connsiteX50" fmla="*/ 1379349 w 2634712"/>
              <a:gd name="connsiteY50" fmla="*/ 1565329 h 2882685"/>
              <a:gd name="connsiteX51" fmla="*/ 1348353 w 2634712"/>
              <a:gd name="connsiteY51" fmla="*/ 1650569 h 2882685"/>
              <a:gd name="connsiteX52" fmla="*/ 1332855 w 2634712"/>
              <a:gd name="connsiteY52" fmla="*/ 1766807 h 2882685"/>
              <a:gd name="connsiteX53" fmla="*/ 1356102 w 2634712"/>
              <a:gd name="connsiteY53" fmla="*/ 1828800 h 2882685"/>
              <a:gd name="connsiteX54" fmla="*/ 1371600 w 2634712"/>
              <a:gd name="connsiteY54" fmla="*/ 1890793 h 2882685"/>
              <a:gd name="connsiteX55" fmla="*/ 1387099 w 2634712"/>
              <a:gd name="connsiteY55" fmla="*/ 2107769 h 2882685"/>
              <a:gd name="connsiteX56" fmla="*/ 1371600 w 2634712"/>
              <a:gd name="connsiteY56" fmla="*/ 2216257 h 2882685"/>
              <a:gd name="connsiteX57" fmla="*/ 1348353 w 2634712"/>
              <a:gd name="connsiteY57" fmla="*/ 2278251 h 2882685"/>
              <a:gd name="connsiteX58" fmla="*/ 1294109 w 2634712"/>
              <a:gd name="connsiteY58" fmla="*/ 2402237 h 2882685"/>
              <a:gd name="connsiteX59" fmla="*/ 1170122 w 2634712"/>
              <a:gd name="connsiteY59" fmla="*/ 2541722 h 2882685"/>
              <a:gd name="connsiteX60" fmla="*/ 1084882 w 2634712"/>
              <a:gd name="connsiteY60" fmla="*/ 2657959 h 2882685"/>
              <a:gd name="connsiteX61" fmla="*/ 953146 w 2634712"/>
              <a:gd name="connsiteY61" fmla="*/ 2766447 h 2882685"/>
              <a:gd name="connsiteX62" fmla="*/ 782665 w 2634712"/>
              <a:gd name="connsiteY62" fmla="*/ 2851688 h 2882685"/>
              <a:gd name="connsiteX63" fmla="*/ 635431 w 2634712"/>
              <a:gd name="connsiteY63" fmla="*/ 2882685 h 2882685"/>
              <a:gd name="connsiteX64" fmla="*/ 495946 w 2634712"/>
              <a:gd name="connsiteY64" fmla="*/ 2882685 h 2882685"/>
              <a:gd name="connsiteX65" fmla="*/ 402956 w 2634712"/>
              <a:gd name="connsiteY65" fmla="*/ 2843939 h 2882685"/>
              <a:gd name="connsiteX66" fmla="*/ 340963 w 2634712"/>
              <a:gd name="connsiteY66" fmla="*/ 2789695 h 2882685"/>
              <a:gd name="connsiteX67" fmla="*/ 232475 w 2634712"/>
              <a:gd name="connsiteY67" fmla="*/ 2673457 h 2882685"/>
              <a:gd name="connsiteX68" fmla="*/ 154983 w 2634712"/>
              <a:gd name="connsiteY68" fmla="*/ 2557220 h 2882685"/>
              <a:gd name="connsiteX69" fmla="*/ 131736 w 2634712"/>
              <a:gd name="connsiteY69" fmla="*/ 2471979 h 2882685"/>
              <a:gd name="connsiteX70" fmla="*/ 69743 w 2634712"/>
              <a:gd name="connsiteY70" fmla="*/ 2371240 h 288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634712" h="2882685">
                <a:moveTo>
                  <a:pt x="69743" y="2371240"/>
                </a:moveTo>
                <a:lnTo>
                  <a:pt x="0" y="2363491"/>
                </a:lnTo>
                <a:lnTo>
                  <a:pt x="23248" y="2030278"/>
                </a:lnTo>
                <a:lnTo>
                  <a:pt x="69743" y="2030278"/>
                </a:lnTo>
                <a:lnTo>
                  <a:pt x="69743" y="1937288"/>
                </a:lnTo>
                <a:lnTo>
                  <a:pt x="123987" y="1898542"/>
                </a:lnTo>
                <a:lnTo>
                  <a:pt x="131736" y="1844298"/>
                </a:lnTo>
                <a:lnTo>
                  <a:pt x="201478" y="1735810"/>
                </a:lnTo>
                <a:lnTo>
                  <a:pt x="302217" y="1596325"/>
                </a:lnTo>
                <a:lnTo>
                  <a:pt x="441702" y="1518834"/>
                </a:lnTo>
                <a:lnTo>
                  <a:pt x="550190" y="1441342"/>
                </a:lnTo>
                <a:lnTo>
                  <a:pt x="689675" y="1394847"/>
                </a:lnTo>
                <a:lnTo>
                  <a:pt x="836909" y="1356101"/>
                </a:lnTo>
                <a:lnTo>
                  <a:pt x="976393" y="1317356"/>
                </a:lnTo>
                <a:lnTo>
                  <a:pt x="1092631" y="1247613"/>
                </a:lnTo>
                <a:lnTo>
                  <a:pt x="1232116" y="1069383"/>
                </a:lnTo>
                <a:lnTo>
                  <a:pt x="1340604" y="976393"/>
                </a:lnTo>
                <a:lnTo>
                  <a:pt x="1402597" y="883403"/>
                </a:lnTo>
                <a:lnTo>
                  <a:pt x="1449092" y="751668"/>
                </a:lnTo>
                <a:lnTo>
                  <a:pt x="1495587" y="658678"/>
                </a:lnTo>
                <a:lnTo>
                  <a:pt x="1573078" y="526942"/>
                </a:lnTo>
                <a:lnTo>
                  <a:pt x="1642821" y="410705"/>
                </a:lnTo>
                <a:lnTo>
                  <a:pt x="1797804" y="247973"/>
                </a:lnTo>
                <a:lnTo>
                  <a:pt x="1937288" y="170481"/>
                </a:lnTo>
                <a:lnTo>
                  <a:pt x="2022529" y="85240"/>
                </a:lnTo>
                <a:lnTo>
                  <a:pt x="2069024" y="54244"/>
                </a:lnTo>
                <a:lnTo>
                  <a:pt x="2146516" y="30996"/>
                </a:lnTo>
                <a:lnTo>
                  <a:pt x="2200760" y="0"/>
                </a:lnTo>
                <a:lnTo>
                  <a:pt x="2402238" y="0"/>
                </a:lnTo>
                <a:lnTo>
                  <a:pt x="2471980" y="38746"/>
                </a:lnTo>
                <a:lnTo>
                  <a:pt x="2526224" y="100739"/>
                </a:lnTo>
                <a:lnTo>
                  <a:pt x="2580468" y="170481"/>
                </a:lnTo>
                <a:lnTo>
                  <a:pt x="2634712" y="209227"/>
                </a:lnTo>
                <a:lnTo>
                  <a:pt x="2634712" y="619932"/>
                </a:lnTo>
                <a:lnTo>
                  <a:pt x="2634712" y="619932"/>
                </a:lnTo>
                <a:lnTo>
                  <a:pt x="2541722" y="813661"/>
                </a:lnTo>
                <a:lnTo>
                  <a:pt x="2502977" y="898901"/>
                </a:lnTo>
                <a:lnTo>
                  <a:pt x="2456482" y="953146"/>
                </a:lnTo>
                <a:lnTo>
                  <a:pt x="2347993" y="1038386"/>
                </a:lnTo>
                <a:lnTo>
                  <a:pt x="2231756" y="1084881"/>
                </a:lnTo>
                <a:lnTo>
                  <a:pt x="2162014" y="1139125"/>
                </a:lnTo>
                <a:lnTo>
                  <a:pt x="2076773" y="1193369"/>
                </a:lnTo>
                <a:lnTo>
                  <a:pt x="1914041" y="1247613"/>
                </a:lnTo>
                <a:lnTo>
                  <a:pt x="1844299" y="1301857"/>
                </a:lnTo>
                <a:lnTo>
                  <a:pt x="1751309" y="1301857"/>
                </a:lnTo>
                <a:lnTo>
                  <a:pt x="1689316" y="1309607"/>
                </a:lnTo>
                <a:lnTo>
                  <a:pt x="1627322" y="1340603"/>
                </a:lnTo>
                <a:lnTo>
                  <a:pt x="1534332" y="1363851"/>
                </a:lnTo>
                <a:lnTo>
                  <a:pt x="1511085" y="1402596"/>
                </a:lnTo>
                <a:lnTo>
                  <a:pt x="1433593" y="1441342"/>
                </a:lnTo>
                <a:lnTo>
                  <a:pt x="1379349" y="1565329"/>
                </a:lnTo>
                <a:lnTo>
                  <a:pt x="1348353" y="1650569"/>
                </a:lnTo>
                <a:lnTo>
                  <a:pt x="1332855" y="1766807"/>
                </a:lnTo>
                <a:lnTo>
                  <a:pt x="1356102" y="1828800"/>
                </a:lnTo>
                <a:lnTo>
                  <a:pt x="1371600" y="1890793"/>
                </a:lnTo>
                <a:lnTo>
                  <a:pt x="1387099" y="2107769"/>
                </a:lnTo>
                <a:lnTo>
                  <a:pt x="1371600" y="2216257"/>
                </a:lnTo>
                <a:lnTo>
                  <a:pt x="1348353" y="2278251"/>
                </a:lnTo>
                <a:lnTo>
                  <a:pt x="1294109" y="2402237"/>
                </a:lnTo>
                <a:lnTo>
                  <a:pt x="1170122" y="2541722"/>
                </a:lnTo>
                <a:lnTo>
                  <a:pt x="1084882" y="2657959"/>
                </a:lnTo>
                <a:lnTo>
                  <a:pt x="953146" y="2766447"/>
                </a:lnTo>
                <a:lnTo>
                  <a:pt x="782665" y="2851688"/>
                </a:lnTo>
                <a:lnTo>
                  <a:pt x="635431" y="2882685"/>
                </a:lnTo>
                <a:lnTo>
                  <a:pt x="495946" y="2882685"/>
                </a:lnTo>
                <a:lnTo>
                  <a:pt x="402956" y="2843939"/>
                </a:lnTo>
                <a:lnTo>
                  <a:pt x="340963" y="2789695"/>
                </a:lnTo>
                <a:lnTo>
                  <a:pt x="232475" y="2673457"/>
                </a:lnTo>
                <a:lnTo>
                  <a:pt x="154983" y="2557220"/>
                </a:lnTo>
                <a:lnTo>
                  <a:pt x="131736" y="2471979"/>
                </a:lnTo>
                <a:lnTo>
                  <a:pt x="69743" y="2371240"/>
                </a:lnTo>
                <a:close/>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8" idx="2"/>
          </p:cNvCxnSpPr>
          <p:nvPr/>
        </p:nvCxnSpPr>
        <p:spPr>
          <a:xfrm>
            <a:off x="5271342" y="2852936"/>
            <a:ext cx="1679529" cy="729264"/>
          </a:xfrm>
          <a:prstGeom prst="straightConnector1">
            <a:avLst/>
          </a:prstGeom>
          <a:ln w="25400">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2293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0951" y="2048495"/>
            <a:ext cx="7704857" cy="4721523"/>
            <a:chOff x="539551" y="2000870"/>
            <a:chExt cx="7704857" cy="4721523"/>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1" y="2000870"/>
              <a:ext cx="7704857" cy="472152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662561" y="6057012"/>
              <a:ext cx="4572000" cy="646331"/>
            </a:xfrm>
            <a:prstGeom prst="rect">
              <a:avLst/>
            </a:prstGeom>
            <a:solidFill>
              <a:schemeClr val="bg1"/>
            </a:solidFill>
          </p:spPr>
          <p:txBody>
            <a:bodyPr>
              <a:spAutoFit/>
            </a:bodyPr>
            <a:lstStyle/>
            <a:p>
              <a:r>
                <a:rPr lang="en-US" dirty="0">
                  <a:hlinkClick r:id="rId3"/>
                </a:rPr>
                <a:t>https://thenewstack.io/camouflaged-graffiti-road-signs-can-fool-machine-learning-models</a:t>
              </a:r>
              <a:r>
                <a:rPr lang="en-US" dirty="0" smtClean="0">
                  <a:hlinkClick r:id="rId3"/>
                </a:rPr>
                <a:t>/</a:t>
              </a:r>
              <a:r>
                <a:rPr lang="en-US" dirty="0" smtClean="0"/>
                <a:t> </a:t>
              </a:r>
              <a:endParaRPr lang="en-US" dirty="0"/>
            </a:p>
          </p:txBody>
        </p:sp>
      </p:grpSp>
      <p:sp>
        <p:nvSpPr>
          <p:cNvPr id="6" name="Rectangle 5"/>
          <p:cNvSpPr/>
          <p:nvPr/>
        </p:nvSpPr>
        <p:spPr>
          <a:xfrm>
            <a:off x="-33306" y="24194"/>
            <a:ext cx="8709762"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Poisoned images may fool self-driving cars </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260853" y="707554"/>
            <a:ext cx="6586828" cy="1200329"/>
          </a:xfrm>
          <a:prstGeom prst="rect">
            <a:avLst/>
          </a:prstGeom>
          <a:solidFill>
            <a:schemeClr val="bg1">
              <a:lumMod val="85000"/>
            </a:schemeClr>
          </a:solidFill>
          <a:ln w="25400">
            <a:solidFill>
              <a:schemeClr val="tx1"/>
            </a:solidFill>
          </a:ln>
        </p:spPr>
        <p:txBody>
          <a:bodyPr wrap="square" rtlCol="0">
            <a:spAutoFit/>
          </a:bodyPr>
          <a:lstStyle/>
          <a:p>
            <a:r>
              <a:rPr lang="en-US" dirty="0"/>
              <a:t>Unfortunately, </a:t>
            </a:r>
            <a:r>
              <a:rPr lang="en-US" dirty="0" smtClean="0"/>
              <a:t>it’s </a:t>
            </a:r>
            <a:r>
              <a:rPr lang="en-US" dirty="0"/>
              <a:t>not difficult to fool visual classification algorithms by merely altering the physical appearance of road signage </a:t>
            </a:r>
            <a:r>
              <a:rPr lang="en-US" dirty="0" smtClean="0"/>
              <a:t>slightly. E.g., adding </a:t>
            </a:r>
            <a:r>
              <a:rPr lang="en-US" dirty="0"/>
              <a:t>a few stickers or spray paint to signs caused deep neural network-based classifiers to confuse them for other types of signs </a:t>
            </a:r>
            <a:r>
              <a:rPr lang="en-US" dirty="0" smtClean="0"/>
              <a:t>…</a:t>
            </a:r>
            <a:endParaRPr lang="en-US"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1431" y="601542"/>
            <a:ext cx="2201740" cy="14469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740352" y="1700808"/>
            <a:ext cx="1296144" cy="90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3889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787" y="1665183"/>
            <a:ext cx="2451487" cy="5016758"/>
          </a:xfrm>
          <a:prstGeom prst="rect">
            <a:avLst/>
          </a:prstGeom>
          <a:solidFill>
            <a:schemeClr val="bg1">
              <a:lumMod val="85000"/>
            </a:schemeClr>
          </a:solidFill>
          <a:ln w="25400">
            <a:solidFill>
              <a:schemeClr val="tx1"/>
            </a:solidFill>
          </a:ln>
        </p:spPr>
        <p:txBody>
          <a:bodyPr wrap="square">
            <a:spAutoFit/>
          </a:bodyPr>
          <a:lstStyle/>
          <a:p>
            <a:r>
              <a:rPr lang="en-US" sz="2000" dirty="0" smtClean="0"/>
              <a:t>Figure shows </a:t>
            </a:r>
            <a:r>
              <a:rPr lang="en-US" sz="2000" dirty="0"/>
              <a:t>three images. On the left is an image that the </a:t>
            </a:r>
            <a:r>
              <a:rPr lang="en-US" sz="2000" dirty="0" smtClean="0"/>
              <a:t>AI system </a:t>
            </a:r>
            <a:r>
              <a:rPr lang="en-US" sz="2000" dirty="0"/>
              <a:t>correctly classifies as a school bus. Image in center is a noise which when added to the left image creates an image shown on the right which still looks like a </a:t>
            </a:r>
            <a:r>
              <a:rPr lang="en-US" sz="2000" b="1" dirty="0">
                <a:solidFill>
                  <a:srgbClr val="0070C0"/>
                </a:solidFill>
              </a:rPr>
              <a:t>school bus </a:t>
            </a:r>
            <a:r>
              <a:rPr lang="en-US" sz="2000" dirty="0"/>
              <a:t>to a human observer. But the </a:t>
            </a:r>
            <a:r>
              <a:rPr lang="en-US" sz="2000" dirty="0" smtClean="0"/>
              <a:t>AI system </a:t>
            </a:r>
            <a:r>
              <a:rPr lang="en-US" sz="2000" dirty="0"/>
              <a:t>now classifies this image (right) as an </a:t>
            </a:r>
            <a:r>
              <a:rPr lang="en-US" sz="2000" b="1" dirty="0">
                <a:solidFill>
                  <a:srgbClr val="0070C0"/>
                </a:solidFill>
              </a:rPr>
              <a:t>ostrich</a:t>
            </a:r>
            <a:r>
              <a:rPr lang="en-US" sz="2000" dirty="0"/>
              <a:t>. </a:t>
            </a:r>
          </a:p>
        </p:txBody>
      </p:sp>
      <p:sp>
        <p:nvSpPr>
          <p:cNvPr id="6" name="Rectangle 5"/>
          <p:cNvSpPr/>
          <p:nvPr/>
        </p:nvSpPr>
        <p:spPr>
          <a:xfrm>
            <a:off x="86985" y="135005"/>
            <a:ext cx="4716016"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Poisoned images fool AI </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Rectangle 4"/>
          <p:cNvSpPr/>
          <p:nvPr/>
        </p:nvSpPr>
        <p:spPr>
          <a:xfrm>
            <a:off x="104289" y="865441"/>
            <a:ext cx="4572000" cy="646331"/>
          </a:xfrm>
          <a:prstGeom prst="rect">
            <a:avLst/>
          </a:prstGeom>
          <a:solidFill>
            <a:schemeClr val="bg1">
              <a:lumMod val="85000"/>
            </a:schemeClr>
          </a:solidFill>
          <a:ln w="12700">
            <a:solidFill>
              <a:schemeClr val="tx1"/>
            </a:solidFill>
          </a:ln>
        </p:spPr>
        <p:txBody>
          <a:bodyPr>
            <a:spAutoFit/>
          </a:bodyPr>
          <a:lstStyle/>
          <a:p>
            <a:r>
              <a:rPr lang="en-US" sz="1200" dirty="0" smtClean="0"/>
              <a:t>C</a:t>
            </a:r>
            <a:r>
              <a:rPr lang="en-US" sz="1200" dirty="0"/>
              <a:t>. </a:t>
            </a:r>
            <a:r>
              <a:rPr lang="en-US" sz="1200" dirty="0" err="1"/>
              <a:t>Szegedy</a:t>
            </a:r>
            <a:r>
              <a:rPr lang="en-US" sz="1200" dirty="0"/>
              <a:t>, W. </a:t>
            </a:r>
            <a:r>
              <a:rPr lang="en-US" sz="1200" dirty="0" err="1"/>
              <a:t>Zaremba</a:t>
            </a:r>
            <a:r>
              <a:rPr lang="en-US" sz="1200" dirty="0"/>
              <a:t>, I. </a:t>
            </a:r>
            <a:r>
              <a:rPr lang="en-US" sz="1200" dirty="0" err="1"/>
              <a:t>Sutskever</a:t>
            </a:r>
            <a:r>
              <a:rPr lang="en-US" sz="1200" dirty="0"/>
              <a:t>, J. Bruna, D. </a:t>
            </a:r>
            <a:r>
              <a:rPr lang="en-US" sz="1200" dirty="0" err="1"/>
              <a:t>Erhan</a:t>
            </a:r>
            <a:r>
              <a:rPr lang="en-US" sz="1200" dirty="0"/>
              <a:t>, I. </a:t>
            </a:r>
            <a:r>
              <a:rPr lang="en-US" sz="1200" dirty="0" err="1"/>
              <a:t>Goodfellow</a:t>
            </a:r>
            <a:r>
              <a:rPr lang="en-US" sz="1200" dirty="0"/>
              <a:t>, and R. Fergus. “Intriguing Properties of Neural Networks”. </a:t>
            </a:r>
            <a:r>
              <a:rPr lang="en-US" sz="1200" dirty="0">
                <a:hlinkClick r:id="rId2"/>
              </a:rPr>
              <a:t>https://</a:t>
            </a:r>
            <a:r>
              <a:rPr lang="en-US" sz="1200" dirty="0" smtClean="0">
                <a:hlinkClick r:id="rId2"/>
              </a:rPr>
              <a:t>arxiv.org/pdf/1312.6199v4.pdf</a:t>
            </a:r>
            <a:r>
              <a:rPr lang="en-US" sz="1200" dirty="0" smtClean="0"/>
              <a:t>  </a:t>
            </a:r>
            <a:endParaRPr lang="en-US" sz="1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516" y="1323951"/>
            <a:ext cx="6341989" cy="216024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3093681" y="3461601"/>
            <a:ext cx="1584176" cy="369332"/>
          </a:xfrm>
          <a:prstGeom prst="rect">
            <a:avLst/>
          </a:prstGeom>
          <a:noFill/>
        </p:spPr>
        <p:txBody>
          <a:bodyPr wrap="square" rtlCol="0">
            <a:spAutoFit/>
          </a:bodyPr>
          <a:lstStyle/>
          <a:p>
            <a:r>
              <a:rPr lang="en-US" dirty="0" smtClean="0"/>
              <a:t>“Clean” image</a:t>
            </a:r>
            <a:endParaRPr lang="en-US" dirty="0"/>
          </a:p>
        </p:txBody>
      </p:sp>
      <p:sp>
        <p:nvSpPr>
          <p:cNvPr id="9" name="TextBox 8"/>
          <p:cNvSpPr txBox="1"/>
          <p:nvPr/>
        </p:nvSpPr>
        <p:spPr>
          <a:xfrm>
            <a:off x="5167873" y="3505513"/>
            <a:ext cx="1584176" cy="646331"/>
          </a:xfrm>
          <a:prstGeom prst="rect">
            <a:avLst/>
          </a:prstGeom>
          <a:noFill/>
        </p:spPr>
        <p:txBody>
          <a:bodyPr wrap="square" rtlCol="0">
            <a:spAutoFit/>
          </a:bodyPr>
          <a:lstStyle/>
          <a:p>
            <a:r>
              <a:rPr lang="en-US" dirty="0" smtClean="0"/>
              <a:t>“Poison” or special noise</a:t>
            </a:r>
            <a:endParaRPr lang="en-US" dirty="0"/>
          </a:p>
        </p:txBody>
      </p:sp>
      <p:sp>
        <p:nvSpPr>
          <p:cNvPr id="10" name="TextBox 9"/>
          <p:cNvSpPr txBox="1"/>
          <p:nvPr/>
        </p:nvSpPr>
        <p:spPr>
          <a:xfrm>
            <a:off x="6948265" y="3505513"/>
            <a:ext cx="2088240" cy="369332"/>
          </a:xfrm>
          <a:prstGeom prst="rect">
            <a:avLst/>
          </a:prstGeom>
          <a:noFill/>
        </p:spPr>
        <p:txBody>
          <a:bodyPr wrap="square" rtlCol="0">
            <a:spAutoFit/>
          </a:bodyPr>
          <a:lstStyle/>
          <a:p>
            <a:r>
              <a:rPr lang="en-US" dirty="0" smtClean="0"/>
              <a:t>“Poisoned” image</a:t>
            </a:r>
            <a:endParaRPr lang="en-US" dirty="0"/>
          </a:p>
        </p:txBody>
      </p:sp>
      <p:pic>
        <p:nvPicPr>
          <p:cNvPr id="1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18163">
            <a:off x="5663233" y="4219029"/>
            <a:ext cx="589361" cy="426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2140" y="4280595"/>
            <a:ext cx="779464" cy="96505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575" y="4283490"/>
            <a:ext cx="867649" cy="7541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Down Arrow 14"/>
          <p:cNvSpPr/>
          <p:nvPr/>
        </p:nvSpPr>
        <p:spPr>
          <a:xfrm>
            <a:off x="4317350" y="5303401"/>
            <a:ext cx="360040" cy="623242"/>
          </a:xfrm>
          <a:prstGeom prst="downArrow">
            <a:avLst>
              <a:gd name="adj1" fmla="val 50000"/>
              <a:gd name="adj2" fmla="val 76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9156" y="4278409"/>
            <a:ext cx="779464" cy="96505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0575" y="4281304"/>
            <a:ext cx="867649" cy="75418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Down Arrow 19"/>
          <p:cNvSpPr/>
          <p:nvPr/>
        </p:nvSpPr>
        <p:spPr>
          <a:xfrm>
            <a:off x="3078877" y="3851925"/>
            <a:ext cx="360040" cy="357788"/>
          </a:xfrm>
          <a:prstGeom prst="downArrow">
            <a:avLst>
              <a:gd name="adj1" fmla="val 50000"/>
              <a:gd name="adj2" fmla="val 530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4294570" y="3858351"/>
            <a:ext cx="360040" cy="357788"/>
          </a:xfrm>
          <a:prstGeom prst="downArrow">
            <a:avLst>
              <a:gd name="adj1" fmla="val 50000"/>
              <a:gd name="adj2" fmla="val 530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7234379" y="3851925"/>
            <a:ext cx="360040" cy="357788"/>
          </a:xfrm>
          <a:prstGeom prst="downArrow">
            <a:avLst>
              <a:gd name="adj1" fmla="val 50000"/>
              <a:gd name="adj2" fmla="val 530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8302841" y="3858351"/>
            <a:ext cx="360040" cy="357788"/>
          </a:xfrm>
          <a:prstGeom prst="downArrow">
            <a:avLst>
              <a:gd name="adj1" fmla="val 50000"/>
              <a:gd name="adj2" fmla="val 530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3599" y="5931966"/>
            <a:ext cx="1303824" cy="88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Down Arrow 7"/>
          <p:cNvSpPr/>
          <p:nvPr/>
        </p:nvSpPr>
        <p:spPr>
          <a:xfrm>
            <a:off x="3063379" y="5104507"/>
            <a:ext cx="360040" cy="775642"/>
          </a:xfrm>
          <a:prstGeom prst="downArrow">
            <a:avLst>
              <a:gd name="adj1" fmla="val 50000"/>
              <a:gd name="adj2" fmla="val 76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2820" y="5938753"/>
            <a:ext cx="1303824" cy="88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0821" y="5918894"/>
            <a:ext cx="1303824" cy="88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Down Arrow 17"/>
          <p:cNvSpPr/>
          <p:nvPr/>
        </p:nvSpPr>
        <p:spPr>
          <a:xfrm>
            <a:off x="7234379" y="5086823"/>
            <a:ext cx="360040" cy="775642"/>
          </a:xfrm>
          <a:prstGeom prst="downArrow">
            <a:avLst>
              <a:gd name="adj1" fmla="val 50000"/>
              <a:gd name="adj2" fmla="val 76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8348868" y="5293466"/>
            <a:ext cx="360040" cy="439790"/>
          </a:xfrm>
          <a:prstGeom prst="downArrow">
            <a:avLst>
              <a:gd name="adj1" fmla="val 50000"/>
              <a:gd name="adj2" fmla="val 76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17838" y="5767261"/>
            <a:ext cx="647276" cy="1065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2733" y="76939"/>
            <a:ext cx="1791977" cy="76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1054" y="293562"/>
            <a:ext cx="1888424" cy="86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26560">
            <a:off x="6558289" y="170257"/>
            <a:ext cx="614642" cy="50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9299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109" y="24194"/>
            <a:ext cx="7848872"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Stealing machine learning models:</a:t>
            </a:r>
          </a:p>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Model extraction attacks</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TextBox 4"/>
          <p:cNvSpPr txBox="1"/>
          <p:nvPr/>
        </p:nvSpPr>
        <p:spPr>
          <a:xfrm>
            <a:off x="47625" y="1769165"/>
            <a:ext cx="9036496" cy="1569660"/>
          </a:xfrm>
          <a:prstGeom prst="rect">
            <a:avLst/>
          </a:prstGeom>
          <a:solidFill>
            <a:schemeClr val="bg1">
              <a:lumMod val="85000"/>
            </a:schemeClr>
          </a:solidFill>
          <a:ln w="25400">
            <a:solidFill>
              <a:schemeClr val="tx1"/>
            </a:solidFill>
          </a:ln>
        </p:spPr>
        <p:txBody>
          <a:bodyPr wrap="square" rtlCol="0">
            <a:spAutoFit/>
          </a:bodyPr>
          <a:lstStyle/>
          <a:p>
            <a:r>
              <a:rPr lang="en-US" sz="1600" dirty="0"/>
              <a:t>Machine learning (ML) models may be deemed confidential due to their sensitive training data, commercial value, or use in security applications. Increasingly often, confidential ML models are being deployed with publicly accessible query interfaces. ML-as-a-service (“predictive analytics”) systems are an </a:t>
            </a:r>
            <a:r>
              <a:rPr lang="en-US" sz="1600" dirty="0" smtClean="0"/>
              <a:t>example. In model </a:t>
            </a:r>
            <a:r>
              <a:rPr lang="en-US" sz="1600" dirty="0"/>
              <a:t>extraction </a:t>
            </a:r>
            <a:r>
              <a:rPr lang="en-US" sz="1600" dirty="0" smtClean="0"/>
              <a:t>attacks, </a:t>
            </a:r>
            <a:r>
              <a:rPr lang="en-US" sz="1600" dirty="0"/>
              <a:t>an adversary with black-box access, but no prior knowledge of an ML model’s parameters or training data, aims to duplicate the functionality of (i.e., “steal”) the </a:t>
            </a:r>
            <a:r>
              <a:rPr lang="en-US" sz="1600" dirty="0" smtClean="0"/>
              <a:t>model </a:t>
            </a:r>
            <a:r>
              <a:rPr lang="en-US" sz="1600" dirty="0"/>
              <a:t>with near-perfect fidelity for popular model classes including logistic regression, neural networks, and decision trees. </a:t>
            </a:r>
          </a:p>
        </p:txBody>
      </p:sp>
      <p:sp>
        <p:nvSpPr>
          <p:cNvPr id="3" name="Rectangle 2"/>
          <p:cNvSpPr/>
          <p:nvPr/>
        </p:nvSpPr>
        <p:spPr>
          <a:xfrm>
            <a:off x="78929" y="1203226"/>
            <a:ext cx="6336704" cy="523220"/>
          </a:xfrm>
          <a:prstGeom prst="rect">
            <a:avLst/>
          </a:prstGeom>
        </p:spPr>
        <p:txBody>
          <a:bodyPr wrap="square">
            <a:spAutoFit/>
          </a:bodyPr>
          <a:lstStyle/>
          <a:p>
            <a:r>
              <a:rPr lang="en-US" sz="1400" dirty="0">
                <a:hlinkClick r:id="rId2"/>
              </a:rPr>
              <a:t>https://pdfs.semanticscholar.org/8a95/423d0059f7c5b1422f0ef1aa60b9e26aab7e.pdf?_</a:t>
            </a:r>
            <a:r>
              <a:rPr lang="en-US" sz="1400" dirty="0" smtClean="0">
                <a:hlinkClick r:id="rId2"/>
              </a:rPr>
              <a:t>ga=2.108826690.1356588117.1507705151-256528290.1507099135</a:t>
            </a:r>
            <a:r>
              <a:rPr lang="en-US" sz="1400" dirty="0" smtClean="0"/>
              <a:t> </a:t>
            </a:r>
            <a:endParaRPr lang="en-US"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678" y="3501008"/>
            <a:ext cx="7312442" cy="3202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7092280" y="37740"/>
            <a:ext cx="1999636" cy="1729254"/>
            <a:chOff x="7092280" y="37740"/>
            <a:chExt cx="1999636" cy="1729254"/>
          </a:xfrm>
        </p:grpSpPr>
        <p:pic>
          <p:nvPicPr>
            <p:cNvPr id="2051"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280" y="37740"/>
              <a:ext cx="1999636" cy="1729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09020" y="102621"/>
              <a:ext cx="467386" cy="464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1154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876" y="80004"/>
            <a:ext cx="9008876"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Samples of current research related to Data Poisoning and Adversarial Machine Learning </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00808"/>
            <a:ext cx="3342834"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437112"/>
            <a:ext cx="3312368" cy="2145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1692429"/>
            <a:ext cx="3395648" cy="1736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3727978" y="2799450"/>
            <a:ext cx="5375080" cy="4042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8458" y="1583534"/>
            <a:ext cx="1296144" cy="154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54828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62366" y="24194"/>
            <a:ext cx="3600400" cy="369332"/>
          </a:xfrm>
          <a:prstGeom prst="rect">
            <a:avLst/>
          </a:prstGeom>
          <a:noFill/>
        </p:spPr>
        <p:txBody>
          <a:bodyPr wrap="square" rtlCol="0">
            <a:spAutoFit/>
          </a:bodyPr>
          <a:lstStyle/>
          <a:p>
            <a:r>
              <a:rPr lang="en-US" dirty="0">
                <a:hlinkClick r:id="rId2"/>
              </a:rPr>
              <a:t>https://</a:t>
            </a:r>
            <a:r>
              <a:rPr lang="en-US" dirty="0" smtClean="0">
                <a:hlinkClick r:id="rId2"/>
              </a:rPr>
              <a:t>arxiv.org/pdf/1704.08996</a:t>
            </a:r>
            <a:r>
              <a:rPr lang="en-US" dirty="0" smtClean="0"/>
              <a:t> </a:t>
            </a:r>
            <a:endParaRPr lang="en-US" dirty="0"/>
          </a:p>
        </p:txBody>
      </p:sp>
      <p:sp>
        <p:nvSpPr>
          <p:cNvPr id="8" name="Rectangle 7"/>
          <p:cNvSpPr/>
          <p:nvPr/>
        </p:nvSpPr>
        <p:spPr>
          <a:xfrm>
            <a:off x="100044" y="24194"/>
            <a:ext cx="3391836"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Evasion Attacks</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675" y="419724"/>
            <a:ext cx="48863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69918" y="664705"/>
            <a:ext cx="4327015" cy="3600986"/>
          </a:xfrm>
          <a:prstGeom prst="rect">
            <a:avLst/>
          </a:prstGeom>
          <a:solidFill>
            <a:schemeClr val="bg1">
              <a:lumMod val="85000"/>
            </a:schemeClr>
          </a:solidFill>
          <a:ln w="19050">
            <a:solidFill>
              <a:schemeClr val="tx1"/>
            </a:solidFill>
          </a:ln>
        </p:spPr>
        <p:txBody>
          <a:bodyPr wrap="square">
            <a:spAutoFit/>
          </a:bodyPr>
          <a:lstStyle/>
          <a:p>
            <a:r>
              <a:rPr lang="en-US" sz="1200" dirty="0"/>
              <a:t>To cope with the increasing variability and sophistication of modern attacks, machine learning has been widely adopted as a statistically-sound tool for malware detection. However, its security against well-crafted attacks has not only been recently questioned, but it has been shown that machine learning exhibits inherent vulnerabilities that can be exploited to evade detection at test time. In other words, machine learning itself can be the weakest link in a security system. In this paper, we rely upon a previously-proposed attack framework to categorize potential attack scenarios against learning-based malware detection tools, by modeling attackers with different skills and capabilities. We then define and implement a set of corresponding evasion attacks to thoroughly assess the security of </a:t>
            </a:r>
            <a:r>
              <a:rPr lang="en-US" sz="1200" dirty="0" err="1"/>
              <a:t>Drebin</a:t>
            </a:r>
            <a:r>
              <a:rPr lang="en-US" sz="1200" dirty="0"/>
              <a:t>, an Android malware detector. The main contribution of this work is the proposal of a simple and scalable secure-learning paradigm that mitigates the impact of evasion attacks, while only slightly worsening the detection rate in the absence of attack. We finally argue that our secure-learning approach can also be readily applied to other malware detection tasks.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7" y="665536"/>
            <a:ext cx="4579448" cy="6144285"/>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118" y="4463855"/>
            <a:ext cx="4300709" cy="224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76584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4008" y="24194"/>
            <a:ext cx="4518758" cy="369332"/>
          </a:xfrm>
          <a:prstGeom prst="rect">
            <a:avLst/>
          </a:prstGeom>
          <a:noFill/>
        </p:spPr>
        <p:txBody>
          <a:bodyPr wrap="square" rtlCol="0">
            <a:spAutoFit/>
          </a:bodyPr>
          <a:lstStyle/>
          <a:p>
            <a:r>
              <a:rPr lang="en-US" dirty="0">
                <a:hlinkClick r:id="rId2"/>
              </a:rPr>
              <a:t>http://</a:t>
            </a:r>
            <a:r>
              <a:rPr lang="en-US" dirty="0" smtClean="0">
                <a:hlinkClick r:id="rId2"/>
              </a:rPr>
              <a:t>proceedings.mlr.press/v37/xiao15.pdf</a:t>
            </a:r>
            <a:r>
              <a:rPr lang="en-US" dirty="0" smtClean="0"/>
              <a:t>  </a:t>
            </a:r>
            <a:endParaRPr lang="en-US" dirty="0"/>
          </a:p>
        </p:txBody>
      </p:sp>
      <p:sp>
        <p:nvSpPr>
          <p:cNvPr id="8" name="Rectangle 7"/>
          <p:cNvSpPr/>
          <p:nvPr/>
        </p:nvSpPr>
        <p:spPr>
          <a:xfrm>
            <a:off x="27620" y="-39177"/>
            <a:ext cx="4040324"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Feature selection under attack</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Rectangle 4"/>
          <p:cNvSpPr/>
          <p:nvPr/>
        </p:nvSpPr>
        <p:spPr>
          <a:xfrm>
            <a:off x="4644008" y="1052736"/>
            <a:ext cx="4452925" cy="2862322"/>
          </a:xfrm>
          <a:prstGeom prst="rect">
            <a:avLst/>
          </a:prstGeom>
          <a:solidFill>
            <a:schemeClr val="bg1">
              <a:lumMod val="85000"/>
            </a:schemeClr>
          </a:solidFill>
          <a:ln w="19050">
            <a:solidFill>
              <a:schemeClr val="tx1"/>
            </a:solidFill>
          </a:ln>
        </p:spPr>
        <p:txBody>
          <a:bodyPr wrap="square">
            <a:spAutoFit/>
          </a:bodyPr>
          <a:lstStyle/>
          <a:p>
            <a:r>
              <a:rPr lang="en-US" sz="1200" dirty="0"/>
              <a:t>Learning in adversarial settings is becoming an important task for application domains where attackers may inject malicious data into the training set to subvert normal operation of data-driven technologies. Feature selection has been widely used in machine learning for security applications to improve generalization and computational efficiency, although it is not clear whether its use may be beneficial or even counterproductive when training data are poisoned by intelligent attackers. In this work, we shed light on this issue by providing a framework to investigate the robustness of popular feature selection methods, including LASSO, ridge regression and the elastic net. Our results on malware detection show that feature selection methods can be significantly compromised under attack (we can reduce LASSO to almost random choices of feature sets by careful insertion of less than 5% poisoned training samples), highlighting the need for specific countermeasures.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6" y="1162905"/>
            <a:ext cx="4312629" cy="564562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507894" y="407988"/>
            <a:ext cx="4589038" cy="584775"/>
          </a:xfrm>
          <a:prstGeom prst="rect">
            <a:avLst/>
          </a:prstGeom>
          <a:noFill/>
        </p:spPr>
        <p:txBody>
          <a:bodyPr wrap="square" rtlCol="0">
            <a:spAutoFit/>
          </a:bodyPr>
          <a:lstStyle/>
          <a:p>
            <a:r>
              <a:rPr lang="en-US" sz="1600" dirty="0"/>
              <a:t>Proceedings of the 32nd International Conference on Machine Learning, PMLR 37:1689-1698, 2015.</a:t>
            </a:r>
          </a:p>
        </p:txBody>
      </p:sp>
      <p:sp>
        <p:nvSpPr>
          <p:cNvPr id="3" name="TextBox 2"/>
          <p:cNvSpPr txBox="1"/>
          <p:nvPr/>
        </p:nvSpPr>
        <p:spPr>
          <a:xfrm>
            <a:off x="4507894" y="4221088"/>
            <a:ext cx="4528602" cy="2462213"/>
          </a:xfrm>
          <a:prstGeom prst="rect">
            <a:avLst/>
          </a:prstGeom>
          <a:noFill/>
        </p:spPr>
        <p:txBody>
          <a:bodyPr wrap="square" rtlCol="0">
            <a:spAutoFit/>
          </a:bodyPr>
          <a:lstStyle/>
          <a:p>
            <a:r>
              <a:rPr lang="en-US" sz="1400" b="1" dirty="0"/>
              <a:t>Poisoning (integrity) attacks</a:t>
            </a:r>
            <a:r>
              <a:rPr lang="en-US" sz="1400" dirty="0"/>
              <a:t>. </a:t>
            </a:r>
            <a:r>
              <a:rPr lang="en-US" sz="1400" dirty="0" smtClean="0"/>
              <a:t>The </a:t>
            </a:r>
            <a:r>
              <a:rPr lang="en-US" sz="1400" dirty="0"/>
              <a:t>attacker tampers with the </a:t>
            </a:r>
            <a:r>
              <a:rPr lang="en-US" sz="1400" dirty="0" smtClean="0"/>
              <a:t>training data </a:t>
            </a:r>
            <a:r>
              <a:rPr lang="en-US" sz="1400" dirty="0"/>
              <a:t>to enforce selection of a feature subset that will </a:t>
            </a:r>
            <a:r>
              <a:rPr lang="en-US" sz="1400" dirty="0" smtClean="0"/>
              <a:t>facilitate classifier </a:t>
            </a:r>
            <a:r>
              <a:rPr lang="en-US" sz="1400" dirty="0"/>
              <a:t>evasion at test </a:t>
            </a:r>
            <a:r>
              <a:rPr lang="en-US" sz="1400" dirty="0" smtClean="0"/>
              <a:t>time. </a:t>
            </a:r>
            <a:r>
              <a:rPr lang="en-US" sz="1400" dirty="0"/>
              <a:t>For instance, an </a:t>
            </a:r>
            <a:r>
              <a:rPr lang="en-US" sz="1400" dirty="0" smtClean="0"/>
              <a:t>attacker may </a:t>
            </a:r>
            <a:r>
              <a:rPr lang="en-US" sz="1400" dirty="0"/>
              <a:t>craft poisoning samples to enforce selection </a:t>
            </a:r>
            <a:r>
              <a:rPr lang="en-US" sz="1400" dirty="0" smtClean="0"/>
              <a:t>of a </a:t>
            </a:r>
            <a:r>
              <a:rPr lang="en-US" sz="1400" dirty="0"/>
              <a:t>given subset of features, whose values are easily changed</a:t>
            </a:r>
          </a:p>
          <a:p>
            <a:r>
              <a:rPr lang="en-US" sz="1400" dirty="0"/>
              <a:t>with trivial manipulations to the malicious data at test time</a:t>
            </a:r>
            <a:r>
              <a:rPr lang="en-US" sz="1400" dirty="0" smtClean="0"/>
              <a:t>.</a:t>
            </a:r>
          </a:p>
          <a:p>
            <a:endParaRPr lang="en-US" sz="1400" b="1" dirty="0" smtClean="0"/>
          </a:p>
          <a:p>
            <a:r>
              <a:rPr lang="en-US" sz="1400" b="1" dirty="0" smtClean="0"/>
              <a:t>Poisoning </a:t>
            </a:r>
            <a:r>
              <a:rPr lang="en-US" sz="1400" b="1" dirty="0"/>
              <a:t>(availability) attacks. </a:t>
            </a:r>
            <a:r>
              <a:rPr lang="en-US" sz="1400" dirty="0"/>
              <a:t>Here the attacker aims to</a:t>
            </a:r>
          </a:p>
          <a:p>
            <a:r>
              <a:rPr lang="en-US" sz="1400" dirty="0"/>
              <a:t>inject well-crafted poisoning points into the training data</a:t>
            </a:r>
          </a:p>
          <a:p>
            <a:r>
              <a:rPr lang="en-US" sz="1400" dirty="0"/>
              <a:t>to maximally compromise the output of the feature </a:t>
            </a:r>
            <a:r>
              <a:rPr lang="en-US" sz="1400" dirty="0" smtClean="0"/>
              <a:t>selection algorithm</a:t>
            </a:r>
            <a:r>
              <a:rPr lang="en-US" sz="1400" dirty="0"/>
              <a:t>, or directly of the learning </a:t>
            </a:r>
            <a:r>
              <a:rPr lang="en-US" sz="1400" dirty="0" smtClean="0"/>
              <a:t>algorithm</a:t>
            </a:r>
            <a:endParaRPr lang="en-US" sz="1400" dirty="0"/>
          </a:p>
        </p:txBody>
      </p:sp>
    </p:spTree>
    <p:extLst>
      <p:ext uri="{BB962C8B-B14F-4D97-AF65-F5344CB8AC3E}">
        <p14:creationId xmlns:p14="http://schemas.microsoft.com/office/powerpoint/2010/main" val="19854715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948" y="4783693"/>
            <a:ext cx="4624932" cy="2015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07894" y="177155"/>
            <a:ext cx="4654872" cy="369332"/>
          </a:xfrm>
          <a:prstGeom prst="rect">
            <a:avLst/>
          </a:prstGeom>
          <a:noFill/>
        </p:spPr>
        <p:txBody>
          <a:bodyPr wrap="square" rtlCol="0">
            <a:spAutoFit/>
          </a:bodyPr>
          <a:lstStyle/>
          <a:p>
            <a:r>
              <a:rPr lang="en-US" sz="1200" dirty="0">
                <a:hlinkClick r:id="rId3"/>
              </a:rPr>
              <a:t>http://</a:t>
            </a:r>
            <a:r>
              <a:rPr lang="en-US" sz="1200" dirty="0" smtClean="0">
                <a:hlinkClick r:id="rId3"/>
              </a:rPr>
              <a:t>www.sciencedirect.com/science/article/pii/S0925231215001198</a:t>
            </a:r>
            <a:r>
              <a:rPr lang="en-US" sz="1200" dirty="0" smtClean="0"/>
              <a:t> </a:t>
            </a:r>
            <a:r>
              <a:rPr lang="en-US" dirty="0" smtClean="0"/>
              <a:t>  </a:t>
            </a:r>
            <a:endParaRPr lang="en-US" dirty="0"/>
          </a:p>
        </p:txBody>
      </p:sp>
      <p:sp>
        <p:nvSpPr>
          <p:cNvPr id="8" name="Rectangle 7"/>
          <p:cNvSpPr/>
          <p:nvPr/>
        </p:nvSpPr>
        <p:spPr>
          <a:xfrm>
            <a:off x="27620" y="-75389"/>
            <a:ext cx="4480274"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Support Vector Machine under attack</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Rectangle 4"/>
          <p:cNvSpPr/>
          <p:nvPr/>
        </p:nvSpPr>
        <p:spPr>
          <a:xfrm>
            <a:off x="4507894" y="907888"/>
            <a:ext cx="4589039" cy="3785652"/>
          </a:xfrm>
          <a:prstGeom prst="rect">
            <a:avLst/>
          </a:prstGeom>
          <a:solidFill>
            <a:schemeClr val="bg1">
              <a:lumMod val="85000"/>
            </a:schemeClr>
          </a:solidFill>
          <a:ln w="19050">
            <a:solidFill>
              <a:schemeClr val="tx1"/>
            </a:solidFill>
          </a:ln>
        </p:spPr>
        <p:txBody>
          <a:bodyPr wrap="square">
            <a:spAutoFit/>
          </a:bodyPr>
          <a:lstStyle/>
          <a:p>
            <a:r>
              <a:rPr lang="en-US" sz="1200" dirty="0"/>
              <a:t>Machine learning algorithms are increasingly being applied in security-related tasks such as spam and malware detection, although their security properties against deliberate attacks have not yet been widely understood. Intelligent and adaptive attackers may indeed exploit specific vulnerabilities exposed by machine learning techniques to violate system security. Being robust to adversarial data manipulation is thus an important, additional requirement for machine learning algorithms to successfully operate in adversarial settings. In this work, we evaluate the security of Support Vector Machines (SVMs) to well-crafted, adversarial label noise attacks. In particular, we consider an attacker that aims to maximize the SVM</a:t>
            </a:r>
            <a:r>
              <a:rPr lang="he-IL" sz="1200" dirty="0"/>
              <a:t>׳</a:t>
            </a:r>
            <a:r>
              <a:rPr lang="en-US" sz="1200" dirty="0"/>
              <a:t>s classification error by flipping a number of labels in the training data. We formalize a corresponding optimal attack strategy, and solve it by means of heuristic approaches to keep the computational complexity tractable. We report an extensive experimental analysis on the effectiveness of the considered attacks against linear and non-linear SVMs, both on synthetic and real-world datasets. We finally argue that our approach can also provide useful insights for developing more secure SVM learning algorithms, and also novel techniques in a number of related research areas, such as semi-supervised and active learning.</a:t>
            </a:r>
          </a:p>
        </p:txBody>
      </p:sp>
      <p:sp>
        <p:nvSpPr>
          <p:cNvPr id="2" name="TextBox 1"/>
          <p:cNvSpPr txBox="1"/>
          <p:nvPr/>
        </p:nvSpPr>
        <p:spPr>
          <a:xfrm>
            <a:off x="4672667" y="569334"/>
            <a:ext cx="4452924" cy="338554"/>
          </a:xfrm>
          <a:prstGeom prst="rect">
            <a:avLst/>
          </a:prstGeom>
          <a:noFill/>
        </p:spPr>
        <p:txBody>
          <a:bodyPr wrap="square" rtlCol="0">
            <a:spAutoFit/>
          </a:bodyPr>
          <a:lstStyle/>
          <a:p>
            <a:r>
              <a:rPr lang="en-US" sz="1600" i="1" dirty="0" smtClean="0"/>
              <a:t>Neurocomputing, </a:t>
            </a:r>
            <a:r>
              <a:rPr lang="en-US" sz="1600" dirty="0" smtClean="0"/>
              <a:t>Vol. </a:t>
            </a:r>
            <a:r>
              <a:rPr lang="en-US" sz="1600" dirty="0"/>
              <a:t>160, 21 July 2015, </a:t>
            </a:r>
            <a:r>
              <a:rPr lang="en-US" sz="1600" dirty="0" smtClean="0"/>
              <a:t>pp. 53-62</a:t>
            </a:r>
            <a:endParaRPr lang="en-US" sz="16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1" y="1076812"/>
            <a:ext cx="4343311" cy="5664556"/>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0116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285" y="46427"/>
            <a:ext cx="2793009"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i="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Cyber-Physical Systems</a:t>
            </a:r>
            <a:endParaRPr lang="en-US" sz="2000" b="1" i="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7"/>
          <p:cNvSpPr/>
          <p:nvPr/>
        </p:nvSpPr>
        <p:spPr bwMode="auto">
          <a:xfrm>
            <a:off x="6448435" y="69839"/>
            <a:ext cx="265707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i="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Collective Intelligence</a:t>
            </a:r>
            <a:endParaRPr lang="en-US" sz="2000" b="1" i="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25" name="Group 24"/>
          <p:cNvGrpSpPr/>
          <p:nvPr/>
        </p:nvGrpSpPr>
        <p:grpSpPr>
          <a:xfrm>
            <a:off x="89546" y="540931"/>
            <a:ext cx="2415012" cy="2566604"/>
            <a:chOff x="440198" y="2075021"/>
            <a:chExt cx="3471580" cy="3853901"/>
          </a:xfrm>
        </p:grpSpPr>
        <p:pic>
          <p:nvPicPr>
            <p:cNvPr id="24" name="Picture 2"/>
            <p:cNvPicPr>
              <a:picLocks noChangeAspect="1" noChangeArrowheads="1"/>
            </p:cNvPicPr>
            <p:nvPr/>
          </p:nvPicPr>
          <p:blipFill>
            <a:blip r:embed="rId2"/>
            <a:srcRect/>
            <a:stretch>
              <a:fillRect/>
            </a:stretch>
          </p:blipFill>
          <p:spPr bwMode="auto">
            <a:xfrm>
              <a:off x="440198" y="3573016"/>
              <a:ext cx="3471580" cy="2355906"/>
            </a:xfrm>
            <a:prstGeom prst="rect">
              <a:avLst/>
            </a:prstGeom>
            <a:noFill/>
            <a:ln w="19050">
              <a:solidFill>
                <a:schemeClr val="tx1"/>
              </a:solidFill>
              <a:miter lim="800000"/>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198" y="2075021"/>
              <a:ext cx="3471580" cy="146511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26" name="Group 25"/>
          <p:cNvGrpSpPr/>
          <p:nvPr/>
        </p:nvGrpSpPr>
        <p:grpSpPr>
          <a:xfrm>
            <a:off x="6733330" y="535449"/>
            <a:ext cx="2304256" cy="2566604"/>
            <a:chOff x="5051759" y="2276872"/>
            <a:chExt cx="3787526" cy="4335421"/>
          </a:xfrm>
        </p:grpSpPr>
        <p:grpSp>
          <p:nvGrpSpPr>
            <p:cNvPr id="7" name="Group 4"/>
            <p:cNvGrpSpPr>
              <a:grpSpLocks/>
            </p:cNvGrpSpPr>
            <p:nvPr/>
          </p:nvGrpSpPr>
          <p:grpSpPr bwMode="auto">
            <a:xfrm>
              <a:off x="5051759" y="2276872"/>
              <a:ext cx="3779777" cy="2359133"/>
              <a:chOff x="5650696" y="192028"/>
              <a:chExt cx="3779912" cy="2358899"/>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696" y="192028"/>
                <a:ext cx="3779912" cy="23588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23"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8917" y="4636005"/>
              <a:ext cx="3780368" cy="19762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5555" y="3639542"/>
            <a:ext cx="4187956" cy="3140968"/>
          </a:xfrm>
          <a:prstGeom prst="rect">
            <a:avLst/>
          </a:prstGeom>
        </p:spPr>
      </p:pic>
      <p:sp>
        <p:nvSpPr>
          <p:cNvPr id="32" name="Rectangle 31"/>
          <p:cNvSpPr/>
          <p:nvPr/>
        </p:nvSpPr>
        <p:spPr bwMode="auto">
          <a:xfrm>
            <a:off x="3971689" y="3214675"/>
            <a:ext cx="1532664" cy="4001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000" b="1" i="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Industry 4.0</a:t>
            </a:r>
            <a:endParaRPr lang="en-US" sz="2000" b="1" i="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3039" y="2204864"/>
            <a:ext cx="3744416" cy="1049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2840787" y="348501"/>
            <a:ext cx="3654141" cy="1815882"/>
          </a:xfrm>
          <a:prstGeom prst="rect">
            <a:avLst/>
          </a:prstGeom>
          <a:noFill/>
        </p:spPr>
        <p:txBody>
          <a:bodyPr wrap="square" rtlCol="0">
            <a:spAutoFit/>
          </a:bodyPr>
          <a:lstStyle/>
          <a:p>
            <a:r>
              <a:rPr lang="en-US" sz="2800" b="1" i="1" dirty="0" smtClean="0">
                <a:solidFill>
                  <a:srgbClr val="FF0000"/>
                </a:solidFill>
              </a:rPr>
              <a:t>Which of these is more vulnerable for a hacker attack: infrastructure or intelligence?</a:t>
            </a:r>
            <a:endParaRPr lang="en-US" sz="2800" i="1" dirty="0">
              <a:solidFill>
                <a:srgbClr val="FF0000"/>
              </a:solidFill>
            </a:endParaRPr>
          </a:p>
        </p:txBody>
      </p:sp>
      <p:sp>
        <p:nvSpPr>
          <p:cNvPr id="2" name="Rounded Rectangular Callout 1"/>
          <p:cNvSpPr/>
          <p:nvPr/>
        </p:nvSpPr>
        <p:spPr>
          <a:xfrm>
            <a:off x="179512" y="3414730"/>
            <a:ext cx="1656184" cy="662342"/>
          </a:xfrm>
          <a:prstGeom prst="wedgeRoundRectCallout">
            <a:avLst>
              <a:gd name="adj1" fmla="val -7645"/>
              <a:gd name="adj2" fmla="val -1328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Flexible infrastructure</a:t>
            </a:r>
            <a:endParaRPr lang="en-US" dirty="0"/>
          </a:p>
        </p:txBody>
      </p:sp>
      <p:sp>
        <p:nvSpPr>
          <p:cNvPr id="17" name="Rounded Rectangular Callout 16"/>
          <p:cNvSpPr/>
          <p:nvPr/>
        </p:nvSpPr>
        <p:spPr>
          <a:xfrm>
            <a:off x="7164288" y="3639542"/>
            <a:ext cx="1862477" cy="869578"/>
          </a:xfrm>
          <a:prstGeom prst="wedgeRoundRectCallout">
            <a:avLst>
              <a:gd name="adj1" fmla="val -29008"/>
              <a:gd name="adj2" fmla="val -1286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Human and artificial decision makers</a:t>
            </a:r>
            <a:endParaRPr lang="en-US" dirty="0"/>
          </a:p>
        </p:txBody>
      </p:sp>
      <p:sp>
        <p:nvSpPr>
          <p:cNvPr id="18" name="TextBox 17"/>
          <p:cNvSpPr txBox="1"/>
          <p:nvPr/>
        </p:nvSpPr>
        <p:spPr>
          <a:xfrm>
            <a:off x="54740" y="4461928"/>
            <a:ext cx="2357019" cy="2092881"/>
          </a:xfrm>
          <a:prstGeom prst="rect">
            <a:avLst/>
          </a:prstGeom>
          <a:solidFill>
            <a:schemeClr val="bg1">
              <a:lumMod val="85000"/>
            </a:schemeClr>
          </a:solidFill>
          <a:ln w="19050">
            <a:solidFill>
              <a:schemeClr val="tx1"/>
            </a:solidFill>
          </a:ln>
        </p:spPr>
        <p:txBody>
          <a:bodyPr wrap="square" rtlCol="0">
            <a:spAutoFit/>
          </a:bodyPr>
          <a:lstStyle/>
          <a:p>
            <a:pPr fontAlgn="base">
              <a:spcBef>
                <a:spcPct val="0"/>
              </a:spcBef>
              <a:spcAft>
                <a:spcPct val="0"/>
              </a:spcAft>
            </a:pPr>
            <a:r>
              <a:rPr lang="en-US" sz="2800" b="1" i="1" dirty="0">
                <a:solidFill>
                  <a:srgbClr val="FF0000"/>
                </a:solidFill>
                <a:latin typeface="Times New Roman" pitchFamily="18" charset="0"/>
              </a:rPr>
              <a:t>“Only amateurs attack </a:t>
            </a:r>
            <a:r>
              <a:rPr lang="en-US" sz="2800" b="1" i="1" dirty="0" smtClean="0">
                <a:solidFill>
                  <a:srgbClr val="FF0000"/>
                </a:solidFill>
                <a:latin typeface="Times New Roman" pitchFamily="18" charset="0"/>
              </a:rPr>
              <a:t>machines…”</a:t>
            </a:r>
            <a:endParaRPr lang="en-US" sz="2800" b="1" dirty="0">
              <a:solidFill>
                <a:srgbClr val="FF0000"/>
              </a:solidFill>
              <a:latin typeface="Times New Roman" pitchFamily="18" charset="0"/>
            </a:endParaRPr>
          </a:p>
          <a:p>
            <a:pPr fontAlgn="base">
              <a:spcBef>
                <a:spcPct val="0"/>
              </a:spcBef>
              <a:spcAft>
                <a:spcPct val="0"/>
              </a:spcAft>
            </a:pPr>
            <a:endParaRPr lang="en-US" sz="800" b="1" dirty="0">
              <a:solidFill>
                <a:srgbClr val="FF0000"/>
              </a:solidFill>
              <a:latin typeface="Times New Roman" pitchFamily="18" charset="0"/>
            </a:endParaRPr>
          </a:p>
          <a:p>
            <a:pPr fontAlgn="base">
              <a:spcBef>
                <a:spcPct val="0"/>
              </a:spcBef>
              <a:spcAft>
                <a:spcPct val="0"/>
              </a:spcAft>
            </a:pPr>
            <a:r>
              <a:rPr lang="en-US" sz="1000" dirty="0">
                <a:solidFill>
                  <a:prstClr val="black"/>
                </a:solidFill>
                <a:latin typeface="Times New Roman" pitchFamily="18" charset="0"/>
              </a:rPr>
              <a:t>[B. Schneier (2000). </a:t>
            </a:r>
            <a:r>
              <a:rPr lang="en-US" sz="1000" u="sng" dirty="0">
                <a:solidFill>
                  <a:prstClr val="black"/>
                </a:solidFill>
                <a:latin typeface="Times New Roman" pitchFamily="18" charset="0"/>
                <a:hlinkClick r:id="rId9"/>
              </a:rPr>
              <a:t>Semantic Attacks</a:t>
            </a:r>
            <a:r>
              <a:rPr lang="en-US" sz="1000" u="sng" dirty="0">
                <a:solidFill>
                  <a:prstClr val="black"/>
                </a:solidFill>
                <a:latin typeface="Times New Roman" pitchFamily="18" charset="0"/>
              </a:rPr>
              <a:t>…</a:t>
            </a:r>
            <a:r>
              <a:rPr lang="en-US" sz="1000" dirty="0">
                <a:solidFill>
                  <a:prstClr val="black"/>
                </a:solidFill>
                <a:latin typeface="Times New Roman" pitchFamily="18" charset="0"/>
              </a:rPr>
              <a:t>]</a:t>
            </a:r>
          </a:p>
        </p:txBody>
      </p:sp>
      <p:sp>
        <p:nvSpPr>
          <p:cNvPr id="19" name="TextBox 18"/>
          <p:cNvSpPr txBox="1"/>
          <p:nvPr/>
        </p:nvSpPr>
        <p:spPr>
          <a:xfrm>
            <a:off x="6804249" y="4869160"/>
            <a:ext cx="2301260" cy="1815882"/>
          </a:xfrm>
          <a:prstGeom prst="rect">
            <a:avLst/>
          </a:prstGeom>
          <a:solidFill>
            <a:schemeClr val="bg1">
              <a:lumMod val="85000"/>
            </a:schemeClr>
          </a:solidFill>
          <a:ln w="19050">
            <a:solidFill>
              <a:schemeClr val="tx1"/>
            </a:solidFill>
          </a:ln>
        </p:spPr>
        <p:txBody>
          <a:bodyPr wrap="square" rtlCol="0">
            <a:spAutoFit/>
          </a:bodyPr>
          <a:lstStyle/>
          <a:p>
            <a:pPr fontAlgn="base">
              <a:spcBef>
                <a:spcPct val="0"/>
              </a:spcBef>
              <a:spcAft>
                <a:spcPct val="0"/>
              </a:spcAft>
            </a:pPr>
            <a:r>
              <a:rPr lang="en-US" sz="2800" b="1" i="1" dirty="0" smtClean="0">
                <a:solidFill>
                  <a:srgbClr val="FF0000"/>
                </a:solidFill>
                <a:latin typeface="Times New Roman" pitchFamily="18" charset="0"/>
              </a:rPr>
              <a:t>“… </a:t>
            </a:r>
            <a:r>
              <a:rPr lang="en-US" sz="2800" b="1" i="1" dirty="0">
                <a:solidFill>
                  <a:srgbClr val="FF0000"/>
                </a:solidFill>
                <a:latin typeface="Times New Roman" pitchFamily="18" charset="0"/>
              </a:rPr>
              <a:t>professionals target people”</a:t>
            </a:r>
            <a:endParaRPr lang="en-US" sz="2800" b="1" dirty="0">
              <a:solidFill>
                <a:srgbClr val="FF0000"/>
              </a:solidFill>
              <a:latin typeface="Times New Roman" pitchFamily="18" charset="0"/>
            </a:endParaRPr>
          </a:p>
          <a:p>
            <a:pPr fontAlgn="base">
              <a:spcBef>
                <a:spcPct val="0"/>
              </a:spcBef>
              <a:spcAft>
                <a:spcPct val="0"/>
              </a:spcAft>
            </a:pPr>
            <a:endParaRPr lang="en-US" sz="800" b="1" dirty="0">
              <a:solidFill>
                <a:srgbClr val="FF0000"/>
              </a:solidFill>
              <a:latin typeface="Times New Roman" pitchFamily="18" charset="0"/>
            </a:endParaRPr>
          </a:p>
          <a:p>
            <a:pPr fontAlgn="base">
              <a:spcBef>
                <a:spcPct val="0"/>
              </a:spcBef>
              <a:spcAft>
                <a:spcPct val="0"/>
              </a:spcAft>
            </a:pPr>
            <a:r>
              <a:rPr lang="en-US" sz="1000" dirty="0">
                <a:solidFill>
                  <a:prstClr val="black"/>
                </a:solidFill>
                <a:latin typeface="Times New Roman" pitchFamily="18" charset="0"/>
              </a:rPr>
              <a:t>[B. Schneier (2000). </a:t>
            </a:r>
            <a:r>
              <a:rPr lang="en-US" sz="1000" u="sng" dirty="0">
                <a:solidFill>
                  <a:prstClr val="black"/>
                </a:solidFill>
                <a:latin typeface="Times New Roman" pitchFamily="18" charset="0"/>
                <a:hlinkClick r:id="rId9"/>
              </a:rPr>
              <a:t>Semantic Attacks</a:t>
            </a:r>
            <a:r>
              <a:rPr lang="en-US" sz="1000" u="sng" dirty="0">
                <a:solidFill>
                  <a:prstClr val="black"/>
                </a:solidFill>
                <a:latin typeface="Times New Roman" pitchFamily="18" charset="0"/>
              </a:rPr>
              <a:t>…</a:t>
            </a:r>
            <a:r>
              <a:rPr lang="en-US" sz="1000" dirty="0">
                <a:solidFill>
                  <a:prstClr val="black"/>
                </a:solidFill>
                <a:latin typeface="Times New Roman" pitchFamily="18" charset="0"/>
              </a:rPr>
              <a:t>]</a:t>
            </a:r>
          </a:p>
        </p:txBody>
      </p:sp>
      <p:sp>
        <p:nvSpPr>
          <p:cNvPr id="20" name="Down Arrow 19"/>
          <p:cNvSpPr/>
          <p:nvPr/>
        </p:nvSpPr>
        <p:spPr>
          <a:xfrm rot="10800000">
            <a:off x="1204978" y="4188059"/>
            <a:ext cx="432048" cy="681100"/>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10800000">
            <a:off x="8028384" y="4668203"/>
            <a:ext cx="432048" cy="681100"/>
          </a:xfrm>
          <a:prstGeom prst="downArrow">
            <a:avLst>
              <a:gd name="adj1" fmla="val 50000"/>
              <a:gd name="adj2" fmla="val 822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3345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1013" y="-22011"/>
            <a:ext cx="4950806" cy="369332"/>
          </a:xfrm>
          <a:prstGeom prst="rect">
            <a:avLst/>
          </a:prstGeom>
          <a:noFill/>
        </p:spPr>
        <p:txBody>
          <a:bodyPr wrap="square" rtlCol="0">
            <a:spAutoFit/>
          </a:bodyPr>
          <a:lstStyle/>
          <a:p>
            <a:r>
              <a:rPr lang="en-US" sz="1600" dirty="0">
                <a:hlinkClick r:id="rId2"/>
              </a:rPr>
              <a:t>https://</a:t>
            </a:r>
            <a:r>
              <a:rPr lang="en-US" sz="1600" dirty="0" smtClean="0">
                <a:hlinkClick r:id="rId2"/>
              </a:rPr>
              <a:t>www.sec.in.tum.de/assets/Uploads/HanXiao2.pdf</a:t>
            </a:r>
            <a:r>
              <a:rPr lang="en-US" sz="1600" dirty="0" smtClean="0"/>
              <a:t> </a:t>
            </a:r>
            <a:r>
              <a:rPr lang="en-US" sz="1200" dirty="0" smtClean="0"/>
              <a:t> </a:t>
            </a:r>
            <a:r>
              <a:rPr lang="en-US" dirty="0" smtClean="0"/>
              <a:t>  </a:t>
            </a:r>
            <a:endParaRPr lang="en-US" dirty="0"/>
          </a:p>
        </p:txBody>
      </p:sp>
      <p:sp>
        <p:nvSpPr>
          <p:cNvPr id="8" name="Rectangle 7"/>
          <p:cNvSpPr/>
          <p:nvPr/>
        </p:nvSpPr>
        <p:spPr>
          <a:xfrm>
            <a:off x="93065" y="334336"/>
            <a:ext cx="4645047"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Classifiers under attack</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Rectangle 4"/>
          <p:cNvSpPr/>
          <p:nvPr/>
        </p:nvSpPr>
        <p:spPr>
          <a:xfrm>
            <a:off x="3923928" y="1107054"/>
            <a:ext cx="5173005" cy="1384995"/>
          </a:xfrm>
          <a:prstGeom prst="rect">
            <a:avLst/>
          </a:prstGeom>
          <a:solidFill>
            <a:schemeClr val="bg1">
              <a:lumMod val="85000"/>
            </a:schemeClr>
          </a:solidFill>
          <a:ln w="19050">
            <a:solidFill>
              <a:schemeClr val="tx1"/>
            </a:solidFill>
          </a:ln>
        </p:spPr>
        <p:txBody>
          <a:bodyPr wrap="square">
            <a:spAutoFit/>
          </a:bodyPr>
          <a:lstStyle/>
          <a:p>
            <a:r>
              <a:rPr lang="en-US" sz="1400" dirty="0"/>
              <a:t>Machine learning has yield significant advances in </a:t>
            </a:r>
            <a:r>
              <a:rPr lang="en-US" sz="1400" dirty="0" smtClean="0"/>
              <a:t>decision-making for </a:t>
            </a:r>
            <a:r>
              <a:rPr lang="en-US" sz="1400" dirty="0"/>
              <a:t>complex systems, but are they robust against adversarial </a:t>
            </a:r>
            <a:r>
              <a:rPr lang="en-US" sz="1400" dirty="0" smtClean="0"/>
              <a:t>attacks? We generalize the </a:t>
            </a:r>
            <a:r>
              <a:rPr lang="en-US" sz="1400" dirty="0"/>
              <a:t>evasion attack problem to the multi-class linear classifiers, and </a:t>
            </a:r>
            <a:r>
              <a:rPr lang="en-US" sz="1400" dirty="0" smtClean="0"/>
              <a:t>present an </a:t>
            </a:r>
            <a:r>
              <a:rPr lang="en-US" sz="1400" dirty="0"/>
              <a:t>efficient algorithm for approximating the optimal disguised instance. </a:t>
            </a:r>
            <a:r>
              <a:rPr lang="en-US" sz="1400" dirty="0" smtClean="0"/>
              <a:t>Experiments on </a:t>
            </a:r>
            <a:r>
              <a:rPr lang="en-US" sz="1400" dirty="0"/>
              <a:t>real-world data demonstrate the effectiveness of our method.</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13" y="2534925"/>
            <a:ext cx="4884972" cy="428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79" y="1133992"/>
            <a:ext cx="3752292" cy="561771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5187561" y="404664"/>
            <a:ext cx="3128855" cy="584775"/>
          </a:xfrm>
          <a:prstGeom prst="rect">
            <a:avLst/>
          </a:prstGeom>
        </p:spPr>
        <p:txBody>
          <a:bodyPr wrap="square">
            <a:spAutoFit/>
          </a:bodyPr>
          <a:lstStyle/>
          <a:p>
            <a:r>
              <a:rPr lang="en-US" sz="1600" i="1" dirty="0" smtClean="0"/>
              <a:t>Advances </a:t>
            </a:r>
            <a:r>
              <a:rPr lang="en-US" sz="1600" i="1" dirty="0"/>
              <a:t>in Knowledge Discovery and Data Mining</a:t>
            </a:r>
            <a:r>
              <a:rPr lang="en-US" sz="1600" dirty="0"/>
              <a:t> (2012): 207-218.</a:t>
            </a:r>
          </a:p>
        </p:txBody>
      </p:sp>
    </p:spTree>
    <p:extLst>
      <p:ext uri="{BB962C8B-B14F-4D97-AF65-F5344CB8AC3E}">
        <p14:creationId xmlns:p14="http://schemas.microsoft.com/office/powerpoint/2010/main" val="23866758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35" y="-45890"/>
            <a:ext cx="4127948"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Autoregressive models under attack</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Rectangle 4"/>
          <p:cNvSpPr/>
          <p:nvPr/>
        </p:nvSpPr>
        <p:spPr>
          <a:xfrm>
            <a:off x="3851504" y="1113079"/>
            <a:ext cx="2421052" cy="5678478"/>
          </a:xfrm>
          <a:prstGeom prst="rect">
            <a:avLst/>
          </a:prstGeom>
          <a:solidFill>
            <a:schemeClr val="bg1">
              <a:lumMod val="85000"/>
            </a:schemeClr>
          </a:solidFill>
          <a:ln w="19050">
            <a:solidFill>
              <a:schemeClr val="tx1"/>
            </a:solidFill>
          </a:ln>
        </p:spPr>
        <p:txBody>
          <a:bodyPr wrap="square">
            <a:spAutoFit/>
          </a:bodyPr>
          <a:lstStyle/>
          <a:p>
            <a:r>
              <a:rPr lang="en-US" sz="1100" dirty="0"/>
              <a:t>Forecasting models play a key role in </a:t>
            </a:r>
            <a:r>
              <a:rPr lang="en-US" sz="1100" dirty="0" smtClean="0"/>
              <a:t>money-making ventures </a:t>
            </a:r>
            <a:r>
              <a:rPr lang="en-US" sz="1100" dirty="0"/>
              <a:t>in many different markets. Such models are </a:t>
            </a:r>
            <a:r>
              <a:rPr lang="en-US" sz="1100" dirty="0" smtClean="0"/>
              <a:t>often trained </a:t>
            </a:r>
            <a:r>
              <a:rPr lang="en-US" sz="1100" dirty="0"/>
              <a:t>on data from various sources, some of </a:t>
            </a:r>
            <a:r>
              <a:rPr lang="en-US" sz="1100" dirty="0" smtClean="0"/>
              <a:t>which may </a:t>
            </a:r>
            <a:r>
              <a:rPr lang="en-US" sz="1100" dirty="0"/>
              <a:t>be untrustworthy. An actor in a given market </a:t>
            </a:r>
            <a:r>
              <a:rPr lang="en-US" sz="1100" dirty="0" smtClean="0"/>
              <a:t>may be </a:t>
            </a:r>
            <a:r>
              <a:rPr lang="en-US" sz="1100" dirty="0" err="1"/>
              <a:t>incentivised</a:t>
            </a:r>
            <a:r>
              <a:rPr lang="en-US" sz="1100" dirty="0"/>
              <a:t> to drive predictions in a certain </a:t>
            </a:r>
            <a:r>
              <a:rPr lang="en-US" sz="1100" dirty="0" smtClean="0"/>
              <a:t>direction to </a:t>
            </a:r>
            <a:r>
              <a:rPr lang="en-US" sz="1100" dirty="0"/>
              <a:t>their own benefit. Prior analyses of intelligent </a:t>
            </a:r>
            <a:r>
              <a:rPr lang="en-US" sz="1100" dirty="0" smtClean="0"/>
              <a:t>adversaries in </a:t>
            </a:r>
            <a:r>
              <a:rPr lang="en-US" sz="1100" dirty="0"/>
              <a:t>a machine-learning context have focused on </a:t>
            </a:r>
            <a:r>
              <a:rPr lang="en-US" sz="1100" dirty="0" smtClean="0"/>
              <a:t>regression and </a:t>
            </a:r>
            <a:r>
              <a:rPr lang="en-US" sz="1100" dirty="0"/>
              <a:t>classification. In this paper we address </a:t>
            </a:r>
            <a:r>
              <a:rPr lang="en-US" sz="1100" dirty="0" smtClean="0"/>
              <a:t>the non-</a:t>
            </a:r>
            <a:r>
              <a:rPr lang="en-US" sz="1100" dirty="0" err="1" smtClean="0"/>
              <a:t>iid</a:t>
            </a:r>
            <a:r>
              <a:rPr lang="en-US" sz="1100" dirty="0" smtClean="0"/>
              <a:t> </a:t>
            </a:r>
            <a:r>
              <a:rPr lang="en-US" sz="1100" dirty="0"/>
              <a:t>setting of time series forecasting. We </a:t>
            </a:r>
            <a:r>
              <a:rPr lang="en-US" sz="1100" dirty="0" smtClean="0"/>
              <a:t>consider a </a:t>
            </a:r>
            <a:r>
              <a:rPr lang="en-US" sz="1100" dirty="0"/>
              <a:t>forecaster, Bob, using a fixed, known model and a </a:t>
            </a:r>
            <a:r>
              <a:rPr lang="en-US" sz="1100" dirty="0" smtClean="0"/>
              <a:t>recursive forecasting </a:t>
            </a:r>
            <a:r>
              <a:rPr lang="en-US" sz="1100" dirty="0"/>
              <a:t>method. An adversary, Alice, </a:t>
            </a:r>
            <a:r>
              <a:rPr lang="en-US" sz="1100" dirty="0" smtClean="0"/>
              <a:t>aims to </a:t>
            </a:r>
            <a:r>
              <a:rPr lang="en-US" sz="1100" dirty="0"/>
              <a:t>pull Bob’s forecasts toward her desired target </a:t>
            </a:r>
            <a:r>
              <a:rPr lang="en-US" sz="1100" dirty="0" smtClean="0"/>
              <a:t>series, and </a:t>
            </a:r>
            <a:r>
              <a:rPr lang="en-US" sz="1100" dirty="0"/>
              <a:t>may exercise limited influence on the initial </a:t>
            </a:r>
            <a:r>
              <a:rPr lang="en-US" sz="1100" dirty="0" smtClean="0"/>
              <a:t>values fed </a:t>
            </a:r>
            <a:r>
              <a:rPr lang="en-US" sz="1100" dirty="0"/>
              <a:t>into Bob’s model. We consider the class of </a:t>
            </a:r>
            <a:r>
              <a:rPr lang="en-US" sz="1100" dirty="0" smtClean="0"/>
              <a:t>linear autoregressive </a:t>
            </a:r>
            <a:r>
              <a:rPr lang="en-US" sz="1100" dirty="0"/>
              <a:t>models, and a flexible framework </a:t>
            </a:r>
            <a:r>
              <a:rPr lang="en-US" sz="1100" dirty="0" smtClean="0"/>
              <a:t>of encoding </a:t>
            </a:r>
            <a:r>
              <a:rPr lang="en-US" sz="1100" dirty="0"/>
              <a:t>Alice’s desires and constraints. We </a:t>
            </a:r>
            <a:r>
              <a:rPr lang="en-US" sz="1100" dirty="0" smtClean="0"/>
              <a:t>describe a </a:t>
            </a:r>
            <a:r>
              <a:rPr lang="en-US" sz="1100" dirty="0"/>
              <a:t>method of calculating Alice’s optimal attack that </a:t>
            </a:r>
            <a:r>
              <a:rPr lang="en-US" sz="1100" dirty="0" smtClean="0"/>
              <a:t>is computationally </a:t>
            </a:r>
            <a:r>
              <a:rPr lang="en-US" sz="1100" dirty="0"/>
              <a:t>tractable, and empirically </a:t>
            </a:r>
            <a:r>
              <a:rPr lang="en-US" sz="1100" dirty="0" smtClean="0"/>
              <a:t>demonstrate its </a:t>
            </a:r>
            <a:r>
              <a:rPr lang="en-US" sz="1100" dirty="0"/>
              <a:t>effectiveness compared to random and greedy </a:t>
            </a:r>
            <a:r>
              <a:rPr lang="en-US" sz="1100" dirty="0" smtClean="0"/>
              <a:t>baselines on </a:t>
            </a:r>
            <a:r>
              <a:rPr lang="en-US" sz="1100" dirty="0"/>
              <a:t>synthetic and real-world time series data. </a:t>
            </a:r>
            <a:r>
              <a:rPr lang="en-US" sz="1100" dirty="0" smtClean="0"/>
              <a:t>We conclude </a:t>
            </a:r>
            <a:r>
              <a:rPr lang="en-US" sz="1100" dirty="0"/>
              <a:t>by discussing defensive strategies in the </a:t>
            </a:r>
            <a:r>
              <a:rPr lang="en-US" sz="1100" dirty="0" smtClean="0"/>
              <a:t>face of </a:t>
            </a:r>
            <a:r>
              <a:rPr lang="en-US" sz="1100" dirty="0"/>
              <a:t>Alice-like adversaries</a:t>
            </a:r>
            <a:r>
              <a:rPr lang="en-US" sz="1100" dirty="0" smtClean="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8" y="1268760"/>
            <a:ext cx="3720914" cy="54006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574921" y="1412776"/>
            <a:ext cx="2393832" cy="369332"/>
          </a:xfrm>
          <a:prstGeom prst="rect">
            <a:avLst/>
          </a:prstGeom>
        </p:spPr>
        <p:txBody>
          <a:bodyPr wrap="square">
            <a:spAutoFit/>
          </a:bodyPr>
          <a:lstStyle/>
          <a:p>
            <a:r>
              <a:rPr lang="en-US" i="1" dirty="0" smtClean="0"/>
              <a:t>AAAI</a:t>
            </a:r>
            <a:r>
              <a:rPr lang="en-US" dirty="0" smtClean="0"/>
              <a:t> </a:t>
            </a:r>
            <a:r>
              <a:rPr lang="en-US" dirty="0"/>
              <a:t>(pp. 1452-1458).</a:t>
            </a:r>
          </a:p>
        </p:txBody>
      </p:sp>
      <p:sp>
        <p:nvSpPr>
          <p:cNvPr id="6" name="Rectangle 5"/>
          <p:cNvSpPr/>
          <p:nvPr/>
        </p:nvSpPr>
        <p:spPr>
          <a:xfrm>
            <a:off x="5283028" y="476672"/>
            <a:ext cx="3860972" cy="523220"/>
          </a:xfrm>
          <a:prstGeom prst="rect">
            <a:avLst/>
          </a:prstGeom>
        </p:spPr>
        <p:txBody>
          <a:bodyPr wrap="square">
            <a:spAutoFit/>
          </a:bodyPr>
          <a:lstStyle/>
          <a:p>
            <a:r>
              <a:rPr lang="en-US" sz="1400" dirty="0">
                <a:hlinkClick r:id="rId3"/>
              </a:rPr>
              <a:t>http://</a:t>
            </a:r>
            <a:r>
              <a:rPr lang="en-US" sz="1400" dirty="0" smtClean="0">
                <a:hlinkClick r:id="rId3"/>
              </a:rPr>
              <a:t>www.aaai.org/ocs/index.php/AAAI/AAAI16/paper/download/12049/11758</a:t>
            </a:r>
            <a:r>
              <a:rPr lang="en-US" sz="1400" dirty="0" smtClean="0"/>
              <a:t> </a:t>
            </a:r>
            <a:endParaRPr lang="en-US" sz="1400"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4980" y="2266959"/>
            <a:ext cx="2853715" cy="4404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4733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34" y="-45890"/>
            <a:ext cx="4641473"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Collaborative Filtering under attack</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5" name="Rectangle 4"/>
          <p:cNvSpPr/>
          <p:nvPr/>
        </p:nvSpPr>
        <p:spPr>
          <a:xfrm>
            <a:off x="3789381" y="1085920"/>
            <a:ext cx="5247531" cy="2862322"/>
          </a:xfrm>
          <a:prstGeom prst="rect">
            <a:avLst/>
          </a:prstGeom>
          <a:solidFill>
            <a:schemeClr val="bg1">
              <a:lumMod val="85000"/>
            </a:schemeClr>
          </a:solidFill>
          <a:ln w="19050">
            <a:solidFill>
              <a:schemeClr val="tx1"/>
            </a:solidFill>
          </a:ln>
        </p:spPr>
        <p:txBody>
          <a:bodyPr wrap="square">
            <a:spAutoFit/>
          </a:bodyPr>
          <a:lstStyle/>
          <a:p>
            <a:r>
              <a:rPr lang="en-US" sz="1200" dirty="0"/>
              <a:t>Recommendation and collaborative filtering systems are important in modern </a:t>
            </a:r>
            <a:r>
              <a:rPr lang="en-US" sz="1200" dirty="0" smtClean="0"/>
              <a:t>information and </a:t>
            </a:r>
            <a:r>
              <a:rPr lang="en-US" sz="1200" dirty="0"/>
              <a:t>e-commerce applications. As these systems are becoming </a:t>
            </a:r>
            <a:r>
              <a:rPr lang="en-US" sz="1200" dirty="0" smtClean="0"/>
              <a:t>increasingly popular </a:t>
            </a:r>
            <a:r>
              <a:rPr lang="en-US" sz="1200" dirty="0"/>
              <a:t>in the industry, their outputs could affect business decision making, </a:t>
            </a:r>
            <a:r>
              <a:rPr lang="en-US" sz="1200" dirty="0" smtClean="0"/>
              <a:t>introducing incentives </a:t>
            </a:r>
            <a:r>
              <a:rPr lang="en-US" sz="1200" dirty="0"/>
              <a:t>for an adversarial party to compromise the availability </a:t>
            </a:r>
            <a:r>
              <a:rPr lang="en-US" sz="1200" dirty="0" smtClean="0"/>
              <a:t>or integrity </a:t>
            </a:r>
            <a:r>
              <a:rPr lang="en-US" sz="1200" dirty="0"/>
              <a:t>of such systems. We introduce a data poisoning attack on </a:t>
            </a:r>
            <a:r>
              <a:rPr lang="en-US" sz="1200" dirty="0" smtClean="0"/>
              <a:t>collaborative filtering </a:t>
            </a:r>
            <a:r>
              <a:rPr lang="en-US" sz="1200" dirty="0"/>
              <a:t>systems. We demonstrate how a powerful attacker with full </a:t>
            </a:r>
            <a:r>
              <a:rPr lang="en-US" sz="1200" dirty="0" smtClean="0"/>
              <a:t>knowledge of </a:t>
            </a:r>
            <a:r>
              <a:rPr lang="en-US" sz="1200" dirty="0"/>
              <a:t>the learner can generate malicious data so as to maximize his/her </a:t>
            </a:r>
            <a:r>
              <a:rPr lang="en-US" sz="1200" dirty="0" smtClean="0"/>
              <a:t>malicious objectives</a:t>
            </a:r>
            <a:r>
              <a:rPr lang="en-US" sz="1200" dirty="0"/>
              <a:t>, while at the same time mimicking normal user behavior to avoid </a:t>
            </a:r>
            <a:r>
              <a:rPr lang="en-US" sz="1200" dirty="0" smtClean="0"/>
              <a:t>being detected</a:t>
            </a:r>
            <a:r>
              <a:rPr lang="en-US" sz="1200" dirty="0"/>
              <a:t>. While the complete knowledge assumption seems extreme, it enables </a:t>
            </a:r>
            <a:r>
              <a:rPr lang="en-US" sz="1200" dirty="0" smtClean="0"/>
              <a:t>a robust </a:t>
            </a:r>
            <a:r>
              <a:rPr lang="en-US" sz="1200" dirty="0"/>
              <a:t>assessment of the vulnerability of collaborative filtering schemes to </a:t>
            </a:r>
            <a:r>
              <a:rPr lang="en-US" sz="1200" dirty="0" smtClean="0"/>
              <a:t>highly motivated </a:t>
            </a:r>
            <a:r>
              <a:rPr lang="en-US" sz="1200" dirty="0"/>
              <a:t>attacks. We present efficient solutions for two popular </a:t>
            </a:r>
            <a:r>
              <a:rPr lang="en-US" sz="1200" dirty="0" smtClean="0"/>
              <a:t>factorization-based</a:t>
            </a:r>
            <a:r>
              <a:rPr lang="en-US" sz="1200" dirty="0"/>
              <a:t> </a:t>
            </a:r>
            <a:r>
              <a:rPr lang="en-US" sz="1200" dirty="0" smtClean="0"/>
              <a:t>collaborative </a:t>
            </a:r>
            <a:r>
              <a:rPr lang="en-US" sz="1200" dirty="0"/>
              <a:t>filtering algorithms: the alternative minimization </a:t>
            </a:r>
            <a:r>
              <a:rPr lang="en-US" sz="1200" dirty="0" smtClean="0"/>
              <a:t>formulation and </a:t>
            </a:r>
            <a:r>
              <a:rPr lang="en-US" sz="1200" dirty="0"/>
              <a:t>the nuclear norm minimization method. Finally, we test the effectiveness of </a:t>
            </a:r>
            <a:r>
              <a:rPr lang="en-US" sz="1200" dirty="0" smtClean="0"/>
              <a:t>our proposed </a:t>
            </a:r>
            <a:r>
              <a:rPr lang="en-US" sz="1200" dirty="0"/>
              <a:t>algorithms on real-world data and discuss potential defensive strategies.</a:t>
            </a:r>
            <a:endParaRPr lang="en-US" sz="1200" dirty="0" smtClean="0"/>
          </a:p>
        </p:txBody>
      </p:sp>
      <p:sp>
        <p:nvSpPr>
          <p:cNvPr id="6" name="Rectangle 5"/>
          <p:cNvSpPr/>
          <p:nvPr/>
        </p:nvSpPr>
        <p:spPr>
          <a:xfrm>
            <a:off x="4674856" y="31054"/>
            <a:ext cx="4427984" cy="523220"/>
          </a:xfrm>
          <a:prstGeom prst="rect">
            <a:avLst/>
          </a:prstGeom>
        </p:spPr>
        <p:txBody>
          <a:bodyPr wrap="square">
            <a:spAutoFit/>
          </a:bodyPr>
          <a:lstStyle/>
          <a:p>
            <a:r>
              <a:rPr lang="en-US" sz="1400" dirty="0">
                <a:hlinkClick r:id="rId2"/>
              </a:rPr>
              <a:t>http://</a:t>
            </a:r>
            <a:r>
              <a:rPr lang="en-US" sz="1400" dirty="0" smtClean="0">
                <a:hlinkClick r:id="rId2"/>
              </a:rPr>
              <a:t>papers.nips.cc/paper/6142-data-poisoning-attacks-on-factorization-based-collaborative-filtering.pdf</a:t>
            </a:r>
            <a:r>
              <a:rPr lang="en-US" sz="1400" dirty="0" smtClean="0"/>
              <a:t>  </a:t>
            </a:r>
            <a:endParaRPr lang="en-US" sz="14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0" y="1112447"/>
            <a:ext cx="3572525" cy="568878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012" y="590243"/>
            <a:ext cx="2996043" cy="318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780328" y="4077072"/>
            <a:ext cx="5256584" cy="2677656"/>
          </a:xfrm>
          <a:prstGeom prst="rect">
            <a:avLst/>
          </a:prstGeom>
        </p:spPr>
        <p:txBody>
          <a:bodyPr wrap="square">
            <a:spAutoFit/>
          </a:bodyPr>
          <a:lstStyle/>
          <a:p>
            <a:r>
              <a:rPr lang="en-US" sz="1400" dirty="0"/>
              <a:t>One particular form of </a:t>
            </a:r>
            <a:r>
              <a:rPr lang="en-US" sz="1400" dirty="0" smtClean="0"/>
              <a:t>attacks is </a:t>
            </a:r>
            <a:r>
              <a:rPr lang="en-US" sz="1400" dirty="0"/>
              <a:t>called data poisoning, in which a malicious party creates dummy (malicious) users in </a:t>
            </a:r>
            <a:r>
              <a:rPr lang="en-US" sz="1400" dirty="0" smtClean="0"/>
              <a:t>a recommendation system </a:t>
            </a:r>
            <a:r>
              <a:rPr lang="en-US" sz="1400" dirty="0"/>
              <a:t>with carefully chosen item preferences (i.e., data) such that the effectiveness </a:t>
            </a:r>
            <a:r>
              <a:rPr lang="en-US" sz="1400" dirty="0" smtClean="0"/>
              <a:t>or credibility </a:t>
            </a:r>
            <a:r>
              <a:rPr lang="en-US" sz="1400" dirty="0"/>
              <a:t>of the system is maximally degraded. For example, an attacker might attempt to </a:t>
            </a:r>
            <a:r>
              <a:rPr lang="en-US" sz="1400" dirty="0" smtClean="0"/>
              <a:t>make recommendations </a:t>
            </a:r>
            <a:r>
              <a:rPr lang="en-US" sz="1400" dirty="0"/>
              <a:t>that are as different as possible from those that would otherwise </a:t>
            </a:r>
            <a:r>
              <a:rPr lang="en-US" sz="1400" dirty="0" smtClean="0"/>
              <a:t>be made by the </a:t>
            </a:r>
            <a:r>
              <a:rPr lang="en-US" sz="1400" dirty="0"/>
              <a:t>recommendation system. In another, more subtle, example, the attacker is associated with </a:t>
            </a:r>
            <a:r>
              <a:rPr lang="en-US" sz="1400" dirty="0" smtClean="0"/>
              <a:t>the producer </a:t>
            </a:r>
            <a:r>
              <a:rPr lang="en-US" sz="1400" dirty="0"/>
              <a:t>of a specific movie or product, who may wish to increase or decrease the popularity of </a:t>
            </a:r>
            <a:r>
              <a:rPr lang="en-US" sz="1400" dirty="0" smtClean="0"/>
              <a:t>a certain </a:t>
            </a:r>
            <a:r>
              <a:rPr lang="en-US" sz="1400" dirty="0"/>
              <a:t>item. In both cases, the credibility of a recommendation system is harmed by the </a:t>
            </a:r>
            <a:r>
              <a:rPr lang="en-US" sz="1400" dirty="0" smtClean="0"/>
              <a:t>malicious activities</a:t>
            </a:r>
            <a:r>
              <a:rPr lang="en-US" sz="1400" dirty="0"/>
              <a:t>, which could lead to significant economic loss.</a:t>
            </a:r>
          </a:p>
        </p:txBody>
      </p:sp>
    </p:spTree>
    <p:extLst>
      <p:ext uri="{BB962C8B-B14F-4D97-AF65-F5344CB8AC3E}">
        <p14:creationId xmlns:p14="http://schemas.microsoft.com/office/powerpoint/2010/main" val="39452908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065" y="-625"/>
            <a:ext cx="8943431"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We have seen just a few examples of the related research.</a:t>
            </a:r>
          </a:p>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To read more fresh articles on Data Poisoning, click here:</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4" name="Rectangle 3"/>
          <p:cNvSpPr/>
          <p:nvPr/>
        </p:nvSpPr>
        <p:spPr>
          <a:xfrm>
            <a:off x="2339752" y="1811663"/>
            <a:ext cx="6120680" cy="707886"/>
          </a:xfrm>
          <a:prstGeom prst="rect">
            <a:avLst/>
          </a:prstGeom>
        </p:spPr>
        <p:txBody>
          <a:bodyPr wrap="square">
            <a:spAutoFit/>
          </a:bodyPr>
          <a:lstStyle/>
          <a:p>
            <a:r>
              <a:rPr lang="en-US" sz="2000" dirty="0">
                <a:hlinkClick r:id="rId2"/>
              </a:rPr>
              <a:t>http://scholar.google.fi/scholar?q=%22Data+Poisoning%22&amp;btnG=&amp;</a:t>
            </a:r>
            <a:r>
              <a:rPr lang="en-US" sz="2000" dirty="0" smtClean="0">
                <a:hlinkClick r:id="rId2"/>
              </a:rPr>
              <a:t>hl=en&amp;as_sdt=1%2C5&amp;as_ylo=2016&amp;as_vis=1</a:t>
            </a:r>
            <a:r>
              <a:rPr lang="en-US" sz="2000" dirty="0" smtClean="0"/>
              <a:t> </a:t>
            </a:r>
            <a:endParaRPr lang="en-US" sz="2000" dirty="0"/>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92" y="2636912"/>
            <a:ext cx="3642519" cy="276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94291" y="2519549"/>
            <a:ext cx="5184576" cy="4247422"/>
            <a:chOff x="827584" y="2519549"/>
            <a:chExt cx="5184576" cy="4247422"/>
          </a:xfrm>
        </p:grpSpPr>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519549"/>
              <a:ext cx="5184576" cy="4247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18163">
              <a:off x="1167934" y="4968545"/>
              <a:ext cx="575275" cy="415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Rectangle 6"/>
          <p:cNvSpPr/>
          <p:nvPr/>
        </p:nvSpPr>
        <p:spPr>
          <a:xfrm>
            <a:off x="4967420" y="6019348"/>
            <a:ext cx="3960440" cy="830997"/>
          </a:xfrm>
          <a:prstGeom prst="rect">
            <a:avLst/>
          </a:prstGeom>
        </p:spPr>
        <p:txBody>
          <a:bodyPr wrap="square">
            <a:spAutoFit/>
          </a:bodyPr>
          <a:lstStyle/>
          <a:p>
            <a:r>
              <a:rPr lang="en-US" sz="2400" dirty="0">
                <a:hlinkClick r:id="rId6"/>
              </a:rPr>
              <a:t>https://</a:t>
            </a:r>
            <a:r>
              <a:rPr lang="en-US" sz="2400" dirty="0" smtClean="0">
                <a:hlinkClick r:id="rId6"/>
              </a:rPr>
              <a:t>en.wikipedia.org/wiki/Adversarial_machine_learning</a:t>
            </a:r>
            <a:r>
              <a:rPr lang="en-US" sz="2400" dirty="0" smtClean="0"/>
              <a:t> </a:t>
            </a:r>
            <a:endParaRPr lang="en-US" sz="2400" dirty="0"/>
          </a:p>
        </p:txBody>
      </p:sp>
      <p:sp>
        <p:nvSpPr>
          <p:cNvPr id="9" name="Rectangle 8"/>
          <p:cNvSpPr/>
          <p:nvPr/>
        </p:nvSpPr>
        <p:spPr>
          <a:xfrm>
            <a:off x="5406866" y="5503226"/>
            <a:ext cx="2577343" cy="646331"/>
          </a:xfrm>
          <a:prstGeom prst="rect">
            <a:avLst/>
          </a:prstGeom>
        </p:spPr>
        <p:txBody>
          <a:bodyPr wrap="square">
            <a:spAutoFit/>
          </a:bodyPr>
          <a:lstStyle/>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Read also: </a:t>
            </a:r>
            <a:endParaRPr lang="en-US" sz="3600" dirty="0"/>
          </a:p>
        </p:txBody>
      </p:sp>
    </p:spTree>
    <p:extLst>
      <p:ext uri="{BB962C8B-B14F-4D97-AF65-F5344CB8AC3E}">
        <p14:creationId xmlns:p14="http://schemas.microsoft.com/office/powerpoint/2010/main" val="23616036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6552220" y="0"/>
            <a:ext cx="2484276" cy="102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00044" y="24194"/>
            <a:ext cx="6452176"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COIN </a:t>
            </a:r>
            <a:r>
              <a:rPr lang="en-US" sz="28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Master Program – </a:t>
            </a:r>
          </a:p>
          <a:p>
            <a:r>
              <a:rPr lang="en-US" sz="2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 pilot of the “University-for-Collective-Intelligence”</a:t>
            </a:r>
            <a:endParaRPr lang="en-US" sz="2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nvGrpSpPr>
          <p:cNvPr id="8" name="Группа 2"/>
          <p:cNvGrpSpPr/>
          <p:nvPr/>
        </p:nvGrpSpPr>
        <p:grpSpPr>
          <a:xfrm>
            <a:off x="138257" y="1094477"/>
            <a:ext cx="3641655" cy="3551416"/>
            <a:chOff x="328236" y="3275104"/>
            <a:chExt cx="3295972" cy="3451617"/>
          </a:xfrm>
        </p:grpSpPr>
        <p:pic>
          <p:nvPicPr>
            <p:cNvPr id="9" name="Picture 2"/>
            <p:cNvPicPr>
              <a:picLocks noChangeAspect="1"/>
            </p:cNvPicPr>
            <p:nvPr/>
          </p:nvPicPr>
          <p:blipFill>
            <a:blip r:embed="rId4"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0" name="Picture 2" descr="Coin clip art free clipart .">
              <a:hlinkClick r:id="rId5" tooltip="Coin clip art free clipart ."/>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
            <p:cNvPicPr>
              <a:picLocks noChangeAspect="1"/>
            </p:cNvPicPr>
            <p:nvPr/>
          </p:nvPicPr>
          <p:blipFill>
            <a:blip r:embed="rId7">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7">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Прямоугольник 1"/>
            <p:cNvSpPr/>
            <p:nvPr/>
          </p:nvSpPr>
          <p:spPr>
            <a:xfrm rot="16200000">
              <a:off x="54345" y="3832993"/>
              <a:ext cx="1132759" cy="584978"/>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COIN</a:t>
              </a:r>
              <a:endParaRPr lang="ru-RU" sz="3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pic>
          <p:nvPicPr>
            <p:cNvPr id="14" name="Picture 1"/>
            <p:cNvPicPr>
              <a:picLocks noChangeAspect="1"/>
            </p:cNvPicPr>
            <p:nvPr/>
          </p:nvPicPr>
          <p:blipFill>
            <a:blip r:embed="rId7"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p:cNvPicPr>
            <p:nvPr/>
          </p:nvPicPr>
          <p:blipFill>
            <a:blip r:embed="rId7"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p:cNvSpPr txBox="1"/>
          <p:nvPr/>
        </p:nvSpPr>
        <p:spPr>
          <a:xfrm>
            <a:off x="4052131" y="1856096"/>
            <a:ext cx="2664296" cy="338554"/>
          </a:xfrm>
          <a:prstGeom prst="rect">
            <a:avLst/>
          </a:prstGeom>
          <a:noFill/>
        </p:spPr>
        <p:txBody>
          <a:bodyPr wrap="square" rtlCol="0">
            <a:spAutoFit/>
          </a:bodyPr>
          <a:lstStyle/>
          <a:p>
            <a:r>
              <a:rPr lang="en-US" sz="1600" b="1" dirty="0" smtClean="0">
                <a:solidFill>
                  <a:prstClr val="black"/>
                </a:solidFill>
              </a:rPr>
              <a:t>starts September 2018</a:t>
            </a:r>
            <a:endParaRPr lang="ru-RU" sz="1600" b="1" dirty="0">
              <a:solidFill>
                <a:prstClr val="black"/>
              </a:solidFill>
            </a:endParaRPr>
          </a:p>
        </p:txBody>
      </p:sp>
      <p:sp>
        <p:nvSpPr>
          <p:cNvPr id="7" name="TextBox 6"/>
          <p:cNvSpPr txBox="1"/>
          <p:nvPr/>
        </p:nvSpPr>
        <p:spPr>
          <a:xfrm>
            <a:off x="4045074" y="1200240"/>
            <a:ext cx="4968552" cy="646331"/>
          </a:xfrm>
          <a:prstGeom prst="rect">
            <a:avLst/>
          </a:prstGeom>
          <a:noFill/>
        </p:spPr>
        <p:txBody>
          <a:bodyPr wrap="square" rtlCol="0">
            <a:spAutoFit/>
          </a:bodyPr>
          <a:lstStyle/>
          <a:p>
            <a:r>
              <a:rPr lang="en-US" b="1" dirty="0" smtClean="0">
                <a:solidFill>
                  <a:prstClr val="black"/>
                </a:solidFill>
              </a:rPr>
              <a:t>New International Master Program: </a:t>
            </a:r>
            <a:r>
              <a:rPr lang="en-US" b="1" dirty="0" smtClean="0">
                <a:solidFill>
                  <a:srgbClr val="FF0000"/>
                </a:solidFill>
              </a:rPr>
              <a:t>COIN:</a:t>
            </a:r>
            <a:r>
              <a:rPr lang="en-US" dirty="0" smtClean="0">
                <a:solidFill>
                  <a:prstClr val="black"/>
                </a:solidFill>
              </a:rPr>
              <a:t> </a:t>
            </a:r>
            <a:r>
              <a:rPr lang="en-US" u="sng" dirty="0" smtClean="0">
                <a:solidFill>
                  <a:srgbClr val="0070C0"/>
                </a:solidFill>
                <a:hlinkClick r:id="rId8"/>
              </a:rPr>
              <a:t>Cognitive Computing and Collective Intelligence</a:t>
            </a:r>
            <a:endParaRPr lang="ru-RU" u="sng" dirty="0">
              <a:solidFill>
                <a:srgbClr val="0070C0"/>
              </a:solidFill>
            </a:endParaRPr>
          </a:p>
        </p:txBody>
      </p:sp>
      <p:sp>
        <p:nvSpPr>
          <p:cNvPr id="20" name="TextBox 19"/>
          <p:cNvSpPr txBox="1"/>
          <p:nvPr/>
        </p:nvSpPr>
        <p:spPr>
          <a:xfrm>
            <a:off x="4269762" y="2299345"/>
            <a:ext cx="4814360" cy="4401205"/>
          </a:xfrm>
          <a:prstGeom prst="rect">
            <a:avLst/>
          </a:prstGeom>
          <a:solidFill>
            <a:schemeClr val="bg1">
              <a:lumMod val="85000"/>
            </a:schemeClr>
          </a:solidFill>
          <a:ln w="19050">
            <a:solidFill>
              <a:schemeClr val="tx1"/>
            </a:solidFill>
          </a:ln>
        </p:spPr>
        <p:txBody>
          <a:bodyPr wrap="square" rtlCol="0">
            <a:spAutoFit/>
          </a:bodyPr>
          <a:lstStyle/>
          <a:p>
            <a:r>
              <a:rPr lang="en-US" sz="1400" dirty="0">
                <a:solidFill>
                  <a:prstClr val="black"/>
                </a:solidFill>
              </a:rPr>
              <a:t>On completion of the programme, the graduates will be able to </a:t>
            </a:r>
            <a:r>
              <a:rPr lang="en-US" sz="1400" b="1" dirty="0">
                <a:solidFill>
                  <a:prstClr val="black"/>
                </a:solidFill>
              </a:rPr>
              <a:t>use, design and train </a:t>
            </a:r>
            <a:r>
              <a:rPr lang="en-US" sz="1400" dirty="0">
                <a:solidFill>
                  <a:prstClr val="black"/>
                </a:solidFill>
              </a:rPr>
              <a:t>complex </a:t>
            </a:r>
            <a:r>
              <a:rPr lang="en-US" sz="1400" b="1" dirty="0">
                <a:solidFill>
                  <a:prstClr val="black"/>
                </a:solidFill>
              </a:rPr>
              <a:t>self-managed</a:t>
            </a:r>
            <a:r>
              <a:rPr lang="en-US" sz="1400" dirty="0">
                <a:solidFill>
                  <a:prstClr val="black"/>
                </a:solidFill>
              </a:rPr>
              <a:t> and continuously evolving public and private industrial </a:t>
            </a:r>
            <a:r>
              <a:rPr lang="en-US" sz="1400" b="1" dirty="0">
                <a:solidFill>
                  <a:prstClr val="black"/>
                </a:solidFill>
              </a:rPr>
              <a:t>systems</a:t>
            </a:r>
            <a:r>
              <a:rPr lang="en-US" sz="1400" dirty="0">
                <a:solidFill>
                  <a:prstClr val="black"/>
                </a:solidFill>
              </a:rPr>
              <a:t>, digital ecosystems, cyber-physical systems, systems-of-systems, platforms, services and applications; will be able to connect their designs with publicly available Deep Learning and  Big Data analytics and Web-based </a:t>
            </a:r>
            <a:r>
              <a:rPr lang="en-US" sz="1400" b="1" dirty="0">
                <a:solidFill>
                  <a:prstClr val="black"/>
                </a:solidFill>
              </a:rPr>
              <a:t>Cognitive Computing capabilities as services</a:t>
            </a:r>
            <a:r>
              <a:rPr lang="en-US" sz="1400" dirty="0">
                <a:solidFill>
                  <a:prstClr val="black"/>
                </a:solidFill>
              </a:rPr>
              <a:t>; will be able to figure-out and approach various challenging aspects of wicked problems world-wide, which require collective intelligence and self-managing service-based architectures for their solutions; understand and professionally utilize for that purpose knowledge on enabling technologies and tools; </a:t>
            </a:r>
            <a:r>
              <a:rPr lang="en-US" sz="1400" dirty="0" smtClean="0">
                <a:solidFill>
                  <a:prstClr val="black"/>
                </a:solidFill>
              </a:rPr>
              <a:t>…  </a:t>
            </a:r>
            <a:r>
              <a:rPr lang="en-US" sz="1400" dirty="0">
                <a:solidFill>
                  <a:prstClr val="black"/>
                </a:solidFill>
              </a:rPr>
              <a:t>Students, who will graduate from the programme with a Master of Science in Natural Sciences from the Faculty of Information Technology, will think beyond the routine and will be able not just to adapt to a change but to help to create and control it. This means that our graduates will not be able only to “solve smart problems”, but in addition to it they will be able to </a:t>
            </a:r>
            <a:r>
              <a:rPr lang="en-US" sz="1400" b="1" dirty="0">
                <a:solidFill>
                  <a:prstClr val="black"/>
                </a:solidFill>
              </a:rPr>
              <a:t>“invent new and smart problems”</a:t>
            </a:r>
            <a:r>
              <a:rPr lang="en-US" sz="1400" dirty="0">
                <a:solidFill>
                  <a:prstClr val="black"/>
                </a:solidFill>
              </a:rPr>
              <a:t> and drive them by </a:t>
            </a:r>
            <a:r>
              <a:rPr lang="en-US" sz="1400" b="1" dirty="0">
                <a:solidFill>
                  <a:prstClr val="black"/>
                </a:solidFill>
              </a:rPr>
              <a:t>“designing artificial smart problem solvers</a:t>
            </a:r>
            <a:r>
              <a:rPr lang="en-US" sz="1400" b="1" dirty="0" smtClean="0">
                <a:solidFill>
                  <a:prstClr val="black"/>
                </a:solidFill>
              </a:rPr>
              <a:t>”</a:t>
            </a:r>
            <a:r>
              <a:rPr lang="en-US" sz="1400" dirty="0" smtClean="0">
                <a:solidFill>
                  <a:prstClr val="black"/>
                </a:solidFill>
              </a:rPr>
              <a:t>.</a:t>
            </a:r>
            <a:endParaRPr lang="en-US" sz="1400" dirty="0">
              <a:solidFill>
                <a:prstClr val="black"/>
              </a:solidFill>
            </a:endParaRPr>
          </a:p>
        </p:txBody>
      </p:sp>
      <p:pic>
        <p:nvPicPr>
          <p:cNvPr id="92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044" y="4650612"/>
            <a:ext cx="3981617" cy="202136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60842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8162" y="12490"/>
            <a:ext cx="656782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n-US" sz="3200" b="1" dirty="0" smtClean="0">
                <a:ln w="11430"/>
                <a:solidFill>
                  <a:srgbClr val="800000"/>
                </a:solidFill>
                <a:effectLst>
                  <a:outerShdw blurRad="50800" dist="39000" dir="5460000" algn="tl">
                    <a:srgbClr val="000000">
                      <a:alpha val="38000"/>
                    </a:srgbClr>
                  </a:outerShdw>
                </a:effectLst>
                <a:latin typeface="Times New Roman" pitchFamily="18" charset="0"/>
              </a:rPr>
              <a:t>Intelligence, mind </a:t>
            </a:r>
            <a:r>
              <a:rPr lang="en-US" sz="3200" b="1" dirty="0">
                <a:ln w="11430"/>
                <a:solidFill>
                  <a:srgbClr val="800000"/>
                </a:solidFill>
                <a:effectLst>
                  <a:outerShdw blurRad="50800" dist="39000" dir="5460000" algn="tl">
                    <a:srgbClr val="000000">
                      <a:alpha val="38000"/>
                    </a:srgbClr>
                  </a:outerShdw>
                </a:effectLst>
                <a:latin typeface="Times New Roman" pitchFamily="18" charset="0"/>
              </a:rPr>
              <a:t>and </a:t>
            </a:r>
            <a:r>
              <a:rPr lang="en-US" sz="3200" b="1" dirty="0" smtClean="0">
                <a:ln w="11430"/>
                <a:solidFill>
                  <a:srgbClr val="800000"/>
                </a:solidFill>
                <a:effectLst>
                  <a:outerShdw blurRad="50800" dist="39000" dir="5460000" algn="tl">
                    <a:srgbClr val="000000">
                      <a:alpha val="38000"/>
                    </a:srgbClr>
                  </a:outerShdw>
                </a:effectLst>
                <a:latin typeface="Times New Roman" pitchFamily="18" charset="0"/>
              </a:rPr>
              <a:t>cybersecurity</a:t>
            </a:r>
            <a:endParaRPr lang="en-US" sz="3200" b="1" dirty="0">
              <a:ln w="11430"/>
              <a:solidFill>
                <a:srgbClr val="800000"/>
              </a:solidFill>
              <a:effectLst>
                <a:outerShdw blurRad="50800" dist="39000" dir="5460000" algn="tl">
                  <a:srgbClr val="000000">
                    <a:alpha val="38000"/>
                  </a:srgbClr>
                </a:outerShdw>
              </a:effectLst>
              <a:latin typeface="Times New Roman" pitchFamily="18" charset="0"/>
            </a:endParaRPr>
          </a:p>
        </p:txBody>
      </p:sp>
      <p:sp>
        <p:nvSpPr>
          <p:cNvPr id="5" name="Rectangle 4"/>
          <p:cNvSpPr/>
          <p:nvPr/>
        </p:nvSpPr>
        <p:spPr>
          <a:xfrm>
            <a:off x="681754" y="626093"/>
            <a:ext cx="4754058"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n-US" sz="2400" b="1" dirty="0">
                <a:ln w="11430"/>
                <a:solidFill>
                  <a:srgbClr val="0033CC"/>
                </a:solidFill>
                <a:effectLst>
                  <a:outerShdw blurRad="50800" dist="39000" dir="5460000" algn="tl">
                    <a:srgbClr val="000000">
                      <a:alpha val="38000"/>
                    </a:srgbClr>
                  </a:outerShdw>
                </a:effectLst>
                <a:latin typeface="Times New Roman" pitchFamily="18" charset="0"/>
              </a:rPr>
              <a:t>Is </a:t>
            </a:r>
            <a:r>
              <a:rPr lang="en-US" sz="2400" b="1" dirty="0" smtClean="0">
                <a:ln w="11430"/>
                <a:solidFill>
                  <a:srgbClr val="0033CC"/>
                </a:solidFill>
                <a:effectLst>
                  <a:outerShdw blurRad="50800" dist="39000" dir="5460000" algn="tl">
                    <a:srgbClr val="000000">
                      <a:alpha val="38000"/>
                    </a:srgbClr>
                  </a:outerShdw>
                </a:effectLst>
                <a:latin typeface="Times New Roman" pitchFamily="18" charset="0"/>
              </a:rPr>
              <a:t>a decision-making process </a:t>
            </a:r>
            <a:r>
              <a:rPr lang="en-US" sz="2400" b="1" dirty="0">
                <a:ln w="11430"/>
                <a:solidFill>
                  <a:srgbClr val="0033CC"/>
                </a:solidFill>
                <a:effectLst>
                  <a:outerShdw blurRad="50800" dist="39000" dir="5460000" algn="tl">
                    <a:srgbClr val="000000">
                      <a:alpha val="38000"/>
                    </a:srgbClr>
                  </a:outerShdw>
                </a:effectLst>
                <a:latin typeface="Times New Roman" pitchFamily="18" charset="0"/>
              </a:rPr>
              <a:t>safe?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176" y="1079112"/>
            <a:ext cx="4462776" cy="859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2" y="2887670"/>
            <a:ext cx="2480500" cy="390876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2" y="1911109"/>
            <a:ext cx="2717447" cy="114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93664" y="2867198"/>
            <a:ext cx="6516216" cy="3908762"/>
          </a:xfrm>
          <a:prstGeom prst="rect">
            <a:avLst/>
          </a:prstGeom>
          <a:solidFill>
            <a:schemeClr val="bg1">
              <a:lumMod val="85000"/>
            </a:schemeClr>
          </a:solidFill>
          <a:ln w="19050">
            <a:solidFill>
              <a:schemeClr val="tx1"/>
            </a:solidFill>
          </a:ln>
        </p:spPr>
        <p:txBody>
          <a:bodyPr wrap="square" rtlCol="0">
            <a:spAutoFit/>
          </a:bodyPr>
          <a:lstStyle/>
          <a:p>
            <a:pPr fontAlgn="base">
              <a:spcBef>
                <a:spcPct val="0"/>
              </a:spcBef>
              <a:spcAft>
                <a:spcPct val="0"/>
              </a:spcAft>
            </a:pPr>
            <a:r>
              <a:rPr lang="en-US" sz="2000" b="1" dirty="0">
                <a:solidFill>
                  <a:srgbClr val="0033CC"/>
                </a:solidFill>
                <a:latin typeface="Times New Roman" pitchFamily="18" charset="0"/>
              </a:rPr>
              <a:t>Cybersecurity-related aspects of the Cognitive Computing, Deep Learning and Collective Intelligence</a:t>
            </a:r>
            <a:endParaRPr lang="en-US" sz="2000" dirty="0">
              <a:solidFill>
                <a:prstClr val="black"/>
              </a:solidFill>
              <a:latin typeface="Times New Roman" pitchFamily="18" charset="0"/>
            </a:endParaRPr>
          </a:p>
          <a:p>
            <a:pPr fontAlgn="base">
              <a:spcBef>
                <a:spcPct val="0"/>
              </a:spcBef>
              <a:spcAft>
                <a:spcPct val="0"/>
              </a:spcAft>
            </a:pPr>
            <a:endParaRPr lang="en-US" sz="1600" dirty="0">
              <a:solidFill>
                <a:prstClr val="black"/>
              </a:solidFill>
              <a:latin typeface="Times New Roman" pitchFamily="18" charset="0"/>
            </a:endParaRPr>
          </a:p>
          <a:p>
            <a:pPr fontAlgn="base">
              <a:spcBef>
                <a:spcPct val="0"/>
              </a:spcBef>
              <a:spcAft>
                <a:spcPct val="0"/>
              </a:spcAft>
            </a:pPr>
            <a:r>
              <a:rPr lang="en-US" sz="1600" dirty="0">
                <a:solidFill>
                  <a:prstClr val="black"/>
                </a:solidFill>
                <a:latin typeface="Times New Roman" pitchFamily="18" charset="0"/>
              </a:rPr>
              <a:t>Emerging Cognitive Computing services attract huge amounts of users worldwide. Very recently the new vulnerabilities of Cognitive Computing and of its enabler Deep Learning have been discovered - the so called </a:t>
            </a:r>
            <a:r>
              <a:rPr lang="en-US" sz="1600" b="1" dirty="0">
                <a:solidFill>
                  <a:prstClr val="black"/>
                </a:solidFill>
                <a:latin typeface="Times New Roman" pitchFamily="18" charset="0"/>
              </a:rPr>
              <a:t>Cognitive Risks for Cybersecurity</a:t>
            </a:r>
            <a:r>
              <a:rPr lang="en-US" sz="1600" dirty="0">
                <a:solidFill>
                  <a:prstClr val="black"/>
                </a:solidFill>
                <a:latin typeface="Times New Roman" pitchFamily="18" charset="0"/>
              </a:rPr>
              <a:t> associated with the </a:t>
            </a:r>
            <a:r>
              <a:rPr lang="en-US" sz="1600" b="1" dirty="0">
                <a:solidFill>
                  <a:prstClr val="black"/>
                </a:solidFill>
                <a:latin typeface="Times New Roman" pitchFamily="18" charset="0"/>
              </a:rPr>
              <a:t>Cognitive Hack</a:t>
            </a:r>
            <a:r>
              <a:rPr lang="en-US" sz="1600" dirty="0">
                <a:solidFill>
                  <a:prstClr val="black"/>
                </a:solidFill>
                <a:latin typeface="Times New Roman" pitchFamily="18" charset="0"/>
              </a:rPr>
              <a:t> attacks. The cyber battleground has shifted recently from an attack on hard assets to a much softer target: the human mind as human behavior is the new and last “weakest link” in the cyber security armor. The cognitive hack takes place when a users’ behavior is influenced by misinformation. In his new book [J. Bone (2017). </a:t>
            </a:r>
            <a:r>
              <a:rPr lang="en-US" sz="1600" u="sng" dirty="0">
                <a:solidFill>
                  <a:prstClr val="black"/>
                </a:solidFill>
                <a:latin typeface="Times New Roman" pitchFamily="18" charset="0"/>
                <a:hlinkClick r:id="rId5"/>
              </a:rPr>
              <a:t>Cognitive Hack: The New Battleground in Cybersecurity ... the Human Mind</a:t>
            </a:r>
            <a:r>
              <a:rPr lang="en-US" sz="1600" dirty="0">
                <a:solidFill>
                  <a:prstClr val="black"/>
                </a:solidFill>
                <a:latin typeface="Times New Roman" pitchFamily="18" charset="0"/>
              </a:rPr>
              <a:t>, CRC Press], James Bone admits that “the human-machine interaction is the greatest threat in cyber space yet very few, if any, security professionals are well versed in strategies to close this gap”. </a:t>
            </a:r>
          </a:p>
        </p:txBody>
      </p:sp>
      <p:sp>
        <p:nvSpPr>
          <p:cNvPr id="8" name="TextBox 7"/>
          <p:cNvSpPr txBox="1"/>
          <p:nvPr/>
        </p:nvSpPr>
        <p:spPr>
          <a:xfrm>
            <a:off x="2788556" y="1912161"/>
            <a:ext cx="3378212" cy="923330"/>
          </a:xfrm>
          <a:prstGeom prst="rect">
            <a:avLst/>
          </a:prstGeom>
          <a:solidFill>
            <a:schemeClr val="bg1">
              <a:lumMod val="85000"/>
            </a:schemeClr>
          </a:solidFill>
          <a:ln w="19050">
            <a:solidFill>
              <a:schemeClr val="tx1"/>
            </a:solidFill>
          </a:ln>
        </p:spPr>
        <p:txBody>
          <a:bodyPr wrap="square" rtlCol="0">
            <a:spAutoFit/>
          </a:bodyPr>
          <a:lstStyle/>
          <a:p>
            <a:pPr fontAlgn="base">
              <a:spcBef>
                <a:spcPct val="0"/>
              </a:spcBef>
              <a:spcAft>
                <a:spcPct val="0"/>
              </a:spcAft>
            </a:pPr>
            <a:r>
              <a:rPr lang="en-US" b="1" i="1" dirty="0">
                <a:solidFill>
                  <a:srgbClr val="FF0000"/>
                </a:solidFill>
                <a:latin typeface="Times New Roman" pitchFamily="18" charset="0"/>
              </a:rPr>
              <a:t>“Only amateurs attack machines; professionals target people”</a:t>
            </a:r>
            <a:endParaRPr lang="en-US" b="1" dirty="0">
              <a:solidFill>
                <a:srgbClr val="FF0000"/>
              </a:solidFill>
              <a:latin typeface="Times New Roman" pitchFamily="18" charset="0"/>
            </a:endParaRPr>
          </a:p>
          <a:p>
            <a:pPr fontAlgn="base">
              <a:spcBef>
                <a:spcPct val="0"/>
              </a:spcBef>
              <a:spcAft>
                <a:spcPct val="0"/>
              </a:spcAft>
            </a:pPr>
            <a:endParaRPr lang="en-US" sz="800" b="1" dirty="0">
              <a:solidFill>
                <a:srgbClr val="FF0000"/>
              </a:solidFill>
              <a:latin typeface="Times New Roman" pitchFamily="18" charset="0"/>
            </a:endParaRPr>
          </a:p>
          <a:p>
            <a:pPr fontAlgn="base">
              <a:spcBef>
                <a:spcPct val="0"/>
              </a:spcBef>
              <a:spcAft>
                <a:spcPct val="0"/>
              </a:spcAft>
            </a:pPr>
            <a:r>
              <a:rPr lang="en-US" sz="1000" dirty="0">
                <a:solidFill>
                  <a:prstClr val="black"/>
                </a:solidFill>
                <a:latin typeface="Times New Roman" pitchFamily="18" charset="0"/>
              </a:rPr>
              <a:t>[B. Schneier (2000). </a:t>
            </a:r>
            <a:r>
              <a:rPr lang="en-US" sz="1000" u="sng" dirty="0">
                <a:solidFill>
                  <a:prstClr val="black"/>
                </a:solidFill>
                <a:latin typeface="Times New Roman" pitchFamily="18" charset="0"/>
                <a:hlinkClick r:id="rId6"/>
              </a:rPr>
              <a:t>Semantic Attacks</a:t>
            </a:r>
            <a:r>
              <a:rPr lang="en-US" sz="1000" u="sng" dirty="0">
                <a:solidFill>
                  <a:prstClr val="black"/>
                </a:solidFill>
                <a:latin typeface="Times New Roman" pitchFamily="18" charset="0"/>
              </a:rPr>
              <a:t>…</a:t>
            </a:r>
            <a:r>
              <a:rPr lang="en-US" sz="1000" dirty="0">
                <a:solidFill>
                  <a:prstClr val="black"/>
                </a:solidFill>
                <a:latin typeface="Times New Roman" pitchFamily="18" charset="0"/>
              </a:rPr>
              <a:t>]</a:t>
            </a:r>
          </a:p>
        </p:txBody>
      </p:sp>
      <p:pic>
        <p:nvPicPr>
          <p:cNvPr id="1229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8184" y="963134"/>
            <a:ext cx="2869602" cy="186614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22859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p:cNvGrpSpPr/>
          <p:nvPr/>
        </p:nvGrpSpPr>
        <p:grpSpPr>
          <a:xfrm>
            <a:off x="889268" y="1003891"/>
            <a:ext cx="5050884" cy="5790181"/>
            <a:chOff x="1101139" y="80570"/>
            <a:chExt cx="5457722" cy="6021737"/>
          </a:xfrm>
        </p:grpSpPr>
        <p:grpSp>
          <p:nvGrpSpPr>
            <p:cNvPr id="9" name="Group 8"/>
            <p:cNvGrpSpPr/>
            <p:nvPr/>
          </p:nvGrpSpPr>
          <p:grpSpPr>
            <a:xfrm>
              <a:off x="2779585" y="339437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9"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1137830" y="1105737"/>
              <a:ext cx="1409822" cy="789330"/>
              <a:chOff x="993720" y="1376014"/>
              <a:chExt cx="1409822" cy="789330"/>
            </a:xfrm>
          </p:grpSpPr>
          <p:sp>
            <p:nvSpPr>
              <p:cNvPr id="7" name="Rectangle 6"/>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1"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6" name="Group 25"/>
            <p:cNvGrpSpPr/>
            <p:nvPr/>
          </p:nvGrpSpPr>
          <p:grpSpPr>
            <a:xfrm>
              <a:off x="3116995" y="1088848"/>
              <a:ext cx="1409822" cy="789330"/>
              <a:chOff x="993720" y="1376014"/>
              <a:chExt cx="1409822" cy="789330"/>
            </a:xfrm>
          </p:grpSpPr>
          <p:sp>
            <p:nvSpPr>
              <p:cNvPr id="27" name="Rectangle 26"/>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9" name="Group 28"/>
            <p:cNvGrpSpPr/>
            <p:nvPr/>
          </p:nvGrpSpPr>
          <p:grpSpPr>
            <a:xfrm>
              <a:off x="5098138" y="1058620"/>
              <a:ext cx="1409822" cy="789330"/>
              <a:chOff x="993720" y="1376014"/>
              <a:chExt cx="1409822" cy="789330"/>
            </a:xfrm>
          </p:grpSpPr>
          <p:sp>
            <p:nvSpPr>
              <p:cNvPr id="30" name="Rectangle 29"/>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 name="Group 31"/>
            <p:cNvGrpSpPr/>
            <p:nvPr/>
          </p:nvGrpSpPr>
          <p:grpSpPr>
            <a:xfrm>
              <a:off x="3103066" y="2314848"/>
              <a:ext cx="1409822" cy="789330"/>
              <a:chOff x="993720" y="1376014"/>
              <a:chExt cx="1409822" cy="789330"/>
            </a:xfrm>
          </p:grpSpPr>
          <p:sp>
            <p:nvSpPr>
              <p:cNvPr id="33" name="Rectangle 32"/>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4"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5" name="Group 34"/>
            <p:cNvGrpSpPr/>
            <p:nvPr/>
          </p:nvGrpSpPr>
          <p:grpSpPr>
            <a:xfrm>
              <a:off x="1167168" y="4217583"/>
              <a:ext cx="1409822" cy="789330"/>
              <a:chOff x="993720" y="1376014"/>
              <a:chExt cx="1409822" cy="789330"/>
            </a:xfrm>
          </p:grpSpPr>
          <p:sp>
            <p:nvSpPr>
              <p:cNvPr id="36" name="Rectangle 35"/>
              <p:cNvSpPr/>
              <p:nvPr/>
            </p:nvSpPr>
            <p:spPr>
              <a:xfrm>
                <a:off x="1069318" y="1445264"/>
                <a:ext cx="1334224" cy="720080"/>
              </a:xfrm>
              <a:prstGeom prst="rect">
                <a:avLst/>
              </a:prstGeom>
              <a:solidFill>
                <a:srgbClr val="FFFF00"/>
              </a:solidFill>
              <a:scene3d>
                <a:camera prst="orthographicFront"/>
                <a:lightRig rig="threePt" dir="t"/>
              </a:scene3d>
              <a:sp3d>
                <a:bevelT w="152400" h="15240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7" name="Picture 3"/>
              <p:cNvPicPr>
                <a:picLocks noChangeAspect="1" noChangeArrowheads="1"/>
              </p:cNvPicPr>
              <p:nvPr/>
            </p:nvPicPr>
            <p:blipFill>
              <a:blip r:embed="rId3" cstate="print">
                <a:clrChange>
                  <a:clrFrom>
                    <a:srgbClr val="F3F5F5"/>
                  </a:clrFrom>
                  <a:clrTo>
                    <a:srgbClr val="F3F5F5">
                      <a:alpha val="0"/>
                    </a:srgbClr>
                  </a:clrTo>
                </a:clrChange>
                <a:extLst>
                  <a:ext uri="{28A0092B-C50C-407E-A947-70E740481C1C}">
                    <a14:useLocalDpi xmlns:a14="http://schemas.microsoft.com/office/drawing/2010/main" val="0"/>
                  </a:ext>
                </a:extLst>
              </a:blip>
              <a:srcRect/>
              <a:stretch>
                <a:fillRect/>
              </a:stretch>
            </p:blipFill>
            <p:spPr bwMode="auto">
              <a:xfrm>
                <a:off x="993720" y="1376014"/>
                <a:ext cx="368724" cy="371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Rounded Rectangle 19"/>
            <p:cNvSpPr/>
            <p:nvPr/>
          </p:nvSpPr>
          <p:spPr>
            <a:xfrm>
              <a:off x="1121826" y="5382227"/>
              <a:ext cx="1512168" cy="720080"/>
            </a:xfrm>
            <a:prstGeom prst="roundRect">
              <a:avLst>
                <a:gd name="adj" fmla="val 50000"/>
              </a:avLst>
            </a:prstGeom>
            <a:solidFill>
              <a:srgbClr val="92D050"/>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7" name="Group 56"/>
            <p:cNvGrpSpPr/>
            <p:nvPr/>
          </p:nvGrpSpPr>
          <p:grpSpPr>
            <a:xfrm>
              <a:off x="3096486" y="5165886"/>
              <a:ext cx="1737011" cy="920225"/>
              <a:chOff x="1643259" y="5907554"/>
              <a:chExt cx="1737011" cy="920225"/>
            </a:xfrm>
          </p:grpSpPr>
          <p:sp>
            <p:nvSpPr>
              <p:cNvPr id="58" name="Rounded Rectangle 57"/>
              <p:cNvSpPr/>
              <p:nvPr/>
            </p:nvSpPr>
            <p:spPr>
              <a:xfrm>
                <a:off x="1643259" y="6107699"/>
                <a:ext cx="1512168" cy="720080"/>
              </a:xfrm>
              <a:prstGeom prst="roundRect">
                <a:avLst>
                  <a:gd name="adj" fmla="val 50000"/>
                </a:avLst>
              </a:prstGeom>
              <a:solidFill>
                <a:srgbClr val="92D050"/>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9"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8708" y="5907554"/>
                <a:ext cx="871562" cy="57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061" name="Straight Arrow Connector 2060"/>
            <p:cNvCxnSpPr/>
            <p:nvPr/>
          </p:nvCxnSpPr>
          <p:spPr>
            <a:xfrm flipH="1">
              <a:off x="3835294" y="2147970"/>
              <a:ext cx="196070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4" idx="2"/>
            </p:cNvCxnSpPr>
            <p:nvPr/>
          </p:nvCxnSpPr>
          <p:spPr>
            <a:xfrm>
              <a:off x="3859705" y="4474491"/>
              <a:ext cx="12226" cy="907735"/>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4924711" y="3926874"/>
              <a:ext cx="893466" cy="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endCxn id="33" idx="0"/>
            </p:cNvCxnSpPr>
            <p:nvPr/>
          </p:nvCxnSpPr>
          <p:spPr>
            <a:xfrm>
              <a:off x="3835294" y="2023295"/>
              <a:ext cx="10482" cy="36080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1827621" y="2023295"/>
              <a:ext cx="3955519" cy="202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835294" y="1847950"/>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780881" y="1886365"/>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1842109" y="1870895"/>
              <a:ext cx="0" cy="15240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5788438" y="2125299"/>
              <a:ext cx="22426" cy="1809132"/>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3860215" y="3112995"/>
              <a:ext cx="0" cy="277673"/>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endCxn id="4" idx="1"/>
            </p:cNvCxnSpPr>
            <p:nvPr/>
          </p:nvCxnSpPr>
          <p:spPr>
            <a:xfrm>
              <a:off x="1856979" y="3934431"/>
              <a:ext cx="922606" cy="0"/>
            </a:xfrm>
            <a:prstGeom prst="straightConnector1">
              <a:avLst/>
            </a:prstGeom>
            <a:ln w="38100">
              <a:solidFill>
                <a:srgbClr val="0070C0"/>
              </a:solidFill>
              <a:tailEnd type="none"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1856979" y="3926874"/>
              <a:ext cx="7558" cy="34732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858868" y="5022027"/>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1852410" y="861237"/>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3871931" y="810471"/>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3079210" y="95684"/>
              <a:ext cx="1512168" cy="780246"/>
              <a:chOff x="662833" y="337508"/>
              <a:chExt cx="1512168" cy="780246"/>
            </a:xfrm>
          </p:grpSpPr>
          <p:sp>
            <p:nvSpPr>
              <p:cNvPr id="49" name="Rounded Rectangle 48"/>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0" name="Picture 5"/>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1101139" y="110798"/>
              <a:ext cx="1512168" cy="780246"/>
              <a:chOff x="662833" y="337508"/>
              <a:chExt cx="1512168" cy="780246"/>
            </a:xfrm>
          </p:grpSpPr>
          <p:sp>
            <p:nvSpPr>
              <p:cNvPr id="10" name="Rounded Rectangle 9"/>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3" name="Picture 5"/>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26" name="Straight Arrow Connector 125"/>
            <p:cNvCxnSpPr/>
            <p:nvPr/>
          </p:nvCxnSpPr>
          <p:spPr>
            <a:xfrm>
              <a:off x="5793160" y="789693"/>
              <a:ext cx="5669" cy="347627"/>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5046693" y="80570"/>
              <a:ext cx="1512168" cy="780246"/>
              <a:chOff x="662833" y="337508"/>
              <a:chExt cx="1512168" cy="780246"/>
            </a:xfrm>
          </p:grpSpPr>
          <p:sp>
            <p:nvSpPr>
              <p:cNvPr id="52" name="Rounded Rectangle 51"/>
              <p:cNvSpPr/>
              <p:nvPr/>
            </p:nvSpPr>
            <p:spPr>
              <a:xfrm>
                <a:off x="662833" y="397674"/>
                <a:ext cx="1512168" cy="720080"/>
              </a:xfrm>
              <a:prstGeom prst="roundRect">
                <a:avLst>
                  <a:gd name="adj" fmla="val 50000"/>
                </a:avLst>
              </a:prstGeom>
              <a:solidFill>
                <a:srgbClr val="D1AEAB"/>
              </a:solidFill>
              <a:scene3d>
                <a:camera prst="orthographicFront"/>
                <a:lightRig rig="threePt" dir="t"/>
              </a:scene3d>
              <a:sp3d>
                <a:bevelT w="127000" h="127000"/>
                <a:bevelB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3" name="Picture 5"/>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2961" y="337508"/>
                <a:ext cx="444131" cy="40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4" name="Group 83"/>
            <p:cNvGrpSpPr/>
            <p:nvPr/>
          </p:nvGrpSpPr>
          <p:grpSpPr>
            <a:xfrm>
              <a:off x="4923157" y="370312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C</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3688367" y="440092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B</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2417806" y="369177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pic>
        <p:nvPicPr>
          <p:cNvPr id="145" name="Picture 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7638" y="5429725"/>
            <a:ext cx="1366366" cy="140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8" name="Group 77"/>
          <p:cNvGrpSpPr/>
          <p:nvPr/>
        </p:nvGrpSpPr>
        <p:grpSpPr>
          <a:xfrm>
            <a:off x="3007297" y="4082433"/>
            <a:ext cx="402292" cy="521296"/>
            <a:chOff x="8403171" y="3140968"/>
            <a:chExt cx="312453" cy="394665"/>
          </a:xfrm>
        </p:grpSpPr>
        <p:sp>
          <p:nvSpPr>
            <p:cNvPr id="81" name="Snip Single Corner Rectangle 80"/>
            <p:cNvSpPr/>
            <p:nvPr/>
          </p:nvSpPr>
          <p:spPr>
            <a:xfrm>
              <a:off x="8403171" y="3140968"/>
              <a:ext cx="312453" cy="39466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8" name="Picture 1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9644" y="3166668"/>
              <a:ext cx="288032" cy="35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9" name="Picture 1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4286" y="5047765"/>
            <a:ext cx="496863" cy="44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Title 1"/>
          <p:cNvSpPr>
            <a:spLocks noGrp="1"/>
          </p:cNvSpPr>
          <p:nvPr>
            <p:ph type="title"/>
          </p:nvPr>
        </p:nvSpPr>
        <p:spPr>
          <a:xfrm>
            <a:off x="13772" y="2523"/>
            <a:ext cx="6986264" cy="723900"/>
          </a:xfrm>
        </p:spPr>
        <p:txBody>
          <a:bodyPr>
            <a:noAutofit/>
          </a:bodyPr>
          <a:lstStyle/>
          <a:p>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Decision-making is a core challenge for the self-managed processes of the Industry 4.0</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101" name="Group 100"/>
          <p:cNvGrpSpPr/>
          <p:nvPr/>
        </p:nvGrpSpPr>
        <p:grpSpPr>
          <a:xfrm>
            <a:off x="3075556" y="6021287"/>
            <a:ext cx="409221" cy="503589"/>
            <a:chOff x="8403171" y="3140968"/>
            <a:chExt cx="312453" cy="394665"/>
          </a:xfrm>
        </p:grpSpPr>
        <p:sp>
          <p:nvSpPr>
            <p:cNvPr id="102" name="Snip Single Corner Rectangle 101"/>
            <p:cNvSpPr/>
            <p:nvPr/>
          </p:nvSpPr>
          <p:spPr>
            <a:xfrm>
              <a:off x="8403171" y="3140968"/>
              <a:ext cx="312453" cy="394665"/>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3" name="Picture 1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9644" y="3166668"/>
              <a:ext cx="288032" cy="35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05" name="Straight Arrow Connector 104"/>
          <p:cNvCxnSpPr/>
          <p:nvPr/>
        </p:nvCxnSpPr>
        <p:spPr>
          <a:xfrm>
            <a:off x="3212122" y="4517614"/>
            <a:ext cx="23975" cy="1536466"/>
          </a:xfrm>
          <a:prstGeom prst="straightConnector1">
            <a:avLst/>
          </a:prstGeom>
          <a:ln w="19050">
            <a:solidFill>
              <a:schemeClr val="tx1"/>
            </a:solidFill>
            <a:prstDash val="sysDash"/>
            <a:tailEnd type="stealth" w="med" len="lg"/>
          </a:ln>
        </p:spPr>
        <p:style>
          <a:lnRef idx="1">
            <a:schemeClr val="accent1"/>
          </a:lnRef>
          <a:fillRef idx="0">
            <a:schemeClr val="accent1"/>
          </a:fillRef>
          <a:effectRef idx="0">
            <a:schemeClr val="accent1"/>
          </a:effectRef>
          <a:fontRef idx="minor">
            <a:schemeClr val="tx1"/>
          </a:fontRef>
        </p:style>
      </p:cxnSp>
      <p:pic>
        <p:nvPicPr>
          <p:cNvPr id="107" name="Picture 2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251428">
            <a:off x="3103345" y="3243138"/>
            <a:ext cx="2814886" cy="3816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7"/>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014" y="5862001"/>
            <a:ext cx="871562" cy="57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 name="Picture 6"/>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4" y="3055695"/>
            <a:ext cx="1211733" cy="92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 name="Title 1"/>
          <p:cNvSpPr txBox="1">
            <a:spLocks/>
          </p:cNvSpPr>
          <p:nvPr/>
        </p:nvSpPr>
        <p:spPr>
          <a:xfrm>
            <a:off x="507019" y="3824755"/>
            <a:ext cx="2559399" cy="723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Decision point within</a:t>
            </a:r>
          </a:p>
          <a:p>
            <a:pPr algn="l"/>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rPr>
              <a:t>a business process</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grpSp>
        <p:nvGrpSpPr>
          <p:cNvPr id="92" name="Group 91"/>
          <p:cNvGrpSpPr/>
          <p:nvPr/>
        </p:nvGrpSpPr>
        <p:grpSpPr>
          <a:xfrm>
            <a:off x="7298288" y="103077"/>
            <a:ext cx="1729282" cy="1917523"/>
            <a:chOff x="5051759" y="2276872"/>
            <a:chExt cx="3787526" cy="4335421"/>
          </a:xfrm>
        </p:grpSpPr>
        <p:grpSp>
          <p:nvGrpSpPr>
            <p:cNvPr id="93" name="Group 4"/>
            <p:cNvGrpSpPr>
              <a:grpSpLocks/>
            </p:cNvGrpSpPr>
            <p:nvPr/>
          </p:nvGrpSpPr>
          <p:grpSpPr bwMode="auto">
            <a:xfrm>
              <a:off x="5051759" y="2276872"/>
              <a:ext cx="3779777" cy="2359133"/>
              <a:chOff x="5650696" y="192028"/>
              <a:chExt cx="3779912" cy="2358899"/>
            </a:xfrm>
          </p:grpSpPr>
          <p:pic>
            <p:nvPicPr>
              <p:cNvPr id="9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50696" y="192028"/>
                <a:ext cx="3779912" cy="2358899"/>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97" name="Picture 1"/>
              <p:cNvPicPr>
                <a:picLocks noChangeAspect="1"/>
              </p:cNvPicPr>
              <p:nvPr/>
            </p:nvPicPr>
            <p:blipFill>
              <a:blip r:embed="rId13"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7145609" y="1706820"/>
                <a:ext cx="790083" cy="75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4"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58917" y="4636005"/>
              <a:ext cx="3780368" cy="197628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98" name="Picture 9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21023" y="2792260"/>
            <a:ext cx="1867759" cy="1400819"/>
          </a:xfrm>
          <a:prstGeom prst="rect">
            <a:avLst/>
          </a:prstGeom>
          <a:ln w="25400">
            <a:solidFill>
              <a:schemeClr val="tx1"/>
            </a:solidFill>
          </a:ln>
        </p:spPr>
      </p:pic>
      <p:sp>
        <p:nvSpPr>
          <p:cNvPr id="3" name="Down Arrow 2"/>
          <p:cNvSpPr/>
          <p:nvPr/>
        </p:nvSpPr>
        <p:spPr>
          <a:xfrm>
            <a:off x="7938878" y="2112311"/>
            <a:ext cx="432048" cy="547735"/>
          </a:xfrm>
          <a:prstGeom prst="downArrow">
            <a:avLst>
              <a:gd name="adj1" fmla="val 50000"/>
              <a:gd name="adj2" fmla="val 67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038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658425" y="-116443"/>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made </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576" y="4633050"/>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205204" y="3061112"/>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C</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B</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Right Arrow 20"/>
          <p:cNvSpPr/>
          <p:nvPr/>
        </p:nvSpPr>
        <p:spPr>
          <a:xfrm>
            <a:off x="2567520" y="3773914"/>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ounded Rectangle 24"/>
          <p:cNvSpPr/>
          <p:nvPr/>
        </p:nvSpPr>
        <p:spPr>
          <a:xfrm>
            <a:off x="227137" y="3412183"/>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List of alternatives for the decision and relevant input data</a:t>
            </a:r>
            <a:endParaRPr lang="en-US" dirty="0">
              <a:solidFill>
                <a:prstClr val="black"/>
              </a:solidFill>
            </a:endParaRPr>
          </a:p>
        </p:txBody>
      </p:sp>
      <p:pic>
        <p:nvPicPr>
          <p:cNvPr id="110"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121" y="2905170"/>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Left Brace 33"/>
          <p:cNvSpPr/>
          <p:nvPr/>
        </p:nvSpPr>
        <p:spPr>
          <a:xfrm rot="10800000">
            <a:off x="6325706" y="615206"/>
            <a:ext cx="278984" cy="1981584"/>
          </a:xfrm>
          <a:prstGeom prst="leftBrace">
            <a:avLst>
              <a:gd name="adj1" fmla="val 44086"/>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6" name="Rectangle 35"/>
          <p:cNvSpPr/>
          <p:nvPr/>
        </p:nvSpPr>
        <p:spPr>
          <a:xfrm>
            <a:off x="6710120" y="1298471"/>
            <a:ext cx="2319995" cy="646331"/>
          </a:xfrm>
          <a:prstGeom prst="rect">
            <a:avLst/>
          </a:prstGeom>
          <a:noFill/>
        </p:spPr>
        <p:txBody>
          <a:bodyPr wrap="none" lIns="91440" tIns="45720" rIns="91440" bIns="45720">
            <a:spAutoFit/>
          </a:bodyPr>
          <a:lstStyle/>
          <a:p>
            <a:pPr algn="ctr"/>
            <a:r>
              <a:rPr lang="en-US" sz="36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Instrument</a:t>
            </a:r>
            <a:endParaRPr lang="en-US" sz="3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37" name="Rectangle 36"/>
          <p:cNvSpPr/>
          <p:nvPr/>
        </p:nvSpPr>
        <p:spPr>
          <a:xfrm>
            <a:off x="734894" y="2752146"/>
            <a:ext cx="1213795" cy="646331"/>
          </a:xfrm>
          <a:prstGeom prst="rect">
            <a:avLst/>
          </a:prstGeom>
          <a:noFill/>
        </p:spPr>
        <p:txBody>
          <a:bodyPr wrap="none" lIns="91440" tIns="45720" rIns="91440" bIns="45720">
            <a:spAutoFit/>
          </a:bodyPr>
          <a:lstStyle/>
          <a:p>
            <a:pPr algn="ctr"/>
            <a:r>
              <a:rPr lang="en-US" sz="36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Input</a:t>
            </a:r>
            <a:endParaRPr lang="en-US" sz="3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33" name="Right Arrow 32"/>
          <p:cNvSpPr/>
          <p:nvPr/>
        </p:nvSpPr>
        <p:spPr>
          <a:xfrm>
            <a:off x="5031422" y="3719366"/>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ounded Rectangle 34"/>
          <p:cNvSpPr/>
          <p:nvPr/>
        </p:nvSpPr>
        <p:spPr>
          <a:xfrm>
            <a:off x="5987777" y="3355869"/>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Decision made</a:t>
            </a:r>
            <a:r>
              <a:rPr lang="ru-RU" dirty="0" smtClean="0">
                <a:solidFill>
                  <a:prstClr val="black"/>
                </a:solidFill>
              </a:rPr>
              <a:t> </a:t>
            </a:r>
            <a:r>
              <a:rPr lang="ru-RU" dirty="0">
                <a:solidFill>
                  <a:prstClr val="black"/>
                </a:solidFill>
              </a:rPr>
              <a:t>/ </a:t>
            </a:r>
            <a:r>
              <a:rPr lang="en-US" dirty="0" smtClean="0">
                <a:solidFill>
                  <a:prstClr val="black"/>
                </a:solidFill>
              </a:rPr>
              <a:t>chosen alternative</a:t>
            </a:r>
            <a:endParaRPr lang="en-US" dirty="0">
              <a:solidFill>
                <a:prstClr val="black"/>
              </a:solidFill>
            </a:endParaRPr>
          </a:p>
        </p:txBody>
      </p:sp>
      <p:pic>
        <p:nvPicPr>
          <p:cNvPr id="38" name="Picture 1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59985" y="3886629"/>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a:xfrm>
            <a:off x="6421760" y="2745858"/>
            <a:ext cx="1563248" cy="646331"/>
          </a:xfrm>
          <a:prstGeom prst="rect">
            <a:avLst/>
          </a:prstGeom>
          <a:noFill/>
        </p:spPr>
        <p:txBody>
          <a:bodyPr wrap="none" lIns="91440" tIns="45720" rIns="91440" bIns="45720">
            <a:spAutoFit/>
          </a:bodyPr>
          <a:lstStyle/>
          <a:p>
            <a:pPr algn="ctr"/>
            <a:r>
              <a:rPr lang="en-US" sz="36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Output</a:t>
            </a:r>
            <a:endParaRPr lang="en-US" sz="3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41" name="Rectangle 40"/>
          <p:cNvSpPr/>
          <p:nvPr/>
        </p:nvSpPr>
        <p:spPr>
          <a:xfrm>
            <a:off x="1532166" y="615206"/>
            <a:ext cx="4608513" cy="19897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Box 41"/>
          <p:cNvSpPr txBox="1"/>
          <p:nvPr/>
        </p:nvSpPr>
        <p:spPr>
          <a:xfrm>
            <a:off x="1604174" y="648469"/>
            <a:ext cx="4464496" cy="923330"/>
          </a:xfrm>
          <a:prstGeom prst="rect">
            <a:avLst/>
          </a:prstGeom>
          <a:solidFill>
            <a:srgbClr val="92D050"/>
          </a:solidFill>
          <a:ln w="25400">
            <a:solidFill>
              <a:schemeClr val="accent1">
                <a:shade val="50000"/>
              </a:schemeClr>
            </a:solidFill>
          </a:ln>
        </p:spPr>
        <p:txBody>
          <a:bodyPr wrap="square" rtlCol="0">
            <a:spAutoFit/>
          </a:bodyPr>
          <a:lstStyle/>
          <a:p>
            <a:r>
              <a:rPr lang="en-US" b="1" dirty="0" smtClean="0">
                <a:solidFill>
                  <a:srgbClr val="0070C0"/>
                </a:solidFill>
              </a:rPr>
              <a:t>Organizational component:</a:t>
            </a:r>
            <a:r>
              <a:rPr lang="en-US" dirty="0" smtClean="0">
                <a:solidFill>
                  <a:prstClr val="black"/>
                </a:solidFill>
              </a:rPr>
              <a:t> decision environment (laws</a:t>
            </a:r>
            <a:r>
              <a:rPr lang="ru-RU" dirty="0">
                <a:solidFill>
                  <a:prstClr val="black"/>
                </a:solidFill>
              </a:rPr>
              <a:t>,</a:t>
            </a:r>
            <a:r>
              <a:rPr lang="en-US" dirty="0">
                <a:solidFill>
                  <a:prstClr val="black"/>
                </a:solidFill>
              </a:rPr>
              <a:t> formal duties,</a:t>
            </a:r>
            <a:r>
              <a:rPr lang="ru-RU" dirty="0">
                <a:solidFill>
                  <a:prstClr val="black"/>
                </a:solidFill>
              </a:rPr>
              <a:t> </a:t>
            </a:r>
            <a:r>
              <a:rPr lang="en-US" dirty="0">
                <a:solidFill>
                  <a:prstClr val="black"/>
                </a:solidFill>
              </a:rPr>
              <a:t>regulations, rules</a:t>
            </a:r>
            <a:r>
              <a:rPr lang="en-US" dirty="0" smtClean="0">
                <a:solidFill>
                  <a:prstClr val="black"/>
                </a:solidFill>
              </a:rPr>
              <a:t>, orders, instructions and policies</a:t>
            </a:r>
            <a:endParaRPr lang="en-US" dirty="0">
              <a:solidFill>
                <a:prstClr val="black"/>
              </a:solidFill>
            </a:endParaRPr>
          </a:p>
        </p:txBody>
      </p:sp>
      <p:sp>
        <p:nvSpPr>
          <p:cNvPr id="43" name="TextBox 42"/>
          <p:cNvSpPr txBox="1"/>
          <p:nvPr/>
        </p:nvSpPr>
        <p:spPr>
          <a:xfrm>
            <a:off x="1608643" y="1629945"/>
            <a:ext cx="4464496" cy="923330"/>
          </a:xfrm>
          <a:prstGeom prst="rect">
            <a:avLst/>
          </a:prstGeom>
          <a:solidFill>
            <a:srgbClr val="FF8B8B"/>
          </a:solidFill>
          <a:ln w="25400">
            <a:solidFill>
              <a:schemeClr val="accent1">
                <a:shade val="50000"/>
              </a:schemeClr>
            </a:solidFill>
          </a:ln>
        </p:spPr>
        <p:txBody>
          <a:bodyPr wrap="square" rtlCol="0">
            <a:spAutoFit/>
          </a:bodyPr>
          <a:lstStyle/>
          <a:p>
            <a:r>
              <a:rPr lang="en-US" b="1" dirty="0">
                <a:solidFill>
                  <a:srgbClr val="0070C0"/>
                </a:solidFill>
              </a:rPr>
              <a:t>Personal component: </a:t>
            </a:r>
            <a:r>
              <a:rPr lang="en-US" dirty="0" smtClean="0">
                <a:solidFill>
                  <a:prstClr val="black"/>
                </a:solidFill>
              </a:rPr>
              <a:t>mind (knowledge</a:t>
            </a:r>
            <a:r>
              <a:rPr lang="ru-RU" dirty="0" smtClean="0">
                <a:solidFill>
                  <a:prstClr val="black"/>
                </a:solidFill>
              </a:rPr>
              <a:t>,</a:t>
            </a:r>
            <a:r>
              <a:rPr lang="en-US" dirty="0" smtClean="0">
                <a:solidFill>
                  <a:prstClr val="black"/>
                </a:solidFill>
              </a:rPr>
              <a:t> beliefs,</a:t>
            </a:r>
            <a:r>
              <a:rPr lang="ru-RU" dirty="0" smtClean="0">
                <a:solidFill>
                  <a:prstClr val="black"/>
                </a:solidFill>
              </a:rPr>
              <a:t> </a:t>
            </a:r>
            <a:r>
              <a:rPr lang="en-US" dirty="0">
                <a:solidFill>
                  <a:prstClr val="black"/>
                </a:solidFill>
              </a:rPr>
              <a:t>capabilities, </a:t>
            </a:r>
            <a:r>
              <a:rPr lang="en-US" dirty="0" smtClean="0">
                <a:solidFill>
                  <a:prstClr val="black"/>
                </a:solidFill>
              </a:rPr>
              <a:t>skills, experience, interests</a:t>
            </a:r>
            <a:r>
              <a:rPr lang="ru-RU" dirty="0" smtClean="0">
                <a:solidFill>
                  <a:prstClr val="black"/>
                </a:solidFill>
              </a:rPr>
              <a:t>, </a:t>
            </a:r>
            <a:r>
              <a:rPr lang="en-US" dirty="0">
                <a:solidFill>
                  <a:prstClr val="black"/>
                </a:solidFill>
              </a:rPr>
              <a:t>culture</a:t>
            </a:r>
            <a:r>
              <a:rPr lang="ru-RU" dirty="0">
                <a:solidFill>
                  <a:prstClr val="black"/>
                </a:solidFill>
              </a:rPr>
              <a:t>, </a:t>
            </a:r>
            <a:r>
              <a:rPr lang="en-US" dirty="0" smtClean="0">
                <a:solidFill>
                  <a:prstClr val="black"/>
                </a:solidFill>
              </a:rPr>
              <a:t>values, and emotions)</a:t>
            </a:r>
            <a:endParaRPr lang="en-US" dirty="0">
              <a:solidFill>
                <a:prstClr val="black"/>
              </a:solidFill>
            </a:endParaRPr>
          </a:p>
        </p:txBody>
      </p:sp>
      <p:sp>
        <p:nvSpPr>
          <p:cNvPr id="44" name="Left Brace 43"/>
          <p:cNvSpPr/>
          <p:nvPr/>
        </p:nvSpPr>
        <p:spPr>
          <a:xfrm rot="16200000">
            <a:off x="3653012" y="332357"/>
            <a:ext cx="343580" cy="4842307"/>
          </a:xfrm>
          <a:prstGeom prst="leftBrace">
            <a:avLst>
              <a:gd name="adj1" fmla="val 44086"/>
              <a:gd name="adj2" fmla="val 5532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545094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151" y="4532313"/>
            <a:ext cx="549544" cy="566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2233779" y="3146351"/>
            <a:ext cx="4007012" cy="3611924"/>
            <a:chOff x="2172693" y="2220173"/>
            <a:chExt cx="4007012" cy="3611924"/>
          </a:xfrm>
        </p:grpSpPr>
        <p:grpSp>
          <p:nvGrpSpPr>
            <p:cNvPr id="14" name="Group 13"/>
            <p:cNvGrpSpPr/>
            <p:nvPr/>
          </p:nvGrpSpPr>
          <p:grpSpPr>
            <a:xfrm>
              <a:off x="2172693" y="4040961"/>
              <a:ext cx="4007012" cy="1791136"/>
              <a:chOff x="2631934" y="4040961"/>
              <a:chExt cx="4007012" cy="1791136"/>
            </a:xfrm>
          </p:grpSpPr>
          <p:cxnSp>
            <p:nvCxnSpPr>
              <p:cNvPr id="99" name="Straight Arrow Connector 98"/>
              <p:cNvCxnSpPr>
                <a:stCxn id="79" idx="2"/>
              </p:cNvCxnSpPr>
              <p:nvPr/>
            </p:nvCxnSpPr>
            <p:spPr>
              <a:xfrm>
                <a:off x="5724128" y="4591892"/>
                <a:ext cx="914818"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554540" y="4040961"/>
                <a:ext cx="2160240" cy="1080120"/>
                <a:chOff x="3059832" y="2852936"/>
                <a:chExt cx="2160240" cy="1080120"/>
              </a:xfrm>
            </p:grpSpPr>
            <p:sp>
              <p:nvSpPr>
                <p:cNvPr id="4" name="Flowchart: Decision 3"/>
                <p:cNvSpPr/>
                <p:nvPr/>
              </p:nvSpPr>
              <p:spPr>
                <a:xfrm>
                  <a:off x="3059832" y="2852936"/>
                  <a:ext cx="2160240" cy="1080120"/>
                </a:xfrm>
                <a:prstGeom prst="flowChartDecision">
                  <a:avLst/>
                </a:prstGeom>
                <a:solidFill>
                  <a:schemeClr val="tx2">
                    <a:lumMod val="40000"/>
                    <a:lumOff val="60000"/>
                  </a:schemeClr>
                </a:solidFill>
                <a:scene3d>
                  <a:camera prst="orthographicFront"/>
                  <a:lightRig rig="threePt" dir="t"/>
                </a:scene3d>
                <a:sp3d>
                  <a:bevelT w="101600" h="101600"/>
                  <a:bevelB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2377" y="2984619"/>
                  <a:ext cx="504056" cy="74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74" name="Straight Arrow Connector 73"/>
              <p:cNvCxnSpPr>
                <a:stCxn id="4" idx="2"/>
              </p:cNvCxnSpPr>
              <p:nvPr/>
            </p:nvCxnSpPr>
            <p:spPr>
              <a:xfrm>
                <a:off x="4634660" y="5121081"/>
                <a:ext cx="2037" cy="711016"/>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H="1">
                <a:off x="2631934" y="4576778"/>
                <a:ext cx="931441" cy="0"/>
              </a:xfrm>
              <a:prstGeom prst="straightConnector1">
                <a:avLst/>
              </a:prstGeom>
              <a:ln w="3810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5698112" y="4349710"/>
                <a:ext cx="348172" cy="461665"/>
                <a:chOff x="5526800" y="5454847"/>
                <a:chExt cx="348172" cy="461665"/>
              </a:xfrm>
            </p:grpSpPr>
            <p:sp>
              <p:nvSpPr>
                <p:cNvPr id="79" name="Oval 78"/>
                <p:cNvSpPr/>
                <p:nvPr/>
              </p:nvSpPr>
              <p:spPr>
                <a:xfrm>
                  <a:off x="5552816" y="5539814"/>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0" name="Rectangle 129"/>
                <p:cNvSpPr/>
                <p:nvPr/>
              </p:nvSpPr>
              <p:spPr>
                <a:xfrm>
                  <a:off x="5526800" y="5454847"/>
                  <a:ext cx="348172"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C</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nvGrpSpPr>
              <p:cNvPr id="87" name="Group 86"/>
              <p:cNvGrpSpPr/>
              <p:nvPr/>
            </p:nvGrpSpPr>
            <p:grpSpPr>
              <a:xfrm>
                <a:off x="4463322" y="5047516"/>
                <a:ext cx="357790" cy="461665"/>
                <a:chOff x="6860545" y="5569254"/>
                <a:chExt cx="357790" cy="461665"/>
              </a:xfrm>
            </p:grpSpPr>
            <p:sp>
              <p:nvSpPr>
                <p:cNvPr id="131" name="Oval 130"/>
                <p:cNvSpPr/>
                <p:nvPr/>
              </p:nvSpPr>
              <p:spPr>
                <a:xfrm>
                  <a:off x="6876256" y="5654221"/>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2" name="Rectangle 131"/>
                <p:cNvSpPr/>
                <p:nvPr/>
              </p:nvSpPr>
              <p:spPr>
                <a:xfrm>
                  <a:off x="6860545" y="5569254"/>
                  <a:ext cx="35779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B</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nvGrpSpPr>
              <p:cNvPr id="82" name="Group 81"/>
              <p:cNvGrpSpPr/>
              <p:nvPr/>
            </p:nvGrpSpPr>
            <p:grpSpPr>
              <a:xfrm>
                <a:off x="3192761" y="4338361"/>
                <a:ext cx="370614" cy="461665"/>
                <a:chOff x="6162952" y="5860626"/>
                <a:chExt cx="370614" cy="461665"/>
              </a:xfrm>
            </p:grpSpPr>
            <p:sp>
              <p:nvSpPr>
                <p:cNvPr id="133" name="Oval 132"/>
                <p:cNvSpPr/>
                <p:nvPr/>
              </p:nvSpPr>
              <p:spPr>
                <a:xfrm>
                  <a:off x="6192632" y="5953150"/>
                  <a:ext cx="315328" cy="31443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Rectangle 133"/>
                <p:cNvSpPr/>
                <p:nvPr/>
              </p:nvSpPr>
              <p:spPr>
                <a:xfrm>
                  <a:off x="6162952" y="5860626"/>
                  <a:ext cx="3706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a:t>
                  </a:r>
                  <a:endPar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grpSp>
        <p:pic>
          <p:nvPicPr>
            <p:cNvPr id="307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4700" y="2220173"/>
              <a:ext cx="1441437" cy="195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Right Arrow 20"/>
          <p:cNvSpPr/>
          <p:nvPr/>
        </p:nvSpPr>
        <p:spPr>
          <a:xfrm>
            <a:off x="2596095" y="3766165"/>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ight Arrow 104"/>
          <p:cNvSpPr/>
          <p:nvPr/>
        </p:nvSpPr>
        <p:spPr>
          <a:xfrm>
            <a:off x="5059997" y="3719366"/>
            <a:ext cx="828092" cy="288032"/>
          </a:xfrm>
          <a:prstGeom prst="rightArrow">
            <a:avLst>
              <a:gd name="adj1" fmla="val 50000"/>
              <a:gd name="adj2" fmla="val 94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ounded Rectangle 24"/>
          <p:cNvSpPr/>
          <p:nvPr/>
        </p:nvSpPr>
        <p:spPr>
          <a:xfrm>
            <a:off x="255712" y="3311446"/>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List of alternatives for the decision and relevant input data</a:t>
            </a:r>
          </a:p>
        </p:txBody>
      </p:sp>
      <p:sp>
        <p:nvSpPr>
          <p:cNvPr id="107" name="Rounded Rectangle 106"/>
          <p:cNvSpPr/>
          <p:nvPr/>
        </p:nvSpPr>
        <p:spPr>
          <a:xfrm>
            <a:off x="6016352" y="3332622"/>
            <a:ext cx="2232248" cy="1152128"/>
          </a:xfrm>
          <a:prstGeom prst="roundRect">
            <a:avLst>
              <a:gd name="adj" fmla="val 1207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Decision made</a:t>
            </a:r>
            <a:r>
              <a:rPr lang="ru-RU" dirty="0">
                <a:solidFill>
                  <a:prstClr val="black"/>
                </a:solidFill>
              </a:rPr>
              <a:t> / </a:t>
            </a:r>
            <a:r>
              <a:rPr lang="en-US" dirty="0">
                <a:solidFill>
                  <a:prstClr val="black"/>
                </a:solidFill>
              </a:rPr>
              <a:t>chosen alternative</a:t>
            </a:r>
          </a:p>
        </p:txBody>
      </p:sp>
      <p:pic>
        <p:nvPicPr>
          <p:cNvPr id="108" name="Picture 1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8560" y="3863382"/>
            <a:ext cx="881434" cy="78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96" y="2804433"/>
            <a:ext cx="591564" cy="45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itle 1"/>
          <p:cNvSpPr>
            <a:spLocks noGrp="1"/>
          </p:cNvSpPr>
          <p:nvPr>
            <p:ph type="title"/>
          </p:nvPr>
        </p:nvSpPr>
        <p:spPr>
          <a:xfrm>
            <a:off x="1115615" y="2586"/>
            <a:ext cx="7438727" cy="723900"/>
          </a:xfrm>
        </p:spPr>
        <p:txBody>
          <a:bodyPr>
            <a:normAutofit/>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 a decision is being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made </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cs typeface="+mn-cs"/>
            </a:endParaRPr>
          </a:p>
        </p:txBody>
      </p:sp>
      <p:sp>
        <p:nvSpPr>
          <p:cNvPr id="36" name="Rectangle 35"/>
          <p:cNvSpPr/>
          <p:nvPr/>
        </p:nvSpPr>
        <p:spPr>
          <a:xfrm>
            <a:off x="1547664" y="863174"/>
            <a:ext cx="4608513" cy="19897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p:nvSpPr>
        <p:spPr>
          <a:xfrm>
            <a:off x="1619672" y="896437"/>
            <a:ext cx="4464496" cy="923330"/>
          </a:xfrm>
          <a:prstGeom prst="rect">
            <a:avLst/>
          </a:prstGeom>
          <a:solidFill>
            <a:srgbClr val="92D050"/>
          </a:solidFill>
          <a:ln w="25400">
            <a:solidFill>
              <a:schemeClr val="accent1">
                <a:shade val="50000"/>
              </a:schemeClr>
            </a:solidFill>
          </a:ln>
        </p:spPr>
        <p:txBody>
          <a:bodyPr wrap="square" rtlCol="0">
            <a:spAutoFit/>
          </a:bodyPr>
          <a:lstStyle/>
          <a:p>
            <a:r>
              <a:rPr lang="en-US" b="1" dirty="0" smtClean="0">
                <a:solidFill>
                  <a:srgbClr val="0070C0"/>
                </a:solidFill>
              </a:rPr>
              <a:t>Organizational component:</a:t>
            </a:r>
            <a:r>
              <a:rPr lang="en-US" dirty="0" smtClean="0">
                <a:solidFill>
                  <a:prstClr val="black"/>
                </a:solidFill>
              </a:rPr>
              <a:t> decision environment (laws</a:t>
            </a:r>
            <a:r>
              <a:rPr lang="ru-RU" dirty="0">
                <a:solidFill>
                  <a:prstClr val="black"/>
                </a:solidFill>
              </a:rPr>
              <a:t>,</a:t>
            </a:r>
            <a:r>
              <a:rPr lang="en-US" dirty="0">
                <a:solidFill>
                  <a:prstClr val="black"/>
                </a:solidFill>
              </a:rPr>
              <a:t> formal duties,</a:t>
            </a:r>
            <a:r>
              <a:rPr lang="ru-RU" dirty="0">
                <a:solidFill>
                  <a:prstClr val="black"/>
                </a:solidFill>
              </a:rPr>
              <a:t> </a:t>
            </a:r>
            <a:r>
              <a:rPr lang="en-US" dirty="0">
                <a:solidFill>
                  <a:prstClr val="black"/>
                </a:solidFill>
              </a:rPr>
              <a:t>regulations, rules</a:t>
            </a:r>
            <a:r>
              <a:rPr lang="en-US" dirty="0" smtClean="0">
                <a:solidFill>
                  <a:prstClr val="black"/>
                </a:solidFill>
              </a:rPr>
              <a:t>, orders, instructions and policies</a:t>
            </a:r>
            <a:endParaRPr lang="en-US" dirty="0">
              <a:solidFill>
                <a:prstClr val="black"/>
              </a:solidFill>
            </a:endParaRPr>
          </a:p>
        </p:txBody>
      </p:sp>
      <p:sp>
        <p:nvSpPr>
          <p:cNvPr id="38" name="TextBox 37"/>
          <p:cNvSpPr txBox="1"/>
          <p:nvPr/>
        </p:nvSpPr>
        <p:spPr>
          <a:xfrm>
            <a:off x="1619672" y="1875251"/>
            <a:ext cx="4464496" cy="923330"/>
          </a:xfrm>
          <a:prstGeom prst="rect">
            <a:avLst/>
          </a:prstGeom>
          <a:solidFill>
            <a:srgbClr val="FF8B8B"/>
          </a:solidFill>
          <a:ln w="25400">
            <a:solidFill>
              <a:schemeClr val="accent1">
                <a:shade val="50000"/>
              </a:schemeClr>
            </a:solidFill>
          </a:ln>
        </p:spPr>
        <p:txBody>
          <a:bodyPr wrap="square" rtlCol="0">
            <a:spAutoFit/>
          </a:bodyPr>
          <a:lstStyle/>
          <a:p>
            <a:r>
              <a:rPr lang="en-US" b="1" dirty="0">
                <a:solidFill>
                  <a:srgbClr val="0070C0"/>
                </a:solidFill>
              </a:rPr>
              <a:t>Personal component: </a:t>
            </a:r>
            <a:r>
              <a:rPr lang="en-US" dirty="0" smtClean="0">
                <a:solidFill>
                  <a:prstClr val="black"/>
                </a:solidFill>
              </a:rPr>
              <a:t>mind (knowledge</a:t>
            </a:r>
            <a:r>
              <a:rPr lang="ru-RU" dirty="0" smtClean="0">
                <a:solidFill>
                  <a:prstClr val="black"/>
                </a:solidFill>
              </a:rPr>
              <a:t>,</a:t>
            </a:r>
            <a:r>
              <a:rPr lang="en-US" dirty="0" smtClean="0">
                <a:solidFill>
                  <a:prstClr val="black"/>
                </a:solidFill>
              </a:rPr>
              <a:t> beliefs,</a:t>
            </a:r>
            <a:r>
              <a:rPr lang="ru-RU" dirty="0" smtClean="0">
                <a:solidFill>
                  <a:prstClr val="black"/>
                </a:solidFill>
              </a:rPr>
              <a:t> </a:t>
            </a:r>
            <a:r>
              <a:rPr lang="en-US" dirty="0">
                <a:solidFill>
                  <a:prstClr val="black"/>
                </a:solidFill>
              </a:rPr>
              <a:t>capabilities, </a:t>
            </a:r>
            <a:r>
              <a:rPr lang="en-US" dirty="0" smtClean="0">
                <a:solidFill>
                  <a:prstClr val="black"/>
                </a:solidFill>
              </a:rPr>
              <a:t>skills, experience, interests</a:t>
            </a:r>
            <a:r>
              <a:rPr lang="ru-RU" dirty="0" smtClean="0">
                <a:solidFill>
                  <a:prstClr val="black"/>
                </a:solidFill>
              </a:rPr>
              <a:t>, </a:t>
            </a:r>
            <a:r>
              <a:rPr lang="en-US" dirty="0">
                <a:solidFill>
                  <a:prstClr val="black"/>
                </a:solidFill>
              </a:rPr>
              <a:t>culture</a:t>
            </a:r>
            <a:r>
              <a:rPr lang="ru-RU" dirty="0">
                <a:solidFill>
                  <a:prstClr val="black"/>
                </a:solidFill>
              </a:rPr>
              <a:t>, </a:t>
            </a:r>
            <a:r>
              <a:rPr lang="en-US" dirty="0" smtClean="0">
                <a:solidFill>
                  <a:prstClr val="black"/>
                </a:solidFill>
              </a:rPr>
              <a:t>values, and emotions)</a:t>
            </a:r>
            <a:endParaRPr lang="en-US" dirty="0">
              <a:solidFill>
                <a:prstClr val="black"/>
              </a:solidFill>
            </a:endParaRPr>
          </a:p>
        </p:txBody>
      </p:sp>
      <p:sp>
        <p:nvSpPr>
          <p:cNvPr id="39" name="Left Brace 38"/>
          <p:cNvSpPr/>
          <p:nvPr/>
        </p:nvSpPr>
        <p:spPr>
          <a:xfrm rot="16200000">
            <a:off x="3600622" y="535685"/>
            <a:ext cx="432048" cy="4889614"/>
          </a:xfrm>
          <a:prstGeom prst="leftBrace">
            <a:avLst>
              <a:gd name="adj1" fmla="val 83545"/>
              <a:gd name="adj2" fmla="val 55323"/>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 name="Rounded Rectangular Callout 1"/>
          <p:cNvSpPr/>
          <p:nvPr/>
        </p:nvSpPr>
        <p:spPr>
          <a:xfrm>
            <a:off x="6520408" y="861432"/>
            <a:ext cx="2520280" cy="1943001"/>
          </a:xfrm>
          <a:prstGeom prst="wedgeRoundRectCallout">
            <a:avLst>
              <a:gd name="adj1" fmla="val -71297"/>
              <a:gd name="adj2" fmla="val -311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smtClean="0">
                <a:solidFill>
                  <a:prstClr val="white"/>
                </a:solidFill>
              </a:rPr>
              <a:t>For the organization:</a:t>
            </a:r>
            <a:r>
              <a:rPr lang="en-US" dirty="0" smtClean="0">
                <a:solidFill>
                  <a:prstClr val="white"/>
                </a:solidFill>
              </a:rPr>
              <a:t> Comparably easy to monitor, change or reconfigure if needed.</a:t>
            </a:r>
          </a:p>
          <a:p>
            <a:r>
              <a:rPr lang="en-US" b="1" u="sng" dirty="0" smtClean="0">
                <a:solidFill>
                  <a:prstClr val="white"/>
                </a:solidFill>
              </a:rPr>
              <a:t>For a hacker:</a:t>
            </a:r>
            <a:endParaRPr lang="en-US" dirty="0">
              <a:solidFill>
                <a:prstClr val="white"/>
              </a:solidFill>
            </a:endParaRPr>
          </a:p>
          <a:p>
            <a:r>
              <a:rPr lang="en-US" dirty="0" smtClean="0">
                <a:solidFill>
                  <a:prstClr val="white"/>
                </a:solidFill>
              </a:rPr>
              <a:t>a difficult target to influence</a:t>
            </a:r>
            <a:endParaRPr lang="en-US" dirty="0">
              <a:solidFill>
                <a:prstClr val="white"/>
              </a:solidFill>
            </a:endParaRPr>
          </a:p>
        </p:txBody>
      </p:sp>
    </p:spTree>
    <p:extLst>
      <p:ext uri="{BB962C8B-B14F-4D97-AF65-F5344CB8AC3E}">
        <p14:creationId xmlns:p14="http://schemas.microsoft.com/office/powerpoint/2010/main" val="29305044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1779</TotalTime>
  <Words>4171</Words>
  <Application>Microsoft Office PowerPoint</Application>
  <PresentationFormat>On-screen Show (4:3)</PresentationFormat>
  <Paragraphs>331</Paragraphs>
  <Slides>54</Slides>
  <Notes>4</Notes>
  <HiddenSlides>0</HiddenSlides>
  <MMClips>0</MMClips>
  <ScaleCrop>false</ScaleCrop>
  <HeadingPairs>
    <vt:vector size="4" baseType="variant">
      <vt:variant>
        <vt:lpstr>Theme</vt:lpstr>
      </vt:variant>
      <vt:variant>
        <vt:i4>4</vt:i4>
      </vt:variant>
      <vt:variant>
        <vt:lpstr>Slide Titles</vt:lpstr>
      </vt:variant>
      <vt:variant>
        <vt:i4>54</vt:i4>
      </vt:variant>
    </vt:vector>
  </HeadingPairs>
  <TitlesOfParts>
    <vt:vector size="58" baseType="lpstr">
      <vt:lpstr>Office Theme</vt:lpstr>
      <vt:lpstr>1_Office Theme</vt:lpstr>
      <vt:lpstr>2_Office Theme</vt:lpstr>
      <vt:lpstr>3_Office Theme</vt:lpstr>
      <vt:lpstr>Industry 4.0 Intelligence under Attack: From Cognitive Hack to Data Poisoning  NATO SPS Workshop "Cyber Defense in Industry 4.0 Systems and Related Logistics and IT Infrastructure"  </vt:lpstr>
      <vt:lpstr>PowerPoint Presentation</vt:lpstr>
      <vt:lpstr>PowerPoint Presentation</vt:lpstr>
      <vt:lpstr>PowerPoint Presentation</vt:lpstr>
      <vt:lpstr>PowerPoint Presentation</vt:lpstr>
      <vt:lpstr>PowerPoint Presentation</vt:lpstr>
      <vt:lpstr>Decision-making is a core challenge for the self-managed processes of the Industry 4.0</vt:lpstr>
      <vt:lpstr>How a decision is being made ?</vt:lpstr>
      <vt:lpstr>How a decision is being made ?</vt:lpstr>
      <vt:lpstr>How a decision is being made ?</vt:lpstr>
      <vt:lpstr>How a decision is being made ?</vt:lpstr>
      <vt:lpstr>PowerPoint Presentation</vt:lpstr>
      <vt:lpstr>PowerPoint Presentation</vt:lpstr>
      <vt:lpstr>PowerPoint Presentation</vt:lpstr>
      <vt:lpstr>PowerPoint Presentation</vt:lpstr>
      <vt:lpstr>Global Understanding Environment (GUN) (Industrial Ontologies Group)</vt:lpstr>
      <vt:lpstr>PowerPoint Presentation</vt:lpstr>
      <vt:lpstr>UBIWARE project (2007-2010) – designing a middleware for Industry 4.0</vt:lpstr>
      <vt:lpstr>TRUST project (2011-2015) – designing a cloud of “transparent minds” for the trusted decision-making in education</vt:lpstr>
      <vt:lpstr>PowerPoint Presentation</vt:lpstr>
      <vt:lpstr>PowerPoint Presentation</vt:lpstr>
      <vt:lpstr>Child separating green and red shells? No! She is “drawing the decision boundary” …</vt:lpstr>
      <vt:lpstr>An example of simple 2D decision space</vt:lpstr>
      <vt:lpstr>For a simple experiment and the visualizations, we used:</vt:lpstr>
      <vt:lpstr>Let us “poison” the data by adding one extra “NO” point</vt:lpstr>
      <vt:lpstr>“Poisoned” training data – “Poisoned Decisions”</vt:lpstr>
      <vt:lpstr>Let us “poison” the data by adding one extra “YES” point</vt:lpstr>
      <vt:lpstr>“Poisoned” training data – “Poisoned Decisions”</vt:lpstr>
      <vt:lpstr>Let us “poison” the data by removing one “NO” point</vt:lpstr>
      <vt:lpstr>“Poisoned” training data – “Poisoned Decisions”</vt:lpstr>
      <vt:lpstr>Let us “poison” the data by “recoloring” one point from “NO” to “YES”</vt:lpstr>
      <vt:lpstr>“Poisoned” training data – “Poisoned Decisions”</vt:lpstr>
      <vt:lpstr>Let us “poison” the data by “recoloring” one point from “YES” to “NO”</vt:lpstr>
      <vt:lpstr>“Poisoned” training data – “Poisoned Decisions”</vt:lpstr>
      <vt:lpstr>Let us “poison” the data by “changing location” of one “YES” point</vt:lpstr>
      <vt:lpstr>“Poisoned” training data – “Poisoned Decisions”</vt:lpstr>
      <vt:lpstr>Let us consider a more complex decision problem addressed by two different decision-makers</vt:lpstr>
      <vt:lpstr>Let us “poison” the data by adding three “NO” points: Intended impact – “broken” decision boundary</vt:lpstr>
      <vt:lpstr>Let us “poison” the data by adding three “NO” points:            Intended impact – “broken” decision boundary</vt:lpstr>
      <vt:lpstr>Let us “poison” the data by unbalanced prototype selection for learning the decision boundary</vt:lpstr>
      <vt:lpstr>Let us “poison” the data by unbalanced prototype selection for learning the decision boundary</vt:lpstr>
      <vt:lpstr>Let us see how “poisoning” (adding just one extra point) compromises the result of clustering (unsupervised learning) the unlabeled data. Impact: 1 cluster (incorrect as intended by the attacker) instead of 2 (correct)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Industry 4.0 Intelligence under Attack: From Cognitive Hack to Data Poisoning</dc:title>
  <dc:creator>Terziyan Vagan</dc:creator>
  <cp:keywords>cyber security, data poisoning, cognitive hack, machine learning, deep learning, cognitive computing, artificial Intelligence, adversarial machine learning</cp:keywords>
  <cp:lastModifiedBy>Terziyan Vagan</cp:lastModifiedBy>
  <cp:revision>138</cp:revision>
  <dcterms:created xsi:type="dcterms:W3CDTF">2017-08-08T10:13:30Z</dcterms:created>
  <dcterms:modified xsi:type="dcterms:W3CDTF">2018-05-11T12:03:20Z</dcterms:modified>
</cp:coreProperties>
</file>