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theme/theme12.xml" ContentType="application/vnd.openxmlformats-officedocument.theme+xml"/>
  <Override PartName="/ppt/slideLayouts/slideLayout24.xml" ContentType="application/vnd.openxmlformats-officedocument.presentationml.slideLayout+xml"/>
  <Override PartName="/ppt/theme/theme13.xml" ContentType="application/vnd.openxmlformats-officedocument.theme+xml"/>
  <Override PartName="/ppt/slideLayouts/slideLayout25.xml" ContentType="application/vnd.openxmlformats-officedocument.presentationml.slideLayout+xml"/>
  <Override PartName="/ppt/theme/theme14.xml" ContentType="application/vnd.openxmlformats-officedocument.theme+xml"/>
  <Override PartName="/ppt/slideLayouts/slideLayout26.xml" ContentType="application/vnd.openxmlformats-officedocument.presentationml.slideLayout+xml"/>
  <Override PartName="/ppt/theme/theme15.xml" ContentType="application/vnd.openxmlformats-officedocument.theme+xml"/>
  <Override PartName="/ppt/slideLayouts/slideLayout27.xml" ContentType="application/vnd.openxmlformats-officedocument.presentationml.slideLayout+xml"/>
  <Override PartName="/ppt/theme/theme16.xml" ContentType="application/vnd.openxmlformats-officedocument.theme+xml"/>
  <Override PartName="/ppt/slideLayouts/slideLayout28.xml" ContentType="application/vnd.openxmlformats-officedocument.presentationml.slideLayout+xml"/>
  <Override PartName="/ppt/theme/theme17.xml" ContentType="application/vnd.openxmlformats-officedocument.theme+xml"/>
  <Override PartName="/ppt/slideLayouts/slideLayout29.xml" ContentType="application/vnd.openxmlformats-officedocument.presentationml.slideLayout+xml"/>
  <Override PartName="/ppt/theme/theme18.xml" ContentType="application/vnd.openxmlformats-officedocument.theme+xml"/>
  <Override PartName="/ppt/slideLayouts/slideLayout30.xml" ContentType="application/vnd.openxmlformats-officedocument.presentationml.slideLayout+xml"/>
  <Override PartName="/ppt/theme/theme19.xml" ContentType="application/vnd.openxmlformats-officedocument.theme+xml"/>
  <Override PartName="/ppt/slideLayouts/slideLayout31.xml" ContentType="application/vnd.openxmlformats-officedocument.presentationml.slideLayout+xml"/>
  <Override PartName="/ppt/theme/theme20.xml" ContentType="application/vnd.openxmlformats-officedocument.theme+xml"/>
  <Override PartName="/ppt/slideLayouts/slideLayout32.xml" ContentType="application/vnd.openxmlformats-officedocument.presentationml.slideLayout+xml"/>
  <Override PartName="/ppt/theme/theme21.xml" ContentType="application/vnd.openxmlformats-officedocument.theme+xml"/>
  <Override PartName="/ppt/slideLayouts/slideLayout33.xml" ContentType="application/vnd.openxmlformats-officedocument.presentationml.slideLayout+xml"/>
  <Override PartName="/ppt/theme/theme22.xml" ContentType="application/vnd.openxmlformats-officedocument.theme+xml"/>
  <Override PartName="/ppt/slideLayouts/slideLayout34.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22" r:id="rId3"/>
    <p:sldMasterId id="2147483724" r:id="rId4"/>
    <p:sldMasterId id="2147483726" r:id="rId5"/>
    <p:sldMasterId id="2147483728" r:id="rId6"/>
    <p:sldMasterId id="2147483730" r:id="rId7"/>
    <p:sldMasterId id="2147483732" r:id="rId8"/>
    <p:sldMasterId id="2147483734" r:id="rId9"/>
    <p:sldMasterId id="2147483736" r:id="rId10"/>
    <p:sldMasterId id="2147483738" r:id="rId11"/>
    <p:sldMasterId id="2147483740" r:id="rId12"/>
    <p:sldMasterId id="2147483742" r:id="rId13"/>
    <p:sldMasterId id="2147483744" r:id="rId14"/>
    <p:sldMasterId id="2147483746" r:id="rId15"/>
    <p:sldMasterId id="2147483748" r:id="rId16"/>
    <p:sldMasterId id="2147483750" r:id="rId17"/>
    <p:sldMasterId id="2147483752" r:id="rId18"/>
    <p:sldMasterId id="2147483754" r:id="rId19"/>
    <p:sldMasterId id="2147483756" r:id="rId20"/>
    <p:sldMasterId id="2147483758" r:id="rId21"/>
    <p:sldMasterId id="2147483760" r:id="rId22"/>
    <p:sldMasterId id="2147483776" r:id="rId23"/>
  </p:sldMasterIdLst>
  <p:notesMasterIdLst>
    <p:notesMasterId r:id="rId234"/>
  </p:notesMasterIdLst>
  <p:sldIdLst>
    <p:sldId id="783" r:id="rId24"/>
    <p:sldId id="693" r:id="rId25"/>
    <p:sldId id="256" r:id="rId26"/>
    <p:sldId id="694" r:id="rId27"/>
    <p:sldId id="727" r:id="rId28"/>
    <p:sldId id="768" r:id="rId29"/>
    <p:sldId id="728" r:id="rId30"/>
    <p:sldId id="729" r:id="rId31"/>
    <p:sldId id="730" r:id="rId32"/>
    <p:sldId id="731" r:id="rId33"/>
    <p:sldId id="732" r:id="rId34"/>
    <p:sldId id="733" r:id="rId35"/>
    <p:sldId id="734" r:id="rId36"/>
    <p:sldId id="735" r:id="rId37"/>
    <p:sldId id="736" r:id="rId38"/>
    <p:sldId id="737" r:id="rId39"/>
    <p:sldId id="738" r:id="rId40"/>
    <p:sldId id="739" r:id="rId41"/>
    <p:sldId id="740" r:id="rId42"/>
    <p:sldId id="741" r:id="rId43"/>
    <p:sldId id="742" r:id="rId44"/>
    <p:sldId id="743" r:id="rId45"/>
    <p:sldId id="744" r:id="rId46"/>
    <p:sldId id="745" r:id="rId47"/>
    <p:sldId id="746" r:id="rId48"/>
    <p:sldId id="666" r:id="rId49"/>
    <p:sldId id="667" r:id="rId50"/>
    <p:sldId id="668" r:id="rId51"/>
    <p:sldId id="669" r:id="rId52"/>
    <p:sldId id="670" r:id="rId53"/>
    <p:sldId id="671" r:id="rId54"/>
    <p:sldId id="672" r:id="rId55"/>
    <p:sldId id="673" r:id="rId56"/>
    <p:sldId id="674" r:id="rId57"/>
    <p:sldId id="675" r:id="rId58"/>
    <p:sldId id="676" r:id="rId59"/>
    <p:sldId id="677" r:id="rId60"/>
    <p:sldId id="678" r:id="rId61"/>
    <p:sldId id="679" r:id="rId62"/>
    <p:sldId id="680" r:id="rId63"/>
    <p:sldId id="681" r:id="rId64"/>
    <p:sldId id="682" r:id="rId65"/>
    <p:sldId id="683" r:id="rId66"/>
    <p:sldId id="684" r:id="rId67"/>
    <p:sldId id="685" r:id="rId68"/>
    <p:sldId id="686" r:id="rId69"/>
    <p:sldId id="687" r:id="rId70"/>
    <p:sldId id="688" r:id="rId71"/>
    <p:sldId id="689" r:id="rId72"/>
    <p:sldId id="690" r:id="rId73"/>
    <p:sldId id="691" r:id="rId74"/>
    <p:sldId id="281" r:id="rId75"/>
    <p:sldId id="600" r:id="rId76"/>
    <p:sldId id="606" r:id="rId77"/>
    <p:sldId id="607" r:id="rId78"/>
    <p:sldId id="514" r:id="rId79"/>
    <p:sldId id="626" r:id="rId80"/>
    <p:sldId id="627" r:id="rId81"/>
    <p:sldId id="628" r:id="rId82"/>
    <p:sldId id="632" r:id="rId83"/>
    <p:sldId id="288" r:id="rId84"/>
    <p:sldId id="524" r:id="rId85"/>
    <p:sldId id="528" r:id="rId86"/>
    <p:sldId id="529" r:id="rId87"/>
    <p:sldId id="526" r:id="rId88"/>
    <p:sldId id="290" r:id="rId89"/>
    <p:sldId id="608" r:id="rId90"/>
    <p:sldId id="603" r:id="rId91"/>
    <p:sldId id="604" r:id="rId92"/>
    <p:sldId id="586" r:id="rId93"/>
    <p:sldId id="609" r:id="rId94"/>
    <p:sldId id="629" r:id="rId95"/>
    <p:sldId id="561" r:id="rId96"/>
    <p:sldId id="563" r:id="rId97"/>
    <p:sldId id="630" r:id="rId98"/>
    <p:sldId id="565" r:id="rId99"/>
    <p:sldId id="571" r:id="rId100"/>
    <p:sldId id="564" r:id="rId101"/>
    <p:sldId id="631" r:id="rId102"/>
    <p:sldId id="568" r:id="rId103"/>
    <p:sldId id="569" r:id="rId104"/>
    <p:sldId id="570" r:id="rId105"/>
    <p:sldId id="692" r:id="rId106"/>
    <p:sldId id="769" r:id="rId107"/>
    <p:sldId id="610" r:id="rId108"/>
    <p:sldId id="611" r:id="rId109"/>
    <p:sldId id="572" r:id="rId110"/>
    <p:sldId id="634" r:id="rId111"/>
    <p:sldId id="633" r:id="rId112"/>
    <p:sldId id="695" r:id="rId113"/>
    <p:sldId id="696" r:id="rId114"/>
    <p:sldId id="697" r:id="rId115"/>
    <p:sldId id="698" r:id="rId116"/>
    <p:sldId id="699" r:id="rId117"/>
    <p:sldId id="748" r:id="rId118"/>
    <p:sldId id="747" r:id="rId119"/>
    <p:sldId id="700" r:id="rId120"/>
    <p:sldId id="701" r:id="rId121"/>
    <p:sldId id="749" r:id="rId122"/>
    <p:sldId id="702" r:id="rId123"/>
    <p:sldId id="703" r:id="rId124"/>
    <p:sldId id="704" r:id="rId125"/>
    <p:sldId id="705" r:id="rId126"/>
    <p:sldId id="706" r:id="rId127"/>
    <p:sldId id="707" r:id="rId128"/>
    <p:sldId id="708" r:id="rId129"/>
    <p:sldId id="709" r:id="rId130"/>
    <p:sldId id="750" r:id="rId131"/>
    <p:sldId id="752" r:id="rId132"/>
    <p:sldId id="753" r:id="rId133"/>
    <p:sldId id="754" r:id="rId134"/>
    <p:sldId id="755" r:id="rId135"/>
    <p:sldId id="756" r:id="rId136"/>
    <p:sldId id="757" r:id="rId137"/>
    <p:sldId id="758" r:id="rId138"/>
    <p:sldId id="759" r:id="rId139"/>
    <p:sldId id="760" r:id="rId140"/>
    <p:sldId id="761" r:id="rId141"/>
    <p:sldId id="762" r:id="rId142"/>
    <p:sldId id="763" r:id="rId143"/>
    <p:sldId id="764" r:id="rId144"/>
    <p:sldId id="766" r:id="rId145"/>
    <p:sldId id="765" r:id="rId146"/>
    <p:sldId id="767" r:id="rId147"/>
    <p:sldId id="726" r:id="rId148"/>
    <p:sldId id="788" r:id="rId149"/>
    <p:sldId id="789" r:id="rId150"/>
    <p:sldId id="790" r:id="rId151"/>
    <p:sldId id="791" r:id="rId152"/>
    <p:sldId id="792" r:id="rId153"/>
    <p:sldId id="793" r:id="rId154"/>
    <p:sldId id="794" r:id="rId155"/>
    <p:sldId id="795" r:id="rId156"/>
    <p:sldId id="796" r:id="rId157"/>
    <p:sldId id="663" r:id="rId158"/>
    <p:sldId id="770" r:id="rId159"/>
    <p:sldId id="771" r:id="rId160"/>
    <p:sldId id="772" r:id="rId161"/>
    <p:sldId id="773" r:id="rId162"/>
    <p:sldId id="774" r:id="rId163"/>
    <p:sldId id="776" r:id="rId164"/>
    <p:sldId id="777" r:id="rId165"/>
    <p:sldId id="778" r:id="rId166"/>
    <p:sldId id="779" r:id="rId167"/>
    <p:sldId id="780" r:id="rId168"/>
    <p:sldId id="781" r:id="rId169"/>
    <p:sldId id="782" r:id="rId170"/>
    <p:sldId id="635" r:id="rId171"/>
    <p:sldId id="636" r:id="rId172"/>
    <p:sldId id="637" r:id="rId173"/>
    <p:sldId id="638" r:id="rId174"/>
    <p:sldId id="639" r:id="rId175"/>
    <p:sldId id="640" r:id="rId176"/>
    <p:sldId id="641" r:id="rId177"/>
    <p:sldId id="642" r:id="rId178"/>
    <p:sldId id="643" r:id="rId179"/>
    <p:sldId id="644" r:id="rId180"/>
    <p:sldId id="645" r:id="rId181"/>
    <p:sldId id="646" r:id="rId182"/>
    <p:sldId id="647" r:id="rId183"/>
    <p:sldId id="648" r:id="rId184"/>
    <p:sldId id="649" r:id="rId185"/>
    <p:sldId id="650" r:id="rId186"/>
    <p:sldId id="651" r:id="rId187"/>
    <p:sldId id="652" r:id="rId188"/>
    <p:sldId id="653" r:id="rId189"/>
    <p:sldId id="654" r:id="rId190"/>
    <p:sldId id="662" r:id="rId191"/>
    <p:sldId id="665" r:id="rId192"/>
    <p:sldId id="588" r:id="rId193"/>
    <p:sldId id="539" r:id="rId194"/>
    <p:sldId id="548" r:id="rId195"/>
    <p:sldId id="545" r:id="rId196"/>
    <p:sldId id="579" r:id="rId197"/>
    <p:sldId id="580" r:id="rId198"/>
    <p:sldId id="595" r:id="rId199"/>
    <p:sldId id="597" r:id="rId200"/>
    <p:sldId id="596" r:id="rId201"/>
    <p:sldId id="547" r:id="rId202"/>
    <p:sldId id="582" r:id="rId203"/>
    <p:sldId id="285" r:id="rId204"/>
    <p:sldId id="786" r:id="rId205"/>
    <p:sldId id="787" r:id="rId206"/>
    <p:sldId id="489" r:id="rId207"/>
    <p:sldId id="534" r:id="rId208"/>
    <p:sldId id="461" r:id="rId209"/>
    <p:sldId id="326" r:id="rId210"/>
    <p:sldId id="617" r:id="rId211"/>
    <p:sldId id="315" r:id="rId212"/>
    <p:sldId id="316" r:id="rId213"/>
    <p:sldId id="319" r:id="rId214"/>
    <p:sldId id="622" r:id="rId215"/>
    <p:sldId id="509" r:id="rId216"/>
    <p:sldId id="574" r:id="rId217"/>
    <p:sldId id="331" r:id="rId218"/>
    <p:sldId id="454" r:id="rId219"/>
    <p:sldId id="510" r:id="rId220"/>
    <p:sldId id="511" r:id="rId221"/>
    <p:sldId id="358" r:id="rId222"/>
    <p:sldId id="359" r:id="rId223"/>
    <p:sldId id="360" r:id="rId224"/>
    <p:sldId id="362" r:id="rId225"/>
    <p:sldId id="363" r:id="rId226"/>
    <p:sldId id="364" r:id="rId227"/>
    <p:sldId id="365" r:id="rId228"/>
    <p:sldId id="366" r:id="rId229"/>
    <p:sldId id="367" r:id="rId230"/>
    <p:sldId id="508" r:id="rId231"/>
    <p:sldId id="784" r:id="rId232"/>
    <p:sldId id="785" r:id="rId233"/>
  </p:sldIdLst>
  <p:sldSz cx="9144000" cy="6858000" type="screen4x3"/>
  <p:notesSz cx="6858000" cy="9144000"/>
  <p:defaultTextStyle>
    <a:defPPr>
      <a:defRPr lang="zh-TW"/>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32" autoAdjust="0"/>
    <p:restoredTop sz="92261" autoAdjust="0"/>
  </p:normalViewPr>
  <p:slideViewPr>
    <p:cSldViewPr snapToGrid="0">
      <p:cViewPr varScale="1">
        <p:scale>
          <a:sx n="116" d="100"/>
          <a:sy n="116" d="100"/>
        </p:scale>
        <p:origin x="1158" y="108"/>
      </p:cViewPr>
      <p:guideLst>
        <p:guide orient="horz" pos="2160"/>
        <p:guide pos="2880"/>
      </p:guideLst>
    </p:cSldViewPr>
  </p:slideViewPr>
  <p:notesTextViewPr>
    <p:cViewPr>
      <p:scale>
        <a:sx n="125" d="100"/>
        <a:sy n="125" d="100"/>
      </p:scale>
      <p:origin x="0" y="0"/>
    </p:cViewPr>
  </p:notesTextViewPr>
  <p:notesViewPr>
    <p:cSldViewPr snapToGrid="0">
      <p:cViewPr varScale="1">
        <p:scale>
          <a:sx n="67" d="100"/>
          <a:sy n="67" d="100"/>
        </p:scale>
        <p:origin x="-3120"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91" Type="http://schemas.openxmlformats.org/officeDocument/2006/relationships/slide" Target="slides/slide168.xml"/><Relationship Id="rId205" Type="http://schemas.openxmlformats.org/officeDocument/2006/relationships/slide" Target="slides/slide182.xml"/><Relationship Id="rId226" Type="http://schemas.openxmlformats.org/officeDocument/2006/relationships/slide" Target="slides/slide203.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16" Type="http://schemas.openxmlformats.org/officeDocument/2006/relationships/slide" Target="slides/slide193.xml"/><Relationship Id="rId237"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92" Type="http://schemas.openxmlformats.org/officeDocument/2006/relationships/slide" Target="slides/slide169.xml"/><Relationship Id="rId206" Type="http://schemas.openxmlformats.org/officeDocument/2006/relationships/slide" Target="slides/slide183.xml"/><Relationship Id="rId227" Type="http://schemas.openxmlformats.org/officeDocument/2006/relationships/slide" Target="slides/slide204.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slide" Target="slides/slide159.xml"/><Relationship Id="rId217" Type="http://schemas.openxmlformats.org/officeDocument/2006/relationships/slide" Target="slides/slide194.xml"/><Relationship Id="rId6" Type="http://schemas.openxmlformats.org/officeDocument/2006/relationships/slideMaster" Target="slideMasters/slideMaster6.xml"/><Relationship Id="rId238" Type="http://schemas.openxmlformats.org/officeDocument/2006/relationships/tableStyles" Target="tableStyles.xml"/><Relationship Id="rId23" Type="http://schemas.openxmlformats.org/officeDocument/2006/relationships/slideMaster" Target="slideMasters/slideMaster23.xml"/><Relationship Id="rId119" Type="http://schemas.openxmlformats.org/officeDocument/2006/relationships/slide" Target="slides/slide96.xml"/><Relationship Id="rId44" Type="http://schemas.openxmlformats.org/officeDocument/2006/relationships/slide" Target="slides/slide21.xml"/><Relationship Id="rId65" Type="http://schemas.openxmlformats.org/officeDocument/2006/relationships/slide" Target="slides/slide42.xml"/><Relationship Id="rId86" Type="http://schemas.openxmlformats.org/officeDocument/2006/relationships/slide" Target="slides/slide63.xml"/><Relationship Id="rId130" Type="http://schemas.openxmlformats.org/officeDocument/2006/relationships/slide" Target="slides/slide107.xml"/><Relationship Id="rId151" Type="http://schemas.openxmlformats.org/officeDocument/2006/relationships/slide" Target="slides/slide128.xml"/><Relationship Id="rId172" Type="http://schemas.openxmlformats.org/officeDocument/2006/relationships/slide" Target="slides/slide149.xml"/><Relationship Id="rId193" Type="http://schemas.openxmlformats.org/officeDocument/2006/relationships/slide" Target="slides/slide170.xml"/><Relationship Id="rId207" Type="http://schemas.openxmlformats.org/officeDocument/2006/relationships/slide" Target="slides/slide184.xml"/><Relationship Id="rId228"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86.xml"/><Relationship Id="rId34" Type="http://schemas.openxmlformats.org/officeDocument/2006/relationships/slide" Target="slides/slide11.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20" Type="http://schemas.openxmlformats.org/officeDocument/2006/relationships/slide" Target="slides/slide97.xml"/><Relationship Id="rId141" Type="http://schemas.openxmlformats.org/officeDocument/2006/relationships/slide" Target="slides/slide118.xml"/><Relationship Id="rId7" Type="http://schemas.openxmlformats.org/officeDocument/2006/relationships/slideMaster" Target="slideMasters/slideMaster7.xml"/><Relationship Id="rId162" Type="http://schemas.openxmlformats.org/officeDocument/2006/relationships/slide" Target="slides/slide139.xml"/><Relationship Id="rId183" Type="http://schemas.openxmlformats.org/officeDocument/2006/relationships/slide" Target="slides/slide160.xml"/><Relationship Id="rId218" Type="http://schemas.openxmlformats.org/officeDocument/2006/relationships/slide" Target="slides/slide195.xml"/><Relationship Id="rId24" Type="http://schemas.openxmlformats.org/officeDocument/2006/relationships/slide" Target="slides/slide1.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31" Type="http://schemas.openxmlformats.org/officeDocument/2006/relationships/slide" Target="slides/slide108.xml"/><Relationship Id="rId152" Type="http://schemas.openxmlformats.org/officeDocument/2006/relationships/slide" Target="slides/slide129.xml"/><Relationship Id="rId173" Type="http://schemas.openxmlformats.org/officeDocument/2006/relationships/slide" Target="slides/slide150.xml"/><Relationship Id="rId194" Type="http://schemas.openxmlformats.org/officeDocument/2006/relationships/slide" Target="slides/slide171.xml"/><Relationship Id="rId208" Type="http://schemas.openxmlformats.org/officeDocument/2006/relationships/slide" Target="slides/slide185.xml"/><Relationship Id="rId229" Type="http://schemas.openxmlformats.org/officeDocument/2006/relationships/slide" Target="slides/slide206.xml"/><Relationship Id="rId14" Type="http://schemas.openxmlformats.org/officeDocument/2006/relationships/slideMaster" Target="slideMasters/slideMaster14.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8" Type="http://schemas.openxmlformats.org/officeDocument/2006/relationships/slideMaster" Target="slideMasters/slideMaster8.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slide" Target="slides/slide161.xml"/><Relationship Id="rId219" Type="http://schemas.openxmlformats.org/officeDocument/2006/relationships/slide" Target="slides/slide196.xml"/><Relationship Id="rId230" Type="http://schemas.openxmlformats.org/officeDocument/2006/relationships/slide" Target="slides/slide207.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95" Type="http://schemas.openxmlformats.org/officeDocument/2006/relationships/slide" Target="slides/slide172.xml"/><Relationship Id="rId209" Type="http://schemas.openxmlformats.org/officeDocument/2006/relationships/slide" Target="slides/slide186.xml"/><Relationship Id="rId190" Type="http://schemas.openxmlformats.org/officeDocument/2006/relationships/slide" Target="slides/slide167.xml"/><Relationship Id="rId204" Type="http://schemas.openxmlformats.org/officeDocument/2006/relationships/slide" Target="slides/slide181.xml"/><Relationship Id="rId220" Type="http://schemas.openxmlformats.org/officeDocument/2006/relationships/slide" Target="slides/slide197.xml"/><Relationship Id="rId225"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slide" Target="slides/slide1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10" Type="http://schemas.openxmlformats.org/officeDocument/2006/relationships/slide" Target="slides/slide187.xml"/><Relationship Id="rId215" Type="http://schemas.openxmlformats.org/officeDocument/2006/relationships/slide" Target="slides/slide192.xml"/><Relationship Id="rId236" Type="http://schemas.openxmlformats.org/officeDocument/2006/relationships/viewProps" Target="viewProps.xml"/><Relationship Id="rId26" Type="http://schemas.openxmlformats.org/officeDocument/2006/relationships/slide" Target="slides/slide3.xml"/><Relationship Id="rId231" Type="http://schemas.openxmlformats.org/officeDocument/2006/relationships/slide" Target="slides/slide208.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96" Type="http://schemas.openxmlformats.org/officeDocument/2006/relationships/slide" Target="slides/slide173.xml"/><Relationship Id="rId200" Type="http://schemas.openxmlformats.org/officeDocument/2006/relationships/slide" Target="slides/slide177.xml"/><Relationship Id="rId16" Type="http://schemas.openxmlformats.org/officeDocument/2006/relationships/slideMaster" Target="slideMasters/slideMaster16.xml"/><Relationship Id="rId221" Type="http://schemas.openxmlformats.org/officeDocument/2006/relationships/slide" Target="slides/slide198.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slide" Target="slides/slide163.xml"/><Relationship Id="rId211" Type="http://schemas.openxmlformats.org/officeDocument/2006/relationships/slide" Target="slides/slide188.xml"/><Relationship Id="rId232" Type="http://schemas.openxmlformats.org/officeDocument/2006/relationships/slide" Target="slides/slide209.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97" Type="http://schemas.openxmlformats.org/officeDocument/2006/relationships/slide" Target="slides/slide174.xml"/><Relationship Id="rId201" Type="http://schemas.openxmlformats.org/officeDocument/2006/relationships/slide" Target="slides/slide178.xml"/><Relationship Id="rId222" Type="http://schemas.openxmlformats.org/officeDocument/2006/relationships/slide" Target="slides/slide199.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87" Type="http://schemas.openxmlformats.org/officeDocument/2006/relationships/slide" Target="slides/slide164.xml"/><Relationship Id="rId1" Type="http://schemas.openxmlformats.org/officeDocument/2006/relationships/slideMaster" Target="slideMasters/slideMaster1.xml"/><Relationship Id="rId212" Type="http://schemas.openxmlformats.org/officeDocument/2006/relationships/slide" Target="slides/slide189.xml"/><Relationship Id="rId233" Type="http://schemas.openxmlformats.org/officeDocument/2006/relationships/slide" Target="slides/slide210.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 Id="rId198" Type="http://schemas.openxmlformats.org/officeDocument/2006/relationships/slide" Target="slides/slide175.xml"/><Relationship Id="rId202" Type="http://schemas.openxmlformats.org/officeDocument/2006/relationships/slide" Target="slides/slide179.xml"/><Relationship Id="rId223"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 Target="slides/slide16.xml"/><Relationship Id="rId50" Type="http://schemas.openxmlformats.org/officeDocument/2006/relationships/slide" Target="slides/slide27.xml"/><Relationship Id="rId104" Type="http://schemas.openxmlformats.org/officeDocument/2006/relationships/slide" Target="slides/slide81.xml"/><Relationship Id="rId125" Type="http://schemas.openxmlformats.org/officeDocument/2006/relationships/slide" Target="slides/slide102.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71" Type="http://schemas.openxmlformats.org/officeDocument/2006/relationships/slide" Target="slides/slide48.xml"/><Relationship Id="rId92" Type="http://schemas.openxmlformats.org/officeDocument/2006/relationships/slide" Target="slides/slide69.xml"/><Relationship Id="rId213" Type="http://schemas.openxmlformats.org/officeDocument/2006/relationships/slide" Target="slides/slide190.xml"/><Relationship Id="rId234"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6.xml"/><Relationship Id="rId40" Type="http://schemas.openxmlformats.org/officeDocument/2006/relationships/slide" Target="slides/slide17.xml"/><Relationship Id="rId115" Type="http://schemas.openxmlformats.org/officeDocument/2006/relationships/slide" Target="slides/slide92.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99" Type="http://schemas.openxmlformats.org/officeDocument/2006/relationships/slide" Target="slides/slide176.xml"/><Relationship Id="rId203" Type="http://schemas.openxmlformats.org/officeDocument/2006/relationships/slide" Target="slides/slide180.xml"/><Relationship Id="rId19" Type="http://schemas.openxmlformats.org/officeDocument/2006/relationships/slideMaster" Target="slideMasters/slideMaster19.xml"/><Relationship Id="rId224" Type="http://schemas.openxmlformats.org/officeDocument/2006/relationships/slide" Target="slides/slide201.xml"/><Relationship Id="rId30" Type="http://schemas.openxmlformats.org/officeDocument/2006/relationships/slide" Target="slides/slide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189" Type="http://schemas.openxmlformats.org/officeDocument/2006/relationships/slide" Target="slides/slide166.xml"/><Relationship Id="rId3" Type="http://schemas.openxmlformats.org/officeDocument/2006/relationships/slideMaster" Target="slideMasters/slideMaster3.xml"/><Relationship Id="rId214" Type="http://schemas.openxmlformats.org/officeDocument/2006/relationships/slide" Target="slides/slide191.xml"/><Relationship Id="rId235" Type="http://schemas.openxmlformats.org/officeDocument/2006/relationships/presProps" Target="presProps.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179" Type="http://schemas.openxmlformats.org/officeDocument/2006/relationships/slide" Target="slides/slide15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120A9-D745-44C7-A56D-E5DDAE24CF36}" type="doc">
      <dgm:prSet loTypeId="urn:microsoft.com/office/officeart/2005/8/layout/list1" loCatId="list" qsTypeId="urn:microsoft.com/office/officeart/2005/8/quickstyle/simple5" qsCatId="simple" csTypeId="urn:microsoft.com/office/officeart/2005/8/colors/colorful4" csCatId="colorful" phldr="1"/>
      <dgm:spPr/>
      <dgm:t>
        <a:bodyPr/>
        <a:lstStyle/>
        <a:p>
          <a:endParaRPr lang="zh-TW" altLang="en-US"/>
        </a:p>
      </dgm:t>
    </dgm:pt>
    <dgm:pt modelId="{93709A3A-9CE8-4EFC-B727-6065450A8727}">
      <dgm:prSet phldrT="[文字]" custT="1"/>
      <dgm:spPr/>
      <dgm:t>
        <a:bodyPr/>
        <a:lstStyle/>
        <a:p>
          <a:r>
            <a:rPr lang="en-US" altLang="zh-TW" sz="2800" dirty="0"/>
            <a:t>Modify the Network</a:t>
          </a:r>
          <a:endParaRPr lang="zh-TW" altLang="en-US" sz="2800" dirty="0"/>
        </a:p>
      </dgm:t>
    </dgm:pt>
    <dgm:pt modelId="{BBC01A2B-A43D-4169-BF24-6F01EE8FB850}" type="parTrans" cxnId="{5DE57DA9-7857-4E83-835C-624A21B68B4C}">
      <dgm:prSet/>
      <dgm:spPr/>
      <dgm:t>
        <a:bodyPr/>
        <a:lstStyle/>
        <a:p>
          <a:endParaRPr lang="zh-TW" altLang="en-US"/>
        </a:p>
      </dgm:t>
    </dgm:pt>
    <dgm:pt modelId="{B4F8A9F0-6F97-4C3F-B0BA-DBAA6F4A7864}" type="sibTrans" cxnId="{5DE57DA9-7857-4E83-835C-624A21B68B4C}">
      <dgm:prSet/>
      <dgm:spPr/>
      <dgm:t>
        <a:bodyPr/>
        <a:lstStyle/>
        <a:p>
          <a:endParaRPr lang="zh-TW" altLang="en-US"/>
        </a:p>
      </dgm:t>
    </dgm:pt>
    <dgm:pt modelId="{551939ED-DA8B-4056-92C3-0BDF54BE5DA6}">
      <dgm:prSet phldrT="[文字]" custT="1"/>
      <dgm:spPr/>
      <dgm:t>
        <a:bodyPr/>
        <a:lstStyle/>
        <a:p>
          <a:r>
            <a:rPr lang="en-US" altLang="zh-TW" sz="2800" dirty="0"/>
            <a:t>Better optimization Strategy</a:t>
          </a:r>
          <a:endParaRPr lang="zh-TW" altLang="en-US" sz="2800" dirty="0"/>
        </a:p>
      </dgm:t>
    </dgm:pt>
    <dgm:pt modelId="{55A4114E-F20A-44A0-8C01-44B62E692137}" type="parTrans" cxnId="{CEF793B2-92C1-4604-AA2C-92A528FD0804}">
      <dgm:prSet/>
      <dgm:spPr/>
      <dgm:t>
        <a:bodyPr/>
        <a:lstStyle/>
        <a:p>
          <a:endParaRPr lang="zh-TW" altLang="en-US"/>
        </a:p>
      </dgm:t>
    </dgm:pt>
    <dgm:pt modelId="{B2C46CE9-BFFC-499A-8294-40C0CA6FABDC}" type="sibTrans" cxnId="{CEF793B2-92C1-4604-AA2C-92A528FD0804}">
      <dgm:prSet/>
      <dgm:spPr/>
      <dgm:t>
        <a:bodyPr/>
        <a:lstStyle/>
        <a:p>
          <a:endParaRPr lang="zh-TW" altLang="en-US"/>
        </a:p>
      </dgm:t>
    </dgm:pt>
    <dgm:pt modelId="{DBC1AEE2-4C3E-4848-A71D-2DB3359330A4}">
      <dgm:prSet phldrT="[文字]" custT="1"/>
      <dgm:spPr/>
      <dgm:t>
        <a:bodyPr/>
        <a:lstStyle/>
        <a:p>
          <a:r>
            <a:rPr lang="en-US" altLang="zh-TW" sz="2800" dirty="0"/>
            <a:t>Prevent Overfitting</a:t>
          </a:r>
          <a:endParaRPr lang="zh-TW" altLang="en-US" sz="2800" dirty="0"/>
        </a:p>
      </dgm:t>
    </dgm:pt>
    <dgm:pt modelId="{B6B7E12D-D632-4A48-A704-CC95E70AA562}" type="parTrans" cxnId="{16C5D0F5-4610-4CCA-B17A-7FFBFECE6C2E}">
      <dgm:prSet/>
      <dgm:spPr/>
      <dgm:t>
        <a:bodyPr/>
        <a:lstStyle/>
        <a:p>
          <a:endParaRPr lang="zh-TW" altLang="en-US"/>
        </a:p>
      </dgm:t>
    </dgm:pt>
    <dgm:pt modelId="{E7154F52-7B60-4BF8-B5C4-55367E3206FF}" type="sibTrans" cxnId="{16C5D0F5-4610-4CCA-B17A-7FFBFECE6C2E}">
      <dgm:prSet/>
      <dgm:spPr/>
      <dgm:t>
        <a:bodyPr/>
        <a:lstStyle/>
        <a:p>
          <a:endParaRPr lang="zh-TW" altLang="en-US"/>
        </a:p>
      </dgm:t>
    </dgm:pt>
    <dgm:pt modelId="{C8E5FAFB-85A2-4B2C-9975-E44C5B37223E}">
      <dgm:prSet phldrT="[文字]" custT="1"/>
      <dgm:spPr/>
      <dgm:t>
        <a:bodyPr/>
        <a:lstStyle/>
        <a:p>
          <a:r>
            <a:rPr lang="en-US" altLang="zh-TW" sz="2800" dirty="0"/>
            <a:t>New activation functions, for example, </a:t>
          </a:r>
          <a:r>
            <a:rPr lang="en-US" altLang="zh-TW" sz="2800" dirty="0" err="1"/>
            <a:t>ReLU</a:t>
          </a:r>
          <a:r>
            <a:rPr lang="en-US" altLang="zh-TW" sz="2800" dirty="0"/>
            <a:t> or </a:t>
          </a:r>
          <a:r>
            <a:rPr lang="en-US" altLang="zh-TW" sz="2800" dirty="0" err="1"/>
            <a:t>Maxout</a:t>
          </a:r>
          <a:endParaRPr lang="zh-TW" altLang="en-US" sz="2800" dirty="0"/>
        </a:p>
      </dgm:t>
    </dgm:pt>
    <dgm:pt modelId="{BCD37510-6B2B-4CA1-94F0-CA1D4BB122A9}" type="parTrans" cxnId="{0969C4CE-4EC4-4D47-A808-AA1689BE2614}">
      <dgm:prSet/>
      <dgm:spPr/>
      <dgm:t>
        <a:bodyPr/>
        <a:lstStyle/>
        <a:p>
          <a:endParaRPr lang="zh-TW" altLang="en-US"/>
        </a:p>
      </dgm:t>
    </dgm:pt>
    <dgm:pt modelId="{7B5FDE0B-A69C-44C1-A8FC-42BAE767BACF}" type="sibTrans" cxnId="{0969C4CE-4EC4-4D47-A808-AA1689BE2614}">
      <dgm:prSet/>
      <dgm:spPr/>
      <dgm:t>
        <a:bodyPr/>
        <a:lstStyle/>
        <a:p>
          <a:endParaRPr lang="zh-TW" altLang="en-US"/>
        </a:p>
      </dgm:t>
    </dgm:pt>
    <dgm:pt modelId="{F574CCB3-2CC7-4F16-B6CE-ED17137EC7CD}">
      <dgm:prSet phldrT="[文字]" custT="1"/>
      <dgm:spPr/>
      <dgm:t>
        <a:bodyPr/>
        <a:lstStyle/>
        <a:p>
          <a:r>
            <a:rPr lang="en-US" altLang="zh-TW" sz="2800" dirty="0"/>
            <a:t>Adaptive learning rates</a:t>
          </a:r>
          <a:endParaRPr lang="zh-TW" altLang="en-US" sz="2800" dirty="0"/>
        </a:p>
      </dgm:t>
    </dgm:pt>
    <dgm:pt modelId="{6FA2FC3F-6C37-4A5A-8140-2629F6A1041B}" type="parTrans" cxnId="{75A08555-1713-49F0-A623-CF7548CD4C0C}">
      <dgm:prSet/>
      <dgm:spPr/>
      <dgm:t>
        <a:bodyPr/>
        <a:lstStyle/>
        <a:p>
          <a:endParaRPr lang="zh-TW" altLang="en-US"/>
        </a:p>
      </dgm:t>
    </dgm:pt>
    <dgm:pt modelId="{95C54FAD-ED3C-4FA9-9A6C-56D46BC90B74}" type="sibTrans" cxnId="{75A08555-1713-49F0-A623-CF7548CD4C0C}">
      <dgm:prSet/>
      <dgm:spPr/>
      <dgm:t>
        <a:bodyPr/>
        <a:lstStyle/>
        <a:p>
          <a:endParaRPr lang="zh-TW" altLang="en-US"/>
        </a:p>
      </dgm:t>
    </dgm:pt>
    <dgm:pt modelId="{806BA39A-1AE3-4BE5-8DA3-D7D9A4193FB3}">
      <dgm:prSet phldrT="[文字]" custT="1"/>
      <dgm:spPr/>
      <dgm:t>
        <a:bodyPr/>
        <a:lstStyle/>
        <a:p>
          <a:r>
            <a:rPr lang="en-US" altLang="zh-TW" sz="2800" dirty="0"/>
            <a:t>Dropout</a:t>
          </a:r>
          <a:endParaRPr lang="zh-TW" altLang="en-US" sz="2800" dirty="0"/>
        </a:p>
      </dgm:t>
    </dgm:pt>
    <dgm:pt modelId="{F5F07047-320F-4FFC-AA1C-17FEDE3B8569}" type="parTrans" cxnId="{31D87DA4-804B-4081-936B-30F79CB61CF4}">
      <dgm:prSet/>
      <dgm:spPr/>
      <dgm:t>
        <a:bodyPr/>
        <a:lstStyle/>
        <a:p>
          <a:endParaRPr lang="zh-TW" altLang="en-US"/>
        </a:p>
      </dgm:t>
    </dgm:pt>
    <dgm:pt modelId="{92D0E1A9-8D3A-4C32-8874-15A374E5BB3D}" type="sibTrans" cxnId="{31D87DA4-804B-4081-936B-30F79CB61CF4}">
      <dgm:prSet/>
      <dgm:spPr/>
      <dgm:t>
        <a:bodyPr/>
        <a:lstStyle/>
        <a:p>
          <a:endParaRPr lang="zh-TW" altLang="en-US"/>
        </a:p>
      </dgm:t>
    </dgm:pt>
    <dgm:pt modelId="{5E3DFCC4-1F58-4988-ACF4-D2AC0500E8C1}" type="pres">
      <dgm:prSet presAssocID="{D9D120A9-D745-44C7-A56D-E5DDAE24CF36}" presName="linear" presStyleCnt="0">
        <dgm:presLayoutVars>
          <dgm:dir/>
          <dgm:animLvl val="lvl"/>
          <dgm:resizeHandles val="exact"/>
        </dgm:presLayoutVars>
      </dgm:prSet>
      <dgm:spPr/>
    </dgm:pt>
    <dgm:pt modelId="{496B35BF-6648-40A6-898D-A26A8769CFB8}" type="pres">
      <dgm:prSet presAssocID="{93709A3A-9CE8-4EFC-B727-6065450A8727}" presName="parentLin" presStyleCnt="0"/>
      <dgm:spPr/>
    </dgm:pt>
    <dgm:pt modelId="{02BFCBEF-0B85-413C-BCA6-3E318F1DC1C9}" type="pres">
      <dgm:prSet presAssocID="{93709A3A-9CE8-4EFC-B727-6065450A8727}" presName="parentLeftMargin" presStyleLbl="node1" presStyleIdx="0" presStyleCnt="3"/>
      <dgm:spPr/>
    </dgm:pt>
    <dgm:pt modelId="{1B2E9233-0E5F-4D83-B1AC-80BDF8149127}" type="pres">
      <dgm:prSet presAssocID="{93709A3A-9CE8-4EFC-B727-6065450A8727}" presName="parentText" presStyleLbl="node1" presStyleIdx="0" presStyleCnt="3">
        <dgm:presLayoutVars>
          <dgm:chMax val="0"/>
          <dgm:bulletEnabled val="1"/>
        </dgm:presLayoutVars>
      </dgm:prSet>
      <dgm:spPr/>
    </dgm:pt>
    <dgm:pt modelId="{81CF787F-241A-43E8-BA67-13BB87EFE65A}" type="pres">
      <dgm:prSet presAssocID="{93709A3A-9CE8-4EFC-B727-6065450A8727}" presName="negativeSpace" presStyleCnt="0"/>
      <dgm:spPr/>
    </dgm:pt>
    <dgm:pt modelId="{A77BD62A-B66D-4154-8103-CFC8242B6E87}" type="pres">
      <dgm:prSet presAssocID="{93709A3A-9CE8-4EFC-B727-6065450A8727}" presName="childText" presStyleLbl="conFgAcc1" presStyleIdx="0" presStyleCnt="3">
        <dgm:presLayoutVars>
          <dgm:bulletEnabled val="1"/>
        </dgm:presLayoutVars>
      </dgm:prSet>
      <dgm:spPr/>
    </dgm:pt>
    <dgm:pt modelId="{F7863121-CE3E-4FBC-BDC6-3830A10F8D50}" type="pres">
      <dgm:prSet presAssocID="{B4F8A9F0-6F97-4C3F-B0BA-DBAA6F4A7864}" presName="spaceBetweenRectangles" presStyleCnt="0"/>
      <dgm:spPr/>
    </dgm:pt>
    <dgm:pt modelId="{5DB591E7-BC0D-4FE9-8E1D-BED7B5F697A0}" type="pres">
      <dgm:prSet presAssocID="{551939ED-DA8B-4056-92C3-0BDF54BE5DA6}" presName="parentLin" presStyleCnt="0"/>
      <dgm:spPr/>
    </dgm:pt>
    <dgm:pt modelId="{2BB45C42-C623-4659-9D10-2F9B3ADCAC86}" type="pres">
      <dgm:prSet presAssocID="{551939ED-DA8B-4056-92C3-0BDF54BE5DA6}" presName="parentLeftMargin" presStyleLbl="node1" presStyleIdx="0" presStyleCnt="3"/>
      <dgm:spPr/>
    </dgm:pt>
    <dgm:pt modelId="{3F9C3C56-ED38-48BB-82BA-DA2F69BC5A6F}" type="pres">
      <dgm:prSet presAssocID="{551939ED-DA8B-4056-92C3-0BDF54BE5DA6}" presName="parentText" presStyleLbl="node1" presStyleIdx="1" presStyleCnt="3">
        <dgm:presLayoutVars>
          <dgm:chMax val="0"/>
          <dgm:bulletEnabled val="1"/>
        </dgm:presLayoutVars>
      </dgm:prSet>
      <dgm:spPr/>
    </dgm:pt>
    <dgm:pt modelId="{9C0B77BA-381C-438B-A8B8-3B5A09804AF9}" type="pres">
      <dgm:prSet presAssocID="{551939ED-DA8B-4056-92C3-0BDF54BE5DA6}" presName="negativeSpace" presStyleCnt="0"/>
      <dgm:spPr/>
    </dgm:pt>
    <dgm:pt modelId="{200AE87A-6FAA-4D3F-BBA6-2F87B1774A69}" type="pres">
      <dgm:prSet presAssocID="{551939ED-DA8B-4056-92C3-0BDF54BE5DA6}" presName="childText" presStyleLbl="conFgAcc1" presStyleIdx="1" presStyleCnt="3">
        <dgm:presLayoutVars>
          <dgm:bulletEnabled val="1"/>
        </dgm:presLayoutVars>
      </dgm:prSet>
      <dgm:spPr/>
    </dgm:pt>
    <dgm:pt modelId="{CFCE4FD8-7EB8-46CC-89E3-3532E38C23DA}" type="pres">
      <dgm:prSet presAssocID="{B2C46CE9-BFFC-499A-8294-40C0CA6FABDC}" presName="spaceBetweenRectangles" presStyleCnt="0"/>
      <dgm:spPr/>
    </dgm:pt>
    <dgm:pt modelId="{BAA8C721-2810-497E-8FFA-7B7DC0A51B45}" type="pres">
      <dgm:prSet presAssocID="{DBC1AEE2-4C3E-4848-A71D-2DB3359330A4}" presName="parentLin" presStyleCnt="0"/>
      <dgm:spPr/>
    </dgm:pt>
    <dgm:pt modelId="{2A08946A-F3C6-4FAF-848F-D2FB1B496798}" type="pres">
      <dgm:prSet presAssocID="{DBC1AEE2-4C3E-4848-A71D-2DB3359330A4}" presName="parentLeftMargin" presStyleLbl="node1" presStyleIdx="1" presStyleCnt="3"/>
      <dgm:spPr/>
    </dgm:pt>
    <dgm:pt modelId="{D3C637C9-2FED-408B-8199-D78423097081}" type="pres">
      <dgm:prSet presAssocID="{DBC1AEE2-4C3E-4848-A71D-2DB3359330A4}" presName="parentText" presStyleLbl="node1" presStyleIdx="2" presStyleCnt="3">
        <dgm:presLayoutVars>
          <dgm:chMax val="0"/>
          <dgm:bulletEnabled val="1"/>
        </dgm:presLayoutVars>
      </dgm:prSet>
      <dgm:spPr/>
    </dgm:pt>
    <dgm:pt modelId="{967997B2-CF25-4D4A-897D-0E30CAC5E732}" type="pres">
      <dgm:prSet presAssocID="{DBC1AEE2-4C3E-4848-A71D-2DB3359330A4}" presName="negativeSpace" presStyleCnt="0"/>
      <dgm:spPr/>
    </dgm:pt>
    <dgm:pt modelId="{C61745EA-D7A8-4195-B4D5-501A3E601E1F}" type="pres">
      <dgm:prSet presAssocID="{DBC1AEE2-4C3E-4848-A71D-2DB3359330A4}" presName="childText" presStyleLbl="conFgAcc1" presStyleIdx="2" presStyleCnt="3">
        <dgm:presLayoutVars>
          <dgm:bulletEnabled val="1"/>
        </dgm:presLayoutVars>
      </dgm:prSet>
      <dgm:spPr/>
    </dgm:pt>
  </dgm:ptLst>
  <dgm:cxnLst>
    <dgm:cxn modelId="{1E084F0A-8C6D-4AE0-8D07-DCB2CF5531A1}" type="presOf" srcId="{C8E5FAFB-85A2-4B2C-9975-E44C5B37223E}" destId="{A77BD62A-B66D-4154-8103-CFC8242B6E87}" srcOrd="0" destOrd="0" presId="urn:microsoft.com/office/officeart/2005/8/layout/list1"/>
    <dgm:cxn modelId="{5AC8F13F-DAB3-40C8-8735-08D747E4FE1B}" type="presOf" srcId="{DBC1AEE2-4C3E-4848-A71D-2DB3359330A4}" destId="{2A08946A-F3C6-4FAF-848F-D2FB1B496798}" srcOrd="0" destOrd="0" presId="urn:microsoft.com/office/officeart/2005/8/layout/list1"/>
    <dgm:cxn modelId="{0DC9C662-8A68-4070-B221-D56AF131BBE2}" type="presOf" srcId="{551939ED-DA8B-4056-92C3-0BDF54BE5DA6}" destId="{3F9C3C56-ED38-48BB-82BA-DA2F69BC5A6F}" srcOrd="1" destOrd="0" presId="urn:microsoft.com/office/officeart/2005/8/layout/list1"/>
    <dgm:cxn modelId="{173CD070-139F-4A01-96A7-D308215EAAFD}" type="presOf" srcId="{551939ED-DA8B-4056-92C3-0BDF54BE5DA6}" destId="{2BB45C42-C623-4659-9D10-2F9B3ADCAC86}" srcOrd="0" destOrd="0" presId="urn:microsoft.com/office/officeart/2005/8/layout/list1"/>
    <dgm:cxn modelId="{75A08555-1713-49F0-A623-CF7548CD4C0C}" srcId="{551939ED-DA8B-4056-92C3-0BDF54BE5DA6}" destId="{F574CCB3-2CC7-4F16-B6CE-ED17137EC7CD}" srcOrd="0" destOrd="0" parTransId="{6FA2FC3F-6C37-4A5A-8140-2629F6A1041B}" sibTransId="{95C54FAD-ED3C-4FA9-9A6C-56D46BC90B74}"/>
    <dgm:cxn modelId="{6D714477-8EEE-438A-A9E8-97FD142E7A20}" type="presOf" srcId="{DBC1AEE2-4C3E-4848-A71D-2DB3359330A4}" destId="{D3C637C9-2FED-408B-8199-D78423097081}" srcOrd="1" destOrd="0" presId="urn:microsoft.com/office/officeart/2005/8/layout/list1"/>
    <dgm:cxn modelId="{24588A98-897F-4551-A4AA-F2197F31B75F}" type="presOf" srcId="{D9D120A9-D745-44C7-A56D-E5DDAE24CF36}" destId="{5E3DFCC4-1F58-4988-ACF4-D2AC0500E8C1}" srcOrd="0" destOrd="0" presId="urn:microsoft.com/office/officeart/2005/8/layout/list1"/>
    <dgm:cxn modelId="{F0FFD8A2-CEC6-44E2-B6C0-84727163D22B}" type="presOf" srcId="{93709A3A-9CE8-4EFC-B727-6065450A8727}" destId="{02BFCBEF-0B85-413C-BCA6-3E318F1DC1C9}" srcOrd="0" destOrd="0" presId="urn:microsoft.com/office/officeart/2005/8/layout/list1"/>
    <dgm:cxn modelId="{31D87DA4-804B-4081-936B-30F79CB61CF4}" srcId="{DBC1AEE2-4C3E-4848-A71D-2DB3359330A4}" destId="{806BA39A-1AE3-4BE5-8DA3-D7D9A4193FB3}" srcOrd="0" destOrd="0" parTransId="{F5F07047-320F-4FFC-AA1C-17FEDE3B8569}" sibTransId="{92D0E1A9-8D3A-4C32-8874-15A374E5BB3D}"/>
    <dgm:cxn modelId="{A7D9FFA4-614E-4889-80B7-A56FF2CB8F0D}" type="presOf" srcId="{806BA39A-1AE3-4BE5-8DA3-D7D9A4193FB3}" destId="{C61745EA-D7A8-4195-B4D5-501A3E601E1F}" srcOrd="0" destOrd="0" presId="urn:microsoft.com/office/officeart/2005/8/layout/list1"/>
    <dgm:cxn modelId="{5DE57DA9-7857-4E83-835C-624A21B68B4C}" srcId="{D9D120A9-D745-44C7-A56D-E5DDAE24CF36}" destId="{93709A3A-9CE8-4EFC-B727-6065450A8727}" srcOrd="0" destOrd="0" parTransId="{BBC01A2B-A43D-4169-BF24-6F01EE8FB850}" sibTransId="{B4F8A9F0-6F97-4C3F-B0BA-DBAA6F4A7864}"/>
    <dgm:cxn modelId="{CEF793B2-92C1-4604-AA2C-92A528FD0804}" srcId="{D9D120A9-D745-44C7-A56D-E5DDAE24CF36}" destId="{551939ED-DA8B-4056-92C3-0BDF54BE5DA6}" srcOrd="1" destOrd="0" parTransId="{55A4114E-F20A-44A0-8C01-44B62E692137}" sibTransId="{B2C46CE9-BFFC-499A-8294-40C0CA6FABDC}"/>
    <dgm:cxn modelId="{D35D80CA-33CC-46C2-BAE5-929528CD932F}" type="presOf" srcId="{F574CCB3-2CC7-4F16-B6CE-ED17137EC7CD}" destId="{200AE87A-6FAA-4D3F-BBA6-2F87B1774A69}" srcOrd="0" destOrd="0" presId="urn:microsoft.com/office/officeart/2005/8/layout/list1"/>
    <dgm:cxn modelId="{0969C4CE-4EC4-4D47-A808-AA1689BE2614}" srcId="{93709A3A-9CE8-4EFC-B727-6065450A8727}" destId="{C8E5FAFB-85A2-4B2C-9975-E44C5B37223E}" srcOrd="0" destOrd="0" parTransId="{BCD37510-6B2B-4CA1-94F0-CA1D4BB122A9}" sibTransId="{7B5FDE0B-A69C-44C1-A8FC-42BAE767BACF}"/>
    <dgm:cxn modelId="{16C5D0F5-4610-4CCA-B17A-7FFBFECE6C2E}" srcId="{D9D120A9-D745-44C7-A56D-E5DDAE24CF36}" destId="{DBC1AEE2-4C3E-4848-A71D-2DB3359330A4}" srcOrd="2" destOrd="0" parTransId="{B6B7E12D-D632-4A48-A704-CC95E70AA562}" sibTransId="{E7154F52-7B60-4BF8-B5C4-55367E3206FF}"/>
    <dgm:cxn modelId="{C60562F9-6E57-4A22-8549-FE327A007FBD}" type="presOf" srcId="{93709A3A-9CE8-4EFC-B727-6065450A8727}" destId="{1B2E9233-0E5F-4D83-B1AC-80BDF8149127}" srcOrd="1" destOrd="0" presId="urn:microsoft.com/office/officeart/2005/8/layout/list1"/>
    <dgm:cxn modelId="{276DE42F-58A6-446E-9015-E8C245AA6DAC}" type="presParOf" srcId="{5E3DFCC4-1F58-4988-ACF4-D2AC0500E8C1}" destId="{496B35BF-6648-40A6-898D-A26A8769CFB8}" srcOrd="0" destOrd="0" presId="urn:microsoft.com/office/officeart/2005/8/layout/list1"/>
    <dgm:cxn modelId="{57D9A948-DF6F-4D34-8306-0602B7B28E46}" type="presParOf" srcId="{496B35BF-6648-40A6-898D-A26A8769CFB8}" destId="{02BFCBEF-0B85-413C-BCA6-3E318F1DC1C9}" srcOrd="0" destOrd="0" presId="urn:microsoft.com/office/officeart/2005/8/layout/list1"/>
    <dgm:cxn modelId="{9D2A8B8E-A884-4A64-83D3-AE0283238282}" type="presParOf" srcId="{496B35BF-6648-40A6-898D-A26A8769CFB8}" destId="{1B2E9233-0E5F-4D83-B1AC-80BDF8149127}" srcOrd="1" destOrd="0" presId="urn:microsoft.com/office/officeart/2005/8/layout/list1"/>
    <dgm:cxn modelId="{9E6C1703-FE26-42C1-AD96-5133130B5A12}" type="presParOf" srcId="{5E3DFCC4-1F58-4988-ACF4-D2AC0500E8C1}" destId="{81CF787F-241A-43E8-BA67-13BB87EFE65A}" srcOrd="1" destOrd="0" presId="urn:microsoft.com/office/officeart/2005/8/layout/list1"/>
    <dgm:cxn modelId="{7B820F95-AC68-46C4-B0B0-08FBBCB55D27}" type="presParOf" srcId="{5E3DFCC4-1F58-4988-ACF4-D2AC0500E8C1}" destId="{A77BD62A-B66D-4154-8103-CFC8242B6E87}" srcOrd="2" destOrd="0" presId="urn:microsoft.com/office/officeart/2005/8/layout/list1"/>
    <dgm:cxn modelId="{7280B872-EB7A-4CD6-A23F-100FCB0FBBB2}" type="presParOf" srcId="{5E3DFCC4-1F58-4988-ACF4-D2AC0500E8C1}" destId="{F7863121-CE3E-4FBC-BDC6-3830A10F8D50}" srcOrd="3" destOrd="0" presId="urn:microsoft.com/office/officeart/2005/8/layout/list1"/>
    <dgm:cxn modelId="{02423813-CFE2-49A2-9A40-16F7A0F5A126}" type="presParOf" srcId="{5E3DFCC4-1F58-4988-ACF4-D2AC0500E8C1}" destId="{5DB591E7-BC0D-4FE9-8E1D-BED7B5F697A0}" srcOrd="4" destOrd="0" presId="urn:microsoft.com/office/officeart/2005/8/layout/list1"/>
    <dgm:cxn modelId="{E0AEDC28-E657-4307-8910-934C74B7A09A}" type="presParOf" srcId="{5DB591E7-BC0D-4FE9-8E1D-BED7B5F697A0}" destId="{2BB45C42-C623-4659-9D10-2F9B3ADCAC86}" srcOrd="0" destOrd="0" presId="urn:microsoft.com/office/officeart/2005/8/layout/list1"/>
    <dgm:cxn modelId="{69447F4D-E606-41CD-94D2-2663ECD875D7}" type="presParOf" srcId="{5DB591E7-BC0D-4FE9-8E1D-BED7B5F697A0}" destId="{3F9C3C56-ED38-48BB-82BA-DA2F69BC5A6F}" srcOrd="1" destOrd="0" presId="urn:microsoft.com/office/officeart/2005/8/layout/list1"/>
    <dgm:cxn modelId="{5FD061BE-12E0-465B-9EF6-4ADC89265843}" type="presParOf" srcId="{5E3DFCC4-1F58-4988-ACF4-D2AC0500E8C1}" destId="{9C0B77BA-381C-438B-A8B8-3B5A09804AF9}" srcOrd="5" destOrd="0" presId="urn:microsoft.com/office/officeart/2005/8/layout/list1"/>
    <dgm:cxn modelId="{A7FE1A62-C638-41E5-9176-2EEE5E0CC28D}" type="presParOf" srcId="{5E3DFCC4-1F58-4988-ACF4-D2AC0500E8C1}" destId="{200AE87A-6FAA-4D3F-BBA6-2F87B1774A69}" srcOrd="6" destOrd="0" presId="urn:microsoft.com/office/officeart/2005/8/layout/list1"/>
    <dgm:cxn modelId="{11379A08-3627-46AA-BF34-7F96B02B0627}" type="presParOf" srcId="{5E3DFCC4-1F58-4988-ACF4-D2AC0500E8C1}" destId="{CFCE4FD8-7EB8-46CC-89E3-3532E38C23DA}" srcOrd="7" destOrd="0" presId="urn:microsoft.com/office/officeart/2005/8/layout/list1"/>
    <dgm:cxn modelId="{F52AE8C8-8637-4B05-9853-4014757F3E9B}" type="presParOf" srcId="{5E3DFCC4-1F58-4988-ACF4-D2AC0500E8C1}" destId="{BAA8C721-2810-497E-8FFA-7B7DC0A51B45}" srcOrd="8" destOrd="0" presId="urn:microsoft.com/office/officeart/2005/8/layout/list1"/>
    <dgm:cxn modelId="{8D1A8DE5-DC2A-4ECD-85D0-CF015DEB79C0}" type="presParOf" srcId="{BAA8C721-2810-497E-8FFA-7B7DC0A51B45}" destId="{2A08946A-F3C6-4FAF-848F-D2FB1B496798}" srcOrd="0" destOrd="0" presId="urn:microsoft.com/office/officeart/2005/8/layout/list1"/>
    <dgm:cxn modelId="{425A09EE-8AFC-48C4-9DC6-7A0E20C87AD5}" type="presParOf" srcId="{BAA8C721-2810-497E-8FFA-7B7DC0A51B45}" destId="{D3C637C9-2FED-408B-8199-D78423097081}" srcOrd="1" destOrd="0" presId="urn:microsoft.com/office/officeart/2005/8/layout/list1"/>
    <dgm:cxn modelId="{1C080BB2-C11B-41B2-86CA-AC0D7248A6CB}" type="presParOf" srcId="{5E3DFCC4-1F58-4988-ACF4-D2AC0500E8C1}" destId="{967997B2-CF25-4D4A-897D-0E30CAC5E732}" srcOrd="9" destOrd="0" presId="urn:microsoft.com/office/officeart/2005/8/layout/list1"/>
    <dgm:cxn modelId="{5A891E33-A5A8-41B6-93FB-C38F88078BBB}" type="presParOf" srcId="{5E3DFCC4-1F58-4988-ACF4-D2AC0500E8C1}" destId="{C61745EA-D7A8-4195-B4D5-501A3E601E1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BD62A-B66D-4154-8103-CFC8242B6E87}">
      <dsp:nvSpPr>
        <dsp:cNvPr id="0" name=""/>
        <dsp:cNvSpPr/>
      </dsp:nvSpPr>
      <dsp:spPr>
        <a:xfrm>
          <a:off x="0" y="272978"/>
          <a:ext cx="7886700" cy="1360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12096" tIns="374904" rIns="612096" bIns="199136" numCol="1" spcCol="1270" anchor="t" anchorCtr="0">
          <a:noAutofit/>
        </a:bodyPr>
        <a:lstStyle/>
        <a:p>
          <a:pPr marL="285750" lvl="1" indent="-285750" algn="l" defTabSz="1244600">
            <a:lnSpc>
              <a:spcPct val="90000"/>
            </a:lnSpc>
            <a:spcBef>
              <a:spcPct val="0"/>
            </a:spcBef>
            <a:spcAft>
              <a:spcPct val="15000"/>
            </a:spcAft>
            <a:buChar char="•"/>
          </a:pPr>
          <a:r>
            <a:rPr lang="en-US" altLang="zh-TW" sz="2800" kern="1200" dirty="0"/>
            <a:t>New activation functions, for example, </a:t>
          </a:r>
          <a:r>
            <a:rPr lang="en-US" altLang="zh-TW" sz="2800" kern="1200" dirty="0" err="1"/>
            <a:t>ReLU</a:t>
          </a:r>
          <a:r>
            <a:rPr lang="en-US" altLang="zh-TW" sz="2800" kern="1200" dirty="0"/>
            <a:t> or </a:t>
          </a:r>
          <a:r>
            <a:rPr lang="en-US" altLang="zh-TW" sz="2800" kern="1200" dirty="0" err="1"/>
            <a:t>Maxout</a:t>
          </a:r>
          <a:endParaRPr lang="zh-TW" altLang="en-US" sz="2800" kern="1200" dirty="0"/>
        </a:p>
      </dsp:txBody>
      <dsp:txXfrm>
        <a:off x="0" y="272978"/>
        <a:ext cx="7886700" cy="1360800"/>
      </dsp:txXfrm>
    </dsp:sp>
    <dsp:sp modelId="{1B2E9233-0E5F-4D83-B1AC-80BDF8149127}">
      <dsp:nvSpPr>
        <dsp:cNvPr id="0" name=""/>
        <dsp:cNvSpPr/>
      </dsp:nvSpPr>
      <dsp:spPr>
        <a:xfrm>
          <a:off x="394335" y="7298"/>
          <a:ext cx="5520690" cy="5313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244600">
            <a:lnSpc>
              <a:spcPct val="90000"/>
            </a:lnSpc>
            <a:spcBef>
              <a:spcPct val="0"/>
            </a:spcBef>
            <a:spcAft>
              <a:spcPct val="35000"/>
            </a:spcAft>
            <a:buNone/>
          </a:pPr>
          <a:r>
            <a:rPr lang="en-US" altLang="zh-TW" sz="2800" kern="1200" dirty="0"/>
            <a:t>Modify the Network</a:t>
          </a:r>
          <a:endParaRPr lang="zh-TW" altLang="en-US" sz="2800" kern="1200" dirty="0"/>
        </a:p>
      </dsp:txBody>
      <dsp:txXfrm>
        <a:off x="420274" y="33237"/>
        <a:ext cx="5468812" cy="479482"/>
      </dsp:txXfrm>
    </dsp:sp>
    <dsp:sp modelId="{200AE87A-6FAA-4D3F-BBA6-2F87B1774A69}">
      <dsp:nvSpPr>
        <dsp:cNvPr id="0" name=""/>
        <dsp:cNvSpPr/>
      </dsp:nvSpPr>
      <dsp:spPr>
        <a:xfrm>
          <a:off x="0" y="1996659"/>
          <a:ext cx="7886700" cy="992250"/>
        </a:xfrm>
        <a:prstGeom prst="rect">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12096" tIns="374904" rIns="612096" bIns="199136" numCol="1" spcCol="1270" anchor="t" anchorCtr="0">
          <a:noAutofit/>
        </a:bodyPr>
        <a:lstStyle/>
        <a:p>
          <a:pPr marL="285750" lvl="1" indent="-285750" algn="l" defTabSz="1244600">
            <a:lnSpc>
              <a:spcPct val="90000"/>
            </a:lnSpc>
            <a:spcBef>
              <a:spcPct val="0"/>
            </a:spcBef>
            <a:spcAft>
              <a:spcPct val="15000"/>
            </a:spcAft>
            <a:buChar char="•"/>
          </a:pPr>
          <a:r>
            <a:rPr lang="en-US" altLang="zh-TW" sz="2800" kern="1200" dirty="0"/>
            <a:t>Adaptive learning rates</a:t>
          </a:r>
          <a:endParaRPr lang="zh-TW" altLang="en-US" sz="2800" kern="1200" dirty="0"/>
        </a:p>
      </dsp:txBody>
      <dsp:txXfrm>
        <a:off x="0" y="1996659"/>
        <a:ext cx="7886700" cy="992250"/>
      </dsp:txXfrm>
    </dsp:sp>
    <dsp:sp modelId="{3F9C3C56-ED38-48BB-82BA-DA2F69BC5A6F}">
      <dsp:nvSpPr>
        <dsp:cNvPr id="0" name=""/>
        <dsp:cNvSpPr/>
      </dsp:nvSpPr>
      <dsp:spPr>
        <a:xfrm>
          <a:off x="394335" y="1730979"/>
          <a:ext cx="5520690" cy="531360"/>
        </a:xfrm>
        <a:prstGeom prst="roundRect">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244600">
            <a:lnSpc>
              <a:spcPct val="90000"/>
            </a:lnSpc>
            <a:spcBef>
              <a:spcPct val="0"/>
            </a:spcBef>
            <a:spcAft>
              <a:spcPct val="35000"/>
            </a:spcAft>
            <a:buNone/>
          </a:pPr>
          <a:r>
            <a:rPr lang="en-US" altLang="zh-TW" sz="2800" kern="1200" dirty="0"/>
            <a:t>Better optimization Strategy</a:t>
          </a:r>
          <a:endParaRPr lang="zh-TW" altLang="en-US" sz="2800" kern="1200" dirty="0"/>
        </a:p>
      </dsp:txBody>
      <dsp:txXfrm>
        <a:off x="420274" y="1756918"/>
        <a:ext cx="5468812" cy="479482"/>
      </dsp:txXfrm>
    </dsp:sp>
    <dsp:sp modelId="{C61745EA-D7A8-4195-B4D5-501A3E601E1F}">
      <dsp:nvSpPr>
        <dsp:cNvPr id="0" name=""/>
        <dsp:cNvSpPr/>
      </dsp:nvSpPr>
      <dsp:spPr>
        <a:xfrm>
          <a:off x="0" y="3351789"/>
          <a:ext cx="7886700" cy="992250"/>
        </a:xfrm>
        <a:prstGeom prst="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12096" tIns="374904" rIns="612096" bIns="199136" numCol="1" spcCol="1270" anchor="t" anchorCtr="0">
          <a:noAutofit/>
        </a:bodyPr>
        <a:lstStyle/>
        <a:p>
          <a:pPr marL="285750" lvl="1" indent="-285750" algn="l" defTabSz="1244600">
            <a:lnSpc>
              <a:spcPct val="90000"/>
            </a:lnSpc>
            <a:spcBef>
              <a:spcPct val="0"/>
            </a:spcBef>
            <a:spcAft>
              <a:spcPct val="15000"/>
            </a:spcAft>
            <a:buChar char="•"/>
          </a:pPr>
          <a:r>
            <a:rPr lang="en-US" altLang="zh-TW" sz="2800" kern="1200" dirty="0"/>
            <a:t>Dropout</a:t>
          </a:r>
          <a:endParaRPr lang="zh-TW" altLang="en-US" sz="2800" kern="1200" dirty="0"/>
        </a:p>
      </dsp:txBody>
      <dsp:txXfrm>
        <a:off x="0" y="3351789"/>
        <a:ext cx="7886700" cy="992250"/>
      </dsp:txXfrm>
    </dsp:sp>
    <dsp:sp modelId="{D3C637C9-2FED-408B-8199-D78423097081}">
      <dsp:nvSpPr>
        <dsp:cNvPr id="0" name=""/>
        <dsp:cNvSpPr/>
      </dsp:nvSpPr>
      <dsp:spPr>
        <a:xfrm>
          <a:off x="394335" y="3086109"/>
          <a:ext cx="5520690" cy="531360"/>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244600">
            <a:lnSpc>
              <a:spcPct val="90000"/>
            </a:lnSpc>
            <a:spcBef>
              <a:spcPct val="0"/>
            </a:spcBef>
            <a:spcAft>
              <a:spcPct val="35000"/>
            </a:spcAft>
            <a:buNone/>
          </a:pPr>
          <a:r>
            <a:rPr lang="en-US" altLang="zh-TW" sz="2800" kern="1200" dirty="0"/>
            <a:t>Prevent Overfitting</a:t>
          </a:r>
          <a:endParaRPr lang="zh-TW" altLang="en-US" sz="2800" kern="1200" dirty="0"/>
        </a:p>
      </dsp:txBody>
      <dsp:txXfrm>
        <a:off x="420274" y="3112048"/>
        <a:ext cx="546881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AA7AC-FF05-4E47-B1C6-EDD6605327AE}" type="datetimeFigureOut">
              <a:rPr lang="zh-TW" altLang="en-US" smtClean="0"/>
              <a:t>2024/3/15</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0914F-BE26-43C4-8063-9E6C159BF45D}" type="slidenum">
              <a:rPr lang="zh-TW" altLang="en-US" smtClean="0"/>
              <a:t>‹#›</a:t>
            </a:fld>
            <a:endParaRPr lang="zh-TW" altLang="en-US"/>
          </a:p>
        </p:txBody>
      </p:sp>
    </p:spTree>
    <p:extLst>
      <p:ext uri="{BB962C8B-B14F-4D97-AF65-F5344CB8AC3E}">
        <p14:creationId xmlns:p14="http://schemas.microsoft.com/office/powerpoint/2010/main" val="1430688565"/>
      </p:ext>
    </p:extLst>
  </p:cSld>
  <p:clrMap bg1="lt1" tx1="dk1" bg2="lt2" tx2="dk2" accent1="accent1" accent2="accent2" accent3="accent3" accent4="accent4" accent5="accent5" accent6="accent6" hlink="hlink" folHlink="folHlink"/>
  <p:notesStyle>
    <a:lvl1pPr marL="0" algn="l" defTabSz="914204" rtl="0" eaLnBrk="1" latinLnBrk="0" hangingPunct="1">
      <a:defRPr sz="1200" kern="1200">
        <a:solidFill>
          <a:schemeClr val="tx1"/>
        </a:solidFill>
        <a:latin typeface="+mn-lt"/>
        <a:ea typeface="+mn-ea"/>
        <a:cs typeface="+mn-cs"/>
      </a:defRPr>
    </a:lvl1pPr>
    <a:lvl2pPr marL="457103" algn="l" defTabSz="914204" rtl="0" eaLnBrk="1" latinLnBrk="0" hangingPunct="1">
      <a:defRPr sz="1200" kern="1200">
        <a:solidFill>
          <a:schemeClr val="tx1"/>
        </a:solidFill>
        <a:latin typeface="+mn-lt"/>
        <a:ea typeface="+mn-ea"/>
        <a:cs typeface="+mn-cs"/>
      </a:defRPr>
    </a:lvl2pPr>
    <a:lvl3pPr marL="914204" algn="l" defTabSz="914204" rtl="0" eaLnBrk="1" latinLnBrk="0" hangingPunct="1">
      <a:defRPr sz="1200" kern="1200">
        <a:solidFill>
          <a:schemeClr val="tx1"/>
        </a:solidFill>
        <a:latin typeface="+mn-lt"/>
        <a:ea typeface="+mn-ea"/>
        <a:cs typeface="+mn-cs"/>
      </a:defRPr>
    </a:lvl3pPr>
    <a:lvl4pPr marL="1371308" algn="l" defTabSz="914204" rtl="0" eaLnBrk="1" latinLnBrk="0" hangingPunct="1">
      <a:defRPr sz="1200" kern="1200">
        <a:solidFill>
          <a:schemeClr val="tx1"/>
        </a:solidFill>
        <a:latin typeface="+mn-lt"/>
        <a:ea typeface="+mn-ea"/>
        <a:cs typeface="+mn-cs"/>
      </a:defRPr>
    </a:lvl4pPr>
    <a:lvl5pPr marL="1828411" algn="l" defTabSz="914204" rtl="0" eaLnBrk="1" latinLnBrk="0" hangingPunct="1">
      <a:defRPr sz="1200" kern="1200">
        <a:solidFill>
          <a:schemeClr val="tx1"/>
        </a:solidFill>
        <a:latin typeface="+mn-lt"/>
        <a:ea typeface="+mn-ea"/>
        <a:cs typeface="+mn-cs"/>
      </a:defRPr>
    </a:lvl5pPr>
    <a:lvl6pPr marL="2285514" algn="l" defTabSz="914204" rtl="0" eaLnBrk="1" latinLnBrk="0" hangingPunct="1">
      <a:defRPr sz="1200" kern="1200">
        <a:solidFill>
          <a:schemeClr val="tx1"/>
        </a:solidFill>
        <a:latin typeface="+mn-lt"/>
        <a:ea typeface="+mn-ea"/>
        <a:cs typeface="+mn-cs"/>
      </a:defRPr>
    </a:lvl6pPr>
    <a:lvl7pPr marL="2742617" algn="l" defTabSz="914204" rtl="0" eaLnBrk="1" latinLnBrk="0" hangingPunct="1">
      <a:defRPr sz="1200" kern="1200">
        <a:solidFill>
          <a:schemeClr val="tx1"/>
        </a:solidFill>
        <a:latin typeface="+mn-lt"/>
        <a:ea typeface="+mn-ea"/>
        <a:cs typeface="+mn-cs"/>
      </a:defRPr>
    </a:lvl7pPr>
    <a:lvl8pPr marL="3199720" algn="l" defTabSz="914204" rtl="0" eaLnBrk="1" latinLnBrk="0" hangingPunct="1">
      <a:defRPr sz="1200" kern="1200">
        <a:solidFill>
          <a:schemeClr val="tx1"/>
        </a:solidFill>
        <a:latin typeface="+mn-lt"/>
        <a:ea typeface="+mn-ea"/>
        <a:cs typeface="+mn-cs"/>
      </a:defRPr>
    </a:lvl8pPr>
    <a:lvl9pPr marL="3656823" algn="l" defTabSz="91420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videolectures.net/deeplearning2015_coates_deep_learnin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2</a:t>
            </a:fld>
            <a:endParaRPr lang="zh-TW" altLang="en-US"/>
          </a:p>
        </p:txBody>
      </p:sp>
    </p:spTree>
    <p:extLst>
      <p:ext uri="{BB962C8B-B14F-4D97-AF65-F5344CB8AC3E}">
        <p14:creationId xmlns:p14="http://schemas.microsoft.com/office/powerpoint/2010/main" val="313622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59</a:t>
            </a:fld>
            <a:endParaRPr lang="zh-TW" altLang="en-US"/>
          </a:p>
        </p:txBody>
      </p:sp>
    </p:spTree>
    <p:extLst>
      <p:ext uri="{BB962C8B-B14F-4D97-AF65-F5344CB8AC3E}">
        <p14:creationId xmlns:p14="http://schemas.microsoft.com/office/powerpoint/2010/main" val="1744215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60</a:t>
            </a:fld>
            <a:endParaRPr lang="zh-TW" altLang="en-US"/>
          </a:p>
        </p:txBody>
      </p:sp>
    </p:spTree>
    <p:extLst>
      <p:ext uri="{BB962C8B-B14F-4D97-AF65-F5344CB8AC3E}">
        <p14:creationId xmlns:p14="http://schemas.microsoft.com/office/powerpoint/2010/main" val="1744215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5D05C0D-00F1-4D27-9FA2-F1BC4B0526DB}" type="slidenum">
              <a:rPr lang="zh-TW" altLang="en-US" smtClean="0"/>
              <a:t>61</a:t>
            </a:fld>
            <a:endParaRPr lang="zh-TW" altLang="en-US"/>
          </a:p>
        </p:txBody>
      </p:sp>
    </p:spTree>
    <p:extLst>
      <p:ext uri="{BB962C8B-B14F-4D97-AF65-F5344CB8AC3E}">
        <p14:creationId xmlns:p14="http://schemas.microsoft.com/office/powerpoint/2010/main" val="3688539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62</a:t>
            </a:fld>
            <a:endParaRPr lang="zh-TW" altLang="en-US"/>
          </a:p>
        </p:txBody>
      </p:sp>
    </p:spTree>
    <p:extLst>
      <p:ext uri="{BB962C8B-B14F-4D97-AF65-F5344CB8AC3E}">
        <p14:creationId xmlns:p14="http://schemas.microsoft.com/office/powerpoint/2010/main" val="25459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63</a:t>
            </a:fld>
            <a:endParaRPr lang="zh-TW" altLang="en-US"/>
          </a:p>
        </p:txBody>
      </p:sp>
    </p:spTree>
    <p:extLst>
      <p:ext uri="{BB962C8B-B14F-4D97-AF65-F5344CB8AC3E}">
        <p14:creationId xmlns:p14="http://schemas.microsoft.com/office/powerpoint/2010/main" val="344814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64</a:t>
            </a:fld>
            <a:endParaRPr lang="zh-TW" altLang="en-US"/>
          </a:p>
        </p:txBody>
      </p:sp>
    </p:spTree>
    <p:extLst>
      <p:ext uri="{BB962C8B-B14F-4D97-AF65-F5344CB8AC3E}">
        <p14:creationId xmlns:p14="http://schemas.microsoft.com/office/powerpoint/2010/main" val="2754727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See also:</a:t>
            </a:r>
            <a:r>
              <a:rPr lang="en-US" altLang="zh-TW" dirty="0"/>
              <a:t> </a:t>
            </a:r>
            <a:r>
              <a:rPr lang="en-US" altLang="zh-TW" dirty="0">
                <a:hlinkClick r:id="rId3"/>
              </a:rPr>
              <a:t>http://videolectures.net/deeplearning2015_coates_deep_learning/</a:t>
            </a:r>
            <a:r>
              <a:rPr lang="en-US" altLang="zh-TW" dirty="0"/>
              <a:t> </a:t>
            </a:r>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65</a:t>
            </a:fld>
            <a:endParaRPr lang="zh-TW" altLang="en-US"/>
          </a:p>
        </p:txBody>
      </p:sp>
    </p:spTree>
    <p:extLst>
      <p:ext uri="{BB962C8B-B14F-4D97-AF65-F5344CB8AC3E}">
        <p14:creationId xmlns:p14="http://schemas.microsoft.com/office/powerpoint/2010/main" val="422462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504DF33-A099-48C3-97F8-77FEC4A41389}" type="slidenum">
              <a:rPr lang="zh-TW" altLang="en-US" smtClean="0"/>
              <a:t>66</a:t>
            </a:fld>
            <a:endParaRPr lang="zh-TW" altLang="en-US"/>
          </a:p>
        </p:txBody>
      </p:sp>
    </p:spTree>
    <p:extLst>
      <p:ext uri="{BB962C8B-B14F-4D97-AF65-F5344CB8AC3E}">
        <p14:creationId xmlns:p14="http://schemas.microsoft.com/office/powerpoint/2010/main" val="3886831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504DF33-A099-48C3-97F8-77FEC4A41389}" type="slidenum">
              <a:rPr lang="zh-TW" altLang="en-US" smtClean="0"/>
              <a:t>67</a:t>
            </a:fld>
            <a:endParaRPr lang="zh-TW" altLang="en-US"/>
          </a:p>
        </p:txBody>
      </p:sp>
    </p:spTree>
    <p:extLst>
      <p:ext uri="{BB962C8B-B14F-4D97-AF65-F5344CB8AC3E}">
        <p14:creationId xmlns:p14="http://schemas.microsoft.com/office/powerpoint/2010/main" val="235838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b="1" dirty="0"/>
          </a:p>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68</a:t>
            </a:fld>
            <a:endParaRPr lang="zh-TW" altLang="en-US"/>
          </a:p>
        </p:txBody>
      </p:sp>
    </p:spTree>
    <p:extLst>
      <p:ext uri="{BB962C8B-B14F-4D97-AF65-F5344CB8AC3E}">
        <p14:creationId xmlns:p14="http://schemas.microsoft.com/office/powerpoint/2010/main" val="120792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3</a:t>
            </a:fld>
            <a:endParaRPr lang="zh-TW" altLang="en-US"/>
          </a:p>
        </p:txBody>
      </p:sp>
    </p:spTree>
    <p:extLst>
      <p:ext uri="{BB962C8B-B14F-4D97-AF65-F5344CB8AC3E}">
        <p14:creationId xmlns:p14="http://schemas.microsoft.com/office/powerpoint/2010/main" val="3136226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b="1" dirty="0"/>
          </a:p>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69</a:t>
            </a:fld>
            <a:endParaRPr lang="zh-TW" altLang="en-US"/>
          </a:p>
        </p:txBody>
      </p:sp>
    </p:spTree>
    <p:extLst>
      <p:ext uri="{BB962C8B-B14F-4D97-AF65-F5344CB8AC3E}">
        <p14:creationId xmlns:p14="http://schemas.microsoft.com/office/powerpoint/2010/main" val="1979676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70</a:t>
            </a:fld>
            <a:endParaRPr lang="zh-TW" altLang="en-US"/>
          </a:p>
        </p:txBody>
      </p:sp>
    </p:spTree>
    <p:extLst>
      <p:ext uri="{BB962C8B-B14F-4D97-AF65-F5344CB8AC3E}">
        <p14:creationId xmlns:p14="http://schemas.microsoft.com/office/powerpoint/2010/main" val="2387404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71</a:t>
            </a:fld>
            <a:endParaRPr lang="zh-TW" altLang="en-US"/>
          </a:p>
        </p:txBody>
      </p:sp>
    </p:spTree>
    <p:extLst>
      <p:ext uri="{BB962C8B-B14F-4D97-AF65-F5344CB8AC3E}">
        <p14:creationId xmlns:p14="http://schemas.microsoft.com/office/powerpoint/2010/main" val="2155187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72</a:t>
            </a:fld>
            <a:endParaRPr lang="zh-TW" altLang="en-US"/>
          </a:p>
        </p:txBody>
      </p:sp>
    </p:spTree>
    <p:extLst>
      <p:ext uri="{BB962C8B-B14F-4D97-AF65-F5344CB8AC3E}">
        <p14:creationId xmlns:p14="http://schemas.microsoft.com/office/powerpoint/2010/main" val="346547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73</a:t>
            </a:fld>
            <a:endParaRPr lang="zh-TW" altLang="en-US"/>
          </a:p>
        </p:txBody>
      </p:sp>
    </p:spTree>
    <p:extLst>
      <p:ext uri="{BB962C8B-B14F-4D97-AF65-F5344CB8AC3E}">
        <p14:creationId xmlns:p14="http://schemas.microsoft.com/office/powerpoint/2010/main" val="480472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74</a:t>
            </a:fld>
            <a:endParaRPr lang="zh-TW" altLang="en-US"/>
          </a:p>
        </p:txBody>
      </p:sp>
    </p:spTree>
    <p:extLst>
      <p:ext uri="{BB962C8B-B14F-4D97-AF65-F5344CB8AC3E}">
        <p14:creationId xmlns:p14="http://schemas.microsoft.com/office/powerpoint/2010/main" val="1248567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75</a:t>
            </a:fld>
            <a:endParaRPr lang="zh-TW" altLang="en-US"/>
          </a:p>
        </p:txBody>
      </p:sp>
    </p:spTree>
    <p:extLst>
      <p:ext uri="{BB962C8B-B14F-4D97-AF65-F5344CB8AC3E}">
        <p14:creationId xmlns:p14="http://schemas.microsoft.com/office/powerpoint/2010/main" val="766042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76</a:t>
            </a:fld>
            <a:endParaRPr lang="zh-TW" altLang="en-US"/>
          </a:p>
        </p:txBody>
      </p:sp>
    </p:spTree>
    <p:extLst>
      <p:ext uri="{BB962C8B-B14F-4D97-AF65-F5344CB8AC3E}">
        <p14:creationId xmlns:p14="http://schemas.microsoft.com/office/powerpoint/2010/main" val="1464197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77</a:t>
            </a:fld>
            <a:endParaRPr lang="zh-TW" altLang="en-US"/>
          </a:p>
        </p:txBody>
      </p:sp>
    </p:spTree>
    <p:extLst>
      <p:ext uri="{BB962C8B-B14F-4D97-AF65-F5344CB8AC3E}">
        <p14:creationId xmlns:p14="http://schemas.microsoft.com/office/powerpoint/2010/main" val="1734359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78</a:t>
            </a:fld>
            <a:endParaRPr lang="zh-TW" altLang="en-US"/>
          </a:p>
        </p:txBody>
      </p:sp>
    </p:spTree>
    <p:extLst>
      <p:ext uri="{BB962C8B-B14F-4D97-AF65-F5344CB8AC3E}">
        <p14:creationId xmlns:p14="http://schemas.microsoft.com/office/powerpoint/2010/main" val="341560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52</a:t>
            </a:fld>
            <a:endParaRPr lang="zh-TW" altLang="en-US"/>
          </a:p>
        </p:txBody>
      </p:sp>
    </p:spTree>
    <p:extLst>
      <p:ext uri="{BB962C8B-B14F-4D97-AF65-F5344CB8AC3E}">
        <p14:creationId xmlns:p14="http://schemas.microsoft.com/office/powerpoint/2010/main" val="2425060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79</a:t>
            </a:fld>
            <a:endParaRPr lang="zh-TW" altLang="en-US"/>
          </a:p>
        </p:txBody>
      </p:sp>
    </p:spTree>
    <p:extLst>
      <p:ext uri="{BB962C8B-B14F-4D97-AF65-F5344CB8AC3E}">
        <p14:creationId xmlns:p14="http://schemas.microsoft.com/office/powerpoint/2010/main" val="3569716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80</a:t>
            </a:fld>
            <a:endParaRPr lang="zh-TW" altLang="en-US"/>
          </a:p>
        </p:txBody>
      </p:sp>
    </p:spTree>
    <p:extLst>
      <p:ext uri="{BB962C8B-B14F-4D97-AF65-F5344CB8AC3E}">
        <p14:creationId xmlns:p14="http://schemas.microsoft.com/office/powerpoint/2010/main" val="688659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E785798-1D2B-4740-BC8C-66AA26152767}" type="slidenum">
              <a:rPr lang="zh-TW" altLang="en-US" smtClean="0"/>
              <a:t>81</a:t>
            </a:fld>
            <a:endParaRPr lang="zh-TW" altLang="en-US"/>
          </a:p>
        </p:txBody>
      </p:sp>
    </p:spTree>
    <p:extLst>
      <p:ext uri="{BB962C8B-B14F-4D97-AF65-F5344CB8AC3E}">
        <p14:creationId xmlns:p14="http://schemas.microsoft.com/office/powerpoint/2010/main" val="2639491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82</a:t>
            </a:fld>
            <a:endParaRPr lang="zh-TW" altLang="en-US"/>
          </a:p>
        </p:txBody>
      </p:sp>
    </p:spTree>
    <p:extLst>
      <p:ext uri="{BB962C8B-B14F-4D97-AF65-F5344CB8AC3E}">
        <p14:creationId xmlns:p14="http://schemas.microsoft.com/office/powerpoint/2010/main" val="3113932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Shuffle data, and repeat above process</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85</a:t>
            </a:fld>
            <a:endParaRPr lang="zh-TW" altLang="en-US"/>
          </a:p>
        </p:txBody>
      </p:sp>
    </p:spTree>
    <p:extLst>
      <p:ext uri="{BB962C8B-B14F-4D97-AF65-F5344CB8AC3E}">
        <p14:creationId xmlns:p14="http://schemas.microsoft.com/office/powerpoint/2010/main" val="243878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altLang="zh-TW" baseline="0" dirty="0"/>
          </a:p>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86</a:t>
            </a:fld>
            <a:endParaRPr lang="zh-TW" altLang="en-US"/>
          </a:p>
        </p:txBody>
      </p:sp>
    </p:spTree>
    <p:extLst>
      <p:ext uri="{BB962C8B-B14F-4D97-AF65-F5344CB8AC3E}">
        <p14:creationId xmlns:p14="http://schemas.microsoft.com/office/powerpoint/2010/main" val="2277101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87</a:t>
            </a:fld>
            <a:endParaRPr lang="zh-TW" altLang="en-US"/>
          </a:p>
        </p:txBody>
      </p:sp>
    </p:spTree>
    <p:extLst>
      <p:ext uri="{BB962C8B-B14F-4D97-AF65-F5344CB8AC3E}">
        <p14:creationId xmlns:p14="http://schemas.microsoft.com/office/powerpoint/2010/main" val="2922128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108</a:t>
            </a:fld>
            <a:endParaRPr lang="zh-TW" altLang="en-US"/>
          </a:p>
        </p:txBody>
      </p:sp>
    </p:spTree>
    <p:extLst>
      <p:ext uri="{BB962C8B-B14F-4D97-AF65-F5344CB8AC3E}">
        <p14:creationId xmlns:p14="http://schemas.microsoft.com/office/powerpoint/2010/main" val="2157662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504DF33-A099-48C3-97F8-77FEC4A41389}" type="slidenum">
              <a:rPr lang="zh-TW" altLang="en-US" smtClean="0">
                <a:solidFill>
                  <a:prstClr val="black"/>
                </a:solidFill>
              </a:rPr>
              <a:pPr/>
              <a:t>151</a:t>
            </a:fld>
            <a:endParaRPr lang="zh-TW" altLang="en-US">
              <a:solidFill>
                <a:prstClr val="black"/>
              </a:solidFill>
            </a:endParaRPr>
          </a:p>
        </p:txBody>
      </p:sp>
    </p:spTree>
    <p:extLst>
      <p:ext uri="{BB962C8B-B14F-4D97-AF65-F5344CB8AC3E}">
        <p14:creationId xmlns:p14="http://schemas.microsoft.com/office/powerpoint/2010/main" val="3630654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F88EEE4-6356-4495-94D2-1340B7AE8A5A}" type="slidenum">
              <a:rPr lang="zh-TW" altLang="en-US" smtClean="0">
                <a:solidFill>
                  <a:prstClr val="black"/>
                </a:solidFill>
              </a:rPr>
              <a:pPr/>
              <a:t>152</a:t>
            </a:fld>
            <a:endParaRPr lang="zh-TW" altLang="en-US">
              <a:solidFill>
                <a:prstClr val="black"/>
              </a:solidFill>
            </a:endParaRPr>
          </a:p>
        </p:txBody>
      </p:sp>
    </p:spTree>
    <p:extLst>
      <p:ext uri="{BB962C8B-B14F-4D97-AF65-F5344CB8AC3E}">
        <p14:creationId xmlns:p14="http://schemas.microsoft.com/office/powerpoint/2010/main" val="344069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53</a:t>
            </a:fld>
            <a:endParaRPr lang="zh-TW" altLang="en-US"/>
          </a:p>
        </p:txBody>
      </p:sp>
    </p:spTree>
    <p:extLst>
      <p:ext uri="{BB962C8B-B14F-4D97-AF65-F5344CB8AC3E}">
        <p14:creationId xmlns:p14="http://schemas.microsoft.com/office/powerpoint/2010/main" val="634019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F88EEE4-6356-4495-94D2-1340B7AE8A5A}" type="slidenum">
              <a:rPr lang="zh-TW" altLang="en-US" smtClean="0">
                <a:solidFill>
                  <a:prstClr val="black"/>
                </a:solidFill>
              </a:rPr>
              <a:pPr/>
              <a:t>156</a:t>
            </a:fld>
            <a:endParaRPr lang="zh-TW" altLang="en-US">
              <a:solidFill>
                <a:prstClr val="black"/>
              </a:solidFill>
            </a:endParaRPr>
          </a:p>
        </p:txBody>
      </p:sp>
    </p:spTree>
    <p:extLst>
      <p:ext uri="{BB962C8B-B14F-4D97-AF65-F5344CB8AC3E}">
        <p14:creationId xmlns:p14="http://schemas.microsoft.com/office/powerpoint/2010/main" val="267134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F88EEE4-6356-4495-94D2-1340B7AE8A5A}" type="slidenum">
              <a:rPr lang="zh-TW" altLang="en-US" smtClean="0">
                <a:solidFill>
                  <a:prstClr val="black"/>
                </a:solidFill>
              </a:rPr>
              <a:pPr/>
              <a:t>162</a:t>
            </a:fld>
            <a:endParaRPr lang="zh-TW" altLang="en-US">
              <a:solidFill>
                <a:prstClr val="black"/>
              </a:solidFill>
            </a:endParaRPr>
          </a:p>
        </p:txBody>
      </p:sp>
    </p:spTree>
    <p:extLst>
      <p:ext uri="{BB962C8B-B14F-4D97-AF65-F5344CB8AC3E}">
        <p14:creationId xmlns:p14="http://schemas.microsoft.com/office/powerpoint/2010/main" val="1037816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F88EEE4-6356-4495-94D2-1340B7AE8A5A}" type="slidenum">
              <a:rPr lang="zh-TW" altLang="en-US" smtClean="0">
                <a:solidFill>
                  <a:prstClr val="black"/>
                </a:solidFill>
              </a:rPr>
              <a:pPr/>
              <a:t>163</a:t>
            </a:fld>
            <a:endParaRPr lang="zh-TW" altLang="en-US">
              <a:solidFill>
                <a:prstClr val="black"/>
              </a:solidFill>
            </a:endParaRPr>
          </a:p>
        </p:txBody>
      </p:sp>
    </p:spTree>
    <p:extLst>
      <p:ext uri="{BB962C8B-B14F-4D97-AF65-F5344CB8AC3E}">
        <p14:creationId xmlns:p14="http://schemas.microsoft.com/office/powerpoint/2010/main" val="3977820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F88EEE4-6356-4495-94D2-1340B7AE8A5A}" type="slidenum">
              <a:rPr lang="zh-TW" altLang="en-US" smtClean="0">
                <a:solidFill>
                  <a:prstClr val="black"/>
                </a:solidFill>
              </a:rPr>
              <a:pPr/>
              <a:t>164</a:t>
            </a:fld>
            <a:endParaRPr lang="zh-TW" altLang="en-US">
              <a:solidFill>
                <a:prstClr val="black"/>
              </a:solidFill>
            </a:endParaRPr>
          </a:p>
        </p:txBody>
      </p:sp>
    </p:spTree>
    <p:extLst>
      <p:ext uri="{BB962C8B-B14F-4D97-AF65-F5344CB8AC3E}">
        <p14:creationId xmlns:p14="http://schemas.microsoft.com/office/powerpoint/2010/main" val="1656309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F88EEE4-6356-4495-94D2-1340B7AE8A5A}" type="slidenum">
              <a:rPr lang="zh-TW" altLang="en-US" smtClean="0">
                <a:solidFill>
                  <a:prstClr val="black"/>
                </a:solidFill>
              </a:rPr>
              <a:pPr/>
              <a:t>165</a:t>
            </a:fld>
            <a:endParaRPr lang="zh-TW" altLang="en-US">
              <a:solidFill>
                <a:prstClr val="black"/>
              </a:solidFill>
            </a:endParaRPr>
          </a:p>
        </p:txBody>
      </p:sp>
    </p:spTree>
    <p:extLst>
      <p:ext uri="{BB962C8B-B14F-4D97-AF65-F5344CB8AC3E}">
        <p14:creationId xmlns:p14="http://schemas.microsoft.com/office/powerpoint/2010/main" val="342768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169</a:t>
            </a:fld>
            <a:endParaRPr lang="zh-TW" altLang="en-US"/>
          </a:p>
        </p:txBody>
      </p:sp>
    </p:spTree>
    <p:extLst>
      <p:ext uri="{BB962C8B-B14F-4D97-AF65-F5344CB8AC3E}">
        <p14:creationId xmlns:p14="http://schemas.microsoft.com/office/powerpoint/2010/main" val="3451853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170</a:t>
            </a:fld>
            <a:endParaRPr lang="zh-TW" altLang="en-US"/>
          </a:p>
        </p:txBody>
      </p:sp>
    </p:spTree>
    <p:extLst>
      <p:ext uri="{BB962C8B-B14F-4D97-AF65-F5344CB8AC3E}">
        <p14:creationId xmlns:p14="http://schemas.microsoft.com/office/powerpoint/2010/main" val="38562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D22BD70-4397-4067-AAF5-075DD707A23D}" type="slidenum">
              <a:rPr lang="zh-TW" altLang="en-US" smtClean="0"/>
              <a:t>171</a:t>
            </a:fld>
            <a:endParaRPr lang="zh-TW" altLang="en-US"/>
          </a:p>
        </p:txBody>
      </p:sp>
    </p:spTree>
    <p:extLst>
      <p:ext uri="{BB962C8B-B14F-4D97-AF65-F5344CB8AC3E}">
        <p14:creationId xmlns:p14="http://schemas.microsoft.com/office/powerpoint/2010/main" val="3404255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sz="1200" dirty="0">
              <a:solidFill>
                <a:srgbClr val="0000FF"/>
              </a:solidFill>
            </a:endParaRPr>
          </a:p>
        </p:txBody>
      </p:sp>
      <p:sp>
        <p:nvSpPr>
          <p:cNvPr id="4" name="投影片編號版面配置區 3"/>
          <p:cNvSpPr>
            <a:spLocks noGrp="1"/>
          </p:cNvSpPr>
          <p:nvPr>
            <p:ph type="sldNum" sz="quarter" idx="10"/>
          </p:nvPr>
        </p:nvSpPr>
        <p:spPr/>
        <p:txBody>
          <a:bodyPr/>
          <a:lstStyle/>
          <a:p>
            <a:fld id="{9CF3BD28-75DF-4233-8F85-EE3A845FE6B6}" type="slidenum">
              <a:rPr lang="zh-TW" altLang="en-US" smtClean="0"/>
              <a:t>172</a:t>
            </a:fld>
            <a:endParaRPr lang="zh-TW" altLang="en-US"/>
          </a:p>
        </p:txBody>
      </p:sp>
    </p:spTree>
    <p:extLst>
      <p:ext uri="{BB962C8B-B14F-4D97-AF65-F5344CB8AC3E}">
        <p14:creationId xmlns:p14="http://schemas.microsoft.com/office/powerpoint/2010/main" val="1583208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CF3BD28-75DF-4233-8F85-EE3A845FE6B6}" type="slidenum">
              <a:rPr lang="zh-TW" altLang="en-US" smtClean="0"/>
              <a:t>173</a:t>
            </a:fld>
            <a:endParaRPr lang="zh-TW" altLang="en-US"/>
          </a:p>
        </p:txBody>
      </p:sp>
    </p:spTree>
    <p:extLst>
      <p:ext uri="{BB962C8B-B14F-4D97-AF65-F5344CB8AC3E}">
        <p14:creationId xmlns:p14="http://schemas.microsoft.com/office/powerpoint/2010/main" val="272347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54</a:t>
            </a:fld>
            <a:endParaRPr lang="zh-TW" altLang="en-US"/>
          </a:p>
        </p:txBody>
      </p:sp>
    </p:spTree>
    <p:extLst>
      <p:ext uri="{BB962C8B-B14F-4D97-AF65-F5344CB8AC3E}">
        <p14:creationId xmlns:p14="http://schemas.microsoft.com/office/powerpoint/2010/main" val="2091841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D22BD70-4397-4067-AAF5-075DD707A23D}" type="slidenum">
              <a:rPr lang="zh-TW" altLang="en-US" smtClean="0"/>
              <a:t>174</a:t>
            </a:fld>
            <a:endParaRPr lang="zh-TW" altLang="en-US"/>
          </a:p>
        </p:txBody>
      </p:sp>
    </p:spTree>
    <p:extLst>
      <p:ext uri="{BB962C8B-B14F-4D97-AF65-F5344CB8AC3E}">
        <p14:creationId xmlns:p14="http://schemas.microsoft.com/office/powerpoint/2010/main" val="23037693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175</a:t>
            </a:fld>
            <a:endParaRPr lang="zh-TW" altLang="en-US"/>
          </a:p>
        </p:txBody>
      </p:sp>
    </p:spTree>
    <p:extLst>
      <p:ext uri="{BB962C8B-B14F-4D97-AF65-F5344CB8AC3E}">
        <p14:creationId xmlns:p14="http://schemas.microsoft.com/office/powerpoint/2010/main" val="2076918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176</a:t>
            </a:fld>
            <a:endParaRPr lang="zh-TW" altLang="en-US"/>
          </a:p>
        </p:txBody>
      </p:sp>
    </p:spTree>
    <p:extLst>
      <p:ext uri="{BB962C8B-B14F-4D97-AF65-F5344CB8AC3E}">
        <p14:creationId xmlns:p14="http://schemas.microsoft.com/office/powerpoint/2010/main" val="2272207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177</a:t>
            </a:fld>
            <a:endParaRPr lang="zh-TW" altLang="en-US"/>
          </a:p>
        </p:txBody>
      </p:sp>
    </p:spTree>
    <p:extLst>
      <p:ext uri="{BB962C8B-B14F-4D97-AF65-F5344CB8AC3E}">
        <p14:creationId xmlns:p14="http://schemas.microsoft.com/office/powerpoint/2010/main" val="1294515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178</a:t>
            </a:fld>
            <a:endParaRPr lang="zh-TW" altLang="en-US"/>
          </a:p>
        </p:txBody>
      </p:sp>
    </p:spTree>
    <p:extLst>
      <p:ext uri="{BB962C8B-B14F-4D97-AF65-F5344CB8AC3E}">
        <p14:creationId xmlns:p14="http://schemas.microsoft.com/office/powerpoint/2010/main" val="18783487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algn="ctr"/>
            <a:endParaRPr lang="zh-TW" altLang="en-US" sz="1200" dirty="0">
              <a:solidFill>
                <a:schemeClr val="bg1"/>
              </a:solidFill>
            </a:endParaRPr>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181</a:t>
            </a:fld>
            <a:endParaRPr lang="zh-TW" altLang="en-US"/>
          </a:p>
        </p:txBody>
      </p:sp>
    </p:spTree>
    <p:extLst>
      <p:ext uri="{BB962C8B-B14F-4D97-AF65-F5344CB8AC3E}">
        <p14:creationId xmlns:p14="http://schemas.microsoft.com/office/powerpoint/2010/main" val="2561701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184</a:t>
            </a:fld>
            <a:endParaRPr lang="zh-TW" altLang="en-US"/>
          </a:p>
        </p:txBody>
      </p:sp>
    </p:spTree>
    <p:extLst>
      <p:ext uri="{BB962C8B-B14F-4D97-AF65-F5344CB8AC3E}">
        <p14:creationId xmlns:p14="http://schemas.microsoft.com/office/powerpoint/2010/main" val="16994128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186</a:t>
            </a:fld>
            <a:endParaRPr lang="zh-TW" altLang="en-US"/>
          </a:p>
        </p:txBody>
      </p:sp>
    </p:spTree>
    <p:extLst>
      <p:ext uri="{BB962C8B-B14F-4D97-AF65-F5344CB8AC3E}">
        <p14:creationId xmlns:p14="http://schemas.microsoft.com/office/powerpoint/2010/main" val="20141003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187</a:t>
            </a:fld>
            <a:endParaRPr lang="zh-TW" altLang="en-US"/>
          </a:p>
        </p:txBody>
      </p:sp>
    </p:spTree>
    <p:extLst>
      <p:ext uri="{BB962C8B-B14F-4D97-AF65-F5344CB8AC3E}">
        <p14:creationId xmlns:p14="http://schemas.microsoft.com/office/powerpoint/2010/main" val="16653611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a:solidFill>
                <a:srgbClr val="0000FF"/>
              </a:solidFill>
            </a:endParaRPr>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191</a:t>
            </a:fld>
            <a:endParaRPr lang="zh-TW" altLang="en-US"/>
          </a:p>
        </p:txBody>
      </p:sp>
    </p:spTree>
    <p:extLst>
      <p:ext uri="{BB962C8B-B14F-4D97-AF65-F5344CB8AC3E}">
        <p14:creationId xmlns:p14="http://schemas.microsoft.com/office/powerpoint/2010/main" val="3319219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55</a:t>
            </a:fld>
            <a:endParaRPr lang="zh-TW" altLang="en-US"/>
          </a:p>
        </p:txBody>
      </p:sp>
    </p:spTree>
    <p:extLst>
      <p:ext uri="{BB962C8B-B14F-4D97-AF65-F5344CB8AC3E}">
        <p14:creationId xmlns:p14="http://schemas.microsoft.com/office/powerpoint/2010/main" val="20125753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192</a:t>
            </a:fld>
            <a:endParaRPr lang="zh-TW" altLang="en-US"/>
          </a:p>
        </p:txBody>
      </p:sp>
    </p:spTree>
    <p:extLst>
      <p:ext uri="{BB962C8B-B14F-4D97-AF65-F5344CB8AC3E}">
        <p14:creationId xmlns:p14="http://schemas.microsoft.com/office/powerpoint/2010/main" val="876862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196</a:t>
            </a:fld>
            <a:endParaRPr lang="zh-TW" altLang="en-US"/>
          </a:p>
        </p:txBody>
      </p:sp>
    </p:spTree>
    <p:extLst>
      <p:ext uri="{BB962C8B-B14F-4D97-AF65-F5344CB8AC3E}">
        <p14:creationId xmlns:p14="http://schemas.microsoft.com/office/powerpoint/2010/main" val="674201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197</a:t>
            </a:fld>
            <a:endParaRPr lang="zh-TW" altLang="en-US"/>
          </a:p>
        </p:txBody>
      </p:sp>
    </p:spTree>
    <p:extLst>
      <p:ext uri="{BB962C8B-B14F-4D97-AF65-F5344CB8AC3E}">
        <p14:creationId xmlns:p14="http://schemas.microsoft.com/office/powerpoint/2010/main" val="37447241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lvl="1"/>
            <a:endParaRPr lang="en-US" altLang="zh-TW"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198</a:t>
            </a:fld>
            <a:endParaRPr lang="zh-TW" altLang="en-US"/>
          </a:p>
        </p:txBody>
      </p:sp>
    </p:spTree>
    <p:extLst>
      <p:ext uri="{BB962C8B-B14F-4D97-AF65-F5344CB8AC3E}">
        <p14:creationId xmlns:p14="http://schemas.microsoft.com/office/powerpoint/2010/main" val="22201469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199</a:t>
            </a:fld>
            <a:endParaRPr lang="zh-TW" altLang="en-US"/>
          </a:p>
        </p:txBody>
      </p:sp>
    </p:spTree>
    <p:extLst>
      <p:ext uri="{BB962C8B-B14F-4D97-AF65-F5344CB8AC3E}">
        <p14:creationId xmlns:p14="http://schemas.microsoft.com/office/powerpoint/2010/main" val="11581710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200</a:t>
            </a:fld>
            <a:endParaRPr lang="zh-TW" altLang="en-US"/>
          </a:p>
        </p:txBody>
      </p:sp>
    </p:spTree>
    <p:extLst>
      <p:ext uri="{BB962C8B-B14F-4D97-AF65-F5344CB8AC3E}">
        <p14:creationId xmlns:p14="http://schemas.microsoft.com/office/powerpoint/2010/main" val="41225174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201</a:t>
            </a:fld>
            <a:endParaRPr lang="zh-TW" altLang="en-US"/>
          </a:p>
        </p:txBody>
      </p:sp>
    </p:spTree>
    <p:extLst>
      <p:ext uri="{BB962C8B-B14F-4D97-AF65-F5344CB8AC3E}">
        <p14:creationId xmlns:p14="http://schemas.microsoft.com/office/powerpoint/2010/main" val="42920140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202</a:t>
            </a:fld>
            <a:endParaRPr lang="zh-TW" altLang="en-US"/>
          </a:p>
        </p:txBody>
      </p:sp>
    </p:spTree>
    <p:extLst>
      <p:ext uri="{BB962C8B-B14F-4D97-AF65-F5344CB8AC3E}">
        <p14:creationId xmlns:p14="http://schemas.microsoft.com/office/powerpoint/2010/main" val="37320116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i="1" dirty="0">
                  <a:latin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a:p>
              <a:p>
                <a:endParaRPr lang="zh-TW" altLang="en-US" dirty="0"/>
              </a:p>
            </p:txBody>
          </p:sp>
        </mc:Choice>
        <mc:Fallback xmlns="">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i="0" smtClean="0">
                    <a:latin typeface="Cambria Math" panose="02040503050406030204" pitchFamily="18" charset="0"/>
                  </a:rPr>
                  <a:t>𝑧</a:t>
                </a:r>
                <a:r>
                  <a:rPr lang="en-US" altLang="zh-TW" sz="1200" b="0" i="0" smtClean="0">
                    <a:latin typeface="Cambria Math" panose="02040503050406030204" pitchFamily="18" charset="0"/>
                  </a:rPr>
                  <a:t>=∑▒〖𝑤_𝑖 𝑎_𝑖 〗</a:t>
                </a:r>
                <a:endParaRPr lang="zh-TW" altLang="en-US" sz="1200" dirty="0"/>
              </a:p>
              <a:p>
                <a:endParaRPr lang="zh-TW" altLang="en-US" dirty="0"/>
              </a:p>
            </p:txBody>
          </p:sp>
        </mc:Fallback>
      </mc:AlternateContent>
      <p:sp>
        <p:nvSpPr>
          <p:cNvPr id="4" name="投影片編號版面配置區 3"/>
          <p:cNvSpPr>
            <a:spLocks noGrp="1"/>
          </p:cNvSpPr>
          <p:nvPr>
            <p:ph type="sldNum" sz="quarter" idx="10"/>
          </p:nvPr>
        </p:nvSpPr>
        <p:spPr/>
        <p:txBody>
          <a:bodyPr/>
          <a:lstStyle/>
          <a:p>
            <a:fld id="{D013B472-B66E-431C-811F-64FEA2AB6C54}" type="slidenum">
              <a:rPr lang="zh-TW" altLang="en-US" smtClean="0"/>
              <a:t>203</a:t>
            </a:fld>
            <a:endParaRPr lang="zh-TW" altLang="en-US"/>
          </a:p>
        </p:txBody>
      </p:sp>
    </p:spTree>
    <p:extLst>
      <p:ext uri="{BB962C8B-B14F-4D97-AF65-F5344CB8AC3E}">
        <p14:creationId xmlns:p14="http://schemas.microsoft.com/office/powerpoint/2010/main" val="243660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204</a:t>
            </a:fld>
            <a:endParaRPr lang="zh-TW" altLang="en-US"/>
          </a:p>
        </p:txBody>
      </p:sp>
    </p:spTree>
    <p:extLst>
      <p:ext uri="{BB962C8B-B14F-4D97-AF65-F5344CB8AC3E}">
        <p14:creationId xmlns:p14="http://schemas.microsoft.com/office/powerpoint/2010/main" val="14771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5D05C0D-00F1-4D27-9FA2-F1BC4B0526DB}" type="slidenum">
              <a:rPr lang="zh-TW" altLang="en-US" smtClean="0"/>
              <a:t>56</a:t>
            </a:fld>
            <a:endParaRPr lang="zh-TW" altLang="en-US"/>
          </a:p>
        </p:txBody>
      </p:sp>
    </p:spTree>
    <p:extLst>
      <p:ext uri="{BB962C8B-B14F-4D97-AF65-F5344CB8AC3E}">
        <p14:creationId xmlns:p14="http://schemas.microsoft.com/office/powerpoint/2010/main" val="37555586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205</a:t>
            </a:fld>
            <a:endParaRPr lang="zh-TW" altLang="en-US"/>
          </a:p>
        </p:txBody>
      </p:sp>
    </p:spTree>
    <p:extLst>
      <p:ext uri="{BB962C8B-B14F-4D97-AF65-F5344CB8AC3E}">
        <p14:creationId xmlns:p14="http://schemas.microsoft.com/office/powerpoint/2010/main" val="15194158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206</a:t>
            </a:fld>
            <a:endParaRPr lang="zh-TW" altLang="en-US"/>
          </a:p>
        </p:txBody>
      </p:sp>
    </p:spTree>
    <p:extLst>
      <p:ext uri="{BB962C8B-B14F-4D97-AF65-F5344CB8AC3E}">
        <p14:creationId xmlns:p14="http://schemas.microsoft.com/office/powerpoint/2010/main" val="13077652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013B472-B66E-431C-811F-64FEA2AB6C54}" type="slidenum">
              <a:rPr lang="zh-TW" altLang="en-US" smtClean="0"/>
              <a:t>207</a:t>
            </a:fld>
            <a:endParaRPr lang="zh-TW" altLang="en-US"/>
          </a:p>
        </p:txBody>
      </p:sp>
    </p:spTree>
    <p:extLst>
      <p:ext uri="{BB962C8B-B14F-4D97-AF65-F5344CB8AC3E}">
        <p14:creationId xmlns:p14="http://schemas.microsoft.com/office/powerpoint/2010/main" val="1640613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220914F-BE26-43C4-8063-9E6C159BF45D}" type="slidenum">
              <a:rPr lang="zh-TW" altLang="en-US" smtClean="0"/>
              <a:t>208</a:t>
            </a:fld>
            <a:endParaRPr lang="zh-TW" altLang="en-US"/>
          </a:p>
        </p:txBody>
      </p:sp>
    </p:spTree>
    <p:extLst>
      <p:ext uri="{BB962C8B-B14F-4D97-AF65-F5344CB8AC3E}">
        <p14:creationId xmlns:p14="http://schemas.microsoft.com/office/powerpoint/2010/main" val="3818353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57</a:t>
            </a:fld>
            <a:endParaRPr lang="zh-TW" altLang="en-US"/>
          </a:p>
        </p:txBody>
      </p:sp>
    </p:spTree>
    <p:extLst>
      <p:ext uri="{BB962C8B-B14F-4D97-AF65-F5344CB8AC3E}">
        <p14:creationId xmlns:p14="http://schemas.microsoft.com/office/powerpoint/2010/main" val="143848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0914F-BE26-43C4-8063-9E6C159BF45D}" type="slidenum">
              <a:rPr lang="zh-TW" altLang="en-US" smtClean="0"/>
              <a:t>58</a:t>
            </a:fld>
            <a:endParaRPr lang="zh-TW" altLang="en-US"/>
          </a:p>
        </p:txBody>
      </p:sp>
    </p:spTree>
    <p:extLst>
      <p:ext uri="{BB962C8B-B14F-4D97-AF65-F5344CB8AC3E}">
        <p14:creationId xmlns:p14="http://schemas.microsoft.com/office/powerpoint/2010/main" val="1956662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03" indent="0" algn="ctr">
              <a:buNone/>
              <a:defRPr sz="2000"/>
            </a:lvl2pPr>
            <a:lvl3pPr marL="914204" indent="0" algn="ctr">
              <a:buNone/>
              <a:defRPr sz="1800"/>
            </a:lvl3pPr>
            <a:lvl4pPr marL="1371308" indent="0" algn="ctr">
              <a:buNone/>
              <a:defRPr sz="1600"/>
            </a:lvl4pPr>
            <a:lvl5pPr marL="1828411" indent="0" algn="ctr">
              <a:buNone/>
              <a:defRPr sz="1600"/>
            </a:lvl5pPr>
            <a:lvl6pPr marL="2285514" indent="0" algn="ctr">
              <a:buNone/>
              <a:defRPr sz="1600"/>
            </a:lvl6pPr>
            <a:lvl7pPr marL="2742617" indent="0" algn="ctr">
              <a:buNone/>
              <a:defRPr sz="1600"/>
            </a:lvl7pPr>
            <a:lvl8pPr marL="3199720" indent="0" algn="ctr">
              <a:buNone/>
              <a:defRPr sz="1600"/>
            </a:lvl8pPr>
            <a:lvl9pPr marL="3656823"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286846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375881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2" y="365127"/>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150272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29" y="1189177"/>
            <a:ext cx="8740142"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600"/>
            </a:lvl2pPr>
            <a:lvl3pPr marL="188252" indent="0">
              <a:buNone/>
              <a:defRPr/>
            </a:lvl3pPr>
            <a:lvl4pPr marL="376504" indent="0">
              <a:buNone/>
              <a:defRPr/>
            </a:lvl4pPr>
            <a:lvl5pPr marL="56475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03" indent="0" algn="ctr">
              <a:buNone/>
              <a:defRPr sz="2000"/>
            </a:lvl2pPr>
            <a:lvl3pPr marL="914204" indent="0" algn="ctr">
              <a:buNone/>
              <a:defRPr sz="1800"/>
            </a:lvl3pPr>
            <a:lvl4pPr marL="1371308" indent="0" algn="ctr">
              <a:buNone/>
              <a:defRPr sz="1600"/>
            </a:lvl4pPr>
            <a:lvl5pPr marL="1828411" indent="0" algn="ctr">
              <a:buNone/>
              <a:defRPr sz="1600"/>
            </a:lvl5pPr>
            <a:lvl6pPr marL="2285514" indent="0" algn="ctr">
              <a:buNone/>
              <a:defRPr sz="1600"/>
            </a:lvl6pPr>
            <a:lvl7pPr marL="2742617" indent="0" algn="ctr">
              <a:buNone/>
              <a:defRPr sz="1600"/>
            </a:lvl7pPr>
            <a:lvl8pPr marL="3199720" indent="0" algn="ctr">
              <a:buNone/>
              <a:defRPr sz="1600"/>
            </a:lvl8pPr>
            <a:lvl9pPr marL="3656823"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90282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562647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103" indent="0">
              <a:buNone/>
              <a:defRPr sz="2000">
                <a:solidFill>
                  <a:schemeClr val="tx1">
                    <a:tint val="75000"/>
                  </a:schemeClr>
                </a:solidFill>
              </a:defRPr>
            </a:lvl2pPr>
            <a:lvl3pPr marL="914204" indent="0">
              <a:buNone/>
              <a:defRPr sz="1800">
                <a:solidFill>
                  <a:schemeClr val="tx1">
                    <a:tint val="75000"/>
                  </a:schemeClr>
                </a:solidFill>
              </a:defRPr>
            </a:lvl3pPr>
            <a:lvl4pPr marL="1371308" indent="0">
              <a:buNone/>
              <a:defRPr sz="1600">
                <a:solidFill>
                  <a:schemeClr val="tx1">
                    <a:tint val="75000"/>
                  </a:schemeClr>
                </a:solidFill>
              </a:defRPr>
            </a:lvl4pPr>
            <a:lvl5pPr marL="1828411" indent="0">
              <a:buNone/>
              <a:defRPr sz="1600">
                <a:solidFill>
                  <a:schemeClr val="tx1">
                    <a:tint val="75000"/>
                  </a:schemeClr>
                </a:solidFill>
              </a:defRPr>
            </a:lvl5pPr>
            <a:lvl6pPr marL="2285514" indent="0">
              <a:buNone/>
              <a:defRPr sz="1600">
                <a:solidFill>
                  <a:schemeClr val="tx1">
                    <a:tint val="75000"/>
                  </a:schemeClr>
                </a:solidFill>
              </a:defRPr>
            </a:lvl6pPr>
            <a:lvl7pPr marL="2742617" indent="0">
              <a:buNone/>
              <a:defRPr sz="1600">
                <a:solidFill>
                  <a:schemeClr val="tx1">
                    <a:tint val="75000"/>
                  </a:schemeClr>
                </a:solidFill>
              </a:defRPr>
            </a:lvl7pPr>
            <a:lvl8pPr marL="3199720" indent="0">
              <a:buNone/>
              <a:defRPr sz="1600">
                <a:solidFill>
                  <a:schemeClr val="tx1">
                    <a:tint val="75000"/>
                  </a:schemeClr>
                </a:solidFill>
              </a:defRPr>
            </a:lvl8pPr>
            <a:lvl9pPr marL="3656823"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0853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8799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331599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03" indent="0">
              <a:buNone/>
              <a:defRPr sz="2000" b="1"/>
            </a:lvl2pPr>
            <a:lvl3pPr marL="914204" indent="0">
              <a:buNone/>
              <a:defRPr sz="1800" b="1"/>
            </a:lvl3pPr>
            <a:lvl4pPr marL="1371308" indent="0">
              <a:buNone/>
              <a:defRPr sz="1600" b="1"/>
            </a:lvl4pPr>
            <a:lvl5pPr marL="1828411" indent="0">
              <a:buNone/>
              <a:defRPr sz="1600" b="1"/>
            </a:lvl5pPr>
            <a:lvl6pPr marL="2285514" indent="0">
              <a:buNone/>
              <a:defRPr sz="1600" b="1"/>
            </a:lvl6pPr>
            <a:lvl7pPr marL="2742617" indent="0">
              <a:buNone/>
              <a:defRPr sz="1600" b="1"/>
            </a:lvl7pPr>
            <a:lvl8pPr marL="3199720" indent="0">
              <a:buNone/>
              <a:defRPr sz="1600" b="1"/>
            </a:lvl8pPr>
            <a:lvl9pPr marL="3656823"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103" indent="0">
              <a:buNone/>
              <a:defRPr sz="2000" b="1"/>
            </a:lvl2pPr>
            <a:lvl3pPr marL="914204" indent="0">
              <a:buNone/>
              <a:defRPr sz="1800" b="1"/>
            </a:lvl3pPr>
            <a:lvl4pPr marL="1371308" indent="0">
              <a:buNone/>
              <a:defRPr sz="1600" b="1"/>
            </a:lvl4pPr>
            <a:lvl5pPr marL="1828411" indent="0">
              <a:buNone/>
              <a:defRPr sz="1600" b="1"/>
            </a:lvl5pPr>
            <a:lvl6pPr marL="2285514" indent="0">
              <a:buNone/>
              <a:defRPr sz="1600" b="1"/>
            </a:lvl6pPr>
            <a:lvl7pPr marL="2742617" indent="0">
              <a:buNone/>
              <a:defRPr sz="1600" b="1"/>
            </a:lvl7pPr>
            <a:lvl8pPr marL="3199720" indent="0">
              <a:buNone/>
              <a:defRPr sz="1600" b="1"/>
            </a:lvl8pPr>
            <a:lvl9pPr marL="3656823"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17840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285261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4908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03" indent="0">
              <a:buNone/>
              <a:defRPr sz="1400"/>
            </a:lvl2pPr>
            <a:lvl3pPr marL="914204" indent="0">
              <a:buNone/>
              <a:defRPr sz="1200"/>
            </a:lvl3pPr>
            <a:lvl4pPr marL="1371308" indent="0">
              <a:buNone/>
              <a:defRPr sz="1000"/>
            </a:lvl4pPr>
            <a:lvl5pPr marL="1828411" indent="0">
              <a:buNone/>
              <a:defRPr sz="1000"/>
            </a:lvl5pPr>
            <a:lvl6pPr marL="2285514" indent="0">
              <a:buNone/>
              <a:defRPr sz="1000"/>
            </a:lvl6pPr>
            <a:lvl7pPr marL="2742617" indent="0">
              <a:buNone/>
              <a:defRPr sz="1000"/>
            </a:lvl7pPr>
            <a:lvl8pPr marL="3199720" indent="0">
              <a:buNone/>
              <a:defRPr sz="1000"/>
            </a:lvl8pPr>
            <a:lvl9pPr marL="3656823"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280138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103" indent="0">
              <a:buNone/>
              <a:defRPr sz="2800"/>
            </a:lvl2pPr>
            <a:lvl3pPr marL="914204" indent="0">
              <a:buNone/>
              <a:defRPr sz="2400"/>
            </a:lvl3pPr>
            <a:lvl4pPr marL="1371308" indent="0">
              <a:buNone/>
              <a:defRPr sz="2000"/>
            </a:lvl4pPr>
            <a:lvl5pPr marL="1828411" indent="0">
              <a:buNone/>
              <a:defRPr sz="2000"/>
            </a:lvl5pPr>
            <a:lvl6pPr marL="2285514" indent="0">
              <a:buNone/>
              <a:defRPr sz="2000"/>
            </a:lvl6pPr>
            <a:lvl7pPr marL="2742617" indent="0">
              <a:buNone/>
              <a:defRPr sz="2000"/>
            </a:lvl7pPr>
            <a:lvl8pPr marL="3199720" indent="0">
              <a:buNone/>
              <a:defRPr sz="2000"/>
            </a:lvl8pPr>
            <a:lvl9pPr marL="3656823"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03" indent="0">
              <a:buNone/>
              <a:defRPr sz="1400"/>
            </a:lvl2pPr>
            <a:lvl3pPr marL="914204" indent="0">
              <a:buNone/>
              <a:defRPr sz="1200"/>
            </a:lvl3pPr>
            <a:lvl4pPr marL="1371308" indent="0">
              <a:buNone/>
              <a:defRPr sz="1000"/>
            </a:lvl4pPr>
            <a:lvl5pPr marL="1828411" indent="0">
              <a:buNone/>
              <a:defRPr sz="1000"/>
            </a:lvl5pPr>
            <a:lvl6pPr marL="2285514" indent="0">
              <a:buNone/>
              <a:defRPr sz="1000"/>
            </a:lvl6pPr>
            <a:lvl7pPr marL="2742617" indent="0">
              <a:buNone/>
              <a:defRPr sz="1000"/>
            </a:lvl7pPr>
            <a:lvl8pPr marL="3199720" indent="0">
              <a:buNone/>
              <a:defRPr sz="1000"/>
            </a:lvl8pPr>
            <a:lvl9pPr marL="3656823"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D3A1796-FE4F-4CE2-AA60-E861BA6E0949}" type="datetimeFigureOut">
              <a:rPr lang="zh-TW" altLang="en-US" smtClean="0"/>
              <a:t>2024/3/15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1534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4D3A1796-FE4F-4CE2-AA60-E861BA6E0949}" type="datetimeFigureOut">
              <a:rPr lang="zh-TW" altLang="en-US" smtClean="0"/>
              <a:t>2024/3/15</a:t>
            </a:fld>
            <a:endParaRPr lang="zh-TW"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124949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82" r:id="rId12"/>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57"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59"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77"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20" tIns="45710" rIns="91420" bIns="4571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fld id="{5505C571-CF9F-4777-8904-C8BEB95DAF96}" type="datetimeFigureOut">
              <a:rPr lang="zh-TW" altLang="en-US" smtClean="0">
                <a:solidFill>
                  <a:prstClr val="black">
                    <a:tint val="75000"/>
                  </a:prstClr>
                </a:solidFill>
              </a:rPr>
              <a:pPr/>
              <a:t>2024/3/15</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fld id="{94C47EEB-3729-45EC-AB75-B303FFE2EA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52867379"/>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4" indent="-228552" algn="l" defTabSz="9142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58" indent="-228552" algn="l" defTabSz="9142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0"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6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65"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8"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72"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74" indent="-228552" algn="l" defTabSz="91420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4" rtl="0" eaLnBrk="1" latinLnBrk="0" hangingPunct="1">
        <a:defRPr sz="1800" kern="1200">
          <a:solidFill>
            <a:schemeClr val="tx1"/>
          </a:solidFill>
          <a:latin typeface="+mn-lt"/>
          <a:ea typeface="+mn-ea"/>
          <a:cs typeface="+mn-cs"/>
        </a:defRPr>
      </a:lvl1pPr>
      <a:lvl2pPr marL="457103" algn="l" defTabSz="914204" rtl="0" eaLnBrk="1" latinLnBrk="0" hangingPunct="1">
        <a:defRPr sz="1800" kern="1200">
          <a:solidFill>
            <a:schemeClr val="tx1"/>
          </a:solidFill>
          <a:latin typeface="+mn-lt"/>
          <a:ea typeface="+mn-ea"/>
          <a:cs typeface="+mn-cs"/>
        </a:defRPr>
      </a:lvl2pPr>
      <a:lvl3pPr marL="914204" algn="l" defTabSz="914204" rtl="0" eaLnBrk="1" latinLnBrk="0" hangingPunct="1">
        <a:defRPr sz="1800" kern="1200">
          <a:solidFill>
            <a:schemeClr val="tx1"/>
          </a:solidFill>
          <a:latin typeface="+mn-lt"/>
          <a:ea typeface="+mn-ea"/>
          <a:cs typeface="+mn-cs"/>
        </a:defRPr>
      </a:lvl3pPr>
      <a:lvl4pPr marL="1371308" algn="l" defTabSz="914204" rtl="0" eaLnBrk="1" latinLnBrk="0" hangingPunct="1">
        <a:defRPr sz="1800" kern="1200">
          <a:solidFill>
            <a:schemeClr val="tx1"/>
          </a:solidFill>
          <a:latin typeface="+mn-lt"/>
          <a:ea typeface="+mn-ea"/>
          <a:cs typeface="+mn-cs"/>
        </a:defRPr>
      </a:lvl4pPr>
      <a:lvl5pPr marL="1828411" algn="l" defTabSz="914204" rtl="0" eaLnBrk="1" latinLnBrk="0" hangingPunct="1">
        <a:defRPr sz="1800" kern="1200">
          <a:solidFill>
            <a:schemeClr val="tx1"/>
          </a:solidFill>
          <a:latin typeface="+mn-lt"/>
          <a:ea typeface="+mn-ea"/>
          <a:cs typeface="+mn-cs"/>
        </a:defRPr>
      </a:lvl5pPr>
      <a:lvl6pPr marL="2285514" algn="l" defTabSz="914204" rtl="0" eaLnBrk="1" latinLnBrk="0" hangingPunct="1">
        <a:defRPr sz="1800" kern="1200">
          <a:solidFill>
            <a:schemeClr val="tx1"/>
          </a:solidFill>
          <a:latin typeface="+mn-lt"/>
          <a:ea typeface="+mn-ea"/>
          <a:cs typeface="+mn-cs"/>
        </a:defRPr>
      </a:lvl6pPr>
      <a:lvl7pPr marL="2742617" algn="l" defTabSz="914204" rtl="0" eaLnBrk="1" latinLnBrk="0" hangingPunct="1">
        <a:defRPr sz="1800" kern="1200">
          <a:solidFill>
            <a:schemeClr val="tx1"/>
          </a:solidFill>
          <a:latin typeface="+mn-lt"/>
          <a:ea typeface="+mn-ea"/>
          <a:cs typeface="+mn-cs"/>
        </a:defRPr>
      </a:lvl7pPr>
      <a:lvl8pPr marL="3199720" algn="l" defTabSz="914204" rtl="0" eaLnBrk="1" latinLnBrk="0" hangingPunct="1">
        <a:defRPr sz="1800" kern="1200">
          <a:solidFill>
            <a:schemeClr val="tx1"/>
          </a:solidFill>
          <a:latin typeface="+mn-lt"/>
          <a:ea typeface="+mn-ea"/>
          <a:cs typeface="+mn-cs"/>
        </a:defRPr>
      </a:lvl8pPr>
      <a:lvl9pPr marL="3656823" algn="l" defTabSz="91420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0.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26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64.png"/><Relationship Id="rId1" Type="http://schemas.openxmlformats.org/officeDocument/2006/relationships/slideLayout" Target="../slideLayouts/slideLayout12.xml"/><Relationship Id="rId4" Type="http://schemas.openxmlformats.org/officeDocument/2006/relationships/image" Target="../media/image265.png"/></Relationships>
</file>

<file path=ppt/slides/_rels/slide11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56.png"/><Relationship Id="rId1" Type="http://schemas.openxmlformats.org/officeDocument/2006/relationships/slideLayout" Target="../slideLayouts/slideLayout12.xml"/><Relationship Id="rId6" Type="http://schemas.openxmlformats.org/officeDocument/2006/relationships/image" Target="../media/image266.png"/><Relationship Id="rId5" Type="http://schemas.openxmlformats.org/officeDocument/2006/relationships/image" Target="../media/image226.png"/><Relationship Id="rId4" Type="http://schemas.openxmlformats.org/officeDocument/2006/relationships/image" Target="../media/image22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24.png"/><Relationship Id="rId1" Type="http://schemas.openxmlformats.org/officeDocument/2006/relationships/slideLayout" Target="../slideLayouts/slideLayout12.xml"/><Relationship Id="rId4" Type="http://schemas.openxmlformats.org/officeDocument/2006/relationships/image" Target="../media/image27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254.jp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hyperlink" Target="http://adbrebs.github.io/Backpropagation-simply-explained/" TargetMode="External"/><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127.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6.png"/><Relationship Id="rId3" Type="http://schemas.openxmlformats.org/officeDocument/2006/relationships/hyperlink" Target="http://adbrebs.github.io/Backpropagation-simply-explained/" TargetMode="External"/><Relationship Id="rId7" Type="http://schemas.openxmlformats.org/officeDocument/2006/relationships/image" Target="../media/image279.png"/><Relationship Id="rId12" Type="http://schemas.openxmlformats.org/officeDocument/2006/relationships/image" Target="../media/image285.png"/><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image" Target="../media/image278.png"/><Relationship Id="rId11" Type="http://schemas.openxmlformats.org/officeDocument/2006/relationships/image" Target="../media/image284.png"/><Relationship Id="rId5" Type="http://schemas.openxmlformats.org/officeDocument/2006/relationships/image" Target="../media/image277.png"/><Relationship Id="rId10" Type="http://schemas.openxmlformats.org/officeDocument/2006/relationships/image" Target="../media/image283.png"/><Relationship Id="rId4" Type="http://schemas.openxmlformats.org/officeDocument/2006/relationships/image" Target="../media/image276.png"/><Relationship Id="rId9" Type="http://schemas.openxmlformats.org/officeDocument/2006/relationships/image" Target="../media/image282.png"/><Relationship Id="rId14" Type="http://schemas.openxmlformats.org/officeDocument/2006/relationships/image" Target="../media/image287.png"/></Relationships>
</file>

<file path=ppt/slides/_rels/slide128.xml.rels><?xml version="1.0" encoding="UTF-8" standalone="yes"?>
<Relationships xmlns="http://schemas.openxmlformats.org/package/2006/relationships"><Relationship Id="rId3" Type="http://schemas.openxmlformats.org/officeDocument/2006/relationships/hyperlink" Target="http://adbrebs.github.io/Backpropagation-simply-explained/" TargetMode="External"/><Relationship Id="rId7" Type="http://schemas.openxmlformats.org/officeDocument/2006/relationships/image" Target="../media/image276.png"/><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89.png"/></Relationships>
</file>

<file path=ppt/slides/_rels/slide129.xml.rels><?xml version="1.0" encoding="UTF-8" standalone="yes"?>
<Relationships xmlns="http://schemas.openxmlformats.org/package/2006/relationships"><Relationship Id="rId8" Type="http://schemas.openxmlformats.org/officeDocument/2006/relationships/image" Target="../media/image299.png"/><Relationship Id="rId13" Type="http://schemas.openxmlformats.org/officeDocument/2006/relationships/image" Target="../media/image303.png"/><Relationship Id="rId3" Type="http://schemas.openxmlformats.org/officeDocument/2006/relationships/image" Target="../media/image294.png"/><Relationship Id="rId7" Type="http://schemas.openxmlformats.org/officeDocument/2006/relationships/image" Target="../media/image298.png"/><Relationship Id="rId12" Type="http://schemas.openxmlformats.org/officeDocument/2006/relationships/image" Target="../media/image302.png"/><Relationship Id="rId2" Type="http://schemas.openxmlformats.org/officeDocument/2006/relationships/image" Target="../media/image293.png"/><Relationship Id="rId16"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297.png"/><Relationship Id="rId11" Type="http://schemas.openxmlformats.org/officeDocument/2006/relationships/image" Target="../media/image2810.png"/><Relationship Id="rId5" Type="http://schemas.openxmlformats.org/officeDocument/2006/relationships/image" Target="../media/image296.png"/><Relationship Id="rId15" Type="http://schemas.openxmlformats.org/officeDocument/2006/relationships/image" Target="../media/image305.png"/><Relationship Id="rId10" Type="http://schemas.openxmlformats.org/officeDocument/2006/relationships/image" Target="../media/image301.png"/><Relationship Id="rId4" Type="http://schemas.openxmlformats.org/officeDocument/2006/relationships/image" Target="../media/image295.png"/><Relationship Id="rId9" Type="http://schemas.openxmlformats.org/officeDocument/2006/relationships/image" Target="../media/image2610.png"/><Relationship Id="rId14" Type="http://schemas.openxmlformats.org/officeDocument/2006/relationships/image" Target="../media/image304.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7.png"/><Relationship Id="rId7" Type="http://schemas.openxmlformats.org/officeDocument/2006/relationships/image" Target="../media/image312.png"/><Relationship Id="rId2" Type="http://schemas.openxmlformats.org/officeDocument/2006/relationships/hyperlink" Target="http://adbrebs.github.io/Backpropagation-simply-explained/" TargetMode="External"/><Relationship Id="rId1" Type="http://schemas.openxmlformats.org/officeDocument/2006/relationships/slideLayout" Target="../slideLayouts/slideLayout2.xml"/><Relationship Id="rId6" Type="http://schemas.openxmlformats.org/officeDocument/2006/relationships/image" Target="../media/image311.png"/><Relationship Id="rId5" Type="http://schemas.openxmlformats.org/officeDocument/2006/relationships/image" Target="../media/image309.png"/><Relationship Id="rId10" Type="http://schemas.openxmlformats.org/officeDocument/2006/relationships/image" Target="../media/image315.png"/><Relationship Id="rId4" Type="http://schemas.openxmlformats.org/officeDocument/2006/relationships/image" Target="../media/image308.png"/><Relationship Id="rId9" Type="http://schemas.openxmlformats.org/officeDocument/2006/relationships/image" Target="../media/image314.png"/></Relationships>
</file>

<file path=ppt/slides/_rels/slide131.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16.png"/><Relationship Id="rId7" Type="http://schemas.openxmlformats.org/officeDocument/2006/relationships/image" Target="../media/image321.png"/><Relationship Id="rId12" Type="http://schemas.openxmlformats.org/officeDocument/2006/relationships/image" Target="../media/image326.png"/><Relationship Id="rId2" Type="http://schemas.openxmlformats.org/officeDocument/2006/relationships/hyperlink" Target="http://adbrebs.github.io/Backpropagation-simply-explained/" TargetMode="External"/><Relationship Id="rId1" Type="http://schemas.openxmlformats.org/officeDocument/2006/relationships/slideLayout" Target="../slideLayouts/slideLayout2.xml"/><Relationship Id="rId6" Type="http://schemas.openxmlformats.org/officeDocument/2006/relationships/image" Target="../media/image319.png"/><Relationship Id="rId11" Type="http://schemas.openxmlformats.org/officeDocument/2006/relationships/image" Target="../media/image325.png"/><Relationship Id="rId5" Type="http://schemas.openxmlformats.org/officeDocument/2006/relationships/image" Target="../media/image318.png"/><Relationship Id="rId10" Type="http://schemas.openxmlformats.org/officeDocument/2006/relationships/image" Target="../media/image324.png"/><Relationship Id="rId4" Type="http://schemas.openxmlformats.org/officeDocument/2006/relationships/image" Target="../media/image317.png"/><Relationship Id="rId9" Type="http://schemas.openxmlformats.org/officeDocument/2006/relationships/image" Target="../media/image323.png"/></Relationships>
</file>

<file path=ppt/slides/_rels/slide13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hyperlink" Target="http://adbrebs.github.io/Backpropagation-simply-explained/" TargetMode="External"/><Relationship Id="rId1" Type="http://schemas.openxmlformats.org/officeDocument/2006/relationships/slideLayout" Target="../slideLayouts/slideLayout2.xml"/><Relationship Id="rId6" Type="http://schemas.openxmlformats.org/officeDocument/2006/relationships/image" Target="../media/image327.png"/><Relationship Id="rId5" Type="http://schemas.openxmlformats.org/officeDocument/2006/relationships/image" Target="../media/image318.png"/><Relationship Id="rId4" Type="http://schemas.openxmlformats.org/officeDocument/2006/relationships/image" Target="../media/image317.png"/></Relationships>
</file>

<file path=ppt/slides/_rels/slide133.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hyperlink" Target="http://adbrebs.github.io/Backpropagation-simply-explained/" TargetMode="External"/><Relationship Id="rId1" Type="http://schemas.openxmlformats.org/officeDocument/2006/relationships/slideLayout" Target="../slideLayouts/slideLayout2.xml"/><Relationship Id="rId4" Type="http://schemas.openxmlformats.org/officeDocument/2006/relationships/image" Target="../media/image329.png"/></Relationships>
</file>

<file path=ppt/slides/_rels/slide13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hyperlink" Target="http://adbrebs.github.io/Backpropagation-simply-explained/" TargetMode="External"/><Relationship Id="rId1" Type="http://schemas.openxmlformats.org/officeDocument/2006/relationships/slideLayout" Target="../slideLayouts/slideLayout2.xml"/><Relationship Id="rId4" Type="http://schemas.openxmlformats.org/officeDocument/2006/relationships/image" Target="../media/image569.png"/></Relationships>
</file>

<file path=ppt/slides/_rels/slide135.xml.rels><?xml version="1.0" encoding="UTF-8" standalone="yes"?>
<Relationships xmlns="http://schemas.openxmlformats.org/package/2006/relationships"><Relationship Id="rId8" Type="http://schemas.openxmlformats.org/officeDocument/2006/relationships/image" Target="../media/image337.png"/><Relationship Id="rId13" Type="http://schemas.openxmlformats.org/officeDocument/2006/relationships/image" Target="../media/image343.png"/><Relationship Id="rId3" Type="http://schemas.openxmlformats.org/officeDocument/2006/relationships/hyperlink" Target="http://neuralnetworksanddeeplearning.com/chap2.html" TargetMode="External"/><Relationship Id="rId7" Type="http://schemas.openxmlformats.org/officeDocument/2006/relationships/image" Target="../media/image336.png"/><Relationship Id="rId12" Type="http://schemas.openxmlformats.org/officeDocument/2006/relationships/image" Target="../media/image342.png"/><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335.png"/><Relationship Id="rId11" Type="http://schemas.openxmlformats.org/officeDocument/2006/relationships/image" Target="../media/image341.png"/><Relationship Id="rId5" Type="http://schemas.openxmlformats.org/officeDocument/2006/relationships/image" Target="../media/image334.png"/><Relationship Id="rId10" Type="http://schemas.openxmlformats.org/officeDocument/2006/relationships/image" Target="../media/image339.png"/><Relationship Id="rId4" Type="http://schemas.openxmlformats.org/officeDocument/2006/relationships/image" Target="../media/image333.png"/><Relationship Id="rId9" Type="http://schemas.openxmlformats.org/officeDocument/2006/relationships/image" Target="../media/image338.png"/><Relationship Id="rId14" Type="http://schemas.openxmlformats.org/officeDocument/2006/relationships/image" Target="../media/image344.png"/></Relationships>
</file>

<file path=ppt/slides/_rels/slide136.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 Id="rId5" Type="http://schemas.openxmlformats.org/officeDocument/2006/relationships/image" Target="../media/image347.png"/><Relationship Id="rId4" Type="http://schemas.openxmlformats.org/officeDocument/2006/relationships/image" Target="../media/image346.png"/></Relationships>
</file>

<file path=ppt/slides/_rels/slide137.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 Id="rId5" Type="http://schemas.openxmlformats.org/officeDocument/2006/relationships/image" Target="../media/image2920.png"/><Relationship Id="rId4" Type="http://schemas.openxmlformats.org/officeDocument/2006/relationships/image" Target="../media/image2910.png"/></Relationships>
</file>

<file path=ppt/slides/_rels/slide143.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 Id="rId4" Type="http://schemas.openxmlformats.org/officeDocument/2006/relationships/image" Target="../media/image349.png"/></Relationships>
</file>

<file path=ppt/slides/_rels/slide14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hyperlink" Target="https://web.archive.org/web/20150317210621/https:/www4.rgu.ac.uk/files/chapter3%20-%20bp.pdf"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3" Type="http://schemas.openxmlformats.org/officeDocument/2006/relationships/image" Target="../media/image355.wmf"/><Relationship Id="rId18" Type="http://schemas.openxmlformats.org/officeDocument/2006/relationships/oleObject" Target="../embeddings/oleObject81.bin"/><Relationship Id="rId26" Type="http://schemas.openxmlformats.org/officeDocument/2006/relationships/oleObject" Target="../embeddings/oleObject85.bin"/><Relationship Id="rId39" Type="http://schemas.openxmlformats.org/officeDocument/2006/relationships/image" Target="../media/image367.wmf"/><Relationship Id="rId21" Type="http://schemas.openxmlformats.org/officeDocument/2006/relationships/image" Target="../media/image358.wmf"/><Relationship Id="rId34" Type="http://schemas.openxmlformats.org/officeDocument/2006/relationships/oleObject" Target="../embeddings/oleObject89.bin"/><Relationship Id="rId42" Type="http://schemas.openxmlformats.org/officeDocument/2006/relationships/oleObject" Target="../embeddings/oleObject93.bin"/><Relationship Id="rId7" Type="http://schemas.openxmlformats.org/officeDocument/2006/relationships/image" Target="../media/image352.wmf"/><Relationship Id="rId2" Type="http://schemas.openxmlformats.org/officeDocument/2006/relationships/oleObject" Target="../embeddings/oleObject72.bin"/><Relationship Id="rId16" Type="http://schemas.openxmlformats.org/officeDocument/2006/relationships/oleObject" Target="../embeddings/oleObject79.bin"/><Relationship Id="rId29" Type="http://schemas.openxmlformats.org/officeDocument/2006/relationships/image" Target="../media/image362.wmf"/><Relationship Id="rId1" Type="http://schemas.openxmlformats.org/officeDocument/2006/relationships/slideLayout" Target="../slideLayouts/slideLayout14.xml"/><Relationship Id="rId6" Type="http://schemas.openxmlformats.org/officeDocument/2006/relationships/oleObject" Target="../embeddings/oleObject74.bin"/><Relationship Id="rId11" Type="http://schemas.openxmlformats.org/officeDocument/2006/relationships/image" Target="../media/image354.wmf"/><Relationship Id="rId24" Type="http://schemas.openxmlformats.org/officeDocument/2006/relationships/oleObject" Target="../embeddings/oleObject84.bin"/><Relationship Id="rId32" Type="http://schemas.openxmlformats.org/officeDocument/2006/relationships/oleObject" Target="../embeddings/oleObject88.bin"/><Relationship Id="rId37" Type="http://schemas.openxmlformats.org/officeDocument/2006/relationships/image" Target="../media/image366.wmf"/><Relationship Id="rId40" Type="http://schemas.openxmlformats.org/officeDocument/2006/relationships/oleObject" Target="../embeddings/oleObject92.bin"/><Relationship Id="rId45" Type="http://schemas.openxmlformats.org/officeDocument/2006/relationships/image" Target="../media/image370.jpeg"/><Relationship Id="rId5" Type="http://schemas.openxmlformats.org/officeDocument/2006/relationships/image" Target="../media/image351.wmf"/><Relationship Id="rId15" Type="http://schemas.openxmlformats.org/officeDocument/2006/relationships/image" Target="../media/image356.wmf"/><Relationship Id="rId23" Type="http://schemas.openxmlformats.org/officeDocument/2006/relationships/image" Target="../media/image359.wmf"/><Relationship Id="rId28" Type="http://schemas.openxmlformats.org/officeDocument/2006/relationships/oleObject" Target="../embeddings/oleObject86.bin"/><Relationship Id="rId36" Type="http://schemas.openxmlformats.org/officeDocument/2006/relationships/oleObject" Target="../embeddings/oleObject90.bin"/><Relationship Id="rId10" Type="http://schemas.openxmlformats.org/officeDocument/2006/relationships/oleObject" Target="../embeddings/oleObject76.bin"/><Relationship Id="rId19" Type="http://schemas.openxmlformats.org/officeDocument/2006/relationships/image" Target="../media/image357.wmf"/><Relationship Id="rId31" Type="http://schemas.openxmlformats.org/officeDocument/2006/relationships/image" Target="../media/image363.wmf"/><Relationship Id="rId44" Type="http://schemas.openxmlformats.org/officeDocument/2006/relationships/hyperlink" Target="http://speech.ee.ntu.edu.tw/~tlkagk/courses_MLSD15_2.html" TargetMode="External"/><Relationship Id="rId4" Type="http://schemas.openxmlformats.org/officeDocument/2006/relationships/oleObject" Target="../embeddings/oleObject73.bin"/><Relationship Id="rId9" Type="http://schemas.openxmlformats.org/officeDocument/2006/relationships/image" Target="../media/image353.wmf"/><Relationship Id="rId14" Type="http://schemas.openxmlformats.org/officeDocument/2006/relationships/oleObject" Target="../embeddings/oleObject78.bin"/><Relationship Id="rId22" Type="http://schemas.openxmlformats.org/officeDocument/2006/relationships/oleObject" Target="../embeddings/oleObject83.bin"/><Relationship Id="rId27" Type="http://schemas.openxmlformats.org/officeDocument/2006/relationships/image" Target="../media/image361.wmf"/><Relationship Id="rId30" Type="http://schemas.openxmlformats.org/officeDocument/2006/relationships/oleObject" Target="../embeddings/oleObject87.bin"/><Relationship Id="rId35" Type="http://schemas.openxmlformats.org/officeDocument/2006/relationships/image" Target="../media/image365.wmf"/><Relationship Id="rId43" Type="http://schemas.openxmlformats.org/officeDocument/2006/relationships/image" Target="../media/image369.wmf"/><Relationship Id="rId8" Type="http://schemas.openxmlformats.org/officeDocument/2006/relationships/oleObject" Target="../embeddings/oleObject75.bin"/><Relationship Id="rId3" Type="http://schemas.openxmlformats.org/officeDocument/2006/relationships/image" Target="../media/image350.wmf"/><Relationship Id="rId12" Type="http://schemas.openxmlformats.org/officeDocument/2006/relationships/oleObject" Target="../embeddings/oleObject77.bin"/><Relationship Id="rId17" Type="http://schemas.openxmlformats.org/officeDocument/2006/relationships/oleObject" Target="../embeddings/oleObject80.bin"/><Relationship Id="rId25" Type="http://schemas.openxmlformats.org/officeDocument/2006/relationships/image" Target="../media/image360.wmf"/><Relationship Id="rId33" Type="http://schemas.openxmlformats.org/officeDocument/2006/relationships/image" Target="../media/image364.wmf"/><Relationship Id="rId38" Type="http://schemas.openxmlformats.org/officeDocument/2006/relationships/oleObject" Target="../embeddings/oleObject91.bin"/><Relationship Id="rId46" Type="http://schemas.openxmlformats.org/officeDocument/2006/relationships/image" Target="../media/image8.png"/><Relationship Id="rId20" Type="http://schemas.openxmlformats.org/officeDocument/2006/relationships/oleObject" Target="../embeddings/oleObject82.bin"/><Relationship Id="rId41" Type="http://schemas.openxmlformats.org/officeDocument/2006/relationships/image" Target="../media/image368.wmf"/></Relationships>
</file>

<file path=ppt/slides/_rels/slide149.xml.rels><?xml version="1.0" encoding="UTF-8" standalone="yes"?>
<Relationships xmlns="http://schemas.openxmlformats.org/package/2006/relationships"><Relationship Id="rId13" Type="http://schemas.openxmlformats.org/officeDocument/2006/relationships/image" Target="../media/image371.wmf"/><Relationship Id="rId18" Type="http://schemas.openxmlformats.org/officeDocument/2006/relationships/oleObject" Target="../embeddings/oleObject103.bin"/><Relationship Id="rId26" Type="http://schemas.openxmlformats.org/officeDocument/2006/relationships/image" Target="../media/image350.wmf"/><Relationship Id="rId3" Type="http://schemas.openxmlformats.org/officeDocument/2006/relationships/image" Target="../media/image354.wmf"/><Relationship Id="rId21" Type="http://schemas.openxmlformats.org/officeDocument/2006/relationships/image" Target="../media/image375.wmf"/><Relationship Id="rId34" Type="http://schemas.openxmlformats.org/officeDocument/2006/relationships/hyperlink" Target="http://speech.ee.ntu.edu.tw/~tlkagk/courses_MLSD15_2.html" TargetMode="External"/><Relationship Id="rId7" Type="http://schemas.openxmlformats.org/officeDocument/2006/relationships/image" Target="../media/image356.wmf"/><Relationship Id="rId12" Type="http://schemas.openxmlformats.org/officeDocument/2006/relationships/oleObject" Target="../embeddings/oleObject100.bin"/><Relationship Id="rId17" Type="http://schemas.openxmlformats.org/officeDocument/2006/relationships/image" Target="../media/image373.wmf"/><Relationship Id="rId25" Type="http://schemas.openxmlformats.org/officeDocument/2006/relationships/oleObject" Target="../embeddings/oleObject107.bin"/><Relationship Id="rId33" Type="http://schemas.openxmlformats.org/officeDocument/2006/relationships/oleObject" Target="../embeddings/oleObject111.bin"/><Relationship Id="rId2" Type="http://schemas.openxmlformats.org/officeDocument/2006/relationships/oleObject" Target="../embeddings/oleObject94.bin"/><Relationship Id="rId16" Type="http://schemas.openxmlformats.org/officeDocument/2006/relationships/oleObject" Target="../embeddings/oleObject102.bin"/><Relationship Id="rId20" Type="http://schemas.openxmlformats.org/officeDocument/2006/relationships/oleObject" Target="../embeddings/oleObject104.bin"/><Relationship Id="rId29" Type="http://schemas.openxmlformats.org/officeDocument/2006/relationships/oleObject" Target="../embeddings/oleObject109.bin"/><Relationship Id="rId1" Type="http://schemas.openxmlformats.org/officeDocument/2006/relationships/slideLayout" Target="../slideLayouts/slideLayout15.xml"/><Relationship Id="rId6" Type="http://schemas.openxmlformats.org/officeDocument/2006/relationships/oleObject" Target="../embeddings/oleObject96.bin"/><Relationship Id="rId11" Type="http://schemas.openxmlformats.org/officeDocument/2006/relationships/image" Target="../media/image357.wmf"/><Relationship Id="rId24" Type="http://schemas.openxmlformats.org/officeDocument/2006/relationships/image" Target="../media/image376.wmf"/><Relationship Id="rId32" Type="http://schemas.openxmlformats.org/officeDocument/2006/relationships/image" Target="../media/image353.wmf"/><Relationship Id="rId5" Type="http://schemas.openxmlformats.org/officeDocument/2006/relationships/image" Target="../media/image355.wmf"/><Relationship Id="rId15" Type="http://schemas.openxmlformats.org/officeDocument/2006/relationships/image" Target="../media/image372.wmf"/><Relationship Id="rId23" Type="http://schemas.openxmlformats.org/officeDocument/2006/relationships/oleObject" Target="../embeddings/oleObject106.bin"/><Relationship Id="rId28" Type="http://schemas.openxmlformats.org/officeDocument/2006/relationships/image" Target="../media/image351.wmf"/><Relationship Id="rId36" Type="http://schemas.openxmlformats.org/officeDocument/2006/relationships/image" Target="../media/image8.png"/><Relationship Id="rId10" Type="http://schemas.openxmlformats.org/officeDocument/2006/relationships/oleObject" Target="../embeddings/oleObject99.bin"/><Relationship Id="rId19" Type="http://schemas.openxmlformats.org/officeDocument/2006/relationships/image" Target="../media/image374.wmf"/><Relationship Id="rId31" Type="http://schemas.openxmlformats.org/officeDocument/2006/relationships/oleObject" Target="../embeddings/oleObject110.bin"/><Relationship Id="rId4" Type="http://schemas.openxmlformats.org/officeDocument/2006/relationships/oleObject" Target="../embeddings/oleObject95.bin"/><Relationship Id="rId9" Type="http://schemas.openxmlformats.org/officeDocument/2006/relationships/oleObject" Target="../embeddings/oleObject98.bin"/><Relationship Id="rId14" Type="http://schemas.openxmlformats.org/officeDocument/2006/relationships/oleObject" Target="../embeddings/oleObject101.bin"/><Relationship Id="rId22" Type="http://schemas.openxmlformats.org/officeDocument/2006/relationships/oleObject" Target="../embeddings/oleObject105.bin"/><Relationship Id="rId27" Type="http://schemas.openxmlformats.org/officeDocument/2006/relationships/oleObject" Target="../embeddings/oleObject108.bin"/><Relationship Id="rId30" Type="http://schemas.openxmlformats.org/officeDocument/2006/relationships/image" Target="../media/image352.wmf"/><Relationship Id="rId35" Type="http://schemas.openxmlformats.org/officeDocument/2006/relationships/image" Target="../media/image370.jpeg"/><Relationship Id="rId8" Type="http://schemas.openxmlformats.org/officeDocument/2006/relationships/oleObject" Target="../embeddings/oleObject97.bin"/></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3" Type="http://schemas.openxmlformats.org/officeDocument/2006/relationships/image" Target="../media/image355.wmf"/><Relationship Id="rId18" Type="http://schemas.openxmlformats.org/officeDocument/2006/relationships/oleObject" Target="../embeddings/oleObject121.bin"/><Relationship Id="rId26" Type="http://schemas.openxmlformats.org/officeDocument/2006/relationships/oleObject" Target="../embeddings/oleObject125.bin"/><Relationship Id="rId39" Type="http://schemas.openxmlformats.org/officeDocument/2006/relationships/image" Target="../media/image364.wmf"/><Relationship Id="rId21" Type="http://schemas.openxmlformats.org/officeDocument/2006/relationships/image" Target="../media/image377.wmf"/><Relationship Id="rId34" Type="http://schemas.openxmlformats.org/officeDocument/2006/relationships/oleObject" Target="../embeddings/oleObject129.bin"/><Relationship Id="rId42" Type="http://schemas.openxmlformats.org/officeDocument/2006/relationships/oleObject" Target="../embeddings/oleObject133.bin"/><Relationship Id="rId47" Type="http://schemas.openxmlformats.org/officeDocument/2006/relationships/image" Target="../media/image382.wmf"/><Relationship Id="rId50" Type="http://schemas.openxmlformats.org/officeDocument/2006/relationships/hyperlink" Target="http://speech.ee.ntu.edu.tw/~tlkagk/courses_MLSD15_2.html" TargetMode="External"/><Relationship Id="rId7" Type="http://schemas.openxmlformats.org/officeDocument/2006/relationships/image" Target="../media/image352.wmf"/><Relationship Id="rId2" Type="http://schemas.openxmlformats.org/officeDocument/2006/relationships/oleObject" Target="../embeddings/oleObject112.bin"/><Relationship Id="rId16" Type="http://schemas.openxmlformats.org/officeDocument/2006/relationships/oleObject" Target="../embeddings/oleObject119.bin"/><Relationship Id="rId29" Type="http://schemas.openxmlformats.org/officeDocument/2006/relationships/image" Target="../media/image359.wmf"/><Relationship Id="rId11" Type="http://schemas.openxmlformats.org/officeDocument/2006/relationships/image" Target="../media/image354.wmf"/><Relationship Id="rId24" Type="http://schemas.openxmlformats.org/officeDocument/2006/relationships/oleObject" Target="../embeddings/oleObject124.bin"/><Relationship Id="rId32" Type="http://schemas.openxmlformats.org/officeDocument/2006/relationships/oleObject" Target="../embeddings/oleObject128.bin"/><Relationship Id="rId37" Type="http://schemas.openxmlformats.org/officeDocument/2006/relationships/image" Target="../media/image363.wmf"/><Relationship Id="rId40" Type="http://schemas.openxmlformats.org/officeDocument/2006/relationships/oleObject" Target="../embeddings/oleObject132.bin"/><Relationship Id="rId45" Type="http://schemas.openxmlformats.org/officeDocument/2006/relationships/image" Target="../media/image381.wmf"/><Relationship Id="rId5" Type="http://schemas.openxmlformats.org/officeDocument/2006/relationships/image" Target="../media/image351.wmf"/><Relationship Id="rId15" Type="http://schemas.openxmlformats.org/officeDocument/2006/relationships/image" Target="../media/image356.wmf"/><Relationship Id="rId23" Type="http://schemas.openxmlformats.org/officeDocument/2006/relationships/image" Target="../media/image378.wmf"/><Relationship Id="rId28" Type="http://schemas.openxmlformats.org/officeDocument/2006/relationships/oleObject" Target="../embeddings/oleObject126.bin"/><Relationship Id="rId36" Type="http://schemas.openxmlformats.org/officeDocument/2006/relationships/oleObject" Target="../embeddings/oleObject130.bin"/><Relationship Id="rId49" Type="http://schemas.openxmlformats.org/officeDocument/2006/relationships/image" Target="../media/image383.wmf"/><Relationship Id="rId10" Type="http://schemas.openxmlformats.org/officeDocument/2006/relationships/oleObject" Target="../embeddings/oleObject116.bin"/><Relationship Id="rId19" Type="http://schemas.openxmlformats.org/officeDocument/2006/relationships/image" Target="../media/image357.wmf"/><Relationship Id="rId31" Type="http://schemas.openxmlformats.org/officeDocument/2006/relationships/image" Target="../media/image360.wmf"/><Relationship Id="rId44" Type="http://schemas.openxmlformats.org/officeDocument/2006/relationships/oleObject" Target="../embeddings/oleObject134.bin"/><Relationship Id="rId52" Type="http://schemas.openxmlformats.org/officeDocument/2006/relationships/image" Target="../media/image8.png"/><Relationship Id="rId4" Type="http://schemas.openxmlformats.org/officeDocument/2006/relationships/oleObject" Target="../embeddings/oleObject113.bin"/><Relationship Id="rId9" Type="http://schemas.openxmlformats.org/officeDocument/2006/relationships/image" Target="../media/image353.wmf"/><Relationship Id="rId14" Type="http://schemas.openxmlformats.org/officeDocument/2006/relationships/oleObject" Target="../embeddings/oleObject118.bin"/><Relationship Id="rId22" Type="http://schemas.openxmlformats.org/officeDocument/2006/relationships/oleObject" Target="../embeddings/oleObject123.bin"/><Relationship Id="rId27" Type="http://schemas.openxmlformats.org/officeDocument/2006/relationships/image" Target="../media/image358.wmf"/><Relationship Id="rId30" Type="http://schemas.openxmlformats.org/officeDocument/2006/relationships/oleObject" Target="../embeddings/oleObject127.bin"/><Relationship Id="rId35" Type="http://schemas.openxmlformats.org/officeDocument/2006/relationships/image" Target="../media/image362.wmf"/><Relationship Id="rId43" Type="http://schemas.openxmlformats.org/officeDocument/2006/relationships/image" Target="../media/image380.wmf"/><Relationship Id="rId48" Type="http://schemas.openxmlformats.org/officeDocument/2006/relationships/oleObject" Target="../embeddings/oleObject136.bin"/><Relationship Id="rId8" Type="http://schemas.openxmlformats.org/officeDocument/2006/relationships/oleObject" Target="../embeddings/oleObject115.bin"/><Relationship Id="rId51" Type="http://schemas.openxmlformats.org/officeDocument/2006/relationships/image" Target="../media/image134.jpeg"/><Relationship Id="rId3" Type="http://schemas.openxmlformats.org/officeDocument/2006/relationships/image" Target="../media/image350.wmf"/><Relationship Id="rId12" Type="http://schemas.openxmlformats.org/officeDocument/2006/relationships/oleObject" Target="../embeddings/oleObject117.bin"/><Relationship Id="rId17" Type="http://schemas.openxmlformats.org/officeDocument/2006/relationships/oleObject" Target="../embeddings/oleObject120.bin"/><Relationship Id="rId25" Type="http://schemas.openxmlformats.org/officeDocument/2006/relationships/image" Target="../media/image379.wmf"/><Relationship Id="rId33" Type="http://schemas.openxmlformats.org/officeDocument/2006/relationships/image" Target="../media/image361.wmf"/><Relationship Id="rId38" Type="http://schemas.openxmlformats.org/officeDocument/2006/relationships/oleObject" Target="../embeddings/oleObject131.bin"/><Relationship Id="rId46" Type="http://schemas.openxmlformats.org/officeDocument/2006/relationships/oleObject" Target="../embeddings/oleObject135.bin"/><Relationship Id="rId20" Type="http://schemas.openxmlformats.org/officeDocument/2006/relationships/oleObject" Target="../embeddings/oleObject122.bin"/><Relationship Id="rId41" Type="http://schemas.openxmlformats.org/officeDocument/2006/relationships/image" Target="../media/image365.wmf"/><Relationship Id="rId1" Type="http://schemas.openxmlformats.org/officeDocument/2006/relationships/slideLayout" Target="../slideLayouts/slideLayout16.xml"/><Relationship Id="rId6" Type="http://schemas.openxmlformats.org/officeDocument/2006/relationships/oleObject" Target="../embeddings/oleObject114.bin"/></Relationships>
</file>

<file path=ppt/slides/_rels/slide151.xml.rels><?xml version="1.0" encoding="UTF-8" standalone="yes"?>
<Relationships xmlns="http://schemas.openxmlformats.org/package/2006/relationships"><Relationship Id="rId8" Type="http://schemas.openxmlformats.org/officeDocument/2006/relationships/oleObject" Target="../embeddings/oleObject139.bin"/><Relationship Id="rId13" Type="http://schemas.openxmlformats.org/officeDocument/2006/relationships/image" Target="../media/image389.wmf"/><Relationship Id="rId18" Type="http://schemas.openxmlformats.org/officeDocument/2006/relationships/image" Target="../media/image8.png"/><Relationship Id="rId3" Type="http://schemas.openxmlformats.org/officeDocument/2006/relationships/image" Target="../media/image384.png"/><Relationship Id="rId7" Type="http://schemas.openxmlformats.org/officeDocument/2006/relationships/image" Target="../media/image386.wmf"/><Relationship Id="rId12" Type="http://schemas.openxmlformats.org/officeDocument/2006/relationships/oleObject" Target="../embeddings/oleObject141.bin"/><Relationship Id="rId17" Type="http://schemas.openxmlformats.org/officeDocument/2006/relationships/image" Target="../media/image134.jpeg"/><Relationship Id="rId2" Type="http://schemas.openxmlformats.org/officeDocument/2006/relationships/notesSlide" Target="../notesSlides/notesSlide38.xml"/><Relationship Id="rId16" Type="http://schemas.openxmlformats.org/officeDocument/2006/relationships/hyperlink" Target="http://speech.ee.ntu.edu.tw/~tlkagk/courses_MLSD15_2.html" TargetMode="External"/><Relationship Id="rId1" Type="http://schemas.openxmlformats.org/officeDocument/2006/relationships/slideLayout" Target="../slideLayouts/slideLayout17.xml"/><Relationship Id="rId6" Type="http://schemas.openxmlformats.org/officeDocument/2006/relationships/oleObject" Target="../embeddings/oleObject138.bin"/><Relationship Id="rId11" Type="http://schemas.openxmlformats.org/officeDocument/2006/relationships/image" Target="../media/image388.wmf"/><Relationship Id="rId5" Type="http://schemas.openxmlformats.org/officeDocument/2006/relationships/image" Target="../media/image385.wmf"/><Relationship Id="rId15" Type="http://schemas.openxmlformats.org/officeDocument/2006/relationships/image" Target="../media/image390.wmf"/><Relationship Id="rId10" Type="http://schemas.openxmlformats.org/officeDocument/2006/relationships/oleObject" Target="../embeddings/oleObject140.bin"/><Relationship Id="rId4" Type="http://schemas.openxmlformats.org/officeDocument/2006/relationships/oleObject" Target="../embeddings/oleObject137.bin"/><Relationship Id="rId9" Type="http://schemas.openxmlformats.org/officeDocument/2006/relationships/image" Target="../media/image387.wmf"/><Relationship Id="rId14" Type="http://schemas.openxmlformats.org/officeDocument/2006/relationships/oleObject" Target="../embeddings/oleObject142.bin"/></Relationships>
</file>

<file path=ppt/slides/_rels/slide152.xml.rels><?xml version="1.0" encoding="UTF-8" standalone="yes"?>
<Relationships xmlns="http://schemas.openxmlformats.org/package/2006/relationships"><Relationship Id="rId8" Type="http://schemas.openxmlformats.org/officeDocument/2006/relationships/image" Target="../media/image393.wmf"/><Relationship Id="rId13" Type="http://schemas.openxmlformats.org/officeDocument/2006/relationships/hyperlink" Target="http://speech.ee.ntu.edu.tw/~tlkagk/courses_MLSD15_2.html" TargetMode="External"/><Relationship Id="rId3" Type="http://schemas.openxmlformats.org/officeDocument/2006/relationships/oleObject" Target="../embeddings/oleObject143.bin"/><Relationship Id="rId7" Type="http://schemas.openxmlformats.org/officeDocument/2006/relationships/oleObject" Target="../embeddings/oleObject145.bin"/><Relationship Id="rId12" Type="http://schemas.openxmlformats.org/officeDocument/2006/relationships/image" Target="../media/image395.wmf"/><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392.wmf"/><Relationship Id="rId11" Type="http://schemas.openxmlformats.org/officeDocument/2006/relationships/oleObject" Target="../embeddings/oleObject147.bin"/><Relationship Id="rId5" Type="http://schemas.openxmlformats.org/officeDocument/2006/relationships/oleObject" Target="../embeddings/oleObject144.bin"/><Relationship Id="rId15" Type="http://schemas.openxmlformats.org/officeDocument/2006/relationships/image" Target="../media/image8.png"/><Relationship Id="rId10" Type="http://schemas.openxmlformats.org/officeDocument/2006/relationships/image" Target="../media/image394.wmf"/><Relationship Id="rId4" Type="http://schemas.openxmlformats.org/officeDocument/2006/relationships/image" Target="../media/image391.wmf"/><Relationship Id="rId9" Type="http://schemas.openxmlformats.org/officeDocument/2006/relationships/oleObject" Target="../embeddings/oleObject146.bin"/><Relationship Id="rId14" Type="http://schemas.openxmlformats.org/officeDocument/2006/relationships/image" Target="../media/image134.jpeg"/></Relationships>
</file>

<file path=ppt/slides/_rels/slide153.xml.rels><?xml version="1.0" encoding="UTF-8" standalone="yes"?>
<Relationships xmlns="http://schemas.openxmlformats.org/package/2006/relationships"><Relationship Id="rId8" Type="http://schemas.openxmlformats.org/officeDocument/2006/relationships/oleObject" Target="../embeddings/oleObject151.bin"/><Relationship Id="rId13" Type="http://schemas.openxmlformats.org/officeDocument/2006/relationships/image" Target="../media/image399.wmf"/><Relationship Id="rId18" Type="http://schemas.openxmlformats.org/officeDocument/2006/relationships/oleObject" Target="../embeddings/oleObject157.bin"/><Relationship Id="rId26" Type="http://schemas.openxmlformats.org/officeDocument/2006/relationships/oleObject" Target="../embeddings/oleObject161.bin"/><Relationship Id="rId3" Type="http://schemas.openxmlformats.org/officeDocument/2006/relationships/image" Target="../media/image391.wmf"/><Relationship Id="rId21" Type="http://schemas.openxmlformats.org/officeDocument/2006/relationships/image" Target="../media/image403.wmf"/><Relationship Id="rId7" Type="http://schemas.openxmlformats.org/officeDocument/2006/relationships/image" Target="../media/image397.wmf"/><Relationship Id="rId12" Type="http://schemas.openxmlformats.org/officeDocument/2006/relationships/oleObject" Target="../embeddings/oleObject154.bin"/><Relationship Id="rId17" Type="http://schemas.openxmlformats.org/officeDocument/2006/relationships/image" Target="../media/image401.wmf"/><Relationship Id="rId25" Type="http://schemas.openxmlformats.org/officeDocument/2006/relationships/image" Target="../media/image351.wmf"/><Relationship Id="rId2" Type="http://schemas.openxmlformats.org/officeDocument/2006/relationships/oleObject" Target="../embeddings/oleObject148.bin"/><Relationship Id="rId16" Type="http://schemas.openxmlformats.org/officeDocument/2006/relationships/oleObject" Target="../embeddings/oleObject156.bin"/><Relationship Id="rId20" Type="http://schemas.openxmlformats.org/officeDocument/2006/relationships/oleObject" Target="../embeddings/oleObject158.bin"/><Relationship Id="rId29" Type="http://schemas.openxmlformats.org/officeDocument/2006/relationships/image" Target="../media/image406.png"/><Relationship Id="rId1" Type="http://schemas.openxmlformats.org/officeDocument/2006/relationships/slideLayout" Target="../slideLayouts/slideLayout19.xml"/><Relationship Id="rId6" Type="http://schemas.openxmlformats.org/officeDocument/2006/relationships/oleObject" Target="../embeddings/oleObject150.bin"/><Relationship Id="rId11" Type="http://schemas.openxmlformats.org/officeDocument/2006/relationships/oleObject" Target="../embeddings/oleObject153.bin"/><Relationship Id="rId24" Type="http://schemas.openxmlformats.org/officeDocument/2006/relationships/oleObject" Target="../embeddings/oleObject160.bin"/><Relationship Id="rId5" Type="http://schemas.openxmlformats.org/officeDocument/2006/relationships/image" Target="../media/image396.wmf"/><Relationship Id="rId15" Type="http://schemas.openxmlformats.org/officeDocument/2006/relationships/image" Target="../media/image400.wmf"/><Relationship Id="rId23" Type="http://schemas.openxmlformats.org/officeDocument/2006/relationships/image" Target="../media/image404.wmf"/><Relationship Id="rId28" Type="http://schemas.openxmlformats.org/officeDocument/2006/relationships/image" Target="../media/image405.png"/><Relationship Id="rId10" Type="http://schemas.openxmlformats.org/officeDocument/2006/relationships/oleObject" Target="../embeddings/oleObject152.bin"/><Relationship Id="rId19" Type="http://schemas.openxmlformats.org/officeDocument/2006/relationships/image" Target="../media/image402.wmf"/><Relationship Id="rId4" Type="http://schemas.openxmlformats.org/officeDocument/2006/relationships/oleObject" Target="../embeddings/oleObject149.bin"/><Relationship Id="rId9" Type="http://schemas.openxmlformats.org/officeDocument/2006/relationships/image" Target="../media/image398.wmf"/><Relationship Id="rId14" Type="http://schemas.openxmlformats.org/officeDocument/2006/relationships/oleObject" Target="../embeddings/oleObject155.bin"/><Relationship Id="rId22" Type="http://schemas.openxmlformats.org/officeDocument/2006/relationships/oleObject" Target="../embeddings/oleObject159.bin"/><Relationship Id="rId27" Type="http://schemas.openxmlformats.org/officeDocument/2006/relationships/image" Target="../media/image352.wmf"/><Relationship Id="rId30" Type="http://schemas.openxmlformats.org/officeDocument/2006/relationships/image" Target="../media/image407.png"/></Relationships>
</file>

<file path=ppt/slides/_rels/slide154.xml.rels><?xml version="1.0" encoding="UTF-8" standalone="yes"?>
<Relationships xmlns="http://schemas.openxmlformats.org/package/2006/relationships"><Relationship Id="rId8" Type="http://schemas.openxmlformats.org/officeDocument/2006/relationships/oleObject" Target="../embeddings/oleObject165.bin"/><Relationship Id="rId13" Type="http://schemas.openxmlformats.org/officeDocument/2006/relationships/image" Target="../media/image399.wmf"/><Relationship Id="rId18" Type="http://schemas.openxmlformats.org/officeDocument/2006/relationships/oleObject" Target="../embeddings/oleObject171.bin"/><Relationship Id="rId26" Type="http://schemas.openxmlformats.org/officeDocument/2006/relationships/oleObject" Target="../embeddings/oleObject175.bin"/><Relationship Id="rId3" Type="http://schemas.openxmlformats.org/officeDocument/2006/relationships/image" Target="../media/image391.wmf"/><Relationship Id="rId21" Type="http://schemas.openxmlformats.org/officeDocument/2006/relationships/image" Target="../media/image403.wmf"/><Relationship Id="rId7" Type="http://schemas.openxmlformats.org/officeDocument/2006/relationships/image" Target="../media/image397.wmf"/><Relationship Id="rId12" Type="http://schemas.openxmlformats.org/officeDocument/2006/relationships/oleObject" Target="../embeddings/oleObject168.bin"/><Relationship Id="rId17" Type="http://schemas.openxmlformats.org/officeDocument/2006/relationships/image" Target="../media/image401.wmf"/><Relationship Id="rId25" Type="http://schemas.openxmlformats.org/officeDocument/2006/relationships/image" Target="../media/image351.wmf"/><Relationship Id="rId2" Type="http://schemas.openxmlformats.org/officeDocument/2006/relationships/oleObject" Target="../embeddings/oleObject162.bin"/><Relationship Id="rId16" Type="http://schemas.openxmlformats.org/officeDocument/2006/relationships/oleObject" Target="../embeddings/oleObject170.bin"/><Relationship Id="rId20" Type="http://schemas.openxmlformats.org/officeDocument/2006/relationships/oleObject" Target="../embeddings/oleObject172.bin"/><Relationship Id="rId29" Type="http://schemas.openxmlformats.org/officeDocument/2006/relationships/image" Target="../media/image370.jpeg"/><Relationship Id="rId1" Type="http://schemas.openxmlformats.org/officeDocument/2006/relationships/slideLayout" Target="../slideLayouts/slideLayout20.xml"/><Relationship Id="rId6" Type="http://schemas.openxmlformats.org/officeDocument/2006/relationships/oleObject" Target="../embeddings/oleObject164.bin"/><Relationship Id="rId11" Type="http://schemas.openxmlformats.org/officeDocument/2006/relationships/oleObject" Target="../embeddings/oleObject167.bin"/><Relationship Id="rId24" Type="http://schemas.openxmlformats.org/officeDocument/2006/relationships/oleObject" Target="../embeddings/oleObject174.bin"/><Relationship Id="rId5" Type="http://schemas.openxmlformats.org/officeDocument/2006/relationships/image" Target="../media/image396.wmf"/><Relationship Id="rId15" Type="http://schemas.openxmlformats.org/officeDocument/2006/relationships/image" Target="../media/image400.wmf"/><Relationship Id="rId23" Type="http://schemas.openxmlformats.org/officeDocument/2006/relationships/image" Target="../media/image404.wmf"/><Relationship Id="rId28" Type="http://schemas.openxmlformats.org/officeDocument/2006/relationships/hyperlink" Target="http://speech.ee.ntu.edu.tw/~tlkagk/courses_MLSD15_2.html" TargetMode="External"/><Relationship Id="rId10" Type="http://schemas.openxmlformats.org/officeDocument/2006/relationships/oleObject" Target="../embeddings/oleObject166.bin"/><Relationship Id="rId19" Type="http://schemas.openxmlformats.org/officeDocument/2006/relationships/image" Target="../media/image402.wmf"/><Relationship Id="rId4" Type="http://schemas.openxmlformats.org/officeDocument/2006/relationships/oleObject" Target="../embeddings/oleObject163.bin"/><Relationship Id="rId9" Type="http://schemas.openxmlformats.org/officeDocument/2006/relationships/image" Target="../media/image398.wmf"/><Relationship Id="rId14" Type="http://schemas.openxmlformats.org/officeDocument/2006/relationships/oleObject" Target="../embeddings/oleObject169.bin"/><Relationship Id="rId22" Type="http://schemas.openxmlformats.org/officeDocument/2006/relationships/oleObject" Target="../embeddings/oleObject173.bin"/><Relationship Id="rId27" Type="http://schemas.openxmlformats.org/officeDocument/2006/relationships/image" Target="../media/image352.wmf"/><Relationship Id="rId30" Type="http://schemas.openxmlformats.org/officeDocument/2006/relationships/image" Target="../media/image8.png"/></Relationships>
</file>

<file path=ppt/slides/_rels/slide155.xml.rels><?xml version="1.0" encoding="UTF-8" standalone="yes"?>
<Relationships xmlns="http://schemas.openxmlformats.org/package/2006/relationships"><Relationship Id="rId8" Type="http://schemas.openxmlformats.org/officeDocument/2006/relationships/oleObject" Target="../embeddings/oleObject179.bin"/><Relationship Id="rId13" Type="http://schemas.openxmlformats.org/officeDocument/2006/relationships/image" Target="../media/image404.wmf"/><Relationship Id="rId18" Type="http://schemas.openxmlformats.org/officeDocument/2006/relationships/oleObject" Target="../embeddings/oleObject185.bin"/><Relationship Id="rId3" Type="http://schemas.openxmlformats.org/officeDocument/2006/relationships/image" Target="../media/image396.wmf"/><Relationship Id="rId21" Type="http://schemas.openxmlformats.org/officeDocument/2006/relationships/image" Target="../media/image401.wmf"/><Relationship Id="rId7" Type="http://schemas.openxmlformats.org/officeDocument/2006/relationships/image" Target="../media/image398.wmf"/><Relationship Id="rId12" Type="http://schemas.openxmlformats.org/officeDocument/2006/relationships/oleObject" Target="../embeddings/oleObject182.bin"/><Relationship Id="rId17" Type="http://schemas.openxmlformats.org/officeDocument/2006/relationships/image" Target="../media/image409.wmf"/><Relationship Id="rId25" Type="http://schemas.openxmlformats.org/officeDocument/2006/relationships/image" Target="../media/image8.png"/><Relationship Id="rId2" Type="http://schemas.openxmlformats.org/officeDocument/2006/relationships/oleObject" Target="../embeddings/oleObject176.bin"/><Relationship Id="rId16" Type="http://schemas.openxmlformats.org/officeDocument/2006/relationships/oleObject" Target="../embeddings/oleObject184.bin"/><Relationship Id="rId20" Type="http://schemas.openxmlformats.org/officeDocument/2006/relationships/oleObject" Target="../embeddings/oleObject186.bin"/><Relationship Id="rId1" Type="http://schemas.openxmlformats.org/officeDocument/2006/relationships/slideLayout" Target="../slideLayouts/slideLayout21.xml"/><Relationship Id="rId6" Type="http://schemas.openxmlformats.org/officeDocument/2006/relationships/oleObject" Target="../embeddings/oleObject178.bin"/><Relationship Id="rId11" Type="http://schemas.openxmlformats.org/officeDocument/2006/relationships/image" Target="../media/image399.wmf"/><Relationship Id="rId24" Type="http://schemas.openxmlformats.org/officeDocument/2006/relationships/image" Target="../media/image370.jpeg"/><Relationship Id="rId5" Type="http://schemas.openxmlformats.org/officeDocument/2006/relationships/image" Target="../media/image397.wmf"/><Relationship Id="rId15" Type="http://schemas.openxmlformats.org/officeDocument/2006/relationships/image" Target="../media/image408.wmf"/><Relationship Id="rId23" Type="http://schemas.openxmlformats.org/officeDocument/2006/relationships/hyperlink" Target="http://speech.ee.ntu.edu.tw/~tlkagk/courses_MLSD15_2.html" TargetMode="External"/><Relationship Id="rId10" Type="http://schemas.openxmlformats.org/officeDocument/2006/relationships/oleObject" Target="../embeddings/oleObject181.bin"/><Relationship Id="rId19" Type="http://schemas.openxmlformats.org/officeDocument/2006/relationships/image" Target="../media/image400.wmf"/><Relationship Id="rId4" Type="http://schemas.openxmlformats.org/officeDocument/2006/relationships/oleObject" Target="../embeddings/oleObject177.bin"/><Relationship Id="rId9" Type="http://schemas.openxmlformats.org/officeDocument/2006/relationships/oleObject" Target="../embeddings/oleObject180.bin"/><Relationship Id="rId14" Type="http://schemas.openxmlformats.org/officeDocument/2006/relationships/oleObject" Target="../embeddings/oleObject183.bin"/><Relationship Id="rId22" Type="http://schemas.openxmlformats.org/officeDocument/2006/relationships/image" Target="../media/image411.png"/></Relationships>
</file>

<file path=ppt/slides/_rels/slide156.xml.rels><?xml version="1.0" encoding="UTF-8" standalone="yes"?>
<Relationships xmlns="http://schemas.openxmlformats.org/package/2006/relationships"><Relationship Id="rId8" Type="http://schemas.openxmlformats.org/officeDocument/2006/relationships/image" Target="../media/image413.wmf"/><Relationship Id="rId13" Type="http://schemas.openxmlformats.org/officeDocument/2006/relationships/oleObject" Target="../embeddings/oleObject192.bin"/><Relationship Id="rId18" Type="http://schemas.openxmlformats.org/officeDocument/2006/relationships/image" Target="../media/image415.wmf"/><Relationship Id="rId26" Type="http://schemas.openxmlformats.org/officeDocument/2006/relationships/image" Target="../media/image408.wmf"/><Relationship Id="rId3" Type="http://schemas.openxmlformats.org/officeDocument/2006/relationships/oleObject" Target="../embeddings/oleObject187.bin"/><Relationship Id="rId21" Type="http://schemas.openxmlformats.org/officeDocument/2006/relationships/oleObject" Target="../embeddings/oleObject196.bin"/><Relationship Id="rId7" Type="http://schemas.openxmlformats.org/officeDocument/2006/relationships/oleObject" Target="../embeddings/oleObject189.bin"/><Relationship Id="rId12" Type="http://schemas.openxmlformats.org/officeDocument/2006/relationships/image" Target="../media/image397.wmf"/><Relationship Id="rId17" Type="http://schemas.openxmlformats.org/officeDocument/2006/relationships/oleObject" Target="../embeddings/oleObject194.bin"/><Relationship Id="rId25" Type="http://schemas.openxmlformats.org/officeDocument/2006/relationships/oleObject" Target="../embeddings/oleObject198.bin"/><Relationship Id="rId2" Type="http://schemas.openxmlformats.org/officeDocument/2006/relationships/notesSlide" Target="../notesSlides/notesSlide40.xml"/><Relationship Id="rId16" Type="http://schemas.openxmlformats.org/officeDocument/2006/relationships/image" Target="../media/image414.wmf"/><Relationship Id="rId20" Type="http://schemas.openxmlformats.org/officeDocument/2006/relationships/image" Target="../media/image416.wmf"/><Relationship Id="rId29" Type="http://schemas.openxmlformats.org/officeDocument/2006/relationships/image" Target="../media/image411.png"/><Relationship Id="rId1" Type="http://schemas.openxmlformats.org/officeDocument/2006/relationships/slideLayout" Target="../slideLayouts/slideLayout22.xml"/><Relationship Id="rId6" Type="http://schemas.openxmlformats.org/officeDocument/2006/relationships/image" Target="../media/image412.wmf"/><Relationship Id="rId11" Type="http://schemas.openxmlformats.org/officeDocument/2006/relationships/oleObject" Target="../embeddings/oleObject191.bin"/><Relationship Id="rId24" Type="http://schemas.openxmlformats.org/officeDocument/2006/relationships/image" Target="../media/image418.wmf"/><Relationship Id="rId32" Type="http://schemas.openxmlformats.org/officeDocument/2006/relationships/image" Target="../media/image8.png"/><Relationship Id="rId5" Type="http://schemas.openxmlformats.org/officeDocument/2006/relationships/oleObject" Target="../embeddings/oleObject188.bin"/><Relationship Id="rId15" Type="http://schemas.openxmlformats.org/officeDocument/2006/relationships/oleObject" Target="../embeddings/oleObject193.bin"/><Relationship Id="rId23" Type="http://schemas.openxmlformats.org/officeDocument/2006/relationships/oleObject" Target="../embeddings/oleObject197.bin"/><Relationship Id="rId28" Type="http://schemas.openxmlformats.org/officeDocument/2006/relationships/image" Target="../media/image409.wmf"/><Relationship Id="rId10" Type="http://schemas.openxmlformats.org/officeDocument/2006/relationships/image" Target="../media/image396.wmf"/><Relationship Id="rId19" Type="http://schemas.openxmlformats.org/officeDocument/2006/relationships/oleObject" Target="../embeddings/oleObject195.bin"/><Relationship Id="rId31" Type="http://schemas.openxmlformats.org/officeDocument/2006/relationships/image" Target="../media/image370.jpeg"/><Relationship Id="rId4" Type="http://schemas.openxmlformats.org/officeDocument/2006/relationships/image" Target="../media/image404.wmf"/><Relationship Id="rId9" Type="http://schemas.openxmlformats.org/officeDocument/2006/relationships/oleObject" Target="../embeddings/oleObject190.bin"/><Relationship Id="rId14" Type="http://schemas.openxmlformats.org/officeDocument/2006/relationships/image" Target="../media/image399.wmf"/><Relationship Id="rId22" Type="http://schemas.openxmlformats.org/officeDocument/2006/relationships/image" Target="../media/image417.wmf"/><Relationship Id="rId27" Type="http://schemas.openxmlformats.org/officeDocument/2006/relationships/oleObject" Target="../embeddings/oleObject199.bin"/><Relationship Id="rId30" Type="http://schemas.openxmlformats.org/officeDocument/2006/relationships/hyperlink" Target="http://speech.ee.ntu.edu.tw/~tlkagk/courses_MLSD15_2.html" TargetMode="External"/></Relationships>
</file>

<file path=ppt/slides/_rels/slide157.xml.rels><?xml version="1.0" encoding="UTF-8" standalone="yes"?>
<Relationships xmlns="http://schemas.openxmlformats.org/package/2006/relationships"><Relationship Id="rId13" Type="http://schemas.openxmlformats.org/officeDocument/2006/relationships/image" Target="../media/image399.wmf"/><Relationship Id="rId18" Type="http://schemas.openxmlformats.org/officeDocument/2006/relationships/oleObject" Target="../embeddings/oleObject209.bin"/><Relationship Id="rId26" Type="http://schemas.openxmlformats.org/officeDocument/2006/relationships/oleObject" Target="../embeddings/oleObject213.bin"/><Relationship Id="rId3" Type="http://schemas.openxmlformats.org/officeDocument/2006/relationships/image" Target="../media/image391.wmf"/><Relationship Id="rId21" Type="http://schemas.openxmlformats.org/officeDocument/2006/relationships/image" Target="../media/image419.wmf"/><Relationship Id="rId7" Type="http://schemas.openxmlformats.org/officeDocument/2006/relationships/image" Target="../media/image397.wmf"/><Relationship Id="rId12" Type="http://schemas.openxmlformats.org/officeDocument/2006/relationships/oleObject" Target="../embeddings/oleObject206.bin"/><Relationship Id="rId17" Type="http://schemas.openxmlformats.org/officeDocument/2006/relationships/image" Target="../media/image401.wmf"/><Relationship Id="rId25" Type="http://schemas.openxmlformats.org/officeDocument/2006/relationships/image" Target="../media/image351.wmf"/><Relationship Id="rId33" Type="http://schemas.openxmlformats.org/officeDocument/2006/relationships/image" Target="../media/image8.png"/><Relationship Id="rId2" Type="http://schemas.openxmlformats.org/officeDocument/2006/relationships/oleObject" Target="../embeddings/oleObject200.bin"/><Relationship Id="rId16" Type="http://schemas.openxmlformats.org/officeDocument/2006/relationships/oleObject" Target="../embeddings/oleObject208.bin"/><Relationship Id="rId20" Type="http://schemas.openxmlformats.org/officeDocument/2006/relationships/oleObject" Target="../embeddings/oleObject210.bin"/><Relationship Id="rId29" Type="http://schemas.openxmlformats.org/officeDocument/2006/relationships/image" Target="../media/image420.wmf"/><Relationship Id="rId1" Type="http://schemas.openxmlformats.org/officeDocument/2006/relationships/slideLayout" Target="../slideLayouts/slideLayout23.xml"/><Relationship Id="rId6" Type="http://schemas.openxmlformats.org/officeDocument/2006/relationships/oleObject" Target="../embeddings/oleObject202.bin"/><Relationship Id="rId11" Type="http://schemas.openxmlformats.org/officeDocument/2006/relationships/oleObject" Target="../embeddings/oleObject205.bin"/><Relationship Id="rId24" Type="http://schemas.openxmlformats.org/officeDocument/2006/relationships/oleObject" Target="../embeddings/oleObject212.bin"/><Relationship Id="rId32" Type="http://schemas.openxmlformats.org/officeDocument/2006/relationships/image" Target="../media/image134.jpeg"/><Relationship Id="rId5" Type="http://schemas.openxmlformats.org/officeDocument/2006/relationships/image" Target="../media/image396.wmf"/><Relationship Id="rId15" Type="http://schemas.openxmlformats.org/officeDocument/2006/relationships/image" Target="../media/image400.wmf"/><Relationship Id="rId23" Type="http://schemas.openxmlformats.org/officeDocument/2006/relationships/image" Target="../media/image404.wmf"/><Relationship Id="rId28" Type="http://schemas.openxmlformats.org/officeDocument/2006/relationships/oleObject" Target="../embeddings/oleObject214.bin"/><Relationship Id="rId10" Type="http://schemas.openxmlformats.org/officeDocument/2006/relationships/oleObject" Target="../embeddings/oleObject204.bin"/><Relationship Id="rId19" Type="http://schemas.openxmlformats.org/officeDocument/2006/relationships/image" Target="../media/image402.wmf"/><Relationship Id="rId31" Type="http://schemas.openxmlformats.org/officeDocument/2006/relationships/hyperlink" Target="http://speech.ee.ntu.edu.tw/~tlkagk/courses_MLSD15_2.html" TargetMode="External"/><Relationship Id="rId4" Type="http://schemas.openxmlformats.org/officeDocument/2006/relationships/oleObject" Target="../embeddings/oleObject201.bin"/><Relationship Id="rId9" Type="http://schemas.openxmlformats.org/officeDocument/2006/relationships/image" Target="../media/image398.wmf"/><Relationship Id="rId14" Type="http://schemas.openxmlformats.org/officeDocument/2006/relationships/oleObject" Target="../embeddings/oleObject207.bin"/><Relationship Id="rId22" Type="http://schemas.openxmlformats.org/officeDocument/2006/relationships/oleObject" Target="../embeddings/oleObject211.bin"/><Relationship Id="rId27" Type="http://schemas.openxmlformats.org/officeDocument/2006/relationships/image" Target="../media/image352.wmf"/><Relationship Id="rId30" Type="http://schemas.openxmlformats.org/officeDocument/2006/relationships/image" Target="../media/image411.png"/><Relationship Id="rId8" Type="http://schemas.openxmlformats.org/officeDocument/2006/relationships/oleObject" Target="../embeddings/oleObject203.bin"/></Relationships>
</file>

<file path=ppt/slides/_rels/slide158.xml.rels><?xml version="1.0" encoding="UTF-8" standalone="yes"?>
<Relationships xmlns="http://schemas.openxmlformats.org/package/2006/relationships"><Relationship Id="rId13" Type="http://schemas.openxmlformats.org/officeDocument/2006/relationships/oleObject" Target="../embeddings/oleObject222.bin"/><Relationship Id="rId18" Type="http://schemas.openxmlformats.org/officeDocument/2006/relationships/oleObject" Target="../embeddings/oleObject226.bin"/><Relationship Id="rId26" Type="http://schemas.openxmlformats.org/officeDocument/2006/relationships/oleObject" Target="../embeddings/oleObject230.bin"/><Relationship Id="rId39" Type="http://schemas.openxmlformats.org/officeDocument/2006/relationships/image" Target="../media/image432.wmf"/><Relationship Id="rId21" Type="http://schemas.openxmlformats.org/officeDocument/2006/relationships/image" Target="../media/image425.wmf"/><Relationship Id="rId34" Type="http://schemas.openxmlformats.org/officeDocument/2006/relationships/oleObject" Target="../embeddings/oleObject234.bin"/><Relationship Id="rId42" Type="http://schemas.openxmlformats.org/officeDocument/2006/relationships/oleObject" Target="../embeddings/oleObject238.bin"/><Relationship Id="rId47" Type="http://schemas.openxmlformats.org/officeDocument/2006/relationships/image" Target="../media/image436.wmf"/><Relationship Id="rId50" Type="http://schemas.openxmlformats.org/officeDocument/2006/relationships/oleObject" Target="../embeddings/oleObject242.bin"/><Relationship Id="rId55" Type="http://schemas.openxmlformats.org/officeDocument/2006/relationships/hyperlink" Target="http://speech.ee.ntu.edu.tw/~tlkagk/courses_MLSD15_2.html" TargetMode="External"/><Relationship Id="rId7" Type="http://schemas.openxmlformats.org/officeDocument/2006/relationships/image" Target="../media/image421.wmf"/><Relationship Id="rId2" Type="http://schemas.openxmlformats.org/officeDocument/2006/relationships/oleObject" Target="../embeddings/oleObject215.bin"/><Relationship Id="rId16" Type="http://schemas.openxmlformats.org/officeDocument/2006/relationships/oleObject" Target="../embeddings/oleObject224.bin"/><Relationship Id="rId29" Type="http://schemas.openxmlformats.org/officeDocument/2006/relationships/image" Target="../media/image420.wmf"/><Relationship Id="rId11" Type="http://schemas.openxmlformats.org/officeDocument/2006/relationships/image" Target="../media/image422.wmf"/><Relationship Id="rId24" Type="http://schemas.openxmlformats.org/officeDocument/2006/relationships/oleObject" Target="../embeddings/oleObject229.bin"/><Relationship Id="rId32" Type="http://schemas.openxmlformats.org/officeDocument/2006/relationships/oleObject" Target="../embeddings/oleObject233.bin"/><Relationship Id="rId37" Type="http://schemas.openxmlformats.org/officeDocument/2006/relationships/image" Target="../media/image431.wmf"/><Relationship Id="rId40" Type="http://schemas.openxmlformats.org/officeDocument/2006/relationships/oleObject" Target="../embeddings/oleObject237.bin"/><Relationship Id="rId45" Type="http://schemas.openxmlformats.org/officeDocument/2006/relationships/image" Target="../media/image435.wmf"/><Relationship Id="rId53" Type="http://schemas.openxmlformats.org/officeDocument/2006/relationships/image" Target="../media/image439.wmf"/><Relationship Id="rId5" Type="http://schemas.openxmlformats.org/officeDocument/2006/relationships/image" Target="../media/image397.wmf"/><Relationship Id="rId19" Type="http://schemas.openxmlformats.org/officeDocument/2006/relationships/image" Target="../media/image424.wmf"/><Relationship Id="rId4" Type="http://schemas.openxmlformats.org/officeDocument/2006/relationships/oleObject" Target="../embeddings/oleObject216.bin"/><Relationship Id="rId9" Type="http://schemas.openxmlformats.org/officeDocument/2006/relationships/oleObject" Target="../embeddings/oleObject219.bin"/><Relationship Id="rId14" Type="http://schemas.openxmlformats.org/officeDocument/2006/relationships/oleObject" Target="../embeddings/oleObject223.bin"/><Relationship Id="rId22" Type="http://schemas.openxmlformats.org/officeDocument/2006/relationships/oleObject" Target="../embeddings/oleObject228.bin"/><Relationship Id="rId27" Type="http://schemas.openxmlformats.org/officeDocument/2006/relationships/image" Target="../media/image404.wmf"/><Relationship Id="rId30" Type="http://schemas.openxmlformats.org/officeDocument/2006/relationships/oleObject" Target="../embeddings/oleObject232.bin"/><Relationship Id="rId35" Type="http://schemas.openxmlformats.org/officeDocument/2006/relationships/image" Target="../media/image430.wmf"/><Relationship Id="rId43" Type="http://schemas.openxmlformats.org/officeDocument/2006/relationships/image" Target="../media/image434.wmf"/><Relationship Id="rId48" Type="http://schemas.openxmlformats.org/officeDocument/2006/relationships/oleObject" Target="../embeddings/oleObject241.bin"/><Relationship Id="rId56" Type="http://schemas.openxmlformats.org/officeDocument/2006/relationships/image" Target="../media/image370.jpeg"/><Relationship Id="rId8" Type="http://schemas.openxmlformats.org/officeDocument/2006/relationships/oleObject" Target="../embeddings/oleObject218.bin"/><Relationship Id="rId51" Type="http://schemas.openxmlformats.org/officeDocument/2006/relationships/image" Target="../media/image438.wmf"/><Relationship Id="rId3" Type="http://schemas.openxmlformats.org/officeDocument/2006/relationships/image" Target="../media/image396.wmf"/><Relationship Id="rId12" Type="http://schemas.openxmlformats.org/officeDocument/2006/relationships/oleObject" Target="../embeddings/oleObject221.bin"/><Relationship Id="rId17" Type="http://schemas.openxmlformats.org/officeDocument/2006/relationships/oleObject" Target="../embeddings/oleObject225.bin"/><Relationship Id="rId25" Type="http://schemas.openxmlformats.org/officeDocument/2006/relationships/image" Target="../media/image427.wmf"/><Relationship Id="rId33" Type="http://schemas.openxmlformats.org/officeDocument/2006/relationships/image" Target="../media/image429.wmf"/><Relationship Id="rId38" Type="http://schemas.openxmlformats.org/officeDocument/2006/relationships/oleObject" Target="../embeddings/oleObject236.bin"/><Relationship Id="rId46" Type="http://schemas.openxmlformats.org/officeDocument/2006/relationships/oleObject" Target="../embeddings/oleObject240.bin"/><Relationship Id="rId20" Type="http://schemas.openxmlformats.org/officeDocument/2006/relationships/oleObject" Target="../embeddings/oleObject227.bin"/><Relationship Id="rId41" Type="http://schemas.openxmlformats.org/officeDocument/2006/relationships/image" Target="../media/image433.wmf"/><Relationship Id="rId54" Type="http://schemas.openxmlformats.org/officeDocument/2006/relationships/image" Target="../media/image411.png"/><Relationship Id="rId1" Type="http://schemas.openxmlformats.org/officeDocument/2006/relationships/slideLayout" Target="../slideLayouts/slideLayout24.xml"/><Relationship Id="rId6" Type="http://schemas.openxmlformats.org/officeDocument/2006/relationships/oleObject" Target="../embeddings/oleObject217.bin"/><Relationship Id="rId15" Type="http://schemas.openxmlformats.org/officeDocument/2006/relationships/image" Target="../media/image423.wmf"/><Relationship Id="rId23" Type="http://schemas.openxmlformats.org/officeDocument/2006/relationships/image" Target="../media/image426.wmf"/><Relationship Id="rId28" Type="http://schemas.openxmlformats.org/officeDocument/2006/relationships/oleObject" Target="../embeddings/oleObject231.bin"/><Relationship Id="rId36" Type="http://schemas.openxmlformats.org/officeDocument/2006/relationships/oleObject" Target="../embeddings/oleObject235.bin"/><Relationship Id="rId49" Type="http://schemas.openxmlformats.org/officeDocument/2006/relationships/image" Target="../media/image437.wmf"/><Relationship Id="rId57" Type="http://schemas.openxmlformats.org/officeDocument/2006/relationships/image" Target="../media/image8.png"/><Relationship Id="rId10" Type="http://schemas.openxmlformats.org/officeDocument/2006/relationships/oleObject" Target="../embeddings/oleObject220.bin"/><Relationship Id="rId31" Type="http://schemas.openxmlformats.org/officeDocument/2006/relationships/image" Target="../media/image428.wmf"/><Relationship Id="rId44" Type="http://schemas.openxmlformats.org/officeDocument/2006/relationships/oleObject" Target="../embeddings/oleObject239.bin"/><Relationship Id="rId52" Type="http://schemas.openxmlformats.org/officeDocument/2006/relationships/oleObject" Target="../embeddings/oleObject243.bin"/></Relationships>
</file>

<file path=ppt/slides/_rels/slide159.xml.rels><?xml version="1.0" encoding="UTF-8" standalone="yes"?>
<Relationships xmlns="http://schemas.openxmlformats.org/package/2006/relationships"><Relationship Id="rId13" Type="http://schemas.openxmlformats.org/officeDocument/2006/relationships/image" Target="../media/image443.wmf"/><Relationship Id="rId18" Type="http://schemas.openxmlformats.org/officeDocument/2006/relationships/oleObject" Target="../embeddings/oleObject252.bin"/><Relationship Id="rId26" Type="http://schemas.openxmlformats.org/officeDocument/2006/relationships/oleObject" Target="../embeddings/oleObject256.bin"/><Relationship Id="rId39" Type="http://schemas.openxmlformats.org/officeDocument/2006/relationships/image" Target="../media/image411.png"/><Relationship Id="rId21" Type="http://schemas.openxmlformats.org/officeDocument/2006/relationships/image" Target="../media/image396.wmf"/><Relationship Id="rId34" Type="http://schemas.openxmlformats.org/officeDocument/2006/relationships/image" Target="../media/image173.wmf"/><Relationship Id="rId42" Type="http://schemas.openxmlformats.org/officeDocument/2006/relationships/image" Target="../media/image8.png"/><Relationship Id="rId7" Type="http://schemas.openxmlformats.org/officeDocument/2006/relationships/image" Target="../media/image442.wmf"/><Relationship Id="rId2" Type="http://schemas.openxmlformats.org/officeDocument/2006/relationships/oleObject" Target="../embeddings/oleObject244.bin"/><Relationship Id="rId16" Type="http://schemas.openxmlformats.org/officeDocument/2006/relationships/oleObject" Target="../embeddings/oleObject251.bin"/><Relationship Id="rId20" Type="http://schemas.openxmlformats.org/officeDocument/2006/relationships/oleObject" Target="../embeddings/oleObject253.bin"/><Relationship Id="rId29" Type="http://schemas.openxmlformats.org/officeDocument/2006/relationships/image" Target="../media/image435.wmf"/><Relationship Id="rId41" Type="http://schemas.openxmlformats.org/officeDocument/2006/relationships/image" Target="../media/image370.jpeg"/><Relationship Id="rId1" Type="http://schemas.openxmlformats.org/officeDocument/2006/relationships/slideLayout" Target="../slideLayouts/slideLayout25.xml"/><Relationship Id="rId6" Type="http://schemas.openxmlformats.org/officeDocument/2006/relationships/oleObject" Target="../embeddings/oleObject246.bin"/><Relationship Id="rId11" Type="http://schemas.openxmlformats.org/officeDocument/2006/relationships/image" Target="../media/image420.wmf"/><Relationship Id="rId24" Type="http://schemas.openxmlformats.org/officeDocument/2006/relationships/oleObject" Target="../embeddings/oleObject255.bin"/><Relationship Id="rId32" Type="http://schemas.openxmlformats.org/officeDocument/2006/relationships/image" Target="../media/image172.png"/><Relationship Id="rId37" Type="http://schemas.openxmlformats.org/officeDocument/2006/relationships/oleObject" Target="../embeddings/oleObject261.bin"/><Relationship Id="rId40" Type="http://schemas.openxmlformats.org/officeDocument/2006/relationships/hyperlink" Target="http://speech.ee.ntu.edu.tw/~tlkagk/courses_MLSD15_2.html" TargetMode="External"/><Relationship Id="rId5" Type="http://schemas.openxmlformats.org/officeDocument/2006/relationships/image" Target="../media/image441.wmf"/><Relationship Id="rId15" Type="http://schemas.openxmlformats.org/officeDocument/2006/relationships/image" Target="../media/image444.wmf"/><Relationship Id="rId23" Type="http://schemas.openxmlformats.org/officeDocument/2006/relationships/image" Target="../media/image397.wmf"/><Relationship Id="rId28" Type="http://schemas.openxmlformats.org/officeDocument/2006/relationships/oleObject" Target="../embeddings/oleObject257.bin"/><Relationship Id="rId36" Type="http://schemas.openxmlformats.org/officeDocument/2006/relationships/image" Target="../media/image174.wmf"/><Relationship Id="rId10" Type="http://schemas.openxmlformats.org/officeDocument/2006/relationships/oleObject" Target="../embeddings/oleObject248.bin"/><Relationship Id="rId19" Type="http://schemas.openxmlformats.org/officeDocument/2006/relationships/image" Target="../media/image446.wmf"/><Relationship Id="rId31" Type="http://schemas.openxmlformats.org/officeDocument/2006/relationships/image" Target="../media/image436.wmf"/><Relationship Id="rId4" Type="http://schemas.openxmlformats.org/officeDocument/2006/relationships/oleObject" Target="../embeddings/oleObject245.bin"/><Relationship Id="rId9" Type="http://schemas.openxmlformats.org/officeDocument/2006/relationships/image" Target="../media/image404.wmf"/><Relationship Id="rId14" Type="http://schemas.openxmlformats.org/officeDocument/2006/relationships/oleObject" Target="../embeddings/oleObject250.bin"/><Relationship Id="rId22" Type="http://schemas.openxmlformats.org/officeDocument/2006/relationships/oleObject" Target="../embeddings/oleObject254.bin"/><Relationship Id="rId27" Type="http://schemas.openxmlformats.org/officeDocument/2006/relationships/image" Target="../media/image434.wmf"/><Relationship Id="rId30" Type="http://schemas.openxmlformats.org/officeDocument/2006/relationships/oleObject" Target="../embeddings/oleObject258.bin"/><Relationship Id="rId35" Type="http://schemas.openxmlformats.org/officeDocument/2006/relationships/oleObject" Target="../embeddings/oleObject260.bin"/><Relationship Id="rId8" Type="http://schemas.openxmlformats.org/officeDocument/2006/relationships/oleObject" Target="../embeddings/oleObject247.bin"/><Relationship Id="rId3" Type="http://schemas.openxmlformats.org/officeDocument/2006/relationships/image" Target="../media/image440.wmf"/><Relationship Id="rId12" Type="http://schemas.openxmlformats.org/officeDocument/2006/relationships/oleObject" Target="../embeddings/oleObject249.bin"/><Relationship Id="rId17" Type="http://schemas.openxmlformats.org/officeDocument/2006/relationships/image" Target="../media/image445.wmf"/><Relationship Id="rId25" Type="http://schemas.openxmlformats.org/officeDocument/2006/relationships/image" Target="../media/image424.wmf"/><Relationship Id="rId33" Type="http://schemas.openxmlformats.org/officeDocument/2006/relationships/oleObject" Target="../embeddings/oleObject259.bin"/><Relationship Id="rId38" Type="http://schemas.openxmlformats.org/officeDocument/2006/relationships/image" Target="../media/image447.w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oleObject" Target="../embeddings/oleObject265.bin"/><Relationship Id="rId13" Type="http://schemas.openxmlformats.org/officeDocument/2006/relationships/image" Target="../media/image443.wmf"/><Relationship Id="rId18" Type="http://schemas.openxmlformats.org/officeDocument/2006/relationships/oleObject" Target="../embeddings/oleObject270.bin"/><Relationship Id="rId26" Type="http://schemas.openxmlformats.org/officeDocument/2006/relationships/image" Target="../media/image370.jpeg"/><Relationship Id="rId3" Type="http://schemas.openxmlformats.org/officeDocument/2006/relationships/image" Target="../media/image440.wmf"/><Relationship Id="rId21" Type="http://schemas.openxmlformats.org/officeDocument/2006/relationships/image" Target="../media/image450.wmf"/><Relationship Id="rId7" Type="http://schemas.openxmlformats.org/officeDocument/2006/relationships/image" Target="../media/image442.wmf"/><Relationship Id="rId12" Type="http://schemas.openxmlformats.org/officeDocument/2006/relationships/oleObject" Target="../embeddings/oleObject267.bin"/><Relationship Id="rId17" Type="http://schemas.openxmlformats.org/officeDocument/2006/relationships/image" Target="../media/image448.wmf"/><Relationship Id="rId25" Type="http://schemas.openxmlformats.org/officeDocument/2006/relationships/hyperlink" Target="http://speech.ee.ntu.edu.tw/~tlkagk/courses_MLSD15_2.html" TargetMode="External"/><Relationship Id="rId2" Type="http://schemas.openxmlformats.org/officeDocument/2006/relationships/oleObject" Target="../embeddings/oleObject262.bin"/><Relationship Id="rId16" Type="http://schemas.openxmlformats.org/officeDocument/2006/relationships/oleObject" Target="../embeddings/oleObject269.bin"/><Relationship Id="rId20" Type="http://schemas.openxmlformats.org/officeDocument/2006/relationships/oleObject" Target="../embeddings/oleObject271.bin"/><Relationship Id="rId1" Type="http://schemas.openxmlformats.org/officeDocument/2006/relationships/slideLayout" Target="../slideLayouts/slideLayout26.xml"/><Relationship Id="rId6" Type="http://schemas.openxmlformats.org/officeDocument/2006/relationships/oleObject" Target="../embeddings/oleObject264.bin"/><Relationship Id="rId11" Type="http://schemas.openxmlformats.org/officeDocument/2006/relationships/image" Target="../media/image420.wmf"/><Relationship Id="rId24" Type="http://schemas.openxmlformats.org/officeDocument/2006/relationships/image" Target="../media/image411.png"/><Relationship Id="rId5" Type="http://schemas.openxmlformats.org/officeDocument/2006/relationships/image" Target="../media/image441.wmf"/><Relationship Id="rId15" Type="http://schemas.openxmlformats.org/officeDocument/2006/relationships/image" Target="../media/image445.wmf"/><Relationship Id="rId23" Type="http://schemas.openxmlformats.org/officeDocument/2006/relationships/image" Target="../media/image451.wmf"/><Relationship Id="rId10" Type="http://schemas.openxmlformats.org/officeDocument/2006/relationships/oleObject" Target="../embeddings/oleObject266.bin"/><Relationship Id="rId19" Type="http://schemas.openxmlformats.org/officeDocument/2006/relationships/image" Target="../media/image449.wmf"/><Relationship Id="rId4" Type="http://schemas.openxmlformats.org/officeDocument/2006/relationships/oleObject" Target="../embeddings/oleObject263.bin"/><Relationship Id="rId9" Type="http://schemas.openxmlformats.org/officeDocument/2006/relationships/image" Target="../media/image404.wmf"/><Relationship Id="rId14" Type="http://schemas.openxmlformats.org/officeDocument/2006/relationships/oleObject" Target="../embeddings/oleObject268.bin"/><Relationship Id="rId22" Type="http://schemas.openxmlformats.org/officeDocument/2006/relationships/oleObject" Target="../embeddings/oleObject272.bin"/><Relationship Id="rId27" Type="http://schemas.openxmlformats.org/officeDocument/2006/relationships/image" Target="../media/image8.png"/></Relationships>
</file>

<file path=ppt/slides/_rels/slide161.xml.rels><?xml version="1.0" encoding="UTF-8" standalone="yes"?>
<Relationships xmlns="http://schemas.openxmlformats.org/package/2006/relationships"><Relationship Id="rId13" Type="http://schemas.openxmlformats.org/officeDocument/2006/relationships/image" Target="../media/image457.wmf"/><Relationship Id="rId18" Type="http://schemas.openxmlformats.org/officeDocument/2006/relationships/oleObject" Target="../embeddings/oleObject281.bin"/><Relationship Id="rId26" Type="http://schemas.openxmlformats.org/officeDocument/2006/relationships/oleObject" Target="../embeddings/oleObject285.bin"/><Relationship Id="rId39" Type="http://schemas.openxmlformats.org/officeDocument/2006/relationships/image" Target="../media/image430.wmf"/><Relationship Id="rId21" Type="http://schemas.openxmlformats.org/officeDocument/2006/relationships/image" Target="../media/image441.wmf"/><Relationship Id="rId34" Type="http://schemas.openxmlformats.org/officeDocument/2006/relationships/oleObject" Target="../embeddings/oleObject290.bin"/><Relationship Id="rId42" Type="http://schemas.openxmlformats.org/officeDocument/2006/relationships/oleObject" Target="../embeddings/oleObject294.bin"/><Relationship Id="rId47" Type="http://schemas.openxmlformats.org/officeDocument/2006/relationships/image" Target="../media/image438.wmf"/><Relationship Id="rId50" Type="http://schemas.openxmlformats.org/officeDocument/2006/relationships/oleObject" Target="../embeddings/oleObject298.bin"/><Relationship Id="rId55" Type="http://schemas.openxmlformats.org/officeDocument/2006/relationships/hyperlink" Target="http://speech.ee.ntu.edu.tw/~tlkagk/courses_MLSD15_2.html" TargetMode="External"/><Relationship Id="rId7" Type="http://schemas.openxmlformats.org/officeDocument/2006/relationships/image" Target="../media/image454.wmf"/><Relationship Id="rId2" Type="http://schemas.openxmlformats.org/officeDocument/2006/relationships/oleObject" Target="../embeddings/oleObject273.bin"/><Relationship Id="rId16" Type="http://schemas.openxmlformats.org/officeDocument/2006/relationships/oleObject" Target="../embeddings/oleObject280.bin"/><Relationship Id="rId29" Type="http://schemas.openxmlformats.org/officeDocument/2006/relationships/image" Target="../media/image458.wmf"/><Relationship Id="rId11" Type="http://schemas.openxmlformats.org/officeDocument/2006/relationships/image" Target="../media/image456.wmf"/><Relationship Id="rId24" Type="http://schemas.openxmlformats.org/officeDocument/2006/relationships/oleObject" Target="../embeddings/oleObject284.bin"/><Relationship Id="rId32" Type="http://schemas.openxmlformats.org/officeDocument/2006/relationships/oleObject" Target="../embeddings/oleObject289.bin"/><Relationship Id="rId37" Type="http://schemas.openxmlformats.org/officeDocument/2006/relationships/image" Target="../media/image429.wmf"/><Relationship Id="rId40" Type="http://schemas.openxmlformats.org/officeDocument/2006/relationships/oleObject" Target="../embeddings/oleObject293.bin"/><Relationship Id="rId45" Type="http://schemas.openxmlformats.org/officeDocument/2006/relationships/image" Target="../media/image433.wmf"/><Relationship Id="rId53" Type="http://schemas.openxmlformats.org/officeDocument/2006/relationships/image" Target="../media/image462.wmf"/><Relationship Id="rId5" Type="http://schemas.openxmlformats.org/officeDocument/2006/relationships/image" Target="../media/image453.wmf"/><Relationship Id="rId19" Type="http://schemas.openxmlformats.org/officeDocument/2006/relationships/image" Target="../media/image440.wmf"/><Relationship Id="rId4" Type="http://schemas.openxmlformats.org/officeDocument/2006/relationships/oleObject" Target="../embeddings/oleObject274.bin"/><Relationship Id="rId9" Type="http://schemas.openxmlformats.org/officeDocument/2006/relationships/image" Target="../media/image455.wmf"/><Relationship Id="rId14" Type="http://schemas.openxmlformats.org/officeDocument/2006/relationships/oleObject" Target="../embeddings/oleObject279.bin"/><Relationship Id="rId22" Type="http://schemas.openxmlformats.org/officeDocument/2006/relationships/oleObject" Target="../embeddings/oleObject283.bin"/><Relationship Id="rId27" Type="http://schemas.openxmlformats.org/officeDocument/2006/relationships/image" Target="../media/image397.wmf"/><Relationship Id="rId30" Type="http://schemas.openxmlformats.org/officeDocument/2006/relationships/oleObject" Target="../embeddings/oleObject287.bin"/><Relationship Id="rId35" Type="http://schemas.openxmlformats.org/officeDocument/2006/relationships/image" Target="../media/image459.wmf"/><Relationship Id="rId43" Type="http://schemas.openxmlformats.org/officeDocument/2006/relationships/image" Target="../media/image432.wmf"/><Relationship Id="rId48" Type="http://schemas.openxmlformats.org/officeDocument/2006/relationships/oleObject" Target="../embeddings/oleObject297.bin"/><Relationship Id="rId56" Type="http://schemas.openxmlformats.org/officeDocument/2006/relationships/image" Target="../media/image463.png"/><Relationship Id="rId8" Type="http://schemas.openxmlformats.org/officeDocument/2006/relationships/oleObject" Target="../embeddings/oleObject276.bin"/><Relationship Id="rId51" Type="http://schemas.openxmlformats.org/officeDocument/2006/relationships/image" Target="../media/image461.wmf"/><Relationship Id="rId3" Type="http://schemas.openxmlformats.org/officeDocument/2006/relationships/image" Target="../media/image452.wmf"/><Relationship Id="rId12" Type="http://schemas.openxmlformats.org/officeDocument/2006/relationships/oleObject" Target="../embeddings/oleObject278.bin"/><Relationship Id="rId17" Type="http://schemas.openxmlformats.org/officeDocument/2006/relationships/image" Target="../media/image420.wmf"/><Relationship Id="rId25" Type="http://schemas.openxmlformats.org/officeDocument/2006/relationships/image" Target="../media/image396.wmf"/><Relationship Id="rId33" Type="http://schemas.openxmlformats.org/officeDocument/2006/relationships/image" Target="../media/image423.wmf"/><Relationship Id="rId38" Type="http://schemas.openxmlformats.org/officeDocument/2006/relationships/oleObject" Target="../embeddings/oleObject292.bin"/><Relationship Id="rId46" Type="http://schemas.openxmlformats.org/officeDocument/2006/relationships/oleObject" Target="../embeddings/oleObject296.bin"/><Relationship Id="rId20" Type="http://schemas.openxmlformats.org/officeDocument/2006/relationships/oleObject" Target="../embeddings/oleObject282.bin"/><Relationship Id="rId41" Type="http://schemas.openxmlformats.org/officeDocument/2006/relationships/image" Target="../media/image431.wmf"/><Relationship Id="rId54" Type="http://schemas.openxmlformats.org/officeDocument/2006/relationships/image" Target="../media/image411.png"/><Relationship Id="rId1" Type="http://schemas.openxmlformats.org/officeDocument/2006/relationships/slideLayout" Target="../slideLayouts/slideLayout27.xml"/><Relationship Id="rId6" Type="http://schemas.openxmlformats.org/officeDocument/2006/relationships/oleObject" Target="../embeddings/oleObject275.bin"/><Relationship Id="rId15" Type="http://schemas.openxmlformats.org/officeDocument/2006/relationships/image" Target="../media/image404.wmf"/><Relationship Id="rId23" Type="http://schemas.openxmlformats.org/officeDocument/2006/relationships/image" Target="../media/image442.wmf"/><Relationship Id="rId28" Type="http://schemas.openxmlformats.org/officeDocument/2006/relationships/oleObject" Target="../embeddings/oleObject286.bin"/><Relationship Id="rId36" Type="http://schemas.openxmlformats.org/officeDocument/2006/relationships/oleObject" Target="../embeddings/oleObject291.bin"/><Relationship Id="rId49" Type="http://schemas.openxmlformats.org/officeDocument/2006/relationships/image" Target="../media/image460.wmf"/><Relationship Id="rId57" Type="http://schemas.openxmlformats.org/officeDocument/2006/relationships/image" Target="../media/image465.png"/><Relationship Id="rId10" Type="http://schemas.openxmlformats.org/officeDocument/2006/relationships/oleObject" Target="../embeddings/oleObject277.bin"/><Relationship Id="rId31" Type="http://schemas.openxmlformats.org/officeDocument/2006/relationships/oleObject" Target="../embeddings/oleObject288.bin"/><Relationship Id="rId44" Type="http://schemas.openxmlformats.org/officeDocument/2006/relationships/oleObject" Target="../embeddings/oleObject295.bin"/><Relationship Id="rId52" Type="http://schemas.openxmlformats.org/officeDocument/2006/relationships/oleObject" Target="../embeddings/oleObject299.bin"/></Relationships>
</file>

<file path=ppt/slides/_rels/slide162.xml.rels><?xml version="1.0" encoding="UTF-8" standalone="yes"?>
<Relationships xmlns="http://schemas.openxmlformats.org/package/2006/relationships"><Relationship Id="rId13" Type="http://schemas.openxmlformats.org/officeDocument/2006/relationships/oleObject" Target="../embeddings/oleObject305.bin"/><Relationship Id="rId18" Type="http://schemas.openxmlformats.org/officeDocument/2006/relationships/image" Target="../media/image423.wmf"/><Relationship Id="rId26" Type="http://schemas.openxmlformats.org/officeDocument/2006/relationships/image" Target="../media/image431.wmf"/><Relationship Id="rId39" Type="http://schemas.openxmlformats.org/officeDocument/2006/relationships/oleObject" Target="../embeddings/oleObject319.bin"/><Relationship Id="rId21" Type="http://schemas.openxmlformats.org/officeDocument/2006/relationships/oleObject" Target="../embeddings/oleObject310.bin"/><Relationship Id="rId34" Type="http://schemas.openxmlformats.org/officeDocument/2006/relationships/image" Target="../media/image460.wmf"/><Relationship Id="rId42" Type="http://schemas.openxmlformats.org/officeDocument/2006/relationships/image" Target="../media/image456.wmf"/><Relationship Id="rId47" Type="http://schemas.openxmlformats.org/officeDocument/2006/relationships/oleObject" Target="../embeddings/oleObject323.bin"/><Relationship Id="rId50" Type="http://schemas.openxmlformats.org/officeDocument/2006/relationships/image" Target="../media/image472.wmf"/><Relationship Id="rId7" Type="http://schemas.openxmlformats.org/officeDocument/2006/relationships/oleObject" Target="../embeddings/oleObject302.bin"/><Relationship Id="rId2" Type="http://schemas.openxmlformats.org/officeDocument/2006/relationships/notesSlide" Target="../notesSlides/notesSlide41.xml"/><Relationship Id="rId16" Type="http://schemas.openxmlformats.org/officeDocument/2006/relationships/oleObject" Target="../embeddings/oleObject307.bin"/><Relationship Id="rId29" Type="http://schemas.openxmlformats.org/officeDocument/2006/relationships/oleObject" Target="../embeddings/oleObject314.bin"/><Relationship Id="rId11" Type="http://schemas.openxmlformats.org/officeDocument/2006/relationships/oleObject" Target="../embeddings/oleObject304.bin"/><Relationship Id="rId24" Type="http://schemas.openxmlformats.org/officeDocument/2006/relationships/image" Target="../media/image430.wmf"/><Relationship Id="rId32" Type="http://schemas.openxmlformats.org/officeDocument/2006/relationships/image" Target="../media/image438.wmf"/><Relationship Id="rId37" Type="http://schemas.openxmlformats.org/officeDocument/2006/relationships/oleObject" Target="../embeddings/oleObject318.bin"/><Relationship Id="rId40" Type="http://schemas.openxmlformats.org/officeDocument/2006/relationships/image" Target="../media/image455.wmf"/><Relationship Id="rId45" Type="http://schemas.openxmlformats.org/officeDocument/2006/relationships/oleObject" Target="../embeddings/oleObject322.bin"/><Relationship Id="rId53" Type="http://schemas.openxmlformats.org/officeDocument/2006/relationships/image" Target="../media/image370.jpeg"/><Relationship Id="rId5" Type="http://schemas.openxmlformats.org/officeDocument/2006/relationships/oleObject" Target="../embeddings/oleObject301.bin"/><Relationship Id="rId10" Type="http://schemas.openxmlformats.org/officeDocument/2006/relationships/image" Target="../media/image396.wmf"/><Relationship Id="rId19" Type="http://schemas.openxmlformats.org/officeDocument/2006/relationships/oleObject" Target="../embeddings/oleObject309.bin"/><Relationship Id="rId31" Type="http://schemas.openxmlformats.org/officeDocument/2006/relationships/oleObject" Target="../embeddings/oleObject315.bin"/><Relationship Id="rId44" Type="http://schemas.openxmlformats.org/officeDocument/2006/relationships/image" Target="../media/image457.wmf"/><Relationship Id="rId52" Type="http://schemas.openxmlformats.org/officeDocument/2006/relationships/hyperlink" Target="http://speech.ee.ntu.edu.tw/~tlkagk/courses_MLSD15_2.html" TargetMode="External"/><Relationship Id="rId4" Type="http://schemas.openxmlformats.org/officeDocument/2006/relationships/image" Target="../media/image404.wmf"/><Relationship Id="rId9" Type="http://schemas.openxmlformats.org/officeDocument/2006/relationships/oleObject" Target="../embeddings/oleObject303.bin"/><Relationship Id="rId14" Type="http://schemas.openxmlformats.org/officeDocument/2006/relationships/image" Target="../media/image467.wmf"/><Relationship Id="rId22" Type="http://schemas.openxmlformats.org/officeDocument/2006/relationships/image" Target="../media/image429.wmf"/><Relationship Id="rId27" Type="http://schemas.openxmlformats.org/officeDocument/2006/relationships/oleObject" Target="../embeddings/oleObject313.bin"/><Relationship Id="rId30" Type="http://schemas.openxmlformats.org/officeDocument/2006/relationships/image" Target="../media/image433.wmf"/><Relationship Id="rId35" Type="http://schemas.openxmlformats.org/officeDocument/2006/relationships/oleObject" Target="../embeddings/oleObject317.bin"/><Relationship Id="rId43" Type="http://schemas.openxmlformats.org/officeDocument/2006/relationships/oleObject" Target="../embeddings/oleObject321.bin"/><Relationship Id="rId48" Type="http://schemas.openxmlformats.org/officeDocument/2006/relationships/image" Target="../media/image471.wmf"/><Relationship Id="rId8" Type="http://schemas.openxmlformats.org/officeDocument/2006/relationships/image" Target="../media/image466.wmf"/><Relationship Id="rId51" Type="http://schemas.openxmlformats.org/officeDocument/2006/relationships/image" Target="../media/image473.png"/><Relationship Id="rId3" Type="http://schemas.openxmlformats.org/officeDocument/2006/relationships/oleObject" Target="../embeddings/oleObject300.bin"/><Relationship Id="rId12" Type="http://schemas.openxmlformats.org/officeDocument/2006/relationships/image" Target="../media/image397.wmf"/><Relationship Id="rId17" Type="http://schemas.openxmlformats.org/officeDocument/2006/relationships/oleObject" Target="../embeddings/oleObject308.bin"/><Relationship Id="rId25" Type="http://schemas.openxmlformats.org/officeDocument/2006/relationships/oleObject" Target="../embeddings/oleObject312.bin"/><Relationship Id="rId33" Type="http://schemas.openxmlformats.org/officeDocument/2006/relationships/oleObject" Target="../embeddings/oleObject316.bin"/><Relationship Id="rId38" Type="http://schemas.openxmlformats.org/officeDocument/2006/relationships/image" Target="../media/image453.wmf"/><Relationship Id="rId46" Type="http://schemas.openxmlformats.org/officeDocument/2006/relationships/image" Target="../media/image470.wmf"/><Relationship Id="rId20" Type="http://schemas.openxmlformats.org/officeDocument/2006/relationships/image" Target="../media/image468.wmf"/><Relationship Id="rId41" Type="http://schemas.openxmlformats.org/officeDocument/2006/relationships/oleObject" Target="../embeddings/oleObject320.bin"/><Relationship Id="rId54"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420.wmf"/><Relationship Id="rId15" Type="http://schemas.openxmlformats.org/officeDocument/2006/relationships/oleObject" Target="../embeddings/oleObject306.bin"/><Relationship Id="rId23" Type="http://schemas.openxmlformats.org/officeDocument/2006/relationships/oleObject" Target="../embeddings/oleObject311.bin"/><Relationship Id="rId28" Type="http://schemas.openxmlformats.org/officeDocument/2006/relationships/image" Target="../media/image432.wmf"/><Relationship Id="rId36" Type="http://schemas.openxmlformats.org/officeDocument/2006/relationships/image" Target="../media/image469.wmf"/><Relationship Id="rId49" Type="http://schemas.openxmlformats.org/officeDocument/2006/relationships/oleObject" Target="../embeddings/oleObject324.bin"/></Relationships>
</file>

<file path=ppt/slides/_rels/slide163.xml.rels><?xml version="1.0" encoding="UTF-8" standalone="yes"?>
<Relationships xmlns="http://schemas.openxmlformats.org/package/2006/relationships"><Relationship Id="rId13" Type="http://schemas.openxmlformats.org/officeDocument/2006/relationships/oleObject" Target="../embeddings/oleObject330.bin"/><Relationship Id="rId18" Type="http://schemas.openxmlformats.org/officeDocument/2006/relationships/image" Target="../media/image479.wmf"/><Relationship Id="rId26" Type="http://schemas.openxmlformats.org/officeDocument/2006/relationships/image" Target="../media/image483.wmf"/><Relationship Id="rId39" Type="http://schemas.openxmlformats.org/officeDocument/2006/relationships/oleObject" Target="../embeddings/oleObject344.bin"/><Relationship Id="rId21" Type="http://schemas.openxmlformats.org/officeDocument/2006/relationships/oleObject" Target="../embeddings/oleObject334.bin"/><Relationship Id="rId34" Type="http://schemas.openxmlformats.org/officeDocument/2006/relationships/image" Target="../media/image467.wmf"/><Relationship Id="rId42" Type="http://schemas.openxmlformats.org/officeDocument/2006/relationships/image" Target="../media/image429.wmf"/><Relationship Id="rId47" Type="http://schemas.openxmlformats.org/officeDocument/2006/relationships/oleObject" Target="../embeddings/oleObject348.bin"/><Relationship Id="rId50" Type="http://schemas.openxmlformats.org/officeDocument/2006/relationships/image" Target="../media/image433.wmf"/><Relationship Id="rId55" Type="http://schemas.openxmlformats.org/officeDocument/2006/relationships/image" Target="../media/image411.png"/><Relationship Id="rId7" Type="http://schemas.openxmlformats.org/officeDocument/2006/relationships/oleObject" Target="../embeddings/oleObject327.bin"/><Relationship Id="rId2" Type="http://schemas.openxmlformats.org/officeDocument/2006/relationships/notesSlide" Target="../notesSlides/notesSlide42.xml"/><Relationship Id="rId16" Type="http://schemas.openxmlformats.org/officeDocument/2006/relationships/image" Target="../media/image478.wmf"/><Relationship Id="rId29" Type="http://schemas.openxmlformats.org/officeDocument/2006/relationships/oleObject" Target="../embeddings/oleObject338.bin"/><Relationship Id="rId11" Type="http://schemas.openxmlformats.org/officeDocument/2006/relationships/oleObject" Target="../embeddings/oleObject329.bin"/><Relationship Id="rId24" Type="http://schemas.openxmlformats.org/officeDocument/2006/relationships/image" Target="../media/image482.wmf"/><Relationship Id="rId32" Type="http://schemas.openxmlformats.org/officeDocument/2006/relationships/image" Target="../media/image397.wmf"/><Relationship Id="rId37" Type="http://schemas.openxmlformats.org/officeDocument/2006/relationships/oleObject" Target="../embeddings/oleObject343.bin"/><Relationship Id="rId40" Type="http://schemas.openxmlformats.org/officeDocument/2006/relationships/image" Target="../media/image468.wmf"/><Relationship Id="rId45" Type="http://schemas.openxmlformats.org/officeDocument/2006/relationships/oleObject" Target="../embeddings/oleObject347.bin"/><Relationship Id="rId53" Type="http://schemas.openxmlformats.org/officeDocument/2006/relationships/oleObject" Target="../embeddings/oleObject351.bin"/><Relationship Id="rId58" Type="http://schemas.openxmlformats.org/officeDocument/2006/relationships/image" Target="../media/image8.png"/><Relationship Id="rId5" Type="http://schemas.openxmlformats.org/officeDocument/2006/relationships/oleObject" Target="../embeddings/oleObject326.bin"/><Relationship Id="rId19" Type="http://schemas.openxmlformats.org/officeDocument/2006/relationships/oleObject" Target="../embeddings/oleObject333.bin"/><Relationship Id="rId4" Type="http://schemas.openxmlformats.org/officeDocument/2006/relationships/image" Target="../media/image404.wmf"/><Relationship Id="rId9" Type="http://schemas.openxmlformats.org/officeDocument/2006/relationships/oleObject" Target="../embeddings/oleObject328.bin"/><Relationship Id="rId14" Type="http://schemas.openxmlformats.org/officeDocument/2006/relationships/image" Target="../media/image477.wmf"/><Relationship Id="rId22" Type="http://schemas.openxmlformats.org/officeDocument/2006/relationships/image" Target="../media/image481.wmf"/><Relationship Id="rId27" Type="http://schemas.openxmlformats.org/officeDocument/2006/relationships/oleObject" Target="../embeddings/oleObject337.bin"/><Relationship Id="rId30" Type="http://schemas.openxmlformats.org/officeDocument/2006/relationships/image" Target="../media/image396.wmf"/><Relationship Id="rId35" Type="http://schemas.openxmlformats.org/officeDocument/2006/relationships/oleObject" Target="../embeddings/oleObject341.bin"/><Relationship Id="rId43" Type="http://schemas.openxmlformats.org/officeDocument/2006/relationships/oleObject" Target="../embeddings/oleObject346.bin"/><Relationship Id="rId48" Type="http://schemas.openxmlformats.org/officeDocument/2006/relationships/image" Target="../media/image432.wmf"/><Relationship Id="rId56" Type="http://schemas.openxmlformats.org/officeDocument/2006/relationships/hyperlink" Target="http://speech.ee.ntu.edu.tw/~tlkagk/courses_MLSD15_2.html" TargetMode="External"/><Relationship Id="rId8" Type="http://schemas.openxmlformats.org/officeDocument/2006/relationships/image" Target="../media/image474.wmf"/><Relationship Id="rId51" Type="http://schemas.openxmlformats.org/officeDocument/2006/relationships/oleObject" Target="../embeddings/oleObject350.bin"/><Relationship Id="rId3" Type="http://schemas.openxmlformats.org/officeDocument/2006/relationships/oleObject" Target="../embeddings/oleObject325.bin"/><Relationship Id="rId12" Type="http://schemas.openxmlformats.org/officeDocument/2006/relationships/image" Target="../media/image476.wmf"/><Relationship Id="rId17" Type="http://schemas.openxmlformats.org/officeDocument/2006/relationships/oleObject" Target="../embeddings/oleObject332.bin"/><Relationship Id="rId25" Type="http://schemas.openxmlformats.org/officeDocument/2006/relationships/oleObject" Target="../embeddings/oleObject336.bin"/><Relationship Id="rId33" Type="http://schemas.openxmlformats.org/officeDocument/2006/relationships/oleObject" Target="../embeddings/oleObject340.bin"/><Relationship Id="rId38" Type="http://schemas.openxmlformats.org/officeDocument/2006/relationships/image" Target="../media/image423.wmf"/><Relationship Id="rId46" Type="http://schemas.openxmlformats.org/officeDocument/2006/relationships/image" Target="../media/image431.wmf"/><Relationship Id="rId20" Type="http://schemas.openxmlformats.org/officeDocument/2006/relationships/image" Target="../media/image480.wmf"/><Relationship Id="rId41" Type="http://schemas.openxmlformats.org/officeDocument/2006/relationships/oleObject" Target="../embeddings/oleObject345.bin"/><Relationship Id="rId54" Type="http://schemas.openxmlformats.org/officeDocument/2006/relationships/image" Target="../media/image460.wmf"/><Relationship Id="rId1" Type="http://schemas.openxmlformats.org/officeDocument/2006/relationships/slideLayout" Target="../slideLayouts/slideLayout29.xml"/><Relationship Id="rId6" Type="http://schemas.openxmlformats.org/officeDocument/2006/relationships/image" Target="../media/image420.wmf"/><Relationship Id="rId15" Type="http://schemas.openxmlformats.org/officeDocument/2006/relationships/oleObject" Target="../embeddings/oleObject331.bin"/><Relationship Id="rId23" Type="http://schemas.openxmlformats.org/officeDocument/2006/relationships/oleObject" Target="../embeddings/oleObject335.bin"/><Relationship Id="rId28" Type="http://schemas.openxmlformats.org/officeDocument/2006/relationships/image" Target="../media/image466.wmf"/><Relationship Id="rId36" Type="http://schemas.openxmlformats.org/officeDocument/2006/relationships/oleObject" Target="../embeddings/oleObject342.bin"/><Relationship Id="rId49" Type="http://schemas.openxmlformats.org/officeDocument/2006/relationships/oleObject" Target="../embeddings/oleObject349.bin"/><Relationship Id="rId57" Type="http://schemas.openxmlformats.org/officeDocument/2006/relationships/image" Target="../media/image370.jpeg"/><Relationship Id="rId10" Type="http://schemas.openxmlformats.org/officeDocument/2006/relationships/image" Target="../media/image475.wmf"/><Relationship Id="rId31" Type="http://schemas.openxmlformats.org/officeDocument/2006/relationships/oleObject" Target="../embeddings/oleObject339.bin"/><Relationship Id="rId44" Type="http://schemas.openxmlformats.org/officeDocument/2006/relationships/image" Target="../media/image430.wmf"/><Relationship Id="rId52" Type="http://schemas.openxmlformats.org/officeDocument/2006/relationships/image" Target="../media/image438.wmf"/></Relationships>
</file>

<file path=ppt/slides/_rels/slide164.xml.rels><?xml version="1.0" encoding="UTF-8" standalone="yes"?>
<Relationships xmlns="http://schemas.openxmlformats.org/package/2006/relationships"><Relationship Id="rId13" Type="http://schemas.openxmlformats.org/officeDocument/2006/relationships/oleObject" Target="../embeddings/oleObject357.bin"/><Relationship Id="rId18" Type="http://schemas.openxmlformats.org/officeDocument/2006/relationships/image" Target="../media/image490.wmf"/><Relationship Id="rId26" Type="http://schemas.openxmlformats.org/officeDocument/2006/relationships/image" Target="../media/image474.wmf"/><Relationship Id="rId39" Type="http://schemas.openxmlformats.org/officeDocument/2006/relationships/oleObject" Target="../embeddings/oleObject371.bin"/><Relationship Id="rId21" Type="http://schemas.openxmlformats.org/officeDocument/2006/relationships/oleObject" Target="../embeddings/oleObject362.bin"/><Relationship Id="rId34" Type="http://schemas.openxmlformats.org/officeDocument/2006/relationships/image" Target="../media/image497.wmf"/><Relationship Id="rId42" Type="http://schemas.openxmlformats.org/officeDocument/2006/relationships/image" Target="../media/image460.wmf"/><Relationship Id="rId47" Type="http://schemas.openxmlformats.org/officeDocument/2006/relationships/image" Target="../media/image411.png"/><Relationship Id="rId50" Type="http://schemas.openxmlformats.org/officeDocument/2006/relationships/image" Target="../media/image8.png"/><Relationship Id="rId7" Type="http://schemas.openxmlformats.org/officeDocument/2006/relationships/oleObject" Target="../embeddings/oleObject354.bin"/><Relationship Id="rId2" Type="http://schemas.openxmlformats.org/officeDocument/2006/relationships/notesSlide" Target="../notesSlides/notesSlide43.xml"/><Relationship Id="rId16" Type="http://schemas.openxmlformats.org/officeDocument/2006/relationships/oleObject" Target="../embeddings/oleObject359.bin"/><Relationship Id="rId29" Type="http://schemas.openxmlformats.org/officeDocument/2006/relationships/oleObject" Target="../embeddings/oleObject366.bin"/><Relationship Id="rId11" Type="http://schemas.openxmlformats.org/officeDocument/2006/relationships/oleObject" Target="../embeddings/oleObject356.bin"/><Relationship Id="rId24" Type="http://schemas.openxmlformats.org/officeDocument/2006/relationships/image" Target="../media/image493.wmf"/><Relationship Id="rId32" Type="http://schemas.openxmlformats.org/officeDocument/2006/relationships/image" Target="../media/image496.wmf"/><Relationship Id="rId37" Type="http://schemas.openxmlformats.org/officeDocument/2006/relationships/oleObject" Target="../embeddings/oleObject370.bin"/><Relationship Id="rId40" Type="http://schemas.openxmlformats.org/officeDocument/2006/relationships/image" Target="../media/image438.wmf"/><Relationship Id="rId45" Type="http://schemas.openxmlformats.org/officeDocument/2006/relationships/oleObject" Target="../embeddings/oleObject374.bin"/><Relationship Id="rId5" Type="http://schemas.openxmlformats.org/officeDocument/2006/relationships/oleObject" Target="../embeddings/oleObject353.bin"/><Relationship Id="rId15" Type="http://schemas.openxmlformats.org/officeDocument/2006/relationships/oleObject" Target="../embeddings/oleObject358.bin"/><Relationship Id="rId23" Type="http://schemas.openxmlformats.org/officeDocument/2006/relationships/oleObject" Target="../embeddings/oleObject363.bin"/><Relationship Id="rId28" Type="http://schemas.openxmlformats.org/officeDocument/2006/relationships/image" Target="../media/image494.wmf"/><Relationship Id="rId36" Type="http://schemas.openxmlformats.org/officeDocument/2006/relationships/image" Target="../media/image498.wmf"/><Relationship Id="rId49" Type="http://schemas.openxmlformats.org/officeDocument/2006/relationships/image" Target="../media/image370.jpeg"/><Relationship Id="rId10" Type="http://schemas.openxmlformats.org/officeDocument/2006/relationships/image" Target="../media/image487.wmf"/><Relationship Id="rId19" Type="http://schemas.openxmlformats.org/officeDocument/2006/relationships/oleObject" Target="../embeddings/oleObject361.bin"/><Relationship Id="rId31" Type="http://schemas.openxmlformats.org/officeDocument/2006/relationships/oleObject" Target="../embeddings/oleObject367.bin"/><Relationship Id="rId44" Type="http://schemas.openxmlformats.org/officeDocument/2006/relationships/image" Target="../media/image500.wmf"/><Relationship Id="rId4" Type="http://schemas.openxmlformats.org/officeDocument/2006/relationships/image" Target="../media/image484.wmf"/><Relationship Id="rId9" Type="http://schemas.openxmlformats.org/officeDocument/2006/relationships/oleObject" Target="../embeddings/oleObject355.bin"/><Relationship Id="rId14" Type="http://schemas.openxmlformats.org/officeDocument/2006/relationships/image" Target="../media/image489.wmf"/><Relationship Id="rId22" Type="http://schemas.openxmlformats.org/officeDocument/2006/relationships/image" Target="../media/image492.wmf"/><Relationship Id="rId27" Type="http://schemas.openxmlformats.org/officeDocument/2006/relationships/oleObject" Target="../embeddings/oleObject365.bin"/><Relationship Id="rId30" Type="http://schemas.openxmlformats.org/officeDocument/2006/relationships/image" Target="../media/image495.wmf"/><Relationship Id="rId35" Type="http://schemas.openxmlformats.org/officeDocument/2006/relationships/oleObject" Target="../embeddings/oleObject369.bin"/><Relationship Id="rId43" Type="http://schemas.openxmlformats.org/officeDocument/2006/relationships/oleObject" Target="../embeddings/oleObject373.bin"/><Relationship Id="rId48" Type="http://schemas.openxmlformats.org/officeDocument/2006/relationships/hyperlink" Target="http://speech.ee.ntu.edu.tw/~tlkagk/courses_MLSD15_2.html" TargetMode="External"/><Relationship Id="rId8" Type="http://schemas.openxmlformats.org/officeDocument/2006/relationships/image" Target="../media/image486.wmf"/><Relationship Id="rId3" Type="http://schemas.openxmlformats.org/officeDocument/2006/relationships/oleObject" Target="../embeddings/oleObject352.bin"/><Relationship Id="rId12" Type="http://schemas.openxmlformats.org/officeDocument/2006/relationships/image" Target="../media/image488.wmf"/><Relationship Id="rId17" Type="http://schemas.openxmlformats.org/officeDocument/2006/relationships/oleObject" Target="../embeddings/oleObject360.bin"/><Relationship Id="rId25" Type="http://schemas.openxmlformats.org/officeDocument/2006/relationships/oleObject" Target="../embeddings/oleObject364.bin"/><Relationship Id="rId33" Type="http://schemas.openxmlformats.org/officeDocument/2006/relationships/oleObject" Target="../embeddings/oleObject368.bin"/><Relationship Id="rId38" Type="http://schemas.openxmlformats.org/officeDocument/2006/relationships/image" Target="../media/image499.wmf"/><Relationship Id="rId46" Type="http://schemas.openxmlformats.org/officeDocument/2006/relationships/image" Target="../media/image466.wmf"/><Relationship Id="rId20" Type="http://schemas.openxmlformats.org/officeDocument/2006/relationships/image" Target="../media/image491.wmf"/><Relationship Id="rId41" Type="http://schemas.openxmlformats.org/officeDocument/2006/relationships/oleObject" Target="../embeddings/oleObject372.bin"/><Relationship Id="rId1" Type="http://schemas.openxmlformats.org/officeDocument/2006/relationships/slideLayout" Target="../slideLayouts/slideLayout30.xml"/><Relationship Id="rId6" Type="http://schemas.openxmlformats.org/officeDocument/2006/relationships/image" Target="../media/image485.wmf"/></Relationships>
</file>

<file path=ppt/slides/_rels/slide165.xml.rels><?xml version="1.0" encoding="UTF-8" standalone="yes"?>
<Relationships xmlns="http://schemas.openxmlformats.org/package/2006/relationships"><Relationship Id="rId26" Type="http://schemas.openxmlformats.org/officeDocument/2006/relationships/image" Target="../media/image474.wmf"/><Relationship Id="rId21" Type="http://schemas.openxmlformats.org/officeDocument/2006/relationships/oleObject" Target="../embeddings/oleObject385.bin"/><Relationship Id="rId42" Type="http://schemas.openxmlformats.org/officeDocument/2006/relationships/image" Target="../media/image460.wmf"/><Relationship Id="rId47" Type="http://schemas.openxmlformats.org/officeDocument/2006/relationships/oleObject" Target="../embeddings/oleObject398.bin"/><Relationship Id="rId63" Type="http://schemas.openxmlformats.org/officeDocument/2006/relationships/oleObject" Target="../embeddings/oleObject407.bin"/><Relationship Id="rId68" Type="http://schemas.openxmlformats.org/officeDocument/2006/relationships/image" Target="../media/image511.wmf"/><Relationship Id="rId2" Type="http://schemas.openxmlformats.org/officeDocument/2006/relationships/notesSlide" Target="../notesSlides/notesSlide44.xml"/><Relationship Id="rId16" Type="http://schemas.openxmlformats.org/officeDocument/2006/relationships/oleObject" Target="../embeddings/oleObject382.bin"/><Relationship Id="rId29" Type="http://schemas.openxmlformats.org/officeDocument/2006/relationships/oleObject" Target="../embeddings/oleObject389.bin"/><Relationship Id="rId11" Type="http://schemas.openxmlformats.org/officeDocument/2006/relationships/oleObject" Target="../embeddings/oleObject379.bin"/><Relationship Id="rId24" Type="http://schemas.openxmlformats.org/officeDocument/2006/relationships/image" Target="../media/image493.wmf"/><Relationship Id="rId32" Type="http://schemas.openxmlformats.org/officeDocument/2006/relationships/image" Target="../media/image496.wmf"/><Relationship Id="rId37" Type="http://schemas.openxmlformats.org/officeDocument/2006/relationships/oleObject" Target="../embeddings/oleObject393.bin"/><Relationship Id="rId40" Type="http://schemas.openxmlformats.org/officeDocument/2006/relationships/image" Target="../media/image438.wmf"/><Relationship Id="rId45" Type="http://schemas.openxmlformats.org/officeDocument/2006/relationships/oleObject" Target="../embeddings/oleObject397.bin"/><Relationship Id="rId53" Type="http://schemas.openxmlformats.org/officeDocument/2006/relationships/oleObject" Target="../embeddings/oleObject401.bin"/><Relationship Id="rId58" Type="http://schemas.openxmlformats.org/officeDocument/2006/relationships/image" Target="../media/image506.wmf"/><Relationship Id="rId66" Type="http://schemas.openxmlformats.org/officeDocument/2006/relationships/image" Target="../media/image510.wmf"/><Relationship Id="rId74" Type="http://schemas.openxmlformats.org/officeDocument/2006/relationships/image" Target="../media/image8.png"/><Relationship Id="rId5" Type="http://schemas.openxmlformats.org/officeDocument/2006/relationships/oleObject" Target="../embeddings/oleObject376.bin"/><Relationship Id="rId61" Type="http://schemas.openxmlformats.org/officeDocument/2006/relationships/oleObject" Target="../embeddings/oleObject406.bin"/><Relationship Id="rId19" Type="http://schemas.openxmlformats.org/officeDocument/2006/relationships/oleObject" Target="../embeddings/oleObject384.bin"/><Relationship Id="rId14" Type="http://schemas.openxmlformats.org/officeDocument/2006/relationships/image" Target="../media/image489.wmf"/><Relationship Id="rId22" Type="http://schemas.openxmlformats.org/officeDocument/2006/relationships/image" Target="../media/image492.wmf"/><Relationship Id="rId27" Type="http://schemas.openxmlformats.org/officeDocument/2006/relationships/oleObject" Target="../embeddings/oleObject388.bin"/><Relationship Id="rId30" Type="http://schemas.openxmlformats.org/officeDocument/2006/relationships/image" Target="../media/image495.wmf"/><Relationship Id="rId35" Type="http://schemas.openxmlformats.org/officeDocument/2006/relationships/oleObject" Target="../embeddings/oleObject392.bin"/><Relationship Id="rId43" Type="http://schemas.openxmlformats.org/officeDocument/2006/relationships/oleObject" Target="../embeddings/oleObject396.bin"/><Relationship Id="rId48" Type="http://schemas.openxmlformats.org/officeDocument/2006/relationships/image" Target="../media/image504.wmf"/><Relationship Id="rId56" Type="http://schemas.openxmlformats.org/officeDocument/2006/relationships/oleObject" Target="../embeddings/oleObject403.bin"/><Relationship Id="rId64" Type="http://schemas.openxmlformats.org/officeDocument/2006/relationships/image" Target="../media/image509.wmf"/><Relationship Id="rId69" Type="http://schemas.openxmlformats.org/officeDocument/2006/relationships/oleObject" Target="../embeddings/oleObject410.bin"/><Relationship Id="rId8" Type="http://schemas.openxmlformats.org/officeDocument/2006/relationships/image" Target="../media/image486.wmf"/><Relationship Id="rId51" Type="http://schemas.openxmlformats.org/officeDocument/2006/relationships/oleObject" Target="../embeddings/oleObject400.bin"/><Relationship Id="rId72" Type="http://schemas.openxmlformats.org/officeDocument/2006/relationships/hyperlink" Target="http://speech.ee.ntu.edu.tw/~tlkagk/courses_MLSD15_2.html" TargetMode="External"/><Relationship Id="rId3" Type="http://schemas.openxmlformats.org/officeDocument/2006/relationships/oleObject" Target="../embeddings/oleObject375.bin"/><Relationship Id="rId12" Type="http://schemas.openxmlformats.org/officeDocument/2006/relationships/image" Target="../media/image488.wmf"/><Relationship Id="rId17" Type="http://schemas.openxmlformats.org/officeDocument/2006/relationships/oleObject" Target="../embeddings/oleObject383.bin"/><Relationship Id="rId25" Type="http://schemas.openxmlformats.org/officeDocument/2006/relationships/oleObject" Target="../embeddings/oleObject387.bin"/><Relationship Id="rId33" Type="http://schemas.openxmlformats.org/officeDocument/2006/relationships/oleObject" Target="../embeddings/oleObject391.bin"/><Relationship Id="rId38" Type="http://schemas.openxmlformats.org/officeDocument/2006/relationships/image" Target="../media/image501.wmf"/><Relationship Id="rId46" Type="http://schemas.openxmlformats.org/officeDocument/2006/relationships/image" Target="../media/image503.wmf"/><Relationship Id="rId59" Type="http://schemas.openxmlformats.org/officeDocument/2006/relationships/oleObject" Target="../embeddings/oleObject405.bin"/><Relationship Id="rId67" Type="http://schemas.openxmlformats.org/officeDocument/2006/relationships/oleObject" Target="../embeddings/oleObject409.bin"/><Relationship Id="rId20" Type="http://schemas.openxmlformats.org/officeDocument/2006/relationships/image" Target="../media/image491.wmf"/><Relationship Id="rId41" Type="http://schemas.openxmlformats.org/officeDocument/2006/relationships/oleObject" Target="../embeddings/oleObject395.bin"/><Relationship Id="rId54" Type="http://schemas.openxmlformats.org/officeDocument/2006/relationships/image" Target="../media/image505.wmf"/><Relationship Id="rId62" Type="http://schemas.openxmlformats.org/officeDocument/2006/relationships/image" Target="../media/image508.wmf"/><Relationship Id="rId70" Type="http://schemas.openxmlformats.org/officeDocument/2006/relationships/image" Target="../media/image512.wmf"/><Relationship Id="rId1" Type="http://schemas.openxmlformats.org/officeDocument/2006/relationships/slideLayout" Target="../slideLayouts/slideLayout31.xml"/><Relationship Id="rId6" Type="http://schemas.openxmlformats.org/officeDocument/2006/relationships/image" Target="../media/image485.wmf"/><Relationship Id="rId15" Type="http://schemas.openxmlformats.org/officeDocument/2006/relationships/oleObject" Target="../embeddings/oleObject381.bin"/><Relationship Id="rId23" Type="http://schemas.openxmlformats.org/officeDocument/2006/relationships/oleObject" Target="../embeddings/oleObject386.bin"/><Relationship Id="rId28" Type="http://schemas.openxmlformats.org/officeDocument/2006/relationships/image" Target="../media/image494.wmf"/><Relationship Id="rId36" Type="http://schemas.openxmlformats.org/officeDocument/2006/relationships/image" Target="../media/image498.wmf"/><Relationship Id="rId49" Type="http://schemas.openxmlformats.org/officeDocument/2006/relationships/oleObject" Target="../embeddings/oleObject399.bin"/><Relationship Id="rId57" Type="http://schemas.openxmlformats.org/officeDocument/2006/relationships/oleObject" Target="../embeddings/oleObject404.bin"/><Relationship Id="rId10" Type="http://schemas.openxmlformats.org/officeDocument/2006/relationships/image" Target="../media/image487.wmf"/><Relationship Id="rId31" Type="http://schemas.openxmlformats.org/officeDocument/2006/relationships/oleObject" Target="../embeddings/oleObject390.bin"/><Relationship Id="rId44" Type="http://schemas.openxmlformats.org/officeDocument/2006/relationships/image" Target="../media/image502.wmf"/><Relationship Id="rId52" Type="http://schemas.openxmlformats.org/officeDocument/2006/relationships/image" Target="../media/image397.wmf"/><Relationship Id="rId60" Type="http://schemas.openxmlformats.org/officeDocument/2006/relationships/image" Target="../media/image507.wmf"/><Relationship Id="rId65" Type="http://schemas.openxmlformats.org/officeDocument/2006/relationships/oleObject" Target="../embeddings/oleObject408.bin"/><Relationship Id="rId73" Type="http://schemas.openxmlformats.org/officeDocument/2006/relationships/image" Target="../media/image370.jpeg"/><Relationship Id="rId4" Type="http://schemas.openxmlformats.org/officeDocument/2006/relationships/image" Target="../media/image484.wmf"/><Relationship Id="rId9" Type="http://schemas.openxmlformats.org/officeDocument/2006/relationships/oleObject" Target="../embeddings/oleObject378.bin"/><Relationship Id="rId13" Type="http://schemas.openxmlformats.org/officeDocument/2006/relationships/oleObject" Target="../embeddings/oleObject380.bin"/><Relationship Id="rId18" Type="http://schemas.openxmlformats.org/officeDocument/2006/relationships/image" Target="../media/image490.wmf"/><Relationship Id="rId39" Type="http://schemas.openxmlformats.org/officeDocument/2006/relationships/oleObject" Target="../embeddings/oleObject394.bin"/><Relationship Id="rId34" Type="http://schemas.openxmlformats.org/officeDocument/2006/relationships/image" Target="../media/image497.wmf"/><Relationship Id="rId50" Type="http://schemas.openxmlformats.org/officeDocument/2006/relationships/image" Target="../media/image396.wmf"/><Relationship Id="rId55" Type="http://schemas.openxmlformats.org/officeDocument/2006/relationships/oleObject" Target="../embeddings/oleObject402.bin"/><Relationship Id="rId7" Type="http://schemas.openxmlformats.org/officeDocument/2006/relationships/oleObject" Target="../embeddings/oleObject377.bin"/><Relationship Id="rId71" Type="http://schemas.openxmlformats.org/officeDocument/2006/relationships/image" Target="../media/image411.png"/></Relationships>
</file>

<file path=ppt/slides/_rels/slide166.xml.rels><?xml version="1.0" encoding="UTF-8" standalone="yes"?>
<Relationships xmlns="http://schemas.openxmlformats.org/package/2006/relationships"><Relationship Id="rId26" Type="http://schemas.openxmlformats.org/officeDocument/2006/relationships/image" Target="../media/image521.wmf"/><Relationship Id="rId21" Type="http://schemas.openxmlformats.org/officeDocument/2006/relationships/oleObject" Target="../embeddings/oleObject421.bin"/><Relationship Id="rId42" Type="http://schemas.openxmlformats.org/officeDocument/2006/relationships/image" Target="../media/image523.wmf"/><Relationship Id="rId47" Type="http://schemas.openxmlformats.org/officeDocument/2006/relationships/oleObject" Target="../embeddings/oleObject435.bin"/><Relationship Id="rId63" Type="http://schemas.openxmlformats.org/officeDocument/2006/relationships/oleObject" Target="../embeddings/oleObject444.bin"/><Relationship Id="rId68" Type="http://schemas.openxmlformats.org/officeDocument/2006/relationships/image" Target="../media/image404.wmf"/><Relationship Id="rId84" Type="http://schemas.openxmlformats.org/officeDocument/2006/relationships/image" Target="../media/image538.wmf"/><Relationship Id="rId16" Type="http://schemas.openxmlformats.org/officeDocument/2006/relationships/oleObject" Target="../embeddings/oleObject418.bin"/><Relationship Id="rId11" Type="http://schemas.openxmlformats.org/officeDocument/2006/relationships/image" Target="../media/image516.wmf"/><Relationship Id="rId32" Type="http://schemas.openxmlformats.org/officeDocument/2006/relationships/oleObject" Target="../embeddings/oleObject427.bin"/><Relationship Id="rId37" Type="http://schemas.openxmlformats.org/officeDocument/2006/relationships/oleObject" Target="../embeddings/oleObject430.bin"/><Relationship Id="rId53" Type="http://schemas.openxmlformats.org/officeDocument/2006/relationships/oleObject" Target="../embeddings/oleObject439.bin"/><Relationship Id="rId58" Type="http://schemas.openxmlformats.org/officeDocument/2006/relationships/image" Target="../media/image442.wmf"/><Relationship Id="rId74" Type="http://schemas.openxmlformats.org/officeDocument/2006/relationships/image" Target="../media/image533.wmf"/><Relationship Id="rId79" Type="http://schemas.openxmlformats.org/officeDocument/2006/relationships/oleObject" Target="../embeddings/oleObject452.bin"/><Relationship Id="rId5" Type="http://schemas.openxmlformats.org/officeDocument/2006/relationships/image" Target="../media/image484.wmf"/><Relationship Id="rId19" Type="http://schemas.openxmlformats.org/officeDocument/2006/relationships/image" Target="../media/image520.wmf"/><Relationship Id="rId14" Type="http://schemas.openxmlformats.org/officeDocument/2006/relationships/oleObject" Target="../embeddings/oleObject417.bin"/><Relationship Id="rId22" Type="http://schemas.openxmlformats.org/officeDocument/2006/relationships/image" Target="../media/image485.wmf"/><Relationship Id="rId27" Type="http://schemas.openxmlformats.org/officeDocument/2006/relationships/oleObject" Target="../embeddings/oleObject424.bin"/><Relationship Id="rId30" Type="http://schemas.openxmlformats.org/officeDocument/2006/relationships/image" Target="../media/image522.wmf"/><Relationship Id="rId35" Type="http://schemas.openxmlformats.org/officeDocument/2006/relationships/oleObject" Target="../embeddings/oleObject429.bin"/><Relationship Id="rId43" Type="http://schemas.openxmlformats.org/officeDocument/2006/relationships/oleObject" Target="../embeddings/oleObject433.bin"/><Relationship Id="rId48" Type="http://schemas.openxmlformats.org/officeDocument/2006/relationships/oleObject" Target="../embeddings/oleObject436.bin"/><Relationship Id="rId56" Type="http://schemas.openxmlformats.org/officeDocument/2006/relationships/image" Target="../media/image441.wmf"/><Relationship Id="rId64" Type="http://schemas.openxmlformats.org/officeDocument/2006/relationships/image" Target="../media/image530.wmf"/><Relationship Id="rId69" Type="http://schemas.openxmlformats.org/officeDocument/2006/relationships/oleObject" Target="../embeddings/oleObject447.bin"/><Relationship Id="rId77" Type="http://schemas.openxmlformats.org/officeDocument/2006/relationships/oleObject" Target="../embeddings/oleObject451.bin"/><Relationship Id="rId8" Type="http://schemas.openxmlformats.org/officeDocument/2006/relationships/oleObject" Target="../embeddings/oleObject414.bin"/><Relationship Id="rId51" Type="http://schemas.openxmlformats.org/officeDocument/2006/relationships/oleObject" Target="../embeddings/oleObject438.bin"/><Relationship Id="rId72" Type="http://schemas.openxmlformats.org/officeDocument/2006/relationships/image" Target="../media/image532.wmf"/><Relationship Id="rId80" Type="http://schemas.openxmlformats.org/officeDocument/2006/relationships/image" Target="../media/image536.wmf"/><Relationship Id="rId85" Type="http://schemas.openxmlformats.org/officeDocument/2006/relationships/hyperlink" Target="http://speech.ee.ntu.edu.tw/~tlkagk/courses_MLSD15_2.html" TargetMode="External"/><Relationship Id="rId3" Type="http://schemas.openxmlformats.org/officeDocument/2006/relationships/image" Target="../media/image513.wmf"/><Relationship Id="rId12" Type="http://schemas.openxmlformats.org/officeDocument/2006/relationships/oleObject" Target="../embeddings/oleObject416.bin"/><Relationship Id="rId17" Type="http://schemas.openxmlformats.org/officeDocument/2006/relationships/image" Target="../media/image519.wmf"/><Relationship Id="rId25" Type="http://schemas.openxmlformats.org/officeDocument/2006/relationships/oleObject" Target="../embeddings/oleObject423.bin"/><Relationship Id="rId33" Type="http://schemas.openxmlformats.org/officeDocument/2006/relationships/oleObject" Target="../embeddings/oleObject428.bin"/><Relationship Id="rId38" Type="http://schemas.openxmlformats.org/officeDocument/2006/relationships/image" Target="../media/image492.wmf"/><Relationship Id="rId46" Type="http://schemas.openxmlformats.org/officeDocument/2006/relationships/image" Target="../media/image525.wmf"/><Relationship Id="rId59" Type="http://schemas.openxmlformats.org/officeDocument/2006/relationships/oleObject" Target="../embeddings/oleObject442.bin"/><Relationship Id="rId67" Type="http://schemas.openxmlformats.org/officeDocument/2006/relationships/oleObject" Target="../embeddings/oleObject446.bin"/><Relationship Id="rId20" Type="http://schemas.openxmlformats.org/officeDocument/2006/relationships/oleObject" Target="../embeddings/oleObject420.bin"/><Relationship Id="rId41" Type="http://schemas.openxmlformats.org/officeDocument/2006/relationships/oleObject" Target="../embeddings/oleObject432.bin"/><Relationship Id="rId54" Type="http://schemas.openxmlformats.org/officeDocument/2006/relationships/image" Target="../media/image440.wmf"/><Relationship Id="rId62" Type="http://schemas.openxmlformats.org/officeDocument/2006/relationships/image" Target="../media/image529.wmf"/><Relationship Id="rId70" Type="http://schemas.openxmlformats.org/officeDocument/2006/relationships/image" Target="../media/image420.wmf"/><Relationship Id="rId75" Type="http://schemas.openxmlformats.org/officeDocument/2006/relationships/oleObject" Target="../embeddings/oleObject450.bin"/><Relationship Id="rId83" Type="http://schemas.openxmlformats.org/officeDocument/2006/relationships/oleObject" Target="../embeddings/oleObject454.bin"/><Relationship Id="rId1" Type="http://schemas.openxmlformats.org/officeDocument/2006/relationships/slideLayout" Target="../slideLayouts/slideLayout32.xml"/><Relationship Id="rId6" Type="http://schemas.openxmlformats.org/officeDocument/2006/relationships/oleObject" Target="../embeddings/oleObject413.bin"/><Relationship Id="rId15" Type="http://schemas.openxmlformats.org/officeDocument/2006/relationships/image" Target="../media/image518.wmf"/><Relationship Id="rId23" Type="http://schemas.openxmlformats.org/officeDocument/2006/relationships/oleObject" Target="../embeddings/oleObject422.bin"/><Relationship Id="rId28" Type="http://schemas.openxmlformats.org/officeDocument/2006/relationships/image" Target="../media/image488.wmf"/><Relationship Id="rId36" Type="http://schemas.openxmlformats.org/officeDocument/2006/relationships/image" Target="../media/image491.wmf"/><Relationship Id="rId49" Type="http://schemas.openxmlformats.org/officeDocument/2006/relationships/image" Target="../media/image526.wmf"/><Relationship Id="rId57" Type="http://schemas.openxmlformats.org/officeDocument/2006/relationships/oleObject" Target="../embeddings/oleObject441.bin"/><Relationship Id="rId10" Type="http://schemas.openxmlformats.org/officeDocument/2006/relationships/oleObject" Target="../embeddings/oleObject415.bin"/><Relationship Id="rId31" Type="http://schemas.openxmlformats.org/officeDocument/2006/relationships/oleObject" Target="../embeddings/oleObject426.bin"/><Relationship Id="rId44" Type="http://schemas.openxmlformats.org/officeDocument/2006/relationships/image" Target="../media/image524.wmf"/><Relationship Id="rId52" Type="http://schemas.openxmlformats.org/officeDocument/2006/relationships/image" Target="../media/image527.wmf"/><Relationship Id="rId60" Type="http://schemas.openxmlformats.org/officeDocument/2006/relationships/image" Target="../media/image528.wmf"/><Relationship Id="rId65" Type="http://schemas.openxmlformats.org/officeDocument/2006/relationships/oleObject" Target="../embeddings/oleObject445.bin"/><Relationship Id="rId73" Type="http://schemas.openxmlformats.org/officeDocument/2006/relationships/oleObject" Target="../embeddings/oleObject449.bin"/><Relationship Id="rId78" Type="http://schemas.openxmlformats.org/officeDocument/2006/relationships/image" Target="../media/image535.wmf"/><Relationship Id="rId81" Type="http://schemas.openxmlformats.org/officeDocument/2006/relationships/oleObject" Target="../embeddings/oleObject453.bin"/><Relationship Id="rId86" Type="http://schemas.openxmlformats.org/officeDocument/2006/relationships/image" Target="../media/image539.png"/><Relationship Id="rId4" Type="http://schemas.openxmlformats.org/officeDocument/2006/relationships/oleObject" Target="../embeddings/oleObject412.bin"/><Relationship Id="rId9" Type="http://schemas.openxmlformats.org/officeDocument/2006/relationships/image" Target="../media/image515.wmf"/><Relationship Id="rId13" Type="http://schemas.openxmlformats.org/officeDocument/2006/relationships/image" Target="../media/image517.wmf"/><Relationship Id="rId18" Type="http://schemas.openxmlformats.org/officeDocument/2006/relationships/oleObject" Target="../embeddings/oleObject419.bin"/><Relationship Id="rId39" Type="http://schemas.openxmlformats.org/officeDocument/2006/relationships/oleObject" Target="../embeddings/oleObject431.bin"/><Relationship Id="rId34" Type="http://schemas.openxmlformats.org/officeDocument/2006/relationships/image" Target="../media/image490.wmf"/><Relationship Id="rId50" Type="http://schemas.openxmlformats.org/officeDocument/2006/relationships/oleObject" Target="../embeddings/oleObject437.bin"/><Relationship Id="rId55" Type="http://schemas.openxmlformats.org/officeDocument/2006/relationships/oleObject" Target="../embeddings/oleObject440.bin"/><Relationship Id="rId76" Type="http://schemas.openxmlformats.org/officeDocument/2006/relationships/image" Target="../media/image534.wmf"/><Relationship Id="rId7" Type="http://schemas.openxmlformats.org/officeDocument/2006/relationships/image" Target="../media/image514.wmf"/><Relationship Id="rId71" Type="http://schemas.openxmlformats.org/officeDocument/2006/relationships/oleObject" Target="../embeddings/oleObject448.bin"/><Relationship Id="rId2" Type="http://schemas.openxmlformats.org/officeDocument/2006/relationships/oleObject" Target="../embeddings/oleObject411.bin"/><Relationship Id="rId29" Type="http://schemas.openxmlformats.org/officeDocument/2006/relationships/oleObject" Target="../embeddings/oleObject425.bin"/><Relationship Id="rId24" Type="http://schemas.openxmlformats.org/officeDocument/2006/relationships/image" Target="../media/image486.wmf"/><Relationship Id="rId40" Type="http://schemas.openxmlformats.org/officeDocument/2006/relationships/image" Target="../media/image493.wmf"/><Relationship Id="rId45" Type="http://schemas.openxmlformats.org/officeDocument/2006/relationships/oleObject" Target="../embeddings/oleObject434.bin"/><Relationship Id="rId66" Type="http://schemas.openxmlformats.org/officeDocument/2006/relationships/image" Target="../media/image531.wmf"/><Relationship Id="rId87" Type="http://schemas.openxmlformats.org/officeDocument/2006/relationships/image" Target="../media/image8.png"/><Relationship Id="rId61" Type="http://schemas.openxmlformats.org/officeDocument/2006/relationships/oleObject" Target="../embeddings/oleObject443.bin"/><Relationship Id="rId82" Type="http://schemas.openxmlformats.org/officeDocument/2006/relationships/image" Target="../media/image537.wmf"/></Relationships>
</file>

<file path=ppt/slides/_rels/slide167.xml.rels><?xml version="1.0" encoding="UTF-8" standalone="yes"?>
<Relationships xmlns="http://schemas.openxmlformats.org/package/2006/relationships"><Relationship Id="rId13" Type="http://schemas.openxmlformats.org/officeDocument/2006/relationships/image" Target="../media/image544.wmf"/><Relationship Id="rId18" Type="http://schemas.openxmlformats.org/officeDocument/2006/relationships/oleObject" Target="../embeddings/oleObject463.bin"/><Relationship Id="rId26" Type="http://schemas.openxmlformats.org/officeDocument/2006/relationships/oleObject" Target="../embeddings/oleObject468.bin"/><Relationship Id="rId39" Type="http://schemas.openxmlformats.org/officeDocument/2006/relationships/image" Target="../media/image550.wmf"/><Relationship Id="rId21" Type="http://schemas.openxmlformats.org/officeDocument/2006/relationships/oleObject" Target="../embeddings/oleObject465.bin"/><Relationship Id="rId34" Type="http://schemas.openxmlformats.org/officeDocument/2006/relationships/oleObject" Target="../embeddings/oleObject472.bin"/><Relationship Id="rId42" Type="http://schemas.openxmlformats.org/officeDocument/2006/relationships/oleObject" Target="../embeddings/oleObject476.bin"/><Relationship Id="rId7" Type="http://schemas.openxmlformats.org/officeDocument/2006/relationships/image" Target="../media/image541.wmf"/><Relationship Id="rId2" Type="http://schemas.openxmlformats.org/officeDocument/2006/relationships/oleObject" Target="../embeddings/oleObject455.bin"/><Relationship Id="rId16" Type="http://schemas.openxmlformats.org/officeDocument/2006/relationships/oleObject" Target="../embeddings/oleObject462.bin"/><Relationship Id="rId29" Type="http://schemas.openxmlformats.org/officeDocument/2006/relationships/image" Target="../media/image352.wmf"/><Relationship Id="rId1" Type="http://schemas.openxmlformats.org/officeDocument/2006/relationships/slideLayout" Target="../slideLayouts/slideLayout33.xml"/><Relationship Id="rId6" Type="http://schemas.openxmlformats.org/officeDocument/2006/relationships/oleObject" Target="../embeddings/oleObject457.bin"/><Relationship Id="rId11" Type="http://schemas.openxmlformats.org/officeDocument/2006/relationships/image" Target="../media/image543.wmf"/><Relationship Id="rId24" Type="http://schemas.openxmlformats.org/officeDocument/2006/relationships/oleObject" Target="../embeddings/oleObject467.bin"/><Relationship Id="rId32" Type="http://schemas.openxmlformats.org/officeDocument/2006/relationships/oleObject" Target="../embeddings/oleObject471.bin"/><Relationship Id="rId37" Type="http://schemas.openxmlformats.org/officeDocument/2006/relationships/image" Target="../media/image549.wmf"/><Relationship Id="rId40" Type="http://schemas.openxmlformats.org/officeDocument/2006/relationships/oleObject" Target="../embeddings/oleObject475.bin"/><Relationship Id="rId45" Type="http://schemas.openxmlformats.org/officeDocument/2006/relationships/image" Target="../media/image8.png"/><Relationship Id="rId5" Type="http://schemas.openxmlformats.org/officeDocument/2006/relationships/image" Target="../media/image540.wmf"/><Relationship Id="rId15" Type="http://schemas.openxmlformats.org/officeDocument/2006/relationships/image" Target="../media/image396.wmf"/><Relationship Id="rId23" Type="http://schemas.openxmlformats.org/officeDocument/2006/relationships/image" Target="../media/image399.wmf"/><Relationship Id="rId28" Type="http://schemas.openxmlformats.org/officeDocument/2006/relationships/oleObject" Target="../embeddings/oleObject469.bin"/><Relationship Id="rId36" Type="http://schemas.openxmlformats.org/officeDocument/2006/relationships/oleObject" Target="../embeddings/oleObject473.bin"/><Relationship Id="rId10" Type="http://schemas.openxmlformats.org/officeDocument/2006/relationships/oleObject" Target="../embeddings/oleObject459.bin"/><Relationship Id="rId19" Type="http://schemas.openxmlformats.org/officeDocument/2006/relationships/image" Target="../media/image398.wmf"/><Relationship Id="rId31" Type="http://schemas.openxmlformats.org/officeDocument/2006/relationships/image" Target="../media/image546.wmf"/><Relationship Id="rId44" Type="http://schemas.openxmlformats.org/officeDocument/2006/relationships/image" Target="../media/image370.jpeg"/><Relationship Id="rId4" Type="http://schemas.openxmlformats.org/officeDocument/2006/relationships/oleObject" Target="../embeddings/oleObject456.bin"/><Relationship Id="rId9" Type="http://schemas.openxmlformats.org/officeDocument/2006/relationships/image" Target="../media/image542.wmf"/><Relationship Id="rId14" Type="http://schemas.openxmlformats.org/officeDocument/2006/relationships/oleObject" Target="../embeddings/oleObject461.bin"/><Relationship Id="rId22" Type="http://schemas.openxmlformats.org/officeDocument/2006/relationships/oleObject" Target="../embeddings/oleObject466.bin"/><Relationship Id="rId27" Type="http://schemas.openxmlformats.org/officeDocument/2006/relationships/image" Target="../media/image351.wmf"/><Relationship Id="rId30" Type="http://schemas.openxmlformats.org/officeDocument/2006/relationships/oleObject" Target="../embeddings/oleObject470.bin"/><Relationship Id="rId35" Type="http://schemas.openxmlformats.org/officeDocument/2006/relationships/image" Target="../media/image548.wmf"/><Relationship Id="rId43" Type="http://schemas.openxmlformats.org/officeDocument/2006/relationships/hyperlink" Target="http://speech.ee.ntu.edu.tw/~tlkagk/courses_MLSD15_2.html" TargetMode="External"/><Relationship Id="rId8" Type="http://schemas.openxmlformats.org/officeDocument/2006/relationships/oleObject" Target="../embeddings/oleObject458.bin"/><Relationship Id="rId3" Type="http://schemas.openxmlformats.org/officeDocument/2006/relationships/image" Target="../media/image404.wmf"/><Relationship Id="rId12" Type="http://schemas.openxmlformats.org/officeDocument/2006/relationships/oleObject" Target="../embeddings/oleObject460.bin"/><Relationship Id="rId17" Type="http://schemas.openxmlformats.org/officeDocument/2006/relationships/image" Target="../media/image397.wmf"/><Relationship Id="rId25" Type="http://schemas.openxmlformats.org/officeDocument/2006/relationships/image" Target="../media/image545.wmf"/><Relationship Id="rId33" Type="http://schemas.openxmlformats.org/officeDocument/2006/relationships/image" Target="../media/image547.wmf"/><Relationship Id="rId38" Type="http://schemas.openxmlformats.org/officeDocument/2006/relationships/oleObject" Target="../embeddings/oleObject474.bin"/><Relationship Id="rId20" Type="http://schemas.openxmlformats.org/officeDocument/2006/relationships/oleObject" Target="../embeddings/oleObject464.bin"/><Relationship Id="rId41" Type="http://schemas.openxmlformats.org/officeDocument/2006/relationships/image" Target="../media/image420.wmf"/></Relationships>
</file>

<file path=ppt/slides/_rels/slide168.xml.rels><?xml version="1.0" encoding="UTF-8" standalone="yes"?>
<Relationships xmlns="http://schemas.openxmlformats.org/package/2006/relationships"><Relationship Id="rId8" Type="http://schemas.openxmlformats.org/officeDocument/2006/relationships/hyperlink" Target="https://theclevermachine.wordpress.com/2014/09/06/derivation-error-backpropagation-gradient-descent-for-neural-networks/" TargetMode="External"/><Relationship Id="rId3" Type="http://schemas.openxmlformats.org/officeDocument/2006/relationships/image" Target="../media/image551.png"/><Relationship Id="rId7" Type="http://schemas.openxmlformats.org/officeDocument/2006/relationships/image" Target="../media/image555.png"/><Relationship Id="rId2" Type="http://schemas.openxmlformats.org/officeDocument/2006/relationships/hyperlink" Target="https://theclevermachine.wordpress.com/" TargetMode="External"/><Relationship Id="rId1" Type="http://schemas.openxmlformats.org/officeDocument/2006/relationships/slideLayout" Target="../slideLayouts/slideLayout34.xml"/><Relationship Id="rId6" Type="http://schemas.openxmlformats.org/officeDocument/2006/relationships/image" Target="../media/image554.png"/><Relationship Id="rId5" Type="http://schemas.openxmlformats.org/officeDocument/2006/relationships/image" Target="../media/image553.png"/><Relationship Id="rId4" Type="http://schemas.openxmlformats.org/officeDocument/2006/relationships/image" Target="../media/image552.png"/></Relationships>
</file>

<file path=ppt/slides/_rels/slide169.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565.png"/><Relationship Id="rId3" Type="http://schemas.openxmlformats.org/officeDocument/2006/relationships/hyperlink" Target="http://colah.github.io/posts/2015-08-Backprop/" TargetMode="External"/><Relationship Id="rId7" Type="http://schemas.openxmlformats.org/officeDocument/2006/relationships/image" Target="../media/image559.png"/><Relationship Id="rId12" Type="http://schemas.openxmlformats.org/officeDocument/2006/relationships/image" Target="../media/image564.png"/><Relationship Id="rId2" Type="http://schemas.openxmlformats.org/officeDocument/2006/relationships/notesSlide" Target="../notesSlides/notesSlide45.xml"/><Relationship Id="rId16" Type="http://schemas.openxmlformats.org/officeDocument/2006/relationships/image" Target="../media/image568.png"/><Relationship Id="rId1" Type="http://schemas.openxmlformats.org/officeDocument/2006/relationships/slideLayout" Target="../slideLayouts/slideLayout34.xml"/><Relationship Id="rId6" Type="http://schemas.openxmlformats.org/officeDocument/2006/relationships/image" Target="../media/image558.png"/><Relationship Id="rId11" Type="http://schemas.openxmlformats.org/officeDocument/2006/relationships/image" Target="../media/image563.png"/><Relationship Id="rId5" Type="http://schemas.openxmlformats.org/officeDocument/2006/relationships/image" Target="../media/image557.png"/><Relationship Id="rId15" Type="http://schemas.openxmlformats.org/officeDocument/2006/relationships/image" Target="../media/image567.png"/><Relationship Id="rId10" Type="http://schemas.openxmlformats.org/officeDocument/2006/relationships/image" Target="../media/image562.png"/><Relationship Id="rId4" Type="http://schemas.openxmlformats.org/officeDocument/2006/relationships/image" Target="../media/image556.png"/><Relationship Id="rId9" Type="http://schemas.openxmlformats.org/officeDocument/2006/relationships/image" Target="../media/image561.png"/><Relationship Id="rId14" Type="http://schemas.openxmlformats.org/officeDocument/2006/relationships/image" Target="../media/image56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71.wmf"/><Relationship Id="rId4" Type="http://schemas.openxmlformats.org/officeDocument/2006/relationships/oleObject" Target="../embeddings/oleObject477.bin"/></Relationships>
</file>

<file path=ppt/slides/_rels/slide173.xml.rels><?xml version="1.0" encoding="UTF-8" standalone="yes"?>
<Relationships xmlns="http://schemas.openxmlformats.org/package/2006/relationships"><Relationship Id="rId8" Type="http://schemas.openxmlformats.org/officeDocument/2006/relationships/image" Target="../media/image572.wmf"/><Relationship Id="rId13" Type="http://schemas.openxmlformats.org/officeDocument/2006/relationships/image" Target="../media/image370.jpeg"/><Relationship Id="rId3" Type="http://schemas.openxmlformats.org/officeDocument/2006/relationships/oleObject" Target="../embeddings/oleObject478.bin"/><Relationship Id="rId7" Type="http://schemas.openxmlformats.org/officeDocument/2006/relationships/oleObject" Target="../embeddings/oleObject480.bin"/><Relationship Id="rId12" Type="http://schemas.openxmlformats.org/officeDocument/2006/relationships/hyperlink" Target="http://speech.ee.ntu.edu.tw/~tlkagk/courses_MLSD15_2.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7.wmf"/><Relationship Id="rId11" Type="http://schemas.openxmlformats.org/officeDocument/2006/relationships/oleObject" Target="../embeddings/oleObject483.bin"/><Relationship Id="rId5" Type="http://schemas.openxmlformats.org/officeDocument/2006/relationships/oleObject" Target="../embeddings/oleObject479.bin"/><Relationship Id="rId10" Type="http://schemas.openxmlformats.org/officeDocument/2006/relationships/oleObject" Target="../embeddings/oleObject482.bin"/><Relationship Id="rId4" Type="http://schemas.openxmlformats.org/officeDocument/2006/relationships/image" Target="../media/image136.wmf"/><Relationship Id="rId9" Type="http://schemas.openxmlformats.org/officeDocument/2006/relationships/oleObject" Target="../embeddings/oleObject481.bin"/><Relationship Id="rId14" Type="http://schemas.openxmlformats.org/officeDocument/2006/relationships/image" Target="../media/image8.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573.png"/><Relationship Id="rId7" Type="http://schemas.openxmlformats.org/officeDocument/2006/relationships/hyperlink" Target="http://speech.ee.ntu.edu.tw/~tlkagk/courses_MLSD15_2.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76.png"/><Relationship Id="rId5" Type="http://schemas.openxmlformats.org/officeDocument/2006/relationships/image" Target="../media/image575.png"/><Relationship Id="rId4" Type="http://schemas.openxmlformats.org/officeDocument/2006/relationships/image" Target="../media/image574.png"/><Relationship Id="rId9" Type="http://schemas.openxmlformats.org/officeDocument/2006/relationships/image" Target="../media/image8.png"/></Relationships>
</file>

<file path=ppt/slides/_rels/slide176.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4.jpeg"/></Relationships>
</file>

<file path=ppt/slides/_rels/slide177.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4.jpeg"/></Relationships>
</file>

<file path=ppt/slides/_rels/slide178.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oleObject" Target="../embeddings/oleObject484.bin"/><Relationship Id="rId7" Type="http://schemas.openxmlformats.org/officeDocument/2006/relationships/oleObject" Target="../embeddings/oleObject486.bin"/><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7.wmf"/><Relationship Id="rId11" Type="http://schemas.openxmlformats.org/officeDocument/2006/relationships/image" Target="../media/image8.png"/><Relationship Id="rId5" Type="http://schemas.openxmlformats.org/officeDocument/2006/relationships/oleObject" Target="../embeddings/oleObject485.bin"/><Relationship Id="rId10" Type="http://schemas.openxmlformats.org/officeDocument/2006/relationships/image" Target="../media/image134.jpeg"/><Relationship Id="rId4" Type="http://schemas.openxmlformats.org/officeDocument/2006/relationships/image" Target="../media/image136.wmf"/><Relationship Id="rId9" Type="http://schemas.openxmlformats.org/officeDocument/2006/relationships/hyperlink" Target="http://speech.ee.ntu.edu.tw/~tlkagk/courses_MLSD15_2.html" TargetMode="External"/></Relationships>
</file>

<file path=ppt/slides/_rels/slide179.xml.rels><?xml version="1.0" encoding="UTF-8" standalone="yes"?>
<Relationships xmlns="http://schemas.openxmlformats.org/package/2006/relationships"><Relationship Id="rId8" Type="http://schemas.openxmlformats.org/officeDocument/2006/relationships/oleObject" Target="../embeddings/oleObject489.bin"/><Relationship Id="rId13" Type="http://schemas.openxmlformats.org/officeDocument/2006/relationships/hyperlink" Target="https://en.wikipedia.org/wiki/Support_vector_machine" TargetMode="External"/><Relationship Id="rId3" Type="http://schemas.openxmlformats.org/officeDocument/2006/relationships/hyperlink" Target="http://www.gipsa-lab.grenoble-inp.fr/transfert/seminaire/455_Kadri2013Gipsa-lab.pdf" TargetMode="External"/><Relationship Id="rId7" Type="http://schemas.openxmlformats.org/officeDocument/2006/relationships/image" Target="../media/image137.wmf"/><Relationship Id="rId12" Type="http://schemas.openxmlformats.org/officeDocument/2006/relationships/image" Target="../media/image1410.png"/><Relationship Id="rId2" Type="http://schemas.openxmlformats.org/officeDocument/2006/relationships/image" Target="../media/image577.png"/><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oleObject" Target="../embeddings/oleObject488.bin"/><Relationship Id="rId11" Type="http://schemas.openxmlformats.org/officeDocument/2006/relationships/image" Target="../media/image1400.png"/><Relationship Id="rId5" Type="http://schemas.openxmlformats.org/officeDocument/2006/relationships/image" Target="../media/image136.wmf"/><Relationship Id="rId15" Type="http://schemas.openxmlformats.org/officeDocument/2006/relationships/image" Target="../media/image370.jpeg"/><Relationship Id="rId4" Type="http://schemas.openxmlformats.org/officeDocument/2006/relationships/oleObject" Target="../embeddings/oleObject487.bin"/><Relationship Id="rId9" Type="http://schemas.openxmlformats.org/officeDocument/2006/relationships/image" Target="../media/image171.wmf"/><Relationship Id="rId14" Type="http://schemas.openxmlformats.org/officeDocument/2006/relationships/hyperlink" Target="http://speech.ee.ntu.edu.tw/~tlkagk/courses_MLSD15_2.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0.xml.rels><?xml version="1.0" encoding="UTF-8" standalone="yes"?>
<Relationships xmlns="http://schemas.openxmlformats.org/package/2006/relationships"><Relationship Id="rId2" Type="http://schemas.openxmlformats.org/officeDocument/2006/relationships/image" Target="../media/image57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579.gi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hyperlink" Target="http://playground.tensorflow.org/" TargetMode="External"/><Relationship Id="rId1" Type="http://schemas.openxmlformats.org/officeDocument/2006/relationships/slideLayout" Target="../slideLayouts/slideLayout2.xml"/><Relationship Id="rId5" Type="http://schemas.openxmlformats.org/officeDocument/2006/relationships/image" Target="../media/image581.png"/><Relationship Id="rId4" Type="http://schemas.openxmlformats.org/officeDocument/2006/relationships/hyperlink" Target="https://en.wikipedia.org/wiki/TensorFlow"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58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8" Type="http://schemas.openxmlformats.org/officeDocument/2006/relationships/image" Target="../media/image370.jpeg"/><Relationship Id="rId3" Type="http://schemas.openxmlformats.org/officeDocument/2006/relationships/diagramLayout" Target="../diagrams/layout1.xml"/><Relationship Id="rId7" Type="http://schemas.openxmlformats.org/officeDocument/2006/relationships/hyperlink" Target="http://speech.ee.ntu.edu.tw/~tlkagk/courses_MLSD15_2.html"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png"/></Relationships>
</file>

<file path=ppt/slides/_rels/slide186.xml.rels><?xml version="1.0" encoding="UTF-8" standalone="yes"?>
<Relationships xmlns="http://schemas.openxmlformats.org/package/2006/relationships"><Relationship Id="rId26" Type="http://schemas.openxmlformats.org/officeDocument/2006/relationships/image" Target="../media/image8.png"/><Relationship Id="rId21" Type="http://schemas.openxmlformats.org/officeDocument/2006/relationships/image" Target="../media/image951.png"/><Relationship Id="rId25" Type="http://schemas.openxmlformats.org/officeDocument/2006/relationships/image" Target="../media/image370.jpeg"/><Relationship Id="rId2" Type="http://schemas.openxmlformats.org/officeDocument/2006/relationships/notesSlide" Target="../notesSlides/notesSlide57.xml"/><Relationship Id="rId20" Type="http://schemas.openxmlformats.org/officeDocument/2006/relationships/image" Target="../media/image941.png"/><Relationship Id="rId1" Type="http://schemas.openxmlformats.org/officeDocument/2006/relationships/slideLayout" Target="../slideLayouts/slideLayout2.xml"/><Relationship Id="rId24" Type="http://schemas.openxmlformats.org/officeDocument/2006/relationships/hyperlink" Target="http://speech.ee.ntu.edu.tw/~tlkagk/courses_MLSD15_2.html" TargetMode="External"/><Relationship Id="rId23" Type="http://schemas.openxmlformats.org/officeDocument/2006/relationships/image" Target="../media/image1240.png"/><Relationship Id="rId19" Type="http://schemas.openxmlformats.org/officeDocument/2006/relationships/image" Target="../media/image931.png"/><Relationship Id="rId22" Type="http://schemas.openxmlformats.org/officeDocument/2006/relationships/image" Target="../media/image961.png"/></Relationships>
</file>

<file path=ppt/slides/_rels/slide187.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oleObject" Target="../embeddings/oleObject490.bin"/><Relationship Id="rId7" Type="http://schemas.openxmlformats.org/officeDocument/2006/relationships/oleObject" Target="../embeddings/oleObject492.bin"/><Relationship Id="rId12"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37.wmf"/><Relationship Id="rId11" Type="http://schemas.openxmlformats.org/officeDocument/2006/relationships/image" Target="../media/image370.jpeg"/><Relationship Id="rId5" Type="http://schemas.openxmlformats.org/officeDocument/2006/relationships/oleObject" Target="../embeddings/oleObject491.bin"/><Relationship Id="rId10" Type="http://schemas.openxmlformats.org/officeDocument/2006/relationships/hyperlink" Target="http://speech.ee.ntu.edu.tw/~tlkagk/courses_MLSD15_2.html" TargetMode="External"/><Relationship Id="rId4" Type="http://schemas.openxmlformats.org/officeDocument/2006/relationships/image" Target="../media/image136.wmf"/><Relationship Id="rId9" Type="http://schemas.openxmlformats.org/officeDocument/2006/relationships/hyperlink" Target="http://www.cs.toronto.edu/~fritz/absps/ncfast.pdf" TargetMode="External"/></Relationships>
</file>

<file path=ppt/slides/_rels/slide188.xml.rels><?xml version="1.0" encoding="UTF-8" standalone="yes"?>
<Relationships xmlns="http://schemas.openxmlformats.org/package/2006/relationships"><Relationship Id="rId13" Type="http://schemas.openxmlformats.org/officeDocument/2006/relationships/image" Target="../media/image1310.png"/><Relationship Id="rId3" Type="http://schemas.openxmlformats.org/officeDocument/2006/relationships/image" Target="../media/image136.wmf"/><Relationship Id="rId21" Type="http://schemas.openxmlformats.org/officeDocument/2006/relationships/image" Target="../media/image583.png"/><Relationship Id="rId7" Type="http://schemas.openxmlformats.org/officeDocument/2006/relationships/image" Target="../media/image171.wmf"/><Relationship Id="rId12" Type="http://schemas.openxmlformats.org/officeDocument/2006/relationships/image" Target="../media/image1300.png"/><Relationship Id="rId17" Type="http://schemas.openxmlformats.org/officeDocument/2006/relationships/image" Target="../media/image1422.png"/><Relationship Id="rId2" Type="http://schemas.openxmlformats.org/officeDocument/2006/relationships/oleObject" Target="../embeddings/oleObject493.bin"/><Relationship Id="rId16" Type="http://schemas.openxmlformats.org/officeDocument/2006/relationships/image" Target="../media/image1390.png"/><Relationship Id="rId20" Type="http://schemas.openxmlformats.org/officeDocument/2006/relationships/image" Target="../media/image1431.png"/><Relationship Id="rId1" Type="http://schemas.openxmlformats.org/officeDocument/2006/relationships/slideLayout" Target="../slideLayouts/slideLayout2.xml"/><Relationship Id="rId6" Type="http://schemas.openxmlformats.org/officeDocument/2006/relationships/oleObject" Target="../embeddings/oleObject495.bin"/><Relationship Id="rId11" Type="http://schemas.openxmlformats.org/officeDocument/2006/relationships/image" Target="../media/image1290.png"/><Relationship Id="rId24" Type="http://schemas.openxmlformats.org/officeDocument/2006/relationships/image" Target="../media/image8.png"/><Relationship Id="rId5" Type="http://schemas.openxmlformats.org/officeDocument/2006/relationships/image" Target="../media/image137.wmf"/><Relationship Id="rId15" Type="http://schemas.openxmlformats.org/officeDocument/2006/relationships/image" Target="../media/image1330.png"/><Relationship Id="rId23" Type="http://schemas.openxmlformats.org/officeDocument/2006/relationships/image" Target="../media/image370.jpeg"/><Relationship Id="rId10" Type="http://schemas.openxmlformats.org/officeDocument/2006/relationships/image" Target="../media/image1280.png"/><Relationship Id="rId19" Type="http://schemas.openxmlformats.org/officeDocument/2006/relationships/image" Target="../media/image1370.png"/><Relationship Id="rId4" Type="http://schemas.openxmlformats.org/officeDocument/2006/relationships/oleObject" Target="../embeddings/oleObject494.bin"/><Relationship Id="rId9" Type="http://schemas.openxmlformats.org/officeDocument/2006/relationships/image" Target="../media/image1270.png"/><Relationship Id="rId14" Type="http://schemas.openxmlformats.org/officeDocument/2006/relationships/image" Target="../media/image1320.png"/><Relationship Id="rId22" Type="http://schemas.openxmlformats.org/officeDocument/2006/relationships/hyperlink" Target="http://speech.ee.ntu.edu.tw/~tlkagk/courses_MLSD15_2.html" TargetMode="External"/></Relationships>
</file>

<file path=ppt/slides/_rels/slide189.xml.rels><?xml version="1.0" encoding="UTF-8" standalone="yes"?>
<Relationships xmlns="http://schemas.openxmlformats.org/package/2006/relationships"><Relationship Id="rId8" Type="http://schemas.openxmlformats.org/officeDocument/2006/relationships/oleObject" Target="../embeddings/oleObject499.bin"/><Relationship Id="rId3" Type="http://schemas.openxmlformats.org/officeDocument/2006/relationships/image" Target="../media/image136.wmf"/><Relationship Id="rId21" Type="http://schemas.openxmlformats.org/officeDocument/2006/relationships/image" Target="../media/image951.png"/><Relationship Id="rId7" Type="http://schemas.openxmlformats.org/officeDocument/2006/relationships/image" Target="../media/image584.wmf"/><Relationship Id="rId25" Type="http://schemas.openxmlformats.org/officeDocument/2006/relationships/image" Target="../media/image8.png"/><Relationship Id="rId2" Type="http://schemas.openxmlformats.org/officeDocument/2006/relationships/oleObject" Target="../embeddings/oleObject496.bin"/><Relationship Id="rId20" Type="http://schemas.openxmlformats.org/officeDocument/2006/relationships/image" Target="../media/image941.png"/><Relationship Id="rId1" Type="http://schemas.openxmlformats.org/officeDocument/2006/relationships/slideLayout" Target="../slideLayouts/slideLayout2.xml"/><Relationship Id="rId6" Type="http://schemas.openxmlformats.org/officeDocument/2006/relationships/oleObject" Target="../embeddings/oleObject498.bin"/><Relationship Id="rId24" Type="http://schemas.openxmlformats.org/officeDocument/2006/relationships/image" Target="../media/image370.jpeg"/><Relationship Id="rId5" Type="http://schemas.openxmlformats.org/officeDocument/2006/relationships/image" Target="../media/image137.wmf"/><Relationship Id="rId23" Type="http://schemas.openxmlformats.org/officeDocument/2006/relationships/hyperlink" Target="http://speech.ee.ntu.edu.tw/~tlkagk/courses_MLSD15_2.html" TargetMode="External"/><Relationship Id="rId19" Type="http://schemas.openxmlformats.org/officeDocument/2006/relationships/image" Target="../media/image931.png"/><Relationship Id="rId4" Type="http://schemas.openxmlformats.org/officeDocument/2006/relationships/oleObject" Target="../embeddings/oleObject497.bin"/><Relationship Id="rId9" Type="http://schemas.openxmlformats.org/officeDocument/2006/relationships/image" Target="../media/image585.wmf"/><Relationship Id="rId22" Type="http://schemas.openxmlformats.org/officeDocument/2006/relationships/image" Target="../media/image96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s>
</file>

<file path=ppt/slides/_rels/slide190.xml.rels><?xml version="1.0" encoding="UTF-8" standalone="yes"?>
<Relationships xmlns="http://schemas.openxmlformats.org/package/2006/relationships"><Relationship Id="rId8" Type="http://schemas.openxmlformats.org/officeDocument/2006/relationships/oleObject" Target="../embeddings/oleObject503.bin"/><Relationship Id="rId3" Type="http://schemas.openxmlformats.org/officeDocument/2006/relationships/image" Target="../media/image136.wmf"/><Relationship Id="rId21" Type="http://schemas.openxmlformats.org/officeDocument/2006/relationships/image" Target="../media/image951.png"/><Relationship Id="rId7" Type="http://schemas.openxmlformats.org/officeDocument/2006/relationships/image" Target="../media/image584.wmf"/><Relationship Id="rId25" Type="http://schemas.openxmlformats.org/officeDocument/2006/relationships/image" Target="../media/image8.png"/><Relationship Id="rId2" Type="http://schemas.openxmlformats.org/officeDocument/2006/relationships/oleObject" Target="../embeddings/oleObject500.bin"/><Relationship Id="rId20" Type="http://schemas.openxmlformats.org/officeDocument/2006/relationships/image" Target="../media/image941.png"/><Relationship Id="rId1" Type="http://schemas.openxmlformats.org/officeDocument/2006/relationships/slideLayout" Target="../slideLayouts/slideLayout2.xml"/><Relationship Id="rId6" Type="http://schemas.openxmlformats.org/officeDocument/2006/relationships/oleObject" Target="../embeddings/oleObject502.bin"/><Relationship Id="rId24" Type="http://schemas.openxmlformats.org/officeDocument/2006/relationships/image" Target="../media/image370.jpeg"/><Relationship Id="rId5" Type="http://schemas.openxmlformats.org/officeDocument/2006/relationships/image" Target="../media/image137.wmf"/><Relationship Id="rId23" Type="http://schemas.openxmlformats.org/officeDocument/2006/relationships/hyperlink" Target="http://speech.ee.ntu.edu.tw/~tlkagk/courses_MLSD15_2.html" TargetMode="External"/><Relationship Id="rId19" Type="http://schemas.openxmlformats.org/officeDocument/2006/relationships/image" Target="../media/image931.png"/><Relationship Id="rId4" Type="http://schemas.openxmlformats.org/officeDocument/2006/relationships/oleObject" Target="../embeddings/oleObject501.bin"/><Relationship Id="rId9" Type="http://schemas.openxmlformats.org/officeDocument/2006/relationships/image" Target="../media/image585.wmf"/><Relationship Id="rId22" Type="http://schemas.openxmlformats.org/officeDocument/2006/relationships/image" Target="../media/image961.png"/></Relationships>
</file>

<file path=ppt/slides/_rels/slide191.xml.rels><?xml version="1.0" encoding="UTF-8" standalone="yes"?>
<Relationships xmlns="http://schemas.openxmlformats.org/package/2006/relationships"><Relationship Id="rId8" Type="http://schemas.openxmlformats.org/officeDocument/2006/relationships/image" Target="../media/image1420.png"/><Relationship Id="rId13" Type="http://schemas.openxmlformats.org/officeDocument/2006/relationships/image" Target="../media/image1480.png"/><Relationship Id="rId18" Type="http://schemas.openxmlformats.org/officeDocument/2006/relationships/image" Target="../media/image1530.png"/><Relationship Id="rId3" Type="http://schemas.openxmlformats.org/officeDocument/2006/relationships/oleObject" Target="../embeddings/oleObject504.bin"/><Relationship Id="rId21" Type="http://schemas.openxmlformats.org/officeDocument/2006/relationships/image" Target="../media/image134.jpeg"/><Relationship Id="rId12" Type="http://schemas.openxmlformats.org/officeDocument/2006/relationships/image" Target="../media/image1470.png"/><Relationship Id="rId17" Type="http://schemas.openxmlformats.org/officeDocument/2006/relationships/image" Target="../media/image1520.png"/><Relationship Id="rId2" Type="http://schemas.openxmlformats.org/officeDocument/2006/relationships/notesSlide" Target="../notesSlides/notesSlide59.xml"/><Relationship Id="rId16" Type="http://schemas.openxmlformats.org/officeDocument/2006/relationships/image" Target="../media/image1510.png"/><Relationship Id="rId20" Type="http://schemas.openxmlformats.org/officeDocument/2006/relationships/hyperlink" Target="http://speech.ee.ntu.edu.tw/~tlkagk/courses_MLSD15_2.html" TargetMode="External"/><Relationship Id="rId1" Type="http://schemas.openxmlformats.org/officeDocument/2006/relationships/slideLayout" Target="../slideLayouts/slideLayout2.xml"/><Relationship Id="rId6" Type="http://schemas.openxmlformats.org/officeDocument/2006/relationships/image" Target="../media/image137.wmf"/><Relationship Id="rId11" Type="http://schemas.openxmlformats.org/officeDocument/2006/relationships/image" Target="../media/image1460.png"/><Relationship Id="rId5" Type="http://schemas.openxmlformats.org/officeDocument/2006/relationships/oleObject" Target="../embeddings/oleObject505.bin"/><Relationship Id="rId15" Type="http://schemas.openxmlformats.org/officeDocument/2006/relationships/image" Target="../media/image1500.png"/><Relationship Id="rId10" Type="http://schemas.openxmlformats.org/officeDocument/2006/relationships/image" Target="../media/image1450.png"/><Relationship Id="rId19" Type="http://schemas.openxmlformats.org/officeDocument/2006/relationships/image" Target="../media/image1560.png"/><Relationship Id="rId4" Type="http://schemas.openxmlformats.org/officeDocument/2006/relationships/image" Target="../media/image136.wmf"/><Relationship Id="rId9" Type="http://schemas.openxmlformats.org/officeDocument/2006/relationships/image" Target="../media/image1430.png"/><Relationship Id="rId14" Type="http://schemas.openxmlformats.org/officeDocument/2006/relationships/image" Target="../media/image1490.png"/><Relationship Id="rId22" Type="http://schemas.openxmlformats.org/officeDocument/2006/relationships/image" Target="../media/image8.png"/></Relationships>
</file>

<file path=ppt/slides/_rels/slide192.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86.jpeg"/></Relationships>
</file>

<file path=ppt/slides/_rels/slide193.xml.rels><?xml version="1.0" encoding="UTF-8" standalone="yes"?>
<Relationships xmlns="http://schemas.openxmlformats.org/package/2006/relationships"><Relationship Id="rId8" Type="http://schemas.openxmlformats.org/officeDocument/2006/relationships/image" Target="../media/image1640.png"/><Relationship Id="rId3" Type="http://schemas.openxmlformats.org/officeDocument/2006/relationships/image" Target="../media/image1620.png"/><Relationship Id="rId7" Type="http://schemas.openxmlformats.org/officeDocument/2006/relationships/image" Target="../media/image1630.png"/><Relationship Id="rId12" Type="http://schemas.openxmlformats.org/officeDocument/2006/relationships/image" Target="../media/image8.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image" Target="../media/image370.jpeg"/><Relationship Id="rId10" Type="http://schemas.openxmlformats.org/officeDocument/2006/relationships/hyperlink" Target="http://speech.ee.ntu.edu.tw/~tlkagk/courses_MLSD15_2.html" TargetMode="External"/><Relationship Id="rId9" Type="http://schemas.openxmlformats.org/officeDocument/2006/relationships/image" Target="../media/image1650.png"/></Relationships>
</file>

<file path=ppt/slides/_rels/slide194.xml.rels><?xml version="1.0" encoding="UTF-8" standalone="yes"?>
<Relationships xmlns="http://schemas.openxmlformats.org/package/2006/relationships"><Relationship Id="rId8" Type="http://schemas.openxmlformats.org/officeDocument/2006/relationships/image" Target="../media/image1640.png"/><Relationship Id="rId3" Type="http://schemas.openxmlformats.org/officeDocument/2006/relationships/image" Target="../media/image1620.png"/><Relationship Id="rId7" Type="http://schemas.openxmlformats.org/officeDocument/2006/relationships/image" Target="../media/image1630.png"/><Relationship Id="rId12" Type="http://schemas.openxmlformats.org/officeDocument/2006/relationships/image" Target="../media/image8.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image" Target="../media/image370.jpeg"/><Relationship Id="rId10" Type="http://schemas.openxmlformats.org/officeDocument/2006/relationships/hyperlink" Target="http://speech.ee.ntu.edu.tw/~tlkagk/courses_MLSD15_2.html" TargetMode="External"/><Relationship Id="rId9" Type="http://schemas.openxmlformats.org/officeDocument/2006/relationships/image" Target="../media/image1660.png"/></Relationships>
</file>

<file path=ppt/slides/_rels/slide19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50.png"/><Relationship Id="rId7" Type="http://schemas.openxmlformats.org/officeDocument/2006/relationships/image" Target="../media/image370.jpeg"/><Relationship Id="rId2" Type="http://schemas.openxmlformats.org/officeDocument/2006/relationships/image" Target="../media/image1540.png"/><Relationship Id="rId1" Type="http://schemas.openxmlformats.org/officeDocument/2006/relationships/slideLayout" Target="../slideLayouts/slideLayout2.xml"/><Relationship Id="rId6" Type="http://schemas.openxmlformats.org/officeDocument/2006/relationships/hyperlink" Target="http://speech.ee.ntu.edu.tw/~tlkagk/courses_MLSD15_2.html" TargetMode="External"/><Relationship Id="rId5" Type="http://schemas.openxmlformats.org/officeDocument/2006/relationships/image" Target="../media/image1580.png"/><Relationship Id="rId4" Type="http://schemas.openxmlformats.org/officeDocument/2006/relationships/image" Target="../media/image1570.png"/></Relationships>
</file>

<file path=ppt/slides/_rels/slide196.xml.rels><?xml version="1.0" encoding="UTF-8" standalone="yes"?>
<Relationships xmlns="http://schemas.openxmlformats.org/package/2006/relationships"><Relationship Id="rId8" Type="http://schemas.openxmlformats.org/officeDocument/2006/relationships/image" Target="../media/image1690.png"/><Relationship Id="rId13" Type="http://schemas.openxmlformats.org/officeDocument/2006/relationships/image" Target="../media/image1740.png"/><Relationship Id="rId3" Type="http://schemas.openxmlformats.org/officeDocument/2006/relationships/image" Target="../media/image1590.png"/><Relationship Id="rId7" Type="http://schemas.openxmlformats.org/officeDocument/2006/relationships/image" Target="../media/image1680.png"/><Relationship Id="rId12" Type="http://schemas.openxmlformats.org/officeDocument/2006/relationships/image" Target="../media/image1730.png"/><Relationship Id="rId17" Type="http://schemas.openxmlformats.org/officeDocument/2006/relationships/image" Target="../media/image8.png"/><Relationship Id="rId2" Type="http://schemas.openxmlformats.org/officeDocument/2006/relationships/notesSlide" Target="../notesSlides/notesSlide61.xml"/><Relationship Id="rId16" Type="http://schemas.openxmlformats.org/officeDocument/2006/relationships/image" Target="../media/image370.jpeg"/><Relationship Id="rId1" Type="http://schemas.openxmlformats.org/officeDocument/2006/relationships/slideLayout" Target="../slideLayouts/slideLayout2.xml"/><Relationship Id="rId6" Type="http://schemas.openxmlformats.org/officeDocument/2006/relationships/image" Target="../media/image1670.png"/><Relationship Id="rId11" Type="http://schemas.openxmlformats.org/officeDocument/2006/relationships/image" Target="../media/image1720.png"/><Relationship Id="rId5" Type="http://schemas.openxmlformats.org/officeDocument/2006/relationships/image" Target="../media/image1610.png"/><Relationship Id="rId15" Type="http://schemas.openxmlformats.org/officeDocument/2006/relationships/hyperlink" Target="http://speech.ee.ntu.edu.tw/~tlkagk/courses_MLSD15_2.html" TargetMode="External"/><Relationship Id="rId10" Type="http://schemas.openxmlformats.org/officeDocument/2006/relationships/image" Target="../media/image1710.png"/><Relationship Id="rId4" Type="http://schemas.openxmlformats.org/officeDocument/2006/relationships/image" Target="../media/image1600.png"/><Relationship Id="rId9" Type="http://schemas.openxmlformats.org/officeDocument/2006/relationships/image" Target="../media/image1700.png"/><Relationship Id="rId14" Type="http://schemas.openxmlformats.org/officeDocument/2006/relationships/hyperlink" Target="http://courses.cs.washington.edu/courses/cse547/15sp/slides/adagrad.pdf"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58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70.jpeg"/><Relationship Id="rId4" Type="http://schemas.openxmlformats.org/officeDocument/2006/relationships/hyperlink" Target="http://speech.ee.ntu.edu.tw/~tlkagk/courses_MLSD15_2.html"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70.jpeg"/></Relationships>
</file>

<file path=ppt/slides/_rels/slide199.xml.rels><?xml version="1.0" encoding="UTF-8" standalone="yes"?>
<Relationships xmlns="http://schemas.openxmlformats.org/package/2006/relationships"><Relationship Id="rId3" Type="http://schemas.openxmlformats.org/officeDocument/2006/relationships/image" Target="../media/image1770.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4.jpeg"/><Relationship Id="rId4" Type="http://schemas.openxmlformats.org/officeDocument/2006/relationships/hyperlink" Target="http://speech.ee.ntu.edu.tw/~tlkagk/courses_MLSD15_2.ht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hyperlink" Target="https://ai.it.jyu.fi/vagan/DL4CC.html" TargetMode="External"/><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00.xml.rels><?xml version="1.0" encoding="UTF-8" standalone="yes"?>
<Relationships xmlns="http://schemas.openxmlformats.org/package/2006/relationships"><Relationship Id="rId3" Type="http://schemas.openxmlformats.org/officeDocument/2006/relationships/image" Target="../media/image1770.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70.jpeg"/><Relationship Id="rId4" Type="http://schemas.openxmlformats.org/officeDocument/2006/relationships/hyperlink" Target="http://speech.ee.ntu.edu.tw/~tlkagk/courses_MLSD15_2.html"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2020.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70.jpeg"/><Relationship Id="rId4" Type="http://schemas.openxmlformats.org/officeDocument/2006/relationships/hyperlink" Target="http://speech.ee.ntu.edu.tw/~tlkagk/courses_MLSD15_2.html"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4.jpeg"/></Relationships>
</file>

<file path=ppt/slides/_rels/slide203.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20.png"/><Relationship Id="rId18" Type="http://schemas.openxmlformats.org/officeDocument/2006/relationships/image" Target="../media/image2280.png"/><Relationship Id="rId3" Type="http://schemas.openxmlformats.org/officeDocument/2006/relationships/image" Target="../media/image820.png"/><Relationship Id="rId21" Type="http://schemas.openxmlformats.org/officeDocument/2006/relationships/image" Target="../media/image8.png"/><Relationship Id="rId7" Type="http://schemas.openxmlformats.org/officeDocument/2006/relationships/image" Target="../media/image860.png"/><Relationship Id="rId12" Type="http://schemas.openxmlformats.org/officeDocument/2006/relationships/image" Target="../media/image910.png"/><Relationship Id="rId17" Type="http://schemas.openxmlformats.org/officeDocument/2006/relationships/image" Target="../media/image960.png"/><Relationship Id="rId2" Type="http://schemas.openxmlformats.org/officeDocument/2006/relationships/notesSlide" Target="../notesSlides/notesSlide68.xml"/><Relationship Id="rId16" Type="http://schemas.openxmlformats.org/officeDocument/2006/relationships/image" Target="../media/image950.png"/><Relationship Id="rId20" Type="http://schemas.openxmlformats.org/officeDocument/2006/relationships/image" Target="../media/image370.jpeg"/><Relationship Id="rId1" Type="http://schemas.openxmlformats.org/officeDocument/2006/relationships/slideLayout" Target="../slideLayouts/slideLayout2.xml"/><Relationship Id="rId6" Type="http://schemas.openxmlformats.org/officeDocument/2006/relationships/image" Target="../media/image850.png"/><Relationship Id="rId11" Type="http://schemas.openxmlformats.org/officeDocument/2006/relationships/image" Target="../media/image900.png"/><Relationship Id="rId5" Type="http://schemas.openxmlformats.org/officeDocument/2006/relationships/image" Target="../media/image840.png"/><Relationship Id="rId15" Type="http://schemas.openxmlformats.org/officeDocument/2006/relationships/image" Target="../media/image940.png"/><Relationship Id="rId10" Type="http://schemas.openxmlformats.org/officeDocument/2006/relationships/image" Target="../media/image890.png"/><Relationship Id="rId19" Type="http://schemas.openxmlformats.org/officeDocument/2006/relationships/hyperlink" Target="http://speech.ee.ntu.edu.tw/~tlkagk/courses_MLSD15_2.html" TargetMode="External"/><Relationship Id="rId4" Type="http://schemas.openxmlformats.org/officeDocument/2006/relationships/image" Target="../media/image830.png"/><Relationship Id="rId9" Type="http://schemas.openxmlformats.org/officeDocument/2006/relationships/image" Target="../media/image880.png"/><Relationship Id="rId14" Type="http://schemas.openxmlformats.org/officeDocument/2006/relationships/image" Target="../media/image930.png"/></Relationships>
</file>

<file path=ppt/slides/_rels/slide204.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70.jpeg"/></Relationships>
</file>

<file path=ppt/slides/_rels/slide205.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70.jpeg"/></Relationships>
</file>

<file path=ppt/slides/_rels/slide206.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70.jpeg"/></Relationships>
</file>

<file path=ppt/slides/_rels/slide207.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70.jpeg"/></Relationships>
</file>

<file path=ppt/slides/_rels/slide208.xml.rels><?xml version="1.0" encoding="UTF-8" standalone="yes"?>
<Relationships xmlns="http://schemas.openxmlformats.org/package/2006/relationships"><Relationship Id="rId3" Type="http://schemas.openxmlformats.org/officeDocument/2006/relationships/hyperlink" Target="http://speech.ee.ntu.edu.tw/~tlkagk/courses_MLSD15_2.html"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70.jpeg"/></Relationships>
</file>

<file path=ppt/slides/_rels/slide209.xml.rels><?xml version="1.0" encoding="UTF-8" standalone="yes"?>
<Relationships xmlns="http://schemas.openxmlformats.org/package/2006/relationships"><Relationship Id="rId3" Type="http://schemas.openxmlformats.org/officeDocument/2006/relationships/hyperlink" Target="http://ufldl.stanford.edu/tutorial/unsupervised/Autoencoders/" TargetMode="External"/><Relationship Id="rId2" Type="http://schemas.openxmlformats.org/officeDocument/2006/relationships/image" Target="../media/image588.png"/><Relationship Id="rId1" Type="http://schemas.openxmlformats.org/officeDocument/2006/relationships/slideLayout" Target="../slideLayouts/slideLayout2.xml"/><Relationship Id="rId6" Type="http://schemas.openxmlformats.org/officeDocument/2006/relationships/hyperlink" Target="http://www.deeplearningbook.org/contents/autoencoders.html" TargetMode="External"/><Relationship Id="rId5" Type="http://schemas.openxmlformats.org/officeDocument/2006/relationships/image" Target="../media/image590.png"/><Relationship Id="rId4" Type="http://schemas.openxmlformats.org/officeDocument/2006/relationships/image" Target="../media/image589.png"/></Relationships>
</file>

<file path=ppt/slides/_rels/slide21.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1.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2.bin"/></Relationships>
</file>

<file path=ppt/slides/_rels/slide210.xml.rels><?xml version="1.0" encoding="UTF-8" standalone="yes"?>
<Relationships xmlns="http://schemas.openxmlformats.org/package/2006/relationships"><Relationship Id="rId3" Type="http://schemas.openxmlformats.org/officeDocument/2006/relationships/image" Target="../media/image592.png"/><Relationship Id="rId7" Type="http://schemas.openxmlformats.org/officeDocument/2006/relationships/image" Target="../media/image594.png"/><Relationship Id="rId2" Type="http://schemas.openxmlformats.org/officeDocument/2006/relationships/image" Target="../media/image591.png"/><Relationship Id="rId1" Type="http://schemas.openxmlformats.org/officeDocument/2006/relationships/slideLayout" Target="../slideLayouts/slideLayout2.xml"/><Relationship Id="rId6" Type="http://schemas.openxmlformats.org/officeDocument/2006/relationships/hyperlink" Target="http://cs.stanford.edu/people/karpathy/convnetjs/demo/image_regression.html" TargetMode="External"/><Relationship Id="rId5" Type="http://schemas.openxmlformats.org/officeDocument/2006/relationships/image" Target="../media/image593.png"/><Relationship Id="rId4" Type="http://schemas.openxmlformats.org/officeDocument/2006/relationships/hyperlink" Target="https://en.wikipedia.org/wiki/Autoencod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BR9h47Jtqyw" TargetMode="External"/><Relationship Id="rId2" Type="http://schemas.openxmlformats.org/officeDocument/2006/relationships/hyperlink" Target="https://chatbotslife.com/check-out-this-new-video-a-friendly-introduction-to-neural-networks-and-deep-learning-50a1375585fd#.lm3wyqeks"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peech.ee.ntu.edu.tw/~tlkagk/courses_MLSD15_2.html" TargetMode="Externa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46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eeplearningbook.org/"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hyperlink" Target="http://www.coolinfographics.com/blog/2016/9/20/the-mostly-complete-chart-of-neural-networks.html" TargetMode="External"/><Relationship Id="rId7" Type="http://schemas.openxmlformats.org/officeDocument/2006/relationships/image" Target="../media/image13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hyperlink" Target="https://www.youtube.com/watch?v=IpGxLWOIZy4" TargetMode="External"/><Relationship Id="rId5" Type="http://schemas.openxmlformats.org/officeDocument/2006/relationships/hyperlink" Target="https://www.youtube.com/watch?v=9dbNC1gmQHI" TargetMode="External"/><Relationship Id="rId4" Type="http://schemas.openxmlformats.org/officeDocument/2006/relationships/image" Target="../media/image130.png"/><Relationship Id="rId9" Type="http://schemas.openxmlformats.org/officeDocument/2006/relationships/image" Target="../media/image133.png"/></Relationships>
</file>

<file path=ppt/slides/_rels/slide52.xml.rels><?xml version="1.0" encoding="UTF-8" standalone="yes"?>
<Relationships xmlns="http://schemas.openxmlformats.org/package/2006/relationships"><Relationship Id="rId3" Type="http://schemas.openxmlformats.org/officeDocument/2006/relationships/hyperlink" Target="http://neuralnetworksanddeeplearning.com/chap1.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4.jpeg"/><Relationship Id="rId4" Type="http://schemas.openxmlformats.org/officeDocument/2006/relationships/hyperlink" Target="http://speech.ee.ntu.edu.tw/~tlkagk/courses_MLSD15_2.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yann.lecun.com/exdb/mnist/" TargetMode="Externa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35.png"/><Relationship Id="rId7" Type="http://schemas.openxmlformats.org/officeDocument/2006/relationships/image" Target="../media/image137.w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oleObject" Target="../embeddings/oleObject4.bin"/><Relationship Id="rId5" Type="http://schemas.openxmlformats.org/officeDocument/2006/relationships/image" Target="../media/image136.wmf"/><Relationship Id="rId4" Type="http://schemas.openxmlformats.org/officeDocument/2006/relationships/oleObject" Target="../embeddings/oleObject3.bin"/><Relationship Id="rId9" Type="http://schemas.openxmlformats.org/officeDocument/2006/relationships/image" Target="../media/image138.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35.png"/><Relationship Id="rId7" Type="http://schemas.openxmlformats.org/officeDocument/2006/relationships/image" Target="../media/image137.wmf"/><Relationship Id="rId12" Type="http://schemas.openxmlformats.org/officeDocument/2006/relationships/image" Target="../media/image70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oleObject" Target="../embeddings/oleObject7.bin"/><Relationship Id="rId11" Type="http://schemas.openxmlformats.org/officeDocument/2006/relationships/image" Target="../media/image611.png"/><Relationship Id="rId5" Type="http://schemas.openxmlformats.org/officeDocument/2006/relationships/image" Target="../media/image136.wmf"/><Relationship Id="rId4" Type="http://schemas.openxmlformats.org/officeDocument/2006/relationships/oleObject" Target="../embeddings/oleObject6.bin"/><Relationship Id="rId9" Type="http://schemas.openxmlformats.org/officeDocument/2006/relationships/image" Target="../media/image138.wmf"/></Relationships>
</file>

<file path=ppt/slides/_rels/slide56.xml.rels><?xml version="1.0" encoding="UTF-8" standalone="yes"?>
<Relationships xmlns="http://schemas.openxmlformats.org/package/2006/relationships"><Relationship Id="rId8" Type="http://schemas.openxmlformats.org/officeDocument/2006/relationships/image" Target="../media/image140.wmf"/><Relationship Id="rId13" Type="http://schemas.openxmlformats.org/officeDocument/2006/relationships/oleObject" Target="../embeddings/oleObject13.bin"/><Relationship Id="rId18" Type="http://schemas.openxmlformats.org/officeDocument/2006/relationships/image" Target="../media/image145.wmf"/><Relationship Id="rId26" Type="http://schemas.openxmlformats.org/officeDocument/2006/relationships/image" Target="../media/image149.wmf"/><Relationship Id="rId3" Type="http://schemas.openxmlformats.org/officeDocument/2006/relationships/oleObject" Target="../embeddings/oleObject9.bin"/><Relationship Id="rId21" Type="http://schemas.openxmlformats.org/officeDocument/2006/relationships/oleObject" Target="../embeddings/oleObject17.bin"/><Relationship Id="rId7" Type="http://schemas.openxmlformats.org/officeDocument/2006/relationships/oleObject" Target="../embeddings/oleObject10.bin"/><Relationship Id="rId12" Type="http://schemas.openxmlformats.org/officeDocument/2006/relationships/image" Target="../media/image142.wmf"/><Relationship Id="rId17" Type="http://schemas.openxmlformats.org/officeDocument/2006/relationships/oleObject" Target="../embeddings/oleObject15.bin"/><Relationship Id="rId25" Type="http://schemas.openxmlformats.org/officeDocument/2006/relationships/oleObject" Target="../embeddings/oleObject19.bin"/><Relationship Id="rId2" Type="http://schemas.openxmlformats.org/officeDocument/2006/relationships/notesSlide" Target="../notesSlides/notesSlide7.xml"/><Relationship Id="rId16" Type="http://schemas.openxmlformats.org/officeDocument/2006/relationships/image" Target="../media/image144.wmf"/><Relationship Id="rId20" Type="http://schemas.openxmlformats.org/officeDocument/2006/relationships/image" Target="../media/image146.wmf"/><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oleObject" Target="../embeddings/oleObject12.bin"/><Relationship Id="rId24" Type="http://schemas.openxmlformats.org/officeDocument/2006/relationships/image" Target="../media/image148.wmf"/><Relationship Id="rId15" Type="http://schemas.openxmlformats.org/officeDocument/2006/relationships/oleObject" Target="../embeddings/oleObject14.bin"/><Relationship Id="rId23" Type="http://schemas.openxmlformats.org/officeDocument/2006/relationships/oleObject" Target="../embeddings/oleObject18.bin"/><Relationship Id="rId28" Type="http://schemas.openxmlformats.org/officeDocument/2006/relationships/image" Target="../media/image150.wmf"/><Relationship Id="rId10" Type="http://schemas.openxmlformats.org/officeDocument/2006/relationships/image" Target="../media/image141.wmf"/><Relationship Id="rId19" Type="http://schemas.openxmlformats.org/officeDocument/2006/relationships/oleObject" Target="../embeddings/oleObject16.bin"/><Relationship Id="rId4" Type="http://schemas.openxmlformats.org/officeDocument/2006/relationships/image" Target="../media/image139.wmf"/><Relationship Id="rId9" Type="http://schemas.openxmlformats.org/officeDocument/2006/relationships/oleObject" Target="../embeddings/oleObject11.bin"/><Relationship Id="rId14" Type="http://schemas.openxmlformats.org/officeDocument/2006/relationships/image" Target="../media/image143.wmf"/><Relationship Id="rId22" Type="http://schemas.openxmlformats.org/officeDocument/2006/relationships/image" Target="../media/image147.wmf"/><Relationship Id="rId27" Type="http://schemas.openxmlformats.org/officeDocument/2006/relationships/oleObject" Target="../embeddings/oleObject20.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58.png"/><Relationship Id="rId3" Type="http://schemas.openxmlformats.org/officeDocument/2006/relationships/image" Target="../media/image151.png"/><Relationship Id="rId7" Type="http://schemas.openxmlformats.org/officeDocument/2006/relationships/image" Target="../media/image153.wmf"/><Relationship Id="rId12" Type="http://schemas.openxmlformats.org/officeDocument/2006/relationships/image" Target="../media/image157.png"/><Relationship Id="rId17" Type="http://schemas.openxmlformats.org/officeDocument/2006/relationships/image" Target="../media/image161.png"/><Relationship Id="rId2" Type="http://schemas.openxmlformats.org/officeDocument/2006/relationships/notesSlide" Target="../notesSlides/notesSlide8.xml"/><Relationship Id="rId16" Type="http://schemas.openxmlformats.org/officeDocument/2006/relationships/hyperlink" Target="http://neuralnetworksanddeeplearning.com/chap1.html" TargetMode="External"/><Relationship Id="rId1" Type="http://schemas.openxmlformats.org/officeDocument/2006/relationships/slideLayout" Target="../slideLayouts/slideLayout2.xml"/><Relationship Id="rId6" Type="http://schemas.openxmlformats.org/officeDocument/2006/relationships/oleObject" Target="../embeddings/oleObject22.bin"/><Relationship Id="rId11" Type="http://schemas.openxmlformats.org/officeDocument/2006/relationships/image" Target="../media/image156.png"/><Relationship Id="rId5" Type="http://schemas.openxmlformats.org/officeDocument/2006/relationships/image" Target="../media/image152.wmf"/><Relationship Id="rId15" Type="http://schemas.openxmlformats.org/officeDocument/2006/relationships/image" Target="../media/image160.png"/><Relationship Id="rId10" Type="http://schemas.openxmlformats.org/officeDocument/2006/relationships/image" Target="../media/image155.png"/><Relationship Id="rId4" Type="http://schemas.openxmlformats.org/officeDocument/2006/relationships/oleObject" Target="../embeddings/oleObject21.bin"/><Relationship Id="rId9" Type="http://schemas.openxmlformats.org/officeDocument/2006/relationships/image" Target="../media/image154.wmf"/><Relationship Id="rId14" Type="http://schemas.openxmlformats.org/officeDocument/2006/relationships/image" Target="../media/image159.png"/></Relationships>
</file>

<file path=ppt/slides/_rels/slide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neuralnetworksanddeeplearning.com/chap1.html"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hyperlink" Target="http://neuralnetworksanddeeplearning.com/chap1.html" TargetMode="External"/><Relationship Id="rId7" Type="http://schemas.openxmlformats.org/officeDocument/2006/relationships/image" Target="../media/image16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neuralnetworksanddeeplearning.com/"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en.wikipedia.org/wiki/Activation_function" TargetMode="External"/><Relationship Id="rId5" Type="http://schemas.openxmlformats.org/officeDocument/2006/relationships/image" Target="../media/image170.png"/><Relationship Id="rId4" Type="http://schemas.openxmlformats.org/officeDocument/2006/relationships/image" Target="../media/image169.png"/></Relationships>
</file>

<file path=ppt/slides/_rels/slide61.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7.wmf"/><Relationship Id="rId5" Type="http://schemas.openxmlformats.org/officeDocument/2006/relationships/oleObject" Target="../embeddings/oleObject25.bin"/><Relationship Id="rId4" Type="http://schemas.openxmlformats.org/officeDocument/2006/relationships/image" Target="../media/image136.wmf"/></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image" Target="../media/image172.png"/><Relationship Id="rId7" Type="http://schemas.openxmlformats.org/officeDocument/2006/relationships/image" Target="../media/image174.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oleObject" Target="../embeddings/oleObject28.bin"/><Relationship Id="rId5" Type="http://schemas.openxmlformats.org/officeDocument/2006/relationships/image" Target="../media/image173.wmf"/><Relationship Id="rId4" Type="http://schemas.openxmlformats.org/officeDocument/2006/relationships/oleObject" Target="../embeddings/oleObject27.bin"/><Relationship Id="rId9" Type="http://schemas.openxmlformats.org/officeDocument/2006/relationships/image" Target="../media/image175.wmf"/></Relationships>
</file>

<file path=ppt/slides/_rels/slide63.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2" Type="http://schemas.openxmlformats.org/officeDocument/2006/relationships/image" Target="../media/image240.png"/><Relationship Id="rId2" Type="http://schemas.openxmlformats.org/officeDocument/2006/relationships/notesSlide" Target="../notesSlides/notesSlide15.xml"/><Relationship Id="rId1" Type="http://schemas.openxmlformats.org/officeDocument/2006/relationships/slideLayout" Target="../slideLayouts/slideLayout2.xml"/><Relationship Id="rId15" Type="http://schemas.openxmlformats.org/officeDocument/2006/relationships/image" Target="../media/image230.png"/></Relationships>
</file>

<file path=ppt/slides/_rels/slide65.xml.rels><?xml version="1.0" encoding="UTF-8" standalone="yes"?>
<Relationships xmlns="http://schemas.openxmlformats.org/package/2006/relationships"><Relationship Id="rId8" Type="http://schemas.openxmlformats.org/officeDocument/2006/relationships/image" Target="../media/image177.wmf"/><Relationship Id="rId13" Type="http://schemas.openxmlformats.org/officeDocument/2006/relationships/image" Target="../media/image330.png"/><Relationship Id="rId7" Type="http://schemas.openxmlformats.org/officeDocument/2006/relationships/oleObject" Target="../embeddings/oleObject31.bin"/><Relationship Id="rId12" Type="http://schemas.openxmlformats.org/officeDocument/2006/relationships/image" Target="../media/image3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6.wmf"/><Relationship Id="rId11" Type="http://schemas.openxmlformats.org/officeDocument/2006/relationships/image" Target="../media/image310.png"/><Relationship Id="rId5" Type="http://schemas.openxmlformats.org/officeDocument/2006/relationships/oleObject" Target="../embeddings/oleObject30.bin"/><Relationship Id="rId15" Type="http://schemas.openxmlformats.org/officeDocument/2006/relationships/image" Target="../media/image350.png"/><Relationship Id="rId10" Type="http://schemas.openxmlformats.org/officeDocument/2006/relationships/image" Target="../media/image300.png"/><Relationship Id="rId4" Type="http://schemas.openxmlformats.org/officeDocument/2006/relationships/image" Target="../media/image280.png"/><Relationship Id="rId9" Type="http://schemas.openxmlformats.org/officeDocument/2006/relationships/image" Target="../media/image290.png"/><Relationship Id="rId14" Type="http://schemas.openxmlformats.org/officeDocument/2006/relationships/image" Target="../media/image340.png"/></Relationships>
</file>

<file path=ppt/slides/_rels/slide66.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38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7.wmf"/><Relationship Id="rId11" Type="http://schemas.openxmlformats.org/officeDocument/2006/relationships/image" Target="../media/image370.png"/><Relationship Id="rId5" Type="http://schemas.openxmlformats.org/officeDocument/2006/relationships/oleObject" Target="../embeddings/oleObject33.bin"/><Relationship Id="rId10" Type="http://schemas.openxmlformats.org/officeDocument/2006/relationships/image" Target="../media/image360.png"/><Relationship Id="rId4" Type="http://schemas.openxmlformats.org/officeDocument/2006/relationships/image" Target="../media/image136.w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420.png"/><Relationship Id="rId7" Type="http://schemas.openxmlformats.org/officeDocument/2006/relationships/image" Target="../media/image136.wmf"/><Relationship Id="rId12" Type="http://schemas.openxmlformats.org/officeDocument/2006/relationships/image" Target="../media/image4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oleObject" Target="../embeddings/oleObject35.bin"/><Relationship Id="rId11" Type="http://schemas.openxmlformats.org/officeDocument/2006/relationships/image" Target="../media/image171.wmf"/><Relationship Id="rId5" Type="http://schemas.openxmlformats.org/officeDocument/2006/relationships/image" Target="../media/image400.png"/><Relationship Id="rId10" Type="http://schemas.openxmlformats.org/officeDocument/2006/relationships/oleObject" Target="../embeddings/oleObject37.bin"/><Relationship Id="rId4" Type="http://schemas.openxmlformats.org/officeDocument/2006/relationships/image" Target="../media/image390.png"/><Relationship Id="rId9" Type="http://schemas.openxmlformats.org/officeDocument/2006/relationships/image" Target="../media/image137.wmf"/></Relationships>
</file>

<file path=ppt/slides/_rels/slide68.xml.rels><?xml version="1.0" encoding="UTF-8" standalone="yes"?>
<Relationships xmlns="http://schemas.openxmlformats.org/package/2006/relationships"><Relationship Id="rId8" Type="http://schemas.openxmlformats.org/officeDocument/2006/relationships/image" Target="../media/image180.wmf"/><Relationship Id="rId13" Type="http://schemas.openxmlformats.org/officeDocument/2006/relationships/oleObject" Target="../embeddings/oleObject43.bin"/><Relationship Id="rId18" Type="http://schemas.openxmlformats.org/officeDocument/2006/relationships/image" Target="../media/image185.wmf"/><Relationship Id="rId3" Type="http://schemas.openxmlformats.org/officeDocument/2006/relationships/oleObject" Target="../embeddings/oleObject38.bin"/><Relationship Id="rId21" Type="http://schemas.openxmlformats.org/officeDocument/2006/relationships/image" Target="../media/image187.png"/><Relationship Id="rId7" Type="http://schemas.openxmlformats.org/officeDocument/2006/relationships/oleObject" Target="../embeddings/oleObject40.bin"/><Relationship Id="rId12" Type="http://schemas.openxmlformats.org/officeDocument/2006/relationships/image" Target="../media/image182.wmf"/><Relationship Id="rId17" Type="http://schemas.openxmlformats.org/officeDocument/2006/relationships/oleObject" Target="../embeddings/oleObject45.bin"/><Relationship Id="rId2" Type="http://schemas.openxmlformats.org/officeDocument/2006/relationships/notesSlide" Target="../notesSlides/notesSlide19.xml"/><Relationship Id="rId16" Type="http://schemas.openxmlformats.org/officeDocument/2006/relationships/image" Target="../media/image184.wmf"/><Relationship Id="rId20" Type="http://schemas.openxmlformats.org/officeDocument/2006/relationships/image" Target="../media/image186.wmf"/><Relationship Id="rId1" Type="http://schemas.openxmlformats.org/officeDocument/2006/relationships/slideLayout" Target="../slideLayouts/slideLayout2.xml"/><Relationship Id="rId6" Type="http://schemas.openxmlformats.org/officeDocument/2006/relationships/image" Target="../media/image179.wmf"/><Relationship Id="rId11" Type="http://schemas.openxmlformats.org/officeDocument/2006/relationships/oleObject" Target="../embeddings/oleObject42.bin"/><Relationship Id="rId5" Type="http://schemas.openxmlformats.org/officeDocument/2006/relationships/oleObject" Target="../embeddings/oleObject39.bin"/><Relationship Id="rId15" Type="http://schemas.openxmlformats.org/officeDocument/2006/relationships/oleObject" Target="../embeddings/oleObject44.bin"/><Relationship Id="rId10" Type="http://schemas.openxmlformats.org/officeDocument/2006/relationships/image" Target="../media/image181.wmf"/><Relationship Id="rId19" Type="http://schemas.openxmlformats.org/officeDocument/2006/relationships/oleObject" Target="../embeddings/oleObject46.bin"/><Relationship Id="rId4" Type="http://schemas.openxmlformats.org/officeDocument/2006/relationships/image" Target="../media/image178.wmf"/><Relationship Id="rId9" Type="http://schemas.openxmlformats.org/officeDocument/2006/relationships/oleObject" Target="../embeddings/oleObject41.bin"/><Relationship Id="rId14" Type="http://schemas.openxmlformats.org/officeDocument/2006/relationships/image" Target="../media/image183.wmf"/><Relationship Id="rId22" Type="http://schemas.openxmlformats.org/officeDocument/2006/relationships/image" Target="../media/image188.png"/></Relationships>
</file>

<file path=ppt/slides/_rels/slide69.xml.rels><?xml version="1.0" encoding="UTF-8" standalone="yes"?>
<Relationships xmlns="http://schemas.openxmlformats.org/package/2006/relationships"><Relationship Id="rId13" Type="http://schemas.openxmlformats.org/officeDocument/2006/relationships/oleObject" Target="../embeddings/oleObject52.bin"/><Relationship Id="rId18" Type="http://schemas.openxmlformats.org/officeDocument/2006/relationships/image" Target="../media/image196.wmf"/><Relationship Id="rId26" Type="http://schemas.openxmlformats.org/officeDocument/2006/relationships/image" Target="../media/image199.wmf"/><Relationship Id="rId21" Type="http://schemas.openxmlformats.org/officeDocument/2006/relationships/oleObject" Target="../embeddings/oleObject56.bin"/><Relationship Id="rId34" Type="http://schemas.openxmlformats.org/officeDocument/2006/relationships/image" Target="../media/image144.png"/><Relationship Id="rId7" Type="http://schemas.openxmlformats.org/officeDocument/2006/relationships/oleObject" Target="../embeddings/oleObject49.bin"/><Relationship Id="rId12" Type="http://schemas.openxmlformats.org/officeDocument/2006/relationships/image" Target="../media/image193.wmf"/><Relationship Id="rId17" Type="http://schemas.openxmlformats.org/officeDocument/2006/relationships/oleObject" Target="../embeddings/oleObject54.bin"/><Relationship Id="rId25" Type="http://schemas.openxmlformats.org/officeDocument/2006/relationships/oleObject" Target="../embeddings/oleObject58.bin"/><Relationship Id="rId38" Type="http://schemas.openxmlformats.org/officeDocument/2006/relationships/image" Target="../media/image204.wmf"/><Relationship Id="rId2" Type="http://schemas.openxmlformats.org/officeDocument/2006/relationships/notesSlide" Target="../notesSlides/notesSlide20.xml"/><Relationship Id="rId16" Type="http://schemas.openxmlformats.org/officeDocument/2006/relationships/image" Target="../media/image195.wmf"/><Relationship Id="rId20" Type="http://schemas.openxmlformats.org/officeDocument/2006/relationships/image" Target="../media/image197.wmf"/><Relationship Id="rId29" Type="http://schemas.openxmlformats.org/officeDocument/2006/relationships/oleObject" Target="../embeddings/oleObject60.bin"/><Relationship Id="rId1" Type="http://schemas.openxmlformats.org/officeDocument/2006/relationships/slideLayout" Target="../slideLayouts/slideLayout2.xml"/><Relationship Id="rId6" Type="http://schemas.openxmlformats.org/officeDocument/2006/relationships/image" Target="../media/image190.wmf"/><Relationship Id="rId11" Type="http://schemas.openxmlformats.org/officeDocument/2006/relationships/oleObject" Target="../embeddings/oleObject51.bin"/><Relationship Id="rId24" Type="http://schemas.openxmlformats.org/officeDocument/2006/relationships/image" Target="../media/image198.wmf"/><Relationship Id="rId32" Type="http://schemas.openxmlformats.org/officeDocument/2006/relationships/image" Target="../media/image202.wmf"/><Relationship Id="rId37" Type="http://schemas.openxmlformats.org/officeDocument/2006/relationships/oleObject" Target="../embeddings/oleObject63.bin"/><Relationship Id="rId5" Type="http://schemas.openxmlformats.org/officeDocument/2006/relationships/oleObject" Target="../embeddings/oleObject48.bin"/><Relationship Id="rId15" Type="http://schemas.openxmlformats.org/officeDocument/2006/relationships/oleObject" Target="../embeddings/oleObject53.bin"/><Relationship Id="rId23" Type="http://schemas.openxmlformats.org/officeDocument/2006/relationships/oleObject" Target="../embeddings/oleObject57.bin"/><Relationship Id="rId28" Type="http://schemas.openxmlformats.org/officeDocument/2006/relationships/image" Target="../media/image200.wmf"/><Relationship Id="rId36" Type="http://schemas.openxmlformats.org/officeDocument/2006/relationships/image" Target="../media/image203.wmf"/><Relationship Id="rId10" Type="http://schemas.openxmlformats.org/officeDocument/2006/relationships/image" Target="../media/image192.wmf"/><Relationship Id="rId19" Type="http://schemas.openxmlformats.org/officeDocument/2006/relationships/oleObject" Target="../embeddings/oleObject55.bin"/><Relationship Id="rId31" Type="http://schemas.openxmlformats.org/officeDocument/2006/relationships/oleObject" Target="../embeddings/oleObject61.bin"/><Relationship Id="rId4" Type="http://schemas.openxmlformats.org/officeDocument/2006/relationships/image" Target="../media/image189.wmf"/><Relationship Id="rId9" Type="http://schemas.openxmlformats.org/officeDocument/2006/relationships/oleObject" Target="../embeddings/oleObject50.bin"/><Relationship Id="rId14" Type="http://schemas.openxmlformats.org/officeDocument/2006/relationships/image" Target="../media/image194.wmf"/><Relationship Id="rId22" Type="http://schemas.openxmlformats.org/officeDocument/2006/relationships/image" Target="../media/image147.wmf"/><Relationship Id="rId27" Type="http://schemas.openxmlformats.org/officeDocument/2006/relationships/oleObject" Target="../embeddings/oleObject59.bin"/><Relationship Id="rId30" Type="http://schemas.openxmlformats.org/officeDocument/2006/relationships/image" Target="../media/image201.wmf"/><Relationship Id="rId35" Type="http://schemas.openxmlformats.org/officeDocument/2006/relationships/oleObject" Target="../embeddings/oleObject62.bin"/><Relationship Id="rId8" Type="http://schemas.openxmlformats.org/officeDocument/2006/relationships/image" Target="../media/image191.wmf"/><Relationship Id="rId3" Type="http://schemas.openxmlformats.org/officeDocument/2006/relationships/oleObject" Target="../embeddings/oleObject47.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image" Target="../media/image206.png"/><Relationship Id="rId3" Type="http://schemas.openxmlformats.org/officeDocument/2006/relationships/image" Target="../media/image135.png"/><Relationship Id="rId7" Type="http://schemas.openxmlformats.org/officeDocument/2006/relationships/image" Target="../media/image137.wmf"/><Relationship Id="rId12" Type="http://schemas.openxmlformats.org/officeDocument/2006/relationships/image" Target="../media/image20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oleObject" Target="../embeddings/oleObject65.bin"/><Relationship Id="rId11" Type="http://schemas.openxmlformats.org/officeDocument/2006/relationships/image" Target="../media/image680.png"/><Relationship Id="rId5" Type="http://schemas.openxmlformats.org/officeDocument/2006/relationships/image" Target="../media/image136.wmf"/><Relationship Id="rId4" Type="http://schemas.openxmlformats.org/officeDocument/2006/relationships/oleObject" Target="../embeddings/oleObject64.bin"/><Relationship Id="rId9" Type="http://schemas.openxmlformats.org/officeDocument/2006/relationships/image" Target="../media/image138.wmf"/><Relationship Id="rId14" Type="http://schemas.openxmlformats.org/officeDocument/2006/relationships/image" Target="../media/image710.png"/></Relationships>
</file>

<file path=ppt/slides/_rels/slide71.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72.xml.rels><?xml version="1.0" encoding="UTF-8" standalone="yes"?>
<Relationships xmlns="http://schemas.openxmlformats.org/package/2006/relationships"><Relationship Id="rId3" Type="http://schemas.openxmlformats.org/officeDocument/2006/relationships/hyperlink" Target="http://neuralnetworksanddeeplearning.com/chap1.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73.xml.rels><?xml version="1.0" encoding="UTF-8" standalone="yes"?>
<Relationships xmlns="http://schemas.openxmlformats.org/package/2006/relationships"><Relationship Id="rId8" Type="http://schemas.openxmlformats.org/officeDocument/2006/relationships/image" Target="../media/image138.wmf"/><Relationship Id="rId3" Type="http://schemas.openxmlformats.org/officeDocument/2006/relationships/oleObject" Target="../embeddings/oleObject67.bin"/><Relationship Id="rId7" Type="http://schemas.openxmlformats.org/officeDocument/2006/relationships/oleObject" Target="../embeddings/oleObject69.bin"/><Relationship Id="rId12" Type="http://schemas.openxmlformats.org/officeDocument/2006/relationships/image" Target="../media/image8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7.wmf"/><Relationship Id="rId11" Type="http://schemas.openxmlformats.org/officeDocument/2006/relationships/image" Target="../media/image810.png"/><Relationship Id="rId5" Type="http://schemas.openxmlformats.org/officeDocument/2006/relationships/oleObject" Target="../embeddings/oleObject68.bin"/><Relationship Id="rId4" Type="http://schemas.openxmlformats.org/officeDocument/2006/relationships/image" Target="../media/image136.wmf"/><Relationship Id="rId9" Type="http://schemas.openxmlformats.org/officeDocument/2006/relationships/image" Target="../media/image210.png"/></Relationships>
</file>

<file path=ppt/slides/_rels/slide74.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892.png"/><Relationship Id="rId18" Type="http://schemas.openxmlformats.org/officeDocument/2006/relationships/image" Target="../media/image943.png"/><Relationship Id="rId3" Type="http://schemas.openxmlformats.org/officeDocument/2006/relationships/image" Target="../media/image831.png"/><Relationship Id="rId7" Type="http://schemas.openxmlformats.org/officeDocument/2006/relationships/image" Target="../media/image872.png"/><Relationship Id="rId12" Type="http://schemas.openxmlformats.org/officeDocument/2006/relationships/image" Target="../media/image882.png"/><Relationship Id="rId17" Type="http://schemas.openxmlformats.org/officeDocument/2006/relationships/image" Target="../media/image933.png"/><Relationship Id="rId2" Type="http://schemas.openxmlformats.org/officeDocument/2006/relationships/notesSlide" Target="../notesSlides/notesSlide25.xml"/><Relationship Id="rId16" Type="http://schemas.openxmlformats.org/officeDocument/2006/relationships/image" Target="../media/image922.png"/><Relationship Id="rId1" Type="http://schemas.openxmlformats.org/officeDocument/2006/relationships/slideLayout" Target="../slideLayouts/slideLayout2.xml"/><Relationship Id="rId6" Type="http://schemas.openxmlformats.org/officeDocument/2006/relationships/image" Target="../media/image862.png"/><Relationship Id="rId11" Type="http://schemas.openxmlformats.org/officeDocument/2006/relationships/image" Target="../media/image210.png"/><Relationship Id="rId5" Type="http://schemas.openxmlformats.org/officeDocument/2006/relationships/image" Target="../media/image852.png"/><Relationship Id="rId15" Type="http://schemas.openxmlformats.org/officeDocument/2006/relationships/image" Target="../media/image912.png"/><Relationship Id="rId10" Type="http://schemas.openxmlformats.org/officeDocument/2006/relationships/image" Target="../media/image209.png"/><Relationship Id="rId4" Type="http://schemas.openxmlformats.org/officeDocument/2006/relationships/image" Target="../media/image841.png"/><Relationship Id="rId9" Type="http://schemas.openxmlformats.org/officeDocument/2006/relationships/image" Target="../media/image208.png"/><Relationship Id="rId14" Type="http://schemas.openxmlformats.org/officeDocument/2006/relationships/image" Target="../media/image902.png"/></Relationships>
</file>

<file path=ppt/slides/_rels/slide75.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1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en.wikipedia.org/wiki/Gradient" TargetMode="External"/><Relationship Id="rId5" Type="http://schemas.openxmlformats.org/officeDocument/2006/relationships/image" Target="../media/image218.png"/><Relationship Id="rId4" Type="http://schemas.openxmlformats.org/officeDocument/2006/relationships/image" Target="../media/image217.png"/></Relationships>
</file>

<file path=ppt/slides/_rels/slide76.xml.rels><?xml version="1.0" encoding="UTF-8" standalone="yes"?>
<Relationships xmlns="http://schemas.openxmlformats.org/package/2006/relationships"><Relationship Id="rId8" Type="http://schemas.openxmlformats.org/officeDocument/2006/relationships/image" Target="../media/image952.png"/><Relationship Id="rId13" Type="http://schemas.openxmlformats.org/officeDocument/2006/relationships/image" Target="../media/image991.png"/><Relationship Id="rId3" Type="http://schemas.openxmlformats.org/officeDocument/2006/relationships/image" Target="../media/image220.png"/><Relationship Id="rId7" Type="http://schemas.openxmlformats.org/officeDocument/2006/relationships/image" Target="../media/image942.png"/><Relationship Id="rId12" Type="http://schemas.openxmlformats.org/officeDocument/2006/relationships/image" Target="../media/image992.png"/><Relationship Id="rId17" Type="http://schemas.openxmlformats.org/officeDocument/2006/relationships/image" Target="../media/image1021.png"/><Relationship Id="rId2" Type="http://schemas.openxmlformats.org/officeDocument/2006/relationships/notesSlide" Target="../notesSlides/notesSlide27.xml"/><Relationship Id="rId16" Type="http://schemas.openxmlformats.org/officeDocument/2006/relationships/image" Target="../media/image1011.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image" Target="../media/image981.png"/><Relationship Id="rId15" Type="http://schemas.openxmlformats.org/officeDocument/2006/relationships/image" Target="../media/image761.png"/><Relationship Id="rId10" Type="http://schemas.openxmlformats.org/officeDocument/2006/relationships/image" Target="../media/image971.png"/><Relationship Id="rId4" Type="http://schemas.openxmlformats.org/officeDocument/2006/relationships/image" Target="../media/image932.png"/><Relationship Id="rId9" Type="http://schemas.openxmlformats.org/officeDocument/2006/relationships/image" Target="../media/image962.png"/><Relationship Id="rId14" Type="http://schemas.openxmlformats.org/officeDocument/2006/relationships/image" Target="../media/image1002.png"/></Relationships>
</file>

<file path=ppt/slides/_rels/slide77.xml.rels><?xml version="1.0" encoding="UTF-8" standalone="yes"?>
<Relationships xmlns="http://schemas.openxmlformats.org/package/2006/relationships"><Relationship Id="rId8" Type="http://schemas.openxmlformats.org/officeDocument/2006/relationships/image" Target="../media/image952.png"/><Relationship Id="rId13" Type="http://schemas.openxmlformats.org/officeDocument/2006/relationships/image" Target="../media/image991.png"/><Relationship Id="rId18" Type="http://schemas.openxmlformats.org/officeDocument/2006/relationships/image" Target="../media/image1050.png"/><Relationship Id="rId3" Type="http://schemas.openxmlformats.org/officeDocument/2006/relationships/image" Target="../media/image220.png"/><Relationship Id="rId21" Type="http://schemas.openxmlformats.org/officeDocument/2006/relationships/image" Target="../media/image942.png"/><Relationship Id="rId12" Type="http://schemas.openxmlformats.org/officeDocument/2006/relationships/image" Target="../media/image1001.png"/><Relationship Id="rId17" Type="http://schemas.openxmlformats.org/officeDocument/2006/relationships/image" Target="../media/image1040.png"/><Relationship Id="rId2" Type="http://schemas.openxmlformats.org/officeDocument/2006/relationships/notesSlide" Target="../notesSlides/notesSlide28.xml"/><Relationship Id="rId16" Type="http://schemas.openxmlformats.org/officeDocument/2006/relationships/image" Target="../media/image1030.png"/><Relationship Id="rId20" Type="http://schemas.openxmlformats.org/officeDocument/2006/relationships/image" Target="../media/image1070.png"/><Relationship Id="rId1" Type="http://schemas.openxmlformats.org/officeDocument/2006/relationships/slideLayout" Target="../slideLayouts/slideLayout2.xml"/><Relationship Id="rId6" Type="http://schemas.openxmlformats.org/officeDocument/2006/relationships/image" Target="../media/image270.png"/><Relationship Id="rId15" Type="http://schemas.openxmlformats.org/officeDocument/2006/relationships/image" Target="../media/image1020.png"/><Relationship Id="rId10" Type="http://schemas.openxmlformats.org/officeDocument/2006/relationships/image" Target="../media/image971.png"/><Relationship Id="rId19" Type="http://schemas.openxmlformats.org/officeDocument/2006/relationships/image" Target="../media/image1060.png"/><Relationship Id="rId4" Type="http://schemas.openxmlformats.org/officeDocument/2006/relationships/image" Target="../media/image932.png"/><Relationship Id="rId9" Type="http://schemas.openxmlformats.org/officeDocument/2006/relationships/image" Target="../media/image962.png"/></Relationships>
</file>

<file path=ppt/slides/_rels/slide78.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112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10.png"/><Relationship Id="rId5" Type="http://schemas.openxmlformats.org/officeDocument/2006/relationships/image" Target="../media/image1100.png"/><Relationship Id="rId4" Type="http://schemas.openxmlformats.org/officeDocument/2006/relationships/image" Target="../media/image1090.png"/></Relationships>
</file>

<file path=ppt/slides/_rels/slide7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3.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50.png"/><Relationship Id="rId4" Type="http://schemas.openxmlformats.org/officeDocument/2006/relationships/image" Target="../media/image1140.png"/></Relationships>
</file>

<file path=ppt/slides/_rels/slide81.xml.rels><?xml version="1.0" encoding="UTF-8" standalone="yes"?>
<Relationships xmlns="http://schemas.openxmlformats.org/package/2006/relationships"><Relationship Id="rId3" Type="http://schemas.openxmlformats.org/officeDocument/2006/relationships/hyperlink" Target="https://en.wikipedia.org/wiki/Momentu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png"/><Relationship Id="rId18" Type="http://schemas.openxmlformats.org/officeDocument/2006/relationships/image" Target="../media/image241.png"/><Relationship Id="rId3" Type="http://schemas.openxmlformats.org/officeDocument/2006/relationships/image" Target="../media/image225.png"/><Relationship Id="rId7" Type="http://schemas.openxmlformats.org/officeDocument/2006/relationships/image" Target="../media/image229.png"/><Relationship Id="rId12" Type="http://schemas.openxmlformats.org/officeDocument/2006/relationships/image" Target="../media/image235.png"/><Relationship Id="rId17" Type="http://schemas.openxmlformats.org/officeDocument/2006/relationships/image" Target="../media/image239.png"/><Relationship Id="rId2" Type="http://schemas.openxmlformats.org/officeDocument/2006/relationships/image" Target="../media/image224.png"/><Relationship Id="rId16" Type="http://schemas.openxmlformats.org/officeDocument/2006/relationships/hyperlink" Target="http://www.slideshare.net/cfregly/gradient-descent-back-propagation-and-auto-differentiation-advanced-spark-and-tensorflow-meetup-08042016" TargetMode="External"/><Relationship Id="rId20"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4.png"/><Relationship Id="rId5" Type="http://schemas.openxmlformats.org/officeDocument/2006/relationships/image" Target="../media/image227.png"/><Relationship Id="rId15" Type="http://schemas.openxmlformats.org/officeDocument/2006/relationships/image" Target="../media/image238.png"/><Relationship Id="rId10" Type="http://schemas.openxmlformats.org/officeDocument/2006/relationships/image" Target="../media/image233.png"/><Relationship Id="rId19" Type="http://schemas.openxmlformats.org/officeDocument/2006/relationships/image" Target="../media/image242.png"/><Relationship Id="rId4" Type="http://schemas.openxmlformats.org/officeDocument/2006/relationships/image" Target="../media/image226.png"/><Relationship Id="rId9" Type="http://schemas.openxmlformats.org/officeDocument/2006/relationships/image" Target="../media/image232.png"/><Relationship Id="rId14" Type="http://schemas.openxmlformats.org/officeDocument/2006/relationships/image" Target="../media/image237.png"/></Relationships>
</file>

<file path=ppt/slides/_rels/slide84.xml.rels><?xml version="1.0" encoding="UTF-8" standalone="yes"?>
<Relationships xmlns="http://schemas.openxmlformats.org/package/2006/relationships"><Relationship Id="rId2" Type="http://schemas.openxmlformats.org/officeDocument/2006/relationships/image" Target="../media/image244.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1220.png"/><Relationship Id="rId18" Type="http://schemas.openxmlformats.org/officeDocument/2006/relationships/image" Target="../media/image1241.png"/><Relationship Id="rId3" Type="http://schemas.openxmlformats.org/officeDocument/2006/relationships/image" Target="../media/image1160.png"/><Relationship Id="rId7" Type="http://schemas.openxmlformats.org/officeDocument/2006/relationships/image" Target="../media/image207.png"/><Relationship Id="rId12" Type="http://schemas.openxmlformats.org/officeDocument/2006/relationships/image" Target="../media/image1211.png"/><Relationship Id="rId17" Type="http://schemas.openxmlformats.org/officeDocument/2006/relationships/image" Target="../media/image1260.png"/><Relationship Id="rId2" Type="http://schemas.openxmlformats.org/officeDocument/2006/relationships/notesSlide" Target="../notesSlides/notesSlide34.xml"/><Relationship Id="rId16" Type="http://schemas.openxmlformats.org/officeDocument/2006/relationships/image" Target="../media/image1250.png"/><Relationship Id="rId1" Type="http://schemas.openxmlformats.org/officeDocument/2006/relationships/slideLayout" Target="../slideLayouts/slideLayout2.xml"/><Relationship Id="rId6" Type="http://schemas.openxmlformats.org/officeDocument/2006/relationships/image" Target="../media/image1191.png"/><Relationship Id="rId11" Type="http://schemas.openxmlformats.org/officeDocument/2006/relationships/image" Target="../media/image1200.png"/><Relationship Id="rId5" Type="http://schemas.openxmlformats.org/officeDocument/2006/relationships/image" Target="../media/image1180.png"/><Relationship Id="rId15" Type="http://schemas.openxmlformats.org/officeDocument/2006/relationships/image" Target="../media/image760.png"/><Relationship Id="rId10" Type="http://schemas.openxmlformats.org/officeDocument/2006/relationships/image" Target="../media/image210.png"/><Relationship Id="rId19" Type="http://schemas.openxmlformats.org/officeDocument/2006/relationships/image" Target="../media/image1272.png"/><Relationship Id="rId4" Type="http://schemas.openxmlformats.org/officeDocument/2006/relationships/image" Target="../media/image1171.png"/><Relationship Id="rId9" Type="http://schemas.openxmlformats.org/officeDocument/2006/relationships/image" Target="../media/image209.png"/><Relationship Id="rId14" Type="http://schemas.openxmlformats.org/officeDocument/2006/relationships/image" Target="../media/image1231.png"/></Relationships>
</file>

<file path=ppt/slides/_rels/slide8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87.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1220.png"/><Relationship Id="rId18" Type="http://schemas.openxmlformats.org/officeDocument/2006/relationships/image" Target="../media/image1271.png"/><Relationship Id="rId3" Type="http://schemas.openxmlformats.org/officeDocument/2006/relationships/image" Target="../media/image1160.png"/><Relationship Id="rId7" Type="http://schemas.openxmlformats.org/officeDocument/2006/relationships/image" Target="../media/image207.png"/><Relationship Id="rId12" Type="http://schemas.openxmlformats.org/officeDocument/2006/relationships/image" Target="../media/image1210.png"/><Relationship Id="rId17" Type="http://schemas.openxmlformats.org/officeDocument/2006/relationships/image" Target="../media/image1260.png"/><Relationship Id="rId2" Type="http://schemas.openxmlformats.org/officeDocument/2006/relationships/notesSlide" Target="../notesSlides/notesSlide36.xml"/><Relationship Id="rId16" Type="http://schemas.openxmlformats.org/officeDocument/2006/relationships/image" Target="../media/image1250.png"/><Relationship Id="rId1" Type="http://schemas.openxmlformats.org/officeDocument/2006/relationships/slideLayout" Target="../slideLayouts/slideLayout2.xml"/><Relationship Id="rId6" Type="http://schemas.openxmlformats.org/officeDocument/2006/relationships/image" Target="../media/image1190.png"/><Relationship Id="rId11" Type="http://schemas.openxmlformats.org/officeDocument/2006/relationships/image" Target="../media/image1200.png"/><Relationship Id="rId5" Type="http://schemas.openxmlformats.org/officeDocument/2006/relationships/image" Target="../media/image1180.png"/><Relationship Id="rId15" Type="http://schemas.openxmlformats.org/officeDocument/2006/relationships/image" Target="../media/image760.png"/><Relationship Id="rId10" Type="http://schemas.openxmlformats.org/officeDocument/2006/relationships/image" Target="../media/image210.png"/><Relationship Id="rId19" Type="http://schemas.openxmlformats.org/officeDocument/2006/relationships/image" Target="../media/image1280.png"/><Relationship Id="rId4" Type="http://schemas.openxmlformats.org/officeDocument/2006/relationships/image" Target="../media/image1170.png"/><Relationship Id="rId9" Type="http://schemas.openxmlformats.org/officeDocument/2006/relationships/image" Target="../media/image209.png"/><Relationship Id="rId14" Type="http://schemas.openxmlformats.org/officeDocument/2006/relationships/image" Target="../media/image1230.png"/></Relationships>
</file>

<file path=ppt/slides/_rels/slide88.xml.rels><?xml version="1.0" encoding="UTF-8" standalone="yes"?>
<Relationships xmlns="http://schemas.openxmlformats.org/package/2006/relationships"><Relationship Id="rId2" Type="http://schemas.openxmlformats.org/officeDocument/2006/relationships/hyperlink" Target="http://neuralnetworksanddeeplearning.com/chap2.html"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image" Target="../media/image247.gif"/><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50.gif"/><Relationship Id="rId4" Type="http://schemas.openxmlformats.org/officeDocument/2006/relationships/image" Target="../media/image249.gi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hyperlink" Target="https://youtu.be/Q9Z20HCPnww" TargetMode="External"/><Relationship Id="rId1" Type="http://schemas.openxmlformats.org/officeDocument/2006/relationships/slideLayout" Target="../slideLayouts/slideLayout12.xml"/><Relationship Id="rId4" Type="http://schemas.openxmlformats.org/officeDocument/2006/relationships/image" Target="../media/image25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2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2570.png"/><Relationship Id="rId7" Type="http://schemas.openxmlformats.org/officeDocument/2006/relationships/image" Target="../media/image260.wmf"/><Relationship Id="rId1" Type="http://schemas.openxmlformats.org/officeDocument/2006/relationships/slideLayout" Target="../slideLayouts/slideLayout12.xml"/><Relationship Id="rId6" Type="http://schemas.openxmlformats.org/officeDocument/2006/relationships/oleObject" Target="../embeddings/oleObject71.bin"/><Relationship Id="rId5" Type="http://schemas.openxmlformats.org/officeDocument/2006/relationships/image" Target="../media/image259.wmf"/><Relationship Id="rId4" Type="http://schemas.openxmlformats.org/officeDocument/2006/relationships/oleObject" Target="../embeddings/oleObject7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 y="1735934"/>
            <a:ext cx="9037160" cy="323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124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1100"/>
            <a:ext cx="3528392" cy="353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21100"/>
            <a:ext cx="4798348" cy="346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717032"/>
            <a:ext cx="8763000" cy="291465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909939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en-US" dirty="0"/>
              <a:t>Now check our error</a:t>
            </a:r>
          </a:p>
        </p:txBody>
      </p:sp>
      <p:cxnSp>
        <p:nvCxnSpPr>
          <p:cNvPr id="15" name="Straight Connector 14"/>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5"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5"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Oval 23"/>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2195736" y="5777271"/>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346734" y="1484784"/>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11" name="Group 10"/>
          <p:cNvGrpSpPr/>
          <p:nvPr/>
        </p:nvGrpSpPr>
        <p:grpSpPr>
          <a:xfrm>
            <a:off x="4504904" y="1484784"/>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7" name="TextBox 36"/>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45" name="TextBox 44"/>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7" name="TextBox 46"/>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8" name="TextBox 47"/>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9" name="TextBox 48"/>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50" name="TextBox 49"/>
          <p:cNvSpPr txBox="1"/>
          <p:nvPr/>
        </p:nvSpPr>
        <p:spPr>
          <a:xfrm>
            <a:off x="5159381"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51" name="TextBox 50"/>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52" name="TextBox 51"/>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endParaRPr lang="en-US" sz="2400" dirty="0">
              <a:solidFill>
                <a:srgbClr val="002050"/>
              </a:solidFill>
            </a:endParaRPr>
          </a:p>
        </p:txBody>
      </p:sp>
      <p:sp>
        <p:nvSpPr>
          <p:cNvPr id="56" name="TextBox 55"/>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0.3</a:t>
            </a:r>
          </a:p>
          <a:p>
            <a:pPr algn="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3" name="TextBox 52"/>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0.7</a:t>
            </a:r>
          </a:p>
          <a:p>
            <a:pP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9" name="Text Placeholder 2"/>
          <p:cNvSpPr>
            <a:spLocks noGrp="1"/>
          </p:cNvSpPr>
          <p:nvPr>
            <p:ph type="body" sz="quarter" idx="10"/>
          </p:nvPr>
        </p:nvSpPr>
        <p:spPr>
          <a:xfrm>
            <a:off x="5940153" y="209855"/>
            <a:ext cx="3096344" cy="1562961"/>
          </a:xfrm>
          <a:solidFill>
            <a:schemeClr val="bg1">
              <a:lumMod val="85000"/>
            </a:schemeClr>
          </a:solidFill>
          <a:ln w="25400">
            <a:solidFill>
              <a:schemeClr val="tx1"/>
            </a:solidFill>
          </a:ln>
        </p:spPr>
        <p:txBody>
          <a:bodyPr>
            <a:noAutofit/>
          </a:bodyPr>
          <a:lstStyle/>
          <a:p>
            <a:r>
              <a:rPr lang="en-US" sz="2400" dirty="0"/>
              <a:t>Calculate errors done by neurons. If errors are “bad”, the weights need a lot of work.</a:t>
            </a:r>
          </a:p>
        </p:txBody>
      </p:sp>
      <p:sp>
        <p:nvSpPr>
          <p:cNvPr id="60" name="TextBox 59"/>
          <p:cNvSpPr txBox="1"/>
          <p:nvPr/>
        </p:nvSpPr>
        <p:spPr>
          <a:xfrm>
            <a:off x="5337447" y="3147962"/>
            <a:ext cx="355619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|0 - 0.7| = </a:t>
            </a:r>
            <a:r>
              <a:rPr lang="en-US" sz="2800" dirty="0">
                <a:solidFill>
                  <a:srgbClr val="FF0000"/>
                </a:solidFill>
              </a:rPr>
              <a:t>0.7</a:t>
            </a:r>
          </a:p>
        </p:txBody>
      </p:sp>
      <p:sp>
        <p:nvSpPr>
          <p:cNvPr id="61" name="TextBox 60"/>
          <p:cNvSpPr txBox="1"/>
          <p:nvPr/>
        </p:nvSpPr>
        <p:spPr>
          <a:xfrm>
            <a:off x="-151471" y="3147962"/>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|1 - 0.3| =  </a:t>
            </a:r>
            <a:r>
              <a:rPr lang="en-US" sz="2800" dirty="0">
                <a:solidFill>
                  <a:srgbClr val="FF0000"/>
                </a:solidFill>
              </a:rPr>
              <a:t>0.7</a:t>
            </a:r>
            <a:endParaRPr lang="en-US" sz="2400" dirty="0">
              <a:solidFill>
                <a:srgbClr val="FF0000"/>
              </a:solidFill>
            </a:endParaRPr>
          </a:p>
        </p:txBody>
      </p:sp>
      <p:grpSp>
        <p:nvGrpSpPr>
          <p:cNvPr id="54" name="Group 53"/>
          <p:cNvGrpSpPr/>
          <p:nvPr/>
        </p:nvGrpSpPr>
        <p:grpSpPr>
          <a:xfrm>
            <a:off x="103456" y="1027488"/>
            <a:ext cx="2975501" cy="997296"/>
            <a:chOff x="90041" y="2333152"/>
            <a:chExt cx="4024755" cy="1389768"/>
          </a:xfrm>
        </p:grpSpPr>
        <p:sp>
          <p:nvSpPr>
            <p:cNvPr id="55" name="Rounded Rectangle 54"/>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3003398" y="2653972"/>
              <a:ext cx="904269" cy="720000"/>
              <a:chOff x="3346734" y="1484784"/>
              <a:chExt cx="904269" cy="720000"/>
            </a:xfrm>
          </p:grpSpPr>
          <p:sp>
            <p:nvSpPr>
              <p:cNvPr id="67" name="Rectangle 66"/>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8" name="Rectangle 57"/>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6" name="Right Arrow 65"/>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101593" y="5655731"/>
            <a:ext cx="504000" cy="50400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4" name="Rectangle 63"/>
          <p:cNvSpPr/>
          <p:nvPr/>
        </p:nvSpPr>
        <p:spPr>
          <a:xfrm>
            <a:off x="8596262" y="5655731"/>
            <a:ext cx="504000" cy="50400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5" name="Rectangle 64"/>
          <p:cNvSpPr/>
          <p:nvPr/>
        </p:nvSpPr>
        <p:spPr>
          <a:xfrm>
            <a:off x="8101593" y="6283793"/>
            <a:ext cx="504000" cy="50400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0.3</a:t>
            </a:r>
          </a:p>
        </p:txBody>
      </p:sp>
      <p:sp>
        <p:nvSpPr>
          <p:cNvPr id="70" name="Rectangle 69"/>
          <p:cNvSpPr/>
          <p:nvPr/>
        </p:nvSpPr>
        <p:spPr>
          <a:xfrm>
            <a:off x="8596262" y="6283793"/>
            <a:ext cx="504000" cy="50400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0.7</a:t>
            </a:r>
          </a:p>
        </p:txBody>
      </p:sp>
      <p:sp>
        <p:nvSpPr>
          <p:cNvPr id="4" name="Left Brace 3"/>
          <p:cNvSpPr/>
          <p:nvPr/>
        </p:nvSpPr>
        <p:spPr>
          <a:xfrm>
            <a:off x="7763093" y="5755601"/>
            <a:ext cx="251926" cy="958706"/>
          </a:xfrm>
          <a:prstGeom prst="leftBrace">
            <a:avLst>
              <a:gd name="adj1" fmla="val 34881"/>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p:cNvSpPr txBox="1"/>
          <p:nvPr/>
        </p:nvSpPr>
        <p:spPr>
          <a:xfrm>
            <a:off x="6460948" y="5923113"/>
            <a:ext cx="1402501"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d = </a:t>
            </a:r>
            <a:r>
              <a:rPr lang="en-US" sz="2800" dirty="0">
                <a:solidFill>
                  <a:srgbClr val="FF0000"/>
                </a:solidFill>
              </a:rPr>
              <a:t>0.7</a:t>
            </a:r>
          </a:p>
        </p:txBody>
      </p:sp>
    </p:spTree>
    <p:extLst>
      <p:ext uri="{BB962C8B-B14F-4D97-AF65-F5344CB8AC3E}">
        <p14:creationId xmlns:p14="http://schemas.microsoft.com/office/powerpoint/2010/main" val="2396855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696"/>
          </a:xfrm>
        </p:spPr>
        <p:txBody>
          <a:bodyPr>
            <a:normAutofit fontScale="90000"/>
          </a:bodyPr>
          <a:lstStyle/>
          <a:p>
            <a:r>
              <a:rPr lang="en-US" dirty="0"/>
              <a:t>Gradient descent </a:t>
            </a:r>
          </a:p>
        </p:txBody>
      </p:sp>
      <p:sp>
        <p:nvSpPr>
          <p:cNvPr id="55" name="Text Placeholder 2"/>
          <p:cNvSpPr>
            <a:spLocks noGrp="1"/>
          </p:cNvSpPr>
          <p:nvPr>
            <p:ph type="body" sz="quarter" idx="10"/>
          </p:nvPr>
        </p:nvSpPr>
        <p:spPr>
          <a:xfrm>
            <a:off x="274639" y="1212850"/>
            <a:ext cx="2752415" cy="2400657"/>
          </a:xfrm>
        </p:spPr>
        <p:txBody>
          <a:bodyPr>
            <a:normAutofit/>
          </a:bodyPr>
          <a:lstStyle/>
          <a:p>
            <a:r>
              <a:rPr lang="en-US" dirty="0"/>
              <a:t>For each weight, adjust it up and down a bit and see how the error changes. </a:t>
            </a:r>
          </a:p>
        </p:txBody>
      </p:sp>
      <p:sp>
        <p:nvSpPr>
          <p:cNvPr id="57" name="Freeform 56"/>
          <p:cNvSpPr/>
          <p:nvPr/>
        </p:nvSpPr>
        <p:spPr bwMode="auto">
          <a:xfrm>
            <a:off x="4485756" y="1662273"/>
            <a:ext cx="4393986" cy="4272865"/>
          </a:xfrm>
          <a:custGeom>
            <a:avLst/>
            <a:gdLst>
              <a:gd name="connsiteX0" fmla="*/ 0 w 3814549"/>
              <a:gd name="connsiteY0" fmla="*/ 13648 h 3521124"/>
              <a:gd name="connsiteX1" fmla="*/ 1849271 w 3814549"/>
              <a:gd name="connsiteY1" fmla="*/ 3521122 h 3521124"/>
              <a:gd name="connsiteX2" fmla="*/ 3814549 w 3814549"/>
              <a:gd name="connsiteY2" fmla="*/ 0 h 3521124"/>
            </a:gdLst>
            <a:ahLst/>
            <a:cxnLst>
              <a:cxn ang="0">
                <a:pos x="connsiteX0" y="connsiteY0"/>
              </a:cxn>
              <a:cxn ang="0">
                <a:pos x="connsiteX1" y="connsiteY1"/>
              </a:cxn>
              <a:cxn ang="0">
                <a:pos x="connsiteX2" y="connsiteY2"/>
              </a:cxn>
            </a:cxnLst>
            <a:rect l="l" t="t" r="r" b="b"/>
            <a:pathLst>
              <a:path w="3814549" h="3521124">
                <a:moveTo>
                  <a:pt x="0" y="13648"/>
                </a:moveTo>
                <a:cubicBezTo>
                  <a:pt x="606756" y="1768522"/>
                  <a:pt x="1213513" y="3523397"/>
                  <a:pt x="1849271" y="3521122"/>
                </a:cubicBezTo>
                <a:cubicBezTo>
                  <a:pt x="2485029" y="3518847"/>
                  <a:pt x="3149789" y="1759423"/>
                  <a:pt x="3814549" y="0"/>
                </a:cubicBezTo>
              </a:path>
            </a:pathLst>
          </a:custGeom>
          <a:noFill/>
          <a:ln w="5715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flipV="1">
            <a:off x="4335985" y="1205073"/>
            <a:ext cx="0" cy="4928111"/>
          </a:xfrm>
          <a:prstGeom prst="straightConnector1">
            <a:avLst/>
          </a:prstGeom>
          <a:ln w="19050">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4335985" y="6133184"/>
            <a:ext cx="4765303" cy="0"/>
          </a:xfrm>
          <a:prstGeom prst="straightConnector1">
            <a:avLst/>
          </a:prstGeom>
          <a:ln w="19050">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795828" y="6133184"/>
            <a:ext cx="128637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2050"/>
                </a:solidFill>
              </a:rPr>
              <a:t>weight</a:t>
            </a:r>
          </a:p>
        </p:txBody>
      </p:sp>
      <p:sp>
        <p:nvSpPr>
          <p:cNvPr id="66" name="TextBox 65"/>
          <p:cNvSpPr txBox="1"/>
          <p:nvPr/>
        </p:nvSpPr>
        <p:spPr>
          <a:xfrm rot="16200000">
            <a:off x="3454382" y="1818928"/>
            <a:ext cx="102893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002050"/>
                </a:solidFill>
              </a:rPr>
              <a:t>error</a:t>
            </a:r>
          </a:p>
        </p:txBody>
      </p:sp>
      <p:sp>
        <p:nvSpPr>
          <p:cNvPr id="67" name="Oval 66"/>
          <p:cNvSpPr/>
          <p:nvPr/>
        </p:nvSpPr>
        <p:spPr bwMode="auto">
          <a:xfrm>
            <a:off x="5171556" y="3437431"/>
            <a:ext cx="347310" cy="320342"/>
          </a:xfrm>
          <a:prstGeom prst="ellips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8" name="Oval 67"/>
          <p:cNvSpPr/>
          <p:nvPr/>
        </p:nvSpPr>
        <p:spPr bwMode="auto">
          <a:xfrm>
            <a:off x="5433846" y="4161331"/>
            <a:ext cx="347310" cy="320342"/>
          </a:xfrm>
          <a:prstGeom prst="ellips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noFill/>
            </a:endParaRPr>
          </a:p>
        </p:txBody>
      </p:sp>
      <p:sp>
        <p:nvSpPr>
          <p:cNvPr id="69" name="Oval 68"/>
          <p:cNvSpPr/>
          <p:nvPr/>
        </p:nvSpPr>
        <p:spPr bwMode="auto">
          <a:xfrm>
            <a:off x="4866756" y="2652873"/>
            <a:ext cx="347310" cy="320342"/>
          </a:xfrm>
          <a:prstGeom prst="ellipse">
            <a:avLst/>
          </a:prstGeom>
          <a:solidFill>
            <a:srgbClr val="002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noFill/>
            </a:endParaRPr>
          </a:p>
        </p:txBody>
      </p:sp>
      <p:cxnSp>
        <p:nvCxnSpPr>
          <p:cNvPr id="70" name="Straight Arrow Connector 69"/>
          <p:cNvCxnSpPr/>
          <p:nvPr/>
        </p:nvCxnSpPr>
        <p:spPr>
          <a:xfrm flipH="1" flipV="1">
            <a:off x="5095356" y="2957673"/>
            <a:ext cx="152400" cy="438826"/>
          </a:xfrm>
          <a:prstGeom prst="straightConnector1">
            <a:avLst/>
          </a:prstGeom>
          <a:ln w="28575">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5400156" y="3798705"/>
            <a:ext cx="152400" cy="362626"/>
          </a:xfrm>
          <a:prstGeom prst="straightConnector1">
            <a:avLst/>
          </a:prstGeom>
          <a:ln w="28575">
            <a:solidFill>
              <a:srgbClr val="002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9209" y="4155088"/>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spTree>
    <p:extLst>
      <p:ext uri="{BB962C8B-B14F-4D97-AF65-F5344CB8AC3E}">
        <p14:creationId xmlns:p14="http://schemas.microsoft.com/office/powerpoint/2010/main" val="21202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79296" cy="692696"/>
          </a:xfrm>
        </p:spPr>
        <p:txBody>
          <a:bodyPr>
            <a:normAutofit fontScale="90000"/>
          </a:bodyPr>
          <a:lstStyle/>
          <a:p>
            <a:r>
              <a:rPr lang="en-US" dirty="0"/>
              <a:t>Backpropagation: Adjust all the weights</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Rectangle 29"/>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2" name="TextBox 4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46" name="TextBox 45"/>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47" name="TextBox 46"/>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endParaRPr lang="en-US" sz="2400" dirty="0">
              <a:solidFill>
                <a:srgbClr val="002050"/>
              </a:solidFill>
            </a:endParaRP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dirty="0">
                <a:solidFill>
                  <a:srgbClr val="002050"/>
                </a:solidFill>
              </a:rPr>
              <a:t>0.3</a:t>
            </a:r>
          </a:p>
          <a:p>
            <a:pPr algn="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0.7</a:t>
            </a:r>
          </a:p>
          <a:p>
            <a:pP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cxnSp>
        <p:nvCxnSpPr>
          <p:cNvPr id="59" name="Straight Arrow Connector 58"/>
          <p:cNvCxnSpPr/>
          <p:nvPr/>
        </p:nvCxnSpPr>
        <p:spPr>
          <a:xfrm flipV="1">
            <a:off x="5159381" y="3771279"/>
            <a:ext cx="0" cy="720000"/>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3193153" y="3616357"/>
            <a:ext cx="0" cy="720000"/>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580112" y="3760089"/>
            <a:ext cx="0" cy="7200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586692" y="3820922"/>
            <a:ext cx="0" cy="7200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3" name="Oval 72"/>
          <p:cNvSpPr/>
          <p:nvPr/>
        </p:nvSpPr>
        <p:spPr bwMode="auto">
          <a:xfrm>
            <a:off x="2365155" y="4627614"/>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4" name="Oval 73"/>
          <p:cNvSpPr/>
          <p:nvPr/>
        </p:nvSpPr>
        <p:spPr bwMode="auto">
          <a:xfrm>
            <a:off x="2974755" y="4631746"/>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5" name="Oval 74"/>
          <p:cNvSpPr/>
          <p:nvPr/>
        </p:nvSpPr>
        <p:spPr bwMode="auto">
          <a:xfrm>
            <a:off x="5855541" y="4605186"/>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6" name="Oval 75"/>
          <p:cNvSpPr/>
          <p:nvPr/>
        </p:nvSpPr>
        <p:spPr bwMode="auto">
          <a:xfrm>
            <a:off x="5266219" y="4614239"/>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51" name="Group 50"/>
          <p:cNvGrpSpPr/>
          <p:nvPr/>
        </p:nvGrpSpPr>
        <p:grpSpPr>
          <a:xfrm>
            <a:off x="6030438" y="697070"/>
            <a:ext cx="2975501" cy="997296"/>
            <a:chOff x="90041" y="2333152"/>
            <a:chExt cx="4024755" cy="1389768"/>
          </a:xfrm>
        </p:grpSpPr>
        <p:sp>
          <p:nvSpPr>
            <p:cNvPr id="52" name="Rounded Rectangle 51"/>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3003398" y="2653972"/>
              <a:ext cx="904269" cy="720000"/>
              <a:chOff x="3346734" y="1484784"/>
              <a:chExt cx="904269" cy="720000"/>
            </a:xfrm>
          </p:grpSpPr>
          <p:sp>
            <p:nvSpPr>
              <p:cNvPr id="63" name="Rectangle 6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7" name="Rectangle 56"/>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2" name="Right Arrow 61"/>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644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79296" cy="692696"/>
          </a:xfrm>
        </p:spPr>
        <p:txBody>
          <a:bodyPr>
            <a:normAutofit fontScale="90000"/>
          </a:bodyPr>
          <a:lstStyle/>
          <a:p>
            <a:r>
              <a:rPr lang="en-US" dirty="0"/>
              <a:t>Backpropagation: Adjust all the weights</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Rectangle 29"/>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2" name="TextBox 4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46" name="TextBox 45"/>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B050"/>
                </a:solidFill>
              </a:rPr>
              <a:t>.5</a:t>
            </a:r>
            <a:endParaRPr lang="en-US" sz="2400" b="1" dirty="0">
              <a:solidFill>
                <a:srgbClr val="00B050"/>
              </a:solidFill>
            </a:endParaRP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dirty="0">
                <a:solidFill>
                  <a:srgbClr val="002050"/>
                </a:solidFill>
              </a:rPr>
              <a:t>0.3</a:t>
            </a:r>
          </a:p>
          <a:p>
            <a:pPr algn="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0.7</a:t>
            </a:r>
          </a:p>
          <a:p>
            <a:pP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cxnSp>
        <p:nvCxnSpPr>
          <p:cNvPr id="59" name="Straight Arrow Connector 58"/>
          <p:cNvCxnSpPr/>
          <p:nvPr/>
        </p:nvCxnSpPr>
        <p:spPr>
          <a:xfrm flipV="1">
            <a:off x="5159381" y="3771279"/>
            <a:ext cx="0" cy="720000"/>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580112" y="3760089"/>
            <a:ext cx="0" cy="7200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586692" y="3820922"/>
            <a:ext cx="0" cy="7200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4" name="Oval 73"/>
          <p:cNvSpPr/>
          <p:nvPr/>
        </p:nvSpPr>
        <p:spPr bwMode="auto">
          <a:xfrm>
            <a:off x="2974755" y="4631746"/>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5" name="Oval 74"/>
          <p:cNvSpPr/>
          <p:nvPr/>
        </p:nvSpPr>
        <p:spPr bwMode="auto">
          <a:xfrm>
            <a:off x="5855541" y="4605186"/>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6" name="Oval 75"/>
          <p:cNvSpPr/>
          <p:nvPr/>
        </p:nvSpPr>
        <p:spPr bwMode="auto">
          <a:xfrm>
            <a:off x="5266219" y="4614239"/>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51" name="Group 50"/>
          <p:cNvGrpSpPr/>
          <p:nvPr/>
        </p:nvGrpSpPr>
        <p:grpSpPr>
          <a:xfrm>
            <a:off x="6030438" y="697070"/>
            <a:ext cx="2975501" cy="997296"/>
            <a:chOff x="90041" y="2333152"/>
            <a:chExt cx="4024755" cy="1389768"/>
          </a:xfrm>
        </p:grpSpPr>
        <p:sp>
          <p:nvSpPr>
            <p:cNvPr id="52" name="Rounded Rectangle 51"/>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3003398" y="2653972"/>
              <a:ext cx="904269" cy="720000"/>
              <a:chOff x="3346734" y="1484784"/>
              <a:chExt cx="904269" cy="720000"/>
            </a:xfrm>
          </p:grpSpPr>
          <p:sp>
            <p:nvSpPr>
              <p:cNvPr id="62" name="Rectangle 61"/>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7" name="Rectangle 56"/>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1" name="Right Arrow 60"/>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p:spTree>
    <p:extLst>
      <p:ext uri="{BB962C8B-B14F-4D97-AF65-F5344CB8AC3E}">
        <p14:creationId xmlns:p14="http://schemas.microsoft.com/office/powerpoint/2010/main" val="3069988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79296" cy="692696"/>
          </a:xfrm>
        </p:spPr>
        <p:txBody>
          <a:bodyPr>
            <a:normAutofit fontScale="90000"/>
          </a:bodyPr>
          <a:lstStyle/>
          <a:p>
            <a:r>
              <a:rPr lang="en-US" dirty="0"/>
              <a:t>Backpropagation: Adjust all the weights</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Rectangle 29"/>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FF0000"/>
                </a:solidFill>
              </a:rPr>
              <a:t>.6</a:t>
            </a:r>
            <a:endParaRPr lang="en-US" sz="2400" b="1" dirty="0">
              <a:solidFill>
                <a:srgbClr val="FF0000"/>
              </a:solidFill>
            </a:endParaRP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2" name="TextBox 4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46" name="TextBox 45"/>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B050"/>
                </a:solidFill>
              </a:rPr>
              <a:t>.5</a:t>
            </a:r>
            <a:endParaRPr lang="en-US" sz="2400" b="1" dirty="0">
              <a:solidFill>
                <a:srgbClr val="00B050"/>
              </a:solidFill>
            </a:endParaRP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dirty="0">
                <a:solidFill>
                  <a:srgbClr val="002050"/>
                </a:solidFill>
              </a:rPr>
              <a:t>0.3</a:t>
            </a:r>
          </a:p>
          <a:p>
            <a:pPr algn="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0.7</a:t>
            </a:r>
          </a:p>
          <a:p>
            <a:pP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cxnSp>
        <p:nvCxnSpPr>
          <p:cNvPr id="59" name="Straight Arrow Connector 58"/>
          <p:cNvCxnSpPr/>
          <p:nvPr/>
        </p:nvCxnSpPr>
        <p:spPr>
          <a:xfrm flipV="1">
            <a:off x="5159381" y="3771279"/>
            <a:ext cx="0" cy="720000"/>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580112" y="3760089"/>
            <a:ext cx="0" cy="7200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5" name="Oval 74"/>
          <p:cNvSpPr/>
          <p:nvPr/>
        </p:nvSpPr>
        <p:spPr bwMode="auto">
          <a:xfrm>
            <a:off x="5855541" y="4605186"/>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6" name="Oval 75"/>
          <p:cNvSpPr/>
          <p:nvPr/>
        </p:nvSpPr>
        <p:spPr bwMode="auto">
          <a:xfrm>
            <a:off x="5266219" y="4614239"/>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1" name="TextBox 50"/>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p:grpSp>
        <p:nvGrpSpPr>
          <p:cNvPr id="52" name="Group 51"/>
          <p:cNvGrpSpPr/>
          <p:nvPr/>
        </p:nvGrpSpPr>
        <p:grpSpPr>
          <a:xfrm>
            <a:off x="6030438" y="697070"/>
            <a:ext cx="2975501" cy="997296"/>
            <a:chOff x="90041" y="2333152"/>
            <a:chExt cx="4024755" cy="1389768"/>
          </a:xfrm>
        </p:grpSpPr>
        <p:sp>
          <p:nvSpPr>
            <p:cNvPr id="55" name="Rounded Rectangle 54"/>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3003398" y="2653972"/>
              <a:ext cx="904269" cy="720000"/>
              <a:chOff x="3346734" y="1484784"/>
              <a:chExt cx="904269" cy="720000"/>
            </a:xfrm>
          </p:grpSpPr>
          <p:sp>
            <p:nvSpPr>
              <p:cNvPr id="63" name="Rectangle 6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8" name="Rectangle 57"/>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2" name="Right Arrow 61"/>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4270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79296" cy="692696"/>
          </a:xfrm>
        </p:spPr>
        <p:txBody>
          <a:bodyPr>
            <a:normAutofit fontScale="90000"/>
          </a:bodyPr>
          <a:lstStyle/>
          <a:p>
            <a:r>
              <a:rPr lang="en-US" dirty="0"/>
              <a:t>Backpropagation: Adjust all the weights</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Rectangle 29"/>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FF0000"/>
                </a:solidFill>
              </a:rPr>
              <a:t>.6</a:t>
            </a:r>
            <a:endParaRPr lang="en-US" sz="2400" b="1" dirty="0">
              <a:solidFill>
                <a:srgbClr val="FF0000"/>
              </a:solidFill>
            </a:endParaRP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2" name="TextBox 4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B050"/>
                </a:solidFill>
              </a:rPr>
              <a:t>.3</a:t>
            </a:r>
            <a:endParaRPr lang="en-US" sz="2400" b="1" dirty="0">
              <a:solidFill>
                <a:srgbClr val="00B050"/>
              </a:solidFill>
            </a:endParaRPr>
          </a:p>
        </p:txBody>
      </p:sp>
      <p:sp>
        <p:nvSpPr>
          <p:cNvPr id="46" name="TextBox 45"/>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B050"/>
                </a:solidFill>
              </a:rPr>
              <a:t>.5</a:t>
            </a:r>
            <a:endParaRPr lang="en-US" sz="2400" b="1" dirty="0">
              <a:solidFill>
                <a:srgbClr val="00B050"/>
              </a:solidFill>
            </a:endParaRP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dirty="0">
                <a:solidFill>
                  <a:srgbClr val="002050"/>
                </a:solidFill>
              </a:rPr>
              <a:t>0.3</a:t>
            </a:r>
          </a:p>
          <a:p>
            <a:pPr algn="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0.7</a:t>
            </a:r>
          </a:p>
          <a:p>
            <a:pP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cxnSp>
        <p:nvCxnSpPr>
          <p:cNvPr id="64" name="Straight Arrow Connector 63"/>
          <p:cNvCxnSpPr/>
          <p:nvPr/>
        </p:nvCxnSpPr>
        <p:spPr>
          <a:xfrm>
            <a:off x="5580112" y="3760089"/>
            <a:ext cx="0" cy="7200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5" name="Oval 74"/>
          <p:cNvSpPr/>
          <p:nvPr/>
        </p:nvSpPr>
        <p:spPr bwMode="auto">
          <a:xfrm>
            <a:off x="5855541" y="4605186"/>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51" name="Group 50"/>
          <p:cNvGrpSpPr/>
          <p:nvPr/>
        </p:nvGrpSpPr>
        <p:grpSpPr>
          <a:xfrm>
            <a:off x="6030438" y="697070"/>
            <a:ext cx="2975501" cy="997296"/>
            <a:chOff x="90041" y="2333152"/>
            <a:chExt cx="4024755" cy="1389768"/>
          </a:xfrm>
        </p:grpSpPr>
        <p:sp>
          <p:nvSpPr>
            <p:cNvPr id="52" name="Rounded Rectangle 51"/>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3003398" y="2653972"/>
              <a:ext cx="904269" cy="720000"/>
              <a:chOff x="3346734" y="1484784"/>
              <a:chExt cx="904269" cy="720000"/>
            </a:xfrm>
          </p:grpSpPr>
          <p:sp>
            <p:nvSpPr>
              <p:cNvPr id="61" name="Rectangle 6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7" name="Rectangle 56"/>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0" name="Right Arrow 59"/>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p:spTree>
    <p:extLst>
      <p:ext uri="{BB962C8B-B14F-4D97-AF65-F5344CB8AC3E}">
        <p14:creationId xmlns:p14="http://schemas.microsoft.com/office/powerpoint/2010/main" val="171880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79296" cy="692696"/>
          </a:xfrm>
        </p:spPr>
        <p:txBody>
          <a:bodyPr>
            <a:normAutofit fontScale="90000"/>
          </a:bodyPr>
          <a:lstStyle/>
          <a:p>
            <a:r>
              <a:rPr lang="en-US" dirty="0"/>
              <a:t>Backpropagation: Adjust all the weights</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Rectangle 29"/>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FF0000"/>
                </a:solidFill>
              </a:rPr>
              <a:t>.6</a:t>
            </a:r>
            <a:endParaRPr lang="en-US" sz="2400" b="1" dirty="0">
              <a:solidFill>
                <a:srgbClr val="FF0000"/>
              </a:solidFill>
            </a:endParaRP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2" name="TextBox 4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B050"/>
                </a:solidFill>
              </a:rPr>
              <a:t>.3</a:t>
            </a:r>
            <a:endParaRPr lang="en-US" sz="2400" b="1" dirty="0">
              <a:solidFill>
                <a:srgbClr val="00B050"/>
              </a:solidFill>
            </a:endParaRPr>
          </a:p>
        </p:txBody>
      </p:sp>
      <p:sp>
        <p:nvSpPr>
          <p:cNvPr id="46" name="TextBox 45"/>
          <p:cNvSpPr txBox="1"/>
          <p:nvPr/>
        </p:nvSpPr>
        <p:spPr>
          <a:xfrm>
            <a:off x="5745792"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FF0000"/>
                </a:solidFill>
              </a:rPr>
              <a:t>.2</a:t>
            </a:r>
            <a:endParaRPr lang="en-US" sz="2400" b="1" dirty="0">
              <a:solidFill>
                <a:srgbClr val="FF0000"/>
              </a:solidFill>
            </a:endParaRP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B050"/>
                </a:solidFill>
              </a:rPr>
              <a:t>.5</a:t>
            </a:r>
            <a:endParaRPr lang="en-US" sz="2400" b="1" dirty="0">
              <a:solidFill>
                <a:srgbClr val="00B050"/>
              </a:solidFill>
            </a:endParaRP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dirty="0">
                <a:solidFill>
                  <a:srgbClr val="002050"/>
                </a:solidFill>
              </a:rPr>
              <a:t>0.3</a:t>
            </a:r>
          </a:p>
          <a:p>
            <a:pPr algn="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0.7</a:t>
            </a:r>
          </a:p>
          <a:p>
            <a:pP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sp>
        <p:nvSpPr>
          <p:cNvPr id="51" name="TextBox 50"/>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p:grpSp>
        <p:nvGrpSpPr>
          <p:cNvPr id="52" name="Group 51"/>
          <p:cNvGrpSpPr/>
          <p:nvPr/>
        </p:nvGrpSpPr>
        <p:grpSpPr>
          <a:xfrm>
            <a:off x="6030438" y="697070"/>
            <a:ext cx="2975501" cy="997296"/>
            <a:chOff x="90041" y="2333152"/>
            <a:chExt cx="4024755" cy="1389768"/>
          </a:xfrm>
        </p:grpSpPr>
        <p:sp>
          <p:nvSpPr>
            <p:cNvPr id="55" name="Rounded Rectangle 54"/>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3003398" y="2653972"/>
              <a:ext cx="904269" cy="720000"/>
              <a:chOff x="3346734" y="1484784"/>
              <a:chExt cx="904269" cy="720000"/>
            </a:xfrm>
          </p:grpSpPr>
          <p:sp>
            <p:nvSpPr>
              <p:cNvPr id="62" name="Rectangle 61"/>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8" name="Rectangle 57"/>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1" name="Right Arrow 60"/>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9397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79296" cy="692696"/>
          </a:xfrm>
        </p:spPr>
        <p:txBody>
          <a:bodyPr>
            <a:normAutofit fontScale="90000"/>
          </a:bodyPr>
          <a:lstStyle/>
          <a:p>
            <a:r>
              <a:rPr lang="en-US" dirty="0"/>
              <a:t>Backpropagation: Update the outcomes</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Rectangle 29"/>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FF0000"/>
                </a:solidFill>
              </a:rPr>
              <a:t>.6</a:t>
            </a:r>
            <a:endParaRPr lang="en-US" sz="2400" b="1" dirty="0">
              <a:solidFill>
                <a:srgbClr val="FF0000"/>
              </a:solidFill>
            </a:endParaRP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2" name="TextBox 4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B050"/>
                </a:solidFill>
              </a:rPr>
              <a:t>.3</a:t>
            </a:r>
            <a:endParaRPr lang="en-US" sz="2400" b="1" dirty="0">
              <a:solidFill>
                <a:srgbClr val="00B050"/>
              </a:solidFill>
            </a:endParaRPr>
          </a:p>
        </p:txBody>
      </p:sp>
      <p:sp>
        <p:nvSpPr>
          <p:cNvPr id="46" name="TextBox 45"/>
          <p:cNvSpPr txBox="1"/>
          <p:nvPr/>
        </p:nvSpPr>
        <p:spPr>
          <a:xfrm>
            <a:off x="5745792"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FF0000"/>
                </a:solidFill>
              </a:rPr>
              <a:t>.2</a:t>
            </a:r>
            <a:endParaRPr lang="en-US" sz="2400" b="1" dirty="0">
              <a:solidFill>
                <a:srgbClr val="FF0000"/>
              </a:solidFill>
            </a:endParaRP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B050"/>
                </a:solidFill>
              </a:rPr>
              <a:t>.5</a:t>
            </a:r>
            <a:endParaRPr lang="en-US" sz="2400" b="1" dirty="0">
              <a:solidFill>
                <a:srgbClr val="00B050"/>
              </a:solidFill>
            </a:endParaRP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0.5</a:t>
            </a:r>
          </a:p>
          <a:p>
            <a:pPr algn="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0.5</a:t>
            </a:r>
          </a:p>
          <a:p>
            <a:pP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sp>
        <p:nvSpPr>
          <p:cNvPr id="51" name="TextBox 50"/>
          <p:cNvSpPr txBox="1"/>
          <p:nvPr/>
        </p:nvSpPr>
        <p:spPr>
          <a:xfrm>
            <a:off x="-151471" y="3147962"/>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|1 - 0.5| =  </a:t>
            </a:r>
            <a:r>
              <a:rPr lang="en-US" sz="2800" dirty="0">
                <a:solidFill>
                  <a:srgbClr val="FF0000"/>
                </a:solidFill>
              </a:rPr>
              <a:t>0.5</a:t>
            </a:r>
            <a:endParaRPr lang="en-US" sz="2400" dirty="0">
              <a:solidFill>
                <a:srgbClr val="FF0000"/>
              </a:solidFill>
            </a:endParaRPr>
          </a:p>
        </p:txBody>
      </p:sp>
      <p:sp>
        <p:nvSpPr>
          <p:cNvPr id="52" name="TextBox 51"/>
          <p:cNvSpPr txBox="1"/>
          <p:nvPr/>
        </p:nvSpPr>
        <p:spPr>
          <a:xfrm>
            <a:off x="5236338" y="3068960"/>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|0 - 0.5| =  </a:t>
            </a:r>
            <a:r>
              <a:rPr lang="en-US" sz="2800" dirty="0">
                <a:solidFill>
                  <a:srgbClr val="FF0000"/>
                </a:solidFill>
              </a:rPr>
              <a:t>0.5</a:t>
            </a:r>
          </a:p>
        </p:txBody>
      </p:sp>
      <p:sp>
        <p:nvSpPr>
          <p:cNvPr id="3" name="TextBox 2"/>
          <p:cNvSpPr txBox="1"/>
          <p:nvPr/>
        </p:nvSpPr>
        <p:spPr>
          <a:xfrm>
            <a:off x="6851880" y="3904612"/>
            <a:ext cx="2088232" cy="954107"/>
          </a:xfrm>
          <a:prstGeom prst="rect">
            <a:avLst/>
          </a:prstGeom>
          <a:noFill/>
        </p:spPr>
        <p:txBody>
          <a:bodyPr wrap="square" rtlCol="0">
            <a:spAutoFit/>
          </a:bodyPr>
          <a:lstStyle/>
          <a:p>
            <a:r>
              <a:rPr lang="en-US" sz="2800" b="1" dirty="0"/>
              <a:t>Error is lower now!</a:t>
            </a:r>
          </a:p>
        </p:txBody>
      </p:sp>
      <p:grpSp>
        <p:nvGrpSpPr>
          <p:cNvPr id="55" name="Group 54"/>
          <p:cNvGrpSpPr/>
          <p:nvPr/>
        </p:nvGrpSpPr>
        <p:grpSpPr>
          <a:xfrm>
            <a:off x="6030438" y="697070"/>
            <a:ext cx="2975501" cy="997296"/>
            <a:chOff x="90041" y="2333152"/>
            <a:chExt cx="4024755" cy="1389768"/>
          </a:xfrm>
        </p:grpSpPr>
        <p:sp>
          <p:nvSpPr>
            <p:cNvPr id="57" name="Rounded Rectangle 56"/>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003398" y="2653972"/>
              <a:ext cx="904269" cy="720000"/>
              <a:chOff x="3346734" y="1484784"/>
              <a:chExt cx="904269" cy="720000"/>
            </a:xfrm>
          </p:grpSpPr>
          <p:sp>
            <p:nvSpPr>
              <p:cNvPr id="63" name="Rectangle 6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9" name="Rectangle 58"/>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2" name="Right Arrow 61"/>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mc:AlternateContent xmlns:mc="http://schemas.openxmlformats.org/markup-compatibility/2006" xmlns:a14="http://schemas.microsoft.com/office/drawing/2010/main">
        <mc:Choice Requires="a14">
          <p:sp>
            <p:nvSpPr>
              <p:cNvPr id="67" name="TextBox 66"/>
              <p:cNvSpPr txBox="1"/>
              <p:nvPr/>
            </p:nvSpPr>
            <p:spPr>
              <a:xfrm>
                <a:off x="38552" y="1530806"/>
                <a:ext cx="2661469" cy="1109663"/>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000" dirty="0">
                    <a:solidFill>
                      <a:srgbClr val="FF0000"/>
                    </a:solidFill>
                  </a:rPr>
                  <a:t>1</a:t>
                </a:r>
                <a:r>
                  <a:rPr lang="en-US" sz="2000" dirty="0">
                    <a:solidFill>
                      <a:srgbClr val="002050"/>
                    </a:solidFill>
                  </a:rPr>
                  <a:t> ∙ </a:t>
                </a:r>
                <a:r>
                  <a:rPr lang="en-US" sz="2000" dirty="0">
                    <a:solidFill>
                      <a:srgbClr val="00B050"/>
                    </a:solidFill>
                  </a:rPr>
                  <a:t>0.5</a:t>
                </a:r>
                <a:r>
                  <a:rPr lang="en-US" sz="2000" dirty="0">
                    <a:solidFill>
                      <a:srgbClr val="002050"/>
                    </a:solidFill>
                  </a:rPr>
                  <a:t> + </a:t>
                </a:r>
                <a:r>
                  <a:rPr lang="en-US" sz="2000" dirty="0">
                    <a:solidFill>
                      <a:srgbClr val="FF0000"/>
                    </a:solidFill>
                  </a:rPr>
                  <a:t>1</a:t>
                </a:r>
                <a:r>
                  <a:rPr lang="en-US" sz="2000" dirty="0">
                    <a:solidFill>
                      <a:srgbClr val="002050"/>
                    </a:solidFill>
                  </a:rPr>
                  <a:t> ∙ </a:t>
                </a:r>
                <a:r>
                  <a:rPr lang="en-US" sz="2000" dirty="0">
                    <a:solidFill>
                      <a:srgbClr val="00B050"/>
                    </a:solidFill>
                  </a:rPr>
                  <a:t>0.3</a:t>
                </a:r>
                <a:r>
                  <a:rPr lang="en-US" sz="2000" dirty="0">
                    <a:solidFill>
                      <a:srgbClr val="002050"/>
                    </a:solidFill>
                  </a:rPr>
                  <a:t> =</a:t>
                </a:r>
              </a:p>
              <a:p>
                <a:pPr algn="ctr">
                  <a:lnSpc>
                    <a:spcPct val="90000"/>
                  </a:lnSpc>
                  <a:spcAft>
                    <a:spcPts val="600"/>
                  </a:spcAft>
                </a:pPr>
                <a:r>
                  <a:rPr lang="en-US" sz="2400" dirty="0">
                    <a:solidFill>
                      <a:srgbClr val="002050"/>
                    </a:solidFill>
                  </a:rPr>
                  <a:t> = </a:t>
                </a:r>
                <a:r>
                  <a:rPr lang="en-US" sz="2400" b="1" dirty="0">
                    <a:solidFill>
                      <a:srgbClr val="0070C0"/>
                    </a:solidFill>
                  </a:rPr>
                  <a:t>0.8 </a:t>
                </a:r>
                <a14:m>
                  <m:oMath xmlns:m="http://schemas.openxmlformats.org/officeDocument/2006/math">
                    <m:groupChr>
                      <m:groupChrPr>
                        <m:chr m:val="→"/>
                        <m:vertJc m:val="bot"/>
                        <m:ctrlPr>
                          <a:rPr lang="el-GR" sz="2400" b="1" i="1" smtClean="0">
                            <a:solidFill>
                              <a:srgbClr val="0070C0"/>
                            </a:solidFill>
                            <a:latin typeface="Cambria Math" panose="02040503050406030204" pitchFamily="18" charset="0"/>
                          </a:rPr>
                        </m:ctrlPr>
                      </m:groupChrPr>
                      <m:e>
                        <m:r>
                          <a:rPr lang="en-US" sz="2400" b="1" i="0" smtClean="0">
                            <a:solidFill>
                              <a:srgbClr val="0070C0"/>
                            </a:solidFill>
                            <a:latin typeface="Cambria Math"/>
                          </a:rPr>
                          <m:t>𝐬𝐨𝐟𝐭𝐦𝐚𝐱</m:t>
                        </m:r>
                      </m:e>
                    </m:groupChr>
                    <m:r>
                      <a:rPr lang="en-US" sz="2400" b="1" i="1" smtClean="0">
                        <a:solidFill>
                          <a:srgbClr val="0070C0"/>
                        </a:solidFill>
                        <a:latin typeface="Cambria Math"/>
                      </a:rPr>
                      <m:t>𝟎</m:t>
                    </m:r>
                    <m:r>
                      <a:rPr lang="en-US" sz="2400" b="1" i="1" smtClean="0">
                        <a:solidFill>
                          <a:srgbClr val="0070C0"/>
                        </a:solidFill>
                        <a:latin typeface="Cambria Math"/>
                      </a:rPr>
                      <m:t>.</m:t>
                    </m:r>
                    <m:r>
                      <a:rPr lang="en-US" sz="2400" b="1" i="1" smtClean="0">
                        <a:solidFill>
                          <a:srgbClr val="0070C0"/>
                        </a:solidFill>
                        <a:latin typeface="Cambria Math"/>
                      </a:rPr>
                      <m:t>𝟓</m:t>
                    </m:r>
                  </m:oMath>
                </a14:m>
                <a:endParaRPr lang="en-US" sz="2400" b="1" dirty="0">
                  <a:solidFill>
                    <a:srgbClr val="0070C0"/>
                  </a:solidFill>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38552" y="1530806"/>
                <a:ext cx="2661469" cy="1109663"/>
              </a:xfrm>
              <a:prstGeom prst="rect">
                <a:avLst/>
              </a:prstGeom>
              <a:blipFill rotWithShape="1">
                <a:blip r:embed="rId2"/>
                <a:stretch>
                  <a:fillRect b="-2174"/>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5898232" y="1825875"/>
                <a:ext cx="3041880" cy="679032"/>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000" dirty="0">
                    <a:solidFill>
                      <a:srgbClr val="00B050"/>
                    </a:solidFill>
                  </a:rPr>
                  <a:t>0.2</a:t>
                </a:r>
                <a:r>
                  <a:rPr lang="en-US" sz="2000" dirty="0">
                    <a:solidFill>
                      <a:srgbClr val="002050"/>
                    </a:solidFill>
                  </a:rPr>
                  <a:t> + </a:t>
                </a:r>
                <a:r>
                  <a:rPr lang="en-US" sz="2000" dirty="0">
                    <a:solidFill>
                      <a:srgbClr val="00B050"/>
                    </a:solidFill>
                  </a:rPr>
                  <a:t>0.6</a:t>
                </a:r>
                <a:r>
                  <a:rPr lang="en-US" sz="2000" dirty="0">
                    <a:solidFill>
                      <a:srgbClr val="002050"/>
                    </a:solidFill>
                  </a:rPr>
                  <a:t> = </a:t>
                </a:r>
                <a:r>
                  <a:rPr lang="en-US" sz="2000" b="1" dirty="0">
                    <a:solidFill>
                      <a:srgbClr val="0070C0"/>
                    </a:solidFill>
                  </a:rPr>
                  <a:t>0.8 </a:t>
                </a:r>
                <a14:m>
                  <m:oMath xmlns:m="http://schemas.openxmlformats.org/officeDocument/2006/math">
                    <m:groupChr>
                      <m:groupChrPr>
                        <m:chr m:val="→"/>
                        <m:vertJc m:val="bot"/>
                        <m:ctrlPr>
                          <a:rPr lang="el-GR" sz="2000" b="1" i="1" smtClean="0">
                            <a:solidFill>
                              <a:srgbClr val="0070C0"/>
                            </a:solidFill>
                            <a:latin typeface="Cambria Math" panose="02040503050406030204" pitchFamily="18" charset="0"/>
                          </a:rPr>
                        </m:ctrlPr>
                      </m:groupChrPr>
                      <m:e>
                        <m:r>
                          <a:rPr lang="en-US" sz="2000" b="1" i="0" smtClean="0">
                            <a:solidFill>
                              <a:srgbClr val="0070C0"/>
                            </a:solidFill>
                            <a:latin typeface="Cambria Math"/>
                          </a:rPr>
                          <m:t>𝐬𝐨𝐟𝐭𝐦𝐚𝐱</m:t>
                        </m:r>
                      </m:e>
                    </m:groupChr>
                    <m:r>
                      <a:rPr lang="en-US" sz="2000" b="1" i="1" smtClean="0">
                        <a:solidFill>
                          <a:srgbClr val="0070C0"/>
                        </a:solidFill>
                        <a:latin typeface="Cambria Math"/>
                      </a:rPr>
                      <m:t>𝟎</m:t>
                    </m:r>
                    <m:r>
                      <a:rPr lang="en-US" sz="2000" b="1" i="1" smtClean="0">
                        <a:solidFill>
                          <a:srgbClr val="0070C0"/>
                        </a:solidFill>
                        <a:latin typeface="Cambria Math"/>
                      </a:rPr>
                      <m:t>.</m:t>
                    </m:r>
                    <m:r>
                      <a:rPr lang="en-US" sz="2000" b="1" i="1" smtClean="0">
                        <a:solidFill>
                          <a:srgbClr val="0070C0"/>
                        </a:solidFill>
                        <a:latin typeface="Cambria Math"/>
                      </a:rPr>
                      <m:t>𝟓</m:t>
                    </m:r>
                  </m:oMath>
                </a14:m>
                <a:endParaRPr lang="en-US" sz="2000" b="1" dirty="0">
                  <a:solidFill>
                    <a:srgbClr val="0070C0"/>
                  </a:solidFill>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5898232" y="1825875"/>
                <a:ext cx="3041880" cy="679032"/>
              </a:xfrm>
              <a:prstGeom prst="rect">
                <a:avLst/>
              </a:prstGeom>
              <a:blipFill rotWithShape="1">
                <a:blip r:embed="rId3"/>
                <a:stretch>
                  <a:fillRect/>
                </a:stretch>
              </a:blipFill>
              <a:ln w="12700">
                <a:solidFill>
                  <a:schemeClr val="tx1"/>
                </a:solidFill>
              </a:ln>
            </p:spPr>
            <p:txBody>
              <a:bodyPr/>
              <a:lstStyle/>
              <a:p>
                <a:r>
                  <a:rPr lang="en-US">
                    <a:noFill/>
                  </a:rPr>
                  <a:t> </a:t>
                </a:r>
              </a:p>
            </p:txBody>
          </p:sp>
        </mc:Fallback>
      </mc:AlternateContent>
      <p:sp>
        <p:nvSpPr>
          <p:cNvPr id="69" name="TextBox 68"/>
          <p:cNvSpPr txBox="1"/>
          <p:nvPr/>
        </p:nvSpPr>
        <p:spPr>
          <a:xfrm>
            <a:off x="6247068" y="5399600"/>
            <a:ext cx="519598" cy="461665"/>
          </a:xfrm>
          <a:prstGeom prst="rect">
            <a:avLst/>
          </a:prstGeom>
          <a:noFill/>
        </p:spPr>
        <p:txBody>
          <a:bodyPr wrap="square" rtlCol="0">
            <a:spAutoFit/>
          </a:bodyPr>
          <a:lstStyle/>
          <a:p>
            <a:r>
              <a:rPr lang="en-US" sz="2400" b="1" dirty="0">
                <a:solidFill>
                  <a:srgbClr val="FF0000"/>
                </a:solidFill>
              </a:rPr>
              <a:t>1</a:t>
            </a:r>
          </a:p>
        </p:txBody>
      </p:sp>
      <p:sp>
        <p:nvSpPr>
          <p:cNvPr id="70" name="TextBox 69"/>
          <p:cNvSpPr txBox="1"/>
          <p:nvPr/>
        </p:nvSpPr>
        <p:spPr>
          <a:xfrm>
            <a:off x="2070324" y="5405543"/>
            <a:ext cx="519598" cy="461665"/>
          </a:xfrm>
          <a:prstGeom prst="rect">
            <a:avLst/>
          </a:prstGeom>
          <a:noFill/>
        </p:spPr>
        <p:txBody>
          <a:bodyPr wrap="square" rtlCol="0">
            <a:spAutoFit/>
          </a:bodyPr>
          <a:lstStyle/>
          <a:p>
            <a:r>
              <a:rPr lang="en-US" sz="2400" b="1" dirty="0">
                <a:solidFill>
                  <a:srgbClr val="FF0000"/>
                </a:solidFill>
              </a:rPr>
              <a:t>1</a:t>
            </a:r>
          </a:p>
        </p:txBody>
      </p:sp>
      <p:sp>
        <p:nvSpPr>
          <p:cNvPr id="71" name="TextBox 70"/>
          <p:cNvSpPr txBox="1"/>
          <p:nvPr/>
        </p:nvSpPr>
        <p:spPr>
          <a:xfrm>
            <a:off x="3343822" y="5430427"/>
            <a:ext cx="519598" cy="461665"/>
          </a:xfrm>
          <a:prstGeom prst="rect">
            <a:avLst/>
          </a:prstGeom>
          <a:noFill/>
        </p:spPr>
        <p:txBody>
          <a:bodyPr wrap="square" rtlCol="0">
            <a:spAutoFit/>
          </a:bodyPr>
          <a:lstStyle/>
          <a:p>
            <a:r>
              <a:rPr lang="en-US" sz="2400" b="1" dirty="0">
                <a:solidFill>
                  <a:srgbClr val="FF0000"/>
                </a:solidFill>
              </a:rPr>
              <a:t>0</a:t>
            </a:r>
          </a:p>
        </p:txBody>
      </p:sp>
      <p:sp>
        <p:nvSpPr>
          <p:cNvPr id="72" name="TextBox 71"/>
          <p:cNvSpPr txBox="1"/>
          <p:nvPr/>
        </p:nvSpPr>
        <p:spPr>
          <a:xfrm>
            <a:off x="4404665" y="5408396"/>
            <a:ext cx="519598" cy="461665"/>
          </a:xfrm>
          <a:prstGeom prst="rect">
            <a:avLst/>
          </a:prstGeom>
          <a:noFill/>
        </p:spPr>
        <p:txBody>
          <a:bodyPr wrap="square" rtlCol="0">
            <a:spAutoFit/>
          </a:bodyPr>
          <a:lstStyle/>
          <a:p>
            <a:r>
              <a:rPr lang="en-US" sz="2400" b="1" dirty="0">
                <a:solidFill>
                  <a:srgbClr val="FF0000"/>
                </a:solidFill>
              </a:rPr>
              <a:t>0</a:t>
            </a:r>
          </a:p>
        </p:txBody>
      </p:sp>
      <p:sp>
        <p:nvSpPr>
          <p:cNvPr id="73" name="Rectangle 72"/>
          <p:cNvSpPr/>
          <p:nvPr/>
        </p:nvSpPr>
        <p:spPr>
          <a:xfrm>
            <a:off x="8101593" y="5655731"/>
            <a:ext cx="504000" cy="50400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4" name="Rectangle 73"/>
          <p:cNvSpPr/>
          <p:nvPr/>
        </p:nvSpPr>
        <p:spPr>
          <a:xfrm>
            <a:off x="8596262" y="5655731"/>
            <a:ext cx="504000" cy="50400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75" name="Rectangle 74"/>
          <p:cNvSpPr/>
          <p:nvPr/>
        </p:nvSpPr>
        <p:spPr>
          <a:xfrm>
            <a:off x="8101593" y="6283793"/>
            <a:ext cx="504000" cy="50400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0.5</a:t>
            </a:r>
          </a:p>
        </p:txBody>
      </p:sp>
      <p:sp>
        <p:nvSpPr>
          <p:cNvPr id="76" name="Rectangle 75"/>
          <p:cNvSpPr/>
          <p:nvPr/>
        </p:nvSpPr>
        <p:spPr>
          <a:xfrm>
            <a:off x="8596262" y="6283793"/>
            <a:ext cx="504000" cy="50400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0.5</a:t>
            </a:r>
          </a:p>
        </p:txBody>
      </p:sp>
      <p:sp>
        <p:nvSpPr>
          <p:cNvPr id="77" name="Left Brace 76"/>
          <p:cNvSpPr/>
          <p:nvPr/>
        </p:nvSpPr>
        <p:spPr>
          <a:xfrm>
            <a:off x="7763093" y="5755601"/>
            <a:ext cx="251926" cy="958706"/>
          </a:xfrm>
          <a:prstGeom prst="leftBrace">
            <a:avLst>
              <a:gd name="adj1" fmla="val 34881"/>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TextBox 77"/>
          <p:cNvSpPr txBox="1"/>
          <p:nvPr/>
        </p:nvSpPr>
        <p:spPr>
          <a:xfrm>
            <a:off x="6460948" y="5923113"/>
            <a:ext cx="1402501"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d = </a:t>
            </a:r>
            <a:r>
              <a:rPr lang="en-US" sz="2800" dirty="0">
                <a:solidFill>
                  <a:srgbClr val="FF0000"/>
                </a:solidFill>
              </a:rPr>
              <a:t>0.5</a:t>
            </a:r>
          </a:p>
        </p:txBody>
      </p:sp>
    </p:spTree>
    <p:extLst>
      <p:ext uri="{BB962C8B-B14F-4D97-AF65-F5344CB8AC3E}">
        <p14:creationId xmlns:p14="http://schemas.microsoft.com/office/powerpoint/2010/main" val="3692040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0" y="0"/>
            <a:ext cx="9022702" cy="692696"/>
          </a:xfrm>
        </p:spPr>
        <p:txBody>
          <a:bodyPr>
            <a:normAutofit fontScale="90000"/>
          </a:bodyPr>
          <a:lstStyle/>
          <a:p>
            <a:r>
              <a:rPr lang="en-US" dirty="0"/>
              <a:t>Backpropagation: now take another sample</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2" name="TextBox 4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p>
        </p:txBody>
      </p:sp>
      <p:sp>
        <p:nvSpPr>
          <p:cNvPr id="46" name="TextBox 45"/>
          <p:cNvSpPr txBox="1"/>
          <p:nvPr/>
        </p:nvSpPr>
        <p:spPr>
          <a:xfrm>
            <a:off x="5745792"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.5</a:t>
            </a: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0.6</a:t>
            </a:r>
          </a:p>
          <a:p>
            <a:pPr algn="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0.4</a:t>
            </a:r>
          </a:p>
          <a:p>
            <a:pP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sp>
        <p:nvSpPr>
          <p:cNvPr id="51" name="TextBox 50"/>
          <p:cNvSpPr txBox="1"/>
          <p:nvPr/>
        </p:nvSpPr>
        <p:spPr>
          <a:xfrm>
            <a:off x="-151471" y="3147962"/>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|0 - 0.6| =  0.6</a:t>
            </a:r>
            <a:endParaRPr lang="en-US" sz="2400" dirty="0">
              <a:solidFill>
                <a:srgbClr val="002050"/>
              </a:solidFill>
            </a:endParaRPr>
          </a:p>
        </p:txBody>
      </p:sp>
      <p:sp>
        <p:nvSpPr>
          <p:cNvPr id="52" name="TextBox 51"/>
          <p:cNvSpPr txBox="1"/>
          <p:nvPr/>
        </p:nvSpPr>
        <p:spPr>
          <a:xfrm>
            <a:off x="5236338" y="3068960"/>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|1 - 0.4| =  0.6</a:t>
            </a:r>
            <a:endParaRPr lang="en-US" sz="2400" dirty="0">
              <a:solidFill>
                <a:srgbClr val="002050"/>
              </a:solidFill>
            </a:endParaRPr>
          </a:p>
        </p:txBody>
      </p:sp>
      <p:grpSp>
        <p:nvGrpSpPr>
          <p:cNvPr id="55" name="Group 54"/>
          <p:cNvGrpSpPr/>
          <p:nvPr/>
        </p:nvGrpSpPr>
        <p:grpSpPr>
          <a:xfrm>
            <a:off x="5832441" y="597537"/>
            <a:ext cx="3053676" cy="1182143"/>
            <a:chOff x="66265" y="3919285"/>
            <a:chExt cx="4065422" cy="1389768"/>
          </a:xfrm>
        </p:grpSpPr>
        <p:sp>
          <p:nvSpPr>
            <p:cNvPr id="57" name="Rounded Rectangle 56"/>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011691" y="4254169"/>
              <a:ext cx="900353" cy="720000"/>
              <a:chOff x="4504904" y="1484784"/>
              <a:chExt cx="900353" cy="720000"/>
            </a:xfrm>
          </p:grpSpPr>
          <p:sp>
            <p:nvSpPr>
              <p:cNvPr id="63" name="Rectangle 6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578374" y="1537525"/>
                <a:ext cx="753768" cy="61511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59" name="Rectangle 58"/>
            <p:cNvSpPr/>
            <p:nvPr/>
          </p:nvSpPr>
          <p:spPr>
            <a:xfrm>
              <a:off x="66265" y="4050838"/>
              <a:ext cx="790048" cy="83221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60" name="Right Arrow 59"/>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6247068" y="5399600"/>
            <a:ext cx="519598" cy="461665"/>
          </a:xfrm>
          <a:prstGeom prst="rect">
            <a:avLst/>
          </a:prstGeom>
          <a:noFill/>
        </p:spPr>
        <p:txBody>
          <a:bodyPr wrap="square" rtlCol="0">
            <a:spAutoFit/>
          </a:bodyPr>
          <a:lstStyle/>
          <a:p>
            <a:r>
              <a:rPr lang="en-US" sz="2400" b="1" dirty="0">
                <a:solidFill>
                  <a:srgbClr val="FF0000"/>
                </a:solidFill>
              </a:rPr>
              <a:t>0</a:t>
            </a:r>
          </a:p>
        </p:txBody>
      </p:sp>
      <p:sp>
        <p:nvSpPr>
          <p:cNvPr id="69" name="TextBox 68"/>
          <p:cNvSpPr txBox="1"/>
          <p:nvPr/>
        </p:nvSpPr>
        <p:spPr>
          <a:xfrm>
            <a:off x="2070324" y="5405543"/>
            <a:ext cx="519598" cy="461665"/>
          </a:xfrm>
          <a:prstGeom prst="rect">
            <a:avLst/>
          </a:prstGeom>
          <a:noFill/>
        </p:spPr>
        <p:txBody>
          <a:bodyPr wrap="square" rtlCol="0">
            <a:spAutoFit/>
          </a:bodyPr>
          <a:lstStyle/>
          <a:p>
            <a:r>
              <a:rPr lang="en-US" sz="2400" b="1" dirty="0">
                <a:solidFill>
                  <a:srgbClr val="FF0000"/>
                </a:solidFill>
              </a:rPr>
              <a:t>0</a:t>
            </a:r>
          </a:p>
        </p:txBody>
      </p:sp>
      <p:sp>
        <p:nvSpPr>
          <p:cNvPr id="70" name="TextBox 69"/>
          <p:cNvSpPr txBox="1"/>
          <p:nvPr/>
        </p:nvSpPr>
        <p:spPr>
          <a:xfrm>
            <a:off x="3371815" y="5383772"/>
            <a:ext cx="519598" cy="461665"/>
          </a:xfrm>
          <a:prstGeom prst="rect">
            <a:avLst/>
          </a:prstGeom>
          <a:noFill/>
        </p:spPr>
        <p:txBody>
          <a:bodyPr wrap="square" rtlCol="0">
            <a:spAutoFit/>
          </a:bodyPr>
          <a:lstStyle/>
          <a:p>
            <a:r>
              <a:rPr lang="en-US" sz="2400" b="1" dirty="0">
                <a:solidFill>
                  <a:srgbClr val="FF0000"/>
                </a:solidFill>
              </a:rPr>
              <a:t>1</a:t>
            </a:r>
          </a:p>
        </p:txBody>
      </p:sp>
      <p:sp>
        <p:nvSpPr>
          <p:cNvPr id="71" name="TextBox 70"/>
          <p:cNvSpPr txBox="1"/>
          <p:nvPr/>
        </p:nvSpPr>
        <p:spPr>
          <a:xfrm>
            <a:off x="4432658" y="5361741"/>
            <a:ext cx="519598" cy="461665"/>
          </a:xfrm>
          <a:prstGeom prst="rect">
            <a:avLst/>
          </a:prstGeom>
          <a:noFill/>
        </p:spPr>
        <p:txBody>
          <a:bodyPr wrap="square" rtlCol="0">
            <a:spAutoFit/>
          </a:bodyPr>
          <a:lstStyle/>
          <a:p>
            <a:r>
              <a:rPr lang="en-US" sz="2400" b="1" dirty="0">
                <a:solidFill>
                  <a:srgbClr val="FF0000"/>
                </a:solidFill>
              </a:rPr>
              <a:t>1</a:t>
            </a:r>
          </a:p>
        </p:txBody>
      </p:sp>
      <mc:AlternateContent xmlns:mc="http://schemas.openxmlformats.org/markup-compatibility/2006" xmlns:a14="http://schemas.microsoft.com/office/drawing/2010/main">
        <mc:Choice Requires="a14">
          <p:sp>
            <p:nvSpPr>
              <p:cNvPr id="72" name="TextBox 71"/>
              <p:cNvSpPr txBox="1"/>
              <p:nvPr/>
            </p:nvSpPr>
            <p:spPr>
              <a:xfrm>
                <a:off x="121298" y="1305858"/>
                <a:ext cx="2554145" cy="1109663"/>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000" dirty="0">
                    <a:solidFill>
                      <a:srgbClr val="FF0000"/>
                    </a:solidFill>
                  </a:rPr>
                  <a:t>1</a:t>
                </a:r>
                <a:r>
                  <a:rPr lang="en-US" sz="2000" dirty="0">
                    <a:solidFill>
                      <a:srgbClr val="002050"/>
                    </a:solidFill>
                  </a:rPr>
                  <a:t> ∙ </a:t>
                </a:r>
                <a:r>
                  <a:rPr lang="en-US" sz="2000" dirty="0">
                    <a:solidFill>
                      <a:srgbClr val="00B050"/>
                    </a:solidFill>
                  </a:rPr>
                  <a:t>0.9</a:t>
                </a:r>
                <a:r>
                  <a:rPr lang="en-US" sz="2000" dirty="0">
                    <a:solidFill>
                      <a:srgbClr val="002050"/>
                    </a:solidFill>
                  </a:rPr>
                  <a:t> + </a:t>
                </a:r>
                <a:r>
                  <a:rPr lang="en-US" sz="2000" dirty="0">
                    <a:solidFill>
                      <a:srgbClr val="FF0000"/>
                    </a:solidFill>
                  </a:rPr>
                  <a:t>1</a:t>
                </a:r>
                <a:r>
                  <a:rPr lang="en-US" sz="2000" dirty="0">
                    <a:solidFill>
                      <a:srgbClr val="002050"/>
                    </a:solidFill>
                  </a:rPr>
                  <a:t> ∙ </a:t>
                </a:r>
                <a:r>
                  <a:rPr lang="en-US" sz="2000" dirty="0">
                    <a:solidFill>
                      <a:srgbClr val="00B050"/>
                    </a:solidFill>
                  </a:rPr>
                  <a:t>0.6</a:t>
                </a:r>
                <a:r>
                  <a:rPr lang="en-US" sz="2000" dirty="0">
                    <a:solidFill>
                      <a:srgbClr val="002050"/>
                    </a:solidFill>
                  </a:rPr>
                  <a:t> =</a:t>
                </a:r>
              </a:p>
              <a:p>
                <a:pPr algn="ctr">
                  <a:lnSpc>
                    <a:spcPct val="90000"/>
                  </a:lnSpc>
                  <a:spcAft>
                    <a:spcPts val="600"/>
                  </a:spcAft>
                </a:pPr>
                <a:r>
                  <a:rPr lang="en-US" sz="2400" dirty="0">
                    <a:solidFill>
                      <a:srgbClr val="002050"/>
                    </a:solidFill>
                  </a:rPr>
                  <a:t> = </a:t>
                </a:r>
                <a:r>
                  <a:rPr lang="en-US" sz="2400" b="1" dirty="0">
                    <a:solidFill>
                      <a:srgbClr val="0070C0"/>
                    </a:solidFill>
                  </a:rPr>
                  <a:t>1.5 </a:t>
                </a:r>
                <a14:m>
                  <m:oMath xmlns:m="http://schemas.openxmlformats.org/officeDocument/2006/math">
                    <m:groupChr>
                      <m:groupChrPr>
                        <m:chr m:val="→"/>
                        <m:vertJc m:val="bot"/>
                        <m:ctrlPr>
                          <a:rPr lang="el-GR" sz="2400" b="1" i="1" smtClean="0">
                            <a:solidFill>
                              <a:srgbClr val="0070C0"/>
                            </a:solidFill>
                            <a:latin typeface="Cambria Math" panose="02040503050406030204" pitchFamily="18" charset="0"/>
                          </a:rPr>
                        </m:ctrlPr>
                      </m:groupChrPr>
                      <m:e>
                        <m:r>
                          <a:rPr lang="en-US" sz="2400" b="1" i="0" smtClean="0">
                            <a:solidFill>
                              <a:srgbClr val="0070C0"/>
                            </a:solidFill>
                            <a:latin typeface="Cambria Math"/>
                          </a:rPr>
                          <m:t>𝐬𝐨𝐟𝐭𝐦𝐚𝐱</m:t>
                        </m:r>
                      </m:e>
                    </m:groupChr>
                    <m:r>
                      <a:rPr lang="en-US" sz="2400" b="1" i="1" smtClean="0">
                        <a:solidFill>
                          <a:srgbClr val="0070C0"/>
                        </a:solidFill>
                        <a:latin typeface="Cambria Math"/>
                      </a:rPr>
                      <m:t>𝟎</m:t>
                    </m:r>
                    <m:r>
                      <a:rPr lang="en-US" sz="2400" b="1" i="1" smtClean="0">
                        <a:solidFill>
                          <a:srgbClr val="0070C0"/>
                        </a:solidFill>
                        <a:latin typeface="Cambria Math"/>
                      </a:rPr>
                      <m:t>.</m:t>
                    </m:r>
                    <m:r>
                      <a:rPr lang="en-US" sz="2400" b="1" i="1" smtClean="0">
                        <a:solidFill>
                          <a:srgbClr val="0070C0"/>
                        </a:solidFill>
                        <a:latin typeface="Cambria Math"/>
                      </a:rPr>
                      <m:t>𝟔</m:t>
                    </m:r>
                  </m:oMath>
                </a14:m>
                <a:endParaRPr lang="en-US" sz="2400" b="1" dirty="0">
                  <a:solidFill>
                    <a:srgbClr val="0070C0"/>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21298" y="1305858"/>
                <a:ext cx="2554145" cy="1109663"/>
              </a:xfrm>
              <a:prstGeom prst="rect">
                <a:avLst/>
              </a:prstGeom>
              <a:blipFill rotWithShape="1">
                <a:blip r:embed="rId3"/>
                <a:stretch>
                  <a:fillRect b="-2174"/>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5860908" y="1919185"/>
                <a:ext cx="3041880" cy="679032"/>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000" dirty="0">
                    <a:solidFill>
                      <a:srgbClr val="00B050"/>
                    </a:solidFill>
                  </a:rPr>
                  <a:t>0.9</a:t>
                </a:r>
                <a:r>
                  <a:rPr lang="en-US" sz="2000" dirty="0">
                    <a:solidFill>
                      <a:srgbClr val="002050"/>
                    </a:solidFill>
                  </a:rPr>
                  <a:t> + </a:t>
                </a:r>
                <a:r>
                  <a:rPr lang="en-US" sz="2000" dirty="0">
                    <a:solidFill>
                      <a:srgbClr val="00B050"/>
                    </a:solidFill>
                  </a:rPr>
                  <a:t>0.2</a:t>
                </a:r>
                <a:r>
                  <a:rPr lang="en-US" sz="2000" dirty="0">
                    <a:solidFill>
                      <a:srgbClr val="002050"/>
                    </a:solidFill>
                  </a:rPr>
                  <a:t> = </a:t>
                </a:r>
                <a:r>
                  <a:rPr lang="en-US" sz="2000" b="1" dirty="0">
                    <a:solidFill>
                      <a:srgbClr val="0070C0"/>
                    </a:solidFill>
                  </a:rPr>
                  <a:t>1.1 </a:t>
                </a:r>
                <a14:m>
                  <m:oMath xmlns:m="http://schemas.openxmlformats.org/officeDocument/2006/math">
                    <m:groupChr>
                      <m:groupChrPr>
                        <m:chr m:val="→"/>
                        <m:vertJc m:val="bot"/>
                        <m:ctrlPr>
                          <a:rPr lang="el-GR" sz="2000" b="1" i="1" smtClean="0">
                            <a:solidFill>
                              <a:srgbClr val="0070C0"/>
                            </a:solidFill>
                            <a:latin typeface="Cambria Math" panose="02040503050406030204" pitchFamily="18" charset="0"/>
                          </a:rPr>
                        </m:ctrlPr>
                      </m:groupChrPr>
                      <m:e>
                        <m:r>
                          <a:rPr lang="en-US" sz="2000" b="1" i="0" smtClean="0">
                            <a:solidFill>
                              <a:srgbClr val="0070C0"/>
                            </a:solidFill>
                            <a:latin typeface="Cambria Math"/>
                          </a:rPr>
                          <m:t>𝐬𝐨𝐟𝐭𝐦𝐚𝐱</m:t>
                        </m:r>
                      </m:e>
                    </m:groupChr>
                    <m:r>
                      <a:rPr lang="en-US" sz="2000" b="1" i="1" smtClean="0">
                        <a:solidFill>
                          <a:srgbClr val="0070C0"/>
                        </a:solidFill>
                        <a:latin typeface="Cambria Math"/>
                      </a:rPr>
                      <m:t>𝟎</m:t>
                    </m:r>
                    <m:r>
                      <a:rPr lang="en-US" sz="2000" b="1" i="1" smtClean="0">
                        <a:solidFill>
                          <a:srgbClr val="0070C0"/>
                        </a:solidFill>
                        <a:latin typeface="Cambria Math"/>
                      </a:rPr>
                      <m:t>.</m:t>
                    </m:r>
                    <m:r>
                      <a:rPr lang="en-US" sz="2000" b="1" i="1" smtClean="0">
                        <a:solidFill>
                          <a:srgbClr val="0070C0"/>
                        </a:solidFill>
                        <a:latin typeface="Cambria Math"/>
                      </a:rPr>
                      <m:t>𝟒</m:t>
                    </m:r>
                  </m:oMath>
                </a14:m>
                <a:endParaRPr lang="en-US" sz="2000" b="1" dirty="0">
                  <a:solidFill>
                    <a:srgbClr val="0070C0"/>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5860908" y="1919185"/>
                <a:ext cx="3041880" cy="679032"/>
              </a:xfrm>
              <a:prstGeom prst="rect">
                <a:avLst/>
              </a:prstGeom>
              <a:blipFill rotWithShape="1">
                <a:blip r:embed="rId4"/>
                <a:stretch>
                  <a:fillRect/>
                </a:stretch>
              </a:blipFill>
              <a:ln w="12700">
                <a:solidFill>
                  <a:schemeClr val="tx1"/>
                </a:solidFill>
              </a:ln>
            </p:spPr>
            <p:txBody>
              <a:bodyPr/>
              <a:lstStyle/>
              <a:p>
                <a:r>
                  <a:rPr lang="en-US">
                    <a:noFill/>
                  </a:rPr>
                  <a:t> </a:t>
                </a:r>
              </a:p>
            </p:txBody>
          </p:sp>
        </mc:Fallback>
      </mc:AlternateContent>
      <p:sp>
        <p:nvSpPr>
          <p:cNvPr id="74" name="Rectangle 73"/>
          <p:cNvSpPr/>
          <p:nvPr/>
        </p:nvSpPr>
        <p:spPr>
          <a:xfrm>
            <a:off x="8101593" y="5655731"/>
            <a:ext cx="504000" cy="50400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75" name="Rectangle 74"/>
          <p:cNvSpPr/>
          <p:nvPr/>
        </p:nvSpPr>
        <p:spPr>
          <a:xfrm>
            <a:off x="8596262" y="5655731"/>
            <a:ext cx="504000" cy="50400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6" name="Rectangle 75"/>
          <p:cNvSpPr/>
          <p:nvPr/>
        </p:nvSpPr>
        <p:spPr>
          <a:xfrm>
            <a:off x="8101593" y="6283793"/>
            <a:ext cx="504000" cy="50400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0.6</a:t>
            </a:r>
          </a:p>
        </p:txBody>
      </p:sp>
      <p:sp>
        <p:nvSpPr>
          <p:cNvPr id="77" name="Rectangle 76"/>
          <p:cNvSpPr/>
          <p:nvPr/>
        </p:nvSpPr>
        <p:spPr>
          <a:xfrm>
            <a:off x="8596262" y="6283793"/>
            <a:ext cx="504000" cy="50400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0.4</a:t>
            </a:r>
          </a:p>
        </p:txBody>
      </p:sp>
      <p:sp>
        <p:nvSpPr>
          <p:cNvPr id="78" name="Left Brace 77"/>
          <p:cNvSpPr/>
          <p:nvPr/>
        </p:nvSpPr>
        <p:spPr>
          <a:xfrm>
            <a:off x="7763093" y="5755601"/>
            <a:ext cx="251926" cy="958706"/>
          </a:xfrm>
          <a:prstGeom prst="leftBrace">
            <a:avLst>
              <a:gd name="adj1" fmla="val 34881"/>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Box 78"/>
          <p:cNvSpPr txBox="1"/>
          <p:nvPr/>
        </p:nvSpPr>
        <p:spPr>
          <a:xfrm>
            <a:off x="6460948" y="5923113"/>
            <a:ext cx="1402501"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d = </a:t>
            </a:r>
            <a:r>
              <a:rPr lang="en-US" sz="2800" dirty="0">
                <a:solidFill>
                  <a:srgbClr val="FF0000"/>
                </a:solidFill>
              </a:rPr>
              <a:t>0.6</a:t>
            </a:r>
          </a:p>
        </p:txBody>
      </p:sp>
    </p:spTree>
    <p:extLst>
      <p:ext uri="{BB962C8B-B14F-4D97-AF65-F5344CB8AC3E}">
        <p14:creationId xmlns:p14="http://schemas.microsoft.com/office/powerpoint/2010/main" val="507059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0" y="0"/>
            <a:ext cx="9022702" cy="692696"/>
          </a:xfrm>
        </p:spPr>
        <p:txBody>
          <a:bodyPr>
            <a:normAutofit fontScale="90000"/>
          </a:bodyPr>
          <a:lstStyle/>
          <a:p>
            <a:r>
              <a:rPr lang="en-US" dirty="0"/>
              <a:t>Backpropagation: adjust the weights again</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2" name="TextBox 4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p>
        </p:txBody>
      </p:sp>
      <p:sp>
        <p:nvSpPr>
          <p:cNvPr id="46" name="TextBox 45"/>
          <p:cNvSpPr txBox="1"/>
          <p:nvPr/>
        </p:nvSpPr>
        <p:spPr>
          <a:xfrm>
            <a:off x="5745792"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.5</a:t>
            </a: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0.6</a:t>
            </a:r>
          </a:p>
          <a:p>
            <a:pPr algn="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0.4</a:t>
            </a:r>
          </a:p>
          <a:p>
            <a:pP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grpSp>
        <p:nvGrpSpPr>
          <p:cNvPr id="55" name="Group 54"/>
          <p:cNvGrpSpPr/>
          <p:nvPr/>
        </p:nvGrpSpPr>
        <p:grpSpPr>
          <a:xfrm>
            <a:off x="5832441" y="597537"/>
            <a:ext cx="3053676" cy="1182143"/>
            <a:chOff x="66265" y="3919285"/>
            <a:chExt cx="4065422" cy="1389768"/>
          </a:xfrm>
        </p:grpSpPr>
        <p:sp>
          <p:nvSpPr>
            <p:cNvPr id="57" name="Rounded Rectangle 56"/>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011691" y="4254169"/>
              <a:ext cx="900353" cy="720000"/>
              <a:chOff x="4504904" y="1484784"/>
              <a:chExt cx="900353" cy="720000"/>
            </a:xfrm>
          </p:grpSpPr>
          <p:sp>
            <p:nvSpPr>
              <p:cNvPr id="63" name="Rectangle 6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578374" y="1537525"/>
                <a:ext cx="753768" cy="61511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59" name="Rectangle 58"/>
            <p:cNvSpPr/>
            <p:nvPr/>
          </p:nvSpPr>
          <p:spPr>
            <a:xfrm>
              <a:off x="66265" y="4050838"/>
              <a:ext cx="790048" cy="83221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60" name="Right Arrow 59"/>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6247068" y="5399600"/>
            <a:ext cx="519598" cy="461665"/>
          </a:xfrm>
          <a:prstGeom prst="rect">
            <a:avLst/>
          </a:prstGeom>
          <a:noFill/>
        </p:spPr>
        <p:txBody>
          <a:bodyPr wrap="square" rtlCol="0">
            <a:spAutoFit/>
          </a:bodyPr>
          <a:lstStyle/>
          <a:p>
            <a:r>
              <a:rPr lang="en-US" sz="2400" b="1" dirty="0">
                <a:solidFill>
                  <a:srgbClr val="FF0000"/>
                </a:solidFill>
              </a:rPr>
              <a:t>0</a:t>
            </a:r>
          </a:p>
        </p:txBody>
      </p:sp>
      <p:sp>
        <p:nvSpPr>
          <p:cNvPr id="69" name="TextBox 68"/>
          <p:cNvSpPr txBox="1"/>
          <p:nvPr/>
        </p:nvSpPr>
        <p:spPr>
          <a:xfrm>
            <a:off x="2070324" y="5405543"/>
            <a:ext cx="519598" cy="461665"/>
          </a:xfrm>
          <a:prstGeom prst="rect">
            <a:avLst/>
          </a:prstGeom>
          <a:noFill/>
        </p:spPr>
        <p:txBody>
          <a:bodyPr wrap="square" rtlCol="0">
            <a:spAutoFit/>
          </a:bodyPr>
          <a:lstStyle/>
          <a:p>
            <a:r>
              <a:rPr lang="en-US" sz="2400" b="1" dirty="0">
                <a:solidFill>
                  <a:srgbClr val="FF0000"/>
                </a:solidFill>
              </a:rPr>
              <a:t>0</a:t>
            </a:r>
          </a:p>
        </p:txBody>
      </p:sp>
      <p:sp>
        <p:nvSpPr>
          <p:cNvPr id="70" name="TextBox 69"/>
          <p:cNvSpPr txBox="1"/>
          <p:nvPr/>
        </p:nvSpPr>
        <p:spPr>
          <a:xfrm>
            <a:off x="3371815" y="5383772"/>
            <a:ext cx="519598" cy="461665"/>
          </a:xfrm>
          <a:prstGeom prst="rect">
            <a:avLst/>
          </a:prstGeom>
          <a:noFill/>
        </p:spPr>
        <p:txBody>
          <a:bodyPr wrap="square" rtlCol="0">
            <a:spAutoFit/>
          </a:bodyPr>
          <a:lstStyle/>
          <a:p>
            <a:r>
              <a:rPr lang="en-US" sz="2400" b="1" dirty="0">
                <a:solidFill>
                  <a:srgbClr val="FF0000"/>
                </a:solidFill>
              </a:rPr>
              <a:t>1</a:t>
            </a:r>
          </a:p>
        </p:txBody>
      </p:sp>
      <p:sp>
        <p:nvSpPr>
          <p:cNvPr id="71" name="TextBox 70"/>
          <p:cNvSpPr txBox="1"/>
          <p:nvPr/>
        </p:nvSpPr>
        <p:spPr>
          <a:xfrm>
            <a:off x="4432658" y="5361741"/>
            <a:ext cx="519598" cy="461665"/>
          </a:xfrm>
          <a:prstGeom prst="rect">
            <a:avLst/>
          </a:prstGeom>
          <a:noFill/>
        </p:spPr>
        <p:txBody>
          <a:bodyPr wrap="square" rtlCol="0">
            <a:spAutoFit/>
          </a:bodyPr>
          <a:lstStyle/>
          <a:p>
            <a:r>
              <a:rPr lang="en-US" sz="2400" b="1" dirty="0">
                <a:solidFill>
                  <a:srgbClr val="FF0000"/>
                </a:solidFill>
              </a:rPr>
              <a:t>1</a:t>
            </a:r>
          </a:p>
        </p:txBody>
      </p:sp>
      <p:cxnSp>
        <p:nvCxnSpPr>
          <p:cNvPr id="74" name="Straight Arrow Connector 73"/>
          <p:cNvCxnSpPr/>
          <p:nvPr/>
        </p:nvCxnSpPr>
        <p:spPr>
          <a:xfrm flipV="1">
            <a:off x="4219746" y="3840344"/>
            <a:ext cx="0" cy="720000"/>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732786" y="4116365"/>
            <a:ext cx="0" cy="484315"/>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565624" y="3888371"/>
            <a:ext cx="0" cy="7200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5037656" y="4116365"/>
            <a:ext cx="0" cy="516979"/>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8" name="Oval 77"/>
          <p:cNvSpPr/>
          <p:nvPr/>
        </p:nvSpPr>
        <p:spPr bwMode="auto">
          <a:xfrm>
            <a:off x="3448574" y="4627614"/>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9" name="Oval 78"/>
          <p:cNvSpPr/>
          <p:nvPr/>
        </p:nvSpPr>
        <p:spPr bwMode="auto">
          <a:xfrm>
            <a:off x="4386372" y="4630150"/>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0" name="Oval 79"/>
          <p:cNvSpPr/>
          <p:nvPr/>
        </p:nvSpPr>
        <p:spPr bwMode="auto">
          <a:xfrm>
            <a:off x="3967325" y="4624018"/>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1" name="Oval 80"/>
          <p:cNvSpPr/>
          <p:nvPr/>
        </p:nvSpPr>
        <p:spPr bwMode="auto">
          <a:xfrm>
            <a:off x="4866205" y="4636453"/>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892055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0"/>
            <a:ext cx="4779632" cy="2946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
            <a:ext cx="2520280" cy="291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081042"/>
            <a:ext cx="7704856" cy="353794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27937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0" y="0"/>
            <a:ext cx="9022702" cy="692696"/>
          </a:xfrm>
        </p:spPr>
        <p:txBody>
          <a:bodyPr>
            <a:normAutofit fontScale="90000"/>
          </a:bodyPr>
          <a:lstStyle/>
          <a:p>
            <a:r>
              <a:rPr lang="en-US" dirty="0"/>
              <a:t>Backpropagation: adjust the weights again</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.7</a:t>
            </a:r>
            <a:endParaRPr lang="en-US" sz="2400" dirty="0">
              <a:solidFill>
                <a:srgbClr val="FF0000"/>
              </a:solidFill>
            </a:endParaRPr>
          </a:p>
        </p:txBody>
      </p:sp>
      <p:sp>
        <p:nvSpPr>
          <p:cNvPr id="42" name="TextBox 4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p>
        </p:txBody>
      </p:sp>
      <p:sp>
        <p:nvSpPr>
          <p:cNvPr id="46" name="TextBox 45"/>
          <p:cNvSpPr txBox="1"/>
          <p:nvPr/>
        </p:nvSpPr>
        <p:spPr>
          <a:xfrm>
            <a:off x="5745792"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.5</a:t>
            </a: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0.6</a:t>
            </a:r>
          </a:p>
          <a:p>
            <a:pPr algn="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0.4</a:t>
            </a:r>
          </a:p>
          <a:p>
            <a:pP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grpSp>
        <p:nvGrpSpPr>
          <p:cNvPr id="55" name="Group 54"/>
          <p:cNvGrpSpPr/>
          <p:nvPr/>
        </p:nvGrpSpPr>
        <p:grpSpPr>
          <a:xfrm>
            <a:off x="5832441" y="597537"/>
            <a:ext cx="3053676" cy="1182143"/>
            <a:chOff x="66265" y="3919285"/>
            <a:chExt cx="4065422" cy="1389768"/>
          </a:xfrm>
        </p:grpSpPr>
        <p:sp>
          <p:nvSpPr>
            <p:cNvPr id="57" name="Rounded Rectangle 56"/>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011691" y="4254169"/>
              <a:ext cx="900353" cy="720000"/>
              <a:chOff x="4504904" y="1484784"/>
              <a:chExt cx="900353" cy="720000"/>
            </a:xfrm>
          </p:grpSpPr>
          <p:sp>
            <p:nvSpPr>
              <p:cNvPr id="63" name="Rectangle 6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578374" y="1537525"/>
                <a:ext cx="753768" cy="61511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59" name="Rectangle 58"/>
            <p:cNvSpPr/>
            <p:nvPr/>
          </p:nvSpPr>
          <p:spPr>
            <a:xfrm>
              <a:off x="66265" y="4050838"/>
              <a:ext cx="790048" cy="83221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60" name="Right Arrow 59"/>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6247068" y="5399600"/>
            <a:ext cx="519598" cy="461665"/>
          </a:xfrm>
          <a:prstGeom prst="rect">
            <a:avLst/>
          </a:prstGeom>
          <a:noFill/>
        </p:spPr>
        <p:txBody>
          <a:bodyPr wrap="square" rtlCol="0">
            <a:spAutoFit/>
          </a:bodyPr>
          <a:lstStyle/>
          <a:p>
            <a:r>
              <a:rPr lang="en-US" sz="2400" b="1" dirty="0">
                <a:solidFill>
                  <a:srgbClr val="FF0000"/>
                </a:solidFill>
              </a:rPr>
              <a:t>0</a:t>
            </a:r>
          </a:p>
        </p:txBody>
      </p:sp>
      <p:sp>
        <p:nvSpPr>
          <p:cNvPr id="69" name="TextBox 68"/>
          <p:cNvSpPr txBox="1"/>
          <p:nvPr/>
        </p:nvSpPr>
        <p:spPr>
          <a:xfrm>
            <a:off x="2070324" y="5405543"/>
            <a:ext cx="519598" cy="461665"/>
          </a:xfrm>
          <a:prstGeom prst="rect">
            <a:avLst/>
          </a:prstGeom>
          <a:noFill/>
        </p:spPr>
        <p:txBody>
          <a:bodyPr wrap="square" rtlCol="0">
            <a:spAutoFit/>
          </a:bodyPr>
          <a:lstStyle/>
          <a:p>
            <a:r>
              <a:rPr lang="en-US" sz="2400" b="1" dirty="0">
                <a:solidFill>
                  <a:srgbClr val="FF0000"/>
                </a:solidFill>
              </a:rPr>
              <a:t>0</a:t>
            </a:r>
          </a:p>
        </p:txBody>
      </p:sp>
      <p:sp>
        <p:nvSpPr>
          <p:cNvPr id="70" name="TextBox 69"/>
          <p:cNvSpPr txBox="1"/>
          <p:nvPr/>
        </p:nvSpPr>
        <p:spPr>
          <a:xfrm>
            <a:off x="3371815" y="5383772"/>
            <a:ext cx="519598" cy="461665"/>
          </a:xfrm>
          <a:prstGeom prst="rect">
            <a:avLst/>
          </a:prstGeom>
          <a:noFill/>
        </p:spPr>
        <p:txBody>
          <a:bodyPr wrap="square" rtlCol="0">
            <a:spAutoFit/>
          </a:bodyPr>
          <a:lstStyle/>
          <a:p>
            <a:r>
              <a:rPr lang="en-US" sz="2400" b="1" dirty="0">
                <a:solidFill>
                  <a:srgbClr val="FF0000"/>
                </a:solidFill>
              </a:rPr>
              <a:t>1</a:t>
            </a:r>
          </a:p>
        </p:txBody>
      </p:sp>
      <p:sp>
        <p:nvSpPr>
          <p:cNvPr id="71" name="TextBox 70"/>
          <p:cNvSpPr txBox="1"/>
          <p:nvPr/>
        </p:nvSpPr>
        <p:spPr>
          <a:xfrm>
            <a:off x="4432658" y="5361741"/>
            <a:ext cx="519598" cy="461665"/>
          </a:xfrm>
          <a:prstGeom prst="rect">
            <a:avLst/>
          </a:prstGeom>
          <a:noFill/>
        </p:spPr>
        <p:txBody>
          <a:bodyPr wrap="square" rtlCol="0">
            <a:spAutoFit/>
          </a:bodyPr>
          <a:lstStyle/>
          <a:p>
            <a:r>
              <a:rPr lang="en-US" sz="2400" b="1" dirty="0">
                <a:solidFill>
                  <a:srgbClr val="FF0000"/>
                </a:solidFill>
              </a:rPr>
              <a:t>1</a:t>
            </a:r>
          </a:p>
        </p:txBody>
      </p:sp>
      <p:cxnSp>
        <p:nvCxnSpPr>
          <p:cNvPr id="74" name="Straight Arrow Connector 73"/>
          <p:cNvCxnSpPr/>
          <p:nvPr/>
        </p:nvCxnSpPr>
        <p:spPr>
          <a:xfrm flipV="1">
            <a:off x="4219746" y="3840344"/>
            <a:ext cx="0" cy="720000"/>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565624" y="3888371"/>
            <a:ext cx="0" cy="7200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5037656" y="4116365"/>
            <a:ext cx="0" cy="516979"/>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9" name="Oval 78"/>
          <p:cNvSpPr/>
          <p:nvPr/>
        </p:nvSpPr>
        <p:spPr bwMode="auto">
          <a:xfrm>
            <a:off x="4386372" y="4630150"/>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0" name="Oval 79"/>
          <p:cNvSpPr/>
          <p:nvPr/>
        </p:nvSpPr>
        <p:spPr bwMode="auto">
          <a:xfrm>
            <a:off x="3967325" y="4624018"/>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1" name="Oval 80"/>
          <p:cNvSpPr/>
          <p:nvPr/>
        </p:nvSpPr>
        <p:spPr bwMode="auto">
          <a:xfrm>
            <a:off x="4866205" y="4636453"/>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2" name="TextBox 71"/>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p:spTree>
    <p:extLst>
      <p:ext uri="{BB962C8B-B14F-4D97-AF65-F5344CB8AC3E}">
        <p14:creationId xmlns:p14="http://schemas.microsoft.com/office/powerpoint/2010/main" val="411199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0" y="0"/>
            <a:ext cx="9022702" cy="692696"/>
          </a:xfrm>
        </p:spPr>
        <p:txBody>
          <a:bodyPr>
            <a:normAutofit fontScale="90000"/>
          </a:bodyPr>
          <a:lstStyle/>
          <a:p>
            <a:r>
              <a:rPr lang="en-US" dirty="0"/>
              <a:t>Backpropagation: adjust the weights again</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.7</a:t>
            </a:r>
            <a:endParaRPr lang="en-US" sz="2400" dirty="0">
              <a:solidFill>
                <a:srgbClr val="FF0000"/>
              </a:solidFill>
            </a:endParaRPr>
          </a:p>
        </p:txBody>
      </p:sp>
      <p:sp>
        <p:nvSpPr>
          <p:cNvPr id="42" name="TextBox 41"/>
          <p:cNvSpPr txBox="1"/>
          <p:nvPr/>
        </p:nvSpPr>
        <p:spPr>
          <a:xfrm>
            <a:off x="3749828" y="4699097"/>
            <a:ext cx="826188"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1.1</a:t>
            </a:r>
            <a:endParaRPr lang="en-US" sz="2400" dirty="0">
              <a:solidFill>
                <a:srgbClr val="00B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p>
        </p:txBody>
      </p:sp>
      <p:sp>
        <p:nvSpPr>
          <p:cNvPr id="46" name="TextBox 45"/>
          <p:cNvSpPr txBox="1"/>
          <p:nvPr/>
        </p:nvSpPr>
        <p:spPr>
          <a:xfrm>
            <a:off x="5745792"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.5</a:t>
            </a: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0.6</a:t>
            </a:r>
          </a:p>
          <a:p>
            <a:pPr algn="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0.4</a:t>
            </a:r>
          </a:p>
          <a:p>
            <a:pP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grpSp>
        <p:nvGrpSpPr>
          <p:cNvPr id="55" name="Group 54"/>
          <p:cNvGrpSpPr/>
          <p:nvPr/>
        </p:nvGrpSpPr>
        <p:grpSpPr>
          <a:xfrm>
            <a:off x="5832441" y="597537"/>
            <a:ext cx="3053676" cy="1182143"/>
            <a:chOff x="66265" y="3919285"/>
            <a:chExt cx="4065422" cy="1389768"/>
          </a:xfrm>
        </p:grpSpPr>
        <p:sp>
          <p:nvSpPr>
            <p:cNvPr id="57" name="Rounded Rectangle 56"/>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011691" y="4254169"/>
              <a:ext cx="900353" cy="720000"/>
              <a:chOff x="4504904" y="1484784"/>
              <a:chExt cx="900353" cy="720000"/>
            </a:xfrm>
          </p:grpSpPr>
          <p:sp>
            <p:nvSpPr>
              <p:cNvPr id="63" name="Rectangle 6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578374" y="1537525"/>
                <a:ext cx="753768" cy="61511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59" name="Rectangle 58"/>
            <p:cNvSpPr/>
            <p:nvPr/>
          </p:nvSpPr>
          <p:spPr>
            <a:xfrm>
              <a:off x="66265" y="4050838"/>
              <a:ext cx="790048" cy="83221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60" name="Right Arrow 59"/>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6247068" y="5399600"/>
            <a:ext cx="519598" cy="461665"/>
          </a:xfrm>
          <a:prstGeom prst="rect">
            <a:avLst/>
          </a:prstGeom>
          <a:noFill/>
        </p:spPr>
        <p:txBody>
          <a:bodyPr wrap="square" rtlCol="0">
            <a:spAutoFit/>
          </a:bodyPr>
          <a:lstStyle/>
          <a:p>
            <a:r>
              <a:rPr lang="en-US" sz="2400" b="1" dirty="0">
                <a:solidFill>
                  <a:srgbClr val="FF0000"/>
                </a:solidFill>
              </a:rPr>
              <a:t>0</a:t>
            </a:r>
          </a:p>
        </p:txBody>
      </p:sp>
      <p:sp>
        <p:nvSpPr>
          <p:cNvPr id="69" name="TextBox 68"/>
          <p:cNvSpPr txBox="1"/>
          <p:nvPr/>
        </p:nvSpPr>
        <p:spPr>
          <a:xfrm>
            <a:off x="2070324" y="5405543"/>
            <a:ext cx="519598" cy="461665"/>
          </a:xfrm>
          <a:prstGeom prst="rect">
            <a:avLst/>
          </a:prstGeom>
          <a:noFill/>
        </p:spPr>
        <p:txBody>
          <a:bodyPr wrap="square" rtlCol="0">
            <a:spAutoFit/>
          </a:bodyPr>
          <a:lstStyle/>
          <a:p>
            <a:r>
              <a:rPr lang="en-US" sz="2400" b="1" dirty="0">
                <a:solidFill>
                  <a:srgbClr val="FF0000"/>
                </a:solidFill>
              </a:rPr>
              <a:t>0</a:t>
            </a:r>
          </a:p>
        </p:txBody>
      </p:sp>
      <p:sp>
        <p:nvSpPr>
          <p:cNvPr id="70" name="TextBox 69"/>
          <p:cNvSpPr txBox="1"/>
          <p:nvPr/>
        </p:nvSpPr>
        <p:spPr>
          <a:xfrm>
            <a:off x="3371815" y="5383772"/>
            <a:ext cx="519598" cy="461665"/>
          </a:xfrm>
          <a:prstGeom prst="rect">
            <a:avLst/>
          </a:prstGeom>
          <a:noFill/>
        </p:spPr>
        <p:txBody>
          <a:bodyPr wrap="square" rtlCol="0">
            <a:spAutoFit/>
          </a:bodyPr>
          <a:lstStyle/>
          <a:p>
            <a:r>
              <a:rPr lang="en-US" sz="2400" b="1" dirty="0">
                <a:solidFill>
                  <a:srgbClr val="FF0000"/>
                </a:solidFill>
              </a:rPr>
              <a:t>1</a:t>
            </a:r>
          </a:p>
        </p:txBody>
      </p:sp>
      <p:sp>
        <p:nvSpPr>
          <p:cNvPr id="71" name="TextBox 70"/>
          <p:cNvSpPr txBox="1"/>
          <p:nvPr/>
        </p:nvSpPr>
        <p:spPr>
          <a:xfrm>
            <a:off x="4432658" y="5361741"/>
            <a:ext cx="519598" cy="461665"/>
          </a:xfrm>
          <a:prstGeom prst="rect">
            <a:avLst/>
          </a:prstGeom>
          <a:noFill/>
        </p:spPr>
        <p:txBody>
          <a:bodyPr wrap="square" rtlCol="0">
            <a:spAutoFit/>
          </a:bodyPr>
          <a:lstStyle/>
          <a:p>
            <a:r>
              <a:rPr lang="en-US" sz="2400" b="1" dirty="0">
                <a:solidFill>
                  <a:srgbClr val="FF0000"/>
                </a:solidFill>
              </a:rPr>
              <a:t>1</a:t>
            </a:r>
          </a:p>
        </p:txBody>
      </p:sp>
      <p:cxnSp>
        <p:nvCxnSpPr>
          <p:cNvPr id="76" name="Straight Arrow Connector 75"/>
          <p:cNvCxnSpPr/>
          <p:nvPr/>
        </p:nvCxnSpPr>
        <p:spPr>
          <a:xfrm>
            <a:off x="4565624" y="3888371"/>
            <a:ext cx="0" cy="7200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5037656" y="4116365"/>
            <a:ext cx="0" cy="516979"/>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9" name="Oval 78"/>
          <p:cNvSpPr/>
          <p:nvPr/>
        </p:nvSpPr>
        <p:spPr bwMode="auto">
          <a:xfrm>
            <a:off x="4386372" y="4630150"/>
            <a:ext cx="457200" cy="410593"/>
          </a:xfrm>
          <a:prstGeom prst="ellipse">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1" name="Oval 80"/>
          <p:cNvSpPr/>
          <p:nvPr/>
        </p:nvSpPr>
        <p:spPr bwMode="auto">
          <a:xfrm>
            <a:off x="4866205" y="4636453"/>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2" name="TextBox 71"/>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p:spTree>
    <p:extLst>
      <p:ext uri="{BB962C8B-B14F-4D97-AF65-F5344CB8AC3E}">
        <p14:creationId xmlns:p14="http://schemas.microsoft.com/office/powerpoint/2010/main" val="277858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0" y="0"/>
            <a:ext cx="9022702" cy="692696"/>
          </a:xfrm>
        </p:spPr>
        <p:txBody>
          <a:bodyPr>
            <a:normAutofit fontScale="90000"/>
          </a:bodyPr>
          <a:lstStyle/>
          <a:p>
            <a:r>
              <a:rPr lang="en-US" dirty="0"/>
              <a:t>Backpropagation: adjust the weights again</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.7</a:t>
            </a:r>
            <a:endParaRPr lang="en-US" sz="2400" dirty="0">
              <a:solidFill>
                <a:srgbClr val="FF0000"/>
              </a:solidFill>
            </a:endParaRPr>
          </a:p>
        </p:txBody>
      </p:sp>
      <p:sp>
        <p:nvSpPr>
          <p:cNvPr id="42" name="TextBox 41"/>
          <p:cNvSpPr txBox="1"/>
          <p:nvPr/>
        </p:nvSpPr>
        <p:spPr>
          <a:xfrm>
            <a:off x="3749828" y="4699097"/>
            <a:ext cx="826188"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1.1</a:t>
            </a:r>
            <a:endParaRPr lang="en-US" sz="2400" dirty="0">
              <a:solidFill>
                <a:srgbClr val="00B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.4</a:t>
            </a: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45" name="TextBox 44"/>
          <p:cNvSpPr txBox="1"/>
          <p:nvPr/>
        </p:nvSpPr>
        <p:spPr>
          <a:xfrm>
            <a:off x="5159381"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p>
        </p:txBody>
      </p:sp>
      <p:sp>
        <p:nvSpPr>
          <p:cNvPr id="46" name="TextBox 45"/>
          <p:cNvSpPr txBox="1"/>
          <p:nvPr/>
        </p:nvSpPr>
        <p:spPr>
          <a:xfrm>
            <a:off x="5745792"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.5</a:t>
            </a: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0.6</a:t>
            </a:r>
          </a:p>
          <a:p>
            <a:pPr algn="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0.4</a:t>
            </a:r>
          </a:p>
          <a:p>
            <a:pP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grpSp>
        <p:nvGrpSpPr>
          <p:cNvPr id="55" name="Group 54"/>
          <p:cNvGrpSpPr/>
          <p:nvPr/>
        </p:nvGrpSpPr>
        <p:grpSpPr>
          <a:xfrm>
            <a:off x="5832441" y="597537"/>
            <a:ext cx="3053676" cy="1182143"/>
            <a:chOff x="66265" y="3919285"/>
            <a:chExt cx="4065422" cy="1389768"/>
          </a:xfrm>
        </p:grpSpPr>
        <p:sp>
          <p:nvSpPr>
            <p:cNvPr id="57" name="Rounded Rectangle 56"/>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011691" y="4254169"/>
              <a:ext cx="900353" cy="720000"/>
              <a:chOff x="4504904" y="1484784"/>
              <a:chExt cx="900353" cy="720000"/>
            </a:xfrm>
          </p:grpSpPr>
          <p:sp>
            <p:nvSpPr>
              <p:cNvPr id="63" name="Rectangle 6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578374" y="1537525"/>
                <a:ext cx="753768" cy="61511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59" name="Rectangle 58"/>
            <p:cNvSpPr/>
            <p:nvPr/>
          </p:nvSpPr>
          <p:spPr>
            <a:xfrm>
              <a:off x="66265" y="4050838"/>
              <a:ext cx="790048" cy="83221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60" name="Right Arrow 59"/>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6247068" y="5399600"/>
            <a:ext cx="519598" cy="461665"/>
          </a:xfrm>
          <a:prstGeom prst="rect">
            <a:avLst/>
          </a:prstGeom>
          <a:noFill/>
        </p:spPr>
        <p:txBody>
          <a:bodyPr wrap="square" rtlCol="0">
            <a:spAutoFit/>
          </a:bodyPr>
          <a:lstStyle/>
          <a:p>
            <a:r>
              <a:rPr lang="en-US" sz="2400" b="1" dirty="0">
                <a:solidFill>
                  <a:srgbClr val="FF0000"/>
                </a:solidFill>
              </a:rPr>
              <a:t>0</a:t>
            </a:r>
          </a:p>
        </p:txBody>
      </p:sp>
      <p:sp>
        <p:nvSpPr>
          <p:cNvPr id="69" name="TextBox 68"/>
          <p:cNvSpPr txBox="1"/>
          <p:nvPr/>
        </p:nvSpPr>
        <p:spPr>
          <a:xfrm>
            <a:off x="2070324" y="5405543"/>
            <a:ext cx="519598" cy="461665"/>
          </a:xfrm>
          <a:prstGeom prst="rect">
            <a:avLst/>
          </a:prstGeom>
          <a:noFill/>
        </p:spPr>
        <p:txBody>
          <a:bodyPr wrap="square" rtlCol="0">
            <a:spAutoFit/>
          </a:bodyPr>
          <a:lstStyle/>
          <a:p>
            <a:r>
              <a:rPr lang="en-US" sz="2400" b="1" dirty="0">
                <a:solidFill>
                  <a:srgbClr val="FF0000"/>
                </a:solidFill>
              </a:rPr>
              <a:t>0</a:t>
            </a:r>
          </a:p>
        </p:txBody>
      </p:sp>
      <p:sp>
        <p:nvSpPr>
          <p:cNvPr id="70" name="TextBox 69"/>
          <p:cNvSpPr txBox="1"/>
          <p:nvPr/>
        </p:nvSpPr>
        <p:spPr>
          <a:xfrm>
            <a:off x="3371815" y="5383772"/>
            <a:ext cx="519598" cy="461665"/>
          </a:xfrm>
          <a:prstGeom prst="rect">
            <a:avLst/>
          </a:prstGeom>
          <a:noFill/>
        </p:spPr>
        <p:txBody>
          <a:bodyPr wrap="square" rtlCol="0">
            <a:spAutoFit/>
          </a:bodyPr>
          <a:lstStyle/>
          <a:p>
            <a:r>
              <a:rPr lang="en-US" sz="2400" b="1" dirty="0">
                <a:solidFill>
                  <a:srgbClr val="FF0000"/>
                </a:solidFill>
              </a:rPr>
              <a:t>1</a:t>
            </a:r>
          </a:p>
        </p:txBody>
      </p:sp>
      <p:sp>
        <p:nvSpPr>
          <p:cNvPr id="71" name="TextBox 70"/>
          <p:cNvSpPr txBox="1"/>
          <p:nvPr/>
        </p:nvSpPr>
        <p:spPr>
          <a:xfrm>
            <a:off x="4432658" y="5361741"/>
            <a:ext cx="519598" cy="461665"/>
          </a:xfrm>
          <a:prstGeom prst="rect">
            <a:avLst/>
          </a:prstGeom>
          <a:noFill/>
        </p:spPr>
        <p:txBody>
          <a:bodyPr wrap="square" rtlCol="0">
            <a:spAutoFit/>
          </a:bodyPr>
          <a:lstStyle/>
          <a:p>
            <a:r>
              <a:rPr lang="en-US" sz="2400" b="1" dirty="0">
                <a:solidFill>
                  <a:srgbClr val="FF0000"/>
                </a:solidFill>
              </a:rPr>
              <a:t>1</a:t>
            </a:r>
          </a:p>
        </p:txBody>
      </p:sp>
      <p:cxnSp>
        <p:nvCxnSpPr>
          <p:cNvPr id="77" name="Straight Arrow Connector 76"/>
          <p:cNvCxnSpPr/>
          <p:nvPr/>
        </p:nvCxnSpPr>
        <p:spPr>
          <a:xfrm flipV="1">
            <a:off x="5037656" y="4116365"/>
            <a:ext cx="0" cy="516979"/>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1" name="Oval 80"/>
          <p:cNvSpPr/>
          <p:nvPr/>
        </p:nvSpPr>
        <p:spPr bwMode="auto">
          <a:xfrm>
            <a:off x="4866205" y="4636453"/>
            <a:ext cx="457200" cy="410593"/>
          </a:xfrm>
          <a:prstGeom prst="ellipse">
            <a:avLst/>
          </a:prstGeom>
          <a:noFill/>
          <a:ln w="3810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2" name="TextBox 71"/>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p:spTree>
    <p:extLst>
      <p:ext uri="{BB962C8B-B14F-4D97-AF65-F5344CB8AC3E}">
        <p14:creationId xmlns:p14="http://schemas.microsoft.com/office/powerpoint/2010/main" val="3611910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0" y="0"/>
            <a:ext cx="9022702" cy="692696"/>
          </a:xfrm>
        </p:spPr>
        <p:txBody>
          <a:bodyPr>
            <a:normAutofit fontScale="90000"/>
          </a:bodyPr>
          <a:lstStyle/>
          <a:p>
            <a:r>
              <a:rPr lang="en-US" dirty="0"/>
              <a:t>Backpropagation: adjust the weights again</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.7</a:t>
            </a:r>
            <a:endParaRPr lang="en-US" sz="2400" dirty="0">
              <a:solidFill>
                <a:srgbClr val="FF0000"/>
              </a:solidFill>
            </a:endParaRPr>
          </a:p>
        </p:txBody>
      </p:sp>
      <p:sp>
        <p:nvSpPr>
          <p:cNvPr id="42" name="TextBox 41"/>
          <p:cNvSpPr txBox="1"/>
          <p:nvPr/>
        </p:nvSpPr>
        <p:spPr>
          <a:xfrm>
            <a:off x="3749828" y="4699097"/>
            <a:ext cx="826188"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1.1</a:t>
            </a:r>
            <a:endParaRPr lang="en-US" sz="2400" dirty="0">
              <a:solidFill>
                <a:srgbClr val="00B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.4</a:t>
            </a: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.4</a:t>
            </a:r>
          </a:p>
        </p:txBody>
      </p:sp>
      <p:sp>
        <p:nvSpPr>
          <p:cNvPr id="45" name="TextBox 44"/>
          <p:cNvSpPr txBox="1"/>
          <p:nvPr/>
        </p:nvSpPr>
        <p:spPr>
          <a:xfrm>
            <a:off x="5155976" y="4565580"/>
            <a:ext cx="707011" cy="683264"/>
          </a:xfrm>
          <a:prstGeom prst="rect">
            <a:avLst/>
          </a:prstGeom>
          <a:noFill/>
        </p:spPr>
        <p:txBody>
          <a:bodyPr wrap="square" lIns="182880" tIns="146304" rIns="182880" bIns="146304" rtlCol="0">
            <a:spAutoFit/>
          </a:bodyPr>
          <a:lstStyle/>
          <a:p>
            <a:pPr>
              <a:lnSpc>
                <a:spcPct val="90000"/>
              </a:lnSpc>
              <a:spcAft>
                <a:spcPts val="600"/>
              </a:spcAft>
            </a:pPr>
            <a:r>
              <a:rPr lang="en-US" sz="2800" dirty="0">
                <a:solidFill>
                  <a:srgbClr val="002050"/>
                </a:solidFill>
              </a:rPr>
              <a:t>.3</a:t>
            </a:r>
          </a:p>
        </p:txBody>
      </p:sp>
      <p:sp>
        <p:nvSpPr>
          <p:cNvPr id="46" name="TextBox 45"/>
          <p:cNvSpPr txBox="1"/>
          <p:nvPr/>
        </p:nvSpPr>
        <p:spPr>
          <a:xfrm>
            <a:off x="5745792"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.5</a:t>
            </a: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0.6</a:t>
            </a:r>
          </a:p>
          <a:p>
            <a:pPr algn="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0.4</a:t>
            </a:r>
          </a:p>
          <a:p>
            <a:pP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grpSp>
        <p:nvGrpSpPr>
          <p:cNvPr id="55" name="Group 54"/>
          <p:cNvGrpSpPr/>
          <p:nvPr/>
        </p:nvGrpSpPr>
        <p:grpSpPr>
          <a:xfrm>
            <a:off x="5832441" y="597537"/>
            <a:ext cx="3053676" cy="1182143"/>
            <a:chOff x="66265" y="3919285"/>
            <a:chExt cx="4065422" cy="1389768"/>
          </a:xfrm>
        </p:grpSpPr>
        <p:sp>
          <p:nvSpPr>
            <p:cNvPr id="57" name="Rounded Rectangle 56"/>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011691" y="4254169"/>
              <a:ext cx="900353" cy="720000"/>
              <a:chOff x="4504904" y="1484784"/>
              <a:chExt cx="900353" cy="720000"/>
            </a:xfrm>
          </p:grpSpPr>
          <p:sp>
            <p:nvSpPr>
              <p:cNvPr id="63" name="Rectangle 6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578374" y="1537525"/>
                <a:ext cx="753768" cy="61511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59" name="Rectangle 58"/>
            <p:cNvSpPr/>
            <p:nvPr/>
          </p:nvSpPr>
          <p:spPr>
            <a:xfrm>
              <a:off x="66265" y="4050838"/>
              <a:ext cx="790048" cy="83221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60" name="Right Arrow 59"/>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6247068" y="5399600"/>
            <a:ext cx="519598" cy="461665"/>
          </a:xfrm>
          <a:prstGeom prst="rect">
            <a:avLst/>
          </a:prstGeom>
          <a:noFill/>
        </p:spPr>
        <p:txBody>
          <a:bodyPr wrap="square" rtlCol="0">
            <a:spAutoFit/>
          </a:bodyPr>
          <a:lstStyle/>
          <a:p>
            <a:r>
              <a:rPr lang="en-US" sz="2400" b="1" dirty="0">
                <a:solidFill>
                  <a:srgbClr val="FF0000"/>
                </a:solidFill>
              </a:rPr>
              <a:t>0</a:t>
            </a:r>
          </a:p>
        </p:txBody>
      </p:sp>
      <p:sp>
        <p:nvSpPr>
          <p:cNvPr id="69" name="TextBox 68"/>
          <p:cNvSpPr txBox="1"/>
          <p:nvPr/>
        </p:nvSpPr>
        <p:spPr>
          <a:xfrm>
            <a:off x="2070324" y="5405543"/>
            <a:ext cx="519598" cy="461665"/>
          </a:xfrm>
          <a:prstGeom prst="rect">
            <a:avLst/>
          </a:prstGeom>
          <a:noFill/>
        </p:spPr>
        <p:txBody>
          <a:bodyPr wrap="square" rtlCol="0">
            <a:spAutoFit/>
          </a:bodyPr>
          <a:lstStyle/>
          <a:p>
            <a:r>
              <a:rPr lang="en-US" sz="2400" b="1" dirty="0">
                <a:solidFill>
                  <a:srgbClr val="FF0000"/>
                </a:solidFill>
              </a:rPr>
              <a:t>0</a:t>
            </a:r>
          </a:p>
        </p:txBody>
      </p:sp>
      <p:sp>
        <p:nvSpPr>
          <p:cNvPr id="70" name="TextBox 69"/>
          <p:cNvSpPr txBox="1"/>
          <p:nvPr/>
        </p:nvSpPr>
        <p:spPr>
          <a:xfrm>
            <a:off x="3371815" y="5383772"/>
            <a:ext cx="519598" cy="461665"/>
          </a:xfrm>
          <a:prstGeom prst="rect">
            <a:avLst/>
          </a:prstGeom>
          <a:noFill/>
        </p:spPr>
        <p:txBody>
          <a:bodyPr wrap="square" rtlCol="0">
            <a:spAutoFit/>
          </a:bodyPr>
          <a:lstStyle/>
          <a:p>
            <a:r>
              <a:rPr lang="en-US" sz="2400" b="1" dirty="0">
                <a:solidFill>
                  <a:srgbClr val="FF0000"/>
                </a:solidFill>
              </a:rPr>
              <a:t>1</a:t>
            </a:r>
          </a:p>
        </p:txBody>
      </p:sp>
      <p:sp>
        <p:nvSpPr>
          <p:cNvPr id="71" name="TextBox 70"/>
          <p:cNvSpPr txBox="1"/>
          <p:nvPr/>
        </p:nvSpPr>
        <p:spPr>
          <a:xfrm>
            <a:off x="4432658" y="5361741"/>
            <a:ext cx="519598" cy="461665"/>
          </a:xfrm>
          <a:prstGeom prst="rect">
            <a:avLst/>
          </a:prstGeom>
          <a:noFill/>
        </p:spPr>
        <p:txBody>
          <a:bodyPr wrap="square" rtlCol="0">
            <a:spAutoFit/>
          </a:bodyPr>
          <a:lstStyle/>
          <a:p>
            <a:r>
              <a:rPr lang="en-US" sz="2400" b="1" dirty="0">
                <a:solidFill>
                  <a:srgbClr val="FF0000"/>
                </a:solidFill>
              </a:rPr>
              <a:t>1</a:t>
            </a:r>
          </a:p>
        </p:txBody>
      </p:sp>
      <p:sp>
        <p:nvSpPr>
          <p:cNvPr id="72" name="TextBox 71"/>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p:spTree>
    <p:extLst>
      <p:ext uri="{BB962C8B-B14F-4D97-AF65-F5344CB8AC3E}">
        <p14:creationId xmlns:p14="http://schemas.microsoft.com/office/powerpoint/2010/main" val="866696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0" y="0"/>
            <a:ext cx="9022702" cy="692696"/>
          </a:xfrm>
        </p:spPr>
        <p:txBody>
          <a:bodyPr>
            <a:normAutofit fontScale="90000"/>
          </a:bodyPr>
          <a:lstStyle/>
          <a:p>
            <a:r>
              <a:rPr lang="en-US" dirty="0"/>
              <a:t>Backpropagation: Update the outcomes</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0" name="TextBox 39"/>
          <p:cNvSpPr txBox="1"/>
          <p:nvPr/>
        </p:nvSpPr>
        <p:spPr>
          <a:xfrm>
            <a:off x="2882434" y="4493815"/>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p>
        </p:txBody>
      </p:sp>
      <p:sp>
        <p:nvSpPr>
          <p:cNvPr id="41" name="TextBox 4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.7</a:t>
            </a:r>
            <a:endParaRPr lang="en-US" sz="2400" dirty="0">
              <a:solidFill>
                <a:srgbClr val="FF0000"/>
              </a:solidFill>
            </a:endParaRPr>
          </a:p>
        </p:txBody>
      </p:sp>
      <p:sp>
        <p:nvSpPr>
          <p:cNvPr id="42" name="TextBox 41"/>
          <p:cNvSpPr txBox="1"/>
          <p:nvPr/>
        </p:nvSpPr>
        <p:spPr>
          <a:xfrm>
            <a:off x="3749828" y="4699097"/>
            <a:ext cx="826188"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1.1</a:t>
            </a:r>
            <a:endParaRPr lang="en-US" sz="2400" dirty="0">
              <a:solidFill>
                <a:srgbClr val="00B050"/>
              </a:solidFill>
            </a:endParaRPr>
          </a:p>
        </p:txBody>
      </p:sp>
      <p:sp>
        <p:nvSpPr>
          <p:cNvPr id="43" name="TextBox 4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.4</a:t>
            </a:r>
          </a:p>
        </p:txBody>
      </p:sp>
      <p:sp>
        <p:nvSpPr>
          <p:cNvPr id="44" name="TextBox 4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.4</a:t>
            </a:r>
          </a:p>
        </p:txBody>
      </p:sp>
      <p:sp>
        <p:nvSpPr>
          <p:cNvPr id="45" name="TextBox 44"/>
          <p:cNvSpPr txBox="1"/>
          <p:nvPr/>
        </p:nvSpPr>
        <p:spPr>
          <a:xfrm>
            <a:off x="5155976" y="4565580"/>
            <a:ext cx="707011" cy="683264"/>
          </a:xfrm>
          <a:prstGeom prst="rect">
            <a:avLst/>
          </a:prstGeom>
          <a:noFill/>
        </p:spPr>
        <p:txBody>
          <a:bodyPr wrap="square" lIns="182880" tIns="146304" rIns="182880" bIns="146304" rtlCol="0">
            <a:spAutoFit/>
          </a:bodyPr>
          <a:lstStyle/>
          <a:p>
            <a:pPr>
              <a:lnSpc>
                <a:spcPct val="90000"/>
              </a:lnSpc>
              <a:spcAft>
                <a:spcPts val="600"/>
              </a:spcAft>
            </a:pPr>
            <a:r>
              <a:rPr lang="en-US" sz="2800" dirty="0">
                <a:solidFill>
                  <a:srgbClr val="002050"/>
                </a:solidFill>
              </a:rPr>
              <a:t>.3</a:t>
            </a:r>
          </a:p>
        </p:txBody>
      </p:sp>
      <p:sp>
        <p:nvSpPr>
          <p:cNvPr id="46" name="TextBox 45"/>
          <p:cNvSpPr txBox="1"/>
          <p:nvPr/>
        </p:nvSpPr>
        <p:spPr>
          <a:xfrm>
            <a:off x="5745792"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p>
        </p:txBody>
      </p:sp>
      <p:sp>
        <p:nvSpPr>
          <p:cNvPr id="47" name="TextBox 46"/>
          <p:cNvSpPr txBox="1"/>
          <p:nvPr/>
        </p:nvSpPr>
        <p:spPr>
          <a:xfrm>
            <a:off x="2272834" y="4491279"/>
            <a:ext cx="648254"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.5</a:t>
            </a:r>
          </a:p>
        </p:txBody>
      </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0.4</a:t>
            </a:r>
          </a:p>
          <a:p>
            <a:pPr algn="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0.6</a:t>
            </a:r>
          </a:p>
          <a:p>
            <a:pP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grpSp>
        <p:nvGrpSpPr>
          <p:cNvPr id="55" name="Group 54"/>
          <p:cNvGrpSpPr/>
          <p:nvPr/>
        </p:nvGrpSpPr>
        <p:grpSpPr>
          <a:xfrm>
            <a:off x="5832441" y="597537"/>
            <a:ext cx="3053676" cy="1182143"/>
            <a:chOff x="66265" y="3919285"/>
            <a:chExt cx="4065422" cy="1389768"/>
          </a:xfrm>
        </p:grpSpPr>
        <p:sp>
          <p:nvSpPr>
            <p:cNvPr id="57" name="Rounded Rectangle 56"/>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011691" y="4254169"/>
              <a:ext cx="900353" cy="720000"/>
              <a:chOff x="4504904" y="1484784"/>
              <a:chExt cx="900353" cy="720000"/>
            </a:xfrm>
          </p:grpSpPr>
          <p:sp>
            <p:nvSpPr>
              <p:cNvPr id="63" name="Rectangle 6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578374" y="1537525"/>
                <a:ext cx="753768" cy="61511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59" name="Rectangle 58"/>
            <p:cNvSpPr/>
            <p:nvPr/>
          </p:nvSpPr>
          <p:spPr>
            <a:xfrm>
              <a:off x="66265" y="4050838"/>
              <a:ext cx="790048" cy="83221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60" name="Right Arrow 59"/>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6247068" y="5399600"/>
            <a:ext cx="519598" cy="461665"/>
          </a:xfrm>
          <a:prstGeom prst="rect">
            <a:avLst/>
          </a:prstGeom>
          <a:noFill/>
        </p:spPr>
        <p:txBody>
          <a:bodyPr wrap="square" rtlCol="0">
            <a:spAutoFit/>
          </a:bodyPr>
          <a:lstStyle/>
          <a:p>
            <a:r>
              <a:rPr lang="en-US" sz="2400" b="1" dirty="0">
                <a:solidFill>
                  <a:srgbClr val="FF0000"/>
                </a:solidFill>
              </a:rPr>
              <a:t>0</a:t>
            </a:r>
          </a:p>
        </p:txBody>
      </p:sp>
      <p:sp>
        <p:nvSpPr>
          <p:cNvPr id="69" name="TextBox 68"/>
          <p:cNvSpPr txBox="1"/>
          <p:nvPr/>
        </p:nvSpPr>
        <p:spPr>
          <a:xfrm>
            <a:off x="2070324" y="5405543"/>
            <a:ext cx="519598" cy="461665"/>
          </a:xfrm>
          <a:prstGeom prst="rect">
            <a:avLst/>
          </a:prstGeom>
          <a:noFill/>
        </p:spPr>
        <p:txBody>
          <a:bodyPr wrap="square" rtlCol="0">
            <a:spAutoFit/>
          </a:bodyPr>
          <a:lstStyle/>
          <a:p>
            <a:r>
              <a:rPr lang="en-US" sz="2400" b="1" dirty="0">
                <a:solidFill>
                  <a:srgbClr val="FF0000"/>
                </a:solidFill>
              </a:rPr>
              <a:t>0</a:t>
            </a:r>
          </a:p>
        </p:txBody>
      </p:sp>
      <p:sp>
        <p:nvSpPr>
          <p:cNvPr id="70" name="TextBox 69"/>
          <p:cNvSpPr txBox="1"/>
          <p:nvPr/>
        </p:nvSpPr>
        <p:spPr>
          <a:xfrm>
            <a:off x="3371815" y="5383772"/>
            <a:ext cx="519598" cy="461665"/>
          </a:xfrm>
          <a:prstGeom prst="rect">
            <a:avLst/>
          </a:prstGeom>
          <a:noFill/>
        </p:spPr>
        <p:txBody>
          <a:bodyPr wrap="square" rtlCol="0">
            <a:spAutoFit/>
          </a:bodyPr>
          <a:lstStyle/>
          <a:p>
            <a:r>
              <a:rPr lang="en-US" sz="2400" b="1" dirty="0">
                <a:solidFill>
                  <a:srgbClr val="FF0000"/>
                </a:solidFill>
              </a:rPr>
              <a:t>1</a:t>
            </a:r>
          </a:p>
        </p:txBody>
      </p:sp>
      <p:sp>
        <p:nvSpPr>
          <p:cNvPr id="71" name="TextBox 70"/>
          <p:cNvSpPr txBox="1"/>
          <p:nvPr/>
        </p:nvSpPr>
        <p:spPr>
          <a:xfrm>
            <a:off x="4432658" y="5361741"/>
            <a:ext cx="519598" cy="461665"/>
          </a:xfrm>
          <a:prstGeom prst="rect">
            <a:avLst/>
          </a:prstGeom>
          <a:noFill/>
        </p:spPr>
        <p:txBody>
          <a:bodyPr wrap="square" rtlCol="0">
            <a:spAutoFit/>
          </a:bodyPr>
          <a:lstStyle/>
          <a:p>
            <a:r>
              <a:rPr lang="en-US" sz="2400" b="1" dirty="0">
                <a:solidFill>
                  <a:srgbClr val="FF0000"/>
                </a:solidFill>
              </a:rPr>
              <a:t>1</a:t>
            </a:r>
          </a:p>
        </p:txBody>
      </p:sp>
      <p:sp>
        <p:nvSpPr>
          <p:cNvPr id="72" name="TextBox 71"/>
          <p:cNvSpPr txBox="1"/>
          <p:nvPr/>
        </p:nvSpPr>
        <p:spPr>
          <a:xfrm>
            <a:off x="234748" y="1145597"/>
            <a:ext cx="3446103" cy="369332"/>
          </a:xfrm>
          <a:prstGeom prst="rect">
            <a:avLst/>
          </a:prstGeom>
          <a:noFill/>
        </p:spPr>
        <p:txBody>
          <a:bodyPr wrap="square" rtlCol="0">
            <a:spAutoFit/>
          </a:bodyPr>
          <a:lstStyle/>
          <a:p>
            <a:r>
              <a:rPr lang="en-US" dirty="0"/>
              <a:t>Let adjustment is ≈ 0.2</a:t>
            </a:r>
          </a:p>
        </p:txBody>
      </p:sp>
      <mc:AlternateContent xmlns:mc="http://schemas.openxmlformats.org/markup-compatibility/2006" xmlns:a14="http://schemas.microsoft.com/office/drawing/2010/main">
        <mc:Choice Requires="a14">
          <p:sp>
            <p:nvSpPr>
              <p:cNvPr id="53" name="TextBox 52"/>
              <p:cNvSpPr txBox="1"/>
              <p:nvPr/>
            </p:nvSpPr>
            <p:spPr>
              <a:xfrm>
                <a:off x="38552" y="1530806"/>
                <a:ext cx="2661469" cy="1109663"/>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000" dirty="0">
                    <a:solidFill>
                      <a:srgbClr val="FF0000"/>
                    </a:solidFill>
                  </a:rPr>
                  <a:t>1</a:t>
                </a:r>
                <a:r>
                  <a:rPr lang="en-US" sz="2000" dirty="0">
                    <a:solidFill>
                      <a:srgbClr val="002050"/>
                    </a:solidFill>
                  </a:rPr>
                  <a:t> ∙ </a:t>
                </a:r>
                <a:r>
                  <a:rPr lang="en-US" sz="2000" dirty="0">
                    <a:solidFill>
                      <a:srgbClr val="00B050"/>
                    </a:solidFill>
                  </a:rPr>
                  <a:t>0.7</a:t>
                </a:r>
                <a:r>
                  <a:rPr lang="en-US" sz="2000" dirty="0">
                    <a:solidFill>
                      <a:srgbClr val="002050"/>
                    </a:solidFill>
                  </a:rPr>
                  <a:t> + </a:t>
                </a:r>
                <a:r>
                  <a:rPr lang="en-US" sz="2000" dirty="0">
                    <a:solidFill>
                      <a:srgbClr val="FF0000"/>
                    </a:solidFill>
                  </a:rPr>
                  <a:t>1</a:t>
                </a:r>
                <a:r>
                  <a:rPr lang="en-US" sz="2000" dirty="0">
                    <a:solidFill>
                      <a:srgbClr val="002050"/>
                    </a:solidFill>
                  </a:rPr>
                  <a:t> ∙ </a:t>
                </a:r>
                <a:r>
                  <a:rPr lang="en-US" sz="2000" dirty="0">
                    <a:solidFill>
                      <a:srgbClr val="00B050"/>
                    </a:solidFill>
                  </a:rPr>
                  <a:t>0.4</a:t>
                </a:r>
                <a:r>
                  <a:rPr lang="en-US" sz="2000" dirty="0">
                    <a:solidFill>
                      <a:srgbClr val="002050"/>
                    </a:solidFill>
                  </a:rPr>
                  <a:t> =</a:t>
                </a:r>
              </a:p>
              <a:p>
                <a:pPr algn="ctr">
                  <a:lnSpc>
                    <a:spcPct val="90000"/>
                  </a:lnSpc>
                  <a:spcAft>
                    <a:spcPts val="600"/>
                  </a:spcAft>
                </a:pPr>
                <a:r>
                  <a:rPr lang="en-US" sz="2400" dirty="0">
                    <a:solidFill>
                      <a:srgbClr val="002050"/>
                    </a:solidFill>
                  </a:rPr>
                  <a:t> = </a:t>
                </a:r>
                <a:r>
                  <a:rPr lang="en-US" sz="2400" b="1" dirty="0">
                    <a:solidFill>
                      <a:srgbClr val="0070C0"/>
                    </a:solidFill>
                  </a:rPr>
                  <a:t>1.1 </a:t>
                </a:r>
                <a14:m>
                  <m:oMath xmlns:m="http://schemas.openxmlformats.org/officeDocument/2006/math">
                    <m:groupChr>
                      <m:groupChrPr>
                        <m:chr m:val="→"/>
                        <m:vertJc m:val="bot"/>
                        <m:ctrlPr>
                          <a:rPr lang="el-GR" sz="2400" b="1" i="1" smtClean="0">
                            <a:solidFill>
                              <a:srgbClr val="0070C0"/>
                            </a:solidFill>
                            <a:latin typeface="Cambria Math" panose="02040503050406030204" pitchFamily="18" charset="0"/>
                          </a:rPr>
                        </m:ctrlPr>
                      </m:groupChrPr>
                      <m:e>
                        <m:r>
                          <a:rPr lang="en-US" sz="2400" b="1" i="0" smtClean="0">
                            <a:solidFill>
                              <a:srgbClr val="0070C0"/>
                            </a:solidFill>
                            <a:latin typeface="Cambria Math"/>
                          </a:rPr>
                          <m:t>𝐬𝐨𝐟𝐭𝐦𝐚𝐱</m:t>
                        </m:r>
                      </m:e>
                    </m:groupChr>
                    <m:r>
                      <a:rPr lang="en-US" sz="2400" b="1" i="1" smtClean="0">
                        <a:solidFill>
                          <a:srgbClr val="0070C0"/>
                        </a:solidFill>
                        <a:latin typeface="Cambria Math"/>
                      </a:rPr>
                      <m:t>𝟎</m:t>
                    </m:r>
                    <m:r>
                      <a:rPr lang="en-US" sz="2400" b="1" i="1" smtClean="0">
                        <a:solidFill>
                          <a:srgbClr val="0070C0"/>
                        </a:solidFill>
                        <a:latin typeface="Cambria Math"/>
                      </a:rPr>
                      <m:t>.</m:t>
                    </m:r>
                    <m:r>
                      <a:rPr lang="en-US" sz="2400" b="1" i="1" smtClean="0">
                        <a:solidFill>
                          <a:srgbClr val="0070C0"/>
                        </a:solidFill>
                        <a:latin typeface="Cambria Math"/>
                      </a:rPr>
                      <m:t>𝟒</m:t>
                    </m:r>
                  </m:oMath>
                </a14:m>
                <a:endParaRPr lang="en-US" sz="2400" b="1" dirty="0">
                  <a:solidFill>
                    <a:srgbClr val="0070C0"/>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8552" y="1530806"/>
                <a:ext cx="2661469" cy="1109663"/>
              </a:xfrm>
              <a:prstGeom prst="rect">
                <a:avLst/>
              </a:prstGeom>
              <a:blipFill rotWithShape="1">
                <a:blip r:embed="rId2"/>
                <a:stretch>
                  <a:fillRect b="-2174"/>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5898232" y="1825875"/>
                <a:ext cx="3041880" cy="679032"/>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000" dirty="0">
                    <a:solidFill>
                      <a:srgbClr val="00B050"/>
                    </a:solidFill>
                  </a:rPr>
                  <a:t>1.1</a:t>
                </a:r>
                <a:r>
                  <a:rPr lang="en-US" sz="2000" dirty="0">
                    <a:solidFill>
                      <a:srgbClr val="002050"/>
                    </a:solidFill>
                  </a:rPr>
                  <a:t> + </a:t>
                </a:r>
                <a:r>
                  <a:rPr lang="en-US" sz="2000" dirty="0">
                    <a:solidFill>
                      <a:srgbClr val="00B050"/>
                    </a:solidFill>
                  </a:rPr>
                  <a:t>0.4</a:t>
                </a:r>
                <a:r>
                  <a:rPr lang="en-US" sz="2000" dirty="0">
                    <a:solidFill>
                      <a:srgbClr val="002050"/>
                    </a:solidFill>
                  </a:rPr>
                  <a:t>= </a:t>
                </a:r>
                <a:r>
                  <a:rPr lang="en-US" sz="2000" b="1" dirty="0">
                    <a:solidFill>
                      <a:srgbClr val="0070C0"/>
                    </a:solidFill>
                  </a:rPr>
                  <a:t>1.5 </a:t>
                </a:r>
                <a14:m>
                  <m:oMath xmlns:m="http://schemas.openxmlformats.org/officeDocument/2006/math">
                    <m:groupChr>
                      <m:groupChrPr>
                        <m:chr m:val="→"/>
                        <m:vertJc m:val="bot"/>
                        <m:ctrlPr>
                          <a:rPr lang="el-GR" sz="2000" b="1" i="1" smtClean="0">
                            <a:solidFill>
                              <a:srgbClr val="0070C0"/>
                            </a:solidFill>
                            <a:latin typeface="Cambria Math" panose="02040503050406030204" pitchFamily="18" charset="0"/>
                          </a:rPr>
                        </m:ctrlPr>
                      </m:groupChrPr>
                      <m:e>
                        <m:r>
                          <a:rPr lang="en-US" sz="2000" b="1" i="0" smtClean="0">
                            <a:solidFill>
                              <a:srgbClr val="0070C0"/>
                            </a:solidFill>
                            <a:latin typeface="Cambria Math"/>
                          </a:rPr>
                          <m:t>𝐬𝐨𝐟𝐭𝐦𝐚𝐱</m:t>
                        </m:r>
                      </m:e>
                    </m:groupChr>
                    <m:r>
                      <a:rPr lang="en-US" sz="2000" b="1" i="1" smtClean="0">
                        <a:solidFill>
                          <a:srgbClr val="0070C0"/>
                        </a:solidFill>
                        <a:latin typeface="Cambria Math"/>
                      </a:rPr>
                      <m:t>𝟎</m:t>
                    </m:r>
                    <m:r>
                      <a:rPr lang="en-US" sz="2000" b="1" i="1" smtClean="0">
                        <a:solidFill>
                          <a:srgbClr val="0070C0"/>
                        </a:solidFill>
                        <a:latin typeface="Cambria Math"/>
                      </a:rPr>
                      <m:t>.</m:t>
                    </m:r>
                    <m:r>
                      <a:rPr lang="en-US" sz="2000" b="1" i="1" smtClean="0">
                        <a:solidFill>
                          <a:srgbClr val="0070C0"/>
                        </a:solidFill>
                        <a:latin typeface="Cambria Math"/>
                      </a:rPr>
                      <m:t>𝟔</m:t>
                    </m:r>
                  </m:oMath>
                </a14:m>
                <a:endParaRPr lang="en-US" sz="2000" b="1" dirty="0">
                  <a:solidFill>
                    <a:srgbClr val="0070C0"/>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5898232" y="1825875"/>
                <a:ext cx="3041880" cy="679032"/>
              </a:xfrm>
              <a:prstGeom prst="rect">
                <a:avLst/>
              </a:prstGeom>
              <a:blipFill rotWithShape="1">
                <a:blip r:embed="rId3"/>
                <a:stretch>
                  <a:fillRect/>
                </a:stretch>
              </a:blipFill>
              <a:ln w="12700">
                <a:solidFill>
                  <a:schemeClr val="tx1"/>
                </a:solidFill>
              </a:ln>
            </p:spPr>
            <p:txBody>
              <a:bodyPr/>
              <a:lstStyle/>
              <a:p>
                <a:r>
                  <a:rPr lang="en-US">
                    <a:noFill/>
                  </a:rPr>
                  <a:t> </a:t>
                </a:r>
              </a:p>
            </p:txBody>
          </p:sp>
        </mc:Fallback>
      </mc:AlternateContent>
      <p:sp>
        <p:nvSpPr>
          <p:cNvPr id="73" name="TextBox 72"/>
          <p:cNvSpPr txBox="1"/>
          <p:nvPr/>
        </p:nvSpPr>
        <p:spPr>
          <a:xfrm>
            <a:off x="-151471" y="3147962"/>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|0 - 0.4| =  0.4</a:t>
            </a:r>
            <a:endParaRPr lang="en-US" sz="2400" dirty="0">
              <a:solidFill>
                <a:srgbClr val="002050"/>
              </a:solidFill>
            </a:endParaRPr>
          </a:p>
        </p:txBody>
      </p:sp>
      <p:sp>
        <p:nvSpPr>
          <p:cNvPr id="74" name="TextBox 73"/>
          <p:cNvSpPr txBox="1"/>
          <p:nvPr/>
        </p:nvSpPr>
        <p:spPr>
          <a:xfrm>
            <a:off x="5140852" y="3119425"/>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|1 - 0.6| =  0.4</a:t>
            </a:r>
            <a:endParaRPr lang="en-US" sz="2400" dirty="0">
              <a:solidFill>
                <a:srgbClr val="002050"/>
              </a:solidFill>
            </a:endParaRPr>
          </a:p>
        </p:txBody>
      </p:sp>
      <p:sp>
        <p:nvSpPr>
          <p:cNvPr id="75" name="TextBox 74"/>
          <p:cNvSpPr txBox="1"/>
          <p:nvPr/>
        </p:nvSpPr>
        <p:spPr>
          <a:xfrm>
            <a:off x="6851880" y="3904612"/>
            <a:ext cx="2088232" cy="954107"/>
          </a:xfrm>
          <a:prstGeom prst="rect">
            <a:avLst/>
          </a:prstGeom>
          <a:noFill/>
        </p:spPr>
        <p:txBody>
          <a:bodyPr wrap="square" rtlCol="0">
            <a:spAutoFit/>
          </a:bodyPr>
          <a:lstStyle/>
          <a:p>
            <a:r>
              <a:rPr lang="en-US" sz="2800" b="1" dirty="0"/>
              <a:t>Error is lower now!</a:t>
            </a:r>
          </a:p>
        </p:txBody>
      </p:sp>
      <p:sp>
        <p:nvSpPr>
          <p:cNvPr id="76" name="Rectangle 75"/>
          <p:cNvSpPr/>
          <p:nvPr/>
        </p:nvSpPr>
        <p:spPr>
          <a:xfrm>
            <a:off x="8101593" y="5655731"/>
            <a:ext cx="504000" cy="50400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77" name="Rectangle 76"/>
          <p:cNvSpPr/>
          <p:nvPr/>
        </p:nvSpPr>
        <p:spPr>
          <a:xfrm>
            <a:off x="8596262" y="5655731"/>
            <a:ext cx="504000" cy="50400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8" name="Rectangle 77"/>
          <p:cNvSpPr/>
          <p:nvPr/>
        </p:nvSpPr>
        <p:spPr>
          <a:xfrm>
            <a:off x="8101593" y="6283793"/>
            <a:ext cx="504000" cy="50400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0.4</a:t>
            </a:r>
          </a:p>
        </p:txBody>
      </p:sp>
      <p:sp>
        <p:nvSpPr>
          <p:cNvPr id="79" name="Rectangle 78"/>
          <p:cNvSpPr/>
          <p:nvPr/>
        </p:nvSpPr>
        <p:spPr>
          <a:xfrm>
            <a:off x="8596262" y="6283793"/>
            <a:ext cx="504000" cy="50400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0.6</a:t>
            </a:r>
          </a:p>
        </p:txBody>
      </p:sp>
      <p:sp>
        <p:nvSpPr>
          <p:cNvPr id="80" name="Left Brace 79"/>
          <p:cNvSpPr/>
          <p:nvPr/>
        </p:nvSpPr>
        <p:spPr>
          <a:xfrm>
            <a:off x="7763093" y="5755601"/>
            <a:ext cx="251926" cy="958706"/>
          </a:xfrm>
          <a:prstGeom prst="leftBrace">
            <a:avLst>
              <a:gd name="adj1" fmla="val 34881"/>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TextBox 80"/>
          <p:cNvSpPr txBox="1"/>
          <p:nvPr/>
        </p:nvSpPr>
        <p:spPr>
          <a:xfrm>
            <a:off x="6460948" y="5923113"/>
            <a:ext cx="1402501"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d = </a:t>
            </a:r>
            <a:r>
              <a:rPr lang="en-US" sz="2800" dirty="0">
                <a:solidFill>
                  <a:srgbClr val="FF0000"/>
                </a:solidFill>
              </a:rPr>
              <a:t>0.4</a:t>
            </a:r>
          </a:p>
        </p:txBody>
      </p:sp>
    </p:spTree>
    <p:extLst>
      <p:ext uri="{BB962C8B-B14F-4D97-AF65-F5344CB8AC3E}">
        <p14:creationId xmlns:p14="http://schemas.microsoft.com/office/powerpoint/2010/main" val="66647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0" y="-1"/>
            <a:ext cx="9022702" cy="1101013"/>
          </a:xfrm>
        </p:spPr>
        <p:txBody>
          <a:bodyPr>
            <a:normAutofit fontScale="90000"/>
          </a:bodyPr>
          <a:lstStyle/>
          <a:p>
            <a:r>
              <a:rPr lang="en-US" dirty="0"/>
              <a:t>Backpropagation: Repeat everything until success (error is close to 0)</a:t>
            </a:r>
          </a:p>
        </p:txBody>
      </p:sp>
      <p:sp>
        <p:nvSpPr>
          <p:cNvPr id="3" name="TextBox 2"/>
          <p:cNvSpPr txBox="1"/>
          <p:nvPr/>
        </p:nvSpPr>
        <p:spPr>
          <a:xfrm>
            <a:off x="216907" y="1287624"/>
            <a:ext cx="5178490" cy="830997"/>
          </a:xfrm>
          <a:prstGeom prst="rect">
            <a:avLst/>
          </a:prstGeom>
          <a:noFill/>
        </p:spPr>
        <p:txBody>
          <a:bodyPr wrap="square" rtlCol="0">
            <a:spAutoFit/>
          </a:bodyPr>
          <a:lstStyle/>
          <a:p>
            <a:r>
              <a:rPr lang="en-US" sz="2400" dirty="0"/>
              <a:t>… i.e., now back to sample I and repeat the iteration with weights update;</a:t>
            </a:r>
          </a:p>
        </p:txBody>
      </p:sp>
      <p:grpSp>
        <p:nvGrpSpPr>
          <p:cNvPr id="76" name="Group 75"/>
          <p:cNvGrpSpPr/>
          <p:nvPr/>
        </p:nvGrpSpPr>
        <p:grpSpPr>
          <a:xfrm>
            <a:off x="1530085" y="2191741"/>
            <a:ext cx="4024755" cy="1389768"/>
            <a:chOff x="90041" y="2333152"/>
            <a:chExt cx="4024755" cy="1389768"/>
          </a:xfrm>
        </p:grpSpPr>
        <p:sp>
          <p:nvSpPr>
            <p:cNvPr id="77" name="Rounded Rectangle 76"/>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p:cNvGrpSpPr/>
            <p:nvPr/>
          </p:nvGrpSpPr>
          <p:grpSpPr>
            <a:xfrm>
              <a:off x="3003398" y="2653972"/>
              <a:ext cx="904269" cy="720000"/>
              <a:chOff x="3346734" y="1484784"/>
              <a:chExt cx="904269" cy="720000"/>
            </a:xfrm>
          </p:grpSpPr>
          <p:sp>
            <p:nvSpPr>
              <p:cNvPr id="83" name="Rectangle 8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79" name="Rectangle 78"/>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83351" y="2448256"/>
              <a:ext cx="553357"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82" name="Right Arrow 81"/>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1515591" y="4677574"/>
            <a:ext cx="4039249" cy="1389768"/>
            <a:chOff x="92438" y="3919285"/>
            <a:chExt cx="4039249" cy="1389768"/>
          </a:xfrm>
        </p:grpSpPr>
        <p:sp>
          <p:nvSpPr>
            <p:cNvPr id="87" name="Rounded Rectangle 86"/>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3011691" y="4254169"/>
              <a:ext cx="900353" cy="720000"/>
              <a:chOff x="4504904" y="1484784"/>
              <a:chExt cx="900353" cy="720000"/>
            </a:xfrm>
          </p:grpSpPr>
          <p:sp>
            <p:nvSpPr>
              <p:cNvPr id="93" name="Rectangle 9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89" name="Rectangle 88"/>
            <p:cNvSpPr/>
            <p:nvPr/>
          </p:nvSpPr>
          <p:spPr>
            <a:xfrm>
              <a:off x="92438" y="4050839"/>
              <a:ext cx="737702"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90" name="Right Arrow 89"/>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p:cNvSpPr txBox="1"/>
          <p:nvPr/>
        </p:nvSpPr>
        <p:spPr>
          <a:xfrm>
            <a:off x="293835" y="3754016"/>
            <a:ext cx="5178490" cy="830997"/>
          </a:xfrm>
          <a:prstGeom prst="rect">
            <a:avLst/>
          </a:prstGeom>
          <a:noFill/>
        </p:spPr>
        <p:txBody>
          <a:bodyPr wrap="square" rtlCol="0">
            <a:spAutoFit/>
          </a:bodyPr>
          <a:lstStyle/>
          <a:p>
            <a:r>
              <a:rPr lang="en-US" sz="2400" dirty="0"/>
              <a:t>After that make iteration with weights update for sample II.</a:t>
            </a:r>
          </a:p>
        </p:txBody>
      </p:sp>
      <p:sp>
        <p:nvSpPr>
          <p:cNvPr id="97" name="TextBox 96"/>
          <p:cNvSpPr txBox="1"/>
          <p:nvPr/>
        </p:nvSpPr>
        <p:spPr>
          <a:xfrm>
            <a:off x="1414826" y="6180817"/>
            <a:ext cx="2782652" cy="584775"/>
          </a:xfrm>
          <a:prstGeom prst="rect">
            <a:avLst/>
          </a:prstGeom>
          <a:noFill/>
        </p:spPr>
        <p:txBody>
          <a:bodyPr wrap="square" rtlCol="0">
            <a:spAutoFit/>
          </a:bodyPr>
          <a:lstStyle/>
          <a:p>
            <a:r>
              <a:rPr lang="en-US" sz="3200" b="1" dirty="0"/>
              <a:t>And so on …</a:t>
            </a:r>
          </a:p>
        </p:txBody>
      </p:sp>
      <p:grpSp>
        <p:nvGrpSpPr>
          <p:cNvPr id="98" name="Group 97"/>
          <p:cNvGrpSpPr/>
          <p:nvPr/>
        </p:nvGrpSpPr>
        <p:grpSpPr>
          <a:xfrm>
            <a:off x="6214188" y="4709994"/>
            <a:ext cx="2808514" cy="1233605"/>
            <a:chOff x="4401518" y="213417"/>
            <a:chExt cx="4633994" cy="1546667"/>
          </a:xfrm>
        </p:grpSpPr>
        <p:sp>
          <p:nvSpPr>
            <p:cNvPr id="99" name="Rounded Rectangle 98"/>
            <p:cNvSpPr/>
            <p:nvPr/>
          </p:nvSpPr>
          <p:spPr>
            <a:xfrm>
              <a:off x="4401518" y="213417"/>
              <a:ext cx="4633994" cy="1546667"/>
            </a:xfrm>
            <a:prstGeom prst="roundRect">
              <a:avLst>
                <a:gd name="adj" fmla="val 52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4322" y="276616"/>
              <a:ext cx="2640067" cy="10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267" y="1360073"/>
              <a:ext cx="2044889" cy="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2488" y="400371"/>
              <a:ext cx="2080544" cy="1307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3" name="TextBox 102"/>
          <p:cNvSpPr txBox="1"/>
          <p:nvPr/>
        </p:nvSpPr>
        <p:spPr>
          <a:xfrm>
            <a:off x="6214188" y="3107914"/>
            <a:ext cx="2808514" cy="1569660"/>
          </a:xfrm>
          <a:prstGeom prst="rect">
            <a:avLst/>
          </a:prstGeom>
          <a:solidFill>
            <a:schemeClr val="bg1">
              <a:lumMod val="95000"/>
            </a:schemeClr>
          </a:solidFill>
          <a:ln w="19050">
            <a:solidFill>
              <a:schemeClr val="tx1"/>
            </a:solidFill>
          </a:ln>
        </p:spPr>
        <p:txBody>
          <a:bodyPr wrap="square" rtlCol="0">
            <a:spAutoFit/>
          </a:bodyPr>
          <a:lstStyle/>
          <a:p>
            <a:r>
              <a:rPr lang="en-US" sz="2400" b="1" dirty="0"/>
              <a:t>Remember? This was a stochastic gradient descent or “online learning”</a:t>
            </a:r>
          </a:p>
        </p:txBody>
      </p:sp>
    </p:spTree>
    <p:extLst>
      <p:ext uri="{BB962C8B-B14F-4D97-AF65-F5344CB8AC3E}">
        <p14:creationId xmlns:p14="http://schemas.microsoft.com/office/powerpoint/2010/main" val="347814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 y="130630"/>
            <a:ext cx="8910735" cy="1455574"/>
          </a:xfrm>
        </p:spPr>
        <p:txBody>
          <a:bodyPr>
            <a:noAutofit/>
          </a:bodyPr>
          <a:lstStyle/>
          <a:p>
            <a:r>
              <a:rPr lang="en-US" sz="3600" dirty="0"/>
              <a:t>Back to the beginning and let us try a “(complete batch) gradient descent” (“feeding” network by all the examples simultaneously)</a:t>
            </a:r>
          </a:p>
        </p:txBody>
      </p:sp>
      <p:grpSp>
        <p:nvGrpSpPr>
          <p:cNvPr id="7" name="Group 6"/>
          <p:cNvGrpSpPr/>
          <p:nvPr/>
        </p:nvGrpSpPr>
        <p:grpSpPr>
          <a:xfrm>
            <a:off x="718661" y="1913825"/>
            <a:ext cx="7016621" cy="2558343"/>
            <a:chOff x="718661" y="1913825"/>
            <a:chExt cx="7016621" cy="2558343"/>
          </a:xfrm>
        </p:grpSpPr>
        <p:sp>
          <p:nvSpPr>
            <p:cNvPr id="37" name="Rounded Rectangle 36"/>
            <p:cNvSpPr/>
            <p:nvPr/>
          </p:nvSpPr>
          <p:spPr>
            <a:xfrm>
              <a:off x="718661" y="1913825"/>
              <a:ext cx="7016621" cy="2558343"/>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970595" y="2507438"/>
              <a:ext cx="2481943" cy="1614134"/>
              <a:chOff x="6326155" y="2676280"/>
              <a:chExt cx="2481943" cy="1614134"/>
            </a:xfrm>
          </p:grpSpPr>
          <p:sp>
            <p:nvSpPr>
              <p:cNvPr id="12" name="Flowchart: Magnetic Disk 11"/>
              <p:cNvSpPr/>
              <p:nvPr/>
            </p:nvSpPr>
            <p:spPr>
              <a:xfrm>
                <a:off x="6326155" y="2700132"/>
                <a:ext cx="2481943" cy="1590282"/>
              </a:xfrm>
              <a:prstGeom prst="flowChartMagneticDisk">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66117" y="2676280"/>
                <a:ext cx="2226974"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Training set</a:t>
                </a:r>
              </a:p>
            </p:txBody>
          </p:sp>
        </p:grpSp>
        <p:pic>
          <p:nvPicPr>
            <p:cNvPr id="21606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6023" y="2516585"/>
              <a:ext cx="241935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ight Arrow 33"/>
            <p:cNvSpPr/>
            <p:nvPr/>
          </p:nvSpPr>
          <p:spPr>
            <a:xfrm>
              <a:off x="4099949" y="3260510"/>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065756" y="1913825"/>
              <a:ext cx="2697020" cy="584775"/>
            </a:xfrm>
            <a:prstGeom prst="rect">
              <a:avLst/>
            </a:prstGeom>
            <a:noFill/>
          </p:spPr>
          <p:txBody>
            <a:bodyPr wrap="none" lIns="91440" tIns="45720" rIns="91440" bIns="45720">
              <a:spAutoFit/>
            </a:bodyPr>
            <a:lstStyle/>
            <a:p>
              <a:pPr algn="ctr"/>
              <a:r>
                <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Batch Learning</a:t>
              </a:r>
            </a:p>
          </p:txBody>
        </p:sp>
      </p:grpSp>
      <p:grpSp>
        <p:nvGrpSpPr>
          <p:cNvPr id="17" name="Group 16"/>
          <p:cNvGrpSpPr/>
          <p:nvPr/>
        </p:nvGrpSpPr>
        <p:grpSpPr>
          <a:xfrm>
            <a:off x="1199187" y="4655975"/>
            <a:ext cx="6055567" cy="1950098"/>
            <a:chOff x="3787011" y="2110328"/>
            <a:chExt cx="5398402" cy="1637435"/>
          </a:xfrm>
        </p:grpSpPr>
        <p:sp>
          <p:nvSpPr>
            <p:cNvPr id="18" name="Rounded Rectangle 17"/>
            <p:cNvSpPr/>
            <p:nvPr/>
          </p:nvSpPr>
          <p:spPr>
            <a:xfrm>
              <a:off x="3787011" y="2110328"/>
              <a:ext cx="5398402" cy="1637435"/>
            </a:xfrm>
            <a:prstGeom prst="roundRect">
              <a:avLst>
                <a:gd name="adj" fmla="val 52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734" y="2246268"/>
              <a:ext cx="2905198" cy="110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324" y="3381403"/>
              <a:ext cx="1763110" cy="27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6931" y="2177515"/>
              <a:ext cx="2303041" cy="143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6306" name="Picture 2"/>
          <p:cNvPicPr>
            <a:picLocks noChangeAspect="1" noChangeArrowheads="1"/>
          </p:cNvPicPr>
          <p:nvPr/>
        </p:nvPicPr>
        <p:blipFill>
          <a:blip r:embed="rId6">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1800226" y="3160553"/>
            <a:ext cx="800979" cy="87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818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457200" y="0"/>
            <a:ext cx="8229600" cy="980728"/>
          </a:xfrm>
          <a:prstGeom prst="rect">
            <a:avLst/>
          </a:prstGeom>
        </p:spPr>
        <p:txBody>
          <a:bodyPr vert="horz" lIns="91420" tIns="45710" rIns="91420" bIns="45710" rtlCol="0" anchor="ctr">
            <a:normAutofit/>
          </a:bodyPr>
          <a:lstStyle>
            <a:lvl1pPr algn="l" defTabSz="914204"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Take both (all) our data samples</a:t>
            </a:r>
          </a:p>
        </p:txBody>
      </p:sp>
      <p:cxnSp>
        <p:nvCxnSpPr>
          <p:cNvPr id="23" name="Straight Connector 22"/>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33"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33"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5"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Oval 30"/>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2" name="Oval 31"/>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3" name="Oval 32"/>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5" name="Oval 34"/>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8" name="Oval 3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9" name="Oval 3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42" name="Group 41"/>
          <p:cNvGrpSpPr/>
          <p:nvPr/>
        </p:nvGrpSpPr>
        <p:grpSpPr>
          <a:xfrm>
            <a:off x="3346734" y="1484784"/>
            <a:ext cx="904269" cy="720000"/>
            <a:chOff x="3346734" y="1484784"/>
            <a:chExt cx="904269" cy="720000"/>
          </a:xfrm>
        </p:grpSpPr>
        <p:sp>
          <p:nvSpPr>
            <p:cNvPr id="43" name="Rectangle 4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46" name="Group 45"/>
          <p:cNvGrpSpPr/>
          <p:nvPr/>
        </p:nvGrpSpPr>
        <p:grpSpPr>
          <a:xfrm>
            <a:off x="4504904" y="1484784"/>
            <a:ext cx="900353" cy="720000"/>
            <a:chOff x="4504904" y="1484784"/>
            <a:chExt cx="900353" cy="720000"/>
          </a:xfrm>
        </p:grpSpPr>
        <p:sp>
          <p:nvSpPr>
            <p:cNvPr id="47" name="Rectangle 4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50" name="TextBox 49"/>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51" name="TextBox 5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52" name="TextBox 51"/>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53" name="TextBox 5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54" name="TextBox 5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55" name="TextBox 54"/>
          <p:cNvSpPr txBox="1"/>
          <p:nvPr/>
        </p:nvSpPr>
        <p:spPr>
          <a:xfrm>
            <a:off x="51684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56" name="TextBox 55"/>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57" name="TextBox 56"/>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endParaRPr lang="en-US" sz="2400" dirty="0">
              <a:solidFill>
                <a:srgbClr val="002050"/>
              </a:solidFill>
            </a:endParaRPr>
          </a:p>
        </p:txBody>
      </p:sp>
      <p:grpSp>
        <p:nvGrpSpPr>
          <p:cNvPr id="58" name="Group 57"/>
          <p:cNvGrpSpPr/>
          <p:nvPr/>
        </p:nvGrpSpPr>
        <p:grpSpPr>
          <a:xfrm>
            <a:off x="85112" y="1706136"/>
            <a:ext cx="2975501" cy="997296"/>
            <a:chOff x="90041" y="2333152"/>
            <a:chExt cx="4024755" cy="1389768"/>
          </a:xfrm>
        </p:grpSpPr>
        <p:sp>
          <p:nvSpPr>
            <p:cNvPr id="59" name="Rounded Rectangle 58"/>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3003398" y="2653972"/>
              <a:ext cx="904269" cy="720000"/>
              <a:chOff x="3346734" y="1484784"/>
              <a:chExt cx="904269" cy="720000"/>
            </a:xfrm>
          </p:grpSpPr>
          <p:sp>
            <p:nvSpPr>
              <p:cNvPr id="65" name="Rectangle 64"/>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61" name="Rectangle 60"/>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4" name="Right Arrow 63"/>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92092" y="2876835"/>
            <a:ext cx="3010624" cy="1008351"/>
            <a:chOff x="106932" y="3919285"/>
            <a:chExt cx="4024755" cy="1389768"/>
          </a:xfrm>
        </p:grpSpPr>
        <p:sp>
          <p:nvSpPr>
            <p:cNvPr id="69" name="Rounded Rectangle 68"/>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3011691" y="4254169"/>
              <a:ext cx="900353" cy="720000"/>
              <a:chOff x="4504904" y="1484784"/>
              <a:chExt cx="900353" cy="720000"/>
            </a:xfrm>
          </p:grpSpPr>
          <p:sp>
            <p:nvSpPr>
              <p:cNvPr id="75" name="Rectangle 74"/>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697013" y="1537525"/>
                <a:ext cx="516488"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71" name="Rectangle 70"/>
            <p:cNvSpPr/>
            <p:nvPr/>
          </p:nvSpPr>
          <p:spPr>
            <a:xfrm>
              <a:off x="183809" y="4050839"/>
              <a:ext cx="554959" cy="64633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72" name="Right Arrow 71"/>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314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en-US" dirty="0"/>
              <a:t>Error of the first sample</a:t>
            </a:r>
          </a:p>
        </p:txBody>
      </p:sp>
      <p:cxnSp>
        <p:nvCxnSpPr>
          <p:cNvPr id="15" name="Straight Connector 14"/>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5"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5"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Oval 23"/>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2195736" y="5777271"/>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346734" y="1484784"/>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11" name="Group 10"/>
          <p:cNvGrpSpPr/>
          <p:nvPr/>
        </p:nvGrpSpPr>
        <p:grpSpPr>
          <a:xfrm>
            <a:off x="4504904" y="1484784"/>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7" name="TextBox 36"/>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45" name="TextBox 44"/>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7" name="TextBox 46"/>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8" name="TextBox 47"/>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9" name="TextBox 48"/>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50" name="TextBox 49"/>
          <p:cNvSpPr txBox="1"/>
          <p:nvPr/>
        </p:nvSpPr>
        <p:spPr>
          <a:xfrm>
            <a:off x="5159381"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51" name="TextBox 50"/>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52" name="TextBox 51"/>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endParaRPr lang="en-US" sz="2400" dirty="0">
              <a:solidFill>
                <a:srgbClr val="002050"/>
              </a:solidFill>
            </a:endParaRPr>
          </a:p>
        </p:txBody>
      </p:sp>
      <p:sp>
        <p:nvSpPr>
          <p:cNvPr id="56" name="TextBox 55"/>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0.3</a:t>
            </a:r>
          </a:p>
          <a:p>
            <a:pPr algn="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3" name="TextBox 52"/>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0.7</a:t>
            </a:r>
          </a:p>
          <a:p>
            <a:pP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60" name="TextBox 59"/>
          <p:cNvSpPr txBox="1"/>
          <p:nvPr/>
        </p:nvSpPr>
        <p:spPr>
          <a:xfrm>
            <a:off x="5337447" y="3147962"/>
            <a:ext cx="355619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|0 - 0.7| = </a:t>
            </a:r>
            <a:r>
              <a:rPr lang="en-US" sz="2800" dirty="0">
                <a:solidFill>
                  <a:srgbClr val="FF0000"/>
                </a:solidFill>
              </a:rPr>
              <a:t>0.7</a:t>
            </a:r>
          </a:p>
        </p:txBody>
      </p:sp>
      <p:sp>
        <p:nvSpPr>
          <p:cNvPr id="61" name="TextBox 60"/>
          <p:cNvSpPr txBox="1"/>
          <p:nvPr/>
        </p:nvSpPr>
        <p:spPr>
          <a:xfrm>
            <a:off x="-151471" y="3147962"/>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|1 - 0.3| =  </a:t>
            </a:r>
            <a:r>
              <a:rPr lang="en-US" sz="2800" dirty="0">
                <a:solidFill>
                  <a:srgbClr val="FF0000"/>
                </a:solidFill>
              </a:rPr>
              <a:t>0.7</a:t>
            </a:r>
            <a:endParaRPr lang="en-US" sz="2400" dirty="0">
              <a:solidFill>
                <a:srgbClr val="FF0000"/>
              </a:solidFill>
            </a:endParaRPr>
          </a:p>
        </p:txBody>
      </p:sp>
      <p:grpSp>
        <p:nvGrpSpPr>
          <p:cNvPr id="54" name="Group 53"/>
          <p:cNvGrpSpPr/>
          <p:nvPr/>
        </p:nvGrpSpPr>
        <p:grpSpPr>
          <a:xfrm>
            <a:off x="6005101" y="772821"/>
            <a:ext cx="2975501" cy="997296"/>
            <a:chOff x="90041" y="2333152"/>
            <a:chExt cx="4024755" cy="1389768"/>
          </a:xfrm>
        </p:grpSpPr>
        <p:sp>
          <p:nvSpPr>
            <p:cNvPr id="55" name="Rounded Rectangle 54"/>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3003398" y="2653972"/>
              <a:ext cx="904269" cy="720000"/>
              <a:chOff x="3346734" y="1484784"/>
              <a:chExt cx="904269" cy="720000"/>
            </a:xfrm>
          </p:grpSpPr>
          <p:sp>
            <p:nvSpPr>
              <p:cNvPr id="67" name="Rectangle 66"/>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8" name="Rectangle 57"/>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6" name="Right Arrow 65"/>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4" name="TextBox 63"/>
              <p:cNvSpPr txBox="1"/>
              <p:nvPr/>
            </p:nvSpPr>
            <p:spPr>
              <a:xfrm>
                <a:off x="157558" y="947102"/>
                <a:ext cx="2724876" cy="1088118"/>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400" dirty="0">
                    <a:solidFill>
                      <a:srgbClr val="FF0000"/>
                    </a:solidFill>
                  </a:rPr>
                  <a:t>1</a:t>
                </a:r>
                <a:r>
                  <a:rPr lang="en-US" sz="2400" dirty="0">
                    <a:solidFill>
                      <a:srgbClr val="002050"/>
                    </a:solidFill>
                  </a:rPr>
                  <a:t> ∙ </a:t>
                </a:r>
                <a:r>
                  <a:rPr lang="en-US" sz="2400" dirty="0">
                    <a:solidFill>
                      <a:srgbClr val="00B050"/>
                    </a:solidFill>
                  </a:rPr>
                  <a:t>0.3</a:t>
                </a:r>
                <a:r>
                  <a:rPr lang="en-US" sz="2400" dirty="0">
                    <a:solidFill>
                      <a:srgbClr val="002050"/>
                    </a:solidFill>
                  </a:rPr>
                  <a:t> + </a:t>
                </a:r>
                <a:r>
                  <a:rPr lang="en-US" sz="2400" dirty="0">
                    <a:solidFill>
                      <a:srgbClr val="FF0000"/>
                    </a:solidFill>
                  </a:rPr>
                  <a:t>1</a:t>
                </a:r>
                <a:r>
                  <a:rPr lang="en-US" sz="2400" dirty="0">
                    <a:solidFill>
                      <a:srgbClr val="002050"/>
                    </a:solidFill>
                  </a:rPr>
                  <a:t> ∙ </a:t>
                </a:r>
                <a:r>
                  <a:rPr lang="en-US" sz="2400" dirty="0">
                    <a:solidFill>
                      <a:srgbClr val="00B050"/>
                    </a:solidFill>
                  </a:rPr>
                  <a:t>0.1</a:t>
                </a:r>
                <a:r>
                  <a:rPr lang="en-US" sz="2400" dirty="0">
                    <a:solidFill>
                      <a:srgbClr val="002050"/>
                    </a:solidFill>
                  </a:rPr>
                  <a:t> =   = </a:t>
                </a:r>
                <a:r>
                  <a:rPr lang="en-US" sz="2400" b="1" dirty="0">
                    <a:solidFill>
                      <a:srgbClr val="0070C0"/>
                    </a:solidFill>
                  </a:rPr>
                  <a:t>0.4 </a:t>
                </a:r>
                <a14:m>
                  <m:oMath xmlns:m="http://schemas.openxmlformats.org/officeDocument/2006/math">
                    <m:groupChr>
                      <m:groupChrPr>
                        <m:chr m:val="→"/>
                        <m:vertJc m:val="bot"/>
                        <m:ctrlPr>
                          <a:rPr lang="el-GR" sz="2400" b="1" i="1">
                            <a:solidFill>
                              <a:srgbClr val="0070C0"/>
                            </a:solidFill>
                            <a:latin typeface="Cambria Math" panose="02040503050406030204" pitchFamily="18" charset="0"/>
                          </a:rPr>
                        </m:ctrlPr>
                      </m:groupChrPr>
                      <m:e>
                        <m:r>
                          <a:rPr lang="en-US" sz="2400" b="1">
                            <a:solidFill>
                              <a:srgbClr val="0070C0"/>
                            </a:solidFill>
                            <a:latin typeface="Cambria Math"/>
                          </a:rPr>
                          <m:t>𝐬𝐨𝐟𝐭𝐦𝐚𝐱</m:t>
                        </m:r>
                      </m:e>
                    </m:groupChr>
                    <m:r>
                      <a:rPr lang="en-US" sz="2400" b="1" i="1">
                        <a:solidFill>
                          <a:srgbClr val="0070C0"/>
                        </a:solidFill>
                        <a:latin typeface="Cambria Math"/>
                      </a:rPr>
                      <m:t>𝟎</m:t>
                    </m:r>
                    <m:r>
                      <a:rPr lang="en-US" sz="2400" b="1" i="1">
                        <a:solidFill>
                          <a:srgbClr val="0070C0"/>
                        </a:solidFill>
                        <a:latin typeface="Cambria Math"/>
                      </a:rPr>
                      <m:t>.</m:t>
                    </m:r>
                    <m:r>
                      <a:rPr lang="en-US" sz="2400" b="1" i="1" smtClean="0">
                        <a:solidFill>
                          <a:srgbClr val="0070C0"/>
                        </a:solidFill>
                        <a:latin typeface="Cambria Math"/>
                      </a:rPr>
                      <m:t>𝟑</m:t>
                    </m:r>
                  </m:oMath>
                </a14:m>
                <a:endParaRPr lang="en-US" sz="2400" b="1" dirty="0">
                  <a:solidFill>
                    <a:srgbClr val="0070C0"/>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157558" y="947102"/>
                <a:ext cx="2724876" cy="1088118"/>
              </a:xfrm>
              <a:prstGeom prst="rect">
                <a:avLst/>
              </a:prstGeom>
              <a:blipFill rotWithShape="1">
                <a:blip r:embed="rId2"/>
                <a:stretch>
                  <a:fillRect r="-891" b="-2210"/>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5860908" y="1919185"/>
                <a:ext cx="3041880" cy="679032"/>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000" dirty="0">
                    <a:solidFill>
                      <a:srgbClr val="00B050"/>
                    </a:solidFill>
                  </a:rPr>
                  <a:t>0.8</a:t>
                </a:r>
                <a:r>
                  <a:rPr lang="en-US" sz="2000" dirty="0">
                    <a:solidFill>
                      <a:srgbClr val="002050"/>
                    </a:solidFill>
                  </a:rPr>
                  <a:t> + </a:t>
                </a:r>
                <a:r>
                  <a:rPr lang="en-US" sz="2000" dirty="0">
                    <a:solidFill>
                      <a:srgbClr val="00B050"/>
                    </a:solidFill>
                  </a:rPr>
                  <a:t>0.4</a:t>
                </a:r>
                <a:r>
                  <a:rPr lang="en-US" sz="2000" dirty="0">
                    <a:solidFill>
                      <a:srgbClr val="002050"/>
                    </a:solidFill>
                  </a:rPr>
                  <a:t> = </a:t>
                </a:r>
                <a:r>
                  <a:rPr lang="en-US" sz="2000" b="1" dirty="0">
                    <a:solidFill>
                      <a:srgbClr val="0070C0"/>
                    </a:solidFill>
                  </a:rPr>
                  <a:t>1.2 </a:t>
                </a:r>
                <a14:m>
                  <m:oMath xmlns:m="http://schemas.openxmlformats.org/officeDocument/2006/math">
                    <m:groupChr>
                      <m:groupChrPr>
                        <m:chr m:val="→"/>
                        <m:vertJc m:val="bot"/>
                        <m:ctrlPr>
                          <a:rPr lang="el-GR" sz="2000" b="1" i="1" smtClean="0">
                            <a:solidFill>
                              <a:srgbClr val="0070C0"/>
                            </a:solidFill>
                            <a:latin typeface="Cambria Math" panose="02040503050406030204" pitchFamily="18" charset="0"/>
                          </a:rPr>
                        </m:ctrlPr>
                      </m:groupChrPr>
                      <m:e>
                        <m:r>
                          <a:rPr lang="en-US" sz="2000" b="1" i="0" smtClean="0">
                            <a:solidFill>
                              <a:srgbClr val="0070C0"/>
                            </a:solidFill>
                            <a:latin typeface="Cambria Math"/>
                          </a:rPr>
                          <m:t>𝐬𝐨𝐟𝐭𝐦𝐚𝐱</m:t>
                        </m:r>
                      </m:e>
                    </m:groupChr>
                    <m:r>
                      <a:rPr lang="en-US" sz="2000" b="1" i="1" smtClean="0">
                        <a:solidFill>
                          <a:srgbClr val="0070C0"/>
                        </a:solidFill>
                        <a:latin typeface="Cambria Math"/>
                      </a:rPr>
                      <m:t>𝟎</m:t>
                    </m:r>
                    <m:r>
                      <a:rPr lang="en-US" sz="2000" b="1" i="1" smtClean="0">
                        <a:solidFill>
                          <a:srgbClr val="0070C0"/>
                        </a:solidFill>
                        <a:latin typeface="Cambria Math"/>
                      </a:rPr>
                      <m:t>.</m:t>
                    </m:r>
                    <m:r>
                      <a:rPr lang="en-US" sz="2000" b="1" i="1" smtClean="0">
                        <a:solidFill>
                          <a:srgbClr val="0070C0"/>
                        </a:solidFill>
                        <a:latin typeface="Cambria Math"/>
                      </a:rPr>
                      <m:t>𝟕</m:t>
                    </m:r>
                  </m:oMath>
                </a14:m>
                <a:endParaRPr lang="en-US" sz="2000" b="1" dirty="0">
                  <a:solidFill>
                    <a:srgbClr val="0070C0"/>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5860908" y="1919185"/>
                <a:ext cx="3041880" cy="679032"/>
              </a:xfrm>
              <a:prstGeom prst="rect">
                <a:avLst/>
              </a:prstGeom>
              <a:blipFill rotWithShape="1">
                <a:blip r:embed="rId3"/>
                <a:stretch>
                  <a:fillRect/>
                </a:stretch>
              </a:blipFill>
              <a:ln w="12700">
                <a:solidFill>
                  <a:schemeClr val="tx1"/>
                </a:solidFill>
              </a:ln>
            </p:spPr>
            <p:txBody>
              <a:bodyPr/>
              <a:lstStyle/>
              <a:p>
                <a:r>
                  <a:rPr lang="en-US">
                    <a:noFill/>
                  </a:rPr>
                  <a:t> </a:t>
                </a:r>
              </a:p>
            </p:txBody>
          </p:sp>
        </mc:Fallback>
      </mc:AlternateContent>
      <p:sp>
        <p:nvSpPr>
          <p:cNvPr id="4" name="Rectangle 3"/>
          <p:cNvSpPr/>
          <p:nvPr/>
        </p:nvSpPr>
        <p:spPr>
          <a:xfrm>
            <a:off x="6942259" y="6051569"/>
            <a:ext cx="2095254" cy="584775"/>
          </a:xfrm>
          <a:prstGeom prst="rect">
            <a:avLst/>
          </a:prstGeom>
          <a:ln w="19050">
            <a:solidFill>
              <a:schemeClr val="tx1"/>
            </a:solidFill>
          </a:ln>
        </p:spPr>
        <p:txBody>
          <a:bodyPr wrap="none">
            <a:spAutoFit/>
          </a:bodyPr>
          <a:lstStyle/>
          <a:p>
            <a:r>
              <a:rPr lang="en-US" sz="3200" b="1" dirty="0">
                <a:solidFill>
                  <a:srgbClr val="FF0000"/>
                </a:solidFill>
              </a:rPr>
              <a:t>Error</a:t>
            </a:r>
            <a:r>
              <a:rPr lang="en-US" sz="3200" b="1" baseline="-25000" dirty="0">
                <a:solidFill>
                  <a:srgbClr val="FF0000"/>
                </a:solidFill>
              </a:rPr>
              <a:t>1</a:t>
            </a:r>
            <a:r>
              <a:rPr lang="en-US" sz="3200" b="1" dirty="0">
                <a:solidFill>
                  <a:srgbClr val="FF0000"/>
                </a:solidFill>
              </a:rPr>
              <a:t> = 0.7</a:t>
            </a:r>
          </a:p>
        </p:txBody>
      </p:sp>
    </p:spTree>
    <p:extLst>
      <p:ext uri="{BB962C8B-B14F-4D97-AF65-F5344CB8AC3E}">
        <p14:creationId xmlns:p14="http://schemas.microsoft.com/office/powerpoint/2010/main" val="32016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0" y="0"/>
            <a:ext cx="9022702" cy="692696"/>
          </a:xfrm>
        </p:spPr>
        <p:txBody>
          <a:bodyPr>
            <a:normAutofit fontScale="90000"/>
          </a:bodyPr>
          <a:lstStyle/>
          <a:p>
            <a:r>
              <a:rPr lang="en-US" dirty="0"/>
              <a:t>Error of the second sample</a:t>
            </a:r>
          </a:p>
        </p:txBody>
      </p:sp>
      <p:cxnSp>
        <p:nvCxnSpPr>
          <p:cNvPr id="16" name="Straight Connector 15"/>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26"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7"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Oval 28"/>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2" name="Group 31"/>
          <p:cNvGrpSpPr/>
          <p:nvPr/>
        </p:nvGrpSpPr>
        <p:grpSpPr>
          <a:xfrm>
            <a:off x="3346734" y="1484784"/>
            <a:ext cx="904269" cy="720000"/>
            <a:chOff x="3346734" y="1484784"/>
            <a:chExt cx="904269" cy="720000"/>
          </a:xfrm>
        </p:grpSpPr>
        <p:sp>
          <p:nvSpPr>
            <p:cNvPr id="33" name="Rectangle 3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36" name="Group 35"/>
          <p:cNvGrpSpPr/>
          <p:nvPr/>
        </p:nvGrpSpPr>
        <p:grpSpPr>
          <a:xfrm>
            <a:off x="4504904" y="1484784"/>
            <a:ext cx="900353" cy="720000"/>
            <a:chOff x="4504904" y="1484784"/>
            <a:chExt cx="900353" cy="720000"/>
          </a:xfrm>
        </p:grpSpPr>
        <p:sp>
          <p:nvSpPr>
            <p:cNvPr id="37" name="Rectangle 3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49" name="TextBox 48"/>
          <p:cNvSpPr txBox="1"/>
          <p:nvPr/>
        </p:nvSpPr>
        <p:spPr>
          <a:xfrm>
            <a:off x="1646832" y="2085638"/>
            <a:ext cx="2034019" cy="1148007"/>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0.6</a:t>
            </a:r>
          </a:p>
          <a:p>
            <a:pPr algn="r">
              <a:lnSpc>
                <a:spcPct val="90000"/>
              </a:lnSpc>
              <a:spcAft>
                <a:spcPts val="600"/>
              </a:spcAft>
            </a:pPr>
            <a:r>
              <a:rPr lang="en-US" sz="2800" dirty="0">
                <a:solidFill>
                  <a:srgbClr val="002050"/>
                </a:solidFill>
              </a:rPr>
              <a:t>(must be 0)</a:t>
            </a:r>
            <a:endParaRPr lang="en-US" sz="2400" dirty="0">
              <a:solidFill>
                <a:srgbClr val="002050"/>
              </a:solidFill>
            </a:endParaRPr>
          </a:p>
        </p:txBody>
      </p:sp>
      <p:sp>
        <p:nvSpPr>
          <p:cNvPr id="50" name="TextBox 49"/>
          <p:cNvSpPr txBox="1"/>
          <p:nvPr/>
        </p:nvSpPr>
        <p:spPr>
          <a:xfrm>
            <a:off x="5046987" y="2092078"/>
            <a:ext cx="2034019" cy="1148007"/>
          </a:xfrm>
          <a:prstGeom prst="rect">
            <a:avLst/>
          </a:prstGeom>
          <a:noFill/>
        </p:spPr>
        <p:txBody>
          <a:bodyPr wrap="none" lIns="182880" tIns="146304" rIns="182880" bIns="146304" rtlCol="0">
            <a:spAutoFit/>
          </a:bodyPr>
          <a:lstStyle/>
          <a:p>
            <a:pPr>
              <a:lnSpc>
                <a:spcPct val="90000"/>
              </a:lnSpc>
              <a:spcAft>
                <a:spcPts val="600"/>
              </a:spcAft>
            </a:pPr>
            <a:r>
              <a:rPr lang="en-US" sz="2800" b="1" dirty="0">
                <a:solidFill>
                  <a:srgbClr val="0000FF"/>
                </a:solidFill>
              </a:rPr>
              <a:t>0.4</a:t>
            </a:r>
          </a:p>
          <a:p>
            <a:pPr>
              <a:lnSpc>
                <a:spcPct val="90000"/>
              </a:lnSpc>
              <a:spcAft>
                <a:spcPts val="600"/>
              </a:spcAft>
            </a:pPr>
            <a:r>
              <a:rPr lang="en-US" sz="2800" dirty="0">
                <a:solidFill>
                  <a:srgbClr val="002050"/>
                </a:solidFill>
              </a:rPr>
              <a:t>(must be 1)</a:t>
            </a:r>
            <a:endParaRPr lang="en-US" sz="2400" dirty="0">
              <a:solidFill>
                <a:srgbClr val="002050"/>
              </a:solidFill>
            </a:endParaRPr>
          </a:p>
        </p:txBody>
      </p:sp>
      <p:sp>
        <p:nvSpPr>
          <p:cNvPr id="56" name="TextBox 55"/>
          <p:cNvSpPr txBox="1"/>
          <p:nvPr/>
        </p:nvSpPr>
        <p:spPr>
          <a:xfrm>
            <a:off x="203119" y="692696"/>
            <a:ext cx="4217245" cy="572464"/>
          </a:xfrm>
          <a:prstGeom prst="rect">
            <a:avLst/>
          </a:prstGeom>
          <a:noFill/>
        </p:spPr>
        <p:txBody>
          <a:bodyPr wrap="none" lIns="182880" tIns="146304" rIns="182880" bIns="146304" rtlCol="0">
            <a:spAutoFit/>
          </a:bodyPr>
          <a:lstStyle/>
          <a:p>
            <a:pPr algn="ctr">
              <a:lnSpc>
                <a:spcPct val="90000"/>
              </a:lnSpc>
              <a:spcAft>
                <a:spcPts val="600"/>
              </a:spcAft>
            </a:pPr>
            <a:r>
              <a:rPr lang="en-US" sz="2000" dirty="0">
                <a:solidFill>
                  <a:srgbClr val="002050"/>
                </a:solidFill>
              </a:rPr>
              <a:t>adjustment = error * gradient * delta</a:t>
            </a:r>
          </a:p>
        </p:txBody>
      </p:sp>
      <p:sp>
        <p:nvSpPr>
          <p:cNvPr id="51" name="TextBox 50"/>
          <p:cNvSpPr txBox="1"/>
          <p:nvPr/>
        </p:nvSpPr>
        <p:spPr>
          <a:xfrm>
            <a:off x="-151471" y="3147962"/>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|0 - 0.6| =  0.6</a:t>
            </a:r>
            <a:endParaRPr lang="en-US" sz="2400" dirty="0">
              <a:solidFill>
                <a:srgbClr val="002050"/>
              </a:solidFill>
            </a:endParaRPr>
          </a:p>
        </p:txBody>
      </p:sp>
      <p:sp>
        <p:nvSpPr>
          <p:cNvPr id="52" name="TextBox 51"/>
          <p:cNvSpPr txBox="1"/>
          <p:nvPr/>
        </p:nvSpPr>
        <p:spPr>
          <a:xfrm>
            <a:off x="5236338" y="3068960"/>
            <a:ext cx="3703774"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dirty="0">
                <a:solidFill>
                  <a:srgbClr val="002050"/>
                </a:solidFill>
              </a:rPr>
              <a:t>Error = |1 - 0.4| =  0.6</a:t>
            </a:r>
            <a:endParaRPr lang="en-US" sz="2400" dirty="0">
              <a:solidFill>
                <a:srgbClr val="002050"/>
              </a:solidFill>
            </a:endParaRPr>
          </a:p>
        </p:txBody>
      </p:sp>
      <p:grpSp>
        <p:nvGrpSpPr>
          <p:cNvPr id="55" name="Group 54"/>
          <p:cNvGrpSpPr/>
          <p:nvPr/>
        </p:nvGrpSpPr>
        <p:grpSpPr>
          <a:xfrm>
            <a:off x="5832441" y="597537"/>
            <a:ext cx="3053676" cy="1182143"/>
            <a:chOff x="66265" y="3919285"/>
            <a:chExt cx="4065422" cy="1389768"/>
          </a:xfrm>
        </p:grpSpPr>
        <p:sp>
          <p:nvSpPr>
            <p:cNvPr id="57" name="Rounded Rectangle 56"/>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3011691" y="4254169"/>
              <a:ext cx="900353" cy="720000"/>
              <a:chOff x="4504904" y="1484784"/>
              <a:chExt cx="900353" cy="720000"/>
            </a:xfrm>
          </p:grpSpPr>
          <p:sp>
            <p:nvSpPr>
              <p:cNvPr id="63" name="Rectangle 6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578374" y="1537525"/>
                <a:ext cx="753768" cy="61511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59" name="Rectangle 58"/>
            <p:cNvSpPr/>
            <p:nvPr/>
          </p:nvSpPr>
          <p:spPr>
            <a:xfrm>
              <a:off x="66265" y="4050838"/>
              <a:ext cx="790048" cy="83221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60" name="Right Arrow 59"/>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2" name="TextBox 71"/>
              <p:cNvSpPr txBox="1"/>
              <p:nvPr/>
            </p:nvSpPr>
            <p:spPr>
              <a:xfrm>
                <a:off x="121298" y="1305858"/>
                <a:ext cx="2554145" cy="1109663"/>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000" dirty="0">
                    <a:solidFill>
                      <a:srgbClr val="FF0000"/>
                    </a:solidFill>
                  </a:rPr>
                  <a:t>1</a:t>
                </a:r>
                <a:r>
                  <a:rPr lang="en-US" sz="2000" dirty="0">
                    <a:solidFill>
                      <a:srgbClr val="002050"/>
                    </a:solidFill>
                  </a:rPr>
                  <a:t> ∙ </a:t>
                </a:r>
                <a:r>
                  <a:rPr lang="en-US" sz="2000" dirty="0">
                    <a:solidFill>
                      <a:srgbClr val="00B050"/>
                    </a:solidFill>
                  </a:rPr>
                  <a:t>0.9</a:t>
                </a:r>
                <a:r>
                  <a:rPr lang="en-US" sz="2000" dirty="0">
                    <a:solidFill>
                      <a:srgbClr val="002050"/>
                    </a:solidFill>
                  </a:rPr>
                  <a:t> + </a:t>
                </a:r>
                <a:r>
                  <a:rPr lang="en-US" sz="2000" dirty="0">
                    <a:solidFill>
                      <a:srgbClr val="FF0000"/>
                    </a:solidFill>
                  </a:rPr>
                  <a:t>1</a:t>
                </a:r>
                <a:r>
                  <a:rPr lang="en-US" sz="2000" dirty="0">
                    <a:solidFill>
                      <a:srgbClr val="002050"/>
                    </a:solidFill>
                  </a:rPr>
                  <a:t> ∙ </a:t>
                </a:r>
                <a:r>
                  <a:rPr lang="en-US" sz="2000" dirty="0">
                    <a:solidFill>
                      <a:srgbClr val="00B050"/>
                    </a:solidFill>
                  </a:rPr>
                  <a:t>0.6</a:t>
                </a:r>
                <a:r>
                  <a:rPr lang="en-US" sz="2000" dirty="0">
                    <a:solidFill>
                      <a:srgbClr val="002050"/>
                    </a:solidFill>
                  </a:rPr>
                  <a:t> =</a:t>
                </a:r>
              </a:p>
              <a:p>
                <a:pPr algn="ctr">
                  <a:lnSpc>
                    <a:spcPct val="90000"/>
                  </a:lnSpc>
                  <a:spcAft>
                    <a:spcPts val="600"/>
                  </a:spcAft>
                </a:pPr>
                <a:r>
                  <a:rPr lang="en-US" sz="2400" dirty="0">
                    <a:solidFill>
                      <a:srgbClr val="002050"/>
                    </a:solidFill>
                  </a:rPr>
                  <a:t> = </a:t>
                </a:r>
                <a:r>
                  <a:rPr lang="en-US" sz="2400" b="1" dirty="0">
                    <a:solidFill>
                      <a:srgbClr val="0070C0"/>
                    </a:solidFill>
                  </a:rPr>
                  <a:t>1.5 </a:t>
                </a:r>
                <a14:m>
                  <m:oMath xmlns:m="http://schemas.openxmlformats.org/officeDocument/2006/math">
                    <m:groupChr>
                      <m:groupChrPr>
                        <m:chr m:val="→"/>
                        <m:vertJc m:val="bot"/>
                        <m:ctrlPr>
                          <a:rPr lang="el-GR" sz="2400" b="1" i="1" smtClean="0">
                            <a:solidFill>
                              <a:srgbClr val="0070C0"/>
                            </a:solidFill>
                            <a:latin typeface="Cambria Math" panose="02040503050406030204" pitchFamily="18" charset="0"/>
                          </a:rPr>
                        </m:ctrlPr>
                      </m:groupChrPr>
                      <m:e>
                        <m:r>
                          <a:rPr lang="en-US" sz="2400" b="1" i="0" smtClean="0">
                            <a:solidFill>
                              <a:srgbClr val="0070C0"/>
                            </a:solidFill>
                            <a:latin typeface="Cambria Math"/>
                          </a:rPr>
                          <m:t>𝐬𝐨𝐟𝐭𝐦𝐚𝐱</m:t>
                        </m:r>
                      </m:e>
                    </m:groupChr>
                    <m:r>
                      <a:rPr lang="en-US" sz="2400" b="1" i="1" smtClean="0">
                        <a:solidFill>
                          <a:srgbClr val="0070C0"/>
                        </a:solidFill>
                        <a:latin typeface="Cambria Math"/>
                      </a:rPr>
                      <m:t>𝟎</m:t>
                    </m:r>
                    <m:r>
                      <a:rPr lang="en-US" sz="2400" b="1" i="1" smtClean="0">
                        <a:solidFill>
                          <a:srgbClr val="0070C0"/>
                        </a:solidFill>
                        <a:latin typeface="Cambria Math"/>
                      </a:rPr>
                      <m:t>.</m:t>
                    </m:r>
                    <m:r>
                      <a:rPr lang="en-US" sz="2400" b="1" i="1" smtClean="0">
                        <a:solidFill>
                          <a:srgbClr val="0070C0"/>
                        </a:solidFill>
                        <a:latin typeface="Cambria Math"/>
                      </a:rPr>
                      <m:t>𝟔</m:t>
                    </m:r>
                  </m:oMath>
                </a14:m>
                <a:endParaRPr lang="en-US" sz="2400" b="1" dirty="0">
                  <a:solidFill>
                    <a:srgbClr val="0070C0"/>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21298" y="1305858"/>
                <a:ext cx="2554145" cy="1109663"/>
              </a:xfrm>
              <a:prstGeom prst="rect">
                <a:avLst/>
              </a:prstGeom>
              <a:blipFill rotWithShape="1">
                <a:blip r:embed="rId2"/>
                <a:stretch>
                  <a:fillRect b="-2174"/>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5860908" y="1919185"/>
                <a:ext cx="3041880" cy="679032"/>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000" dirty="0">
                    <a:solidFill>
                      <a:srgbClr val="00B050"/>
                    </a:solidFill>
                  </a:rPr>
                  <a:t>0.9</a:t>
                </a:r>
                <a:r>
                  <a:rPr lang="en-US" sz="2000" dirty="0">
                    <a:solidFill>
                      <a:srgbClr val="002050"/>
                    </a:solidFill>
                  </a:rPr>
                  <a:t> + </a:t>
                </a:r>
                <a:r>
                  <a:rPr lang="en-US" sz="2000" dirty="0">
                    <a:solidFill>
                      <a:srgbClr val="00B050"/>
                    </a:solidFill>
                  </a:rPr>
                  <a:t>0.2</a:t>
                </a:r>
                <a:r>
                  <a:rPr lang="en-US" sz="2000" dirty="0">
                    <a:solidFill>
                      <a:srgbClr val="002050"/>
                    </a:solidFill>
                  </a:rPr>
                  <a:t> = </a:t>
                </a:r>
                <a:r>
                  <a:rPr lang="en-US" sz="2000" b="1" dirty="0">
                    <a:solidFill>
                      <a:srgbClr val="0070C0"/>
                    </a:solidFill>
                  </a:rPr>
                  <a:t>1.1 </a:t>
                </a:r>
                <a14:m>
                  <m:oMath xmlns:m="http://schemas.openxmlformats.org/officeDocument/2006/math">
                    <m:groupChr>
                      <m:groupChrPr>
                        <m:chr m:val="→"/>
                        <m:vertJc m:val="bot"/>
                        <m:ctrlPr>
                          <a:rPr lang="el-GR" sz="2000" b="1" i="1" smtClean="0">
                            <a:solidFill>
                              <a:srgbClr val="0070C0"/>
                            </a:solidFill>
                            <a:latin typeface="Cambria Math" panose="02040503050406030204" pitchFamily="18" charset="0"/>
                          </a:rPr>
                        </m:ctrlPr>
                      </m:groupChrPr>
                      <m:e>
                        <m:r>
                          <a:rPr lang="en-US" sz="2000" b="1" i="0" smtClean="0">
                            <a:solidFill>
                              <a:srgbClr val="0070C0"/>
                            </a:solidFill>
                            <a:latin typeface="Cambria Math"/>
                          </a:rPr>
                          <m:t>𝐬𝐨𝐟𝐭𝐦𝐚𝐱</m:t>
                        </m:r>
                      </m:e>
                    </m:groupChr>
                    <m:r>
                      <a:rPr lang="en-US" sz="2000" b="1" i="1" smtClean="0">
                        <a:solidFill>
                          <a:srgbClr val="0070C0"/>
                        </a:solidFill>
                        <a:latin typeface="Cambria Math"/>
                      </a:rPr>
                      <m:t>𝟎</m:t>
                    </m:r>
                    <m:r>
                      <a:rPr lang="en-US" sz="2000" b="1" i="1" smtClean="0">
                        <a:solidFill>
                          <a:srgbClr val="0070C0"/>
                        </a:solidFill>
                        <a:latin typeface="Cambria Math"/>
                      </a:rPr>
                      <m:t>.</m:t>
                    </m:r>
                    <m:r>
                      <a:rPr lang="en-US" sz="2000" b="1" i="1" smtClean="0">
                        <a:solidFill>
                          <a:srgbClr val="0070C0"/>
                        </a:solidFill>
                        <a:latin typeface="Cambria Math"/>
                      </a:rPr>
                      <m:t>𝟒</m:t>
                    </m:r>
                  </m:oMath>
                </a14:m>
                <a:endParaRPr lang="en-US" sz="2000" b="1" dirty="0">
                  <a:solidFill>
                    <a:srgbClr val="0070C0"/>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5860908" y="1919185"/>
                <a:ext cx="3041880" cy="679032"/>
              </a:xfrm>
              <a:prstGeom prst="rect">
                <a:avLst/>
              </a:prstGeom>
              <a:blipFill rotWithShape="1">
                <a:blip r:embed="rId3"/>
                <a:stretch>
                  <a:fillRect/>
                </a:stretch>
              </a:blipFill>
              <a:ln w="12700">
                <a:solidFill>
                  <a:schemeClr val="tx1"/>
                </a:solidFill>
              </a:ln>
            </p:spPr>
            <p:txBody>
              <a:bodyPr/>
              <a:lstStyle/>
              <a:p>
                <a:r>
                  <a:rPr lang="en-US">
                    <a:noFill/>
                  </a:rPr>
                  <a:t> </a:t>
                </a:r>
              </a:p>
            </p:txBody>
          </p:sp>
        </mc:Fallback>
      </mc:AlternateContent>
      <p:sp>
        <p:nvSpPr>
          <p:cNvPr id="74" name="TextBox 73"/>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75" name="TextBox 74"/>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76" name="TextBox 75"/>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77" name="TextBox 76"/>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78" name="TextBox 77"/>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79" name="TextBox 78"/>
          <p:cNvSpPr txBox="1"/>
          <p:nvPr/>
        </p:nvSpPr>
        <p:spPr>
          <a:xfrm>
            <a:off x="5159381"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80" name="TextBox 79"/>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81" name="TextBox 80"/>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endParaRPr lang="en-US" sz="2400" dirty="0">
              <a:solidFill>
                <a:srgbClr val="002050"/>
              </a:solidFill>
            </a:endParaRPr>
          </a:p>
        </p:txBody>
      </p:sp>
      <p:sp>
        <p:nvSpPr>
          <p:cNvPr id="82" name="Rectangle 81"/>
          <p:cNvSpPr/>
          <p:nvPr/>
        </p:nvSpPr>
        <p:spPr>
          <a:xfrm>
            <a:off x="6942259" y="6051569"/>
            <a:ext cx="2095254" cy="584775"/>
          </a:xfrm>
          <a:prstGeom prst="rect">
            <a:avLst/>
          </a:prstGeom>
          <a:ln w="19050">
            <a:solidFill>
              <a:schemeClr val="tx1"/>
            </a:solidFill>
          </a:ln>
        </p:spPr>
        <p:txBody>
          <a:bodyPr wrap="none">
            <a:spAutoFit/>
          </a:bodyPr>
          <a:lstStyle/>
          <a:p>
            <a:r>
              <a:rPr lang="en-US" sz="3200" b="1" dirty="0">
                <a:solidFill>
                  <a:srgbClr val="FF0000"/>
                </a:solidFill>
              </a:rPr>
              <a:t>Error</a:t>
            </a:r>
            <a:r>
              <a:rPr lang="en-US" sz="3200" b="1" baseline="-25000" dirty="0">
                <a:solidFill>
                  <a:srgbClr val="FF0000"/>
                </a:solidFill>
              </a:rPr>
              <a:t>2</a:t>
            </a:r>
            <a:r>
              <a:rPr lang="en-US" sz="3200" b="1" dirty="0">
                <a:solidFill>
                  <a:srgbClr val="FF0000"/>
                </a:solidFill>
              </a:rPr>
              <a:t> = 0.6</a:t>
            </a:r>
          </a:p>
        </p:txBody>
      </p:sp>
    </p:spTree>
    <p:extLst>
      <p:ext uri="{BB962C8B-B14F-4D97-AF65-F5344CB8AC3E}">
        <p14:creationId xmlns:p14="http://schemas.microsoft.com/office/powerpoint/2010/main" val="76089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2656"/>
            <a:ext cx="4032448" cy="277981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548680"/>
            <a:ext cx="3096344" cy="2779158"/>
          </a:xfrm>
          <a:prstGeom prst="rect">
            <a:avLst/>
          </a:prstGeom>
        </p:spPr>
      </p:pic>
      <p:sp>
        <p:nvSpPr>
          <p:cNvPr id="3" name="Rectangle 2"/>
          <p:cNvSpPr/>
          <p:nvPr/>
        </p:nvSpPr>
        <p:spPr>
          <a:xfrm>
            <a:off x="971600" y="132601"/>
            <a:ext cx="3082895" cy="40011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000" b="1" cap="none" spc="0" dirty="0">
                <a:ln>
                  <a:prstDash val="solid"/>
                </a:ln>
                <a:solidFill>
                  <a:srgbClr val="0070C0"/>
                </a:solidFill>
                <a:effectLst>
                  <a:outerShdw blurRad="88000" dist="50800" dir="5040000" algn="tl">
                    <a:schemeClr val="accent4">
                      <a:tint val="80000"/>
                      <a:satMod val="250000"/>
                      <a:alpha val="45000"/>
                    </a:schemeClr>
                  </a:outerShdw>
                </a:effectLst>
              </a:rPr>
              <a:t>Reinforcement Learning</a:t>
            </a:r>
          </a:p>
        </p:txBody>
      </p:sp>
      <p:sp>
        <p:nvSpPr>
          <p:cNvPr id="4" name="TextBox 3"/>
          <p:cNvSpPr txBox="1"/>
          <p:nvPr/>
        </p:nvSpPr>
        <p:spPr>
          <a:xfrm>
            <a:off x="395536" y="3825914"/>
            <a:ext cx="6984776" cy="646331"/>
          </a:xfrm>
          <a:prstGeom prst="rect">
            <a:avLst/>
          </a:prstGeom>
          <a:noFill/>
        </p:spPr>
        <p:txBody>
          <a:bodyPr wrap="square" rtlCol="0">
            <a:spAutoFit/>
          </a:bodyPr>
          <a:lstStyle/>
          <a:p>
            <a:r>
              <a:rPr lang="en-US" dirty="0"/>
              <a:t>Used for agent and multi-agent learning, planning, simulation-based optimization, evolutionary computation, etc. </a:t>
            </a:r>
          </a:p>
        </p:txBody>
      </p:sp>
    </p:spTree>
    <p:extLst>
      <p:ext uri="{BB962C8B-B14F-4D97-AF65-F5344CB8AC3E}">
        <p14:creationId xmlns:p14="http://schemas.microsoft.com/office/powerpoint/2010/main" val="27565386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317240" y="2794760"/>
                <a:ext cx="8444205" cy="15289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3200" i="1" smtClean="0">
                          <a:latin typeface="Cambria Math"/>
                        </a:rPr>
                        <m:t>𝐸𝑟𝑟𝑜𝑟</m:t>
                      </m:r>
                      <m:r>
                        <a:rPr lang="en-US" altLang="zh-TW" sz="3200" i="1" smtClean="0">
                          <a:latin typeface="Cambria Math"/>
                        </a:rPr>
                        <m:t>=</m:t>
                      </m:r>
                      <m:f>
                        <m:fPr>
                          <m:ctrlPr>
                            <a:rPr lang="en-US" altLang="zh-TW" sz="3200" i="1" smtClean="0">
                              <a:latin typeface="Cambria Math" panose="02040503050406030204" pitchFamily="18" charset="0"/>
                            </a:rPr>
                          </m:ctrlPr>
                        </m:fPr>
                        <m:num>
                          <m:r>
                            <a:rPr lang="en-US" altLang="zh-TW" sz="3200" b="0" i="1" smtClean="0">
                              <a:latin typeface="Cambria Math"/>
                            </a:rPr>
                            <m:t>1</m:t>
                          </m:r>
                        </m:num>
                        <m:den>
                          <m:r>
                            <a:rPr lang="en-US" altLang="zh-TW" sz="3200" b="0" i="1" smtClean="0">
                              <a:latin typeface="Cambria Math"/>
                            </a:rPr>
                            <m:t>𝑅</m:t>
                          </m:r>
                        </m:den>
                      </m:f>
                      <m:r>
                        <a:rPr lang="en-US" altLang="zh-TW" sz="3200" i="1" smtClean="0">
                          <a:latin typeface="Cambria Math"/>
                          <a:ea typeface="Cambria Math"/>
                        </a:rPr>
                        <m:t>∙</m:t>
                      </m:r>
                      <m:nary>
                        <m:naryPr>
                          <m:chr m:val="∑"/>
                          <m:ctrlPr>
                            <a:rPr lang="en-US" altLang="zh-TW" sz="3200" i="1" smtClean="0">
                              <a:latin typeface="Cambria Math" panose="02040503050406030204" pitchFamily="18" charset="0"/>
                            </a:rPr>
                          </m:ctrlPr>
                        </m:naryPr>
                        <m:sub>
                          <m:r>
                            <m:rPr>
                              <m:brk m:alnAt="23"/>
                            </m:rPr>
                            <a:rPr lang="en-US" altLang="zh-TW" sz="3200" b="0" i="1" smtClean="0">
                              <a:latin typeface="Cambria Math"/>
                            </a:rPr>
                            <m:t>𝑖</m:t>
                          </m:r>
                          <m:r>
                            <a:rPr lang="en-US" altLang="zh-TW" sz="3200" b="0" i="1" smtClean="0">
                              <a:latin typeface="Cambria Math"/>
                            </a:rPr>
                            <m:t>=1</m:t>
                          </m:r>
                        </m:sub>
                        <m:sup>
                          <m:r>
                            <a:rPr lang="en-US" altLang="zh-TW" sz="3200" b="0" i="1" smtClean="0">
                              <a:latin typeface="Cambria Math"/>
                            </a:rPr>
                            <m:t>𝑅</m:t>
                          </m:r>
                        </m:sup>
                        <m:e>
                          <m:sSub>
                            <m:sSubPr>
                              <m:ctrlPr>
                                <a:rPr lang="en-US" altLang="zh-TW" sz="3200" i="1" smtClean="0">
                                  <a:latin typeface="Cambria Math" panose="02040503050406030204" pitchFamily="18" charset="0"/>
                                </a:rPr>
                              </m:ctrlPr>
                            </m:sSubPr>
                            <m:e>
                              <m:r>
                                <a:rPr lang="en-US" altLang="zh-TW" sz="3200" b="0" i="1" smtClean="0">
                                  <a:latin typeface="Cambria Math"/>
                                </a:rPr>
                                <m:t>𝐸𝑟𝑟𝑜𝑟</m:t>
                              </m:r>
                            </m:e>
                            <m:sub>
                              <m:r>
                                <a:rPr lang="en-US" altLang="zh-TW" sz="3200" b="0" i="1" smtClean="0">
                                  <a:latin typeface="Cambria Math"/>
                                </a:rPr>
                                <m:t>𝑖</m:t>
                              </m:r>
                            </m:sub>
                          </m:sSub>
                        </m:e>
                      </m:nary>
                      <m:r>
                        <a:rPr lang="en-US" altLang="zh-TW" sz="3200" b="0" i="1" smtClean="0">
                          <a:latin typeface="Cambria Math"/>
                        </a:rPr>
                        <m:t>=0.65</m:t>
                      </m:r>
                    </m:oMath>
                  </m:oMathPara>
                </a14:m>
                <a:endParaRPr lang="zh-TW" altLang="en-US" sz="3200" dirty="0"/>
              </a:p>
            </p:txBody>
          </p:sp>
        </mc:Choice>
        <mc:Fallback xmlns="">
          <p:sp>
            <p:nvSpPr>
              <p:cNvPr id="4" name="Rectangle 3"/>
              <p:cNvSpPr>
                <a:spLocks noRot="1" noChangeAspect="1" noMove="1" noResize="1" noEditPoints="1" noAdjustHandles="1" noChangeArrowheads="1" noChangeShapeType="1" noTextEdit="1"/>
              </p:cNvSpPr>
              <p:nvPr/>
            </p:nvSpPr>
            <p:spPr>
              <a:xfrm>
                <a:off x="317240" y="2794760"/>
                <a:ext cx="8444205" cy="1528945"/>
              </a:xfrm>
              <a:prstGeom prst="rect">
                <a:avLst/>
              </a:prstGeom>
              <a:blipFill rotWithShape="1">
                <a:blip r:embed="rId2"/>
                <a:stretch>
                  <a:fillRect/>
                </a:stretch>
              </a:blipFill>
            </p:spPr>
            <p:txBody>
              <a:bodyPr/>
              <a:lstStyle/>
              <a:p>
                <a:r>
                  <a:rPr lang="en-US">
                    <a:noFill/>
                  </a:rPr>
                  <a:t> </a:t>
                </a:r>
              </a:p>
            </p:txBody>
          </p:sp>
        </mc:Fallback>
      </mc:AlternateContent>
      <p:sp>
        <p:nvSpPr>
          <p:cNvPr id="69" name="Title 1"/>
          <p:cNvSpPr>
            <a:spLocks noGrp="1"/>
          </p:cNvSpPr>
          <p:nvPr>
            <p:ph type="title"/>
          </p:nvPr>
        </p:nvSpPr>
        <p:spPr>
          <a:xfrm>
            <a:off x="121297" y="205274"/>
            <a:ext cx="8916215" cy="1110342"/>
          </a:xfrm>
        </p:spPr>
        <p:txBody>
          <a:bodyPr>
            <a:normAutofit fontScale="90000"/>
          </a:bodyPr>
          <a:lstStyle/>
          <a:p>
            <a:r>
              <a:rPr lang="en-US" dirty="0"/>
              <a:t>Compute cumulative error for the whole batch (let us use simple mean)</a:t>
            </a:r>
          </a:p>
        </p:txBody>
      </p:sp>
      <p:sp>
        <p:nvSpPr>
          <p:cNvPr id="70" name="Rectangle 69"/>
          <p:cNvSpPr/>
          <p:nvPr/>
        </p:nvSpPr>
        <p:spPr>
          <a:xfrm>
            <a:off x="3385201" y="1925671"/>
            <a:ext cx="2095254" cy="584775"/>
          </a:xfrm>
          <a:prstGeom prst="rect">
            <a:avLst/>
          </a:prstGeom>
          <a:ln w="19050">
            <a:solidFill>
              <a:schemeClr val="tx1"/>
            </a:solidFill>
          </a:ln>
        </p:spPr>
        <p:txBody>
          <a:bodyPr wrap="none">
            <a:spAutoFit/>
          </a:bodyPr>
          <a:lstStyle/>
          <a:p>
            <a:r>
              <a:rPr lang="en-US" sz="3200" b="1" dirty="0">
                <a:solidFill>
                  <a:srgbClr val="FF0000"/>
                </a:solidFill>
              </a:rPr>
              <a:t>Error</a:t>
            </a:r>
            <a:r>
              <a:rPr lang="en-US" sz="3200" b="1" baseline="-25000" dirty="0">
                <a:solidFill>
                  <a:srgbClr val="FF0000"/>
                </a:solidFill>
              </a:rPr>
              <a:t>2</a:t>
            </a:r>
            <a:r>
              <a:rPr lang="en-US" sz="3200" b="1" dirty="0">
                <a:solidFill>
                  <a:srgbClr val="FF0000"/>
                </a:solidFill>
              </a:rPr>
              <a:t> = 0.6</a:t>
            </a:r>
          </a:p>
        </p:txBody>
      </p:sp>
      <p:sp>
        <p:nvSpPr>
          <p:cNvPr id="71" name="Rectangle 70"/>
          <p:cNvSpPr/>
          <p:nvPr/>
        </p:nvSpPr>
        <p:spPr>
          <a:xfrm>
            <a:off x="728583" y="1911897"/>
            <a:ext cx="2095254" cy="584775"/>
          </a:xfrm>
          <a:prstGeom prst="rect">
            <a:avLst/>
          </a:prstGeom>
          <a:ln w="19050">
            <a:solidFill>
              <a:schemeClr val="tx1"/>
            </a:solidFill>
          </a:ln>
        </p:spPr>
        <p:txBody>
          <a:bodyPr wrap="none">
            <a:spAutoFit/>
          </a:bodyPr>
          <a:lstStyle/>
          <a:p>
            <a:r>
              <a:rPr lang="en-US" sz="3200" b="1" dirty="0">
                <a:solidFill>
                  <a:srgbClr val="FF0000"/>
                </a:solidFill>
              </a:rPr>
              <a:t>Error</a:t>
            </a:r>
            <a:r>
              <a:rPr lang="en-US" sz="3200" b="1" baseline="-25000" dirty="0">
                <a:solidFill>
                  <a:srgbClr val="FF0000"/>
                </a:solidFill>
              </a:rPr>
              <a:t>1</a:t>
            </a:r>
            <a:r>
              <a:rPr lang="en-US" sz="3200" b="1" dirty="0">
                <a:solidFill>
                  <a:srgbClr val="FF0000"/>
                </a:solidFill>
              </a:rPr>
              <a:t> = 0.7</a:t>
            </a:r>
          </a:p>
        </p:txBody>
      </p:sp>
      <p:sp>
        <p:nvSpPr>
          <p:cNvPr id="83" name="Rectangle 82"/>
          <p:cNvSpPr/>
          <p:nvPr/>
        </p:nvSpPr>
        <p:spPr>
          <a:xfrm>
            <a:off x="2303110" y="5274017"/>
            <a:ext cx="2164182" cy="584775"/>
          </a:xfrm>
          <a:prstGeom prst="rect">
            <a:avLst/>
          </a:prstGeom>
          <a:ln w="19050">
            <a:solidFill>
              <a:schemeClr val="tx1"/>
            </a:solidFill>
          </a:ln>
        </p:spPr>
        <p:txBody>
          <a:bodyPr wrap="none">
            <a:spAutoFit/>
          </a:bodyPr>
          <a:lstStyle/>
          <a:p>
            <a:r>
              <a:rPr lang="en-US" sz="3200" b="1" dirty="0">
                <a:solidFill>
                  <a:srgbClr val="FF0000"/>
                </a:solidFill>
              </a:rPr>
              <a:t>Error = 0.65</a:t>
            </a:r>
          </a:p>
        </p:txBody>
      </p:sp>
    </p:spTree>
    <p:extLst>
      <p:ext uri="{BB962C8B-B14F-4D97-AF65-F5344CB8AC3E}">
        <p14:creationId xmlns:p14="http://schemas.microsoft.com/office/powerpoint/2010/main" val="962070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8"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8"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9"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Oval 15"/>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7" name="Oval 16"/>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8" name="Oval 17"/>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9" name="Oval 18"/>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0" name="Oval 19"/>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1" name="Oval 20"/>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22" name="Group 21"/>
          <p:cNvGrpSpPr/>
          <p:nvPr/>
        </p:nvGrpSpPr>
        <p:grpSpPr>
          <a:xfrm>
            <a:off x="3346734" y="1484784"/>
            <a:ext cx="904269" cy="720000"/>
            <a:chOff x="3346734" y="1484784"/>
            <a:chExt cx="904269" cy="720000"/>
          </a:xfrm>
        </p:grpSpPr>
        <p:sp>
          <p:nvSpPr>
            <p:cNvPr id="23" name="Rectangle 2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26" name="Group 25"/>
          <p:cNvGrpSpPr/>
          <p:nvPr/>
        </p:nvGrpSpPr>
        <p:grpSpPr>
          <a:xfrm>
            <a:off x="4504904" y="1484784"/>
            <a:ext cx="900353" cy="720000"/>
            <a:chOff x="4504904" y="1484784"/>
            <a:chExt cx="900353" cy="720000"/>
          </a:xfrm>
        </p:grpSpPr>
        <p:sp>
          <p:nvSpPr>
            <p:cNvPr id="27" name="Rectangle 2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0" name="TextBox 29"/>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.6</a:t>
            </a:r>
            <a:endParaRPr lang="en-US" sz="2400" dirty="0">
              <a:solidFill>
                <a:srgbClr val="FF0000"/>
              </a:solidFill>
            </a:endParaRPr>
          </a:p>
        </p:txBody>
      </p:sp>
      <p:sp>
        <p:nvSpPr>
          <p:cNvPr id="31" name="TextBox 3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.7</a:t>
            </a:r>
          </a:p>
        </p:txBody>
      </p:sp>
      <p:sp>
        <p:nvSpPr>
          <p:cNvPr id="32" name="TextBox 31"/>
          <p:cNvSpPr txBox="1"/>
          <p:nvPr/>
        </p:nvSpPr>
        <p:spPr>
          <a:xfrm>
            <a:off x="3777821" y="4633780"/>
            <a:ext cx="826188"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1.1</a:t>
            </a:r>
          </a:p>
        </p:txBody>
      </p:sp>
      <p:sp>
        <p:nvSpPr>
          <p:cNvPr id="33" name="TextBox 3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.4</a:t>
            </a:r>
          </a:p>
        </p:txBody>
      </p:sp>
      <p:sp>
        <p:nvSpPr>
          <p:cNvPr id="34" name="TextBox 3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.4</a:t>
            </a:r>
          </a:p>
        </p:txBody>
      </p:sp>
      <p:sp>
        <p:nvSpPr>
          <p:cNvPr id="35" name="TextBox 34"/>
          <p:cNvSpPr txBox="1"/>
          <p:nvPr/>
        </p:nvSpPr>
        <p:spPr>
          <a:xfrm>
            <a:off x="51684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.3</a:t>
            </a:r>
          </a:p>
        </p:txBody>
      </p:sp>
      <p:sp>
        <p:nvSpPr>
          <p:cNvPr id="36" name="TextBox 35"/>
          <p:cNvSpPr txBox="1"/>
          <p:nvPr/>
        </p:nvSpPr>
        <p:spPr>
          <a:xfrm>
            <a:off x="5752019" y="4463236"/>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.2</a:t>
            </a:r>
          </a:p>
        </p:txBody>
      </p:sp>
      <p:sp>
        <p:nvSpPr>
          <p:cNvPr id="37" name="TextBox 36"/>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.5</a:t>
            </a:r>
            <a:endParaRPr lang="en-US" sz="2400" dirty="0">
              <a:solidFill>
                <a:srgbClr val="00B050"/>
              </a:solidFill>
            </a:endParaRPr>
          </a:p>
        </p:txBody>
      </p:sp>
      <p:sp>
        <p:nvSpPr>
          <p:cNvPr id="38" name="Title 1"/>
          <p:cNvSpPr>
            <a:spLocks noGrp="1"/>
          </p:cNvSpPr>
          <p:nvPr>
            <p:ph type="title"/>
          </p:nvPr>
        </p:nvSpPr>
        <p:spPr>
          <a:xfrm>
            <a:off x="46650" y="0"/>
            <a:ext cx="9022702" cy="692696"/>
          </a:xfrm>
        </p:spPr>
        <p:txBody>
          <a:bodyPr>
            <a:normAutofit fontScale="90000"/>
          </a:bodyPr>
          <a:lstStyle/>
          <a:p>
            <a:r>
              <a:rPr lang="en-US" dirty="0"/>
              <a:t>Backpropagation: adjust the weights</a:t>
            </a:r>
          </a:p>
        </p:txBody>
      </p:sp>
      <p:sp>
        <p:nvSpPr>
          <p:cNvPr id="39" name="TextBox 38"/>
          <p:cNvSpPr txBox="1"/>
          <p:nvPr/>
        </p:nvSpPr>
        <p:spPr>
          <a:xfrm>
            <a:off x="100477" y="599386"/>
            <a:ext cx="4289173"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rgbClr val="002050"/>
                </a:solidFill>
              </a:rPr>
              <a:t>adjustment = error * gradient * delta</a:t>
            </a:r>
          </a:p>
        </p:txBody>
      </p:sp>
      <p:sp>
        <p:nvSpPr>
          <p:cNvPr id="40" name="TextBox 39"/>
          <p:cNvSpPr txBox="1"/>
          <p:nvPr/>
        </p:nvSpPr>
        <p:spPr>
          <a:xfrm>
            <a:off x="188093" y="1052287"/>
            <a:ext cx="3446103" cy="369332"/>
          </a:xfrm>
          <a:prstGeom prst="rect">
            <a:avLst/>
          </a:prstGeom>
          <a:noFill/>
        </p:spPr>
        <p:txBody>
          <a:bodyPr wrap="square" rtlCol="0">
            <a:spAutoFit/>
          </a:bodyPr>
          <a:lstStyle/>
          <a:p>
            <a:r>
              <a:rPr lang="en-US" dirty="0"/>
              <a:t>Let adjustment is ≈ 0.2</a:t>
            </a:r>
          </a:p>
        </p:txBody>
      </p:sp>
      <p:sp>
        <p:nvSpPr>
          <p:cNvPr id="41" name="TextBox 40"/>
          <p:cNvSpPr txBox="1"/>
          <p:nvPr/>
        </p:nvSpPr>
        <p:spPr>
          <a:xfrm>
            <a:off x="2045624" y="2195141"/>
            <a:ext cx="1707840" cy="683264"/>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0.3 | 0.6 </a:t>
            </a:r>
          </a:p>
        </p:txBody>
      </p:sp>
      <p:sp>
        <p:nvSpPr>
          <p:cNvPr id="42" name="TextBox 41"/>
          <p:cNvSpPr txBox="1"/>
          <p:nvPr/>
        </p:nvSpPr>
        <p:spPr>
          <a:xfrm>
            <a:off x="5003431" y="2182870"/>
            <a:ext cx="1707840" cy="683264"/>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0.7 | 0.4 </a:t>
            </a:r>
          </a:p>
        </p:txBody>
      </p:sp>
    </p:spTree>
    <p:extLst>
      <p:ext uri="{BB962C8B-B14F-4D97-AF65-F5344CB8AC3E}">
        <p14:creationId xmlns:p14="http://schemas.microsoft.com/office/powerpoint/2010/main" val="3827723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8"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8"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9"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Oval 15"/>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7" name="Oval 16"/>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8" name="Oval 17"/>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9" name="Oval 18"/>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0" name="Oval 19"/>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1" name="Oval 20"/>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22" name="Group 21"/>
          <p:cNvGrpSpPr/>
          <p:nvPr/>
        </p:nvGrpSpPr>
        <p:grpSpPr>
          <a:xfrm>
            <a:off x="3346734" y="1484784"/>
            <a:ext cx="904269" cy="720000"/>
            <a:chOff x="3346734" y="1484784"/>
            <a:chExt cx="904269" cy="720000"/>
          </a:xfrm>
        </p:grpSpPr>
        <p:sp>
          <p:nvSpPr>
            <p:cNvPr id="23" name="Rectangle 22"/>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26" name="Group 25"/>
          <p:cNvGrpSpPr/>
          <p:nvPr/>
        </p:nvGrpSpPr>
        <p:grpSpPr>
          <a:xfrm>
            <a:off x="4504904" y="1484784"/>
            <a:ext cx="900353" cy="720000"/>
            <a:chOff x="4504904" y="1484784"/>
            <a:chExt cx="900353" cy="720000"/>
          </a:xfrm>
        </p:grpSpPr>
        <p:sp>
          <p:nvSpPr>
            <p:cNvPr id="27" name="Rectangle 26"/>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0" name="TextBox 29"/>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.6</a:t>
            </a:r>
            <a:endParaRPr lang="en-US" sz="2400" dirty="0">
              <a:solidFill>
                <a:srgbClr val="FF0000"/>
              </a:solidFill>
            </a:endParaRPr>
          </a:p>
        </p:txBody>
      </p:sp>
      <p:sp>
        <p:nvSpPr>
          <p:cNvPr id="31" name="TextBox 30"/>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.7</a:t>
            </a:r>
          </a:p>
        </p:txBody>
      </p:sp>
      <p:sp>
        <p:nvSpPr>
          <p:cNvPr id="32" name="TextBox 31"/>
          <p:cNvSpPr txBox="1"/>
          <p:nvPr/>
        </p:nvSpPr>
        <p:spPr>
          <a:xfrm>
            <a:off x="3777821" y="4633780"/>
            <a:ext cx="826188"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1.1</a:t>
            </a:r>
          </a:p>
        </p:txBody>
      </p:sp>
      <p:sp>
        <p:nvSpPr>
          <p:cNvPr id="33" name="TextBox 32"/>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.4</a:t>
            </a:r>
          </a:p>
        </p:txBody>
      </p:sp>
      <p:sp>
        <p:nvSpPr>
          <p:cNvPr id="34" name="TextBox 33"/>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.4</a:t>
            </a:r>
          </a:p>
        </p:txBody>
      </p:sp>
      <p:sp>
        <p:nvSpPr>
          <p:cNvPr id="35" name="TextBox 34"/>
          <p:cNvSpPr txBox="1"/>
          <p:nvPr/>
        </p:nvSpPr>
        <p:spPr>
          <a:xfrm>
            <a:off x="51684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.3</a:t>
            </a:r>
          </a:p>
        </p:txBody>
      </p:sp>
      <p:sp>
        <p:nvSpPr>
          <p:cNvPr id="36" name="TextBox 35"/>
          <p:cNvSpPr txBox="1"/>
          <p:nvPr/>
        </p:nvSpPr>
        <p:spPr>
          <a:xfrm>
            <a:off x="5752019" y="4463236"/>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FF0000"/>
                </a:solidFill>
              </a:rPr>
              <a:t>.2</a:t>
            </a:r>
          </a:p>
        </p:txBody>
      </p:sp>
      <p:sp>
        <p:nvSpPr>
          <p:cNvPr id="37" name="TextBox 36"/>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.5</a:t>
            </a:r>
            <a:endParaRPr lang="en-US" sz="2400" dirty="0">
              <a:solidFill>
                <a:srgbClr val="00B050"/>
              </a:solidFill>
            </a:endParaRPr>
          </a:p>
        </p:txBody>
      </p:sp>
      <p:sp>
        <p:nvSpPr>
          <p:cNvPr id="38" name="Title 1"/>
          <p:cNvSpPr>
            <a:spLocks noGrp="1"/>
          </p:cNvSpPr>
          <p:nvPr>
            <p:ph type="title"/>
          </p:nvPr>
        </p:nvSpPr>
        <p:spPr>
          <a:xfrm>
            <a:off x="46650" y="83979"/>
            <a:ext cx="9022702" cy="885618"/>
          </a:xfrm>
        </p:spPr>
        <p:txBody>
          <a:bodyPr>
            <a:normAutofit fontScale="90000"/>
          </a:bodyPr>
          <a:lstStyle/>
          <a:p>
            <a:r>
              <a:rPr lang="en-US" dirty="0"/>
              <a:t>Backpropagation: update the outcomes and the errors</a:t>
            </a:r>
          </a:p>
        </p:txBody>
      </p:sp>
      <p:sp>
        <p:nvSpPr>
          <p:cNvPr id="39" name="TextBox 38"/>
          <p:cNvSpPr txBox="1"/>
          <p:nvPr/>
        </p:nvSpPr>
        <p:spPr>
          <a:xfrm>
            <a:off x="-18662" y="970458"/>
            <a:ext cx="4289173"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a:solidFill>
                  <a:srgbClr val="002050"/>
                </a:solidFill>
              </a:rPr>
              <a:t>adjustment = error * gradient * delta</a:t>
            </a:r>
          </a:p>
        </p:txBody>
      </p:sp>
      <p:sp>
        <p:nvSpPr>
          <p:cNvPr id="40" name="TextBox 39"/>
          <p:cNvSpPr txBox="1"/>
          <p:nvPr/>
        </p:nvSpPr>
        <p:spPr>
          <a:xfrm>
            <a:off x="78173" y="1421619"/>
            <a:ext cx="3446103" cy="369332"/>
          </a:xfrm>
          <a:prstGeom prst="rect">
            <a:avLst/>
          </a:prstGeom>
          <a:noFill/>
        </p:spPr>
        <p:txBody>
          <a:bodyPr wrap="square" rtlCol="0">
            <a:spAutoFit/>
          </a:bodyPr>
          <a:lstStyle/>
          <a:p>
            <a:r>
              <a:rPr lang="en-US" dirty="0"/>
              <a:t>Let adjustment is ≈ 0.2</a:t>
            </a:r>
          </a:p>
        </p:txBody>
      </p:sp>
      <p:sp>
        <p:nvSpPr>
          <p:cNvPr id="41" name="TextBox 40"/>
          <p:cNvSpPr txBox="1"/>
          <p:nvPr/>
        </p:nvSpPr>
        <p:spPr>
          <a:xfrm>
            <a:off x="2045624" y="2195141"/>
            <a:ext cx="1707840" cy="683264"/>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0.5 | 0.4 </a:t>
            </a:r>
          </a:p>
        </p:txBody>
      </p:sp>
      <p:sp>
        <p:nvSpPr>
          <p:cNvPr id="42" name="TextBox 41"/>
          <p:cNvSpPr txBox="1"/>
          <p:nvPr/>
        </p:nvSpPr>
        <p:spPr>
          <a:xfrm>
            <a:off x="5003431" y="2182870"/>
            <a:ext cx="1707840" cy="683264"/>
          </a:xfrm>
          <a:prstGeom prst="rect">
            <a:avLst/>
          </a:prstGeom>
          <a:noFill/>
        </p:spPr>
        <p:txBody>
          <a:bodyPr wrap="none" lIns="182880" tIns="146304" rIns="182880" bIns="146304" rtlCol="0">
            <a:spAutoFit/>
          </a:bodyPr>
          <a:lstStyle/>
          <a:p>
            <a:pPr algn="r">
              <a:lnSpc>
                <a:spcPct val="90000"/>
              </a:lnSpc>
              <a:spcAft>
                <a:spcPts val="600"/>
              </a:spcAft>
            </a:pPr>
            <a:r>
              <a:rPr lang="en-US" sz="2800" b="1" dirty="0">
                <a:solidFill>
                  <a:srgbClr val="0000FF"/>
                </a:solidFill>
              </a:rPr>
              <a:t>0.5 | 0.6 </a:t>
            </a:r>
          </a:p>
        </p:txBody>
      </p:sp>
      <p:sp>
        <p:nvSpPr>
          <p:cNvPr id="43" name="Rectangle 42"/>
          <p:cNvSpPr/>
          <p:nvPr/>
        </p:nvSpPr>
        <p:spPr>
          <a:xfrm>
            <a:off x="2620752" y="6027216"/>
            <a:ext cx="2095254" cy="584775"/>
          </a:xfrm>
          <a:prstGeom prst="rect">
            <a:avLst/>
          </a:prstGeom>
          <a:ln w="19050">
            <a:solidFill>
              <a:schemeClr val="tx1"/>
            </a:solidFill>
          </a:ln>
        </p:spPr>
        <p:txBody>
          <a:bodyPr wrap="none">
            <a:spAutoFit/>
          </a:bodyPr>
          <a:lstStyle/>
          <a:p>
            <a:r>
              <a:rPr lang="en-US" sz="3200" b="1" dirty="0">
                <a:solidFill>
                  <a:srgbClr val="FF0000"/>
                </a:solidFill>
              </a:rPr>
              <a:t>Error</a:t>
            </a:r>
            <a:r>
              <a:rPr lang="en-US" sz="3200" b="1" baseline="-25000" dirty="0">
                <a:solidFill>
                  <a:srgbClr val="FF0000"/>
                </a:solidFill>
              </a:rPr>
              <a:t>2</a:t>
            </a:r>
            <a:r>
              <a:rPr lang="en-US" sz="3200" b="1" dirty="0">
                <a:solidFill>
                  <a:srgbClr val="FF0000"/>
                </a:solidFill>
              </a:rPr>
              <a:t> = 0.5</a:t>
            </a:r>
          </a:p>
        </p:txBody>
      </p:sp>
      <p:sp>
        <p:nvSpPr>
          <p:cNvPr id="44" name="Rectangle 43"/>
          <p:cNvSpPr/>
          <p:nvPr/>
        </p:nvSpPr>
        <p:spPr>
          <a:xfrm>
            <a:off x="264644" y="6026704"/>
            <a:ext cx="2095254" cy="584775"/>
          </a:xfrm>
          <a:prstGeom prst="rect">
            <a:avLst/>
          </a:prstGeom>
          <a:ln w="19050">
            <a:solidFill>
              <a:schemeClr val="tx1"/>
            </a:solidFill>
          </a:ln>
        </p:spPr>
        <p:txBody>
          <a:bodyPr wrap="none">
            <a:spAutoFit/>
          </a:bodyPr>
          <a:lstStyle/>
          <a:p>
            <a:r>
              <a:rPr lang="en-US" sz="3200" b="1" dirty="0">
                <a:solidFill>
                  <a:srgbClr val="FF0000"/>
                </a:solidFill>
              </a:rPr>
              <a:t>Error</a:t>
            </a:r>
            <a:r>
              <a:rPr lang="en-US" sz="3200" b="1" baseline="-25000" dirty="0">
                <a:solidFill>
                  <a:srgbClr val="FF0000"/>
                </a:solidFill>
              </a:rPr>
              <a:t>1</a:t>
            </a:r>
            <a:r>
              <a:rPr lang="en-US" sz="3200" b="1" dirty="0">
                <a:solidFill>
                  <a:srgbClr val="FF0000"/>
                </a:solidFill>
              </a:rPr>
              <a:t> = 0.7</a:t>
            </a:r>
          </a:p>
        </p:txBody>
      </p:sp>
      <p:sp>
        <p:nvSpPr>
          <p:cNvPr id="45" name="Rectangle 44"/>
          <p:cNvSpPr/>
          <p:nvPr/>
        </p:nvSpPr>
        <p:spPr>
          <a:xfrm>
            <a:off x="5629180" y="6025872"/>
            <a:ext cx="1955792" cy="584775"/>
          </a:xfrm>
          <a:prstGeom prst="rect">
            <a:avLst/>
          </a:prstGeom>
          <a:ln w="19050">
            <a:solidFill>
              <a:schemeClr val="tx1"/>
            </a:solidFill>
          </a:ln>
        </p:spPr>
        <p:txBody>
          <a:bodyPr wrap="none">
            <a:spAutoFit/>
          </a:bodyPr>
          <a:lstStyle/>
          <a:p>
            <a:r>
              <a:rPr lang="en-US" sz="3200" b="1" dirty="0">
                <a:solidFill>
                  <a:srgbClr val="FF0000"/>
                </a:solidFill>
              </a:rPr>
              <a:t>Error = 0.6</a:t>
            </a:r>
          </a:p>
        </p:txBody>
      </p:sp>
      <p:sp>
        <p:nvSpPr>
          <p:cNvPr id="46" name="TextBox 45"/>
          <p:cNvSpPr txBox="1"/>
          <p:nvPr/>
        </p:nvSpPr>
        <p:spPr>
          <a:xfrm>
            <a:off x="7055768" y="4911412"/>
            <a:ext cx="2088232" cy="954107"/>
          </a:xfrm>
          <a:prstGeom prst="rect">
            <a:avLst/>
          </a:prstGeom>
          <a:noFill/>
        </p:spPr>
        <p:txBody>
          <a:bodyPr wrap="square" rtlCol="0">
            <a:spAutoFit/>
          </a:bodyPr>
          <a:lstStyle/>
          <a:p>
            <a:r>
              <a:rPr lang="en-US" sz="2800" b="1" dirty="0"/>
              <a:t>Error is lower now!</a:t>
            </a:r>
          </a:p>
        </p:txBody>
      </p:sp>
    </p:spTree>
    <p:extLst>
      <p:ext uri="{BB962C8B-B14F-4D97-AF65-F5344CB8AC3E}">
        <p14:creationId xmlns:p14="http://schemas.microsoft.com/office/powerpoint/2010/main" val="788003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6650" y="-1"/>
            <a:ext cx="9022702" cy="1101013"/>
          </a:xfrm>
        </p:spPr>
        <p:txBody>
          <a:bodyPr>
            <a:normAutofit fontScale="90000"/>
          </a:bodyPr>
          <a:lstStyle/>
          <a:p>
            <a:r>
              <a:rPr lang="en-US" dirty="0"/>
              <a:t>Backpropagation: Repeat everything until success (cumulative error is close to 0)</a:t>
            </a:r>
          </a:p>
        </p:txBody>
      </p:sp>
      <p:sp>
        <p:nvSpPr>
          <p:cNvPr id="10" name="TextBox 9"/>
          <p:cNvSpPr txBox="1"/>
          <p:nvPr/>
        </p:nvSpPr>
        <p:spPr>
          <a:xfrm>
            <a:off x="216907" y="1287624"/>
            <a:ext cx="5178490" cy="1200329"/>
          </a:xfrm>
          <a:prstGeom prst="rect">
            <a:avLst/>
          </a:prstGeom>
          <a:noFill/>
        </p:spPr>
        <p:txBody>
          <a:bodyPr wrap="square" rtlCol="0">
            <a:spAutoFit/>
          </a:bodyPr>
          <a:lstStyle/>
          <a:p>
            <a:r>
              <a:rPr lang="en-US" sz="2400" dirty="0"/>
              <a:t>… i.e., now back to the batch of both sample I and sample II and repeat the iteration with weights update …</a:t>
            </a:r>
          </a:p>
        </p:txBody>
      </p:sp>
      <p:grpSp>
        <p:nvGrpSpPr>
          <p:cNvPr id="11" name="Group 10"/>
          <p:cNvGrpSpPr/>
          <p:nvPr/>
        </p:nvGrpSpPr>
        <p:grpSpPr>
          <a:xfrm>
            <a:off x="512648" y="2683509"/>
            <a:ext cx="4024755" cy="1389768"/>
            <a:chOff x="90041" y="2333152"/>
            <a:chExt cx="4024755" cy="1389768"/>
          </a:xfrm>
        </p:grpSpPr>
        <p:sp>
          <p:nvSpPr>
            <p:cNvPr id="12" name="Rounded Rectangle 11"/>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003398" y="2653972"/>
              <a:ext cx="904269" cy="720000"/>
              <a:chOff x="3346734" y="1484784"/>
              <a:chExt cx="904269" cy="720000"/>
            </a:xfrm>
          </p:grpSpPr>
          <p:sp>
            <p:nvSpPr>
              <p:cNvPr id="18" name="Rectangle 17"/>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14" name="Rectangle 13"/>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3351" y="2448256"/>
              <a:ext cx="553357"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17" name="Right Arrow 16"/>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98154" y="4321762"/>
            <a:ext cx="4039249" cy="1389768"/>
            <a:chOff x="92438" y="3919285"/>
            <a:chExt cx="4039249" cy="1389768"/>
          </a:xfrm>
        </p:grpSpPr>
        <p:sp>
          <p:nvSpPr>
            <p:cNvPr id="22" name="Rounded Rectangle 21"/>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011691" y="4254169"/>
              <a:ext cx="900353" cy="720000"/>
              <a:chOff x="4504904" y="1484784"/>
              <a:chExt cx="900353" cy="720000"/>
            </a:xfrm>
          </p:grpSpPr>
          <p:sp>
            <p:nvSpPr>
              <p:cNvPr id="28" name="Rectangle 27"/>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24" name="Rectangle 23"/>
            <p:cNvSpPr/>
            <p:nvPr/>
          </p:nvSpPr>
          <p:spPr>
            <a:xfrm>
              <a:off x="92438" y="4050839"/>
              <a:ext cx="737702"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25" name="Right Arrow 24"/>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1414826" y="6180817"/>
            <a:ext cx="2782652" cy="584775"/>
          </a:xfrm>
          <a:prstGeom prst="rect">
            <a:avLst/>
          </a:prstGeom>
          <a:noFill/>
        </p:spPr>
        <p:txBody>
          <a:bodyPr wrap="square" rtlCol="0">
            <a:spAutoFit/>
          </a:bodyPr>
          <a:lstStyle/>
          <a:p>
            <a:r>
              <a:rPr lang="en-US" sz="3200" b="1" dirty="0"/>
              <a:t>And so on …</a:t>
            </a:r>
          </a:p>
        </p:txBody>
      </p:sp>
      <p:sp>
        <p:nvSpPr>
          <p:cNvPr id="38" name="TextBox 37"/>
          <p:cNvSpPr txBox="1"/>
          <p:nvPr/>
        </p:nvSpPr>
        <p:spPr>
          <a:xfrm>
            <a:off x="5187820" y="3097943"/>
            <a:ext cx="3797015" cy="1200329"/>
          </a:xfrm>
          <a:prstGeom prst="rect">
            <a:avLst/>
          </a:prstGeom>
          <a:solidFill>
            <a:schemeClr val="bg1">
              <a:lumMod val="95000"/>
            </a:schemeClr>
          </a:solidFill>
          <a:ln w="19050">
            <a:solidFill>
              <a:schemeClr val="tx1"/>
            </a:solidFill>
          </a:ln>
        </p:spPr>
        <p:txBody>
          <a:bodyPr wrap="square" rtlCol="0">
            <a:spAutoFit/>
          </a:bodyPr>
          <a:lstStyle/>
          <a:p>
            <a:r>
              <a:rPr lang="en-US" sz="2400" b="1" dirty="0"/>
              <a:t>Remember? This was a gradient descent or (complete) “batch learning”</a:t>
            </a:r>
          </a:p>
        </p:txBody>
      </p:sp>
      <p:grpSp>
        <p:nvGrpSpPr>
          <p:cNvPr id="39" name="Group 38"/>
          <p:cNvGrpSpPr/>
          <p:nvPr/>
        </p:nvGrpSpPr>
        <p:grpSpPr>
          <a:xfrm>
            <a:off x="5187819" y="4615001"/>
            <a:ext cx="3797015" cy="1402748"/>
            <a:chOff x="3787011" y="2110328"/>
            <a:chExt cx="5398402" cy="1637435"/>
          </a:xfrm>
        </p:grpSpPr>
        <p:sp>
          <p:nvSpPr>
            <p:cNvPr id="40" name="Rounded Rectangle 39"/>
            <p:cNvSpPr/>
            <p:nvPr/>
          </p:nvSpPr>
          <p:spPr>
            <a:xfrm>
              <a:off x="3787011" y="2110328"/>
              <a:ext cx="5398402" cy="1637435"/>
            </a:xfrm>
            <a:prstGeom prst="roundRect">
              <a:avLst>
                <a:gd name="adj" fmla="val 52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734" y="2246268"/>
              <a:ext cx="2905198" cy="110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5324" y="3381403"/>
              <a:ext cx="1763110" cy="27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6931" y="2177515"/>
              <a:ext cx="2303041" cy="143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39813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21298" y="1828800"/>
            <a:ext cx="8882743" cy="2743200"/>
          </a:xfrm>
        </p:spPr>
        <p:txBody>
          <a:bodyPr>
            <a:normAutofit fontScale="90000"/>
          </a:bodyPr>
          <a:lstStyle/>
          <a:p>
            <a:r>
              <a:rPr lang="en-US" dirty="0"/>
              <a:t>Notice that the our example has been chosen so that the outcomes of both online and batch learning at each iteration are identical, which of course in not so for a generic case …</a:t>
            </a:r>
          </a:p>
        </p:txBody>
      </p:sp>
      <p:sp>
        <p:nvSpPr>
          <p:cNvPr id="10" name="TextBox 9"/>
          <p:cNvSpPr txBox="1"/>
          <p:nvPr/>
        </p:nvSpPr>
        <p:spPr>
          <a:xfrm>
            <a:off x="255577" y="5106682"/>
            <a:ext cx="8424936" cy="830997"/>
          </a:xfrm>
          <a:prstGeom prst="rect">
            <a:avLst/>
          </a:prstGeom>
          <a:solidFill>
            <a:schemeClr val="bg1">
              <a:lumMod val="85000"/>
            </a:schemeClr>
          </a:solidFill>
          <a:ln w="19050">
            <a:solidFill>
              <a:schemeClr val="tx1"/>
            </a:solidFill>
          </a:ln>
        </p:spPr>
        <p:txBody>
          <a:bodyPr wrap="square" rtlCol="0">
            <a:spAutoFit/>
          </a:bodyPr>
          <a:lstStyle/>
          <a:p>
            <a:r>
              <a:rPr lang="en-US" sz="2400" dirty="0"/>
              <a:t>Actually everything is a bit more complicated but consider this as an approximate and simplified schema of a backpropagation idea</a:t>
            </a:r>
          </a:p>
        </p:txBody>
      </p:sp>
    </p:spTree>
    <p:extLst>
      <p:ext uri="{BB962C8B-B14F-4D97-AF65-F5344CB8AC3E}">
        <p14:creationId xmlns:p14="http://schemas.microsoft.com/office/powerpoint/2010/main" val="153013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467543" y="1484784"/>
            <a:ext cx="8452521" cy="2304256"/>
          </a:xfrm>
        </p:spPr>
        <p:txBody>
          <a:bodyPr>
            <a:normAutofit fontScale="90000"/>
          </a:bodyPr>
          <a:lstStyle/>
          <a:p>
            <a:r>
              <a:rPr lang="en-US" dirty="0"/>
              <a:t>Thank you, Brandon for interesting way of explaining a complicated thing; now let us go deeper to the backpropagation</a:t>
            </a:r>
          </a:p>
        </p:txBody>
      </p:sp>
      <p:pic>
        <p:nvPicPr>
          <p:cNvPr id="41" name="Picture 40"/>
          <p:cNvPicPr>
            <a:picLocks noChangeAspect="1"/>
          </p:cNvPicPr>
          <p:nvPr/>
        </p:nvPicPr>
        <p:blipFill>
          <a:blip r:embed="rId2"/>
          <a:stretch>
            <a:fillRect/>
          </a:stretch>
        </p:blipFill>
        <p:spPr>
          <a:xfrm>
            <a:off x="7566581" y="5277173"/>
            <a:ext cx="821843" cy="1017398"/>
          </a:xfrm>
          <a:prstGeom prst="rect">
            <a:avLst/>
          </a:prstGeom>
        </p:spPr>
      </p:pic>
      <p:sp>
        <p:nvSpPr>
          <p:cNvPr id="42" name="Rectangle 41"/>
          <p:cNvSpPr/>
          <p:nvPr/>
        </p:nvSpPr>
        <p:spPr>
          <a:xfrm>
            <a:off x="7353486" y="6379812"/>
            <a:ext cx="1382045" cy="307777"/>
          </a:xfrm>
          <a:prstGeom prst="rect">
            <a:avLst/>
          </a:prstGeom>
        </p:spPr>
        <p:txBody>
          <a:bodyPr wrap="none">
            <a:spAutoFit/>
          </a:bodyPr>
          <a:lstStyle/>
          <a:p>
            <a:r>
              <a:rPr lang="en-US" sz="1400" dirty="0"/>
              <a:t>Brandon Rohrer </a:t>
            </a:r>
          </a:p>
        </p:txBody>
      </p:sp>
    </p:spTree>
    <p:extLst>
      <p:ext uri="{BB962C8B-B14F-4D97-AF65-F5344CB8AC3E}">
        <p14:creationId xmlns:p14="http://schemas.microsoft.com/office/powerpoint/2010/main" val="2961908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09486" y="18583"/>
            <a:ext cx="423481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rId2"/>
              </a:rPr>
              <a:t>Backpropagation explained</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Oval 4"/>
          <p:cNvSpPr/>
          <p:nvPr/>
        </p:nvSpPr>
        <p:spPr>
          <a:xfrm>
            <a:off x="8683060" y="55015"/>
            <a:ext cx="432000" cy="4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pic>
        <p:nvPicPr>
          <p:cNvPr id="104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52" y="1340768"/>
            <a:ext cx="8683060" cy="424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78" y="10835"/>
            <a:ext cx="1760208" cy="125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7871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8401" y="105669"/>
            <a:ext cx="4053908" cy="3845033"/>
            <a:chOff x="323078" y="1210858"/>
            <a:chExt cx="4053908" cy="3845033"/>
          </a:xfrm>
        </p:grpSpPr>
        <p:sp>
          <p:nvSpPr>
            <p:cNvPr id="7" name="Rounded Rectangle 6"/>
            <p:cNvSpPr/>
            <p:nvPr/>
          </p:nvSpPr>
          <p:spPr>
            <a:xfrm>
              <a:off x="323078" y="1210859"/>
              <a:ext cx="3960441" cy="3845032"/>
            </a:xfrm>
            <a:prstGeom prst="roundRect">
              <a:avLst>
                <a:gd name="adj" fmla="val 324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988840"/>
              <a:ext cx="398145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2670" y="1210858"/>
              <a:ext cx="3316998"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Fragment of 3 layers</a:t>
              </a:r>
            </a:p>
            <a:p>
              <a:pPr algn="ctr"/>
              <a:r>
                <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within a neural Network</a:t>
              </a:r>
            </a:p>
          </p:txBody>
        </p:sp>
      </p:grpSp>
      <p:sp>
        <p:nvSpPr>
          <p:cNvPr id="6" name="Rectangle 5"/>
          <p:cNvSpPr/>
          <p:nvPr/>
        </p:nvSpPr>
        <p:spPr>
          <a:xfrm>
            <a:off x="4309486" y="18583"/>
            <a:ext cx="423481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rId3"/>
              </a:rPr>
              <a:t>Backpropagation explained</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Oval 4"/>
          <p:cNvSpPr/>
          <p:nvPr/>
        </p:nvSpPr>
        <p:spPr>
          <a:xfrm>
            <a:off x="8683060" y="55015"/>
            <a:ext cx="432000" cy="4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nvGrpSpPr>
          <p:cNvPr id="14" name="Group 13"/>
          <p:cNvGrpSpPr/>
          <p:nvPr/>
        </p:nvGrpSpPr>
        <p:grpSpPr>
          <a:xfrm>
            <a:off x="4504194" y="840304"/>
            <a:ext cx="4036182" cy="3197510"/>
            <a:chOff x="5220072" y="1983769"/>
            <a:chExt cx="3316102" cy="2554509"/>
          </a:xfrm>
        </p:grpSpPr>
        <p:pic>
          <p:nvPicPr>
            <p:cNvPr id="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072" y="1983769"/>
              <a:ext cx="3316102" cy="255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48501">
              <a:off x="6403393" y="3407187"/>
              <a:ext cx="1322078" cy="727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261905" y="5475559"/>
            <a:ext cx="4108283" cy="492273"/>
            <a:chOff x="4886697" y="4684750"/>
            <a:chExt cx="4108283" cy="492273"/>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697" y="4700773"/>
              <a:ext cx="33337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805" y="4772211"/>
              <a:ext cx="368617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120834" y="4684750"/>
              <a:ext cx="360040" cy="461665"/>
            </a:xfrm>
            <a:prstGeom prst="rect">
              <a:avLst/>
            </a:prstGeom>
            <a:noFill/>
          </p:spPr>
          <p:txBody>
            <a:bodyPr wrap="square" rtlCol="0">
              <a:spAutoFit/>
            </a:bodyPr>
            <a:lstStyle/>
            <a:p>
              <a:r>
                <a:rPr lang="en-US" sz="2400" b="1" dirty="0"/>
                <a:t>-</a:t>
              </a:r>
            </a:p>
          </p:txBody>
        </p:sp>
      </p:grpSp>
      <p:grpSp>
        <p:nvGrpSpPr>
          <p:cNvPr id="13" name="Group 12"/>
          <p:cNvGrpSpPr/>
          <p:nvPr/>
        </p:nvGrpSpPr>
        <p:grpSpPr>
          <a:xfrm>
            <a:off x="166493" y="4203640"/>
            <a:ext cx="8297162" cy="495501"/>
            <a:chOff x="605600" y="5724820"/>
            <a:chExt cx="8297162" cy="495501"/>
          </a:xfrm>
        </p:grpSpPr>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600" y="5744071"/>
              <a:ext cx="5143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049659" y="5724820"/>
              <a:ext cx="360040" cy="461665"/>
            </a:xfrm>
            <a:prstGeom prst="rect">
              <a:avLst/>
            </a:prstGeom>
            <a:noFill/>
          </p:spPr>
          <p:txBody>
            <a:bodyPr wrap="square" rtlCol="0">
              <a:spAutoFit/>
            </a:bodyPr>
            <a:lstStyle/>
            <a:p>
              <a:r>
                <a:rPr lang="en-US" sz="2400" b="1" dirty="0"/>
                <a:t>-</a:t>
              </a:r>
            </a:p>
          </p:txBody>
        </p:sp>
        <p:grpSp>
          <p:nvGrpSpPr>
            <p:cNvPr id="12" name="Group 11"/>
            <p:cNvGrpSpPr/>
            <p:nvPr/>
          </p:nvGrpSpPr>
          <p:grpSpPr>
            <a:xfrm>
              <a:off x="1269938" y="5849466"/>
              <a:ext cx="7632824" cy="324802"/>
              <a:chOff x="274482" y="6285467"/>
              <a:chExt cx="8819404" cy="361950"/>
            </a:xfrm>
          </p:grpSpPr>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2161" y="6285467"/>
                <a:ext cx="61817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482" y="6309320"/>
                <a:ext cx="130492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7603" y="6322615"/>
                <a:ext cx="14097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7" name="Group 16"/>
          <p:cNvGrpSpPr/>
          <p:nvPr/>
        </p:nvGrpSpPr>
        <p:grpSpPr>
          <a:xfrm>
            <a:off x="206791" y="4797110"/>
            <a:ext cx="4314973" cy="519153"/>
            <a:chOff x="2688653" y="6034435"/>
            <a:chExt cx="4314973" cy="519153"/>
          </a:xfrm>
        </p:grpSpPr>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8653" y="6058288"/>
              <a:ext cx="32385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2964948" y="6034435"/>
              <a:ext cx="360040" cy="461665"/>
            </a:xfrm>
            <a:prstGeom prst="rect">
              <a:avLst/>
            </a:prstGeom>
            <a:noFill/>
          </p:spPr>
          <p:txBody>
            <a:bodyPr wrap="square" rtlCol="0">
              <a:spAutoFit/>
            </a:bodyPr>
            <a:lstStyle/>
            <a:p>
              <a:r>
                <a:rPr lang="en-US" sz="2400" b="1" dirty="0"/>
                <a:t>-</a:t>
              </a:r>
            </a:p>
          </p:txBody>
        </p:sp>
        <p:sp>
          <p:nvSpPr>
            <p:cNvPr id="15" name="TextBox 14"/>
            <p:cNvSpPr txBox="1"/>
            <p:nvPr/>
          </p:nvSpPr>
          <p:spPr>
            <a:xfrm>
              <a:off x="3131840" y="6082366"/>
              <a:ext cx="337282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bias of the neuron</a:t>
              </a:r>
            </a:p>
          </p:txBody>
        </p:sp>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8226" y="6140824"/>
              <a:ext cx="12954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4521764" y="5373217"/>
            <a:ext cx="4516197" cy="1330776"/>
            <a:chOff x="4965508" y="5091004"/>
            <a:chExt cx="3984139" cy="1089475"/>
          </a:xfrm>
        </p:grpSpPr>
        <p:pic>
          <p:nvPicPr>
            <p:cNvPr id="1040"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5508" y="5091004"/>
              <a:ext cx="3984139" cy="10894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79826" y="5937224"/>
              <a:ext cx="3755504" cy="222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328206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8932" y="1944984"/>
            <a:ext cx="3037814" cy="125424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309486" y="18583"/>
            <a:ext cx="423481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rId3"/>
              </a:rPr>
              <a:t>Backpropagation explained</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Oval 4"/>
          <p:cNvSpPr/>
          <p:nvPr/>
        </p:nvSpPr>
        <p:spPr>
          <a:xfrm>
            <a:off x="8683060" y="55015"/>
            <a:ext cx="432000" cy="4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nvGrpSpPr>
          <p:cNvPr id="20" name="Group 19"/>
          <p:cNvGrpSpPr/>
          <p:nvPr/>
        </p:nvGrpSpPr>
        <p:grpSpPr>
          <a:xfrm>
            <a:off x="470182" y="606509"/>
            <a:ext cx="7755142" cy="1200329"/>
            <a:chOff x="129226" y="606509"/>
            <a:chExt cx="7755142" cy="1200329"/>
          </a:xfrm>
        </p:grpSpPr>
        <p:sp>
          <p:nvSpPr>
            <p:cNvPr id="2" name="TextBox 1"/>
            <p:cNvSpPr txBox="1"/>
            <p:nvPr/>
          </p:nvSpPr>
          <p:spPr>
            <a:xfrm>
              <a:off x="129226" y="606509"/>
              <a:ext cx="7755142" cy="1200329"/>
            </a:xfrm>
            <a:prstGeom prst="rect">
              <a:avLst/>
            </a:prstGeom>
            <a:solidFill>
              <a:schemeClr val="bg1">
                <a:lumMod val="95000"/>
              </a:schemeClr>
            </a:solidFill>
            <a:ln w="25400">
              <a:solidFill>
                <a:schemeClr val="tx1"/>
              </a:solidFill>
            </a:ln>
          </p:spPr>
          <p:txBody>
            <a:bodyPr wrap="square" rtlCol="0">
              <a:spAutoFit/>
            </a:bodyPr>
            <a:lstStyle/>
            <a:p>
              <a:r>
                <a:rPr lang="en-US" dirty="0"/>
                <a:t>The goal of training neural network is to minimize cost/loss function for the training set by finding optimal configuration        (weights and biases) for the network. During training we iteratively update the weights of the network using the gradient descent algorithm and following the weights’ update rule as follows:</a:t>
              </a:r>
            </a:p>
          </p:txBody>
        </p:sp>
        <p:pic>
          <p:nvPicPr>
            <p:cNvPr id="205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4315" y="832811"/>
              <a:ext cx="302473" cy="418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3284984"/>
            <a:ext cx="6022429" cy="32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1118" y="3612132"/>
            <a:ext cx="9208163"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Backpropagation </a:t>
            </a:r>
            <a:r>
              <a:rPr lang="en-US" sz="2400" b="1" cap="none" spc="0" dirty="0">
                <a:ln w="11430"/>
                <a:solidFill>
                  <a:srgbClr val="0070C0"/>
                </a:solidFill>
                <a:effectLst>
                  <a:outerShdw blurRad="50800" dist="39000" dir="5460000" algn="tl">
                    <a:srgbClr val="000000">
                      <a:alpha val="38000"/>
                    </a:srgbClr>
                  </a:outerShdw>
                </a:effectLst>
              </a:rPr>
              <a:t>is simply an algorithm to compute the </a:t>
            </a:r>
            <a:r>
              <a:rPr lang="en-US" sz="2400" b="1" u="sng" cap="none" spc="0" dirty="0">
                <a:ln w="11430"/>
                <a:solidFill>
                  <a:srgbClr val="0070C0"/>
                </a:solidFill>
                <a:effectLst>
                  <a:outerShdw blurRad="50800" dist="39000" dir="5460000" algn="tl">
                    <a:srgbClr val="000000">
                      <a:alpha val="38000"/>
                    </a:srgbClr>
                  </a:outerShdw>
                </a:effectLst>
              </a:rPr>
              <a:t>gradient</a:t>
            </a:r>
            <a:r>
              <a:rPr lang="en-US" sz="2400" b="1" cap="none" spc="0" dirty="0">
                <a:ln w="11430"/>
                <a:solidFill>
                  <a:srgbClr val="0070C0"/>
                </a:solidFill>
                <a:effectLst>
                  <a:outerShdw blurRad="50800" dist="39000" dir="5460000" algn="tl">
                    <a:srgbClr val="000000">
                      <a:alpha val="38000"/>
                    </a:srgbClr>
                  </a:outerShdw>
                </a:effectLst>
              </a:rPr>
              <a:t>:</a:t>
            </a:r>
          </a:p>
        </p:txBody>
      </p:sp>
      <p:grpSp>
        <p:nvGrpSpPr>
          <p:cNvPr id="21" name="Group 20"/>
          <p:cNvGrpSpPr/>
          <p:nvPr/>
        </p:nvGrpSpPr>
        <p:grpSpPr>
          <a:xfrm>
            <a:off x="2938500" y="3733550"/>
            <a:ext cx="3989220" cy="2390283"/>
            <a:chOff x="2938500" y="3656060"/>
            <a:chExt cx="3989220" cy="2390283"/>
          </a:xfrm>
        </p:grpSpPr>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1717" y="4624778"/>
              <a:ext cx="1146423" cy="142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95109">
              <a:off x="2938500" y="3656060"/>
              <a:ext cx="3989220" cy="225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2" name="TextBox 21"/>
          <p:cNvSpPr txBox="1"/>
          <p:nvPr/>
        </p:nvSpPr>
        <p:spPr>
          <a:xfrm>
            <a:off x="6426893" y="2204864"/>
            <a:ext cx="2472167" cy="800219"/>
          </a:xfrm>
          <a:prstGeom prst="rect">
            <a:avLst/>
          </a:prstGeom>
          <a:solidFill>
            <a:schemeClr val="bg1">
              <a:lumMod val="85000"/>
            </a:schemeClr>
          </a:solidFill>
          <a:ln w="9525">
            <a:solidFill>
              <a:schemeClr val="tx1"/>
            </a:solidFill>
          </a:ln>
        </p:spPr>
        <p:txBody>
          <a:bodyPr wrap="square" rtlCol="0">
            <a:spAutoFit/>
          </a:bodyPr>
          <a:lstStyle/>
          <a:p>
            <a:r>
              <a:rPr lang="en-US" sz="1400" dirty="0"/>
              <a:t>Why minus? Because we are moving following the gradient’s descending direction.</a:t>
            </a:r>
            <a:r>
              <a:rPr lang="en-US" dirty="0"/>
              <a:t> </a:t>
            </a:r>
          </a:p>
        </p:txBody>
      </p:sp>
    </p:spTree>
    <p:extLst>
      <p:ext uri="{BB962C8B-B14F-4D97-AF65-F5344CB8AC3E}">
        <p14:creationId xmlns:p14="http://schemas.microsoft.com/office/powerpoint/2010/main" val="37544761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0846" y="2351587"/>
            <a:ext cx="1465504" cy="1594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3" y="-1"/>
            <a:ext cx="3203848" cy="2286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4035" y="137983"/>
            <a:ext cx="5700915" cy="2169825"/>
            <a:chOff x="1259632" y="548680"/>
            <a:chExt cx="5700915" cy="2169825"/>
          </a:xfrm>
        </p:grpSpPr>
        <p:sp>
          <p:nvSpPr>
            <p:cNvPr id="4" name="TextBox 3"/>
            <p:cNvSpPr txBox="1"/>
            <p:nvPr/>
          </p:nvSpPr>
          <p:spPr>
            <a:xfrm>
              <a:off x="1259632" y="548680"/>
              <a:ext cx="5700915" cy="2169825"/>
            </a:xfrm>
            <a:prstGeom prst="rect">
              <a:avLst/>
            </a:prstGeom>
            <a:solidFill>
              <a:schemeClr val="bg1">
                <a:lumMod val="95000"/>
              </a:schemeClr>
            </a:solidFill>
            <a:ln w="25400">
              <a:solidFill>
                <a:schemeClr val="tx1"/>
              </a:solidFill>
            </a:ln>
          </p:spPr>
          <p:txBody>
            <a:bodyPr wrap="square" rtlCol="0">
              <a:spAutoFit/>
            </a:bodyPr>
            <a:lstStyle/>
            <a:p>
              <a:pPr>
                <a:lnSpc>
                  <a:spcPct val="150000"/>
                </a:lnSpc>
              </a:pPr>
              <a:r>
                <a:rPr lang="en-US" dirty="0"/>
                <a:t>In mathematics, a </a:t>
              </a:r>
              <a:r>
                <a:rPr lang="en-US" b="1" dirty="0"/>
                <a:t>partial derivative</a:t>
              </a:r>
              <a:r>
                <a:rPr lang="en-US" dirty="0"/>
                <a:t> of a function of several variables                           is its derivative with respect to one of those variables                            , with the others held constant (as opposed to the total derivative, in which all variables are allowed to vary). </a:t>
              </a:r>
            </a:p>
          </p:txBody>
        </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1250" y="1011724"/>
              <a:ext cx="129540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1495" y="1376258"/>
              <a:ext cx="13430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77813" y="2349501"/>
            <a:ext cx="5697137" cy="646331"/>
            <a:chOff x="318032" y="2705955"/>
            <a:chExt cx="5697137" cy="646331"/>
          </a:xfrm>
        </p:grpSpPr>
        <p:sp>
          <p:nvSpPr>
            <p:cNvPr id="13" name="Rounded Rectangle 12"/>
            <p:cNvSpPr/>
            <p:nvPr/>
          </p:nvSpPr>
          <p:spPr>
            <a:xfrm>
              <a:off x="318032" y="2728456"/>
              <a:ext cx="5697137" cy="619125"/>
            </a:xfrm>
            <a:prstGeom prst="roundRect">
              <a:avLst>
                <a:gd name="adj" fmla="val 324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49028" y="2705955"/>
              <a:ext cx="5543874" cy="646331"/>
              <a:chOff x="790721" y="2938425"/>
              <a:chExt cx="5543874" cy="646331"/>
            </a:xfrm>
          </p:grpSpPr>
          <p:pic>
            <p:nvPicPr>
              <p:cNvPr id="3077"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6320" y="2960926"/>
                <a:ext cx="14382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5803" y="3082922"/>
                <a:ext cx="2453944" cy="38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721" y="3130099"/>
                <a:ext cx="1222831" cy="27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4304767" y="2938425"/>
                    <a:ext cx="675185"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a:ea typeface="Cambria Math"/>
                            </a:rPr>
                            <m:t>→</m:t>
                          </m:r>
                        </m:oMath>
                      </m:oMathPara>
                    </a14:m>
                    <a:endParaRPr lang="en-US" sz="3600" dirty="0"/>
                  </a:p>
                </p:txBody>
              </p:sp>
            </mc:Choice>
            <mc:Fallback xmlns="">
              <p:sp>
                <p:nvSpPr>
                  <p:cNvPr id="5" name="TextBox 4"/>
                  <p:cNvSpPr txBox="1">
                    <a:spLocks noRot="1" noChangeAspect="1" noMove="1" noResize="1" noEditPoints="1" noAdjustHandles="1" noChangeArrowheads="1" noChangeShapeType="1" noTextEdit="1"/>
                  </p:cNvSpPr>
                  <p:nvPr/>
                </p:nvSpPr>
                <p:spPr>
                  <a:xfrm>
                    <a:off x="4304767" y="2938425"/>
                    <a:ext cx="675185" cy="646331"/>
                  </a:xfrm>
                  <a:prstGeom prst="rect">
                    <a:avLst/>
                  </a:prstGeom>
                  <a:blipFill rotWithShape="1">
                    <a:blip r:embed="rId9"/>
                    <a:stretch>
                      <a:fillRect/>
                    </a:stretch>
                  </a:blipFill>
                </p:spPr>
                <p:txBody>
                  <a:bodyPr/>
                  <a:lstStyle/>
                  <a:p>
                    <a:r>
                      <a:rPr lang="en-US">
                        <a:noFill/>
                      </a:rPr>
                      <a:t> </a:t>
                    </a:r>
                  </a:p>
                </p:txBody>
              </p:sp>
            </mc:Fallback>
          </mc:AlternateContent>
        </p:grpSp>
      </p:grpSp>
      <p:grpSp>
        <p:nvGrpSpPr>
          <p:cNvPr id="9" name="Group 8"/>
          <p:cNvGrpSpPr/>
          <p:nvPr/>
        </p:nvGrpSpPr>
        <p:grpSpPr>
          <a:xfrm rot="19274984">
            <a:off x="7069827" y="3746874"/>
            <a:ext cx="1811180" cy="1134190"/>
            <a:chOff x="6837225" y="4779059"/>
            <a:chExt cx="1811180" cy="1134190"/>
          </a:xfrm>
        </p:grpSpPr>
        <p:pic>
          <p:nvPicPr>
            <p:cNvPr id="16"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95109">
              <a:off x="6837225" y="4779059"/>
              <a:ext cx="1811180" cy="1025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TextBox 7"/>
                <p:cNvSpPr txBox="1"/>
                <p:nvPr/>
              </p:nvSpPr>
              <p:spPr>
                <a:xfrm rot="2056518">
                  <a:off x="7047817" y="5082252"/>
                  <a:ext cx="697627"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1" i="1">
                            <a:latin typeface="Cambria Math"/>
                            <a:ea typeface="Cambria Math"/>
                          </a:rPr>
                          <m:t>𝝏</m:t>
                        </m:r>
                      </m:oMath>
                    </m:oMathPara>
                  </a14:m>
                  <a:endParaRPr lang="en-US" sz="4800" b="1" dirty="0"/>
                </a:p>
              </p:txBody>
            </p:sp>
          </mc:Choice>
          <mc:Fallback xmlns="">
            <p:sp>
              <p:nvSpPr>
                <p:cNvPr id="8" name="TextBox 7"/>
                <p:cNvSpPr txBox="1">
                  <a:spLocks noRot="1" noChangeAspect="1" noMove="1" noResize="1" noEditPoints="1" noAdjustHandles="1" noChangeArrowheads="1" noChangeShapeType="1" noTextEdit="1"/>
                </p:cNvSpPr>
                <p:nvPr/>
              </p:nvSpPr>
              <p:spPr>
                <a:xfrm rot="2056518">
                  <a:off x="7047817" y="5082252"/>
                  <a:ext cx="697627" cy="830997"/>
                </a:xfrm>
                <a:prstGeom prst="rect">
                  <a:avLst/>
                </a:prstGeom>
                <a:blipFill rotWithShape="1">
                  <a:blip r:embed="rId11"/>
                  <a:stretch>
                    <a:fillRect/>
                  </a:stretch>
                </a:blipFill>
              </p:spPr>
              <p:txBody>
                <a:bodyPr/>
                <a:lstStyle/>
                <a:p>
                  <a:r>
                    <a:rPr lang="en-US">
                      <a:noFill/>
                    </a:rPr>
                    <a:t> </a:t>
                  </a:r>
                </a:p>
              </p:txBody>
            </p:sp>
          </mc:Fallback>
        </mc:AlternateContent>
      </p:grpSp>
      <p:grpSp>
        <p:nvGrpSpPr>
          <p:cNvPr id="12" name="Group 11"/>
          <p:cNvGrpSpPr/>
          <p:nvPr/>
        </p:nvGrpSpPr>
        <p:grpSpPr>
          <a:xfrm>
            <a:off x="85099" y="4513823"/>
            <a:ext cx="5839556" cy="818381"/>
            <a:chOff x="186500" y="3429000"/>
            <a:chExt cx="5839556" cy="818381"/>
          </a:xfrm>
        </p:grpSpPr>
        <p:sp>
          <p:nvSpPr>
            <p:cNvPr id="11" name="Rectangle 10"/>
            <p:cNvSpPr/>
            <p:nvPr/>
          </p:nvSpPr>
          <p:spPr>
            <a:xfrm>
              <a:off x="186500" y="3429000"/>
              <a:ext cx="5839556" cy="81838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1374" y="3457729"/>
              <a:ext cx="3844976" cy="738664"/>
            </a:xfrm>
            <a:prstGeom prst="rect">
              <a:avLst/>
            </a:prstGeom>
            <a:noFill/>
            <a:ln w="25400">
              <a:noFill/>
            </a:ln>
          </p:spPr>
          <p:txBody>
            <a:bodyPr wrap="square" rtlCol="0">
              <a:spAutoFit/>
            </a:bodyPr>
            <a:lstStyle/>
            <a:p>
              <a:pPr>
                <a:lnSpc>
                  <a:spcPct val="150000"/>
                </a:lnSpc>
              </a:pPr>
              <a:r>
                <a:rPr lang="en-US" sz="1400" dirty="0"/>
                <a:t>The </a:t>
              </a:r>
              <a:r>
                <a:rPr lang="en-US" sz="1400" b="1" dirty="0"/>
                <a:t>gradient  </a:t>
              </a:r>
              <a:r>
                <a:rPr lang="en-US" sz="1400" dirty="0"/>
                <a:t>          is the column representation of the vector with the following components:</a:t>
              </a:r>
            </a:p>
          </p:txBody>
        </p:sp>
        <p:pic>
          <p:nvPicPr>
            <p:cNvPr id="3082" name="Picture 10"/>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2717" y="3483243"/>
              <a:ext cx="4191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0049" y="3570903"/>
              <a:ext cx="1590672" cy="59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104539" y="3081985"/>
            <a:ext cx="6932197" cy="1336238"/>
            <a:chOff x="81292" y="3461686"/>
            <a:chExt cx="6932197" cy="1336238"/>
          </a:xfrm>
        </p:grpSpPr>
        <p:pic>
          <p:nvPicPr>
            <p:cNvPr id="3084"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292" y="3461686"/>
              <a:ext cx="6932197" cy="133623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p:cNvSpPr/>
            <p:nvPr/>
          </p:nvSpPr>
          <p:spPr>
            <a:xfrm>
              <a:off x="3507641" y="3850980"/>
              <a:ext cx="1745991"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gradient</a:t>
              </a:r>
            </a:p>
          </p:txBody>
        </p:sp>
      </p:grpSp>
      <p:grpSp>
        <p:nvGrpSpPr>
          <p:cNvPr id="18" name="Group 17"/>
          <p:cNvGrpSpPr/>
          <p:nvPr/>
        </p:nvGrpSpPr>
        <p:grpSpPr>
          <a:xfrm>
            <a:off x="105546" y="5478488"/>
            <a:ext cx="8896162" cy="1245782"/>
            <a:chOff x="105546" y="5478488"/>
            <a:chExt cx="8896162" cy="1245782"/>
          </a:xfrm>
        </p:grpSpPr>
        <p:pic>
          <p:nvPicPr>
            <p:cNvPr id="3086"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546" y="5478488"/>
              <a:ext cx="8896162" cy="124578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5"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76793" y="5887751"/>
              <a:ext cx="3752850" cy="56673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204649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73" y="563290"/>
            <a:ext cx="8141143" cy="628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Grp="1" noChangeArrowheads="1"/>
          </p:cNvSpPr>
          <p:nvPr>
            <p:ph type="title"/>
          </p:nvPr>
        </p:nvSpPr>
        <p:spPr>
          <a:xfrm>
            <a:off x="0" y="0"/>
            <a:ext cx="6410672" cy="684312"/>
          </a:xfrm>
        </p:spPr>
        <p:txBody>
          <a:bodyPr>
            <a:normAutofit/>
          </a:bodyPr>
          <a:lstStyle/>
          <a:p>
            <a:r>
              <a:rPr lang="en-US" sz="2800" i="1" dirty="0">
                <a:solidFill>
                  <a:schemeClr val="accent5"/>
                </a:solidFill>
                <a:latin typeface="Arial Black" pitchFamily="34" charset="0"/>
                <a:ea typeface="+mn-ea"/>
                <a:cs typeface="+mn-cs"/>
              </a:rPr>
              <a:t>Sample of the data</a:t>
            </a:r>
            <a:endParaRPr lang="it-IT" sz="2800" i="1" dirty="0">
              <a:solidFill>
                <a:schemeClr val="accent5"/>
              </a:solidFill>
              <a:latin typeface="Arial Black" pitchFamily="34" charset="0"/>
              <a:ea typeface="+mn-ea"/>
              <a:cs typeface="+mn-cs"/>
            </a:endParaRPr>
          </a:p>
        </p:txBody>
      </p:sp>
    </p:spTree>
    <p:extLst>
      <p:ext uri="{BB962C8B-B14F-4D97-AF65-F5344CB8AC3E}">
        <p14:creationId xmlns:p14="http://schemas.microsoft.com/office/powerpoint/2010/main" val="31752524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3728" y="4725144"/>
            <a:ext cx="6755171" cy="19442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09486" y="18583"/>
            <a:ext cx="423481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rId2"/>
              </a:rPr>
              <a:t>Backpropagation explained</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Oval 4"/>
          <p:cNvSpPr/>
          <p:nvPr/>
        </p:nvSpPr>
        <p:spPr>
          <a:xfrm>
            <a:off x="8683060" y="55015"/>
            <a:ext cx="432000" cy="4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15" y="391803"/>
            <a:ext cx="7272808" cy="3672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79888" y="4797152"/>
            <a:ext cx="5119172" cy="923330"/>
          </a:xfrm>
          <a:prstGeom prst="rect">
            <a:avLst/>
          </a:prstGeom>
        </p:spPr>
        <p:txBody>
          <a:bodyPr wrap="square">
            <a:spAutoFit/>
          </a:bodyPr>
          <a:lstStyle/>
          <a:p>
            <a:r>
              <a:rPr lang="en-US" dirty="0"/>
              <a:t>The </a:t>
            </a:r>
            <a:r>
              <a:rPr lang="en-US" b="1" dirty="0"/>
              <a:t>chain rule</a:t>
            </a:r>
            <a:r>
              <a:rPr lang="en-US" dirty="0"/>
              <a:t> is a formula for computing the derivative of the composition of two or more functions, e.g.,                                               , as follows:</a:t>
            </a:r>
          </a:p>
        </p:txBody>
      </p:sp>
      <p:pic>
        <p:nvPicPr>
          <p:cNvPr id="409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75634" y="5405426"/>
            <a:ext cx="240982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1540" y="5735523"/>
            <a:ext cx="4856923" cy="82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p:cNvPicPr>
            <a:picLocks noChangeAspect="1" noChangeArrowheads="1"/>
          </p:cNvPicPr>
          <p:nvPr/>
        </p:nvPicPr>
        <p:blipFill>
          <a:blip r:embed="rId6" cstate="print">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2339752" y="4999011"/>
            <a:ext cx="1326396" cy="144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335" y="4031666"/>
            <a:ext cx="7423123" cy="64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799604">
            <a:off x="6548493" y="993570"/>
            <a:ext cx="1106263" cy="62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75983">
            <a:off x="8166136" y="4856746"/>
            <a:ext cx="674857" cy="38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7333132" y="1654934"/>
            <a:ext cx="1656184" cy="584775"/>
          </a:xfrm>
          <a:prstGeom prst="rect">
            <a:avLst/>
          </a:prstGeom>
          <a:solidFill>
            <a:schemeClr val="bg1">
              <a:lumMod val="85000"/>
            </a:schemeClr>
          </a:solidFill>
          <a:ln w="9525">
            <a:solidFill>
              <a:schemeClr val="tx1"/>
            </a:solidFill>
          </a:ln>
        </p:spPr>
        <p:txBody>
          <a:bodyPr wrap="square" rtlCol="0">
            <a:spAutoFit/>
          </a:bodyPr>
          <a:lstStyle/>
          <a:p>
            <a:r>
              <a:rPr lang="en-US" sz="1400" dirty="0"/>
              <a:t>Univariate? Focused on one variable.</a:t>
            </a:r>
            <a:r>
              <a:rPr lang="en-US" dirty="0"/>
              <a:t> </a:t>
            </a:r>
          </a:p>
        </p:txBody>
      </p:sp>
      <p:pic>
        <p:nvPicPr>
          <p:cNvPr id="26"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815" y="4972104"/>
            <a:ext cx="2047450" cy="146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64286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09486" y="18583"/>
            <a:ext cx="423481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rId2"/>
              </a:rPr>
              <a:t>Backpropagation explained</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Oval 4"/>
          <p:cNvSpPr/>
          <p:nvPr/>
        </p:nvSpPr>
        <p:spPr>
          <a:xfrm>
            <a:off x="8683060" y="55015"/>
            <a:ext cx="432000" cy="4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grpSp>
        <p:nvGrpSpPr>
          <p:cNvPr id="2" name="Group 1"/>
          <p:cNvGrpSpPr/>
          <p:nvPr/>
        </p:nvGrpSpPr>
        <p:grpSpPr>
          <a:xfrm>
            <a:off x="151721" y="575124"/>
            <a:ext cx="8361584" cy="720433"/>
            <a:chOff x="132550" y="1412776"/>
            <a:chExt cx="8878899" cy="873785"/>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0" y="1412776"/>
              <a:ext cx="8878899" cy="567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50" y="1979858"/>
              <a:ext cx="2523728" cy="30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295557"/>
            <a:ext cx="7822899" cy="273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338387">
            <a:off x="5387982" y="1617193"/>
            <a:ext cx="1115977" cy="63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092280" y="1654934"/>
            <a:ext cx="1897036" cy="584775"/>
          </a:xfrm>
          <a:prstGeom prst="rect">
            <a:avLst/>
          </a:prstGeom>
          <a:solidFill>
            <a:schemeClr val="bg1">
              <a:lumMod val="85000"/>
            </a:schemeClr>
          </a:solidFill>
          <a:ln w="9525">
            <a:solidFill>
              <a:schemeClr val="tx1"/>
            </a:solidFill>
          </a:ln>
        </p:spPr>
        <p:txBody>
          <a:bodyPr wrap="square" rtlCol="0">
            <a:spAutoFit/>
          </a:bodyPr>
          <a:lstStyle/>
          <a:p>
            <a:r>
              <a:rPr lang="en-US" sz="1400" dirty="0"/>
              <a:t>Multivariate? Focused on several variables.</a:t>
            </a:r>
            <a:r>
              <a:rPr lang="en-US" dirty="0"/>
              <a:t> </a:t>
            </a:r>
          </a:p>
        </p:txBody>
      </p:sp>
      <p:grpSp>
        <p:nvGrpSpPr>
          <p:cNvPr id="7" name="Group 6"/>
          <p:cNvGrpSpPr/>
          <p:nvPr/>
        </p:nvGrpSpPr>
        <p:grpSpPr>
          <a:xfrm>
            <a:off x="324119" y="4077072"/>
            <a:ext cx="8359532" cy="2736304"/>
            <a:chOff x="324119" y="4077072"/>
            <a:chExt cx="8359532" cy="2736304"/>
          </a:xfrm>
        </p:grpSpPr>
        <p:sp>
          <p:nvSpPr>
            <p:cNvPr id="18" name="Rectangle 17"/>
            <p:cNvSpPr/>
            <p:nvPr/>
          </p:nvSpPr>
          <p:spPr>
            <a:xfrm>
              <a:off x="324119" y="4077072"/>
              <a:ext cx="8359532" cy="273630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017" y="5012275"/>
              <a:ext cx="3888392" cy="175588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4760770"/>
              <a:ext cx="4176464" cy="200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p:cNvPicPr>
              <a:picLocks noChangeAspect="1" noChangeArrowheads="1"/>
            </p:cNvPicPr>
            <p:nvPr/>
          </p:nvPicPr>
          <p:blipFill>
            <a:blip r:embed="rId9" cstate="print">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7660992" y="4119461"/>
              <a:ext cx="755337" cy="821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81" y="4120901"/>
              <a:ext cx="5006115" cy="31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80" y="4422500"/>
              <a:ext cx="5006115" cy="34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37196" y="4185890"/>
              <a:ext cx="1058461" cy="755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362587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09486" y="18583"/>
            <a:ext cx="423481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rId2"/>
              </a:rPr>
              <a:t>Backpropagation explained</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Oval 4"/>
          <p:cNvSpPr/>
          <p:nvPr/>
        </p:nvSpPr>
        <p:spPr>
          <a:xfrm>
            <a:off x="8683060" y="55015"/>
            <a:ext cx="432000" cy="4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grpSp>
        <p:nvGrpSpPr>
          <p:cNvPr id="2" name="Group 1"/>
          <p:cNvGrpSpPr/>
          <p:nvPr/>
        </p:nvGrpSpPr>
        <p:grpSpPr>
          <a:xfrm>
            <a:off x="151721" y="575124"/>
            <a:ext cx="8361584" cy="720433"/>
            <a:chOff x="132550" y="1412776"/>
            <a:chExt cx="8878899" cy="873785"/>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0" y="1412776"/>
              <a:ext cx="8878899" cy="567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50" y="1979858"/>
              <a:ext cx="2523728" cy="30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434" y="1143457"/>
            <a:ext cx="659855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3501008"/>
            <a:ext cx="8928992" cy="321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5383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09486" y="18583"/>
            <a:ext cx="423481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rId2"/>
              </a:rPr>
              <a:t>Backpropagation explained</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Oval 4"/>
          <p:cNvSpPr/>
          <p:nvPr/>
        </p:nvSpPr>
        <p:spPr>
          <a:xfrm>
            <a:off x="8683060" y="55015"/>
            <a:ext cx="432000" cy="4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grpSp>
        <p:nvGrpSpPr>
          <p:cNvPr id="3" name="Group 2"/>
          <p:cNvGrpSpPr/>
          <p:nvPr/>
        </p:nvGrpSpPr>
        <p:grpSpPr>
          <a:xfrm>
            <a:off x="251520" y="2708920"/>
            <a:ext cx="8431540" cy="3360299"/>
            <a:chOff x="504660" y="2060848"/>
            <a:chExt cx="7928614" cy="2911133"/>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6" y="3140968"/>
              <a:ext cx="7877788" cy="183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60" y="2060848"/>
              <a:ext cx="7928614" cy="160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ectangle 10"/>
          <p:cNvSpPr/>
          <p:nvPr/>
        </p:nvSpPr>
        <p:spPr>
          <a:xfrm>
            <a:off x="272804" y="836712"/>
            <a:ext cx="8703729"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Now we understand why we are using a particular</a:t>
            </a:r>
          </a:p>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activation function</a:t>
            </a:r>
          </a:p>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 make our life easier when differentiating)</a:t>
            </a:r>
            <a:endParaRPr lang="en-US" sz="2400" b="1" cap="none" spc="0" dirty="0">
              <a:ln w="11430"/>
              <a:solidFill>
                <a:srgbClr val="0070C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987983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09486" y="18583"/>
            <a:ext cx="4234814"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rId2"/>
              </a:rPr>
              <a:t>Backpropagation explained</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Oval 4"/>
          <p:cNvSpPr/>
          <p:nvPr/>
        </p:nvSpPr>
        <p:spPr>
          <a:xfrm>
            <a:off x="8683060" y="55015"/>
            <a:ext cx="432000" cy="4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1" name="Rectangle 10"/>
          <p:cNvSpPr/>
          <p:nvPr/>
        </p:nvSpPr>
        <p:spPr>
          <a:xfrm>
            <a:off x="272804" y="836712"/>
            <a:ext cx="8703729"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Now we understand why we are using a particular</a:t>
            </a:r>
          </a:p>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loss function</a:t>
            </a:r>
          </a:p>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 make our life easier when differentiating)</a:t>
            </a:r>
            <a:endParaRPr lang="en-US" sz="2400" b="1" cap="none" spc="0" dirty="0">
              <a:ln w="11430"/>
              <a:solidFill>
                <a:srgbClr val="0070C0"/>
              </a:solidFill>
              <a:effectLst>
                <a:outerShdw blurRad="50800" dist="39000" dir="5460000" algn="tl">
                  <a:srgbClr val="000000">
                    <a:alpha val="38000"/>
                  </a:srgbClr>
                </a:outerShdw>
              </a:effectLst>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686920"/>
            <a:ext cx="3817836" cy="57606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017464" y="2790286"/>
            <a:ext cx="2526836" cy="369332"/>
          </a:xfrm>
          <a:prstGeom prst="rect">
            <a:avLst/>
          </a:prstGeom>
          <a:noFill/>
        </p:spPr>
        <p:txBody>
          <a:bodyPr wrap="square" rtlCol="0">
            <a:spAutoFit/>
          </a:bodyPr>
          <a:lstStyle/>
          <a:p>
            <a:r>
              <a:rPr lang="en-US" dirty="0"/>
              <a:t>Squared error function</a:t>
            </a:r>
          </a:p>
        </p:txBody>
      </p:sp>
      <mc:AlternateContent xmlns:mc="http://schemas.openxmlformats.org/markup-compatibility/2006" xmlns:a14="http://schemas.microsoft.com/office/drawing/2010/main">
        <mc:Choice Requires="a14">
          <p:sp>
            <p:nvSpPr>
              <p:cNvPr id="4" name="TextBox 3"/>
              <p:cNvSpPr txBox="1"/>
              <p:nvPr/>
            </p:nvSpPr>
            <p:spPr>
              <a:xfrm>
                <a:off x="1763688" y="3501008"/>
                <a:ext cx="3298788" cy="665823"/>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a:rPr>
                            <m:t>𝜕</m:t>
                          </m:r>
                          <m:sSub>
                            <m:sSubPr>
                              <m:ctrlPr>
                                <a:rPr lang="en-US" i="1" smtClean="0">
                                  <a:latin typeface="Cambria Math" panose="02040503050406030204" pitchFamily="18" charset="0"/>
                                </a:rPr>
                              </m:ctrlPr>
                            </m:sSubPr>
                            <m:e>
                              <m:r>
                                <a:rPr lang="en-US" b="0" i="1" smtClean="0">
                                  <a:latin typeface="Cambria Math"/>
                                </a:rPr>
                                <m:t>𝐸</m:t>
                              </m:r>
                            </m:e>
                            <m:sub>
                              <m:r>
                                <a:rPr lang="en-US" b="0" i="1" smtClean="0">
                                  <a:latin typeface="Cambria Math"/>
                                </a:rPr>
                                <m:t>𝑡𝑜𝑡𝑎𝑙</m:t>
                              </m:r>
                            </m:sub>
                          </m:sSub>
                        </m:num>
                        <m:den>
                          <m:r>
                            <a:rPr lang="en-US" i="1" smtClean="0">
                              <a:latin typeface="Cambria Math"/>
                            </a:rPr>
                            <m:t>𝜕</m:t>
                          </m:r>
                          <m:sSub>
                            <m:sSubPr>
                              <m:ctrlPr>
                                <a:rPr lang="en-US" i="1" smtClean="0">
                                  <a:latin typeface="Cambria Math" panose="02040503050406030204" pitchFamily="18" charset="0"/>
                                </a:rPr>
                              </m:ctrlPr>
                            </m:sSubPr>
                            <m:e>
                              <m:r>
                                <m:rPr>
                                  <m:sty m:val="p"/>
                                </m:rPr>
                                <a:rPr lang="en-US">
                                  <a:latin typeface="Cambria Math"/>
                                </a:rPr>
                                <m:t>output</m:t>
                              </m:r>
                            </m:e>
                            <m:sub>
                              <m:r>
                                <a:rPr lang="en-US" b="0" i="1" smtClean="0">
                                  <a:latin typeface="Cambria Math"/>
                                </a:rPr>
                                <m:t>𝑘</m:t>
                              </m:r>
                            </m:sub>
                          </m:sSub>
                          <m:r>
                            <m:rPr>
                              <m:nor/>
                            </m:rPr>
                            <a:rPr lang="en-US" dirty="0"/>
                            <m:t> </m:t>
                          </m:r>
                        </m:den>
                      </m:f>
                      <m:r>
                        <a:rPr lang="en-US" b="0" i="1" smtClean="0">
                          <a:latin typeface="Cambria Math"/>
                        </a:rPr>
                        <m:t>=</m:t>
                      </m:r>
                      <m:sSub>
                        <m:sSubPr>
                          <m:ctrlPr>
                            <a:rPr lang="en-US" i="1">
                              <a:latin typeface="Cambria Math" panose="02040503050406030204" pitchFamily="18" charset="0"/>
                            </a:rPr>
                          </m:ctrlPr>
                        </m:sSubPr>
                        <m:e>
                          <m:r>
                            <m:rPr>
                              <m:sty m:val="p"/>
                            </m:rPr>
                            <a:rPr lang="en-US">
                              <a:latin typeface="Cambria Math"/>
                            </a:rPr>
                            <m:t>output</m:t>
                          </m:r>
                        </m:e>
                        <m:sub>
                          <m:r>
                            <a:rPr lang="en-US" i="1">
                              <a:latin typeface="Cambria Math"/>
                            </a:rPr>
                            <m:t>𝑘</m:t>
                          </m:r>
                        </m:sub>
                      </m:sSub>
                      <m:r>
                        <a:rPr lang="en-US" b="0" i="1" smtClean="0">
                          <a:latin typeface="Cambria Math"/>
                        </a:rPr>
                        <m:t>−</m:t>
                      </m:r>
                      <m:sSub>
                        <m:sSubPr>
                          <m:ctrlPr>
                            <a:rPr lang="en-US" i="1">
                              <a:latin typeface="Cambria Math" panose="02040503050406030204" pitchFamily="18" charset="0"/>
                            </a:rPr>
                          </m:ctrlPr>
                        </m:sSubPr>
                        <m:e>
                          <m:r>
                            <m:rPr>
                              <m:sty m:val="p"/>
                            </m:rPr>
                            <a:rPr lang="en-US" b="0" i="0" smtClean="0">
                              <a:latin typeface="Cambria Math"/>
                            </a:rPr>
                            <m:t>target</m:t>
                          </m:r>
                        </m:e>
                        <m:sub>
                          <m:r>
                            <a:rPr lang="en-US" i="1">
                              <a:latin typeface="Cambria Math"/>
                            </a:rPr>
                            <m:t>𝑘</m:t>
                          </m:r>
                        </m:sub>
                      </m:sSub>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763688" y="3501008"/>
                <a:ext cx="3298788" cy="665823"/>
              </a:xfrm>
              <a:prstGeom prst="rect">
                <a:avLst/>
              </a:prstGeom>
              <a:blipFill rotWithShape="1">
                <a:blip r:embed="rId4"/>
                <a:stretch>
                  <a:fillRect/>
                </a:stretch>
              </a:blipFill>
              <a:ln w="1905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9078613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995" y="681927"/>
            <a:ext cx="6741762" cy="1815862"/>
          </a:xfrm>
          <a:prstGeom prst="rect">
            <a:avLst/>
          </a:prstGeom>
          <a:solidFill>
            <a:schemeClr val="bg1">
              <a:lumMod val="95000"/>
            </a:schemeClr>
          </a:solidFill>
          <a:ln w="25400">
            <a:solidFill>
              <a:schemeClr val="tx1"/>
            </a:solidFill>
          </a:ln>
        </p:spPr>
        <p:txBody>
          <a:bodyPr wrap="square" lIns="91420" tIns="45710" rIns="91420" bIns="45710" rtlCol="0">
            <a:spAutoFit/>
          </a:bodyPr>
          <a:lstStyle/>
          <a:p>
            <a:r>
              <a:rPr lang="en-US" sz="1600" dirty="0"/>
              <a:t>“At the heart of backpropagation is an expression for the partial derivative ∂</a:t>
            </a:r>
            <a:r>
              <a:rPr lang="en-US" sz="1600" i="1" dirty="0"/>
              <a:t>C</a:t>
            </a:r>
            <a:r>
              <a:rPr lang="en-US" sz="1600" dirty="0"/>
              <a:t>/∂</a:t>
            </a:r>
            <a:r>
              <a:rPr lang="en-US" sz="1600" i="1" dirty="0"/>
              <a:t>w</a:t>
            </a:r>
            <a:r>
              <a:rPr lang="en-US" sz="1600" dirty="0"/>
              <a:t> of the cost function </a:t>
            </a:r>
            <a:r>
              <a:rPr lang="en-US" sz="1600" i="1" dirty="0"/>
              <a:t>C</a:t>
            </a:r>
            <a:r>
              <a:rPr lang="en-US" sz="1600" dirty="0"/>
              <a:t> with respect to any weight </a:t>
            </a:r>
            <a:r>
              <a:rPr lang="en-US" sz="1600" i="1" dirty="0"/>
              <a:t>w</a:t>
            </a:r>
            <a:r>
              <a:rPr lang="en-US" sz="1600" dirty="0"/>
              <a:t> (or bias </a:t>
            </a:r>
            <a:r>
              <a:rPr lang="en-US" sz="1600" i="1" dirty="0"/>
              <a:t>b</a:t>
            </a:r>
            <a:r>
              <a:rPr lang="en-US" sz="1600" dirty="0"/>
              <a:t>) in the network. The expression tells us how quickly the cost changes when we change the weights and biases. And while the expression is somewhat complex, it also has a beauty to it, with each element having a natural, intuitive interpretation. And so backpropagation … actually gives us detailed insights into how changing the weights and biases changes the overall behavior of the network.” </a:t>
            </a:r>
          </a:p>
        </p:txBody>
      </p:sp>
      <p:pic>
        <p:nvPicPr>
          <p:cNvPr id="152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240" y="647072"/>
            <a:ext cx="2107770" cy="1896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781227" y="57530"/>
            <a:ext cx="4324026" cy="307756"/>
          </a:xfrm>
          <a:prstGeom prst="rect">
            <a:avLst/>
          </a:prstGeom>
        </p:spPr>
        <p:txBody>
          <a:bodyPr wrap="square" lIns="91420" tIns="45710" rIns="91420" bIns="45710">
            <a:spAutoFit/>
          </a:bodyPr>
          <a:lstStyle/>
          <a:p>
            <a:r>
              <a:rPr lang="en-US" sz="1400" dirty="0">
                <a:hlinkClick r:id="rId3"/>
              </a:rPr>
              <a:t>http://neuralnetworksanddeeplearning.com/chap2.html</a:t>
            </a:r>
            <a:r>
              <a:rPr lang="en-US" sz="1400" dirty="0"/>
              <a:t> </a:t>
            </a:r>
          </a:p>
        </p:txBody>
      </p:sp>
      <p:grpSp>
        <p:nvGrpSpPr>
          <p:cNvPr id="8" name="Group 7"/>
          <p:cNvGrpSpPr/>
          <p:nvPr/>
        </p:nvGrpSpPr>
        <p:grpSpPr>
          <a:xfrm>
            <a:off x="61995" y="2566391"/>
            <a:ext cx="3308886" cy="4259494"/>
            <a:chOff x="61995" y="2566391"/>
            <a:chExt cx="3308886" cy="4259494"/>
          </a:xfrm>
        </p:grpSpPr>
        <p:pic>
          <p:nvPicPr>
            <p:cNvPr id="152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36" y="2665709"/>
              <a:ext cx="3184900" cy="2746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581"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143" y="5278848"/>
              <a:ext cx="1424902" cy="429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35" y="5786629"/>
              <a:ext cx="3184901" cy="101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995" y="2566391"/>
              <a:ext cx="3308886" cy="425949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258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3993" y="3511694"/>
            <a:ext cx="3215897" cy="128767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3386383" y="4912969"/>
            <a:ext cx="3037294" cy="1681567"/>
            <a:chOff x="3386383" y="4912967"/>
            <a:chExt cx="3037294" cy="1681567"/>
          </a:xfrm>
        </p:grpSpPr>
        <p:pic>
          <p:nvPicPr>
            <p:cNvPr id="15257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6383" y="4912967"/>
              <a:ext cx="3037294" cy="168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58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5030" y="5412617"/>
              <a:ext cx="683095" cy="150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258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1921" y="3511694"/>
            <a:ext cx="2904589" cy="32528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258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2617" y="3085122"/>
            <a:ext cx="2557220" cy="185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3363135" y="2588778"/>
            <a:ext cx="3370880" cy="453637"/>
            <a:chOff x="3502617" y="2619774"/>
            <a:chExt cx="3370880" cy="453637"/>
          </a:xfrm>
        </p:grpSpPr>
        <p:pic>
          <p:nvPicPr>
            <p:cNvPr id="152583"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7396" y="2619774"/>
              <a:ext cx="2296101" cy="45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502617" y="2692675"/>
              <a:ext cx="1208868" cy="276999"/>
            </a:xfrm>
            <a:prstGeom prst="rect">
              <a:avLst/>
            </a:prstGeom>
            <a:noFill/>
          </p:spPr>
          <p:txBody>
            <a:bodyPr wrap="square" rtlCol="0">
              <a:spAutoFit/>
            </a:bodyPr>
            <a:lstStyle/>
            <a:p>
              <a:r>
                <a:rPr lang="en-US" sz="1200" dirty="0"/>
                <a:t>Cost function:</a:t>
              </a:r>
            </a:p>
          </p:txBody>
        </p:sp>
      </p:grpSp>
      <p:pic>
        <p:nvPicPr>
          <p:cNvPr id="152589"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61919" y="2938679"/>
            <a:ext cx="610729" cy="46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59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80107" y="2588778"/>
            <a:ext cx="1230581" cy="52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237710" y="3098870"/>
            <a:ext cx="1712562" cy="246201"/>
          </a:xfrm>
          <a:prstGeom prst="rect">
            <a:avLst/>
          </a:prstGeom>
          <a:noFill/>
        </p:spPr>
        <p:txBody>
          <a:bodyPr wrap="square" lIns="91420" tIns="45710" rIns="91420" bIns="45710" rtlCol="0">
            <a:spAutoFit/>
          </a:bodyPr>
          <a:lstStyle/>
          <a:p>
            <a:r>
              <a:rPr lang="el-GR" sz="1000" i="1" dirty="0"/>
              <a:t>σ</a:t>
            </a:r>
            <a:r>
              <a:rPr lang="en-US" sz="1000" i="1" dirty="0"/>
              <a:t> – vectorization function</a:t>
            </a:r>
            <a:endParaRPr lang="en-US" sz="1000" dirty="0"/>
          </a:p>
        </p:txBody>
      </p:sp>
      <p:sp>
        <p:nvSpPr>
          <p:cNvPr id="27" name="標題 1"/>
          <p:cNvSpPr>
            <a:spLocks noGrp="1"/>
          </p:cNvSpPr>
          <p:nvPr>
            <p:ph type="title"/>
          </p:nvPr>
        </p:nvSpPr>
        <p:spPr>
          <a:xfrm>
            <a:off x="131736" y="120618"/>
            <a:ext cx="4099300" cy="316800"/>
          </a:xfrm>
        </p:spPr>
        <p:txBody>
          <a:bodyPr>
            <a:noAutofit/>
          </a:bodyPr>
          <a:lstStyle/>
          <a:p>
            <a:r>
              <a:rPr lang="en-US" altLang="zh-TW" sz="2800" dirty="0"/>
              <a:t>Backpropagation in 1 slide:</a:t>
            </a:r>
            <a:endParaRPr lang="zh-TW" altLang="en-US" sz="2800" dirty="0"/>
          </a:p>
        </p:txBody>
      </p:sp>
    </p:spTree>
    <p:extLst>
      <p:ext uri="{BB962C8B-B14F-4D97-AF65-F5344CB8AC3E}">
        <p14:creationId xmlns:p14="http://schemas.microsoft.com/office/powerpoint/2010/main" val="17019028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A Backpropagation schema for a simple network</a:t>
            </a:r>
            <a:endParaRPr lang="zh-TW" altLang="en-US" sz="2800" dirty="0"/>
          </a:p>
        </p:txBody>
      </p:sp>
      <p:pic>
        <p:nvPicPr>
          <p:cNvPr id="2375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3" y="1838161"/>
            <a:ext cx="3441488" cy="322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3517641" y="1007702"/>
            <a:ext cx="5561042" cy="5691678"/>
            <a:chOff x="3937518" y="1007703"/>
            <a:chExt cx="5206482" cy="4320078"/>
          </a:xfrm>
        </p:grpSpPr>
        <p:sp>
          <p:nvSpPr>
            <p:cNvPr id="7" name="Rectangle 6"/>
            <p:cNvSpPr/>
            <p:nvPr/>
          </p:nvSpPr>
          <p:spPr>
            <a:xfrm>
              <a:off x="3937518" y="1007703"/>
              <a:ext cx="5206482" cy="4320078"/>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058826" y="1110343"/>
              <a:ext cx="5012417" cy="4102672"/>
              <a:chOff x="4058826" y="1110343"/>
              <a:chExt cx="5012417" cy="4102672"/>
            </a:xfrm>
          </p:grpSpPr>
          <p:pic>
            <p:nvPicPr>
              <p:cNvPr id="237572"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8826" y="1110343"/>
                <a:ext cx="5012417" cy="281342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37573"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8826" y="3885559"/>
                <a:ext cx="5001198" cy="132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9" name="TextBox 8"/>
          <p:cNvSpPr txBox="1"/>
          <p:nvPr/>
        </p:nvSpPr>
        <p:spPr>
          <a:xfrm>
            <a:off x="457200" y="5234473"/>
            <a:ext cx="2901820" cy="369332"/>
          </a:xfrm>
          <a:prstGeom prst="rect">
            <a:avLst/>
          </a:prstGeom>
          <a:noFill/>
        </p:spPr>
        <p:txBody>
          <a:bodyPr wrap="square" rtlCol="0">
            <a:spAutoFit/>
          </a:bodyPr>
          <a:lstStyle/>
          <a:p>
            <a:r>
              <a:rPr lang="en-US" dirty="0"/>
              <a:t>Activation function: sigmoid</a:t>
            </a:r>
          </a:p>
        </p:txBody>
      </p:sp>
    </p:spTree>
    <p:extLst>
      <p:ext uri="{BB962C8B-B14F-4D97-AF65-F5344CB8AC3E}">
        <p14:creationId xmlns:p14="http://schemas.microsoft.com/office/powerpoint/2010/main" val="17905707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79120"/>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62428"/>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79120"/>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59120"/>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83555"/>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B</a:t>
            </a:r>
            <a:endParaRPr lang="zh-TW" altLang="en-US" sz="2400" b="1" dirty="0"/>
          </a:p>
        </p:txBody>
      </p:sp>
      <p:sp>
        <p:nvSpPr>
          <p:cNvPr id="19" name="矩形 46"/>
          <p:cNvSpPr>
            <a:spLocks/>
          </p:cNvSpPr>
          <p:nvPr/>
        </p:nvSpPr>
        <p:spPr>
          <a:xfrm>
            <a:off x="382556" y="3372589"/>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A</a:t>
            </a:r>
            <a:endParaRPr lang="zh-TW" altLang="en-US" sz="2400" b="1" dirty="0"/>
          </a:p>
        </p:txBody>
      </p:sp>
      <p:sp>
        <p:nvSpPr>
          <p:cNvPr id="23" name="橢圓 53"/>
          <p:cNvSpPr/>
          <p:nvPr/>
        </p:nvSpPr>
        <p:spPr>
          <a:xfrm>
            <a:off x="2799825" y="334548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7349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32564"/>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27097"/>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32564"/>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42589"/>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32564"/>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53555"/>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0591"/>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50769"/>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3702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57949"/>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83414"/>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3957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01796"/>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22428"/>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22428"/>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TextBox 2"/>
          <p:cNvSpPr txBox="1"/>
          <p:nvPr/>
        </p:nvSpPr>
        <p:spPr>
          <a:xfrm>
            <a:off x="1548167" y="3279446"/>
            <a:ext cx="625151" cy="369332"/>
          </a:xfrm>
          <a:prstGeom prst="rect">
            <a:avLst/>
          </a:prstGeom>
          <a:noFill/>
        </p:spPr>
        <p:txBody>
          <a:bodyPr wrap="square" rtlCol="0">
            <a:spAutoFit/>
          </a:bodyPr>
          <a:lstStyle/>
          <a:p>
            <a:r>
              <a:rPr lang="en-US" dirty="0"/>
              <a:t>0.1</a:t>
            </a:r>
          </a:p>
        </p:txBody>
      </p:sp>
      <p:sp>
        <p:nvSpPr>
          <p:cNvPr id="35" name="TextBox 34"/>
          <p:cNvSpPr txBox="1"/>
          <p:nvPr/>
        </p:nvSpPr>
        <p:spPr>
          <a:xfrm>
            <a:off x="2297751" y="3851741"/>
            <a:ext cx="625151" cy="369332"/>
          </a:xfrm>
          <a:prstGeom prst="rect">
            <a:avLst/>
          </a:prstGeom>
          <a:noFill/>
        </p:spPr>
        <p:txBody>
          <a:bodyPr wrap="square" rtlCol="0">
            <a:spAutoFit/>
          </a:bodyPr>
          <a:lstStyle/>
          <a:p>
            <a:r>
              <a:rPr lang="en-US" dirty="0"/>
              <a:t>0.8</a:t>
            </a:r>
          </a:p>
        </p:txBody>
      </p:sp>
      <p:sp>
        <p:nvSpPr>
          <p:cNvPr id="36" name="TextBox 35"/>
          <p:cNvSpPr txBox="1"/>
          <p:nvPr/>
        </p:nvSpPr>
        <p:spPr>
          <a:xfrm>
            <a:off x="2300826" y="4286318"/>
            <a:ext cx="625151" cy="369332"/>
          </a:xfrm>
          <a:prstGeom prst="rect">
            <a:avLst/>
          </a:prstGeom>
          <a:noFill/>
        </p:spPr>
        <p:txBody>
          <a:bodyPr wrap="square" rtlCol="0">
            <a:spAutoFit/>
          </a:bodyPr>
          <a:lstStyle/>
          <a:p>
            <a:r>
              <a:rPr lang="en-US" dirty="0"/>
              <a:t>0.4</a:t>
            </a:r>
          </a:p>
        </p:txBody>
      </p:sp>
      <p:sp>
        <p:nvSpPr>
          <p:cNvPr id="37" name="TextBox 36"/>
          <p:cNvSpPr txBox="1"/>
          <p:nvPr/>
        </p:nvSpPr>
        <p:spPr>
          <a:xfrm>
            <a:off x="1548167" y="4841273"/>
            <a:ext cx="625151" cy="369332"/>
          </a:xfrm>
          <a:prstGeom prst="rect">
            <a:avLst/>
          </a:prstGeom>
          <a:noFill/>
        </p:spPr>
        <p:txBody>
          <a:bodyPr wrap="square" rtlCol="0">
            <a:spAutoFit/>
          </a:bodyPr>
          <a:lstStyle/>
          <a:p>
            <a:r>
              <a:rPr lang="en-US" dirty="0"/>
              <a:t>0.6</a:t>
            </a:r>
          </a:p>
        </p:txBody>
      </p:sp>
      <p:sp>
        <p:nvSpPr>
          <p:cNvPr id="39" name="TextBox 38"/>
          <p:cNvSpPr txBox="1"/>
          <p:nvPr/>
        </p:nvSpPr>
        <p:spPr>
          <a:xfrm>
            <a:off x="3561291" y="3436098"/>
            <a:ext cx="625151" cy="369332"/>
          </a:xfrm>
          <a:prstGeom prst="rect">
            <a:avLst/>
          </a:prstGeom>
          <a:noFill/>
        </p:spPr>
        <p:txBody>
          <a:bodyPr wrap="square" rtlCol="0">
            <a:spAutoFit/>
          </a:bodyPr>
          <a:lstStyle/>
          <a:p>
            <a:r>
              <a:rPr lang="en-US" dirty="0"/>
              <a:t>0.3</a:t>
            </a:r>
          </a:p>
        </p:txBody>
      </p:sp>
      <p:sp>
        <p:nvSpPr>
          <p:cNvPr id="41" name="TextBox 40"/>
          <p:cNvSpPr txBox="1"/>
          <p:nvPr/>
        </p:nvSpPr>
        <p:spPr>
          <a:xfrm>
            <a:off x="3472284" y="4277945"/>
            <a:ext cx="625151" cy="369332"/>
          </a:xfrm>
          <a:prstGeom prst="rect">
            <a:avLst/>
          </a:prstGeom>
          <a:noFill/>
        </p:spPr>
        <p:txBody>
          <a:bodyPr wrap="square" rtlCol="0">
            <a:spAutoFit/>
          </a:bodyPr>
          <a:lstStyle/>
          <a:p>
            <a:r>
              <a:rPr lang="en-US" dirty="0"/>
              <a:t>0.9</a:t>
            </a:r>
          </a:p>
        </p:txBody>
      </p:sp>
      <p:sp>
        <p:nvSpPr>
          <p:cNvPr id="44" name="矩形 109"/>
          <p:cNvSpPr/>
          <p:nvPr/>
        </p:nvSpPr>
        <p:spPr>
          <a:xfrm>
            <a:off x="5390728" y="4050769"/>
            <a:ext cx="62893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y</a:t>
            </a:r>
            <a:endParaRPr lang="zh-TW" altLang="en-US" sz="2400" b="1" dirty="0"/>
          </a:p>
        </p:txBody>
      </p:sp>
      <p:sp>
        <p:nvSpPr>
          <p:cNvPr id="6" name="Left-Right Arrow 5"/>
          <p:cNvSpPr/>
          <p:nvPr/>
        </p:nvSpPr>
        <p:spPr>
          <a:xfrm>
            <a:off x="6176864" y="4172704"/>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86899"/>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11180"/>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49" name="Rectangle 48"/>
          <p:cNvSpPr/>
          <p:nvPr/>
        </p:nvSpPr>
        <p:spPr>
          <a:xfrm>
            <a:off x="6875461" y="3836352"/>
            <a:ext cx="590226"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loss</a:t>
            </a:r>
          </a:p>
        </p:txBody>
      </p:sp>
    </p:spTree>
    <p:extLst>
      <p:ext uri="{BB962C8B-B14F-4D97-AF65-F5344CB8AC3E}">
        <p14:creationId xmlns:p14="http://schemas.microsoft.com/office/powerpoint/2010/main" val="4410092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TextBox 2"/>
          <p:cNvSpPr txBox="1"/>
          <p:nvPr/>
        </p:nvSpPr>
        <p:spPr>
          <a:xfrm>
            <a:off x="1548167" y="3288777"/>
            <a:ext cx="625151" cy="369332"/>
          </a:xfrm>
          <a:prstGeom prst="rect">
            <a:avLst/>
          </a:prstGeom>
          <a:noFill/>
        </p:spPr>
        <p:txBody>
          <a:bodyPr wrap="square" rtlCol="0">
            <a:spAutoFit/>
          </a:bodyPr>
          <a:lstStyle/>
          <a:p>
            <a:r>
              <a:rPr lang="en-US" dirty="0"/>
              <a:t>0.1</a:t>
            </a:r>
          </a:p>
        </p:txBody>
      </p:sp>
      <p:sp>
        <p:nvSpPr>
          <p:cNvPr id="35" name="TextBox 34"/>
          <p:cNvSpPr txBox="1"/>
          <p:nvPr/>
        </p:nvSpPr>
        <p:spPr>
          <a:xfrm>
            <a:off x="2297751" y="3861072"/>
            <a:ext cx="625151" cy="369332"/>
          </a:xfrm>
          <a:prstGeom prst="rect">
            <a:avLst/>
          </a:prstGeom>
          <a:noFill/>
        </p:spPr>
        <p:txBody>
          <a:bodyPr wrap="square" rtlCol="0">
            <a:spAutoFit/>
          </a:bodyPr>
          <a:lstStyle/>
          <a:p>
            <a:r>
              <a:rPr lang="en-US" dirty="0"/>
              <a:t>0.8</a:t>
            </a:r>
          </a:p>
        </p:txBody>
      </p:sp>
      <p:sp>
        <p:nvSpPr>
          <p:cNvPr id="36" name="TextBox 35"/>
          <p:cNvSpPr txBox="1"/>
          <p:nvPr/>
        </p:nvSpPr>
        <p:spPr>
          <a:xfrm>
            <a:off x="2300826" y="4295649"/>
            <a:ext cx="625151" cy="369332"/>
          </a:xfrm>
          <a:prstGeom prst="rect">
            <a:avLst/>
          </a:prstGeom>
          <a:noFill/>
        </p:spPr>
        <p:txBody>
          <a:bodyPr wrap="square" rtlCol="0">
            <a:spAutoFit/>
          </a:bodyPr>
          <a:lstStyle/>
          <a:p>
            <a:r>
              <a:rPr lang="en-US" dirty="0"/>
              <a:t>0.4</a:t>
            </a:r>
          </a:p>
        </p:txBody>
      </p:sp>
      <p:sp>
        <p:nvSpPr>
          <p:cNvPr id="37" name="TextBox 36"/>
          <p:cNvSpPr txBox="1"/>
          <p:nvPr/>
        </p:nvSpPr>
        <p:spPr>
          <a:xfrm>
            <a:off x="1548167" y="4850604"/>
            <a:ext cx="625151" cy="369332"/>
          </a:xfrm>
          <a:prstGeom prst="rect">
            <a:avLst/>
          </a:prstGeom>
          <a:noFill/>
        </p:spPr>
        <p:txBody>
          <a:bodyPr wrap="square" rtlCol="0">
            <a:spAutoFit/>
          </a:bodyPr>
          <a:lstStyle/>
          <a:p>
            <a:r>
              <a:rPr lang="en-US" dirty="0"/>
              <a:t>0.6</a:t>
            </a:r>
          </a:p>
        </p:txBody>
      </p:sp>
      <p:sp>
        <p:nvSpPr>
          <p:cNvPr id="39" name="TextBox 38"/>
          <p:cNvSpPr txBox="1"/>
          <p:nvPr/>
        </p:nvSpPr>
        <p:spPr>
          <a:xfrm>
            <a:off x="3561291" y="3445429"/>
            <a:ext cx="625151" cy="369332"/>
          </a:xfrm>
          <a:prstGeom prst="rect">
            <a:avLst/>
          </a:prstGeom>
          <a:noFill/>
        </p:spPr>
        <p:txBody>
          <a:bodyPr wrap="square" rtlCol="0">
            <a:spAutoFit/>
          </a:bodyPr>
          <a:lstStyle/>
          <a:p>
            <a:r>
              <a:rPr lang="en-US" dirty="0"/>
              <a:t>0.3</a:t>
            </a:r>
          </a:p>
        </p:txBody>
      </p:sp>
      <p:sp>
        <p:nvSpPr>
          <p:cNvPr id="41" name="TextBox 40"/>
          <p:cNvSpPr txBox="1"/>
          <p:nvPr/>
        </p:nvSpPr>
        <p:spPr>
          <a:xfrm>
            <a:off x="3472284" y="4287276"/>
            <a:ext cx="625151" cy="369332"/>
          </a:xfrm>
          <a:prstGeom prst="rect">
            <a:avLst/>
          </a:prstGeom>
          <a:noFill/>
        </p:spPr>
        <p:txBody>
          <a:bodyPr wrap="square" rtlCol="0">
            <a:spAutoFit/>
          </a:bodyPr>
          <a:lstStyle/>
          <a:p>
            <a:r>
              <a:rPr lang="en-US" dirty="0"/>
              <a:t>0.9</a:t>
            </a:r>
          </a:p>
        </p:txBody>
      </p:sp>
      <p:sp>
        <p:nvSpPr>
          <p:cNvPr id="44" name="矩形 109"/>
          <p:cNvSpPr/>
          <p:nvPr/>
        </p:nvSpPr>
        <p:spPr>
          <a:xfrm>
            <a:off x="5390728" y="4060100"/>
            <a:ext cx="62893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y</a:t>
            </a:r>
            <a:endParaRPr lang="zh-TW" altLang="en-US" sz="2400" b="1" dirty="0"/>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49" name="Rectangle 48"/>
          <p:cNvSpPr/>
          <p:nvPr/>
        </p:nvSpPr>
        <p:spPr>
          <a:xfrm>
            <a:off x="6875461" y="3845683"/>
            <a:ext cx="590226"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loss</a:t>
            </a:r>
          </a:p>
        </p:txBody>
      </p:sp>
      <p:sp>
        <p:nvSpPr>
          <p:cNvPr id="7" name="Rounded Rectangular Callout 6"/>
          <p:cNvSpPr/>
          <p:nvPr/>
        </p:nvSpPr>
        <p:spPr>
          <a:xfrm>
            <a:off x="382556" y="1884772"/>
            <a:ext cx="1478186" cy="606490"/>
          </a:xfrm>
          <a:prstGeom prst="wedgeRoundRectCallout">
            <a:avLst>
              <a:gd name="adj1" fmla="val -27776"/>
              <a:gd name="adj2" fmla="val 1794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Put inputs</a:t>
            </a:r>
          </a:p>
        </p:txBody>
      </p:sp>
    </p:spTree>
    <p:extLst>
      <p:ext uri="{BB962C8B-B14F-4D97-AF65-F5344CB8AC3E}">
        <p14:creationId xmlns:p14="http://schemas.microsoft.com/office/powerpoint/2010/main" val="10697998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TextBox 2"/>
          <p:cNvSpPr txBox="1"/>
          <p:nvPr/>
        </p:nvSpPr>
        <p:spPr>
          <a:xfrm>
            <a:off x="1548167" y="3288777"/>
            <a:ext cx="625151" cy="369332"/>
          </a:xfrm>
          <a:prstGeom prst="rect">
            <a:avLst/>
          </a:prstGeom>
          <a:noFill/>
        </p:spPr>
        <p:txBody>
          <a:bodyPr wrap="square" rtlCol="0">
            <a:spAutoFit/>
          </a:bodyPr>
          <a:lstStyle/>
          <a:p>
            <a:r>
              <a:rPr lang="en-US" dirty="0"/>
              <a:t>0.1</a:t>
            </a:r>
          </a:p>
        </p:txBody>
      </p:sp>
      <p:sp>
        <p:nvSpPr>
          <p:cNvPr id="35" name="TextBox 34"/>
          <p:cNvSpPr txBox="1"/>
          <p:nvPr/>
        </p:nvSpPr>
        <p:spPr>
          <a:xfrm>
            <a:off x="2297751" y="3861072"/>
            <a:ext cx="625151" cy="369332"/>
          </a:xfrm>
          <a:prstGeom prst="rect">
            <a:avLst/>
          </a:prstGeom>
          <a:noFill/>
        </p:spPr>
        <p:txBody>
          <a:bodyPr wrap="square" rtlCol="0">
            <a:spAutoFit/>
          </a:bodyPr>
          <a:lstStyle/>
          <a:p>
            <a:r>
              <a:rPr lang="en-US" dirty="0"/>
              <a:t>0.8</a:t>
            </a:r>
          </a:p>
        </p:txBody>
      </p:sp>
      <p:sp>
        <p:nvSpPr>
          <p:cNvPr id="36" name="TextBox 35"/>
          <p:cNvSpPr txBox="1"/>
          <p:nvPr/>
        </p:nvSpPr>
        <p:spPr>
          <a:xfrm>
            <a:off x="2300826" y="4295649"/>
            <a:ext cx="625151" cy="369332"/>
          </a:xfrm>
          <a:prstGeom prst="rect">
            <a:avLst/>
          </a:prstGeom>
          <a:noFill/>
        </p:spPr>
        <p:txBody>
          <a:bodyPr wrap="square" rtlCol="0">
            <a:spAutoFit/>
          </a:bodyPr>
          <a:lstStyle/>
          <a:p>
            <a:r>
              <a:rPr lang="en-US" dirty="0"/>
              <a:t>0.4</a:t>
            </a:r>
          </a:p>
        </p:txBody>
      </p:sp>
      <p:sp>
        <p:nvSpPr>
          <p:cNvPr id="37" name="TextBox 36"/>
          <p:cNvSpPr txBox="1"/>
          <p:nvPr/>
        </p:nvSpPr>
        <p:spPr>
          <a:xfrm>
            <a:off x="1548167" y="4850604"/>
            <a:ext cx="625151" cy="369332"/>
          </a:xfrm>
          <a:prstGeom prst="rect">
            <a:avLst/>
          </a:prstGeom>
          <a:noFill/>
        </p:spPr>
        <p:txBody>
          <a:bodyPr wrap="square" rtlCol="0">
            <a:spAutoFit/>
          </a:bodyPr>
          <a:lstStyle/>
          <a:p>
            <a:r>
              <a:rPr lang="en-US" dirty="0"/>
              <a:t>0.6</a:t>
            </a:r>
          </a:p>
        </p:txBody>
      </p:sp>
      <p:sp>
        <p:nvSpPr>
          <p:cNvPr id="39" name="TextBox 38"/>
          <p:cNvSpPr txBox="1"/>
          <p:nvPr/>
        </p:nvSpPr>
        <p:spPr>
          <a:xfrm>
            <a:off x="3561291" y="3445429"/>
            <a:ext cx="625151" cy="369332"/>
          </a:xfrm>
          <a:prstGeom prst="rect">
            <a:avLst/>
          </a:prstGeom>
          <a:noFill/>
        </p:spPr>
        <p:txBody>
          <a:bodyPr wrap="square" rtlCol="0">
            <a:spAutoFit/>
          </a:bodyPr>
          <a:lstStyle/>
          <a:p>
            <a:r>
              <a:rPr lang="en-US" dirty="0"/>
              <a:t>0.3</a:t>
            </a:r>
          </a:p>
        </p:txBody>
      </p:sp>
      <p:sp>
        <p:nvSpPr>
          <p:cNvPr id="41" name="TextBox 40"/>
          <p:cNvSpPr txBox="1"/>
          <p:nvPr/>
        </p:nvSpPr>
        <p:spPr>
          <a:xfrm>
            <a:off x="3472284" y="4287276"/>
            <a:ext cx="625151" cy="369332"/>
          </a:xfrm>
          <a:prstGeom prst="rect">
            <a:avLst/>
          </a:prstGeom>
          <a:noFill/>
        </p:spPr>
        <p:txBody>
          <a:bodyPr wrap="square" rtlCol="0">
            <a:spAutoFit/>
          </a:bodyPr>
          <a:lstStyle/>
          <a:p>
            <a:r>
              <a:rPr lang="en-US" dirty="0"/>
              <a:t>0.9</a:t>
            </a:r>
          </a:p>
        </p:txBody>
      </p:sp>
      <p:sp>
        <p:nvSpPr>
          <p:cNvPr id="44" name="矩形 109"/>
          <p:cNvSpPr/>
          <p:nvPr/>
        </p:nvSpPr>
        <p:spPr>
          <a:xfrm>
            <a:off x="5390728" y="4060100"/>
            <a:ext cx="62893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y</a:t>
            </a:r>
            <a:endParaRPr lang="zh-TW" altLang="en-US" sz="2400" b="1" dirty="0"/>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49" name="Rectangle 48"/>
          <p:cNvSpPr/>
          <p:nvPr/>
        </p:nvSpPr>
        <p:spPr>
          <a:xfrm>
            <a:off x="6875461" y="3845683"/>
            <a:ext cx="590226"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loss</a:t>
            </a:r>
          </a:p>
        </p:txBody>
      </p:sp>
      <p:sp>
        <p:nvSpPr>
          <p:cNvPr id="50" name="矩形 46"/>
          <p:cNvSpPr>
            <a:spLocks/>
          </p:cNvSpPr>
          <p:nvPr/>
        </p:nvSpPr>
        <p:spPr>
          <a:xfrm>
            <a:off x="126906" y="2209373"/>
            <a:ext cx="3586678" cy="540000"/>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 ∙ 0.1 + 0.9∙ 0.8 = </a:t>
            </a:r>
            <a:r>
              <a:rPr lang="en-US" altLang="zh-TW" sz="2400" b="1" dirty="0">
                <a:solidFill>
                  <a:srgbClr val="FF0000"/>
                </a:solidFill>
              </a:rPr>
              <a:t>0.755</a:t>
            </a:r>
            <a:endParaRPr lang="zh-TW" altLang="en-US" sz="2400" b="1" dirty="0">
              <a:solidFill>
                <a:srgbClr val="FF0000"/>
              </a:solidFill>
            </a:endParaRPr>
          </a:p>
        </p:txBody>
      </p:sp>
      <p:sp>
        <p:nvSpPr>
          <p:cNvPr id="51" name="矩形 46"/>
          <p:cNvSpPr>
            <a:spLocks/>
          </p:cNvSpPr>
          <p:nvPr/>
        </p:nvSpPr>
        <p:spPr>
          <a:xfrm>
            <a:off x="1877875" y="2955792"/>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solidFill>
                  <a:srgbClr val="FF0000"/>
                </a:solidFill>
              </a:rPr>
              <a:t>0.755</a:t>
            </a:r>
            <a:endParaRPr lang="zh-TW" altLang="en-US" sz="2400" b="1" dirty="0">
              <a:solidFill>
                <a:srgbClr val="FF0000"/>
              </a:solidFill>
            </a:endParaRPr>
          </a:p>
        </p:txBody>
      </p:sp>
      <p:cxnSp>
        <p:nvCxnSpPr>
          <p:cNvPr id="52" name="Straight Arrow Connector 51"/>
          <p:cNvCxnSpPr>
            <a:endCxn id="50" idx="2"/>
          </p:cNvCxnSpPr>
          <p:nvPr/>
        </p:nvCxnSpPr>
        <p:spPr>
          <a:xfrm flipH="1" flipV="1">
            <a:off x="1920245" y="2749373"/>
            <a:ext cx="363506" cy="329718"/>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3" name="矩形 46"/>
          <p:cNvSpPr>
            <a:spLocks/>
          </p:cNvSpPr>
          <p:nvPr/>
        </p:nvSpPr>
        <p:spPr>
          <a:xfrm>
            <a:off x="112472" y="6140671"/>
            <a:ext cx="3601112" cy="540000"/>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 ∙ 0.4 + 0.9∙ 0.6 = </a:t>
            </a:r>
            <a:r>
              <a:rPr lang="en-US" altLang="zh-TW" sz="2400" b="1" dirty="0">
                <a:solidFill>
                  <a:srgbClr val="FF0000"/>
                </a:solidFill>
              </a:rPr>
              <a:t>0.68</a:t>
            </a:r>
            <a:endParaRPr lang="zh-TW" altLang="en-US" sz="2400" b="1" dirty="0">
              <a:solidFill>
                <a:srgbClr val="FF0000"/>
              </a:solidFill>
            </a:endParaRPr>
          </a:p>
        </p:txBody>
      </p:sp>
      <p:cxnSp>
        <p:nvCxnSpPr>
          <p:cNvPr id="55" name="Straight Arrow Connector 54"/>
          <p:cNvCxnSpPr/>
          <p:nvPr/>
        </p:nvCxnSpPr>
        <p:spPr>
          <a:xfrm flipH="1">
            <a:off x="1877875" y="5665070"/>
            <a:ext cx="419876" cy="415885"/>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6" name="矩形 46"/>
          <p:cNvSpPr>
            <a:spLocks/>
          </p:cNvSpPr>
          <p:nvPr/>
        </p:nvSpPr>
        <p:spPr>
          <a:xfrm>
            <a:off x="1796971" y="5251394"/>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solidFill>
                  <a:srgbClr val="FF0000"/>
                </a:solidFill>
              </a:rPr>
              <a:t>0.68</a:t>
            </a:r>
            <a:endParaRPr lang="zh-TW" altLang="en-US" sz="2400" b="1" dirty="0">
              <a:solidFill>
                <a:srgbClr val="FF0000"/>
              </a:solidFill>
            </a:endParaRPr>
          </a:p>
        </p:txBody>
      </p:sp>
      <p:sp>
        <p:nvSpPr>
          <p:cNvPr id="57" name="矩形 46"/>
          <p:cNvSpPr>
            <a:spLocks/>
          </p:cNvSpPr>
          <p:nvPr/>
        </p:nvSpPr>
        <p:spPr>
          <a:xfrm>
            <a:off x="3074433" y="2942753"/>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solidFill>
                  <a:srgbClr val="00B050"/>
                </a:solidFill>
              </a:rPr>
              <a:t>0.68</a:t>
            </a:r>
            <a:endParaRPr lang="zh-TW" altLang="en-US" sz="2400" b="1" dirty="0">
              <a:solidFill>
                <a:srgbClr val="00B050"/>
              </a:solidFill>
            </a:endParaRPr>
          </a:p>
        </p:txBody>
      </p:sp>
      <p:sp>
        <p:nvSpPr>
          <p:cNvPr id="58" name="矩形 46"/>
          <p:cNvSpPr>
            <a:spLocks/>
          </p:cNvSpPr>
          <p:nvPr/>
        </p:nvSpPr>
        <p:spPr>
          <a:xfrm>
            <a:off x="3911855" y="2265359"/>
            <a:ext cx="3258720" cy="540000"/>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Sigmoid (</a:t>
            </a:r>
            <a:r>
              <a:rPr lang="en-US" altLang="zh-TW" sz="2400" b="1" dirty="0">
                <a:solidFill>
                  <a:srgbClr val="FF0000"/>
                </a:solidFill>
              </a:rPr>
              <a:t>0.755</a:t>
            </a:r>
            <a:r>
              <a:rPr lang="en-US" altLang="zh-TW" sz="2400" b="1" dirty="0"/>
              <a:t> ) = </a:t>
            </a:r>
            <a:r>
              <a:rPr lang="en-US" altLang="zh-TW" sz="2400" b="1" dirty="0">
                <a:solidFill>
                  <a:srgbClr val="00B050"/>
                </a:solidFill>
              </a:rPr>
              <a:t>0.68</a:t>
            </a:r>
            <a:endParaRPr lang="zh-TW" altLang="en-US" sz="2400" b="1" dirty="0">
              <a:solidFill>
                <a:srgbClr val="00B050"/>
              </a:solidFill>
            </a:endParaRPr>
          </a:p>
        </p:txBody>
      </p:sp>
      <p:cxnSp>
        <p:nvCxnSpPr>
          <p:cNvPr id="59" name="Straight Arrow Connector 58"/>
          <p:cNvCxnSpPr/>
          <p:nvPr/>
        </p:nvCxnSpPr>
        <p:spPr>
          <a:xfrm flipV="1">
            <a:off x="3873866" y="2749374"/>
            <a:ext cx="924907" cy="329717"/>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矩形 46"/>
          <p:cNvSpPr>
            <a:spLocks/>
          </p:cNvSpPr>
          <p:nvPr/>
        </p:nvSpPr>
        <p:spPr>
          <a:xfrm>
            <a:off x="4043625" y="6140671"/>
            <a:ext cx="3422062" cy="540000"/>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Sigmoid (</a:t>
            </a:r>
            <a:r>
              <a:rPr lang="en-US" altLang="zh-TW" sz="2400" b="1" dirty="0">
                <a:solidFill>
                  <a:srgbClr val="FF0000"/>
                </a:solidFill>
              </a:rPr>
              <a:t>0.755</a:t>
            </a:r>
            <a:r>
              <a:rPr lang="en-US" altLang="zh-TW" sz="2400" b="1" dirty="0"/>
              <a:t> ) = </a:t>
            </a:r>
            <a:r>
              <a:rPr lang="en-US" altLang="zh-TW" sz="2400" b="1" dirty="0">
                <a:solidFill>
                  <a:srgbClr val="00B050"/>
                </a:solidFill>
              </a:rPr>
              <a:t>0.6637</a:t>
            </a:r>
            <a:endParaRPr lang="zh-TW" altLang="en-US" sz="2400" b="1" dirty="0">
              <a:solidFill>
                <a:srgbClr val="00B050"/>
              </a:solidFill>
            </a:endParaRPr>
          </a:p>
        </p:txBody>
      </p:sp>
      <p:sp>
        <p:nvSpPr>
          <p:cNvPr id="62" name="矩形 46"/>
          <p:cNvSpPr>
            <a:spLocks/>
          </p:cNvSpPr>
          <p:nvPr/>
        </p:nvSpPr>
        <p:spPr>
          <a:xfrm>
            <a:off x="3035223" y="5025939"/>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solidFill>
                  <a:srgbClr val="00B050"/>
                </a:solidFill>
              </a:rPr>
              <a:t>0.6637</a:t>
            </a:r>
            <a:endParaRPr lang="zh-TW" altLang="en-US" sz="2400" b="1" dirty="0">
              <a:solidFill>
                <a:srgbClr val="00B050"/>
              </a:solidFill>
            </a:endParaRPr>
          </a:p>
        </p:txBody>
      </p:sp>
      <p:cxnSp>
        <p:nvCxnSpPr>
          <p:cNvPr id="63" name="Straight Arrow Connector 62"/>
          <p:cNvCxnSpPr/>
          <p:nvPr/>
        </p:nvCxnSpPr>
        <p:spPr>
          <a:xfrm>
            <a:off x="3713584" y="5487715"/>
            <a:ext cx="299872" cy="717139"/>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47305" y="1278075"/>
            <a:ext cx="4372351" cy="400110"/>
          </a:xfrm>
          <a:prstGeom prst="rect">
            <a:avLst/>
          </a:prstGeom>
        </p:spPr>
        <p:txBody>
          <a:bodyPr wrap="none">
            <a:spAutoFit/>
          </a:bodyPr>
          <a:lstStyle/>
          <a:p>
            <a:r>
              <a:rPr lang="en-US" sz="2000" b="1" dirty="0"/>
              <a:t>Perform a forward pass on the network</a:t>
            </a:r>
          </a:p>
        </p:txBody>
      </p:sp>
    </p:spTree>
    <p:extLst>
      <p:ext uri="{BB962C8B-B14F-4D97-AF65-F5344CB8AC3E}">
        <p14:creationId xmlns:p14="http://schemas.microsoft.com/office/powerpoint/2010/main" val="2213328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6477000"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Grp="1" noChangeArrowheads="1"/>
          </p:cNvSpPr>
          <p:nvPr>
            <p:ph type="title"/>
          </p:nvPr>
        </p:nvSpPr>
        <p:spPr>
          <a:xfrm>
            <a:off x="0" y="0"/>
            <a:ext cx="6410672" cy="684312"/>
          </a:xfrm>
        </p:spPr>
        <p:txBody>
          <a:bodyPr>
            <a:normAutofit/>
          </a:bodyPr>
          <a:lstStyle/>
          <a:p>
            <a:r>
              <a:rPr lang="en-US" sz="2800" i="1" dirty="0">
                <a:solidFill>
                  <a:schemeClr val="accent5"/>
                </a:solidFill>
                <a:latin typeface="Arial Black" pitchFamily="34" charset="0"/>
                <a:ea typeface="+mn-ea"/>
                <a:cs typeface="+mn-cs"/>
              </a:rPr>
              <a:t>Classification</a:t>
            </a:r>
            <a:endParaRPr lang="it-IT" sz="2800" i="1" dirty="0">
              <a:solidFill>
                <a:schemeClr val="accent5"/>
              </a:solidFill>
              <a:latin typeface="Arial Black" pitchFamily="34" charset="0"/>
              <a:ea typeface="+mn-ea"/>
              <a:cs typeface="+mn-cs"/>
            </a:endParaRPr>
          </a:p>
        </p:txBody>
      </p:sp>
    </p:spTree>
    <p:extLst>
      <p:ext uri="{BB962C8B-B14F-4D97-AF65-F5344CB8AC3E}">
        <p14:creationId xmlns:p14="http://schemas.microsoft.com/office/powerpoint/2010/main" val="39301135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TextBox 2"/>
          <p:cNvSpPr txBox="1"/>
          <p:nvPr/>
        </p:nvSpPr>
        <p:spPr>
          <a:xfrm>
            <a:off x="1548167" y="3288777"/>
            <a:ext cx="625151" cy="369332"/>
          </a:xfrm>
          <a:prstGeom prst="rect">
            <a:avLst/>
          </a:prstGeom>
          <a:noFill/>
        </p:spPr>
        <p:txBody>
          <a:bodyPr wrap="square" rtlCol="0">
            <a:spAutoFit/>
          </a:bodyPr>
          <a:lstStyle/>
          <a:p>
            <a:r>
              <a:rPr lang="en-US" dirty="0"/>
              <a:t>0.1</a:t>
            </a:r>
          </a:p>
        </p:txBody>
      </p:sp>
      <p:sp>
        <p:nvSpPr>
          <p:cNvPr id="35" name="TextBox 34"/>
          <p:cNvSpPr txBox="1"/>
          <p:nvPr/>
        </p:nvSpPr>
        <p:spPr>
          <a:xfrm>
            <a:off x="2297751" y="3861072"/>
            <a:ext cx="625151" cy="369332"/>
          </a:xfrm>
          <a:prstGeom prst="rect">
            <a:avLst/>
          </a:prstGeom>
          <a:noFill/>
        </p:spPr>
        <p:txBody>
          <a:bodyPr wrap="square" rtlCol="0">
            <a:spAutoFit/>
          </a:bodyPr>
          <a:lstStyle/>
          <a:p>
            <a:r>
              <a:rPr lang="en-US" dirty="0"/>
              <a:t>0.8</a:t>
            </a:r>
          </a:p>
        </p:txBody>
      </p:sp>
      <p:sp>
        <p:nvSpPr>
          <p:cNvPr id="36" name="TextBox 35"/>
          <p:cNvSpPr txBox="1"/>
          <p:nvPr/>
        </p:nvSpPr>
        <p:spPr>
          <a:xfrm>
            <a:off x="2300826" y="4295649"/>
            <a:ext cx="625151" cy="369332"/>
          </a:xfrm>
          <a:prstGeom prst="rect">
            <a:avLst/>
          </a:prstGeom>
          <a:noFill/>
        </p:spPr>
        <p:txBody>
          <a:bodyPr wrap="square" rtlCol="0">
            <a:spAutoFit/>
          </a:bodyPr>
          <a:lstStyle/>
          <a:p>
            <a:r>
              <a:rPr lang="en-US" dirty="0"/>
              <a:t>0.4</a:t>
            </a:r>
          </a:p>
        </p:txBody>
      </p:sp>
      <p:sp>
        <p:nvSpPr>
          <p:cNvPr id="37" name="TextBox 36"/>
          <p:cNvSpPr txBox="1"/>
          <p:nvPr/>
        </p:nvSpPr>
        <p:spPr>
          <a:xfrm>
            <a:off x="1548167" y="4850604"/>
            <a:ext cx="625151" cy="369332"/>
          </a:xfrm>
          <a:prstGeom prst="rect">
            <a:avLst/>
          </a:prstGeom>
          <a:noFill/>
        </p:spPr>
        <p:txBody>
          <a:bodyPr wrap="square" rtlCol="0">
            <a:spAutoFit/>
          </a:bodyPr>
          <a:lstStyle/>
          <a:p>
            <a:r>
              <a:rPr lang="en-US" dirty="0"/>
              <a:t>0.6</a:t>
            </a:r>
          </a:p>
        </p:txBody>
      </p:sp>
      <p:sp>
        <p:nvSpPr>
          <p:cNvPr id="39" name="TextBox 38"/>
          <p:cNvSpPr txBox="1"/>
          <p:nvPr/>
        </p:nvSpPr>
        <p:spPr>
          <a:xfrm>
            <a:off x="3561291" y="3445429"/>
            <a:ext cx="625151" cy="369332"/>
          </a:xfrm>
          <a:prstGeom prst="rect">
            <a:avLst/>
          </a:prstGeom>
          <a:noFill/>
        </p:spPr>
        <p:txBody>
          <a:bodyPr wrap="square" rtlCol="0">
            <a:spAutoFit/>
          </a:bodyPr>
          <a:lstStyle/>
          <a:p>
            <a:r>
              <a:rPr lang="en-US" dirty="0"/>
              <a:t>0.3</a:t>
            </a:r>
          </a:p>
        </p:txBody>
      </p:sp>
      <p:sp>
        <p:nvSpPr>
          <p:cNvPr id="41" name="TextBox 40"/>
          <p:cNvSpPr txBox="1"/>
          <p:nvPr/>
        </p:nvSpPr>
        <p:spPr>
          <a:xfrm>
            <a:off x="3472284" y="4287276"/>
            <a:ext cx="625151" cy="369332"/>
          </a:xfrm>
          <a:prstGeom prst="rect">
            <a:avLst/>
          </a:prstGeom>
          <a:noFill/>
        </p:spPr>
        <p:txBody>
          <a:bodyPr wrap="square" rtlCol="0">
            <a:spAutoFit/>
          </a:bodyPr>
          <a:lstStyle/>
          <a:p>
            <a:r>
              <a:rPr lang="en-US" dirty="0"/>
              <a:t>0.9</a:t>
            </a:r>
          </a:p>
        </p:txBody>
      </p:sp>
      <p:sp>
        <p:nvSpPr>
          <p:cNvPr id="44" name="矩形 109"/>
          <p:cNvSpPr/>
          <p:nvPr/>
        </p:nvSpPr>
        <p:spPr>
          <a:xfrm>
            <a:off x="5390728" y="4060100"/>
            <a:ext cx="62893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y</a:t>
            </a:r>
            <a:endParaRPr lang="zh-TW" altLang="en-US" sz="2400" b="1" dirty="0"/>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49" name="Rectangle 48"/>
          <p:cNvSpPr/>
          <p:nvPr/>
        </p:nvSpPr>
        <p:spPr>
          <a:xfrm>
            <a:off x="6875461" y="3845683"/>
            <a:ext cx="590226"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loss</a:t>
            </a:r>
          </a:p>
        </p:txBody>
      </p:sp>
      <p:sp>
        <p:nvSpPr>
          <p:cNvPr id="53" name="矩形 46"/>
          <p:cNvSpPr>
            <a:spLocks/>
          </p:cNvSpPr>
          <p:nvPr/>
        </p:nvSpPr>
        <p:spPr>
          <a:xfrm>
            <a:off x="1955203" y="6130446"/>
            <a:ext cx="4145053" cy="540000"/>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solidFill>
                  <a:srgbClr val="00B050"/>
                </a:solidFill>
              </a:rPr>
              <a:t>0.68</a:t>
            </a:r>
            <a:r>
              <a:rPr lang="en-US" altLang="zh-TW" sz="2400" b="1" dirty="0"/>
              <a:t> ∙ 0.3 + </a:t>
            </a:r>
            <a:r>
              <a:rPr lang="en-US" altLang="zh-TW" sz="2400" b="1" dirty="0">
                <a:solidFill>
                  <a:srgbClr val="00B050"/>
                </a:solidFill>
              </a:rPr>
              <a:t>0.6637</a:t>
            </a:r>
            <a:r>
              <a:rPr lang="en-US" altLang="zh-TW" sz="2400" b="1" dirty="0"/>
              <a:t>∙ 0.9 </a:t>
            </a:r>
            <a:r>
              <a:rPr lang="en-US" altLang="zh-TW" sz="2400" b="1" dirty="0">
                <a:latin typeface="Cambria Math"/>
                <a:ea typeface="Cambria Math"/>
              </a:rPr>
              <a:t>≈</a:t>
            </a:r>
            <a:r>
              <a:rPr lang="en-US" altLang="zh-TW" sz="2400" b="1" dirty="0"/>
              <a:t> </a:t>
            </a:r>
            <a:r>
              <a:rPr lang="en-US" altLang="zh-TW" sz="2400" b="1" dirty="0">
                <a:solidFill>
                  <a:srgbClr val="FF0000"/>
                </a:solidFill>
              </a:rPr>
              <a:t>0.801</a:t>
            </a:r>
            <a:endParaRPr lang="zh-TW" altLang="en-US" sz="2400" b="1" dirty="0">
              <a:solidFill>
                <a:srgbClr val="FF0000"/>
              </a:solidFill>
            </a:endParaRPr>
          </a:p>
        </p:txBody>
      </p:sp>
      <p:cxnSp>
        <p:nvCxnSpPr>
          <p:cNvPr id="55" name="Straight Arrow Connector 54"/>
          <p:cNvCxnSpPr/>
          <p:nvPr/>
        </p:nvCxnSpPr>
        <p:spPr>
          <a:xfrm>
            <a:off x="4567333" y="4949183"/>
            <a:ext cx="728673" cy="112680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7" name="矩形 46"/>
          <p:cNvSpPr>
            <a:spLocks/>
          </p:cNvSpPr>
          <p:nvPr/>
        </p:nvSpPr>
        <p:spPr>
          <a:xfrm>
            <a:off x="2903955" y="3012494"/>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0.68</a:t>
            </a:r>
            <a:endParaRPr lang="zh-TW" altLang="en-US" b="1" dirty="0">
              <a:solidFill>
                <a:srgbClr val="00B050"/>
              </a:solidFill>
            </a:endParaRPr>
          </a:p>
        </p:txBody>
      </p:sp>
      <p:sp>
        <p:nvSpPr>
          <p:cNvPr id="60" name="矩形 46"/>
          <p:cNvSpPr>
            <a:spLocks/>
          </p:cNvSpPr>
          <p:nvPr/>
        </p:nvSpPr>
        <p:spPr>
          <a:xfrm>
            <a:off x="5609969" y="5219183"/>
            <a:ext cx="3422062" cy="540000"/>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Sigmoid (</a:t>
            </a:r>
            <a:r>
              <a:rPr lang="en-US" altLang="zh-TW" sz="2400" b="1" dirty="0">
                <a:solidFill>
                  <a:srgbClr val="FF0000"/>
                </a:solidFill>
              </a:rPr>
              <a:t>0.801</a:t>
            </a:r>
            <a:r>
              <a:rPr lang="en-US" altLang="zh-TW" sz="2400" b="1" dirty="0"/>
              <a:t> ) </a:t>
            </a:r>
            <a:r>
              <a:rPr lang="en-US" altLang="zh-TW" sz="2400" b="1" dirty="0">
                <a:latin typeface="Cambria Math"/>
                <a:ea typeface="Cambria Math"/>
              </a:rPr>
              <a:t>≈</a:t>
            </a:r>
            <a:r>
              <a:rPr lang="en-US" altLang="zh-TW" sz="2400" b="1" dirty="0"/>
              <a:t> </a:t>
            </a:r>
            <a:r>
              <a:rPr lang="en-US" altLang="zh-TW" sz="2400" b="1" dirty="0">
                <a:solidFill>
                  <a:srgbClr val="00B050"/>
                </a:solidFill>
              </a:rPr>
              <a:t>0.69</a:t>
            </a:r>
            <a:endParaRPr lang="zh-TW" altLang="en-US" sz="2400" b="1" dirty="0">
              <a:solidFill>
                <a:srgbClr val="00B050"/>
              </a:solidFill>
            </a:endParaRPr>
          </a:p>
        </p:txBody>
      </p:sp>
      <p:sp>
        <p:nvSpPr>
          <p:cNvPr id="62" name="矩形 46"/>
          <p:cNvSpPr>
            <a:spLocks/>
          </p:cNvSpPr>
          <p:nvPr/>
        </p:nvSpPr>
        <p:spPr>
          <a:xfrm>
            <a:off x="2957733" y="4963947"/>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0.6637</a:t>
            </a:r>
            <a:endParaRPr lang="zh-TW" altLang="en-US" b="1" dirty="0">
              <a:solidFill>
                <a:srgbClr val="00B050"/>
              </a:solidFill>
            </a:endParaRPr>
          </a:p>
        </p:txBody>
      </p:sp>
      <p:cxnSp>
        <p:nvCxnSpPr>
          <p:cNvPr id="63" name="Straight Arrow Connector 62"/>
          <p:cNvCxnSpPr/>
          <p:nvPr/>
        </p:nvCxnSpPr>
        <p:spPr>
          <a:xfrm>
            <a:off x="4931669" y="4664981"/>
            <a:ext cx="678300" cy="666778"/>
          </a:xfrm>
          <a:prstGeom prst="straightConnector1">
            <a:avLst/>
          </a:prstGeom>
          <a:ln w="3810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147305" y="1278075"/>
            <a:ext cx="4372351" cy="400110"/>
          </a:xfrm>
          <a:prstGeom prst="rect">
            <a:avLst/>
          </a:prstGeom>
        </p:spPr>
        <p:txBody>
          <a:bodyPr wrap="none">
            <a:spAutoFit/>
          </a:bodyPr>
          <a:lstStyle/>
          <a:p>
            <a:r>
              <a:rPr lang="en-US" sz="2000" b="1" dirty="0"/>
              <a:t>Perform a forward pass on the network</a:t>
            </a:r>
          </a:p>
        </p:txBody>
      </p:sp>
      <p:sp>
        <p:nvSpPr>
          <p:cNvPr id="65" name="矩形 46"/>
          <p:cNvSpPr>
            <a:spLocks/>
          </p:cNvSpPr>
          <p:nvPr/>
        </p:nvSpPr>
        <p:spPr>
          <a:xfrm>
            <a:off x="4379700" y="4233569"/>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solidFill>
                  <a:srgbClr val="00B050"/>
                </a:solidFill>
              </a:rPr>
              <a:t>0.69</a:t>
            </a:r>
            <a:endParaRPr lang="zh-TW" altLang="en-US" sz="2400" b="1" dirty="0">
              <a:solidFill>
                <a:srgbClr val="00B050"/>
              </a:solidFill>
            </a:endParaRPr>
          </a:p>
        </p:txBody>
      </p:sp>
      <p:sp>
        <p:nvSpPr>
          <p:cNvPr id="66" name="矩形 46"/>
          <p:cNvSpPr>
            <a:spLocks/>
          </p:cNvSpPr>
          <p:nvPr/>
        </p:nvSpPr>
        <p:spPr>
          <a:xfrm>
            <a:off x="3723874" y="4518269"/>
            <a:ext cx="979015"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solidFill>
                  <a:srgbClr val="FF0000"/>
                </a:solidFill>
              </a:rPr>
              <a:t>0.801</a:t>
            </a:r>
            <a:endParaRPr lang="zh-TW" altLang="en-US" sz="2400" b="1" dirty="0">
              <a:solidFill>
                <a:srgbClr val="FF0000"/>
              </a:solidFill>
            </a:endParaRPr>
          </a:p>
        </p:txBody>
      </p:sp>
    </p:spTree>
    <p:extLst>
      <p:ext uri="{BB962C8B-B14F-4D97-AF65-F5344CB8AC3E}">
        <p14:creationId xmlns:p14="http://schemas.microsoft.com/office/powerpoint/2010/main" val="8947634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538767" cy="9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TextBox 2"/>
          <p:cNvSpPr txBox="1"/>
          <p:nvPr/>
        </p:nvSpPr>
        <p:spPr>
          <a:xfrm>
            <a:off x="1548167" y="3288777"/>
            <a:ext cx="625151" cy="369332"/>
          </a:xfrm>
          <a:prstGeom prst="rect">
            <a:avLst/>
          </a:prstGeom>
          <a:noFill/>
        </p:spPr>
        <p:txBody>
          <a:bodyPr wrap="square" rtlCol="0">
            <a:spAutoFit/>
          </a:bodyPr>
          <a:lstStyle/>
          <a:p>
            <a:r>
              <a:rPr lang="en-US" dirty="0"/>
              <a:t>0.1</a:t>
            </a:r>
          </a:p>
        </p:txBody>
      </p:sp>
      <p:sp>
        <p:nvSpPr>
          <p:cNvPr id="35" name="TextBox 34"/>
          <p:cNvSpPr txBox="1"/>
          <p:nvPr/>
        </p:nvSpPr>
        <p:spPr>
          <a:xfrm>
            <a:off x="2297751" y="3861072"/>
            <a:ext cx="625151" cy="369332"/>
          </a:xfrm>
          <a:prstGeom prst="rect">
            <a:avLst/>
          </a:prstGeom>
          <a:noFill/>
        </p:spPr>
        <p:txBody>
          <a:bodyPr wrap="square" rtlCol="0">
            <a:spAutoFit/>
          </a:bodyPr>
          <a:lstStyle/>
          <a:p>
            <a:r>
              <a:rPr lang="en-US" dirty="0"/>
              <a:t>0.8</a:t>
            </a:r>
          </a:p>
        </p:txBody>
      </p:sp>
      <p:sp>
        <p:nvSpPr>
          <p:cNvPr id="36" name="TextBox 35"/>
          <p:cNvSpPr txBox="1"/>
          <p:nvPr/>
        </p:nvSpPr>
        <p:spPr>
          <a:xfrm>
            <a:off x="2300826" y="4295649"/>
            <a:ext cx="625151" cy="369332"/>
          </a:xfrm>
          <a:prstGeom prst="rect">
            <a:avLst/>
          </a:prstGeom>
          <a:noFill/>
        </p:spPr>
        <p:txBody>
          <a:bodyPr wrap="square" rtlCol="0">
            <a:spAutoFit/>
          </a:bodyPr>
          <a:lstStyle/>
          <a:p>
            <a:r>
              <a:rPr lang="en-US" dirty="0"/>
              <a:t>0.4</a:t>
            </a:r>
          </a:p>
        </p:txBody>
      </p:sp>
      <p:sp>
        <p:nvSpPr>
          <p:cNvPr id="37" name="TextBox 36"/>
          <p:cNvSpPr txBox="1"/>
          <p:nvPr/>
        </p:nvSpPr>
        <p:spPr>
          <a:xfrm>
            <a:off x="1548167" y="4850604"/>
            <a:ext cx="625151" cy="369332"/>
          </a:xfrm>
          <a:prstGeom prst="rect">
            <a:avLst/>
          </a:prstGeom>
          <a:noFill/>
        </p:spPr>
        <p:txBody>
          <a:bodyPr wrap="square" rtlCol="0">
            <a:spAutoFit/>
          </a:bodyPr>
          <a:lstStyle/>
          <a:p>
            <a:r>
              <a:rPr lang="en-US" dirty="0"/>
              <a:t>0.6</a:t>
            </a:r>
          </a:p>
        </p:txBody>
      </p:sp>
      <p:sp>
        <p:nvSpPr>
          <p:cNvPr id="39" name="TextBox 38"/>
          <p:cNvSpPr txBox="1"/>
          <p:nvPr/>
        </p:nvSpPr>
        <p:spPr>
          <a:xfrm>
            <a:off x="3561291" y="3445429"/>
            <a:ext cx="625151" cy="369332"/>
          </a:xfrm>
          <a:prstGeom prst="rect">
            <a:avLst/>
          </a:prstGeom>
          <a:noFill/>
        </p:spPr>
        <p:txBody>
          <a:bodyPr wrap="square" rtlCol="0">
            <a:spAutoFit/>
          </a:bodyPr>
          <a:lstStyle/>
          <a:p>
            <a:r>
              <a:rPr lang="en-US" dirty="0"/>
              <a:t>0.3</a:t>
            </a:r>
          </a:p>
        </p:txBody>
      </p:sp>
      <p:sp>
        <p:nvSpPr>
          <p:cNvPr id="41" name="TextBox 40"/>
          <p:cNvSpPr txBox="1"/>
          <p:nvPr/>
        </p:nvSpPr>
        <p:spPr>
          <a:xfrm>
            <a:off x="3472284" y="4287276"/>
            <a:ext cx="625151" cy="369332"/>
          </a:xfrm>
          <a:prstGeom prst="rect">
            <a:avLst/>
          </a:prstGeom>
          <a:noFill/>
        </p:spPr>
        <p:txBody>
          <a:bodyPr wrap="square" rtlCol="0">
            <a:spAutoFit/>
          </a:bodyPr>
          <a:lstStyle/>
          <a:p>
            <a:r>
              <a:rPr lang="en-US" dirty="0"/>
              <a:t>0.9</a:t>
            </a:r>
          </a:p>
        </p:txBody>
      </p:sp>
      <p:sp>
        <p:nvSpPr>
          <p:cNvPr id="44" name="矩形 109"/>
          <p:cNvSpPr/>
          <p:nvPr/>
        </p:nvSpPr>
        <p:spPr>
          <a:xfrm>
            <a:off x="5296006" y="4060100"/>
            <a:ext cx="80425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solidFill>
                  <a:srgbClr val="002060"/>
                </a:solidFill>
              </a:rPr>
              <a:t>0.69</a:t>
            </a:r>
            <a:endParaRPr lang="zh-TW" altLang="en-US" sz="2400" b="1" dirty="0">
              <a:solidFill>
                <a:srgbClr val="002060"/>
              </a:solidFill>
            </a:endParaRPr>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49" name="Rectangle 48"/>
          <p:cNvSpPr/>
          <p:nvPr/>
        </p:nvSpPr>
        <p:spPr>
          <a:xfrm>
            <a:off x="6461889" y="3845683"/>
            <a:ext cx="1417376"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Loss = -0.19</a:t>
            </a:r>
          </a:p>
        </p:txBody>
      </p:sp>
      <p:sp>
        <p:nvSpPr>
          <p:cNvPr id="57" name="矩形 46"/>
          <p:cNvSpPr>
            <a:spLocks/>
          </p:cNvSpPr>
          <p:nvPr/>
        </p:nvSpPr>
        <p:spPr>
          <a:xfrm>
            <a:off x="2903955" y="3012494"/>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0.68</a:t>
            </a:r>
            <a:endParaRPr lang="zh-TW" altLang="en-US" b="1" dirty="0">
              <a:solidFill>
                <a:srgbClr val="00B050"/>
              </a:solidFill>
            </a:endParaRPr>
          </a:p>
        </p:txBody>
      </p:sp>
      <p:sp>
        <p:nvSpPr>
          <p:cNvPr id="62" name="矩形 46"/>
          <p:cNvSpPr>
            <a:spLocks/>
          </p:cNvSpPr>
          <p:nvPr/>
        </p:nvSpPr>
        <p:spPr>
          <a:xfrm>
            <a:off x="2957733" y="4963947"/>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0.6637</a:t>
            </a:r>
            <a:endParaRPr lang="zh-TW" altLang="en-US" b="1" dirty="0">
              <a:solidFill>
                <a:srgbClr val="00B050"/>
              </a:solidFill>
            </a:endParaRPr>
          </a:p>
        </p:txBody>
      </p:sp>
      <p:sp>
        <p:nvSpPr>
          <p:cNvPr id="64" name="Rectangle 63"/>
          <p:cNvSpPr/>
          <p:nvPr/>
        </p:nvSpPr>
        <p:spPr>
          <a:xfrm>
            <a:off x="147305" y="1278075"/>
            <a:ext cx="3167406" cy="400110"/>
          </a:xfrm>
          <a:prstGeom prst="rect">
            <a:avLst/>
          </a:prstGeom>
        </p:spPr>
        <p:txBody>
          <a:bodyPr wrap="none">
            <a:spAutoFit/>
          </a:bodyPr>
          <a:lstStyle/>
          <a:p>
            <a:r>
              <a:rPr lang="en-US" sz="2000" b="1" dirty="0"/>
              <a:t>Now we have an error (loss)</a:t>
            </a:r>
          </a:p>
        </p:txBody>
      </p:sp>
      <p:sp>
        <p:nvSpPr>
          <p:cNvPr id="65" name="矩形 46"/>
          <p:cNvSpPr>
            <a:spLocks/>
          </p:cNvSpPr>
          <p:nvPr/>
        </p:nvSpPr>
        <p:spPr>
          <a:xfrm>
            <a:off x="4364202" y="4171577"/>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0.69</a:t>
            </a:r>
            <a:endParaRPr lang="zh-TW" altLang="en-US" b="1" dirty="0">
              <a:solidFill>
                <a:srgbClr val="00B050"/>
              </a:solidFill>
            </a:endParaRPr>
          </a:p>
        </p:txBody>
      </p:sp>
    </p:spTree>
    <p:extLst>
      <p:ext uri="{BB962C8B-B14F-4D97-AF65-F5344CB8AC3E}">
        <p14:creationId xmlns:p14="http://schemas.microsoft.com/office/powerpoint/2010/main" val="40788837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538767" cy="9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TextBox 2"/>
          <p:cNvSpPr txBox="1"/>
          <p:nvPr/>
        </p:nvSpPr>
        <p:spPr>
          <a:xfrm>
            <a:off x="1548167" y="3288777"/>
            <a:ext cx="625151" cy="369332"/>
          </a:xfrm>
          <a:prstGeom prst="rect">
            <a:avLst/>
          </a:prstGeom>
          <a:noFill/>
        </p:spPr>
        <p:txBody>
          <a:bodyPr wrap="square" rtlCol="0">
            <a:spAutoFit/>
          </a:bodyPr>
          <a:lstStyle/>
          <a:p>
            <a:r>
              <a:rPr lang="en-US" dirty="0"/>
              <a:t>0.1</a:t>
            </a:r>
          </a:p>
        </p:txBody>
      </p:sp>
      <p:sp>
        <p:nvSpPr>
          <p:cNvPr id="35" name="TextBox 34"/>
          <p:cNvSpPr txBox="1"/>
          <p:nvPr/>
        </p:nvSpPr>
        <p:spPr>
          <a:xfrm>
            <a:off x="2297751" y="3861072"/>
            <a:ext cx="625151" cy="369332"/>
          </a:xfrm>
          <a:prstGeom prst="rect">
            <a:avLst/>
          </a:prstGeom>
          <a:noFill/>
        </p:spPr>
        <p:txBody>
          <a:bodyPr wrap="square" rtlCol="0">
            <a:spAutoFit/>
          </a:bodyPr>
          <a:lstStyle/>
          <a:p>
            <a:r>
              <a:rPr lang="en-US" dirty="0"/>
              <a:t>0.8</a:t>
            </a:r>
          </a:p>
        </p:txBody>
      </p:sp>
      <p:sp>
        <p:nvSpPr>
          <p:cNvPr id="36" name="TextBox 35"/>
          <p:cNvSpPr txBox="1"/>
          <p:nvPr/>
        </p:nvSpPr>
        <p:spPr>
          <a:xfrm>
            <a:off x="2300826" y="4295649"/>
            <a:ext cx="625151" cy="369332"/>
          </a:xfrm>
          <a:prstGeom prst="rect">
            <a:avLst/>
          </a:prstGeom>
          <a:noFill/>
        </p:spPr>
        <p:txBody>
          <a:bodyPr wrap="square" rtlCol="0">
            <a:spAutoFit/>
          </a:bodyPr>
          <a:lstStyle/>
          <a:p>
            <a:r>
              <a:rPr lang="en-US" dirty="0"/>
              <a:t>0.4</a:t>
            </a:r>
          </a:p>
        </p:txBody>
      </p:sp>
      <p:sp>
        <p:nvSpPr>
          <p:cNvPr id="37" name="TextBox 36"/>
          <p:cNvSpPr txBox="1"/>
          <p:nvPr/>
        </p:nvSpPr>
        <p:spPr>
          <a:xfrm>
            <a:off x="1548167" y="4850604"/>
            <a:ext cx="625151" cy="369332"/>
          </a:xfrm>
          <a:prstGeom prst="rect">
            <a:avLst/>
          </a:prstGeom>
          <a:noFill/>
        </p:spPr>
        <p:txBody>
          <a:bodyPr wrap="square" rtlCol="0">
            <a:spAutoFit/>
          </a:bodyPr>
          <a:lstStyle/>
          <a:p>
            <a:r>
              <a:rPr lang="en-US" dirty="0"/>
              <a:t>0.6</a:t>
            </a:r>
          </a:p>
        </p:txBody>
      </p:sp>
      <p:sp>
        <p:nvSpPr>
          <p:cNvPr id="39" name="TextBox 38"/>
          <p:cNvSpPr txBox="1"/>
          <p:nvPr/>
        </p:nvSpPr>
        <p:spPr>
          <a:xfrm>
            <a:off x="3561291" y="3445429"/>
            <a:ext cx="625151" cy="369332"/>
          </a:xfrm>
          <a:prstGeom prst="rect">
            <a:avLst/>
          </a:prstGeom>
          <a:noFill/>
        </p:spPr>
        <p:txBody>
          <a:bodyPr wrap="square" rtlCol="0">
            <a:spAutoFit/>
          </a:bodyPr>
          <a:lstStyle/>
          <a:p>
            <a:r>
              <a:rPr lang="en-US" dirty="0"/>
              <a:t>0.3</a:t>
            </a:r>
          </a:p>
        </p:txBody>
      </p:sp>
      <p:sp>
        <p:nvSpPr>
          <p:cNvPr id="41" name="TextBox 40"/>
          <p:cNvSpPr txBox="1"/>
          <p:nvPr/>
        </p:nvSpPr>
        <p:spPr>
          <a:xfrm>
            <a:off x="3472284" y="4287276"/>
            <a:ext cx="625151" cy="369332"/>
          </a:xfrm>
          <a:prstGeom prst="rect">
            <a:avLst/>
          </a:prstGeom>
          <a:noFill/>
        </p:spPr>
        <p:txBody>
          <a:bodyPr wrap="square" rtlCol="0">
            <a:spAutoFit/>
          </a:bodyPr>
          <a:lstStyle/>
          <a:p>
            <a:r>
              <a:rPr lang="en-US" dirty="0"/>
              <a:t>0.9</a:t>
            </a:r>
          </a:p>
        </p:txBody>
      </p:sp>
      <p:sp>
        <p:nvSpPr>
          <p:cNvPr id="44" name="矩形 109"/>
          <p:cNvSpPr/>
          <p:nvPr/>
        </p:nvSpPr>
        <p:spPr>
          <a:xfrm>
            <a:off x="5296006" y="4060100"/>
            <a:ext cx="80425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solidFill>
                  <a:srgbClr val="002060"/>
                </a:solidFill>
              </a:rPr>
              <a:t>0.69</a:t>
            </a:r>
            <a:endParaRPr lang="zh-TW" altLang="en-US" sz="2400" b="1" dirty="0">
              <a:solidFill>
                <a:srgbClr val="002060"/>
              </a:solidFill>
            </a:endParaRPr>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49" name="Rectangle 48"/>
          <p:cNvSpPr/>
          <p:nvPr/>
        </p:nvSpPr>
        <p:spPr>
          <a:xfrm>
            <a:off x="4603934" y="3747942"/>
            <a:ext cx="721671"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-0.19</a:t>
            </a:r>
          </a:p>
        </p:txBody>
      </p:sp>
      <p:sp>
        <p:nvSpPr>
          <p:cNvPr id="64" name="Rectangle 63"/>
          <p:cNvSpPr/>
          <p:nvPr/>
        </p:nvSpPr>
        <p:spPr>
          <a:xfrm>
            <a:off x="147305" y="1278075"/>
            <a:ext cx="3808415" cy="707886"/>
          </a:xfrm>
          <a:prstGeom prst="rect">
            <a:avLst/>
          </a:prstGeom>
        </p:spPr>
        <p:txBody>
          <a:bodyPr wrap="none">
            <a:spAutoFit/>
          </a:bodyPr>
          <a:lstStyle/>
          <a:p>
            <a:r>
              <a:rPr lang="en-US" sz="2000" b="1" dirty="0"/>
              <a:t>Perform a reverse pass:</a:t>
            </a:r>
          </a:p>
          <a:p>
            <a:r>
              <a:rPr lang="en-US" sz="2000" b="1" dirty="0"/>
              <a:t>Compute reversal for output error</a:t>
            </a:r>
          </a:p>
        </p:txBody>
      </p:sp>
      <p:cxnSp>
        <p:nvCxnSpPr>
          <p:cNvPr id="51" name="直線單箭頭接點 42"/>
          <p:cNvCxnSpPr/>
          <p:nvPr/>
        </p:nvCxnSpPr>
        <p:spPr>
          <a:xfrm flipH="1">
            <a:off x="4708140" y="4105153"/>
            <a:ext cx="465853" cy="0"/>
          </a:xfrm>
          <a:prstGeom prst="straightConnector1">
            <a:avLst/>
          </a:pr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矩形 46"/>
          <p:cNvSpPr>
            <a:spLocks/>
          </p:cNvSpPr>
          <p:nvPr/>
        </p:nvSpPr>
        <p:spPr>
          <a:xfrm>
            <a:off x="70850" y="2286868"/>
            <a:ext cx="7910777" cy="540000"/>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sz="2400" dirty="0"/>
              <a:t>δ = error ∙ (1 - output) ∙ output = (</a:t>
            </a:r>
            <a:r>
              <a:rPr lang="en-US" sz="2400" b="1" dirty="0">
                <a:solidFill>
                  <a:srgbClr val="FF0000"/>
                </a:solidFill>
              </a:rPr>
              <a:t>-0.19</a:t>
            </a:r>
            <a:r>
              <a:rPr lang="en-US" sz="2400" dirty="0"/>
              <a:t>) ∙ 0.31 ∙ </a:t>
            </a:r>
            <a:r>
              <a:rPr lang="en-US" sz="2400" b="1" dirty="0"/>
              <a:t>0.69</a:t>
            </a:r>
            <a:r>
              <a:rPr lang="en-US" sz="2400" dirty="0"/>
              <a:t> </a:t>
            </a:r>
            <a:r>
              <a:rPr lang="en-US" sz="2400" dirty="0">
                <a:latin typeface="Cambria Math"/>
                <a:ea typeface="Cambria Math"/>
              </a:rPr>
              <a:t>≈</a:t>
            </a:r>
            <a:r>
              <a:rPr lang="en-US" sz="2400" dirty="0"/>
              <a:t> </a:t>
            </a:r>
            <a:r>
              <a:rPr lang="en-US" sz="2400" b="1" dirty="0">
                <a:solidFill>
                  <a:srgbClr val="C00000"/>
                </a:solidFill>
              </a:rPr>
              <a:t>-0.0406</a:t>
            </a:r>
            <a:endParaRPr lang="en-US" altLang="zh-TW" sz="2400" b="1" dirty="0">
              <a:solidFill>
                <a:srgbClr val="C00000"/>
              </a:solidFill>
            </a:endParaRPr>
          </a:p>
        </p:txBody>
      </p:sp>
      <p:sp>
        <p:nvSpPr>
          <p:cNvPr id="12" name="Rectangle 11"/>
          <p:cNvSpPr/>
          <p:nvPr/>
        </p:nvSpPr>
        <p:spPr>
          <a:xfrm>
            <a:off x="3535548" y="3994916"/>
            <a:ext cx="901209" cy="369332"/>
          </a:xfrm>
          <a:prstGeom prst="rect">
            <a:avLst/>
          </a:prstGeom>
        </p:spPr>
        <p:txBody>
          <a:bodyPr wrap="none">
            <a:spAutoFit/>
          </a:bodyPr>
          <a:lstStyle/>
          <a:p>
            <a:r>
              <a:rPr lang="en-US" b="1" dirty="0">
                <a:solidFill>
                  <a:srgbClr val="C00000"/>
                </a:solidFill>
              </a:rPr>
              <a:t>-0.0406</a:t>
            </a:r>
            <a:endParaRPr lang="en-US" dirty="0"/>
          </a:p>
        </p:txBody>
      </p:sp>
      <p:cxnSp>
        <p:nvCxnSpPr>
          <p:cNvPr id="53" name="Straight Arrow Connector 52"/>
          <p:cNvCxnSpPr/>
          <p:nvPr/>
        </p:nvCxnSpPr>
        <p:spPr>
          <a:xfrm flipH="1">
            <a:off x="4339525" y="2727702"/>
            <a:ext cx="2831049" cy="1321204"/>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6" name="矩形 46"/>
          <p:cNvSpPr>
            <a:spLocks/>
          </p:cNvSpPr>
          <p:nvPr/>
        </p:nvSpPr>
        <p:spPr>
          <a:xfrm>
            <a:off x="2903955" y="3012494"/>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0.68</a:t>
            </a:r>
            <a:endParaRPr lang="zh-TW" altLang="en-US" b="1" dirty="0">
              <a:solidFill>
                <a:srgbClr val="00B050"/>
              </a:solidFill>
            </a:endParaRPr>
          </a:p>
        </p:txBody>
      </p:sp>
      <p:sp>
        <p:nvSpPr>
          <p:cNvPr id="58" name="矩形 46"/>
          <p:cNvSpPr>
            <a:spLocks/>
          </p:cNvSpPr>
          <p:nvPr/>
        </p:nvSpPr>
        <p:spPr>
          <a:xfrm>
            <a:off x="2957733" y="4963947"/>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0.6637</a:t>
            </a:r>
            <a:endParaRPr lang="zh-TW" altLang="en-US" b="1" dirty="0">
              <a:solidFill>
                <a:srgbClr val="00B050"/>
              </a:solidFill>
            </a:endParaRPr>
          </a:p>
        </p:txBody>
      </p:sp>
      <p:sp>
        <p:nvSpPr>
          <p:cNvPr id="59" name="矩形 46"/>
          <p:cNvSpPr>
            <a:spLocks/>
          </p:cNvSpPr>
          <p:nvPr/>
        </p:nvSpPr>
        <p:spPr>
          <a:xfrm>
            <a:off x="4364202" y="4171577"/>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0.69</a:t>
            </a:r>
            <a:endParaRPr lang="zh-TW" altLang="en-US" b="1" dirty="0">
              <a:solidFill>
                <a:srgbClr val="00B050"/>
              </a:solidFill>
            </a:endParaRPr>
          </a:p>
        </p:txBody>
      </p:sp>
      <p:grpSp>
        <p:nvGrpSpPr>
          <p:cNvPr id="26" name="Group 25"/>
          <p:cNvGrpSpPr/>
          <p:nvPr/>
        </p:nvGrpSpPr>
        <p:grpSpPr>
          <a:xfrm>
            <a:off x="6241725" y="5264632"/>
            <a:ext cx="2782557" cy="1552747"/>
            <a:chOff x="6241725" y="5264632"/>
            <a:chExt cx="2782557" cy="1552747"/>
          </a:xfrm>
        </p:grpSpPr>
        <p:sp>
          <p:nvSpPr>
            <p:cNvPr id="67" name="矩形 97"/>
            <p:cNvSpPr/>
            <p:nvPr/>
          </p:nvSpPr>
          <p:spPr>
            <a:xfrm>
              <a:off x="6261315" y="5264632"/>
              <a:ext cx="2739719" cy="1552747"/>
            </a:xfrm>
            <a:prstGeom prst="rect">
              <a:avLst/>
            </a:prstGeom>
            <a:solidFill>
              <a:schemeClr val="bg1">
                <a:lumMod val="85000"/>
              </a:schemeClr>
            </a:solidFill>
            <a:ln w="19050">
              <a:solidFill>
                <a:srgbClr val="FF0000"/>
              </a:solid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22" name="TextBox 21"/>
                <p:cNvSpPr txBox="1"/>
                <p:nvPr/>
              </p:nvSpPr>
              <p:spPr>
                <a:xfrm>
                  <a:off x="6284563" y="6192547"/>
                  <a:ext cx="2739719" cy="619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a:rPr>
                              <m:t>𝜕</m:t>
                            </m:r>
                            <m:r>
                              <a:rPr lang="en-US" b="0" i="1" smtClean="0">
                                <a:latin typeface="Cambria Math"/>
                                <a:ea typeface="Cambria Math"/>
                              </a:rPr>
                              <m:t>𝜎</m:t>
                            </m:r>
                            <m:r>
                              <a:rPr lang="en-US" b="0" i="1" smtClean="0">
                                <a:latin typeface="Cambria Math"/>
                                <a:ea typeface="Cambria Math"/>
                              </a:rPr>
                              <m:t>(</m:t>
                            </m:r>
                            <m:r>
                              <a:rPr lang="en-US" b="0" i="1" smtClean="0">
                                <a:latin typeface="Cambria Math"/>
                                <a:ea typeface="Cambria Math"/>
                              </a:rPr>
                              <m:t>𝑥</m:t>
                            </m:r>
                            <m:r>
                              <a:rPr lang="en-US" b="0" i="1" smtClean="0">
                                <a:latin typeface="Cambria Math"/>
                                <a:ea typeface="Cambria Math"/>
                              </a:rPr>
                              <m:t>)</m:t>
                            </m:r>
                          </m:num>
                          <m:den>
                            <m:r>
                              <a:rPr lang="en-US" i="1" smtClean="0">
                                <a:latin typeface="Cambria Math"/>
                              </a:rPr>
                              <m:t>𝜕</m:t>
                            </m:r>
                            <m:r>
                              <a:rPr lang="en-US" i="1" smtClean="0">
                                <a:latin typeface="Cambria Math"/>
                              </a:rPr>
                              <m:t>𝑥</m:t>
                            </m:r>
                          </m:den>
                        </m:f>
                        <m:r>
                          <a:rPr lang="en-US" b="0" i="1" smtClean="0">
                            <a:latin typeface="Cambria Math"/>
                          </a:rPr>
                          <m:t>=</m:t>
                        </m:r>
                        <m:r>
                          <a:rPr lang="en-US" i="1">
                            <a:latin typeface="Cambria Math"/>
                            <a:ea typeface="Cambria Math"/>
                          </a:rPr>
                          <m:t>𝜎</m:t>
                        </m:r>
                        <m:r>
                          <a:rPr lang="en-US" i="1">
                            <a:latin typeface="Cambria Math"/>
                            <a:ea typeface="Cambria Math"/>
                          </a:rPr>
                          <m:t>(</m:t>
                        </m:r>
                        <m:r>
                          <a:rPr lang="en-US" i="1">
                            <a:latin typeface="Cambria Math"/>
                            <a:ea typeface="Cambria Math"/>
                          </a:rPr>
                          <m:t>𝑥</m:t>
                        </m:r>
                        <m:r>
                          <a:rPr lang="en-US" i="1">
                            <a:latin typeface="Cambria Math"/>
                            <a:ea typeface="Cambria Math"/>
                          </a:rPr>
                          <m:t>)∙(1−</m:t>
                        </m:r>
                        <m:r>
                          <a:rPr lang="en-US" i="1">
                            <a:latin typeface="Cambria Math"/>
                            <a:ea typeface="Cambria Math"/>
                          </a:rPr>
                          <m:t>𝜎</m:t>
                        </m:r>
                        <m:r>
                          <a:rPr lang="en-US" i="1">
                            <a:latin typeface="Cambria Math"/>
                            <a:ea typeface="Cambria Math"/>
                          </a:rPr>
                          <m:t>(</m:t>
                        </m:r>
                        <m:r>
                          <a:rPr lang="en-US" i="1">
                            <a:latin typeface="Cambria Math"/>
                            <a:ea typeface="Cambria Math"/>
                          </a:rPr>
                          <m:t>𝑥</m:t>
                        </m:r>
                        <m:r>
                          <a:rPr lang="en-US" i="1">
                            <a:latin typeface="Cambria Math"/>
                            <a:ea typeface="Cambria Math"/>
                          </a:rPr>
                          <m:t>))</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6284563" y="6192547"/>
                  <a:ext cx="2739719" cy="61991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6252512" y="5590697"/>
                  <a:ext cx="1766637" cy="6173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𝜎</m:t>
                        </m:r>
                        <m:d>
                          <m:dPr>
                            <m:ctrlPr>
                              <a:rPr lang="en-US" i="1">
                                <a:latin typeface="Cambria Math" panose="02040503050406030204" pitchFamily="18" charset="0"/>
                                <a:ea typeface="Cambria Math"/>
                              </a:rPr>
                            </m:ctrlPr>
                          </m:dPr>
                          <m:e>
                            <m:r>
                              <a:rPr lang="en-US" i="1">
                                <a:latin typeface="Cambria Math"/>
                                <a:ea typeface="Cambria Math"/>
                              </a:rPr>
                              <m:t>𝑥</m:t>
                            </m:r>
                          </m:e>
                        </m:d>
                        <m:r>
                          <a:rPr lang="en-US" b="0" i="1" smtClean="0">
                            <a:latin typeface="Cambria Math"/>
                            <a:ea typeface="Cambria Math"/>
                          </a:rPr>
                          <m:t>=</m:t>
                        </m:r>
                        <m:f>
                          <m:fPr>
                            <m:ctrlPr>
                              <a:rPr lang="en-US" i="1" smtClean="0">
                                <a:latin typeface="Cambria Math" panose="02040503050406030204" pitchFamily="18" charset="0"/>
                              </a:rPr>
                            </m:ctrlPr>
                          </m:fPr>
                          <m:num>
                            <m:r>
                              <a:rPr lang="en-US" b="0" i="1" smtClean="0">
                                <a:latin typeface="Cambria Math"/>
                                <a:ea typeface="Cambria Math"/>
                              </a:rPr>
                              <m:t>1</m:t>
                            </m:r>
                          </m:num>
                          <m:den>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𝑒</m:t>
                                </m:r>
                              </m:e>
                              <m:sup>
                                <m:r>
                                  <a:rPr lang="en-US" b="0" i="1" smtClean="0">
                                    <a:latin typeface="Cambria Math"/>
                                  </a:rPr>
                                  <m:t>−</m:t>
                                </m:r>
                                <m:r>
                                  <a:rPr lang="en-US" b="0" i="1" smtClean="0">
                                    <a:latin typeface="Cambria Math"/>
                                  </a:rPr>
                                  <m:t>𝑥</m:t>
                                </m:r>
                              </m:sup>
                            </m:sSup>
                          </m:den>
                        </m:f>
                      </m:oMath>
                    </m:oMathPara>
                  </a14:m>
                  <a:endParaRPr lang="en-US" dirty="0"/>
                </a:p>
              </p:txBody>
            </p:sp>
          </mc:Choice>
          <mc:Fallback xmlns="">
            <p:sp>
              <p:nvSpPr>
                <p:cNvPr id="63" name="TextBox 62"/>
                <p:cNvSpPr txBox="1">
                  <a:spLocks noRot="1" noChangeAspect="1" noMove="1" noResize="1" noEditPoints="1" noAdjustHandles="1" noChangeArrowheads="1" noChangeShapeType="1" noTextEdit="1"/>
                </p:cNvSpPr>
                <p:nvPr/>
              </p:nvSpPr>
              <p:spPr>
                <a:xfrm>
                  <a:off x="6252512" y="5590697"/>
                  <a:ext cx="1766637" cy="617348"/>
                </a:xfrm>
                <a:prstGeom prst="rect">
                  <a:avLst/>
                </a:prstGeom>
                <a:blipFill rotWithShape="1">
                  <a:blip r:embed="rId5"/>
                  <a:stretch>
                    <a:fillRect/>
                  </a:stretch>
                </a:blipFill>
              </p:spPr>
              <p:txBody>
                <a:bodyPr/>
                <a:lstStyle/>
                <a:p>
                  <a:r>
                    <a:rPr lang="en-US">
                      <a:noFill/>
                    </a:rPr>
                    <a:t> </a:t>
                  </a:r>
                </a:p>
              </p:txBody>
            </p:sp>
          </mc:Fallback>
        </mc:AlternateContent>
        <p:sp>
          <p:nvSpPr>
            <p:cNvPr id="25" name="Rectangle 24"/>
            <p:cNvSpPr/>
            <p:nvPr/>
          </p:nvSpPr>
          <p:spPr>
            <a:xfrm>
              <a:off x="6241725" y="5284969"/>
              <a:ext cx="2782557" cy="307777"/>
            </a:xfrm>
            <a:prstGeom prst="rect">
              <a:avLst/>
            </a:prstGeom>
          </p:spPr>
          <p:txBody>
            <a:bodyPr wrap="none">
              <a:spAutoFit/>
            </a:bodyPr>
            <a:lstStyle/>
            <a:p>
              <a:r>
                <a:rPr lang="en-US" sz="1400" b="1" dirty="0"/>
                <a:t>Used property of sigmoid function:</a:t>
              </a:r>
            </a:p>
          </p:txBody>
        </p:sp>
      </p:grpSp>
    </p:spTree>
    <p:extLst>
      <p:ext uri="{BB962C8B-B14F-4D97-AF65-F5344CB8AC3E}">
        <p14:creationId xmlns:p14="http://schemas.microsoft.com/office/powerpoint/2010/main" val="8356505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538767" cy="9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TextBox 2"/>
          <p:cNvSpPr txBox="1"/>
          <p:nvPr/>
        </p:nvSpPr>
        <p:spPr>
          <a:xfrm>
            <a:off x="1548167" y="3288777"/>
            <a:ext cx="625151" cy="369332"/>
          </a:xfrm>
          <a:prstGeom prst="rect">
            <a:avLst/>
          </a:prstGeom>
          <a:noFill/>
        </p:spPr>
        <p:txBody>
          <a:bodyPr wrap="square" rtlCol="0">
            <a:spAutoFit/>
          </a:bodyPr>
          <a:lstStyle/>
          <a:p>
            <a:r>
              <a:rPr lang="en-US" dirty="0"/>
              <a:t>0.1</a:t>
            </a:r>
          </a:p>
        </p:txBody>
      </p:sp>
      <p:sp>
        <p:nvSpPr>
          <p:cNvPr id="35" name="TextBox 34"/>
          <p:cNvSpPr txBox="1"/>
          <p:nvPr/>
        </p:nvSpPr>
        <p:spPr>
          <a:xfrm>
            <a:off x="2297751" y="3861072"/>
            <a:ext cx="625151" cy="369332"/>
          </a:xfrm>
          <a:prstGeom prst="rect">
            <a:avLst/>
          </a:prstGeom>
          <a:noFill/>
        </p:spPr>
        <p:txBody>
          <a:bodyPr wrap="square" rtlCol="0">
            <a:spAutoFit/>
          </a:bodyPr>
          <a:lstStyle/>
          <a:p>
            <a:r>
              <a:rPr lang="en-US" dirty="0"/>
              <a:t>0.8</a:t>
            </a:r>
          </a:p>
        </p:txBody>
      </p:sp>
      <p:sp>
        <p:nvSpPr>
          <p:cNvPr id="36" name="TextBox 35"/>
          <p:cNvSpPr txBox="1"/>
          <p:nvPr/>
        </p:nvSpPr>
        <p:spPr>
          <a:xfrm>
            <a:off x="2300826" y="4295649"/>
            <a:ext cx="625151" cy="369332"/>
          </a:xfrm>
          <a:prstGeom prst="rect">
            <a:avLst/>
          </a:prstGeom>
          <a:noFill/>
        </p:spPr>
        <p:txBody>
          <a:bodyPr wrap="square" rtlCol="0">
            <a:spAutoFit/>
          </a:bodyPr>
          <a:lstStyle/>
          <a:p>
            <a:r>
              <a:rPr lang="en-US" dirty="0"/>
              <a:t>0.4</a:t>
            </a:r>
          </a:p>
        </p:txBody>
      </p:sp>
      <p:sp>
        <p:nvSpPr>
          <p:cNvPr id="37" name="TextBox 36"/>
          <p:cNvSpPr txBox="1"/>
          <p:nvPr/>
        </p:nvSpPr>
        <p:spPr>
          <a:xfrm>
            <a:off x="1548167" y="4850604"/>
            <a:ext cx="625151" cy="369332"/>
          </a:xfrm>
          <a:prstGeom prst="rect">
            <a:avLst/>
          </a:prstGeom>
          <a:noFill/>
        </p:spPr>
        <p:txBody>
          <a:bodyPr wrap="square" rtlCol="0">
            <a:spAutoFit/>
          </a:bodyPr>
          <a:lstStyle/>
          <a:p>
            <a:r>
              <a:rPr lang="en-US" dirty="0"/>
              <a:t>0.6</a:t>
            </a:r>
          </a:p>
        </p:txBody>
      </p:sp>
      <p:sp>
        <p:nvSpPr>
          <p:cNvPr id="39" name="TextBox 38"/>
          <p:cNvSpPr txBox="1"/>
          <p:nvPr/>
        </p:nvSpPr>
        <p:spPr>
          <a:xfrm>
            <a:off x="3561291" y="3445429"/>
            <a:ext cx="625151" cy="369332"/>
          </a:xfrm>
          <a:prstGeom prst="rect">
            <a:avLst/>
          </a:prstGeom>
          <a:noFill/>
        </p:spPr>
        <p:txBody>
          <a:bodyPr wrap="square" rtlCol="0">
            <a:spAutoFit/>
          </a:bodyPr>
          <a:lstStyle/>
          <a:p>
            <a:r>
              <a:rPr lang="en-US" dirty="0"/>
              <a:t>0.3</a:t>
            </a:r>
          </a:p>
        </p:txBody>
      </p:sp>
      <p:sp>
        <p:nvSpPr>
          <p:cNvPr id="41" name="TextBox 40"/>
          <p:cNvSpPr txBox="1"/>
          <p:nvPr/>
        </p:nvSpPr>
        <p:spPr>
          <a:xfrm>
            <a:off x="3472284" y="4287276"/>
            <a:ext cx="625151" cy="369332"/>
          </a:xfrm>
          <a:prstGeom prst="rect">
            <a:avLst/>
          </a:prstGeom>
          <a:noFill/>
        </p:spPr>
        <p:txBody>
          <a:bodyPr wrap="square" rtlCol="0">
            <a:spAutoFit/>
          </a:bodyPr>
          <a:lstStyle/>
          <a:p>
            <a:r>
              <a:rPr lang="en-US" dirty="0"/>
              <a:t>0.9</a:t>
            </a:r>
          </a:p>
        </p:txBody>
      </p:sp>
      <p:sp>
        <p:nvSpPr>
          <p:cNvPr id="44" name="矩形 109"/>
          <p:cNvSpPr/>
          <p:nvPr/>
        </p:nvSpPr>
        <p:spPr>
          <a:xfrm>
            <a:off x="5296006" y="4060100"/>
            <a:ext cx="80425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solidFill>
                  <a:srgbClr val="002060"/>
                </a:solidFill>
              </a:rPr>
              <a:t>0.69</a:t>
            </a:r>
            <a:endParaRPr lang="zh-TW" altLang="en-US" sz="2400" b="1" dirty="0">
              <a:solidFill>
                <a:srgbClr val="002060"/>
              </a:solidFill>
            </a:endParaRPr>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49" name="Rectangle 48"/>
          <p:cNvSpPr/>
          <p:nvPr/>
        </p:nvSpPr>
        <p:spPr>
          <a:xfrm>
            <a:off x="4603934" y="3747942"/>
            <a:ext cx="721671"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-0.19</a:t>
            </a:r>
          </a:p>
        </p:txBody>
      </p:sp>
      <p:sp>
        <p:nvSpPr>
          <p:cNvPr id="64" name="Rectangle 63"/>
          <p:cNvSpPr/>
          <p:nvPr/>
        </p:nvSpPr>
        <p:spPr>
          <a:xfrm>
            <a:off x="147305" y="1278075"/>
            <a:ext cx="4156715" cy="707886"/>
          </a:xfrm>
          <a:prstGeom prst="rect">
            <a:avLst/>
          </a:prstGeom>
        </p:spPr>
        <p:txBody>
          <a:bodyPr wrap="none">
            <a:spAutoFit/>
          </a:bodyPr>
          <a:lstStyle/>
          <a:p>
            <a:r>
              <a:rPr lang="en-US" sz="2000" b="1" dirty="0"/>
              <a:t>Perform a reverse pass:</a:t>
            </a:r>
          </a:p>
          <a:p>
            <a:r>
              <a:rPr lang="en-US" sz="2000" b="1" dirty="0"/>
              <a:t>Update weights of the output neuron</a:t>
            </a:r>
          </a:p>
        </p:txBody>
      </p:sp>
      <p:cxnSp>
        <p:nvCxnSpPr>
          <p:cNvPr id="51" name="直線單箭頭接點 42"/>
          <p:cNvCxnSpPr/>
          <p:nvPr/>
        </p:nvCxnSpPr>
        <p:spPr>
          <a:xfrm flipH="1">
            <a:off x="4708140" y="4105153"/>
            <a:ext cx="465853" cy="0"/>
          </a:xfrm>
          <a:prstGeom prst="straightConnector1">
            <a:avLst/>
          </a:pr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矩形 46"/>
          <p:cNvSpPr>
            <a:spLocks/>
          </p:cNvSpPr>
          <p:nvPr/>
        </p:nvSpPr>
        <p:spPr>
          <a:xfrm>
            <a:off x="232544" y="2032455"/>
            <a:ext cx="2810428"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pl-PL" sz="2400" dirty="0"/>
              <a:t>w</a:t>
            </a:r>
            <a:r>
              <a:rPr lang="en-US" sz="2400" baseline="-25000" dirty="0"/>
              <a:t>new</a:t>
            </a:r>
            <a:r>
              <a:rPr lang="pl-PL" sz="2400" dirty="0"/>
              <a:t> = w</a:t>
            </a:r>
            <a:r>
              <a:rPr lang="en-US" sz="2400" baseline="-25000" dirty="0"/>
              <a:t>old</a:t>
            </a:r>
            <a:r>
              <a:rPr lang="pl-PL" sz="2400" baseline="-25000" dirty="0"/>
              <a:t> </a:t>
            </a:r>
            <a:r>
              <a:rPr lang="pl-PL" sz="2400" dirty="0"/>
              <a:t>+</a:t>
            </a:r>
            <a:r>
              <a:rPr lang="en-US" sz="2400" dirty="0"/>
              <a:t> </a:t>
            </a:r>
            <a:r>
              <a:rPr lang="pl-PL" sz="2400" dirty="0"/>
              <a:t>δ </a:t>
            </a:r>
            <a:r>
              <a:rPr lang="en-US" sz="2400" dirty="0"/>
              <a:t>∙</a:t>
            </a:r>
            <a:r>
              <a:rPr lang="pl-PL" sz="2400" dirty="0"/>
              <a:t> input</a:t>
            </a:r>
            <a:endParaRPr lang="en-US" altLang="zh-TW" sz="2400" b="1" dirty="0">
              <a:solidFill>
                <a:srgbClr val="C00000"/>
              </a:solidFill>
            </a:endParaRPr>
          </a:p>
        </p:txBody>
      </p:sp>
      <p:sp>
        <p:nvSpPr>
          <p:cNvPr id="12" name="Rectangle 11"/>
          <p:cNvSpPr/>
          <p:nvPr/>
        </p:nvSpPr>
        <p:spPr>
          <a:xfrm>
            <a:off x="3527799" y="4049159"/>
            <a:ext cx="901209" cy="369332"/>
          </a:xfrm>
          <a:prstGeom prst="rect">
            <a:avLst/>
          </a:prstGeom>
        </p:spPr>
        <p:txBody>
          <a:bodyPr wrap="none">
            <a:spAutoFit/>
          </a:bodyPr>
          <a:lstStyle/>
          <a:p>
            <a:r>
              <a:rPr lang="en-US" b="1" dirty="0">
                <a:solidFill>
                  <a:srgbClr val="C00000"/>
                </a:solidFill>
              </a:rPr>
              <a:t>-0.0406</a:t>
            </a:r>
            <a:endParaRPr lang="en-US" dirty="0"/>
          </a:p>
        </p:txBody>
      </p:sp>
      <p:sp>
        <p:nvSpPr>
          <p:cNvPr id="50" name="矩形 46"/>
          <p:cNvSpPr>
            <a:spLocks/>
          </p:cNvSpPr>
          <p:nvPr/>
        </p:nvSpPr>
        <p:spPr>
          <a:xfrm>
            <a:off x="2903955" y="3012494"/>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0.68</a:t>
            </a:r>
            <a:endParaRPr lang="zh-TW" altLang="en-US" b="1" dirty="0">
              <a:solidFill>
                <a:srgbClr val="00B050"/>
              </a:solidFill>
            </a:endParaRPr>
          </a:p>
        </p:txBody>
      </p:sp>
      <p:sp>
        <p:nvSpPr>
          <p:cNvPr id="55" name="矩形 46"/>
          <p:cNvSpPr>
            <a:spLocks/>
          </p:cNvSpPr>
          <p:nvPr/>
        </p:nvSpPr>
        <p:spPr>
          <a:xfrm>
            <a:off x="2957733" y="4963947"/>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0.6637</a:t>
            </a:r>
            <a:endParaRPr lang="zh-TW" altLang="en-US" b="1" dirty="0">
              <a:solidFill>
                <a:srgbClr val="00B050"/>
              </a:solidFill>
            </a:endParaRPr>
          </a:p>
        </p:txBody>
      </p:sp>
      <p:sp>
        <p:nvSpPr>
          <p:cNvPr id="56" name="矩形 46"/>
          <p:cNvSpPr>
            <a:spLocks/>
          </p:cNvSpPr>
          <p:nvPr/>
        </p:nvSpPr>
        <p:spPr>
          <a:xfrm>
            <a:off x="4364202" y="4171577"/>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0.69</a:t>
            </a:r>
            <a:endParaRPr lang="zh-TW" altLang="en-US" b="1" dirty="0">
              <a:solidFill>
                <a:srgbClr val="00B050"/>
              </a:solidFill>
            </a:endParaRPr>
          </a:p>
        </p:txBody>
      </p:sp>
      <p:sp>
        <p:nvSpPr>
          <p:cNvPr id="57" name="矩形 46"/>
          <p:cNvSpPr>
            <a:spLocks/>
          </p:cNvSpPr>
          <p:nvPr/>
        </p:nvSpPr>
        <p:spPr>
          <a:xfrm>
            <a:off x="3473468" y="2300684"/>
            <a:ext cx="3957976"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pl-PL" sz="2400" dirty="0"/>
              <a:t>0.3 + (</a:t>
            </a:r>
            <a:r>
              <a:rPr lang="en-US" sz="2400" b="1" dirty="0">
                <a:solidFill>
                  <a:srgbClr val="C00000"/>
                </a:solidFill>
              </a:rPr>
              <a:t>-0.0406</a:t>
            </a:r>
            <a:r>
              <a:rPr lang="en-US" sz="2400" dirty="0"/>
              <a:t> ∙ </a:t>
            </a:r>
            <a:r>
              <a:rPr lang="pl-PL" sz="2400" b="1" dirty="0">
                <a:solidFill>
                  <a:srgbClr val="00B050"/>
                </a:solidFill>
              </a:rPr>
              <a:t>0.68</a:t>
            </a:r>
            <a:r>
              <a:rPr lang="pl-PL" sz="2400" dirty="0"/>
              <a:t>) = </a:t>
            </a:r>
            <a:r>
              <a:rPr lang="pl-PL" sz="2400" b="1" dirty="0">
                <a:ln w="10541" cmpd="sng">
                  <a:solidFill>
                    <a:schemeClr val="accent1">
                      <a:shade val="88000"/>
                      <a:satMod val="110000"/>
                    </a:schemeClr>
                  </a:solidFill>
                  <a:prstDash val="solid"/>
                </a:ln>
                <a:solidFill>
                  <a:srgbClr val="FF0000"/>
                </a:solidFill>
              </a:rPr>
              <a:t>0.272</a:t>
            </a:r>
            <a:r>
              <a:rPr lang="en-US" sz="2400" b="1" dirty="0">
                <a:ln w="10541" cmpd="sng">
                  <a:solidFill>
                    <a:schemeClr val="accent1">
                      <a:shade val="88000"/>
                      <a:satMod val="110000"/>
                    </a:schemeClr>
                  </a:solidFill>
                  <a:prstDash val="solid"/>
                </a:ln>
                <a:solidFill>
                  <a:srgbClr val="FF0000"/>
                </a:solidFill>
              </a:rPr>
              <a:t>4</a:t>
            </a:r>
          </a:p>
        </p:txBody>
      </p:sp>
      <p:cxnSp>
        <p:nvCxnSpPr>
          <p:cNvPr id="53" name="Straight Arrow Connector 52"/>
          <p:cNvCxnSpPr/>
          <p:nvPr/>
        </p:nvCxnSpPr>
        <p:spPr>
          <a:xfrm flipH="1">
            <a:off x="3873866" y="2673712"/>
            <a:ext cx="2751659" cy="1243209"/>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1696061">
            <a:off x="3211946" y="3701871"/>
            <a:ext cx="830677" cy="369332"/>
          </a:xfrm>
          <a:prstGeom prst="rect">
            <a:avLst/>
          </a:prstGeom>
        </p:spPr>
        <p:txBody>
          <a:bodyPr wrap="none">
            <a:spAutoFit/>
          </a:bodyPr>
          <a:lstStyle/>
          <a:p>
            <a:r>
              <a:rPr lang="pl-PL" b="1" dirty="0">
                <a:ln w="10541" cmpd="sng">
                  <a:solidFill>
                    <a:schemeClr val="accent1">
                      <a:shade val="88000"/>
                      <a:satMod val="110000"/>
                    </a:schemeClr>
                  </a:solidFill>
                  <a:prstDash val="solid"/>
                </a:ln>
                <a:solidFill>
                  <a:srgbClr val="FF0000"/>
                </a:solidFill>
              </a:rPr>
              <a:t>0.272</a:t>
            </a:r>
            <a:r>
              <a:rPr lang="en-US" b="1" dirty="0">
                <a:ln w="10541" cmpd="sng">
                  <a:solidFill>
                    <a:schemeClr val="accent1">
                      <a:shade val="88000"/>
                      <a:satMod val="110000"/>
                    </a:schemeClr>
                  </a:solidFill>
                  <a:prstDash val="solid"/>
                </a:ln>
                <a:solidFill>
                  <a:srgbClr val="FF0000"/>
                </a:solidFill>
              </a:rPr>
              <a:t>4</a:t>
            </a:r>
            <a:endParaRPr lang="en-US" dirty="0"/>
          </a:p>
        </p:txBody>
      </p:sp>
      <p:sp>
        <p:nvSpPr>
          <p:cNvPr id="58" name="矩形 46"/>
          <p:cNvSpPr>
            <a:spLocks/>
          </p:cNvSpPr>
          <p:nvPr/>
        </p:nvSpPr>
        <p:spPr>
          <a:xfrm>
            <a:off x="2105978" y="6048348"/>
            <a:ext cx="4067618"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pl-PL" sz="2400" dirty="0"/>
              <a:t>0.</a:t>
            </a:r>
            <a:r>
              <a:rPr lang="en-US" sz="2400" dirty="0"/>
              <a:t>9</a:t>
            </a:r>
            <a:r>
              <a:rPr lang="pl-PL" sz="2400" dirty="0"/>
              <a:t> + (</a:t>
            </a:r>
            <a:r>
              <a:rPr lang="en-US" sz="2400" b="1" dirty="0">
                <a:solidFill>
                  <a:srgbClr val="C00000"/>
                </a:solidFill>
              </a:rPr>
              <a:t>-0.0406</a:t>
            </a:r>
            <a:r>
              <a:rPr lang="en-US" sz="2400" dirty="0"/>
              <a:t> ∙ </a:t>
            </a:r>
            <a:r>
              <a:rPr lang="pl-PL" sz="2400" b="1" dirty="0">
                <a:solidFill>
                  <a:srgbClr val="00B050"/>
                </a:solidFill>
              </a:rPr>
              <a:t>0.6</a:t>
            </a:r>
            <a:r>
              <a:rPr lang="en-US" sz="2400" b="1" dirty="0">
                <a:solidFill>
                  <a:srgbClr val="00B050"/>
                </a:solidFill>
              </a:rPr>
              <a:t>637</a:t>
            </a:r>
            <a:r>
              <a:rPr lang="pl-PL" sz="2400" dirty="0"/>
              <a:t>) = </a:t>
            </a:r>
            <a:r>
              <a:rPr lang="pl-PL" sz="2400" b="1" dirty="0">
                <a:ln w="10541" cmpd="sng">
                  <a:solidFill>
                    <a:schemeClr val="accent1">
                      <a:shade val="88000"/>
                      <a:satMod val="110000"/>
                    </a:schemeClr>
                  </a:solidFill>
                  <a:prstDash val="solid"/>
                </a:ln>
                <a:solidFill>
                  <a:srgbClr val="FF0000"/>
                </a:solidFill>
              </a:rPr>
              <a:t>0.</a:t>
            </a:r>
            <a:r>
              <a:rPr lang="en-US" sz="2400" b="1" dirty="0">
                <a:ln w="10541" cmpd="sng">
                  <a:solidFill>
                    <a:schemeClr val="accent1">
                      <a:shade val="88000"/>
                      <a:satMod val="110000"/>
                    </a:schemeClr>
                  </a:solidFill>
                  <a:prstDash val="solid"/>
                </a:ln>
                <a:solidFill>
                  <a:srgbClr val="FF0000"/>
                </a:solidFill>
              </a:rPr>
              <a:t>873</a:t>
            </a:r>
          </a:p>
        </p:txBody>
      </p:sp>
      <p:sp>
        <p:nvSpPr>
          <p:cNvPr id="59" name="Rectangle 58"/>
          <p:cNvSpPr/>
          <p:nvPr/>
        </p:nvSpPr>
        <p:spPr>
          <a:xfrm rot="19885083">
            <a:off x="3426338" y="4636920"/>
            <a:ext cx="713657" cy="369332"/>
          </a:xfrm>
          <a:prstGeom prst="rect">
            <a:avLst/>
          </a:prstGeom>
        </p:spPr>
        <p:txBody>
          <a:bodyPr wrap="none">
            <a:spAutoFit/>
          </a:bodyPr>
          <a:lstStyle/>
          <a:p>
            <a:r>
              <a:rPr lang="pl-PL" b="1" dirty="0">
                <a:ln w="10541" cmpd="sng">
                  <a:solidFill>
                    <a:schemeClr val="accent1">
                      <a:shade val="88000"/>
                      <a:satMod val="110000"/>
                    </a:schemeClr>
                  </a:solidFill>
                  <a:prstDash val="solid"/>
                </a:ln>
                <a:solidFill>
                  <a:srgbClr val="FF0000"/>
                </a:solidFill>
              </a:rPr>
              <a:t>0.</a:t>
            </a:r>
            <a:r>
              <a:rPr lang="en-US" b="1" dirty="0">
                <a:ln w="10541" cmpd="sng">
                  <a:solidFill>
                    <a:schemeClr val="accent1">
                      <a:shade val="88000"/>
                      <a:satMod val="110000"/>
                    </a:schemeClr>
                  </a:solidFill>
                  <a:prstDash val="solid"/>
                </a:ln>
                <a:solidFill>
                  <a:srgbClr val="FF0000"/>
                </a:solidFill>
              </a:rPr>
              <a:t>873</a:t>
            </a:r>
            <a:endParaRPr lang="en-US" dirty="0"/>
          </a:p>
        </p:txBody>
      </p:sp>
      <p:cxnSp>
        <p:nvCxnSpPr>
          <p:cNvPr id="60" name="Straight Arrow Connector 59"/>
          <p:cNvCxnSpPr/>
          <p:nvPr/>
        </p:nvCxnSpPr>
        <p:spPr>
          <a:xfrm flipH="1" flipV="1">
            <a:off x="3873866" y="4920621"/>
            <a:ext cx="1682277" cy="1208960"/>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21110" y="3586248"/>
            <a:ext cx="14400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721110" y="3579920"/>
            <a:ext cx="14400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631091" y="4414643"/>
            <a:ext cx="14400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631091" y="4408315"/>
            <a:ext cx="144000" cy="14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9268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538767" cy="9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TextBox 2"/>
          <p:cNvSpPr txBox="1"/>
          <p:nvPr/>
        </p:nvSpPr>
        <p:spPr>
          <a:xfrm>
            <a:off x="1548167" y="3288777"/>
            <a:ext cx="625151" cy="369332"/>
          </a:xfrm>
          <a:prstGeom prst="rect">
            <a:avLst/>
          </a:prstGeom>
          <a:noFill/>
        </p:spPr>
        <p:txBody>
          <a:bodyPr wrap="square" rtlCol="0">
            <a:spAutoFit/>
          </a:bodyPr>
          <a:lstStyle/>
          <a:p>
            <a:r>
              <a:rPr lang="en-US" dirty="0"/>
              <a:t>0.1</a:t>
            </a:r>
          </a:p>
        </p:txBody>
      </p:sp>
      <p:sp>
        <p:nvSpPr>
          <p:cNvPr id="35" name="TextBox 34"/>
          <p:cNvSpPr txBox="1"/>
          <p:nvPr/>
        </p:nvSpPr>
        <p:spPr>
          <a:xfrm>
            <a:off x="2297751" y="3861072"/>
            <a:ext cx="625151" cy="369332"/>
          </a:xfrm>
          <a:prstGeom prst="rect">
            <a:avLst/>
          </a:prstGeom>
          <a:noFill/>
        </p:spPr>
        <p:txBody>
          <a:bodyPr wrap="square" rtlCol="0">
            <a:spAutoFit/>
          </a:bodyPr>
          <a:lstStyle/>
          <a:p>
            <a:r>
              <a:rPr lang="en-US" dirty="0"/>
              <a:t>0.8</a:t>
            </a:r>
          </a:p>
        </p:txBody>
      </p:sp>
      <p:sp>
        <p:nvSpPr>
          <p:cNvPr id="36" name="TextBox 35"/>
          <p:cNvSpPr txBox="1"/>
          <p:nvPr/>
        </p:nvSpPr>
        <p:spPr>
          <a:xfrm>
            <a:off x="2300826" y="4295649"/>
            <a:ext cx="625151" cy="369332"/>
          </a:xfrm>
          <a:prstGeom prst="rect">
            <a:avLst/>
          </a:prstGeom>
          <a:noFill/>
        </p:spPr>
        <p:txBody>
          <a:bodyPr wrap="square" rtlCol="0">
            <a:spAutoFit/>
          </a:bodyPr>
          <a:lstStyle/>
          <a:p>
            <a:r>
              <a:rPr lang="en-US" dirty="0"/>
              <a:t>0.4</a:t>
            </a:r>
          </a:p>
        </p:txBody>
      </p:sp>
      <p:sp>
        <p:nvSpPr>
          <p:cNvPr id="37" name="TextBox 36"/>
          <p:cNvSpPr txBox="1"/>
          <p:nvPr/>
        </p:nvSpPr>
        <p:spPr>
          <a:xfrm>
            <a:off x="1548167" y="4850604"/>
            <a:ext cx="625151" cy="369332"/>
          </a:xfrm>
          <a:prstGeom prst="rect">
            <a:avLst/>
          </a:prstGeom>
          <a:noFill/>
        </p:spPr>
        <p:txBody>
          <a:bodyPr wrap="square" rtlCol="0">
            <a:spAutoFit/>
          </a:bodyPr>
          <a:lstStyle/>
          <a:p>
            <a:r>
              <a:rPr lang="en-US" dirty="0"/>
              <a:t>0.6</a:t>
            </a:r>
          </a:p>
        </p:txBody>
      </p:sp>
      <p:sp>
        <p:nvSpPr>
          <p:cNvPr id="44" name="矩形 109"/>
          <p:cNvSpPr/>
          <p:nvPr/>
        </p:nvSpPr>
        <p:spPr>
          <a:xfrm>
            <a:off x="5296006" y="4060100"/>
            <a:ext cx="80425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solidFill>
                  <a:srgbClr val="002060"/>
                </a:solidFill>
              </a:rPr>
              <a:t>0.69</a:t>
            </a:r>
            <a:endParaRPr lang="zh-TW" altLang="en-US" sz="2400" b="1" dirty="0">
              <a:solidFill>
                <a:srgbClr val="002060"/>
              </a:solidFill>
            </a:endParaRPr>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49" name="Rectangle 48"/>
          <p:cNvSpPr/>
          <p:nvPr/>
        </p:nvSpPr>
        <p:spPr>
          <a:xfrm>
            <a:off x="4603934" y="3747942"/>
            <a:ext cx="721671"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-0.19</a:t>
            </a:r>
          </a:p>
        </p:txBody>
      </p:sp>
      <p:sp>
        <p:nvSpPr>
          <p:cNvPr id="64" name="Rectangle 63"/>
          <p:cNvSpPr/>
          <p:nvPr/>
        </p:nvSpPr>
        <p:spPr>
          <a:xfrm>
            <a:off x="111849" y="924132"/>
            <a:ext cx="3602268" cy="707886"/>
          </a:xfrm>
          <a:prstGeom prst="rect">
            <a:avLst/>
          </a:prstGeom>
        </p:spPr>
        <p:txBody>
          <a:bodyPr wrap="none">
            <a:spAutoFit/>
          </a:bodyPr>
          <a:lstStyle/>
          <a:p>
            <a:r>
              <a:rPr lang="en-US" sz="2000" b="1" dirty="0"/>
              <a:t>Perform a reverse pass:</a:t>
            </a:r>
          </a:p>
          <a:p>
            <a:r>
              <a:rPr lang="en-US" sz="2000" b="1" dirty="0"/>
              <a:t>Compute errors for hidden layer</a:t>
            </a:r>
          </a:p>
        </p:txBody>
      </p:sp>
      <p:cxnSp>
        <p:nvCxnSpPr>
          <p:cNvPr id="51" name="直線單箭頭接點 42"/>
          <p:cNvCxnSpPr/>
          <p:nvPr/>
        </p:nvCxnSpPr>
        <p:spPr>
          <a:xfrm flipH="1">
            <a:off x="4708140" y="4105153"/>
            <a:ext cx="465853" cy="0"/>
          </a:xfrm>
          <a:prstGeom prst="straightConnector1">
            <a:avLst/>
          </a:pr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27799" y="4049159"/>
            <a:ext cx="901209" cy="369332"/>
          </a:xfrm>
          <a:prstGeom prst="rect">
            <a:avLst/>
          </a:prstGeom>
        </p:spPr>
        <p:txBody>
          <a:bodyPr wrap="none">
            <a:spAutoFit/>
          </a:bodyPr>
          <a:lstStyle/>
          <a:p>
            <a:r>
              <a:rPr lang="en-US" b="1" dirty="0">
                <a:solidFill>
                  <a:srgbClr val="C00000"/>
                </a:solidFill>
              </a:rPr>
              <a:t>-0.0406</a:t>
            </a:r>
            <a:endParaRPr lang="en-US" dirty="0"/>
          </a:p>
        </p:txBody>
      </p:sp>
      <p:sp>
        <p:nvSpPr>
          <p:cNvPr id="50" name="矩形 46"/>
          <p:cNvSpPr>
            <a:spLocks/>
          </p:cNvSpPr>
          <p:nvPr/>
        </p:nvSpPr>
        <p:spPr>
          <a:xfrm>
            <a:off x="2950449" y="3058988"/>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0.68</a:t>
            </a:r>
            <a:endParaRPr lang="zh-TW" altLang="en-US" b="1" dirty="0">
              <a:solidFill>
                <a:srgbClr val="00B050"/>
              </a:solidFill>
            </a:endParaRPr>
          </a:p>
        </p:txBody>
      </p:sp>
      <p:sp>
        <p:nvSpPr>
          <p:cNvPr id="55" name="矩形 46"/>
          <p:cNvSpPr>
            <a:spLocks/>
          </p:cNvSpPr>
          <p:nvPr/>
        </p:nvSpPr>
        <p:spPr>
          <a:xfrm>
            <a:off x="2957733" y="4963947"/>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0.6637</a:t>
            </a:r>
            <a:endParaRPr lang="zh-TW" altLang="en-US" b="1" dirty="0">
              <a:solidFill>
                <a:srgbClr val="00B050"/>
              </a:solidFill>
            </a:endParaRPr>
          </a:p>
        </p:txBody>
      </p:sp>
      <p:sp>
        <p:nvSpPr>
          <p:cNvPr id="56" name="矩形 46"/>
          <p:cNvSpPr>
            <a:spLocks/>
          </p:cNvSpPr>
          <p:nvPr/>
        </p:nvSpPr>
        <p:spPr>
          <a:xfrm>
            <a:off x="4364202" y="4171577"/>
            <a:ext cx="1073020" cy="540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b="1" dirty="0">
                <a:solidFill>
                  <a:srgbClr val="00B050"/>
                </a:solidFill>
              </a:rPr>
              <a:t>0.69</a:t>
            </a:r>
            <a:endParaRPr lang="zh-TW" altLang="en-US" b="1" dirty="0">
              <a:solidFill>
                <a:srgbClr val="00B050"/>
              </a:solidFill>
            </a:endParaRPr>
          </a:p>
        </p:txBody>
      </p:sp>
      <p:sp>
        <p:nvSpPr>
          <p:cNvPr id="57" name="矩形 46"/>
          <p:cNvSpPr>
            <a:spLocks/>
          </p:cNvSpPr>
          <p:nvPr/>
        </p:nvSpPr>
        <p:spPr>
          <a:xfrm>
            <a:off x="54253" y="2300684"/>
            <a:ext cx="6424040"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r>
              <a:rPr lang="pl-PL" sz="2400" dirty="0"/>
              <a:t>δ</a:t>
            </a:r>
            <a:r>
              <a:rPr lang="pl-PL" sz="2400" baseline="-25000" dirty="0"/>
              <a:t>1</a:t>
            </a:r>
            <a:r>
              <a:rPr lang="pl-PL" sz="2400" dirty="0"/>
              <a:t> = </a:t>
            </a:r>
            <a:r>
              <a:rPr lang="pl-PL" sz="2400" b="1" dirty="0">
                <a:solidFill>
                  <a:srgbClr val="C00000"/>
                </a:solidFill>
              </a:rPr>
              <a:t>-0.0406 </a:t>
            </a:r>
            <a:r>
              <a:rPr lang="en-US" sz="2400" dirty="0"/>
              <a:t>∙</a:t>
            </a:r>
            <a:r>
              <a:rPr lang="pl-PL" sz="2400" dirty="0"/>
              <a:t> </a:t>
            </a:r>
            <a:r>
              <a:rPr lang="pl-PL" sz="2400" b="1" dirty="0">
                <a:ln w="10541" cmpd="sng">
                  <a:solidFill>
                    <a:schemeClr val="accent1">
                      <a:shade val="88000"/>
                      <a:satMod val="110000"/>
                    </a:schemeClr>
                  </a:solidFill>
                  <a:prstDash val="solid"/>
                </a:ln>
                <a:solidFill>
                  <a:srgbClr val="FF0000"/>
                </a:solidFill>
              </a:rPr>
              <a:t>0.272</a:t>
            </a:r>
            <a:r>
              <a:rPr lang="en-US" sz="2400" b="1" dirty="0">
                <a:ln w="10541" cmpd="sng">
                  <a:solidFill>
                    <a:schemeClr val="accent1">
                      <a:shade val="88000"/>
                      <a:satMod val="110000"/>
                    </a:schemeClr>
                  </a:solidFill>
                  <a:prstDash val="solid"/>
                </a:ln>
                <a:solidFill>
                  <a:srgbClr val="FF0000"/>
                </a:solidFill>
              </a:rPr>
              <a:t>4</a:t>
            </a:r>
            <a:r>
              <a:rPr lang="pl-PL" sz="2400" dirty="0"/>
              <a:t> </a:t>
            </a:r>
            <a:r>
              <a:rPr lang="en-US" sz="2400" dirty="0"/>
              <a:t>∙</a:t>
            </a:r>
            <a:r>
              <a:rPr lang="pl-PL" sz="2400" dirty="0"/>
              <a:t> (1</a:t>
            </a:r>
            <a:r>
              <a:rPr lang="en-US" sz="2400" dirty="0"/>
              <a:t> </a:t>
            </a:r>
            <a:r>
              <a:rPr lang="pl-PL" sz="2400" dirty="0"/>
              <a:t>–</a:t>
            </a:r>
            <a:r>
              <a:rPr lang="en-US" sz="2400" dirty="0"/>
              <a:t> </a:t>
            </a:r>
            <a:r>
              <a:rPr lang="en-US" sz="2400" b="1" dirty="0">
                <a:solidFill>
                  <a:srgbClr val="00B050"/>
                </a:solidFill>
              </a:rPr>
              <a:t>0.68</a:t>
            </a:r>
            <a:r>
              <a:rPr lang="pl-PL" sz="2400" dirty="0"/>
              <a:t>)</a:t>
            </a:r>
            <a:r>
              <a:rPr lang="en-US" sz="2400" dirty="0"/>
              <a:t> ∙ </a:t>
            </a:r>
            <a:r>
              <a:rPr lang="en-US" sz="2400" b="1" dirty="0">
                <a:solidFill>
                  <a:srgbClr val="00B050"/>
                </a:solidFill>
              </a:rPr>
              <a:t>0.68</a:t>
            </a:r>
            <a:r>
              <a:rPr lang="pl-PL" sz="2400" dirty="0"/>
              <a:t> =</a:t>
            </a:r>
            <a:r>
              <a:rPr lang="en-US" sz="2400" dirty="0"/>
              <a:t> </a:t>
            </a:r>
            <a:r>
              <a:rPr lang="pl-PL" sz="2400" b="1" dirty="0">
                <a:solidFill>
                  <a:srgbClr val="C00000"/>
                </a:solidFill>
              </a:rPr>
              <a:t>-</a:t>
            </a:r>
            <a:r>
              <a:rPr lang="en-US" sz="2400" b="1" dirty="0">
                <a:solidFill>
                  <a:srgbClr val="C00000"/>
                </a:solidFill>
              </a:rPr>
              <a:t>0.00</a:t>
            </a:r>
            <a:r>
              <a:rPr lang="pl-PL" sz="2400" b="1" dirty="0">
                <a:solidFill>
                  <a:srgbClr val="C00000"/>
                </a:solidFill>
              </a:rPr>
              <a:t>24</a:t>
            </a:r>
            <a:endParaRPr lang="en-US" sz="2400" b="1" dirty="0">
              <a:solidFill>
                <a:srgbClr val="C00000"/>
              </a:solidFill>
            </a:endParaRPr>
          </a:p>
        </p:txBody>
      </p:sp>
      <p:cxnSp>
        <p:nvCxnSpPr>
          <p:cNvPr id="53" name="Straight Arrow Connector 52"/>
          <p:cNvCxnSpPr/>
          <p:nvPr/>
        </p:nvCxnSpPr>
        <p:spPr>
          <a:xfrm flipH="1" flipV="1">
            <a:off x="2300827" y="5172183"/>
            <a:ext cx="3397304" cy="1228617"/>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298779" y="3631918"/>
            <a:ext cx="830677" cy="369332"/>
          </a:xfrm>
          <a:prstGeom prst="rect">
            <a:avLst/>
          </a:prstGeom>
        </p:spPr>
        <p:txBody>
          <a:bodyPr wrap="none">
            <a:spAutoFit/>
          </a:bodyPr>
          <a:lstStyle/>
          <a:p>
            <a:r>
              <a:rPr lang="pl-PL" b="1" dirty="0">
                <a:ln w="10541" cmpd="sng">
                  <a:solidFill>
                    <a:schemeClr val="accent1">
                      <a:shade val="88000"/>
                      <a:satMod val="110000"/>
                    </a:schemeClr>
                  </a:solidFill>
                  <a:prstDash val="solid"/>
                </a:ln>
                <a:solidFill>
                  <a:srgbClr val="FF0000"/>
                </a:solidFill>
              </a:rPr>
              <a:t>0.272</a:t>
            </a:r>
            <a:r>
              <a:rPr lang="en-US" b="1" dirty="0">
                <a:ln w="10541" cmpd="sng">
                  <a:solidFill>
                    <a:schemeClr val="accent1">
                      <a:shade val="88000"/>
                      <a:satMod val="110000"/>
                    </a:schemeClr>
                  </a:solidFill>
                  <a:prstDash val="solid"/>
                </a:ln>
                <a:solidFill>
                  <a:srgbClr val="FF0000"/>
                </a:solidFill>
              </a:rPr>
              <a:t>4</a:t>
            </a:r>
            <a:endParaRPr lang="en-US" dirty="0"/>
          </a:p>
        </p:txBody>
      </p:sp>
      <p:sp>
        <p:nvSpPr>
          <p:cNvPr id="59" name="Rectangle 58"/>
          <p:cNvSpPr/>
          <p:nvPr/>
        </p:nvSpPr>
        <p:spPr>
          <a:xfrm>
            <a:off x="3395342" y="4551681"/>
            <a:ext cx="713657" cy="369332"/>
          </a:xfrm>
          <a:prstGeom prst="rect">
            <a:avLst/>
          </a:prstGeom>
        </p:spPr>
        <p:txBody>
          <a:bodyPr wrap="none">
            <a:spAutoFit/>
          </a:bodyPr>
          <a:lstStyle/>
          <a:p>
            <a:r>
              <a:rPr lang="pl-PL" b="1" dirty="0">
                <a:ln w="10541" cmpd="sng">
                  <a:solidFill>
                    <a:schemeClr val="accent1">
                      <a:shade val="88000"/>
                      <a:satMod val="110000"/>
                    </a:schemeClr>
                  </a:solidFill>
                  <a:prstDash val="solid"/>
                </a:ln>
                <a:solidFill>
                  <a:srgbClr val="FF0000"/>
                </a:solidFill>
              </a:rPr>
              <a:t>0.</a:t>
            </a:r>
            <a:r>
              <a:rPr lang="en-US" b="1" dirty="0">
                <a:ln w="10541" cmpd="sng">
                  <a:solidFill>
                    <a:schemeClr val="accent1">
                      <a:shade val="88000"/>
                      <a:satMod val="110000"/>
                    </a:schemeClr>
                  </a:solidFill>
                  <a:prstDash val="solid"/>
                </a:ln>
                <a:solidFill>
                  <a:srgbClr val="FF0000"/>
                </a:solidFill>
              </a:rPr>
              <a:t>873</a:t>
            </a:r>
            <a:endParaRPr lang="en-US" dirty="0"/>
          </a:p>
        </p:txBody>
      </p:sp>
      <p:cxnSp>
        <p:nvCxnSpPr>
          <p:cNvPr id="60" name="Straight Arrow Connector 59"/>
          <p:cNvCxnSpPr/>
          <p:nvPr/>
        </p:nvCxnSpPr>
        <p:spPr>
          <a:xfrm flipH="1">
            <a:off x="2903955" y="2642461"/>
            <a:ext cx="2605693" cy="640033"/>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023040" y="3224096"/>
            <a:ext cx="901209" cy="369332"/>
          </a:xfrm>
          <a:prstGeom prst="rect">
            <a:avLst/>
          </a:prstGeom>
        </p:spPr>
        <p:txBody>
          <a:bodyPr wrap="none">
            <a:spAutoFit/>
          </a:bodyPr>
          <a:lstStyle/>
          <a:p>
            <a:r>
              <a:rPr lang="pl-PL" b="1" dirty="0">
                <a:solidFill>
                  <a:srgbClr val="C00000"/>
                </a:solidFill>
              </a:rPr>
              <a:t>-</a:t>
            </a:r>
            <a:r>
              <a:rPr lang="en-US" b="1" dirty="0">
                <a:solidFill>
                  <a:srgbClr val="C00000"/>
                </a:solidFill>
              </a:rPr>
              <a:t>0.00</a:t>
            </a:r>
            <a:r>
              <a:rPr lang="pl-PL" b="1" dirty="0">
                <a:solidFill>
                  <a:srgbClr val="C00000"/>
                </a:solidFill>
              </a:rPr>
              <a:t>24</a:t>
            </a:r>
            <a:endParaRPr lang="en-US" dirty="0"/>
          </a:p>
        </p:txBody>
      </p:sp>
      <p:sp>
        <p:nvSpPr>
          <p:cNvPr id="62" name="矩形 46"/>
          <p:cNvSpPr>
            <a:spLocks/>
          </p:cNvSpPr>
          <p:nvPr/>
        </p:nvSpPr>
        <p:spPr>
          <a:xfrm>
            <a:off x="54252" y="6268752"/>
            <a:ext cx="6586772"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r>
              <a:rPr lang="pl-PL" sz="2400" dirty="0"/>
              <a:t>δ</a:t>
            </a:r>
            <a:r>
              <a:rPr lang="en-US" sz="2400" baseline="-25000" dirty="0"/>
              <a:t>2</a:t>
            </a:r>
            <a:r>
              <a:rPr lang="pl-PL" sz="2400" dirty="0"/>
              <a:t> = </a:t>
            </a:r>
            <a:r>
              <a:rPr lang="pl-PL" sz="2400" b="1" dirty="0">
                <a:solidFill>
                  <a:srgbClr val="C00000"/>
                </a:solidFill>
              </a:rPr>
              <a:t>-0.0406 </a:t>
            </a:r>
            <a:r>
              <a:rPr lang="en-US" sz="2400" dirty="0"/>
              <a:t>∙</a:t>
            </a:r>
            <a:r>
              <a:rPr lang="pl-PL" sz="2400" dirty="0"/>
              <a:t> </a:t>
            </a:r>
            <a:r>
              <a:rPr lang="pl-PL" sz="2400" b="1" dirty="0">
                <a:ln w="10541" cmpd="sng">
                  <a:solidFill>
                    <a:schemeClr val="accent1">
                      <a:shade val="88000"/>
                      <a:satMod val="110000"/>
                    </a:schemeClr>
                  </a:solidFill>
                  <a:prstDash val="solid"/>
                </a:ln>
                <a:solidFill>
                  <a:srgbClr val="FF0000"/>
                </a:solidFill>
              </a:rPr>
              <a:t>0.</a:t>
            </a:r>
            <a:r>
              <a:rPr lang="en-US" sz="2400" b="1" dirty="0">
                <a:ln w="10541" cmpd="sng">
                  <a:solidFill>
                    <a:schemeClr val="accent1">
                      <a:shade val="88000"/>
                      <a:satMod val="110000"/>
                    </a:schemeClr>
                  </a:solidFill>
                  <a:prstDash val="solid"/>
                </a:ln>
                <a:solidFill>
                  <a:srgbClr val="FF0000"/>
                </a:solidFill>
              </a:rPr>
              <a:t>873</a:t>
            </a:r>
            <a:r>
              <a:rPr lang="pl-PL" sz="2400" dirty="0"/>
              <a:t> </a:t>
            </a:r>
            <a:r>
              <a:rPr lang="en-US" sz="2400" dirty="0"/>
              <a:t>∙</a:t>
            </a:r>
            <a:r>
              <a:rPr lang="pl-PL" sz="2400" dirty="0"/>
              <a:t> (1</a:t>
            </a:r>
            <a:r>
              <a:rPr lang="en-US" sz="2400" dirty="0"/>
              <a:t> </a:t>
            </a:r>
            <a:r>
              <a:rPr lang="pl-PL" sz="2400" dirty="0"/>
              <a:t>–</a:t>
            </a:r>
            <a:r>
              <a:rPr lang="en-US" sz="2400" dirty="0"/>
              <a:t> </a:t>
            </a:r>
            <a:r>
              <a:rPr lang="en-US" sz="2400" b="1" dirty="0">
                <a:solidFill>
                  <a:srgbClr val="00B050"/>
                </a:solidFill>
              </a:rPr>
              <a:t>0.6637</a:t>
            </a:r>
            <a:r>
              <a:rPr lang="pl-PL" sz="2400" dirty="0"/>
              <a:t>)</a:t>
            </a:r>
            <a:r>
              <a:rPr lang="en-US" sz="2400" dirty="0"/>
              <a:t> ∙ </a:t>
            </a:r>
            <a:r>
              <a:rPr lang="en-US" sz="2400" b="1" dirty="0">
                <a:solidFill>
                  <a:srgbClr val="00B050"/>
                </a:solidFill>
              </a:rPr>
              <a:t>0.6637</a:t>
            </a:r>
            <a:r>
              <a:rPr lang="pl-PL" sz="2400" dirty="0"/>
              <a:t> =</a:t>
            </a:r>
            <a:r>
              <a:rPr lang="en-US" sz="2400" dirty="0"/>
              <a:t> </a:t>
            </a:r>
            <a:r>
              <a:rPr lang="pl-PL" sz="2400" b="1" dirty="0">
                <a:solidFill>
                  <a:srgbClr val="C00000"/>
                </a:solidFill>
              </a:rPr>
              <a:t>-</a:t>
            </a:r>
            <a:r>
              <a:rPr lang="en-US" sz="2400" b="1" dirty="0">
                <a:solidFill>
                  <a:srgbClr val="C00000"/>
                </a:solidFill>
              </a:rPr>
              <a:t>0.0079</a:t>
            </a:r>
          </a:p>
        </p:txBody>
      </p:sp>
      <p:sp>
        <p:nvSpPr>
          <p:cNvPr id="63" name="Rectangle 62"/>
          <p:cNvSpPr/>
          <p:nvPr/>
        </p:nvSpPr>
        <p:spPr>
          <a:xfrm>
            <a:off x="2016916" y="4809321"/>
            <a:ext cx="901209" cy="369332"/>
          </a:xfrm>
          <a:prstGeom prst="rect">
            <a:avLst/>
          </a:prstGeom>
        </p:spPr>
        <p:txBody>
          <a:bodyPr wrap="none">
            <a:spAutoFit/>
          </a:bodyPr>
          <a:lstStyle/>
          <a:p>
            <a:r>
              <a:rPr lang="pl-PL" b="1" dirty="0">
                <a:solidFill>
                  <a:srgbClr val="C00000"/>
                </a:solidFill>
              </a:rPr>
              <a:t>-</a:t>
            </a:r>
            <a:r>
              <a:rPr lang="en-US" b="1" dirty="0">
                <a:solidFill>
                  <a:srgbClr val="C00000"/>
                </a:solidFill>
              </a:rPr>
              <a:t>0.0079</a:t>
            </a:r>
            <a:endParaRPr lang="en-US" dirty="0"/>
          </a:p>
        </p:txBody>
      </p:sp>
      <p:sp>
        <p:nvSpPr>
          <p:cNvPr id="20" name="Rectangle 19"/>
          <p:cNvSpPr/>
          <p:nvPr/>
        </p:nvSpPr>
        <p:spPr>
          <a:xfrm>
            <a:off x="1254888" y="1701647"/>
            <a:ext cx="3147015" cy="369332"/>
          </a:xfrm>
          <a:prstGeom prst="rect">
            <a:avLst/>
          </a:prstGeom>
        </p:spPr>
        <p:txBody>
          <a:bodyPr wrap="none">
            <a:spAutoFit/>
          </a:bodyPr>
          <a:lstStyle/>
          <a:p>
            <a:r>
              <a:rPr lang="en-US" dirty="0"/>
              <a:t>δ</a:t>
            </a:r>
            <a:r>
              <a:rPr lang="en-US" baseline="-25000" dirty="0"/>
              <a:t>i</a:t>
            </a:r>
            <a:r>
              <a:rPr lang="en-US" dirty="0"/>
              <a:t> = δ ∙ W ∙ (1 - output) ∙ output </a:t>
            </a:r>
          </a:p>
        </p:txBody>
      </p:sp>
      <p:pic>
        <p:nvPicPr>
          <p:cNvPr id="2539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463" y="2177605"/>
            <a:ext cx="1724526" cy="535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8" name="Straight Arrow Connector 57"/>
          <p:cNvCxnSpPr/>
          <p:nvPr/>
        </p:nvCxnSpPr>
        <p:spPr>
          <a:xfrm flipV="1">
            <a:off x="1254888" y="2005264"/>
            <a:ext cx="501723" cy="368968"/>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2173318" y="2070979"/>
            <a:ext cx="294203" cy="303253"/>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20" idx="2"/>
          </p:cNvCxnSpPr>
          <p:nvPr/>
        </p:nvCxnSpPr>
        <p:spPr>
          <a:xfrm flipH="1" flipV="1">
            <a:off x="2828396" y="2070979"/>
            <a:ext cx="821183" cy="303253"/>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3798926" y="2005264"/>
            <a:ext cx="999847" cy="368968"/>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513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538767" cy="9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TextBox 2"/>
          <p:cNvSpPr txBox="1"/>
          <p:nvPr/>
        </p:nvSpPr>
        <p:spPr>
          <a:xfrm>
            <a:off x="1548167" y="3288777"/>
            <a:ext cx="625151" cy="369332"/>
          </a:xfrm>
          <a:prstGeom prst="rect">
            <a:avLst/>
          </a:prstGeom>
          <a:noFill/>
        </p:spPr>
        <p:txBody>
          <a:bodyPr wrap="square" rtlCol="0">
            <a:spAutoFit/>
          </a:bodyPr>
          <a:lstStyle/>
          <a:p>
            <a:r>
              <a:rPr lang="en-US" dirty="0"/>
              <a:t>0.1</a:t>
            </a:r>
          </a:p>
        </p:txBody>
      </p:sp>
      <p:sp>
        <p:nvSpPr>
          <p:cNvPr id="35" name="TextBox 34"/>
          <p:cNvSpPr txBox="1"/>
          <p:nvPr/>
        </p:nvSpPr>
        <p:spPr>
          <a:xfrm>
            <a:off x="2297751" y="3861072"/>
            <a:ext cx="625151" cy="369332"/>
          </a:xfrm>
          <a:prstGeom prst="rect">
            <a:avLst/>
          </a:prstGeom>
          <a:noFill/>
        </p:spPr>
        <p:txBody>
          <a:bodyPr wrap="square" rtlCol="0">
            <a:spAutoFit/>
          </a:bodyPr>
          <a:lstStyle/>
          <a:p>
            <a:r>
              <a:rPr lang="en-US" dirty="0"/>
              <a:t>0.8</a:t>
            </a:r>
          </a:p>
        </p:txBody>
      </p:sp>
      <p:sp>
        <p:nvSpPr>
          <p:cNvPr id="36" name="TextBox 35"/>
          <p:cNvSpPr txBox="1"/>
          <p:nvPr/>
        </p:nvSpPr>
        <p:spPr>
          <a:xfrm>
            <a:off x="2300826" y="4295649"/>
            <a:ext cx="625151" cy="369332"/>
          </a:xfrm>
          <a:prstGeom prst="rect">
            <a:avLst/>
          </a:prstGeom>
          <a:noFill/>
        </p:spPr>
        <p:txBody>
          <a:bodyPr wrap="square" rtlCol="0">
            <a:spAutoFit/>
          </a:bodyPr>
          <a:lstStyle/>
          <a:p>
            <a:r>
              <a:rPr lang="en-US" dirty="0"/>
              <a:t>0.4</a:t>
            </a:r>
          </a:p>
        </p:txBody>
      </p:sp>
      <p:sp>
        <p:nvSpPr>
          <p:cNvPr id="37" name="TextBox 36"/>
          <p:cNvSpPr txBox="1"/>
          <p:nvPr/>
        </p:nvSpPr>
        <p:spPr>
          <a:xfrm>
            <a:off x="1548167" y="4850604"/>
            <a:ext cx="625151" cy="369332"/>
          </a:xfrm>
          <a:prstGeom prst="rect">
            <a:avLst/>
          </a:prstGeom>
          <a:noFill/>
        </p:spPr>
        <p:txBody>
          <a:bodyPr wrap="square" rtlCol="0">
            <a:spAutoFit/>
          </a:bodyPr>
          <a:lstStyle/>
          <a:p>
            <a:r>
              <a:rPr lang="en-US" dirty="0"/>
              <a:t>0.6</a:t>
            </a:r>
          </a:p>
        </p:txBody>
      </p:sp>
      <p:sp>
        <p:nvSpPr>
          <p:cNvPr id="44" name="矩形 109"/>
          <p:cNvSpPr/>
          <p:nvPr/>
        </p:nvSpPr>
        <p:spPr>
          <a:xfrm>
            <a:off x="5296006" y="4060100"/>
            <a:ext cx="80425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solidFill>
                  <a:srgbClr val="002060"/>
                </a:solidFill>
              </a:rPr>
              <a:t>0.69</a:t>
            </a:r>
            <a:endParaRPr lang="zh-TW" altLang="en-US" sz="2400" b="1" dirty="0">
              <a:solidFill>
                <a:srgbClr val="002060"/>
              </a:solidFill>
            </a:endParaRPr>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49" name="Rectangle 48"/>
          <p:cNvSpPr/>
          <p:nvPr/>
        </p:nvSpPr>
        <p:spPr>
          <a:xfrm>
            <a:off x="4603934" y="3747942"/>
            <a:ext cx="721671"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-0.19</a:t>
            </a:r>
          </a:p>
        </p:txBody>
      </p:sp>
      <p:sp>
        <p:nvSpPr>
          <p:cNvPr id="64" name="Rectangle 63"/>
          <p:cNvSpPr/>
          <p:nvPr/>
        </p:nvSpPr>
        <p:spPr>
          <a:xfrm>
            <a:off x="147305" y="836382"/>
            <a:ext cx="3601820" cy="707886"/>
          </a:xfrm>
          <a:prstGeom prst="rect">
            <a:avLst/>
          </a:prstGeom>
        </p:spPr>
        <p:txBody>
          <a:bodyPr wrap="none">
            <a:spAutoFit/>
          </a:bodyPr>
          <a:lstStyle/>
          <a:p>
            <a:r>
              <a:rPr lang="en-US" sz="2000" b="1" dirty="0"/>
              <a:t>Perform a reverse pass:</a:t>
            </a:r>
          </a:p>
          <a:p>
            <a:r>
              <a:rPr lang="en-US" sz="2000" b="1" dirty="0"/>
              <a:t>Update weights for hidden layer</a:t>
            </a:r>
          </a:p>
        </p:txBody>
      </p:sp>
      <p:cxnSp>
        <p:nvCxnSpPr>
          <p:cNvPr id="51" name="直線單箭頭接點 42"/>
          <p:cNvCxnSpPr/>
          <p:nvPr/>
        </p:nvCxnSpPr>
        <p:spPr>
          <a:xfrm flipH="1">
            <a:off x="4708140" y="4105153"/>
            <a:ext cx="465853" cy="0"/>
          </a:xfrm>
          <a:prstGeom prst="straightConnector1">
            <a:avLst/>
          </a:pr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27799" y="4049159"/>
            <a:ext cx="901209" cy="369332"/>
          </a:xfrm>
          <a:prstGeom prst="rect">
            <a:avLst/>
          </a:prstGeom>
        </p:spPr>
        <p:txBody>
          <a:bodyPr wrap="none">
            <a:spAutoFit/>
          </a:bodyPr>
          <a:lstStyle/>
          <a:p>
            <a:r>
              <a:rPr lang="en-US" b="1" dirty="0">
                <a:solidFill>
                  <a:srgbClr val="C00000"/>
                </a:solidFill>
              </a:rPr>
              <a:t>-0.0406</a:t>
            </a:r>
            <a:endParaRPr lang="en-US" dirty="0"/>
          </a:p>
        </p:txBody>
      </p:sp>
      <p:sp>
        <p:nvSpPr>
          <p:cNvPr id="57" name="矩形 46"/>
          <p:cNvSpPr>
            <a:spLocks/>
          </p:cNvSpPr>
          <p:nvPr/>
        </p:nvSpPr>
        <p:spPr>
          <a:xfrm>
            <a:off x="1570331" y="2087499"/>
            <a:ext cx="2868441"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r>
              <a:rPr lang="en-US" dirty="0"/>
              <a:t>0.1 + (</a:t>
            </a:r>
            <a:r>
              <a:rPr lang="pl-PL" b="1" dirty="0">
                <a:solidFill>
                  <a:srgbClr val="C00000"/>
                </a:solidFill>
              </a:rPr>
              <a:t>-</a:t>
            </a:r>
            <a:r>
              <a:rPr lang="en-US" b="1" dirty="0">
                <a:solidFill>
                  <a:srgbClr val="C00000"/>
                </a:solidFill>
              </a:rPr>
              <a:t>0.00</a:t>
            </a:r>
            <a:r>
              <a:rPr lang="pl-PL" b="1" dirty="0">
                <a:solidFill>
                  <a:srgbClr val="C00000"/>
                </a:solidFill>
              </a:rPr>
              <a:t>24</a:t>
            </a:r>
            <a:r>
              <a:rPr lang="en-US" dirty="0"/>
              <a:t> ∙ </a:t>
            </a:r>
            <a:r>
              <a:rPr lang="en-US" b="1" dirty="0"/>
              <a:t>0.35</a:t>
            </a:r>
            <a:r>
              <a:rPr lang="en-US" dirty="0"/>
              <a:t>) = </a:t>
            </a:r>
            <a:r>
              <a:rPr lang="en-US" b="1" dirty="0">
                <a:ln w="10541" cmpd="sng">
                  <a:solidFill>
                    <a:schemeClr val="accent1">
                      <a:shade val="88000"/>
                      <a:satMod val="110000"/>
                    </a:schemeClr>
                  </a:solidFill>
                  <a:prstDash val="solid"/>
                </a:ln>
                <a:solidFill>
                  <a:srgbClr val="FF0000"/>
                </a:solidFill>
              </a:rPr>
              <a:t>0.099</a:t>
            </a:r>
          </a:p>
        </p:txBody>
      </p:sp>
      <p:sp>
        <p:nvSpPr>
          <p:cNvPr id="9" name="Rectangle 8"/>
          <p:cNvSpPr/>
          <p:nvPr/>
        </p:nvSpPr>
        <p:spPr>
          <a:xfrm>
            <a:off x="3422763" y="3484687"/>
            <a:ext cx="689612" cy="307777"/>
          </a:xfrm>
          <a:prstGeom prst="rect">
            <a:avLst/>
          </a:prstGeom>
        </p:spPr>
        <p:txBody>
          <a:bodyPr wrap="none">
            <a:spAutoFit/>
          </a:bodyPr>
          <a:lstStyle/>
          <a:p>
            <a:r>
              <a:rPr lang="pl-PL" sz="1400" b="1" dirty="0">
                <a:ln w="10541" cmpd="sng">
                  <a:solidFill>
                    <a:schemeClr val="accent1">
                      <a:shade val="88000"/>
                      <a:satMod val="110000"/>
                    </a:schemeClr>
                  </a:solidFill>
                  <a:prstDash val="solid"/>
                </a:ln>
                <a:solidFill>
                  <a:srgbClr val="FF0000"/>
                </a:solidFill>
              </a:rPr>
              <a:t>0.272</a:t>
            </a:r>
            <a:r>
              <a:rPr lang="en-US" sz="1400" b="1" dirty="0">
                <a:ln w="10541" cmpd="sng">
                  <a:solidFill>
                    <a:schemeClr val="accent1">
                      <a:shade val="88000"/>
                      <a:satMod val="110000"/>
                    </a:schemeClr>
                  </a:solidFill>
                  <a:prstDash val="solid"/>
                </a:ln>
                <a:solidFill>
                  <a:srgbClr val="FF0000"/>
                </a:solidFill>
              </a:rPr>
              <a:t>4</a:t>
            </a:r>
            <a:endParaRPr lang="en-US" sz="1400" dirty="0"/>
          </a:p>
        </p:txBody>
      </p:sp>
      <p:sp>
        <p:nvSpPr>
          <p:cNvPr id="59" name="Rectangle 58"/>
          <p:cNvSpPr/>
          <p:nvPr/>
        </p:nvSpPr>
        <p:spPr>
          <a:xfrm>
            <a:off x="3465083" y="4698912"/>
            <a:ext cx="598241" cy="307777"/>
          </a:xfrm>
          <a:prstGeom prst="rect">
            <a:avLst/>
          </a:prstGeom>
        </p:spPr>
        <p:txBody>
          <a:bodyPr wrap="none">
            <a:spAutoFit/>
          </a:bodyPr>
          <a:lstStyle/>
          <a:p>
            <a:r>
              <a:rPr lang="pl-PL" sz="1400" b="1" dirty="0">
                <a:ln w="10541" cmpd="sng">
                  <a:solidFill>
                    <a:schemeClr val="accent1">
                      <a:shade val="88000"/>
                      <a:satMod val="110000"/>
                    </a:schemeClr>
                  </a:solidFill>
                  <a:prstDash val="solid"/>
                </a:ln>
                <a:solidFill>
                  <a:srgbClr val="FF0000"/>
                </a:solidFill>
              </a:rPr>
              <a:t>0.</a:t>
            </a:r>
            <a:r>
              <a:rPr lang="en-US" sz="1400" b="1" dirty="0">
                <a:ln w="10541" cmpd="sng">
                  <a:solidFill>
                    <a:schemeClr val="accent1">
                      <a:shade val="88000"/>
                      <a:satMod val="110000"/>
                    </a:schemeClr>
                  </a:solidFill>
                  <a:prstDash val="solid"/>
                </a:ln>
                <a:solidFill>
                  <a:srgbClr val="FF0000"/>
                </a:solidFill>
              </a:rPr>
              <a:t>873</a:t>
            </a:r>
            <a:endParaRPr lang="en-US" sz="1400" dirty="0"/>
          </a:p>
        </p:txBody>
      </p:sp>
      <p:sp>
        <p:nvSpPr>
          <p:cNvPr id="8" name="Rectangle 7"/>
          <p:cNvSpPr/>
          <p:nvPr/>
        </p:nvSpPr>
        <p:spPr>
          <a:xfrm>
            <a:off x="2201267" y="3301586"/>
            <a:ext cx="744114" cy="307777"/>
          </a:xfrm>
          <a:prstGeom prst="rect">
            <a:avLst/>
          </a:prstGeom>
        </p:spPr>
        <p:txBody>
          <a:bodyPr wrap="none">
            <a:spAutoFit/>
          </a:bodyPr>
          <a:lstStyle/>
          <a:p>
            <a:r>
              <a:rPr lang="pl-PL" sz="1400" b="1" dirty="0">
                <a:solidFill>
                  <a:srgbClr val="C00000"/>
                </a:solidFill>
              </a:rPr>
              <a:t>-</a:t>
            </a:r>
            <a:r>
              <a:rPr lang="en-US" sz="1400" b="1" dirty="0">
                <a:solidFill>
                  <a:srgbClr val="C00000"/>
                </a:solidFill>
              </a:rPr>
              <a:t>0.00</a:t>
            </a:r>
            <a:r>
              <a:rPr lang="pl-PL" sz="1400" b="1" dirty="0">
                <a:solidFill>
                  <a:srgbClr val="C00000"/>
                </a:solidFill>
              </a:rPr>
              <a:t>24</a:t>
            </a:r>
            <a:endParaRPr lang="en-US" sz="1400" dirty="0"/>
          </a:p>
        </p:txBody>
      </p:sp>
      <p:sp>
        <p:nvSpPr>
          <p:cNvPr id="63" name="Rectangle 62"/>
          <p:cNvSpPr/>
          <p:nvPr/>
        </p:nvSpPr>
        <p:spPr>
          <a:xfrm>
            <a:off x="2133151" y="4848066"/>
            <a:ext cx="744114" cy="307777"/>
          </a:xfrm>
          <a:prstGeom prst="rect">
            <a:avLst/>
          </a:prstGeom>
        </p:spPr>
        <p:txBody>
          <a:bodyPr wrap="none">
            <a:spAutoFit/>
          </a:bodyPr>
          <a:lstStyle/>
          <a:p>
            <a:r>
              <a:rPr lang="pl-PL" sz="1400" b="1" dirty="0">
                <a:solidFill>
                  <a:srgbClr val="C00000"/>
                </a:solidFill>
              </a:rPr>
              <a:t>-</a:t>
            </a:r>
            <a:r>
              <a:rPr lang="en-US" sz="1400" b="1" dirty="0">
                <a:solidFill>
                  <a:srgbClr val="C00000"/>
                </a:solidFill>
              </a:rPr>
              <a:t>0.0079</a:t>
            </a:r>
            <a:endParaRPr lang="en-US" sz="1400" dirty="0"/>
          </a:p>
        </p:txBody>
      </p:sp>
      <p:grpSp>
        <p:nvGrpSpPr>
          <p:cNvPr id="7" name="Group 6"/>
          <p:cNvGrpSpPr/>
          <p:nvPr/>
        </p:nvGrpSpPr>
        <p:grpSpPr>
          <a:xfrm>
            <a:off x="1687587" y="3379782"/>
            <a:ext cx="216000" cy="222328"/>
            <a:chOff x="1703085" y="3395280"/>
            <a:chExt cx="216000" cy="222328"/>
          </a:xfrm>
        </p:grpSpPr>
        <p:cxnSp>
          <p:nvCxnSpPr>
            <p:cNvPr id="52" name="Straight Connector 51"/>
            <p:cNvCxnSpPr/>
            <p:nvPr/>
          </p:nvCxnSpPr>
          <p:spPr>
            <a:xfrm>
              <a:off x="1703085" y="3401608"/>
              <a:ext cx="216000" cy="216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703085" y="3395280"/>
              <a:ext cx="216000" cy="216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2415033" y="3957323"/>
            <a:ext cx="216000" cy="222328"/>
            <a:chOff x="1703085" y="3395280"/>
            <a:chExt cx="216000" cy="222328"/>
          </a:xfrm>
        </p:grpSpPr>
        <p:cxnSp>
          <p:nvCxnSpPr>
            <p:cNvPr id="66" name="Straight Connector 65"/>
            <p:cNvCxnSpPr/>
            <p:nvPr/>
          </p:nvCxnSpPr>
          <p:spPr>
            <a:xfrm>
              <a:off x="1703085" y="3401608"/>
              <a:ext cx="216000" cy="216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703085" y="3395280"/>
              <a:ext cx="216000" cy="216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687587" y="4910558"/>
            <a:ext cx="216000" cy="222328"/>
            <a:chOff x="1703085" y="3395280"/>
            <a:chExt cx="216000" cy="222328"/>
          </a:xfrm>
        </p:grpSpPr>
        <p:cxnSp>
          <p:nvCxnSpPr>
            <p:cNvPr id="69" name="Straight Connector 68"/>
            <p:cNvCxnSpPr/>
            <p:nvPr/>
          </p:nvCxnSpPr>
          <p:spPr>
            <a:xfrm>
              <a:off x="1703085" y="3401608"/>
              <a:ext cx="216000" cy="216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703085" y="3395280"/>
              <a:ext cx="216000" cy="216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2465324" y="4371589"/>
            <a:ext cx="216000" cy="222328"/>
            <a:chOff x="1703085" y="3395280"/>
            <a:chExt cx="216000" cy="222328"/>
          </a:xfrm>
        </p:grpSpPr>
        <p:cxnSp>
          <p:nvCxnSpPr>
            <p:cNvPr id="74" name="Straight Connector 73"/>
            <p:cNvCxnSpPr/>
            <p:nvPr/>
          </p:nvCxnSpPr>
          <p:spPr>
            <a:xfrm>
              <a:off x="1703085" y="3401608"/>
              <a:ext cx="216000" cy="216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703085" y="3395280"/>
              <a:ext cx="216000" cy="216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6" name="矩形 46"/>
          <p:cNvSpPr>
            <a:spLocks/>
          </p:cNvSpPr>
          <p:nvPr/>
        </p:nvSpPr>
        <p:spPr>
          <a:xfrm>
            <a:off x="232544" y="1621758"/>
            <a:ext cx="2810428"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pl-PL" sz="2400" dirty="0"/>
              <a:t>w</a:t>
            </a:r>
            <a:r>
              <a:rPr lang="en-US" sz="2400" baseline="-25000" dirty="0"/>
              <a:t>new</a:t>
            </a:r>
            <a:r>
              <a:rPr lang="pl-PL" sz="2400" dirty="0"/>
              <a:t> = w</a:t>
            </a:r>
            <a:r>
              <a:rPr lang="en-US" sz="2400" baseline="-25000" dirty="0"/>
              <a:t>old</a:t>
            </a:r>
            <a:r>
              <a:rPr lang="pl-PL" sz="2400" baseline="-25000" dirty="0"/>
              <a:t> </a:t>
            </a:r>
            <a:r>
              <a:rPr lang="pl-PL" sz="2400" dirty="0"/>
              <a:t>+</a:t>
            </a:r>
            <a:r>
              <a:rPr lang="en-US" sz="2400" dirty="0"/>
              <a:t> </a:t>
            </a:r>
            <a:r>
              <a:rPr lang="pl-PL" sz="2400" dirty="0"/>
              <a:t>δ </a:t>
            </a:r>
            <a:r>
              <a:rPr lang="en-US" sz="2400" dirty="0"/>
              <a:t>∙</a:t>
            </a:r>
            <a:r>
              <a:rPr lang="pl-PL" sz="2400" dirty="0"/>
              <a:t> input</a:t>
            </a:r>
            <a:endParaRPr lang="en-US" altLang="zh-TW" sz="2400" b="1" dirty="0">
              <a:solidFill>
                <a:srgbClr val="C00000"/>
              </a:solidFill>
            </a:endParaRPr>
          </a:p>
        </p:txBody>
      </p:sp>
      <p:sp>
        <p:nvSpPr>
          <p:cNvPr id="77" name="矩形 46"/>
          <p:cNvSpPr>
            <a:spLocks/>
          </p:cNvSpPr>
          <p:nvPr/>
        </p:nvSpPr>
        <p:spPr>
          <a:xfrm>
            <a:off x="33450" y="2573106"/>
            <a:ext cx="2754744"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r>
              <a:rPr lang="en-US" dirty="0"/>
              <a:t>0.8 + (</a:t>
            </a:r>
            <a:r>
              <a:rPr lang="pl-PL" b="1" dirty="0">
                <a:solidFill>
                  <a:srgbClr val="C00000"/>
                </a:solidFill>
              </a:rPr>
              <a:t>-</a:t>
            </a:r>
            <a:r>
              <a:rPr lang="en-US" b="1" dirty="0">
                <a:solidFill>
                  <a:srgbClr val="C00000"/>
                </a:solidFill>
              </a:rPr>
              <a:t>0.00</a:t>
            </a:r>
            <a:r>
              <a:rPr lang="pl-PL" b="1" dirty="0">
                <a:solidFill>
                  <a:srgbClr val="C00000"/>
                </a:solidFill>
              </a:rPr>
              <a:t>24</a:t>
            </a:r>
            <a:r>
              <a:rPr lang="en-US" dirty="0"/>
              <a:t> ∙ </a:t>
            </a:r>
            <a:r>
              <a:rPr lang="en-US" b="1" dirty="0"/>
              <a:t>0.9</a:t>
            </a:r>
            <a:r>
              <a:rPr lang="en-US" dirty="0"/>
              <a:t>) = </a:t>
            </a:r>
            <a:r>
              <a:rPr lang="en-US" b="1" dirty="0">
                <a:ln w="10541" cmpd="sng">
                  <a:solidFill>
                    <a:schemeClr val="accent1">
                      <a:shade val="88000"/>
                      <a:satMod val="110000"/>
                    </a:schemeClr>
                  </a:solidFill>
                  <a:prstDash val="solid"/>
                </a:ln>
                <a:solidFill>
                  <a:srgbClr val="FF0000"/>
                </a:solidFill>
              </a:rPr>
              <a:t>0.798</a:t>
            </a:r>
          </a:p>
        </p:txBody>
      </p:sp>
      <p:sp>
        <p:nvSpPr>
          <p:cNvPr id="10" name="Rectangle 9"/>
          <p:cNvSpPr/>
          <p:nvPr/>
        </p:nvSpPr>
        <p:spPr>
          <a:xfrm>
            <a:off x="1330758" y="3090199"/>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0.099</a:t>
            </a:r>
          </a:p>
        </p:txBody>
      </p:sp>
      <p:sp>
        <p:nvSpPr>
          <p:cNvPr id="11" name="Rectangle 10"/>
          <p:cNvSpPr/>
          <p:nvPr/>
        </p:nvSpPr>
        <p:spPr>
          <a:xfrm rot="19422675">
            <a:off x="1826694" y="3756076"/>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0.798</a:t>
            </a:r>
          </a:p>
        </p:txBody>
      </p:sp>
      <p:cxnSp>
        <p:nvCxnSpPr>
          <p:cNvPr id="53" name="Straight Arrow Connector 52"/>
          <p:cNvCxnSpPr/>
          <p:nvPr/>
        </p:nvCxnSpPr>
        <p:spPr>
          <a:xfrm flipH="1">
            <a:off x="2050980" y="2914857"/>
            <a:ext cx="127042" cy="993271"/>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1930645" y="2425485"/>
            <a:ext cx="2181730" cy="746274"/>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8" name="矩形 46"/>
          <p:cNvSpPr>
            <a:spLocks/>
          </p:cNvSpPr>
          <p:nvPr/>
        </p:nvSpPr>
        <p:spPr>
          <a:xfrm>
            <a:off x="105" y="5985329"/>
            <a:ext cx="2868441"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r>
              <a:rPr lang="en-US" dirty="0"/>
              <a:t>0.4 + (</a:t>
            </a:r>
            <a:r>
              <a:rPr lang="pl-PL" b="1" dirty="0">
                <a:solidFill>
                  <a:srgbClr val="C00000"/>
                </a:solidFill>
              </a:rPr>
              <a:t>-</a:t>
            </a:r>
            <a:r>
              <a:rPr lang="en-US" b="1" dirty="0">
                <a:solidFill>
                  <a:srgbClr val="C00000"/>
                </a:solidFill>
              </a:rPr>
              <a:t>0.0079</a:t>
            </a:r>
            <a:r>
              <a:rPr lang="en-US" dirty="0"/>
              <a:t> ∙ </a:t>
            </a:r>
            <a:r>
              <a:rPr lang="en-US" b="1" dirty="0"/>
              <a:t>0.35</a:t>
            </a:r>
            <a:r>
              <a:rPr lang="en-US" dirty="0"/>
              <a:t>) = </a:t>
            </a:r>
            <a:r>
              <a:rPr lang="en-US" b="1" dirty="0">
                <a:ln w="10541" cmpd="sng">
                  <a:solidFill>
                    <a:schemeClr val="accent1">
                      <a:shade val="88000"/>
                      <a:satMod val="110000"/>
                    </a:schemeClr>
                  </a:solidFill>
                  <a:prstDash val="solid"/>
                </a:ln>
                <a:solidFill>
                  <a:srgbClr val="FF0000"/>
                </a:solidFill>
              </a:rPr>
              <a:t>0.398</a:t>
            </a:r>
          </a:p>
        </p:txBody>
      </p:sp>
      <p:sp>
        <p:nvSpPr>
          <p:cNvPr id="79" name="矩形 46"/>
          <p:cNvSpPr>
            <a:spLocks/>
          </p:cNvSpPr>
          <p:nvPr/>
        </p:nvSpPr>
        <p:spPr>
          <a:xfrm>
            <a:off x="1074637" y="6432191"/>
            <a:ext cx="2754744" cy="420453"/>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r>
              <a:rPr lang="en-US" dirty="0"/>
              <a:t>0.6 + (</a:t>
            </a:r>
            <a:r>
              <a:rPr lang="pl-PL" b="1" dirty="0">
                <a:solidFill>
                  <a:srgbClr val="C00000"/>
                </a:solidFill>
              </a:rPr>
              <a:t>-</a:t>
            </a:r>
            <a:r>
              <a:rPr lang="en-US" b="1" dirty="0">
                <a:solidFill>
                  <a:srgbClr val="C00000"/>
                </a:solidFill>
              </a:rPr>
              <a:t>0.0079</a:t>
            </a:r>
            <a:r>
              <a:rPr lang="en-US" dirty="0"/>
              <a:t> ∙ </a:t>
            </a:r>
            <a:r>
              <a:rPr lang="en-US" b="1" dirty="0"/>
              <a:t>0.9</a:t>
            </a:r>
            <a:r>
              <a:rPr lang="en-US" dirty="0"/>
              <a:t>) = </a:t>
            </a:r>
            <a:r>
              <a:rPr lang="en-US" b="1" dirty="0">
                <a:ln w="10541" cmpd="sng">
                  <a:solidFill>
                    <a:schemeClr val="accent1">
                      <a:shade val="88000"/>
                      <a:satMod val="110000"/>
                    </a:schemeClr>
                  </a:solidFill>
                  <a:prstDash val="solid"/>
                </a:ln>
                <a:solidFill>
                  <a:srgbClr val="FF0000"/>
                </a:solidFill>
              </a:rPr>
              <a:t>0.593</a:t>
            </a:r>
          </a:p>
        </p:txBody>
      </p:sp>
      <p:cxnSp>
        <p:nvCxnSpPr>
          <p:cNvPr id="80" name="Straight Arrow Connector 79"/>
          <p:cNvCxnSpPr/>
          <p:nvPr/>
        </p:nvCxnSpPr>
        <p:spPr>
          <a:xfrm flipH="1" flipV="1">
            <a:off x="2044415" y="4653167"/>
            <a:ext cx="377209" cy="1386478"/>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rot="2218111">
            <a:off x="1810336" y="4373213"/>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0.398</a:t>
            </a:r>
            <a:endParaRPr lang="en-US" dirty="0"/>
          </a:p>
        </p:txBody>
      </p:sp>
      <p:sp>
        <p:nvSpPr>
          <p:cNvPr id="29" name="Rectangle 28"/>
          <p:cNvSpPr/>
          <p:nvPr/>
        </p:nvSpPr>
        <p:spPr>
          <a:xfrm>
            <a:off x="1474161" y="5077503"/>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0.593</a:t>
            </a:r>
            <a:endParaRPr lang="en-US" dirty="0"/>
          </a:p>
        </p:txBody>
      </p:sp>
      <p:cxnSp>
        <p:nvCxnSpPr>
          <p:cNvPr id="81" name="Straight Arrow Connector 80"/>
          <p:cNvCxnSpPr/>
          <p:nvPr/>
        </p:nvCxnSpPr>
        <p:spPr>
          <a:xfrm flipH="1" flipV="1">
            <a:off x="1929191" y="5399441"/>
            <a:ext cx="1697412" cy="1125345"/>
          </a:xfrm>
          <a:prstGeom prst="straightConnector1">
            <a:avLst/>
          </a:prstGeom>
          <a:ln w="190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950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538767" cy="9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4" name="矩形 109"/>
          <p:cNvSpPr/>
          <p:nvPr/>
        </p:nvSpPr>
        <p:spPr>
          <a:xfrm>
            <a:off x="5296006" y="4060100"/>
            <a:ext cx="804250"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solidFill>
                  <a:srgbClr val="002060"/>
                </a:solidFill>
              </a:rPr>
              <a:t>y</a:t>
            </a:r>
            <a:endParaRPr lang="zh-TW" altLang="en-US" sz="2400" b="1" dirty="0">
              <a:solidFill>
                <a:srgbClr val="002060"/>
              </a:solidFill>
            </a:endParaRPr>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64" name="Rectangle 63"/>
          <p:cNvSpPr/>
          <p:nvPr/>
        </p:nvSpPr>
        <p:spPr>
          <a:xfrm>
            <a:off x="191290" y="1293582"/>
            <a:ext cx="3234988" cy="400110"/>
          </a:xfrm>
          <a:prstGeom prst="rect">
            <a:avLst/>
          </a:prstGeom>
        </p:spPr>
        <p:txBody>
          <a:bodyPr wrap="none">
            <a:spAutoFit/>
          </a:bodyPr>
          <a:lstStyle/>
          <a:p>
            <a:r>
              <a:rPr lang="en-US" sz="2000" b="1" dirty="0"/>
              <a:t>We got an updated network:</a:t>
            </a:r>
          </a:p>
        </p:txBody>
      </p:sp>
      <p:sp>
        <p:nvSpPr>
          <p:cNvPr id="9" name="Rectangle 8"/>
          <p:cNvSpPr/>
          <p:nvPr/>
        </p:nvSpPr>
        <p:spPr>
          <a:xfrm rot="1495866">
            <a:off x="3422763" y="3538930"/>
            <a:ext cx="760144" cy="338554"/>
          </a:xfrm>
          <a:prstGeom prst="rect">
            <a:avLst/>
          </a:prstGeom>
        </p:spPr>
        <p:txBody>
          <a:bodyPr wrap="none">
            <a:spAutoFit/>
          </a:bodyPr>
          <a:lstStyle/>
          <a:p>
            <a:r>
              <a:rPr lang="pl-PL" sz="1600" b="1" dirty="0">
                <a:ln w="10541" cmpd="sng">
                  <a:solidFill>
                    <a:schemeClr val="accent1">
                      <a:shade val="88000"/>
                      <a:satMod val="110000"/>
                    </a:schemeClr>
                  </a:solidFill>
                  <a:prstDash val="solid"/>
                </a:ln>
                <a:solidFill>
                  <a:srgbClr val="FF0000"/>
                </a:solidFill>
              </a:rPr>
              <a:t>0.272</a:t>
            </a:r>
            <a:r>
              <a:rPr lang="en-US" sz="1600" b="1" dirty="0">
                <a:ln w="10541" cmpd="sng">
                  <a:solidFill>
                    <a:schemeClr val="accent1">
                      <a:shade val="88000"/>
                      <a:satMod val="110000"/>
                    </a:schemeClr>
                  </a:solidFill>
                  <a:prstDash val="solid"/>
                </a:ln>
                <a:solidFill>
                  <a:srgbClr val="FF0000"/>
                </a:solidFill>
              </a:rPr>
              <a:t>4</a:t>
            </a:r>
            <a:endParaRPr lang="en-US" sz="1600" dirty="0"/>
          </a:p>
        </p:txBody>
      </p:sp>
      <p:sp>
        <p:nvSpPr>
          <p:cNvPr id="59" name="Rectangle 58"/>
          <p:cNvSpPr/>
          <p:nvPr/>
        </p:nvSpPr>
        <p:spPr>
          <a:xfrm rot="19963052">
            <a:off x="3434087" y="4621422"/>
            <a:ext cx="713657" cy="369332"/>
          </a:xfrm>
          <a:prstGeom prst="rect">
            <a:avLst/>
          </a:prstGeom>
        </p:spPr>
        <p:txBody>
          <a:bodyPr wrap="none">
            <a:spAutoFit/>
          </a:bodyPr>
          <a:lstStyle/>
          <a:p>
            <a:r>
              <a:rPr lang="pl-PL" b="1" dirty="0">
                <a:ln w="10541" cmpd="sng">
                  <a:solidFill>
                    <a:schemeClr val="accent1">
                      <a:shade val="88000"/>
                      <a:satMod val="110000"/>
                    </a:schemeClr>
                  </a:solidFill>
                  <a:prstDash val="solid"/>
                </a:ln>
                <a:solidFill>
                  <a:srgbClr val="FF0000"/>
                </a:solidFill>
              </a:rPr>
              <a:t>0.</a:t>
            </a:r>
            <a:r>
              <a:rPr lang="en-US" b="1" dirty="0">
                <a:ln w="10541" cmpd="sng">
                  <a:solidFill>
                    <a:schemeClr val="accent1">
                      <a:shade val="88000"/>
                      <a:satMod val="110000"/>
                    </a:schemeClr>
                  </a:solidFill>
                  <a:prstDash val="solid"/>
                </a:ln>
                <a:solidFill>
                  <a:srgbClr val="FF0000"/>
                </a:solidFill>
              </a:rPr>
              <a:t>873</a:t>
            </a:r>
            <a:endParaRPr lang="en-US" dirty="0"/>
          </a:p>
        </p:txBody>
      </p:sp>
      <p:sp>
        <p:nvSpPr>
          <p:cNvPr id="10" name="Rectangle 9"/>
          <p:cNvSpPr/>
          <p:nvPr/>
        </p:nvSpPr>
        <p:spPr>
          <a:xfrm>
            <a:off x="1419494" y="3323121"/>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0.099</a:t>
            </a:r>
          </a:p>
        </p:txBody>
      </p:sp>
      <p:sp>
        <p:nvSpPr>
          <p:cNvPr id="11" name="Rectangle 10"/>
          <p:cNvSpPr/>
          <p:nvPr/>
        </p:nvSpPr>
        <p:spPr>
          <a:xfrm rot="19422675">
            <a:off x="1826694" y="3756076"/>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0.798</a:t>
            </a:r>
          </a:p>
        </p:txBody>
      </p:sp>
      <p:sp>
        <p:nvSpPr>
          <p:cNvPr id="22" name="Rectangle 21"/>
          <p:cNvSpPr/>
          <p:nvPr/>
        </p:nvSpPr>
        <p:spPr>
          <a:xfrm rot="2218111">
            <a:off x="1810336" y="4373213"/>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0.398</a:t>
            </a:r>
            <a:endParaRPr lang="en-US" dirty="0"/>
          </a:p>
        </p:txBody>
      </p:sp>
      <p:sp>
        <p:nvSpPr>
          <p:cNvPr id="29" name="Rectangle 28"/>
          <p:cNvSpPr/>
          <p:nvPr/>
        </p:nvSpPr>
        <p:spPr>
          <a:xfrm>
            <a:off x="1489659" y="4837284"/>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0.593</a:t>
            </a:r>
            <a:endParaRPr lang="en-US" dirty="0"/>
          </a:p>
        </p:txBody>
      </p:sp>
    </p:spTree>
    <p:extLst>
      <p:ext uri="{BB962C8B-B14F-4D97-AF65-F5344CB8AC3E}">
        <p14:creationId xmlns:p14="http://schemas.microsoft.com/office/powerpoint/2010/main" val="21328211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97"/>
          <p:cNvSpPr/>
          <p:nvPr/>
        </p:nvSpPr>
        <p:spPr>
          <a:xfrm>
            <a:off x="4078773" y="3188451"/>
            <a:ext cx="720000" cy="214330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 name="Rectangle 3"/>
          <p:cNvSpPr/>
          <p:nvPr/>
        </p:nvSpPr>
        <p:spPr>
          <a:xfrm>
            <a:off x="102636" y="532045"/>
            <a:ext cx="8929395" cy="338554"/>
          </a:xfrm>
          <a:prstGeom prst="rect">
            <a:avLst/>
          </a:prstGeom>
        </p:spPr>
        <p:txBody>
          <a:bodyPr wrap="square">
            <a:spAutoFit/>
          </a:bodyPr>
          <a:lstStyle/>
          <a:p>
            <a:r>
              <a:rPr lang="en-US" sz="1600" dirty="0">
                <a:hlinkClick r:id="rId2"/>
              </a:rPr>
              <a:t>https://web.archive.org/web/20150317210621/https://www4.rgu.ac.uk/files/chapter3%20-%20bp.pdf</a:t>
            </a:r>
            <a:r>
              <a:rPr lang="en-US" sz="1600" dirty="0"/>
              <a:t> </a:t>
            </a:r>
          </a:p>
        </p:txBody>
      </p:sp>
      <p:sp>
        <p:nvSpPr>
          <p:cNvPr id="5" name="標題 1"/>
          <p:cNvSpPr>
            <a:spLocks noGrp="1"/>
          </p:cNvSpPr>
          <p:nvPr>
            <p:ph type="title"/>
          </p:nvPr>
        </p:nvSpPr>
        <p:spPr>
          <a:xfrm>
            <a:off x="131736" y="120618"/>
            <a:ext cx="8741676" cy="316800"/>
          </a:xfrm>
        </p:spPr>
        <p:txBody>
          <a:bodyPr>
            <a:noAutofit/>
          </a:bodyPr>
          <a:lstStyle/>
          <a:p>
            <a:r>
              <a:rPr lang="en-US" altLang="zh-TW" sz="2800" dirty="0"/>
              <a:t>Now let us play the schema on a simple example</a:t>
            </a:r>
            <a:endParaRPr lang="zh-TW" altLang="en-US" sz="2800" dirty="0"/>
          </a:p>
        </p:txBody>
      </p:sp>
      <p:pic>
        <p:nvPicPr>
          <p:cNvPr id="238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728" y="870599"/>
            <a:ext cx="3598693"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34"/>
          <p:cNvSpPr/>
          <p:nvPr/>
        </p:nvSpPr>
        <p:spPr>
          <a:xfrm>
            <a:off x="2737698" y="3171759"/>
            <a:ext cx="720000"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 name="矩形 39"/>
          <p:cNvSpPr/>
          <p:nvPr/>
        </p:nvSpPr>
        <p:spPr>
          <a:xfrm>
            <a:off x="279920" y="3188451"/>
            <a:ext cx="953276" cy="216000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5" name="直線單箭頭接點 42"/>
          <p:cNvCxnSpPr/>
          <p:nvPr/>
        </p:nvCxnSpPr>
        <p:spPr>
          <a:xfrm>
            <a:off x="4692578" y="4268451"/>
            <a:ext cx="538767" cy="9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45"/>
          <p:cNvSpPr>
            <a:spLocks/>
          </p:cNvSpPr>
          <p:nvPr/>
        </p:nvSpPr>
        <p:spPr>
          <a:xfrm>
            <a:off x="382556" y="4592886"/>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0.9</a:t>
            </a:r>
            <a:endParaRPr lang="zh-TW" altLang="en-US" sz="2400" b="1" dirty="0"/>
          </a:p>
        </p:txBody>
      </p:sp>
      <p:sp>
        <p:nvSpPr>
          <p:cNvPr id="19" name="矩形 46"/>
          <p:cNvSpPr>
            <a:spLocks/>
          </p:cNvSpPr>
          <p:nvPr/>
        </p:nvSpPr>
        <p:spPr>
          <a:xfrm>
            <a:off x="382556" y="3381920"/>
            <a:ext cx="728026" cy="5400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b="1" dirty="0"/>
              <a:t>0.35</a:t>
            </a:r>
            <a:endParaRPr lang="zh-TW" altLang="en-US" sz="2400" b="1" dirty="0"/>
          </a:p>
        </p:txBody>
      </p:sp>
      <p:sp>
        <p:nvSpPr>
          <p:cNvPr id="23" name="橢圓 53"/>
          <p:cNvSpPr/>
          <p:nvPr/>
        </p:nvSpPr>
        <p:spPr>
          <a:xfrm>
            <a:off x="2799825" y="33548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4" name="橢圓 54"/>
          <p:cNvSpPr/>
          <p:nvPr/>
        </p:nvSpPr>
        <p:spPr>
          <a:xfrm>
            <a:off x="2788193" y="458282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38" name="直線單箭頭接點 80"/>
          <p:cNvCxnSpPr>
            <a:stCxn id="23" idx="6"/>
            <a:endCxn id="72" idx="1"/>
          </p:cNvCxnSpPr>
          <p:nvPr/>
        </p:nvCxnSpPr>
        <p:spPr>
          <a:xfrm>
            <a:off x="3373983" y="3641895"/>
            <a:ext cx="849887" cy="388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82"/>
          <p:cNvCxnSpPr>
            <a:stCxn id="24" idx="6"/>
            <a:endCxn id="72" idx="3"/>
          </p:cNvCxnSpPr>
          <p:nvPr/>
        </p:nvCxnSpPr>
        <p:spPr>
          <a:xfrm flipV="1">
            <a:off x="3362351" y="4436428"/>
            <a:ext cx="861519" cy="4334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84"/>
          <p:cNvCxnSpPr>
            <a:stCxn id="19" idx="3"/>
            <a:endCxn id="23" idx="2"/>
          </p:cNvCxnSpPr>
          <p:nvPr/>
        </p:nvCxnSpPr>
        <p:spPr>
          <a:xfrm flipV="1">
            <a:off x="1110582" y="3641895"/>
            <a:ext cx="1689243" cy="10025"/>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3" name="直線單箭頭接點 85"/>
          <p:cNvCxnSpPr>
            <a:stCxn id="19" idx="3"/>
            <a:endCxn id="24" idx="2"/>
          </p:cNvCxnSpPr>
          <p:nvPr/>
        </p:nvCxnSpPr>
        <p:spPr>
          <a:xfrm>
            <a:off x="1110582" y="3651920"/>
            <a:ext cx="1677611" cy="1217987"/>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直線單箭頭接點 87"/>
          <p:cNvCxnSpPr>
            <a:stCxn id="18" idx="3"/>
            <a:endCxn id="23" idx="2"/>
          </p:cNvCxnSpPr>
          <p:nvPr/>
        </p:nvCxnSpPr>
        <p:spPr>
          <a:xfrm flipV="1">
            <a:off x="1110582" y="3641895"/>
            <a:ext cx="1689243" cy="122099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直線單箭頭接點 88"/>
          <p:cNvCxnSpPr>
            <a:stCxn id="18" idx="3"/>
            <a:endCxn id="24" idx="2"/>
          </p:cNvCxnSpPr>
          <p:nvPr/>
        </p:nvCxnSpPr>
        <p:spPr>
          <a:xfrm>
            <a:off x="1110582" y="4862886"/>
            <a:ext cx="1677611" cy="7021"/>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4" name="文字方塊 8"/>
          <p:cNvSpPr txBox="1"/>
          <p:nvPr/>
        </p:nvSpPr>
        <p:spPr>
          <a:xfrm>
            <a:off x="3119969" y="3639922"/>
            <a:ext cx="65" cy="276999"/>
          </a:xfrm>
          <a:prstGeom prst="rect">
            <a:avLst/>
          </a:prstGeom>
          <a:noFill/>
        </p:spPr>
        <p:txBody>
          <a:bodyPr wrap="none" lIns="0" tIns="0" rIns="0" bIns="0" rtlCol="0">
            <a:spAutoFit/>
          </a:bodyPr>
          <a:lstStyle/>
          <a:p>
            <a:endParaRPr lang="zh-TW" altLang="en-US" dirty="0"/>
          </a:p>
        </p:txBody>
      </p:sp>
      <p:sp>
        <p:nvSpPr>
          <p:cNvPr id="61" name="矩形 109"/>
          <p:cNvSpPr/>
          <p:nvPr/>
        </p:nvSpPr>
        <p:spPr>
          <a:xfrm>
            <a:off x="8290187" y="4060100"/>
            <a:ext cx="628930" cy="43613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t>0.5</a:t>
            </a:r>
            <a:endParaRPr lang="zh-TW" altLang="en-US" sz="2400" b="1" dirty="0"/>
          </a:p>
        </p:txBody>
      </p:sp>
      <p:sp>
        <p:nvSpPr>
          <p:cNvPr id="72" name="橢圓 103"/>
          <p:cNvSpPr/>
          <p:nvPr/>
        </p:nvSpPr>
        <p:spPr>
          <a:xfrm>
            <a:off x="4139787" y="394635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96" name="手繪多邊形 103"/>
          <p:cNvSpPr/>
          <p:nvPr/>
        </p:nvSpPr>
        <p:spPr>
          <a:xfrm>
            <a:off x="2836123" y="346728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7" name="手繪多邊形 103"/>
          <p:cNvSpPr/>
          <p:nvPr/>
        </p:nvSpPr>
        <p:spPr>
          <a:xfrm>
            <a:off x="2829896" y="46927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8" name="手繪多邊形 103"/>
          <p:cNvSpPr/>
          <p:nvPr/>
        </p:nvSpPr>
        <p:spPr>
          <a:xfrm>
            <a:off x="4182891" y="40489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 name="Rectangle 1"/>
          <p:cNvSpPr/>
          <p:nvPr/>
        </p:nvSpPr>
        <p:spPr>
          <a:xfrm>
            <a:off x="355247" y="5311127"/>
            <a:ext cx="75533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1" name="Rectangle 30"/>
          <p:cNvSpPr/>
          <p:nvPr/>
        </p:nvSpPr>
        <p:spPr>
          <a:xfrm>
            <a:off x="2610651" y="5331759"/>
            <a:ext cx="95250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Hidden</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2" name="Rectangle 31"/>
          <p:cNvSpPr/>
          <p:nvPr/>
        </p:nvSpPr>
        <p:spPr>
          <a:xfrm>
            <a:off x="3943994" y="5331759"/>
            <a:ext cx="947695" cy="707886"/>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Output</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layer</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4" name="矩形 109"/>
          <p:cNvSpPr/>
          <p:nvPr/>
        </p:nvSpPr>
        <p:spPr>
          <a:xfrm>
            <a:off x="5265010" y="4060100"/>
            <a:ext cx="880858" cy="436130"/>
          </a:xfrm>
          <a:prstGeom prst="rect">
            <a:avLst/>
          </a:prstGeom>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b="1" dirty="0">
                <a:solidFill>
                  <a:srgbClr val="002060"/>
                </a:solidFill>
              </a:rPr>
              <a:t>0.682</a:t>
            </a:r>
            <a:endParaRPr lang="zh-TW" altLang="en-US" sz="2400" b="1" dirty="0">
              <a:solidFill>
                <a:srgbClr val="002060"/>
              </a:solidFill>
            </a:endParaRPr>
          </a:p>
        </p:txBody>
      </p:sp>
      <p:sp>
        <p:nvSpPr>
          <p:cNvPr id="6" name="Left-Right Arrow 5"/>
          <p:cNvSpPr/>
          <p:nvPr/>
        </p:nvSpPr>
        <p:spPr>
          <a:xfrm>
            <a:off x="6176864" y="4182035"/>
            <a:ext cx="1987421" cy="210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231345" y="4496230"/>
            <a:ext cx="947695"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output</a:t>
            </a:r>
          </a:p>
        </p:txBody>
      </p:sp>
      <p:sp>
        <p:nvSpPr>
          <p:cNvPr id="48" name="Rectangle 47"/>
          <p:cNvSpPr/>
          <p:nvPr/>
        </p:nvSpPr>
        <p:spPr>
          <a:xfrm>
            <a:off x="8194315" y="4520511"/>
            <a:ext cx="820674"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target</a:t>
            </a:r>
          </a:p>
        </p:txBody>
      </p:sp>
      <p:sp>
        <p:nvSpPr>
          <p:cNvPr id="64" name="Rectangle 63"/>
          <p:cNvSpPr/>
          <p:nvPr/>
        </p:nvSpPr>
        <p:spPr>
          <a:xfrm>
            <a:off x="191290" y="1293582"/>
            <a:ext cx="3458832" cy="707886"/>
          </a:xfrm>
          <a:prstGeom prst="rect">
            <a:avLst/>
          </a:prstGeom>
        </p:spPr>
        <p:txBody>
          <a:bodyPr wrap="none">
            <a:spAutoFit/>
          </a:bodyPr>
          <a:lstStyle/>
          <a:p>
            <a:r>
              <a:rPr lang="en-US" sz="2000" b="1" dirty="0"/>
              <a:t>After new forward pass</a:t>
            </a:r>
          </a:p>
          <a:p>
            <a:r>
              <a:rPr lang="en-US" sz="2000" b="1" dirty="0"/>
              <a:t>we will get an updated output:</a:t>
            </a:r>
          </a:p>
        </p:txBody>
      </p:sp>
      <p:sp>
        <p:nvSpPr>
          <p:cNvPr id="9" name="Rectangle 8"/>
          <p:cNvSpPr/>
          <p:nvPr/>
        </p:nvSpPr>
        <p:spPr>
          <a:xfrm rot="1495866">
            <a:off x="3422763" y="3538930"/>
            <a:ext cx="760144" cy="338554"/>
          </a:xfrm>
          <a:prstGeom prst="rect">
            <a:avLst/>
          </a:prstGeom>
        </p:spPr>
        <p:txBody>
          <a:bodyPr wrap="none">
            <a:spAutoFit/>
          </a:bodyPr>
          <a:lstStyle/>
          <a:p>
            <a:r>
              <a:rPr lang="pl-PL" sz="1600" b="1" dirty="0">
                <a:ln w="10541" cmpd="sng">
                  <a:solidFill>
                    <a:schemeClr val="accent1">
                      <a:shade val="88000"/>
                      <a:satMod val="110000"/>
                    </a:schemeClr>
                  </a:solidFill>
                  <a:prstDash val="solid"/>
                </a:ln>
                <a:solidFill>
                  <a:srgbClr val="FF0000"/>
                </a:solidFill>
              </a:rPr>
              <a:t>0.272</a:t>
            </a:r>
            <a:r>
              <a:rPr lang="en-US" sz="1600" b="1" dirty="0">
                <a:ln w="10541" cmpd="sng">
                  <a:solidFill>
                    <a:schemeClr val="accent1">
                      <a:shade val="88000"/>
                      <a:satMod val="110000"/>
                    </a:schemeClr>
                  </a:solidFill>
                  <a:prstDash val="solid"/>
                </a:ln>
                <a:solidFill>
                  <a:srgbClr val="FF0000"/>
                </a:solidFill>
              </a:rPr>
              <a:t>4</a:t>
            </a:r>
            <a:endParaRPr lang="en-US" sz="1600" dirty="0"/>
          </a:p>
        </p:txBody>
      </p:sp>
      <p:sp>
        <p:nvSpPr>
          <p:cNvPr id="59" name="Rectangle 58"/>
          <p:cNvSpPr/>
          <p:nvPr/>
        </p:nvSpPr>
        <p:spPr>
          <a:xfrm rot="19963052">
            <a:off x="3434087" y="4621422"/>
            <a:ext cx="713657" cy="369332"/>
          </a:xfrm>
          <a:prstGeom prst="rect">
            <a:avLst/>
          </a:prstGeom>
        </p:spPr>
        <p:txBody>
          <a:bodyPr wrap="none">
            <a:spAutoFit/>
          </a:bodyPr>
          <a:lstStyle/>
          <a:p>
            <a:r>
              <a:rPr lang="pl-PL" b="1" dirty="0">
                <a:ln w="10541" cmpd="sng">
                  <a:solidFill>
                    <a:schemeClr val="accent1">
                      <a:shade val="88000"/>
                      <a:satMod val="110000"/>
                    </a:schemeClr>
                  </a:solidFill>
                  <a:prstDash val="solid"/>
                </a:ln>
                <a:solidFill>
                  <a:srgbClr val="FF0000"/>
                </a:solidFill>
              </a:rPr>
              <a:t>0.</a:t>
            </a:r>
            <a:r>
              <a:rPr lang="en-US" b="1" dirty="0">
                <a:ln w="10541" cmpd="sng">
                  <a:solidFill>
                    <a:schemeClr val="accent1">
                      <a:shade val="88000"/>
                      <a:satMod val="110000"/>
                    </a:schemeClr>
                  </a:solidFill>
                  <a:prstDash val="solid"/>
                </a:ln>
                <a:solidFill>
                  <a:srgbClr val="FF0000"/>
                </a:solidFill>
              </a:rPr>
              <a:t>873</a:t>
            </a:r>
            <a:endParaRPr lang="en-US" dirty="0"/>
          </a:p>
        </p:txBody>
      </p:sp>
      <p:sp>
        <p:nvSpPr>
          <p:cNvPr id="10" name="Rectangle 9"/>
          <p:cNvSpPr/>
          <p:nvPr/>
        </p:nvSpPr>
        <p:spPr>
          <a:xfrm>
            <a:off x="1419494" y="3323121"/>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0.099</a:t>
            </a:r>
          </a:p>
        </p:txBody>
      </p:sp>
      <p:sp>
        <p:nvSpPr>
          <p:cNvPr id="11" name="Rectangle 10"/>
          <p:cNvSpPr/>
          <p:nvPr/>
        </p:nvSpPr>
        <p:spPr>
          <a:xfrm rot="19422675">
            <a:off x="1826694" y="3756076"/>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0.798</a:t>
            </a:r>
          </a:p>
        </p:txBody>
      </p:sp>
      <p:sp>
        <p:nvSpPr>
          <p:cNvPr id="22" name="Rectangle 21"/>
          <p:cNvSpPr/>
          <p:nvPr/>
        </p:nvSpPr>
        <p:spPr>
          <a:xfrm rot="2218111">
            <a:off x="1810336" y="4373213"/>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0.398</a:t>
            </a:r>
            <a:endParaRPr lang="en-US" dirty="0"/>
          </a:p>
        </p:txBody>
      </p:sp>
      <p:sp>
        <p:nvSpPr>
          <p:cNvPr id="29" name="Rectangle 28"/>
          <p:cNvSpPr/>
          <p:nvPr/>
        </p:nvSpPr>
        <p:spPr>
          <a:xfrm>
            <a:off x="1489659" y="4837284"/>
            <a:ext cx="713657" cy="369332"/>
          </a:xfrm>
          <a:prstGeom prst="rect">
            <a:avLst/>
          </a:prstGeom>
        </p:spPr>
        <p:txBody>
          <a:bodyPr wrap="none">
            <a:spAutoFit/>
          </a:bodyPr>
          <a:lstStyle/>
          <a:p>
            <a:r>
              <a:rPr lang="en-US" b="1" dirty="0">
                <a:ln w="10541" cmpd="sng">
                  <a:solidFill>
                    <a:schemeClr val="accent1">
                      <a:shade val="88000"/>
                      <a:satMod val="110000"/>
                    </a:schemeClr>
                  </a:solidFill>
                  <a:prstDash val="solid"/>
                </a:ln>
                <a:solidFill>
                  <a:srgbClr val="FF0000"/>
                </a:solidFill>
              </a:rPr>
              <a:t>0.593</a:t>
            </a:r>
            <a:endParaRPr lang="en-US" dirty="0"/>
          </a:p>
        </p:txBody>
      </p:sp>
      <p:sp>
        <p:nvSpPr>
          <p:cNvPr id="39" name="Rectangle 38"/>
          <p:cNvSpPr/>
          <p:nvPr/>
        </p:nvSpPr>
        <p:spPr>
          <a:xfrm>
            <a:off x="6396968" y="3845683"/>
            <a:ext cx="1547218"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solidFill>
                  <a:srgbClr val="FF0000"/>
                </a:solidFill>
                <a:effectLst/>
              </a:rPr>
              <a:t>Loss = -0.182</a:t>
            </a:r>
          </a:p>
        </p:txBody>
      </p:sp>
      <p:sp>
        <p:nvSpPr>
          <p:cNvPr id="3" name="Rounded Rectangular Callout 2"/>
          <p:cNvSpPr/>
          <p:nvPr/>
        </p:nvSpPr>
        <p:spPr>
          <a:xfrm>
            <a:off x="6625524" y="2867186"/>
            <a:ext cx="2131017" cy="640601"/>
          </a:xfrm>
          <a:prstGeom prst="wedgeRoundRectCallout">
            <a:avLst>
              <a:gd name="adj1" fmla="val -9560"/>
              <a:gd name="adj2" fmla="val 1096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Error is lower now</a:t>
            </a:r>
          </a:p>
        </p:txBody>
      </p:sp>
      <p:sp>
        <p:nvSpPr>
          <p:cNvPr id="41" name="Rectangle 40"/>
          <p:cNvSpPr/>
          <p:nvPr/>
        </p:nvSpPr>
        <p:spPr>
          <a:xfrm>
            <a:off x="6975275" y="6177869"/>
            <a:ext cx="1723549" cy="400110"/>
          </a:xfrm>
          <a:prstGeom prst="rect">
            <a:avLst/>
          </a:prstGeom>
        </p:spPr>
        <p:txBody>
          <a:bodyPr wrap="none">
            <a:spAutoFit/>
          </a:bodyPr>
          <a:lstStyle/>
          <a:p>
            <a:r>
              <a:rPr lang="en-US" sz="2000" b="1" dirty="0"/>
              <a:t>… and so on …</a:t>
            </a:r>
          </a:p>
        </p:txBody>
      </p:sp>
    </p:spTree>
    <p:extLst>
      <p:ext uri="{BB962C8B-B14F-4D97-AF65-F5344CB8AC3E}">
        <p14:creationId xmlns:p14="http://schemas.microsoft.com/office/powerpoint/2010/main" val="29866004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2250" y="558856"/>
            <a:ext cx="7886700" cy="712005"/>
          </a:xfrm>
        </p:spPr>
        <p:txBody>
          <a:bodyPr/>
          <a:lstStyle/>
          <a:p>
            <a:r>
              <a:rPr lang="en-US" altLang="zh-TW" dirty="0"/>
              <a:t>Once again: Notation</a:t>
            </a:r>
            <a:endParaRPr lang="zh-TW" altLang="en-US" dirty="0"/>
          </a:p>
        </p:txBody>
      </p:sp>
      <p:sp>
        <p:nvSpPr>
          <p:cNvPr id="5" name="矩形 4"/>
          <p:cNvSpPr/>
          <p:nvPr/>
        </p:nvSpPr>
        <p:spPr>
          <a:xfrm>
            <a:off x="4199360" y="2215397"/>
            <a:ext cx="356240" cy="2756949"/>
          </a:xfrm>
          <a:prstGeom prst="rect">
            <a:avLst/>
          </a:prstGeom>
          <a:solidFill>
            <a:schemeClr val="accent4">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6" name="矩形 5"/>
          <p:cNvSpPr/>
          <p:nvPr/>
        </p:nvSpPr>
        <p:spPr>
          <a:xfrm>
            <a:off x="3379748" y="2234159"/>
            <a:ext cx="356240" cy="2738187"/>
          </a:xfrm>
          <a:prstGeom prst="rec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7" name="橢圓 6"/>
          <p:cNvSpPr/>
          <p:nvPr/>
        </p:nvSpPr>
        <p:spPr>
          <a:xfrm>
            <a:off x="714088" y="202040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 name="橢圓 7"/>
          <p:cNvSpPr/>
          <p:nvPr/>
        </p:nvSpPr>
        <p:spPr>
          <a:xfrm>
            <a:off x="728601" y="2773029"/>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 name="橢圓 8"/>
          <p:cNvSpPr/>
          <p:nvPr/>
        </p:nvSpPr>
        <p:spPr>
          <a:xfrm>
            <a:off x="728601" y="407759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0" name="文字方塊 9"/>
          <p:cNvSpPr txBox="1"/>
          <p:nvPr/>
        </p:nvSpPr>
        <p:spPr>
          <a:xfrm rot="5400000">
            <a:off x="729092" y="3466399"/>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pSp>
        <p:nvGrpSpPr>
          <p:cNvPr id="11" name="群組 10"/>
          <p:cNvGrpSpPr/>
          <p:nvPr/>
        </p:nvGrpSpPr>
        <p:grpSpPr>
          <a:xfrm>
            <a:off x="3147377" y="5496371"/>
            <a:ext cx="1642603" cy="963906"/>
            <a:chOff x="-726852" y="5289836"/>
            <a:chExt cx="1642603" cy="963906"/>
          </a:xfrm>
        </p:grpSpPr>
        <p:grpSp>
          <p:nvGrpSpPr>
            <p:cNvPr id="12" name="群組 11"/>
            <p:cNvGrpSpPr/>
            <p:nvPr/>
          </p:nvGrpSpPr>
          <p:grpSpPr>
            <a:xfrm>
              <a:off x="-511288" y="5756645"/>
              <a:ext cx="1427039" cy="497097"/>
              <a:chOff x="590519" y="6120573"/>
              <a:chExt cx="1427039" cy="497097"/>
            </a:xfrm>
          </p:grpSpPr>
          <p:sp>
            <p:nvSpPr>
              <p:cNvPr id="16" name="文字方塊 15"/>
              <p:cNvSpPr txBox="1"/>
              <p:nvPr/>
            </p:nvSpPr>
            <p:spPr>
              <a:xfrm>
                <a:off x="882910" y="6120573"/>
                <a:ext cx="1134648" cy="461665"/>
              </a:xfrm>
              <a:prstGeom prst="rect">
                <a:avLst/>
              </a:prstGeom>
              <a:noFill/>
            </p:spPr>
            <p:txBody>
              <a:bodyPr wrap="square" rtlCol="0">
                <a:spAutoFit/>
              </a:bodyPr>
              <a:lstStyle/>
              <a:p>
                <a:pPr algn="ctr"/>
                <a:r>
                  <a:rPr lang="en-US" altLang="zh-TW" sz="2400" dirty="0">
                    <a:solidFill>
                      <a:prstClr val="black"/>
                    </a:solidFill>
                  </a:rPr>
                  <a:t>nodes</a:t>
                </a:r>
                <a:endParaRPr lang="zh-TW" altLang="en-US" sz="2400" dirty="0">
                  <a:solidFill>
                    <a:prstClr val="black"/>
                  </a:solidFill>
                </a:endParaRPr>
              </a:p>
            </p:txBody>
          </p:sp>
          <p:graphicFrame>
            <p:nvGraphicFramePr>
              <p:cNvPr id="17" name="Object 12"/>
              <p:cNvGraphicFramePr>
                <a:graphicFrameLocks noChangeAspect="1"/>
              </p:cNvGraphicFramePr>
              <p:nvPr/>
            </p:nvGraphicFramePr>
            <p:xfrm>
              <a:off x="590519" y="6127133"/>
              <a:ext cx="431800" cy="490537"/>
            </p:xfrm>
            <a:graphic>
              <a:graphicData uri="http://schemas.openxmlformats.org/presentationml/2006/ole">
                <mc:AlternateContent xmlns:mc="http://schemas.openxmlformats.org/markup-compatibility/2006">
                  <mc:Choice xmlns:v="urn:schemas-microsoft-com:vml" Requires="v">
                    <p:oleObj name="方程式" r:id="rId2" imgW="203040" imgH="228600" progId="Equation.3">
                      <p:embed/>
                    </p:oleObj>
                  </mc:Choice>
                  <mc:Fallback>
                    <p:oleObj name="方程式" r:id="rId2" imgW="203040" imgH="228600" progId="Equation.3">
                      <p:embed/>
                      <p:pic>
                        <p:nvPicPr>
                          <p:cNvPr id="0" name=""/>
                          <p:cNvPicPr>
                            <a:picLocks noChangeAspect="1" noChangeArrowheads="1"/>
                          </p:cNvPicPr>
                          <p:nvPr/>
                        </p:nvPicPr>
                        <p:blipFill>
                          <a:blip r:embed="rId3"/>
                          <a:srcRect/>
                          <a:stretch>
                            <a:fillRect/>
                          </a:stretch>
                        </p:blipFill>
                        <p:spPr bwMode="auto">
                          <a:xfrm>
                            <a:off x="590519" y="6127133"/>
                            <a:ext cx="431800"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3" name="群組 12"/>
            <p:cNvGrpSpPr/>
            <p:nvPr/>
          </p:nvGrpSpPr>
          <p:grpSpPr>
            <a:xfrm>
              <a:off x="-726852" y="5289836"/>
              <a:ext cx="1384872" cy="461665"/>
              <a:chOff x="3302899" y="1075492"/>
              <a:chExt cx="1384872" cy="461665"/>
            </a:xfrm>
          </p:grpSpPr>
          <p:sp>
            <p:nvSpPr>
              <p:cNvPr id="14" name="文字方塊 13"/>
              <p:cNvSpPr txBox="1"/>
              <p:nvPr/>
            </p:nvSpPr>
            <p:spPr>
              <a:xfrm>
                <a:off x="3302899" y="1075492"/>
                <a:ext cx="1384872" cy="461665"/>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15" name="Object 12"/>
              <p:cNvGraphicFramePr>
                <a:graphicFrameLocks noChangeAspect="1"/>
              </p:cNvGraphicFramePr>
              <p:nvPr/>
            </p:nvGraphicFramePr>
            <p:xfrm>
              <a:off x="4385193" y="1135663"/>
              <a:ext cx="188913" cy="381000"/>
            </p:xfrm>
            <a:graphic>
              <a:graphicData uri="http://schemas.openxmlformats.org/presentationml/2006/ole">
                <mc:AlternateContent xmlns:mc="http://schemas.openxmlformats.org/markup-compatibility/2006">
                  <mc:Choice xmlns:v="urn:schemas-microsoft-com:vml" Requires="v">
                    <p:oleObj name="方程式" r:id="rId4" imgW="88560" imgH="177480" progId="Equation.3">
                      <p:embed/>
                    </p:oleObj>
                  </mc:Choice>
                  <mc:Fallback>
                    <p:oleObj name="方程式" r:id="rId4" imgW="88560" imgH="177480" progId="Equation.3">
                      <p:embed/>
                      <p:pic>
                        <p:nvPicPr>
                          <p:cNvPr id="0" name=""/>
                          <p:cNvPicPr>
                            <a:picLocks noChangeAspect="1" noChangeArrowheads="1"/>
                          </p:cNvPicPr>
                          <p:nvPr/>
                        </p:nvPicPr>
                        <p:blipFill>
                          <a:blip r:embed="rId5"/>
                          <a:srcRect/>
                          <a:stretch>
                            <a:fillRect/>
                          </a:stretch>
                        </p:blipFill>
                        <p:spPr bwMode="auto">
                          <a:xfrm>
                            <a:off x="4385193" y="1135663"/>
                            <a:ext cx="1889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8" name="文字方塊 17"/>
          <p:cNvSpPr txBox="1"/>
          <p:nvPr/>
        </p:nvSpPr>
        <p:spPr>
          <a:xfrm rot="5400000">
            <a:off x="729091" y="480179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9" name="橢圓 18"/>
          <p:cNvSpPr/>
          <p:nvPr/>
        </p:nvSpPr>
        <p:spPr>
          <a:xfrm>
            <a:off x="3668855" y="202040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0" name="橢圓 19"/>
          <p:cNvSpPr/>
          <p:nvPr/>
        </p:nvSpPr>
        <p:spPr>
          <a:xfrm>
            <a:off x="3683370" y="2792079"/>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1" name="橢圓 20"/>
          <p:cNvSpPr/>
          <p:nvPr/>
        </p:nvSpPr>
        <p:spPr>
          <a:xfrm>
            <a:off x="3683370" y="4096642"/>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2" name="文字方塊 21"/>
          <p:cNvSpPr txBox="1"/>
          <p:nvPr/>
        </p:nvSpPr>
        <p:spPr>
          <a:xfrm rot="5400000">
            <a:off x="3683860" y="348544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pSp>
        <p:nvGrpSpPr>
          <p:cNvPr id="23" name="群組 22"/>
          <p:cNvGrpSpPr/>
          <p:nvPr/>
        </p:nvGrpSpPr>
        <p:grpSpPr>
          <a:xfrm>
            <a:off x="163185" y="5484190"/>
            <a:ext cx="1727040" cy="956398"/>
            <a:chOff x="4572000" y="6144074"/>
            <a:chExt cx="1727040" cy="956400"/>
          </a:xfrm>
        </p:grpSpPr>
        <p:grpSp>
          <p:nvGrpSpPr>
            <p:cNvPr id="24" name="群組 23"/>
            <p:cNvGrpSpPr/>
            <p:nvPr/>
          </p:nvGrpSpPr>
          <p:grpSpPr>
            <a:xfrm>
              <a:off x="4572000" y="6144074"/>
              <a:ext cx="1515165" cy="461666"/>
              <a:chOff x="1008993" y="1026295"/>
              <a:chExt cx="1515165" cy="461666"/>
            </a:xfrm>
          </p:grpSpPr>
          <p:sp>
            <p:nvSpPr>
              <p:cNvPr id="28" name="文字方塊 27"/>
              <p:cNvSpPr txBox="1"/>
              <p:nvPr/>
            </p:nvSpPr>
            <p:spPr>
              <a:xfrm>
                <a:off x="1008993" y="1026295"/>
                <a:ext cx="1134648" cy="461666"/>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29" name="Object 12"/>
              <p:cNvGraphicFramePr>
                <a:graphicFrameLocks noChangeAspect="1"/>
              </p:cNvGraphicFramePr>
              <p:nvPr/>
            </p:nvGraphicFramePr>
            <p:xfrm>
              <a:off x="1930433" y="1079298"/>
              <a:ext cx="593725" cy="382587"/>
            </p:xfrm>
            <a:graphic>
              <a:graphicData uri="http://schemas.openxmlformats.org/presentationml/2006/ole">
                <mc:AlternateContent xmlns:mc="http://schemas.openxmlformats.org/markup-compatibility/2006">
                  <mc:Choice xmlns:v="urn:schemas-microsoft-com:vml" Requires="v">
                    <p:oleObj name="方程式" r:id="rId6" imgW="279360" imgH="177480" progId="Equation.3">
                      <p:embed/>
                    </p:oleObj>
                  </mc:Choice>
                  <mc:Fallback>
                    <p:oleObj name="方程式" r:id="rId6" imgW="279360" imgH="177480" progId="Equation.3">
                      <p:embed/>
                      <p:pic>
                        <p:nvPicPr>
                          <p:cNvPr id="0" name=""/>
                          <p:cNvPicPr>
                            <a:picLocks noChangeAspect="1" noChangeArrowheads="1"/>
                          </p:cNvPicPr>
                          <p:nvPr/>
                        </p:nvPicPr>
                        <p:blipFill>
                          <a:blip r:embed="rId7"/>
                          <a:srcRect/>
                          <a:stretch>
                            <a:fillRect/>
                          </a:stretch>
                        </p:blipFill>
                        <p:spPr bwMode="auto">
                          <a:xfrm>
                            <a:off x="1930433" y="1079298"/>
                            <a:ext cx="5937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5" name="群組 24"/>
            <p:cNvGrpSpPr/>
            <p:nvPr/>
          </p:nvGrpSpPr>
          <p:grpSpPr>
            <a:xfrm>
              <a:off x="4730146" y="6590582"/>
              <a:ext cx="1568894" cy="509892"/>
              <a:chOff x="3460582" y="6120573"/>
              <a:chExt cx="1568894" cy="509892"/>
            </a:xfrm>
          </p:grpSpPr>
          <p:sp>
            <p:nvSpPr>
              <p:cNvPr id="26" name="文字方塊 25"/>
              <p:cNvSpPr txBox="1"/>
              <p:nvPr/>
            </p:nvSpPr>
            <p:spPr>
              <a:xfrm>
                <a:off x="3894828" y="6120573"/>
                <a:ext cx="1134648" cy="461666"/>
              </a:xfrm>
              <a:prstGeom prst="rect">
                <a:avLst/>
              </a:prstGeom>
              <a:noFill/>
            </p:spPr>
            <p:txBody>
              <a:bodyPr wrap="square" rtlCol="0">
                <a:spAutoFit/>
              </a:bodyPr>
              <a:lstStyle/>
              <a:p>
                <a:pPr algn="ctr"/>
                <a:r>
                  <a:rPr lang="en-US" altLang="zh-TW" sz="2400" dirty="0">
                    <a:solidFill>
                      <a:prstClr val="black"/>
                    </a:solidFill>
                  </a:rPr>
                  <a:t>nodes</a:t>
                </a:r>
                <a:endParaRPr lang="zh-TW" altLang="en-US" sz="2400" dirty="0">
                  <a:solidFill>
                    <a:prstClr val="black"/>
                  </a:solidFill>
                </a:endParaRPr>
              </a:p>
            </p:txBody>
          </p:sp>
          <p:graphicFrame>
            <p:nvGraphicFramePr>
              <p:cNvPr id="27" name="Object 12"/>
              <p:cNvGraphicFramePr>
                <a:graphicFrameLocks noChangeAspect="1"/>
              </p:cNvGraphicFramePr>
              <p:nvPr/>
            </p:nvGraphicFramePr>
            <p:xfrm>
              <a:off x="3460582" y="6139928"/>
              <a:ext cx="593725" cy="490537"/>
            </p:xfrm>
            <a:graphic>
              <a:graphicData uri="http://schemas.openxmlformats.org/presentationml/2006/ole">
                <mc:AlternateContent xmlns:mc="http://schemas.openxmlformats.org/markup-compatibility/2006">
                  <mc:Choice xmlns:v="urn:schemas-microsoft-com:vml" Requires="v">
                    <p:oleObj name="方程式" r:id="rId8" imgW="279360" imgH="228600" progId="Equation.3">
                      <p:embed/>
                    </p:oleObj>
                  </mc:Choice>
                  <mc:Fallback>
                    <p:oleObj name="方程式" r:id="rId8" imgW="279360" imgH="228600" progId="Equation.3">
                      <p:embed/>
                      <p:pic>
                        <p:nvPicPr>
                          <p:cNvPr id="0" name=""/>
                          <p:cNvPicPr>
                            <a:picLocks noChangeAspect="1" noChangeArrowheads="1"/>
                          </p:cNvPicPr>
                          <p:nvPr/>
                        </p:nvPicPr>
                        <p:blipFill>
                          <a:blip r:embed="rId9"/>
                          <a:srcRect/>
                          <a:stretch>
                            <a:fillRect/>
                          </a:stretch>
                        </p:blipFill>
                        <p:spPr bwMode="auto">
                          <a:xfrm>
                            <a:off x="3460582" y="6139928"/>
                            <a:ext cx="593725"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30" name="文字方塊 29"/>
          <p:cNvSpPr txBox="1"/>
          <p:nvPr/>
        </p:nvSpPr>
        <p:spPr>
          <a:xfrm rot="5400000">
            <a:off x="3683859" y="482084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cxnSp>
        <p:nvCxnSpPr>
          <p:cNvPr id="31" name="直線單箭頭接點 30"/>
          <p:cNvCxnSpPr/>
          <p:nvPr/>
        </p:nvCxnSpPr>
        <p:spPr>
          <a:xfrm>
            <a:off x="4236025" y="2312955"/>
            <a:ext cx="5016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4257529" y="3098642"/>
            <a:ext cx="5016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4257528" y="4381760"/>
            <a:ext cx="5016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a:off x="1269195" y="2307483"/>
            <a:ext cx="238061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V="1">
            <a:off x="1283709" y="2307483"/>
            <a:ext cx="2366096" cy="7526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1265500" y="2307485"/>
            <a:ext cx="2384307" cy="20552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1283709" y="4364671"/>
            <a:ext cx="238061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8" idx="6"/>
            <a:endCxn id="20" idx="2"/>
          </p:cNvCxnSpPr>
          <p:nvPr/>
        </p:nvCxnSpPr>
        <p:spPr>
          <a:xfrm>
            <a:off x="1302760" y="3060110"/>
            <a:ext cx="2380610" cy="190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8" idx="6"/>
            <a:endCxn id="21" idx="2"/>
          </p:cNvCxnSpPr>
          <p:nvPr/>
        </p:nvCxnSpPr>
        <p:spPr>
          <a:xfrm>
            <a:off x="1302760" y="3060110"/>
            <a:ext cx="2380610" cy="13236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Object 12"/>
          <p:cNvGraphicFramePr>
            <a:graphicFrameLocks noChangeAspect="1"/>
          </p:cNvGraphicFramePr>
          <p:nvPr/>
        </p:nvGraphicFramePr>
        <p:xfrm>
          <a:off x="918609" y="2119692"/>
          <a:ext cx="190500" cy="352425"/>
        </p:xfrm>
        <a:graphic>
          <a:graphicData uri="http://schemas.openxmlformats.org/presentationml/2006/ole">
            <mc:AlternateContent xmlns:mc="http://schemas.openxmlformats.org/markup-compatibility/2006">
              <mc:Choice xmlns:v="urn:schemas-microsoft-com:vml" Requires="v">
                <p:oleObj name="方程式" r:id="rId10" imgW="88560" imgH="164880" progId="Equation.3">
                  <p:embed/>
                </p:oleObj>
              </mc:Choice>
              <mc:Fallback>
                <p:oleObj name="方程式" r:id="rId10" imgW="88560" imgH="164880" progId="Equation.3">
                  <p:embed/>
                  <p:pic>
                    <p:nvPicPr>
                      <p:cNvPr id="0" name=""/>
                      <p:cNvPicPr>
                        <a:picLocks noChangeAspect="1" noChangeArrowheads="1"/>
                      </p:cNvPicPr>
                      <p:nvPr/>
                    </p:nvPicPr>
                    <p:blipFill>
                      <a:blip r:embed="rId11"/>
                      <a:srcRect/>
                      <a:stretch>
                        <a:fillRect/>
                      </a:stretch>
                    </p:blipFill>
                    <p:spPr bwMode="auto">
                      <a:xfrm>
                        <a:off x="918609" y="2119692"/>
                        <a:ext cx="1905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12"/>
          <p:cNvGraphicFramePr>
            <a:graphicFrameLocks noChangeAspect="1"/>
          </p:cNvGraphicFramePr>
          <p:nvPr/>
        </p:nvGraphicFramePr>
        <p:xfrm>
          <a:off x="895455" y="2869383"/>
          <a:ext cx="273050" cy="352425"/>
        </p:xfrm>
        <a:graphic>
          <a:graphicData uri="http://schemas.openxmlformats.org/presentationml/2006/ole">
            <mc:AlternateContent xmlns:mc="http://schemas.openxmlformats.org/markup-compatibility/2006">
              <mc:Choice xmlns:v="urn:schemas-microsoft-com:vml" Requires="v">
                <p:oleObj name="方程式" r:id="rId12" imgW="126720" imgH="164880" progId="Equation.3">
                  <p:embed/>
                </p:oleObj>
              </mc:Choice>
              <mc:Fallback>
                <p:oleObj name="方程式" r:id="rId12" imgW="126720" imgH="164880" progId="Equation.3">
                  <p:embed/>
                  <p:pic>
                    <p:nvPicPr>
                      <p:cNvPr id="0" name=""/>
                      <p:cNvPicPr>
                        <a:picLocks noChangeAspect="1" noChangeArrowheads="1"/>
                      </p:cNvPicPr>
                      <p:nvPr/>
                    </p:nvPicPr>
                    <p:blipFill>
                      <a:blip r:embed="rId13"/>
                      <a:srcRect/>
                      <a:stretch>
                        <a:fillRect/>
                      </a:stretch>
                    </p:blipFill>
                    <p:spPr bwMode="auto">
                      <a:xfrm>
                        <a:off x="895455" y="2869383"/>
                        <a:ext cx="27305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12"/>
          <p:cNvGraphicFramePr>
            <a:graphicFrameLocks noChangeAspect="1"/>
          </p:cNvGraphicFramePr>
          <p:nvPr>
            <p:extLst>
              <p:ext uri="{D42A27DB-BD31-4B8C-83A1-F6EECF244321}">
                <p14:modId xmlns:p14="http://schemas.microsoft.com/office/powerpoint/2010/main" val="3586414106"/>
              </p:ext>
            </p:extLst>
          </p:nvPr>
        </p:nvGraphicFramePr>
        <p:xfrm>
          <a:off x="885827" y="4173538"/>
          <a:ext cx="271463" cy="406400"/>
        </p:xfrm>
        <a:graphic>
          <a:graphicData uri="http://schemas.openxmlformats.org/presentationml/2006/ole">
            <mc:AlternateContent xmlns:mc="http://schemas.openxmlformats.org/markup-compatibility/2006">
              <mc:Choice xmlns:v="urn:schemas-microsoft-com:vml" Requires="v">
                <p:oleObj name="方程式" r:id="rId14" imgW="126720" imgH="190440" progId="Equation.3">
                  <p:embed/>
                </p:oleObj>
              </mc:Choice>
              <mc:Fallback>
                <p:oleObj name="方程式" r:id="rId14" imgW="126720" imgH="190440" progId="Equation.3">
                  <p:embed/>
                  <p:pic>
                    <p:nvPicPr>
                      <p:cNvPr id="0" name=""/>
                      <p:cNvPicPr>
                        <a:picLocks noChangeAspect="1" noChangeArrowheads="1"/>
                      </p:cNvPicPr>
                      <p:nvPr/>
                    </p:nvPicPr>
                    <p:blipFill>
                      <a:blip r:embed="rId15"/>
                      <a:srcRect/>
                      <a:stretch>
                        <a:fillRect/>
                      </a:stretch>
                    </p:blipFill>
                    <p:spPr bwMode="auto">
                      <a:xfrm>
                        <a:off x="885827" y="4173538"/>
                        <a:ext cx="271463"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12"/>
          <p:cNvGraphicFramePr>
            <a:graphicFrameLocks noChangeAspect="1"/>
          </p:cNvGraphicFramePr>
          <p:nvPr/>
        </p:nvGraphicFramePr>
        <p:xfrm>
          <a:off x="3872825" y="2125120"/>
          <a:ext cx="190500" cy="352425"/>
        </p:xfrm>
        <a:graphic>
          <a:graphicData uri="http://schemas.openxmlformats.org/presentationml/2006/ole">
            <mc:AlternateContent xmlns:mc="http://schemas.openxmlformats.org/markup-compatibility/2006">
              <mc:Choice xmlns:v="urn:schemas-microsoft-com:vml" Requires="v">
                <p:oleObj name="方程式" r:id="rId16" imgW="88560" imgH="164880" progId="Equation.3">
                  <p:embed/>
                </p:oleObj>
              </mc:Choice>
              <mc:Fallback>
                <p:oleObj name="方程式" r:id="rId16" imgW="88560" imgH="164880" progId="Equation.3">
                  <p:embed/>
                  <p:pic>
                    <p:nvPicPr>
                      <p:cNvPr id="0" name=""/>
                      <p:cNvPicPr>
                        <a:picLocks noChangeAspect="1" noChangeArrowheads="1"/>
                      </p:cNvPicPr>
                      <p:nvPr/>
                    </p:nvPicPr>
                    <p:blipFill>
                      <a:blip r:embed="rId11"/>
                      <a:srcRect/>
                      <a:stretch>
                        <a:fillRect/>
                      </a:stretch>
                    </p:blipFill>
                    <p:spPr bwMode="auto">
                      <a:xfrm>
                        <a:off x="3872825" y="2125120"/>
                        <a:ext cx="1905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12"/>
          <p:cNvGraphicFramePr>
            <a:graphicFrameLocks noChangeAspect="1"/>
          </p:cNvGraphicFramePr>
          <p:nvPr/>
        </p:nvGraphicFramePr>
        <p:xfrm>
          <a:off x="3849671" y="2903839"/>
          <a:ext cx="273050" cy="352425"/>
        </p:xfrm>
        <a:graphic>
          <a:graphicData uri="http://schemas.openxmlformats.org/presentationml/2006/ole">
            <mc:AlternateContent xmlns:mc="http://schemas.openxmlformats.org/markup-compatibility/2006">
              <mc:Choice xmlns:v="urn:schemas-microsoft-com:vml" Requires="v">
                <p:oleObj name="方程式" r:id="rId17" imgW="126720" imgH="164880" progId="Equation.3">
                  <p:embed/>
                </p:oleObj>
              </mc:Choice>
              <mc:Fallback>
                <p:oleObj name="方程式" r:id="rId17" imgW="126720" imgH="164880" progId="Equation.3">
                  <p:embed/>
                  <p:pic>
                    <p:nvPicPr>
                      <p:cNvPr id="0" name=""/>
                      <p:cNvPicPr>
                        <a:picLocks noChangeAspect="1" noChangeArrowheads="1"/>
                      </p:cNvPicPr>
                      <p:nvPr/>
                    </p:nvPicPr>
                    <p:blipFill>
                      <a:blip r:embed="rId13"/>
                      <a:srcRect/>
                      <a:stretch>
                        <a:fillRect/>
                      </a:stretch>
                    </p:blipFill>
                    <p:spPr bwMode="auto">
                      <a:xfrm>
                        <a:off x="3849671" y="2903839"/>
                        <a:ext cx="27305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12"/>
          <p:cNvGraphicFramePr>
            <a:graphicFrameLocks noChangeAspect="1"/>
          </p:cNvGraphicFramePr>
          <p:nvPr>
            <p:extLst>
              <p:ext uri="{D42A27DB-BD31-4B8C-83A1-F6EECF244321}">
                <p14:modId xmlns:p14="http://schemas.microsoft.com/office/powerpoint/2010/main" val="2564863683"/>
              </p:ext>
            </p:extLst>
          </p:nvPr>
        </p:nvGraphicFramePr>
        <p:xfrm>
          <a:off x="3878263" y="4219577"/>
          <a:ext cx="190500" cy="352425"/>
        </p:xfrm>
        <a:graphic>
          <a:graphicData uri="http://schemas.openxmlformats.org/presentationml/2006/ole">
            <mc:AlternateContent xmlns:mc="http://schemas.openxmlformats.org/markup-compatibility/2006">
              <mc:Choice xmlns:v="urn:schemas-microsoft-com:vml" Requires="v">
                <p:oleObj name="方程式" r:id="rId18" imgW="88560" imgH="164880" progId="Equation.3">
                  <p:embed/>
                </p:oleObj>
              </mc:Choice>
              <mc:Fallback>
                <p:oleObj name="方程式" r:id="rId18" imgW="88560" imgH="164880" progId="Equation.3">
                  <p:embed/>
                  <p:pic>
                    <p:nvPicPr>
                      <p:cNvPr id="0" name=""/>
                      <p:cNvPicPr>
                        <a:picLocks noChangeAspect="1" noChangeArrowheads="1"/>
                      </p:cNvPicPr>
                      <p:nvPr/>
                    </p:nvPicPr>
                    <p:blipFill>
                      <a:blip r:embed="rId19"/>
                      <a:srcRect/>
                      <a:stretch>
                        <a:fillRect/>
                      </a:stretch>
                    </p:blipFill>
                    <p:spPr bwMode="auto">
                      <a:xfrm>
                        <a:off x="3878263" y="4219577"/>
                        <a:ext cx="1905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6" name="直線單箭頭接點 45"/>
          <p:cNvCxnSpPr>
            <a:stCxn id="9" idx="6"/>
            <a:endCxn id="20" idx="2"/>
          </p:cNvCxnSpPr>
          <p:nvPr/>
        </p:nvCxnSpPr>
        <p:spPr>
          <a:xfrm flipV="1">
            <a:off x="1302760" y="3079160"/>
            <a:ext cx="2380610" cy="12855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endCxn id="20" idx="2"/>
          </p:cNvCxnSpPr>
          <p:nvPr/>
        </p:nvCxnSpPr>
        <p:spPr>
          <a:xfrm>
            <a:off x="1297834" y="2319933"/>
            <a:ext cx="2385536" cy="7592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endCxn id="21" idx="2"/>
          </p:cNvCxnSpPr>
          <p:nvPr/>
        </p:nvCxnSpPr>
        <p:spPr>
          <a:xfrm>
            <a:off x="1297834" y="2319933"/>
            <a:ext cx="2385536" cy="20637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2" name="Object 12"/>
          <p:cNvGraphicFramePr>
            <a:graphicFrameLocks noChangeAspect="1"/>
          </p:cNvGraphicFramePr>
          <p:nvPr>
            <p:extLst>
              <p:ext uri="{D42A27DB-BD31-4B8C-83A1-F6EECF244321}">
                <p14:modId xmlns:p14="http://schemas.microsoft.com/office/powerpoint/2010/main" val="2939864170"/>
              </p:ext>
            </p:extLst>
          </p:nvPr>
        </p:nvGraphicFramePr>
        <p:xfrm>
          <a:off x="4196717" y="2311752"/>
          <a:ext cx="352425" cy="488950"/>
        </p:xfrm>
        <a:graphic>
          <a:graphicData uri="http://schemas.openxmlformats.org/presentationml/2006/ole">
            <mc:AlternateContent xmlns:mc="http://schemas.openxmlformats.org/markup-compatibility/2006">
              <mc:Choice xmlns:v="urn:schemas-microsoft-com:vml" Requires="v">
                <p:oleObj name="方程式" r:id="rId20" imgW="164880" imgH="228600" progId="Equation.3">
                  <p:embed/>
                </p:oleObj>
              </mc:Choice>
              <mc:Fallback>
                <p:oleObj name="方程式" r:id="rId20" imgW="164880" imgH="228600" progId="Equation.3">
                  <p:embed/>
                  <p:pic>
                    <p:nvPicPr>
                      <p:cNvPr id="0" name=""/>
                      <p:cNvPicPr>
                        <a:picLocks noChangeAspect="1" noChangeArrowheads="1"/>
                      </p:cNvPicPr>
                      <p:nvPr/>
                    </p:nvPicPr>
                    <p:blipFill>
                      <a:blip r:embed="rId21"/>
                      <a:srcRect/>
                      <a:stretch>
                        <a:fillRect/>
                      </a:stretch>
                    </p:blipFill>
                    <p:spPr bwMode="auto">
                      <a:xfrm>
                        <a:off x="4196717" y="2311752"/>
                        <a:ext cx="3524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 name="Object 12"/>
          <p:cNvGraphicFramePr>
            <a:graphicFrameLocks noChangeAspect="1"/>
          </p:cNvGraphicFramePr>
          <p:nvPr>
            <p:extLst>
              <p:ext uri="{D42A27DB-BD31-4B8C-83A1-F6EECF244321}">
                <p14:modId xmlns:p14="http://schemas.microsoft.com/office/powerpoint/2010/main" val="674994820"/>
              </p:ext>
            </p:extLst>
          </p:nvPr>
        </p:nvGraphicFramePr>
        <p:xfrm>
          <a:off x="4188631" y="3116989"/>
          <a:ext cx="379412" cy="488950"/>
        </p:xfrm>
        <a:graphic>
          <a:graphicData uri="http://schemas.openxmlformats.org/presentationml/2006/ole">
            <mc:AlternateContent xmlns:mc="http://schemas.openxmlformats.org/markup-compatibility/2006">
              <mc:Choice xmlns:v="urn:schemas-microsoft-com:vml" Requires="v">
                <p:oleObj name="方程式" r:id="rId22" imgW="177480" imgH="228600" progId="Equation.3">
                  <p:embed/>
                </p:oleObj>
              </mc:Choice>
              <mc:Fallback>
                <p:oleObj name="方程式" r:id="rId22" imgW="177480" imgH="228600" progId="Equation.3">
                  <p:embed/>
                  <p:pic>
                    <p:nvPicPr>
                      <p:cNvPr id="0" name=""/>
                      <p:cNvPicPr>
                        <a:picLocks noChangeAspect="1" noChangeArrowheads="1"/>
                      </p:cNvPicPr>
                      <p:nvPr/>
                    </p:nvPicPr>
                    <p:blipFill>
                      <a:blip r:embed="rId23"/>
                      <a:srcRect/>
                      <a:stretch>
                        <a:fillRect/>
                      </a:stretch>
                    </p:blipFill>
                    <p:spPr bwMode="auto">
                      <a:xfrm>
                        <a:off x="4188631" y="3116989"/>
                        <a:ext cx="3794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 name="Object 12"/>
          <p:cNvGraphicFramePr>
            <a:graphicFrameLocks noChangeAspect="1"/>
          </p:cNvGraphicFramePr>
          <p:nvPr>
            <p:extLst>
              <p:ext uri="{D42A27DB-BD31-4B8C-83A1-F6EECF244321}">
                <p14:modId xmlns:p14="http://schemas.microsoft.com/office/powerpoint/2010/main" val="30824282"/>
              </p:ext>
            </p:extLst>
          </p:nvPr>
        </p:nvGraphicFramePr>
        <p:xfrm>
          <a:off x="4179823" y="4456406"/>
          <a:ext cx="352425" cy="515938"/>
        </p:xfrm>
        <a:graphic>
          <a:graphicData uri="http://schemas.openxmlformats.org/presentationml/2006/ole">
            <mc:AlternateContent xmlns:mc="http://schemas.openxmlformats.org/markup-compatibility/2006">
              <mc:Choice xmlns:v="urn:schemas-microsoft-com:vml" Requires="v">
                <p:oleObj name="方程式" r:id="rId24" imgW="164880" imgH="241200" progId="Equation.3">
                  <p:embed/>
                </p:oleObj>
              </mc:Choice>
              <mc:Fallback>
                <p:oleObj name="方程式" r:id="rId24" imgW="164880" imgH="241200" progId="Equation.3">
                  <p:embed/>
                  <p:pic>
                    <p:nvPicPr>
                      <p:cNvPr id="0" name=""/>
                      <p:cNvPicPr>
                        <a:picLocks noChangeAspect="1" noChangeArrowheads="1"/>
                      </p:cNvPicPr>
                      <p:nvPr/>
                    </p:nvPicPr>
                    <p:blipFill>
                      <a:blip r:embed="rId25"/>
                      <a:srcRect/>
                      <a:stretch>
                        <a:fillRect/>
                      </a:stretch>
                    </p:blipFill>
                    <p:spPr bwMode="auto">
                      <a:xfrm>
                        <a:off x="4179823" y="4456406"/>
                        <a:ext cx="352425"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 name="Object 12"/>
          <p:cNvGraphicFramePr>
            <a:graphicFrameLocks noChangeAspect="1"/>
          </p:cNvGraphicFramePr>
          <p:nvPr>
            <p:extLst>
              <p:ext uri="{D42A27DB-BD31-4B8C-83A1-F6EECF244321}">
                <p14:modId xmlns:p14="http://schemas.microsoft.com/office/powerpoint/2010/main" val="4182063096"/>
              </p:ext>
            </p:extLst>
          </p:nvPr>
        </p:nvGraphicFramePr>
        <p:xfrm>
          <a:off x="3387954" y="2353810"/>
          <a:ext cx="325437" cy="488950"/>
        </p:xfrm>
        <a:graphic>
          <a:graphicData uri="http://schemas.openxmlformats.org/presentationml/2006/ole">
            <mc:AlternateContent xmlns:mc="http://schemas.openxmlformats.org/markup-compatibility/2006">
              <mc:Choice xmlns:v="urn:schemas-microsoft-com:vml" Requires="v">
                <p:oleObj name="方程式" r:id="rId26" imgW="152280" imgH="228600" progId="Equation.3">
                  <p:embed/>
                </p:oleObj>
              </mc:Choice>
              <mc:Fallback>
                <p:oleObj name="方程式" r:id="rId26" imgW="152280" imgH="228600" progId="Equation.3">
                  <p:embed/>
                  <p:pic>
                    <p:nvPicPr>
                      <p:cNvPr id="0" name=""/>
                      <p:cNvPicPr>
                        <a:picLocks noChangeAspect="1" noChangeArrowheads="1"/>
                      </p:cNvPicPr>
                      <p:nvPr/>
                    </p:nvPicPr>
                    <p:blipFill>
                      <a:blip r:embed="rId27"/>
                      <a:srcRect/>
                      <a:stretch>
                        <a:fillRect/>
                      </a:stretch>
                    </p:blipFill>
                    <p:spPr bwMode="auto">
                      <a:xfrm>
                        <a:off x="3387954" y="2353810"/>
                        <a:ext cx="325437"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12"/>
          <p:cNvGraphicFramePr>
            <a:graphicFrameLocks noChangeAspect="1"/>
          </p:cNvGraphicFramePr>
          <p:nvPr>
            <p:extLst>
              <p:ext uri="{D42A27DB-BD31-4B8C-83A1-F6EECF244321}">
                <p14:modId xmlns:p14="http://schemas.microsoft.com/office/powerpoint/2010/main" val="3076344404"/>
              </p:ext>
            </p:extLst>
          </p:nvPr>
        </p:nvGraphicFramePr>
        <p:xfrm>
          <a:off x="3381602" y="3145746"/>
          <a:ext cx="352425" cy="488950"/>
        </p:xfrm>
        <a:graphic>
          <a:graphicData uri="http://schemas.openxmlformats.org/presentationml/2006/ole">
            <mc:AlternateContent xmlns:mc="http://schemas.openxmlformats.org/markup-compatibility/2006">
              <mc:Choice xmlns:v="urn:schemas-microsoft-com:vml" Requires="v">
                <p:oleObj name="方程式" r:id="rId28" imgW="164880" imgH="228600" progId="Equation.3">
                  <p:embed/>
                </p:oleObj>
              </mc:Choice>
              <mc:Fallback>
                <p:oleObj name="方程式" r:id="rId28" imgW="164880" imgH="228600" progId="Equation.3">
                  <p:embed/>
                  <p:pic>
                    <p:nvPicPr>
                      <p:cNvPr id="0" name=""/>
                      <p:cNvPicPr>
                        <a:picLocks noChangeAspect="1" noChangeArrowheads="1"/>
                      </p:cNvPicPr>
                      <p:nvPr/>
                    </p:nvPicPr>
                    <p:blipFill>
                      <a:blip r:embed="rId29"/>
                      <a:srcRect/>
                      <a:stretch>
                        <a:fillRect/>
                      </a:stretch>
                    </p:blipFill>
                    <p:spPr bwMode="auto">
                      <a:xfrm>
                        <a:off x="3381602" y="3145746"/>
                        <a:ext cx="3524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12"/>
          <p:cNvGraphicFramePr>
            <a:graphicFrameLocks noChangeAspect="1"/>
          </p:cNvGraphicFramePr>
          <p:nvPr>
            <p:extLst>
              <p:ext uri="{D42A27DB-BD31-4B8C-83A1-F6EECF244321}">
                <p14:modId xmlns:p14="http://schemas.microsoft.com/office/powerpoint/2010/main" val="1050002455"/>
              </p:ext>
            </p:extLst>
          </p:nvPr>
        </p:nvGraphicFramePr>
        <p:xfrm>
          <a:off x="3387952" y="4424109"/>
          <a:ext cx="323850" cy="515937"/>
        </p:xfrm>
        <a:graphic>
          <a:graphicData uri="http://schemas.openxmlformats.org/presentationml/2006/ole">
            <mc:AlternateContent xmlns:mc="http://schemas.openxmlformats.org/markup-compatibility/2006">
              <mc:Choice xmlns:v="urn:schemas-microsoft-com:vml" Requires="v">
                <p:oleObj name="方程式" r:id="rId30" imgW="152280" imgH="241200" progId="Equation.3">
                  <p:embed/>
                </p:oleObj>
              </mc:Choice>
              <mc:Fallback>
                <p:oleObj name="方程式" r:id="rId30" imgW="152280" imgH="241200" progId="Equation.3">
                  <p:embed/>
                  <p:pic>
                    <p:nvPicPr>
                      <p:cNvPr id="0" name=""/>
                      <p:cNvPicPr>
                        <a:picLocks noChangeAspect="1" noChangeArrowheads="1"/>
                      </p:cNvPicPr>
                      <p:nvPr/>
                    </p:nvPicPr>
                    <p:blipFill>
                      <a:blip r:embed="rId31"/>
                      <a:srcRect/>
                      <a:stretch>
                        <a:fillRect/>
                      </a:stretch>
                    </p:blipFill>
                    <p:spPr bwMode="auto">
                      <a:xfrm>
                        <a:off x="3387952" y="4424109"/>
                        <a:ext cx="323850"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12"/>
          <p:cNvGraphicFramePr>
            <a:graphicFrameLocks noChangeAspect="1"/>
          </p:cNvGraphicFramePr>
          <p:nvPr>
            <p:extLst>
              <p:ext uri="{D42A27DB-BD31-4B8C-83A1-F6EECF244321}">
                <p14:modId xmlns:p14="http://schemas.microsoft.com/office/powerpoint/2010/main" val="3205430890"/>
              </p:ext>
            </p:extLst>
          </p:nvPr>
        </p:nvGraphicFramePr>
        <p:xfrm>
          <a:off x="4202113" y="4945065"/>
          <a:ext cx="352425" cy="542925"/>
        </p:xfrm>
        <a:graphic>
          <a:graphicData uri="http://schemas.openxmlformats.org/presentationml/2006/ole">
            <mc:AlternateContent xmlns:mc="http://schemas.openxmlformats.org/markup-compatibility/2006">
              <mc:Choice xmlns:v="urn:schemas-microsoft-com:vml" Requires="v">
                <p:oleObj name="方程式" r:id="rId32" imgW="164880" imgH="253800" progId="Equation.3">
                  <p:embed/>
                </p:oleObj>
              </mc:Choice>
              <mc:Fallback>
                <p:oleObj name="方程式" r:id="rId32" imgW="164880" imgH="253800" progId="Equation.3">
                  <p:embed/>
                  <p:pic>
                    <p:nvPicPr>
                      <p:cNvPr id="0" name=""/>
                      <p:cNvPicPr>
                        <a:picLocks noChangeAspect="1" noChangeArrowheads="1"/>
                      </p:cNvPicPr>
                      <p:nvPr/>
                    </p:nvPicPr>
                    <p:blipFill>
                      <a:blip r:embed="rId33"/>
                      <a:srcRect/>
                      <a:stretch>
                        <a:fillRect/>
                      </a:stretch>
                    </p:blipFill>
                    <p:spPr bwMode="auto">
                      <a:xfrm>
                        <a:off x="4202113" y="4945065"/>
                        <a:ext cx="3524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12"/>
          <p:cNvGraphicFramePr>
            <a:graphicFrameLocks noChangeAspect="1"/>
          </p:cNvGraphicFramePr>
          <p:nvPr>
            <p:extLst>
              <p:ext uri="{D42A27DB-BD31-4B8C-83A1-F6EECF244321}">
                <p14:modId xmlns:p14="http://schemas.microsoft.com/office/powerpoint/2010/main" val="2946520081"/>
              </p:ext>
            </p:extLst>
          </p:nvPr>
        </p:nvGraphicFramePr>
        <p:xfrm>
          <a:off x="3382965" y="4956177"/>
          <a:ext cx="350837" cy="542925"/>
        </p:xfrm>
        <a:graphic>
          <a:graphicData uri="http://schemas.openxmlformats.org/presentationml/2006/ole">
            <mc:AlternateContent xmlns:mc="http://schemas.openxmlformats.org/markup-compatibility/2006">
              <mc:Choice xmlns:v="urn:schemas-microsoft-com:vml" Requires="v">
                <p:oleObj name="方程式" r:id="rId34" imgW="164880" imgH="253800" progId="Equation.3">
                  <p:embed/>
                </p:oleObj>
              </mc:Choice>
              <mc:Fallback>
                <p:oleObj name="方程式" r:id="rId34" imgW="164880" imgH="253800" progId="Equation.3">
                  <p:embed/>
                  <p:pic>
                    <p:nvPicPr>
                      <p:cNvPr id="0" name=""/>
                      <p:cNvPicPr>
                        <a:picLocks noChangeAspect="1" noChangeArrowheads="1"/>
                      </p:cNvPicPr>
                      <p:nvPr/>
                    </p:nvPicPr>
                    <p:blipFill>
                      <a:blip r:embed="rId35"/>
                      <a:srcRect/>
                      <a:stretch>
                        <a:fillRect/>
                      </a:stretch>
                    </p:blipFill>
                    <p:spPr bwMode="auto">
                      <a:xfrm>
                        <a:off x="3382965" y="4956177"/>
                        <a:ext cx="3508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12"/>
          <p:cNvGraphicFramePr>
            <a:graphicFrameLocks noChangeAspect="1"/>
          </p:cNvGraphicFramePr>
          <p:nvPr>
            <p:extLst>
              <p:ext uri="{D42A27DB-BD31-4B8C-83A1-F6EECF244321}">
                <p14:modId xmlns:p14="http://schemas.microsoft.com/office/powerpoint/2010/main" val="643180756"/>
              </p:ext>
            </p:extLst>
          </p:nvPr>
        </p:nvGraphicFramePr>
        <p:xfrm>
          <a:off x="5478567" y="1774978"/>
          <a:ext cx="479799" cy="703005"/>
        </p:xfrm>
        <a:graphic>
          <a:graphicData uri="http://schemas.openxmlformats.org/presentationml/2006/ole">
            <mc:AlternateContent xmlns:mc="http://schemas.openxmlformats.org/markup-compatibility/2006">
              <mc:Choice xmlns:v="urn:schemas-microsoft-com:vml" Requires="v">
                <p:oleObj name="方程式" r:id="rId36" imgW="164880" imgH="241200" progId="Equation.3">
                  <p:embed/>
                </p:oleObj>
              </mc:Choice>
              <mc:Fallback>
                <p:oleObj name="方程式" r:id="rId36" imgW="164880" imgH="241200" progId="Equation.3">
                  <p:embed/>
                  <p:pic>
                    <p:nvPicPr>
                      <p:cNvPr id="0" name=""/>
                      <p:cNvPicPr>
                        <a:picLocks noChangeAspect="1" noChangeArrowheads="1"/>
                      </p:cNvPicPr>
                      <p:nvPr/>
                    </p:nvPicPr>
                    <p:blipFill>
                      <a:blip r:embed="rId37"/>
                      <a:srcRect/>
                      <a:stretch>
                        <a:fillRect/>
                      </a:stretch>
                    </p:blipFill>
                    <p:spPr bwMode="auto">
                      <a:xfrm>
                        <a:off x="5478567" y="1774978"/>
                        <a:ext cx="479799" cy="703005"/>
                      </a:xfrm>
                      <a:prstGeom prst="rect">
                        <a:avLst/>
                      </a:prstGeom>
                      <a:noFill/>
                    </p:spPr>
                  </p:pic>
                </p:oleObj>
              </mc:Fallback>
            </mc:AlternateContent>
          </a:graphicData>
        </a:graphic>
      </p:graphicFrame>
      <p:graphicFrame>
        <p:nvGraphicFramePr>
          <p:cNvPr id="62" name="Object 12"/>
          <p:cNvGraphicFramePr>
            <a:graphicFrameLocks noChangeAspect="1"/>
          </p:cNvGraphicFramePr>
          <p:nvPr>
            <p:extLst>
              <p:ext uri="{D42A27DB-BD31-4B8C-83A1-F6EECF244321}">
                <p14:modId xmlns:p14="http://schemas.microsoft.com/office/powerpoint/2010/main" val="1448566160"/>
              </p:ext>
            </p:extLst>
          </p:nvPr>
        </p:nvGraphicFramePr>
        <p:xfrm>
          <a:off x="5500944" y="2780855"/>
          <a:ext cx="485818" cy="747041"/>
        </p:xfrm>
        <a:graphic>
          <a:graphicData uri="http://schemas.openxmlformats.org/presentationml/2006/ole">
            <mc:AlternateContent xmlns:mc="http://schemas.openxmlformats.org/markup-compatibility/2006">
              <mc:Choice xmlns:v="urn:schemas-microsoft-com:vml" Requires="v">
                <p:oleObj name="方程式" r:id="rId38" imgW="164880" imgH="253800" progId="Equation.3">
                  <p:embed/>
                </p:oleObj>
              </mc:Choice>
              <mc:Fallback>
                <p:oleObj name="方程式" r:id="rId38" imgW="164880" imgH="253800" progId="Equation.3">
                  <p:embed/>
                  <p:pic>
                    <p:nvPicPr>
                      <p:cNvPr id="0" name=""/>
                      <p:cNvPicPr>
                        <a:picLocks noChangeAspect="1" noChangeArrowheads="1"/>
                      </p:cNvPicPr>
                      <p:nvPr/>
                    </p:nvPicPr>
                    <p:blipFill>
                      <a:blip r:embed="rId39"/>
                      <a:srcRect/>
                      <a:stretch>
                        <a:fillRect/>
                      </a:stretch>
                    </p:blipFill>
                    <p:spPr bwMode="auto">
                      <a:xfrm>
                        <a:off x="5500944" y="2780855"/>
                        <a:ext cx="485818" cy="747041"/>
                      </a:xfrm>
                      <a:prstGeom prst="rect">
                        <a:avLst/>
                      </a:prstGeom>
                      <a:noFill/>
                    </p:spPr>
                  </p:pic>
                </p:oleObj>
              </mc:Fallback>
            </mc:AlternateContent>
          </a:graphicData>
        </a:graphic>
      </p:graphicFrame>
      <p:graphicFrame>
        <p:nvGraphicFramePr>
          <p:cNvPr id="63" name="Object 12"/>
          <p:cNvGraphicFramePr>
            <a:graphicFrameLocks noChangeAspect="1"/>
          </p:cNvGraphicFramePr>
          <p:nvPr>
            <p:extLst>
              <p:ext uri="{D42A27DB-BD31-4B8C-83A1-F6EECF244321}">
                <p14:modId xmlns:p14="http://schemas.microsoft.com/office/powerpoint/2010/main" val="1270388790"/>
              </p:ext>
            </p:extLst>
          </p:nvPr>
        </p:nvGraphicFramePr>
        <p:xfrm>
          <a:off x="5478566" y="3891815"/>
          <a:ext cx="471048" cy="746585"/>
        </p:xfrm>
        <a:graphic>
          <a:graphicData uri="http://schemas.openxmlformats.org/presentationml/2006/ole">
            <mc:AlternateContent xmlns:mc="http://schemas.openxmlformats.org/markup-compatibility/2006">
              <mc:Choice xmlns:v="urn:schemas-microsoft-com:vml" Requires="v">
                <p:oleObj name="方程式" r:id="rId40" imgW="152280" imgH="241200" progId="Equation.3">
                  <p:embed/>
                </p:oleObj>
              </mc:Choice>
              <mc:Fallback>
                <p:oleObj name="方程式" r:id="rId40" imgW="152280" imgH="241200" progId="Equation.3">
                  <p:embed/>
                  <p:pic>
                    <p:nvPicPr>
                      <p:cNvPr id="0" name=""/>
                      <p:cNvPicPr>
                        <a:picLocks noChangeAspect="1" noChangeArrowheads="1"/>
                      </p:cNvPicPr>
                      <p:nvPr/>
                    </p:nvPicPr>
                    <p:blipFill>
                      <a:blip r:embed="rId41"/>
                      <a:srcRect/>
                      <a:stretch>
                        <a:fillRect/>
                      </a:stretch>
                    </p:blipFill>
                    <p:spPr bwMode="auto">
                      <a:xfrm>
                        <a:off x="5478566" y="3891815"/>
                        <a:ext cx="471048" cy="746585"/>
                      </a:xfrm>
                      <a:prstGeom prst="rect">
                        <a:avLst/>
                      </a:prstGeom>
                      <a:noFill/>
                    </p:spPr>
                  </p:pic>
                </p:oleObj>
              </mc:Fallback>
            </mc:AlternateContent>
          </a:graphicData>
        </a:graphic>
      </p:graphicFrame>
      <p:graphicFrame>
        <p:nvGraphicFramePr>
          <p:cNvPr id="64" name="Object 12"/>
          <p:cNvGraphicFramePr>
            <a:graphicFrameLocks noChangeAspect="1"/>
          </p:cNvGraphicFramePr>
          <p:nvPr>
            <p:extLst>
              <p:ext uri="{D42A27DB-BD31-4B8C-83A1-F6EECF244321}">
                <p14:modId xmlns:p14="http://schemas.microsoft.com/office/powerpoint/2010/main" val="3236498178"/>
              </p:ext>
            </p:extLst>
          </p:nvPr>
        </p:nvGraphicFramePr>
        <p:xfrm>
          <a:off x="5479726" y="5143937"/>
          <a:ext cx="478641" cy="736005"/>
        </p:xfrm>
        <a:graphic>
          <a:graphicData uri="http://schemas.openxmlformats.org/presentationml/2006/ole">
            <mc:AlternateContent xmlns:mc="http://schemas.openxmlformats.org/markup-compatibility/2006">
              <mc:Choice xmlns:v="urn:schemas-microsoft-com:vml" Requires="v">
                <p:oleObj name="方程式" r:id="rId42" imgW="164880" imgH="253800" progId="Equation.3">
                  <p:embed/>
                </p:oleObj>
              </mc:Choice>
              <mc:Fallback>
                <p:oleObj name="方程式" r:id="rId42" imgW="164880" imgH="253800" progId="Equation.3">
                  <p:embed/>
                  <p:pic>
                    <p:nvPicPr>
                      <p:cNvPr id="0" name=""/>
                      <p:cNvPicPr>
                        <a:picLocks noChangeAspect="1" noChangeArrowheads="1"/>
                      </p:cNvPicPr>
                      <p:nvPr/>
                    </p:nvPicPr>
                    <p:blipFill>
                      <a:blip r:embed="rId43"/>
                      <a:srcRect/>
                      <a:stretch>
                        <a:fillRect/>
                      </a:stretch>
                    </p:blipFill>
                    <p:spPr bwMode="auto">
                      <a:xfrm>
                        <a:off x="5479726" y="5143937"/>
                        <a:ext cx="478641" cy="736005"/>
                      </a:xfrm>
                      <a:prstGeom prst="rect">
                        <a:avLst/>
                      </a:prstGeom>
                      <a:noFill/>
                    </p:spPr>
                  </p:pic>
                </p:oleObj>
              </mc:Fallback>
            </mc:AlternateContent>
          </a:graphicData>
        </a:graphic>
      </p:graphicFrame>
      <p:sp>
        <p:nvSpPr>
          <p:cNvPr id="65" name="文字方塊 64"/>
          <p:cNvSpPr txBox="1"/>
          <p:nvPr/>
        </p:nvSpPr>
        <p:spPr>
          <a:xfrm>
            <a:off x="5869907" y="1884056"/>
            <a:ext cx="3144231" cy="461645"/>
          </a:xfrm>
          <a:prstGeom prst="rect">
            <a:avLst/>
          </a:prstGeom>
          <a:noFill/>
        </p:spPr>
        <p:txBody>
          <a:bodyPr wrap="square" lIns="91420" tIns="45710" rIns="91420" bIns="45710" rtlCol="0">
            <a:spAutoFit/>
          </a:bodyPr>
          <a:lstStyle/>
          <a:p>
            <a:r>
              <a:rPr lang="en-US" altLang="zh-TW" sz="2400" dirty="0">
                <a:solidFill>
                  <a:prstClr val="black"/>
                </a:solidFill>
              </a:rPr>
              <a:t>:output of a neuron</a:t>
            </a:r>
            <a:endParaRPr lang="zh-TW" altLang="en-US" sz="2400" dirty="0">
              <a:solidFill>
                <a:prstClr val="black"/>
              </a:solidFill>
            </a:endParaRPr>
          </a:p>
        </p:txBody>
      </p:sp>
      <p:sp>
        <p:nvSpPr>
          <p:cNvPr id="66" name="文字方塊 65"/>
          <p:cNvSpPr txBox="1"/>
          <p:nvPr/>
        </p:nvSpPr>
        <p:spPr>
          <a:xfrm>
            <a:off x="5879872" y="2914915"/>
            <a:ext cx="3144231" cy="461645"/>
          </a:xfrm>
          <a:prstGeom prst="rect">
            <a:avLst/>
          </a:prstGeom>
          <a:noFill/>
        </p:spPr>
        <p:txBody>
          <a:bodyPr wrap="square" lIns="91420" tIns="45710" rIns="91420" bIns="45710" rtlCol="0">
            <a:spAutoFit/>
          </a:bodyPr>
          <a:lstStyle/>
          <a:p>
            <a:r>
              <a:rPr lang="en-US" altLang="zh-TW" sz="2400" dirty="0">
                <a:solidFill>
                  <a:prstClr val="black"/>
                </a:solidFill>
              </a:rPr>
              <a:t>:output of a layer</a:t>
            </a:r>
            <a:endParaRPr lang="zh-TW" altLang="en-US" sz="2400" dirty="0">
              <a:solidFill>
                <a:prstClr val="black"/>
              </a:solidFill>
            </a:endParaRPr>
          </a:p>
        </p:txBody>
      </p:sp>
      <p:sp>
        <p:nvSpPr>
          <p:cNvPr id="67" name="文字方塊 66"/>
          <p:cNvSpPr txBox="1"/>
          <p:nvPr/>
        </p:nvSpPr>
        <p:spPr>
          <a:xfrm>
            <a:off x="5869906" y="4039037"/>
            <a:ext cx="3144231" cy="830977"/>
          </a:xfrm>
          <a:prstGeom prst="rect">
            <a:avLst/>
          </a:prstGeom>
          <a:noFill/>
        </p:spPr>
        <p:txBody>
          <a:bodyPr wrap="square" lIns="91420" tIns="45710" rIns="91420" bIns="45710" rtlCol="0">
            <a:spAutoFit/>
          </a:bodyPr>
          <a:lstStyle/>
          <a:p>
            <a:r>
              <a:rPr lang="en-US" altLang="zh-TW" sz="2400" dirty="0">
                <a:solidFill>
                  <a:prstClr val="black"/>
                </a:solidFill>
              </a:rPr>
              <a:t>: input of activation function</a:t>
            </a:r>
            <a:endParaRPr lang="zh-TW" altLang="en-US" sz="2400" dirty="0">
              <a:solidFill>
                <a:prstClr val="black"/>
              </a:solidFill>
            </a:endParaRPr>
          </a:p>
        </p:txBody>
      </p:sp>
      <p:sp>
        <p:nvSpPr>
          <p:cNvPr id="68" name="文字方塊 67"/>
          <p:cNvSpPr txBox="1"/>
          <p:nvPr/>
        </p:nvSpPr>
        <p:spPr>
          <a:xfrm>
            <a:off x="5894386" y="5185174"/>
            <a:ext cx="3144231" cy="830977"/>
          </a:xfrm>
          <a:prstGeom prst="rect">
            <a:avLst/>
          </a:prstGeom>
          <a:noFill/>
        </p:spPr>
        <p:txBody>
          <a:bodyPr wrap="square" lIns="91420" tIns="45710" rIns="91420" bIns="45710" rtlCol="0">
            <a:spAutoFit/>
          </a:bodyPr>
          <a:lstStyle/>
          <a:p>
            <a:r>
              <a:rPr lang="en-US" altLang="zh-TW" sz="2400" dirty="0">
                <a:solidFill>
                  <a:prstClr val="black"/>
                </a:solidFill>
              </a:rPr>
              <a:t>: input of activation function for a layer</a:t>
            </a:r>
            <a:endParaRPr lang="zh-TW" altLang="en-US" sz="2400" dirty="0">
              <a:solidFill>
                <a:prstClr val="black"/>
              </a:solidFill>
            </a:endParaRPr>
          </a:p>
        </p:txBody>
      </p:sp>
      <p:grpSp>
        <p:nvGrpSpPr>
          <p:cNvPr id="69" name="Group 68"/>
          <p:cNvGrpSpPr/>
          <p:nvPr/>
        </p:nvGrpSpPr>
        <p:grpSpPr>
          <a:xfrm>
            <a:off x="8431912" y="5945855"/>
            <a:ext cx="592191" cy="816164"/>
            <a:chOff x="7517647" y="4843947"/>
            <a:chExt cx="1485900" cy="1908068"/>
          </a:xfrm>
        </p:grpSpPr>
        <p:pic>
          <p:nvPicPr>
            <p:cNvPr id="70" name="Picture 2">
              <a:hlinkClick r:id="rId44"/>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3"/>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898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5" grpId="0"/>
      <p:bldP spid="66" grpId="0"/>
      <p:bldP spid="67" grpId="0"/>
      <p:bldP spid="68"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p:cNvSpPr/>
          <p:nvPr/>
        </p:nvSpPr>
        <p:spPr>
          <a:xfrm>
            <a:off x="1483139" y="2178609"/>
            <a:ext cx="2008702" cy="2280680"/>
          </a:xfrm>
          <a:prstGeom prst="rect">
            <a:avLst/>
          </a:prstGeom>
          <a:solidFill>
            <a:schemeClr val="tx2">
              <a:lumMod val="20000"/>
              <a:lumOff val="80000"/>
            </a:schemeClr>
          </a:solidFill>
          <a:ln>
            <a:solidFill>
              <a:schemeClr val="accent6">
                <a:lumMod val="20000"/>
                <a:lumOff val="80000"/>
              </a:schemeClr>
            </a:solid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 name="標題 1"/>
          <p:cNvSpPr>
            <a:spLocks noGrp="1"/>
          </p:cNvSpPr>
          <p:nvPr>
            <p:ph type="title"/>
          </p:nvPr>
        </p:nvSpPr>
        <p:spPr/>
        <p:txBody>
          <a:bodyPr/>
          <a:lstStyle/>
          <a:p>
            <a:r>
              <a:rPr lang="en-US" altLang="zh-TW" dirty="0"/>
              <a:t>Notation</a:t>
            </a:r>
            <a:endParaRPr lang="zh-TW" altLang="en-US" dirty="0"/>
          </a:p>
        </p:txBody>
      </p:sp>
      <p:sp>
        <p:nvSpPr>
          <p:cNvPr id="7" name="橢圓 6"/>
          <p:cNvSpPr/>
          <p:nvPr/>
        </p:nvSpPr>
        <p:spPr>
          <a:xfrm>
            <a:off x="714088" y="202040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 name="橢圓 7"/>
          <p:cNvSpPr/>
          <p:nvPr/>
        </p:nvSpPr>
        <p:spPr>
          <a:xfrm>
            <a:off x="728601" y="2773029"/>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 name="橢圓 8"/>
          <p:cNvSpPr/>
          <p:nvPr/>
        </p:nvSpPr>
        <p:spPr>
          <a:xfrm>
            <a:off x="728601" y="407759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0" name="文字方塊 9"/>
          <p:cNvSpPr txBox="1"/>
          <p:nvPr/>
        </p:nvSpPr>
        <p:spPr>
          <a:xfrm rot="5400000">
            <a:off x="729092" y="3466399"/>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8" name="文字方塊 17"/>
          <p:cNvSpPr txBox="1"/>
          <p:nvPr/>
        </p:nvSpPr>
        <p:spPr>
          <a:xfrm rot="5400000">
            <a:off x="729091" y="480179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9" name="橢圓 18"/>
          <p:cNvSpPr/>
          <p:nvPr/>
        </p:nvSpPr>
        <p:spPr>
          <a:xfrm>
            <a:off x="3668855" y="202040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0" name="橢圓 19"/>
          <p:cNvSpPr/>
          <p:nvPr/>
        </p:nvSpPr>
        <p:spPr>
          <a:xfrm>
            <a:off x="3683370" y="2792079"/>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1" name="橢圓 20"/>
          <p:cNvSpPr/>
          <p:nvPr/>
        </p:nvSpPr>
        <p:spPr>
          <a:xfrm>
            <a:off x="3683370" y="4096642"/>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2" name="文字方塊 21"/>
          <p:cNvSpPr txBox="1"/>
          <p:nvPr/>
        </p:nvSpPr>
        <p:spPr>
          <a:xfrm rot="5400000">
            <a:off x="3683860" y="348544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30" name="文字方塊 29"/>
          <p:cNvSpPr txBox="1"/>
          <p:nvPr/>
        </p:nvSpPr>
        <p:spPr>
          <a:xfrm rot="5400000">
            <a:off x="3683859" y="482084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cxnSp>
        <p:nvCxnSpPr>
          <p:cNvPr id="31" name="直線單箭頭接點 30"/>
          <p:cNvCxnSpPr/>
          <p:nvPr/>
        </p:nvCxnSpPr>
        <p:spPr>
          <a:xfrm>
            <a:off x="4236025" y="2312955"/>
            <a:ext cx="5016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4257529" y="3098642"/>
            <a:ext cx="5016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4257528" y="4381760"/>
            <a:ext cx="5016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a:off x="1269195" y="2307483"/>
            <a:ext cx="238061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V="1">
            <a:off x="1283709" y="2307483"/>
            <a:ext cx="2366096" cy="7526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1265500" y="2307485"/>
            <a:ext cx="2384307" cy="20552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1283709" y="4364671"/>
            <a:ext cx="238061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8" idx="6"/>
            <a:endCxn id="20" idx="2"/>
          </p:cNvCxnSpPr>
          <p:nvPr/>
        </p:nvCxnSpPr>
        <p:spPr>
          <a:xfrm>
            <a:off x="1302760" y="3060110"/>
            <a:ext cx="2380610" cy="190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8" idx="6"/>
            <a:endCxn id="21" idx="2"/>
          </p:cNvCxnSpPr>
          <p:nvPr/>
        </p:nvCxnSpPr>
        <p:spPr>
          <a:xfrm>
            <a:off x="1302760" y="3060110"/>
            <a:ext cx="2380610" cy="13236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Object 12"/>
          <p:cNvGraphicFramePr>
            <a:graphicFrameLocks noChangeAspect="1"/>
          </p:cNvGraphicFramePr>
          <p:nvPr/>
        </p:nvGraphicFramePr>
        <p:xfrm>
          <a:off x="918609" y="2119692"/>
          <a:ext cx="190500" cy="352425"/>
        </p:xfrm>
        <a:graphic>
          <a:graphicData uri="http://schemas.openxmlformats.org/presentationml/2006/ole">
            <mc:AlternateContent xmlns:mc="http://schemas.openxmlformats.org/markup-compatibility/2006">
              <mc:Choice xmlns:v="urn:schemas-microsoft-com:vml" Requires="v">
                <p:oleObj name="方程式" r:id="rId2" imgW="88560" imgH="164880" progId="Equation.3">
                  <p:embed/>
                </p:oleObj>
              </mc:Choice>
              <mc:Fallback>
                <p:oleObj name="方程式" r:id="rId2" imgW="88560" imgH="164880" progId="Equation.3">
                  <p:embed/>
                  <p:pic>
                    <p:nvPicPr>
                      <p:cNvPr id="0" name=""/>
                      <p:cNvPicPr>
                        <a:picLocks noChangeAspect="1" noChangeArrowheads="1"/>
                      </p:cNvPicPr>
                      <p:nvPr/>
                    </p:nvPicPr>
                    <p:blipFill>
                      <a:blip r:embed="rId3"/>
                      <a:srcRect/>
                      <a:stretch>
                        <a:fillRect/>
                      </a:stretch>
                    </p:blipFill>
                    <p:spPr bwMode="auto">
                      <a:xfrm>
                        <a:off x="918609" y="2119692"/>
                        <a:ext cx="1905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12"/>
          <p:cNvGraphicFramePr>
            <a:graphicFrameLocks noChangeAspect="1"/>
          </p:cNvGraphicFramePr>
          <p:nvPr/>
        </p:nvGraphicFramePr>
        <p:xfrm>
          <a:off x="895455" y="2869383"/>
          <a:ext cx="273050" cy="352425"/>
        </p:xfrm>
        <a:graphic>
          <a:graphicData uri="http://schemas.openxmlformats.org/presentationml/2006/ole">
            <mc:AlternateContent xmlns:mc="http://schemas.openxmlformats.org/markup-compatibility/2006">
              <mc:Choice xmlns:v="urn:schemas-microsoft-com:vml" Requires="v">
                <p:oleObj name="方程式" r:id="rId4" imgW="126720" imgH="164880" progId="Equation.3">
                  <p:embed/>
                </p:oleObj>
              </mc:Choice>
              <mc:Fallback>
                <p:oleObj name="方程式" r:id="rId4" imgW="126720" imgH="164880" progId="Equation.3">
                  <p:embed/>
                  <p:pic>
                    <p:nvPicPr>
                      <p:cNvPr id="0" name=""/>
                      <p:cNvPicPr>
                        <a:picLocks noChangeAspect="1" noChangeArrowheads="1"/>
                      </p:cNvPicPr>
                      <p:nvPr/>
                    </p:nvPicPr>
                    <p:blipFill>
                      <a:blip r:embed="rId5"/>
                      <a:srcRect/>
                      <a:stretch>
                        <a:fillRect/>
                      </a:stretch>
                    </p:blipFill>
                    <p:spPr bwMode="auto">
                      <a:xfrm>
                        <a:off x="895455" y="2869383"/>
                        <a:ext cx="27305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12"/>
          <p:cNvGraphicFramePr>
            <a:graphicFrameLocks noChangeAspect="1"/>
          </p:cNvGraphicFramePr>
          <p:nvPr/>
        </p:nvGraphicFramePr>
        <p:xfrm>
          <a:off x="885827" y="4173538"/>
          <a:ext cx="271463" cy="406400"/>
        </p:xfrm>
        <a:graphic>
          <a:graphicData uri="http://schemas.openxmlformats.org/presentationml/2006/ole">
            <mc:AlternateContent xmlns:mc="http://schemas.openxmlformats.org/markup-compatibility/2006">
              <mc:Choice xmlns:v="urn:schemas-microsoft-com:vml" Requires="v">
                <p:oleObj name="方程式" r:id="rId6" imgW="126720" imgH="190440" progId="Equation.3">
                  <p:embed/>
                </p:oleObj>
              </mc:Choice>
              <mc:Fallback>
                <p:oleObj name="方程式" r:id="rId6" imgW="126720" imgH="190440" progId="Equation.3">
                  <p:embed/>
                  <p:pic>
                    <p:nvPicPr>
                      <p:cNvPr id="0" name=""/>
                      <p:cNvPicPr>
                        <a:picLocks noChangeAspect="1" noChangeArrowheads="1"/>
                      </p:cNvPicPr>
                      <p:nvPr/>
                    </p:nvPicPr>
                    <p:blipFill>
                      <a:blip r:embed="rId7"/>
                      <a:srcRect/>
                      <a:stretch>
                        <a:fillRect/>
                      </a:stretch>
                    </p:blipFill>
                    <p:spPr bwMode="auto">
                      <a:xfrm>
                        <a:off x="885827" y="4173538"/>
                        <a:ext cx="271463"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12"/>
          <p:cNvGraphicFramePr>
            <a:graphicFrameLocks noChangeAspect="1"/>
          </p:cNvGraphicFramePr>
          <p:nvPr/>
        </p:nvGraphicFramePr>
        <p:xfrm>
          <a:off x="3872825" y="2125120"/>
          <a:ext cx="190500" cy="352425"/>
        </p:xfrm>
        <a:graphic>
          <a:graphicData uri="http://schemas.openxmlformats.org/presentationml/2006/ole">
            <mc:AlternateContent xmlns:mc="http://schemas.openxmlformats.org/markup-compatibility/2006">
              <mc:Choice xmlns:v="urn:schemas-microsoft-com:vml" Requires="v">
                <p:oleObj name="方程式" r:id="rId8" imgW="88560" imgH="164880" progId="Equation.3">
                  <p:embed/>
                </p:oleObj>
              </mc:Choice>
              <mc:Fallback>
                <p:oleObj name="方程式" r:id="rId8" imgW="88560" imgH="164880" progId="Equation.3">
                  <p:embed/>
                  <p:pic>
                    <p:nvPicPr>
                      <p:cNvPr id="0" name=""/>
                      <p:cNvPicPr>
                        <a:picLocks noChangeAspect="1" noChangeArrowheads="1"/>
                      </p:cNvPicPr>
                      <p:nvPr/>
                    </p:nvPicPr>
                    <p:blipFill>
                      <a:blip r:embed="rId3"/>
                      <a:srcRect/>
                      <a:stretch>
                        <a:fillRect/>
                      </a:stretch>
                    </p:blipFill>
                    <p:spPr bwMode="auto">
                      <a:xfrm>
                        <a:off x="3872825" y="2125120"/>
                        <a:ext cx="1905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12"/>
          <p:cNvGraphicFramePr>
            <a:graphicFrameLocks noChangeAspect="1"/>
          </p:cNvGraphicFramePr>
          <p:nvPr/>
        </p:nvGraphicFramePr>
        <p:xfrm>
          <a:off x="3849671" y="2903839"/>
          <a:ext cx="273050" cy="352425"/>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0" name=""/>
                      <p:cNvPicPr>
                        <a:picLocks noChangeAspect="1" noChangeArrowheads="1"/>
                      </p:cNvPicPr>
                      <p:nvPr/>
                    </p:nvPicPr>
                    <p:blipFill>
                      <a:blip r:embed="rId5"/>
                      <a:srcRect/>
                      <a:stretch>
                        <a:fillRect/>
                      </a:stretch>
                    </p:blipFill>
                    <p:spPr bwMode="auto">
                      <a:xfrm>
                        <a:off x="3849671" y="2903839"/>
                        <a:ext cx="27305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12"/>
          <p:cNvGraphicFramePr>
            <a:graphicFrameLocks noChangeAspect="1"/>
          </p:cNvGraphicFramePr>
          <p:nvPr/>
        </p:nvGraphicFramePr>
        <p:xfrm>
          <a:off x="3878263" y="4219577"/>
          <a:ext cx="190500" cy="352425"/>
        </p:xfrm>
        <a:graphic>
          <a:graphicData uri="http://schemas.openxmlformats.org/presentationml/2006/ole">
            <mc:AlternateContent xmlns:mc="http://schemas.openxmlformats.org/markup-compatibility/2006">
              <mc:Choice xmlns:v="urn:schemas-microsoft-com:vml" Requires="v">
                <p:oleObj name="方程式" r:id="rId10" imgW="88560" imgH="164880" progId="Equation.3">
                  <p:embed/>
                </p:oleObj>
              </mc:Choice>
              <mc:Fallback>
                <p:oleObj name="方程式" r:id="rId10" imgW="88560" imgH="164880" progId="Equation.3">
                  <p:embed/>
                  <p:pic>
                    <p:nvPicPr>
                      <p:cNvPr id="0" name=""/>
                      <p:cNvPicPr>
                        <a:picLocks noChangeAspect="1" noChangeArrowheads="1"/>
                      </p:cNvPicPr>
                      <p:nvPr/>
                    </p:nvPicPr>
                    <p:blipFill>
                      <a:blip r:embed="rId11"/>
                      <a:srcRect/>
                      <a:stretch>
                        <a:fillRect/>
                      </a:stretch>
                    </p:blipFill>
                    <p:spPr bwMode="auto">
                      <a:xfrm>
                        <a:off x="3878263" y="4219577"/>
                        <a:ext cx="1905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6" name="直線單箭頭接點 45"/>
          <p:cNvCxnSpPr>
            <a:stCxn id="9" idx="6"/>
            <a:endCxn id="20" idx="2"/>
          </p:cNvCxnSpPr>
          <p:nvPr/>
        </p:nvCxnSpPr>
        <p:spPr>
          <a:xfrm flipV="1">
            <a:off x="1302760" y="3079160"/>
            <a:ext cx="2380610" cy="12855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endCxn id="20" idx="2"/>
          </p:cNvCxnSpPr>
          <p:nvPr/>
        </p:nvCxnSpPr>
        <p:spPr>
          <a:xfrm>
            <a:off x="1297834" y="2319933"/>
            <a:ext cx="2385536" cy="7592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endCxn id="21" idx="2"/>
          </p:cNvCxnSpPr>
          <p:nvPr/>
        </p:nvCxnSpPr>
        <p:spPr>
          <a:xfrm>
            <a:off x="1297834" y="2319933"/>
            <a:ext cx="2385536" cy="20637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0" name="Object 12"/>
          <p:cNvGraphicFramePr>
            <a:graphicFrameLocks noChangeAspect="1"/>
          </p:cNvGraphicFramePr>
          <p:nvPr>
            <p:extLst>
              <p:ext uri="{D42A27DB-BD31-4B8C-83A1-F6EECF244321}">
                <p14:modId xmlns:p14="http://schemas.microsoft.com/office/powerpoint/2010/main" val="3786089162"/>
              </p:ext>
            </p:extLst>
          </p:nvPr>
        </p:nvGraphicFramePr>
        <p:xfrm>
          <a:off x="2265803" y="4381762"/>
          <a:ext cx="434975" cy="542925"/>
        </p:xfrm>
        <a:graphic>
          <a:graphicData uri="http://schemas.openxmlformats.org/presentationml/2006/ole">
            <mc:AlternateContent xmlns:mc="http://schemas.openxmlformats.org/markup-compatibility/2006">
              <mc:Choice xmlns:v="urn:schemas-microsoft-com:vml" Requires="v">
                <p:oleObj name="方程式" r:id="rId12" imgW="203040" imgH="253800" progId="Equation.3">
                  <p:embed/>
                </p:oleObj>
              </mc:Choice>
              <mc:Fallback>
                <p:oleObj name="方程式" r:id="rId12" imgW="203040" imgH="253800" progId="Equation.3">
                  <p:embed/>
                  <p:pic>
                    <p:nvPicPr>
                      <p:cNvPr id="0" name=""/>
                      <p:cNvPicPr>
                        <a:picLocks noChangeAspect="1" noChangeArrowheads="1"/>
                      </p:cNvPicPr>
                      <p:nvPr/>
                    </p:nvPicPr>
                    <p:blipFill>
                      <a:blip r:embed="rId13"/>
                      <a:srcRect/>
                      <a:stretch>
                        <a:fillRect/>
                      </a:stretch>
                    </p:blipFill>
                    <p:spPr bwMode="auto">
                      <a:xfrm>
                        <a:off x="2265803" y="4381762"/>
                        <a:ext cx="43497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 name="Object 12"/>
          <p:cNvGraphicFramePr>
            <a:graphicFrameLocks noChangeAspect="1"/>
          </p:cNvGraphicFramePr>
          <p:nvPr>
            <p:extLst>
              <p:ext uri="{D42A27DB-BD31-4B8C-83A1-F6EECF244321}">
                <p14:modId xmlns:p14="http://schemas.microsoft.com/office/powerpoint/2010/main" val="1638982930"/>
              </p:ext>
            </p:extLst>
          </p:nvPr>
        </p:nvGraphicFramePr>
        <p:xfrm>
          <a:off x="3359146" y="4630739"/>
          <a:ext cx="323850" cy="515938"/>
        </p:xfrm>
        <a:graphic>
          <a:graphicData uri="http://schemas.openxmlformats.org/presentationml/2006/ole">
            <mc:AlternateContent xmlns:mc="http://schemas.openxmlformats.org/markup-compatibility/2006">
              <mc:Choice xmlns:v="urn:schemas-microsoft-com:vml" Requires="v">
                <p:oleObj name="方程式" r:id="rId14" imgW="152280" imgH="241200" progId="Equation.3">
                  <p:embed/>
                </p:oleObj>
              </mc:Choice>
              <mc:Fallback>
                <p:oleObj name="方程式" r:id="rId14" imgW="152280" imgH="241200" progId="Equation.3">
                  <p:embed/>
                  <p:pic>
                    <p:nvPicPr>
                      <p:cNvPr id="0" name=""/>
                      <p:cNvPicPr>
                        <a:picLocks noChangeAspect="1" noChangeArrowheads="1"/>
                      </p:cNvPicPr>
                      <p:nvPr/>
                    </p:nvPicPr>
                    <p:blipFill>
                      <a:blip r:embed="rId15"/>
                      <a:srcRect/>
                      <a:stretch>
                        <a:fillRect/>
                      </a:stretch>
                    </p:blipFill>
                    <p:spPr bwMode="auto">
                      <a:xfrm>
                        <a:off x="3359146" y="4630739"/>
                        <a:ext cx="323850"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0" name="群組 69"/>
          <p:cNvGrpSpPr/>
          <p:nvPr/>
        </p:nvGrpSpPr>
        <p:grpSpPr>
          <a:xfrm>
            <a:off x="2265802" y="5512298"/>
            <a:ext cx="342900" cy="369049"/>
            <a:chOff x="340312" y="4732744"/>
            <a:chExt cx="342900" cy="369049"/>
          </a:xfrm>
        </p:grpSpPr>
        <p:sp>
          <p:nvSpPr>
            <p:cNvPr id="71" name="矩形 70"/>
            <p:cNvSpPr/>
            <p:nvPr/>
          </p:nvSpPr>
          <p:spPr>
            <a:xfrm>
              <a:off x="340312" y="4758893"/>
              <a:ext cx="342900" cy="342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72" name="Object 12"/>
            <p:cNvGraphicFramePr>
              <a:graphicFrameLocks noChangeAspect="1"/>
            </p:cNvGraphicFramePr>
            <p:nvPr/>
          </p:nvGraphicFramePr>
          <p:xfrm>
            <a:off x="430658" y="4732744"/>
            <a:ext cx="188913" cy="354012"/>
          </p:xfrm>
          <a:graphic>
            <a:graphicData uri="http://schemas.openxmlformats.org/presentationml/2006/ole">
              <mc:AlternateContent xmlns:mc="http://schemas.openxmlformats.org/markup-compatibility/2006">
                <mc:Choice xmlns:v="urn:schemas-microsoft-com:vml" Requires="v">
                  <p:oleObj name="方程式" r:id="rId16" imgW="88560" imgH="164880" progId="Equation.3">
                    <p:embed/>
                  </p:oleObj>
                </mc:Choice>
                <mc:Fallback>
                  <p:oleObj name="方程式" r:id="rId16" imgW="88560" imgH="164880" progId="Equation.3">
                    <p:embed/>
                    <p:pic>
                      <p:nvPicPr>
                        <p:cNvPr id="0" name=""/>
                        <p:cNvPicPr>
                          <a:picLocks noChangeAspect="1" noChangeArrowheads="1"/>
                        </p:cNvPicPr>
                        <p:nvPr/>
                      </p:nvPicPr>
                      <p:blipFill>
                        <a:blip r:embed="rId17"/>
                        <a:srcRect/>
                        <a:stretch>
                          <a:fillRect/>
                        </a:stretch>
                      </p:blipFill>
                      <p:spPr bwMode="auto">
                        <a:xfrm>
                          <a:off x="430658" y="4732744"/>
                          <a:ext cx="188913" cy="354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73" name="直線單箭頭接點 72"/>
          <p:cNvCxnSpPr>
            <a:stCxn id="71" idx="3"/>
          </p:cNvCxnSpPr>
          <p:nvPr/>
        </p:nvCxnSpPr>
        <p:spPr>
          <a:xfrm flipV="1">
            <a:off x="2608702" y="4402772"/>
            <a:ext cx="1073920" cy="13071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4" name="Object 12"/>
          <p:cNvGraphicFramePr>
            <a:graphicFrameLocks noChangeAspect="1"/>
          </p:cNvGraphicFramePr>
          <p:nvPr>
            <p:extLst>
              <p:ext uri="{D42A27DB-BD31-4B8C-83A1-F6EECF244321}">
                <p14:modId xmlns:p14="http://schemas.microsoft.com/office/powerpoint/2010/main" val="3206596337"/>
              </p:ext>
            </p:extLst>
          </p:nvPr>
        </p:nvGraphicFramePr>
        <p:xfrm>
          <a:off x="5349428" y="1887915"/>
          <a:ext cx="527301" cy="660600"/>
        </p:xfrm>
        <a:graphic>
          <a:graphicData uri="http://schemas.openxmlformats.org/presentationml/2006/ole">
            <mc:AlternateContent xmlns:mc="http://schemas.openxmlformats.org/markup-compatibility/2006">
              <mc:Choice xmlns:v="urn:schemas-microsoft-com:vml" Requires="v">
                <p:oleObj name="方程式" r:id="rId18" imgW="203040" imgH="253800" progId="Equation.3">
                  <p:embed/>
                </p:oleObj>
              </mc:Choice>
              <mc:Fallback>
                <p:oleObj name="方程式" r:id="rId18" imgW="203040" imgH="253800" progId="Equation.3">
                  <p:embed/>
                  <p:pic>
                    <p:nvPicPr>
                      <p:cNvPr id="0" name=""/>
                      <p:cNvPicPr>
                        <a:picLocks noChangeAspect="1" noChangeArrowheads="1"/>
                      </p:cNvPicPr>
                      <p:nvPr/>
                    </p:nvPicPr>
                    <p:blipFill>
                      <a:blip r:embed="rId19"/>
                      <a:srcRect/>
                      <a:stretch>
                        <a:fillRect/>
                      </a:stretch>
                    </p:blipFill>
                    <p:spPr bwMode="auto">
                      <a:xfrm>
                        <a:off x="5349428" y="1887915"/>
                        <a:ext cx="527301" cy="660600"/>
                      </a:xfrm>
                      <a:prstGeom prst="rect">
                        <a:avLst/>
                      </a:prstGeom>
                      <a:noFill/>
                    </p:spPr>
                  </p:pic>
                </p:oleObj>
              </mc:Fallback>
            </mc:AlternateContent>
          </a:graphicData>
        </a:graphic>
      </p:graphicFrame>
      <p:graphicFrame>
        <p:nvGraphicFramePr>
          <p:cNvPr id="75" name="Object 12"/>
          <p:cNvGraphicFramePr>
            <a:graphicFrameLocks noChangeAspect="1"/>
          </p:cNvGraphicFramePr>
          <p:nvPr>
            <p:extLst>
              <p:ext uri="{D42A27DB-BD31-4B8C-83A1-F6EECF244321}">
                <p14:modId xmlns:p14="http://schemas.microsoft.com/office/powerpoint/2010/main" val="3846995498"/>
              </p:ext>
            </p:extLst>
          </p:nvPr>
        </p:nvGraphicFramePr>
        <p:xfrm>
          <a:off x="5245502" y="2840390"/>
          <a:ext cx="667289" cy="703733"/>
        </p:xfrm>
        <a:graphic>
          <a:graphicData uri="http://schemas.openxmlformats.org/presentationml/2006/ole">
            <mc:AlternateContent xmlns:mc="http://schemas.openxmlformats.org/markup-compatibility/2006">
              <mc:Choice xmlns:v="urn:schemas-microsoft-com:vml" Requires="v">
                <p:oleObj name="方程式" r:id="rId20" imgW="241200" imgH="253800" progId="Equation.3">
                  <p:embed/>
                </p:oleObj>
              </mc:Choice>
              <mc:Fallback>
                <p:oleObj name="方程式" r:id="rId20" imgW="241200" imgH="253800" progId="Equation.3">
                  <p:embed/>
                  <p:pic>
                    <p:nvPicPr>
                      <p:cNvPr id="0" name=""/>
                      <p:cNvPicPr>
                        <a:picLocks noChangeAspect="1" noChangeArrowheads="1"/>
                      </p:cNvPicPr>
                      <p:nvPr/>
                    </p:nvPicPr>
                    <p:blipFill>
                      <a:blip r:embed="rId21"/>
                      <a:srcRect/>
                      <a:stretch>
                        <a:fillRect/>
                      </a:stretch>
                    </p:blipFill>
                    <p:spPr bwMode="auto">
                      <a:xfrm>
                        <a:off x="5245502" y="2840390"/>
                        <a:ext cx="667289" cy="703733"/>
                      </a:xfrm>
                      <a:prstGeom prst="rect">
                        <a:avLst/>
                      </a:prstGeom>
                      <a:noFill/>
                    </p:spPr>
                  </p:pic>
                </p:oleObj>
              </mc:Fallback>
            </mc:AlternateContent>
          </a:graphicData>
        </a:graphic>
      </p:graphicFrame>
      <p:graphicFrame>
        <p:nvGraphicFramePr>
          <p:cNvPr id="76" name="Object 12"/>
          <p:cNvGraphicFramePr>
            <a:graphicFrameLocks noChangeAspect="1"/>
          </p:cNvGraphicFramePr>
          <p:nvPr>
            <p:extLst>
              <p:ext uri="{D42A27DB-BD31-4B8C-83A1-F6EECF244321}">
                <p14:modId xmlns:p14="http://schemas.microsoft.com/office/powerpoint/2010/main" val="1815872809"/>
              </p:ext>
            </p:extLst>
          </p:nvPr>
        </p:nvGraphicFramePr>
        <p:xfrm>
          <a:off x="5349428" y="4017226"/>
          <a:ext cx="398544" cy="634935"/>
        </p:xfrm>
        <a:graphic>
          <a:graphicData uri="http://schemas.openxmlformats.org/presentationml/2006/ole">
            <mc:AlternateContent xmlns:mc="http://schemas.openxmlformats.org/markup-compatibility/2006">
              <mc:Choice xmlns:v="urn:schemas-microsoft-com:vml" Requires="v">
                <p:oleObj name="方程式" r:id="rId22" imgW="152280" imgH="241200" progId="Equation.3">
                  <p:embed/>
                </p:oleObj>
              </mc:Choice>
              <mc:Fallback>
                <p:oleObj name="方程式" r:id="rId22" imgW="152280" imgH="241200" progId="Equation.3">
                  <p:embed/>
                  <p:pic>
                    <p:nvPicPr>
                      <p:cNvPr id="0" name=""/>
                      <p:cNvPicPr>
                        <a:picLocks noChangeAspect="1" noChangeArrowheads="1"/>
                      </p:cNvPicPr>
                      <p:nvPr/>
                    </p:nvPicPr>
                    <p:blipFill>
                      <a:blip r:embed="rId15"/>
                      <a:srcRect/>
                      <a:stretch>
                        <a:fillRect/>
                      </a:stretch>
                    </p:blipFill>
                    <p:spPr bwMode="auto">
                      <a:xfrm>
                        <a:off x="5349428" y="4017226"/>
                        <a:ext cx="398544" cy="634935"/>
                      </a:xfrm>
                      <a:prstGeom prst="rect">
                        <a:avLst/>
                      </a:prstGeom>
                      <a:noFill/>
                    </p:spPr>
                  </p:pic>
                </p:oleObj>
              </mc:Fallback>
            </mc:AlternateContent>
          </a:graphicData>
        </a:graphic>
      </p:graphicFrame>
      <p:graphicFrame>
        <p:nvGraphicFramePr>
          <p:cNvPr id="77" name="Object 12"/>
          <p:cNvGraphicFramePr>
            <a:graphicFrameLocks noChangeAspect="1"/>
          </p:cNvGraphicFramePr>
          <p:nvPr>
            <p:extLst>
              <p:ext uri="{D42A27DB-BD31-4B8C-83A1-F6EECF244321}">
                <p14:modId xmlns:p14="http://schemas.microsoft.com/office/powerpoint/2010/main" val="3031787518"/>
              </p:ext>
            </p:extLst>
          </p:nvPr>
        </p:nvGraphicFramePr>
        <p:xfrm>
          <a:off x="5366211" y="4905072"/>
          <a:ext cx="386448" cy="647868"/>
        </p:xfrm>
        <a:graphic>
          <a:graphicData uri="http://schemas.openxmlformats.org/presentationml/2006/ole">
            <mc:AlternateContent xmlns:mc="http://schemas.openxmlformats.org/markup-compatibility/2006">
              <mc:Choice xmlns:v="urn:schemas-microsoft-com:vml" Requires="v">
                <p:oleObj name="方程式" r:id="rId23" imgW="152280" imgH="253800" progId="Equation.3">
                  <p:embed/>
                </p:oleObj>
              </mc:Choice>
              <mc:Fallback>
                <p:oleObj name="方程式" r:id="rId23" imgW="152280" imgH="253800" progId="Equation.3">
                  <p:embed/>
                  <p:pic>
                    <p:nvPicPr>
                      <p:cNvPr id="0" name=""/>
                      <p:cNvPicPr>
                        <a:picLocks noChangeAspect="1" noChangeArrowheads="1"/>
                      </p:cNvPicPr>
                      <p:nvPr/>
                    </p:nvPicPr>
                    <p:blipFill>
                      <a:blip r:embed="rId24"/>
                      <a:srcRect/>
                      <a:stretch>
                        <a:fillRect/>
                      </a:stretch>
                    </p:blipFill>
                    <p:spPr bwMode="auto">
                      <a:xfrm>
                        <a:off x="5366211" y="4905072"/>
                        <a:ext cx="386448" cy="647868"/>
                      </a:xfrm>
                      <a:prstGeom prst="rect">
                        <a:avLst/>
                      </a:prstGeom>
                      <a:noFill/>
                    </p:spPr>
                  </p:pic>
                </p:oleObj>
              </mc:Fallback>
            </mc:AlternateContent>
          </a:graphicData>
        </a:graphic>
      </p:graphicFrame>
      <p:sp>
        <p:nvSpPr>
          <p:cNvPr id="78" name="文字方塊 77"/>
          <p:cNvSpPr txBox="1"/>
          <p:nvPr/>
        </p:nvSpPr>
        <p:spPr>
          <a:xfrm>
            <a:off x="5757731" y="1987383"/>
            <a:ext cx="1683159" cy="461645"/>
          </a:xfrm>
          <a:prstGeom prst="rect">
            <a:avLst/>
          </a:prstGeom>
          <a:noFill/>
        </p:spPr>
        <p:txBody>
          <a:bodyPr wrap="square" lIns="91420" tIns="45710" rIns="91420" bIns="45710" rtlCol="0">
            <a:spAutoFit/>
          </a:bodyPr>
          <a:lstStyle/>
          <a:p>
            <a:r>
              <a:rPr lang="en-US" altLang="zh-TW" sz="2400" dirty="0">
                <a:solidFill>
                  <a:prstClr val="black"/>
                </a:solidFill>
              </a:rPr>
              <a:t>: a weight </a:t>
            </a:r>
            <a:endParaRPr lang="zh-TW" altLang="en-US" sz="2400" dirty="0">
              <a:solidFill>
                <a:prstClr val="black"/>
              </a:solidFill>
            </a:endParaRPr>
          </a:p>
        </p:txBody>
      </p:sp>
      <p:sp>
        <p:nvSpPr>
          <p:cNvPr id="80" name="文字方塊 79"/>
          <p:cNvSpPr txBox="1"/>
          <p:nvPr/>
        </p:nvSpPr>
        <p:spPr>
          <a:xfrm>
            <a:off x="5741799" y="4103859"/>
            <a:ext cx="1515668" cy="461645"/>
          </a:xfrm>
          <a:prstGeom prst="rect">
            <a:avLst/>
          </a:prstGeom>
          <a:noFill/>
        </p:spPr>
        <p:txBody>
          <a:bodyPr wrap="square" lIns="91420" tIns="45710" rIns="91420" bIns="45710" rtlCol="0">
            <a:spAutoFit/>
          </a:bodyPr>
          <a:lstStyle/>
          <a:p>
            <a:r>
              <a:rPr lang="en-US" altLang="zh-TW" sz="2400" dirty="0">
                <a:solidFill>
                  <a:prstClr val="black"/>
                </a:solidFill>
              </a:rPr>
              <a:t>: a bias</a:t>
            </a:r>
            <a:endParaRPr lang="zh-TW" altLang="en-US" sz="2400" dirty="0">
              <a:solidFill>
                <a:prstClr val="black"/>
              </a:solidFill>
            </a:endParaRPr>
          </a:p>
        </p:txBody>
      </p:sp>
      <p:sp>
        <p:nvSpPr>
          <p:cNvPr id="81" name="文字方塊 80"/>
          <p:cNvSpPr txBox="1"/>
          <p:nvPr/>
        </p:nvSpPr>
        <p:spPr>
          <a:xfrm>
            <a:off x="5731973" y="4962924"/>
            <a:ext cx="3144231" cy="830977"/>
          </a:xfrm>
          <a:prstGeom prst="rect">
            <a:avLst/>
          </a:prstGeom>
          <a:noFill/>
        </p:spPr>
        <p:txBody>
          <a:bodyPr wrap="square" lIns="91420" tIns="45710" rIns="91420" bIns="45710" rtlCol="0">
            <a:spAutoFit/>
          </a:bodyPr>
          <a:lstStyle/>
          <a:p>
            <a:r>
              <a:rPr lang="en-US" altLang="zh-TW" sz="2400" dirty="0">
                <a:solidFill>
                  <a:prstClr val="black"/>
                </a:solidFill>
              </a:rPr>
              <a:t>: a bias for all neurons in a layer</a:t>
            </a:r>
            <a:endParaRPr lang="zh-TW" altLang="en-US" sz="2400" dirty="0">
              <a:solidFill>
                <a:prstClr val="black"/>
              </a:solidFill>
            </a:endParaRPr>
          </a:p>
        </p:txBody>
      </p:sp>
      <p:cxnSp>
        <p:nvCxnSpPr>
          <p:cNvPr id="82" name="直線單箭頭接點 81"/>
          <p:cNvCxnSpPr>
            <a:stCxn id="71" idx="3"/>
            <a:endCxn id="20" idx="2"/>
          </p:cNvCxnSpPr>
          <p:nvPr/>
        </p:nvCxnSpPr>
        <p:spPr>
          <a:xfrm flipV="1">
            <a:off x="2608702" y="3079160"/>
            <a:ext cx="1074667" cy="263073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71" idx="3"/>
            <a:endCxn id="19" idx="2"/>
          </p:cNvCxnSpPr>
          <p:nvPr/>
        </p:nvCxnSpPr>
        <p:spPr>
          <a:xfrm flipV="1">
            <a:off x="2608702" y="2307483"/>
            <a:ext cx="1060153" cy="34024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文字方塊 78"/>
          <p:cNvSpPr txBox="1"/>
          <p:nvPr/>
        </p:nvSpPr>
        <p:spPr>
          <a:xfrm>
            <a:off x="5757731" y="2939855"/>
            <a:ext cx="3144231" cy="830977"/>
          </a:xfrm>
          <a:prstGeom prst="rect">
            <a:avLst/>
          </a:prstGeom>
          <a:noFill/>
        </p:spPr>
        <p:txBody>
          <a:bodyPr wrap="square" lIns="91420" tIns="45710" rIns="91420" bIns="45710" rtlCol="0">
            <a:spAutoFit/>
          </a:bodyPr>
          <a:lstStyle/>
          <a:p>
            <a:r>
              <a:rPr lang="en-US" altLang="zh-TW" sz="2400" dirty="0">
                <a:solidFill>
                  <a:prstClr val="black"/>
                </a:solidFill>
              </a:rPr>
              <a:t>: the weights between layers</a:t>
            </a:r>
            <a:endParaRPr lang="zh-TW" altLang="en-US" sz="2400" dirty="0">
              <a:solidFill>
                <a:prstClr val="black"/>
              </a:solidFill>
            </a:endParaRPr>
          </a:p>
        </p:txBody>
      </p:sp>
      <p:grpSp>
        <p:nvGrpSpPr>
          <p:cNvPr id="94" name="群組 93"/>
          <p:cNvGrpSpPr/>
          <p:nvPr/>
        </p:nvGrpSpPr>
        <p:grpSpPr>
          <a:xfrm>
            <a:off x="3147377" y="5496371"/>
            <a:ext cx="1642603" cy="963906"/>
            <a:chOff x="-726852" y="5289836"/>
            <a:chExt cx="1642603" cy="963906"/>
          </a:xfrm>
        </p:grpSpPr>
        <p:grpSp>
          <p:nvGrpSpPr>
            <p:cNvPr id="95" name="群組 94"/>
            <p:cNvGrpSpPr/>
            <p:nvPr/>
          </p:nvGrpSpPr>
          <p:grpSpPr>
            <a:xfrm>
              <a:off x="-511288" y="5756645"/>
              <a:ext cx="1427039" cy="497097"/>
              <a:chOff x="590519" y="6120573"/>
              <a:chExt cx="1427039" cy="497097"/>
            </a:xfrm>
          </p:grpSpPr>
          <p:sp>
            <p:nvSpPr>
              <p:cNvPr id="99" name="文字方塊 98"/>
              <p:cNvSpPr txBox="1"/>
              <p:nvPr/>
            </p:nvSpPr>
            <p:spPr>
              <a:xfrm>
                <a:off x="882910" y="6120573"/>
                <a:ext cx="1134648" cy="461665"/>
              </a:xfrm>
              <a:prstGeom prst="rect">
                <a:avLst/>
              </a:prstGeom>
              <a:noFill/>
            </p:spPr>
            <p:txBody>
              <a:bodyPr wrap="square" rtlCol="0">
                <a:spAutoFit/>
              </a:bodyPr>
              <a:lstStyle/>
              <a:p>
                <a:pPr algn="ctr"/>
                <a:r>
                  <a:rPr lang="en-US" altLang="zh-TW" sz="2400" dirty="0">
                    <a:solidFill>
                      <a:prstClr val="black"/>
                    </a:solidFill>
                  </a:rPr>
                  <a:t>nodes</a:t>
                </a:r>
                <a:endParaRPr lang="zh-TW" altLang="en-US" sz="2400" dirty="0">
                  <a:solidFill>
                    <a:prstClr val="black"/>
                  </a:solidFill>
                </a:endParaRPr>
              </a:p>
            </p:txBody>
          </p:sp>
          <p:graphicFrame>
            <p:nvGraphicFramePr>
              <p:cNvPr id="100" name="Object 12"/>
              <p:cNvGraphicFramePr>
                <a:graphicFrameLocks noChangeAspect="1"/>
              </p:cNvGraphicFramePr>
              <p:nvPr/>
            </p:nvGraphicFramePr>
            <p:xfrm>
              <a:off x="590519" y="6127133"/>
              <a:ext cx="431800" cy="490537"/>
            </p:xfrm>
            <a:graphic>
              <a:graphicData uri="http://schemas.openxmlformats.org/presentationml/2006/ole">
                <mc:AlternateContent xmlns:mc="http://schemas.openxmlformats.org/markup-compatibility/2006">
                  <mc:Choice xmlns:v="urn:schemas-microsoft-com:vml" Requires="v">
                    <p:oleObj name="方程式" r:id="rId25" imgW="203040" imgH="228600" progId="Equation.3">
                      <p:embed/>
                    </p:oleObj>
                  </mc:Choice>
                  <mc:Fallback>
                    <p:oleObj name="方程式" r:id="rId25" imgW="203040" imgH="228600" progId="Equation.3">
                      <p:embed/>
                      <p:pic>
                        <p:nvPicPr>
                          <p:cNvPr id="0" name=""/>
                          <p:cNvPicPr>
                            <a:picLocks noChangeAspect="1" noChangeArrowheads="1"/>
                          </p:cNvPicPr>
                          <p:nvPr/>
                        </p:nvPicPr>
                        <p:blipFill>
                          <a:blip r:embed="rId26"/>
                          <a:srcRect/>
                          <a:stretch>
                            <a:fillRect/>
                          </a:stretch>
                        </p:blipFill>
                        <p:spPr bwMode="auto">
                          <a:xfrm>
                            <a:off x="590519" y="6127133"/>
                            <a:ext cx="431800"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6" name="群組 95"/>
            <p:cNvGrpSpPr/>
            <p:nvPr/>
          </p:nvGrpSpPr>
          <p:grpSpPr>
            <a:xfrm>
              <a:off x="-726852" y="5289836"/>
              <a:ext cx="1384872" cy="461665"/>
              <a:chOff x="3302899" y="1075492"/>
              <a:chExt cx="1384872" cy="461665"/>
            </a:xfrm>
          </p:grpSpPr>
          <p:sp>
            <p:nvSpPr>
              <p:cNvPr id="97" name="文字方塊 96"/>
              <p:cNvSpPr txBox="1"/>
              <p:nvPr/>
            </p:nvSpPr>
            <p:spPr>
              <a:xfrm>
                <a:off x="3302899" y="1075492"/>
                <a:ext cx="1384872" cy="461665"/>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98" name="Object 12"/>
              <p:cNvGraphicFramePr>
                <a:graphicFrameLocks noChangeAspect="1"/>
              </p:cNvGraphicFramePr>
              <p:nvPr/>
            </p:nvGraphicFramePr>
            <p:xfrm>
              <a:off x="4385193" y="1135663"/>
              <a:ext cx="188913" cy="381000"/>
            </p:xfrm>
            <a:graphic>
              <a:graphicData uri="http://schemas.openxmlformats.org/presentationml/2006/ole">
                <mc:AlternateContent xmlns:mc="http://schemas.openxmlformats.org/markup-compatibility/2006">
                  <mc:Choice xmlns:v="urn:schemas-microsoft-com:vml" Requires="v">
                    <p:oleObj name="方程式" r:id="rId27" imgW="88560" imgH="177480" progId="Equation.3">
                      <p:embed/>
                    </p:oleObj>
                  </mc:Choice>
                  <mc:Fallback>
                    <p:oleObj name="方程式" r:id="rId27" imgW="88560" imgH="177480" progId="Equation.3">
                      <p:embed/>
                      <p:pic>
                        <p:nvPicPr>
                          <p:cNvPr id="0" name=""/>
                          <p:cNvPicPr>
                            <a:picLocks noChangeAspect="1" noChangeArrowheads="1"/>
                          </p:cNvPicPr>
                          <p:nvPr/>
                        </p:nvPicPr>
                        <p:blipFill>
                          <a:blip r:embed="rId28"/>
                          <a:srcRect/>
                          <a:stretch>
                            <a:fillRect/>
                          </a:stretch>
                        </p:blipFill>
                        <p:spPr bwMode="auto">
                          <a:xfrm>
                            <a:off x="4385193" y="1135663"/>
                            <a:ext cx="1889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101" name="群組 100"/>
          <p:cNvGrpSpPr/>
          <p:nvPr/>
        </p:nvGrpSpPr>
        <p:grpSpPr>
          <a:xfrm>
            <a:off x="163185" y="5484190"/>
            <a:ext cx="1727040" cy="956398"/>
            <a:chOff x="4572000" y="6144074"/>
            <a:chExt cx="1727040" cy="956400"/>
          </a:xfrm>
        </p:grpSpPr>
        <p:grpSp>
          <p:nvGrpSpPr>
            <p:cNvPr id="102" name="群組 101"/>
            <p:cNvGrpSpPr/>
            <p:nvPr/>
          </p:nvGrpSpPr>
          <p:grpSpPr>
            <a:xfrm>
              <a:off x="4572000" y="6144074"/>
              <a:ext cx="1515165" cy="461666"/>
              <a:chOff x="1008993" y="1026295"/>
              <a:chExt cx="1515165" cy="461666"/>
            </a:xfrm>
          </p:grpSpPr>
          <p:sp>
            <p:nvSpPr>
              <p:cNvPr id="106" name="文字方塊 105"/>
              <p:cNvSpPr txBox="1"/>
              <p:nvPr/>
            </p:nvSpPr>
            <p:spPr>
              <a:xfrm>
                <a:off x="1008993" y="1026295"/>
                <a:ext cx="1134648" cy="461666"/>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107" name="Object 12"/>
              <p:cNvGraphicFramePr>
                <a:graphicFrameLocks noChangeAspect="1"/>
              </p:cNvGraphicFramePr>
              <p:nvPr/>
            </p:nvGraphicFramePr>
            <p:xfrm>
              <a:off x="1930433" y="1079298"/>
              <a:ext cx="593725" cy="382587"/>
            </p:xfrm>
            <a:graphic>
              <a:graphicData uri="http://schemas.openxmlformats.org/presentationml/2006/ole">
                <mc:AlternateContent xmlns:mc="http://schemas.openxmlformats.org/markup-compatibility/2006">
                  <mc:Choice xmlns:v="urn:schemas-microsoft-com:vml" Requires="v">
                    <p:oleObj name="方程式" r:id="rId29" imgW="279360" imgH="177480" progId="Equation.3">
                      <p:embed/>
                    </p:oleObj>
                  </mc:Choice>
                  <mc:Fallback>
                    <p:oleObj name="方程式" r:id="rId29" imgW="279360" imgH="177480" progId="Equation.3">
                      <p:embed/>
                      <p:pic>
                        <p:nvPicPr>
                          <p:cNvPr id="0" name=""/>
                          <p:cNvPicPr>
                            <a:picLocks noChangeAspect="1" noChangeArrowheads="1"/>
                          </p:cNvPicPr>
                          <p:nvPr/>
                        </p:nvPicPr>
                        <p:blipFill>
                          <a:blip r:embed="rId30"/>
                          <a:srcRect/>
                          <a:stretch>
                            <a:fillRect/>
                          </a:stretch>
                        </p:blipFill>
                        <p:spPr bwMode="auto">
                          <a:xfrm>
                            <a:off x="1930433" y="1079298"/>
                            <a:ext cx="5937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3" name="群組 102"/>
            <p:cNvGrpSpPr/>
            <p:nvPr/>
          </p:nvGrpSpPr>
          <p:grpSpPr>
            <a:xfrm>
              <a:off x="4730146" y="6590582"/>
              <a:ext cx="1568894" cy="509892"/>
              <a:chOff x="3460582" y="6120573"/>
              <a:chExt cx="1568894" cy="509892"/>
            </a:xfrm>
          </p:grpSpPr>
          <p:sp>
            <p:nvSpPr>
              <p:cNvPr id="104" name="文字方塊 103"/>
              <p:cNvSpPr txBox="1"/>
              <p:nvPr/>
            </p:nvSpPr>
            <p:spPr>
              <a:xfrm>
                <a:off x="3894828" y="6120573"/>
                <a:ext cx="1134648" cy="461666"/>
              </a:xfrm>
              <a:prstGeom prst="rect">
                <a:avLst/>
              </a:prstGeom>
              <a:noFill/>
            </p:spPr>
            <p:txBody>
              <a:bodyPr wrap="square" rtlCol="0">
                <a:spAutoFit/>
              </a:bodyPr>
              <a:lstStyle/>
              <a:p>
                <a:pPr algn="ctr"/>
                <a:r>
                  <a:rPr lang="en-US" altLang="zh-TW" sz="2400" dirty="0">
                    <a:solidFill>
                      <a:prstClr val="black"/>
                    </a:solidFill>
                  </a:rPr>
                  <a:t>nodes</a:t>
                </a:r>
                <a:endParaRPr lang="zh-TW" altLang="en-US" sz="2400" dirty="0">
                  <a:solidFill>
                    <a:prstClr val="black"/>
                  </a:solidFill>
                </a:endParaRPr>
              </a:p>
            </p:txBody>
          </p:sp>
          <p:graphicFrame>
            <p:nvGraphicFramePr>
              <p:cNvPr id="105" name="Object 12"/>
              <p:cNvGraphicFramePr>
                <a:graphicFrameLocks noChangeAspect="1"/>
              </p:cNvGraphicFramePr>
              <p:nvPr/>
            </p:nvGraphicFramePr>
            <p:xfrm>
              <a:off x="3460582" y="6139928"/>
              <a:ext cx="593725" cy="490537"/>
            </p:xfrm>
            <a:graphic>
              <a:graphicData uri="http://schemas.openxmlformats.org/presentationml/2006/ole">
                <mc:AlternateContent xmlns:mc="http://schemas.openxmlformats.org/markup-compatibility/2006">
                  <mc:Choice xmlns:v="urn:schemas-microsoft-com:vml" Requires="v">
                    <p:oleObj name="方程式" r:id="rId31" imgW="279360" imgH="228600" progId="Equation.3">
                      <p:embed/>
                    </p:oleObj>
                  </mc:Choice>
                  <mc:Fallback>
                    <p:oleObj name="方程式" r:id="rId31" imgW="279360" imgH="228600" progId="Equation.3">
                      <p:embed/>
                      <p:pic>
                        <p:nvPicPr>
                          <p:cNvPr id="0" name=""/>
                          <p:cNvPicPr>
                            <a:picLocks noChangeAspect="1" noChangeArrowheads="1"/>
                          </p:cNvPicPr>
                          <p:nvPr/>
                        </p:nvPicPr>
                        <p:blipFill>
                          <a:blip r:embed="rId32"/>
                          <a:srcRect/>
                          <a:stretch>
                            <a:fillRect/>
                          </a:stretch>
                        </p:blipFill>
                        <p:spPr bwMode="auto">
                          <a:xfrm>
                            <a:off x="3460582" y="6139928"/>
                            <a:ext cx="593725"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aphicFrame>
        <p:nvGraphicFramePr>
          <p:cNvPr id="61" name="Object 12"/>
          <p:cNvGraphicFramePr>
            <a:graphicFrameLocks noChangeAspect="1"/>
          </p:cNvGraphicFramePr>
          <p:nvPr>
            <p:extLst>
              <p:ext uri="{D42A27DB-BD31-4B8C-83A1-F6EECF244321}">
                <p14:modId xmlns:p14="http://schemas.microsoft.com/office/powerpoint/2010/main" val="104902018"/>
              </p:ext>
            </p:extLst>
          </p:nvPr>
        </p:nvGraphicFramePr>
        <p:xfrm>
          <a:off x="2215525" y="1679026"/>
          <a:ext cx="667289" cy="703733"/>
        </p:xfrm>
        <a:graphic>
          <a:graphicData uri="http://schemas.openxmlformats.org/presentationml/2006/ole">
            <mc:AlternateContent xmlns:mc="http://schemas.openxmlformats.org/markup-compatibility/2006">
              <mc:Choice xmlns:v="urn:schemas-microsoft-com:vml" Requires="v">
                <p:oleObj name="方程式" r:id="rId33" imgW="241200" imgH="253800" progId="Equation.3">
                  <p:embed/>
                </p:oleObj>
              </mc:Choice>
              <mc:Fallback>
                <p:oleObj name="方程式" r:id="rId33" imgW="241200" imgH="253800" progId="Equation.3">
                  <p:embed/>
                  <p:pic>
                    <p:nvPicPr>
                      <p:cNvPr id="0" name=""/>
                      <p:cNvPicPr>
                        <a:picLocks noChangeAspect="1" noChangeArrowheads="1"/>
                      </p:cNvPicPr>
                      <p:nvPr/>
                    </p:nvPicPr>
                    <p:blipFill>
                      <a:blip r:embed="rId21"/>
                      <a:srcRect/>
                      <a:stretch>
                        <a:fillRect/>
                      </a:stretch>
                    </p:blipFill>
                    <p:spPr bwMode="auto">
                      <a:xfrm>
                        <a:off x="2215525" y="1679026"/>
                        <a:ext cx="667289" cy="703733"/>
                      </a:xfrm>
                      <a:prstGeom prst="rect">
                        <a:avLst/>
                      </a:prstGeom>
                      <a:noFill/>
                    </p:spPr>
                  </p:pic>
                </p:oleObj>
              </mc:Fallback>
            </mc:AlternateContent>
          </a:graphicData>
        </a:graphic>
      </p:graphicFrame>
      <p:grpSp>
        <p:nvGrpSpPr>
          <p:cNvPr id="63" name="Group 62"/>
          <p:cNvGrpSpPr/>
          <p:nvPr/>
        </p:nvGrpSpPr>
        <p:grpSpPr>
          <a:xfrm>
            <a:off x="8453741" y="5984280"/>
            <a:ext cx="592191" cy="816164"/>
            <a:chOff x="7517647" y="4843947"/>
            <a:chExt cx="1485900" cy="1908068"/>
          </a:xfrm>
        </p:grpSpPr>
        <p:pic>
          <p:nvPicPr>
            <p:cNvPr id="64" name="Picture 2">
              <a:hlinkClick r:id="rId34"/>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3"/>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0785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8" grpId="0"/>
      <p:bldP spid="80" grpId="0"/>
      <p:bldP spid="81" grpId="0"/>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748665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2914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1289789" y="2224777"/>
            <a:ext cx="465615" cy="2756949"/>
          </a:xfrm>
          <a:prstGeom prst="rect">
            <a:avLst/>
          </a:prstGeom>
          <a:solidFill>
            <a:schemeClr val="accent4">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 name="標題 1"/>
          <p:cNvSpPr>
            <a:spLocks noGrp="1"/>
          </p:cNvSpPr>
          <p:nvPr>
            <p:ph type="title"/>
          </p:nvPr>
        </p:nvSpPr>
        <p:spPr/>
        <p:txBody>
          <a:bodyPr/>
          <a:lstStyle/>
          <a:p>
            <a:r>
              <a:rPr lang="en-US" altLang="zh-TW" dirty="0"/>
              <a:t>Relations between Layer Outputs</a:t>
            </a:r>
            <a:endParaRPr lang="zh-TW" altLang="en-US" dirty="0"/>
          </a:p>
        </p:txBody>
      </p:sp>
      <p:sp>
        <p:nvSpPr>
          <p:cNvPr id="4" name="矩形 3"/>
          <p:cNvSpPr/>
          <p:nvPr/>
        </p:nvSpPr>
        <p:spPr>
          <a:xfrm>
            <a:off x="4199360" y="2215397"/>
            <a:ext cx="356240" cy="2756949"/>
          </a:xfrm>
          <a:prstGeom prst="rect">
            <a:avLst/>
          </a:prstGeom>
          <a:solidFill>
            <a:schemeClr val="accent4">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5" name="矩形 4"/>
          <p:cNvSpPr/>
          <p:nvPr/>
        </p:nvSpPr>
        <p:spPr>
          <a:xfrm>
            <a:off x="3379748" y="2234159"/>
            <a:ext cx="356240" cy="2738187"/>
          </a:xfrm>
          <a:prstGeom prst="rec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6" name="橢圓 5"/>
          <p:cNvSpPr/>
          <p:nvPr/>
        </p:nvSpPr>
        <p:spPr>
          <a:xfrm>
            <a:off x="714088" y="202040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7" name="橢圓 6"/>
          <p:cNvSpPr/>
          <p:nvPr/>
        </p:nvSpPr>
        <p:spPr>
          <a:xfrm>
            <a:off x="728601" y="2773029"/>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 name="橢圓 7"/>
          <p:cNvSpPr/>
          <p:nvPr/>
        </p:nvSpPr>
        <p:spPr>
          <a:xfrm>
            <a:off x="728601" y="407759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 name="文字方塊 8"/>
          <p:cNvSpPr txBox="1"/>
          <p:nvPr/>
        </p:nvSpPr>
        <p:spPr>
          <a:xfrm rot="5400000">
            <a:off x="729092" y="3466399"/>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pSp>
        <p:nvGrpSpPr>
          <p:cNvPr id="10" name="群組 9"/>
          <p:cNvGrpSpPr/>
          <p:nvPr/>
        </p:nvGrpSpPr>
        <p:grpSpPr>
          <a:xfrm>
            <a:off x="3147377" y="5496371"/>
            <a:ext cx="1642603" cy="963906"/>
            <a:chOff x="-726852" y="5289836"/>
            <a:chExt cx="1642603" cy="963906"/>
          </a:xfrm>
        </p:grpSpPr>
        <p:grpSp>
          <p:nvGrpSpPr>
            <p:cNvPr id="11" name="群組 10"/>
            <p:cNvGrpSpPr/>
            <p:nvPr/>
          </p:nvGrpSpPr>
          <p:grpSpPr>
            <a:xfrm>
              <a:off x="-511288" y="5756645"/>
              <a:ext cx="1427039" cy="497097"/>
              <a:chOff x="590519" y="6120573"/>
              <a:chExt cx="1427039" cy="497097"/>
            </a:xfrm>
          </p:grpSpPr>
          <p:sp>
            <p:nvSpPr>
              <p:cNvPr id="15" name="文字方塊 14"/>
              <p:cNvSpPr txBox="1"/>
              <p:nvPr/>
            </p:nvSpPr>
            <p:spPr>
              <a:xfrm>
                <a:off x="882910" y="6120573"/>
                <a:ext cx="1134648" cy="461665"/>
              </a:xfrm>
              <a:prstGeom prst="rect">
                <a:avLst/>
              </a:prstGeom>
              <a:noFill/>
            </p:spPr>
            <p:txBody>
              <a:bodyPr wrap="square" rtlCol="0">
                <a:spAutoFit/>
              </a:bodyPr>
              <a:lstStyle/>
              <a:p>
                <a:pPr algn="ctr"/>
                <a:r>
                  <a:rPr lang="en-US" altLang="zh-TW" sz="2400" dirty="0">
                    <a:solidFill>
                      <a:prstClr val="black"/>
                    </a:solidFill>
                  </a:rPr>
                  <a:t>nodes</a:t>
                </a:r>
                <a:endParaRPr lang="zh-TW" altLang="en-US" sz="2400" dirty="0">
                  <a:solidFill>
                    <a:prstClr val="black"/>
                  </a:solidFill>
                </a:endParaRPr>
              </a:p>
            </p:txBody>
          </p:sp>
          <p:graphicFrame>
            <p:nvGraphicFramePr>
              <p:cNvPr id="16" name="Object 12"/>
              <p:cNvGraphicFramePr>
                <a:graphicFrameLocks noChangeAspect="1"/>
              </p:cNvGraphicFramePr>
              <p:nvPr/>
            </p:nvGraphicFramePr>
            <p:xfrm>
              <a:off x="590519" y="6127133"/>
              <a:ext cx="431800" cy="490537"/>
            </p:xfrm>
            <a:graphic>
              <a:graphicData uri="http://schemas.openxmlformats.org/presentationml/2006/ole">
                <mc:AlternateContent xmlns:mc="http://schemas.openxmlformats.org/markup-compatibility/2006">
                  <mc:Choice xmlns:v="urn:schemas-microsoft-com:vml" Requires="v">
                    <p:oleObj name="方程式" r:id="rId2" imgW="203040" imgH="228600" progId="Equation.3">
                      <p:embed/>
                    </p:oleObj>
                  </mc:Choice>
                  <mc:Fallback>
                    <p:oleObj name="方程式" r:id="rId2" imgW="203040" imgH="228600" progId="Equation.3">
                      <p:embed/>
                      <p:pic>
                        <p:nvPicPr>
                          <p:cNvPr id="0" name=""/>
                          <p:cNvPicPr>
                            <a:picLocks noChangeAspect="1" noChangeArrowheads="1"/>
                          </p:cNvPicPr>
                          <p:nvPr/>
                        </p:nvPicPr>
                        <p:blipFill>
                          <a:blip r:embed="rId3"/>
                          <a:srcRect/>
                          <a:stretch>
                            <a:fillRect/>
                          </a:stretch>
                        </p:blipFill>
                        <p:spPr bwMode="auto">
                          <a:xfrm>
                            <a:off x="590519" y="6127133"/>
                            <a:ext cx="431800"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2" name="群組 11"/>
            <p:cNvGrpSpPr/>
            <p:nvPr/>
          </p:nvGrpSpPr>
          <p:grpSpPr>
            <a:xfrm>
              <a:off x="-726852" y="5289836"/>
              <a:ext cx="1384872" cy="461665"/>
              <a:chOff x="3302899" y="1075492"/>
              <a:chExt cx="1384872" cy="461665"/>
            </a:xfrm>
          </p:grpSpPr>
          <p:sp>
            <p:nvSpPr>
              <p:cNvPr id="13" name="文字方塊 12"/>
              <p:cNvSpPr txBox="1"/>
              <p:nvPr/>
            </p:nvSpPr>
            <p:spPr>
              <a:xfrm>
                <a:off x="3302899" y="1075492"/>
                <a:ext cx="1384872" cy="461665"/>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14" name="Object 12"/>
              <p:cNvGraphicFramePr>
                <a:graphicFrameLocks noChangeAspect="1"/>
              </p:cNvGraphicFramePr>
              <p:nvPr/>
            </p:nvGraphicFramePr>
            <p:xfrm>
              <a:off x="4385193" y="1135663"/>
              <a:ext cx="188913" cy="381000"/>
            </p:xfrm>
            <a:graphic>
              <a:graphicData uri="http://schemas.openxmlformats.org/presentationml/2006/ole">
                <mc:AlternateContent xmlns:mc="http://schemas.openxmlformats.org/markup-compatibility/2006">
                  <mc:Choice xmlns:v="urn:schemas-microsoft-com:vml" Requires="v">
                    <p:oleObj name="方程式" r:id="rId4" imgW="88560" imgH="177480" progId="Equation.3">
                      <p:embed/>
                    </p:oleObj>
                  </mc:Choice>
                  <mc:Fallback>
                    <p:oleObj name="方程式" r:id="rId4" imgW="88560" imgH="177480" progId="Equation.3">
                      <p:embed/>
                      <p:pic>
                        <p:nvPicPr>
                          <p:cNvPr id="0" name=""/>
                          <p:cNvPicPr>
                            <a:picLocks noChangeAspect="1" noChangeArrowheads="1"/>
                          </p:cNvPicPr>
                          <p:nvPr/>
                        </p:nvPicPr>
                        <p:blipFill>
                          <a:blip r:embed="rId5"/>
                          <a:srcRect/>
                          <a:stretch>
                            <a:fillRect/>
                          </a:stretch>
                        </p:blipFill>
                        <p:spPr bwMode="auto">
                          <a:xfrm>
                            <a:off x="4385193" y="1135663"/>
                            <a:ext cx="1889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 name="文字方塊 16"/>
          <p:cNvSpPr txBox="1"/>
          <p:nvPr/>
        </p:nvSpPr>
        <p:spPr>
          <a:xfrm rot="5400000">
            <a:off x="729091" y="480179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8" name="橢圓 17"/>
          <p:cNvSpPr/>
          <p:nvPr/>
        </p:nvSpPr>
        <p:spPr>
          <a:xfrm>
            <a:off x="3668855" y="202040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9" name="橢圓 18"/>
          <p:cNvSpPr/>
          <p:nvPr/>
        </p:nvSpPr>
        <p:spPr>
          <a:xfrm>
            <a:off x="3683370" y="2792079"/>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0" name="橢圓 19"/>
          <p:cNvSpPr/>
          <p:nvPr/>
        </p:nvSpPr>
        <p:spPr>
          <a:xfrm>
            <a:off x="3683370" y="4096642"/>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1" name="文字方塊 20"/>
          <p:cNvSpPr txBox="1"/>
          <p:nvPr/>
        </p:nvSpPr>
        <p:spPr>
          <a:xfrm rot="5400000">
            <a:off x="3683860" y="348544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pSp>
        <p:nvGrpSpPr>
          <p:cNvPr id="22" name="群組 21"/>
          <p:cNvGrpSpPr/>
          <p:nvPr/>
        </p:nvGrpSpPr>
        <p:grpSpPr>
          <a:xfrm>
            <a:off x="163185" y="5484190"/>
            <a:ext cx="1727040" cy="956398"/>
            <a:chOff x="4572000" y="6144074"/>
            <a:chExt cx="1727040" cy="956400"/>
          </a:xfrm>
        </p:grpSpPr>
        <p:grpSp>
          <p:nvGrpSpPr>
            <p:cNvPr id="23" name="群組 22"/>
            <p:cNvGrpSpPr/>
            <p:nvPr/>
          </p:nvGrpSpPr>
          <p:grpSpPr>
            <a:xfrm>
              <a:off x="4572000" y="6144074"/>
              <a:ext cx="1515165" cy="461666"/>
              <a:chOff x="1008993" y="1026295"/>
              <a:chExt cx="1515165" cy="461666"/>
            </a:xfrm>
          </p:grpSpPr>
          <p:sp>
            <p:nvSpPr>
              <p:cNvPr id="27" name="文字方塊 26"/>
              <p:cNvSpPr txBox="1"/>
              <p:nvPr/>
            </p:nvSpPr>
            <p:spPr>
              <a:xfrm>
                <a:off x="1008993" y="1026295"/>
                <a:ext cx="1134648" cy="461666"/>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28" name="Object 12"/>
              <p:cNvGraphicFramePr>
                <a:graphicFrameLocks noChangeAspect="1"/>
              </p:cNvGraphicFramePr>
              <p:nvPr/>
            </p:nvGraphicFramePr>
            <p:xfrm>
              <a:off x="1930433" y="1079298"/>
              <a:ext cx="593725" cy="382587"/>
            </p:xfrm>
            <a:graphic>
              <a:graphicData uri="http://schemas.openxmlformats.org/presentationml/2006/ole">
                <mc:AlternateContent xmlns:mc="http://schemas.openxmlformats.org/markup-compatibility/2006">
                  <mc:Choice xmlns:v="urn:schemas-microsoft-com:vml" Requires="v">
                    <p:oleObj name="方程式" r:id="rId6" imgW="279360" imgH="177480" progId="Equation.3">
                      <p:embed/>
                    </p:oleObj>
                  </mc:Choice>
                  <mc:Fallback>
                    <p:oleObj name="方程式" r:id="rId6" imgW="279360" imgH="177480" progId="Equation.3">
                      <p:embed/>
                      <p:pic>
                        <p:nvPicPr>
                          <p:cNvPr id="0" name=""/>
                          <p:cNvPicPr>
                            <a:picLocks noChangeAspect="1" noChangeArrowheads="1"/>
                          </p:cNvPicPr>
                          <p:nvPr/>
                        </p:nvPicPr>
                        <p:blipFill>
                          <a:blip r:embed="rId7"/>
                          <a:srcRect/>
                          <a:stretch>
                            <a:fillRect/>
                          </a:stretch>
                        </p:blipFill>
                        <p:spPr bwMode="auto">
                          <a:xfrm>
                            <a:off x="1930433" y="1079298"/>
                            <a:ext cx="5937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4" name="群組 23"/>
            <p:cNvGrpSpPr/>
            <p:nvPr/>
          </p:nvGrpSpPr>
          <p:grpSpPr>
            <a:xfrm>
              <a:off x="4730146" y="6590582"/>
              <a:ext cx="1568894" cy="509892"/>
              <a:chOff x="3460582" y="6120573"/>
              <a:chExt cx="1568894" cy="509892"/>
            </a:xfrm>
          </p:grpSpPr>
          <p:sp>
            <p:nvSpPr>
              <p:cNvPr id="25" name="文字方塊 24"/>
              <p:cNvSpPr txBox="1"/>
              <p:nvPr/>
            </p:nvSpPr>
            <p:spPr>
              <a:xfrm>
                <a:off x="3894828" y="6120573"/>
                <a:ext cx="1134648" cy="461666"/>
              </a:xfrm>
              <a:prstGeom prst="rect">
                <a:avLst/>
              </a:prstGeom>
              <a:noFill/>
            </p:spPr>
            <p:txBody>
              <a:bodyPr wrap="square" rtlCol="0">
                <a:spAutoFit/>
              </a:bodyPr>
              <a:lstStyle/>
              <a:p>
                <a:pPr algn="ctr"/>
                <a:r>
                  <a:rPr lang="en-US" altLang="zh-TW" sz="2400" dirty="0">
                    <a:solidFill>
                      <a:prstClr val="black"/>
                    </a:solidFill>
                  </a:rPr>
                  <a:t>nodes</a:t>
                </a:r>
                <a:endParaRPr lang="zh-TW" altLang="en-US" sz="2400" dirty="0">
                  <a:solidFill>
                    <a:prstClr val="black"/>
                  </a:solidFill>
                </a:endParaRPr>
              </a:p>
            </p:txBody>
          </p:sp>
          <p:graphicFrame>
            <p:nvGraphicFramePr>
              <p:cNvPr id="26" name="Object 12"/>
              <p:cNvGraphicFramePr>
                <a:graphicFrameLocks noChangeAspect="1"/>
              </p:cNvGraphicFramePr>
              <p:nvPr/>
            </p:nvGraphicFramePr>
            <p:xfrm>
              <a:off x="3460582" y="6139928"/>
              <a:ext cx="593725" cy="490537"/>
            </p:xfrm>
            <a:graphic>
              <a:graphicData uri="http://schemas.openxmlformats.org/presentationml/2006/ole">
                <mc:AlternateContent xmlns:mc="http://schemas.openxmlformats.org/markup-compatibility/2006">
                  <mc:Choice xmlns:v="urn:schemas-microsoft-com:vml" Requires="v">
                    <p:oleObj name="方程式" r:id="rId8" imgW="279360" imgH="228600" progId="Equation.3">
                      <p:embed/>
                    </p:oleObj>
                  </mc:Choice>
                  <mc:Fallback>
                    <p:oleObj name="方程式" r:id="rId8" imgW="279360" imgH="228600" progId="Equation.3">
                      <p:embed/>
                      <p:pic>
                        <p:nvPicPr>
                          <p:cNvPr id="0" name=""/>
                          <p:cNvPicPr>
                            <a:picLocks noChangeAspect="1" noChangeArrowheads="1"/>
                          </p:cNvPicPr>
                          <p:nvPr/>
                        </p:nvPicPr>
                        <p:blipFill>
                          <a:blip r:embed="rId9"/>
                          <a:srcRect/>
                          <a:stretch>
                            <a:fillRect/>
                          </a:stretch>
                        </p:blipFill>
                        <p:spPr bwMode="auto">
                          <a:xfrm>
                            <a:off x="3460582" y="6139928"/>
                            <a:ext cx="593725"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9" name="文字方塊 28"/>
          <p:cNvSpPr txBox="1"/>
          <p:nvPr/>
        </p:nvSpPr>
        <p:spPr>
          <a:xfrm rot="5400000">
            <a:off x="3683859" y="482084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cxnSp>
        <p:nvCxnSpPr>
          <p:cNvPr id="30" name="直線單箭頭接點 29"/>
          <p:cNvCxnSpPr/>
          <p:nvPr/>
        </p:nvCxnSpPr>
        <p:spPr>
          <a:xfrm>
            <a:off x="4236025" y="2312955"/>
            <a:ext cx="5016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a:off x="4257529" y="3098642"/>
            <a:ext cx="5016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4257528" y="4381760"/>
            <a:ext cx="50164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1269195" y="2307483"/>
            <a:ext cx="238061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V="1">
            <a:off x="1283709" y="2307483"/>
            <a:ext cx="2366096" cy="7526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V="1">
            <a:off x="1265500" y="2307485"/>
            <a:ext cx="2384307" cy="20552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a:off x="1283709" y="4364671"/>
            <a:ext cx="238061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7" idx="6"/>
            <a:endCxn id="19" idx="2"/>
          </p:cNvCxnSpPr>
          <p:nvPr/>
        </p:nvCxnSpPr>
        <p:spPr>
          <a:xfrm>
            <a:off x="1302760" y="3060110"/>
            <a:ext cx="2380610" cy="190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7" idx="6"/>
            <a:endCxn id="20" idx="2"/>
          </p:cNvCxnSpPr>
          <p:nvPr/>
        </p:nvCxnSpPr>
        <p:spPr>
          <a:xfrm>
            <a:off x="1302760" y="3060110"/>
            <a:ext cx="2380610" cy="13236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9" name="Object 12"/>
          <p:cNvGraphicFramePr>
            <a:graphicFrameLocks noChangeAspect="1"/>
          </p:cNvGraphicFramePr>
          <p:nvPr/>
        </p:nvGraphicFramePr>
        <p:xfrm>
          <a:off x="918609" y="2119692"/>
          <a:ext cx="190500" cy="352425"/>
        </p:xfrm>
        <a:graphic>
          <a:graphicData uri="http://schemas.openxmlformats.org/presentationml/2006/ole">
            <mc:AlternateContent xmlns:mc="http://schemas.openxmlformats.org/markup-compatibility/2006">
              <mc:Choice xmlns:v="urn:schemas-microsoft-com:vml" Requires="v">
                <p:oleObj name="方程式" r:id="rId10" imgW="88560" imgH="164880" progId="Equation.3">
                  <p:embed/>
                </p:oleObj>
              </mc:Choice>
              <mc:Fallback>
                <p:oleObj name="方程式" r:id="rId10" imgW="88560" imgH="164880" progId="Equation.3">
                  <p:embed/>
                  <p:pic>
                    <p:nvPicPr>
                      <p:cNvPr id="0" name=""/>
                      <p:cNvPicPr>
                        <a:picLocks noChangeAspect="1" noChangeArrowheads="1"/>
                      </p:cNvPicPr>
                      <p:nvPr/>
                    </p:nvPicPr>
                    <p:blipFill>
                      <a:blip r:embed="rId11"/>
                      <a:srcRect/>
                      <a:stretch>
                        <a:fillRect/>
                      </a:stretch>
                    </p:blipFill>
                    <p:spPr bwMode="auto">
                      <a:xfrm>
                        <a:off x="918609" y="2119692"/>
                        <a:ext cx="1905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12"/>
          <p:cNvGraphicFramePr>
            <a:graphicFrameLocks noChangeAspect="1"/>
          </p:cNvGraphicFramePr>
          <p:nvPr/>
        </p:nvGraphicFramePr>
        <p:xfrm>
          <a:off x="895455" y="2869383"/>
          <a:ext cx="273050" cy="352425"/>
        </p:xfrm>
        <a:graphic>
          <a:graphicData uri="http://schemas.openxmlformats.org/presentationml/2006/ole">
            <mc:AlternateContent xmlns:mc="http://schemas.openxmlformats.org/markup-compatibility/2006">
              <mc:Choice xmlns:v="urn:schemas-microsoft-com:vml" Requires="v">
                <p:oleObj name="方程式" r:id="rId12" imgW="126720" imgH="164880" progId="Equation.3">
                  <p:embed/>
                </p:oleObj>
              </mc:Choice>
              <mc:Fallback>
                <p:oleObj name="方程式" r:id="rId12" imgW="126720" imgH="164880" progId="Equation.3">
                  <p:embed/>
                  <p:pic>
                    <p:nvPicPr>
                      <p:cNvPr id="0" name=""/>
                      <p:cNvPicPr>
                        <a:picLocks noChangeAspect="1" noChangeArrowheads="1"/>
                      </p:cNvPicPr>
                      <p:nvPr/>
                    </p:nvPicPr>
                    <p:blipFill>
                      <a:blip r:embed="rId13"/>
                      <a:srcRect/>
                      <a:stretch>
                        <a:fillRect/>
                      </a:stretch>
                    </p:blipFill>
                    <p:spPr bwMode="auto">
                      <a:xfrm>
                        <a:off x="895455" y="2869383"/>
                        <a:ext cx="27305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12"/>
          <p:cNvGraphicFramePr>
            <a:graphicFrameLocks noChangeAspect="1"/>
          </p:cNvGraphicFramePr>
          <p:nvPr/>
        </p:nvGraphicFramePr>
        <p:xfrm>
          <a:off x="885827" y="4173538"/>
          <a:ext cx="271463" cy="406400"/>
        </p:xfrm>
        <a:graphic>
          <a:graphicData uri="http://schemas.openxmlformats.org/presentationml/2006/ole">
            <mc:AlternateContent xmlns:mc="http://schemas.openxmlformats.org/markup-compatibility/2006">
              <mc:Choice xmlns:v="urn:schemas-microsoft-com:vml" Requires="v">
                <p:oleObj name="方程式" r:id="rId14" imgW="126720" imgH="190440" progId="Equation.3">
                  <p:embed/>
                </p:oleObj>
              </mc:Choice>
              <mc:Fallback>
                <p:oleObj name="方程式" r:id="rId14" imgW="126720" imgH="190440" progId="Equation.3">
                  <p:embed/>
                  <p:pic>
                    <p:nvPicPr>
                      <p:cNvPr id="0" name=""/>
                      <p:cNvPicPr>
                        <a:picLocks noChangeAspect="1" noChangeArrowheads="1"/>
                      </p:cNvPicPr>
                      <p:nvPr/>
                    </p:nvPicPr>
                    <p:blipFill>
                      <a:blip r:embed="rId15"/>
                      <a:srcRect/>
                      <a:stretch>
                        <a:fillRect/>
                      </a:stretch>
                    </p:blipFill>
                    <p:spPr bwMode="auto">
                      <a:xfrm>
                        <a:off x="885827" y="4173538"/>
                        <a:ext cx="271463"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12"/>
          <p:cNvGraphicFramePr>
            <a:graphicFrameLocks noChangeAspect="1"/>
          </p:cNvGraphicFramePr>
          <p:nvPr/>
        </p:nvGraphicFramePr>
        <p:xfrm>
          <a:off x="3872825" y="2125120"/>
          <a:ext cx="190500" cy="352425"/>
        </p:xfrm>
        <a:graphic>
          <a:graphicData uri="http://schemas.openxmlformats.org/presentationml/2006/ole">
            <mc:AlternateContent xmlns:mc="http://schemas.openxmlformats.org/markup-compatibility/2006">
              <mc:Choice xmlns:v="urn:schemas-microsoft-com:vml" Requires="v">
                <p:oleObj name="方程式" r:id="rId16" imgW="88560" imgH="164880" progId="Equation.3">
                  <p:embed/>
                </p:oleObj>
              </mc:Choice>
              <mc:Fallback>
                <p:oleObj name="方程式" r:id="rId16" imgW="88560" imgH="164880" progId="Equation.3">
                  <p:embed/>
                  <p:pic>
                    <p:nvPicPr>
                      <p:cNvPr id="0" name=""/>
                      <p:cNvPicPr>
                        <a:picLocks noChangeAspect="1" noChangeArrowheads="1"/>
                      </p:cNvPicPr>
                      <p:nvPr/>
                    </p:nvPicPr>
                    <p:blipFill>
                      <a:blip r:embed="rId11"/>
                      <a:srcRect/>
                      <a:stretch>
                        <a:fillRect/>
                      </a:stretch>
                    </p:blipFill>
                    <p:spPr bwMode="auto">
                      <a:xfrm>
                        <a:off x="3872825" y="2125120"/>
                        <a:ext cx="1905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12"/>
          <p:cNvGraphicFramePr>
            <a:graphicFrameLocks noChangeAspect="1"/>
          </p:cNvGraphicFramePr>
          <p:nvPr/>
        </p:nvGraphicFramePr>
        <p:xfrm>
          <a:off x="3849671" y="2903839"/>
          <a:ext cx="273050" cy="352425"/>
        </p:xfrm>
        <a:graphic>
          <a:graphicData uri="http://schemas.openxmlformats.org/presentationml/2006/ole">
            <mc:AlternateContent xmlns:mc="http://schemas.openxmlformats.org/markup-compatibility/2006">
              <mc:Choice xmlns:v="urn:schemas-microsoft-com:vml" Requires="v">
                <p:oleObj name="方程式" r:id="rId17" imgW="126720" imgH="164880" progId="Equation.3">
                  <p:embed/>
                </p:oleObj>
              </mc:Choice>
              <mc:Fallback>
                <p:oleObj name="方程式" r:id="rId17" imgW="126720" imgH="164880" progId="Equation.3">
                  <p:embed/>
                  <p:pic>
                    <p:nvPicPr>
                      <p:cNvPr id="0" name=""/>
                      <p:cNvPicPr>
                        <a:picLocks noChangeAspect="1" noChangeArrowheads="1"/>
                      </p:cNvPicPr>
                      <p:nvPr/>
                    </p:nvPicPr>
                    <p:blipFill>
                      <a:blip r:embed="rId13"/>
                      <a:srcRect/>
                      <a:stretch>
                        <a:fillRect/>
                      </a:stretch>
                    </p:blipFill>
                    <p:spPr bwMode="auto">
                      <a:xfrm>
                        <a:off x="3849671" y="2903839"/>
                        <a:ext cx="27305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12"/>
          <p:cNvGraphicFramePr>
            <a:graphicFrameLocks noChangeAspect="1"/>
          </p:cNvGraphicFramePr>
          <p:nvPr/>
        </p:nvGraphicFramePr>
        <p:xfrm>
          <a:off x="3878263" y="4219577"/>
          <a:ext cx="190500" cy="352425"/>
        </p:xfrm>
        <a:graphic>
          <a:graphicData uri="http://schemas.openxmlformats.org/presentationml/2006/ole">
            <mc:AlternateContent xmlns:mc="http://schemas.openxmlformats.org/markup-compatibility/2006">
              <mc:Choice xmlns:v="urn:schemas-microsoft-com:vml" Requires="v">
                <p:oleObj name="方程式" r:id="rId18" imgW="88560" imgH="164880" progId="Equation.3">
                  <p:embed/>
                </p:oleObj>
              </mc:Choice>
              <mc:Fallback>
                <p:oleObj name="方程式" r:id="rId18" imgW="88560" imgH="164880" progId="Equation.3">
                  <p:embed/>
                  <p:pic>
                    <p:nvPicPr>
                      <p:cNvPr id="0" name=""/>
                      <p:cNvPicPr>
                        <a:picLocks noChangeAspect="1" noChangeArrowheads="1"/>
                      </p:cNvPicPr>
                      <p:nvPr/>
                    </p:nvPicPr>
                    <p:blipFill>
                      <a:blip r:embed="rId19"/>
                      <a:srcRect/>
                      <a:stretch>
                        <a:fillRect/>
                      </a:stretch>
                    </p:blipFill>
                    <p:spPr bwMode="auto">
                      <a:xfrm>
                        <a:off x="3878263" y="4219577"/>
                        <a:ext cx="1905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5" name="直線單箭頭接點 44"/>
          <p:cNvCxnSpPr>
            <a:stCxn id="8" idx="6"/>
            <a:endCxn id="19" idx="2"/>
          </p:cNvCxnSpPr>
          <p:nvPr/>
        </p:nvCxnSpPr>
        <p:spPr>
          <a:xfrm flipV="1">
            <a:off x="1302760" y="3079160"/>
            <a:ext cx="2380610" cy="12855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endCxn id="19" idx="2"/>
          </p:cNvCxnSpPr>
          <p:nvPr/>
        </p:nvCxnSpPr>
        <p:spPr>
          <a:xfrm>
            <a:off x="1297834" y="2319933"/>
            <a:ext cx="2385536" cy="7592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endCxn id="20" idx="2"/>
          </p:cNvCxnSpPr>
          <p:nvPr/>
        </p:nvCxnSpPr>
        <p:spPr>
          <a:xfrm>
            <a:off x="1297834" y="2319933"/>
            <a:ext cx="2385536" cy="206379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8" name="Object 12"/>
          <p:cNvGraphicFramePr>
            <a:graphicFrameLocks noChangeAspect="1"/>
          </p:cNvGraphicFramePr>
          <p:nvPr/>
        </p:nvGraphicFramePr>
        <p:xfrm>
          <a:off x="1268413" y="2289175"/>
          <a:ext cx="542925" cy="488950"/>
        </p:xfrm>
        <a:graphic>
          <a:graphicData uri="http://schemas.openxmlformats.org/presentationml/2006/ole">
            <mc:AlternateContent xmlns:mc="http://schemas.openxmlformats.org/markup-compatibility/2006">
              <mc:Choice xmlns:v="urn:schemas-microsoft-com:vml" Requires="v">
                <p:oleObj name="方程式" r:id="rId20" imgW="253800" imgH="228600" progId="Equation.3">
                  <p:embed/>
                </p:oleObj>
              </mc:Choice>
              <mc:Fallback>
                <p:oleObj name="方程式" r:id="rId20" imgW="253800" imgH="228600" progId="Equation.3">
                  <p:embed/>
                  <p:pic>
                    <p:nvPicPr>
                      <p:cNvPr id="0" name=""/>
                      <p:cNvPicPr>
                        <a:picLocks noChangeAspect="1" noChangeArrowheads="1"/>
                      </p:cNvPicPr>
                      <p:nvPr/>
                    </p:nvPicPr>
                    <p:blipFill>
                      <a:blip r:embed="rId21"/>
                      <a:srcRect/>
                      <a:stretch>
                        <a:fillRect/>
                      </a:stretch>
                    </p:blipFill>
                    <p:spPr bwMode="auto">
                      <a:xfrm>
                        <a:off x="1268413" y="2289175"/>
                        <a:ext cx="5429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 name="Object 12"/>
          <p:cNvGraphicFramePr>
            <a:graphicFrameLocks noChangeAspect="1"/>
          </p:cNvGraphicFramePr>
          <p:nvPr/>
        </p:nvGraphicFramePr>
        <p:xfrm>
          <a:off x="1277938" y="3117850"/>
          <a:ext cx="541337" cy="488950"/>
        </p:xfrm>
        <a:graphic>
          <a:graphicData uri="http://schemas.openxmlformats.org/presentationml/2006/ole">
            <mc:AlternateContent xmlns:mc="http://schemas.openxmlformats.org/markup-compatibility/2006">
              <mc:Choice xmlns:v="urn:schemas-microsoft-com:vml" Requires="v">
                <p:oleObj name="方程式" r:id="rId22" imgW="253800" imgH="228600" progId="Equation.3">
                  <p:embed/>
                </p:oleObj>
              </mc:Choice>
              <mc:Fallback>
                <p:oleObj name="方程式" r:id="rId22" imgW="253800" imgH="228600" progId="Equation.3">
                  <p:embed/>
                  <p:pic>
                    <p:nvPicPr>
                      <p:cNvPr id="0" name=""/>
                      <p:cNvPicPr>
                        <a:picLocks noChangeAspect="1" noChangeArrowheads="1"/>
                      </p:cNvPicPr>
                      <p:nvPr/>
                    </p:nvPicPr>
                    <p:blipFill>
                      <a:blip r:embed="rId23"/>
                      <a:srcRect/>
                      <a:stretch>
                        <a:fillRect/>
                      </a:stretch>
                    </p:blipFill>
                    <p:spPr bwMode="auto">
                      <a:xfrm>
                        <a:off x="1277938" y="3117850"/>
                        <a:ext cx="541337"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12"/>
          <p:cNvGraphicFramePr>
            <a:graphicFrameLocks noChangeAspect="1"/>
          </p:cNvGraphicFramePr>
          <p:nvPr/>
        </p:nvGraphicFramePr>
        <p:xfrm>
          <a:off x="1277939" y="4387852"/>
          <a:ext cx="542925" cy="542925"/>
        </p:xfrm>
        <a:graphic>
          <a:graphicData uri="http://schemas.openxmlformats.org/presentationml/2006/ole">
            <mc:AlternateContent xmlns:mc="http://schemas.openxmlformats.org/markup-compatibility/2006">
              <mc:Choice xmlns:v="urn:schemas-microsoft-com:vml" Requires="v">
                <p:oleObj name="方程式" r:id="rId24" imgW="253800" imgH="253800" progId="Equation.3">
                  <p:embed/>
                </p:oleObj>
              </mc:Choice>
              <mc:Fallback>
                <p:oleObj name="方程式" r:id="rId24" imgW="253800" imgH="253800" progId="Equation.3">
                  <p:embed/>
                  <p:pic>
                    <p:nvPicPr>
                      <p:cNvPr id="0" name=""/>
                      <p:cNvPicPr>
                        <a:picLocks noChangeAspect="1" noChangeArrowheads="1"/>
                      </p:cNvPicPr>
                      <p:nvPr/>
                    </p:nvPicPr>
                    <p:blipFill>
                      <a:blip r:embed="rId25"/>
                      <a:srcRect/>
                      <a:stretch>
                        <a:fillRect/>
                      </a:stretch>
                    </p:blipFill>
                    <p:spPr bwMode="auto">
                      <a:xfrm>
                        <a:off x="1277939" y="4387852"/>
                        <a:ext cx="5429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12"/>
          <p:cNvGraphicFramePr>
            <a:graphicFrameLocks noChangeAspect="1"/>
          </p:cNvGraphicFramePr>
          <p:nvPr/>
        </p:nvGraphicFramePr>
        <p:xfrm>
          <a:off x="4196717" y="2311752"/>
          <a:ext cx="352425" cy="488950"/>
        </p:xfrm>
        <a:graphic>
          <a:graphicData uri="http://schemas.openxmlformats.org/presentationml/2006/ole">
            <mc:AlternateContent xmlns:mc="http://schemas.openxmlformats.org/markup-compatibility/2006">
              <mc:Choice xmlns:v="urn:schemas-microsoft-com:vml" Requires="v">
                <p:oleObj name="方程式" r:id="rId26" imgW="164880" imgH="228600" progId="Equation.3">
                  <p:embed/>
                </p:oleObj>
              </mc:Choice>
              <mc:Fallback>
                <p:oleObj name="方程式" r:id="rId26" imgW="164880" imgH="228600" progId="Equation.3">
                  <p:embed/>
                  <p:pic>
                    <p:nvPicPr>
                      <p:cNvPr id="0" name=""/>
                      <p:cNvPicPr>
                        <a:picLocks noChangeAspect="1" noChangeArrowheads="1"/>
                      </p:cNvPicPr>
                      <p:nvPr/>
                    </p:nvPicPr>
                    <p:blipFill>
                      <a:blip r:embed="rId27"/>
                      <a:srcRect/>
                      <a:stretch>
                        <a:fillRect/>
                      </a:stretch>
                    </p:blipFill>
                    <p:spPr bwMode="auto">
                      <a:xfrm>
                        <a:off x="4196717" y="2311752"/>
                        <a:ext cx="3524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12"/>
          <p:cNvGraphicFramePr>
            <a:graphicFrameLocks noChangeAspect="1"/>
          </p:cNvGraphicFramePr>
          <p:nvPr/>
        </p:nvGraphicFramePr>
        <p:xfrm>
          <a:off x="4188631" y="3116989"/>
          <a:ext cx="379412" cy="488950"/>
        </p:xfrm>
        <a:graphic>
          <a:graphicData uri="http://schemas.openxmlformats.org/presentationml/2006/ole">
            <mc:AlternateContent xmlns:mc="http://schemas.openxmlformats.org/markup-compatibility/2006">
              <mc:Choice xmlns:v="urn:schemas-microsoft-com:vml" Requires="v">
                <p:oleObj name="方程式" r:id="rId28" imgW="177480" imgH="228600" progId="Equation.3">
                  <p:embed/>
                </p:oleObj>
              </mc:Choice>
              <mc:Fallback>
                <p:oleObj name="方程式" r:id="rId28" imgW="177480" imgH="228600" progId="Equation.3">
                  <p:embed/>
                  <p:pic>
                    <p:nvPicPr>
                      <p:cNvPr id="0" name=""/>
                      <p:cNvPicPr>
                        <a:picLocks noChangeAspect="1" noChangeArrowheads="1"/>
                      </p:cNvPicPr>
                      <p:nvPr/>
                    </p:nvPicPr>
                    <p:blipFill>
                      <a:blip r:embed="rId29"/>
                      <a:srcRect/>
                      <a:stretch>
                        <a:fillRect/>
                      </a:stretch>
                    </p:blipFill>
                    <p:spPr bwMode="auto">
                      <a:xfrm>
                        <a:off x="4188631" y="3116989"/>
                        <a:ext cx="3794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 name="Object 12"/>
          <p:cNvGraphicFramePr>
            <a:graphicFrameLocks noChangeAspect="1"/>
          </p:cNvGraphicFramePr>
          <p:nvPr/>
        </p:nvGraphicFramePr>
        <p:xfrm>
          <a:off x="4179823" y="4456406"/>
          <a:ext cx="352425" cy="515938"/>
        </p:xfrm>
        <a:graphic>
          <a:graphicData uri="http://schemas.openxmlformats.org/presentationml/2006/ole">
            <mc:AlternateContent xmlns:mc="http://schemas.openxmlformats.org/markup-compatibility/2006">
              <mc:Choice xmlns:v="urn:schemas-microsoft-com:vml" Requires="v">
                <p:oleObj name="方程式" r:id="rId30" imgW="164880" imgH="241200" progId="Equation.3">
                  <p:embed/>
                </p:oleObj>
              </mc:Choice>
              <mc:Fallback>
                <p:oleObj name="方程式" r:id="rId30" imgW="164880" imgH="241200" progId="Equation.3">
                  <p:embed/>
                  <p:pic>
                    <p:nvPicPr>
                      <p:cNvPr id="0" name=""/>
                      <p:cNvPicPr>
                        <a:picLocks noChangeAspect="1" noChangeArrowheads="1"/>
                      </p:cNvPicPr>
                      <p:nvPr/>
                    </p:nvPicPr>
                    <p:blipFill>
                      <a:blip r:embed="rId31"/>
                      <a:srcRect/>
                      <a:stretch>
                        <a:fillRect/>
                      </a:stretch>
                    </p:blipFill>
                    <p:spPr bwMode="auto">
                      <a:xfrm>
                        <a:off x="4179823" y="4456406"/>
                        <a:ext cx="352425"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 name="Object 12"/>
          <p:cNvGraphicFramePr>
            <a:graphicFrameLocks noChangeAspect="1"/>
          </p:cNvGraphicFramePr>
          <p:nvPr/>
        </p:nvGraphicFramePr>
        <p:xfrm>
          <a:off x="3387954" y="2353810"/>
          <a:ext cx="325437" cy="488950"/>
        </p:xfrm>
        <a:graphic>
          <a:graphicData uri="http://schemas.openxmlformats.org/presentationml/2006/ole">
            <mc:AlternateContent xmlns:mc="http://schemas.openxmlformats.org/markup-compatibility/2006">
              <mc:Choice xmlns:v="urn:schemas-microsoft-com:vml" Requires="v">
                <p:oleObj name="方程式" r:id="rId32" imgW="152280" imgH="228600" progId="Equation.3">
                  <p:embed/>
                </p:oleObj>
              </mc:Choice>
              <mc:Fallback>
                <p:oleObj name="方程式" r:id="rId32" imgW="152280" imgH="228600" progId="Equation.3">
                  <p:embed/>
                  <p:pic>
                    <p:nvPicPr>
                      <p:cNvPr id="0" name=""/>
                      <p:cNvPicPr>
                        <a:picLocks noChangeAspect="1" noChangeArrowheads="1"/>
                      </p:cNvPicPr>
                      <p:nvPr/>
                    </p:nvPicPr>
                    <p:blipFill>
                      <a:blip r:embed="rId33"/>
                      <a:srcRect/>
                      <a:stretch>
                        <a:fillRect/>
                      </a:stretch>
                    </p:blipFill>
                    <p:spPr bwMode="auto">
                      <a:xfrm>
                        <a:off x="3387954" y="2353810"/>
                        <a:ext cx="325437"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 name="Object 12"/>
          <p:cNvGraphicFramePr>
            <a:graphicFrameLocks noChangeAspect="1"/>
          </p:cNvGraphicFramePr>
          <p:nvPr/>
        </p:nvGraphicFramePr>
        <p:xfrm>
          <a:off x="3381602" y="3145746"/>
          <a:ext cx="352425" cy="488950"/>
        </p:xfrm>
        <a:graphic>
          <a:graphicData uri="http://schemas.openxmlformats.org/presentationml/2006/ole">
            <mc:AlternateContent xmlns:mc="http://schemas.openxmlformats.org/markup-compatibility/2006">
              <mc:Choice xmlns:v="urn:schemas-microsoft-com:vml" Requires="v">
                <p:oleObj name="方程式" r:id="rId34" imgW="164880" imgH="228600" progId="Equation.3">
                  <p:embed/>
                </p:oleObj>
              </mc:Choice>
              <mc:Fallback>
                <p:oleObj name="方程式" r:id="rId34" imgW="164880" imgH="228600" progId="Equation.3">
                  <p:embed/>
                  <p:pic>
                    <p:nvPicPr>
                      <p:cNvPr id="0" name=""/>
                      <p:cNvPicPr>
                        <a:picLocks noChangeAspect="1" noChangeArrowheads="1"/>
                      </p:cNvPicPr>
                      <p:nvPr/>
                    </p:nvPicPr>
                    <p:blipFill>
                      <a:blip r:embed="rId35"/>
                      <a:srcRect/>
                      <a:stretch>
                        <a:fillRect/>
                      </a:stretch>
                    </p:blipFill>
                    <p:spPr bwMode="auto">
                      <a:xfrm>
                        <a:off x="3381602" y="3145746"/>
                        <a:ext cx="3524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12"/>
          <p:cNvGraphicFramePr>
            <a:graphicFrameLocks noChangeAspect="1"/>
          </p:cNvGraphicFramePr>
          <p:nvPr/>
        </p:nvGraphicFramePr>
        <p:xfrm>
          <a:off x="3387952" y="4424109"/>
          <a:ext cx="323850" cy="515937"/>
        </p:xfrm>
        <a:graphic>
          <a:graphicData uri="http://schemas.openxmlformats.org/presentationml/2006/ole">
            <mc:AlternateContent xmlns:mc="http://schemas.openxmlformats.org/markup-compatibility/2006">
              <mc:Choice xmlns:v="urn:schemas-microsoft-com:vml" Requires="v">
                <p:oleObj name="方程式" r:id="rId36" imgW="152280" imgH="241200" progId="Equation.3">
                  <p:embed/>
                </p:oleObj>
              </mc:Choice>
              <mc:Fallback>
                <p:oleObj name="方程式" r:id="rId36" imgW="152280" imgH="241200" progId="Equation.3">
                  <p:embed/>
                  <p:pic>
                    <p:nvPicPr>
                      <p:cNvPr id="0" name=""/>
                      <p:cNvPicPr>
                        <a:picLocks noChangeAspect="1" noChangeArrowheads="1"/>
                      </p:cNvPicPr>
                      <p:nvPr/>
                    </p:nvPicPr>
                    <p:blipFill>
                      <a:blip r:embed="rId37"/>
                      <a:srcRect/>
                      <a:stretch>
                        <a:fillRect/>
                      </a:stretch>
                    </p:blipFill>
                    <p:spPr bwMode="auto">
                      <a:xfrm>
                        <a:off x="3387952" y="4424109"/>
                        <a:ext cx="323850"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12"/>
          <p:cNvGraphicFramePr>
            <a:graphicFrameLocks noChangeAspect="1"/>
          </p:cNvGraphicFramePr>
          <p:nvPr/>
        </p:nvGraphicFramePr>
        <p:xfrm>
          <a:off x="4202113" y="4945065"/>
          <a:ext cx="352425" cy="542925"/>
        </p:xfrm>
        <a:graphic>
          <a:graphicData uri="http://schemas.openxmlformats.org/presentationml/2006/ole">
            <mc:AlternateContent xmlns:mc="http://schemas.openxmlformats.org/markup-compatibility/2006">
              <mc:Choice xmlns:v="urn:schemas-microsoft-com:vml" Requires="v">
                <p:oleObj name="方程式" r:id="rId38" imgW="164880" imgH="253800" progId="Equation.3">
                  <p:embed/>
                </p:oleObj>
              </mc:Choice>
              <mc:Fallback>
                <p:oleObj name="方程式" r:id="rId38" imgW="164880" imgH="253800" progId="Equation.3">
                  <p:embed/>
                  <p:pic>
                    <p:nvPicPr>
                      <p:cNvPr id="0" name=""/>
                      <p:cNvPicPr>
                        <a:picLocks noChangeAspect="1" noChangeArrowheads="1"/>
                      </p:cNvPicPr>
                      <p:nvPr/>
                    </p:nvPicPr>
                    <p:blipFill>
                      <a:blip r:embed="rId39"/>
                      <a:srcRect/>
                      <a:stretch>
                        <a:fillRect/>
                      </a:stretch>
                    </p:blipFill>
                    <p:spPr bwMode="auto">
                      <a:xfrm>
                        <a:off x="4202113" y="4945065"/>
                        <a:ext cx="3524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12"/>
          <p:cNvGraphicFramePr>
            <a:graphicFrameLocks noChangeAspect="1"/>
          </p:cNvGraphicFramePr>
          <p:nvPr/>
        </p:nvGraphicFramePr>
        <p:xfrm>
          <a:off x="3382965" y="4956177"/>
          <a:ext cx="350837" cy="542925"/>
        </p:xfrm>
        <a:graphic>
          <a:graphicData uri="http://schemas.openxmlformats.org/presentationml/2006/ole">
            <mc:AlternateContent xmlns:mc="http://schemas.openxmlformats.org/markup-compatibility/2006">
              <mc:Choice xmlns:v="urn:schemas-microsoft-com:vml" Requires="v">
                <p:oleObj name="方程式" r:id="rId40" imgW="164880" imgH="253800" progId="Equation.3">
                  <p:embed/>
                </p:oleObj>
              </mc:Choice>
              <mc:Fallback>
                <p:oleObj name="方程式" r:id="rId40" imgW="164880" imgH="253800" progId="Equation.3">
                  <p:embed/>
                  <p:pic>
                    <p:nvPicPr>
                      <p:cNvPr id="0" name=""/>
                      <p:cNvPicPr>
                        <a:picLocks noChangeAspect="1" noChangeArrowheads="1"/>
                      </p:cNvPicPr>
                      <p:nvPr/>
                    </p:nvPicPr>
                    <p:blipFill>
                      <a:blip r:embed="rId41"/>
                      <a:srcRect/>
                      <a:stretch>
                        <a:fillRect/>
                      </a:stretch>
                    </p:blipFill>
                    <p:spPr bwMode="auto">
                      <a:xfrm>
                        <a:off x="3382965" y="4956177"/>
                        <a:ext cx="3508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 name="Object 12"/>
          <p:cNvGraphicFramePr>
            <a:graphicFrameLocks noChangeAspect="1"/>
          </p:cNvGraphicFramePr>
          <p:nvPr/>
        </p:nvGraphicFramePr>
        <p:xfrm>
          <a:off x="1268413" y="4934906"/>
          <a:ext cx="542925" cy="542925"/>
        </p:xfrm>
        <a:graphic>
          <a:graphicData uri="http://schemas.openxmlformats.org/presentationml/2006/ole">
            <mc:AlternateContent xmlns:mc="http://schemas.openxmlformats.org/markup-compatibility/2006">
              <mc:Choice xmlns:v="urn:schemas-microsoft-com:vml" Requires="v">
                <p:oleObj name="方程式" r:id="rId42" imgW="253800" imgH="253800" progId="Equation.3">
                  <p:embed/>
                </p:oleObj>
              </mc:Choice>
              <mc:Fallback>
                <p:oleObj name="方程式" r:id="rId42" imgW="253800" imgH="253800" progId="Equation.3">
                  <p:embed/>
                  <p:pic>
                    <p:nvPicPr>
                      <p:cNvPr id="0" name=""/>
                      <p:cNvPicPr>
                        <a:picLocks noChangeAspect="1" noChangeArrowheads="1"/>
                      </p:cNvPicPr>
                      <p:nvPr/>
                    </p:nvPicPr>
                    <p:blipFill>
                      <a:blip r:embed="rId43"/>
                      <a:srcRect/>
                      <a:stretch>
                        <a:fillRect/>
                      </a:stretch>
                    </p:blipFill>
                    <p:spPr bwMode="auto">
                      <a:xfrm>
                        <a:off x="1268413" y="4934906"/>
                        <a:ext cx="5429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12"/>
          <p:cNvGraphicFramePr>
            <a:graphicFrameLocks noChangeAspect="1"/>
          </p:cNvGraphicFramePr>
          <p:nvPr/>
        </p:nvGraphicFramePr>
        <p:xfrm>
          <a:off x="5357215" y="2442986"/>
          <a:ext cx="2904206" cy="762970"/>
        </p:xfrm>
        <a:graphic>
          <a:graphicData uri="http://schemas.openxmlformats.org/presentationml/2006/ole">
            <mc:AlternateContent xmlns:mc="http://schemas.openxmlformats.org/markup-compatibility/2006">
              <mc:Choice xmlns:v="urn:schemas-microsoft-com:vml" Requires="v">
                <p:oleObj name="方程式" r:id="rId44" imgW="965160" imgH="253800" progId="Equation.3">
                  <p:embed/>
                </p:oleObj>
              </mc:Choice>
              <mc:Fallback>
                <p:oleObj name="方程式" r:id="rId44" imgW="965160" imgH="253800" progId="Equation.3">
                  <p:embed/>
                  <p:pic>
                    <p:nvPicPr>
                      <p:cNvPr id="0" name=""/>
                      <p:cNvPicPr>
                        <a:picLocks noChangeAspect="1" noChangeArrowheads="1"/>
                      </p:cNvPicPr>
                      <p:nvPr/>
                    </p:nvPicPr>
                    <p:blipFill>
                      <a:blip r:embed="rId45"/>
                      <a:srcRect/>
                      <a:stretch>
                        <a:fillRect/>
                      </a:stretch>
                    </p:blipFill>
                    <p:spPr bwMode="auto">
                      <a:xfrm>
                        <a:off x="5357215" y="2442986"/>
                        <a:ext cx="2904206" cy="762970"/>
                      </a:xfrm>
                      <a:prstGeom prst="rect">
                        <a:avLst/>
                      </a:prstGeom>
                      <a:noFill/>
                    </p:spPr>
                  </p:pic>
                </p:oleObj>
              </mc:Fallback>
            </mc:AlternateContent>
          </a:graphicData>
        </a:graphic>
      </p:graphicFrame>
      <p:graphicFrame>
        <p:nvGraphicFramePr>
          <p:cNvPr id="62" name="Object 12"/>
          <p:cNvGraphicFramePr>
            <a:graphicFrameLocks noChangeAspect="1"/>
          </p:cNvGraphicFramePr>
          <p:nvPr/>
        </p:nvGraphicFramePr>
        <p:xfrm>
          <a:off x="5375472" y="3371831"/>
          <a:ext cx="1739900" cy="682625"/>
        </p:xfrm>
        <a:graphic>
          <a:graphicData uri="http://schemas.openxmlformats.org/presentationml/2006/ole">
            <mc:AlternateContent xmlns:mc="http://schemas.openxmlformats.org/markup-compatibility/2006">
              <mc:Choice xmlns:v="urn:schemas-microsoft-com:vml" Requires="v">
                <p:oleObj name="方程式" r:id="rId46" imgW="647640" imgH="253800" progId="Equation.3">
                  <p:embed/>
                </p:oleObj>
              </mc:Choice>
              <mc:Fallback>
                <p:oleObj name="方程式" r:id="rId46" imgW="647640" imgH="253800" progId="Equation.3">
                  <p:embed/>
                  <p:pic>
                    <p:nvPicPr>
                      <p:cNvPr id="0" name=""/>
                      <p:cNvPicPr>
                        <a:picLocks noChangeAspect="1" noChangeArrowheads="1"/>
                      </p:cNvPicPr>
                      <p:nvPr/>
                    </p:nvPicPr>
                    <p:blipFill>
                      <a:blip r:embed="rId47"/>
                      <a:srcRect/>
                      <a:stretch>
                        <a:fillRect/>
                      </a:stretch>
                    </p:blipFill>
                    <p:spPr bwMode="auto">
                      <a:xfrm>
                        <a:off x="5375472" y="3371831"/>
                        <a:ext cx="1739900" cy="682625"/>
                      </a:xfrm>
                      <a:prstGeom prst="rect">
                        <a:avLst/>
                      </a:prstGeom>
                      <a:noFill/>
                    </p:spPr>
                  </p:pic>
                </p:oleObj>
              </mc:Fallback>
            </mc:AlternateContent>
          </a:graphicData>
        </a:graphic>
      </p:graphicFrame>
      <p:graphicFrame>
        <p:nvGraphicFramePr>
          <p:cNvPr id="63" name="Object 12"/>
          <p:cNvGraphicFramePr>
            <a:graphicFrameLocks noChangeAspect="1"/>
          </p:cNvGraphicFramePr>
          <p:nvPr>
            <p:extLst>
              <p:ext uri="{D42A27DB-BD31-4B8C-83A1-F6EECF244321}">
                <p14:modId xmlns:p14="http://schemas.microsoft.com/office/powerpoint/2010/main" val="2031942182"/>
              </p:ext>
            </p:extLst>
          </p:nvPr>
        </p:nvGraphicFramePr>
        <p:xfrm>
          <a:off x="5154015" y="4940048"/>
          <a:ext cx="3516312" cy="763588"/>
        </p:xfrm>
        <a:graphic>
          <a:graphicData uri="http://schemas.openxmlformats.org/presentationml/2006/ole">
            <mc:AlternateContent xmlns:mc="http://schemas.openxmlformats.org/markup-compatibility/2006">
              <mc:Choice xmlns:v="urn:schemas-microsoft-com:vml" Requires="v">
                <p:oleObj name="方程式" r:id="rId48" imgW="1168200" imgH="253800" progId="Equation.3">
                  <p:embed/>
                </p:oleObj>
              </mc:Choice>
              <mc:Fallback>
                <p:oleObj name="方程式" r:id="rId48" imgW="1168200" imgH="253800" progId="Equation.3">
                  <p:embed/>
                  <p:pic>
                    <p:nvPicPr>
                      <p:cNvPr id="0" name=""/>
                      <p:cNvPicPr>
                        <a:picLocks noChangeAspect="1" noChangeArrowheads="1"/>
                      </p:cNvPicPr>
                      <p:nvPr/>
                    </p:nvPicPr>
                    <p:blipFill>
                      <a:blip r:embed="rId49"/>
                      <a:srcRect/>
                      <a:stretch>
                        <a:fillRect/>
                      </a:stretch>
                    </p:blipFill>
                    <p:spPr bwMode="auto">
                      <a:xfrm>
                        <a:off x="5154015" y="4940048"/>
                        <a:ext cx="3516312" cy="763588"/>
                      </a:xfrm>
                      <a:prstGeom prst="rect">
                        <a:avLst/>
                      </a:prstGeom>
                      <a:noFill/>
                    </p:spPr>
                  </p:pic>
                </p:oleObj>
              </mc:Fallback>
            </mc:AlternateContent>
          </a:graphicData>
        </a:graphic>
      </p:graphicFrame>
      <p:grpSp>
        <p:nvGrpSpPr>
          <p:cNvPr id="64" name="Group 63"/>
          <p:cNvGrpSpPr/>
          <p:nvPr/>
        </p:nvGrpSpPr>
        <p:grpSpPr>
          <a:xfrm>
            <a:off x="8453741" y="5984280"/>
            <a:ext cx="592191" cy="816164"/>
            <a:chOff x="7517647" y="4843947"/>
            <a:chExt cx="1485900" cy="1908068"/>
          </a:xfrm>
        </p:grpSpPr>
        <p:pic>
          <p:nvPicPr>
            <p:cNvPr id="65" name="Picture 2">
              <a:hlinkClick r:id="rId50"/>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8301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573384" y="1620351"/>
            <a:ext cx="6391365" cy="3173459"/>
          </a:xfrm>
          <a:prstGeom prst="rect">
            <a:avLst/>
          </a:prstGeom>
        </p:spPr>
      </p:pic>
      <p:sp>
        <p:nvSpPr>
          <p:cNvPr id="2" name="標題 1"/>
          <p:cNvSpPr>
            <a:spLocks noGrp="1"/>
          </p:cNvSpPr>
          <p:nvPr>
            <p:ph type="title"/>
          </p:nvPr>
        </p:nvSpPr>
        <p:spPr>
          <a:xfrm>
            <a:off x="628650" y="365127"/>
            <a:ext cx="7886700" cy="735253"/>
          </a:xfrm>
        </p:spPr>
        <p:txBody>
          <a:bodyPr>
            <a:normAutofit/>
          </a:bodyPr>
          <a:lstStyle/>
          <a:p>
            <a:r>
              <a:rPr lang="en-US" altLang="zh-TW" dirty="0"/>
              <a:t>Neural Network is a function</a:t>
            </a:r>
            <a:endParaRPr lang="zh-TW" altLang="en-US" dirty="0"/>
          </a:p>
        </p:txBody>
      </p:sp>
      <p:graphicFrame>
        <p:nvGraphicFramePr>
          <p:cNvPr id="78" name="Object 12"/>
          <p:cNvGraphicFramePr>
            <a:graphicFrameLocks noChangeAspect="1"/>
          </p:cNvGraphicFramePr>
          <p:nvPr>
            <p:extLst>
              <p:ext uri="{D42A27DB-BD31-4B8C-83A1-F6EECF244321}">
                <p14:modId xmlns:p14="http://schemas.microsoft.com/office/powerpoint/2010/main" val="2504373247"/>
              </p:ext>
            </p:extLst>
          </p:nvPr>
        </p:nvGraphicFramePr>
        <p:xfrm>
          <a:off x="508123" y="5369006"/>
          <a:ext cx="8259762" cy="579437"/>
        </p:xfrm>
        <a:graphic>
          <a:graphicData uri="http://schemas.openxmlformats.org/presentationml/2006/ole">
            <mc:AlternateContent xmlns:mc="http://schemas.openxmlformats.org/markup-compatibility/2006">
              <mc:Choice xmlns:v="urn:schemas-microsoft-com:vml" Requires="v">
                <p:oleObj name="方程式" r:id="rId4" imgW="3263760" imgH="228600" progId="Equation.3">
                  <p:embed/>
                </p:oleObj>
              </mc:Choice>
              <mc:Fallback>
                <p:oleObj name="方程式" r:id="rId4" imgW="3263760" imgH="228600" progId="Equation.3">
                  <p:embed/>
                  <p:pic>
                    <p:nvPicPr>
                      <p:cNvPr id="0" name=""/>
                      <p:cNvPicPr>
                        <a:picLocks noChangeAspect="1" noChangeArrowheads="1"/>
                      </p:cNvPicPr>
                      <p:nvPr/>
                    </p:nvPicPr>
                    <p:blipFill>
                      <a:blip r:embed="rId5"/>
                      <a:srcRect/>
                      <a:stretch>
                        <a:fillRect/>
                      </a:stretch>
                    </p:blipFill>
                    <p:spPr bwMode="auto">
                      <a:xfrm>
                        <a:off x="508123" y="5369006"/>
                        <a:ext cx="8259762" cy="579437"/>
                      </a:xfrm>
                      <a:prstGeom prst="rect">
                        <a:avLst/>
                      </a:prstGeom>
                      <a:noFill/>
                    </p:spPr>
                  </p:pic>
                </p:oleObj>
              </mc:Fallback>
            </mc:AlternateContent>
          </a:graphicData>
        </a:graphic>
      </p:graphicFrame>
      <p:sp>
        <p:nvSpPr>
          <p:cNvPr id="88" name="文字方塊 87"/>
          <p:cNvSpPr txBox="1"/>
          <p:nvPr/>
        </p:nvSpPr>
        <p:spPr>
          <a:xfrm>
            <a:off x="203199" y="3111949"/>
            <a:ext cx="1370184" cy="954087"/>
          </a:xfrm>
          <a:prstGeom prst="rect">
            <a:avLst/>
          </a:prstGeom>
          <a:noFill/>
        </p:spPr>
        <p:txBody>
          <a:bodyPr wrap="square" lIns="91420" tIns="45710" rIns="91420" bIns="45710" rtlCol="0">
            <a:spAutoFit/>
          </a:bodyPr>
          <a:lstStyle/>
          <a:p>
            <a:pPr algn="ctr"/>
            <a:r>
              <a:rPr lang="en-US" altLang="zh-TW" sz="2800" dirty="0">
                <a:solidFill>
                  <a:prstClr val="black"/>
                </a:solidFill>
              </a:rPr>
              <a:t>vector </a:t>
            </a:r>
          </a:p>
          <a:p>
            <a:pPr algn="ctr"/>
            <a:r>
              <a:rPr lang="en-US" altLang="zh-TW" sz="2800" b="1" dirty="0">
                <a:solidFill>
                  <a:prstClr val="black"/>
                </a:solidFill>
              </a:rPr>
              <a:t>x</a:t>
            </a:r>
            <a:endParaRPr lang="zh-TW" altLang="en-US" sz="2800" b="1" dirty="0">
              <a:solidFill>
                <a:prstClr val="black"/>
              </a:solidFill>
            </a:endParaRPr>
          </a:p>
        </p:txBody>
      </p:sp>
      <p:sp>
        <p:nvSpPr>
          <p:cNvPr id="89" name="文字方塊 88"/>
          <p:cNvSpPr txBox="1"/>
          <p:nvPr/>
        </p:nvSpPr>
        <p:spPr>
          <a:xfrm>
            <a:off x="7629522" y="3049437"/>
            <a:ext cx="1370184" cy="954087"/>
          </a:xfrm>
          <a:prstGeom prst="rect">
            <a:avLst/>
          </a:prstGeom>
          <a:noFill/>
        </p:spPr>
        <p:txBody>
          <a:bodyPr wrap="square" lIns="91420" tIns="45710" rIns="91420" bIns="45710" rtlCol="0">
            <a:spAutoFit/>
          </a:bodyPr>
          <a:lstStyle/>
          <a:p>
            <a:pPr algn="ctr"/>
            <a:r>
              <a:rPr lang="en-US" altLang="zh-TW" sz="2800" dirty="0">
                <a:solidFill>
                  <a:prstClr val="black"/>
                </a:solidFill>
              </a:rPr>
              <a:t>vector </a:t>
            </a:r>
          </a:p>
          <a:p>
            <a:pPr algn="ctr"/>
            <a:r>
              <a:rPr lang="en-US" altLang="zh-TW" sz="2800" b="1" dirty="0">
                <a:solidFill>
                  <a:prstClr val="black"/>
                </a:solidFill>
              </a:rPr>
              <a:t>y</a:t>
            </a:r>
            <a:endParaRPr lang="zh-TW" altLang="en-US" sz="2800" b="1" dirty="0">
              <a:solidFill>
                <a:prstClr val="black"/>
              </a:solidFill>
            </a:endParaRPr>
          </a:p>
        </p:txBody>
      </p:sp>
      <p:graphicFrame>
        <p:nvGraphicFramePr>
          <p:cNvPr id="8" name="Object 12"/>
          <p:cNvGraphicFramePr>
            <a:graphicFrameLocks noChangeAspect="1"/>
          </p:cNvGraphicFramePr>
          <p:nvPr>
            <p:extLst>
              <p:ext uri="{D42A27DB-BD31-4B8C-83A1-F6EECF244321}">
                <p14:modId xmlns:p14="http://schemas.microsoft.com/office/powerpoint/2010/main" val="723404262"/>
              </p:ext>
            </p:extLst>
          </p:nvPr>
        </p:nvGraphicFramePr>
        <p:xfrm>
          <a:off x="1712876" y="4793808"/>
          <a:ext cx="2257425" cy="501650"/>
        </p:xfrm>
        <a:graphic>
          <a:graphicData uri="http://schemas.openxmlformats.org/presentationml/2006/ole">
            <mc:AlternateContent xmlns:mc="http://schemas.openxmlformats.org/markup-compatibility/2006">
              <mc:Choice xmlns:v="urn:schemas-microsoft-com:vml" Requires="v">
                <p:oleObj name="方程式" r:id="rId6" imgW="1028520" imgH="228600" progId="Equation.3">
                  <p:embed/>
                </p:oleObj>
              </mc:Choice>
              <mc:Fallback>
                <p:oleObj name="方程式" r:id="rId6" imgW="1028520" imgH="228600" progId="Equation.3">
                  <p:embed/>
                  <p:pic>
                    <p:nvPicPr>
                      <p:cNvPr id="0" name=""/>
                      <p:cNvPicPr>
                        <a:picLocks noChangeAspect="1" noChangeArrowheads="1"/>
                      </p:cNvPicPr>
                      <p:nvPr/>
                    </p:nvPicPr>
                    <p:blipFill>
                      <a:blip r:embed="rId7"/>
                      <a:srcRect/>
                      <a:stretch>
                        <a:fillRect/>
                      </a:stretch>
                    </p:blipFill>
                    <p:spPr bwMode="auto">
                      <a:xfrm>
                        <a:off x="1712876" y="4793808"/>
                        <a:ext cx="2257425" cy="501650"/>
                      </a:xfrm>
                      <a:prstGeom prst="rect">
                        <a:avLst/>
                      </a:prstGeom>
                      <a:noFill/>
                    </p:spPr>
                  </p:pic>
                </p:oleObj>
              </mc:Fallback>
            </mc:AlternateContent>
          </a:graphicData>
        </a:graphic>
      </p:graphicFrame>
      <p:graphicFrame>
        <p:nvGraphicFramePr>
          <p:cNvPr id="9" name="Object 12"/>
          <p:cNvGraphicFramePr>
            <a:graphicFrameLocks noChangeAspect="1"/>
          </p:cNvGraphicFramePr>
          <p:nvPr>
            <p:extLst>
              <p:ext uri="{D42A27DB-BD31-4B8C-83A1-F6EECF244321}">
                <p14:modId xmlns:p14="http://schemas.microsoft.com/office/powerpoint/2010/main" val="3945683587"/>
              </p:ext>
            </p:extLst>
          </p:nvPr>
        </p:nvGraphicFramePr>
        <p:xfrm>
          <a:off x="2933917" y="4781603"/>
          <a:ext cx="2508250" cy="501650"/>
        </p:xfrm>
        <a:graphic>
          <a:graphicData uri="http://schemas.openxmlformats.org/presentationml/2006/ole">
            <mc:AlternateContent xmlns:mc="http://schemas.openxmlformats.org/markup-compatibility/2006">
              <mc:Choice xmlns:v="urn:schemas-microsoft-com:vml" Requires="v">
                <p:oleObj name="方程式" r:id="rId8" imgW="1143000" imgH="228600" progId="Equation.3">
                  <p:embed/>
                </p:oleObj>
              </mc:Choice>
              <mc:Fallback>
                <p:oleObj name="方程式" r:id="rId8" imgW="1143000" imgH="228600" progId="Equation.3">
                  <p:embed/>
                  <p:pic>
                    <p:nvPicPr>
                      <p:cNvPr id="0" name=""/>
                      <p:cNvPicPr>
                        <a:picLocks noChangeAspect="1" noChangeArrowheads="1"/>
                      </p:cNvPicPr>
                      <p:nvPr/>
                    </p:nvPicPr>
                    <p:blipFill>
                      <a:blip r:embed="rId9"/>
                      <a:srcRect/>
                      <a:stretch>
                        <a:fillRect/>
                      </a:stretch>
                    </p:blipFill>
                    <p:spPr bwMode="auto">
                      <a:xfrm>
                        <a:off x="2933917" y="4781603"/>
                        <a:ext cx="2508250" cy="501650"/>
                      </a:xfrm>
                      <a:prstGeom prst="rect">
                        <a:avLst/>
                      </a:prstGeom>
                      <a:noFill/>
                    </p:spPr>
                  </p:pic>
                </p:oleObj>
              </mc:Fallback>
            </mc:AlternateContent>
          </a:graphicData>
        </a:graphic>
      </p:graphicFrame>
      <p:graphicFrame>
        <p:nvGraphicFramePr>
          <p:cNvPr id="10" name="Object 12"/>
          <p:cNvGraphicFramePr>
            <a:graphicFrameLocks noChangeAspect="1"/>
          </p:cNvGraphicFramePr>
          <p:nvPr>
            <p:extLst>
              <p:ext uri="{D42A27DB-BD31-4B8C-83A1-F6EECF244321}">
                <p14:modId xmlns:p14="http://schemas.microsoft.com/office/powerpoint/2010/main" val="2975322337"/>
              </p:ext>
            </p:extLst>
          </p:nvPr>
        </p:nvGraphicFramePr>
        <p:xfrm>
          <a:off x="4109792" y="4793808"/>
          <a:ext cx="2759075" cy="501650"/>
        </p:xfrm>
        <a:graphic>
          <a:graphicData uri="http://schemas.openxmlformats.org/presentationml/2006/ole">
            <mc:AlternateContent xmlns:mc="http://schemas.openxmlformats.org/markup-compatibility/2006">
              <mc:Choice xmlns:v="urn:schemas-microsoft-com:vml" Requires="v">
                <p:oleObj name="方程式" r:id="rId10" imgW="1257120" imgH="228600" progId="Equation.3">
                  <p:embed/>
                </p:oleObj>
              </mc:Choice>
              <mc:Fallback>
                <p:oleObj name="方程式" r:id="rId10" imgW="1257120" imgH="228600" progId="Equation.3">
                  <p:embed/>
                  <p:pic>
                    <p:nvPicPr>
                      <p:cNvPr id="0" name=""/>
                      <p:cNvPicPr>
                        <a:picLocks noChangeAspect="1" noChangeArrowheads="1"/>
                      </p:cNvPicPr>
                      <p:nvPr/>
                    </p:nvPicPr>
                    <p:blipFill>
                      <a:blip r:embed="rId11"/>
                      <a:srcRect/>
                      <a:stretch>
                        <a:fillRect/>
                      </a:stretch>
                    </p:blipFill>
                    <p:spPr bwMode="auto">
                      <a:xfrm>
                        <a:off x="4109792" y="4793808"/>
                        <a:ext cx="2759075" cy="501650"/>
                      </a:xfrm>
                      <a:prstGeom prst="rect">
                        <a:avLst/>
                      </a:prstGeom>
                      <a:noFill/>
                    </p:spPr>
                  </p:pic>
                </p:oleObj>
              </mc:Fallback>
            </mc:AlternateContent>
          </a:graphicData>
        </a:graphic>
      </p:graphicFrame>
      <p:graphicFrame>
        <p:nvGraphicFramePr>
          <p:cNvPr id="11" name="Object 12"/>
          <p:cNvGraphicFramePr>
            <a:graphicFrameLocks noChangeAspect="1"/>
          </p:cNvGraphicFramePr>
          <p:nvPr>
            <p:extLst>
              <p:ext uri="{D42A27DB-BD31-4B8C-83A1-F6EECF244321}">
                <p14:modId xmlns:p14="http://schemas.microsoft.com/office/powerpoint/2010/main" val="518637130"/>
              </p:ext>
            </p:extLst>
          </p:nvPr>
        </p:nvGraphicFramePr>
        <p:xfrm>
          <a:off x="6837871" y="4949481"/>
          <a:ext cx="557213" cy="361950"/>
        </p:xfrm>
        <a:graphic>
          <a:graphicData uri="http://schemas.openxmlformats.org/presentationml/2006/ole">
            <mc:AlternateContent xmlns:mc="http://schemas.openxmlformats.org/markup-compatibility/2006">
              <mc:Choice xmlns:v="urn:schemas-microsoft-com:vml" Requires="v">
                <p:oleObj name="方程式" r:id="rId12" imgW="253800" imgH="164880" progId="Equation.3">
                  <p:embed/>
                </p:oleObj>
              </mc:Choice>
              <mc:Fallback>
                <p:oleObj name="方程式" r:id="rId12" imgW="253800" imgH="164880" progId="Equation.3">
                  <p:embed/>
                  <p:pic>
                    <p:nvPicPr>
                      <p:cNvPr id="0" name=""/>
                      <p:cNvPicPr>
                        <a:picLocks noChangeAspect="1" noChangeArrowheads="1"/>
                      </p:cNvPicPr>
                      <p:nvPr/>
                    </p:nvPicPr>
                    <p:blipFill>
                      <a:blip r:embed="rId13"/>
                      <a:srcRect/>
                      <a:stretch>
                        <a:fillRect/>
                      </a:stretch>
                    </p:blipFill>
                    <p:spPr bwMode="auto">
                      <a:xfrm>
                        <a:off x="6837871" y="4949481"/>
                        <a:ext cx="557213" cy="361950"/>
                      </a:xfrm>
                      <a:prstGeom prst="rect">
                        <a:avLst/>
                      </a:prstGeom>
                      <a:noFill/>
                    </p:spPr>
                  </p:pic>
                </p:oleObj>
              </mc:Fallback>
            </mc:AlternateContent>
          </a:graphicData>
        </a:graphic>
      </p:graphicFrame>
      <p:grpSp>
        <p:nvGrpSpPr>
          <p:cNvPr id="5" name="群組 4"/>
          <p:cNvGrpSpPr/>
          <p:nvPr/>
        </p:nvGrpSpPr>
        <p:grpSpPr>
          <a:xfrm>
            <a:off x="1055640" y="5898105"/>
            <a:ext cx="7256291" cy="830997"/>
            <a:chOff x="1038055" y="5968441"/>
            <a:chExt cx="7256291" cy="830997"/>
          </a:xfrm>
        </p:grpSpPr>
        <p:graphicFrame>
          <p:nvGraphicFramePr>
            <p:cNvPr id="21" name="Object 12"/>
            <p:cNvGraphicFramePr>
              <a:graphicFrameLocks noChangeAspect="1"/>
            </p:cNvGraphicFramePr>
            <p:nvPr>
              <p:extLst>
                <p:ext uri="{D42A27DB-BD31-4B8C-83A1-F6EECF244321}">
                  <p14:modId xmlns:p14="http://schemas.microsoft.com/office/powerpoint/2010/main" val="603396434"/>
                </p:ext>
              </p:extLst>
            </p:nvPr>
          </p:nvGraphicFramePr>
          <p:xfrm>
            <a:off x="1038055" y="6125870"/>
            <a:ext cx="4451273" cy="558848"/>
          </p:xfrm>
          <a:graphic>
            <a:graphicData uri="http://schemas.openxmlformats.org/presentationml/2006/ole">
              <mc:AlternateContent xmlns:mc="http://schemas.openxmlformats.org/markup-compatibility/2006">
                <mc:Choice xmlns:v="urn:schemas-microsoft-com:vml" Requires="v">
                  <p:oleObj name="方程式" r:id="rId14" imgW="1815840" imgH="228600" progId="Equation.3">
                    <p:embed/>
                  </p:oleObj>
                </mc:Choice>
                <mc:Fallback>
                  <p:oleObj name="方程式" r:id="rId14" imgW="1815840" imgH="228600" progId="Equation.3">
                    <p:embed/>
                    <p:pic>
                      <p:nvPicPr>
                        <p:cNvPr id="0" name=""/>
                        <p:cNvPicPr>
                          <a:picLocks noChangeAspect="1" noChangeArrowheads="1"/>
                        </p:cNvPicPr>
                        <p:nvPr/>
                      </p:nvPicPr>
                      <p:blipFill>
                        <a:blip r:embed="rId15"/>
                        <a:srcRect/>
                        <a:stretch>
                          <a:fillRect/>
                        </a:stretch>
                      </p:blipFill>
                      <p:spPr bwMode="auto">
                        <a:xfrm>
                          <a:off x="1038055" y="6125870"/>
                          <a:ext cx="4451273" cy="558848"/>
                        </a:xfrm>
                        <a:prstGeom prst="rect">
                          <a:avLst/>
                        </a:prstGeom>
                        <a:noFill/>
                      </p:spPr>
                    </p:pic>
                  </p:oleObj>
                </mc:Fallback>
              </mc:AlternateContent>
            </a:graphicData>
          </a:graphic>
        </p:graphicFrame>
        <p:sp>
          <p:nvSpPr>
            <p:cNvPr id="3" name="文字方塊 2"/>
            <p:cNvSpPr txBox="1"/>
            <p:nvPr/>
          </p:nvSpPr>
          <p:spPr>
            <a:xfrm>
              <a:off x="5506913" y="5968441"/>
              <a:ext cx="2787433" cy="830997"/>
            </a:xfrm>
            <a:prstGeom prst="rect">
              <a:avLst/>
            </a:prstGeom>
            <a:noFill/>
          </p:spPr>
          <p:txBody>
            <a:bodyPr wrap="square" rtlCol="0">
              <a:spAutoFit/>
            </a:bodyPr>
            <a:lstStyle/>
            <a:p>
              <a:r>
                <a:rPr lang="en-US" altLang="zh-TW" sz="2400" dirty="0">
                  <a:solidFill>
                    <a:prstClr val="black"/>
                  </a:solidFill>
                </a:rPr>
                <a:t>(to be learned from training examples)</a:t>
              </a:r>
              <a:endParaRPr lang="zh-TW" altLang="en-US" sz="2400" dirty="0">
                <a:solidFill>
                  <a:prstClr val="black"/>
                </a:solidFill>
              </a:endParaRPr>
            </a:p>
          </p:txBody>
        </p:sp>
      </p:grpSp>
      <p:grpSp>
        <p:nvGrpSpPr>
          <p:cNvPr id="14" name="Group 13"/>
          <p:cNvGrpSpPr/>
          <p:nvPr/>
        </p:nvGrpSpPr>
        <p:grpSpPr>
          <a:xfrm>
            <a:off x="8453741" y="5984280"/>
            <a:ext cx="592191" cy="816164"/>
            <a:chOff x="7517647" y="4843947"/>
            <a:chExt cx="1485900" cy="1908068"/>
          </a:xfrm>
        </p:grpSpPr>
        <p:pic>
          <p:nvPicPr>
            <p:cNvPr id="15" name="Picture 2">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0185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Gradient Descent</a:t>
            </a:r>
          </a:p>
        </p:txBody>
      </p:sp>
      <p:sp>
        <p:nvSpPr>
          <p:cNvPr id="3" name="內容版面配置區 2"/>
          <p:cNvSpPr>
            <a:spLocks noGrp="1"/>
          </p:cNvSpPr>
          <p:nvPr>
            <p:ph idx="1"/>
          </p:nvPr>
        </p:nvSpPr>
        <p:spPr>
          <a:xfrm>
            <a:off x="628650" y="1825625"/>
            <a:ext cx="8352618" cy="4351338"/>
          </a:xfrm>
        </p:spPr>
        <p:txBody>
          <a:bodyPr/>
          <a:lstStyle/>
          <a:p>
            <a:r>
              <a:rPr lang="en-US" altLang="zh-TW" dirty="0"/>
              <a:t>Given R training examples:</a:t>
            </a:r>
          </a:p>
          <a:p>
            <a:r>
              <a:rPr lang="en-US" altLang="zh-TW" dirty="0"/>
              <a:t>Find a set of parameters </a:t>
            </a:r>
            <a:r>
              <a:rPr lang="el-GR" altLang="zh-TW" dirty="0"/>
              <a:t>θ</a:t>
            </a:r>
            <a:r>
              <a:rPr lang="en-US" altLang="zh-TW" baseline="30000" dirty="0"/>
              <a:t>*</a:t>
            </a:r>
            <a:r>
              <a:rPr lang="en-US" altLang="zh-TW" dirty="0"/>
              <a:t> minimizing the error function C(</a:t>
            </a:r>
            <a:r>
              <a:rPr lang="el-GR" altLang="zh-TW" dirty="0"/>
              <a:t>θ</a:t>
            </a:r>
            <a:r>
              <a:rPr lang="en-US" altLang="zh-TW" dirty="0"/>
              <a:t>)</a:t>
            </a:r>
          </a:p>
          <a:p>
            <a:pPr lvl="1"/>
            <a:endParaRPr lang="en-US" altLang="zh-TW" dirty="0"/>
          </a:p>
          <a:p>
            <a:pPr lvl="1"/>
            <a:endParaRPr lang="en-US" altLang="zh-TW" dirty="0"/>
          </a:p>
          <a:p>
            <a:pPr lvl="1"/>
            <a:endParaRPr lang="en-US" altLang="zh-TW" dirty="0"/>
          </a:p>
          <a:p>
            <a:endParaRPr lang="en-US" altLang="zh-TW" dirty="0"/>
          </a:p>
          <a:p>
            <a:r>
              <a:rPr lang="en-US" altLang="zh-TW" dirty="0"/>
              <a:t>We have to compute             and </a:t>
            </a:r>
            <a:endParaRPr lang="zh-TW" altLang="en-US" dirty="0"/>
          </a:p>
        </p:txBody>
      </p:sp>
      <p:graphicFrame>
        <p:nvGraphicFramePr>
          <p:cNvPr id="4" name="Object 12"/>
          <p:cNvGraphicFramePr>
            <a:graphicFrameLocks noChangeAspect="1"/>
          </p:cNvGraphicFramePr>
          <p:nvPr>
            <p:extLst>
              <p:ext uri="{D42A27DB-BD31-4B8C-83A1-F6EECF244321}">
                <p14:modId xmlns:p14="http://schemas.microsoft.com/office/powerpoint/2010/main" val="3498398076"/>
              </p:ext>
            </p:extLst>
          </p:nvPr>
        </p:nvGraphicFramePr>
        <p:xfrm>
          <a:off x="4106291" y="4626220"/>
          <a:ext cx="761384" cy="1124287"/>
        </p:xfrm>
        <a:graphic>
          <a:graphicData uri="http://schemas.openxmlformats.org/presentationml/2006/ole">
            <mc:AlternateContent xmlns:mc="http://schemas.openxmlformats.org/markup-compatibility/2006">
              <mc:Choice xmlns:v="urn:schemas-microsoft-com:vml" Requires="v">
                <p:oleObj name="方程式" r:id="rId3" imgW="317160" imgH="469800" progId="Equation.3">
                  <p:embed/>
                </p:oleObj>
              </mc:Choice>
              <mc:Fallback>
                <p:oleObj name="方程式" r:id="rId3" imgW="317160" imgH="469800" progId="Equation.3">
                  <p:embed/>
                  <p:pic>
                    <p:nvPicPr>
                      <p:cNvPr id="0" name=""/>
                      <p:cNvPicPr>
                        <a:picLocks noChangeAspect="1" noChangeArrowheads="1"/>
                      </p:cNvPicPr>
                      <p:nvPr/>
                    </p:nvPicPr>
                    <p:blipFill>
                      <a:blip r:embed="rId4"/>
                      <a:srcRect/>
                      <a:stretch>
                        <a:fillRect/>
                      </a:stretch>
                    </p:blipFill>
                    <p:spPr bwMode="auto">
                      <a:xfrm>
                        <a:off x="4106291" y="4626220"/>
                        <a:ext cx="761384" cy="1124287"/>
                      </a:xfrm>
                      <a:prstGeom prst="rect">
                        <a:avLst/>
                      </a:prstGeom>
                      <a:noFill/>
                    </p:spPr>
                  </p:pic>
                </p:oleObj>
              </mc:Fallback>
            </mc:AlternateContent>
          </a:graphicData>
        </a:graphic>
      </p:graphicFrame>
      <p:graphicFrame>
        <p:nvGraphicFramePr>
          <p:cNvPr id="9" name="Object 12"/>
          <p:cNvGraphicFramePr>
            <a:graphicFrameLocks noChangeAspect="1"/>
          </p:cNvGraphicFramePr>
          <p:nvPr>
            <p:extLst>
              <p:ext uri="{D42A27DB-BD31-4B8C-83A1-F6EECF244321}">
                <p14:modId xmlns:p14="http://schemas.microsoft.com/office/powerpoint/2010/main" val="2487881919"/>
              </p:ext>
            </p:extLst>
          </p:nvPr>
        </p:nvGraphicFramePr>
        <p:xfrm>
          <a:off x="4825970" y="1825625"/>
          <a:ext cx="3993998" cy="523024"/>
        </p:xfrm>
        <a:graphic>
          <a:graphicData uri="http://schemas.openxmlformats.org/presentationml/2006/ole">
            <mc:AlternateContent xmlns:mc="http://schemas.openxmlformats.org/markup-compatibility/2006">
              <mc:Choice xmlns:v="urn:schemas-microsoft-com:vml" Requires="v">
                <p:oleObj name="方程式" r:id="rId5" imgW="1752480" imgH="228600" progId="Equation.3">
                  <p:embed/>
                </p:oleObj>
              </mc:Choice>
              <mc:Fallback>
                <p:oleObj name="方程式" r:id="rId5" imgW="1752480" imgH="228600" progId="Equation.3">
                  <p:embed/>
                  <p:pic>
                    <p:nvPicPr>
                      <p:cNvPr id="0" name=""/>
                      <p:cNvPicPr>
                        <a:picLocks noChangeAspect="1" noChangeArrowheads="1"/>
                      </p:cNvPicPr>
                      <p:nvPr/>
                    </p:nvPicPr>
                    <p:blipFill>
                      <a:blip r:embed="rId6"/>
                      <a:srcRect/>
                      <a:stretch>
                        <a:fillRect/>
                      </a:stretch>
                    </p:blipFill>
                    <p:spPr bwMode="auto">
                      <a:xfrm>
                        <a:off x="4825970" y="1825625"/>
                        <a:ext cx="3993998" cy="523024"/>
                      </a:xfrm>
                      <a:prstGeom prst="rect">
                        <a:avLst/>
                      </a:prstGeom>
                      <a:noFill/>
                    </p:spPr>
                  </p:pic>
                </p:oleObj>
              </mc:Fallback>
            </mc:AlternateContent>
          </a:graphicData>
        </a:graphic>
      </p:graphicFrame>
      <p:graphicFrame>
        <p:nvGraphicFramePr>
          <p:cNvPr id="10" name="Object 12"/>
          <p:cNvGraphicFramePr>
            <a:graphicFrameLocks noChangeAspect="1"/>
          </p:cNvGraphicFramePr>
          <p:nvPr>
            <p:extLst>
              <p:ext uri="{D42A27DB-BD31-4B8C-83A1-F6EECF244321}">
                <p14:modId xmlns:p14="http://schemas.microsoft.com/office/powerpoint/2010/main" val="1685426643"/>
              </p:ext>
            </p:extLst>
          </p:nvPr>
        </p:nvGraphicFramePr>
        <p:xfrm>
          <a:off x="1108475" y="3449180"/>
          <a:ext cx="3759200" cy="915224"/>
        </p:xfrm>
        <a:graphic>
          <a:graphicData uri="http://schemas.openxmlformats.org/presentationml/2006/ole">
            <mc:AlternateContent xmlns:mc="http://schemas.openxmlformats.org/markup-compatibility/2006">
              <mc:Choice xmlns:v="urn:schemas-microsoft-com:vml" Requires="v">
                <p:oleObj name="Kaava" r:id="rId7" imgW="1714320" imgH="419040" progId="Equation.3">
                  <p:embed/>
                </p:oleObj>
              </mc:Choice>
              <mc:Fallback>
                <p:oleObj name="Kaava" r:id="rId7" imgW="1714320" imgH="419040" progId="Equation.3">
                  <p:embed/>
                  <p:pic>
                    <p:nvPicPr>
                      <p:cNvPr id="0" name=""/>
                      <p:cNvPicPr>
                        <a:picLocks noChangeAspect="1" noChangeArrowheads="1"/>
                      </p:cNvPicPr>
                      <p:nvPr/>
                    </p:nvPicPr>
                    <p:blipFill>
                      <a:blip r:embed="rId8"/>
                      <a:srcRect/>
                      <a:stretch>
                        <a:fillRect/>
                      </a:stretch>
                    </p:blipFill>
                    <p:spPr bwMode="auto">
                      <a:xfrm>
                        <a:off x="1108475" y="3449180"/>
                        <a:ext cx="3759200" cy="915224"/>
                      </a:xfrm>
                      <a:prstGeom prst="rect">
                        <a:avLst/>
                      </a:prstGeom>
                      <a:noFill/>
                    </p:spPr>
                  </p:pic>
                </p:oleObj>
              </mc:Fallback>
            </mc:AlternateContent>
          </a:graphicData>
        </a:graphic>
      </p:graphicFrame>
      <p:graphicFrame>
        <p:nvGraphicFramePr>
          <p:cNvPr id="11" name="Object 12"/>
          <p:cNvGraphicFramePr>
            <a:graphicFrameLocks noChangeAspect="1"/>
          </p:cNvGraphicFramePr>
          <p:nvPr>
            <p:extLst>
              <p:ext uri="{D42A27DB-BD31-4B8C-83A1-F6EECF244321}">
                <p14:modId xmlns:p14="http://schemas.microsoft.com/office/powerpoint/2010/main" val="2454005723"/>
              </p:ext>
            </p:extLst>
          </p:nvPr>
        </p:nvGraphicFramePr>
        <p:xfrm>
          <a:off x="5207000" y="3559177"/>
          <a:ext cx="3117850" cy="695325"/>
        </p:xfrm>
        <a:graphic>
          <a:graphicData uri="http://schemas.openxmlformats.org/presentationml/2006/ole">
            <mc:AlternateContent xmlns:mc="http://schemas.openxmlformats.org/markup-compatibility/2006">
              <mc:Choice xmlns:v="urn:schemas-microsoft-com:vml" Requires="v">
                <p:oleObj name="Kaava" r:id="rId9" imgW="1422360" imgH="317160" progId="Equation.3">
                  <p:embed/>
                </p:oleObj>
              </mc:Choice>
              <mc:Fallback>
                <p:oleObj name="Kaava" r:id="rId9" imgW="1422360" imgH="317160" progId="Equation.3">
                  <p:embed/>
                  <p:pic>
                    <p:nvPicPr>
                      <p:cNvPr id="0" name=""/>
                      <p:cNvPicPr>
                        <a:picLocks noChangeAspect="1" noChangeArrowheads="1"/>
                      </p:cNvPicPr>
                      <p:nvPr/>
                    </p:nvPicPr>
                    <p:blipFill>
                      <a:blip r:embed="rId10"/>
                      <a:srcRect/>
                      <a:stretch>
                        <a:fillRect/>
                      </a:stretch>
                    </p:blipFill>
                    <p:spPr bwMode="auto">
                      <a:xfrm>
                        <a:off x="5207000" y="3559177"/>
                        <a:ext cx="3117850" cy="695325"/>
                      </a:xfrm>
                      <a:prstGeom prst="rect">
                        <a:avLst/>
                      </a:prstGeom>
                      <a:noFill/>
                    </p:spPr>
                  </p:pic>
                </p:oleObj>
              </mc:Fallback>
            </mc:AlternateContent>
          </a:graphicData>
        </a:graphic>
      </p:graphicFrame>
      <p:graphicFrame>
        <p:nvGraphicFramePr>
          <p:cNvPr id="12" name="Object 12"/>
          <p:cNvGraphicFramePr>
            <a:graphicFrameLocks noChangeAspect="1"/>
          </p:cNvGraphicFramePr>
          <p:nvPr>
            <p:extLst>
              <p:ext uri="{D42A27DB-BD31-4B8C-83A1-F6EECF244321}">
                <p14:modId xmlns:p14="http://schemas.microsoft.com/office/powerpoint/2010/main" val="1283166310"/>
              </p:ext>
            </p:extLst>
          </p:nvPr>
        </p:nvGraphicFramePr>
        <p:xfrm>
          <a:off x="5694542" y="4626220"/>
          <a:ext cx="781617" cy="1124287"/>
        </p:xfrm>
        <a:graphic>
          <a:graphicData uri="http://schemas.openxmlformats.org/presentationml/2006/ole">
            <mc:AlternateContent xmlns:mc="http://schemas.openxmlformats.org/markup-compatibility/2006">
              <mc:Choice xmlns:v="urn:schemas-microsoft-com:vml" Requires="v">
                <p:oleObj name="方程式" r:id="rId11" imgW="317160" imgH="457200" progId="Equation.3">
                  <p:embed/>
                </p:oleObj>
              </mc:Choice>
              <mc:Fallback>
                <p:oleObj name="方程式" r:id="rId11" imgW="317160" imgH="457200" progId="Equation.3">
                  <p:embed/>
                  <p:pic>
                    <p:nvPicPr>
                      <p:cNvPr id="0" name=""/>
                      <p:cNvPicPr>
                        <a:picLocks noChangeAspect="1" noChangeArrowheads="1"/>
                      </p:cNvPicPr>
                      <p:nvPr/>
                    </p:nvPicPr>
                    <p:blipFill>
                      <a:blip r:embed="rId12"/>
                      <a:srcRect/>
                      <a:stretch>
                        <a:fillRect/>
                      </a:stretch>
                    </p:blipFill>
                    <p:spPr bwMode="auto">
                      <a:xfrm>
                        <a:off x="5694542" y="4626220"/>
                        <a:ext cx="781617" cy="1124287"/>
                      </a:xfrm>
                      <a:prstGeom prst="rect">
                        <a:avLst/>
                      </a:prstGeom>
                      <a:noFill/>
                    </p:spPr>
                  </p:pic>
                </p:oleObj>
              </mc:Fallback>
            </mc:AlternateContent>
          </a:graphicData>
        </a:graphic>
      </p:graphicFrame>
      <p:grpSp>
        <p:nvGrpSpPr>
          <p:cNvPr id="13" name="Group 12"/>
          <p:cNvGrpSpPr/>
          <p:nvPr/>
        </p:nvGrpSpPr>
        <p:grpSpPr>
          <a:xfrm>
            <a:off x="8453741" y="5984280"/>
            <a:ext cx="592191" cy="816164"/>
            <a:chOff x="7517647" y="4843947"/>
            <a:chExt cx="1485900" cy="1908068"/>
          </a:xfrm>
        </p:grpSpPr>
        <p:pic>
          <p:nvPicPr>
            <p:cNvPr id="14" name="Picture 2">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1742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96917" y="438554"/>
            <a:ext cx="7886700" cy="4351338"/>
          </a:xfrm>
        </p:spPr>
        <p:txBody>
          <a:bodyPr/>
          <a:lstStyle/>
          <a:p>
            <a:r>
              <a:rPr lang="en-US" altLang="zh-TW" dirty="0"/>
              <a:t> </a:t>
            </a:r>
            <a:r>
              <a:rPr lang="zh-TW" altLang="en-US" dirty="0"/>
              <a:t>         </a:t>
            </a:r>
            <a:r>
              <a:rPr lang="en-US" altLang="zh-TW" dirty="0"/>
              <a:t>is the multiplication of two terms</a:t>
            </a:r>
            <a:endParaRPr lang="zh-TW" altLang="en-US" dirty="0"/>
          </a:p>
        </p:txBody>
      </p:sp>
      <p:graphicFrame>
        <p:nvGraphicFramePr>
          <p:cNvPr id="4" name="Object 12"/>
          <p:cNvGraphicFramePr>
            <a:graphicFrameLocks noChangeAspect="1"/>
          </p:cNvGraphicFramePr>
          <p:nvPr>
            <p:extLst>
              <p:ext uri="{D42A27DB-BD31-4B8C-83A1-F6EECF244321}">
                <p14:modId xmlns:p14="http://schemas.microsoft.com/office/powerpoint/2010/main" val="2759730781"/>
              </p:ext>
            </p:extLst>
          </p:nvPr>
        </p:nvGraphicFramePr>
        <p:xfrm>
          <a:off x="858409" y="196500"/>
          <a:ext cx="679450" cy="1003300"/>
        </p:xfrm>
        <a:graphic>
          <a:graphicData uri="http://schemas.openxmlformats.org/presentationml/2006/ole">
            <mc:AlternateContent xmlns:mc="http://schemas.openxmlformats.org/markup-compatibility/2006">
              <mc:Choice xmlns:v="urn:schemas-microsoft-com:vml" Requires="v">
                <p:oleObj name="方程式" r:id="rId2" imgW="317160" imgH="469800" progId="Equation.3">
                  <p:embed/>
                </p:oleObj>
              </mc:Choice>
              <mc:Fallback>
                <p:oleObj name="方程式" r:id="rId2" imgW="317160" imgH="469800" progId="Equation.3">
                  <p:embed/>
                  <p:pic>
                    <p:nvPicPr>
                      <p:cNvPr id="0" name=""/>
                      <p:cNvPicPr>
                        <a:picLocks noChangeAspect="1" noChangeArrowheads="1"/>
                      </p:cNvPicPr>
                      <p:nvPr/>
                    </p:nvPicPr>
                    <p:blipFill>
                      <a:blip r:embed="rId3"/>
                      <a:srcRect/>
                      <a:stretch>
                        <a:fillRect/>
                      </a:stretch>
                    </p:blipFill>
                    <p:spPr bwMode="auto">
                      <a:xfrm>
                        <a:off x="858409" y="196500"/>
                        <a:ext cx="67945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直線單箭頭接點 4"/>
          <p:cNvCxnSpPr/>
          <p:nvPr/>
        </p:nvCxnSpPr>
        <p:spPr>
          <a:xfrm>
            <a:off x="3473322" y="2996188"/>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a:off x="3449019" y="2227873"/>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p:cNvSpPr/>
          <p:nvPr/>
        </p:nvSpPr>
        <p:spPr>
          <a:xfrm>
            <a:off x="992313" y="1968067"/>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 name="橢圓 7"/>
          <p:cNvSpPr/>
          <p:nvPr/>
        </p:nvSpPr>
        <p:spPr>
          <a:xfrm>
            <a:off x="986296" y="2723532"/>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 name="橢圓 8"/>
          <p:cNvSpPr/>
          <p:nvPr/>
        </p:nvSpPr>
        <p:spPr>
          <a:xfrm>
            <a:off x="993700" y="3793348"/>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0" name="文字方塊 9"/>
          <p:cNvSpPr txBox="1"/>
          <p:nvPr/>
        </p:nvSpPr>
        <p:spPr>
          <a:xfrm rot="5400000">
            <a:off x="1009333" y="4386951"/>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1" name="文字方塊 10"/>
          <p:cNvSpPr txBox="1"/>
          <p:nvPr/>
        </p:nvSpPr>
        <p:spPr>
          <a:xfrm rot="5400000">
            <a:off x="1005983" y="3303692"/>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575536463"/>
              </p:ext>
            </p:extLst>
          </p:nvPr>
        </p:nvGraphicFramePr>
        <p:xfrm>
          <a:off x="1178125" y="2051663"/>
          <a:ext cx="190501" cy="352425"/>
        </p:xfrm>
        <a:graphic>
          <a:graphicData uri="http://schemas.openxmlformats.org/presentationml/2006/ole">
            <mc:AlternateContent xmlns:mc="http://schemas.openxmlformats.org/markup-compatibility/2006">
              <mc:Choice xmlns:v="urn:schemas-microsoft-com:vml" Requires="v">
                <p:oleObj name="方程式" r:id="rId4" imgW="88560" imgH="164880" progId="Equation.3">
                  <p:embed/>
                </p:oleObj>
              </mc:Choice>
              <mc:Fallback>
                <p:oleObj name="方程式" r:id="rId4" imgW="88560" imgH="164880" progId="Equation.3">
                  <p:embed/>
                  <p:pic>
                    <p:nvPicPr>
                      <p:cNvPr id="0" name=""/>
                      <p:cNvPicPr>
                        <a:picLocks noChangeAspect="1" noChangeArrowheads="1"/>
                      </p:cNvPicPr>
                      <p:nvPr/>
                    </p:nvPicPr>
                    <p:blipFill>
                      <a:blip r:embed="rId5"/>
                      <a:srcRect/>
                      <a:stretch>
                        <a:fillRect/>
                      </a:stretch>
                    </p:blipFill>
                    <p:spPr bwMode="auto">
                      <a:xfrm>
                        <a:off x="1178125" y="2051663"/>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2"/>
          <p:cNvGraphicFramePr>
            <a:graphicFrameLocks noChangeAspect="1"/>
          </p:cNvGraphicFramePr>
          <p:nvPr>
            <p:extLst>
              <p:ext uri="{D42A27DB-BD31-4B8C-83A1-F6EECF244321}">
                <p14:modId xmlns:p14="http://schemas.microsoft.com/office/powerpoint/2010/main" val="1017581129"/>
              </p:ext>
            </p:extLst>
          </p:nvPr>
        </p:nvGraphicFramePr>
        <p:xfrm>
          <a:off x="1145048" y="2788690"/>
          <a:ext cx="271463" cy="352425"/>
        </p:xfrm>
        <a:graphic>
          <a:graphicData uri="http://schemas.openxmlformats.org/presentationml/2006/ole">
            <mc:AlternateContent xmlns:mc="http://schemas.openxmlformats.org/markup-compatibility/2006">
              <mc:Choice xmlns:v="urn:schemas-microsoft-com:vml" Requires="v">
                <p:oleObj name="方程式" r:id="rId6" imgW="126720" imgH="164880" progId="Equation.3">
                  <p:embed/>
                </p:oleObj>
              </mc:Choice>
              <mc:Fallback>
                <p:oleObj name="方程式" r:id="rId6" imgW="126720" imgH="164880" progId="Equation.3">
                  <p:embed/>
                  <p:pic>
                    <p:nvPicPr>
                      <p:cNvPr id="0" name=""/>
                      <p:cNvPicPr>
                        <a:picLocks noChangeAspect="1" noChangeArrowheads="1"/>
                      </p:cNvPicPr>
                      <p:nvPr/>
                    </p:nvPicPr>
                    <p:blipFill>
                      <a:blip r:embed="rId7"/>
                      <a:srcRect/>
                      <a:stretch>
                        <a:fillRect/>
                      </a:stretch>
                    </p:blipFill>
                    <p:spPr bwMode="auto">
                      <a:xfrm>
                        <a:off x="1145048" y="2788690"/>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2"/>
          <p:cNvGraphicFramePr>
            <a:graphicFrameLocks noChangeAspect="1"/>
          </p:cNvGraphicFramePr>
          <p:nvPr>
            <p:extLst>
              <p:ext uri="{D42A27DB-BD31-4B8C-83A1-F6EECF244321}">
                <p14:modId xmlns:p14="http://schemas.microsoft.com/office/powerpoint/2010/main" val="4027721946"/>
              </p:ext>
            </p:extLst>
          </p:nvPr>
        </p:nvGraphicFramePr>
        <p:xfrm>
          <a:off x="1143402" y="3896795"/>
          <a:ext cx="271462" cy="406400"/>
        </p:xfrm>
        <a:graphic>
          <a:graphicData uri="http://schemas.openxmlformats.org/presentationml/2006/ole">
            <mc:AlternateContent xmlns:mc="http://schemas.openxmlformats.org/markup-compatibility/2006">
              <mc:Choice xmlns:v="urn:schemas-microsoft-com:vml" Requires="v">
                <p:oleObj name="方程式" r:id="rId8" imgW="126720" imgH="190440" progId="Equation.3">
                  <p:embed/>
                </p:oleObj>
              </mc:Choice>
              <mc:Fallback>
                <p:oleObj name="方程式" r:id="rId8" imgW="126720" imgH="190440" progId="Equation.3">
                  <p:embed/>
                  <p:pic>
                    <p:nvPicPr>
                      <p:cNvPr id="0" name=""/>
                      <p:cNvPicPr>
                        <a:picLocks noChangeAspect="1" noChangeArrowheads="1"/>
                      </p:cNvPicPr>
                      <p:nvPr/>
                    </p:nvPicPr>
                    <p:blipFill>
                      <a:blip r:embed="rId9"/>
                      <a:srcRect/>
                      <a:stretch>
                        <a:fillRect/>
                      </a:stretch>
                    </p:blipFill>
                    <p:spPr bwMode="auto">
                      <a:xfrm>
                        <a:off x="1143402" y="3896795"/>
                        <a:ext cx="271462"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橢圓 15"/>
          <p:cNvSpPr/>
          <p:nvPr/>
        </p:nvSpPr>
        <p:spPr>
          <a:xfrm>
            <a:off x="2905182" y="195364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7" name="橢圓 16"/>
          <p:cNvSpPr/>
          <p:nvPr/>
        </p:nvSpPr>
        <p:spPr>
          <a:xfrm>
            <a:off x="2899164" y="2709109"/>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8" name="橢圓 17"/>
          <p:cNvSpPr/>
          <p:nvPr/>
        </p:nvSpPr>
        <p:spPr>
          <a:xfrm>
            <a:off x="2906568" y="377892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9" name="文字方塊 18"/>
          <p:cNvSpPr txBox="1"/>
          <p:nvPr/>
        </p:nvSpPr>
        <p:spPr>
          <a:xfrm rot="5400000">
            <a:off x="2924907" y="4377224"/>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20" name="文字方塊 19"/>
          <p:cNvSpPr txBox="1"/>
          <p:nvPr/>
        </p:nvSpPr>
        <p:spPr>
          <a:xfrm rot="5400000">
            <a:off x="2918852" y="3289269"/>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21" name="Object 12"/>
          <p:cNvGraphicFramePr>
            <a:graphicFrameLocks noChangeAspect="1"/>
          </p:cNvGraphicFramePr>
          <p:nvPr>
            <p:extLst>
              <p:ext uri="{D42A27DB-BD31-4B8C-83A1-F6EECF244321}">
                <p14:modId xmlns:p14="http://schemas.microsoft.com/office/powerpoint/2010/main" val="58070503"/>
              </p:ext>
            </p:extLst>
          </p:nvPr>
        </p:nvGraphicFramePr>
        <p:xfrm>
          <a:off x="3105508" y="2051754"/>
          <a:ext cx="190501" cy="352425"/>
        </p:xfrm>
        <a:graphic>
          <a:graphicData uri="http://schemas.openxmlformats.org/presentationml/2006/ole">
            <mc:AlternateContent xmlns:mc="http://schemas.openxmlformats.org/markup-compatibility/2006">
              <mc:Choice xmlns:v="urn:schemas-microsoft-com:vml" Requires="v">
                <p:oleObj name="方程式" r:id="rId10" imgW="88560" imgH="164880" progId="Equation.3">
                  <p:embed/>
                </p:oleObj>
              </mc:Choice>
              <mc:Fallback>
                <p:oleObj name="方程式" r:id="rId10" imgW="88560" imgH="164880" progId="Equation.3">
                  <p:embed/>
                  <p:pic>
                    <p:nvPicPr>
                      <p:cNvPr id="0" name=""/>
                      <p:cNvPicPr>
                        <a:picLocks noChangeAspect="1" noChangeArrowheads="1"/>
                      </p:cNvPicPr>
                      <p:nvPr/>
                    </p:nvPicPr>
                    <p:blipFill>
                      <a:blip r:embed="rId5"/>
                      <a:srcRect/>
                      <a:stretch>
                        <a:fillRect/>
                      </a:stretch>
                    </p:blipFill>
                    <p:spPr bwMode="auto">
                      <a:xfrm>
                        <a:off x="3105508" y="2051754"/>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12"/>
          <p:cNvGraphicFramePr>
            <a:graphicFrameLocks noChangeAspect="1"/>
          </p:cNvGraphicFramePr>
          <p:nvPr>
            <p:extLst>
              <p:ext uri="{D42A27DB-BD31-4B8C-83A1-F6EECF244321}">
                <p14:modId xmlns:p14="http://schemas.microsoft.com/office/powerpoint/2010/main" val="2715150227"/>
              </p:ext>
            </p:extLst>
          </p:nvPr>
        </p:nvGraphicFramePr>
        <p:xfrm>
          <a:off x="3072431" y="2803295"/>
          <a:ext cx="271463" cy="352425"/>
        </p:xfrm>
        <a:graphic>
          <a:graphicData uri="http://schemas.openxmlformats.org/presentationml/2006/ole">
            <mc:AlternateContent xmlns:mc="http://schemas.openxmlformats.org/markup-compatibility/2006">
              <mc:Choice xmlns:v="urn:schemas-microsoft-com:vml" Requires="v">
                <p:oleObj name="方程式" r:id="rId11" imgW="126720" imgH="164880" progId="Equation.3">
                  <p:embed/>
                </p:oleObj>
              </mc:Choice>
              <mc:Fallback>
                <p:oleObj name="方程式" r:id="rId11" imgW="126720" imgH="164880" progId="Equation.3">
                  <p:embed/>
                  <p:pic>
                    <p:nvPicPr>
                      <p:cNvPr id="0" name=""/>
                      <p:cNvPicPr>
                        <a:picLocks noChangeAspect="1" noChangeArrowheads="1"/>
                      </p:cNvPicPr>
                      <p:nvPr/>
                    </p:nvPicPr>
                    <p:blipFill>
                      <a:blip r:embed="rId7"/>
                      <a:srcRect/>
                      <a:stretch>
                        <a:fillRect/>
                      </a:stretch>
                    </p:blipFill>
                    <p:spPr bwMode="auto">
                      <a:xfrm>
                        <a:off x="3072431" y="2803295"/>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12"/>
          <p:cNvGraphicFramePr>
            <a:graphicFrameLocks noChangeAspect="1"/>
          </p:cNvGraphicFramePr>
          <p:nvPr>
            <p:extLst>
              <p:ext uri="{D42A27DB-BD31-4B8C-83A1-F6EECF244321}">
                <p14:modId xmlns:p14="http://schemas.microsoft.com/office/powerpoint/2010/main" val="156800672"/>
              </p:ext>
            </p:extLst>
          </p:nvPr>
        </p:nvGraphicFramePr>
        <p:xfrm>
          <a:off x="3099110" y="3924319"/>
          <a:ext cx="190500" cy="350837"/>
        </p:xfrm>
        <a:graphic>
          <a:graphicData uri="http://schemas.openxmlformats.org/presentationml/2006/ole">
            <mc:AlternateContent xmlns:mc="http://schemas.openxmlformats.org/markup-compatibility/2006">
              <mc:Choice xmlns:v="urn:schemas-microsoft-com:vml" Requires="v">
                <p:oleObj name="方程式" r:id="rId12" imgW="88560" imgH="164880" progId="Equation.3">
                  <p:embed/>
                </p:oleObj>
              </mc:Choice>
              <mc:Fallback>
                <p:oleObj name="方程式" r:id="rId12" imgW="88560" imgH="164880" progId="Equation.3">
                  <p:embed/>
                  <p:pic>
                    <p:nvPicPr>
                      <p:cNvPr id="0" name=""/>
                      <p:cNvPicPr>
                        <a:picLocks noChangeAspect="1" noChangeArrowheads="1"/>
                      </p:cNvPicPr>
                      <p:nvPr/>
                    </p:nvPicPr>
                    <p:blipFill>
                      <a:blip r:embed="rId13"/>
                      <a:srcRect/>
                      <a:stretch>
                        <a:fillRect/>
                      </a:stretch>
                    </p:blipFill>
                    <p:spPr bwMode="auto">
                      <a:xfrm>
                        <a:off x="3099110" y="3924319"/>
                        <a:ext cx="190500"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 name="直線單箭頭接點 23"/>
          <p:cNvCxnSpPr/>
          <p:nvPr/>
        </p:nvCxnSpPr>
        <p:spPr>
          <a:xfrm>
            <a:off x="1585156" y="4087296"/>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3496816" y="4094832"/>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8" idx="6"/>
            <a:endCxn id="18" idx="2"/>
          </p:cNvCxnSpPr>
          <p:nvPr/>
        </p:nvCxnSpPr>
        <p:spPr>
          <a:xfrm>
            <a:off x="1560453" y="3010613"/>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7" idx="6"/>
            <a:endCxn id="18" idx="2"/>
          </p:cNvCxnSpPr>
          <p:nvPr/>
        </p:nvCxnSpPr>
        <p:spPr>
          <a:xfrm>
            <a:off x="1566473" y="2255146"/>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9" idx="6"/>
            <a:endCxn id="17" idx="2"/>
          </p:cNvCxnSpPr>
          <p:nvPr/>
        </p:nvCxnSpPr>
        <p:spPr>
          <a:xfrm flipV="1">
            <a:off x="1567857" y="2996190"/>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9" idx="6"/>
            <a:endCxn id="16" idx="2"/>
          </p:cNvCxnSpPr>
          <p:nvPr/>
        </p:nvCxnSpPr>
        <p:spPr>
          <a:xfrm flipV="1">
            <a:off x="1567859" y="2240723"/>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8" idx="6"/>
            <a:endCxn id="17" idx="2"/>
          </p:cNvCxnSpPr>
          <p:nvPr/>
        </p:nvCxnSpPr>
        <p:spPr>
          <a:xfrm flipV="1">
            <a:off x="1560453" y="2996190"/>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stCxn id="8" idx="6"/>
            <a:endCxn id="16" idx="2"/>
          </p:cNvCxnSpPr>
          <p:nvPr/>
        </p:nvCxnSpPr>
        <p:spPr>
          <a:xfrm flipV="1">
            <a:off x="1560455" y="2240723"/>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endCxn id="17" idx="2"/>
          </p:cNvCxnSpPr>
          <p:nvPr/>
        </p:nvCxnSpPr>
        <p:spPr>
          <a:xfrm>
            <a:off x="1545178" y="2261970"/>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a:stCxn id="7" idx="6"/>
            <a:endCxn id="16" idx="2"/>
          </p:cNvCxnSpPr>
          <p:nvPr/>
        </p:nvCxnSpPr>
        <p:spPr>
          <a:xfrm flipV="1">
            <a:off x="1566471" y="2240725"/>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7" name="Object 12"/>
          <p:cNvGraphicFramePr>
            <a:graphicFrameLocks noChangeAspect="1"/>
          </p:cNvGraphicFramePr>
          <p:nvPr>
            <p:extLst>
              <p:ext uri="{D42A27DB-BD31-4B8C-83A1-F6EECF244321}">
                <p14:modId xmlns:p14="http://schemas.microsoft.com/office/powerpoint/2010/main" val="1400591086"/>
              </p:ext>
            </p:extLst>
          </p:nvPr>
        </p:nvGraphicFramePr>
        <p:xfrm>
          <a:off x="2076706" y="4110444"/>
          <a:ext cx="433388" cy="542925"/>
        </p:xfrm>
        <a:graphic>
          <a:graphicData uri="http://schemas.openxmlformats.org/presentationml/2006/ole">
            <mc:AlternateContent xmlns:mc="http://schemas.openxmlformats.org/markup-compatibility/2006">
              <mc:Choice xmlns:v="urn:schemas-microsoft-com:vml" Requires="v">
                <p:oleObj name="方程式" r:id="rId14" imgW="203040" imgH="253800" progId="Equation.3">
                  <p:embed/>
                </p:oleObj>
              </mc:Choice>
              <mc:Fallback>
                <p:oleObj name="方程式" r:id="rId14" imgW="203040" imgH="253800" progId="Equation.3">
                  <p:embed/>
                  <p:pic>
                    <p:nvPicPr>
                      <p:cNvPr id="0" name=""/>
                      <p:cNvPicPr>
                        <a:picLocks noChangeAspect="1" noChangeArrowheads="1"/>
                      </p:cNvPicPr>
                      <p:nvPr/>
                    </p:nvPicPr>
                    <p:blipFill>
                      <a:blip r:embed="rId15"/>
                      <a:srcRect/>
                      <a:stretch>
                        <a:fillRect/>
                      </a:stretch>
                    </p:blipFill>
                    <p:spPr bwMode="auto">
                      <a:xfrm>
                        <a:off x="2076706" y="4110444"/>
                        <a:ext cx="43338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12"/>
          <p:cNvGraphicFramePr>
            <a:graphicFrameLocks noChangeAspect="1"/>
          </p:cNvGraphicFramePr>
          <p:nvPr>
            <p:extLst>
              <p:ext uri="{D42A27DB-BD31-4B8C-83A1-F6EECF244321}">
                <p14:modId xmlns:p14="http://schemas.microsoft.com/office/powerpoint/2010/main" val="3717488409"/>
              </p:ext>
            </p:extLst>
          </p:nvPr>
        </p:nvGraphicFramePr>
        <p:xfrm>
          <a:off x="2631334" y="4131404"/>
          <a:ext cx="325438" cy="515937"/>
        </p:xfrm>
        <a:graphic>
          <a:graphicData uri="http://schemas.openxmlformats.org/presentationml/2006/ole">
            <mc:AlternateContent xmlns:mc="http://schemas.openxmlformats.org/markup-compatibility/2006">
              <mc:Choice xmlns:v="urn:schemas-microsoft-com:vml" Requires="v">
                <p:oleObj name="方程式" r:id="rId16" imgW="152280" imgH="241200" progId="Equation.3">
                  <p:embed/>
                </p:oleObj>
              </mc:Choice>
              <mc:Fallback>
                <p:oleObj name="方程式" r:id="rId16" imgW="152280" imgH="241200" progId="Equation.3">
                  <p:embed/>
                  <p:pic>
                    <p:nvPicPr>
                      <p:cNvPr id="0" name=""/>
                      <p:cNvPicPr>
                        <a:picLocks noChangeAspect="1" noChangeArrowheads="1"/>
                      </p:cNvPicPr>
                      <p:nvPr/>
                    </p:nvPicPr>
                    <p:blipFill>
                      <a:blip r:embed="rId17"/>
                      <a:srcRect/>
                      <a:stretch>
                        <a:fillRect/>
                      </a:stretch>
                    </p:blipFill>
                    <p:spPr bwMode="auto">
                      <a:xfrm>
                        <a:off x="2631334" y="4131404"/>
                        <a:ext cx="325438"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12"/>
          <p:cNvGraphicFramePr>
            <a:graphicFrameLocks noChangeAspect="1"/>
          </p:cNvGraphicFramePr>
          <p:nvPr>
            <p:extLst>
              <p:ext uri="{D42A27DB-BD31-4B8C-83A1-F6EECF244321}">
                <p14:modId xmlns:p14="http://schemas.microsoft.com/office/powerpoint/2010/main" val="2649606090"/>
              </p:ext>
            </p:extLst>
          </p:nvPr>
        </p:nvGraphicFramePr>
        <p:xfrm>
          <a:off x="3340795" y="4140662"/>
          <a:ext cx="352425" cy="515938"/>
        </p:xfrm>
        <a:graphic>
          <a:graphicData uri="http://schemas.openxmlformats.org/presentationml/2006/ole">
            <mc:AlternateContent xmlns:mc="http://schemas.openxmlformats.org/markup-compatibility/2006">
              <mc:Choice xmlns:v="urn:schemas-microsoft-com:vml" Requires="v">
                <p:oleObj name="方程式" r:id="rId18" imgW="164880" imgH="241200" progId="Equation.3">
                  <p:embed/>
                </p:oleObj>
              </mc:Choice>
              <mc:Fallback>
                <p:oleObj name="方程式" r:id="rId18" imgW="164880" imgH="241200" progId="Equation.3">
                  <p:embed/>
                  <p:pic>
                    <p:nvPicPr>
                      <p:cNvPr id="0" name=""/>
                      <p:cNvPicPr>
                        <a:picLocks noChangeAspect="1" noChangeArrowheads="1"/>
                      </p:cNvPicPr>
                      <p:nvPr/>
                    </p:nvPicPr>
                    <p:blipFill>
                      <a:blip r:embed="rId19"/>
                      <a:srcRect/>
                      <a:stretch>
                        <a:fillRect/>
                      </a:stretch>
                    </p:blipFill>
                    <p:spPr bwMode="auto">
                      <a:xfrm>
                        <a:off x="3340795" y="4140662"/>
                        <a:ext cx="352425"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12"/>
          <p:cNvGraphicFramePr>
            <a:graphicFrameLocks noChangeAspect="1"/>
          </p:cNvGraphicFramePr>
          <p:nvPr>
            <p:extLst>
              <p:ext uri="{D42A27DB-BD31-4B8C-83A1-F6EECF244321}">
                <p14:modId xmlns:p14="http://schemas.microsoft.com/office/powerpoint/2010/main" val="3140476451"/>
              </p:ext>
            </p:extLst>
          </p:nvPr>
        </p:nvGraphicFramePr>
        <p:xfrm>
          <a:off x="4915973" y="2270764"/>
          <a:ext cx="3222625" cy="542925"/>
        </p:xfrm>
        <a:graphic>
          <a:graphicData uri="http://schemas.openxmlformats.org/presentationml/2006/ole">
            <mc:AlternateContent xmlns:mc="http://schemas.openxmlformats.org/markup-compatibility/2006">
              <mc:Choice xmlns:v="urn:schemas-microsoft-com:vml" Requires="v">
                <p:oleObj name="方程式" r:id="rId20" imgW="1511280" imgH="253800" progId="Equation.3">
                  <p:embed/>
                </p:oleObj>
              </mc:Choice>
              <mc:Fallback>
                <p:oleObj name="方程式" r:id="rId20" imgW="1511280" imgH="253800" progId="Equation.3">
                  <p:embed/>
                  <p:pic>
                    <p:nvPicPr>
                      <p:cNvPr id="0" name=""/>
                      <p:cNvPicPr>
                        <a:picLocks noChangeAspect="1" noChangeArrowheads="1"/>
                      </p:cNvPicPr>
                      <p:nvPr/>
                    </p:nvPicPr>
                    <p:blipFill>
                      <a:blip r:embed="rId21"/>
                      <a:srcRect/>
                      <a:stretch>
                        <a:fillRect/>
                      </a:stretch>
                    </p:blipFill>
                    <p:spPr bwMode="auto">
                      <a:xfrm>
                        <a:off x="4915973" y="2270764"/>
                        <a:ext cx="32226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12"/>
          <p:cNvGraphicFramePr>
            <a:graphicFrameLocks noChangeAspect="1"/>
          </p:cNvGraphicFramePr>
          <p:nvPr>
            <p:extLst>
              <p:ext uri="{D42A27DB-BD31-4B8C-83A1-F6EECF244321}">
                <p14:modId xmlns:p14="http://schemas.microsoft.com/office/powerpoint/2010/main" val="1728130274"/>
              </p:ext>
            </p:extLst>
          </p:nvPr>
        </p:nvGraphicFramePr>
        <p:xfrm>
          <a:off x="5426353" y="3283267"/>
          <a:ext cx="2201863" cy="1003300"/>
        </p:xfrm>
        <a:graphic>
          <a:graphicData uri="http://schemas.openxmlformats.org/presentationml/2006/ole">
            <mc:AlternateContent xmlns:mc="http://schemas.openxmlformats.org/markup-compatibility/2006">
              <mc:Choice xmlns:v="urn:schemas-microsoft-com:vml" Requires="v">
                <p:oleObj name="方程式" r:id="rId22" imgW="1028520" imgH="469800" progId="Equation.3">
                  <p:embed/>
                </p:oleObj>
              </mc:Choice>
              <mc:Fallback>
                <p:oleObj name="方程式" r:id="rId22" imgW="1028520" imgH="469800" progId="Equation.3">
                  <p:embed/>
                  <p:pic>
                    <p:nvPicPr>
                      <p:cNvPr id="0" name=""/>
                      <p:cNvPicPr>
                        <a:picLocks noChangeAspect="1" noChangeArrowheads="1"/>
                      </p:cNvPicPr>
                      <p:nvPr/>
                    </p:nvPicPr>
                    <p:blipFill>
                      <a:blip r:embed="rId23"/>
                      <a:srcRect/>
                      <a:stretch>
                        <a:fillRect/>
                      </a:stretch>
                    </p:blipFill>
                    <p:spPr bwMode="auto">
                      <a:xfrm>
                        <a:off x="5426353" y="3283267"/>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9" name="群組 48"/>
          <p:cNvGrpSpPr/>
          <p:nvPr/>
        </p:nvGrpSpPr>
        <p:grpSpPr>
          <a:xfrm>
            <a:off x="2430511" y="1411903"/>
            <a:ext cx="1384872" cy="461665"/>
            <a:chOff x="3302899" y="1075492"/>
            <a:chExt cx="1384872" cy="461663"/>
          </a:xfrm>
        </p:grpSpPr>
        <p:sp>
          <p:nvSpPr>
            <p:cNvPr id="50" name="文字方塊 49"/>
            <p:cNvSpPr txBox="1"/>
            <p:nvPr/>
          </p:nvSpPr>
          <p:spPr>
            <a:xfrm>
              <a:off x="3302899" y="1075492"/>
              <a:ext cx="1384872" cy="461663"/>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51" name="Object 12"/>
            <p:cNvGraphicFramePr>
              <a:graphicFrameLocks noChangeAspect="1"/>
            </p:cNvGraphicFramePr>
            <p:nvPr/>
          </p:nvGraphicFramePr>
          <p:xfrm>
            <a:off x="4385193" y="1135663"/>
            <a:ext cx="188913" cy="381000"/>
          </p:xfrm>
          <a:graphic>
            <a:graphicData uri="http://schemas.openxmlformats.org/presentationml/2006/ole">
              <mc:AlternateContent xmlns:mc="http://schemas.openxmlformats.org/markup-compatibility/2006">
                <mc:Choice xmlns:v="urn:schemas-microsoft-com:vml" Requires="v">
                  <p:oleObj name="方程式" r:id="rId24" imgW="88560" imgH="177480" progId="Equation.3">
                    <p:embed/>
                  </p:oleObj>
                </mc:Choice>
                <mc:Fallback>
                  <p:oleObj name="方程式" r:id="rId24" imgW="88560" imgH="177480" progId="Equation.3">
                    <p:embed/>
                    <p:pic>
                      <p:nvPicPr>
                        <p:cNvPr id="0" name=""/>
                        <p:cNvPicPr>
                          <a:picLocks noChangeAspect="1" noChangeArrowheads="1"/>
                        </p:cNvPicPr>
                        <p:nvPr/>
                      </p:nvPicPr>
                      <p:blipFill>
                        <a:blip r:embed="rId25"/>
                        <a:srcRect/>
                        <a:stretch>
                          <a:fillRect/>
                        </a:stretch>
                      </p:blipFill>
                      <p:spPr bwMode="auto">
                        <a:xfrm>
                          <a:off x="4385193" y="1135663"/>
                          <a:ext cx="1889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5" name="群組 54"/>
          <p:cNvGrpSpPr/>
          <p:nvPr/>
        </p:nvGrpSpPr>
        <p:grpSpPr>
          <a:xfrm>
            <a:off x="496917" y="1425938"/>
            <a:ext cx="1515165" cy="461665"/>
            <a:chOff x="1008993" y="1026295"/>
            <a:chExt cx="1515165" cy="461663"/>
          </a:xfrm>
        </p:grpSpPr>
        <p:sp>
          <p:nvSpPr>
            <p:cNvPr id="59" name="文字方塊 58"/>
            <p:cNvSpPr txBox="1"/>
            <p:nvPr/>
          </p:nvSpPr>
          <p:spPr>
            <a:xfrm>
              <a:off x="1008993" y="1026295"/>
              <a:ext cx="1134648" cy="461663"/>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60" name="Object 12"/>
            <p:cNvGraphicFramePr>
              <a:graphicFrameLocks noChangeAspect="1"/>
            </p:cNvGraphicFramePr>
            <p:nvPr/>
          </p:nvGraphicFramePr>
          <p:xfrm>
            <a:off x="1930433" y="1079298"/>
            <a:ext cx="593725" cy="382587"/>
          </p:xfrm>
          <a:graphic>
            <a:graphicData uri="http://schemas.openxmlformats.org/presentationml/2006/ole">
              <mc:AlternateContent xmlns:mc="http://schemas.openxmlformats.org/markup-compatibility/2006">
                <mc:Choice xmlns:v="urn:schemas-microsoft-com:vml" Requires="v">
                  <p:oleObj name="方程式" r:id="rId26" imgW="279360" imgH="177480" progId="Equation.3">
                    <p:embed/>
                  </p:oleObj>
                </mc:Choice>
                <mc:Fallback>
                  <p:oleObj name="方程式" r:id="rId26" imgW="279360" imgH="177480" progId="Equation.3">
                    <p:embed/>
                    <p:pic>
                      <p:nvPicPr>
                        <p:cNvPr id="0" name=""/>
                        <p:cNvPicPr>
                          <a:picLocks noChangeAspect="1" noChangeArrowheads="1"/>
                        </p:cNvPicPr>
                        <p:nvPr/>
                      </p:nvPicPr>
                      <p:blipFill>
                        <a:blip r:embed="rId27"/>
                        <a:srcRect/>
                        <a:stretch>
                          <a:fillRect/>
                        </a:stretch>
                      </p:blipFill>
                      <p:spPr bwMode="auto">
                        <a:xfrm>
                          <a:off x="1930433" y="1079298"/>
                          <a:ext cx="5937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2" name="Group 11"/>
          <p:cNvGrpSpPr/>
          <p:nvPr/>
        </p:nvGrpSpPr>
        <p:grpSpPr>
          <a:xfrm>
            <a:off x="117179" y="5351271"/>
            <a:ext cx="8855318" cy="1420839"/>
            <a:chOff x="117179" y="5351271"/>
            <a:chExt cx="8855318" cy="1420839"/>
          </a:xfrm>
        </p:grpSpPr>
        <p:pic>
          <p:nvPicPr>
            <p:cNvPr id="132938" name="Picture 84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365893" y="5828436"/>
              <a:ext cx="1530185" cy="94235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355635" y="5351271"/>
              <a:ext cx="3386632"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Chain rule reminder:</a:t>
              </a:r>
            </a:p>
          </p:txBody>
        </p:sp>
        <p:pic>
          <p:nvPicPr>
            <p:cNvPr id="132953" name="Picture 85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920381" y="5828435"/>
              <a:ext cx="4052116" cy="94235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2954" name="Picture 85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7179" y="5351271"/>
              <a:ext cx="3227529" cy="142083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1863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t>          is the multiplication of two terms</a:t>
            </a:r>
            <a:endParaRPr lang="zh-TW" altLang="en-US" dirty="0"/>
          </a:p>
        </p:txBody>
      </p:sp>
      <p:graphicFrame>
        <p:nvGraphicFramePr>
          <p:cNvPr id="4" name="Object 12"/>
          <p:cNvGraphicFramePr>
            <a:graphicFrameLocks noChangeAspect="1"/>
          </p:cNvGraphicFramePr>
          <p:nvPr/>
        </p:nvGraphicFramePr>
        <p:xfrm>
          <a:off x="990142" y="1583571"/>
          <a:ext cx="679450" cy="1003300"/>
        </p:xfrm>
        <a:graphic>
          <a:graphicData uri="http://schemas.openxmlformats.org/presentationml/2006/ole">
            <mc:AlternateContent xmlns:mc="http://schemas.openxmlformats.org/markup-compatibility/2006">
              <mc:Choice xmlns:v="urn:schemas-microsoft-com:vml" Requires="v">
                <p:oleObj name="方程式" r:id="rId2" imgW="317160" imgH="469800" progId="Equation.3">
                  <p:embed/>
                </p:oleObj>
              </mc:Choice>
              <mc:Fallback>
                <p:oleObj name="方程式" r:id="rId2" imgW="317160" imgH="469800" progId="Equation.3">
                  <p:embed/>
                  <p:pic>
                    <p:nvPicPr>
                      <p:cNvPr id="0" name=""/>
                      <p:cNvPicPr>
                        <a:picLocks noChangeAspect="1" noChangeArrowheads="1"/>
                      </p:cNvPicPr>
                      <p:nvPr/>
                    </p:nvPicPr>
                    <p:blipFill>
                      <a:blip r:embed="rId3"/>
                      <a:srcRect/>
                      <a:stretch>
                        <a:fillRect/>
                      </a:stretch>
                    </p:blipFill>
                    <p:spPr bwMode="auto">
                      <a:xfrm>
                        <a:off x="990142" y="1583571"/>
                        <a:ext cx="67945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直線單箭頭接點 4"/>
          <p:cNvCxnSpPr/>
          <p:nvPr/>
        </p:nvCxnSpPr>
        <p:spPr>
          <a:xfrm>
            <a:off x="3605055" y="4383259"/>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a:off x="3580752" y="3614944"/>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p:cNvSpPr/>
          <p:nvPr/>
        </p:nvSpPr>
        <p:spPr>
          <a:xfrm>
            <a:off x="1124046" y="3355138"/>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 name="橢圓 7"/>
          <p:cNvSpPr/>
          <p:nvPr/>
        </p:nvSpPr>
        <p:spPr>
          <a:xfrm>
            <a:off x="1118029" y="4110603"/>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 name="橢圓 8"/>
          <p:cNvSpPr/>
          <p:nvPr/>
        </p:nvSpPr>
        <p:spPr>
          <a:xfrm>
            <a:off x="1125433" y="5180419"/>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0" name="文字方塊 9"/>
          <p:cNvSpPr txBox="1"/>
          <p:nvPr/>
        </p:nvSpPr>
        <p:spPr>
          <a:xfrm rot="5400000">
            <a:off x="1141066" y="5774022"/>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1" name="文字方塊 10"/>
          <p:cNvSpPr txBox="1"/>
          <p:nvPr/>
        </p:nvSpPr>
        <p:spPr>
          <a:xfrm rot="5400000">
            <a:off x="1137716" y="4690763"/>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13" name="Object 12"/>
          <p:cNvGraphicFramePr>
            <a:graphicFrameLocks noChangeAspect="1"/>
          </p:cNvGraphicFramePr>
          <p:nvPr/>
        </p:nvGraphicFramePr>
        <p:xfrm>
          <a:off x="1309858" y="3438734"/>
          <a:ext cx="190501" cy="352425"/>
        </p:xfrm>
        <a:graphic>
          <a:graphicData uri="http://schemas.openxmlformats.org/presentationml/2006/ole">
            <mc:AlternateContent xmlns:mc="http://schemas.openxmlformats.org/markup-compatibility/2006">
              <mc:Choice xmlns:v="urn:schemas-microsoft-com:vml" Requires="v">
                <p:oleObj name="方程式" r:id="rId4" imgW="88560" imgH="164880" progId="Equation.3">
                  <p:embed/>
                </p:oleObj>
              </mc:Choice>
              <mc:Fallback>
                <p:oleObj name="方程式" r:id="rId4" imgW="88560" imgH="164880" progId="Equation.3">
                  <p:embed/>
                  <p:pic>
                    <p:nvPicPr>
                      <p:cNvPr id="0" name=""/>
                      <p:cNvPicPr>
                        <a:picLocks noChangeAspect="1" noChangeArrowheads="1"/>
                      </p:cNvPicPr>
                      <p:nvPr/>
                    </p:nvPicPr>
                    <p:blipFill>
                      <a:blip r:embed="rId5"/>
                      <a:srcRect/>
                      <a:stretch>
                        <a:fillRect/>
                      </a:stretch>
                    </p:blipFill>
                    <p:spPr bwMode="auto">
                      <a:xfrm>
                        <a:off x="1309858" y="3438734"/>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2"/>
          <p:cNvGraphicFramePr>
            <a:graphicFrameLocks noChangeAspect="1"/>
          </p:cNvGraphicFramePr>
          <p:nvPr/>
        </p:nvGraphicFramePr>
        <p:xfrm>
          <a:off x="1276781" y="4175761"/>
          <a:ext cx="271463" cy="352425"/>
        </p:xfrm>
        <a:graphic>
          <a:graphicData uri="http://schemas.openxmlformats.org/presentationml/2006/ole">
            <mc:AlternateContent xmlns:mc="http://schemas.openxmlformats.org/markup-compatibility/2006">
              <mc:Choice xmlns:v="urn:schemas-microsoft-com:vml" Requires="v">
                <p:oleObj name="方程式" r:id="rId6" imgW="126720" imgH="164880" progId="Equation.3">
                  <p:embed/>
                </p:oleObj>
              </mc:Choice>
              <mc:Fallback>
                <p:oleObj name="方程式" r:id="rId6" imgW="126720" imgH="164880" progId="Equation.3">
                  <p:embed/>
                  <p:pic>
                    <p:nvPicPr>
                      <p:cNvPr id="0" name=""/>
                      <p:cNvPicPr>
                        <a:picLocks noChangeAspect="1" noChangeArrowheads="1"/>
                      </p:cNvPicPr>
                      <p:nvPr/>
                    </p:nvPicPr>
                    <p:blipFill>
                      <a:blip r:embed="rId7"/>
                      <a:srcRect/>
                      <a:stretch>
                        <a:fillRect/>
                      </a:stretch>
                    </p:blipFill>
                    <p:spPr bwMode="auto">
                      <a:xfrm>
                        <a:off x="1276781" y="4175761"/>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2"/>
          <p:cNvGraphicFramePr>
            <a:graphicFrameLocks noChangeAspect="1"/>
          </p:cNvGraphicFramePr>
          <p:nvPr/>
        </p:nvGraphicFramePr>
        <p:xfrm>
          <a:off x="1275135" y="5283866"/>
          <a:ext cx="271462" cy="406400"/>
        </p:xfrm>
        <a:graphic>
          <a:graphicData uri="http://schemas.openxmlformats.org/presentationml/2006/ole">
            <mc:AlternateContent xmlns:mc="http://schemas.openxmlformats.org/markup-compatibility/2006">
              <mc:Choice xmlns:v="urn:schemas-microsoft-com:vml" Requires="v">
                <p:oleObj name="方程式" r:id="rId8" imgW="126720" imgH="190440" progId="Equation.3">
                  <p:embed/>
                </p:oleObj>
              </mc:Choice>
              <mc:Fallback>
                <p:oleObj name="方程式" r:id="rId8" imgW="126720" imgH="190440" progId="Equation.3">
                  <p:embed/>
                  <p:pic>
                    <p:nvPicPr>
                      <p:cNvPr id="0" name=""/>
                      <p:cNvPicPr>
                        <a:picLocks noChangeAspect="1" noChangeArrowheads="1"/>
                      </p:cNvPicPr>
                      <p:nvPr/>
                    </p:nvPicPr>
                    <p:blipFill>
                      <a:blip r:embed="rId9"/>
                      <a:srcRect/>
                      <a:stretch>
                        <a:fillRect/>
                      </a:stretch>
                    </p:blipFill>
                    <p:spPr bwMode="auto">
                      <a:xfrm>
                        <a:off x="1275135" y="5283866"/>
                        <a:ext cx="271462"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橢圓 15"/>
          <p:cNvSpPr/>
          <p:nvPr/>
        </p:nvSpPr>
        <p:spPr>
          <a:xfrm>
            <a:off x="3036915" y="3340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7" name="橢圓 16"/>
          <p:cNvSpPr/>
          <p:nvPr/>
        </p:nvSpPr>
        <p:spPr>
          <a:xfrm>
            <a:off x="3030897" y="4096180"/>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8" name="橢圓 17"/>
          <p:cNvSpPr/>
          <p:nvPr/>
        </p:nvSpPr>
        <p:spPr>
          <a:xfrm>
            <a:off x="3038301" y="516599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9" name="文字方塊 18"/>
          <p:cNvSpPr txBox="1"/>
          <p:nvPr/>
        </p:nvSpPr>
        <p:spPr>
          <a:xfrm rot="5400000">
            <a:off x="3056640" y="576429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20" name="文字方塊 19"/>
          <p:cNvSpPr txBox="1"/>
          <p:nvPr/>
        </p:nvSpPr>
        <p:spPr>
          <a:xfrm rot="5400000">
            <a:off x="3050585" y="4676340"/>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21" name="Object 12"/>
          <p:cNvGraphicFramePr>
            <a:graphicFrameLocks noChangeAspect="1"/>
          </p:cNvGraphicFramePr>
          <p:nvPr/>
        </p:nvGraphicFramePr>
        <p:xfrm>
          <a:off x="3237241" y="3438825"/>
          <a:ext cx="190501" cy="352425"/>
        </p:xfrm>
        <a:graphic>
          <a:graphicData uri="http://schemas.openxmlformats.org/presentationml/2006/ole">
            <mc:AlternateContent xmlns:mc="http://schemas.openxmlformats.org/markup-compatibility/2006">
              <mc:Choice xmlns:v="urn:schemas-microsoft-com:vml" Requires="v">
                <p:oleObj name="方程式" r:id="rId10" imgW="88560" imgH="164880" progId="Equation.3">
                  <p:embed/>
                </p:oleObj>
              </mc:Choice>
              <mc:Fallback>
                <p:oleObj name="方程式" r:id="rId10" imgW="88560" imgH="164880" progId="Equation.3">
                  <p:embed/>
                  <p:pic>
                    <p:nvPicPr>
                      <p:cNvPr id="0" name=""/>
                      <p:cNvPicPr>
                        <a:picLocks noChangeAspect="1" noChangeArrowheads="1"/>
                      </p:cNvPicPr>
                      <p:nvPr/>
                    </p:nvPicPr>
                    <p:blipFill>
                      <a:blip r:embed="rId5"/>
                      <a:srcRect/>
                      <a:stretch>
                        <a:fillRect/>
                      </a:stretch>
                    </p:blipFill>
                    <p:spPr bwMode="auto">
                      <a:xfrm>
                        <a:off x="3237241" y="3438825"/>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12"/>
          <p:cNvGraphicFramePr>
            <a:graphicFrameLocks noChangeAspect="1"/>
          </p:cNvGraphicFramePr>
          <p:nvPr/>
        </p:nvGraphicFramePr>
        <p:xfrm>
          <a:off x="3204164" y="4190366"/>
          <a:ext cx="271463" cy="352425"/>
        </p:xfrm>
        <a:graphic>
          <a:graphicData uri="http://schemas.openxmlformats.org/presentationml/2006/ole">
            <mc:AlternateContent xmlns:mc="http://schemas.openxmlformats.org/markup-compatibility/2006">
              <mc:Choice xmlns:v="urn:schemas-microsoft-com:vml" Requires="v">
                <p:oleObj name="方程式" r:id="rId11" imgW="126720" imgH="164880" progId="Equation.3">
                  <p:embed/>
                </p:oleObj>
              </mc:Choice>
              <mc:Fallback>
                <p:oleObj name="方程式" r:id="rId11" imgW="126720" imgH="164880" progId="Equation.3">
                  <p:embed/>
                  <p:pic>
                    <p:nvPicPr>
                      <p:cNvPr id="0" name=""/>
                      <p:cNvPicPr>
                        <a:picLocks noChangeAspect="1" noChangeArrowheads="1"/>
                      </p:cNvPicPr>
                      <p:nvPr/>
                    </p:nvPicPr>
                    <p:blipFill>
                      <a:blip r:embed="rId7"/>
                      <a:srcRect/>
                      <a:stretch>
                        <a:fillRect/>
                      </a:stretch>
                    </p:blipFill>
                    <p:spPr bwMode="auto">
                      <a:xfrm>
                        <a:off x="3204164" y="4190366"/>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12"/>
          <p:cNvGraphicFramePr>
            <a:graphicFrameLocks noChangeAspect="1"/>
          </p:cNvGraphicFramePr>
          <p:nvPr/>
        </p:nvGraphicFramePr>
        <p:xfrm>
          <a:off x="3230843" y="5311390"/>
          <a:ext cx="190500" cy="350837"/>
        </p:xfrm>
        <a:graphic>
          <a:graphicData uri="http://schemas.openxmlformats.org/presentationml/2006/ole">
            <mc:AlternateContent xmlns:mc="http://schemas.openxmlformats.org/markup-compatibility/2006">
              <mc:Choice xmlns:v="urn:schemas-microsoft-com:vml" Requires="v">
                <p:oleObj name="方程式" r:id="rId12" imgW="88560" imgH="164880" progId="Equation.3">
                  <p:embed/>
                </p:oleObj>
              </mc:Choice>
              <mc:Fallback>
                <p:oleObj name="方程式" r:id="rId12" imgW="88560" imgH="164880" progId="Equation.3">
                  <p:embed/>
                  <p:pic>
                    <p:nvPicPr>
                      <p:cNvPr id="0" name=""/>
                      <p:cNvPicPr>
                        <a:picLocks noChangeAspect="1" noChangeArrowheads="1"/>
                      </p:cNvPicPr>
                      <p:nvPr/>
                    </p:nvPicPr>
                    <p:blipFill>
                      <a:blip r:embed="rId13"/>
                      <a:srcRect/>
                      <a:stretch>
                        <a:fillRect/>
                      </a:stretch>
                    </p:blipFill>
                    <p:spPr bwMode="auto">
                      <a:xfrm>
                        <a:off x="3230843" y="5311390"/>
                        <a:ext cx="190500"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 name="直線單箭頭接點 23"/>
          <p:cNvCxnSpPr/>
          <p:nvPr/>
        </p:nvCxnSpPr>
        <p:spPr>
          <a:xfrm>
            <a:off x="1716889" y="5474367"/>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3628549" y="5481903"/>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8" idx="6"/>
            <a:endCxn id="18" idx="2"/>
          </p:cNvCxnSpPr>
          <p:nvPr/>
        </p:nvCxnSpPr>
        <p:spPr>
          <a:xfrm>
            <a:off x="1692186" y="4397684"/>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7" idx="6"/>
            <a:endCxn id="18" idx="2"/>
          </p:cNvCxnSpPr>
          <p:nvPr/>
        </p:nvCxnSpPr>
        <p:spPr>
          <a:xfrm>
            <a:off x="1698206" y="3642217"/>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9" idx="6"/>
            <a:endCxn id="17" idx="2"/>
          </p:cNvCxnSpPr>
          <p:nvPr/>
        </p:nvCxnSpPr>
        <p:spPr>
          <a:xfrm flipV="1">
            <a:off x="1699590" y="4383261"/>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9" idx="6"/>
            <a:endCxn id="16" idx="2"/>
          </p:cNvCxnSpPr>
          <p:nvPr/>
        </p:nvCxnSpPr>
        <p:spPr>
          <a:xfrm flipV="1">
            <a:off x="1699592" y="3627794"/>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8" idx="6"/>
            <a:endCxn id="17" idx="2"/>
          </p:cNvCxnSpPr>
          <p:nvPr/>
        </p:nvCxnSpPr>
        <p:spPr>
          <a:xfrm flipV="1">
            <a:off x="1692186" y="4383261"/>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stCxn id="8" idx="6"/>
            <a:endCxn id="16" idx="2"/>
          </p:cNvCxnSpPr>
          <p:nvPr/>
        </p:nvCxnSpPr>
        <p:spPr>
          <a:xfrm flipV="1">
            <a:off x="1692188" y="3627794"/>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endCxn id="17" idx="2"/>
          </p:cNvCxnSpPr>
          <p:nvPr/>
        </p:nvCxnSpPr>
        <p:spPr>
          <a:xfrm>
            <a:off x="1676911" y="3649041"/>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a:stCxn id="7" idx="6"/>
            <a:endCxn id="16" idx="2"/>
          </p:cNvCxnSpPr>
          <p:nvPr/>
        </p:nvCxnSpPr>
        <p:spPr>
          <a:xfrm flipV="1">
            <a:off x="1698204" y="3627796"/>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7" name="Object 12"/>
          <p:cNvGraphicFramePr>
            <a:graphicFrameLocks noChangeAspect="1"/>
          </p:cNvGraphicFramePr>
          <p:nvPr/>
        </p:nvGraphicFramePr>
        <p:xfrm>
          <a:off x="2208439" y="5497515"/>
          <a:ext cx="433388" cy="542925"/>
        </p:xfrm>
        <a:graphic>
          <a:graphicData uri="http://schemas.openxmlformats.org/presentationml/2006/ole">
            <mc:AlternateContent xmlns:mc="http://schemas.openxmlformats.org/markup-compatibility/2006">
              <mc:Choice xmlns:v="urn:schemas-microsoft-com:vml" Requires="v">
                <p:oleObj name="方程式" r:id="rId14" imgW="203040" imgH="253800" progId="Equation.3">
                  <p:embed/>
                </p:oleObj>
              </mc:Choice>
              <mc:Fallback>
                <p:oleObj name="方程式" r:id="rId14" imgW="203040" imgH="253800" progId="Equation.3">
                  <p:embed/>
                  <p:pic>
                    <p:nvPicPr>
                      <p:cNvPr id="0" name=""/>
                      <p:cNvPicPr>
                        <a:picLocks noChangeAspect="1" noChangeArrowheads="1"/>
                      </p:cNvPicPr>
                      <p:nvPr/>
                    </p:nvPicPr>
                    <p:blipFill>
                      <a:blip r:embed="rId15"/>
                      <a:srcRect/>
                      <a:stretch>
                        <a:fillRect/>
                      </a:stretch>
                    </p:blipFill>
                    <p:spPr bwMode="auto">
                      <a:xfrm>
                        <a:off x="2208439" y="5497515"/>
                        <a:ext cx="43338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12"/>
          <p:cNvGraphicFramePr>
            <a:graphicFrameLocks noChangeAspect="1"/>
          </p:cNvGraphicFramePr>
          <p:nvPr/>
        </p:nvGraphicFramePr>
        <p:xfrm>
          <a:off x="2763067" y="5518475"/>
          <a:ext cx="325438" cy="515937"/>
        </p:xfrm>
        <a:graphic>
          <a:graphicData uri="http://schemas.openxmlformats.org/presentationml/2006/ole">
            <mc:AlternateContent xmlns:mc="http://schemas.openxmlformats.org/markup-compatibility/2006">
              <mc:Choice xmlns:v="urn:schemas-microsoft-com:vml" Requires="v">
                <p:oleObj name="方程式" r:id="rId16" imgW="152280" imgH="241200" progId="Equation.3">
                  <p:embed/>
                </p:oleObj>
              </mc:Choice>
              <mc:Fallback>
                <p:oleObj name="方程式" r:id="rId16" imgW="152280" imgH="241200" progId="Equation.3">
                  <p:embed/>
                  <p:pic>
                    <p:nvPicPr>
                      <p:cNvPr id="0" name=""/>
                      <p:cNvPicPr>
                        <a:picLocks noChangeAspect="1" noChangeArrowheads="1"/>
                      </p:cNvPicPr>
                      <p:nvPr/>
                    </p:nvPicPr>
                    <p:blipFill>
                      <a:blip r:embed="rId17"/>
                      <a:srcRect/>
                      <a:stretch>
                        <a:fillRect/>
                      </a:stretch>
                    </p:blipFill>
                    <p:spPr bwMode="auto">
                      <a:xfrm>
                        <a:off x="2763067" y="5518475"/>
                        <a:ext cx="325438"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12"/>
          <p:cNvGraphicFramePr>
            <a:graphicFrameLocks noChangeAspect="1"/>
          </p:cNvGraphicFramePr>
          <p:nvPr/>
        </p:nvGraphicFramePr>
        <p:xfrm>
          <a:off x="3472528" y="5527733"/>
          <a:ext cx="352425" cy="515938"/>
        </p:xfrm>
        <a:graphic>
          <a:graphicData uri="http://schemas.openxmlformats.org/presentationml/2006/ole">
            <mc:AlternateContent xmlns:mc="http://schemas.openxmlformats.org/markup-compatibility/2006">
              <mc:Choice xmlns:v="urn:schemas-microsoft-com:vml" Requires="v">
                <p:oleObj name="方程式" r:id="rId18" imgW="164880" imgH="241200" progId="Equation.3">
                  <p:embed/>
                </p:oleObj>
              </mc:Choice>
              <mc:Fallback>
                <p:oleObj name="方程式" r:id="rId18" imgW="164880" imgH="241200" progId="Equation.3">
                  <p:embed/>
                  <p:pic>
                    <p:nvPicPr>
                      <p:cNvPr id="0" name=""/>
                      <p:cNvPicPr>
                        <a:picLocks noChangeAspect="1" noChangeArrowheads="1"/>
                      </p:cNvPicPr>
                      <p:nvPr/>
                    </p:nvPicPr>
                    <p:blipFill>
                      <a:blip r:embed="rId19"/>
                      <a:srcRect/>
                      <a:stretch>
                        <a:fillRect/>
                      </a:stretch>
                    </p:blipFill>
                    <p:spPr bwMode="auto">
                      <a:xfrm>
                        <a:off x="3472528" y="5527733"/>
                        <a:ext cx="352425"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12"/>
          <p:cNvGraphicFramePr>
            <a:graphicFrameLocks noChangeAspect="1"/>
          </p:cNvGraphicFramePr>
          <p:nvPr/>
        </p:nvGraphicFramePr>
        <p:xfrm>
          <a:off x="5047706" y="3657835"/>
          <a:ext cx="3222625" cy="542925"/>
        </p:xfrm>
        <a:graphic>
          <a:graphicData uri="http://schemas.openxmlformats.org/presentationml/2006/ole">
            <mc:AlternateContent xmlns:mc="http://schemas.openxmlformats.org/markup-compatibility/2006">
              <mc:Choice xmlns:v="urn:schemas-microsoft-com:vml" Requires="v">
                <p:oleObj name="方程式" r:id="rId20" imgW="1511280" imgH="253800" progId="Equation.3">
                  <p:embed/>
                </p:oleObj>
              </mc:Choice>
              <mc:Fallback>
                <p:oleObj name="方程式" r:id="rId20" imgW="1511280" imgH="253800" progId="Equation.3">
                  <p:embed/>
                  <p:pic>
                    <p:nvPicPr>
                      <p:cNvPr id="0" name=""/>
                      <p:cNvPicPr>
                        <a:picLocks noChangeAspect="1" noChangeArrowheads="1"/>
                      </p:cNvPicPr>
                      <p:nvPr/>
                    </p:nvPicPr>
                    <p:blipFill>
                      <a:blip r:embed="rId21"/>
                      <a:srcRect/>
                      <a:stretch>
                        <a:fillRect/>
                      </a:stretch>
                    </p:blipFill>
                    <p:spPr bwMode="auto">
                      <a:xfrm>
                        <a:off x="5047706" y="3657835"/>
                        <a:ext cx="32226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12"/>
          <p:cNvGraphicFramePr>
            <a:graphicFrameLocks noChangeAspect="1"/>
          </p:cNvGraphicFramePr>
          <p:nvPr/>
        </p:nvGraphicFramePr>
        <p:xfrm>
          <a:off x="5558086" y="4670338"/>
          <a:ext cx="2201863" cy="1003300"/>
        </p:xfrm>
        <a:graphic>
          <a:graphicData uri="http://schemas.openxmlformats.org/presentationml/2006/ole">
            <mc:AlternateContent xmlns:mc="http://schemas.openxmlformats.org/markup-compatibility/2006">
              <mc:Choice xmlns:v="urn:schemas-microsoft-com:vml" Requires="v">
                <p:oleObj name="方程式" r:id="rId22" imgW="1028520" imgH="469800" progId="Equation.3">
                  <p:embed/>
                </p:oleObj>
              </mc:Choice>
              <mc:Fallback>
                <p:oleObj name="方程式" r:id="rId22" imgW="1028520" imgH="469800" progId="Equation.3">
                  <p:embed/>
                  <p:pic>
                    <p:nvPicPr>
                      <p:cNvPr id="0" name=""/>
                      <p:cNvPicPr>
                        <a:picLocks noChangeAspect="1" noChangeArrowheads="1"/>
                      </p:cNvPicPr>
                      <p:nvPr/>
                    </p:nvPicPr>
                    <p:blipFill>
                      <a:blip r:embed="rId23"/>
                      <a:srcRect/>
                      <a:stretch>
                        <a:fillRect/>
                      </a:stretch>
                    </p:blipFill>
                    <p:spPr bwMode="auto">
                      <a:xfrm>
                        <a:off x="5558086" y="4670338"/>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9" name="群組 48"/>
          <p:cNvGrpSpPr/>
          <p:nvPr/>
        </p:nvGrpSpPr>
        <p:grpSpPr>
          <a:xfrm>
            <a:off x="2562244" y="2798974"/>
            <a:ext cx="1384872" cy="461665"/>
            <a:chOff x="3302899" y="1075492"/>
            <a:chExt cx="1384872" cy="461663"/>
          </a:xfrm>
        </p:grpSpPr>
        <p:sp>
          <p:nvSpPr>
            <p:cNvPr id="50" name="文字方塊 49"/>
            <p:cNvSpPr txBox="1"/>
            <p:nvPr/>
          </p:nvSpPr>
          <p:spPr>
            <a:xfrm>
              <a:off x="3302899" y="1075492"/>
              <a:ext cx="1384872" cy="461663"/>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51" name="Object 12"/>
            <p:cNvGraphicFramePr>
              <a:graphicFrameLocks noChangeAspect="1"/>
            </p:cNvGraphicFramePr>
            <p:nvPr/>
          </p:nvGraphicFramePr>
          <p:xfrm>
            <a:off x="4385193" y="1135663"/>
            <a:ext cx="188913" cy="381000"/>
          </p:xfrm>
          <a:graphic>
            <a:graphicData uri="http://schemas.openxmlformats.org/presentationml/2006/ole">
              <mc:AlternateContent xmlns:mc="http://schemas.openxmlformats.org/markup-compatibility/2006">
                <mc:Choice xmlns:v="urn:schemas-microsoft-com:vml" Requires="v">
                  <p:oleObj name="方程式" r:id="rId24" imgW="88560" imgH="177480" progId="Equation.3">
                    <p:embed/>
                  </p:oleObj>
                </mc:Choice>
                <mc:Fallback>
                  <p:oleObj name="方程式" r:id="rId24" imgW="88560" imgH="177480" progId="Equation.3">
                    <p:embed/>
                    <p:pic>
                      <p:nvPicPr>
                        <p:cNvPr id="0" name=""/>
                        <p:cNvPicPr>
                          <a:picLocks noChangeAspect="1" noChangeArrowheads="1"/>
                        </p:cNvPicPr>
                        <p:nvPr/>
                      </p:nvPicPr>
                      <p:blipFill>
                        <a:blip r:embed="rId25"/>
                        <a:srcRect/>
                        <a:stretch>
                          <a:fillRect/>
                        </a:stretch>
                      </p:blipFill>
                      <p:spPr bwMode="auto">
                        <a:xfrm>
                          <a:off x="4385193" y="1135663"/>
                          <a:ext cx="1889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5" name="群組 54"/>
          <p:cNvGrpSpPr/>
          <p:nvPr/>
        </p:nvGrpSpPr>
        <p:grpSpPr>
          <a:xfrm>
            <a:off x="628650" y="2813009"/>
            <a:ext cx="1515165" cy="461665"/>
            <a:chOff x="1008993" y="1026295"/>
            <a:chExt cx="1515165" cy="461663"/>
          </a:xfrm>
        </p:grpSpPr>
        <p:sp>
          <p:nvSpPr>
            <p:cNvPr id="59" name="文字方塊 58"/>
            <p:cNvSpPr txBox="1"/>
            <p:nvPr/>
          </p:nvSpPr>
          <p:spPr>
            <a:xfrm>
              <a:off x="1008993" y="1026295"/>
              <a:ext cx="1134648" cy="461663"/>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60" name="Object 12"/>
            <p:cNvGraphicFramePr>
              <a:graphicFrameLocks noChangeAspect="1"/>
            </p:cNvGraphicFramePr>
            <p:nvPr/>
          </p:nvGraphicFramePr>
          <p:xfrm>
            <a:off x="1930433" y="1079298"/>
            <a:ext cx="593725" cy="382587"/>
          </p:xfrm>
          <a:graphic>
            <a:graphicData uri="http://schemas.openxmlformats.org/presentationml/2006/ole">
              <mc:AlternateContent xmlns:mc="http://schemas.openxmlformats.org/markup-compatibility/2006">
                <mc:Choice xmlns:v="urn:schemas-microsoft-com:vml" Requires="v">
                  <p:oleObj name="方程式" r:id="rId26" imgW="279360" imgH="177480" progId="Equation.3">
                    <p:embed/>
                  </p:oleObj>
                </mc:Choice>
                <mc:Fallback>
                  <p:oleObj name="方程式" r:id="rId26" imgW="279360" imgH="177480" progId="Equation.3">
                    <p:embed/>
                    <p:pic>
                      <p:nvPicPr>
                        <p:cNvPr id="0" name=""/>
                        <p:cNvPicPr>
                          <a:picLocks noChangeAspect="1" noChangeArrowheads="1"/>
                        </p:cNvPicPr>
                        <p:nvPr/>
                      </p:nvPicPr>
                      <p:blipFill>
                        <a:blip r:embed="rId27"/>
                        <a:srcRect/>
                        <a:stretch>
                          <a:fillRect/>
                        </a:stretch>
                      </p:blipFill>
                      <p:spPr bwMode="auto">
                        <a:xfrm>
                          <a:off x="1930433" y="1079298"/>
                          <a:ext cx="5937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6" name="矩形 25"/>
          <p:cNvSpPr/>
          <p:nvPr/>
        </p:nvSpPr>
        <p:spPr>
          <a:xfrm>
            <a:off x="6487887" y="4684762"/>
            <a:ext cx="609600" cy="956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pSp>
        <p:nvGrpSpPr>
          <p:cNvPr id="44" name="Group 43"/>
          <p:cNvGrpSpPr/>
          <p:nvPr/>
        </p:nvGrpSpPr>
        <p:grpSpPr>
          <a:xfrm>
            <a:off x="8453741" y="5984280"/>
            <a:ext cx="592191" cy="816164"/>
            <a:chOff x="7517647" y="4843947"/>
            <a:chExt cx="1485900" cy="1908068"/>
          </a:xfrm>
        </p:grpSpPr>
        <p:pic>
          <p:nvPicPr>
            <p:cNvPr id="45" name="Picture 2">
              <a:hlinkClick r:id="rId28"/>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512003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First Term</a:t>
            </a:r>
            <a:endParaRPr lang="zh-TW" altLang="en-US" dirty="0"/>
          </a:p>
        </p:txBody>
      </p:sp>
      <p:cxnSp>
        <p:nvCxnSpPr>
          <p:cNvPr id="5" name="直線單箭頭接點 4"/>
          <p:cNvCxnSpPr/>
          <p:nvPr/>
        </p:nvCxnSpPr>
        <p:spPr>
          <a:xfrm>
            <a:off x="3605055" y="4383259"/>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a:off x="3580752" y="3614944"/>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p:cNvSpPr/>
          <p:nvPr/>
        </p:nvSpPr>
        <p:spPr>
          <a:xfrm>
            <a:off x="1124046" y="3355138"/>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 name="橢圓 7"/>
          <p:cNvSpPr/>
          <p:nvPr/>
        </p:nvSpPr>
        <p:spPr>
          <a:xfrm>
            <a:off x="1118029" y="4110603"/>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 name="橢圓 8"/>
          <p:cNvSpPr/>
          <p:nvPr/>
        </p:nvSpPr>
        <p:spPr>
          <a:xfrm>
            <a:off x="1125433" y="5180419"/>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0" name="文字方塊 9"/>
          <p:cNvSpPr txBox="1"/>
          <p:nvPr/>
        </p:nvSpPr>
        <p:spPr>
          <a:xfrm rot="5400000">
            <a:off x="1141066" y="5774022"/>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1" name="文字方塊 10"/>
          <p:cNvSpPr txBox="1"/>
          <p:nvPr/>
        </p:nvSpPr>
        <p:spPr>
          <a:xfrm rot="5400000">
            <a:off x="1137716" y="4690763"/>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2" name="文字方塊 11"/>
          <p:cNvSpPr txBox="1"/>
          <p:nvPr/>
        </p:nvSpPr>
        <p:spPr>
          <a:xfrm>
            <a:off x="684963" y="2796010"/>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 </a:t>
            </a:r>
          </a:p>
        </p:txBody>
      </p:sp>
      <p:graphicFrame>
        <p:nvGraphicFramePr>
          <p:cNvPr id="13" name="Object 12"/>
          <p:cNvGraphicFramePr>
            <a:graphicFrameLocks noChangeAspect="1"/>
          </p:cNvGraphicFramePr>
          <p:nvPr>
            <p:extLst>
              <p:ext uri="{D42A27DB-BD31-4B8C-83A1-F6EECF244321}">
                <p14:modId xmlns:p14="http://schemas.microsoft.com/office/powerpoint/2010/main" val="1915194027"/>
              </p:ext>
            </p:extLst>
          </p:nvPr>
        </p:nvGraphicFramePr>
        <p:xfrm>
          <a:off x="1309858" y="3438734"/>
          <a:ext cx="190501" cy="352425"/>
        </p:xfrm>
        <a:graphic>
          <a:graphicData uri="http://schemas.openxmlformats.org/presentationml/2006/ole">
            <mc:AlternateContent xmlns:mc="http://schemas.openxmlformats.org/markup-compatibility/2006">
              <mc:Choice xmlns:v="urn:schemas-microsoft-com:vml" Requires="v">
                <p:oleObj name="方程式" r:id="rId2" imgW="88560" imgH="164880" progId="Equation.3">
                  <p:embed/>
                </p:oleObj>
              </mc:Choice>
              <mc:Fallback>
                <p:oleObj name="方程式" r:id="rId2" imgW="88560" imgH="164880" progId="Equation.3">
                  <p:embed/>
                  <p:pic>
                    <p:nvPicPr>
                      <p:cNvPr id="0" name=""/>
                      <p:cNvPicPr>
                        <a:picLocks noChangeAspect="1" noChangeArrowheads="1"/>
                      </p:cNvPicPr>
                      <p:nvPr/>
                    </p:nvPicPr>
                    <p:blipFill>
                      <a:blip r:embed="rId3"/>
                      <a:srcRect/>
                      <a:stretch>
                        <a:fillRect/>
                      </a:stretch>
                    </p:blipFill>
                    <p:spPr bwMode="auto">
                      <a:xfrm>
                        <a:off x="1309858" y="3438734"/>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2"/>
          <p:cNvGraphicFramePr>
            <a:graphicFrameLocks noChangeAspect="1"/>
          </p:cNvGraphicFramePr>
          <p:nvPr>
            <p:extLst>
              <p:ext uri="{D42A27DB-BD31-4B8C-83A1-F6EECF244321}">
                <p14:modId xmlns:p14="http://schemas.microsoft.com/office/powerpoint/2010/main" val="803955479"/>
              </p:ext>
            </p:extLst>
          </p:nvPr>
        </p:nvGraphicFramePr>
        <p:xfrm>
          <a:off x="1276781" y="4175761"/>
          <a:ext cx="271463" cy="352425"/>
        </p:xfrm>
        <a:graphic>
          <a:graphicData uri="http://schemas.openxmlformats.org/presentationml/2006/ole">
            <mc:AlternateContent xmlns:mc="http://schemas.openxmlformats.org/markup-compatibility/2006">
              <mc:Choice xmlns:v="urn:schemas-microsoft-com:vml" Requires="v">
                <p:oleObj name="方程式" r:id="rId4" imgW="126720" imgH="164880" progId="Equation.3">
                  <p:embed/>
                </p:oleObj>
              </mc:Choice>
              <mc:Fallback>
                <p:oleObj name="方程式" r:id="rId4" imgW="126720" imgH="164880" progId="Equation.3">
                  <p:embed/>
                  <p:pic>
                    <p:nvPicPr>
                      <p:cNvPr id="0" name=""/>
                      <p:cNvPicPr>
                        <a:picLocks noChangeAspect="1" noChangeArrowheads="1"/>
                      </p:cNvPicPr>
                      <p:nvPr/>
                    </p:nvPicPr>
                    <p:blipFill>
                      <a:blip r:embed="rId5"/>
                      <a:srcRect/>
                      <a:stretch>
                        <a:fillRect/>
                      </a:stretch>
                    </p:blipFill>
                    <p:spPr bwMode="auto">
                      <a:xfrm>
                        <a:off x="1276781" y="4175761"/>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2"/>
          <p:cNvGraphicFramePr>
            <a:graphicFrameLocks noChangeAspect="1"/>
          </p:cNvGraphicFramePr>
          <p:nvPr>
            <p:extLst>
              <p:ext uri="{D42A27DB-BD31-4B8C-83A1-F6EECF244321}">
                <p14:modId xmlns:p14="http://schemas.microsoft.com/office/powerpoint/2010/main" val="561355134"/>
              </p:ext>
            </p:extLst>
          </p:nvPr>
        </p:nvGraphicFramePr>
        <p:xfrm>
          <a:off x="1275135" y="5283866"/>
          <a:ext cx="271462" cy="406400"/>
        </p:xfrm>
        <a:graphic>
          <a:graphicData uri="http://schemas.openxmlformats.org/presentationml/2006/ole">
            <mc:AlternateContent xmlns:mc="http://schemas.openxmlformats.org/markup-compatibility/2006">
              <mc:Choice xmlns:v="urn:schemas-microsoft-com:vml" Requires="v">
                <p:oleObj name="方程式" r:id="rId6" imgW="126720" imgH="190440" progId="Equation.3">
                  <p:embed/>
                </p:oleObj>
              </mc:Choice>
              <mc:Fallback>
                <p:oleObj name="方程式" r:id="rId6" imgW="126720" imgH="190440" progId="Equation.3">
                  <p:embed/>
                  <p:pic>
                    <p:nvPicPr>
                      <p:cNvPr id="0" name=""/>
                      <p:cNvPicPr>
                        <a:picLocks noChangeAspect="1" noChangeArrowheads="1"/>
                      </p:cNvPicPr>
                      <p:nvPr/>
                    </p:nvPicPr>
                    <p:blipFill>
                      <a:blip r:embed="rId7"/>
                      <a:srcRect/>
                      <a:stretch>
                        <a:fillRect/>
                      </a:stretch>
                    </p:blipFill>
                    <p:spPr bwMode="auto">
                      <a:xfrm>
                        <a:off x="1275135" y="5283866"/>
                        <a:ext cx="271462"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橢圓 15"/>
          <p:cNvSpPr/>
          <p:nvPr/>
        </p:nvSpPr>
        <p:spPr>
          <a:xfrm>
            <a:off x="3036915" y="3340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7" name="橢圓 16"/>
          <p:cNvSpPr/>
          <p:nvPr/>
        </p:nvSpPr>
        <p:spPr>
          <a:xfrm>
            <a:off x="3030897" y="4096180"/>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8" name="橢圓 17"/>
          <p:cNvSpPr/>
          <p:nvPr/>
        </p:nvSpPr>
        <p:spPr>
          <a:xfrm>
            <a:off x="3038301" y="516599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9" name="文字方塊 18"/>
          <p:cNvSpPr txBox="1"/>
          <p:nvPr/>
        </p:nvSpPr>
        <p:spPr>
          <a:xfrm rot="5400000">
            <a:off x="3056640" y="576429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20" name="文字方塊 19"/>
          <p:cNvSpPr txBox="1"/>
          <p:nvPr/>
        </p:nvSpPr>
        <p:spPr>
          <a:xfrm rot="5400000">
            <a:off x="3050585" y="4676340"/>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21" name="Object 12"/>
          <p:cNvGraphicFramePr>
            <a:graphicFrameLocks noChangeAspect="1"/>
          </p:cNvGraphicFramePr>
          <p:nvPr>
            <p:extLst>
              <p:ext uri="{D42A27DB-BD31-4B8C-83A1-F6EECF244321}">
                <p14:modId xmlns:p14="http://schemas.microsoft.com/office/powerpoint/2010/main" val="2655745850"/>
              </p:ext>
            </p:extLst>
          </p:nvPr>
        </p:nvGraphicFramePr>
        <p:xfrm>
          <a:off x="3237241" y="3438825"/>
          <a:ext cx="190501" cy="352425"/>
        </p:xfrm>
        <a:graphic>
          <a:graphicData uri="http://schemas.openxmlformats.org/presentationml/2006/ole">
            <mc:AlternateContent xmlns:mc="http://schemas.openxmlformats.org/markup-compatibility/2006">
              <mc:Choice xmlns:v="urn:schemas-microsoft-com:vml" Requires="v">
                <p:oleObj name="方程式" r:id="rId8" imgW="88560" imgH="164880" progId="Equation.3">
                  <p:embed/>
                </p:oleObj>
              </mc:Choice>
              <mc:Fallback>
                <p:oleObj name="方程式" r:id="rId8" imgW="88560" imgH="164880" progId="Equation.3">
                  <p:embed/>
                  <p:pic>
                    <p:nvPicPr>
                      <p:cNvPr id="0" name=""/>
                      <p:cNvPicPr>
                        <a:picLocks noChangeAspect="1" noChangeArrowheads="1"/>
                      </p:cNvPicPr>
                      <p:nvPr/>
                    </p:nvPicPr>
                    <p:blipFill>
                      <a:blip r:embed="rId3"/>
                      <a:srcRect/>
                      <a:stretch>
                        <a:fillRect/>
                      </a:stretch>
                    </p:blipFill>
                    <p:spPr bwMode="auto">
                      <a:xfrm>
                        <a:off x="3237241" y="3438825"/>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12"/>
          <p:cNvGraphicFramePr>
            <a:graphicFrameLocks noChangeAspect="1"/>
          </p:cNvGraphicFramePr>
          <p:nvPr>
            <p:extLst>
              <p:ext uri="{D42A27DB-BD31-4B8C-83A1-F6EECF244321}">
                <p14:modId xmlns:p14="http://schemas.microsoft.com/office/powerpoint/2010/main" val="393620631"/>
              </p:ext>
            </p:extLst>
          </p:nvPr>
        </p:nvGraphicFramePr>
        <p:xfrm>
          <a:off x="3204164" y="4190366"/>
          <a:ext cx="271463" cy="352425"/>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0" name=""/>
                      <p:cNvPicPr>
                        <a:picLocks noChangeAspect="1" noChangeArrowheads="1"/>
                      </p:cNvPicPr>
                      <p:nvPr/>
                    </p:nvPicPr>
                    <p:blipFill>
                      <a:blip r:embed="rId5"/>
                      <a:srcRect/>
                      <a:stretch>
                        <a:fillRect/>
                      </a:stretch>
                    </p:blipFill>
                    <p:spPr bwMode="auto">
                      <a:xfrm>
                        <a:off x="3204164" y="4190366"/>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12"/>
          <p:cNvGraphicFramePr>
            <a:graphicFrameLocks noChangeAspect="1"/>
          </p:cNvGraphicFramePr>
          <p:nvPr>
            <p:extLst>
              <p:ext uri="{D42A27DB-BD31-4B8C-83A1-F6EECF244321}">
                <p14:modId xmlns:p14="http://schemas.microsoft.com/office/powerpoint/2010/main" val="3725566037"/>
              </p:ext>
            </p:extLst>
          </p:nvPr>
        </p:nvGraphicFramePr>
        <p:xfrm>
          <a:off x="3230843" y="5311390"/>
          <a:ext cx="190500" cy="350837"/>
        </p:xfrm>
        <a:graphic>
          <a:graphicData uri="http://schemas.openxmlformats.org/presentationml/2006/ole">
            <mc:AlternateContent xmlns:mc="http://schemas.openxmlformats.org/markup-compatibility/2006">
              <mc:Choice xmlns:v="urn:schemas-microsoft-com:vml" Requires="v">
                <p:oleObj name="方程式" r:id="rId10" imgW="88560" imgH="164880" progId="Equation.3">
                  <p:embed/>
                </p:oleObj>
              </mc:Choice>
              <mc:Fallback>
                <p:oleObj name="方程式" r:id="rId10" imgW="88560" imgH="164880" progId="Equation.3">
                  <p:embed/>
                  <p:pic>
                    <p:nvPicPr>
                      <p:cNvPr id="0" name=""/>
                      <p:cNvPicPr>
                        <a:picLocks noChangeAspect="1" noChangeArrowheads="1"/>
                      </p:cNvPicPr>
                      <p:nvPr/>
                    </p:nvPicPr>
                    <p:blipFill>
                      <a:blip r:embed="rId11"/>
                      <a:srcRect/>
                      <a:stretch>
                        <a:fillRect/>
                      </a:stretch>
                    </p:blipFill>
                    <p:spPr bwMode="auto">
                      <a:xfrm>
                        <a:off x="3230843" y="5311390"/>
                        <a:ext cx="190500"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 name="直線單箭頭接點 23"/>
          <p:cNvCxnSpPr/>
          <p:nvPr/>
        </p:nvCxnSpPr>
        <p:spPr>
          <a:xfrm>
            <a:off x="1716889" y="5474367"/>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3628549" y="5481903"/>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2573378" y="2782502"/>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 </a:t>
            </a:r>
          </a:p>
        </p:txBody>
      </p:sp>
      <p:cxnSp>
        <p:nvCxnSpPr>
          <p:cNvPr id="28" name="直線單箭頭接點 27"/>
          <p:cNvCxnSpPr>
            <a:stCxn id="8" idx="6"/>
            <a:endCxn id="18" idx="2"/>
          </p:cNvCxnSpPr>
          <p:nvPr/>
        </p:nvCxnSpPr>
        <p:spPr>
          <a:xfrm>
            <a:off x="1692186" y="4397684"/>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7" idx="6"/>
            <a:endCxn id="18" idx="2"/>
          </p:cNvCxnSpPr>
          <p:nvPr/>
        </p:nvCxnSpPr>
        <p:spPr>
          <a:xfrm>
            <a:off x="1698206" y="3642217"/>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9" idx="6"/>
            <a:endCxn id="17" idx="2"/>
          </p:cNvCxnSpPr>
          <p:nvPr/>
        </p:nvCxnSpPr>
        <p:spPr>
          <a:xfrm flipV="1">
            <a:off x="1699590" y="4383261"/>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9" idx="6"/>
            <a:endCxn id="16" idx="2"/>
          </p:cNvCxnSpPr>
          <p:nvPr/>
        </p:nvCxnSpPr>
        <p:spPr>
          <a:xfrm flipV="1">
            <a:off x="1699592" y="3627794"/>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8" idx="6"/>
            <a:endCxn id="17" idx="2"/>
          </p:cNvCxnSpPr>
          <p:nvPr/>
        </p:nvCxnSpPr>
        <p:spPr>
          <a:xfrm flipV="1">
            <a:off x="1692186" y="4383261"/>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stCxn id="8" idx="6"/>
            <a:endCxn id="16" idx="2"/>
          </p:cNvCxnSpPr>
          <p:nvPr/>
        </p:nvCxnSpPr>
        <p:spPr>
          <a:xfrm flipV="1">
            <a:off x="1692188" y="3627794"/>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endCxn id="17" idx="2"/>
          </p:cNvCxnSpPr>
          <p:nvPr/>
        </p:nvCxnSpPr>
        <p:spPr>
          <a:xfrm>
            <a:off x="1676911" y="3649041"/>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a:stCxn id="7" idx="6"/>
            <a:endCxn id="16" idx="2"/>
          </p:cNvCxnSpPr>
          <p:nvPr/>
        </p:nvCxnSpPr>
        <p:spPr>
          <a:xfrm flipV="1">
            <a:off x="1698204" y="3627796"/>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5" name="Object 12"/>
          <p:cNvGraphicFramePr>
            <a:graphicFrameLocks noChangeAspect="1"/>
          </p:cNvGraphicFramePr>
          <p:nvPr>
            <p:extLst>
              <p:ext uri="{D42A27DB-BD31-4B8C-83A1-F6EECF244321}">
                <p14:modId xmlns:p14="http://schemas.microsoft.com/office/powerpoint/2010/main" val="1179443111"/>
              </p:ext>
            </p:extLst>
          </p:nvPr>
        </p:nvGraphicFramePr>
        <p:xfrm>
          <a:off x="3580754" y="1593813"/>
          <a:ext cx="2201863" cy="1003300"/>
        </p:xfrm>
        <a:graphic>
          <a:graphicData uri="http://schemas.openxmlformats.org/presentationml/2006/ole">
            <mc:AlternateContent xmlns:mc="http://schemas.openxmlformats.org/markup-compatibility/2006">
              <mc:Choice xmlns:v="urn:schemas-microsoft-com:vml" Requires="v">
                <p:oleObj name="方程式" r:id="rId12" imgW="1028520" imgH="469800" progId="Equation.3">
                  <p:embed/>
                </p:oleObj>
              </mc:Choice>
              <mc:Fallback>
                <p:oleObj name="方程式" r:id="rId12" imgW="1028520" imgH="469800" progId="Equation.3">
                  <p:embed/>
                  <p:pic>
                    <p:nvPicPr>
                      <p:cNvPr id="0" name=""/>
                      <p:cNvPicPr>
                        <a:picLocks noChangeAspect="1" noChangeArrowheads="1"/>
                      </p:cNvPicPr>
                      <p:nvPr/>
                    </p:nvPicPr>
                    <p:blipFill>
                      <a:blip r:embed="rId13"/>
                      <a:srcRect/>
                      <a:stretch>
                        <a:fillRect/>
                      </a:stretch>
                    </p:blipFill>
                    <p:spPr bwMode="auto">
                      <a:xfrm>
                        <a:off x="3580754" y="1593813"/>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矩形 47"/>
          <p:cNvSpPr/>
          <p:nvPr/>
        </p:nvSpPr>
        <p:spPr>
          <a:xfrm>
            <a:off x="4510555" y="1608235"/>
            <a:ext cx="609600" cy="956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49" name="Object 12"/>
          <p:cNvGraphicFramePr>
            <a:graphicFrameLocks noChangeAspect="1"/>
          </p:cNvGraphicFramePr>
          <p:nvPr>
            <p:extLst>
              <p:ext uri="{D42A27DB-BD31-4B8C-83A1-F6EECF244321}">
                <p14:modId xmlns:p14="http://schemas.microsoft.com/office/powerpoint/2010/main" val="2520811527"/>
              </p:ext>
            </p:extLst>
          </p:nvPr>
        </p:nvGraphicFramePr>
        <p:xfrm>
          <a:off x="4746627" y="3949702"/>
          <a:ext cx="2411413" cy="760413"/>
        </p:xfrm>
        <a:graphic>
          <a:graphicData uri="http://schemas.openxmlformats.org/presentationml/2006/ole">
            <mc:AlternateContent xmlns:mc="http://schemas.openxmlformats.org/markup-compatibility/2006">
              <mc:Choice xmlns:v="urn:schemas-microsoft-com:vml" Requires="v">
                <p:oleObj name="方程式" r:id="rId14" imgW="1130040" imgH="355320" progId="Equation.3">
                  <p:embed/>
                </p:oleObj>
              </mc:Choice>
              <mc:Fallback>
                <p:oleObj name="方程式" r:id="rId14" imgW="1130040" imgH="355320" progId="Equation.3">
                  <p:embed/>
                  <p:pic>
                    <p:nvPicPr>
                      <p:cNvPr id="0" name=""/>
                      <p:cNvPicPr>
                        <a:picLocks noChangeAspect="1" noChangeArrowheads="1"/>
                      </p:cNvPicPr>
                      <p:nvPr/>
                    </p:nvPicPr>
                    <p:blipFill>
                      <a:blip r:embed="rId15"/>
                      <a:srcRect/>
                      <a:stretch>
                        <a:fillRect/>
                      </a:stretch>
                    </p:blipFill>
                    <p:spPr bwMode="auto">
                      <a:xfrm>
                        <a:off x="4746627" y="3949702"/>
                        <a:ext cx="2411413"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12"/>
          <p:cNvGraphicFramePr>
            <a:graphicFrameLocks noChangeAspect="1"/>
          </p:cNvGraphicFramePr>
          <p:nvPr>
            <p:extLst>
              <p:ext uri="{D42A27DB-BD31-4B8C-83A1-F6EECF244321}">
                <p14:modId xmlns:p14="http://schemas.microsoft.com/office/powerpoint/2010/main" val="180778658"/>
              </p:ext>
            </p:extLst>
          </p:nvPr>
        </p:nvGraphicFramePr>
        <p:xfrm>
          <a:off x="7442202" y="3724277"/>
          <a:ext cx="1412875" cy="1003300"/>
        </p:xfrm>
        <a:graphic>
          <a:graphicData uri="http://schemas.openxmlformats.org/presentationml/2006/ole">
            <mc:AlternateContent xmlns:mc="http://schemas.openxmlformats.org/markup-compatibility/2006">
              <mc:Choice xmlns:v="urn:schemas-microsoft-com:vml" Requires="v">
                <p:oleObj name="方程式" r:id="rId16" imgW="660240" imgH="469800" progId="Equation.3">
                  <p:embed/>
                </p:oleObj>
              </mc:Choice>
              <mc:Fallback>
                <p:oleObj name="方程式" r:id="rId16" imgW="660240" imgH="469800" progId="Equation.3">
                  <p:embed/>
                  <p:pic>
                    <p:nvPicPr>
                      <p:cNvPr id="0" name=""/>
                      <p:cNvPicPr>
                        <a:picLocks noChangeAspect="1" noChangeArrowheads="1"/>
                      </p:cNvPicPr>
                      <p:nvPr/>
                    </p:nvPicPr>
                    <p:blipFill>
                      <a:blip r:embed="rId17"/>
                      <a:srcRect/>
                      <a:stretch>
                        <a:fillRect/>
                      </a:stretch>
                    </p:blipFill>
                    <p:spPr bwMode="auto">
                      <a:xfrm>
                        <a:off x="7442202" y="3724277"/>
                        <a:ext cx="1412875"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文字方塊 50"/>
          <p:cNvSpPr txBox="1"/>
          <p:nvPr/>
        </p:nvSpPr>
        <p:spPr>
          <a:xfrm>
            <a:off x="4577102" y="3483396"/>
            <a:ext cx="1389745" cy="461645"/>
          </a:xfrm>
          <a:prstGeom prst="rect">
            <a:avLst/>
          </a:prstGeom>
          <a:noFill/>
        </p:spPr>
        <p:txBody>
          <a:bodyPr wrap="square" lIns="91420" tIns="45710" rIns="91420" bIns="45710" rtlCol="0">
            <a:spAutoFit/>
          </a:bodyPr>
          <a:lstStyle/>
          <a:p>
            <a:r>
              <a:rPr lang="en-US" altLang="zh-TW" sz="2400" dirty="0">
                <a:solidFill>
                  <a:prstClr val="black"/>
                </a:solidFill>
              </a:rPr>
              <a:t>If   l &gt; 1 </a:t>
            </a:r>
            <a:endParaRPr lang="zh-TW" altLang="en-US" sz="2400" dirty="0">
              <a:solidFill>
                <a:prstClr val="black"/>
              </a:solidFill>
            </a:endParaRPr>
          </a:p>
        </p:txBody>
      </p:sp>
      <p:graphicFrame>
        <p:nvGraphicFramePr>
          <p:cNvPr id="55" name="Object 12"/>
          <p:cNvGraphicFramePr>
            <a:graphicFrameLocks noChangeAspect="1"/>
          </p:cNvGraphicFramePr>
          <p:nvPr/>
        </p:nvGraphicFramePr>
        <p:xfrm>
          <a:off x="2208439" y="5497515"/>
          <a:ext cx="433388" cy="542925"/>
        </p:xfrm>
        <a:graphic>
          <a:graphicData uri="http://schemas.openxmlformats.org/presentationml/2006/ole">
            <mc:AlternateContent xmlns:mc="http://schemas.openxmlformats.org/markup-compatibility/2006">
              <mc:Choice xmlns:v="urn:schemas-microsoft-com:vml" Requires="v">
                <p:oleObj name="方程式" r:id="rId18" imgW="203040" imgH="253800" progId="Equation.3">
                  <p:embed/>
                </p:oleObj>
              </mc:Choice>
              <mc:Fallback>
                <p:oleObj name="方程式" r:id="rId18" imgW="203040" imgH="253800" progId="Equation.3">
                  <p:embed/>
                  <p:pic>
                    <p:nvPicPr>
                      <p:cNvPr id="0" name=""/>
                      <p:cNvPicPr>
                        <a:picLocks noChangeAspect="1" noChangeArrowheads="1"/>
                      </p:cNvPicPr>
                      <p:nvPr/>
                    </p:nvPicPr>
                    <p:blipFill>
                      <a:blip r:embed="rId19"/>
                      <a:srcRect/>
                      <a:stretch>
                        <a:fillRect/>
                      </a:stretch>
                    </p:blipFill>
                    <p:spPr bwMode="auto">
                      <a:xfrm>
                        <a:off x="2208439" y="5497515"/>
                        <a:ext cx="43338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12"/>
          <p:cNvGraphicFramePr>
            <a:graphicFrameLocks noChangeAspect="1"/>
          </p:cNvGraphicFramePr>
          <p:nvPr/>
        </p:nvGraphicFramePr>
        <p:xfrm>
          <a:off x="2763067" y="5518475"/>
          <a:ext cx="325438" cy="515937"/>
        </p:xfrm>
        <a:graphic>
          <a:graphicData uri="http://schemas.openxmlformats.org/presentationml/2006/ole">
            <mc:AlternateContent xmlns:mc="http://schemas.openxmlformats.org/markup-compatibility/2006">
              <mc:Choice xmlns:v="urn:schemas-microsoft-com:vml" Requires="v">
                <p:oleObj name="方程式" r:id="rId20" imgW="152280" imgH="241200" progId="Equation.3">
                  <p:embed/>
                </p:oleObj>
              </mc:Choice>
              <mc:Fallback>
                <p:oleObj name="方程式" r:id="rId20" imgW="152280" imgH="241200" progId="Equation.3">
                  <p:embed/>
                  <p:pic>
                    <p:nvPicPr>
                      <p:cNvPr id="0" name=""/>
                      <p:cNvPicPr>
                        <a:picLocks noChangeAspect="1" noChangeArrowheads="1"/>
                      </p:cNvPicPr>
                      <p:nvPr/>
                    </p:nvPicPr>
                    <p:blipFill>
                      <a:blip r:embed="rId21"/>
                      <a:srcRect/>
                      <a:stretch>
                        <a:fillRect/>
                      </a:stretch>
                    </p:blipFill>
                    <p:spPr bwMode="auto">
                      <a:xfrm>
                        <a:off x="2763067" y="5518475"/>
                        <a:ext cx="325438"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3671" name="Picture 122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Group 40"/>
          <p:cNvGrpSpPr/>
          <p:nvPr/>
        </p:nvGrpSpPr>
        <p:grpSpPr>
          <a:xfrm>
            <a:off x="8453741" y="5984280"/>
            <a:ext cx="592191" cy="816164"/>
            <a:chOff x="7517647" y="4843947"/>
            <a:chExt cx="1485900" cy="1908068"/>
          </a:xfrm>
        </p:grpSpPr>
        <p:pic>
          <p:nvPicPr>
            <p:cNvPr id="42" name="Picture 2">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34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First Term</a:t>
            </a:r>
            <a:endParaRPr lang="zh-TW" altLang="en-US" dirty="0"/>
          </a:p>
        </p:txBody>
      </p:sp>
      <p:graphicFrame>
        <p:nvGraphicFramePr>
          <p:cNvPr id="45" name="Object 12"/>
          <p:cNvGraphicFramePr>
            <a:graphicFrameLocks noChangeAspect="1"/>
          </p:cNvGraphicFramePr>
          <p:nvPr/>
        </p:nvGraphicFramePr>
        <p:xfrm>
          <a:off x="3580754" y="1593813"/>
          <a:ext cx="2201863" cy="1003300"/>
        </p:xfrm>
        <a:graphic>
          <a:graphicData uri="http://schemas.openxmlformats.org/presentationml/2006/ole">
            <mc:AlternateContent xmlns:mc="http://schemas.openxmlformats.org/markup-compatibility/2006">
              <mc:Choice xmlns:v="urn:schemas-microsoft-com:vml" Requires="v">
                <p:oleObj name="方程式" r:id="rId3" imgW="1028520" imgH="469800" progId="Equation.3">
                  <p:embed/>
                </p:oleObj>
              </mc:Choice>
              <mc:Fallback>
                <p:oleObj name="方程式" r:id="rId3" imgW="1028520" imgH="469800" progId="Equation.3">
                  <p:embed/>
                  <p:pic>
                    <p:nvPicPr>
                      <p:cNvPr id="0" name=""/>
                      <p:cNvPicPr>
                        <a:picLocks noChangeAspect="1" noChangeArrowheads="1"/>
                      </p:cNvPicPr>
                      <p:nvPr/>
                    </p:nvPicPr>
                    <p:blipFill>
                      <a:blip r:embed="rId4"/>
                      <a:srcRect/>
                      <a:stretch>
                        <a:fillRect/>
                      </a:stretch>
                    </p:blipFill>
                    <p:spPr bwMode="auto">
                      <a:xfrm>
                        <a:off x="3580754" y="1593813"/>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矩形 47"/>
          <p:cNvSpPr/>
          <p:nvPr/>
        </p:nvSpPr>
        <p:spPr>
          <a:xfrm>
            <a:off x="4510555" y="1608235"/>
            <a:ext cx="609600" cy="956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52" name="文字方塊 51"/>
          <p:cNvSpPr txBox="1"/>
          <p:nvPr/>
        </p:nvSpPr>
        <p:spPr>
          <a:xfrm>
            <a:off x="4567128" y="4685727"/>
            <a:ext cx="1267984" cy="461645"/>
          </a:xfrm>
          <a:prstGeom prst="rect">
            <a:avLst/>
          </a:prstGeom>
          <a:noFill/>
        </p:spPr>
        <p:txBody>
          <a:bodyPr wrap="square" lIns="91420" tIns="45710" rIns="91420" bIns="45710" rtlCol="0">
            <a:spAutoFit/>
          </a:bodyPr>
          <a:lstStyle/>
          <a:p>
            <a:r>
              <a:rPr lang="en-US" altLang="zh-TW" sz="2400" dirty="0">
                <a:solidFill>
                  <a:prstClr val="black"/>
                </a:solidFill>
              </a:rPr>
              <a:t>If   l = 1 </a:t>
            </a:r>
            <a:endParaRPr lang="zh-TW" altLang="en-US" sz="2400" dirty="0">
              <a:solidFill>
                <a:prstClr val="black"/>
              </a:solidFill>
            </a:endParaRPr>
          </a:p>
        </p:txBody>
      </p:sp>
      <p:graphicFrame>
        <p:nvGraphicFramePr>
          <p:cNvPr id="53" name="Object 12"/>
          <p:cNvGraphicFramePr>
            <a:graphicFrameLocks noChangeAspect="1"/>
          </p:cNvGraphicFramePr>
          <p:nvPr>
            <p:extLst>
              <p:ext uri="{D42A27DB-BD31-4B8C-83A1-F6EECF244321}">
                <p14:modId xmlns:p14="http://schemas.microsoft.com/office/powerpoint/2010/main" val="2236377453"/>
              </p:ext>
            </p:extLst>
          </p:nvPr>
        </p:nvGraphicFramePr>
        <p:xfrm>
          <a:off x="4890590" y="5270787"/>
          <a:ext cx="2247900" cy="760413"/>
        </p:xfrm>
        <a:graphic>
          <a:graphicData uri="http://schemas.openxmlformats.org/presentationml/2006/ole">
            <mc:AlternateContent xmlns:mc="http://schemas.openxmlformats.org/markup-compatibility/2006">
              <mc:Choice xmlns:v="urn:schemas-microsoft-com:vml" Requires="v">
                <p:oleObj name="方程式" r:id="rId5" imgW="1054080" imgH="355320" progId="Equation.3">
                  <p:embed/>
                </p:oleObj>
              </mc:Choice>
              <mc:Fallback>
                <p:oleObj name="方程式" r:id="rId5" imgW="1054080" imgH="355320" progId="Equation.3">
                  <p:embed/>
                  <p:pic>
                    <p:nvPicPr>
                      <p:cNvPr id="0" name=""/>
                      <p:cNvPicPr>
                        <a:picLocks noChangeAspect="1" noChangeArrowheads="1"/>
                      </p:cNvPicPr>
                      <p:nvPr/>
                    </p:nvPicPr>
                    <p:blipFill>
                      <a:blip r:embed="rId6"/>
                      <a:srcRect/>
                      <a:stretch>
                        <a:fillRect/>
                      </a:stretch>
                    </p:blipFill>
                    <p:spPr bwMode="auto">
                      <a:xfrm>
                        <a:off x="4890590" y="5270787"/>
                        <a:ext cx="2247900"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 name="Object 12"/>
          <p:cNvGraphicFramePr>
            <a:graphicFrameLocks noChangeAspect="1"/>
          </p:cNvGraphicFramePr>
          <p:nvPr>
            <p:extLst>
              <p:ext uri="{D42A27DB-BD31-4B8C-83A1-F6EECF244321}">
                <p14:modId xmlns:p14="http://schemas.microsoft.com/office/powerpoint/2010/main" val="1244880515"/>
              </p:ext>
            </p:extLst>
          </p:nvPr>
        </p:nvGraphicFramePr>
        <p:xfrm>
          <a:off x="7522416" y="5030629"/>
          <a:ext cx="1249363" cy="1003300"/>
        </p:xfrm>
        <a:graphic>
          <a:graphicData uri="http://schemas.openxmlformats.org/presentationml/2006/ole">
            <mc:AlternateContent xmlns:mc="http://schemas.openxmlformats.org/markup-compatibility/2006">
              <mc:Choice xmlns:v="urn:schemas-microsoft-com:vml" Requires="v">
                <p:oleObj name="方程式" r:id="rId7" imgW="583920" imgH="469800" progId="Equation.3">
                  <p:embed/>
                </p:oleObj>
              </mc:Choice>
              <mc:Fallback>
                <p:oleObj name="方程式" r:id="rId7" imgW="583920" imgH="469800" progId="Equation.3">
                  <p:embed/>
                  <p:pic>
                    <p:nvPicPr>
                      <p:cNvPr id="0" name=""/>
                      <p:cNvPicPr>
                        <a:picLocks noChangeAspect="1" noChangeArrowheads="1"/>
                      </p:cNvPicPr>
                      <p:nvPr/>
                    </p:nvPicPr>
                    <p:blipFill>
                      <a:blip r:embed="rId8"/>
                      <a:srcRect/>
                      <a:stretch>
                        <a:fillRect/>
                      </a:stretch>
                    </p:blipFill>
                    <p:spPr bwMode="auto">
                      <a:xfrm>
                        <a:off x="7522416" y="5030629"/>
                        <a:ext cx="12493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4" name="直線單箭頭接點 43"/>
          <p:cNvCxnSpPr/>
          <p:nvPr/>
        </p:nvCxnSpPr>
        <p:spPr>
          <a:xfrm>
            <a:off x="3536848" y="4520133"/>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3512545" y="3751818"/>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文字方塊 46"/>
          <p:cNvSpPr txBox="1"/>
          <p:nvPr/>
        </p:nvSpPr>
        <p:spPr>
          <a:xfrm rot="5400000">
            <a:off x="1163010" y="5866882"/>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55" name="文字方塊 54"/>
          <p:cNvSpPr txBox="1"/>
          <p:nvPr/>
        </p:nvSpPr>
        <p:spPr>
          <a:xfrm rot="5400000">
            <a:off x="1141990" y="4797067"/>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56" name="文字方塊 55"/>
          <p:cNvSpPr txBox="1"/>
          <p:nvPr/>
        </p:nvSpPr>
        <p:spPr>
          <a:xfrm>
            <a:off x="679057" y="2966149"/>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Input</a:t>
            </a:r>
          </a:p>
        </p:txBody>
      </p:sp>
      <p:sp>
        <p:nvSpPr>
          <p:cNvPr id="57" name="橢圓 56"/>
          <p:cNvSpPr/>
          <p:nvPr/>
        </p:nvSpPr>
        <p:spPr>
          <a:xfrm>
            <a:off x="2968708" y="3477589"/>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58" name="橢圓 57"/>
          <p:cNvSpPr/>
          <p:nvPr/>
        </p:nvSpPr>
        <p:spPr>
          <a:xfrm>
            <a:off x="2962690" y="423305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59" name="橢圓 58"/>
          <p:cNvSpPr/>
          <p:nvPr/>
        </p:nvSpPr>
        <p:spPr>
          <a:xfrm>
            <a:off x="2970094" y="5302870"/>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60" name="文字方塊 59"/>
          <p:cNvSpPr txBox="1"/>
          <p:nvPr/>
        </p:nvSpPr>
        <p:spPr>
          <a:xfrm rot="5400000">
            <a:off x="2988433" y="5901169"/>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61" name="文字方塊 60"/>
          <p:cNvSpPr txBox="1"/>
          <p:nvPr/>
        </p:nvSpPr>
        <p:spPr>
          <a:xfrm rot="5400000">
            <a:off x="2982378" y="4813213"/>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62" name="Object 12"/>
          <p:cNvGraphicFramePr>
            <a:graphicFrameLocks noChangeAspect="1"/>
          </p:cNvGraphicFramePr>
          <p:nvPr>
            <p:extLst>
              <p:ext uri="{D42A27DB-BD31-4B8C-83A1-F6EECF244321}">
                <p14:modId xmlns:p14="http://schemas.microsoft.com/office/powerpoint/2010/main" val="820044364"/>
              </p:ext>
            </p:extLst>
          </p:nvPr>
        </p:nvGraphicFramePr>
        <p:xfrm>
          <a:off x="3169034" y="3575699"/>
          <a:ext cx="190501" cy="352425"/>
        </p:xfrm>
        <a:graphic>
          <a:graphicData uri="http://schemas.openxmlformats.org/presentationml/2006/ole">
            <mc:AlternateContent xmlns:mc="http://schemas.openxmlformats.org/markup-compatibility/2006">
              <mc:Choice xmlns:v="urn:schemas-microsoft-com:vml" Requires="v">
                <p:oleObj name="方程式" r:id="rId9" imgW="88560" imgH="164880" progId="Equation.3">
                  <p:embed/>
                </p:oleObj>
              </mc:Choice>
              <mc:Fallback>
                <p:oleObj name="方程式" r:id="rId9" imgW="88560" imgH="164880" progId="Equation.3">
                  <p:embed/>
                  <p:pic>
                    <p:nvPicPr>
                      <p:cNvPr id="0" name=""/>
                      <p:cNvPicPr>
                        <a:picLocks noChangeAspect="1" noChangeArrowheads="1"/>
                      </p:cNvPicPr>
                      <p:nvPr/>
                    </p:nvPicPr>
                    <p:blipFill>
                      <a:blip r:embed="rId10"/>
                      <a:srcRect/>
                      <a:stretch>
                        <a:fillRect/>
                      </a:stretch>
                    </p:blipFill>
                    <p:spPr bwMode="auto">
                      <a:xfrm>
                        <a:off x="3169034" y="3575699"/>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 name="Object 12"/>
          <p:cNvGraphicFramePr>
            <a:graphicFrameLocks noChangeAspect="1"/>
          </p:cNvGraphicFramePr>
          <p:nvPr>
            <p:extLst>
              <p:ext uri="{D42A27DB-BD31-4B8C-83A1-F6EECF244321}">
                <p14:modId xmlns:p14="http://schemas.microsoft.com/office/powerpoint/2010/main" val="3693803204"/>
              </p:ext>
            </p:extLst>
          </p:nvPr>
        </p:nvGraphicFramePr>
        <p:xfrm>
          <a:off x="3135957" y="4327240"/>
          <a:ext cx="271463" cy="352425"/>
        </p:xfrm>
        <a:graphic>
          <a:graphicData uri="http://schemas.openxmlformats.org/presentationml/2006/ole">
            <mc:AlternateContent xmlns:mc="http://schemas.openxmlformats.org/markup-compatibility/2006">
              <mc:Choice xmlns:v="urn:schemas-microsoft-com:vml" Requires="v">
                <p:oleObj name="方程式" r:id="rId11" imgW="126720" imgH="164880" progId="Equation.3">
                  <p:embed/>
                </p:oleObj>
              </mc:Choice>
              <mc:Fallback>
                <p:oleObj name="方程式" r:id="rId11" imgW="126720" imgH="164880" progId="Equation.3">
                  <p:embed/>
                  <p:pic>
                    <p:nvPicPr>
                      <p:cNvPr id="0" name=""/>
                      <p:cNvPicPr>
                        <a:picLocks noChangeAspect="1" noChangeArrowheads="1"/>
                      </p:cNvPicPr>
                      <p:nvPr/>
                    </p:nvPicPr>
                    <p:blipFill>
                      <a:blip r:embed="rId12"/>
                      <a:srcRect/>
                      <a:stretch>
                        <a:fillRect/>
                      </a:stretch>
                    </p:blipFill>
                    <p:spPr bwMode="auto">
                      <a:xfrm>
                        <a:off x="3135957" y="4327240"/>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 name="Object 12"/>
          <p:cNvGraphicFramePr>
            <a:graphicFrameLocks noChangeAspect="1"/>
          </p:cNvGraphicFramePr>
          <p:nvPr>
            <p:extLst>
              <p:ext uri="{D42A27DB-BD31-4B8C-83A1-F6EECF244321}">
                <p14:modId xmlns:p14="http://schemas.microsoft.com/office/powerpoint/2010/main" val="1289458306"/>
              </p:ext>
            </p:extLst>
          </p:nvPr>
        </p:nvGraphicFramePr>
        <p:xfrm>
          <a:off x="3162635" y="5448264"/>
          <a:ext cx="190500" cy="350837"/>
        </p:xfrm>
        <a:graphic>
          <a:graphicData uri="http://schemas.openxmlformats.org/presentationml/2006/ole">
            <mc:AlternateContent xmlns:mc="http://schemas.openxmlformats.org/markup-compatibility/2006">
              <mc:Choice xmlns:v="urn:schemas-microsoft-com:vml" Requires="v">
                <p:oleObj name="方程式" r:id="rId13" imgW="88560" imgH="164880" progId="Equation.3">
                  <p:embed/>
                </p:oleObj>
              </mc:Choice>
              <mc:Fallback>
                <p:oleObj name="方程式" r:id="rId13" imgW="88560" imgH="164880" progId="Equation.3">
                  <p:embed/>
                  <p:pic>
                    <p:nvPicPr>
                      <p:cNvPr id="0" name=""/>
                      <p:cNvPicPr>
                        <a:picLocks noChangeAspect="1" noChangeArrowheads="1"/>
                      </p:cNvPicPr>
                      <p:nvPr/>
                    </p:nvPicPr>
                    <p:blipFill>
                      <a:blip r:embed="rId14"/>
                      <a:srcRect/>
                      <a:stretch>
                        <a:fillRect/>
                      </a:stretch>
                    </p:blipFill>
                    <p:spPr bwMode="auto">
                      <a:xfrm>
                        <a:off x="3162635" y="5448264"/>
                        <a:ext cx="190500"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5" name="直線單箭頭接點 64"/>
          <p:cNvCxnSpPr/>
          <p:nvPr/>
        </p:nvCxnSpPr>
        <p:spPr>
          <a:xfrm>
            <a:off x="1648682" y="5611241"/>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p:cNvCxnSpPr/>
          <p:nvPr/>
        </p:nvCxnSpPr>
        <p:spPr>
          <a:xfrm>
            <a:off x="3560342" y="5605898"/>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文字方塊 67"/>
          <p:cNvSpPr txBox="1"/>
          <p:nvPr/>
        </p:nvSpPr>
        <p:spPr>
          <a:xfrm>
            <a:off x="2505171" y="2919375"/>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1 </a:t>
            </a:r>
          </a:p>
        </p:txBody>
      </p:sp>
      <p:cxnSp>
        <p:nvCxnSpPr>
          <p:cNvPr id="69" name="直線單箭頭接點 68"/>
          <p:cNvCxnSpPr>
            <a:endCxn id="59" idx="2"/>
          </p:cNvCxnSpPr>
          <p:nvPr/>
        </p:nvCxnSpPr>
        <p:spPr>
          <a:xfrm>
            <a:off x="1623980" y="4534558"/>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a:endCxn id="59" idx="2"/>
          </p:cNvCxnSpPr>
          <p:nvPr/>
        </p:nvCxnSpPr>
        <p:spPr>
          <a:xfrm>
            <a:off x="1629999" y="3779091"/>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a:endCxn id="58" idx="2"/>
          </p:cNvCxnSpPr>
          <p:nvPr/>
        </p:nvCxnSpPr>
        <p:spPr>
          <a:xfrm flipV="1">
            <a:off x="1631384" y="4520135"/>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endCxn id="57" idx="2"/>
          </p:cNvCxnSpPr>
          <p:nvPr/>
        </p:nvCxnSpPr>
        <p:spPr>
          <a:xfrm flipV="1">
            <a:off x="1631385" y="3764668"/>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a:endCxn id="58" idx="2"/>
          </p:cNvCxnSpPr>
          <p:nvPr/>
        </p:nvCxnSpPr>
        <p:spPr>
          <a:xfrm flipV="1">
            <a:off x="1623980" y="4520135"/>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a:endCxn id="57" idx="2"/>
          </p:cNvCxnSpPr>
          <p:nvPr/>
        </p:nvCxnSpPr>
        <p:spPr>
          <a:xfrm flipV="1">
            <a:off x="1623981" y="3764668"/>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1608704" y="3785915"/>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a:endCxn id="57" idx="2"/>
          </p:cNvCxnSpPr>
          <p:nvPr/>
        </p:nvCxnSpPr>
        <p:spPr>
          <a:xfrm flipV="1">
            <a:off x="1629998" y="3764668"/>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1252205" y="3585222"/>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79" name="矩形 78"/>
          <p:cNvSpPr/>
          <p:nvPr/>
        </p:nvSpPr>
        <p:spPr>
          <a:xfrm>
            <a:off x="1259785" y="434868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0" name="矩形 79"/>
          <p:cNvSpPr/>
          <p:nvPr/>
        </p:nvSpPr>
        <p:spPr>
          <a:xfrm>
            <a:off x="1252205" y="541849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graphicFrame>
        <p:nvGraphicFramePr>
          <p:cNvPr id="81" name="Object 12"/>
          <p:cNvGraphicFramePr>
            <a:graphicFrameLocks noChangeAspect="1"/>
          </p:cNvGraphicFramePr>
          <p:nvPr>
            <p:extLst>
              <p:ext uri="{D42A27DB-BD31-4B8C-83A1-F6EECF244321}">
                <p14:modId xmlns:p14="http://schemas.microsoft.com/office/powerpoint/2010/main" val="781669705"/>
              </p:ext>
            </p:extLst>
          </p:nvPr>
        </p:nvGraphicFramePr>
        <p:xfrm>
          <a:off x="1257570" y="3505284"/>
          <a:ext cx="381000" cy="488950"/>
        </p:xfrm>
        <a:graphic>
          <a:graphicData uri="http://schemas.openxmlformats.org/presentationml/2006/ole">
            <mc:AlternateContent xmlns:mc="http://schemas.openxmlformats.org/markup-compatibility/2006">
              <mc:Choice xmlns:v="urn:schemas-microsoft-com:vml" Requires="v">
                <p:oleObj name="方程式" r:id="rId15" imgW="177480" imgH="228600" progId="Equation.3">
                  <p:embed/>
                </p:oleObj>
              </mc:Choice>
              <mc:Fallback>
                <p:oleObj name="方程式" r:id="rId15" imgW="177480" imgH="228600" progId="Equation.3">
                  <p:embed/>
                  <p:pic>
                    <p:nvPicPr>
                      <p:cNvPr id="0" name=""/>
                      <p:cNvPicPr>
                        <a:picLocks noChangeAspect="1" noChangeArrowheads="1"/>
                      </p:cNvPicPr>
                      <p:nvPr/>
                    </p:nvPicPr>
                    <p:blipFill>
                      <a:blip r:embed="rId16"/>
                      <a:srcRect/>
                      <a:stretch>
                        <a:fillRect/>
                      </a:stretch>
                    </p:blipFill>
                    <p:spPr bwMode="auto">
                      <a:xfrm>
                        <a:off x="1257570" y="3505284"/>
                        <a:ext cx="38100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 name="Object 12"/>
          <p:cNvGraphicFramePr>
            <a:graphicFrameLocks noChangeAspect="1"/>
          </p:cNvGraphicFramePr>
          <p:nvPr>
            <p:extLst>
              <p:ext uri="{D42A27DB-BD31-4B8C-83A1-F6EECF244321}">
                <p14:modId xmlns:p14="http://schemas.microsoft.com/office/powerpoint/2010/main" val="382138712"/>
              </p:ext>
            </p:extLst>
          </p:nvPr>
        </p:nvGraphicFramePr>
        <p:xfrm>
          <a:off x="1267569" y="4266828"/>
          <a:ext cx="381000" cy="488950"/>
        </p:xfrm>
        <a:graphic>
          <a:graphicData uri="http://schemas.openxmlformats.org/presentationml/2006/ole">
            <mc:AlternateContent xmlns:mc="http://schemas.openxmlformats.org/markup-compatibility/2006">
              <mc:Choice xmlns:v="urn:schemas-microsoft-com:vml" Requires="v">
                <p:oleObj name="方程式" r:id="rId17" imgW="177480" imgH="228600" progId="Equation.3">
                  <p:embed/>
                </p:oleObj>
              </mc:Choice>
              <mc:Fallback>
                <p:oleObj name="方程式" r:id="rId17" imgW="177480" imgH="228600" progId="Equation.3">
                  <p:embed/>
                  <p:pic>
                    <p:nvPicPr>
                      <p:cNvPr id="0" name=""/>
                      <p:cNvPicPr>
                        <a:picLocks noChangeAspect="1" noChangeArrowheads="1"/>
                      </p:cNvPicPr>
                      <p:nvPr/>
                    </p:nvPicPr>
                    <p:blipFill>
                      <a:blip r:embed="rId18"/>
                      <a:srcRect/>
                      <a:stretch>
                        <a:fillRect/>
                      </a:stretch>
                    </p:blipFill>
                    <p:spPr bwMode="auto">
                      <a:xfrm>
                        <a:off x="1267569" y="4266828"/>
                        <a:ext cx="38100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 name="Object 12"/>
          <p:cNvGraphicFramePr>
            <a:graphicFrameLocks noChangeAspect="1"/>
          </p:cNvGraphicFramePr>
          <p:nvPr>
            <p:extLst>
              <p:ext uri="{D42A27DB-BD31-4B8C-83A1-F6EECF244321}">
                <p14:modId xmlns:p14="http://schemas.microsoft.com/office/powerpoint/2010/main" val="3363512025"/>
              </p:ext>
            </p:extLst>
          </p:nvPr>
        </p:nvGraphicFramePr>
        <p:xfrm>
          <a:off x="1259369" y="5322259"/>
          <a:ext cx="381000" cy="542925"/>
        </p:xfrm>
        <a:graphic>
          <a:graphicData uri="http://schemas.openxmlformats.org/presentationml/2006/ole">
            <mc:AlternateContent xmlns:mc="http://schemas.openxmlformats.org/markup-compatibility/2006">
              <mc:Choice xmlns:v="urn:schemas-microsoft-com:vml" Requires="v">
                <p:oleObj name="方程式" r:id="rId19" imgW="177480" imgH="253800" progId="Equation.3">
                  <p:embed/>
                </p:oleObj>
              </mc:Choice>
              <mc:Fallback>
                <p:oleObj name="方程式" r:id="rId19" imgW="177480" imgH="253800" progId="Equation.3">
                  <p:embed/>
                  <p:pic>
                    <p:nvPicPr>
                      <p:cNvPr id="0" name=""/>
                      <p:cNvPicPr>
                        <a:picLocks noChangeAspect="1" noChangeArrowheads="1"/>
                      </p:cNvPicPr>
                      <p:nvPr/>
                    </p:nvPicPr>
                    <p:blipFill>
                      <a:blip r:embed="rId20"/>
                      <a:srcRect/>
                      <a:stretch>
                        <a:fillRect/>
                      </a:stretch>
                    </p:blipFill>
                    <p:spPr bwMode="auto">
                      <a:xfrm>
                        <a:off x="1259369" y="5322259"/>
                        <a:ext cx="3810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 name="Object 12"/>
          <p:cNvGraphicFramePr>
            <a:graphicFrameLocks noChangeAspect="1"/>
          </p:cNvGraphicFramePr>
          <p:nvPr>
            <p:extLst>
              <p:ext uri="{D42A27DB-BD31-4B8C-83A1-F6EECF244321}">
                <p14:modId xmlns:p14="http://schemas.microsoft.com/office/powerpoint/2010/main" val="789637962"/>
              </p:ext>
            </p:extLst>
          </p:nvPr>
        </p:nvGraphicFramePr>
        <p:xfrm>
          <a:off x="2122413" y="5611198"/>
          <a:ext cx="433388" cy="542925"/>
        </p:xfrm>
        <a:graphic>
          <a:graphicData uri="http://schemas.openxmlformats.org/presentationml/2006/ole">
            <mc:AlternateContent xmlns:mc="http://schemas.openxmlformats.org/markup-compatibility/2006">
              <mc:Choice xmlns:v="urn:schemas-microsoft-com:vml" Requires="v">
                <p:oleObj name="方程式" r:id="rId21" imgW="203040" imgH="253800" progId="Equation.3">
                  <p:embed/>
                </p:oleObj>
              </mc:Choice>
              <mc:Fallback>
                <p:oleObj name="方程式" r:id="rId21" imgW="203040" imgH="253800" progId="Equation.3">
                  <p:embed/>
                  <p:pic>
                    <p:nvPicPr>
                      <p:cNvPr id="0" name=""/>
                      <p:cNvPicPr>
                        <a:picLocks noChangeAspect="1" noChangeArrowheads="1"/>
                      </p:cNvPicPr>
                      <p:nvPr/>
                    </p:nvPicPr>
                    <p:blipFill>
                      <a:blip r:embed="rId22"/>
                      <a:srcRect/>
                      <a:stretch>
                        <a:fillRect/>
                      </a:stretch>
                    </p:blipFill>
                    <p:spPr bwMode="auto">
                      <a:xfrm>
                        <a:off x="2122413" y="5611198"/>
                        <a:ext cx="43338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6" name="Object 12"/>
          <p:cNvGraphicFramePr>
            <a:graphicFrameLocks noChangeAspect="1"/>
          </p:cNvGraphicFramePr>
          <p:nvPr>
            <p:extLst>
              <p:ext uri="{D42A27DB-BD31-4B8C-83A1-F6EECF244321}">
                <p14:modId xmlns:p14="http://schemas.microsoft.com/office/powerpoint/2010/main" val="2962674748"/>
              </p:ext>
            </p:extLst>
          </p:nvPr>
        </p:nvGraphicFramePr>
        <p:xfrm>
          <a:off x="2660742" y="5604372"/>
          <a:ext cx="325438" cy="515937"/>
        </p:xfrm>
        <a:graphic>
          <a:graphicData uri="http://schemas.openxmlformats.org/presentationml/2006/ole">
            <mc:AlternateContent xmlns:mc="http://schemas.openxmlformats.org/markup-compatibility/2006">
              <mc:Choice xmlns:v="urn:schemas-microsoft-com:vml" Requires="v">
                <p:oleObj name="方程式" r:id="rId23" imgW="152280" imgH="241200" progId="Equation.3">
                  <p:embed/>
                </p:oleObj>
              </mc:Choice>
              <mc:Fallback>
                <p:oleObj name="方程式" r:id="rId23" imgW="152280" imgH="241200" progId="Equation.3">
                  <p:embed/>
                  <p:pic>
                    <p:nvPicPr>
                      <p:cNvPr id="0" name=""/>
                      <p:cNvPicPr>
                        <a:picLocks noChangeAspect="1" noChangeArrowheads="1"/>
                      </p:cNvPicPr>
                      <p:nvPr/>
                    </p:nvPicPr>
                    <p:blipFill>
                      <a:blip r:embed="rId24"/>
                      <a:srcRect/>
                      <a:stretch>
                        <a:fillRect/>
                      </a:stretch>
                    </p:blipFill>
                    <p:spPr bwMode="auto">
                      <a:xfrm>
                        <a:off x="2660742" y="5604372"/>
                        <a:ext cx="325438"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 name="Object 12"/>
          <p:cNvGraphicFramePr>
            <a:graphicFrameLocks noChangeAspect="1"/>
          </p:cNvGraphicFramePr>
          <p:nvPr>
            <p:extLst>
              <p:ext uri="{D42A27DB-BD31-4B8C-83A1-F6EECF244321}">
                <p14:modId xmlns:p14="http://schemas.microsoft.com/office/powerpoint/2010/main" val="2248639217"/>
              </p:ext>
            </p:extLst>
          </p:nvPr>
        </p:nvGraphicFramePr>
        <p:xfrm>
          <a:off x="4746627" y="3949702"/>
          <a:ext cx="2411413" cy="760413"/>
        </p:xfrm>
        <a:graphic>
          <a:graphicData uri="http://schemas.openxmlformats.org/presentationml/2006/ole">
            <mc:AlternateContent xmlns:mc="http://schemas.openxmlformats.org/markup-compatibility/2006">
              <mc:Choice xmlns:v="urn:schemas-microsoft-com:vml" Requires="v">
                <p:oleObj name="方程式" r:id="rId25" imgW="1130040" imgH="355320" progId="Equation.3">
                  <p:embed/>
                </p:oleObj>
              </mc:Choice>
              <mc:Fallback>
                <p:oleObj name="方程式" r:id="rId25" imgW="1130040" imgH="355320" progId="Equation.3">
                  <p:embed/>
                  <p:pic>
                    <p:nvPicPr>
                      <p:cNvPr id="0" name=""/>
                      <p:cNvPicPr>
                        <a:picLocks noChangeAspect="1" noChangeArrowheads="1"/>
                      </p:cNvPicPr>
                      <p:nvPr/>
                    </p:nvPicPr>
                    <p:blipFill>
                      <a:blip r:embed="rId26"/>
                      <a:srcRect/>
                      <a:stretch>
                        <a:fillRect/>
                      </a:stretch>
                    </p:blipFill>
                    <p:spPr bwMode="auto">
                      <a:xfrm>
                        <a:off x="4746627" y="3949702"/>
                        <a:ext cx="2411413"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 name="Object 12"/>
          <p:cNvGraphicFramePr>
            <a:graphicFrameLocks noChangeAspect="1"/>
          </p:cNvGraphicFramePr>
          <p:nvPr>
            <p:extLst>
              <p:ext uri="{D42A27DB-BD31-4B8C-83A1-F6EECF244321}">
                <p14:modId xmlns:p14="http://schemas.microsoft.com/office/powerpoint/2010/main" val="1819349908"/>
              </p:ext>
            </p:extLst>
          </p:nvPr>
        </p:nvGraphicFramePr>
        <p:xfrm>
          <a:off x="7442202" y="3724277"/>
          <a:ext cx="1412875" cy="1003300"/>
        </p:xfrm>
        <a:graphic>
          <a:graphicData uri="http://schemas.openxmlformats.org/presentationml/2006/ole">
            <mc:AlternateContent xmlns:mc="http://schemas.openxmlformats.org/markup-compatibility/2006">
              <mc:Choice xmlns:v="urn:schemas-microsoft-com:vml" Requires="v">
                <p:oleObj name="方程式" r:id="rId27" imgW="660240" imgH="469800" progId="Equation.3">
                  <p:embed/>
                </p:oleObj>
              </mc:Choice>
              <mc:Fallback>
                <p:oleObj name="方程式" r:id="rId27" imgW="660240" imgH="469800" progId="Equation.3">
                  <p:embed/>
                  <p:pic>
                    <p:nvPicPr>
                      <p:cNvPr id="0" name=""/>
                      <p:cNvPicPr>
                        <a:picLocks noChangeAspect="1" noChangeArrowheads="1"/>
                      </p:cNvPicPr>
                      <p:nvPr/>
                    </p:nvPicPr>
                    <p:blipFill>
                      <a:blip r:embed="rId28"/>
                      <a:srcRect/>
                      <a:stretch>
                        <a:fillRect/>
                      </a:stretch>
                    </p:blipFill>
                    <p:spPr bwMode="auto">
                      <a:xfrm>
                        <a:off x="7442202" y="3724277"/>
                        <a:ext cx="1412875"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 name="文字方塊 89"/>
          <p:cNvSpPr txBox="1"/>
          <p:nvPr/>
        </p:nvSpPr>
        <p:spPr>
          <a:xfrm>
            <a:off x="4577102" y="3483396"/>
            <a:ext cx="1125304" cy="461645"/>
          </a:xfrm>
          <a:prstGeom prst="rect">
            <a:avLst/>
          </a:prstGeom>
          <a:noFill/>
        </p:spPr>
        <p:txBody>
          <a:bodyPr wrap="square" lIns="91420" tIns="45710" rIns="91420" bIns="45710" rtlCol="0">
            <a:spAutoFit/>
          </a:bodyPr>
          <a:lstStyle/>
          <a:p>
            <a:r>
              <a:rPr lang="en-US" altLang="zh-TW" sz="2400" dirty="0">
                <a:solidFill>
                  <a:prstClr val="black"/>
                </a:solidFill>
              </a:rPr>
              <a:t>If   l &gt; 1 </a:t>
            </a:r>
            <a:endParaRPr lang="zh-TW" altLang="en-US" sz="2400" dirty="0">
              <a:solidFill>
                <a:prstClr val="black"/>
              </a:solidFill>
            </a:endParaRPr>
          </a:p>
        </p:txBody>
      </p:sp>
      <p:pic>
        <p:nvPicPr>
          <p:cNvPr id="43" name="Picture 122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9" name="Group 48"/>
          <p:cNvGrpSpPr/>
          <p:nvPr/>
        </p:nvGrpSpPr>
        <p:grpSpPr>
          <a:xfrm>
            <a:off x="8453741" y="5984280"/>
            <a:ext cx="592191" cy="816164"/>
            <a:chOff x="7517647" y="4843947"/>
            <a:chExt cx="1485900" cy="1908068"/>
          </a:xfrm>
        </p:grpSpPr>
        <p:pic>
          <p:nvPicPr>
            <p:cNvPr id="50" name="Picture 2">
              <a:hlinkClick r:id="rId30"/>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75119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Second Term</a:t>
            </a:r>
            <a:endParaRPr lang="zh-TW" altLang="en-US" dirty="0"/>
          </a:p>
        </p:txBody>
      </p:sp>
      <p:sp>
        <p:nvSpPr>
          <p:cNvPr id="3" name="內容版面配置區 2"/>
          <p:cNvSpPr>
            <a:spLocks noGrp="1"/>
          </p:cNvSpPr>
          <p:nvPr>
            <p:ph idx="1"/>
          </p:nvPr>
        </p:nvSpPr>
        <p:spPr/>
        <p:txBody>
          <a:bodyPr/>
          <a:lstStyle/>
          <a:p>
            <a:r>
              <a:rPr lang="en-US" altLang="zh-TW" dirty="0"/>
              <a:t> </a:t>
            </a:r>
            <a:r>
              <a:rPr lang="zh-TW" altLang="en-US" dirty="0"/>
              <a:t>         </a:t>
            </a:r>
            <a:r>
              <a:rPr lang="en-US" altLang="zh-TW" dirty="0"/>
              <a:t>is always the multiplication of two terms</a:t>
            </a:r>
            <a:endParaRPr lang="zh-TW" altLang="en-US" dirty="0"/>
          </a:p>
        </p:txBody>
      </p:sp>
      <p:graphicFrame>
        <p:nvGraphicFramePr>
          <p:cNvPr id="4" name="Object 12"/>
          <p:cNvGraphicFramePr>
            <a:graphicFrameLocks noChangeAspect="1"/>
          </p:cNvGraphicFramePr>
          <p:nvPr/>
        </p:nvGraphicFramePr>
        <p:xfrm>
          <a:off x="990142" y="1583571"/>
          <a:ext cx="679450" cy="1003300"/>
        </p:xfrm>
        <a:graphic>
          <a:graphicData uri="http://schemas.openxmlformats.org/presentationml/2006/ole">
            <mc:AlternateContent xmlns:mc="http://schemas.openxmlformats.org/markup-compatibility/2006">
              <mc:Choice xmlns:v="urn:schemas-microsoft-com:vml" Requires="v">
                <p:oleObj name="方程式" r:id="rId2" imgW="317160" imgH="469800" progId="Equation.3">
                  <p:embed/>
                </p:oleObj>
              </mc:Choice>
              <mc:Fallback>
                <p:oleObj name="方程式" r:id="rId2" imgW="317160" imgH="469800" progId="Equation.3">
                  <p:embed/>
                  <p:pic>
                    <p:nvPicPr>
                      <p:cNvPr id="0" name=""/>
                      <p:cNvPicPr>
                        <a:picLocks noChangeAspect="1" noChangeArrowheads="1"/>
                      </p:cNvPicPr>
                      <p:nvPr/>
                    </p:nvPicPr>
                    <p:blipFill>
                      <a:blip r:embed="rId3"/>
                      <a:srcRect/>
                      <a:stretch>
                        <a:fillRect/>
                      </a:stretch>
                    </p:blipFill>
                    <p:spPr bwMode="auto">
                      <a:xfrm>
                        <a:off x="990142" y="1583571"/>
                        <a:ext cx="67945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直線單箭頭接點 4"/>
          <p:cNvCxnSpPr/>
          <p:nvPr/>
        </p:nvCxnSpPr>
        <p:spPr>
          <a:xfrm>
            <a:off x="3605055" y="4383259"/>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a:off x="3580752" y="3614944"/>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p:cNvSpPr/>
          <p:nvPr/>
        </p:nvSpPr>
        <p:spPr>
          <a:xfrm>
            <a:off x="1124046" y="3355138"/>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 name="橢圓 7"/>
          <p:cNvSpPr/>
          <p:nvPr/>
        </p:nvSpPr>
        <p:spPr>
          <a:xfrm>
            <a:off x="1118029" y="4110603"/>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 name="橢圓 8"/>
          <p:cNvSpPr/>
          <p:nvPr/>
        </p:nvSpPr>
        <p:spPr>
          <a:xfrm>
            <a:off x="1125433" y="5180419"/>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0" name="文字方塊 9"/>
          <p:cNvSpPr txBox="1"/>
          <p:nvPr/>
        </p:nvSpPr>
        <p:spPr>
          <a:xfrm rot="5400000">
            <a:off x="1141066" y="5774022"/>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1" name="文字方塊 10"/>
          <p:cNvSpPr txBox="1"/>
          <p:nvPr/>
        </p:nvSpPr>
        <p:spPr>
          <a:xfrm rot="5400000">
            <a:off x="1137716" y="4690763"/>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13" name="Object 12"/>
          <p:cNvGraphicFramePr>
            <a:graphicFrameLocks noChangeAspect="1"/>
          </p:cNvGraphicFramePr>
          <p:nvPr/>
        </p:nvGraphicFramePr>
        <p:xfrm>
          <a:off x="1309858" y="3438734"/>
          <a:ext cx="190501" cy="352425"/>
        </p:xfrm>
        <a:graphic>
          <a:graphicData uri="http://schemas.openxmlformats.org/presentationml/2006/ole">
            <mc:AlternateContent xmlns:mc="http://schemas.openxmlformats.org/markup-compatibility/2006">
              <mc:Choice xmlns:v="urn:schemas-microsoft-com:vml" Requires="v">
                <p:oleObj name="方程式" r:id="rId4" imgW="88560" imgH="164880" progId="Equation.3">
                  <p:embed/>
                </p:oleObj>
              </mc:Choice>
              <mc:Fallback>
                <p:oleObj name="方程式" r:id="rId4" imgW="88560" imgH="164880" progId="Equation.3">
                  <p:embed/>
                  <p:pic>
                    <p:nvPicPr>
                      <p:cNvPr id="0" name=""/>
                      <p:cNvPicPr>
                        <a:picLocks noChangeAspect="1" noChangeArrowheads="1"/>
                      </p:cNvPicPr>
                      <p:nvPr/>
                    </p:nvPicPr>
                    <p:blipFill>
                      <a:blip r:embed="rId5"/>
                      <a:srcRect/>
                      <a:stretch>
                        <a:fillRect/>
                      </a:stretch>
                    </p:blipFill>
                    <p:spPr bwMode="auto">
                      <a:xfrm>
                        <a:off x="1309858" y="3438734"/>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2"/>
          <p:cNvGraphicFramePr>
            <a:graphicFrameLocks noChangeAspect="1"/>
          </p:cNvGraphicFramePr>
          <p:nvPr/>
        </p:nvGraphicFramePr>
        <p:xfrm>
          <a:off x="1276781" y="4175761"/>
          <a:ext cx="271463" cy="352425"/>
        </p:xfrm>
        <a:graphic>
          <a:graphicData uri="http://schemas.openxmlformats.org/presentationml/2006/ole">
            <mc:AlternateContent xmlns:mc="http://schemas.openxmlformats.org/markup-compatibility/2006">
              <mc:Choice xmlns:v="urn:schemas-microsoft-com:vml" Requires="v">
                <p:oleObj name="方程式" r:id="rId6" imgW="126720" imgH="164880" progId="Equation.3">
                  <p:embed/>
                </p:oleObj>
              </mc:Choice>
              <mc:Fallback>
                <p:oleObj name="方程式" r:id="rId6" imgW="126720" imgH="164880" progId="Equation.3">
                  <p:embed/>
                  <p:pic>
                    <p:nvPicPr>
                      <p:cNvPr id="0" name=""/>
                      <p:cNvPicPr>
                        <a:picLocks noChangeAspect="1" noChangeArrowheads="1"/>
                      </p:cNvPicPr>
                      <p:nvPr/>
                    </p:nvPicPr>
                    <p:blipFill>
                      <a:blip r:embed="rId7"/>
                      <a:srcRect/>
                      <a:stretch>
                        <a:fillRect/>
                      </a:stretch>
                    </p:blipFill>
                    <p:spPr bwMode="auto">
                      <a:xfrm>
                        <a:off x="1276781" y="4175761"/>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2"/>
          <p:cNvGraphicFramePr>
            <a:graphicFrameLocks noChangeAspect="1"/>
          </p:cNvGraphicFramePr>
          <p:nvPr/>
        </p:nvGraphicFramePr>
        <p:xfrm>
          <a:off x="1275135" y="5283866"/>
          <a:ext cx="271462" cy="406400"/>
        </p:xfrm>
        <a:graphic>
          <a:graphicData uri="http://schemas.openxmlformats.org/presentationml/2006/ole">
            <mc:AlternateContent xmlns:mc="http://schemas.openxmlformats.org/markup-compatibility/2006">
              <mc:Choice xmlns:v="urn:schemas-microsoft-com:vml" Requires="v">
                <p:oleObj name="方程式" r:id="rId8" imgW="126720" imgH="190440" progId="Equation.3">
                  <p:embed/>
                </p:oleObj>
              </mc:Choice>
              <mc:Fallback>
                <p:oleObj name="方程式" r:id="rId8" imgW="126720" imgH="190440" progId="Equation.3">
                  <p:embed/>
                  <p:pic>
                    <p:nvPicPr>
                      <p:cNvPr id="0" name=""/>
                      <p:cNvPicPr>
                        <a:picLocks noChangeAspect="1" noChangeArrowheads="1"/>
                      </p:cNvPicPr>
                      <p:nvPr/>
                    </p:nvPicPr>
                    <p:blipFill>
                      <a:blip r:embed="rId9"/>
                      <a:srcRect/>
                      <a:stretch>
                        <a:fillRect/>
                      </a:stretch>
                    </p:blipFill>
                    <p:spPr bwMode="auto">
                      <a:xfrm>
                        <a:off x="1275135" y="5283866"/>
                        <a:ext cx="271462"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橢圓 15"/>
          <p:cNvSpPr/>
          <p:nvPr/>
        </p:nvSpPr>
        <p:spPr>
          <a:xfrm>
            <a:off x="3036915" y="3340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7" name="橢圓 16"/>
          <p:cNvSpPr/>
          <p:nvPr/>
        </p:nvSpPr>
        <p:spPr>
          <a:xfrm>
            <a:off x="3030897" y="4096180"/>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8" name="橢圓 17"/>
          <p:cNvSpPr/>
          <p:nvPr/>
        </p:nvSpPr>
        <p:spPr>
          <a:xfrm>
            <a:off x="3038301" y="516599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9" name="文字方塊 18"/>
          <p:cNvSpPr txBox="1"/>
          <p:nvPr/>
        </p:nvSpPr>
        <p:spPr>
          <a:xfrm rot="5400000">
            <a:off x="3056640" y="576429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20" name="文字方塊 19"/>
          <p:cNvSpPr txBox="1"/>
          <p:nvPr/>
        </p:nvSpPr>
        <p:spPr>
          <a:xfrm rot="5400000">
            <a:off x="3050585" y="4676340"/>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21" name="Object 12"/>
          <p:cNvGraphicFramePr>
            <a:graphicFrameLocks noChangeAspect="1"/>
          </p:cNvGraphicFramePr>
          <p:nvPr/>
        </p:nvGraphicFramePr>
        <p:xfrm>
          <a:off x="3237241" y="3438825"/>
          <a:ext cx="190501" cy="352425"/>
        </p:xfrm>
        <a:graphic>
          <a:graphicData uri="http://schemas.openxmlformats.org/presentationml/2006/ole">
            <mc:AlternateContent xmlns:mc="http://schemas.openxmlformats.org/markup-compatibility/2006">
              <mc:Choice xmlns:v="urn:schemas-microsoft-com:vml" Requires="v">
                <p:oleObj name="方程式" r:id="rId10" imgW="88560" imgH="164880" progId="Equation.3">
                  <p:embed/>
                </p:oleObj>
              </mc:Choice>
              <mc:Fallback>
                <p:oleObj name="方程式" r:id="rId10" imgW="88560" imgH="164880" progId="Equation.3">
                  <p:embed/>
                  <p:pic>
                    <p:nvPicPr>
                      <p:cNvPr id="0" name=""/>
                      <p:cNvPicPr>
                        <a:picLocks noChangeAspect="1" noChangeArrowheads="1"/>
                      </p:cNvPicPr>
                      <p:nvPr/>
                    </p:nvPicPr>
                    <p:blipFill>
                      <a:blip r:embed="rId5"/>
                      <a:srcRect/>
                      <a:stretch>
                        <a:fillRect/>
                      </a:stretch>
                    </p:blipFill>
                    <p:spPr bwMode="auto">
                      <a:xfrm>
                        <a:off x="3237241" y="3438825"/>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12"/>
          <p:cNvGraphicFramePr>
            <a:graphicFrameLocks noChangeAspect="1"/>
          </p:cNvGraphicFramePr>
          <p:nvPr/>
        </p:nvGraphicFramePr>
        <p:xfrm>
          <a:off x="3204164" y="4190366"/>
          <a:ext cx="271463" cy="352425"/>
        </p:xfrm>
        <a:graphic>
          <a:graphicData uri="http://schemas.openxmlformats.org/presentationml/2006/ole">
            <mc:AlternateContent xmlns:mc="http://schemas.openxmlformats.org/markup-compatibility/2006">
              <mc:Choice xmlns:v="urn:schemas-microsoft-com:vml" Requires="v">
                <p:oleObj name="方程式" r:id="rId11" imgW="126720" imgH="164880" progId="Equation.3">
                  <p:embed/>
                </p:oleObj>
              </mc:Choice>
              <mc:Fallback>
                <p:oleObj name="方程式" r:id="rId11" imgW="126720" imgH="164880" progId="Equation.3">
                  <p:embed/>
                  <p:pic>
                    <p:nvPicPr>
                      <p:cNvPr id="0" name=""/>
                      <p:cNvPicPr>
                        <a:picLocks noChangeAspect="1" noChangeArrowheads="1"/>
                      </p:cNvPicPr>
                      <p:nvPr/>
                    </p:nvPicPr>
                    <p:blipFill>
                      <a:blip r:embed="rId7"/>
                      <a:srcRect/>
                      <a:stretch>
                        <a:fillRect/>
                      </a:stretch>
                    </p:blipFill>
                    <p:spPr bwMode="auto">
                      <a:xfrm>
                        <a:off x="3204164" y="4190366"/>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12"/>
          <p:cNvGraphicFramePr>
            <a:graphicFrameLocks noChangeAspect="1"/>
          </p:cNvGraphicFramePr>
          <p:nvPr/>
        </p:nvGraphicFramePr>
        <p:xfrm>
          <a:off x="3230843" y="5311390"/>
          <a:ext cx="190500" cy="350837"/>
        </p:xfrm>
        <a:graphic>
          <a:graphicData uri="http://schemas.openxmlformats.org/presentationml/2006/ole">
            <mc:AlternateContent xmlns:mc="http://schemas.openxmlformats.org/markup-compatibility/2006">
              <mc:Choice xmlns:v="urn:schemas-microsoft-com:vml" Requires="v">
                <p:oleObj name="方程式" r:id="rId12" imgW="88560" imgH="164880" progId="Equation.3">
                  <p:embed/>
                </p:oleObj>
              </mc:Choice>
              <mc:Fallback>
                <p:oleObj name="方程式" r:id="rId12" imgW="88560" imgH="164880" progId="Equation.3">
                  <p:embed/>
                  <p:pic>
                    <p:nvPicPr>
                      <p:cNvPr id="0" name=""/>
                      <p:cNvPicPr>
                        <a:picLocks noChangeAspect="1" noChangeArrowheads="1"/>
                      </p:cNvPicPr>
                      <p:nvPr/>
                    </p:nvPicPr>
                    <p:blipFill>
                      <a:blip r:embed="rId13"/>
                      <a:srcRect/>
                      <a:stretch>
                        <a:fillRect/>
                      </a:stretch>
                    </p:blipFill>
                    <p:spPr bwMode="auto">
                      <a:xfrm>
                        <a:off x="3230843" y="5311390"/>
                        <a:ext cx="190500"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 name="直線單箭頭接點 23"/>
          <p:cNvCxnSpPr/>
          <p:nvPr/>
        </p:nvCxnSpPr>
        <p:spPr>
          <a:xfrm>
            <a:off x="1716889" y="5474367"/>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3628549" y="5481903"/>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8" idx="6"/>
            <a:endCxn id="18" idx="2"/>
          </p:cNvCxnSpPr>
          <p:nvPr/>
        </p:nvCxnSpPr>
        <p:spPr>
          <a:xfrm>
            <a:off x="1692186" y="4397684"/>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7" idx="6"/>
            <a:endCxn id="18" idx="2"/>
          </p:cNvCxnSpPr>
          <p:nvPr/>
        </p:nvCxnSpPr>
        <p:spPr>
          <a:xfrm>
            <a:off x="1698206" y="3642217"/>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9" idx="6"/>
            <a:endCxn id="17" idx="2"/>
          </p:cNvCxnSpPr>
          <p:nvPr/>
        </p:nvCxnSpPr>
        <p:spPr>
          <a:xfrm flipV="1">
            <a:off x="1699590" y="4383261"/>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9" idx="6"/>
            <a:endCxn id="16" idx="2"/>
          </p:cNvCxnSpPr>
          <p:nvPr/>
        </p:nvCxnSpPr>
        <p:spPr>
          <a:xfrm flipV="1">
            <a:off x="1699592" y="3627794"/>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8" idx="6"/>
            <a:endCxn id="17" idx="2"/>
          </p:cNvCxnSpPr>
          <p:nvPr/>
        </p:nvCxnSpPr>
        <p:spPr>
          <a:xfrm flipV="1">
            <a:off x="1692186" y="4383261"/>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stCxn id="8" idx="6"/>
            <a:endCxn id="16" idx="2"/>
          </p:cNvCxnSpPr>
          <p:nvPr/>
        </p:nvCxnSpPr>
        <p:spPr>
          <a:xfrm flipV="1">
            <a:off x="1692188" y="3627794"/>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endCxn id="17" idx="2"/>
          </p:cNvCxnSpPr>
          <p:nvPr/>
        </p:nvCxnSpPr>
        <p:spPr>
          <a:xfrm>
            <a:off x="1676911" y="3649041"/>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a:stCxn id="7" idx="6"/>
            <a:endCxn id="16" idx="2"/>
          </p:cNvCxnSpPr>
          <p:nvPr/>
        </p:nvCxnSpPr>
        <p:spPr>
          <a:xfrm flipV="1">
            <a:off x="1698204" y="3627796"/>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7" name="Object 12"/>
          <p:cNvGraphicFramePr>
            <a:graphicFrameLocks noChangeAspect="1"/>
          </p:cNvGraphicFramePr>
          <p:nvPr/>
        </p:nvGraphicFramePr>
        <p:xfrm>
          <a:off x="2208439" y="5497515"/>
          <a:ext cx="433388" cy="542925"/>
        </p:xfrm>
        <a:graphic>
          <a:graphicData uri="http://schemas.openxmlformats.org/presentationml/2006/ole">
            <mc:AlternateContent xmlns:mc="http://schemas.openxmlformats.org/markup-compatibility/2006">
              <mc:Choice xmlns:v="urn:schemas-microsoft-com:vml" Requires="v">
                <p:oleObj name="方程式" r:id="rId14" imgW="203040" imgH="253800" progId="Equation.3">
                  <p:embed/>
                </p:oleObj>
              </mc:Choice>
              <mc:Fallback>
                <p:oleObj name="方程式" r:id="rId14" imgW="203040" imgH="253800" progId="Equation.3">
                  <p:embed/>
                  <p:pic>
                    <p:nvPicPr>
                      <p:cNvPr id="0" name=""/>
                      <p:cNvPicPr>
                        <a:picLocks noChangeAspect="1" noChangeArrowheads="1"/>
                      </p:cNvPicPr>
                      <p:nvPr/>
                    </p:nvPicPr>
                    <p:blipFill>
                      <a:blip r:embed="rId15"/>
                      <a:srcRect/>
                      <a:stretch>
                        <a:fillRect/>
                      </a:stretch>
                    </p:blipFill>
                    <p:spPr bwMode="auto">
                      <a:xfrm>
                        <a:off x="2208439" y="5497515"/>
                        <a:ext cx="43338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12"/>
          <p:cNvGraphicFramePr>
            <a:graphicFrameLocks noChangeAspect="1"/>
          </p:cNvGraphicFramePr>
          <p:nvPr/>
        </p:nvGraphicFramePr>
        <p:xfrm>
          <a:off x="2763067" y="5518475"/>
          <a:ext cx="325438" cy="515937"/>
        </p:xfrm>
        <a:graphic>
          <a:graphicData uri="http://schemas.openxmlformats.org/presentationml/2006/ole">
            <mc:AlternateContent xmlns:mc="http://schemas.openxmlformats.org/markup-compatibility/2006">
              <mc:Choice xmlns:v="urn:schemas-microsoft-com:vml" Requires="v">
                <p:oleObj name="方程式" r:id="rId16" imgW="152280" imgH="241200" progId="Equation.3">
                  <p:embed/>
                </p:oleObj>
              </mc:Choice>
              <mc:Fallback>
                <p:oleObj name="方程式" r:id="rId16" imgW="152280" imgH="241200" progId="Equation.3">
                  <p:embed/>
                  <p:pic>
                    <p:nvPicPr>
                      <p:cNvPr id="0" name=""/>
                      <p:cNvPicPr>
                        <a:picLocks noChangeAspect="1" noChangeArrowheads="1"/>
                      </p:cNvPicPr>
                      <p:nvPr/>
                    </p:nvPicPr>
                    <p:blipFill>
                      <a:blip r:embed="rId17"/>
                      <a:srcRect/>
                      <a:stretch>
                        <a:fillRect/>
                      </a:stretch>
                    </p:blipFill>
                    <p:spPr bwMode="auto">
                      <a:xfrm>
                        <a:off x="2763067" y="5518475"/>
                        <a:ext cx="325438"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12"/>
          <p:cNvGraphicFramePr>
            <a:graphicFrameLocks noChangeAspect="1"/>
          </p:cNvGraphicFramePr>
          <p:nvPr/>
        </p:nvGraphicFramePr>
        <p:xfrm>
          <a:off x="3472528" y="5527733"/>
          <a:ext cx="352425" cy="515938"/>
        </p:xfrm>
        <a:graphic>
          <a:graphicData uri="http://schemas.openxmlformats.org/presentationml/2006/ole">
            <mc:AlternateContent xmlns:mc="http://schemas.openxmlformats.org/markup-compatibility/2006">
              <mc:Choice xmlns:v="urn:schemas-microsoft-com:vml" Requires="v">
                <p:oleObj name="方程式" r:id="rId18" imgW="164880" imgH="241200" progId="Equation.3">
                  <p:embed/>
                </p:oleObj>
              </mc:Choice>
              <mc:Fallback>
                <p:oleObj name="方程式" r:id="rId18" imgW="164880" imgH="241200" progId="Equation.3">
                  <p:embed/>
                  <p:pic>
                    <p:nvPicPr>
                      <p:cNvPr id="0" name=""/>
                      <p:cNvPicPr>
                        <a:picLocks noChangeAspect="1" noChangeArrowheads="1"/>
                      </p:cNvPicPr>
                      <p:nvPr/>
                    </p:nvPicPr>
                    <p:blipFill>
                      <a:blip r:embed="rId19"/>
                      <a:srcRect/>
                      <a:stretch>
                        <a:fillRect/>
                      </a:stretch>
                    </p:blipFill>
                    <p:spPr bwMode="auto">
                      <a:xfrm>
                        <a:off x="3472528" y="5527733"/>
                        <a:ext cx="352425"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12"/>
          <p:cNvGraphicFramePr>
            <a:graphicFrameLocks noChangeAspect="1"/>
          </p:cNvGraphicFramePr>
          <p:nvPr/>
        </p:nvGraphicFramePr>
        <p:xfrm>
          <a:off x="5047706" y="3657835"/>
          <a:ext cx="3222625" cy="542925"/>
        </p:xfrm>
        <a:graphic>
          <a:graphicData uri="http://schemas.openxmlformats.org/presentationml/2006/ole">
            <mc:AlternateContent xmlns:mc="http://schemas.openxmlformats.org/markup-compatibility/2006">
              <mc:Choice xmlns:v="urn:schemas-microsoft-com:vml" Requires="v">
                <p:oleObj name="方程式" r:id="rId20" imgW="1511280" imgH="253800" progId="Equation.3">
                  <p:embed/>
                </p:oleObj>
              </mc:Choice>
              <mc:Fallback>
                <p:oleObj name="方程式" r:id="rId20" imgW="1511280" imgH="253800" progId="Equation.3">
                  <p:embed/>
                  <p:pic>
                    <p:nvPicPr>
                      <p:cNvPr id="0" name=""/>
                      <p:cNvPicPr>
                        <a:picLocks noChangeAspect="1" noChangeArrowheads="1"/>
                      </p:cNvPicPr>
                      <p:nvPr/>
                    </p:nvPicPr>
                    <p:blipFill>
                      <a:blip r:embed="rId21"/>
                      <a:srcRect/>
                      <a:stretch>
                        <a:fillRect/>
                      </a:stretch>
                    </p:blipFill>
                    <p:spPr bwMode="auto">
                      <a:xfrm>
                        <a:off x="5047706" y="3657835"/>
                        <a:ext cx="32226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12"/>
          <p:cNvGraphicFramePr>
            <a:graphicFrameLocks noChangeAspect="1"/>
          </p:cNvGraphicFramePr>
          <p:nvPr/>
        </p:nvGraphicFramePr>
        <p:xfrm>
          <a:off x="5558086" y="4670338"/>
          <a:ext cx="2201863" cy="1003300"/>
        </p:xfrm>
        <a:graphic>
          <a:graphicData uri="http://schemas.openxmlformats.org/presentationml/2006/ole">
            <mc:AlternateContent xmlns:mc="http://schemas.openxmlformats.org/markup-compatibility/2006">
              <mc:Choice xmlns:v="urn:schemas-microsoft-com:vml" Requires="v">
                <p:oleObj name="方程式" r:id="rId22" imgW="1028520" imgH="469800" progId="Equation.3">
                  <p:embed/>
                </p:oleObj>
              </mc:Choice>
              <mc:Fallback>
                <p:oleObj name="方程式" r:id="rId22" imgW="1028520" imgH="469800" progId="Equation.3">
                  <p:embed/>
                  <p:pic>
                    <p:nvPicPr>
                      <p:cNvPr id="0" name=""/>
                      <p:cNvPicPr>
                        <a:picLocks noChangeAspect="1" noChangeArrowheads="1"/>
                      </p:cNvPicPr>
                      <p:nvPr/>
                    </p:nvPicPr>
                    <p:blipFill>
                      <a:blip r:embed="rId23"/>
                      <a:srcRect/>
                      <a:stretch>
                        <a:fillRect/>
                      </a:stretch>
                    </p:blipFill>
                    <p:spPr bwMode="auto">
                      <a:xfrm>
                        <a:off x="5558086" y="4670338"/>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9" name="群組 48"/>
          <p:cNvGrpSpPr/>
          <p:nvPr/>
        </p:nvGrpSpPr>
        <p:grpSpPr>
          <a:xfrm>
            <a:off x="2562244" y="2798974"/>
            <a:ext cx="1384872" cy="461665"/>
            <a:chOff x="3302899" y="1075492"/>
            <a:chExt cx="1384872" cy="461663"/>
          </a:xfrm>
        </p:grpSpPr>
        <p:sp>
          <p:nvSpPr>
            <p:cNvPr id="50" name="文字方塊 49"/>
            <p:cNvSpPr txBox="1"/>
            <p:nvPr/>
          </p:nvSpPr>
          <p:spPr>
            <a:xfrm>
              <a:off x="3302899" y="1075492"/>
              <a:ext cx="1384872" cy="461663"/>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51" name="Object 12"/>
            <p:cNvGraphicFramePr>
              <a:graphicFrameLocks noChangeAspect="1"/>
            </p:cNvGraphicFramePr>
            <p:nvPr/>
          </p:nvGraphicFramePr>
          <p:xfrm>
            <a:off x="4385193" y="1135663"/>
            <a:ext cx="188913" cy="381000"/>
          </p:xfrm>
          <a:graphic>
            <a:graphicData uri="http://schemas.openxmlformats.org/presentationml/2006/ole">
              <mc:AlternateContent xmlns:mc="http://schemas.openxmlformats.org/markup-compatibility/2006">
                <mc:Choice xmlns:v="urn:schemas-microsoft-com:vml" Requires="v">
                  <p:oleObj name="方程式" r:id="rId24" imgW="88560" imgH="177480" progId="Equation.3">
                    <p:embed/>
                  </p:oleObj>
                </mc:Choice>
                <mc:Fallback>
                  <p:oleObj name="方程式" r:id="rId24" imgW="88560" imgH="177480" progId="Equation.3">
                    <p:embed/>
                    <p:pic>
                      <p:nvPicPr>
                        <p:cNvPr id="0" name=""/>
                        <p:cNvPicPr>
                          <a:picLocks noChangeAspect="1" noChangeArrowheads="1"/>
                        </p:cNvPicPr>
                        <p:nvPr/>
                      </p:nvPicPr>
                      <p:blipFill>
                        <a:blip r:embed="rId25"/>
                        <a:srcRect/>
                        <a:stretch>
                          <a:fillRect/>
                        </a:stretch>
                      </p:blipFill>
                      <p:spPr bwMode="auto">
                        <a:xfrm>
                          <a:off x="4385193" y="1135663"/>
                          <a:ext cx="1889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5" name="群組 54"/>
          <p:cNvGrpSpPr/>
          <p:nvPr/>
        </p:nvGrpSpPr>
        <p:grpSpPr>
          <a:xfrm>
            <a:off x="628650" y="2813009"/>
            <a:ext cx="1515165" cy="461665"/>
            <a:chOff x="1008993" y="1026295"/>
            <a:chExt cx="1515165" cy="461663"/>
          </a:xfrm>
        </p:grpSpPr>
        <p:sp>
          <p:nvSpPr>
            <p:cNvPr id="59" name="文字方塊 58"/>
            <p:cNvSpPr txBox="1"/>
            <p:nvPr/>
          </p:nvSpPr>
          <p:spPr>
            <a:xfrm>
              <a:off x="1008993" y="1026295"/>
              <a:ext cx="1134648" cy="461663"/>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60" name="Object 12"/>
            <p:cNvGraphicFramePr>
              <a:graphicFrameLocks noChangeAspect="1"/>
            </p:cNvGraphicFramePr>
            <p:nvPr/>
          </p:nvGraphicFramePr>
          <p:xfrm>
            <a:off x="1930433" y="1079298"/>
            <a:ext cx="593725" cy="382587"/>
          </p:xfrm>
          <a:graphic>
            <a:graphicData uri="http://schemas.openxmlformats.org/presentationml/2006/ole">
              <mc:AlternateContent xmlns:mc="http://schemas.openxmlformats.org/markup-compatibility/2006">
                <mc:Choice xmlns:v="urn:schemas-microsoft-com:vml" Requires="v">
                  <p:oleObj name="方程式" r:id="rId26" imgW="279360" imgH="177480" progId="Equation.3">
                    <p:embed/>
                  </p:oleObj>
                </mc:Choice>
                <mc:Fallback>
                  <p:oleObj name="方程式" r:id="rId26" imgW="279360" imgH="177480" progId="Equation.3">
                    <p:embed/>
                    <p:pic>
                      <p:nvPicPr>
                        <p:cNvPr id="0" name=""/>
                        <p:cNvPicPr>
                          <a:picLocks noChangeAspect="1" noChangeArrowheads="1"/>
                        </p:cNvPicPr>
                        <p:nvPr/>
                      </p:nvPicPr>
                      <p:blipFill>
                        <a:blip r:embed="rId27"/>
                        <a:srcRect/>
                        <a:stretch>
                          <a:fillRect/>
                        </a:stretch>
                      </p:blipFill>
                      <p:spPr bwMode="auto">
                        <a:xfrm>
                          <a:off x="1930433" y="1079298"/>
                          <a:ext cx="5937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5" name="Object 12"/>
          <p:cNvGraphicFramePr>
            <a:graphicFrameLocks noChangeAspect="1"/>
          </p:cNvGraphicFramePr>
          <p:nvPr>
            <p:extLst>
              <p:ext uri="{D42A27DB-BD31-4B8C-83A1-F6EECF244321}">
                <p14:modId xmlns:p14="http://schemas.microsoft.com/office/powerpoint/2010/main" val="491850548"/>
              </p:ext>
            </p:extLst>
          </p:nvPr>
        </p:nvGraphicFramePr>
        <p:xfrm>
          <a:off x="8050097" y="4923244"/>
          <a:ext cx="381000" cy="514350"/>
        </p:xfrm>
        <a:graphic>
          <a:graphicData uri="http://schemas.openxmlformats.org/presentationml/2006/ole">
            <mc:AlternateContent xmlns:mc="http://schemas.openxmlformats.org/markup-compatibility/2006">
              <mc:Choice xmlns:v="urn:schemas-microsoft-com:vml" Requires="v">
                <p:oleObj name="方程式" r:id="rId28" imgW="177480" imgH="241200" progId="Equation.3">
                  <p:embed/>
                </p:oleObj>
              </mc:Choice>
              <mc:Fallback>
                <p:oleObj name="方程式" r:id="rId28" imgW="177480" imgH="241200" progId="Equation.3">
                  <p:embed/>
                  <p:pic>
                    <p:nvPicPr>
                      <p:cNvPr id="0" name=""/>
                      <p:cNvPicPr>
                        <a:picLocks noChangeAspect="1" noChangeArrowheads="1"/>
                      </p:cNvPicPr>
                      <p:nvPr/>
                    </p:nvPicPr>
                    <p:blipFill>
                      <a:blip r:embed="rId29"/>
                      <a:srcRect/>
                      <a:stretch>
                        <a:fillRect/>
                      </a:stretch>
                    </p:blipFill>
                    <p:spPr bwMode="auto">
                      <a:xfrm>
                        <a:off x="8050097" y="4923244"/>
                        <a:ext cx="3810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6" name="直線單箭頭接點 45"/>
          <p:cNvCxnSpPr/>
          <p:nvPr/>
        </p:nvCxnSpPr>
        <p:spPr>
          <a:xfrm>
            <a:off x="7782943" y="5158342"/>
            <a:ext cx="287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7073533" y="4684763"/>
            <a:ext cx="7094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pic>
        <p:nvPicPr>
          <p:cNvPr id="48" name="Picture 122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2" name="Group 51"/>
          <p:cNvGrpSpPr/>
          <p:nvPr/>
        </p:nvGrpSpPr>
        <p:grpSpPr>
          <a:xfrm>
            <a:off x="8453741" y="5984280"/>
            <a:ext cx="592191" cy="816164"/>
            <a:chOff x="7517647" y="4843947"/>
            <a:chExt cx="1485900" cy="1908068"/>
          </a:xfrm>
        </p:grpSpPr>
        <p:pic>
          <p:nvPicPr>
            <p:cNvPr id="53" name="Picture 2">
              <a:hlinkClick r:id="rId31"/>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9479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矩形 151"/>
          <p:cNvSpPr/>
          <p:nvPr/>
        </p:nvSpPr>
        <p:spPr>
          <a:xfrm>
            <a:off x="6962625" y="3676595"/>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51" name="矩形 150"/>
          <p:cNvSpPr/>
          <p:nvPr/>
        </p:nvSpPr>
        <p:spPr>
          <a:xfrm>
            <a:off x="4807139" y="3701695"/>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50" name="矩形 149"/>
          <p:cNvSpPr/>
          <p:nvPr/>
        </p:nvSpPr>
        <p:spPr>
          <a:xfrm>
            <a:off x="2826882" y="3703795"/>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 name="標題 1"/>
          <p:cNvSpPr>
            <a:spLocks noGrp="1"/>
          </p:cNvSpPr>
          <p:nvPr>
            <p:ph type="title"/>
          </p:nvPr>
        </p:nvSpPr>
        <p:spPr/>
        <p:txBody>
          <a:bodyPr/>
          <a:lstStyle/>
          <a:p>
            <a:r>
              <a:rPr lang="en-US" altLang="zh-TW" dirty="0"/>
              <a:t>– Second Term</a:t>
            </a:r>
            <a:endParaRPr lang="zh-TW" altLang="en-US" dirty="0"/>
          </a:p>
        </p:txBody>
      </p:sp>
      <p:sp>
        <p:nvSpPr>
          <p:cNvPr id="11" name="橢圓 10"/>
          <p:cNvSpPr/>
          <p:nvPr/>
        </p:nvSpPr>
        <p:spPr>
          <a:xfrm>
            <a:off x="1244638" y="3542021"/>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2" name="橢圓 11"/>
          <p:cNvSpPr/>
          <p:nvPr/>
        </p:nvSpPr>
        <p:spPr>
          <a:xfrm>
            <a:off x="1238620" y="4297486"/>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3" name="橢圓 12"/>
          <p:cNvSpPr/>
          <p:nvPr/>
        </p:nvSpPr>
        <p:spPr>
          <a:xfrm>
            <a:off x="1246024" y="5367302"/>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4" name="文字方塊 13"/>
          <p:cNvSpPr txBox="1"/>
          <p:nvPr/>
        </p:nvSpPr>
        <p:spPr>
          <a:xfrm rot="5400000">
            <a:off x="1287415" y="596090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5" name="文字方塊 14"/>
          <p:cNvSpPr txBox="1"/>
          <p:nvPr/>
        </p:nvSpPr>
        <p:spPr>
          <a:xfrm rot="5400000">
            <a:off x="1258307" y="487764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6" name="文字方塊 15"/>
          <p:cNvSpPr txBox="1"/>
          <p:nvPr/>
        </p:nvSpPr>
        <p:spPr>
          <a:xfrm>
            <a:off x="835458" y="3071475"/>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 </a:t>
            </a:r>
          </a:p>
        </p:txBody>
      </p:sp>
      <p:graphicFrame>
        <p:nvGraphicFramePr>
          <p:cNvPr id="17" name="Object 12"/>
          <p:cNvGraphicFramePr>
            <a:graphicFrameLocks noChangeAspect="1"/>
          </p:cNvGraphicFramePr>
          <p:nvPr>
            <p:extLst>
              <p:ext uri="{D42A27DB-BD31-4B8C-83A1-F6EECF244321}">
                <p14:modId xmlns:p14="http://schemas.microsoft.com/office/powerpoint/2010/main" val="585860455"/>
              </p:ext>
            </p:extLst>
          </p:nvPr>
        </p:nvGraphicFramePr>
        <p:xfrm>
          <a:off x="1430449" y="3625617"/>
          <a:ext cx="190501" cy="352425"/>
        </p:xfrm>
        <a:graphic>
          <a:graphicData uri="http://schemas.openxmlformats.org/presentationml/2006/ole">
            <mc:AlternateContent xmlns:mc="http://schemas.openxmlformats.org/markup-compatibility/2006">
              <mc:Choice xmlns:v="urn:schemas-microsoft-com:vml" Requires="v">
                <p:oleObj name="方程式" r:id="rId2" imgW="88560" imgH="164880" progId="Equation.3">
                  <p:embed/>
                </p:oleObj>
              </mc:Choice>
              <mc:Fallback>
                <p:oleObj name="方程式" r:id="rId2" imgW="88560" imgH="164880" progId="Equation.3">
                  <p:embed/>
                  <p:pic>
                    <p:nvPicPr>
                      <p:cNvPr id="0" name=""/>
                      <p:cNvPicPr>
                        <a:picLocks noChangeAspect="1" noChangeArrowheads="1"/>
                      </p:cNvPicPr>
                      <p:nvPr/>
                    </p:nvPicPr>
                    <p:blipFill>
                      <a:blip r:embed="rId3"/>
                      <a:srcRect/>
                      <a:stretch>
                        <a:fillRect/>
                      </a:stretch>
                    </p:blipFill>
                    <p:spPr bwMode="auto">
                      <a:xfrm>
                        <a:off x="1430449" y="3625617"/>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2"/>
          <p:cNvGraphicFramePr>
            <a:graphicFrameLocks noChangeAspect="1"/>
          </p:cNvGraphicFramePr>
          <p:nvPr>
            <p:extLst>
              <p:ext uri="{D42A27DB-BD31-4B8C-83A1-F6EECF244321}">
                <p14:modId xmlns:p14="http://schemas.microsoft.com/office/powerpoint/2010/main" val="3552169836"/>
              </p:ext>
            </p:extLst>
          </p:nvPr>
        </p:nvGraphicFramePr>
        <p:xfrm>
          <a:off x="1397372" y="4362644"/>
          <a:ext cx="271463" cy="352425"/>
        </p:xfrm>
        <a:graphic>
          <a:graphicData uri="http://schemas.openxmlformats.org/presentationml/2006/ole">
            <mc:AlternateContent xmlns:mc="http://schemas.openxmlformats.org/markup-compatibility/2006">
              <mc:Choice xmlns:v="urn:schemas-microsoft-com:vml" Requires="v">
                <p:oleObj name="方程式" r:id="rId4" imgW="126720" imgH="164880" progId="Equation.3">
                  <p:embed/>
                </p:oleObj>
              </mc:Choice>
              <mc:Fallback>
                <p:oleObj name="方程式" r:id="rId4" imgW="126720" imgH="164880" progId="Equation.3">
                  <p:embed/>
                  <p:pic>
                    <p:nvPicPr>
                      <p:cNvPr id="0" name=""/>
                      <p:cNvPicPr>
                        <a:picLocks noChangeAspect="1" noChangeArrowheads="1"/>
                      </p:cNvPicPr>
                      <p:nvPr/>
                    </p:nvPicPr>
                    <p:blipFill>
                      <a:blip r:embed="rId5"/>
                      <a:srcRect/>
                      <a:stretch>
                        <a:fillRect/>
                      </a:stretch>
                    </p:blipFill>
                    <p:spPr bwMode="auto">
                      <a:xfrm>
                        <a:off x="1397372" y="4362644"/>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2"/>
          <p:cNvGraphicFramePr>
            <a:graphicFrameLocks noChangeAspect="1"/>
          </p:cNvGraphicFramePr>
          <p:nvPr>
            <p:extLst>
              <p:ext uri="{D42A27DB-BD31-4B8C-83A1-F6EECF244321}">
                <p14:modId xmlns:p14="http://schemas.microsoft.com/office/powerpoint/2010/main" val="520448172"/>
              </p:ext>
            </p:extLst>
          </p:nvPr>
        </p:nvGraphicFramePr>
        <p:xfrm>
          <a:off x="1393826" y="5470525"/>
          <a:ext cx="273050" cy="404813"/>
        </p:xfrm>
        <a:graphic>
          <a:graphicData uri="http://schemas.openxmlformats.org/presentationml/2006/ole">
            <mc:AlternateContent xmlns:mc="http://schemas.openxmlformats.org/markup-compatibility/2006">
              <mc:Choice xmlns:v="urn:schemas-microsoft-com:vml" Requires="v">
                <p:oleObj name="方程式" r:id="rId6" imgW="126720" imgH="190440" progId="Equation.3">
                  <p:embed/>
                </p:oleObj>
              </mc:Choice>
              <mc:Fallback>
                <p:oleObj name="方程式" r:id="rId6" imgW="126720" imgH="190440" progId="Equation.3">
                  <p:embed/>
                  <p:pic>
                    <p:nvPicPr>
                      <p:cNvPr id="0" name=""/>
                      <p:cNvPicPr>
                        <a:picLocks noChangeAspect="1" noChangeArrowheads="1"/>
                      </p:cNvPicPr>
                      <p:nvPr/>
                    </p:nvPicPr>
                    <p:blipFill>
                      <a:blip r:embed="rId7"/>
                      <a:srcRect/>
                      <a:stretch>
                        <a:fillRect/>
                      </a:stretch>
                    </p:blipFill>
                    <p:spPr bwMode="auto">
                      <a:xfrm>
                        <a:off x="1393826" y="5470525"/>
                        <a:ext cx="273050" cy="404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橢圓 19"/>
          <p:cNvSpPr/>
          <p:nvPr/>
        </p:nvSpPr>
        <p:spPr>
          <a:xfrm>
            <a:off x="3157506" y="3527598"/>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1" name="橢圓 20"/>
          <p:cNvSpPr/>
          <p:nvPr/>
        </p:nvSpPr>
        <p:spPr>
          <a:xfrm>
            <a:off x="3151488" y="4283063"/>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2" name="橢圓 21"/>
          <p:cNvSpPr/>
          <p:nvPr/>
        </p:nvSpPr>
        <p:spPr>
          <a:xfrm>
            <a:off x="3158892" y="5352879"/>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3" name="文字方塊 22"/>
          <p:cNvSpPr txBox="1"/>
          <p:nvPr/>
        </p:nvSpPr>
        <p:spPr>
          <a:xfrm rot="5400000">
            <a:off x="3202989" y="5951177"/>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24" name="文字方塊 23"/>
          <p:cNvSpPr txBox="1"/>
          <p:nvPr/>
        </p:nvSpPr>
        <p:spPr>
          <a:xfrm rot="5400000">
            <a:off x="3171176" y="4863223"/>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25" name="Object 12"/>
          <p:cNvGraphicFramePr>
            <a:graphicFrameLocks noChangeAspect="1"/>
          </p:cNvGraphicFramePr>
          <p:nvPr>
            <p:extLst>
              <p:ext uri="{D42A27DB-BD31-4B8C-83A1-F6EECF244321}">
                <p14:modId xmlns:p14="http://schemas.microsoft.com/office/powerpoint/2010/main" val="3453444935"/>
              </p:ext>
            </p:extLst>
          </p:nvPr>
        </p:nvGraphicFramePr>
        <p:xfrm>
          <a:off x="3357832" y="3625708"/>
          <a:ext cx="190501" cy="352425"/>
        </p:xfrm>
        <a:graphic>
          <a:graphicData uri="http://schemas.openxmlformats.org/presentationml/2006/ole">
            <mc:AlternateContent xmlns:mc="http://schemas.openxmlformats.org/markup-compatibility/2006">
              <mc:Choice xmlns:v="urn:schemas-microsoft-com:vml" Requires="v">
                <p:oleObj name="方程式" r:id="rId8" imgW="88560" imgH="164880" progId="Equation.3">
                  <p:embed/>
                </p:oleObj>
              </mc:Choice>
              <mc:Fallback>
                <p:oleObj name="方程式" r:id="rId8" imgW="88560" imgH="164880" progId="Equation.3">
                  <p:embed/>
                  <p:pic>
                    <p:nvPicPr>
                      <p:cNvPr id="0" name=""/>
                      <p:cNvPicPr>
                        <a:picLocks noChangeAspect="1" noChangeArrowheads="1"/>
                      </p:cNvPicPr>
                      <p:nvPr/>
                    </p:nvPicPr>
                    <p:blipFill>
                      <a:blip r:embed="rId3"/>
                      <a:srcRect/>
                      <a:stretch>
                        <a:fillRect/>
                      </a:stretch>
                    </p:blipFill>
                    <p:spPr bwMode="auto">
                      <a:xfrm>
                        <a:off x="3357832" y="3625708"/>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12"/>
          <p:cNvGraphicFramePr>
            <a:graphicFrameLocks noChangeAspect="1"/>
          </p:cNvGraphicFramePr>
          <p:nvPr>
            <p:extLst>
              <p:ext uri="{D42A27DB-BD31-4B8C-83A1-F6EECF244321}">
                <p14:modId xmlns:p14="http://schemas.microsoft.com/office/powerpoint/2010/main" val="2497492161"/>
              </p:ext>
            </p:extLst>
          </p:nvPr>
        </p:nvGraphicFramePr>
        <p:xfrm>
          <a:off x="3324755" y="4377249"/>
          <a:ext cx="271463" cy="352425"/>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0" name=""/>
                      <p:cNvPicPr>
                        <a:picLocks noChangeAspect="1" noChangeArrowheads="1"/>
                      </p:cNvPicPr>
                      <p:nvPr/>
                    </p:nvPicPr>
                    <p:blipFill>
                      <a:blip r:embed="rId5"/>
                      <a:srcRect/>
                      <a:stretch>
                        <a:fillRect/>
                      </a:stretch>
                    </p:blipFill>
                    <p:spPr bwMode="auto">
                      <a:xfrm>
                        <a:off x="3324755" y="4377249"/>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12"/>
          <p:cNvGraphicFramePr>
            <a:graphicFrameLocks noChangeAspect="1"/>
          </p:cNvGraphicFramePr>
          <p:nvPr>
            <p:extLst>
              <p:ext uri="{D42A27DB-BD31-4B8C-83A1-F6EECF244321}">
                <p14:modId xmlns:p14="http://schemas.microsoft.com/office/powerpoint/2010/main" val="629192879"/>
              </p:ext>
            </p:extLst>
          </p:nvPr>
        </p:nvGraphicFramePr>
        <p:xfrm>
          <a:off x="3351214" y="5497515"/>
          <a:ext cx="190500" cy="350837"/>
        </p:xfrm>
        <a:graphic>
          <a:graphicData uri="http://schemas.openxmlformats.org/presentationml/2006/ole">
            <mc:AlternateContent xmlns:mc="http://schemas.openxmlformats.org/markup-compatibility/2006">
              <mc:Choice xmlns:v="urn:schemas-microsoft-com:vml" Requires="v">
                <p:oleObj name="方程式" r:id="rId10" imgW="88560" imgH="164880" progId="Equation.3">
                  <p:embed/>
                </p:oleObj>
              </mc:Choice>
              <mc:Fallback>
                <p:oleObj name="方程式" r:id="rId10" imgW="88560" imgH="164880" progId="Equation.3">
                  <p:embed/>
                  <p:pic>
                    <p:nvPicPr>
                      <p:cNvPr id="0" name=""/>
                      <p:cNvPicPr>
                        <a:picLocks noChangeAspect="1" noChangeArrowheads="1"/>
                      </p:cNvPicPr>
                      <p:nvPr/>
                    </p:nvPicPr>
                    <p:blipFill>
                      <a:blip r:embed="rId11"/>
                      <a:srcRect/>
                      <a:stretch>
                        <a:fillRect/>
                      </a:stretch>
                    </p:blipFill>
                    <p:spPr bwMode="auto">
                      <a:xfrm>
                        <a:off x="3351214" y="5497515"/>
                        <a:ext cx="190500"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8" name="直線單箭頭接點 27"/>
          <p:cNvCxnSpPr/>
          <p:nvPr/>
        </p:nvCxnSpPr>
        <p:spPr>
          <a:xfrm>
            <a:off x="1837480" y="5661250"/>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2723873" y="3057967"/>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 </a:t>
            </a:r>
          </a:p>
        </p:txBody>
      </p:sp>
      <p:cxnSp>
        <p:nvCxnSpPr>
          <p:cNvPr id="32" name="直線單箭頭接點 31"/>
          <p:cNvCxnSpPr>
            <a:stCxn id="12" idx="6"/>
            <a:endCxn id="22" idx="2"/>
          </p:cNvCxnSpPr>
          <p:nvPr/>
        </p:nvCxnSpPr>
        <p:spPr>
          <a:xfrm>
            <a:off x="1812777" y="4584567"/>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stCxn id="11" idx="6"/>
            <a:endCxn id="22" idx="2"/>
          </p:cNvCxnSpPr>
          <p:nvPr/>
        </p:nvCxnSpPr>
        <p:spPr>
          <a:xfrm>
            <a:off x="1818797" y="3829102"/>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stCxn id="13" idx="6"/>
            <a:endCxn id="21" idx="2"/>
          </p:cNvCxnSpPr>
          <p:nvPr/>
        </p:nvCxnSpPr>
        <p:spPr>
          <a:xfrm flipV="1">
            <a:off x="1820181" y="4570144"/>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a:stCxn id="13" idx="6"/>
            <a:endCxn id="20" idx="2"/>
          </p:cNvCxnSpPr>
          <p:nvPr/>
        </p:nvCxnSpPr>
        <p:spPr>
          <a:xfrm flipV="1">
            <a:off x="1820183" y="3814677"/>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12" idx="6"/>
            <a:endCxn id="21" idx="2"/>
          </p:cNvCxnSpPr>
          <p:nvPr/>
        </p:nvCxnSpPr>
        <p:spPr>
          <a:xfrm flipV="1">
            <a:off x="1812777" y="4570142"/>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12" idx="6"/>
            <a:endCxn id="20" idx="2"/>
          </p:cNvCxnSpPr>
          <p:nvPr/>
        </p:nvCxnSpPr>
        <p:spPr>
          <a:xfrm flipV="1">
            <a:off x="1812779" y="3814677"/>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endCxn id="21" idx="2"/>
          </p:cNvCxnSpPr>
          <p:nvPr/>
        </p:nvCxnSpPr>
        <p:spPr>
          <a:xfrm>
            <a:off x="1797501" y="3835924"/>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11" idx="6"/>
            <a:endCxn id="20" idx="2"/>
          </p:cNvCxnSpPr>
          <p:nvPr/>
        </p:nvCxnSpPr>
        <p:spPr>
          <a:xfrm flipV="1">
            <a:off x="1818795" y="3814679"/>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a:off x="637598" y="4605769"/>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a:off x="637598" y="3814677"/>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a:off x="661092" y="5734053"/>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橢圓 49"/>
          <p:cNvSpPr/>
          <p:nvPr/>
        </p:nvSpPr>
        <p:spPr>
          <a:xfrm>
            <a:off x="5102322" y="352759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51" name="橢圓 50"/>
          <p:cNvSpPr/>
          <p:nvPr/>
        </p:nvSpPr>
        <p:spPr>
          <a:xfrm>
            <a:off x="5096303" y="428306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52" name="橢圓 51"/>
          <p:cNvSpPr/>
          <p:nvPr/>
        </p:nvSpPr>
        <p:spPr>
          <a:xfrm>
            <a:off x="5103707" y="5352879"/>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53" name="文字方塊 52"/>
          <p:cNvSpPr txBox="1"/>
          <p:nvPr/>
        </p:nvSpPr>
        <p:spPr>
          <a:xfrm rot="5400000">
            <a:off x="5147804" y="5951177"/>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54" name="文字方塊 53"/>
          <p:cNvSpPr txBox="1"/>
          <p:nvPr/>
        </p:nvSpPr>
        <p:spPr>
          <a:xfrm rot="5400000">
            <a:off x="5115991" y="4863223"/>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55" name="Object 12"/>
          <p:cNvGraphicFramePr>
            <a:graphicFrameLocks noChangeAspect="1"/>
          </p:cNvGraphicFramePr>
          <p:nvPr>
            <p:extLst>
              <p:ext uri="{D42A27DB-BD31-4B8C-83A1-F6EECF244321}">
                <p14:modId xmlns:p14="http://schemas.microsoft.com/office/powerpoint/2010/main" val="2054339391"/>
              </p:ext>
            </p:extLst>
          </p:nvPr>
        </p:nvGraphicFramePr>
        <p:xfrm>
          <a:off x="5302647" y="3625708"/>
          <a:ext cx="190501" cy="352425"/>
        </p:xfrm>
        <a:graphic>
          <a:graphicData uri="http://schemas.openxmlformats.org/presentationml/2006/ole">
            <mc:AlternateContent xmlns:mc="http://schemas.openxmlformats.org/markup-compatibility/2006">
              <mc:Choice xmlns:v="urn:schemas-microsoft-com:vml" Requires="v">
                <p:oleObj name="方程式" r:id="rId12" imgW="88560" imgH="164880" progId="Equation.3">
                  <p:embed/>
                </p:oleObj>
              </mc:Choice>
              <mc:Fallback>
                <p:oleObj name="方程式" r:id="rId12" imgW="88560" imgH="164880" progId="Equation.3">
                  <p:embed/>
                  <p:pic>
                    <p:nvPicPr>
                      <p:cNvPr id="0" name=""/>
                      <p:cNvPicPr>
                        <a:picLocks noChangeAspect="1" noChangeArrowheads="1"/>
                      </p:cNvPicPr>
                      <p:nvPr/>
                    </p:nvPicPr>
                    <p:blipFill>
                      <a:blip r:embed="rId3"/>
                      <a:srcRect/>
                      <a:stretch>
                        <a:fillRect/>
                      </a:stretch>
                    </p:blipFill>
                    <p:spPr bwMode="auto">
                      <a:xfrm>
                        <a:off x="5302647" y="3625708"/>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12"/>
          <p:cNvGraphicFramePr>
            <a:graphicFrameLocks noChangeAspect="1"/>
          </p:cNvGraphicFramePr>
          <p:nvPr>
            <p:extLst>
              <p:ext uri="{D42A27DB-BD31-4B8C-83A1-F6EECF244321}">
                <p14:modId xmlns:p14="http://schemas.microsoft.com/office/powerpoint/2010/main" val="2596224567"/>
              </p:ext>
            </p:extLst>
          </p:nvPr>
        </p:nvGraphicFramePr>
        <p:xfrm>
          <a:off x="5269570" y="4377249"/>
          <a:ext cx="271463" cy="352425"/>
        </p:xfrm>
        <a:graphic>
          <a:graphicData uri="http://schemas.openxmlformats.org/presentationml/2006/ole">
            <mc:AlternateContent xmlns:mc="http://schemas.openxmlformats.org/markup-compatibility/2006">
              <mc:Choice xmlns:v="urn:schemas-microsoft-com:vml" Requires="v">
                <p:oleObj name="方程式" r:id="rId13" imgW="126720" imgH="164880" progId="Equation.3">
                  <p:embed/>
                </p:oleObj>
              </mc:Choice>
              <mc:Fallback>
                <p:oleObj name="方程式" r:id="rId13" imgW="126720" imgH="164880" progId="Equation.3">
                  <p:embed/>
                  <p:pic>
                    <p:nvPicPr>
                      <p:cNvPr id="0" name=""/>
                      <p:cNvPicPr>
                        <a:picLocks noChangeAspect="1" noChangeArrowheads="1"/>
                      </p:cNvPicPr>
                      <p:nvPr/>
                    </p:nvPicPr>
                    <p:blipFill>
                      <a:blip r:embed="rId5"/>
                      <a:srcRect/>
                      <a:stretch>
                        <a:fillRect/>
                      </a:stretch>
                    </p:blipFill>
                    <p:spPr bwMode="auto">
                      <a:xfrm>
                        <a:off x="5269570" y="4377249"/>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12"/>
          <p:cNvGraphicFramePr>
            <a:graphicFrameLocks noChangeAspect="1"/>
          </p:cNvGraphicFramePr>
          <p:nvPr>
            <p:extLst>
              <p:ext uri="{D42A27DB-BD31-4B8C-83A1-F6EECF244321}">
                <p14:modId xmlns:p14="http://schemas.microsoft.com/office/powerpoint/2010/main" val="2852499862"/>
              </p:ext>
            </p:extLst>
          </p:nvPr>
        </p:nvGraphicFramePr>
        <p:xfrm>
          <a:off x="5254409" y="5483983"/>
          <a:ext cx="273050" cy="377825"/>
        </p:xfrm>
        <a:graphic>
          <a:graphicData uri="http://schemas.openxmlformats.org/presentationml/2006/ole">
            <mc:AlternateContent xmlns:mc="http://schemas.openxmlformats.org/markup-compatibility/2006">
              <mc:Choice xmlns:v="urn:schemas-microsoft-com:vml" Requires="v">
                <p:oleObj name="方程式" r:id="rId14" imgW="126720" imgH="177480" progId="Equation.3">
                  <p:embed/>
                </p:oleObj>
              </mc:Choice>
              <mc:Fallback>
                <p:oleObj name="方程式" r:id="rId14" imgW="126720" imgH="177480" progId="Equation.3">
                  <p:embed/>
                  <p:pic>
                    <p:nvPicPr>
                      <p:cNvPr id="0" name=""/>
                      <p:cNvPicPr>
                        <a:picLocks noChangeAspect="1" noChangeArrowheads="1"/>
                      </p:cNvPicPr>
                      <p:nvPr/>
                    </p:nvPicPr>
                    <p:blipFill>
                      <a:blip r:embed="rId15"/>
                      <a:srcRect/>
                      <a:stretch>
                        <a:fillRect/>
                      </a:stretch>
                    </p:blipFill>
                    <p:spPr bwMode="auto">
                      <a:xfrm>
                        <a:off x="5254409" y="5483983"/>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8" name="直線單箭頭接點 57"/>
          <p:cNvCxnSpPr/>
          <p:nvPr/>
        </p:nvCxnSpPr>
        <p:spPr>
          <a:xfrm>
            <a:off x="3782295" y="5661250"/>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文字方塊 58"/>
          <p:cNvSpPr txBox="1"/>
          <p:nvPr/>
        </p:nvSpPr>
        <p:spPr>
          <a:xfrm>
            <a:off x="4668688" y="3057967"/>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 </a:t>
            </a:r>
          </a:p>
        </p:txBody>
      </p:sp>
      <p:cxnSp>
        <p:nvCxnSpPr>
          <p:cNvPr id="60" name="直線單箭頭接點 59"/>
          <p:cNvCxnSpPr>
            <a:endCxn id="52" idx="2"/>
          </p:cNvCxnSpPr>
          <p:nvPr/>
        </p:nvCxnSpPr>
        <p:spPr>
          <a:xfrm>
            <a:off x="3757593" y="4584567"/>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endCxn id="52" idx="2"/>
          </p:cNvCxnSpPr>
          <p:nvPr/>
        </p:nvCxnSpPr>
        <p:spPr>
          <a:xfrm>
            <a:off x="3763612" y="3829102"/>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a:endCxn id="51" idx="2"/>
          </p:cNvCxnSpPr>
          <p:nvPr/>
        </p:nvCxnSpPr>
        <p:spPr>
          <a:xfrm flipV="1">
            <a:off x="3764997" y="4570144"/>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a:endCxn id="50" idx="2"/>
          </p:cNvCxnSpPr>
          <p:nvPr/>
        </p:nvCxnSpPr>
        <p:spPr>
          <a:xfrm flipV="1">
            <a:off x="3764998" y="3814677"/>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endCxn id="51" idx="2"/>
          </p:cNvCxnSpPr>
          <p:nvPr/>
        </p:nvCxnSpPr>
        <p:spPr>
          <a:xfrm flipV="1">
            <a:off x="3757593" y="4570142"/>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p:cNvCxnSpPr>
            <a:endCxn id="50" idx="2"/>
          </p:cNvCxnSpPr>
          <p:nvPr/>
        </p:nvCxnSpPr>
        <p:spPr>
          <a:xfrm flipV="1">
            <a:off x="3757594" y="3814677"/>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p:cNvCxnSpPr>
            <a:endCxn id="51" idx="2"/>
          </p:cNvCxnSpPr>
          <p:nvPr/>
        </p:nvCxnSpPr>
        <p:spPr>
          <a:xfrm>
            <a:off x="3742316" y="3835924"/>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a:endCxn id="50" idx="2"/>
          </p:cNvCxnSpPr>
          <p:nvPr/>
        </p:nvCxnSpPr>
        <p:spPr>
          <a:xfrm flipV="1">
            <a:off x="3763612" y="3814679"/>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文字方塊 70"/>
          <p:cNvSpPr txBox="1"/>
          <p:nvPr/>
        </p:nvSpPr>
        <p:spPr>
          <a:xfrm>
            <a:off x="5872962" y="3422412"/>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72" name="文字方塊 71"/>
          <p:cNvSpPr txBox="1"/>
          <p:nvPr/>
        </p:nvSpPr>
        <p:spPr>
          <a:xfrm>
            <a:off x="5878893" y="4227182"/>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73" name="文字方塊 72"/>
          <p:cNvSpPr txBox="1"/>
          <p:nvPr/>
        </p:nvSpPr>
        <p:spPr>
          <a:xfrm>
            <a:off x="5884128" y="5403679"/>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86" name="橢圓 85"/>
          <p:cNvSpPr/>
          <p:nvPr/>
        </p:nvSpPr>
        <p:spPr>
          <a:xfrm>
            <a:off x="7436374" y="3527598"/>
            <a:ext cx="574158" cy="574158"/>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7" name="橢圓 86"/>
          <p:cNvSpPr/>
          <p:nvPr/>
        </p:nvSpPr>
        <p:spPr>
          <a:xfrm>
            <a:off x="7430356" y="4283063"/>
            <a:ext cx="574158" cy="574158"/>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8" name="橢圓 87"/>
          <p:cNvSpPr/>
          <p:nvPr/>
        </p:nvSpPr>
        <p:spPr>
          <a:xfrm>
            <a:off x="7437760" y="5352879"/>
            <a:ext cx="574158" cy="574158"/>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9" name="文字方塊 88"/>
          <p:cNvSpPr txBox="1"/>
          <p:nvPr/>
        </p:nvSpPr>
        <p:spPr>
          <a:xfrm rot="5400000">
            <a:off x="7481857" y="5951177"/>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90" name="文字方塊 89"/>
          <p:cNvSpPr txBox="1"/>
          <p:nvPr/>
        </p:nvSpPr>
        <p:spPr>
          <a:xfrm rot="5400000">
            <a:off x="7450044" y="4863223"/>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91" name="Object 12"/>
          <p:cNvGraphicFramePr>
            <a:graphicFrameLocks noChangeAspect="1"/>
          </p:cNvGraphicFramePr>
          <p:nvPr>
            <p:extLst>
              <p:ext uri="{D42A27DB-BD31-4B8C-83A1-F6EECF244321}">
                <p14:modId xmlns:p14="http://schemas.microsoft.com/office/powerpoint/2010/main" val="3151089471"/>
              </p:ext>
            </p:extLst>
          </p:nvPr>
        </p:nvGraphicFramePr>
        <p:xfrm>
          <a:off x="7636700" y="3625708"/>
          <a:ext cx="190501" cy="352425"/>
        </p:xfrm>
        <a:graphic>
          <a:graphicData uri="http://schemas.openxmlformats.org/presentationml/2006/ole">
            <mc:AlternateContent xmlns:mc="http://schemas.openxmlformats.org/markup-compatibility/2006">
              <mc:Choice xmlns:v="urn:schemas-microsoft-com:vml" Requires="v">
                <p:oleObj name="方程式" r:id="rId16" imgW="88560" imgH="164880" progId="Equation.3">
                  <p:embed/>
                </p:oleObj>
              </mc:Choice>
              <mc:Fallback>
                <p:oleObj name="方程式" r:id="rId16" imgW="88560" imgH="164880" progId="Equation.3">
                  <p:embed/>
                  <p:pic>
                    <p:nvPicPr>
                      <p:cNvPr id="0" name=""/>
                      <p:cNvPicPr>
                        <a:picLocks noChangeAspect="1" noChangeArrowheads="1"/>
                      </p:cNvPicPr>
                      <p:nvPr/>
                    </p:nvPicPr>
                    <p:blipFill>
                      <a:blip r:embed="rId3"/>
                      <a:srcRect/>
                      <a:stretch>
                        <a:fillRect/>
                      </a:stretch>
                    </p:blipFill>
                    <p:spPr bwMode="auto">
                      <a:xfrm>
                        <a:off x="7636700" y="3625708"/>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 name="Object 12"/>
          <p:cNvGraphicFramePr>
            <a:graphicFrameLocks noChangeAspect="1"/>
          </p:cNvGraphicFramePr>
          <p:nvPr>
            <p:extLst>
              <p:ext uri="{D42A27DB-BD31-4B8C-83A1-F6EECF244321}">
                <p14:modId xmlns:p14="http://schemas.microsoft.com/office/powerpoint/2010/main" val="1409633277"/>
              </p:ext>
            </p:extLst>
          </p:nvPr>
        </p:nvGraphicFramePr>
        <p:xfrm>
          <a:off x="7603623" y="4377249"/>
          <a:ext cx="271463" cy="352425"/>
        </p:xfrm>
        <a:graphic>
          <a:graphicData uri="http://schemas.openxmlformats.org/presentationml/2006/ole">
            <mc:AlternateContent xmlns:mc="http://schemas.openxmlformats.org/markup-compatibility/2006">
              <mc:Choice xmlns:v="urn:schemas-microsoft-com:vml" Requires="v">
                <p:oleObj name="方程式" r:id="rId17" imgW="126720" imgH="164880" progId="Equation.3">
                  <p:embed/>
                </p:oleObj>
              </mc:Choice>
              <mc:Fallback>
                <p:oleObj name="方程式" r:id="rId17" imgW="126720" imgH="164880" progId="Equation.3">
                  <p:embed/>
                  <p:pic>
                    <p:nvPicPr>
                      <p:cNvPr id="0" name=""/>
                      <p:cNvPicPr>
                        <a:picLocks noChangeAspect="1" noChangeArrowheads="1"/>
                      </p:cNvPicPr>
                      <p:nvPr/>
                    </p:nvPicPr>
                    <p:blipFill>
                      <a:blip r:embed="rId5"/>
                      <a:srcRect/>
                      <a:stretch>
                        <a:fillRect/>
                      </a:stretch>
                    </p:blipFill>
                    <p:spPr bwMode="auto">
                      <a:xfrm>
                        <a:off x="7603623" y="4377249"/>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 name="Object 12"/>
          <p:cNvGraphicFramePr>
            <a:graphicFrameLocks noChangeAspect="1"/>
          </p:cNvGraphicFramePr>
          <p:nvPr>
            <p:extLst>
              <p:ext uri="{D42A27DB-BD31-4B8C-83A1-F6EECF244321}">
                <p14:modId xmlns:p14="http://schemas.microsoft.com/office/powerpoint/2010/main" val="2974065817"/>
              </p:ext>
            </p:extLst>
          </p:nvPr>
        </p:nvGraphicFramePr>
        <p:xfrm>
          <a:off x="7588034" y="5523669"/>
          <a:ext cx="273050" cy="296862"/>
        </p:xfrm>
        <a:graphic>
          <a:graphicData uri="http://schemas.openxmlformats.org/presentationml/2006/ole">
            <mc:AlternateContent xmlns:mc="http://schemas.openxmlformats.org/markup-compatibility/2006">
              <mc:Choice xmlns:v="urn:schemas-microsoft-com:vml" Requires="v">
                <p:oleObj name="方程式" r:id="rId18" imgW="126720" imgH="139680" progId="Equation.3">
                  <p:embed/>
                </p:oleObj>
              </mc:Choice>
              <mc:Fallback>
                <p:oleObj name="方程式" r:id="rId18" imgW="126720" imgH="139680" progId="Equation.3">
                  <p:embed/>
                  <p:pic>
                    <p:nvPicPr>
                      <p:cNvPr id="0" name=""/>
                      <p:cNvPicPr>
                        <a:picLocks noChangeAspect="1" noChangeArrowheads="1"/>
                      </p:cNvPicPr>
                      <p:nvPr/>
                    </p:nvPicPr>
                    <p:blipFill>
                      <a:blip r:embed="rId19"/>
                      <a:srcRect/>
                      <a:stretch>
                        <a:fillRect/>
                      </a:stretch>
                    </p:blipFill>
                    <p:spPr bwMode="auto">
                      <a:xfrm>
                        <a:off x="7588034" y="5523669"/>
                        <a:ext cx="273050"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 name="文字方塊 93"/>
          <p:cNvSpPr txBox="1"/>
          <p:nvPr/>
        </p:nvSpPr>
        <p:spPr>
          <a:xfrm>
            <a:off x="6751132" y="2688634"/>
            <a:ext cx="1932609" cy="830977"/>
          </a:xfrm>
          <a:prstGeom prst="rect">
            <a:avLst/>
          </a:prstGeom>
          <a:noFill/>
        </p:spPr>
        <p:txBody>
          <a:bodyPr wrap="square" lIns="91420" tIns="45710" rIns="91420" bIns="45710" rtlCol="0">
            <a:spAutoFit/>
          </a:bodyPr>
          <a:lstStyle/>
          <a:p>
            <a:pPr algn="ctr"/>
            <a:r>
              <a:rPr lang="en-US" altLang="zh-TW" sz="2400" dirty="0">
                <a:solidFill>
                  <a:prstClr val="black"/>
                </a:solidFill>
              </a:rPr>
              <a:t>Layer L</a:t>
            </a:r>
          </a:p>
          <a:p>
            <a:pPr algn="ctr"/>
            <a:r>
              <a:rPr lang="en-US" altLang="zh-TW" sz="2400" dirty="0">
                <a:solidFill>
                  <a:prstClr val="black"/>
                </a:solidFill>
              </a:rPr>
              <a:t>(output layer)</a:t>
            </a:r>
          </a:p>
        </p:txBody>
      </p:sp>
      <p:sp>
        <p:nvSpPr>
          <p:cNvPr id="99" name="文字方塊 98"/>
          <p:cNvSpPr txBox="1"/>
          <p:nvPr/>
        </p:nvSpPr>
        <p:spPr>
          <a:xfrm>
            <a:off x="4692564" y="1118288"/>
            <a:ext cx="2588192"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n"/>
            </a:pPr>
            <a:r>
              <a:rPr lang="en-US" altLang="zh-TW" sz="2400" dirty="0">
                <a:solidFill>
                  <a:prstClr val="black"/>
                </a:solidFill>
              </a:rPr>
              <a:t>Two Questions:</a:t>
            </a:r>
            <a:endParaRPr lang="zh-TW" altLang="en-US" sz="2400" dirty="0">
              <a:solidFill>
                <a:prstClr val="black"/>
              </a:solidFill>
            </a:endParaRPr>
          </a:p>
        </p:txBody>
      </p:sp>
      <p:grpSp>
        <p:nvGrpSpPr>
          <p:cNvPr id="105" name="群組 104"/>
          <p:cNvGrpSpPr/>
          <p:nvPr/>
        </p:nvGrpSpPr>
        <p:grpSpPr>
          <a:xfrm>
            <a:off x="5059203" y="1637295"/>
            <a:ext cx="2910491" cy="542925"/>
            <a:chOff x="5309212" y="1027184"/>
            <a:chExt cx="2910491" cy="542925"/>
          </a:xfrm>
        </p:grpSpPr>
        <p:sp>
          <p:nvSpPr>
            <p:cNvPr id="98" name="文字方塊 97"/>
            <p:cNvSpPr txBox="1"/>
            <p:nvPr/>
          </p:nvSpPr>
          <p:spPr>
            <a:xfrm>
              <a:off x="5309212" y="1035044"/>
              <a:ext cx="2588192" cy="461665"/>
            </a:xfrm>
            <a:prstGeom prst="rect">
              <a:avLst/>
            </a:prstGeom>
            <a:noFill/>
          </p:spPr>
          <p:txBody>
            <a:bodyPr wrap="square" rtlCol="0">
              <a:spAutoFit/>
            </a:bodyPr>
            <a:lstStyle/>
            <a:p>
              <a:r>
                <a:rPr lang="en-US" altLang="zh-TW" sz="2400" dirty="0">
                  <a:solidFill>
                    <a:prstClr val="black"/>
                  </a:solidFill>
                </a:rPr>
                <a:t>1. How to compute </a:t>
              </a:r>
              <a:endParaRPr lang="zh-TW" altLang="en-US" sz="2400" dirty="0">
                <a:solidFill>
                  <a:prstClr val="black"/>
                </a:solidFill>
              </a:endParaRPr>
            </a:p>
          </p:txBody>
        </p:sp>
        <p:graphicFrame>
          <p:nvGraphicFramePr>
            <p:cNvPr id="101" name="Object 12"/>
            <p:cNvGraphicFramePr>
              <a:graphicFrameLocks noChangeAspect="1"/>
            </p:cNvGraphicFramePr>
            <p:nvPr>
              <p:extLst>
                <p:ext uri="{D42A27DB-BD31-4B8C-83A1-F6EECF244321}">
                  <p14:modId xmlns:p14="http://schemas.microsoft.com/office/powerpoint/2010/main" val="1699129108"/>
                </p:ext>
              </p:extLst>
            </p:nvPr>
          </p:nvGraphicFramePr>
          <p:xfrm>
            <a:off x="7811716" y="1027184"/>
            <a:ext cx="407987" cy="542925"/>
          </p:xfrm>
          <a:graphic>
            <a:graphicData uri="http://schemas.openxmlformats.org/presentationml/2006/ole">
              <mc:AlternateContent xmlns:mc="http://schemas.openxmlformats.org/markup-compatibility/2006">
                <mc:Choice xmlns:v="urn:schemas-microsoft-com:vml" Requires="v">
                  <p:oleObj name="方程式" r:id="rId20" imgW="190440" imgH="253800" progId="Equation.3">
                    <p:embed/>
                  </p:oleObj>
                </mc:Choice>
                <mc:Fallback>
                  <p:oleObj name="方程式" r:id="rId20" imgW="190440" imgH="253800" progId="Equation.3">
                    <p:embed/>
                    <p:pic>
                      <p:nvPicPr>
                        <p:cNvPr id="0" name=""/>
                        <p:cNvPicPr>
                          <a:picLocks noChangeAspect="1" noChangeArrowheads="1"/>
                        </p:cNvPicPr>
                        <p:nvPr/>
                      </p:nvPicPr>
                      <p:blipFill>
                        <a:blip r:embed="rId21"/>
                        <a:srcRect/>
                        <a:stretch>
                          <a:fillRect/>
                        </a:stretch>
                      </p:blipFill>
                      <p:spPr bwMode="auto">
                        <a:xfrm>
                          <a:off x="7811716" y="1027184"/>
                          <a:ext cx="40798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4" name="群組 103"/>
          <p:cNvGrpSpPr/>
          <p:nvPr/>
        </p:nvGrpSpPr>
        <p:grpSpPr>
          <a:xfrm>
            <a:off x="5054667" y="2193600"/>
            <a:ext cx="3738104" cy="543289"/>
            <a:chOff x="5320324" y="1702264"/>
            <a:chExt cx="3738104" cy="543289"/>
          </a:xfrm>
        </p:grpSpPr>
        <p:sp>
          <p:nvSpPr>
            <p:cNvPr id="100" name="文字方塊 99"/>
            <p:cNvSpPr txBox="1"/>
            <p:nvPr/>
          </p:nvSpPr>
          <p:spPr>
            <a:xfrm>
              <a:off x="5320324" y="1721120"/>
              <a:ext cx="3642237" cy="461665"/>
            </a:xfrm>
            <a:prstGeom prst="rect">
              <a:avLst/>
            </a:prstGeom>
            <a:noFill/>
          </p:spPr>
          <p:txBody>
            <a:bodyPr wrap="square" rtlCol="0">
              <a:spAutoFit/>
            </a:bodyPr>
            <a:lstStyle/>
            <a:p>
              <a:r>
                <a:rPr lang="en-US" altLang="zh-TW" sz="2400" dirty="0">
                  <a:solidFill>
                    <a:prstClr val="black"/>
                  </a:solidFill>
                </a:rPr>
                <a:t>2. The relation of       and      </a:t>
              </a:r>
              <a:endParaRPr lang="zh-TW" altLang="en-US" sz="2400" dirty="0">
                <a:solidFill>
                  <a:prstClr val="black"/>
                </a:solidFill>
              </a:endParaRPr>
            </a:p>
          </p:txBody>
        </p:sp>
        <p:graphicFrame>
          <p:nvGraphicFramePr>
            <p:cNvPr id="102" name="Object 12"/>
            <p:cNvGraphicFramePr>
              <a:graphicFrameLocks noChangeAspect="1"/>
            </p:cNvGraphicFramePr>
            <p:nvPr>
              <p:extLst>
                <p:ext uri="{D42A27DB-BD31-4B8C-83A1-F6EECF244321}">
                  <p14:modId xmlns:p14="http://schemas.microsoft.com/office/powerpoint/2010/main" val="1264235868"/>
                </p:ext>
              </p:extLst>
            </p:nvPr>
          </p:nvGraphicFramePr>
          <p:xfrm>
            <a:off x="7623715" y="1702628"/>
            <a:ext cx="354012" cy="542925"/>
          </p:xfrm>
          <a:graphic>
            <a:graphicData uri="http://schemas.openxmlformats.org/presentationml/2006/ole">
              <mc:AlternateContent xmlns:mc="http://schemas.openxmlformats.org/markup-compatibility/2006">
                <mc:Choice xmlns:v="urn:schemas-microsoft-com:vml" Requires="v">
                  <p:oleObj name="方程式" r:id="rId22" imgW="164880" imgH="253800" progId="Equation.3">
                    <p:embed/>
                  </p:oleObj>
                </mc:Choice>
                <mc:Fallback>
                  <p:oleObj name="方程式" r:id="rId22" imgW="164880" imgH="253800" progId="Equation.3">
                    <p:embed/>
                    <p:pic>
                      <p:nvPicPr>
                        <p:cNvPr id="0" name=""/>
                        <p:cNvPicPr>
                          <a:picLocks noChangeAspect="1" noChangeArrowheads="1"/>
                        </p:cNvPicPr>
                        <p:nvPr/>
                      </p:nvPicPr>
                      <p:blipFill>
                        <a:blip r:embed="rId23"/>
                        <a:srcRect/>
                        <a:stretch>
                          <a:fillRect/>
                        </a:stretch>
                      </p:blipFill>
                      <p:spPr bwMode="auto">
                        <a:xfrm>
                          <a:off x="7623715" y="1702628"/>
                          <a:ext cx="35401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 name="Object 12"/>
            <p:cNvGraphicFramePr>
              <a:graphicFrameLocks noChangeAspect="1"/>
            </p:cNvGraphicFramePr>
            <p:nvPr>
              <p:extLst>
                <p:ext uri="{D42A27DB-BD31-4B8C-83A1-F6EECF244321}">
                  <p14:modId xmlns:p14="http://schemas.microsoft.com/office/powerpoint/2010/main" val="3130819518"/>
                </p:ext>
              </p:extLst>
            </p:nvPr>
          </p:nvGraphicFramePr>
          <p:xfrm>
            <a:off x="8542491" y="1702264"/>
            <a:ext cx="515937" cy="542925"/>
          </p:xfrm>
          <a:graphic>
            <a:graphicData uri="http://schemas.openxmlformats.org/presentationml/2006/ole">
              <mc:AlternateContent xmlns:mc="http://schemas.openxmlformats.org/markup-compatibility/2006">
                <mc:Choice xmlns:v="urn:schemas-microsoft-com:vml" Requires="v">
                  <p:oleObj name="方程式" r:id="rId24" imgW="241200" imgH="253800" progId="Equation.3">
                    <p:embed/>
                  </p:oleObj>
                </mc:Choice>
                <mc:Fallback>
                  <p:oleObj name="方程式" r:id="rId24" imgW="241200" imgH="253800" progId="Equation.3">
                    <p:embed/>
                    <p:pic>
                      <p:nvPicPr>
                        <p:cNvPr id="0" name=""/>
                        <p:cNvPicPr>
                          <a:picLocks noChangeAspect="1" noChangeArrowheads="1"/>
                        </p:cNvPicPr>
                        <p:nvPr/>
                      </p:nvPicPr>
                      <p:blipFill>
                        <a:blip r:embed="rId25"/>
                        <a:srcRect/>
                        <a:stretch>
                          <a:fillRect/>
                        </a:stretch>
                      </p:blipFill>
                      <p:spPr bwMode="auto">
                        <a:xfrm>
                          <a:off x="8542491" y="1702264"/>
                          <a:ext cx="5159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112" name="直線單箭頭接點 111"/>
          <p:cNvCxnSpPr/>
          <p:nvPr/>
        </p:nvCxnSpPr>
        <p:spPr>
          <a:xfrm>
            <a:off x="6816260" y="4591022"/>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p:nvPr/>
        </p:nvCxnSpPr>
        <p:spPr>
          <a:xfrm>
            <a:off x="6816260" y="3799930"/>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p:cNvCxnSpPr/>
          <p:nvPr/>
        </p:nvCxnSpPr>
        <p:spPr>
          <a:xfrm>
            <a:off x="6839754" y="5719306"/>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p:cNvCxnSpPr/>
          <p:nvPr/>
        </p:nvCxnSpPr>
        <p:spPr>
          <a:xfrm>
            <a:off x="8045815" y="4591022"/>
            <a:ext cx="31695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p:nvPr/>
        </p:nvCxnSpPr>
        <p:spPr>
          <a:xfrm>
            <a:off x="8045815" y="3814677"/>
            <a:ext cx="31695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單箭頭接點 116"/>
          <p:cNvCxnSpPr/>
          <p:nvPr/>
        </p:nvCxnSpPr>
        <p:spPr>
          <a:xfrm>
            <a:off x="8045815" y="5690152"/>
            <a:ext cx="2934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8" name="Object 12"/>
          <p:cNvGraphicFramePr>
            <a:graphicFrameLocks noChangeAspect="1"/>
          </p:cNvGraphicFramePr>
          <p:nvPr>
            <p:extLst>
              <p:ext uri="{D42A27DB-BD31-4B8C-83A1-F6EECF244321}">
                <p14:modId xmlns:p14="http://schemas.microsoft.com/office/powerpoint/2010/main" val="1850528334"/>
              </p:ext>
            </p:extLst>
          </p:nvPr>
        </p:nvGraphicFramePr>
        <p:xfrm>
          <a:off x="1290080" y="1842346"/>
          <a:ext cx="2201863" cy="1003300"/>
        </p:xfrm>
        <a:graphic>
          <a:graphicData uri="http://schemas.openxmlformats.org/presentationml/2006/ole">
            <mc:AlternateContent xmlns:mc="http://schemas.openxmlformats.org/markup-compatibility/2006">
              <mc:Choice xmlns:v="urn:schemas-microsoft-com:vml" Requires="v">
                <p:oleObj name="方程式" r:id="rId26" imgW="1028520" imgH="469800" progId="Equation.3">
                  <p:embed/>
                </p:oleObj>
              </mc:Choice>
              <mc:Fallback>
                <p:oleObj name="方程式" r:id="rId26" imgW="1028520" imgH="469800" progId="Equation.3">
                  <p:embed/>
                  <p:pic>
                    <p:nvPicPr>
                      <p:cNvPr id="0" name=""/>
                      <p:cNvPicPr>
                        <a:picLocks noChangeAspect="1" noChangeArrowheads="1"/>
                      </p:cNvPicPr>
                      <p:nvPr/>
                    </p:nvPicPr>
                    <p:blipFill>
                      <a:blip r:embed="rId27"/>
                      <a:srcRect/>
                      <a:stretch>
                        <a:fillRect/>
                      </a:stretch>
                    </p:blipFill>
                    <p:spPr bwMode="auto">
                      <a:xfrm>
                        <a:off x="1290080" y="1842346"/>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9" name="Object 12"/>
          <p:cNvGraphicFramePr>
            <a:graphicFrameLocks noChangeAspect="1"/>
          </p:cNvGraphicFramePr>
          <p:nvPr>
            <p:extLst>
              <p:ext uri="{D42A27DB-BD31-4B8C-83A1-F6EECF244321}">
                <p14:modId xmlns:p14="http://schemas.microsoft.com/office/powerpoint/2010/main" val="4286127694"/>
              </p:ext>
            </p:extLst>
          </p:nvPr>
        </p:nvGraphicFramePr>
        <p:xfrm>
          <a:off x="3782091" y="2095252"/>
          <a:ext cx="381000" cy="514350"/>
        </p:xfrm>
        <a:graphic>
          <a:graphicData uri="http://schemas.openxmlformats.org/presentationml/2006/ole">
            <mc:AlternateContent xmlns:mc="http://schemas.openxmlformats.org/markup-compatibility/2006">
              <mc:Choice xmlns:v="urn:schemas-microsoft-com:vml" Requires="v">
                <p:oleObj name="方程式" r:id="rId28" imgW="177480" imgH="241200" progId="Equation.3">
                  <p:embed/>
                </p:oleObj>
              </mc:Choice>
              <mc:Fallback>
                <p:oleObj name="方程式" r:id="rId28" imgW="177480" imgH="241200" progId="Equation.3">
                  <p:embed/>
                  <p:pic>
                    <p:nvPicPr>
                      <p:cNvPr id="0" name=""/>
                      <p:cNvPicPr>
                        <a:picLocks noChangeAspect="1" noChangeArrowheads="1"/>
                      </p:cNvPicPr>
                      <p:nvPr/>
                    </p:nvPicPr>
                    <p:blipFill>
                      <a:blip r:embed="rId29"/>
                      <a:srcRect/>
                      <a:stretch>
                        <a:fillRect/>
                      </a:stretch>
                    </p:blipFill>
                    <p:spPr bwMode="auto">
                      <a:xfrm>
                        <a:off x="3782091" y="2095252"/>
                        <a:ext cx="3810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0" name="直線單箭頭接點 119"/>
          <p:cNvCxnSpPr/>
          <p:nvPr/>
        </p:nvCxnSpPr>
        <p:spPr>
          <a:xfrm>
            <a:off x="3514937" y="2330350"/>
            <a:ext cx="287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1" name="矩形 120"/>
          <p:cNvSpPr/>
          <p:nvPr/>
        </p:nvSpPr>
        <p:spPr>
          <a:xfrm>
            <a:off x="2805527" y="1856771"/>
            <a:ext cx="7094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132" name="Object 12"/>
          <p:cNvGraphicFramePr>
            <a:graphicFrameLocks noChangeAspect="1"/>
          </p:cNvGraphicFramePr>
          <p:nvPr>
            <p:extLst>
              <p:ext uri="{D42A27DB-BD31-4B8C-83A1-F6EECF244321}">
                <p14:modId xmlns:p14="http://schemas.microsoft.com/office/powerpoint/2010/main" val="2051837527"/>
              </p:ext>
            </p:extLst>
          </p:nvPr>
        </p:nvGraphicFramePr>
        <p:xfrm>
          <a:off x="2935288" y="5857875"/>
          <a:ext cx="354012" cy="515938"/>
        </p:xfrm>
        <a:graphic>
          <a:graphicData uri="http://schemas.openxmlformats.org/presentationml/2006/ole">
            <mc:AlternateContent xmlns:mc="http://schemas.openxmlformats.org/markup-compatibility/2006">
              <mc:Choice xmlns:v="urn:schemas-microsoft-com:vml" Requires="v">
                <p:oleObj name="方程式" r:id="rId30" imgW="164880" imgH="241200" progId="Equation.3">
                  <p:embed/>
                </p:oleObj>
              </mc:Choice>
              <mc:Fallback>
                <p:oleObj name="方程式" r:id="rId30" imgW="164880" imgH="241200" progId="Equation.3">
                  <p:embed/>
                  <p:pic>
                    <p:nvPicPr>
                      <p:cNvPr id="0" name=""/>
                      <p:cNvPicPr>
                        <a:picLocks noChangeAspect="1" noChangeArrowheads="1"/>
                      </p:cNvPicPr>
                      <p:nvPr/>
                    </p:nvPicPr>
                    <p:blipFill>
                      <a:blip r:embed="rId31"/>
                      <a:srcRect/>
                      <a:stretch>
                        <a:fillRect/>
                      </a:stretch>
                    </p:blipFill>
                    <p:spPr bwMode="auto">
                      <a:xfrm>
                        <a:off x="2935288" y="5857875"/>
                        <a:ext cx="354012"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 name="Object 12"/>
          <p:cNvGraphicFramePr>
            <a:graphicFrameLocks noChangeAspect="1"/>
          </p:cNvGraphicFramePr>
          <p:nvPr>
            <p:extLst>
              <p:ext uri="{D42A27DB-BD31-4B8C-83A1-F6EECF244321}">
                <p14:modId xmlns:p14="http://schemas.microsoft.com/office/powerpoint/2010/main" val="433169465"/>
              </p:ext>
            </p:extLst>
          </p:nvPr>
        </p:nvGraphicFramePr>
        <p:xfrm>
          <a:off x="2926514" y="4702636"/>
          <a:ext cx="354013" cy="488950"/>
        </p:xfrm>
        <a:graphic>
          <a:graphicData uri="http://schemas.openxmlformats.org/presentationml/2006/ole">
            <mc:AlternateContent xmlns:mc="http://schemas.openxmlformats.org/markup-compatibility/2006">
              <mc:Choice xmlns:v="urn:schemas-microsoft-com:vml" Requires="v">
                <p:oleObj name="方程式" r:id="rId32" imgW="164880" imgH="228600" progId="Equation.3">
                  <p:embed/>
                </p:oleObj>
              </mc:Choice>
              <mc:Fallback>
                <p:oleObj name="方程式" r:id="rId32" imgW="164880" imgH="228600" progId="Equation.3">
                  <p:embed/>
                  <p:pic>
                    <p:nvPicPr>
                      <p:cNvPr id="0" name=""/>
                      <p:cNvPicPr>
                        <a:picLocks noChangeAspect="1" noChangeArrowheads="1"/>
                      </p:cNvPicPr>
                      <p:nvPr/>
                    </p:nvPicPr>
                    <p:blipFill>
                      <a:blip r:embed="rId33"/>
                      <a:srcRect/>
                      <a:stretch>
                        <a:fillRect/>
                      </a:stretch>
                    </p:blipFill>
                    <p:spPr bwMode="auto">
                      <a:xfrm>
                        <a:off x="2926514" y="4702636"/>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 name="Object 12"/>
          <p:cNvGraphicFramePr>
            <a:graphicFrameLocks noChangeAspect="1"/>
          </p:cNvGraphicFramePr>
          <p:nvPr>
            <p:extLst>
              <p:ext uri="{D42A27DB-BD31-4B8C-83A1-F6EECF244321}">
                <p14:modId xmlns:p14="http://schemas.microsoft.com/office/powerpoint/2010/main" val="1346376467"/>
              </p:ext>
            </p:extLst>
          </p:nvPr>
        </p:nvGraphicFramePr>
        <p:xfrm>
          <a:off x="2905788" y="3934805"/>
          <a:ext cx="354013" cy="488950"/>
        </p:xfrm>
        <a:graphic>
          <a:graphicData uri="http://schemas.openxmlformats.org/presentationml/2006/ole">
            <mc:AlternateContent xmlns:mc="http://schemas.openxmlformats.org/markup-compatibility/2006">
              <mc:Choice xmlns:v="urn:schemas-microsoft-com:vml" Requires="v">
                <p:oleObj name="方程式" r:id="rId34" imgW="164880" imgH="228600" progId="Equation.3">
                  <p:embed/>
                </p:oleObj>
              </mc:Choice>
              <mc:Fallback>
                <p:oleObj name="方程式" r:id="rId34" imgW="164880" imgH="228600" progId="Equation.3">
                  <p:embed/>
                  <p:pic>
                    <p:nvPicPr>
                      <p:cNvPr id="0" name=""/>
                      <p:cNvPicPr>
                        <a:picLocks noChangeAspect="1" noChangeArrowheads="1"/>
                      </p:cNvPicPr>
                      <p:nvPr/>
                    </p:nvPicPr>
                    <p:blipFill>
                      <a:blip r:embed="rId35"/>
                      <a:srcRect/>
                      <a:stretch>
                        <a:fillRect/>
                      </a:stretch>
                    </p:blipFill>
                    <p:spPr bwMode="auto">
                      <a:xfrm>
                        <a:off x="2905788" y="3934805"/>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 name="Object 12"/>
          <p:cNvGraphicFramePr>
            <a:graphicFrameLocks noChangeAspect="1"/>
          </p:cNvGraphicFramePr>
          <p:nvPr>
            <p:extLst>
              <p:ext uri="{D42A27DB-BD31-4B8C-83A1-F6EECF244321}">
                <p14:modId xmlns:p14="http://schemas.microsoft.com/office/powerpoint/2010/main" val="3690592808"/>
              </p:ext>
            </p:extLst>
          </p:nvPr>
        </p:nvGraphicFramePr>
        <p:xfrm>
          <a:off x="4835299" y="5848803"/>
          <a:ext cx="515937" cy="515938"/>
        </p:xfrm>
        <a:graphic>
          <a:graphicData uri="http://schemas.openxmlformats.org/presentationml/2006/ole">
            <mc:AlternateContent xmlns:mc="http://schemas.openxmlformats.org/markup-compatibility/2006">
              <mc:Choice xmlns:v="urn:schemas-microsoft-com:vml" Requires="v">
                <p:oleObj name="方程式" r:id="rId36" imgW="241200" imgH="241200" progId="Equation.3">
                  <p:embed/>
                </p:oleObj>
              </mc:Choice>
              <mc:Fallback>
                <p:oleObj name="方程式" r:id="rId36" imgW="241200" imgH="241200" progId="Equation.3">
                  <p:embed/>
                  <p:pic>
                    <p:nvPicPr>
                      <p:cNvPr id="0" name=""/>
                      <p:cNvPicPr>
                        <a:picLocks noChangeAspect="1" noChangeArrowheads="1"/>
                      </p:cNvPicPr>
                      <p:nvPr/>
                    </p:nvPicPr>
                    <p:blipFill>
                      <a:blip r:embed="rId37"/>
                      <a:srcRect/>
                      <a:stretch>
                        <a:fillRect/>
                      </a:stretch>
                    </p:blipFill>
                    <p:spPr bwMode="auto">
                      <a:xfrm>
                        <a:off x="4835299" y="5848803"/>
                        <a:ext cx="515937"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2" name="Object 12"/>
          <p:cNvGraphicFramePr>
            <a:graphicFrameLocks noChangeAspect="1"/>
          </p:cNvGraphicFramePr>
          <p:nvPr>
            <p:extLst>
              <p:ext uri="{D42A27DB-BD31-4B8C-83A1-F6EECF244321}">
                <p14:modId xmlns:p14="http://schemas.microsoft.com/office/powerpoint/2010/main" val="437575731"/>
              </p:ext>
            </p:extLst>
          </p:nvPr>
        </p:nvGraphicFramePr>
        <p:xfrm>
          <a:off x="4857524" y="4692424"/>
          <a:ext cx="519112" cy="488950"/>
        </p:xfrm>
        <a:graphic>
          <a:graphicData uri="http://schemas.openxmlformats.org/presentationml/2006/ole">
            <mc:AlternateContent xmlns:mc="http://schemas.openxmlformats.org/markup-compatibility/2006">
              <mc:Choice xmlns:v="urn:schemas-microsoft-com:vml" Requires="v">
                <p:oleObj name="方程式" r:id="rId38" imgW="241200" imgH="228600" progId="Equation.3">
                  <p:embed/>
                </p:oleObj>
              </mc:Choice>
              <mc:Fallback>
                <p:oleObj name="方程式" r:id="rId38" imgW="241200" imgH="228600" progId="Equation.3">
                  <p:embed/>
                  <p:pic>
                    <p:nvPicPr>
                      <p:cNvPr id="0" name=""/>
                      <p:cNvPicPr>
                        <a:picLocks noChangeAspect="1" noChangeArrowheads="1"/>
                      </p:cNvPicPr>
                      <p:nvPr/>
                    </p:nvPicPr>
                    <p:blipFill>
                      <a:blip r:embed="rId39"/>
                      <a:srcRect/>
                      <a:stretch>
                        <a:fillRect/>
                      </a:stretch>
                    </p:blipFill>
                    <p:spPr bwMode="auto">
                      <a:xfrm>
                        <a:off x="4857524" y="4692424"/>
                        <a:ext cx="5191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 name="Object 12"/>
          <p:cNvGraphicFramePr>
            <a:graphicFrameLocks noChangeAspect="1"/>
          </p:cNvGraphicFramePr>
          <p:nvPr>
            <p:extLst>
              <p:ext uri="{D42A27DB-BD31-4B8C-83A1-F6EECF244321}">
                <p14:modId xmlns:p14="http://schemas.microsoft.com/office/powerpoint/2010/main" val="1085878826"/>
              </p:ext>
            </p:extLst>
          </p:nvPr>
        </p:nvGraphicFramePr>
        <p:xfrm>
          <a:off x="4878613" y="3887179"/>
          <a:ext cx="517525" cy="488950"/>
        </p:xfrm>
        <a:graphic>
          <a:graphicData uri="http://schemas.openxmlformats.org/presentationml/2006/ole">
            <mc:AlternateContent xmlns:mc="http://schemas.openxmlformats.org/markup-compatibility/2006">
              <mc:Choice xmlns:v="urn:schemas-microsoft-com:vml" Requires="v">
                <p:oleObj name="方程式" r:id="rId40" imgW="241200" imgH="228600" progId="Equation.3">
                  <p:embed/>
                </p:oleObj>
              </mc:Choice>
              <mc:Fallback>
                <p:oleObj name="方程式" r:id="rId40" imgW="241200" imgH="228600" progId="Equation.3">
                  <p:embed/>
                  <p:pic>
                    <p:nvPicPr>
                      <p:cNvPr id="0" name=""/>
                      <p:cNvPicPr>
                        <a:picLocks noChangeAspect="1" noChangeArrowheads="1"/>
                      </p:cNvPicPr>
                      <p:nvPr/>
                    </p:nvPicPr>
                    <p:blipFill>
                      <a:blip r:embed="rId41"/>
                      <a:srcRect/>
                      <a:stretch>
                        <a:fillRect/>
                      </a:stretch>
                    </p:blipFill>
                    <p:spPr bwMode="auto">
                      <a:xfrm>
                        <a:off x="4878613" y="3887179"/>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7" name="Object 12"/>
          <p:cNvGraphicFramePr>
            <a:graphicFrameLocks noChangeAspect="1"/>
          </p:cNvGraphicFramePr>
          <p:nvPr>
            <p:extLst>
              <p:ext uri="{D42A27DB-BD31-4B8C-83A1-F6EECF244321}">
                <p14:modId xmlns:p14="http://schemas.microsoft.com/office/powerpoint/2010/main" val="3900032339"/>
              </p:ext>
            </p:extLst>
          </p:nvPr>
        </p:nvGraphicFramePr>
        <p:xfrm>
          <a:off x="7044333" y="5845676"/>
          <a:ext cx="407988" cy="515937"/>
        </p:xfrm>
        <a:graphic>
          <a:graphicData uri="http://schemas.openxmlformats.org/presentationml/2006/ole">
            <mc:AlternateContent xmlns:mc="http://schemas.openxmlformats.org/markup-compatibility/2006">
              <mc:Choice xmlns:v="urn:schemas-microsoft-com:vml" Requires="v">
                <p:oleObj name="方程式" r:id="rId42" imgW="190440" imgH="241200" progId="Equation.3">
                  <p:embed/>
                </p:oleObj>
              </mc:Choice>
              <mc:Fallback>
                <p:oleObj name="方程式" r:id="rId42" imgW="190440" imgH="241200" progId="Equation.3">
                  <p:embed/>
                  <p:pic>
                    <p:nvPicPr>
                      <p:cNvPr id="0" name=""/>
                      <p:cNvPicPr>
                        <a:picLocks noChangeAspect="1" noChangeArrowheads="1"/>
                      </p:cNvPicPr>
                      <p:nvPr/>
                    </p:nvPicPr>
                    <p:blipFill>
                      <a:blip r:embed="rId43"/>
                      <a:srcRect/>
                      <a:stretch>
                        <a:fillRect/>
                      </a:stretch>
                    </p:blipFill>
                    <p:spPr bwMode="auto">
                      <a:xfrm>
                        <a:off x="7044333" y="5845676"/>
                        <a:ext cx="407988"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 name="Object 12"/>
          <p:cNvGraphicFramePr>
            <a:graphicFrameLocks noChangeAspect="1"/>
          </p:cNvGraphicFramePr>
          <p:nvPr>
            <p:extLst>
              <p:ext uri="{D42A27DB-BD31-4B8C-83A1-F6EECF244321}">
                <p14:modId xmlns:p14="http://schemas.microsoft.com/office/powerpoint/2010/main" val="4217817456"/>
              </p:ext>
            </p:extLst>
          </p:nvPr>
        </p:nvGraphicFramePr>
        <p:xfrm>
          <a:off x="7017100" y="4615252"/>
          <a:ext cx="409575" cy="488950"/>
        </p:xfrm>
        <a:graphic>
          <a:graphicData uri="http://schemas.openxmlformats.org/presentationml/2006/ole">
            <mc:AlternateContent xmlns:mc="http://schemas.openxmlformats.org/markup-compatibility/2006">
              <mc:Choice xmlns:v="urn:schemas-microsoft-com:vml" Requires="v">
                <p:oleObj name="方程式" r:id="rId44" imgW="190440" imgH="228600" progId="Equation.3">
                  <p:embed/>
                </p:oleObj>
              </mc:Choice>
              <mc:Fallback>
                <p:oleObj name="方程式" r:id="rId44" imgW="190440" imgH="228600" progId="Equation.3">
                  <p:embed/>
                  <p:pic>
                    <p:nvPicPr>
                      <p:cNvPr id="0" name=""/>
                      <p:cNvPicPr>
                        <a:picLocks noChangeAspect="1" noChangeArrowheads="1"/>
                      </p:cNvPicPr>
                      <p:nvPr/>
                    </p:nvPicPr>
                    <p:blipFill>
                      <a:blip r:embed="rId45"/>
                      <a:srcRect/>
                      <a:stretch>
                        <a:fillRect/>
                      </a:stretch>
                    </p:blipFill>
                    <p:spPr bwMode="auto">
                      <a:xfrm>
                        <a:off x="7017100" y="4615252"/>
                        <a:ext cx="40957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9" name="Object 12"/>
          <p:cNvGraphicFramePr>
            <a:graphicFrameLocks noChangeAspect="1"/>
          </p:cNvGraphicFramePr>
          <p:nvPr>
            <p:extLst>
              <p:ext uri="{D42A27DB-BD31-4B8C-83A1-F6EECF244321}">
                <p14:modId xmlns:p14="http://schemas.microsoft.com/office/powerpoint/2010/main" val="3034422052"/>
              </p:ext>
            </p:extLst>
          </p:nvPr>
        </p:nvGraphicFramePr>
        <p:xfrm>
          <a:off x="7019323" y="3824477"/>
          <a:ext cx="407988" cy="488950"/>
        </p:xfrm>
        <a:graphic>
          <a:graphicData uri="http://schemas.openxmlformats.org/presentationml/2006/ole">
            <mc:AlternateContent xmlns:mc="http://schemas.openxmlformats.org/markup-compatibility/2006">
              <mc:Choice xmlns:v="urn:schemas-microsoft-com:vml" Requires="v">
                <p:oleObj name="方程式" r:id="rId46" imgW="190440" imgH="228600" progId="Equation.3">
                  <p:embed/>
                </p:oleObj>
              </mc:Choice>
              <mc:Fallback>
                <p:oleObj name="方程式" r:id="rId46" imgW="190440" imgH="228600" progId="Equation.3">
                  <p:embed/>
                  <p:pic>
                    <p:nvPicPr>
                      <p:cNvPr id="0" name=""/>
                      <p:cNvPicPr>
                        <a:picLocks noChangeAspect="1" noChangeArrowheads="1"/>
                      </p:cNvPicPr>
                      <p:nvPr/>
                    </p:nvPicPr>
                    <p:blipFill>
                      <a:blip r:embed="rId47"/>
                      <a:srcRect/>
                      <a:stretch>
                        <a:fillRect/>
                      </a:stretch>
                    </p:blipFill>
                    <p:spPr bwMode="auto">
                      <a:xfrm>
                        <a:off x="7019323" y="3824477"/>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 name="Object 12"/>
          <p:cNvGraphicFramePr>
            <a:graphicFrameLocks noChangeAspect="1"/>
          </p:cNvGraphicFramePr>
          <p:nvPr>
            <p:extLst>
              <p:ext uri="{D42A27DB-BD31-4B8C-83A1-F6EECF244321}">
                <p14:modId xmlns:p14="http://schemas.microsoft.com/office/powerpoint/2010/main" val="3086279203"/>
              </p:ext>
            </p:extLst>
          </p:nvPr>
        </p:nvGraphicFramePr>
        <p:xfrm>
          <a:off x="2945502" y="6384053"/>
          <a:ext cx="354012" cy="542925"/>
        </p:xfrm>
        <a:graphic>
          <a:graphicData uri="http://schemas.openxmlformats.org/presentationml/2006/ole">
            <mc:AlternateContent xmlns:mc="http://schemas.openxmlformats.org/markup-compatibility/2006">
              <mc:Choice xmlns:v="urn:schemas-microsoft-com:vml" Requires="v">
                <p:oleObj name="方程式" r:id="rId48" imgW="164880" imgH="253800" progId="Equation.3">
                  <p:embed/>
                </p:oleObj>
              </mc:Choice>
              <mc:Fallback>
                <p:oleObj name="方程式" r:id="rId48" imgW="164880" imgH="253800" progId="Equation.3">
                  <p:embed/>
                  <p:pic>
                    <p:nvPicPr>
                      <p:cNvPr id="0" name=""/>
                      <p:cNvPicPr>
                        <a:picLocks noChangeAspect="1" noChangeArrowheads="1"/>
                      </p:cNvPicPr>
                      <p:nvPr/>
                    </p:nvPicPr>
                    <p:blipFill>
                      <a:blip r:embed="rId49"/>
                      <a:srcRect/>
                      <a:stretch>
                        <a:fillRect/>
                      </a:stretch>
                    </p:blipFill>
                    <p:spPr bwMode="auto">
                      <a:xfrm>
                        <a:off x="2945502" y="6384053"/>
                        <a:ext cx="35401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4" name="Object 12"/>
          <p:cNvGraphicFramePr>
            <a:graphicFrameLocks noChangeAspect="1"/>
          </p:cNvGraphicFramePr>
          <p:nvPr>
            <p:extLst>
              <p:ext uri="{D42A27DB-BD31-4B8C-83A1-F6EECF244321}">
                <p14:modId xmlns:p14="http://schemas.microsoft.com/office/powerpoint/2010/main" val="4289871299"/>
              </p:ext>
            </p:extLst>
          </p:nvPr>
        </p:nvGraphicFramePr>
        <p:xfrm>
          <a:off x="4833711" y="6350455"/>
          <a:ext cx="515938" cy="542925"/>
        </p:xfrm>
        <a:graphic>
          <a:graphicData uri="http://schemas.openxmlformats.org/presentationml/2006/ole">
            <mc:AlternateContent xmlns:mc="http://schemas.openxmlformats.org/markup-compatibility/2006">
              <mc:Choice xmlns:v="urn:schemas-microsoft-com:vml" Requires="v">
                <p:oleObj name="方程式" r:id="rId50" imgW="241200" imgH="253800" progId="Equation.3">
                  <p:embed/>
                </p:oleObj>
              </mc:Choice>
              <mc:Fallback>
                <p:oleObj name="方程式" r:id="rId50" imgW="241200" imgH="253800" progId="Equation.3">
                  <p:embed/>
                  <p:pic>
                    <p:nvPicPr>
                      <p:cNvPr id="0" name=""/>
                      <p:cNvPicPr>
                        <a:picLocks noChangeAspect="1" noChangeArrowheads="1"/>
                      </p:cNvPicPr>
                      <p:nvPr/>
                    </p:nvPicPr>
                    <p:blipFill>
                      <a:blip r:embed="rId51"/>
                      <a:srcRect/>
                      <a:stretch>
                        <a:fillRect/>
                      </a:stretch>
                    </p:blipFill>
                    <p:spPr bwMode="auto">
                      <a:xfrm>
                        <a:off x="4833711" y="6350455"/>
                        <a:ext cx="51593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5" name="Object 12"/>
          <p:cNvGraphicFramePr>
            <a:graphicFrameLocks noChangeAspect="1"/>
          </p:cNvGraphicFramePr>
          <p:nvPr>
            <p:extLst>
              <p:ext uri="{D42A27DB-BD31-4B8C-83A1-F6EECF244321}">
                <p14:modId xmlns:p14="http://schemas.microsoft.com/office/powerpoint/2010/main" val="2492010875"/>
              </p:ext>
            </p:extLst>
          </p:nvPr>
        </p:nvGraphicFramePr>
        <p:xfrm>
          <a:off x="7042748" y="6319556"/>
          <a:ext cx="409575" cy="542925"/>
        </p:xfrm>
        <a:graphic>
          <a:graphicData uri="http://schemas.openxmlformats.org/presentationml/2006/ole">
            <mc:AlternateContent xmlns:mc="http://schemas.openxmlformats.org/markup-compatibility/2006">
              <mc:Choice xmlns:v="urn:schemas-microsoft-com:vml" Requires="v">
                <p:oleObj name="方程式" r:id="rId52" imgW="190440" imgH="253800" progId="Equation.3">
                  <p:embed/>
                </p:oleObj>
              </mc:Choice>
              <mc:Fallback>
                <p:oleObj name="方程式" r:id="rId52" imgW="190440" imgH="253800" progId="Equation.3">
                  <p:embed/>
                  <p:pic>
                    <p:nvPicPr>
                      <p:cNvPr id="0" name=""/>
                      <p:cNvPicPr>
                        <a:picLocks noChangeAspect="1" noChangeArrowheads="1"/>
                      </p:cNvPicPr>
                      <p:nvPr/>
                    </p:nvPicPr>
                    <p:blipFill>
                      <a:blip r:embed="rId53"/>
                      <a:srcRect/>
                      <a:stretch>
                        <a:fillRect/>
                      </a:stretch>
                    </p:blipFill>
                    <p:spPr bwMode="auto">
                      <a:xfrm>
                        <a:off x="7042748" y="6319556"/>
                        <a:ext cx="40957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6" name="Picture 1223"/>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7" name="Group 96"/>
          <p:cNvGrpSpPr/>
          <p:nvPr/>
        </p:nvGrpSpPr>
        <p:grpSpPr>
          <a:xfrm>
            <a:off x="8453741" y="5984280"/>
            <a:ext cx="592191" cy="816164"/>
            <a:chOff x="7517647" y="4843947"/>
            <a:chExt cx="1485900" cy="1908068"/>
          </a:xfrm>
        </p:grpSpPr>
        <p:pic>
          <p:nvPicPr>
            <p:cNvPr id="106" name="Picture 2">
              <a:hlinkClick r:id="rId55"/>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3"/>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2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1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1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15"/>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1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1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4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4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5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0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1" grpId="0" animBg="1"/>
      <p:bldP spid="150" grpId="0" animBg="1"/>
      <p:bldP spid="50" grpId="0" animBg="1"/>
      <p:bldP spid="51" grpId="0" animBg="1"/>
      <p:bldP spid="52" grpId="0" animBg="1"/>
      <p:bldP spid="53" grpId="0"/>
      <p:bldP spid="54" grpId="0"/>
      <p:bldP spid="59" grpId="0"/>
      <p:bldP spid="71" grpId="0"/>
      <p:bldP spid="72" grpId="0"/>
      <p:bldP spid="73" grpId="0"/>
      <p:bldP spid="86" grpId="0" animBg="1"/>
      <p:bldP spid="87" grpId="0" animBg="1"/>
      <p:bldP spid="88" grpId="0" animBg="1"/>
      <p:bldP spid="89" grpId="0"/>
      <p:bldP spid="90" grpId="0"/>
      <p:bldP spid="94" grpId="0"/>
      <p:bldP spid="9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Second Term</a:t>
            </a:r>
            <a:endParaRPr lang="zh-TW" altLang="en-US" dirty="0"/>
          </a:p>
        </p:txBody>
      </p:sp>
      <p:sp>
        <p:nvSpPr>
          <p:cNvPr id="99" name="文字方塊 98"/>
          <p:cNvSpPr txBox="1"/>
          <p:nvPr/>
        </p:nvSpPr>
        <p:spPr>
          <a:xfrm>
            <a:off x="4692564" y="1118288"/>
            <a:ext cx="2588192"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n"/>
            </a:pPr>
            <a:r>
              <a:rPr lang="en-US" altLang="zh-TW" sz="2400" dirty="0">
                <a:solidFill>
                  <a:prstClr val="black"/>
                </a:solidFill>
              </a:rPr>
              <a:t>Two Questions:</a:t>
            </a:r>
            <a:endParaRPr lang="zh-TW" altLang="en-US" sz="2400" dirty="0">
              <a:solidFill>
                <a:prstClr val="black"/>
              </a:solidFill>
            </a:endParaRPr>
          </a:p>
        </p:txBody>
      </p:sp>
      <p:grpSp>
        <p:nvGrpSpPr>
          <p:cNvPr id="105" name="群組 104"/>
          <p:cNvGrpSpPr/>
          <p:nvPr/>
        </p:nvGrpSpPr>
        <p:grpSpPr>
          <a:xfrm>
            <a:off x="5059203" y="1637295"/>
            <a:ext cx="2910491" cy="542925"/>
            <a:chOff x="5309212" y="1027184"/>
            <a:chExt cx="2910491" cy="542925"/>
          </a:xfrm>
        </p:grpSpPr>
        <p:sp>
          <p:nvSpPr>
            <p:cNvPr id="98" name="文字方塊 97"/>
            <p:cNvSpPr txBox="1"/>
            <p:nvPr/>
          </p:nvSpPr>
          <p:spPr>
            <a:xfrm>
              <a:off x="5309212" y="1035044"/>
              <a:ext cx="2588192" cy="461665"/>
            </a:xfrm>
            <a:prstGeom prst="rect">
              <a:avLst/>
            </a:prstGeom>
            <a:noFill/>
          </p:spPr>
          <p:txBody>
            <a:bodyPr wrap="square" rtlCol="0">
              <a:spAutoFit/>
            </a:bodyPr>
            <a:lstStyle/>
            <a:p>
              <a:r>
                <a:rPr lang="en-US" altLang="zh-TW" sz="2400" dirty="0">
                  <a:solidFill>
                    <a:prstClr val="black"/>
                  </a:solidFill>
                </a:rPr>
                <a:t>1. How to compute </a:t>
              </a:r>
              <a:endParaRPr lang="zh-TW" altLang="en-US" sz="2400" dirty="0">
                <a:solidFill>
                  <a:prstClr val="black"/>
                </a:solidFill>
              </a:endParaRPr>
            </a:p>
          </p:txBody>
        </p:sp>
        <p:graphicFrame>
          <p:nvGraphicFramePr>
            <p:cNvPr id="101" name="Object 12"/>
            <p:cNvGraphicFramePr>
              <a:graphicFrameLocks noChangeAspect="1"/>
            </p:cNvGraphicFramePr>
            <p:nvPr/>
          </p:nvGraphicFramePr>
          <p:xfrm>
            <a:off x="7811716" y="1027184"/>
            <a:ext cx="407987" cy="542925"/>
          </p:xfrm>
          <a:graphic>
            <a:graphicData uri="http://schemas.openxmlformats.org/presentationml/2006/ole">
              <mc:AlternateContent xmlns:mc="http://schemas.openxmlformats.org/markup-compatibility/2006">
                <mc:Choice xmlns:v="urn:schemas-microsoft-com:vml" Requires="v">
                  <p:oleObj name="方程式" r:id="rId2" imgW="190440" imgH="253800" progId="Equation.3">
                    <p:embed/>
                  </p:oleObj>
                </mc:Choice>
                <mc:Fallback>
                  <p:oleObj name="方程式" r:id="rId2" imgW="190440" imgH="253800" progId="Equation.3">
                    <p:embed/>
                    <p:pic>
                      <p:nvPicPr>
                        <p:cNvPr id="0" name=""/>
                        <p:cNvPicPr>
                          <a:picLocks noChangeAspect="1" noChangeArrowheads="1"/>
                        </p:cNvPicPr>
                        <p:nvPr/>
                      </p:nvPicPr>
                      <p:blipFill>
                        <a:blip r:embed="rId3"/>
                        <a:srcRect/>
                        <a:stretch>
                          <a:fillRect/>
                        </a:stretch>
                      </p:blipFill>
                      <p:spPr bwMode="auto">
                        <a:xfrm>
                          <a:off x="7811716" y="1027184"/>
                          <a:ext cx="40798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4" name="群組 103"/>
          <p:cNvGrpSpPr/>
          <p:nvPr/>
        </p:nvGrpSpPr>
        <p:grpSpPr>
          <a:xfrm>
            <a:off x="5054667" y="2193600"/>
            <a:ext cx="3738104" cy="543289"/>
            <a:chOff x="5320324" y="1702264"/>
            <a:chExt cx="3738104" cy="543289"/>
          </a:xfrm>
        </p:grpSpPr>
        <p:sp>
          <p:nvSpPr>
            <p:cNvPr id="100" name="文字方塊 99"/>
            <p:cNvSpPr txBox="1"/>
            <p:nvPr/>
          </p:nvSpPr>
          <p:spPr>
            <a:xfrm>
              <a:off x="5320324" y="1721120"/>
              <a:ext cx="3642237" cy="461665"/>
            </a:xfrm>
            <a:prstGeom prst="rect">
              <a:avLst/>
            </a:prstGeom>
            <a:noFill/>
          </p:spPr>
          <p:txBody>
            <a:bodyPr wrap="square" rtlCol="0">
              <a:spAutoFit/>
            </a:bodyPr>
            <a:lstStyle/>
            <a:p>
              <a:r>
                <a:rPr lang="en-US" altLang="zh-TW" sz="2400" dirty="0">
                  <a:solidFill>
                    <a:prstClr val="black"/>
                  </a:solidFill>
                </a:rPr>
                <a:t>2. The relation of       and      </a:t>
              </a:r>
              <a:endParaRPr lang="zh-TW" altLang="en-US" sz="2400" dirty="0">
                <a:solidFill>
                  <a:prstClr val="black"/>
                </a:solidFill>
              </a:endParaRPr>
            </a:p>
          </p:txBody>
        </p:sp>
        <p:graphicFrame>
          <p:nvGraphicFramePr>
            <p:cNvPr id="102" name="Object 12"/>
            <p:cNvGraphicFramePr>
              <a:graphicFrameLocks noChangeAspect="1"/>
            </p:cNvGraphicFramePr>
            <p:nvPr/>
          </p:nvGraphicFramePr>
          <p:xfrm>
            <a:off x="7623715" y="1702628"/>
            <a:ext cx="354012" cy="542925"/>
          </p:xfrm>
          <a:graphic>
            <a:graphicData uri="http://schemas.openxmlformats.org/presentationml/2006/ole">
              <mc:AlternateContent xmlns:mc="http://schemas.openxmlformats.org/markup-compatibility/2006">
                <mc:Choice xmlns:v="urn:schemas-microsoft-com:vml" Requires="v">
                  <p:oleObj name="方程式" r:id="rId4" imgW="164880" imgH="253800" progId="Equation.3">
                    <p:embed/>
                  </p:oleObj>
                </mc:Choice>
                <mc:Fallback>
                  <p:oleObj name="方程式" r:id="rId4" imgW="164880" imgH="253800" progId="Equation.3">
                    <p:embed/>
                    <p:pic>
                      <p:nvPicPr>
                        <p:cNvPr id="0" name=""/>
                        <p:cNvPicPr>
                          <a:picLocks noChangeAspect="1" noChangeArrowheads="1"/>
                        </p:cNvPicPr>
                        <p:nvPr/>
                      </p:nvPicPr>
                      <p:blipFill>
                        <a:blip r:embed="rId5"/>
                        <a:srcRect/>
                        <a:stretch>
                          <a:fillRect/>
                        </a:stretch>
                      </p:blipFill>
                      <p:spPr bwMode="auto">
                        <a:xfrm>
                          <a:off x="7623715" y="1702628"/>
                          <a:ext cx="35401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 name="Object 12"/>
            <p:cNvGraphicFramePr>
              <a:graphicFrameLocks noChangeAspect="1"/>
            </p:cNvGraphicFramePr>
            <p:nvPr/>
          </p:nvGraphicFramePr>
          <p:xfrm>
            <a:off x="8542491" y="1702264"/>
            <a:ext cx="515937" cy="542925"/>
          </p:xfrm>
          <a:graphic>
            <a:graphicData uri="http://schemas.openxmlformats.org/presentationml/2006/ole">
              <mc:AlternateContent xmlns:mc="http://schemas.openxmlformats.org/markup-compatibility/2006">
                <mc:Choice xmlns:v="urn:schemas-microsoft-com:vml" Requires="v">
                  <p:oleObj name="方程式" r:id="rId6" imgW="241200" imgH="253800" progId="Equation.3">
                    <p:embed/>
                  </p:oleObj>
                </mc:Choice>
                <mc:Fallback>
                  <p:oleObj name="方程式" r:id="rId6" imgW="241200" imgH="253800" progId="Equation.3">
                    <p:embed/>
                    <p:pic>
                      <p:nvPicPr>
                        <p:cNvPr id="0" name=""/>
                        <p:cNvPicPr>
                          <a:picLocks noChangeAspect="1" noChangeArrowheads="1"/>
                        </p:cNvPicPr>
                        <p:nvPr/>
                      </p:nvPicPr>
                      <p:blipFill>
                        <a:blip r:embed="rId7"/>
                        <a:srcRect/>
                        <a:stretch>
                          <a:fillRect/>
                        </a:stretch>
                      </p:blipFill>
                      <p:spPr bwMode="auto">
                        <a:xfrm>
                          <a:off x="8542491" y="1702264"/>
                          <a:ext cx="5159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8" name="Object 12"/>
          <p:cNvGraphicFramePr>
            <a:graphicFrameLocks noChangeAspect="1"/>
          </p:cNvGraphicFramePr>
          <p:nvPr/>
        </p:nvGraphicFramePr>
        <p:xfrm>
          <a:off x="1290080" y="1842346"/>
          <a:ext cx="2201863" cy="1003300"/>
        </p:xfrm>
        <a:graphic>
          <a:graphicData uri="http://schemas.openxmlformats.org/presentationml/2006/ole">
            <mc:AlternateContent xmlns:mc="http://schemas.openxmlformats.org/markup-compatibility/2006">
              <mc:Choice xmlns:v="urn:schemas-microsoft-com:vml" Requires="v">
                <p:oleObj name="方程式" r:id="rId8" imgW="1028520" imgH="469800" progId="Equation.3">
                  <p:embed/>
                </p:oleObj>
              </mc:Choice>
              <mc:Fallback>
                <p:oleObj name="方程式" r:id="rId8" imgW="1028520" imgH="469800" progId="Equation.3">
                  <p:embed/>
                  <p:pic>
                    <p:nvPicPr>
                      <p:cNvPr id="0" name=""/>
                      <p:cNvPicPr>
                        <a:picLocks noChangeAspect="1" noChangeArrowheads="1"/>
                      </p:cNvPicPr>
                      <p:nvPr/>
                    </p:nvPicPr>
                    <p:blipFill>
                      <a:blip r:embed="rId9"/>
                      <a:srcRect/>
                      <a:stretch>
                        <a:fillRect/>
                      </a:stretch>
                    </p:blipFill>
                    <p:spPr bwMode="auto">
                      <a:xfrm>
                        <a:off x="1290080" y="1842346"/>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9" name="Object 12"/>
          <p:cNvGraphicFramePr>
            <a:graphicFrameLocks noChangeAspect="1"/>
          </p:cNvGraphicFramePr>
          <p:nvPr/>
        </p:nvGraphicFramePr>
        <p:xfrm>
          <a:off x="3782091" y="2095252"/>
          <a:ext cx="381000" cy="514350"/>
        </p:xfrm>
        <a:graphic>
          <a:graphicData uri="http://schemas.openxmlformats.org/presentationml/2006/ole">
            <mc:AlternateContent xmlns:mc="http://schemas.openxmlformats.org/markup-compatibility/2006">
              <mc:Choice xmlns:v="urn:schemas-microsoft-com:vml" Requires="v">
                <p:oleObj name="方程式" r:id="rId10" imgW="177480" imgH="241200" progId="Equation.3">
                  <p:embed/>
                </p:oleObj>
              </mc:Choice>
              <mc:Fallback>
                <p:oleObj name="方程式" r:id="rId10" imgW="177480" imgH="241200" progId="Equation.3">
                  <p:embed/>
                  <p:pic>
                    <p:nvPicPr>
                      <p:cNvPr id="0" name=""/>
                      <p:cNvPicPr>
                        <a:picLocks noChangeAspect="1" noChangeArrowheads="1"/>
                      </p:cNvPicPr>
                      <p:nvPr/>
                    </p:nvPicPr>
                    <p:blipFill>
                      <a:blip r:embed="rId11"/>
                      <a:srcRect/>
                      <a:stretch>
                        <a:fillRect/>
                      </a:stretch>
                    </p:blipFill>
                    <p:spPr bwMode="auto">
                      <a:xfrm>
                        <a:off x="3782091" y="2095252"/>
                        <a:ext cx="3810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0" name="直線單箭頭接點 119"/>
          <p:cNvCxnSpPr/>
          <p:nvPr/>
        </p:nvCxnSpPr>
        <p:spPr>
          <a:xfrm>
            <a:off x="3514937" y="2330350"/>
            <a:ext cx="287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1" name="矩形 120"/>
          <p:cNvSpPr/>
          <p:nvPr/>
        </p:nvSpPr>
        <p:spPr>
          <a:xfrm>
            <a:off x="2805527" y="1856771"/>
            <a:ext cx="7094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122" name="矩形 121"/>
          <p:cNvSpPr/>
          <p:nvPr/>
        </p:nvSpPr>
        <p:spPr>
          <a:xfrm>
            <a:off x="5054666" y="1627480"/>
            <a:ext cx="2950940" cy="4915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106" name="Object 12"/>
          <p:cNvGraphicFramePr>
            <a:graphicFrameLocks noChangeAspect="1"/>
          </p:cNvGraphicFramePr>
          <p:nvPr>
            <p:extLst>
              <p:ext uri="{D42A27DB-BD31-4B8C-83A1-F6EECF244321}">
                <p14:modId xmlns:p14="http://schemas.microsoft.com/office/powerpoint/2010/main" val="986154930"/>
              </p:ext>
            </p:extLst>
          </p:nvPr>
        </p:nvGraphicFramePr>
        <p:xfrm>
          <a:off x="756302" y="3324204"/>
          <a:ext cx="1360488" cy="974725"/>
        </p:xfrm>
        <a:graphic>
          <a:graphicData uri="http://schemas.openxmlformats.org/presentationml/2006/ole">
            <mc:AlternateContent xmlns:mc="http://schemas.openxmlformats.org/markup-compatibility/2006">
              <mc:Choice xmlns:v="urn:schemas-microsoft-com:vml" Requires="v">
                <p:oleObj name="方程式" r:id="rId12" imgW="634680" imgH="457200" progId="Equation.3">
                  <p:embed/>
                </p:oleObj>
              </mc:Choice>
              <mc:Fallback>
                <p:oleObj name="方程式" r:id="rId12" imgW="634680" imgH="457200" progId="Equation.3">
                  <p:embed/>
                  <p:pic>
                    <p:nvPicPr>
                      <p:cNvPr id="0" name=""/>
                      <p:cNvPicPr>
                        <a:picLocks noChangeAspect="1" noChangeArrowheads="1"/>
                      </p:cNvPicPr>
                      <p:nvPr/>
                    </p:nvPicPr>
                    <p:blipFill>
                      <a:blip r:embed="rId13"/>
                      <a:srcRect/>
                      <a:stretch>
                        <a:fillRect/>
                      </a:stretch>
                    </p:blipFill>
                    <p:spPr bwMode="auto">
                      <a:xfrm>
                        <a:off x="756302" y="3324204"/>
                        <a:ext cx="1360488"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 name="Object 12"/>
          <p:cNvGraphicFramePr>
            <a:graphicFrameLocks noChangeAspect="1"/>
          </p:cNvGraphicFramePr>
          <p:nvPr>
            <p:extLst>
              <p:ext uri="{D42A27DB-BD31-4B8C-83A1-F6EECF244321}">
                <p14:modId xmlns:p14="http://schemas.microsoft.com/office/powerpoint/2010/main" val="677629052"/>
              </p:ext>
            </p:extLst>
          </p:nvPr>
        </p:nvGraphicFramePr>
        <p:xfrm>
          <a:off x="2767221" y="3563842"/>
          <a:ext cx="3413125" cy="515937"/>
        </p:xfrm>
        <a:graphic>
          <a:graphicData uri="http://schemas.openxmlformats.org/presentationml/2006/ole">
            <mc:AlternateContent xmlns:mc="http://schemas.openxmlformats.org/markup-compatibility/2006">
              <mc:Choice xmlns:v="urn:schemas-microsoft-com:vml" Requires="v">
                <p:oleObj name="方程式" r:id="rId14" imgW="1600200" imgH="241200" progId="Equation.3">
                  <p:embed/>
                </p:oleObj>
              </mc:Choice>
              <mc:Fallback>
                <p:oleObj name="方程式" r:id="rId14" imgW="1600200" imgH="241200" progId="Equation.3">
                  <p:embed/>
                  <p:pic>
                    <p:nvPicPr>
                      <p:cNvPr id="0" name=""/>
                      <p:cNvPicPr>
                        <a:picLocks noChangeAspect="1" noChangeArrowheads="1"/>
                      </p:cNvPicPr>
                      <p:nvPr/>
                    </p:nvPicPr>
                    <p:blipFill>
                      <a:blip r:embed="rId15"/>
                      <a:srcRect/>
                      <a:stretch>
                        <a:fillRect/>
                      </a:stretch>
                    </p:blipFill>
                    <p:spPr bwMode="auto">
                      <a:xfrm>
                        <a:off x="2767221" y="3563842"/>
                        <a:ext cx="3413125"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 name="Object 12"/>
          <p:cNvGraphicFramePr>
            <a:graphicFrameLocks noChangeAspect="1"/>
          </p:cNvGraphicFramePr>
          <p:nvPr>
            <p:extLst>
              <p:ext uri="{D42A27DB-BD31-4B8C-83A1-F6EECF244321}">
                <p14:modId xmlns:p14="http://schemas.microsoft.com/office/powerpoint/2010/main" val="816889932"/>
              </p:ext>
            </p:extLst>
          </p:nvPr>
        </p:nvGraphicFramePr>
        <p:xfrm>
          <a:off x="1186514" y="4406456"/>
          <a:ext cx="1495425" cy="974725"/>
        </p:xfrm>
        <a:graphic>
          <a:graphicData uri="http://schemas.openxmlformats.org/presentationml/2006/ole">
            <mc:AlternateContent xmlns:mc="http://schemas.openxmlformats.org/markup-compatibility/2006">
              <mc:Choice xmlns:v="urn:schemas-microsoft-com:vml" Requires="v">
                <p:oleObj name="方程式" r:id="rId16" imgW="698400" imgH="457200" progId="Equation.3">
                  <p:embed/>
                </p:oleObj>
              </mc:Choice>
              <mc:Fallback>
                <p:oleObj name="方程式" r:id="rId16" imgW="698400" imgH="457200" progId="Equation.3">
                  <p:embed/>
                  <p:pic>
                    <p:nvPicPr>
                      <p:cNvPr id="0" name=""/>
                      <p:cNvPicPr>
                        <a:picLocks noChangeAspect="1" noChangeArrowheads="1"/>
                      </p:cNvPicPr>
                      <p:nvPr/>
                    </p:nvPicPr>
                    <p:blipFill>
                      <a:blip r:embed="rId17"/>
                      <a:srcRect/>
                      <a:stretch>
                        <a:fillRect/>
                      </a:stretch>
                    </p:blipFill>
                    <p:spPr bwMode="auto">
                      <a:xfrm>
                        <a:off x="1186514" y="4406456"/>
                        <a:ext cx="1495425"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0" name="直線單箭頭接點 109"/>
          <p:cNvCxnSpPr/>
          <p:nvPr/>
        </p:nvCxnSpPr>
        <p:spPr>
          <a:xfrm>
            <a:off x="1798526" y="5449420"/>
            <a:ext cx="0" cy="339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7" name="Object 12"/>
          <p:cNvGraphicFramePr>
            <a:graphicFrameLocks noChangeAspect="1"/>
          </p:cNvGraphicFramePr>
          <p:nvPr>
            <p:extLst>
              <p:ext uri="{D42A27DB-BD31-4B8C-83A1-F6EECF244321}">
                <p14:modId xmlns:p14="http://schemas.microsoft.com/office/powerpoint/2010/main" val="2780787401"/>
              </p:ext>
            </p:extLst>
          </p:nvPr>
        </p:nvGraphicFramePr>
        <p:xfrm>
          <a:off x="1333217" y="5862482"/>
          <a:ext cx="896938" cy="514350"/>
        </p:xfrm>
        <a:graphic>
          <a:graphicData uri="http://schemas.openxmlformats.org/presentationml/2006/ole">
            <mc:AlternateContent xmlns:mc="http://schemas.openxmlformats.org/markup-compatibility/2006">
              <mc:Choice xmlns:v="urn:schemas-microsoft-com:vml" Requires="v">
                <p:oleObj name="方程式" r:id="rId18" imgW="419040" imgH="241200" progId="Equation.3">
                  <p:embed/>
                </p:oleObj>
              </mc:Choice>
              <mc:Fallback>
                <p:oleObj name="方程式" r:id="rId18" imgW="419040" imgH="241200" progId="Equation.3">
                  <p:embed/>
                  <p:pic>
                    <p:nvPicPr>
                      <p:cNvPr id="0" name=""/>
                      <p:cNvPicPr>
                        <a:picLocks noChangeAspect="1" noChangeArrowheads="1"/>
                      </p:cNvPicPr>
                      <p:nvPr/>
                    </p:nvPicPr>
                    <p:blipFill>
                      <a:blip r:embed="rId19"/>
                      <a:srcRect/>
                      <a:stretch>
                        <a:fillRect/>
                      </a:stretch>
                    </p:blipFill>
                    <p:spPr bwMode="auto">
                      <a:xfrm>
                        <a:off x="1333217" y="5862482"/>
                        <a:ext cx="896938"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矩形 42"/>
          <p:cNvSpPr/>
          <p:nvPr/>
        </p:nvSpPr>
        <p:spPr>
          <a:xfrm>
            <a:off x="6962625" y="3676595"/>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44" name="橢圓 43"/>
          <p:cNvSpPr/>
          <p:nvPr/>
        </p:nvSpPr>
        <p:spPr>
          <a:xfrm>
            <a:off x="7436374" y="3527598"/>
            <a:ext cx="574158" cy="574158"/>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45" name="橢圓 44"/>
          <p:cNvSpPr/>
          <p:nvPr/>
        </p:nvSpPr>
        <p:spPr>
          <a:xfrm>
            <a:off x="7430356" y="4283063"/>
            <a:ext cx="574158" cy="574158"/>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46" name="橢圓 45"/>
          <p:cNvSpPr/>
          <p:nvPr/>
        </p:nvSpPr>
        <p:spPr>
          <a:xfrm>
            <a:off x="7437760" y="5352879"/>
            <a:ext cx="574158" cy="574158"/>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47" name="文字方塊 46"/>
          <p:cNvSpPr txBox="1"/>
          <p:nvPr/>
        </p:nvSpPr>
        <p:spPr>
          <a:xfrm rot="5400000">
            <a:off x="7481857" y="5951177"/>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48" name="文字方塊 47"/>
          <p:cNvSpPr txBox="1"/>
          <p:nvPr/>
        </p:nvSpPr>
        <p:spPr>
          <a:xfrm rot="5400000">
            <a:off x="7450044" y="4863223"/>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49" name="Object 12"/>
          <p:cNvGraphicFramePr>
            <a:graphicFrameLocks noChangeAspect="1"/>
          </p:cNvGraphicFramePr>
          <p:nvPr>
            <p:extLst>
              <p:ext uri="{D42A27DB-BD31-4B8C-83A1-F6EECF244321}">
                <p14:modId xmlns:p14="http://schemas.microsoft.com/office/powerpoint/2010/main" val="2694937257"/>
              </p:ext>
            </p:extLst>
          </p:nvPr>
        </p:nvGraphicFramePr>
        <p:xfrm>
          <a:off x="7636700" y="3625708"/>
          <a:ext cx="190501" cy="352425"/>
        </p:xfrm>
        <a:graphic>
          <a:graphicData uri="http://schemas.openxmlformats.org/presentationml/2006/ole">
            <mc:AlternateContent xmlns:mc="http://schemas.openxmlformats.org/markup-compatibility/2006">
              <mc:Choice xmlns:v="urn:schemas-microsoft-com:vml" Requires="v">
                <p:oleObj name="方程式" r:id="rId20" imgW="88560" imgH="164880" progId="Equation.3">
                  <p:embed/>
                </p:oleObj>
              </mc:Choice>
              <mc:Fallback>
                <p:oleObj name="方程式" r:id="rId20" imgW="88560" imgH="164880" progId="Equation.3">
                  <p:embed/>
                  <p:pic>
                    <p:nvPicPr>
                      <p:cNvPr id="0" name=""/>
                      <p:cNvPicPr>
                        <a:picLocks noChangeAspect="1" noChangeArrowheads="1"/>
                      </p:cNvPicPr>
                      <p:nvPr/>
                    </p:nvPicPr>
                    <p:blipFill>
                      <a:blip r:embed="rId21"/>
                      <a:srcRect/>
                      <a:stretch>
                        <a:fillRect/>
                      </a:stretch>
                    </p:blipFill>
                    <p:spPr bwMode="auto">
                      <a:xfrm>
                        <a:off x="7636700" y="3625708"/>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12"/>
          <p:cNvGraphicFramePr>
            <a:graphicFrameLocks noChangeAspect="1"/>
          </p:cNvGraphicFramePr>
          <p:nvPr>
            <p:extLst>
              <p:ext uri="{D42A27DB-BD31-4B8C-83A1-F6EECF244321}">
                <p14:modId xmlns:p14="http://schemas.microsoft.com/office/powerpoint/2010/main" val="3106441083"/>
              </p:ext>
            </p:extLst>
          </p:nvPr>
        </p:nvGraphicFramePr>
        <p:xfrm>
          <a:off x="7603623" y="4377249"/>
          <a:ext cx="271463" cy="352425"/>
        </p:xfrm>
        <a:graphic>
          <a:graphicData uri="http://schemas.openxmlformats.org/presentationml/2006/ole">
            <mc:AlternateContent xmlns:mc="http://schemas.openxmlformats.org/markup-compatibility/2006">
              <mc:Choice xmlns:v="urn:schemas-microsoft-com:vml" Requires="v">
                <p:oleObj name="方程式" r:id="rId22" imgW="126720" imgH="164880" progId="Equation.3">
                  <p:embed/>
                </p:oleObj>
              </mc:Choice>
              <mc:Fallback>
                <p:oleObj name="方程式" r:id="rId22" imgW="126720" imgH="164880" progId="Equation.3">
                  <p:embed/>
                  <p:pic>
                    <p:nvPicPr>
                      <p:cNvPr id="0" name=""/>
                      <p:cNvPicPr>
                        <a:picLocks noChangeAspect="1" noChangeArrowheads="1"/>
                      </p:cNvPicPr>
                      <p:nvPr/>
                    </p:nvPicPr>
                    <p:blipFill>
                      <a:blip r:embed="rId23"/>
                      <a:srcRect/>
                      <a:stretch>
                        <a:fillRect/>
                      </a:stretch>
                    </p:blipFill>
                    <p:spPr bwMode="auto">
                      <a:xfrm>
                        <a:off x="7603623" y="4377249"/>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12"/>
          <p:cNvGraphicFramePr>
            <a:graphicFrameLocks noChangeAspect="1"/>
          </p:cNvGraphicFramePr>
          <p:nvPr>
            <p:extLst>
              <p:ext uri="{D42A27DB-BD31-4B8C-83A1-F6EECF244321}">
                <p14:modId xmlns:p14="http://schemas.microsoft.com/office/powerpoint/2010/main" val="4278740006"/>
              </p:ext>
            </p:extLst>
          </p:nvPr>
        </p:nvGraphicFramePr>
        <p:xfrm>
          <a:off x="7588034" y="5523669"/>
          <a:ext cx="273050" cy="296862"/>
        </p:xfrm>
        <a:graphic>
          <a:graphicData uri="http://schemas.openxmlformats.org/presentationml/2006/ole">
            <mc:AlternateContent xmlns:mc="http://schemas.openxmlformats.org/markup-compatibility/2006">
              <mc:Choice xmlns:v="urn:schemas-microsoft-com:vml" Requires="v">
                <p:oleObj name="方程式" r:id="rId24" imgW="126720" imgH="139680" progId="Equation.3">
                  <p:embed/>
                </p:oleObj>
              </mc:Choice>
              <mc:Fallback>
                <p:oleObj name="方程式" r:id="rId24" imgW="126720" imgH="139680" progId="Equation.3">
                  <p:embed/>
                  <p:pic>
                    <p:nvPicPr>
                      <p:cNvPr id="0" name=""/>
                      <p:cNvPicPr>
                        <a:picLocks noChangeAspect="1" noChangeArrowheads="1"/>
                      </p:cNvPicPr>
                      <p:nvPr/>
                    </p:nvPicPr>
                    <p:blipFill>
                      <a:blip r:embed="rId25"/>
                      <a:srcRect/>
                      <a:stretch>
                        <a:fillRect/>
                      </a:stretch>
                    </p:blipFill>
                    <p:spPr bwMode="auto">
                      <a:xfrm>
                        <a:off x="7588034" y="5523669"/>
                        <a:ext cx="273050"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文字方塊 51"/>
          <p:cNvSpPr txBox="1"/>
          <p:nvPr/>
        </p:nvSpPr>
        <p:spPr>
          <a:xfrm>
            <a:off x="6751132" y="2688634"/>
            <a:ext cx="1932609" cy="830977"/>
          </a:xfrm>
          <a:prstGeom prst="rect">
            <a:avLst/>
          </a:prstGeom>
          <a:noFill/>
        </p:spPr>
        <p:txBody>
          <a:bodyPr wrap="square" lIns="91420" tIns="45710" rIns="91420" bIns="45710" rtlCol="0">
            <a:spAutoFit/>
          </a:bodyPr>
          <a:lstStyle/>
          <a:p>
            <a:pPr algn="ctr"/>
            <a:r>
              <a:rPr lang="en-US" altLang="zh-TW" sz="2400" dirty="0">
                <a:solidFill>
                  <a:prstClr val="black"/>
                </a:solidFill>
              </a:rPr>
              <a:t>Layer L</a:t>
            </a:r>
          </a:p>
          <a:p>
            <a:pPr algn="ctr"/>
            <a:r>
              <a:rPr lang="en-US" altLang="zh-TW" sz="2400" dirty="0">
                <a:solidFill>
                  <a:prstClr val="black"/>
                </a:solidFill>
              </a:rPr>
              <a:t>(output layer)</a:t>
            </a:r>
          </a:p>
        </p:txBody>
      </p:sp>
      <p:cxnSp>
        <p:nvCxnSpPr>
          <p:cNvPr id="53" name="直線單箭頭接點 52"/>
          <p:cNvCxnSpPr/>
          <p:nvPr/>
        </p:nvCxnSpPr>
        <p:spPr>
          <a:xfrm>
            <a:off x="6816260" y="4591022"/>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a:off x="6816260" y="3799930"/>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a:off x="6839754" y="5719306"/>
            <a:ext cx="5869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a:off x="8045815" y="4591022"/>
            <a:ext cx="31695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a:off x="8045815" y="3814677"/>
            <a:ext cx="31695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a:off x="8045815" y="5690152"/>
            <a:ext cx="29346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9" name="Object 12"/>
          <p:cNvGraphicFramePr>
            <a:graphicFrameLocks noChangeAspect="1"/>
          </p:cNvGraphicFramePr>
          <p:nvPr>
            <p:extLst>
              <p:ext uri="{D42A27DB-BD31-4B8C-83A1-F6EECF244321}">
                <p14:modId xmlns:p14="http://schemas.microsoft.com/office/powerpoint/2010/main" val="2256339574"/>
              </p:ext>
            </p:extLst>
          </p:nvPr>
        </p:nvGraphicFramePr>
        <p:xfrm>
          <a:off x="7044333" y="5845676"/>
          <a:ext cx="407988" cy="515937"/>
        </p:xfrm>
        <a:graphic>
          <a:graphicData uri="http://schemas.openxmlformats.org/presentationml/2006/ole">
            <mc:AlternateContent xmlns:mc="http://schemas.openxmlformats.org/markup-compatibility/2006">
              <mc:Choice xmlns:v="urn:schemas-microsoft-com:vml" Requires="v">
                <p:oleObj name="方程式" r:id="rId26" imgW="190440" imgH="241200" progId="Equation.3">
                  <p:embed/>
                </p:oleObj>
              </mc:Choice>
              <mc:Fallback>
                <p:oleObj name="方程式" r:id="rId26" imgW="190440" imgH="241200" progId="Equation.3">
                  <p:embed/>
                  <p:pic>
                    <p:nvPicPr>
                      <p:cNvPr id="0" name=""/>
                      <p:cNvPicPr>
                        <a:picLocks noChangeAspect="1" noChangeArrowheads="1"/>
                      </p:cNvPicPr>
                      <p:nvPr/>
                    </p:nvPicPr>
                    <p:blipFill>
                      <a:blip r:embed="rId27"/>
                      <a:srcRect/>
                      <a:stretch>
                        <a:fillRect/>
                      </a:stretch>
                    </p:blipFill>
                    <p:spPr bwMode="auto">
                      <a:xfrm>
                        <a:off x="7044333" y="5845676"/>
                        <a:ext cx="407988"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 name="Object 12"/>
          <p:cNvGraphicFramePr>
            <a:graphicFrameLocks noChangeAspect="1"/>
          </p:cNvGraphicFramePr>
          <p:nvPr>
            <p:extLst>
              <p:ext uri="{D42A27DB-BD31-4B8C-83A1-F6EECF244321}">
                <p14:modId xmlns:p14="http://schemas.microsoft.com/office/powerpoint/2010/main" val="1954628220"/>
              </p:ext>
            </p:extLst>
          </p:nvPr>
        </p:nvGraphicFramePr>
        <p:xfrm>
          <a:off x="7017100" y="4615252"/>
          <a:ext cx="409575" cy="488950"/>
        </p:xfrm>
        <a:graphic>
          <a:graphicData uri="http://schemas.openxmlformats.org/presentationml/2006/ole">
            <mc:AlternateContent xmlns:mc="http://schemas.openxmlformats.org/markup-compatibility/2006">
              <mc:Choice xmlns:v="urn:schemas-microsoft-com:vml" Requires="v">
                <p:oleObj name="方程式" r:id="rId28" imgW="190440" imgH="228600" progId="Equation.3">
                  <p:embed/>
                </p:oleObj>
              </mc:Choice>
              <mc:Fallback>
                <p:oleObj name="方程式" r:id="rId28" imgW="190440" imgH="228600" progId="Equation.3">
                  <p:embed/>
                  <p:pic>
                    <p:nvPicPr>
                      <p:cNvPr id="0" name=""/>
                      <p:cNvPicPr>
                        <a:picLocks noChangeAspect="1" noChangeArrowheads="1"/>
                      </p:cNvPicPr>
                      <p:nvPr/>
                    </p:nvPicPr>
                    <p:blipFill>
                      <a:blip r:embed="rId29"/>
                      <a:srcRect/>
                      <a:stretch>
                        <a:fillRect/>
                      </a:stretch>
                    </p:blipFill>
                    <p:spPr bwMode="auto">
                      <a:xfrm>
                        <a:off x="7017100" y="4615252"/>
                        <a:ext cx="40957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12"/>
          <p:cNvGraphicFramePr>
            <a:graphicFrameLocks noChangeAspect="1"/>
          </p:cNvGraphicFramePr>
          <p:nvPr>
            <p:extLst>
              <p:ext uri="{D42A27DB-BD31-4B8C-83A1-F6EECF244321}">
                <p14:modId xmlns:p14="http://schemas.microsoft.com/office/powerpoint/2010/main" val="2503328616"/>
              </p:ext>
            </p:extLst>
          </p:nvPr>
        </p:nvGraphicFramePr>
        <p:xfrm>
          <a:off x="7019323" y="3824477"/>
          <a:ext cx="407988" cy="488950"/>
        </p:xfrm>
        <a:graphic>
          <a:graphicData uri="http://schemas.openxmlformats.org/presentationml/2006/ole">
            <mc:AlternateContent xmlns:mc="http://schemas.openxmlformats.org/markup-compatibility/2006">
              <mc:Choice xmlns:v="urn:schemas-microsoft-com:vml" Requires="v">
                <p:oleObj name="方程式" r:id="rId30" imgW="190440" imgH="228600" progId="Equation.3">
                  <p:embed/>
                </p:oleObj>
              </mc:Choice>
              <mc:Fallback>
                <p:oleObj name="方程式" r:id="rId30" imgW="190440" imgH="228600" progId="Equation.3">
                  <p:embed/>
                  <p:pic>
                    <p:nvPicPr>
                      <p:cNvPr id="0" name=""/>
                      <p:cNvPicPr>
                        <a:picLocks noChangeAspect="1" noChangeArrowheads="1"/>
                      </p:cNvPicPr>
                      <p:nvPr/>
                    </p:nvPicPr>
                    <p:blipFill>
                      <a:blip r:embed="rId31"/>
                      <a:srcRect/>
                      <a:stretch>
                        <a:fillRect/>
                      </a:stretch>
                    </p:blipFill>
                    <p:spPr bwMode="auto">
                      <a:xfrm>
                        <a:off x="7019323" y="3824477"/>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4" name="群組 63"/>
          <p:cNvGrpSpPr/>
          <p:nvPr/>
        </p:nvGrpSpPr>
        <p:grpSpPr>
          <a:xfrm>
            <a:off x="3307821" y="5072826"/>
            <a:ext cx="2403171" cy="1691329"/>
            <a:chOff x="4267581" y="4786827"/>
            <a:chExt cx="2403171" cy="1691329"/>
          </a:xfrm>
        </p:grpSpPr>
        <p:pic>
          <p:nvPicPr>
            <p:cNvPr id="65" name="圖片 64"/>
            <p:cNvPicPr>
              <a:picLocks noChangeAspect="1"/>
            </p:cNvPicPr>
            <p:nvPr/>
          </p:nvPicPr>
          <p:blipFill>
            <a:blip r:embed="rId32"/>
            <a:stretch>
              <a:fillRect/>
            </a:stretch>
          </p:blipFill>
          <p:spPr>
            <a:xfrm>
              <a:off x="4267581" y="4838825"/>
              <a:ext cx="2293365" cy="1639331"/>
            </a:xfrm>
            <a:prstGeom prst="rect">
              <a:avLst/>
            </a:prstGeom>
          </p:spPr>
        </p:pic>
        <p:graphicFrame>
          <p:nvGraphicFramePr>
            <p:cNvPr id="66" name="Object 12"/>
            <p:cNvGraphicFramePr>
              <a:graphicFrameLocks noChangeAspect="1"/>
            </p:cNvGraphicFramePr>
            <p:nvPr>
              <p:extLst>
                <p:ext uri="{D42A27DB-BD31-4B8C-83A1-F6EECF244321}">
                  <p14:modId xmlns:p14="http://schemas.microsoft.com/office/powerpoint/2010/main" val="3317290560"/>
                </p:ext>
              </p:extLst>
            </p:nvPr>
          </p:nvGraphicFramePr>
          <p:xfrm>
            <a:off x="4755394" y="4786827"/>
            <a:ext cx="495496" cy="338410"/>
          </p:xfrm>
          <a:graphic>
            <a:graphicData uri="http://schemas.openxmlformats.org/presentationml/2006/ole">
              <mc:AlternateContent xmlns:mc="http://schemas.openxmlformats.org/markup-compatibility/2006">
                <mc:Choice xmlns:v="urn:schemas-microsoft-com:vml" Requires="v">
                  <p:oleObj name="方程式" r:id="rId33" imgW="317160" imgH="215640" progId="Equation.3">
                    <p:embed/>
                  </p:oleObj>
                </mc:Choice>
                <mc:Fallback>
                  <p:oleObj name="方程式" r:id="rId33" imgW="317160" imgH="215640" progId="Equation.3">
                    <p:embed/>
                    <p:pic>
                      <p:nvPicPr>
                        <p:cNvPr id="0" name=""/>
                        <p:cNvPicPr>
                          <a:picLocks noChangeAspect="1" noChangeArrowheads="1"/>
                        </p:cNvPicPr>
                        <p:nvPr/>
                      </p:nvPicPr>
                      <p:blipFill>
                        <a:blip r:embed="rId34"/>
                        <a:srcRect/>
                        <a:stretch>
                          <a:fillRect/>
                        </a:stretch>
                      </p:blipFill>
                      <p:spPr bwMode="auto">
                        <a:xfrm>
                          <a:off x="4755394" y="4786827"/>
                          <a:ext cx="495496" cy="338410"/>
                        </a:xfrm>
                        <a:prstGeom prst="rect">
                          <a:avLst/>
                        </a:prstGeom>
                        <a:noFill/>
                      </p:spPr>
                    </p:pic>
                  </p:oleObj>
                </mc:Fallback>
              </mc:AlternateContent>
            </a:graphicData>
          </a:graphic>
        </p:graphicFrame>
        <p:graphicFrame>
          <p:nvGraphicFramePr>
            <p:cNvPr id="67" name="Object 12"/>
            <p:cNvGraphicFramePr>
              <a:graphicFrameLocks noChangeAspect="1"/>
            </p:cNvGraphicFramePr>
            <p:nvPr>
              <p:extLst>
                <p:ext uri="{D42A27DB-BD31-4B8C-83A1-F6EECF244321}">
                  <p14:modId xmlns:p14="http://schemas.microsoft.com/office/powerpoint/2010/main" val="3050409764"/>
                </p:ext>
              </p:extLst>
            </p:nvPr>
          </p:nvGraphicFramePr>
          <p:xfrm>
            <a:off x="6419086" y="6195629"/>
            <a:ext cx="251666" cy="250533"/>
          </p:xfrm>
          <a:graphic>
            <a:graphicData uri="http://schemas.openxmlformats.org/presentationml/2006/ole">
              <mc:AlternateContent xmlns:mc="http://schemas.openxmlformats.org/markup-compatibility/2006">
                <mc:Choice xmlns:v="urn:schemas-microsoft-com:vml" Requires="v">
                  <p:oleObj name="方程式" r:id="rId35" imgW="126720" imgH="126720" progId="Equation.3">
                    <p:embed/>
                  </p:oleObj>
                </mc:Choice>
                <mc:Fallback>
                  <p:oleObj name="方程式" r:id="rId35" imgW="126720" imgH="126720" progId="Equation.3">
                    <p:embed/>
                    <p:pic>
                      <p:nvPicPr>
                        <p:cNvPr id="0" name=""/>
                        <p:cNvPicPr>
                          <a:picLocks noChangeAspect="1" noChangeArrowheads="1"/>
                        </p:cNvPicPr>
                        <p:nvPr/>
                      </p:nvPicPr>
                      <p:blipFill>
                        <a:blip r:embed="rId36"/>
                        <a:srcRect/>
                        <a:stretch>
                          <a:fillRect/>
                        </a:stretch>
                      </p:blipFill>
                      <p:spPr bwMode="auto">
                        <a:xfrm>
                          <a:off x="6419086" y="6195629"/>
                          <a:ext cx="251666" cy="250533"/>
                        </a:xfrm>
                        <a:prstGeom prst="rect">
                          <a:avLst/>
                        </a:prstGeom>
                        <a:noFill/>
                      </p:spPr>
                    </p:pic>
                  </p:oleObj>
                </mc:Fallback>
              </mc:AlternateContent>
            </a:graphicData>
          </a:graphic>
        </p:graphicFrame>
      </p:grpSp>
      <p:sp>
        <p:nvSpPr>
          <p:cNvPr id="125" name="文字方塊 124"/>
          <p:cNvSpPr txBox="1"/>
          <p:nvPr/>
        </p:nvSpPr>
        <p:spPr>
          <a:xfrm>
            <a:off x="2977086" y="4079138"/>
            <a:ext cx="3550308" cy="830977"/>
          </a:xfrm>
          <a:prstGeom prst="rect">
            <a:avLst/>
          </a:prstGeom>
          <a:solidFill>
            <a:schemeClr val="accent4">
              <a:lumMod val="20000"/>
              <a:lumOff val="80000"/>
            </a:schemeClr>
          </a:solidFill>
          <a:ln>
            <a:solidFill>
              <a:srgbClr val="FFC000"/>
            </a:solidFill>
          </a:ln>
        </p:spPr>
        <p:txBody>
          <a:bodyPr wrap="square" lIns="91420" tIns="45710" rIns="91420" bIns="45710" rtlCol="0">
            <a:spAutoFit/>
          </a:bodyPr>
          <a:lstStyle/>
          <a:p>
            <a:r>
              <a:rPr lang="en-US" altLang="zh-TW" sz="2400" dirty="0">
                <a:solidFill>
                  <a:prstClr val="black"/>
                </a:solidFill>
              </a:rPr>
              <a:t>Depending on the definition of error function</a:t>
            </a:r>
            <a:endParaRPr lang="zh-TW" altLang="en-US" sz="2400" dirty="0">
              <a:solidFill>
                <a:prstClr val="black"/>
              </a:solidFill>
            </a:endParaRPr>
          </a:p>
        </p:txBody>
      </p:sp>
      <p:cxnSp>
        <p:nvCxnSpPr>
          <p:cNvPr id="111" name="直線單箭頭接點 110"/>
          <p:cNvCxnSpPr>
            <a:endCxn id="125" idx="1"/>
          </p:cNvCxnSpPr>
          <p:nvPr/>
        </p:nvCxnSpPr>
        <p:spPr>
          <a:xfrm flipV="1">
            <a:off x="2642531" y="4494627"/>
            <a:ext cx="334555" cy="4101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0" name="Object 12"/>
          <p:cNvGraphicFramePr>
            <a:graphicFrameLocks noChangeAspect="1"/>
          </p:cNvGraphicFramePr>
          <p:nvPr>
            <p:extLst>
              <p:ext uri="{D42A27DB-BD31-4B8C-83A1-F6EECF244321}">
                <p14:modId xmlns:p14="http://schemas.microsoft.com/office/powerpoint/2010/main" val="211374315"/>
              </p:ext>
            </p:extLst>
          </p:nvPr>
        </p:nvGraphicFramePr>
        <p:xfrm>
          <a:off x="4752242" y="6268280"/>
          <a:ext cx="391659" cy="493764"/>
        </p:xfrm>
        <a:graphic>
          <a:graphicData uri="http://schemas.openxmlformats.org/presentationml/2006/ole">
            <mc:AlternateContent xmlns:mc="http://schemas.openxmlformats.org/markup-compatibility/2006">
              <mc:Choice xmlns:v="urn:schemas-microsoft-com:vml" Requires="v">
                <p:oleObj name="方程式" r:id="rId37" imgW="190440" imgH="241200" progId="Equation.3">
                  <p:embed/>
                </p:oleObj>
              </mc:Choice>
              <mc:Fallback>
                <p:oleObj name="方程式" r:id="rId37" imgW="190440" imgH="241200" progId="Equation.3">
                  <p:embed/>
                  <p:pic>
                    <p:nvPicPr>
                      <p:cNvPr id="0" name=""/>
                      <p:cNvPicPr>
                        <a:picLocks noChangeAspect="1" noChangeArrowheads="1"/>
                      </p:cNvPicPr>
                      <p:nvPr/>
                    </p:nvPicPr>
                    <p:blipFill>
                      <a:blip r:embed="rId38"/>
                      <a:srcRect/>
                      <a:stretch>
                        <a:fillRect/>
                      </a:stretch>
                    </p:blipFill>
                    <p:spPr bwMode="auto">
                      <a:xfrm>
                        <a:off x="4752242" y="6268280"/>
                        <a:ext cx="391659" cy="493764"/>
                      </a:xfrm>
                      <a:prstGeom prst="rect">
                        <a:avLst/>
                      </a:prstGeom>
                      <a:noFill/>
                    </p:spPr>
                  </p:pic>
                </p:oleObj>
              </mc:Fallback>
            </mc:AlternateContent>
          </a:graphicData>
        </a:graphic>
      </p:graphicFrame>
      <p:cxnSp>
        <p:nvCxnSpPr>
          <p:cNvPr id="8" name="直線接點 7"/>
          <p:cNvCxnSpPr/>
          <p:nvPr/>
        </p:nvCxnSpPr>
        <p:spPr>
          <a:xfrm flipV="1">
            <a:off x="4901652" y="5425430"/>
            <a:ext cx="0" cy="84285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flipV="1">
            <a:off x="4284869" y="5168753"/>
            <a:ext cx="1290400" cy="4613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2" name="Picture 1223"/>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8453741" y="5984280"/>
            <a:ext cx="592191" cy="816164"/>
            <a:chOff x="7517647" y="4843947"/>
            <a:chExt cx="1485900" cy="1908068"/>
          </a:xfrm>
        </p:grpSpPr>
        <p:pic>
          <p:nvPicPr>
            <p:cNvPr id="68" name="Picture 2">
              <a:hlinkClick r:id="rId40"/>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3"/>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5551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7956376" cy="354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933056"/>
            <a:ext cx="4384352" cy="278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a:spLocks noGrp="1" noChangeArrowheads="1"/>
          </p:cNvSpPr>
          <p:nvPr>
            <p:ph type="title"/>
          </p:nvPr>
        </p:nvSpPr>
        <p:spPr>
          <a:xfrm>
            <a:off x="0" y="0"/>
            <a:ext cx="6410672" cy="684312"/>
          </a:xfrm>
        </p:spPr>
        <p:txBody>
          <a:bodyPr>
            <a:normAutofit/>
          </a:bodyPr>
          <a:lstStyle/>
          <a:p>
            <a:r>
              <a:rPr lang="en-US" sz="2800" i="1" dirty="0">
                <a:solidFill>
                  <a:schemeClr val="accent5"/>
                </a:solidFill>
                <a:latin typeface="Arial Black" pitchFamily="34" charset="0"/>
                <a:ea typeface="+mn-ea"/>
                <a:cs typeface="+mn-cs"/>
              </a:rPr>
              <a:t>Training vs Testing</a:t>
            </a:r>
            <a:endParaRPr lang="it-IT" sz="2800" i="1" dirty="0">
              <a:solidFill>
                <a:schemeClr val="accent5"/>
              </a:solidFill>
              <a:latin typeface="Arial Black" pitchFamily="34" charset="0"/>
              <a:ea typeface="+mn-ea"/>
              <a:cs typeface="+mn-cs"/>
            </a:endParaRPr>
          </a:p>
        </p:txBody>
      </p:sp>
    </p:spTree>
    <p:extLst>
      <p:ext uri="{BB962C8B-B14F-4D97-AF65-F5344CB8AC3E}">
        <p14:creationId xmlns:p14="http://schemas.microsoft.com/office/powerpoint/2010/main" val="19300840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Second Term</a:t>
            </a:r>
            <a:endParaRPr lang="zh-TW" altLang="en-US" dirty="0"/>
          </a:p>
        </p:txBody>
      </p:sp>
      <p:sp>
        <p:nvSpPr>
          <p:cNvPr id="99" name="文字方塊 98"/>
          <p:cNvSpPr txBox="1"/>
          <p:nvPr/>
        </p:nvSpPr>
        <p:spPr>
          <a:xfrm>
            <a:off x="4692564" y="1118288"/>
            <a:ext cx="2588192"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n"/>
            </a:pPr>
            <a:r>
              <a:rPr lang="en-US" altLang="zh-TW" sz="2400" dirty="0">
                <a:solidFill>
                  <a:prstClr val="black"/>
                </a:solidFill>
              </a:rPr>
              <a:t>Two Questions:</a:t>
            </a:r>
            <a:endParaRPr lang="zh-TW" altLang="en-US" sz="2400" dirty="0">
              <a:solidFill>
                <a:prstClr val="black"/>
              </a:solidFill>
            </a:endParaRPr>
          </a:p>
        </p:txBody>
      </p:sp>
      <p:grpSp>
        <p:nvGrpSpPr>
          <p:cNvPr id="105" name="群組 104"/>
          <p:cNvGrpSpPr/>
          <p:nvPr/>
        </p:nvGrpSpPr>
        <p:grpSpPr>
          <a:xfrm>
            <a:off x="5059203" y="1637295"/>
            <a:ext cx="2910491" cy="542925"/>
            <a:chOff x="5309212" y="1027184"/>
            <a:chExt cx="2910491" cy="542925"/>
          </a:xfrm>
        </p:grpSpPr>
        <p:sp>
          <p:nvSpPr>
            <p:cNvPr id="98" name="文字方塊 97"/>
            <p:cNvSpPr txBox="1"/>
            <p:nvPr/>
          </p:nvSpPr>
          <p:spPr>
            <a:xfrm>
              <a:off x="5309212" y="1035044"/>
              <a:ext cx="2588192" cy="461665"/>
            </a:xfrm>
            <a:prstGeom prst="rect">
              <a:avLst/>
            </a:prstGeom>
            <a:noFill/>
          </p:spPr>
          <p:txBody>
            <a:bodyPr wrap="square" rtlCol="0">
              <a:spAutoFit/>
            </a:bodyPr>
            <a:lstStyle/>
            <a:p>
              <a:r>
                <a:rPr lang="en-US" altLang="zh-TW" sz="2400" dirty="0">
                  <a:solidFill>
                    <a:prstClr val="black"/>
                  </a:solidFill>
                </a:rPr>
                <a:t>1. How to compute </a:t>
              </a:r>
              <a:endParaRPr lang="zh-TW" altLang="en-US" sz="2400" dirty="0">
                <a:solidFill>
                  <a:prstClr val="black"/>
                </a:solidFill>
              </a:endParaRPr>
            </a:p>
          </p:txBody>
        </p:sp>
        <p:graphicFrame>
          <p:nvGraphicFramePr>
            <p:cNvPr id="101" name="Object 12"/>
            <p:cNvGraphicFramePr>
              <a:graphicFrameLocks noChangeAspect="1"/>
            </p:cNvGraphicFramePr>
            <p:nvPr/>
          </p:nvGraphicFramePr>
          <p:xfrm>
            <a:off x="7811716" y="1027184"/>
            <a:ext cx="407987" cy="542925"/>
          </p:xfrm>
          <a:graphic>
            <a:graphicData uri="http://schemas.openxmlformats.org/presentationml/2006/ole">
              <mc:AlternateContent xmlns:mc="http://schemas.openxmlformats.org/markup-compatibility/2006">
                <mc:Choice xmlns:v="urn:schemas-microsoft-com:vml" Requires="v">
                  <p:oleObj name="方程式" r:id="rId2" imgW="190440" imgH="253800" progId="Equation.3">
                    <p:embed/>
                  </p:oleObj>
                </mc:Choice>
                <mc:Fallback>
                  <p:oleObj name="方程式" r:id="rId2" imgW="190440" imgH="253800" progId="Equation.3">
                    <p:embed/>
                    <p:pic>
                      <p:nvPicPr>
                        <p:cNvPr id="0" name=""/>
                        <p:cNvPicPr>
                          <a:picLocks noChangeAspect="1" noChangeArrowheads="1"/>
                        </p:cNvPicPr>
                        <p:nvPr/>
                      </p:nvPicPr>
                      <p:blipFill>
                        <a:blip r:embed="rId3"/>
                        <a:srcRect/>
                        <a:stretch>
                          <a:fillRect/>
                        </a:stretch>
                      </p:blipFill>
                      <p:spPr bwMode="auto">
                        <a:xfrm>
                          <a:off x="7811716" y="1027184"/>
                          <a:ext cx="40798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4" name="群組 103"/>
          <p:cNvGrpSpPr/>
          <p:nvPr/>
        </p:nvGrpSpPr>
        <p:grpSpPr>
          <a:xfrm>
            <a:off x="5054667" y="2193600"/>
            <a:ext cx="3738104" cy="543289"/>
            <a:chOff x="5320324" y="1702264"/>
            <a:chExt cx="3738104" cy="543289"/>
          </a:xfrm>
        </p:grpSpPr>
        <p:sp>
          <p:nvSpPr>
            <p:cNvPr id="100" name="文字方塊 99"/>
            <p:cNvSpPr txBox="1"/>
            <p:nvPr/>
          </p:nvSpPr>
          <p:spPr>
            <a:xfrm>
              <a:off x="5320324" y="1721120"/>
              <a:ext cx="3642237" cy="461665"/>
            </a:xfrm>
            <a:prstGeom prst="rect">
              <a:avLst/>
            </a:prstGeom>
            <a:noFill/>
          </p:spPr>
          <p:txBody>
            <a:bodyPr wrap="square" rtlCol="0">
              <a:spAutoFit/>
            </a:bodyPr>
            <a:lstStyle/>
            <a:p>
              <a:r>
                <a:rPr lang="en-US" altLang="zh-TW" sz="2400" dirty="0">
                  <a:solidFill>
                    <a:prstClr val="black"/>
                  </a:solidFill>
                </a:rPr>
                <a:t>2. The relation of       and      </a:t>
              </a:r>
              <a:endParaRPr lang="zh-TW" altLang="en-US" sz="2400" dirty="0">
                <a:solidFill>
                  <a:prstClr val="black"/>
                </a:solidFill>
              </a:endParaRPr>
            </a:p>
          </p:txBody>
        </p:sp>
        <p:graphicFrame>
          <p:nvGraphicFramePr>
            <p:cNvPr id="102" name="Object 12"/>
            <p:cNvGraphicFramePr>
              <a:graphicFrameLocks noChangeAspect="1"/>
            </p:cNvGraphicFramePr>
            <p:nvPr/>
          </p:nvGraphicFramePr>
          <p:xfrm>
            <a:off x="7623715" y="1702628"/>
            <a:ext cx="354012" cy="542925"/>
          </p:xfrm>
          <a:graphic>
            <a:graphicData uri="http://schemas.openxmlformats.org/presentationml/2006/ole">
              <mc:AlternateContent xmlns:mc="http://schemas.openxmlformats.org/markup-compatibility/2006">
                <mc:Choice xmlns:v="urn:schemas-microsoft-com:vml" Requires="v">
                  <p:oleObj name="方程式" r:id="rId4" imgW="164880" imgH="253800" progId="Equation.3">
                    <p:embed/>
                  </p:oleObj>
                </mc:Choice>
                <mc:Fallback>
                  <p:oleObj name="方程式" r:id="rId4" imgW="164880" imgH="253800" progId="Equation.3">
                    <p:embed/>
                    <p:pic>
                      <p:nvPicPr>
                        <p:cNvPr id="0" name=""/>
                        <p:cNvPicPr>
                          <a:picLocks noChangeAspect="1" noChangeArrowheads="1"/>
                        </p:cNvPicPr>
                        <p:nvPr/>
                      </p:nvPicPr>
                      <p:blipFill>
                        <a:blip r:embed="rId5"/>
                        <a:srcRect/>
                        <a:stretch>
                          <a:fillRect/>
                        </a:stretch>
                      </p:blipFill>
                      <p:spPr bwMode="auto">
                        <a:xfrm>
                          <a:off x="7623715" y="1702628"/>
                          <a:ext cx="35401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 name="Object 12"/>
            <p:cNvGraphicFramePr>
              <a:graphicFrameLocks noChangeAspect="1"/>
            </p:cNvGraphicFramePr>
            <p:nvPr/>
          </p:nvGraphicFramePr>
          <p:xfrm>
            <a:off x="8542491" y="1702264"/>
            <a:ext cx="515937" cy="542925"/>
          </p:xfrm>
          <a:graphic>
            <a:graphicData uri="http://schemas.openxmlformats.org/presentationml/2006/ole">
              <mc:AlternateContent xmlns:mc="http://schemas.openxmlformats.org/markup-compatibility/2006">
                <mc:Choice xmlns:v="urn:schemas-microsoft-com:vml" Requires="v">
                  <p:oleObj name="方程式" r:id="rId6" imgW="241200" imgH="253800" progId="Equation.3">
                    <p:embed/>
                  </p:oleObj>
                </mc:Choice>
                <mc:Fallback>
                  <p:oleObj name="方程式" r:id="rId6" imgW="241200" imgH="253800" progId="Equation.3">
                    <p:embed/>
                    <p:pic>
                      <p:nvPicPr>
                        <p:cNvPr id="0" name=""/>
                        <p:cNvPicPr>
                          <a:picLocks noChangeAspect="1" noChangeArrowheads="1"/>
                        </p:cNvPicPr>
                        <p:nvPr/>
                      </p:nvPicPr>
                      <p:blipFill>
                        <a:blip r:embed="rId7"/>
                        <a:srcRect/>
                        <a:stretch>
                          <a:fillRect/>
                        </a:stretch>
                      </p:blipFill>
                      <p:spPr bwMode="auto">
                        <a:xfrm>
                          <a:off x="8542491" y="1702264"/>
                          <a:ext cx="5159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8" name="Object 12"/>
          <p:cNvGraphicFramePr>
            <a:graphicFrameLocks noChangeAspect="1"/>
          </p:cNvGraphicFramePr>
          <p:nvPr/>
        </p:nvGraphicFramePr>
        <p:xfrm>
          <a:off x="1290080" y="1842346"/>
          <a:ext cx="2201863" cy="1003300"/>
        </p:xfrm>
        <a:graphic>
          <a:graphicData uri="http://schemas.openxmlformats.org/presentationml/2006/ole">
            <mc:AlternateContent xmlns:mc="http://schemas.openxmlformats.org/markup-compatibility/2006">
              <mc:Choice xmlns:v="urn:schemas-microsoft-com:vml" Requires="v">
                <p:oleObj name="方程式" r:id="rId8" imgW="1028520" imgH="469800" progId="Equation.3">
                  <p:embed/>
                </p:oleObj>
              </mc:Choice>
              <mc:Fallback>
                <p:oleObj name="方程式" r:id="rId8" imgW="1028520" imgH="469800" progId="Equation.3">
                  <p:embed/>
                  <p:pic>
                    <p:nvPicPr>
                      <p:cNvPr id="0" name=""/>
                      <p:cNvPicPr>
                        <a:picLocks noChangeAspect="1" noChangeArrowheads="1"/>
                      </p:cNvPicPr>
                      <p:nvPr/>
                    </p:nvPicPr>
                    <p:blipFill>
                      <a:blip r:embed="rId9"/>
                      <a:srcRect/>
                      <a:stretch>
                        <a:fillRect/>
                      </a:stretch>
                    </p:blipFill>
                    <p:spPr bwMode="auto">
                      <a:xfrm>
                        <a:off x="1290080" y="1842346"/>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9" name="Object 12"/>
          <p:cNvGraphicFramePr>
            <a:graphicFrameLocks noChangeAspect="1"/>
          </p:cNvGraphicFramePr>
          <p:nvPr/>
        </p:nvGraphicFramePr>
        <p:xfrm>
          <a:off x="3782091" y="2095252"/>
          <a:ext cx="381000" cy="514350"/>
        </p:xfrm>
        <a:graphic>
          <a:graphicData uri="http://schemas.openxmlformats.org/presentationml/2006/ole">
            <mc:AlternateContent xmlns:mc="http://schemas.openxmlformats.org/markup-compatibility/2006">
              <mc:Choice xmlns:v="urn:schemas-microsoft-com:vml" Requires="v">
                <p:oleObj name="方程式" r:id="rId10" imgW="177480" imgH="241200" progId="Equation.3">
                  <p:embed/>
                </p:oleObj>
              </mc:Choice>
              <mc:Fallback>
                <p:oleObj name="方程式" r:id="rId10" imgW="177480" imgH="241200" progId="Equation.3">
                  <p:embed/>
                  <p:pic>
                    <p:nvPicPr>
                      <p:cNvPr id="0" name=""/>
                      <p:cNvPicPr>
                        <a:picLocks noChangeAspect="1" noChangeArrowheads="1"/>
                      </p:cNvPicPr>
                      <p:nvPr/>
                    </p:nvPicPr>
                    <p:blipFill>
                      <a:blip r:embed="rId11"/>
                      <a:srcRect/>
                      <a:stretch>
                        <a:fillRect/>
                      </a:stretch>
                    </p:blipFill>
                    <p:spPr bwMode="auto">
                      <a:xfrm>
                        <a:off x="3782091" y="2095252"/>
                        <a:ext cx="3810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0" name="直線單箭頭接點 119"/>
          <p:cNvCxnSpPr/>
          <p:nvPr/>
        </p:nvCxnSpPr>
        <p:spPr>
          <a:xfrm>
            <a:off x="3514937" y="2330350"/>
            <a:ext cx="287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1" name="矩形 120"/>
          <p:cNvSpPr/>
          <p:nvPr/>
        </p:nvSpPr>
        <p:spPr>
          <a:xfrm>
            <a:off x="2805527" y="1856771"/>
            <a:ext cx="7094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122" name="矩形 121"/>
          <p:cNvSpPr/>
          <p:nvPr/>
        </p:nvSpPr>
        <p:spPr>
          <a:xfrm>
            <a:off x="5054666" y="1627480"/>
            <a:ext cx="2950940" cy="4915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106" name="Object 12"/>
          <p:cNvGraphicFramePr>
            <a:graphicFrameLocks noChangeAspect="1"/>
          </p:cNvGraphicFramePr>
          <p:nvPr/>
        </p:nvGraphicFramePr>
        <p:xfrm>
          <a:off x="756302" y="3324204"/>
          <a:ext cx="1360488" cy="974725"/>
        </p:xfrm>
        <a:graphic>
          <a:graphicData uri="http://schemas.openxmlformats.org/presentationml/2006/ole">
            <mc:AlternateContent xmlns:mc="http://schemas.openxmlformats.org/markup-compatibility/2006">
              <mc:Choice xmlns:v="urn:schemas-microsoft-com:vml" Requires="v">
                <p:oleObj name="方程式" r:id="rId12" imgW="634680" imgH="457200" progId="Equation.3">
                  <p:embed/>
                </p:oleObj>
              </mc:Choice>
              <mc:Fallback>
                <p:oleObj name="方程式" r:id="rId12" imgW="634680" imgH="457200" progId="Equation.3">
                  <p:embed/>
                  <p:pic>
                    <p:nvPicPr>
                      <p:cNvPr id="0" name=""/>
                      <p:cNvPicPr>
                        <a:picLocks noChangeAspect="1" noChangeArrowheads="1"/>
                      </p:cNvPicPr>
                      <p:nvPr/>
                    </p:nvPicPr>
                    <p:blipFill>
                      <a:blip r:embed="rId13"/>
                      <a:srcRect/>
                      <a:stretch>
                        <a:fillRect/>
                      </a:stretch>
                    </p:blipFill>
                    <p:spPr bwMode="auto">
                      <a:xfrm>
                        <a:off x="756302" y="3324204"/>
                        <a:ext cx="1360488"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 name="Object 12"/>
          <p:cNvGraphicFramePr>
            <a:graphicFrameLocks noChangeAspect="1"/>
          </p:cNvGraphicFramePr>
          <p:nvPr/>
        </p:nvGraphicFramePr>
        <p:xfrm>
          <a:off x="1186514" y="4406456"/>
          <a:ext cx="1495425" cy="974725"/>
        </p:xfrm>
        <a:graphic>
          <a:graphicData uri="http://schemas.openxmlformats.org/presentationml/2006/ole">
            <mc:AlternateContent xmlns:mc="http://schemas.openxmlformats.org/markup-compatibility/2006">
              <mc:Choice xmlns:v="urn:schemas-microsoft-com:vml" Requires="v">
                <p:oleObj name="方程式" r:id="rId14" imgW="698400" imgH="457200" progId="Equation.3">
                  <p:embed/>
                </p:oleObj>
              </mc:Choice>
              <mc:Fallback>
                <p:oleObj name="方程式" r:id="rId14" imgW="698400" imgH="457200" progId="Equation.3">
                  <p:embed/>
                  <p:pic>
                    <p:nvPicPr>
                      <p:cNvPr id="0" name=""/>
                      <p:cNvPicPr>
                        <a:picLocks noChangeAspect="1" noChangeArrowheads="1"/>
                      </p:cNvPicPr>
                      <p:nvPr/>
                    </p:nvPicPr>
                    <p:blipFill>
                      <a:blip r:embed="rId15"/>
                      <a:srcRect/>
                      <a:stretch>
                        <a:fillRect/>
                      </a:stretch>
                    </p:blipFill>
                    <p:spPr bwMode="auto">
                      <a:xfrm>
                        <a:off x="1186514" y="4406456"/>
                        <a:ext cx="1495425"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12"/>
          <p:cNvGraphicFramePr>
            <a:graphicFrameLocks noChangeAspect="1"/>
          </p:cNvGraphicFramePr>
          <p:nvPr>
            <p:extLst>
              <p:ext uri="{D42A27DB-BD31-4B8C-83A1-F6EECF244321}">
                <p14:modId xmlns:p14="http://schemas.microsoft.com/office/powerpoint/2010/main" val="3483660775"/>
              </p:ext>
            </p:extLst>
          </p:nvPr>
        </p:nvGraphicFramePr>
        <p:xfrm>
          <a:off x="3340813" y="3123911"/>
          <a:ext cx="2173288" cy="2533650"/>
        </p:xfrm>
        <a:graphic>
          <a:graphicData uri="http://schemas.openxmlformats.org/presentationml/2006/ole">
            <mc:AlternateContent xmlns:mc="http://schemas.openxmlformats.org/markup-compatibility/2006">
              <mc:Choice xmlns:v="urn:schemas-microsoft-com:vml" Requires="v">
                <p:oleObj name="方程式" r:id="rId16" imgW="1066680" imgH="1244520" progId="Equation.3">
                  <p:embed/>
                </p:oleObj>
              </mc:Choice>
              <mc:Fallback>
                <p:oleObj name="方程式" r:id="rId16" imgW="1066680" imgH="1244520" progId="Equation.3">
                  <p:embed/>
                  <p:pic>
                    <p:nvPicPr>
                      <p:cNvPr id="0" name=""/>
                      <p:cNvPicPr>
                        <a:picLocks noChangeAspect="1" noChangeArrowheads="1"/>
                      </p:cNvPicPr>
                      <p:nvPr/>
                    </p:nvPicPr>
                    <p:blipFill>
                      <a:blip r:embed="rId17"/>
                      <a:srcRect/>
                      <a:stretch>
                        <a:fillRect/>
                      </a:stretch>
                    </p:blipFill>
                    <p:spPr bwMode="auto">
                      <a:xfrm>
                        <a:off x="3340813" y="3123911"/>
                        <a:ext cx="2173288" cy="2533650"/>
                      </a:xfrm>
                      <a:prstGeom prst="rect">
                        <a:avLst/>
                      </a:prstGeom>
                      <a:noFill/>
                    </p:spPr>
                  </p:pic>
                </p:oleObj>
              </mc:Fallback>
            </mc:AlternateContent>
          </a:graphicData>
        </a:graphic>
      </p:graphicFrame>
      <p:graphicFrame>
        <p:nvGraphicFramePr>
          <p:cNvPr id="44" name="Object 12"/>
          <p:cNvGraphicFramePr>
            <a:graphicFrameLocks noChangeAspect="1"/>
          </p:cNvGraphicFramePr>
          <p:nvPr>
            <p:extLst>
              <p:ext uri="{D42A27DB-BD31-4B8C-83A1-F6EECF244321}">
                <p14:modId xmlns:p14="http://schemas.microsoft.com/office/powerpoint/2010/main" val="1098513706"/>
              </p:ext>
            </p:extLst>
          </p:nvPr>
        </p:nvGraphicFramePr>
        <p:xfrm>
          <a:off x="5670550" y="3080744"/>
          <a:ext cx="2844800" cy="2532063"/>
        </p:xfrm>
        <a:graphic>
          <a:graphicData uri="http://schemas.openxmlformats.org/presentationml/2006/ole">
            <mc:AlternateContent xmlns:mc="http://schemas.openxmlformats.org/markup-compatibility/2006">
              <mc:Choice xmlns:v="urn:schemas-microsoft-com:vml" Requires="v">
                <p:oleObj name="方程式" r:id="rId18" imgW="1396800" imgH="1244520" progId="Equation.3">
                  <p:embed/>
                </p:oleObj>
              </mc:Choice>
              <mc:Fallback>
                <p:oleObj name="方程式" r:id="rId18" imgW="1396800" imgH="1244520" progId="Equation.3">
                  <p:embed/>
                  <p:pic>
                    <p:nvPicPr>
                      <p:cNvPr id="0" name=""/>
                      <p:cNvPicPr>
                        <a:picLocks noChangeAspect="1" noChangeArrowheads="1"/>
                      </p:cNvPicPr>
                      <p:nvPr/>
                    </p:nvPicPr>
                    <p:blipFill>
                      <a:blip r:embed="rId19"/>
                      <a:srcRect/>
                      <a:stretch>
                        <a:fillRect/>
                      </a:stretch>
                    </p:blipFill>
                    <p:spPr bwMode="auto">
                      <a:xfrm>
                        <a:off x="5670550" y="3080744"/>
                        <a:ext cx="2844800" cy="2532063"/>
                      </a:xfrm>
                      <a:prstGeom prst="rect">
                        <a:avLst/>
                      </a:prstGeom>
                      <a:noFill/>
                    </p:spPr>
                  </p:pic>
                </p:oleObj>
              </mc:Fallback>
            </mc:AlternateContent>
          </a:graphicData>
        </a:graphic>
      </p:graphicFrame>
      <p:graphicFrame>
        <p:nvGraphicFramePr>
          <p:cNvPr id="45" name="Object 12"/>
          <p:cNvGraphicFramePr>
            <a:graphicFrameLocks noChangeAspect="1"/>
          </p:cNvGraphicFramePr>
          <p:nvPr>
            <p:extLst>
              <p:ext uri="{D42A27DB-BD31-4B8C-83A1-F6EECF244321}">
                <p14:modId xmlns:p14="http://schemas.microsoft.com/office/powerpoint/2010/main" val="549843402"/>
              </p:ext>
            </p:extLst>
          </p:nvPr>
        </p:nvGraphicFramePr>
        <p:xfrm>
          <a:off x="4848226" y="5927727"/>
          <a:ext cx="2840038" cy="542925"/>
        </p:xfrm>
        <a:graphic>
          <a:graphicData uri="http://schemas.openxmlformats.org/presentationml/2006/ole">
            <mc:AlternateContent xmlns:mc="http://schemas.openxmlformats.org/markup-compatibility/2006">
              <mc:Choice xmlns:v="urn:schemas-microsoft-com:vml" Requires="v">
                <p:oleObj name="方程式" r:id="rId20" imgW="1320480" imgH="253800" progId="Equation.3">
                  <p:embed/>
                </p:oleObj>
              </mc:Choice>
              <mc:Fallback>
                <p:oleObj name="方程式" r:id="rId20" imgW="1320480" imgH="253800" progId="Equation.3">
                  <p:embed/>
                  <p:pic>
                    <p:nvPicPr>
                      <p:cNvPr id="0" name=""/>
                      <p:cNvPicPr>
                        <a:picLocks noChangeAspect="1" noChangeArrowheads="1"/>
                      </p:cNvPicPr>
                      <p:nvPr/>
                    </p:nvPicPr>
                    <p:blipFill>
                      <a:blip r:embed="rId21"/>
                      <a:srcRect/>
                      <a:stretch>
                        <a:fillRect/>
                      </a:stretch>
                    </p:blipFill>
                    <p:spPr bwMode="auto">
                      <a:xfrm>
                        <a:off x="4848226" y="5927727"/>
                        <a:ext cx="284003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12"/>
          <p:cNvGraphicFramePr>
            <a:graphicFrameLocks noChangeAspect="1"/>
          </p:cNvGraphicFramePr>
          <p:nvPr>
            <p:extLst>
              <p:ext uri="{D42A27DB-BD31-4B8C-83A1-F6EECF244321}">
                <p14:modId xmlns:p14="http://schemas.microsoft.com/office/powerpoint/2010/main" val="1225109606"/>
              </p:ext>
            </p:extLst>
          </p:nvPr>
        </p:nvGraphicFramePr>
        <p:xfrm>
          <a:off x="1195671" y="5467331"/>
          <a:ext cx="1765301" cy="974725"/>
        </p:xfrm>
        <a:graphic>
          <a:graphicData uri="http://schemas.openxmlformats.org/presentationml/2006/ole">
            <mc:AlternateContent xmlns:mc="http://schemas.openxmlformats.org/markup-compatibility/2006">
              <mc:Choice xmlns:v="urn:schemas-microsoft-com:vml" Requires="v">
                <p:oleObj name="方程式" r:id="rId22" imgW="825480" imgH="457200" progId="Equation.3">
                  <p:embed/>
                </p:oleObj>
              </mc:Choice>
              <mc:Fallback>
                <p:oleObj name="方程式" r:id="rId22" imgW="825480" imgH="457200" progId="Equation.3">
                  <p:embed/>
                  <p:pic>
                    <p:nvPicPr>
                      <p:cNvPr id="0" name=""/>
                      <p:cNvPicPr>
                        <a:picLocks noChangeAspect="1" noChangeArrowheads="1"/>
                      </p:cNvPicPr>
                      <p:nvPr/>
                    </p:nvPicPr>
                    <p:blipFill>
                      <a:blip r:embed="rId23"/>
                      <a:srcRect/>
                      <a:stretch>
                        <a:fillRect/>
                      </a:stretch>
                    </p:blipFill>
                    <p:spPr bwMode="auto">
                      <a:xfrm>
                        <a:off x="1195671" y="5467331"/>
                        <a:ext cx="1765301"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 name="Picture 122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8453741" y="5984280"/>
            <a:ext cx="592191" cy="816164"/>
            <a:chOff x="7517647" y="4843947"/>
            <a:chExt cx="1485900" cy="1908068"/>
          </a:xfrm>
        </p:grpSpPr>
        <p:pic>
          <p:nvPicPr>
            <p:cNvPr id="24" name="Picture 2">
              <a:hlinkClick r:id="rId25"/>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2469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Second Term</a:t>
            </a:r>
            <a:endParaRPr lang="zh-TW" altLang="en-US" dirty="0"/>
          </a:p>
        </p:txBody>
      </p:sp>
      <p:graphicFrame>
        <p:nvGraphicFramePr>
          <p:cNvPr id="112" name="Object 12"/>
          <p:cNvGraphicFramePr>
            <a:graphicFrameLocks noChangeAspect="1"/>
          </p:cNvGraphicFramePr>
          <p:nvPr>
            <p:extLst>
              <p:ext uri="{D42A27DB-BD31-4B8C-83A1-F6EECF244321}">
                <p14:modId xmlns:p14="http://schemas.microsoft.com/office/powerpoint/2010/main" val="195386395"/>
              </p:ext>
            </p:extLst>
          </p:nvPr>
        </p:nvGraphicFramePr>
        <p:xfrm>
          <a:off x="4473559" y="4009650"/>
          <a:ext cx="1489075" cy="515937"/>
        </p:xfrm>
        <a:graphic>
          <a:graphicData uri="http://schemas.openxmlformats.org/presentationml/2006/ole">
            <mc:AlternateContent xmlns:mc="http://schemas.openxmlformats.org/markup-compatibility/2006">
              <mc:Choice xmlns:v="urn:schemas-microsoft-com:vml" Requires="v">
                <p:oleObj name="方程式" r:id="rId2" imgW="698400" imgH="241200" progId="Equation.3">
                  <p:embed/>
                </p:oleObj>
              </mc:Choice>
              <mc:Fallback>
                <p:oleObj name="方程式" r:id="rId2" imgW="698400" imgH="241200" progId="Equation.3">
                  <p:embed/>
                  <p:pic>
                    <p:nvPicPr>
                      <p:cNvPr id="0" name=""/>
                      <p:cNvPicPr>
                        <a:picLocks noChangeAspect="1" noChangeArrowheads="1"/>
                      </p:cNvPicPr>
                      <p:nvPr/>
                    </p:nvPicPr>
                    <p:blipFill>
                      <a:blip r:embed="rId3"/>
                      <a:srcRect/>
                      <a:stretch>
                        <a:fillRect/>
                      </a:stretch>
                    </p:blipFill>
                    <p:spPr bwMode="auto">
                      <a:xfrm>
                        <a:off x="4473559" y="4009650"/>
                        <a:ext cx="1489075"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3" name="Object 12"/>
          <p:cNvGraphicFramePr>
            <a:graphicFrameLocks noChangeAspect="1"/>
          </p:cNvGraphicFramePr>
          <p:nvPr>
            <p:extLst>
              <p:ext uri="{D42A27DB-BD31-4B8C-83A1-F6EECF244321}">
                <p14:modId xmlns:p14="http://schemas.microsoft.com/office/powerpoint/2010/main" val="2524334575"/>
              </p:ext>
            </p:extLst>
          </p:nvPr>
        </p:nvGraphicFramePr>
        <p:xfrm>
          <a:off x="8041738" y="4040473"/>
          <a:ext cx="649287" cy="434975"/>
        </p:xfrm>
        <a:graphic>
          <a:graphicData uri="http://schemas.openxmlformats.org/presentationml/2006/ole">
            <mc:AlternateContent xmlns:mc="http://schemas.openxmlformats.org/markup-compatibility/2006">
              <mc:Choice xmlns:v="urn:schemas-microsoft-com:vml" Requires="v">
                <p:oleObj name="方程式" r:id="rId4" imgW="304560" imgH="203040" progId="Equation.3">
                  <p:embed/>
                </p:oleObj>
              </mc:Choice>
              <mc:Fallback>
                <p:oleObj name="方程式" r:id="rId4" imgW="304560" imgH="203040" progId="Equation.3">
                  <p:embed/>
                  <p:pic>
                    <p:nvPicPr>
                      <p:cNvPr id="0" name=""/>
                      <p:cNvPicPr>
                        <a:picLocks noChangeAspect="1" noChangeArrowheads="1"/>
                      </p:cNvPicPr>
                      <p:nvPr/>
                    </p:nvPicPr>
                    <p:blipFill>
                      <a:blip r:embed="rId5"/>
                      <a:srcRect/>
                      <a:stretch>
                        <a:fillRect/>
                      </a:stretch>
                    </p:blipFill>
                    <p:spPr bwMode="auto">
                      <a:xfrm>
                        <a:off x="8041738" y="4040473"/>
                        <a:ext cx="649287"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5" name="直線單箭頭接點 114"/>
          <p:cNvCxnSpPr/>
          <p:nvPr/>
        </p:nvCxnSpPr>
        <p:spPr>
          <a:xfrm flipV="1">
            <a:off x="5927645" y="3369993"/>
            <a:ext cx="645980" cy="9013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p:nvPr/>
        </p:nvCxnSpPr>
        <p:spPr>
          <a:xfrm flipV="1">
            <a:off x="5921627" y="3910089"/>
            <a:ext cx="640140" cy="375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單箭頭接點 116"/>
          <p:cNvCxnSpPr>
            <a:endCxn id="128" idx="1"/>
          </p:cNvCxnSpPr>
          <p:nvPr/>
        </p:nvCxnSpPr>
        <p:spPr>
          <a:xfrm>
            <a:off x="5939504" y="4292613"/>
            <a:ext cx="694642" cy="433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p:nvPr/>
        </p:nvCxnSpPr>
        <p:spPr>
          <a:xfrm>
            <a:off x="7331840" y="3433187"/>
            <a:ext cx="725267" cy="790317"/>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p:nvPr/>
        </p:nvCxnSpPr>
        <p:spPr>
          <a:xfrm>
            <a:off x="7333985" y="3981230"/>
            <a:ext cx="731980" cy="333793"/>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p:cNvCxnSpPr/>
          <p:nvPr/>
        </p:nvCxnSpPr>
        <p:spPr>
          <a:xfrm flipV="1">
            <a:off x="7266425" y="4340273"/>
            <a:ext cx="799540" cy="466742"/>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aphicFrame>
        <p:nvGraphicFramePr>
          <p:cNvPr id="124" name="Object 12"/>
          <p:cNvGraphicFramePr>
            <a:graphicFrameLocks noChangeAspect="1"/>
          </p:cNvGraphicFramePr>
          <p:nvPr>
            <p:extLst>
              <p:ext uri="{D42A27DB-BD31-4B8C-83A1-F6EECF244321}">
                <p14:modId xmlns:p14="http://schemas.microsoft.com/office/powerpoint/2010/main" val="1819318429"/>
              </p:ext>
            </p:extLst>
          </p:nvPr>
        </p:nvGraphicFramePr>
        <p:xfrm>
          <a:off x="4409404" y="5441666"/>
          <a:ext cx="3887788" cy="973137"/>
        </p:xfrm>
        <a:graphic>
          <a:graphicData uri="http://schemas.openxmlformats.org/presentationml/2006/ole">
            <mc:AlternateContent xmlns:mc="http://schemas.openxmlformats.org/markup-compatibility/2006">
              <mc:Choice xmlns:v="urn:schemas-microsoft-com:vml" Requires="v">
                <p:oleObj name="方程式" r:id="rId6" imgW="1815840" imgH="457200" progId="Equation.3">
                  <p:embed/>
                </p:oleObj>
              </mc:Choice>
              <mc:Fallback>
                <p:oleObj name="方程式" r:id="rId6" imgW="1815840" imgH="457200" progId="Equation.3">
                  <p:embed/>
                  <p:pic>
                    <p:nvPicPr>
                      <p:cNvPr id="0" name=""/>
                      <p:cNvPicPr>
                        <a:picLocks noChangeAspect="1" noChangeArrowheads="1"/>
                      </p:cNvPicPr>
                      <p:nvPr/>
                    </p:nvPicPr>
                    <p:blipFill>
                      <a:blip r:embed="rId7"/>
                      <a:srcRect/>
                      <a:stretch>
                        <a:fillRect/>
                      </a:stretch>
                    </p:blipFill>
                    <p:spPr bwMode="auto">
                      <a:xfrm>
                        <a:off x="4409404" y="5441666"/>
                        <a:ext cx="3887788" cy="973137"/>
                      </a:xfrm>
                      <a:prstGeom prst="rect">
                        <a:avLst/>
                      </a:prstGeom>
                      <a:noFill/>
                    </p:spPr>
                  </p:pic>
                </p:oleObj>
              </mc:Fallback>
            </mc:AlternateContent>
          </a:graphicData>
        </a:graphic>
      </p:graphicFrame>
      <p:graphicFrame>
        <p:nvGraphicFramePr>
          <p:cNvPr id="126" name="Object 12"/>
          <p:cNvGraphicFramePr>
            <a:graphicFrameLocks noChangeAspect="1"/>
          </p:cNvGraphicFramePr>
          <p:nvPr>
            <p:extLst>
              <p:ext uri="{D42A27DB-BD31-4B8C-83A1-F6EECF244321}">
                <p14:modId xmlns:p14="http://schemas.microsoft.com/office/powerpoint/2010/main" val="803294142"/>
              </p:ext>
            </p:extLst>
          </p:nvPr>
        </p:nvGraphicFramePr>
        <p:xfrm>
          <a:off x="6583499" y="3130996"/>
          <a:ext cx="731837" cy="488950"/>
        </p:xfrm>
        <a:graphic>
          <a:graphicData uri="http://schemas.openxmlformats.org/presentationml/2006/ole">
            <mc:AlternateContent xmlns:mc="http://schemas.openxmlformats.org/markup-compatibility/2006">
              <mc:Choice xmlns:v="urn:schemas-microsoft-com:vml" Requires="v">
                <p:oleObj name="方程式" r:id="rId8" imgW="342720" imgH="228600" progId="Equation.3">
                  <p:embed/>
                </p:oleObj>
              </mc:Choice>
              <mc:Fallback>
                <p:oleObj name="方程式" r:id="rId8" imgW="342720" imgH="228600" progId="Equation.3">
                  <p:embed/>
                  <p:pic>
                    <p:nvPicPr>
                      <p:cNvPr id="0" name=""/>
                      <p:cNvPicPr>
                        <a:picLocks noChangeAspect="1" noChangeArrowheads="1"/>
                      </p:cNvPicPr>
                      <p:nvPr/>
                    </p:nvPicPr>
                    <p:blipFill>
                      <a:blip r:embed="rId9"/>
                      <a:srcRect/>
                      <a:stretch>
                        <a:fillRect/>
                      </a:stretch>
                    </p:blipFill>
                    <p:spPr bwMode="auto">
                      <a:xfrm>
                        <a:off x="6583499" y="3130996"/>
                        <a:ext cx="731837" cy="488950"/>
                      </a:xfrm>
                      <a:prstGeom prst="rect">
                        <a:avLst/>
                      </a:prstGeom>
                      <a:noFill/>
                    </p:spPr>
                  </p:pic>
                </p:oleObj>
              </mc:Fallback>
            </mc:AlternateContent>
          </a:graphicData>
        </a:graphic>
      </p:graphicFrame>
      <p:graphicFrame>
        <p:nvGraphicFramePr>
          <p:cNvPr id="127" name="Object 12"/>
          <p:cNvGraphicFramePr>
            <a:graphicFrameLocks noChangeAspect="1"/>
          </p:cNvGraphicFramePr>
          <p:nvPr>
            <p:extLst>
              <p:ext uri="{D42A27DB-BD31-4B8C-83A1-F6EECF244321}">
                <p14:modId xmlns:p14="http://schemas.microsoft.com/office/powerpoint/2010/main" val="2699613070"/>
              </p:ext>
            </p:extLst>
          </p:nvPr>
        </p:nvGraphicFramePr>
        <p:xfrm>
          <a:off x="6583499" y="3670746"/>
          <a:ext cx="731837" cy="488950"/>
        </p:xfrm>
        <a:graphic>
          <a:graphicData uri="http://schemas.openxmlformats.org/presentationml/2006/ole">
            <mc:AlternateContent xmlns:mc="http://schemas.openxmlformats.org/markup-compatibility/2006">
              <mc:Choice xmlns:v="urn:schemas-microsoft-com:vml" Requires="v">
                <p:oleObj name="方程式" r:id="rId10" imgW="342720" imgH="228600" progId="Equation.3">
                  <p:embed/>
                </p:oleObj>
              </mc:Choice>
              <mc:Fallback>
                <p:oleObj name="方程式" r:id="rId10" imgW="342720" imgH="228600" progId="Equation.3">
                  <p:embed/>
                  <p:pic>
                    <p:nvPicPr>
                      <p:cNvPr id="0" name=""/>
                      <p:cNvPicPr>
                        <a:picLocks noChangeAspect="1" noChangeArrowheads="1"/>
                      </p:cNvPicPr>
                      <p:nvPr/>
                    </p:nvPicPr>
                    <p:blipFill>
                      <a:blip r:embed="rId11"/>
                      <a:srcRect/>
                      <a:stretch>
                        <a:fillRect/>
                      </a:stretch>
                    </p:blipFill>
                    <p:spPr bwMode="auto">
                      <a:xfrm>
                        <a:off x="6583499" y="3670746"/>
                        <a:ext cx="731837" cy="488950"/>
                      </a:xfrm>
                      <a:prstGeom prst="rect">
                        <a:avLst/>
                      </a:prstGeom>
                      <a:noFill/>
                    </p:spPr>
                  </p:pic>
                </p:oleObj>
              </mc:Fallback>
            </mc:AlternateContent>
          </a:graphicData>
        </a:graphic>
      </p:graphicFrame>
      <p:graphicFrame>
        <p:nvGraphicFramePr>
          <p:cNvPr id="128" name="Object 12"/>
          <p:cNvGraphicFramePr>
            <a:graphicFrameLocks noChangeAspect="1"/>
          </p:cNvGraphicFramePr>
          <p:nvPr>
            <p:extLst>
              <p:ext uri="{D42A27DB-BD31-4B8C-83A1-F6EECF244321}">
                <p14:modId xmlns:p14="http://schemas.microsoft.com/office/powerpoint/2010/main" val="3860815160"/>
              </p:ext>
            </p:extLst>
          </p:nvPr>
        </p:nvGraphicFramePr>
        <p:xfrm>
          <a:off x="6621465" y="4465640"/>
          <a:ext cx="731837" cy="517525"/>
        </p:xfrm>
        <a:graphic>
          <a:graphicData uri="http://schemas.openxmlformats.org/presentationml/2006/ole">
            <mc:AlternateContent xmlns:mc="http://schemas.openxmlformats.org/markup-compatibility/2006">
              <mc:Choice xmlns:v="urn:schemas-microsoft-com:vml" Requires="v">
                <p:oleObj name="方程式" r:id="rId12" imgW="342720" imgH="241200" progId="Equation.3">
                  <p:embed/>
                </p:oleObj>
              </mc:Choice>
              <mc:Fallback>
                <p:oleObj name="方程式" r:id="rId12" imgW="342720" imgH="241200" progId="Equation.3">
                  <p:embed/>
                  <p:pic>
                    <p:nvPicPr>
                      <p:cNvPr id="0" name=""/>
                      <p:cNvPicPr>
                        <a:picLocks noChangeAspect="1" noChangeArrowheads="1"/>
                      </p:cNvPicPr>
                      <p:nvPr/>
                    </p:nvPicPr>
                    <p:blipFill>
                      <a:blip r:embed="rId13"/>
                      <a:srcRect/>
                      <a:stretch>
                        <a:fillRect/>
                      </a:stretch>
                    </p:blipFill>
                    <p:spPr bwMode="auto">
                      <a:xfrm>
                        <a:off x="6621465" y="4465640"/>
                        <a:ext cx="731837" cy="517525"/>
                      </a:xfrm>
                      <a:prstGeom prst="rect">
                        <a:avLst/>
                      </a:prstGeom>
                      <a:noFill/>
                    </p:spPr>
                  </p:pic>
                </p:oleObj>
              </mc:Fallback>
            </mc:AlternateContent>
          </a:graphicData>
        </a:graphic>
      </p:graphicFrame>
      <p:sp>
        <p:nvSpPr>
          <p:cNvPr id="3" name="文字方塊 2"/>
          <p:cNvSpPr txBox="1"/>
          <p:nvPr/>
        </p:nvSpPr>
        <p:spPr>
          <a:xfrm rot="5400000">
            <a:off x="6739546" y="4082422"/>
            <a:ext cx="530141"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29" name="文字方塊 128"/>
          <p:cNvSpPr txBox="1"/>
          <p:nvPr/>
        </p:nvSpPr>
        <p:spPr>
          <a:xfrm rot="5400000">
            <a:off x="6751332" y="4853172"/>
            <a:ext cx="530141"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82" name="Object 12"/>
          <p:cNvGraphicFramePr>
            <a:graphicFrameLocks noChangeAspect="1"/>
          </p:cNvGraphicFramePr>
          <p:nvPr/>
        </p:nvGraphicFramePr>
        <p:xfrm>
          <a:off x="1290080" y="1842346"/>
          <a:ext cx="2201863" cy="1003300"/>
        </p:xfrm>
        <a:graphic>
          <a:graphicData uri="http://schemas.openxmlformats.org/presentationml/2006/ole">
            <mc:AlternateContent xmlns:mc="http://schemas.openxmlformats.org/markup-compatibility/2006">
              <mc:Choice xmlns:v="urn:schemas-microsoft-com:vml" Requires="v">
                <p:oleObj name="方程式" r:id="rId14" imgW="1028520" imgH="469800" progId="Equation.3">
                  <p:embed/>
                </p:oleObj>
              </mc:Choice>
              <mc:Fallback>
                <p:oleObj name="方程式" r:id="rId14" imgW="1028520" imgH="469800" progId="Equation.3">
                  <p:embed/>
                  <p:pic>
                    <p:nvPicPr>
                      <p:cNvPr id="0" name=""/>
                      <p:cNvPicPr>
                        <a:picLocks noChangeAspect="1" noChangeArrowheads="1"/>
                      </p:cNvPicPr>
                      <p:nvPr/>
                    </p:nvPicPr>
                    <p:blipFill>
                      <a:blip r:embed="rId15"/>
                      <a:srcRect/>
                      <a:stretch>
                        <a:fillRect/>
                      </a:stretch>
                    </p:blipFill>
                    <p:spPr bwMode="auto">
                      <a:xfrm>
                        <a:off x="1290080" y="1842346"/>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 name="Object 12"/>
          <p:cNvGraphicFramePr>
            <a:graphicFrameLocks noChangeAspect="1"/>
          </p:cNvGraphicFramePr>
          <p:nvPr/>
        </p:nvGraphicFramePr>
        <p:xfrm>
          <a:off x="3782091" y="2095252"/>
          <a:ext cx="381000" cy="514350"/>
        </p:xfrm>
        <a:graphic>
          <a:graphicData uri="http://schemas.openxmlformats.org/presentationml/2006/ole">
            <mc:AlternateContent xmlns:mc="http://schemas.openxmlformats.org/markup-compatibility/2006">
              <mc:Choice xmlns:v="urn:schemas-microsoft-com:vml" Requires="v">
                <p:oleObj name="方程式" r:id="rId16" imgW="177480" imgH="241200" progId="Equation.3">
                  <p:embed/>
                </p:oleObj>
              </mc:Choice>
              <mc:Fallback>
                <p:oleObj name="方程式" r:id="rId16" imgW="177480" imgH="241200" progId="Equation.3">
                  <p:embed/>
                  <p:pic>
                    <p:nvPicPr>
                      <p:cNvPr id="0" name=""/>
                      <p:cNvPicPr>
                        <a:picLocks noChangeAspect="1" noChangeArrowheads="1"/>
                      </p:cNvPicPr>
                      <p:nvPr/>
                    </p:nvPicPr>
                    <p:blipFill>
                      <a:blip r:embed="rId17"/>
                      <a:srcRect/>
                      <a:stretch>
                        <a:fillRect/>
                      </a:stretch>
                    </p:blipFill>
                    <p:spPr bwMode="auto">
                      <a:xfrm>
                        <a:off x="3782091" y="2095252"/>
                        <a:ext cx="3810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4" name="直線單箭頭接點 83"/>
          <p:cNvCxnSpPr/>
          <p:nvPr/>
        </p:nvCxnSpPr>
        <p:spPr>
          <a:xfrm>
            <a:off x="3514937" y="2330350"/>
            <a:ext cx="287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2805527" y="1856771"/>
            <a:ext cx="7094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74" name="文字方塊 73"/>
          <p:cNvSpPr txBox="1"/>
          <p:nvPr/>
        </p:nvSpPr>
        <p:spPr>
          <a:xfrm>
            <a:off x="4692564" y="1118288"/>
            <a:ext cx="2588192"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n"/>
            </a:pPr>
            <a:r>
              <a:rPr lang="en-US" altLang="zh-TW" sz="2400" dirty="0">
                <a:solidFill>
                  <a:prstClr val="black"/>
                </a:solidFill>
              </a:rPr>
              <a:t>Two Questions:</a:t>
            </a:r>
            <a:endParaRPr lang="zh-TW" altLang="en-US" sz="2400" dirty="0">
              <a:solidFill>
                <a:prstClr val="black"/>
              </a:solidFill>
            </a:endParaRPr>
          </a:p>
        </p:txBody>
      </p:sp>
      <p:grpSp>
        <p:nvGrpSpPr>
          <p:cNvPr id="75" name="群組 74"/>
          <p:cNvGrpSpPr/>
          <p:nvPr/>
        </p:nvGrpSpPr>
        <p:grpSpPr>
          <a:xfrm>
            <a:off x="5059203" y="1637295"/>
            <a:ext cx="2910491" cy="542925"/>
            <a:chOff x="5309212" y="1027184"/>
            <a:chExt cx="2910491" cy="542925"/>
          </a:xfrm>
        </p:grpSpPr>
        <p:sp>
          <p:nvSpPr>
            <p:cNvPr id="76" name="文字方塊 75"/>
            <p:cNvSpPr txBox="1"/>
            <p:nvPr/>
          </p:nvSpPr>
          <p:spPr>
            <a:xfrm>
              <a:off x="5309212" y="1035044"/>
              <a:ext cx="2588192" cy="461665"/>
            </a:xfrm>
            <a:prstGeom prst="rect">
              <a:avLst/>
            </a:prstGeom>
            <a:noFill/>
          </p:spPr>
          <p:txBody>
            <a:bodyPr wrap="square" rtlCol="0">
              <a:spAutoFit/>
            </a:bodyPr>
            <a:lstStyle/>
            <a:p>
              <a:r>
                <a:rPr lang="en-US" altLang="zh-TW" sz="2400" dirty="0">
                  <a:solidFill>
                    <a:prstClr val="black"/>
                  </a:solidFill>
                </a:rPr>
                <a:t>1. How to compute </a:t>
              </a:r>
              <a:endParaRPr lang="zh-TW" altLang="en-US" sz="2400" dirty="0">
                <a:solidFill>
                  <a:prstClr val="black"/>
                </a:solidFill>
              </a:endParaRPr>
            </a:p>
          </p:txBody>
        </p:sp>
        <p:graphicFrame>
          <p:nvGraphicFramePr>
            <p:cNvPr id="77" name="Object 12"/>
            <p:cNvGraphicFramePr>
              <a:graphicFrameLocks noChangeAspect="1"/>
            </p:cNvGraphicFramePr>
            <p:nvPr/>
          </p:nvGraphicFramePr>
          <p:xfrm>
            <a:off x="7811716" y="1027184"/>
            <a:ext cx="407987" cy="542925"/>
          </p:xfrm>
          <a:graphic>
            <a:graphicData uri="http://schemas.openxmlformats.org/presentationml/2006/ole">
              <mc:AlternateContent xmlns:mc="http://schemas.openxmlformats.org/markup-compatibility/2006">
                <mc:Choice xmlns:v="urn:schemas-microsoft-com:vml" Requires="v">
                  <p:oleObj name="方程式" r:id="rId18" imgW="190440" imgH="253800" progId="Equation.3">
                    <p:embed/>
                  </p:oleObj>
                </mc:Choice>
                <mc:Fallback>
                  <p:oleObj name="方程式" r:id="rId18" imgW="190440" imgH="253800" progId="Equation.3">
                    <p:embed/>
                    <p:pic>
                      <p:nvPicPr>
                        <p:cNvPr id="0" name=""/>
                        <p:cNvPicPr>
                          <a:picLocks noChangeAspect="1" noChangeArrowheads="1"/>
                        </p:cNvPicPr>
                        <p:nvPr/>
                      </p:nvPicPr>
                      <p:blipFill>
                        <a:blip r:embed="rId19"/>
                        <a:srcRect/>
                        <a:stretch>
                          <a:fillRect/>
                        </a:stretch>
                      </p:blipFill>
                      <p:spPr bwMode="auto">
                        <a:xfrm>
                          <a:off x="7811716" y="1027184"/>
                          <a:ext cx="40798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群組 77"/>
          <p:cNvGrpSpPr/>
          <p:nvPr/>
        </p:nvGrpSpPr>
        <p:grpSpPr>
          <a:xfrm>
            <a:off x="5054667" y="2193600"/>
            <a:ext cx="3738104" cy="543289"/>
            <a:chOff x="5320324" y="1702264"/>
            <a:chExt cx="3738104" cy="543289"/>
          </a:xfrm>
        </p:grpSpPr>
        <p:sp>
          <p:nvSpPr>
            <p:cNvPr id="79" name="文字方塊 78"/>
            <p:cNvSpPr txBox="1"/>
            <p:nvPr/>
          </p:nvSpPr>
          <p:spPr>
            <a:xfrm>
              <a:off x="5320324" y="1721120"/>
              <a:ext cx="3642237" cy="461665"/>
            </a:xfrm>
            <a:prstGeom prst="rect">
              <a:avLst/>
            </a:prstGeom>
            <a:noFill/>
          </p:spPr>
          <p:txBody>
            <a:bodyPr wrap="square" rtlCol="0">
              <a:spAutoFit/>
            </a:bodyPr>
            <a:lstStyle/>
            <a:p>
              <a:r>
                <a:rPr lang="en-US" altLang="zh-TW" sz="2400" dirty="0">
                  <a:solidFill>
                    <a:prstClr val="black"/>
                  </a:solidFill>
                </a:rPr>
                <a:t>2. The relation of       and      </a:t>
              </a:r>
              <a:endParaRPr lang="zh-TW" altLang="en-US" sz="2400" dirty="0">
                <a:solidFill>
                  <a:prstClr val="black"/>
                </a:solidFill>
              </a:endParaRPr>
            </a:p>
          </p:txBody>
        </p:sp>
        <p:graphicFrame>
          <p:nvGraphicFramePr>
            <p:cNvPr id="80" name="Object 12"/>
            <p:cNvGraphicFramePr>
              <a:graphicFrameLocks noChangeAspect="1"/>
            </p:cNvGraphicFramePr>
            <p:nvPr/>
          </p:nvGraphicFramePr>
          <p:xfrm>
            <a:off x="7623715" y="1702628"/>
            <a:ext cx="354012" cy="542925"/>
          </p:xfrm>
          <a:graphic>
            <a:graphicData uri="http://schemas.openxmlformats.org/presentationml/2006/ole">
              <mc:AlternateContent xmlns:mc="http://schemas.openxmlformats.org/markup-compatibility/2006">
                <mc:Choice xmlns:v="urn:schemas-microsoft-com:vml" Requires="v">
                  <p:oleObj name="方程式" r:id="rId20" imgW="164880" imgH="253800" progId="Equation.3">
                    <p:embed/>
                  </p:oleObj>
                </mc:Choice>
                <mc:Fallback>
                  <p:oleObj name="方程式" r:id="rId20" imgW="164880" imgH="253800" progId="Equation.3">
                    <p:embed/>
                    <p:pic>
                      <p:nvPicPr>
                        <p:cNvPr id="0" name=""/>
                        <p:cNvPicPr>
                          <a:picLocks noChangeAspect="1" noChangeArrowheads="1"/>
                        </p:cNvPicPr>
                        <p:nvPr/>
                      </p:nvPicPr>
                      <p:blipFill>
                        <a:blip r:embed="rId21"/>
                        <a:srcRect/>
                        <a:stretch>
                          <a:fillRect/>
                        </a:stretch>
                      </p:blipFill>
                      <p:spPr bwMode="auto">
                        <a:xfrm>
                          <a:off x="7623715" y="1702628"/>
                          <a:ext cx="35401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 name="Object 12"/>
            <p:cNvGraphicFramePr>
              <a:graphicFrameLocks noChangeAspect="1"/>
            </p:cNvGraphicFramePr>
            <p:nvPr/>
          </p:nvGraphicFramePr>
          <p:xfrm>
            <a:off x="8542491" y="1702264"/>
            <a:ext cx="515937" cy="542925"/>
          </p:xfrm>
          <a:graphic>
            <a:graphicData uri="http://schemas.openxmlformats.org/presentationml/2006/ole">
              <mc:AlternateContent xmlns:mc="http://schemas.openxmlformats.org/markup-compatibility/2006">
                <mc:Choice xmlns:v="urn:schemas-microsoft-com:vml" Requires="v">
                  <p:oleObj name="方程式" r:id="rId22" imgW="241200" imgH="253800" progId="Equation.3">
                    <p:embed/>
                  </p:oleObj>
                </mc:Choice>
                <mc:Fallback>
                  <p:oleObj name="方程式" r:id="rId22" imgW="241200" imgH="253800" progId="Equation.3">
                    <p:embed/>
                    <p:pic>
                      <p:nvPicPr>
                        <p:cNvPr id="0" name=""/>
                        <p:cNvPicPr>
                          <a:picLocks noChangeAspect="1" noChangeArrowheads="1"/>
                        </p:cNvPicPr>
                        <p:nvPr/>
                      </p:nvPicPr>
                      <p:blipFill>
                        <a:blip r:embed="rId23"/>
                        <a:srcRect/>
                        <a:stretch>
                          <a:fillRect/>
                        </a:stretch>
                      </p:blipFill>
                      <p:spPr bwMode="auto">
                        <a:xfrm>
                          <a:off x="8542491" y="1702264"/>
                          <a:ext cx="5159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6" name="矩形 85"/>
          <p:cNvSpPr/>
          <p:nvPr/>
        </p:nvSpPr>
        <p:spPr>
          <a:xfrm>
            <a:off x="5035494" y="2193538"/>
            <a:ext cx="3832735" cy="4915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sp>
        <p:nvSpPr>
          <p:cNvPr id="154" name="矩形 153"/>
          <p:cNvSpPr/>
          <p:nvPr/>
        </p:nvSpPr>
        <p:spPr>
          <a:xfrm>
            <a:off x="2894176" y="3633908"/>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55" name="矩形 154"/>
          <p:cNvSpPr/>
          <p:nvPr/>
        </p:nvSpPr>
        <p:spPr>
          <a:xfrm>
            <a:off x="913919" y="3636008"/>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56" name="橢圓 155"/>
          <p:cNvSpPr/>
          <p:nvPr/>
        </p:nvSpPr>
        <p:spPr>
          <a:xfrm>
            <a:off x="1244544" y="345981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57" name="橢圓 156"/>
          <p:cNvSpPr/>
          <p:nvPr/>
        </p:nvSpPr>
        <p:spPr>
          <a:xfrm>
            <a:off x="1238525" y="421527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58" name="橢圓 157"/>
          <p:cNvSpPr/>
          <p:nvPr/>
        </p:nvSpPr>
        <p:spPr>
          <a:xfrm>
            <a:off x="1245929" y="5285092"/>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59" name="文字方塊 158"/>
          <p:cNvSpPr txBox="1"/>
          <p:nvPr/>
        </p:nvSpPr>
        <p:spPr>
          <a:xfrm rot="5400000">
            <a:off x="1290026" y="5883391"/>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60" name="文字方塊 159"/>
          <p:cNvSpPr txBox="1"/>
          <p:nvPr/>
        </p:nvSpPr>
        <p:spPr>
          <a:xfrm rot="5400000">
            <a:off x="1258213" y="479543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161" name="Object 12"/>
          <p:cNvGraphicFramePr>
            <a:graphicFrameLocks noChangeAspect="1"/>
          </p:cNvGraphicFramePr>
          <p:nvPr>
            <p:extLst>
              <p:ext uri="{D42A27DB-BD31-4B8C-83A1-F6EECF244321}">
                <p14:modId xmlns:p14="http://schemas.microsoft.com/office/powerpoint/2010/main" val="4089695697"/>
              </p:ext>
            </p:extLst>
          </p:nvPr>
        </p:nvGraphicFramePr>
        <p:xfrm>
          <a:off x="1444869" y="3557921"/>
          <a:ext cx="190501" cy="352425"/>
        </p:xfrm>
        <a:graphic>
          <a:graphicData uri="http://schemas.openxmlformats.org/presentationml/2006/ole">
            <mc:AlternateContent xmlns:mc="http://schemas.openxmlformats.org/markup-compatibility/2006">
              <mc:Choice xmlns:v="urn:schemas-microsoft-com:vml" Requires="v">
                <p:oleObj name="方程式" r:id="rId24" imgW="88560" imgH="164880" progId="Equation.3">
                  <p:embed/>
                </p:oleObj>
              </mc:Choice>
              <mc:Fallback>
                <p:oleObj name="方程式" r:id="rId24" imgW="88560" imgH="164880" progId="Equation.3">
                  <p:embed/>
                  <p:pic>
                    <p:nvPicPr>
                      <p:cNvPr id="0" name=""/>
                      <p:cNvPicPr>
                        <a:picLocks noChangeAspect="1" noChangeArrowheads="1"/>
                      </p:cNvPicPr>
                      <p:nvPr/>
                    </p:nvPicPr>
                    <p:blipFill>
                      <a:blip r:embed="rId25"/>
                      <a:srcRect/>
                      <a:stretch>
                        <a:fillRect/>
                      </a:stretch>
                    </p:blipFill>
                    <p:spPr bwMode="auto">
                      <a:xfrm>
                        <a:off x="1444869" y="3557921"/>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2" name="Object 12"/>
          <p:cNvGraphicFramePr>
            <a:graphicFrameLocks noChangeAspect="1"/>
          </p:cNvGraphicFramePr>
          <p:nvPr>
            <p:extLst>
              <p:ext uri="{D42A27DB-BD31-4B8C-83A1-F6EECF244321}">
                <p14:modId xmlns:p14="http://schemas.microsoft.com/office/powerpoint/2010/main" val="2650724739"/>
              </p:ext>
            </p:extLst>
          </p:nvPr>
        </p:nvGraphicFramePr>
        <p:xfrm>
          <a:off x="1411792" y="4309462"/>
          <a:ext cx="271463" cy="352425"/>
        </p:xfrm>
        <a:graphic>
          <a:graphicData uri="http://schemas.openxmlformats.org/presentationml/2006/ole">
            <mc:AlternateContent xmlns:mc="http://schemas.openxmlformats.org/markup-compatibility/2006">
              <mc:Choice xmlns:v="urn:schemas-microsoft-com:vml" Requires="v">
                <p:oleObj name="方程式" r:id="rId26" imgW="126720" imgH="164880" progId="Equation.3">
                  <p:embed/>
                </p:oleObj>
              </mc:Choice>
              <mc:Fallback>
                <p:oleObj name="方程式" r:id="rId26" imgW="126720" imgH="164880" progId="Equation.3">
                  <p:embed/>
                  <p:pic>
                    <p:nvPicPr>
                      <p:cNvPr id="0" name=""/>
                      <p:cNvPicPr>
                        <a:picLocks noChangeAspect="1" noChangeArrowheads="1"/>
                      </p:cNvPicPr>
                      <p:nvPr/>
                    </p:nvPicPr>
                    <p:blipFill>
                      <a:blip r:embed="rId27"/>
                      <a:srcRect/>
                      <a:stretch>
                        <a:fillRect/>
                      </a:stretch>
                    </p:blipFill>
                    <p:spPr bwMode="auto">
                      <a:xfrm>
                        <a:off x="1411792" y="4309462"/>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 name="Object 12"/>
          <p:cNvGraphicFramePr>
            <a:graphicFrameLocks noChangeAspect="1"/>
          </p:cNvGraphicFramePr>
          <p:nvPr>
            <p:extLst>
              <p:ext uri="{D42A27DB-BD31-4B8C-83A1-F6EECF244321}">
                <p14:modId xmlns:p14="http://schemas.microsoft.com/office/powerpoint/2010/main" val="666224869"/>
              </p:ext>
            </p:extLst>
          </p:nvPr>
        </p:nvGraphicFramePr>
        <p:xfrm>
          <a:off x="1438275" y="5429250"/>
          <a:ext cx="190500" cy="350838"/>
        </p:xfrm>
        <a:graphic>
          <a:graphicData uri="http://schemas.openxmlformats.org/presentationml/2006/ole">
            <mc:AlternateContent xmlns:mc="http://schemas.openxmlformats.org/markup-compatibility/2006">
              <mc:Choice xmlns:v="urn:schemas-microsoft-com:vml" Requires="v">
                <p:oleObj name="方程式" r:id="rId28" imgW="88560" imgH="164880" progId="Equation.3">
                  <p:embed/>
                </p:oleObj>
              </mc:Choice>
              <mc:Fallback>
                <p:oleObj name="方程式" r:id="rId28" imgW="88560" imgH="164880" progId="Equation.3">
                  <p:embed/>
                  <p:pic>
                    <p:nvPicPr>
                      <p:cNvPr id="0" name=""/>
                      <p:cNvPicPr>
                        <a:picLocks noChangeAspect="1" noChangeArrowheads="1"/>
                      </p:cNvPicPr>
                      <p:nvPr/>
                    </p:nvPicPr>
                    <p:blipFill>
                      <a:blip r:embed="rId29"/>
                      <a:srcRect/>
                      <a:stretch>
                        <a:fillRect/>
                      </a:stretch>
                    </p:blipFill>
                    <p:spPr bwMode="auto">
                      <a:xfrm>
                        <a:off x="1438275" y="5429250"/>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 name="文字方塊 163"/>
          <p:cNvSpPr txBox="1"/>
          <p:nvPr/>
        </p:nvSpPr>
        <p:spPr>
          <a:xfrm>
            <a:off x="810910" y="2990179"/>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 </a:t>
            </a:r>
          </a:p>
        </p:txBody>
      </p:sp>
      <p:sp>
        <p:nvSpPr>
          <p:cNvPr id="165" name="橢圓 164"/>
          <p:cNvSpPr/>
          <p:nvPr/>
        </p:nvSpPr>
        <p:spPr>
          <a:xfrm>
            <a:off x="3189358" y="345981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66" name="橢圓 165"/>
          <p:cNvSpPr/>
          <p:nvPr/>
        </p:nvSpPr>
        <p:spPr>
          <a:xfrm>
            <a:off x="3183340" y="421527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67" name="橢圓 166"/>
          <p:cNvSpPr/>
          <p:nvPr/>
        </p:nvSpPr>
        <p:spPr>
          <a:xfrm>
            <a:off x="3190744" y="528509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68" name="文字方塊 167"/>
          <p:cNvSpPr txBox="1"/>
          <p:nvPr/>
        </p:nvSpPr>
        <p:spPr>
          <a:xfrm rot="5400000">
            <a:off x="3234841" y="5883391"/>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69" name="文字方塊 168"/>
          <p:cNvSpPr txBox="1"/>
          <p:nvPr/>
        </p:nvSpPr>
        <p:spPr>
          <a:xfrm rot="5400000">
            <a:off x="3203028" y="479543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170" name="Object 12"/>
          <p:cNvGraphicFramePr>
            <a:graphicFrameLocks noChangeAspect="1"/>
          </p:cNvGraphicFramePr>
          <p:nvPr>
            <p:extLst>
              <p:ext uri="{D42A27DB-BD31-4B8C-83A1-F6EECF244321}">
                <p14:modId xmlns:p14="http://schemas.microsoft.com/office/powerpoint/2010/main" val="559384877"/>
              </p:ext>
            </p:extLst>
          </p:nvPr>
        </p:nvGraphicFramePr>
        <p:xfrm>
          <a:off x="3389684" y="3557921"/>
          <a:ext cx="190501" cy="352425"/>
        </p:xfrm>
        <a:graphic>
          <a:graphicData uri="http://schemas.openxmlformats.org/presentationml/2006/ole">
            <mc:AlternateContent xmlns:mc="http://schemas.openxmlformats.org/markup-compatibility/2006">
              <mc:Choice xmlns:v="urn:schemas-microsoft-com:vml" Requires="v">
                <p:oleObj name="方程式" r:id="rId30" imgW="88560" imgH="164880" progId="Equation.3">
                  <p:embed/>
                </p:oleObj>
              </mc:Choice>
              <mc:Fallback>
                <p:oleObj name="方程式" r:id="rId30" imgW="88560" imgH="164880" progId="Equation.3">
                  <p:embed/>
                  <p:pic>
                    <p:nvPicPr>
                      <p:cNvPr id="0" name=""/>
                      <p:cNvPicPr>
                        <a:picLocks noChangeAspect="1" noChangeArrowheads="1"/>
                      </p:cNvPicPr>
                      <p:nvPr/>
                    </p:nvPicPr>
                    <p:blipFill>
                      <a:blip r:embed="rId25"/>
                      <a:srcRect/>
                      <a:stretch>
                        <a:fillRect/>
                      </a:stretch>
                    </p:blipFill>
                    <p:spPr bwMode="auto">
                      <a:xfrm>
                        <a:off x="3389684" y="3557921"/>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1" name="Object 12"/>
          <p:cNvGraphicFramePr>
            <a:graphicFrameLocks noChangeAspect="1"/>
          </p:cNvGraphicFramePr>
          <p:nvPr>
            <p:extLst>
              <p:ext uri="{D42A27DB-BD31-4B8C-83A1-F6EECF244321}">
                <p14:modId xmlns:p14="http://schemas.microsoft.com/office/powerpoint/2010/main" val="2753557374"/>
              </p:ext>
            </p:extLst>
          </p:nvPr>
        </p:nvGraphicFramePr>
        <p:xfrm>
          <a:off x="3356607" y="4309462"/>
          <a:ext cx="271463" cy="352425"/>
        </p:xfrm>
        <a:graphic>
          <a:graphicData uri="http://schemas.openxmlformats.org/presentationml/2006/ole">
            <mc:AlternateContent xmlns:mc="http://schemas.openxmlformats.org/markup-compatibility/2006">
              <mc:Choice xmlns:v="urn:schemas-microsoft-com:vml" Requires="v">
                <p:oleObj name="方程式" r:id="rId31" imgW="126720" imgH="164880" progId="Equation.3">
                  <p:embed/>
                </p:oleObj>
              </mc:Choice>
              <mc:Fallback>
                <p:oleObj name="方程式" r:id="rId31" imgW="126720" imgH="164880" progId="Equation.3">
                  <p:embed/>
                  <p:pic>
                    <p:nvPicPr>
                      <p:cNvPr id="0" name=""/>
                      <p:cNvPicPr>
                        <a:picLocks noChangeAspect="1" noChangeArrowheads="1"/>
                      </p:cNvPicPr>
                      <p:nvPr/>
                    </p:nvPicPr>
                    <p:blipFill>
                      <a:blip r:embed="rId27"/>
                      <a:srcRect/>
                      <a:stretch>
                        <a:fillRect/>
                      </a:stretch>
                    </p:blipFill>
                    <p:spPr bwMode="auto">
                      <a:xfrm>
                        <a:off x="3356607" y="4309462"/>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2" name="Object 12"/>
          <p:cNvGraphicFramePr>
            <a:graphicFrameLocks noChangeAspect="1"/>
          </p:cNvGraphicFramePr>
          <p:nvPr>
            <p:extLst>
              <p:ext uri="{D42A27DB-BD31-4B8C-83A1-F6EECF244321}">
                <p14:modId xmlns:p14="http://schemas.microsoft.com/office/powerpoint/2010/main" val="3569196262"/>
              </p:ext>
            </p:extLst>
          </p:nvPr>
        </p:nvGraphicFramePr>
        <p:xfrm>
          <a:off x="3341445" y="5416196"/>
          <a:ext cx="273050" cy="377825"/>
        </p:xfrm>
        <a:graphic>
          <a:graphicData uri="http://schemas.openxmlformats.org/presentationml/2006/ole">
            <mc:AlternateContent xmlns:mc="http://schemas.openxmlformats.org/markup-compatibility/2006">
              <mc:Choice xmlns:v="urn:schemas-microsoft-com:vml" Requires="v">
                <p:oleObj name="方程式" r:id="rId32" imgW="126720" imgH="177480" progId="Equation.3">
                  <p:embed/>
                </p:oleObj>
              </mc:Choice>
              <mc:Fallback>
                <p:oleObj name="方程式" r:id="rId32" imgW="126720" imgH="177480" progId="Equation.3">
                  <p:embed/>
                  <p:pic>
                    <p:nvPicPr>
                      <p:cNvPr id="0" name=""/>
                      <p:cNvPicPr>
                        <a:picLocks noChangeAspect="1" noChangeArrowheads="1"/>
                      </p:cNvPicPr>
                      <p:nvPr/>
                    </p:nvPicPr>
                    <p:blipFill>
                      <a:blip r:embed="rId33"/>
                      <a:srcRect/>
                      <a:stretch>
                        <a:fillRect/>
                      </a:stretch>
                    </p:blipFill>
                    <p:spPr bwMode="auto">
                      <a:xfrm>
                        <a:off x="3341445" y="5416196"/>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3" name="直線單箭頭接點 172"/>
          <p:cNvCxnSpPr/>
          <p:nvPr/>
        </p:nvCxnSpPr>
        <p:spPr>
          <a:xfrm>
            <a:off x="1869332" y="5593463"/>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文字方塊 173"/>
          <p:cNvSpPr txBox="1"/>
          <p:nvPr/>
        </p:nvSpPr>
        <p:spPr>
          <a:xfrm>
            <a:off x="2755725" y="2990179"/>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 </a:t>
            </a:r>
          </a:p>
        </p:txBody>
      </p:sp>
      <p:cxnSp>
        <p:nvCxnSpPr>
          <p:cNvPr id="175" name="直線單箭頭接點 174"/>
          <p:cNvCxnSpPr>
            <a:endCxn id="167" idx="2"/>
          </p:cNvCxnSpPr>
          <p:nvPr/>
        </p:nvCxnSpPr>
        <p:spPr>
          <a:xfrm>
            <a:off x="1844629" y="4516780"/>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線單箭頭接點 175"/>
          <p:cNvCxnSpPr>
            <a:endCxn id="167" idx="2"/>
          </p:cNvCxnSpPr>
          <p:nvPr/>
        </p:nvCxnSpPr>
        <p:spPr>
          <a:xfrm>
            <a:off x="1850649" y="3761313"/>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p:cNvCxnSpPr>
            <a:endCxn id="166" idx="2"/>
          </p:cNvCxnSpPr>
          <p:nvPr/>
        </p:nvCxnSpPr>
        <p:spPr>
          <a:xfrm flipV="1">
            <a:off x="1852033" y="4502357"/>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單箭頭接點 177"/>
          <p:cNvCxnSpPr>
            <a:endCxn id="165" idx="2"/>
          </p:cNvCxnSpPr>
          <p:nvPr/>
        </p:nvCxnSpPr>
        <p:spPr>
          <a:xfrm flipV="1">
            <a:off x="1852035" y="3746890"/>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線單箭頭接點 178"/>
          <p:cNvCxnSpPr>
            <a:endCxn id="166" idx="2"/>
          </p:cNvCxnSpPr>
          <p:nvPr/>
        </p:nvCxnSpPr>
        <p:spPr>
          <a:xfrm flipV="1">
            <a:off x="1844629" y="4502357"/>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單箭頭接點 179"/>
          <p:cNvCxnSpPr>
            <a:endCxn id="165" idx="2"/>
          </p:cNvCxnSpPr>
          <p:nvPr/>
        </p:nvCxnSpPr>
        <p:spPr>
          <a:xfrm flipV="1">
            <a:off x="1844631" y="3746890"/>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單箭頭接點 180"/>
          <p:cNvCxnSpPr>
            <a:endCxn id="166" idx="2"/>
          </p:cNvCxnSpPr>
          <p:nvPr/>
        </p:nvCxnSpPr>
        <p:spPr>
          <a:xfrm>
            <a:off x="1829354" y="3768137"/>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直線單箭頭接點 181"/>
          <p:cNvCxnSpPr>
            <a:endCxn id="165" idx="2"/>
          </p:cNvCxnSpPr>
          <p:nvPr/>
        </p:nvCxnSpPr>
        <p:spPr>
          <a:xfrm flipV="1">
            <a:off x="1850647" y="3746890"/>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83" name="Object 12"/>
          <p:cNvGraphicFramePr>
            <a:graphicFrameLocks noChangeAspect="1"/>
          </p:cNvGraphicFramePr>
          <p:nvPr>
            <p:extLst>
              <p:ext uri="{D42A27DB-BD31-4B8C-83A1-F6EECF244321}">
                <p14:modId xmlns:p14="http://schemas.microsoft.com/office/powerpoint/2010/main" val="2420031289"/>
              </p:ext>
            </p:extLst>
          </p:nvPr>
        </p:nvGraphicFramePr>
        <p:xfrm>
          <a:off x="1022351" y="5791202"/>
          <a:ext cx="354013" cy="515938"/>
        </p:xfrm>
        <a:graphic>
          <a:graphicData uri="http://schemas.openxmlformats.org/presentationml/2006/ole">
            <mc:AlternateContent xmlns:mc="http://schemas.openxmlformats.org/markup-compatibility/2006">
              <mc:Choice xmlns:v="urn:schemas-microsoft-com:vml" Requires="v">
                <p:oleObj name="方程式" r:id="rId34" imgW="164880" imgH="241200" progId="Equation.3">
                  <p:embed/>
                </p:oleObj>
              </mc:Choice>
              <mc:Fallback>
                <p:oleObj name="方程式" r:id="rId34" imgW="164880" imgH="241200" progId="Equation.3">
                  <p:embed/>
                  <p:pic>
                    <p:nvPicPr>
                      <p:cNvPr id="0" name=""/>
                      <p:cNvPicPr>
                        <a:picLocks noChangeAspect="1" noChangeArrowheads="1"/>
                      </p:cNvPicPr>
                      <p:nvPr/>
                    </p:nvPicPr>
                    <p:blipFill>
                      <a:blip r:embed="rId35"/>
                      <a:srcRect/>
                      <a:stretch>
                        <a:fillRect/>
                      </a:stretch>
                    </p:blipFill>
                    <p:spPr bwMode="auto">
                      <a:xfrm>
                        <a:off x="1022351" y="5791202"/>
                        <a:ext cx="354013"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 name="Object 12"/>
          <p:cNvGraphicFramePr>
            <a:graphicFrameLocks noChangeAspect="1"/>
          </p:cNvGraphicFramePr>
          <p:nvPr>
            <p:extLst>
              <p:ext uri="{D42A27DB-BD31-4B8C-83A1-F6EECF244321}">
                <p14:modId xmlns:p14="http://schemas.microsoft.com/office/powerpoint/2010/main" val="3596302201"/>
              </p:ext>
            </p:extLst>
          </p:nvPr>
        </p:nvGraphicFramePr>
        <p:xfrm>
          <a:off x="1013553" y="4634849"/>
          <a:ext cx="354013" cy="488950"/>
        </p:xfrm>
        <a:graphic>
          <a:graphicData uri="http://schemas.openxmlformats.org/presentationml/2006/ole">
            <mc:AlternateContent xmlns:mc="http://schemas.openxmlformats.org/markup-compatibility/2006">
              <mc:Choice xmlns:v="urn:schemas-microsoft-com:vml" Requires="v">
                <p:oleObj name="方程式" r:id="rId36" imgW="164880" imgH="228600" progId="Equation.3">
                  <p:embed/>
                </p:oleObj>
              </mc:Choice>
              <mc:Fallback>
                <p:oleObj name="方程式" r:id="rId36" imgW="164880" imgH="228600" progId="Equation.3">
                  <p:embed/>
                  <p:pic>
                    <p:nvPicPr>
                      <p:cNvPr id="0" name=""/>
                      <p:cNvPicPr>
                        <a:picLocks noChangeAspect="1" noChangeArrowheads="1"/>
                      </p:cNvPicPr>
                      <p:nvPr/>
                    </p:nvPicPr>
                    <p:blipFill>
                      <a:blip r:embed="rId37"/>
                      <a:srcRect/>
                      <a:stretch>
                        <a:fillRect/>
                      </a:stretch>
                    </p:blipFill>
                    <p:spPr bwMode="auto">
                      <a:xfrm>
                        <a:off x="1013553" y="4634849"/>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5" name="Object 12"/>
          <p:cNvGraphicFramePr>
            <a:graphicFrameLocks noChangeAspect="1"/>
          </p:cNvGraphicFramePr>
          <p:nvPr>
            <p:extLst>
              <p:ext uri="{D42A27DB-BD31-4B8C-83A1-F6EECF244321}">
                <p14:modId xmlns:p14="http://schemas.microsoft.com/office/powerpoint/2010/main" val="2103634991"/>
              </p:ext>
            </p:extLst>
          </p:nvPr>
        </p:nvGraphicFramePr>
        <p:xfrm>
          <a:off x="992826" y="3867018"/>
          <a:ext cx="354013" cy="488950"/>
        </p:xfrm>
        <a:graphic>
          <a:graphicData uri="http://schemas.openxmlformats.org/presentationml/2006/ole">
            <mc:AlternateContent xmlns:mc="http://schemas.openxmlformats.org/markup-compatibility/2006">
              <mc:Choice xmlns:v="urn:schemas-microsoft-com:vml" Requires="v">
                <p:oleObj name="方程式" r:id="rId38" imgW="164880" imgH="228600" progId="Equation.3">
                  <p:embed/>
                </p:oleObj>
              </mc:Choice>
              <mc:Fallback>
                <p:oleObj name="方程式" r:id="rId38" imgW="164880" imgH="228600" progId="Equation.3">
                  <p:embed/>
                  <p:pic>
                    <p:nvPicPr>
                      <p:cNvPr id="0" name=""/>
                      <p:cNvPicPr>
                        <a:picLocks noChangeAspect="1" noChangeArrowheads="1"/>
                      </p:cNvPicPr>
                      <p:nvPr/>
                    </p:nvPicPr>
                    <p:blipFill>
                      <a:blip r:embed="rId39"/>
                      <a:srcRect/>
                      <a:stretch>
                        <a:fillRect/>
                      </a:stretch>
                    </p:blipFill>
                    <p:spPr bwMode="auto">
                      <a:xfrm>
                        <a:off x="992826" y="3867018"/>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6" name="Object 12"/>
          <p:cNvGraphicFramePr>
            <a:graphicFrameLocks noChangeAspect="1"/>
          </p:cNvGraphicFramePr>
          <p:nvPr>
            <p:extLst>
              <p:ext uri="{D42A27DB-BD31-4B8C-83A1-F6EECF244321}">
                <p14:modId xmlns:p14="http://schemas.microsoft.com/office/powerpoint/2010/main" val="3085405566"/>
              </p:ext>
            </p:extLst>
          </p:nvPr>
        </p:nvGraphicFramePr>
        <p:xfrm>
          <a:off x="2922337" y="5781016"/>
          <a:ext cx="515937" cy="515938"/>
        </p:xfrm>
        <a:graphic>
          <a:graphicData uri="http://schemas.openxmlformats.org/presentationml/2006/ole">
            <mc:AlternateContent xmlns:mc="http://schemas.openxmlformats.org/markup-compatibility/2006">
              <mc:Choice xmlns:v="urn:schemas-microsoft-com:vml" Requires="v">
                <p:oleObj name="方程式" r:id="rId40" imgW="241200" imgH="241200" progId="Equation.3">
                  <p:embed/>
                </p:oleObj>
              </mc:Choice>
              <mc:Fallback>
                <p:oleObj name="方程式" r:id="rId40" imgW="241200" imgH="241200" progId="Equation.3">
                  <p:embed/>
                  <p:pic>
                    <p:nvPicPr>
                      <p:cNvPr id="0" name=""/>
                      <p:cNvPicPr>
                        <a:picLocks noChangeAspect="1" noChangeArrowheads="1"/>
                      </p:cNvPicPr>
                      <p:nvPr/>
                    </p:nvPicPr>
                    <p:blipFill>
                      <a:blip r:embed="rId41"/>
                      <a:srcRect/>
                      <a:stretch>
                        <a:fillRect/>
                      </a:stretch>
                    </p:blipFill>
                    <p:spPr bwMode="auto">
                      <a:xfrm>
                        <a:off x="2922337" y="5781016"/>
                        <a:ext cx="515937"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 name="Object 12"/>
          <p:cNvGraphicFramePr>
            <a:graphicFrameLocks noChangeAspect="1"/>
          </p:cNvGraphicFramePr>
          <p:nvPr>
            <p:extLst>
              <p:ext uri="{D42A27DB-BD31-4B8C-83A1-F6EECF244321}">
                <p14:modId xmlns:p14="http://schemas.microsoft.com/office/powerpoint/2010/main" val="4149684934"/>
              </p:ext>
            </p:extLst>
          </p:nvPr>
        </p:nvGraphicFramePr>
        <p:xfrm>
          <a:off x="2944561" y="4624637"/>
          <a:ext cx="519112" cy="488950"/>
        </p:xfrm>
        <a:graphic>
          <a:graphicData uri="http://schemas.openxmlformats.org/presentationml/2006/ole">
            <mc:AlternateContent xmlns:mc="http://schemas.openxmlformats.org/markup-compatibility/2006">
              <mc:Choice xmlns:v="urn:schemas-microsoft-com:vml" Requires="v">
                <p:oleObj name="方程式" r:id="rId42" imgW="241200" imgH="228600" progId="Equation.3">
                  <p:embed/>
                </p:oleObj>
              </mc:Choice>
              <mc:Fallback>
                <p:oleObj name="方程式" r:id="rId42" imgW="241200" imgH="228600" progId="Equation.3">
                  <p:embed/>
                  <p:pic>
                    <p:nvPicPr>
                      <p:cNvPr id="0" name=""/>
                      <p:cNvPicPr>
                        <a:picLocks noChangeAspect="1" noChangeArrowheads="1"/>
                      </p:cNvPicPr>
                      <p:nvPr/>
                    </p:nvPicPr>
                    <p:blipFill>
                      <a:blip r:embed="rId43"/>
                      <a:srcRect/>
                      <a:stretch>
                        <a:fillRect/>
                      </a:stretch>
                    </p:blipFill>
                    <p:spPr bwMode="auto">
                      <a:xfrm>
                        <a:off x="2944561" y="4624637"/>
                        <a:ext cx="5191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 name="Object 12"/>
          <p:cNvGraphicFramePr>
            <a:graphicFrameLocks noChangeAspect="1"/>
          </p:cNvGraphicFramePr>
          <p:nvPr>
            <p:extLst>
              <p:ext uri="{D42A27DB-BD31-4B8C-83A1-F6EECF244321}">
                <p14:modId xmlns:p14="http://schemas.microsoft.com/office/powerpoint/2010/main" val="4241179730"/>
              </p:ext>
            </p:extLst>
          </p:nvPr>
        </p:nvGraphicFramePr>
        <p:xfrm>
          <a:off x="2965652" y="3819392"/>
          <a:ext cx="517525" cy="488950"/>
        </p:xfrm>
        <a:graphic>
          <a:graphicData uri="http://schemas.openxmlformats.org/presentationml/2006/ole">
            <mc:AlternateContent xmlns:mc="http://schemas.openxmlformats.org/markup-compatibility/2006">
              <mc:Choice xmlns:v="urn:schemas-microsoft-com:vml" Requires="v">
                <p:oleObj name="方程式" r:id="rId44" imgW="241200" imgH="228600" progId="Equation.3">
                  <p:embed/>
                </p:oleObj>
              </mc:Choice>
              <mc:Fallback>
                <p:oleObj name="方程式" r:id="rId44" imgW="241200" imgH="228600" progId="Equation.3">
                  <p:embed/>
                  <p:pic>
                    <p:nvPicPr>
                      <p:cNvPr id="0" name=""/>
                      <p:cNvPicPr>
                        <a:picLocks noChangeAspect="1" noChangeArrowheads="1"/>
                      </p:cNvPicPr>
                      <p:nvPr/>
                    </p:nvPicPr>
                    <p:blipFill>
                      <a:blip r:embed="rId45"/>
                      <a:srcRect/>
                      <a:stretch>
                        <a:fillRect/>
                      </a:stretch>
                    </p:blipFill>
                    <p:spPr bwMode="auto">
                      <a:xfrm>
                        <a:off x="2965652" y="3819392"/>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 name="Object 12"/>
          <p:cNvGraphicFramePr>
            <a:graphicFrameLocks noChangeAspect="1"/>
          </p:cNvGraphicFramePr>
          <p:nvPr>
            <p:extLst>
              <p:ext uri="{D42A27DB-BD31-4B8C-83A1-F6EECF244321}">
                <p14:modId xmlns:p14="http://schemas.microsoft.com/office/powerpoint/2010/main" val="1554420639"/>
              </p:ext>
            </p:extLst>
          </p:nvPr>
        </p:nvGraphicFramePr>
        <p:xfrm>
          <a:off x="2907274" y="6298459"/>
          <a:ext cx="515938" cy="542925"/>
        </p:xfrm>
        <a:graphic>
          <a:graphicData uri="http://schemas.openxmlformats.org/presentationml/2006/ole">
            <mc:AlternateContent xmlns:mc="http://schemas.openxmlformats.org/markup-compatibility/2006">
              <mc:Choice xmlns:v="urn:schemas-microsoft-com:vml" Requires="v">
                <p:oleObj name="方程式" r:id="rId46" imgW="241200" imgH="253800" progId="Equation.3">
                  <p:embed/>
                </p:oleObj>
              </mc:Choice>
              <mc:Fallback>
                <p:oleObj name="方程式" r:id="rId46" imgW="241200" imgH="253800" progId="Equation.3">
                  <p:embed/>
                  <p:pic>
                    <p:nvPicPr>
                      <p:cNvPr id="0" name=""/>
                      <p:cNvPicPr>
                        <a:picLocks noChangeAspect="1" noChangeArrowheads="1"/>
                      </p:cNvPicPr>
                      <p:nvPr/>
                    </p:nvPicPr>
                    <p:blipFill>
                      <a:blip r:embed="rId47"/>
                      <a:srcRect/>
                      <a:stretch>
                        <a:fillRect/>
                      </a:stretch>
                    </p:blipFill>
                    <p:spPr bwMode="auto">
                      <a:xfrm>
                        <a:off x="2907274" y="6298459"/>
                        <a:ext cx="51593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 name="Object 12"/>
          <p:cNvGraphicFramePr>
            <a:graphicFrameLocks noChangeAspect="1"/>
          </p:cNvGraphicFramePr>
          <p:nvPr>
            <p:extLst>
              <p:ext uri="{D42A27DB-BD31-4B8C-83A1-F6EECF244321}">
                <p14:modId xmlns:p14="http://schemas.microsoft.com/office/powerpoint/2010/main" val="1647560418"/>
              </p:ext>
            </p:extLst>
          </p:nvPr>
        </p:nvGraphicFramePr>
        <p:xfrm>
          <a:off x="1020068" y="6259544"/>
          <a:ext cx="352425" cy="542925"/>
        </p:xfrm>
        <a:graphic>
          <a:graphicData uri="http://schemas.openxmlformats.org/presentationml/2006/ole">
            <mc:AlternateContent xmlns:mc="http://schemas.openxmlformats.org/markup-compatibility/2006">
              <mc:Choice xmlns:v="urn:schemas-microsoft-com:vml" Requires="v">
                <p:oleObj name="方程式" r:id="rId48" imgW="164880" imgH="253800" progId="Equation.3">
                  <p:embed/>
                </p:oleObj>
              </mc:Choice>
              <mc:Fallback>
                <p:oleObj name="方程式" r:id="rId48" imgW="164880" imgH="253800" progId="Equation.3">
                  <p:embed/>
                  <p:pic>
                    <p:nvPicPr>
                      <p:cNvPr id="0" name=""/>
                      <p:cNvPicPr>
                        <a:picLocks noChangeAspect="1" noChangeArrowheads="1"/>
                      </p:cNvPicPr>
                      <p:nvPr/>
                    </p:nvPicPr>
                    <p:blipFill>
                      <a:blip r:embed="rId49"/>
                      <a:srcRect/>
                      <a:stretch>
                        <a:fillRect/>
                      </a:stretch>
                    </p:blipFill>
                    <p:spPr bwMode="auto">
                      <a:xfrm>
                        <a:off x="1020068" y="6259544"/>
                        <a:ext cx="3524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 name="Object 12"/>
          <p:cNvGraphicFramePr>
            <a:graphicFrameLocks noChangeAspect="1"/>
          </p:cNvGraphicFramePr>
          <p:nvPr>
            <p:extLst>
              <p:ext uri="{D42A27DB-BD31-4B8C-83A1-F6EECF244321}">
                <p14:modId xmlns:p14="http://schemas.microsoft.com/office/powerpoint/2010/main" val="1731306463"/>
              </p:ext>
            </p:extLst>
          </p:nvPr>
        </p:nvGraphicFramePr>
        <p:xfrm>
          <a:off x="4414110" y="2939456"/>
          <a:ext cx="1281112" cy="976312"/>
        </p:xfrm>
        <a:graphic>
          <a:graphicData uri="http://schemas.openxmlformats.org/presentationml/2006/ole">
            <mc:AlternateContent xmlns:mc="http://schemas.openxmlformats.org/markup-compatibility/2006">
              <mc:Choice xmlns:v="urn:schemas-microsoft-com:vml" Requires="v">
                <p:oleObj name="方程式" r:id="rId50" imgW="596880" imgH="457200" progId="Equation.3">
                  <p:embed/>
                </p:oleObj>
              </mc:Choice>
              <mc:Fallback>
                <p:oleObj name="方程式" r:id="rId50" imgW="596880" imgH="457200" progId="Equation.3">
                  <p:embed/>
                  <p:pic>
                    <p:nvPicPr>
                      <p:cNvPr id="0" name=""/>
                      <p:cNvPicPr>
                        <a:picLocks noChangeAspect="1" noChangeArrowheads="1"/>
                      </p:cNvPicPr>
                      <p:nvPr/>
                    </p:nvPicPr>
                    <p:blipFill>
                      <a:blip r:embed="rId51"/>
                      <a:srcRect/>
                      <a:stretch>
                        <a:fillRect/>
                      </a:stretch>
                    </p:blipFill>
                    <p:spPr bwMode="auto">
                      <a:xfrm>
                        <a:off x="4414110" y="2939456"/>
                        <a:ext cx="1281112" cy="97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 name="矩形 67"/>
          <p:cNvSpPr/>
          <p:nvPr/>
        </p:nvSpPr>
        <p:spPr>
          <a:xfrm>
            <a:off x="913920" y="5774773"/>
            <a:ext cx="530948" cy="4915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69" name="Object 12"/>
          <p:cNvGraphicFramePr>
            <a:graphicFrameLocks noChangeAspect="1"/>
          </p:cNvGraphicFramePr>
          <p:nvPr>
            <p:extLst>
              <p:ext uri="{D42A27DB-BD31-4B8C-83A1-F6EECF244321}">
                <p14:modId xmlns:p14="http://schemas.microsoft.com/office/powerpoint/2010/main" val="3748523599"/>
              </p:ext>
            </p:extLst>
          </p:nvPr>
        </p:nvGraphicFramePr>
        <p:xfrm>
          <a:off x="8498690" y="5690966"/>
          <a:ext cx="571500" cy="514350"/>
        </p:xfrm>
        <a:graphic>
          <a:graphicData uri="http://schemas.openxmlformats.org/presentationml/2006/ole">
            <mc:AlternateContent xmlns:mc="http://schemas.openxmlformats.org/markup-compatibility/2006">
              <mc:Choice xmlns:v="urn:schemas-microsoft-com:vml" Requires="v">
                <p:oleObj name="方程式" r:id="rId52" imgW="266400" imgH="241200" progId="Equation.3">
                  <p:embed/>
                </p:oleObj>
              </mc:Choice>
              <mc:Fallback>
                <p:oleObj name="方程式" r:id="rId52" imgW="266400" imgH="241200" progId="Equation.3">
                  <p:embed/>
                  <p:pic>
                    <p:nvPicPr>
                      <p:cNvPr id="0" name=""/>
                      <p:cNvPicPr>
                        <a:picLocks noChangeAspect="1" noChangeArrowheads="1"/>
                      </p:cNvPicPr>
                      <p:nvPr/>
                    </p:nvPicPr>
                    <p:blipFill>
                      <a:blip r:embed="rId53"/>
                      <a:srcRect/>
                      <a:stretch>
                        <a:fillRect/>
                      </a:stretch>
                    </p:blipFill>
                    <p:spPr bwMode="auto">
                      <a:xfrm>
                        <a:off x="8498690" y="5690966"/>
                        <a:ext cx="5715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0" name="直線單箭頭接點 69"/>
          <p:cNvCxnSpPr/>
          <p:nvPr/>
        </p:nvCxnSpPr>
        <p:spPr>
          <a:xfrm>
            <a:off x="8248196" y="5948139"/>
            <a:ext cx="25882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7538786" y="5474560"/>
            <a:ext cx="7094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pic>
        <p:nvPicPr>
          <p:cNvPr id="72" name="Picture 1223"/>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3" name="Group 72"/>
          <p:cNvGrpSpPr/>
          <p:nvPr/>
        </p:nvGrpSpPr>
        <p:grpSpPr>
          <a:xfrm>
            <a:off x="8696904" y="6266316"/>
            <a:ext cx="349028" cy="534127"/>
            <a:chOff x="7517647" y="4843947"/>
            <a:chExt cx="1485900" cy="1908068"/>
          </a:xfrm>
        </p:grpSpPr>
        <p:pic>
          <p:nvPicPr>
            <p:cNvPr id="87" name="Picture 2">
              <a:hlinkClick r:id="rId55"/>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3"/>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434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9" grpId="0"/>
      <p:bldP spid="68" grpId="0" animBg="1"/>
      <p:bldP spid="7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Second Term</a:t>
            </a:r>
            <a:endParaRPr lang="zh-TW" altLang="en-US" dirty="0"/>
          </a:p>
        </p:txBody>
      </p:sp>
      <p:graphicFrame>
        <p:nvGraphicFramePr>
          <p:cNvPr id="82" name="Object 12"/>
          <p:cNvGraphicFramePr>
            <a:graphicFrameLocks noChangeAspect="1"/>
          </p:cNvGraphicFramePr>
          <p:nvPr/>
        </p:nvGraphicFramePr>
        <p:xfrm>
          <a:off x="1290080" y="1842346"/>
          <a:ext cx="2201863" cy="1003300"/>
        </p:xfrm>
        <a:graphic>
          <a:graphicData uri="http://schemas.openxmlformats.org/presentationml/2006/ole">
            <mc:AlternateContent xmlns:mc="http://schemas.openxmlformats.org/markup-compatibility/2006">
              <mc:Choice xmlns:v="urn:schemas-microsoft-com:vml" Requires="v">
                <p:oleObj name="方程式" r:id="rId3" imgW="1028520" imgH="469800" progId="Equation.3">
                  <p:embed/>
                </p:oleObj>
              </mc:Choice>
              <mc:Fallback>
                <p:oleObj name="方程式" r:id="rId3" imgW="1028520" imgH="469800" progId="Equation.3">
                  <p:embed/>
                  <p:pic>
                    <p:nvPicPr>
                      <p:cNvPr id="0" name=""/>
                      <p:cNvPicPr>
                        <a:picLocks noChangeAspect="1" noChangeArrowheads="1"/>
                      </p:cNvPicPr>
                      <p:nvPr/>
                    </p:nvPicPr>
                    <p:blipFill>
                      <a:blip r:embed="rId4"/>
                      <a:srcRect/>
                      <a:stretch>
                        <a:fillRect/>
                      </a:stretch>
                    </p:blipFill>
                    <p:spPr bwMode="auto">
                      <a:xfrm>
                        <a:off x="1290080" y="1842346"/>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 name="Object 12"/>
          <p:cNvGraphicFramePr>
            <a:graphicFrameLocks noChangeAspect="1"/>
          </p:cNvGraphicFramePr>
          <p:nvPr/>
        </p:nvGraphicFramePr>
        <p:xfrm>
          <a:off x="3782091" y="2095252"/>
          <a:ext cx="381000" cy="514350"/>
        </p:xfrm>
        <a:graphic>
          <a:graphicData uri="http://schemas.openxmlformats.org/presentationml/2006/ole">
            <mc:AlternateContent xmlns:mc="http://schemas.openxmlformats.org/markup-compatibility/2006">
              <mc:Choice xmlns:v="urn:schemas-microsoft-com:vml" Requires="v">
                <p:oleObj name="方程式" r:id="rId5" imgW="177480" imgH="241200" progId="Equation.3">
                  <p:embed/>
                </p:oleObj>
              </mc:Choice>
              <mc:Fallback>
                <p:oleObj name="方程式" r:id="rId5" imgW="177480" imgH="241200" progId="Equation.3">
                  <p:embed/>
                  <p:pic>
                    <p:nvPicPr>
                      <p:cNvPr id="0" name=""/>
                      <p:cNvPicPr>
                        <a:picLocks noChangeAspect="1" noChangeArrowheads="1"/>
                      </p:cNvPicPr>
                      <p:nvPr/>
                    </p:nvPicPr>
                    <p:blipFill>
                      <a:blip r:embed="rId6"/>
                      <a:srcRect/>
                      <a:stretch>
                        <a:fillRect/>
                      </a:stretch>
                    </p:blipFill>
                    <p:spPr bwMode="auto">
                      <a:xfrm>
                        <a:off x="3782091" y="2095252"/>
                        <a:ext cx="3810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4" name="直線單箭頭接點 83"/>
          <p:cNvCxnSpPr/>
          <p:nvPr/>
        </p:nvCxnSpPr>
        <p:spPr>
          <a:xfrm>
            <a:off x="3514937" y="2330350"/>
            <a:ext cx="287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2805527" y="1856771"/>
            <a:ext cx="7094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70" name="Object 12"/>
          <p:cNvGraphicFramePr>
            <a:graphicFrameLocks noChangeAspect="1"/>
          </p:cNvGraphicFramePr>
          <p:nvPr>
            <p:extLst>
              <p:ext uri="{D42A27DB-BD31-4B8C-83A1-F6EECF244321}">
                <p14:modId xmlns:p14="http://schemas.microsoft.com/office/powerpoint/2010/main" val="2741474117"/>
              </p:ext>
            </p:extLst>
          </p:nvPr>
        </p:nvGraphicFramePr>
        <p:xfrm>
          <a:off x="4607326" y="5651304"/>
          <a:ext cx="2854325" cy="731838"/>
        </p:xfrm>
        <a:graphic>
          <a:graphicData uri="http://schemas.openxmlformats.org/presentationml/2006/ole">
            <mc:AlternateContent xmlns:mc="http://schemas.openxmlformats.org/markup-compatibility/2006">
              <mc:Choice xmlns:v="urn:schemas-microsoft-com:vml" Requires="v">
                <p:oleObj name="方程式" r:id="rId7" imgW="1333440" imgH="342720" progId="Equation.3">
                  <p:embed/>
                </p:oleObj>
              </mc:Choice>
              <mc:Fallback>
                <p:oleObj name="方程式" r:id="rId7" imgW="1333440" imgH="342720" progId="Equation.3">
                  <p:embed/>
                  <p:pic>
                    <p:nvPicPr>
                      <p:cNvPr id="0" name=""/>
                      <p:cNvPicPr>
                        <a:picLocks noChangeAspect="1" noChangeArrowheads="1"/>
                      </p:cNvPicPr>
                      <p:nvPr/>
                    </p:nvPicPr>
                    <p:blipFill>
                      <a:blip r:embed="rId8"/>
                      <a:srcRect/>
                      <a:stretch>
                        <a:fillRect/>
                      </a:stretch>
                    </p:blipFill>
                    <p:spPr bwMode="auto">
                      <a:xfrm>
                        <a:off x="4607326" y="5651304"/>
                        <a:ext cx="2854325" cy="73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 name="矩形 71"/>
          <p:cNvSpPr/>
          <p:nvPr/>
        </p:nvSpPr>
        <p:spPr>
          <a:xfrm>
            <a:off x="2894176" y="3633908"/>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73" name="矩形 72"/>
          <p:cNvSpPr/>
          <p:nvPr/>
        </p:nvSpPr>
        <p:spPr>
          <a:xfrm>
            <a:off x="913919" y="3636008"/>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7" name="橢圓 86"/>
          <p:cNvSpPr/>
          <p:nvPr/>
        </p:nvSpPr>
        <p:spPr>
          <a:xfrm>
            <a:off x="1244544" y="345981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8" name="橢圓 87"/>
          <p:cNvSpPr/>
          <p:nvPr/>
        </p:nvSpPr>
        <p:spPr>
          <a:xfrm>
            <a:off x="1238525" y="421527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89" name="橢圓 88"/>
          <p:cNvSpPr/>
          <p:nvPr/>
        </p:nvSpPr>
        <p:spPr>
          <a:xfrm>
            <a:off x="1245929" y="5285092"/>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0" name="文字方塊 89"/>
          <p:cNvSpPr txBox="1"/>
          <p:nvPr/>
        </p:nvSpPr>
        <p:spPr>
          <a:xfrm rot="5400000">
            <a:off x="1290026" y="5883391"/>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91" name="文字方塊 90"/>
          <p:cNvSpPr txBox="1"/>
          <p:nvPr/>
        </p:nvSpPr>
        <p:spPr>
          <a:xfrm rot="5400000">
            <a:off x="1258213" y="479543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103" name="Object 12"/>
          <p:cNvGraphicFramePr>
            <a:graphicFrameLocks noChangeAspect="1"/>
          </p:cNvGraphicFramePr>
          <p:nvPr>
            <p:extLst>
              <p:ext uri="{D42A27DB-BD31-4B8C-83A1-F6EECF244321}">
                <p14:modId xmlns:p14="http://schemas.microsoft.com/office/powerpoint/2010/main" val="410475938"/>
              </p:ext>
            </p:extLst>
          </p:nvPr>
        </p:nvGraphicFramePr>
        <p:xfrm>
          <a:off x="1444869" y="3557921"/>
          <a:ext cx="190501" cy="352425"/>
        </p:xfrm>
        <a:graphic>
          <a:graphicData uri="http://schemas.openxmlformats.org/presentationml/2006/ole">
            <mc:AlternateContent xmlns:mc="http://schemas.openxmlformats.org/markup-compatibility/2006">
              <mc:Choice xmlns:v="urn:schemas-microsoft-com:vml" Requires="v">
                <p:oleObj name="方程式" r:id="rId9" imgW="88560" imgH="164880" progId="Equation.3">
                  <p:embed/>
                </p:oleObj>
              </mc:Choice>
              <mc:Fallback>
                <p:oleObj name="方程式" r:id="rId9" imgW="88560" imgH="164880" progId="Equation.3">
                  <p:embed/>
                  <p:pic>
                    <p:nvPicPr>
                      <p:cNvPr id="0" name=""/>
                      <p:cNvPicPr>
                        <a:picLocks noChangeAspect="1" noChangeArrowheads="1"/>
                      </p:cNvPicPr>
                      <p:nvPr/>
                    </p:nvPicPr>
                    <p:blipFill>
                      <a:blip r:embed="rId10"/>
                      <a:srcRect/>
                      <a:stretch>
                        <a:fillRect/>
                      </a:stretch>
                    </p:blipFill>
                    <p:spPr bwMode="auto">
                      <a:xfrm>
                        <a:off x="1444869" y="3557921"/>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4" name="Object 12"/>
          <p:cNvGraphicFramePr>
            <a:graphicFrameLocks noChangeAspect="1"/>
          </p:cNvGraphicFramePr>
          <p:nvPr>
            <p:extLst>
              <p:ext uri="{D42A27DB-BD31-4B8C-83A1-F6EECF244321}">
                <p14:modId xmlns:p14="http://schemas.microsoft.com/office/powerpoint/2010/main" val="4037731267"/>
              </p:ext>
            </p:extLst>
          </p:nvPr>
        </p:nvGraphicFramePr>
        <p:xfrm>
          <a:off x="1411792" y="4309462"/>
          <a:ext cx="271463" cy="352425"/>
        </p:xfrm>
        <a:graphic>
          <a:graphicData uri="http://schemas.openxmlformats.org/presentationml/2006/ole">
            <mc:AlternateContent xmlns:mc="http://schemas.openxmlformats.org/markup-compatibility/2006">
              <mc:Choice xmlns:v="urn:schemas-microsoft-com:vml" Requires="v">
                <p:oleObj name="方程式" r:id="rId11" imgW="126720" imgH="164880" progId="Equation.3">
                  <p:embed/>
                </p:oleObj>
              </mc:Choice>
              <mc:Fallback>
                <p:oleObj name="方程式" r:id="rId11" imgW="126720" imgH="164880" progId="Equation.3">
                  <p:embed/>
                  <p:pic>
                    <p:nvPicPr>
                      <p:cNvPr id="0" name=""/>
                      <p:cNvPicPr>
                        <a:picLocks noChangeAspect="1" noChangeArrowheads="1"/>
                      </p:cNvPicPr>
                      <p:nvPr/>
                    </p:nvPicPr>
                    <p:blipFill>
                      <a:blip r:embed="rId12"/>
                      <a:srcRect/>
                      <a:stretch>
                        <a:fillRect/>
                      </a:stretch>
                    </p:blipFill>
                    <p:spPr bwMode="auto">
                      <a:xfrm>
                        <a:off x="1411792" y="4309462"/>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 name="Object 12"/>
          <p:cNvGraphicFramePr>
            <a:graphicFrameLocks noChangeAspect="1"/>
          </p:cNvGraphicFramePr>
          <p:nvPr>
            <p:extLst>
              <p:ext uri="{D42A27DB-BD31-4B8C-83A1-F6EECF244321}">
                <p14:modId xmlns:p14="http://schemas.microsoft.com/office/powerpoint/2010/main" val="617880396"/>
              </p:ext>
            </p:extLst>
          </p:nvPr>
        </p:nvGraphicFramePr>
        <p:xfrm>
          <a:off x="1438275" y="5429250"/>
          <a:ext cx="190500" cy="350838"/>
        </p:xfrm>
        <a:graphic>
          <a:graphicData uri="http://schemas.openxmlformats.org/presentationml/2006/ole">
            <mc:AlternateContent xmlns:mc="http://schemas.openxmlformats.org/markup-compatibility/2006">
              <mc:Choice xmlns:v="urn:schemas-microsoft-com:vml" Requires="v">
                <p:oleObj name="方程式" r:id="rId13" imgW="88560" imgH="164880" progId="Equation.3">
                  <p:embed/>
                </p:oleObj>
              </mc:Choice>
              <mc:Fallback>
                <p:oleObj name="方程式" r:id="rId13" imgW="88560" imgH="164880" progId="Equation.3">
                  <p:embed/>
                  <p:pic>
                    <p:nvPicPr>
                      <p:cNvPr id="0" name=""/>
                      <p:cNvPicPr>
                        <a:picLocks noChangeAspect="1" noChangeArrowheads="1"/>
                      </p:cNvPicPr>
                      <p:nvPr/>
                    </p:nvPicPr>
                    <p:blipFill>
                      <a:blip r:embed="rId14"/>
                      <a:srcRect/>
                      <a:stretch>
                        <a:fillRect/>
                      </a:stretch>
                    </p:blipFill>
                    <p:spPr bwMode="auto">
                      <a:xfrm>
                        <a:off x="1438275" y="5429250"/>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 name="文字方塊 105"/>
          <p:cNvSpPr txBox="1"/>
          <p:nvPr/>
        </p:nvSpPr>
        <p:spPr>
          <a:xfrm>
            <a:off x="810910" y="2990179"/>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 </a:t>
            </a:r>
          </a:p>
        </p:txBody>
      </p:sp>
      <p:sp>
        <p:nvSpPr>
          <p:cNvPr id="107" name="橢圓 106"/>
          <p:cNvSpPr/>
          <p:nvPr/>
        </p:nvSpPr>
        <p:spPr>
          <a:xfrm>
            <a:off x="3189358" y="345981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08" name="橢圓 107"/>
          <p:cNvSpPr/>
          <p:nvPr/>
        </p:nvSpPr>
        <p:spPr>
          <a:xfrm>
            <a:off x="3183340" y="421527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09" name="橢圓 108"/>
          <p:cNvSpPr/>
          <p:nvPr/>
        </p:nvSpPr>
        <p:spPr>
          <a:xfrm>
            <a:off x="3190744" y="528509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10" name="文字方塊 109"/>
          <p:cNvSpPr txBox="1"/>
          <p:nvPr/>
        </p:nvSpPr>
        <p:spPr>
          <a:xfrm rot="5400000">
            <a:off x="3234841" y="5883391"/>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25" name="文字方塊 124"/>
          <p:cNvSpPr txBox="1"/>
          <p:nvPr/>
        </p:nvSpPr>
        <p:spPr>
          <a:xfrm rot="5400000">
            <a:off x="3203028" y="479543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154" name="Object 12"/>
          <p:cNvGraphicFramePr>
            <a:graphicFrameLocks noChangeAspect="1"/>
          </p:cNvGraphicFramePr>
          <p:nvPr>
            <p:extLst>
              <p:ext uri="{D42A27DB-BD31-4B8C-83A1-F6EECF244321}">
                <p14:modId xmlns:p14="http://schemas.microsoft.com/office/powerpoint/2010/main" val="2323839308"/>
              </p:ext>
            </p:extLst>
          </p:nvPr>
        </p:nvGraphicFramePr>
        <p:xfrm>
          <a:off x="3389684" y="3557921"/>
          <a:ext cx="190501" cy="352425"/>
        </p:xfrm>
        <a:graphic>
          <a:graphicData uri="http://schemas.openxmlformats.org/presentationml/2006/ole">
            <mc:AlternateContent xmlns:mc="http://schemas.openxmlformats.org/markup-compatibility/2006">
              <mc:Choice xmlns:v="urn:schemas-microsoft-com:vml" Requires="v">
                <p:oleObj name="方程式" r:id="rId15" imgW="88560" imgH="164880" progId="Equation.3">
                  <p:embed/>
                </p:oleObj>
              </mc:Choice>
              <mc:Fallback>
                <p:oleObj name="方程式" r:id="rId15" imgW="88560" imgH="164880" progId="Equation.3">
                  <p:embed/>
                  <p:pic>
                    <p:nvPicPr>
                      <p:cNvPr id="0" name=""/>
                      <p:cNvPicPr>
                        <a:picLocks noChangeAspect="1" noChangeArrowheads="1"/>
                      </p:cNvPicPr>
                      <p:nvPr/>
                    </p:nvPicPr>
                    <p:blipFill>
                      <a:blip r:embed="rId10"/>
                      <a:srcRect/>
                      <a:stretch>
                        <a:fillRect/>
                      </a:stretch>
                    </p:blipFill>
                    <p:spPr bwMode="auto">
                      <a:xfrm>
                        <a:off x="3389684" y="3557921"/>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5" name="Object 12"/>
          <p:cNvGraphicFramePr>
            <a:graphicFrameLocks noChangeAspect="1"/>
          </p:cNvGraphicFramePr>
          <p:nvPr>
            <p:extLst>
              <p:ext uri="{D42A27DB-BD31-4B8C-83A1-F6EECF244321}">
                <p14:modId xmlns:p14="http://schemas.microsoft.com/office/powerpoint/2010/main" val="4031669395"/>
              </p:ext>
            </p:extLst>
          </p:nvPr>
        </p:nvGraphicFramePr>
        <p:xfrm>
          <a:off x="3356607" y="4309462"/>
          <a:ext cx="271463" cy="352425"/>
        </p:xfrm>
        <a:graphic>
          <a:graphicData uri="http://schemas.openxmlformats.org/presentationml/2006/ole">
            <mc:AlternateContent xmlns:mc="http://schemas.openxmlformats.org/markup-compatibility/2006">
              <mc:Choice xmlns:v="urn:schemas-microsoft-com:vml" Requires="v">
                <p:oleObj name="方程式" r:id="rId16" imgW="126720" imgH="164880" progId="Equation.3">
                  <p:embed/>
                </p:oleObj>
              </mc:Choice>
              <mc:Fallback>
                <p:oleObj name="方程式" r:id="rId16" imgW="126720" imgH="164880" progId="Equation.3">
                  <p:embed/>
                  <p:pic>
                    <p:nvPicPr>
                      <p:cNvPr id="0" name=""/>
                      <p:cNvPicPr>
                        <a:picLocks noChangeAspect="1" noChangeArrowheads="1"/>
                      </p:cNvPicPr>
                      <p:nvPr/>
                    </p:nvPicPr>
                    <p:blipFill>
                      <a:blip r:embed="rId12"/>
                      <a:srcRect/>
                      <a:stretch>
                        <a:fillRect/>
                      </a:stretch>
                    </p:blipFill>
                    <p:spPr bwMode="auto">
                      <a:xfrm>
                        <a:off x="3356607" y="4309462"/>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6" name="Object 12"/>
          <p:cNvGraphicFramePr>
            <a:graphicFrameLocks noChangeAspect="1"/>
          </p:cNvGraphicFramePr>
          <p:nvPr>
            <p:extLst>
              <p:ext uri="{D42A27DB-BD31-4B8C-83A1-F6EECF244321}">
                <p14:modId xmlns:p14="http://schemas.microsoft.com/office/powerpoint/2010/main" val="2315697672"/>
              </p:ext>
            </p:extLst>
          </p:nvPr>
        </p:nvGraphicFramePr>
        <p:xfrm>
          <a:off x="3341445" y="5416196"/>
          <a:ext cx="273050" cy="377825"/>
        </p:xfrm>
        <a:graphic>
          <a:graphicData uri="http://schemas.openxmlformats.org/presentationml/2006/ole">
            <mc:AlternateContent xmlns:mc="http://schemas.openxmlformats.org/markup-compatibility/2006">
              <mc:Choice xmlns:v="urn:schemas-microsoft-com:vml" Requires="v">
                <p:oleObj name="方程式" r:id="rId17" imgW="126720" imgH="177480" progId="Equation.3">
                  <p:embed/>
                </p:oleObj>
              </mc:Choice>
              <mc:Fallback>
                <p:oleObj name="方程式" r:id="rId17" imgW="126720" imgH="177480" progId="Equation.3">
                  <p:embed/>
                  <p:pic>
                    <p:nvPicPr>
                      <p:cNvPr id="0" name=""/>
                      <p:cNvPicPr>
                        <a:picLocks noChangeAspect="1" noChangeArrowheads="1"/>
                      </p:cNvPicPr>
                      <p:nvPr/>
                    </p:nvPicPr>
                    <p:blipFill>
                      <a:blip r:embed="rId18"/>
                      <a:srcRect/>
                      <a:stretch>
                        <a:fillRect/>
                      </a:stretch>
                    </p:blipFill>
                    <p:spPr bwMode="auto">
                      <a:xfrm>
                        <a:off x="3341445" y="5416196"/>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7" name="直線單箭頭接點 156"/>
          <p:cNvCxnSpPr/>
          <p:nvPr/>
        </p:nvCxnSpPr>
        <p:spPr>
          <a:xfrm>
            <a:off x="1869332" y="5593463"/>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文字方塊 157"/>
          <p:cNvSpPr txBox="1"/>
          <p:nvPr/>
        </p:nvSpPr>
        <p:spPr>
          <a:xfrm>
            <a:off x="2755725" y="2990179"/>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 </a:t>
            </a:r>
          </a:p>
        </p:txBody>
      </p:sp>
      <p:cxnSp>
        <p:nvCxnSpPr>
          <p:cNvPr id="159" name="直線單箭頭接點 158"/>
          <p:cNvCxnSpPr>
            <a:endCxn id="109" idx="2"/>
          </p:cNvCxnSpPr>
          <p:nvPr/>
        </p:nvCxnSpPr>
        <p:spPr>
          <a:xfrm>
            <a:off x="1844629" y="4516780"/>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直線單箭頭接點 159"/>
          <p:cNvCxnSpPr>
            <a:endCxn id="109" idx="2"/>
          </p:cNvCxnSpPr>
          <p:nvPr/>
        </p:nvCxnSpPr>
        <p:spPr>
          <a:xfrm>
            <a:off x="1850649" y="3761313"/>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p:cNvCxnSpPr>
            <a:endCxn id="108" idx="2"/>
          </p:cNvCxnSpPr>
          <p:nvPr/>
        </p:nvCxnSpPr>
        <p:spPr>
          <a:xfrm flipV="1">
            <a:off x="1852033" y="4502357"/>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p:cNvCxnSpPr>
            <a:endCxn id="107" idx="2"/>
          </p:cNvCxnSpPr>
          <p:nvPr/>
        </p:nvCxnSpPr>
        <p:spPr>
          <a:xfrm flipV="1">
            <a:off x="1852035" y="3746890"/>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p:cNvCxnSpPr>
            <a:endCxn id="108" idx="2"/>
          </p:cNvCxnSpPr>
          <p:nvPr/>
        </p:nvCxnSpPr>
        <p:spPr>
          <a:xfrm flipV="1">
            <a:off x="1844629" y="4502357"/>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p:cNvCxnSpPr>
            <a:endCxn id="107" idx="2"/>
          </p:cNvCxnSpPr>
          <p:nvPr/>
        </p:nvCxnSpPr>
        <p:spPr>
          <a:xfrm flipV="1">
            <a:off x="1844631" y="3746890"/>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直線單箭頭接點 164"/>
          <p:cNvCxnSpPr>
            <a:endCxn id="108" idx="2"/>
          </p:cNvCxnSpPr>
          <p:nvPr/>
        </p:nvCxnSpPr>
        <p:spPr>
          <a:xfrm>
            <a:off x="1829354" y="3768137"/>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直線單箭頭接點 165"/>
          <p:cNvCxnSpPr>
            <a:endCxn id="107" idx="2"/>
          </p:cNvCxnSpPr>
          <p:nvPr/>
        </p:nvCxnSpPr>
        <p:spPr>
          <a:xfrm flipV="1">
            <a:off x="1850647" y="3746890"/>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7" name="Object 12"/>
          <p:cNvGraphicFramePr>
            <a:graphicFrameLocks noChangeAspect="1"/>
          </p:cNvGraphicFramePr>
          <p:nvPr>
            <p:extLst>
              <p:ext uri="{D42A27DB-BD31-4B8C-83A1-F6EECF244321}">
                <p14:modId xmlns:p14="http://schemas.microsoft.com/office/powerpoint/2010/main" val="3663619200"/>
              </p:ext>
            </p:extLst>
          </p:nvPr>
        </p:nvGraphicFramePr>
        <p:xfrm>
          <a:off x="1022351" y="5791202"/>
          <a:ext cx="354013" cy="515938"/>
        </p:xfrm>
        <a:graphic>
          <a:graphicData uri="http://schemas.openxmlformats.org/presentationml/2006/ole">
            <mc:AlternateContent xmlns:mc="http://schemas.openxmlformats.org/markup-compatibility/2006">
              <mc:Choice xmlns:v="urn:schemas-microsoft-com:vml" Requires="v">
                <p:oleObj name="方程式" r:id="rId19" imgW="164880" imgH="241200" progId="Equation.3">
                  <p:embed/>
                </p:oleObj>
              </mc:Choice>
              <mc:Fallback>
                <p:oleObj name="方程式" r:id="rId19" imgW="164880" imgH="241200" progId="Equation.3">
                  <p:embed/>
                  <p:pic>
                    <p:nvPicPr>
                      <p:cNvPr id="0" name=""/>
                      <p:cNvPicPr>
                        <a:picLocks noChangeAspect="1" noChangeArrowheads="1"/>
                      </p:cNvPicPr>
                      <p:nvPr/>
                    </p:nvPicPr>
                    <p:blipFill>
                      <a:blip r:embed="rId20"/>
                      <a:srcRect/>
                      <a:stretch>
                        <a:fillRect/>
                      </a:stretch>
                    </p:blipFill>
                    <p:spPr bwMode="auto">
                      <a:xfrm>
                        <a:off x="1022351" y="5791202"/>
                        <a:ext cx="354013"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8" name="Object 12"/>
          <p:cNvGraphicFramePr>
            <a:graphicFrameLocks noChangeAspect="1"/>
          </p:cNvGraphicFramePr>
          <p:nvPr>
            <p:extLst>
              <p:ext uri="{D42A27DB-BD31-4B8C-83A1-F6EECF244321}">
                <p14:modId xmlns:p14="http://schemas.microsoft.com/office/powerpoint/2010/main" val="4178635895"/>
              </p:ext>
            </p:extLst>
          </p:nvPr>
        </p:nvGraphicFramePr>
        <p:xfrm>
          <a:off x="1013553" y="4634849"/>
          <a:ext cx="354013" cy="488950"/>
        </p:xfrm>
        <a:graphic>
          <a:graphicData uri="http://schemas.openxmlformats.org/presentationml/2006/ole">
            <mc:AlternateContent xmlns:mc="http://schemas.openxmlformats.org/markup-compatibility/2006">
              <mc:Choice xmlns:v="urn:schemas-microsoft-com:vml" Requires="v">
                <p:oleObj name="方程式" r:id="rId21" imgW="164880" imgH="228600" progId="Equation.3">
                  <p:embed/>
                </p:oleObj>
              </mc:Choice>
              <mc:Fallback>
                <p:oleObj name="方程式" r:id="rId21" imgW="164880" imgH="228600" progId="Equation.3">
                  <p:embed/>
                  <p:pic>
                    <p:nvPicPr>
                      <p:cNvPr id="0" name=""/>
                      <p:cNvPicPr>
                        <a:picLocks noChangeAspect="1" noChangeArrowheads="1"/>
                      </p:cNvPicPr>
                      <p:nvPr/>
                    </p:nvPicPr>
                    <p:blipFill>
                      <a:blip r:embed="rId22"/>
                      <a:srcRect/>
                      <a:stretch>
                        <a:fillRect/>
                      </a:stretch>
                    </p:blipFill>
                    <p:spPr bwMode="auto">
                      <a:xfrm>
                        <a:off x="1013553" y="4634849"/>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9" name="Object 12"/>
          <p:cNvGraphicFramePr>
            <a:graphicFrameLocks noChangeAspect="1"/>
          </p:cNvGraphicFramePr>
          <p:nvPr>
            <p:extLst>
              <p:ext uri="{D42A27DB-BD31-4B8C-83A1-F6EECF244321}">
                <p14:modId xmlns:p14="http://schemas.microsoft.com/office/powerpoint/2010/main" val="119584297"/>
              </p:ext>
            </p:extLst>
          </p:nvPr>
        </p:nvGraphicFramePr>
        <p:xfrm>
          <a:off x="992826" y="3867018"/>
          <a:ext cx="354013" cy="488950"/>
        </p:xfrm>
        <a:graphic>
          <a:graphicData uri="http://schemas.openxmlformats.org/presentationml/2006/ole">
            <mc:AlternateContent xmlns:mc="http://schemas.openxmlformats.org/markup-compatibility/2006">
              <mc:Choice xmlns:v="urn:schemas-microsoft-com:vml" Requires="v">
                <p:oleObj name="方程式" r:id="rId23" imgW="164880" imgH="228600" progId="Equation.3">
                  <p:embed/>
                </p:oleObj>
              </mc:Choice>
              <mc:Fallback>
                <p:oleObj name="方程式" r:id="rId23" imgW="164880" imgH="228600" progId="Equation.3">
                  <p:embed/>
                  <p:pic>
                    <p:nvPicPr>
                      <p:cNvPr id="0" name=""/>
                      <p:cNvPicPr>
                        <a:picLocks noChangeAspect="1" noChangeArrowheads="1"/>
                      </p:cNvPicPr>
                      <p:nvPr/>
                    </p:nvPicPr>
                    <p:blipFill>
                      <a:blip r:embed="rId24"/>
                      <a:srcRect/>
                      <a:stretch>
                        <a:fillRect/>
                      </a:stretch>
                    </p:blipFill>
                    <p:spPr bwMode="auto">
                      <a:xfrm>
                        <a:off x="992826" y="3867018"/>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0" name="Object 12"/>
          <p:cNvGraphicFramePr>
            <a:graphicFrameLocks noChangeAspect="1"/>
          </p:cNvGraphicFramePr>
          <p:nvPr>
            <p:extLst>
              <p:ext uri="{D42A27DB-BD31-4B8C-83A1-F6EECF244321}">
                <p14:modId xmlns:p14="http://schemas.microsoft.com/office/powerpoint/2010/main" val="2839712410"/>
              </p:ext>
            </p:extLst>
          </p:nvPr>
        </p:nvGraphicFramePr>
        <p:xfrm>
          <a:off x="2922337" y="5781016"/>
          <a:ext cx="515937" cy="515938"/>
        </p:xfrm>
        <a:graphic>
          <a:graphicData uri="http://schemas.openxmlformats.org/presentationml/2006/ole">
            <mc:AlternateContent xmlns:mc="http://schemas.openxmlformats.org/markup-compatibility/2006">
              <mc:Choice xmlns:v="urn:schemas-microsoft-com:vml" Requires="v">
                <p:oleObj name="方程式" r:id="rId25" imgW="241200" imgH="241200" progId="Equation.3">
                  <p:embed/>
                </p:oleObj>
              </mc:Choice>
              <mc:Fallback>
                <p:oleObj name="方程式" r:id="rId25" imgW="241200" imgH="241200" progId="Equation.3">
                  <p:embed/>
                  <p:pic>
                    <p:nvPicPr>
                      <p:cNvPr id="0" name=""/>
                      <p:cNvPicPr>
                        <a:picLocks noChangeAspect="1" noChangeArrowheads="1"/>
                      </p:cNvPicPr>
                      <p:nvPr/>
                    </p:nvPicPr>
                    <p:blipFill>
                      <a:blip r:embed="rId26"/>
                      <a:srcRect/>
                      <a:stretch>
                        <a:fillRect/>
                      </a:stretch>
                    </p:blipFill>
                    <p:spPr bwMode="auto">
                      <a:xfrm>
                        <a:off x="2922337" y="5781016"/>
                        <a:ext cx="515937"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1" name="Object 12"/>
          <p:cNvGraphicFramePr>
            <a:graphicFrameLocks noChangeAspect="1"/>
          </p:cNvGraphicFramePr>
          <p:nvPr>
            <p:extLst>
              <p:ext uri="{D42A27DB-BD31-4B8C-83A1-F6EECF244321}">
                <p14:modId xmlns:p14="http://schemas.microsoft.com/office/powerpoint/2010/main" val="3322825254"/>
              </p:ext>
            </p:extLst>
          </p:nvPr>
        </p:nvGraphicFramePr>
        <p:xfrm>
          <a:off x="2944561" y="4624637"/>
          <a:ext cx="519112" cy="488950"/>
        </p:xfrm>
        <a:graphic>
          <a:graphicData uri="http://schemas.openxmlformats.org/presentationml/2006/ole">
            <mc:AlternateContent xmlns:mc="http://schemas.openxmlformats.org/markup-compatibility/2006">
              <mc:Choice xmlns:v="urn:schemas-microsoft-com:vml" Requires="v">
                <p:oleObj name="方程式" r:id="rId27" imgW="241200" imgH="228600" progId="Equation.3">
                  <p:embed/>
                </p:oleObj>
              </mc:Choice>
              <mc:Fallback>
                <p:oleObj name="方程式" r:id="rId27" imgW="241200" imgH="228600" progId="Equation.3">
                  <p:embed/>
                  <p:pic>
                    <p:nvPicPr>
                      <p:cNvPr id="0" name=""/>
                      <p:cNvPicPr>
                        <a:picLocks noChangeAspect="1" noChangeArrowheads="1"/>
                      </p:cNvPicPr>
                      <p:nvPr/>
                    </p:nvPicPr>
                    <p:blipFill>
                      <a:blip r:embed="rId28"/>
                      <a:srcRect/>
                      <a:stretch>
                        <a:fillRect/>
                      </a:stretch>
                    </p:blipFill>
                    <p:spPr bwMode="auto">
                      <a:xfrm>
                        <a:off x="2944561" y="4624637"/>
                        <a:ext cx="5191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2" name="Object 12"/>
          <p:cNvGraphicFramePr>
            <a:graphicFrameLocks noChangeAspect="1"/>
          </p:cNvGraphicFramePr>
          <p:nvPr>
            <p:extLst>
              <p:ext uri="{D42A27DB-BD31-4B8C-83A1-F6EECF244321}">
                <p14:modId xmlns:p14="http://schemas.microsoft.com/office/powerpoint/2010/main" val="1123333438"/>
              </p:ext>
            </p:extLst>
          </p:nvPr>
        </p:nvGraphicFramePr>
        <p:xfrm>
          <a:off x="2965652" y="3819392"/>
          <a:ext cx="517525" cy="488950"/>
        </p:xfrm>
        <a:graphic>
          <a:graphicData uri="http://schemas.openxmlformats.org/presentationml/2006/ole">
            <mc:AlternateContent xmlns:mc="http://schemas.openxmlformats.org/markup-compatibility/2006">
              <mc:Choice xmlns:v="urn:schemas-microsoft-com:vml" Requires="v">
                <p:oleObj name="方程式" r:id="rId29" imgW="241200" imgH="228600" progId="Equation.3">
                  <p:embed/>
                </p:oleObj>
              </mc:Choice>
              <mc:Fallback>
                <p:oleObj name="方程式" r:id="rId29" imgW="241200" imgH="228600" progId="Equation.3">
                  <p:embed/>
                  <p:pic>
                    <p:nvPicPr>
                      <p:cNvPr id="0" name=""/>
                      <p:cNvPicPr>
                        <a:picLocks noChangeAspect="1" noChangeArrowheads="1"/>
                      </p:cNvPicPr>
                      <p:nvPr/>
                    </p:nvPicPr>
                    <p:blipFill>
                      <a:blip r:embed="rId30"/>
                      <a:srcRect/>
                      <a:stretch>
                        <a:fillRect/>
                      </a:stretch>
                    </p:blipFill>
                    <p:spPr bwMode="auto">
                      <a:xfrm>
                        <a:off x="2965652" y="3819392"/>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3" name="Object 12"/>
          <p:cNvGraphicFramePr>
            <a:graphicFrameLocks noChangeAspect="1"/>
          </p:cNvGraphicFramePr>
          <p:nvPr>
            <p:extLst>
              <p:ext uri="{D42A27DB-BD31-4B8C-83A1-F6EECF244321}">
                <p14:modId xmlns:p14="http://schemas.microsoft.com/office/powerpoint/2010/main" val="3208489649"/>
              </p:ext>
            </p:extLst>
          </p:nvPr>
        </p:nvGraphicFramePr>
        <p:xfrm>
          <a:off x="2907274" y="6298459"/>
          <a:ext cx="515938" cy="542925"/>
        </p:xfrm>
        <a:graphic>
          <a:graphicData uri="http://schemas.openxmlformats.org/presentationml/2006/ole">
            <mc:AlternateContent xmlns:mc="http://schemas.openxmlformats.org/markup-compatibility/2006">
              <mc:Choice xmlns:v="urn:schemas-microsoft-com:vml" Requires="v">
                <p:oleObj name="方程式" r:id="rId31" imgW="241200" imgH="253800" progId="Equation.3">
                  <p:embed/>
                </p:oleObj>
              </mc:Choice>
              <mc:Fallback>
                <p:oleObj name="方程式" r:id="rId31" imgW="241200" imgH="253800" progId="Equation.3">
                  <p:embed/>
                  <p:pic>
                    <p:nvPicPr>
                      <p:cNvPr id="0" name=""/>
                      <p:cNvPicPr>
                        <a:picLocks noChangeAspect="1" noChangeArrowheads="1"/>
                      </p:cNvPicPr>
                      <p:nvPr/>
                    </p:nvPicPr>
                    <p:blipFill>
                      <a:blip r:embed="rId32"/>
                      <a:srcRect/>
                      <a:stretch>
                        <a:fillRect/>
                      </a:stretch>
                    </p:blipFill>
                    <p:spPr bwMode="auto">
                      <a:xfrm>
                        <a:off x="2907274" y="6298459"/>
                        <a:ext cx="51593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 name="Object 12"/>
          <p:cNvGraphicFramePr>
            <a:graphicFrameLocks noChangeAspect="1"/>
          </p:cNvGraphicFramePr>
          <p:nvPr>
            <p:extLst>
              <p:ext uri="{D42A27DB-BD31-4B8C-83A1-F6EECF244321}">
                <p14:modId xmlns:p14="http://schemas.microsoft.com/office/powerpoint/2010/main" val="3760678756"/>
              </p:ext>
            </p:extLst>
          </p:nvPr>
        </p:nvGraphicFramePr>
        <p:xfrm>
          <a:off x="1020068" y="6259544"/>
          <a:ext cx="352425" cy="542925"/>
        </p:xfrm>
        <a:graphic>
          <a:graphicData uri="http://schemas.openxmlformats.org/presentationml/2006/ole">
            <mc:AlternateContent xmlns:mc="http://schemas.openxmlformats.org/markup-compatibility/2006">
              <mc:Choice xmlns:v="urn:schemas-microsoft-com:vml" Requires="v">
                <p:oleObj name="方程式" r:id="rId33" imgW="164880" imgH="253800" progId="Equation.3">
                  <p:embed/>
                </p:oleObj>
              </mc:Choice>
              <mc:Fallback>
                <p:oleObj name="方程式" r:id="rId33" imgW="164880" imgH="253800" progId="Equation.3">
                  <p:embed/>
                  <p:pic>
                    <p:nvPicPr>
                      <p:cNvPr id="0" name=""/>
                      <p:cNvPicPr>
                        <a:picLocks noChangeAspect="1" noChangeArrowheads="1"/>
                      </p:cNvPicPr>
                      <p:nvPr/>
                    </p:nvPicPr>
                    <p:blipFill>
                      <a:blip r:embed="rId34"/>
                      <a:srcRect/>
                      <a:stretch>
                        <a:fillRect/>
                      </a:stretch>
                    </p:blipFill>
                    <p:spPr bwMode="auto">
                      <a:xfrm>
                        <a:off x="1020068" y="6259544"/>
                        <a:ext cx="3524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5" name="Object 12"/>
          <p:cNvGraphicFramePr>
            <a:graphicFrameLocks noChangeAspect="1"/>
          </p:cNvGraphicFramePr>
          <p:nvPr>
            <p:extLst>
              <p:ext uri="{D42A27DB-BD31-4B8C-83A1-F6EECF244321}">
                <p14:modId xmlns:p14="http://schemas.microsoft.com/office/powerpoint/2010/main" val="4240620936"/>
              </p:ext>
            </p:extLst>
          </p:nvPr>
        </p:nvGraphicFramePr>
        <p:xfrm>
          <a:off x="4545415" y="2069930"/>
          <a:ext cx="1489075" cy="515937"/>
        </p:xfrm>
        <a:graphic>
          <a:graphicData uri="http://schemas.openxmlformats.org/presentationml/2006/ole">
            <mc:AlternateContent xmlns:mc="http://schemas.openxmlformats.org/markup-compatibility/2006">
              <mc:Choice xmlns:v="urn:schemas-microsoft-com:vml" Requires="v">
                <p:oleObj name="方程式" r:id="rId35" imgW="698400" imgH="241200" progId="Equation.3">
                  <p:embed/>
                </p:oleObj>
              </mc:Choice>
              <mc:Fallback>
                <p:oleObj name="方程式" r:id="rId35" imgW="698400" imgH="241200" progId="Equation.3">
                  <p:embed/>
                  <p:pic>
                    <p:nvPicPr>
                      <p:cNvPr id="0" name=""/>
                      <p:cNvPicPr>
                        <a:picLocks noChangeAspect="1" noChangeArrowheads="1"/>
                      </p:cNvPicPr>
                      <p:nvPr/>
                    </p:nvPicPr>
                    <p:blipFill>
                      <a:blip r:embed="rId36"/>
                      <a:srcRect/>
                      <a:stretch>
                        <a:fillRect/>
                      </a:stretch>
                    </p:blipFill>
                    <p:spPr bwMode="auto">
                      <a:xfrm>
                        <a:off x="4545415" y="2069930"/>
                        <a:ext cx="1489075"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6" name="Object 12"/>
          <p:cNvGraphicFramePr>
            <a:graphicFrameLocks noChangeAspect="1"/>
          </p:cNvGraphicFramePr>
          <p:nvPr>
            <p:extLst>
              <p:ext uri="{D42A27DB-BD31-4B8C-83A1-F6EECF244321}">
                <p14:modId xmlns:p14="http://schemas.microsoft.com/office/powerpoint/2010/main" val="2125969175"/>
              </p:ext>
            </p:extLst>
          </p:nvPr>
        </p:nvGraphicFramePr>
        <p:xfrm>
          <a:off x="8113594" y="2100751"/>
          <a:ext cx="649287" cy="434975"/>
        </p:xfrm>
        <a:graphic>
          <a:graphicData uri="http://schemas.openxmlformats.org/presentationml/2006/ole">
            <mc:AlternateContent xmlns:mc="http://schemas.openxmlformats.org/markup-compatibility/2006">
              <mc:Choice xmlns:v="urn:schemas-microsoft-com:vml" Requires="v">
                <p:oleObj name="方程式" r:id="rId37" imgW="304560" imgH="203040" progId="Equation.3">
                  <p:embed/>
                </p:oleObj>
              </mc:Choice>
              <mc:Fallback>
                <p:oleObj name="方程式" r:id="rId37" imgW="304560" imgH="203040" progId="Equation.3">
                  <p:embed/>
                  <p:pic>
                    <p:nvPicPr>
                      <p:cNvPr id="0" name=""/>
                      <p:cNvPicPr>
                        <a:picLocks noChangeAspect="1" noChangeArrowheads="1"/>
                      </p:cNvPicPr>
                      <p:nvPr/>
                    </p:nvPicPr>
                    <p:blipFill>
                      <a:blip r:embed="rId38"/>
                      <a:srcRect/>
                      <a:stretch>
                        <a:fillRect/>
                      </a:stretch>
                    </p:blipFill>
                    <p:spPr bwMode="auto">
                      <a:xfrm>
                        <a:off x="8113594" y="2100751"/>
                        <a:ext cx="649287"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7" name="直線單箭頭接點 176"/>
          <p:cNvCxnSpPr/>
          <p:nvPr/>
        </p:nvCxnSpPr>
        <p:spPr>
          <a:xfrm flipV="1">
            <a:off x="5999501" y="1430273"/>
            <a:ext cx="645980" cy="9013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單箭頭接點 177"/>
          <p:cNvCxnSpPr/>
          <p:nvPr/>
        </p:nvCxnSpPr>
        <p:spPr>
          <a:xfrm flipV="1">
            <a:off x="5993483" y="1970367"/>
            <a:ext cx="640140" cy="375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線單箭頭接點 178"/>
          <p:cNvCxnSpPr>
            <a:endCxn id="186" idx="1"/>
          </p:cNvCxnSpPr>
          <p:nvPr/>
        </p:nvCxnSpPr>
        <p:spPr>
          <a:xfrm>
            <a:off x="6011359" y="2352893"/>
            <a:ext cx="694642" cy="433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單箭頭接點 179"/>
          <p:cNvCxnSpPr/>
          <p:nvPr/>
        </p:nvCxnSpPr>
        <p:spPr>
          <a:xfrm>
            <a:off x="7403696" y="1493469"/>
            <a:ext cx="725267" cy="790317"/>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1" name="直線單箭頭接點 180"/>
          <p:cNvCxnSpPr/>
          <p:nvPr/>
        </p:nvCxnSpPr>
        <p:spPr>
          <a:xfrm>
            <a:off x="7405841" y="2041512"/>
            <a:ext cx="731980" cy="333793"/>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2" name="直線單箭頭接點 181"/>
          <p:cNvCxnSpPr/>
          <p:nvPr/>
        </p:nvCxnSpPr>
        <p:spPr>
          <a:xfrm flipV="1">
            <a:off x="7338281" y="2400553"/>
            <a:ext cx="799540" cy="466742"/>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aphicFrame>
        <p:nvGraphicFramePr>
          <p:cNvPr id="184" name="Object 12"/>
          <p:cNvGraphicFramePr>
            <a:graphicFrameLocks noChangeAspect="1"/>
          </p:cNvGraphicFramePr>
          <p:nvPr>
            <p:extLst>
              <p:ext uri="{D42A27DB-BD31-4B8C-83A1-F6EECF244321}">
                <p14:modId xmlns:p14="http://schemas.microsoft.com/office/powerpoint/2010/main" val="818488357"/>
              </p:ext>
            </p:extLst>
          </p:nvPr>
        </p:nvGraphicFramePr>
        <p:xfrm>
          <a:off x="6655355" y="1191276"/>
          <a:ext cx="731837" cy="488950"/>
        </p:xfrm>
        <a:graphic>
          <a:graphicData uri="http://schemas.openxmlformats.org/presentationml/2006/ole">
            <mc:AlternateContent xmlns:mc="http://schemas.openxmlformats.org/markup-compatibility/2006">
              <mc:Choice xmlns:v="urn:schemas-microsoft-com:vml" Requires="v">
                <p:oleObj name="方程式" r:id="rId39" imgW="342720" imgH="228600" progId="Equation.3">
                  <p:embed/>
                </p:oleObj>
              </mc:Choice>
              <mc:Fallback>
                <p:oleObj name="方程式" r:id="rId39" imgW="342720" imgH="228600" progId="Equation.3">
                  <p:embed/>
                  <p:pic>
                    <p:nvPicPr>
                      <p:cNvPr id="0" name=""/>
                      <p:cNvPicPr>
                        <a:picLocks noChangeAspect="1" noChangeArrowheads="1"/>
                      </p:cNvPicPr>
                      <p:nvPr/>
                    </p:nvPicPr>
                    <p:blipFill>
                      <a:blip r:embed="rId40"/>
                      <a:srcRect/>
                      <a:stretch>
                        <a:fillRect/>
                      </a:stretch>
                    </p:blipFill>
                    <p:spPr bwMode="auto">
                      <a:xfrm>
                        <a:off x="6655355" y="1191276"/>
                        <a:ext cx="731837" cy="488950"/>
                      </a:xfrm>
                      <a:prstGeom prst="rect">
                        <a:avLst/>
                      </a:prstGeom>
                      <a:noFill/>
                    </p:spPr>
                  </p:pic>
                </p:oleObj>
              </mc:Fallback>
            </mc:AlternateContent>
          </a:graphicData>
        </a:graphic>
      </p:graphicFrame>
      <p:graphicFrame>
        <p:nvGraphicFramePr>
          <p:cNvPr id="185" name="Object 12"/>
          <p:cNvGraphicFramePr>
            <a:graphicFrameLocks noChangeAspect="1"/>
          </p:cNvGraphicFramePr>
          <p:nvPr>
            <p:extLst>
              <p:ext uri="{D42A27DB-BD31-4B8C-83A1-F6EECF244321}">
                <p14:modId xmlns:p14="http://schemas.microsoft.com/office/powerpoint/2010/main" val="3121601767"/>
              </p:ext>
            </p:extLst>
          </p:nvPr>
        </p:nvGraphicFramePr>
        <p:xfrm>
          <a:off x="6655355" y="1731026"/>
          <a:ext cx="731837" cy="488950"/>
        </p:xfrm>
        <a:graphic>
          <a:graphicData uri="http://schemas.openxmlformats.org/presentationml/2006/ole">
            <mc:AlternateContent xmlns:mc="http://schemas.openxmlformats.org/markup-compatibility/2006">
              <mc:Choice xmlns:v="urn:schemas-microsoft-com:vml" Requires="v">
                <p:oleObj name="方程式" r:id="rId41" imgW="342720" imgH="228600" progId="Equation.3">
                  <p:embed/>
                </p:oleObj>
              </mc:Choice>
              <mc:Fallback>
                <p:oleObj name="方程式" r:id="rId41" imgW="342720" imgH="228600" progId="Equation.3">
                  <p:embed/>
                  <p:pic>
                    <p:nvPicPr>
                      <p:cNvPr id="0" name=""/>
                      <p:cNvPicPr>
                        <a:picLocks noChangeAspect="1" noChangeArrowheads="1"/>
                      </p:cNvPicPr>
                      <p:nvPr/>
                    </p:nvPicPr>
                    <p:blipFill>
                      <a:blip r:embed="rId42"/>
                      <a:srcRect/>
                      <a:stretch>
                        <a:fillRect/>
                      </a:stretch>
                    </p:blipFill>
                    <p:spPr bwMode="auto">
                      <a:xfrm>
                        <a:off x="6655355" y="1731026"/>
                        <a:ext cx="731837" cy="488950"/>
                      </a:xfrm>
                      <a:prstGeom prst="rect">
                        <a:avLst/>
                      </a:prstGeom>
                      <a:noFill/>
                    </p:spPr>
                  </p:pic>
                </p:oleObj>
              </mc:Fallback>
            </mc:AlternateContent>
          </a:graphicData>
        </a:graphic>
      </p:graphicFrame>
      <p:graphicFrame>
        <p:nvGraphicFramePr>
          <p:cNvPr id="186" name="Object 12"/>
          <p:cNvGraphicFramePr>
            <a:graphicFrameLocks noChangeAspect="1"/>
          </p:cNvGraphicFramePr>
          <p:nvPr>
            <p:extLst>
              <p:ext uri="{D42A27DB-BD31-4B8C-83A1-F6EECF244321}">
                <p14:modId xmlns:p14="http://schemas.microsoft.com/office/powerpoint/2010/main" val="1618251485"/>
              </p:ext>
            </p:extLst>
          </p:nvPr>
        </p:nvGraphicFramePr>
        <p:xfrm>
          <a:off x="6693321" y="2525920"/>
          <a:ext cx="731837" cy="517525"/>
        </p:xfrm>
        <a:graphic>
          <a:graphicData uri="http://schemas.openxmlformats.org/presentationml/2006/ole">
            <mc:AlternateContent xmlns:mc="http://schemas.openxmlformats.org/markup-compatibility/2006">
              <mc:Choice xmlns:v="urn:schemas-microsoft-com:vml" Requires="v">
                <p:oleObj name="方程式" r:id="rId43" imgW="342720" imgH="241200" progId="Equation.3">
                  <p:embed/>
                </p:oleObj>
              </mc:Choice>
              <mc:Fallback>
                <p:oleObj name="方程式" r:id="rId43" imgW="342720" imgH="241200" progId="Equation.3">
                  <p:embed/>
                  <p:pic>
                    <p:nvPicPr>
                      <p:cNvPr id="0" name=""/>
                      <p:cNvPicPr>
                        <a:picLocks noChangeAspect="1" noChangeArrowheads="1"/>
                      </p:cNvPicPr>
                      <p:nvPr/>
                    </p:nvPicPr>
                    <p:blipFill>
                      <a:blip r:embed="rId44"/>
                      <a:srcRect/>
                      <a:stretch>
                        <a:fillRect/>
                      </a:stretch>
                    </p:blipFill>
                    <p:spPr bwMode="auto">
                      <a:xfrm>
                        <a:off x="6693321" y="2525920"/>
                        <a:ext cx="731837" cy="517525"/>
                      </a:xfrm>
                      <a:prstGeom prst="rect">
                        <a:avLst/>
                      </a:prstGeom>
                      <a:noFill/>
                    </p:spPr>
                  </p:pic>
                </p:oleObj>
              </mc:Fallback>
            </mc:AlternateContent>
          </a:graphicData>
        </a:graphic>
      </p:graphicFrame>
      <p:sp>
        <p:nvSpPr>
          <p:cNvPr id="187" name="文字方塊 186"/>
          <p:cNvSpPr txBox="1"/>
          <p:nvPr/>
        </p:nvSpPr>
        <p:spPr>
          <a:xfrm rot="5400000">
            <a:off x="6811402" y="2142702"/>
            <a:ext cx="530141"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88" name="文字方塊 187"/>
          <p:cNvSpPr txBox="1"/>
          <p:nvPr/>
        </p:nvSpPr>
        <p:spPr>
          <a:xfrm rot="5400000">
            <a:off x="6823188" y="2913451"/>
            <a:ext cx="530141"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60" name="Object 12"/>
          <p:cNvGraphicFramePr>
            <a:graphicFrameLocks noChangeAspect="1"/>
          </p:cNvGraphicFramePr>
          <p:nvPr>
            <p:extLst>
              <p:ext uri="{D42A27DB-BD31-4B8C-83A1-F6EECF244321}">
                <p14:modId xmlns:p14="http://schemas.microsoft.com/office/powerpoint/2010/main" val="800865584"/>
              </p:ext>
            </p:extLst>
          </p:nvPr>
        </p:nvGraphicFramePr>
        <p:xfrm>
          <a:off x="4597690" y="3419368"/>
          <a:ext cx="2827338" cy="973138"/>
        </p:xfrm>
        <a:graphic>
          <a:graphicData uri="http://schemas.openxmlformats.org/presentationml/2006/ole">
            <mc:AlternateContent xmlns:mc="http://schemas.openxmlformats.org/markup-compatibility/2006">
              <mc:Choice xmlns:v="urn:schemas-microsoft-com:vml" Requires="v">
                <p:oleObj name="方程式" r:id="rId45" imgW="1320480" imgH="457200" progId="Equation.3">
                  <p:embed/>
                </p:oleObj>
              </mc:Choice>
              <mc:Fallback>
                <p:oleObj name="方程式" r:id="rId45" imgW="1320480" imgH="457200" progId="Equation.3">
                  <p:embed/>
                  <p:pic>
                    <p:nvPicPr>
                      <p:cNvPr id="0" name=""/>
                      <p:cNvPicPr>
                        <a:picLocks noChangeAspect="1" noChangeArrowheads="1"/>
                      </p:cNvPicPr>
                      <p:nvPr/>
                    </p:nvPicPr>
                    <p:blipFill>
                      <a:blip r:embed="rId46"/>
                      <a:srcRect/>
                      <a:stretch>
                        <a:fillRect/>
                      </a:stretch>
                    </p:blipFill>
                    <p:spPr bwMode="auto">
                      <a:xfrm>
                        <a:off x="4597690" y="3419368"/>
                        <a:ext cx="2827338" cy="973138"/>
                      </a:xfrm>
                      <a:prstGeom prst="rect">
                        <a:avLst/>
                      </a:prstGeom>
                      <a:noFill/>
                    </p:spPr>
                  </p:pic>
                </p:oleObj>
              </mc:Fallback>
            </mc:AlternateContent>
          </a:graphicData>
        </a:graphic>
      </p:graphicFrame>
      <p:cxnSp>
        <p:nvCxnSpPr>
          <p:cNvPr id="61" name="直線單箭頭接點 60"/>
          <p:cNvCxnSpPr/>
          <p:nvPr/>
        </p:nvCxnSpPr>
        <p:spPr>
          <a:xfrm flipH="1">
            <a:off x="5186364" y="4333185"/>
            <a:ext cx="289409" cy="339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2" name="Object 12"/>
          <p:cNvGraphicFramePr>
            <a:graphicFrameLocks noChangeAspect="1"/>
          </p:cNvGraphicFramePr>
          <p:nvPr>
            <p:extLst>
              <p:ext uri="{D42A27DB-BD31-4B8C-83A1-F6EECF244321}">
                <p14:modId xmlns:p14="http://schemas.microsoft.com/office/powerpoint/2010/main" val="1951041067"/>
              </p:ext>
            </p:extLst>
          </p:nvPr>
        </p:nvGraphicFramePr>
        <p:xfrm>
          <a:off x="4515094" y="4726676"/>
          <a:ext cx="815975" cy="514350"/>
        </p:xfrm>
        <a:graphic>
          <a:graphicData uri="http://schemas.openxmlformats.org/presentationml/2006/ole">
            <mc:AlternateContent xmlns:mc="http://schemas.openxmlformats.org/markup-compatibility/2006">
              <mc:Choice xmlns:v="urn:schemas-microsoft-com:vml" Requires="v">
                <p:oleObj name="方程式" r:id="rId47" imgW="380880" imgH="241200" progId="Equation.3">
                  <p:embed/>
                </p:oleObj>
              </mc:Choice>
              <mc:Fallback>
                <p:oleObj name="方程式" r:id="rId47" imgW="380880" imgH="241200" progId="Equation.3">
                  <p:embed/>
                  <p:pic>
                    <p:nvPicPr>
                      <p:cNvPr id="0" name=""/>
                      <p:cNvPicPr>
                        <a:picLocks noChangeAspect="1" noChangeArrowheads="1"/>
                      </p:cNvPicPr>
                      <p:nvPr/>
                    </p:nvPicPr>
                    <p:blipFill>
                      <a:blip r:embed="rId48"/>
                      <a:srcRect/>
                      <a:stretch>
                        <a:fillRect/>
                      </a:stretch>
                    </p:blipFill>
                    <p:spPr bwMode="auto">
                      <a:xfrm>
                        <a:off x="4515094" y="4726676"/>
                        <a:ext cx="81597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 name="Object 12"/>
          <p:cNvGraphicFramePr>
            <a:graphicFrameLocks noChangeAspect="1"/>
          </p:cNvGraphicFramePr>
          <p:nvPr>
            <p:extLst>
              <p:ext uri="{D42A27DB-BD31-4B8C-83A1-F6EECF244321}">
                <p14:modId xmlns:p14="http://schemas.microsoft.com/office/powerpoint/2010/main" val="2841030999"/>
              </p:ext>
            </p:extLst>
          </p:nvPr>
        </p:nvGraphicFramePr>
        <p:xfrm>
          <a:off x="6189071" y="4700559"/>
          <a:ext cx="2762250" cy="733425"/>
        </p:xfrm>
        <a:graphic>
          <a:graphicData uri="http://schemas.openxmlformats.org/presentationml/2006/ole">
            <mc:AlternateContent xmlns:mc="http://schemas.openxmlformats.org/markup-compatibility/2006">
              <mc:Choice xmlns:v="urn:schemas-microsoft-com:vml" Requires="v">
                <p:oleObj name="方程式" r:id="rId49" imgW="1295280" imgH="342720" progId="Equation.3">
                  <p:embed/>
                </p:oleObj>
              </mc:Choice>
              <mc:Fallback>
                <p:oleObj name="方程式" r:id="rId49" imgW="1295280" imgH="342720" progId="Equation.3">
                  <p:embed/>
                  <p:pic>
                    <p:nvPicPr>
                      <p:cNvPr id="0" name=""/>
                      <p:cNvPicPr>
                        <a:picLocks noChangeAspect="1" noChangeArrowheads="1"/>
                      </p:cNvPicPr>
                      <p:nvPr/>
                    </p:nvPicPr>
                    <p:blipFill>
                      <a:blip r:embed="rId50"/>
                      <a:srcRect/>
                      <a:stretch>
                        <a:fillRect/>
                      </a:stretch>
                    </p:blipFill>
                    <p:spPr bwMode="auto">
                      <a:xfrm>
                        <a:off x="6189071" y="4700559"/>
                        <a:ext cx="2762250"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直線接點 6"/>
          <p:cNvCxnSpPr/>
          <p:nvPr/>
        </p:nvCxnSpPr>
        <p:spPr>
          <a:xfrm>
            <a:off x="6357974" y="3876411"/>
            <a:ext cx="39977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a:off x="6245712" y="5161899"/>
            <a:ext cx="39977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64" name="Picture 1223"/>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7491760" y="28458"/>
            <a:ext cx="1576846" cy="1319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5" name="Group 64"/>
          <p:cNvGrpSpPr/>
          <p:nvPr/>
        </p:nvGrpSpPr>
        <p:grpSpPr>
          <a:xfrm>
            <a:off x="8453741" y="5984280"/>
            <a:ext cx="592191" cy="816164"/>
            <a:chOff x="7517647" y="4843947"/>
            <a:chExt cx="1485900" cy="1908068"/>
          </a:xfrm>
        </p:grpSpPr>
        <p:pic>
          <p:nvPicPr>
            <p:cNvPr id="66" name="Picture 2">
              <a:hlinkClick r:id="rId52"/>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3"/>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303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Second Term</a:t>
            </a:r>
            <a:endParaRPr lang="zh-TW" altLang="en-US" dirty="0"/>
          </a:p>
        </p:txBody>
      </p:sp>
      <p:graphicFrame>
        <p:nvGraphicFramePr>
          <p:cNvPr id="69" name="Object 12"/>
          <p:cNvGraphicFramePr>
            <a:graphicFrameLocks noChangeAspect="1"/>
          </p:cNvGraphicFramePr>
          <p:nvPr/>
        </p:nvGraphicFramePr>
        <p:xfrm>
          <a:off x="1290080" y="1842346"/>
          <a:ext cx="2201863" cy="1003300"/>
        </p:xfrm>
        <a:graphic>
          <a:graphicData uri="http://schemas.openxmlformats.org/presentationml/2006/ole">
            <mc:AlternateContent xmlns:mc="http://schemas.openxmlformats.org/markup-compatibility/2006">
              <mc:Choice xmlns:v="urn:schemas-microsoft-com:vml" Requires="v">
                <p:oleObj name="方程式" r:id="rId3" imgW="1028520" imgH="469800" progId="Equation.3">
                  <p:embed/>
                </p:oleObj>
              </mc:Choice>
              <mc:Fallback>
                <p:oleObj name="方程式" r:id="rId3" imgW="1028520" imgH="469800" progId="Equation.3">
                  <p:embed/>
                  <p:pic>
                    <p:nvPicPr>
                      <p:cNvPr id="0" name=""/>
                      <p:cNvPicPr>
                        <a:picLocks noChangeAspect="1" noChangeArrowheads="1"/>
                      </p:cNvPicPr>
                      <p:nvPr/>
                    </p:nvPicPr>
                    <p:blipFill>
                      <a:blip r:embed="rId4"/>
                      <a:srcRect/>
                      <a:stretch>
                        <a:fillRect/>
                      </a:stretch>
                    </p:blipFill>
                    <p:spPr bwMode="auto">
                      <a:xfrm>
                        <a:off x="1290080" y="1842346"/>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 name="Object 12"/>
          <p:cNvGraphicFramePr>
            <a:graphicFrameLocks noChangeAspect="1"/>
          </p:cNvGraphicFramePr>
          <p:nvPr/>
        </p:nvGraphicFramePr>
        <p:xfrm>
          <a:off x="3782091" y="2095252"/>
          <a:ext cx="381000" cy="514350"/>
        </p:xfrm>
        <a:graphic>
          <a:graphicData uri="http://schemas.openxmlformats.org/presentationml/2006/ole">
            <mc:AlternateContent xmlns:mc="http://schemas.openxmlformats.org/markup-compatibility/2006">
              <mc:Choice xmlns:v="urn:schemas-microsoft-com:vml" Requires="v">
                <p:oleObj name="方程式" r:id="rId5" imgW="177480" imgH="241200" progId="Equation.3">
                  <p:embed/>
                </p:oleObj>
              </mc:Choice>
              <mc:Fallback>
                <p:oleObj name="方程式" r:id="rId5" imgW="177480" imgH="241200" progId="Equation.3">
                  <p:embed/>
                  <p:pic>
                    <p:nvPicPr>
                      <p:cNvPr id="0" name=""/>
                      <p:cNvPicPr>
                        <a:picLocks noChangeAspect="1" noChangeArrowheads="1"/>
                      </p:cNvPicPr>
                      <p:nvPr/>
                    </p:nvPicPr>
                    <p:blipFill>
                      <a:blip r:embed="rId6"/>
                      <a:srcRect/>
                      <a:stretch>
                        <a:fillRect/>
                      </a:stretch>
                    </p:blipFill>
                    <p:spPr bwMode="auto">
                      <a:xfrm>
                        <a:off x="3782091" y="2095252"/>
                        <a:ext cx="3810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0" name="直線單箭頭接點 109"/>
          <p:cNvCxnSpPr/>
          <p:nvPr/>
        </p:nvCxnSpPr>
        <p:spPr>
          <a:xfrm>
            <a:off x="3514937" y="2330350"/>
            <a:ext cx="287000"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1" name="矩形 110"/>
          <p:cNvSpPr/>
          <p:nvPr/>
        </p:nvSpPr>
        <p:spPr>
          <a:xfrm>
            <a:off x="2805527" y="1856771"/>
            <a:ext cx="7094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208" name="Object 12"/>
          <p:cNvGraphicFramePr>
            <a:graphicFrameLocks noChangeAspect="1"/>
          </p:cNvGraphicFramePr>
          <p:nvPr>
            <p:extLst>
              <p:ext uri="{D42A27DB-BD31-4B8C-83A1-F6EECF244321}">
                <p14:modId xmlns:p14="http://schemas.microsoft.com/office/powerpoint/2010/main" val="2600853089"/>
              </p:ext>
            </p:extLst>
          </p:nvPr>
        </p:nvGraphicFramePr>
        <p:xfrm>
          <a:off x="4401171" y="5346510"/>
          <a:ext cx="354013" cy="515937"/>
        </p:xfrm>
        <a:graphic>
          <a:graphicData uri="http://schemas.openxmlformats.org/presentationml/2006/ole">
            <mc:AlternateContent xmlns:mc="http://schemas.openxmlformats.org/markup-compatibility/2006">
              <mc:Choice xmlns:v="urn:schemas-microsoft-com:vml" Requires="v">
                <p:oleObj name="方程式" r:id="rId7" imgW="164880" imgH="241200" progId="Equation.3">
                  <p:embed/>
                </p:oleObj>
              </mc:Choice>
              <mc:Fallback>
                <p:oleObj name="方程式" r:id="rId7" imgW="164880" imgH="241200" progId="Equation.3">
                  <p:embed/>
                  <p:pic>
                    <p:nvPicPr>
                      <p:cNvPr id="0" name=""/>
                      <p:cNvPicPr>
                        <a:picLocks noChangeAspect="1" noChangeArrowheads="1"/>
                      </p:cNvPicPr>
                      <p:nvPr/>
                    </p:nvPicPr>
                    <p:blipFill>
                      <a:blip r:embed="rId8"/>
                      <a:srcRect/>
                      <a:stretch>
                        <a:fillRect/>
                      </a:stretch>
                    </p:blipFill>
                    <p:spPr bwMode="auto">
                      <a:xfrm>
                        <a:off x="4401171" y="5346510"/>
                        <a:ext cx="354013"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28" name="直線單箭頭接點 227"/>
          <p:cNvCxnSpPr/>
          <p:nvPr/>
        </p:nvCxnSpPr>
        <p:spPr>
          <a:xfrm flipH="1">
            <a:off x="4705836" y="5609146"/>
            <a:ext cx="30539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直線單箭頭接點 228"/>
          <p:cNvCxnSpPr>
            <a:endCxn id="233" idx="2"/>
          </p:cNvCxnSpPr>
          <p:nvPr/>
        </p:nvCxnSpPr>
        <p:spPr>
          <a:xfrm flipH="1">
            <a:off x="5589370" y="3814731"/>
            <a:ext cx="1850893" cy="17799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線單箭頭接點 229"/>
          <p:cNvCxnSpPr>
            <a:endCxn id="233" idx="2"/>
          </p:cNvCxnSpPr>
          <p:nvPr/>
        </p:nvCxnSpPr>
        <p:spPr>
          <a:xfrm flipH="1">
            <a:off x="5589368" y="5592768"/>
            <a:ext cx="1753009" cy="18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直線單箭頭接點 230"/>
          <p:cNvCxnSpPr>
            <a:endCxn id="233" idx="2"/>
          </p:cNvCxnSpPr>
          <p:nvPr/>
        </p:nvCxnSpPr>
        <p:spPr>
          <a:xfrm flipH="1">
            <a:off x="5589370" y="4554944"/>
            <a:ext cx="1778623" cy="10396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2" name="群組 231"/>
          <p:cNvGrpSpPr/>
          <p:nvPr/>
        </p:nvGrpSpPr>
        <p:grpSpPr>
          <a:xfrm>
            <a:off x="5013368" y="5306632"/>
            <a:ext cx="576000" cy="576000"/>
            <a:chOff x="6082949" y="3581064"/>
            <a:chExt cx="618646" cy="635224"/>
          </a:xfrm>
        </p:grpSpPr>
        <p:sp>
          <p:nvSpPr>
            <p:cNvPr id="233" name="流程圖: 抽選 232"/>
            <p:cNvSpPr/>
            <p:nvPr/>
          </p:nvSpPr>
          <p:spPr>
            <a:xfrm rot="16200000">
              <a:off x="6074660" y="3589353"/>
              <a:ext cx="635224" cy="618646"/>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234" name="Object 12"/>
            <p:cNvGraphicFramePr>
              <a:graphicFrameLocks noChangeAspect="1"/>
            </p:cNvGraphicFramePr>
            <p:nvPr>
              <p:extLst>
                <p:ext uri="{D42A27DB-BD31-4B8C-83A1-F6EECF244321}">
                  <p14:modId xmlns:p14="http://schemas.microsoft.com/office/powerpoint/2010/main" val="3229340786"/>
                </p:ext>
              </p:extLst>
            </p:nvPr>
          </p:nvGraphicFramePr>
          <p:xfrm>
            <a:off x="6385850" y="3701986"/>
            <a:ext cx="190500" cy="350838"/>
          </p:xfrm>
          <a:graphic>
            <a:graphicData uri="http://schemas.openxmlformats.org/presentationml/2006/ole">
              <mc:AlternateContent xmlns:mc="http://schemas.openxmlformats.org/markup-compatibility/2006">
                <mc:Choice xmlns:v="urn:schemas-microsoft-com:vml" Requires="v">
                  <p:oleObj name="方程式" r:id="rId9" imgW="88560" imgH="164880" progId="Equation.3">
                    <p:embed/>
                  </p:oleObj>
                </mc:Choice>
                <mc:Fallback>
                  <p:oleObj name="方程式" r:id="rId9" imgW="88560" imgH="164880" progId="Equation.3">
                    <p:embed/>
                    <p:pic>
                      <p:nvPicPr>
                        <p:cNvPr id="0" name=""/>
                        <p:cNvPicPr>
                          <a:picLocks noChangeAspect="1" noChangeArrowheads="1"/>
                        </p:cNvPicPr>
                        <p:nvPr/>
                      </p:nvPicPr>
                      <p:blipFill>
                        <a:blip r:embed="rId10"/>
                        <a:srcRect/>
                        <a:stretch>
                          <a:fillRect/>
                        </a:stretch>
                      </p:blipFill>
                      <p:spPr bwMode="auto">
                        <a:xfrm>
                          <a:off x="6385850" y="3701986"/>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35" name="Object 12"/>
          <p:cNvGraphicFramePr>
            <a:graphicFrameLocks noChangeAspect="1"/>
          </p:cNvGraphicFramePr>
          <p:nvPr>
            <p:extLst>
              <p:ext uri="{D42A27DB-BD31-4B8C-83A1-F6EECF244321}">
                <p14:modId xmlns:p14="http://schemas.microsoft.com/office/powerpoint/2010/main" val="3582164732"/>
              </p:ext>
            </p:extLst>
          </p:nvPr>
        </p:nvGraphicFramePr>
        <p:xfrm>
          <a:off x="4885906" y="4840219"/>
          <a:ext cx="970289" cy="483652"/>
        </p:xfrm>
        <a:graphic>
          <a:graphicData uri="http://schemas.openxmlformats.org/presentationml/2006/ole">
            <mc:AlternateContent xmlns:mc="http://schemas.openxmlformats.org/markup-compatibility/2006">
              <mc:Choice xmlns:v="urn:schemas-microsoft-com:vml" Requires="v">
                <p:oleObj name="方程式" r:id="rId11" imgW="482400" imgH="241200" progId="Equation.3">
                  <p:embed/>
                </p:oleObj>
              </mc:Choice>
              <mc:Fallback>
                <p:oleObj name="方程式" r:id="rId11" imgW="482400" imgH="241200" progId="Equation.3">
                  <p:embed/>
                  <p:pic>
                    <p:nvPicPr>
                      <p:cNvPr id="0" name=""/>
                      <p:cNvPicPr>
                        <a:picLocks noChangeAspect="1" noChangeArrowheads="1"/>
                      </p:cNvPicPr>
                      <p:nvPr/>
                    </p:nvPicPr>
                    <p:blipFill>
                      <a:blip r:embed="rId12"/>
                      <a:srcRect/>
                      <a:stretch>
                        <a:fillRect/>
                      </a:stretch>
                    </p:blipFill>
                    <p:spPr bwMode="auto">
                      <a:xfrm>
                        <a:off x="4885906" y="4840219"/>
                        <a:ext cx="970289" cy="483652"/>
                      </a:xfrm>
                      <a:prstGeom prst="rect">
                        <a:avLst/>
                      </a:prstGeom>
                      <a:noFill/>
                    </p:spPr>
                  </p:pic>
                </p:oleObj>
              </mc:Fallback>
            </mc:AlternateContent>
          </a:graphicData>
        </a:graphic>
      </p:graphicFrame>
      <p:sp>
        <p:nvSpPr>
          <p:cNvPr id="236" name="文字方塊 235"/>
          <p:cNvSpPr txBox="1"/>
          <p:nvPr/>
        </p:nvSpPr>
        <p:spPr>
          <a:xfrm>
            <a:off x="4652452" y="5819999"/>
            <a:ext cx="1513350" cy="830977"/>
          </a:xfrm>
          <a:prstGeom prst="rect">
            <a:avLst/>
          </a:prstGeom>
          <a:noFill/>
        </p:spPr>
        <p:txBody>
          <a:bodyPr wrap="square" lIns="91420" tIns="45710" rIns="91420" bIns="45710" rtlCol="0">
            <a:spAutoFit/>
          </a:bodyPr>
          <a:lstStyle/>
          <a:p>
            <a:pPr algn="ctr"/>
            <a:r>
              <a:rPr lang="en-US" altLang="zh-TW" sz="2400" dirty="0">
                <a:solidFill>
                  <a:prstClr val="black"/>
                </a:solidFill>
              </a:rPr>
              <a:t>multiply a constant</a:t>
            </a:r>
            <a:endParaRPr lang="zh-TW" altLang="en-US" sz="2400" dirty="0">
              <a:solidFill>
                <a:prstClr val="black"/>
              </a:solidFill>
            </a:endParaRPr>
          </a:p>
        </p:txBody>
      </p:sp>
      <p:grpSp>
        <p:nvGrpSpPr>
          <p:cNvPr id="17" name="群組 16"/>
          <p:cNvGrpSpPr/>
          <p:nvPr/>
        </p:nvGrpSpPr>
        <p:grpSpPr>
          <a:xfrm>
            <a:off x="7448733" y="3613278"/>
            <a:ext cx="587182" cy="2870029"/>
            <a:chOff x="7448733" y="3613278"/>
            <a:chExt cx="587182" cy="2870029"/>
          </a:xfrm>
        </p:grpSpPr>
        <p:graphicFrame>
          <p:nvGraphicFramePr>
            <p:cNvPr id="224" name="Object 12"/>
            <p:cNvGraphicFramePr>
              <a:graphicFrameLocks noChangeAspect="1"/>
            </p:cNvGraphicFramePr>
            <p:nvPr>
              <p:extLst>
                <p:ext uri="{D42A27DB-BD31-4B8C-83A1-F6EECF244321}">
                  <p14:modId xmlns:p14="http://schemas.microsoft.com/office/powerpoint/2010/main" val="883037446"/>
                </p:ext>
              </p:extLst>
            </p:nvPr>
          </p:nvGraphicFramePr>
          <p:xfrm>
            <a:off x="7485063" y="5354638"/>
            <a:ext cx="517525" cy="515937"/>
          </p:xfrm>
          <a:graphic>
            <a:graphicData uri="http://schemas.openxmlformats.org/presentationml/2006/ole">
              <mc:AlternateContent xmlns:mc="http://schemas.openxmlformats.org/markup-compatibility/2006">
                <mc:Choice xmlns:v="urn:schemas-microsoft-com:vml" Requires="v">
                  <p:oleObj name="方程式" r:id="rId13" imgW="241200" imgH="241200" progId="Equation.3">
                    <p:embed/>
                  </p:oleObj>
                </mc:Choice>
                <mc:Fallback>
                  <p:oleObj name="方程式" r:id="rId13" imgW="241200" imgH="241200" progId="Equation.3">
                    <p:embed/>
                    <p:pic>
                      <p:nvPicPr>
                        <p:cNvPr id="0" name=""/>
                        <p:cNvPicPr>
                          <a:picLocks noChangeAspect="1" noChangeArrowheads="1"/>
                        </p:cNvPicPr>
                        <p:nvPr/>
                      </p:nvPicPr>
                      <p:blipFill>
                        <a:blip r:embed="rId14"/>
                        <a:srcRect/>
                        <a:stretch>
                          <a:fillRect/>
                        </a:stretch>
                      </p:blipFill>
                      <p:spPr bwMode="auto">
                        <a:xfrm>
                          <a:off x="7485063" y="5354638"/>
                          <a:ext cx="517525"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 name="Object 12"/>
            <p:cNvGraphicFramePr>
              <a:graphicFrameLocks noChangeAspect="1"/>
            </p:cNvGraphicFramePr>
            <p:nvPr>
              <p:extLst>
                <p:ext uri="{D42A27DB-BD31-4B8C-83A1-F6EECF244321}">
                  <p14:modId xmlns:p14="http://schemas.microsoft.com/office/powerpoint/2010/main" val="1458413909"/>
                </p:ext>
              </p:extLst>
            </p:nvPr>
          </p:nvGraphicFramePr>
          <p:xfrm>
            <a:off x="7448733" y="4288849"/>
            <a:ext cx="517525" cy="488950"/>
          </p:xfrm>
          <a:graphic>
            <a:graphicData uri="http://schemas.openxmlformats.org/presentationml/2006/ole">
              <mc:AlternateContent xmlns:mc="http://schemas.openxmlformats.org/markup-compatibility/2006">
                <mc:Choice xmlns:v="urn:schemas-microsoft-com:vml" Requires="v">
                  <p:oleObj name="方程式" r:id="rId15" imgW="241200" imgH="228600" progId="Equation.3">
                    <p:embed/>
                  </p:oleObj>
                </mc:Choice>
                <mc:Fallback>
                  <p:oleObj name="方程式" r:id="rId15" imgW="241200" imgH="228600" progId="Equation.3">
                    <p:embed/>
                    <p:pic>
                      <p:nvPicPr>
                        <p:cNvPr id="0" name=""/>
                        <p:cNvPicPr>
                          <a:picLocks noChangeAspect="1" noChangeArrowheads="1"/>
                        </p:cNvPicPr>
                        <p:nvPr/>
                      </p:nvPicPr>
                      <p:blipFill>
                        <a:blip r:embed="rId16"/>
                        <a:srcRect/>
                        <a:stretch>
                          <a:fillRect/>
                        </a:stretch>
                      </p:blipFill>
                      <p:spPr bwMode="auto">
                        <a:xfrm>
                          <a:off x="7448733" y="4288849"/>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 name="Object 12"/>
            <p:cNvGraphicFramePr>
              <a:graphicFrameLocks noChangeAspect="1"/>
            </p:cNvGraphicFramePr>
            <p:nvPr>
              <p:extLst>
                <p:ext uri="{D42A27DB-BD31-4B8C-83A1-F6EECF244321}">
                  <p14:modId xmlns:p14="http://schemas.microsoft.com/office/powerpoint/2010/main" val="3353405763"/>
                </p:ext>
              </p:extLst>
            </p:nvPr>
          </p:nvGraphicFramePr>
          <p:xfrm>
            <a:off x="7448733" y="3613278"/>
            <a:ext cx="517525" cy="488950"/>
          </p:xfrm>
          <a:graphic>
            <a:graphicData uri="http://schemas.openxmlformats.org/presentationml/2006/ole">
              <mc:AlternateContent xmlns:mc="http://schemas.openxmlformats.org/markup-compatibility/2006">
                <mc:Choice xmlns:v="urn:schemas-microsoft-com:vml" Requires="v">
                  <p:oleObj name="方程式" r:id="rId17" imgW="241200" imgH="228600" progId="Equation.3">
                    <p:embed/>
                  </p:oleObj>
                </mc:Choice>
                <mc:Fallback>
                  <p:oleObj name="方程式" r:id="rId17" imgW="241200" imgH="228600" progId="Equation.3">
                    <p:embed/>
                    <p:pic>
                      <p:nvPicPr>
                        <p:cNvPr id="0" name=""/>
                        <p:cNvPicPr>
                          <a:picLocks noChangeAspect="1" noChangeArrowheads="1"/>
                        </p:cNvPicPr>
                        <p:nvPr/>
                      </p:nvPicPr>
                      <p:blipFill>
                        <a:blip r:embed="rId18"/>
                        <a:srcRect/>
                        <a:stretch>
                          <a:fillRect/>
                        </a:stretch>
                      </p:blipFill>
                      <p:spPr bwMode="auto">
                        <a:xfrm>
                          <a:off x="7448733" y="3613278"/>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7" name="文字方塊 236"/>
            <p:cNvSpPr txBox="1"/>
            <p:nvPr/>
          </p:nvSpPr>
          <p:spPr>
            <a:xfrm rot="5400000">
              <a:off x="7382970" y="5837069"/>
              <a:ext cx="769257" cy="523220"/>
            </a:xfrm>
            <a:prstGeom prst="rect">
              <a:avLst/>
            </a:prstGeom>
            <a:noFill/>
          </p:spPr>
          <p:txBody>
            <a:bodyPr wrap="square"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238" name="文字方塊 237"/>
            <p:cNvSpPr txBox="1"/>
            <p:nvPr/>
          </p:nvSpPr>
          <p:spPr>
            <a:xfrm rot="5400000">
              <a:off x="7389676" y="4831334"/>
              <a:ext cx="769257" cy="523220"/>
            </a:xfrm>
            <a:prstGeom prst="rect">
              <a:avLst/>
            </a:prstGeom>
            <a:noFill/>
          </p:spPr>
          <p:txBody>
            <a:bodyPr wrap="square" rtlCol="0">
              <a:spAutoFit/>
            </a:bodyPr>
            <a:lstStyle/>
            <a:p>
              <a:pPr algn="ctr"/>
              <a:r>
                <a:rPr lang="en-US" altLang="zh-TW" sz="2800" dirty="0">
                  <a:solidFill>
                    <a:prstClr val="black"/>
                  </a:solidFill>
                </a:rPr>
                <a:t>…</a:t>
              </a:r>
              <a:endParaRPr lang="zh-TW" altLang="en-US" sz="2800" dirty="0">
                <a:solidFill>
                  <a:prstClr val="black"/>
                </a:solidFill>
              </a:endParaRPr>
            </a:p>
          </p:txBody>
        </p:sp>
      </p:grpSp>
      <p:graphicFrame>
        <p:nvGraphicFramePr>
          <p:cNvPr id="239" name="Object 12"/>
          <p:cNvGraphicFramePr>
            <a:graphicFrameLocks noChangeAspect="1"/>
          </p:cNvGraphicFramePr>
          <p:nvPr>
            <p:extLst>
              <p:ext uri="{D42A27DB-BD31-4B8C-83A1-F6EECF244321}">
                <p14:modId xmlns:p14="http://schemas.microsoft.com/office/powerpoint/2010/main" val="1275763655"/>
              </p:ext>
            </p:extLst>
          </p:nvPr>
        </p:nvGraphicFramePr>
        <p:xfrm>
          <a:off x="2189655" y="5634381"/>
          <a:ext cx="595312" cy="514350"/>
        </p:xfrm>
        <a:graphic>
          <a:graphicData uri="http://schemas.openxmlformats.org/presentationml/2006/ole">
            <mc:AlternateContent xmlns:mc="http://schemas.openxmlformats.org/markup-compatibility/2006">
              <mc:Choice xmlns:v="urn:schemas-microsoft-com:vml" Requires="v">
                <p:oleObj name="方程式" r:id="rId19" imgW="279360" imgH="241200" progId="Equation.3">
                  <p:embed/>
                </p:oleObj>
              </mc:Choice>
              <mc:Fallback>
                <p:oleObj name="方程式" r:id="rId19" imgW="279360" imgH="241200" progId="Equation.3">
                  <p:embed/>
                  <p:pic>
                    <p:nvPicPr>
                      <p:cNvPr id="0" name=""/>
                      <p:cNvPicPr>
                        <a:picLocks noChangeAspect="1" noChangeArrowheads="1"/>
                      </p:cNvPicPr>
                      <p:nvPr/>
                    </p:nvPicPr>
                    <p:blipFill>
                      <a:blip r:embed="rId20"/>
                      <a:srcRect/>
                      <a:stretch>
                        <a:fillRect/>
                      </a:stretch>
                    </p:blipFill>
                    <p:spPr bwMode="auto">
                      <a:xfrm>
                        <a:off x="2189655" y="5634381"/>
                        <a:ext cx="595312"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0" name="矩形 239"/>
          <p:cNvSpPr/>
          <p:nvPr/>
        </p:nvSpPr>
        <p:spPr>
          <a:xfrm>
            <a:off x="2147737" y="5633163"/>
            <a:ext cx="586842" cy="51578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241" name="Object 12"/>
          <p:cNvGraphicFramePr>
            <a:graphicFrameLocks noChangeAspect="1"/>
          </p:cNvGraphicFramePr>
          <p:nvPr>
            <p:extLst>
              <p:ext uri="{D42A27DB-BD31-4B8C-83A1-F6EECF244321}">
                <p14:modId xmlns:p14="http://schemas.microsoft.com/office/powerpoint/2010/main" val="2224853908"/>
              </p:ext>
            </p:extLst>
          </p:nvPr>
        </p:nvGraphicFramePr>
        <p:xfrm>
          <a:off x="6765927" y="5613400"/>
          <a:ext cx="595313" cy="514350"/>
        </p:xfrm>
        <a:graphic>
          <a:graphicData uri="http://schemas.openxmlformats.org/presentationml/2006/ole">
            <mc:AlternateContent xmlns:mc="http://schemas.openxmlformats.org/markup-compatibility/2006">
              <mc:Choice xmlns:v="urn:schemas-microsoft-com:vml" Requires="v">
                <p:oleObj name="方程式" r:id="rId21" imgW="279360" imgH="241200" progId="Equation.3">
                  <p:embed/>
                </p:oleObj>
              </mc:Choice>
              <mc:Fallback>
                <p:oleObj name="方程式" r:id="rId21" imgW="279360" imgH="241200" progId="Equation.3">
                  <p:embed/>
                  <p:pic>
                    <p:nvPicPr>
                      <p:cNvPr id="0" name=""/>
                      <p:cNvPicPr>
                        <a:picLocks noChangeAspect="1" noChangeArrowheads="1"/>
                      </p:cNvPicPr>
                      <p:nvPr/>
                    </p:nvPicPr>
                    <p:blipFill>
                      <a:blip r:embed="rId22"/>
                      <a:srcRect/>
                      <a:stretch>
                        <a:fillRect/>
                      </a:stretch>
                    </p:blipFill>
                    <p:spPr bwMode="auto">
                      <a:xfrm>
                        <a:off x="6765927" y="5613400"/>
                        <a:ext cx="595313"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2" name="矩形 241"/>
          <p:cNvSpPr/>
          <p:nvPr/>
        </p:nvSpPr>
        <p:spPr>
          <a:xfrm>
            <a:off x="6722756" y="5612294"/>
            <a:ext cx="586842" cy="51578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243" name="Object 12"/>
          <p:cNvGraphicFramePr>
            <a:graphicFrameLocks noChangeAspect="1"/>
          </p:cNvGraphicFramePr>
          <p:nvPr>
            <p:extLst>
              <p:ext uri="{D42A27DB-BD31-4B8C-83A1-F6EECF244321}">
                <p14:modId xmlns:p14="http://schemas.microsoft.com/office/powerpoint/2010/main" val="3820390586"/>
              </p:ext>
            </p:extLst>
          </p:nvPr>
        </p:nvGraphicFramePr>
        <p:xfrm>
          <a:off x="6766065" y="4778139"/>
          <a:ext cx="595313" cy="514350"/>
        </p:xfrm>
        <a:graphic>
          <a:graphicData uri="http://schemas.openxmlformats.org/presentationml/2006/ole">
            <mc:AlternateContent xmlns:mc="http://schemas.openxmlformats.org/markup-compatibility/2006">
              <mc:Choice xmlns:v="urn:schemas-microsoft-com:vml" Requires="v">
                <p:oleObj name="方程式" r:id="rId23" imgW="279360" imgH="241200" progId="Equation.3">
                  <p:embed/>
                </p:oleObj>
              </mc:Choice>
              <mc:Fallback>
                <p:oleObj name="方程式" r:id="rId23" imgW="279360" imgH="241200" progId="Equation.3">
                  <p:embed/>
                  <p:pic>
                    <p:nvPicPr>
                      <p:cNvPr id="0" name=""/>
                      <p:cNvPicPr>
                        <a:picLocks noChangeAspect="1" noChangeArrowheads="1"/>
                      </p:cNvPicPr>
                      <p:nvPr/>
                    </p:nvPicPr>
                    <p:blipFill>
                      <a:blip r:embed="rId24"/>
                      <a:srcRect/>
                      <a:stretch>
                        <a:fillRect/>
                      </a:stretch>
                    </p:blipFill>
                    <p:spPr bwMode="auto">
                      <a:xfrm>
                        <a:off x="6766065" y="4778139"/>
                        <a:ext cx="595313"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4" name="Object 12"/>
          <p:cNvGraphicFramePr>
            <a:graphicFrameLocks noChangeAspect="1"/>
          </p:cNvGraphicFramePr>
          <p:nvPr>
            <p:extLst>
              <p:ext uri="{D42A27DB-BD31-4B8C-83A1-F6EECF244321}">
                <p14:modId xmlns:p14="http://schemas.microsoft.com/office/powerpoint/2010/main" val="2984458860"/>
              </p:ext>
            </p:extLst>
          </p:nvPr>
        </p:nvGraphicFramePr>
        <p:xfrm>
          <a:off x="6772415" y="4146314"/>
          <a:ext cx="595313" cy="514350"/>
        </p:xfrm>
        <a:graphic>
          <a:graphicData uri="http://schemas.openxmlformats.org/presentationml/2006/ole">
            <mc:AlternateContent xmlns:mc="http://schemas.openxmlformats.org/markup-compatibility/2006">
              <mc:Choice xmlns:v="urn:schemas-microsoft-com:vml" Requires="v">
                <p:oleObj name="方程式" r:id="rId25" imgW="279360" imgH="241200" progId="Equation.3">
                  <p:embed/>
                </p:oleObj>
              </mc:Choice>
              <mc:Fallback>
                <p:oleObj name="方程式" r:id="rId25" imgW="279360" imgH="241200" progId="Equation.3">
                  <p:embed/>
                  <p:pic>
                    <p:nvPicPr>
                      <p:cNvPr id="0" name=""/>
                      <p:cNvPicPr>
                        <a:picLocks noChangeAspect="1" noChangeArrowheads="1"/>
                      </p:cNvPicPr>
                      <p:nvPr/>
                    </p:nvPicPr>
                    <p:blipFill>
                      <a:blip r:embed="rId26"/>
                      <a:srcRect/>
                      <a:stretch>
                        <a:fillRect/>
                      </a:stretch>
                    </p:blipFill>
                    <p:spPr bwMode="auto">
                      <a:xfrm>
                        <a:off x="6772415" y="4146314"/>
                        <a:ext cx="595313"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 name="矩形 244"/>
          <p:cNvSpPr/>
          <p:nvPr/>
        </p:nvSpPr>
        <p:spPr>
          <a:xfrm>
            <a:off x="3861102" y="3870834"/>
            <a:ext cx="1406828" cy="461645"/>
          </a:xfrm>
          <a:prstGeom prst="rect">
            <a:avLst/>
          </a:prstGeom>
        </p:spPr>
        <p:txBody>
          <a:bodyPr wrap="square" lIns="91420" tIns="45710" rIns="91420" bIns="45710">
            <a:spAutoFit/>
          </a:bodyPr>
          <a:lstStyle/>
          <a:p>
            <a:pPr algn="ctr"/>
            <a:r>
              <a:rPr lang="en-US" altLang="zh-TW" sz="2400" dirty="0">
                <a:solidFill>
                  <a:srgbClr val="0000FF"/>
                </a:solidFill>
              </a:rPr>
              <a:t>output</a:t>
            </a:r>
            <a:endParaRPr lang="zh-TW" altLang="en-US" sz="2400" dirty="0">
              <a:solidFill>
                <a:srgbClr val="0000FF"/>
              </a:solidFill>
            </a:endParaRPr>
          </a:p>
        </p:txBody>
      </p:sp>
      <p:sp>
        <p:nvSpPr>
          <p:cNvPr id="246" name="矩形 245"/>
          <p:cNvSpPr/>
          <p:nvPr/>
        </p:nvSpPr>
        <p:spPr>
          <a:xfrm>
            <a:off x="8219467" y="4606201"/>
            <a:ext cx="971328" cy="461645"/>
          </a:xfrm>
          <a:prstGeom prst="rect">
            <a:avLst/>
          </a:prstGeom>
        </p:spPr>
        <p:txBody>
          <a:bodyPr wrap="square" lIns="91420" tIns="45710" rIns="91420" bIns="45710">
            <a:spAutoFit/>
          </a:bodyPr>
          <a:lstStyle/>
          <a:p>
            <a:pPr algn="ctr"/>
            <a:r>
              <a:rPr lang="en-US" altLang="zh-TW" sz="2400" dirty="0">
                <a:solidFill>
                  <a:srgbClr val="0000FF"/>
                </a:solidFill>
              </a:rPr>
              <a:t>input</a:t>
            </a:r>
            <a:endParaRPr lang="zh-TW" altLang="en-US" sz="2400" dirty="0">
              <a:solidFill>
                <a:srgbClr val="0000FF"/>
              </a:solidFill>
            </a:endParaRPr>
          </a:p>
        </p:txBody>
      </p:sp>
      <p:sp>
        <p:nvSpPr>
          <p:cNvPr id="247" name="右大括弧 246"/>
          <p:cNvSpPr/>
          <p:nvPr/>
        </p:nvSpPr>
        <p:spPr>
          <a:xfrm>
            <a:off x="7975143" y="3596589"/>
            <a:ext cx="216079" cy="2544630"/>
          </a:xfrm>
          <a:prstGeom prst="rightBrace">
            <a:avLst>
              <a:gd name="adj1" fmla="val 74930"/>
              <a:gd name="adj2"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lIns="91420" tIns="45710" rIns="91420" bIns="45710" rtlCol="0" anchor="ctr"/>
          <a:lstStyle/>
          <a:p>
            <a:pPr algn="ctr"/>
            <a:endParaRPr lang="zh-TW" altLang="en-US">
              <a:solidFill>
                <a:prstClr val="black"/>
              </a:solidFill>
            </a:endParaRPr>
          </a:p>
        </p:txBody>
      </p:sp>
      <p:sp>
        <p:nvSpPr>
          <p:cNvPr id="248" name="矩形 247"/>
          <p:cNvSpPr/>
          <p:nvPr/>
        </p:nvSpPr>
        <p:spPr>
          <a:xfrm>
            <a:off x="4829503" y="2979597"/>
            <a:ext cx="2751350" cy="461645"/>
          </a:xfrm>
          <a:prstGeom prst="rect">
            <a:avLst/>
          </a:prstGeom>
        </p:spPr>
        <p:txBody>
          <a:bodyPr wrap="square" lIns="91420" tIns="45710" rIns="91420" bIns="45710">
            <a:spAutoFit/>
          </a:bodyPr>
          <a:lstStyle/>
          <a:p>
            <a:pPr algn="ctr"/>
            <a:r>
              <a:rPr lang="en-US" altLang="zh-TW" sz="2400" b="1" i="1" u="sng" dirty="0">
                <a:solidFill>
                  <a:srgbClr val="0000FF"/>
                </a:solidFill>
              </a:rPr>
              <a:t>new type of neuron</a:t>
            </a:r>
            <a:endParaRPr lang="zh-TW" altLang="en-US" sz="2400" b="1" i="1" u="sng" dirty="0">
              <a:solidFill>
                <a:srgbClr val="0000FF"/>
              </a:solidFill>
            </a:endParaRPr>
          </a:p>
        </p:txBody>
      </p:sp>
      <p:cxnSp>
        <p:nvCxnSpPr>
          <p:cNvPr id="12" name="直線單箭頭接點 11"/>
          <p:cNvCxnSpPr/>
          <p:nvPr/>
        </p:nvCxnSpPr>
        <p:spPr>
          <a:xfrm flipV="1">
            <a:off x="4563663" y="4304136"/>
            <a:ext cx="0" cy="1057659"/>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50" name="Object 12"/>
          <p:cNvGraphicFramePr>
            <a:graphicFrameLocks noChangeAspect="1"/>
          </p:cNvGraphicFramePr>
          <p:nvPr>
            <p:extLst>
              <p:ext uri="{D42A27DB-BD31-4B8C-83A1-F6EECF244321}">
                <p14:modId xmlns:p14="http://schemas.microsoft.com/office/powerpoint/2010/main" val="1862745588"/>
              </p:ext>
            </p:extLst>
          </p:nvPr>
        </p:nvGraphicFramePr>
        <p:xfrm>
          <a:off x="4929061" y="2093305"/>
          <a:ext cx="2854325" cy="731838"/>
        </p:xfrm>
        <a:graphic>
          <a:graphicData uri="http://schemas.openxmlformats.org/presentationml/2006/ole">
            <mc:AlternateContent xmlns:mc="http://schemas.openxmlformats.org/markup-compatibility/2006">
              <mc:Choice xmlns:v="urn:schemas-microsoft-com:vml" Requires="v">
                <p:oleObj name="方程式" r:id="rId27" imgW="1333440" imgH="342720" progId="Equation.3">
                  <p:embed/>
                </p:oleObj>
              </mc:Choice>
              <mc:Fallback>
                <p:oleObj name="方程式" r:id="rId27" imgW="1333440" imgH="342720" progId="Equation.3">
                  <p:embed/>
                  <p:pic>
                    <p:nvPicPr>
                      <p:cNvPr id="0" name=""/>
                      <p:cNvPicPr>
                        <a:picLocks noChangeAspect="1" noChangeArrowheads="1"/>
                      </p:cNvPicPr>
                      <p:nvPr/>
                    </p:nvPicPr>
                    <p:blipFill>
                      <a:blip r:embed="rId28"/>
                      <a:srcRect/>
                      <a:stretch>
                        <a:fillRect/>
                      </a:stretch>
                    </p:blipFill>
                    <p:spPr bwMode="auto">
                      <a:xfrm>
                        <a:off x="4929061" y="2093305"/>
                        <a:ext cx="2854325" cy="73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1" name="矩形 250"/>
          <p:cNvSpPr/>
          <p:nvPr/>
        </p:nvSpPr>
        <p:spPr>
          <a:xfrm>
            <a:off x="2894176" y="3633908"/>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52" name="矩形 251"/>
          <p:cNvSpPr/>
          <p:nvPr/>
        </p:nvSpPr>
        <p:spPr>
          <a:xfrm>
            <a:off x="913919" y="3636008"/>
            <a:ext cx="545778" cy="265781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53" name="橢圓 252"/>
          <p:cNvSpPr/>
          <p:nvPr/>
        </p:nvSpPr>
        <p:spPr>
          <a:xfrm>
            <a:off x="1244544" y="345981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54" name="橢圓 253"/>
          <p:cNvSpPr/>
          <p:nvPr/>
        </p:nvSpPr>
        <p:spPr>
          <a:xfrm>
            <a:off x="1238525" y="421527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55" name="橢圓 254"/>
          <p:cNvSpPr/>
          <p:nvPr/>
        </p:nvSpPr>
        <p:spPr>
          <a:xfrm>
            <a:off x="1245929" y="5285092"/>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56" name="文字方塊 255"/>
          <p:cNvSpPr txBox="1"/>
          <p:nvPr/>
        </p:nvSpPr>
        <p:spPr>
          <a:xfrm rot="5400000">
            <a:off x="1290026" y="5883391"/>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257" name="文字方塊 256"/>
          <p:cNvSpPr txBox="1"/>
          <p:nvPr/>
        </p:nvSpPr>
        <p:spPr>
          <a:xfrm rot="5400000">
            <a:off x="1258213" y="479543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258" name="Object 12"/>
          <p:cNvGraphicFramePr>
            <a:graphicFrameLocks noChangeAspect="1"/>
          </p:cNvGraphicFramePr>
          <p:nvPr>
            <p:extLst>
              <p:ext uri="{D42A27DB-BD31-4B8C-83A1-F6EECF244321}">
                <p14:modId xmlns:p14="http://schemas.microsoft.com/office/powerpoint/2010/main" val="4232174690"/>
              </p:ext>
            </p:extLst>
          </p:nvPr>
        </p:nvGraphicFramePr>
        <p:xfrm>
          <a:off x="1444869" y="3557921"/>
          <a:ext cx="190501" cy="352425"/>
        </p:xfrm>
        <a:graphic>
          <a:graphicData uri="http://schemas.openxmlformats.org/presentationml/2006/ole">
            <mc:AlternateContent xmlns:mc="http://schemas.openxmlformats.org/markup-compatibility/2006">
              <mc:Choice xmlns:v="urn:schemas-microsoft-com:vml" Requires="v">
                <p:oleObj name="方程式" r:id="rId29" imgW="88560" imgH="164880" progId="Equation.3">
                  <p:embed/>
                </p:oleObj>
              </mc:Choice>
              <mc:Fallback>
                <p:oleObj name="方程式" r:id="rId29" imgW="88560" imgH="164880" progId="Equation.3">
                  <p:embed/>
                  <p:pic>
                    <p:nvPicPr>
                      <p:cNvPr id="0" name=""/>
                      <p:cNvPicPr>
                        <a:picLocks noChangeAspect="1" noChangeArrowheads="1"/>
                      </p:cNvPicPr>
                      <p:nvPr/>
                    </p:nvPicPr>
                    <p:blipFill>
                      <a:blip r:embed="rId30"/>
                      <a:srcRect/>
                      <a:stretch>
                        <a:fillRect/>
                      </a:stretch>
                    </p:blipFill>
                    <p:spPr bwMode="auto">
                      <a:xfrm>
                        <a:off x="1444869" y="3557921"/>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9" name="Object 12"/>
          <p:cNvGraphicFramePr>
            <a:graphicFrameLocks noChangeAspect="1"/>
          </p:cNvGraphicFramePr>
          <p:nvPr>
            <p:extLst>
              <p:ext uri="{D42A27DB-BD31-4B8C-83A1-F6EECF244321}">
                <p14:modId xmlns:p14="http://schemas.microsoft.com/office/powerpoint/2010/main" val="351236270"/>
              </p:ext>
            </p:extLst>
          </p:nvPr>
        </p:nvGraphicFramePr>
        <p:xfrm>
          <a:off x="1411792" y="4309462"/>
          <a:ext cx="271463" cy="352425"/>
        </p:xfrm>
        <a:graphic>
          <a:graphicData uri="http://schemas.openxmlformats.org/presentationml/2006/ole">
            <mc:AlternateContent xmlns:mc="http://schemas.openxmlformats.org/markup-compatibility/2006">
              <mc:Choice xmlns:v="urn:schemas-microsoft-com:vml" Requires="v">
                <p:oleObj name="方程式" r:id="rId31" imgW="126720" imgH="164880" progId="Equation.3">
                  <p:embed/>
                </p:oleObj>
              </mc:Choice>
              <mc:Fallback>
                <p:oleObj name="方程式" r:id="rId31" imgW="126720" imgH="164880" progId="Equation.3">
                  <p:embed/>
                  <p:pic>
                    <p:nvPicPr>
                      <p:cNvPr id="0" name=""/>
                      <p:cNvPicPr>
                        <a:picLocks noChangeAspect="1" noChangeArrowheads="1"/>
                      </p:cNvPicPr>
                      <p:nvPr/>
                    </p:nvPicPr>
                    <p:blipFill>
                      <a:blip r:embed="rId32"/>
                      <a:srcRect/>
                      <a:stretch>
                        <a:fillRect/>
                      </a:stretch>
                    </p:blipFill>
                    <p:spPr bwMode="auto">
                      <a:xfrm>
                        <a:off x="1411792" y="4309462"/>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0" name="Object 12"/>
          <p:cNvGraphicFramePr>
            <a:graphicFrameLocks noChangeAspect="1"/>
          </p:cNvGraphicFramePr>
          <p:nvPr>
            <p:extLst>
              <p:ext uri="{D42A27DB-BD31-4B8C-83A1-F6EECF244321}">
                <p14:modId xmlns:p14="http://schemas.microsoft.com/office/powerpoint/2010/main" val="4194604266"/>
              </p:ext>
            </p:extLst>
          </p:nvPr>
        </p:nvGraphicFramePr>
        <p:xfrm>
          <a:off x="1438275" y="5429250"/>
          <a:ext cx="190500" cy="350838"/>
        </p:xfrm>
        <a:graphic>
          <a:graphicData uri="http://schemas.openxmlformats.org/presentationml/2006/ole">
            <mc:AlternateContent xmlns:mc="http://schemas.openxmlformats.org/markup-compatibility/2006">
              <mc:Choice xmlns:v="urn:schemas-microsoft-com:vml" Requires="v">
                <p:oleObj name="方程式" r:id="rId33" imgW="88560" imgH="164880" progId="Equation.3">
                  <p:embed/>
                </p:oleObj>
              </mc:Choice>
              <mc:Fallback>
                <p:oleObj name="方程式" r:id="rId33" imgW="88560" imgH="164880" progId="Equation.3">
                  <p:embed/>
                  <p:pic>
                    <p:nvPicPr>
                      <p:cNvPr id="0" name=""/>
                      <p:cNvPicPr>
                        <a:picLocks noChangeAspect="1" noChangeArrowheads="1"/>
                      </p:cNvPicPr>
                      <p:nvPr/>
                    </p:nvPicPr>
                    <p:blipFill>
                      <a:blip r:embed="rId34"/>
                      <a:srcRect/>
                      <a:stretch>
                        <a:fillRect/>
                      </a:stretch>
                    </p:blipFill>
                    <p:spPr bwMode="auto">
                      <a:xfrm>
                        <a:off x="1438275" y="5429250"/>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1" name="文字方塊 260"/>
          <p:cNvSpPr txBox="1"/>
          <p:nvPr/>
        </p:nvSpPr>
        <p:spPr>
          <a:xfrm>
            <a:off x="810910" y="2990179"/>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 </a:t>
            </a:r>
          </a:p>
        </p:txBody>
      </p:sp>
      <p:sp>
        <p:nvSpPr>
          <p:cNvPr id="262" name="橢圓 261"/>
          <p:cNvSpPr/>
          <p:nvPr/>
        </p:nvSpPr>
        <p:spPr>
          <a:xfrm>
            <a:off x="3189358" y="345981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63" name="橢圓 262"/>
          <p:cNvSpPr/>
          <p:nvPr/>
        </p:nvSpPr>
        <p:spPr>
          <a:xfrm>
            <a:off x="3183340" y="421527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64" name="橢圓 263"/>
          <p:cNvSpPr/>
          <p:nvPr/>
        </p:nvSpPr>
        <p:spPr>
          <a:xfrm>
            <a:off x="3190744" y="528509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65" name="文字方塊 264"/>
          <p:cNvSpPr txBox="1"/>
          <p:nvPr/>
        </p:nvSpPr>
        <p:spPr>
          <a:xfrm rot="5400000">
            <a:off x="3234841" y="5883391"/>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266" name="文字方塊 265"/>
          <p:cNvSpPr txBox="1"/>
          <p:nvPr/>
        </p:nvSpPr>
        <p:spPr>
          <a:xfrm rot="5400000">
            <a:off x="3203028" y="4795435"/>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267" name="Object 12"/>
          <p:cNvGraphicFramePr>
            <a:graphicFrameLocks noChangeAspect="1"/>
          </p:cNvGraphicFramePr>
          <p:nvPr>
            <p:extLst>
              <p:ext uri="{D42A27DB-BD31-4B8C-83A1-F6EECF244321}">
                <p14:modId xmlns:p14="http://schemas.microsoft.com/office/powerpoint/2010/main" val="3972923458"/>
              </p:ext>
            </p:extLst>
          </p:nvPr>
        </p:nvGraphicFramePr>
        <p:xfrm>
          <a:off x="3389684" y="3557921"/>
          <a:ext cx="190501" cy="352425"/>
        </p:xfrm>
        <a:graphic>
          <a:graphicData uri="http://schemas.openxmlformats.org/presentationml/2006/ole">
            <mc:AlternateContent xmlns:mc="http://schemas.openxmlformats.org/markup-compatibility/2006">
              <mc:Choice xmlns:v="urn:schemas-microsoft-com:vml" Requires="v">
                <p:oleObj name="方程式" r:id="rId35" imgW="88560" imgH="164880" progId="Equation.3">
                  <p:embed/>
                </p:oleObj>
              </mc:Choice>
              <mc:Fallback>
                <p:oleObj name="方程式" r:id="rId35" imgW="88560" imgH="164880" progId="Equation.3">
                  <p:embed/>
                  <p:pic>
                    <p:nvPicPr>
                      <p:cNvPr id="0" name=""/>
                      <p:cNvPicPr>
                        <a:picLocks noChangeAspect="1" noChangeArrowheads="1"/>
                      </p:cNvPicPr>
                      <p:nvPr/>
                    </p:nvPicPr>
                    <p:blipFill>
                      <a:blip r:embed="rId30"/>
                      <a:srcRect/>
                      <a:stretch>
                        <a:fillRect/>
                      </a:stretch>
                    </p:blipFill>
                    <p:spPr bwMode="auto">
                      <a:xfrm>
                        <a:off x="3389684" y="3557921"/>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8" name="Object 12"/>
          <p:cNvGraphicFramePr>
            <a:graphicFrameLocks noChangeAspect="1"/>
          </p:cNvGraphicFramePr>
          <p:nvPr>
            <p:extLst>
              <p:ext uri="{D42A27DB-BD31-4B8C-83A1-F6EECF244321}">
                <p14:modId xmlns:p14="http://schemas.microsoft.com/office/powerpoint/2010/main" val="1150216051"/>
              </p:ext>
            </p:extLst>
          </p:nvPr>
        </p:nvGraphicFramePr>
        <p:xfrm>
          <a:off x="3356607" y="4309462"/>
          <a:ext cx="271463" cy="352425"/>
        </p:xfrm>
        <a:graphic>
          <a:graphicData uri="http://schemas.openxmlformats.org/presentationml/2006/ole">
            <mc:AlternateContent xmlns:mc="http://schemas.openxmlformats.org/markup-compatibility/2006">
              <mc:Choice xmlns:v="urn:schemas-microsoft-com:vml" Requires="v">
                <p:oleObj name="方程式" r:id="rId36" imgW="126720" imgH="164880" progId="Equation.3">
                  <p:embed/>
                </p:oleObj>
              </mc:Choice>
              <mc:Fallback>
                <p:oleObj name="方程式" r:id="rId36" imgW="126720" imgH="164880" progId="Equation.3">
                  <p:embed/>
                  <p:pic>
                    <p:nvPicPr>
                      <p:cNvPr id="0" name=""/>
                      <p:cNvPicPr>
                        <a:picLocks noChangeAspect="1" noChangeArrowheads="1"/>
                      </p:cNvPicPr>
                      <p:nvPr/>
                    </p:nvPicPr>
                    <p:blipFill>
                      <a:blip r:embed="rId32"/>
                      <a:srcRect/>
                      <a:stretch>
                        <a:fillRect/>
                      </a:stretch>
                    </p:blipFill>
                    <p:spPr bwMode="auto">
                      <a:xfrm>
                        <a:off x="3356607" y="4309462"/>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 name="Object 12"/>
          <p:cNvGraphicFramePr>
            <a:graphicFrameLocks noChangeAspect="1"/>
          </p:cNvGraphicFramePr>
          <p:nvPr>
            <p:extLst>
              <p:ext uri="{D42A27DB-BD31-4B8C-83A1-F6EECF244321}">
                <p14:modId xmlns:p14="http://schemas.microsoft.com/office/powerpoint/2010/main" val="2376107946"/>
              </p:ext>
            </p:extLst>
          </p:nvPr>
        </p:nvGraphicFramePr>
        <p:xfrm>
          <a:off x="3341445" y="5416196"/>
          <a:ext cx="273050" cy="377825"/>
        </p:xfrm>
        <a:graphic>
          <a:graphicData uri="http://schemas.openxmlformats.org/presentationml/2006/ole">
            <mc:AlternateContent xmlns:mc="http://schemas.openxmlformats.org/markup-compatibility/2006">
              <mc:Choice xmlns:v="urn:schemas-microsoft-com:vml" Requires="v">
                <p:oleObj name="方程式" r:id="rId37" imgW="126720" imgH="177480" progId="Equation.3">
                  <p:embed/>
                </p:oleObj>
              </mc:Choice>
              <mc:Fallback>
                <p:oleObj name="方程式" r:id="rId37" imgW="126720" imgH="177480" progId="Equation.3">
                  <p:embed/>
                  <p:pic>
                    <p:nvPicPr>
                      <p:cNvPr id="0" name=""/>
                      <p:cNvPicPr>
                        <a:picLocks noChangeAspect="1" noChangeArrowheads="1"/>
                      </p:cNvPicPr>
                      <p:nvPr/>
                    </p:nvPicPr>
                    <p:blipFill>
                      <a:blip r:embed="rId38"/>
                      <a:srcRect/>
                      <a:stretch>
                        <a:fillRect/>
                      </a:stretch>
                    </p:blipFill>
                    <p:spPr bwMode="auto">
                      <a:xfrm>
                        <a:off x="3341445" y="5416196"/>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70" name="直線單箭頭接點 269"/>
          <p:cNvCxnSpPr/>
          <p:nvPr/>
        </p:nvCxnSpPr>
        <p:spPr>
          <a:xfrm>
            <a:off x="1869332" y="5593463"/>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1" name="文字方塊 270"/>
          <p:cNvSpPr txBox="1"/>
          <p:nvPr/>
        </p:nvSpPr>
        <p:spPr>
          <a:xfrm>
            <a:off x="2755725" y="2990179"/>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 </a:t>
            </a:r>
          </a:p>
        </p:txBody>
      </p:sp>
      <p:cxnSp>
        <p:nvCxnSpPr>
          <p:cNvPr id="272" name="直線單箭頭接點 271"/>
          <p:cNvCxnSpPr>
            <a:endCxn id="264" idx="2"/>
          </p:cNvCxnSpPr>
          <p:nvPr/>
        </p:nvCxnSpPr>
        <p:spPr>
          <a:xfrm>
            <a:off x="1844629" y="4516780"/>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直線單箭頭接點 272"/>
          <p:cNvCxnSpPr>
            <a:endCxn id="264" idx="2"/>
          </p:cNvCxnSpPr>
          <p:nvPr/>
        </p:nvCxnSpPr>
        <p:spPr>
          <a:xfrm>
            <a:off x="1850649" y="3761313"/>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直線單箭頭接點 273"/>
          <p:cNvCxnSpPr>
            <a:endCxn id="263" idx="2"/>
          </p:cNvCxnSpPr>
          <p:nvPr/>
        </p:nvCxnSpPr>
        <p:spPr>
          <a:xfrm flipV="1">
            <a:off x="1852033" y="4502357"/>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直線單箭頭接點 274"/>
          <p:cNvCxnSpPr>
            <a:endCxn id="262" idx="2"/>
          </p:cNvCxnSpPr>
          <p:nvPr/>
        </p:nvCxnSpPr>
        <p:spPr>
          <a:xfrm flipV="1">
            <a:off x="1852035" y="3746890"/>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直線單箭頭接點 275"/>
          <p:cNvCxnSpPr>
            <a:endCxn id="263" idx="2"/>
          </p:cNvCxnSpPr>
          <p:nvPr/>
        </p:nvCxnSpPr>
        <p:spPr>
          <a:xfrm flipV="1">
            <a:off x="1844629" y="4502357"/>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直線單箭頭接點 276"/>
          <p:cNvCxnSpPr>
            <a:endCxn id="262" idx="2"/>
          </p:cNvCxnSpPr>
          <p:nvPr/>
        </p:nvCxnSpPr>
        <p:spPr>
          <a:xfrm flipV="1">
            <a:off x="1844631" y="3746890"/>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直線單箭頭接點 277"/>
          <p:cNvCxnSpPr>
            <a:endCxn id="263" idx="2"/>
          </p:cNvCxnSpPr>
          <p:nvPr/>
        </p:nvCxnSpPr>
        <p:spPr>
          <a:xfrm>
            <a:off x="1829354" y="3768137"/>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直線單箭頭接點 278"/>
          <p:cNvCxnSpPr>
            <a:endCxn id="262" idx="2"/>
          </p:cNvCxnSpPr>
          <p:nvPr/>
        </p:nvCxnSpPr>
        <p:spPr>
          <a:xfrm flipV="1">
            <a:off x="1850647" y="3746890"/>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0" name="Object 12"/>
          <p:cNvGraphicFramePr>
            <a:graphicFrameLocks noChangeAspect="1"/>
          </p:cNvGraphicFramePr>
          <p:nvPr>
            <p:extLst>
              <p:ext uri="{D42A27DB-BD31-4B8C-83A1-F6EECF244321}">
                <p14:modId xmlns:p14="http://schemas.microsoft.com/office/powerpoint/2010/main" val="2106099644"/>
              </p:ext>
            </p:extLst>
          </p:nvPr>
        </p:nvGraphicFramePr>
        <p:xfrm>
          <a:off x="1022351" y="5791202"/>
          <a:ext cx="354013" cy="515938"/>
        </p:xfrm>
        <a:graphic>
          <a:graphicData uri="http://schemas.openxmlformats.org/presentationml/2006/ole">
            <mc:AlternateContent xmlns:mc="http://schemas.openxmlformats.org/markup-compatibility/2006">
              <mc:Choice xmlns:v="urn:schemas-microsoft-com:vml" Requires="v">
                <p:oleObj name="方程式" r:id="rId39" imgW="164880" imgH="241200" progId="Equation.3">
                  <p:embed/>
                </p:oleObj>
              </mc:Choice>
              <mc:Fallback>
                <p:oleObj name="方程式" r:id="rId39" imgW="164880" imgH="241200" progId="Equation.3">
                  <p:embed/>
                  <p:pic>
                    <p:nvPicPr>
                      <p:cNvPr id="0" name=""/>
                      <p:cNvPicPr>
                        <a:picLocks noChangeAspect="1" noChangeArrowheads="1"/>
                      </p:cNvPicPr>
                      <p:nvPr/>
                    </p:nvPicPr>
                    <p:blipFill>
                      <a:blip r:embed="rId40"/>
                      <a:srcRect/>
                      <a:stretch>
                        <a:fillRect/>
                      </a:stretch>
                    </p:blipFill>
                    <p:spPr bwMode="auto">
                      <a:xfrm>
                        <a:off x="1022351" y="5791202"/>
                        <a:ext cx="354013"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1" name="Object 12"/>
          <p:cNvGraphicFramePr>
            <a:graphicFrameLocks noChangeAspect="1"/>
          </p:cNvGraphicFramePr>
          <p:nvPr>
            <p:extLst>
              <p:ext uri="{D42A27DB-BD31-4B8C-83A1-F6EECF244321}">
                <p14:modId xmlns:p14="http://schemas.microsoft.com/office/powerpoint/2010/main" val="2081029962"/>
              </p:ext>
            </p:extLst>
          </p:nvPr>
        </p:nvGraphicFramePr>
        <p:xfrm>
          <a:off x="1013553" y="4634849"/>
          <a:ext cx="354013" cy="488950"/>
        </p:xfrm>
        <a:graphic>
          <a:graphicData uri="http://schemas.openxmlformats.org/presentationml/2006/ole">
            <mc:AlternateContent xmlns:mc="http://schemas.openxmlformats.org/markup-compatibility/2006">
              <mc:Choice xmlns:v="urn:schemas-microsoft-com:vml" Requires="v">
                <p:oleObj name="方程式" r:id="rId41" imgW="164880" imgH="228600" progId="Equation.3">
                  <p:embed/>
                </p:oleObj>
              </mc:Choice>
              <mc:Fallback>
                <p:oleObj name="方程式" r:id="rId41" imgW="164880" imgH="228600" progId="Equation.3">
                  <p:embed/>
                  <p:pic>
                    <p:nvPicPr>
                      <p:cNvPr id="0" name=""/>
                      <p:cNvPicPr>
                        <a:picLocks noChangeAspect="1" noChangeArrowheads="1"/>
                      </p:cNvPicPr>
                      <p:nvPr/>
                    </p:nvPicPr>
                    <p:blipFill>
                      <a:blip r:embed="rId42"/>
                      <a:srcRect/>
                      <a:stretch>
                        <a:fillRect/>
                      </a:stretch>
                    </p:blipFill>
                    <p:spPr bwMode="auto">
                      <a:xfrm>
                        <a:off x="1013553" y="4634849"/>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2" name="Object 12"/>
          <p:cNvGraphicFramePr>
            <a:graphicFrameLocks noChangeAspect="1"/>
          </p:cNvGraphicFramePr>
          <p:nvPr>
            <p:extLst>
              <p:ext uri="{D42A27DB-BD31-4B8C-83A1-F6EECF244321}">
                <p14:modId xmlns:p14="http://schemas.microsoft.com/office/powerpoint/2010/main" val="2007258287"/>
              </p:ext>
            </p:extLst>
          </p:nvPr>
        </p:nvGraphicFramePr>
        <p:xfrm>
          <a:off x="992826" y="3867018"/>
          <a:ext cx="354013" cy="488950"/>
        </p:xfrm>
        <a:graphic>
          <a:graphicData uri="http://schemas.openxmlformats.org/presentationml/2006/ole">
            <mc:AlternateContent xmlns:mc="http://schemas.openxmlformats.org/markup-compatibility/2006">
              <mc:Choice xmlns:v="urn:schemas-microsoft-com:vml" Requires="v">
                <p:oleObj name="方程式" r:id="rId43" imgW="164880" imgH="228600" progId="Equation.3">
                  <p:embed/>
                </p:oleObj>
              </mc:Choice>
              <mc:Fallback>
                <p:oleObj name="方程式" r:id="rId43" imgW="164880" imgH="228600" progId="Equation.3">
                  <p:embed/>
                  <p:pic>
                    <p:nvPicPr>
                      <p:cNvPr id="0" name=""/>
                      <p:cNvPicPr>
                        <a:picLocks noChangeAspect="1" noChangeArrowheads="1"/>
                      </p:cNvPicPr>
                      <p:nvPr/>
                    </p:nvPicPr>
                    <p:blipFill>
                      <a:blip r:embed="rId44"/>
                      <a:srcRect/>
                      <a:stretch>
                        <a:fillRect/>
                      </a:stretch>
                    </p:blipFill>
                    <p:spPr bwMode="auto">
                      <a:xfrm>
                        <a:off x="992826" y="3867018"/>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3" name="Object 12"/>
          <p:cNvGraphicFramePr>
            <a:graphicFrameLocks noChangeAspect="1"/>
          </p:cNvGraphicFramePr>
          <p:nvPr>
            <p:extLst>
              <p:ext uri="{D42A27DB-BD31-4B8C-83A1-F6EECF244321}">
                <p14:modId xmlns:p14="http://schemas.microsoft.com/office/powerpoint/2010/main" val="2089750091"/>
              </p:ext>
            </p:extLst>
          </p:nvPr>
        </p:nvGraphicFramePr>
        <p:xfrm>
          <a:off x="2922337" y="5781016"/>
          <a:ext cx="515937" cy="515938"/>
        </p:xfrm>
        <a:graphic>
          <a:graphicData uri="http://schemas.openxmlformats.org/presentationml/2006/ole">
            <mc:AlternateContent xmlns:mc="http://schemas.openxmlformats.org/markup-compatibility/2006">
              <mc:Choice xmlns:v="urn:schemas-microsoft-com:vml" Requires="v">
                <p:oleObj name="方程式" r:id="rId45" imgW="241200" imgH="241200" progId="Equation.3">
                  <p:embed/>
                </p:oleObj>
              </mc:Choice>
              <mc:Fallback>
                <p:oleObj name="方程式" r:id="rId45" imgW="241200" imgH="241200" progId="Equation.3">
                  <p:embed/>
                  <p:pic>
                    <p:nvPicPr>
                      <p:cNvPr id="0" name=""/>
                      <p:cNvPicPr>
                        <a:picLocks noChangeAspect="1" noChangeArrowheads="1"/>
                      </p:cNvPicPr>
                      <p:nvPr/>
                    </p:nvPicPr>
                    <p:blipFill>
                      <a:blip r:embed="rId46"/>
                      <a:srcRect/>
                      <a:stretch>
                        <a:fillRect/>
                      </a:stretch>
                    </p:blipFill>
                    <p:spPr bwMode="auto">
                      <a:xfrm>
                        <a:off x="2922337" y="5781016"/>
                        <a:ext cx="515937"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4" name="Object 12"/>
          <p:cNvGraphicFramePr>
            <a:graphicFrameLocks noChangeAspect="1"/>
          </p:cNvGraphicFramePr>
          <p:nvPr>
            <p:extLst>
              <p:ext uri="{D42A27DB-BD31-4B8C-83A1-F6EECF244321}">
                <p14:modId xmlns:p14="http://schemas.microsoft.com/office/powerpoint/2010/main" val="1811657164"/>
              </p:ext>
            </p:extLst>
          </p:nvPr>
        </p:nvGraphicFramePr>
        <p:xfrm>
          <a:off x="2944561" y="4624637"/>
          <a:ext cx="519112" cy="488950"/>
        </p:xfrm>
        <a:graphic>
          <a:graphicData uri="http://schemas.openxmlformats.org/presentationml/2006/ole">
            <mc:AlternateContent xmlns:mc="http://schemas.openxmlformats.org/markup-compatibility/2006">
              <mc:Choice xmlns:v="urn:schemas-microsoft-com:vml" Requires="v">
                <p:oleObj name="方程式" r:id="rId47" imgW="241200" imgH="228600" progId="Equation.3">
                  <p:embed/>
                </p:oleObj>
              </mc:Choice>
              <mc:Fallback>
                <p:oleObj name="方程式" r:id="rId47" imgW="241200" imgH="228600" progId="Equation.3">
                  <p:embed/>
                  <p:pic>
                    <p:nvPicPr>
                      <p:cNvPr id="0" name=""/>
                      <p:cNvPicPr>
                        <a:picLocks noChangeAspect="1" noChangeArrowheads="1"/>
                      </p:cNvPicPr>
                      <p:nvPr/>
                    </p:nvPicPr>
                    <p:blipFill>
                      <a:blip r:embed="rId48"/>
                      <a:srcRect/>
                      <a:stretch>
                        <a:fillRect/>
                      </a:stretch>
                    </p:blipFill>
                    <p:spPr bwMode="auto">
                      <a:xfrm>
                        <a:off x="2944561" y="4624637"/>
                        <a:ext cx="5191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5" name="Object 12"/>
          <p:cNvGraphicFramePr>
            <a:graphicFrameLocks noChangeAspect="1"/>
          </p:cNvGraphicFramePr>
          <p:nvPr>
            <p:extLst>
              <p:ext uri="{D42A27DB-BD31-4B8C-83A1-F6EECF244321}">
                <p14:modId xmlns:p14="http://schemas.microsoft.com/office/powerpoint/2010/main" val="1137925903"/>
              </p:ext>
            </p:extLst>
          </p:nvPr>
        </p:nvGraphicFramePr>
        <p:xfrm>
          <a:off x="2965652" y="3819392"/>
          <a:ext cx="517525" cy="488950"/>
        </p:xfrm>
        <a:graphic>
          <a:graphicData uri="http://schemas.openxmlformats.org/presentationml/2006/ole">
            <mc:AlternateContent xmlns:mc="http://schemas.openxmlformats.org/markup-compatibility/2006">
              <mc:Choice xmlns:v="urn:schemas-microsoft-com:vml" Requires="v">
                <p:oleObj name="方程式" r:id="rId49" imgW="241200" imgH="228600" progId="Equation.3">
                  <p:embed/>
                </p:oleObj>
              </mc:Choice>
              <mc:Fallback>
                <p:oleObj name="方程式" r:id="rId49" imgW="241200" imgH="228600" progId="Equation.3">
                  <p:embed/>
                  <p:pic>
                    <p:nvPicPr>
                      <p:cNvPr id="0" name=""/>
                      <p:cNvPicPr>
                        <a:picLocks noChangeAspect="1" noChangeArrowheads="1"/>
                      </p:cNvPicPr>
                      <p:nvPr/>
                    </p:nvPicPr>
                    <p:blipFill>
                      <a:blip r:embed="rId50"/>
                      <a:srcRect/>
                      <a:stretch>
                        <a:fillRect/>
                      </a:stretch>
                    </p:blipFill>
                    <p:spPr bwMode="auto">
                      <a:xfrm>
                        <a:off x="2965652" y="3819392"/>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 name="Object 12"/>
          <p:cNvGraphicFramePr>
            <a:graphicFrameLocks noChangeAspect="1"/>
          </p:cNvGraphicFramePr>
          <p:nvPr>
            <p:extLst>
              <p:ext uri="{D42A27DB-BD31-4B8C-83A1-F6EECF244321}">
                <p14:modId xmlns:p14="http://schemas.microsoft.com/office/powerpoint/2010/main" val="2617762773"/>
              </p:ext>
            </p:extLst>
          </p:nvPr>
        </p:nvGraphicFramePr>
        <p:xfrm>
          <a:off x="2907274" y="6298459"/>
          <a:ext cx="515938" cy="542925"/>
        </p:xfrm>
        <a:graphic>
          <a:graphicData uri="http://schemas.openxmlformats.org/presentationml/2006/ole">
            <mc:AlternateContent xmlns:mc="http://schemas.openxmlformats.org/markup-compatibility/2006">
              <mc:Choice xmlns:v="urn:schemas-microsoft-com:vml" Requires="v">
                <p:oleObj name="方程式" r:id="rId51" imgW="241200" imgH="253800" progId="Equation.3">
                  <p:embed/>
                </p:oleObj>
              </mc:Choice>
              <mc:Fallback>
                <p:oleObj name="方程式" r:id="rId51" imgW="241200" imgH="253800" progId="Equation.3">
                  <p:embed/>
                  <p:pic>
                    <p:nvPicPr>
                      <p:cNvPr id="0" name=""/>
                      <p:cNvPicPr>
                        <a:picLocks noChangeAspect="1" noChangeArrowheads="1"/>
                      </p:cNvPicPr>
                      <p:nvPr/>
                    </p:nvPicPr>
                    <p:blipFill>
                      <a:blip r:embed="rId52"/>
                      <a:srcRect/>
                      <a:stretch>
                        <a:fillRect/>
                      </a:stretch>
                    </p:blipFill>
                    <p:spPr bwMode="auto">
                      <a:xfrm>
                        <a:off x="2907274" y="6298459"/>
                        <a:ext cx="51593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7" name="Object 12"/>
          <p:cNvGraphicFramePr>
            <a:graphicFrameLocks noChangeAspect="1"/>
          </p:cNvGraphicFramePr>
          <p:nvPr>
            <p:extLst>
              <p:ext uri="{D42A27DB-BD31-4B8C-83A1-F6EECF244321}">
                <p14:modId xmlns:p14="http://schemas.microsoft.com/office/powerpoint/2010/main" val="191051840"/>
              </p:ext>
            </p:extLst>
          </p:nvPr>
        </p:nvGraphicFramePr>
        <p:xfrm>
          <a:off x="1020068" y="6259544"/>
          <a:ext cx="352425" cy="542925"/>
        </p:xfrm>
        <a:graphic>
          <a:graphicData uri="http://schemas.openxmlformats.org/presentationml/2006/ole">
            <mc:AlternateContent xmlns:mc="http://schemas.openxmlformats.org/markup-compatibility/2006">
              <mc:Choice xmlns:v="urn:schemas-microsoft-com:vml" Requires="v">
                <p:oleObj name="方程式" r:id="rId53" imgW="164880" imgH="253800" progId="Equation.3">
                  <p:embed/>
                </p:oleObj>
              </mc:Choice>
              <mc:Fallback>
                <p:oleObj name="方程式" r:id="rId53" imgW="164880" imgH="253800" progId="Equation.3">
                  <p:embed/>
                  <p:pic>
                    <p:nvPicPr>
                      <p:cNvPr id="0" name=""/>
                      <p:cNvPicPr>
                        <a:picLocks noChangeAspect="1" noChangeArrowheads="1"/>
                      </p:cNvPicPr>
                      <p:nvPr/>
                    </p:nvPicPr>
                    <p:blipFill>
                      <a:blip r:embed="rId54"/>
                      <a:srcRect/>
                      <a:stretch>
                        <a:fillRect/>
                      </a:stretch>
                    </p:blipFill>
                    <p:spPr bwMode="auto">
                      <a:xfrm>
                        <a:off x="1020068" y="6259544"/>
                        <a:ext cx="3524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2" name="Picture 1223"/>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3" name="Group 72"/>
          <p:cNvGrpSpPr/>
          <p:nvPr/>
        </p:nvGrpSpPr>
        <p:grpSpPr>
          <a:xfrm>
            <a:off x="8453741" y="5984280"/>
            <a:ext cx="592191" cy="816164"/>
            <a:chOff x="7517647" y="4843947"/>
            <a:chExt cx="1485900" cy="1908068"/>
          </a:xfrm>
        </p:grpSpPr>
        <p:pic>
          <p:nvPicPr>
            <p:cNvPr id="74" name="Picture 2">
              <a:hlinkClick r:id="rId56"/>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839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240" grpId="0" animBg="1"/>
      <p:bldP spid="242" grpId="0" animBg="1"/>
      <p:bldP spid="245" grpId="0"/>
      <p:bldP spid="246" grpId="0"/>
      <p:bldP spid="247" grpId="0" animBg="1"/>
      <p:bldP spid="24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矩形 142"/>
          <p:cNvSpPr/>
          <p:nvPr/>
        </p:nvSpPr>
        <p:spPr>
          <a:xfrm>
            <a:off x="789330" y="2409732"/>
            <a:ext cx="551910" cy="3095218"/>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42" name="矩形 141"/>
          <p:cNvSpPr/>
          <p:nvPr/>
        </p:nvSpPr>
        <p:spPr>
          <a:xfrm>
            <a:off x="3036207" y="2405539"/>
            <a:ext cx="551910" cy="3095218"/>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 name="標題 1"/>
          <p:cNvSpPr>
            <a:spLocks noGrp="1"/>
          </p:cNvSpPr>
          <p:nvPr>
            <p:ph type="title"/>
          </p:nvPr>
        </p:nvSpPr>
        <p:spPr/>
        <p:txBody>
          <a:bodyPr/>
          <a:lstStyle/>
          <a:p>
            <a:r>
              <a:rPr lang="en-US" altLang="zh-TW" dirty="0"/>
              <a:t>– Second Term</a:t>
            </a:r>
            <a:endParaRPr lang="zh-TW" altLang="en-US" dirty="0"/>
          </a:p>
        </p:txBody>
      </p:sp>
      <p:grpSp>
        <p:nvGrpSpPr>
          <p:cNvPr id="85" name="群組 84"/>
          <p:cNvGrpSpPr/>
          <p:nvPr/>
        </p:nvGrpSpPr>
        <p:grpSpPr>
          <a:xfrm>
            <a:off x="3368585" y="3711218"/>
            <a:ext cx="576000" cy="576000"/>
            <a:chOff x="6082949" y="3640288"/>
            <a:chExt cx="576000" cy="576000"/>
          </a:xfrm>
        </p:grpSpPr>
        <p:sp>
          <p:nvSpPr>
            <p:cNvPr id="86" name="流程圖: 抽選 85"/>
            <p:cNvSpPr/>
            <p:nvPr/>
          </p:nvSpPr>
          <p:spPr>
            <a:xfrm rot="16200000">
              <a:off x="6082949" y="3640288"/>
              <a:ext cx="576000" cy="576000"/>
            </a:xfrm>
            <a:prstGeom prst="flowChartExtra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graphicFrame>
          <p:nvGraphicFramePr>
            <p:cNvPr id="87" name="Object 12"/>
            <p:cNvGraphicFramePr>
              <a:graphicFrameLocks noChangeAspect="1"/>
            </p:cNvGraphicFramePr>
            <p:nvPr/>
          </p:nvGraphicFramePr>
          <p:xfrm>
            <a:off x="6344190" y="3727797"/>
            <a:ext cx="273050" cy="350838"/>
          </p:xfrm>
          <a:graphic>
            <a:graphicData uri="http://schemas.openxmlformats.org/presentationml/2006/ole">
              <mc:AlternateContent xmlns:mc="http://schemas.openxmlformats.org/markup-compatibility/2006">
                <mc:Choice xmlns:v="urn:schemas-microsoft-com:vml" Requires="v">
                  <p:oleObj name="方程式" r:id="rId3" imgW="126720" imgH="164880" progId="Equation.3">
                    <p:embed/>
                  </p:oleObj>
                </mc:Choice>
                <mc:Fallback>
                  <p:oleObj name="方程式" r:id="rId3" imgW="126720" imgH="164880" progId="Equation.3">
                    <p:embed/>
                    <p:pic>
                      <p:nvPicPr>
                        <p:cNvPr id="0" name=""/>
                        <p:cNvPicPr>
                          <a:picLocks noChangeAspect="1" noChangeArrowheads="1"/>
                        </p:cNvPicPr>
                        <p:nvPr/>
                      </p:nvPicPr>
                      <p:blipFill>
                        <a:blip r:embed="rId4"/>
                        <a:srcRect/>
                        <a:stretch>
                          <a:fillRect/>
                        </a:stretch>
                      </p:blipFill>
                      <p:spPr bwMode="auto">
                        <a:xfrm>
                          <a:off x="6344190" y="3727797"/>
                          <a:ext cx="27305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8" name="文字方塊 87"/>
          <p:cNvSpPr txBox="1"/>
          <p:nvPr/>
        </p:nvSpPr>
        <p:spPr>
          <a:xfrm rot="5400000">
            <a:off x="3447109" y="461910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89" name="Object 12"/>
          <p:cNvGraphicFramePr>
            <a:graphicFrameLocks noChangeAspect="1"/>
          </p:cNvGraphicFramePr>
          <p:nvPr>
            <p:extLst>
              <p:ext uri="{D42A27DB-BD31-4B8C-83A1-F6EECF244321}">
                <p14:modId xmlns:p14="http://schemas.microsoft.com/office/powerpoint/2010/main" val="1305216596"/>
              </p:ext>
            </p:extLst>
          </p:nvPr>
        </p:nvGraphicFramePr>
        <p:xfrm>
          <a:off x="3279758" y="3233647"/>
          <a:ext cx="854291" cy="340882"/>
        </p:xfrm>
        <a:graphic>
          <a:graphicData uri="http://schemas.openxmlformats.org/presentationml/2006/ole">
            <mc:AlternateContent xmlns:mc="http://schemas.openxmlformats.org/markup-compatibility/2006">
              <mc:Choice xmlns:v="urn:schemas-microsoft-com:vml" Requires="v">
                <p:oleObj name="方程式" r:id="rId5" imgW="571320" imgH="228600" progId="Equation.3">
                  <p:embed/>
                </p:oleObj>
              </mc:Choice>
              <mc:Fallback>
                <p:oleObj name="方程式" r:id="rId5" imgW="571320" imgH="228600" progId="Equation.3">
                  <p:embed/>
                  <p:pic>
                    <p:nvPicPr>
                      <p:cNvPr id="0" name=""/>
                      <p:cNvPicPr>
                        <a:picLocks noChangeAspect="1" noChangeArrowheads="1"/>
                      </p:cNvPicPr>
                      <p:nvPr/>
                    </p:nvPicPr>
                    <p:blipFill>
                      <a:blip r:embed="rId6"/>
                      <a:srcRect/>
                      <a:stretch>
                        <a:fillRect/>
                      </a:stretch>
                    </p:blipFill>
                    <p:spPr bwMode="auto">
                      <a:xfrm>
                        <a:off x="3279758" y="3233647"/>
                        <a:ext cx="854291" cy="340882"/>
                      </a:xfrm>
                      <a:prstGeom prst="rect">
                        <a:avLst/>
                      </a:prstGeom>
                      <a:noFill/>
                    </p:spPr>
                  </p:pic>
                </p:oleObj>
              </mc:Fallback>
            </mc:AlternateContent>
          </a:graphicData>
        </a:graphic>
      </p:graphicFrame>
      <p:graphicFrame>
        <p:nvGraphicFramePr>
          <p:cNvPr id="90" name="Object 12"/>
          <p:cNvGraphicFramePr>
            <a:graphicFrameLocks noChangeAspect="1"/>
          </p:cNvGraphicFramePr>
          <p:nvPr>
            <p:extLst>
              <p:ext uri="{D42A27DB-BD31-4B8C-83A1-F6EECF244321}">
                <p14:modId xmlns:p14="http://schemas.microsoft.com/office/powerpoint/2010/main" val="1454730784"/>
              </p:ext>
            </p:extLst>
          </p:nvPr>
        </p:nvGraphicFramePr>
        <p:xfrm>
          <a:off x="3282059" y="4299364"/>
          <a:ext cx="851988" cy="339409"/>
        </p:xfrm>
        <a:graphic>
          <a:graphicData uri="http://schemas.openxmlformats.org/presentationml/2006/ole">
            <mc:AlternateContent xmlns:mc="http://schemas.openxmlformats.org/markup-compatibility/2006">
              <mc:Choice xmlns:v="urn:schemas-microsoft-com:vml" Requires="v">
                <p:oleObj name="方程式" r:id="rId7" imgW="571320" imgH="228600" progId="Equation.3">
                  <p:embed/>
                </p:oleObj>
              </mc:Choice>
              <mc:Fallback>
                <p:oleObj name="方程式" r:id="rId7" imgW="571320" imgH="228600" progId="Equation.3">
                  <p:embed/>
                  <p:pic>
                    <p:nvPicPr>
                      <p:cNvPr id="0" name=""/>
                      <p:cNvPicPr>
                        <a:picLocks noChangeAspect="1" noChangeArrowheads="1"/>
                      </p:cNvPicPr>
                      <p:nvPr/>
                    </p:nvPicPr>
                    <p:blipFill>
                      <a:blip r:embed="rId8"/>
                      <a:srcRect/>
                      <a:stretch>
                        <a:fillRect/>
                      </a:stretch>
                    </p:blipFill>
                    <p:spPr bwMode="auto">
                      <a:xfrm>
                        <a:off x="3282059" y="4299364"/>
                        <a:ext cx="851988" cy="339409"/>
                      </a:xfrm>
                      <a:prstGeom prst="rect">
                        <a:avLst/>
                      </a:prstGeom>
                      <a:noFill/>
                    </p:spPr>
                  </p:pic>
                </p:oleObj>
              </mc:Fallback>
            </mc:AlternateContent>
          </a:graphicData>
        </a:graphic>
      </p:graphicFrame>
      <p:graphicFrame>
        <p:nvGraphicFramePr>
          <p:cNvPr id="91" name="Object 12"/>
          <p:cNvGraphicFramePr>
            <a:graphicFrameLocks noChangeAspect="1"/>
          </p:cNvGraphicFramePr>
          <p:nvPr>
            <p:extLst>
              <p:ext uri="{D42A27DB-BD31-4B8C-83A1-F6EECF244321}">
                <p14:modId xmlns:p14="http://schemas.microsoft.com/office/powerpoint/2010/main" val="2304889084"/>
              </p:ext>
            </p:extLst>
          </p:nvPr>
        </p:nvGraphicFramePr>
        <p:xfrm>
          <a:off x="3368083" y="5626672"/>
          <a:ext cx="830263" cy="350837"/>
        </p:xfrm>
        <a:graphic>
          <a:graphicData uri="http://schemas.openxmlformats.org/presentationml/2006/ole">
            <mc:AlternateContent xmlns:mc="http://schemas.openxmlformats.org/markup-compatibility/2006">
              <mc:Choice xmlns:v="urn:schemas-microsoft-com:vml" Requires="v">
                <p:oleObj name="方程式" r:id="rId9" imgW="571320" imgH="241200" progId="Equation.3">
                  <p:embed/>
                </p:oleObj>
              </mc:Choice>
              <mc:Fallback>
                <p:oleObj name="方程式" r:id="rId9" imgW="571320" imgH="241200" progId="Equation.3">
                  <p:embed/>
                  <p:pic>
                    <p:nvPicPr>
                      <p:cNvPr id="0" name=""/>
                      <p:cNvPicPr>
                        <a:picLocks noChangeAspect="1" noChangeArrowheads="1"/>
                      </p:cNvPicPr>
                      <p:nvPr/>
                    </p:nvPicPr>
                    <p:blipFill>
                      <a:blip r:embed="rId10"/>
                      <a:srcRect/>
                      <a:stretch>
                        <a:fillRect/>
                      </a:stretch>
                    </p:blipFill>
                    <p:spPr bwMode="auto">
                      <a:xfrm>
                        <a:off x="3368083" y="5626672"/>
                        <a:ext cx="830263" cy="350837"/>
                      </a:xfrm>
                      <a:prstGeom prst="rect">
                        <a:avLst/>
                      </a:prstGeom>
                      <a:noFill/>
                    </p:spPr>
                  </p:pic>
                </p:oleObj>
              </mc:Fallback>
            </mc:AlternateContent>
          </a:graphicData>
        </a:graphic>
      </p:graphicFrame>
      <p:grpSp>
        <p:nvGrpSpPr>
          <p:cNvPr id="92" name="群組 91"/>
          <p:cNvGrpSpPr/>
          <p:nvPr/>
        </p:nvGrpSpPr>
        <p:grpSpPr>
          <a:xfrm>
            <a:off x="3389814" y="2619227"/>
            <a:ext cx="576000" cy="576000"/>
            <a:chOff x="6082949" y="3640288"/>
            <a:chExt cx="576000" cy="576000"/>
          </a:xfrm>
        </p:grpSpPr>
        <p:sp>
          <p:nvSpPr>
            <p:cNvPr id="93" name="流程圖: 抽選 92"/>
            <p:cNvSpPr/>
            <p:nvPr/>
          </p:nvSpPr>
          <p:spPr>
            <a:xfrm rot="16200000">
              <a:off x="6082949" y="3640288"/>
              <a:ext cx="576000" cy="576000"/>
            </a:xfrm>
            <a:prstGeom prst="flowChartExtra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graphicFrame>
          <p:nvGraphicFramePr>
            <p:cNvPr id="94" name="Object 12"/>
            <p:cNvGraphicFramePr>
              <a:graphicFrameLocks noChangeAspect="1"/>
            </p:cNvGraphicFramePr>
            <p:nvPr/>
          </p:nvGraphicFramePr>
          <p:xfrm>
            <a:off x="6386215" y="3728171"/>
            <a:ext cx="190500" cy="350838"/>
          </p:xfrm>
          <a:graphic>
            <a:graphicData uri="http://schemas.openxmlformats.org/presentationml/2006/ole">
              <mc:AlternateContent xmlns:mc="http://schemas.openxmlformats.org/markup-compatibility/2006">
                <mc:Choice xmlns:v="urn:schemas-microsoft-com:vml" Requires="v">
                  <p:oleObj name="方程式" r:id="rId11" imgW="88560" imgH="164880" progId="Equation.3">
                    <p:embed/>
                  </p:oleObj>
                </mc:Choice>
                <mc:Fallback>
                  <p:oleObj name="方程式" r:id="rId11" imgW="88560" imgH="164880" progId="Equation.3">
                    <p:embed/>
                    <p:pic>
                      <p:nvPicPr>
                        <p:cNvPr id="0" name=""/>
                        <p:cNvPicPr>
                          <a:picLocks noChangeAspect="1" noChangeArrowheads="1"/>
                        </p:cNvPicPr>
                        <p:nvPr/>
                      </p:nvPicPr>
                      <p:blipFill>
                        <a:blip r:embed="rId12"/>
                        <a:srcRect/>
                        <a:stretch>
                          <a:fillRect/>
                        </a:stretch>
                      </p:blipFill>
                      <p:spPr bwMode="auto">
                        <a:xfrm>
                          <a:off x="6386215" y="3728171"/>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5" name="群組 94"/>
          <p:cNvGrpSpPr/>
          <p:nvPr/>
        </p:nvGrpSpPr>
        <p:grpSpPr>
          <a:xfrm>
            <a:off x="3348105" y="5037559"/>
            <a:ext cx="576000" cy="576000"/>
            <a:chOff x="6082949" y="3640288"/>
            <a:chExt cx="576000" cy="576000"/>
          </a:xfrm>
        </p:grpSpPr>
        <p:sp>
          <p:nvSpPr>
            <p:cNvPr id="96" name="流程圖: 抽選 95"/>
            <p:cNvSpPr/>
            <p:nvPr/>
          </p:nvSpPr>
          <p:spPr>
            <a:xfrm rot="16200000">
              <a:off x="6082949" y="3640288"/>
              <a:ext cx="576000" cy="576000"/>
            </a:xfrm>
            <a:prstGeom prst="flowChartExtra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graphicFrame>
          <p:nvGraphicFramePr>
            <p:cNvPr id="97" name="Object 12"/>
            <p:cNvGraphicFramePr>
              <a:graphicFrameLocks noChangeAspect="1"/>
            </p:cNvGraphicFramePr>
            <p:nvPr/>
          </p:nvGraphicFramePr>
          <p:xfrm>
            <a:off x="6344225" y="3713463"/>
            <a:ext cx="273050" cy="377825"/>
          </p:xfrm>
          <a:graphic>
            <a:graphicData uri="http://schemas.openxmlformats.org/presentationml/2006/ole">
              <mc:AlternateContent xmlns:mc="http://schemas.openxmlformats.org/markup-compatibility/2006">
                <mc:Choice xmlns:v="urn:schemas-microsoft-com:vml" Requires="v">
                  <p:oleObj name="方程式" r:id="rId13" imgW="126720" imgH="177480" progId="Equation.3">
                    <p:embed/>
                  </p:oleObj>
                </mc:Choice>
                <mc:Fallback>
                  <p:oleObj name="方程式" r:id="rId13" imgW="126720" imgH="177480" progId="Equation.3">
                    <p:embed/>
                    <p:pic>
                      <p:nvPicPr>
                        <p:cNvPr id="0" name=""/>
                        <p:cNvPicPr>
                          <a:picLocks noChangeAspect="1" noChangeArrowheads="1"/>
                        </p:cNvPicPr>
                        <p:nvPr/>
                      </p:nvPicPr>
                      <p:blipFill>
                        <a:blip r:embed="rId14"/>
                        <a:srcRect/>
                        <a:stretch>
                          <a:fillRect/>
                        </a:stretch>
                      </p:blipFill>
                      <p:spPr bwMode="auto">
                        <a:xfrm>
                          <a:off x="6344225" y="3713463"/>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8" name="群組 97"/>
          <p:cNvGrpSpPr/>
          <p:nvPr/>
        </p:nvGrpSpPr>
        <p:grpSpPr>
          <a:xfrm>
            <a:off x="1267683" y="3711218"/>
            <a:ext cx="576000" cy="576000"/>
            <a:chOff x="6082949" y="3640288"/>
            <a:chExt cx="576000" cy="576000"/>
          </a:xfrm>
        </p:grpSpPr>
        <p:sp>
          <p:nvSpPr>
            <p:cNvPr id="99" name="流程圖: 抽選 98"/>
            <p:cNvSpPr/>
            <p:nvPr/>
          </p:nvSpPr>
          <p:spPr>
            <a:xfrm rot="16200000">
              <a:off x="6082949" y="3640288"/>
              <a:ext cx="576000" cy="576000"/>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100" name="Object 12"/>
            <p:cNvGraphicFramePr>
              <a:graphicFrameLocks noChangeAspect="1"/>
            </p:cNvGraphicFramePr>
            <p:nvPr/>
          </p:nvGraphicFramePr>
          <p:xfrm>
            <a:off x="6344190" y="3727797"/>
            <a:ext cx="273050" cy="350838"/>
          </p:xfrm>
          <a:graphic>
            <a:graphicData uri="http://schemas.openxmlformats.org/presentationml/2006/ole">
              <mc:AlternateContent xmlns:mc="http://schemas.openxmlformats.org/markup-compatibility/2006">
                <mc:Choice xmlns:v="urn:schemas-microsoft-com:vml" Requires="v">
                  <p:oleObj name="方程式" r:id="rId15" imgW="126720" imgH="164880" progId="Equation.3">
                    <p:embed/>
                  </p:oleObj>
                </mc:Choice>
                <mc:Fallback>
                  <p:oleObj name="方程式" r:id="rId15" imgW="126720" imgH="164880" progId="Equation.3">
                    <p:embed/>
                    <p:pic>
                      <p:nvPicPr>
                        <p:cNvPr id="0" name=""/>
                        <p:cNvPicPr>
                          <a:picLocks noChangeAspect="1" noChangeArrowheads="1"/>
                        </p:cNvPicPr>
                        <p:nvPr/>
                      </p:nvPicPr>
                      <p:blipFill>
                        <a:blip r:embed="rId4"/>
                        <a:srcRect/>
                        <a:stretch>
                          <a:fillRect/>
                        </a:stretch>
                      </p:blipFill>
                      <p:spPr bwMode="auto">
                        <a:xfrm>
                          <a:off x="6344190" y="3727797"/>
                          <a:ext cx="27305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1" name="群組 100"/>
          <p:cNvGrpSpPr/>
          <p:nvPr/>
        </p:nvGrpSpPr>
        <p:grpSpPr>
          <a:xfrm>
            <a:off x="1292049" y="2613462"/>
            <a:ext cx="576000" cy="576000"/>
            <a:chOff x="6082949" y="3640288"/>
            <a:chExt cx="576000" cy="576000"/>
          </a:xfrm>
        </p:grpSpPr>
        <p:sp>
          <p:nvSpPr>
            <p:cNvPr id="102" name="流程圖: 抽選 101"/>
            <p:cNvSpPr/>
            <p:nvPr/>
          </p:nvSpPr>
          <p:spPr>
            <a:xfrm rot="16200000">
              <a:off x="6082949" y="3640288"/>
              <a:ext cx="576000" cy="576000"/>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103" name="Object 12"/>
            <p:cNvGraphicFramePr>
              <a:graphicFrameLocks noChangeAspect="1"/>
            </p:cNvGraphicFramePr>
            <p:nvPr/>
          </p:nvGraphicFramePr>
          <p:xfrm>
            <a:off x="6386215" y="3728171"/>
            <a:ext cx="190500" cy="350838"/>
          </p:xfrm>
          <a:graphic>
            <a:graphicData uri="http://schemas.openxmlformats.org/presentationml/2006/ole">
              <mc:AlternateContent xmlns:mc="http://schemas.openxmlformats.org/markup-compatibility/2006">
                <mc:Choice xmlns:v="urn:schemas-microsoft-com:vml" Requires="v">
                  <p:oleObj name="方程式" r:id="rId16" imgW="88560" imgH="164880" progId="Equation.3">
                    <p:embed/>
                  </p:oleObj>
                </mc:Choice>
                <mc:Fallback>
                  <p:oleObj name="方程式" r:id="rId16" imgW="88560" imgH="164880" progId="Equation.3">
                    <p:embed/>
                    <p:pic>
                      <p:nvPicPr>
                        <p:cNvPr id="0" name=""/>
                        <p:cNvPicPr>
                          <a:picLocks noChangeAspect="1" noChangeArrowheads="1"/>
                        </p:cNvPicPr>
                        <p:nvPr/>
                      </p:nvPicPr>
                      <p:blipFill>
                        <a:blip r:embed="rId12"/>
                        <a:srcRect/>
                        <a:stretch>
                          <a:fillRect/>
                        </a:stretch>
                      </p:blipFill>
                      <p:spPr bwMode="auto">
                        <a:xfrm>
                          <a:off x="6386215" y="3728171"/>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4" name="群組 103"/>
          <p:cNvGrpSpPr/>
          <p:nvPr/>
        </p:nvGrpSpPr>
        <p:grpSpPr>
          <a:xfrm>
            <a:off x="1267682" y="5066530"/>
            <a:ext cx="576000" cy="576000"/>
            <a:chOff x="6082949" y="3640288"/>
            <a:chExt cx="576000" cy="576000"/>
          </a:xfrm>
        </p:grpSpPr>
        <p:sp>
          <p:nvSpPr>
            <p:cNvPr id="105" name="流程圖: 抽選 104"/>
            <p:cNvSpPr/>
            <p:nvPr/>
          </p:nvSpPr>
          <p:spPr>
            <a:xfrm rot="16200000">
              <a:off x="6082949" y="3640288"/>
              <a:ext cx="576000" cy="576000"/>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106" name="Object 12"/>
            <p:cNvGraphicFramePr>
              <a:graphicFrameLocks noChangeAspect="1"/>
            </p:cNvGraphicFramePr>
            <p:nvPr/>
          </p:nvGraphicFramePr>
          <p:xfrm>
            <a:off x="6383306" y="3727870"/>
            <a:ext cx="192087" cy="350838"/>
          </p:xfrm>
          <a:graphic>
            <a:graphicData uri="http://schemas.openxmlformats.org/presentationml/2006/ole">
              <mc:AlternateContent xmlns:mc="http://schemas.openxmlformats.org/markup-compatibility/2006">
                <mc:Choice xmlns:v="urn:schemas-microsoft-com:vml" Requires="v">
                  <p:oleObj name="方程式" r:id="rId17" imgW="88560" imgH="164880" progId="Equation.3">
                    <p:embed/>
                  </p:oleObj>
                </mc:Choice>
                <mc:Fallback>
                  <p:oleObj name="方程式" r:id="rId17" imgW="88560" imgH="164880" progId="Equation.3">
                    <p:embed/>
                    <p:pic>
                      <p:nvPicPr>
                        <p:cNvPr id="0" name=""/>
                        <p:cNvPicPr>
                          <a:picLocks noChangeAspect="1" noChangeArrowheads="1"/>
                        </p:cNvPicPr>
                        <p:nvPr/>
                      </p:nvPicPr>
                      <p:blipFill>
                        <a:blip r:embed="rId18"/>
                        <a:srcRect/>
                        <a:stretch>
                          <a:fillRect/>
                        </a:stretch>
                      </p:blipFill>
                      <p:spPr bwMode="auto">
                        <a:xfrm>
                          <a:off x="6383306" y="3727870"/>
                          <a:ext cx="192087"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7" name="文字方塊 106"/>
          <p:cNvSpPr txBox="1"/>
          <p:nvPr/>
        </p:nvSpPr>
        <p:spPr>
          <a:xfrm rot="5400000">
            <a:off x="1326519" y="4590566"/>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08" name="文字方塊 107"/>
          <p:cNvSpPr txBox="1"/>
          <p:nvPr/>
        </p:nvSpPr>
        <p:spPr>
          <a:xfrm>
            <a:off x="2990862" y="1915928"/>
            <a:ext cx="1459322"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a:t>
            </a:r>
            <a:endParaRPr lang="zh-TW" altLang="en-US" sz="2400" dirty="0">
              <a:solidFill>
                <a:prstClr val="black"/>
              </a:solidFill>
            </a:endParaRPr>
          </a:p>
        </p:txBody>
      </p:sp>
      <p:sp>
        <p:nvSpPr>
          <p:cNvPr id="113" name="文字方塊 112"/>
          <p:cNvSpPr txBox="1"/>
          <p:nvPr/>
        </p:nvSpPr>
        <p:spPr>
          <a:xfrm>
            <a:off x="1078494" y="1922237"/>
            <a:ext cx="1168121"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a:t>
            </a:r>
            <a:endParaRPr lang="zh-TW" altLang="en-US" sz="2400" dirty="0">
              <a:solidFill>
                <a:prstClr val="black"/>
              </a:solidFill>
            </a:endParaRPr>
          </a:p>
        </p:txBody>
      </p:sp>
      <p:graphicFrame>
        <p:nvGraphicFramePr>
          <p:cNvPr id="114" name="Object 12"/>
          <p:cNvGraphicFramePr>
            <a:graphicFrameLocks noChangeAspect="1"/>
          </p:cNvGraphicFramePr>
          <p:nvPr>
            <p:extLst>
              <p:ext uri="{D42A27DB-BD31-4B8C-83A1-F6EECF244321}">
                <p14:modId xmlns:p14="http://schemas.microsoft.com/office/powerpoint/2010/main" val="3642257048"/>
              </p:ext>
            </p:extLst>
          </p:nvPr>
        </p:nvGraphicFramePr>
        <p:xfrm>
          <a:off x="1276859" y="3212787"/>
          <a:ext cx="695393" cy="328268"/>
        </p:xfrm>
        <a:graphic>
          <a:graphicData uri="http://schemas.openxmlformats.org/presentationml/2006/ole">
            <mc:AlternateContent xmlns:mc="http://schemas.openxmlformats.org/markup-compatibility/2006">
              <mc:Choice xmlns:v="urn:schemas-microsoft-com:vml" Requires="v">
                <p:oleObj name="方程式" r:id="rId19" imgW="482400" imgH="228600" progId="Equation.3">
                  <p:embed/>
                </p:oleObj>
              </mc:Choice>
              <mc:Fallback>
                <p:oleObj name="方程式" r:id="rId19" imgW="482400" imgH="228600" progId="Equation.3">
                  <p:embed/>
                  <p:pic>
                    <p:nvPicPr>
                      <p:cNvPr id="0" name=""/>
                      <p:cNvPicPr>
                        <a:picLocks noChangeAspect="1" noChangeArrowheads="1"/>
                      </p:cNvPicPr>
                      <p:nvPr/>
                    </p:nvPicPr>
                    <p:blipFill>
                      <a:blip r:embed="rId20"/>
                      <a:srcRect/>
                      <a:stretch>
                        <a:fillRect/>
                      </a:stretch>
                    </p:blipFill>
                    <p:spPr bwMode="auto">
                      <a:xfrm>
                        <a:off x="1276859" y="3212787"/>
                        <a:ext cx="695393" cy="328268"/>
                      </a:xfrm>
                      <a:prstGeom prst="rect">
                        <a:avLst/>
                      </a:prstGeom>
                      <a:noFill/>
                    </p:spPr>
                  </p:pic>
                </p:oleObj>
              </mc:Fallback>
            </mc:AlternateContent>
          </a:graphicData>
        </a:graphic>
      </p:graphicFrame>
      <p:graphicFrame>
        <p:nvGraphicFramePr>
          <p:cNvPr id="115" name="Object 12"/>
          <p:cNvGraphicFramePr>
            <a:graphicFrameLocks noChangeAspect="1"/>
          </p:cNvGraphicFramePr>
          <p:nvPr>
            <p:extLst>
              <p:ext uri="{D42A27DB-BD31-4B8C-83A1-F6EECF244321}">
                <p14:modId xmlns:p14="http://schemas.microsoft.com/office/powerpoint/2010/main" val="449430151"/>
              </p:ext>
            </p:extLst>
          </p:nvPr>
        </p:nvGraphicFramePr>
        <p:xfrm>
          <a:off x="1283909" y="4291866"/>
          <a:ext cx="716227" cy="329223"/>
        </p:xfrm>
        <a:graphic>
          <a:graphicData uri="http://schemas.openxmlformats.org/presentationml/2006/ole">
            <mc:AlternateContent xmlns:mc="http://schemas.openxmlformats.org/markup-compatibility/2006">
              <mc:Choice xmlns:v="urn:schemas-microsoft-com:vml" Requires="v">
                <p:oleObj name="方程式" r:id="rId21" imgW="495000" imgH="228600" progId="Equation.3">
                  <p:embed/>
                </p:oleObj>
              </mc:Choice>
              <mc:Fallback>
                <p:oleObj name="方程式" r:id="rId21" imgW="495000" imgH="228600" progId="Equation.3">
                  <p:embed/>
                  <p:pic>
                    <p:nvPicPr>
                      <p:cNvPr id="0" name=""/>
                      <p:cNvPicPr>
                        <a:picLocks noChangeAspect="1" noChangeArrowheads="1"/>
                      </p:cNvPicPr>
                      <p:nvPr/>
                    </p:nvPicPr>
                    <p:blipFill>
                      <a:blip r:embed="rId22"/>
                      <a:srcRect/>
                      <a:stretch>
                        <a:fillRect/>
                      </a:stretch>
                    </p:blipFill>
                    <p:spPr bwMode="auto">
                      <a:xfrm>
                        <a:off x="1283909" y="4291866"/>
                        <a:ext cx="716227" cy="329223"/>
                      </a:xfrm>
                      <a:prstGeom prst="rect">
                        <a:avLst/>
                      </a:prstGeom>
                      <a:noFill/>
                    </p:spPr>
                  </p:pic>
                </p:oleObj>
              </mc:Fallback>
            </mc:AlternateContent>
          </a:graphicData>
        </a:graphic>
      </p:graphicFrame>
      <p:graphicFrame>
        <p:nvGraphicFramePr>
          <p:cNvPr id="116" name="Object 12"/>
          <p:cNvGraphicFramePr>
            <a:graphicFrameLocks noChangeAspect="1"/>
          </p:cNvGraphicFramePr>
          <p:nvPr>
            <p:extLst>
              <p:ext uri="{D42A27DB-BD31-4B8C-83A1-F6EECF244321}">
                <p14:modId xmlns:p14="http://schemas.microsoft.com/office/powerpoint/2010/main" val="2482215311"/>
              </p:ext>
            </p:extLst>
          </p:nvPr>
        </p:nvGraphicFramePr>
        <p:xfrm>
          <a:off x="1285750" y="5623307"/>
          <a:ext cx="728935" cy="365169"/>
        </p:xfrm>
        <a:graphic>
          <a:graphicData uri="http://schemas.openxmlformats.org/presentationml/2006/ole">
            <mc:AlternateContent xmlns:mc="http://schemas.openxmlformats.org/markup-compatibility/2006">
              <mc:Choice xmlns:v="urn:schemas-microsoft-com:vml" Requires="v">
                <p:oleObj name="方程式" r:id="rId23" imgW="482400" imgH="241200" progId="Equation.3">
                  <p:embed/>
                </p:oleObj>
              </mc:Choice>
              <mc:Fallback>
                <p:oleObj name="方程式" r:id="rId23" imgW="482400" imgH="241200" progId="Equation.3">
                  <p:embed/>
                  <p:pic>
                    <p:nvPicPr>
                      <p:cNvPr id="0" name=""/>
                      <p:cNvPicPr>
                        <a:picLocks noChangeAspect="1" noChangeArrowheads="1"/>
                      </p:cNvPicPr>
                      <p:nvPr/>
                    </p:nvPicPr>
                    <p:blipFill>
                      <a:blip r:embed="rId24"/>
                      <a:srcRect/>
                      <a:stretch>
                        <a:fillRect/>
                      </a:stretch>
                    </p:blipFill>
                    <p:spPr bwMode="auto">
                      <a:xfrm>
                        <a:off x="1285750" y="5623307"/>
                        <a:ext cx="728935" cy="365169"/>
                      </a:xfrm>
                      <a:prstGeom prst="rect">
                        <a:avLst/>
                      </a:prstGeom>
                      <a:noFill/>
                    </p:spPr>
                  </p:pic>
                </p:oleObj>
              </mc:Fallback>
            </mc:AlternateContent>
          </a:graphicData>
        </a:graphic>
      </p:graphicFrame>
      <p:cxnSp>
        <p:nvCxnSpPr>
          <p:cNvPr id="118" name="直線單箭頭接點 117"/>
          <p:cNvCxnSpPr/>
          <p:nvPr/>
        </p:nvCxnSpPr>
        <p:spPr>
          <a:xfrm flipH="1">
            <a:off x="1065576" y="2901462"/>
            <a:ext cx="2264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flipH="1">
            <a:off x="1065577" y="3999216"/>
            <a:ext cx="20210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p:cNvCxnSpPr/>
          <p:nvPr/>
        </p:nvCxnSpPr>
        <p:spPr>
          <a:xfrm flipH="1">
            <a:off x="1065578" y="5345413"/>
            <a:ext cx="22647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p:cNvCxnSpPr>
            <a:stCxn id="96" idx="0"/>
            <a:endCxn id="105" idx="2"/>
          </p:cNvCxnSpPr>
          <p:nvPr/>
        </p:nvCxnSpPr>
        <p:spPr>
          <a:xfrm flipH="1">
            <a:off x="1843682" y="5325557"/>
            <a:ext cx="1504423" cy="28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96" idx="0"/>
            <a:endCxn id="99" idx="2"/>
          </p:cNvCxnSpPr>
          <p:nvPr/>
        </p:nvCxnSpPr>
        <p:spPr>
          <a:xfrm flipH="1" flipV="1">
            <a:off x="1843683" y="3999218"/>
            <a:ext cx="1504422" cy="13263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a:stCxn id="96" idx="0"/>
            <a:endCxn id="102" idx="2"/>
          </p:cNvCxnSpPr>
          <p:nvPr/>
        </p:nvCxnSpPr>
        <p:spPr>
          <a:xfrm flipH="1" flipV="1">
            <a:off x="1868049" y="2901462"/>
            <a:ext cx="1480056" cy="24240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93" idx="0"/>
            <a:endCxn id="102" idx="2"/>
          </p:cNvCxnSpPr>
          <p:nvPr/>
        </p:nvCxnSpPr>
        <p:spPr>
          <a:xfrm flipH="1" flipV="1">
            <a:off x="1868049" y="2901464"/>
            <a:ext cx="1521765" cy="57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126"/>
          <p:cNvCxnSpPr>
            <a:stCxn id="93" idx="0"/>
            <a:endCxn id="99" idx="2"/>
          </p:cNvCxnSpPr>
          <p:nvPr/>
        </p:nvCxnSpPr>
        <p:spPr>
          <a:xfrm flipH="1">
            <a:off x="1843683" y="2907227"/>
            <a:ext cx="1546131" cy="10919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p:cNvCxnSpPr>
            <a:stCxn id="93" idx="0"/>
            <a:endCxn id="105" idx="2"/>
          </p:cNvCxnSpPr>
          <p:nvPr/>
        </p:nvCxnSpPr>
        <p:spPr>
          <a:xfrm flipH="1">
            <a:off x="1843682" y="2907225"/>
            <a:ext cx="1546132" cy="24473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86" idx="0"/>
            <a:endCxn id="102" idx="2"/>
          </p:cNvCxnSpPr>
          <p:nvPr/>
        </p:nvCxnSpPr>
        <p:spPr>
          <a:xfrm flipH="1" flipV="1">
            <a:off x="1868049" y="2901464"/>
            <a:ext cx="1500536" cy="1097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p:cNvCxnSpPr>
            <a:stCxn id="86" idx="0"/>
            <a:endCxn id="99" idx="2"/>
          </p:cNvCxnSpPr>
          <p:nvPr/>
        </p:nvCxnSpPr>
        <p:spPr>
          <a:xfrm flipH="1">
            <a:off x="1843684" y="3999216"/>
            <a:ext cx="152490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p:cNvCxnSpPr>
            <a:stCxn id="86" idx="0"/>
            <a:endCxn id="105" idx="2"/>
          </p:cNvCxnSpPr>
          <p:nvPr/>
        </p:nvCxnSpPr>
        <p:spPr>
          <a:xfrm flipH="1">
            <a:off x="1843682" y="3999218"/>
            <a:ext cx="1524903" cy="13553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5" name="Object 12"/>
          <p:cNvGraphicFramePr>
            <a:graphicFrameLocks noChangeAspect="1"/>
          </p:cNvGraphicFramePr>
          <p:nvPr>
            <p:extLst>
              <p:ext uri="{D42A27DB-BD31-4B8C-83A1-F6EECF244321}">
                <p14:modId xmlns:p14="http://schemas.microsoft.com/office/powerpoint/2010/main" val="2678874794"/>
              </p:ext>
            </p:extLst>
          </p:nvPr>
        </p:nvGraphicFramePr>
        <p:xfrm>
          <a:off x="908160" y="4867510"/>
          <a:ext cx="354013" cy="515937"/>
        </p:xfrm>
        <a:graphic>
          <a:graphicData uri="http://schemas.openxmlformats.org/presentationml/2006/ole">
            <mc:AlternateContent xmlns:mc="http://schemas.openxmlformats.org/markup-compatibility/2006">
              <mc:Choice xmlns:v="urn:schemas-microsoft-com:vml" Requires="v">
                <p:oleObj name="方程式" r:id="rId25" imgW="164880" imgH="241200" progId="Equation.3">
                  <p:embed/>
                </p:oleObj>
              </mc:Choice>
              <mc:Fallback>
                <p:oleObj name="方程式" r:id="rId25" imgW="164880" imgH="241200" progId="Equation.3">
                  <p:embed/>
                  <p:pic>
                    <p:nvPicPr>
                      <p:cNvPr id="0" name=""/>
                      <p:cNvPicPr>
                        <a:picLocks noChangeAspect="1" noChangeArrowheads="1"/>
                      </p:cNvPicPr>
                      <p:nvPr/>
                    </p:nvPicPr>
                    <p:blipFill>
                      <a:blip r:embed="rId26"/>
                      <a:srcRect/>
                      <a:stretch>
                        <a:fillRect/>
                      </a:stretch>
                    </p:blipFill>
                    <p:spPr bwMode="auto">
                      <a:xfrm>
                        <a:off x="908160" y="4867510"/>
                        <a:ext cx="354013"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6" name="Object 12"/>
          <p:cNvGraphicFramePr>
            <a:graphicFrameLocks noChangeAspect="1"/>
          </p:cNvGraphicFramePr>
          <p:nvPr>
            <p:extLst>
              <p:ext uri="{D42A27DB-BD31-4B8C-83A1-F6EECF244321}">
                <p14:modId xmlns:p14="http://schemas.microsoft.com/office/powerpoint/2010/main" val="3701816334"/>
              </p:ext>
            </p:extLst>
          </p:nvPr>
        </p:nvGraphicFramePr>
        <p:xfrm>
          <a:off x="901486" y="3509037"/>
          <a:ext cx="354013" cy="488950"/>
        </p:xfrm>
        <a:graphic>
          <a:graphicData uri="http://schemas.openxmlformats.org/presentationml/2006/ole">
            <mc:AlternateContent xmlns:mc="http://schemas.openxmlformats.org/markup-compatibility/2006">
              <mc:Choice xmlns:v="urn:schemas-microsoft-com:vml" Requires="v">
                <p:oleObj name="方程式" r:id="rId27" imgW="164880" imgH="228600" progId="Equation.3">
                  <p:embed/>
                </p:oleObj>
              </mc:Choice>
              <mc:Fallback>
                <p:oleObj name="方程式" r:id="rId27" imgW="164880" imgH="228600" progId="Equation.3">
                  <p:embed/>
                  <p:pic>
                    <p:nvPicPr>
                      <p:cNvPr id="0" name=""/>
                      <p:cNvPicPr>
                        <a:picLocks noChangeAspect="1" noChangeArrowheads="1"/>
                      </p:cNvPicPr>
                      <p:nvPr/>
                    </p:nvPicPr>
                    <p:blipFill>
                      <a:blip r:embed="rId28"/>
                      <a:srcRect/>
                      <a:stretch>
                        <a:fillRect/>
                      </a:stretch>
                    </p:blipFill>
                    <p:spPr bwMode="auto">
                      <a:xfrm>
                        <a:off x="901486" y="3509037"/>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 name="Object 12"/>
          <p:cNvGraphicFramePr>
            <a:graphicFrameLocks noChangeAspect="1"/>
          </p:cNvGraphicFramePr>
          <p:nvPr>
            <p:extLst>
              <p:ext uri="{D42A27DB-BD31-4B8C-83A1-F6EECF244321}">
                <p14:modId xmlns:p14="http://schemas.microsoft.com/office/powerpoint/2010/main" val="496233361"/>
              </p:ext>
            </p:extLst>
          </p:nvPr>
        </p:nvGraphicFramePr>
        <p:xfrm>
          <a:off x="955969" y="2403293"/>
          <a:ext cx="354012" cy="488950"/>
        </p:xfrm>
        <a:graphic>
          <a:graphicData uri="http://schemas.openxmlformats.org/presentationml/2006/ole">
            <mc:AlternateContent xmlns:mc="http://schemas.openxmlformats.org/markup-compatibility/2006">
              <mc:Choice xmlns:v="urn:schemas-microsoft-com:vml" Requires="v">
                <p:oleObj name="方程式" r:id="rId29" imgW="164880" imgH="228600" progId="Equation.3">
                  <p:embed/>
                </p:oleObj>
              </mc:Choice>
              <mc:Fallback>
                <p:oleObj name="方程式" r:id="rId29" imgW="164880" imgH="228600" progId="Equation.3">
                  <p:embed/>
                  <p:pic>
                    <p:nvPicPr>
                      <p:cNvPr id="0" name=""/>
                      <p:cNvPicPr>
                        <a:picLocks noChangeAspect="1" noChangeArrowheads="1"/>
                      </p:cNvPicPr>
                      <p:nvPr/>
                    </p:nvPicPr>
                    <p:blipFill>
                      <a:blip r:embed="rId30"/>
                      <a:srcRect/>
                      <a:stretch>
                        <a:fillRect/>
                      </a:stretch>
                    </p:blipFill>
                    <p:spPr bwMode="auto">
                      <a:xfrm>
                        <a:off x="955969" y="2403293"/>
                        <a:ext cx="3540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 name="Object 12"/>
          <p:cNvGraphicFramePr>
            <a:graphicFrameLocks noChangeAspect="1"/>
          </p:cNvGraphicFramePr>
          <p:nvPr>
            <p:extLst>
              <p:ext uri="{D42A27DB-BD31-4B8C-83A1-F6EECF244321}">
                <p14:modId xmlns:p14="http://schemas.microsoft.com/office/powerpoint/2010/main" val="786377384"/>
              </p:ext>
            </p:extLst>
          </p:nvPr>
        </p:nvGraphicFramePr>
        <p:xfrm>
          <a:off x="3091858" y="4912297"/>
          <a:ext cx="517525" cy="515937"/>
        </p:xfrm>
        <a:graphic>
          <a:graphicData uri="http://schemas.openxmlformats.org/presentationml/2006/ole">
            <mc:AlternateContent xmlns:mc="http://schemas.openxmlformats.org/markup-compatibility/2006">
              <mc:Choice xmlns:v="urn:schemas-microsoft-com:vml" Requires="v">
                <p:oleObj name="方程式" r:id="rId31" imgW="241200" imgH="241200" progId="Equation.3">
                  <p:embed/>
                </p:oleObj>
              </mc:Choice>
              <mc:Fallback>
                <p:oleObj name="方程式" r:id="rId31" imgW="241200" imgH="241200" progId="Equation.3">
                  <p:embed/>
                  <p:pic>
                    <p:nvPicPr>
                      <p:cNvPr id="0" name=""/>
                      <p:cNvPicPr>
                        <a:picLocks noChangeAspect="1" noChangeArrowheads="1"/>
                      </p:cNvPicPr>
                      <p:nvPr/>
                    </p:nvPicPr>
                    <p:blipFill>
                      <a:blip r:embed="rId32"/>
                      <a:srcRect/>
                      <a:stretch>
                        <a:fillRect/>
                      </a:stretch>
                    </p:blipFill>
                    <p:spPr bwMode="auto">
                      <a:xfrm>
                        <a:off x="3091858" y="4912297"/>
                        <a:ext cx="517525"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0" name="Object 12"/>
          <p:cNvGraphicFramePr>
            <a:graphicFrameLocks noChangeAspect="1"/>
          </p:cNvGraphicFramePr>
          <p:nvPr>
            <p:extLst>
              <p:ext uri="{D42A27DB-BD31-4B8C-83A1-F6EECF244321}">
                <p14:modId xmlns:p14="http://schemas.microsoft.com/office/powerpoint/2010/main" val="3982249342"/>
              </p:ext>
            </p:extLst>
          </p:nvPr>
        </p:nvGraphicFramePr>
        <p:xfrm>
          <a:off x="3091072" y="3552407"/>
          <a:ext cx="517525" cy="488950"/>
        </p:xfrm>
        <a:graphic>
          <a:graphicData uri="http://schemas.openxmlformats.org/presentationml/2006/ole">
            <mc:AlternateContent xmlns:mc="http://schemas.openxmlformats.org/markup-compatibility/2006">
              <mc:Choice xmlns:v="urn:schemas-microsoft-com:vml" Requires="v">
                <p:oleObj name="方程式" r:id="rId33" imgW="241200" imgH="228600" progId="Equation.3">
                  <p:embed/>
                </p:oleObj>
              </mc:Choice>
              <mc:Fallback>
                <p:oleObj name="方程式" r:id="rId33" imgW="241200" imgH="228600" progId="Equation.3">
                  <p:embed/>
                  <p:pic>
                    <p:nvPicPr>
                      <p:cNvPr id="0" name=""/>
                      <p:cNvPicPr>
                        <a:picLocks noChangeAspect="1" noChangeArrowheads="1"/>
                      </p:cNvPicPr>
                      <p:nvPr/>
                    </p:nvPicPr>
                    <p:blipFill>
                      <a:blip r:embed="rId34"/>
                      <a:srcRect/>
                      <a:stretch>
                        <a:fillRect/>
                      </a:stretch>
                    </p:blipFill>
                    <p:spPr bwMode="auto">
                      <a:xfrm>
                        <a:off x="3091072" y="3552407"/>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 name="Object 12"/>
          <p:cNvGraphicFramePr>
            <a:graphicFrameLocks noChangeAspect="1"/>
          </p:cNvGraphicFramePr>
          <p:nvPr>
            <p:extLst>
              <p:ext uri="{D42A27DB-BD31-4B8C-83A1-F6EECF244321}">
                <p14:modId xmlns:p14="http://schemas.microsoft.com/office/powerpoint/2010/main" val="846004839"/>
              </p:ext>
            </p:extLst>
          </p:nvPr>
        </p:nvGraphicFramePr>
        <p:xfrm>
          <a:off x="3099584" y="2447100"/>
          <a:ext cx="517525" cy="488950"/>
        </p:xfrm>
        <a:graphic>
          <a:graphicData uri="http://schemas.openxmlformats.org/presentationml/2006/ole">
            <mc:AlternateContent xmlns:mc="http://schemas.openxmlformats.org/markup-compatibility/2006">
              <mc:Choice xmlns:v="urn:schemas-microsoft-com:vml" Requires="v">
                <p:oleObj name="方程式" r:id="rId35" imgW="241200" imgH="228600" progId="Equation.3">
                  <p:embed/>
                </p:oleObj>
              </mc:Choice>
              <mc:Fallback>
                <p:oleObj name="方程式" r:id="rId35" imgW="241200" imgH="228600" progId="Equation.3">
                  <p:embed/>
                  <p:pic>
                    <p:nvPicPr>
                      <p:cNvPr id="0" name=""/>
                      <p:cNvPicPr>
                        <a:picLocks noChangeAspect="1" noChangeArrowheads="1"/>
                      </p:cNvPicPr>
                      <p:nvPr/>
                    </p:nvPicPr>
                    <p:blipFill>
                      <a:blip r:embed="rId36"/>
                      <a:srcRect/>
                      <a:stretch>
                        <a:fillRect/>
                      </a:stretch>
                    </p:blipFill>
                    <p:spPr bwMode="auto">
                      <a:xfrm>
                        <a:off x="3099584" y="2447100"/>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 name="Object 12"/>
          <p:cNvGraphicFramePr>
            <a:graphicFrameLocks noChangeAspect="1"/>
          </p:cNvGraphicFramePr>
          <p:nvPr>
            <p:extLst>
              <p:ext uri="{D42A27DB-BD31-4B8C-83A1-F6EECF244321}">
                <p14:modId xmlns:p14="http://schemas.microsoft.com/office/powerpoint/2010/main" val="2524945779"/>
              </p:ext>
            </p:extLst>
          </p:nvPr>
        </p:nvGraphicFramePr>
        <p:xfrm>
          <a:off x="4883152" y="2868613"/>
          <a:ext cx="3484563" cy="639762"/>
        </p:xfrm>
        <a:graphic>
          <a:graphicData uri="http://schemas.openxmlformats.org/presentationml/2006/ole">
            <mc:AlternateContent xmlns:mc="http://schemas.openxmlformats.org/markup-compatibility/2006">
              <mc:Choice xmlns:v="urn:schemas-microsoft-com:vml" Requires="v">
                <p:oleObj name="方程式" r:id="rId37" imgW="1447560" imgH="266400" progId="Equation.3">
                  <p:embed/>
                </p:oleObj>
              </mc:Choice>
              <mc:Fallback>
                <p:oleObj name="方程式" r:id="rId37" imgW="1447560" imgH="266400" progId="Equation.3">
                  <p:embed/>
                  <p:pic>
                    <p:nvPicPr>
                      <p:cNvPr id="0" name=""/>
                      <p:cNvPicPr>
                        <a:picLocks noChangeAspect="1" noChangeArrowheads="1"/>
                      </p:cNvPicPr>
                      <p:nvPr/>
                    </p:nvPicPr>
                    <p:blipFill>
                      <a:blip r:embed="rId38"/>
                      <a:srcRect/>
                      <a:stretch>
                        <a:fillRect/>
                      </a:stretch>
                    </p:blipFill>
                    <p:spPr bwMode="auto">
                      <a:xfrm>
                        <a:off x="4883152" y="2868613"/>
                        <a:ext cx="3484563" cy="639762"/>
                      </a:xfrm>
                      <a:prstGeom prst="rect">
                        <a:avLst/>
                      </a:prstGeom>
                      <a:noFill/>
                    </p:spPr>
                  </p:pic>
                </p:oleObj>
              </mc:Fallback>
            </mc:AlternateContent>
          </a:graphicData>
        </a:graphic>
      </p:graphicFrame>
      <p:graphicFrame>
        <p:nvGraphicFramePr>
          <p:cNvPr id="110" name="Object 12"/>
          <p:cNvGraphicFramePr>
            <a:graphicFrameLocks noChangeAspect="1"/>
          </p:cNvGraphicFramePr>
          <p:nvPr>
            <p:extLst>
              <p:ext uri="{D42A27DB-BD31-4B8C-83A1-F6EECF244321}">
                <p14:modId xmlns:p14="http://schemas.microsoft.com/office/powerpoint/2010/main" val="4088871329"/>
              </p:ext>
            </p:extLst>
          </p:nvPr>
        </p:nvGraphicFramePr>
        <p:xfrm>
          <a:off x="2741578" y="5427816"/>
          <a:ext cx="515938" cy="542925"/>
        </p:xfrm>
        <a:graphic>
          <a:graphicData uri="http://schemas.openxmlformats.org/presentationml/2006/ole">
            <mc:AlternateContent xmlns:mc="http://schemas.openxmlformats.org/markup-compatibility/2006">
              <mc:Choice xmlns:v="urn:schemas-microsoft-com:vml" Requires="v">
                <p:oleObj name="方程式" r:id="rId39" imgW="241200" imgH="253800" progId="Equation.3">
                  <p:embed/>
                </p:oleObj>
              </mc:Choice>
              <mc:Fallback>
                <p:oleObj name="方程式" r:id="rId39" imgW="241200" imgH="253800" progId="Equation.3">
                  <p:embed/>
                  <p:pic>
                    <p:nvPicPr>
                      <p:cNvPr id="0" name=""/>
                      <p:cNvPicPr>
                        <a:picLocks noChangeAspect="1" noChangeArrowheads="1"/>
                      </p:cNvPicPr>
                      <p:nvPr/>
                    </p:nvPicPr>
                    <p:blipFill>
                      <a:blip r:embed="rId40"/>
                      <a:srcRect/>
                      <a:stretch>
                        <a:fillRect/>
                      </a:stretch>
                    </p:blipFill>
                    <p:spPr bwMode="auto">
                      <a:xfrm>
                        <a:off x="2741578" y="5427816"/>
                        <a:ext cx="51593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 name="Object 12"/>
          <p:cNvGraphicFramePr>
            <a:graphicFrameLocks noChangeAspect="1"/>
          </p:cNvGraphicFramePr>
          <p:nvPr>
            <p:extLst>
              <p:ext uri="{D42A27DB-BD31-4B8C-83A1-F6EECF244321}">
                <p14:modId xmlns:p14="http://schemas.microsoft.com/office/powerpoint/2010/main" val="56858656"/>
              </p:ext>
            </p:extLst>
          </p:nvPr>
        </p:nvGraphicFramePr>
        <p:xfrm>
          <a:off x="564197" y="5488559"/>
          <a:ext cx="352425" cy="542925"/>
        </p:xfrm>
        <a:graphic>
          <a:graphicData uri="http://schemas.openxmlformats.org/presentationml/2006/ole">
            <mc:AlternateContent xmlns:mc="http://schemas.openxmlformats.org/markup-compatibility/2006">
              <mc:Choice xmlns:v="urn:schemas-microsoft-com:vml" Requires="v">
                <p:oleObj name="方程式" r:id="rId41" imgW="164880" imgH="253800" progId="Equation.3">
                  <p:embed/>
                </p:oleObj>
              </mc:Choice>
              <mc:Fallback>
                <p:oleObj name="方程式" r:id="rId41" imgW="164880" imgH="253800" progId="Equation.3">
                  <p:embed/>
                  <p:pic>
                    <p:nvPicPr>
                      <p:cNvPr id="0" name=""/>
                      <p:cNvPicPr>
                        <a:picLocks noChangeAspect="1" noChangeArrowheads="1"/>
                      </p:cNvPicPr>
                      <p:nvPr/>
                    </p:nvPicPr>
                    <p:blipFill>
                      <a:blip r:embed="rId42"/>
                      <a:srcRect/>
                      <a:stretch>
                        <a:fillRect/>
                      </a:stretch>
                    </p:blipFill>
                    <p:spPr bwMode="auto">
                      <a:xfrm>
                        <a:off x="564197" y="5488559"/>
                        <a:ext cx="3524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 name="Object 12"/>
          <p:cNvGraphicFramePr>
            <a:graphicFrameLocks noChangeAspect="1"/>
          </p:cNvGraphicFramePr>
          <p:nvPr>
            <p:extLst>
              <p:ext uri="{D42A27DB-BD31-4B8C-83A1-F6EECF244321}">
                <p14:modId xmlns:p14="http://schemas.microsoft.com/office/powerpoint/2010/main" val="1044249622"/>
              </p:ext>
            </p:extLst>
          </p:nvPr>
        </p:nvGraphicFramePr>
        <p:xfrm>
          <a:off x="5172392" y="3606970"/>
          <a:ext cx="2367660" cy="2861175"/>
        </p:xfrm>
        <a:graphic>
          <a:graphicData uri="http://schemas.openxmlformats.org/presentationml/2006/ole">
            <mc:AlternateContent xmlns:mc="http://schemas.openxmlformats.org/markup-compatibility/2006">
              <mc:Choice xmlns:v="urn:schemas-microsoft-com:vml" Requires="v">
                <p:oleObj name="方程式" r:id="rId43" imgW="1028520" imgH="1244520" progId="Equation.3">
                  <p:embed/>
                </p:oleObj>
              </mc:Choice>
              <mc:Fallback>
                <p:oleObj name="方程式" r:id="rId43" imgW="1028520" imgH="1244520" progId="Equation.3">
                  <p:embed/>
                  <p:pic>
                    <p:nvPicPr>
                      <p:cNvPr id="0" name=""/>
                      <p:cNvPicPr>
                        <a:picLocks noChangeAspect="1" noChangeArrowheads="1"/>
                      </p:cNvPicPr>
                      <p:nvPr/>
                    </p:nvPicPr>
                    <p:blipFill>
                      <a:blip r:embed="rId44"/>
                      <a:srcRect/>
                      <a:stretch>
                        <a:fillRect/>
                      </a:stretch>
                    </p:blipFill>
                    <p:spPr bwMode="auto">
                      <a:xfrm>
                        <a:off x="5172392" y="3606970"/>
                        <a:ext cx="2367660" cy="2861175"/>
                      </a:xfrm>
                      <a:prstGeom prst="rect">
                        <a:avLst/>
                      </a:prstGeom>
                      <a:noFill/>
                    </p:spPr>
                  </p:pic>
                </p:oleObj>
              </mc:Fallback>
            </mc:AlternateContent>
          </a:graphicData>
        </a:graphic>
      </p:graphicFrame>
      <p:graphicFrame>
        <p:nvGraphicFramePr>
          <p:cNvPr id="117" name="Object 12"/>
          <p:cNvGraphicFramePr>
            <a:graphicFrameLocks noChangeAspect="1"/>
          </p:cNvGraphicFramePr>
          <p:nvPr>
            <p:extLst>
              <p:ext uri="{D42A27DB-BD31-4B8C-83A1-F6EECF244321}">
                <p14:modId xmlns:p14="http://schemas.microsoft.com/office/powerpoint/2010/main" val="3987019003"/>
              </p:ext>
            </p:extLst>
          </p:nvPr>
        </p:nvGraphicFramePr>
        <p:xfrm>
          <a:off x="4929061" y="2093305"/>
          <a:ext cx="2854325" cy="731838"/>
        </p:xfrm>
        <a:graphic>
          <a:graphicData uri="http://schemas.openxmlformats.org/presentationml/2006/ole">
            <mc:AlternateContent xmlns:mc="http://schemas.openxmlformats.org/markup-compatibility/2006">
              <mc:Choice xmlns:v="urn:schemas-microsoft-com:vml" Requires="v">
                <p:oleObj name="方程式" r:id="rId45" imgW="1333440" imgH="342720" progId="Equation.3">
                  <p:embed/>
                </p:oleObj>
              </mc:Choice>
              <mc:Fallback>
                <p:oleObj name="方程式" r:id="rId45" imgW="1333440" imgH="342720" progId="Equation.3">
                  <p:embed/>
                  <p:pic>
                    <p:nvPicPr>
                      <p:cNvPr id="0" name=""/>
                      <p:cNvPicPr>
                        <a:picLocks noChangeAspect="1" noChangeArrowheads="1"/>
                      </p:cNvPicPr>
                      <p:nvPr/>
                    </p:nvPicPr>
                    <p:blipFill>
                      <a:blip r:embed="rId46"/>
                      <a:srcRect/>
                      <a:stretch>
                        <a:fillRect/>
                      </a:stretch>
                    </p:blipFill>
                    <p:spPr bwMode="auto">
                      <a:xfrm>
                        <a:off x="4929061" y="2093305"/>
                        <a:ext cx="2854325" cy="73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6" name="Picture 1223"/>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7" name="Group 56"/>
          <p:cNvGrpSpPr/>
          <p:nvPr/>
        </p:nvGrpSpPr>
        <p:grpSpPr>
          <a:xfrm>
            <a:off x="8453741" y="5984280"/>
            <a:ext cx="592191" cy="816164"/>
            <a:chOff x="7517647" y="4843947"/>
            <a:chExt cx="1485900" cy="1908068"/>
          </a:xfrm>
        </p:grpSpPr>
        <p:pic>
          <p:nvPicPr>
            <p:cNvPr id="58" name="Picture 2">
              <a:hlinkClick r:id="rId48"/>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7709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2" grpId="0" animBg="1"/>
      <p:bldP spid="10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矩形 142"/>
          <p:cNvSpPr/>
          <p:nvPr/>
        </p:nvSpPr>
        <p:spPr>
          <a:xfrm>
            <a:off x="789330" y="2409732"/>
            <a:ext cx="551910" cy="3095218"/>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42" name="矩形 141"/>
          <p:cNvSpPr/>
          <p:nvPr/>
        </p:nvSpPr>
        <p:spPr>
          <a:xfrm>
            <a:off x="3036207" y="2405539"/>
            <a:ext cx="551910" cy="3095218"/>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 name="標題 1"/>
          <p:cNvSpPr>
            <a:spLocks noGrp="1"/>
          </p:cNvSpPr>
          <p:nvPr>
            <p:ph type="title"/>
          </p:nvPr>
        </p:nvSpPr>
        <p:spPr/>
        <p:txBody>
          <a:bodyPr/>
          <a:lstStyle/>
          <a:p>
            <a:r>
              <a:rPr lang="en-US" altLang="zh-TW" dirty="0"/>
              <a:t>– Second Term</a:t>
            </a:r>
            <a:endParaRPr lang="zh-TW" altLang="en-US" dirty="0"/>
          </a:p>
        </p:txBody>
      </p:sp>
      <p:grpSp>
        <p:nvGrpSpPr>
          <p:cNvPr id="85" name="群組 84"/>
          <p:cNvGrpSpPr/>
          <p:nvPr/>
        </p:nvGrpSpPr>
        <p:grpSpPr>
          <a:xfrm>
            <a:off x="3368585" y="3711218"/>
            <a:ext cx="576000" cy="576000"/>
            <a:chOff x="6082949" y="3640288"/>
            <a:chExt cx="576000" cy="576000"/>
          </a:xfrm>
        </p:grpSpPr>
        <p:sp>
          <p:nvSpPr>
            <p:cNvPr id="86" name="流程圖: 抽選 85"/>
            <p:cNvSpPr/>
            <p:nvPr/>
          </p:nvSpPr>
          <p:spPr>
            <a:xfrm rot="16200000">
              <a:off x="6082949" y="3640288"/>
              <a:ext cx="576000" cy="576000"/>
            </a:xfrm>
            <a:prstGeom prst="flowChartExtra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graphicFrame>
          <p:nvGraphicFramePr>
            <p:cNvPr id="87" name="Object 12"/>
            <p:cNvGraphicFramePr>
              <a:graphicFrameLocks noChangeAspect="1"/>
            </p:cNvGraphicFramePr>
            <p:nvPr/>
          </p:nvGraphicFramePr>
          <p:xfrm>
            <a:off x="6344190" y="3727797"/>
            <a:ext cx="273050" cy="350838"/>
          </p:xfrm>
          <a:graphic>
            <a:graphicData uri="http://schemas.openxmlformats.org/presentationml/2006/ole">
              <mc:AlternateContent xmlns:mc="http://schemas.openxmlformats.org/markup-compatibility/2006">
                <mc:Choice xmlns:v="urn:schemas-microsoft-com:vml" Requires="v">
                  <p:oleObj name="方程式" r:id="rId3" imgW="126720" imgH="164880" progId="Equation.3">
                    <p:embed/>
                  </p:oleObj>
                </mc:Choice>
                <mc:Fallback>
                  <p:oleObj name="方程式" r:id="rId3" imgW="126720" imgH="164880" progId="Equation.3">
                    <p:embed/>
                    <p:pic>
                      <p:nvPicPr>
                        <p:cNvPr id="0" name=""/>
                        <p:cNvPicPr>
                          <a:picLocks noChangeAspect="1" noChangeArrowheads="1"/>
                        </p:cNvPicPr>
                        <p:nvPr/>
                      </p:nvPicPr>
                      <p:blipFill>
                        <a:blip r:embed="rId4"/>
                        <a:srcRect/>
                        <a:stretch>
                          <a:fillRect/>
                        </a:stretch>
                      </p:blipFill>
                      <p:spPr bwMode="auto">
                        <a:xfrm>
                          <a:off x="6344190" y="3727797"/>
                          <a:ext cx="27305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8" name="文字方塊 87"/>
          <p:cNvSpPr txBox="1"/>
          <p:nvPr/>
        </p:nvSpPr>
        <p:spPr>
          <a:xfrm rot="5400000">
            <a:off x="3447109" y="461910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89" name="Object 12"/>
          <p:cNvGraphicFramePr>
            <a:graphicFrameLocks noChangeAspect="1"/>
          </p:cNvGraphicFramePr>
          <p:nvPr/>
        </p:nvGraphicFramePr>
        <p:xfrm>
          <a:off x="3279758" y="3233647"/>
          <a:ext cx="854291" cy="340882"/>
        </p:xfrm>
        <a:graphic>
          <a:graphicData uri="http://schemas.openxmlformats.org/presentationml/2006/ole">
            <mc:AlternateContent xmlns:mc="http://schemas.openxmlformats.org/markup-compatibility/2006">
              <mc:Choice xmlns:v="urn:schemas-microsoft-com:vml" Requires="v">
                <p:oleObj name="方程式" r:id="rId5" imgW="571320" imgH="228600" progId="Equation.3">
                  <p:embed/>
                </p:oleObj>
              </mc:Choice>
              <mc:Fallback>
                <p:oleObj name="方程式" r:id="rId5" imgW="571320" imgH="228600" progId="Equation.3">
                  <p:embed/>
                  <p:pic>
                    <p:nvPicPr>
                      <p:cNvPr id="0" name=""/>
                      <p:cNvPicPr>
                        <a:picLocks noChangeAspect="1" noChangeArrowheads="1"/>
                      </p:cNvPicPr>
                      <p:nvPr/>
                    </p:nvPicPr>
                    <p:blipFill>
                      <a:blip r:embed="rId6"/>
                      <a:srcRect/>
                      <a:stretch>
                        <a:fillRect/>
                      </a:stretch>
                    </p:blipFill>
                    <p:spPr bwMode="auto">
                      <a:xfrm>
                        <a:off x="3279758" y="3233647"/>
                        <a:ext cx="854291" cy="340882"/>
                      </a:xfrm>
                      <a:prstGeom prst="rect">
                        <a:avLst/>
                      </a:prstGeom>
                      <a:noFill/>
                    </p:spPr>
                  </p:pic>
                </p:oleObj>
              </mc:Fallback>
            </mc:AlternateContent>
          </a:graphicData>
        </a:graphic>
      </p:graphicFrame>
      <p:graphicFrame>
        <p:nvGraphicFramePr>
          <p:cNvPr id="90" name="Object 12"/>
          <p:cNvGraphicFramePr>
            <a:graphicFrameLocks noChangeAspect="1"/>
          </p:cNvGraphicFramePr>
          <p:nvPr/>
        </p:nvGraphicFramePr>
        <p:xfrm>
          <a:off x="3282059" y="4299364"/>
          <a:ext cx="851988" cy="339409"/>
        </p:xfrm>
        <a:graphic>
          <a:graphicData uri="http://schemas.openxmlformats.org/presentationml/2006/ole">
            <mc:AlternateContent xmlns:mc="http://schemas.openxmlformats.org/markup-compatibility/2006">
              <mc:Choice xmlns:v="urn:schemas-microsoft-com:vml" Requires="v">
                <p:oleObj name="方程式" r:id="rId7" imgW="571320" imgH="228600" progId="Equation.3">
                  <p:embed/>
                </p:oleObj>
              </mc:Choice>
              <mc:Fallback>
                <p:oleObj name="方程式" r:id="rId7" imgW="571320" imgH="228600" progId="Equation.3">
                  <p:embed/>
                  <p:pic>
                    <p:nvPicPr>
                      <p:cNvPr id="0" name=""/>
                      <p:cNvPicPr>
                        <a:picLocks noChangeAspect="1" noChangeArrowheads="1"/>
                      </p:cNvPicPr>
                      <p:nvPr/>
                    </p:nvPicPr>
                    <p:blipFill>
                      <a:blip r:embed="rId8"/>
                      <a:srcRect/>
                      <a:stretch>
                        <a:fillRect/>
                      </a:stretch>
                    </p:blipFill>
                    <p:spPr bwMode="auto">
                      <a:xfrm>
                        <a:off x="3282059" y="4299364"/>
                        <a:ext cx="851988" cy="339409"/>
                      </a:xfrm>
                      <a:prstGeom prst="rect">
                        <a:avLst/>
                      </a:prstGeom>
                      <a:noFill/>
                    </p:spPr>
                  </p:pic>
                </p:oleObj>
              </mc:Fallback>
            </mc:AlternateContent>
          </a:graphicData>
        </a:graphic>
      </p:graphicFrame>
      <p:graphicFrame>
        <p:nvGraphicFramePr>
          <p:cNvPr id="91" name="Object 12"/>
          <p:cNvGraphicFramePr>
            <a:graphicFrameLocks noChangeAspect="1"/>
          </p:cNvGraphicFramePr>
          <p:nvPr/>
        </p:nvGraphicFramePr>
        <p:xfrm>
          <a:off x="3368083" y="5626672"/>
          <a:ext cx="830263" cy="350837"/>
        </p:xfrm>
        <a:graphic>
          <a:graphicData uri="http://schemas.openxmlformats.org/presentationml/2006/ole">
            <mc:AlternateContent xmlns:mc="http://schemas.openxmlformats.org/markup-compatibility/2006">
              <mc:Choice xmlns:v="urn:schemas-microsoft-com:vml" Requires="v">
                <p:oleObj name="方程式" r:id="rId9" imgW="571320" imgH="241200" progId="Equation.3">
                  <p:embed/>
                </p:oleObj>
              </mc:Choice>
              <mc:Fallback>
                <p:oleObj name="方程式" r:id="rId9" imgW="571320" imgH="241200" progId="Equation.3">
                  <p:embed/>
                  <p:pic>
                    <p:nvPicPr>
                      <p:cNvPr id="0" name=""/>
                      <p:cNvPicPr>
                        <a:picLocks noChangeAspect="1" noChangeArrowheads="1"/>
                      </p:cNvPicPr>
                      <p:nvPr/>
                    </p:nvPicPr>
                    <p:blipFill>
                      <a:blip r:embed="rId10"/>
                      <a:srcRect/>
                      <a:stretch>
                        <a:fillRect/>
                      </a:stretch>
                    </p:blipFill>
                    <p:spPr bwMode="auto">
                      <a:xfrm>
                        <a:off x="3368083" y="5626672"/>
                        <a:ext cx="830263" cy="350837"/>
                      </a:xfrm>
                      <a:prstGeom prst="rect">
                        <a:avLst/>
                      </a:prstGeom>
                      <a:noFill/>
                    </p:spPr>
                  </p:pic>
                </p:oleObj>
              </mc:Fallback>
            </mc:AlternateContent>
          </a:graphicData>
        </a:graphic>
      </p:graphicFrame>
      <p:grpSp>
        <p:nvGrpSpPr>
          <p:cNvPr id="92" name="群組 91"/>
          <p:cNvGrpSpPr/>
          <p:nvPr/>
        </p:nvGrpSpPr>
        <p:grpSpPr>
          <a:xfrm>
            <a:off x="3389814" y="2619227"/>
            <a:ext cx="576000" cy="576000"/>
            <a:chOff x="6082949" y="3640288"/>
            <a:chExt cx="576000" cy="576000"/>
          </a:xfrm>
        </p:grpSpPr>
        <p:sp>
          <p:nvSpPr>
            <p:cNvPr id="93" name="流程圖: 抽選 92"/>
            <p:cNvSpPr/>
            <p:nvPr/>
          </p:nvSpPr>
          <p:spPr>
            <a:xfrm rot="16200000">
              <a:off x="6082949" y="3640288"/>
              <a:ext cx="576000" cy="576000"/>
            </a:xfrm>
            <a:prstGeom prst="flowChartExtra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graphicFrame>
          <p:nvGraphicFramePr>
            <p:cNvPr id="94" name="Object 12"/>
            <p:cNvGraphicFramePr>
              <a:graphicFrameLocks noChangeAspect="1"/>
            </p:cNvGraphicFramePr>
            <p:nvPr/>
          </p:nvGraphicFramePr>
          <p:xfrm>
            <a:off x="6386215" y="3728171"/>
            <a:ext cx="190500" cy="350838"/>
          </p:xfrm>
          <a:graphic>
            <a:graphicData uri="http://schemas.openxmlformats.org/presentationml/2006/ole">
              <mc:AlternateContent xmlns:mc="http://schemas.openxmlformats.org/markup-compatibility/2006">
                <mc:Choice xmlns:v="urn:schemas-microsoft-com:vml" Requires="v">
                  <p:oleObj name="方程式" r:id="rId11" imgW="88560" imgH="164880" progId="Equation.3">
                    <p:embed/>
                  </p:oleObj>
                </mc:Choice>
                <mc:Fallback>
                  <p:oleObj name="方程式" r:id="rId11" imgW="88560" imgH="164880" progId="Equation.3">
                    <p:embed/>
                    <p:pic>
                      <p:nvPicPr>
                        <p:cNvPr id="0" name=""/>
                        <p:cNvPicPr>
                          <a:picLocks noChangeAspect="1" noChangeArrowheads="1"/>
                        </p:cNvPicPr>
                        <p:nvPr/>
                      </p:nvPicPr>
                      <p:blipFill>
                        <a:blip r:embed="rId12"/>
                        <a:srcRect/>
                        <a:stretch>
                          <a:fillRect/>
                        </a:stretch>
                      </p:blipFill>
                      <p:spPr bwMode="auto">
                        <a:xfrm>
                          <a:off x="6386215" y="3728171"/>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5" name="群組 94"/>
          <p:cNvGrpSpPr/>
          <p:nvPr/>
        </p:nvGrpSpPr>
        <p:grpSpPr>
          <a:xfrm>
            <a:off x="3348105" y="5037559"/>
            <a:ext cx="576000" cy="576000"/>
            <a:chOff x="6082949" y="3640288"/>
            <a:chExt cx="576000" cy="576000"/>
          </a:xfrm>
        </p:grpSpPr>
        <p:sp>
          <p:nvSpPr>
            <p:cNvPr id="96" name="流程圖: 抽選 95"/>
            <p:cNvSpPr/>
            <p:nvPr/>
          </p:nvSpPr>
          <p:spPr>
            <a:xfrm rot="16200000">
              <a:off x="6082949" y="3640288"/>
              <a:ext cx="576000" cy="576000"/>
            </a:xfrm>
            <a:prstGeom prst="flowChartExtra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graphicFrame>
          <p:nvGraphicFramePr>
            <p:cNvPr id="97" name="Object 12"/>
            <p:cNvGraphicFramePr>
              <a:graphicFrameLocks noChangeAspect="1"/>
            </p:cNvGraphicFramePr>
            <p:nvPr/>
          </p:nvGraphicFramePr>
          <p:xfrm>
            <a:off x="6344225" y="3713463"/>
            <a:ext cx="273050" cy="377825"/>
          </p:xfrm>
          <a:graphic>
            <a:graphicData uri="http://schemas.openxmlformats.org/presentationml/2006/ole">
              <mc:AlternateContent xmlns:mc="http://schemas.openxmlformats.org/markup-compatibility/2006">
                <mc:Choice xmlns:v="urn:schemas-microsoft-com:vml" Requires="v">
                  <p:oleObj name="方程式" r:id="rId13" imgW="126720" imgH="177480" progId="Equation.3">
                    <p:embed/>
                  </p:oleObj>
                </mc:Choice>
                <mc:Fallback>
                  <p:oleObj name="方程式" r:id="rId13" imgW="126720" imgH="177480" progId="Equation.3">
                    <p:embed/>
                    <p:pic>
                      <p:nvPicPr>
                        <p:cNvPr id="0" name=""/>
                        <p:cNvPicPr>
                          <a:picLocks noChangeAspect="1" noChangeArrowheads="1"/>
                        </p:cNvPicPr>
                        <p:nvPr/>
                      </p:nvPicPr>
                      <p:blipFill>
                        <a:blip r:embed="rId14"/>
                        <a:srcRect/>
                        <a:stretch>
                          <a:fillRect/>
                        </a:stretch>
                      </p:blipFill>
                      <p:spPr bwMode="auto">
                        <a:xfrm>
                          <a:off x="6344225" y="3713463"/>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8" name="群組 97"/>
          <p:cNvGrpSpPr/>
          <p:nvPr/>
        </p:nvGrpSpPr>
        <p:grpSpPr>
          <a:xfrm>
            <a:off x="1267683" y="3711218"/>
            <a:ext cx="576000" cy="576000"/>
            <a:chOff x="6082949" y="3640288"/>
            <a:chExt cx="576000" cy="576000"/>
          </a:xfrm>
        </p:grpSpPr>
        <p:sp>
          <p:nvSpPr>
            <p:cNvPr id="99" name="流程圖: 抽選 98"/>
            <p:cNvSpPr/>
            <p:nvPr/>
          </p:nvSpPr>
          <p:spPr>
            <a:xfrm rot="16200000">
              <a:off x="6082949" y="3640288"/>
              <a:ext cx="576000" cy="576000"/>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100" name="Object 12"/>
            <p:cNvGraphicFramePr>
              <a:graphicFrameLocks noChangeAspect="1"/>
            </p:cNvGraphicFramePr>
            <p:nvPr/>
          </p:nvGraphicFramePr>
          <p:xfrm>
            <a:off x="6344190" y="3727797"/>
            <a:ext cx="273050" cy="350838"/>
          </p:xfrm>
          <a:graphic>
            <a:graphicData uri="http://schemas.openxmlformats.org/presentationml/2006/ole">
              <mc:AlternateContent xmlns:mc="http://schemas.openxmlformats.org/markup-compatibility/2006">
                <mc:Choice xmlns:v="urn:schemas-microsoft-com:vml" Requires="v">
                  <p:oleObj name="方程式" r:id="rId15" imgW="126720" imgH="164880" progId="Equation.3">
                    <p:embed/>
                  </p:oleObj>
                </mc:Choice>
                <mc:Fallback>
                  <p:oleObj name="方程式" r:id="rId15" imgW="126720" imgH="164880" progId="Equation.3">
                    <p:embed/>
                    <p:pic>
                      <p:nvPicPr>
                        <p:cNvPr id="0" name=""/>
                        <p:cNvPicPr>
                          <a:picLocks noChangeAspect="1" noChangeArrowheads="1"/>
                        </p:cNvPicPr>
                        <p:nvPr/>
                      </p:nvPicPr>
                      <p:blipFill>
                        <a:blip r:embed="rId4"/>
                        <a:srcRect/>
                        <a:stretch>
                          <a:fillRect/>
                        </a:stretch>
                      </p:blipFill>
                      <p:spPr bwMode="auto">
                        <a:xfrm>
                          <a:off x="6344190" y="3727797"/>
                          <a:ext cx="27305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1" name="群組 100"/>
          <p:cNvGrpSpPr/>
          <p:nvPr/>
        </p:nvGrpSpPr>
        <p:grpSpPr>
          <a:xfrm>
            <a:off x="1292049" y="2613462"/>
            <a:ext cx="576000" cy="576000"/>
            <a:chOff x="6082949" y="3640288"/>
            <a:chExt cx="576000" cy="576000"/>
          </a:xfrm>
        </p:grpSpPr>
        <p:sp>
          <p:nvSpPr>
            <p:cNvPr id="102" name="流程圖: 抽選 101"/>
            <p:cNvSpPr/>
            <p:nvPr/>
          </p:nvSpPr>
          <p:spPr>
            <a:xfrm rot="16200000">
              <a:off x="6082949" y="3640288"/>
              <a:ext cx="576000" cy="576000"/>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103" name="Object 12"/>
            <p:cNvGraphicFramePr>
              <a:graphicFrameLocks noChangeAspect="1"/>
            </p:cNvGraphicFramePr>
            <p:nvPr/>
          </p:nvGraphicFramePr>
          <p:xfrm>
            <a:off x="6386215" y="3728171"/>
            <a:ext cx="190500" cy="350838"/>
          </p:xfrm>
          <a:graphic>
            <a:graphicData uri="http://schemas.openxmlformats.org/presentationml/2006/ole">
              <mc:AlternateContent xmlns:mc="http://schemas.openxmlformats.org/markup-compatibility/2006">
                <mc:Choice xmlns:v="urn:schemas-microsoft-com:vml" Requires="v">
                  <p:oleObj name="方程式" r:id="rId16" imgW="88560" imgH="164880" progId="Equation.3">
                    <p:embed/>
                  </p:oleObj>
                </mc:Choice>
                <mc:Fallback>
                  <p:oleObj name="方程式" r:id="rId16" imgW="88560" imgH="164880" progId="Equation.3">
                    <p:embed/>
                    <p:pic>
                      <p:nvPicPr>
                        <p:cNvPr id="0" name=""/>
                        <p:cNvPicPr>
                          <a:picLocks noChangeAspect="1" noChangeArrowheads="1"/>
                        </p:cNvPicPr>
                        <p:nvPr/>
                      </p:nvPicPr>
                      <p:blipFill>
                        <a:blip r:embed="rId12"/>
                        <a:srcRect/>
                        <a:stretch>
                          <a:fillRect/>
                        </a:stretch>
                      </p:blipFill>
                      <p:spPr bwMode="auto">
                        <a:xfrm>
                          <a:off x="6386215" y="3728171"/>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4" name="群組 103"/>
          <p:cNvGrpSpPr/>
          <p:nvPr/>
        </p:nvGrpSpPr>
        <p:grpSpPr>
          <a:xfrm>
            <a:off x="1267682" y="5066530"/>
            <a:ext cx="576000" cy="576000"/>
            <a:chOff x="6082949" y="3640288"/>
            <a:chExt cx="576000" cy="576000"/>
          </a:xfrm>
        </p:grpSpPr>
        <p:sp>
          <p:nvSpPr>
            <p:cNvPr id="105" name="流程圖: 抽選 104"/>
            <p:cNvSpPr/>
            <p:nvPr/>
          </p:nvSpPr>
          <p:spPr>
            <a:xfrm rot="16200000">
              <a:off x="6082949" y="3640288"/>
              <a:ext cx="576000" cy="576000"/>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106" name="Object 12"/>
            <p:cNvGraphicFramePr>
              <a:graphicFrameLocks noChangeAspect="1"/>
            </p:cNvGraphicFramePr>
            <p:nvPr/>
          </p:nvGraphicFramePr>
          <p:xfrm>
            <a:off x="6383306" y="3727870"/>
            <a:ext cx="192087" cy="350838"/>
          </p:xfrm>
          <a:graphic>
            <a:graphicData uri="http://schemas.openxmlformats.org/presentationml/2006/ole">
              <mc:AlternateContent xmlns:mc="http://schemas.openxmlformats.org/markup-compatibility/2006">
                <mc:Choice xmlns:v="urn:schemas-microsoft-com:vml" Requires="v">
                  <p:oleObj name="方程式" r:id="rId17" imgW="88560" imgH="164880" progId="Equation.3">
                    <p:embed/>
                  </p:oleObj>
                </mc:Choice>
                <mc:Fallback>
                  <p:oleObj name="方程式" r:id="rId17" imgW="88560" imgH="164880" progId="Equation.3">
                    <p:embed/>
                    <p:pic>
                      <p:nvPicPr>
                        <p:cNvPr id="0" name=""/>
                        <p:cNvPicPr>
                          <a:picLocks noChangeAspect="1" noChangeArrowheads="1"/>
                        </p:cNvPicPr>
                        <p:nvPr/>
                      </p:nvPicPr>
                      <p:blipFill>
                        <a:blip r:embed="rId18"/>
                        <a:srcRect/>
                        <a:stretch>
                          <a:fillRect/>
                        </a:stretch>
                      </p:blipFill>
                      <p:spPr bwMode="auto">
                        <a:xfrm>
                          <a:off x="6383306" y="3727870"/>
                          <a:ext cx="192087"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7" name="文字方塊 106"/>
          <p:cNvSpPr txBox="1"/>
          <p:nvPr/>
        </p:nvSpPr>
        <p:spPr>
          <a:xfrm rot="5400000">
            <a:off x="1326519" y="4590566"/>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08" name="文字方塊 107"/>
          <p:cNvSpPr txBox="1"/>
          <p:nvPr/>
        </p:nvSpPr>
        <p:spPr>
          <a:xfrm>
            <a:off x="2990862" y="1915928"/>
            <a:ext cx="1459322"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a:t>
            </a:r>
            <a:endParaRPr lang="zh-TW" altLang="en-US" sz="2400" dirty="0">
              <a:solidFill>
                <a:prstClr val="black"/>
              </a:solidFill>
            </a:endParaRPr>
          </a:p>
        </p:txBody>
      </p:sp>
      <p:sp>
        <p:nvSpPr>
          <p:cNvPr id="113" name="文字方塊 112"/>
          <p:cNvSpPr txBox="1"/>
          <p:nvPr/>
        </p:nvSpPr>
        <p:spPr>
          <a:xfrm>
            <a:off x="1078494" y="1922237"/>
            <a:ext cx="1168121"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a:t>
            </a:r>
            <a:endParaRPr lang="zh-TW" altLang="en-US" sz="2400" dirty="0">
              <a:solidFill>
                <a:prstClr val="black"/>
              </a:solidFill>
            </a:endParaRPr>
          </a:p>
        </p:txBody>
      </p:sp>
      <p:graphicFrame>
        <p:nvGraphicFramePr>
          <p:cNvPr id="114" name="Object 12"/>
          <p:cNvGraphicFramePr>
            <a:graphicFrameLocks noChangeAspect="1"/>
          </p:cNvGraphicFramePr>
          <p:nvPr/>
        </p:nvGraphicFramePr>
        <p:xfrm>
          <a:off x="1276859" y="3212787"/>
          <a:ext cx="695393" cy="328268"/>
        </p:xfrm>
        <a:graphic>
          <a:graphicData uri="http://schemas.openxmlformats.org/presentationml/2006/ole">
            <mc:AlternateContent xmlns:mc="http://schemas.openxmlformats.org/markup-compatibility/2006">
              <mc:Choice xmlns:v="urn:schemas-microsoft-com:vml" Requires="v">
                <p:oleObj name="方程式" r:id="rId19" imgW="482400" imgH="228600" progId="Equation.3">
                  <p:embed/>
                </p:oleObj>
              </mc:Choice>
              <mc:Fallback>
                <p:oleObj name="方程式" r:id="rId19" imgW="482400" imgH="228600" progId="Equation.3">
                  <p:embed/>
                  <p:pic>
                    <p:nvPicPr>
                      <p:cNvPr id="0" name=""/>
                      <p:cNvPicPr>
                        <a:picLocks noChangeAspect="1" noChangeArrowheads="1"/>
                      </p:cNvPicPr>
                      <p:nvPr/>
                    </p:nvPicPr>
                    <p:blipFill>
                      <a:blip r:embed="rId20"/>
                      <a:srcRect/>
                      <a:stretch>
                        <a:fillRect/>
                      </a:stretch>
                    </p:blipFill>
                    <p:spPr bwMode="auto">
                      <a:xfrm>
                        <a:off x="1276859" y="3212787"/>
                        <a:ext cx="695393" cy="328268"/>
                      </a:xfrm>
                      <a:prstGeom prst="rect">
                        <a:avLst/>
                      </a:prstGeom>
                      <a:noFill/>
                    </p:spPr>
                  </p:pic>
                </p:oleObj>
              </mc:Fallback>
            </mc:AlternateContent>
          </a:graphicData>
        </a:graphic>
      </p:graphicFrame>
      <p:graphicFrame>
        <p:nvGraphicFramePr>
          <p:cNvPr id="115" name="Object 12"/>
          <p:cNvGraphicFramePr>
            <a:graphicFrameLocks noChangeAspect="1"/>
          </p:cNvGraphicFramePr>
          <p:nvPr/>
        </p:nvGraphicFramePr>
        <p:xfrm>
          <a:off x="1283909" y="4291866"/>
          <a:ext cx="716227" cy="329223"/>
        </p:xfrm>
        <a:graphic>
          <a:graphicData uri="http://schemas.openxmlformats.org/presentationml/2006/ole">
            <mc:AlternateContent xmlns:mc="http://schemas.openxmlformats.org/markup-compatibility/2006">
              <mc:Choice xmlns:v="urn:schemas-microsoft-com:vml" Requires="v">
                <p:oleObj name="方程式" r:id="rId21" imgW="495000" imgH="228600" progId="Equation.3">
                  <p:embed/>
                </p:oleObj>
              </mc:Choice>
              <mc:Fallback>
                <p:oleObj name="方程式" r:id="rId21" imgW="495000" imgH="228600" progId="Equation.3">
                  <p:embed/>
                  <p:pic>
                    <p:nvPicPr>
                      <p:cNvPr id="0" name=""/>
                      <p:cNvPicPr>
                        <a:picLocks noChangeAspect="1" noChangeArrowheads="1"/>
                      </p:cNvPicPr>
                      <p:nvPr/>
                    </p:nvPicPr>
                    <p:blipFill>
                      <a:blip r:embed="rId22"/>
                      <a:srcRect/>
                      <a:stretch>
                        <a:fillRect/>
                      </a:stretch>
                    </p:blipFill>
                    <p:spPr bwMode="auto">
                      <a:xfrm>
                        <a:off x="1283909" y="4291866"/>
                        <a:ext cx="716227" cy="329223"/>
                      </a:xfrm>
                      <a:prstGeom prst="rect">
                        <a:avLst/>
                      </a:prstGeom>
                      <a:noFill/>
                    </p:spPr>
                  </p:pic>
                </p:oleObj>
              </mc:Fallback>
            </mc:AlternateContent>
          </a:graphicData>
        </a:graphic>
      </p:graphicFrame>
      <p:graphicFrame>
        <p:nvGraphicFramePr>
          <p:cNvPr id="116" name="Object 12"/>
          <p:cNvGraphicFramePr>
            <a:graphicFrameLocks noChangeAspect="1"/>
          </p:cNvGraphicFramePr>
          <p:nvPr/>
        </p:nvGraphicFramePr>
        <p:xfrm>
          <a:off x="1285750" y="5623307"/>
          <a:ext cx="728935" cy="365169"/>
        </p:xfrm>
        <a:graphic>
          <a:graphicData uri="http://schemas.openxmlformats.org/presentationml/2006/ole">
            <mc:AlternateContent xmlns:mc="http://schemas.openxmlformats.org/markup-compatibility/2006">
              <mc:Choice xmlns:v="urn:schemas-microsoft-com:vml" Requires="v">
                <p:oleObj name="方程式" r:id="rId23" imgW="482400" imgH="241200" progId="Equation.3">
                  <p:embed/>
                </p:oleObj>
              </mc:Choice>
              <mc:Fallback>
                <p:oleObj name="方程式" r:id="rId23" imgW="482400" imgH="241200" progId="Equation.3">
                  <p:embed/>
                  <p:pic>
                    <p:nvPicPr>
                      <p:cNvPr id="0" name=""/>
                      <p:cNvPicPr>
                        <a:picLocks noChangeAspect="1" noChangeArrowheads="1"/>
                      </p:cNvPicPr>
                      <p:nvPr/>
                    </p:nvPicPr>
                    <p:blipFill>
                      <a:blip r:embed="rId24"/>
                      <a:srcRect/>
                      <a:stretch>
                        <a:fillRect/>
                      </a:stretch>
                    </p:blipFill>
                    <p:spPr bwMode="auto">
                      <a:xfrm>
                        <a:off x="1285750" y="5623307"/>
                        <a:ext cx="728935" cy="365169"/>
                      </a:xfrm>
                      <a:prstGeom prst="rect">
                        <a:avLst/>
                      </a:prstGeom>
                      <a:noFill/>
                    </p:spPr>
                  </p:pic>
                </p:oleObj>
              </mc:Fallback>
            </mc:AlternateContent>
          </a:graphicData>
        </a:graphic>
      </p:graphicFrame>
      <p:cxnSp>
        <p:nvCxnSpPr>
          <p:cNvPr id="118" name="直線單箭頭接點 117"/>
          <p:cNvCxnSpPr/>
          <p:nvPr/>
        </p:nvCxnSpPr>
        <p:spPr>
          <a:xfrm flipH="1">
            <a:off x="1065576" y="2901462"/>
            <a:ext cx="2264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flipH="1">
            <a:off x="1065577" y="3999216"/>
            <a:ext cx="20210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p:cNvCxnSpPr/>
          <p:nvPr/>
        </p:nvCxnSpPr>
        <p:spPr>
          <a:xfrm flipH="1">
            <a:off x="1065578" y="5345413"/>
            <a:ext cx="22647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p:cNvCxnSpPr>
            <a:stCxn id="96" idx="0"/>
            <a:endCxn id="105" idx="2"/>
          </p:cNvCxnSpPr>
          <p:nvPr/>
        </p:nvCxnSpPr>
        <p:spPr>
          <a:xfrm flipH="1">
            <a:off x="1843682" y="5325557"/>
            <a:ext cx="1504423" cy="28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96" idx="0"/>
            <a:endCxn id="99" idx="2"/>
          </p:cNvCxnSpPr>
          <p:nvPr/>
        </p:nvCxnSpPr>
        <p:spPr>
          <a:xfrm flipH="1" flipV="1">
            <a:off x="1843683" y="3999218"/>
            <a:ext cx="1504422" cy="13263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a:stCxn id="96" idx="0"/>
            <a:endCxn id="102" idx="2"/>
          </p:cNvCxnSpPr>
          <p:nvPr/>
        </p:nvCxnSpPr>
        <p:spPr>
          <a:xfrm flipH="1" flipV="1">
            <a:off x="1868049" y="2901462"/>
            <a:ext cx="1480056" cy="24240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93" idx="0"/>
            <a:endCxn id="102" idx="2"/>
          </p:cNvCxnSpPr>
          <p:nvPr/>
        </p:nvCxnSpPr>
        <p:spPr>
          <a:xfrm flipH="1" flipV="1">
            <a:off x="1868049" y="2901464"/>
            <a:ext cx="1521765" cy="57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126"/>
          <p:cNvCxnSpPr>
            <a:stCxn id="93" idx="0"/>
            <a:endCxn id="99" idx="2"/>
          </p:cNvCxnSpPr>
          <p:nvPr/>
        </p:nvCxnSpPr>
        <p:spPr>
          <a:xfrm flipH="1">
            <a:off x="1843683" y="2907227"/>
            <a:ext cx="1546131" cy="10919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p:cNvCxnSpPr>
            <a:stCxn id="93" idx="0"/>
            <a:endCxn id="105" idx="2"/>
          </p:cNvCxnSpPr>
          <p:nvPr/>
        </p:nvCxnSpPr>
        <p:spPr>
          <a:xfrm flipH="1">
            <a:off x="1843682" y="2907225"/>
            <a:ext cx="1546132" cy="24473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86" idx="0"/>
            <a:endCxn id="102" idx="2"/>
          </p:cNvCxnSpPr>
          <p:nvPr/>
        </p:nvCxnSpPr>
        <p:spPr>
          <a:xfrm flipH="1" flipV="1">
            <a:off x="1868049" y="2901464"/>
            <a:ext cx="1500536" cy="1097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p:cNvCxnSpPr>
            <a:stCxn id="86" idx="0"/>
            <a:endCxn id="99" idx="2"/>
          </p:cNvCxnSpPr>
          <p:nvPr/>
        </p:nvCxnSpPr>
        <p:spPr>
          <a:xfrm flipH="1">
            <a:off x="1843684" y="3999216"/>
            <a:ext cx="152490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p:cNvCxnSpPr>
            <a:stCxn id="86" idx="0"/>
            <a:endCxn id="105" idx="2"/>
          </p:cNvCxnSpPr>
          <p:nvPr/>
        </p:nvCxnSpPr>
        <p:spPr>
          <a:xfrm flipH="1">
            <a:off x="1843682" y="3999218"/>
            <a:ext cx="1524903" cy="13553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5" name="Object 12"/>
          <p:cNvGraphicFramePr>
            <a:graphicFrameLocks noChangeAspect="1"/>
          </p:cNvGraphicFramePr>
          <p:nvPr/>
        </p:nvGraphicFramePr>
        <p:xfrm>
          <a:off x="908160" y="4867510"/>
          <a:ext cx="354013" cy="515937"/>
        </p:xfrm>
        <a:graphic>
          <a:graphicData uri="http://schemas.openxmlformats.org/presentationml/2006/ole">
            <mc:AlternateContent xmlns:mc="http://schemas.openxmlformats.org/markup-compatibility/2006">
              <mc:Choice xmlns:v="urn:schemas-microsoft-com:vml" Requires="v">
                <p:oleObj name="方程式" r:id="rId25" imgW="164880" imgH="241200" progId="Equation.3">
                  <p:embed/>
                </p:oleObj>
              </mc:Choice>
              <mc:Fallback>
                <p:oleObj name="方程式" r:id="rId25" imgW="164880" imgH="241200" progId="Equation.3">
                  <p:embed/>
                  <p:pic>
                    <p:nvPicPr>
                      <p:cNvPr id="0" name=""/>
                      <p:cNvPicPr>
                        <a:picLocks noChangeAspect="1" noChangeArrowheads="1"/>
                      </p:cNvPicPr>
                      <p:nvPr/>
                    </p:nvPicPr>
                    <p:blipFill>
                      <a:blip r:embed="rId26"/>
                      <a:srcRect/>
                      <a:stretch>
                        <a:fillRect/>
                      </a:stretch>
                    </p:blipFill>
                    <p:spPr bwMode="auto">
                      <a:xfrm>
                        <a:off x="908160" y="4867510"/>
                        <a:ext cx="354013"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6" name="Object 12"/>
          <p:cNvGraphicFramePr>
            <a:graphicFrameLocks noChangeAspect="1"/>
          </p:cNvGraphicFramePr>
          <p:nvPr/>
        </p:nvGraphicFramePr>
        <p:xfrm>
          <a:off x="901486" y="3509037"/>
          <a:ext cx="354013" cy="488950"/>
        </p:xfrm>
        <a:graphic>
          <a:graphicData uri="http://schemas.openxmlformats.org/presentationml/2006/ole">
            <mc:AlternateContent xmlns:mc="http://schemas.openxmlformats.org/markup-compatibility/2006">
              <mc:Choice xmlns:v="urn:schemas-microsoft-com:vml" Requires="v">
                <p:oleObj name="方程式" r:id="rId27" imgW="164880" imgH="228600" progId="Equation.3">
                  <p:embed/>
                </p:oleObj>
              </mc:Choice>
              <mc:Fallback>
                <p:oleObj name="方程式" r:id="rId27" imgW="164880" imgH="228600" progId="Equation.3">
                  <p:embed/>
                  <p:pic>
                    <p:nvPicPr>
                      <p:cNvPr id="0" name=""/>
                      <p:cNvPicPr>
                        <a:picLocks noChangeAspect="1" noChangeArrowheads="1"/>
                      </p:cNvPicPr>
                      <p:nvPr/>
                    </p:nvPicPr>
                    <p:blipFill>
                      <a:blip r:embed="rId28"/>
                      <a:srcRect/>
                      <a:stretch>
                        <a:fillRect/>
                      </a:stretch>
                    </p:blipFill>
                    <p:spPr bwMode="auto">
                      <a:xfrm>
                        <a:off x="901486" y="3509037"/>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 name="Object 12"/>
          <p:cNvGraphicFramePr>
            <a:graphicFrameLocks noChangeAspect="1"/>
          </p:cNvGraphicFramePr>
          <p:nvPr/>
        </p:nvGraphicFramePr>
        <p:xfrm>
          <a:off x="955969" y="2403293"/>
          <a:ext cx="354012" cy="488950"/>
        </p:xfrm>
        <a:graphic>
          <a:graphicData uri="http://schemas.openxmlformats.org/presentationml/2006/ole">
            <mc:AlternateContent xmlns:mc="http://schemas.openxmlformats.org/markup-compatibility/2006">
              <mc:Choice xmlns:v="urn:schemas-microsoft-com:vml" Requires="v">
                <p:oleObj name="方程式" r:id="rId29" imgW="164880" imgH="228600" progId="Equation.3">
                  <p:embed/>
                </p:oleObj>
              </mc:Choice>
              <mc:Fallback>
                <p:oleObj name="方程式" r:id="rId29" imgW="164880" imgH="228600" progId="Equation.3">
                  <p:embed/>
                  <p:pic>
                    <p:nvPicPr>
                      <p:cNvPr id="0" name=""/>
                      <p:cNvPicPr>
                        <a:picLocks noChangeAspect="1" noChangeArrowheads="1"/>
                      </p:cNvPicPr>
                      <p:nvPr/>
                    </p:nvPicPr>
                    <p:blipFill>
                      <a:blip r:embed="rId30"/>
                      <a:srcRect/>
                      <a:stretch>
                        <a:fillRect/>
                      </a:stretch>
                    </p:blipFill>
                    <p:spPr bwMode="auto">
                      <a:xfrm>
                        <a:off x="955969" y="2403293"/>
                        <a:ext cx="3540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 name="Object 12"/>
          <p:cNvGraphicFramePr>
            <a:graphicFrameLocks noChangeAspect="1"/>
          </p:cNvGraphicFramePr>
          <p:nvPr/>
        </p:nvGraphicFramePr>
        <p:xfrm>
          <a:off x="3091858" y="4912297"/>
          <a:ext cx="517525" cy="515937"/>
        </p:xfrm>
        <a:graphic>
          <a:graphicData uri="http://schemas.openxmlformats.org/presentationml/2006/ole">
            <mc:AlternateContent xmlns:mc="http://schemas.openxmlformats.org/markup-compatibility/2006">
              <mc:Choice xmlns:v="urn:schemas-microsoft-com:vml" Requires="v">
                <p:oleObj name="方程式" r:id="rId31" imgW="241200" imgH="241200" progId="Equation.3">
                  <p:embed/>
                </p:oleObj>
              </mc:Choice>
              <mc:Fallback>
                <p:oleObj name="方程式" r:id="rId31" imgW="241200" imgH="241200" progId="Equation.3">
                  <p:embed/>
                  <p:pic>
                    <p:nvPicPr>
                      <p:cNvPr id="0" name=""/>
                      <p:cNvPicPr>
                        <a:picLocks noChangeAspect="1" noChangeArrowheads="1"/>
                      </p:cNvPicPr>
                      <p:nvPr/>
                    </p:nvPicPr>
                    <p:blipFill>
                      <a:blip r:embed="rId32"/>
                      <a:srcRect/>
                      <a:stretch>
                        <a:fillRect/>
                      </a:stretch>
                    </p:blipFill>
                    <p:spPr bwMode="auto">
                      <a:xfrm>
                        <a:off x="3091858" y="4912297"/>
                        <a:ext cx="517525"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0" name="Object 12"/>
          <p:cNvGraphicFramePr>
            <a:graphicFrameLocks noChangeAspect="1"/>
          </p:cNvGraphicFramePr>
          <p:nvPr/>
        </p:nvGraphicFramePr>
        <p:xfrm>
          <a:off x="3091072" y="3552407"/>
          <a:ext cx="517525" cy="488950"/>
        </p:xfrm>
        <a:graphic>
          <a:graphicData uri="http://schemas.openxmlformats.org/presentationml/2006/ole">
            <mc:AlternateContent xmlns:mc="http://schemas.openxmlformats.org/markup-compatibility/2006">
              <mc:Choice xmlns:v="urn:schemas-microsoft-com:vml" Requires="v">
                <p:oleObj name="方程式" r:id="rId33" imgW="241200" imgH="228600" progId="Equation.3">
                  <p:embed/>
                </p:oleObj>
              </mc:Choice>
              <mc:Fallback>
                <p:oleObj name="方程式" r:id="rId33" imgW="241200" imgH="228600" progId="Equation.3">
                  <p:embed/>
                  <p:pic>
                    <p:nvPicPr>
                      <p:cNvPr id="0" name=""/>
                      <p:cNvPicPr>
                        <a:picLocks noChangeAspect="1" noChangeArrowheads="1"/>
                      </p:cNvPicPr>
                      <p:nvPr/>
                    </p:nvPicPr>
                    <p:blipFill>
                      <a:blip r:embed="rId34"/>
                      <a:srcRect/>
                      <a:stretch>
                        <a:fillRect/>
                      </a:stretch>
                    </p:blipFill>
                    <p:spPr bwMode="auto">
                      <a:xfrm>
                        <a:off x="3091072" y="3552407"/>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 name="Object 12"/>
          <p:cNvGraphicFramePr>
            <a:graphicFrameLocks noChangeAspect="1"/>
          </p:cNvGraphicFramePr>
          <p:nvPr/>
        </p:nvGraphicFramePr>
        <p:xfrm>
          <a:off x="3099584" y="2447100"/>
          <a:ext cx="517525" cy="488950"/>
        </p:xfrm>
        <a:graphic>
          <a:graphicData uri="http://schemas.openxmlformats.org/presentationml/2006/ole">
            <mc:AlternateContent xmlns:mc="http://schemas.openxmlformats.org/markup-compatibility/2006">
              <mc:Choice xmlns:v="urn:schemas-microsoft-com:vml" Requires="v">
                <p:oleObj name="方程式" r:id="rId35" imgW="241200" imgH="228600" progId="Equation.3">
                  <p:embed/>
                </p:oleObj>
              </mc:Choice>
              <mc:Fallback>
                <p:oleObj name="方程式" r:id="rId35" imgW="241200" imgH="228600" progId="Equation.3">
                  <p:embed/>
                  <p:pic>
                    <p:nvPicPr>
                      <p:cNvPr id="0" name=""/>
                      <p:cNvPicPr>
                        <a:picLocks noChangeAspect="1" noChangeArrowheads="1"/>
                      </p:cNvPicPr>
                      <p:nvPr/>
                    </p:nvPicPr>
                    <p:blipFill>
                      <a:blip r:embed="rId36"/>
                      <a:srcRect/>
                      <a:stretch>
                        <a:fillRect/>
                      </a:stretch>
                    </p:blipFill>
                    <p:spPr bwMode="auto">
                      <a:xfrm>
                        <a:off x="3099584" y="2447100"/>
                        <a:ext cx="5175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 name="Object 12"/>
          <p:cNvGraphicFramePr>
            <a:graphicFrameLocks noChangeAspect="1"/>
          </p:cNvGraphicFramePr>
          <p:nvPr>
            <p:extLst>
              <p:ext uri="{D42A27DB-BD31-4B8C-83A1-F6EECF244321}">
                <p14:modId xmlns:p14="http://schemas.microsoft.com/office/powerpoint/2010/main" val="770704740"/>
              </p:ext>
            </p:extLst>
          </p:nvPr>
        </p:nvGraphicFramePr>
        <p:xfrm>
          <a:off x="789330" y="6068741"/>
          <a:ext cx="3391990" cy="641044"/>
        </p:xfrm>
        <a:graphic>
          <a:graphicData uri="http://schemas.openxmlformats.org/presentationml/2006/ole">
            <mc:AlternateContent xmlns:mc="http://schemas.openxmlformats.org/markup-compatibility/2006">
              <mc:Choice xmlns:v="urn:schemas-microsoft-com:vml" Requires="v">
                <p:oleObj name="方程式" r:id="rId37" imgW="1409400" imgH="266400" progId="Equation.3">
                  <p:embed/>
                </p:oleObj>
              </mc:Choice>
              <mc:Fallback>
                <p:oleObj name="方程式" r:id="rId37" imgW="1409400" imgH="266400" progId="Equation.3">
                  <p:embed/>
                  <p:pic>
                    <p:nvPicPr>
                      <p:cNvPr id="0" name=""/>
                      <p:cNvPicPr>
                        <a:picLocks noChangeAspect="1" noChangeArrowheads="1"/>
                      </p:cNvPicPr>
                      <p:nvPr/>
                    </p:nvPicPr>
                    <p:blipFill>
                      <a:blip r:embed="rId38"/>
                      <a:srcRect/>
                      <a:stretch>
                        <a:fillRect/>
                      </a:stretch>
                    </p:blipFill>
                    <p:spPr bwMode="auto">
                      <a:xfrm>
                        <a:off x="789330" y="6068741"/>
                        <a:ext cx="3391990" cy="641044"/>
                      </a:xfrm>
                      <a:prstGeom prst="rect">
                        <a:avLst/>
                      </a:prstGeom>
                      <a:noFill/>
                    </p:spPr>
                  </p:pic>
                </p:oleObj>
              </mc:Fallback>
            </mc:AlternateContent>
          </a:graphicData>
        </a:graphic>
      </p:graphicFrame>
      <p:graphicFrame>
        <p:nvGraphicFramePr>
          <p:cNvPr id="110" name="Object 12"/>
          <p:cNvGraphicFramePr>
            <a:graphicFrameLocks noChangeAspect="1"/>
          </p:cNvGraphicFramePr>
          <p:nvPr/>
        </p:nvGraphicFramePr>
        <p:xfrm>
          <a:off x="2741578" y="5427816"/>
          <a:ext cx="515938" cy="542925"/>
        </p:xfrm>
        <a:graphic>
          <a:graphicData uri="http://schemas.openxmlformats.org/presentationml/2006/ole">
            <mc:AlternateContent xmlns:mc="http://schemas.openxmlformats.org/markup-compatibility/2006">
              <mc:Choice xmlns:v="urn:schemas-microsoft-com:vml" Requires="v">
                <p:oleObj name="方程式" r:id="rId39" imgW="241200" imgH="253800" progId="Equation.3">
                  <p:embed/>
                </p:oleObj>
              </mc:Choice>
              <mc:Fallback>
                <p:oleObj name="方程式" r:id="rId39" imgW="241200" imgH="253800" progId="Equation.3">
                  <p:embed/>
                  <p:pic>
                    <p:nvPicPr>
                      <p:cNvPr id="0" name=""/>
                      <p:cNvPicPr>
                        <a:picLocks noChangeAspect="1" noChangeArrowheads="1"/>
                      </p:cNvPicPr>
                      <p:nvPr/>
                    </p:nvPicPr>
                    <p:blipFill>
                      <a:blip r:embed="rId40"/>
                      <a:srcRect/>
                      <a:stretch>
                        <a:fillRect/>
                      </a:stretch>
                    </p:blipFill>
                    <p:spPr bwMode="auto">
                      <a:xfrm>
                        <a:off x="2741578" y="5427816"/>
                        <a:ext cx="51593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 name="Object 12"/>
          <p:cNvGraphicFramePr>
            <a:graphicFrameLocks noChangeAspect="1"/>
          </p:cNvGraphicFramePr>
          <p:nvPr/>
        </p:nvGraphicFramePr>
        <p:xfrm>
          <a:off x="564197" y="5488559"/>
          <a:ext cx="352425" cy="542925"/>
        </p:xfrm>
        <a:graphic>
          <a:graphicData uri="http://schemas.openxmlformats.org/presentationml/2006/ole">
            <mc:AlternateContent xmlns:mc="http://schemas.openxmlformats.org/markup-compatibility/2006">
              <mc:Choice xmlns:v="urn:schemas-microsoft-com:vml" Requires="v">
                <p:oleObj name="方程式" r:id="rId41" imgW="164880" imgH="253800" progId="Equation.3">
                  <p:embed/>
                </p:oleObj>
              </mc:Choice>
              <mc:Fallback>
                <p:oleObj name="方程式" r:id="rId41" imgW="164880" imgH="253800" progId="Equation.3">
                  <p:embed/>
                  <p:pic>
                    <p:nvPicPr>
                      <p:cNvPr id="0" name=""/>
                      <p:cNvPicPr>
                        <a:picLocks noChangeAspect="1" noChangeArrowheads="1"/>
                      </p:cNvPicPr>
                      <p:nvPr/>
                    </p:nvPicPr>
                    <p:blipFill>
                      <a:blip r:embed="rId42"/>
                      <a:srcRect/>
                      <a:stretch>
                        <a:fillRect/>
                      </a:stretch>
                    </p:blipFill>
                    <p:spPr bwMode="auto">
                      <a:xfrm>
                        <a:off x="564197" y="5488559"/>
                        <a:ext cx="3524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 name="文字方塊 55"/>
          <p:cNvSpPr txBox="1"/>
          <p:nvPr/>
        </p:nvSpPr>
        <p:spPr>
          <a:xfrm>
            <a:off x="5881528" y="1808779"/>
            <a:ext cx="1726614" cy="523200"/>
          </a:xfrm>
          <a:prstGeom prst="rect">
            <a:avLst/>
          </a:prstGeom>
          <a:noFill/>
        </p:spPr>
        <p:txBody>
          <a:bodyPr wrap="square" lIns="91420" tIns="45710" rIns="91420" bIns="45710" rtlCol="0">
            <a:spAutoFit/>
          </a:bodyPr>
          <a:lstStyle/>
          <a:p>
            <a:r>
              <a:rPr lang="en-US" altLang="zh-TW" sz="2800" b="1" i="1" u="sng" dirty="0">
                <a:solidFill>
                  <a:srgbClr val="0000FF"/>
                </a:solidFill>
              </a:rPr>
              <a:t>Compare</a:t>
            </a:r>
            <a:endParaRPr lang="zh-TW" altLang="en-US" sz="2800" b="1" i="1" u="sng" dirty="0">
              <a:solidFill>
                <a:srgbClr val="0000FF"/>
              </a:solidFill>
            </a:endParaRPr>
          </a:p>
        </p:txBody>
      </p:sp>
      <p:sp>
        <p:nvSpPr>
          <p:cNvPr id="57" name="矩形 56"/>
          <p:cNvSpPr/>
          <p:nvPr/>
        </p:nvSpPr>
        <p:spPr>
          <a:xfrm>
            <a:off x="7616919" y="3155544"/>
            <a:ext cx="545778" cy="2324093"/>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graphicFrame>
        <p:nvGraphicFramePr>
          <p:cNvPr id="58" name="Object 12"/>
          <p:cNvGraphicFramePr>
            <a:graphicFrameLocks noChangeAspect="1"/>
          </p:cNvGraphicFramePr>
          <p:nvPr>
            <p:extLst>
              <p:ext uri="{D42A27DB-BD31-4B8C-83A1-F6EECF244321}">
                <p14:modId xmlns:p14="http://schemas.microsoft.com/office/powerpoint/2010/main" val="555131360"/>
              </p:ext>
            </p:extLst>
          </p:nvPr>
        </p:nvGraphicFramePr>
        <p:xfrm>
          <a:off x="7625137" y="4998512"/>
          <a:ext cx="544512" cy="515937"/>
        </p:xfrm>
        <a:graphic>
          <a:graphicData uri="http://schemas.openxmlformats.org/presentationml/2006/ole">
            <mc:AlternateContent xmlns:mc="http://schemas.openxmlformats.org/markup-compatibility/2006">
              <mc:Choice xmlns:v="urn:schemas-microsoft-com:vml" Requires="v">
                <p:oleObj name="方程式" r:id="rId43" imgW="253800" imgH="241200" progId="Equation.3">
                  <p:embed/>
                </p:oleObj>
              </mc:Choice>
              <mc:Fallback>
                <p:oleObj name="方程式" r:id="rId43" imgW="253800" imgH="241200" progId="Equation.3">
                  <p:embed/>
                  <p:pic>
                    <p:nvPicPr>
                      <p:cNvPr id="0" name=""/>
                      <p:cNvPicPr>
                        <a:picLocks noChangeAspect="1" noChangeArrowheads="1"/>
                      </p:cNvPicPr>
                      <p:nvPr/>
                    </p:nvPicPr>
                    <p:blipFill>
                      <a:blip r:embed="rId44"/>
                      <a:srcRect/>
                      <a:stretch>
                        <a:fillRect/>
                      </a:stretch>
                    </p:blipFill>
                    <p:spPr bwMode="auto">
                      <a:xfrm>
                        <a:off x="7625137" y="4998512"/>
                        <a:ext cx="544512"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12"/>
          <p:cNvGraphicFramePr>
            <a:graphicFrameLocks noChangeAspect="1"/>
          </p:cNvGraphicFramePr>
          <p:nvPr>
            <p:extLst>
              <p:ext uri="{D42A27DB-BD31-4B8C-83A1-F6EECF244321}">
                <p14:modId xmlns:p14="http://schemas.microsoft.com/office/powerpoint/2010/main" val="1752443001"/>
              </p:ext>
            </p:extLst>
          </p:nvPr>
        </p:nvGraphicFramePr>
        <p:xfrm>
          <a:off x="7636329" y="3943790"/>
          <a:ext cx="544512" cy="488950"/>
        </p:xfrm>
        <a:graphic>
          <a:graphicData uri="http://schemas.openxmlformats.org/presentationml/2006/ole">
            <mc:AlternateContent xmlns:mc="http://schemas.openxmlformats.org/markup-compatibility/2006">
              <mc:Choice xmlns:v="urn:schemas-microsoft-com:vml" Requires="v">
                <p:oleObj name="方程式" r:id="rId45" imgW="253800" imgH="228600" progId="Equation.3">
                  <p:embed/>
                </p:oleObj>
              </mc:Choice>
              <mc:Fallback>
                <p:oleObj name="方程式" r:id="rId45" imgW="253800" imgH="228600" progId="Equation.3">
                  <p:embed/>
                  <p:pic>
                    <p:nvPicPr>
                      <p:cNvPr id="0" name=""/>
                      <p:cNvPicPr>
                        <a:picLocks noChangeAspect="1" noChangeArrowheads="1"/>
                      </p:cNvPicPr>
                      <p:nvPr/>
                    </p:nvPicPr>
                    <p:blipFill>
                      <a:blip r:embed="rId46"/>
                      <a:srcRect/>
                      <a:stretch>
                        <a:fillRect/>
                      </a:stretch>
                    </p:blipFill>
                    <p:spPr bwMode="auto">
                      <a:xfrm>
                        <a:off x="7636329" y="3943790"/>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 name="Object 12"/>
          <p:cNvGraphicFramePr>
            <a:graphicFrameLocks noChangeAspect="1"/>
          </p:cNvGraphicFramePr>
          <p:nvPr>
            <p:extLst>
              <p:ext uri="{D42A27DB-BD31-4B8C-83A1-F6EECF244321}">
                <p14:modId xmlns:p14="http://schemas.microsoft.com/office/powerpoint/2010/main" val="1590833566"/>
              </p:ext>
            </p:extLst>
          </p:nvPr>
        </p:nvGraphicFramePr>
        <p:xfrm>
          <a:off x="7644974" y="3083107"/>
          <a:ext cx="544513" cy="488950"/>
        </p:xfrm>
        <a:graphic>
          <a:graphicData uri="http://schemas.openxmlformats.org/presentationml/2006/ole">
            <mc:AlternateContent xmlns:mc="http://schemas.openxmlformats.org/markup-compatibility/2006">
              <mc:Choice xmlns:v="urn:schemas-microsoft-com:vml" Requires="v">
                <p:oleObj name="方程式" r:id="rId47" imgW="253800" imgH="228600" progId="Equation.3">
                  <p:embed/>
                </p:oleObj>
              </mc:Choice>
              <mc:Fallback>
                <p:oleObj name="方程式" r:id="rId47" imgW="253800" imgH="228600" progId="Equation.3">
                  <p:embed/>
                  <p:pic>
                    <p:nvPicPr>
                      <p:cNvPr id="0" name=""/>
                      <p:cNvPicPr>
                        <a:picLocks noChangeAspect="1" noChangeArrowheads="1"/>
                      </p:cNvPicPr>
                      <p:nvPr/>
                    </p:nvPicPr>
                    <p:blipFill>
                      <a:blip r:embed="rId48"/>
                      <a:srcRect/>
                      <a:stretch>
                        <a:fillRect/>
                      </a:stretch>
                    </p:blipFill>
                    <p:spPr bwMode="auto">
                      <a:xfrm>
                        <a:off x="7644974" y="3083107"/>
                        <a:ext cx="5445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矩形 60"/>
          <p:cNvSpPr/>
          <p:nvPr/>
        </p:nvSpPr>
        <p:spPr>
          <a:xfrm>
            <a:off x="5621094" y="3193588"/>
            <a:ext cx="545778" cy="2324093"/>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62" name="橢圓 61"/>
          <p:cNvSpPr/>
          <p:nvPr/>
        </p:nvSpPr>
        <p:spPr>
          <a:xfrm>
            <a:off x="5149593" y="290124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63" name="橢圓 62"/>
          <p:cNvSpPr/>
          <p:nvPr/>
        </p:nvSpPr>
        <p:spPr>
          <a:xfrm>
            <a:off x="5143575" y="365671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64" name="橢圓 63"/>
          <p:cNvSpPr/>
          <p:nvPr/>
        </p:nvSpPr>
        <p:spPr>
          <a:xfrm>
            <a:off x="5150979" y="4726527"/>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65" name="文字方塊 64"/>
          <p:cNvSpPr txBox="1"/>
          <p:nvPr/>
        </p:nvSpPr>
        <p:spPr>
          <a:xfrm rot="5400000">
            <a:off x="5192371" y="5320130"/>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66" name="文字方塊 65"/>
          <p:cNvSpPr txBox="1"/>
          <p:nvPr/>
        </p:nvSpPr>
        <p:spPr>
          <a:xfrm rot="5400000">
            <a:off x="5163263" y="4236871"/>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67" name="文字方塊 66"/>
          <p:cNvSpPr txBox="1"/>
          <p:nvPr/>
        </p:nvSpPr>
        <p:spPr>
          <a:xfrm>
            <a:off x="4740414" y="2430700"/>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 </a:t>
            </a:r>
          </a:p>
        </p:txBody>
      </p:sp>
      <p:graphicFrame>
        <p:nvGraphicFramePr>
          <p:cNvPr id="68" name="Object 12"/>
          <p:cNvGraphicFramePr>
            <a:graphicFrameLocks noChangeAspect="1"/>
          </p:cNvGraphicFramePr>
          <p:nvPr>
            <p:extLst>
              <p:ext uri="{D42A27DB-BD31-4B8C-83A1-F6EECF244321}">
                <p14:modId xmlns:p14="http://schemas.microsoft.com/office/powerpoint/2010/main" val="1310742641"/>
              </p:ext>
            </p:extLst>
          </p:nvPr>
        </p:nvGraphicFramePr>
        <p:xfrm>
          <a:off x="5335405" y="2984842"/>
          <a:ext cx="190501" cy="352425"/>
        </p:xfrm>
        <a:graphic>
          <a:graphicData uri="http://schemas.openxmlformats.org/presentationml/2006/ole">
            <mc:AlternateContent xmlns:mc="http://schemas.openxmlformats.org/markup-compatibility/2006">
              <mc:Choice xmlns:v="urn:schemas-microsoft-com:vml" Requires="v">
                <p:oleObj name="方程式" r:id="rId49" imgW="88560" imgH="164880" progId="Equation.3">
                  <p:embed/>
                </p:oleObj>
              </mc:Choice>
              <mc:Fallback>
                <p:oleObj name="方程式" r:id="rId49" imgW="88560" imgH="164880" progId="Equation.3">
                  <p:embed/>
                  <p:pic>
                    <p:nvPicPr>
                      <p:cNvPr id="0" name=""/>
                      <p:cNvPicPr>
                        <a:picLocks noChangeAspect="1" noChangeArrowheads="1"/>
                      </p:cNvPicPr>
                      <p:nvPr/>
                    </p:nvPicPr>
                    <p:blipFill>
                      <a:blip r:embed="rId50"/>
                      <a:srcRect/>
                      <a:stretch>
                        <a:fillRect/>
                      </a:stretch>
                    </p:blipFill>
                    <p:spPr bwMode="auto">
                      <a:xfrm>
                        <a:off x="5335405" y="2984842"/>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 name="Object 12"/>
          <p:cNvGraphicFramePr>
            <a:graphicFrameLocks noChangeAspect="1"/>
          </p:cNvGraphicFramePr>
          <p:nvPr>
            <p:extLst>
              <p:ext uri="{D42A27DB-BD31-4B8C-83A1-F6EECF244321}">
                <p14:modId xmlns:p14="http://schemas.microsoft.com/office/powerpoint/2010/main" val="3262709173"/>
              </p:ext>
            </p:extLst>
          </p:nvPr>
        </p:nvGraphicFramePr>
        <p:xfrm>
          <a:off x="5302328" y="3721869"/>
          <a:ext cx="271463" cy="352425"/>
        </p:xfrm>
        <a:graphic>
          <a:graphicData uri="http://schemas.openxmlformats.org/presentationml/2006/ole">
            <mc:AlternateContent xmlns:mc="http://schemas.openxmlformats.org/markup-compatibility/2006">
              <mc:Choice xmlns:v="urn:schemas-microsoft-com:vml" Requires="v">
                <p:oleObj name="方程式" r:id="rId51" imgW="126720" imgH="164880" progId="Equation.3">
                  <p:embed/>
                </p:oleObj>
              </mc:Choice>
              <mc:Fallback>
                <p:oleObj name="方程式" r:id="rId51" imgW="126720" imgH="164880" progId="Equation.3">
                  <p:embed/>
                  <p:pic>
                    <p:nvPicPr>
                      <p:cNvPr id="0" name=""/>
                      <p:cNvPicPr>
                        <a:picLocks noChangeAspect="1" noChangeArrowheads="1"/>
                      </p:cNvPicPr>
                      <p:nvPr/>
                    </p:nvPicPr>
                    <p:blipFill>
                      <a:blip r:embed="rId52"/>
                      <a:srcRect/>
                      <a:stretch>
                        <a:fillRect/>
                      </a:stretch>
                    </p:blipFill>
                    <p:spPr bwMode="auto">
                      <a:xfrm>
                        <a:off x="5302328" y="3721869"/>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 name="Object 12"/>
          <p:cNvGraphicFramePr>
            <a:graphicFrameLocks noChangeAspect="1"/>
          </p:cNvGraphicFramePr>
          <p:nvPr>
            <p:extLst>
              <p:ext uri="{D42A27DB-BD31-4B8C-83A1-F6EECF244321}">
                <p14:modId xmlns:p14="http://schemas.microsoft.com/office/powerpoint/2010/main" val="3318237935"/>
              </p:ext>
            </p:extLst>
          </p:nvPr>
        </p:nvGraphicFramePr>
        <p:xfrm>
          <a:off x="5340423" y="4856903"/>
          <a:ext cx="190500" cy="350838"/>
        </p:xfrm>
        <a:graphic>
          <a:graphicData uri="http://schemas.openxmlformats.org/presentationml/2006/ole">
            <mc:AlternateContent xmlns:mc="http://schemas.openxmlformats.org/markup-compatibility/2006">
              <mc:Choice xmlns:v="urn:schemas-microsoft-com:vml" Requires="v">
                <p:oleObj name="方程式" r:id="rId53" imgW="88560" imgH="164880" progId="Equation.3">
                  <p:embed/>
                </p:oleObj>
              </mc:Choice>
              <mc:Fallback>
                <p:oleObj name="方程式" r:id="rId53" imgW="88560" imgH="164880" progId="Equation.3">
                  <p:embed/>
                  <p:pic>
                    <p:nvPicPr>
                      <p:cNvPr id="0" name=""/>
                      <p:cNvPicPr>
                        <a:picLocks noChangeAspect="1" noChangeArrowheads="1"/>
                      </p:cNvPicPr>
                      <p:nvPr/>
                    </p:nvPicPr>
                    <p:blipFill>
                      <a:blip r:embed="rId54"/>
                      <a:srcRect/>
                      <a:stretch>
                        <a:fillRect/>
                      </a:stretch>
                    </p:blipFill>
                    <p:spPr bwMode="auto">
                      <a:xfrm>
                        <a:off x="5340423" y="4856903"/>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 name="橢圓 70"/>
          <p:cNvSpPr/>
          <p:nvPr/>
        </p:nvSpPr>
        <p:spPr>
          <a:xfrm>
            <a:off x="7062463" y="288682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72" name="橢圓 71"/>
          <p:cNvSpPr/>
          <p:nvPr/>
        </p:nvSpPr>
        <p:spPr>
          <a:xfrm>
            <a:off x="7056445" y="364228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73" name="橢圓 72"/>
          <p:cNvSpPr/>
          <p:nvPr/>
        </p:nvSpPr>
        <p:spPr>
          <a:xfrm>
            <a:off x="7063849" y="471210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74" name="文字方塊 73"/>
          <p:cNvSpPr txBox="1"/>
          <p:nvPr/>
        </p:nvSpPr>
        <p:spPr>
          <a:xfrm rot="5400000">
            <a:off x="7107945" y="5310402"/>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75" name="文字方塊 74"/>
          <p:cNvSpPr txBox="1"/>
          <p:nvPr/>
        </p:nvSpPr>
        <p:spPr>
          <a:xfrm rot="5400000">
            <a:off x="7076132" y="422244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76" name="Object 12"/>
          <p:cNvGraphicFramePr>
            <a:graphicFrameLocks noChangeAspect="1"/>
          </p:cNvGraphicFramePr>
          <p:nvPr>
            <p:extLst>
              <p:ext uri="{D42A27DB-BD31-4B8C-83A1-F6EECF244321}">
                <p14:modId xmlns:p14="http://schemas.microsoft.com/office/powerpoint/2010/main" val="1559156824"/>
              </p:ext>
            </p:extLst>
          </p:nvPr>
        </p:nvGraphicFramePr>
        <p:xfrm>
          <a:off x="7262788" y="2984933"/>
          <a:ext cx="190501" cy="352425"/>
        </p:xfrm>
        <a:graphic>
          <a:graphicData uri="http://schemas.openxmlformats.org/presentationml/2006/ole">
            <mc:AlternateContent xmlns:mc="http://schemas.openxmlformats.org/markup-compatibility/2006">
              <mc:Choice xmlns:v="urn:schemas-microsoft-com:vml" Requires="v">
                <p:oleObj name="方程式" r:id="rId55" imgW="88560" imgH="164880" progId="Equation.3">
                  <p:embed/>
                </p:oleObj>
              </mc:Choice>
              <mc:Fallback>
                <p:oleObj name="方程式" r:id="rId55" imgW="88560" imgH="164880" progId="Equation.3">
                  <p:embed/>
                  <p:pic>
                    <p:nvPicPr>
                      <p:cNvPr id="0" name=""/>
                      <p:cNvPicPr>
                        <a:picLocks noChangeAspect="1" noChangeArrowheads="1"/>
                      </p:cNvPicPr>
                      <p:nvPr/>
                    </p:nvPicPr>
                    <p:blipFill>
                      <a:blip r:embed="rId50"/>
                      <a:srcRect/>
                      <a:stretch>
                        <a:fillRect/>
                      </a:stretch>
                    </p:blipFill>
                    <p:spPr bwMode="auto">
                      <a:xfrm>
                        <a:off x="7262788" y="2984933"/>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 name="Object 12"/>
          <p:cNvGraphicFramePr>
            <a:graphicFrameLocks noChangeAspect="1"/>
          </p:cNvGraphicFramePr>
          <p:nvPr>
            <p:extLst>
              <p:ext uri="{D42A27DB-BD31-4B8C-83A1-F6EECF244321}">
                <p14:modId xmlns:p14="http://schemas.microsoft.com/office/powerpoint/2010/main" val="2228966049"/>
              </p:ext>
            </p:extLst>
          </p:nvPr>
        </p:nvGraphicFramePr>
        <p:xfrm>
          <a:off x="7229711" y="3736474"/>
          <a:ext cx="271463" cy="352425"/>
        </p:xfrm>
        <a:graphic>
          <a:graphicData uri="http://schemas.openxmlformats.org/presentationml/2006/ole">
            <mc:AlternateContent xmlns:mc="http://schemas.openxmlformats.org/markup-compatibility/2006">
              <mc:Choice xmlns:v="urn:schemas-microsoft-com:vml" Requires="v">
                <p:oleObj name="方程式" r:id="rId56" imgW="126720" imgH="164880" progId="Equation.3">
                  <p:embed/>
                </p:oleObj>
              </mc:Choice>
              <mc:Fallback>
                <p:oleObj name="方程式" r:id="rId56" imgW="126720" imgH="164880" progId="Equation.3">
                  <p:embed/>
                  <p:pic>
                    <p:nvPicPr>
                      <p:cNvPr id="0" name=""/>
                      <p:cNvPicPr>
                        <a:picLocks noChangeAspect="1" noChangeArrowheads="1"/>
                      </p:cNvPicPr>
                      <p:nvPr/>
                    </p:nvPicPr>
                    <p:blipFill>
                      <a:blip r:embed="rId52"/>
                      <a:srcRect/>
                      <a:stretch>
                        <a:fillRect/>
                      </a:stretch>
                    </p:blipFill>
                    <p:spPr bwMode="auto">
                      <a:xfrm>
                        <a:off x="7229711" y="3736474"/>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12"/>
          <p:cNvGraphicFramePr>
            <a:graphicFrameLocks noChangeAspect="1"/>
          </p:cNvGraphicFramePr>
          <p:nvPr>
            <p:extLst>
              <p:ext uri="{D42A27DB-BD31-4B8C-83A1-F6EECF244321}">
                <p14:modId xmlns:p14="http://schemas.microsoft.com/office/powerpoint/2010/main" val="1525117940"/>
              </p:ext>
            </p:extLst>
          </p:nvPr>
        </p:nvGraphicFramePr>
        <p:xfrm>
          <a:off x="7215562" y="4842937"/>
          <a:ext cx="273050" cy="377825"/>
        </p:xfrm>
        <a:graphic>
          <a:graphicData uri="http://schemas.openxmlformats.org/presentationml/2006/ole">
            <mc:AlternateContent xmlns:mc="http://schemas.openxmlformats.org/markup-compatibility/2006">
              <mc:Choice xmlns:v="urn:schemas-microsoft-com:vml" Requires="v">
                <p:oleObj name="方程式" r:id="rId57" imgW="126720" imgH="177480" progId="Equation.3">
                  <p:embed/>
                </p:oleObj>
              </mc:Choice>
              <mc:Fallback>
                <p:oleObj name="方程式" r:id="rId57" imgW="126720" imgH="177480" progId="Equation.3">
                  <p:embed/>
                  <p:pic>
                    <p:nvPicPr>
                      <p:cNvPr id="0" name=""/>
                      <p:cNvPicPr>
                        <a:picLocks noChangeAspect="1" noChangeArrowheads="1"/>
                      </p:cNvPicPr>
                      <p:nvPr/>
                    </p:nvPicPr>
                    <p:blipFill>
                      <a:blip r:embed="rId58"/>
                      <a:srcRect/>
                      <a:stretch>
                        <a:fillRect/>
                      </a:stretch>
                    </p:blipFill>
                    <p:spPr bwMode="auto">
                      <a:xfrm>
                        <a:off x="7215562" y="4842937"/>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9" name="直線單箭頭接點 78"/>
          <p:cNvCxnSpPr/>
          <p:nvPr/>
        </p:nvCxnSpPr>
        <p:spPr>
          <a:xfrm>
            <a:off x="5742436" y="5020475"/>
            <a:ext cx="136288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0" name="Object 12"/>
          <p:cNvGraphicFramePr>
            <a:graphicFrameLocks noChangeAspect="1"/>
          </p:cNvGraphicFramePr>
          <p:nvPr>
            <p:extLst>
              <p:ext uri="{D42A27DB-BD31-4B8C-83A1-F6EECF244321}">
                <p14:modId xmlns:p14="http://schemas.microsoft.com/office/powerpoint/2010/main" val="2018386655"/>
              </p:ext>
            </p:extLst>
          </p:nvPr>
        </p:nvGraphicFramePr>
        <p:xfrm>
          <a:off x="5682336" y="4974439"/>
          <a:ext cx="354013" cy="515937"/>
        </p:xfrm>
        <a:graphic>
          <a:graphicData uri="http://schemas.openxmlformats.org/presentationml/2006/ole">
            <mc:AlternateContent xmlns:mc="http://schemas.openxmlformats.org/markup-compatibility/2006">
              <mc:Choice xmlns:v="urn:schemas-microsoft-com:vml" Requires="v">
                <p:oleObj name="方程式" r:id="rId59" imgW="164880" imgH="241200" progId="Equation.3">
                  <p:embed/>
                </p:oleObj>
              </mc:Choice>
              <mc:Fallback>
                <p:oleObj name="方程式" r:id="rId59" imgW="164880" imgH="241200" progId="Equation.3">
                  <p:embed/>
                  <p:pic>
                    <p:nvPicPr>
                      <p:cNvPr id="0" name=""/>
                      <p:cNvPicPr>
                        <a:picLocks noChangeAspect="1" noChangeArrowheads="1"/>
                      </p:cNvPicPr>
                      <p:nvPr/>
                    </p:nvPicPr>
                    <p:blipFill>
                      <a:blip r:embed="rId60"/>
                      <a:srcRect/>
                      <a:stretch>
                        <a:fillRect/>
                      </a:stretch>
                    </p:blipFill>
                    <p:spPr bwMode="auto">
                      <a:xfrm>
                        <a:off x="5682336" y="4974439"/>
                        <a:ext cx="354013"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 name="文字方塊 80"/>
          <p:cNvSpPr txBox="1"/>
          <p:nvPr/>
        </p:nvSpPr>
        <p:spPr>
          <a:xfrm>
            <a:off x="6628829" y="2417192"/>
            <a:ext cx="1489196"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 </a:t>
            </a:r>
          </a:p>
        </p:txBody>
      </p:sp>
      <p:cxnSp>
        <p:nvCxnSpPr>
          <p:cNvPr id="82" name="直線單箭頭接點 81"/>
          <p:cNvCxnSpPr>
            <a:stCxn id="63" idx="6"/>
            <a:endCxn id="73" idx="2"/>
          </p:cNvCxnSpPr>
          <p:nvPr/>
        </p:nvCxnSpPr>
        <p:spPr>
          <a:xfrm>
            <a:off x="5717735" y="3943792"/>
            <a:ext cx="1346115" cy="1055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62" idx="6"/>
            <a:endCxn id="73" idx="2"/>
          </p:cNvCxnSpPr>
          <p:nvPr/>
        </p:nvCxnSpPr>
        <p:spPr>
          <a:xfrm>
            <a:off x="5723753" y="3188327"/>
            <a:ext cx="1340097" cy="18108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stCxn id="64" idx="6"/>
            <a:endCxn id="72" idx="2"/>
          </p:cNvCxnSpPr>
          <p:nvPr/>
        </p:nvCxnSpPr>
        <p:spPr>
          <a:xfrm flipV="1">
            <a:off x="5725139" y="3929369"/>
            <a:ext cx="1331307" cy="10842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a:stCxn id="64" idx="6"/>
            <a:endCxn id="71" idx="2"/>
          </p:cNvCxnSpPr>
          <p:nvPr/>
        </p:nvCxnSpPr>
        <p:spPr>
          <a:xfrm flipV="1">
            <a:off x="5725139" y="3173902"/>
            <a:ext cx="1337325" cy="183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a:stCxn id="63" idx="6"/>
            <a:endCxn id="72" idx="2"/>
          </p:cNvCxnSpPr>
          <p:nvPr/>
        </p:nvCxnSpPr>
        <p:spPr>
          <a:xfrm flipV="1">
            <a:off x="5717735" y="3929367"/>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stCxn id="63" idx="6"/>
            <a:endCxn id="71" idx="2"/>
          </p:cNvCxnSpPr>
          <p:nvPr/>
        </p:nvCxnSpPr>
        <p:spPr>
          <a:xfrm flipV="1">
            <a:off x="5717735" y="3173902"/>
            <a:ext cx="1344729" cy="769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單箭頭接點 131"/>
          <p:cNvCxnSpPr>
            <a:endCxn id="72" idx="2"/>
          </p:cNvCxnSpPr>
          <p:nvPr/>
        </p:nvCxnSpPr>
        <p:spPr>
          <a:xfrm>
            <a:off x="5702457" y="3195149"/>
            <a:ext cx="1353987" cy="73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132"/>
          <p:cNvCxnSpPr>
            <a:stCxn id="62" idx="6"/>
            <a:endCxn id="71" idx="2"/>
          </p:cNvCxnSpPr>
          <p:nvPr/>
        </p:nvCxnSpPr>
        <p:spPr>
          <a:xfrm flipV="1">
            <a:off x="5723751" y="3173904"/>
            <a:ext cx="1338711" cy="1442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p:nvPr/>
        </p:nvCxnSpPr>
        <p:spPr>
          <a:xfrm>
            <a:off x="7629028" y="3943399"/>
            <a:ext cx="31090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a:off x="7629028" y="3152307"/>
            <a:ext cx="31090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單箭頭接點 144"/>
          <p:cNvCxnSpPr/>
          <p:nvPr/>
        </p:nvCxnSpPr>
        <p:spPr>
          <a:xfrm>
            <a:off x="7652522" y="5027150"/>
            <a:ext cx="28740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6" name="Object 12"/>
          <p:cNvGraphicFramePr>
            <a:graphicFrameLocks noChangeAspect="1"/>
          </p:cNvGraphicFramePr>
          <p:nvPr>
            <p:extLst>
              <p:ext uri="{D42A27DB-BD31-4B8C-83A1-F6EECF244321}">
                <p14:modId xmlns:p14="http://schemas.microsoft.com/office/powerpoint/2010/main" val="727827595"/>
              </p:ext>
            </p:extLst>
          </p:nvPr>
        </p:nvGraphicFramePr>
        <p:xfrm>
          <a:off x="5674152" y="3936191"/>
          <a:ext cx="381000" cy="488950"/>
        </p:xfrm>
        <a:graphic>
          <a:graphicData uri="http://schemas.openxmlformats.org/presentationml/2006/ole">
            <mc:AlternateContent xmlns:mc="http://schemas.openxmlformats.org/markup-compatibility/2006">
              <mc:Choice xmlns:v="urn:schemas-microsoft-com:vml" Requires="v">
                <p:oleObj name="方程式" r:id="rId61" imgW="177480" imgH="228600" progId="Equation.3">
                  <p:embed/>
                </p:oleObj>
              </mc:Choice>
              <mc:Fallback>
                <p:oleObj name="方程式" r:id="rId61" imgW="177480" imgH="228600" progId="Equation.3">
                  <p:embed/>
                  <p:pic>
                    <p:nvPicPr>
                      <p:cNvPr id="0" name=""/>
                      <p:cNvPicPr>
                        <a:picLocks noChangeAspect="1" noChangeArrowheads="1"/>
                      </p:cNvPicPr>
                      <p:nvPr/>
                    </p:nvPicPr>
                    <p:blipFill>
                      <a:blip r:embed="rId62"/>
                      <a:srcRect/>
                      <a:stretch>
                        <a:fillRect/>
                      </a:stretch>
                    </p:blipFill>
                    <p:spPr bwMode="auto">
                      <a:xfrm>
                        <a:off x="5674152" y="3936191"/>
                        <a:ext cx="38100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7" name="Object 12"/>
          <p:cNvGraphicFramePr>
            <a:graphicFrameLocks noChangeAspect="1"/>
          </p:cNvGraphicFramePr>
          <p:nvPr>
            <p:extLst>
              <p:ext uri="{D42A27DB-BD31-4B8C-83A1-F6EECF244321}">
                <p14:modId xmlns:p14="http://schemas.microsoft.com/office/powerpoint/2010/main" val="3137656993"/>
              </p:ext>
            </p:extLst>
          </p:nvPr>
        </p:nvGraphicFramePr>
        <p:xfrm>
          <a:off x="5669395" y="3189234"/>
          <a:ext cx="354012" cy="488950"/>
        </p:xfrm>
        <a:graphic>
          <a:graphicData uri="http://schemas.openxmlformats.org/presentationml/2006/ole">
            <mc:AlternateContent xmlns:mc="http://schemas.openxmlformats.org/markup-compatibility/2006">
              <mc:Choice xmlns:v="urn:schemas-microsoft-com:vml" Requires="v">
                <p:oleObj name="方程式" r:id="rId63" imgW="164880" imgH="228600" progId="Equation.3">
                  <p:embed/>
                </p:oleObj>
              </mc:Choice>
              <mc:Fallback>
                <p:oleObj name="方程式" r:id="rId63" imgW="164880" imgH="228600" progId="Equation.3">
                  <p:embed/>
                  <p:pic>
                    <p:nvPicPr>
                      <p:cNvPr id="0" name=""/>
                      <p:cNvPicPr>
                        <a:picLocks noChangeAspect="1" noChangeArrowheads="1"/>
                      </p:cNvPicPr>
                      <p:nvPr/>
                    </p:nvPicPr>
                    <p:blipFill>
                      <a:blip r:embed="rId64"/>
                      <a:srcRect/>
                      <a:stretch>
                        <a:fillRect/>
                      </a:stretch>
                    </p:blipFill>
                    <p:spPr bwMode="auto">
                      <a:xfrm>
                        <a:off x="5669395" y="3189234"/>
                        <a:ext cx="3540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 name="Object 12"/>
          <p:cNvGraphicFramePr>
            <a:graphicFrameLocks noChangeAspect="1"/>
          </p:cNvGraphicFramePr>
          <p:nvPr>
            <p:extLst>
              <p:ext uri="{D42A27DB-BD31-4B8C-83A1-F6EECF244321}">
                <p14:modId xmlns:p14="http://schemas.microsoft.com/office/powerpoint/2010/main" val="2742021145"/>
              </p:ext>
            </p:extLst>
          </p:nvPr>
        </p:nvGraphicFramePr>
        <p:xfrm>
          <a:off x="5687017" y="5524054"/>
          <a:ext cx="354012" cy="542925"/>
        </p:xfrm>
        <a:graphic>
          <a:graphicData uri="http://schemas.openxmlformats.org/presentationml/2006/ole">
            <mc:AlternateContent xmlns:mc="http://schemas.openxmlformats.org/markup-compatibility/2006">
              <mc:Choice xmlns:v="urn:schemas-microsoft-com:vml" Requires="v">
                <p:oleObj name="方程式" r:id="rId65" imgW="164880" imgH="253800" progId="Equation.3">
                  <p:embed/>
                </p:oleObj>
              </mc:Choice>
              <mc:Fallback>
                <p:oleObj name="方程式" r:id="rId65" imgW="164880" imgH="253800" progId="Equation.3">
                  <p:embed/>
                  <p:pic>
                    <p:nvPicPr>
                      <p:cNvPr id="0" name=""/>
                      <p:cNvPicPr>
                        <a:picLocks noChangeAspect="1" noChangeArrowheads="1"/>
                      </p:cNvPicPr>
                      <p:nvPr/>
                    </p:nvPicPr>
                    <p:blipFill>
                      <a:blip r:embed="rId66"/>
                      <a:srcRect/>
                      <a:stretch>
                        <a:fillRect/>
                      </a:stretch>
                    </p:blipFill>
                    <p:spPr bwMode="auto">
                      <a:xfrm>
                        <a:off x="5687017" y="5524054"/>
                        <a:ext cx="35401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9" name="Object 12"/>
          <p:cNvGraphicFramePr>
            <a:graphicFrameLocks noChangeAspect="1"/>
          </p:cNvGraphicFramePr>
          <p:nvPr>
            <p:extLst>
              <p:ext uri="{D42A27DB-BD31-4B8C-83A1-F6EECF244321}">
                <p14:modId xmlns:p14="http://schemas.microsoft.com/office/powerpoint/2010/main" val="1646368091"/>
              </p:ext>
            </p:extLst>
          </p:nvPr>
        </p:nvGraphicFramePr>
        <p:xfrm>
          <a:off x="7616425" y="5488569"/>
          <a:ext cx="544513" cy="542925"/>
        </p:xfrm>
        <a:graphic>
          <a:graphicData uri="http://schemas.openxmlformats.org/presentationml/2006/ole">
            <mc:AlternateContent xmlns:mc="http://schemas.openxmlformats.org/markup-compatibility/2006">
              <mc:Choice xmlns:v="urn:schemas-microsoft-com:vml" Requires="v">
                <p:oleObj name="方程式" r:id="rId67" imgW="253800" imgH="253800" progId="Equation.3">
                  <p:embed/>
                </p:oleObj>
              </mc:Choice>
              <mc:Fallback>
                <p:oleObj name="方程式" r:id="rId67" imgW="253800" imgH="253800" progId="Equation.3">
                  <p:embed/>
                  <p:pic>
                    <p:nvPicPr>
                      <p:cNvPr id="0" name=""/>
                      <p:cNvPicPr>
                        <a:picLocks noChangeAspect="1" noChangeArrowheads="1"/>
                      </p:cNvPicPr>
                      <p:nvPr/>
                    </p:nvPicPr>
                    <p:blipFill>
                      <a:blip r:embed="rId68"/>
                      <a:srcRect/>
                      <a:stretch>
                        <a:fillRect/>
                      </a:stretch>
                    </p:blipFill>
                    <p:spPr bwMode="auto">
                      <a:xfrm>
                        <a:off x="7616425" y="5488569"/>
                        <a:ext cx="544513"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 name="Object 12"/>
          <p:cNvGraphicFramePr>
            <a:graphicFrameLocks noChangeAspect="1"/>
          </p:cNvGraphicFramePr>
          <p:nvPr>
            <p:extLst>
              <p:ext uri="{D42A27DB-BD31-4B8C-83A1-F6EECF244321}">
                <p14:modId xmlns:p14="http://schemas.microsoft.com/office/powerpoint/2010/main" val="1492756023"/>
              </p:ext>
            </p:extLst>
          </p:nvPr>
        </p:nvGraphicFramePr>
        <p:xfrm>
          <a:off x="5087499" y="6128604"/>
          <a:ext cx="3248025" cy="612775"/>
        </p:xfrm>
        <a:graphic>
          <a:graphicData uri="http://schemas.openxmlformats.org/presentationml/2006/ole">
            <mc:AlternateContent xmlns:mc="http://schemas.openxmlformats.org/markup-compatibility/2006">
              <mc:Choice xmlns:v="urn:schemas-microsoft-com:vml" Requires="v">
                <p:oleObj name="方程式" r:id="rId69" imgW="1346040" imgH="253800" progId="Equation.3">
                  <p:embed/>
                </p:oleObj>
              </mc:Choice>
              <mc:Fallback>
                <p:oleObj name="方程式" r:id="rId69" imgW="1346040" imgH="253800" progId="Equation.3">
                  <p:embed/>
                  <p:pic>
                    <p:nvPicPr>
                      <p:cNvPr id="0" name=""/>
                      <p:cNvPicPr>
                        <a:picLocks noChangeAspect="1" noChangeArrowheads="1"/>
                      </p:cNvPicPr>
                      <p:nvPr/>
                    </p:nvPicPr>
                    <p:blipFill>
                      <a:blip r:embed="rId70"/>
                      <a:srcRect/>
                      <a:stretch>
                        <a:fillRect/>
                      </a:stretch>
                    </p:blipFill>
                    <p:spPr bwMode="auto">
                      <a:xfrm>
                        <a:off x="5087499" y="6128604"/>
                        <a:ext cx="3248025" cy="612775"/>
                      </a:xfrm>
                      <a:prstGeom prst="rect">
                        <a:avLst/>
                      </a:prstGeom>
                      <a:noFill/>
                    </p:spPr>
                  </p:pic>
                </p:oleObj>
              </mc:Fallback>
            </mc:AlternateContent>
          </a:graphicData>
        </a:graphic>
      </p:graphicFrame>
      <p:pic>
        <p:nvPicPr>
          <p:cNvPr id="112" name="Picture 1223"/>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7181285" y="28458"/>
            <a:ext cx="1887321" cy="157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7" name="Group 116"/>
          <p:cNvGrpSpPr/>
          <p:nvPr/>
        </p:nvGrpSpPr>
        <p:grpSpPr>
          <a:xfrm>
            <a:off x="8453741" y="5984280"/>
            <a:ext cx="592191" cy="816164"/>
            <a:chOff x="7517647" y="4843947"/>
            <a:chExt cx="1485900" cy="1908068"/>
          </a:xfrm>
        </p:grpSpPr>
        <p:pic>
          <p:nvPicPr>
            <p:cNvPr id="151" name="Picture 2">
              <a:hlinkClick r:id="rId72"/>
            </p:cNvPr>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 name="Picture 3"/>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748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4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P spid="61" grpId="0" animBg="1"/>
      <p:bldP spid="62" grpId="0" animBg="1"/>
      <p:bldP spid="63" grpId="0" animBg="1"/>
      <p:bldP spid="64" grpId="0" animBg="1"/>
      <p:bldP spid="65" grpId="0"/>
      <p:bldP spid="66" grpId="0"/>
      <p:bldP spid="67" grpId="0"/>
      <p:bldP spid="71" grpId="0" animBg="1"/>
      <p:bldP spid="72" grpId="0" animBg="1"/>
      <p:bldP spid="73" grpId="0" animBg="1"/>
      <p:bldP spid="74" grpId="0"/>
      <p:bldP spid="75" grpId="0"/>
      <p:bldP spid="81"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矩形 162"/>
          <p:cNvSpPr/>
          <p:nvPr/>
        </p:nvSpPr>
        <p:spPr>
          <a:xfrm>
            <a:off x="469388" y="2912025"/>
            <a:ext cx="639952" cy="3107276"/>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155" name="矩形 154"/>
          <p:cNvSpPr/>
          <p:nvPr/>
        </p:nvSpPr>
        <p:spPr>
          <a:xfrm>
            <a:off x="7837318" y="2945833"/>
            <a:ext cx="751920" cy="3261044"/>
          </a:xfrm>
          <a:prstGeom prst="rect">
            <a:avLst/>
          </a:prstGeom>
          <a:solidFill>
            <a:schemeClr val="accent3">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solidFill>
                <a:prstClr val="black"/>
              </a:solidFill>
            </a:endParaRPr>
          </a:p>
        </p:txBody>
      </p:sp>
      <p:grpSp>
        <p:nvGrpSpPr>
          <p:cNvPr id="84" name="群組 83"/>
          <p:cNvGrpSpPr/>
          <p:nvPr/>
        </p:nvGrpSpPr>
        <p:grpSpPr>
          <a:xfrm>
            <a:off x="6669549" y="2912026"/>
            <a:ext cx="618646" cy="635224"/>
            <a:chOff x="6082949" y="3581064"/>
            <a:chExt cx="618646" cy="635224"/>
          </a:xfrm>
        </p:grpSpPr>
        <p:sp>
          <p:nvSpPr>
            <p:cNvPr id="85" name="流程圖: 抽選 84"/>
            <p:cNvSpPr/>
            <p:nvPr/>
          </p:nvSpPr>
          <p:spPr>
            <a:xfrm rot="16200000">
              <a:off x="6074660" y="3589353"/>
              <a:ext cx="635224" cy="618646"/>
            </a:xfrm>
            <a:prstGeom prst="flowChartExtra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solidFill>
                  <a:prstClr val="black"/>
                </a:solidFill>
              </a:endParaRPr>
            </a:p>
          </p:txBody>
        </p:sp>
        <p:graphicFrame>
          <p:nvGraphicFramePr>
            <p:cNvPr id="86" name="Object 12"/>
            <p:cNvGraphicFramePr>
              <a:graphicFrameLocks noChangeAspect="1"/>
            </p:cNvGraphicFramePr>
            <p:nvPr/>
          </p:nvGraphicFramePr>
          <p:xfrm>
            <a:off x="6385850" y="3701986"/>
            <a:ext cx="190500" cy="350838"/>
          </p:xfrm>
          <a:graphic>
            <a:graphicData uri="http://schemas.openxmlformats.org/presentationml/2006/ole">
              <mc:AlternateContent xmlns:mc="http://schemas.openxmlformats.org/markup-compatibility/2006">
                <mc:Choice xmlns:v="urn:schemas-microsoft-com:vml" Requires="v">
                  <p:oleObj name="方程式" r:id="rId2" imgW="88560" imgH="164880" progId="Equation.3">
                    <p:embed/>
                  </p:oleObj>
                </mc:Choice>
                <mc:Fallback>
                  <p:oleObj name="方程式" r:id="rId2" imgW="88560" imgH="164880" progId="Equation.3">
                    <p:embed/>
                    <p:pic>
                      <p:nvPicPr>
                        <p:cNvPr id="0" name=""/>
                        <p:cNvPicPr>
                          <a:picLocks noChangeAspect="1" noChangeArrowheads="1"/>
                        </p:cNvPicPr>
                        <p:nvPr/>
                      </p:nvPicPr>
                      <p:blipFill>
                        <a:blip r:embed="rId3"/>
                        <a:srcRect/>
                        <a:stretch>
                          <a:fillRect/>
                        </a:stretch>
                      </p:blipFill>
                      <p:spPr bwMode="auto">
                        <a:xfrm>
                          <a:off x="6385850" y="3701986"/>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7" name="群組 86"/>
          <p:cNvGrpSpPr/>
          <p:nvPr/>
        </p:nvGrpSpPr>
        <p:grpSpPr>
          <a:xfrm>
            <a:off x="6628806" y="4020242"/>
            <a:ext cx="618646" cy="635224"/>
            <a:chOff x="6082949" y="3581064"/>
            <a:chExt cx="618646" cy="635224"/>
          </a:xfrm>
        </p:grpSpPr>
        <p:sp>
          <p:nvSpPr>
            <p:cNvPr id="88" name="流程圖: 抽選 87"/>
            <p:cNvSpPr/>
            <p:nvPr/>
          </p:nvSpPr>
          <p:spPr>
            <a:xfrm rot="16200000">
              <a:off x="6074660" y="3589353"/>
              <a:ext cx="635224" cy="618646"/>
            </a:xfrm>
            <a:prstGeom prst="flowChartExtra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solidFill>
                  <a:prstClr val="black"/>
                </a:solidFill>
              </a:endParaRPr>
            </a:p>
          </p:txBody>
        </p:sp>
        <p:graphicFrame>
          <p:nvGraphicFramePr>
            <p:cNvPr id="89" name="Object 12"/>
            <p:cNvGraphicFramePr>
              <a:graphicFrameLocks noChangeAspect="1"/>
            </p:cNvGraphicFramePr>
            <p:nvPr/>
          </p:nvGraphicFramePr>
          <p:xfrm>
            <a:off x="6344190" y="3702039"/>
            <a:ext cx="273050" cy="350838"/>
          </p:xfrm>
          <a:graphic>
            <a:graphicData uri="http://schemas.openxmlformats.org/presentationml/2006/ole">
              <mc:AlternateContent xmlns:mc="http://schemas.openxmlformats.org/markup-compatibility/2006">
                <mc:Choice xmlns:v="urn:schemas-microsoft-com:vml" Requires="v">
                  <p:oleObj name="方程式" r:id="rId4" imgW="126720" imgH="164880" progId="Equation.3">
                    <p:embed/>
                  </p:oleObj>
                </mc:Choice>
                <mc:Fallback>
                  <p:oleObj name="方程式" r:id="rId4" imgW="126720" imgH="164880" progId="Equation.3">
                    <p:embed/>
                    <p:pic>
                      <p:nvPicPr>
                        <p:cNvPr id="0" name=""/>
                        <p:cNvPicPr>
                          <a:picLocks noChangeAspect="1" noChangeArrowheads="1"/>
                        </p:cNvPicPr>
                        <p:nvPr/>
                      </p:nvPicPr>
                      <p:blipFill>
                        <a:blip r:embed="rId5"/>
                        <a:srcRect/>
                        <a:stretch>
                          <a:fillRect/>
                        </a:stretch>
                      </p:blipFill>
                      <p:spPr bwMode="auto">
                        <a:xfrm>
                          <a:off x="6344190" y="3702039"/>
                          <a:ext cx="27305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0" name="群組 89"/>
          <p:cNvGrpSpPr/>
          <p:nvPr/>
        </p:nvGrpSpPr>
        <p:grpSpPr>
          <a:xfrm>
            <a:off x="6676888" y="5384077"/>
            <a:ext cx="618646" cy="635224"/>
            <a:chOff x="6082949" y="3581064"/>
            <a:chExt cx="618646" cy="635224"/>
          </a:xfrm>
        </p:grpSpPr>
        <p:sp>
          <p:nvSpPr>
            <p:cNvPr id="91" name="流程圖: 抽選 90"/>
            <p:cNvSpPr/>
            <p:nvPr/>
          </p:nvSpPr>
          <p:spPr>
            <a:xfrm rot="16200000">
              <a:off x="6074660" y="3589353"/>
              <a:ext cx="635224" cy="618646"/>
            </a:xfrm>
            <a:prstGeom prst="flowChartExtra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solidFill>
                  <a:prstClr val="black"/>
                </a:solidFill>
              </a:endParaRPr>
            </a:p>
          </p:txBody>
        </p:sp>
        <p:graphicFrame>
          <p:nvGraphicFramePr>
            <p:cNvPr id="92" name="Object 12"/>
            <p:cNvGraphicFramePr>
              <a:graphicFrameLocks noChangeAspect="1"/>
            </p:cNvGraphicFramePr>
            <p:nvPr/>
          </p:nvGraphicFramePr>
          <p:xfrm>
            <a:off x="6344190" y="3728827"/>
            <a:ext cx="273050" cy="296863"/>
          </p:xfrm>
          <a:graphic>
            <a:graphicData uri="http://schemas.openxmlformats.org/presentationml/2006/ole">
              <mc:AlternateContent xmlns:mc="http://schemas.openxmlformats.org/markup-compatibility/2006">
                <mc:Choice xmlns:v="urn:schemas-microsoft-com:vml" Requires="v">
                  <p:oleObj name="方程式" r:id="rId6" imgW="126720" imgH="139680" progId="Equation.3">
                    <p:embed/>
                  </p:oleObj>
                </mc:Choice>
                <mc:Fallback>
                  <p:oleObj name="方程式" r:id="rId6" imgW="126720" imgH="139680" progId="Equation.3">
                    <p:embed/>
                    <p:pic>
                      <p:nvPicPr>
                        <p:cNvPr id="0" name=""/>
                        <p:cNvPicPr>
                          <a:picLocks noChangeAspect="1" noChangeArrowheads="1"/>
                        </p:cNvPicPr>
                        <p:nvPr/>
                      </p:nvPicPr>
                      <p:blipFill>
                        <a:blip r:embed="rId7"/>
                        <a:srcRect/>
                        <a:stretch>
                          <a:fillRect/>
                        </a:stretch>
                      </p:blipFill>
                      <p:spPr bwMode="auto">
                        <a:xfrm>
                          <a:off x="6344190" y="3728827"/>
                          <a:ext cx="273050" cy="296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93" name="文字方塊 92"/>
          <p:cNvSpPr txBox="1"/>
          <p:nvPr/>
        </p:nvSpPr>
        <p:spPr>
          <a:xfrm rot="5400000">
            <a:off x="6759567" y="6252674"/>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94" name="文字方塊 93"/>
          <p:cNvSpPr txBox="1"/>
          <p:nvPr/>
        </p:nvSpPr>
        <p:spPr>
          <a:xfrm rot="5400000">
            <a:off x="6759568" y="4968596"/>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95" name="Object 12"/>
          <p:cNvGraphicFramePr>
            <a:graphicFrameLocks noChangeAspect="1"/>
          </p:cNvGraphicFramePr>
          <p:nvPr>
            <p:extLst>
              <p:ext uri="{D42A27DB-BD31-4B8C-83A1-F6EECF244321}">
                <p14:modId xmlns:p14="http://schemas.microsoft.com/office/powerpoint/2010/main" val="216809912"/>
              </p:ext>
            </p:extLst>
          </p:nvPr>
        </p:nvGraphicFramePr>
        <p:xfrm>
          <a:off x="7909788" y="2847001"/>
          <a:ext cx="679450" cy="974725"/>
        </p:xfrm>
        <a:graphic>
          <a:graphicData uri="http://schemas.openxmlformats.org/presentationml/2006/ole">
            <mc:AlternateContent xmlns:mc="http://schemas.openxmlformats.org/markup-compatibility/2006">
              <mc:Choice xmlns:v="urn:schemas-microsoft-com:vml" Requires="v">
                <p:oleObj name="方程式" r:id="rId8" imgW="317160" imgH="457200" progId="Equation.3">
                  <p:embed/>
                </p:oleObj>
              </mc:Choice>
              <mc:Fallback>
                <p:oleObj name="方程式" r:id="rId8" imgW="317160" imgH="457200" progId="Equation.3">
                  <p:embed/>
                  <p:pic>
                    <p:nvPicPr>
                      <p:cNvPr id="0" name=""/>
                      <p:cNvPicPr>
                        <a:picLocks noChangeAspect="1" noChangeArrowheads="1"/>
                      </p:cNvPicPr>
                      <p:nvPr/>
                    </p:nvPicPr>
                    <p:blipFill>
                      <a:blip r:embed="rId9"/>
                      <a:srcRect/>
                      <a:stretch>
                        <a:fillRect/>
                      </a:stretch>
                    </p:blipFill>
                    <p:spPr bwMode="auto">
                      <a:xfrm>
                        <a:off x="7909788" y="2847001"/>
                        <a:ext cx="679450"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 name="Object 12"/>
          <p:cNvGraphicFramePr>
            <a:graphicFrameLocks noChangeAspect="1"/>
          </p:cNvGraphicFramePr>
          <p:nvPr>
            <p:extLst>
              <p:ext uri="{D42A27DB-BD31-4B8C-83A1-F6EECF244321}">
                <p14:modId xmlns:p14="http://schemas.microsoft.com/office/powerpoint/2010/main" val="3233271597"/>
              </p:ext>
            </p:extLst>
          </p:nvPr>
        </p:nvGraphicFramePr>
        <p:xfrm>
          <a:off x="6644672" y="3576325"/>
          <a:ext cx="812620" cy="364638"/>
        </p:xfrm>
        <a:graphic>
          <a:graphicData uri="http://schemas.openxmlformats.org/presentationml/2006/ole">
            <mc:AlternateContent xmlns:mc="http://schemas.openxmlformats.org/markup-compatibility/2006">
              <mc:Choice xmlns:v="urn:schemas-microsoft-com:vml" Requires="v">
                <p:oleObj name="方程式" r:id="rId10" imgW="507960" imgH="228600" progId="Equation.3">
                  <p:embed/>
                </p:oleObj>
              </mc:Choice>
              <mc:Fallback>
                <p:oleObj name="方程式" r:id="rId10" imgW="507960" imgH="228600" progId="Equation.3">
                  <p:embed/>
                  <p:pic>
                    <p:nvPicPr>
                      <p:cNvPr id="0" name=""/>
                      <p:cNvPicPr>
                        <a:picLocks noChangeAspect="1" noChangeArrowheads="1"/>
                      </p:cNvPicPr>
                      <p:nvPr/>
                    </p:nvPicPr>
                    <p:blipFill>
                      <a:blip r:embed="rId11"/>
                      <a:srcRect/>
                      <a:stretch>
                        <a:fillRect/>
                      </a:stretch>
                    </p:blipFill>
                    <p:spPr bwMode="auto">
                      <a:xfrm>
                        <a:off x="6644672" y="3576325"/>
                        <a:ext cx="812620" cy="364638"/>
                      </a:xfrm>
                      <a:prstGeom prst="rect">
                        <a:avLst/>
                      </a:prstGeom>
                      <a:noFill/>
                    </p:spPr>
                  </p:pic>
                </p:oleObj>
              </mc:Fallback>
            </mc:AlternateContent>
          </a:graphicData>
        </a:graphic>
      </p:graphicFrame>
      <p:graphicFrame>
        <p:nvGraphicFramePr>
          <p:cNvPr id="97" name="Object 12"/>
          <p:cNvGraphicFramePr>
            <a:graphicFrameLocks noChangeAspect="1"/>
          </p:cNvGraphicFramePr>
          <p:nvPr>
            <p:extLst>
              <p:ext uri="{D42A27DB-BD31-4B8C-83A1-F6EECF244321}">
                <p14:modId xmlns:p14="http://schemas.microsoft.com/office/powerpoint/2010/main" val="1664393177"/>
              </p:ext>
            </p:extLst>
          </p:nvPr>
        </p:nvGraphicFramePr>
        <p:xfrm>
          <a:off x="6675250" y="4655466"/>
          <a:ext cx="784897" cy="352198"/>
        </p:xfrm>
        <a:graphic>
          <a:graphicData uri="http://schemas.openxmlformats.org/presentationml/2006/ole">
            <mc:AlternateContent xmlns:mc="http://schemas.openxmlformats.org/markup-compatibility/2006">
              <mc:Choice xmlns:v="urn:schemas-microsoft-com:vml" Requires="v">
                <p:oleObj name="方程式" r:id="rId12" imgW="507960" imgH="228600" progId="Equation.3">
                  <p:embed/>
                </p:oleObj>
              </mc:Choice>
              <mc:Fallback>
                <p:oleObj name="方程式" r:id="rId12" imgW="507960" imgH="228600" progId="Equation.3">
                  <p:embed/>
                  <p:pic>
                    <p:nvPicPr>
                      <p:cNvPr id="0" name=""/>
                      <p:cNvPicPr>
                        <a:picLocks noChangeAspect="1" noChangeArrowheads="1"/>
                      </p:cNvPicPr>
                      <p:nvPr/>
                    </p:nvPicPr>
                    <p:blipFill>
                      <a:blip r:embed="rId13"/>
                      <a:srcRect/>
                      <a:stretch>
                        <a:fillRect/>
                      </a:stretch>
                    </p:blipFill>
                    <p:spPr bwMode="auto">
                      <a:xfrm>
                        <a:off x="6675250" y="4655466"/>
                        <a:ext cx="784897" cy="352198"/>
                      </a:xfrm>
                      <a:prstGeom prst="rect">
                        <a:avLst/>
                      </a:prstGeom>
                      <a:noFill/>
                    </p:spPr>
                  </p:pic>
                </p:oleObj>
              </mc:Fallback>
            </mc:AlternateContent>
          </a:graphicData>
        </a:graphic>
      </p:graphicFrame>
      <p:graphicFrame>
        <p:nvGraphicFramePr>
          <p:cNvPr id="98" name="Object 12"/>
          <p:cNvGraphicFramePr>
            <a:graphicFrameLocks noChangeAspect="1"/>
          </p:cNvGraphicFramePr>
          <p:nvPr>
            <p:extLst>
              <p:ext uri="{D42A27DB-BD31-4B8C-83A1-F6EECF244321}">
                <p14:modId xmlns:p14="http://schemas.microsoft.com/office/powerpoint/2010/main" val="1520242323"/>
              </p:ext>
            </p:extLst>
          </p:nvPr>
        </p:nvGraphicFramePr>
        <p:xfrm>
          <a:off x="6685800" y="6003484"/>
          <a:ext cx="771492" cy="365964"/>
        </p:xfrm>
        <a:graphic>
          <a:graphicData uri="http://schemas.openxmlformats.org/presentationml/2006/ole">
            <mc:AlternateContent xmlns:mc="http://schemas.openxmlformats.org/markup-compatibility/2006">
              <mc:Choice xmlns:v="urn:schemas-microsoft-com:vml" Requires="v">
                <p:oleObj name="方程式" r:id="rId14" imgW="507960" imgH="241200" progId="Equation.3">
                  <p:embed/>
                </p:oleObj>
              </mc:Choice>
              <mc:Fallback>
                <p:oleObj name="方程式" r:id="rId14" imgW="507960" imgH="241200" progId="Equation.3">
                  <p:embed/>
                  <p:pic>
                    <p:nvPicPr>
                      <p:cNvPr id="0" name=""/>
                      <p:cNvPicPr>
                        <a:picLocks noChangeAspect="1" noChangeArrowheads="1"/>
                      </p:cNvPicPr>
                      <p:nvPr/>
                    </p:nvPicPr>
                    <p:blipFill>
                      <a:blip r:embed="rId15"/>
                      <a:srcRect/>
                      <a:stretch>
                        <a:fillRect/>
                      </a:stretch>
                    </p:blipFill>
                    <p:spPr bwMode="auto">
                      <a:xfrm>
                        <a:off x="6685800" y="6003484"/>
                        <a:ext cx="771492" cy="365964"/>
                      </a:xfrm>
                      <a:prstGeom prst="rect">
                        <a:avLst/>
                      </a:prstGeom>
                      <a:noFill/>
                    </p:spPr>
                  </p:pic>
                </p:oleObj>
              </mc:Fallback>
            </mc:AlternateContent>
          </a:graphicData>
        </a:graphic>
      </p:graphicFrame>
      <p:graphicFrame>
        <p:nvGraphicFramePr>
          <p:cNvPr id="99" name="Object 12"/>
          <p:cNvGraphicFramePr>
            <a:graphicFrameLocks noChangeAspect="1"/>
          </p:cNvGraphicFramePr>
          <p:nvPr>
            <p:extLst>
              <p:ext uri="{D42A27DB-BD31-4B8C-83A1-F6EECF244321}">
                <p14:modId xmlns:p14="http://schemas.microsoft.com/office/powerpoint/2010/main" val="1506691914"/>
              </p:ext>
            </p:extLst>
          </p:nvPr>
        </p:nvGraphicFramePr>
        <p:xfrm>
          <a:off x="7877919" y="3931596"/>
          <a:ext cx="679450" cy="974725"/>
        </p:xfrm>
        <a:graphic>
          <a:graphicData uri="http://schemas.openxmlformats.org/presentationml/2006/ole">
            <mc:AlternateContent xmlns:mc="http://schemas.openxmlformats.org/markup-compatibility/2006">
              <mc:Choice xmlns:v="urn:schemas-microsoft-com:vml" Requires="v">
                <p:oleObj name="方程式" r:id="rId16" imgW="317160" imgH="457200" progId="Equation.3">
                  <p:embed/>
                </p:oleObj>
              </mc:Choice>
              <mc:Fallback>
                <p:oleObj name="方程式" r:id="rId16" imgW="317160" imgH="457200" progId="Equation.3">
                  <p:embed/>
                  <p:pic>
                    <p:nvPicPr>
                      <p:cNvPr id="0" name=""/>
                      <p:cNvPicPr>
                        <a:picLocks noChangeAspect="1" noChangeArrowheads="1"/>
                      </p:cNvPicPr>
                      <p:nvPr/>
                    </p:nvPicPr>
                    <p:blipFill>
                      <a:blip r:embed="rId17"/>
                      <a:srcRect/>
                      <a:stretch>
                        <a:fillRect/>
                      </a:stretch>
                    </p:blipFill>
                    <p:spPr bwMode="auto">
                      <a:xfrm>
                        <a:off x="7877919" y="3931596"/>
                        <a:ext cx="679450"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0" name="Object 12"/>
          <p:cNvGraphicFramePr>
            <a:graphicFrameLocks noChangeAspect="1"/>
          </p:cNvGraphicFramePr>
          <p:nvPr>
            <p:extLst>
              <p:ext uri="{D42A27DB-BD31-4B8C-83A1-F6EECF244321}">
                <p14:modId xmlns:p14="http://schemas.microsoft.com/office/powerpoint/2010/main" val="679664911"/>
              </p:ext>
            </p:extLst>
          </p:nvPr>
        </p:nvGraphicFramePr>
        <p:xfrm>
          <a:off x="7902528" y="5246666"/>
          <a:ext cx="679450" cy="974725"/>
        </p:xfrm>
        <a:graphic>
          <a:graphicData uri="http://schemas.openxmlformats.org/presentationml/2006/ole">
            <mc:AlternateContent xmlns:mc="http://schemas.openxmlformats.org/markup-compatibility/2006">
              <mc:Choice xmlns:v="urn:schemas-microsoft-com:vml" Requires="v">
                <p:oleObj name="方程式" r:id="rId18" imgW="317160" imgH="457200" progId="Equation.3">
                  <p:embed/>
                </p:oleObj>
              </mc:Choice>
              <mc:Fallback>
                <p:oleObj name="方程式" r:id="rId18" imgW="317160" imgH="457200" progId="Equation.3">
                  <p:embed/>
                  <p:pic>
                    <p:nvPicPr>
                      <p:cNvPr id="0" name=""/>
                      <p:cNvPicPr>
                        <a:picLocks noChangeAspect="1" noChangeArrowheads="1"/>
                      </p:cNvPicPr>
                      <p:nvPr/>
                    </p:nvPicPr>
                    <p:blipFill>
                      <a:blip r:embed="rId19"/>
                      <a:srcRect/>
                      <a:stretch>
                        <a:fillRect/>
                      </a:stretch>
                    </p:blipFill>
                    <p:spPr bwMode="auto">
                      <a:xfrm>
                        <a:off x="7902528" y="5246666"/>
                        <a:ext cx="679450"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2" name="直線單箭頭接點 101"/>
          <p:cNvCxnSpPr/>
          <p:nvPr/>
        </p:nvCxnSpPr>
        <p:spPr>
          <a:xfrm flipH="1">
            <a:off x="7288195" y="3242119"/>
            <a:ext cx="52803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p:nvPr/>
        </p:nvCxnSpPr>
        <p:spPr>
          <a:xfrm flipH="1">
            <a:off x="7247452" y="4334676"/>
            <a:ext cx="52803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p:nvPr/>
        </p:nvCxnSpPr>
        <p:spPr>
          <a:xfrm flipH="1">
            <a:off x="7297220" y="5671932"/>
            <a:ext cx="52803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文字方塊 104"/>
          <p:cNvSpPr txBox="1"/>
          <p:nvPr/>
        </p:nvSpPr>
        <p:spPr>
          <a:xfrm>
            <a:off x="6196028" y="2188959"/>
            <a:ext cx="1407528"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a:t>
            </a:r>
            <a:endParaRPr lang="zh-TW" altLang="en-US" sz="2400" dirty="0">
              <a:solidFill>
                <a:prstClr val="black"/>
              </a:solidFill>
            </a:endParaRPr>
          </a:p>
        </p:txBody>
      </p:sp>
      <p:grpSp>
        <p:nvGrpSpPr>
          <p:cNvPr id="122" name="群組 121"/>
          <p:cNvGrpSpPr/>
          <p:nvPr/>
        </p:nvGrpSpPr>
        <p:grpSpPr>
          <a:xfrm>
            <a:off x="3042572" y="4047780"/>
            <a:ext cx="576000" cy="576000"/>
            <a:chOff x="6082949" y="3640288"/>
            <a:chExt cx="576000" cy="576000"/>
          </a:xfrm>
        </p:grpSpPr>
        <p:sp>
          <p:nvSpPr>
            <p:cNvPr id="123" name="流程圖: 抽選 122"/>
            <p:cNvSpPr/>
            <p:nvPr/>
          </p:nvSpPr>
          <p:spPr>
            <a:xfrm rot="16200000">
              <a:off x="6082949" y="3640288"/>
              <a:ext cx="576000" cy="576000"/>
            </a:xfrm>
            <a:prstGeom prst="flowChartExtra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graphicFrame>
          <p:nvGraphicFramePr>
            <p:cNvPr id="124" name="Object 12"/>
            <p:cNvGraphicFramePr>
              <a:graphicFrameLocks noChangeAspect="1"/>
            </p:cNvGraphicFramePr>
            <p:nvPr/>
          </p:nvGraphicFramePr>
          <p:xfrm>
            <a:off x="6344190" y="3727797"/>
            <a:ext cx="273050" cy="350838"/>
          </p:xfrm>
          <a:graphic>
            <a:graphicData uri="http://schemas.openxmlformats.org/presentationml/2006/ole">
              <mc:AlternateContent xmlns:mc="http://schemas.openxmlformats.org/markup-compatibility/2006">
                <mc:Choice xmlns:v="urn:schemas-microsoft-com:vml" Requires="v">
                  <p:oleObj name="方程式" r:id="rId20" imgW="126720" imgH="164880" progId="Equation.3">
                    <p:embed/>
                  </p:oleObj>
                </mc:Choice>
                <mc:Fallback>
                  <p:oleObj name="方程式" r:id="rId20" imgW="126720" imgH="164880" progId="Equation.3">
                    <p:embed/>
                    <p:pic>
                      <p:nvPicPr>
                        <p:cNvPr id="0" name=""/>
                        <p:cNvPicPr>
                          <a:picLocks noChangeAspect="1" noChangeArrowheads="1"/>
                        </p:cNvPicPr>
                        <p:nvPr/>
                      </p:nvPicPr>
                      <p:blipFill>
                        <a:blip r:embed="rId5"/>
                        <a:srcRect/>
                        <a:stretch>
                          <a:fillRect/>
                        </a:stretch>
                      </p:blipFill>
                      <p:spPr bwMode="auto">
                        <a:xfrm>
                          <a:off x="6344190" y="3727797"/>
                          <a:ext cx="27305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8" name="文字方塊 127"/>
          <p:cNvSpPr txBox="1"/>
          <p:nvPr/>
        </p:nvSpPr>
        <p:spPr>
          <a:xfrm rot="5400000">
            <a:off x="3121096" y="4955670"/>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129" name="Object 12"/>
          <p:cNvGraphicFramePr>
            <a:graphicFrameLocks noChangeAspect="1"/>
          </p:cNvGraphicFramePr>
          <p:nvPr>
            <p:extLst>
              <p:ext uri="{D42A27DB-BD31-4B8C-83A1-F6EECF244321}">
                <p14:modId xmlns:p14="http://schemas.microsoft.com/office/powerpoint/2010/main" val="820013986"/>
              </p:ext>
            </p:extLst>
          </p:nvPr>
        </p:nvGraphicFramePr>
        <p:xfrm>
          <a:off x="2954399" y="3546896"/>
          <a:ext cx="916924" cy="365874"/>
        </p:xfrm>
        <a:graphic>
          <a:graphicData uri="http://schemas.openxmlformats.org/presentationml/2006/ole">
            <mc:AlternateContent xmlns:mc="http://schemas.openxmlformats.org/markup-compatibility/2006">
              <mc:Choice xmlns:v="urn:schemas-microsoft-com:vml" Requires="v">
                <p:oleObj name="方程式" r:id="rId21" imgW="571320" imgH="228600" progId="Equation.3">
                  <p:embed/>
                </p:oleObj>
              </mc:Choice>
              <mc:Fallback>
                <p:oleObj name="方程式" r:id="rId21" imgW="571320" imgH="228600" progId="Equation.3">
                  <p:embed/>
                  <p:pic>
                    <p:nvPicPr>
                      <p:cNvPr id="0" name=""/>
                      <p:cNvPicPr>
                        <a:picLocks noChangeAspect="1" noChangeArrowheads="1"/>
                      </p:cNvPicPr>
                      <p:nvPr/>
                    </p:nvPicPr>
                    <p:blipFill>
                      <a:blip r:embed="rId22"/>
                      <a:srcRect/>
                      <a:stretch>
                        <a:fillRect/>
                      </a:stretch>
                    </p:blipFill>
                    <p:spPr bwMode="auto">
                      <a:xfrm>
                        <a:off x="2954399" y="3546896"/>
                        <a:ext cx="916924" cy="365874"/>
                      </a:xfrm>
                      <a:prstGeom prst="rect">
                        <a:avLst/>
                      </a:prstGeom>
                      <a:noFill/>
                    </p:spPr>
                  </p:pic>
                </p:oleObj>
              </mc:Fallback>
            </mc:AlternateContent>
          </a:graphicData>
        </a:graphic>
      </p:graphicFrame>
      <p:graphicFrame>
        <p:nvGraphicFramePr>
          <p:cNvPr id="130" name="Object 12"/>
          <p:cNvGraphicFramePr>
            <a:graphicFrameLocks noChangeAspect="1"/>
          </p:cNvGraphicFramePr>
          <p:nvPr>
            <p:extLst>
              <p:ext uri="{D42A27DB-BD31-4B8C-83A1-F6EECF244321}">
                <p14:modId xmlns:p14="http://schemas.microsoft.com/office/powerpoint/2010/main" val="3002082158"/>
              </p:ext>
            </p:extLst>
          </p:nvPr>
        </p:nvGraphicFramePr>
        <p:xfrm>
          <a:off x="2915346" y="4623233"/>
          <a:ext cx="965002" cy="384431"/>
        </p:xfrm>
        <a:graphic>
          <a:graphicData uri="http://schemas.openxmlformats.org/presentationml/2006/ole">
            <mc:AlternateContent xmlns:mc="http://schemas.openxmlformats.org/markup-compatibility/2006">
              <mc:Choice xmlns:v="urn:schemas-microsoft-com:vml" Requires="v">
                <p:oleObj name="方程式" r:id="rId23" imgW="571320" imgH="228600" progId="Equation.3">
                  <p:embed/>
                </p:oleObj>
              </mc:Choice>
              <mc:Fallback>
                <p:oleObj name="方程式" r:id="rId23" imgW="571320" imgH="228600" progId="Equation.3">
                  <p:embed/>
                  <p:pic>
                    <p:nvPicPr>
                      <p:cNvPr id="0" name=""/>
                      <p:cNvPicPr>
                        <a:picLocks noChangeAspect="1" noChangeArrowheads="1"/>
                      </p:cNvPicPr>
                      <p:nvPr/>
                    </p:nvPicPr>
                    <p:blipFill>
                      <a:blip r:embed="rId24"/>
                      <a:srcRect/>
                      <a:stretch>
                        <a:fillRect/>
                      </a:stretch>
                    </p:blipFill>
                    <p:spPr bwMode="auto">
                      <a:xfrm>
                        <a:off x="2915346" y="4623233"/>
                        <a:ext cx="965002" cy="384431"/>
                      </a:xfrm>
                      <a:prstGeom prst="rect">
                        <a:avLst/>
                      </a:prstGeom>
                      <a:noFill/>
                    </p:spPr>
                  </p:pic>
                </p:oleObj>
              </mc:Fallback>
            </mc:AlternateContent>
          </a:graphicData>
        </a:graphic>
      </p:graphicFrame>
      <p:graphicFrame>
        <p:nvGraphicFramePr>
          <p:cNvPr id="131" name="Object 12"/>
          <p:cNvGraphicFramePr>
            <a:graphicFrameLocks noChangeAspect="1"/>
          </p:cNvGraphicFramePr>
          <p:nvPr>
            <p:extLst>
              <p:ext uri="{D42A27DB-BD31-4B8C-83A1-F6EECF244321}">
                <p14:modId xmlns:p14="http://schemas.microsoft.com/office/powerpoint/2010/main" val="184544566"/>
              </p:ext>
            </p:extLst>
          </p:nvPr>
        </p:nvGraphicFramePr>
        <p:xfrm>
          <a:off x="2963863" y="5984877"/>
          <a:ext cx="884237" cy="371475"/>
        </p:xfrm>
        <a:graphic>
          <a:graphicData uri="http://schemas.openxmlformats.org/presentationml/2006/ole">
            <mc:AlternateContent xmlns:mc="http://schemas.openxmlformats.org/markup-compatibility/2006">
              <mc:Choice xmlns:v="urn:schemas-microsoft-com:vml" Requires="v">
                <p:oleObj name="方程式" r:id="rId25" imgW="571320" imgH="241200" progId="Equation.3">
                  <p:embed/>
                </p:oleObj>
              </mc:Choice>
              <mc:Fallback>
                <p:oleObj name="方程式" r:id="rId25" imgW="571320" imgH="241200" progId="Equation.3">
                  <p:embed/>
                  <p:pic>
                    <p:nvPicPr>
                      <p:cNvPr id="0" name=""/>
                      <p:cNvPicPr>
                        <a:picLocks noChangeAspect="1" noChangeArrowheads="1"/>
                      </p:cNvPicPr>
                      <p:nvPr/>
                    </p:nvPicPr>
                    <p:blipFill>
                      <a:blip r:embed="rId26"/>
                      <a:srcRect/>
                      <a:stretch>
                        <a:fillRect/>
                      </a:stretch>
                    </p:blipFill>
                    <p:spPr bwMode="auto">
                      <a:xfrm>
                        <a:off x="2963863" y="5984877"/>
                        <a:ext cx="884237" cy="371475"/>
                      </a:xfrm>
                      <a:prstGeom prst="rect">
                        <a:avLst/>
                      </a:prstGeom>
                      <a:noFill/>
                    </p:spPr>
                  </p:pic>
                </p:oleObj>
              </mc:Fallback>
            </mc:AlternateContent>
          </a:graphicData>
        </a:graphic>
      </p:graphicFrame>
      <p:sp>
        <p:nvSpPr>
          <p:cNvPr id="3" name="向右箭號 2"/>
          <p:cNvSpPr/>
          <p:nvPr/>
        </p:nvSpPr>
        <p:spPr>
          <a:xfrm>
            <a:off x="5576510" y="824221"/>
            <a:ext cx="447115" cy="2651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solidFill>
                <a:prstClr val="white"/>
              </a:solidFill>
            </a:endParaRPr>
          </a:p>
        </p:txBody>
      </p:sp>
      <p:grpSp>
        <p:nvGrpSpPr>
          <p:cNvPr id="66" name="群組 65"/>
          <p:cNvGrpSpPr/>
          <p:nvPr/>
        </p:nvGrpSpPr>
        <p:grpSpPr>
          <a:xfrm>
            <a:off x="3063801" y="2955789"/>
            <a:ext cx="576000" cy="576000"/>
            <a:chOff x="6082949" y="3640288"/>
            <a:chExt cx="576000" cy="576000"/>
          </a:xfrm>
        </p:grpSpPr>
        <p:sp>
          <p:nvSpPr>
            <p:cNvPr id="67" name="流程圖: 抽選 66"/>
            <p:cNvSpPr/>
            <p:nvPr/>
          </p:nvSpPr>
          <p:spPr>
            <a:xfrm rot="16200000">
              <a:off x="6082949" y="3640288"/>
              <a:ext cx="576000" cy="576000"/>
            </a:xfrm>
            <a:prstGeom prst="flowChartExtra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graphicFrame>
          <p:nvGraphicFramePr>
            <p:cNvPr id="68" name="Object 12"/>
            <p:cNvGraphicFramePr>
              <a:graphicFrameLocks noChangeAspect="1"/>
            </p:cNvGraphicFramePr>
            <p:nvPr/>
          </p:nvGraphicFramePr>
          <p:xfrm>
            <a:off x="6386215" y="3728171"/>
            <a:ext cx="190500" cy="350838"/>
          </p:xfrm>
          <a:graphic>
            <a:graphicData uri="http://schemas.openxmlformats.org/presentationml/2006/ole">
              <mc:AlternateContent xmlns:mc="http://schemas.openxmlformats.org/markup-compatibility/2006">
                <mc:Choice xmlns:v="urn:schemas-microsoft-com:vml" Requires="v">
                  <p:oleObj name="方程式" r:id="rId27" imgW="88560" imgH="164880" progId="Equation.3">
                    <p:embed/>
                  </p:oleObj>
                </mc:Choice>
                <mc:Fallback>
                  <p:oleObj name="方程式" r:id="rId27" imgW="88560" imgH="164880" progId="Equation.3">
                    <p:embed/>
                    <p:pic>
                      <p:nvPicPr>
                        <p:cNvPr id="0" name=""/>
                        <p:cNvPicPr>
                          <a:picLocks noChangeAspect="1" noChangeArrowheads="1"/>
                        </p:cNvPicPr>
                        <p:nvPr/>
                      </p:nvPicPr>
                      <p:blipFill>
                        <a:blip r:embed="rId28"/>
                        <a:srcRect/>
                        <a:stretch>
                          <a:fillRect/>
                        </a:stretch>
                      </p:blipFill>
                      <p:spPr bwMode="auto">
                        <a:xfrm>
                          <a:off x="6386215" y="3728171"/>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9" name="群組 68"/>
          <p:cNvGrpSpPr/>
          <p:nvPr/>
        </p:nvGrpSpPr>
        <p:grpSpPr>
          <a:xfrm>
            <a:off x="3022092" y="5374121"/>
            <a:ext cx="576000" cy="576000"/>
            <a:chOff x="6082949" y="3640288"/>
            <a:chExt cx="576000" cy="576000"/>
          </a:xfrm>
        </p:grpSpPr>
        <p:sp>
          <p:nvSpPr>
            <p:cNvPr id="70" name="流程圖: 抽選 69"/>
            <p:cNvSpPr/>
            <p:nvPr/>
          </p:nvSpPr>
          <p:spPr>
            <a:xfrm rot="16200000">
              <a:off x="6082949" y="3640288"/>
              <a:ext cx="576000" cy="576000"/>
            </a:xfrm>
            <a:prstGeom prst="flowChartExtra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solidFill>
                  <a:prstClr val="black"/>
                </a:solidFill>
              </a:endParaRPr>
            </a:p>
          </p:txBody>
        </p:sp>
        <p:graphicFrame>
          <p:nvGraphicFramePr>
            <p:cNvPr id="71" name="Object 12"/>
            <p:cNvGraphicFramePr>
              <a:graphicFrameLocks noChangeAspect="1"/>
            </p:cNvGraphicFramePr>
            <p:nvPr/>
          </p:nvGraphicFramePr>
          <p:xfrm>
            <a:off x="6343317" y="3712858"/>
            <a:ext cx="273050" cy="377825"/>
          </p:xfrm>
          <a:graphic>
            <a:graphicData uri="http://schemas.openxmlformats.org/presentationml/2006/ole">
              <mc:AlternateContent xmlns:mc="http://schemas.openxmlformats.org/markup-compatibility/2006">
                <mc:Choice xmlns:v="urn:schemas-microsoft-com:vml" Requires="v">
                  <p:oleObj name="方程式" r:id="rId29" imgW="126720" imgH="177480" progId="Equation.3">
                    <p:embed/>
                  </p:oleObj>
                </mc:Choice>
                <mc:Fallback>
                  <p:oleObj name="方程式" r:id="rId29" imgW="126720" imgH="177480" progId="Equation.3">
                    <p:embed/>
                    <p:pic>
                      <p:nvPicPr>
                        <p:cNvPr id="0" name=""/>
                        <p:cNvPicPr>
                          <a:picLocks noChangeAspect="1" noChangeArrowheads="1"/>
                        </p:cNvPicPr>
                        <p:nvPr/>
                      </p:nvPicPr>
                      <p:blipFill>
                        <a:blip r:embed="rId30"/>
                        <a:srcRect/>
                        <a:stretch>
                          <a:fillRect/>
                        </a:stretch>
                      </p:blipFill>
                      <p:spPr bwMode="auto">
                        <a:xfrm>
                          <a:off x="6343317" y="3712858"/>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2" name="群組 71"/>
          <p:cNvGrpSpPr/>
          <p:nvPr/>
        </p:nvGrpSpPr>
        <p:grpSpPr>
          <a:xfrm>
            <a:off x="1296676" y="4043585"/>
            <a:ext cx="576000" cy="576000"/>
            <a:chOff x="6082949" y="3640288"/>
            <a:chExt cx="576000" cy="576000"/>
          </a:xfrm>
        </p:grpSpPr>
        <p:sp>
          <p:nvSpPr>
            <p:cNvPr id="73" name="流程圖: 抽選 72"/>
            <p:cNvSpPr/>
            <p:nvPr/>
          </p:nvSpPr>
          <p:spPr>
            <a:xfrm rot="16200000">
              <a:off x="6082949" y="3640288"/>
              <a:ext cx="576000" cy="576000"/>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74" name="Object 12"/>
            <p:cNvGraphicFramePr>
              <a:graphicFrameLocks noChangeAspect="1"/>
            </p:cNvGraphicFramePr>
            <p:nvPr/>
          </p:nvGraphicFramePr>
          <p:xfrm>
            <a:off x="6344190" y="3727797"/>
            <a:ext cx="273050" cy="350838"/>
          </p:xfrm>
          <a:graphic>
            <a:graphicData uri="http://schemas.openxmlformats.org/presentationml/2006/ole">
              <mc:AlternateContent xmlns:mc="http://schemas.openxmlformats.org/markup-compatibility/2006">
                <mc:Choice xmlns:v="urn:schemas-microsoft-com:vml" Requires="v">
                  <p:oleObj name="方程式" r:id="rId31" imgW="126720" imgH="164880" progId="Equation.3">
                    <p:embed/>
                  </p:oleObj>
                </mc:Choice>
                <mc:Fallback>
                  <p:oleObj name="方程式" r:id="rId31" imgW="126720" imgH="164880" progId="Equation.3">
                    <p:embed/>
                    <p:pic>
                      <p:nvPicPr>
                        <p:cNvPr id="0" name=""/>
                        <p:cNvPicPr>
                          <a:picLocks noChangeAspect="1" noChangeArrowheads="1"/>
                        </p:cNvPicPr>
                        <p:nvPr/>
                      </p:nvPicPr>
                      <p:blipFill>
                        <a:blip r:embed="rId5"/>
                        <a:srcRect/>
                        <a:stretch>
                          <a:fillRect/>
                        </a:stretch>
                      </p:blipFill>
                      <p:spPr bwMode="auto">
                        <a:xfrm>
                          <a:off x="6344190" y="3727797"/>
                          <a:ext cx="27305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5" name="群組 74"/>
          <p:cNvGrpSpPr/>
          <p:nvPr/>
        </p:nvGrpSpPr>
        <p:grpSpPr>
          <a:xfrm>
            <a:off x="1321042" y="2945833"/>
            <a:ext cx="576000" cy="576000"/>
            <a:chOff x="6082949" y="3640288"/>
            <a:chExt cx="576000" cy="576000"/>
          </a:xfrm>
        </p:grpSpPr>
        <p:sp>
          <p:nvSpPr>
            <p:cNvPr id="76" name="流程圖: 抽選 75"/>
            <p:cNvSpPr/>
            <p:nvPr/>
          </p:nvSpPr>
          <p:spPr>
            <a:xfrm rot="16200000">
              <a:off x="6082949" y="3640288"/>
              <a:ext cx="576000" cy="576000"/>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77" name="Object 12"/>
            <p:cNvGraphicFramePr>
              <a:graphicFrameLocks noChangeAspect="1"/>
            </p:cNvGraphicFramePr>
            <p:nvPr/>
          </p:nvGraphicFramePr>
          <p:xfrm>
            <a:off x="6386215" y="3728171"/>
            <a:ext cx="190500" cy="350838"/>
          </p:xfrm>
          <a:graphic>
            <a:graphicData uri="http://schemas.openxmlformats.org/presentationml/2006/ole">
              <mc:AlternateContent xmlns:mc="http://schemas.openxmlformats.org/markup-compatibility/2006">
                <mc:Choice xmlns:v="urn:schemas-microsoft-com:vml" Requires="v">
                  <p:oleObj name="方程式" r:id="rId32" imgW="88560" imgH="164880" progId="Equation.3">
                    <p:embed/>
                  </p:oleObj>
                </mc:Choice>
                <mc:Fallback>
                  <p:oleObj name="方程式" r:id="rId32" imgW="88560" imgH="164880" progId="Equation.3">
                    <p:embed/>
                    <p:pic>
                      <p:nvPicPr>
                        <p:cNvPr id="0" name=""/>
                        <p:cNvPicPr>
                          <a:picLocks noChangeAspect="1" noChangeArrowheads="1"/>
                        </p:cNvPicPr>
                        <p:nvPr/>
                      </p:nvPicPr>
                      <p:blipFill>
                        <a:blip r:embed="rId28"/>
                        <a:srcRect/>
                        <a:stretch>
                          <a:fillRect/>
                        </a:stretch>
                      </p:blipFill>
                      <p:spPr bwMode="auto">
                        <a:xfrm>
                          <a:off x="6386215" y="3728171"/>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群組 77"/>
          <p:cNvGrpSpPr/>
          <p:nvPr/>
        </p:nvGrpSpPr>
        <p:grpSpPr>
          <a:xfrm>
            <a:off x="1296675" y="5398901"/>
            <a:ext cx="576000" cy="576000"/>
            <a:chOff x="6082949" y="3640288"/>
            <a:chExt cx="576000" cy="576000"/>
          </a:xfrm>
        </p:grpSpPr>
        <p:sp>
          <p:nvSpPr>
            <p:cNvPr id="79" name="流程圖: 抽選 78"/>
            <p:cNvSpPr/>
            <p:nvPr/>
          </p:nvSpPr>
          <p:spPr>
            <a:xfrm rot="16200000">
              <a:off x="6082949" y="3640288"/>
              <a:ext cx="576000" cy="576000"/>
            </a:xfrm>
            <a:prstGeom prst="flowChartExtra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graphicFrame>
          <p:nvGraphicFramePr>
            <p:cNvPr id="80" name="Object 12"/>
            <p:cNvGraphicFramePr>
              <a:graphicFrameLocks noChangeAspect="1"/>
            </p:cNvGraphicFramePr>
            <p:nvPr/>
          </p:nvGraphicFramePr>
          <p:xfrm>
            <a:off x="6383306" y="3727870"/>
            <a:ext cx="192087" cy="350838"/>
          </p:xfrm>
          <a:graphic>
            <a:graphicData uri="http://schemas.openxmlformats.org/presentationml/2006/ole">
              <mc:AlternateContent xmlns:mc="http://schemas.openxmlformats.org/markup-compatibility/2006">
                <mc:Choice xmlns:v="urn:schemas-microsoft-com:vml" Requires="v">
                  <p:oleObj name="方程式" r:id="rId33" imgW="88560" imgH="164880" progId="Equation.3">
                    <p:embed/>
                  </p:oleObj>
                </mc:Choice>
                <mc:Fallback>
                  <p:oleObj name="方程式" r:id="rId33" imgW="88560" imgH="164880" progId="Equation.3">
                    <p:embed/>
                    <p:pic>
                      <p:nvPicPr>
                        <p:cNvPr id="0" name=""/>
                        <p:cNvPicPr>
                          <a:picLocks noChangeAspect="1" noChangeArrowheads="1"/>
                        </p:cNvPicPr>
                        <p:nvPr/>
                      </p:nvPicPr>
                      <p:blipFill>
                        <a:blip r:embed="rId34"/>
                        <a:srcRect/>
                        <a:stretch>
                          <a:fillRect/>
                        </a:stretch>
                      </p:blipFill>
                      <p:spPr bwMode="auto">
                        <a:xfrm>
                          <a:off x="6383306" y="3727870"/>
                          <a:ext cx="192087"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1" name="文字方塊 80"/>
          <p:cNvSpPr txBox="1"/>
          <p:nvPr/>
        </p:nvSpPr>
        <p:spPr>
          <a:xfrm rot="5400000">
            <a:off x="3111595" y="6267327"/>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82" name="文字方塊 81"/>
          <p:cNvSpPr txBox="1"/>
          <p:nvPr/>
        </p:nvSpPr>
        <p:spPr>
          <a:xfrm rot="5400000">
            <a:off x="1374621" y="6267327"/>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01" name="文字方塊 100"/>
          <p:cNvSpPr txBox="1"/>
          <p:nvPr/>
        </p:nvSpPr>
        <p:spPr>
          <a:xfrm rot="5400000">
            <a:off x="1355512" y="4922936"/>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132" name="文字方塊 131"/>
          <p:cNvSpPr txBox="1"/>
          <p:nvPr/>
        </p:nvSpPr>
        <p:spPr>
          <a:xfrm>
            <a:off x="2727822" y="2195703"/>
            <a:ext cx="1459322"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a:t>
            </a:r>
            <a:endParaRPr lang="zh-TW" altLang="en-US" sz="2400" dirty="0">
              <a:solidFill>
                <a:prstClr val="black"/>
              </a:solidFill>
            </a:endParaRPr>
          </a:p>
        </p:txBody>
      </p:sp>
      <p:sp>
        <p:nvSpPr>
          <p:cNvPr id="133" name="文字方塊 132"/>
          <p:cNvSpPr txBox="1"/>
          <p:nvPr/>
        </p:nvSpPr>
        <p:spPr>
          <a:xfrm>
            <a:off x="1153263" y="2193405"/>
            <a:ext cx="1168121"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a:t>
            </a:r>
            <a:endParaRPr lang="zh-TW" altLang="en-US" sz="2400" dirty="0">
              <a:solidFill>
                <a:prstClr val="black"/>
              </a:solidFill>
            </a:endParaRPr>
          </a:p>
        </p:txBody>
      </p:sp>
      <p:graphicFrame>
        <p:nvGraphicFramePr>
          <p:cNvPr id="134" name="Object 12"/>
          <p:cNvGraphicFramePr>
            <a:graphicFrameLocks noChangeAspect="1"/>
          </p:cNvGraphicFramePr>
          <p:nvPr>
            <p:extLst>
              <p:ext uri="{D42A27DB-BD31-4B8C-83A1-F6EECF244321}">
                <p14:modId xmlns:p14="http://schemas.microsoft.com/office/powerpoint/2010/main" val="2128087115"/>
              </p:ext>
            </p:extLst>
          </p:nvPr>
        </p:nvGraphicFramePr>
        <p:xfrm>
          <a:off x="1234587" y="3573284"/>
          <a:ext cx="823913" cy="388937"/>
        </p:xfrm>
        <a:graphic>
          <a:graphicData uri="http://schemas.openxmlformats.org/presentationml/2006/ole">
            <mc:AlternateContent xmlns:mc="http://schemas.openxmlformats.org/markup-compatibility/2006">
              <mc:Choice xmlns:v="urn:schemas-microsoft-com:vml" Requires="v">
                <p:oleObj name="方程式" r:id="rId35" imgW="482400" imgH="228600" progId="Equation.3">
                  <p:embed/>
                </p:oleObj>
              </mc:Choice>
              <mc:Fallback>
                <p:oleObj name="方程式" r:id="rId35" imgW="482400" imgH="228600" progId="Equation.3">
                  <p:embed/>
                  <p:pic>
                    <p:nvPicPr>
                      <p:cNvPr id="0" name=""/>
                      <p:cNvPicPr>
                        <a:picLocks noChangeAspect="1" noChangeArrowheads="1"/>
                      </p:cNvPicPr>
                      <p:nvPr/>
                    </p:nvPicPr>
                    <p:blipFill>
                      <a:blip r:embed="rId36"/>
                      <a:srcRect/>
                      <a:stretch>
                        <a:fillRect/>
                      </a:stretch>
                    </p:blipFill>
                    <p:spPr bwMode="auto">
                      <a:xfrm>
                        <a:off x="1234587" y="3573284"/>
                        <a:ext cx="823913" cy="388937"/>
                      </a:xfrm>
                      <a:prstGeom prst="rect">
                        <a:avLst/>
                      </a:prstGeom>
                      <a:noFill/>
                    </p:spPr>
                  </p:pic>
                </p:oleObj>
              </mc:Fallback>
            </mc:AlternateContent>
          </a:graphicData>
        </a:graphic>
      </p:graphicFrame>
      <p:graphicFrame>
        <p:nvGraphicFramePr>
          <p:cNvPr id="135" name="Object 12"/>
          <p:cNvGraphicFramePr>
            <a:graphicFrameLocks noChangeAspect="1"/>
          </p:cNvGraphicFramePr>
          <p:nvPr>
            <p:extLst>
              <p:ext uri="{D42A27DB-BD31-4B8C-83A1-F6EECF244321}">
                <p14:modId xmlns:p14="http://schemas.microsoft.com/office/powerpoint/2010/main" val="1605011808"/>
              </p:ext>
            </p:extLst>
          </p:nvPr>
        </p:nvGraphicFramePr>
        <p:xfrm>
          <a:off x="1228235" y="4622621"/>
          <a:ext cx="846138" cy="388938"/>
        </p:xfrm>
        <a:graphic>
          <a:graphicData uri="http://schemas.openxmlformats.org/presentationml/2006/ole">
            <mc:AlternateContent xmlns:mc="http://schemas.openxmlformats.org/markup-compatibility/2006">
              <mc:Choice xmlns:v="urn:schemas-microsoft-com:vml" Requires="v">
                <p:oleObj name="方程式" r:id="rId37" imgW="495000" imgH="228600" progId="Equation.3">
                  <p:embed/>
                </p:oleObj>
              </mc:Choice>
              <mc:Fallback>
                <p:oleObj name="方程式" r:id="rId37" imgW="495000" imgH="228600" progId="Equation.3">
                  <p:embed/>
                  <p:pic>
                    <p:nvPicPr>
                      <p:cNvPr id="0" name=""/>
                      <p:cNvPicPr>
                        <a:picLocks noChangeAspect="1" noChangeArrowheads="1"/>
                      </p:cNvPicPr>
                      <p:nvPr/>
                    </p:nvPicPr>
                    <p:blipFill>
                      <a:blip r:embed="rId38"/>
                      <a:srcRect/>
                      <a:stretch>
                        <a:fillRect/>
                      </a:stretch>
                    </p:blipFill>
                    <p:spPr bwMode="auto">
                      <a:xfrm>
                        <a:off x="1228235" y="4622621"/>
                        <a:ext cx="846138" cy="388938"/>
                      </a:xfrm>
                      <a:prstGeom prst="rect">
                        <a:avLst/>
                      </a:prstGeom>
                      <a:noFill/>
                    </p:spPr>
                  </p:pic>
                </p:oleObj>
              </mc:Fallback>
            </mc:AlternateContent>
          </a:graphicData>
        </a:graphic>
      </p:graphicFrame>
      <p:graphicFrame>
        <p:nvGraphicFramePr>
          <p:cNvPr id="136" name="Object 12"/>
          <p:cNvGraphicFramePr>
            <a:graphicFrameLocks noChangeAspect="1"/>
          </p:cNvGraphicFramePr>
          <p:nvPr>
            <p:extLst>
              <p:ext uri="{D42A27DB-BD31-4B8C-83A1-F6EECF244321}">
                <p14:modId xmlns:p14="http://schemas.microsoft.com/office/powerpoint/2010/main" val="2248805693"/>
              </p:ext>
            </p:extLst>
          </p:nvPr>
        </p:nvGraphicFramePr>
        <p:xfrm>
          <a:off x="1234587" y="5984698"/>
          <a:ext cx="823913" cy="412750"/>
        </p:xfrm>
        <a:graphic>
          <a:graphicData uri="http://schemas.openxmlformats.org/presentationml/2006/ole">
            <mc:AlternateContent xmlns:mc="http://schemas.openxmlformats.org/markup-compatibility/2006">
              <mc:Choice xmlns:v="urn:schemas-microsoft-com:vml" Requires="v">
                <p:oleObj name="方程式" r:id="rId39" imgW="482400" imgH="241200" progId="Equation.3">
                  <p:embed/>
                </p:oleObj>
              </mc:Choice>
              <mc:Fallback>
                <p:oleObj name="方程式" r:id="rId39" imgW="482400" imgH="241200" progId="Equation.3">
                  <p:embed/>
                  <p:pic>
                    <p:nvPicPr>
                      <p:cNvPr id="0" name=""/>
                      <p:cNvPicPr>
                        <a:picLocks noChangeAspect="1" noChangeArrowheads="1"/>
                      </p:cNvPicPr>
                      <p:nvPr/>
                    </p:nvPicPr>
                    <p:blipFill>
                      <a:blip r:embed="rId40"/>
                      <a:srcRect/>
                      <a:stretch>
                        <a:fillRect/>
                      </a:stretch>
                    </p:blipFill>
                    <p:spPr bwMode="auto">
                      <a:xfrm>
                        <a:off x="1234587" y="5984698"/>
                        <a:ext cx="823913" cy="412750"/>
                      </a:xfrm>
                      <a:prstGeom prst="rect">
                        <a:avLst/>
                      </a:prstGeom>
                      <a:noFill/>
                    </p:spPr>
                  </p:pic>
                </p:oleObj>
              </mc:Fallback>
            </mc:AlternateContent>
          </a:graphicData>
        </a:graphic>
      </p:graphicFrame>
      <p:graphicFrame>
        <p:nvGraphicFramePr>
          <p:cNvPr id="137" name="Object 12"/>
          <p:cNvGraphicFramePr>
            <a:graphicFrameLocks noChangeAspect="1"/>
          </p:cNvGraphicFramePr>
          <p:nvPr>
            <p:extLst>
              <p:ext uri="{D42A27DB-BD31-4B8C-83A1-F6EECF244321}">
                <p14:modId xmlns:p14="http://schemas.microsoft.com/office/powerpoint/2010/main" val="2364968994"/>
              </p:ext>
            </p:extLst>
          </p:nvPr>
        </p:nvGraphicFramePr>
        <p:xfrm>
          <a:off x="598496" y="2966074"/>
          <a:ext cx="354012" cy="488950"/>
        </p:xfrm>
        <a:graphic>
          <a:graphicData uri="http://schemas.openxmlformats.org/presentationml/2006/ole">
            <mc:AlternateContent xmlns:mc="http://schemas.openxmlformats.org/markup-compatibility/2006">
              <mc:Choice xmlns:v="urn:schemas-microsoft-com:vml" Requires="v">
                <p:oleObj name="方程式" r:id="rId41" imgW="164880" imgH="228600" progId="Equation.3">
                  <p:embed/>
                </p:oleObj>
              </mc:Choice>
              <mc:Fallback>
                <p:oleObj name="方程式" r:id="rId41" imgW="164880" imgH="228600" progId="Equation.3">
                  <p:embed/>
                  <p:pic>
                    <p:nvPicPr>
                      <p:cNvPr id="0" name=""/>
                      <p:cNvPicPr>
                        <a:picLocks noChangeAspect="1" noChangeArrowheads="1"/>
                      </p:cNvPicPr>
                      <p:nvPr/>
                    </p:nvPicPr>
                    <p:blipFill>
                      <a:blip r:embed="rId42"/>
                      <a:srcRect/>
                      <a:stretch>
                        <a:fillRect/>
                      </a:stretch>
                    </p:blipFill>
                    <p:spPr bwMode="auto">
                      <a:xfrm>
                        <a:off x="598496" y="2966074"/>
                        <a:ext cx="3540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38" name="直線單箭頭接點 137"/>
          <p:cNvCxnSpPr/>
          <p:nvPr/>
        </p:nvCxnSpPr>
        <p:spPr>
          <a:xfrm flipH="1">
            <a:off x="968001" y="3233831"/>
            <a:ext cx="35304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138"/>
          <p:cNvCxnSpPr/>
          <p:nvPr/>
        </p:nvCxnSpPr>
        <p:spPr>
          <a:xfrm flipH="1">
            <a:off x="943636" y="4331585"/>
            <a:ext cx="35304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p:nvPr/>
        </p:nvCxnSpPr>
        <p:spPr>
          <a:xfrm flipH="1">
            <a:off x="968000" y="5677782"/>
            <a:ext cx="35304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1" name="Object 12"/>
          <p:cNvGraphicFramePr>
            <a:graphicFrameLocks noChangeAspect="1"/>
          </p:cNvGraphicFramePr>
          <p:nvPr>
            <p:extLst>
              <p:ext uri="{D42A27DB-BD31-4B8C-83A1-F6EECF244321}">
                <p14:modId xmlns:p14="http://schemas.microsoft.com/office/powerpoint/2010/main" val="410551834"/>
              </p:ext>
            </p:extLst>
          </p:nvPr>
        </p:nvGraphicFramePr>
        <p:xfrm>
          <a:off x="567836" y="4056039"/>
          <a:ext cx="354013" cy="488950"/>
        </p:xfrm>
        <a:graphic>
          <a:graphicData uri="http://schemas.openxmlformats.org/presentationml/2006/ole">
            <mc:AlternateContent xmlns:mc="http://schemas.openxmlformats.org/markup-compatibility/2006">
              <mc:Choice xmlns:v="urn:schemas-microsoft-com:vml" Requires="v">
                <p:oleObj name="方程式" r:id="rId43" imgW="164880" imgH="228600" progId="Equation.3">
                  <p:embed/>
                </p:oleObj>
              </mc:Choice>
              <mc:Fallback>
                <p:oleObj name="方程式" r:id="rId43" imgW="164880" imgH="228600" progId="Equation.3">
                  <p:embed/>
                  <p:pic>
                    <p:nvPicPr>
                      <p:cNvPr id="0" name=""/>
                      <p:cNvPicPr>
                        <a:picLocks noChangeAspect="1" noChangeArrowheads="1"/>
                      </p:cNvPicPr>
                      <p:nvPr/>
                    </p:nvPicPr>
                    <p:blipFill>
                      <a:blip r:embed="rId44"/>
                      <a:srcRect/>
                      <a:stretch>
                        <a:fillRect/>
                      </a:stretch>
                    </p:blipFill>
                    <p:spPr bwMode="auto">
                      <a:xfrm>
                        <a:off x="567836" y="4056039"/>
                        <a:ext cx="354013"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2" name="Object 12"/>
          <p:cNvGraphicFramePr>
            <a:graphicFrameLocks noChangeAspect="1"/>
          </p:cNvGraphicFramePr>
          <p:nvPr>
            <p:extLst>
              <p:ext uri="{D42A27DB-BD31-4B8C-83A1-F6EECF244321}">
                <p14:modId xmlns:p14="http://schemas.microsoft.com/office/powerpoint/2010/main" val="4035329144"/>
              </p:ext>
            </p:extLst>
          </p:nvPr>
        </p:nvGraphicFramePr>
        <p:xfrm>
          <a:off x="577362" y="5421291"/>
          <a:ext cx="354013" cy="515938"/>
        </p:xfrm>
        <a:graphic>
          <a:graphicData uri="http://schemas.openxmlformats.org/presentationml/2006/ole">
            <mc:AlternateContent xmlns:mc="http://schemas.openxmlformats.org/markup-compatibility/2006">
              <mc:Choice xmlns:v="urn:schemas-microsoft-com:vml" Requires="v">
                <p:oleObj name="方程式" r:id="rId45" imgW="164880" imgH="241200" progId="Equation.3">
                  <p:embed/>
                </p:oleObj>
              </mc:Choice>
              <mc:Fallback>
                <p:oleObj name="方程式" r:id="rId45" imgW="164880" imgH="241200" progId="Equation.3">
                  <p:embed/>
                  <p:pic>
                    <p:nvPicPr>
                      <p:cNvPr id="0" name=""/>
                      <p:cNvPicPr>
                        <a:picLocks noChangeAspect="1" noChangeArrowheads="1"/>
                      </p:cNvPicPr>
                      <p:nvPr/>
                    </p:nvPicPr>
                    <p:blipFill>
                      <a:blip r:embed="rId46"/>
                      <a:srcRect/>
                      <a:stretch>
                        <a:fillRect/>
                      </a:stretch>
                    </p:blipFill>
                    <p:spPr bwMode="auto">
                      <a:xfrm>
                        <a:off x="577362" y="5421291"/>
                        <a:ext cx="354013"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3" name="直線單箭頭接點 142"/>
          <p:cNvCxnSpPr>
            <a:stCxn id="70" idx="0"/>
          </p:cNvCxnSpPr>
          <p:nvPr/>
        </p:nvCxnSpPr>
        <p:spPr>
          <a:xfrm flipH="1">
            <a:off x="1872677" y="5662119"/>
            <a:ext cx="1149417" cy="247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線單箭頭接點 143"/>
          <p:cNvCxnSpPr>
            <a:stCxn id="70" idx="0"/>
            <a:endCxn id="73" idx="2"/>
          </p:cNvCxnSpPr>
          <p:nvPr/>
        </p:nvCxnSpPr>
        <p:spPr>
          <a:xfrm flipH="1" flipV="1">
            <a:off x="1872676" y="4331587"/>
            <a:ext cx="1149416" cy="13305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單箭頭接點 144"/>
          <p:cNvCxnSpPr>
            <a:stCxn id="70" idx="0"/>
            <a:endCxn id="76" idx="2"/>
          </p:cNvCxnSpPr>
          <p:nvPr/>
        </p:nvCxnSpPr>
        <p:spPr>
          <a:xfrm flipH="1" flipV="1">
            <a:off x="1897042" y="3233831"/>
            <a:ext cx="1125050" cy="24282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p:cNvCxnSpPr>
            <a:stCxn id="67" idx="0"/>
            <a:endCxn id="76" idx="2"/>
          </p:cNvCxnSpPr>
          <p:nvPr/>
        </p:nvCxnSpPr>
        <p:spPr>
          <a:xfrm flipH="1" flipV="1">
            <a:off x="1897044" y="3233831"/>
            <a:ext cx="1166759" cy="99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線單箭頭接點 146"/>
          <p:cNvCxnSpPr>
            <a:stCxn id="67" idx="0"/>
            <a:endCxn id="73" idx="2"/>
          </p:cNvCxnSpPr>
          <p:nvPr/>
        </p:nvCxnSpPr>
        <p:spPr>
          <a:xfrm flipH="1">
            <a:off x="1872678" y="3243789"/>
            <a:ext cx="1191125" cy="10877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直線單箭頭接點 147"/>
          <p:cNvCxnSpPr>
            <a:stCxn id="67" idx="0"/>
            <a:endCxn id="79" idx="2"/>
          </p:cNvCxnSpPr>
          <p:nvPr/>
        </p:nvCxnSpPr>
        <p:spPr>
          <a:xfrm flipH="1">
            <a:off x="1872675" y="3243787"/>
            <a:ext cx="1191126" cy="24431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直線單箭頭接點 148"/>
          <p:cNvCxnSpPr>
            <a:stCxn id="123" idx="0"/>
            <a:endCxn id="76" idx="2"/>
          </p:cNvCxnSpPr>
          <p:nvPr/>
        </p:nvCxnSpPr>
        <p:spPr>
          <a:xfrm flipH="1" flipV="1">
            <a:off x="1897042" y="3233833"/>
            <a:ext cx="1145530" cy="1101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單箭頭接點 149"/>
          <p:cNvCxnSpPr>
            <a:stCxn id="123" idx="0"/>
            <a:endCxn id="73" idx="2"/>
          </p:cNvCxnSpPr>
          <p:nvPr/>
        </p:nvCxnSpPr>
        <p:spPr>
          <a:xfrm flipH="1" flipV="1">
            <a:off x="1872676" y="4331585"/>
            <a:ext cx="1169896" cy="4193"/>
          </a:xfrm>
          <a:prstGeom prst="straightConnector1">
            <a:avLst/>
          </a:prstGeom>
          <a:ln>
            <a:tailEnd type="triangle"/>
          </a:ln>
        </p:spPr>
        <p:style>
          <a:lnRef idx="1">
            <a:schemeClr val="accent2"/>
          </a:lnRef>
          <a:fillRef idx="2">
            <a:schemeClr val="accent2"/>
          </a:fillRef>
          <a:effectRef idx="1">
            <a:schemeClr val="accent2"/>
          </a:effectRef>
          <a:fontRef idx="minor">
            <a:schemeClr val="dk1"/>
          </a:fontRef>
        </p:style>
      </p:cxnSp>
      <p:cxnSp>
        <p:nvCxnSpPr>
          <p:cNvPr id="152" name="直線單箭頭接點 151"/>
          <p:cNvCxnSpPr>
            <a:stCxn id="123" idx="0"/>
            <a:endCxn id="79" idx="2"/>
          </p:cNvCxnSpPr>
          <p:nvPr/>
        </p:nvCxnSpPr>
        <p:spPr>
          <a:xfrm flipH="1">
            <a:off x="1872677" y="4335780"/>
            <a:ext cx="1169897" cy="13511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04" name="群組 203"/>
          <p:cNvGrpSpPr/>
          <p:nvPr/>
        </p:nvGrpSpPr>
        <p:grpSpPr>
          <a:xfrm>
            <a:off x="4907075" y="4043585"/>
            <a:ext cx="576000" cy="576000"/>
            <a:chOff x="6082949" y="3640288"/>
            <a:chExt cx="576000" cy="576000"/>
          </a:xfrm>
        </p:grpSpPr>
        <p:sp>
          <p:nvSpPr>
            <p:cNvPr id="205" name="流程圖: 抽選 204"/>
            <p:cNvSpPr/>
            <p:nvPr/>
          </p:nvSpPr>
          <p:spPr>
            <a:xfrm rot="16200000">
              <a:off x="6082949" y="3640288"/>
              <a:ext cx="576000" cy="576000"/>
            </a:xfrm>
            <a:prstGeom prst="flowChartExtra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solidFill>
                  <a:prstClr val="black"/>
                </a:solidFill>
              </a:endParaRPr>
            </a:p>
          </p:txBody>
        </p:sp>
        <p:graphicFrame>
          <p:nvGraphicFramePr>
            <p:cNvPr id="206" name="Object 12"/>
            <p:cNvGraphicFramePr>
              <a:graphicFrameLocks noChangeAspect="1"/>
            </p:cNvGraphicFramePr>
            <p:nvPr/>
          </p:nvGraphicFramePr>
          <p:xfrm>
            <a:off x="6344190" y="3727797"/>
            <a:ext cx="273050" cy="350838"/>
          </p:xfrm>
          <a:graphic>
            <a:graphicData uri="http://schemas.openxmlformats.org/presentationml/2006/ole">
              <mc:AlternateContent xmlns:mc="http://schemas.openxmlformats.org/markup-compatibility/2006">
                <mc:Choice xmlns:v="urn:schemas-microsoft-com:vml" Requires="v">
                  <p:oleObj name="方程式" r:id="rId47" imgW="126720" imgH="164880" progId="Equation.3">
                    <p:embed/>
                  </p:oleObj>
                </mc:Choice>
                <mc:Fallback>
                  <p:oleObj name="方程式" r:id="rId47" imgW="126720" imgH="164880" progId="Equation.3">
                    <p:embed/>
                    <p:pic>
                      <p:nvPicPr>
                        <p:cNvPr id="0" name=""/>
                        <p:cNvPicPr>
                          <a:picLocks noChangeAspect="1" noChangeArrowheads="1"/>
                        </p:cNvPicPr>
                        <p:nvPr/>
                      </p:nvPicPr>
                      <p:blipFill>
                        <a:blip r:embed="rId5"/>
                        <a:srcRect/>
                        <a:stretch>
                          <a:fillRect/>
                        </a:stretch>
                      </p:blipFill>
                      <p:spPr bwMode="auto">
                        <a:xfrm>
                          <a:off x="6344190" y="3727797"/>
                          <a:ext cx="27305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07" name="文字方塊 206"/>
          <p:cNvSpPr txBox="1"/>
          <p:nvPr/>
        </p:nvSpPr>
        <p:spPr>
          <a:xfrm rot="5400000">
            <a:off x="4985599" y="4951478"/>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208" name="Object 12"/>
          <p:cNvGraphicFramePr>
            <a:graphicFrameLocks noChangeAspect="1"/>
          </p:cNvGraphicFramePr>
          <p:nvPr>
            <p:extLst>
              <p:ext uri="{D42A27DB-BD31-4B8C-83A1-F6EECF244321}">
                <p14:modId xmlns:p14="http://schemas.microsoft.com/office/powerpoint/2010/main" val="2879305460"/>
              </p:ext>
            </p:extLst>
          </p:nvPr>
        </p:nvGraphicFramePr>
        <p:xfrm>
          <a:off x="4835269" y="3586383"/>
          <a:ext cx="873001" cy="334196"/>
        </p:xfrm>
        <a:graphic>
          <a:graphicData uri="http://schemas.openxmlformats.org/presentationml/2006/ole">
            <mc:AlternateContent xmlns:mc="http://schemas.openxmlformats.org/markup-compatibility/2006">
              <mc:Choice xmlns:v="urn:schemas-microsoft-com:vml" Requires="v">
                <p:oleObj name="方程式" r:id="rId48" imgW="596880" imgH="228600" progId="Equation.3">
                  <p:embed/>
                </p:oleObj>
              </mc:Choice>
              <mc:Fallback>
                <p:oleObj name="方程式" r:id="rId48" imgW="596880" imgH="228600" progId="Equation.3">
                  <p:embed/>
                  <p:pic>
                    <p:nvPicPr>
                      <p:cNvPr id="0" name=""/>
                      <p:cNvPicPr>
                        <a:picLocks noChangeAspect="1" noChangeArrowheads="1"/>
                      </p:cNvPicPr>
                      <p:nvPr/>
                    </p:nvPicPr>
                    <p:blipFill>
                      <a:blip r:embed="rId49"/>
                      <a:srcRect/>
                      <a:stretch>
                        <a:fillRect/>
                      </a:stretch>
                    </p:blipFill>
                    <p:spPr bwMode="auto">
                      <a:xfrm>
                        <a:off x="4835269" y="3586383"/>
                        <a:ext cx="873001" cy="334196"/>
                      </a:xfrm>
                      <a:prstGeom prst="rect">
                        <a:avLst/>
                      </a:prstGeom>
                      <a:noFill/>
                    </p:spPr>
                  </p:pic>
                </p:oleObj>
              </mc:Fallback>
            </mc:AlternateContent>
          </a:graphicData>
        </a:graphic>
      </p:graphicFrame>
      <p:grpSp>
        <p:nvGrpSpPr>
          <p:cNvPr id="211" name="群組 210"/>
          <p:cNvGrpSpPr/>
          <p:nvPr/>
        </p:nvGrpSpPr>
        <p:grpSpPr>
          <a:xfrm>
            <a:off x="4928304" y="2951594"/>
            <a:ext cx="576000" cy="576000"/>
            <a:chOff x="6082949" y="3640288"/>
            <a:chExt cx="576000" cy="576000"/>
          </a:xfrm>
        </p:grpSpPr>
        <p:sp>
          <p:nvSpPr>
            <p:cNvPr id="212" name="流程圖: 抽選 211"/>
            <p:cNvSpPr/>
            <p:nvPr/>
          </p:nvSpPr>
          <p:spPr>
            <a:xfrm rot="16200000">
              <a:off x="6082949" y="3640288"/>
              <a:ext cx="576000" cy="576000"/>
            </a:xfrm>
            <a:prstGeom prst="flowChartExtra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solidFill>
                  <a:prstClr val="black"/>
                </a:solidFill>
              </a:endParaRPr>
            </a:p>
          </p:txBody>
        </p:sp>
        <p:graphicFrame>
          <p:nvGraphicFramePr>
            <p:cNvPr id="213" name="Object 12"/>
            <p:cNvGraphicFramePr>
              <a:graphicFrameLocks noChangeAspect="1"/>
            </p:cNvGraphicFramePr>
            <p:nvPr/>
          </p:nvGraphicFramePr>
          <p:xfrm>
            <a:off x="6386215" y="3728171"/>
            <a:ext cx="190500" cy="350838"/>
          </p:xfrm>
          <a:graphic>
            <a:graphicData uri="http://schemas.openxmlformats.org/presentationml/2006/ole">
              <mc:AlternateContent xmlns:mc="http://schemas.openxmlformats.org/markup-compatibility/2006">
                <mc:Choice xmlns:v="urn:schemas-microsoft-com:vml" Requires="v">
                  <p:oleObj name="方程式" r:id="rId50" imgW="88560" imgH="164880" progId="Equation.3">
                    <p:embed/>
                  </p:oleObj>
                </mc:Choice>
                <mc:Fallback>
                  <p:oleObj name="方程式" r:id="rId50" imgW="88560" imgH="164880" progId="Equation.3">
                    <p:embed/>
                    <p:pic>
                      <p:nvPicPr>
                        <p:cNvPr id="0" name=""/>
                        <p:cNvPicPr>
                          <a:picLocks noChangeAspect="1" noChangeArrowheads="1"/>
                        </p:cNvPicPr>
                        <p:nvPr/>
                      </p:nvPicPr>
                      <p:blipFill>
                        <a:blip r:embed="rId28"/>
                        <a:srcRect/>
                        <a:stretch>
                          <a:fillRect/>
                        </a:stretch>
                      </p:blipFill>
                      <p:spPr bwMode="auto">
                        <a:xfrm>
                          <a:off x="6386215" y="3728171"/>
                          <a:ext cx="190500"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4" name="群組 213"/>
          <p:cNvGrpSpPr/>
          <p:nvPr/>
        </p:nvGrpSpPr>
        <p:grpSpPr>
          <a:xfrm>
            <a:off x="4886595" y="5369926"/>
            <a:ext cx="576000" cy="576000"/>
            <a:chOff x="6082949" y="3640288"/>
            <a:chExt cx="576000" cy="576000"/>
          </a:xfrm>
        </p:grpSpPr>
        <p:sp>
          <p:nvSpPr>
            <p:cNvPr id="215" name="流程圖: 抽選 214"/>
            <p:cNvSpPr/>
            <p:nvPr/>
          </p:nvSpPr>
          <p:spPr>
            <a:xfrm rot="16200000">
              <a:off x="6082949" y="3640288"/>
              <a:ext cx="576000" cy="576000"/>
            </a:xfrm>
            <a:prstGeom prst="flowChartExtra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solidFill>
                  <a:prstClr val="black"/>
                </a:solidFill>
              </a:endParaRPr>
            </a:p>
          </p:txBody>
        </p:sp>
        <p:graphicFrame>
          <p:nvGraphicFramePr>
            <p:cNvPr id="216" name="Object 12"/>
            <p:cNvGraphicFramePr>
              <a:graphicFrameLocks noChangeAspect="1"/>
            </p:cNvGraphicFramePr>
            <p:nvPr>
              <p:extLst>
                <p:ext uri="{D42A27DB-BD31-4B8C-83A1-F6EECF244321}">
                  <p14:modId xmlns:p14="http://schemas.microsoft.com/office/powerpoint/2010/main" val="3262593392"/>
                </p:ext>
              </p:extLst>
            </p:nvPr>
          </p:nvGraphicFramePr>
          <p:xfrm>
            <a:off x="6302852" y="3753564"/>
            <a:ext cx="355600" cy="296862"/>
          </p:xfrm>
          <a:graphic>
            <a:graphicData uri="http://schemas.openxmlformats.org/presentationml/2006/ole">
              <mc:AlternateContent xmlns:mc="http://schemas.openxmlformats.org/markup-compatibility/2006">
                <mc:Choice xmlns:v="urn:schemas-microsoft-com:vml" Requires="v">
                  <p:oleObj name="方程式" r:id="rId51" imgW="164880" imgH="139680" progId="Equation.3">
                    <p:embed/>
                  </p:oleObj>
                </mc:Choice>
                <mc:Fallback>
                  <p:oleObj name="方程式" r:id="rId51" imgW="164880" imgH="139680" progId="Equation.3">
                    <p:embed/>
                    <p:pic>
                      <p:nvPicPr>
                        <p:cNvPr id="0" name=""/>
                        <p:cNvPicPr>
                          <a:picLocks noChangeAspect="1" noChangeArrowheads="1"/>
                        </p:cNvPicPr>
                        <p:nvPr/>
                      </p:nvPicPr>
                      <p:blipFill>
                        <a:blip r:embed="rId52"/>
                        <a:srcRect/>
                        <a:stretch>
                          <a:fillRect/>
                        </a:stretch>
                      </p:blipFill>
                      <p:spPr bwMode="auto">
                        <a:xfrm>
                          <a:off x="6302852" y="3753564"/>
                          <a:ext cx="355600"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17" name="文字方塊 216"/>
          <p:cNvSpPr txBox="1"/>
          <p:nvPr/>
        </p:nvSpPr>
        <p:spPr>
          <a:xfrm>
            <a:off x="4643402" y="2193405"/>
            <a:ext cx="1459322" cy="461645"/>
          </a:xfrm>
          <a:prstGeom prst="rect">
            <a:avLst/>
          </a:prstGeom>
          <a:noFill/>
        </p:spPr>
        <p:txBody>
          <a:bodyPr wrap="square" lIns="91420" tIns="45710" rIns="91420" bIns="45710" rtlCol="0">
            <a:spAutoFit/>
          </a:bodyPr>
          <a:lstStyle/>
          <a:p>
            <a:pPr algn="ctr"/>
            <a:r>
              <a:rPr lang="en-US" altLang="zh-TW" sz="2400" dirty="0">
                <a:solidFill>
                  <a:prstClr val="black"/>
                </a:solidFill>
              </a:rPr>
              <a:t>Layer L-1</a:t>
            </a:r>
            <a:endParaRPr lang="zh-TW" altLang="en-US" sz="2400" dirty="0">
              <a:solidFill>
                <a:prstClr val="black"/>
              </a:solidFill>
            </a:endParaRPr>
          </a:p>
        </p:txBody>
      </p:sp>
      <p:cxnSp>
        <p:nvCxnSpPr>
          <p:cNvPr id="218" name="直線單箭頭接點 217"/>
          <p:cNvCxnSpPr/>
          <p:nvPr/>
        </p:nvCxnSpPr>
        <p:spPr>
          <a:xfrm flipH="1">
            <a:off x="5481616" y="5657928"/>
            <a:ext cx="1149417" cy="247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直線單箭頭接點 218"/>
          <p:cNvCxnSpPr/>
          <p:nvPr/>
        </p:nvCxnSpPr>
        <p:spPr>
          <a:xfrm flipH="1" flipV="1">
            <a:off x="5481615" y="4327392"/>
            <a:ext cx="1149416" cy="13305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單箭頭接點 219"/>
          <p:cNvCxnSpPr/>
          <p:nvPr/>
        </p:nvCxnSpPr>
        <p:spPr>
          <a:xfrm flipH="1" flipV="1">
            <a:off x="5505981" y="3229640"/>
            <a:ext cx="1125050" cy="24282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直線單箭頭接點 220"/>
          <p:cNvCxnSpPr/>
          <p:nvPr/>
        </p:nvCxnSpPr>
        <p:spPr>
          <a:xfrm flipH="1" flipV="1">
            <a:off x="5505983" y="3229638"/>
            <a:ext cx="1166759" cy="99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直線單箭頭接點 221"/>
          <p:cNvCxnSpPr/>
          <p:nvPr/>
        </p:nvCxnSpPr>
        <p:spPr>
          <a:xfrm flipH="1">
            <a:off x="5481617" y="3239594"/>
            <a:ext cx="1191125" cy="10877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直線單箭頭接點 222"/>
          <p:cNvCxnSpPr/>
          <p:nvPr/>
        </p:nvCxnSpPr>
        <p:spPr>
          <a:xfrm flipH="1">
            <a:off x="5481614" y="3239594"/>
            <a:ext cx="1191126" cy="24431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直線單箭頭接點 223"/>
          <p:cNvCxnSpPr/>
          <p:nvPr/>
        </p:nvCxnSpPr>
        <p:spPr>
          <a:xfrm flipH="1" flipV="1">
            <a:off x="5505981" y="3229638"/>
            <a:ext cx="1145530" cy="1101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直線單箭頭接點 224"/>
          <p:cNvCxnSpPr/>
          <p:nvPr/>
        </p:nvCxnSpPr>
        <p:spPr>
          <a:xfrm flipH="1" flipV="1">
            <a:off x="5481615" y="4327394"/>
            <a:ext cx="1169896" cy="41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直線單箭頭接點 225"/>
          <p:cNvCxnSpPr/>
          <p:nvPr/>
        </p:nvCxnSpPr>
        <p:spPr>
          <a:xfrm flipH="1">
            <a:off x="5481616" y="4331585"/>
            <a:ext cx="1169897" cy="13511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8" name="文字方塊 227"/>
          <p:cNvSpPr txBox="1"/>
          <p:nvPr/>
        </p:nvSpPr>
        <p:spPr>
          <a:xfrm rot="5400000">
            <a:off x="4955237" y="6207714"/>
            <a:ext cx="769257" cy="523200"/>
          </a:xfrm>
          <a:prstGeom prst="rect">
            <a:avLst/>
          </a:prstGeom>
          <a:noFill/>
        </p:spPr>
        <p:txBody>
          <a:bodyPr wrap="square" lIns="91420" tIns="45710" rIns="91420" bIns="45710"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229" name="文字方塊 228"/>
          <p:cNvSpPr txBox="1"/>
          <p:nvPr/>
        </p:nvSpPr>
        <p:spPr>
          <a:xfrm>
            <a:off x="4073812" y="2931804"/>
            <a:ext cx="756424" cy="523200"/>
          </a:xfrm>
          <a:prstGeom prst="rect">
            <a:avLst/>
          </a:prstGeom>
          <a:noFill/>
        </p:spPr>
        <p:txBody>
          <a:bodyPr wrap="square" lIns="91420" tIns="45710" rIns="91420" bIns="45710" rtlCol="0">
            <a:spAutoFit/>
          </a:bodyPr>
          <a:lstStyle/>
          <a:p>
            <a:pPr algn="ctr"/>
            <a:r>
              <a:rPr lang="en-US" altLang="zh-TW" sz="2800" dirty="0">
                <a:solidFill>
                  <a:srgbClr val="FF0000"/>
                </a:solidFill>
              </a:rPr>
              <a:t>……</a:t>
            </a:r>
            <a:endParaRPr lang="zh-TW" altLang="en-US" sz="2800" dirty="0">
              <a:solidFill>
                <a:srgbClr val="FF0000"/>
              </a:solidFill>
            </a:endParaRPr>
          </a:p>
        </p:txBody>
      </p:sp>
      <p:sp>
        <p:nvSpPr>
          <p:cNvPr id="230" name="文字方塊 229"/>
          <p:cNvSpPr txBox="1"/>
          <p:nvPr/>
        </p:nvSpPr>
        <p:spPr>
          <a:xfrm>
            <a:off x="4095579" y="4024654"/>
            <a:ext cx="756424" cy="523200"/>
          </a:xfrm>
          <a:prstGeom prst="rect">
            <a:avLst/>
          </a:prstGeom>
          <a:noFill/>
        </p:spPr>
        <p:txBody>
          <a:bodyPr wrap="square" lIns="91420" tIns="45710" rIns="91420" bIns="45710" rtlCol="0">
            <a:spAutoFit/>
          </a:bodyPr>
          <a:lstStyle/>
          <a:p>
            <a:pPr algn="ctr"/>
            <a:r>
              <a:rPr lang="en-US" altLang="zh-TW" sz="2800" dirty="0">
                <a:solidFill>
                  <a:srgbClr val="FF0000"/>
                </a:solidFill>
              </a:rPr>
              <a:t>……</a:t>
            </a:r>
            <a:endParaRPr lang="zh-TW" altLang="en-US" sz="2800" dirty="0">
              <a:solidFill>
                <a:srgbClr val="FF0000"/>
              </a:solidFill>
            </a:endParaRPr>
          </a:p>
        </p:txBody>
      </p:sp>
      <p:sp>
        <p:nvSpPr>
          <p:cNvPr id="231" name="文字方塊 230"/>
          <p:cNvSpPr txBox="1"/>
          <p:nvPr/>
        </p:nvSpPr>
        <p:spPr>
          <a:xfrm>
            <a:off x="4095210" y="5374401"/>
            <a:ext cx="756424" cy="523200"/>
          </a:xfrm>
          <a:prstGeom prst="rect">
            <a:avLst/>
          </a:prstGeom>
          <a:noFill/>
        </p:spPr>
        <p:txBody>
          <a:bodyPr wrap="square" lIns="91420" tIns="45710" rIns="91420" bIns="45710" rtlCol="0">
            <a:spAutoFit/>
          </a:bodyPr>
          <a:lstStyle/>
          <a:p>
            <a:pPr algn="ctr"/>
            <a:r>
              <a:rPr lang="en-US" altLang="zh-TW" sz="2800" dirty="0">
                <a:solidFill>
                  <a:srgbClr val="FF0000"/>
                </a:solidFill>
              </a:rPr>
              <a:t>……</a:t>
            </a:r>
            <a:endParaRPr lang="zh-TW" altLang="en-US" sz="2800" dirty="0">
              <a:solidFill>
                <a:srgbClr val="FF0000"/>
              </a:solidFill>
            </a:endParaRPr>
          </a:p>
        </p:txBody>
      </p:sp>
      <p:sp>
        <p:nvSpPr>
          <p:cNvPr id="113" name="文字方塊 112"/>
          <p:cNvSpPr txBox="1"/>
          <p:nvPr/>
        </p:nvSpPr>
        <p:spPr>
          <a:xfrm>
            <a:off x="2391003" y="226083"/>
            <a:ext cx="2588192"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n"/>
            </a:pPr>
            <a:r>
              <a:rPr lang="en-US" altLang="zh-TW" sz="2400" dirty="0">
                <a:solidFill>
                  <a:prstClr val="black"/>
                </a:solidFill>
              </a:rPr>
              <a:t>Two Questions:</a:t>
            </a:r>
            <a:endParaRPr lang="zh-TW" altLang="en-US" sz="2400" dirty="0">
              <a:solidFill>
                <a:prstClr val="black"/>
              </a:solidFill>
            </a:endParaRPr>
          </a:p>
        </p:txBody>
      </p:sp>
      <p:grpSp>
        <p:nvGrpSpPr>
          <p:cNvPr id="114" name="群組 113"/>
          <p:cNvGrpSpPr/>
          <p:nvPr/>
        </p:nvGrpSpPr>
        <p:grpSpPr>
          <a:xfrm>
            <a:off x="2547896" y="677482"/>
            <a:ext cx="2910491" cy="542925"/>
            <a:chOff x="5309212" y="1027184"/>
            <a:chExt cx="2910491" cy="542925"/>
          </a:xfrm>
        </p:grpSpPr>
        <p:sp>
          <p:nvSpPr>
            <p:cNvPr id="115" name="文字方塊 114"/>
            <p:cNvSpPr txBox="1"/>
            <p:nvPr/>
          </p:nvSpPr>
          <p:spPr>
            <a:xfrm>
              <a:off x="5309212" y="1035044"/>
              <a:ext cx="2588192" cy="461665"/>
            </a:xfrm>
            <a:prstGeom prst="rect">
              <a:avLst/>
            </a:prstGeom>
            <a:noFill/>
          </p:spPr>
          <p:txBody>
            <a:bodyPr wrap="square" rtlCol="0">
              <a:spAutoFit/>
            </a:bodyPr>
            <a:lstStyle/>
            <a:p>
              <a:r>
                <a:rPr lang="en-US" altLang="zh-TW" sz="2400" dirty="0">
                  <a:solidFill>
                    <a:prstClr val="black"/>
                  </a:solidFill>
                </a:rPr>
                <a:t>1. How to compute </a:t>
              </a:r>
              <a:endParaRPr lang="zh-TW" altLang="en-US" sz="2400" dirty="0">
                <a:solidFill>
                  <a:prstClr val="black"/>
                </a:solidFill>
              </a:endParaRPr>
            </a:p>
          </p:txBody>
        </p:sp>
        <p:graphicFrame>
          <p:nvGraphicFramePr>
            <p:cNvPr id="116" name="Object 12"/>
            <p:cNvGraphicFramePr>
              <a:graphicFrameLocks noChangeAspect="1"/>
            </p:cNvGraphicFramePr>
            <p:nvPr/>
          </p:nvGraphicFramePr>
          <p:xfrm>
            <a:off x="7811716" y="1027184"/>
            <a:ext cx="407987" cy="542925"/>
          </p:xfrm>
          <a:graphic>
            <a:graphicData uri="http://schemas.openxmlformats.org/presentationml/2006/ole">
              <mc:AlternateContent xmlns:mc="http://schemas.openxmlformats.org/markup-compatibility/2006">
                <mc:Choice xmlns:v="urn:schemas-microsoft-com:vml" Requires="v">
                  <p:oleObj name="方程式" r:id="rId53" imgW="190440" imgH="253800" progId="Equation.3">
                    <p:embed/>
                  </p:oleObj>
                </mc:Choice>
                <mc:Fallback>
                  <p:oleObj name="方程式" r:id="rId53" imgW="190440" imgH="253800" progId="Equation.3">
                    <p:embed/>
                    <p:pic>
                      <p:nvPicPr>
                        <p:cNvPr id="0" name=""/>
                        <p:cNvPicPr>
                          <a:picLocks noChangeAspect="1" noChangeArrowheads="1"/>
                        </p:cNvPicPr>
                        <p:nvPr/>
                      </p:nvPicPr>
                      <p:blipFill>
                        <a:blip r:embed="rId54"/>
                        <a:srcRect/>
                        <a:stretch>
                          <a:fillRect/>
                        </a:stretch>
                      </p:blipFill>
                      <p:spPr bwMode="auto">
                        <a:xfrm>
                          <a:off x="7811716" y="1027184"/>
                          <a:ext cx="40798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17" name="群組 116"/>
          <p:cNvGrpSpPr/>
          <p:nvPr/>
        </p:nvGrpSpPr>
        <p:grpSpPr>
          <a:xfrm>
            <a:off x="2543488" y="1135263"/>
            <a:ext cx="3738104" cy="543289"/>
            <a:chOff x="5320324" y="1702264"/>
            <a:chExt cx="3738104" cy="543289"/>
          </a:xfrm>
        </p:grpSpPr>
        <p:sp>
          <p:nvSpPr>
            <p:cNvPr id="118" name="文字方塊 117"/>
            <p:cNvSpPr txBox="1"/>
            <p:nvPr/>
          </p:nvSpPr>
          <p:spPr>
            <a:xfrm>
              <a:off x="5320324" y="1721120"/>
              <a:ext cx="3642237" cy="461665"/>
            </a:xfrm>
            <a:prstGeom prst="rect">
              <a:avLst/>
            </a:prstGeom>
            <a:noFill/>
          </p:spPr>
          <p:txBody>
            <a:bodyPr wrap="square" rtlCol="0">
              <a:spAutoFit/>
            </a:bodyPr>
            <a:lstStyle/>
            <a:p>
              <a:r>
                <a:rPr lang="en-US" altLang="zh-TW" sz="2400" dirty="0">
                  <a:solidFill>
                    <a:prstClr val="black"/>
                  </a:solidFill>
                </a:rPr>
                <a:t>2. The relation of       and      </a:t>
              </a:r>
              <a:endParaRPr lang="zh-TW" altLang="en-US" sz="2400" dirty="0">
                <a:solidFill>
                  <a:prstClr val="black"/>
                </a:solidFill>
              </a:endParaRPr>
            </a:p>
          </p:txBody>
        </p:sp>
        <p:graphicFrame>
          <p:nvGraphicFramePr>
            <p:cNvPr id="119" name="Object 12"/>
            <p:cNvGraphicFramePr>
              <a:graphicFrameLocks noChangeAspect="1"/>
            </p:cNvGraphicFramePr>
            <p:nvPr/>
          </p:nvGraphicFramePr>
          <p:xfrm>
            <a:off x="7623715" y="1702628"/>
            <a:ext cx="354012" cy="542925"/>
          </p:xfrm>
          <a:graphic>
            <a:graphicData uri="http://schemas.openxmlformats.org/presentationml/2006/ole">
              <mc:AlternateContent xmlns:mc="http://schemas.openxmlformats.org/markup-compatibility/2006">
                <mc:Choice xmlns:v="urn:schemas-microsoft-com:vml" Requires="v">
                  <p:oleObj name="方程式" r:id="rId55" imgW="164880" imgH="253800" progId="Equation.3">
                    <p:embed/>
                  </p:oleObj>
                </mc:Choice>
                <mc:Fallback>
                  <p:oleObj name="方程式" r:id="rId55" imgW="164880" imgH="253800" progId="Equation.3">
                    <p:embed/>
                    <p:pic>
                      <p:nvPicPr>
                        <p:cNvPr id="0" name=""/>
                        <p:cNvPicPr>
                          <a:picLocks noChangeAspect="1" noChangeArrowheads="1"/>
                        </p:cNvPicPr>
                        <p:nvPr/>
                      </p:nvPicPr>
                      <p:blipFill>
                        <a:blip r:embed="rId56"/>
                        <a:srcRect/>
                        <a:stretch>
                          <a:fillRect/>
                        </a:stretch>
                      </p:blipFill>
                      <p:spPr bwMode="auto">
                        <a:xfrm>
                          <a:off x="7623715" y="1702628"/>
                          <a:ext cx="35401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0" name="Object 12"/>
            <p:cNvGraphicFramePr>
              <a:graphicFrameLocks noChangeAspect="1"/>
            </p:cNvGraphicFramePr>
            <p:nvPr/>
          </p:nvGraphicFramePr>
          <p:xfrm>
            <a:off x="8542491" y="1702264"/>
            <a:ext cx="515937" cy="542925"/>
          </p:xfrm>
          <a:graphic>
            <a:graphicData uri="http://schemas.openxmlformats.org/presentationml/2006/ole">
              <mc:AlternateContent xmlns:mc="http://schemas.openxmlformats.org/markup-compatibility/2006">
                <mc:Choice xmlns:v="urn:schemas-microsoft-com:vml" Requires="v">
                  <p:oleObj name="方程式" r:id="rId57" imgW="241200" imgH="253800" progId="Equation.3">
                    <p:embed/>
                  </p:oleObj>
                </mc:Choice>
                <mc:Fallback>
                  <p:oleObj name="方程式" r:id="rId57" imgW="241200" imgH="253800" progId="Equation.3">
                    <p:embed/>
                    <p:pic>
                      <p:nvPicPr>
                        <p:cNvPr id="0" name=""/>
                        <p:cNvPicPr>
                          <a:picLocks noChangeAspect="1" noChangeArrowheads="1"/>
                        </p:cNvPicPr>
                        <p:nvPr/>
                      </p:nvPicPr>
                      <p:blipFill>
                        <a:blip r:embed="rId58"/>
                        <a:srcRect/>
                        <a:stretch>
                          <a:fillRect/>
                        </a:stretch>
                      </p:blipFill>
                      <p:spPr bwMode="auto">
                        <a:xfrm>
                          <a:off x="8542491" y="1702264"/>
                          <a:ext cx="5159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21" name="Object 12"/>
          <p:cNvGraphicFramePr>
            <a:graphicFrameLocks noChangeAspect="1"/>
          </p:cNvGraphicFramePr>
          <p:nvPr>
            <p:extLst>
              <p:ext uri="{D42A27DB-BD31-4B8C-83A1-F6EECF244321}">
                <p14:modId xmlns:p14="http://schemas.microsoft.com/office/powerpoint/2010/main" val="785620897"/>
              </p:ext>
            </p:extLst>
          </p:nvPr>
        </p:nvGraphicFramePr>
        <p:xfrm>
          <a:off x="5891733" y="1446542"/>
          <a:ext cx="3030537" cy="557212"/>
        </p:xfrm>
        <a:graphic>
          <a:graphicData uri="http://schemas.openxmlformats.org/presentationml/2006/ole">
            <mc:AlternateContent xmlns:mc="http://schemas.openxmlformats.org/markup-compatibility/2006">
              <mc:Choice xmlns:v="urn:schemas-microsoft-com:vml" Requires="v">
                <p:oleObj name="方程式" r:id="rId59" imgW="1447560" imgH="266400" progId="Equation.3">
                  <p:embed/>
                </p:oleObj>
              </mc:Choice>
              <mc:Fallback>
                <p:oleObj name="方程式" r:id="rId59" imgW="1447560" imgH="266400" progId="Equation.3">
                  <p:embed/>
                  <p:pic>
                    <p:nvPicPr>
                      <p:cNvPr id="0" name=""/>
                      <p:cNvPicPr>
                        <a:picLocks noChangeAspect="1" noChangeArrowheads="1"/>
                      </p:cNvPicPr>
                      <p:nvPr/>
                    </p:nvPicPr>
                    <p:blipFill>
                      <a:blip r:embed="rId60"/>
                      <a:srcRect/>
                      <a:stretch>
                        <a:fillRect/>
                      </a:stretch>
                    </p:blipFill>
                    <p:spPr bwMode="auto">
                      <a:xfrm>
                        <a:off x="5891733" y="1446542"/>
                        <a:ext cx="3030537" cy="557212"/>
                      </a:xfrm>
                      <a:prstGeom prst="rect">
                        <a:avLst/>
                      </a:prstGeom>
                      <a:noFill/>
                    </p:spPr>
                  </p:pic>
                </p:oleObj>
              </mc:Fallback>
            </mc:AlternateContent>
          </a:graphicData>
        </a:graphic>
      </p:graphicFrame>
      <p:graphicFrame>
        <p:nvGraphicFramePr>
          <p:cNvPr id="126" name="Object 12"/>
          <p:cNvGraphicFramePr>
            <a:graphicFrameLocks noChangeAspect="1"/>
          </p:cNvGraphicFramePr>
          <p:nvPr>
            <p:extLst>
              <p:ext uri="{D42A27DB-BD31-4B8C-83A1-F6EECF244321}">
                <p14:modId xmlns:p14="http://schemas.microsoft.com/office/powerpoint/2010/main" val="3957773"/>
              </p:ext>
            </p:extLst>
          </p:nvPr>
        </p:nvGraphicFramePr>
        <p:xfrm>
          <a:off x="5774907" y="5678161"/>
          <a:ext cx="655637" cy="428625"/>
        </p:xfrm>
        <a:graphic>
          <a:graphicData uri="http://schemas.openxmlformats.org/presentationml/2006/ole">
            <mc:AlternateContent xmlns:mc="http://schemas.openxmlformats.org/markup-compatibility/2006">
              <mc:Choice xmlns:v="urn:schemas-microsoft-com:vml" Requires="v">
                <p:oleObj name="方程式" r:id="rId61" imgW="406080" imgH="266400" progId="Equation.3">
                  <p:embed/>
                </p:oleObj>
              </mc:Choice>
              <mc:Fallback>
                <p:oleObj name="方程式" r:id="rId61" imgW="406080" imgH="266400" progId="Equation.3">
                  <p:embed/>
                  <p:pic>
                    <p:nvPicPr>
                      <p:cNvPr id="0" name=""/>
                      <p:cNvPicPr>
                        <a:picLocks noChangeAspect="1" noChangeArrowheads="1"/>
                      </p:cNvPicPr>
                      <p:nvPr/>
                    </p:nvPicPr>
                    <p:blipFill>
                      <a:blip r:embed="rId62"/>
                      <a:srcRect/>
                      <a:stretch>
                        <a:fillRect/>
                      </a:stretch>
                    </p:blipFill>
                    <p:spPr bwMode="auto">
                      <a:xfrm>
                        <a:off x="5774907" y="5678161"/>
                        <a:ext cx="655637" cy="428625"/>
                      </a:xfrm>
                      <a:prstGeom prst="rect">
                        <a:avLst/>
                      </a:prstGeom>
                      <a:noFill/>
                    </p:spPr>
                  </p:pic>
                </p:oleObj>
              </mc:Fallback>
            </mc:AlternateContent>
          </a:graphicData>
        </a:graphic>
      </p:graphicFrame>
      <p:graphicFrame>
        <p:nvGraphicFramePr>
          <p:cNvPr id="127" name="Object 12"/>
          <p:cNvGraphicFramePr>
            <a:graphicFrameLocks noChangeAspect="1"/>
          </p:cNvGraphicFramePr>
          <p:nvPr>
            <p:extLst>
              <p:ext uri="{D42A27DB-BD31-4B8C-83A1-F6EECF244321}">
                <p14:modId xmlns:p14="http://schemas.microsoft.com/office/powerpoint/2010/main" val="1993461788"/>
              </p:ext>
            </p:extLst>
          </p:nvPr>
        </p:nvGraphicFramePr>
        <p:xfrm>
          <a:off x="2218836" y="5714979"/>
          <a:ext cx="738188" cy="428625"/>
        </p:xfrm>
        <a:graphic>
          <a:graphicData uri="http://schemas.openxmlformats.org/presentationml/2006/ole">
            <mc:AlternateContent xmlns:mc="http://schemas.openxmlformats.org/markup-compatibility/2006">
              <mc:Choice xmlns:v="urn:schemas-microsoft-com:vml" Requires="v">
                <p:oleObj name="方程式" r:id="rId63" imgW="457200" imgH="266400" progId="Equation.3">
                  <p:embed/>
                </p:oleObj>
              </mc:Choice>
              <mc:Fallback>
                <p:oleObj name="方程式" r:id="rId63" imgW="457200" imgH="266400" progId="Equation.3">
                  <p:embed/>
                  <p:pic>
                    <p:nvPicPr>
                      <p:cNvPr id="0" name=""/>
                      <p:cNvPicPr>
                        <a:picLocks noChangeAspect="1" noChangeArrowheads="1"/>
                      </p:cNvPicPr>
                      <p:nvPr/>
                    </p:nvPicPr>
                    <p:blipFill>
                      <a:blip r:embed="rId64"/>
                      <a:srcRect/>
                      <a:stretch>
                        <a:fillRect/>
                      </a:stretch>
                    </p:blipFill>
                    <p:spPr bwMode="auto">
                      <a:xfrm>
                        <a:off x="2218836" y="5714979"/>
                        <a:ext cx="738188" cy="428625"/>
                      </a:xfrm>
                      <a:prstGeom prst="rect">
                        <a:avLst/>
                      </a:prstGeom>
                      <a:noFill/>
                    </p:spPr>
                  </p:pic>
                </p:oleObj>
              </mc:Fallback>
            </mc:AlternateContent>
          </a:graphicData>
        </a:graphic>
      </p:graphicFrame>
      <p:graphicFrame>
        <p:nvGraphicFramePr>
          <p:cNvPr id="151" name="Object 12"/>
          <p:cNvGraphicFramePr>
            <a:graphicFrameLocks noChangeAspect="1"/>
          </p:cNvGraphicFramePr>
          <p:nvPr>
            <p:extLst>
              <p:ext uri="{D42A27DB-BD31-4B8C-83A1-F6EECF244321}">
                <p14:modId xmlns:p14="http://schemas.microsoft.com/office/powerpoint/2010/main" val="670204390"/>
              </p:ext>
            </p:extLst>
          </p:nvPr>
        </p:nvGraphicFramePr>
        <p:xfrm>
          <a:off x="6163076" y="684088"/>
          <a:ext cx="2838450" cy="542925"/>
        </p:xfrm>
        <a:graphic>
          <a:graphicData uri="http://schemas.openxmlformats.org/presentationml/2006/ole">
            <mc:AlternateContent xmlns:mc="http://schemas.openxmlformats.org/markup-compatibility/2006">
              <mc:Choice xmlns:v="urn:schemas-microsoft-com:vml" Requires="v">
                <p:oleObj name="方程式" r:id="rId65" imgW="1320480" imgH="253800" progId="Equation.3">
                  <p:embed/>
                </p:oleObj>
              </mc:Choice>
              <mc:Fallback>
                <p:oleObj name="方程式" r:id="rId65" imgW="1320480" imgH="253800" progId="Equation.3">
                  <p:embed/>
                  <p:pic>
                    <p:nvPicPr>
                      <p:cNvPr id="0" name=""/>
                      <p:cNvPicPr>
                        <a:picLocks noChangeAspect="1" noChangeArrowheads="1"/>
                      </p:cNvPicPr>
                      <p:nvPr/>
                    </p:nvPicPr>
                    <p:blipFill>
                      <a:blip r:embed="rId66"/>
                      <a:srcRect/>
                      <a:stretch>
                        <a:fillRect/>
                      </a:stretch>
                    </p:blipFill>
                    <p:spPr bwMode="auto">
                      <a:xfrm>
                        <a:off x="6163076" y="684088"/>
                        <a:ext cx="283845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 name="Object 12"/>
          <p:cNvGraphicFramePr>
            <a:graphicFrameLocks noChangeAspect="1"/>
          </p:cNvGraphicFramePr>
          <p:nvPr>
            <p:extLst>
              <p:ext uri="{D42A27DB-BD31-4B8C-83A1-F6EECF244321}">
                <p14:modId xmlns:p14="http://schemas.microsoft.com/office/powerpoint/2010/main" val="2897903942"/>
              </p:ext>
            </p:extLst>
          </p:nvPr>
        </p:nvGraphicFramePr>
        <p:xfrm>
          <a:off x="65543" y="393812"/>
          <a:ext cx="2201863" cy="1003300"/>
        </p:xfrm>
        <a:graphic>
          <a:graphicData uri="http://schemas.openxmlformats.org/presentationml/2006/ole">
            <mc:AlternateContent xmlns:mc="http://schemas.openxmlformats.org/markup-compatibility/2006">
              <mc:Choice xmlns:v="urn:schemas-microsoft-com:vml" Requires="v">
                <p:oleObj name="方程式" r:id="rId67" imgW="1028520" imgH="469800" progId="Equation.3">
                  <p:embed/>
                </p:oleObj>
              </mc:Choice>
              <mc:Fallback>
                <p:oleObj name="方程式" r:id="rId67" imgW="1028520" imgH="469800" progId="Equation.3">
                  <p:embed/>
                  <p:pic>
                    <p:nvPicPr>
                      <p:cNvPr id="0" name=""/>
                      <p:cNvPicPr>
                        <a:picLocks noChangeAspect="1" noChangeArrowheads="1"/>
                      </p:cNvPicPr>
                      <p:nvPr/>
                    </p:nvPicPr>
                    <p:blipFill>
                      <a:blip r:embed="rId68"/>
                      <a:srcRect/>
                      <a:stretch>
                        <a:fillRect/>
                      </a:stretch>
                    </p:blipFill>
                    <p:spPr bwMode="auto">
                      <a:xfrm>
                        <a:off x="65543" y="393812"/>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 name="Object 12"/>
          <p:cNvGraphicFramePr>
            <a:graphicFrameLocks noChangeAspect="1"/>
          </p:cNvGraphicFramePr>
          <p:nvPr>
            <p:extLst>
              <p:ext uri="{D42A27DB-BD31-4B8C-83A1-F6EECF244321}">
                <p14:modId xmlns:p14="http://schemas.microsoft.com/office/powerpoint/2010/main" val="4122085616"/>
              </p:ext>
            </p:extLst>
          </p:nvPr>
        </p:nvGraphicFramePr>
        <p:xfrm>
          <a:off x="1769149" y="1461020"/>
          <a:ext cx="381000" cy="514350"/>
        </p:xfrm>
        <a:graphic>
          <a:graphicData uri="http://schemas.openxmlformats.org/presentationml/2006/ole">
            <mc:AlternateContent xmlns:mc="http://schemas.openxmlformats.org/markup-compatibility/2006">
              <mc:Choice xmlns:v="urn:schemas-microsoft-com:vml" Requires="v">
                <p:oleObj name="方程式" r:id="rId69" imgW="177480" imgH="241200" progId="Equation.3">
                  <p:embed/>
                </p:oleObj>
              </mc:Choice>
              <mc:Fallback>
                <p:oleObj name="方程式" r:id="rId69" imgW="177480" imgH="241200" progId="Equation.3">
                  <p:embed/>
                  <p:pic>
                    <p:nvPicPr>
                      <p:cNvPr id="0" name=""/>
                      <p:cNvPicPr>
                        <a:picLocks noChangeAspect="1" noChangeArrowheads="1"/>
                      </p:cNvPicPr>
                      <p:nvPr/>
                    </p:nvPicPr>
                    <p:blipFill>
                      <a:blip r:embed="rId70"/>
                      <a:srcRect/>
                      <a:stretch>
                        <a:fillRect/>
                      </a:stretch>
                    </p:blipFill>
                    <p:spPr bwMode="auto">
                      <a:xfrm>
                        <a:off x="1769149" y="1461020"/>
                        <a:ext cx="3810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5" name="直線單箭頭接點 124"/>
          <p:cNvCxnSpPr/>
          <p:nvPr/>
        </p:nvCxnSpPr>
        <p:spPr>
          <a:xfrm>
            <a:off x="1935695" y="1333808"/>
            <a:ext cx="0" cy="21299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1580990" y="408235"/>
            <a:ext cx="7094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156" name="Object 12"/>
          <p:cNvGraphicFramePr>
            <a:graphicFrameLocks noChangeAspect="1"/>
          </p:cNvGraphicFramePr>
          <p:nvPr>
            <p:extLst>
              <p:ext uri="{D42A27DB-BD31-4B8C-83A1-F6EECF244321}">
                <p14:modId xmlns:p14="http://schemas.microsoft.com/office/powerpoint/2010/main" val="2888725138"/>
              </p:ext>
            </p:extLst>
          </p:nvPr>
        </p:nvGraphicFramePr>
        <p:xfrm>
          <a:off x="7649438" y="2397982"/>
          <a:ext cx="1200150" cy="488950"/>
        </p:xfrm>
        <a:graphic>
          <a:graphicData uri="http://schemas.openxmlformats.org/presentationml/2006/ole">
            <mc:AlternateContent xmlns:mc="http://schemas.openxmlformats.org/markup-compatibility/2006">
              <mc:Choice xmlns:v="urn:schemas-microsoft-com:vml" Requires="v">
                <p:oleObj name="方程式" r:id="rId71" imgW="558720" imgH="228600" progId="Equation.3">
                  <p:embed/>
                </p:oleObj>
              </mc:Choice>
              <mc:Fallback>
                <p:oleObj name="方程式" r:id="rId71" imgW="558720" imgH="228600" progId="Equation.3">
                  <p:embed/>
                  <p:pic>
                    <p:nvPicPr>
                      <p:cNvPr id="0" name=""/>
                      <p:cNvPicPr>
                        <a:picLocks noChangeAspect="1" noChangeArrowheads="1"/>
                      </p:cNvPicPr>
                      <p:nvPr/>
                    </p:nvPicPr>
                    <p:blipFill>
                      <a:blip r:embed="rId72"/>
                      <a:srcRect/>
                      <a:stretch>
                        <a:fillRect/>
                      </a:stretch>
                    </p:blipFill>
                    <p:spPr bwMode="auto">
                      <a:xfrm>
                        <a:off x="7649438" y="2397982"/>
                        <a:ext cx="1200150" cy="488950"/>
                      </a:xfrm>
                      <a:prstGeom prst="rect">
                        <a:avLst/>
                      </a:prstGeom>
                      <a:noFill/>
                    </p:spPr>
                  </p:pic>
                </p:oleObj>
              </mc:Fallback>
            </mc:AlternateContent>
          </a:graphicData>
        </a:graphic>
      </p:graphicFrame>
      <p:graphicFrame>
        <p:nvGraphicFramePr>
          <p:cNvPr id="157" name="Object 12"/>
          <p:cNvGraphicFramePr>
            <a:graphicFrameLocks noChangeAspect="1"/>
          </p:cNvGraphicFramePr>
          <p:nvPr>
            <p:extLst>
              <p:ext uri="{D42A27DB-BD31-4B8C-83A1-F6EECF244321}">
                <p14:modId xmlns:p14="http://schemas.microsoft.com/office/powerpoint/2010/main" val="2013518360"/>
              </p:ext>
            </p:extLst>
          </p:nvPr>
        </p:nvGraphicFramePr>
        <p:xfrm>
          <a:off x="6623996" y="2662679"/>
          <a:ext cx="436563" cy="433388"/>
        </p:xfrm>
        <a:graphic>
          <a:graphicData uri="http://schemas.openxmlformats.org/presentationml/2006/ole">
            <mc:AlternateContent xmlns:mc="http://schemas.openxmlformats.org/markup-compatibility/2006">
              <mc:Choice xmlns:v="urn:schemas-microsoft-com:vml" Requires="v">
                <p:oleObj name="方程式" r:id="rId73" imgW="203040" imgH="203040" progId="Equation.3">
                  <p:embed/>
                </p:oleObj>
              </mc:Choice>
              <mc:Fallback>
                <p:oleObj name="方程式" r:id="rId73" imgW="203040" imgH="203040" progId="Equation.3">
                  <p:embed/>
                  <p:pic>
                    <p:nvPicPr>
                      <p:cNvPr id="0" name=""/>
                      <p:cNvPicPr>
                        <a:picLocks noChangeAspect="1" noChangeArrowheads="1"/>
                      </p:cNvPicPr>
                      <p:nvPr/>
                    </p:nvPicPr>
                    <p:blipFill>
                      <a:blip r:embed="rId74"/>
                      <a:srcRect/>
                      <a:stretch>
                        <a:fillRect/>
                      </a:stretch>
                    </p:blipFill>
                    <p:spPr bwMode="auto">
                      <a:xfrm>
                        <a:off x="6623996" y="2662679"/>
                        <a:ext cx="436563" cy="433388"/>
                      </a:xfrm>
                      <a:prstGeom prst="rect">
                        <a:avLst/>
                      </a:prstGeom>
                      <a:noFill/>
                    </p:spPr>
                  </p:pic>
                </p:oleObj>
              </mc:Fallback>
            </mc:AlternateContent>
          </a:graphicData>
        </a:graphic>
      </p:graphicFrame>
      <p:graphicFrame>
        <p:nvGraphicFramePr>
          <p:cNvPr id="158" name="Object 12"/>
          <p:cNvGraphicFramePr>
            <a:graphicFrameLocks noChangeAspect="1"/>
          </p:cNvGraphicFramePr>
          <p:nvPr>
            <p:extLst>
              <p:ext uri="{D42A27DB-BD31-4B8C-83A1-F6EECF244321}">
                <p14:modId xmlns:p14="http://schemas.microsoft.com/office/powerpoint/2010/main" val="1908177189"/>
              </p:ext>
            </p:extLst>
          </p:nvPr>
        </p:nvGraphicFramePr>
        <p:xfrm>
          <a:off x="4816317" y="2656921"/>
          <a:ext cx="573087" cy="433388"/>
        </p:xfrm>
        <a:graphic>
          <a:graphicData uri="http://schemas.openxmlformats.org/presentationml/2006/ole">
            <mc:AlternateContent xmlns:mc="http://schemas.openxmlformats.org/markup-compatibility/2006">
              <mc:Choice xmlns:v="urn:schemas-microsoft-com:vml" Requires="v">
                <p:oleObj name="方程式" r:id="rId75" imgW="266400" imgH="203040" progId="Equation.3">
                  <p:embed/>
                </p:oleObj>
              </mc:Choice>
              <mc:Fallback>
                <p:oleObj name="方程式" r:id="rId75" imgW="266400" imgH="203040" progId="Equation.3">
                  <p:embed/>
                  <p:pic>
                    <p:nvPicPr>
                      <p:cNvPr id="0" name=""/>
                      <p:cNvPicPr>
                        <a:picLocks noChangeAspect="1" noChangeArrowheads="1"/>
                      </p:cNvPicPr>
                      <p:nvPr/>
                    </p:nvPicPr>
                    <p:blipFill>
                      <a:blip r:embed="rId76"/>
                      <a:srcRect/>
                      <a:stretch>
                        <a:fillRect/>
                      </a:stretch>
                    </p:blipFill>
                    <p:spPr bwMode="auto">
                      <a:xfrm>
                        <a:off x="4816317" y="2656921"/>
                        <a:ext cx="573087" cy="433388"/>
                      </a:xfrm>
                      <a:prstGeom prst="rect">
                        <a:avLst/>
                      </a:prstGeom>
                      <a:noFill/>
                    </p:spPr>
                  </p:pic>
                </p:oleObj>
              </mc:Fallback>
            </mc:AlternateContent>
          </a:graphicData>
        </a:graphic>
      </p:graphicFrame>
      <p:graphicFrame>
        <p:nvGraphicFramePr>
          <p:cNvPr id="159" name="Object 12"/>
          <p:cNvGraphicFramePr>
            <a:graphicFrameLocks noChangeAspect="1"/>
          </p:cNvGraphicFramePr>
          <p:nvPr>
            <p:extLst>
              <p:ext uri="{D42A27DB-BD31-4B8C-83A1-F6EECF244321}">
                <p14:modId xmlns:p14="http://schemas.microsoft.com/office/powerpoint/2010/main" val="3236519929"/>
              </p:ext>
            </p:extLst>
          </p:nvPr>
        </p:nvGraphicFramePr>
        <p:xfrm>
          <a:off x="4833556" y="4653541"/>
          <a:ext cx="873001" cy="334196"/>
        </p:xfrm>
        <a:graphic>
          <a:graphicData uri="http://schemas.openxmlformats.org/presentationml/2006/ole">
            <mc:AlternateContent xmlns:mc="http://schemas.openxmlformats.org/markup-compatibility/2006">
              <mc:Choice xmlns:v="urn:schemas-microsoft-com:vml" Requires="v">
                <p:oleObj name="方程式" r:id="rId77" imgW="596880" imgH="228600" progId="Equation.3">
                  <p:embed/>
                </p:oleObj>
              </mc:Choice>
              <mc:Fallback>
                <p:oleObj name="方程式" r:id="rId77" imgW="596880" imgH="228600" progId="Equation.3">
                  <p:embed/>
                  <p:pic>
                    <p:nvPicPr>
                      <p:cNvPr id="0" name=""/>
                      <p:cNvPicPr>
                        <a:picLocks noChangeAspect="1" noChangeArrowheads="1"/>
                      </p:cNvPicPr>
                      <p:nvPr/>
                    </p:nvPicPr>
                    <p:blipFill>
                      <a:blip r:embed="rId78"/>
                      <a:srcRect/>
                      <a:stretch>
                        <a:fillRect/>
                      </a:stretch>
                    </p:blipFill>
                    <p:spPr bwMode="auto">
                      <a:xfrm>
                        <a:off x="4833556" y="4653541"/>
                        <a:ext cx="873001" cy="334196"/>
                      </a:xfrm>
                      <a:prstGeom prst="rect">
                        <a:avLst/>
                      </a:prstGeom>
                      <a:noFill/>
                    </p:spPr>
                  </p:pic>
                </p:oleObj>
              </mc:Fallback>
            </mc:AlternateContent>
          </a:graphicData>
        </a:graphic>
      </p:graphicFrame>
      <p:graphicFrame>
        <p:nvGraphicFramePr>
          <p:cNvPr id="160" name="Object 12"/>
          <p:cNvGraphicFramePr>
            <a:graphicFrameLocks noChangeAspect="1"/>
          </p:cNvGraphicFramePr>
          <p:nvPr>
            <p:extLst>
              <p:ext uri="{D42A27DB-BD31-4B8C-83A1-F6EECF244321}">
                <p14:modId xmlns:p14="http://schemas.microsoft.com/office/powerpoint/2010/main" val="457237680"/>
              </p:ext>
            </p:extLst>
          </p:nvPr>
        </p:nvGraphicFramePr>
        <p:xfrm>
          <a:off x="4857262" y="5954689"/>
          <a:ext cx="873125" cy="350838"/>
        </p:xfrm>
        <a:graphic>
          <a:graphicData uri="http://schemas.openxmlformats.org/presentationml/2006/ole">
            <mc:AlternateContent xmlns:mc="http://schemas.openxmlformats.org/markup-compatibility/2006">
              <mc:Choice xmlns:v="urn:schemas-microsoft-com:vml" Requires="v">
                <p:oleObj name="方程式" r:id="rId79" imgW="596880" imgH="241200" progId="Equation.3">
                  <p:embed/>
                </p:oleObj>
              </mc:Choice>
              <mc:Fallback>
                <p:oleObj name="方程式" r:id="rId79" imgW="596880" imgH="241200" progId="Equation.3">
                  <p:embed/>
                  <p:pic>
                    <p:nvPicPr>
                      <p:cNvPr id="0" name=""/>
                      <p:cNvPicPr>
                        <a:picLocks noChangeAspect="1" noChangeArrowheads="1"/>
                      </p:cNvPicPr>
                      <p:nvPr/>
                    </p:nvPicPr>
                    <p:blipFill>
                      <a:blip r:embed="rId80"/>
                      <a:srcRect/>
                      <a:stretch>
                        <a:fillRect/>
                      </a:stretch>
                    </p:blipFill>
                    <p:spPr bwMode="auto">
                      <a:xfrm>
                        <a:off x="4857262" y="5954689"/>
                        <a:ext cx="873125" cy="350838"/>
                      </a:xfrm>
                      <a:prstGeom prst="rect">
                        <a:avLst/>
                      </a:prstGeom>
                      <a:noFill/>
                    </p:spPr>
                  </p:pic>
                </p:oleObj>
              </mc:Fallback>
            </mc:AlternateContent>
          </a:graphicData>
        </a:graphic>
      </p:graphicFrame>
      <p:graphicFrame>
        <p:nvGraphicFramePr>
          <p:cNvPr id="161" name="Object 12"/>
          <p:cNvGraphicFramePr>
            <a:graphicFrameLocks noChangeAspect="1"/>
          </p:cNvGraphicFramePr>
          <p:nvPr>
            <p:extLst>
              <p:ext uri="{D42A27DB-BD31-4B8C-83A1-F6EECF244321}">
                <p14:modId xmlns:p14="http://schemas.microsoft.com/office/powerpoint/2010/main" val="2587195796"/>
              </p:ext>
            </p:extLst>
          </p:nvPr>
        </p:nvGraphicFramePr>
        <p:xfrm>
          <a:off x="2933700" y="2719390"/>
          <a:ext cx="520700" cy="433387"/>
        </p:xfrm>
        <a:graphic>
          <a:graphicData uri="http://schemas.openxmlformats.org/presentationml/2006/ole">
            <mc:AlternateContent xmlns:mc="http://schemas.openxmlformats.org/markup-compatibility/2006">
              <mc:Choice xmlns:v="urn:schemas-microsoft-com:vml" Requires="v">
                <p:oleObj name="方程式" r:id="rId81" imgW="241200" imgH="203040" progId="Equation.3">
                  <p:embed/>
                </p:oleObj>
              </mc:Choice>
              <mc:Fallback>
                <p:oleObj name="方程式" r:id="rId81" imgW="241200" imgH="203040" progId="Equation.3">
                  <p:embed/>
                  <p:pic>
                    <p:nvPicPr>
                      <p:cNvPr id="0" name=""/>
                      <p:cNvPicPr>
                        <a:picLocks noChangeAspect="1" noChangeArrowheads="1"/>
                      </p:cNvPicPr>
                      <p:nvPr/>
                    </p:nvPicPr>
                    <p:blipFill>
                      <a:blip r:embed="rId82"/>
                      <a:srcRect/>
                      <a:stretch>
                        <a:fillRect/>
                      </a:stretch>
                    </p:blipFill>
                    <p:spPr bwMode="auto">
                      <a:xfrm>
                        <a:off x="2933700" y="2719390"/>
                        <a:ext cx="520700" cy="433387"/>
                      </a:xfrm>
                      <a:prstGeom prst="rect">
                        <a:avLst/>
                      </a:prstGeom>
                      <a:noFill/>
                    </p:spPr>
                  </p:pic>
                </p:oleObj>
              </mc:Fallback>
            </mc:AlternateContent>
          </a:graphicData>
        </a:graphic>
      </p:graphicFrame>
      <p:graphicFrame>
        <p:nvGraphicFramePr>
          <p:cNvPr id="162" name="Object 12"/>
          <p:cNvGraphicFramePr>
            <a:graphicFrameLocks noChangeAspect="1"/>
          </p:cNvGraphicFramePr>
          <p:nvPr>
            <p:extLst>
              <p:ext uri="{D42A27DB-BD31-4B8C-83A1-F6EECF244321}">
                <p14:modId xmlns:p14="http://schemas.microsoft.com/office/powerpoint/2010/main" val="845932247"/>
              </p:ext>
            </p:extLst>
          </p:nvPr>
        </p:nvGraphicFramePr>
        <p:xfrm>
          <a:off x="643221" y="2478640"/>
          <a:ext cx="355600" cy="433387"/>
        </p:xfrm>
        <a:graphic>
          <a:graphicData uri="http://schemas.openxmlformats.org/presentationml/2006/ole">
            <mc:AlternateContent xmlns:mc="http://schemas.openxmlformats.org/markup-compatibility/2006">
              <mc:Choice xmlns:v="urn:schemas-microsoft-com:vml" Requires="v">
                <p:oleObj name="方程式" r:id="rId83" imgW="164880" imgH="203040" progId="Equation.3">
                  <p:embed/>
                </p:oleObj>
              </mc:Choice>
              <mc:Fallback>
                <p:oleObj name="方程式" r:id="rId83" imgW="164880" imgH="203040" progId="Equation.3">
                  <p:embed/>
                  <p:pic>
                    <p:nvPicPr>
                      <p:cNvPr id="0" name=""/>
                      <p:cNvPicPr>
                        <a:picLocks noChangeAspect="1" noChangeArrowheads="1"/>
                      </p:cNvPicPr>
                      <p:nvPr/>
                    </p:nvPicPr>
                    <p:blipFill>
                      <a:blip r:embed="rId84"/>
                      <a:srcRect/>
                      <a:stretch>
                        <a:fillRect/>
                      </a:stretch>
                    </p:blipFill>
                    <p:spPr bwMode="auto">
                      <a:xfrm>
                        <a:off x="643221" y="2478640"/>
                        <a:ext cx="355600" cy="433387"/>
                      </a:xfrm>
                      <a:prstGeom prst="rect">
                        <a:avLst/>
                      </a:prstGeom>
                      <a:noFill/>
                    </p:spPr>
                  </p:pic>
                </p:oleObj>
              </mc:Fallback>
            </mc:AlternateContent>
          </a:graphicData>
        </a:graphic>
      </p:graphicFrame>
      <p:sp>
        <p:nvSpPr>
          <p:cNvPr id="164" name="向右箭號 163"/>
          <p:cNvSpPr/>
          <p:nvPr/>
        </p:nvSpPr>
        <p:spPr>
          <a:xfrm>
            <a:off x="5377918" y="1634778"/>
            <a:ext cx="447115" cy="2651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solidFill>
                <a:prstClr val="white"/>
              </a:solidFill>
            </a:endParaRPr>
          </a:p>
        </p:txBody>
      </p:sp>
      <p:grpSp>
        <p:nvGrpSpPr>
          <p:cNvPr id="154" name="Group 153"/>
          <p:cNvGrpSpPr/>
          <p:nvPr/>
        </p:nvGrpSpPr>
        <p:grpSpPr>
          <a:xfrm>
            <a:off x="8589238" y="6084684"/>
            <a:ext cx="456694" cy="715759"/>
            <a:chOff x="7517647" y="4843947"/>
            <a:chExt cx="1485900" cy="1908068"/>
          </a:xfrm>
        </p:grpSpPr>
        <p:pic>
          <p:nvPicPr>
            <p:cNvPr id="165" name="Picture 2">
              <a:hlinkClick r:id="rId85"/>
            </p:cNvPr>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 name="Picture 3"/>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113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5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6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2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2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2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6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6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72"/>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75"/>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7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1"/>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34"/>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3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36"/>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3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38"/>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39"/>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40"/>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41"/>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42"/>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43"/>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44"/>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45"/>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46"/>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47"/>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48"/>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49"/>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50"/>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52"/>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2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55" grpId="0" animBg="1"/>
      <p:bldP spid="93" grpId="0"/>
      <p:bldP spid="94" grpId="0"/>
      <p:bldP spid="105" grpId="0"/>
      <p:bldP spid="128" grpId="0"/>
      <p:bldP spid="81" grpId="0"/>
      <p:bldP spid="82" grpId="0"/>
      <p:bldP spid="101" grpId="0"/>
      <p:bldP spid="132" grpId="0"/>
      <p:bldP spid="133" grpId="0"/>
      <p:bldP spid="207" grpId="0"/>
      <p:bldP spid="217" grpId="0"/>
      <p:bldP spid="228" grpId="0"/>
      <p:bldP spid="229" grpId="0"/>
      <p:bldP spid="230" grpId="0"/>
      <p:bldP spid="23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矩形 93"/>
          <p:cNvSpPr/>
          <p:nvPr/>
        </p:nvSpPr>
        <p:spPr>
          <a:xfrm>
            <a:off x="6015022" y="3604036"/>
            <a:ext cx="2953449" cy="2980138"/>
          </a:xfrm>
          <a:prstGeom prst="rect">
            <a:avLst/>
          </a:prstGeom>
          <a:solidFill>
            <a:schemeClr val="accent6">
              <a:lumMod val="20000"/>
              <a:lumOff val="80000"/>
            </a:schemeClr>
          </a:solidFill>
          <a:ln w="38100">
            <a:solidFill>
              <a:srgbClr val="00B050"/>
            </a:solidFill>
          </a:ln>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3" name="矩形 92"/>
          <p:cNvSpPr/>
          <p:nvPr/>
        </p:nvSpPr>
        <p:spPr>
          <a:xfrm>
            <a:off x="7036637" y="2373835"/>
            <a:ext cx="811478" cy="714109"/>
          </a:xfrm>
          <a:prstGeom prst="rect">
            <a:avLst/>
          </a:prstGeom>
          <a:solidFill>
            <a:schemeClr val="accent6">
              <a:lumMod val="20000"/>
              <a:lumOff val="80000"/>
            </a:schemeClr>
          </a:solidFill>
          <a:ln w="38100">
            <a:solidFill>
              <a:srgbClr val="00B050"/>
            </a:solidFill>
          </a:ln>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2" name="矩形 91"/>
          <p:cNvSpPr/>
          <p:nvPr/>
        </p:nvSpPr>
        <p:spPr>
          <a:xfrm>
            <a:off x="3557122" y="2213670"/>
            <a:ext cx="1652556" cy="1077890"/>
          </a:xfrm>
          <a:prstGeom prst="rect">
            <a:avLst/>
          </a:prstGeom>
          <a:solidFill>
            <a:schemeClr val="accent2">
              <a:lumMod val="20000"/>
              <a:lumOff val="80000"/>
            </a:schemeClr>
          </a:solidFill>
          <a:ln w="38100">
            <a:solidFill>
              <a:srgbClr val="FF0000"/>
            </a:solidFill>
          </a:ln>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91" name="矩形 90"/>
          <p:cNvSpPr/>
          <p:nvPr/>
        </p:nvSpPr>
        <p:spPr>
          <a:xfrm>
            <a:off x="3070699" y="3604033"/>
            <a:ext cx="2582716" cy="2980139"/>
          </a:xfrm>
          <a:prstGeom prst="rect">
            <a:avLst/>
          </a:prstGeom>
          <a:solidFill>
            <a:schemeClr val="accent2">
              <a:lumMod val="20000"/>
              <a:lumOff val="80000"/>
            </a:schemeClr>
          </a:solidFill>
          <a:ln w="38100">
            <a:solidFill>
              <a:srgbClr val="FF0000"/>
            </a:solidFill>
          </a:ln>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solidFill>
                <a:prstClr val="black"/>
              </a:solidFill>
            </a:endParaRPr>
          </a:p>
        </p:txBody>
      </p:sp>
      <p:sp>
        <p:nvSpPr>
          <p:cNvPr id="2" name="標題 1"/>
          <p:cNvSpPr>
            <a:spLocks noGrp="1"/>
          </p:cNvSpPr>
          <p:nvPr>
            <p:ph type="title"/>
          </p:nvPr>
        </p:nvSpPr>
        <p:spPr/>
        <p:txBody>
          <a:bodyPr/>
          <a:lstStyle/>
          <a:p>
            <a:r>
              <a:rPr lang="en-US" altLang="zh-TW" dirty="0"/>
              <a:t>Backpropagation</a:t>
            </a:r>
            <a:endParaRPr lang="zh-TW" altLang="en-US" dirty="0"/>
          </a:p>
        </p:txBody>
      </p:sp>
      <p:graphicFrame>
        <p:nvGraphicFramePr>
          <p:cNvPr id="4" name="Object 12"/>
          <p:cNvGraphicFramePr>
            <a:graphicFrameLocks noChangeAspect="1"/>
          </p:cNvGraphicFramePr>
          <p:nvPr>
            <p:extLst>
              <p:ext uri="{D42A27DB-BD31-4B8C-83A1-F6EECF244321}">
                <p14:modId xmlns:p14="http://schemas.microsoft.com/office/powerpoint/2010/main" val="3308924187"/>
              </p:ext>
            </p:extLst>
          </p:nvPr>
        </p:nvGraphicFramePr>
        <p:xfrm>
          <a:off x="4829469" y="922863"/>
          <a:ext cx="2201863" cy="1003300"/>
        </p:xfrm>
        <a:graphic>
          <a:graphicData uri="http://schemas.openxmlformats.org/presentationml/2006/ole">
            <mc:AlternateContent xmlns:mc="http://schemas.openxmlformats.org/markup-compatibility/2006">
              <mc:Choice xmlns:v="urn:schemas-microsoft-com:vml" Requires="v">
                <p:oleObj name="方程式" r:id="rId2" imgW="1028520" imgH="469800" progId="Equation.3">
                  <p:embed/>
                </p:oleObj>
              </mc:Choice>
              <mc:Fallback>
                <p:oleObj name="方程式" r:id="rId2" imgW="1028520" imgH="469800" progId="Equation.3">
                  <p:embed/>
                  <p:pic>
                    <p:nvPicPr>
                      <p:cNvPr id="0" name=""/>
                      <p:cNvPicPr>
                        <a:picLocks noChangeAspect="1" noChangeArrowheads="1"/>
                      </p:cNvPicPr>
                      <p:nvPr/>
                    </p:nvPicPr>
                    <p:blipFill>
                      <a:blip r:embed="rId3"/>
                      <a:srcRect/>
                      <a:stretch>
                        <a:fillRect/>
                      </a:stretch>
                    </p:blipFill>
                    <p:spPr bwMode="auto">
                      <a:xfrm>
                        <a:off x="4829469" y="922863"/>
                        <a:ext cx="2201863"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文字方塊 4"/>
          <p:cNvSpPr txBox="1"/>
          <p:nvPr/>
        </p:nvSpPr>
        <p:spPr>
          <a:xfrm>
            <a:off x="3348987" y="3580931"/>
            <a:ext cx="2026140" cy="461645"/>
          </a:xfrm>
          <a:prstGeom prst="rect">
            <a:avLst/>
          </a:prstGeom>
          <a:noFill/>
        </p:spPr>
        <p:txBody>
          <a:bodyPr wrap="square" lIns="91420" tIns="45710" rIns="91420" bIns="45710" rtlCol="0">
            <a:spAutoFit/>
          </a:bodyPr>
          <a:lstStyle/>
          <a:p>
            <a:pPr algn="ctr"/>
            <a:r>
              <a:rPr lang="en-US" altLang="zh-TW" sz="2400" b="1" i="1" u="sng" dirty="0">
                <a:solidFill>
                  <a:prstClr val="black"/>
                </a:solidFill>
              </a:rPr>
              <a:t>Forward Pass</a:t>
            </a:r>
            <a:endParaRPr lang="zh-TW" altLang="en-US" sz="2400" b="1" i="1" u="sng" dirty="0">
              <a:solidFill>
                <a:prstClr val="black"/>
              </a:solidFill>
            </a:endParaRPr>
          </a:p>
        </p:txBody>
      </p:sp>
      <p:sp>
        <p:nvSpPr>
          <p:cNvPr id="6" name="文字方塊 5"/>
          <p:cNvSpPr txBox="1"/>
          <p:nvPr/>
        </p:nvSpPr>
        <p:spPr>
          <a:xfrm>
            <a:off x="6085437" y="3580529"/>
            <a:ext cx="2556668" cy="461645"/>
          </a:xfrm>
          <a:prstGeom prst="rect">
            <a:avLst/>
          </a:prstGeom>
          <a:noFill/>
        </p:spPr>
        <p:txBody>
          <a:bodyPr wrap="square" lIns="91420" tIns="45710" rIns="91420" bIns="45710" rtlCol="0">
            <a:spAutoFit/>
          </a:bodyPr>
          <a:lstStyle/>
          <a:p>
            <a:pPr algn="ctr"/>
            <a:r>
              <a:rPr lang="en-US" altLang="zh-TW" sz="2400" b="1" i="1" u="sng" dirty="0">
                <a:solidFill>
                  <a:prstClr val="black"/>
                </a:solidFill>
              </a:rPr>
              <a:t>Backward Pass</a:t>
            </a:r>
            <a:endParaRPr lang="zh-TW" altLang="en-US" sz="2400" b="1" i="1" u="sng" dirty="0">
              <a:solidFill>
                <a:prstClr val="black"/>
              </a:solidFill>
            </a:endParaRPr>
          </a:p>
        </p:txBody>
      </p:sp>
      <p:cxnSp>
        <p:nvCxnSpPr>
          <p:cNvPr id="8" name="直線單箭頭接點 7"/>
          <p:cNvCxnSpPr>
            <a:endCxn id="93" idx="0"/>
          </p:cNvCxnSpPr>
          <p:nvPr/>
        </p:nvCxnSpPr>
        <p:spPr>
          <a:xfrm>
            <a:off x="6968040" y="1885030"/>
            <a:ext cx="474336" cy="48880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6383176" y="959457"/>
            <a:ext cx="604710" cy="925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10" name="Object 12"/>
          <p:cNvGraphicFramePr>
            <a:graphicFrameLocks noChangeAspect="1"/>
          </p:cNvGraphicFramePr>
          <p:nvPr>
            <p:extLst>
              <p:ext uri="{D42A27DB-BD31-4B8C-83A1-F6EECF244321}">
                <p14:modId xmlns:p14="http://schemas.microsoft.com/office/powerpoint/2010/main" val="3785028795"/>
              </p:ext>
            </p:extLst>
          </p:nvPr>
        </p:nvGraphicFramePr>
        <p:xfrm>
          <a:off x="3140175" y="6011531"/>
          <a:ext cx="1543319" cy="480726"/>
        </p:xfrm>
        <a:graphic>
          <a:graphicData uri="http://schemas.openxmlformats.org/presentationml/2006/ole">
            <mc:AlternateContent xmlns:mc="http://schemas.openxmlformats.org/markup-compatibility/2006">
              <mc:Choice xmlns:v="urn:schemas-microsoft-com:vml" Requires="v">
                <p:oleObj name="方程式" r:id="rId4" imgW="812520" imgH="253800" progId="Equation.3">
                  <p:embed/>
                </p:oleObj>
              </mc:Choice>
              <mc:Fallback>
                <p:oleObj name="方程式" r:id="rId4" imgW="812520" imgH="253800" progId="Equation.3">
                  <p:embed/>
                  <p:pic>
                    <p:nvPicPr>
                      <p:cNvPr id="0" name=""/>
                      <p:cNvPicPr>
                        <a:picLocks noChangeAspect="1" noChangeArrowheads="1"/>
                      </p:cNvPicPr>
                      <p:nvPr/>
                    </p:nvPicPr>
                    <p:blipFill>
                      <a:blip r:embed="rId5"/>
                      <a:srcRect/>
                      <a:stretch>
                        <a:fillRect/>
                      </a:stretch>
                    </p:blipFill>
                    <p:spPr bwMode="auto">
                      <a:xfrm>
                        <a:off x="3140175" y="6011531"/>
                        <a:ext cx="1543319" cy="480726"/>
                      </a:xfrm>
                      <a:prstGeom prst="rect">
                        <a:avLst/>
                      </a:prstGeom>
                      <a:noFill/>
                    </p:spPr>
                  </p:pic>
                </p:oleObj>
              </mc:Fallback>
            </mc:AlternateContent>
          </a:graphicData>
        </a:graphic>
      </p:graphicFrame>
      <p:graphicFrame>
        <p:nvGraphicFramePr>
          <p:cNvPr id="11" name="Object 12"/>
          <p:cNvGraphicFramePr>
            <a:graphicFrameLocks noChangeAspect="1"/>
          </p:cNvGraphicFramePr>
          <p:nvPr>
            <p:extLst>
              <p:ext uri="{D42A27DB-BD31-4B8C-83A1-F6EECF244321}">
                <p14:modId xmlns:p14="http://schemas.microsoft.com/office/powerpoint/2010/main" val="3888244404"/>
              </p:ext>
            </p:extLst>
          </p:nvPr>
        </p:nvGraphicFramePr>
        <p:xfrm>
          <a:off x="6122990" y="5508625"/>
          <a:ext cx="2566987" cy="471488"/>
        </p:xfrm>
        <a:graphic>
          <a:graphicData uri="http://schemas.openxmlformats.org/presentationml/2006/ole">
            <mc:AlternateContent xmlns:mc="http://schemas.openxmlformats.org/markup-compatibility/2006">
              <mc:Choice xmlns:v="urn:schemas-microsoft-com:vml" Requires="v">
                <p:oleObj name="方程式" r:id="rId6" imgW="1447560" imgH="266400" progId="Equation.3">
                  <p:embed/>
                </p:oleObj>
              </mc:Choice>
              <mc:Fallback>
                <p:oleObj name="方程式" r:id="rId6" imgW="1447560" imgH="266400" progId="Equation.3">
                  <p:embed/>
                  <p:pic>
                    <p:nvPicPr>
                      <p:cNvPr id="0" name=""/>
                      <p:cNvPicPr>
                        <a:picLocks noChangeAspect="1" noChangeArrowheads="1"/>
                      </p:cNvPicPr>
                      <p:nvPr/>
                    </p:nvPicPr>
                    <p:blipFill>
                      <a:blip r:embed="rId7"/>
                      <a:srcRect/>
                      <a:stretch>
                        <a:fillRect/>
                      </a:stretch>
                    </p:blipFill>
                    <p:spPr bwMode="auto">
                      <a:xfrm>
                        <a:off x="6122990" y="5508625"/>
                        <a:ext cx="2566987" cy="471488"/>
                      </a:xfrm>
                      <a:prstGeom prst="rect">
                        <a:avLst/>
                      </a:prstGeom>
                      <a:noFill/>
                    </p:spPr>
                  </p:pic>
                </p:oleObj>
              </mc:Fallback>
            </mc:AlternateContent>
          </a:graphicData>
        </a:graphic>
      </p:graphicFrame>
      <p:graphicFrame>
        <p:nvGraphicFramePr>
          <p:cNvPr id="12" name="Object 12"/>
          <p:cNvGraphicFramePr>
            <a:graphicFrameLocks noChangeAspect="1"/>
          </p:cNvGraphicFramePr>
          <p:nvPr>
            <p:extLst>
              <p:ext uri="{D42A27DB-BD31-4B8C-83A1-F6EECF244321}">
                <p14:modId xmlns:p14="http://schemas.microsoft.com/office/powerpoint/2010/main" val="1324469569"/>
              </p:ext>
            </p:extLst>
          </p:nvPr>
        </p:nvGraphicFramePr>
        <p:xfrm>
          <a:off x="3151419" y="5435174"/>
          <a:ext cx="2398797" cy="490139"/>
        </p:xfrm>
        <a:graphic>
          <a:graphicData uri="http://schemas.openxmlformats.org/presentationml/2006/ole">
            <mc:AlternateContent xmlns:mc="http://schemas.openxmlformats.org/markup-compatibility/2006">
              <mc:Choice xmlns:v="urn:schemas-microsoft-com:vml" Requires="v">
                <p:oleObj name="方程式" r:id="rId8" imgW="1244520" imgH="253800" progId="Equation.3">
                  <p:embed/>
                </p:oleObj>
              </mc:Choice>
              <mc:Fallback>
                <p:oleObj name="方程式" r:id="rId8" imgW="1244520" imgH="253800" progId="Equation.3">
                  <p:embed/>
                  <p:pic>
                    <p:nvPicPr>
                      <p:cNvPr id="0" name=""/>
                      <p:cNvPicPr>
                        <a:picLocks noChangeAspect="1" noChangeArrowheads="1"/>
                      </p:cNvPicPr>
                      <p:nvPr/>
                    </p:nvPicPr>
                    <p:blipFill>
                      <a:blip r:embed="rId9"/>
                      <a:srcRect/>
                      <a:stretch>
                        <a:fillRect/>
                      </a:stretch>
                    </p:blipFill>
                    <p:spPr bwMode="auto">
                      <a:xfrm>
                        <a:off x="3151419" y="5435174"/>
                        <a:ext cx="2398797" cy="490139"/>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41091984"/>
              </p:ext>
            </p:extLst>
          </p:nvPr>
        </p:nvGraphicFramePr>
        <p:xfrm>
          <a:off x="6108700" y="4116388"/>
          <a:ext cx="2432050" cy="455612"/>
        </p:xfrm>
        <a:graphic>
          <a:graphicData uri="http://schemas.openxmlformats.org/presentationml/2006/ole">
            <mc:AlternateContent xmlns:mc="http://schemas.openxmlformats.org/markup-compatibility/2006">
              <mc:Choice xmlns:v="urn:schemas-microsoft-com:vml" Requires="v">
                <p:oleObj name="方程式" r:id="rId10" imgW="1346040" imgH="253800" progId="Equation.3">
                  <p:embed/>
                </p:oleObj>
              </mc:Choice>
              <mc:Fallback>
                <p:oleObj name="方程式" r:id="rId10" imgW="1346040" imgH="253800" progId="Equation.3">
                  <p:embed/>
                  <p:pic>
                    <p:nvPicPr>
                      <p:cNvPr id="0" name=""/>
                      <p:cNvPicPr>
                        <a:picLocks noChangeAspect="1" noChangeArrowheads="1"/>
                      </p:cNvPicPr>
                      <p:nvPr/>
                    </p:nvPicPr>
                    <p:blipFill>
                      <a:blip r:embed="rId11"/>
                      <a:srcRect/>
                      <a:stretch>
                        <a:fillRect/>
                      </a:stretch>
                    </p:blipFill>
                    <p:spPr bwMode="auto">
                      <a:xfrm>
                        <a:off x="6108700" y="4116388"/>
                        <a:ext cx="2432050" cy="455612"/>
                      </a:xfrm>
                      <a:prstGeom prst="rect">
                        <a:avLst/>
                      </a:prstGeom>
                      <a:noFill/>
                    </p:spPr>
                  </p:pic>
                </p:oleObj>
              </mc:Fallback>
            </mc:AlternateContent>
          </a:graphicData>
        </a:graphic>
      </p:graphicFrame>
      <p:cxnSp>
        <p:nvCxnSpPr>
          <p:cNvPr id="14" name="直線單箭頭接點 13"/>
          <p:cNvCxnSpPr>
            <a:endCxn id="94" idx="0"/>
          </p:cNvCxnSpPr>
          <p:nvPr/>
        </p:nvCxnSpPr>
        <p:spPr>
          <a:xfrm>
            <a:off x="7459149" y="3118890"/>
            <a:ext cx="0" cy="4851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endCxn id="24" idx="0"/>
          </p:cNvCxnSpPr>
          <p:nvPr/>
        </p:nvCxnSpPr>
        <p:spPr>
          <a:xfrm flipH="1">
            <a:off x="4403827" y="1860487"/>
            <a:ext cx="1376280" cy="3596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780108" y="950044"/>
            <a:ext cx="537004" cy="915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solidFill>
                <a:prstClr val="white"/>
              </a:solidFill>
            </a:endParaRPr>
          </a:p>
        </p:txBody>
      </p:sp>
      <p:graphicFrame>
        <p:nvGraphicFramePr>
          <p:cNvPr id="24" name="Object 12"/>
          <p:cNvGraphicFramePr>
            <a:graphicFrameLocks noChangeAspect="1"/>
          </p:cNvGraphicFramePr>
          <p:nvPr>
            <p:extLst>
              <p:ext uri="{D42A27DB-BD31-4B8C-83A1-F6EECF244321}">
                <p14:modId xmlns:p14="http://schemas.microsoft.com/office/powerpoint/2010/main" val="240762923"/>
              </p:ext>
            </p:extLst>
          </p:nvPr>
        </p:nvGraphicFramePr>
        <p:xfrm>
          <a:off x="3615633" y="2220176"/>
          <a:ext cx="1576388" cy="1084263"/>
        </p:xfrm>
        <a:graphic>
          <a:graphicData uri="http://schemas.openxmlformats.org/presentationml/2006/ole">
            <mc:AlternateContent xmlns:mc="http://schemas.openxmlformats.org/markup-compatibility/2006">
              <mc:Choice xmlns:v="urn:schemas-microsoft-com:vml" Requires="v">
                <p:oleObj name="方程式" r:id="rId12" imgW="736560" imgH="507960" progId="Equation.3">
                  <p:embed/>
                </p:oleObj>
              </mc:Choice>
              <mc:Fallback>
                <p:oleObj name="方程式" r:id="rId12" imgW="736560" imgH="507960" progId="Equation.3">
                  <p:embed/>
                  <p:pic>
                    <p:nvPicPr>
                      <p:cNvPr id="0" name=""/>
                      <p:cNvPicPr>
                        <a:picLocks noChangeAspect="1" noChangeArrowheads="1"/>
                      </p:cNvPicPr>
                      <p:nvPr/>
                    </p:nvPicPr>
                    <p:blipFill>
                      <a:blip r:embed="rId13"/>
                      <a:srcRect/>
                      <a:stretch>
                        <a:fillRect/>
                      </a:stretch>
                    </p:blipFill>
                    <p:spPr bwMode="auto">
                      <a:xfrm>
                        <a:off x="3615633" y="2220176"/>
                        <a:ext cx="1576388" cy="1084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5" name="群組 94"/>
          <p:cNvGrpSpPr/>
          <p:nvPr/>
        </p:nvGrpSpPr>
        <p:grpSpPr>
          <a:xfrm>
            <a:off x="-93314" y="2257729"/>
            <a:ext cx="2940203" cy="3538700"/>
            <a:chOff x="63069" y="2257729"/>
            <a:chExt cx="2940203" cy="3538700"/>
          </a:xfrm>
        </p:grpSpPr>
        <p:cxnSp>
          <p:nvCxnSpPr>
            <p:cNvPr id="25" name="直線單箭頭接點 24"/>
            <p:cNvCxnSpPr/>
            <p:nvPr/>
          </p:nvCxnSpPr>
          <p:spPr>
            <a:xfrm>
              <a:off x="2652643" y="3812499"/>
              <a:ext cx="35062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2628340" y="3044184"/>
              <a:ext cx="37493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橢圓 26"/>
            <p:cNvSpPr/>
            <p:nvPr/>
          </p:nvSpPr>
          <p:spPr>
            <a:xfrm>
              <a:off x="576753" y="2769955"/>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solidFill>
                  <a:prstClr val="black"/>
                </a:solidFill>
              </a:endParaRPr>
            </a:p>
          </p:txBody>
        </p:sp>
        <p:sp>
          <p:nvSpPr>
            <p:cNvPr id="28" name="橢圓 27"/>
            <p:cNvSpPr/>
            <p:nvPr/>
          </p:nvSpPr>
          <p:spPr>
            <a:xfrm>
              <a:off x="570735" y="3525420"/>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solidFill>
                  <a:prstClr val="black"/>
                </a:solidFill>
              </a:endParaRPr>
            </a:p>
          </p:txBody>
        </p:sp>
        <p:sp>
          <p:nvSpPr>
            <p:cNvPr id="29" name="橢圓 28"/>
            <p:cNvSpPr/>
            <p:nvPr/>
          </p:nvSpPr>
          <p:spPr>
            <a:xfrm>
              <a:off x="578139" y="4595236"/>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solidFill>
                  <a:prstClr val="black"/>
                </a:solidFill>
              </a:endParaRPr>
            </a:p>
          </p:txBody>
        </p:sp>
        <p:sp>
          <p:nvSpPr>
            <p:cNvPr id="30" name="文字方塊 29"/>
            <p:cNvSpPr txBox="1"/>
            <p:nvPr/>
          </p:nvSpPr>
          <p:spPr>
            <a:xfrm rot="5400000">
              <a:off x="593771" y="5150191"/>
              <a:ext cx="769257" cy="523220"/>
            </a:xfrm>
            <a:prstGeom prst="rect">
              <a:avLst/>
            </a:prstGeom>
            <a:noFill/>
          </p:spPr>
          <p:txBody>
            <a:bodyPr wrap="square"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31" name="文字方塊 30"/>
            <p:cNvSpPr txBox="1"/>
            <p:nvPr/>
          </p:nvSpPr>
          <p:spPr>
            <a:xfrm rot="5400000">
              <a:off x="590421" y="4105569"/>
              <a:ext cx="769257" cy="523220"/>
            </a:xfrm>
            <a:prstGeom prst="rect">
              <a:avLst/>
            </a:prstGeom>
            <a:noFill/>
          </p:spPr>
          <p:txBody>
            <a:bodyPr wrap="square"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33" name="Object 12"/>
            <p:cNvGraphicFramePr>
              <a:graphicFrameLocks noChangeAspect="1"/>
            </p:cNvGraphicFramePr>
            <p:nvPr>
              <p:extLst>
                <p:ext uri="{D42A27DB-BD31-4B8C-83A1-F6EECF244321}">
                  <p14:modId xmlns:p14="http://schemas.microsoft.com/office/powerpoint/2010/main" val="2173924149"/>
                </p:ext>
              </p:extLst>
            </p:nvPr>
          </p:nvGraphicFramePr>
          <p:xfrm>
            <a:off x="762563" y="2853549"/>
            <a:ext cx="190501" cy="352425"/>
          </p:xfrm>
          <a:graphic>
            <a:graphicData uri="http://schemas.openxmlformats.org/presentationml/2006/ole">
              <mc:AlternateContent xmlns:mc="http://schemas.openxmlformats.org/markup-compatibility/2006">
                <mc:Choice xmlns:v="urn:schemas-microsoft-com:vml" Requires="v">
                  <p:oleObj name="方程式" r:id="rId14" imgW="88560" imgH="164880" progId="Equation.3">
                    <p:embed/>
                  </p:oleObj>
                </mc:Choice>
                <mc:Fallback>
                  <p:oleObj name="方程式" r:id="rId14" imgW="88560" imgH="164880" progId="Equation.3">
                    <p:embed/>
                    <p:pic>
                      <p:nvPicPr>
                        <p:cNvPr id="0" name=""/>
                        <p:cNvPicPr>
                          <a:picLocks noChangeAspect="1" noChangeArrowheads="1"/>
                        </p:cNvPicPr>
                        <p:nvPr/>
                      </p:nvPicPr>
                      <p:blipFill>
                        <a:blip r:embed="rId15"/>
                        <a:srcRect/>
                        <a:stretch>
                          <a:fillRect/>
                        </a:stretch>
                      </p:blipFill>
                      <p:spPr bwMode="auto">
                        <a:xfrm>
                          <a:off x="762563" y="2853549"/>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12"/>
            <p:cNvGraphicFramePr>
              <a:graphicFrameLocks noChangeAspect="1"/>
            </p:cNvGraphicFramePr>
            <p:nvPr>
              <p:extLst>
                <p:ext uri="{D42A27DB-BD31-4B8C-83A1-F6EECF244321}">
                  <p14:modId xmlns:p14="http://schemas.microsoft.com/office/powerpoint/2010/main" val="3729423285"/>
                </p:ext>
              </p:extLst>
            </p:nvPr>
          </p:nvGraphicFramePr>
          <p:xfrm>
            <a:off x="729486" y="3590576"/>
            <a:ext cx="271463" cy="352425"/>
          </p:xfrm>
          <a:graphic>
            <a:graphicData uri="http://schemas.openxmlformats.org/presentationml/2006/ole">
              <mc:AlternateContent xmlns:mc="http://schemas.openxmlformats.org/markup-compatibility/2006">
                <mc:Choice xmlns:v="urn:schemas-microsoft-com:vml" Requires="v">
                  <p:oleObj name="方程式" r:id="rId16" imgW="126720" imgH="164880" progId="Equation.3">
                    <p:embed/>
                  </p:oleObj>
                </mc:Choice>
                <mc:Fallback>
                  <p:oleObj name="方程式" r:id="rId16" imgW="126720" imgH="164880" progId="Equation.3">
                    <p:embed/>
                    <p:pic>
                      <p:nvPicPr>
                        <p:cNvPr id="0" name=""/>
                        <p:cNvPicPr>
                          <a:picLocks noChangeAspect="1" noChangeArrowheads="1"/>
                        </p:cNvPicPr>
                        <p:nvPr/>
                      </p:nvPicPr>
                      <p:blipFill>
                        <a:blip r:embed="rId17"/>
                        <a:srcRect/>
                        <a:stretch>
                          <a:fillRect/>
                        </a:stretch>
                      </p:blipFill>
                      <p:spPr bwMode="auto">
                        <a:xfrm>
                          <a:off x="729486" y="3590576"/>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12"/>
            <p:cNvGraphicFramePr>
              <a:graphicFrameLocks noChangeAspect="1"/>
            </p:cNvGraphicFramePr>
            <p:nvPr>
              <p:extLst>
                <p:ext uri="{D42A27DB-BD31-4B8C-83A1-F6EECF244321}">
                  <p14:modId xmlns:p14="http://schemas.microsoft.com/office/powerpoint/2010/main" val="3464708779"/>
                </p:ext>
              </p:extLst>
            </p:nvPr>
          </p:nvGraphicFramePr>
          <p:xfrm>
            <a:off x="727842" y="4698683"/>
            <a:ext cx="271462" cy="406400"/>
          </p:xfrm>
          <a:graphic>
            <a:graphicData uri="http://schemas.openxmlformats.org/presentationml/2006/ole">
              <mc:AlternateContent xmlns:mc="http://schemas.openxmlformats.org/markup-compatibility/2006">
                <mc:Choice xmlns:v="urn:schemas-microsoft-com:vml" Requires="v">
                  <p:oleObj name="方程式" r:id="rId18" imgW="126720" imgH="190440" progId="Equation.3">
                    <p:embed/>
                  </p:oleObj>
                </mc:Choice>
                <mc:Fallback>
                  <p:oleObj name="方程式" r:id="rId18" imgW="126720" imgH="190440" progId="Equation.3">
                    <p:embed/>
                    <p:pic>
                      <p:nvPicPr>
                        <p:cNvPr id="0" name=""/>
                        <p:cNvPicPr>
                          <a:picLocks noChangeAspect="1" noChangeArrowheads="1"/>
                        </p:cNvPicPr>
                        <p:nvPr/>
                      </p:nvPicPr>
                      <p:blipFill>
                        <a:blip r:embed="rId19"/>
                        <a:srcRect/>
                        <a:stretch>
                          <a:fillRect/>
                        </a:stretch>
                      </p:blipFill>
                      <p:spPr bwMode="auto">
                        <a:xfrm>
                          <a:off x="727842" y="4698683"/>
                          <a:ext cx="271462"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橢圓 35"/>
            <p:cNvSpPr/>
            <p:nvPr/>
          </p:nvSpPr>
          <p:spPr>
            <a:xfrm>
              <a:off x="2084503" y="276995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sp>
          <p:nvSpPr>
            <p:cNvPr id="37" name="橢圓 36"/>
            <p:cNvSpPr/>
            <p:nvPr/>
          </p:nvSpPr>
          <p:spPr>
            <a:xfrm>
              <a:off x="2078485" y="3525420"/>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sp>
          <p:nvSpPr>
            <p:cNvPr id="38" name="橢圓 37"/>
            <p:cNvSpPr/>
            <p:nvPr/>
          </p:nvSpPr>
          <p:spPr>
            <a:xfrm>
              <a:off x="2085889" y="459523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solidFill>
                  <a:prstClr val="black"/>
                </a:solidFill>
              </a:endParaRPr>
            </a:p>
          </p:txBody>
        </p:sp>
        <p:sp>
          <p:nvSpPr>
            <p:cNvPr id="39" name="文字方塊 38"/>
            <p:cNvSpPr txBox="1"/>
            <p:nvPr/>
          </p:nvSpPr>
          <p:spPr>
            <a:xfrm rot="5400000">
              <a:off x="2104226" y="5142008"/>
              <a:ext cx="769257" cy="523220"/>
            </a:xfrm>
            <a:prstGeom prst="rect">
              <a:avLst/>
            </a:prstGeom>
            <a:noFill/>
          </p:spPr>
          <p:txBody>
            <a:bodyPr wrap="square" rtlCol="0">
              <a:spAutoFit/>
            </a:bodyPr>
            <a:lstStyle/>
            <a:p>
              <a:pPr algn="ctr"/>
              <a:r>
                <a:rPr lang="en-US" altLang="zh-TW" sz="2800" dirty="0">
                  <a:solidFill>
                    <a:prstClr val="black"/>
                  </a:solidFill>
                </a:rPr>
                <a:t>…</a:t>
              </a:r>
              <a:endParaRPr lang="zh-TW" altLang="en-US" sz="2800" dirty="0">
                <a:solidFill>
                  <a:prstClr val="black"/>
                </a:solidFill>
              </a:endParaRPr>
            </a:p>
          </p:txBody>
        </p:sp>
        <p:sp>
          <p:nvSpPr>
            <p:cNvPr id="40" name="文字方塊 39"/>
            <p:cNvSpPr txBox="1"/>
            <p:nvPr/>
          </p:nvSpPr>
          <p:spPr>
            <a:xfrm rot="5400000">
              <a:off x="2098171" y="4105569"/>
              <a:ext cx="769257" cy="523220"/>
            </a:xfrm>
            <a:prstGeom prst="rect">
              <a:avLst/>
            </a:prstGeom>
            <a:noFill/>
          </p:spPr>
          <p:txBody>
            <a:bodyPr wrap="square" rtlCol="0">
              <a:spAutoFit/>
            </a:bodyPr>
            <a:lstStyle/>
            <a:p>
              <a:pPr algn="ctr"/>
              <a:r>
                <a:rPr lang="en-US" altLang="zh-TW" sz="2800" dirty="0">
                  <a:solidFill>
                    <a:prstClr val="black"/>
                  </a:solidFill>
                </a:rPr>
                <a:t>…</a:t>
              </a:r>
              <a:endParaRPr lang="zh-TW" altLang="en-US" sz="2800" dirty="0">
                <a:solidFill>
                  <a:prstClr val="black"/>
                </a:solidFill>
              </a:endParaRPr>
            </a:p>
          </p:txBody>
        </p:sp>
        <p:graphicFrame>
          <p:nvGraphicFramePr>
            <p:cNvPr id="41" name="Object 12"/>
            <p:cNvGraphicFramePr>
              <a:graphicFrameLocks noChangeAspect="1"/>
            </p:cNvGraphicFramePr>
            <p:nvPr>
              <p:extLst>
                <p:ext uri="{D42A27DB-BD31-4B8C-83A1-F6EECF244321}">
                  <p14:modId xmlns:p14="http://schemas.microsoft.com/office/powerpoint/2010/main" val="3572651626"/>
                </p:ext>
              </p:extLst>
            </p:nvPr>
          </p:nvGraphicFramePr>
          <p:xfrm>
            <a:off x="2284827" y="2868063"/>
            <a:ext cx="190501" cy="352425"/>
          </p:xfrm>
          <a:graphic>
            <a:graphicData uri="http://schemas.openxmlformats.org/presentationml/2006/ole">
              <mc:AlternateContent xmlns:mc="http://schemas.openxmlformats.org/markup-compatibility/2006">
                <mc:Choice xmlns:v="urn:schemas-microsoft-com:vml" Requires="v">
                  <p:oleObj name="方程式" r:id="rId20" imgW="88560" imgH="164880" progId="Equation.3">
                    <p:embed/>
                  </p:oleObj>
                </mc:Choice>
                <mc:Fallback>
                  <p:oleObj name="方程式" r:id="rId20" imgW="88560" imgH="164880" progId="Equation.3">
                    <p:embed/>
                    <p:pic>
                      <p:nvPicPr>
                        <p:cNvPr id="0" name=""/>
                        <p:cNvPicPr>
                          <a:picLocks noChangeAspect="1" noChangeArrowheads="1"/>
                        </p:cNvPicPr>
                        <p:nvPr/>
                      </p:nvPicPr>
                      <p:blipFill>
                        <a:blip r:embed="rId15"/>
                        <a:srcRect/>
                        <a:stretch>
                          <a:fillRect/>
                        </a:stretch>
                      </p:blipFill>
                      <p:spPr bwMode="auto">
                        <a:xfrm>
                          <a:off x="2284827" y="2868063"/>
                          <a:ext cx="190501"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12"/>
            <p:cNvGraphicFramePr>
              <a:graphicFrameLocks noChangeAspect="1"/>
            </p:cNvGraphicFramePr>
            <p:nvPr>
              <p:extLst>
                <p:ext uri="{D42A27DB-BD31-4B8C-83A1-F6EECF244321}">
                  <p14:modId xmlns:p14="http://schemas.microsoft.com/office/powerpoint/2010/main" val="4060411728"/>
                </p:ext>
              </p:extLst>
            </p:nvPr>
          </p:nvGraphicFramePr>
          <p:xfrm>
            <a:off x="2251750" y="3619604"/>
            <a:ext cx="271463" cy="352425"/>
          </p:xfrm>
          <a:graphic>
            <a:graphicData uri="http://schemas.openxmlformats.org/presentationml/2006/ole">
              <mc:AlternateContent xmlns:mc="http://schemas.openxmlformats.org/markup-compatibility/2006">
                <mc:Choice xmlns:v="urn:schemas-microsoft-com:vml" Requires="v">
                  <p:oleObj name="方程式" r:id="rId21" imgW="126720" imgH="164880" progId="Equation.3">
                    <p:embed/>
                  </p:oleObj>
                </mc:Choice>
                <mc:Fallback>
                  <p:oleObj name="方程式" r:id="rId21" imgW="126720" imgH="164880" progId="Equation.3">
                    <p:embed/>
                    <p:pic>
                      <p:nvPicPr>
                        <p:cNvPr id="0" name=""/>
                        <p:cNvPicPr>
                          <a:picLocks noChangeAspect="1" noChangeArrowheads="1"/>
                        </p:cNvPicPr>
                        <p:nvPr/>
                      </p:nvPicPr>
                      <p:blipFill>
                        <a:blip r:embed="rId17"/>
                        <a:srcRect/>
                        <a:stretch>
                          <a:fillRect/>
                        </a:stretch>
                      </p:blipFill>
                      <p:spPr bwMode="auto">
                        <a:xfrm>
                          <a:off x="2251750" y="3619604"/>
                          <a:ext cx="271463"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12"/>
            <p:cNvGraphicFramePr>
              <a:graphicFrameLocks noChangeAspect="1"/>
            </p:cNvGraphicFramePr>
            <p:nvPr>
              <p:extLst>
                <p:ext uri="{D42A27DB-BD31-4B8C-83A1-F6EECF244321}">
                  <p14:modId xmlns:p14="http://schemas.microsoft.com/office/powerpoint/2010/main" val="3802865949"/>
                </p:ext>
              </p:extLst>
            </p:nvPr>
          </p:nvGraphicFramePr>
          <p:xfrm>
            <a:off x="2278430" y="4740628"/>
            <a:ext cx="190500" cy="350837"/>
          </p:xfrm>
          <a:graphic>
            <a:graphicData uri="http://schemas.openxmlformats.org/presentationml/2006/ole">
              <mc:AlternateContent xmlns:mc="http://schemas.openxmlformats.org/markup-compatibility/2006">
                <mc:Choice xmlns:v="urn:schemas-microsoft-com:vml" Requires="v">
                  <p:oleObj name="方程式" r:id="rId22" imgW="88560" imgH="164880" progId="Equation.3">
                    <p:embed/>
                  </p:oleObj>
                </mc:Choice>
                <mc:Fallback>
                  <p:oleObj name="方程式" r:id="rId22" imgW="88560" imgH="164880" progId="Equation.3">
                    <p:embed/>
                    <p:pic>
                      <p:nvPicPr>
                        <p:cNvPr id="0" name=""/>
                        <p:cNvPicPr>
                          <a:picLocks noChangeAspect="1" noChangeArrowheads="1"/>
                        </p:cNvPicPr>
                        <p:nvPr/>
                      </p:nvPicPr>
                      <p:blipFill>
                        <a:blip r:embed="rId23"/>
                        <a:srcRect/>
                        <a:stretch>
                          <a:fillRect/>
                        </a:stretch>
                      </p:blipFill>
                      <p:spPr bwMode="auto">
                        <a:xfrm>
                          <a:off x="2278430" y="4740628"/>
                          <a:ext cx="190500"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4" name="直線單箭頭接點 43"/>
            <p:cNvCxnSpPr>
              <a:endCxn id="38" idx="2"/>
            </p:cNvCxnSpPr>
            <p:nvPr/>
          </p:nvCxnSpPr>
          <p:spPr>
            <a:xfrm flipV="1">
              <a:off x="1169594" y="4882315"/>
              <a:ext cx="916295" cy="68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2652643" y="4903607"/>
              <a:ext cx="35062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stCxn id="28" idx="6"/>
              <a:endCxn id="38" idx="2"/>
            </p:cNvCxnSpPr>
            <p:nvPr/>
          </p:nvCxnSpPr>
          <p:spPr>
            <a:xfrm>
              <a:off x="1144893" y="3812499"/>
              <a:ext cx="940996" cy="10698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27" idx="6"/>
              <a:endCxn id="38" idx="2"/>
            </p:cNvCxnSpPr>
            <p:nvPr/>
          </p:nvCxnSpPr>
          <p:spPr>
            <a:xfrm>
              <a:off x="1150911" y="3057034"/>
              <a:ext cx="934978" cy="18252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a:stCxn id="29" idx="6"/>
              <a:endCxn id="37" idx="2"/>
            </p:cNvCxnSpPr>
            <p:nvPr/>
          </p:nvCxnSpPr>
          <p:spPr>
            <a:xfrm flipV="1">
              <a:off x="1152297" y="3812499"/>
              <a:ext cx="926188" cy="10698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stCxn id="29" idx="6"/>
              <a:endCxn id="36" idx="2"/>
            </p:cNvCxnSpPr>
            <p:nvPr/>
          </p:nvCxnSpPr>
          <p:spPr>
            <a:xfrm flipV="1">
              <a:off x="1152297" y="3057034"/>
              <a:ext cx="932206" cy="18252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28" idx="6"/>
              <a:endCxn id="37" idx="2"/>
            </p:cNvCxnSpPr>
            <p:nvPr/>
          </p:nvCxnSpPr>
          <p:spPr>
            <a:xfrm>
              <a:off x="1144893" y="3812499"/>
              <a:ext cx="93359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28" idx="6"/>
              <a:endCxn id="36" idx="2"/>
            </p:cNvCxnSpPr>
            <p:nvPr/>
          </p:nvCxnSpPr>
          <p:spPr>
            <a:xfrm flipV="1">
              <a:off x="1144893" y="3057034"/>
              <a:ext cx="939610" cy="7554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stCxn id="27" idx="6"/>
              <a:endCxn id="37" idx="2"/>
            </p:cNvCxnSpPr>
            <p:nvPr/>
          </p:nvCxnSpPr>
          <p:spPr>
            <a:xfrm>
              <a:off x="1150911" y="3057034"/>
              <a:ext cx="927574" cy="7554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27" idx="6"/>
              <a:endCxn id="36" idx="2"/>
            </p:cNvCxnSpPr>
            <p:nvPr/>
          </p:nvCxnSpPr>
          <p:spPr>
            <a:xfrm>
              <a:off x="1150911" y="3057034"/>
              <a:ext cx="93359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5" name="Object 12"/>
            <p:cNvGraphicFramePr>
              <a:graphicFrameLocks noChangeAspect="1"/>
            </p:cNvGraphicFramePr>
            <p:nvPr>
              <p:extLst>
                <p:ext uri="{D42A27DB-BD31-4B8C-83A1-F6EECF244321}">
                  <p14:modId xmlns:p14="http://schemas.microsoft.com/office/powerpoint/2010/main" val="1418553733"/>
                </p:ext>
              </p:extLst>
            </p:nvPr>
          </p:nvGraphicFramePr>
          <p:xfrm>
            <a:off x="1455301" y="4916046"/>
            <a:ext cx="433388" cy="542925"/>
          </p:xfrm>
          <a:graphic>
            <a:graphicData uri="http://schemas.openxmlformats.org/presentationml/2006/ole">
              <mc:AlternateContent xmlns:mc="http://schemas.openxmlformats.org/markup-compatibility/2006">
                <mc:Choice xmlns:v="urn:schemas-microsoft-com:vml" Requires="v">
                  <p:oleObj name="方程式" r:id="rId24" imgW="203040" imgH="253800" progId="Equation.3">
                    <p:embed/>
                  </p:oleObj>
                </mc:Choice>
                <mc:Fallback>
                  <p:oleObj name="方程式" r:id="rId24" imgW="203040" imgH="253800" progId="Equation.3">
                    <p:embed/>
                    <p:pic>
                      <p:nvPicPr>
                        <p:cNvPr id="0" name=""/>
                        <p:cNvPicPr>
                          <a:picLocks noChangeAspect="1" noChangeArrowheads="1"/>
                        </p:cNvPicPr>
                        <p:nvPr/>
                      </p:nvPicPr>
                      <p:blipFill>
                        <a:blip r:embed="rId25"/>
                        <a:srcRect/>
                        <a:stretch>
                          <a:fillRect/>
                        </a:stretch>
                      </p:blipFill>
                      <p:spPr bwMode="auto">
                        <a:xfrm>
                          <a:off x="1455301" y="4916046"/>
                          <a:ext cx="43338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9" name="群組 68"/>
            <p:cNvGrpSpPr/>
            <p:nvPr/>
          </p:nvGrpSpPr>
          <p:grpSpPr>
            <a:xfrm>
              <a:off x="1618400" y="2257729"/>
              <a:ext cx="1384872" cy="461665"/>
              <a:chOff x="3302899" y="1075492"/>
              <a:chExt cx="1384872" cy="461665"/>
            </a:xfrm>
          </p:grpSpPr>
          <p:sp>
            <p:nvSpPr>
              <p:cNvPr id="70" name="文字方塊 69"/>
              <p:cNvSpPr txBox="1"/>
              <p:nvPr/>
            </p:nvSpPr>
            <p:spPr>
              <a:xfrm>
                <a:off x="3302899" y="1075492"/>
                <a:ext cx="1384872" cy="461665"/>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71" name="Object 12"/>
              <p:cNvGraphicFramePr>
                <a:graphicFrameLocks noChangeAspect="1"/>
              </p:cNvGraphicFramePr>
              <p:nvPr/>
            </p:nvGraphicFramePr>
            <p:xfrm>
              <a:off x="4385193" y="1135663"/>
              <a:ext cx="188913" cy="381000"/>
            </p:xfrm>
            <a:graphic>
              <a:graphicData uri="http://schemas.openxmlformats.org/presentationml/2006/ole">
                <mc:AlternateContent xmlns:mc="http://schemas.openxmlformats.org/markup-compatibility/2006">
                  <mc:Choice xmlns:v="urn:schemas-microsoft-com:vml" Requires="v">
                    <p:oleObj name="方程式" r:id="rId26" imgW="88560" imgH="177480" progId="Equation.3">
                      <p:embed/>
                    </p:oleObj>
                  </mc:Choice>
                  <mc:Fallback>
                    <p:oleObj name="方程式" r:id="rId26" imgW="88560" imgH="177480" progId="Equation.3">
                      <p:embed/>
                      <p:pic>
                        <p:nvPicPr>
                          <p:cNvPr id="0" name=""/>
                          <p:cNvPicPr>
                            <a:picLocks noChangeAspect="1" noChangeArrowheads="1"/>
                          </p:cNvPicPr>
                          <p:nvPr/>
                        </p:nvPicPr>
                        <p:blipFill>
                          <a:blip r:embed="rId27"/>
                          <a:srcRect/>
                          <a:stretch>
                            <a:fillRect/>
                          </a:stretch>
                        </p:blipFill>
                        <p:spPr bwMode="auto">
                          <a:xfrm>
                            <a:off x="4385193" y="1135663"/>
                            <a:ext cx="1889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5" name="群組 74"/>
            <p:cNvGrpSpPr/>
            <p:nvPr/>
          </p:nvGrpSpPr>
          <p:grpSpPr>
            <a:xfrm>
              <a:off x="63069" y="2258912"/>
              <a:ext cx="1515165" cy="461665"/>
              <a:chOff x="1008993" y="1026295"/>
              <a:chExt cx="1515165" cy="461665"/>
            </a:xfrm>
          </p:grpSpPr>
          <p:sp>
            <p:nvSpPr>
              <p:cNvPr id="79" name="文字方塊 78"/>
              <p:cNvSpPr txBox="1"/>
              <p:nvPr/>
            </p:nvSpPr>
            <p:spPr>
              <a:xfrm>
                <a:off x="1008993" y="1026295"/>
                <a:ext cx="1134648" cy="461665"/>
              </a:xfrm>
              <a:prstGeom prst="rect">
                <a:avLst/>
              </a:prstGeom>
              <a:noFill/>
            </p:spPr>
            <p:txBody>
              <a:bodyPr wrap="square" rtlCol="0">
                <a:spAutoFit/>
              </a:bodyPr>
              <a:lstStyle/>
              <a:p>
                <a:pPr algn="ctr"/>
                <a:r>
                  <a:rPr lang="en-US" altLang="zh-TW" sz="2400" dirty="0">
                    <a:solidFill>
                      <a:prstClr val="black"/>
                    </a:solidFill>
                  </a:rPr>
                  <a:t>Layer</a:t>
                </a:r>
                <a:endParaRPr lang="zh-TW" altLang="en-US" sz="2400" dirty="0">
                  <a:solidFill>
                    <a:prstClr val="black"/>
                  </a:solidFill>
                </a:endParaRPr>
              </a:p>
            </p:txBody>
          </p:sp>
          <p:graphicFrame>
            <p:nvGraphicFramePr>
              <p:cNvPr id="80" name="Object 12"/>
              <p:cNvGraphicFramePr>
                <a:graphicFrameLocks noChangeAspect="1"/>
              </p:cNvGraphicFramePr>
              <p:nvPr/>
            </p:nvGraphicFramePr>
            <p:xfrm>
              <a:off x="1930433" y="1079298"/>
              <a:ext cx="593725" cy="382587"/>
            </p:xfrm>
            <a:graphic>
              <a:graphicData uri="http://schemas.openxmlformats.org/presentationml/2006/ole">
                <mc:AlternateContent xmlns:mc="http://schemas.openxmlformats.org/markup-compatibility/2006">
                  <mc:Choice xmlns:v="urn:schemas-microsoft-com:vml" Requires="v">
                    <p:oleObj name="方程式" r:id="rId28" imgW="279360" imgH="177480" progId="Equation.3">
                      <p:embed/>
                    </p:oleObj>
                  </mc:Choice>
                  <mc:Fallback>
                    <p:oleObj name="方程式" r:id="rId28" imgW="279360" imgH="177480" progId="Equation.3">
                      <p:embed/>
                      <p:pic>
                        <p:nvPicPr>
                          <p:cNvPr id="0" name=""/>
                          <p:cNvPicPr>
                            <a:picLocks noChangeAspect="1" noChangeArrowheads="1"/>
                          </p:cNvPicPr>
                          <p:nvPr/>
                        </p:nvPicPr>
                        <p:blipFill>
                          <a:blip r:embed="rId29"/>
                          <a:srcRect/>
                          <a:stretch>
                            <a:fillRect/>
                          </a:stretch>
                        </p:blipFill>
                        <p:spPr bwMode="auto">
                          <a:xfrm>
                            <a:off x="1930433" y="1079298"/>
                            <a:ext cx="5937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aphicFrame>
        <p:nvGraphicFramePr>
          <p:cNvPr id="85" name="Object 12"/>
          <p:cNvGraphicFramePr>
            <a:graphicFrameLocks noChangeAspect="1"/>
          </p:cNvGraphicFramePr>
          <p:nvPr>
            <p:extLst>
              <p:ext uri="{D42A27DB-BD31-4B8C-83A1-F6EECF244321}">
                <p14:modId xmlns:p14="http://schemas.microsoft.com/office/powerpoint/2010/main" val="1495726768"/>
              </p:ext>
            </p:extLst>
          </p:nvPr>
        </p:nvGraphicFramePr>
        <p:xfrm>
          <a:off x="3165933" y="4065391"/>
          <a:ext cx="1842661" cy="526474"/>
        </p:xfrm>
        <a:graphic>
          <a:graphicData uri="http://schemas.openxmlformats.org/presentationml/2006/ole">
            <mc:AlternateContent xmlns:mc="http://schemas.openxmlformats.org/markup-compatibility/2006">
              <mc:Choice xmlns:v="urn:schemas-microsoft-com:vml" Requires="v">
                <p:oleObj name="方程式" r:id="rId30" imgW="888840" imgH="253800" progId="Equation.3">
                  <p:embed/>
                </p:oleObj>
              </mc:Choice>
              <mc:Fallback>
                <p:oleObj name="方程式" r:id="rId30" imgW="888840" imgH="253800" progId="Equation.3">
                  <p:embed/>
                  <p:pic>
                    <p:nvPicPr>
                      <p:cNvPr id="0" name=""/>
                      <p:cNvPicPr>
                        <a:picLocks noChangeAspect="1" noChangeArrowheads="1"/>
                      </p:cNvPicPr>
                      <p:nvPr/>
                    </p:nvPicPr>
                    <p:blipFill>
                      <a:blip r:embed="rId31"/>
                      <a:srcRect/>
                      <a:stretch>
                        <a:fillRect/>
                      </a:stretch>
                    </p:blipFill>
                    <p:spPr bwMode="auto">
                      <a:xfrm>
                        <a:off x="3165933" y="4065391"/>
                        <a:ext cx="1842661" cy="526474"/>
                      </a:xfrm>
                      <a:prstGeom prst="rect">
                        <a:avLst/>
                      </a:prstGeom>
                      <a:noFill/>
                    </p:spPr>
                  </p:pic>
                </p:oleObj>
              </mc:Fallback>
            </mc:AlternateContent>
          </a:graphicData>
        </a:graphic>
      </p:graphicFrame>
      <p:graphicFrame>
        <p:nvGraphicFramePr>
          <p:cNvPr id="86" name="Object 12"/>
          <p:cNvGraphicFramePr>
            <a:graphicFrameLocks noChangeAspect="1"/>
          </p:cNvGraphicFramePr>
          <p:nvPr>
            <p:extLst>
              <p:ext uri="{D42A27DB-BD31-4B8C-83A1-F6EECF244321}">
                <p14:modId xmlns:p14="http://schemas.microsoft.com/office/powerpoint/2010/main" val="203394824"/>
              </p:ext>
            </p:extLst>
          </p:nvPr>
        </p:nvGraphicFramePr>
        <p:xfrm>
          <a:off x="3156560" y="4593197"/>
          <a:ext cx="1264322" cy="494177"/>
        </p:xfrm>
        <a:graphic>
          <a:graphicData uri="http://schemas.openxmlformats.org/presentationml/2006/ole">
            <mc:AlternateContent xmlns:mc="http://schemas.openxmlformats.org/markup-compatibility/2006">
              <mc:Choice xmlns:v="urn:schemas-microsoft-com:vml" Requires="v">
                <p:oleObj name="方程式" r:id="rId32" imgW="647640" imgH="253800" progId="Equation.3">
                  <p:embed/>
                </p:oleObj>
              </mc:Choice>
              <mc:Fallback>
                <p:oleObj name="方程式" r:id="rId32" imgW="647640" imgH="253800" progId="Equation.3">
                  <p:embed/>
                  <p:pic>
                    <p:nvPicPr>
                      <p:cNvPr id="0" name=""/>
                      <p:cNvPicPr>
                        <a:picLocks noChangeAspect="1" noChangeArrowheads="1"/>
                      </p:cNvPicPr>
                      <p:nvPr/>
                    </p:nvPicPr>
                    <p:blipFill>
                      <a:blip r:embed="rId33"/>
                      <a:srcRect/>
                      <a:stretch>
                        <a:fillRect/>
                      </a:stretch>
                    </p:blipFill>
                    <p:spPr bwMode="auto">
                      <a:xfrm>
                        <a:off x="3156560" y="4593197"/>
                        <a:ext cx="1264322" cy="494177"/>
                      </a:xfrm>
                      <a:prstGeom prst="rect">
                        <a:avLst/>
                      </a:prstGeom>
                      <a:noFill/>
                    </p:spPr>
                  </p:pic>
                </p:oleObj>
              </mc:Fallback>
            </mc:AlternateContent>
          </a:graphicData>
        </a:graphic>
      </p:graphicFrame>
      <p:graphicFrame>
        <p:nvGraphicFramePr>
          <p:cNvPr id="87" name="Object 12"/>
          <p:cNvGraphicFramePr>
            <a:graphicFrameLocks noChangeAspect="1"/>
          </p:cNvGraphicFramePr>
          <p:nvPr>
            <p:extLst>
              <p:ext uri="{D42A27DB-BD31-4B8C-83A1-F6EECF244321}">
                <p14:modId xmlns:p14="http://schemas.microsoft.com/office/powerpoint/2010/main" val="1625430846"/>
              </p:ext>
            </p:extLst>
          </p:nvPr>
        </p:nvGraphicFramePr>
        <p:xfrm>
          <a:off x="3994440" y="5149294"/>
          <a:ext cx="654050" cy="155575"/>
        </p:xfrm>
        <a:graphic>
          <a:graphicData uri="http://schemas.openxmlformats.org/presentationml/2006/ole">
            <mc:AlternateContent xmlns:mc="http://schemas.openxmlformats.org/markup-compatibility/2006">
              <mc:Choice xmlns:v="urn:schemas-microsoft-com:vml" Requires="v">
                <p:oleObj name="方程式" r:id="rId34" imgW="317160" imgH="75960" progId="Equation.3">
                  <p:embed/>
                </p:oleObj>
              </mc:Choice>
              <mc:Fallback>
                <p:oleObj name="方程式" r:id="rId34" imgW="317160" imgH="75960" progId="Equation.3">
                  <p:embed/>
                  <p:pic>
                    <p:nvPicPr>
                      <p:cNvPr id="0" name=""/>
                      <p:cNvPicPr>
                        <a:picLocks noChangeAspect="1" noChangeArrowheads="1"/>
                      </p:cNvPicPr>
                      <p:nvPr/>
                    </p:nvPicPr>
                    <p:blipFill>
                      <a:blip r:embed="rId35"/>
                      <a:srcRect/>
                      <a:stretch>
                        <a:fillRect/>
                      </a:stretch>
                    </p:blipFill>
                    <p:spPr bwMode="auto">
                      <a:xfrm>
                        <a:off x="3994440" y="5149294"/>
                        <a:ext cx="654050" cy="155575"/>
                      </a:xfrm>
                      <a:prstGeom prst="rect">
                        <a:avLst/>
                      </a:prstGeom>
                      <a:noFill/>
                    </p:spPr>
                  </p:pic>
                </p:oleObj>
              </mc:Fallback>
            </mc:AlternateContent>
          </a:graphicData>
        </a:graphic>
      </p:graphicFrame>
      <p:graphicFrame>
        <p:nvGraphicFramePr>
          <p:cNvPr id="88" name="Object 12"/>
          <p:cNvGraphicFramePr>
            <a:graphicFrameLocks noChangeAspect="1"/>
          </p:cNvGraphicFramePr>
          <p:nvPr>
            <p:extLst>
              <p:ext uri="{D42A27DB-BD31-4B8C-83A1-F6EECF244321}">
                <p14:modId xmlns:p14="http://schemas.microsoft.com/office/powerpoint/2010/main" val="1148033675"/>
              </p:ext>
            </p:extLst>
          </p:nvPr>
        </p:nvGraphicFramePr>
        <p:xfrm>
          <a:off x="6093045" y="4595815"/>
          <a:ext cx="2895600" cy="496887"/>
        </p:xfrm>
        <a:graphic>
          <a:graphicData uri="http://schemas.openxmlformats.org/presentationml/2006/ole">
            <mc:AlternateContent xmlns:mc="http://schemas.openxmlformats.org/markup-compatibility/2006">
              <mc:Choice xmlns:v="urn:schemas-microsoft-com:vml" Requires="v">
                <p:oleObj name="方程式" r:id="rId36" imgW="1549080" imgH="266400" progId="Equation.3">
                  <p:embed/>
                </p:oleObj>
              </mc:Choice>
              <mc:Fallback>
                <p:oleObj name="方程式" r:id="rId36" imgW="1549080" imgH="266400" progId="Equation.3">
                  <p:embed/>
                  <p:pic>
                    <p:nvPicPr>
                      <p:cNvPr id="0" name=""/>
                      <p:cNvPicPr>
                        <a:picLocks noChangeAspect="1" noChangeArrowheads="1"/>
                      </p:cNvPicPr>
                      <p:nvPr/>
                    </p:nvPicPr>
                    <p:blipFill>
                      <a:blip r:embed="rId37"/>
                      <a:srcRect/>
                      <a:stretch>
                        <a:fillRect/>
                      </a:stretch>
                    </p:blipFill>
                    <p:spPr bwMode="auto">
                      <a:xfrm>
                        <a:off x="6093045" y="4595815"/>
                        <a:ext cx="2895600" cy="496887"/>
                      </a:xfrm>
                      <a:prstGeom prst="rect">
                        <a:avLst/>
                      </a:prstGeom>
                      <a:noFill/>
                    </p:spPr>
                  </p:pic>
                </p:oleObj>
              </mc:Fallback>
            </mc:AlternateContent>
          </a:graphicData>
        </a:graphic>
      </p:graphicFrame>
      <p:graphicFrame>
        <p:nvGraphicFramePr>
          <p:cNvPr id="89" name="Object 12"/>
          <p:cNvGraphicFramePr>
            <a:graphicFrameLocks noChangeAspect="1"/>
          </p:cNvGraphicFramePr>
          <p:nvPr>
            <p:extLst>
              <p:ext uri="{D42A27DB-BD31-4B8C-83A1-F6EECF244321}">
                <p14:modId xmlns:p14="http://schemas.microsoft.com/office/powerpoint/2010/main" val="345444932"/>
              </p:ext>
            </p:extLst>
          </p:nvPr>
        </p:nvGraphicFramePr>
        <p:xfrm>
          <a:off x="7086214" y="5198299"/>
          <a:ext cx="654050" cy="155575"/>
        </p:xfrm>
        <a:graphic>
          <a:graphicData uri="http://schemas.openxmlformats.org/presentationml/2006/ole">
            <mc:AlternateContent xmlns:mc="http://schemas.openxmlformats.org/markup-compatibility/2006">
              <mc:Choice xmlns:v="urn:schemas-microsoft-com:vml" Requires="v">
                <p:oleObj name="方程式" r:id="rId38" imgW="317160" imgH="75960" progId="Equation.3">
                  <p:embed/>
                </p:oleObj>
              </mc:Choice>
              <mc:Fallback>
                <p:oleObj name="方程式" r:id="rId38" imgW="317160" imgH="75960" progId="Equation.3">
                  <p:embed/>
                  <p:pic>
                    <p:nvPicPr>
                      <p:cNvPr id="0" name=""/>
                      <p:cNvPicPr>
                        <a:picLocks noChangeAspect="1" noChangeArrowheads="1"/>
                      </p:cNvPicPr>
                      <p:nvPr/>
                    </p:nvPicPr>
                    <p:blipFill>
                      <a:blip r:embed="rId39"/>
                      <a:srcRect/>
                      <a:stretch>
                        <a:fillRect/>
                      </a:stretch>
                    </p:blipFill>
                    <p:spPr bwMode="auto">
                      <a:xfrm>
                        <a:off x="7086214" y="5198299"/>
                        <a:ext cx="654050" cy="155575"/>
                      </a:xfrm>
                      <a:prstGeom prst="rect">
                        <a:avLst/>
                      </a:prstGeom>
                      <a:noFill/>
                    </p:spPr>
                  </p:pic>
                </p:oleObj>
              </mc:Fallback>
            </mc:AlternateContent>
          </a:graphicData>
        </a:graphic>
      </p:graphicFrame>
      <p:graphicFrame>
        <p:nvGraphicFramePr>
          <p:cNvPr id="90" name="Object 12"/>
          <p:cNvGraphicFramePr>
            <a:graphicFrameLocks noChangeAspect="1"/>
          </p:cNvGraphicFramePr>
          <p:nvPr>
            <p:extLst>
              <p:ext uri="{D42A27DB-BD31-4B8C-83A1-F6EECF244321}">
                <p14:modId xmlns:p14="http://schemas.microsoft.com/office/powerpoint/2010/main" val="1001971711"/>
              </p:ext>
            </p:extLst>
          </p:nvPr>
        </p:nvGraphicFramePr>
        <p:xfrm>
          <a:off x="7255040" y="2462058"/>
          <a:ext cx="381000" cy="514350"/>
        </p:xfrm>
        <a:graphic>
          <a:graphicData uri="http://schemas.openxmlformats.org/presentationml/2006/ole">
            <mc:AlternateContent xmlns:mc="http://schemas.openxmlformats.org/markup-compatibility/2006">
              <mc:Choice xmlns:v="urn:schemas-microsoft-com:vml" Requires="v">
                <p:oleObj name="方程式" r:id="rId40" imgW="177480" imgH="241200" progId="Equation.3">
                  <p:embed/>
                </p:oleObj>
              </mc:Choice>
              <mc:Fallback>
                <p:oleObj name="方程式" r:id="rId40" imgW="177480" imgH="241200" progId="Equation.3">
                  <p:embed/>
                  <p:pic>
                    <p:nvPicPr>
                      <p:cNvPr id="0" name=""/>
                      <p:cNvPicPr>
                        <a:picLocks noChangeAspect="1" noChangeArrowheads="1"/>
                      </p:cNvPicPr>
                      <p:nvPr/>
                    </p:nvPicPr>
                    <p:blipFill>
                      <a:blip r:embed="rId41"/>
                      <a:srcRect/>
                      <a:stretch>
                        <a:fillRect/>
                      </a:stretch>
                    </p:blipFill>
                    <p:spPr bwMode="auto">
                      <a:xfrm>
                        <a:off x="7255040" y="2462058"/>
                        <a:ext cx="3810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7" name="直線單箭頭接點 96"/>
          <p:cNvCxnSpPr/>
          <p:nvPr/>
        </p:nvCxnSpPr>
        <p:spPr>
          <a:xfrm flipH="1">
            <a:off x="4391856" y="3275137"/>
            <a:ext cx="2495" cy="3346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2" name="Object 12"/>
          <p:cNvGraphicFramePr>
            <a:graphicFrameLocks noChangeAspect="1"/>
          </p:cNvGraphicFramePr>
          <p:nvPr>
            <p:extLst>
              <p:ext uri="{D42A27DB-BD31-4B8C-83A1-F6EECF244321}">
                <p14:modId xmlns:p14="http://schemas.microsoft.com/office/powerpoint/2010/main" val="2152375799"/>
              </p:ext>
            </p:extLst>
          </p:nvPr>
        </p:nvGraphicFramePr>
        <p:xfrm>
          <a:off x="7102244" y="6143818"/>
          <a:ext cx="654050" cy="155575"/>
        </p:xfrm>
        <a:graphic>
          <a:graphicData uri="http://schemas.openxmlformats.org/presentationml/2006/ole">
            <mc:AlternateContent xmlns:mc="http://schemas.openxmlformats.org/markup-compatibility/2006">
              <mc:Choice xmlns:v="urn:schemas-microsoft-com:vml" Requires="v">
                <p:oleObj name="方程式" r:id="rId42" imgW="317160" imgH="75960" progId="Equation.3">
                  <p:embed/>
                </p:oleObj>
              </mc:Choice>
              <mc:Fallback>
                <p:oleObj name="方程式" r:id="rId42" imgW="317160" imgH="75960" progId="Equation.3">
                  <p:embed/>
                  <p:pic>
                    <p:nvPicPr>
                      <p:cNvPr id="0" name=""/>
                      <p:cNvPicPr>
                        <a:picLocks noChangeAspect="1" noChangeArrowheads="1"/>
                      </p:cNvPicPr>
                      <p:nvPr/>
                    </p:nvPicPr>
                    <p:blipFill>
                      <a:blip r:embed="rId39"/>
                      <a:srcRect/>
                      <a:stretch>
                        <a:fillRect/>
                      </a:stretch>
                    </p:blipFill>
                    <p:spPr bwMode="auto">
                      <a:xfrm>
                        <a:off x="7102244" y="6143818"/>
                        <a:ext cx="654050" cy="155575"/>
                      </a:xfrm>
                      <a:prstGeom prst="rect">
                        <a:avLst/>
                      </a:prstGeom>
                      <a:noFill/>
                    </p:spPr>
                  </p:pic>
                </p:oleObj>
              </mc:Fallback>
            </mc:AlternateContent>
          </a:graphicData>
        </a:graphic>
      </p:graphicFrame>
      <p:grpSp>
        <p:nvGrpSpPr>
          <p:cNvPr id="64" name="Group 63"/>
          <p:cNvGrpSpPr/>
          <p:nvPr/>
        </p:nvGrpSpPr>
        <p:grpSpPr>
          <a:xfrm>
            <a:off x="109240" y="5984280"/>
            <a:ext cx="592191" cy="816164"/>
            <a:chOff x="7517647" y="4843947"/>
            <a:chExt cx="1485900" cy="1908068"/>
          </a:xfrm>
        </p:grpSpPr>
        <p:pic>
          <p:nvPicPr>
            <p:cNvPr id="65" name="Picture 2">
              <a:hlinkClick r:id="rId43"/>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2157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3" grpId="0" animBg="1"/>
      <p:bldP spid="92" grpId="0" animBg="1"/>
      <p:bldP spid="91" grpId="0" animBg="1"/>
      <p:bldP spid="5" grpId="0"/>
      <p:bldP spid="6" grpId="0"/>
      <p:bldP spid="9" grpId="0" animBg="1"/>
      <p:bldP spid="19"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711" y="124903"/>
            <a:ext cx="7886700" cy="471782"/>
          </a:xfrm>
        </p:spPr>
        <p:txBody>
          <a:bodyPr>
            <a:normAutofit fontScale="90000"/>
          </a:bodyPr>
          <a:lstStyle/>
          <a:p>
            <a:r>
              <a:rPr lang="en-US" altLang="zh-TW" dirty="0"/>
              <a:t>Summary (backpropagation cycle)</a:t>
            </a:r>
            <a:endParaRPr lang="zh-TW" altLang="en-US" dirty="0"/>
          </a:p>
        </p:txBody>
      </p:sp>
      <p:sp>
        <p:nvSpPr>
          <p:cNvPr id="3" name="內容版面配置區 2"/>
          <p:cNvSpPr>
            <a:spLocks noGrp="1"/>
          </p:cNvSpPr>
          <p:nvPr>
            <p:ph idx="1"/>
          </p:nvPr>
        </p:nvSpPr>
        <p:spPr>
          <a:xfrm>
            <a:off x="78460" y="585761"/>
            <a:ext cx="7886700" cy="514619"/>
          </a:xfrm>
        </p:spPr>
        <p:txBody>
          <a:bodyPr>
            <a:normAutofit/>
          </a:bodyPr>
          <a:lstStyle/>
          <a:p>
            <a:r>
              <a:rPr lang="en-US" altLang="zh-TW" sz="1800" dirty="0">
                <a:hlinkClick r:id="rId2"/>
              </a:rPr>
              <a:t>https://theclevermachine.wordpress.com/</a:t>
            </a:r>
            <a:r>
              <a:rPr lang="en-US" altLang="zh-TW" sz="1800" dirty="0"/>
              <a:t> </a:t>
            </a:r>
            <a:endParaRPr lang="zh-TW" altLang="en-US" sz="1800" dirty="0"/>
          </a:p>
        </p:txBody>
      </p:sp>
      <p:pic>
        <p:nvPicPr>
          <p:cNvPr id="151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094" y="1263113"/>
            <a:ext cx="3408012" cy="239294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1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088" y="1263113"/>
            <a:ext cx="5278221" cy="239294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1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94" y="3903152"/>
            <a:ext cx="4888546" cy="230391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15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8489" y="3903153"/>
            <a:ext cx="3905777" cy="121903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155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570" y="5480654"/>
            <a:ext cx="4746691" cy="5714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5053" y="6419476"/>
            <a:ext cx="9022271" cy="276979"/>
          </a:xfrm>
          <a:prstGeom prst="rect">
            <a:avLst/>
          </a:prstGeom>
          <a:noFill/>
        </p:spPr>
        <p:txBody>
          <a:bodyPr wrap="square" lIns="91420" tIns="45710" rIns="91420" bIns="45710" rtlCol="0">
            <a:spAutoFit/>
          </a:bodyPr>
          <a:lstStyle/>
          <a:p>
            <a:r>
              <a:rPr lang="en-US" sz="1200" dirty="0"/>
              <a:t>Math. details: </a:t>
            </a:r>
            <a:r>
              <a:rPr lang="en-US" sz="1200" dirty="0">
                <a:hlinkClick r:id="rId8"/>
              </a:rPr>
              <a:t>https://theclevermachine.wordpress.com/2014/09/06/derivation-error-backpropagation-gradient-descent-for-neural-networks/</a:t>
            </a:r>
            <a:r>
              <a:rPr lang="en-US" sz="1200" dirty="0"/>
              <a:t> </a:t>
            </a:r>
          </a:p>
        </p:txBody>
      </p:sp>
    </p:spTree>
    <p:extLst>
      <p:ext uri="{BB962C8B-B14F-4D97-AF65-F5344CB8AC3E}">
        <p14:creationId xmlns:p14="http://schemas.microsoft.com/office/powerpoint/2010/main" val="29186050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9165" y="155898"/>
            <a:ext cx="7886700" cy="804995"/>
          </a:xfrm>
        </p:spPr>
        <p:txBody>
          <a:bodyPr>
            <a:normAutofit fontScale="90000"/>
          </a:bodyPr>
          <a:lstStyle/>
          <a:p>
            <a:r>
              <a:rPr lang="en-US" altLang="zh-TW" dirty="0"/>
              <a:t>Looks difficult? </a:t>
            </a:r>
            <a:r>
              <a:rPr lang="en-US" altLang="zh-TW" sz="3600" dirty="0"/>
              <a:t>(lets follow the logic of the backpropagation idea from another angle …)</a:t>
            </a:r>
            <a:endParaRPr lang="zh-TW" altLang="en-US" sz="3600" dirty="0"/>
          </a:p>
        </p:txBody>
      </p:sp>
      <p:sp>
        <p:nvSpPr>
          <p:cNvPr id="3" name="內容版面配置區 2"/>
          <p:cNvSpPr>
            <a:spLocks noGrp="1"/>
          </p:cNvSpPr>
          <p:nvPr>
            <p:ph idx="1"/>
          </p:nvPr>
        </p:nvSpPr>
        <p:spPr>
          <a:xfrm>
            <a:off x="566657" y="1011964"/>
            <a:ext cx="4307559" cy="258898"/>
          </a:xfrm>
        </p:spPr>
        <p:txBody>
          <a:bodyPr>
            <a:normAutofit fontScale="77500" lnSpcReduction="20000"/>
          </a:bodyPr>
          <a:lstStyle/>
          <a:p>
            <a:r>
              <a:rPr lang="en-US" sz="1800" dirty="0">
                <a:hlinkClick r:id="rId3"/>
              </a:rPr>
              <a:t>http://colah.github.io/posts/2015-08-Backprop/</a:t>
            </a:r>
            <a:r>
              <a:rPr lang="en-US" sz="1800" dirty="0"/>
              <a:t> </a:t>
            </a:r>
            <a:r>
              <a:rPr lang="en-US" altLang="zh-TW" sz="1800" dirty="0"/>
              <a:t> </a:t>
            </a:r>
            <a:endParaRPr lang="zh-TW" altLang="en-US" sz="1800" dirty="0"/>
          </a:p>
        </p:txBody>
      </p:sp>
      <p:sp>
        <p:nvSpPr>
          <p:cNvPr id="5" name="TextBox 4"/>
          <p:cNvSpPr txBox="1"/>
          <p:nvPr/>
        </p:nvSpPr>
        <p:spPr>
          <a:xfrm>
            <a:off x="587024" y="1247613"/>
            <a:ext cx="7718157" cy="307777"/>
          </a:xfrm>
          <a:prstGeom prst="rect">
            <a:avLst/>
          </a:prstGeom>
          <a:noFill/>
        </p:spPr>
        <p:txBody>
          <a:bodyPr wrap="square" rtlCol="0">
            <a:spAutoFit/>
          </a:bodyPr>
          <a:lstStyle/>
          <a:p>
            <a:r>
              <a:rPr lang="en-US" sz="1400" dirty="0"/>
              <a:t>Let us take a sample of a computational graph, which computes the expression:   </a:t>
            </a:r>
            <a:r>
              <a:rPr lang="en-US" sz="1400" i="1" dirty="0"/>
              <a:t>e </a:t>
            </a:r>
            <a:r>
              <a:rPr lang="en-US" sz="1400" dirty="0"/>
              <a:t>= (</a:t>
            </a:r>
            <a:r>
              <a:rPr lang="en-US" sz="1400" i="1" dirty="0" err="1"/>
              <a:t>a</a:t>
            </a:r>
            <a:r>
              <a:rPr lang="en-US" sz="1400" dirty="0" err="1"/>
              <a:t>+</a:t>
            </a:r>
            <a:r>
              <a:rPr lang="en-US" sz="1400" i="1" dirty="0" err="1"/>
              <a:t>b</a:t>
            </a:r>
            <a:r>
              <a:rPr lang="en-US" sz="1400" dirty="0"/>
              <a:t>)∗(</a:t>
            </a:r>
            <a:r>
              <a:rPr lang="en-US" sz="1400" i="1" dirty="0"/>
              <a:t>b</a:t>
            </a:r>
            <a:r>
              <a:rPr lang="en-US" sz="1400" dirty="0"/>
              <a:t>+1)</a:t>
            </a:r>
          </a:p>
        </p:txBody>
      </p:sp>
      <p:grpSp>
        <p:nvGrpSpPr>
          <p:cNvPr id="6" name="Group 5"/>
          <p:cNvGrpSpPr/>
          <p:nvPr/>
        </p:nvGrpSpPr>
        <p:grpSpPr>
          <a:xfrm>
            <a:off x="92990" y="1710155"/>
            <a:ext cx="8958021" cy="5062784"/>
            <a:chOff x="116237" y="1756649"/>
            <a:chExt cx="8958021" cy="5062784"/>
          </a:xfrm>
        </p:grpSpPr>
        <p:grpSp>
          <p:nvGrpSpPr>
            <p:cNvPr id="4" name="Group 3"/>
            <p:cNvGrpSpPr/>
            <p:nvPr/>
          </p:nvGrpSpPr>
          <p:grpSpPr>
            <a:xfrm>
              <a:off x="116237" y="1756649"/>
              <a:ext cx="8958021" cy="1831209"/>
              <a:chOff x="294720" y="1756650"/>
              <a:chExt cx="8602832" cy="1611774"/>
            </a:xfrm>
          </p:grpSpPr>
          <p:pic>
            <p:nvPicPr>
              <p:cNvPr id="157698" name="Picture 2" descr="http://colah.github.io/posts/2015-08-Backprop/img/tree-de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720" y="1756650"/>
                <a:ext cx="2786355" cy="16117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9682" name="Picture 2" descr="http://colah.github.io/posts/2015-08-Backprop/img/tree-ev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7153" y="1756652"/>
                <a:ext cx="2781351" cy="160775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9684" name="Picture 4" descr="http://colah.github.io/posts/2015-08-Backprop/img/tree-eval-deriv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9011" y="1756650"/>
                <a:ext cx="2848541" cy="16077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pic>
          <p:nvPicPr>
            <p:cNvPr id="199686" name="Picture 6" descr="http://colah.github.io/posts/2015-08-Backprop/img/chain-def-gree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37" y="3771960"/>
              <a:ext cx="2901396" cy="70262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9688" name="Picture 8" descr="http://colah.github.io/posts/2015-08-Backprop/img/chain-forward-gree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7677" y="3647977"/>
              <a:ext cx="2647691" cy="89319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9690" name="Picture 10" descr="http://colah.github.io/posts/2015-08-Backprop/img/chain-backward-greek.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8108" y="3665571"/>
              <a:ext cx="2468440" cy="85800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9692" name="Picture 12" descr="http://colah.github.io/posts/2015-08-Backprop/img/tree-eval-derivs.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37" y="5071229"/>
              <a:ext cx="2910810" cy="164289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9694" name="Picture 14" descr="http://colah.github.io/posts/2015-08-Backprop/img/tree-forwradmod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17678" y="5068425"/>
              <a:ext cx="2896186" cy="16497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9696" name="Picture 16" descr="http://colah.github.io/posts/2015-08-Backprop/img/tree-backprop.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08108" y="5064601"/>
              <a:ext cx="2966150" cy="17548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9697"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48374" y="1805340"/>
              <a:ext cx="1112582" cy="56640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9698"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31874" y="3341627"/>
              <a:ext cx="703638" cy="20969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9699" name="Picture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97749" y="4648525"/>
              <a:ext cx="2696705" cy="30413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9700"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08108" y="4568644"/>
              <a:ext cx="1678902" cy="38253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549901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260648"/>
            <a:ext cx="4608512" cy="253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9" y="718988"/>
            <a:ext cx="23622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3284984"/>
            <a:ext cx="7402582" cy="3382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68624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623789"/>
            <a:ext cx="7772400" cy="1630855"/>
          </a:xfrm>
        </p:spPr>
        <p:txBody>
          <a:bodyPr>
            <a:normAutofit/>
          </a:bodyPr>
          <a:lstStyle/>
          <a:p>
            <a:r>
              <a:rPr lang="en-US" altLang="zh-TW" dirty="0">
                <a:solidFill>
                  <a:srgbClr val="0000FF"/>
                </a:solidFill>
              </a:rPr>
              <a:t>Why Deep?</a:t>
            </a:r>
            <a:endParaRPr lang="zh-TW" altLang="en-US" dirty="0">
              <a:solidFill>
                <a:srgbClr val="0000FF"/>
              </a:solidFill>
            </a:endParaRPr>
          </a:p>
        </p:txBody>
      </p:sp>
    </p:spTree>
    <p:extLst>
      <p:ext uri="{BB962C8B-B14F-4D97-AF65-F5344CB8AC3E}">
        <p14:creationId xmlns:p14="http://schemas.microsoft.com/office/powerpoint/2010/main" val="19589458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790699191"/>
              </p:ext>
            </p:extLst>
          </p:nvPr>
        </p:nvGraphicFramePr>
        <p:xfrm>
          <a:off x="927700" y="1901895"/>
          <a:ext cx="7288600" cy="4023360"/>
        </p:xfrm>
        <a:graphic>
          <a:graphicData uri="http://schemas.openxmlformats.org/drawingml/2006/table">
            <a:tbl>
              <a:tblPr firstRow="1" bandRow="1">
                <a:tableStyleId>{3C2FFA5D-87B4-456A-9821-1D502468CF0F}</a:tableStyleId>
              </a:tblPr>
              <a:tblGrid>
                <a:gridCol w="1822150">
                  <a:extLst>
                    <a:ext uri="{9D8B030D-6E8A-4147-A177-3AD203B41FA5}">
                      <a16:colId xmlns:a16="http://schemas.microsoft.com/office/drawing/2014/main" val="20000"/>
                    </a:ext>
                  </a:extLst>
                </a:gridCol>
                <a:gridCol w="1822150">
                  <a:extLst>
                    <a:ext uri="{9D8B030D-6E8A-4147-A177-3AD203B41FA5}">
                      <a16:colId xmlns:a16="http://schemas.microsoft.com/office/drawing/2014/main" val="20001"/>
                    </a:ext>
                  </a:extLst>
                </a:gridCol>
                <a:gridCol w="1822150">
                  <a:extLst>
                    <a:ext uri="{9D8B030D-6E8A-4147-A177-3AD203B41FA5}">
                      <a16:colId xmlns:a16="http://schemas.microsoft.com/office/drawing/2014/main" val="20002"/>
                    </a:ext>
                  </a:extLst>
                </a:gridCol>
                <a:gridCol w="1822150">
                  <a:extLst>
                    <a:ext uri="{9D8B030D-6E8A-4147-A177-3AD203B41FA5}">
                      <a16:colId xmlns:a16="http://schemas.microsoft.com/office/drawing/2014/main" val="20003"/>
                    </a:ext>
                  </a:extLst>
                </a:gridCol>
              </a:tblGrid>
              <a:tr h="822960">
                <a:tc>
                  <a:txBody>
                    <a:bodyPr/>
                    <a:lstStyle/>
                    <a:p>
                      <a:pPr algn="ctr"/>
                      <a:r>
                        <a:rPr lang="en-US" altLang="zh-TW" sz="2400" dirty="0"/>
                        <a:t>Layer</a:t>
                      </a:r>
                      <a:r>
                        <a:rPr lang="en-US" altLang="zh-TW" sz="2400" baseline="0" dirty="0"/>
                        <a:t> X</a:t>
                      </a:r>
                      <a:r>
                        <a:rPr lang="en-US" altLang="zh-TW" sz="2400" dirty="0"/>
                        <a:t> Size</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Word Error Rate (%)</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Layer</a:t>
                      </a:r>
                      <a:r>
                        <a:rPr lang="en-US" altLang="zh-TW" sz="2400" baseline="0" dirty="0"/>
                        <a:t> X</a:t>
                      </a:r>
                      <a:r>
                        <a:rPr lang="en-US" altLang="zh-TW" sz="2400" dirty="0"/>
                        <a:t> Size</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Word Error Rate (%)</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7200">
                <a:tc>
                  <a:txBody>
                    <a:bodyPr/>
                    <a:lstStyle/>
                    <a:p>
                      <a:pPr algn="ctr"/>
                      <a:r>
                        <a:rPr lang="en-US" altLang="zh-TW" sz="2400" dirty="0"/>
                        <a:t>1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24.2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2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20.4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3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18.4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4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17.8</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5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 X 3772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22.5</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7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17.1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 4634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22.6</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a:t>
                      </a:r>
                      <a:r>
                        <a:rPr lang="en-US" altLang="zh-TW" sz="2400" baseline="0" dirty="0"/>
                        <a:t> 16k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22.1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 name="標題 1"/>
          <p:cNvSpPr>
            <a:spLocks noGrp="1"/>
          </p:cNvSpPr>
          <p:nvPr>
            <p:ph type="title"/>
          </p:nvPr>
        </p:nvSpPr>
        <p:spPr/>
        <p:txBody>
          <a:bodyPr/>
          <a:lstStyle/>
          <a:p>
            <a:r>
              <a:rPr lang="en-US" altLang="zh-TW" dirty="0"/>
              <a:t>Deeper is Better?</a:t>
            </a:r>
            <a:endParaRPr lang="zh-TW" altLang="en-US" dirty="0"/>
          </a:p>
        </p:txBody>
      </p:sp>
      <p:sp>
        <p:nvSpPr>
          <p:cNvPr id="10" name="矩形 9"/>
          <p:cNvSpPr/>
          <p:nvPr/>
        </p:nvSpPr>
        <p:spPr>
          <a:xfrm>
            <a:off x="829441" y="6051167"/>
            <a:ext cx="7835153" cy="646311"/>
          </a:xfrm>
          <a:prstGeom prst="rect">
            <a:avLst/>
          </a:prstGeom>
        </p:spPr>
        <p:txBody>
          <a:bodyPr wrap="square" lIns="91420" tIns="45710" rIns="91420" bIns="45710">
            <a:spAutoFit/>
          </a:bodyPr>
          <a:lstStyle/>
          <a:p>
            <a:r>
              <a:rPr lang="en-US" altLang="zh-TW" dirty="0" err="1">
                <a:latin typeface="Arial" panose="020B0604020202020204" pitchFamily="34" charset="0"/>
              </a:rPr>
              <a:t>Seide</a:t>
            </a:r>
            <a:r>
              <a:rPr lang="en-US" altLang="zh-TW" dirty="0">
                <a:latin typeface="Arial" panose="020B0604020202020204" pitchFamily="34" charset="0"/>
              </a:rPr>
              <a:t>, Frank, Gang Li, and Dong Yu. "Conversational Speech Transcription Using Context-Dependent Deep Neural Networks." </a:t>
            </a:r>
            <a:r>
              <a:rPr lang="en-US" altLang="zh-TW" i="1" dirty="0" err="1">
                <a:latin typeface="Arial" panose="020B0604020202020204" pitchFamily="34" charset="0"/>
              </a:rPr>
              <a:t>Interspeech</a:t>
            </a:r>
            <a:r>
              <a:rPr lang="en-US" altLang="zh-TW" dirty="0">
                <a:latin typeface="Arial" panose="020B0604020202020204" pitchFamily="34" charset="0"/>
              </a:rPr>
              <a:t>. 2011.</a:t>
            </a:r>
            <a:endParaRPr lang="zh-TW" altLang="en-US" dirty="0"/>
          </a:p>
        </p:txBody>
      </p:sp>
      <p:sp>
        <p:nvSpPr>
          <p:cNvPr id="4" name="矩形 3"/>
          <p:cNvSpPr/>
          <p:nvPr/>
        </p:nvSpPr>
        <p:spPr>
          <a:xfrm>
            <a:off x="4571999" y="1276350"/>
            <a:ext cx="3943350" cy="4711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3" name="矩形 12"/>
          <p:cNvSpPr/>
          <p:nvPr/>
        </p:nvSpPr>
        <p:spPr>
          <a:xfrm>
            <a:off x="4747017" y="3221076"/>
            <a:ext cx="3769504" cy="1384974"/>
          </a:xfrm>
          <a:prstGeom prst="rect">
            <a:avLst/>
          </a:prstGeom>
        </p:spPr>
        <p:txBody>
          <a:bodyPr wrap="square" lIns="91420" tIns="45710" rIns="91420" bIns="45710">
            <a:spAutoFit/>
          </a:bodyPr>
          <a:lstStyle/>
          <a:p>
            <a:r>
              <a:rPr lang="en-US" altLang="zh-TW" sz="2800" dirty="0">
                <a:solidFill>
                  <a:srgbClr val="0000FF"/>
                </a:solidFill>
              </a:rPr>
              <a:t>Not surprised, more parameters, better performance </a:t>
            </a:r>
            <a:endParaRPr lang="zh-TW" altLang="en-US" sz="2800" dirty="0">
              <a:solidFill>
                <a:srgbClr val="0000FF"/>
              </a:solidFill>
            </a:endParaRPr>
          </a:p>
        </p:txBody>
      </p:sp>
      <p:sp>
        <p:nvSpPr>
          <p:cNvPr id="11" name="矩形 10"/>
          <p:cNvSpPr/>
          <p:nvPr/>
        </p:nvSpPr>
        <p:spPr>
          <a:xfrm>
            <a:off x="927701" y="1901895"/>
            <a:ext cx="3644299" cy="40233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Tree>
    <p:extLst>
      <p:ext uri="{BB962C8B-B14F-4D97-AF65-F5344CB8AC3E}">
        <p14:creationId xmlns:p14="http://schemas.microsoft.com/office/powerpoint/2010/main" val="33840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rot="16200000">
            <a:off x="5507376" y="1631048"/>
            <a:ext cx="2689840" cy="2809123"/>
          </a:xfrm>
          <a:prstGeom prst="rect">
            <a:avLst/>
          </a:prstGeom>
        </p:spPr>
      </p:pic>
      <p:sp>
        <p:nvSpPr>
          <p:cNvPr id="2" name="標題 1"/>
          <p:cNvSpPr>
            <a:spLocks noGrp="1"/>
          </p:cNvSpPr>
          <p:nvPr>
            <p:ph type="title"/>
          </p:nvPr>
        </p:nvSpPr>
        <p:spPr/>
        <p:txBody>
          <a:bodyPr/>
          <a:lstStyle/>
          <a:p>
            <a:r>
              <a:rPr lang="en-US" altLang="zh-TW" dirty="0"/>
              <a:t>Universality Theorem</a:t>
            </a:r>
            <a:endParaRPr lang="zh-TW" altLang="en-US" dirty="0"/>
          </a:p>
        </p:txBody>
      </p:sp>
      <p:sp>
        <p:nvSpPr>
          <p:cNvPr id="4" name="矩形 3"/>
          <p:cNvSpPr/>
          <p:nvPr/>
        </p:nvSpPr>
        <p:spPr>
          <a:xfrm>
            <a:off x="5326192" y="4404314"/>
            <a:ext cx="2930667" cy="923309"/>
          </a:xfrm>
          <a:prstGeom prst="rect">
            <a:avLst/>
          </a:prstGeom>
        </p:spPr>
        <p:txBody>
          <a:bodyPr wrap="square" lIns="91420" tIns="45710" rIns="91420" bIns="45710">
            <a:spAutoFit/>
          </a:bodyPr>
          <a:lstStyle/>
          <a:p>
            <a:r>
              <a:rPr lang="en-US" altLang="zh-TW" dirty="0">
                <a:solidFill>
                  <a:srgbClr val="0000FF"/>
                </a:solidFill>
              </a:rPr>
              <a:t>Reference</a:t>
            </a:r>
            <a:r>
              <a:rPr lang="zh-TW" altLang="en-US" dirty="0">
                <a:solidFill>
                  <a:srgbClr val="0000FF"/>
                </a:solidFill>
              </a:rPr>
              <a:t> </a:t>
            </a:r>
            <a:r>
              <a:rPr lang="en-US" altLang="zh-TW" dirty="0">
                <a:solidFill>
                  <a:srgbClr val="0000FF"/>
                </a:solidFill>
              </a:rPr>
              <a:t>for the reason: </a:t>
            </a:r>
            <a:r>
              <a:rPr lang="zh-TW" altLang="en-US" u="sng" dirty="0"/>
              <a:t>http://neuralnetworksanddeeplearning.com/chap4.html</a:t>
            </a:r>
          </a:p>
        </p:txBody>
      </p:sp>
      <p:sp>
        <p:nvSpPr>
          <p:cNvPr id="7" name="文字方塊 6"/>
          <p:cNvSpPr txBox="1"/>
          <p:nvPr/>
        </p:nvSpPr>
        <p:spPr>
          <a:xfrm>
            <a:off x="935344" y="1893033"/>
            <a:ext cx="4390847" cy="523200"/>
          </a:xfrm>
          <a:prstGeom prst="rect">
            <a:avLst/>
          </a:prstGeom>
          <a:noFill/>
        </p:spPr>
        <p:txBody>
          <a:bodyPr wrap="square" lIns="91420" tIns="45710" rIns="91420" bIns="45710" rtlCol="0">
            <a:spAutoFit/>
          </a:bodyPr>
          <a:lstStyle/>
          <a:p>
            <a:r>
              <a:rPr lang="en-US" altLang="zh-TW" sz="2800" dirty="0"/>
              <a:t>Any continuous function f</a:t>
            </a:r>
            <a:endParaRPr lang="zh-TW" altLang="en-US" sz="2800" dirty="0"/>
          </a:p>
        </p:txBody>
      </p:sp>
      <p:graphicFrame>
        <p:nvGraphicFramePr>
          <p:cNvPr id="8" name="Object 12"/>
          <p:cNvGraphicFramePr>
            <a:graphicFrameLocks noChangeAspect="1"/>
          </p:cNvGraphicFramePr>
          <p:nvPr>
            <p:extLst>
              <p:ext uri="{D42A27DB-BD31-4B8C-83A1-F6EECF244321}">
                <p14:modId xmlns:p14="http://schemas.microsoft.com/office/powerpoint/2010/main" val="3014574577"/>
              </p:ext>
            </p:extLst>
          </p:nvPr>
        </p:nvGraphicFramePr>
        <p:xfrm>
          <a:off x="1805232" y="2579752"/>
          <a:ext cx="2342046" cy="630000"/>
        </p:xfrm>
        <a:graphic>
          <a:graphicData uri="http://schemas.openxmlformats.org/presentationml/2006/ole">
            <mc:AlternateContent xmlns:mc="http://schemas.openxmlformats.org/markup-compatibility/2006">
              <mc:Choice xmlns:v="urn:schemas-microsoft-com:vml" Requires="v">
                <p:oleObj name="方程式" r:id="rId4" imgW="850680" imgH="228600" progId="Equation.3">
                  <p:embed/>
                </p:oleObj>
              </mc:Choice>
              <mc:Fallback>
                <p:oleObj name="方程式" r:id="rId4" imgW="850680" imgH="228600" progId="Equation.3">
                  <p:embed/>
                  <p:pic>
                    <p:nvPicPr>
                      <p:cNvPr id="0" name=""/>
                      <p:cNvPicPr>
                        <a:picLocks noChangeAspect="1" noChangeArrowheads="1"/>
                      </p:cNvPicPr>
                      <p:nvPr/>
                    </p:nvPicPr>
                    <p:blipFill>
                      <a:blip r:embed="rId5"/>
                      <a:srcRect/>
                      <a:stretch>
                        <a:fillRect/>
                      </a:stretch>
                    </p:blipFill>
                    <p:spPr bwMode="auto">
                      <a:xfrm>
                        <a:off x="1805232" y="2579752"/>
                        <a:ext cx="2342046" cy="63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p:cNvSpPr txBox="1"/>
          <p:nvPr/>
        </p:nvSpPr>
        <p:spPr>
          <a:xfrm>
            <a:off x="874968" y="3364331"/>
            <a:ext cx="4390847" cy="954087"/>
          </a:xfrm>
          <a:prstGeom prst="rect">
            <a:avLst/>
          </a:prstGeom>
          <a:noFill/>
        </p:spPr>
        <p:txBody>
          <a:bodyPr wrap="square" lIns="91420" tIns="45710" rIns="91420" bIns="45710" rtlCol="0">
            <a:spAutoFit/>
          </a:bodyPr>
          <a:lstStyle/>
          <a:p>
            <a:r>
              <a:rPr lang="en-US" altLang="zh-TW" sz="2800" dirty="0"/>
              <a:t>Can be realized by a network with one hidden layer</a:t>
            </a:r>
            <a:endParaRPr lang="zh-TW" altLang="en-US" sz="2800" dirty="0"/>
          </a:p>
        </p:txBody>
      </p:sp>
      <p:sp>
        <p:nvSpPr>
          <p:cNvPr id="10" name="文字方塊 9"/>
          <p:cNvSpPr txBox="1"/>
          <p:nvPr/>
        </p:nvSpPr>
        <p:spPr>
          <a:xfrm>
            <a:off x="865786" y="4430842"/>
            <a:ext cx="4220936" cy="954087"/>
          </a:xfrm>
          <a:prstGeom prst="rect">
            <a:avLst/>
          </a:prstGeom>
          <a:noFill/>
        </p:spPr>
        <p:txBody>
          <a:bodyPr wrap="square" lIns="91420" tIns="45710" rIns="91420" bIns="45710" rtlCol="0">
            <a:spAutoFit/>
          </a:bodyPr>
          <a:lstStyle/>
          <a:p>
            <a:r>
              <a:rPr lang="en-US" altLang="zh-TW" sz="2800" dirty="0"/>
              <a:t>(given </a:t>
            </a:r>
            <a:r>
              <a:rPr lang="en-US" altLang="zh-TW" sz="2800" b="1" dirty="0"/>
              <a:t>enough</a:t>
            </a:r>
            <a:r>
              <a:rPr lang="en-US" altLang="zh-TW" sz="2800" dirty="0"/>
              <a:t> hidden neurons)</a:t>
            </a:r>
            <a:endParaRPr lang="zh-TW" altLang="en-US" sz="2800" dirty="0"/>
          </a:p>
        </p:txBody>
      </p:sp>
      <p:sp>
        <p:nvSpPr>
          <p:cNvPr id="5" name="矩形 4"/>
          <p:cNvSpPr/>
          <p:nvPr/>
        </p:nvSpPr>
        <p:spPr>
          <a:xfrm>
            <a:off x="510549" y="5842685"/>
            <a:ext cx="8122905" cy="523200"/>
          </a:xfrm>
          <a:prstGeom prst="rect">
            <a:avLst/>
          </a:prstGeom>
        </p:spPr>
        <p:txBody>
          <a:bodyPr wrap="square" lIns="91420" tIns="45710" rIns="91420" bIns="45710">
            <a:spAutoFit/>
          </a:bodyPr>
          <a:lstStyle/>
          <a:p>
            <a:pPr algn="ctr"/>
            <a:r>
              <a:rPr lang="en-US" altLang="zh-TW" sz="2800" dirty="0">
                <a:solidFill>
                  <a:srgbClr val="0000FF"/>
                </a:solidFill>
              </a:rPr>
              <a:t>Why “Deep” neural network not “Fat” neural network?</a:t>
            </a:r>
            <a:endParaRPr lang="zh-TW" altLang="en-US" sz="2800" dirty="0">
              <a:solidFill>
                <a:srgbClr val="0000FF"/>
              </a:solidFill>
            </a:endParaRPr>
          </a:p>
        </p:txBody>
      </p:sp>
    </p:spTree>
    <p:extLst>
      <p:ext uri="{BB962C8B-B14F-4D97-AF65-F5344CB8AC3E}">
        <p14:creationId xmlns:p14="http://schemas.microsoft.com/office/powerpoint/2010/main" val="18071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Fat + Short </a:t>
            </a:r>
            <a:r>
              <a:rPr lang="en-US" altLang="zh-TW" dirty="0" err="1"/>
              <a:t>v.s</a:t>
            </a:r>
            <a:r>
              <a:rPr lang="en-US" altLang="zh-TW" dirty="0"/>
              <a:t>. Thin + Tall</a:t>
            </a:r>
            <a:endParaRPr lang="zh-TW" altLang="en-US" dirty="0"/>
          </a:p>
        </p:txBody>
      </p:sp>
      <p:sp>
        <p:nvSpPr>
          <p:cNvPr id="6" name="矩形 5"/>
          <p:cNvSpPr/>
          <p:nvPr/>
        </p:nvSpPr>
        <p:spPr>
          <a:xfrm rot="5400000">
            <a:off x="6149823" y="4483526"/>
            <a:ext cx="714976" cy="252490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7" name="矩形 6"/>
          <p:cNvSpPr/>
          <p:nvPr/>
        </p:nvSpPr>
        <p:spPr>
          <a:xfrm rot="5400000">
            <a:off x="6147437" y="3651090"/>
            <a:ext cx="714976" cy="19678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8" name="矩形 7"/>
          <p:cNvSpPr/>
          <p:nvPr/>
        </p:nvSpPr>
        <p:spPr>
          <a:xfrm rot="5400000">
            <a:off x="6155580" y="2541203"/>
            <a:ext cx="714976" cy="198417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9" name="矩形 8"/>
          <p:cNvSpPr/>
          <p:nvPr/>
        </p:nvSpPr>
        <p:spPr>
          <a:xfrm rot="5400000">
            <a:off x="6113135" y="1393429"/>
            <a:ext cx="714976" cy="176960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grpSp>
        <p:nvGrpSpPr>
          <p:cNvPr id="45" name="群組 44"/>
          <p:cNvGrpSpPr/>
          <p:nvPr/>
        </p:nvGrpSpPr>
        <p:grpSpPr>
          <a:xfrm>
            <a:off x="5414826" y="5343054"/>
            <a:ext cx="2283266" cy="556872"/>
            <a:chOff x="755858" y="5735182"/>
            <a:chExt cx="2283266" cy="556872"/>
          </a:xfrm>
        </p:grpSpPr>
        <p:grpSp>
          <p:nvGrpSpPr>
            <p:cNvPr id="77" name="群組 76"/>
            <p:cNvGrpSpPr/>
            <p:nvPr/>
          </p:nvGrpSpPr>
          <p:grpSpPr>
            <a:xfrm>
              <a:off x="755858" y="5895047"/>
              <a:ext cx="289125" cy="383103"/>
              <a:chOff x="2268775" y="3538012"/>
              <a:chExt cx="289125" cy="383103"/>
            </a:xfrm>
          </p:grpSpPr>
          <p:sp>
            <p:nvSpPr>
              <p:cNvPr id="85" name="矩形 84"/>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6" name="Object 12"/>
              <p:cNvGraphicFramePr>
                <a:graphicFrameLocks noChangeAspect="1"/>
              </p:cNvGraphicFramePr>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0" name=""/>
                          <p:cNvPicPr>
                            <a:picLocks noChangeAspect="1" noChangeArrowheads="1"/>
                          </p:cNvPicPr>
                          <p:nvPr/>
                        </p:nvPicPr>
                        <p:blipFill>
                          <a:blip r:embed="rId4"/>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群組 77"/>
            <p:cNvGrpSpPr/>
            <p:nvPr/>
          </p:nvGrpSpPr>
          <p:grpSpPr>
            <a:xfrm>
              <a:off x="1456763" y="5895047"/>
              <a:ext cx="317234" cy="383104"/>
              <a:chOff x="2263870" y="4021266"/>
              <a:chExt cx="317234" cy="383104"/>
            </a:xfrm>
          </p:grpSpPr>
          <p:sp>
            <p:nvSpPr>
              <p:cNvPr id="83" name="矩形 82"/>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4" name="Object 12"/>
              <p:cNvGraphicFramePr>
                <a:graphicFrameLocks noChangeAspect="1"/>
              </p:cNvGraphicFramePr>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0" name=""/>
                          <p:cNvPicPr>
                            <a:picLocks noChangeAspect="1" noChangeArrowheads="1"/>
                          </p:cNvPicPr>
                          <p:nvPr/>
                        </p:nvPicPr>
                        <p:blipFill>
                          <a:blip r:embed="rId6"/>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9" name="文字方塊 78"/>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80" name="群組 79"/>
            <p:cNvGrpSpPr/>
            <p:nvPr/>
          </p:nvGrpSpPr>
          <p:grpSpPr>
            <a:xfrm>
              <a:off x="2687405" y="5886570"/>
              <a:ext cx="351719" cy="405484"/>
              <a:chOff x="2257778" y="5192060"/>
              <a:chExt cx="351719" cy="405484"/>
            </a:xfrm>
          </p:grpSpPr>
          <p:sp>
            <p:nvSpPr>
              <p:cNvPr id="81" name="矩形 80"/>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2" name="Object 12"/>
              <p:cNvGraphicFramePr>
                <a:graphicFrameLocks noChangeAspect="1"/>
              </p:cNvGraphicFramePr>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name="方程式" r:id="rId7" imgW="190440" imgH="228600" progId="Equation.3">
                      <p:embed/>
                    </p:oleObj>
                  </mc:Choice>
                  <mc:Fallback>
                    <p:oleObj name="方程式" r:id="rId7" imgW="190440" imgH="228600" progId="Equation.3">
                      <p:embed/>
                      <p:pic>
                        <p:nvPicPr>
                          <p:cNvPr id="0" name=""/>
                          <p:cNvPicPr>
                            <a:picLocks noChangeAspect="1" noChangeArrowheads="1"/>
                          </p:cNvPicPr>
                          <p:nvPr/>
                        </p:nvPicPr>
                        <p:blipFill>
                          <a:blip r:embed="rId8"/>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46" name="橢圓 45"/>
          <p:cNvSpPr/>
          <p:nvPr/>
        </p:nvSpPr>
        <p:spPr>
          <a:xfrm>
            <a:off x="5713181" y="4418971"/>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47" name="橢圓 46"/>
          <p:cNvSpPr/>
          <p:nvPr/>
        </p:nvSpPr>
        <p:spPr>
          <a:xfrm>
            <a:off x="6828491" y="438614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cxnSp>
        <p:nvCxnSpPr>
          <p:cNvPr id="50" name="直線單箭頭接點 49"/>
          <p:cNvCxnSpPr/>
          <p:nvPr/>
        </p:nvCxnSpPr>
        <p:spPr>
          <a:xfrm flipH="1" flipV="1">
            <a:off x="5941237" y="4921949"/>
            <a:ext cx="341060" cy="6496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endCxn id="47" idx="4"/>
          </p:cNvCxnSpPr>
          <p:nvPr/>
        </p:nvCxnSpPr>
        <p:spPr>
          <a:xfrm flipH="1" flipV="1">
            <a:off x="7070551" y="4862295"/>
            <a:ext cx="437011" cy="7257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endCxn id="46" idx="4"/>
          </p:cNvCxnSpPr>
          <p:nvPr/>
        </p:nvCxnSpPr>
        <p:spPr>
          <a:xfrm flipH="1" flipV="1">
            <a:off x="5955240" y="4895118"/>
            <a:ext cx="1571012" cy="745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86" idx="0"/>
            <a:endCxn id="46" idx="4"/>
          </p:cNvCxnSpPr>
          <p:nvPr/>
        </p:nvCxnSpPr>
        <p:spPr>
          <a:xfrm flipV="1">
            <a:off x="5562734" y="4895118"/>
            <a:ext cx="392505" cy="6078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a:stCxn id="84" idx="0"/>
            <a:endCxn id="47" idx="4"/>
          </p:cNvCxnSpPr>
          <p:nvPr/>
        </p:nvCxnSpPr>
        <p:spPr>
          <a:xfrm flipV="1">
            <a:off x="6284388" y="4862295"/>
            <a:ext cx="786162" cy="6406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5692479" y="3257557"/>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58" name="橢圓 57"/>
          <p:cNvSpPr/>
          <p:nvPr/>
        </p:nvSpPr>
        <p:spPr>
          <a:xfrm>
            <a:off x="6817987" y="3275941"/>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61" name="橢圓 60"/>
          <p:cNvSpPr/>
          <p:nvPr/>
        </p:nvSpPr>
        <p:spPr>
          <a:xfrm>
            <a:off x="5694884" y="2005209"/>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62" name="橢圓 61"/>
          <p:cNvSpPr/>
          <p:nvPr/>
        </p:nvSpPr>
        <p:spPr>
          <a:xfrm>
            <a:off x="6808839" y="1990980"/>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cxnSp>
        <p:nvCxnSpPr>
          <p:cNvPr id="63" name="直線單箭頭接點 62"/>
          <p:cNvCxnSpPr>
            <a:stCxn id="57" idx="0"/>
            <a:endCxn id="61" idx="4"/>
          </p:cNvCxnSpPr>
          <p:nvPr/>
        </p:nvCxnSpPr>
        <p:spPr>
          <a:xfrm flipV="1">
            <a:off x="5934538" y="2481356"/>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58" idx="0"/>
            <a:endCxn id="61" idx="4"/>
          </p:cNvCxnSpPr>
          <p:nvPr/>
        </p:nvCxnSpPr>
        <p:spPr>
          <a:xfrm flipH="1" flipV="1">
            <a:off x="5936941" y="2481356"/>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a:stCxn id="58" idx="0"/>
            <a:endCxn id="62" idx="4"/>
          </p:cNvCxnSpPr>
          <p:nvPr/>
        </p:nvCxnSpPr>
        <p:spPr>
          <a:xfrm flipH="1" flipV="1">
            <a:off x="7050898" y="2467125"/>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a:stCxn id="57" idx="0"/>
            <a:endCxn id="62" idx="4"/>
          </p:cNvCxnSpPr>
          <p:nvPr/>
        </p:nvCxnSpPr>
        <p:spPr>
          <a:xfrm flipV="1">
            <a:off x="5934536" y="2467125"/>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文字方塊 87"/>
          <p:cNvSpPr txBox="1"/>
          <p:nvPr/>
        </p:nvSpPr>
        <p:spPr>
          <a:xfrm>
            <a:off x="5263063" y="6119354"/>
            <a:ext cx="2477482" cy="523200"/>
          </a:xfrm>
          <a:prstGeom prst="rect">
            <a:avLst/>
          </a:prstGeom>
          <a:noFill/>
        </p:spPr>
        <p:txBody>
          <a:bodyPr wrap="square" lIns="91420" tIns="45710" rIns="91420" bIns="45710" rtlCol="0">
            <a:spAutoFit/>
          </a:bodyPr>
          <a:lstStyle/>
          <a:p>
            <a:pPr algn="ctr"/>
            <a:r>
              <a:rPr lang="en-US" altLang="zh-TW" sz="2800" dirty="0"/>
              <a:t>Deep</a:t>
            </a:r>
            <a:endParaRPr lang="zh-TW" altLang="en-US" sz="2800" dirty="0"/>
          </a:p>
        </p:txBody>
      </p:sp>
      <p:cxnSp>
        <p:nvCxnSpPr>
          <p:cNvPr id="91" name="直線單箭頭接點 90"/>
          <p:cNvCxnSpPr/>
          <p:nvPr/>
        </p:nvCxnSpPr>
        <p:spPr>
          <a:xfrm flipV="1">
            <a:off x="5936941" y="1606870"/>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7060046" y="1592639"/>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p:cNvGrpSpPr/>
          <p:nvPr/>
        </p:nvGrpSpPr>
        <p:grpSpPr>
          <a:xfrm>
            <a:off x="361950" y="2795205"/>
            <a:ext cx="4495802" cy="3854835"/>
            <a:chOff x="361950" y="2795203"/>
            <a:chExt cx="4495802" cy="3854835"/>
          </a:xfrm>
        </p:grpSpPr>
        <p:sp>
          <p:nvSpPr>
            <p:cNvPr id="4" name="矩形 3"/>
            <p:cNvSpPr/>
            <p:nvPr/>
          </p:nvSpPr>
          <p:spPr>
            <a:xfrm rot="5400000">
              <a:off x="2252363" y="2404343"/>
              <a:ext cx="714976" cy="449580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4"/>
            <p:cNvSpPr/>
            <p:nvPr/>
          </p:nvSpPr>
          <p:spPr>
            <a:xfrm rot="5400000">
              <a:off x="2195397" y="2432167"/>
              <a:ext cx="714976" cy="20171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矩形 9"/>
            <p:cNvSpPr/>
            <p:nvPr/>
          </p:nvSpPr>
          <p:spPr>
            <a:xfrm rot="5400000">
              <a:off x="2331114" y="4469637"/>
              <a:ext cx="491526" cy="256472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 name="群組 10"/>
            <p:cNvGrpSpPr/>
            <p:nvPr/>
          </p:nvGrpSpPr>
          <p:grpSpPr>
            <a:xfrm>
              <a:off x="1351533" y="3162509"/>
              <a:ext cx="2474555" cy="2765327"/>
              <a:chOff x="1091509" y="3383234"/>
              <a:chExt cx="2474555" cy="2765327"/>
            </a:xfrm>
          </p:grpSpPr>
          <p:sp>
            <p:nvSpPr>
              <p:cNvPr id="12" name="橢圓 11"/>
              <p:cNvSpPr/>
              <p:nvPr/>
            </p:nvSpPr>
            <p:spPr>
              <a:xfrm>
                <a:off x="1091509" y="4646168"/>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13" name="群組 12"/>
              <p:cNvGrpSpPr/>
              <p:nvPr/>
            </p:nvGrpSpPr>
            <p:grpSpPr>
              <a:xfrm>
                <a:off x="1211127" y="5591689"/>
                <a:ext cx="2283266" cy="556872"/>
                <a:chOff x="755858" y="5735182"/>
                <a:chExt cx="2283266" cy="556872"/>
              </a:xfrm>
            </p:grpSpPr>
            <p:grpSp>
              <p:nvGrpSpPr>
                <p:cNvPr id="33" name="群組 32"/>
                <p:cNvGrpSpPr/>
                <p:nvPr/>
              </p:nvGrpSpPr>
              <p:grpSpPr>
                <a:xfrm>
                  <a:off x="755858" y="5895047"/>
                  <a:ext cx="289125" cy="383103"/>
                  <a:chOff x="2268775" y="3538012"/>
                  <a:chExt cx="289125" cy="383103"/>
                </a:xfrm>
              </p:grpSpPr>
              <p:sp>
                <p:nvSpPr>
                  <p:cNvPr id="41" name="矩形 40"/>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2" name="Object 12"/>
                  <p:cNvGraphicFramePr>
                    <a:graphicFrameLocks noChangeAspect="1"/>
                  </p:cNvGraphicFramePr>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name="方程式" r:id="rId9" imgW="152280" imgH="215640" progId="Equation.3">
                          <p:embed/>
                        </p:oleObj>
                      </mc:Choice>
                      <mc:Fallback>
                        <p:oleObj name="方程式" r:id="rId9" imgW="152280" imgH="215640" progId="Equation.3">
                          <p:embed/>
                          <p:pic>
                            <p:nvPicPr>
                              <p:cNvPr id="0" name=""/>
                              <p:cNvPicPr>
                                <a:picLocks noChangeAspect="1" noChangeArrowheads="1"/>
                              </p:cNvPicPr>
                              <p:nvPr/>
                            </p:nvPicPr>
                            <p:blipFill>
                              <a:blip r:embed="rId4"/>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4" name="群組 33"/>
                <p:cNvGrpSpPr/>
                <p:nvPr/>
              </p:nvGrpSpPr>
              <p:grpSpPr>
                <a:xfrm>
                  <a:off x="1456763" y="5895047"/>
                  <a:ext cx="317234" cy="383104"/>
                  <a:chOff x="2263870" y="4021266"/>
                  <a:chExt cx="317234" cy="383104"/>
                </a:xfrm>
              </p:grpSpPr>
              <p:sp>
                <p:nvSpPr>
                  <p:cNvPr id="39" name="矩形 38"/>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0" name="Object 12"/>
                  <p:cNvGraphicFramePr>
                    <a:graphicFrameLocks noChangeAspect="1"/>
                  </p:cNvGraphicFramePr>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name="方程式" r:id="rId10" imgW="164880" imgH="215640" progId="Equation.3">
                          <p:embed/>
                        </p:oleObj>
                      </mc:Choice>
                      <mc:Fallback>
                        <p:oleObj name="方程式" r:id="rId10" imgW="164880" imgH="215640" progId="Equation.3">
                          <p:embed/>
                          <p:pic>
                            <p:nvPicPr>
                              <p:cNvPr id="0" name=""/>
                              <p:cNvPicPr>
                                <a:picLocks noChangeAspect="1" noChangeArrowheads="1"/>
                              </p:cNvPicPr>
                              <p:nvPr/>
                            </p:nvPicPr>
                            <p:blipFill>
                              <a:blip r:embed="rId6"/>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文字方塊 34"/>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36" name="群組 35"/>
                <p:cNvGrpSpPr/>
                <p:nvPr/>
              </p:nvGrpSpPr>
              <p:grpSpPr>
                <a:xfrm>
                  <a:off x="2687405" y="5886570"/>
                  <a:ext cx="351719" cy="405484"/>
                  <a:chOff x="2257778" y="5192060"/>
                  <a:chExt cx="351719" cy="405484"/>
                </a:xfrm>
              </p:grpSpPr>
              <p:sp>
                <p:nvSpPr>
                  <p:cNvPr id="37" name="矩形 36"/>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8" name="Object 12"/>
                  <p:cNvGraphicFramePr>
                    <a:graphicFrameLocks noChangeAspect="1"/>
                  </p:cNvGraphicFramePr>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name="方程式" r:id="rId11" imgW="190440" imgH="228600" progId="Equation.3">
                          <p:embed/>
                        </p:oleObj>
                      </mc:Choice>
                      <mc:Fallback>
                        <p:oleObj name="方程式" r:id="rId11" imgW="190440" imgH="228600" progId="Equation.3">
                          <p:embed/>
                          <p:pic>
                            <p:nvPicPr>
                              <p:cNvPr id="0" name=""/>
                              <p:cNvPicPr>
                                <a:picLocks noChangeAspect="1" noChangeArrowheads="1"/>
                              </p:cNvPicPr>
                              <p:nvPr/>
                            </p:nvPicPr>
                            <p:blipFill>
                              <a:blip r:embed="rId8"/>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4" name="橢圓 13"/>
              <p:cNvSpPr/>
              <p:nvPr/>
            </p:nvSpPr>
            <p:spPr>
              <a:xfrm>
                <a:off x="1836539" y="466652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橢圓 14"/>
              <p:cNvSpPr/>
              <p:nvPr/>
            </p:nvSpPr>
            <p:spPr>
              <a:xfrm>
                <a:off x="3081948" y="465396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文字方塊 15"/>
              <p:cNvSpPr txBox="1"/>
              <p:nvPr/>
            </p:nvSpPr>
            <p:spPr>
              <a:xfrm>
                <a:off x="2186531" y="4544968"/>
                <a:ext cx="1061391"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7" name="橢圓 16"/>
              <p:cNvSpPr/>
              <p:nvPr/>
            </p:nvSpPr>
            <p:spPr>
              <a:xfrm>
                <a:off x="1513734" y="3397463"/>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8" name="橢圓 17"/>
              <p:cNvSpPr/>
              <p:nvPr/>
            </p:nvSpPr>
            <p:spPr>
              <a:xfrm>
                <a:off x="2627689" y="3383234"/>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9" name="直線單箭頭接點 18"/>
              <p:cNvCxnSpPr>
                <a:endCxn id="12" idx="4"/>
              </p:cNvCxnSpPr>
              <p:nvPr/>
            </p:nvCxnSpPr>
            <p:spPr>
              <a:xfrm flipV="1">
                <a:off x="1333567" y="512231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2078597" y="5112033"/>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3303861" y="512844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4" idx="4"/>
              </p:cNvCxnSpPr>
              <p:nvPr/>
            </p:nvCxnSpPr>
            <p:spPr>
              <a:xfrm flipH="1" flipV="1">
                <a:off x="2078597" y="5142674"/>
                <a:ext cx="1164518" cy="687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1349851" y="5128445"/>
                <a:ext cx="1951605" cy="732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4" idx="4"/>
              </p:cNvCxnSpPr>
              <p:nvPr/>
            </p:nvCxnSpPr>
            <p:spPr>
              <a:xfrm flipV="1">
                <a:off x="1337430" y="5142674"/>
                <a:ext cx="741167" cy="7310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5" idx="4"/>
              </p:cNvCxnSpPr>
              <p:nvPr/>
            </p:nvCxnSpPr>
            <p:spPr>
              <a:xfrm flipV="1">
                <a:off x="2071100" y="5130113"/>
                <a:ext cx="1252906" cy="713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2" idx="4"/>
              </p:cNvCxnSpPr>
              <p:nvPr/>
            </p:nvCxnSpPr>
            <p:spPr>
              <a:xfrm flipH="1" flipV="1">
                <a:off x="1333567" y="5122315"/>
                <a:ext cx="664283" cy="7211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12" idx="0"/>
                <a:endCxn id="17" idx="4"/>
              </p:cNvCxnSpPr>
              <p:nvPr/>
            </p:nvCxnSpPr>
            <p:spPr>
              <a:xfrm flipV="1">
                <a:off x="1333567" y="3873610"/>
                <a:ext cx="422225" cy="7725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14" idx="0"/>
                <a:endCxn id="17" idx="4"/>
              </p:cNvCxnSpPr>
              <p:nvPr/>
            </p:nvCxnSpPr>
            <p:spPr>
              <a:xfrm flipH="1" flipV="1">
                <a:off x="1755792" y="3873610"/>
                <a:ext cx="322805" cy="7929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15" idx="0"/>
                <a:endCxn id="17" idx="4"/>
              </p:cNvCxnSpPr>
              <p:nvPr/>
            </p:nvCxnSpPr>
            <p:spPr>
              <a:xfrm flipH="1" flipV="1">
                <a:off x="1755792" y="3873610"/>
                <a:ext cx="1568214" cy="7803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5" idx="0"/>
                <a:endCxn id="18" idx="4"/>
              </p:cNvCxnSpPr>
              <p:nvPr/>
            </p:nvCxnSpPr>
            <p:spPr>
              <a:xfrm flipH="1" flipV="1">
                <a:off x="2869747" y="3859381"/>
                <a:ext cx="454259"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4" idx="0"/>
                <a:endCxn id="18" idx="4"/>
              </p:cNvCxnSpPr>
              <p:nvPr/>
            </p:nvCxnSpPr>
            <p:spPr>
              <a:xfrm flipV="1">
                <a:off x="2078597" y="3859381"/>
                <a:ext cx="791150" cy="8071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12" idx="0"/>
                <a:endCxn id="18" idx="4"/>
              </p:cNvCxnSpPr>
              <p:nvPr/>
            </p:nvCxnSpPr>
            <p:spPr>
              <a:xfrm flipV="1">
                <a:off x="1333567" y="3859381"/>
                <a:ext cx="1536180" cy="786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文字方塊 86"/>
            <p:cNvSpPr txBox="1"/>
            <p:nvPr/>
          </p:nvSpPr>
          <p:spPr>
            <a:xfrm>
              <a:off x="1276935" y="6126818"/>
              <a:ext cx="2477482" cy="523220"/>
            </a:xfrm>
            <a:prstGeom prst="rect">
              <a:avLst/>
            </a:prstGeom>
            <a:noFill/>
          </p:spPr>
          <p:txBody>
            <a:bodyPr wrap="square" rtlCol="0">
              <a:spAutoFit/>
            </a:bodyPr>
            <a:lstStyle/>
            <a:p>
              <a:pPr algn="ctr"/>
              <a:r>
                <a:rPr lang="en-US" altLang="zh-TW" sz="2800" dirty="0"/>
                <a:t>Shallow</a:t>
              </a:r>
              <a:endParaRPr lang="zh-TW" altLang="en-US" sz="2800" dirty="0"/>
            </a:p>
          </p:txBody>
        </p:sp>
        <p:cxnSp>
          <p:nvCxnSpPr>
            <p:cNvPr id="89" name="直線單箭頭接點 88"/>
            <p:cNvCxnSpPr/>
            <p:nvPr/>
          </p:nvCxnSpPr>
          <p:spPr>
            <a:xfrm flipV="1">
              <a:off x="2022770" y="282680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3151277" y="2795203"/>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橢圓 92"/>
            <p:cNvSpPr/>
            <p:nvPr/>
          </p:nvSpPr>
          <p:spPr>
            <a:xfrm>
              <a:off x="533220" y="4405331"/>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94" name="橢圓 93"/>
            <p:cNvSpPr/>
            <p:nvPr/>
          </p:nvSpPr>
          <p:spPr>
            <a:xfrm>
              <a:off x="4195437" y="4450170"/>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95" name="直線單箭頭接點 94"/>
            <p:cNvCxnSpPr>
              <a:endCxn id="94" idx="3"/>
            </p:cNvCxnSpPr>
            <p:nvPr/>
          </p:nvCxnSpPr>
          <p:spPr>
            <a:xfrm flipV="1">
              <a:off x="3541139" y="4856587"/>
              <a:ext cx="725195" cy="8310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endCxn id="93" idx="4"/>
            </p:cNvCxnSpPr>
            <p:nvPr/>
          </p:nvCxnSpPr>
          <p:spPr>
            <a:xfrm flipH="1" flipV="1">
              <a:off x="775278" y="4881478"/>
              <a:ext cx="2819573" cy="80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a:endCxn id="94" idx="3"/>
            </p:cNvCxnSpPr>
            <p:nvPr/>
          </p:nvCxnSpPr>
          <p:spPr>
            <a:xfrm flipV="1">
              <a:off x="2346118" y="4856587"/>
              <a:ext cx="1920216"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endCxn id="93" idx="4"/>
            </p:cNvCxnSpPr>
            <p:nvPr/>
          </p:nvCxnSpPr>
          <p:spPr>
            <a:xfrm flipH="1" flipV="1">
              <a:off x="775278" y="4881478"/>
              <a:ext cx="1565332" cy="79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endCxn id="94" idx="3"/>
            </p:cNvCxnSpPr>
            <p:nvPr/>
          </p:nvCxnSpPr>
          <p:spPr>
            <a:xfrm flipV="1">
              <a:off x="1577134" y="4856587"/>
              <a:ext cx="2689200"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a:endCxn id="93" idx="4"/>
            </p:cNvCxnSpPr>
            <p:nvPr/>
          </p:nvCxnSpPr>
          <p:spPr>
            <a:xfrm flipH="1" flipV="1">
              <a:off x="775278" y="4881478"/>
              <a:ext cx="803632" cy="7589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a:stCxn id="94" idx="0"/>
            </p:cNvCxnSpPr>
            <p:nvPr/>
          </p:nvCxnSpPr>
          <p:spPr>
            <a:xfrm flipH="1" flipV="1">
              <a:off x="3222223" y="3701326"/>
              <a:ext cx="1215272" cy="7488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a:stCxn id="94" idx="0"/>
            </p:cNvCxnSpPr>
            <p:nvPr/>
          </p:nvCxnSpPr>
          <p:spPr>
            <a:xfrm flipH="1" flipV="1">
              <a:off x="2117281" y="3675932"/>
              <a:ext cx="2320214" cy="7742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endCxn id="18" idx="4"/>
            </p:cNvCxnSpPr>
            <p:nvPr/>
          </p:nvCxnSpPr>
          <p:spPr>
            <a:xfrm flipV="1">
              <a:off x="856319" y="3638656"/>
              <a:ext cx="2273452" cy="81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93" idx="0"/>
            </p:cNvCxnSpPr>
            <p:nvPr/>
          </p:nvCxnSpPr>
          <p:spPr>
            <a:xfrm flipV="1">
              <a:off x="775278" y="3679127"/>
              <a:ext cx="1189281" cy="7262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7" name="直線單箭頭接點 136"/>
          <p:cNvCxnSpPr/>
          <p:nvPr/>
        </p:nvCxnSpPr>
        <p:spPr>
          <a:xfrm flipV="1">
            <a:off x="5934538" y="3661385"/>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flipH="1" flipV="1">
            <a:off x="5936941" y="3661385"/>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138"/>
          <p:cNvCxnSpPr/>
          <p:nvPr/>
        </p:nvCxnSpPr>
        <p:spPr>
          <a:xfrm flipH="1" flipV="1">
            <a:off x="7050898" y="3647156"/>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p:nvPr/>
        </p:nvCxnSpPr>
        <p:spPr>
          <a:xfrm flipV="1">
            <a:off x="5934536" y="3647156"/>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文字方塊 146"/>
          <p:cNvSpPr txBox="1"/>
          <p:nvPr/>
        </p:nvSpPr>
        <p:spPr>
          <a:xfrm>
            <a:off x="2126391" y="4096123"/>
            <a:ext cx="5209843" cy="646311"/>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algn="ctr"/>
            <a:r>
              <a:rPr lang="en-US" altLang="zh-TW" sz="3600" dirty="0">
                <a:solidFill>
                  <a:schemeClr val="bg1"/>
                </a:solidFill>
              </a:rPr>
              <a:t>Which one is better?</a:t>
            </a:r>
            <a:endParaRPr lang="zh-TW" altLang="en-US" sz="3600" dirty="0">
              <a:solidFill>
                <a:schemeClr val="bg1"/>
              </a:solidFill>
            </a:endParaRPr>
          </a:p>
        </p:txBody>
      </p:sp>
      <p:sp>
        <p:nvSpPr>
          <p:cNvPr id="3" name="文字方塊 2"/>
          <p:cNvSpPr txBox="1"/>
          <p:nvPr/>
        </p:nvSpPr>
        <p:spPr>
          <a:xfrm>
            <a:off x="1718059" y="1641209"/>
            <a:ext cx="2969919" cy="954087"/>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pPr algn="ctr"/>
            <a:r>
              <a:rPr lang="en-US" altLang="zh-TW" sz="2800" dirty="0"/>
              <a:t>The same number of parameters</a:t>
            </a:r>
            <a:endParaRPr lang="zh-TW" altLang="en-US" sz="2800" dirty="0"/>
          </a:p>
        </p:txBody>
      </p:sp>
      <p:sp>
        <p:nvSpPr>
          <p:cNvPr id="43" name="左-右雙向箭號 42"/>
          <p:cNvSpPr/>
          <p:nvPr/>
        </p:nvSpPr>
        <p:spPr>
          <a:xfrm rot="20486886">
            <a:off x="3826753" y="2839511"/>
            <a:ext cx="1533838" cy="67257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grpSp>
        <p:nvGrpSpPr>
          <p:cNvPr id="96" name="Group 95"/>
          <p:cNvGrpSpPr/>
          <p:nvPr/>
        </p:nvGrpSpPr>
        <p:grpSpPr>
          <a:xfrm>
            <a:off x="8453741" y="5984280"/>
            <a:ext cx="592191" cy="816164"/>
            <a:chOff x="7517647" y="4843947"/>
            <a:chExt cx="1485900" cy="1908068"/>
          </a:xfrm>
        </p:grpSpPr>
        <p:pic>
          <p:nvPicPr>
            <p:cNvPr id="97" name="Picture 2">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955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3" grpId="0" animBg="1"/>
      <p:bldP spid="43"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Fat + Short vs. Thin + Tall</a:t>
            </a:r>
            <a:endParaRPr lang="zh-TW" altLang="en-US" dirty="0"/>
          </a:p>
        </p:txBody>
      </p:sp>
      <p:sp>
        <p:nvSpPr>
          <p:cNvPr id="10" name="矩形 9"/>
          <p:cNvSpPr/>
          <p:nvPr/>
        </p:nvSpPr>
        <p:spPr>
          <a:xfrm>
            <a:off x="829441" y="6051167"/>
            <a:ext cx="7835153" cy="646311"/>
          </a:xfrm>
          <a:prstGeom prst="rect">
            <a:avLst/>
          </a:prstGeom>
        </p:spPr>
        <p:txBody>
          <a:bodyPr wrap="square" lIns="91420" tIns="45710" rIns="91420" bIns="45710">
            <a:spAutoFit/>
          </a:bodyPr>
          <a:lstStyle/>
          <a:p>
            <a:r>
              <a:rPr lang="en-US" altLang="zh-TW" dirty="0" err="1">
                <a:latin typeface="Arial" panose="020B0604020202020204" pitchFamily="34" charset="0"/>
              </a:rPr>
              <a:t>Seide</a:t>
            </a:r>
            <a:r>
              <a:rPr lang="en-US" altLang="zh-TW" dirty="0">
                <a:latin typeface="Arial" panose="020B0604020202020204" pitchFamily="34" charset="0"/>
              </a:rPr>
              <a:t>, Frank, Gang Li, and Dong Yu. "Conversational Speech Transcription Using Context-Dependent Deep Neural Networks." </a:t>
            </a:r>
            <a:r>
              <a:rPr lang="en-US" altLang="zh-TW" i="1" dirty="0" err="1">
                <a:latin typeface="Arial" panose="020B0604020202020204" pitchFamily="34" charset="0"/>
              </a:rPr>
              <a:t>Interspeech</a:t>
            </a:r>
            <a:r>
              <a:rPr lang="en-US" altLang="zh-TW" dirty="0">
                <a:latin typeface="Arial" panose="020B0604020202020204" pitchFamily="34" charset="0"/>
              </a:rPr>
              <a:t>. 2011.</a:t>
            </a:r>
            <a:endParaRPr lang="zh-TW" altLang="en-US" dirty="0"/>
          </a:p>
        </p:txBody>
      </p:sp>
      <p:sp>
        <p:nvSpPr>
          <p:cNvPr id="4" name="內容版面配置區 3"/>
          <p:cNvSpPr>
            <a:spLocks noGrp="1"/>
          </p:cNvSpPr>
          <p:nvPr>
            <p:ph idx="1"/>
          </p:nvPr>
        </p:nvSpPr>
        <p:spPr/>
        <p:txBody>
          <a:bodyPr/>
          <a:lstStyle/>
          <a:p>
            <a:endParaRPr lang="zh-TW" altLang="en-US"/>
          </a:p>
        </p:txBody>
      </p:sp>
      <p:graphicFrame>
        <p:nvGraphicFramePr>
          <p:cNvPr id="13" name="表格 12"/>
          <p:cNvGraphicFramePr>
            <a:graphicFrameLocks noGrp="1"/>
          </p:cNvGraphicFramePr>
          <p:nvPr>
            <p:extLst>
              <p:ext uri="{D42A27DB-BD31-4B8C-83A1-F6EECF244321}">
                <p14:modId xmlns:p14="http://schemas.microsoft.com/office/powerpoint/2010/main" val="1540185326"/>
              </p:ext>
            </p:extLst>
          </p:nvPr>
        </p:nvGraphicFramePr>
        <p:xfrm>
          <a:off x="927700" y="1901895"/>
          <a:ext cx="7288600" cy="4023360"/>
        </p:xfrm>
        <a:graphic>
          <a:graphicData uri="http://schemas.openxmlformats.org/drawingml/2006/table">
            <a:tbl>
              <a:tblPr firstRow="1" bandRow="1">
                <a:tableStyleId>{3C2FFA5D-87B4-456A-9821-1D502468CF0F}</a:tableStyleId>
              </a:tblPr>
              <a:tblGrid>
                <a:gridCol w="1822150">
                  <a:extLst>
                    <a:ext uri="{9D8B030D-6E8A-4147-A177-3AD203B41FA5}">
                      <a16:colId xmlns:a16="http://schemas.microsoft.com/office/drawing/2014/main" val="20000"/>
                    </a:ext>
                  </a:extLst>
                </a:gridCol>
                <a:gridCol w="1822150">
                  <a:extLst>
                    <a:ext uri="{9D8B030D-6E8A-4147-A177-3AD203B41FA5}">
                      <a16:colId xmlns:a16="http://schemas.microsoft.com/office/drawing/2014/main" val="20001"/>
                    </a:ext>
                  </a:extLst>
                </a:gridCol>
                <a:gridCol w="1822150">
                  <a:extLst>
                    <a:ext uri="{9D8B030D-6E8A-4147-A177-3AD203B41FA5}">
                      <a16:colId xmlns:a16="http://schemas.microsoft.com/office/drawing/2014/main" val="20002"/>
                    </a:ext>
                  </a:extLst>
                </a:gridCol>
                <a:gridCol w="1822150">
                  <a:extLst>
                    <a:ext uri="{9D8B030D-6E8A-4147-A177-3AD203B41FA5}">
                      <a16:colId xmlns:a16="http://schemas.microsoft.com/office/drawing/2014/main" val="20003"/>
                    </a:ext>
                  </a:extLst>
                </a:gridCol>
              </a:tblGrid>
              <a:tr h="822960">
                <a:tc>
                  <a:txBody>
                    <a:bodyPr/>
                    <a:lstStyle/>
                    <a:p>
                      <a:pPr algn="ctr"/>
                      <a:r>
                        <a:rPr lang="en-US" altLang="zh-TW" sz="2400" dirty="0"/>
                        <a:t>Layer</a:t>
                      </a:r>
                      <a:r>
                        <a:rPr lang="en-US" altLang="zh-TW" sz="2400" baseline="0" dirty="0"/>
                        <a:t> X</a:t>
                      </a:r>
                      <a:r>
                        <a:rPr lang="en-US" altLang="zh-TW" sz="2400" dirty="0"/>
                        <a:t> Size</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Word Error Rate (%)</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Layer</a:t>
                      </a:r>
                      <a:r>
                        <a:rPr lang="en-US" altLang="zh-TW" sz="2400" baseline="0" dirty="0"/>
                        <a:t> X</a:t>
                      </a:r>
                      <a:r>
                        <a:rPr lang="en-US" altLang="zh-TW" sz="2400" dirty="0"/>
                        <a:t> Size</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Word Error Rate (%)</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7200">
                <a:tc>
                  <a:txBody>
                    <a:bodyPr/>
                    <a:lstStyle/>
                    <a:p>
                      <a:pPr algn="ctr"/>
                      <a:r>
                        <a:rPr lang="en-US" altLang="zh-TW" sz="2400" dirty="0"/>
                        <a:t>1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24.2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2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20.4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3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18.4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4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17.8</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5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 X 3772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22.5</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7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17.1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 4634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22.6</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a:t>
                      </a:r>
                      <a:r>
                        <a:rPr lang="en-US" altLang="zh-TW" sz="2400" baseline="0" dirty="0"/>
                        <a:t> 16k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dirty="0"/>
                        <a:t>22.1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左-右雙向箭號 2"/>
          <p:cNvSpPr/>
          <p:nvPr/>
        </p:nvSpPr>
        <p:spPr>
          <a:xfrm>
            <a:off x="4194629" y="4630057"/>
            <a:ext cx="696686" cy="290286"/>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lIns="91420" tIns="45710" rIns="91420" bIns="45710" rtlCol="0" anchor="ctr"/>
          <a:lstStyle/>
          <a:p>
            <a:pPr algn="ctr"/>
            <a:endParaRPr lang="zh-TW" altLang="en-US"/>
          </a:p>
        </p:txBody>
      </p:sp>
      <p:sp>
        <p:nvSpPr>
          <p:cNvPr id="7" name="左-右雙向箭號 6"/>
          <p:cNvSpPr/>
          <p:nvPr/>
        </p:nvSpPr>
        <p:spPr>
          <a:xfrm>
            <a:off x="4194629" y="5055279"/>
            <a:ext cx="696686" cy="290286"/>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lIns="91420" tIns="45710" rIns="91420" bIns="45710" rtlCol="0" anchor="ctr"/>
          <a:lstStyle/>
          <a:p>
            <a:pPr algn="ctr"/>
            <a:endParaRPr lang="zh-TW" altLang="en-US"/>
          </a:p>
        </p:txBody>
      </p:sp>
      <p:sp>
        <p:nvSpPr>
          <p:cNvPr id="5" name="矩形 4"/>
          <p:cNvSpPr/>
          <p:nvPr/>
        </p:nvSpPr>
        <p:spPr>
          <a:xfrm>
            <a:off x="4572001" y="5457371"/>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 name="矩形 8"/>
          <p:cNvSpPr/>
          <p:nvPr/>
        </p:nvSpPr>
        <p:spPr>
          <a:xfrm>
            <a:off x="927700" y="2708568"/>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 name="矩形 10"/>
          <p:cNvSpPr/>
          <p:nvPr/>
        </p:nvSpPr>
        <p:spPr>
          <a:xfrm>
            <a:off x="927700" y="3169105"/>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Tree>
    <p:extLst>
      <p:ext uri="{BB962C8B-B14F-4D97-AF65-F5344CB8AC3E}">
        <p14:creationId xmlns:p14="http://schemas.microsoft.com/office/powerpoint/2010/main" val="35070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5" grpId="0" animBg="1"/>
      <p:bldP spid="9" grpId="0" animBg="1"/>
      <p:bldP spid="9" grpId="1" animBg="1"/>
      <p:bldP spid="11"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6618287" y="3509117"/>
            <a:ext cx="825500" cy="799887"/>
          </a:xfrm>
          <a:prstGeom prst="rect">
            <a:avLst/>
          </a:prstGeom>
          <a:solidFill>
            <a:srgbClr val="0070C0"/>
          </a:solidFill>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zh-TW" altLang="en-US" sz="2400" dirty="0"/>
              <a:t>長髮男</a:t>
            </a:r>
          </a:p>
        </p:txBody>
      </p:sp>
      <p:sp>
        <p:nvSpPr>
          <p:cNvPr id="2" name="標題 1"/>
          <p:cNvSpPr>
            <a:spLocks noGrp="1"/>
          </p:cNvSpPr>
          <p:nvPr>
            <p:ph type="title"/>
          </p:nvPr>
        </p:nvSpPr>
        <p:spPr>
          <a:xfrm>
            <a:off x="96805" y="104428"/>
            <a:ext cx="2842338" cy="1325563"/>
          </a:xfrm>
        </p:spPr>
        <p:txBody>
          <a:bodyPr/>
          <a:lstStyle/>
          <a:p>
            <a:r>
              <a:rPr lang="en-US" altLang="zh-TW" dirty="0"/>
              <a:t>Why Deep? </a:t>
            </a:r>
            <a:endParaRPr lang="zh-TW" altLang="en-US" dirty="0"/>
          </a:p>
        </p:txBody>
      </p:sp>
      <p:sp>
        <p:nvSpPr>
          <p:cNvPr id="3" name="內容版面配置區 2"/>
          <p:cNvSpPr>
            <a:spLocks noGrp="1"/>
          </p:cNvSpPr>
          <p:nvPr>
            <p:ph idx="1"/>
          </p:nvPr>
        </p:nvSpPr>
        <p:spPr/>
        <p:txBody>
          <a:bodyPr/>
          <a:lstStyle/>
          <a:p>
            <a:r>
              <a:rPr lang="en-US" altLang="zh-TW" dirty="0"/>
              <a:t>Deep → Modularization</a:t>
            </a:r>
            <a:endParaRPr lang="zh-TW" altLang="en-US" dirty="0"/>
          </a:p>
        </p:txBody>
      </p:sp>
      <p:sp>
        <p:nvSpPr>
          <p:cNvPr id="4" name="文字方塊 3"/>
          <p:cNvSpPr txBox="1"/>
          <p:nvPr/>
        </p:nvSpPr>
        <p:spPr>
          <a:xfrm>
            <a:off x="4917282" y="2361388"/>
            <a:ext cx="1602014" cy="830977"/>
          </a:xfrm>
          <a:prstGeom prst="rect">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a:r>
              <a:rPr lang="en-US" altLang="zh-TW" sz="2400" dirty="0"/>
              <a:t>Girls with </a:t>
            </a:r>
          </a:p>
          <a:p>
            <a:pPr algn="ctr"/>
            <a:r>
              <a:rPr lang="en-US" altLang="zh-TW" sz="2400" dirty="0"/>
              <a:t>long hair</a:t>
            </a:r>
            <a:endParaRPr lang="zh-TW" altLang="en-US" sz="2400" dirty="0"/>
          </a:p>
        </p:txBody>
      </p:sp>
      <p:sp>
        <p:nvSpPr>
          <p:cNvPr id="5" name="文字方塊 4"/>
          <p:cNvSpPr txBox="1"/>
          <p:nvPr/>
        </p:nvSpPr>
        <p:spPr>
          <a:xfrm>
            <a:off x="4920457" y="5554642"/>
            <a:ext cx="1621064" cy="830977"/>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t>Boys with short hair </a:t>
            </a:r>
            <a:endParaRPr lang="zh-TW" altLang="en-US" sz="2400" dirty="0"/>
          </a:p>
        </p:txBody>
      </p:sp>
      <p:sp>
        <p:nvSpPr>
          <p:cNvPr id="6" name="文字方塊 5"/>
          <p:cNvSpPr txBox="1"/>
          <p:nvPr/>
        </p:nvSpPr>
        <p:spPr>
          <a:xfrm>
            <a:off x="4929982" y="3425257"/>
            <a:ext cx="1602014" cy="830977"/>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algn="ctr"/>
            <a:r>
              <a:rPr lang="en-US" altLang="zh-TW" sz="2400" dirty="0"/>
              <a:t>Boys with </a:t>
            </a:r>
          </a:p>
          <a:p>
            <a:pPr algn="ctr"/>
            <a:r>
              <a:rPr lang="en-US" altLang="zh-TW" sz="2400" dirty="0"/>
              <a:t>long hair</a:t>
            </a:r>
            <a:endParaRPr lang="zh-TW" altLang="en-US" sz="2400" dirty="0"/>
          </a:p>
        </p:txBody>
      </p:sp>
      <p:sp>
        <p:nvSpPr>
          <p:cNvPr id="7" name="矩形 6"/>
          <p:cNvSpPr/>
          <p:nvPr/>
        </p:nvSpPr>
        <p:spPr>
          <a:xfrm>
            <a:off x="476250" y="3659097"/>
            <a:ext cx="1333500" cy="1388879"/>
          </a:xfrm>
          <a:prstGeom prst="rect">
            <a:avLst/>
          </a:prstGeom>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r>
              <a:rPr lang="en-US" altLang="zh-TW" sz="2400" dirty="0"/>
              <a:t>Image</a:t>
            </a:r>
            <a:endParaRPr lang="zh-TW" altLang="en-US" sz="2400" dirty="0"/>
          </a:p>
        </p:txBody>
      </p:sp>
      <p:sp>
        <p:nvSpPr>
          <p:cNvPr id="8" name="矩形 7"/>
          <p:cNvSpPr/>
          <p:nvPr/>
        </p:nvSpPr>
        <p:spPr>
          <a:xfrm>
            <a:off x="2762251" y="2370040"/>
            <a:ext cx="1447800" cy="8309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r>
              <a:rPr lang="en-US" altLang="zh-TW" sz="2400" dirty="0"/>
              <a:t>Classifier 1</a:t>
            </a:r>
            <a:endParaRPr lang="zh-TW" altLang="en-US" sz="2400" dirty="0"/>
          </a:p>
        </p:txBody>
      </p:sp>
      <p:sp>
        <p:nvSpPr>
          <p:cNvPr id="9" name="矩形 8"/>
          <p:cNvSpPr/>
          <p:nvPr/>
        </p:nvSpPr>
        <p:spPr>
          <a:xfrm>
            <a:off x="2755276" y="3425257"/>
            <a:ext cx="1447800"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Classifier 2</a:t>
            </a:r>
            <a:endParaRPr lang="zh-TW" altLang="en-US" sz="2400" dirty="0"/>
          </a:p>
        </p:txBody>
      </p:sp>
      <p:sp>
        <p:nvSpPr>
          <p:cNvPr id="10" name="矩形 9"/>
          <p:cNvSpPr/>
          <p:nvPr/>
        </p:nvSpPr>
        <p:spPr>
          <a:xfrm>
            <a:off x="2752272" y="4501306"/>
            <a:ext cx="144780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20" tIns="45710" rIns="91420" bIns="45710" rtlCol="0" anchor="ctr"/>
          <a:lstStyle/>
          <a:p>
            <a:pPr algn="ctr"/>
            <a:r>
              <a:rPr lang="en-US" altLang="zh-TW" sz="2400" dirty="0"/>
              <a:t>Classifier 3</a:t>
            </a:r>
            <a:endParaRPr lang="zh-TW" altLang="en-US" sz="2400" dirty="0"/>
          </a:p>
        </p:txBody>
      </p:sp>
      <p:cxnSp>
        <p:nvCxnSpPr>
          <p:cNvPr id="12" name="直線單箭頭接點 11"/>
          <p:cNvCxnSpPr>
            <a:stCxn id="7" idx="3"/>
            <a:endCxn id="8" idx="1"/>
          </p:cNvCxnSpPr>
          <p:nvPr/>
        </p:nvCxnSpPr>
        <p:spPr>
          <a:xfrm flipV="1">
            <a:off x="1809750" y="2785539"/>
            <a:ext cx="952500" cy="15679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stCxn id="7" idx="3"/>
            <a:endCxn id="9" idx="1"/>
          </p:cNvCxnSpPr>
          <p:nvPr/>
        </p:nvCxnSpPr>
        <p:spPr>
          <a:xfrm flipV="1">
            <a:off x="1809751" y="3840758"/>
            <a:ext cx="945526" cy="5127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7" idx="3"/>
            <a:endCxn id="10" idx="1"/>
          </p:cNvCxnSpPr>
          <p:nvPr/>
        </p:nvCxnSpPr>
        <p:spPr>
          <a:xfrm>
            <a:off x="1809750" y="4353537"/>
            <a:ext cx="942522" cy="5632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flipV="1">
            <a:off x="4257675" y="2785536"/>
            <a:ext cx="6286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flipV="1">
            <a:off x="4248150" y="3833304"/>
            <a:ext cx="6286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V="1">
            <a:off x="4248150" y="4935780"/>
            <a:ext cx="6286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625544" y="2385596"/>
            <a:ext cx="825500" cy="799887"/>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19" name="矩形 18"/>
          <p:cNvSpPr/>
          <p:nvPr/>
        </p:nvSpPr>
        <p:spPr>
          <a:xfrm>
            <a:off x="6967594" y="2522732"/>
            <a:ext cx="825500" cy="799887"/>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20" name="矩形 19"/>
          <p:cNvSpPr/>
          <p:nvPr/>
        </p:nvSpPr>
        <p:spPr>
          <a:xfrm>
            <a:off x="7308226" y="2671426"/>
            <a:ext cx="825500" cy="799887"/>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22" name="矩形 21"/>
          <p:cNvSpPr/>
          <p:nvPr/>
        </p:nvSpPr>
        <p:spPr>
          <a:xfrm>
            <a:off x="7798154" y="2785539"/>
            <a:ext cx="825500" cy="799887"/>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25" name="文字方塊 24"/>
          <p:cNvSpPr txBox="1"/>
          <p:nvPr/>
        </p:nvSpPr>
        <p:spPr>
          <a:xfrm>
            <a:off x="4914107" y="4489128"/>
            <a:ext cx="1602014" cy="830977"/>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pPr algn="ctr"/>
            <a:r>
              <a:rPr lang="en-US" altLang="zh-TW" sz="2400" dirty="0"/>
              <a:t>Girls with </a:t>
            </a:r>
          </a:p>
          <a:p>
            <a:pPr algn="ctr"/>
            <a:r>
              <a:rPr lang="en-US" altLang="zh-TW" sz="2400" dirty="0"/>
              <a:t>short hair</a:t>
            </a:r>
            <a:endParaRPr lang="zh-TW" altLang="en-US" sz="2400" dirty="0"/>
          </a:p>
        </p:txBody>
      </p:sp>
      <p:sp>
        <p:nvSpPr>
          <p:cNvPr id="26" name="矩形 25"/>
          <p:cNvSpPr/>
          <p:nvPr/>
        </p:nvSpPr>
        <p:spPr>
          <a:xfrm>
            <a:off x="6625544" y="4486611"/>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33" name="矩形 32"/>
          <p:cNvSpPr/>
          <p:nvPr/>
        </p:nvSpPr>
        <p:spPr>
          <a:xfrm>
            <a:off x="6625544" y="5536292"/>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34" name="矩形 33"/>
          <p:cNvSpPr/>
          <p:nvPr/>
        </p:nvSpPr>
        <p:spPr>
          <a:xfrm>
            <a:off x="6947126" y="5650257"/>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35" name="矩形 34"/>
          <p:cNvSpPr/>
          <p:nvPr/>
        </p:nvSpPr>
        <p:spPr>
          <a:xfrm>
            <a:off x="7315200" y="5793840"/>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36" name="矩形 35"/>
          <p:cNvSpPr/>
          <p:nvPr/>
        </p:nvSpPr>
        <p:spPr>
          <a:xfrm>
            <a:off x="7652884" y="5936235"/>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37" name="矩形 36"/>
          <p:cNvSpPr/>
          <p:nvPr/>
        </p:nvSpPr>
        <p:spPr>
          <a:xfrm>
            <a:off x="6947126" y="4624508"/>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38" name="矩形 37"/>
          <p:cNvSpPr/>
          <p:nvPr/>
        </p:nvSpPr>
        <p:spPr>
          <a:xfrm>
            <a:off x="7289799" y="4793387"/>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39" name="矩形 38"/>
          <p:cNvSpPr/>
          <p:nvPr/>
        </p:nvSpPr>
        <p:spPr>
          <a:xfrm>
            <a:off x="7676358" y="4935782"/>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40" name="矩形 39"/>
          <p:cNvSpPr/>
          <p:nvPr/>
        </p:nvSpPr>
        <p:spPr>
          <a:xfrm>
            <a:off x="2752272" y="5554641"/>
            <a:ext cx="1447800"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91420" tIns="45710" rIns="91420" bIns="45710" rtlCol="0" anchor="ctr"/>
          <a:lstStyle/>
          <a:p>
            <a:pPr algn="ctr"/>
            <a:r>
              <a:rPr lang="en-US" altLang="zh-TW" sz="2400" dirty="0"/>
              <a:t>Classifier 4</a:t>
            </a:r>
            <a:endParaRPr lang="zh-TW" altLang="en-US" sz="2400" dirty="0"/>
          </a:p>
        </p:txBody>
      </p:sp>
      <p:cxnSp>
        <p:nvCxnSpPr>
          <p:cNvPr id="41" name="直線單箭頭接點 40"/>
          <p:cNvCxnSpPr/>
          <p:nvPr/>
        </p:nvCxnSpPr>
        <p:spPr>
          <a:xfrm flipV="1">
            <a:off x="4257675" y="5978318"/>
            <a:ext cx="6286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7" idx="3"/>
            <a:endCxn id="40" idx="1"/>
          </p:cNvCxnSpPr>
          <p:nvPr/>
        </p:nvCxnSpPr>
        <p:spPr>
          <a:xfrm>
            <a:off x="1809750" y="4353535"/>
            <a:ext cx="942522" cy="1616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文字方塊 42"/>
          <p:cNvSpPr txBox="1"/>
          <p:nvPr/>
        </p:nvSpPr>
        <p:spPr>
          <a:xfrm>
            <a:off x="6319753" y="3899779"/>
            <a:ext cx="2559050" cy="523200"/>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lgn="ctr"/>
            <a:r>
              <a:rPr lang="en-US" altLang="zh-TW" sz="2800" dirty="0"/>
              <a:t>Little examples</a:t>
            </a:r>
            <a:endParaRPr lang="zh-TW" altLang="en-US" sz="2800" dirty="0"/>
          </a:p>
        </p:txBody>
      </p:sp>
      <p:sp>
        <p:nvSpPr>
          <p:cNvPr id="44" name="文字方塊 43"/>
          <p:cNvSpPr txBox="1"/>
          <p:nvPr/>
        </p:nvSpPr>
        <p:spPr>
          <a:xfrm>
            <a:off x="3631576" y="3899779"/>
            <a:ext cx="1447800" cy="523200"/>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lgn="ctr"/>
            <a:r>
              <a:rPr lang="en-US" altLang="zh-TW" sz="2800" dirty="0"/>
              <a:t>weak</a:t>
            </a:r>
            <a:endParaRPr lang="zh-TW" altLang="en-US" sz="2800" dirty="0"/>
          </a:p>
        </p:txBody>
      </p:sp>
      <p:grpSp>
        <p:nvGrpSpPr>
          <p:cNvPr id="28" name="Group 27"/>
          <p:cNvGrpSpPr/>
          <p:nvPr/>
        </p:nvGrpSpPr>
        <p:grpSpPr>
          <a:xfrm>
            <a:off x="4668714" y="103040"/>
            <a:ext cx="4341096" cy="1654763"/>
            <a:chOff x="4622059" y="399"/>
            <a:chExt cx="4341096" cy="1654763"/>
          </a:xfrm>
        </p:grpSpPr>
        <p:pic>
          <p:nvPicPr>
            <p:cNvPr id="45"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2059" y="69225"/>
              <a:ext cx="985626" cy="120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4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798" y="93570"/>
              <a:ext cx="968453" cy="118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40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3613" y="69225"/>
              <a:ext cx="969542" cy="121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405"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4336" y="399"/>
              <a:ext cx="1054393" cy="126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640246" y="1265671"/>
              <a:ext cx="1004790" cy="369332"/>
            </a:xfrm>
            <a:prstGeom prst="rect">
              <a:avLst/>
            </a:prstGeom>
            <a:noFill/>
          </p:spPr>
          <p:txBody>
            <a:bodyPr wrap="square" rtlCol="0">
              <a:spAutoFit/>
            </a:bodyPr>
            <a:lstStyle/>
            <a:p>
              <a:r>
                <a:rPr lang="zh-TW" altLang="en-US" dirty="0"/>
                <a:t>長髮女</a:t>
              </a:r>
            </a:p>
          </p:txBody>
        </p:sp>
        <p:sp>
          <p:nvSpPr>
            <p:cNvPr id="15" name="TextBox 14"/>
            <p:cNvSpPr txBox="1"/>
            <p:nvPr/>
          </p:nvSpPr>
          <p:spPr>
            <a:xfrm>
              <a:off x="5803806" y="1265671"/>
              <a:ext cx="934923" cy="369332"/>
            </a:xfrm>
            <a:prstGeom prst="rect">
              <a:avLst/>
            </a:prstGeom>
            <a:noFill/>
          </p:spPr>
          <p:txBody>
            <a:bodyPr wrap="square" rtlCol="0">
              <a:spAutoFit/>
            </a:bodyPr>
            <a:lstStyle/>
            <a:p>
              <a:r>
                <a:rPr lang="zh-TW" altLang="en-US" dirty="0"/>
                <a:t>長髮男</a:t>
              </a:r>
            </a:p>
          </p:txBody>
        </p:sp>
        <p:sp>
          <p:nvSpPr>
            <p:cNvPr id="16" name="TextBox 15"/>
            <p:cNvSpPr txBox="1"/>
            <p:nvPr/>
          </p:nvSpPr>
          <p:spPr>
            <a:xfrm>
              <a:off x="6897798" y="1278650"/>
              <a:ext cx="951948" cy="369332"/>
            </a:xfrm>
            <a:prstGeom prst="rect">
              <a:avLst/>
            </a:prstGeom>
            <a:noFill/>
          </p:spPr>
          <p:txBody>
            <a:bodyPr wrap="square" rtlCol="0">
              <a:spAutoFit/>
            </a:bodyPr>
            <a:lstStyle/>
            <a:p>
              <a:r>
                <a:rPr lang="zh-TW" altLang="en-US" dirty="0"/>
                <a:t>短髮女</a:t>
              </a:r>
            </a:p>
          </p:txBody>
        </p:sp>
        <p:sp>
          <p:nvSpPr>
            <p:cNvPr id="17" name="TextBox 16"/>
            <p:cNvSpPr txBox="1"/>
            <p:nvPr/>
          </p:nvSpPr>
          <p:spPr>
            <a:xfrm>
              <a:off x="8053859" y="1285830"/>
              <a:ext cx="871972" cy="369332"/>
            </a:xfrm>
            <a:prstGeom prst="rect">
              <a:avLst/>
            </a:prstGeom>
            <a:noFill/>
          </p:spPr>
          <p:txBody>
            <a:bodyPr wrap="square" rtlCol="0">
              <a:spAutoFit/>
            </a:bodyPr>
            <a:lstStyle/>
            <a:p>
              <a:r>
                <a:rPr lang="zh-TW" altLang="en-US" dirty="0"/>
                <a:t>短髮男</a:t>
              </a:r>
              <a:endParaRPr lang="en-US" dirty="0"/>
            </a:p>
          </p:txBody>
        </p:sp>
      </p:grpSp>
      <p:grpSp>
        <p:nvGrpSpPr>
          <p:cNvPr id="46" name="Group 45"/>
          <p:cNvGrpSpPr/>
          <p:nvPr/>
        </p:nvGrpSpPr>
        <p:grpSpPr>
          <a:xfrm>
            <a:off x="76908" y="5970130"/>
            <a:ext cx="592191" cy="816164"/>
            <a:chOff x="7517647" y="4843947"/>
            <a:chExt cx="1485900" cy="1908068"/>
          </a:xfrm>
        </p:grpSpPr>
        <p:pic>
          <p:nvPicPr>
            <p:cNvPr id="47"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511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animBg="1"/>
      <p:bldP spid="9" grpId="0" animBg="1"/>
      <p:bldP spid="10" grpId="0" animBg="1"/>
      <p:bldP spid="18" grpId="0" animBg="1"/>
      <p:bldP spid="19" grpId="0" animBg="1"/>
      <p:bldP spid="20" grpId="0" animBg="1"/>
      <p:bldP spid="22" grpId="0" animBg="1"/>
      <p:bldP spid="26" grpId="0" animBg="1"/>
      <p:bldP spid="33" grpId="0" animBg="1"/>
      <p:bldP spid="34" grpId="0" animBg="1"/>
      <p:bldP spid="35" grpId="0" animBg="1"/>
      <p:bldP spid="36" grpId="0" animBg="1"/>
      <p:bldP spid="37" grpId="0" animBg="1"/>
      <p:bldP spid="38" grpId="0" animBg="1"/>
      <p:bldP spid="39" grpId="0" animBg="1"/>
      <p:bldP spid="40" grpId="0" animBg="1"/>
      <p:bldP spid="43" grpId="0" animBg="1"/>
      <p:bldP spid="4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88724"/>
            <a:ext cx="7886700" cy="1325563"/>
          </a:xfrm>
        </p:spPr>
        <p:txBody>
          <a:bodyPr/>
          <a:lstStyle/>
          <a:p>
            <a:r>
              <a:rPr lang="en-US" altLang="zh-TW" dirty="0"/>
              <a:t>Why Deep?</a:t>
            </a:r>
            <a:endParaRPr lang="zh-TW" altLang="en-US" dirty="0"/>
          </a:p>
        </p:txBody>
      </p:sp>
      <p:sp>
        <p:nvSpPr>
          <p:cNvPr id="3" name="內容版面配置區 2"/>
          <p:cNvSpPr>
            <a:spLocks noGrp="1"/>
          </p:cNvSpPr>
          <p:nvPr>
            <p:ph idx="1"/>
          </p:nvPr>
        </p:nvSpPr>
        <p:spPr/>
        <p:txBody>
          <a:bodyPr/>
          <a:lstStyle/>
          <a:p>
            <a:r>
              <a:rPr lang="en-US" altLang="zh-TW" dirty="0"/>
              <a:t>Deep → Modularization</a:t>
            </a:r>
            <a:endParaRPr lang="zh-TW" altLang="en-US" dirty="0"/>
          </a:p>
          <a:p>
            <a:endParaRPr lang="zh-TW" altLang="en-US" dirty="0"/>
          </a:p>
        </p:txBody>
      </p:sp>
      <p:sp>
        <p:nvSpPr>
          <p:cNvPr id="7" name="矩形 6"/>
          <p:cNvSpPr/>
          <p:nvPr/>
        </p:nvSpPr>
        <p:spPr>
          <a:xfrm>
            <a:off x="136992" y="3384615"/>
            <a:ext cx="1123950" cy="1388879"/>
          </a:xfrm>
          <a:prstGeom prst="rect">
            <a:avLst/>
          </a:prstGeom>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r>
              <a:rPr lang="en-US" altLang="zh-TW" sz="2400" dirty="0"/>
              <a:t>Image</a:t>
            </a:r>
            <a:endParaRPr lang="zh-TW" altLang="en-US" sz="2400" dirty="0"/>
          </a:p>
        </p:txBody>
      </p:sp>
      <p:cxnSp>
        <p:nvCxnSpPr>
          <p:cNvPr id="11" name="直線單箭頭接點 10"/>
          <p:cNvCxnSpPr>
            <a:stCxn id="7" idx="3"/>
            <a:endCxn id="22" idx="1"/>
          </p:cNvCxnSpPr>
          <p:nvPr/>
        </p:nvCxnSpPr>
        <p:spPr>
          <a:xfrm flipV="1">
            <a:off x="1260942" y="3286042"/>
            <a:ext cx="559595" cy="793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7" idx="3"/>
            <a:endCxn id="20" idx="1"/>
          </p:cNvCxnSpPr>
          <p:nvPr/>
        </p:nvCxnSpPr>
        <p:spPr>
          <a:xfrm>
            <a:off x="1260942" y="4079057"/>
            <a:ext cx="559595" cy="952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820539" y="4615765"/>
            <a:ext cx="1581229" cy="830997"/>
          </a:xfrm>
          <a:prstGeom prst="rect">
            <a:avLst/>
          </a:prstGeom>
        </p:spPr>
        <p:style>
          <a:lnRef idx="0">
            <a:schemeClr val="dk1"/>
          </a:lnRef>
          <a:fillRef idx="3">
            <a:schemeClr val="dk1"/>
          </a:fillRef>
          <a:effectRef idx="3">
            <a:schemeClr val="dk1"/>
          </a:effectRef>
          <a:fontRef idx="minor">
            <a:schemeClr val="lt1"/>
          </a:fontRef>
        </p:style>
        <p:txBody>
          <a:bodyPr lIns="91420" tIns="45710" rIns="91420" bIns="45710" rtlCol="0" anchor="ctr"/>
          <a:lstStyle/>
          <a:p>
            <a:pPr algn="ctr"/>
            <a:r>
              <a:rPr lang="en-US" altLang="zh-TW" sz="2400" dirty="0"/>
              <a:t>Long or short?</a:t>
            </a:r>
            <a:endParaRPr lang="zh-TW" altLang="en-US" sz="2400" dirty="0"/>
          </a:p>
        </p:txBody>
      </p:sp>
      <p:sp>
        <p:nvSpPr>
          <p:cNvPr id="22" name="矩形 21"/>
          <p:cNvSpPr/>
          <p:nvPr/>
        </p:nvSpPr>
        <p:spPr>
          <a:xfrm>
            <a:off x="1820537" y="2870545"/>
            <a:ext cx="1626471" cy="830997"/>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t>Boy or Girl?</a:t>
            </a:r>
            <a:endParaRPr lang="zh-TW" altLang="en-US" sz="2400" dirty="0"/>
          </a:p>
        </p:txBody>
      </p:sp>
      <p:sp>
        <p:nvSpPr>
          <p:cNvPr id="52" name="文字方塊 51"/>
          <p:cNvSpPr txBox="1"/>
          <p:nvPr/>
        </p:nvSpPr>
        <p:spPr>
          <a:xfrm>
            <a:off x="1367835" y="5628621"/>
            <a:ext cx="2392155" cy="830977"/>
          </a:xfrm>
          <a:prstGeom prst="rect">
            <a:avLst/>
          </a:prstGeom>
          <a:noFill/>
        </p:spPr>
        <p:txBody>
          <a:bodyPr wrap="square" lIns="91420" tIns="45710" rIns="91420" bIns="45710" rtlCol="0">
            <a:spAutoFit/>
          </a:bodyPr>
          <a:lstStyle/>
          <a:p>
            <a:pPr algn="ctr"/>
            <a:r>
              <a:rPr lang="en-US" altLang="zh-TW" sz="2400" dirty="0"/>
              <a:t>Classifiers for the attributes</a:t>
            </a:r>
            <a:endParaRPr lang="zh-TW" altLang="en-US" sz="2400" dirty="0"/>
          </a:p>
        </p:txBody>
      </p:sp>
      <p:sp>
        <p:nvSpPr>
          <p:cNvPr id="15" name="矩形 14"/>
          <p:cNvSpPr/>
          <p:nvPr/>
        </p:nvSpPr>
        <p:spPr>
          <a:xfrm>
            <a:off x="8162444" y="2400815"/>
            <a:ext cx="825500" cy="799887"/>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zh-TW" altLang="en-US" sz="2400" dirty="0"/>
              <a:t>長髮男</a:t>
            </a:r>
          </a:p>
        </p:txBody>
      </p:sp>
      <p:sp>
        <p:nvSpPr>
          <p:cNvPr id="16" name="矩形 15"/>
          <p:cNvSpPr/>
          <p:nvPr/>
        </p:nvSpPr>
        <p:spPr>
          <a:xfrm>
            <a:off x="4302500" y="2486157"/>
            <a:ext cx="825500" cy="799887"/>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17" name="矩形 16"/>
          <p:cNvSpPr/>
          <p:nvPr/>
        </p:nvSpPr>
        <p:spPr>
          <a:xfrm>
            <a:off x="4644551" y="2623293"/>
            <a:ext cx="825500" cy="799887"/>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18" name="矩形 17"/>
          <p:cNvSpPr/>
          <p:nvPr/>
        </p:nvSpPr>
        <p:spPr>
          <a:xfrm>
            <a:off x="4985182" y="2771987"/>
            <a:ext cx="825500" cy="799887"/>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19" name="矩形 18"/>
          <p:cNvSpPr/>
          <p:nvPr/>
        </p:nvSpPr>
        <p:spPr>
          <a:xfrm>
            <a:off x="5325814" y="2886100"/>
            <a:ext cx="825500" cy="799887"/>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23" name="矩形 22"/>
          <p:cNvSpPr/>
          <p:nvPr/>
        </p:nvSpPr>
        <p:spPr>
          <a:xfrm>
            <a:off x="3652079" y="2800759"/>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24" name="矩形 23"/>
          <p:cNvSpPr/>
          <p:nvPr/>
        </p:nvSpPr>
        <p:spPr>
          <a:xfrm>
            <a:off x="6783794" y="3040805"/>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25" name="矩形 24"/>
          <p:cNvSpPr/>
          <p:nvPr/>
        </p:nvSpPr>
        <p:spPr>
          <a:xfrm>
            <a:off x="7105376" y="3154770"/>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26" name="矩形 25"/>
          <p:cNvSpPr/>
          <p:nvPr/>
        </p:nvSpPr>
        <p:spPr>
          <a:xfrm>
            <a:off x="7473450" y="3298353"/>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27" name="矩形 26"/>
          <p:cNvSpPr/>
          <p:nvPr/>
        </p:nvSpPr>
        <p:spPr>
          <a:xfrm>
            <a:off x="7811133" y="3440748"/>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29" name="矩形 28"/>
          <p:cNvSpPr/>
          <p:nvPr/>
        </p:nvSpPr>
        <p:spPr>
          <a:xfrm>
            <a:off x="3973661" y="2938656"/>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30" name="矩形 29"/>
          <p:cNvSpPr/>
          <p:nvPr/>
        </p:nvSpPr>
        <p:spPr>
          <a:xfrm>
            <a:off x="4316334" y="3107535"/>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31" name="矩形 30"/>
          <p:cNvSpPr/>
          <p:nvPr/>
        </p:nvSpPr>
        <p:spPr>
          <a:xfrm>
            <a:off x="4702892" y="3249930"/>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6" name="文字方塊 5"/>
          <p:cNvSpPr txBox="1"/>
          <p:nvPr/>
        </p:nvSpPr>
        <p:spPr>
          <a:xfrm>
            <a:off x="5991121" y="3031491"/>
            <a:ext cx="973111" cy="523200"/>
          </a:xfrm>
          <a:prstGeom prst="rect">
            <a:avLst/>
          </a:prstGeom>
          <a:noFill/>
        </p:spPr>
        <p:txBody>
          <a:bodyPr wrap="square" lIns="91420" tIns="45710" rIns="91420" bIns="45710" rtlCol="0">
            <a:spAutoFit/>
          </a:bodyPr>
          <a:lstStyle/>
          <a:p>
            <a:pPr algn="ctr"/>
            <a:r>
              <a:rPr lang="en-US" altLang="zh-TW" sz="2800" dirty="0" err="1"/>
              <a:t>v.s</a:t>
            </a:r>
            <a:r>
              <a:rPr lang="en-US" altLang="zh-TW" sz="2800" dirty="0"/>
              <a:t>.</a:t>
            </a:r>
            <a:endParaRPr lang="zh-TW" altLang="en-US" sz="2800" dirty="0"/>
          </a:p>
        </p:txBody>
      </p:sp>
      <p:sp>
        <p:nvSpPr>
          <p:cNvPr id="45" name="矩形 44"/>
          <p:cNvSpPr/>
          <p:nvPr/>
        </p:nvSpPr>
        <p:spPr>
          <a:xfrm>
            <a:off x="3994971" y="5478036"/>
            <a:ext cx="825500" cy="799887"/>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zh-TW" altLang="en-US" sz="2400" dirty="0"/>
              <a:t>長髮男</a:t>
            </a:r>
          </a:p>
        </p:txBody>
      </p:sp>
      <p:sp>
        <p:nvSpPr>
          <p:cNvPr id="46" name="矩形 45"/>
          <p:cNvSpPr/>
          <p:nvPr/>
        </p:nvSpPr>
        <p:spPr>
          <a:xfrm>
            <a:off x="4065671" y="4434543"/>
            <a:ext cx="825500" cy="799887"/>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47" name="矩形 46"/>
          <p:cNvSpPr/>
          <p:nvPr/>
        </p:nvSpPr>
        <p:spPr>
          <a:xfrm>
            <a:off x="4407720" y="4571679"/>
            <a:ext cx="825500" cy="799887"/>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48" name="矩形 47"/>
          <p:cNvSpPr/>
          <p:nvPr/>
        </p:nvSpPr>
        <p:spPr>
          <a:xfrm>
            <a:off x="4748353" y="4720373"/>
            <a:ext cx="825500" cy="799887"/>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49" name="矩形 48"/>
          <p:cNvSpPr/>
          <p:nvPr/>
        </p:nvSpPr>
        <p:spPr>
          <a:xfrm>
            <a:off x="5088985" y="4834486"/>
            <a:ext cx="825500" cy="799887"/>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zh-TW" altLang="en-US" sz="2400" dirty="0"/>
              <a:t>長髮女</a:t>
            </a:r>
          </a:p>
        </p:txBody>
      </p:sp>
      <p:sp>
        <p:nvSpPr>
          <p:cNvPr id="50" name="矩形 49"/>
          <p:cNvSpPr/>
          <p:nvPr/>
        </p:nvSpPr>
        <p:spPr>
          <a:xfrm>
            <a:off x="6903535" y="4425048"/>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51" name="矩形 50"/>
          <p:cNvSpPr/>
          <p:nvPr/>
        </p:nvSpPr>
        <p:spPr>
          <a:xfrm>
            <a:off x="6929511" y="5354413"/>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53" name="矩形 52"/>
          <p:cNvSpPr/>
          <p:nvPr/>
        </p:nvSpPr>
        <p:spPr>
          <a:xfrm>
            <a:off x="7251093" y="5468378"/>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54" name="矩形 53"/>
          <p:cNvSpPr/>
          <p:nvPr/>
        </p:nvSpPr>
        <p:spPr>
          <a:xfrm>
            <a:off x="7619167" y="5611961"/>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55" name="矩形 54"/>
          <p:cNvSpPr/>
          <p:nvPr/>
        </p:nvSpPr>
        <p:spPr>
          <a:xfrm>
            <a:off x="7956851" y="5754356"/>
            <a:ext cx="825500" cy="799887"/>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zh-TW" altLang="en-US" sz="2400" dirty="0"/>
              <a:t>短髮男</a:t>
            </a:r>
          </a:p>
        </p:txBody>
      </p:sp>
      <p:sp>
        <p:nvSpPr>
          <p:cNvPr id="56" name="矩形 55"/>
          <p:cNvSpPr/>
          <p:nvPr/>
        </p:nvSpPr>
        <p:spPr>
          <a:xfrm>
            <a:off x="7225117" y="4562945"/>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57" name="矩形 56"/>
          <p:cNvSpPr/>
          <p:nvPr/>
        </p:nvSpPr>
        <p:spPr>
          <a:xfrm>
            <a:off x="7567790" y="4731824"/>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58" name="矩形 57"/>
          <p:cNvSpPr/>
          <p:nvPr/>
        </p:nvSpPr>
        <p:spPr>
          <a:xfrm>
            <a:off x="7954348" y="4874219"/>
            <a:ext cx="825500" cy="799887"/>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zh-TW" altLang="en-US" sz="2400" dirty="0"/>
              <a:t>短髮女</a:t>
            </a:r>
          </a:p>
        </p:txBody>
      </p:sp>
      <p:sp>
        <p:nvSpPr>
          <p:cNvPr id="59" name="文字方塊 58"/>
          <p:cNvSpPr txBox="1"/>
          <p:nvPr/>
        </p:nvSpPr>
        <p:spPr>
          <a:xfrm>
            <a:off x="6000442" y="5014805"/>
            <a:ext cx="973111" cy="523200"/>
          </a:xfrm>
          <a:prstGeom prst="rect">
            <a:avLst/>
          </a:prstGeom>
          <a:noFill/>
        </p:spPr>
        <p:txBody>
          <a:bodyPr wrap="square" lIns="91420" tIns="45710" rIns="91420" bIns="45710" rtlCol="0">
            <a:spAutoFit/>
          </a:bodyPr>
          <a:lstStyle/>
          <a:p>
            <a:pPr algn="ctr"/>
            <a:r>
              <a:rPr lang="en-US" altLang="zh-TW" sz="2800" dirty="0" err="1"/>
              <a:t>v.s</a:t>
            </a:r>
            <a:r>
              <a:rPr lang="en-US" altLang="zh-TW" sz="2800" dirty="0"/>
              <a:t>.</a:t>
            </a:r>
            <a:endParaRPr lang="zh-TW" altLang="en-US" sz="2800" dirty="0"/>
          </a:p>
        </p:txBody>
      </p:sp>
      <p:sp>
        <p:nvSpPr>
          <p:cNvPr id="28" name="文字方塊 27"/>
          <p:cNvSpPr txBox="1"/>
          <p:nvPr/>
        </p:nvSpPr>
        <p:spPr>
          <a:xfrm>
            <a:off x="4064831" y="554238"/>
            <a:ext cx="4594665" cy="954087"/>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lgn="ctr"/>
            <a:r>
              <a:rPr lang="en-US" altLang="zh-TW" sz="2800" dirty="0"/>
              <a:t>Each basic classifier can have sufficient training examples.</a:t>
            </a:r>
            <a:endParaRPr lang="zh-TW" altLang="en-US" sz="2800" dirty="0"/>
          </a:p>
        </p:txBody>
      </p:sp>
      <p:sp>
        <p:nvSpPr>
          <p:cNvPr id="60" name="矩形 59"/>
          <p:cNvSpPr/>
          <p:nvPr/>
        </p:nvSpPr>
        <p:spPr>
          <a:xfrm>
            <a:off x="1689034" y="2696616"/>
            <a:ext cx="1867479" cy="284364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61" name="文字方塊 60"/>
          <p:cNvSpPr txBox="1"/>
          <p:nvPr/>
        </p:nvSpPr>
        <p:spPr>
          <a:xfrm>
            <a:off x="1974430" y="3740682"/>
            <a:ext cx="1292510" cy="830977"/>
          </a:xfrm>
          <a:prstGeom prst="rect">
            <a:avLst/>
          </a:prstGeom>
          <a:noFill/>
        </p:spPr>
        <p:txBody>
          <a:bodyPr wrap="square" lIns="91420" tIns="45710" rIns="91420" bIns="45710" rtlCol="0">
            <a:spAutoFit/>
          </a:bodyPr>
          <a:lstStyle/>
          <a:p>
            <a:pPr algn="ctr"/>
            <a:r>
              <a:rPr lang="en-US" altLang="zh-TW" sz="2400" dirty="0">
                <a:solidFill>
                  <a:srgbClr val="0000FF"/>
                </a:solidFill>
              </a:rPr>
              <a:t>Basic </a:t>
            </a:r>
          </a:p>
          <a:p>
            <a:pPr algn="ctr"/>
            <a:r>
              <a:rPr lang="en-US" altLang="zh-TW" sz="2400" dirty="0">
                <a:solidFill>
                  <a:srgbClr val="0000FF"/>
                </a:solidFill>
              </a:rPr>
              <a:t>Classifier</a:t>
            </a:r>
            <a:endParaRPr lang="zh-TW" altLang="en-US" sz="2400" dirty="0">
              <a:solidFill>
                <a:srgbClr val="0000FF"/>
              </a:solidFill>
            </a:endParaRPr>
          </a:p>
        </p:txBody>
      </p:sp>
      <p:grpSp>
        <p:nvGrpSpPr>
          <p:cNvPr id="41" name="Group 40"/>
          <p:cNvGrpSpPr/>
          <p:nvPr/>
        </p:nvGrpSpPr>
        <p:grpSpPr>
          <a:xfrm>
            <a:off x="106776" y="5930050"/>
            <a:ext cx="592191" cy="816164"/>
            <a:chOff x="7517647" y="4843947"/>
            <a:chExt cx="1485900" cy="1908068"/>
          </a:xfrm>
        </p:grpSpPr>
        <p:pic>
          <p:nvPicPr>
            <p:cNvPr id="42"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223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3" grpId="0" animBg="1"/>
      <p:bldP spid="24" grpId="0" animBg="1"/>
      <p:bldP spid="25" grpId="0" animBg="1"/>
      <p:bldP spid="26" grpId="0" animBg="1"/>
      <p:bldP spid="27" grpId="0" animBg="1"/>
      <p:bldP spid="29" grpId="0" animBg="1"/>
      <p:bldP spid="30" grpId="0" animBg="1"/>
      <p:bldP spid="31" grpId="0" animBg="1"/>
      <p:bldP spid="6" grpId="0"/>
      <p:bldP spid="45" grpId="0" animBg="1"/>
      <p:bldP spid="46" grpId="0" animBg="1"/>
      <p:bldP spid="47" grpId="0" animBg="1"/>
      <p:bldP spid="48" grpId="0" animBg="1"/>
      <p:bldP spid="49" grpId="0" animBg="1"/>
      <p:bldP spid="50" grpId="0" animBg="1"/>
      <p:bldP spid="51" grpId="0" animBg="1"/>
      <p:bldP spid="53" grpId="0" animBg="1"/>
      <p:bldP spid="54" grpId="0" animBg="1"/>
      <p:bldP spid="55" grpId="0" animBg="1"/>
      <p:bldP spid="56" grpId="0" animBg="1"/>
      <p:bldP spid="57" grpId="0" animBg="1"/>
      <p:bldP spid="58" grpId="0" animBg="1"/>
      <p:bldP spid="59" grpId="0"/>
      <p:bldP spid="2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88724"/>
            <a:ext cx="7886700" cy="1325563"/>
          </a:xfrm>
        </p:spPr>
        <p:txBody>
          <a:bodyPr/>
          <a:lstStyle/>
          <a:p>
            <a:r>
              <a:rPr lang="en-US" altLang="zh-TW" dirty="0"/>
              <a:t>Why Deep?</a:t>
            </a:r>
            <a:endParaRPr lang="zh-TW" altLang="en-US" dirty="0"/>
          </a:p>
        </p:txBody>
      </p:sp>
      <p:sp>
        <p:nvSpPr>
          <p:cNvPr id="3" name="內容版面配置區 2"/>
          <p:cNvSpPr>
            <a:spLocks noGrp="1"/>
          </p:cNvSpPr>
          <p:nvPr>
            <p:ph idx="1"/>
          </p:nvPr>
        </p:nvSpPr>
        <p:spPr/>
        <p:txBody>
          <a:bodyPr/>
          <a:lstStyle/>
          <a:p>
            <a:r>
              <a:rPr lang="en-US" altLang="zh-TW" dirty="0"/>
              <a:t>Deep → Modularization</a:t>
            </a:r>
            <a:endParaRPr lang="zh-TW" altLang="en-US" dirty="0"/>
          </a:p>
          <a:p>
            <a:endParaRPr lang="zh-TW" altLang="en-US" dirty="0"/>
          </a:p>
        </p:txBody>
      </p:sp>
      <p:sp>
        <p:nvSpPr>
          <p:cNvPr id="7" name="矩形 6"/>
          <p:cNvSpPr/>
          <p:nvPr/>
        </p:nvSpPr>
        <p:spPr>
          <a:xfrm>
            <a:off x="136992" y="3384615"/>
            <a:ext cx="1123950" cy="1388879"/>
          </a:xfrm>
          <a:prstGeom prst="rect">
            <a:avLst/>
          </a:prstGeom>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r>
              <a:rPr lang="en-US" altLang="zh-TW" sz="2400" dirty="0"/>
              <a:t>Image</a:t>
            </a:r>
            <a:endParaRPr lang="zh-TW" altLang="en-US" sz="2400" dirty="0"/>
          </a:p>
        </p:txBody>
      </p:sp>
      <p:cxnSp>
        <p:nvCxnSpPr>
          <p:cNvPr id="11" name="直線單箭頭接點 10"/>
          <p:cNvCxnSpPr>
            <a:stCxn id="7" idx="3"/>
            <a:endCxn id="22" idx="1"/>
          </p:cNvCxnSpPr>
          <p:nvPr/>
        </p:nvCxnSpPr>
        <p:spPr>
          <a:xfrm flipV="1">
            <a:off x="1260942" y="3286042"/>
            <a:ext cx="559595" cy="793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7" idx="3"/>
            <a:endCxn id="20" idx="1"/>
          </p:cNvCxnSpPr>
          <p:nvPr/>
        </p:nvCxnSpPr>
        <p:spPr>
          <a:xfrm>
            <a:off x="1260942" y="4079057"/>
            <a:ext cx="559595" cy="952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820539" y="4615765"/>
            <a:ext cx="1581229" cy="830997"/>
          </a:xfrm>
          <a:prstGeom prst="rect">
            <a:avLst/>
          </a:prstGeom>
        </p:spPr>
        <p:style>
          <a:lnRef idx="0">
            <a:schemeClr val="dk1"/>
          </a:lnRef>
          <a:fillRef idx="3">
            <a:schemeClr val="dk1"/>
          </a:fillRef>
          <a:effectRef idx="3">
            <a:schemeClr val="dk1"/>
          </a:effectRef>
          <a:fontRef idx="minor">
            <a:schemeClr val="lt1"/>
          </a:fontRef>
        </p:style>
        <p:txBody>
          <a:bodyPr lIns="91420" tIns="45710" rIns="91420" bIns="45710" rtlCol="0" anchor="ctr"/>
          <a:lstStyle/>
          <a:p>
            <a:pPr algn="ctr"/>
            <a:r>
              <a:rPr lang="en-US" altLang="zh-TW" sz="2400" dirty="0"/>
              <a:t>Long or short?</a:t>
            </a:r>
            <a:endParaRPr lang="zh-TW" altLang="en-US" sz="2400" dirty="0"/>
          </a:p>
        </p:txBody>
      </p:sp>
      <p:sp>
        <p:nvSpPr>
          <p:cNvPr id="22" name="矩形 21"/>
          <p:cNvSpPr/>
          <p:nvPr/>
        </p:nvSpPr>
        <p:spPr>
          <a:xfrm>
            <a:off x="1820537" y="2870545"/>
            <a:ext cx="1626471" cy="830997"/>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t>Boy or Girl?</a:t>
            </a:r>
            <a:endParaRPr lang="zh-TW" altLang="en-US" sz="2400" dirty="0"/>
          </a:p>
        </p:txBody>
      </p:sp>
      <p:sp>
        <p:nvSpPr>
          <p:cNvPr id="52" name="文字方塊 51"/>
          <p:cNvSpPr txBox="1"/>
          <p:nvPr/>
        </p:nvSpPr>
        <p:spPr>
          <a:xfrm>
            <a:off x="1319271" y="5594779"/>
            <a:ext cx="2629005" cy="1200308"/>
          </a:xfrm>
          <a:prstGeom prst="rect">
            <a:avLst/>
          </a:prstGeom>
          <a:noFill/>
        </p:spPr>
        <p:txBody>
          <a:bodyPr wrap="square" lIns="91420" tIns="45710" rIns="91420" bIns="45710" rtlCol="0">
            <a:spAutoFit/>
          </a:bodyPr>
          <a:lstStyle/>
          <a:p>
            <a:pPr algn="ctr"/>
            <a:r>
              <a:rPr lang="en-US" altLang="zh-TW" sz="2400" dirty="0">
                <a:solidFill>
                  <a:srgbClr val="0000FF"/>
                </a:solidFill>
              </a:rPr>
              <a:t>Sharing by the following classifiers </a:t>
            </a:r>
            <a:r>
              <a:rPr lang="en-US" altLang="zh-TW" sz="2400" dirty="0">
                <a:solidFill>
                  <a:srgbClr val="FF0000"/>
                </a:solidFill>
              </a:rPr>
              <a:t>as module</a:t>
            </a:r>
            <a:endParaRPr lang="zh-TW" altLang="en-US" sz="2400" dirty="0">
              <a:solidFill>
                <a:srgbClr val="FF0000"/>
              </a:solidFill>
            </a:endParaRPr>
          </a:p>
        </p:txBody>
      </p:sp>
      <p:sp>
        <p:nvSpPr>
          <p:cNvPr id="39" name="文字方塊 38"/>
          <p:cNvSpPr txBox="1"/>
          <p:nvPr/>
        </p:nvSpPr>
        <p:spPr>
          <a:xfrm>
            <a:off x="4248497" y="1020356"/>
            <a:ext cx="4241454" cy="523200"/>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pPr algn="ctr"/>
            <a:r>
              <a:rPr lang="en-US" altLang="zh-TW" sz="2800" dirty="0"/>
              <a:t>can be trained by little data</a:t>
            </a:r>
            <a:endParaRPr lang="zh-TW" altLang="en-US" sz="2800" dirty="0"/>
          </a:p>
        </p:txBody>
      </p:sp>
      <p:sp>
        <p:nvSpPr>
          <p:cNvPr id="40" name="文字方塊 39"/>
          <p:cNvSpPr txBox="1"/>
          <p:nvPr/>
        </p:nvSpPr>
        <p:spPr>
          <a:xfrm>
            <a:off x="6891111" y="2086161"/>
            <a:ext cx="1602014" cy="830977"/>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a:r>
              <a:rPr lang="en-US" altLang="zh-TW" sz="2400" dirty="0"/>
              <a:t>Girls with </a:t>
            </a:r>
          </a:p>
          <a:p>
            <a:pPr algn="ctr"/>
            <a:r>
              <a:rPr lang="en-US" altLang="zh-TW" sz="2400" dirty="0"/>
              <a:t>long hair</a:t>
            </a:r>
            <a:endParaRPr lang="zh-TW" altLang="en-US" sz="2400" dirty="0"/>
          </a:p>
        </p:txBody>
      </p:sp>
      <p:sp>
        <p:nvSpPr>
          <p:cNvPr id="41" name="文字方塊 40"/>
          <p:cNvSpPr txBox="1"/>
          <p:nvPr/>
        </p:nvSpPr>
        <p:spPr>
          <a:xfrm>
            <a:off x="6894286" y="5279416"/>
            <a:ext cx="1621064" cy="830977"/>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t>Boys with short hair </a:t>
            </a:r>
            <a:endParaRPr lang="zh-TW" altLang="en-US" sz="2400" dirty="0"/>
          </a:p>
        </p:txBody>
      </p:sp>
      <p:sp>
        <p:nvSpPr>
          <p:cNvPr id="42" name="文字方塊 41"/>
          <p:cNvSpPr txBox="1"/>
          <p:nvPr/>
        </p:nvSpPr>
        <p:spPr>
          <a:xfrm>
            <a:off x="6903811" y="3150031"/>
            <a:ext cx="1602014" cy="830977"/>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algn="ctr"/>
            <a:r>
              <a:rPr lang="en-US" altLang="zh-TW" sz="2400" dirty="0"/>
              <a:t>Boys with </a:t>
            </a:r>
          </a:p>
          <a:p>
            <a:pPr algn="ctr"/>
            <a:r>
              <a:rPr lang="en-US" altLang="zh-TW" sz="2400" dirty="0"/>
              <a:t>long hair</a:t>
            </a:r>
            <a:endParaRPr lang="zh-TW" altLang="en-US" sz="2400" dirty="0"/>
          </a:p>
        </p:txBody>
      </p:sp>
      <p:sp>
        <p:nvSpPr>
          <p:cNvPr id="43" name="矩形 42"/>
          <p:cNvSpPr/>
          <p:nvPr/>
        </p:nvSpPr>
        <p:spPr>
          <a:xfrm>
            <a:off x="4736079" y="2094814"/>
            <a:ext cx="14478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r>
              <a:rPr lang="en-US" altLang="zh-TW" sz="2400" dirty="0"/>
              <a:t>Classifier 1</a:t>
            </a:r>
            <a:endParaRPr lang="zh-TW" altLang="en-US" sz="2400" dirty="0"/>
          </a:p>
        </p:txBody>
      </p:sp>
      <p:sp>
        <p:nvSpPr>
          <p:cNvPr id="44" name="矩形 43"/>
          <p:cNvSpPr/>
          <p:nvPr/>
        </p:nvSpPr>
        <p:spPr>
          <a:xfrm>
            <a:off x="4729105" y="3150031"/>
            <a:ext cx="1447800"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Classifier 2</a:t>
            </a:r>
            <a:endParaRPr lang="zh-TW" altLang="en-US" sz="2400" dirty="0"/>
          </a:p>
        </p:txBody>
      </p:sp>
      <p:sp>
        <p:nvSpPr>
          <p:cNvPr id="60" name="矩形 59"/>
          <p:cNvSpPr/>
          <p:nvPr/>
        </p:nvSpPr>
        <p:spPr>
          <a:xfrm>
            <a:off x="4726101" y="4226080"/>
            <a:ext cx="144780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20" tIns="45710" rIns="91420" bIns="45710" rtlCol="0" anchor="ctr"/>
          <a:lstStyle/>
          <a:p>
            <a:pPr algn="ctr"/>
            <a:r>
              <a:rPr lang="en-US" altLang="zh-TW" sz="2400" dirty="0"/>
              <a:t>Classifier 3</a:t>
            </a:r>
            <a:endParaRPr lang="zh-TW" altLang="en-US" sz="2400" dirty="0"/>
          </a:p>
        </p:txBody>
      </p:sp>
      <p:cxnSp>
        <p:nvCxnSpPr>
          <p:cNvPr id="61" name="直線單箭頭接點 60"/>
          <p:cNvCxnSpPr/>
          <p:nvPr/>
        </p:nvCxnSpPr>
        <p:spPr>
          <a:xfrm flipV="1">
            <a:off x="6231504" y="2510310"/>
            <a:ext cx="6286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flipV="1">
            <a:off x="6221979" y="3558078"/>
            <a:ext cx="6286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p:nvPr/>
        </p:nvCxnSpPr>
        <p:spPr>
          <a:xfrm flipV="1">
            <a:off x="6221979" y="4660554"/>
            <a:ext cx="6286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文字方塊 63"/>
          <p:cNvSpPr txBox="1"/>
          <p:nvPr/>
        </p:nvSpPr>
        <p:spPr>
          <a:xfrm>
            <a:off x="6887936" y="4213902"/>
            <a:ext cx="1602014" cy="830977"/>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pPr algn="ctr"/>
            <a:r>
              <a:rPr lang="en-US" altLang="zh-TW" sz="2400" dirty="0"/>
              <a:t>Girls with </a:t>
            </a:r>
          </a:p>
          <a:p>
            <a:pPr algn="ctr"/>
            <a:r>
              <a:rPr lang="en-US" altLang="zh-TW" sz="2400" dirty="0"/>
              <a:t>short hair</a:t>
            </a:r>
            <a:endParaRPr lang="zh-TW" altLang="en-US" sz="2400" dirty="0"/>
          </a:p>
        </p:txBody>
      </p:sp>
      <p:sp>
        <p:nvSpPr>
          <p:cNvPr id="65" name="矩形 64"/>
          <p:cNvSpPr/>
          <p:nvPr/>
        </p:nvSpPr>
        <p:spPr>
          <a:xfrm>
            <a:off x="4726101" y="5279416"/>
            <a:ext cx="1447800"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91420" tIns="45710" rIns="91420" bIns="45710" rtlCol="0" anchor="ctr"/>
          <a:lstStyle/>
          <a:p>
            <a:pPr algn="ctr"/>
            <a:r>
              <a:rPr lang="en-US" altLang="zh-TW" sz="2400" dirty="0"/>
              <a:t>Classifier 4</a:t>
            </a:r>
            <a:endParaRPr lang="zh-TW" altLang="en-US" sz="2400" dirty="0"/>
          </a:p>
        </p:txBody>
      </p:sp>
      <p:cxnSp>
        <p:nvCxnSpPr>
          <p:cNvPr id="66" name="直線單箭頭接點 65"/>
          <p:cNvCxnSpPr/>
          <p:nvPr/>
        </p:nvCxnSpPr>
        <p:spPr>
          <a:xfrm flipV="1">
            <a:off x="6231504" y="5703092"/>
            <a:ext cx="6286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a:endCxn id="43" idx="1"/>
          </p:cNvCxnSpPr>
          <p:nvPr/>
        </p:nvCxnSpPr>
        <p:spPr>
          <a:xfrm flipV="1">
            <a:off x="3442604" y="2510311"/>
            <a:ext cx="1293475" cy="7567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a:endCxn id="44" idx="1"/>
          </p:cNvCxnSpPr>
          <p:nvPr/>
        </p:nvCxnSpPr>
        <p:spPr>
          <a:xfrm>
            <a:off x="3449897" y="3277052"/>
            <a:ext cx="1279208" cy="2884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a:stCxn id="22" idx="3"/>
            <a:endCxn id="60" idx="1"/>
          </p:cNvCxnSpPr>
          <p:nvPr/>
        </p:nvCxnSpPr>
        <p:spPr>
          <a:xfrm>
            <a:off x="3447010" y="3286042"/>
            <a:ext cx="1279093" cy="13555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a:off x="3389405" y="3267052"/>
            <a:ext cx="1346674" cy="24264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endCxn id="43" idx="1"/>
          </p:cNvCxnSpPr>
          <p:nvPr/>
        </p:nvCxnSpPr>
        <p:spPr>
          <a:xfrm flipV="1">
            <a:off x="3378349" y="2510311"/>
            <a:ext cx="1357731" cy="25858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a:stCxn id="20" idx="3"/>
            <a:endCxn id="44" idx="1"/>
          </p:cNvCxnSpPr>
          <p:nvPr/>
        </p:nvCxnSpPr>
        <p:spPr>
          <a:xfrm flipV="1">
            <a:off x="3401768" y="3565530"/>
            <a:ext cx="1327339" cy="14657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a:stCxn id="20" idx="3"/>
            <a:endCxn id="60" idx="1"/>
          </p:cNvCxnSpPr>
          <p:nvPr/>
        </p:nvCxnSpPr>
        <p:spPr>
          <a:xfrm flipV="1">
            <a:off x="3401766" y="4641579"/>
            <a:ext cx="1324335" cy="3896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a:stCxn id="20" idx="3"/>
            <a:endCxn id="65" idx="1"/>
          </p:cNvCxnSpPr>
          <p:nvPr/>
        </p:nvCxnSpPr>
        <p:spPr>
          <a:xfrm>
            <a:off x="3401766" y="5031266"/>
            <a:ext cx="1324335" cy="6636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4612382" y="1946313"/>
            <a:ext cx="1692566" cy="4230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77" name="矩形 76"/>
          <p:cNvSpPr/>
          <p:nvPr/>
        </p:nvSpPr>
        <p:spPr>
          <a:xfrm>
            <a:off x="1689034" y="2696616"/>
            <a:ext cx="1867479" cy="284364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78" name="文字方塊 77"/>
          <p:cNvSpPr txBox="1"/>
          <p:nvPr/>
        </p:nvSpPr>
        <p:spPr>
          <a:xfrm>
            <a:off x="7609439" y="3614077"/>
            <a:ext cx="1504777" cy="461645"/>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lgn="ctr"/>
            <a:r>
              <a:rPr lang="en-US" altLang="zh-TW" sz="2400" dirty="0"/>
              <a:t>Little data</a:t>
            </a:r>
            <a:endParaRPr lang="zh-TW" altLang="en-US" sz="2400" dirty="0"/>
          </a:p>
        </p:txBody>
      </p:sp>
      <p:sp>
        <p:nvSpPr>
          <p:cNvPr id="79" name="文字方塊 78"/>
          <p:cNvSpPr txBox="1"/>
          <p:nvPr/>
        </p:nvSpPr>
        <p:spPr>
          <a:xfrm>
            <a:off x="5686263" y="3640052"/>
            <a:ext cx="1109331" cy="461645"/>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lgn="ctr"/>
            <a:r>
              <a:rPr lang="en-US" altLang="zh-TW" sz="2400" dirty="0"/>
              <a:t>fine</a:t>
            </a:r>
            <a:endParaRPr lang="zh-TW" altLang="en-US" sz="2400" dirty="0"/>
          </a:p>
        </p:txBody>
      </p:sp>
      <p:sp>
        <p:nvSpPr>
          <p:cNvPr id="81" name="文字方塊 80"/>
          <p:cNvSpPr txBox="1"/>
          <p:nvPr/>
        </p:nvSpPr>
        <p:spPr>
          <a:xfrm>
            <a:off x="1974430" y="3740682"/>
            <a:ext cx="1292510" cy="830977"/>
          </a:xfrm>
          <a:prstGeom prst="rect">
            <a:avLst/>
          </a:prstGeom>
          <a:noFill/>
        </p:spPr>
        <p:txBody>
          <a:bodyPr wrap="square" lIns="91420" tIns="45710" rIns="91420" bIns="45710" rtlCol="0">
            <a:spAutoFit/>
          </a:bodyPr>
          <a:lstStyle/>
          <a:p>
            <a:pPr algn="ctr"/>
            <a:r>
              <a:rPr lang="en-US" altLang="zh-TW" sz="2400" dirty="0">
                <a:solidFill>
                  <a:srgbClr val="0000FF"/>
                </a:solidFill>
              </a:rPr>
              <a:t>Basic </a:t>
            </a:r>
          </a:p>
          <a:p>
            <a:pPr algn="ctr"/>
            <a:r>
              <a:rPr lang="en-US" altLang="zh-TW" sz="2400" dirty="0">
                <a:solidFill>
                  <a:srgbClr val="0000FF"/>
                </a:solidFill>
              </a:rPr>
              <a:t>Classifier</a:t>
            </a:r>
            <a:endParaRPr lang="zh-TW" altLang="en-US" sz="2400" dirty="0">
              <a:solidFill>
                <a:srgbClr val="0000FF"/>
              </a:solidFill>
            </a:endParaRPr>
          </a:p>
        </p:txBody>
      </p:sp>
      <p:sp>
        <p:nvSpPr>
          <p:cNvPr id="37" name="向上箭號 36"/>
          <p:cNvSpPr/>
          <p:nvPr/>
        </p:nvSpPr>
        <p:spPr>
          <a:xfrm>
            <a:off x="5130687" y="1569871"/>
            <a:ext cx="638629" cy="356419"/>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lIns="91420" tIns="45710" rIns="91420" bIns="45710" rtlCol="0" anchor="ctr"/>
          <a:lstStyle/>
          <a:p>
            <a:pPr algn="ctr"/>
            <a:endParaRPr lang="zh-TW" altLang="en-US"/>
          </a:p>
        </p:txBody>
      </p:sp>
      <p:grpSp>
        <p:nvGrpSpPr>
          <p:cNvPr id="38" name="Group 37"/>
          <p:cNvGrpSpPr/>
          <p:nvPr/>
        </p:nvGrpSpPr>
        <p:grpSpPr>
          <a:xfrm>
            <a:off x="136992" y="5978923"/>
            <a:ext cx="592191" cy="816164"/>
            <a:chOff x="7517647" y="4843947"/>
            <a:chExt cx="1485900" cy="1908068"/>
          </a:xfrm>
        </p:grpSpPr>
        <p:pic>
          <p:nvPicPr>
            <p:cNvPr id="45"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1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9" grpId="0" animBg="1"/>
      <p:bldP spid="40" grpId="0" animBg="1"/>
      <p:bldP spid="41" grpId="0" animBg="1"/>
      <p:bldP spid="42" grpId="0" animBg="1"/>
      <p:bldP spid="43" grpId="0" animBg="1"/>
      <p:bldP spid="44" grpId="0" animBg="1"/>
      <p:bldP spid="60" grpId="0" animBg="1"/>
      <p:bldP spid="64" grpId="0" animBg="1"/>
      <p:bldP spid="65" grpId="0" animBg="1"/>
      <p:bldP spid="76" grpId="0" animBg="1"/>
      <p:bldP spid="78" grpId="0" animBg="1"/>
      <p:bldP spid="79" grpId="0" animBg="1"/>
      <p:bldP spid="37"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88724"/>
            <a:ext cx="7886700" cy="1325563"/>
          </a:xfrm>
        </p:spPr>
        <p:txBody>
          <a:bodyPr/>
          <a:lstStyle/>
          <a:p>
            <a:r>
              <a:rPr lang="en-US" altLang="zh-TW" dirty="0"/>
              <a:t>Why Deep?</a:t>
            </a:r>
            <a:endParaRPr lang="zh-TW" altLang="en-US" dirty="0"/>
          </a:p>
        </p:txBody>
      </p:sp>
      <p:sp>
        <p:nvSpPr>
          <p:cNvPr id="3" name="內容版面配置區 2"/>
          <p:cNvSpPr>
            <a:spLocks noGrp="1"/>
          </p:cNvSpPr>
          <p:nvPr>
            <p:ph idx="1"/>
          </p:nvPr>
        </p:nvSpPr>
        <p:spPr/>
        <p:txBody>
          <a:bodyPr/>
          <a:lstStyle/>
          <a:p>
            <a:r>
              <a:rPr lang="en-US" altLang="zh-TW" dirty="0"/>
              <a:t>Deep → Modularization</a:t>
            </a:r>
            <a:endParaRPr lang="zh-TW" altLang="en-US" dirty="0"/>
          </a:p>
          <a:p>
            <a:endParaRPr lang="zh-TW" altLang="en-US" dirty="0"/>
          </a:p>
        </p:txBody>
      </p:sp>
      <p:grpSp>
        <p:nvGrpSpPr>
          <p:cNvPr id="5" name="群組 4"/>
          <p:cNvGrpSpPr/>
          <p:nvPr/>
        </p:nvGrpSpPr>
        <p:grpSpPr>
          <a:xfrm>
            <a:off x="1652026" y="2399576"/>
            <a:ext cx="5983918" cy="2720549"/>
            <a:chOff x="1260141" y="2780968"/>
            <a:chExt cx="5983918" cy="2720549"/>
          </a:xfrm>
        </p:grpSpPr>
        <p:sp>
          <p:nvSpPr>
            <p:cNvPr id="37" name="矩形 36"/>
            <p:cNvSpPr/>
            <p:nvPr/>
          </p:nvSpPr>
          <p:spPr>
            <a:xfrm>
              <a:off x="1260141" y="2853290"/>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44" name="直線單箭頭接點 43"/>
            <p:cNvCxnSpPr/>
            <p:nvPr/>
          </p:nvCxnSpPr>
          <p:spPr>
            <a:xfrm>
              <a:off x="5531732" y="3891561"/>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5641048" y="5137451"/>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5507848" y="3112758"/>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1328529" y="357098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48" name="矩形 47"/>
            <p:cNvSpPr/>
            <p:nvPr/>
          </p:nvSpPr>
          <p:spPr>
            <a:xfrm>
              <a:off x="1334347" y="300065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9" name="Object 12"/>
            <p:cNvGraphicFramePr>
              <a:graphicFrameLocks noChangeAspect="1"/>
            </p:cNvGraphicFramePr>
            <p:nvPr>
              <p:extLst>
                <p:ext uri="{D42A27DB-BD31-4B8C-83A1-F6EECF244321}">
                  <p14:modId xmlns:p14="http://schemas.microsoft.com/office/powerpoint/2010/main" val="2163967513"/>
                </p:ext>
              </p:extLst>
            </p:nvPr>
          </p:nvGraphicFramePr>
          <p:xfrm>
            <a:off x="1347046" y="2905404"/>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0" name=""/>
                        <p:cNvPicPr>
                          <a:picLocks noChangeAspect="1" noChangeArrowheads="1"/>
                        </p:cNvPicPr>
                        <p:nvPr/>
                      </p:nvPicPr>
                      <p:blipFill>
                        <a:blip r:embed="rId4"/>
                        <a:srcRect/>
                        <a:stretch>
                          <a:fillRect/>
                        </a:stretch>
                      </p:blipFill>
                      <p:spPr bwMode="auto">
                        <a:xfrm>
                          <a:off x="1347046" y="2905404"/>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12"/>
            <p:cNvGraphicFramePr>
              <a:graphicFrameLocks noChangeAspect="1"/>
            </p:cNvGraphicFramePr>
            <p:nvPr>
              <p:extLst>
                <p:ext uri="{D42A27DB-BD31-4B8C-83A1-F6EECF244321}">
                  <p14:modId xmlns:p14="http://schemas.microsoft.com/office/powerpoint/2010/main" val="1002879185"/>
                </p:ext>
              </p:extLst>
            </p:nvPr>
          </p:nvGraphicFramePr>
          <p:xfrm>
            <a:off x="1352342" y="3488133"/>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0" name=""/>
                        <p:cNvPicPr>
                          <a:picLocks noChangeAspect="1" noChangeArrowheads="1"/>
                        </p:cNvPicPr>
                        <p:nvPr/>
                      </p:nvPicPr>
                      <p:blipFill>
                        <a:blip r:embed="rId6"/>
                        <a:srcRect/>
                        <a:stretch>
                          <a:fillRect/>
                        </a:stretch>
                      </p:blipFill>
                      <p:spPr bwMode="auto">
                        <a:xfrm>
                          <a:off x="1352342" y="3488133"/>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矩形 51"/>
            <p:cNvSpPr/>
            <p:nvPr/>
          </p:nvSpPr>
          <p:spPr>
            <a:xfrm>
              <a:off x="2443244" y="2825649"/>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4" name="橢圓 53"/>
            <p:cNvSpPr/>
            <p:nvPr/>
          </p:nvSpPr>
          <p:spPr>
            <a:xfrm>
              <a:off x="2540354" y="2836651"/>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5" name="橢圓 54"/>
            <p:cNvSpPr/>
            <p:nvPr/>
          </p:nvSpPr>
          <p:spPr>
            <a:xfrm>
              <a:off x="2542696" y="3615221"/>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6" name="橢圓 55"/>
            <p:cNvSpPr/>
            <p:nvPr/>
          </p:nvSpPr>
          <p:spPr>
            <a:xfrm>
              <a:off x="2531063" y="484323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7" name="文字方塊 56"/>
            <p:cNvSpPr txBox="1"/>
            <p:nvPr/>
          </p:nvSpPr>
          <p:spPr>
            <a:xfrm rot="5400000">
              <a:off x="2528316" y="4265526"/>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8" name="矩形 57"/>
            <p:cNvSpPr/>
            <p:nvPr/>
          </p:nvSpPr>
          <p:spPr>
            <a:xfrm>
              <a:off x="1338054" y="496874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59" name="Object 12"/>
            <p:cNvGraphicFramePr>
              <a:graphicFrameLocks noChangeAspect="1"/>
            </p:cNvGraphicFramePr>
            <p:nvPr>
              <p:extLst>
                <p:ext uri="{D42A27DB-BD31-4B8C-83A1-F6EECF244321}">
                  <p14:modId xmlns:p14="http://schemas.microsoft.com/office/powerpoint/2010/main" val="2405801981"/>
                </p:ext>
              </p:extLst>
            </p:nvPr>
          </p:nvGraphicFramePr>
          <p:xfrm>
            <a:off x="1334938" y="4872486"/>
            <a:ext cx="407988" cy="488950"/>
          </p:xfrm>
          <a:graphic>
            <a:graphicData uri="http://schemas.openxmlformats.org/presentationml/2006/ole">
              <mc:AlternateContent xmlns:mc="http://schemas.openxmlformats.org/markup-compatibility/2006">
                <mc:Choice xmlns:v="urn:schemas-microsoft-com:vml" Requires="v">
                  <p:oleObj name="方程式" r:id="rId7" imgW="190440" imgH="228600" progId="Equation.3">
                    <p:embed/>
                  </p:oleObj>
                </mc:Choice>
                <mc:Fallback>
                  <p:oleObj name="方程式" r:id="rId7" imgW="190440" imgH="228600" progId="Equation.3">
                    <p:embed/>
                    <p:pic>
                      <p:nvPicPr>
                        <p:cNvPr id="0" name=""/>
                        <p:cNvPicPr>
                          <a:picLocks noChangeAspect="1" noChangeArrowheads="1"/>
                        </p:cNvPicPr>
                        <p:nvPr/>
                      </p:nvPicPr>
                      <p:blipFill>
                        <a:blip r:embed="rId8"/>
                        <a:srcRect/>
                        <a:stretch>
                          <a:fillRect/>
                        </a:stretch>
                      </p:blipFill>
                      <p:spPr bwMode="auto">
                        <a:xfrm>
                          <a:off x="1334938" y="4872486"/>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 name="文字方塊 59"/>
            <p:cNvSpPr txBox="1"/>
            <p:nvPr/>
          </p:nvSpPr>
          <p:spPr>
            <a:xfrm rot="5400000">
              <a:off x="1213986" y="425368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62" name="矩形 61"/>
            <p:cNvSpPr/>
            <p:nvPr/>
          </p:nvSpPr>
          <p:spPr>
            <a:xfrm>
              <a:off x="3768830" y="280930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4" name="橢圓 63"/>
            <p:cNvSpPr/>
            <p:nvPr/>
          </p:nvSpPr>
          <p:spPr>
            <a:xfrm>
              <a:off x="3855916" y="283665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5" name="橢圓 64"/>
            <p:cNvSpPr/>
            <p:nvPr/>
          </p:nvSpPr>
          <p:spPr>
            <a:xfrm>
              <a:off x="3858258" y="361522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6" name="橢圓 65"/>
            <p:cNvSpPr/>
            <p:nvPr/>
          </p:nvSpPr>
          <p:spPr>
            <a:xfrm>
              <a:off x="3846625" y="4843233"/>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7" name="文字方塊 66"/>
            <p:cNvSpPr txBox="1"/>
            <p:nvPr/>
          </p:nvSpPr>
          <p:spPr>
            <a:xfrm rot="5400000">
              <a:off x="3843878" y="4265526"/>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69" name="矩形 68"/>
            <p:cNvSpPr/>
            <p:nvPr/>
          </p:nvSpPr>
          <p:spPr>
            <a:xfrm>
              <a:off x="5144925" y="2785085"/>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1" name="橢圓 70"/>
            <p:cNvSpPr/>
            <p:nvPr/>
          </p:nvSpPr>
          <p:spPr>
            <a:xfrm>
              <a:off x="5220769" y="283503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72" name="橢圓 71"/>
            <p:cNvSpPr/>
            <p:nvPr/>
          </p:nvSpPr>
          <p:spPr>
            <a:xfrm>
              <a:off x="5223111" y="359494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73" name="橢圓 72"/>
            <p:cNvSpPr/>
            <p:nvPr/>
          </p:nvSpPr>
          <p:spPr>
            <a:xfrm>
              <a:off x="5230139" y="484161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74" name="文字方塊 73"/>
            <p:cNvSpPr txBox="1"/>
            <p:nvPr/>
          </p:nvSpPr>
          <p:spPr>
            <a:xfrm rot="5400000">
              <a:off x="5227392" y="426074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75" name="文字方塊 74"/>
            <p:cNvSpPr txBox="1"/>
            <p:nvPr/>
          </p:nvSpPr>
          <p:spPr>
            <a:xfrm>
              <a:off x="6467853" y="2780968"/>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76" name="文字方塊 75"/>
            <p:cNvSpPr txBox="1"/>
            <p:nvPr/>
          </p:nvSpPr>
          <p:spPr>
            <a:xfrm>
              <a:off x="6474802" y="3570983"/>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77" name="文字方塊 76"/>
            <p:cNvSpPr txBox="1"/>
            <p:nvPr/>
          </p:nvSpPr>
          <p:spPr>
            <a:xfrm>
              <a:off x="6474790" y="4786318"/>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79" name="直線單箭頭接點 78"/>
            <p:cNvCxnSpPr>
              <a:stCxn id="54" idx="6"/>
              <a:endCxn id="64" idx="2"/>
            </p:cNvCxnSpPr>
            <p:nvPr/>
          </p:nvCxnSpPr>
          <p:spPr>
            <a:xfrm>
              <a:off x="3114512" y="3123730"/>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a:off x="3114512" y="3915482"/>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a:off x="3105221" y="5137451"/>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5" idx="6"/>
              <a:endCxn id="64" idx="2"/>
            </p:cNvCxnSpPr>
            <p:nvPr/>
          </p:nvCxnSpPr>
          <p:spPr>
            <a:xfrm flipV="1">
              <a:off x="3116854" y="3123730"/>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54" idx="6"/>
              <a:endCxn id="65" idx="2"/>
            </p:cNvCxnSpPr>
            <p:nvPr/>
          </p:nvCxnSpPr>
          <p:spPr>
            <a:xfrm>
              <a:off x="3114512" y="3123730"/>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stCxn id="54" idx="6"/>
              <a:endCxn id="66" idx="2"/>
            </p:cNvCxnSpPr>
            <p:nvPr/>
          </p:nvCxnSpPr>
          <p:spPr>
            <a:xfrm>
              <a:off x="3114512" y="3123730"/>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55" idx="6"/>
              <a:endCxn id="66" idx="2"/>
            </p:cNvCxnSpPr>
            <p:nvPr/>
          </p:nvCxnSpPr>
          <p:spPr>
            <a:xfrm>
              <a:off x="3116854" y="3902300"/>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a:stCxn id="56" idx="6"/>
              <a:endCxn id="64" idx="2"/>
            </p:cNvCxnSpPr>
            <p:nvPr/>
          </p:nvCxnSpPr>
          <p:spPr>
            <a:xfrm flipV="1">
              <a:off x="3105221" y="3123730"/>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a:stCxn id="56" idx="6"/>
              <a:endCxn id="65" idx="2"/>
            </p:cNvCxnSpPr>
            <p:nvPr/>
          </p:nvCxnSpPr>
          <p:spPr>
            <a:xfrm flipV="1">
              <a:off x="3105221" y="3902300"/>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endCxn id="54" idx="2"/>
            </p:cNvCxnSpPr>
            <p:nvPr/>
          </p:nvCxnSpPr>
          <p:spPr>
            <a:xfrm flipV="1">
              <a:off x="1680954" y="3123730"/>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stCxn id="48" idx="3"/>
              <a:endCxn id="55" idx="2"/>
            </p:cNvCxnSpPr>
            <p:nvPr/>
          </p:nvCxnSpPr>
          <p:spPr>
            <a:xfrm>
              <a:off x="1677247" y="3172104"/>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a:stCxn id="48" idx="3"/>
              <a:endCxn id="56" idx="2"/>
            </p:cNvCxnSpPr>
            <p:nvPr/>
          </p:nvCxnSpPr>
          <p:spPr>
            <a:xfrm>
              <a:off x="1677247" y="3172104"/>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a:stCxn id="50" idx="3"/>
              <a:endCxn id="54" idx="2"/>
            </p:cNvCxnSpPr>
            <p:nvPr/>
          </p:nvCxnSpPr>
          <p:spPr>
            <a:xfrm flipV="1">
              <a:off x="1704767" y="3123730"/>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47" idx="3"/>
              <a:endCxn id="55" idx="2"/>
            </p:cNvCxnSpPr>
            <p:nvPr/>
          </p:nvCxnSpPr>
          <p:spPr>
            <a:xfrm>
              <a:off x="1671429" y="3742433"/>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a:stCxn id="47" idx="3"/>
              <a:endCxn id="56" idx="2"/>
            </p:cNvCxnSpPr>
            <p:nvPr/>
          </p:nvCxnSpPr>
          <p:spPr>
            <a:xfrm>
              <a:off x="1671429" y="3742433"/>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a:stCxn id="59" idx="3"/>
              <a:endCxn id="54" idx="2"/>
            </p:cNvCxnSpPr>
            <p:nvPr/>
          </p:nvCxnSpPr>
          <p:spPr>
            <a:xfrm flipV="1">
              <a:off x="1742926" y="3123730"/>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59" idx="3"/>
              <a:endCxn id="55" idx="2"/>
            </p:cNvCxnSpPr>
            <p:nvPr/>
          </p:nvCxnSpPr>
          <p:spPr>
            <a:xfrm flipV="1">
              <a:off x="1716557" y="3902300"/>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a:stCxn id="59" idx="3"/>
              <a:endCxn id="56" idx="2"/>
            </p:cNvCxnSpPr>
            <p:nvPr/>
          </p:nvCxnSpPr>
          <p:spPr>
            <a:xfrm>
              <a:off x="1716557" y="5116906"/>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4464381" y="313408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p:nvPr/>
          </p:nvCxnSpPr>
          <p:spPr>
            <a:xfrm>
              <a:off x="4464381" y="392583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p:nvPr/>
          </p:nvCxnSpPr>
          <p:spPr>
            <a:xfrm>
              <a:off x="4455090" y="514780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p:cNvCxnSpPr/>
            <p:nvPr/>
          </p:nvCxnSpPr>
          <p:spPr>
            <a:xfrm flipV="1">
              <a:off x="4466723" y="3134083"/>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p:cNvCxnSpPr/>
            <p:nvPr/>
          </p:nvCxnSpPr>
          <p:spPr>
            <a:xfrm>
              <a:off x="4464381" y="3134083"/>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p:nvPr/>
          </p:nvCxnSpPr>
          <p:spPr>
            <a:xfrm>
              <a:off x="4464381" y="3134083"/>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p:cNvCxnSpPr/>
            <p:nvPr/>
          </p:nvCxnSpPr>
          <p:spPr>
            <a:xfrm>
              <a:off x="4466723" y="3912653"/>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p:nvPr/>
          </p:nvCxnSpPr>
          <p:spPr>
            <a:xfrm flipV="1">
              <a:off x="4455090" y="3134083"/>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p:nvPr/>
          </p:nvCxnSpPr>
          <p:spPr>
            <a:xfrm flipV="1">
              <a:off x="4455090" y="3912653"/>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矩形圖說文字 5"/>
          <p:cNvSpPr/>
          <p:nvPr/>
        </p:nvSpPr>
        <p:spPr>
          <a:xfrm>
            <a:off x="375386" y="5453985"/>
            <a:ext cx="2367361" cy="838175"/>
          </a:xfrm>
          <a:prstGeom prst="wedgeRectCallout">
            <a:avLst>
              <a:gd name="adj1" fmla="val 69906"/>
              <a:gd name="adj2" fmla="val -130639"/>
            </a:avLst>
          </a:prstGeom>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r>
              <a:rPr lang="en-US" altLang="zh-TW" sz="2400" dirty="0">
                <a:solidFill>
                  <a:schemeClr val="bg1"/>
                </a:solidFill>
              </a:rPr>
              <a:t>The most basic classifiers</a:t>
            </a:r>
            <a:endParaRPr lang="zh-TW" altLang="en-US" sz="2400" dirty="0">
              <a:solidFill>
                <a:schemeClr val="bg1"/>
              </a:solidFill>
            </a:endParaRPr>
          </a:p>
        </p:txBody>
      </p:sp>
      <p:sp>
        <p:nvSpPr>
          <p:cNvPr id="114" name="矩形圖說文字 113"/>
          <p:cNvSpPr/>
          <p:nvPr/>
        </p:nvSpPr>
        <p:spPr>
          <a:xfrm>
            <a:off x="2956958" y="5463162"/>
            <a:ext cx="3239225" cy="886505"/>
          </a:xfrm>
          <a:prstGeom prst="wedgeRectCallout">
            <a:avLst>
              <a:gd name="adj1" fmla="val 640"/>
              <a:gd name="adj2" fmla="val -106591"/>
            </a:avLst>
          </a:prstGeom>
        </p:spPr>
        <p:style>
          <a:lnRef idx="0">
            <a:schemeClr val="accent2"/>
          </a:lnRef>
          <a:fillRef idx="3">
            <a:schemeClr val="accent2"/>
          </a:fillRef>
          <a:effectRef idx="3">
            <a:schemeClr val="accent2"/>
          </a:effectRef>
          <a:fontRef idx="minor">
            <a:schemeClr val="lt1"/>
          </a:fontRef>
        </p:style>
        <p:txBody>
          <a:bodyPr lIns="91420" tIns="45710" rIns="91420" bIns="45710" rtlCol="0" anchor="ctr"/>
          <a:lstStyle/>
          <a:p>
            <a:pPr algn="ctr"/>
            <a:r>
              <a:rPr lang="en-US" altLang="zh-TW" sz="2400" dirty="0">
                <a:solidFill>
                  <a:schemeClr val="bg1"/>
                </a:solidFill>
              </a:rPr>
              <a:t>Use 1</a:t>
            </a:r>
            <a:r>
              <a:rPr lang="en-US" altLang="zh-TW" sz="2400" baseline="30000" dirty="0">
                <a:solidFill>
                  <a:schemeClr val="bg1"/>
                </a:solidFill>
              </a:rPr>
              <a:t>st</a:t>
            </a:r>
            <a:r>
              <a:rPr lang="en-US" altLang="zh-TW" sz="2400" dirty="0">
                <a:solidFill>
                  <a:schemeClr val="bg1"/>
                </a:solidFill>
              </a:rPr>
              <a:t> layer as module to build classifiers </a:t>
            </a:r>
            <a:endParaRPr lang="zh-TW" altLang="en-US" sz="2400" dirty="0">
              <a:solidFill>
                <a:schemeClr val="bg1"/>
              </a:solidFill>
            </a:endParaRPr>
          </a:p>
        </p:txBody>
      </p:sp>
      <p:sp>
        <p:nvSpPr>
          <p:cNvPr id="115" name="矩形圖說文字 114"/>
          <p:cNvSpPr/>
          <p:nvPr/>
        </p:nvSpPr>
        <p:spPr>
          <a:xfrm>
            <a:off x="6401257" y="5461873"/>
            <a:ext cx="2367361" cy="838175"/>
          </a:xfrm>
          <a:prstGeom prst="wedgeRectCallout">
            <a:avLst>
              <a:gd name="adj1" fmla="val -71106"/>
              <a:gd name="adj2" fmla="val -132371"/>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solidFill>
                  <a:schemeClr val="bg1"/>
                </a:solidFill>
              </a:rPr>
              <a:t>Use 2</a:t>
            </a:r>
            <a:r>
              <a:rPr lang="en-US" altLang="zh-TW" sz="2400" baseline="30000" dirty="0">
                <a:solidFill>
                  <a:schemeClr val="bg1"/>
                </a:solidFill>
              </a:rPr>
              <a:t>nd</a:t>
            </a:r>
            <a:r>
              <a:rPr lang="en-US" altLang="zh-TW" sz="2400" dirty="0">
                <a:solidFill>
                  <a:schemeClr val="bg1"/>
                </a:solidFill>
              </a:rPr>
              <a:t> layer as module ……</a:t>
            </a:r>
            <a:endParaRPr lang="zh-TW" altLang="en-US" sz="2400" dirty="0">
              <a:solidFill>
                <a:schemeClr val="bg1"/>
              </a:solidFill>
            </a:endParaRPr>
          </a:p>
        </p:txBody>
      </p:sp>
      <p:sp>
        <p:nvSpPr>
          <p:cNvPr id="38" name="文字方塊 37"/>
          <p:cNvSpPr txBox="1"/>
          <p:nvPr/>
        </p:nvSpPr>
        <p:spPr>
          <a:xfrm>
            <a:off x="2344312" y="3191158"/>
            <a:ext cx="4865842" cy="954087"/>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lgn="ctr"/>
            <a:r>
              <a:rPr lang="en-US" altLang="zh-TW" sz="2800" dirty="0"/>
              <a:t>The modularization is automatically learned from data.</a:t>
            </a:r>
            <a:endParaRPr lang="zh-TW" altLang="en-US" sz="2800" dirty="0"/>
          </a:p>
        </p:txBody>
      </p:sp>
      <p:sp>
        <p:nvSpPr>
          <p:cNvPr id="8" name="矩形 7"/>
          <p:cNvSpPr/>
          <p:nvPr/>
        </p:nvSpPr>
        <p:spPr>
          <a:xfrm>
            <a:off x="4454591" y="1754510"/>
            <a:ext cx="3297016" cy="523200"/>
          </a:xfrm>
          <a:prstGeom prst="rect">
            <a:avLst/>
          </a:prstGeom>
        </p:spPr>
        <p:style>
          <a:lnRef idx="1">
            <a:schemeClr val="accent4"/>
          </a:lnRef>
          <a:fillRef idx="2">
            <a:schemeClr val="accent4"/>
          </a:fillRef>
          <a:effectRef idx="1">
            <a:schemeClr val="accent4"/>
          </a:effectRef>
          <a:fontRef idx="minor">
            <a:schemeClr val="dk1"/>
          </a:fontRef>
        </p:style>
        <p:txBody>
          <a:bodyPr wrap="none" lIns="91420" tIns="45710" rIns="91420" bIns="45710">
            <a:spAutoFit/>
          </a:bodyPr>
          <a:lstStyle/>
          <a:p>
            <a:r>
              <a:rPr lang="en-US" altLang="zh-TW" sz="2800" dirty="0"/>
              <a:t>→ Less training data?</a:t>
            </a:r>
            <a:endParaRPr lang="zh-TW" altLang="en-US" sz="2800" dirty="0"/>
          </a:p>
        </p:txBody>
      </p:sp>
      <p:sp>
        <p:nvSpPr>
          <p:cNvPr id="118" name="文字方塊 117"/>
          <p:cNvSpPr txBox="1"/>
          <p:nvPr/>
        </p:nvSpPr>
        <p:spPr>
          <a:xfrm>
            <a:off x="4093641" y="516221"/>
            <a:ext cx="4205083" cy="954087"/>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pPr algn="ctr"/>
            <a:r>
              <a:rPr lang="en-US" altLang="zh-TW" sz="2800" dirty="0"/>
              <a:t>Deep Learning also works on small data set like TIMIT.</a:t>
            </a:r>
            <a:endParaRPr lang="zh-TW" altLang="en-US" sz="2800" dirty="0"/>
          </a:p>
        </p:txBody>
      </p:sp>
      <p:grpSp>
        <p:nvGrpSpPr>
          <p:cNvPr id="68" name="Group 67"/>
          <p:cNvGrpSpPr/>
          <p:nvPr/>
        </p:nvGrpSpPr>
        <p:grpSpPr>
          <a:xfrm>
            <a:off x="8472522" y="4506142"/>
            <a:ext cx="592191" cy="816164"/>
            <a:chOff x="7517647" y="4843947"/>
            <a:chExt cx="1485900" cy="1908068"/>
          </a:xfrm>
        </p:grpSpPr>
        <p:pic>
          <p:nvPicPr>
            <p:cNvPr id="70" name="Picture 2">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6986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4" grpId="0" animBg="1"/>
      <p:bldP spid="115" grpId="0" animBg="1"/>
      <p:bldP spid="38" grpId="0" animBg="1"/>
      <p:bldP spid="8" grpId="0" animBg="1"/>
      <p:bldP spid="11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矩形 82"/>
          <p:cNvSpPr/>
          <p:nvPr/>
        </p:nvSpPr>
        <p:spPr>
          <a:xfrm>
            <a:off x="6343124" y="4323740"/>
            <a:ext cx="746342" cy="23397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pic>
        <p:nvPicPr>
          <p:cNvPr id="82948" name="Picture 4" descr="http://i.imgur.com/Wuxy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306" y="206943"/>
            <a:ext cx="4606925" cy="2578188"/>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799471" y="163249"/>
            <a:ext cx="2189634" cy="830977"/>
          </a:xfrm>
          <a:prstGeom prst="rect">
            <a:avLst/>
          </a:prstGeom>
          <a:noFill/>
        </p:spPr>
        <p:txBody>
          <a:bodyPr wrap="square" lIns="91420" tIns="45710" rIns="91420" bIns="45710" rtlCol="0">
            <a:spAutoFit/>
          </a:bodyPr>
          <a:lstStyle/>
          <a:p>
            <a:pPr algn="ctr"/>
            <a:r>
              <a:rPr lang="en-US" altLang="zh-TW" sz="2400" dirty="0"/>
              <a:t>Hand-crafted </a:t>
            </a:r>
          </a:p>
          <a:p>
            <a:pPr algn="ctr"/>
            <a:r>
              <a:rPr lang="en-US" altLang="zh-TW" sz="2400" dirty="0"/>
              <a:t>kernel function</a:t>
            </a:r>
            <a:endParaRPr lang="zh-TW" altLang="en-US" sz="2400" dirty="0"/>
          </a:p>
        </p:txBody>
      </p:sp>
      <p:sp>
        <p:nvSpPr>
          <p:cNvPr id="4" name="文字方塊 3"/>
          <p:cNvSpPr txBox="1"/>
          <p:nvPr/>
        </p:nvSpPr>
        <p:spPr>
          <a:xfrm>
            <a:off x="167733" y="1221339"/>
            <a:ext cx="1298153" cy="523200"/>
          </a:xfrm>
          <a:prstGeom prst="rect">
            <a:avLst/>
          </a:prstGeom>
          <a:noFill/>
        </p:spPr>
        <p:txBody>
          <a:bodyPr wrap="square" lIns="91420" tIns="45710" rIns="91420" bIns="45710" rtlCol="0">
            <a:spAutoFit/>
          </a:bodyPr>
          <a:lstStyle/>
          <a:p>
            <a:pPr algn="ctr"/>
            <a:r>
              <a:rPr lang="en-US" altLang="zh-TW" sz="2800" b="1" i="1" u="sng" dirty="0">
                <a:solidFill>
                  <a:srgbClr val="0000FF"/>
                </a:solidFill>
              </a:rPr>
              <a:t>SVM</a:t>
            </a:r>
            <a:endParaRPr lang="zh-TW" altLang="en-US" sz="2800" b="1" i="1" u="sng" dirty="0">
              <a:solidFill>
                <a:srgbClr val="0000FF"/>
              </a:solidFill>
            </a:endParaRPr>
          </a:p>
        </p:txBody>
      </p:sp>
      <p:sp>
        <p:nvSpPr>
          <p:cNvPr id="6" name="矩形 5"/>
          <p:cNvSpPr/>
          <p:nvPr/>
        </p:nvSpPr>
        <p:spPr>
          <a:xfrm>
            <a:off x="3265715" y="2695372"/>
            <a:ext cx="3823751" cy="553978"/>
          </a:xfrm>
          <a:prstGeom prst="rect">
            <a:avLst/>
          </a:prstGeom>
        </p:spPr>
        <p:txBody>
          <a:bodyPr wrap="square" lIns="91420" tIns="45710" rIns="91420" bIns="45710">
            <a:spAutoFit/>
          </a:bodyPr>
          <a:lstStyle/>
          <a:p>
            <a:r>
              <a:rPr lang="en-US" altLang="zh-TW" dirty="0"/>
              <a:t>Source of image: </a:t>
            </a:r>
            <a:r>
              <a:rPr lang="zh-TW" altLang="en-US" sz="1200" dirty="0">
                <a:hlinkClick r:id="rId3"/>
              </a:rPr>
              <a:t>http://www.gipsa-lab.grenoble-inp.fr/transfert/seminaire/455_Kadri2013Gipsa-lab.pdf</a:t>
            </a:r>
            <a:r>
              <a:rPr lang="zh-TW" altLang="en-US" sz="1200" dirty="0"/>
              <a:t> </a:t>
            </a:r>
          </a:p>
        </p:txBody>
      </p:sp>
      <p:sp>
        <p:nvSpPr>
          <p:cNvPr id="9" name="文字方塊 8"/>
          <p:cNvSpPr txBox="1"/>
          <p:nvPr/>
        </p:nvSpPr>
        <p:spPr>
          <a:xfrm>
            <a:off x="5599379" y="1818890"/>
            <a:ext cx="2043356" cy="830977"/>
          </a:xfrm>
          <a:prstGeom prst="rect">
            <a:avLst/>
          </a:prstGeom>
          <a:noFill/>
        </p:spPr>
        <p:txBody>
          <a:bodyPr wrap="square" lIns="91420" tIns="45710" rIns="91420" bIns="45710" rtlCol="0">
            <a:spAutoFit/>
          </a:bodyPr>
          <a:lstStyle/>
          <a:p>
            <a:pPr algn="ctr"/>
            <a:r>
              <a:rPr lang="en-US" altLang="zh-TW" sz="2400" dirty="0"/>
              <a:t>Apply simple classifier</a:t>
            </a:r>
            <a:endParaRPr lang="zh-TW" altLang="en-US" sz="2400" dirty="0"/>
          </a:p>
        </p:txBody>
      </p:sp>
      <p:cxnSp>
        <p:nvCxnSpPr>
          <p:cNvPr id="10" name="直線單箭頭接點 9"/>
          <p:cNvCxnSpPr/>
          <p:nvPr/>
        </p:nvCxnSpPr>
        <p:spPr>
          <a:xfrm>
            <a:off x="2767252" y="594379"/>
            <a:ext cx="709126" cy="1397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H="1" flipV="1">
            <a:off x="5081244" y="1376419"/>
            <a:ext cx="758696" cy="601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文字方塊 77"/>
          <p:cNvSpPr txBox="1"/>
          <p:nvPr/>
        </p:nvSpPr>
        <p:spPr>
          <a:xfrm>
            <a:off x="188494" y="3455914"/>
            <a:ext cx="3265934" cy="523200"/>
          </a:xfrm>
          <a:prstGeom prst="rect">
            <a:avLst/>
          </a:prstGeom>
          <a:noFill/>
        </p:spPr>
        <p:txBody>
          <a:bodyPr wrap="square" lIns="91420" tIns="45710" rIns="91420" bIns="45710" rtlCol="0">
            <a:spAutoFit/>
          </a:bodyPr>
          <a:lstStyle/>
          <a:p>
            <a:r>
              <a:rPr lang="en-US" altLang="zh-TW" sz="2800" b="1" i="1" u="sng" dirty="0">
                <a:solidFill>
                  <a:srgbClr val="0000FF"/>
                </a:solidFill>
              </a:rPr>
              <a:t>Deep Learning</a:t>
            </a:r>
            <a:endParaRPr lang="zh-TW" altLang="en-US" sz="2800" b="1" i="1" u="sng" dirty="0">
              <a:solidFill>
                <a:srgbClr val="0000FF"/>
              </a:solidFill>
            </a:endParaRPr>
          </a:p>
        </p:txBody>
      </p:sp>
      <p:sp>
        <p:nvSpPr>
          <p:cNvPr id="17" name="矩形 16"/>
          <p:cNvSpPr/>
          <p:nvPr/>
        </p:nvSpPr>
        <p:spPr>
          <a:xfrm>
            <a:off x="7697628" y="4326947"/>
            <a:ext cx="498951" cy="2363885"/>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8" name="矩形 17"/>
          <p:cNvSpPr/>
          <p:nvPr/>
        </p:nvSpPr>
        <p:spPr>
          <a:xfrm>
            <a:off x="2606350" y="4379365"/>
            <a:ext cx="746342" cy="228411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20" name="矩形 19"/>
          <p:cNvSpPr/>
          <p:nvPr/>
        </p:nvSpPr>
        <p:spPr>
          <a:xfrm>
            <a:off x="4834848" y="4407004"/>
            <a:ext cx="746342" cy="228382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21" name="矩形 20"/>
          <p:cNvSpPr/>
          <p:nvPr/>
        </p:nvSpPr>
        <p:spPr>
          <a:xfrm>
            <a:off x="1423247" y="4407006"/>
            <a:ext cx="498951" cy="2240251"/>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22" name="直線單箭頭接點 21"/>
          <p:cNvCxnSpPr/>
          <p:nvPr/>
        </p:nvCxnSpPr>
        <p:spPr>
          <a:xfrm>
            <a:off x="6671141" y="5427783"/>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6780455" y="6349823"/>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a:off x="6647255" y="4648980"/>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491635" y="512469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26" name="矩形 25"/>
          <p:cNvSpPr/>
          <p:nvPr/>
        </p:nvSpPr>
        <p:spPr>
          <a:xfrm>
            <a:off x="1497453" y="455436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27" name="Object 12"/>
          <p:cNvGraphicFramePr>
            <a:graphicFrameLocks noChangeAspect="1"/>
          </p:cNvGraphicFramePr>
          <p:nvPr>
            <p:extLst>
              <p:ext uri="{D42A27DB-BD31-4B8C-83A1-F6EECF244321}">
                <p14:modId xmlns:p14="http://schemas.microsoft.com/office/powerpoint/2010/main" val="1453608517"/>
              </p:ext>
            </p:extLst>
          </p:nvPr>
        </p:nvGraphicFramePr>
        <p:xfrm>
          <a:off x="1510152" y="4459118"/>
          <a:ext cx="325438" cy="461962"/>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0" name=""/>
                      <p:cNvPicPr>
                        <a:picLocks noChangeAspect="1" noChangeArrowheads="1"/>
                      </p:cNvPicPr>
                      <p:nvPr/>
                    </p:nvPicPr>
                    <p:blipFill>
                      <a:blip r:embed="rId5"/>
                      <a:srcRect/>
                      <a:stretch>
                        <a:fillRect/>
                      </a:stretch>
                    </p:blipFill>
                    <p:spPr bwMode="auto">
                      <a:xfrm>
                        <a:off x="1510152" y="4459118"/>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12"/>
          <p:cNvGraphicFramePr>
            <a:graphicFrameLocks noChangeAspect="1"/>
          </p:cNvGraphicFramePr>
          <p:nvPr>
            <p:extLst>
              <p:ext uri="{D42A27DB-BD31-4B8C-83A1-F6EECF244321}">
                <p14:modId xmlns:p14="http://schemas.microsoft.com/office/powerpoint/2010/main" val="491969547"/>
              </p:ext>
            </p:extLst>
          </p:nvPr>
        </p:nvGraphicFramePr>
        <p:xfrm>
          <a:off x="1515448" y="5041849"/>
          <a:ext cx="352425" cy="461963"/>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1515448" y="504184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橢圓 28"/>
          <p:cNvSpPr/>
          <p:nvPr/>
        </p:nvSpPr>
        <p:spPr>
          <a:xfrm>
            <a:off x="2703460" y="439036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30" name="橢圓 29"/>
          <p:cNvSpPr/>
          <p:nvPr/>
        </p:nvSpPr>
        <p:spPr>
          <a:xfrm>
            <a:off x="2705802" y="516893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31" name="橢圓 30"/>
          <p:cNvSpPr/>
          <p:nvPr/>
        </p:nvSpPr>
        <p:spPr>
          <a:xfrm>
            <a:off x="2694170" y="607309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32" name="文字方塊 31"/>
          <p:cNvSpPr txBox="1"/>
          <p:nvPr/>
        </p:nvSpPr>
        <p:spPr>
          <a:xfrm rot="5400000">
            <a:off x="2690012" y="5626841"/>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33" name="矩形 32"/>
          <p:cNvSpPr/>
          <p:nvPr/>
        </p:nvSpPr>
        <p:spPr>
          <a:xfrm>
            <a:off x="1501160" y="619860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34" name="Object 12"/>
          <p:cNvGraphicFramePr>
            <a:graphicFrameLocks noChangeAspect="1"/>
          </p:cNvGraphicFramePr>
          <p:nvPr>
            <p:extLst>
              <p:ext uri="{D42A27DB-BD31-4B8C-83A1-F6EECF244321}">
                <p14:modId xmlns:p14="http://schemas.microsoft.com/office/powerpoint/2010/main" val="245732054"/>
              </p:ext>
            </p:extLst>
          </p:nvPr>
        </p:nvGraphicFramePr>
        <p:xfrm>
          <a:off x="1498044" y="6102350"/>
          <a:ext cx="407988" cy="488950"/>
        </p:xfrm>
        <a:graphic>
          <a:graphicData uri="http://schemas.openxmlformats.org/presentationml/2006/ole">
            <mc:AlternateContent xmlns:mc="http://schemas.openxmlformats.org/markup-compatibility/2006">
              <mc:Choice xmlns:v="urn:schemas-microsoft-com:vml" Requires="v">
                <p:oleObj name="方程式" r:id="rId8" imgW="190440" imgH="228600" progId="Equation.3">
                  <p:embed/>
                </p:oleObj>
              </mc:Choice>
              <mc:Fallback>
                <p:oleObj name="方程式" r:id="rId8" imgW="190440" imgH="228600" progId="Equation.3">
                  <p:embed/>
                  <p:pic>
                    <p:nvPicPr>
                      <p:cNvPr id="0" name=""/>
                      <p:cNvPicPr>
                        <a:picLocks noChangeAspect="1" noChangeArrowheads="1"/>
                      </p:cNvPicPr>
                      <p:nvPr/>
                    </p:nvPicPr>
                    <p:blipFill>
                      <a:blip r:embed="rId9"/>
                      <a:srcRect/>
                      <a:stretch>
                        <a:fillRect/>
                      </a:stretch>
                    </p:blipFill>
                    <p:spPr bwMode="auto">
                      <a:xfrm>
                        <a:off x="1498044" y="6102350"/>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文字方塊 34"/>
          <p:cNvSpPr txBox="1"/>
          <p:nvPr/>
        </p:nvSpPr>
        <p:spPr>
          <a:xfrm rot="5400000">
            <a:off x="1357697" y="5636446"/>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40" name="橢圓 39"/>
          <p:cNvSpPr/>
          <p:nvPr/>
        </p:nvSpPr>
        <p:spPr>
          <a:xfrm>
            <a:off x="6360176" y="437125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41" name="橢圓 40"/>
          <p:cNvSpPr/>
          <p:nvPr/>
        </p:nvSpPr>
        <p:spPr>
          <a:xfrm>
            <a:off x="6362518" y="513116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42" name="橢圓 41"/>
          <p:cNvSpPr/>
          <p:nvPr/>
        </p:nvSpPr>
        <p:spPr>
          <a:xfrm>
            <a:off x="6369547" y="6053989"/>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43" name="文字方塊 42"/>
          <p:cNvSpPr txBox="1"/>
          <p:nvPr/>
        </p:nvSpPr>
        <p:spPr>
          <a:xfrm rot="5400000">
            <a:off x="6340952" y="562684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47" name="直線單箭頭接點 46"/>
          <p:cNvCxnSpPr>
            <a:stCxn id="29" idx="6"/>
          </p:cNvCxnSpPr>
          <p:nvPr/>
        </p:nvCxnSpPr>
        <p:spPr>
          <a:xfrm>
            <a:off x="3277618" y="467744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a:off x="3277618" y="546919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a:off x="3268328" y="636731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stCxn id="30" idx="6"/>
          </p:cNvCxnSpPr>
          <p:nvPr/>
        </p:nvCxnSpPr>
        <p:spPr>
          <a:xfrm flipV="1">
            <a:off x="3279960" y="4677446"/>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29" idx="6"/>
          </p:cNvCxnSpPr>
          <p:nvPr/>
        </p:nvCxnSpPr>
        <p:spPr>
          <a:xfrm>
            <a:off x="3277618" y="4677446"/>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29" idx="6"/>
          </p:cNvCxnSpPr>
          <p:nvPr/>
        </p:nvCxnSpPr>
        <p:spPr>
          <a:xfrm>
            <a:off x="3277620" y="4677446"/>
            <a:ext cx="732113" cy="16827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stCxn id="30" idx="6"/>
          </p:cNvCxnSpPr>
          <p:nvPr/>
        </p:nvCxnSpPr>
        <p:spPr>
          <a:xfrm>
            <a:off x="3279962" y="5456014"/>
            <a:ext cx="729771" cy="9041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31" idx="6"/>
          </p:cNvCxnSpPr>
          <p:nvPr/>
        </p:nvCxnSpPr>
        <p:spPr>
          <a:xfrm flipV="1">
            <a:off x="3268329" y="4677446"/>
            <a:ext cx="750695" cy="16827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a:stCxn id="31" idx="6"/>
          </p:cNvCxnSpPr>
          <p:nvPr/>
        </p:nvCxnSpPr>
        <p:spPr>
          <a:xfrm flipV="1">
            <a:off x="3268329" y="5456014"/>
            <a:ext cx="753037" cy="9041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a:endCxn id="29" idx="2"/>
          </p:cNvCxnSpPr>
          <p:nvPr/>
        </p:nvCxnSpPr>
        <p:spPr>
          <a:xfrm flipV="1">
            <a:off x="1844060" y="4677444"/>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stCxn id="26" idx="3"/>
            <a:endCxn id="30" idx="2"/>
          </p:cNvCxnSpPr>
          <p:nvPr/>
        </p:nvCxnSpPr>
        <p:spPr>
          <a:xfrm>
            <a:off x="1840355" y="4725818"/>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26" idx="3"/>
            <a:endCxn id="31" idx="2"/>
          </p:cNvCxnSpPr>
          <p:nvPr/>
        </p:nvCxnSpPr>
        <p:spPr>
          <a:xfrm>
            <a:off x="1840353" y="4725818"/>
            <a:ext cx="853816" cy="1634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28" idx="3"/>
            <a:endCxn id="29" idx="2"/>
          </p:cNvCxnSpPr>
          <p:nvPr/>
        </p:nvCxnSpPr>
        <p:spPr>
          <a:xfrm flipV="1">
            <a:off x="1867874" y="4677446"/>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25" idx="3"/>
            <a:endCxn id="30" idx="2"/>
          </p:cNvCxnSpPr>
          <p:nvPr/>
        </p:nvCxnSpPr>
        <p:spPr>
          <a:xfrm>
            <a:off x="1834535" y="5296149"/>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25" idx="3"/>
            <a:endCxn id="31" idx="2"/>
          </p:cNvCxnSpPr>
          <p:nvPr/>
        </p:nvCxnSpPr>
        <p:spPr>
          <a:xfrm>
            <a:off x="1834535" y="5296149"/>
            <a:ext cx="859634" cy="10640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a:stCxn id="34" idx="3"/>
            <a:endCxn id="29" idx="2"/>
          </p:cNvCxnSpPr>
          <p:nvPr/>
        </p:nvCxnSpPr>
        <p:spPr>
          <a:xfrm flipV="1">
            <a:off x="1906032" y="4677444"/>
            <a:ext cx="797428" cy="16693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a:stCxn id="34" idx="3"/>
            <a:endCxn id="30" idx="2"/>
          </p:cNvCxnSpPr>
          <p:nvPr/>
        </p:nvCxnSpPr>
        <p:spPr>
          <a:xfrm flipV="1">
            <a:off x="1906033" y="5456016"/>
            <a:ext cx="799770" cy="8908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34" idx="3"/>
            <a:endCxn id="31" idx="2"/>
          </p:cNvCxnSpPr>
          <p:nvPr/>
        </p:nvCxnSpPr>
        <p:spPr>
          <a:xfrm>
            <a:off x="1879663" y="6346772"/>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文字方塊 64"/>
          <p:cNvSpPr txBox="1"/>
          <p:nvPr/>
        </p:nvSpPr>
        <p:spPr>
          <a:xfrm rot="5400000">
            <a:off x="7639817" y="565615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66" name="文字方塊 65"/>
          <p:cNvSpPr txBox="1"/>
          <p:nvPr/>
        </p:nvSpPr>
        <p:spPr>
          <a:xfrm>
            <a:off x="7708910" y="4309120"/>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1</a:t>
            </a:r>
            <a:endParaRPr lang="zh-TW" altLang="en-US" sz="2800" baseline="-25000" dirty="0"/>
          </a:p>
        </p:txBody>
      </p:sp>
      <p:sp>
        <p:nvSpPr>
          <p:cNvPr id="67" name="文字方塊 66"/>
          <p:cNvSpPr txBox="1"/>
          <p:nvPr/>
        </p:nvSpPr>
        <p:spPr>
          <a:xfrm>
            <a:off x="7697628" y="5107340"/>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2</a:t>
            </a:r>
            <a:endParaRPr lang="zh-TW" altLang="en-US" sz="2800" baseline="-25000" dirty="0"/>
          </a:p>
        </p:txBody>
      </p:sp>
      <p:sp>
        <p:nvSpPr>
          <p:cNvPr id="68" name="文字方塊 67"/>
          <p:cNvSpPr txBox="1"/>
          <p:nvPr/>
        </p:nvSpPr>
        <p:spPr>
          <a:xfrm>
            <a:off x="7697628" y="6049722"/>
            <a:ext cx="631069" cy="523200"/>
          </a:xfrm>
          <a:prstGeom prst="rect">
            <a:avLst/>
          </a:prstGeom>
          <a:noFill/>
        </p:spPr>
        <p:txBody>
          <a:bodyPr wrap="square" lIns="91420" tIns="45710" rIns="91420" bIns="45710" rtlCol="0">
            <a:spAutoFit/>
          </a:bodyPr>
          <a:lstStyle/>
          <a:p>
            <a:r>
              <a:rPr lang="en-US" altLang="zh-TW" sz="2800" dirty="0" err="1"/>
              <a:t>y</a:t>
            </a:r>
            <a:r>
              <a:rPr lang="en-US" altLang="zh-TW" sz="2800" baseline="-25000" dirty="0" err="1"/>
              <a:t>M</a:t>
            </a:r>
            <a:endParaRPr lang="zh-TW" altLang="en-US" sz="2800" baseline="-25000" dirty="0"/>
          </a:p>
        </p:txBody>
      </p:sp>
      <p:sp>
        <p:nvSpPr>
          <p:cNvPr id="84" name="橢圓 83"/>
          <p:cNvSpPr/>
          <p:nvPr/>
        </p:nvSpPr>
        <p:spPr>
          <a:xfrm>
            <a:off x="4925261" y="4351087"/>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p>
        </p:txBody>
      </p:sp>
      <p:sp>
        <p:nvSpPr>
          <p:cNvPr id="85" name="橢圓 84"/>
          <p:cNvSpPr/>
          <p:nvPr/>
        </p:nvSpPr>
        <p:spPr>
          <a:xfrm>
            <a:off x="4927603" y="5129657"/>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p>
        </p:txBody>
      </p:sp>
      <p:sp>
        <p:nvSpPr>
          <p:cNvPr id="86" name="橢圓 85"/>
          <p:cNvSpPr/>
          <p:nvPr/>
        </p:nvSpPr>
        <p:spPr>
          <a:xfrm>
            <a:off x="4915969" y="6033819"/>
            <a:ext cx="574158" cy="574158"/>
          </a:xfrm>
          <a:prstGeom prst="ellipse">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endParaRPr lang="zh-TW" altLang="en-US"/>
          </a:p>
        </p:txBody>
      </p:sp>
      <p:sp>
        <p:nvSpPr>
          <p:cNvPr id="87" name="文字方塊 86"/>
          <p:cNvSpPr txBox="1"/>
          <p:nvPr/>
        </p:nvSpPr>
        <p:spPr>
          <a:xfrm rot="5400000">
            <a:off x="4928823" y="5607219"/>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88" name="直線單箭頭接點 87"/>
          <p:cNvCxnSpPr/>
          <p:nvPr/>
        </p:nvCxnSpPr>
        <p:spPr>
          <a:xfrm>
            <a:off x="5603008" y="4656899"/>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a:off x="5603008" y="5448651"/>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a:off x="5593718" y="6346770"/>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flipV="1">
            <a:off x="5605350" y="4656901"/>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a:off x="5603008" y="4656901"/>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p:nvPr/>
        </p:nvCxnSpPr>
        <p:spPr>
          <a:xfrm>
            <a:off x="5603010" y="4656901"/>
            <a:ext cx="706655" cy="17032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a:off x="5605350" y="5435469"/>
            <a:ext cx="737774" cy="9247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5603008" y="4656901"/>
            <a:ext cx="741404" cy="16639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5603008" y="5435471"/>
            <a:ext cx="743746" cy="9318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字方塊 96"/>
          <p:cNvSpPr txBox="1"/>
          <p:nvPr/>
        </p:nvSpPr>
        <p:spPr>
          <a:xfrm>
            <a:off x="4084182" y="4351087"/>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98" name="文字方塊 97"/>
          <p:cNvSpPr txBox="1"/>
          <p:nvPr/>
        </p:nvSpPr>
        <p:spPr>
          <a:xfrm>
            <a:off x="4063251" y="5129657"/>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99" name="文字方塊 98"/>
          <p:cNvSpPr txBox="1"/>
          <p:nvPr/>
        </p:nvSpPr>
        <p:spPr>
          <a:xfrm>
            <a:off x="4077129" y="5991837"/>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mc:AlternateContent xmlns:mc="http://schemas.openxmlformats.org/markup-compatibility/2006" xmlns:a14="http://schemas.microsoft.com/office/drawing/2010/main">
        <mc:Choice Requires="a14">
          <p:sp>
            <p:nvSpPr>
              <p:cNvPr id="82953" name="文字方塊 82952"/>
              <p:cNvSpPr txBox="1"/>
              <p:nvPr/>
            </p:nvSpPr>
            <p:spPr>
              <a:xfrm>
                <a:off x="701966" y="5166173"/>
                <a:ext cx="649077" cy="523200"/>
              </a:xfrm>
              <a:prstGeom prst="rect">
                <a:avLst/>
              </a:prstGeom>
              <a:noFill/>
            </p:spPr>
            <p:txBody>
              <a:bodyPr wrap="square" lIns="91420" tIns="45710" rIns="91420" bIns="4571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𝑥</m:t>
                      </m:r>
                    </m:oMath>
                  </m:oMathPara>
                </a14:m>
                <a:endParaRPr lang="zh-TW" altLang="en-US" sz="2800" dirty="0"/>
              </a:p>
            </p:txBody>
          </p:sp>
        </mc:Choice>
        <mc:Fallback xmlns="">
          <p:sp>
            <p:nvSpPr>
              <p:cNvPr id="82953" name="文字方塊 82952"/>
              <p:cNvSpPr txBox="1">
                <a:spLocks noRot="1" noChangeAspect="1" noMove="1" noResize="1" noEditPoints="1" noAdjustHandles="1" noChangeArrowheads="1" noChangeShapeType="1" noTextEdit="1"/>
              </p:cNvSpPr>
              <p:nvPr/>
            </p:nvSpPr>
            <p:spPr>
              <a:xfrm>
                <a:off x="701966" y="5166173"/>
                <a:ext cx="649077" cy="523220"/>
              </a:xfrm>
              <a:prstGeom prst="rect">
                <a:avLst/>
              </a:prstGeom>
              <a:blipFill rotWithShape="0">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5" name="文字方塊 104"/>
              <p:cNvSpPr txBox="1"/>
              <p:nvPr/>
            </p:nvSpPr>
            <p:spPr>
              <a:xfrm>
                <a:off x="5477928" y="3779149"/>
                <a:ext cx="649077" cy="523200"/>
              </a:xfrm>
              <a:prstGeom prst="rect">
                <a:avLst/>
              </a:prstGeom>
              <a:noFill/>
            </p:spPr>
            <p:txBody>
              <a:bodyPr wrap="square" lIns="91420" tIns="45710" rIns="91420" bIns="45710" rtlCol="0">
                <a:spAutoFit/>
              </a:bodyPr>
              <a:lstStyle/>
              <a:p>
                <a:pPr/>
                <a14:m>
                  <m:oMathPara xmlns:m="http://schemas.openxmlformats.org/officeDocument/2006/math">
                    <m:oMathParaPr>
                      <m:jc m:val="centerGroup"/>
                    </m:oMathParaPr>
                    <m:oMath xmlns:m="http://schemas.openxmlformats.org/officeDocument/2006/math">
                      <m:r>
                        <a:rPr lang="zh-TW" altLang="en-US" sz="2800" i="1">
                          <a:latin typeface="Cambria Math" panose="02040503050406030204" pitchFamily="18" charset="0"/>
                        </a:rPr>
                        <m:t>𝜙</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𝑥</m:t>
                          </m:r>
                        </m:e>
                      </m:d>
                    </m:oMath>
                  </m:oMathPara>
                </a14:m>
                <a:endParaRPr lang="zh-TW" altLang="en-US" sz="2800" dirty="0"/>
              </a:p>
            </p:txBody>
          </p:sp>
        </mc:Choice>
        <mc:Fallback xmlns="">
          <p:sp>
            <p:nvSpPr>
              <p:cNvPr id="105" name="文字方塊 104"/>
              <p:cNvSpPr txBox="1">
                <a:spLocks noRot="1" noChangeAspect="1" noMove="1" noResize="1" noEditPoints="1" noAdjustHandles="1" noChangeArrowheads="1" noChangeShapeType="1" noTextEdit="1"/>
              </p:cNvSpPr>
              <p:nvPr/>
            </p:nvSpPr>
            <p:spPr>
              <a:xfrm>
                <a:off x="5477928" y="3779149"/>
                <a:ext cx="649077" cy="523220"/>
              </a:xfrm>
              <a:prstGeom prst="rect">
                <a:avLst/>
              </a:prstGeom>
              <a:blipFill rotWithShape="0">
                <a:blip r:embed="rId12"/>
                <a:stretch>
                  <a:fillRect r="-24528"/>
                </a:stretch>
              </a:blipFill>
            </p:spPr>
            <p:txBody>
              <a:bodyPr/>
              <a:lstStyle/>
              <a:p>
                <a:r>
                  <a:rPr lang="zh-TW" altLang="en-US">
                    <a:noFill/>
                  </a:rPr>
                  <a:t> </a:t>
                </a:r>
              </a:p>
            </p:txBody>
          </p:sp>
        </mc:Fallback>
      </mc:AlternateContent>
      <p:cxnSp>
        <p:nvCxnSpPr>
          <p:cNvPr id="106" name="直線單箭頭接點 105"/>
          <p:cNvCxnSpPr/>
          <p:nvPr/>
        </p:nvCxnSpPr>
        <p:spPr>
          <a:xfrm flipH="1">
            <a:off x="6647258" y="3820205"/>
            <a:ext cx="584687" cy="5424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0" name="文字方塊 109"/>
          <p:cNvSpPr txBox="1"/>
          <p:nvPr/>
        </p:nvSpPr>
        <p:spPr>
          <a:xfrm>
            <a:off x="7264376" y="3419922"/>
            <a:ext cx="2043356" cy="830977"/>
          </a:xfrm>
          <a:prstGeom prst="rect">
            <a:avLst/>
          </a:prstGeom>
          <a:noFill/>
        </p:spPr>
        <p:txBody>
          <a:bodyPr wrap="square" lIns="91420" tIns="45710" rIns="91420" bIns="45710" rtlCol="0">
            <a:spAutoFit/>
          </a:bodyPr>
          <a:lstStyle/>
          <a:p>
            <a:r>
              <a:rPr lang="en-US" altLang="zh-TW" sz="2400" dirty="0"/>
              <a:t>simple classifier</a:t>
            </a:r>
            <a:endParaRPr lang="zh-TW" altLang="en-US" sz="2400" dirty="0"/>
          </a:p>
        </p:txBody>
      </p:sp>
      <p:sp>
        <p:nvSpPr>
          <p:cNvPr id="82958" name="左大括弧 82957"/>
          <p:cNvSpPr/>
          <p:nvPr/>
        </p:nvSpPr>
        <p:spPr>
          <a:xfrm rot="5400000">
            <a:off x="4016861" y="2757003"/>
            <a:ext cx="160984" cy="3133695"/>
          </a:xfrm>
          <a:prstGeom prst="leftBrace">
            <a:avLst>
              <a:gd name="adj1" fmla="val 17173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91420" tIns="45710" rIns="91420" bIns="45710" rtlCol="0" anchor="ctr"/>
          <a:lstStyle/>
          <a:p>
            <a:pPr algn="ctr"/>
            <a:endParaRPr lang="zh-TW" altLang="en-US"/>
          </a:p>
        </p:txBody>
      </p:sp>
      <p:sp>
        <p:nvSpPr>
          <p:cNvPr id="113" name="文字方塊 112"/>
          <p:cNvSpPr txBox="1"/>
          <p:nvPr/>
        </p:nvSpPr>
        <p:spPr>
          <a:xfrm>
            <a:off x="2600523" y="3624256"/>
            <a:ext cx="2967313" cy="461645"/>
          </a:xfrm>
          <a:prstGeom prst="rect">
            <a:avLst/>
          </a:prstGeom>
          <a:noFill/>
        </p:spPr>
        <p:txBody>
          <a:bodyPr wrap="square" lIns="91420" tIns="45710" rIns="91420" bIns="45710" rtlCol="0">
            <a:spAutoFit/>
          </a:bodyPr>
          <a:lstStyle/>
          <a:p>
            <a:pPr algn="ctr"/>
            <a:r>
              <a:rPr lang="en-US" altLang="zh-TW" sz="2400" dirty="0"/>
              <a:t>Learnable kernel</a:t>
            </a:r>
            <a:endParaRPr lang="zh-TW" altLang="en-US" sz="2400" dirty="0"/>
          </a:p>
        </p:txBody>
      </p:sp>
      <p:sp>
        <p:nvSpPr>
          <p:cNvPr id="2" name="TextBox 1"/>
          <p:cNvSpPr txBox="1"/>
          <p:nvPr/>
        </p:nvSpPr>
        <p:spPr>
          <a:xfrm>
            <a:off x="6015231" y="62512"/>
            <a:ext cx="3035779" cy="1785104"/>
          </a:xfrm>
          <a:prstGeom prst="rect">
            <a:avLst/>
          </a:prstGeom>
          <a:solidFill>
            <a:srgbClr val="FFC000"/>
          </a:solidFill>
          <a:ln w="19050">
            <a:solidFill>
              <a:schemeClr val="accent1">
                <a:shade val="50000"/>
              </a:schemeClr>
            </a:solidFill>
          </a:ln>
        </p:spPr>
        <p:txBody>
          <a:bodyPr wrap="square" rtlCol="0">
            <a:spAutoFit/>
          </a:bodyPr>
          <a:lstStyle/>
          <a:p>
            <a:r>
              <a:rPr lang="en-US" sz="1000" dirty="0"/>
              <a:t>An SVM (Support Vector Machine) model is a representation of the examples as points in space, mapped so that the examples of the separate categories are divided by a clear gap that is as wide as possible. New examples are then mapped into that same space and predicted to belong to a category based on which side of the gap they fall. … In addition to performing linear classification, SVMs can efficiently perform a non-linear classification using what is called the kernel trick, implicitly mapping their inputs into high-dimensional feature spaces. [</a:t>
            </a:r>
            <a:r>
              <a:rPr lang="en-US" sz="1000" dirty="0">
                <a:hlinkClick r:id="rId13"/>
              </a:rPr>
              <a:t>Wikipedia</a:t>
            </a:r>
            <a:r>
              <a:rPr lang="en-US" sz="1000" dirty="0"/>
              <a:t>]</a:t>
            </a:r>
          </a:p>
        </p:txBody>
      </p:sp>
      <p:grpSp>
        <p:nvGrpSpPr>
          <p:cNvPr id="79" name="Group 78"/>
          <p:cNvGrpSpPr/>
          <p:nvPr/>
        </p:nvGrpSpPr>
        <p:grpSpPr>
          <a:xfrm>
            <a:off x="8453741" y="5984280"/>
            <a:ext cx="592191" cy="816164"/>
            <a:chOff x="7517647" y="4843947"/>
            <a:chExt cx="1485900" cy="1908068"/>
          </a:xfrm>
        </p:grpSpPr>
        <p:pic>
          <p:nvPicPr>
            <p:cNvPr id="80" name="Picture 2">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4538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9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5" grpId="0"/>
      <p:bldP spid="110" grpId="0"/>
      <p:bldP spid="82958" grpId="0" animBg="1"/>
      <p:bldP spid="1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369570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20955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76872"/>
            <a:ext cx="4324350"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8919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Hard to get the power of Deep …</a:t>
            </a:r>
            <a:endParaRPr lang="zh-TW" altLang="en-US" dirty="0"/>
          </a:p>
        </p:txBody>
      </p:sp>
      <p:pic>
        <p:nvPicPr>
          <p:cNvPr id="7" name="圖片 6"/>
          <p:cNvPicPr>
            <a:picLocks noChangeAspect="1"/>
          </p:cNvPicPr>
          <p:nvPr/>
        </p:nvPicPr>
        <p:blipFill>
          <a:blip r:embed="rId2"/>
          <a:stretch>
            <a:fillRect/>
          </a:stretch>
        </p:blipFill>
        <p:spPr>
          <a:xfrm>
            <a:off x="693482" y="1464949"/>
            <a:ext cx="7968584" cy="5191653"/>
          </a:xfrm>
          <a:prstGeom prst="rect">
            <a:avLst/>
          </a:prstGeom>
        </p:spPr>
      </p:pic>
      <p:sp>
        <p:nvSpPr>
          <p:cNvPr id="3" name="文字方塊 2"/>
          <p:cNvSpPr txBox="1"/>
          <p:nvPr/>
        </p:nvSpPr>
        <p:spPr>
          <a:xfrm>
            <a:off x="693482" y="4890991"/>
            <a:ext cx="7968584" cy="523200"/>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algn="ctr"/>
            <a:r>
              <a:rPr lang="en-US" altLang="zh-TW" sz="2800" dirty="0"/>
              <a:t>Before 2006, deeper usually does not imply better.</a:t>
            </a:r>
            <a:endParaRPr lang="zh-TW" altLang="en-US" sz="2800" dirty="0"/>
          </a:p>
        </p:txBody>
      </p:sp>
    </p:spTree>
    <p:extLst>
      <p:ext uri="{BB962C8B-B14F-4D97-AF65-F5344CB8AC3E}">
        <p14:creationId xmlns:p14="http://schemas.microsoft.com/office/powerpoint/2010/main" val="2242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623789"/>
            <a:ext cx="7772400" cy="1545614"/>
          </a:xfrm>
        </p:spPr>
        <p:txBody>
          <a:bodyPr>
            <a:normAutofit/>
          </a:bodyPr>
          <a:lstStyle/>
          <a:p>
            <a:r>
              <a:rPr lang="en-US" altLang="zh-TW" dirty="0">
                <a:solidFill>
                  <a:srgbClr val="0000FF"/>
                </a:solidFill>
              </a:rPr>
              <a:t>Tips for Training DNN</a:t>
            </a:r>
            <a:endParaRPr lang="zh-TW" altLang="en-US" dirty="0">
              <a:solidFill>
                <a:srgbClr val="0000FF"/>
              </a:solidFill>
            </a:endParaRPr>
          </a:p>
        </p:txBody>
      </p:sp>
    </p:spTree>
    <p:extLst>
      <p:ext uri="{BB962C8B-B14F-4D97-AF65-F5344CB8AC3E}">
        <p14:creationId xmlns:p14="http://schemas.microsoft.com/office/powerpoint/2010/main" val="360149589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04664"/>
            <a:ext cx="8136904" cy="6102678"/>
          </a:xfrm>
          <a:prstGeom prst="rect">
            <a:avLst/>
          </a:prstGeom>
        </p:spPr>
      </p:pic>
    </p:spTree>
    <p:extLst>
      <p:ext uri="{BB962C8B-B14F-4D97-AF65-F5344CB8AC3E}">
        <p14:creationId xmlns:p14="http://schemas.microsoft.com/office/powerpoint/2010/main" val="316428818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79" y="1764633"/>
            <a:ext cx="8811178" cy="488242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標題 1"/>
          <p:cNvSpPr>
            <a:spLocks noGrp="1"/>
          </p:cNvSpPr>
          <p:nvPr>
            <p:ph type="title"/>
          </p:nvPr>
        </p:nvSpPr>
        <p:spPr>
          <a:xfrm>
            <a:off x="139080" y="96254"/>
            <a:ext cx="7119974" cy="1130968"/>
          </a:xfrm>
        </p:spPr>
        <p:txBody>
          <a:bodyPr>
            <a:normAutofit fontScale="90000"/>
          </a:bodyPr>
          <a:lstStyle/>
          <a:p>
            <a:r>
              <a:rPr lang="en-US" altLang="zh-TW" sz="3600" dirty="0"/>
              <a:t>Try to play with NN architectures yourself with this online demo from </a:t>
            </a:r>
            <a:r>
              <a:rPr lang="en-US" altLang="zh-TW" sz="3600" dirty="0" err="1"/>
              <a:t>TensorFlow</a:t>
            </a:r>
            <a:endParaRPr lang="zh-TW" altLang="en-US" sz="3600" dirty="0"/>
          </a:p>
        </p:txBody>
      </p:sp>
      <p:sp>
        <p:nvSpPr>
          <p:cNvPr id="4" name="Rectangle 3"/>
          <p:cNvSpPr/>
          <p:nvPr/>
        </p:nvSpPr>
        <p:spPr>
          <a:xfrm>
            <a:off x="778042" y="1257761"/>
            <a:ext cx="3400926" cy="369332"/>
          </a:xfrm>
          <a:prstGeom prst="rect">
            <a:avLst/>
          </a:prstGeom>
        </p:spPr>
        <p:txBody>
          <a:bodyPr wrap="square">
            <a:spAutoFit/>
          </a:bodyPr>
          <a:lstStyle/>
          <a:p>
            <a:r>
              <a:rPr lang="en-US" dirty="0">
                <a:hlinkClick r:id="rId2"/>
              </a:rPr>
              <a:t>http://playground.tensorflow.org/</a:t>
            </a:r>
            <a:r>
              <a:rPr lang="en-US" dirty="0"/>
              <a:t> </a:t>
            </a:r>
          </a:p>
        </p:txBody>
      </p:sp>
      <p:pic>
        <p:nvPicPr>
          <p:cNvPr id="253955"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7194" y="176923"/>
            <a:ext cx="1643063"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15992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Recipe for Learning</a:t>
            </a:r>
            <a:endParaRPr lang="zh-TW" altLang="en-US" dirty="0"/>
          </a:p>
        </p:txBody>
      </p:sp>
      <p:pic>
        <p:nvPicPr>
          <p:cNvPr id="57346" name="Picture 2" descr="http://edge.alluremedia.com.au/m/l/2015/03/IMG_20150319_112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17" y="1676525"/>
            <a:ext cx="773496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815974" y="6027865"/>
            <a:ext cx="7512050" cy="646311"/>
          </a:xfrm>
          <a:prstGeom prst="rect">
            <a:avLst/>
          </a:prstGeom>
        </p:spPr>
        <p:txBody>
          <a:bodyPr wrap="square" lIns="91420" tIns="45710" rIns="91420" bIns="45710">
            <a:spAutoFit/>
          </a:bodyPr>
          <a:lstStyle/>
          <a:p>
            <a:r>
              <a:rPr lang="zh-TW" altLang="en-US" dirty="0"/>
              <a:t>http://www.gizmodo.com.au/2015/04/the-basic-recipe-for-machine-learning-explained-in-a-single-powerpoint-slide/</a:t>
            </a:r>
          </a:p>
        </p:txBody>
      </p:sp>
      <p:sp>
        <p:nvSpPr>
          <p:cNvPr id="5" name="文字方塊 4"/>
          <p:cNvSpPr txBox="1"/>
          <p:nvPr/>
        </p:nvSpPr>
        <p:spPr>
          <a:xfrm>
            <a:off x="5867400" y="3599114"/>
            <a:ext cx="1495425"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r>
              <a:rPr lang="en-US" altLang="zh-TW" sz="2400" dirty="0"/>
              <a:t>overfitting</a:t>
            </a:r>
            <a:endParaRPr lang="zh-TW" altLang="en-US" sz="2400" dirty="0"/>
          </a:p>
        </p:txBody>
      </p:sp>
      <p:sp>
        <p:nvSpPr>
          <p:cNvPr id="7" name="文字方塊 6"/>
          <p:cNvSpPr txBox="1"/>
          <p:nvPr/>
        </p:nvSpPr>
        <p:spPr>
          <a:xfrm>
            <a:off x="628651" y="3599114"/>
            <a:ext cx="1721185" cy="461645"/>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r>
              <a:rPr lang="en-US" altLang="zh-TW" sz="2400" dirty="0"/>
              <a:t>Don’t forget!</a:t>
            </a:r>
            <a:endParaRPr lang="zh-TW" altLang="en-US" sz="2400" dirty="0"/>
          </a:p>
        </p:txBody>
      </p:sp>
      <p:sp>
        <p:nvSpPr>
          <p:cNvPr id="9" name="矩形 8"/>
          <p:cNvSpPr/>
          <p:nvPr/>
        </p:nvSpPr>
        <p:spPr>
          <a:xfrm>
            <a:off x="4572001" y="4252067"/>
            <a:ext cx="1581151" cy="821058"/>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t>Preventing</a:t>
            </a:r>
          </a:p>
          <a:p>
            <a:pPr algn="ctr"/>
            <a:r>
              <a:rPr lang="en-US" altLang="zh-TW" sz="2400" dirty="0"/>
              <a:t>Overfitting</a:t>
            </a:r>
            <a:endParaRPr lang="zh-TW" altLang="en-US" sz="2400" dirty="0"/>
          </a:p>
        </p:txBody>
      </p:sp>
      <p:sp>
        <p:nvSpPr>
          <p:cNvPr id="8" name="矩形 7"/>
          <p:cNvSpPr/>
          <p:nvPr/>
        </p:nvSpPr>
        <p:spPr>
          <a:xfrm>
            <a:off x="1443465" y="4140151"/>
            <a:ext cx="2879154" cy="489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lvl="0" algn="ctr"/>
            <a:r>
              <a:rPr lang="en-US" altLang="zh-TW" sz="2400" dirty="0"/>
              <a:t>Modify the Network</a:t>
            </a:r>
            <a:endParaRPr lang="zh-TW" altLang="en-US" sz="2400" dirty="0"/>
          </a:p>
        </p:txBody>
      </p:sp>
      <p:sp>
        <p:nvSpPr>
          <p:cNvPr id="11" name="矩形 10"/>
          <p:cNvSpPr/>
          <p:nvPr/>
        </p:nvSpPr>
        <p:spPr>
          <a:xfrm>
            <a:off x="1458963" y="4675690"/>
            <a:ext cx="2879154" cy="6438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Better optimization Strategy</a:t>
            </a:r>
            <a:endParaRPr lang="zh-TW" altLang="en-US" sz="2400" dirty="0"/>
          </a:p>
        </p:txBody>
      </p:sp>
    </p:spTree>
    <p:extLst>
      <p:ext uri="{BB962C8B-B14F-4D97-AF65-F5344CB8AC3E}">
        <p14:creationId xmlns:p14="http://schemas.microsoft.com/office/powerpoint/2010/main" val="170785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8" grpId="0" animBg="1"/>
      <p:bldP spid="11"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Recipe for Learning</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83881246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3034434" y="5641173"/>
            <a:ext cx="5842866" cy="830977"/>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a:spAutoFit/>
          </a:bodyPr>
          <a:lstStyle/>
          <a:p>
            <a:r>
              <a:rPr lang="en-US" altLang="zh-TW" sz="2400" dirty="0"/>
              <a:t>Only use this approach when you already obtained good results on the training data.</a:t>
            </a:r>
            <a:endParaRPr lang="zh-TW" altLang="en-US" sz="2400" dirty="0"/>
          </a:p>
        </p:txBody>
      </p:sp>
      <p:grpSp>
        <p:nvGrpSpPr>
          <p:cNvPr id="6" name="Group 5"/>
          <p:cNvGrpSpPr/>
          <p:nvPr/>
        </p:nvGrpSpPr>
        <p:grpSpPr>
          <a:xfrm>
            <a:off x="8476988" y="5984280"/>
            <a:ext cx="592191" cy="816164"/>
            <a:chOff x="7517647" y="4843947"/>
            <a:chExt cx="1485900" cy="1908068"/>
          </a:xfrm>
        </p:grpSpPr>
        <p:pic>
          <p:nvPicPr>
            <p:cNvPr id="7" name="Picture 2">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0881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ReLU</a:t>
            </a:r>
            <a:endParaRPr lang="zh-TW" altLang="en-US" dirty="0"/>
          </a:p>
        </p:txBody>
      </p:sp>
      <p:sp>
        <p:nvSpPr>
          <p:cNvPr id="3" name="內容版面配置區 2"/>
          <p:cNvSpPr>
            <a:spLocks noGrp="1"/>
          </p:cNvSpPr>
          <p:nvPr>
            <p:ph idx="1"/>
          </p:nvPr>
        </p:nvSpPr>
        <p:spPr/>
        <p:txBody>
          <a:bodyPr/>
          <a:lstStyle/>
          <a:p>
            <a:r>
              <a:rPr lang="en-US" altLang="zh-TW" dirty="0"/>
              <a:t>Rectified Linear Unit (</a:t>
            </a:r>
            <a:r>
              <a:rPr lang="en-US" altLang="zh-TW" dirty="0" err="1"/>
              <a:t>ReLU</a:t>
            </a:r>
            <a:r>
              <a:rPr lang="en-US" altLang="zh-TW" dirty="0"/>
              <a:t>)</a:t>
            </a:r>
          </a:p>
        </p:txBody>
      </p:sp>
      <p:sp>
        <p:nvSpPr>
          <p:cNvPr id="24" name="文字方塊 23"/>
          <p:cNvSpPr txBox="1"/>
          <p:nvPr/>
        </p:nvSpPr>
        <p:spPr>
          <a:xfrm>
            <a:off x="4769867" y="2393163"/>
            <a:ext cx="3314700" cy="523200"/>
          </a:xfrm>
          <a:prstGeom prst="rect">
            <a:avLst/>
          </a:prstGeom>
          <a:noFill/>
        </p:spPr>
        <p:txBody>
          <a:bodyPr wrap="square" lIns="91420" tIns="45710" rIns="91420" bIns="45710" rtlCol="0">
            <a:spAutoFit/>
          </a:bodyPr>
          <a:lstStyle/>
          <a:p>
            <a:r>
              <a:rPr lang="en-US" altLang="zh-TW" sz="2800" b="1" i="1" u="sng" dirty="0"/>
              <a:t>Reason:</a:t>
            </a:r>
            <a:endParaRPr lang="zh-TW" altLang="en-US" sz="2800" b="1" i="1" u="sng" dirty="0"/>
          </a:p>
        </p:txBody>
      </p:sp>
      <p:sp>
        <p:nvSpPr>
          <p:cNvPr id="27" name="文字方塊 26"/>
          <p:cNvSpPr txBox="1"/>
          <p:nvPr/>
        </p:nvSpPr>
        <p:spPr>
          <a:xfrm>
            <a:off x="5104958" y="2966483"/>
            <a:ext cx="3314700" cy="523200"/>
          </a:xfrm>
          <a:prstGeom prst="rect">
            <a:avLst/>
          </a:prstGeom>
          <a:noFill/>
        </p:spPr>
        <p:txBody>
          <a:bodyPr wrap="square" lIns="91420" tIns="45710" rIns="91420" bIns="45710" rtlCol="0">
            <a:spAutoFit/>
          </a:bodyPr>
          <a:lstStyle/>
          <a:p>
            <a:r>
              <a:rPr lang="en-US" altLang="zh-TW" sz="2800" dirty="0"/>
              <a:t>1. Fast to compute</a:t>
            </a:r>
            <a:endParaRPr lang="zh-TW" altLang="en-US" sz="2800" dirty="0"/>
          </a:p>
        </p:txBody>
      </p:sp>
      <p:sp>
        <p:nvSpPr>
          <p:cNvPr id="28" name="文字方塊 27"/>
          <p:cNvSpPr txBox="1"/>
          <p:nvPr/>
        </p:nvSpPr>
        <p:spPr>
          <a:xfrm>
            <a:off x="5119099" y="3604415"/>
            <a:ext cx="3314700" cy="523200"/>
          </a:xfrm>
          <a:prstGeom prst="rect">
            <a:avLst/>
          </a:prstGeom>
          <a:noFill/>
        </p:spPr>
        <p:txBody>
          <a:bodyPr wrap="square" lIns="91420" tIns="45710" rIns="91420" bIns="45710" rtlCol="0">
            <a:spAutoFit/>
          </a:bodyPr>
          <a:lstStyle/>
          <a:p>
            <a:r>
              <a:rPr lang="en-US" altLang="zh-TW" sz="2800" dirty="0"/>
              <a:t>2. Biological reason</a:t>
            </a:r>
            <a:endParaRPr lang="zh-TW" altLang="en-US" sz="2800" dirty="0"/>
          </a:p>
        </p:txBody>
      </p:sp>
      <p:sp>
        <p:nvSpPr>
          <p:cNvPr id="29" name="文字方塊 28"/>
          <p:cNvSpPr txBox="1"/>
          <p:nvPr/>
        </p:nvSpPr>
        <p:spPr>
          <a:xfrm>
            <a:off x="5119099" y="4238901"/>
            <a:ext cx="3314700" cy="954087"/>
          </a:xfrm>
          <a:prstGeom prst="rect">
            <a:avLst/>
          </a:prstGeom>
          <a:noFill/>
        </p:spPr>
        <p:txBody>
          <a:bodyPr wrap="square" lIns="91420" tIns="45710" rIns="91420" bIns="45710" rtlCol="0">
            <a:spAutoFit/>
          </a:bodyPr>
          <a:lstStyle/>
          <a:p>
            <a:r>
              <a:rPr lang="en-US" altLang="zh-TW" sz="2800" dirty="0"/>
              <a:t>3. Infinite sigmoid with different biases</a:t>
            </a:r>
            <a:endParaRPr lang="zh-TW" altLang="en-US" sz="2800" dirty="0"/>
          </a:p>
        </p:txBody>
      </p:sp>
      <p:sp>
        <p:nvSpPr>
          <p:cNvPr id="30" name="文字方塊 29"/>
          <p:cNvSpPr txBox="1"/>
          <p:nvPr/>
        </p:nvSpPr>
        <p:spPr>
          <a:xfrm>
            <a:off x="5119099" y="5250569"/>
            <a:ext cx="3314700" cy="954087"/>
          </a:xfrm>
          <a:prstGeom prst="rect">
            <a:avLst/>
          </a:prstGeom>
          <a:noFill/>
        </p:spPr>
        <p:txBody>
          <a:bodyPr wrap="square" lIns="91420" tIns="45710" rIns="91420" bIns="45710" rtlCol="0">
            <a:spAutoFit/>
          </a:bodyPr>
          <a:lstStyle/>
          <a:p>
            <a:r>
              <a:rPr lang="en-US" altLang="zh-TW" sz="2800" dirty="0"/>
              <a:t>4. Vanishing gradient problem</a:t>
            </a:r>
            <a:endParaRPr lang="zh-TW" altLang="en-US" sz="2800" dirty="0"/>
          </a:p>
        </p:txBody>
      </p:sp>
      <p:grpSp>
        <p:nvGrpSpPr>
          <p:cNvPr id="20" name="群組 19"/>
          <p:cNvGrpSpPr/>
          <p:nvPr/>
        </p:nvGrpSpPr>
        <p:grpSpPr>
          <a:xfrm>
            <a:off x="1181227" y="2749478"/>
            <a:ext cx="3103710" cy="2809363"/>
            <a:chOff x="1054530" y="3434696"/>
            <a:chExt cx="3103710" cy="2809363"/>
          </a:xfrm>
        </p:grpSpPr>
        <p:grpSp>
          <p:nvGrpSpPr>
            <p:cNvPr id="21" name="群組 20"/>
            <p:cNvGrpSpPr/>
            <p:nvPr/>
          </p:nvGrpSpPr>
          <p:grpSpPr>
            <a:xfrm>
              <a:off x="1448290" y="3434696"/>
              <a:ext cx="2709950" cy="2809363"/>
              <a:chOff x="6200673" y="3815455"/>
              <a:chExt cx="2709950" cy="2809363"/>
            </a:xfrm>
          </p:grpSpPr>
          <p:cxnSp>
            <p:nvCxnSpPr>
              <p:cNvPr id="25" name="直線單箭頭接點 24"/>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字方塊 30"/>
                  <p:cNvSpPr txBox="1"/>
                  <p:nvPr/>
                </p:nvSpPr>
                <p:spPr>
                  <a:xfrm>
                    <a:off x="8687357" y="552771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92" name="文字方塊 91"/>
                  <p:cNvSpPr txBox="1">
                    <a:spLocks noRot="1" noChangeAspect="1" noMove="1" noResize="1" noEditPoints="1" noAdjustHandles="1" noChangeArrowheads="1" noChangeShapeType="1" noTextEdit="1"/>
                  </p:cNvSpPr>
                  <p:nvPr/>
                </p:nvSpPr>
                <p:spPr>
                  <a:xfrm>
                    <a:off x="8687357" y="5527718"/>
                    <a:ext cx="223266" cy="369332"/>
                  </a:xfrm>
                  <a:prstGeom prst="rect">
                    <a:avLst/>
                  </a:prstGeom>
                  <a:blipFill rotWithShape="0">
                    <a:blip r:embed="rId19"/>
                    <a:stretch>
                      <a:fillRect l="-16216" r="-1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文字方塊 31"/>
                  <p:cNvSpPr txBox="1"/>
                  <p:nvPr/>
                </p:nvSpPr>
                <p:spPr>
                  <a:xfrm>
                    <a:off x="7313865" y="3815455"/>
                    <a:ext cx="2479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oMath>
                      </m:oMathPara>
                    </a14:m>
                    <a:endParaRPr lang="zh-TW" altLang="en-US" sz="2400" dirty="0"/>
                  </a:p>
                </p:txBody>
              </p:sp>
            </mc:Choice>
            <mc:Fallback xmlns="">
              <p:sp>
                <p:nvSpPr>
                  <p:cNvPr id="93" name="文字方塊 92"/>
                  <p:cNvSpPr txBox="1">
                    <a:spLocks noRot="1" noChangeAspect="1" noMove="1" noResize="1" noEditPoints="1" noAdjustHandles="1" noChangeArrowheads="1" noChangeShapeType="1" noTextEdit="1"/>
                  </p:cNvSpPr>
                  <p:nvPr/>
                </p:nvSpPr>
                <p:spPr>
                  <a:xfrm>
                    <a:off x="7313865" y="3815455"/>
                    <a:ext cx="247953" cy="369332"/>
                  </a:xfrm>
                  <a:prstGeom prst="rect">
                    <a:avLst/>
                  </a:prstGeom>
                  <a:blipFill rotWithShape="0">
                    <a:blip r:embed="rId20"/>
                    <a:stretch>
                      <a:fillRect l="-17500" r="-15000"/>
                    </a:stretch>
                  </a:blipFill>
                </p:spPr>
                <p:txBody>
                  <a:bodyPr/>
                  <a:lstStyle/>
                  <a:p>
                    <a:r>
                      <a:rPr lang="zh-TW" altLang="en-US">
                        <a:noFill/>
                      </a:rPr>
                      <a:t> </a:t>
                    </a:r>
                  </a:p>
                </p:txBody>
              </p:sp>
            </mc:Fallback>
          </mc:AlternateContent>
          <p:cxnSp>
            <p:nvCxnSpPr>
              <p:cNvPr id="33" name="直線接點 32"/>
              <p:cNvCxnSpPr/>
              <p:nvPr/>
            </p:nvCxnSpPr>
            <p:spPr>
              <a:xfrm>
                <a:off x="6228958" y="5708803"/>
                <a:ext cx="123716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文字方塊 34"/>
                  <p:cNvSpPr txBox="1"/>
                  <p:nvPr/>
                </p:nvSpPr>
                <p:spPr>
                  <a:xfrm>
                    <a:off x="7985942" y="4252893"/>
                    <a:ext cx="8024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m:t>
                          </m:r>
                          <m:r>
                            <a:rPr lang="en-US" altLang="zh-TW" sz="2400" i="1">
                              <a:latin typeface="Cambria Math" panose="02040503050406030204" pitchFamily="18" charset="0"/>
                            </a:rPr>
                            <m:t>𝑧</m:t>
                          </m:r>
                        </m:oMath>
                      </m:oMathPara>
                    </a14:m>
                    <a:endParaRPr lang="zh-TW" altLang="en-US" sz="2400" dirty="0"/>
                  </a:p>
                </p:txBody>
              </p:sp>
            </mc:Choice>
            <mc:Fallback xmlns="">
              <p:sp>
                <p:nvSpPr>
                  <p:cNvPr id="98" name="文字方塊 97"/>
                  <p:cNvSpPr txBox="1">
                    <a:spLocks noRot="1" noChangeAspect="1" noMove="1" noResize="1" noEditPoints="1" noAdjustHandles="1" noChangeArrowheads="1" noChangeShapeType="1" noTextEdit="1"/>
                  </p:cNvSpPr>
                  <p:nvPr/>
                </p:nvSpPr>
                <p:spPr>
                  <a:xfrm>
                    <a:off x="7985942" y="4252893"/>
                    <a:ext cx="802464" cy="369332"/>
                  </a:xfrm>
                  <a:prstGeom prst="rect">
                    <a:avLst/>
                  </a:prstGeom>
                  <a:blipFill rotWithShape="0">
                    <a:blip r:embed="rId21"/>
                    <a:stretch>
                      <a:fillRect l="-4545" r="-378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文字方塊 35"/>
                  <p:cNvSpPr txBox="1"/>
                  <p:nvPr/>
                </p:nvSpPr>
                <p:spPr>
                  <a:xfrm>
                    <a:off x="6401952" y="5321208"/>
                    <a:ext cx="8180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=0</m:t>
                          </m:r>
                        </m:oMath>
                      </m:oMathPara>
                    </a14:m>
                    <a:endParaRPr lang="zh-TW" altLang="en-US" sz="2400" dirty="0"/>
                  </a:p>
                </p:txBody>
              </p:sp>
            </mc:Choice>
            <mc:Fallback xmlns="">
              <p:sp>
                <p:nvSpPr>
                  <p:cNvPr id="99" name="文字方塊 98"/>
                  <p:cNvSpPr txBox="1">
                    <a:spLocks noRot="1" noChangeAspect="1" noMove="1" noResize="1" noEditPoints="1" noAdjustHandles="1" noChangeArrowheads="1" noChangeShapeType="1" noTextEdit="1"/>
                  </p:cNvSpPr>
                  <p:nvPr/>
                </p:nvSpPr>
                <p:spPr>
                  <a:xfrm>
                    <a:off x="6401952" y="5321208"/>
                    <a:ext cx="818044" cy="369332"/>
                  </a:xfrm>
                  <a:prstGeom prst="rect">
                    <a:avLst/>
                  </a:prstGeom>
                  <a:blipFill rotWithShape="0">
                    <a:blip r:embed="rId22"/>
                    <a:stretch>
                      <a:fillRect l="-4478" r="-8955" b="-6557"/>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3" name="文字方塊 22"/>
                <p:cNvSpPr txBox="1"/>
                <p:nvPr/>
              </p:nvSpPr>
              <p:spPr>
                <a:xfrm>
                  <a:off x="1054530" y="3588584"/>
                  <a:ext cx="77784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a:latin typeface="Cambria Math" panose="02040503050406030204" pitchFamily="18" charset="0"/>
                          </a:rPr>
                          <m:t>𝜎</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𝑧</m:t>
                            </m:r>
                          </m:e>
                        </m:d>
                      </m:oMath>
                    </m:oMathPara>
                  </a14:m>
                  <a:endParaRPr lang="zh-TW" altLang="en-US" sz="28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1054530" y="3588584"/>
                  <a:ext cx="777842" cy="430887"/>
                </a:xfrm>
                <a:prstGeom prst="rect">
                  <a:avLst/>
                </a:prstGeom>
                <a:blipFill rotWithShape="0">
                  <a:blip r:embed="rId23"/>
                  <a:stretch>
                    <a:fillRect/>
                  </a:stretch>
                </a:blipFill>
              </p:spPr>
              <p:txBody>
                <a:bodyPr/>
                <a:lstStyle/>
                <a:p>
                  <a:r>
                    <a:rPr lang="zh-TW" altLang="en-US">
                      <a:noFill/>
                    </a:rPr>
                    <a:t> </a:t>
                  </a:r>
                </a:p>
              </p:txBody>
            </p:sp>
          </mc:Fallback>
        </mc:AlternateContent>
      </p:grpSp>
      <p:sp>
        <p:nvSpPr>
          <p:cNvPr id="4" name="矩形 3"/>
          <p:cNvSpPr/>
          <p:nvPr/>
        </p:nvSpPr>
        <p:spPr>
          <a:xfrm>
            <a:off x="1450017" y="5602602"/>
            <a:ext cx="2675820" cy="369312"/>
          </a:xfrm>
          <a:prstGeom prst="rect">
            <a:avLst/>
          </a:prstGeom>
        </p:spPr>
        <p:txBody>
          <a:bodyPr wrap="none" lIns="91420" tIns="45710" rIns="91420" bIns="45710">
            <a:spAutoFit/>
          </a:bodyPr>
          <a:lstStyle/>
          <a:p>
            <a:r>
              <a:rPr lang="en-US" altLang="zh-TW" dirty="0">
                <a:solidFill>
                  <a:srgbClr val="0000FF"/>
                </a:solidFill>
              </a:rPr>
              <a:t>[Xavier </a:t>
            </a:r>
            <a:r>
              <a:rPr lang="en-US" altLang="zh-TW" dirty="0" err="1">
                <a:solidFill>
                  <a:srgbClr val="0000FF"/>
                </a:solidFill>
              </a:rPr>
              <a:t>Glorot</a:t>
            </a:r>
            <a:r>
              <a:rPr lang="en-US" altLang="zh-TW" dirty="0">
                <a:solidFill>
                  <a:srgbClr val="0000FF"/>
                </a:solidFill>
              </a:rPr>
              <a:t>, AISTATS’11]</a:t>
            </a:r>
            <a:endParaRPr lang="zh-TW" altLang="en-US" dirty="0">
              <a:solidFill>
                <a:srgbClr val="0000FF"/>
              </a:solidFill>
            </a:endParaRPr>
          </a:p>
        </p:txBody>
      </p:sp>
      <p:sp>
        <p:nvSpPr>
          <p:cNvPr id="5" name="矩形 4"/>
          <p:cNvSpPr/>
          <p:nvPr/>
        </p:nvSpPr>
        <p:spPr>
          <a:xfrm>
            <a:off x="5104958" y="5249445"/>
            <a:ext cx="3314700" cy="966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2" name="矩形 21"/>
          <p:cNvSpPr/>
          <p:nvPr/>
        </p:nvSpPr>
        <p:spPr>
          <a:xfrm>
            <a:off x="1462591" y="5835579"/>
            <a:ext cx="2690248" cy="369312"/>
          </a:xfrm>
          <a:prstGeom prst="rect">
            <a:avLst/>
          </a:prstGeom>
        </p:spPr>
        <p:txBody>
          <a:bodyPr wrap="none" lIns="91420" tIns="45710" rIns="91420" bIns="45710">
            <a:spAutoFit/>
          </a:bodyPr>
          <a:lstStyle/>
          <a:p>
            <a:r>
              <a:rPr lang="en-US" altLang="zh-TW" dirty="0">
                <a:solidFill>
                  <a:srgbClr val="0000FF"/>
                </a:solidFill>
              </a:rPr>
              <a:t>[Andrew L. Maas, ICML’13]</a:t>
            </a:r>
            <a:endParaRPr lang="zh-TW" altLang="en-US" dirty="0">
              <a:solidFill>
                <a:srgbClr val="0000FF"/>
              </a:solidFill>
            </a:endParaRPr>
          </a:p>
        </p:txBody>
      </p:sp>
      <p:sp>
        <p:nvSpPr>
          <p:cNvPr id="37" name="矩形 36"/>
          <p:cNvSpPr/>
          <p:nvPr/>
        </p:nvSpPr>
        <p:spPr>
          <a:xfrm>
            <a:off x="1462590" y="6097270"/>
            <a:ext cx="2263400" cy="369312"/>
          </a:xfrm>
          <a:prstGeom prst="rect">
            <a:avLst/>
          </a:prstGeom>
        </p:spPr>
        <p:txBody>
          <a:bodyPr wrap="none" lIns="91420" tIns="45710" rIns="91420" bIns="45710">
            <a:spAutoFit/>
          </a:bodyPr>
          <a:lstStyle/>
          <a:p>
            <a:r>
              <a:rPr lang="en-US" altLang="zh-TW" dirty="0">
                <a:solidFill>
                  <a:srgbClr val="0000FF"/>
                </a:solidFill>
              </a:rPr>
              <a:t>[Kaiming He, arXiv’15]</a:t>
            </a:r>
            <a:endParaRPr lang="zh-TW" altLang="en-US" dirty="0">
              <a:solidFill>
                <a:srgbClr val="0000FF"/>
              </a:solidFill>
            </a:endParaRPr>
          </a:p>
        </p:txBody>
      </p:sp>
      <p:grpSp>
        <p:nvGrpSpPr>
          <p:cNvPr id="38" name="Group 37"/>
          <p:cNvGrpSpPr/>
          <p:nvPr/>
        </p:nvGrpSpPr>
        <p:grpSpPr>
          <a:xfrm>
            <a:off x="8453741" y="5984280"/>
            <a:ext cx="592191" cy="816164"/>
            <a:chOff x="7517647" y="4843947"/>
            <a:chExt cx="1485900" cy="1908068"/>
          </a:xfrm>
        </p:grpSpPr>
        <p:pic>
          <p:nvPicPr>
            <p:cNvPr id="39" name="Picture 2">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843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5953084" cy="991893"/>
          </a:xfrm>
        </p:spPr>
        <p:txBody>
          <a:bodyPr>
            <a:normAutofit fontScale="90000"/>
          </a:bodyPr>
          <a:lstStyle/>
          <a:p>
            <a:r>
              <a:rPr lang="en-US" altLang="zh-TW" dirty="0"/>
              <a:t>Vanishing Gradient Problem</a:t>
            </a:r>
            <a:endParaRPr lang="zh-TW" altLang="en-US" dirty="0"/>
          </a:p>
        </p:txBody>
      </p:sp>
      <p:sp>
        <p:nvSpPr>
          <p:cNvPr id="129" name="矩形圖說文字 128"/>
          <p:cNvSpPr/>
          <p:nvPr/>
        </p:nvSpPr>
        <p:spPr>
          <a:xfrm>
            <a:off x="4534705" y="4341998"/>
            <a:ext cx="2643016" cy="535965"/>
          </a:xfrm>
          <a:prstGeom prst="wedgeRectCallout">
            <a:avLst>
              <a:gd name="adj1" fmla="val -190"/>
              <a:gd name="adj2" fmla="val -179156"/>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Larger gradients</a:t>
            </a:r>
            <a:endParaRPr lang="zh-TW" altLang="en-US" sz="2400" dirty="0"/>
          </a:p>
        </p:txBody>
      </p:sp>
      <p:sp>
        <p:nvSpPr>
          <p:cNvPr id="131" name="矩形 130"/>
          <p:cNvSpPr/>
          <p:nvPr/>
        </p:nvSpPr>
        <p:spPr>
          <a:xfrm>
            <a:off x="1002763" y="5683083"/>
            <a:ext cx="2643016" cy="557212"/>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en-US" altLang="zh-TW" sz="2400" dirty="0"/>
              <a:t>Almost random</a:t>
            </a:r>
            <a:endParaRPr lang="zh-TW" altLang="en-US" sz="2400" dirty="0"/>
          </a:p>
        </p:txBody>
      </p:sp>
      <p:sp>
        <p:nvSpPr>
          <p:cNvPr id="132" name="矩形 131"/>
          <p:cNvSpPr/>
          <p:nvPr/>
        </p:nvSpPr>
        <p:spPr>
          <a:xfrm>
            <a:off x="4542371" y="5677619"/>
            <a:ext cx="2635350" cy="557212"/>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Already converge</a:t>
            </a:r>
            <a:endParaRPr lang="zh-TW" altLang="en-US" sz="2400" dirty="0"/>
          </a:p>
        </p:txBody>
      </p:sp>
      <p:sp>
        <p:nvSpPr>
          <p:cNvPr id="133" name="文字方塊 132"/>
          <p:cNvSpPr txBox="1"/>
          <p:nvPr/>
        </p:nvSpPr>
        <p:spPr>
          <a:xfrm>
            <a:off x="6416423" y="6198513"/>
            <a:ext cx="2545355" cy="461645"/>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r>
              <a:rPr lang="en-US" altLang="zh-TW" sz="2400" dirty="0">
                <a:solidFill>
                  <a:schemeClr val="bg1"/>
                </a:solidFill>
              </a:rPr>
              <a:t>based on random!?</a:t>
            </a:r>
            <a:endParaRPr lang="zh-TW" altLang="en-US" sz="2400" dirty="0">
              <a:solidFill>
                <a:schemeClr val="bg1"/>
              </a:solidFill>
            </a:endParaRPr>
          </a:p>
        </p:txBody>
      </p:sp>
      <p:sp>
        <p:nvSpPr>
          <p:cNvPr id="134" name="矩形 133"/>
          <p:cNvSpPr/>
          <p:nvPr/>
        </p:nvSpPr>
        <p:spPr>
          <a:xfrm>
            <a:off x="1002763" y="5022157"/>
            <a:ext cx="2643016" cy="558480"/>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en-US" altLang="zh-TW" sz="2400" dirty="0"/>
              <a:t>Learn very slow</a:t>
            </a:r>
            <a:endParaRPr lang="zh-TW" altLang="en-US" sz="2400" dirty="0"/>
          </a:p>
        </p:txBody>
      </p:sp>
      <p:sp>
        <p:nvSpPr>
          <p:cNvPr id="136" name="矩形 135"/>
          <p:cNvSpPr/>
          <p:nvPr/>
        </p:nvSpPr>
        <p:spPr>
          <a:xfrm>
            <a:off x="4537998" y="5023425"/>
            <a:ext cx="2639725" cy="557212"/>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Learn very fast</a:t>
            </a:r>
            <a:endParaRPr lang="zh-TW" altLang="en-US" sz="2400" dirty="0"/>
          </a:p>
        </p:txBody>
      </p:sp>
      <p:sp>
        <p:nvSpPr>
          <p:cNvPr id="137" name="矩形 136"/>
          <p:cNvSpPr/>
          <p:nvPr/>
        </p:nvSpPr>
        <p:spPr>
          <a:xfrm>
            <a:off x="2896306" y="152193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38" name="矩形 137"/>
          <p:cNvSpPr/>
          <p:nvPr/>
        </p:nvSpPr>
        <p:spPr>
          <a:xfrm>
            <a:off x="4221892" y="1505587"/>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39" name="矩形 138"/>
          <p:cNvSpPr/>
          <p:nvPr/>
        </p:nvSpPr>
        <p:spPr>
          <a:xfrm>
            <a:off x="6255230" y="1532729"/>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41" name="矩形 140"/>
          <p:cNvSpPr/>
          <p:nvPr/>
        </p:nvSpPr>
        <p:spPr>
          <a:xfrm>
            <a:off x="1713204" y="1549575"/>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42" name="直線單箭頭接點 141"/>
          <p:cNvCxnSpPr/>
          <p:nvPr/>
        </p:nvCxnSpPr>
        <p:spPr>
          <a:xfrm>
            <a:off x="6642038" y="2581149"/>
            <a:ext cx="7012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單箭頭接點 142"/>
          <p:cNvCxnSpPr/>
          <p:nvPr/>
        </p:nvCxnSpPr>
        <p:spPr>
          <a:xfrm>
            <a:off x="6751352" y="3827039"/>
            <a:ext cx="5919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線單箭頭接點 143"/>
          <p:cNvCxnSpPr/>
          <p:nvPr/>
        </p:nvCxnSpPr>
        <p:spPr>
          <a:xfrm>
            <a:off x="6618154" y="1802346"/>
            <a:ext cx="7251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5" name="矩形 144"/>
          <p:cNvSpPr/>
          <p:nvPr/>
        </p:nvSpPr>
        <p:spPr>
          <a:xfrm>
            <a:off x="1781591" y="226726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46" name="矩形 145"/>
          <p:cNvSpPr/>
          <p:nvPr/>
        </p:nvSpPr>
        <p:spPr>
          <a:xfrm>
            <a:off x="1787409" y="169693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147" name="Object 12"/>
          <p:cNvGraphicFramePr>
            <a:graphicFrameLocks noChangeAspect="1"/>
          </p:cNvGraphicFramePr>
          <p:nvPr>
            <p:extLst>
              <p:ext uri="{D42A27DB-BD31-4B8C-83A1-F6EECF244321}">
                <p14:modId xmlns:p14="http://schemas.microsoft.com/office/powerpoint/2010/main" val="906197776"/>
              </p:ext>
            </p:extLst>
          </p:nvPr>
        </p:nvGraphicFramePr>
        <p:xfrm>
          <a:off x="1800108" y="1601689"/>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0" name=""/>
                      <p:cNvPicPr>
                        <a:picLocks noChangeAspect="1" noChangeArrowheads="1"/>
                      </p:cNvPicPr>
                      <p:nvPr/>
                    </p:nvPicPr>
                    <p:blipFill>
                      <a:blip r:embed="rId4"/>
                      <a:srcRect/>
                      <a:stretch>
                        <a:fillRect/>
                      </a:stretch>
                    </p:blipFill>
                    <p:spPr bwMode="auto">
                      <a:xfrm>
                        <a:off x="1800108" y="1601689"/>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 name="Object 12"/>
          <p:cNvGraphicFramePr>
            <a:graphicFrameLocks noChangeAspect="1"/>
          </p:cNvGraphicFramePr>
          <p:nvPr>
            <p:extLst>
              <p:ext uri="{D42A27DB-BD31-4B8C-83A1-F6EECF244321}">
                <p14:modId xmlns:p14="http://schemas.microsoft.com/office/powerpoint/2010/main" val="2214168410"/>
              </p:ext>
            </p:extLst>
          </p:nvPr>
        </p:nvGraphicFramePr>
        <p:xfrm>
          <a:off x="1805405" y="2184420"/>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0" name=""/>
                      <p:cNvPicPr>
                        <a:picLocks noChangeAspect="1" noChangeArrowheads="1"/>
                      </p:cNvPicPr>
                      <p:nvPr/>
                    </p:nvPicPr>
                    <p:blipFill>
                      <a:blip r:embed="rId6"/>
                      <a:srcRect/>
                      <a:stretch>
                        <a:fillRect/>
                      </a:stretch>
                    </p:blipFill>
                    <p:spPr bwMode="auto">
                      <a:xfrm>
                        <a:off x="1805405" y="2184420"/>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 name="橢圓 148"/>
          <p:cNvSpPr/>
          <p:nvPr/>
        </p:nvSpPr>
        <p:spPr>
          <a:xfrm>
            <a:off x="2993417" y="153293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50" name="橢圓 149"/>
          <p:cNvSpPr/>
          <p:nvPr/>
        </p:nvSpPr>
        <p:spPr>
          <a:xfrm>
            <a:off x="2995759" y="231150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51" name="橢圓 150"/>
          <p:cNvSpPr/>
          <p:nvPr/>
        </p:nvSpPr>
        <p:spPr>
          <a:xfrm>
            <a:off x="2984125" y="353951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52" name="文字方塊 151"/>
          <p:cNvSpPr txBox="1"/>
          <p:nvPr/>
        </p:nvSpPr>
        <p:spPr>
          <a:xfrm rot="5400000">
            <a:off x="2981380" y="296182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53" name="矩形 152"/>
          <p:cNvSpPr/>
          <p:nvPr/>
        </p:nvSpPr>
        <p:spPr>
          <a:xfrm>
            <a:off x="1791116" y="366502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154" name="Object 12"/>
          <p:cNvGraphicFramePr>
            <a:graphicFrameLocks noChangeAspect="1"/>
          </p:cNvGraphicFramePr>
          <p:nvPr>
            <p:extLst>
              <p:ext uri="{D42A27DB-BD31-4B8C-83A1-F6EECF244321}">
                <p14:modId xmlns:p14="http://schemas.microsoft.com/office/powerpoint/2010/main" val="3987663595"/>
              </p:ext>
            </p:extLst>
          </p:nvPr>
        </p:nvGraphicFramePr>
        <p:xfrm>
          <a:off x="1788000" y="3568771"/>
          <a:ext cx="407988" cy="488950"/>
        </p:xfrm>
        <a:graphic>
          <a:graphicData uri="http://schemas.openxmlformats.org/presentationml/2006/ole">
            <mc:AlternateContent xmlns:mc="http://schemas.openxmlformats.org/markup-compatibility/2006">
              <mc:Choice xmlns:v="urn:schemas-microsoft-com:vml" Requires="v">
                <p:oleObj name="方程式" r:id="rId7" imgW="190440" imgH="228600" progId="Equation.3">
                  <p:embed/>
                </p:oleObj>
              </mc:Choice>
              <mc:Fallback>
                <p:oleObj name="方程式" r:id="rId7" imgW="190440" imgH="228600" progId="Equation.3">
                  <p:embed/>
                  <p:pic>
                    <p:nvPicPr>
                      <p:cNvPr id="0" name=""/>
                      <p:cNvPicPr>
                        <a:picLocks noChangeAspect="1" noChangeArrowheads="1"/>
                      </p:cNvPicPr>
                      <p:nvPr/>
                    </p:nvPicPr>
                    <p:blipFill>
                      <a:blip r:embed="rId8"/>
                      <a:srcRect/>
                      <a:stretch>
                        <a:fillRect/>
                      </a:stretch>
                    </p:blipFill>
                    <p:spPr bwMode="auto">
                      <a:xfrm>
                        <a:off x="1788000" y="3568771"/>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 name="文字方塊 154"/>
          <p:cNvSpPr txBox="1"/>
          <p:nvPr/>
        </p:nvSpPr>
        <p:spPr>
          <a:xfrm rot="5400000">
            <a:off x="1667050" y="2949977"/>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56" name="橢圓 155"/>
          <p:cNvSpPr/>
          <p:nvPr/>
        </p:nvSpPr>
        <p:spPr>
          <a:xfrm>
            <a:off x="4308978" y="153293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57" name="橢圓 156"/>
          <p:cNvSpPr/>
          <p:nvPr/>
        </p:nvSpPr>
        <p:spPr>
          <a:xfrm>
            <a:off x="4311320" y="231150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58" name="橢圓 157"/>
          <p:cNvSpPr/>
          <p:nvPr/>
        </p:nvSpPr>
        <p:spPr>
          <a:xfrm>
            <a:off x="4299688" y="3539518"/>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59" name="文字方塊 158"/>
          <p:cNvSpPr txBox="1"/>
          <p:nvPr/>
        </p:nvSpPr>
        <p:spPr>
          <a:xfrm rot="5400000">
            <a:off x="4296942" y="296182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60" name="橢圓 159"/>
          <p:cNvSpPr/>
          <p:nvPr/>
        </p:nvSpPr>
        <p:spPr>
          <a:xfrm>
            <a:off x="6331074" y="152462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61" name="橢圓 160"/>
          <p:cNvSpPr/>
          <p:nvPr/>
        </p:nvSpPr>
        <p:spPr>
          <a:xfrm>
            <a:off x="6333415" y="228453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62" name="橢圓 161"/>
          <p:cNvSpPr/>
          <p:nvPr/>
        </p:nvSpPr>
        <p:spPr>
          <a:xfrm>
            <a:off x="6340444" y="353120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63" name="文字方塊 162"/>
          <p:cNvSpPr txBox="1"/>
          <p:nvPr/>
        </p:nvSpPr>
        <p:spPr>
          <a:xfrm rot="5400000">
            <a:off x="6337698" y="2950344"/>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64" name="文字方塊 163"/>
          <p:cNvSpPr txBox="1"/>
          <p:nvPr/>
        </p:nvSpPr>
        <p:spPr>
          <a:xfrm>
            <a:off x="4881025" y="1474353"/>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65" name="文字方塊 164"/>
          <p:cNvSpPr txBox="1"/>
          <p:nvPr/>
        </p:nvSpPr>
        <p:spPr>
          <a:xfrm>
            <a:off x="4898648" y="2259851"/>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66" name="文字方塊 165"/>
          <p:cNvSpPr txBox="1"/>
          <p:nvPr/>
        </p:nvSpPr>
        <p:spPr>
          <a:xfrm>
            <a:off x="4910828" y="3516143"/>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167" name="直線單箭頭接點 166"/>
          <p:cNvCxnSpPr>
            <a:stCxn id="149" idx="6"/>
            <a:endCxn id="156" idx="2"/>
          </p:cNvCxnSpPr>
          <p:nvPr/>
        </p:nvCxnSpPr>
        <p:spPr>
          <a:xfrm>
            <a:off x="3567574" y="182001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直線單箭頭接點 167"/>
          <p:cNvCxnSpPr/>
          <p:nvPr/>
        </p:nvCxnSpPr>
        <p:spPr>
          <a:xfrm>
            <a:off x="3567574" y="2611767"/>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直線單箭頭接點 168"/>
          <p:cNvCxnSpPr/>
          <p:nvPr/>
        </p:nvCxnSpPr>
        <p:spPr>
          <a:xfrm>
            <a:off x="3558283" y="383373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直線單箭頭接點 169"/>
          <p:cNvCxnSpPr>
            <a:stCxn id="150" idx="6"/>
            <a:endCxn id="156" idx="2"/>
          </p:cNvCxnSpPr>
          <p:nvPr/>
        </p:nvCxnSpPr>
        <p:spPr>
          <a:xfrm flipV="1">
            <a:off x="3569916" y="1820017"/>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單箭頭接點 170"/>
          <p:cNvCxnSpPr>
            <a:stCxn id="149" idx="6"/>
            <a:endCxn id="157" idx="2"/>
          </p:cNvCxnSpPr>
          <p:nvPr/>
        </p:nvCxnSpPr>
        <p:spPr>
          <a:xfrm>
            <a:off x="3567574" y="1820017"/>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線單箭頭接點 171"/>
          <p:cNvCxnSpPr>
            <a:stCxn id="149" idx="6"/>
            <a:endCxn id="158" idx="2"/>
          </p:cNvCxnSpPr>
          <p:nvPr/>
        </p:nvCxnSpPr>
        <p:spPr>
          <a:xfrm>
            <a:off x="3567576" y="1820015"/>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直線單箭頭接點 172"/>
          <p:cNvCxnSpPr>
            <a:stCxn id="150" idx="6"/>
            <a:endCxn id="158" idx="2"/>
          </p:cNvCxnSpPr>
          <p:nvPr/>
        </p:nvCxnSpPr>
        <p:spPr>
          <a:xfrm>
            <a:off x="3569918" y="2598587"/>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直線單箭頭接點 173"/>
          <p:cNvCxnSpPr>
            <a:stCxn id="151" idx="6"/>
            <a:endCxn id="156" idx="2"/>
          </p:cNvCxnSpPr>
          <p:nvPr/>
        </p:nvCxnSpPr>
        <p:spPr>
          <a:xfrm flipV="1">
            <a:off x="3558285" y="1820015"/>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直線單箭頭接點 174"/>
          <p:cNvCxnSpPr>
            <a:stCxn id="151" idx="6"/>
            <a:endCxn id="157" idx="2"/>
          </p:cNvCxnSpPr>
          <p:nvPr/>
        </p:nvCxnSpPr>
        <p:spPr>
          <a:xfrm flipV="1">
            <a:off x="3558285" y="2598587"/>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線單箭頭接點 175"/>
          <p:cNvCxnSpPr>
            <a:endCxn id="149" idx="2"/>
          </p:cNvCxnSpPr>
          <p:nvPr/>
        </p:nvCxnSpPr>
        <p:spPr>
          <a:xfrm flipV="1">
            <a:off x="2134016" y="1820015"/>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p:cNvCxnSpPr>
            <a:stCxn id="146" idx="3"/>
            <a:endCxn id="150" idx="2"/>
          </p:cNvCxnSpPr>
          <p:nvPr/>
        </p:nvCxnSpPr>
        <p:spPr>
          <a:xfrm>
            <a:off x="2130311" y="1868389"/>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單箭頭接點 177"/>
          <p:cNvCxnSpPr>
            <a:stCxn id="146" idx="3"/>
            <a:endCxn id="151" idx="2"/>
          </p:cNvCxnSpPr>
          <p:nvPr/>
        </p:nvCxnSpPr>
        <p:spPr>
          <a:xfrm>
            <a:off x="2130309" y="1868391"/>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線單箭頭接點 178"/>
          <p:cNvCxnSpPr>
            <a:stCxn id="148" idx="3"/>
            <a:endCxn id="149" idx="2"/>
          </p:cNvCxnSpPr>
          <p:nvPr/>
        </p:nvCxnSpPr>
        <p:spPr>
          <a:xfrm flipV="1">
            <a:off x="2157829" y="1820017"/>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單箭頭接點 179"/>
          <p:cNvCxnSpPr>
            <a:stCxn id="145" idx="3"/>
            <a:endCxn id="150" idx="2"/>
          </p:cNvCxnSpPr>
          <p:nvPr/>
        </p:nvCxnSpPr>
        <p:spPr>
          <a:xfrm>
            <a:off x="2124492" y="2438720"/>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單箭頭接點 180"/>
          <p:cNvCxnSpPr>
            <a:stCxn id="145" idx="3"/>
            <a:endCxn id="151" idx="2"/>
          </p:cNvCxnSpPr>
          <p:nvPr/>
        </p:nvCxnSpPr>
        <p:spPr>
          <a:xfrm>
            <a:off x="2124491" y="2438718"/>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直線單箭頭接點 181"/>
          <p:cNvCxnSpPr>
            <a:stCxn id="154" idx="3"/>
            <a:endCxn id="149" idx="2"/>
          </p:cNvCxnSpPr>
          <p:nvPr/>
        </p:nvCxnSpPr>
        <p:spPr>
          <a:xfrm flipV="1">
            <a:off x="2195988" y="1820017"/>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單箭頭接點 182"/>
          <p:cNvCxnSpPr>
            <a:stCxn id="154" idx="3"/>
            <a:endCxn id="150" idx="2"/>
          </p:cNvCxnSpPr>
          <p:nvPr/>
        </p:nvCxnSpPr>
        <p:spPr>
          <a:xfrm flipV="1">
            <a:off x="2169619" y="2598585"/>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單箭頭接點 183"/>
          <p:cNvCxnSpPr>
            <a:stCxn id="154" idx="3"/>
            <a:endCxn id="151" idx="2"/>
          </p:cNvCxnSpPr>
          <p:nvPr/>
        </p:nvCxnSpPr>
        <p:spPr>
          <a:xfrm>
            <a:off x="2169619" y="3813193"/>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群組 6"/>
          <p:cNvGrpSpPr/>
          <p:nvPr/>
        </p:nvGrpSpPr>
        <p:grpSpPr>
          <a:xfrm>
            <a:off x="7328776" y="1489237"/>
            <a:ext cx="642352" cy="2587672"/>
            <a:chOff x="7668524" y="1462486"/>
            <a:chExt cx="642352" cy="2587672"/>
          </a:xfrm>
        </p:grpSpPr>
        <p:sp>
          <p:nvSpPr>
            <p:cNvPr id="185" name="文字方塊 184"/>
            <p:cNvSpPr txBox="1"/>
            <p:nvPr/>
          </p:nvSpPr>
          <p:spPr>
            <a:xfrm rot="5400000">
              <a:off x="7610714" y="298130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86" name="文字方塊 185"/>
            <p:cNvSpPr txBox="1"/>
            <p:nvPr/>
          </p:nvSpPr>
          <p:spPr>
            <a:xfrm>
              <a:off x="7679807" y="1462486"/>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187" name="文字方塊 186"/>
            <p:cNvSpPr txBox="1"/>
            <p:nvPr/>
          </p:nvSpPr>
          <p:spPr>
            <a:xfrm>
              <a:off x="7668524" y="2260706"/>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188" name="文字方塊 187"/>
            <p:cNvSpPr txBox="1"/>
            <p:nvPr/>
          </p:nvSpPr>
          <p:spPr>
            <a:xfrm>
              <a:off x="7668524" y="3526938"/>
              <a:ext cx="631069" cy="523220"/>
            </a:xfrm>
            <a:prstGeom prst="rect">
              <a:avLst/>
            </a:prstGeom>
            <a:noFill/>
          </p:spPr>
          <p:txBody>
            <a:bodyPr wrap="square" rtlCol="0">
              <a:spAutoFit/>
            </a:bodyPr>
            <a:lstStyle/>
            <a:p>
              <a:r>
                <a:rPr lang="en-US" altLang="zh-TW" sz="2800" dirty="0" err="1"/>
                <a:t>y</a:t>
              </a:r>
              <a:r>
                <a:rPr lang="en-US" altLang="zh-TW" sz="2800" baseline="-25000" dirty="0" err="1"/>
                <a:t>M</a:t>
              </a:r>
              <a:endParaRPr lang="zh-TW" altLang="en-US" sz="2800" baseline="-25000" dirty="0"/>
            </a:p>
          </p:txBody>
        </p:sp>
      </p:grpSp>
      <p:cxnSp>
        <p:nvCxnSpPr>
          <p:cNvPr id="189" name="直線單箭頭接點 188"/>
          <p:cNvCxnSpPr/>
          <p:nvPr/>
        </p:nvCxnSpPr>
        <p:spPr>
          <a:xfrm>
            <a:off x="5591674" y="1831598"/>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直線單箭頭接點 189"/>
          <p:cNvCxnSpPr/>
          <p:nvPr/>
        </p:nvCxnSpPr>
        <p:spPr>
          <a:xfrm>
            <a:off x="5591674" y="2623350"/>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單箭頭接點 190"/>
          <p:cNvCxnSpPr/>
          <p:nvPr/>
        </p:nvCxnSpPr>
        <p:spPr>
          <a:xfrm>
            <a:off x="5582382" y="3845319"/>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單箭頭接點 191"/>
          <p:cNvCxnSpPr/>
          <p:nvPr/>
        </p:nvCxnSpPr>
        <p:spPr>
          <a:xfrm flipV="1">
            <a:off x="5594015" y="1831600"/>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直線單箭頭接點 192"/>
          <p:cNvCxnSpPr/>
          <p:nvPr/>
        </p:nvCxnSpPr>
        <p:spPr>
          <a:xfrm>
            <a:off x="5591673" y="1831600"/>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直線單箭頭接點 193"/>
          <p:cNvCxnSpPr/>
          <p:nvPr/>
        </p:nvCxnSpPr>
        <p:spPr>
          <a:xfrm>
            <a:off x="5591675" y="1831598"/>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直線單箭頭接點 194"/>
          <p:cNvCxnSpPr/>
          <p:nvPr/>
        </p:nvCxnSpPr>
        <p:spPr>
          <a:xfrm>
            <a:off x="5594017" y="2610168"/>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直線單箭頭接點 195"/>
          <p:cNvCxnSpPr/>
          <p:nvPr/>
        </p:nvCxnSpPr>
        <p:spPr>
          <a:xfrm flipV="1">
            <a:off x="5582384" y="1831598"/>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直線單箭頭接點 196"/>
          <p:cNvCxnSpPr/>
          <p:nvPr/>
        </p:nvCxnSpPr>
        <p:spPr>
          <a:xfrm flipV="1">
            <a:off x="5582384" y="2610168"/>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矩形圖說文字 127"/>
          <p:cNvSpPr/>
          <p:nvPr/>
        </p:nvSpPr>
        <p:spPr>
          <a:xfrm>
            <a:off x="1002763" y="4327558"/>
            <a:ext cx="2643016" cy="564847"/>
          </a:xfrm>
          <a:prstGeom prst="wedgeRectCallout">
            <a:avLst>
              <a:gd name="adj1" fmla="val 4384"/>
              <a:gd name="adj2" fmla="val -209500"/>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en-US" altLang="zh-TW" sz="2400" dirty="0"/>
              <a:t>Smaller gradients</a:t>
            </a:r>
            <a:endParaRPr lang="zh-TW" altLang="en-US" sz="2400" dirty="0"/>
          </a:p>
        </p:txBody>
      </p:sp>
      <p:sp>
        <p:nvSpPr>
          <p:cNvPr id="3" name="文字方塊 2"/>
          <p:cNvSpPr txBox="1"/>
          <p:nvPr/>
        </p:nvSpPr>
        <p:spPr>
          <a:xfrm>
            <a:off x="1491316" y="2105022"/>
            <a:ext cx="5857287" cy="954087"/>
          </a:xfrm>
          <a:prstGeom prst="rect">
            <a:avLst/>
          </a:prstGeom>
          <a:gradFill>
            <a:gsLst>
              <a:gs pos="0">
                <a:srgbClr val="C00000">
                  <a:alpha val="19000"/>
                </a:srgbClr>
              </a:gs>
              <a:gs pos="57000">
                <a:srgbClr val="C00000"/>
              </a:gs>
              <a:gs pos="100000">
                <a:schemeClr val="accent5">
                  <a:lumMod val="99000"/>
                  <a:satMod val="120000"/>
                  <a:shade val="78000"/>
                </a:schemeClr>
              </a:gs>
            </a:gsLst>
          </a:gradFill>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r>
              <a:rPr lang="en-US" altLang="zh-TW" sz="2800" dirty="0"/>
              <a:t>In 2006, people used RBM </a:t>
            </a:r>
            <a:r>
              <a:rPr lang="en-US" altLang="zh-TW" sz="2800" dirty="0">
                <a:hlinkClick r:id="rId9"/>
              </a:rPr>
              <a:t>pre-training</a:t>
            </a:r>
            <a:r>
              <a:rPr lang="en-US" altLang="zh-TW" sz="2800" dirty="0"/>
              <a:t>.</a:t>
            </a:r>
          </a:p>
          <a:p>
            <a:r>
              <a:rPr lang="en-US" altLang="zh-TW" sz="2800" dirty="0"/>
              <a:t>In 2015, people use </a:t>
            </a:r>
            <a:r>
              <a:rPr lang="en-US" altLang="zh-TW" sz="2800" dirty="0" err="1"/>
              <a:t>ReLU</a:t>
            </a:r>
            <a:r>
              <a:rPr lang="en-US" altLang="zh-TW" sz="2800" dirty="0"/>
              <a:t>.</a:t>
            </a:r>
            <a:endParaRPr lang="zh-TW" altLang="en-US" sz="2800" dirty="0"/>
          </a:p>
        </p:txBody>
      </p:sp>
      <p:sp>
        <p:nvSpPr>
          <p:cNvPr id="4" name="TextBox 3"/>
          <p:cNvSpPr txBox="1"/>
          <p:nvPr/>
        </p:nvSpPr>
        <p:spPr>
          <a:xfrm>
            <a:off x="6460726" y="123986"/>
            <a:ext cx="2599958" cy="1169551"/>
          </a:xfrm>
          <a:prstGeom prst="rect">
            <a:avLst/>
          </a:prstGeom>
          <a:solidFill>
            <a:srgbClr val="FFC000"/>
          </a:solidFill>
          <a:ln w="19050">
            <a:solidFill>
              <a:schemeClr val="tx1"/>
            </a:solidFill>
          </a:ln>
        </p:spPr>
        <p:txBody>
          <a:bodyPr wrap="square" rtlCol="0">
            <a:spAutoFit/>
          </a:bodyPr>
          <a:lstStyle/>
          <a:p>
            <a:r>
              <a:rPr lang="en-US" sz="1400" dirty="0"/>
              <a:t>A </a:t>
            </a:r>
            <a:r>
              <a:rPr lang="en-US" sz="1400" b="1" dirty="0"/>
              <a:t>restricted Boltzmann machine</a:t>
            </a:r>
            <a:r>
              <a:rPr lang="en-US" sz="1400" dirty="0"/>
              <a:t> (</a:t>
            </a:r>
            <a:r>
              <a:rPr lang="en-US" sz="1400" b="1" dirty="0"/>
              <a:t>RBM</a:t>
            </a:r>
            <a:r>
              <a:rPr lang="en-US" sz="1400" dirty="0"/>
              <a:t>) is a generative stochastic artificial neural network that can learn a probability distribution over its set of inputs.</a:t>
            </a:r>
          </a:p>
        </p:txBody>
      </p:sp>
      <p:grpSp>
        <p:nvGrpSpPr>
          <p:cNvPr id="73" name="Group 72"/>
          <p:cNvGrpSpPr/>
          <p:nvPr/>
        </p:nvGrpSpPr>
        <p:grpSpPr>
          <a:xfrm>
            <a:off x="8528562" y="5172555"/>
            <a:ext cx="592191" cy="816164"/>
            <a:chOff x="7517647" y="4843947"/>
            <a:chExt cx="1485900" cy="1908068"/>
          </a:xfrm>
        </p:grpSpPr>
        <p:pic>
          <p:nvPicPr>
            <p:cNvPr id="74" name="Picture 2">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8507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33" grpId="0" animBg="1"/>
      <p:bldP spid="134" grpId="0" animBg="1"/>
      <p:bldP spid="136" grpId="0" animBg="1"/>
      <p:bldP spid="3"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矩形 129"/>
          <p:cNvSpPr/>
          <p:nvPr/>
        </p:nvSpPr>
        <p:spPr>
          <a:xfrm>
            <a:off x="7959846" y="1876482"/>
            <a:ext cx="577144" cy="2734245"/>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29" name="矩形 128"/>
          <p:cNvSpPr/>
          <p:nvPr/>
        </p:nvSpPr>
        <p:spPr>
          <a:xfrm>
            <a:off x="6309431" y="1910452"/>
            <a:ext cx="577144" cy="2734245"/>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2" name="標題 1"/>
          <p:cNvSpPr>
            <a:spLocks noGrp="1"/>
          </p:cNvSpPr>
          <p:nvPr>
            <p:ph type="title"/>
          </p:nvPr>
        </p:nvSpPr>
        <p:spPr>
          <a:xfrm>
            <a:off x="628650" y="158620"/>
            <a:ext cx="7886700" cy="1026368"/>
          </a:xfrm>
        </p:spPr>
        <p:txBody>
          <a:bodyPr/>
          <a:lstStyle/>
          <a:p>
            <a:r>
              <a:rPr lang="en-US" altLang="zh-TW" dirty="0"/>
              <a:t>Vanishing Gradient Problem</a:t>
            </a:r>
            <a:endParaRPr lang="zh-TW" altLang="en-US" dirty="0"/>
          </a:p>
        </p:txBody>
      </p:sp>
      <p:sp>
        <p:nvSpPr>
          <p:cNvPr id="61" name="矩形 60"/>
          <p:cNvSpPr/>
          <p:nvPr/>
        </p:nvSpPr>
        <p:spPr>
          <a:xfrm>
            <a:off x="1811753" y="195803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62" name="矩形 61"/>
          <p:cNvSpPr/>
          <p:nvPr/>
        </p:nvSpPr>
        <p:spPr>
          <a:xfrm>
            <a:off x="3137339" y="1941685"/>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63" name="矩形 62"/>
          <p:cNvSpPr/>
          <p:nvPr/>
        </p:nvSpPr>
        <p:spPr>
          <a:xfrm>
            <a:off x="5170676" y="1968827"/>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64" name="矩形 63"/>
          <p:cNvSpPr/>
          <p:nvPr/>
        </p:nvSpPr>
        <p:spPr>
          <a:xfrm>
            <a:off x="628650" y="1985673"/>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65" name="直線單箭頭接點 64"/>
          <p:cNvCxnSpPr/>
          <p:nvPr/>
        </p:nvCxnSpPr>
        <p:spPr>
          <a:xfrm>
            <a:off x="5557485" y="3017247"/>
            <a:ext cx="7012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p:cNvCxnSpPr/>
          <p:nvPr/>
        </p:nvCxnSpPr>
        <p:spPr>
          <a:xfrm>
            <a:off x="5666800" y="4263137"/>
            <a:ext cx="5919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p:nvPr/>
        </p:nvCxnSpPr>
        <p:spPr>
          <a:xfrm>
            <a:off x="5533601" y="2238444"/>
            <a:ext cx="7251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697038" y="270336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69" name="矩形 68"/>
          <p:cNvSpPr/>
          <p:nvPr/>
        </p:nvSpPr>
        <p:spPr>
          <a:xfrm>
            <a:off x="702856" y="213303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70" name="Object 12"/>
          <p:cNvGraphicFramePr>
            <a:graphicFrameLocks noChangeAspect="1"/>
          </p:cNvGraphicFramePr>
          <p:nvPr/>
        </p:nvGraphicFramePr>
        <p:xfrm>
          <a:off x="715555" y="2037787"/>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0" name=""/>
                      <p:cNvPicPr>
                        <a:picLocks noChangeAspect="1" noChangeArrowheads="1"/>
                      </p:cNvPicPr>
                      <p:nvPr/>
                    </p:nvPicPr>
                    <p:blipFill>
                      <a:blip r:embed="rId3"/>
                      <a:srcRect/>
                      <a:stretch>
                        <a:fillRect/>
                      </a:stretch>
                    </p:blipFill>
                    <p:spPr bwMode="auto">
                      <a:xfrm>
                        <a:off x="715555" y="2037787"/>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 name="Object 12"/>
          <p:cNvGraphicFramePr>
            <a:graphicFrameLocks noChangeAspect="1"/>
          </p:cNvGraphicFramePr>
          <p:nvPr/>
        </p:nvGraphicFramePr>
        <p:xfrm>
          <a:off x="720851" y="2620518"/>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0" name=""/>
                      <p:cNvPicPr>
                        <a:picLocks noChangeAspect="1" noChangeArrowheads="1"/>
                      </p:cNvPicPr>
                      <p:nvPr/>
                    </p:nvPicPr>
                    <p:blipFill>
                      <a:blip r:embed="rId5"/>
                      <a:srcRect/>
                      <a:stretch>
                        <a:fillRect/>
                      </a:stretch>
                    </p:blipFill>
                    <p:spPr bwMode="auto">
                      <a:xfrm>
                        <a:off x="720851" y="2620518"/>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 name="橢圓 71"/>
          <p:cNvSpPr/>
          <p:nvPr/>
        </p:nvSpPr>
        <p:spPr>
          <a:xfrm>
            <a:off x="1908863" y="196903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73" name="橢圓 72"/>
          <p:cNvSpPr/>
          <p:nvPr/>
        </p:nvSpPr>
        <p:spPr>
          <a:xfrm>
            <a:off x="1911205" y="274760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74" name="橢圓 73"/>
          <p:cNvSpPr/>
          <p:nvPr/>
        </p:nvSpPr>
        <p:spPr>
          <a:xfrm>
            <a:off x="1899573" y="39756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75" name="文字方塊 74"/>
          <p:cNvSpPr txBox="1"/>
          <p:nvPr/>
        </p:nvSpPr>
        <p:spPr>
          <a:xfrm rot="5400000">
            <a:off x="1896827" y="339792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76" name="矩形 75"/>
          <p:cNvSpPr/>
          <p:nvPr/>
        </p:nvSpPr>
        <p:spPr>
          <a:xfrm>
            <a:off x="706563" y="410112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77" name="Object 12"/>
          <p:cNvGraphicFramePr>
            <a:graphicFrameLocks noChangeAspect="1"/>
          </p:cNvGraphicFramePr>
          <p:nvPr/>
        </p:nvGraphicFramePr>
        <p:xfrm>
          <a:off x="703447" y="4004869"/>
          <a:ext cx="407988" cy="488950"/>
        </p:xfrm>
        <a:graphic>
          <a:graphicData uri="http://schemas.openxmlformats.org/presentationml/2006/ole">
            <mc:AlternateContent xmlns:mc="http://schemas.openxmlformats.org/markup-compatibility/2006">
              <mc:Choice xmlns:v="urn:schemas-microsoft-com:vml" Requires="v">
                <p:oleObj name="方程式" r:id="rId6" imgW="190440" imgH="228600" progId="Equation.3">
                  <p:embed/>
                </p:oleObj>
              </mc:Choice>
              <mc:Fallback>
                <p:oleObj name="方程式" r:id="rId6" imgW="190440" imgH="228600" progId="Equation.3">
                  <p:embed/>
                  <p:pic>
                    <p:nvPicPr>
                      <p:cNvPr id="0" name=""/>
                      <p:cNvPicPr>
                        <a:picLocks noChangeAspect="1" noChangeArrowheads="1"/>
                      </p:cNvPicPr>
                      <p:nvPr/>
                    </p:nvPicPr>
                    <p:blipFill>
                      <a:blip r:embed="rId7"/>
                      <a:srcRect/>
                      <a:stretch>
                        <a:fillRect/>
                      </a:stretch>
                    </p:blipFill>
                    <p:spPr bwMode="auto">
                      <a:xfrm>
                        <a:off x="703447" y="4004869"/>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 name="文字方塊 77"/>
          <p:cNvSpPr txBox="1"/>
          <p:nvPr/>
        </p:nvSpPr>
        <p:spPr>
          <a:xfrm rot="5400000">
            <a:off x="582497" y="3386076"/>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79" name="橢圓 78"/>
          <p:cNvSpPr/>
          <p:nvPr/>
        </p:nvSpPr>
        <p:spPr>
          <a:xfrm>
            <a:off x="3224426" y="196903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80" name="橢圓 79"/>
          <p:cNvSpPr/>
          <p:nvPr/>
        </p:nvSpPr>
        <p:spPr>
          <a:xfrm>
            <a:off x="3226767" y="274760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81" name="橢圓 80"/>
          <p:cNvSpPr/>
          <p:nvPr/>
        </p:nvSpPr>
        <p:spPr>
          <a:xfrm>
            <a:off x="3215134" y="397561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82" name="文字方塊 81"/>
          <p:cNvSpPr txBox="1"/>
          <p:nvPr/>
        </p:nvSpPr>
        <p:spPr>
          <a:xfrm rot="5400000">
            <a:off x="3212389" y="339792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83" name="橢圓 82"/>
          <p:cNvSpPr/>
          <p:nvPr/>
        </p:nvSpPr>
        <p:spPr>
          <a:xfrm>
            <a:off x="5246520" y="196072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84" name="橢圓 83"/>
          <p:cNvSpPr/>
          <p:nvPr/>
        </p:nvSpPr>
        <p:spPr>
          <a:xfrm>
            <a:off x="5248863" y="2720630"/>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85" name="橢圓 84"/>
          <p:cNvSpPr/>
          <p:nvPr/>
        </p:nvSpPr>
        <p:spPr>
          <a:xfrm>
            <a:off x="5255890" y="396730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86" name="文字方塊 85"/>
          <p:cNvSpPr txBox="1"/>
          <p:nvPr/>
        </p:nvSpPr>
        <p:spPr>
          <a:xfrm rot="5400000">
            <a:off x="5253145" y="3386443"/>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87" name="文字方塊 86"/>
          <p:cNvSpPr txBox="1"/>
          <p:nvPr/>
        </p:nvSpPr>
        <p:spPr>
          <a:xfrm>
            <a:off x="3796472" y="191045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88" name="文字方塊 87"/>
          <p:cNvSpPr txBox="1"/>
          <p:nvPr/>
        </p:nvSpPr>
        <p:spPr>
          <a:xfrm>
            <a:off x="3814095" y="2695949"/>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89" name="文字方塊 88"/>
          <p:cNvSpPr txBox="1"/>
          <p:nvPr/>
        </p:nvSpPr>
        <p:spPr>
          <a:xfrm>
            <a:off x="3826275" y="3952241"/>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90" name="直線單箭頭接點 89"/>
          <p:cNvCxnSpPr>
            <a:stCxn id="72" idx="6"/>
            <a:endCxn id="79" idx="2"/>
          </p:cNvCxnSpPr>
          <p:nvPr/>
        </p:nvCxnSpPr>
        <p:spPr>
          <a:xfrm>
            <a:off x="2483021" y="225611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a:off x="2483021" y="304786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a:off x="2473731" y="426983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a:stCxn id="73" idx="6"/>
            <a:endCxn id="79" idx="2"/>
          </p:cNvCxnSpPr>
          <p:nvPr/>
        </p:nvCxnSpPr>
        <p:spPr>
          <a:xfrm flipV="1">
            <a:off x="2485363" y="2256115"/>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a:stCxn id="72" idx="6"/>
            <a:endCxn id="80" idx="2"/>
          </p:cNvCxnSpPr>
          <p:nvPr/>
        </p:nvCxnSpPr>
        <p:spPr>
          <a:xfrm>
            <a:off x="2483021" y="2256115"/>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72" idx="6"/>
            <a:endCxn id="81" idx="2"/>
          </p:cNvCxnSpPr>
          <p:nvPr/>
        </p:nvCxnSpPr>
        <p:spPr>
          <a:xfrm>
            <a:off x="2483023" y="2256113"/>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a:stCxn id="73" idx="6"/>
            <a:endCxn id="81" idx="2"/>
          </p:cNvCxnSpPr>
          <p:nvPr/>
        </p:nvCxnSpPr>
        <p:spPr>
          <a:xfrm>
            <a:off x="2485365" y="3034683"/>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a:stCxn id="74" idx="6"/>
            <a:endCxn id="79" idx="2"/>
          </p:cNvCxnSpPr>
          <p:nvPr/>
        </p:nvCxnSpPr>
        <p:spPr>
          <a:xfrm flipV="1">
            <a:off x="2473732" y="2256113"/>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a:stCxn id="74" idx="6"/>
            <a:endCxn id="80" idx="2"/>
          </p:cNvCxnSpPr>
          <p:nvPr/>
        </p:nvCxnSpPr>
        <p:spPr>
          <a:xfrm flipV="1">
            <a:off x="2473732" y="3034683"/>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endCxn id="72" idx="2"/>
          </p:cNvCxnSpPr>
          <p:nvPr/>
        </p:nvCxnSpPr>
        <p:spPr>
          <a:xfrm flipV="1">
            <a:off x="1049463" y="2256115"/>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a:stCxn id="69" idx="3"/>
            <a:endCxn id="73" idx="2"/>
          </p:cNvCxnSpPr>
          <p:nvPr/>
        </p:nvCxnSpPr>
        <p:spPr>
          <a:xfrm>
            <a:off x="1045758" y="2304487"/>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a:stCxn id="69" idx="3"/>
            <a:endCxn id="74" idx="2"/>
          </p:cNvCxnSpPr>
          <p:nvPr/>
        </p:nvCxnSpPr>
        <p:spPr>
          <a:xfrm>
            <a:off x="1045757" y="2304487"/>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a:stCxn id="71" idx="3"/>
            <a:endCxn id="72" idx="2"/>
          </p:cNvCxnSpPr>
          <p:nvPr/>
        </p:nvCxnSpPr>
        <p:spPr>
          <a:xfrm flipV="1">
            <a:off x="1073277" y="2256113"/>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a:stCxn id="68" idx="3"/>
            <a:endCxn id="73" idx="2"/>
          </p:cNvCxnSpPr>
          <p:nvPr/>
        </p:nvCxnSpPr>
        <p:spPr>
          <a:xfrm>
            <a:off x="1039938" y="2874816"/>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a:stCxn id="68" idx="3"/>
            <a:endCxn id="74" idx="2"/>
          </p:cNvCxnSpPr>
          <p:nvPr/>
        </p:nvCxnSpPr>
        <p:spPr>
          <a:xfrm>
            <a:off x="1039938" y="2874818"/>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p:cNvCxnSpPr>
            <a:stCxn id="77" idx="3"/>
            <a:endCxn id="72" idx="2"/>
          </p:cNvCxnSpPr>
          <p:nvPr/>
        </p:nvCxnSpPr>
        <p:spPr>
          <a:xfrm flipV="1">
            <a:off x="1111435" y="2256115"/>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p:cNvCxnSpPr>
            <a:stCxn id="77" idx="3"/>
            <a:endCxn id="73" idx="2"/>
          </p:cNvCxnSpPr>
          <p:nvPr/>
        </p:nvCxnSpPr>
        <p:spPr>
          <a:xfrm flipV="1">
            <a:off x="1085067" y="3034683"/>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stCxn id="77" idx="3"/>
            <a:endCxn id="74" idx="2"/>
          </p:cNvCxnSpPr>
          <p:nvPr/>
        </p:nvCxnSpPr>
        <p:spPr>
          <a:xfrm>
            <a:off x="1085066" y="4249289"/>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群組 107"/>
          <p:cNvGrpSpPr/>
          <p:nvPr/>
        </p:nvGrpSpPr>
        <p:grpSpPr>
          <a:xfrm>
            <a:off x="6244223" y="1925331"/>
            <a:ext cx="642352" cy="2577734"/>
            <a:chOff x="7668524" y="1462486"/>
            <a:chExt cx="642352" cy="2577734"/>
          </a:xfrm>
        </p:grpSpPr>
        <p:sp>
          <p:nvSpPr>
            <p:cNvPr id="109" name="文字方塊 108"/>
            <p:cNvSpPr txBox="1"/>
            <p:nvPr/>
          </p:nvSpPr>
          <p:spPr>
            <a:xfrm rot="5400000">
              <a:off x="7610714" y="2981307"/>
              <a:ext cx="769257" cy="523220"/>
            </a:xfrm>
            <a:prstGeom prst="rect">
              <a:avLst/>
            </a:prstGeom>
            <a:noFill/>
          </p:spPr>
          <p:txBody>
            <a:bodyPr wrap="square" rtlCol="0">
              <a:spAutoFit/>
            </a:bodyPr>
            <a:lstStyle/>
            <a:p>
              <a:pPr algn="ctr"/>
              <a:r>
                <a:rPr lang="en-US" altLang="zh-TW" sz="2800" dirty="0"/>
                <a:t>……</a:t>
              </a:r>
              <a:endParaRPr lang="zh-TW" altLang="en-US" sz="2800" dirty="0"/>
            </a:p>
          </p:txBody>
        </p:sp>
        <mc:AlternateContent xmlns:mc="http://schemas.openxmlformats.org/markup-compatibility/2006" xmlns:a14="http://schemas.microsoft.com/office/drawing/2010/main">
          <mc:Choice Requires="a14">
            <p:sp>
              <p:nvSpPr>
                <p:cNvPr id="110" name="文字方塊 109"/>
                <p:cNvSpPr txBox="1"/>
                <p:nvPr/>
              </p:nvSpPr>
              <p:spPr>
                <a:xfrm>
                  <a:off x="7679807" y="1462486"/>
                  <a:ext cx="631069" cy="5132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𝑦</m:t>
                            </m:r>
                          </m:e>
                          <m:sub>
                            <m:r>
                              <a:rPr lang="en-US" altLang="zh-TW" sz="2800" i="1">
                                <a:latin typeface="Cambria Math" panose="02040503050406030204" pitchFamily="18" charset="0"/>
                              </a:rPr>
                              <m:t>1</m:t>
                            </m:r>
                          </m:sub>
                        </m:sSub>
                      </m:oMath>
                    </m:oMathPara>
                  </a14:m>
                  <a:endParaRPr lang="zh-TW" altLang="en-US" sz="2800" baseline="-25000" dirty="0"/>
                </a:p>
              </p:txBody>
            </p:sp>
          </mc:Choice>
          <mc:Fallback xmlns="">
            <p:sp>
              <p:nvSpPr>
                <p:cNvPr id="110" name="文字方塊 109"/>
                <p:cNvSpPr txBox="1">
                  <a:spLocks noRot="1" noChangeAspect="1" noMove="1" noResize="1" noEditPoints="1" noAdjustHandles="1" noChangeArrowheads="1" noChangeShapeType="1" noTextEdit="1"/>
                </p:cNvSpPr>
                <p:nvPr/>
              </p:nvSpPr>
              <p:spPr>
                <a:xfrm>
                  <a:off x="7679807" y="1462486"/>
                  <a:ext cx="631069" cy="513282"/>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1" name="文字方塊 110"/>
                <p:cNvSpPr txBox="1"/>
                <p:nvPr/>
              </p:nvSpPr>
              <p:spPr>
                <a:xfrm>
                  <a:off x="7668524" y="2260706"/>
                  <a:ext cx="631069" cy="5132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𝑦</m:t>
                            </m:r>
                          </m:e>
                          <m:sub>
                            <m:r>
                              <a:rPr lang="en-US" altLang="zh-TW" sz="2800" i="1">
                                <a:latin typeface="Cambria Math" panose="02040503050406030204" pitchFamily="18" charset="0"/>
                              </a:rPr>
                              <m:t>2</m:t>
                            </m:r>
                          </m:sub>
                        </m:sSub>
                      </m:oMath>
                    </m:oMathPara>
                  </a14:m>
                  <a:endParaRPr lang="zh-TW" altLang="en-US" sz="2800" baseline="-25000" dirty="0"/>
                </a:p>
              </p:txBody>
            </p:sp>
          </mc:Choice>
          <mc:Fallback xmlns="">
            <p:sp>
              <p:nvSpPr>
                <p:cNvPr id="111" name="文字方塊 110"/>
                <p:cNvSpPr txBox="1">
                  <a:spLocks noRot="1" noChangeAspect="1" noMove="1" noResize="1" noEditPoints="1" noAdjustHandles="1" noChangeArrowheads="1" noChangeShapeType="1" noTextEdit="1"/>
                </p:cNvSpPr>
                <p:nvPr/>
              </p:nvSpPr>
              <p:spPr>
                <a:xfrm>
                  <a:off x="7668524" y="2260706"/>
                  <a:ext cx="631069" cy="523220"/>
                </a:xfrm>
                <a:prstGeom prst="rect">
                  <a:avLst/>
                </a:prstGeom>
                <a:blipFill rotWithShape="0">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2" name="文字方塊 111"/>
                <p:cNvSpPr txBox="1"/>
                <p:nvPr/>
              </p:nvSpPr>
              <p:spPr>
                <a:xfrm>
                  <a:off x="7668524" y="3526938"/>
                  <a:ext cx="631069" cy="5132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𝑦</m:t>
                            </m:r>
                          </m:e>
                          <m:sub>
                            <m:r>
                              <a:rPr lang="en-US" altLang="zh-TW" sz="2800" i="1">
                                <a:latin typeface="Cambria Math" panose="02040503050406030204" pitchFamily="18" charset="0"/>
                              </a:rPr>
                              <m:t>𝑀</m:t>
                            </m:r>
                          </m:sub>
                        </m:sSub>
                      </m:oMath>
                    </m:oMathPara>
                  </a14:m>
                  <a:endParaRPr lang="zh-TW" altLang="en-US" sz="2800" baseline="-25000" dirty="0"/>
                </a:p>
              </p:txBody>
            </p:sp>
          </mc:Choice>
          <mc:Fallback xmlns="">
            <p:sp>
              <p:nvSpPr>
                <p:cNvPr id="112" name="文字方塊 111"/>
                <p:cNvSpPr txBox="1">
                  <a:spLocks noRot="1" noChangeAspect="1" noMove="1" noResize="1" noEditPoints="1" noAdjustHandles="1" noChangeArrowheads="1" noChangeShapeType="1" noTextEdit="1"/>
                </p:cNvSpPr>
                <p:nvPr/>
              </p:nvSpPr>
              <p:spPr>
                <a:xfrm>
                  <a:off x="7668524" y="3526938"/>
                  <a:ext cx="631069" cy="513282"/>
                </a:xfrm>
                <a:prstGeom prst="rect">
                  <a:avLst/>
                </a:prstGeom>
                <a:blipFill rotWithShape="0">
                  <a:blip r:embed="rId11"/>
                  <a:stretch>
                    <a:fillRect/>
                  </a:stretch>
                </a:blipFill>
              </p:spPr>
              <p:txBody>
                <a:bodyPr/>
                <a:lstStyle/>
                <a:p>
                  <a:r>
                    <a:rPr lang="zh-TW" altLang="en-US">
                      <a:noFill/>
                    </a:rPr>
                    <a:t> </a:t>
                  </a:r>
                </a:p>
              </p:txBody>
            </p:sp>
          </mc:Fallback>
        </mc:AlternateContent>
      </p:grpSp>
      <p:cxnSp>
        <p:nvCxnSpPr>
          <p:cNvPr id="113" name="直線單箭頭接點 112"/>
          <p:cNvCxnSpPr/>
          <p:nvPr/>
        </p:nvCxnSpPr>
        <p:spPr>
          <a:xfrm>
            <a:off x="4507120" y="226769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p:cNvCxnSpPr/>
          <p:nvPr/>
        </p:nvCxnSpPr>
        <p:spPr>
          <a:xfrm>
            <a:off x="4507120" y="3059448"/>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p:cNvCxnSpPr/>
          <p:nvPr/>
        </p:nvCxnSpPr>
        <p:spPr>
          <a:xfrm>
            <a:off x="4497830" y="4281417"/>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p:nvPr/>
        </p:nvCxnSpPr>
        <p:spPr>
          <a:xfrm flipV="1">
            <a:off x="4509462" y="2267696"/>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單箭頭接點 116"/>
          <p:cNvCxnSpPr/>
          <p:nvPr/>
        </p:nvCxnSpPr>
        <p:spPr>
          <a:xfrm>
            <a:off x="4507120" y="2267696"/>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單箭頭接點 117"/>
          <p:cNvCxnSpPr/>
          <p:nvPr/>
        </p:nvCxnSpPr>
        <p:spPr>
          <a:xfrm>
            <a:off x="4507122" y="2267696"/>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a:off x="4509464" y="3046266"/>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p:cNvCxnSpPr/>
          <p:nvPr/>
        </p:nvCxnSpPr>
        <p:spPr>
          <a:xfrm flipV="1">
            <a:off x="4497831" y="2267696"/>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p:nvPr/>
        </p:nvCxnSpPr>
        <p:spPr>
          <a:xfrm flipV="1">
            <a:off x="4497831" y="3046266"/>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4" name="群組 123"/>
          <p:cNvGrpSpPr/>
          <p:nvPr/>
        </p:nvGrpSpPr>
        <p:grpSpPr>
          <a:xfrm>
            <a:off x="7948561" y="1958030"/>
            <a:ext cx="642352" cy="2577734"/>
            <a:chOff x="7668524" y="1462486"/>
            <a:chExt cx="642352" cy="2577734"/>
          </a:xfrm>
        </p:grpSpPr>
        <p:sp>
          <p:nvSpPr>
            <p:cNvPr id="125" name="文字方塊 124"/>
            <p:cNvSpPr txBox="1"/>
            <p:nvPr/>
          </p:nvSpPr>
          <p:spPr>
            <a:xfrm rot="5400000">
              <a:off x="7610714" y="2981307"/>
              <a:ext cx="769257" cy="523220"/>
            </a:xfrm>
            <a:prstGeom prst="rect">
              <a:avLst/>
            </a:prstGeom>
            <a:noFill/>
          </p:spPr>
          <p:txBody>
            <a:bodyPr wrap="square" rtlCol="0">
              <a:spAutoFit/>
            </a:bodyPr>
            <a:lstStyle/>
            <a:p>
              <a:pPr algn="ctr"/>
              <a:r>
                <a:rPr lang="en-US" altLang="zh-TW" sz="2800" dirty="0"/>
                <a:t>……</a:t>
              </a:r>
              <a:endParaRPr lang="zh-TW" altLang="en-US" sz="2800" dirty="0"/>
            </a:p>
          </p:txBody>
        </p:sp>
        <mc:AlternateContent xmlns:mc="http://schemas.openxmlformats.org/markup-compatibility/2006" xmlns:a14="http://schemas.microsoft.com/office/drawing/2010/main">
          <mc:Choice Requires="a14">
            <p:sp>
              <p:nvSpPr>
                <p:cNvPr id="126" name="文字方塊 125"/>
                <p:cNvSpPr txBox="1"/>
                <p:nvPr/>
              </p:nvSpPr>
              <p:spPr>
                <a:xfrm>
                  <a:off x="7679807" y="1462486"/>
                  <a:ext cx="631069" cy="5132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b>
                            <m:r>
                              <a:rPr lang="en-US" altLang="zh-TW" sz="2800" i="1">
                                <a:latin typeface="Cambria Math" panose="02040503050406030204" pitchFamily="18" charset="0"/>
                              </a:rPr>
                              <m:t>1</m:t>
                            </m:r>
                          </m:sub>
                        </m:sSub>
                      </m:oMath>
                    </m:oMathPara>
                  </a14:m>
                  <a:endParaRPr lang="zh-TW" altLang="en-US" sz="2800" baseline="-25000" dirty="0"/>
                </a:p>
              </p:txBody>
            </p:sp>
          </mc:Choice>
          <mc:Fallback xmlns="">
            <p:sp>
              <p:nvSpPr>
                <p:cNvPr id="126" name="文字方塊 125"/>
                <p:cNvSpPr txBox="1">
                  <a:spLocks noRot="1" noChangeAspect="1" noMove="1" noResize="1" noEditPoints="1" noAdjustHandles="1" noChangeArrowheads="1" noChangeShapeType="1" noTextEdit="1"/>
                </p:cNvSpPr>
                <p:nvPr/>
              </p:nvSpPr>
              <p:spPr>
                <a:xfrm>
                  <a:off x="7679807" y="1462486"/>
                  <a:ext cx="631069" cy="513282"/>
                </a:xfrm>
                <a:prstGeom prst="rect">
                  <a:avLst/>
                </a:prstGeom>
                <a:blipFill rotWithShape="0">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7" name="文字方塊 126"/>
                <p:cNvSpPr txBox="1"/>
                <p:nvPr/>
              </p:nvSpPr>
              <p:spPr>
                <a:xfrm>
                  <a:off x="7668524" y="2260706"/>
                  <a:ext cx="631069" cy="5132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b>
                            <m:r>
                              <a:rPr lang="en-US" altLang="zh-TW" sz="2800" i="1">
                                <a:latin typeface="Cambria Math" panose="02040503050406030204" pitchFamily="18" charset="0"/>
                              </a:rPr>
                              <m:t>2</m:t>
                            </m:r>
                          </m:sub>
                        </m:sSub>
                      </m:oMath>
                    </m:oMathPara>
                  </a14:m>
                  <a:endParaRPr lang="zh-TW" altLang="en-US" sz="2800" baseline="-25000" dirty="0"/>
                </a:p>
              </p:txBody>
            </p:sp>
          </mc:Choice>
          <mc:Fallback xmlns="">
            <p:sp>
              <p:nvSpPr>
                <p:cNvPr id="127" name="文字方塊 126"/>
                <p:cNvSpPr txBox="1">
                  <a:spLocks noRot="1" noChangeAspect="1" noMove="1" noResize="1" noEditPoints="1" noAdjustHandles="1" noChangeArrowheads="1" noChangeShapeType="1" noTextEdit="1"/>
                </p:cNvSpPr>
                <p:nvPr/>
              </p:nvSpPr>
              <p:spPr>
                <a:xfrm>
                  <a:off x="7668524" y="2260706"/>
                  <a:ext cx="631069" cy="523220"/>
                </a:xfrm>
                <a:prstGeom prst="rect">
                  <a:avLst/>
                </a:prstGeom>
                <a:blipFill rotWithShape="0">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8" name="文字方塊 127"/>
                <p:cNvSpPr txBox="1"/>
                <p:nvPr/>
              </p:nvSpPr>
              <p:spPr>
                <a:xfrm>
                  <a:off x="7668524" y="3526938"/>
                  <a:ext cx="631069" cy="5132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acc>
                              <m:accPr>
                                <m:chr m:val="̂"/>
                                <m:ctrlPr>
                                  <a:rPr lang="en-US" altLang="zh-TW" sz="2800" i="1">
                                    <a:latin typeface="Cambria Math" panose="02040503050406030204" pitchFamily="18" charset="0"/>
                                  </a:rPr>
                                </m:ctrlPr>
                              </m:accPr>
                              <m:e>
                                <m:r>
                                  <a:rPr lang="en-US" altLang="zh-TW" sz="2800" i="1">
                                    <a:latin typeface="Cambria Math" panose="02040503050406030204" pitchFamily="18" charset="0"/>
                                  </a:rPr>
                                  <m:t>𝑦</m:t>
                                </m:r>
                              </m:e>
                            </m:acc>
                          </m:e>
                          <m:sub>
                            <m:r>
                              <a:rPr lang="en-US" altLang="zh-TW" sz="2800" i="1">
                                <a:latin typeface="Cambria Math" panose="02040503050406030204" pitchFamily="18" charset="0"/>
                              </a:rPr>
                              <m:t>𝑀</m:t>
                            </m:r>
                          </m:sub>
                        </m:sSub>
                      </m:oMath>
                    </m:oMathPara>
                  </a14:m>
                  <a:endParaRPr lang="zh-TW" altLang="en-US" sz="2800" baseline="-25000" dirty="0"/>
                </a:p>
              </p:txBody>
            </p:sp>
          </mc:Choice>
          <mc:Fallback xmlns="">
            <p:sp>
              <p:nvSpPr>
                <p:cNvPr id="128" name="文字方塊 127"/>
                <p:cNvSpPr txBox="1">
                  <a:spLocks noRot="1" noChangeAspect="1" noMove="1" noResize="1" noEditPoints="1" noAdjustHandles="1" noChangeArrowheads="1" noChangeShapeType="1" noTextEdit="1"/>
                </p:cNvSpPr>
                <p:nvPr/>
              </p:nvSpPr>
              <p:spPr>
                <a:xfrm>
                  <a:off x="7668524" y="3526938"/>
                  <a:ext cx="631069" cy="513282"/>
                </a:xfrm>
                <a:prstGeom prst="rect">
                  <a:avLst/>
                </a:prstGeom>
                <a:blipFill rotWithShape="0">
                  <a:blip r:embed="rId14"/>
                  <a:stretch>
                    <a:fillRect/>
                  </a:stretch>
                </a:blipFill>
              </p:spPr>
              <p:txBody>
                <a:bodyPr/>
                <a:lstStyle/>
                <a:p>
                  <a:r>
                    <a:rPr lang="zh-TW" altLang="en-US">
                      <a:noFill/>
                    </a:rPr>
                    <a:t> </a:t>
                  </a:r>
                </a:p>
              </p:txBody>
            </p:sp>
          </mc:Fallback>
        </mc:AlternateContent>
      </p:grpSp>
      <p:sp>
        <p:nvSpPr>
          <p:cNvPr id="131" name="左-右雙向箭號 130"/>
          <p:cNvSpPr/>
          <p:nvPr/>
        </p:nvSpPr>
        <p:spPr>
          <a:xfrm>
            <a:off x="6990289" y="2973070"/>
            <a:ext cx="930070" cy="44631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dirty="0"/>
          </a:p>
        </p:txBody>
      </p:sp>
      <mc:AlternateContent xmlns:mc="http://schemas.openxmlformats.org/markup-compatibility/2006" xmlns:a14="http://schemas.microsoft.com/office/drawing/2010/main">
        <mc:Choice Requires="a14">
          <p:sp>
            <p:nvSpPr>
              <p:cNvPr id="132" name="文字方塊 131"/>
              <p:cNvSpPr txBox="1"/>
              <p:nvPr/>
            </p:nvSpPr>
            <p:spPr>
              <a:xfrm>
                <a:off x="7191833" y="3411154"/>
                <a:ext cx="451429" cy="461645"/>
              </a:xfrm>
              <a:prstGeom prst="rect">
                <a:avLst/>
              </a:prstGeom>
              <a:noFill/>
            </p:spPr>
            <p:txBody>
              <a:bodyPr wrap="none" lIns="91420" tIns="45710" rIns="91420" bIns="4571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𝐶</m:t>
                      </m:r>
                    </m:oMath>
                  </m:oMathPara>
                </a14:m>
                <a:endParaRPr lang="zh-TW" altLang="en-US" sz="2400" dirty="0"/>
              </a:p>
            </p:txBody>
          </p:sp>
        </mc:Choice>
        <mc:Fallback xmlns="">
          <p:sp>
            <p:nvSpPr>
              <p:cNvPr id="132" name="文字方塊 131"/>
              <p:cNvSpPr txBox="1">
                <a:spLocks noRot="1" noChangeAspect="1" noMove="1" noResize="1" noEditPoints="1" noAdjustHandles="1" noChangeArrowheads="1" noChangeShapeType="1" noTextEdit="1"/>
              </p:cNvSpPr>
              <p:nvPr/>
            </p:nvSpPr>
            <p:spPr>
              <a:xfrm>
                <a:off x="7191833" y="3411153"/>
                <a:ext cx="451470" cy="461665"/>
              </a:xfrm>
              <a:prstGeom prst="rect">
                <a:avLst/>
              </a:prstGeom>
              <a:blipFill rotWithShape="0">
                <a:blip r:embed="rId15"/>
                <a:stretch>
                  <a:fillRect/>
                </a:stretch>
              </a:blipFill>
            </p:spPr>
            <p:txBody>
              <a:bodyPr/>
              <a:lstStyle/>
              <a:p>
                <a:r>
                  <a:rPr lang="zh-TW" altLang="en-US">
                    <a:noFill/>
                  </a:rPr>
                  <a:t> </a:t>
                </a:r>
              </a:p>
            </p:txBody>
          </p:sp>
        </mc:Fallback>
      </mc:AlternateContent>
      <p:sp>
        <p:nvSpPr>
          <p:cNvPr id="133" name="文字方塊 132"/>
          <p:cNvSpPr txBox="1"/>
          <p:nvPr/>
        </p:nvSpPr>
        <p:spPr>
          <a:xfrm>
            <a:off x="956968" y="5414930"/>
            <a:ext cx="5280096" cy="461645"/>
          </a:xfrm>
          <a:prstGeom prst="rect">
            <a:avLst/>
          </a:prstGeom>
          <a:noFill/>
        </p:spPr>
        <p:txBody>
          <a:bodyPr wrap="square" lIns="91420" tIns="45710" rIns="91420" bIns="45710" rtlCol="0">
            <a:spAutoFit/>
          </a:bodyPr>
          <a:lstStyle/>
          <a:p>
            <a:r>
              <a:rPr lang="en-US" altLang="zh-TW" sz="2400" dirty="0"/>
              <a:t>Intuitive way to compute the gradient …</a:t>
            </a:r>
            <a:endParaRPr lang="zh-TW" altLang="en-US" sz="2400" dirty="0"/>
          </a:p>
        </p:txBody>
      </p:sp>
      <mc:AlternateContent xmlns:mc="http://schemas.openxmlformats.org/markup-compatibility/2006" xmlns:a14="http://schemas.microsoft.com/office/drawing/2010/main">
        <mc:Choice Requires="a14">
          <p:sp>
            <p:nvSpPr>
              <p:cNvPr id="135" name="文字方塊 134"/>
              <p:cNvSpPr txBox="1"/>
              <p:nvPr/>
            </p:nvSpPr>
            <p:spPr>
              <a:xfrm>
                <a:off x="6304414" y="5876594"/>
                <a:ext cx="921663" cy="7022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a:latin typeface="Cambria Math" panose="02040503050406030204" pitchFamily="18" charset="0"/>
                            </a:rPr>
                          </m:ctrlPr>
                        </m:fPr>
                        <m:num>
                          <m:r>
                            <a:rPr lang="zh-TW" altLang="en-US" sz="2400" i="1">
                              <a:latin typeface="Cambria Math" panose="02040503050406030204" pitchFamily="18" charset="0"/>
                            </a:rPr>
                            <m:t>𝜕</m:t>
                          </m:r>
                          <m:r>
                            <a:rPr lang="en-US" altLang="zh-TW" sz="2400" i="1">
                              <a:latin typeface="Cambria Math" panose="02040503050406030204" pitchFamily="18" charset="0"/>
                            </a:rPr>
                            <m:t>𝐶</m:t>
                          </m:r>
                        </m:num>
                        <m:den>
                          <m:r>
                            <a:rPr lang="zh-TW" altLang="en-US" sz="2400" i="1">
                              <a:latin typeface="Cambria Math" panose="02040503050406030204" pitchFamily="18" charset="0"/>
                            </a:rPr>
                            <m:t>𝜕</m:t>
                          </m:r>
                          <m:r>
                            <a:rPr lang="en-US" altLang="zh-TW" sz="2400" i="1">
                              <a:latin typeface="Cambria Math" panose="02040503050406030204" pitchFamily="18" charset="0"/>
                            </a:rPr>
                            <m:t>𝑤</m:t>
                          </m:r>
                        </m:den>
                      </m:f>
                      <m:r>
                        <a:rPr lang="en-US" altLang="zh-TW" sz="2400" i="1">
                          <a:latin typeface="Cambria Math" panose="02040503050406030204" pitchFamily="18" charset="0"/>
                        </a:rPr>
                        <m:t>=?</m:t>
                      </m:r>
                    </m:oMath>
                  </m:oMathPara>
                </a14:m>
                <a:endParaRPr lang="zh-TW" altLang="en-US" sz="2400" dirty="0"/>
              </a:p>
            </p:txBody>
          </p:sp>
        </mc:Choice>
        <mc:Fallback xmlns="">
          <p:sp>
            <p:nvSpPr>
              <p:cNvPr id="135" name="文字方塊 134"/>
              <p:cNvSpPr txBox="1">
                <a:spLocks noRot="1" noChangeAspect="1" noMove="1" noResize="1" noEditPoints="1" noAdjustHandles="1" noChangeArrowheads="1" noChangeShapeType="1" noTextEdit="1"/>
              </p:cNvSpPr>
              <p:nvPr/>
            </p:nvSpPr>
            <p:spPr>
              <a:xfrm>
                <a:off x="6304412" y="5876594"/>
                <a:ext cx="921663" cy="702244"/>
              </a:xfrm>
              <a:prstGeom prst="rect">
                <a:avLst/>
              </a:prstGeom>
              <a:blipFill rotWithShape="0">
                <a:blip r:embed="rId1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8" name="文字方塊 137"/>
              <p:cNvSpPr txBox="1"/>
              <p:nvPr/>
            </p:nvSpPr>
            <p:spPr>
              <a:xfrm>
                <a:off x="1029336" y="4686016"/>
                <a:ext cx="902194" cy="461645"/>
              </a:xfrm>
              <a:prstGeom prst="rect">
                <a:avLst/>
              </a:prstGeom>
              <a:noFill/>
            </p:spPr>
            <p:txBody>
              <a:bodyPr wrap="none" lIns="91420" tIns="45710" rIns="91420" bIns="4571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𝑤</m:t>
                      </m:r>
                    </m:oMath>
                  </m:oMathPara>
                </a14:m>
                <a:endParaRPr lang="zh-TW" altLang="en-US" sz="2400" dirty="0"/>
              </a:p>
            </p:txBody>
          </p:sp>
        </mc:Choice>
        <mc:Fallback xmlns="">
          <p:sp>
            <p:nvSpPr>
              <p:cNvPr id="138" name="文字方塊 137"/>
              <p:cNvSpPr txBox="1">
                <a:spLocks noRot="1" noChangeAspect="1" noMove="1" noResize="1" noEditPoints="1" noAdjustHandles="1" noChangeArrowheads="1" noChangeShapeType="1" noTextEdit="1"/>
              </p:cNvSpPr>
              <p:nvPr/>
            </p:nvSpPr>
            <p:spPr>
              <a:xfrm>
                <a:off x="1029335" y="4686014"/>
                <a:ext cx="902235" cy="461665"/>
              </a:xfrm>
              <a:prstGeom prst="rect">
                <a:avLst/>
              </a:prstGeom>
              <a:blipFill rotWithShape="0">
                <a:blip r:embed="rId1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9" name="文字方塊 138"/>
              <p:cNvSpPr txBox="1"/>
              <p:nvPr/>
            </p:nvSpPr>
            <p:spPr>
              <a:xfrm>
                <a:off x="7029185" y="3813317"/>
                <a:ext cx="863401" cy="461645"/>
              </a:xfrm>
              <a:prstGeom prst="rect">
                <a:avLst/>
              </a:prstGeom>
              <a:noFill/>
            </p:spPr>
            <p:txBody>
              <a:bodyPr wrap="none" lIns="91420" tIns="45710" rIns="91420" bIns="4571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𝐶</m:t>
                      </m:r>
                    </m:oMath>
                  </m:oMathPara>
                </a14:m>
                <a:endParaRPr lang="zh-TW" altLang="en-US" sz="2400" dirty="0"/>
              </a:p>
            </p:txBody>
          </p:sp>
        </mc:Choice>
        <mc:Fallback xmlns="">
          <p:sp>
            <p:nvSpPr>
              <p:cNvPr id="139" name="文字方塊 138"/>
              <p:cNvSpPr txBox="1">
                <a:spLocks noRot="1" noChangeAspect="1" noMove="1" noResize="1" noEditPoints="1" noAdjustHandles="1" noChangeArrowheads="1" noChangeShapeType="1" noTextEdit="1"/>
              </p:cNvSpPr>
              <p:nvPr/>
            </p:nvSpPr>
            <p:spPr>
              <a:xfrm>
                <a:off x="7029184" y="3813315"/>
                <a:ext cx="863441" cy="461665"/>
              </a:xfrm>
              <a:prstGeom prst="rect">
                <a:avLst/>
              </a:prstGeom>
              <a:blipFill rotWithShape="0">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1" name="文字方塊 140"/>
              <p:cNvSpPr txBox="1"/>
              <p:nvPr/>
            </p:nvSpPr>
            <p:spPr>
              <a:xfrm>
                <a:off x="7318726" y="5876596"/>
                <a:ext cx="488339"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a:latin typeface="Cambria Math" panose="02040503050406030204" pitchFamily="18" charset="0"/>
                            </a:rPr>
                          </m:ctrlPr>
                        </m:fPr>
                        <m:num>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𝐶</m:t>
                          </m:r>
                        </m:num>
                        <m:den>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𝑤</m:t>
                          </m:r>
                        </m:den>
                      </m:f>
                    </m:oMath>
                  </m:oMathPara>
                </a14:m>
                <a:endParaRPr lang="zh-TW" altLang="en-US" sz="2400" dirty="0"/>
              </a:p>
            </p:txBody>
          </p:sp>
        </mc:Choice>
        <mc:Fallback xmlns="">
          <p:sp>
            <p:nvSpPr>
              <p:cNvPr id="141" name="文字方塊 140"/>
              <p:cNvSpPr txBox="1">
                <a:spLocks noRot="1" noChangeAspect="1" noMove="1" noResize="1" noEditPoints="1" noAdjustHandles="1" noChangeArrowheads="1" noChangeShapeType="1" noTextEdit="1"/>
              </p:cNvSpPr>
              <p:nvPr/>
            </p:nvSpPr>
            <p:spPr>
              <a:xfrm>
                <a:off x="7318726" y="5876594"/>
                <a:ext cx="488339" cy="702244"/>
              </a:xfrm>
              <a:prstGeom prst="rect">
                <a:avLst/>
              </a:prstGeom>
              <a:blipFill rotWithShape="0">
                <a:blip r:embed="rId20"/>
                <a:stretch>
                  <a:fillRect/>
                </a:stretch>
              </a:blipFill>
            </p:spPr>
            <p:txBody>
              <a:bodyPr/>
              <a:lstStyle/>
              <a:p>
                <a:r>
                  <a:rPr lang="zh-TW" altLang="en-US">
                    <a:noFill/>
                  </a:rPr>
                  <a:t> </a:t>
                </a:r>
              </a:p>
            </p:txBody>
          </p:sp>
        </mc:Fallback>
      </mc:AlternateContent>
      <p:sp>
        <p:nvSpPr>
          <p:cNvPr id="4" name="左-右雙向箭號 3"/>
          <p:cNvSpPr/>
          <p:nvPr/>
        </p:nvSpPr>
        <p:spPr>
          <a:xfrm rot="5400000">
            <a:off x="987116" y="4025362"/>
            <a:ext cx="965281" cy="511427"/>
          </a:xfrm>
          <a:prstGeom prst="leftRightArrow">
            <a:avLst/>
          </a:prstGeom>
        </p:spPr>
        <p:style>
          <a:lnRef idx="0">
            <a:schemeClr val="accent2"/>
          </a:lnRef>
          <a:fillRef idx="3">
            <a:schemeClr val="accent2"/>
          </a:fillRef>
          <a:effectRef idx="3">
            <a:schemeClr val="accent2"/>
          </a:effectRef>
          <a:fontRef idx="minor">
            <a:schemeClr val="lt1"/>
          </a:fontRef>
        </p:style>
        <p:txBody>
          <a:bodyPr lIns="91420" tIns="45710" rIns="91420" bIns="45710" rtlCol="0" anchor="ctr"/>
          <a:lstStyle/>
          <a:p>
            <a:pPr algn="ctr"/>
            <a:endParaRPr lang="zh-TW" altLang="en-US"/>
          </a:p>
        </p:txBody>
      </p:sp>
      <p:sp>
        <p:nvSpPr>
          <p:cNvPr id="136" name="左-右雙向箭號 135"/>
          <p:cNvSpPr/>
          <p:nvPr/>
        </p:nvSpPr>
        <p:spPr>
          <a:xfrm rot="5400000">
            <a:off x="2326878" y="4082465"/>
            <a:ext cx="660247" cy="396278"/>
          </a:xfrm>
          <a:prstGeom prst="leftRightArrow">
            <a:avLst/>
          </a:prstGeom>
        </p:spPr>
        <p:style>
          <a:lnRef idx="0">
            <a:schemeClr val="accent2"/>
          </a:lnRef>
          <a:fillRef idx="3">
            <a:schemeClr val="accent2"/>
          </a:fillRef>
          <a:effectRef idx="3">
            <a:schemeClr val="accent2"/>
          </a:effectRef>
          <a:fontRef idx="minor">
            <a:schemeClr val="lt1"/>
          </a:fontRef>
        </p:style>
        <p:txBody>
          <a:bodyPr lIns="91420" tIns="45710" rIns="91420" bIns="45710" rtlCol="0" anchor="ctr"/>
          <a:lstStyle/>
          <a:p>
            <a:pPr algn="ctr"/>
            <a:endParaRPr lang="zh-TW" altLang="en-US"/>
          </a:p>
        </p:txBody>
      </p:sp>
      <p:sp>
        <p:nvSpPr>
          <p:cNvPr id="140" name="左-右雙向箭號 139"/>
          <p:cNvSpPr/>
          <p:nvPr/>
        </p:nvSpPr>
        <p:spPr>
          <a:xfrm rot="5400000">
            <a:off x="3651368" y="4097470"/>
            <a:ext cx="482606" cy="267238"/>
          </a:xfrm>
          <a:prstGeom prst="leftRightArrow">
            <a:avLst/>
          </a:prstGeom>
        </p:spPr>
        <p:style>
          <a:lnRef idx="0">
            <a:schemeClr val="accent2"/>
          </a:lnRef>
          <a:fillRef idx="3">
            <a:schemeClr val="accent2"/>
          </a:fillRef>
          <a:effectRef idx="3">
            <a:schemeClr val="accent2"/>
          </a:effectRef>
          <a:fontRef idx="minor">
            <a:schemeClr val="lt1"/>
          </a:fontRef>
        </p:style>
        <p:txBody>
          <a:bodyPr lIns="91420" tIns="45710" rIns="91420" bIns="45710" rtlCol="0" anchor="ctr"/>
          <a:lstStyle/>
          <a:p>
            <a:pPr algn="ctr"/>
            <a:endParaRPr lang="zh-TW" altLang="en-US"/>
          </a:p>
        </p:txBody>
      </p:sp>
      <p:sp>
        <p:nvSpPr>
          <p:cNvPr id="142" name="左-右雙向箭號 141"/>
          <p:cNvSpPr>
            <a:spLocks noChangeAspect="1"/>
          </p:cNvSpPr>
          <p:nvPr/>
        </p:nvSpPr>
        <p:spPr>
          <a:xfrm rot="5400000">
            <a:off x="7340792" y="3122644"/>
            <a:ext cx="268770" cy="183094"/>
          </a:xfrm>
          <a:prstGeom prst="leftRightArrow">
            <a:avLst/>
          </a:prstGeom>
        </p:spPr>
        <p:style>
          <a:lnRef idx="0">
            <a:schemeClr val="accent2"/>
          </a:lnRef>
          <a:fillRef idx="3">
            <a:schemeClr val="accent2"/>
          </a:fillRef>
          <a:effectRef idx="3">
            <a:schemeClr val="accent2"/>
          </a:effectRef>
          <a:fontRef idx="minor">
            <a:schemeClr val="lt1"/>
          </a:fontRef>
        </p:style>
        <p:txBody>
          <a:bodyPr lIns="91420" tIns="45710" rIns="91420" bIns="45710" rtlCol="0" anchor="ctr"/>
          <a:lstStyle/>
          <a:p>
            <a:pPr algn="ctr"/>
            <a:endParaRPr lang="zh-TW" altLang="en-US"/>
          </a:p>
        </p:txBody>
      </p:sp>
      <p:sp>
        <p:nvSpPr>
          <p:cNvPr id="143" name="手繪多邊形 142"/>
          <p:cNvSpPr/>
          <p:nvPr/>
        </p:nvSpPr>
        <p:spPr>
          <a:xfrm>
            <a:off x="1933060" y="4136986"/>
            <a:ext cx="485775" cy="275950"/>
          </a:xfrm>
          <a:custGeom>
            <a:avLst/>
            <a:gdLst>
              <a:gd name="connsiteX0" fmla="*/ 0 w 485775"/>
              <a:gd name="connsiteY0" fmla="*/ 253953 h 275950"/>
              <a:gd name="connsiteX1" fmla="*/ 190500 w 485775"/>
              <a:gd name="connsiteY1" fmla="*/ 253953 h 275950"/>
              <a:gd name="connsiteX2" fmla="*/ 352425 w 485775"/>
              <a:gd name="connsiteY2" fmla="*/ 25353 h 275950"/>
              <a:gd name="connsiteX3" fmla="*/ 485775 w 485775"/>
              <a:gd name="connsiteY3" fmla="*/ 15828 h 275950"/>
            </a:gdLst>
            <a:ahLst/>
            <a:cxnLst>
              <a:cxn ang="0">
                <a:pos x="connsiteX0" y="connsiteY0"/>
              </a:cxn>
              <a:cxn ang="0">
                <a:pos x="connsiteX1" y="connsiteY1"/>
              </a:cxn>
              <a:cxn ang="0">
                <a:pos x="connsiteX2" y="connsiteY2"/>
              </a:cxn>
              <a:cxn ang="0">
                <a:pos x="connsiteX3" y="connsiteY3"/>
              </a:cxn>
            </a:cxnLst>
            <a:rect l="l" t="t" r="r" b="b"/>
            <a:pathLst>
              <a:path w="485775" h="275950">
                <a:moveTo>
                  <a:pt x="0" y="253953"/>
                </a:moveTo>
                <a:cubicBezTo>
                  <a:pt x="65881" y="273003"/>
                  <a:pt x="131762" y="292053"/>
                  <a:pt x="190500" y="253953"/>
                </a:cubicBezTo>
                <a:cubicBezTo>
                  <a:pt x="249238" y="215853"/>
                  <a:pt x="303213" y="65040"/>
                  <a:pt x="352425" y="25353"/>
                </a:cubicBezTo>
                <a:cubicBezTo>
                  <a:pt x="401638" y="-14335"/>
                  <a:pt x="443706" y="746"/>
                  <a:pt x="485775" y="15828"/>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44" name="手繪多邊形 143"/>
          <p:cNvSpPr/>
          <p:nvPr/>
        </p:nvSpPr>
        <p:spPr>
          <a:xfrm>
            <a:off x="3267060" y="4171526"/>
            <a:ext cx="485775" cy="275950"/>
          </a:xfrm>
          <a:custGeom>
            <a:avLst/>
            <a:gdLst>
              <a:gd name="connsiteX0" fmla="*/ 0 w 485775"/>
              <a:gd name="connsiteY0" fmla="*/ 253953 h 275950"/>
              <a:gd name="connsiteX1" fmla="*/ 190500 w 485775"/>
              <a:gd name="connsiteY1" fmla="*/ 253953 h 275950"/>
              <a:gd name="connsiteX2" fmla="*/ 352425 w 485775"/>
              <a:gd name="connsiteY2" fmla="*/ 25353 h 275950"/>
              <a:gd name="connsiteX3" fmla="*/ 485775 w 485775"/>
              <a:gd name="connsiteY3" fmla="*/ 15828 h 275950"/>
            </a:gdLst>
            <a:ahLst/>
            <a:cxnLst>
              <a:cxn ang="0">
                <a:pos x="connsiteX0" y="connsiteY0"/>
              </a:cxn>
              <a:cxn ang="0">
                <a:pos x="connsiteX1" y="connsiteY1"/>
              </a:cxn>
              <a:cxn ang="0">
                <a:pos x="connsiteX2" y="connsiteY2"/>
              </a:cxn>
              <a:cxn ang="0">
                <a:pos x="connsiteX3" y="connsiteY3"/>
              </a:cxn>
            </a:cxnLst>
            <a:rect l="l" t="t" r="r" b="b"/>
            <a:pathLst>
              <a:path w="485775" h="275950">
                <a:moveTo>
                  <a:pt x="0" y="253953"/>
                </a:moveTo>
                <a:cubicBezTo>
                  <a:pt x="65881" y="273003"/>
                  <a:pt x="131762" y="292053"/>
                  <a:pt x="190500" y="253953"/>
                </a:cubicBezTo>
                <a:cubicBezTo>
                  <a:pt x="249238" y="215853"/>
                  <a:pt x="303213" y="65040"/>
                  <a:pt x="352425" y="25353"/>
                </a:cubicBezTo>
                <a:cubicBezTo>
                  <a:pt x="401638" y="-14335"/>
                  <a:pt x="443706" y="746"/>
                  <a:pt x="485775" y="15828"/>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54" name="矩形圖說文字 153"/>
          <p:cNvSpPr/>
          <p:nvPr/>
        </p:nvSpPr>
        <p:spPr>
          <a:xfrm>
            <a:off x="572118" y="1308021"/>
            <a:ext cx="2643016" cy="564847"/>
          </a:xfrm>
          <a:prstGeom prst="wedgeRectCallout">
            <a:avLst>
              <a:gd name="adj1" fmla="val -15935"/>
              <a:gd name="adj2" fmla="val 193927"/>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en-US" altLang="zh-TW" sz="2400" dirty="0"/>
              <a:t>Smaller gradients</a:t>
            </a:r>
            <a:endParaRPr lang="zh-TW" altLang="en-US" sz="2400" dirty="0"/>
          </a:p>
        </p:txBody>
      </p:sp>
      <p:sp>
        <p:nvSpPr>
          <p:cNvPr id="155" name="左-右雙向箭號 154"/>
          <p:cNvSpPr/>
          <p:nvPr/>
        </p:nvSpPr>
        <p:spPr>
          <a:xfrm rot="5400000">
            <a:off x="5790526" y="4091613"/>
            <a:ext cx="401721" cy="240925"/>
          </a:xfrm>
          <a:prstGeom prst="leftRightArrow">
            <a:avLst/>
          </a:prstGeom>
        </p:spPr>
        <p:style>
          <a:lnRef idx="0">
            <a:schemeClr val="accent2"/>
          </a:lnRef>
          <a:fillRef idx="3">
            <a:schemeClr val="accent2"/>
          </a:fillRef>
          <a:effectRef idx="3">
            <a:schemeClr val="accent2"/>
          </a:effectRef>
          <a:fontRef idx="minor">
            <a:schemeClr val="lt1"/>
          </a:fontRef>
        </p:style>
        <p:txBody>
          <a:bodyPr lIns="91420" tIns="45710" rIns="91420" bIns="45710" rtlCol="0" anchor="ctr"/>
          <a:lstStyle/>
          <a:p>
            <a:pPr algn="ctr"/>
            <a:endParaRPr lang="zh-TW" altLang="en-US"/>
          </a:p>
        </p:txBody>
      </p:sp>
      <p:grpSp>
        <p:nvGrpSpPr>
          <p:cNvPr id="146" name="群組 145"/>
          <p:cNvGrpSpPr/>
          <p:nvPr/>
        </p:nvGrpSpPr>
        <p:grpSpPr>
          <a:xfrm>
            <a:off x="4395404" y="1850220"/>
            <a:ext cx="4334480" cy="3410426"/>
            <a:chOff x="3826273" y="2417879"/>
            <a:chExt cx="4334480" cy="3410426"/>
          </a:xfrm>
        </p:grpSpPr>
        <p:pic>
          <p:nvPicPr>
            <p:cNvPr id="147" name="圖片 14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26273" y="2417879"/>
              <a:ext cx="4334480" cy="3410426"/>
            </a:xfrm>
            <a:prstGeom prst="rect">
              <a:avLst/>
            </a:prstGeom>
            <a:ln w="38100">
              <a:solidFill>
                <a:schemeClr val="tx1"/>
              </a:solidFill>
            </a:ln>
          </p:spPr>
        </p:pic>
        <p:cxnSp>
          <p:nvCxnSpPr>
            <p:cNvPr id="148" name="直線接點 147"/>
            <p:cNvCxnSpPr/>
            <p:nvPr/>
          </p:nvCxnSpPr>
          <p:spPr>
            <a:xfrm>
              <a:off x="6696058" y="3528555"/>
              <a:ext cx="0" cy="151344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9" name="直線接點 148"/>
            <p:cNvCxnSpPr/>
            <p:nvPr/>
          </p:nvCxnSpPr>
          <p:spPr>
            <a:xfrm>
              <a:off x="7643303" y="3326101"/>
              <a:ext cx="0" cy="17159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0" name="直線接點 149"/>
            <p:cNvCxnSpPr/>
            <p:nvPr/>
          </p:nvCxnSpPr>
          <p:spPr>
            <a:xfrm flipH="1">
              <a:off x="5917019" y="3287769"/>
              <a:ext cx="1726284"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51" name="直線接點 150"/>
            <p:cNvCxnSpPr/>
            <p:nvPr/>
          </p:nvCxnSpPr>
          <p:spPr>
            <a:xfrm flipH="1">
              <a:off x="5917018" y="3528555"/>
              <a:ext cx="772745"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52" name="文字方塊 151"/>
            <p:cNvSpPr txBox="1"/>
            <p:nvPr/>
          </p:nvSpPr>
          <p:spPr>
            <a:xfrm>
              <a:off x="6598003" y="4959396"/>
              <a:ext cx="1139472" cy="830997"/>
            </a:xfrm>
            <a:prstGeom prst="rect">
              <a:avLst/>
            </a:prstGeom>
            <a:noFill/>
          </p:spPr>
          <p:txBody>
            <a:bodyPr wrap="square" rtlCol="0">
              <a:spAutoFit/>
            </a:bodyPr>
            <a:lstStyle/>
            <a:p>
              <a:pPr algn="ctr"/>
              <a:r>
                <a:rPr lang="en-US" altLang="zh-TW" sz="2400" dirty="0"/>
                <a:t>Large input</a:t>
              </a:r>
              <a:endParaRPr lang="zh-TW" altLang="en-US" sz="2400" dirty="0"/>
            </a:p>
          </p:txBody>
        </p:sp>
        <p:sp>
          <p:nvSpPr>
            <p:cNvPr id="153" name="文字方塊 152"/>
            <p:cNvSpPr txBox="1"/>
            <p:nvPr/>
          </p:nvSpPr>
          <p:spPr>
            <a:xfrm>
              <a:off x="4777545" y="2964063"/>
              <a:ext cx="1139472" cy="830997"/>
            </a:xfrm>
            <a:prstGeom prst="rect">
              <a:avLst/>
            </a:prstGeom>
            <a:noFill/>
          </p:spPr>
          <p:txBody>
            <a:bodyPr wrap="square" rtlCol="0">
              <a:spAutoFit/>
            </a:bodyPr>
            <a:lstStyle/>
            <a:p>
              <a:pPr algn="ctr"/>
              <a:r>
                <a:rPr lang="en-US" altLang="zh-TW" sz="2400" dirty="0"/>
                <a:t>Small output</a:t>
              </a:r>
              <a:endParaRPr lang="zh-TW" altLang="en-US" sz="2400" dirty="0"/>
            </a:p>
          </p:txBody>
        </p:sp>
      </p:grpSp>
      <p:grpSp>
        <p:nvGrpSpPr>
          <p:cNvPr id="122" name="Group 121"/>
          <p:cNvGrpSpPr/>
          <p:nvPr/>
        </p:nvGrpSpPr>
        <p:grpSpPr>
          <a:xfrm>
            <a:off x="8453741" y="5984280"/>
            <a:ext cx="592191" cy="816164"/>
            <a:chOff x="7517647" y="4843947"/>
            <a:chExt cx="1485900" cy="1908068"/>
          </a:xfrm>
        </p:grpSpPr>
        <p:pic>
          <p:nvPicPr>
            <p:cNvPr id="123" name="Picture 2">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141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0"/>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4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5" grpId="0"/>
      <p:bldP spid="138" grpId="0"/>
      <p:bldP spid="139" grpId="0"/>
      <p:bldP spid="141" grpId="0"/>
      <p:bldP spid="4" grpId="0" animBg="1"/>
      <p:bldP spid="136" grpId="0" animBg="1"/>
      <p:bldP spid="140" grpId="0" animBg="1"/>
      <p:bldP spid="142" grpId="0" animBg="1"/>
      <p:bldP spid="15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ReLU</a:t>
            </a:r>
            <a:endParaRPr lang="zh-TW" altLang="en-US" dirty="0"/>
          </a:p>
        </p:txBody>
      </p:sp>
      <p:cxnSp>
        <p:nvCxnSpPr>
          <p:cNvPr id="5" name="直線單箭頭接點 4"/>
          <p:cNvCxnSpPr/>
          <p:nvPr/>
        </p:nvCxnSpPr>
        <p:spPr>
          <a:xfrm>
            <a:off x="7366800" y="4376764"/>
            <a:ext cx="7013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a:off x="7342917" y="3597961"/>
            <a:ext cx="725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群組 66"/>
          <p:cNvGrpSpPr/>
          <p:nvPr/>
        </p:nvGrpSpPr>
        <p:grpSpPr>
          <a:xfrm>
            <a:off x="958664" y="3219325"/>
            <a:ext cx="342900" cy="461962"/>
            <a:chOff x="1378935" y="1958800"/>
            <a:chExt cx="342900" cy="461962"/>
          </a:xfrm>
        </p:grpSpPr>
        <p:sp>
          <p:nvSpPr>
            <p:cNvPr id="9" name="矩形 8"/>
            <p:cNvSpPr/>
            <p:nvPr/>
          </p:nvSpPr>
          <p:spPr>
            <a:xfrm>
              <a:off x="1378935" y="205405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0" name="Object 12"/>
            <p:cNvGraphicFramePr>
              <a:graphicFrameLocks noChangeAspect="1"/>
            </p:cNvGraphicFramePr>
            <p:nvPr/>
          </p:nvGraphicFramePr>
          <p:xfrm>
            <a:off x="1391634" y="1958800"/>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0" name=""/>
                        <p:cNvPicPr>
                          <a:picLocks noChangeAspect="1" noChangeArrowheads="1"/>
                        </p:cNvPicPr>
                        <p:nvPr/>
                      </p:nvPicPr>
                      <p:blipFill>
                        <a:blip r:embed="rId3"/>
                        <a:srcRect/>
                        <a:stretch>
                          <a:fillRect/>
                        </a:stretch>
                      </p:blipFill>
                      <p:spPr bwMode="auto">
                        <a:xfrm>
                          <a:off x="1391634" y="195880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8" name="群組 67"/>
          <p:cNvGrpSpPr/>
          <p:nvPr/>
        </p:nvGrpSpPr>
        <p:grpSpPr>
          <a:xfrm>
            <a:off x="981547" y="4354675"/>
            <a:ext cx="376238" cy="461963"/>
            <a:chOff x="1373117" y="2541529"/>
            <a:chExt cx="376238" cy="461963"/>
          </a:xfrm>
        </p:grpSpPr>
        <p:sp>
          <p:nvSpPr>
            <p:cNvPr id="8" name="矩形 7"/>
            <p:cNvSpPr/>
            <p:nvPr/>
          </p:nvSpPr>
          <p:spPr>
            <a:xfrm>
              <a:off x="1373117" y="262437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1" name="Object 12"/>
            <p:cNvGraphicFramePr>
              <a:graphicFrameLocks noChangeAspect="1"/>
            </p:cNvGraphicFramePr>
            <p:nvPr/>
          </p:nvGraphicFramePr>
          <p:xfrm>
            <a:off x="1396930" y="2541529"/>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0" name=""/>
                        <p:cNvPicPr>
                          <a:picLocks noChangeAspect="1" noChangeArrowheads="1"/>
                        </p:cNvPicPr>
                        <p:nvPr/>
                      </p:nvPicPr>
                      <p:blipFill>
                        <a:blip r:embed="rId5"/>
                        <a:srcRect/>
                        <a:stretch>
                          <a:fillRect/>
                        </a:stretch>
                      </p:blipFill>
                      <p:spPr bwMode="auto">
                        <a:xfrm>
                          <a:off x="1396930" y="254152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 name="橢圓 11"/>
          <p:cNvSpPr/>
          <p:nvPr/>
        </p:nvSpPr>
        <p:spPr>
          <a:xfrm>
            <a:off x="2874513" y="216992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3" name="橢圓 12"/>
          <p:cNvSpPr/>
          <p:nvPr/>
        </p:nvSpPr>
        <p:spPr>
          <a:xfrm>
            <a:off x="2876854" y="319537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4" name="橢圓 13"/>
          <p:cNvSpPr/>
          <p:nvPr/>
        </p:nvSpPr>
        <p:spPr>
          <a:xfrm>
            <a:off x="2884669" y="42530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graphicFrame>
        <p:nvGraphicFramePr>
          <p:cNvPr id="20" name="Object 12"/>
          <p:cNvGraphicFramePr>
            <a:graphicFrameLocks noChangeAspect="1"/>
          </p:cNvGraphicFramePr>
          <p:nvPr/>
        </p:nvGraphicFramePr>
        <p:xfrm>
          <a:off x="8161635" y="3316091"/>
          <a:ext cx="352425" cy="461962"/>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8161635" y="3316091"/>
                        <a:ext cx="352425"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12"/>
          <p:cNvGraphicFramePr>
            <a:graphicFrameLocks noChangeAspect="1"/>
          </p:cNvGraphicFramePr>
          <p:nvPr/>
        </p:nvGraphicFramePr>
        <p:xfrm>
          <a:off x="8134648" y="4099270"/>
          <a:ext cx="379412" cy="461963"/>
        </p:xfrm>
        <a:graphic>
          <a:graphicData uri="http://schemas.openxmlformats.org/presentationml/2006/ole">
            <mc:AlternateContent xmlns:mc="http://schemas.openxmlformats.org/markup-compatibility/2006">
              <mc:Choice xmlns:v="urn:schemas-microsoft-com:vml" Requires="v">
                <p:oleObj name="方程式" r:id="rId8" imgW="177480" imgH="215640" progId="Equation.3">
                  <p:embed/>
                </p:oleObj>
              </mc:Choice>
              <mc:Fallback>
                <p:oleObj name="方程式" r:id="rId8" imgW="177480" imgH="215640" progId="Equation.3">
                  <p:embed/>
                  <p:pic>
                    <p:nvPicPr>
                      <p:cNvPr id="0" name=""/>
                      <p:cNvPicPr>
                        <a:picLocks noChangeAspect="1" noChangeArrowheads="1"/>
                      </p:cNvPicPr>
                      <p:nvPr/>
                    </p:nvPicPr>
                    <p:blipFill>
                      <a:blip r:embed="rId9"/>
                      <a:srcRect/>
                      <a:stretch>
                        <a:fillRect/>
                      </a:stretch>
                    </p:blipFill>
                    <p:spPr bwMode="auto">
                      <a:xfrm>
                        <a:off x="8134648" y="4099270"/>
                        <a:ext cx="379412"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橢圓 21"/>
          <p:cNvSpPr/>
          <p:nvPr/>
        </p:nvSpPr>
        <p:spPr>
          <a:xfrm>
            <a:off x="5282465" y="216992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23" name="橢圓 22"/>
          <p:cNvSpPr/>
          <p:nvPr/>
        </p:nvSpPr>
        <p:spPr>
          <a:xfrm>
            <a:off x="5295518" y="3211490"/>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24" name="橢圓 23"/>
          <p:cNvSpPr/>
          <p:nvPr/>
        </p:nvSpPr>
        <p:spPr>
          <a:xfrm>
            <a:off x="5321627" y="425305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27" name="橢圓 26"/>
          <p:cNvSpPr/>
          <p:nvPr/>
        </p:nvSpPr>
        <p:spPr>
          <a:xfrm>
            <a:off x="7055837" y="332023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28" name="橢圓 27"/>
          <p:cNvSpPr/>
          <p:nvPr/>
        </p:nvSpPr>
        <p:spPr>
          <a:xfrm>
            <a:off x="7058179" y="408014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cxnSp>
        <p:nvCxnSpPr>
          <p:cNvPr id="36" name="直線單箭頭接點 35"/>
          <p:cNvCxnSpPr>
            <a:stCxn id="65" idx="6"/>
            <a:endCxn id="24" idx="2"/>
          </p:cNvCxnSpPr>
          <p:nvPr/>
        </p:nvCxnSpPr>
        <p:spPr>
          <a:xfrm flipV="1">
            <a:off x="3448670" y="4540137"/>
            <a:ext cx="1872956" cy="10727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endCxn id="66" idx="2"/>
          </p:cNvCxnSpPr>
          <p:nvPr/>
        </p:nvCxnSpPr>
        <p:spPr>
          <a:xfrm>
            <a:off x="3468118" y="5612912"/>
            <a:ext cx="18535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13" idx="6"/>
            <a:endCxn id="22" idx="2"/>
          </p:cNvCxnSpPr>
          <p:nvPr/>
        </p:nvCxnSpPr>
        <p:spPr>
          <a:xfrm flipV="1">
            <a:off x="3451012" y="2457005"/>
            <a:ext cx="1831452" cy="10254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12" idx="6"/>
            <a:endCxn id="23" idx="2"/>
          </p:cNvCxnSpPr>
          <p:nvPr/>
        </p:nvCxnSpPr>
        <p:spPr>
          <a:xfrm>
            <a:off x="3448670" y="2457004"/>
            <a:ext cx="1846848" cy="10415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12" idx="6"/>
            <a:endCxn id="24" idx="2"/>
          </p:cNvCxnSpPr>
          <p:nvPr/>
        </p:nvCxnSpPr>
        <p:spPr>
          <a:xfrm>
            <a:off x="3448670" y="2457006"/>
            <a:ext cx="1872956" cy="20831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13" idx="6"/>
            <a:endCxn id="24" idx="2"/>
          </p:cNvCxnSpPr>
          <p:nvPr/>
        </p:nvCxnSpPr>
        <p:spPr>
          <a:xfrm>
            <a:off x="3451012" y="3482458"/>
            <a:ext cx="1870614" cy="10576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14" idx="6"/>
            <a:endCxn id="22" idx="2"/>
          </p:cNvCxnSpPr>
          <p:nvPr/>
        </p:nvCxnSpPr>
        <p:spPr>
          <a:xfrm flipV="1">
            <a:off x="3458829" y="2457003"/>
            <a:ext cx="1823637" cy="20831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14" idx="6"/>
            <a:endCxn id="23" idx="2"/>
          </p:cNvCxnSpPr>
          <p:nvPr/>
        </p:nvCxnSpPr>
        <p:spPr>
          <a:xfrm flipV="1">
            <a:off x="3458829" y="3498569"/>
            <a:ext cx="1836691" cy="10415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stCxn id="10" idx="3"/>
            <a:endCxn id="12" idx="2"/>
          </p:cNvCxnSpPr>
          <p:nvPr/>
        </p:nvCxnSpPr>
        <p:spPr>
          <a:xfrm flipV="1">
            <a:off x="1296803" y="2457004"/>
            <a:ext cx="1577711" cy="9933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9" idx="3"/>
            <a:endCxn id="13" idx="2"/>
          </p:cNvCxnSpPr>
          <p:nvPr/>
        </p:nvCxnSpPr>
        <p:spPr>
          <a:xfrm flipV="1">
            <a:off x="1301564" y="3482456"/>
            <a:ext cx="1575290" cy="35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a:stCxn id="9" idx="3"/>
            <a:endCxn id="65" idx="2"/>
          </p:cNvCxnSpPr>
          <p:nvPr/>
        </p:nvCxnSpPr>
        <p:spPr>
          <a:xfrm>
            <a:off x="1301564" y="3486025"/>
            <a:ext cx="1572948" cy="21268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stCxn id="11" idx="3"/>
            <a:endCxn id="12" idx="2"/>
          </p:cNvCxnSpPr>
          <p:nvPr/>
        </p:nvCxnSpPr>
        <p:spPr>
          <a:xfrm flipV="1">
            <a:off x="1357787" y="2457004"/>
            <a:ext cx="1516727" cy="21286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8" idx="3"/>
            <a:endCxn id="13" idx="2"/>
          </p:cNvCxnSpPr>
          <p:nvPr/>
        </p:nvCxnSpPr>
        <p:spPr>
          <a:xfrm flipV="1">
            <a:off x="1324449" y="3482458"/>
            <a:ext cx="1552407" cy="11265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8" idx="3"/>
            <a:endCxn id="65" idx="2"/>
          </p:cNvCxnSpPr>
          <p:nvPr/>
        </p:nvCxnSpPr>
        <p:spPr>
          <a:xfrm>
            <a:off x="1324449" y="4608975"/>
            <a:ext cx="1550065" cy="10039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a:stCxn id="22" idx="6"/>
          </p:cNvCxnSpPr>
          <p:nvPr/>
        </p:nvCxnSpPr>
        <p:spPr>
          <a:xfrm>
            <a:off x="5856623" y="2457005"/>
            <a:ext cx="1165922" cy="11493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stCxn id="23" idx="6"/>
          </p:cNvCxnSpPr>
          <p:nvPr/>
        </p:nvCxnSpPr>
        <p:spPr>
          <a:xfrm>
            <a:off x="5869677" y="3498571"/>
            <a:ext cx="1152868" cy="8995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23" idx="6"/>
          </p:cNvCxnSpPr>
          <p:nvPr/>
        </p:nvCxnSpPr>
        <p:spPr>
          <a:xfrm>
            <a:off x="5869677" y="3498569"/>
            <a:ext cx="1152868" cy="107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22" idx="6"/>
          </p:cNvCxnSpPr>
          <p:nvPr/>
        </p:nvCxnSpPr>
        <p:spPr>
          <a:xfrm>
            <a:off x="5856622" y="2457003"/>
            <a:ext cx="1168264" cy="19278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a:stCxn id="24" idx="6"/>
          </p:cNvCxnSpPr>
          <p:nvPr/>
        </p:nvCxnSpPr>
        <p:spPr>
          <a:xfrm flipV="1">
            <a:off x="5895784" y="3606332"/>
            <a:ext cx="1126760" cy="9338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24" idx="6"/>
          </p:cNvCxnSpPr>
          <p:nvPr/>
        </p:nvCxnSpPr>
        <p:spPr>
          <a:xfrm flipV="1">
            <a:off x="5895785" y="4384902"/>
            <a:ext cx="1129102" cy="1552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橢圓 64"/>
          <p:cNvSpPr/>
          <p:nvPr/>
        </p:nvSpPr>
        <p:spPr>
          <a:xfrm>
            <a:off x="2874513" y="532583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66" name="橢圓 65"/>
          <p:cNvSpPr/>
          <p:nvPr/>
        </p:nvSpPr>
        <p:spPr>
          <a:xfrm>
            <a:off x="5321627" y="5325833"/>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cxnSp>
        <p:nvCxnSpPr>
          <p:cNvPr id="101" name="直線單箭頭接點 100"/>
          <p:cNvCxnSpPr>
            <a:stCxn id="8" idx="3"/>
            <a:endCxn id="14" idx="2"/>
          </p:cNvCxnSpPr>
          <p:nvPr/>
        </p:nvCxnSpPr>
        <p:spPr>
          <a:xfrm flipV="1">
            <a:off x="1324447" y="4540135"/>
            <a:ext cx="1560222" cy="688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a:stCxn id="9" idx="3"/>
            <a:endCxn id="14" idx="2"/>
          </p:cNvCxnSpPr>
          <p:nvPr/>
        </p:nvCxnSpPr>
        <p:spPr>
          <a:xfrm>
            <a:off x="1301566" y="3486027"/>
            <a:ext cx="1583105" cy="10541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a:stCxn id="65" idx="6"/>
            <a:endCxn id="23" idx="2"/>
          </p:cNvCxnSpPr>
          <p:nvPr/>
        </p:nvCxnSpPr>
        <p:spPr>
          <a:xfrm flipV="1">
            <a:off x="3448670" y="3498570"/>
            <a:ext cx="1846848" cy="21143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a:stCxn id="65" idx="6"/>
            <a:endCxn id="22" idx="2"/>
          </p:cNvCxnSpPr>
          <p:nvPr/>
        </p:nvCxnSpPr>
        <p:spPr>
          <a:xfrm flipV="1">
            <a:off x="3448671" y="2457005"/>
            <a:ext cx="1833794" cy="31559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a:endCxn id="66" idx="2"/>
          </p:cNvCxnSpPr>
          <p:nvPr/>
        </p:nvCxnSpPr>
        <p:spPr>
          <a:xfrm>
            <a:off x="3464066" y="4536454"/>
            <a:ext cx="1857560" cy="10764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a:stCxn id="14" idx="6"/>
            <a:endCxn id="24" idx="2"/>
          </p:cNvCxnSpPr>
          <p:nvPr/>
        </p:nvCxnSpPr>
        <p:spPr>
          <a:xfrm>
            <a:off x="3458829" y="4540135"/>
            <a:ext cx="18627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p:nvPr/>
        </p:nvCxnSpPr>
        <p:spPr>
          <a:xfrm>
            <a:off x="3448670" y="3498569"/>
            <a:ext cx="18627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p:nvPr/>
        </p:nvCxnSpPr>
        <p:spPr>
          <a:xfrm>
            <a:off x="3468118" y="2457003"/>
            <a:ext cx="18627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13" idx="6"/>
            <a:endCxn id="66" idx="2"/>
          </p:cNvCxnSpPr>
          <p:nvPr/>
        </p:nvCxnSpPr>
        <p:spPr>
          <a:xfrm>
            <a:off x="3451012" y="3482456"/>
            <a:ext cx="1870614" cy="21304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12" idx="6"/>
            <a:endCxn id="66" idx="2"/>
          </p:cNvCxnSpPr>
          <p:nvPr/>
        </p:nvCxnSpPr>
        <p:spPr>
          <a:xfrm>
            <a:off x="3448670" y="2457004"/>
            <a:ext cx="1872956" cy="31559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a:stCxn id="66" idx="6"/>
            <a:endCxn id="28" idx="2"/>
          </p:cNvCxnSpPr>
          <p:nvPr/>
        </p:nvCxnSpPr>
        <p:spPr>
          <a:xfrm flipV="1">
            <a:off x="5895784" y="4367226"/>
            <a:ext cx="1162395" cy="12456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p:cNvCxnSpPr>
            <a:stCxn id="66" idx="6"/>
            <a:endCxn id="27" idx="2"/>
          </p:cNvCxnSpPr>
          <p:nvPr/>
        </p:nvCxnSpPr>
        <p:spPr>
          <a:xfrm flipV="1">
            <a:off x="5895786" y="3607319"/>
            <a:ext cx="1160053" cy="20055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接點 144"/>
          <p:cNvCxnSpPr/>
          <p:nvPr/>
        </p:nvCxnSpPr>
        <p:spPr>
          <a:xfrm>
            <a:off x="2922712" y="2555801"/>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p:nvPr/>
        </p:nvCxnSpPr>
        <p:spPr>
          <a:xfrm flipV="1">
            <a:off x="3147047" y="2268727"/>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接點 158"/>
          <p:cNvCxnSpPr/>
          <p:nvPr/>
        </p:nvCxnSpPr>
        <p:spPr>
          <a:xfrm>
            <a:off x="2929666" y="3593842"/>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接點 159"/>
          <p:cNvCxnSpPr/>
          <p:nvPr/>
        </p:nvCxnSpPr>
        <p:spPr>
          <a:xfrm flipV="1">
            <a:off x="3154003" y="3306768"/>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接點 160"/>
          <p:cNvCxnSpPr/>
          <p:nvPr/>
        </p:nvCxnSpPr>
        <p:spPr>
          <a:xfrm>
            <a:off x="2922712" y="4663840"/>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接點 161"/>
          <p:cNvCxnSpPr/>
          <p:nvPr/>
        </p:nvCxnSpPr>
        <p:spPr>
          <a:xfrm flipV="1">
            <a:off x="3147047" y="4376766"/>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接點 162"/>
          <p:cNvCxnSpPr/>
          <p:nvPr/>
        </p:nvCxnSpPr>
        <p:spPr>
          <a:xfrm>
            <a:off x="2929666" y="5725236"/>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接點 163"/>
          <p:cNvCxnSpPr/>
          <p:nvPr/>
        </p:nvCxnSpPr>
        <p:spPr>
          <a:xfrm flipV="1">
            <a:off x="3154003" y="5438160"/>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接點 164"/>
          <p:cNvCxnSpPr/>
          <p:nvPr/>
        </p:nvCxnSpPr>
        <p:spPr>
          <a:xfrm>
            <a:off x="5359751" y="5725402"/>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接點 165"/>
          <p:cNvCxnSpPr/>
          <p:nvPr/>
        </p:nvCxnSpPr>
        <p:spPr>
          <a:xfrm flipV="1">
            <a:off x="5584087" y="5438326"/>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接點 166"/>
          <p:cNvCxnSpPr/>
          <p:nvPr/>
        </p:nvCxnSpPr>
        <p:spPr>
          <a:xfrm>
            <a:off x="5381632" y="4641749"/>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接點 167"/>
          <p:cNvCxnSpPr/>
          <p:nvPr/>
        </p:nvCxnSpPr>
        <p:spPr>
          <a:xfrm flipV="1">
            <a:off x="5605967" y="4354675"/>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接點 168"/>
          <p:cNvCxnSpPr/>
          <p:nvPr/>
        </p:nvCxnSpPr>
        <p:spPr>
          <a:xfrm>
            <a:off x="5330914" y="3604268"/>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接點 169"/>
          <p:cNvCxnSpPr/>
          <p:nvPr/>
        </p:nvCxnSpPr>
        <p:spPr>
          <a:xfrm flipV="1">
            <a:off x="5555251" y="3317192"/>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接點 170"/>
          <p:cNvCxnSpPr/>
          <p:nvPr/>
        </p:nvCxnSpPr>
        <p:spPr>
          <a:xfrm>
            <a:off x="5337618" y="2534186"/>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接點 171"/>
          <p:cNvCxnSpPr/>
          <p:nvPr/>
        </p:nvCxnSpPr>
        <p:spPr>
          <a:xfrm flipV="1">
            <a:off x="5561955" y="2247112"/>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文字方塊 172"/>
          <p:cNvSpPr txBox="1"/>
          <p:nvPr/>
        </p:nvSpPr>
        <p:spPr>
          <a:xfrm>
            <a:off x="3271875" y="4581583"/>
            <a:ext cx="514457" cy="523200"/>
          </a:xfrm>
          <a:prstGeom prst="rect">
            <a:avLst/>
          </a:prstGeom>
          <a:noFill/>
        </p:spPr>
        <p:txBody>
          <a:bodyPr wrap="square" lIns="91420" tIns="45710" rIns="91420" bIns="45710" rtlCol="0">
            <a:spAutoFit/>
          </a:bodyPr>
          <a:lstStyle/>
          <a:p>
            <a:pPr algn="ctr"/>
            <a:r>
              <a:rPr lang="en-US" altLang="zh-TW" sz="2800" dirty="0">
                <a:solidFill>
                  <a:srgbClr val="FF0000"/>
                </a:solidFill>
              </a:rPr>
              <a:t>0</a:t>
            </a:r>
            <a:endParaRPr lang="zh-TW" altLang="en-US" sz="2800" dirty="0">
              <a:solidFill>
                <a:srgbClr val="FF0000"/>
              </a:solidFill>
            </a:endParaRPr>
          </a:p>
        </p:txBody>
      </p:sp>
      <p:sp>
        <p:nvSpPr>
          <p:cNvPr id="174" name="文字方塊 173"/>
          <p:cNvSpPr txBox="1"/>
          <p:nvPr/>
        </p:nvSpPr>
        <p:spPr>
          <a:xfrm>
            <a:off x="3264973" y="5679829"/>
            <a:ext cx="514457" cy="523200"/>
          </a:xfrm>
          <a:prstGeom prst="rect">
            <a:avLst/>
          </a:prstGeom>
          <a:noFill/>
        </p:spPr>
        <p:txBody>
          <a:bodyPr wrap="square" lIns="91420" tIns="45710" rIns="91420" bIns="45710" rtlCol="0">
            <a:spAutoFit/>
          </a:bodyPr>
          <a:lstStyle/>
          <a:p>
            <a:pPr algn="ctr"/>
            <a:r>
              <a:rPr lang="en-US" altLang="zh-TW" sz="2800" dirty="0">
                <a:solidFill>
                  <a:srgbClr val="FF0000"/>
                </a:solidFill>
              </a:rPr>
              <a:t>0</a:t>
            </a:r>
            <a:endParaRPr lang="zh-TW" altLang="en-US" sz="2800" dirty="0">
              <a:solidFill>
                <a:srgbClr val="FF0000"/>
              </a:solidFill>
            </a:endParaRPr>
          </a:p>
        </p:txBody>
      </p:sp>
      <p:sp>
        <p:nvSpPr>
          <p:cNvPr id="175" name="文字方塊 174"/>
          <p:cNvSpPr txBox="1"/>
          <p:nvPr/>
        </p:nvSpPr>
        <p:spPr>
          <a:xfrm>
            <a:off x="5732990" y="1984462"/>
            <a:ext cx="514457" cy="523200"/>
          </a:xfrm>
          <a:prstGeom prst="rect">
            <a:avLst/>
          </a:prstGeom>
          <a:noFill/>
        </p:spPr>
        <p:txBody>
          <a:bodyPr wrap="square" lIns="91420" tIns="45710" rIns="91420" bIns="45710" rtlCol="0">
            <a:spAutoFit/>
          </a:bodyPr>
          <a:lstStyle/>
          <a:p>
            <a:pPr algn="ctr"/>
            <a:r>
              <a:rPr lang="en-US" altLang="zh-TW" sz="2800" dirty="0">
                <a:solidFill>
                  <a:srgbClr val="FF0000"/>
                </a:solidFill>
              </a:rPr>
              <a:t>0</a:t>
            </a:r>
            <a:endParaRPr lang="zh-TW" altLang="en-US" sz="2800" dirty="0">
              <a:solidFill>
                <a:srgbClr val="FF0000"/>
              </a:solidFill>
            </a:endParaRPr>
          </a:p>
        </p:txBody>
      </p:sp>
      <p:sp>
        <p:nvSpPr>
          <p:cNvPr id="176" name="文字方塊 175"/>
          <p:cNvSpPr txBox="1"/>
          <p:nvPr/>
        </p:nvSpPr>
        <p:spPr>
          <a:xfrm>
            <a:off x="5742703" y="4010202"/>
            <a:ext cx="514457" cy="523200"/>
          </a:xfrm>
          <a:prstGeom prst="rect">
            <a:avLst/>
          </a:prstGeom>
          <a:noFill/>
        </p:spPr>
        <p:txBody>
          <a:bodyPr wrap="square" lIns="91420" tIns="45710" rIns="91420" bIns="45710" rtlCol="0">
            <a:spAutoFit/>
          </a:bodyPr>
          <a:lstStyle/>
          <a:p>
            <a:pPr algn="ctr"/>
            <a:r>
              <a:rPr lang="en-US" altLang="zh-TW" sz="2800" dirty="0">
                <a:solidFill>
                  <a:srgbClr val="FF0000"/>
                </a:solidFill>
              </a:rPr>
              <a:t>0</a:t>
            </a:r>
            <a:endParaRPr lang="zh-TW" altLang="en-US" sz="2800" dirty="0">
              <a:solidFill>
                <a:srgbClr val="FF0000"/>
              </a:solidFill>
            </a:endParaRPr>
          </a:p>
        </p:txBody>
      </p:sp>
      <p:grpSp>
        <p:nvGrpSpPr>
          <p:cNvPr id="76" name="群組 75"/>
          <p:cNvGrpSpPr/>
          <p:nvPr/>
        </p:nvGrpSpPr>
        <p:grpSpPr>
          <a:xfrm>
            <a:off x="6275253" y="19180"/>
            <a:ext cx="2709950" cy="2809363"/>
            <a:chOff x="6200673" y="3815455"/>
            <a:chExt cx="2709950" cy="2809363"/>
          </a:xfrm>
        </p:grpSpPr>
        <p:cxnSp>
          <p:nvCxnSpPr>
            <p:cNvPr id="78" name="直線單箭頭接點 77"/>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文字方塊 79"/>
                <p:cNvSpPr txBox="1"/>
                <p:nvPr/>
              </p:nvSpPr>
              <p:spPr>
                <a:xfrm>
                  <a:off x="8687357" y="552771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92" name="文字方塊 91"/>
                <p:cNvSpPr txBox="1">
                  <a:spLocks noRot="1" noChangeAspect="1" noMove="1" noResize="1" noEditPoints="1" noAdjustHandles="1" noChangeArrowheads="1" noChangeShapeType="1" noTextEdit="1"/>
                </p:cNvSpPr>
                <p:nvPr/>
              </p:nvSpPr>
              <p:spPr>
                <a:xfrm>
                  <a:off x="8687357" y="5527718"/>
                  <a:ext cx="223266" cy="369332"/>
                </a:xfrm>
                <a:prstGeom prst="rect">
                  <a:avLst/>
                </a:prstGeom>
                <a:blipFill rotWithShape="0">
                  <a:blip r:embed="rId19"/>
                  <a:stretch>
                    <a:fillRect l="-16216" r="-1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1" name="文字方塊 80"/>
                <p:cNvSpPr txBox="1"/>
                <p:nvPr/>
              </p:nvSpPr>
              <p:spPr>
                <a:xfrm>
                  <a:off x="7313865" y="3815455"/>
                  <a:ext cx="2479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oMath>
                    </m:oMathPara>
                  </a14:m>
                  <a:endParaRPr lang="zh-TW" altLang="en-US" sz="2400" dirty="0"/>
                </a:p>
              </p:txBody>
            </p:sp>
          </mc:Choice>
          <mc:Fallback xmlns="">
            <p:sp>
              <p:nvSpPr>
                <p:cNvPr id="93" name="文字方塊 92"/>
                <p:cNvSpPr txBox="1">
                  <a:spLocks noRot="1" noChangeAspect="1" noMove="1" noResize="1" noEditPoints="1" noAdjustHandles="1" noChangeArrowheads="1" noChangeShapeType="1" noTextEdit="1"/>
                </p:cNvSpPr>
                <p:nvPr/>
              </p:nvSpPr>
              <p:spPr>
                <a:xfrm>
                  <a:off x="7313865" y="3815455"/>
                  <a:ext cx="247953" cy="369332"/>
                </a:xfrm>
                <a:prstGeom prst="rect">
                  <a:avLst/>
                </a:prstGeom>
                <a:blipFill rotWithShape="0">
                  <a:blip r:embed="rId20"/>
                  <a:stretch>
                    <a:fillRect l="-17500" r="-15000"/>
                  </a:stretch>
                </a:blipFill>
              </p:spPr>
              <p:txBody>
                <a:bodyPr/>
                <a:lstStyle/>
                <a:p>
                  <a:r>
                    <a:rPr lang="zh-TW" altLang="en-US">
                      <a:noFill/>
                    </a:rPr>
                    <a:t> </a:t>
                  </a:r>
                </a:p>
              </p:txBody>
            </p:sp>
          </mc:Fallback>
        </mc:AlternateContent>
        <p:cxnSp>
          <p:nvCxnSpPr>
            <p:cNvPr id="82" name="直線接點 81"/>
            <p:cNvCxnSpPr/>
            <p:nvPr/>
          </p:nvCxnSpPr>
          <p:spPr>
            <a:xfrm>
              <a:off x="6228958" y="5708803"/>
              <a:ext cx="123716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文字方塊 83"/>
                <p:cNvSpPr txBox="1"/>
                <p:nvPr/>
              </p:nvSpPr>
              <p:spPr>
                <a:xfrm>
                  <a:off x="7985942" y="4252893"/>
                  <a:ext cx="8024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m:t>
                        </m:r>
                        <m:r>
                          <a:rPr lang="en-US" altLang="zh-TW" sz="2400" i="1">
                            <a:latin typeface="Cambria Math" panose="02040503050406030204" pitchFamily="18" charset="0"/>
                          </a:rPr>
                          <m:t>𝑧</m:t>
                        </m:r>
                      </m:oMath>
                    </m:oMathPara>
                  </a14:m>
                  <a:endParaRPr lang="zh-TW" altLang="en-US" sz="2400" dirty="0"/>
                </a:p>
              </p:txBody>
            </p:sp>
          </mc:Choice>
          <mc:Fallback xmlns="">
            <p:sp>
              <p:nvSpPr>
                <p:cNvPr id="98" name="文字方塊 97"/>
                <p:cNvSpPr txBox="1">
                  <a:spLocks noRot="1" noChangeAspect="1" noMove="1" noResize="1" noEditPoints="1" noAdjustHandles="1" noChangeArrowheads="1" noChangeShapeType="1" noTextEdit="1"/>
                </p:cNvSpPr>
                <p:nvPr/>
              </p:nvSpPr>
              <p:spPr>
                <a:xfrm>
                  <a:off x="7985942" y="4252893"/>
                  <a:ext cx="802464" cy="369332"/>
                </a:xfrm>
                <a:prstGeom prst="rect">
                  <a:avLst/>
                </a:prstGeom>
                <a:blipFill rotWithShape="0">
                  <a:blip r:embed="rId21"/>
                  <a:stretch>
                    <a:fillRect l="-4545" r="-378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5" name="文字方塊 84"/>
                <p:cNvSpPr txBox="1"/>
                <p:nvPr/>
              </p:nvSpPr>
              <p:spPr>
                <a:xfrm>
                  <a:off x="6401952" y="5321208"/>
                  <a:ext cx="8180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=0</m:t>
                        </m:r>
                      </m:oMath>
                    </m:oMathPara>
                  </a14:m>
                  <a:endParaRPr lang="zh-TW" altLang="en-US" sz="2400" dirty="0"/>
                </a:p>
              </p:txBody>
            </p:sp>
          </mc:Choice>
          <mc:Fallback xmlns="">
            <p:sp>
              <p:nvSpPr>
                <p:cNvPr id="99" name="文字方塊 98"/>
                <p:cNvSpPr txBox="1">
                  <a:spLocks noRot="1" noChangeAspect="1" noMove="1" noResize="1" noEditPoints="1" noAdjustHandles="1" noChangeArrowheads="1" noChangeShapeType="1" noTextEdit="1"/>
                </p:cNvSpPr>
                <p:nvPr/>
              </p:nvSpPr>
              <p:spPr>
                <a:xfrm>
                  <a:off x="6401952" y="5321208"/>
                  <a:ext cx="818044" cy="369332"/>
                </a:xfrm>
                <a:prstGeom prst="rect">
                  <a:avLst/>
                </a:prstGeom>
                <a:blipFill rotWithShape="0">
                  <a:blip r:embed="rId22"/>
                  <a:stretch>
                    <a:fillRect l="-4478" r="-8955" b="-6557"/>
                  </a:stretch>
                </a:blipFill>
              </p:spPr>
              <p:txBody>
                <a:bodyPr/>
                <a:lstStyle/>
                <a:p>
                  <a:r>
                    <a:rPr lang="zh-TW" altLang="en-US">
                      <a:noFill/>
                    </a:rPr>
                    <a:t> </a:t>
                  </a:r>
                </a:p>
              </p:txBody>
            </p:sp>
          </mc:Fallback>
        </mc:AlternateContent>
      </p:grpSp>
      <p:cxnSp>
        <p:nvCxnSpPr>
          <p:cNvPr id="86" name="直線接點 85"/>
          <p:cNvCxnSpPr/>
          <p:nvPr/>
        </p:nvCxnSpPr>
        <p:spPr>
          <a:xfrm flipH="1">
            <a:off x="2975386" y="2268727"/>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flipH="1">
            <a:off x="2967110" y="3306567"/>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a:xfrm flipH="1">
            <a:off x="5383111" y="3314333"/>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flipH="1">
            <a:off x="5434101" y="5431485"/>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8453741" y="5984280"/>
            <a:ext cx="592191" cy="816164"/>
            <a:chOff x="7517647" y="4843947"/>
            <a:chExt cx="1485900" cy="1908068"/>
          </a:xfrm>
        </p:grpSpPr>
        <p:pic>
          <p:nvPicPr>
            <p:cNvPr id="91" name="Picture 2">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3145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74" grpId="0"/>
      <p:bldP spid="175" grpId="0"/>
      <p:bldP spid="1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20955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9" y="2124075"/>
            <a:ext cx="7554614" cy="224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9" y="1124744"/>
            <a:ext cx="69056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53" y="4394842"/>
            <a:ext cx="4602285" cy="222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274" y="4875041"/>
            <a:ext cx="2596158" cy="172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66694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ReLU</a:t>
            </a:r>
            <a:endParaRPr lang="zh-TW" altLang="en-US" dirty="0"/>
          </a:p>
        </p:txBody>
      </p:sp>
      <p:cxnSp>
        <p:nvCxnSpPr>
          <p:cNvPr id="5" name="直線單箭頭接點 4"/>
          <p:cNvCxnSpPr/>
          <p:nvPr/>
        </p:nvCxnSpPr>
        <p:spPr>
          <a:xfrm>
            <a:off x="7366800" y="4376764"/>
            <a:ext cx="7013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a:off x="7342917" y="3597961"/>
            <a:ext cx="72521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群組 66"/>
          <p:cNvGrpSpPr/>
          <p:nvPr/>
        </p:nvGrpSpPr>
        <p:grpSpPr>
          <a:xfrm>
            <a:off x="958664" y="3219325"/>
            <a:ext cx="342900" cy="461962"/>
            <a:chOff x="1378935" y="1958800"/>
            <a:chExt cx="342900" cy="461962"/>
          </a:xfrm>
        </p:grpSpPr>
        <p:sp>
          <p:nvSpPr>
            <p:cNvPr id="9" name="矩形 8"/>
            <p:cNvSpPr/>
            <p:nvPr/>
          </p:nvSpPr>
          <p:spPr>
            <a:xfrm>
              <a:off x="1378935" y="205405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0" name="Object 12"/>
            <p:cNvGraphicFramePr>
              <a:graphicFrameLocks noChangeAspect="1"/>
            </p:cNvGraphicFramePr>
            <p:nvPr/>
          </p:nvGraphicFramePr>
          <p:xfrm>
            <a:off x="1391634" y="1958800"/>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0" name=""/>
                        <p:cNvPicPr>
                          <a:picLocks noChangeAspect="1" noChangeArrowheads="1"/>
                        </p:cNvPicPr>
                        <p:nvPr/>
                      </p:nvPicPr>
                      <p:blipFill>
                        <a:blip r:embed="rId3"/>
                        <a:srcRect/>
                        <a:stretch>
                          <a:fillRect/>
                        </a:stretch>
                      </p:blipFill>
                      <p:spPr bwMode="auto">
                        <a:xfrm>
                          <a:off x="1391634" y="195880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8" name="群組 67"/>
          <p:cNvGrpSpPr/>
          <p:nvPr/>
        </p:nvGrpSpPr>
        <p:grpSpPr>
          <a:xfrm>
            <a:off x="981547" y="4354675"/>
            <a:ext cx="376238" cy="461963"/>
            <a:chOff x="1373117" y="2541529"/>
            <a:chExt cx="376238" cy="461963"/>
          </a:xfrm>
        </p:grpSpPr>
        <p:sp>
          <p:nvSpPr>
            <p:cNvPr id="8" name="矩形 7"/>
            <p:cNvSpPr/>
            <p:nvPr/>
          </p:nvSpPr>
          <p:spPr>
            <a:xfrm>
              <a:off x="1373117" y="262437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1" name="Object 12"/>
            <p:cNvGraphicFramePr>
              <a:graphicFrameLocks noChangeAspect="1"/>
            </p:cNvGraphicFramePr>
            <p:nvPr/>
          </p:nvGraphicFramePr>
          <p:xfrm>
            <a:off x="1396930" y="2541529"/>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0" name=""/>
                        <p:cNvPicPr>
                          <a:picLocks noChangeAspect="1" noChangeArrowheads="1"/>
                        </p:cNvPicPr>
                        <p:nvPr/>
                      </p:nvPicPr>
                      <p:blipFill>
                        <a:blip r:embed="rId5"/>
                        <a:srcRect/>
                        <a:stretch>
                          <a:fillRect/>
                        </a:stretch>
                      </p:blipFill>
                      <p:spPr bwMode="auto">
                        <a:xfrm>
                          <a:off x="1396930" y="254152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 name="橢圓 11"/>
          <p:cNvSpPr/>
          <p:nvPr/>
        </p:nvSpPr>
        <p:spPr>
          <a:xfrm>
            <a:off x="2874513" y="216992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3" name="橢圓 12"/>
          <p:cNvSpPr/>
          <p:nvPr/>
        </p:nvSpPr>
        <p:spPr>
          <a:xfrm>
            <a:off x="2876854" y="319537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graphicFrame>
        <p:nvGraphicFramePr>
          <p:cNvPr id="20" name="Object 12"/>
          <p:cNvGraphicFramePr>
            <a:graphicFrameLocks noChangeAspect="1"/>
          </p:cNvGraphicFramePr>
          <p:nvPr/>
        </p:nvGraphicFramePr>
        <p:xfrm>
          <a:off x="8161635" y="3316091"/>
          <a:ext cx="352425" cy="461962"/>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8161635" y="3316091"/>
                        <a:ext cx="352425"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12"/>
          <p:cNvGraphicFramePr>
            <a:graphicFrameLocks noChangeAspect="1"/>
          </p:cNvGraphicFramePr>
          <p:nvPr/>
        </p:nvGraphicFramePr>
        <p:xfrm>
          <a:off x="8134648" y="4099270"/>
          <a:ext cx="379412" cy="461963"/>
        </p:xfrm>
        <a:graphic>
          <a:graphicData uri="http://schemas.openxmlformats.org/presentationml/2006/ole">
            <mc:AlternateContent xmlns:mc="http://schemas.openxmlformats.org/markup-compatibility/2006">
              <mc:Choice xmlns:v="urn:schemas-microsoft-com:vml" Requires="v">
                <p:oleObj name="方程式" r:id="rId8" imgW="177480" imgH="215640" progId="Equation.3">
                  <p:embed/>
                </p:oleObj>
              </mc:Choice>
              <mc:Fallback>
                <p:oleObj name="方程式" r:id="rId8" imgW="177480" imgH="215640" progId="Equation.3">
                  <p:embed/>
                  <p:pic>
                    <p:nvPicPr>
                      <p:cNvPr id="0" name=""/>
                      <p:cNvPicPr>
                        <a:picLocks noChangeAspect="1" noChangeArrowheads="1"/>
                      </p:cNvPicPr>
                      <p:nvPr/>
                    </p:nvPicPr>
                    <p:blipFill>
                      <a:blip r:embed="rId9"/>
                      <a:srcRect/>
                      <a:stretch>
                        <a:fillRect/>
                      </a:stretch>
                    </p:blipFill>
                    <p:spPr bwMode="auto">
                      <a:xfrm>
                        <a:off x="8134648" y="4099270"/>
                        <a:ext cx="379412"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橢圓 22"/>
          <p:cNvSpPr/>
          <p:nvPr/>
        </p:nvSpPr>
        <p:spPr>
          <a:xfrm>
            <a:off x="5295518" y="3211490"/>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27" name="橢圓 26"/>
          <p:cNvSpPr/>
          <p:nvPr/>
        </p:nvSpPr>
        <p:spPr>
          <a:xfrm>
            <a:off x="7055837" y="332023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28" name="橢圓 27"/>
          <p:cNvSpPr/>
          <p:nvPr/>
        </p:nvSpPr>
        <p:spPr>
          <a:xfrm>
            <a:off x="7058179" y="408014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cxnSp>
        <p:nvCxnSpPr>
          <p:cNvPr id="39" name="直線單箭頭接點 38"/>
          <p:cNvCxnSpPr>
            <a:stCxn id="12" idx="6"/>
            <a:endCxn id="23" idx="2"/>
          </p:cNvCxnSpPr>
          <p:nvPr/>
        </p:nvCxnSpPr>
        <p:spPr>
          <a:xfrm>
            <a:off x="3448670" y="2457004"/>
            <a:ext cx="1846848" cy="10415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stCxn id="10" idx="3"/>
            <a:endCxn id="12" idx="2"/>
          </p:cNvCxnSpPr>
          <p:nvPr/>
        </p:nvCxnSpPr>
        <p:spPr>
          <a:xfrm flipV="1">
            <a:off x="1296803" y="2457004"/>
            <a:ext cx="1577711" cy="99330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9" idx="3"/>
            <a:endCxn id="13" idx="2"/>
          </p:cNvCxnSpPr>
          <p:nvPr/>
        </p:nvCxnSpPr>
        <p:spPr>
          <a:xfrm flipV="1">
            <a:off x="1301564" y="3482456"/>
            <a:ext cx="1575290" cy="356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stCxn id="11" idx="3"/>
            <a:endCxn id="12" idx="2"/>
          </p:cNvCxnSpPr>
          <p:nvPr/>
        </p:nvCxnSpPr>
        <p:spPr>
          <a:xfrm flipV="1">
            <a:off x="1357787" y="2457004"/>
            <a:ext cx="1516727" cy="21286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8" idx="3"/>
            <a:endCxn id="13" idx="2"/>
          </p:cNvCxnSpPr>
          <p:nvPr/>
        </p:nvCxnSpPr>
        <p:spPr>
          <a:xfrm flipV="1">
            <a:off x="1324449" y="3482458"/>
            <a:ext cx="1552407" cy="11265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stCxn id="23" idx="6"/>
          </p:cNvCxnSpPr>
          <p:nvPr/>
        </p:nvCxnSpPr>
        <p:spPr>
          <a:xfrm>
            <a:off x="5869677" y="3498571"/>
            <a:ext cx="1152868" cy="8995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23" idx="6"/>
          </p:cNvCxnSpPr>
          <p:nvPr/>
        </p:nvCxnSpPr>
        <p:spPr>
          <a:xfrm>
            <a:off x="5869677" y="3498569"/>
            <a:ext cx="1152868" cy="1077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橢圓 65"/>
          <p:cNvSpPr/>
          <p:nvPr/>
        </p:nvSpPr>
        <p:spPr>
          <a:xfrm>
            <a:off x="5321627" y="5325833"/>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cxnSp>
        <p:nvCxnSpPr>
          <p:cNvPr id="124" name="直線單箭頭接點 123"/>
          <p:cNvCxnSpPr/>
          <p:nvPr/>
        </p:nvCxnSpPr>
        <p:spPr>
          <a:xfrm>
            <a:off x="3448670" y="3498569"/>
            <a:ext cx="18627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13" idx="6"/>
            <a:endCxn id="66" idx="2"/>
          </p:cNvCxnSpPr>
          <p:nvPr/>
        </p:nvCxnSpPr>
        <p:spPr>
          <a:xfrm>
            <a:off x="3451012" y="3482456"/>
            <a:ext cx="1870614" cy="21304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12" idx="6"/>
            <a:endCxn id="66" idx="2"/>
          </p:cNvCxnSpPr>
          <p:nvPr/>
        </p:nvCxnSpPr>
        <p:spPr>
          <a:xfrm>
            <a:off x="3448670" y="2457004"/>
            <a:ext cx="1872956" cy="31559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a:stCxn id="66" idx="6"/>
            <a:endCxn id="28" idx="2"/>
          </p:cNvCxnSpPr>
          <p:nvPr/>
        </p:nvCxnSpPr>
        <p:spPr>
          <a:xfrm flipV="1">
            <a:off x="5895784" y="4367226"/>
            <a:ext cx="1162395" cy="12456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p:cNvCxnSpPr>
            <a:stCxn id="66" idx="6"/>
            <a:endCxn id="27" idx="2"/>
          </p:cNvCxnSpPr>
          <p:nvPr/>
        </p:nvCxnSpPr>
        <p:spPr>
          <a:xfrm flipV="1">
            <a:off x="5895786" y="3607319"/>
            <a:ext cx="1160053" cy="20055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接點 144"/>
          <p:cNvCxnSpPr/>
          <p:nvPr/>
        </p:nvCxnSpPr>
        <p:spPr>
          <a:xfrm>
            <a:off x="2922712" y="2555801"/>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p:nvPr/>
        </p:nvCxnSpPr>
        <p:spPr>
          <a:xfrm flipV="1">
            <a:off x="3147047" y="2268727"/>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接點 158"/>
          <p:cNvCxnSpPr/>
          <p:nvPr/>
        </p:nvCxnSpPr>
        <p:spPr>
          <a:xfrm>
            <a:off x="2929666" y="3593842"/>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接點 159"/>
          <p:cNvCxnSpPr/>
          <p:nvPr/>
        </p:nvCxnSpPr>
        <p:spPr>
          <a:xfrm flipV="1">
            <a:off x="3154003" y="3306768"/>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接點 164"/>
          <p:cNvCxnSpPr/>
          <p:nvPr/>
        </p:nvCxnSpPr>
        <p:spPr>
          <a:xfrm>
            <a:off x="5359751" y="5725402"/>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接點 165"/>
          <p:cNvCxnSpPr/>
          <p:nvPr/>
        </p:nvCxnSpPr>
        <p:spPr>
          <a:xfrm flipV="1">
            <a:off x="5584087" y="5438326"/>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接點 168"/>
          <p:cNvCxnSpPr/>
          <p:nvPr/>
        </p:nvCxnSpPr>
        <p:spPr>
          <a:xfrm>
            <a:off x="5330914" y="3604268"/>
            <a:ext cx="2243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接點 169"/>
          <p:cNvCxnSpPr/>
          <p:nvPr/>
        </p:nvCxnSpPr>
        <p:spPr>
          <a:xfrm flipV="1">
            <a:off x="5555251" y="3317192"/>
            <a:ext cx="197226" cy="287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1523925" y="1501737"/>
            <a:ext cx="3860800" cy="523200"/>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algn="ctr"/>
            <a:r>
              <a:rPr lang="en-US" altLang="zh-TW" sz="2800" dirty="0"/>
              <a:t>A Thinner linear network</a:t>
            </a:r>
            <a:endParaRPr lang="zh-TW" altLang="en-US" sz="2800" dirty="0"/>
          </a:p>
        </p:txBody>
      </p:sp>
      <p:cxnSp>
        <p:nvCxnSpPr>
          <p:cNvPr id="6" name="直線接點 5"/>
          <p:cNvCxnSpPr/>
          <p:nvPr/>
        </p:nvCxnSpPr>
        <p:spPr>
          <a:xfrm flipH="1">
            <a:off x="2975386" y="2268727"/>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接點 79"/>
          <p:cNvCxnSpPr/>
          <p:nvPr/>
        </p:nvCxnSpPr>
        <p:spPr>
          <a:xfrm flipH="1">
            <a:off x="2967110" y="3306567"/>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接點 80"/>
          <p:cNvCxnSpPr/>
          <p:nvPr/>
        </p:nvCxnSpPr>
        <p:spPr>
          <a:xfrm flipH="1">
            <a:off x="5383111" y="3314333"/>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p:nvPr/>
        </p:nvCxnSpPr>
        <p:spPr>
          <a:xfrm flipH="1">
            <a:off x="5434101" y="5431485"/>
            <a:ext cx="362857" cy="3628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矩形圖說文字 14"/>
          <p:cNvSpPr/>
          <p:nvPr/>
        </p:nvSpPr>
        <p:spPr>
          <a:xfrm>
            <a:off x="1544169" y="4910176"/>
            <a:ext cx="2862430" cy="1016000"/>
          </a:xfrm>
          <a:prstGeom prst="wedgeRectCallout">
            <a:avLst>
              <a:gd name="adj1" fmla="val -27942"/>
              <a:gd name="adj2" fmla="val -137500"/>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800" dirty="0"/>
              <a:t>Do not have smaller gradients</a:t>
            </a:r>
            <a:endParaRPr lang="zh-TW" altLang="en-US" sz="2800" dirty="0"/>
          </a:p>
        </p:txBody>
      </p:sp>
      <p:grpSp>
        <p:nvGrpSpPr>
          <p:cNvPr id="45" name="群組 44"/>
          <p:cNvGrpSpPr/>
          <p:nvPr/>
        </p:nvGrpSpPr>
        <p:grpSpPr>
          <a:xfrm>
            <a:off x="6275253" y="19180"/>
            <a:ext cx="2709950" cy="2809363"/>
            <a:chOff x="6200673" y="3815455"/>
            <a:chExt cx="2709950" cy="2809363"/>
          </a:xfrm>
        </p:grpSpPr>
        <p:cxnSp>
          <p:nvCxnSpPr>
            <p:cNvPr id="46" name="直線單箭頭接點 45"/>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文字方塊 51"/>
                <p:cNvSpPr txBox="1"/>
                <p:nvPr/>
              </p:nvSpPr>
              <p:spPr>
                <a:xfrm>
                  <a:off x="8687357" y="5527718"/>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92" name="文字方塊 91"/>
                <p:cNvSpPr txBox="1">
                  <a:spLocks noRot="1" noChangeAspect="1" noMove="1" noResize="1" noEditPoints="1" noAdjustHandles="1" noChangeArrowheads="1" noChangeShapeType="1" noTextEdit="1"/>
                </p:cNvSpPr>
                <p:nvPr/>
              </p:nvSpPr>
              <p:spPr>
                <a:xfrm>
                  <a:off x="8687357" y="5527718"/>
                  <a:ext cx="223266" cy="369332"/>
                </a:xfrm>
                <a:prstGeom prst="rect">
                  <a:avLst/>
                </a:prstGeom>
                <a:blipFill rotWithShape="0">
                  <a:blip r:embed="rId19"/>
                  <a:stretch>
                    <a:fillRect l="-16216" r="-1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3" name="文字方塊 52"/>
                <p:cNvSpPr txBox="1"/>
                <p:nvPr/>
              </p:nvSpPr>
              <p:spPr>
                <a:xfrm>
                  <a:off x="7313865" y="3815455"/>
                  <a:ext cx="2479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oMath>
                    </m:oMathPara>
                  </a14:m>
                  <a:endParaRPr lang="zh-TW" altLang="en-US" sz="2400" dirty="0"/>
                </a:p>
              </p:txBody>
            </p:sp>
          </mc:Choice>
          <mc:Fallback xmlns="">
            <p:sp>
              <p:nvSpPr>
                <p:cNvPr id="93" name="文字方塊 92"/>
                <p:cNvSpPr txBox="1">
                  <a:spLocks noRot="1" noChangeAspect="1" noMove="1" noResize="1" noEditPoints="1" noAdjustHandles="1" noChangeArrowheads="1" noChangeShapeType="1" noTextEdit="1"/>
                </p:cNvSpPr>
                <p:nvPr/>
              </p:nvSpPr>
              <p:spPr>
                <a:xfrm>
                  <a:off x="7313865" y="3815455"/>
                  <a:ext cx="247953" cy="369332"/>
                </a:xfrm>
                <a:prstGeom prst="rect">
                  <a:avLst/>
                </a:prstGeom>
                <a:blipFill rotWithShape="0">
                  <a:blip r:embed="rId20"/>
                  <a:stretch>
                    <a:fillRect l="-17500" r="-15000"/>
                  </a:stretch>
                </a:blipFill>
              </p:spPr>
              <p:txBody>
                <a:bodyPr/>
                <a:lstStyle/>
                <a:p>
                  <a:r>
                    <a:rPr lang="zh-TW" altLang="en-US">
                      <a:noFill/>
                    </a:rPr>
                    <a:t> </a:t>
                  </a:r>
                </a:p>
              </p:txBody>
            </p:sp>
          </mc:Fallback>
        </mc:AlternateContent>
        <p:cxnSp>
          <p:nvCxnSpPr>
            <p:cNvPr id="54" name="直線接點 53"/>
            <p:cNvCxnSpPr/>
            <p:nvPr/>
          </p:nvCxnSpPr>
          <p:spPr>
            <a:xfrm>
              <a:off x="6228958" y="5708803"/>
              <a:ext cx="123716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字方塊 55"/>
                <p:cNvSpPr txBox="1"/>
                <p:nvPr/>
              </p:nvSpPr>
              <p:spPr>
                <a:xfrm>
                  <a:off x="7985942" y="4252893"/>
                  <a:ext cx="8024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m:t>
                        </m:r>
                        <m:r>
                          <a:rPr lang="en-US" altLang="zh-TW" sz="2400" i="1">
                            <a:latin typeface="Cambria Math" panose="02040503050406030204" pitchFamily="18" charset="0"/>
                          </a:rPr>
                          <m:t>𝑧</m:t>
                        </m:r>
                      </m:oMath>
                    </m:oMathPara>
                  </a14:m>
                  <a:endParaRPr lang="zh-TW" altLang="en-US" sz="2400" dirty="0"/>
                </a:p>
              </p:txBody>
            </p:sp>
          </mc:Choice>
          <mc:Fallback xmlns="">
            <p:sp>
              <p:nvSpPr>
                <p:cNvPr id="98" name="文字方塊 97"/>
                <p:cNvSpPr txBox="1">
                  <a:spLocks noRot="1" noChangeAspect="1" noMove="1" noResize="1" noEditPoints="1" noAdjustHandles="1" noChangeArrowheads="1" noChangeShapeType="1" noTextEdit="1"/>
                </p:cNvSpPr>
                <p:nvPr/>
              </p:nvSpPr>
              <p:spPr>
                <a:xfrm>
                  <a:off x="7985942" y="4252893"/>
                  <a:ext cx="802464" cy="369332"/>
                </a:xfrm>
                <a:prstGeom prst="rect">
                  <a:avLst/>
                </a:prstGeom>
                <a:blipFill rotWithShape="0">
                  <a:blip r:embed="rId21"/>
                  <a:stretch>
                    <a:fillRect l="-4545" r="-378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文字方塊 57"/>
                <p:cNvSpPr txBox="1"/>
                <p:nvPr/>
              </p:nvSpPr>
              <p:spPr>
                <a:xfrm>
                  <a:off x="6401952" y="5321208"/>
                  <a:ext cx="8180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𝑎</m:t>
                        </m:r>
                        <m:r>
                          <a:rPr lang="en-US" altLang="zh-TW" sz="2400" i="1">
                            <a:latin typeface="Cambria Math" panose="02040503050406030204" pitchFamily="18" charset="0"/>
                          </a:rPr>
                          <m:t>=0</m:t>
                        </m:r>
                      </m:oMath>
                    </m:oMathPara>
                  </a14:m>
                  <a:endParaRPr lang="zh-TW" altLang="en-US" sz="2400" dirty="0"/>
                </a:p>
              </p:txBody>
            </p:sp>
          </mc:Choice>
          <mc:Fallback xmlns="">
            <p:sp>
              <p:nvSpPr>
                <p:cNvPr id="99" name="文字方塊 98"/>
                <p:cNvSpPr txBox="1">
                  <a:spLocks noRot="1" noChangeAspect="1" noMove="1" noResize="1" noEditPoints="1" noAdjustHandles="1" noChangeArrowheads="1" noChangeShapeType="1" noTextEdit="1"/>
                </p:cNvSpPr>
                <p:nvPr/>
              </p:nvSpPr>
              <p:spPr>
                <a:xfrm>
                  <a:off x="6401952" y="5321208"/>
                  <a:ext cx="818044" cy="369332"/>
                </a:xfrm>
                <a:prstGeom prst="rect">
                  <a:avLst/>
                </a:prstGeom>
                <a:blipFill rotWithShape="0">
                  <a:blip r:embed="rId22"/>
                  <a:stretch>
                    <a:fillRect l="-4478" r="-8955" b="-6557"/>
                  </a:stretch>
                </a:blipFill>
              </p:spPr>
              <p:txBody>
                <a:bodyPr/>
                <a:lstStyle/>
                <a:p>
                  <a:r>
                    <a:rPr lang="zh-TW" altLang="en-US">
                      <a:noFill/>
                    </a:rPr>
                    <a:t> </a:t>
                  </a:r>
                </a:p>
              </p:txBody>
            </p:sp>
          </mc:Fallback>
        </mc:AlternateContent>
      </p:grpSp>
      <p:grpSp>
        <p:nvGrpSpPr>
          <p:cNvPr id="60" name="Group 59"/>
          <p:cNvGrpSpPr/>
          <p:nvPr/>
        </p:nvGrpSpPr>
        <p:grpSpPr>
          <a:xfrm>
            <a:off x="8453741" y="5984280"/>
            <a:ext cx="592191" cy="816164"/>
            <a:chOff x="7517647" y="4843947"/>
            <a:chExt cx="1485900" cy="1908068"/>
          </a:xfrm>
        </p:grpSpPr>
        <p:pic>
          <p:nvPicPr>
            <p:cNvPr id="61" name="Picture 2">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785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矩形 141"/>
          <p:cNvSpPr/>
          <p:nvPr/>
        </p:nvSpPr>
        <p:spPr>
          <a:xfrm>
            <a:off x="6399241" y="2520593"/>
            <a:ext cx="450779" cy="3183199"/>
          </a:xfrm>
          <a:prstGeom prst="rect">
            <a:avLst/>
          </a:prstGeom>
          <a:solidFill>
            <a:schemeClr val="bg2"/>
          </a:solidFill>
          <a:ln>
            <a:solidFill>
              <a:schemeClr val="bg2"/>
            </a:solidFill>
          </a:ln>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26" name="橢圓 225"/>
          <p:cNvSpPr/>
          <p:nvPr/>
        </p:nvSpPr>
        <p:spPr>
          <a:xfrm>
            <a:off x="6279833" y="4259614"/>
            <a:ext cx="671512" cy="1407194"/>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227" name="橢圓 226"/>
          <p:cNvSpPr/>
          <p:nvPr/>
        </p:nvSpPr>
        <p:spPr>
          <a:xfrm>
            <a:off x="6270982" y="2493856"/>
            <a:ext cx="671512" cy="1407194"/>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40" name="矩形 139"/>
          <p:cNvSpPr/>
          <p:nvPr/>
        </p:nvSpPr>
        <p:spPr>
          <a:xfrm>
            <a:off x="2577047" y="2533350"/>
            <a:ext cx="450779" cy="3192928"/>
          </a:xfrm>
          <a:prstGeom prst="rect">
            <a:avLst/>
          </a:prstGeom>
          <a:solidFill>
            <a:schemeClr val="bg2"/>
          </a:solidFill>
          <a:ln>
            <a:solidFill>
              <a:schemeClr val="bg2"/>
            </a:solidFill>
          </a:ln>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25" name="橢圓 224"/>
          <p:cNvSpPr/>
          <p:nvPr/>
        </p:nvSpPr>
        <p:spPr>
          <a:xfrm>
            <a:off x="2455632" y="4263694"/>
            <a:ext cx="671512" cy="1407194"/>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224" name="橢圓 223"/>
          <p:cNvSpPr/>
          <p:nvPr/>
        </p:nvSpPr>
        <p:spPr>
          <a:xfrm>
            <a:off x="2446782" y="2497936"/>
            <a:ext cx="671512" cy="1407194"/>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43" name="矩形 142"/>
          <p:cNvSpPr/>
          <p:nvPr/>
        </p:nvSpPr>
        <p:spPr>
          <a:xfrm>
            <a:off x="8307182" y="2877444"/>
            <a:ext cx="450779" cy="2416621"/>
          </a:xfrm>
          <a:prstGeom prst="rect">
            <a:avLst/>
          </a:prstGeom>
          <a:solidFill>
            <a:schemeClr val="bg2"/>
          </a:solidFill>
          <a:ln>
            <a:solidFill>
              <a:schemeClr val="bg2"/>
            </a:solidFill>
          </a:ln>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41" name="矩形 140"/>
          <p:cNvSpPr/>
          <p:nvPr/>
        </p:nvSpPr>
        <p:spPr>
          <a:xfrm>
            <a:off x="4486957" y="2868547"/>
            <a:ext cx="450779" cy="2426844"/>
          </a:xfrm>
          <a:prstGeom prst="rect">
            <a:avLst/>
          </a:prstGeom>
          <a:solidFill>
            <a:schemeClr val="bg2"/>
          </a:solidFill>
          <a:ln>
            <a:solidFill>
              <a:schemeClr val="bg2"/>
            </a:solidFill>
          </a:ln>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39" name="矩形 138"/>
          <p:cNvSpPr/>
          <p:nvPr/>
        </p:nvSpPr>
        <p:spPr>
          <a:xfrm>
            <a:off x="486914" y="3373624"/>
            <a:ext cx="450779" cy="1477138"/>
          </a:xfrm>
          <a:prstGeom prst="rect">
            <a:avLst/>
          </a:prstGeom>
          <a:solidFill>
            <a:schemeClr val="bg2"/>
          </a:solidFill>
          <a:ln>
            <a:solidFill>
              <a:schemeClr val="bg2"/>
            </a:solidFill>
          </a:ln>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 name="標題 1"/>
          <p:cNvSpPr>
            <a:spLocks noGrp="1"/>
          </p:cNvSpPr>
          <p:nvPr>
            <p:ph type="title"/>
          </p:nvPr>
        </p:nvSpPr>
        <p:spPr/>
        <p:txBody>
          <a:bodyPr/>
          <a:lstStyle/>
          <a:p>
            <a:r>
              <a:rPr lang="en-US" altLang="zh-TW" dirty="0" err="1"/>
              <a:t>Maxout</a:t>
            </a:r>
            <a:r>
              <a:rPr lang="en-US" altLang="zh-TW" dirty="0"/>
              <a:t> </a:t>
            </a:r>
            <a:endParaRPr lang="zh-TW" altLang="en-US" dirty="0"/>
          </a:p>
        </p:txBody>
      </p:sp>
      <p:sp>
        <p:nvSpPr>
          <p:cNvPr id="3" name="內容版面配置區 2"/>
          <p:cNvSpPr>
            <a:spLocks noGrp="1"/>
          </p:cNvSpPr>
          <p:nvPr>
            <p:ph idx="1"/>
          </p:nvPr>
        </p:nvSpPr>
        <p:spPr/>
        <p:txBody>
          <a:bodyPr/>
          <a:lstStyle/>
          <a:p>
            <a:r>
              <a:rPr lang="en-US" altLang="zh-TW" dirty="0"/>
              <a:t>Learnable activation function </a:t>
            </a:r>
            <a:r>
              <a:rPr lang="en-US" altLang="zh-TW" sz="1800" dirty="0">
                <a:solidFill>
                  <a:srgbClr val="0000FF"/>
                </a:solidFill>
              </a:rPr>
              <a:t>[Ian J. </a:t>
            </a:r>
            <a:r>
              <a:rPr lang="en-US" altLang="zh-TW" sz="1800" dirty="0" err="1">
                <a:solidFill>
                  <a:srgbClr val="0000FF"/>
                </a:solidFill>
              </a:rPr>
              <a:t>Goodfellow</a:t>
            </a:r>
            <a:r>
              <a:rPr lang="en-US" altLang="zh-TW" sz="1800" dirty="0">
                <a:solidFill>
                  <a:srgbClr val="0000FF"/>
                </a:solidFill>
              </a:rPr>
              <a:t>, ICML’13]</a:t>
            </a:r>
            <a:endParaRPr lang="zh-TW" altLang="en-US" sz="1800" dirty="0">
              <a:solidFill>
                <a:srgbClr val="0000FF"/>
              </a:solidFill>
            </a:endParaRPr>
          </a:p>
          <a:p>
            <a:endParaRPr lang="en-US" altLang="zh-TW" dirty="0"/>
          </a:p>
        </p:txBody>
      </p:sp>
      <p:sp>
        <p:nvSpPr>
          <p:cNvPr id="8" name="橢圓 7"/>
          <p:cNvSpPr/>
          <p:nvPr/>
        </p:nvSpPr>
        <p:spPr>
          <a:xfrm>
            <a:off x="3479187" y="2935808"/>
            <a:ext cx="840932"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dirty="0"/>
              <a:t>Max</a:t>
            </a:r>
            <a:endParaRPr lang="zh-TW" altLang="en-US" dirty="0"/>
          </a:p>
        </p:txBody>
      </p:sp>
      <p:grpSp>
        <p:nvGrpSpPr>
          <p:cNvPr id="75" name="群組 74"/>
          <p:cNvGrpSpPr/>
          <p:nvPr/>
        </p:nvGrpSpPr>
        <p:grpSpPr>
          <a:xfrm>
            <a:off x="529187" y="3388339"/>
            <a:ext cx="342900" cy="461962"/>
            <a:chOff x="600453" y="3988847"/>
            <a:chExt cx="342900" cy="461962"/>
          </a:xfrm>
        </p:grpSpPr>
        <p:sp>
          <p:nvSpPr>
            <p:cNvPr id="30" name="矩形 29"/>
            <p:cNvSpPr/>
            <p:nvPr/>
          </p:nvSpPr>
          <p:spPr>
            <a:xfrm>
              <a:off x="600453" y="408409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1" name="Object 12"/>
            <p:cNvGraphicFramePr>
              <a:graphicFrameLocks noChangeAspect="1"/>
            </p:cNvGraphicFramePr>
            <p:nvPr/>
          </p:nvGraphicFramePr>
          <p:xfrm>
            <a:off x="613152" y="3988847"/>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0" name=""/>
                        <p:cNvPicPr>
                          <a:picLocks noChangeAspect="1" noChangeArrowheads="1"/>
                        </p:cNvPicPr>
                        <p:nvPr/>
                      </p:nvPicPr>
                      <p:blipFill>
                        <a:blip r:embed="rId4"/>
                        <a:srcRect/>
                        <a:stretch>
                          <a:fillRect/>
                        </a:stretch>
                      </p:blipFill>
                      <p:spPr bwMode="auto">
                        <a:xfrm>
                          <a:off x="613152" y="3988847"/>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6" name="群組 75"/>
          <p:cNvGrpSpPr/>
          <p:nvPr/>
        </p:nvGrpSpPr>
        <p:grpSpPr>
          <a:xfrm>
            <a:off x="531452" y="4238063"/>
            <a:ext cx="376238" cy="461963"/>
            <a:chOff x="594635" y="4571576"/>
            <a:chExt cx="376238" cy="461963"/>
          </a:xfrm>
        </p:grpSpPr>
        <p:sp>
          <p:nvSpPr>
            <p:cNvPr id="29" name="矩形 28"/>
            <p:cNvSpPr/>
            <p:nvPr/>
          </p:nvSpPr>
          <p:spPr>
            <a:xfrm>
              <a:off x="594635" y="465442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2" name="Object 12"/>
            <p:cNvGraphicFramePr>
              <a:graphicFrameLocks noChangeAspect="1"/>
            </p:cNvGraphicFramePr>
            <p:nvPr/>
          </p:nvGraphicFramePr>
          <p:xfrm>
            <a:off x="618448" y="4571576"/>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0" name=""/>
                        <p:cNvPicPr>
                          <a:picLocks noChangeAspect="1" noChangeArrowheads="1"/>
                        </p:cNvPicPr>
                        <p:nvPr/>
                      </p:nvPicPr>
                      <p:blipFill>
                        <a:blip r:embed="rId6"/>
                        <a:srcRect/>
                        <a:stretch>
                          <a:fillRect/>
                        </a:stretch>
                      </p:blipFill>
                      <p:spPr bwMode="auto">
                        <a:xfrm>
                          <a:off x="618448" y="4571576"/>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文字方塊 34"/>
          <p:cNvSpPr txBox="1"/>
          <p:nvPr/>
        </p:nvSpPr>
        <p:spPr>
          <a:xfrm>
            <a:off x="144282" y="2734480"/>
            <a:ext cx="1134648" cy="461645"/>
          </a:xfrm>
          <a:prstGeom prst="rect">
            <a:avLst/>
          </a:prstGeom>
          <a:noFill/>
        </p:spPr>
        <p:txBody>
          <a:bodyPr wrap="square" lIns="91420" tIns="45710" rIns="91420" bIns="45710" rtlCol="0">
            <a:spAutoFit/>
          </a:bodyPr>
          <a:lstStyle/>
          <a:p>
            <a:pPr algn="ctr"/>
            <a:r>
              <a:rPr lang="en-US" altLang="zh-TW" sz="2400" dirty="0"/>
              <a:t>Input</a:t>
            </a:r>
          </a:p>
        </p:txBody>
      </p:sp>
      <p:sp>
        <p:nvSpPr>
          <p:cNvPr id="52" name="橢圓 51"/>
          <p:cNvSpPr/>
          <p:nvPr/>
        </p:nvSpPr>
        <p:spPr>
          <a:xfrm>
            <a:off x="3487041" y="4762363"/>
            <a:ext cx="840932"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dirty="0"/>
              <a:t>Max</a:t>
            </a:r>
            <a:endParaRPr lang="zh-TW" altLang="en-US" dirty="0"/>
          </a:p>
        </p:txBody>
      </p:sp>
      <p:grpSp>
        <p:nvGrpSpPr>
          <p:cNvPr id="85" name="群組 84"/>
          <p:cNvGrpSpPr/>
          <p:nvPr/>
        </p:nvGrpSpPr>
        <p:grpSpPr>
          <a:xfrm>
            <a:off x="1977455" y="2531732"/>
            <a:ext cx="926032" cy="523220"/>
            <a:chOff x="3518823" y="2481252"/>
            <a:chExt cx="926032" cy="523220"/>
          </a:xfrm>
        </p:grpSpPr>
        <p:grpSp>
          <p:nvGrpSpPr>
            <p:cNvPr id="36" name="群組 35"/>
            <p:cNvGrpSpPr/>
            <p:nvPr/>
          </p:nvGrpSpPr>
          <p:grpSpPr>
            <a:xfrm>
              <a:off x="3518823" y="2481252"/>
              <a:ext cx="311569" cy="523220"/>
              <a:chOff x="3518823" y="2481252"/>
              <a:chExt cx="311569" cy="523220"/>
            </a:xfrm>
          </p:grpSpPr>
          <p:sp>
            <p:nvSpPr>
              <p:cNvPr id="11" name="矩形 10"/>
              <p:cNvSpPr/>
              <p:nvPr/>
            </p:nvSpPr>
            <p:spPr>
              <a:xfrm>
                <a:off x="3518823" y="2611915"/>
                <a:ext cx="287079" cy="2870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2" name="文字方塊 11"/>
              <p:cNvSpPr txBox="1"/>
              <p:nvPr/>
            </p:nvSpPr>
            <p:spPr>
              <a:xfrm>
                <a:off x="3530355" y="2481252"/>
                <a:ext cx="300037" cy="523220"/>
              </a:xfrm>
              <a:prstGeom prst="rect">
                <a:avLst/>
              </a:prstGeom>
              <a:noFill/>
            </p:spPr>
            <p:txBody>
              <a:bodyPr wrap="square" rtlCol="0">
                <a:spAutoFit/>
              </a:bodyPr>
              <a:lstStyle/>
              <a:p>
                <a:pPr algn="ctr"/>
                <a:r>
                  <a:rPr lang="en-US" altLang="zh-TW" sz="2800" dirty="0"/>
                  <a:t>+</a:t>
                </a:r>
                <a:endParaRPr lang="zh-TW" altLang="en-US" sz="2800" dirty="0"/>
              </a:p>
            </p:txBody>
          </p:sp>
        </p:grpSp>
        <mc:AlternateContent xmlns:mc="http://schemas.openxmlformats.org/markup-compatibility/2006" xmlns:a14="http://schemas.microsoft.com/office/drawing/2010/main">
          <mc:Choice Requires="a14">
            <p:sp>
              <p:nvSpPr>
                <p:cNvPr id="80" name="文字方塊 79"/>
                <p:cNvSpPr txBox="1"/>
                <p:nvPr/>
              </p:nvSpPr>
              <p:spPr>
                <a:xfrm>
                  <a:off x="4206008" y="2571873"/>
                  <a:ext cx="238847" cy="369332"/>
                </a:xfrm>
                <a:prstGeom prst="rect">
                  <a:avLst/>
                </a:prstGeom>
              </p:spPr>
              <p:style>
                <a:lnRef idx="0">
                  <a:schemeClr val="accent5"/>
                </a:lnRef>
                <a:fillRef idx="3">
                  <a:schemeClr val="accent5"/>
                </a:fillRef>
                <a:effectRef idx="3">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5</m:t>
                        </m:r>
                      </m:oMath>
                    </m:oMathPara>
                  </a14:m>
                  <a:endParaRPr lang="zh-TW" altLang="en-US" sz="2400" dirty="0"/>
                </a:p>
              </p:txBody>
            </p:sp>
          </mc:Choice>
          <mc:Fallback xmlns="">
            <p:sp>
              <p:nvSpPr>
                <p:cNvPr id="80" name="文字方塊 79"/>
                <p:cNvSpPr txBox="1">
                  <a:spLocks noRot="1" noChangeAspect="1" noMove="1" noResize="1" noEditPoints="1" noAdjustHandles="1" noChangeArrowheads="1" noChangeShapeType="1" noTextEdit="1"/>
                </p:cNvSpPr>
                <p:nvPr/>
              </p:nvSpPr>
              <p:spPr>
                <a:xfrm>
                  <a:off x="4206008" y="2571873"/>
                  <a:ext cx="238847" cy="369332"/>
                </a:xfrm>
                <a:prstGeom prst="rect">
                  <a:avLst/>
                </a:prstGeom>
                <a:blipFill rotWithShape="0">
                  <a:blip r:embed="rId8"/>
                  <a:stretch>
                    <a:fillRect/>
                  </a:stretch>
                </a:blipFill>
              </p:spPr>
              <p:txBody>
                <a:bodyPr/>
                <a:lstStyle/>
                <a:p>
                  <a:r>
                    <a:rPr lang="zh-TW" altLang="en-US">
                      <a:noFill/>
                    </a:rPr>
                    <a:t> </a:t>
                  </a:r>
                </a:p>
              </p:txBody>
            </p:sp>
          </mc:Fallback>
        </mc:AlternateContent>
        <p:cxnSp>
          <p:nvCxnSpPr>
            <p:cNvPr id="83" name="直線單箭頭接點 82"/>
            <p:cNvCxnSpPr/>
            <p:nvPr/>
          </p:nvCxnSpPr>
          <p:spPr>
            <a:xfrm>
              <a:off x="3805902" y="2755454"/>
              <a:ext cx="3558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群組 85"/>
          <p:cNvGrpSpPr/>
          <p:nvPr/>
        </p:nvGrpSpPr>
        <p:grpSpPr>
          <a:xfrm>
            <a:off x="1988989" y="3397715"/>
            <a:ext cx="926169" cy="523220"/>
            <a:chOff x="3518823" y="2481252"/>
            <a:chExt cx="926169" cy="523220"/>
          </a:xfrm>
        </p:grpSpPr>
        <p:grpSp>
          <p:nvGrpSpPr>
            <p:cNvPr id="87" name="群組 86"/>
            <p:cNvGrpSpPr/>
            <p:nvPr/>
          </p:nvGrpSpPr>
          <p:grpSpPr>
            <a:xfrm>
              <a:off x="3518823" y="2481252"/>
              <a:ext cx="311569" cy="523220"/>
              <a:chOff x="3518823" y="2481252"/>
              <a:chExt cx="311569" cy="523220"/>
            </a:xfrm>
          </p:grpSpPr>
          <p:sp>
            <p:nvSpPr>
              <p:cNvPr id="90" name="矩形 89"/>
              <p:cNvSpPr/>
              <p:nvPr/>
            </p:nvSpPr>
            <p:spPr>
              <a:xfrm>
                <a:off x="3518823" y="2611915"/>
                <a:ext cx="287079" cy="2870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1" name="文字方塊 90"/>
              <p:cNvSpPr txBox="1"/>
              <p:nvPr/>
            </p:nvSpPr>
            <p:spPr>
              <a:xfrm>
                <a:off x="3530355" y="2481252"/>
                <a:ext cx="300037" cy="523220"/>
              </a:xfrm>
              <a:prstGeom prst="rect">
                <a:avLst/>
              </a:prstGeom>
              <a:noFill/>
            </p:spPr>
            <p:txBody>
              <a:bodyPr wrap="square" rtlCol="0">
                <a:spAutoFit/>
              </a:bodyPr>
              <a:lstStyle/>
              <a:p>
                <a:pPr algn="ctr"/>
                <a:r>
                  <a:rPr lang="en-US" altLang="zh-TW" sz="2800" dirty="0"/>
                  <a:t>+</a:t>
                </a:r>
                <a:endParaRPr lang="zh-TW" altLang="en-US" sz="2800" dirty="0"/>
              </a:p>
            </p:txBody>
          </p:sp>
        </p:grpSp>
        <mc:AlternateContent xmlns:mc="http://schemas.openxmlformats.org/markup-compatibility/2006" xmlns:a14="http://schemas.microsoft.com/office/drawing/2010/main">
          <mc:Choice Requires="a14">
            <p:sp>
              <p:nvSpPr>
                <p:cNvPr id="88" name="文字方塊 87"/>
                <p:cNvSpPr txBox="1"/>
                <p:nvPr/>
              </p:nvSpPr>
              <p:spPr>
                <a:xfrm>
                  <a:off x="4206145" y="2546534"/>
                  <a:ext cx="238847" cy="369332"/>
                </a:xfrm>
                <a:prstGeom prst="rect">
                  <a:avLst/>
                </a:prstGeom>
              </p:spPr>
              <p:style>
                <a:lnRef idx="0">
                  <a:schemeClr val="accent5"/>
                </a:lnRef>
                <a:fillRef idx="3">
                  <a:schemeClr val="accent5"/>
                </a:fillRef>
                <a:effectRef idx="3">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7</m:t>
                        </m:r>
                      </m:oMath>
                    </m:oMathPara>
                  </a14:m>
                  <a:endParaRPr lang="zh-TW" altLang="en-US" sz="2400" dirty="0"/>
                </a:p>
              </p:txBody>
            </p:sp>
          </mc:Choice>
          <mc:Fallback xmlns="">
            <p:sp>
              <p:nvSpPr>
                <p:cNvPr id="88" name="文字方塊 87"/>
                <p:cNvSpPr txBox="1">
                  <a:spLocks noRot="1" noChangeAspect="1" noMove="1" noResize="1" noEditPoints="1" noAdjustHandles="1" noChangeArrowheads="1" noChangeShapeType="1" noTextEdit="1"/>
                </p:cNvSpPr>
                <p:nvPr/>
              </p:nvSpPr>
              <p:spPr>
                <a:xfrm>
                  <a:off x="4206145" y="2546534"/>
                  <a:ext cx="238847" cy="369332"/>
                </a:xfrm>
                <a:prstGeom prst="rect">
                  <a:avLst/>
                </a:prstGeom>
                <a:blipFill rotWithShape="0">
                  <a:blip r:embed="rId9"/>
                  <a:stretch>
                    <a:fillRect/>
                  </a:stretch>
                </a:blipFill>
              </p:spPr>
              <p:txBody>
                <a:bodyPr/>
                <a:lstStyle/>
                <a:p>
                  <a:r>
                    <a:rPr lang="zh-TW" altLang="en-US">
                      <a:noFill/>
                    </a:rPr>
                    <a:t> </a:t>
                  </a:r>
                </a:p>
              </p:txBody>
            </p:sp>
          </mc:Fallback>
        </mc:AlternateContent>
        <p:cxnSp>
          <p:nvCxnSpPr>
            <p:cNvPr id="89" name="直線單箭頭接點 88"/>
            <p:cNvCxnSpPr/>
            <p:nvPr/>
          </p:nvCxnSpPr>
          <p:spPr>
            <a:xfrm>
              <a:off x="3805902" y="2755454"/>
              <a:ext cx="3558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 name="群組 91"/>
          <p:cNvGrpSpPr/>
          <p:nvPr/>
        </p:nvGrpSpPr>
        <p:grpSpPr>
          <a:xfrm>
            <a:off x="1987970" y="4263694"/>
            <a:ext cx="1155650" cy="523220"/>
            <a:chOff x="3518823" y="2481252"/>
            <a:chExt cx="1155650" cy="523220"/>
          </a:xfrm>
        </p:grpSpPr>
        <p:grpSp>
          <p:nvGrpSpPr>
            <p:cNvPr id="93" name="群組 92"/>
            <p:cNvGrpSpPr/>
            <p:nvPr/>
          </p:nvGrpSpPr>
          <p:grpSpPr>
            <a:xfrm>
              <a:off x="3518823" y="2481252"/>
              <a:ext cx="311569" cy="523220"/>
              <a:chOff x="3518823" y="2481252"/>
              <a:chExt cx="311569" cy="523220"/>
            </a:xfrm>
          </p:grpSpPr>
          <p:sp>
            <p:nvSpPr>
              <p:cNvPr id="96" name="矩形 95"/>
              <p:cNvSpPr/>
              <p:nvPr/>
            </p:nvSpPr>
            <p:spPr>
              <a:xfrm>
                <a:off x="3518823" y="2611915"/>
                <a:ext cx="287079" cy="2870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7" name="文字方塊 96"/>
              <p:cNvSpPr txBox="1"/>
              <p:nvPr/>
            </p:nvSpPr>
            <p:spPr>
              <a:xfrm>
                <a:off x="3530355" y="2481252"/>
                <a:ext cx="300037" cy="523220"/>
              </a:xfrm>
              <a:prstGeom prst="rect">
                <a:avLst/>
              </a:prstGeom>
              <a:noFill/>
            </p:spPr>
            <p:txBody>
              <a:bodyPr wrap="square" rtlCol="0">
                <a:spAutoFit/>
              </a:bodyPr>
              <a:lstStyle/>
              <a:p>
                <a:pPr algn="ctr"/>
                <a:r>
                  <a:rPr lang="en-US" altLang="zh-TW" sz="2800" dirty="0"/>
                  <a:t>+</a:t>
                </a:r>
                <a:endParaRPr lang="zh-TW" altLang="en-US" sz="2800" dirty="0"/>
              </a:p>
            </p:txBody>
          </p:sp>
        </p:grpSp>
        <p:cxnSp>
          <p:nvCxnSpPr>
            <p:cNvPr id="95" name="直線單箭頭接點 94"/>
            <p:cNvCxnSpPr/>
            <p:nvPr/>
          </p:nvCxnSpPr>
          <p:spPr>
            <a:xfrm>
              <a:off x="3805902" y="2755454"/>
              <a:ext cx="3558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文字方塊 93"/>
                <p:cNvSpPr txBox="1"/>
                <p:nvPr/>
              </p:nvSpPr>
              <p:spPr>
                <a:xfrm>
                  <a:off x="4206396" y="2533432"/>
                  <a:ext cx="468077" cy="369332"/>
                </a:xfrm>
                <a:prstGeom prst="rect">
                  <a:avLst/>
                </a:prstGeom>
              </p:spPr>
              <p:style>
                <a:lnRef idx="0">
                  <a:schemeClr val="accent5"/>
                </a:lnRef>
                <a:fillRef idx="3">
                  <a:schemeClr val="accent5"/>
                </a:fillRef>
                <a:effectRef idx="3">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−1</m:t>
                        </m:r>
                      </m:oMath>
                    </m:oMathPara>
                  </a14:m>
                  <a:endParaRPr lang="zh-TW" altLang="en-US" sz="2400" dirty="0"/>
                </a:p>
              </p:txBody>
            </p:sp>
          </mc:Choice>
          <mc:Fallback xmlns="">
            <p:sp>
              <p:nvSpPr>
                <p:cNvPr id="94" name="文字方塊 93"/>
                <p:cNvSpPr txBox="1">
                  <a:spLocks noRot="1" noChangeAspect="1" noMove="1" noResize="1" noEditPoints="1" noAdjustHandles="1" noChangeArrowheads="1" noChangeShapeType="1" noTextEdit="1"/>
                </p:cNvSpPr>
                <p:nvPr/>
              </p:nvSpPr>
              <p:spPr>
                <a:xfrm>
                  <a:off x="4206396" y="2533432"/>
                  <a:ext cx="468077" cy="369332"/>
                </a:xfrm>
                <a:prstGeom prst="rect">
                  <a:avLst/>
                </a:prstGeom>
                <a:blipFill rotWithShape="0">
                  <a:blip r:embed="rId10"/>
                  <a:stretch>
                    <a:fillRect/>
                  </a:stretch>
                </a:blipFill>
              </p:spPr>
              <p:txBody>
                <a:bodyPr/>
                <a:lstStyle/>
                <a:p>
                  <a:r>
                    <a:rPr lang="zh-TW" altLang="en-US">
                      <a:noFill/>
                    </a:rPr>
                    <a:t> </a:t>
                  </a:r>
                </a:p>
              </p:txBody>
            </p:sp>
          </mc:Fallback>
        </mc:AlternateContent>
      </p:grpSp>
      <p:grpSp>
        <p:nvGrpSpPr>
          <p:cNvPr id="98" name="群組 97"/>
          <p:cNvGrpSpPr/>
          <p:nvPr/>
        </p:nvGrpSpPr>
        <p:grpSpPr>
          <a:xfrm>
            <a:off x="1986148" y="5205858"/>
            <a:ext cx="926032" cy="523220"/>
            <a:chOff x="3518823" y="2481252"/>
            <a:chExt cx="926032" cy="523220"/>
          </a:xfrm>
        </p:grpSpPr>
        <p:grpSp>
          <p:nvGrpSpPr>
            <p:cNvPr id="99" name="群組 98"/>
            <p:cNvGrpSpPr/>
            <p:nvPr/>
          </p:nvGrpSpPr>
          <p:grpSpPr>
            <a:xfrm>
              <a:off x="3518823" y="2481252"/>
              <a:ext cx="311569" cy="523220"/>
              <a:chOff x="3518823" y="2481252"/>
              <a:chExt cx="311569" cy="523220"/>
            </a:xfrm>
          </p:grpSpPr>
          <p:sp>
            <p:nvSpPr>
              <p:cNvPr id="102" name="矩形 101"/>
              <p:cNvSpPr/>
              <p:nvPr/>
            </p:nvSpPr>
            <p:spPr>
              <a:xfrm>
                <a:off x="3518823" y="2611915"/>
                <a:ext cx="287079" cy="2870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3" name="文字方塊 102"/>
              <p:cNvSpPr txBox="1"/>
              <p:nvPr/>
            </p:nvSpPr>
            <p:spPr>
              <a:xfrm>
                <a:off x="3530355" y="2481252"/>
                <a:ext cx="300037" cy="523220"/>
              </a:xfrm>
              <a:prstGeom prst="rect">
                <a:avLst/>
              </a:prstGeom>
              <a:noFill/>
            </p:spPr>
            <p:txBody>
              <a:bodyPr wrap="square" rtlCol="0">
                <a:spAutoFit/>
              </a:bodyPr>
              <a:lstStyle/>
              <a:p>
                <a:pPr algn="ctr"/>
                <a:r>
                  <a:rPr lang="en-US" altLang="zh-TW" sz="2800" dirty="0"/>
                  <a:t>+</a:t>
                </a:r>
                <a:endParaRPr lang="zh-TW" altLang="en-US" sz="2800" dirty="0"/>
              </a:p>
            </p:txBody>
          </p:sp>
        </p:grpSp>
        <mc:AlternateContent xmlns:mc="http://schemas.openxmlformats.org/markup-compatibility/2006" xmlns:a14="http://schemas.microsoft.com/office/drawing/2010/main">
          <mc:Choice Requires="a14">
            <p:sp>
              <p:nvSpPr>
                <p:cNvPr id="100" name="文字方塊 99"/>
                <p:cNvSpPr txBox="1"/>
                <p:nvPr/>
              </p:nvSpPr>
              <p:spPr>
                <a:xfrm>
                  <a:off x="4206008" y="2545696"/>
                  <a:ext cx="238847" cy="369332"/>
                </a:xfrm>
                <a:prstGeom prst="rect">
                  <a:avLst/>
                </a:prstGeom>
              </p:spPr>
              <p:style>
                <a:lnRef idx="0">
                  <a:schemeClr val="accent5"/>
                </a:lnRef>
                <a:fillRef idx="3">
                  <a:schemeClr val="accent5"/>
                </a:fillRef>
                <a:effectRef idx="3">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1</m:t>
                        </m:r>
                      </m:oMath>
                    </m:oMathPara>
                  </a14:m>
                  <a:endParaRPr lang="zh-TW" altLang="en-US" sz="2400" dirty="0"/>
                </a:p>
              </p:txBody>
            </p:sp>
          </mc:Choice>
          <mc:Fallback xmlns="">
            <p:sp>
              <p:nvSpPr>
                <p:cNvPr id="100" name="文字方塊 99"/>
                <p:cNvSpPr txBox="1">
                  <a:spLocks noRot="1" noChangeAspect="1" noMove="1" noResize="1" noEditPoints="1" noAdjustHandles="1" noChangeArrowheads="1" noChangeShapeType="1" noTextEdit="1"/>
                </p:cNvSpPr>
                <p:nvPr/>
              </p:nvSpPr>
              <p:spPr>
                <a:xfrm>
                  <a:off x="4206008" y="2545696"/>
                  <a:ext cx="238847" cy="369332"/>
                </a:xfrm>
                <a:prstGeom prst="rect">
                  <a:avLst/>
                </a:prstGeom>
                <a:blipFill rotWithShape="0">
                  <a:blip r:embed="rId11"/>
                  <a:stretch>
                    <a:fillRect/>
                  </a:stretch>
                </a:blipFill>
              </p:spPr>
              <p:txBody>
                <a:bodyPr/>
                <a:lstStyle/>
                <a:p>
                  <a:r>
                    <a:rPr lang="zh-TW" altLang="en-US">
                      <a:noFill/>
                    </a:rPr>
                    <a:t> </a:t>
                  </a:r>
                </a:p>
              </p:txBody>
            </p:sp>
          </mc:Fallback>
        </mc:AlternateContent>
        <p:cxnSp>
          <p:nvCxnSpPr>
            <p:cNvPr id="101" name="直線單箭頭接點 100"/>
            <p:cNvCxnSpPr/>
            <p:nvPr/>
          </p:nvCxnSpPr>
          <p:spPr>
            <a:xfrm>
              <a:off x="3805902" y="2755454"/>
              <a:ext cx="3558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4" name="文字方塊 103"/>
              <p:cNvSpPr txBox="1"/>
              <p:nvPr/>
            </p:nvSpPr>
            <p:spPr>
              <a:xfrm>
                <a:off x="4545039" y="3036457"/>
                <a:ext cx="238847" cy="369332"/>
              </a:xfrm>
              <a:prstGeom prst="rect">
                <a:avLst/>
              </a:prstGeom>
            </p:spPr>
            <p:style>
              <a:lnRef idx="0">
                <a:schemeClr val="accent5"/>
              </a:lnRef>
              <a:fillRef idx="3">
                <a:schemeClr val="accent5"/>
              </a:fillRef>
              <a:effectRef idx="3">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7</m:t>
                      </m:r>
                    </m:oMath>
                  </m:oMathPara>
                </a14:m>
                <a:endParaRPr lang="zh-TW" altLang="en-US" sz="2400" dirty="0"/>
              </a:p>
            </p:txBody>
          </p:sp>
        </mc:Choice>
        <mc:Fallback xmlns="">
          <p:sp>
            <p:nvSpPr>
              <p:cNvPr id="104" name="文字方塊 103"/>
              <p:cNvSpPr txBox="1">
                <a:spLocks noRot="1" noChangeAspect="1" noMove="1" noResize="1" noEditPoints="1" noAdjustHandles="1" noChangeArrowheads="1" noChangeShapeType="1" noTextEdit="1"/>
              </p:cNvSpPr>
              <p:nvPr/>
            </p:nvSpPr>
            <p:spPr>
              <a:xfrm>
                <a:off x="4545038" y="3036457"/>
                <a:ext cx="238847" cy="369332"/>
              </a:xfrm>
              <a:prstGeom prst="rect">
                <a:avLst/>
              </a:prstGeom>
              <a:blipFill rotWithShape="0">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5" name="文字方塊 104"/>
              <p:cNvSpPr txBox="1"/>
              <p:nvPr/>
            </p:nvSpPr>
            <p:spPr>
              <a:xfrm>
                <a:off x="4531978" y="4847629"/>
                <a:ext cx="238847" cy="369332"/>
              </a:xfrm>
              <a:prstGeom prst="rect">
                <a:avLst/>
              </a:prstGeom>
            </p:spPr>
            <p:style>
              <a:lnRef idx="0">
                <a:schemeClr val="accent5"/>
              </a:lnRef>
              <a:fillRef idx="3">
                <a:schemeClr val="accent5"/>
              </a:fillRef>
              <a:effectRef idx="3">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1</m:t>
                      </m:r>
                    </m:oMath>
                  </m:oMathPara>
                </a14:m>
                <a:endParaRPr lang="zh-TW" altLang="en-US" sz="2400" dirty="0"/>
              </a:p>
            </p:txBody>
          </p:sp>
        </mc:Choice>
        <mc:Fallback xmlns="">
          <p:sp>
            <p:nvSpPr>
              <p:cNvPr id="105" name="文字方塊 104"/>
              <p:cNvSpPr txBox="1">
                <a:spLocks noRot="1" noChangeAspect="1" noMove="1" noResize="1" noEditPoints="1" noAdjustHandles="1" noChangeArrowheads="1" noChangeShapeType="1" noTextEdit="1"/>
              </p:cNvSpPr>
              <p:nvPr/>
            </p:nvSpPr>
            <p:spPr>
              <a:xfrm>
                <a:off x="4531978" y="4847629"/>
                <a:ext cx="238847" cy="369332"/>
              </a:xfrm>
              <a:prstGeom prst="rect">
                <a:avLst/>
              </a:prstGeom>
              <a:blipFill rotWithShape="0">
                <a:blip r:embed="rId13"/>
                <a:stretch>
                  <a:fillRect/>
                </a:stretch>
              </a:blipFill>
            </p:spPr>
            <p:txBody>
              <a:bodyPr/>
              <a:lstStyle/>
              <a:p>
                <a:r>
                  <a:rPr lang="zh-TW" altLang="en-US">
                    <a:noFill/>
                  </a:rPr>
                  <a:t> </a:t>
                </a:r>
              </a:p>
            </p:txBody>
          </p:sp>
        </mc:Fallback>
      </mc:AlternateContent>
      <p:sp>
        <p:nvSpPr>
          <p:cNvPr id="106" name="橢圓 105"/>
          <p:cNvSpPr/>
          <p:nvPr/>
        </p:nvSpPr>
        <p:spPr>
          <a:xfrm>
            <a:off x="7315536" y="2935808"/>
            <a:ext cx="840932"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en-US" altLang="zh-TW" dirty="0"/>
              <a:t>Max</a:t>
            </a:r>
            <a:endParaRPr lang="zh-TW" altLang="en-US" dirty="0"/>
          </a:p>
        </p:txBody>
      </p:sp>
      <p:sp>
        <p:nvSpPr>
          <p:cNvPr id="107" name="橢圓 106"/>
          <p:cNvSpPr/>
          <p:nvPr/>
        </p:nvSpPr>
        <p:spPr>
          <a:xfrm>
            <a:off x="7323390" y="4762363"/>
            <a:ext cx="840932"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en-US" altLang="zh-TW" dirty="0"/>
              <a:t>Max</a:t>
            </a:r>
            <a:endParaRPr lang="zh-TW" altLang="en-US" dirty="0"/>
          </a:p>
        </p:txBody>
      </p:sp>
      <p:grpSp>
        <p:nvGrpSpPr>
          <p:cNvPr id="108" name="群組 107"/>
          <p:cNvGrpSpPr/>
          <p:nvPr/>
        </p:nvGrpSpPr>
        <p:grpSpPr>
          <a:xfrm>
            <a:off x="5813804" y="2531732"/>
            <a:ext cx="862776" cy="523220"/>
            <a:chOff x="3518823" y="2481252"/>
            <a:chExt cx="862776" cy="523220"/>
          </a:xfrm>
        </p:grpSpPr>
        <p:grpSp>
          <p:nvGrpSpPr>
            <p:cNvPr id="109" name="群組 108"/>
            <p:cNvGrpSpPr/>
            <p:nvPr/>
          </p:nvGrpSpPr>
          <p:grpSpPr>
            <a:xfrm>
              <a:off x="3518823" y="2481252"/>
              <a:ext cx="311569" cy="523220"/>
              <a:chOff x="3518823" y="2481252"/>
              <a:chExt cx="311569" cy="523220"/>
            </a:xfrm>
          </p:grpSpPr>
          <p:sp>
            <p:nvSpPr>
              <p:cNvPr id="112" name="矩形 111"/>
              <p:cNvSpPr/>
              <p:nvPr/>
            </p:nvSpPr>
            <p:spPr>
              <a:xfrm>
                <a:off x="3518823" y="2611915"/>
                <a:ext cx="287079" cy="2870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13" name="文字方塊 112"/>
              <p:cNvSpPr txBox="1"/>
              <p:nvPr/>
            </p:nvSpPr>
            <p:spPr>
              <a:xfrm>
                <a:off x="3530355" y="2481252"/>
                <a:ext cx="300037" cy="523220"/>
              </a:xfrm>
              <a:prstGeom prst="rect">
                <a:avLst/>
              </a:prstGeom>
              <a:noFill/>
            </p:spPr>
            <p:txBody>
              <a:bodyPr wrap="square" rtlCol="0">
                <a:spAutoFit/>
              </a:bodyPr>
              <a:lstStyle/>
              <a:p>
                <a:pPr algn="ctr"/>
                <a:r>
                  <a:rPr lang="en-US" altLang="zh-TW" sz="2800" dirty="0"/>
                  <a:t>+</a:t>
                </a:r>
                <a:endParaRPr lang="zh-TW" altLang="en-US" sz="2800" dirty="0"/>
              </a:p>
            </p:txBody>
          </p:sp>
        </p:grpSp>
        <mc:AlternateContent xmlns:mc="http://schemas.openxmlformats.org/markup-compatibility/2006" xmlns:a14="http://schemas.microsoft.com/office/drawing/2010/main">
          <mc:Choice Requires="a14">
            <p:sp>
              <p:nvSpPr>
                <p:cNvPr id="110" name="文字方塊 109"/>
                <p:cNvSpPr txBox="1"/>
                <p:nvPr/>
              </p:nvSpPr>
              <p:spPr>
                <a:xfrm>
                  <a:off x="4142752" y="2545696"/>
                  <a:ext cx="238847" cy="369332"/>
                </a:xfrm>
                <a:prstGeom prst="rect">
                  <a:avLst/>
                </a:prstGeom>
              </p:spPr>
              <p:style>
                <a:lnRef idx="3">
                  <a:schemeClr val="lt1"/>
                </a:lnRef>
                <a:fillRef idx="1">
                  <a:schemeClr val="accent5"/>
                </a:fillRef>
                <a:effectRef idx="1">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1</m:t>
                        </m:r>
                      </m:oMath>
                    </m:oMathPara>
                  </a14:m>
                  <a:endParaRPr lang="zh-TW" altLang="en-US" sz="2400" dirty="0"/>
                </a:p>
              </p:txBody>
            </p:sp>
          </mc:Choice>
          <mc:Fallback xmlns="">
            <p:sp>
              <p:nvSpPr>
                <p:cNvPr id="110" name="文字方塊 109"/>
                <p:cNvSpPr txBox="1">
                  <a:spLocks noRot="1" noChangeAspect="1" noMove="1" noResize="1" noEditPoints="1" noAdjustHandles="1" noChangeArrowheads="1" noChangeShapeType="1" noTextEdit="1"/>
                </p:cNvSpPr>
                <p:nvPr/>
              </p:nvSpPr>
              <p:spPr>
                <a:xfrm>
                  <a:off x="4142752" y="2545696"/>
                  <a:ext cx="238847" cy="369332"/>
                </a:xfrm>
                <a:prstGeom prst="rect">
                  <a:avLst/>
                </a:prstGeom>
                <a:blipFill rotWithShape="0">
                  <a:blip r:embed="rId14"/>
                  <a:stretch>
                    <a:fillRect l="-23810" r="-26190" b="-3175"/>
                  </a:stretch>
                </a:blipFill>
              </p:spPr>
              <p:txBody>
                <a:bodyPr/>
                <a:lstStyle/>
                <a:p>
                  <a:r>
                    <a:rPr lang="zh-TW" altLang="en-US">
                      <a:noFill/>
                    </a:rPr>
                    <a:t> </a:t>
                  </a:r>
                </a:p>
              </p:txBody>
            </p:sp>
          </mc:Fallback>
        </mc:AlternateContent>
        <p:cxnSp>
          <p:nvCxnSpPr>
            <p:cNvPr id="111" name="直線單箭頭接點 110"/>
            <p:cNvCxnSpPr/>
            <p:nvPr/>
          </p:nvCxnSpPr>
          <p:spPr>
            <a:xfrm>
              <a:off x="3805902" y="2755454"/>
              <a:ext cx="3558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群組 113"/>
          <p:cNvGrpSpPr/>
          <p:nvPr/>
        </p:nvGrpSpPr>
        <p:grpSpPr>
          <a:xfrm>
            <a:off x="5825336" y="3397715"/>
            <a:ext cx="862776" cy="523220"/>
            <a:chOff x="3518823" y="2481252"/>
            <a:chExt cx="862776" cy="523220"/>
          </a:xfrm>
        </p:grpSpPr>
        <p:grpSp>
          <p:nvGrpSpPr>
            <p:cNvPr id="115" name="群組 114"/>
            <p:cNvGrpSpPr/>
            <p:nvPr/>
          </p:nvGrpSpPr>
          <p:grpSpPr>
            <a:xfrm>
              <a:off x="3518823" y="2481252"/>
              <a:ext cx="311569" cy="523220"/>
              <a:chOff x="3518823" y="2481252"/>
              <a:chExt cx="311569" cy="523220"/>
            </a:xfrm>
          </p:grpSpPr>
          <p:sp>
            <p:nvSpPr>
              <p:cNvPr id="118" name="矩形 117"/>
              <p:cNvSpPr/>
              <p:nvPr/>
            </p:nvSpPr>
            <p:spPr>
              <a:xfrm>
                <a:off x="3518823" y="2611915"/>
                <a:ext cx="287079" cy="2870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19" name="文字方塊 118"/>
              <p:cNvSpPr txBox="1"/>
              <p:nvPr/>
            </p:nvSpPr>
            <p:spPr>
              <a:xfrm>
                <a:off x="3530355" y="2481252"/>
                <a:ext cx="300037" cy="523220"/>
              </a:xfrm>
              <a:prstGeom prst="rect">
                <a:avLst/>
              </a:prstGeom>
              <a:noFill/>
            </p:spPr>
            <p:txBody>
              <a:bodyPr wrap="square" rtlCol="0">
                <a:spAutoFit/>
              </a:bodyPr>
              <a:lstStyle/>
              <a:p>
                <a:pPr algn="ctr"/>
                <a:r>
                  <a:rPr lang="en-US" altLang="zh-TW" sz="2800" dirty="0"/>
                  <a:t>+</a:t>
                </a:r>
                <a:endParaRPr lang="zh-TW" altLang="en-US" sz="2800" dirty="0"/>
              </a:p>
            </p:txBody>
          </p:sp>
        </p:grpSp>
        <mc:AlternateContent xmlns:mc="http://schemas.openxmlformats.org/markup-compatibility/2006" xmlns:a14="http://schemas.microsoft.com/office/drawing/2010/main">
          <mc:Choice Requires="a14">
            <p:sp>
              <p:nvSpPr>
                <p:cNvPr id="116" name="文字方塊 115"/>
                <p:cNvSpPr txBox="1"/>
                <p:nvPr/>
              </p:nvSpPr>
              <p:spPr>
                <a:xfrm>
                  <a:off x="4142752" y="2545696"/>
                  <a:ext cx="238847" cy="369332"/>
                </a:xfrm>
                <a:prstGeom prst="rect">
                  <a:avLst/>
                </a:prstGeom>
              </p:spPr>
              <p:style>
                <a:lnRef idx="3">
                  <a:schemeClr val="lt1"/>
                </a:lnRef>
                <a:fillRef idx="1">
                  <a:schemeClr val="accent5"/>
                </a:fillRef>
                <a:effectRef idx="1">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2</m:t>
                        </m:r>
                      </m:oMath>
                    </m:oMathPara>
                  </a14:m>
                  <a:endParaRPr lang="zh-TW" altLang="en-US" sz="2400" dirty="0"/>
                </a:p>
              </p:txBody>
            </p:sp>
          </mc:Choice>
          <mc:Fallback xmlns="">
            <p:sp>
              <p:nvSpPr>
                <p:cNvPr id="116" name="文字方塊 115"/>
                <p:cNvSpPr txBox="1">
                  <a:spLocks noRot="1" noChangeAspect="1" noMove="1" noResize="1" noEditPoints="1" noAdjustHandles="1" noChangeArrowheads="1" noChangeShapeType="1" noTextEdit="1"/>
                </p:cNvSpPr>
                <p:nvPr/>
              </p:nvSpPr>
              <p:spPr>
                <a:xfrm>
                  <a:off x="4142752" y="2545696"/>
                  <a:ext cx="238847" cy="369332"/>
                </a:xfrm>
                <a:prstGeom prst="rect">
                  <a:avLst/>
                </a:prstGeom>
                <a:blipFill rotWithShape="0">
                  <a:blip r:embed="rId15"/>
                  <a:stretch>
                    <a:fillRect l="-26190" r="-23810" b="-1563"/>
                  </a:stretch>
                </a:blipFill>
              </p:spPr>
              <p:txBody>
                <a:bodyPr/>
                <a:lstStyle/>
                <a:p>
                  <a:r>
                    <a:rPr lang="zh-TW" altLang="en-US">
                      <a:noFill/>
                    </a:rPr>
                    <a:t> </a:t>
                  </a:r>
                </a:p>
              </p:txBody>
            </p:sp>
          </mc:Fallback>
        </mc:AlternateContent>
        <p:cxnSp>
          <p:nvCxnSpPr>
            <p:cNvPr id="117" name="直線單箭頭接點 116"/>
            <p:cNvCxnSpPr/>
            <p:nvPr/>
          </p:nvCxnSpPr>
          <p:spPr>
            <a:xfrm>
              <a:off x="3805902" y="2755454"/>
              <a:ext cx="3558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0" name="群組 119"/>
          <p:cNvGrpSpPr/>
          <p:nvPr/>
        </p:nvGrpSpPr>
        <p:grpSpPr>
          <a:xfrm>
            <a:off x="5824317" y="4263694"/>
            <a:ext cx="862776" cy="523220"/>
            <a:chOff x="3518823" y="2481252"/>
            <a:chExt cx="862776" cy="523220"/>
          </a:xfrm>
        </p:grpSpPr>
        <p:grpSp>
          <p:nvGrpSpPr>
            <p:cNvPr id="121" name="群組 120"/>
            <p:cNvGrpSpPr/>
            <p:nvPr/>
          </p:nvGrpSpPr>
          <p:grpSpPr>
            <a:xfrm>
              <a:off x="3518823" y="2481252"/>
              <a:ext cx="311569" cy="523220"/>
              <a:chOff x="3518823" y="2481252"/>
              <a:chExt cx="311569" cy="523220"/>
            </a:xfrm>
          </p:grpSpPr>
          <p:sp>
            <p:nvSpPr>
              <p:cNvPr id="124" name="矩形 123"/>
              <p:cNvSpPr/>
              <p:nvPr/>
            </p:nvSpPr>
            <p:spPr>
              <a:xfrm>
                <a:off x="3518823" y="2611915"/>
                <a:ext cx="287079" cy="2870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25" name="文字方塊 124"/>
              <p:cNvSpPr txBox="1"/>
              <p:nvPr/>
            </p:nvSpPr>
            <p:spPr>
              <a:xfrm>
                <a:off x="3530355" y="2481252"/>
                <a:ext cx="300037" cy="523220"/>
              </a:xfrm>
              <a:prstGeom prst="rect">
                <a:avLst/>
              </a:prstGeom>
              <a:noFill/>
            </p:spPr>
            <p:txBody>
              <a:bodyPr wrap="square" rtlCol="0">
                <a:spAutoFit/>
              </a:bodyPr>
              <a:lstStyle/>
              <a:p>
                <a:pPr algn="ctr"/>
                <a:r>
                  <a:rPr lang="en-US" altLang="zh-TW" sz="2800" dirty="0"/>
                  <a:t>+</a:t>
                </a:r>
                <a:endParaRPr lang="zh-TW" altLang="en-US" sz="2800" dirty="0"/>
              </a:p>
            </p:txBody>
          </p:sp>
        </p:grpSp>
        <mc:AlternateContent xmlns:mc="http://schemas.openxmlformats.org/markup-compatibility/2006" xmlns:a14="http://schemas.microsoft.com/office/drawing/2010/main">
          <mc:Choice Requires="a14">
            <p:sp>
              <p:nvSpPr>
                <p:cNvPr id="122" name="文字方塊 121"/>
                <p:cNvSpPr txBox="1"/>
                <p:nvPr/>
              </p:nvSpPr>
              <p:spPr>
                <a:xfrm>
                  <a:off x="4142752" y="2545696"/>
                  <a:ext cx="238847" cy="369332"/>
                </a:xfrm>
                <a:prstGeom prst="rect">
                  <a:avLst/>
                </a:prstGeom>
              </p:spPr>
              <p:style>
                <a:lnRef idx="3">
                  <a:schemeClr val="lt1"/>
                </a:lnRef>
                <a:fillRef idx="1">
                  <a:schemeClr val="accent5"/>
                </a:fillRef>
                <a:effectRef idx="1">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4</m:t>
                        </m:r>
                      </m:oMath>
                    </m:oMathPara>
                  </a14:m>
                  <a:endParaRPr lang="zh-TW" altLang="en-US" sz="2400" dirty="0"/>
                </a:p>
              </p:txBody>
            </p:sp>
          </mc:Choice>
          <mc:Fallback xmlns="">
            <p:sp>
              <p:nvSpPr>
                <p:cNvPr id="122" name="文字方塊 121"/>
                <p:cNvSpPr txBox="1">
                  <a:spLocks noRot="1" noChangeAspect="1" noMove="1" noResize="1" noEditPoints="1" noAdjustHandles="1" noChangeArrowheads="1" noChangeShapeType="1" noTextEdit="1"/>
                </p:cNvSpPr>
                <p:nvPr/>
              </p:nvSpPr>
              <p:spPr>
                <a:xfrm>
                  <a:off x="4142752" y="2545696"/>
                  <a:ext cx="238847" cy="369332"/>
                </a:xfrm>
                <a:prstGeom prst="rect">
                  <a:avLst/>
                </a:prstGeom>
                <a:blipFill rotWithShape="0">
                  <a:blip r:embed="rId16"/>
                  <a:stretch>
                    <a:fillRect l="-26190" r="-23810" b="-1563"/>
                  </a:stretch>
                </a:blipFill>
              </p:spPr>
              <p:txBody>
                <a:bodyPr/>
                <a:lstStyle/>
                <a:p>
                  <a:r>
                    <a:rPr lang="zh-TW" altLang="en-US">
                      <a:noFill/>
                    </a:rPr>
                    <a:t> </a:t>
                  </a:r>
                </a:p>
              </p:txBody>
            </p:sp>
          </mc:Fallback>
        </mc:AlternateContent>
        <p:cxnSp>
          <p:nvCxnSpPr>
            <p:cNvPr id="123" name="直線單箭頭接點 122"/>
            <p:cNvCxnSpPr/>
            <p:nvPr/>
          </p:nvCxnSpPr>
          <p:spPr>
            <a:xfrm>
              <a:off x="3805902" y="2755454"/>
              <a:ext cx="3558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群組 125"/>
          <p:cNvGrpSpPr/>
          <p:nvPr/>
        </p:nvGrpSpPr>
        <p:grpSpPr>
          <a:xfrm>
            <a:off x="5822497" y="5205858"/>
            <a:ext cx="877290" cy="523220"/>
            <a:chOff x="3518823" y="2481252"/>
            <a:chExt cx="877290" cy="523220"/>
          </a:xfrm>
        </p:grpSpPr>
        <p:grpSp>
          <p:nvGrpSpPr>
            <p:cNvPr id="127" name="群組 126"/>
            <p:cNvGrpSpPr/>
            <p:nvPr/>
          </p:nvGrpSpPr>
          <p:grpSpPr>
            <a:xfrm>
              <a:off x="3518823" y="2481252"/>
              <a:ext cx="311569" cy="523220"/>
              <a:chOff x="3518823" y="2481252"/>
              <a:chExt cx="311569" cy="523220"/>
            </a:xfrm>
          </p:grpSpPr>
          <p:sp>
            <p:nvSpPr>
              <p:cNvPr id="130" name="矩形 129"/>
              <p:cNvSpPr/>
              <p:nvPr/>
            </p:nvSpPr>
            <p:spPr>
              <a:xfrm>
                <a:off x="3518823" y="2611915"/>
                <a:ext cx="287079" cy="2870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31" name="文字方塊 130"/>
              <p:cNvSpPr txBox="1"/>
              <p:nvPr/>
            </p:nvSpPr>
            <p:spPr>
              <a:xfrm>
                <a:off x="3530355" y="2481252"/>
                <a:ext cx="300037" cy="523220"/>
              </a:xfrm>
              <a:prstGeom prst="rect">
                <a:avLst/>
              </a:prstGeom>
              <a:noFill/>
            </p:spPr>
            <p:txBody>
              <a:bodyPr wrap="square" rtlCol="0">
                <a:spAutoFit/>
              </a:bodyPr>
              <a:lstStyle/>
              <a:p>
                <a:pPr algn="ctr"/>
                <a:r>
                  <a:rPr lang="en-US" altLang="zh-TW" sz="2800" dirty="0"/>
                  <a:t>+</a:t>
                </a:r>
                <a:endParaRPr lang="zh-TW" altLang="en-US" sz="2800" dirty="0"/>
              </a:p>
            </p:txBody>
          </p:sp>
        </p:grpSp>
        <mc:AlternateContent xmlns:mc="http://schemas.openxmlformats.org/markup-compatibility/2006" xmlns:a14="http://schemas.microsoft.com/office/drawing/2010/main">
          <mc:Choice Requires="a14">
            <p:sp>
              <p:nvSpPr>
                <p:cNvPr id="128" name="文字方塊 127"/>
                <p:cNvSpPr txBox="1"/>
                <p:nvPr/>
              </p:nvSpPr>
              <p:spPr>
                <a:xfrm>
                  <a:off x="4157266" y="2545696"/>
                  <a:ext cx="238847" cy="369332"/>
                </a:xfrm>
                <a:prstGeom prst="rect">
                  <a:avLst/>
                </a:prstGeom>
              </p:spPr>
              <p:style>
                <a:lnRef idx="3">
                  <a:schemeClr val="lt1"/>
                </a:lnRef>
                <a:fillRef idx="1">
                  <a:schemeClr val="accent5"/>
                </a:fillRef>
                <a:effectRef idx="1">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3</m:t>
                        </m:r>
                      </m:oMath>
                    </m:oMathPara>
                  </a14:m>
                  <a:endParaRPr lang="zh-TW" altLang="en-US" sz="2400" dirty="0"/>
                </a:p>
              </p:txBody>
            </p:sp>
          </mc:Choice>
          <mc:Fallback xmlns="">
            <p:sp>
              <p:nvSpPr>
                <p:cNvPr id="128" name="文字方塊 127"/>
                <p:cNvSpPr txBox="1">
                  <a:spLocks noRot="1" noChangeAspect="1" noMove="1" noResize="1" noEditPoints="1" noAdjustHandles="1" noChangeArrowheads="1" noChangeShapeType="1" noTextEdit="1"/>
                </p:cNvSpPr>
                <p:nvPr/>
              </p:nvSpPr>
              <p:spPr>
                <a:xfrm>
                  <a:off x="4157266" y="2545696"/>
                  <a:ext cx="238847" cy="369332"/>
                </a:xfrm>
                <a:prstGeom prst="rect">
                  <a:avLst/>
                </a:prstGeom>
                <a:blipFill rotWithShape="0">
                  <a:blip r:embed="rId17"/>
                  <a:stretch>
                    <a:fillRect l="-26190" r="-23810" b="-3175"/>
                  </a:stretch>
                </a:blipFill>
              </p:spPr>
              <p:txBody>
                <a:bodyPr/>
                <a:lstStyle/>
                <a:p>
                  <a:r>
                    <a:rPr lang="zh-TW" altLang="en-US">
                      <a:noFill/>
                    </a:rPr>
                    <a:t> </a:t>
                  </a:r>
                </a:p>
              </p:txBody>
            </p:sp>
          </mc:Fallback>
        </mc:AlternateContent>
        <p:cxnSp>
          <p:nvCxnSpPr>
            <p:cNvPr id="129" name="直線單箭頭接點 128"/>
            <p:cNvCxnSpPr/>
            <p:nvPr/>
          </p:nvCxnSpPr>
          <p:spPr>
            <a:xfrm>
              <a:off x="3805902" y="2755454"/>
              <a:ext cx="3558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2" name="文字方塊 131"/>
              <p:cNvSpPr txBox="1"/>
              <p:nvPr/>
            </p:nvSpPr>
            <p:spPr>
              <a:xfrm>
                <a:off x="8407133" y="3064687"/>
                <a:ext cx="238847" cy="369332"/>
              </a:xfrm>
              <a:prstGeom prst="rect">
                <a:avLst/>
              </a:prstGeom>
            </p:spPr>
            <p:style>
              <a:lnRef idx="3">
                <a:schemeClr val="lt1"/>
              </a:lnRef>
              <a:fillRef idx="1">
                <a:schemeClr val="accent5"/>
              </a:fillRef>
              <a:effectRef idx="1">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2</m:t>
                      </m:r>
                    </m:oMath>
                  </m:oMathPara>
                </a14:m>
                <a:endParaRPr lang="zh-TW" altLang="en-US" sz="2400" dirty="0"/>
              </a:p>
            </p:txBody>
          </p:sp>
        </mc:Choice>
        <mc:Fallback xmlns="">
          <p:sp>
            <p:nvSpPr>
              <p:cNvPr id="132" name="文字方塊 131"/>
              <p:cNvSpPr txBox="1">
                <a:spLocks noRot="1" noChangeAspect="1" noMove="1" noResize="1" noEditPoints="1" noAdjustHandles="1" noChangeArrowheads="1" noChangeShapeType="1" noTextEdit="1"/>
              </p:cNvSpPr>
              <p:nvPr/>
            </p:nvSpPr>
            <p:spPr>
              <a:xfrm>
                <a:off x="8407132" y="3064687"/>
                <a:ext cx="238848" cy="369332"/>
              </a:xfrm>
              <a:prstGeom prst="rect">
                <a:avLst/>
              </a:prstGeom>
              <a:blipFill rotWithShape="0">
                <a:blip r:embed="rId18"/>
                <a:stretch>
                  <a:fillRect l="-23810" r="-26190" b="-317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3" name="文字方塊 132"/>
              <p:cNvSpPr txBox="1"/>
              <p:nvPr/>
            </p:nvSpPr>
            <p:spPr>
              <a:xfrm>
                <a:off x="8410779" y="4878525"/>
                <a:ext cx="238847" cy="369332"/>
              </a:xfrm>
              <a:prstGeom prst="rect">
                <a:avLst/>
              </a:prstGeom>
            </p:spPr>
            <p:style>
              <a:lnRef idx="3">
                <a:schemeClr val="lt1"/>
              </a:lnRef>
              <a:fillRef idx="1">
                <a:schemeClr val="accent5"/>
              </a:fillRef>
              <a:effectRef idx="1">
                <a:schemeClr val="accent5"/>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4</m:t>
                      </m:r>
                    </m:oMath>
                  </m:oMathPara>
                </a14:m>
                <a:endParaRPr lang="zh-TW" altLang="en-US" sz="2400" dirty="0"/>
              </a:p>
            </p:txBody>
          </p:sp>
        </mc:Choice>
        <mc:Fallback xmlns="">
          <p:sp>
            <p:nvSpPr>
              <p:cNvPr id="133" name="文字方塊 132"/>
              <p:cNvSpPr txBox="1">
                <a:spLocks noRot="1" noChangeAspect="1" noMove="1" noResize="1" noEditPoints="1" noAdjustHandles="1" noChangeArrowheads="1" noChangeShapeType="1" noTextEdit="1"/>
              </p:cNvSpPr>
              <p:nvPr/>
            </p:nvSpPr>
            <p:spPr>
              <a:xfrm>
                <a:off x="8410778" y="4878525"/>
                <a:ext cx="238848" cy="369332"/>
              </a:xfrm>
              <a:prstGeom prst="rect">
                <a:avLst/>
              </a:prstGeom>
              <a:blipFill rotWithShape="0">
                <a:blip r:embed="rId19"/>
                <a:stretch>
                  <a:fillRect l="-26190" r="-23810" b="-3125"/>
                </a:stretch>
              </a:blipFill>
            </p:spPr>
            <p:txBody>
              <a:bodyPr/>
              <a:lstStyle/>
              <a:p>
                <a:r>
                  <a:rPr lang="zh-TW" altLang="en-US">
                    <a:noFill/>
                  </a:rPr>
                  <a:t> </a:t>
                </a:r>
              </a:p>
            </p:txBody>
          </p:sp>
        </mc:Fallback>
      </mc:AlternateContent>
      <p:cxnSp>
        <p:nvCxnSpPr>
          <p:cNvPr id="144" name="直線單箭頭接點 143"/>
          <p:cNvCxnSpPr/>
          <p:nvPr/>
        </p:nvCxnSpPr>
        <p:spPr>
          <a:xfrm>
            <a:off x="4293226" y="3260273"/>
            <a:ext cx="25515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p:cNvCxnSpPr/>
          <p:nvPr/>
        </p:nvCxnSpPr>
        <p:spPr>
          <a:xfrm>
            <a:off x="4302224" y="5070023"/>
            <a:ext cx="25515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線單箭頭接點 146"/>
          <p:cNvCxnSpPr/>
          <p:nvPr/>
        </p:nvCxnSpPr>
        <p:spPr>
          <a:xfrm>
            <a:off x="8136737" y="3258233"/>
            <a:ext cx="25515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直線單箭頭接點 147"/>
          <p:cNvCxnSpPr/>
          <p:nvPr/>
        </p:nvCxnSpPr>
        <p:spPr>
          <a:xfrm>
            <a:off x="8145733" y="5067983"/>
            <a:ext cx="25515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直線單箭頭接點 151"/>
          <p:cNvCxnSpPr>
            <a:endCxn id="11" idx="1"/>
          </p:cNvCxnSpPr>
          <p:nvPr/>
        </p:nvCxnSpPr>
        <p:spPr>
          <a:xfrm flipV="1">
            <a:off x="838678" y="2805935"/>
            <a:ext cx="1138779" cy="843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直線單箭頭接點 152"/>
          <p:cNvCxnSpPr>
            <a:stCxn id="31" idx="3"/>
            <a:endCxn id="91" idx="1"/>
          </p:cNvCxnSpPr>
          <p:nvPr/>
        </p:nvCxnSpPr>
        <p:spPr>
          <a:xfrm>
            <a:off x="867324" y="3619320"/>
            <a:ext cx="1133197" cy="40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p:cNvCxnSpPr>
            <a:stCxn id="30" idx="3"/>
            <a:endCxn id="96" idx="1"/>
          </p:cNvCxnSpPr>
          <p:nvPr/>
        </p:nvCxnSpPr>
        <p:spPr>
          <a:xfrm>
            <a:off x="872087" y="3655041"/>
            <a:ext cx="1115881" cy="8828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直線單箭頭接點 165"/>
          <p:cNvCxnSpPr>
            <a:stCxn id="30" idx="3"/>
            <a:endCxn id="103" idx="1"/>
          </p:cNvCxnSpPr>
          <p:nvPr/>
        </p:nvCxnSpPr>
        <p:spPr>
          <a:xfrm>
            <a:off x="872087" y="3655039"/>
            <a:ext cx="1125593" cy="1812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直線單箭頭接點 168"/>
          <p:cNvCxnSpPr>
            <a:stCxn id="32" idx="3"/>
            <a:endCxn id="11" idx="1"/>
          </p:cNvCxnSpPr>
          <p:nvPr/>
        </p:nvCxnSpPr>
        <p:spPr>
          <a:xfrm flipV="1">
            <a:off x="907692" y="2805937"/>
            <a:ext cx="1069765" cy="16631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線單箭頭接點 171"/>
          <p:cNvCxnSpPr>
            <a:stCxn id="32" idx="3"/>
            <a:endCxn id="90" idx="1"/>
          </p:cNvCxnSpPr>
          <p:nvPr/>
        </p:nvCxnSpPr>
        <p:spPr>
          <a:xfrm flipV="1">
            <a:off x="907692" y="3671916"/>
            <a:ext cx="1081297" cy="7971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p:cNvCxnSpPr>
            <a:stCxn id="32" idx="3"/>
            <a:endCxn id="102" idx="1"/>
          </p:cNvCxnSpPr>
          <p:nvPr/>
        </p:nvCxnSpPr>
        <p:spPr>
          <a:xfrm>
            <a:off x="907690" y="4469042"/>
            <a:ext cx="1078458" cy="10110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單箭頭接點 177"/>
          <p:cNvCxnSpPr>
            <a:stCxn id="32" idx="3"/>
            <a:endCxn id="96" idx="1"/>
          </p:cNvCxnSpPr>
          <p:nvPr/>
        </p:nvCxnSpPr>
        <p:spPr>
          <a:xfrm>
            <a:off x="907690" y="4469042"/>
            <a:ext cx="1080278" cy="688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單箭頭接點 182"/>
          <p:cNvCxnSpPr>
            <a:stCxn id="104" idx="3"/>
          </p:cNvCxnSpPr>
          <p:nvPr/>
        </p:nvCxnSpPr>
        <p:spPr>
          <a:xfrm flipV="1">
            <a:off x="4783886" y="2802306"/>
            <a:ext cx="1003732" cy="4188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單箭頭接點 183"/>
          <p:cNvCxnSpPr>
            <a:stCxn id="104" idx="3"/>
          </p:cNvCxnSpPr>
          <p:nvPr/>
        </p:nvCxnSpPr>
        <p:spPr>
          <a:xfrm>
            <a:off x="4783886" y="3221123"/>
            <a:ext cx="1026798" cy="4345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單箭頭接點 184"/>
          <p:cNvCxnSpPr>
            <a:stCxn id="104" idx="3"/>
          </p:cNvCxnSpPr>
          <p:nvPr/>
        </p:nvCxnSpPr>
        <p:spPr>
          <a:xfrm>
            <a:off x="4783886" y="3221123"/>
            <a:ext cx="1014246" cy="13131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單箭頭接點 185"/>
          <p:cNvCxnSpPr>
            <a:stCxn id="104" idx="3"/>
          </p:cNvCxnSpPr>
          <p:nvPr/>
        </p:nvCxnSpPr>
        <p:spPr>
          <a:xfrm>
            <a:off x="4783886" y="3221123"/>
            <a:ext cx="1023958" cy="22427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直線單箭頭接點 186"/>
          <p:cNvCxnSpPr>
            <a:stCxn id="105" idx="3"/>
          </p:cNvCxnSpPr>
          <p:nvPr/>
        </p:nvCxnSpPr>
        <p:spPr>
          <a:xfrm flipV="1">
            <a:off x="4770825" y="2802306"/>
            <a:ext cx="1016794" cy="22299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線單箭頭接點 187"/>
          <p:cNvCxnSpPr>
            <a:stCxn id="105" idx="3"/>
          </p:cNvCxnSpPr>
          <p:nvPr/>
        </p:nvCxnSpPr>
        <p:spPr>
          <a:xfrm flipV="1">
            <a:off x="4770825" y="3668286"/>
            <a:ext cx="1028325" cy="1364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直線單箭頭接點 188"/>
          <p:cNvCxnSpPr>
            <a:stCxn id="105" idx="3"/>
          </p:cNvCxnSpPr>
          <p:nvPr/>
        </p:nvCxnSpPr>
        <p:spPr>
          <a:xfrm>
            <a:off x="4770825" y="5032295"/>
            <a:ext cx="1025486" cy="4441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直線單箭頭接點 189"/>
          <p:cNvCxnSpPr>
            <a:stCxn id="105" idx="3"/>
          </p:cNvCxnSpPr>
          <p:nvPr/>
        </p:nvCxnSpPr>
        <p:spPr>
          <a:xfrm flipV="1">
            <a:off x="4770825" y="4534268"/>
            <a:ext cx="1027306" cy="4980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直線單箭頭接點 198"/>
          <p:cNvCxnSpPr>
            <a:stCxn id="110" idx="3"/>
            <a:endCxn id="106" idx="2"/>
          </p:cNvCxnSpPr>
          <p:nvPr/>
        </p:nvCxnSpPr>
        <p:spPr>
          <a:xfrm>
            <a:off x="6676580" y="2780842"/>
            <a:ext cx="638956" cy="4420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直線單箭頭接點 199"/>
          <p:cNvCxnSpPr>
            <a:endCxn id="106" idx="2"/>
          </p:cNvCxnSpPr>
          <p:nvPr/>
        </p:nvCxnSpPr>
        <p:spPr>
          <a:xfrm flipV="1">
            <a:off x="6779199" y="3222889"/>
            <a:ext cx="536339" cy="4544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直線單箭頭接點 205"/>
          <p:cNvCxnSpPr>
            <a:endCxn id="107" idx="2"/>
          </p:cNvCxnSpPr>
          <p:nvPr/>
        </p:nvCxnSpPr>
        <p:spPr>
          <a:xfrm>
            <a:off x="6799988" y="4557559"/>
            <a:ext cx="523402" cy="4918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直線單箭頭接點 208"/>
          <p:cNvCxnSpPr>
            <a:stCxn id="128" idx="3"/>
            <a:endCxn id="107" idx="2"/>
          </p:cNvCxnSpPr>
          <p:nvPr/>
        </p:nvCxnSpPr>
        <p:spPr>
          <a:xfrm flipV="1">
            <a:off x="6699787" y="5049442"/>
            <a:ext cx="623603" cy="4055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直線單箭頭接點 218"/>
          <p:cNvCxnSpPr/>
          <p:nvPr/>
        </p:nvCxnSpPr>
        <p:spPr>
          <a:xfrm>
            <a:off x="2978822" y="2792922"/>
            <a:ext cx="502187" cy="4398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單箭頭接點 219"/>
          <p:cNvCxnSpPr/>
          <p:nvPr/>
        </p:nvCxnSpPr>
        <p:spPr>
          <a:xfrm flipV="1">
            <a:off x="2944669" y="3232821"/>
            <a:ext cx="536339" cy="4544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直線單箭頭接點 220"/>
          <p:cNvCxnSpPr/>
          <p:nvPr/>
        </p:nvCxnSpPr>
        <p:spPr>
          <a:xfrm>
            <a:off x="2965459" y="4567491"/>
            <a:ext cx="523402" cy="4918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直線單箭頭接點 221"/>
          <p:cNvCxnSpPr/>
          <p:nvPr/>
        </p:nvCxnSpPr>
        <p:spPr>
          <a:xfrm flipV="1">
            <a:off x="2987513" y="5059374"/>
            <a:ext cx="501348" cy="4074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417333" y="764223"/>
            <a:ext cx="5080020" cy="523200"/>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a:spAutoFit/>
          </a:bodyPr>
          <a:lstStyle/>
          <a:p>
            <a:r>
              <a:rPr lang="en-US" altLang="zh-TW" sz="2800" dirty="0" err="1"/>
              <a:t>ReLU</a:t>
            </a:r>
            <a:r>
              <a:rPr lang="en-US" altLang="zh-TW" sz="2800" dirty="0"/>
              <a:t> is a special cases of </a:t>
            </a:r>
            <a:r>
              <a:rPr lang="en-US" altLang="zh-TW" sz="2800" dirty="0" err="1"/>
              <a:t>Maxout</a:t>
            </a:r>
            <a:endParaRPr lang="en-US" altLang="zh-TW" sz="2800" dirty="0"/>
          </a:p>
        </p:txBody>
      </p:sp>
      <p:sp>
        <p:nvSpPr>
          <p:cNvPr id="145" name="矩形 144"/>
          <p:cNvSpPr/>
          <p:nvPr/>
        </p:nvSpPr>
        <p:spPr>
          <a:xfrm>
            <a:off x="1031330" y="5997408"/>
            <a:ext cx="7379448" cy="523200"/>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a:spAutoFit/>
          </a:bodyPr>
          <a:lstStyle/>
          <a:p>
            <a:pPr algn="ctr"/>
            <a:r>
              <a:rPr lang="en-US" altLang="zh-TW" sz="2800" dirty="0"/>
              <a:t>You can have more than 2 elements in a group.</a:t>
            </a:r>
          </a:p>
        </p:txBody>
      </p:sp>
      <p:sp>
        <p:nvSpPr>
          <p:cNvPr id="4" name="矩形 3"/>
          <p:cNvSpPr/>
          <p:nvPr/>
        </p:nvSpPr>
        <p:spPr>
          <a:xfrm>
            <a:off x="2474598" y="2539840"/>
            <a:ext cx="1881191" cy="13326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6" name="文字方塊 5"/>
          <p:cNvSpPr txBox="1"/>
          <p:nvPr/>
        </p:nvSpPr>
        <p:spPr>
          <a:xfrm>
            <a:off x="3220744" y="2440972"/>
            <a:ext cx="1139669" cy="461645"/>
          </a:xfrm>
          <a:prstGeom prst="rect">
            <a:avLst/>
          </a:prstGeom>
          <a:noFill/>
        </p:spPr>
        <p:txBody>
          <a:bodyPr wrap="square" lIns="91420" tIns="45710" rIns="91420" bIns="45710" rtlCol="0">
            <a:spAutoFit/>
          </a:bodyPr>
          <a:lstStyle/>
          <a:p>
            <a:pPr algn="ctr"/>
            <a:r>
              <a:rPr lang="en-US" altLang="zh-TW" sz="2400" dirty="0">
                <a:solidFill>
                  <a:srgbClr val="FF0000"/>
                </a:solidFill>
              </a:rPr>
              <a:t>neuron</a:t>
            </a:r>
            <a:endParaRPr lang="zh-TW" altLang="en-US" sz="2400" dirty="0">
              <a:solidFill>
                <a:srgbClr val="FF0000"/>
              </a:solidFill>
            </a:endParaRPr>
          </a:p>
        </p:txBody>
      </p:sp>
      <p:grpSp>
        <p:nvGrpSpPr>
          <p:cNvPr id="134" name="Group 133"/>
          <p:cNvGrpSpPr/>
          <p:nvPr/>
        </p:nvGrpSpPr>
        <p:grpSpPr>
          <a:xfrm>
            <a:off x="8453741" y="5984280"/>
            <a:ext cx="592191" cy="816164"/>
            <a:chOff x="7517647" y="4843947"/>
            <a:chExt cx="1485900" cy="1908068"/>
          </a:xfrm>
        </p:grpSpPr>
        <p:pic>
          <p:nvPicPr>
            <p:cNvPr id="135" name="Picture 2">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311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2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8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8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8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8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8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8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8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9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2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4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2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2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0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9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2"/>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06"/>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0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0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48"/>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3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4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226" grpId="0" animBg="1"/>
      <p:bldP spid="227" grpId="0" animBg="1"/>
      <p:bldP spid="140" grpId="0" animBg="1"/>
      <p:bldP spid="225" grpId="0" animBg="1"/>
      <p:bldP spid="224" grpId="0" animBg="1"/>
      <p:bldP spid="143" grpId="0" animBg="1"/>
      <p:bldP spid="141" grpId="0" animBg="1"/>
      <p:bldP spid="139" grpId="0" animBg="1"/>
      <p:bldP spid="8" grpId="0" animBg="1"/>
      <p:bldP spid="35" grpId="0"/>
      <p:bldP spid="52" grpId="0" animBg="1"/>
      <p:bldP spid="104" grpId="0" animBg="1"/>
      <p:bldP spid="105" grpId="0" animBg="1"/>
      <p:bldP spid="106" grpId="0" animBg="1"/>
      <p:bldP spid="107" grpId="0" animBg="1"/>
      <p:bldP spid="132" grpId="0" animBg="1"/>
      <p:bldP spid="133" grpId="0" animBg="1"/>
      <p:bldP spid="145" grpId="0" animBg="1"/>
      <p:bldP spid="4" grpId="0" animBg="1"/>
      <p:bldP spid="6"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Maxout</a:t>
            </a:r>
            <a:r>
              <a:rPr lang="en-US" altLang="zh-TW" dirty="0"/>
              <a:t> </a:t>
            </a:r>
            <a:endParaRPr lang="zh-TW" altLang="en-US" dirty="0"/>
          </a:p>
        </p:txBody>
      </p:sp>
      <p:sp>
        <p:nvSpPr>
          <p:cNvPr id="3" name="內容版面配置區 2"/>
          <p:cNvSpPr>
            <a:spLocks noGrp="1"/>
          </p:cNvSpPr>
          <p:nvPr>
            <p:ph idx="1"/>
          </p:nvPr>
        </p:nvSpPr>
        <p:spPr/>
        <p:txBody>
          <a:bodyPr/>
          <a:lstStyle/>
          <a:p>
            <a:r>
              <a:rPr lang="en-US" altLang="zh-TW" dirty="0"/>
              <a:t>Learnable activation function </a:t>
            </a:r>
            <a:r>
              <a:rPr lang="en-US" altLang="zh-TW" sz="1800" dirty="0">
                <a:solidFill>
                  <a:srgbClr val="0000FF"/>
                </a:solidFill>
              </a:rPr>
              <a:t>[Ian J. </a:t>
            </a:r>
            <a:r>
              <a:rPr lang="en-US" altLang="zh-TW" sz="1800" dirty="0" err="1">
                <a:solidFill>
                  <a:srgbClr val="0000FF"/>
                </a:solidFill>
              </a:rPr>
              <a:t>Goodfellow</a:t>
            </a:r>
            <a:r>
              <a:rPr lang="en-US" altLang="zh-TW" sz="1800" dirty="0">
                <a:solidFill>
                  <a:srgbClr val="0000FF"/>
                </a:solidFill>
              </a:rPr>
              <a:t>, ICML’13]</a:t>
            </a:r>
          </a:p>
          <a:p>
            <a:pPr lvl="1"/>
            <a:r>
              <a:rPr lang="en-US" altLang="zh-TW" sz="2800" dirty="0"/>
              <a:t>Activation function in </a:t>
            </a:r>
            <a:r>
              <a:rPr lang="en-US" altLang="zh-TW" sz="2800" dirty="0" err="1"/>
              <a:t>maxout</a:t>
            </a:r>
            <a:r>
              <a:rPr lang="en-US" altLang="zh-TW" sz="2800" dirty="0"/>
              <a:t> network can be any piecewise linear convex function</a:t>
            </a:r>
          </a:p>
          <a:p>
            <a:pPr lvl="1"/>
            <a:r>
              <a:rPr lang="en-US" altLang="zh-TW" sz="2800" dirty="0"/>
              <a:t>How many pieces depending on how many elements in a group </a:t>
            </a:r>
            <a:endParaRPr lang="zh-TW" altLang="en-US" sz="2800" dirty="0"/>
          </a:p>
          <a:p>
            <a:endParaRPr lang="zh-TW" altLang="en-US" dirty="0"/>
          </a:p>
        </p:txBody>
      </p:sp>
      <p:sp>
        <p:nvSpPr>
          <p:cNvPr id="4" name="矩形 3"/>
          <p:cNvSpPr/>
          <p:nvPr/>
        </p:nvSpPr>
        <p:spPr>
          <a:xfrm>
            <a:off x="3417333" y="764223"/>
            <a:ext cx="5080020" cy="523200"/>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a:spAutoFit/>
          </a:bodyPr>
          <a:lstStyle/>
          <a:p>
            <a:r>
              <a:rPr lang="en-US" altLang="zh-TW" sz="2800" dirty="0" err="1"/>
              <a:t>ReLU</a:t>
            </a:r>
            <a:r>
              <a:rPr lang="en-US" altLang="zh-TW" sz="2800" dirty="0"/>
              <a:t> is a special cases of </a:t>
            </a:r>
            <a:r>
              <a:rPr lang="en-US" altLang="zh-TW" sz="2800" dirty="0" err="1"/>
              <a:t>Maxout</a:t>
            </a:r>
            <a:endParaRPr lang="en-US" altLang="zh-TW" sz="2800" dirty="0"/>
          </a:p>
        </p:txBody>
      </p:sp>
      <p:sp>
        <p:nvSpPr>
          <p:cNvPr id="5" name="矩形 4"/>
          <p:cNvSpPr/>
          <p:nvPr/>
        </p:nvSpPr>
        <p:spPr>
          <a:xfrm>
            <a:off x="926420" y="4221874"/>
            <a:ext cx="3313725" cy="523200"/>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a:spAutoFit/>
          </a:bodyPr>
          <a:lstStyle/>
          <a:p>
            <a:pPr algn="ctr"/>
            <a:r>
              <a:rPr lang="en-US" altLang="zh-TW" sz="2800" dirty="0"/>
              <a:t>2 elements in a group</a:t>
            </a:r>
          </a:p>
        </p:txBody>
      </p:sp>
      <p:grpSp>
        <p:nvGrpSpPr>
          <p:cNvPr id="6" name="群組 5"/>
          <p:cNvGrpSpPr/>
          <p:nvPr/>
        </p:nvGrpSpPr>
        <p:grpSpPr>
          <a:xfrm>
            <a:off x="602871" y="4916944"/>
            <a:ext cx="1600832" cy="1600832"/>
            <a:chOff x="6200673" y="4150479"/>
            <a:chExt cx="2474339" cy="2474339"/>
          </a:xfrm>
        </p:grpSpPr>
        <p:cxnSp>
          <p:nvCxnSpPr>
            <p:cNvPr id="7" name="直線單箭頭接點 6"/>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6228958" y="5708803"/>
              <a:ext cx="1237168"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1" name="群組 20"/>
          <p:cNvGrpSpPr/>
          <p:nvPr/>
        </p:nvGrpSpPr>
        <p:grpSpPr>
          <a:xfrm>
            <a:off x="2748304" y="4945004"/>
            <a:ext cx="1600832" cy="1600832"/>
            <a:chOff x="6200673" y="4150479"/>
            <a:chExt cx="2474339" cy="2474339"/>
          </a:xfrm>
        </p:grpSpPr>
        <p:cxnSp>
          <p:nvCxnSpPr>
            <p:cNvPr id="22" name="直線單箭頭接點 21"/>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6377382" y="4785491"/>
              <a:ext cx="1088745" cy="92331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48" name="群組 47"/>
          <p:cNvGrpSpPr/>
          <p:nvPr/>
        </p:nvGrpSpPr>
        <p:grpSpPr>
          <a:xfrm>
            <a:off x="5138063" y="4936727"/>
            <a:ext cx="1600832" cy="1600832"/>
            <a:chOff x="6200673" y="4150479"/>
            <a:chExt cx="2474339" cy="2474339"/>
          </a:xfrm>
        </p:grpSpPr>
        <p:cxnSp>
          <p:nvCxnSpPr>
            <p:cNvPr id="49" name="直線單箭頭接點 48"/>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a:off x="6266972" y="4841656"/>
              <a:ext cx="283410" cy="87854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a:xfrm flipV="1">
              <a:off x="7427944" y="4629511"/>
              <a:ext cx="959230" cy="107929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53" name="群組 52"/>
          <p:cNvGrpSpPr/>
          <p:nvPr/>
        </p:nvGrpSpPr>
        <p:grpSpPr>
          <a:xfrm>
            <a:off x="6979338" y="4916946"/>
            <a:ext cx="1600832" cy="1620615"/>
            <a:chOff x="6200673" y="4119901"/>
            <a:chExt cx="2474339" cy="2504917"/>
          </a:xfrm>
        </p:grpSpPr>
        <p:cxnSp>
          <p:nvCxnSpPr>
            <p:cNvPr id="54" name="直線單箭頭接點 53"/>
            <p:cNvCxnSpPr/>
            <p:nvPr/>
          </p:nvCxnSpPr>
          <p:spPr>
            <a:xfrm>
              <a:off x="6200673" y="5714500"/>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rot="16200000">
              <a:off x="6200674" y="5387649"/>
              <a:ext cx="24743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a:xfrm flipV="1">
              <a:off x="7720924" y="5239126"/>
              <a:ext cx="583675" cy="68394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V="1">
              <a:off x="8270564" y="4119901"/>
              <a:ext cx="148372" cy="1143305"/>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58" name="矩形 57"/>
          <p:cNvSpPr/>
          <p:nvPr/>
        </p:nvSpPr>
        <p:spPr>
          <a:xfrm>
            <a:off x="5080221" y="4224766"/>
            <a:ext cx="3313725" cy="523200"/>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a:spAutoFit/>
          </a:bodyPr>
          <a:lstStyle/>
          <a:p>
            <a:pPr algn="ctr"/>
            <a:r>
              <a:rPr lang="en-US" altLang="zh-TW" sz="2800" dirty="0"/>
              <a:t>3 elements in a group</a:t>
            </a:r>
          </a:p>
        </p:txBody>
      </p:sp>
      <p:cxnSp>
        <p:nvCxnSpPr>
          <p:cNvPr id="61" name="直線接點 60"/>
          <p:cNvCxnSpPr/>
          <p:nvPr/>
        </p:nvCxnSpPr>
        <p:spPr>
          <a:xfrm>
            <a:off x="5314548" y="5920877"/>
            <a:ext cx="602899" cy="590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flipV="1">
            <a:off x="7200900" y="6060067"/>
            <a:ext cx="805670" cy="11689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8497353" y="6060066"/>
            <a:ext cx="548579" cy="740377"/>
            <a:chOff x="7517647" y="4843947"/>
            <a:chExt cx="1485900" cy="1908068"/>
          </a:xfrm>
        </p:grpSpPr>
        <p:pic>
          <p:nvPicPr>
            <p:cNvPr id="30"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2535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58"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p:cNvGrpSpPr/>
          <p:nvPr/>
        </p:nvGrpSpPr>
        <p:grpSpPr>
          <a:xfrm>
            <a:off x="1177575" y="1409292"/>
            <a:ext cx="7092867" cy="5319649"/>
            <a:chOff x="706835" y="2011916"/>
            <a:chExt cx="6113826" cy="4585368"/>
          </a:xfrm>
        </p:grpSpPr>
        <p:pic>
          <p:nvPicPr>
            <p:cNvPr id="15" name="圖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16" name="文字方塊 15"/>
                <p:cNvSpPr txBox="1"/>
                <p:nvPr/>
              </p:nvSpPr>
              <p:spPr>
                <a:xfrm>
                  <a:off x="3675390" y="6267363"/>
                  <a:ext cx="363618"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1</m:t>
                            </m:r>
                          </m:sub>
                        </m:sSub>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675390" y="6267363"/>
                  <a:ext cx="421847" cy="369332"/>
                </a:xfrm>
                <a:prstGeom prst="rect">
                  <a:avLst/>
                </a:prstGeom>
                <a:blipFill rotWithShape="0">
                  <a:blip r:embed="rId3"/>
                  <a:stretch>
                    <a:fillRect l="-125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843326" y="4119935"/>
                  <a:ext cx="369753"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2</m:t>
                            </m:r>
                          </m:sub>
                        </m:sSub>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43326" y="4119935"/>
                  <a:ext cx="428964" cy="369332"/>
                </a:xfrm>
                <a:prstGeom prst="rect">
                  <a:avLst/>
                </a:prstGeom>
                <a:blipFill rotWithShape="0">
                  <a:blip r:embed="rId6"/>
                  <a:stretch>
                    <a:fillRect l="-10000" r="-5714" b="-13115"/>
                  </a:stretch>
                </a:blipFill>
              </p:spPr>
              <p:txBody>
                <a:bodyPr/>
                <a:lstStyle/>
                <a:p>
                  <a:r>
                    <a:rPr lang="zh-TW" altLang="en-US">
                      <a:noFill/>
                    </a:rPr>
                    <a:t> </a:t>
                  </a:r>
                </a:p>
              </p:txBody>
            </p:sp>
          </mc:Fallback>
        </mc:AlternateContent>
      </p:grpSp>
      <p:sp>
        <p:nvSpPr>
          <p:cNvPr id="18" name="橢圓 17"/>
          <p:cNvSpPr/>
          <p:nvPr/>
        </p:nvSpPr>
        <p:spPr>
          <a:xfrm>
            <a:off x="2629639" y="5334093"/>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19" name="直線單箭頭接點 18"/>
          <p:cNvCxnSpPr/>
          <p:nvPr/>
        </p:nvCxnSpPr>
        <p:spPr>
          <a:xfrm flipV="1">
            <a:off x="2767489" y="4637121"/>
            <a:ext cx="224999" cy="7268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字方塊 20"/>
              <p:cNvSpPr txBox="1"/>
              <p:nvPr/>
            </p:nvSpPr>
            <p:spPr>
              <a:xfrm>
                <a:off x="2890147" y="5333517"/>
                <a:ext cx="458899" cy="461645"/>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2890145" y="5333515"/>
                <a:ext cx="458899" cy="461665"/>
              </a:xfrm>
              <a:prstGeom prst="rect">
                <a:avLst/>
              </a:prstGeom>
              <a:blipFill rotWithShape="0">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3165801" y="4567770"/>
                <a:ext cx="1271438" cy="369332"/>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3165801" y="4567768"/>
                <a:ext cx="1265026" cy="369332"/>
              </a:xfrm>
              <a:prstGeom prst="rect">
                <a:avLst/>
              </a:prstGeom>
              <a:blipFill rotWithShape="0">
                <a:blip r:embed="rId8"/>
                <a:stretch>
                  <a:fillRect/>
                </a:stretch>
              </a:blipFill>
            </p:spPr>
            <p:txBody>
              <a:bodyPr/>
              <a:lstStyle/>
              <a:p>
                <a:r>
                  <a:rPr lang="zh-TW" altLang="en-US">
                    <a:noFill/>
                  </a:rPr>
                  <a:t> </a:t>
                </a:r>
              </a:p>
            </p:txBody>
          </p:sp>
        </mc:Fallback>
      </mc:AlternateContent>
      <p:sp>
        <p:nvSpPr>
          <p:cNvPr id="2" name="標題 1"/>
          <p:cNvSpPr>
            <a:spLocks noGrp="1"/>
          </p:cNvSpPr>
          <p:nvPr>
            <p:ph type="title"/>
          </p:nvPr>
        </p:nvSpPr>
        <p:spPr>
          <a:xfrm>
            <a:off x="124154" y="83729"/>
            <a:ext cx="7886700" cy="1325563"/>
          </a:xfrm>
        </p:spPr>
        <p:txBody>
          <a:bodyPr/>
          <a:lstStyle/>
          <a:p>
            <a:r>
              <a:rPr lang="en-US" altLang="zh-TW" dirty="0"/>
              <a:t>Learning Rate</a:t>
            </a:r>
            <a:endParaRPr lang="zh-TW" altLang="en-US" dirty="0"/>
          </a:p>
        </p:txBody>
      </p:sp>
      <p:sp>
        <p:nvSpPr>
          <p:cNvPr id="7" name="文字方塊 6"/>
          <p:cNvSpPr txBox="1"/>
          <p:nvPr/>
        </p:nvSpPr>
        <p:spPr>
          <a:xfrm>
            <a:off x="5110901" y="2093409"/>
            <a:ext cx="3527934" cy="461645"/>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r>
              <a:rPr lang="en-US" altLang="zh-TW" sz="2400" dirty="0"/>
              <a:t>If learning rate is too large</a:t>
            </a:r>
            <a:endParaRPr lang="zh-TW" altLang="en-US" sz="2400" dirty="0"/>
          </a:p>
        </p:txBody>
      </p:sp>
      <p:sp>
        <p:nvSpPr>
          <p:cNvPr id="11" name="文字方塊 10"/>
          <p:cNvSpPr txBox="1"/>
          <p:nvPr/>
        </p:nvSpPr>
        <p:spPr>
          <a:xfrm>
            <a:off x="5110902" y="3148937"/>
            <a:ext cx="3527935" cy="830977"/>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r>
              <a:rPr lang="en-US" altLang="zh-TW" sz="2400" dirty="0"/>
              <a:t>Cost may not decrease after each update</a:t>
            </a:r>
            <a:endParaRPr lang="zh-TW" altLang="en-US" sz="2400" dirty="0"/>
          </a:p>
        </p:txBody>
      </p:sp>
      <p:sp>
        <p:nvSpPr>
          <p:cNvPr id="24" name="向右箭號 23"/>
          <p:cNvSpPr/>
          <p:nvPr/>
        </p:nvSpPr>
        <p:spPr>
          <a:xfrm>
            <a:off x="-2030151" y="7206362"/>
            <a:ext cx="618875" cy="361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2" name="矩形 11"/>
          <p:cNvSpPr/>
          <p:nvPr/>
        </p:nvSpPr>
        <p:spPr>
          <a:xfrm>
            <a:off x="5441958" y="627154"/>
            <a:ext cx="2475620" cy="954087"/>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a:spAutoFit/>
          </a:bodyPr>
          <a:lstStyle/>
          <a:p>
            <a:r>
              <a:rPr lang="en-US" altLang="zh-TW" sz="2800" dirty="0"/>
              <a:t>Set the learning rate </a:t>
            </a:r>
            <a:r>
              <a:rPr lang="el-GR" altLang="zh-TW" sz="2800" dirty="0"/>
              <a:t>η</a:t>
            </a:r>
            <a:r>
              <a:rPr lang="en-US" altLang="zh-TW" sz="2800" dirty="0"/>
              <a:t> carefully</a:t>
            </a:r>
            <a:endParaRPr lang="zh-TW" altLang="en-US" sz="2800" dirty="0"/>
          </a:p>
        </p:txBody>
      </p:sp>
      <p:cxnSp>
        <p:nvCxnSpPr>
          <p:cNvPr id="25" name="直線單箭頭接點 24"/>
          <p:cNvCxnSpPr/>
          <p:nvPr/>
        </p:nvCxnSpPr>
        <p:spPr>
          <a:xfrm flipV="1">
            <a:off x="2753332" y="2141640"/>
            <a:ext cx="1007228" cy="32536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字方塊 26"/>
              <p:cNvSpPr txBox="1"/>
              <p:nvPr/>
            </p:nvSpPr>
            <p:spPr>
              <a:xfrm>
                <a:off x="1955657" y="2218786"/>
                <a:ext cx="1433341"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1955655" y="2218786"/>
                <a:ext cx="1435971" cy="369332"/>
              </a:xfrm>
              <a:prstGeom prst="rect">
                <a:avLst/>
              </a:prstGeom>
              <a:blipFill rotWithShape="0">
                <a:blip r:embed="rId9"/>
                <a:stretch>
                  <a:fillRect/>
                </a:stretch>
              </a:blipFill>
            </p:spPr>
            <p:txBody>
              <a:bodyPr/>
              <a:lstStyle/>
              <a:p>
                <a:r>
                  <a:rPr lang="zh-TW" altLang="en-US">
                    <a:noFill/>
                  </a:rPr>
                  <a:t> </a:t>
                </a:r>
              </a:p>
            </p:txBody>
          </p:sp>
        </mc:Fallback>
      </mc:AlternateContent>
      <p:sp>
        <p:nvSpPr>
          <p:cNvPr id="28" name="橢圓 27"/>
          <p:cNvSpPr/>
          <p:nvPr/>
        </p:nvSpPr>
        <p:spPr>
          <a:xfrm>
            <a:off x="3690256" y="1925525"/>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9" name="向下箭號 28"/>
          <p:cNvSpPr/>
          <p:nvPr/>
        </p:nvSpPr>
        <p:spPr>
          <a:xfrm>
            <a:off x="6533339" y="2637288"/>
            <a:ext cx="683059" cy="49259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grpSp>
        <p:nvGrpSpPr>
          <p:cNvPr id="20" name="Group 19"/>
          <p:cNvGrpSpPr/>
          <p:nvPr/>
        </p:nvGrpSpPr>
        <p:grpSpPr>
          <a:xfrm>
            <a:off x="8453741" y="5984280"/>
            <a:ext cx="592191" cy="816164"/>
            <a:chOff x="7517647" y="4843947"/>
            <a:chExt cx="1485900" cy="1908068"/>
          </a:xfrm>
        </p:grpSpPr>
        <p:pic>
          <p:nvPicPr>
            <p:cNvPr id="23" name="Picture 2">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8815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27" grpId="0" animBg="1"/>
      <p:bldP spid="28" grpId="0" animBg="1"/>
      <p:bldP spid="29"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p:cNvGrpSpPr/>
          <p:nvPr/>
        </p:nvGrpSpPr>
        <p:grpSpPr>
          <a:xfrm>
            <a:off x="1177575" y="1409292"/>
            <a:ext cx="7092867" cy="5319649"/>
            <a:chOff x="706835" y="2011916"/>
            <a:chExt cx="6113826" cy="4585368"/>
          </a:xfrm>
        </p:grpSpPr>
        <p:pic>
          <p:nvPicPr>
            <p:cNvPr id="15" name="圖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16" name="文字方塊 15"/>
                <p:cNvSpPr txBox="1"/>
                <p:nvPr/>
              </p:nvSpPr>
              <p:spPr>
                <a:xfrm>
                  <a:off x="3675390" y="6267363"/>
                  <a:ext cx="363618"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1</m:t>
                            </m:r>
                          </m:sub>
                        </m:sSub>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675390" y="6267363"/>
                  <a:ext cx="421847" cy="369332"/>
                </a:xfrm>
                <a:prstGeom prst="rect">
                  <a:avLst/>
                </a:prstGeom>
                <a:blipFill rotWithShape="0">
                  <a:blip r:embed="rId3"/>
                  <a:stretch>
                    <a:fillRect l="-125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843326" y="4119935"/>
                  <a:ext cx="369753"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2</m:t>
                            </m:r>
                          </m:sub>
                        </m:sSub>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43326" y="4119935"/>
                  <a:ext cx="428964" cy="369332"/>
                </a:xfrm>
                <a:prstGeom prst="rect">
                  <a:avLst/>
                </a:prstGeom>
                <a:blipFill rotWithShape="0">
                  <a:blip r:embed="rId6"/>
                  <a:stretch>
                    <a:fillRect l="-10000" r="-5714" b="-13115"/>
                  </a:stretch>
                </a:blipFill>
              </p:spPr>
              <p:txBody>
                <a:bodyPr/>
                <a:lstStyle/>
                <a:p>
                  <a:r>
                    <a:rPr lang="zh-TW" altLang="en-US">
                      <a:noFill/>
                    </a:rPr>
                    <a:t> </a:t>
                  </a:r>
                </a:p>
              </p:txBody>
            </p:sp>
          </mc:Fallback>
        </mc:AlternateContent>
      </p:grpSp>
      <p:sp>
        <p:nvSpPr>
          <p:cNvPr id="18" name="橢圓 17"/>
          <p:cNvSpPr/>
          <p:nvPr/>
        </p:nvSpPr>
        <p:spPr>
          <a:xfrm>
            <a:off x="2629639" y="5334093"/>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19" name="直線單箭頭接點 18"/>
          <p:cNvCxnSpPr/>
          <p:nvPr/>
        </p:nvCxnSpPr>
        <p:spPr>
          <a:xfrm flipV="1">
            <a:off x="2767489" y="4637121"/>
            <a:ext cx="224999" cy="7268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字方塊 20"/>
              <p:cNvSpPr txBox="1"/>
              <p:nvPr/>
            </p:nvSpPr>
            <p:spPr>
              <a:xfrm>
                <a:off x="2890147" y="5333517"/>
                <a:ext cx="458899" cy="461645"/>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2890145" y="5333515"/>
                <a:ext cx="458899" cy="461665"/>
              </a:xfrm>
              <a:prstGeom prst="rect">
                <a:avLst/>
              </a:prstGeom>
              <a:blipFill rotWithShape="0">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3165801" y="4567770"/>
                <a:ext cx="1271438" cy="369332"/>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3165801" y="4567768"/>
                <a:ext cx="1265026" cy="369332"/>
              </a:xfrm>
              <a:prstGeom prst="rect">
                <a:avLst/>
              </a:prstGeom>
              <a:blipFill rotWithShape="0">
                <a:blip r:embed="rId8"/>
                <a:stretch>
                  <a:fillRect/>
                </a:stretch>
              </a:blipFill>
            </p:spPr>
            <p:txBody>
              <a:bodyPr/>
              <a:lstStyle/>
              <a:p>
                <a:r>
                  <a:rPr lang="zh-TW" altLang="en-US">
                    <a:noFill/>
                  </a:rPr>
                  <a:t> </a:t>
                </a:r>
              </a:p>
            </p:txBody>
          </p:sp>
        </mc:Fallback>
      </mc:AlternateContent>
      <p:sp>
        <p:nvSpPr>
          <p:cNvPr id="2" name="標題 1"/>
          <p:cNvSpPr>
            <a:spLocks noGrp="1"/>
          </p:cNvSpPr>
          <p:nvPr>
            <p:ph type="title"/>
          </p:nvPr>
        </p:nvSpPr>
        <p:spPr>
          <a:xfrm>
            <a:off x="47466" y="238709"/>
            <a:ext cx="4251628" cy="1325563"/>
          </a:xfrm>
        </p:spPr>
        <p:txBody>
          <a:bodyPr/>
          <a:lstStyle/>
          <a:p>
            <a:r>
              <a:rPr lang="en-US" altLang="zh-TW" dirty="0"/>
              <a:t>Adaptive Learning Rate</a:t>
            </a:r>
            <a:endParaRPr lang="zh-TW" altLang="en-US" dirty="0"/>
          </a:p>
        </p:txBody>
      </p:sp>
      <p:sp>
        <p:nvSpPr>
          <p:cNvPr id="7" name="文字方塊 6"/>
          <p:cNvSpPr txBox="1"/>
          <p:nvPr/>
        </p:nvSpPr>
        <p:spPr>
          <a:xfrm>
            <a:off x="5110901" y="2093409"/>
            <a:ext cx="3527934" cy="461645"/>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r>
              <a:rPr lang="en-US" altLang="zh-TW" sz="2400" dirty="0"/>
              <a:t>If learning rate is too large</a:t>
            </a:r>
            <a:endParaRPr lang="zh-TW" altLang="en-US" sz="2400" dirty="0"/>
          </a:p>
        </p:txBody>
      </p:sp>
      <p:sp>
        <p:nvSpPr>
          <p:cNvPr id="11" name="文字方塊 10"/>
          <p:cNvSpPr txBox="1"/>
          <p:nvPr/>
        </p:nvSpPr>
        <p:spPr>
          <a:xfrm>
            <a:off x="5110902" y="3148937"/>
            <a:ext cx="3527935" cy="830977"/>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r>
              <a:rPr lang="en-US" altLang="zh-TW" sz="2400" dirty="0"/>
              <a:t>Cost may not decrease after each update</a:t>
            </a:r>
            <a:endParaRPr lang="zh-TW" altLang="en-US" sz="2400" dirty="0"/>
          </a:p>
        </p:txBody>
      </p:sp>
      <p:sp>
        <p:nvSpPr>
          <p:cNvPr id="12" name="矩形 11"/>
          <p:cNvSpPr/>
          <p:nvPr/>
        </p:nvSpPr>
        <p:spPr>
          <a:xfrm>
            <a:off x="5441958" y="627154"/>
            <a:ext cx="2475620" cy="954087"/>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a:spAutoFit/>
          </a:bodyPr>
          <a:lstStyle/>
          <a:p>
            <a:r>
              <a:rPr lang="en-US" altLang="zh-TW" sz="2800" dirty="0"/>
              <a:t>Set the learning rate </a:t>
            </a:r>
            <a:r>
              <a:rPr lang="el-GR" altLang="zh-TW" sz="2800" dirty="0"/>
              <a:t>η</a:t>
            </a:r>
            <a:r>
              <a:rPr lang="en-US" altLang="zh-TW" sz="2800" dirty="0"/>
              <a:t> carefully</a:t>
            </a:r>
            <a:endParaRPr lang="zh-TW" altLang="en-US" sz="2800" dirty="0"/>
          </a:p>
        </p:txBody>
      </p:sp>
      <p:cxnSp>
        <p:nvCxnSpPr>
          <p:cNvPr id="25" name="直線單箭頭接點 24"/>
          <p:cNvCxnSpPr/>
          <p:nvPr/>
        </p:nvCxnSpPr>
        <p:spPr>
          <a:xfrm flipV="1">
            <a:off x="2763697" y="5075255"/>
            <a:ext cx="103403" cy="3115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字方塊 26"/>
              <p:cNvSpPr txBox="1"/>
              <p:nvPr/>
            </p:nvSpPr>
            <p:spPr>
              <a:xfrm>
                <a:off x="1156233" y="4768774"/>
                <a:ext cx="1433341"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1156232" y="4768774"/>
                <a:ext cx="1435971" cy="369332"/>
              </a:xfrm>
              <a:prstGeom prst="rect">
                <a:avLst/>
              </a:prstGeom>
              <a:blipFill rotWithShape="0">
                <a:blip r:embed="rId9"/>
                <a:stretch>
                  <a:fillRect/>
                </a:stretch>
              </a:blipFill>
            </p:spPr>
            <p:txBody>
              <a:bodyPr/>
              <a:lstStyle/>
              <a:p>
                <a:r>
                  <a:rPr lang="zh-TW" altLang="en-US">
                    <a:noFill/>
                  </a:rPr>
                  <a:t> </a:t>
                </a:r>
              </a:p>
            </p:txBody>
          </p:sp>
        </mc:Fallback>
      </mc:AlternateContent>
      <p:sp>
        <p:nvSpPr>
          <p:cNvPr id="28" name="橢圓 27"/>
          <p:cNvSpPr/>
          <p:nvPr/>
        </p:nvSpPr>
        <p:spPr>
          <a:xfrm>
            <a:off x="2776371" y="4877262"/>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9" name="向下箭號 28"/>
          <p:cNvSpPr/>
          <p:nvPr/>
        </p:nvSpPr>
        <p:spPr>
          <a:xfrm>
            <a:off x="6533339" y="2637288"/>
            <a:ext cx="683059" cy="49259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sp>
        <p:nvSpPr>
          <p:cNvPr id="30" name="文字方塊 29"/>
          <p:cNvSpPr txBox="1"/>
          <p:nvPr/>
        </p:nvSpPr>
        <p:spPr>
          <a:xfrm>
            <a:off x="5116868" y="4304552"/>
            <a:ext cx="3527934" cy="461645"/>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r>
              <a:rPr lang="en-US" altLang="zh-TW" sz="2400" dirty="0"/>
              <a:t>If learning rate is too small</a:t>
            </a:r>
            <a:endParaRPr lang="zh-TW" altLang="en-US" sz="2400" dirty="0"/>
          </a:p>
        </p:txBody>
      </p:sp>
      <p:sp>
        <p:nvSpPr>
          <p:cNvPr id="31" name="文字方塊 30"/>
          <p:cNvSpPr txBox="1"/>
          <p:nvPr/>
        </p:nvSpPr>
        <p:spPr>
          <a:xfrm>
            <a:off x="5116868" y="5360080"/>
            <a:ext cx="3527935" cy="461645"/>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r>
              <a:rPr lang="en-US" altLang="zh-TW" sz="2400" dirty="0"/>
              <a:t>Training would be too slow</a:t>
            </a:r>
            <a:endParaRPr lang="zh-TW" altLang="en-US" sz="2400" dirty="0"/>
          </a:p>
        </p:txBody>
      </p:sp>
      <p:sp>
        <p:nvSpPr>
          <p:cNvPr id="32" name="向下箭號 31"/>
          <p:cNvSpPr/>
          <p:nvPr/>
        </p:nvSpPr>
        <p:spPr>
          <a:xfrm>
            <a:off x="6539304" y="4848431"/>
            <a:ext cx="683059" cy="49259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sp>
        <p:nvSpPr>
          <p:cNvPr id="33" name="文字方塊 32"/>
          <p:cNvSpPr txBox="1"/>
          <p:nvPr/>
        </p:nvSpPr>
        <p:spPr>
          <a:xfrm>
            <a:off x="4430827" y="160430"/>
            <a:ext cx="4423440" cy="1569640"/>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lgn="ctr"/>
            <a:r>
              <a:rPr lang="en-US" altLang="zh-TW" sz="3200" dirty="0"/>
              <a:t>Can we give different parameters different learning rates?</a:t>
            </a:r>
            <a:endParaRPr lang="zh-TW" altLang="en-US" sz="3200" dirty="0"/>
          </a:p>
        </p:txBody>
      </p:sp>
      <p:grpSp>
        <p:nvGrpSpPr>
          <p:cNvPr id="23" name="Group 22"/>
          <p:cNvGrpSpPr/>
          <p:nvPr/>
        </p:nvGrpSpPr>
        <p:grpSpPr>
          <a:xfrm>
            <a:off x="8453741" y="5984280"/>
            <a:ext cx="592191" cy="816164"/>
            <a:chOff x="7517647" y="4843947"/>
            <a:chExt cx="1485900" cy="1908068"/>
          </a:xfrm>
        </p:grpSpPr>
        <p:pic>
          <p:nvPicPr>
            <p:cNvPr id="24" name="Picture 2">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95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1" grpId="0" animBg="1"/>
      <p:bldP spid="32" grpId="0" animBg="1"/>
      <p:bldP spid="33"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Adagrad</a:t>
            </a:r>
            <a:endParaRPr lang="zh-TW" altLang="en-US" dirty="0"/>
          </a:p>
        </p:txBody>
      </p:sp>
      <p:sp>
        <p:nvSpPr>
          <p:cNvPr id="6" name="文字方塊 5"/>
          <p:cNvSpPr txBox="1"/>
          <p:nvPr/>
        </p:nvSpPr>
        <p:spPr>
          <a:xfrm>
            <a:off x="4508650" y="3467393"/>
            <a:ext cx="3429524" cy="954087"/>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r>
              <a:rPr lang="en-US" altLang="zh-TW" sz="2800" dirty="0"/>
              <a:t>Parameter dependent learning rate</a:t>
            </a:r>
          </a:p>
        </p:txBody>
      </p:sp>
      <mc:AlternateContent xmlns:mc="http://schemas.openxmlformats.org/markup-compatibility/2006" xmlns:a14="http://schemas.microsoft.com/office/drawing/2010/main">
        <mc:Choice Requires="a14">
          <p:sp>
            <p:nvSpPr>
              <p:cNvPr id="24" name="文字方塊 23"/>
              <p:cNvSpPr txBox="1"/>
              <p:nvPr/>
            </p:nvSpPr>
            <p:spPr>
              <a:xfrm>
                <a:off x="1121476" y="2651710"/>
                <a:ext cx="29874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ea typeface="Cambria Math" panose="02040503050406030204" pitchFamily="18" charset="0"/>
                            </a:rPr>
                          </m:ctrlPr>
                        </m:sSupPr>
                        <m:e>
                          <m:r>
                            <a:rPr lang="en-US" altLang="zh-TW" sz="2800" i="1">
                              <a:latin typeface="Cambria Math" panose="02040503050406030204" pitchFamily="18" charset="0"/>
                              <a:ea typeface="Cambria Math" panose="02040503050406030204" pitchFamily="18" charset="0"/>
                            </a:rPr>
                            <m:t>𝑤</m:t>
                          </m:r>
                        </m:e>
                        <m:sup>
                          <m:r>
                            <a:rPr lang="en-US" altLang="zh-TW" sz="2800" i="1">
                              <a:latin typeface="Cambria Math" panose="02040503050406030204" pitchFamily="18" charset="0"/>
                              <a:ea typeface="Cambria Math" panose="02040503050406030204" pitchFamily="18" charset="0"/>
                            </a:rPr>
                            <m:t>𝑡</m:t>
                          </m:r>
                          <m:r>
                            <a:rPr lang="en-US" altLang="zh-TW" sz="2800" i="1">
                              <a:latin typeface="Cambria Math" panose="02040503050406030204" pitchFamily="18" charset="0"/>
                              <a:ea typeface="Cambria Math" panose="02040503050406030204" pitchFamily="18" charset="0"/>
                            </a:rPr>
                            <m:t>+1</m:t>
                          </m:r>
                        </m:sup>
                      </m:sSup>
                      <m:r>
                        <a:rPr lang="en-US" altLang="zh-TW" sz="2800" i="1">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ea typeface="Cambria Math" panose="02040503050406030204" pitchFamily="18" charset="0"/>
                            </a:rPr>
                          </m:ctrlPr>
                        </m:sSupPr>
                        <m:e>
                          <m:r>
                            <a:rPr lang="en-US" altLang="zh-TW" sz="2800" i="1">
                              <a:latin typeface="Cambria Math" panose="02040503050406030204" pitchFamily="18" charset="0"/>
                              <a:ea typeface="Cambria Math" panose="02040503050406030204" pitchFamily="18" charset="0"/>
                            </a:rPr>
                            <m:t>𝑤</m:t>
                          </m:r>
                        </m:e>
                        <m:sup>
                          <m:r>
                            <a:rPr lang="en-US" altLang="zh-TW" sz="2800" i="1">
                              <a:latin typeface="Cambria Math" panose="02040503050406030204" pitchFamily="18" charset="0"/>
                              <a:ea typeface="Cambria Math" panose="02040503050406030204" pitchFamily="18" charset="0"/>
                            </a:rPr>
                            <m:t>𝑡</m:t>
                          </m:r>
                        </m:sup>
                      </m:sSup>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m:rPr>
                              <m:nor/>
                            </m:rPr>
                            <a:rPr lang="zh-TW" altLang="en-US" sz="2800">
                              <a:latin typeface="Cambria Math" panose="02040503050406030204" pitchFamily="18" charset="0"/>
                            </a:rPr>
                            <m:t>𝜂</m:t>
                          </m:r>
                        </m:e>
                        <m:sub>
                          <m:r>
                            <a:rPr lang="en-US" altLang="zh-TW" sz="2800" i="1">
                              <a:latin typeface="Cambria Math" panose="02040503050406030204" pitchFamily="18" charset="0"/>
                            </a:rPr>
                            <m:t>𝑤</m:t>
                          </m:r>
                        </m:sub>
                      </m:sSub>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𝑔</m:t>
                          </m:r>
                        </m:e>
                        <m:sup>
                          <m:r>
                            <a:rPr lang="en-US" altLang="zh-TW" sz="2800" i="1">
                              <a:latin typeface="Cambria Math" panose="02040503050406030204" pitchFamily="18" charset="0"/>
                            </a:rPr>
                            <m:t>𝑡</m:t>
                          </m:r>
                        </m:sup>
                      </m:sSup>
                    </m:oMath>
                  </m:oMathPara>
                </a14:m>
                <a:endParaRPr lang="zh-TW" altLang="en-US" sz="28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1121476" y="2651709"/>
                <a:ext cx="2987485" cy="430887"/>
              </a:xfrm>
              <a:prstGeom prst="rect">
                <a:avLst/>
              </a:prstGeom>
              <a:blipFill rotWithShape="0">
                <a:blip r:embed="rId2"/>
                <a:stretch>
                  <a:fillRect/>
                </a:stretch>
              </a:blipFill>
            </p:spPr>
            <p:txBody>
              <a:bodyPr/>
              <a:lstStyle/>
              <a:p>
                <a:r>
                  <a:rPr lang="zh-TW" altLang="en-US">
                    <a:noFill/>
                  </a:rPr>
                  <a:t> </a:t>
                </a:r>
              </a:p>
            </p:txBody>
          </p:sp>
        </mc:Fallback>
      </mc:AlternateContent>
      <p:sp>
        <p:nvSpPr>
          <p:cNvPr id="13" name="文字方塊 12"/>
          <p:cNvSpPr txBox="1"/>
          <p:nvPr/>
        </p:nvSpPr>
        <p:spPr>
          <a:xfrm>
            <a:off x="4508651" y="4719206"/>
            <a:ext cx="1994461" cy="523200"/>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800" dirty="0"/>
              <a:t>constant</a:t>
            </a:r>
          </a:p>
        </p:txBody>
      </p:sp>
      <p:cxnSp>
        <p:nvCxnSpPr>
          <p:cNvPr id="8" name="直線單箭頭接點 7"/>
          <p:cNvCxnSpPr>
            <a:endCxn id="6" idx="1"/>
          </p:cNvCxnSpPr>
          <p:nvPr/>
        </p:nvCxnSpPr>
        <p:spPr>
          <a:xfrm>
            <a:off x="3413418" y="3176842"/>
            <a:ext cx="1095232" cy="7675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矩形 15"/>
              <p:cNvSpPr/>
              <p:nvPr/>
            </p:nvSpPr>
            <p:spPr>
              <a:xfrm>
                <a:off x="4547699" y="996440"/>
                <a:ext cx="3358828" cy="461645"/>
              </a:xfrm>
              <a:prstGeom prst="rect">
                <a:avLst/>
              </a:prstGeom>
            </p:spPr>
            <p:txBody>
              <a:bodyPr wrap="none" lIns="91420" tIns="45710" rIns="91420" bIns="4571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𝑡</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p>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16" name="矩形 15"/>
              <p:cNvSpPr>
                <a:spLocks noRot="1" noChangeAspect="1" noMove="1" noResize="1" noEditPoints="1" noAdjustHandles="1" noChangeArrowheads="1" noChangeShapeType="1" noTextEdit="1"/>
              </p:cNvSpPr>
              <p:nvPr/>
            </p:nvSpPr>
            <p:spPr>
              <a:xfrm>
                <a:off x="4547699" y="996439"/>
                <a:ext cx="3358868" cy="461665"/>
              </a:xfrm>
              <a:prstGeom prst="rect">
                <a:avLst/>
              </a:prstGeom>
              <a:blipFill rotWithShape="0">
                <a:blip r:embed="rId3"/>
                <a:stretch>
                  <a:fillRect b="-17105"/>
                </a:stretch>
              </a:blipFill>
            </p:spPr>
            <p:txBody>
              <a:bodyPr/>
              <a:lstStyle/>
              <a:p>
                <a:r>
                  <a:rPr lang="zh-TW" altLang="en-US">
                    <a:noFill/>
                  </a:rPr>
                  <a:t> </a:t>
                </a:r>
              </a:p>
            </p:txBody>
          </p:sp>
        </mc:Fallback>
      </mc:AlternateContent>
      <p:sp>
        <p:nvSpPr>
          <p:cNvPr id="17" name="文字方塊 16"/>
          <p:cNvSpPr txBox="1"/>
          <p:nvPr/>
        </p:nvSpPr>
        <p:spPr>
          <a:xfrm>
            <a:off x="4152770" y="448004"/>
            <a:ext cx="3397813" cy="461645"/>
          </a:xfrm>
          <a:prstGeom prst="rect">
            <a:avLst/>
          </a:prstGeom>
          <a:noFill/>
        </p:spPr>
        <p:txBody>
          <a:bodyPr wrap="none" lIns="91420" tIns="45710" rIns="91420" bIns="45710" rtlCol="0">
            <a:spAutoFit/>
          </a:bodyPr>
          <a:lstStyle/>
          <a:p>
            <a:r>
              <a:rPr lang="en-US" altLang="zh-TW" sz="2400" dirty="0"/>
              <a:t>Original Gradient Descent</a:t>
            </a:r>
            <a:endParaRPr lang="zh-TW" altLang="en-US" sz="2400" dirty="0"/>
          </a:p>
        </p:txBody>
      </p:sp>
      <p:sp>
        <p:nvSpPr>
          <p:cNvPr id="19" name="文字方塊 18"/>
          <p:cNvSpPr txBox="1"/>
          <p:nvPr/>
        </p:nvSpPr>
        <p:spPr>
          <a:xfrm>
            <a:off x="787988" y="1766150"/>
            <a:ext cx="6641906" cy="523200"/>
          </a:xfrm>
          <a:prstGeom prst="rect">
            <a:avLst/>
          </a:prstGeom>
          <a:noFill/>
        </p:spPr>
        <p:txBody>
          <a:bodyPr wrap="none" lIns="91420" tIns="45710" rIns="91420" bIns="45710" rtlCol="0">
            <a:spAutoFit/>
          </a:bodyPr>
          <a:lstStyle/>
          <a:p>
            <a:r>
              <a:rPr lang="en-US" altLang="zh-TW" sz="2800" dirty="0"/>
              <a:t>Each parameter w are considered separately</a:t>
            </a:r>
            <a:endParaRPr lang="zh-TW" altLang="en-US" sz="2800" dirty="0"/>
          </a:p>
        </p:txBody>
      </p:sp>
      <mc:AlternateContent xmlns:mc="http://schemas.openxmlformats.org/markup-compatibility/2006" xmlns:a14="http://schemas.microsoft.com/office/drawing/2010/main">
        <mc:Choice Requires="a14">
          <p:sp>
            <p:nvSpPr>
              <p:cNvPr id="22" name="文字方塊 21"/>
              <p:cNvSpPr txBox="1"/>
              <p:nvPr/>
            </p:nvSpPr>
            <p:spPr>
              <a:xfrm>
                <a:off x="4852736" y="2364456"/>
                <a:ext cx="1997919" cy="8593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𝑔</m:t>
                          </m:r>
                        </m:e>
                        <m:sup>
                          <m:r>
                            <a:rPr lang="en-US" altLang="zh-TW" sz="2800" i="1">
                              <a:latin typeface="Cambria Math" panose="02040503050406030204" pitchFamily="18" charset="0"/>
                            </a:rPr>
                            <m:t>𝑡</m:t>
                          </m:r>
                        </m:sup>
                      </m:sSup>
                      <m:r>
                        <a:rPr lang="en-US" altLang="zh-TW" sz="2800" i="1">
                          <a:latin typeface="Cambria Math" panose="02040503050406030204" pitchFamily="18" charset="0"/>
                        </a:rPr>
                        <m:t>=</m:t>
                      </m:r>
                      <m:f>
                        <m:fPr>
                          <m:ctrlPr>
                            <a:rPr lang="en-US" altLang="zh-TW" sz="2800" i="1">
                              <a:latin typeface="Cambria Math" panose="02040503050406030204" pitchFamily="18" charset="0"/>
                            </a:rPr>
                          </m:ctrlPr>
                        </m:fPr>
                        <m:num>
                          <m:r>
                            <a:rPr lang="zh-TW" altLang="en-US"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ea typeface="Cambria Math" panose="02040503050406030204" pitchFamily="18" charset="0"/>
                                    </a:rPr>
                                  </m:ctrlPr>
                                </m:sSupPr>
                                <m:e>
                                  <m:r>
                                    <a:rPr lang="zh-TW" altLang="en-US" sz="2800" i="1">
                                      <a:latin typeface="Cambria Math" panose="02040503050406030204" pitchFamily="18" charset="0"/>
                                      <a:ea typeface="Cambria Math" panose="02040503050406030204" pitchFamily="18" charset="0"/>
                                    </a:rPr>
                                    <m:t>𝜃</m:t>
                                  </m:r>
                                </m:e>
                                <m:sup>
                                  <m:r>
                                    <a:rPr lang="en-US" altLang="zh-TW" sz="2800" i="1">
                                      <a:latin typeface="Cambria Math" panose="02040503050406030204" pitchFamily="18" charset="0"/>
                                      <a:ea typeface="Cambria Math" panose="02040503050406030204" pitchFamily="18" charset="0"/>
                                    </a:rPr>
                                    <m:t>𝑡</m:t>
                                  </m:r>
                                </m:sup>
                              </m:sSup>
                            </m:e>
                          </m:d>
                        </m:num>
                        <m:den>
                          <m:r>
                            <a:rPr lang="zh-TW" altLang="en-US" sz="2800" i="1">
                              <a:latin typeface="Cambria Math" panose="02040503050406030204" pitchFamily="18" charset="0"/>
                            </a:rPr>
                            <m:t>𝜕</m:t>
                          </m:r>
                          <m:r>
                            <a:rPr lang="en-US" altLang="zh-TW" sz="2800" i="1">
                              <a:latin typeface="Cambria Math" panose="02040503050406030204" pitchFamily="18" charset="0"/>
                            </a:rPr>
                            <m:t>𝑤</m:t>
                          </m:r>
                        </m:den>
                      </m:f>
                    </m:oMath>
                  </m:oMathPara>
                </a14:m>
                <a:endParaRPr lang="zh-TW" altLang="en-US" sz="28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4852735" y="2364456"/>
                <a:ext cx="1997918" cy="859338"/>
              </a:xfrm>
              <a:prstGeom prst="rect">
                <a:avLst/>
              </a:prstGeom>
              <a:blipFill rotWithShape="0">
                <a:blip r:embed="rId4"/>
                <a:stretch>
                  <a:fillRect/>
                </a:stretch>
              </a:blipFill>
            </p:spPr>
            <p:txBody>
              <a:bodyPr/>
              <a:lstStyle/>
              <a:p>
                <a:r>
                  <a:rPr lang="zh-TW" altLang="en-US">
                    <a:noFill/>
                  </a:rPr>
                  <a:t> </a:t>
                </a:r>
              </a:p>
            </p:txBody>
          </p:sp>
        </mc:Fallback>
      </mc:AlternateContent>
      <p:cxnSp>
        <p:nvCxnSpPr>
          <p:cNvPr id="12" name="直線接點 11"/>
          <p:cNvCxnSpPr/>
          <p:nvPr/>
        </p:nvCxnSpPr>
        <p:spPr>
          <a:xfrm>
            <a:off x="3712718" y="3098924"/>
            <a:ext cx="350491"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4878135" y="3082596"/>
            <a:ext cx="350491"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字方塊 27"/>
              <p:cNvSpPr txBox="1"/>
              <p:nvPr/>
            </p:nvSpPr>
            <p:spPr>
              <a:xfrm>
                <a:off x="903206" y="4937497"/>
                <a:ext cx="3257876" cy="12736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m:rPr>
                              <m:nor/>
                            </m:rPr>
                            <a:rPr lang="zh-TW" altLang="en-US" sz="2800">
                              <a:latin typeface="Cambria Math" panose="02040503050406030204" pitchFamily="18" charset="0"/>
                            </a:rPr>
                            <m:t>𝜂</m:t>
                          </m:r>
                        </m:e>
                        <m:sub>
                          <m:r>
                            <a:rPr lang="en-US" altLang="zh-TW" sz="2800" i="1">
                              <a:latin typeface="Cambria Math" panose="02040503050406030204" pitchFamily="18" charset="0"/>
                            </a:rPr>
                            <m:t>𝑤</m:t>
                          </m:r>
                        </m:sub>
                      </m:sSub>
                      <m:r>
                        <a:rPr lang="en-US" altLang="zh-TW" sz="2800" i="1">
                          <a:latin typeface="Cambria Math" panose="02040503050406030204" pitchFamily="18" charset="0"/>
                        </a:rPr>
                        <m:t>=</m:t>
                      </m:r>
                      <m:f>
                        <m:fPr>
                          <m:ctrlPr>
                            <a:rPr lang="en-US" altLang="zh-TW" sz="2800" i="1">
                              <a:latin typeface="Cambria Math" panose="02040503050406030204" pitchFamily="18" charset="0"/>
                            </a:rPr>
                          </m:ctrlPr>
                        </m:fPr>
                        <m:num>
                          <m:r>
                            <a:rPr lang="zh-TW" altLang="en-US" sz="2800" i="1">
                              <a:latin typeface="Cambria Math" panose="02040503050406030204" pitchFamily="18" charset="0"/>
                            </a:rPr>
                            <m:t>𝜂</m:t>
                          </m:r>
                        </m:num>
                        <m:den>
                          <m:rad>
                            <m:radPr>
                              <m:degHide m:val="on"/>
                              <m:ctrlPr>
                                <a:rPr lang="en-US" altLang="zh-TW" sz="2800" i="1">
                                  <a:latin typeface="Cambria Math" panose="02040503050406030204" pitchFamily="18" charset="0"/>
                                </a:rPr>
                              </m:ctrlPr>
                            </m:radPr>
                            <m:deg/>
                            <m:e>
                              <m:nary>
                                <m:naryPr>
                                  <m:chr m:val="∑"/>
                                  <m:ctrlPr>
                                    <a:rPr lang="en-US" altLang="zh-TW" sz="2800" i="1">
                                      <a:latin typeface="Cambria Math" panose="02040503050406030204" pitchFamily="18" charset="0"/>
                                    </a:rPr>
                                  </m:ctrlPr>
                                </m:naryPr>
                                <m:sub>
                                  <m:r>
                                    <a:rPr lang="en-US" altLang="zh-TW" sz="2800" i="1">
                                      <a:latin typeface="Cambria Math" panose="02040503050406030204" pitchFamily="18" charset="0"/>
                                    </a:rPr>
                                    <m:t>𝑖</m:t>
                                  </m:r>
                                  <m:r>
                                    <a:rPr lang="en-US" altLang="zh-TW" sz="2800" i="1">
                                      <a:latin typeface="Cambria Math" panose="02040503050406030204" pitchFamily="18" charset="0"/>
                                    </a:rPr>
                                    <m:t>=0</m:t>
                                  </m:r>
                                </m:sub>
                                <m:sup>
                                  <m:r>
                                    <a:rPr lang="en-US" altLang="zh-TW" sz="2800" i="1">
                                      <a:latin typeface="Cambria Math" panose="02040503050406030204" pitchFamily="18" charset="0"/>
                                    </a:rPr>
                                    <m:t>𝑡</m:t>
                                  </m:r>
                                </m:sup>
                                <m:e>
                                  <m:sSup>
                                    <m:sSupPr>
                                      <m:ctrlPr>
                                        <a:rPr lang="en-US" altLang="zh-TW" sz="2800" i="1">
                                          <a:latin typeface="Cambria Math" panose="02040503050406030204" pitchFamily="18" charset="0"/>
                                        </a:rPr>
                                      </m:ctrlPr>
                                    </m:sSupPr>
                                    <m:e>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𝑔</m:t>
                                              </m:r>
                                            </m:e>
                                            <m:sup>
                                              <m:r>
                                                <a:rPr lang="en-US" altLang="zh-TW" sz="2800" i="1">
                                                  <a:latin typeface="Cambria Math" panose="02040503050406030204" pitchFamily="18" charset="0"/>
                                                </a:rPr>
                                                <m:t>𝑖</m:t>
                                              </m:r>
                                            </m:sup>
                                          </m:sSup>
                                        </m:e>
                                      </m:d>
                                    </m:e>
                                    <m:sup>
                                      <m:r>
                                        <a:rPr lang="en-US" altLang="zh-TW" sz="2800" i="1">
                                          <a:latin typeface="Cambria Math" panose="02040503050406030204" pitchFamily="18" charset="0"/>
                                        </a:rPr>
                                        <m:t>2</m:t>
                                      </m:r>
                                    </m:sup>
                                  </m:sSup>
                                </m:e>
                              </m:nary>
                            </m:e>
                          </m:rad>
                        </m:den>
                      </m:f>
                    </m:oMath>
                  </m:oMathPara>
                </a14:m>
                <a:endParaRPr lang="zh-TW" altLang="en-US" sz="2800"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903206" y="4937495"/>
                <a:ext cx="3257876" cy="1273682"/>
              </a:xfrm>
              <a:prstGeom prst="rect">
                <a:avLst/>
              </a:prstGeom>
              <a:blipFill rotWithShape="0">
                <a:blip r:embed="rId5"/>
                <a:stretch>
                  <a:fillRect/>
                </a:stretch>
              </a:blipFill>
            </p:spPr>
            <p:txBody>
              <a:bodyPr/>
              <a:lstStyle/>
              <a:p>
                <a:r>
                  <a:rPr lang="zh-TW" altLang="en-US">
                    <a:noFill/>
                  </a:rPr>
                  <a:t> </a:t>
                </a:r>
              </a:p>
            </p:txBody>
          </p:sp>
        </mc:Fallback>
      </mc:AlternateContent>
      <p:sp>
        <p:nvSpPr>
          <p:cNvPr id="29" name="文字方塊 28"/>
          <p:cNvSpPr txBox="1"/>
          <p:nvPr/>
        </p:nvSpPr>
        <p:spPr>
          <a:xfrm>
            <a:off x="4508651" y="5448998"/>
            <a:ext cx="4291265" cy="954087"/>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r>
              <a:rPr lang="en-US" altLang="zh-TW" sz="2800" dirty="0"/>
              <a:t>Summation of the square of the previous derivatives</a:t>
            </a:r>
          </a:p>
        </p:txBody>
      </p:sp>
      <p:cxnSp>
        <p:nvCxnSpPr>
          <p:cNvPr id="31" name="直線單箭頭接點 30"/>
          <p:cNvCxnSpPr>
            <a:endCxn id="13" idx="1"/>
          </p:cNvCxnSpPr>
          <p:nvPr/>
        </p:nvCxnSpPr>
        <p:spPr>
          <a:xfrm flipV="1">
            <a:off x="3115734" y="4980806"/>
            <a:ext cx="1392917" cy="12520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3841036" y="5826666"/>
            <a:ext cx="730964" cy="9938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2353735" y="5515278"/>
            <a:ext cx="1487303" cy="58540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9" name="矩形 38"/>
          <p:cNvSpPr/>
          <p:nvPr/>
        </p:nvSpPr>
        <p:spPr>
          <a:xfrm>
            <a:off x="3221636" y="2592703"/>
            <a:ext cx="423953" cy="5854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grpSp>
        <p:nvGrpSpPr>
          <p:cNvPr id="20" name="Group 19"/>
          <p:cNvGrpSpPr/>
          <p:nvPr/>
        </p:nvGrpSpPr>
        <p:grpSpPr>
          <a:xfrm>
            <a:off x="8453741" y="5984280"/>
            <a:ext cx="592191" cy="816164"/>
            <a:chOff x="7517647" y="4843947"/>
            <a:chExt cx="1485900" cy="1908068"/>
          </a:xfrm>
        </p:grpSpPr>
        <p:pic>
          <p:nvPicPr>
            <p:cNvPr id="21" name="Picture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7356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P spid="13" grpId="0" animBg="1"/>
      <p:bldP spid="19" grpId="0"/>
      <p:bldP spid="22" grpId="0"/>
      <p:bldP spid="28" grpId="0"/>
      <p:bldP spid="29" grpId="0" animBg="1"/>
      <p:bldP spid="35" grpId="0" animBg="1"/>
      <p:bldP spid="39"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0"/>
            <a:ext cx="2851668" cy="1005040"/>
          </a:xfrm>
        </p:spPr>
        <p:txBody>
          <a:bodyPr>
            <a:normAutofit/>
          </a:bodyPr>
          <a:lstStyle/>
          <a:p>
            <a:r>
              <a:rPr lang="en-US" altLang="zh-TW" dirty="0" err="1"/>
              <a:t>Adagrad</a:t>
            </a:r>
            <a:endParaRPr lang="zh-TW" altLang="en-US" dirty="0"/>
          </a:p>
        </p:txBody>
      </p:sp>
      <p:graphicFrame>
        <p:nvGraphicFramePr>
          <p:cNvPr id="18" name="表格 17"/>
          <p:cNvGraphicFramePr>
            <a:graphicFrameLocks noGrp="1"/>
          </p:cNvGraphicFramePr>
          <p:nvPr>
            <p:extLst>
              <p:ext uri="{D42A27DB-BD31-4B8C-83A1-F6EECF244321}">
                <p14:modId xmlns:p14="http://schemas.microsoft.com/office/powerpoint/2010/main" val="1724020657"/>
              </p:ext>
            </p:extLst>
          </p:nvPr>
        </p:nvGraphicFramePr>
        <p:xfrm>
          <a:off x="985464" y="1769270"/>
          <a:ext cx="3048000" cy="91440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tblGrid>
              <a:tr h="457200">
                <a:tc>
                  <a:txBody>
                    <a:bodyPr/>
                    <a:lstStyle/>
                    <a:p>
                      <a:pPr algn="ctr"/>
                      <a:r>
                        <a:rPr lang="en-US" altLang="zh-TW" sz="2400" dirty="0"/>
                        <a:t>g</a:t>
                      </a:r>
                      <a:r>
                        <a:rPr lang="en-US" altLang="zh-TW" sz="2400" baseline="30000" dirty="0"/>
                        <a:t>0</a:t>
                      </a:r>
                      <a:endParaRPr lang="zh-TW" altLang="en-US" sz="2400" baseline="30000" dirty="0"/>
                    </a:p>
                  </a:txBody>
                  <a:tcPr anchor="ctr"/>
                </a:tc>
                <a:tc>
                  <a:txBody>
                    <a:bodyPr/>
                    <a:lstStyle/>
                    <a:p>
                      <a:pPr algn="ctr"/>
                      <a:r>
                        <a:rPr lang="en-US" altLang="zh-TW" sz="2400" dirty="0"/>
                        <a:t>g</a:t>
                      </a:r>
                      <a:r>
                        <a:rPr lang="en-US" altLang="zh-TW" sz="2400" b="1" kern="1200" baseline="30000" dirty="0">
                          <a:solidFill>
                            <a:schemeClr val="lt1"/>
                          </a:solidFill>
                          <a:latin typeface="+mn-lt"/>
                          <a:ea typeface="+mn-ea"/>
                          <a:cs typeface="+mn-cs"/>
                        </a:rPr>
                        <a:t>1</a:t>
                      </a:r>
                      <a:endParaRPr lang="zh-TW" altLang="en-US" sz="2400" b="1" kern="1200" baseline="30000" dirty="0">
                        <a:solidFill>
                          <a:schemeClr val="lt1"/>
                        </a:solidFill>
                        <a:latin typeface="+mn-lt"/>
                        <a:ea typeface="+mn-ea"/>
                        <a:cs typeface="+mn-cs"/>
                      </a:endParaRPr>
                    </a:p>
                  </a:txBody>
                  <a:tcPr anchor="ctr"/>
                </a:tc>
                <a:tc>
                  <a:txBody>
                    <a:bodyPr/>
                    <a:lstStyle/>
                    <a:p>
                      <a:pPr algn="ctr"/>
                      <a:r>
                        <a:rPr lang="en-US" altLang="zh-TW" sz="2400" dirty="0"/>
                        <a:t>……</a:t>
                      </a:r>
                      <a:endParaRPr lang="zh-TW" altLang="en-US" sz="2400" dirty="0"/>
                    </a:p>
                  </a:txBody>
                  <a:tcPr anchor="ctr"/>
                </a:tc>
                <a:extLst>
                  <a:ext uri="{0D108BD9-81ED-4DB2-BD59-A6C34878D82A}">
                    <a16:rowId xmlns:a16="http://schemas.microsoft.com/office/drawing/2014/main" val="10000"/>
                  </a:ext>
                </a:extLst>
              </a:tr>
              <a:tr h="457200">
                <a:tc>
                  <a:txBody>
                    <a:bodyPr/>
                    <a:lstStyle/>
                    <a:p>
                      <a:pPr algn="ctr"/>
                      <a:r>
                        <a:rPr lang="en-US" altLang="zh-TW" sz="2400" dirty="0"/>
                        <a:t>0.1</a:t>
                      </a:r>
                      <a:endParaRPr lang="zh-TW" altLang="en-US" sz="2400" dirty="0"/>
                    </a:p>
                  </a:txBody>
                  <a:tcPr anchor="ctr"/>
                </a:tc>
                <a:tc>
                  <a:txBody>
                    <a:bodyPr/>
                    <a:lstStyle/>
                    <a:p>
                      <a:pPr algn="ctr"/>
                      <a:r>
                        <a:rPr lang="en-US" altLang="zh-TW" sz="2400" dirty="0"/>
                        <a:t>0.2</a:t>
                      </a:r>
                      <a:endParaRPr lang="zh-TW" altLang="en-US" sz="2400" dirty="0"/>
                    </a:p>
                  </a:txBody>
                  <a:tcPr anchor="ctr"/>
                </a:tc>
                <a:tc>
                  <a:txBody>
                    <a:bodyPr/>
                    <a:lstStyle/>
                    <a:p>
                      <a:pPr algn="ctr"/>
                      <a:r>
                        <a:rPr lang="en-US" altLang="zh-TW" sz="2400" dirty="0"/>
                        <a:t>……</a:t>
                      </a:r>
                      <a:endParaRPr lang="zh-TW" altLang="en-US" sz="2400" dirty="0"/>
                    </a:p>
                  </a:txBody>
                  <a:tcPr anchor="ctr"/>
                </a:tc>
                <a:extLst>
                  <a:ext uri="{0D108BD9-81ED-4DB2-BD59-A6C34878D82A}">
                    <a16:rowId xmlns:a16="http://schemas.microsoft.com/office/drawing/2014/main" val="10001"/>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2686954217"/>
              </p:ext>
            </p:extLst>
          </p:nvPr>
        </p:nvGraphicFramePr>
        <p:xfrm>
          <a:off x="5176590" y="1752796"/>
          <a:ext cx="3048000" cy="91440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tblGrid>
              <a:tr h="457200">
                <a:tc>
                  <a:txBody>
                    <a:bodyPr/>
                    <a:lstStyle/>
                    <a:p>
                      <a:pPr algn="ctr"/>
                      <a:r>
                        <a:rPr lang="en-US" altLang="zh-TW" sz="2400" dirty="0"/>
                        <a:t>g</a:t>
                      </a:r>
                      <a:r>
                        <a:rPr lang="en-US" altLang="zh-TW" sz="2400" baseline="30000" dirty="0"/>
                        <a:t>0</a:t>
                      </a:r>
                      <a:endParaRPr lang="zh-TW" altLang="en-US" sz="2400" baseline="30000" dirty="0"/>
                    </a:p>
                  </a:txBody>
                  <a:tcPr anchor="ctr"/>
                </a:tc>
                <a:tc>
                  <a:txBody>
                    <a:bodyPr/>
                    <a:lstStyle/>
                    <a:p>
                      <a:pPr algn="ctr"/>
                      <a:r>
                        <a:rPr lang="en-US" altLang="zh-TW" sz="2400" dirty="0"/>
                        <a:t>g</a:t>
                      </a:r>
                      <a:r>
                        <a:rPr lang="en-US" altLang="zh-TW" sz="2400" b="1" kern="1200" baseline="30000" dirty="0">
                          <a:solidFill>
                            <a:schemeClr val="lt1"/>
                          </a:solidFill>
                          <a:latin typeface="+mn-lt"/>
                          <a:ea typeface="+mn-ea"/>
                          <a:cs typeface="+mn-cs"/>
                        </a:rPr>
                        <a:t>1</a:t>
                      </a:r>
                      <a:endParaRPr lang="zh-TW" altLang="en-US" sz="2400" b="1" kern="1200" baseline="30000" dirty="0">
                        <a:solidFill>
                          <a:schemeClr val="lt1"/>
                        </a:solidFill>
                        <a:latin typeface="+mn-lt"/>
                        <a:ea typeface="+mn-ea"/>
                        <a:cs typeface="+mn-cs"/>
                      </a:endParaRPr>
                    </a:p>
                  </a:txBody>
                  <a:tcPr anchor="ctr"/>
                </a:tc>
                <a:tc>
                  <a:txBody>
                    <a:bodyPr/>
                    <a:lstStyle/>
                    <a:p>
                      <a:pPr algn="ctr"/>
                      <a:r>
                        <a:rPr lang="en-US" altLang="zh-TW" sz="2400" dirty="0"/>
                        <a:t>……</a:t>
                      </a:r>
                      <a:endParaRPr lang="zh-TW" altLang="en-US" sz="2400" dirty="0"/>
                    </a:p>
                  </a:txBody>
                  <a:tcPr anchor="ctr"/>
                </a:tc>
                <a:extLst>
                  <a:ext uri="{0D108BD9-81ED-4DB2-BD59-A6C34878D82A}">
                    <a16:rowId xmlns:a16="http://schemas.microsoft.com/office/drawing/2014/main" val="10000"/>
                  </a:ext>
                </a:extLst>
              </a:tr>
              <a:tr h="457200">
                <a:tc>
                  <a:txBody>
                    <a:bodyPr/>
                    <a:lstStyle/>
                    <a:p>
                      <a:pPr algn="ctr"/>
                      <a:r>
                        <a:rPr lang="en-US" altLang="zh-TW" sz="2400" dirty="0"/>
                        <a:t>20.0</a:t>
                      </a:r>
                      <a:endParaRPr lang="zh-TW" altLang="en-US" sz="2400" dirty="0"/>
                    </a:p>
                  </a:txBody>
                  <a:tcPr anchor="ctr"/>
                </a:tc>
                <a:tc>
                  <a:txBody>
                    <a:bodyPr/>
                    <a:lstStyle/>
                    <a:p>
                      <a:pPr algn="ctr"/>
                      <a:r>
                        <a:rPr lang="en-US" altLang="zh-TW" sz="2400" dirty="0"/>
                        <a:t>10.0</a:t>
                      </a:r>
                      <a:endParaRPr lang="zh-TW" altLang="en-US" sz="2400" dirty="0"/>
                    </a:p>
                  </a:txBody>
                  <a:tcPr anchor="ctr"/>
                </a:tc>
                <a:tc>
                  <a:txBody>
                    <a:bodyPr/>
                    <a:lstStyle/>
                    <a:p>
                      <a:pPr algn="ctr"/>
                      <a:r>
                        <a:rPr lang="en-US" altLang="zh-TW" sz="2400" dirty="0"/>
                        <a:t>……</a:t>
                      </a:r>
                      <a:endParaRPr lang="zh-TW" altLang="en-US" sz="2400" dirty="0"/>
                    </a:p>
                  </a:txBody>
                  <a:tcPr anchor="ctr"/>
                </a:tc>
                <a:extLst>
                  <a:ext uri="{0D108BD9-81ED-4DB2-BD59-A6C34878D82A}">
                    <a16:rowId xmlns:a16="http://schemas.microsoft.com/office/drawing/2014/main" val="10001"/>
                  </a:ext>
                </a:extLst>
              </a:tr>
            </a:tbl>
          </a:graphicData>
        </a:graphic>
      </p:graphicFrame>
      <p:sp>
        <p:nvSpPr>
          <p:cNvPr id="4" name="文字方塊 3"/>
          <p:cNvSpPr txBox="1"/>
          <p:nvPr/>
        </p:nvSpPr>
        <p:spPr>
          <a:xfrm>
            <a:off x="326783" y="4940093"/>
            <a:ext cx="2244859" cy="523200"/>
          </a:xfrm>
          <a:prstGeom prst="rect">
            <a:avLst/>
          </a:prstGeom>
          <a:noFill/>
        </p:spPr>
        <p:txBody>
          <a:bodyPr wrap="square" lIns="91420" tIns="45710" rIns="91420" bIns="45710" rtlCol="0">
            <a:spAutoFit/>
          </a:bodyPr>
          <a:lstStyle/>
          <a:p>
            <a:r>
              <a:rPr lang="en-US" altLang="zh-TW" sz="2800" b="1" i="1" u="sng" dirty="0"/>
              <a:t>Observation:</a:t>
            </a:r>
            <a:endParaRPr lang="zh-TW" altLang="en-US" sz="2800" b="1" i="1" u="sng" dirty="0"/>
          </a:p>
        </p:txBody>
      </p:sp>
      <p:sp>
        <p:nvSpPr>
          <p:cNvPr id="5" name="文字方塊 4"/>
          <p:cNvSpPr txBox="1"/>
          <p:nvPr/>
        </p:nvSpPr>
        <p:spPr>
          <a:xfrm>
            <a:off x="2441093" y="4944842"/>
            <a:ext cx="5486400" cy="954087"/>
          </a:xfrm>
          <a:prstGeom prst="rect">
            <a:avLst/>
          </a:prstGeom>
          <a:noFill/>
        </p:spPr>
        <p:txBody>
          <a:bodyPr wrap="square" lIns="91420" tIns="45710" rIns="91420" bIns="45710" rtlCol="0">
            <a:spAutoFit/>
          </a:bodyPr>
          <a:lstStyle/>
          <a:p>
            <a:r>
              <a:rPr lang="en-US" altLang="zh-TW" sz="2800" dirty="0"/>
              <a:t>1. Learning rate is smaller and smaller for all parameters</a:t>
            </a:r>
            <a:endParaRPr lang="zh-TW" altLang="en-US" sz="2800" dirty="0"/>
          </a:p>
        </p:txBody>
      </p:sp>
      <p:sp>
        <p:nvSpPr>
          <p:cNvPr id="13" name="文字方塊 12"/>
          <p:cNvSpPr txBox="1"/>
          <p:nvPr/>
        </p:nvSpPr>
        <p:spPr>
          <a:xfrm>
            <a:off x="2441093" y="5834846"/>
            <a:ext cx="5486400" cy="954087"/>
          </a:xfrm>
          <a:prstGeom prst="rect">
            <a:avLst/>
          </a:prstGeom>
          <a:noFill/>
        </p:spPr>
        <p:txBody>
          <a:bodyPr wrap="square" lIns="91420" tIns="45710" rIns="91420" bIns="45710" rtlCol="0">
            <a:spAutoFit/>
          </a:bodyPr>
          <a:lstStyle/>
          <a:p>
            <a:r>
              <a:rPr lang="en-US" altLang="zh-TW" sz="2800" dirty="0"/>
              <a:t>2. Smaller derivatives, larger learning rate, and vice versa</a:t>
            </a:r>
            <a:endParaRPr lang="zh-TW" altLang="en-US" sz="2800" dirty="0"/>
          </a:p>
        </p:txBody>
      </p:sp>
      <mc:AlternateContent xmlns:mc="http://schemas.openxmlformats.org/markup-compatibility/2006" xmlns:a14="http://schemas.microsoft.com/office/drawing/2010/main">
        <mc:Choice Requires="a14">
          <p:sp>
            <p:nvSpPr>
              <p:cNvPr id="16" name="文字方塊 15"/>
              <p:cNvSpPr txBox="1"/>
              <p:nvPr/>
            </p:nvSpPr>
            <p:spPr>
              <a:xfrm>
                <a:off x="679897" y="3241633"/>
                <a:ext cx="1570652" cy="7014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a:latin typeface="Cambria Math" panose="02040503050406030204" pitchFamily="18" charset="0"/>
                            </a:rPr>
                          </m:ctrlPr>
                        </m:fPr>
                        <m:num>
                          <m:r>
                            <a:rPr lang="zh-TW" altLang="en-US" sz="2400" i="1">
                              <a:latin typeface="Cambria Math" panose="02040503050406030204" pitchFamily="18" charset="0"/>
                            </a:rPr>
                            <m:t>𝜂</m:t>
                          </m:r>
                        </m:num>
                        <m:den>
                          <m:rad>
                            <m:radPr>
                              <m:degHide m:val="on"/>
                              <m:ctrlPr>
                                <a:rPr lang="en-US" altLang="zh-TW" sz="2400" i="1">
                                  <a:latin typeface="Cambria Math" panose="02040503050406030204" pitchFamily="18" charset="0"/>
                                </a:rPr>
                              </m:ctrlPr>
                            </m:radPr>
                            <m:deg/>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0.1</m:t>
                                  </m:r>
                                </m:e>
                                <m:sup>
                                  <m:r>
                                    <a:rPr lang="en-US" altLang="zh-TW" sz="2400" i="1">
                                      <a:latin typeface="Cambria Math" panose="02040503050406030204" pitchFamily="18" charset="0"/>
                                    </a:rPr>
                                    <m:t>2</m:t>
                                  </m:r>
                                </m:sup>
                              </m:sSup>
                            </m:e>
                          </m:rad>
                        </m:den>
                      </m:f>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679897" y="3241635"/>
                <a:ext cx="1570652" cy="701474"/>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1050136" y="4076512"/>
                <a:ext cx="1570652" cy="7014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a:latin typeface="Cambria Math" panose="02040503050406030204" pitchFamily="18" charset="0"/>
                            </a:rPr>
                          </m:ctrlPr>
                        </m:fPr>
                        <m:num>
                          <m:r>
                            <a:rPr lang="zh-TW" altLang="en-US" sz="2400" i="1">
                              <a:latin typeface="Cambria Math" panose="02040503050406030204" pitchFamily="18" charset="0"/>
                            </a:rPr>
                            <m:t>𝜂</m:t>
                          </m:r>
                        </m:num>
                        <m:den>
                          <m:rad>
                            <m:radPr>
                              <m:degHide m:val="on"/>
                              <m:ctrlPr>
                                <a:rPr lang="en-US" altLang="zh-TW" sz="2400" i="1">
                                  <a:latin typeface="Cambria Math" panose="02040503050406030204" pitchFamily="18" charset="0"/>
                                </a:rPr>
                              </m:ctrlPr>
                            </m:radPr>
                            <m:deg/>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0.1</m:t>
                                  </m:r>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0.2</m:t>
                                  </m:r>
                                </m:e>
                                <m:sup>
                                  <m:r>
                                    <a:rPr lang="en-US" altLang="zh-TW" sz="2400" i="1">
                                      <a:latin typeface="Cambria Math" panose="02040503050406030204" pitchFamily="18" charset="0"/>
                                    </a:rPr>
                                    <m:t>2</m:t>
                                  </m:r>
                                </m:sup>
                              </m:sSup>
                            </m:e>
                          </m:rad>
                        </m:den>
                      </m:f>
                    </m:oMath>
                  </m:oMathPara>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050136" y="4076512"/>
                <a:ext cx="1570652" cy="701474"/>
              </a:xfrm>
              <a:prstGeom prst="rect">
                <a:avLst/>
              </a:prstGeom>
              <a:blipFill rotWithShape="0">
                <a:blip r:embed="rId4"/>
                <a:stretch>
                  <a:fillRect r="-50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5166200" y="3294493"/>
                <a:ext cx="1570652" cy="7014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a:latin typeface="Cambria Math" panose="02040503050406030204" pitchFamily="18" charset="0"/>
                            </a:rPr>
                          </m:ctrlPr>
                        </m:fPr>
                        <m:num>
                          <m:r>
                            <a:rPr lang="zh-TW" altLang="en-US" sz="2400" i="1">
                              <a:latin typeface="Cambria Math" panose="02040503050406030204" pitchFamily="18" charset="0"/>
                            </a:rPr>
                            <m:t>𝜂</m:t>
                          </m:r>
                        </m:num>
                        <m:den>
                          <m:rad>
                            <m:radPr>
                              <m:degHide m:val="on"/>
                              <m:ctrlPr>
                                <a:rPr lang="en-US" altLang="zh-TW" sz="2400" i="1">
                                  <a:latin typeface="Cambria Math" panose="02040503050406030204" pitchFamily="18" charset="0"/>
                                </a:rPr>
                              </m:ctrlPr>
                            </m:radPr>
                            <m:deg/>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20</m:t>
                                  </m:r>
                                </m:e>
                                <m:sup>
                                  <m:r>
                                    <a:rPr lang="en-US" altLang="zh-TW" sz="2400" i="1">
                                      <a:latin typeface="Cambria Math" panose="02040503050406030204" pitchFamily="18" charset="0"/>
                                    </a:rPr>
                                    <m:t>2</m:t>
                                  </m:r>
                                </m:sup>
                              </m:sSup>
                            </m:e>
                          </m:rad>
                        </m:den>
                      </m:f>
                    </m:oMath>
                  </m:oMathPara>
                </a14:m>
                <a:endParaRPr lang="zh-TW" altLang="en-US" sz="24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5166200" y="3294493"/>
                <a:ext cx="1570652" cy="701474"/>
              </a:xfrm>
              <a:prstGeom prst="rect">
                <a:avLst/>
              </a:prstGeom>
              <a:blipFill rotWithShape="0">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5490662" y="4072034"/>
                <a:ext cx="1570652" cy="7014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2400" i="1">
                              <a:latin typeface="Cambria Math" panose="02040503050406030204" pitchFamily="18" charset="0"/>
                            </a:rPr>
                          </m:ctrlPr>
                        </m:fPr>
                        <m:num>
                          <m:r>
                            <a:rPr lang="zh-TW" altLang="en-US" sz="2400" i="1">
                              <a:latin typeface="Cambria Math" panose="02040503050406030204" pitchFamily="18" charset="0"/>
                            </a:rPr>
                            <m:t>𝜂</m:t>
                          </m:r>
                        </m:num>
                        <m:den>
                          <m:rad>
                            <m:radPr>
                              <m:degHide m:val="on"/>
                              <m:ctrlPr>
                                <a:rPr lang="en-US" altLang="zh-TW" sz="2400" i="1">
                                  <a:latin typeface="Cambria Math" panose="02040503050406030204" pitchFamily="18" charset="0"/>
                                </a:rPr>
                              </m:ctrlPr>
                            </m:radPr>
                            <m:deg/>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20</m:t>
                                  </m:r>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10</m:t>
                                  </m:r>
                                </m:e>
                                <m:sup>
                                  <m:r>
                                    <a:rPr lang="en-US" altLang="zh-TW" sz="2400" i="1">
                                      <a:latin typeface="Cambria Math" panose="02040503050406030204" pitchFamily="18" charset="0"/>
                                    </a:rPr>
                                    <m:t>2</m:t>
                                  </m:r>
                                </m:sup>
                              </m:sSup>
                            </m:e>
                          </m:rad>
                        </m:den>
                      </m:f>
                    </m:oMath>
                  </m:oMathPara>
                </a14:m>
                <a:endParaRPr lang="zh-TW" altLang="en-US" sz="24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5490662" y="4072036"/>
                <a:ext cx="1570652" cy="701474"/>
              </a:xfrm>
              <a:prstGeom prst="rect">
                <a:avLst/>
              </a:prstGeom>
              <a:blipFill rotWithShape="0">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2448125" y="3291475"/>
                <a:ext cx="1570652" cy="632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zh-TW" altLang="en-US" sz="2400" i="1">
                              <a:latin typeface="Cambria Math" panose="02040503050406030204" pitchFamily="18" charset="0"/>
                            </a:rPr>
                            <m:t>𝜂</m:t>
                          </m:r>
                        </m:num>
                        <m:den>
                          <m:r>
                            <a:rPr lang="en-US" altLang="zh-TW" sz="2400" i="1">
                              <a:latin typeface="Cambria Math" panose="02040503050406030204" pitchFamily="18" charset="0"/>
                            </a:rPr>
                            <m:t>0.1</m:t>
                          </m:r>
                        </m:den>
                      </m:f>
                    </m:oMath>
                  </m:oMathPara>
                </a14:m>
                <a:endParaRPr lang="zh-TW" altLang="en-US" sz="24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2448125" y="3291475"/>
                <a:ext cx="1570652" cy="632353"/>
              </a:xfrm>
              <a:prstGeom prst="rect">
                <a:avLst/>
              </a:prstGeom>
              <a:blipFill rotWithShape="0">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2539183" y="4134243"/>
                <a:ext cx="1570652" cy="632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zh-TW" altLang="en-US" sz="2400" i="1">
                              <a:latin typeface="Cambria Math" panose="02040503050406030204" pitchFamily="18" charset="0"/>
                            </a:rPr>
                            <m:t>𝜂</m:t>
                          </m:r>
                        </m:num>
                        <m:den>
                          <m:r>
                            <a:rPr lang="en-US" altLang="zh-TW" sz="2400" i="1">
                              <a:latin typeface="Cambria Math" panose="02040503050406030204" pitchFamily="18" charset="0"/>
                            </a:rPr>
                            <m:t>0.22</m:t>
                          </m:r>
                        </m:den>
                      </m:f>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2539183" y="4134243"/>
                <a:ext cx="1570652" cy="632353"/>
              </a:xfrm>
              <a:prstGeom prst="rect">
                <a:avLst/>
              </a:prstGeom>
              <a:blipFill rotWithShape="0">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6711902" y="3343742"/>
                <a:ext cx="1570652" cy="632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zh-TW" altLang="en-US" sz="2400" i="1">
                              <a:latin typeface="Cambria Math" panose="02040503050406030204" pitchFamily="18" charset="0"/>
                            </a:rPr>
                            <m:t>𝜂</m:t>
                          </m:r>
                        </m:num>
                        <m:den>
                          <m:r>
                            <a:rPr lang="en-US" altLang="zh-TW" sz="2400" i="1">
                              <a:latin typeface="Cambria Math" panose="02040503050406030204" pitchFamily="18" charset="0"/>
                            </a:rPr>
                            <m:t>20</m:t>
                          </m:r>
                        </m:den>
                      </m:f>
                    </m:oMath>
                  </m:oMathPara>
                </a14:m>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6711902" y="3343742"/>
                <a:ext cx="1570652" cy="632353"/>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6756478" y="4162884"/>
                <a:ext cx="1570652" cy="6299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zh-TW" altLang="en-US" sz="2400" i="1">
                              <a:latin typeface="Cambria Math" panose="02040503050406030204" pitchFamily="18" charset="0"/>
                            </a:rPr>
                            <m:t>𝜂</m:t>
                          </m:r>
                        </m:num>
                        <m:den>
                          <m:r>
                            <a:rPr lang="en-US" altLang="zh-TW" sz="2400" i="1">
                              <a:latin typeface="Cambria Math" panose="02040503050406030204" pitchFamily="18" charset="0"/>
                            </a:rPr>
                            <m:t>22</m:t>
                          </m:r>
                        </m:den>
                      </m:f>
                    </m:oMath>
                  </m:oMathPara>
                </a14:m>
                <a:endParaRPr lang="zh-TW" altLang="en-US" sz="2400"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6756478" y="4162883"/>
                <a:ext cx="1570652" cy="632353"/>
              </a:xfrm>
              <a:prstGeom prst="rect">
                <a:avLst/>
              </a:prstGeom>
              <a:blipFill rotWithShape="0">
                <a:blip r:embed="rId10"/>
                <a:stretch>
                  <a:fillRect/>
                </a:stretch>
              </a:blipFill>
            </p:spPr>
            <p:txBody>
              <a:bodyPr/>
              <a:lstStyle/>
              <a:p>
                <a:r>
                  <a:rPr lang="zh-TW" altLang="en-US">
                    <a:noFill/>
                  </a:rPr>
                  <a:t> </a:t>
                </a:r>
              </a:p>
            </p:txBody>
          </p:sp>
        </mc:Fallback>
      </mc:AlternateContent>
      <p:cxnSp>
        <p:nvCxnSpPr>
          <p:cNvPr id="7" name="直線單箭頭接點 6"/>
          <p:cNvCxnSpPr/>
          <p:nvPr/>
        </p:nvCxnSpPr>
        <p:spPr>
          <a:xfrm>
            <a:off x="3958305" y="3387139"/>
            <a:ext cx="0" cy="136979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a:off x="8179022" y="3343742"/>
            <a:ext cx="0" cy="136979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H="1">
            <a:off x="4335678" y="4568011"/>
            <a:ext cx="870668" cy="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H="1">
            <a:off x="4363886" y="3710717"/>
            <a:ext cx="870668" cy="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916300" y="6034407"/>
            <a:ext cx="1262722" cy="53988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20" tIns="45710" rIns="91420" bIns="45710" rtlCol="0" anchor="ctr"/>
          <a:lstStyle/>
          <a:p>
            <a:pPr algn="ctr"/>
            <a:r>
              <a:rPr lang="en-US" altLang="zh-TW" sz="2800" dirty="0"/>
              <a:t>Why?</a:t>
            </a:r>
            <a:endParaRPr lang="zh-TW" altLang="en-US" sz="2800" dirty="0"/>
          </a:p>
        </p:txBody>
      </p:sp>
      <p:grpSp>
        <p:nvGrpSpPr>
          <p:cNvPr id="9" name="群組 8"/>
          <p:cNvGrpSpPr/>
          <p:nvPr/>
        </p:nvGrpSpPr>
        <p:grpSpPr>
          <a:xfrm>
            <a:off x="5862138" y="213100"/>
            <a:ext cx="3257876" cy="1468758"/>
            <a:chOff x="4572000" y="382381"/>
            <a:chExt cx="3257876" cy="1468758"/>
          </a:xfrm>
        </p:grpSpPr>
        <p:sp>
          <p:nvSpPr>
            <p:cNvPr id="14" name="矩形 13"/>
            <p:cNvSpPr/>
            <p:nvPr/>
          </p:nvSpPr>
          <p:spPr>
            <a:xfrm>
              <a:off x="5735230" y="382381"/>
              <a:ext cx="1913705" cy="14687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2" name="文字方塊 31"/>
                <p:cNvSpPr txBox="1"/>
                <p:nvPr/>
              </p:nvSpPr>
              <p:spPr>
                <a:xfrm>
                  <a:off x="4572000" y="537479"/>
                  <a:ext cx="3257876" cy="12736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m:rPr>
                                <m:nor/>
                              </m:rPr>
                              <a:rPr lang="zh-TW" altLang="en-US" sz="2800">
                                <a:latin typeface="Cambria Math" panose="02040503050406030204" pitchFamily="18" charset="0"/>
                              </a:rPr>
                              <m:t>𝜂</m:t>
                            </m:r>
                          </m:e>
                          <m:sub>
                            <m:r>
                              <a:rPr lang="en-US" altLang="zh-TW" sz="2800" i="1">
                                <a:latin typeface="Cambria Math" panose="02040503050406030204" pitchFamily="18" charset="0"/>
                              </a:rPr>
                              <m:t>𝑤</m:t>
                            </m:r>
                          </m:sub>
                        </m:sSub>
                        <m:r>
                          <a:rPr lang="en-US" altLang="zh-TW" sz="2800" i="1">
                            <a:latin typeface="Cambria Math" panose="02040503050406030204" pitchFamily="18" charset="0"/>
                          </a:rPr>
                          <m:t>=</m:t>
                        </m:r>
                        <m:f>
                          <m:fPr>
                            <m:ctrlPr>
                              <a:rPr lang="en-US" altLang="zh-TW" sz="2800" i="1">
                                <a:latin typeface="Cambria Math" panose="02040503050406030204" pitchFamily="18" charset="0"/>
                              </a:rPr>
                            </m:ctrlPr>
                          </m:fPr>
                          <m:num>
                            <m:r>
                              <a:rPr lang="zh-TW" altLang="en-US" sz="2800" i="1">
                                <a:latin typeface="Cambria Math" panose="02040503050406030204" pitchFamily="18" charset="0"/>
                              </a:rPr>
                              <m:t>𝜂</m:t>
                            </m:r>
                          </m:num>
                          <m:den>
                            <m:rad>
                              <m:radPr>
                                <m:degHide m:val="on"/>
                                <m:ctrlPr>
                                  <a:rPr lang="en-US" altLang="zh-TW" sz="2800" i="1">
                                    <a:latin typeface="Cambria Math" panose="02040503050406030204" pitchFamily="18" charset="0"/>
                                  </a:rPr>
                                </m:ctrlPr>
                              </m:radPr>
                              <m:deg/>
                              <m:e>
                                <m:nary>
                                  <m:naryPr>
                                    <m:chr m:val="∑"/>
                                    <m:ctrlPr>
                                      <a:rPr lang="en-US" altLang="zh-TW" sz="2800" i="1">
                                        <a:latin typeface="Cambria Math" panose="02040503050406030204" pitchFamily="18" charset="0"/>
                                      </a:rPr>
                                    </m:ctrlPr>
                                  </m:naryPr>
                                  <m:sub>
                                    <m:r>
                                      <a:rPr lang="en-US" altLang="zh-TW" sz="2800" i="1">
                                        <a:latin typeface="Cambria Math" panose="02040503050406030204" pitchFamily="18" charset="0"/>
                                      </a:rPr>
                                      <m:t>𝑖</m:t>
                                    </m:r>
                                    <m:r>
                                      <a:rPr lang="en-US" altLang="zh-TW" sz="2800" i="1">
                                        <a:latin typeface="Cambria Math" panose="02040503050406030204" pitchFamily="18" charset="0"/>
                                      </a:rPr>
                                      <m:t>=0</m:t>
                                    </m:r>
                                  </m:sub>
                                  <m:sup>
                                    <m:r>
                                      <a:rPr lang="en-US" altLang="zh-TW" sz="2800" i="1">
                                        <a:latin typeface="Cambria Math" panose="02040503050406030204" pitchFamily="18" charset="0"/>
                                      </a:rPr>
                                      <m:t>𝑡</m:t>
                                    </m:r>
                                  </m:sup>
                                  <m:e>
                                    <m:sSup>
                                      <m:sSupPr>
                                        <m:ctrlPr>
                                          <a:rPr lang="en-US" altLang="zh-TW" sz="2800" i="1">
                                            <a:latin typeface="Cambria Math" panose="02040503050406030204" pitchFamily="18" charset="0"/>
                                          </a:rPr>
                                        </m:ctrlPr>
                                      </m:sSupPr>
                                      <m:e>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𝑔</m:t>
                                                </m:r>
                                              </m:e>
                                              <m:sup>
                                                <m:r>
                                                  <a:rPr lang="en-US" altLang="zh-TW" sz="2800" i="1">
                                                    <a:latin typeface="Cambria Math" panose="02040503050406030204" pitchFamily="18" charset="0"/>
                                                  </a:rPr>
                                                  <m:t>𝑖</m:t>
                                                </m:r>
                                              </m:sup>
                                            </m:sSup>
                                          </m:e>
                                        </m:d>
                                      </m:e>
                                      <m:sup>
                                        <m:r>
                                          <a:rPr lang="en-US" altLang="zh-TW" sz="2800" i="1">
                                            <a:latin typeface="Cambria Math" panose="02040503050406030204" pitchFamily="18" charset="0"/>
                                          </a:rPr>
                                          <m:t>2</m:t>
                                        </m:r>
                                      </m:sup>
                                    </m:sSup>
                                  </m:e>
                                </m:nary>
                              </m:e>
                            </m:rad>
                          </m:den>
                        </m:f>
                      </m:oMath>
                    </m:oMathPara>
                  </a14:m>
                  <a:endParaRPr lang="zh-TW" altLang="en-US" sz="2800"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4572000" y="537479"/>
                  <a:ext cx="3257876" cy="1273682"/>
                </a:xfrm>
                <a:prstGeom prst="rect">
                  <a:avLst/>
                </a:prstGeom>
                <a:blipFill rotWithShape="0">
                  <a:blip r:embed="rId11"/>
                  <a:stretch>
                    <a:fillRect/>
                  </a:stretch>
                </a:blipFill>
              </p:spPr>
              <p:txBody>
                <a:bodyPr/>
                <a:lstStyle/>
                <a:p>
                  <a:r>
                    <a:rPr lang="zh-TW" altLang="en-US">
                      <a:noFill/>
                    </a:rPr>
                    <a:t> </a:t>
                  </a:r>
                </a:p>
              </p:txBody>
            </p:sp>
          </mc:Fallback>
        </mc:AlternateContent>
      </p:grpSp>
      <p:sp>
        <p:nvSpPr>
          <p:cNvPr id="11" name="文字方塊 10"/>
          <p:cNvSpPr txBox="1"/>
          <p:nvPr/>
        </p:nvSpPr>
        <p:spPr>
          <a:xfrm>
            <a:off x="343716" y="2751791"/>
            <a:ext cx="2172681" cy="461645"/>
          </a:xfrm>
          <a:prstGeom prst="rect">
            <a:avLst/>
          </a:prstGeom>
          <a:noFill/>
        </p:spPr>
        <p:txBody>
          <a:bodyPr wrap="square" lIns="91420" tIns="45710" rIns="91420" bIns="45710" rtlCol="0">
            <a:spAutoFit/>
          </a:bodyPr>
          <a:lstStyle/>
          <a:p>
            <a:r>
              <a:rPr lang="en-US" altLang="zh-TW" sz="2400" dirty="0"/>
              <a:t>Learning rate:</a:t>
            </a:r>
            <a:endParaRPr lang="zh-TW" altLang="en-US" sz="2400" dirty="0"/>
          </a:p>
        </p:txBody>
      </p:sp>
      <p:sp>
        <p:nvSpPr>
          <p:cNvPr id="33" name="文字方塊 32"/>
          <p:cNvSpPr txBox="1"/>
          <p:nvPr/>
        </p:nvSpPr>
        <p:spPr>
          <a:xfrm>
            <a:off x="4852689" y="2785657"/>
            <a:ext cx="2172681" cy="461645"/>
          </a:xfrm>
          <a:prstGeom prst="rect">
            <a:avLst/>
          </a:prstGeom>
          <a:noFill/>
        </p:spPr>
        <p:txBody>
          <a:bodyPr wrap="square" lIns="91420" tIns="45710" rIns="91420" bIns="45710" rtlCol="0">
            <a:spAutoFit/>
          </a:bodyPr>
          <a:lstStyle/>
          <a:p>
            <a:r>
              <a:rPr lang="en-US" altLang="zh-TW" sz="2400" dirty="0"/>
              <a:t>Learning rate:</a:t>
            </a:r>
            <a:endParaRPr lang="zh-TW" altLang="en-US" sz="2400" dirty="0"/>
          </a:p>
        </p:txBody>
      </p:sp>
      <p:sp>
        <p:nvSpPr>
          <p:cNvPr id="12" name="矩形 11"/>
          <p:cNvSpPr/>
          <p:nvPr/>
        </p:nvSpPr>
        <p:spPr>
          <a:xfrm>
            <a:off x="1992476" y="1754807"/>
            <a:ext cx="2371411" cy="968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4" name="矩形 33"/>
          <p:cNvSpPr/>
          <p:nvPr/>
        </p:nvSpPr>
        <p:spPr>
          <a:xfrm>
            <a:off x="6143939" y="1736851"/>
            <a:ext cx="2371411" cy="968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35" name="文字方塊 34"/>
              <p:cNvSpPr txBox="1"/>
              <p:nvPr/>
            </p:nvSpPr>
            <p:spPr>
              <a:xfrm>
                <a:off x="433291" y="1960686"/>
                <a:ext cx="4932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1</m:t>
                          </m:r>
                        </m:sub>
                      </m:sSub>
                    </m:oMath>
                  </m:oMathPara>
                </a14:m>
                <a:endParaRPr lang="zh-TW" altLang="en-US" sz="2800"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433291" y="1960684"/>
                <a:ext cx="493212" cy="430887"/>
              </a:xfrm>
              <a:prstGeom prst="rect">
                <a:avLst/>
              </a:prstGeom>
              <a:blipFill rotWithShape="0">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文字方塊 35"/>
              <p:cNvSpPr txBox="1"/>
              <p:nvPr/>
            </p:nvSpPr>
            <p:spPr>
              <a:xfrm>
                <a:off x="4639226" y="1976312"/>
                <a:ext cx="50148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2</m:t>
                          </m:r>
                        </m:sub>
                      </m:sSub>
                    </m:oMath>
                  </m:oMathPara>
                </a14:m>
                <a:endParaRPr lang="zh-TW" altLang="en-US" sz="28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4639224" y="1976310"/>
                <a:ext cx="501484" cy="430887"/>
              </a:xfrm>
              <a:prstGeom prst="rect">
                <a:avLst/>
              </a:prstGeom>
              <a:blipFill rotWithShape="0">
                <a:blip r:embed="rId13"/>
                <a:stretch>
                  <a:fillRect/>
                </a:stretch>
              </a:blipFill>
            </p:spPr>
            <p:txBody>
              <a:bodyPr/>
              <a:lstStyle/>
              <a:p>
                <a:r>
                  <a:rPr lang="zh-TW" altLang="en-US">
                    <a:noFill/>
                  </a:rPr>
                  <a:t> </a:t>
                </a:r>
              </a:p>
            </p:txBody>
          </p:sp>
        </mc:Fallback>
      </mc:AlternateContent>
      <p:sp>
        <p:nvSpPr>
          <p:cNvPr id="3" name="Rectangle 2"/>
          <p:cNvSpPr/>
          <p:nvPr/>
        </p:nvSpPr>
        <p:spPr>
          <a:xfrm>
            <a:off x="99583" y="1022441"/>
            <a:ext cx="6044356" cy="307777"/>
          </a:xfrm>
          <a:prstGeom prst="rect">
            <a:avLst/>
          </a:prstGeom>
        </p:spPr>
        <p:txBody>
          <a:bodyPr wrap="square">
            <a:spAutoFit/>
          </a:bodyPr>
          <a:lstStyle/>
          <a:p>
            <a:r>
              <a:rPr lang="en-US" altLang="zh-TW" sz="1400" dirty="0">
                <a:hlinkClick r:id="rId14"/>
              </a:rPr>
              <a:t>http://courses.cs.washington.edu/courses/cse547/15sp/slides/adagrad.pdf</a:t>
            </a:r>
            <a:r>
              <a:rPr lang="en-US" altLang="zh-TW" sz="1400" dirty="0"/>
              <a:t> </a:t>
            </a:r>
          </a:p>
        </p:txBody>
      </p:sp>
      <p:grpSp>
        <p:nvGrpSpPr>
          <p:cNvPr id="37" name="Group 36"/>
          <p:cNvGrpSpPr/>
          <p:nvPr/>
        </p:nvGrpSpPr>
        <p:grpSpPr>
          <a:xfrm>
            <a:off x="8453741" y="5984280"/>
            <a:ext cx="592191" cy="816164"/>
            <a:chOff x="7517647" y="4843947"/>
            <a:chExt cx="1485900" cy="1908068"/>
          </a:xfrm>
        </p:grpSpPr>
        <p:pic>
          <p:nvPicPr>
            <p:cNvPr id="38" name="Picture 2">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8986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P spid="16" grpId="0"/>
      <p:bldP spid="19" grpId="0"/>
      <p:bldP spid="23" grpId="0"/>
      <p:bldP spid="24" grpId="0"/>
      <p:bldP spid="25" grpId="0"/>
      <p:bldP spid="26" grpId="0"/>
      <p:bldP spid="27" grpId="0"/>
      <p:bldP spid="28" grpId="0"/>
      <p:bldP spid="8" grpId="0" animBg="1"/>
      <p:bldP spid="11" grpId="0"/>
      <p:bldP spid="33" grpId="0"/>
      <p:bldP spid="12" grpId="0" animBg="1"/>
      <p:bldP spid="34" grpId="0" animBg="1"/>
      <p:bldP spid="35" grpId="0"/>
      <p:bldP spid="3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3359678" y="227103"/>
            <a:ext cx="4363923" cy="3581711"/>
          </a:xfrm>
          <a:prstGeom prst="rect">
            <a:avLst/>
          </a:prstGeom>
        </p:spPr>
      </p:pic>
      <p:sp>
        <p:nvSpPr>
          <p:cNvPr id="11" name="矩形 10"/>
          <p:cNvSpPr/>
          <p:nvPr/>
        </p:nvSpPr>
        <p:spPr>
          <a:xfrm>
            <a:off x="4365926" y="3929179"/>
            <a:ext cx="2863851" cy="549247"/>
          </a:xfrm>
          <a:prstGeom prst="rect">
            <a:avLst/>
          </a:prstGeom>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r>
              <a:rPr lang="en-US" altLang="zh-TW" sz="2400" dirty="0"/>
              <a:t>Smaller Derivatives</a:t>
            </a:r>
            <a:endParaRPr lang="zh-TW" altLang="en-US" sz="2400" dirty="0"/>
          </a:p>
        </p:txBody>
      </p:sp>
      <p:cxnSp>
        <p:nvCxnSpPr>
          <p:cNvPr id="12" name="直線單箭頭接點 11"/>
          <p:cNvCxnSpPr/>
          <p:nvPr/>
        </p:nvCxnSpPr>
        <p:spPr>
          <a:xfrm>
            <a:off x="4117354" y="4635878"/>
            <a:ext cx="3487715" cy="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365925" y="4829614"/>
            <a:ext cx="2990570" cy="548147"/>
          </a:xfrm>
          <a:prstGeom prst="rect">
            <a:avLst/>
          </a:prstGeom>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r>
              <a:rPr lang="en-US" altLang="zh-TW" sz="2400" dirty="0"/>
              <a:t>Larger Learning Rate</a:t>
            </a:r>
            <a:endParaRPr lang="zh-TW" altLang="en-US" sz="2400" dirty="0"/>
          </a:p>
        </p:txBody>
      </p:sp>
      <p:sp>
        <p:nvSpPr>
          <p:cNvPr id="18" name="文字方塊 17"/>
          <p:cNvSpPr txBox="1"/>
          <p:nvPr/>
        </p:nvSpPr>
        <p:spPr>
          <a:xfrm>
            <a:off x="2441093" y="5834846"/>
            <a:ext cx="5486400" cy="954087"/>
          </a:xfrm>
          <a:prstGeom prst="rect">
            <a:avLst/>
          </a:prstGeom>
          <a:noFill/>
        </p:spPr>
        <p:txBody>
          <a:bodyPr wrap="square" lIns="91420" tIns="45710" rIns="91420" bIns="45710" rtlCol="0">
            <a:spAutoFit/>
          </a:bodyPr>
          <a:lstStyle/>
          <a:p>
            <a:r>
              <a:rPr lang="en-US" altLang="zh-TW" sz="2800" dirty="0"/>
              <a:t>2. Smaller derivatives, larger learning rate, and vice versa</a:t>
            </a:r>
            <a:endParaRPr lang="zh-TW" altLang="en-US" sz="2800" dirty="0"/>
          </a:p>
        </p:txBody>
      </p:sp>
      <p:sp>
        <p:nvSpPr>
          <p:cNvPr id="19" name="矩形 18"/>
          <p:cNvSpPr/>
          <p:nvPr/>
        </p:nvSpPr>
        <p:spPr>
          <a:xfrm>
            <a:off x="6916300" y="6034407"/>
            <a:ext cx="1262722" cy="53988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20" tIns="45710" rIns="91420" bIns="45710" rtlCol="0" anchor="ctr"/>
          <a:lstStyle/>
          <a:p>
            <a:pPr algn="ctr"/>
            <a:r>
              <a:rPr lang="en-US" altLang="zh-TW" sz="2800" dirty="0"/>
              <a:t>Why?</a:t>
            </a:r>
            <a:endParaRPr lang="zh-TW" altLang="en-US" sz="2800" dirty="0"/>
          </a:p>
        </p:txBody>
      </p:sp>
      <p:sp>
        <p:nvSpPr>
          <p:cNvPr id="20" name="矩形 19"/>
          <p:cNvSpPr/>
          <p:nvPr/>
        </p:nvSpPr>
        <p:spPr>
          <a:xfrm>
            <a:off x="588706" y="2211694"/>
            <a:ext cx="2083228" cy="806391"/>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t>Smaller Learning Rate</a:t>
            </a:r>
            <a:endParaRPr lang="zh-TW" altLang="en-US" sz="2400" dirty="0"/>
          </a:p>
        </p:txBody>
      </p:sp>
      <p:cxnSp>
        <p:nvCxnSpPr>
          <p:cNvPr id="21" name="直線單箭頭接點 20"/>
          <p:cNvCxnSpPr/>
          <p:nvPr/>
        </p:nvCxnSpPr>
        <p:spPr>
          <a:xfrm rot="5400000" flipH="1">
            <a:off x="2024216" y="2017958"/>
            <a:ext cx="200025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588706" y="1017833"/>
            <a:ext cx="2083228" cy="806391"/>
          </a:xfrm>
          <a:prstGeom prst="rect">
            <a:avLst/>
          </a:prstGeom>
        </p:spPr>
        <p:style>
          <a:lnRef idx="0">
            <a:schemeClr val="accent6"/>
          </a:lnRef>
          <a:fillRef idx="3">
            <a:schemeClr val="accent6"/>
          </a:fillRef>
          <a:effectRef idx="3">
            <a:schemeClr val="accent6"/>
          </a:effectRef>
          <a:fontRef idx="minor">
            <a:schemeClr val="lt1"/>
          </a:fontRef>
        </p:style>
        <p:txBody>
          <a:bodyPr lIns="91420" tIns="45710" rIns="91420" bIns="45710" rtlCol="0" anchor="ctr"/>
          <a:lstStyle/>
          <a:p>
            <a:pPr algn="ctr"/>
            <a:r>
              <a:rPr lang="en-US" altLang="zh-TW" sz="2400" dirty="0"/>
              <a:t>Larger derivatives</a:t>
            </a:r>
            <a:endParaRPr lang="zh-TW" altLang="en-US" sz="2400" dirty="0"/>
          </a:p>
        </p:txBody>
      </p:sp>
      <p:grpSp>
        <p:nvGrpSpPr>
          <p:cNvPr id="13" name="Group 12"/>
          <p:cNvGrpSpPr/>
          <p:nvPr/>
        </p:nvGrpSpPr>
        <p:grpSpPr>
          <a:xfrm>
            <a:off x="8453741" y="5984280"/>
            <a:ext cx="592191" cy="816164"/>
            <a:chOff x="7517647" y="4843947"/>
            <a:chExt cx="1485900" cy="1908068"/>
          </a:xfrm>
        </p:grpSpPr>
        <p:pic>
          <p:nvPicPr>
            <p:cNvPr id="14"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5182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0" grpId="0" animBg="1"/>
      <p:bldP spid="22"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7678" y="1811111"/>
            <a:ext cx="1563007" cy="471084"/>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2" name="標題 1"/>
          <p:cNvSpPr>
            <a:spLocks noGrp="1"/>
          </p:cNvSpPr>
          <p:nvPr>
            <p:ph type="title"/>
          </p:nvPr>
        </p:nvSpPr>
        <p:spPr/>
        <p:txBody>
          <a:bodyPr/>
          <a:lstStyle/>
          <a:p>
            <a:r>
              <a:rPr lang="en-US" altLang="zh-TW" dirty="0"/>
              <a:t>Not the whole story ……</a:t>
            </a:r>
            <a:endParaRPr lang="zh-TW" altLang="en-US" dirty="0"/>
          </a:p>
        </p:txBody>
      </p:sp>
      <p:sp>
        <p:nvSpPr>
          <p:cNvPr id="3" name="內容版面配置區 2"/>
          <p:cNvSpPr>
            <a:spLocks noGrp="1"/>
          </p:cNvSpPr>
          <p:nvPr>
            <p:ph idx="1"/>
          </p:nvPr>
        </p:nvSpPr>
        <p:spPr/>
        <p:txBody>
          <a:bodyPr>
            <a:normAutofit/>
          </a:bodyPr>
          <a:lstStyle/>
          <a:p>
            <a:r>
              <a:rPr lang="en-US" altLang="zh-TW" dirty="0" err="1"/>
              <a:t>Adagrad</a:t>
            </a:r>
            <a:r>
              <a:rPr lang="en-US" altLang="zh-TW" dirty="0"/>
              <a:t> </a:t>
            </a:r>
            <a:r>
              <a:rPr lang="en-US" altLang="zh-TW" sz="1800" dirty="0">
                <a:solidFill>
                  <a:srgbClr val="0000FF"/>
                </a:solidFill>
              </a:rPr>
              <a:t>[John </a:t>
            </a:r>
            <a:r>
              <a:rPr lang="en-US" altLang="zh-TW" sz="1800" dirty="0" err="1">
                <a:solidFill>
                  <a:srgbClr val="0000FF"/>
                </a:solidFill>
              </a:rPr>
              <a:t>Duchi</a:t>
            </a:r>
            <a:r>
              <a:rPr lang="en-US" altLang="zh-TW" sz="1800" dirty="0">
                <a:solidFill>
                  <a:srgbClr val="0000FF"/>
                </a:solidFill>
              </a:rPr>
              <a:t>, JMLR’11]</a:t>
            </a:r>
          </a:p>
          <a:p>
            <a:r>
              <a:rPr lang="en-US" altLang="zh-TW" dirty="0" err="1"/>
              <a:t>RMSprop</a:t>
            </a:r>
            <a:endParaRPr lang="en-US" altLang="zh-TW" dirty="0"/>
          </a:p>
          <a:p>
            <a:pPr lvl="1"/>
            <a:r>
              <a:rPr lang="en-US" altLang="zh-TW" sz="1800" dirty="0">
                <a:solidFill>
                  <a:srgbClr val="0000FF"/>
                </a:solidFill>
              </a:rPr>
              <a:t>https://www.youtube.com/watch?v=O3sxAc4hxZU</a:t>
            </a:r>
          </a:p>
          <a:p>
            <a:r>
              <a:rPr lang="en-US" altLang="zh-TW" dirty="0" err="1"/>
              <a:t>Adadelta</a:t>
            </a:r>
            <a:r>
              <a:rPr lang="en-US" altLang="zh-TW" dirty="0"/>
              <a:t> </a:t>
            </a:r>
            <a:r>
              <a:rPr lang="en-US" altLang="zh-TW" sz="1800" dirty="0">
                <a:solidFill>
                  <a:srgbClr val="0000FF"/>
                </a:solidFill>
              </a:rPr>
              <a:t>[Matthew D. </a:t>
            </a:r>
            <a:r>
              <a:rPr lang="en-US" altLang="zh-TW" sz="1800" dirty="0" err="1">
                <a:solidFill>
                  <a:srgbClr val="0000FF"/>
                </a:solidFill>
              </a:rPr>
              <a:t>Zeiler</a:t>
            </a:r>
            <a:r>
              <a:rPr lang="en-US" altLang="zh-TW" sz="1800" dirty="0">
                <a:solidFill>
                  <a:srgbClr val="0000FF"/>
                </a:solidFill>
              </a:rPr>
              <a:t>, arXiv’12]</a:t>
            </a:r>
          </a:p>
          <a:p>
            <a:r>
              <a:rPr lang="en-US" altLang="zh-TW" dirty="0"/>
              <a:t>Adam </a:t>
            </a:r>
            <a:r>
              <a:rPr lang="en-US" altLang="zh-TW" sz="1800" dirty="0">
                <a:solidFill>
                  <a:srgbClr val="0000FF"/>
                </a:solidFill>
              </a:rPr>
              <a:t>[</a:t>
            </a:r>
            <a:r>
              <a:rPr lang="en-US" altLang="zh-TW" sz="1800" dirty="0" err="1">
                <a:solidFill>
                  <a:srgbClr val="0000FF"/>
                </a:solidFill>
              </a:rPr>
              <a:t>Diederik</a:t>
            </a:r>
            <a:r>
              <a:rPr lang="en-US" altLang="zh-TW" sz="1800" dirty="0">
                <a:solidFill>
                  <a:srgbClr val="0000FF"/>
                </a:solidFill>
              </a:rPr>
              <a:t> P. </a:t>
            </a:r>
            <a:r>
              <a:rPr lang="en-US" altLang="zh-TW" sz="1800" dirty="0" err="1">
                <a:solidFill>
                  <a:srgbClr val="0000FF"/>
                </a:solidFill>
              </a:rPr>
              <a:t>Kingma</a:t>
            </a:r>
            <a:r>
              <a:rPr lang="en-US" altLang="zh-TW" sz="1800" dirty="0">
                <a:solidFill>
                  <a:srgbClr val="0000FF"/>
                </a:solidFill>
              </a:rPr>
              <a:t>, ICLR’15]</a:t>
            </a:r>
          </a:p>
          <a:p>
            <a:r>
              <a:rPr lang="en-US" altLang="zh-TW" dirty="0" err="1"/>
              <a:t>AdaSecant</a:t>
            </a:r>
            <a:r>
              <a:rPr lang="en-US" altLang="zh-TW" dirty="0"/>
              <a:t> </a:t>
            </a:r>
            <a:r>
              <a:rPr lang="en-US" altLang="zh-TW" sz="1800" dirty="0">
                <a:solidFill>
                  <a:srgbClr val="0000FF"/>
                </a:solidFill>
              </a:rPr>
              <a:t>[Caglar Gulcehre, arXiv’14]</a:t>
            </a:r>
          </a:p>
          <a:p>
            <a:r>
              <a:rPr lang="en-US" altLang="zh-TW" dirty="0"/>
              <a:t>“No more pesky learning rates” </a:t>
            </a:r>
            <a:r>
              <a:rPr lang="en-US" altLang="zh-TW" sz="1800" dirty="0">
                <a:solidFill>
                  <a:srgbClr val="0000FF"/>
                </a:solidFill>
              </a:rPr>
              <a:t>[Tom Schaul, arXiv’12]</a:t>
            </a:r>
          </a:p>
          <a:p>
            <a:endParaRPr lang="en-US" altLang="zh-TW" dirty="0"/>
          </a:p>
        </p:txBody>
      </p:sp>
      <p:grpSp>
        <p:nvGrpSpPr>
          <p:cNvPr id="5" name="Group 4"/>
          <p:cNvGrpSpPr/>
          <p:nvPr/>
        </p:nvGrpSpPr>
        <p:grpSpPr>
          <a:xfrm>
            <a:off x="8453741" y="5984280"/>
            <a:ext cx="592191" cy="816164"/>
            <a:chOff x="7517647" y="4843947"/>
            <a:chExt cx="1485900" cy="1908068"/>
          </a:xfrm>
        </p:grpSpPr>
        <p:pic>
          <p:nvPicPr>
            <p:cNvPr id="6"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5452452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1440" y="55161"/>
            <a:ext cx="7886700" cy="1325563"/>
          </a:xfrm>
        </p:spPr>
        <p:txBody>
          <a:bodyPr/>
          <a:lstStyle/>
          <a:p>
            <a:r>
              <a:rPr lang="en-US" altLang="zh-TW" dirty="0"/>
              <a:t>Dropout</a:t>
            </a:r>
            <a:endParaRPr lang="zh-TW" altLang="en-US" dirty="0"/>
          </a:p>
        </p:txBody>
      </p:sp>
      <p:sp>
        <p:nvSpPr>
          <p:cNvPr id="60" name="文字方塊 59"/>
          <p:cNvSpPr txBox="1"/>
          <p:nvPr/>
        </p:nvSpPr>
        <p:spPr>
          <a:xfrm>
            <a:off x="444766" y="1500571"/>
            <a:ext cx="2321169" cy="523200"/>
          </a:xfrm>
          <a:prstGeom prst="rect">
            <a:avLst/>
          </a:prstGeom>
          <a:noFill/>
          <a:ln w="76200">
            <a:noFill/>
          </a:ln>
        </p:spPr>
        <p:txBody>
          <a:bodyPr wrap="square" lIns="91420" tIns="45710" rIns="91420" bIns="45710" rtlCol="0">
            <a:spAutoFit/>
          </a:bodyPr>
          <a:lstStyle/>
          <a:p>
            <a:r>
              <a:rPr lang="en-US" altLang="zh-TW" sz="2800" b="1" u="sng" dirty="0">
                <a:solidFill>
                  <a:srgbClr val="0000FF"/>
                </a:solidFill>
              </a:rPr>
              <a:t>Training:</a:t>
            </a:r>
            <a:endParaRPr lang="zh-TW" altLang="en-US" sz="2800" b="1" u="sng" dirty="0">
              <a:solidFill>
                <a:srgbClr val="0000FF"/>
              </a:solidFill>
            </a:endParaRPr>
          </a:p>
        </p:txBody>
      </p:sp>
      <p:sp>
        <p:nvSpPr>
          <p:cNvPr id="63" name="橢圓 62"/>
          <p:cNvSpPr/>
          <p:nvPr/>
        </p:nvSpPr>
        <p:spPr>
          <a:xfrm>
            <a:off x="3895072" y="1540110"/>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64" name="橢圓 63"/>
          <p:cNvSpPr/>
          <p:nvPr/>
        </p:nvSpPr>
        <p:spPr>
          <a:xfrm>
            <a:off x="3895072" y="2240929"/>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65" name="橢圓 64"/>
          <p:cNvSpPr/>
          <p:nvPr/>
        </p:nvSpPr>
        <p:spPr>
          <a:xfrm>
            <a:off x="3895072" y="2939183"/>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66" name="橢圓 65"/>
          <p:cNvSpPr/>
          <p:nvPr/>
        </p:nvSpPr>
        <p:spPr>
          <a:xfrm>
            <a:off x="3895072" y="3637437"/>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67" name="橢圓 66"/>
          <p:cNvSpPr/>
          <p:nvPr/>
        </p:nvSpPr>
        <p:spPr>
          <a:xfrm>
            <a:off x="7101753" y="215300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68" name="橢圓 67"/>
          <p:cNvSpPr/>
          <p:nvPr/>
        </p:nvSpPr>
        <p:spPr>
          <a:xfrm>
            <a:off x="7101753" y="299193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69" name="矩形 68"/>
          <p:cNvSpPr/>
          <p:nvPr/>
        </p:nvSpPr>
        <p:spPr>
          <a:xfrm>
            <a:off x="2369919" y="1640297"/>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a:endParaRPr lang="zh-TW" altLang="en-US"/>
          </a:p>
        </p:txBody>
      </p:sp>
      <p:cxnSp>
        <p:nvCxnSpPr>
          <p:cNvPr id="70" name="直線單箭頭接點 69"/>
          <p:cNvCxnSpPr>
            <a:stCxn id="69" idx="3"/>
            <a:endCxn id="63" idx="2"/>
          </p:cNvCxnSpPr>
          <p:nvPr/>
        </p:nvCxnSpPr>
        <p:spPr>
          <a:xfrm>
            <a:off x="2636255" y="1773463"/>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a:stCxn id="69" idx="3"/>
            <a:endCxn id="64" idx="2"/>
          </p:cNvCxnSpPr>
          <p:nvPr/>
        </p:nvCxnSpPr>
        <p:spPr>
          <a:xfrm>
            <a:off x="2636255" y="1773465"/>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69" idx="3"/>
            <a:endCxn id="65" idx="2"/>
          </p:cNvCxnSpPr>
          <p:nvPr/>
        </p:nvCxnSpPr>
        <p:spPr>
          <a:xfrm>
            <a:off x="2636255" y="1773465"/>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a:stCxn id="69" idx="3"/>
            <a:endCxn id="66" idx="2"/>
          </p:cNvCxnSpPr>
          <p:nvPr/>
        </p:nvCxnSpPr>
        <p:spPr>
          <a:xfrm>
            <a:off x="2636255" y="1773463"/>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a:endCxn id="67" idx="2"/>
          </p:cNvCxnSpPr>
          <p:nvPr/>
        </p:nvCxnSpPr>
        <p:spPr>
          <a:xfrm flipV="1">
            <a:off x="6169769" y="2407981"/>
            <a:ext cx="931985" cy="106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a:endCxn id="67" idx="2"/>
          </p:cNvCxnSpPr>
          <p:nvPr/>
        </p:nvCxnSpPr>
        <p:spPr>
          <a:xfrm>
            <a:off x="6169767" y="1751126"/>
            <a:ext cx="931986" cy="6568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a:endCxn id="68" idx="2"/>
          </p:cNvCxnSpPr>
          <p:nvPr/>
        </p:nvCxnSpPr>
        <p:spPr>
          <a:xfrm>
            <a:off x="6169769" y="1795087"/>
            <a:ext cx="931985" cy="1451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a:endCxn id="68" idx="2"/>
          </p:cNvCxnSpPr>
          <p:nvPr/>
        </p:nvCxnSpPr>
        <p:spPr>
          <a:xfrm>
            <a:off x="6169767" y="2549938"/>
            <a:ext cx="931986" cy="696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endCxn id="67" idx="2"/>
          </p:cNvCxnSpPr>
          <p:nvPr/>
        </p:nvCxnSpPr>
        <p:spPr>
          <a:xfrm flipV="1">
            <a:off x="6169769" y="2407981"/>
            <a:ext cx="931985" cy="7861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a:endCxn id="68" idx="2"/>
          </p:cNvCxnSpPr>
          <p:nvPr/>
        </p:nvCxnSpPr>
        <p:spPr>
          <a:xfrm>
            <a:off x="6169769" y="3194162"/>
            <a:ext cx="931985" cy="52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a:endCxn id="67" idx="2"/>
          </p:cNvCxnSpPr>
          <p:nvPr/>
        </p:nvCxnSpPr>
        <p:spPr>
          <a:xfrm flipV="1">
            <a:off x="6169767" y="2407981"/>
            <a:ext cx="931986" cy="14567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endCxn id="68" idx="2"/>
          </p:cNvCxnSpPr>
          <p:nvPr/>
        </p:nvCxnSpPr>
        <p:spPr>
          <a:xfrm flipV="1">
            <a:off x="6169769" y="3246917"/>
            <a:ext cx="931985" cy="6454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86" idx="3"/>
            <a:endCxn id="63" idx="2"/>
          </p:cNvCxnSpPr>
          <p:nvPr/>
        </p:nvCxnSpPr>
        <p:spPr>
          <a:xfrm flipV="1">
            <a:off x="2636255" y="1795089"/>
            <a:ext cx="1258819" cy="6661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86" idx="3"/>
            <a:endCxn id="64" idx="2"/>
          </p:cNvCxnSpPr>
          <p:nvPr/>
        </p:nvCxnSpPr>
        <p:spPr>
          <a:xfrm>
            <a:off x="2636255" y="2461192"/>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stCxn id="86" idx="3"/>
            <a:endCxn id="65" idx="2"/>
          </p:cNvCxnSpPr>
          <p:nvPr/>
        </p:nvCxnSpPr>
        <p:spPr>
          <a:xfrm>
            <a:off x="2636255" y="2461190"/>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86" idx="3"/>
            <a:endCxn id="66" idx="2"/>
          </p:cNvCxnSpPr>
          <p:nvPr/>
        </p:nvCxnSpPr>
        <p:spPr>
          <a:xfrm>
            <a:off x="2636255" y="2461190"/>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2369919" y="2328024"/>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a:endParaRPr lang="zh-TW" altLang="en-US"/>
          </a:p>
        </p:txBody>
      </p:sp>
      <p:sp>
        <p:nvSpPr>
          <p:cNvPr id="87" name="橢圓 86"/>
          <p:cNvSpPr/>
          <p:nvPr/>
        </p:nvSpPr>
        <p:spPr>
          <a:xfrm>
            <a:off x="5659814" y="150539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88" name="橢圓 87"/>
          <p:cNvSpPr/>
          <p:nvPr/>
        </p:nvSpPr>
        <p:spPr>
          <a:xfrm>
            <a:off x="5659814" y="2206213"/>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89" name="橢圓 88"/>
          <p:cNvSpPr/>
          <p:nvPr/>
        </p:nvSpPr>
        <p:spPr>
          <a:xfrm>
            <a:off x="5659814" y="2904467"/>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90" name="橢圓 89"/>
          <p:cNvSpPr/>
          <p:nvPr/>
        </p:nvSpPr>
        <p:spPr>
          <a:xfrm>
            <a:off x="5659814" y="3602721"/>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91" name="矩形 90"/>
          <p:cNvSpPr/>
          <p:nvPr/>
        </p:nvSpPr>
        <p:spPr>
          <a:xfrm>
            <a:off x="2369919" y="3082618"/>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a:endParaRPr lang="zh-TW" altLang="en-US"/>
          </a:p>
        </p:txBody>
      </p:sp>
      <p:sp>
        <p:nvSpPr>
          <p:cNvPr id="92" name="矩形 91"/>
          <p:cNvSpPr/>
          <p:nvPr/>
        </p:nvSpPr>
        <p:spPr>
          <a:xfrm>
            <a:off x="2369919" y="3762020"/>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a:endParaRPr lang="zh-TW" altLang="en-US"/>
          </a:p>
        </p:txBody>
      </p:sp>
      <p:cxnSp>
        <p:nvCxnSpPr>
          <p:cNvPr id="94" name="直線單箭頭接點 93"/>
          <p:cNvCxnSpPr>
            <a:stCxn id="91" idx="3"/>
            <a:endCxn id="66" idx="2"/>
          </p:cNvCxnSpPr>
          <p:nvPr/>
        </p:nvCxnSpPr>
        <p:spPr>
          <a:xfrm>
            <a:off x="2636255" y="3215784"/>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a:stCxn id="92" idx="3"/>
            <a:endCxn id="65" idx="2"/>
          </p:cNvCxnSpPr>
          <p:nvPr/>
        </p:nvCxnSpPr>
        <p:spPr>
          <a:xfrm flipV="1">
            <a:off x="2636255" y="3194160"/>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a:stCxn id="92" idx="3"/>
            <a:endCxn id="64" idx="2"/>
          </p:cNvCxnSpPr>
          <p:nvPr/>
        </p:nvCxnSpPr>
        <p:spPr>
          <a:xfrm flipV="1">
            <a:off x="2636255" y="2495906"/>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a:stCxn id="92" idx="3"/>
            <a:endCxn id="63" idx="2"/>
          </p:cNvCxnSpPr>
          <p:nvPr/>
        </p:nvCxnSpPr>
        <p:spPr>
          <a:xfrm flipV="1">
            <a:off x="2636255" y="1795089"/>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a:stCxn id="91" idx="3"/>
            <a:endCxn id="64" idx="2"/>
          </p:cNvCxnSpPr>
          <p:nvPr/>
        </p:nvCxnSpPr>
        <p:spPr>
          <a:xfrm flipV="1">
            <a:off x="2636255" y="2495908"/>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stCxn id="91" idx="3"/>
            <a:endCxn id="63" idx="2"/>
          </p:cNvCxnSpPr>
          <p:nvPr/>
        </p:nvCxnSpPr>
        <p:spPr>
          <a:xfrm flipV="1">
            <a:off x="2636255" y="1795089"/>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p:nvPr/>
        </p:nvCxnSpPr>
        <p:spPr>
          <a:xfrm>
            <a:off x="4405028" y="1773463"/>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a:off x="4405028" y="1773465"/>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4405028" y="1773465"/>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p:nvPr/>
        </p:nvCxnSpPr>
        <p:spPr>
          <a:xfrm>
            <a:off x="4405028" y="1773463"/>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p:nvPr/>
        </p:nvCxnSpPr>
        <p:spPr>
          <a:xfrm>
            <a:off x="4405028" y="2461192"/>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p:cNvCxnSpPr/>
          <p:nvPr/>
        </p:nvCxnSpPr>
        <p:spPr>
          <a:xfrm>
            <a:off x="4405028" y="2461190"/>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p:cNvCxnSpPr/>
          <p:nvPr/>
        </p:nvCxnSpPr>
        <p:spPr>
          <a:xfrm>
            <a:off x="4405028" y="2461190"/>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p:cNvCxnSpPr/>
          <p:nvPr/>
        </p:nvCxnSpPr>
        <p:spPr>
          <a:xfrm>
            <a:off x="4405028" y="3215784"/>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p:cNvCxnSpPr/>
          <p:nvPr/>
        </p:nvCxnSpPr>
        <p:spPr>
          <a:xfrm flipV="1">
            <a:off x="4405028" y="3194160"/>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p:nvPr/>
        </p:nvCxnSpPr>
        <p:spPr>
          <a:xfrm flipV="1">
            <a:off x="4405028" y="2495906"/>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p:nvPr/>
        </p:nvCxnSpPr>
        <p:spPr>
          <a:xfrm flipV="1">
            <a:off x="4405028" y="1795089"/>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p:cNvCxnSpPr/>
          <p:nvPr/>
        </p:nvCxnSpPr>
        <p:spPr>
          <a:xfrm flipV="1">
            <a:off x="4405028" y="2495908"/>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p:nvPr/>
        </p:nvCxnSpPr>
        <p:spPr>
          <a:xfrm flipV="1">
            <a:off x="4405028" y="1795089"/>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p:cNvCxnSpPr/>
          <p:nvPr/>
        </p:nvCxnSpPr>
        <p:spPr>
          <a:xfrm>
            <a:off x="7627475" y="2420552"/>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p:cNvCxnSpPr/>
          <p:nvPr/>
        </p:nvCxnSpPr>
        <p:spPr>
          <a:xfrm>
            <a:off x="7627475" y="3261429"/>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群組 126"/>
          <p:cNvGrpSpPr/>
          <p:nvPr/>
        </p:nvGrpSpPr>
        <p:grpSpPr>
          <a:xfrm>
            <a:off x="3965370" y="1600600"/>
            <a:ext cx="365326" cy="367349"/>
            <a:chOff x="-1866900" y="1906630"/>
            <a:chExt cx="365326" cy="367349"/>
          </a:xfrm>
        </p:grpSpPr>
        <p:cxnSp>
          <p:nvCxnSpPr>
            <p:cNvPr id="125" name="直線接點 124"/>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直線接點 125"/>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8" name="群組 127"/>
          <p:cNvGrpSpPr/>
          <p:nvPr/>
        </p:nvGrpSpPr>
        <p:grpSpPr>
          <a:xfrm>
            <a:off x="3970602" y="3010485"/>
            <a:ext cx="365326" cy="367349"/>
            <a:chOff x="-1866900" y="1906630"/>
            <a:chExt cx="365326" cy="367349"/>
          </a:xfrm>
        </p:grpSpPr>
        <p:cxnSp>
          <p:nvCxnSpPr>
            <p:cNvPr id="129" name="直線接點 128"/>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直線接點 129"/>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1" name="群組 130"/>
          <p:cNvGrpSpPr/>
          <p:nvPr/>
        </p:nvGrpSpPr>
        <p:grpSpPr>
          <a:xfrm>
            <a:off x="5732128" y="2981602"/>
            <a:ext cx="365326" cy="367349"/>
            <a:chOff x="-1866900" y="1906630"/>
            <a:chExt cx="365326" cy="367349"/>
          </a:xfrm>
        </p:grpSpPr>
        <p:cxnSp>
          <p:nvCxnSpPr>
            <p:cNvPr id="132" name="直線接點 131"/>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直線接點 132"/>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4" name="群組 133"/>
          <p:cNvGrpSpPr/>
          <p:nvPr/>
        </p:nvGrpSpPr>
        <p:grpSpPr>
          <a:xfrm>
            <a:off x="5741551" y="3674025"/>
            <a:ext cx="365326" cy="367349"/>
            <a:chOff x="-1866900" y="1906630"/>
            <a:chExt cx="365326" cy="367349"/>
          </a:xfrm>
        </p:grpSpPr>
        <p:cxnSp>
          <p:nvCxnSpPr>
            <p:cNvPr id="135" name="直線接點 134"/>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線接點 135"/>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7" name="群組 136"/>
          <p:cNvGrpSpPr/>
          <p:nvPr/>
        </p:nvGrpSpPr>
        <p:grpSpPr>
          <a:xfrm>
            <a:off x="2316154" y="3023685"/>
            <a:ext cx="365326" cy="367349"/>
            <a:chOff x="-1866900" y="1906630"/>
            <a:chExt cx="365326" cy="367349"/>
          </a:xfrm>
        </p:grpSpPr>
        <p:cxnSp>
          <p:nvCxnSpPr>
            <p:cNvPr id="138" name="直線接點 137"/>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直線接點 138"/>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0" name="群組 139"/>
          <p:cNvGrpSpPr/>
          <p:nvPr/>
        </p:nvGrpSpPr>
        <p:grpSpPr>
          <a:xfrm>
            <a:off x="2339885" y="2294639"/>
            <a:ext cx="365326" cy="367349"/>
            <a:chOff x="-1866900" y="1906630"/>
            <a:chExt cx="365326" cy="367349"/>
          </a:xfrm>
        </p:grpSpPr>
        <p:cxnSp>
          <p:nvCxnSpPr>
            <p:cNvPr id="141" name="直線接點 140"/>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直線接點 141"/>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8" name="直線單箭頭接點 147"/>
          <p:cNvCxnSpPr/>
          <p:nvPr/>
        </p:nvCxnSpPr>
        <p:spPr>
          <a:xfrm flipV="1">
            <a:off x="2649437" y="3206860"/>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單箭頭接點 149"/>
          <p:cNvCxnSpPr/>
          <p:nvPr/>
        </p:nvCxnSpPr>
        <p:spPr>
          <a:xfrm flipV="1">
            <a:off x="4439720" y="3192846"/>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直線單箭頭接點 150"/>
          <p:cNvCxnSpPr/>
          <p:nvPr/>
        </p:nvCxnSpPr>
        <p:spPr>
          <a:xfrm flipV="1">
            <a:off x="4405028" y="1760373"/>
            <a:ext cx="1254787" cy="7355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矩形 2"/>
              <p:cNvSpPr/>
              <p:nvPr/>
            </p:nvSpPr>
            <p:spPr>
              <a:xfrm>
                <a:off x="4439719" y="864251"/>
                <a:ext cx="3358828" cy="461645"/>
              </a:xfrm>
              <a:prstGeom prst="rect">
                <a:avLst/>
              </a:prstGeom>
            </p:spPr>
            <p:txBody>
              <a:bodyPr wrap="none" lIns="91420" tIns="45710" rIns="91420" bIns="4571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𝑡</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p>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3" name="矩形 2"/>
              <p:cNvSpPr>
                <a:spLocks noRot="1" noChangeAspect="1" noMove="1" noResize="1" noEditPoints="1" noAdjustHandles="1" noChangeArrowheads="1" noChangeShapeType="1" noTextEdit="1"/>
              </p:cNvSpPr>
              <p:nvPr/>
            </p:nvSpPr>
            <p:spPr>
              <a:xfrm>
                <a:off x="4439720" y="864250"/>
                <a:ext cx="3358868" cy="461665"/>
              </a:xfrm>
              <a:prstGeom prst="rect">
                <a:avLst/>
              </a:prstGeom>
              <a:blipFill rotWithShape="0">
                <a:blip r:embed="rId3"/>
                <a:stretch>
                  <a:fillRect b="-15789"/>
                </a:stretch>
              </a:blipFill>
            </p:spPr>
            <p:txBody>
              <a:bodyPr/>
              <a:lstStyle/>
              <a:p>
                <a:r>
                  <a:rPr lang="zh-TW" altLang="en-US">
                    <a:noFill/>
                  </a:rPr>
                  <a:t> </a:t>
                </a:r>
              </a:p>
            </p:txBody>
          </p:sp>
        </mc:Fallback>
      </mc:AlternateContent>
      <p:sp>
        <p:nvSpPr>
          <p:cNvPr id="119" name="文字方塊 118"/>
          <p:cNvSpPr txBox="1"/>
          <p:nvPr/>
        </p:nvSpPr>
        <p:spPr>
          <a:xfrm>
            <a:off x="915480" y="4260857"/>
            <a:ext cx="6308280"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Ø"/>
            </a:pPr>
            <a:r>
              <a:rPr lang="en-US" altLang="zh-TW" sz="2400" b="1" dirty="0"/>
              <a:t>Each time before computing the gradients</a:t>
            </a:r>
          </a:p>
        </p:txBody>
      </p:sp>
      <p:sp>
        <p:nvSpPr>
          <p:cNvPr id="120" name="文字方塊 119"/>
          <p:cNvSpPr txBox="1"/>
          <p:nvPr/>
        </p:nvSpPr>
        <p:spPr>
          <a:xfrm>
            <a:off x="1453030" y="4681574"/>
            <a:ext cx="6424841"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l"/>
            </a:pPr>
            <a:r>
              <a:rPr lang="en-US" altLang="zh-TW" sz="2400" dirty="0"/>
              <a:t>Each neuron has p% to dropout</a:t>
            </a:r>
            <a:endParaRPr lang="zh-TW" altLang="en-US" sz="2400" dirty="0"/>
          </a:p>
        </p:txBody>
      </p:sp>
      <p:sp>
        <p:nvSpPr>
          <p:cNvPr id="4" name="文字方塊 3"/>
          <p:cNvSpPr txBox="1"/>
          <p:nvPr/>
        </p:nvSpPr>
        <p:spPr>
          <a:xfrm>
            <a:off x="4044790" y="315815"/>
            <a:ext cx="2308348" cy="461645"/>
          </a:xfrm>
          <a:prstGeom prst="rect">
            <a:avLst/>
          </a:prstGeom>
          <a:noFill/>
        </p:spPr>
        <p:txBody>
          <a:bodyPr wrap="none" lIns="91420" tIns="45710" rIns="91420" bIns="45710" rtlCol="0">
            <a:spAutoFit/>
          </a:bodyPr>
          <a:lstStyle/>
          <a:p>
            <a:r>
              <a:rPr lang="en-US" altLang="zh-TW" sz="2400" dirty="0"/>
              <a:t>Pick a mini-batch</a:t>
            </a:r>
            <a:endParaRPr lang="zh-TW" altLang="en-US" sz="2400" dirty="0"/>
          </a:p>
        </p:txBody>
      </p:sp>
      <p:cxnSp>
        <p:nvCxnSpPr>
          <p:cNvPr id="93" name="直線單箭頭接點 92"/>
          <p:cNvCxnSpPr/>
          <p:nvPr/>
        </p:nvCxnSpPr>
        <p:spPr>
          <a:xfrm>
            <a:off x="2647695" y="391272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p:nvPr/>
        </p:nvCxnSpPr>
        <p:spPr>
          <a:xfrm>
            <a:off x="4416468" y="391272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8453741" y="5984280"/>
            <a:ext cx="592191" cy="816164"/>
            <a:chOff x="7517647" y="4843947"/>
            <a:chExt cx="1485900" cy="1908068"/>
          </a:xfrm>
        </p:grpSpPr>
        <p:pic>
          <p:nvPicPr>
            <p:cNvPr id="117"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4974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2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3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animBg="1"/>
      <p:bldP spid="65" grpId="0" animBg="1"/>
      <p:bldP spid="86" grpId="0" animBg="1"/>
      <p:bldP spid="89" grpId="0" animBg="1"/>
      <p:bldP spid="90" grpId="0" animBg="1"/>
      <p:bldP spid="91" grpId="0" animBg="1"/>
      <p:bldP spid="119" grpId="0"/>
      <p:bldP spid="1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ctrTitle"/>
          </p:nvPr>
        </p:nvSpPr>
        <p:spPr>
          <a:xfrm>
            <a:off x="61993" y="2158523"/>
            <a:ext cx="8980407" cy="2590800"/>
          </a:xfrm>
        </p:spPr>
        <p:txBody>
          <a:bodyPr/>
          <a:lstStyle/>
          <a:p>
            <a:pPr algn="ctr"/>
            <a:r>
              <a:rPr lang="en-US" altLang="en-US" sz="2800" b="1" dirty="0">
                <a:solidFill>
                  <a:srgbClr val="0033CC"/>
                </a:solidFill>
                <a:latin typeface="+mn-lt"/>
              </a:rPr>
              <a:t>Part II: Introduction to Neural Networks and Deep Learning</a:t>
            </a:r>
            <a:br>
              <a:rPr lang="en-US" altLang="en-US" sz="3600" b="1" dirty="0">
                <a:solidFill>
                  <a:srgbClr val="0033CC"/>
                </a:solidFill>
                <a:latin typeface="+mn-lt"/>
              </a:rPr>
            </a:br>
            <a:br>
              <a:rPr lang="en-US" altLang="en-US" sz="1200" b="1" dirty="0">
                <a:solidFill>
                  <a:srgbClr val="0033CC"/>
                </a:solidFill>
              </a:rPr>
            </a:br>
            <a:r>
              <a:rPr lang="en-US" altLang="en-US" sz="1600" b="1" dirty="0">
                <a:solidFill>
                  <a:schemeClr val="tx1"/>
                </a:solidFill>
              </a:rPr>
              <a:t>lectures from the course:</a:t>
            </a:r>
            <a:br>
              <a:rPr lang="en-US" altLang="en-US" sz="1800" b="1" dirty="0">
                <a:solidFill>
                  <a:schemeClr val="tx1"/>
                </a:solidFill>
              </a:rPr>
            </a:br>
            <a:r>
              <a:rPr lang="en-US" altLang="en-US" sz="1800" b="1" dirty="0">
                <a:solidFill>
                  <a:schemeClr val="tx1"/>
                </a:solidFill>
              </a:rPr>
              <a:t> </a:t>
            </a:r>
            <a:br>
              <a:rPr lang="en-US" altLang="en-US" sz="1800" b="1" dirty="0">
                <a:solidFill>
                  <a:schemeClr val="tx1"/>
                </a:solidFill>
              </a:rPr>
            </a:br>
            <a:r>
              <a:rPr lang="en-US" altLang="en-US" sz="2400" b="1" dirty="0">
                <a:solidFill>
                  <a:srgbClr val="800000"/>
                </a:solidFill>
              </a:rPr>
              <a:t>TIES4910</a:t>
            </a:r>
            <a:r>
              <a:rPr lang="en-US" altLang="en-US" sz="2400" b="1" dirty="0">
                <a:solidFill>
                  <a:schemeClr val="tx1"/>
                </a:solidFill>
              </a:rPr>
              <a:t>: </a:t>
            </a:r>
            <a:r>
              <a:rPr lang="en-US" altLang="en-US" sz="2400" b="1" dirty="0">
                <a:solidFill>
                  <a:srgbClr val="0033CC"/>
                </a:solidFill>
                <a:hlinkClick r:id="rId3"/>
              </a:rPr>
              <a:t>Deep Learning for Cognitive Computing</a:t>
            </a:r>
            <a:br>
              <a:rPr lang="en-US" altLang="en-US" sz="1400" b="1" dirty="0">
                <a:solidFill>
                  <a:schemeClr val="tx1"/>
                </a:solidFill>
              </a:rPr>
            </a:br>
            <a:endParaRPr lang="en-US" altLang="en-US" sz="2400" b="1" dirty="0">
              <a:solidFill>
                <a:srgbClr val="845F3A"/>
              </a:solidFill>
            </a:endParaRPr>
          </a:p>
        </p:txBody>
      </p:sp>
      <p:sp>
        <p:nvSpPr>
          <p:cNvPr id="12" name="Rectangle 3"/>
          <p:cNvSpPr>
            <a:spLocks noGrp="1" noChangeArrowheads="1"/>
          </p:cNvSpPr>
          <p:nvPr>
            <p:ph type="subTitle" idx="1"/>
          </p:nvPr>
        </p:nvSpPr>
        <p:spPr>
          <a:xfrm>
            <a:off x="323850" y="4835525"/>
            <a:ext cx="8458200" cy="1643063"/>
          </a:xfrm>
        </p:spPr>
        <p:txBody>
          <a:bodyPr>
            <a:normAutofit lnSpcReduction="10000"/>
          </a:bodyPr>
          <a:lstStyle/>
          <a:p>
            <a:pPr>
              <a:buFont typeface="Monotype Sorts" charset="0"/>
              <a:buNone/>
            </a:pPr>
            <a:r>
              <a:rPr lang="en-US" altLang="en-US" sz="2800" b="1" dirty="0">
                <a:solidFill>
                  <a:srgbClr val="800000"/>
                </a:solidFill>
              </a:rPr>
              <a:t>Vagan Terziyan</a:t>
            </a:r>
          </a:p>
          <a:p>
            <a:pPr>
              <a:buFont typeface="Monotype Sorts" charset="0"/>
              <a:buNone/>
            </a:pPr>
            <a:endParaRPr lang="en-US" altLang="en-US" sz="1200" b="1" dirty="0"/>
          </a:p>
          <a:p>
            <a:pPr>
              <a:buFont typeface="Monotype Sorts" charset="0"/>
              <a:buNone/>
            </a:pPr>
            <a:r>
              <a:rPr lang="en-US" altLang="en-US" sz="1600" b="1" dirty="0"/>
              <a:t>Department of Mathematical Information Technology, University of Jyvaskyla</a:t>
            </a:r>
            <a:endParaRPr lang="en-US" altLang="en-US" sz="2400" b="1" dirty="0"/>
          </a:p>
          <a:p>
            <a:pPr>
              <a:buFont typeface="Monotype Sorts" charset="0"/>
              <a:buNone/>
            </a:pPr>
            <a:endParaRPr lang="en-US" altLang="en-US" sz="1000" b="1" dirty="0"/>
          </a:p>
          <a:p>
            <a:pPr>
              <a:buFont typeface="Monotype Sorts" charset="0"/>
              <a:buNone/>
            </a:pPr>
            <a:r>
              <a:rPr lang="en-US" altLang="en-US" sz="1600" b="1" dirty="0">
                <a:latin typeface="Courier New" pitchFamily="49" charset="0"/>
              </a:rPr>
              <a:t>URL:https://ai.it.jyu.fi/vagan</a:t>
            </a:r>
          </a:p>
        </p:txBody>
      </p:sp>
      <p:sp>
        <p:nvSpPr>
          <p:cNvPr id="13" name="WordArt 24"/>
          <p:cNvSpPr>
            <a:spLocks noChangeArrowheads="1" noChangeShapeType="1" noTextEdit="1"/>
          </p:cNvSpPr>
          <p:nvPr/>
        </p:nvSpPr>
        <p:spPr bwMode="auto">
          <a:xfrm>
            <a:off x="7573627" y="5013176"/>
            <a:ext cx="1287462" cy="314325"/>
          </a:xfrm>
          <a:prstGeom prst="rect">
            <a:avLst/>
          </a:prstGeom>
        </p:spPr>
        <p:txBody>
          <a:bodyPr wrap="none" fromWordArt="1">
            <a:prstTxWarp prst="textPlain">
              <a:avLst>
                <a:gd name="adj" fmla="val 50000"/>
              </a:avLst>
            </a:prstTxWarp>
          </a:bodyPr>
          <a:lstStyle/>
          <a:p>
            <a:pPr algn="ctr"/>
            <a:r>
              <a:rPr lang="en-US" sz="3600" i="0" kern="10" dirty="0">
                <a:ln w="19050">
                  <a:solidFill>
                    <a:srgbClr val="99CCFF"/>
                  </a:solidFill>
                  <a:round/>
                  <a:headEnd/>
                  <a:tailEnd/>
                </a:ln>
                <a:solidFill>
                  <a:srgbClr val="0066CC"/>
                </a:solidFill>
                <a:effectLst>
                  <a:outerShdw dist="35921" dir="2700000" algn="ctr" rotWithShape="0">
                    <a:srgbClr val="990000"/>
                  </a:outerShdw>
                </a:effectLst>
                <a:latin typeface="Impact"/>
              </a:rPr>
              <a:t>Fall 2017</a:t>
            </a:r>
          </a:p>
        </p:txBody>
      </p:sp>
      <p:pic>
        <p:nvPicPr>
          <p:cNvPr id="1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5863" y="6478588"/>
            <a:ext cx="13858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6824" y="211544"/>
            <a:ext cx="9145176" cy="1681458"/>
            <a:chOff x="0" y="68240"/>
            <a:chExt cx="9145176" cy="1681458"/>
          </a:xfrm>
        </p:grpSpPr>
        <p:pic>
          <p:nvPicPr>
            <p:cNvPr id="16" name="Picture 1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5732663" y="329655"/>
              <a:ext cx="1334031" cy="112024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8240"/>
              <a:ext cx="4283968" cy="1681458"/>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2798" y="68240"/>
              <a:ext cx="1665362" cy="166536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8928" y="71527"/>
              <a:ext cx="2276248" cy="1661661"/>
            </a:xfrm>
            <a:prstGeom prst="rect">
              <a:avLst/>
            </a:prstGeom>
          </p:spPr>
        </p:pic>
      </p:grpSp>
    </p:spTree>
    <p:extLst>
      <p:ext uri="{BB962C8B-B14F-4D97-AF65-F5344CB8AC3E}">
        <p14:creationId xmlns:p14="http://schemas.microsoft.com/office/powerpoint/2010/main" val="3584879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628800"/>
            <a:ext cx="4217863" cy="244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974852"/>
            <a:ext cx="2539752" cy="181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536" y="476672"/>
            <a:ext cx="3528392" cy="523220"/>
          </a:xfrm>
          <a:prstGeom prst="rect">
            <a:avLst/>
          </a:prstGeom>
          <a:noFill/>
        </p:spPr>
        <p:txBody>
          <a:bodyPr wrap="square" rtlCol="0">
            <a:spAutoFit/>
          </a:bodyPr>
          <a:lstStyle/>
          <a:p>
            <a:r>
              <a:rPr lang="en-US" sz="2800" i="1" dirty="0">
                <a:solidFill>
                  <a:schemeClr val="accent5"/>
                </a:solidFill>
                <a:latin typeface="Arial Black" pitchFamily="34" charset="0"/>
              </a:rPr>
              <a:t>Rules</a:t>
            </a:r>
            <a:endParaRPr lang="ru-RU" sz="2800" i="1" dirty="0">
              <a:solidFill>
                <a:schemeClr val="accent5"/>
              </a:solidFill>
              <a:latin typeface="Arial Black" pitchFamily="34" charset="0"/>
            </a:endParaRP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69" y="4581128"/>
            <a:ext cx="82581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13125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a:t>
            </a:r>
            <a:endParaRPr lang="zh-TW" altLang="en-US" dirty="0"/>
          </a:p>
        </p:txBody>
      </p:sp>
      <p:sp>
        <p:nvSpPr>
          <p:cNvPr id="60" name="文字方塊 59"/>
          <p:cNvSpPr txBox="1"/>
          <p:nvPr/>
        </p:nvSpPr>
        <p:spPr>
          <a:xfrm>
            <a:off x="444766" y="1500571"/>
            <a:ext cx="2321169" cy="523200"/>
          </a:xfrm>
          <a:prstGeom prst="rect">
            <a:avLst/>
          </a:prstGeom>
          <a:noFill/>
          <a:ln w="76200">
            <a:noFill/>
          </a:ln>
        </p:spPr>
        <p:txBody>
          <a:bodyPr wrap="square" lIns="91420" tIns="45710" rIns="91420" bIns="45710" rtlCol="0">
            <a:spAutoFit/>
          </a:bodyPr>
          <a:lstStyle/>
          <a:p>
            <a:r>
              <a:rPr lang="en-US" altLang="zh-TW" sz="2800" b="1" u="sng" dirty="0">
                <a:solidFill>
                  <a:srgbClr val="0000FF"/>
                </a:solidFill>
              </a:rPr>
              <a:t>Training:</a:t>
            </a:r>
            <a:endParaRPr lang="zh-TW" altLang="en-US" sz="2800" b="1" u="sng" dirty="0">
              <a:solidFill>
                <a:srgbClr val="0000FF"/>
              </a:solidFill>
            </a:endParaRPr>
          </a:p>
        </p:txBody>
      </p:sp>
      <p:sp>
        <p:nvSpPr>
          <p:cNvPr id="64" name="橢圓 63"/>
          <p:cNvSpPr/>
          <p:nvPr/>
        </p:nvSpPr>
        <p:spPr>
          <a:xfrm>
            <a:off x="3895072" y="2240929"/>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66" name="橢圓 65"/>
          <p:cNvSpPr/>
          <p:nvPr/>
        </p:nvSpPr>
        <p:spPr>
          <a:xfrm>
            <a:off x="3895072" y="3637437"/>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67" name="橢圓 66"/>
          <p:cNvSpPr/>
          <p:nvPr/>
        </p:nvSpPr>
        <p:spPr>
          <a:xfrm>
            <a:off x="7101753" y="215300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68" name="橢圓 67"/>
          <p:cNvSpPr/>
          <p:nvPr/>
        </p:nvSpPr>
        <p:spPr>
          <a:xfrm>
            <a:off x="7101753" y="299193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69" name="矩形 68"/>
          <p:cNvSpPr/>
          <p:nvPr/>
        </p:nvSpPr>
        <p:spPr>
          <a:xfrm>
            <a:off x="2369919" y="1640297"/>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a:endParaRPr lang="zh-TW" altLang="en-US"/>
          </a:p>
        </p:txBody>
      </p:sp>
      <p:cxnSp>
        <p:nvCxnSpPr>
          <p:cNvPr id="71" name="直線單箭頭接點 70"/>
          <p:cNvCxnSpPr>
            <a:stCxn id="69" idx="3"/>
            <a:endCxn id="64" idx="2"/>
          </p:cNvCxnSpPr>
          <p:nvPr/>
        </p:nvCxnSpPr>
        <p:spPr>
          <a:xfrm>
            <a:off x="2636255" y="1773465"/>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a:stCxn id="69" idx="3"/>
            <a:endCxn id="66" idx="2"/>
          </p:cNvCxnSpPr>
          <p:nvPr/>
        </p:nvCxnSpPr>
        <p:spPr>
          <a:xfrm>
            <a:off x="2636255" y="1773463"/>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a:endCxn id="67" idx="2"/>
          </p:cNvCxnSpPr>
          <p:nvPr/>
        </p:nvCxnSpPr>
        <p:spPr>
          <a:xfrm flipV="1">
            <a:off x="6169769" y="2407981"/>
            <a:ext cx="931985" cy="106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a:endCxn id="67" idx="2"/>
          </p:cNvCxnSpPr>
          <p:nvPr/>
        </p:nvCxnSpPr>
        <p:spPr>
          <a:xfrm>
            <a:off x="6169767" y="1751126"/>
            <a:ext cx="931986" cy="6568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a:endCxn id="68" idx="2"/>
          </p:cNvCxnSpPr>
          <p:nvPr/>
        </p:nvCxnSpPr>
        <p:spPr>
          <a:xfrm>
            <a:off x="6169769" y="1795087"/>
            <a:ext cx="931985" cy="1451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a:endCxn id="68" idx="2"/>
          </p:cNvCxnSpPr>
          <p:nvPr/>
        </p:nvCxnSpPr>
        <p:spPr>
          <a:xfrm>
            <a:off x="6169767" y="2549938"/>
            <a:ext cx="931986" cy="696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橢圓 86"/>
          <p:cNvSpPr/>
          <p:nvPr/>
        </p:nvSpPr>
        <p:spPr>
          <a:xfrm>
            <a:off x="5659814" y="150539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88" name="橢圓 87"/>
          <p:cNvSpPr/>
          <p:nvPr/>
        </p:nvSpPr>
        <p:spPr>
          <a:xfrm>
            <a:off x="5659814" y="2206213"/>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92" name="矩形 91"/>
          <p:cNvSpPr/>
          <p:nvPr/>
        </p:nvSpPr>
        <p:spPr>
          <a:xfrm>
            <a:off x="2369919" y="3762020"/>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lIns="91420" tIns="45710" rIns="91420" bIns="45710" rtlCol="0" anchor="ctr"/>
          <a:lstStyle/>
          <a:p>
            <a:pPr algn="ctr"/>
            <a:endParaRPr lang="zh-TW" altLang="en-US"/>
          </a:p>
        </p:txBody>
      </p:sp>
      <p:cxnSp>
        <p:nvCxnSpPr>
          <p:cNvPr id="93" name="直線單箭頭接點 92"/>
          <p:cNvCxnSpPr>
            <a:stCxn id="92" idx="3"/>
            <a:endCxn id="66" idx="2"/>
          </p:cNvCxnSpPr>
          <p:nvPr/>
        </p:nvCxnSpPr>
        <p:spPr>
          <a:xfrm flipV="1">
            <a:off x="2636255" y="3892416"/>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a:stCxn id="92" idx="3"/>
            <a:endCxn id="64" idx="2"/>
          </p:cNvCxnSpPr>
          <p:nvPr/>
        </p:nvCxnSpPr>
        <p:spPr>
          <a:xfrm flipV="1">
            <a:off x="2636255" y="2495906"/>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p:nvPr/>
        </p:nvCxnSpPr>
        <p:spPr>
          <a:xfrm>
            <a:off x="4405028" y="2461192"/>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p:nvPr/>
        </p:nvCxnSpPr>
        <p:spPr>
          <a:xfrm flipV="1">
            <a:off x="4405028" y="2495906"/>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p:cNvCxnSpPr/>
          <p:nvPr/>
        </p:nvCxnSpPr>
        <p:spPr>
          <a:xfrm flipV="1">
            <a:off x="4405028" y="1795089"/>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p:cNvCxnSpPr/>
          <p:nvPr/>
        </p:nvCxnSpPr>
        <p:spPr>
          <a:xfrm>
            <a:off x="7627475" y="2420552"/>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p:cNvCxnSpPr/>
          <p:nvPr/>
        </p:nvCxnSpPr>
        <p:spPr>
          <a:xfrm>
            <a:off x="7627475" y="3261429"/>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文字方塊 116"/>
          <p:cNvSpPr txBox="1"/>
          <p:nvPr/>
        </p:nvSpPr>
        <p:spPr>
          <a:xfrm>
            <a:off x="915481" y="4260857"/>
            <a:ext cx="6186273"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Ø"/>
            </a:pPr>
            <a:r>
              <a:rPr lang="en-US" altLang="zh-TW" sz="2400" b="1" dirty="0"/>
              <a:t>Each time before computing the gradients</a:t>
            </a:r>
          </a:p>
        </p:txBody>
      </p:sp>
      <p:sp>
        <p:nvSpPr>
          <p:cNvPr id="118" name="文字方塊 117"/>
          <p:cNvSpPr txBox="1"/>
          <p:nvPr/>
        </p:nvSpPr>
        <p:spPr>
          <a:xfrm>
            <a:off x="1453030" y="4681574"/>
            <a:ext cx="6424841"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l"/>
            </a:pPr>
            <a:r>
              <a:rPr lang="en-US" altLang="zh-TW" sz="2400" dirty="0"/>
              <a:t>Each neuron has p% to dropout</a:t>
            </a:r>
            <a:endParaRPr lang="zh-TW" altLang="en-US" sz="2400" dirty="0"/>
          </a:p>
        </p:txBody>
      </p:sp>
      <p:sp>
        <p:nvSpPr>
          <p:cNvPr id="120" name="文字方塊 119"/>
          <p:cNvSpPr txBox="1"/>
          <p:nvPr/>
        </p:nvSpPr>
        <p:spPr>
          <a:xfrm>
            <a:off x="1453029" y="5533749"/>
            <a:ext cx="6174444"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l"/>
            </a:pPr>
            <a:r>
              <a:rPr lang="en-US" altLang="zh-TW" sz="2400" dirty="0"/>
              <a:t>Using the new network for training</a:t>
            </a:r>
            <a:endParaRPr lang="zh-TW" altLang="en-US" sz="2400" dirty="0"/>
          </a:p>
        </p:txBody>
      </p:sp>
      <p:sp>
        <p:nvSpPr>
          <p:cNvPr id="122" name="向右箭號 121"/>
          <p:cNvSpPr/>
          <p:nvPr/>
        </p:nvSpPr>
        <p:spPr>
          <a:xfrm>
            <a:off x="2007856" y="5144313"/>
            <a:ext cx="629409" cy="375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23" name="文字方塊 122"/>
          <p:cNvSpPr txBox="1"/>
          <p:nvPr/>
        </p:nvSpPr>
        <p:spPr>
          <a:xfrm>
            <a:off x="2679981" y="5118024"/>
            <a:ext cx="5744228" cy="461645"/>
          </a:xfrm>
          <a:prstGeom prst="rect">
            <a:avLst/>
          </a:prstGeom>
          <a:noFill/>
        </p:spPr>
        <p:txBody>
          <a:bodyPr wrap="square" lIns="91420" tIns="45710" rIns="91420" bIns="45710" rtlCol="0">
            <a:spAutoFit/>
          </a:bodyPr>
          <a:lstStyle/>
          <a:p>
            <a:r>
              <a:rPr lang="en-US" altLang="zh-TW" sz="2400" b="1" dirty="0">
                <a:solidFill>
                  <a:srgbClr val="0000FF"/>
                </a:solidFill>
              </a:rPr>
              <a:t>The structure of the network is changed.</a:t>
            </a:r>
            <a:endParaRPr lang="zh-TW" altLang="en-US" sz="2400" b="1" dirty="0">
              <a:solidFill>
                <a:srgbClr val="0000FF"/>
              </a:solidFill>
            </a:endParaRPr>
          </a:p>
        </p:txBody>
      </p:sp>
      <p:cxnSp>
        <p:nvCxnSpPr>
          <p:cNvPr id="124" name="直線單箭頭接點 123"/>
          <p:cNvCxnSpPr/>
          <p:nvPr/>
        </p:nvCxnSpPr>
        <p:spPr>
          <a:xfrm flipV="1">
            <a:off x="4405028" y="1760373"/>
            <a:ext cx="1254787" cy="7355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5424305" y="3626840"/>
            <a:ext cx="1677448" cy="461645"/>
          </a:xfrm>
          <a:prstGeom prst="rect">
            <a:avLst/>
          </a:prstGeom>
          <a:noFill/>
        </p:spPr>
        <p:txBody>
          <a:bodyPr wrap="square" lIns="91420" tIns="45710" rIns="91420" bIns="45710" rtlCol="0">
            <a:spAutoFit/>
          </a:bodyPr>
          <a:lstStyle/>
          <a:p>
            <a:pPr algn="ctr"/>
            <a:r>
              <a:rPr lang="en-US" altLang="zh-TW" sz="2400" dirty="0">
                <a:solidFill>
                  <a:srgbClr val="FF0000"/>
                </a:solidFill>
              </a:rPr>
              <a:t>Thinner!</a:t>
            </a:r>
            <a:endParaRPr lang="zh-TW" altLang="en-US" sz="2400" dirty="0">
              <a:solidFill>
                <a:srgbClr val="FF0000"/>
              </a:solidFill>
            </a:endParaRPr>
          </a:p>
        </p:txBody>
      </p:sp>
      <p:sp>
        <p:nvSpPr>
          <p:cNvPr id="40" name="文字方塊 39"/>
          <p:cNvSpPr txBox="1"/>
          <p:nvPr/>
        </p:nvSpPr>
        <p:spPr>
          <a:xfrm>
            <a:off x="1039816" y="6117021"/>
            <a:ext cx="7064368" cy="461645"/>
          </a:xfrm>
          <a:prstGeom prst="rect">
            <a:avLst/>
          </a:prstGeom>
        </p:spPr>
        <p:style>
          <a:lnRef idx="1">
            <a:schemeClr val="accent2"/>
          </a:lnRef>
          <a:fillRef idx="2">
            <a:schemeClr val="accent2"/>
          </a:fillRef>
          <a:effectRef idx="1">
            <a:schemeClr val="accent2"/>
          </a:effectRef>
          <a:fontRef idx="minor">
            <a:schemeClr val="dk1"/>
          </a:fontRef>
        </p:style>
        <p:txBody>
          <a:bodyPr wrap="square" lIns="91420" tIns="45710" rIns="91420" bIns="45710" rtlCol="0">
            <a:spAutoFit/>
          </a:bodyPr>
          <a:lstStyle/>
          <a:p>
            <a:pPr algn="ctr"/>
            <a:r>
              <a:rPr lang="en-US" altLang="zh-TW" sz="2400" dirty="0"/>
              <a:t>For each mini-batch, we resample the dropout neurons</a:t>
            </a:r>
          </a:p>
        </p:txBody>
      </p:sp>
      <mc:AlternateContent xmlns:mc="http://schemas.openxmlformats.org/markup-compatibility/2006" xmlns:a14="http://schemas.microsoft.com/office/drawing/2010/main">
        <mc:Choice Requires="a14">
          <p:sp>
            <p:nvSpPr>
              <p:cNvPr id="38" name="矩形 37"/>
              <p:cNvSpPr/>
              <p:nvPr/>
            </p:nvSpPr>
            <p:spPr>
              <a:xfrm>
                <a:off x="4439719" y="864251"/>
                <a:ext cx="3358828" cy="461645"/>
              </a:xfrm>
              <a:prstGeom prst="rect">
                <a:avLst/>
              </a:prstGeom>
            </p:spPr>
            <p:txBody>
              <a:bodyPr wrap="none" lIns="91420" tIns="45710" rIns="91420" bIns="4571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𝑡</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p>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𝑡</m:t>
                              </m:r>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38" name="矩形 37"/>
              <p:cNvSpPr>
                <a:spLocks noRot="1" noChangeAspect="1" noMove="1" noResize="1" noEditPoints="1" noAdjustHandles="1" noChangeArrowheads="1" noChangeShapeType="1" noTextEdit="1"/>
              </p:cNvSpPr>
              <p:nvPr/>
            </p:nvSpPr>
            <p:spPr>
              <a:xfrm>
                <a:off x="4439720" y="864250"/>
                <a:ext cx="3358868" cy="461665"/>
              </a:xfrm>
              <a:prstGeom prst="rect">
                <a:avLst/>
              </a:prstGeom>
              <a:blipFill rotWithShape="0">
                <a:blip r:embed="rId3"/>
                <a:stretch>
                  <a:fillRect b="-15789"/>
                </a:stretch>
              </a:blipFill>
            </p:spPr>
            <p:txBody>
              <a:bodyPr/>
              <a:lstStyle/>
              <a:p>
                <a:r>
                  <a:rPr lang="zh-TW" altLang="en-US">
                    <a:noFill/>
                  </a:rPr>
                  <a:t> </a:t>
                </a:r>
              </a:p>
            </p:txBody>
          </p:sp>
        </mc:Fallback>
      </mc:AlternateContent>
      <p:sp>
        <p:nvSpPr>
          <p:cNvPr id="39" name="文字方塊 38"/>
          <p:cNvSpPr txBox="1"/>
          <p:nvPr/>
        </p:nvSpPr>
        <p:spPr>
          <a:xfrm>
            <a:off x="4044790" y="315815"/>
            <a:ext cx="2308348" cy="461645"/>
          </a:xfrm>
          <a:prstGeom prst="rect">
            <a:avLst/>
          </a:prstGeom>
          <a:noFill/>
        </p:spPr>
        <p:txBody>
          <a:bodyPr wrap="none" lIns="91420" tIns="45710" rIns="91420" bIns="45710" rtlCol="0">
            <a:spAutoFit/>
          </a:bodyPr>
          <a:lstStyle/>
          <a:p>
            <a:r>
              <a:rPr lang="en-US" altLang="zh-TW" sz="2400" dirty="0"/>
              <a:t>Pick a mini-batch</a:t>
            </a:r>
            <a:endParaRPr lang="zh-TW" altLang="en-US" sz="2400" dirty="0"/>
          </a:p>
        </p:txBody>
      </p:sp>
      <p:grpSp>
        <p:nvGrpSpPr>
          <p:cNvPr id="35" name="Group 34"/>
          <p:cNvGrpSpPr/>
          <p:nvPr/>
        </p:nvGrpSpPr>
        <p:grpSpPr>
          <a:xfrm>
            <a:off x="8453741" y="5984280"/>
            <a:ext cx="592191" cy="816164"/>
            <a:chOff x="7517647" y="4843947"/>
            <a:chExt cx="1485900" cy="1908068"/>
          </a:xfrm>
        </p:grpSpPr>
        <p:pic>
          <p:nvPicPr>
            <p:cNvPr id="36"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6843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3" grpId="0"/>
      <p:bldP spid="40"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a:t>
            </a:r>
            <a:endParaRPr lang="zh-TW" altLang="en-US" dirty="0"/>
          </a:p>
        </p:txBody>
      </p:sp>
      <p:grpSp>
        <p:nvGrpSpPr>
          <p:cNvPr id="111" name="群組 110"/>
          <p:cNvGrpSpPr/>
          <p:nvPr/>
        </p:nvGrpSpPr>
        <p:grpSpPr>
          <a:xfrm>
            <a:off x="2369918" y="1505394"/>
            <a:ext cx="5723548" cy="2641997"/>
            <a:chOff x="1904899" y="2535995"/>
            <a:chExt cx="5723548" cy="2641997"/>
          </a:xfrm>
        </p:grpSpPr>
        <p:sp>
          <p:nvSpPr>
            <p:cNvPr id="4" name="橢圓 3"/>
            <p:cNvSpPr/>
            <p:nvPr/>
          </p:nvSpPr>
          <p:spPr>
            <a:xfrm>
              <a:off x="3430053" y="2570711"/>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3430053" y="3271530"/>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橢圓 5"/>
            <p:cNvSpPr/>
            <p:nvPr/>
          </p:nvSpPr>
          <p:spPr>
            <a:xfrm>
              <a:off x="3430053" y="396978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3430053" y="466803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6636734" y="318360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6636734" y="4022539"/>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p:cNvSpPr/>
            <p:nvPr/>
          </p:nvSpPr>
          <p:spPr>
            <a:xfrm>
              <a:off x="1904899" y="2670896"/>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11" name="直線單箭頭接點 10"/>
            <p:cNvCxnSpPr>
              <a:stCxn id="10" idx="3"/>
              <a:endCxn id="4" idx="2"/>
            </p:cNvCxnSpPr>
            <p:nvPr/>
          </p:nvCxnSpPr>
          <p:spPr>
            <a:xfrm>
              <a:off x="2171234"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10" idx="3"/>
              <a:endCxn id="5" idx="2"/>
            </p:cNvCxnSpPr>
            <p:nvPr/>
          </p:nvCxnSpPr>
          <p:spPr>
            <a:xfrm>
              <a:off x="2171234"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10" idx="3"/>
              <a:endCxn id="6" idx="2"/>
            </p:cNvCxnSpPr>
            <p:nvPr/>
          </p:nvCxnSpPr>
          <p:spPr>
            <a:xfrm>
              <a:off x="2171234"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stCxn id="10" idx="3"/>
              <a:endCxn id="7" idx="2"/>
            </p:cNvCxnSpPr>
            <p:nvPr/>
          </p:nvCxnSpPr>
          <p:spPr>
            <a:xfrm>
              <a:off x="2171234"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endCxn id="8" idx="2"/>
            </p:cNvCxnSpPr>
            <p:nvPr/>
          </p:nvCxnSpPr>
          <p:spPr>
            <a:xfrm flipV="1">
              <a:off x="5704749" y="3438582"/>
              <a:ext cx="931985" cy="106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endCxn id="8" idx="2"/>
            </p:cNvCxnSpPr>
            <p:nvPr/>
          </p:nvCxnSpPr>
          <p:spPr>
            <a:xfrm>
              <a:off x="5704748" y="2781725"/>
              <a:ext cx="931986" cy="6568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endCxn id="9" idx="2"/>
            </p:cNvCxnSpPr>
            <p:nvPr/>
          </p:nvCxnSpPr>
          <p:spPr>
            <a:xfrm>
              <a:off x="5704749" y="2825688"/>
              <a:ext cx="931985" cy="1451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endCxn id="9" idx="2"/>
            </p:cNvCxnSpPr>
            <p:nvPr/>
          </p:nvCxnSpPr>
          <p:spPr>
            <a:xfrm>
              <a:off x="5704748" y="3580539"/>
              <a:ext cx="931986" cy="696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endCxn id="8" idx="2"/>
            </p:cNvCxnSpPr>
            <p:nvPr/>
          </p:nvCxnSpPr>
          <p:spPr>
            <a:xfrm flipV="1">
              <a:off x="5704749" y="3438582"/>
              <a:ext cx="931985" cy="7861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endCxn id="9" idx="2"/>
            </p:cNvCxnSpPr>
            <p:nvPr/>
          </p:nvCxnSpPr>
          <p:spPr>
            <a:xfrm>
              <a:off x="5704749" y="4224761"/>
              <a:ext cx="931985" cy="52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8" idx="2"/>
            </p:cNvCxnSpPr>
            <p:nvPr/>
          </p:nvCxnSpPr>
          <p:spPr>
            <a:xfrm flipV="1">
              <a:off x="5704748" y="3438582"/>
              <a:ext cx="931986" cy="14567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9" idx="2"/>
            </p:cNvCxnSpPr>
            <p:nvPr/>
          </p:nvCxnSpPr>
          <p:spPr>
            <a:xfrm flipV="1">
              <a:off x="5704749" y="4277516"/>
              <a:ext cx="931985" cy="6454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stCxn id="27" idx="2"/>
              <a:endCxn id="4" idx="2"/>
            </p:cNvCxnSpPr>
            <p:nvPr/>
          </p:nvCxnSpPr>
          <p:spPr>
            <a:xfrm flipV="1">
              <a:off x="2038067" y="2825688"/>
              <a:ext cx="1391986" cy="7992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27" idx="3"/>
              <a:endCxn id="5" idx="2"/>
            </p:cNvCxnSpPr>
            <p:nvPr/>
          </p:nvCxnSpPr>
          <p:spPr>
            <a:xfrm>
              <a:off x="2171234"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stCxn id="27" idx="3"/>
              <a:endCxn id="6" idx="2"/>
            </p:cNvCxnSpPr>
            <p:nvPr/>
          </p:nvCxnSpPr>
          <p:spPr>
            <a:xfrm>
              <a:off x="2171234"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27" idx="3"/>
              <a:endCxn id="7" idx="2"/>
            </p:cNvCxnSpPr>
            <p:nvPr/>
          </p:nvCxnSpPr>
          <p:spPr>
            <a:xfrm>
              <a:off x="2171234"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904899" y="3358623"/>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4" name="橢圓 33"/>
            <p:cNvSpPr/>
            <p:nvPr/>
          </p:nvSpPr>
          <p:spPr>
            <a:xfrm>
              <a:off x="5194794" y="253599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p:cNvSpPr/>
            <p:nvPr/>
          </p:nvSpPr>
          <p:spPr>
            <a:xfrm>
              <a:off x="5194794" y="323681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 name="橢圓 35"/>
            <p:cNvSpPr/>
            <p:nvPr/>
          </p:nvSpPr>
          <p:spPr>
            <a:xfrm>
              <a:off x="5194794" y="393506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7" name="橢圓 36"/>
            <p:cNvSpPr/>
            <p:nvPr/>
          </p:nvSpPr>
          <p:spPr>
            <a:xfrm>
              <a:off x="5194794" y="4633322"/>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6" name="矩形 55"/>
            <p:cNvSpPr/>
            <p:nvPr/>
          </p:nvSpPr>
          <p:spPr>
            <a:xfrm>
              <a:off x="1904899" y="4113217"/>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57" name="矩形 56"/>
            <p:cNvSpPr/>
            <p:nvPr/>
          </p:nvSpPr>
          <p:spPr>
            <a:xfrm>
              <a:off x="1904899" y="4792619"/>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66" name="直線單箭頭接點 65"/>
            <p:cNvCxnSpPr>
              <a:stCxn id="57" idx="3"/>
              <a:endCxn id="7" idx="2"/>
            </p:cNvCxnSpPr>
            <p:nvPr/>
          </p:nvCxnSpPr>
          <p:spPr>
            <a:xfrm flipV="1">
              <a:off x="2171234"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a:stCxn id="56" idx="3"/>
              <a:endCxn id="7" idx="2"/>
            </p:cNvCxnSpPr>
            <p:nvPr/>
          </p:nvCxnSpPr>
          <p:spPr>
            <a:xfrm>
              <a:off x="2171234"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57" idx="3"/>
              <a:endCxn id="6" idx="2"/>
            </p:cNvCxnSpPr>
            <p:nvPr/>
          </p:nvCxnSpPr>
          <p:spPr>
            <a:xfrm flipV="1">
              <a:off x="2171234"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a:stCxn id="57" idx="3"/>
              <a:endCxn id="5" idx="2"/>
            </p:cNvCxnSpPr>
            <p:nvPr/>
          </p:nvCxnSpPr>
          <p:spPr>
            <a:xfrm flipV="1">
              <a:off x="2171234"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stCxn id="57" idx="3"/>
              <a:endCxn id="4" idx="2"/>
            </p:cNvCxnSpPr>
            <p:nvPr/>
          </p:nvCxnSpPr>
          <p:spPr>
            <a:xfrm flipV="1">
              <a:off x="2171234"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stCxn id="56" idx="3"/>
              <a:endCxn id="5" idx="2"/>
            </p:cNvCxnSpPr>
            <p:nvPr/>
          </p:nvCxnSpPr>
          <p:spPr>
            <a:xfrm flipV="1">
              <a:off x="2171234"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6" idx="3"/>
              <a:endCxn id="4" idx="2"/>
            </p:cNvCxnSpPr>
            <p:nvPr/>
          </p:nvCxnSpPr>
          <p:spPr>
            <a:xfrm flipV="1">
              <a:off x="2171234"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p:nvPr/>
          </p:nvCxnSpPr>
          <p:spPr>
            <a:xfrm>
              <a:off x="3940007"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p:nvPr/>
          </p:nvCxnSpPr>
          <p:spPr>
            <a:xfrm>
              <a:off x="3940007"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a:off x="3940007"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a:off x="3940007"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p:nvPr/>
          </p:nvCxnSpPr>
          <p:spPr>
            <a:xfrm>
              <a:off x="3940007"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a:off x="3940007"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p:cNvCxnSpPr/>
            <p:nvPr/>
          </p:nvCxnSpPr>
          <p:spPr>
            <a:xfrm>
              <a:off x="3940007"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flipV="1">
              <a:off x="3940007"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a:off x="3940007"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3940007"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p:cNvCxnSpPr/>
            <p:nvPr/>
          </p:nvCxnSpPr>
          <p:spPr>
            <a:xfrm flipV="1">
              <a:off x="3940007"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p:cNvCxnSpPr/>
            <p:nvPr/>
          </p:nvCxnSpPr>
          <p:spPr>
            <a:xfrm flipV="1">
              <a:off x="3940007"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p:nvPr/>
          </p:nvCxnSpPr>
          <p:spPr>
            <a:xfrm flipV="1">
              <a:off x="3940007"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p:cNvCxnSpPr/>
            <p:nvPr/>
          </p:nvCxnSpPr>
          <p:spPr>
            <a:xfrm flipV="1">
              <a:off x="3940007"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p:cNvCxnSpPr/>
            <p:nvPr/>
          </p:nvCxnSpPr>
          <p:spPr>
            <a:xfrm>
              <a:off x="7162454" y="3451153"/>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p:nvPr/>
          </p:nvCxnSpPr>
          <p:spPr>
            <a:xfrm>
              <a:off x="7162454" y="4292030"/>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1" name="直線單箭頭接點 120"/>
          <p:cNvCxnSpPr/>
          <p:nvPr/>
        </p:nvCxnSpPr>
        <p:spPr>
          <a:xfrm flipV="1">
            <a:off x="2649437" y="3206860"/>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線單箭頭接點 175"/>
          <p:cNvCxnSpPr/>
          <p:nvPr/>
        </p:nvCxnSpPr>
        <p:spPr>
          <a:xfrm flipV="1">
            <a:off x="4439720" y="3192846"/>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p:cNvCxnSpPr>
            <a:stCxn id="5" idx="6"/>
            <a:endCxn id="34" idx="2"/>
          </p:cNvCxnSpPr>
          <p:nvPr/>
        </p:nvCxnSpPr>
        <p:spPr>
          <a:xfrm flipV="1">
            <a:off x="4405028" y="1760373"/>
            <a:ext cx="1254787" cy="7355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文字方塊 69"/>
          <p:cNvSpPr txBox="1"/>
          <p:nvPr/>
        </p:nvSpPr>
        <p:spPr>
          <a:xfrm>
            <a:off x="444766" y="1500571"/>
            <a:ext cx="2321169" cy="523200"/>
          </a:xfrm>
          <a:prstGeom prst="rect">
            <a:avLst/>
          </a:prstGeom>
          <a:noFill/>
          <a:ln w="76200">
            <a:noFill/>
          </a:ln>
        </p:spPr>
        <p:txBody>
          <a:bodyPr wrap="square" lIns="91420" tIns="45710" rIns="91420" bIns="45710" rtlCol="0">
            <a:spAutoFit/>
          </a:bodyPr>
          <a:lstStyle/>
          <a:p>
            <a:r>
              <a:rPr lang="en-US" altLang="zh-TW" sz="2800" b="1" u="sng" dirty="0">
                <a:solidFill>
                  <a:srgbClr val="0000FF"/>
                </a:solidFill>
              </a:rPr>
              <a:t>Testing:</a:t>
            </a:r>
            <a:endParaRPr lang="zh-TW" altLang="en-US" sz="2800" b="1" u="sng" dirty="0">
              <a:solidFill>
                <a:srgbClr val="0000FF"/>
              </a:solidFill>
            </a:endParaRPr>
          </a:p>
        </p:txBody>
      </p:sp>
      <p:sp>
        <p:nvSpPr>
          <p:cNvPr id="71" name="文字方塊 70"/>
          <p:cNvSpPr txBox="1"/>
          <p:nvPr/>
        </p:nvSpPr>
        <p:spPr>
          <a:xfrm>
            <a:off x="685380" y="4278037"/>
            <a:ext cx="3369079" cy="461645"/>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Ø"/>
            </a:pPr>
            <a:r>
              <a:rPr lang="en-US" altLang="zh-TW" sz="2400" b="1" dirty="0">
                <a:solidFill>
                  <a:srgbClr val="FF0000"/>
                </a:solidFill>
              </a:rPr>
              <a:t>No dropout</a:t>
            </a:r>
          </a:p>
        </p:txBody>
      </p:sp>
      <p:sp>
        <p:nvSpPr>
          <p:cNvPr id="73" name="文字方塊 72"/>
          <p:cNvSpPr txBox="1"/>
          <p:nvPr/>
        </p:nvSpPr>
        <p:spPr>
          <a:xfrm>
            <a:off x="1290209" y="4846913"/>
            <a:ext cx="5129842" cy="830977"/>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l"/>
            </a:pPr>
            <a:r>
              <a:rPr lang="en-US" altLang="zh-TW" sz="2400" dirty="0">
                <a:solidFill>
                  <a:srgbClr val="0000FF"/>
                </a:solidFill>
              </a:rPr>
              <a:t>If the dropout rate at training is p%, all the weights times (1-p)%</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77" name="文字方塊 76"/>
              <p:cNvSpPr txBox="1"/>
              <p:nvPr/>
            </p:nvSpPr>
            <p:spPr>
              <a:xfrm>
                <a:off x="1290211" y="5746511"/>
                <a:ext cx="7853791" cy="830977"/>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l"/>
                </a:pPr>
                <a:r>
                  <a:rPr lang="en-US" altLang="zh-TW" sz="2400" dirty="0">
                    <a:solidFill>
                      <a:srgbClr val="0000FF"/>
                    </a:solidFill>
                  </a:rPr>
                  <a:t>Assume that the dropout rate is 50%. </a:t>
                </a:r>
              </a:p>
              <a:p>
                <a:r>
                  <a:rPr lang="en-US" altLang="zh-TW" sz="2400" dirty="0">
                    <a:solidFill>
                      <a:srgbClr val="0000FF"/>
                    </a:solidFill>
                  </a:rPr>
                  <a:t>     If a weight  </a:t>
                </a:r>
                <a14:m>
                  <m:oMath xmlns:m="http://schemas.openxmlformats.org/officeDocument/2006/math">
                    <m:r>
                      <m:rPr>
                        <m:sty m:val="p"/>
                      </m:rPr>
                      <a:rPr lang="en-US" altLang="zh-TW" sz="2400">
                        <a:solidFill>
                          <a:srgbClr val="0000FF"/>
                        </a:solidFill>
                        <a:latin typeface="Cambria Math" panose="02040503050406030204" pitchFamily="18" charset="0"/>
                      </a:rPr>
                      <m:t>w</m:t>
                    </m:r>
                    <m:r>
                      <a:rPr lang="en-US" altLang="zh-TW" sz="2400" i="1">
                        <a:solidFill>
                          <a:srgbClr val="0000FF"/>
                        </a:solidFill>
                        <a:latin typeface="Cambria Math" panose="02040503050406030204" pitchFamily="18" charset="0"/>
                      </a:rPr>
                      <m:t>=1</m:t>
                    </m:r>
                  </m:oMath>
                </a14:m>
                <a:r>
                  <a:rPr lang="zh-TW" altLang="en-US" sz="2400" dirty="0">
                    <a:solidFill>
                      <a:srgbClr val="0000FF"/>
                    </a:solidFill>
                  </a:rPr>
                  <a:t> </a:t>
                </a:r>
                <a:r>
                  <a:rPr lang="en-US" altLang="zh-TW" sz="2400" dirty="0">
                    <a:solidFill>
                      <a:srgbClr val="0000FF"/>
                    </a:solidFill>
                  </a:rPr>
                  <a:t>by training, set </a:t>
                </a:r>
                <a14:m>
                  <m:oMath xmlns:m="http://schemas.openxmlformats.org/officeDocument/2006/math">
                    <m:r>
                      <a:rPr lang="en-US" altLang="zh-TW" sz="2400" i="1">
                        <a:solidFill>
                          <a:srgbClr val="0000FF"/>
                        </a:solidFill>
                        <a:latin typeface="Cambria Math" panose="02040503050406030204" pitchFamily="18" charset="0"/>
                      </a:rPr>
                      <m:t>𝑤</m:t>
                    </m:r>
                    <m:r>
                      <a:rPr lang="en-US" altLang="zh-TW" sz="2400" i="1">
                        <a:solidFill>
                          <a:srgbClr val="0000FF"/>
                        </a:solidFill>
                        <a:latin typeface="Cambria Math" panose="02040503050406030204" pitchFamily="18" charset="0"/>
                      </a:rPr>
                      <m:t>=0.5</m:t>
                    </m:r>
                  </m:oMath>
                </a14:m>
                <a:r>
                  <a:rPr lang="zh-TW" altLang="en-US" sz="2400" dirty="0">
                    <a:solidFill>
                      <a:srgbClr val="0000FF"/>
                    </a:solidFill>
                  </a:rPr>
                  <a:t> </a:t>
                </a:r>
                <a:r>
                  <a:rPr lang="en-US" altLang="zh-TW" sz="2400" dirty="0">
                    <a:solidFill>
                      <a:srgbClr val="0000FF"/>
                    </a:solidFill>
                  </a:rPr>
                  <a:t>for testing.</a:t>
                </a:r>
                <a:endParaRPr lang="zh-TW" altLang="en-US" sz="2400" dirty="0">
                  <a:solidFill>
                    <a:srgbClr val="0000FF"/>
                  </a:solidFill>
                </a:endParaRPr>
              </a:p>
            </p:txBody>
          </p:sp>
        </mc:Choice>
        <mc:Fallback xmlns="">
          <p:sp>
            <p:nvSpPr>
              <p:cNvPr id="77" name="文字方塊 76"/>
              <p:cNvSpPr txBox="1">
                <a:spLocks noRot="1" noChangeAspect="1" noMove="1" noResize="1" noEditPoints="1" noAdjustHandles="1" noChangeArrowheads="1" noChangeShapeType="1" noTextEdit="1"/>
              </p:cNvSpPr>
              <p:nvPr/>
            </p:nvSpPr>
            <p:spPr>
              <a:xfrm>
                <a:off x="1290209" y="5746509"/>
                <a:ext cx="7853791" cy="830997"/>
              </a:xfrm>
              <a:prstGeom prst="rect">
                <a:avLst/>
              </a:prstGeom>
              <a:blipFill rotWithShape="0">
                <a:blip r:embed="rId3"/>
                <a:stretch>
                  <a:fillRect l="-1087" t="-5882" b="-16176"/>
                </a:stretch>
              </a:blipFill>
            </p:spPr>
            <p:txBody>
              <a:bodyPr/>
              <a:lstStyle/>
              <a:p>
                <a:r>
                  <a:rPr lang="zh-TW" altLang="en-US">
                    <a:noFill/>
                  </a:rPr>
                  <a:t> </a:t>
                </a:r>
              </a:p>
            </p:txBody>
          </p:sp>
        </mc:Fallback>
      </mc:AlternateContent>
      <p:grpSp>
        <p:nvGrpSpPr>
          <p:cNvPr id="64" name="Group 63"/>
          <p:cNvGrpSpPr/>
          <p:nvPr/>
        </p:nvGrpSpPr>
        <p:grpSpPr>
          <a:xfrm>
            <a:off x="8453741" y="5984280"/>
            <a:ext cx="592191" cy="816164"/>
            <a:chOff x="7517647" y="4843947"/>
            <a:chExt cx="1485900" cy="1908068"/>
          </a:xfrm>
        </p:grpSpPr>
        <p:pic>
          <p:nvPicPr>
            <p:cNvPr id="65"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1804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3" grpId="0"/>
      <p:bldP spid="77"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 - Intuitive Reason</a:t>
            </a:r>
            <a:endParaRPr lang="zh-TW" altLang="en-US" dirty="0"/>
          </a:p>
        </p:txBody>
      </p:sp>
      <p:grpSp>
        <p:nvGrpSpPr>
          <p:cNvPr id="4" name="群組 3"/>
          <p:cNvGrpSpPr/>
          <p:nvPr/>
        </p:nvGrpSpPr>
        <p:grpSpPr>
          <a:xfrm>
            <a:off x="2369918" y="1505394"/>
            <a:ext cx="5723548" cy="2641997"/>
            <a:chOff x="1904899" y="2535995"/>
            <a:chExt cx="5723548" cy="2641997"/>
          </a:xfrm>
        </p:grpSpPr>
        <p:sp>
          <p:nvSpPr>
            <p:cNvPr id="5" name="橢圓 4"/>
            <p:cNvSpPr/>
            <p:nvPr/>
          </p:nvSpPr>
          <p:spPr>
            <a:xfrm>
              <a:off x="3430053" y="2570711"/>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3430053" y="3271530"/>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3430053" y="396978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3430053" y="466803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6636734" y="318360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橢圓 9"/>
            <p:cNvSpPr/>
            <p:nvPr/>
          </p:nvSpPr>
          <p:spPr>
            <a:xfrm>
              <a:off x="6636734" y="4022539"/>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矩形 10"/>
            <p:cNvSpPr/>
            <p:nvPr/>
          </p:nvSpPr>
          <p:spPr>
            <a:xfrm>
              <a:off x="1904899" y="2670896"/>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12" name="直線單箭頭接點 11"/>
            <p:cNvCxnSpPr>
              <a:stCxn id="11" idx="3"/>
              <a:endCxn id="5" idx="2"/>
            </p:cNvCxnSpPr>
            <p:nvPr/>
          </p:nvCxnSpPr>
          <p:spPr>
            <a:xfrm>
              <a:off x="2171234"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11" idx="3"/>
              <a:endCxn id="6" idx="2"/>
            </p:cNvCxnSpPr>
            <p:nvPr/>
          </p:nvCxnSpPr>
          <p:spPr>
            <a:xfrm>
              <a:off x="2171234"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stCxn id="11" idx="3"/>
              <a:endCxn id="7" idx="2"/>
            </p:cNvCxnSpPr>
            <p:nvPr/>
          </p:nvCxnSpPr>
          <p:spPr>
            <a:xfrm>
              <a:off x="2171234"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stCxn id="11" idx="3"/>
              <a:endCxn id="8" idx="2"/>
            </p:cNvCxnSpPr>
            <p:nvPr/>
          </p:nvCxnSpPr>
          <p:spPr>
            <a:xfrm>
              <a:off x="2171234"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endCxn id="9" idx="2"/>
            </p:cNvCxnSpPr>
            <p:nvPr/>
          </p:nvCxnSpPr>
          <p:spPr>
            <a:xfrm flipV="1">
              <a:off x="5704749" y="3438582"/>
              <a:ext cx="931985" cy="106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endCxn id="9" idx="2"/>
            </p:cNvCxnSpPr>
            <p:nvPr/>
          </p:nvCxnSpPr>
          <p:spPr>
            <a:xfrm>
              <a:off x="5704748" y="2781725"/>
              <a:ext cx="931986" cy="6568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endCxn id="10" idx="2"/>
            </p:cNvCxnSpPr>
            <p:nvPr/>
          </p:nvCxnSpPr>
          <p:spPr>
            <a:xfrm>
              <a:off x="5704749" y="2825688"/>
              <a:ext cx="931985" cy="1451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endCxn id="10" idx="2"/>
            </p:cNvCxnSpPr>
            <p:nvPr/>
          </p:nvCxnSpPr>
          <p:spPr>
            <a:xfrm>
              <a:off x="5704748" y="3580539"/>
              <a:ext cx="931986" cy="696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endCxn id="9" idx="2"/>
            </p:cNvCxnSpPr>
            <p:nvPr/>
          </p:nvCxnSpPr>
          <p:spPr>
            <a:xfrm flipV="1">
              <a:off x="5704749" y="3438582"/>
              <a:ext cx="931985" cy="7861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10" idx="2"/>
            </p:cNvCxnSpPr>
            <p:nvPr/>
          </p:nvCxnSpPr>
          <p:spPr>
            <a:xfrm>
              <a:off x="5704749" y="4224761"/>
              <a:ext cx="931985" cy="52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9" idx="2"/>
            </p:cNvCxnSpPr>
            <p:nvPr/>
          </p:nvCxnSpPr>
          <p:spPr>
            <a:xfrm flipV="1">
              <a:off x="5704748" y="3438582"/>
              <a:ext cx="931986" cy="14567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0" idx="2"/>
            </p:cNvCxnSpPr>
            <p:nvPr/>
          </p:nvCxnSpPr>
          <p:spPr>
            <a:xfrm flipV="1">
              <a:off x="5704749" y="4277516"/>
              <a:ext cx="931985" cy="6454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stCxn id="28" idx="2"/>
              <a:endCxn id="5" idx="2"/>
            </p:cNvCxnSpPr>
            <p:nvPr/>
          </p:nvCxnSpPr>
          <p:spPr>
            <a:xfrm flipV="1">
              <a:off x="2038067" y="2825688"/>
              <a:ext cx="1391986" cy="7992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stCxn id="28" idx="3"/>
              <a:endCxn id="6" idx="2"/>
            </p:cNvCxnSpPr>
            <p:nvPr/>
          </p:nvCxnSpPr>
          <p:spPr>
            <a:xfrm>
              <a:off x="2171234"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28" idx="3"/>
              <a:endCxn id="7" idx="2"/>
            </p:cNvCxnSpPr>
            <p:nvPr/>
          </p:nvCxnSpPr>
          <p:spPr>
            <a:xfrm>
              <a:off x="2171234"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28" idx="3"/>
              <a:endCxn id="8" idx="2"/>
            </p:cNvCxnSpPr>
            <p:nvPr/>
          </p:nvCxnSpPr>
          <p:spPr>
            <a:xfrm>
              <a:off x="2171234"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904899" y="3358623"/>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29" name="橢圓 28"/>
            <p:cNvSpPr/>
            <p:nvPr/>
          </p:nvSpPr>
          <p:spPr>
            <a:xfrm>
              <a:off x="5194794" y="253599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5194794" y="323681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1" name="橢圓 30"/>
            <p:cNvSpPr/>
            <p:nvPr/>
          </p:nvSpPr>
          <p:spPr>
            <a:xfrm>
              <a:off x="5194794" y="393506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2" name="橢圓 31"/>
            <p:cNvSpPr/>
            <p:nvPr/>
          </p:nvSpPr>
          <p:spPr>
            <a:xfrm>
              <a:off x="5194794" y="4633322"/>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3" name="矩形 32"/>
            <p:cNvSpPr/>
            <p:nvPr/>
          </p:nvSpPr>
          <p:spPr>
            <a:xfrm>
              <a:off x="1904899" y="4113217"/>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4" name="矩形 33"/>
            <p:cNvSpPr/>
            <p:nvPr/>
          </p:nvSpPr>
          <p:spPr>
            <a:xfrm>
              <a:off x="1904899" y="4792619"/>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35" name="直線單箭頭接點 34"/>
            <p:cNvCxnSpPr>
              <a:stCxn id="34" idx="3"/>
              <a:endCxn id="8" idx="2"/>
            </p:cNvCxnSpPr>
            <p:nvPr/>
          </p:nvCxnSpPr>
          <p:spPr>
            <a:xfrm flipV="1">
              <a:off x="2171234"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33" idx="3"/>
              <a:endCxn id="8" idx="2"/>
            </p:cNvCxnSpPr>
            <p:nvPr/>
          </p:nvCxnSpPr>
          <p:spPr>
            <a:xfrm>
              <a:off x="2171234"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4" idx="3"/>
              <a:endCxn id="7" idx="2"/>
            </p:cNvCxnSpPr>
            <p:nvPr/>
          </p:nvCxnSpPr>
          <p:spPr>
            <a:xfrm flipV="1">
              <a:off x="2171234"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34" idx="3"/>
              <a:endCxn id="6" idx="2"/>
            </p:cNvCxnSpPr>
            <p:nvPr/>
          </p:nvCxnSpPr>
          <p:spPr>
            <a:xfrm flipV="1">
              <a:off x="2171234"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34" idx="3"/>
              <a:endCxn id="5" idx="2"/>
            </p:cNvCxnSpPr>
            <p:nvPr/>
          </p:nvCxnSpPr>
          <p:spPr>
            <a:xfrm flipV="1">
              <a:off x="2171234"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33" idx="3"/>
              <a:endCxn id="6" idx="2"/>
            </p:cNvCxnSpPr>
            <p:nvPr/>
          </p:nvCxnSpPr>
          <p:spPr>
            <a:xfrm flipV="1">
              <a:off x="2171234"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33" idx="3"/>
              <a:endCxn id="5" idx="2"/>
            </p:cNvCxnSpPr>
            <p:nvPr/>
          </p:nvCxnSpPr>
          <p:spPr>
            <a:xfrm flipV="1">
              <a:off x="2171234"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a:off x="3940007"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p:nvPr/>
          </p:nvCxnSpPr>
          <p:spPr>
            <a:xfrm>
              <a:off x="3940007"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a:off x="3940007"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3940007"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3940007"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a:off x="3940007"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a:off x="3940007"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V="1">
              <a:off x="3940007"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a:off x="3940007"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3940007"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V="1">
              <a:off x="3940007"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flipV="1">
              <a:off x="3940007"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flipV="1">
              <a:off x="3940007"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V="1">
              <a:off x="3940007"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a:off x="7162454" y="3451153"/>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a:off x="7162454" y="4292030"/>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8" name="直線單箭頭接點 57"/>
          <p:cNvCxnSpPr/>
          <p:nvPr/>
        </p:nvCxnSpPr>
        <p:spPr>
          <a:xfrm flipV="1">
            <a:off x="2649437" y="3206860"/>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flipV="1">
            <a:off x="4439720" y="3192846"/>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6" idx="6"/>
            <a:endCxn id="29" idx="2"/>
          </p:cNvCxnSpPr>
          <p:nvPr/>
        </p:nvCxnSpPr>
        <p:spPr>
          <a:xfrm flipV="1">
            <a:off x="4405028" y="1760373"/>
            <a:ext cx="1254787" cy="7355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文字方塊 60"/>
          <p:cNvSpPr txBox="1"/>
          <p:nvPr/>
        </p:nvSpPr>
        <p:spPr>
          <a:xfrm>
            <a:off x="1010344" y="4199048"/>
            <a:ext cx="7300900" cy="830977"/>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Ø"/>
            </a:pPr>
            <a:r>
              <a:rPr lang="en-US" altLang="zh-TW" sz="2400" dirty="0"/>
              <a:t>When teams up, if everyone expect the partner will do the work, nothing will be done finally.</a:t>
            </a:r>
          </a:p>
        </p:txBody>
      </p:sp>
      <p:sp>
        <p:nvSpPr>
          <p:cNvPr id="65" name="文字方塊 64"/>
          <p:cNvSpPr txBox="1"/>
          <p:nvPr/>
        </p:nvSpPr>
        <p:spPr>
          <a:xfrm>
            <a:off x="1010343" y="5054084"/>
            <a:ext cx="7059338" cy="830977"/>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Ø"/>
            </a:pPr>
            <a:r>
              <a:rPr lang="en-US" altLang="zh-TW" sz="2400" dirty="0"/>
              <a:t>However, if you know your partner will dropout, you will do better.</a:t>
            </a:r>
          </a:p>
        </p:txBody>
      </p:sp>
      <p:sp>
        <p:nvSpPr>
          <p:cNvPr id="66" name="雲朵形圖說文字 65"/>
          <p:cNvSpPr/>
          <p:nvPr/>
        </p:nvSpPr>
        <p:spPr>
          <a:xfrm>
            <a:off x="5084933" y="1307531"/>
            <a:ext cx="2795038" cy="1491167"/>
          </a:xfrm>
          <a:prstGeom prst="cloudCallout">
            <a:avLst>
              <a:gd name="adj1" fmla="val -80009"/>
              <a:gd name="adj2" fmla="val 29984"/>
            </a:avLst>
          </a:prstGeom>
          <a:ln/>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r>
              <a:rPr lang="en-US" altLang="zh-TW" sz="2000" dirty="0">
                <a:solidFill>
                  <a:schemeClr val="bg1"/>
                </a:solidFill>
              </a:rPr>
              <a:t>If you want job to be done, do it yourself</a:t>
            </a:r>
          </a:p>
        </p:txBody>
      </p:sp>
      <p:grpSp>
        <p:nvGrpSpPr>
          <p:cNvPr id="82" name="群組 81"/>
          <p:cNvGrpSpPr/>
          <p:nvPr/>
        </p:nvGrpSpPr>
        <p:grpSpPr>
          <a:xfrm>
            <a:off x="3965370" y="1600600"/>
            <a:ext cx="365326" cy="367349"/>
            <a:chOff x="-1866900" y="1906630"/>
            <a:chExt cx="365326" cy="367349"/>
          </a:xfrm>
        </p:grpSpPr>
        <p:cxnSp>
          <p:nvCxnSpPr>
            <p:cNvPr id="83" name="直線接點 82"/>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5" name="群組 84"/>
          <p:cNvGrpSpPr/>
          <p:nvPr/>
        </p:nvGrpSpPr>
        <p:grpSpPr>
          <a:xfrm>
            <a:off x="3970602" y="3010485"/>
            <a:ext cx="365326" cy="367349"/>
            <a:chOff x="-1866900" y="1906630"/>
            <a:chExt cx="365326" cy="367349"/>
          </a:xfrm>
        </p:grpSpPr>
        <p:cxnSp>
          <p:nvCxnSpPr>
            <p:cNvPr id="86" name="直線接點 85"/>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群組 87"/>
          <p:cNvGrpSpPr/>
          <p:nvPr/>
        </p:nvGrpSpPr>
        <p:grpSpPr>
          <a:xfrm>
            <a:off x="5732128" y="2981602"/>
            <a:ext cx="365326" cy="367349"/>
            <a:chOff x="-1866900" y="1906630"/>
            <a:chExt cx="365326" cy="367349"/>
          </a:xfrm>
        </p:grpSpPr>
        <p:cxnSp>
          <p:nvCxnSpPr>
            <p:cNvPr id="89" name="直線接點 88"/>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1" name="群組 90"/>
          <p:cNvGrpSpPr/>
          <p:nvPr/>
        </p:nvGrpSpPr>
        <p:grpSpPr>
          <a:xfrm>
            <a:off x="5741551" y="3674025"/>
            <a:ext cx="365326" cy="367349"/>
            <a:chOff x="-1866900" y="1906630"/>
            <a:chExt cx="365326" cy="367349"/>
          </a:xfrm>
        </p:grpSpPr>
        <p:cxnSp>
          <p:nvCxnSpPr>
            <p:cNvPr id="92" name="直線接點 91"/>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接點 92"/>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4" name="群組 93"/>
          <p:cNvGrpSpPr/>
          <p:nvPr/>
        </p:nvGrpSpPr>
        <p:grpSpPr>
          <a:xfrm>
            <a:off x="2316154" y="3023685"/>
            <a:ext cx="365326" cy="367349"/>
            <a:chOff x="-1866900" y="1906630"/>
            <a:chExt cx="365326" cy="367349"/>
          </a:xfrm>
        </p:grpSpPr>
        <p:cxnSp>
          <p:nvCxnSpPr>
            <p:cNvPr id="95" name="直線接點 94"/>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7" name="群組 96"/>
          <p:cNvGrpSpPr/>
          <p:nvPr/>
        </p:nvGrpSpPr>
        <p:grpSpPr>
          <a:xfrm>
            <a:off x="2339885" y="2294639"/>
            <a:ext cx="365326" cy="367349"/>
            <a:chOff x="-1866900" y="1906630"/>
            <a:chExt cx="365326" cy="367349"/>
          </a:xfrm>
        </p:grpSpPr>
        <p:cxnSp>
          <p:nvCxnSpPr>
            <p:cNvPr id="98" name="直線接點 97"/>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線接點 98"/>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0" name="文字方塊 99"/>
          <p:cNvSpPr txBox="1"/>
          <p:nvPr/>
        </p:nvSpPr>
        <p:spPr>
          <a:xfrm>
            <a:off x="1027238" y="5892793"/>
            <a:ext cx="7332992" cy="830977"/>
          </a:xfrm>
          <a:prstGeom prst="rect">
            <a:avLst/>
          </a:prstGeom>
          <a:noFill/>
        </p:spPr>
        <p:txBody>
          <a:bodyPr wrap="square" lIns="91420" tIns="45710" rIns="91420" bIns="45710" rtlCol="0">
            <a:spAutoFit/>
          </a:bodyPr>
          <a:lstStyle/>
          <a:p>
            <a:pPr marL="342826" indent="-342826">
              <a:buFont typeface="Wingdings" panose="05000000000000000000" pitchFamily="2" charset="2"/>
              <a:buChar char="Ø"/>
            </a:pPr>
            <a:r>
              <a:rPr lang="en-US" altLang="zh-TW" sz="2400" dirty="0"/>
              <a:t>When testing, no one dropout actually, so obtaining good results eventually.</a:t>
            </a:r>
          </a:p>
        </p:txBody>
      </p:sp>
      <p:grpSp>
        <p:nvGrpSpPr>
          <p:cNvPr id="101" name="Group 100"/>
          <p:cNvGrpSpPr/>
          <p:nvPr/>
        </p:nvGrpSpPr>
        <p:grpSpPr>
          <a:xfrm>
            <a:off x="8453741" y="5984280"/>
            <a:ext cx="592191" cy="816164"/>
            <a:chOff x="7517647" y="4843947"/>
            <a:chExt cx="1485900" cy="1908068"/>
          </a:xfrm>
        </p:grpSpPr>
        <p:pic>
          <p:nvPicPr>
            <p:cNvPr id="102"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972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9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8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P spid="66" grpId="0" animBg="1"/>
      <p:bldP spid="100"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 - Intuitive Reason</a:t>
            </a:r>
            <a:endParaRPr lang="zh-TW" altLang="en-US" dirty="0"/>
          </a:p>
        </p:txBody>
      </p:sp>
      <p:sp>
        <p:nvSpPr>
          <p:cNvPr id="3" name="內容版面配置區 2"/>
          <p:cNvSpPr>
            <a:spLocks noGrp="1"/>
          </p:cNvSpPr>
          <p:nvPr>
            <p:ph idx="1"/>
          </p:nvPr>
        </p:nvSpPr>
        <p:spPr/>
        <p:txBody>
          <a:bodyPr/>
          <a:lstStyle/>
          <a:p>
            <a:r>
              <a:rPr lang="en-US" altLang="zh-TW" dirty="0"/>
              <a:t>Why the weights should multiply (1-p)% (dropout rate) when testing?</a:t>
            </a:r>
            <a:endParaRPr lang="zh-TW" altLang="en-US" dirty="0"/>
          </a:p>
        </p:txBody>
      </p:sp>
      <p:sp>
        <p:nvSpPr>
          <p:cNvPr id="4" name="矩形 3"/>
          <p:cNvSpPr/>
          <p:nvPr/>
        </p:nvSpPr>
        <p:spPr>
          <a:xfrm>
            <a:off x="674552" y="2636371"/>
            <a:ext cx="2689094" cy="461645"/>
          </a:xfrm>
          <a:prstGeom prst="rect">
            <a:avLst/>
          </a:prstGeom>
        </p:spPr>
        <p:txBody>
          <a:bodyPr wrap="none" lIns="91420" tIns="45710" rIns="91420" bIns="45710">
            <a:spAutoFit/>
          </a:bodyPr>
          <a:lstStyle/>
          <a:p>
            <a:r>
              <a:rPr lang="en-US" altLang="zh-TW" sz="2400" b="1" i="1" u="sng" dirty="0"/>
              <a:t>Training of Dropout</a:t>
            </a:r>
            <a:endParaRPr lang="en-US" altLang="zh-TW" sz="2400" dirty="0"/>
          </a:p>
        </p:txBody>
      </p:sp>
      <p:sp>
        <p:nvSpPr>
          <p:cNvPr id="5" name="矩形 4"/>
          <p:cNvSpPr/>
          <p:nvPr/>
        </p:nvSpPr>
        <p:spPr>
          <a:xfrm>
            <a:off x="4557488" y="2617200"/>
            <a:ext cx="2544759" cy="461645"/>
          </a:xfrm>
          <a:prstGeom prst="rect">
            <a:avLst/>
          </a:prstGeom>
        </p:spPr>
        <p:txBody>
          <a:bodyPr wrap="none" lIns="91420" tIns="45710" rIns="91420" bIns="45710">
            <a:spAutoFit/>
          </a:bodyPr>
          <a:lstStyle/>
          <a:p>
            <a:r>
              <a:rPr lang="en-US" altLang="zh-TW" sz="2400" b="1" i="1" u="sng" dirty="0"/>
              <a:t>Testing of Dropout</a:t>
            </a:r>
            <a:endParaRPr lang="en-US" altLang="zh-TW" sz="2400" dirty="0"/>
          </a:p>
        </p:txBody>
      </p:sp>
      <p:sp>
        <p:nvSpPr>
          <p:cNvPr id="6" name="橢圓 5"/>
          <p:cNvSpPr/>
          <p:nvPr/>
        </p:nvSpPr>
        <p:spPr>
          <a:xfrm>
            <a:off x="3183636" y="4715913"/>
            <a:ext cx="509954" cy="499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7" name="橢圓 6"/>
          <p:cNvSpPr/>
          <p:nvPr/>
        </p:nvSpPr>
        <p:spPr>
          <a:xfrm>
            <a:off x="1328616" y="3658809"/>
            <a:ext cx="509954" cy="499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8" name="橢圓 7"/>
          <p:cNvSpPr/>
          <p:nvPr/>
        </p:nvSpPr>
        <p:spPr>
          <a:xfrm>
            <a:off x="1328616" y="4443732"/>
            <a:ext cx="509954" cy="499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9" name="橢圓 8"/>
          <p:cNvSpPr/>
          <p:nvPr/>
        </p:nvSpPr>
        <p:spPr>
          <a:xfrm>
            <a:off x="1332204" y="5225867"/>
            <a:ext cx="509954" cy="499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10" name="橢圓 9"/>
          <p:cNvSpPr/>
          <p:nvPr/>
        </p:nvSpPr>
        <p:spPr>
          <a:xfrm>
            <a:off x="1328616" y="6056851"/>
            <a:ext cx="509954" cy="499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21" name="橢圓 20"/>
          <p:cNvSpPr/>
          <p:nvPr/>
        </p:nvSpPr>
        <p:spPr>
          <a:xfrm>
            <a:off x="6676216" y="476332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22" name="橢圓 21"/>
          <p:cNvSpPr/>
          <p:nvPr/>
        </p:nvSpPr>
        <p:spPr>
          <a:xfrm>
            <a:off x="4821196" y="370621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23" name="橢圓 22"/>
          <p:cNvSpPr/>
          <p:nvPr/>
        </p:nvSpPr>
        <p:spPr>
          <a:xfrm>
            <a:off x="4821196" y="4491141"/>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24" name="橢圓 23"/>
          <p:cNvSpPr/>
          <p:nvPr/>
        </p:nvSpPr>
        <p:spPr>
          <a:xfrm>
            <a:off x="4824783" y="527327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sp>
        <p:nvSpPr>
          <p:cNvPr id="25" name="橢圓 24"/>
          <p:cNvSpPr/>
          <p:nvPr/>
        </p:nvSpPr>
        <p:spPr>
          <a:xfrm>
            <a:off x="4821196" y="6104260"/>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dirty="0"/>
          </a:p>
        </p:txBody>
      </p:sp>
      <p:cxnSp>
        <p:nvCxnSpPr>
          <p:cNvPr id="12" name="直線單箭頭接點 11"/>
          <p:cNvCxnSpPr>
            <a:stCxn id="7" idx="6"/>
            <a:endCxn id="6" idx="2"/>
          </p:cNvCxnSpPr>
          <p:nvPr/>
        </p:nvCxnSpPr>
        <p:spPr>
          <a:xfrm>
            <a:off x="1838570" y="3908493"/>
            <a:ext cx="1345066" cy="105710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stCxn id="8" idx="6"/>
            <a:endCxn id="6" idx="2"/>
          </p:cNvCxnSpPr>
          <p:nvPr/>
        </p:nvCxnSpPr>
        <p:spPr>
          <a:xfrm>
            <a:off x="1838570" y="4693418"/>
            <a:ext cx="1345066" cy="272183"/>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9" idx="6"/>
            <a:endCxn id="6" idx="2"/>
          </p:cNvCxnSpPr>
          <p:nvPr/>
        </p:nvCxnSpPr>
        <p:spPr>
          <a:xfrm flipV="1">
            <a:off x="1842159" y="4965599"/>
            <a:ext cx="1341479" cy="509954"/>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endCxn id="6" idx="2"/>
          </p:cNvCxnSpPr>
          <p:nvPr/>
        </p:nvCxnSpPr>
        <p:spPr>
          <a:xfrm flipV="1">
            <a:off x="1842159" y="4965601"/>
            <a:ext cx="1341479" cy="131658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a:off x="5334737" y="3961195"/>
            <a:ext cx="1345066" cy="105710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5334737" y="4746120"/>
            <a:ext cx="1345066" cy="272183"/>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V="1">
            <a:off x="5338326" y="5018301"/>
            <a:ext cx="1341479" cy="509954"/>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V="1">
            <a:off x="5338326" y="5018301"/>
            <a:ext cx="1341479" cy="131129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字方塊 39"/>
              <p:cNvSpPr txBox="1"/>
              <p:nvPr/>
            </p:nvSpPr>
            <p:spPr>
              <a:xfrm>
                <a:off x="2193011" y="3889534"/>
                <a:ext cx="4218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1</m:t>
                          </m:r>
                        </m:sub>
                      </m:sSub>
                    </m:oMath>
                  </m:oMathPara>
                </a14:m>
                <a:endParaRPr lang="zh-TW" altLang="en-US" sz="2400" dirty="0"/>
              </a:p>
            </p:txBody>
          </p:sp>
        </mc:Choice>
        <mc:Fallback xmlns="">
          <p:sp>
            <p:nvSpPr>
              <p:cNvPr id="40" name="文字方塊 39"/>
              <p:cNvSpPr txBox="1">
                <a:spLocks noRot="1" noChangeAspect="1" noMove="1" noResize="1" noEditPoints="1" noAdjustHandles="1" noChangeArrowheads="1" noChangeShapeType="1" noTextEdit="1"/>
              </p:cNvSpPr>
              <p:nvPr/>
            </p:nvSpPr>
            <p:spPr>
              <a:xfrm>
                <a:off x="2193010" y="3889532"/>
                <a:ext cx="421847" cy="369332"/>
              </a:xfrm>
              <a:prstGeom prst="rect">
                <a:avLst/>
              </a:prstGeom>
              <a:blipFill rotWithShape="0">
                <a:blip r:embed="rId3"/>
                <a:stretch>
                  <a:fillRect l="-10145" r="-5797"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文字方塊 40"/>
              <p:cNvSpPr txBox="1"/>
              <p:nvPr/>
            </p:nvSpPr>
            <p:spPr>
              <a:xfrm>
                <a:off x="2212493" y="4402801"/>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2</m:t>
                          </m:r>
                        </m:sub>
                      </m:sSub>
                    </m:oMath>
                  </m:oMathPara>
                </a14:m>
                <a:endParaRPr lang="zh-TW" altLang="en-US" sz="2400"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2212493" y="4402799"/>
                <a:ext cx="428964" cy="369332"/>
              </a:xfrm>
              <a:prstGeom prst="rect">
                <a:avLst/>
              </a:prstGeom>
              <a:blipFill rotWithShape="0">
                <a:blip r:embed="rId4"/>
                <a:stretch>
                  <a:fillRect l="-10000" r="-5714"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2212493" y="4842444"/>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3</m:t>
                          </m:r>
                        </m:sub>
                      </m:sSub>
                    </m:oMath>
                  </m:oMathPara>
                </a14:m>
                <a:endParaRPr lang="zh-TW" altLang="en-US" sz="2400"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2212493" y="4842442"/>
                <a:ext cx="428964" cy="369332"/>
              </a:xfrm>
              <a:prstGeom prst="rect">
                <a:avLst/>
              </a:prstGeom>
              <a:blipFill rotWithShape="0">
                <a:blip r:embed="rId5"/>
                <a:stretch>
                  <a:fillRect l="-10000" r="-5714"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p:cNvSpPr txBox="1"/>
              <p:nvPr/>
            </p:nvSpPr>
            <p:spPr>
              <a:xfrm>
                <a:off x="2217176" y="5296178"/>
                <a:ext cx="41960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4</m:t>
                          </m:r>
                        </m:sub>
                      </m:sSub>
                    </m:oMath>
                  </m:oMathPara>
                </a14:m>
                <a:endParaRPr lang="zh-TW" altLang="en-US" sz="2400"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2217174" y="5296178"/>
                <a:ext cx="419602" cy="369332"/>
              </a:xfrm>
              <a:prstGeom prst="rect">
                <a:avLst/>
              </a:prstGeom>
              <a:blipFill rotWithShape="0">
                <a:blip r:embed="rId6"/>
                <a:stretch>
                  <a:fillRect l="-10145" r="-57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文字方塊 43"/>
              <p:cNvSpPr txBox="1"/>
              <p:nvPr/>
            </p:nvSpPr>
            <p:spPr>
              <a:xfrm>
                <a:off x="2989099" y="4471473"/>
                <a:ext cx="2232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𝑧</m:t>
                      </m:r>
                    </m:oMath>
                  </m:oMathPara>
                </a14:m>
                <a:endParaRPr lang="zh-TW" altLang="en-US" sz="2400" dirty="0"/>
              </a:p>
            </p:txBody>
          </p:sp>
        </mc:Choice>
        <mc:Fallback xmlns="">
          <p:sp>
            <p:nvSpPr>
              <p:cNvPr id="44" name="文字方塊 43"/>
              <p:cNvSpPr txBox="1">
                <a:spLocks noRot="1" noChangeAspect="1" noMove="1" noResize="1" noEditPoints="1" noAdjustHandles="1" noChangeArrowheads="1" noChangeShapeType="1" noTextEdit="1"/>
              </p:cNvSpPr>
              <p:nvPr/>
            </p:nvSpPr>
            <p:spPr>
              <a:xfrm>
                <a:off x="2989097" y="4471471"/>
                <a:ext cx="223266" cy="369332"/>
              </a:xfrm>
              <a:prstGeom prst="rect">
                <a:avLst/>
              </a:prstGeom>
              <a:blipFill rotWithShape="0">
                <a:blip r:embed="rId7"/>
                <a:stretch>
                  <a:fillRect l="-16216" r="-1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4" name="文字方塊 53"/>
              <p:cNvSpPr txBox="1"/>
              <p:nvPr/>
            </p:nvSpPr>
            <p:spPr>
              <a:xfrm>
                <a:off x="5678050" y="3930535"/>
                <a:ext cx="4218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1</m:t>
                          </m:r>
                        </m:sub>
                      </m:sSub>
                    </m:oMath>
                  </m:oMathPara>
                </a14:m>
                <a:endParaRPr lang="zh-TW" altLang="en-US" sz="2400" dirty="0"/>
              </a:p>
            </p:txBody>
          </p:sp>
        </mc:Choice>
        <mc:Fallback xmlns="">
          <p:sp>
            <p:nvSpPr>
              <p:cNvPr id="54" name="文字方塊 53"/>
              <p:cNvSpPr txBox="1">
                <a:spLocks noRot="1" noChangeAspect="1" noMove="1" noResize="1" noEditPoints="1" noAdjustHandles="1" noChangeArrowheads="1" noChangeShapeType="1" noTextEdit="1"/>
              </p:cNvSpPr>
              <p:nvPr/>
            </p:nvSpPr>
            <p:spPr>
              <a:xfrm>
                <a:off x="5678049" y="3930535"/>
                <a:ext cx="421847" cy="369332"/>
              </a:xfrm>
              <a:prstGeom prst="rect">
                <a:avLst/>
              </a:prstGeom>
              <a:blipFill rotWithShape="0">
                <a:blip r:embed="rId8"/>
                <a:stretch>
                  <a:fillRect l="-8571" r="-4286"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文字方塊 54"/>
              <p:cNvSpPr txBox="1"/>
              <p:nvPr/>
            </p:nvSpPr>
            <p:spPr>
              <a:xfrm>
                <a:off x="5697532" y="4443804"/>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2</m:t>
                          </m:r>
                        </m:sub>
                      </m:sSub>
                    </m:oMath>
                  </m:oMathPara>
                </a14:m>
                <a:endParaRPr lang="zh-TW" altLang="en-US" sz="2400" dirty="0"/>
              </a:p>
            </p:txBody>
          </p:sp>
        </mc:Choice>
        <mc:Fallback xmlns="">
          <p:sp>
            <p:nvSpPr>
              <p:cNvPr id="55" name="文字方塊 54"/>
              <p:cNvSpPr txBox="1">
                <a:spLocks noRot="1" noChangeAspect="1" noMove="1" noResize="1" noEditPoints="1" noAdjustHandles="1" noChangeArrowheads="1" noChangeShapeType="1" noTextEdit="1"/>
              </p:cNvSpPr>
              <p:nvPr/>
            </p:nvSpPr>
            <p:spPr>
              <a:xfrm>
                <a:off x="5697532" y="4443802"/>
                <a:ext cx="428964" cy="369332"/>
              </a:xfrm>
              <a:prstGeom prst="rect">
                <a:avLst/>
              </a:prstGeom>
              <a:blipFill rotWithShape="0">
                <a:blip r:embed="rId9"/>
                <a:stretch>
                  <a:fillRect l="-10000" r="-5714"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6" name="文字方塊 55"/>
              <p:cNvSpPr txBox="1"/>
              <p:nvPr/>
            </p:nvSpPr>
            <p:spPr>
              <a:xfrm>
                <a:off x="5697532" y="4883445"/>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3</m:t>
                          </m:r>
                        </m:sub>
                      </m:sSub>
                    </m:oMath>
                  </m:oMathPara>
                </a14:m>
                <a:endParaRPr lang="zh-TW" altLang="en-US" sz="2400" dirty="0"/>
              </a:p>
            </p:txBody>
          </p:sp>
        </mc:Choice>
        <mc:Fallback xmlns="">
          <p:sp>
            <p:nvSpPr>
              <p:cNvPr id="56" name="文字方塊 55"/>
              <p:cNvSpPr txBox="1">
                <a:spLocks noRot="1" noChangeAspect="1" noMove="1" noResize="1" noEditPoints="1" noAdjustHandles="1" noChangeArrowheads="1" noChangeShapeType="1" noTextEdit="1"/>
              </p:cNvSpPr>
              <p:nvPr/>
            </p:nvSpPr>
            <p:spPr>
              <a:xfrm>
                <a:off x="5697532" y="4883445"/>
                <a:ext cx="428964" cy="369332"/>
              </a:xfrm>
              <a:prstGeom prst="rect">
                <a:avLst/>
              </a:prstGeom>
              <a:blipFill rotWithShape="0">
                <a:blip r:embed="rId10"/>
                <a:stretch>
                  <a:fillRect l="-10000" r="-5714" b="-131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7" name="文字方塊 56"/>
              <p:cNvSpPr txBox="1"/>
              <p:nvPr/>
            </p:nvSpPr>
            <p:spPr>
              <a:xfrm>
                <a:off x="5702215" y="5337183"/>
                <a:ext cx="41960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4</m:t>
                          </m:r>
                        </m:sub>
                      </m:sSub>
                    </m:oMath>
                  </m:oMathPara>
                </a14:m>
                <a:endParaRPr lang="zh-TW" altLang="en-US" sz="2400" dirty="0"/>
              </a:p>
            </p:txBody>
          </p:sp>
        </mc:Choice>
        <mc:Fallback xmlns="">
          <p:sp>
            <p:nvSpPr>
              <p:cNvPr id="57" name="文字方塊 56"/>
              <p:cNvSpPr txBox="1">
                <a:spLocks noRot="1" noChangeAspect="1" noMove="1" noResize="1" noEditPoints="1" noAdjustHandles="1" noChangeArrowheads="1" noChangeShapeType="1" noTextEdit="1"/>
              </p:cNvSpPr>
              <p:nvPr/>
            </p:nvSpPr>
            <p:spPr>
              <a:xfrm>
                <a:off x="5702213" y="5337181"/>
                <a:ext cx="419602" cy="369332"/>
              </a:xfrm>
              <a:prstGeom prst="rect">
                <a:avLst/>
              </a:prstGeom>
              <a:blipFill rotWithShape="0">
                <a:blip r:embed="rId11"/>
                <a:stretch>
                  <a:fillRect l="-8696" r="-5797"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文字方塊 57"/>
              <p:cNvSpPr txBox="1"/>
              <p:nvPr/>
            </p:nvSpPr>
            <p:spPr>
              <a:xfrm>
                <a:off x="6487533" y="4443804"/>
                <a:ext cx="32592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m:t>
                          </m:r>
                        </m:sup>
                      </m:sSup>
                    </m:oMath>
                  </m:oMathPara>
                </a14:m>
                <a:endParaRPr lang="zh-TW" altLang="en-US" sz="2400" dirty="0"/>
              </a:p>
            </p:txBody>
          </p:sp>
        </mc:Choice>
        <mc:Fallback xmlns="">
          <p:sp>
            <p:nvSpPr>
              <p:cNvPr id="58" name="文字方塊 57"/>
              <p:cNvSpPr txBox="1">
                <a:spLocks noRot="1" noChangeAspect="1" noMove="1" noResize="1" noEditPoints="1" noAdjustHandles="1" noChangeArrowheads="1" noChangeShapeType="1" noTextEdit="1"/>
              </p:cNvSpPr>
              <p:nvPr/>
            </p:nvSpPr>
            <p:spPr>
              <a:xfrm>
                <a:off x="6487532" y="4443802"/>
                <a:ext cx="325923" cy="369332"/>
              </a:xfrm>
              <a:prstGeom prst="rect">
                <a:avLst/>
              </a:prstGeom>
              <a:blipFill rotWithShape="0">
                <a:blip r:embed="rId12"/>
                <a:stretch>
                  <a:fillRect l="-11111" r="-3704"/>
                </a:stretch>
              </a:blipFill>
            </p:spPr>
            <p:txBody>
              <a:bodyPr/>
              <a:lstStyle/>
              <a:p>
                <a:r>
                  <a:rPr lang="zh-TW" altLang="en-US">
                    <a:noFill/>
                  </a:rPr>
                  <a:t> </a:t>
                </a:r>
              </a:p>
            </p:txBody>
          </p:sp>
        </mc:Fallback>
      </mc:AlternateContent>
      <p:grpSp>
        <p:nvGrpSpPr>
          <p:cNvPr id="63" name="群組 62"/>
          <p:cNvGrpSpPr/>
          <p:nvPr/>
        </p:nvGrpSpPr>
        <p:grpSpPr>
          <a:xfrm>
            <a:off x="1372336" y="4480280"/>
            <a:ext cx="365326" cy="359725"/>
            <a:chOff x="-1866900" y="1906630"/>
            <a:chExt cx="365326" cy="367349"/>
          </a:xfrm>
        </p:grpSpPr>
        <p:cxnSp>
          <p:nvCxnSpPr>
            <p:cNvPr id="64" name="直線接點 63"/>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接點 64"/>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6" name="群組 65"/>
          <p:cNvGrpSpPr/>
          <p:nvPr/>
        </p:nvGrpSpPr>
        <p:grpSpPr>
          <a:xfrm>
            <a:off x="1400930" y="6169344"/>
            <a:ext cx="365326" cy="359725"/>
            <a:chOff x="-1866900" y="1906630"/>
            <a:chExt cx="365326" cy="367349"/>
          </a:xfrm>
        </p:grpSpPr>
        <p:cxnSp>
          <p:nvCxnSpPr>
            <p:cNvPr id="67" name="直線接點 66"/>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群組 68"/>
          <p:cNvGrpSpPr/>
          <p:nvPr/>
        </p:nvGrpSpPr>
        <p:grpSpPr>
          <a:xfrm>
            <a:off x="1880908" y="4575853"/>
            <a:ext cx="265418" cy="261349"/>
            <a:chOff x="-1866900" y="1906630"/>
            <a:chExt cx="365326" cy="367349"/>
          </a:xfrm>
        </p:grpSpPr>
        <p:cxnSp>
          <p:nvCxnSpPr>
            <p:cNvPr id="70" name="直線接點 69"/>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接點 70"/>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群組 71"/>
          <p:cNvGrpSpPr/>
          <p:nvPr/>
        </p:nvGrpSpPr>
        <p:grpSpPr>
          <a:xfrm>
            <a:off x="1953079" y="5909370"/>
            <a:ext cx="265418" cy="261349"/>
            <a:chOff x="-1866900" y="1906630"/>
            <a:chExt cx="365326" cy="367349"/>
          </a:xfrm>
        </p:grpSpPr>
        <p:cxnSp>
          <p:nvCxnSpPr>
            <p:cNvPr id="73" name="直線接點 72"/>
            <p:cNvCxnSpPr/>
            <p:nvPr/>
          </p:nvCxnSpPr>
          <p:spPr>
            <a:xfrm>
              <a:off x="-1866900" y="1906630"/>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接點 73"/>
            <p:cNvCxnSpPr/>
            <p:nvPr/>
          </p:nvCxnSpPr>
          <p:spPr>
            <a:xfrm rot="5400000">
              <a:off x="-1863524" y="1912029"/>
              <a:ext cx="361950" cy="3619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文字方塊 74"/>
          <p:cNvSpPr txBox="1"/>
          <p:nvPr/>
        </p:nvSpPr>
        <p:spPr>
          <a:xfrm>
            <a:off x="689067" y="3083050"/>
            <a:ext cx="3826942" cy="461645"/>
          </a:xfrm>
          <a:prstGeom prst="rect">
            <a:avLst/>
          </a:prstGeom>
          <a:noFill/>
        </p:spPr>
        <p:txBody>
          <a:bodyPr wrap="square" lIns="91420" tIns="45710" rIns="91420" bIns="45710" rtlCol="0">
            <a:spAutoFit/>
          </a:bodyPr>
          <a:lstStyle/>
          <a:p>
            <a:r>
              <a:rPr lang="en-US" altLang="zh-TW" sz="2400" dirty="0"/>
              <a:t>Assume dropout rate is 50%</a:t>
            </a:r>
            <a:endParaRPr lang="zh-TW" altLang="en-US" sz="2400" dirty="0"/>
          </a:p>
        </p:txBody>
      </p:sp>
      <mc:AlternateContent xmlns:mc="http://schemas.openxmlformats.org/markup-compatibility/2006" xmlns:a14="http://schemas.microsoft.com/office/drawing/2010/main">
        <mc:Choice Requires="a14">
          <p:sp>
            <p:nvSpPr>
              <p:cNvPr id="79" name="文字方塊 78"/>
              <p:cNvSpPr txBox="1"/>
              <p:nvPr/>
            </p:nvSpPr>
            <p:spPr>
              <a:xfrm>
                <a:off x="4922769" y="3952462"/>
                <a:ext cx="759310" cy="369332"/>
              </a:xfrm>
              <a:prstGeom prst="rect">
                <a:avLst/>
              </a:prstGeom>
              <a:solidFill>
                <a:schemeClr val="accent4">
                  <a:lumMod val="20000"/>
                  <a:lumOff val="80000"/>
                </a:schemeClr>
              </a:solid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solidFill>
                            <a:srgbClr val="FF0000"/>
                          </a:solidFill>
                          <a:latin typeface="Cambria Math" panose="02040503050406030204" pitchFamily="18" charset="0"/>
                        </a:rPr>
                        <m:t>0.5</m:t>
                      </m:r>
                      <m:r>
                        <a:rPr lang="en-US" altLang="zh-TW" sz="2400" i="1">
                          <a:solidFill>
                            <a:srgbClr val="FF0000"/>
                          </a:solidFill>
                          <a:latin typeface="Cambria Math" panose="02040503050406030204" pitchFamily="18" charset="0"/>
                          <a:ea typeface="Cambria Math" panose="02040503050406030204" pitchFamily="18" charset="0"/>
                        </a:rPr>
                        <m:t>×</m:t>
                      </m:r>
                    </m:oMath>
                  </m:oMathPara>
                </a14:m>
                <a:endParaRPr lang="zh-TW" altLang="en-US" sz="2400" dirty="0">
                  <a:solidFill>
                    <a:srgbClr val="FF0000"/>
                  </a:solidFill>
                </a:endParaRPr>
              </a:p>
            </p:txBody>
          </p:sp>
        </mc:Choice>
        <mc:Fallback xmlns="">
          <p:sp>
            <p:nvSpPr>
              <p:cNvPr id="79" name="文字方塊 78"/>
              <p:cNvSpPr txBox="1">
                <a:spLocks noRot="1" noChangeAspect="1" noMove="1" noResize="1" noEditPoints="1" noAdjustHandles="1" noChangeArrowheads="1" noChangeShapeType="1" noTextEdit="1"/>
              </p:cNvSpPr>
              <p:nvPr/>
            </p:nvSpPr>
            <p:spPr>
              <a:xfrm>
                <a:off x="4922768" y="3952462"/>
                <a:ext cx="759310" cy="369332"/>
              </a:xfrm>
              <a:prstGeom prst="rect">
                <a:avLst/>
              </a:prstGeom>
              <a:blipFill rotWithShape="0">
                <a:blip r:embed="rId13"/>
                <a:stretch>
                  <a:fillRect l="-8730" r="-6349" b="-6349"/>
                </a:stretch>
              </a:blipFill>
              <a:ln>
                <a:solidFill>
                  <a:srgbClr val="FF000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4" name="文字方塊 83"/>
              <p:cNvSpPr txBox="1"/>
              <p:nvPr/>
            </p:nvSpPr>
            <p:spPr>
              <a:xfrm>
                <a:off x="4932876" y="4454728"/>
                <a:ext cx="759310" cy="369332"/>
              </a:xfrm>
              <a:prstGeom prst="rect">
                <a:avLst/>
              </a:prstGeom>
              <a:solidFill>
                <a:schemeClr val="accent4">
                  <a:lumMod val="20000"/>
                  <a:lumOff val="80000"/>
                </a:schemeClr>
              </a:solid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solidFill>
                            <a:srgbClr val="FF0000"/>
                          </a:solidFill>
                          <a:latin typeface="Cambria Math" panose="02040503050406030204" pitchFamily="18" charset="0"/>
                        </a:rPr>
                        <m:t>0.5</m:t>
                      </m:r>
                      <m:r>
                        <a:rPr lang="en-US" altLang="zh-TW" sz="2400" i="1">
                          <a:solidFill>
                            <a:srgbClr val="FF0000"/>
                          </a:solidFill>
                          <a:latin typeface="Cambria Math" panose="02040503050406030204" pitchFamily="18" charset="0"/>
                          <a:ea typeface="Cambria Math" panose="02040503050406030204" pitchFamily="18" charset="0"/>
                        </a:rPr>
                        <m:t>×</m:t>
                      </m:r>
                    </m:oMath>
                  </m:oMathPara>
                </a14:m>
                <a:endParaRPr lang="zh-TW" altLang="en-US" sz="2400" dirty="0">
                  <a:solidFill>
                    <a:srgbClr val="FF0000"/>
                  </a:solidFill>
                </a:endParaRPr>
              </a:p>
            </p:txBody>
          </p:sp>
        </mc:Choice>
        <mc:Fallback xmlns="">
          <p:sp>
            <p:nvSpPr>
              <p:cNvPr id="84" name="文字方塊 83"/>
              <p:cNvSpPr txBox="1">
                <a:spLocks noRot="1" noChangeAspect="1" noMove="1" noResize="1" noEditPoints="1" noAdjustHandles="1" noChangeArrowheads="1" noChangeShapeType="1" noTextEdit="1"/>
              </p:cNvSpPr>
              <p:nvPr/>
            </p:nvSpPr>
            <p:spPr>
              <a:xfrm>
                <a:off x="4932876" y="4454728"/>
                <a:ext cx="759310" cy="369332"/>
              </a:xfrm>
              <a:prstGeom prst="rect">
                <a:avLst/>
              </a:prstGeom>
              <a:blipFill rotWithShape="0">
                <a:blip r:embed="rId14"/>
                <a:stretch>
                  <a:fillRect l="-7874" r="-6299" b="-6452"/>
                </a:stretch>
              </a:blipFill>
              <a:ln>
                <a:solidFill>
                  <a:srgbClr val="FF000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5" name="文字方塊 84"/>
              <p:cNvSpPr txBox="1"/>
              <p:nvPr/>
            </p:nvSpPr>
            <p:spPr>
              <a:xfrm>
                <a:off x="4922769" y="4897772"/>
                <a:ext cx="759310" cy="369332"/>
              </a:xfrm>
              <a:prstGeom prst="rect">
                <a:avLst/>
              </a:prstGeom>
              <a:solidFill>
                <a:schemeClr val="accent4">
                  <a:lumMod val="20000"/>
                  <a:lumOff val="80000"/>
                </a:schemeClr>
              </a:solid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solidFill>
                            <a:srgbClr val="FF0000"/>
                          </a:solidFill>
                          <a:latin typeface="Cambria Math" panose="02040503050406030204" pitchFamily="18" charset="0"/>
                        </a:rPr>
                        <m:t>0.5</m:t>
                      </m:r>
                      <m:r>
                        <a:rPr lang="en-US" altLang="zh-TW" sz="2400" i="1">
                          <a:solidFill>
                            <a:srgbClr val="FF0000"/>
                          </a:solidFill>
                          <a:latin typeface="Cambria Math" panose="02040503050406030204" pitchFamily="18" charset="0"/>
                          <a:ea typeface="Cambria Math" panose="02040503050406030204" pitchFamily="18" charset="0"/>
                        </a:rPr>
                        <m:t>×</m:t>
                      </m:r>
                    </m:oMath>
                  </m:oMathPara>
                </a14:m>
                <a:endParaRPr lang="zh-TW" altLang="en-US" sz="2400" dirty="0">
                  <a:solidFill>
                    <a:srgbClr val="FF0000"/>
                  </a:solidFill>
                </a:endParaRPr>
              </a:p>
            </p:txBody>
          </p:sp>
        </mc:Choice>
        <mc:Fallback xmlns="">
          <p:sp>
            <p:nvSpPr>
              <p:cNvPr id="85" name="文字方塊 84"/>
              <p:cNvSpPr txBox="1">
                <a:spLocks noRot="1" noChangeAspect="1" noMove="1" noResize="1" noEditPoints="1" noAdjustHandles="1" noChangeArrowheads="1" noChangeShapeType="1" noTextEdit="1"/>
              </p:cNvSpPr>
              <p:nvPr/>
            </p:nvSpPr>
            <p:spPr>
              <a:xfrm>
                <a:off x="4922768" y="4897772"/>
                <a:ext cx="759310" cy="369332"/>
              </a:xfrm>
              <a:prstGeom prst="rect">
                <a:avLst/>
              </a:prstGeom>
              <a:blipFill rotWithShape="0">
                <a:blip r:embed="rId15"/>
                <a:stretch>
                  <a:fillRect l="-8730" r="-6349" b="-6349"/>
                </a:stretch>
              </a:blipFill>
              <a:ln>
                <a:solidFill>
                  <a:srgbClr val="FF000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6" name="文字方塊 85"/>
              <p:cNvSpPr txBox="1"/>
              <p:nvPr/>
            </p:nvSpPr>
            <p:spPr>
              <a:xfrm>
                <a:off x="4946139" y="5351697"/>
                <a:ext cx="759310" cy="369332"/>
              </a:xfrm>
              <a:prstGeom prst="rect">
                <a:avLst/>
              </a:prstGeom>
              <a:solidFill>
                <a:schemeClr val="accent4">
                  <a:lumMod val="20000"/>
                  <a:lumOff val="80000"/>
                </a:schemeClr>
              </a:solid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solidFill>
                            <a:srgbClr val="FF0000"/>
                          </a:solidFill>
                          <a:latin typeface="Cambria Math" panose="02040503050406030204" pitchFamily="18" charset="0"/>
                        </a:rPr>
                        <m:t>0.5</m:t>
                      </m:r>
                      <m:r>
                        <a:rPr lang="en-US" altLang="zh-TW" sz="2400" i="1">
                          <a:solidFill>
                            <a:srgbClr val="FF0000"/>
                          </a:solidFill>
                          <a:latin typeface="Cambria Math" panose="02040503050406030204" pitchFamily="18" charset="0"/>
                          <a:ea typeface="Cambria Math" panose="02040503050406030204" pitchFamily="18" charset="0"/>
                        </a:rPr>
                        <m:t>×</m:t>
                      </m:r>
                    </m:oMath>
                  </m:oMathPara>
                </a14:m>
                <a:endParaRPr lang="zh-TW" altLang="en-US" sz="2400" dirty="0">
                  <a:solidFill>
                    <a:srgbClr val="FF0000"/>
                  </a:solidFill>
                </a:endParaRPr>
              </a:p>
            </p:txBody>
          </p:sp>
        </mc:Choice>
        <mc:Fallback xmlns="">
          <p:sp>
            <p:nvSpPr>
              <p:cNvPr id="86" name="文字方塊 85"/>
              <p:cNvSpPr txBox="1">
                <a:spLocks noRot="1" noChangeAspect="1" noMove="1" noResize="1" noEditPoints="1" noAdjustHandles="1" noChangeArrowheads="1" noChangeShapeType="1" noTextEdit="1"/>
              </p:cNvSpPr>
              <p:nvPr/>
            </p:nvSpPr>
            <p:spPr>
              <a:xfrm>
                <a:off x="4946139" y="5351695"/>
                <a:ext cx="759310" cy="369332"/>
              </a:xfrm>
              <a:prstGeom prst="rect">
                <a:avLst/>
              </a:prstGeom>
              <a:blipFill rotWithShape="0">
                <a:blip r:embed="rId16"/>
                <a:stretch>
                  <a:fillRect l="-7874" r="-6299" b="-6452"/>
                </a:stretch>
              </a:blipFill>
              <a:ln>
                <a:solidFill>
                  <a:srgbClr val="FF0000"/>
                </a:solidFill>
              </a:ln>
            </p:spPr>
            <p:txBody>
              <a:bodyPr/>
              <a:lstStyle/>
              <a:p>
                <a:r>
                  <a:rPr lang="zh-TW" altLang="en-US">
                    <a:noFill/>
                  </a:rPr>
                  <a:t> </a:t>
                </a:r>
              </a:p>
            </p:txBody>
          </p:sp>
        </mc:Fallback>
      </mc:AlternateContent>
      <p:sp>
        <p:nvSpPr>
          <p:cNvPr id="89" name="矩形 88"/>
          <p:cNvSpPr/>
          <p:nvPr/>
        </p:nvSpPr>
        <p:spPr>
          <a:xfrm>
            <a:off x="4620487" y="3039465"/>
            <a:ext cx="1628803" cy="461645"/>
          </a:xfrm>
          <a:prstGeom prst="rect">
            <a:avLst/>
          </a:prstGeom>
        </p:spPr>
        <p:txBody>
          <a:bodyPr wrap="none" lIns="91420" tIns="45710" rIns="91420" bIns="45710">
            <a:spAutoFit/>
          </a:bodyPr>
          <a:lstStyle/>
          <a:p>
            <a:r>
              <a:rPr lang="en-US" altLang="zh-TW" sz="2400" dirty="0"/>
              <a:t>No dropout</a:t>
            </a:r>
            <a:endParaRPr lang="zh-TW" altLang="en-US" sz="2400" dirty="0"/>
          </a:p>
        </p:txBody>
      </p:sp>
      <p:grpSp>
        <p:nvGrpSpPr>
          <p:cNvPr id="92" name="群組 91"/>
          <p:cNvGrpSpPr/>
          <p:nvPr/>
        </p:nvGrpSpPr>
        <p:grpSpPr>
          <a:xfrm>
            <a:off x="6201844" y="3449353"/>
            <a:ext cx="2900409" cy="870243"/>
            <a:chOff x="6201845" y="3487455"/>
            <a:chExt cx="2900409" cy="870245"/>
          </a:xfrm>
        </p:grpSpPr>
        <p:sp>
          <p:nvSpPr>
            <p:cNvPr id="87" name="矩形 86"/>
            <p:cNvSpPr/>
            <p:nvPr/>
          </p:nvSpPr>
          <p:spPr>
            <a:xfrm>
              <a:off x="6201845" y="3487455"/>
              <a:ext cx="2900409" cy="461666"/>
            </a:xfrm>
            <a:prstGeom prst="rect">
              <a:avLst/>
            </a:prstGeom>
          </p:spPr>
          <p:txBody>
            <a:bodyPr wrap="none">
              <a:spAutoFit/>
            </a:bodyPr>
            <a:lstStyle/>
            <a:p>
              <a:r>
                <a:rPr lang="en-US" altLang="zh-TW" sz="2400" dirty="0"/>
                <a:t>Weights from training</a:t>
              </a:r>
              <a:endParaRPr lang="zh-TW" altLang="en-US" sz="2400" dirty="0"/>
            </a:p>
          </p:txBody>
        </p:sp>
        <mc:AlternateContent xmlns:mc="http://schemas.openxmlformats.org/markup-compatibility/2006" xmlns:a14="http://schemas.microsoft.com/office/drawing/2010/main">
          <mc:Choice Requires="a14">
            <p:sp>
              <p:nvSpPr>
                <p:cNvPr id="88" name="文字方塊 87"/>
                <p:cNvSpPr txBox="1"/>
                <p:nvPr/>
              </p:nvSpPr>
              <p:spPr>
                <a:xfrm>
                  <a:off x="6991194" y="3896034"/>
                  <a:ext cx="1625065" cy="4616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m:t>
                            </m:r>
                          </m:sup>
                        </m:sSup>
                        <m:r>
                          <a:rPr lang="en-US" altLang="zh-TW" sz="2400" i="1">
                            <a:latin typeface="Cambria Math" panose="02040503050406030204" pitchFamily="18" charset="0"/>
                            <a:ea typeface="Cambria Math" panose="02040503050406030204" pitchFamily="18" charset="0"/>
                          </a:rPr>
                          <m:t>≈2</m:t>
                        </m:r>
                        <m:r>
                          <a:rPr lang="en-US" altLang="zh-TW" sz="2400" i="1">
                            <a:latin typeface="Cambria Math" panose="02040503050406030204" pitchFamily="18" charset="0"/>
                            <a:ea typeface="Cambria Math" panose="02040503050406030204" pitchFamily="18" charset="0"/>
                          </a:rPr>
                          <m:t>𝑧</m:t>
                        </m:r>
                      </m:oMath>
                    </m:oMathPara>
                  </a14:m>
                  <a:endParaRPr lang="zh-TW" altLang="en-US" sz="2400" dirty="0"/>
                </a:p>
              </p:txBody>
            </p:sp>
          </mc:Choice>
          <mc:Fallback xmlns="">
            <p:sp>
              <p:nvSpPr>
                <p:cNvPr id="88" name="文字方塊 87"/>
                <p:cNvSpPr txBox="1">
                  <a:spLocks noRot="1" noChangeAspect="1" noMove="1" noResize="1" noEditPoints="1" noAdjustHandles="1" noChangeArrowheads="1" noChangeShapeType="1" noTextEdit="1"/>
                </p:cNvSpPr>
                <p:nvPr/>
              </p:nvSpPr>
              <p:spPr>
                <a:xfrm>
                  <a:off x="6991194" y="3896034"/>
                  <a:ext cx="1625065" cy="461665"/>
                </a:xfrm>
                <a:prstGeom prst="rect">
                  <a:avLst/>
                </a:prstGeom>
                <a:blipFill rotWithShape="0">
                  <a:blip r:embed="rId17"/>
                  <a:stretch>
                    <a:fillRect/>
                  </a:stretch>
                </a:blipFill>
              </p:spPr>
              <p:txBody>
                <a:bodyPr/>
                <a:lstStyle/>
                <a:p>
                  <a:r>
                    <a:rPr lang="zh-TW" altLang="en-US">
                      <a:noFill/>
                    </a:rPr>
                    <a:t> </a:t>
                  </a:r>
                </a:p>
              </p:txBody>
            </p:sp>
          </mc:Fallback>
        </mc:AlternateContent>
        <p:sp>
          <p:nvSpPr>
            <p:cNvPr id="90" name="向右箭號 89"/>
            <p:cNvSpPr/>
            <p:nvPr/>
          </p:nvSpPr>
          <p:spPr>
            <a:xfrm>
              <a:off x="6575506" y="3949120"/>
              <a:ext cx="585426" cy="38595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93" name="群組 92"/>
          <p:cNvGrpSpPr/>
          <p:nvPr/>
        </p:nvGrpSpPr>
        <p:grpSpPr>
          <a:xfrm>
            <a:off x="5942302" y="5706508"/>
            <a:ext cx="3176126" cy="913826"/>
            <a:chOff x="5942302" y="5744613"/>
            <a:chExt cx="3176126" cy="913826"/>
          </a:xfrm>
        </p:grpSpPr>
        <mc:AlternateContent xmlns:mc="http://schemas.openxmlformats.org/markup-compatibility/2006" xmlns:a14="http://schemas.microsoft.com/office/drawing/2010/main">
          <mc:Choice Requires="a14">
            <p:sp>
              <p:nvSpPr>
                <p:cNvPr id="77" name="文字方塊 76"/>
                <p:cNvSpPr txBox="1"/>
                <p:nvPr/>
              </p:nvSpPr>
              <p:spPr>
                <a:xfrm>
                  <a:off x="6962599" y="6196774"/>
                  <a:ext cx="16250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m:t>
                            </m:r>
                          </m:sup>
                        </m:sSup>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𝑧</m:t>
                        </m:r>
                      </m:oMath>
                    </m:oMathPara>
                  </a14:m>
                  <a:endParaRPr lang="zh-TW" altLang="en-US" sz="2400" dirty="0"/>
                </a:p>
              </p:txBody>
            </p:sp>
          </mc:Choice>
          <mc:Fallback xmlns="">
            <p:sp>
              <p:nvSpPr>
                <p:cNvPr id="77" name="文字方塊 76"/>
                <p:cNvSpPr txBox="1">
                  <a:spLocks noRot="1" noChangeAspect="1" noMove="1" noResize="1" noEditPoints="1" noAdjustHandles="1" noChangeArrowheads="1" noChangeShapeType="1" noTextEdit="1"/>
                </p:cNvSpPr>
                <p:nvPr/>
              </p:nvSpPr>
              <p:spPr>
                <a:xfrm>
                  <a:off x="6962599" y="6196774"/>
                  <a:ext cx="1625065" cy="461665"/>
                </a:xfrm>
                <a:prstGeom prst="rect">
                  <a:avLst/>
                </a:prstGeom>
                <a:blipFill rotWithShape="0">
                  <a:blip r:embed="rId18"/>
                  <a:stretch>
                    <a:fillRect/>
                  </a:stretch>
                </a:blipFill>
              </p:spPr>
              <p:txBody>
                <a:bodyPr/>
                <a:lstStyle/>
                <a:p>
                  <a:r>
                    <a:rPr lang="zh-TW" altLang="en-US">
                      <a:noFill/>
                    </a:rPr>
                    <a:t> </a:t>
                  </a:r>
                </a:p>
              </p:txBody>
            </p:sp>
          </mc:Fallback>
        </mc:AlternateContent>
        <p:sp>
          <p:nvSpPr>
            <p:cNvPr id="78" name="矩形 77"/>
            <p:cNvSpPr/>
            <p:nvPr/>
          </p:nvSpPr>
          <p:spPr>
            <a:xfrm>
              <a:off x="5942302" y="5744613"/>
              <a:ext cx="3176126" cy="461665"/>
            </a:xfrm>
            <a:prstGeom prst="rect">
              <a:avLst/>
            </a:prstGeom>
          </p:spPr>
          <p:txBody>
            <a:bodyPr wrap="none">
              <a:spAutoFit/>
            </a:bodyPr>
            <a:lstStyle/>
            <a:p>
              <a:r>
                <a:rPr lang="en-US" altLang="zh-TW" sz="2400" dirty="0"/>
                <a:t>Weights multiply (1-p)%</a:t>
              </a:r>
              <a:endParaRPr lang="zh-TW" altLang="en-US" sz="2400" dirty="0"/>
            </a:p>
          </p:txBody>
        </p:sp>
        <p:sp>
          <p:nvSpPr>
            <p:cNvPr id="91" name="向右箭號 90"/>
            <p:cNvSpPr/>
            <p:nvPr/>
          </p:nvSpPr>
          <p:spPr>
            <a:xfrm>
              <a:off x="6648268" y="6231691"/>
              <a:ext cx="585426" cy="38595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cxnSp>
        <p:nvCxnSpPr>
          <p:cNvPr id="95" name="直線接點 94"/>
          <p:cNvCxnSpPr/>
          <p:nvPr/>
        </p:nvCxnSpPr>
        <p:spPr>
          <a:xfrm>
            <a:off x="4423021" y="2636371"/>
            <a:ext cx="0" cy="4221631"/>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96876" y="5909370"/>
            <a:ext cx="592191" cy="816164"/>
            <a:chOff x="7517647" y="4843947"/>
            <a:chExt cx="1485900" cy="1908068"/>
          </a:xfrm>
        </p:grpSpPr>
        <p:pic>
          <p:nvPicPr>
            <p:cNvPr id="62" name="Picture 2">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821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21" grpId="0" animBg="1"/>
      <p:bldP spid="22" grpId="0" animBg="1"/>
      <p:bldP spid="23" grpId="0" animBg="1"/>
      <p:bldP spid="24" grpId="0" animBg="1"/>
      <p:bldP spid="25" grpId="0" animBg="1"/>
      <p:bldP spid="40" grpId="0"/>
      <p:bldP spid="41" grpId="0"/>
      <p:bldP spid="42" grpId="0"/>
      <p:bldP spid="43" grpId="0"/>
      <p:bldP spid="44" grpId="0"/>
      <p:bldP spid="54" grpId="0"/>
      <p:bldP spid="55" grpId="0"/>
      <p:bldP spid="56" grpId="0"/>
      <p:bldP spid="57" grpId="0"/>
      <p:bldP spid="58" grpId="0"/>
      <p:bldP spid="75" grpId="0"/>
      <p:bldP spid="79" grpId="0" animBg="1"/>
      <p:bldP spid="84" grpId="0" animBg="1"/>
      <p:bldP spid="85" grpId="0" animBg="1"/>
      <p:bldP spid="86" grpId="0" animBg="1"/>
      <p:bldP spid="89"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83977"/>
            <a:ext cx="7886700" cy="1017035"/>
          </a:xfrm>
        </p:spPr>
        <p:txBody>
          <a:bodyPr/>
          <a:lstStyle/>
          <a:p>
            <a:r>
              <a:rPr lang="en-US" altLang="zh-TW" dirty="0"/>
              <a:t>Dropout is a kind of ensemble.</a:t>
            </a:r>
            <a:endParaRPr lang="zh-TW" altLang="en-US" dirty="0"/>
          </a:p>
        </p:txBody>
      </p:sp>
      <p:sp>
        <p:nvSpPr>
          <p:cNvPr id="6" name="文字方塊 5"/>
          <p:cNvSpPr txBox="1"/>
          <p:nvPr/>
        </p:nvSpPr>
        <p:spPr>
          <a:xfrm>
            <a:off x="643720" y="1835554"/>
            <a:ext cx="2220686" cy="523200"/>
          </a:xfrm>
          <a:prstGeom prst="rect">
            <a:avLst/>
          </a:prstGeom>
          <a:noFill/>
        </p:spPr>
        <p:txBody>
          <a:bodyPr wrap="square" lIns="91420" tIns="45710" rIns="91420" bIns="45710" rtlCol="0">
            <a:spAutoFit/>
          </a:bodyPr>
          <a:lstStyle/>
          <a:p>
            <a:r>
              <a:rPr lang="en-US" altLang="zh-TW" sz="2800" b="1" i="1" u="sng" dirty="0"/>
              <a:t>Ensemble</a:t>
            </a:r>
            <a:endParaRPr lang="zh-TW" altLang="en-US" sz="2800" b="1" i="1" u="sng" dirty="0"/>
          </a:p>
        </p:txBody>
      </p:sp>
      <p:sp>
        <p:nvSpPr>
          <p:cNvPr id="4" name="矩形 3"/>
          <p:cNvSpPr/>
          <p:nvPr/>
        </p:nvSpPr>
        <p:spPr>
          <a:xfrm>
            <a:off x="1274513" y="3787423"/>
            <a:ext cx="1352550" cy="1123950"/>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en-US" altLang="zh-TW" sz="2400" dirty="0"/>
              <a:t>Network</a:t>
            </a:r>
          </a:p>
          <a:p>
            <a:pPr algn="ctr"/>
            <a:r>
              <a:rPr lang="en-US" altLang="zh-TW" sz="2400" dirty="0"/>
              <a:t>1</a:t>
            </a:r>
            <a:endParaRPr lang="zh-TW" altLang="en-US" sz="2400" dirty="0"/>
          </a:p>
        </p:txBody>
      </p:sp>
      <p:sp>
        <p:nvSpPr>
          <p:cNvPr id="253" name="矩形 252"/>
          <p:cNvSpPr/>
          <p:nvPr/>
        </p:nvSpPr>
        <p:spPr>
          <a:xfrm>
            <a:off x="3061131" y="3782858"/>
            <a:ext cx="1352550" cy="1123950"/>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en-US" altLang="zh-TW" sz="2400" dirty="0"/>
              <a:t>Network</a:t>
            </a:r>
          </a:p>
          <a:p>
            <a:pPr algn="ctr"/>
            <a:r>
              <a:rPr lang="en-US" altLang="zh-TW" sz="2400" dirty="0"/>
              <a:t>2</a:t>
            </a:r>
            <a:endParaRPr lang="zh-TW" altLang="en-US" sz="2400" dirty="0"/>
          </a:p>
        </p:txBody>
      </p:sp>
      <p:sp>
        <p:nvSpPr>
          <p:cNvPr id="254" name="矩形 253"/>
          <p:cNvSpPr/>
          <p:nvPr/>
        </p:nvSpPr>
        <p:spPr>
          <a:xfrm>
            <a:off x="4899455" y="3764726"/>
            <a:ext cx="1352550" cy="112395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Network</a:t>
            </a:r>
          </a:p>
          <a:p>
            <a:pPr algn="ctr"/>
            <a:r>
              <a:rPr lang="en-US" altLang="zh-TW" sz="2400" dirty="0"/>
              <a:t>3</a:t>
            </a:r>
            <a:endParaRPr lang="zh-TW" altLang="en-US" sz="2400" dirty="0"/>
          </a:p>
        </p:txBody>
      </p:sp>
      <p:sp>
        <p:nvSpPr>
          <p:cNvPr id="255" name="矩形 254"/>
          <p:cNvSpPr/>
          <p:nvPr/>
        </p:nvSpPr>
        <p:spPr>
          <a:xfrm>
            <a:off x="6737779" y="3782858"/>
            <a:ext cx="1352550" cy="1123950"/>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Network</a:t>
            </a:r>
          </a:p>
          <a:p>
            <a:pPr algn="ctr"/>
            <a:r>
              <a:rPr lang="en-US" altLang="zh-TW" sz="2400" dirty="0"/>
              <a:t>4</a:t>
            </a:r>
            <a:endParaRPr lang="zh-TW" altLang="en-US" sz="2400" dirty="0"/>
          </a:p>
        </p:txBody>
      </p:sp>
      <p:sp>
        <p:nvSpPr>
          <p:cNvPr id="5" name="文字方塊 4"/>
          <p:cNvSpPr txBox="1"/>
          <p:nvPr/>
        </p:nvSpPr>
        <p:spPr>
          <a:xfrm>
            <a:off x="1410532" y="5105205"/>
            <a:ext cx="6984445" cy="461645"/>
          </a:xfrm>
          <a:prstGeom prst="rect">
            <a:avLst/>
          </a:prstGeom>
          <a:noFill/>
        </p:spPr>
        <p:txBody>
          <a:bodyPr wrap="square" lIns="91420" tIns="45710" rIns="91420" bIns="45710" rtlCol="0">
            <a:spAutoFit/>
          </a:bodyPr>
          <a:lstStyle/>
          <a:p>
            <a:r>
              <a:rPr lang="en-US" altLang="zh-TW" sz="2400" dirty="0"/>
              <a:t>Train a bunch of networks with different structures</a:t>
            </a:r>
            <a:endParaRPr lang="zh-TW" altLang="en-US" sz="2400" dirty="0"/>
          </a:p>
        </p:txBody>
      </p:sp>
      <p:sp>
        <p:nvSpPr>
          <p:cNvPr id="10" name="橢圓 9"/>
          <p:cNvSpPr/>
          <p:nvPr/>
        </p:nvSpPr>
        <p:spPr>
          <a:xfrm>
            <a:off x="3921001" y="1306055"/>
            <a:ext cx="1654731" cy="10477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91420" tIns="45710" rIns="91420" bIns="45710" rtlCol="0" anchor="ctr"/>
          <a:lstStyle/>
          <a:p>
            <a:pPr algn="ctr"/>
            <a:r>
              <a:rPr lang="en-US" altLang="zh-TW" sz="2400" dirty="0"/>
              <a:t>Training Set</a:t>
            </a:r>
            <a:endParaRPr lang="zh-TW" altLang="en-US" sz="2400" dirty="0"/>
          </a:p>
        </p:txBody>
      </p:sp>
      <p:sp>
        <p:nvSpPr>
          <p:cNvPr id="256" name="橢圓 255"/>
          <p:cNvSpPr/>
          <p:nvPr/>
        </p:nvSpPr>
        <p:spPr>
          <a:xfrm>
            <a:off x="1320788" y="2632511"/>
            <a:ext cx="1260000" cy="720000"/>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en-US" altLang="zh-TW" sz="2400" dirty="0"/>
              <a:t>Set</a:t>
            </a:r>
            <a:r>
              <a:rPr lang="zh-TW" altLang="en-US" sz="2400" dirty="0"/>
              <a:t> </a:t>
            </a:r>
            <a:r>
              <a:rPr lang="en-US" altLang="zh-TW" sz="2400" dirty="0"/>
              <a:t>1</a:t>
            </a:r>
          </a:p>
        </p:txBody>
      </p:sp>
      <p:sp>
        <p:nvSpPr>
          <p:cNvPr id="257" name="橢圓 256"/>
          <p:cNvSpPr/>
          <p:nvPr/>
        </p:nvSpPr>
        <p:spPr>
          <a:xfrm>
            <a:off x="3102837" y="2632511"/>
            <a:ext cx="1260000" cy="720000"/>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en-US" altLang="zh-TW" sz="2400" dirty="0"/>
              <a:t>Set 2</a:t>
            </a:r>
            <a:endParaRPr lang="zh-TW" altLang="en-US" sz="2400" dirty="0"/>
          </a:p>
        </p:txBody>
      </p:sp>
      <p:sp>
        <p:nvSpPr>
          <p:cNvPr id="258" name="橢圓 257"/>
          <p:cNvSpPr/>
          <p:nvPr/>
        </p:nvSpPr>
        <p:spPr>
          <a:xfrm>
            <a:off x="4945730" y="2642651"/>
            <a:ext cx="1260000" cy="720000"/>
          </a:xfrm>
          <a:prstGeom prst="ellipse">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Set 3</a:t>
            </a:r>
            <a:endParaRPr lang="zh-TW" altLang="en-US" sz="2400" dirty="0"/>
          </a:p>
        </p:txBody>
      </p:sp>
      <p:sp>
        <p:nvSpPr>
          <p:cNvPr id="259" name="橢圓 258"/>
          <p:cNvSpPr/>
          <p:nvPr/>
        </p:nvSpPr>
        <p:spPr>
          <a:xfrm>
            <a:off x="6784054" y="2642651"/>
            <a:ext cx="1260000" cy="720000"/>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Set 4</a:t>
            </a:r>
            <a:endParaRPr lang="zh-TW" altLang="en-US" sz="2400" dirty="0"/>
          </a:p>
        </p:txBody>
      </p:sp>
      <p:cxnSp>
        <p:nvCxnSpPr>
          <p:cNvPr id="260" name="直線單箭頭接點 259"/>
          <p:cNvCxnSpPr/>
          <p:nvPr/>
        </p:nvCxnSpPr>
        <p:spPr>
          <a:xfrm flipH="1">
            <a:off x="2305051" y="1964426"/>
            <a:ext cx="1695959" cy="6782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直線單箭頭接點 260"/>
          <p:cNvCxnSpPr/>
          <p:nvPr/>
        </p:nvCxnSpPr>
        <p:spPr>
          <a:xfrm flipH="1">
            <a:off x="3802783" y="2283568"/>
            <a:ext cx="478720" cy="4297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直線單箭頭接點 261"/>
          <p:cNvCxnSpPr/>
          <p:nvPr/>
        </p:nvCxnSpPr>
        <p:spPr>
          <a:xfrm>
            <a:off x="5253356" y="2257031"/>
            <a:ext cx="166076" cy="4728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直線單箭頭接點 262"/>
          <p:cNvCxnSpPr/>
          <p:nvPr/>
        </p:nvCxnSpPr>
        <p:spPr>
          <a:xfrm>
            <a:off x="5497783" y="1964426"/>
            <a:ext cx="1532676" cy="7280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直線單箭頭接點 263"/>
          <p:cNvCxnSpPr/>
          <p:nvPr/>
        </p:nvCxnSpPr>
        <p:spPr>
          <a:xfrm flipH="1">
            <a:off x="7414054" y="3280679"/>
            <a:ext cx="0" cy="54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直線單箭頭接點 264"/>
          <p:cNvCxnSpPr/>
          <p:nvPr/>
        </p:nvCxnSpPr>
        <p:spPr>
          <a:xfrm flipH="1">
            <a:off x="3732838" y="3272294"/>
            <a:ext cx="0" cy="54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直線單箭頭接點 265"/>
          <p:cNvCxnSpPr/>
          <p:nvPr/>
        </p:nvCxnSpPr>
        <p:spPr>
          <a:xfrm flipH="1">
            <a:off x="5588176" y="3280679"/>
            <a:ext cx="0" cy="54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直線單箭頭接點 266"/>
          <p:cNvCxnSpPr/>
          <p:nvPr/>
        </p:nvCxnSpPr>
        <p:spPr>
          <a:xfrm flipH="1">
            <a:off x="1950788" y="3242856"/>
            <a:ext cx="0" cy="54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8453741" y="5984280"/>
            <a:ext cx="592191" cy="816164"/>
            <a:chOff x="7517647" y="4843947"/>
            <a:chExt cx="1485900" cy="1908068"/>
          </a:xfrm>
        </p:grpSpPr>
        <p:pic>
          <p:nvPicPr>
            <p:cNvPr id="23"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340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253" grpId="0" animBg="1"/>
      <p:bldP spid="254" grpId="0" animBg="1"/>
      <p:bldP spid="255" grpId="0" animBg="1"/>
      <p:bldP spid="5" grpId="0"/>
      <p:bldP spid="10" grpId="0" animBg="1"/>
      <p:bldP spid="256" grpId="0" animBg="1"/>
      <p:bldP spid="257" grpId="0" animBg="1"/>
      <p:bldP spid="258" grpId="0" animBg="1"/>
      <p:bldP spid="25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 is a kind of ensemble.</a:t>
            </a:r>
            <a:endParaRPr lang="zh-TW" altLang="en-US" dirty="0"/>
          </a:p>
        </p:txBody>
      </p:sp>
      <p:sp>
        <p:nvSpPr>
          <p:cNvPr id="6" name="文字方塊 5"/>
          <p:cNvSpPr txBox="1"/>
          <p:nvPr/>
        </p:nvSpPr>
        <p:spPr>
          <a:xfrm>
            <a:off x="643720" y="1835554"/>
            <a:ext cx="2220686" cy="523200"/>
          </a:xfrm>
          <a:prstGeom prst="rect">
            <a:avLst/>
          </a:prstGeom>
          <a:noFill/>
        </p:spPr>
        <p:txBody>
          <a:bodyPr wrap="square" lIns="91420" tIns="45710" rIns="91420" bIns="45710" rtlCol="0">
            <a:spAutoFit/>
          </a:bodyPr>
          <a:lstStyle/>
          <a:p>
            <a:r>
              <a:rPr lang="en-US" altLang="zh-TW" sz="2800" b="1" i="1" u="sng" dirty="0"/>
              <a:t>Ensemble</a:t>
            </a:r>
            <a:endParaRPr lang="zh-TW" altLang="en-US" sz="2800" b="1" i="1" u="sng" dirty="0"/>
          </a:p>
        </p:txBody>
      </p:sp>
      <p:sp>
        <p:nvSpPr>
          <p:cNvPr id="3" name="文字方塊 2"/>
          <p:cNvSpPr txBox="1"/>
          <p:nvPr/>
        </p:nvSpPr>
        <p:spPr>
          <a:xfrm>
            <a:off x="1610951" y="5211606"/>
            <a:ext cx="755877"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25000" dirty="0"/>
              <a:t>1</a:t>
            </a:r>
            <a:endParaRPr lang="zh-TW" altLang="en-US" sz="2800" baseline="-25000" dirty="0"/>
          </a:p>
        </p:txBody>
      </p:sp>
      <p:sp>
        <p:nvSpPr>
          <p:cNvPr id="27" name="矩形 26"/>
          <p:cNvSpPr/>
          <p:nvPr/>
        </p:nvSpPr>
        <p:spPr>
          <a:xfrm>
            <a:off x="1274513" y="3787423"/>
            <a:ext cx="1352550" cy="1123950"/>
          </a:xfrm>
          <a:prstGeom prst="rect">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r>
              <a:rPr lang="en-US" altLang="zh-TW" sz="2400" dirty="0"/>
              <a:t>Network</a:t>
            </a:r>
          </a:p>
          <a:p>
            <a:pPr algn="ctr"/>
            <a:r>
              <a:rPr lang="en-US" altLang="zh-TW" sz="2400" dirty="0"/>
              <a:t>1</a:t>
            </a:r>
            <a:endParaRPr lang="zh-TW" altLang="en-US" sz="2400" dirty="0"/>
          </a:p>
        </p:txBody>
      </p:sp>
      <p:sp>
        <p:nvSpPr>
          <p:cNvPr id="28" name="矩形 27"/>
          <p:cNvSpPr/>
          <p:nvPr/>
        </p:nvSpPr>
        <p:spPr>
          <a:xfrm>
            <a:off x="3061131" y="3782858"/>
            <a:ext cx="1352550" cy="1123950"/>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r>
              <a:rPr lang="en-US" altLang="zh-TW" sz="2400" dirty="0"/>
              <a:t>Network</a:t>
            </a:r>
          </a:p>
          <a:p>
            <a:pPr algn="ctr"/>
            <a:r>
              <a:rPr lang="en-US" altLang="zh-TW" sz="2400" dirty="0"/>
              <a:t>2</a:t>
            </a:r>
            <a:endParaRPr lang="zh-TW" altLang="en-US" sz="2400" dirty="0"/>
          </a:p>
        </p:txBody>
      </p:sp>
      <p:sp>
        <p:nvSpPr>
          <p:cNvPr id="29" name="矩形 28"/>
          <p:cNvSpPr/>
          <p:nvPr/>
        </p:nvSpPr>
        <p:spPr>
          <a:xfrm>
            <a:off x="4899455" y="3764726"/>
            <a:ext cx="1352550" cy="112395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Network</a:t>
            </a:r>
          </a:p>
          <a:p>
            <a:pPr algn="ctr"/>
            <a:r>
              <a:rPr lang="en-US" altLang="zh-TW" sz="2400" dirty="0"/>
              <a:t>3</a:t>
            </a:r>
            <a:endParaRPr lang="zh-TW" altLang="en-US" sz="2400" dirty="0"/>
          </a:p>
        </p:txBody>
      </p:sp>
      <p:sp>
        <p:nvSpPr>
          <p:cNvPr id="30" name="矩形 29"/>
          <p:cNvSpPr/>
          <p:nvPr/>
        </p:nvSpPr>
        <p:spPr>
          <a:xfrm>
            <a:off x="6737779" y="3782858"/>
            <a:ext cx="1352550" cy="1123950"/>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Network</a:t>
            </a:r>
          </a:p>
          <a:p>
            <a:pPr algn="ctr"/>
            <a:r>
              <a:rPr lang="en-US" altLang="zh-TW" sz="2400" dirty="0"/>
              <a:t>4</a:t>
            </a:r>
            <a:endParaRPr lang="zh-TW" altLang="en-US" sz="2400" dirty="0"/>
          </a:p>
        </p:txBody>
      </p:sp>
      <p:sp>
        <p:nvSpPr>
          <p:cNvPr id="31" name="文字方塊 30"/>
          <p:cNvSpPr txBox="1"/>
          <p:nvPr/>
        </p:nvSpPr>
        <p:spPr>
          <a:xfrm>
            <a:off x="3553028" y="2395769"/>
            <a:ext cx="2461055" cy="523200"/>
          </a:xfrm>
          <a:prstGeom prst="rect">
            <a:avLst/>
          </a:prstGeom>
          <a:noFill/>
        </p:spPr>
        <p:txBody>
          <a:bodyPr wrap="square" lIns="91420" tIns="45710" rIns="91420" bIns="45710" rtlCol="0">
            <a:spAutoFit/>
          </a:bodyPr>
          <a:lstStyle/>
          <a:p>
            <a:r>
              <a:rPr lang="en-US" altLang="zh-TW" sz="2800" dirty="0"/>
              <a:t>Testing data x</a:t>
            </a:r>
            <a:endParaRPr lang="zh-TW" altLang="en-US" sz="2800" dirty="0"/>
          </a:p>
        </p:txBody>
      </p:sp>
      <p:sp>
        <p:nvSpPr>
          <p:cNvPr id="32" name="文字方塊 31"/>
          <p:cNvSpPr txBox="1"/>
          <p:nvPr/>
        </p:nvSpPr>
        <p:spPr>
          <a:xfrm>
            <a:off x="3397569" y="5211606"/>
            <a:ext cx="755877"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25000" dirty="0"/>
              <a:t>2</a:t>
            </a:r>
            <a:endParaRPr lang="zh-TW" altLang="en-US" sz="2800" baseline="-25000" dirty="0"/>
          </a:p>
        </p:txBody>
      </p:sp>
      <p:sp>
        <p:nvSpPr>
          <p:cNvPr id="33" name="文字方塊 32"/>
          <p:cNvSpPr txBox="1"/>
          <p:nvPr/>
        </p:nvSpPr>
        <p:spPr>
          <a:xfrm>
            <a:off x="5248480" y="5211606"/>
            <a:ext cx="755877"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25000" dirty="0"/>
              <a:t>3</a:t>
            </a:r>
            <a:endParaRPr lang="zh-TW" altLang="en-US" sz="2800" baseline="-25000" dirty="0"/>
          </a:p>
        </p:txBody>
      </p:sp>
      <p:sp>
        <p:nvSpPr>
          <p:cNvPr id="34" name="文字方塊 33"/>
          <p:cNvSpPr txBox="1"/>
          <p:nvPr/>
        </p:nvSpPr>
        <p:spPr>
          <a:xfrm>
            <a:off x="7099391" y="5211606"/>
            <a:ext cx="755877" cy="523200"/>
          </a:xfrm>
          <a:prstGeom prst="rect">
            <a:avLst/>
          </a:prstGeom>
          <a:noFill/>
        </p:spPr>
        <p:txBody>
          <a:bodyPr wrap="square" lIns="91420" tIns="45710" rIns="91420" bIns="45710" rtlCol="0">
            <a:spAutoFit/>
          </a:bodyPr>
          <a:lstStyle/>
          <a:p>
            <a:pPr algn="ctr"/>
            <a:r>
              <a:rPr lang="en-US" altLang="zh-TW" sz="2800" dirty="0"/>
              <a:t>y</a:t>
            </a:r>
            <a:r>
              <a:rPr lang="en-US" altLang="zh-TW" sz="2800" baseline="-25000" dirty="0"/>
              <a:t>4</a:t>
            </a:r>
            <a:endParaRPr lang="zh-TW" altLang="en-US" sz="2800" baseline="-25000" dirty="0"/>
          </a:p>
        </p:txBody>
      </p:sp>
      <p:sp>
        <p:nvSpPr>
          <p:cNvPr id="35" name="文字方塊 34"/>
          <p:cNvSpPr txBox="1"/>
          <p:nvPr/>
        </p:nvSpPr>
        <p:spPr>
          <a:xfrm>
            <a:off x="3359468" y="6172058"/>
            <a:ext cx="2461055" cy="523200"/>
          </a:xfrm>
          <a:prstGeom prst="rect">
            <a:avLst/>
          </a:prstGeom>
          <a:noFill/>
        </p:spPr>
        <p:txBody>
          <a:bodyPr wrap="square" lIns="91420" tIns="45710" rIns="91420" bIns="45710" rtlCol="0">
            <a:spAutoFit/>
          </a:bodyPr>
          <a:lstStyle/>
          <a:p>
            <a:pPr algn="ctr"/>
            <a:r>
              <a:rPr lang="en-US" altLang="zh-TW" sz="2800" dirty="0"/>
              <a:t>average</a:t>
            </a:r>
            <a:endParaRPr lang="zh-TW" altLang="en-US" sz="2800" dirty="0"/>
          </a:p>
        </p:txBody>
      </p:sp>
      <p:cxnSp>
        <p:nvCxnSpPr>
          <p:cNvPr id="36" name="直線單箭頭接點 35"/>
          <p:cNvCxnSpPr/>
          <p:nvPr/>
        </p:nvCxnSpPr>
        <p:spPr>
          <a:xfrm flipH="1">
            <a:off x="2171837" y="2953829"/>
            <a:ext cx="1943507" cy="7973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H="1">
            <a:off x="3685768" y="2991943"/>
            <a:ext cx="727913" cy="8735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endCxn id="29" idx="0"/>
          </p:cNvCxnSpPr>
          <p:nvPr/>
        </p:nvCxnSpPr>
        <p:spPr>
          <a:xfrm>
            <a:off x="4899457" y="3033254"/>
            <a:ext cx="676275" cy="7314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endCxn id="30" idx="0"/>
          </p:cNvCxnSpPr>
          <p:nvPr/>
        </p:nvCxnSpPr>
        <p:spPr>
          <a:xfrm>
            <a:off x="5210378" y="2953829"/>
            <a:ext cx="2203676" cy="8290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H="1">
            <a:off x="7395004" y="4926774"/>
            <a:ext cx="0" cy="45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flipH="1">
            <a:off x="3713788" y="4918389"/>
            <a:ext cx="0" cy="45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flipH="1">
            <a:off x="5569126" y="4926774"/>
            <a:ext cx="0" cy="45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flipH="1">
            <a:off x="1931738" y="4888951"/>
            <a:ext cx="0" cy="450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a:off x="1988888" y="5755164"/>
            <a:ext cx="1855690" cy="6785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2" idx="2"/>
          </p:cNvCxnSpPr>
          <p:nvPr/>
        </p:nvCxnSpPr>
        <p:spPr>
          <a:xfrm>
            <a:off x="3775508" y="5734806"/>
            <a:ext cx="495347" cy="5536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stCxn id="34" idx="2"/>
          </p:cNvCxnSpPr>
          <p:nvPr/>
        </p:nvCxnSpPr>
        <p:spPr>
          <a:xfrm flipH="1">
            <a:off x="5222385" y="5734806"/>
            <a:ext cx="2254945" cy="6988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flipH="1">
            <a:off x="4823712" y="5696953"/>
            <a:ext cx="658527" cy="5914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8453741" y="5984280"/>
            <a:ext cx="592191" cy="816164"/>
            <a:chOff x="7517647" y="4843947"/>
            <a:chExt cx="1485900" cy="1908068"/>
          </a:xfrm>
        </p:grpSpPr>
        <p:pic>
          <p:nvPicPr>
            <p:cNvPr id="37"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9195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P spid="32" grpId="0"/>
      <p:bldP spid="33" grpId="0"/>
      <p:bldP spid="34" grpId="0"/>
      <p:bldP spid="3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Dropout is a kind of ensemble.</a:t>
            </a:r>
            <a:endParaRPr lang="zh-TW" altLang="en-US" dirty="0"/>
          </a:p>
        </p:txBody>
      </p:sp>
      <p:grpSp>
        <p:nvGrpSpPr>
          <p:cNvPr id="448" name="群組 447"/>
          <p:cNvGrpSpPr/>
          <p:nvPr/>
        </p:nvGrpSpPr>
        <p:grpSpPr>
          <a:xfrm rot="5400000">
            <a:off x="-366709" y="3553745"/>
            <a:ext cx="2816562" cy="1283045"/>
            <a:chOff x="1660188" y="3148756"/>
            <a:chExt cx="2816562" cy="1283045"/>
          </a:xfrm>
        </p:grpSpPr>
        <p:sp>
          <p:nvSpPr>
            <p:cNvPr id="9" name="橢圓 8"/>
            <p:cNvSpPr/>
            <p:nvPr/>
          </p:nvSpPr>
          <p:spPr>
            <a:xfrm>
              <a:off x="2410717" y="3510713"/>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橢圓 11"/>
            <p:cNvSpPr/>
            <p:nvPr/>
          </p:nvSpPr>
          <p:spPr>
            <a:xfrm>
              <a:off x="3988727" y="346744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p:cNvSpPr/>
            <p:nvPr/>
          </p:nvSpPr>
          <p:spPr>
            <a:xfrm>
              <a:off x="3988727" y="388028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矩形 13"/>
            <p:cNvSpPr/>
            <p:nvPr/>
          </p:nvSpPr>
          <p:spPr>
            <a:xfrm>
              <a:off x="1660188" y="321514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16" name="直線單箭頭接點 15"/>
            <p:cNvCxnSpPr>
              <a:stCxn id="14" idx="3"/>
              <a:endCxn id="9" idx="2"/>
            </p:cNvCxnSpPr>
            <p:nvPr/>
          </p:nvCxnSpPr>
          <p:spPr>
            <a:xfrm>
              <a:off x="1791252" y="3280673"/>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4" idx="3"/>
            </p:cNvCxnSpPr>
            <p:nvPr/>
          </p:nvCxnSpPr>
          <p:spPr>
            <a:xfrm>
              <a:off x="1791252" y="3280673"/>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endCxn id="12" idx="2"/>
            </p:cNvCxnSpPr>
            <p:nvPr/>
          </p:nvCxnSpPr>
          <p:spPr>
            <a:xfrm flipV="1">
              <a:off x="3530097" y="3592920"/>
              <a:ext cx="458630" cy="5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endCxn id="12" idx="2"/>
            </p:cNvCxnSpPr>
            <p:nvPr/>
          </p:nvCxnSpPr>
          <p:spPr>
            <a:xfrm>
              <a:off x="3530096" y="3269680"/>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13" idx="2"/>
            </p:cNvCxnSpPr>
            <p:nvPr/>
          </p:nvCxnSpPr>
          <p:spPr>
            <a:xfrm>
              <a:off x="3530097" y="3291314"/>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3" idx="2"/>
            </p:cNvCxnSpPr>
            <p:nvPr/>
          </p:nvCxnSpPr>
          <p:spPr>
            <a:xfrm>
              <a:off x="3530096" y="3662777"/>
              <a:ext cx="458631" cy="3429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2" idx="2"/>
            </p:cNvCxnSpPr>
            <p:nvPr/>
          </p:nvCxnSpPr>
          <p:spPr>
            <a:xfrm flipV="1">
              <a:off x="3530097" y="3592920"/>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3" idx="2"/>
            </p:cNvCxnSpPr>
            <p:nvPr/>
          </p:nvCxnSpPr>
          <p:spPr>
            <a:xfrm>
              <a:off x="3530097" y="3979799"/>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2" idx="2"/>
            </p:cNvCxnSpPr>
            <p:nvPr/>
          </p:nvCxnSpPr>
          <p:spPr>
            <a:xfrm flipV="1">
              <a:off x="3530096" y="3592920"/>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3" idx="2"/>
            </p:cNvCxnSpPr>
            <p:nvPr/>
          </p:nvCxnSpPr>
          <p:spPr>
            <a:xfrm flipV="1">
              <a:off x="3530097" y="4005760"/>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橢圓 31"/>
            <p:cNvSpPr/>
            <p:nvPr/>
          </p:nvSpPr>
          <p:spPr>
            <a:xfrm>
              <a:off x="3279148" y="314875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橢圓 32"/>
            <p:cNvSpPr/>
            <p:nvPr/>
          </p:nvSpPr>
          <p:spPr>
            <a:xfrm>
              <a:off x="3279148" y="349363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 name="橢圓 33"/>
            <p:cNvSpPr/>
            <p:nvPr/>
          </p:nvSpPr>
          <p:spPr>
            <a:xfrm>
              <a:off x="3279148" y="38372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5" name="橢圓 34"/>
            <p:cNvSpPr/>
            <p:nvPr/>
          </p:nvSpPr>
          <p:spPr>
            <a:xfrm>
              <a:off x="3279148" y="41808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 name="矩形 35"/>
            <p:cNvSpPr/>
            <p:nvPr/>
          </p:nvSpPr>
          <p:spPr>
            <a:xfrm>
              <a:off x="1660188" y="392490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7" name="矩形 36"/>
            <p:cNvSpPr/>
            <p:nvPr/>
          </p:nvSpPr>
          <p:spPr>
            <a:xfrm>
              <a:off x="1660188" y="42592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40" name="直線單箭頭接點 39"/>
            <p:cNvCxnSpPr>
              <a:stCxn id="37" idx="3"/>
            </p:cNvCxnSpPr>
            <p:nvPr/>
          </p:nvCxnSpPr>
          <p:spPr>
            <a:xfrm flipV="1">
              <a:off x="1791252" y="3979799"/>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37" idx="3"/>
              <a:endCxn id="9" idx="2"/>
            </p:cNvCxnSpPr>
            <p:nvPr/>
          </p:nvCxnSpPr>
          <p:spPr>
            <a:xfrm flipV="1">
              <a:off x="1791252" y="3636188"/>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36" idx="3"/>
              <a:endCxn id="9" idx="2"/>
            </p:cNvCxnSpPr>
            <p:nvPr/>
          </p:nvCxnSpPr>
          <p:spPr>
            <a:xfrm flipV="1">
              <a:off x="1791252"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a:off x="2661666" y="3619104"/>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a:off x="2661666" y="3619104"/>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a:off x="2661666" y="3619104"/>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a:off x="2661666" y="3990440"/>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flipV="1">
              <a:off x="2661666"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flipV="1">
              <a:off x="2661666" y="3291314"/>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4247435" y="359910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247435" y="40129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V="1">
              <a:off x="1797739" y="3986049"/>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flipV="1">
              <a:off x="2678739" y="397915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a:stCxn id="9" idx="6"/>
              <a:endCxn id="32" idx="2"/>
            </p:cNvCxnSpPr>
            <p:nvPr/>
          </p:nvCxnSpPr>
          <p:spPr>
            <a:xfrm flipV="1">
              <a:off x="2661666" y="3274230"/>
              <a:ext cx="617482" cy="3619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9" name="橢圓 248"/>
            <p:cNvSpPr/>
            <p:nvPr/>
          </p:nvSpPr>
          <p:spPr>
            <a:xfrm>
              <a:off x="2406838" y="383557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269" name="矩形 268"/>
          <p:cNvSpPr/>
          <p:nvPr/>
        </p:nvSpPr>
        <p:spPr>
          <a:xfrm>
            <a:off x="6917120" y="1772546"/>
            <a:ext cx="2192715" cy="954087"/>
          </a:xfrm>
          <a:prstGeom prst="rect">
            <a:avLst/>
          </a:prstGeom>
        </p:spPr>
        <p:txBody>
          <a:bodyPr wrap="square" lIns="91420" tIns="45710" rIns="91420" bIns="45710">
            <a:spAutoFit/>
          </a:bodyPr>
          <a:lstStyle/>
          <a:p>
            <a:pPr algn="ctr"/>
            <a:r>
              <a:rPr lang="en-US" altLang="zh-TW" sz="2800" b="1" i="1" u="sng" dirty="0"/>
              <a:t>Training of Dropout</a:t>
            </a:r>
            <a:endParaRPr lang="en-US" altLang="zh-TW" sz="2800" dirty="0"/>
          </a:p>
        </p:txBody>
      </p:sp>
      <p:grpSp>
        <p:nvGrpSpPr>
          <p:cNvPr id="451" name="群組 450"/>
          <p:cNvGrpSpPr/>
          <p:nvPr/>
        </p:nvGrpSpPr>
        <p:grpSpPr>
          <a:xfrm rot="5400000">
            <a:off x="2857969" y="3562288"/>
            <a:ext cx="2816562" cy="1265961"/>
            <a:chOff x="5222538" y="3182974"/>
            <a:chExt cx="2816562" cy="1265961"/>
          </a:xfrm>
        </p:grpSpPr>
        <p:sp>
          <p:nvSpPr>
            <p:cNvPr id="278" name="橢圓 277"/>
            <p:cNvSpPr/>
            <p:nvPr/>
          </p:nvSpPr>
          <p:spPr>
            <a:xfrm>
              <a:off x="5973067" y="318297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9" name="橢圓 278"/>
            <p:cNvSpPr/>
            <p:nvPr/>
          </p:nvSpPr>
          <p:spPr>
            <a:xfrm>
              <a:off x="5973067" y="352784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0" name="橢圓 279"/>
            <p:cNvSpPr/>
            <p:nvPr/>
          </p:nvSpPr>
          <p:spPr>
            <a:xfrm>
              <a:off x="7551077" y="348457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1" name="橢圓 280"/>
            <p:cNvSpPr/>
            <p:nvPr/>
          </p:nvSpPr>
          <p:spPr>
            <a:xfrm>
              <a:off x="7551077" y="389741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2" name="矩形 281"/>
            <p:cNvSpPr/>
            <p:nvPr/>
          </p:nvSpPr>
          <p:spPr>
            <a:xfrm>
              <a:off x="5222538" y="323227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283" name="直線單箭頭接點 282"/>
            <p:cNvCxnSpPr>
              <a:stCxn id="282" idx="3"/>
              <a:endCxn id="278" idx="2"/>
            </p:cNvCxnSpPr>
            <p:nvPr/>
          </p:nvCxnSpPr>
          <p:spPr>
            <a:xfrm>
              <a:off x="5353602" y="3297807"/>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直線單箭頭接點 283"/>
            <p:cNvCxnSpPr>
              <a:stCxn id="282" idx="3"/>
              <a:endCxn id="279" idx="2"/>
            </p:cNvCxnSpPr>
            <p:nvPr/>
          </p:nvCxnSpPr>
          <p:spPr>
            <a:xfrm>
              <a:off x="5353602" y="3297807"/>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直線單箭頭接點 284"/>
            <p:cNvCxnSpPr>
              <a:stCxn id="282" idx="3"/>
            </p:cNvCxnSpPr>
            <p:nvPr/>
          </p:nvCxnSpPr>
          <p:spPr>
            <a:xfrm>
              <a:off x="5353602"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直線單箭頭接點 290"/>
            <p:cNvCxnSpPr>
              <a:endCxn id="280" idx="2"/>
            </p:cNvCxnSpPr>
            <p:nvPr/>
          </p:nvCxnSpPr>
          <p:spPr>
            <a:xfrm flipV="1">
              <a:off x="7092447" y="3610054"/>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直線單箭頭接點 291"/>
            <p:cNvCxnSpPr>
              <a:endCxn id="281" idx="2"/>
            </p:cNvCxnSpPr>
            <p:nvPr/>
          </p:nvCxnSpPr>
          <p:spPr>
            <a:xfrm>
              <a:off x="7092447" y="3996933"/>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直線單箭頭接點 292"/>
            <p:cNvCxnSpPr>
              <a:endCxn id="280" idx="2"/>
            </p:cNvCxnSpPr>
            <p:nvPr/>
          </p:nvCxnSpPr>
          <p:spPr>
            <a:xfrm flipV="1">
              <a:off x="7092446" y="3610054"/>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直線單箭頭接點 293"/>
            <p:cNvCxnSpPr>
              <a:endCxn id="281" idx="2"/>
            </p:cNvCxnSpPr>
            <p:nvPr/>
          </p:nvCxnSpPr>
          <p:spPr>
            <a:xfrm flipV="1">
              <a:off x="7092447" y="4022894"/>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直線單箭頭接點 294"/>
            <p:cNvCxnSpPr>
              <a:stCxn id="299" idx="2"/>
              <a:endCxn id="278" idx="2"/>
            </p:cNvCxnSpPr>
            <p:nvPr/>
          </p:nvCxnSpPr>
          <p:spPr>
            <a:xfrm flipV="1">
              <a:off x="5288070" y="3308448"/>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直線單箭頭接點 295"/>
            <p:cNvCxnSpPr>
              <a:stCxn id="299" idx="3"/>
              <a:endCxn id="279" idx="2"/>
            </p:cNvCxnSpPr>
            <p:nvPr/>
          </p:nvCxnSpPr>
          <p:spPr>
            <a:xfrm>
              <a:off x="5353602" y="3636238"/>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直線單箭頭接點 296"/>
            <p:cNvCxnSpPr>
              <a:stCxn id="299" idx="3"/>
            </p:cNvCxnSpPr>
            <p:nvPr/>
          </p:nvCxnSpPr>
          <p:spPr>
            <a:xfrm>
              <a:off x="5353602"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9" name="矩形 298"/>
            <p:cNvSpPr/>
            <p:nvPr/>
          </p:nvSpPr>
          <p:spPr>
            <a:xfrm>
              <a:off x="5222538" y="357070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02" name="橢圓 301"/>
            <p:cNvSpPr/>
            <p:nvPr/>
          </p:nvSpPr>
          <p:spPr>
            <a:xfrm>
              <a:off x="6841498" y="385437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3" name="橢圓 302"/>
            <p:cNvSpPr/>
            <p:nvPr/>
          </p:nvSpPr>
          <p:spPr>
            <a:xfrm>
              <a:off x="6841498" y="419798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4" name="矩形 303"/>
            <p:cNvSpPr/>
            <p:nvPr/>
          </p:nvSpPr>
          <p:spPr>
            <a:xfrm>
              <a:off x="5222538" y="39420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05" name="矩形 304"/>
            <p:cNvSpPr/>
            <p:nvPr/>
          </p:nvSpPr>
          <p:spPr>
            <a:xfrm>
              <a:off x="5222538" y="427637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308" name="直線單箭頭接點 307"/>
            <p:cNvCxnSpPr>
              <a:stCxn id="305" idx="3"/>
            </p:cNvCxnSpPr>
            <p:nvPr/>
          </p:nvCxnSpPr>
          <p:spPr>
            <a:xfrm flipV="1">
              <a:off x="5353602" y="3996933"/>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直線單箭頭接點 308"/>
            <p:cNvCxnSpPr>
              <a:stCxn id="305" idx="3"/>
              <a:endCxn id="279" idx="2"/>
            </p:cNvCxnSpPr>
            <p:nvPr/>
          </p:nvCxnSpPr>
          <p:spPr>
            <a:xfrm flipV="1">
              <a:off x="5353602" y="3653322"/>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直線單箭頭接點 309"/>
            <p:cNvCxnSpPr>
              <a:stCxn id="305" idx="3"/>
              <a:endCxn id="278" idx="2"/>
            </p:cNvCxnSpPr>
            <p:nvPr/>
          </p:nvCxnSpPr>
          <p:spPr>
            <a:xfrm flipV="1">
              <a:off x="5353602" y="3308448"/>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直線單箭頭接點 310"/>
            <p:cNvCxnSpPr>
              <a:stCxn id="304" idx="3"/>
              <a:endCxn id="279" idx="2"/>
            </p:cNvCxnSpPr>
            <p:nvPr/>
          </p:nvCxnSpPr>
          <p:spPr>
            <a:xfrm flipV="1">
              <a:off x="5353602" y="3653322"/>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2" name="直線單箭頭接點 311"/>
            <p:cNvCxnSpPr>
              <a:stCxn id="304" idx="3"/>
              <a:endCxn id="278" idx="2"/>
            </p:cNvCxnSpPr>
            <p:nvPr/>
          </p:nvCxnSpPr>
          <p:spPr>
            <a:xfrm flipV="1">
              <a:off x="5353602" y="3308448"/>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直線單箭頭接點 314"/>
            <p:cNvCxnSpPr/>
            <p:nvPr/>
          </p:nvCxnSpPr>
          <p:spPr>
            <a:xfrm>
              <a:off x="6224016"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直線單箭頭接點 315"/>
            <p:cNvCxnSpPr/>
            <p:nvPr/>
          </p:nvCxnSpPr>
          <p:spPr>
            <a:xfrm>
              <a:off x="6224016" y="3297807"/>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直線單箭頭接點 317"/>
            <p:cNvCxnSpPr/>
            <p:nvPr/>
          </p:nvCxnSpPr>
          <p:spPr>
            <a:xfrm>
              <a:off x="6224016"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直線單箭頭接點 318"/>
            <p:cNvCxnSpPr/>
            <p:nvPr/>
          </p:nvCxnSpPr>
          <p:spPr>
            <a:xfrm>
              <a:off x="6224016" y="3636238"/>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直線單箭頭接點 320"/>
            <p:cNvCxnSpPr/>
            <p:nvPr/>
          </p:nvCxnSpPr>
          <p:spPr>
            <a:xfrm>
              <a:off x="6224016" y="4007574"/>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直線單箭頭接點 326"/>
            <p:cNvCxnSpPr/>
            <p:nvPr/>
          </p:nvCxnSpPr>
          <p:spPr>
            <a:xfrm>
              <a:off x="7809785" y="3616240"/>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直線單箭頭接點 327"/>
            <p:cNvCxnSpPr/>
            <p:nvPr/>
          </p:nvCxnSpPr>
          <p:spPr>
            <a:xfrm>
              <a:off x="7809785" y="403003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直線單箭頭接點 274"/>
            <p:cNvCxnSpPr/>
            <p:nvPr/>
          </p:nvCxnSpPr>
          <p:spPr>
            <a:xfrm flipV="1">
              <a:off x="5360089" y="4003183"/>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直線單箭頭接點 275"/>
            <p:cNvCxnSpPr/>
            <p:nvPr/>
          </p:nvCxnSpPr>
          <p:spPr>
            <a:xfrm flipV="1">
              <a:off x="6241089" y="3996286"/>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2" name="橢圓 271"/>
            <p:cNvSpPr/>
            <p:nvPr/>
          </p:nvSpPr>
          <p:spPr>
            <a:xfrm>
              <a:off x="5969188" y="385271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450" name="群組 449"/>
          <p:cNvGrpSpPr/>
          <p:nvPr/>
        </p:nvGrpSpPr>
        <p:grpSpPr>
          <a:xfrm rot="5400000">
            <a:off x="1385975" y="3696735"/>
            <a:ext cx="2816562" cy="965618"/>
            <a:chOff x="1660188" y="5222258"/>
            <a:chExt cx="2816562" cy="965618"/>
          </a:xfrm>
        </p:grpSpPr>
        <p:sp>
          <p:nvSpPr>
            <p:cNvPr id="339" name="橢圓 338"/>
            <p:cNvSpPr/>
            <p:nvPr/>
          </p:nvSpPr>
          <p:spPr>
            <a:xfrm>
              <a:off x="3988727" y="522225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0" name="橢圓 339"/>
            <p:cNvSpPr/>
            <p:nvPr/>
          </p:nvSpPr>
          <p:spPr>
            <a:xfrm>
              <a:off x="3988727" y="563509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350" name="直線單箭頭接點 349"/>
            <p:cNvCxnSpPr>
              <a:endCxn id="339" idx="2"/>
            </p:cNvCxnSpPr>
            <p:nvPr/>
          </p:nvCxnSpPr>
          <p:spPr>
            <a:xfrm flipV="1">
              <a:off x="3530097" y="5347733"/>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直線單箭頭接點 350"/>
            <p:cNvCxnSpPr>
              <a:endCxn id="340" idx="2"/>
            </p:cNvCxnSpPr>
            <p:nvPr/>
          </p:nvCxnSpPr>
          <p:spPr>
            <a:xfrm>
              <a:off x="3530097" y="5734612"/>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直線單箭頭接點 351"/>
            <p:cNvCxnSpPr>
              <a:endCxn id="339" idx="2"/>
            </p:cNvCxnSpPr>
            <p:nvPr/>
          </p:nvCxnSpPr>
          <p:spPr>
            <a:xfrm flipV="1">
              <a:off x="3530096" y="5347733"/>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直線單箭頭接點 352"/>
            <p:cNvCxnSpPr>
              <a:endCxn id="340" idx="2"/>
            </p:cNvCxnSpPr>
            <p:nvPr/>
          </p:nvCxnSpPr>
          <p:spPr>
            <a:xfrm flipV="1">
              <a:off x="3530097" y="5760573"/>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1" name="橢圓 360"/>
            <p:cNvSpPr/>
            <p:nvPr/>
          </p:nvSpPr>
          <p:spPr>
            <a:xfrm>
              <a:off x="3279148" y="559205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2" name="橢圓 361"/>
            <p:cNvSpPr/>
            <p:nvPr/>
          </p:nvSpPr>
          <p:spPr>
            <a:xfrm>
              <a:off x="3279148" y="593566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3" name="矩形 362"/>
            <p:cNvSpPr/>
            <p:nvPr/>
          </p:nvSpPr>
          <p:spPr>
            <a:xfrm>
              <a:off x="1660188" y="567972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64" name="矩形 363"/>
            <p:cNvSpPr/>
            <p:nvPr/>
          </p:nvSpPr>
          <p:spPr>
            <a:xfrm>
              <a:off x="1660188" y="601405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365" name="直線單箭頭接點 364"/>
            <p:cNvCxnSpPr>
              <a:stCxn id="364" idx="3"/>
            </p:cNvCxnSpPr>
            <p:nvPr/>
          </p:nvCxnSpPr>
          <p:spPr>
            <a:xfrm flipV="1">
              <a:off x="1791252"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直線單箭頭接點 365"/>
            <p:cNvCxnSpPr>
              <a:stCxn id="363" idx="3"/>
            </p:cNvCxnSpPr>
            <p:nvPr/>
          </p:nvCxnSpPr>
          <p:spPr>
            <a:xfrm>
              <a:off x="1791252"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直線單箭頭接點 366"/>
            <p:cNvCxnSpPr>
              <a:stCxn id="364" idx="3"/>
            </p:cNvCxnSpPr>
            <p:nvPr/>
          </p:nvCxnSpPr>
          <p:spPr>
            <a:xfrm flipV="1">
              <a:off x="1791252"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9" name="直線單箭頭接點 378"/>
            <p:cNvCxnSpPr/>
            <p:nvPr/>
          </p:nvCxnSpPr>
          <p:spPr>
            <a:xfrm flipV="1">
              <a:off x="2661666"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直線單箭頭接點 379"/>
            <p:cNvCxnSpPr/>
            <p:nvPr/>
          </p:nvCxnSpPr>
          <p:spPr>
            <a:xfrm>
              <a:off x="2661666"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直線單箭頭接點 380"/>
            <p:cNvCxnSpPr/>
            <p:nvPr/>
          </p:nvCxnSpPr>
          <p:spPr>
            <a:xfrm flipV="1">
              <a:off x="2661666"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6" name="直線單箭頭接點 385"/>
            <p:cNvCxnSpPr/>
            <p:nvPr/>
          </p:nvCxnSpPr>
          <p:spPr>
            <a:xfrm>
              <a:off x="4247435" y="5353919"/>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直線單箭頭接點 386"/>
            <p:cNvCxnSpPr/>
            <p:nvPr/>
          </p:nvCxnSpPr>
          <p:spPr>
            <a:xfrm>
              <a:off x="4247435" y="5767715"/>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直線單箭頭接點 333"/>
            <p:cNvCxnSpPr/>
            <p:nvPr/>
          </p:nvCxnSpPr>
          <p:spPr>
            <a:xfrm flipV="1">
              <a:off x="1797739" y="574086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直線單箭頭接點 334"/>
            <p:cNvCxnSpPr/>
            <p:nvPr/>
          </p:nvCxnSpPr>
          <p:spPr>
            <a:xfrm flipV="1">
              <a:off x="2678739" y="5733965"/>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1" name="橢圓 330"/>
            <p:cNvSpPr/>
            <p:nvPr/>
          </p:nvSpPr>
          <p:spPr>
            <a:xfrm>
              <a:off x="2406838" y="559039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32" name="橢圓 331"/>
            <p:cNvSpPr/>
            <p:nvPr/>
          </p:nvSpPr>
          <p:spPr>
            <a:xfrm>
              <a:off x="2405946" y="593692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447" name="文字方塊 446"/>
          <p:cNvSpPr txBox="1"/>
          <p:nvPr/>
        </p:nvSpPr>
        <p:spPr>
          <a:xfrm>
            <a:off x="325491" y="1852134"/>
            <a:ext cx="1440000" cy="830977"/>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a:r>
              <a:rPr lang="en-US" altLang="zh-TW" sz="2400" dirty="0" err="1"/>
              <a:t>minibatch</a:t>
            </a:r>
            <a:r>
              <a:rPr lang="en-US" altLang="zh-TW" sz="2400" dirty="0"/>
              <a:t> </a:t>
            </a:r>
          </a:p>
          <a:p>
            <a:pPr algn="ctr"/>
            <a:r>
              <a:rPr lang="en-US" altLang="zh-TW" sz="2400" dirty="0"/>
              <a:t>1</a:t>
            </a:r>
            <a:endParaRPr lang="zh-TW" altLang="en-US" sz="2400" baseline="-25000" dirty="0"/>
          </a:p>
        </p:txBody>
      </p:sp>
      <p:grpSp>
        <p:nvGrpSpPr>
          <p:cNvPr id="452" name="群組 451"/>
          <p:cNvGrpSpPr/>
          <p:nvPr/>
        </p:nvGrpSpPr>
        <p:grpSpPr>
          <a:xfrm rot="5400000">
            <a:off x="4981977" y="3201464"/>
            <a:ext cx="2816562" cy="2026283"/>
            <a:chOff x="5238336" y="4137476"/>
            <a:chExt cx="2816562" cy="2026283"/>
          </a:xfrm>
        </p:grpSpPr>
        <p:sp>
          <p:nvSpPr>
            <p:cNvPr id="396" name="橢圓 395"/>
            <p:cNvSpPr/>
            <p:nvPr/>
          </p:nvSpPr>
          <p:spPr>
            <a:xfrm>
              <a:off x="5988865" y="489653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8" name="橢圓 397"/>
            <p:cNvSpPr/>
            <p:nvPr/>
          </p:nvSpPr>
          <p:spPr>
            <a:xfrm>
              <a:off x="7566875" y="51981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99" name="橢圓 398"/>
            <p:cNvSpPr/>
            <p:nvPr/>
          </p:nvSpPr>
          <p:spPr>
            <a:xfrm>
              <a:off x="7566875" y="561098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00" name="矩形 399"/>
            <p:cNvSpPr/>
            <p:nvPr/>
          </p:nvSpPr>
          <p:spPr>
            <a:xfrm>
              <a:off x="5238336" y="4945837"/>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401" name="直線單箭頭接點 400"/>
            <p:cNvCxnSpPr>
              <a:stCxn id="400" idx="3"/>
              <a:endCxn id="396" idx="2"/>
            </p:cNvCxnSpPr>
            <p:nvPr/>
          </p:nvCxnSpPr>
          <p:spPr>
            <a:xfrm>
              <a:off x="5369400" y="5011369"/>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直線單箭頭接點 403"/>
            <p:cNvCxnSpPr>
              <a:stCxn id="400" idx="3"/>
            </p:cNvCxnSpPr>
            <p:nvPr/>
          </p:nvCxnSpPr>
          <p:spPr>
            <a:xfrm>
              <a:off x="5369400" y="5011369"/>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直線單箭頭接點 405"/>
            <p:cNvCxnSpPr>
              <a:endCxn id="398" idx="2"/>
            </p:cNvCxnSpPr>
            <p:nvPr/>
          </p:nvCxnSpPr>
          <p:spPr>
            <a:xfrm>
              <a:off x="7108244" y="5000376"/>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直線單箭頭接點 406"/>
            <p:cNvCxnSpPr>
              <a:endCxn id="399" idx="2"/>
            </p:cNvCxnSpPr>
            <p:nvPr/>
          </p:nvCxnSpPr>
          <p:spPr>
            <a:xfrm>
              <a:off x="7108245" y="5022010"/>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1" name="直線單箭頭接點 410"/>
            <p:cNvCxnSpPr>
              <a:endCxn id="398" idx="2"/>
            </p:cNvCxnSpPr>
            <p:nvPr/>
          </p:nvCxnSpPr>
          <p:spPr>
            <a:xfrm flipV="1">
              <a:off x="7108244" y="5323616"/>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2" name="直線單箭頭接點 411"/>
            <p:cNvCxnSpPr>
              <a:endCxn id="399" idx="2"/>
            </p:cNvCxnSpPr>
            <p:nvPr/>
          </p:nvCxnSpPr>
          <p:spPr>
            <a:xfrm flipV="1">
              <a:off x="7108245" y="5736456"/>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直線單箭頭接點 412"/>
            <p:cNvCxnSpPr>
              <a:stCxn id="417" idx="2"/>
              <a:endCxn id="396" idx="2"/>
            </p:cNvCxnSpPr>
            <p:nvPr/>
          </p:nvCxnSpPr>
          <p:spPr>
            <a:xfrm flipV="1">
              <a:off x="5303868" y="5022010"/>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6" name="直線單箭頭接點 415"/>
            <p:cNvCxnSpPr>
              <a:stCxn id="417" idx="3"/>
            </p:cNvCxnSpPr>
            <p:nvPr/>
          </p:nvCxnSpPr>
          <p:spPr>
            <a:xfrm>
              <a:off x="5369400" y="5349800"/>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7" name="矩形 416"/>
            <p:cNvSpPr/>
            <p:nvPr/>
          </p:nvSpPr>
          <p:spPr>
            <a:xfrm>
              <a:off x="5238336" y="528426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418" name="橢圓 417"/>
            <p:cNvSpPr/>
            <p:nvPr/>
          </p:nvSpPr>
          <p:spPr>
            <a:xfrm>
              <a:off x="6857296" y="48794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1" name="橢圓 420"/>
            <p:cNvSpPr/>
            <p:nvPr/>
          </p:nvSpPr>
          <p:spPr>
            <a:xfrm>
              <a:off x="6857296" y="591154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22" name="矩形 421"/>
            <p:cNvSpPr/>
            <p:nvPr/>
          </p:nvSpPr>
          <p:spPr>
            <a:xfrm>
              <a:off x="5238336" y="5655604"/>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423" name="矩形 422"/>
            <p:cNvSpPr/>
            <p:nvPr/>
          </p:nvSpPr>
          <p:spPr>
            <a:xfrm>
              <a:off x="5238336" y="598993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424" name="直線單箭頭接點 423"/>
            <p:cNvCxnSpPr>
              <a:stCxn id="423" idx="3"/>
            </p:cNvCxnSpPr>
            <p:nvPr/>
          </p:nvCxnSpPr>
          <p:spPr>
            <a:xfrm flipV="1">
              <a:off x="5369400" y="6054106"/>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直線單箭頭接點 424"/>
            <p:cNvCxnSpPr>
              <a:stCxn id="422" idx="3"/>
            </p:cNvCxnSpPr>
            <p:nvPr/>
          </p:nvCxnSpPr>
          <p:spPr>
            <a:xfrm>
              <a:off x="5369400" y="5721136"/>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8" name="直線單箭頭接點 427"/>
            <p:cNvCxnSpPr>
              <a:stCxn id="423" idx="3"/>
              <a:endCxn id="396" idx="2"/>
            </p:cNvCxnSpPr>
            <p:nvPr/>
          </p:nvCxnSpPr>
          <p:spPr>
            <a:xfrm flipV="1">
              <a:off x="5369400" y="5022010"/>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0" name="直線單箭頭接點 429"/>
            <p:cNvCxnSpPr>
              <a:stCxn id="422" idx="3"/>
              <a:endCxn id="396" idx="2"/>
            </p:cNvCxnSpPr>
            <p:nvPr/>
          </p:nvCxnSpPr>
          <p:spPr>
            <a:xfrm flipV="1">
              <a:off x="5369400" y="5022010"/>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1" name="直線單箭頭接點 430"/>
            <p:cNvCxnSpPr/>
            <p:nvPr/>
          </p:nvCxnSpPr>
          <p:spPr>
            <a:xfrm>
              <a:off x="6239814" y="5011369"/>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直線單箭頭接點 433"/>
            <p:cNvCxnSpPr/>
            <p:nvPr/>
          </p:nvCxnSpPr>
          <p:spPr>
            <a:xfrm>
              <a:off x="6239814" y="5011369"/>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8" name="直線單箭頭接點 437"/>
            <p:cNvCxnSpPr/>
            <p:nvPr/>
          </p:nvCxnSpPr>
          <p:spPr>
            <a:xfrm flipV="1">
              <a:off x="6239814" y="6054106"/>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2" name="直線單箭頭接點 441"/>
            <p:cNvCxnSpPr/>
            <p:nvPr/>
          </p:nvCxnSpPr>
          <p:spPr>
            <a:xfrm flipV="1">
              <a:off x="6239814" y="5022010"/>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5" name="直線單箭頭接點 444"/>
            <p:cNvCxnSpPr/>
            <p:nvPr/>
          </p:nvCxnSpPr>
          <p:spPr>
            <a:xfrm>
              <a:off x="7825583" y="53298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6" name="直線單箭頭接點 445"/>
            <p:cNvCxnSpPr/>
            <p:nvPr/>
          </p:nvCxnSpPr>
          <p:spPr>
            <a:xfrm>
              <a:off x="7825583" y="5743598"/>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1" name="橢圓 390"/>
            <p:cNvSpPr/>
            <p:nvPr/>
          </p:nvSpPr>
          <p:spPr>
            <a:xfrm>
              <a:off x="5984094" y="591281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49" name="文字方塊 448"/>
            <p:cNvSpPr txBox="1"/>
            <p:nvPr/>
          </p:nvSpPr>
          <p:spPr>
            <a:xfrm>
              <a:off x="6063857" y="4137476"/>
              <a:ext cx="964273" cy="523220"/>
            </a:xfrm>
            <a:prstGeom prst="rect">
              <a:avLst/>
            </a:prstGeom>
            <a:noFill/>
          </p:spPr>
          <p:txBody>
            <a:bodyPr wrap="square" rtlCol="0">
              <a:spAutoFit/>
            </a:bodyPr>
            <a:lstStyle/>
            <a:p>
              <a:r>
                <a:rPr lang="en-US" altLang="zh-TW" sz="2800" dirty="0"/>
                <a:t>……</a:t>
              </a:r>
              <a:endParaRPr lang="zh-TW" altLang="en-US" sz="2800" dirty="0"/>
            </a:p>
          </p:txBody>
        </p:sp>
      </p:grpSp>
      <p:sp>
        <p:nvSpPr>
          <p:cNvPr id="453" name="文字方塊 452"/>
          <p:cNvSpPr txBox="1"/>
          <p:nvPr/>
        </p:nvSpPr>
        <p:spPr>
          <a:xfrm>
            <a:off x="1113459" y="5741959"/>
            <a:ext cx="7351603" cy="523200"/>
          </a:xfrm>
          <a:prstGeom prst="rect">
            <a:avLst/>
          </a:prstGeom>
          <a:noFill/>
        </p:spPr>
        <p:txBody>
          <a:bodyPr wrap="square" lIns="91420" tIns="45710" rIns="91420" bIns="45710" rtlCol="0">
            <a:spAutoFit/>
          </a:bodyPr>
          <a:lstStyle/>
          <a:p>
            <a:pPr marL="285689" indent="-285689">
              <a:buFont typeface="Wingdings" panose="05000000000000000000" pitchFamily="2" charset="2"/>
              <a:buChar char="Ø"/>
            </a:pPr>
            <a:r>
              <a:rPr lang="en-US" altLang="zh-TW" sz="2800" dirty="0"/>
              <a:t>Using one mini-batch to train one network</a:t>
            </a:r>
            <a:endParaRPr lang="zh-TW" altLang="en-US" sz="2800" dirty="0"/>
          </a:p>
        </p:txBody>
      </p:sp>
      <p:sp>
        <p:nvSpPr>
          <p:cNvPr id="454" name="文字方塊 453"/>
          <p:cNvSpPr txBox="1"/>
          <p:nvPr/>
        </p:nvSpPr>
        <p:spPr>
          <a:xfrm>
            <a:off x="1088193" y="6205586"/>
            <a:ext cx="7018866" cy="523200"/>
          </a:xfrm>
          <a:prstGeom prst="rect">
            <a:avLst/>
          </a:prstGeom>
          <a:noFill/>
        </p:spPr>
        <p:txBody>
          <a:bodyPr wrap="square" lIns="91420" tIns="45710" rIns="91420" bIns="45710" rtlCol="0">
            <a:spAutoFit/>
          </a:bodyPr>
          <a:lstStyle/>
          <a:p>
            <a:pPr marL="285689" indent="-285689">
              <a:buFont typeface="Wingdings" panose="05000000000000000000" pitchFamily="2" charset="2"/>
              <a:buChar char="Ø"/>
            </a:pPr>
            <a:r>
              <a:rPr lang="en-US" altLang="zh-TW" sz="2800" dirty="0"/>
              <a:t>Some parameters in the network are shared</a:t>
            </a:r>
            <a:endParaRPr lang="zh-TW" altLang="en-US" sz="2800" dirty="0"/>
          </a:p>
        </p:txBody>
      </p:sp>
      <p:sp>
        <p:nvSpPr>
          <p:cNvPr id="455" name="文字方塊 454"/>
          <p:cNvSpPr txBox="1"/>
          <p:nvPr/>
        </p:nvSpPr>
        <p:spPr>
          <a:xfrm>
            <a:off x="1982924" y="1847804"/>
            <a:ext cx="1440000" cy="830977"/>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a:r>
              <a:rPr lang="en-US" altLang="zh-TW" sz="2400" dirty="0" err="1"/>
              <a:t>minibatch</a:t>
            </a:r>
            <a:r>
              <a:rPr lang="en-US" altLang="zh-TW" sz="2400" dirty="0"/>
              <a:t> </a:t>
            </a:r>
          </a:p>
          <a:p>
            <a:pPr algn="ctr"/>
            <a:r>
              <a:rPr lang="en-US" altLang="zh-TW" sz="2400" dirty="0"/>
              <a:t>2</a:t>
            </a:r>
            <a:endParaRPr lang="zh-TW" altLang="en-US" sz="2400" baseline="-25000" dirty="0"/>
          </a:p>
        </p:txBody>
      </p:sp>
      <p:sp>
        <p:nvSpPr>
          <p:cNvPr id="456" name="文字方塊 455"/>
          <p:cNvSpPr txBox="1"/>
          <p:nvPr/>
        </p:nvSpPr>
        <p:spPr>
          <a:xfrm>
            <a:off x="3634658" y="1852134"/>
            <a:ext cx="1440000" cy="830977"/>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a:r>
              <a:rPr lang="en-US" altLang="zh-TW" sz="2400" dirty="0" err="1"/>
              <a:t>minibatch</a:t>
            </a:r>
            <a:r>
              <a:rPr lang="en-US" altLang="zh-TW" sz="2400" dirty="0"/>
              <a:t> </a:t>
            </a:r>
          </a:p>
          <a:p>
            <a:pPr algn="ctr"/>
            <a:r>
              <a:rPr lang="en-US" altLang="zh-TW" sz="2400" dirty="0"/>
              <a:t>3</a:t>
            </a:r>
            <a:endParaRPr lang="zh-TW" altLang="en-US" sz="2400" baseline="-25000" dirty="0"/>
          </a:p>
        </p:txBody>
      </p:sp>
      <p:sp>
        <p:nvSpPr>
          <p:cNvPr id="457" name="文字方塊 456"/>
          <p:cNvSpPr txBox="1"/>
          <p:nvPr/>
        </p:nvSpPr>
        <p:spPr>
          <a:xfrm>
            <a:off x="5283616" y="1834103"/>
            <a:ext cx="1440000" cy="830977"/>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a:r>
              <a:rPr lang="en-US" altLang="zh-TW" sz="2400" dirty="0" err="1"/>
              <a:t>minibatch</a:t>
            </a:r>
            <a:r>
              <a:rPr lang="en-US" altLang="zh-TW" sz="2400" dirty="0"/>
              <a:t> </a:t>
            </a:r>
          </a:p>
          <a:p>
            <a:pPr algn="ctr"/>
            <a:r>
              <a:rPr lang="en-US" altLang="zh-TW" sz="2400" dirty="0"/>
              <a:t>4</a:t>
            </a:r>
            <a:endParaRPr lang="zh-TW" altLang="en-US" sz="2400" baseline="-25000" dirty="0"/>
          </a:p>
        </p:txBody>
      </p:sp>
      <p:sp>
        <p:nvSpPr>
          <p:cNvPr id="515" name="文字方塊 514"/>
          <p:cNvSpPr txBox="1"/>
          <p:nvPr/>
        </p:nvSpPr>
        <p:spPr>
          <a:xfrm>
            <a:off x="7134165" y="2979863"/>
            <a:ext cx="1828800" cy="523200"/>
          </a:xfrm>
          <a:prstGeom prst="rect">
            <a:avLst/>
          </a:prstGeom>
          <a:noFill/>
        </p:spPr>
        <p:txBody>
          <a:bodyPr wrap="square" lIns="91420" tIns="45710" rIns="91420" bIns="45710" rtlCol="0">
            <a:spAutoFit/>
          </a:bodyPr>
          <a:lstStyle/>
          <a:p>
            <a:pPr algn="ctr"/>
            <a:r>
              <a:rPr lang="en-US" altLang="zh-TW" sz="2800" dirty="0"/>
              <a:t>M neurons</a:t>
            </a:r>
            <a:endParaRPr lang="zh-TW" altLang="en-US" sz="2800" dirty="0"/>
          </a:p>
        </p:txBody>
      </p:sp>
      <p:sp>
        <p:nvSpPr>
          <p:cNvPr id="516" name="文字方塊 515"/>
          <p:cNvSpPr txBox="1"/>
          <p:nvPr/>
        </p:nvSpPr>
        <p:spPr>
          <a:xfrm>
            <a:off x="7134165" y="4390224"/>
            <a:ext cx="1828800" cy="954087"/>
          </a:xfrm>
          <a:prstGeom prst="rect">
            <a:avLst/>
          </a:prstGeom>
          <a:noFill/>
        </p:spPr>
        <p:txBody>
          <a:bodyPr wrap="square" lIns="91420" tIns="45710" rIns="91420" bIns="45710" rtlCol="0">
            <a:spAutoFit/>
          </a:bodyPr>
          <a:lstStyle/>
          <a:p>
            <a:pPr algn="ctr"/>
            <a:r>
              <a:rPr lang="en-US" altLang="zh-TW" sz="2800" dirty="0"/>
              <a:t>2</a:t>
            </a:r>
            <a:r>
              <a:rPr lang="en-US" altLang="zh-TW" sz="2800" baseline="30000" dirty="0"/>
              <a:t>M </a:t>
            </a:r>
            <a:r>
              <a:rPr lang="en-US" altLang="zh-TW" sz="2800" dirty="0"/>
              <a:t>possible networks</a:t>
            </a:r>
            <a:endParaRPr lang="zh-TW" altLang="en-US" sz="2800" baseline="30000" dirty="0"/>
          </a:p>
        </p:txBody>
      </p:sp>
      <p:sp>
        <p:nvSpPr>
          <p:cNvPr id="517" name="向下箭號 516"/>
          <p:cNvSpPr/>
          <p:nvPr/>
        </p:nvSpPr>
        <p:spPr>
          <a:xfrm>
            <a:off x="7784576" y="3503083"/>
            <a:ext cx="501874" cy="88714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grpSp>
        <p:nvGrpSpPr>
          <p:cNvPr id="138" name="Group 137"/>
          <p:cNvGrpSpPr/>
          <p:nvPr/>
        </p:nvGrpSpPr>
        <p:grpSpPr>
          <a:xfrm>
            <a:off x="8453741" y="5984280"/>
            <a:ext cx="592191" cy="816164"/>
            <a:chOff x="7517647" y="4843947"/>
            <a:chExt cx="1485900" cy="1908068"/>
          </a:xfrm>
        </p:grpSpPr>
        <p:pic>
          <p:nvPicPr>
            <p:cNvPr id="139"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4850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p:bldP spid="447" grpId="0" animBg="1"/>
      <p:bldP spid="453" grpId="0"/>
      <p:bldP spid="454" grpId="0"/>
      <p:bldP spid="455" grpId="0" animBg="1"/>
      <p:bldP spid="456" grpId="0" animBg="1"/>
      <p:bldP spid="457" grpId="0" animBg="1"/>
      <p:bldP spid="515" grpId="0"/>
      <p:bldP spid="516" grpId="0"/>
      <p:bldP spid="51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5562189" y="2515917"/>
            <a:ext cx="3330744" cy="3248773"/>
          </a:xfrm>
          <a:prstGeom prst="rect">
            <a:avLst/>
          </a:prstGeom>
          <a:noFill/>
          <a:ln w="57150">
            <a:solidFill>
              <a:srgbClr val="FF0000"/>
            </a:solidFill>
          </a:ln>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 name="標題 1"/>
          <p:cNvSpPr>
            <a:spLocks noGrp="1"/>
          </p:cNvSpPr>
          <p:nvPr>
            <p:ph type="title"/>
          </p:nvPr>
        </p:nvSpPr>
        <p:spPr/>
        <p:txBody>
          <a:bodyPr/>
          <a:lstStyle/>
          <a:p>
            <a:r>
              <a:rPr lang="en-US" altLang="zh-TW" dirty="0"/>
              <a:t>Dropout is a kind of ensemble.</a:t>
            </a:r>
            <a:endParaRPr lang="zh-TW" altLang="en-US" dirty="0"/>
          </a:p>
        </p:txBody>
      </p:sp>
      <p:grpSp>
        <p:nvGrpSpPr>
          <p:cNvPr id="448" name="群組 447"/>
          <p:cNvGrpSpPr/>
          <p:nvPr/>
        </p:nvGrpSpPr>
        <p:grpSpPr>
          <a:xfrm rot="5400000">
            <a:off x="-366709" y="3553745"/>
            <a:ext cx="2816562" cy="1283045"/>
            <a:chOff x="1660188" y="3148756"/>
            <a:chExt cx="2816562" cy="1283045"/>
          </a:xfrm>
        </p:grpSpPr>
        <p:sp>
          <p:nvSpPr>
            <p:cNvPr id="9" name="橢圓 8"/>
            <p:cNvSpPr/>
            <p:nvPr/>
          </p:nvSpPr>
          <p:spPr>
            <a:xfrm>
              <a:off x="2410717" y="3510713"/>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橢圓 11"/>
            <p:cNvSpPr/>
            <p:nvPr/>
          </p:nvSpPr>
          <p:spPr>
            <a:xfrm>
              <a:off x="3988727" y="346744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p:cNvSpPr/>
            <p:nvPr/>
          </p:nvSpPr>
          <p:spPr>
            <a:xfrm>
              <a:off x="3988727" y="388028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矩形 13"/>
            <p:cNvSpPr/>
            <p:nvPr/>
          </p:nvSpPr>
          <p:spPr>
            <a:xfrm>
              <a:off x="1660188" y="321514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16" name="直線單箭頭接點 15"/>
            <p:cNvCxnSpPr>
              <a:stCxn id="14" idx="3"/>
              <a:endCxn id="9" idx="2"/>
            </p:cNvCxnSpPr>
            <p:nvPr/>
          </p:nvCxnSpPr>
          <p:spPr>
            <a:xfrm>
              <a:off x="1791252" y="3280673"/>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4" idx="3"/>
            </p:cNvCxnSpPr>
            <p:nvPr/>
          </p:nvCxnSpPr>
          <p:spPr>
            <a:xfrm>
              <a:off x="1791252" y="3280673"/>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endCxn id="12" idx="2"/>
            </p:cNvCxnSpPr>
            <p:nvPr/>
          </p:nvCxnSpPr>
          <p:spPr>
            <a:xfrm flipV="1">
              <a:off x="3530097" y="3592920"/>
              <a:ext cx="458630" cy="5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endCxn id="12" idx="2"/>
            </p:cNvCxnSpPr>
            <p:nvPr/>
          </p:nvCxnSpPr>
          <p:spPr>
            <a:xfrm>
              <a:off x="3530096" y="3269680"/>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endCxn id="13" idx="2"/>
            </p:cNvCxnSpPr>
            <p:nvPr/>
          </p:nvCxnSpPr>
          <p:spPr>
            <a:xfrm>
              <a:off x="3530097" y="3291314"/>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3" idx="2"/>
            </p:cNvCxnSpPr>
            <p:nvPr/>
          </p:nvCxnSpPr>
          <p:spPr>
            <a:xfrm>
              <a:off x="3530096" y="3662777"/>
              <a:ext cx="458631" cy="3429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endCxn id="12" idx="2"/>
            </p:cNvCxnSpPr>
            <p:nvPr/>
          </p:nvCxnSpPr>
          <p:spPr>
            <a:xfrm flipV="1">
              <a:off x="3530097" y="3592920"/>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3" idx="2"/>
            </p:cNvCxnSpPr>
            <p:nvPr/>
          </p:nvCxnSpPr>
          <p:spPr>
            <a:xfrm>
              <a:off x="3530097" y="3979799"/>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2" idx="2"/>
            </p:cNvCxnSpPr>
            <p:nvPr/>
          </p:nvCxnSpPr>
          <p:spPr>
            <a:xfrm flipV="1">
              <a:off x="3530096" y="3592920"/>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3" idx="2"/>
            </p:cNvCxnSpPr>
            <p:nvPr/>
          </p:nvCxnSpPr>
          <p:spPr>
            <a:xfrm flipV="1">
              <a:off x="3530097" y="4005760"/>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橢圓 31"/>
            <p:cNvSpPr/>
            <p:nvPr/>
          </p:nvSpPr>
          <p:spPr>
            <a:xfrm>
              <a:off x="3279148" y="314875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橢圓 32"/>
            <p:cNvSpPr/>
            <p:nvPr/>
          </p:nvSpPr>
          <p:spPr>
            <a:xfrm>
              <a:off x="3279148" y="349363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 name="橢圓 33"/>
            <p:cNvSpPr/>
            <p:nvPr/>
          </p:nvSpPr>
          <p:spPr>
            <a:xfrm>
              <a:off x="3279148" y="38372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5" name="橢圓 34"/>
            <p:cNvSpPr/>
            <p:nvPr/>
          </p:nvSpPr>
          <p:spPr>
            <a:xfrm>
              <a:off x="3279148" y="41808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 name="矩形 35"/>
            <p:cNvSpPr/>
            <p:nvPr/>
          </p:nvSpPr>
          <p:spPr>
            <a:xfrm>
              <a:off x="1660188" y="392490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7" name="矩形 36"/>
            <p:cNvSpPr/>
            <p:nvPr/>
          </p:nvSpPr>
          <p:spPr>
            <a:xfrm>
              <a:off x="1660188" y="42592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40" name="直線單箭頭接點 39"/>
            <p:cNvCxnSpPr>
              <a:stCxn id="37" idx="3"/>
            </p:cNvCxnSpPr>
            <p:nvPr/>
          </p:nvCxnSpPr>
          <p:spPr>
            <a:xfrm flipV="1">
              <a:off x="1791252" y="3979799"/>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37" idx="3"/>
              <a:endCxn id="9" idx="2"/>
            </p:cNvCxnSpPr>
            <p:nvPr/>
          </p:nvCxnSpPr>
          <p:spPr>
            <a:xfrm flipV="1">
              <a:off x="1791252" y="3636188"/>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36" idx="3"/>
              <a:endCxn id="9" idx="2"/>
            </p:cNvCxnSpPr>
            <p:nvPr/>
          </p:nvCxnSpPr>
          <p:spPr>
            <a:xfrm flipV="1">
              <a:off x="1791252"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p:nvPr/>
          </p:nvCxnSpPr>
          <p:spPr>
            <a:xfrm>
              <a:off x="2661666" y="3619104"/>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a:off x="2661666" y="3619104"/>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a:off x="2661666" y="3619104"/>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a:off x="2661666" y="3990440"/>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p:nvPr/>
          </p:nvCxnSpPr>
          <p:spPr>
            <a:xfrm flipV="1">
              <a:off x="2661666"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flipV="1">
              <a:off x="2661666" y="3291314"/>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4247435" y="359910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247435" y="40129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V="1">
              <a:off x="1797739" y="3986049"/>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flipV="1">
              <a:off x="2678739" y="397915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a:stCxn id="9" idx="6"/>
              <a:endCxn id="32" idx="2"/>
            </p:cNvCxnSpPr>
            <p:nvPr/>
          </p:nvCxnSpPr>
          <p:spPr>
            <a:xfrm flipV="1">
              <a:off x="2661666" y="3274230"/>
              <a:ext cx="617482" cy="3619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9" name="橢圓 248"/>
            <p:cNvSpPr/>
            <p:nvPr/>
          </p:nvSpPr>
          <p:spPr>
            <a:xfrm>
              <a:off x="2406838" y="383557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451" name="群組 450"/>
          <p:cNvGrpSpPr/>
          <p:nvPr/>
        </p:nvGrpSpPr>
        <p:grpSpPr>
          <a:xfrm rot="5400000">
            <a:off x="2857969" y="3562288"/>
            <a:ext cx="2816562" cy="1265961"/>
            <a:chOff x="5222538" y="3182974"/>
            <a:chExt cx="2816562" cy="1265961"/>
          </a:xfrm>
        </p:grpSpPr>
        <p:sp>
          <p:nvSpPr>
            <p:cNvPr id="278" name="橢圓 277"/>
            <p:cNvSpPr/>
            <p:nvPr/>
          </p:nvSpPr>
          <p:spPr>
            <a:xfrm>
              <a:off x="5973067" y="318297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9" name="橢圓 278"/>
            <p:cNvSpPr/>
            <p:nvPr/>
          </p:nvSpPr>
          <p:spPr>
            <a:xfrm>
              <a:off x="5973067" y="352784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0" name="橢圓 279"/>
            <p:cNvSpPr/>
            <p:nvPr/>
          </p:nvSpPr>
          <p:spPr>
            <a:xfrm>
              <a:off x="7551077" y="348457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1" name="橢圓 280"/>
            <p:cNvSpPr/>
            <p:nvPr/>
          </p:nvSpPr>
          <p:spPr>
            <a:xfrm>
              <a:off x="7551077" y="389741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2" name="矩形 281"/>
            <p:cNvSpPr/>
            <p:nvPr/>
          </p:nvSpPr>
          <p:spPr>
            <a:xfrm>
              <a:off x="5222538" y="323227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283" name="直線單箭頭接點 282"/>
            <p:cNvCxnSpPr>
              <a:stCxn id="282" idx="3"/>
              <a:endCxn id="278" idx="2"/>
            </p:cNvCxnSpPr>
            <p:nvPr/>
          </p:nvCxnSpPr>
          <p:spPr>
            <a:xfrm>
              <a:off x="5353602" y="3297807"/>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直線單箭頭接點 283"/>
            <p:cNvCxnSpPr>
              <a:stCxn id="282" idx="3"/>
              <a:endCxn id="279" idx="2"/>
            </p:cNvCxnSpPr>
            <p:nvPr/>
          </p:nvCxnSpPr>
          <p:spPr>
            <a:xfrm>
              <a:off x="5353602" y="3297807"/>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直線單箭頭接點 284"/>
            <p:cNvCxnSpPr>
              <a:stCxn id="282" idx="3"/>
            </p:cNvCxnSpPr>
            <p:nvPr/>
          </p:nvCxnSpPr>
          <p:spPr>
            <a:xfrm>
              <a:off x="5353602"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直線單箭頭接點 290"/>
            <p:cNvCxnSpPr>
              <a:endCxn id="280" idx="2"/>
            </p:cNvCxnSpPr>
            <p:nvPr/>
          </p:nvCxnSpPr>
          <p:spPr>
            <a:xfrm flipV="1">
              <a:off x="7092447" y="3610054"/>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直線單箭頭接點 291"/>
            <p:cNvCxnSpPr>
              <a:endCxn id="281" idx="2"/>
            </p:cNvCxnSpPr>
            <p:nvPr/>
          </p:nvCxnSpPr>
          <p:spPr>
            <a:xfrm>
              <a:off x="7092447" y="3996933"/>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直線單箭頭接點 292"/>
            <p:cNvCxnSpPr>
              <a:endCxn id="280" idx="2"/>
            </p:cNvCxnSpPr>
            <p:nvPr/>
          </p:nvCxnSpPr>
          <p:spPr>
            <a:xfrm flipV="1">
              <a:off x="7092446" y="3610054"/>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直線單箭頭接點 293"/>
            <p:cNvCxnSpPr>
              <a:endCxn id="281" idx="2"/>
            </p:cNvCxnSpPr>
            <p:nvPr/>
          </p:nvCxnSpPr>
          <p:spPr>
            <a:xfrm flipV="1">
              <a:off x="7092447" y="4022894"/>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直線單箭頭接點 294"/>
            <p:cNvCxnSpPr>
              <a:stCxn id="299" idx="2"/>
              <a:endCxn id="278" idx="2"/>
            </p:cNvCxnSpPr>
            <p:nvPr/>
          </p:nvCxnSpPr>
          <p:spPr>
            <a:xfrm flipV="1">
              <a:off x="5288070" y="3308448"/>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直線單箭頭接點 295"/>
            <p:cNvCxnSpPr>
              <a:stCxn id="299" idx="3"/>
              <a:endCxn id="279" idx="2"/>
            </p:cNvCxnSpPr>
            <p:nvPr/>
          </p:nvCxnSpPr>
          <p:spPr>
            <a:xfrm>
              <a:off x="5353602" y="3636238"/>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直線單箭頭接點 296"/>
            <p:cNvCxnSpPr>
              <a:stCxn id="299" idx="3"/>
            </p:cNvCxnSpPr>
            <p:nvPr/>
          </p:nvCxnSpPr>
          <p:spPr>
            <a:xfrm>
              <a:off x="5353602"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9" name="矩形 298"/>
            <p:cNvSpPr/>
            <p:nvPr/>
          </p:nvSpPr>
          <p:spPr>
            <a:xfrm>
              <a:off x="5222538" y="357070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02" name="橢圓 301"/>
            <p:cNvSpPr/>
            <p:nvPr/>
          </p:nvSpPr>
          <p:spPr>
            <a:xfrm>
              <a:off x="6841498" y="385437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3" name="橢圓 302"/>
            <p:cNvSpPr/>
            <p:nvPr/>
          </p:nvSpPr>
          <p:spPr>
            <a:xfrm>
              <a:off x="6841498" y="419798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04" name="矩形 303"/>
            <p:cNvSpPr/>
            <p:nvPr/>
          </p:nvSpPr>
          <p:spPr>
            <a:xfrm>
              <a:off x="5222538" y="39420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05" name="矩形 304"/>
            <p:cNvSpPr/>
            <p:nvPr/>
          </p:nvSpPr>
          <p:spPr>
            <a:xfrm>
              <a:off x="5222538" y="427637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308" name="直線單箭頭接點 307"/>
            <p:cNvCxnSpPr>
              <a:stCxn id="305" idx="3"/>
            </p:cNvCxnSpPr>
            <p:nvPr/>
          </p:nvCxnSpPr>
          <p:spPr>
            <a:xfrm flipV="1">
              <a:off x="5353602" y="3996933"/>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直線單箭頭接點 308"/>
            <p:cNvCxnSpPr>
              <a:stCxn id="305" idx="3"/>
              <a:endCxn id="279" idx="2"/>
            </p:cNvCxnSpPr>
            <p:nvPr/>
          </p:nvCxnSpPr>
          <p:spPr>
            <a:xfrm flipV="1">
              <a:off x="5353602" y="3653322"/>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直線單箭頭接點 309"/>
            <p:cNvCxnSpPr>
              <a:stCxn id="305" idx="3"/>
              <a:endCxn id="278" idx="2"/>
            </p:cNvCxnSpPr>
            <p:nvPr/>
          </p:nvCxnSpPr>
          <p:spPr>
            <a:xfrm flipV="1">
              <a:off x="5353602" y="3308448"/>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直線單箭頭接點 310"/>
            <p:cNvCxnSpPr>
              <a:stCxn id="304" idx="3"/>
              <a:endCxn id="279" idx="2"/>
            </p:cNvCxnSpPr>
            <p:nvPr/>
          </p:nvCxnSpPr>
          <p:spPr>
            <a:xfrm flipV="1">
              <a:off x="5353602" y="3653322"/>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2" name="直線單箭頭接點 311"/>
            <p:cNvCxnSpPr>
              <a:stCxn id="304" idx="3"/>
              <a:endCxn id="278" idx="2"/>
            </p:cNvCxnSpPr>
            <p:nvPr/>
          </p:nvCxnSpPr>
          <p:spPr>
            <a:xfrm flipV="1">
              <a:off x="5353602" y="3308448"/>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直線單箭頭接點 314"/>
            <p:cNvCxnSpPr/>
            <p:nvPr/>
          </p:nvCxnSpPr>
          <p:spPr>
            <a:xfrm>
              <a:off x="6224016"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直線單箭頭接點 315"/>
            <p:cNvCxnSpPr/>
            <p:nvPr/>
          </p:nvCxnSpPr>
          <p:spPr>
            <a:xfrm>
              <a:off x="6224016" y="3297807"/>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直線單箭頭接點 317"/>
            <p:cNvCxnSpPr/>
            <p:nvPr/>
          </p:nvCxnSpPr>
          <p:spPr>
            <a:xfrm>
              <a:off x="6224016"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直線單箭頭接點 318"/>
            <p:cNvCxnSpPr/>
            <p:nvPr/>
          </p:nvCxnSpPr>
          <p:spPr>
            <a:xfrm>
              <a:off x="6224016" y="3636238"/>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直線單箭頭接點 320"/>
            <p:cNvCxnSpPr/>
            <p:nvPr/>
          </p:nvCxnSpPr>
          <p:spPr>
            <a:xfrm>
              <a:off x="6224016" y="4007574"/>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直線單箭頭接點 326"/>
            <p:cNvCxnSpPr/>
            <p:nvPr/>
          </p:nvCxnSpPr>
          <p:spPr>
            <a:xfrm>
              <a:off x="7809785" y="3616240"/>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直線單箭頭接點 327"/>
            <p:cNvCxnSpPr/>
            <p:nvPr/>
          </p:nvCxnSpPr>
          <p:spPr>
            <a:xfrm>
              <a:off x="7809785" y="403003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直線單箭頭接點 274"/>
            <p:cNvCxnSpPr/>
            <p:nvPr/>
          </p:nvCxnSpPr>
          <p:spPr>
            <a:xfrm flipV="1">
              <a:off x="5360089" y="4003183"/>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直線單箭頭接點 275"/>
            <p:cNvCxnSpPr/>
            <p:nvPr/>
          </p:nvCxnSpPr>
          <p:spPr>
            <a:xfrm flipV="1">
              <a:off x="6241089" y="3996286"/>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2" name="橢圓 271"/>
            <p:cNvSpPr/>
            <p:nvPr/>
          </p:nvSpPr>
          <p:spPr>
            <a:xfrm>
              <a:off x="5969188" y="385271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450" name="群組 449"/>
          <p:cNvGrpSpPr/>
          <p:nvPr/>
        </p:nvGrpSpPr>
        <p:grpSpPr>
          <a:xfrm rot="5400000">
            <a:off x="1385975" y="3696735"/>
            <a:ext cx="2816562" cy="965618"/>
            <a:chOff x="1660188" y="5222258"/>
            <a:chExt cx="2816562" cy="965618"/>
          </a:xfrm>
        </p:grpSpPr>
        <p:sp>
          <p:nvSpPr>
            <p:cNvPr id="339" name="橢圓 338"/>
            <p:cNvSpPr/>
            <p:nvPr/>
          </p:nvSpPr>
          <p:spPr>
            <a:xfrm>
              <a:off x="3988727" y="522225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0" name="橢圓 339"/>
            <p:cNvSpPr/>
            <p:nvPr/>
          </p:nvSpPr>
          <p:spPr>
            <a:xfrm>
              <a:off x="3988727" y="563509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350" name="直線單箭頭接點 349"/>
            <p:cNvCxnSpPr>
              <a:endCxn id="339" idx="2"/>
            </p:cNvCxnSpPr>
            <p:nvPr/>
          </p:nvCxnSpPr>
          <p:spPr>
            <a:xfrm flipV="1">
              <a:off x="3530097" y="5347733"/>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直線單箭頭接點 350"/>
            <p:cNvCxnSpPr>
              <a:endCxn id="340" idx="2"/>
            </p:cNvCxnSpPr>
            <p:nvPr/>
          </p:nvCxnSpPr>
          <p:spPr>
            <a:xfrm>
              <a:off x="3530097" y="5734612"/>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直線單箭頭接點 351"/>
            <p:cNvCxnSpPr>
              <a:endCxn id="339" idx="2"/>
            </p:cNvCxnSpPr>
            <p:nvPr/>
          </p:nvCxnSpPr>
          <p:spPr>
            <a:xfrm flipV="1">
              <a:off x="3530096" y="5347733"/>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直線單箭頭接點 352"/>
            <p:cNvCxnSpPr>
              <a:endCxn id="340" idx="2"/>
            </p:cNvCxnSpPr>
            <p:nvPr/>
          </p:nvCxnSpPr>
          <p:spPr>
            <a:xfrm flipV="1">
              <a:off x="3530097" y="5760573"/>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1" name="橢圓 360"/>
            <p:cNvSpPr/>
            <p:nvPr/>
          </p:nvSpPr>
          <p:spPr>
            <a:xfrm>
              <a:off x="3279148" y="559205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2" name="橢圓 361"/>
            <p:cNvSpPr/>
            <p:nvPr/>
          </p:nvSpPr>
          <p:spPr>
            <a:xfrm>
              <a:off x="3279148" y="593566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3" name="矩形 362"/>
            <p:cNvSpPr/>
            <p:nvPr/>
          </p:nvSpPr>
          <p:spPr>
            <a:xfrm>
              <a:off x="1660188" y="567972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364" name="矩形 363"/>
            <p:cNvSpPr/>
            <p:nvPr/>
          </p:nvSpPr>
          <p:spPr>
            <a:xfrm>
              <a:off x="1660188" y="601405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365" name="直線單箭頭接點 364"/>
            <p:cNvCxnSpPr>
              <a:stCxn id="364" idx="3"/>
            </p:cNvCxnSpPr>
            <p:nvPr/>
          </p:nvCxnSpPr>
          <p:spPr>
            <a:xfrm flipV="1">
              <a:off x="1791252"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直線單箭頭接點 365"/>
            <p:cNvCxnSpPr>
              <a:stCxn id="363" idx="3"/>
            </p:cNvCxnSpPr>
            <p:nvPr/>
          </p:nvCxnSpPr>
          <p:spPr>
            <a:xfrm>
              <a:off x="1791252"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直線單箭頭接點 366"/>
            <p:cNvCxnSpPr>
              <a:stCxn id="364" idx="3"/>
            </p:cNvCxnSpPr>
            <p:nvPr/>
          </p:nvCxnSpPr>
          <p:spPr>
            <a:xfrm flipV="1">
              <a:off x="1791252"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9" name="直線單箭頭接點 378"/>
            <p:cNvCxnSpPr/>
            <p:nvPr/>
          </p:nvCxnSpPr>
          <p:spPr>
            <a:xfrm flipV="1">
              <a:off x="2661666"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直線單箭頭接點 379"/>
            <p:cNvCxnSpPr/>
            <p:nvPr/>
          </p:nvCxnSpPr>
          <p:spPr>
            <a:xfrm>
              <a:off x="2661666"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直線單箭頭接點 380"/>
            <p:cNvCxnSpPr/>
            <p:nvPr/>
          </p:nvCxnSpPr>
          <p:spPr>
            <a:xfrm flipV="1">
              <a:off x="2661666"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6" name="直線單箭頭接點 385"/>
            <p:cNvCxnSpPr/>
            <p:nvPr/>
          </p:nvCxnSpPr>
          <p:spPr>
            <a:xfrm>
              <a:off x="4247435" y="5353919"/>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直線單箭頭接點 386"/>
            <p:cNvCxnSpPr/>
            <p:nvPr/>
          </p:nvCxnSpPr>
          <p:spPr>
            <a:xfrm>
              <a:off x="4247435" y="5767715"/>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直線單箭頭接點 333"/>
            <p:cNvCxnSpPr/>
            <p:nvPr/>
          </p:nvCxnSpPr>
          <p:spPr>
            <a:xfrm flipV="1">
              <a:off x="1797739" y="574086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直線單箭頭接點 334"/>
            <p:cNvCxnSpPr/>
            <p:nvPr/>
          </p:nvCxnSpPr>
          <p:spPr>
            <a:xfrm flipV="1">
              <a:off x="2678739" y="5733965"/>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1" name="橢圓 330"/>
            <p:cNvSpPr/>
            <p:nvPr/>
          </p:nvSpPr>
          <p:spPr>
            <a:xfrm>
              <a:off x="2406838" y="559039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32" name="橢圓 331"/>
            <p:cNvSpPr/>
            <p:nvPr/>
          </p:nvSpPr>
          <p:spPr>
            <a:xfrm>
              <a:off x="2405946" y="593692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456" name="文字方塊 455"/>
          <p:cNvSpPr txBox="1"/>
          <p:nvPr/>
        </p:nvSpPr>
        <p:spPr>
          <a:xfrm>
            <a:off x="3550764" y="1801950"/>
            <a:ext cx="2042475" cy="461645"/>
          </a:xfrm>
          <a:prstGeom prst="rect">
            <a:avLst/>
          </a:prstGeom>
          <a:noFill/>
        </p:spPr>
        <p:txBody>
          <a:bodyPr wrap="square" lIns="91420" tIns="45710" rIns="91420" bIns="45710" rtlCol="0">
            <a:spAutoFit/>
          </a:bodyPr>
          <a:lstStyle/>
          <a:p>
            <a:pPr algn="ctr"/>
            <a:r>
              <a:rPr lang="en-US" altLang="zh-TW" sz="2400" dirty="0"/>
              <a:t>testing data x</a:t>
            </a:r>
            <a:endParaRPr lang="zh-TW" altLang="en-US" sz="2400" baseline="-25000" dirty="0"/>
          </a:p>
        </p:txBody>
      </p:sp>
      <p:sp>
        <p:nvSpPr>
          <p:cNvPr id="139" name="矩形 138"/>
          <p:cNvSpPr/>
          <p:nvPr/>
        </p:nvSpPr>
        <p:spPr>
          <a:xfrm>
            <a:off x="294842" y="1589029"/>
            <a:ext cx="2941021" cy="523200"/>
          </a:xfrm>
          <a:prstGeom prst="rect">
            <a:avLst/>
          </a:prstGeom>
        </p:spPr>
        <p:txBody>
          <a:bodyPr wrap="none" lIns="91420" tIns="45710" rIns="91420" bIns="45710">
            <a:spAutoFit/>
          </a:bodyPr>
          <a:lstStyle/>
          <a:p>
            <a:r>
              <a:rPr lang="en-US" altLang="zh-TW" sz="2800" b="1" i="1" u="sng" dirty="0"/>
              <a:t>Testing of Dropout</a:t>
            </a:r>
            <a:endParaRPr lang="en-US" altLang="zh-TW" sz="2800" dirty="0"/>
          </a:p>
        </p:txBody>
      </p:sp>
      <p:sp>
        <p:nvSpPr>
          <p:cNvPr id="140" name="文字方塊 139"/>
          <p:cNvSpPr txBox="1"/>
          <p:nvPr/>
        </p:nvSpPr>
        <p:spPr>
          <a:xfrm rot="5400000">
            <a:off x="4753632" y="3944587"/>
            <a:ext cx="964273" cy="523200"/>
          </a:xfrm>
          <a:prstGeom prst="rect">
            <a:avLst/>
          </a:prstGeom>
          <a:noFill/>
        </p:spPr>
        <p:txBody>
          <a:bodyPr wrap="square" lIns="91420" tIns="45710" rIns="91420" bIns="45710" rtlCol="0">
            <a:spAutoFit/>
          </a:bodyPr>
          <a:lstStyle/>
          <a:p>
            <a:r>
              <a:rPr lang="en-US" altLang="zh-TW" sz="2800" dirty="0"/>
              <a:t>……</a:t>
            </a:r>
            <a:endParaRPr lang="zh-TW" altLang="en-US" sz="2800" dirty="0"/>
          </a:p>
        </p:txBody>
      </p:sp>
      <p:sp>
        <p:nvSpPr>
          <p:cNvPr id="141" name="文字方塊 140"/>
          <p:cNvSpPr txBox="1"/>
          <p:nvPr/>
        </p:nvSpPr>
        <p:spPr>
          <a:xfrm>
            <a:off x="1543010" y="6234302"/>
            <a:ext cx="2461055" cy="461645"/>
          </a:xfrm>
          <a:prstGeom prst="rect">
            <a:avLst/>
          </a:prstGeom>
          <a:noFill/>
        </p:spPr>
        <p:txBody>
          <a:bodyPr wrap="square" lIns="91420" tIns="45710" rIns="91420" bIns="45710" rtlCol="0">
            <a:spAutoFit/>
          </a:bodyPr>
          <a:lstStyle/>
          <a:p>
            <a:pPr algn="ctr"/>
            <a:r>
              <a:rPr lang="en-US" altLang="zh-TW" sz="2400" dirty="0"/>
              <a:t>average</a:t>
            </a:r>
            <a:endParaRPr lang="zh-TW" altLang="en-US" sz="2400" dirty="0"/>
          </a:p>
        </p:txBody>
      </p:sp>
      <p:cxnSp>
        <p:nvCxnSpPr>
          <p:cNvPr id="142" name="直線單箭頭接點 141"/>
          <p:cNvCxnSpPr/>
          <p:nvPr/>
        </p:nvCxnSpPr>
        <p:spPr>
          <a:xfrm flipH="1">
            <a:off x="1261193" y="2265581"/>
            <a:ext cx="2475008" cy="46635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線單箭頭接點 143"/>
          <p:cNvCxnSpPr/>
          <p:nvPr/>
        </p:nvCxnSpPr>
        <p:spPr>
          <a:xfrm flipH="1">
            <a:off x="2864227" y="2289350"/>
            <a:ext cx="871977" cy="42657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單箭頭接點 144"/>
          <p:cNvCxnSpPr/>
          <p:nvPr/>
        </p:nvCxnSpPr>
        <p:spPr>
          <a:xfrm>
            <a:off x="3710789" y="2289350"/>
            <a:ext cx="567922" cy="45313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1" name="文字方塊 150"/>
          <p:cNvSpPr txBox="1"/>
          <p:nvPr/>
        </p:nvSpPr>
        <p:spPr>
          <a:xfrm>
            <a:off x="692252" y="5488890"/>
            <a:ext cx="755877" cy="461645"/>
          </a:xfrm>
          <a:prstGeom prst="rect">
            <a:avLst/>
          </a:prstGeom>
          <a:noFill/>
        </p:spPr>
        <p:txBody>
          <a:bodyPr wrap="square" lIns="91420" tIns="45710" rIns="91420" bIns="45710" rtlCol="0">
            <a:spAutoFit/>
          </a:bodyPr>
          <a:lstStyle/>
          <a:p>
            <a:pPr algn="ctr"/>
            <a:r>
              <a:rPr lang="en-US" altLang="zh-TW" sz="2400" dirty="0"/>
              <a:t>y</a:t>
            </a:r>
            <a:r>
              <a:rPr lang="en-US" altLang="zh-TW" sz="2400" baseline="-25000" dirty="0"/>
              <a:t>1</a:t>
            </a:r>
            <a:endParaRPr lang="zh-TW" altLang="en-US" sz="2400" baseline="-25000" dirty="0"/>
          </a:p>
        </p:txBody>
      </p:sp>
      <p:sp>
        <p:nvSpPr>
          <p:cNvPr id="152" name="文字方塊 151"/>
          <p:cNvSpPr txBox="1"/>
          <p:nvPr/>
        </p:nvSpPr>
        <p:spPr>
          <a:xfrm>
            <a:off x="2598517" y="5533856"/>
            <a:ext cx="755877" cy="461645"/>
          </a:xfrm>
          <a:prstGeom prst="rect">
            <a:avLst/>
          </a:prstGeom>
          <a:noFill/>
        </p:spPr>
        <p:txBody>
          <a:bodyPr wrap="square" lIns="91420" tIns="45710" rIns="91420" bIns="45710" rtlCol="0">
            <a:spAutoFit/>
          </a:bodyPr>
          <a:lstStyle/>
          <a:p>
            <a:pPr algn="ctr"/>
            <a:r>
              <a:rPr lang="en-US" altLang="zh-TW" sz="2400" dirty="0"/>
              <a:t>y</a:t>
            </a:r>
            <a:r>
              <a:rPr lang="en-US" altLang="zh-TW" sz="2400" baseline="-25000" dirty="0"/>
              <a:t>2</a:t>
            </a:r>
            <a:endParaRPr lang="zh-TW" altLang="en-US" sz="2400" baseline="-25000" dirty="0"/>
          </a:p>
        </p:txBody>
      </p:sp>
      <p:sp>
        <p:nvSpPr>
          <p:cNvPr id="153" name="文字方塊 152"/>
          <p:cNvSpPr txBox="1"/>
          <p:nvPr/>
        </p:nvSpPr>
        <p:spPr>
          <a:xfrm>
            <a:off x="3968739" y="5516071"/>
            <a:ext cx="755877" cy="461645"/>
          </a:xfrm>
          <a:prstGeom prst="rect">
            <a:avLst/>
          </a:prstGeom>
          <a:noFill/>
        </p:spPr>
        <p:txBody>
          <a:bodyPr wrap="square" lIns="91420" tIns="45710" rIns="91420" bIns="45710" rtlCol="0">
            <a:spAutoFit/>
          </a:bodyPr>
          <a:lstStyle/>
          <a:p>
            <a:pPr algn="ctr"/>
            <a:r>
              <a:rPr lang="en-US" altLang="zh-TW" sz="2400" dirty="0"/>
              <a:t>y</a:t>
            </a:r>
            <a:r>
              <a:rPr lang="en-US" altLang="zh-TW" sz="2400" baseline="-25000" dirty="0"/>
              <a:t>3</a:t>
            </a:r>
            <a:endParaRPr lang="zh-TW" altLang="en-US" sz="2400" baseline="-25000" dirty="0"/>
          </a:p>
        </p:txBody>
      </p:sp>
      <p:cxnSp>
        <p:nvCxnSpPr>
          <p:cNvPr id="154" name="直線單箭頭接點 153"/>
          <p:cNvCxnSpPr/>
          <p:nvPr/>
        </p:nvCxnSpPr>
        <p:spPr>
          <a:xfrm>
            <a:off x="1212748" y="5995523"/>
            <a:ext cx="910217" cy="37798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直線單箭頭接點 154"/>
          <p:cNvCxnSpPr>
            <a:stCxn id="152" idx="2"/>
          </p:cNvCxnSpPr>
          <p:nvPr/>
        </p:nvCxnSpPr>
        <p:spPr>
          <a:xfrm flipH="1">
            <a:off x="2920180" y="5995501"/>
            <a:ext cx="56276" cy="35308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直線單箭頭接點 155"/>
          <p:cNvCxnSpPr/>
          <p:nvPr/>
        </p:nvCxnSpPr>
        <p:spPr>
          <a:xfrm flipH="1">
            <a:off x="3417942" y="5976372"/>
            <a:ext cx="833815" cy="39713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164" name="群組 163"/>
          <p:cNvGrpSpPr/>
          <p:nvPr/>
        </p:nvGrpSpPr>
        <p:grpSpPr>
          <a:xfrm rot="5400000">
            <a:off x="4923459" y="3546428"/>
            <a:ext cx="2893086" cy="1335452"/>
            <a:chOff x="7997554" y="1461721"/>
            <a:chExt cx="5723548" cy="2641997"/>
          </a:xfrm>
        </p:grpSpPr>
        <p:grpSp>
          <p:nvGrpSpPr>
            <p:cNvPr id="165" name="群組 164"/>
            <p:cNvGrpSpPr/>
            <p:nvPr/>
          </p:nvGrpSpPr>
          <p:grpSpPr>
            <a:xfrm>
              <a:off x="7997554" y="1461721"/>
              <a:ext cx="5723548" cy="2641997"/>
              <a:chOff x="1904899" y="2535995"/>
              <a:chExt cx="5723548" cy="2641997"/>
            </a:xfrm>
          </p:grpSpPr>
          <p:sp>
            <p:nvSpPr>
              <p:cNvPr id="169" name="橢圓 168"/>
              <p:cNvSpPr/>
              <p:nvPr/>
            </p:nvSpPr>
            <p:spPr>
              <a:xfrm>
                <a:off x="3430053" y="2570711"/>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0" name="橢圓 169"/>
              <p:cNvSpPr/>
              <p:nvPr/>
            </p:nvSpPr>
            <p:spPr>
              <a:xfrm>
                <a:off x="3430053" y="3271530"/>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1" name="橢圓 170"/>
              <p:cNvSpPr/>
              <p:nvPr/>
            </p:nvSpPr>
            <p:spPr>
              <a:xfrm>
                <a:off x="3430053" y="396978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2" name="橢圓 171"/>
              <p:cNvSpPr/>
              <p:nvPr/>
            </p:nvSpPr>
            <p:spPr>
              <a:xfrm>
                <a:off x="3430053" y="466803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3" name="橢圓 172"/>
              <p:cNvSpPr/>
              <p:nvPr/>
            </p:nvSpPr>
            <p:spPr>
              <a:xfrm>
                <a:off x="6636734" y="318360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4" name="橢圓 173"/>
              <p:cNvSpPr/>
              <p:nvPr/>
            </p:nvSpPr>
            <p:spPr>
              <a:xfrm>
                <a:off x="6636734" y="4022539"/>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5" name="矩形 174"/>
              <p:cNvSpPr/>
              <p:nvPr/>
            </p:nvSpPr>
            <p:spPr>
              <a:xfrm>
                <a:off x="1904899" y="2670896"/>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176" name="直線單箭頭接點 175"/>
              <p:cNvCxnSpPr>
                <a:stCxn id="175" idx="3"/>
                <a:endCxn id="169" idx="2"/>
              </p:cNvCxnSpPr>
              <p:nvPr/>
            </p:nvCxnSpPr>
            <p:spPr>
              <a:xfrm>
                <a:off x="2171234"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p:cNvCxnSpPr>
                <a:stCxn id="175" idx="3"/>
                <a:endCxn id="170" idx="2"/>
              </p:cNvCxnSpPr>
              <p:nvPr/>
            </p:nvCxnSpPr>
            <p:spPr>
              <a:xfrm>
                <a:off x="2171234"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單箭頭接點 177"/>
              <p:cNvCxnSpPr>
                <a:stCxn id="175" idx="3"/>
                <a:endCxn id="171" idx="2"/>
              </p:cNvCxnSpPr>
              <p:nvPr/>
            </p:nvCxnSpPr>
            <p:spPr>
              <a:xfrm>
                <a:off x="2171234"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線單箭頭接點 178"/>
              <p:cNvCxnSpPr>
                <a:stCxn id="175" idx="3"/>
                <a:endCxn id="172" idx="2"/>
              </p:cNvCxnSpPr>
              <p:nvPr/>
            </p:nvCxnSpPr>
            <p:spPr>
              <a:xfrm>
                <a:off x="2171234"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單箭頭接點 179"/>
              <p:cNvCxnSpPr>
                <a:endCxn id="173" idx="2"/>
              </p:cNvCxnSpPr>
              <p:nvPr/>
            </p:nvCxnSpPr>
            <p:spPr>
              <a:xfrm flipV="1">
                <a:off x="5704749" y="3438582"/>
                <a:ext cx="931985" cy="1064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單箭頭接點 180"/>
              <p:cNvCxnSpPr>
                <a:endCxn id="173" idx="2"/>
              </p:cNvCxnSpPr>
              <p:nvPr/>
            </p:nvCxnSpPr>
            <p:spPr>
              <a:xfrm>
                <a:off x="5704748" y="2781725"/>
                <a:ext cx="931986" cy="6568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直線單箭頭接點 181"/>
              <p:cNvCxnSpPr>
                <a:endCxn id="174" idx="2"/>
              </p:cNvCxnSpPr>
              <p:nvPr/>
            </p:nvCxnSpPr>
            <p:spPr>
              <a:xfrm>
                <a:off x="5704749" y="2825688"/>
                <a:ext cx="931985" cy="14518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單箭頭接點 182"/>
              <p:cNvCxnSpPr>
                <a:endCxn id="174" idx="2"/>
              </p:cNvCxnSpPr>
              <p:nvPr/>
            </p:nvCxnSpPr>
            <p:spPr>
              <a:xfrm>
                <a:off x="5704748" y="3580539"/>
                <a:ext cx="931986" cy="6969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單箭頭接點 183"/>
              <p:cNvCxnSpPr>
                <a:endCxn id="173" idx="2"/>
              </p:cNvCxnSpPr>
              <p:nvPr/>
            </p:nvCxnSpPr>
            <p:spPr>
              <a:xfrm flipV="1">
                <a:off x="5704749" y="3438582"/>
                <a:ext cx="931985" cy="7861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單箭頭接點 184"/>
              <p:cNvCxnSpPr>
                <a:endCxn id="174" idx="2"/>
              </p:cNvCxnSpPr>
              <p:nvPr/>
            </p:nvCxnSpPr>
            <p:spPr>
              <a:xfrm>
                <a:off x="5704749" y="4224761"/>
                <a:ext cx="931985" cy="527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單箭頭接點 185"/>
              <p:cNvCxnSpPr>
                <a:endCxn id="173" idx="2"/>
              </p:cNvCxnSpPr>
              <p:nvPr/>
            </p:nvCxnSpPr>
            <p:spPr>
              <a:xfrm flipV="1">
                <a:off x="5704748" y="3438582"/>
                <a:ext cx="931986" cy="14567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直線單箭頭接點 186"/>
              <p:cNvCxnSpPr>
                <a:endCxn id="174" idx="2"/>
              </p:cNvCxnSpPr>
              <p:nvPr/>
            </p:nvCxnSpPr>
            <p:spPr>
              <a:xfrm flipV="1">
                <a:off x="5704749" y="4277516"/>
                <a:ext cx="931985" cy="6454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直線單箭頭接點 187"/>
              <p:cNvCxnSpPr>
                <a:stCxn id="192" idx="2"/>
                <a:endCxn id="169" idx="2"/>
              </p:cNvCxnSpPr>
              <p:nvPr/>
            </p:nvCxnSpPr>
            <p:spPr>
              <a:xfrm flipV="1">
                <a:off x="2038067" y="2825688"/>
                <a:ext cx="1391986" cy="7992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直線單箭頭接點 188"/>
              <p:cNvCxnSpPr>
                <a:stCxn id="192" idx="3"/>
                <a:endCxn id="170" idx="2"/>
              </p:cNvCxnSpPr>
              <p:nvPr/>
            </p:nvCxnSpPr>
            <p:spPr>
              <a:xfrm>
                <a:off x="2171234"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直線單箭頭接點 189"/>
              <p:cNvCxnSpPr>
                <a:stCxn id="192" idx="3"/>
                <a:endCxn id="171" idx="2"/>
              </p:cNvCxnSpPr>
              <p:nvPr/>
            </p:nvCxnSpPr>
            <p:spPr>
              <a:xfrm>
                <a:off x="2171234"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單箭頭接點 190"/>
              <p:cNvCxnSpPr>
                <a:stCxn id="192" idx="3"/>
                <a:endCxn id="172" idx="2"/>
              </p:cNvCxnSpPr>
              <p:nvPr/>
            </p:nvCxnSpPr>
            <p:spPr>
              <a:xfrm>
                <a:off x="2171234"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矩形 191"/>
              <p:cNvSpPr/>
              <p:nvPr/>
            </p:nvSpPr>
            <p:spPr>
              <a:xfrm>
                <a:off x="1904899" y="3358623"/>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193" name="橢圓 192"/>
              <p:cNvSpPr/>
              <p:nvPr/>
            </p:nvSpPr>
            <p:spPr>
              <a:xfrm>
                <a:off x="5194794" y="2535995"/>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橢圓 193"/>
              <p:cNvSpPr/>
              <p:nvPr/>
            </p:nvSpPr>
            <p:spPr>
              <a:xfrm>
                <a:off x="5194794" y="3236814"/>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5" name="橢圓 194"/>
              <p:cNvSpPr/>
              <p:nvPr/>
            </p:nvSpPr>
            <p:spPr>
              <a:xfrm>
                <a:off x="5194794" y="3935068"/>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6" name="橢圓 195"/>
              <p:cNvSpPr/>
              <p:nvPr/>
            </p:nvSpPr>
            <p:spPr>
              <a:xfrm>
                <a:off x="5194794" y="4633322"/>
                <a:ext cx="509954" cy="509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7" name="矩形 196"/>
              <p:cNvSpPr/>
              <p:nvPr/>
            </p:nvSpPr>
            <p:spPr>
              <a:xfrm>
                <a:off x="1904899" y="4113217"/>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198" name="矩形 197"/>
              <p:cNvSpPr/>
              <p:nvPr/>
            </p:nvSpPr>
            <p:spPr>
              <a:xfrm>
                <a:off x="1904899" y="4792619"/>
                <a:ext cx="266335" cy="2663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199" name="直線單箭頭接點 198"/>
              <p:cNvCxnSpPr>
                <a:stCxn id="198" idx="3"/>
                <a:endCxn id="172" idx="2"/>
              </p:cNvCxnSpPr>
              <p:nvPr/>
            </p:nvCxnSpPr>
            <p:spPr>
              <a:xfrm flipV="1">
                <a:off x="2171234"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直線單箭頭接點 199"/>
              <p:cNvCxnSpPr>
                <a:stCxn id="197" idx="3"/>
                <a:endCxn id="172" idx="2"/>
              </p:cNvCxnSpPr>
              <p:nvPr/>
            </p:nvCxnSpPr>
            <p:spPr>
              <a:xfrm>
                <a:off x="2171234"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直線單箭頭接點 200"/>
              <p:cNvCxnSpPr>
                <a:stCxn id="198" idx="3"/>
                <a:endCxn id="171" idx="2"/>
              </p:cNvCxnSpPr>
              <p:nvPr/>
            </p:nvCxnSpPr>
            <p:spPr>
              <a:xfrm flipV="1">
                <a:off x="2171234"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直線單箭頭接點 201"/>
              <p:cNvCxnSpPr>
                <a:stCxn id="198" idx="3"/>
                <a:endCxn id="170" idx="2"/>
              </p:cNvCxnSpPr>
              <p:nvPr/>
            </p:nvCxnSpPr>
            <p:spPr>
              <a:xfrm flipV="1">
                <a:off x="2171234"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直線單箭頭接點 202"/>
              <p:cNvCxnSpPr>
                <a:stCxn id="198" idx="3"/>
                <a:endCxn id="169" idx="2"/>
              </p:cNvCxnSpPr>
              <p:nvPr/>
            </p:nvCxnSpPr>
            <p:spPr>
              <a:xfrm flipV="1">
                <a:off x="2171234"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直線單箭頭接點 203"/>
              <p:cNvCxnSpPr>
                <a:stCxn id="197" idx="3"/>
                <a:endCxn id="170" idx="2"/>
              </p:cNvCxnSpPr>
              <p:nvPr/>
            </p:nvCxnSpPr>
            <p:spPr>
              <a:xfrm flipV="1">
                <a:off x="2171234"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直線單箭頭接點 204"/>
              <p:cNvCxnSpPr>
                <a:stCxn id="197" idx="3"/>
                <a:endCxn id="169" idx="2"/>
              </p:cNvCxnSpPr>
              <p:nvPr/>
            </p:nvCxnSpPr>
            <p:spPr>
              <a:xfrm flipV="1">
                <a:off x="2171234"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直線單箭頭接點 205"/>
              <p:cNvCxnSpPr/>
              <p:nvPr/>
            </p:nvCxnSpPr>
            <p:spPr>
              <a:xfrm>
                <a:off x="3940007" y="2804064"/>
                <a:ext cx="1258819" cy="216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直線單箭頭接點 206"/>
              <p:cNvCxnSpPr/>
              <p:nvPr/>
            </p:nvCxnSpPr>
            <p:spPr>
              <a:xfrm>
                <a:off x="3940007" y="2804064"/>
                <a:ext cx="1258819" cy="7224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直線單箭頭接點 207"/>
              <p:cNvCxnSpPr/>
              <p:nvPr/>
            </p:nvCxnSpPr>
            <p:spPr>
              <a:xfrm>
                <a:off x="3940007" y="2804064"/>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直線單箭頭接點 208"/>
              <p:cNvCxnSpPr/>
              <p:nvPr/>
            </p:nvCxnSpPr>
            <p:spPr>
              <a:xfrm>
                <a:off x="3940007" y="2804064"/>
                <a:ext cx="1258819" cy="21189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直線單箭頭接點 209"/>
              <p:cNvCxnSpPr/>
              <p:nvPr/>
            </p:nvCxnSpPr>
            <p:spPr>
              <a:xfrm>
                <a:off x="3940007" y="3491791"/>
                <a:ext cx="1258819" cy="3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直線單箭頭接點 210"/>
              <p:cNvCxnSpPr/>
              <p:nvPr/>
            </p:nvCxnSpPr>
            <p:spPr>
              <a:xfrm>
                <a:off x="3940007" y="3491791"/>
                <a:ext cx="1258819" cy="7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直線單箭頭接點 211"/>
              <p:cNvCxnSpPr/>
              <p:nvPr/>
            </p:nvCxnSpPr>
            <p:spPr>
              <a:xfrm>
                <a:off x="3940007" y="3491791"/>
                <a:ext cx="1258819" cy="14312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直線單箭頭接點 212"/>
              <p:cNvCxnSpPr/>
              <p:nvPr/>
            </p:nvCxnSpPr>
            <p:spPr>
              <a:xfrm flipV="1">
                <a:off x="3940007" y="4923015"/>
                <a:ext cx="1258819" cy="27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線單箭頭接點 213"/>
              <p:cNvCxnSpPr/>
              <p:nvPr/>
            </p:nvCxnSpPr>
            <p:spPr>
              <a:xfrm>
                <a:off x="3940007" y="4246385"/>
                <a:ext cx="1258819" cy="6766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直線單箭頭接點 214"/>
              <p:cNvCxnSpPr/>
              <p:nvPr/>
            </p:nvCxnSpPr>
            <p:spPr>
              <a:xfrm flipV="1">
                <a:off x="3940007" y="4224761"/>
                <a:ext cx="1258819" cy="7010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直線單箭頭接點 215"/>
              <p:cNvCxnSpPr/>
              <p:nvPr/>
            </p:nvCxnSpPr>
            <p:spPr>
              <a:xfrm flipV="1">
                <a:off x="3940007" y="3526507"/>
                <a:ext cx="1258819" cy="13992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直線單箭頭接點 216"/>
              <p:cNvCxnSpPr/>
              <p:nvPr/>
            </p:nvCxnSpPr>
            <p:spPr>
              <a:xfrm flipV="1">
                <a:off x="3940007" y="2825688"/>
                <a:ext cx="1258819" cy="21000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直線單箭頭接點 217"/>
              <p:cNvCxnSpPr/>
              <p:nvPr/>
            </p:nvCxnSpPr>
            <p:spPr>
              <a:xfrm flipV="1">
                <a:off x="3940007" y="3526507"/>
                <a:ext cx="1258819" cy="7198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直線單箭頭接點 218"/>
              <p:cNvCxnSpPr/>
              <p:nvPr/>
            </p:nvCxnSpPr>
            <p:spPr>
              <a:xfrm flipV="1">
                <a:off x="3940007" y="2825688"/>
                <a:ext cx="1258819" cy="14206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單箭頭接點 219"/>
              <p:cNvCxnSpPr/>
              <p:nvPr/>
            </p:nvCxnSpPr>
            <p:spPr>
              <a:xfrm>
                <a:off x="7162454" y="3451153"/>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直線單箭頭接點 220"/>
              <p:cNvCxnSpPr/>
              <p:nvPr/>
            </p:nvCxnSpPr>
            <p:spPr>
              <a:xfrm>
                <a:off x="7162454" y="4292030"/>
                <a:ext cx="4659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6" name="直線單箭頭接點 165"/>
            <p:cNvCxnSpPr/>
            <p:nvPr/>
          </p:nvCxnSpPr>
          <p:spPr>
            <a:xfrm flipV="1">
              <a:off x="8277073" y="3163187"/>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線單箭頭接點 166"/>
            <p:cNvCxnSpPr/>
            <p:nvPr/>
          </p:nvCxnSpPr>
          <p:spPr>
            <a:xfrm flipV="1">
              <a:off x="10067356" y="3149173"/>
              <a:ext cx="1245635" cy="53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直線單箭頭接點 167"/>
            <p:cNvCxnSpPr>
              <a:stCxn id="170" idx="6"/>
              <a:endCxn id="193" idx="2"/>
            </p:cNvCxnSpPr>
            <p:nvPr/>
          </p:nvCxnSpPr>
          <p:spPr>
            <a:xfrm flipV="1">
              <a:off x="10032662" y="1716698"/>
              <a:ext cx="1254787" cy="7355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文字方塊 29"/>
          <p:cNvSpPr txBox="1"/>
          <p:nvPr/>
        </p:nvSpPr>
        <p:spPr>
          <a:xfrm>
            <a:off x="7362664" y="3343821"/>
            <a:ext cx="1292399" cy="1569640"/>
          </a:xfrm>
          <a:prstGeom prst="rect">
            <a:avLst/>
          </a:prstGeom>
          <a:noFill/>
        </p:spPr>
        <p:txBody>
          <a:bodyPr wrap="square" lIns="91420" tIns="45710" rIns="91420" bIns="45710" rtlCol="0">
            <a:spAutoFit/>
          </a:bodyPr>
          <a:lstStyle/>
          <a:p>
            <a:r>
              <a:rPr lang="en-US" altLang="zh-TW" sz="2400" dirty="0"/>
              <a:t>All the weights multiply (1-p)%</a:t>
            </a:r>
            <a:endParaRPr lang="zh-TW" altLang="en-US" sz="2400" dirty="0"/>
          </a:p>
        </p:txBody>
      </p:sp>
      <p:sp>
        <p:nvSpPr>
          <p:cNvPr id="38" name="文字方塊 37"/>
          <p:cNvSpPr txBox="1"/>
          <p:nvPr/>
        </p:nvSpPr>
        <p:spPr>
          <a:xfrm>
            <a:off x="4713452" y="6161139"/>
            <a:ext cx="933450" cy="707866"/>
          </a:xfrm>
          <a:prstGeom prst="rect">
            <a:avLst/>
          </a:prstGeom>
          <a:noFill/>
        </p:spPr>
        <p:txBody>
          <a:bodyPr wrap="square" lIns="91420" tIns="45710" rIns="91420" bIns="45710" rtlCol="0">
            <a:spAutoFit/>
          </a:bodyPr>
          <a:lstStyle/>
          <a:p>
            <a:pPr algn="ctr"/>
            <a:r>
              <a:rPr lang="zh-TW" altLang="en-US" sz="4000" b="1" dirty="0">
                <a:solidFill>
                  <a:srgbClr val="FF0000"/>
                </a:solidFill>
              </a:rPr>
              <a:t>≈</a:t>
            </a:r>
          </a:p>
        </p:txBody>
      </p:sp>
      <p:sp>
        <p:nvSpPr>
          <p:cNvPr id="226" name="文字方塊 225"/>
          <p:cNvSpPr txBox="1"/>
          <p:nvPr/>
        </p:nvSpPr>
        <p:spPr>
          <a:xfrm>
            <a:off x="5988756" y="6168113"/>
            <a:ext cx="755877" cy="523200"/>
          </a:xfrm>
          <a:prstGeom prst="rect">
            <a:avLst/>
          </a:prstGeom>
          <a:noFill/>
        </p:spPr>
        <p:txBody>
          <a:bodyPr wrap="square" lIns="91420" tIns="45710" rIns="91420" bIns="45710" rtlCol="0">
            <a:spAutoFit/>
          </a:bodyPr>
          <a:lstStyle/>
          <a:p>
            <a:pPr algn="ctr"/>
            <a:r>
              <a:rPr lang="en-US" altLang="zh-TW" sz="2800" dirty="0"/>
              <a:t>y</a:t>
            </a:r>
            <a:endParaRPr lang="zh-TW" altLang="en-US" sz="2800" baseline="-25000" dirty="0"/>
          </a:p>
        </p:txBody>
      </p:sp>
      <p:cxnSp>
        <p:nvCxnSpPr>
          <p:cNvPr id="229" name="直線單箭頭接點 228"/>
          <p:cNvCxnSpPr/>
          <p:nvPr/>
        </p:nvCxnSpPr>
        <p:spPr>
          <a:xfrm>
            <a:off x="5492561" y="2269721"/>
            <a:ext cx="869756" cy="4502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線單箭頭接點 229"/>
          <p:cNvCxnSpPr/>
          <p:nvPr/>
        </p:nvCxnSpPr>
        <p:spPr>
          <a:xfrm>
            <a:off x="6369354" y="5768956"/>
            <a:ext cx="0" cy="4531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22" name="Group 221"/>
          <p:cNvGrpSpPr/>
          <p:nvPr/>
        </p:nvGrpSpPr>
        <p:grpSpPr>
          <a:xfrm>
            <a:off x="8453741" y="5984280"/>
            <a:ext cx="592191" cy="816164"/>
            <a:chOff x="7517647" y="4843947"/>
            <a:chExt cx="1485900" cy="1908068"/>
          </a:xfrm>
        </p:grpSpPr>
        <p:pic>
          <p:nvPicPr>
            <p:cNvPr id="223"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6050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p:bldP spid="226"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More about dropout</a:t>
            </a:r>
            <a:endParaRPr lang="zh-TW" altLang="en-US" dirty="0"/>
          </a:p>
        </p:txBody>
      </p:sp>
      <p:sp>
        <p:nvSpPr>
          <p:cNvPr id="3" name="內容版面配置區 2"/>
          <p:cNvSpPr>
            <a:spLocks noGrp="1"/>
          </p:cNvSpPr>
          <p:nvPr>
            <p:ph idx="1"/>
          </p:nvPr>
        </p:nvSpPr>
        <p:spPr/>
        <p:txBody>
          <a:bodyPr>
            <a:normAutofit/>
          </a:bodyPr>
          <a:lstStyle/>
          <a:p>
            <a:pPr marL="228552" lvl="2">
              <a:spcBef>
                <a:spcPts val="1000"/>
              </a:spcBef>
            </a:pPr>
            <a:r>
              <a:rPr lang="en-US" altLang="zh-TW" sz="2400" dirty="0"/>
              <a:t>More reference for dropout </a:t>
            </a:r>
            <a:r>
              <a:rPr lang="en-US" altLang="zh-TW" sz="1800" dirty="0">
                <a:solidFill>
                  <a:srgbClr val="0000FF"/>
                </a:solidFill>
              </a:rPr>
              <a:t>[</a:t>
            </a:r>
            <a:r>
              <a:rPr lang="en-US" altLang="zh-TW" sz="1800" dirty="0" err="1">
                <a:solidFill>
                  <a:srgbClr val="0000FF"/>
                </a:solidFill>
              </a:rPr>
              <a:t>Nitish</a:t>
            </a:r>
            <a:r>
              <a:rPr lang="en-US" altLang="zh-TW" sz="1800" dirty="0">
                <a:solidFill>
                  <a:srgbClr val="0000FF"/>
                </a:solidFill>
              </a:rPr>
              <a:t> Srivastava, JMLR’14] [Pierre </a:t>
            </a:r>
            <a:r>
              <a:rPr lang="en-US" altLang="zh-TW" sz="1800" dirty="0" err="1">
                <a:solidFill>
                  <a:srgbClr val="0000FF"/>
                </a:solidFill>
              </a:rPr>
              <a:t>Baldi</a:t>
            </a:r>
            <a:r>
              <a:rPr lang="en-US" altLang="zh-TW" sz="1800" dirty="0">
                <a:solidFill>
                  <a:srgbClr val="0000FF"/>
                </a:solidFill>
              </a:rPr>
              <a:t>, NIPS’13][Geoffrey E. Hinton, arXiv’12]</a:t>
            </a:r>
          </a:p>
          <a:p>
            <a:pPr marL="228552" lvl="2">
              <a:spcBef>
                <a:spcPts val="1000"/>
              </a:spcBef>
            </a:pPr>
            <a:r>
              <a:rPr lang="en-US" altLang="zh-TW" sz="2400" dirty="0"/>
              <a:t>Dropout works better with </a:t>
            </a:r>
            <a:r>
              <a:rPr lang="en-US" altLang="zh-TW" sz="2400" dirty="0" err="1"/>
              <a:t>Maxout</a:t>
            </a:r>
            <a:r>
              <a:rPr lang="en-US" altLang="zh-TW" sz="2400" dirty="0"/>
              <a:t> </a:t>
            </a:r>
            <a:r>
              <a:rPr lang="en-US" altLang="zh-TW" sz="1800" dirty="0">
                <a:solidFill>
                  <a:srgbClr val="0000FF"/>
                </a:solidFill>
              </a:rPr>
              <a:t>[Ian J. </a:t>
            </a:r>
            <a:r>
              <a:rPr lang="en-US" altLang="zh-TW" sz="1800" dirty="0" err="1">
                <a:solidFill>
                  <a:srgbClr val="0000FF"/>
                </a:solidFill>
              </a:rPr>
              <a:t>Goodfellow</a:t>
            </a:r>
            <a:r>
              <a:rPr lang="en-US" altLang="zh-TW" sz="1800" dirty="0">
                <a:solidFill>
                  <a:srgbClr val="0000FF"/>
                </a:solidFill>
              </a:rPr>
              <a:t>, ICML’13]</a:t>
            </a:r>
          </a:p>
          <a:p>
            <a:pPr marL="228552" lvl="2">
              <a:spcBef>
                <a:spcPts val="1000"/>
              </a:spcBef>
            </a:pPr>
            <a:r>
              <a:rPr lang="en-US" altLang="zh-TW" sz="2400" dirty="0" err="1"/>
              <a:t>Dropconnect</a:t>
            </a:r>
            <a:r>
              <a:rPr lang="en-US" altLang="zh-TW" sz="2400" dirty="0"/>
              <a:t> </a:t>
            </a:r>
            <a:r>
              <a:rPr lang="en-US" altLang="zh-TW" sz="1800" dirty="0">
                <a:solidFill>
                  <a:srgbClr val="0000FF"/>
                </a:solidFill>
              </a:rPr>
              <a:t>[Li Wan, </a:t>
            </a:r>
            <a:r>
              <a:rPr lang="en-US" altLang="zh-TW" sz="1800" i="1" dirty="0">
                <a:solidFill>
                  <a:srgbClr val="0000FF"/>
                </a:solidFill>
              </a:rPr>
              <a:t>ICML’13</a:t>
            </a:r>
            <a:r>
              <a:rPr lang="en-US" altLang="zh-TW" sz="1800" dirty="0">
                <a:solidFill>
                  <a:srgbClr val="0000FF"/>
                </a:solidFill>
              </a:rPr>
              <a:t>]</a:t>
            </a:r>
          </a:p>
          <a:p>
            <a:pPr marL="685654" lvl="3">
              <a:spcBef>
                <a:spcPts val="1000"/>
              </a:spcBef>
            </a:pPr>
            <a:r>
              <a:rPr lang="en-US" altLang="zh-TW" sz="2200" dirty="0"/>
              <a:t>Dropout delete neurons</a:t>
            </a:r>
          </a:p>
          <a:p>
            <a:pPr marL="685654" lvl="3">
              <a:spcBef>
                <a:spcPts val="1000"/>
              </a:spcBef>
            </a:pPr>
            <a:r>
              <a:rPr lang="en-US" altLang="zh-TW" sz="2200" dirty="0" err="1"/>
              <a:t>Dropconnect</a:t>
            </a:r>
            <a:r>
              <a:rPr lang="en-US" altLang="zh-TW" sz="2200" dirty="0"/>
              <a:t> deletes the connection between neurons</a:t>
            </a:r>
          </a:p>
          <a:p>
            <a:pPr marL="228552" lvl="2">
              <a:spcBef>
                <a:spcPts val="1000"/>
              </a:spcBef>
            </a:pPr>
            <a:r>
              <a:rPr lang="en-US" altLang="zh-TW" sz="2400" dirty="0"/>
              <a:t>Annealed dropout </a:t>
            </a:r>
            <a:r>
              <a:rPr lang="en-US" altLang="zh-TW" sz="1800" dirty="0">
                <a:solidFill>
                  <a:srgbClr val="0000FF"/>
                </a:solidFill>
              </a:rPr>
              <a:t>[S.J. Rennie, SLT’14]</a:t>
            </a:r>
          </a:p>
          <a:p>
            <a:pPr marL="685654" lvl="3">
              <a:spcBef>
                <a:spcPts val="1000"/>
              </a:spcBef>
            </a:pPr>
            <a:r>
              <a:rPr lang="en-US" altLang="zh-TW" sz="2200" dirty="0"/>
              <a:t>Dropout rate decreases by epochs</a:t>
            </a:r>
          </a:p>
          <a:p>
            <a:pPr marL="228552" lvl="2">
              <a:spcBef>
                <a:spcPts val="1000"/>
              </a:spcBef>
            </a:pPr>
            <a:r>
              <a:rPr lang="en-US" altLang="zh-TW" sz="2400" dirty="0"/>
              <a:t>Standout </a:t>
            </a:r>
            <a:r>
              <a:rPr lang="en-US" altLang="zh-TW" sz="1800" dirty="0">
                <a:solidFill>
                  <a:srgbClr val="0000FF"/>
                </a:solidFill>
              </a:rPr>
              <a:t>[J. Ba, NISP’13]</a:t>
            </a:r>
          </a:p>
          <a:p>
            <a:pPr marL="685654" lvl="3">
              <a:spcBef>
                <a:spcPts val="1000"/>
              </a:spcBef>
            </a:pPr>
            <a:r>
              <a:rPr lang="en-US" altLang="zh-TW" sz="2200" dirty="0"/>
              <a:t>Each neural has different dropout rate</a:t>
            </a:r>
          </a:p>
        </p:txBody>
      </p:sp>
      <p:grpSp>
        <p:nvGrpSpPr>
          <p:cNvPr id="4" name="Group 3"/>
          <p:cNvGrpSpPr/>
          <p:nvPr/>
        </p:nvGrpSpPr>
        <p:grpSpPr>
          <a:xfrm>
            <a:off x="8453741" y="5984280"/>
            <a:ext cx="592191" cy="816164"/>
            <a:chOff x="7517647" y="4843947"/>
            <a:chExt cx="1485900" cy="1908068"/>
          </a:xfrm>
        </p:grpSpPr>
        <p:pic>
          <p:nvPicPr>
            <p:cNvPr id="5"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466392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6" y="101449"/>
            <a:ext cx="8943007" cy="223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642461" y="176656"/>
            <a:ext cx="6253566" cy="369332"/>
          </a:xfrm>
          <a:prstGeom prst="rect">
            <a:avLst/>
          </a:prstGeom>
        </p:spPr>
        <p:txBody>
          <a:bodyPr wrap="square">
            <a:spAutoFit/>
          </a:bodyPr>
          <a:lstStyle/>
          <a:p>
            <a:r>
              <a:rPr lang="en-US" dirty="0">
                <a:hlinkClick r:id="rId3"/>
              </a:rPr>
              <a:t>http://ufldl.stanford.edu/tutorial/unsupervised/Autoencoders/</a:t>
            </a:r>
            <a:r>
              <a:rPr lang="en-US" dirty="0"/>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5" y="2445837"/>
            <a:ext cx="3753964" cy="4180178"/>
          </a:xfrm>
          <a:prstGeom prst="rect">
            <a:avLst/>
          </a:prstGeom>
        </p:spPr>
      </p:pic>
      <p:pic>
        <p:nvPicPr>
          <p:cNvPr id="2498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3763" y="2603715"/>
            <a:ext cx="5308248" cy="35697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588216" y="6419883"/>
            <a:ext cx="6532540" cy="369332"/>
          </a:xfrm>
          <a:prstGeom prst="rect">
            <a:avLst/>
          </a:prstGeom>
        </p:spPr>
        <p:txBody>
          <a:bodyPr wrap="square">
            <a:spAutoFit/>
          </a:bodyPr>
          <a:lstStyle/>
          <a:p>
            <a:r>
              <a:rPr lang="en-US" dirty="0">
                <a:hlinkClick r:id="rId6"/>
              </a:rPr>
              <a:t>http://www.deeplearningbook.org/contents/autoencoders.html</a:t>
            </a:r>
            <a:r>
              <a:rPr lang="en-US" dirty="0"/>
              <a:t> </a:t>
            </a:r>
          </a:p>
        </p:txBody>
      </p:sp>
    </p:spTree>
    <p:extLst>
      <p:ext uri="{BB962C8B-B14F-4D97-AF65-F5344CB8AC3E}">
        <p14:creationId xmlns:p14="http://schemas.microsoft.com/office/powerpoint/2010/main" val="2720770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p:cNvGraphicFramePr>
          <p:nvPr>
            <p:extLst>
              <p:ext uri="{D42A27DB-BD31-4B8C-83A1-F6EECF244321}">
                <p14:modId xmlns:p14="http://schemas.microsoft.com/office/powerpoint/2010/main" val="4178359004"/>
              </p:ext>
            </p:extLst>
          </p:nvPr>
        </p:nvGraphicFramePr>
        <p:xfrm>
          <a:off x="3582095" y="4529883"/>
          <a:ext cx="5410200" cy="2286000"/>
        </p:xfrm>
        <a:graphic>
          <a:graphicData uri="http://schemas.openxmlformats.org/presentationml/2006/ole">
            <mc:AlternateContent xmlns:mc="http://schemas.openxmlformats.org/markup-compatibility/2006">
              <mc:Choice xmlns:v="urn:schemas-microsoft-com:vml" Requires="v">
                <p:oleObj name="Worksheet" r:id="rId2" imgW="6459480" imgH="2862000" progId="Excel.Sheet.8">
                  <p:embed/>
                </p:oleObj>
              </mc:Choice>
              <mc:Fallback>
                <p:oleObj name="Worksheet" r:id="rId2" imgW="6459480" imgH="2862000" progId="Excel.Sheet.8">
                  <p:embed/>
                  <p:pic>
                    <p:nvPicPr>
                      <p:cNvPr id="0" nam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095" y="4529883"/>
                        <a:ext cx="5410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3"/>
          <p:cNvGraphicFramePr>
            <a:graphicFrameLocks/>
          </p:cNvGraphicFramePr>
          <p:nvPr>
            <p:extLst>
              <p:ext uri="{D42A27DB-BD31-4B8C-83A1-F6EECF244321}">
                <p14:modId xmlns:p14="http://schemas.microsoft.com/office/powerpoint/2010/main" val="1938861746"/>
              </p:ext>
            </p:extLst>
          </p:nvPr>
        </p:nvGraphicFramePr>
        <p:xfrm>
          <a:off x="251520" y="1185020"/>
          <a:ext cx="3886200" cy="3200400"/>
        </p:xfrm>
        <a:graphic>
          <a:graphicData uri="http://schemas.openxmlformats.org/presentationml/2006/ole">
            <mc:AlternateContent xmlns:mc="http://schemas.openxmlformats.org/markup-compatibility/2006">
              <mc:Choice xmlns:v="urn:schemas-microsoft-com:vml" Requires="v">
                <p:oleObj name="Worksheet" r:id="rId4" imgW="5743956" imgH="5172456" progId="Excel.Sheet.8">
                  <p:embed/>
                </p:oleObj>
              </mc:Choice>
              <mc:Fallback>
                <p:oleObj name="Worksheet" r:id="rId4" imgW="5743956" imgH="5172456"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185020"/>
                        <a:ext cx="3886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4"/>
          <p:cNvSpPr>
            <a:spLocks noChangeArrowheads="1"/>
          </p:cNvSpPr>
          <p:nvPr/>
        </p:nvSpPr>
        <p:spPr bwMode="auto">
          <a:xfrm rot="5490323">
            <a:off x="4404420" y="2899520"/>
            <a:ext cx="1371600" cy="1295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CFFFF"/>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7" name="Group 5"/>
          <p:cNvGrpSpPr>
            <a:grpSpLocks/>
          </p:cNvGrpSpPr>
          <p:nvPr/>
        </p:nvGrpSpPr>
        <p:grpSpPr bwMode="auto">
          <a:xfrm>
            <a:off x="327720" y="5299820"/>
            <a:ext cx="1905000" cy="1041400"/>
            <a:chOff x="480" y="2688"/>
            <a:chExt cx="1200" cy="656"/>
          </a:xfrm>
        </p:grpSpPr>
        <p:sp>
          <p:nvSpPr>
            <p:cNvPr id="8" name="Rectangle 6"/>
            <p:cNvSpPr>
              <a:spLocks noChangeArrowheads="1"/>
            </p:cNvSpPr>
            <p:nvPr/>
          </p:nvSpPr>
          <p:spPr bwMode="auto">
            <a:xfrm>
              <a:off x="480" y="3016"/>
              <a:ext cx="1200"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bg2"/>
                </a:buClr>
                <a:buFont typeface="Monotype Sorts" pitchFamily="2" charset="2"/>
                <a:buNone/>
              </a:pPr>
              <a:r>
                <a:rPr kumimoji="1" lang="en-US" sz="2400" b="1"/>
                <a:t>P(</a:t>
              </a:r>
              <a:r>
                <a:rPr kumimoji="1" lang="en-US" sz="2400" b="1">
                  <a:solidFill>
                    <a:srgbClr val="3517E7"/>
                  </a:solidFill>
                </a:rPr>
                <a:t>N</a:t>
              </a:r>
              <a:r>
                <a:rPr kumimoji="1" lang="en-US" sz="2400" b="1"/>
                <a:t>) = 5/14</a:t>
              </a:r>
              <a:endParaRPr kumimoji="1" lang="it-IT" sz="2400" b="1"/>
            </a:p>
          </p:txBody>
        </p:sp>
        <p:sp>
          <p:nvSpPr>
            <p:cNvPr id="9" name="Rectangle 7"/>
            <p:cNvSpPr>
              <a:spLocks noChangeArrowheads="1"/>
            </p:cNvSpPr>
            <p:nvPr/>
          </p:nvSpPr>
          <p:spPr bwMode="auto">
            <a:xfrm>
              <a:off x="480" y="2688"/>
              <a:ext cx="1200"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bg2"/>
                </a:buClr>
                <a:buFont typeface="Monotype Sorts" pitchFamily="2" charset="2"/>
                <a:buNone/>
              </a:pPr>
              <a:r>
                <a:rPr kumimoji="1" lang="en-US" sz="2400" b="1"/>
                <a:t>P(</a:t>
              </a:r>
              <a:r>
                <a:rPr kumimoji="1" lang="en-US" sz="2400" b="1">
                  <a:solidFill>
                    <a:srgbClr val="3517E7"/>
                  </a:solidFill>
                </a:rPr>
                <a:t>P</a:t>
              </a:r>
              <a:r>
                <a:rPr kumimoji="1" lang="en-US" sz="2400" b="1"/>
                <a:t>) = 9/14</a:t>
              </a:r>
              <a:endParaRPr kumimoji="1" lang="it-IT" sz="2400" b="1"/>
            </a:p>
          </p:txBody>
        </p:sp>
        <p:sp>
          <p:nvSpPr>
            <p:cNvPr id="10" name="Line 8"/>
            <p:cNvSpPr>
              <a:spLocks noChangeShapeType="1"/>
            </p:cNvSpPr>
            <p:nvPr/>
          </p:nvSpPr>
          <p:spPr bwMode="auto">
            <a:xfrm>
              <a:off x="480" y="2688"/>
              <a:ext cx="12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 name="Line 9"/>
            <p:cNvSpPr>
              <a:spLocks noChangeShapeType="1"/>
            </p:cNvSpPr>
            <p:nvPr/>
          </p:nvSpPr>
          <p:spPr bwMode="auto">
            <a:xfrm>
              <a:off x="480" y="3016"/>
              <a:ext cx="1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 name="Line 10"/>
            <p:cNvSpPr>
              <a:spLocks noChangeShapeType="1"/>
            </p:cNvSpPr>
            <p:nvPr/>
          </p:nvSpPr>
          <p:spPr bwMode="auto">
            <a:xfrm>
              <a:off x="480" y="3344"/>
              <a:ext cx="12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 name="Line 11"/>
            <p:cNvSpPr>
              <a:spLocks noChangeShapeType="1"/>
            </p:cNvSpPr>
            <p:nvPr/>
          </p:nvSpPr>
          <p:spPr bwMode="auto">
            <a:xfrm>
              <a:off x="480" y="2688"/>
              <a:ext cx="0" cy="656"/>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 name="Line 12"/>
            <p:cNvSpPr>
              <a:spLocks noChangeShapeType="1"/>
            </p:cNvSpPr>
            <p:nvPr/>
          </p:nvSpPr>
          <p:spPr bwMode="auto">
            <a:xfrm>
              <a:off x="1680" y="2688"/>
              <a:ext cx="0" cy="656"/>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6211" y="102641"/>
            <a:ext cx="2987824" cy="192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6153" y="2217212"/>
            <a:ext cx="3327847" cy="181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2"/>
          <p:cNvSpPr>
            <a:spLocks noGrp="1" noChangeArrowheads="1"/>
          </p:cNvSpPr>
          <p:nvPr>
            <p:ph type="title"/>
          </p:nvPr>
        </p:nvSpPr>
        <p:spPr>
          <a:xfrm>
            <a:off x="0" y="0"/>
            <a:ext cx="6410672" cy="684312"/>
          </a:xfrm>
        </p:spPr>
        <p:txBody>
          <a:bodyPr>
            <a:normAutofit/>
          </a:bodyPr>
          <a:lstStyle/>
          <a:p>
            <a:r>
              <a:rPr lang="en-US" sz="2800" i="1" dirty="0">
                <a:solidFill>
                  <a:schemeClr val="accent5"/>
                </a:solidFill>
                <a:latin typeface="Arial Black" pitchFamily="34" charset="0"/>
                <a:ea typeface="+mn-ea"/>
                <a:cs typeface="+mn-cs"/>
              </a:rPr>
              <a:t>Naïve Bayesian Classification</a:t>
            </a:r>
            <a:endParaRPr lang="it-IT" sz="2800" i="1" dirty="0">
              <a:solidFill>
                <a:schemeClr val="accent5"/>
              </a:solidFill>
              <a:latin typeface="Arial Black" pitchFamily="34" charset="0"/>
              <a:ea typeface="+mn-ea"/>
              <a:cs typeface="+mn-cs"/>
            </a:endParaRPr>
          </a:p>
        </p:txBody>
      </p:sp>
    </p:spTree>
    <p:extLst>
      <p:ext uri="{BB962C8B-B14F-4D97-AF65-F5344CB8AC3E}">
        <p14:creationId xmlns:p14="http://schemas.microsoft.com/office/powerpoint/2010/main" val="330265283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217" y="9739"/>
            <a:ext cx="4196965" cy="322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標題 1"/>
          <p:cNvSpPr>
            <a:spLocks noGrp="1"/>
          </p:cNvSpPr>
          <p:nvPr>
            <p:ph type="title"/>
          </p:nvPr>
        </p:nvSpPr>
        <p:spPr>
          <a:xfrm>
            <a:off x="163710" y="23249"/>
            <a:ext cx="3617886" cy="813661"/>
          </a:xfrm>
        </p:spPr>
        <p:txBody>
          <a:bodyPr>
            <a:normAutofit/>
          </a:bodyPr>
          <a:lstStyle/>
          <a:p>
            <a:r>
              <a:rPr lang="en-US" altLang="zh-TW" dirty="0"/>
              <a:t>Autoencoders</a:t>
            </a:r>
            <a:endParaRPr lang="zh-TW" altLang="en-US" dirty="0"/>
          </a:p>
        </p:txBody>
      </p:sp>
      <p:pic>
        <p:nvPicPr>
          <p:cNvPr id="250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3" y="1222004"/>
            <a:ext cx="4757973" cy="274001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62732" y="728689"/>
            <a:ext cx="4285276" cy="369332"/>
          </a:xfrm>
          <a:prstGeom prst="rect">
            <a:avLst/>
          </a:prstGeom>
        </p:spPr>
        <p:txBody>
          <a:bodyPr wrap="none">
            <a:spAutoFit/>
          </a:bodyPr>
          <a:lstStyle/>
          <a:p>
            <a:r>
              <a:rPr lang="en-US" dirty="0">
                <a:hlinkClick r:id="rId4"/>
              </a:rPr>
              <a:t>https://en.wikipedia.org/wiki/Autoencoder</a:t>
            </a:r>
            <a:r>
              <a:rPr lang="en-US" dirty="0"/>
              <a:t> </a:t>
            </a:r>
          </a:p>
        </p:txBody>
      </p:sp>
      <p:grpSp>
        <p:nvGrpSpPr>
          <p:cNvPr id="6" name="Group 5"/>
          <p:cNvGrpSpPr/>
          <p:nvPr/>
        </p:nvGrpSpPr>
        <p:grpSpPr>
          <a:xfrm>
            <a:off x="4184540" y="3277893"/>
            <a:ext cx="4872103" cy="3471619"/>
            <a:chOff x="683568" y="692696"/>
            <a:chExt cx="7696201" cy="5983214"/>
          </a:xfrm>
        </p:grpSpPr>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692696"/>
              <a:ext cx="7696200" cy="59340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6042241" y="1735842"/>
              <a:ext cx="2035690" cy="606633"/>
            </a:xfrm>
            <a:prstGeom prst="rect">
              <a:avLst/>
            </a:prstGeom>
            <a:solidFill>
              <a:srgbClr val="FF0000"/>
            </a:solidFill>
          </p:spPr>
          <p:txBody>
            <a:bodyPr wrap="square" rtlCol="0">
              <a:spAutoFit/>
            </a:bodyPr>
            <a:lstStyle/>
            <a:p>
              <a:pPr fontAlgn="auto">
                <a:spcBef>
                  <a:spcPts val="0"/>
                </a:spcBef>
                <a:spcAft>
                  <a:spcPts val="0"/>
                </a:spcAft>
              </a:pPr>
              <a:r>
                <a:rPr lang="en-US" sz="800" i="0" dirty="0">
                  <a:solidFill>
                    <a:prstClr val="black"/>
                  </a:solidFill>
                  <a:latin typeface="Calibri"/>
                </a:rPr>
                <a:t>NN with 7 hidden layers, 20 neurons per layer</a:t>
              </a:r>
            </a:p>
          </p:txBody>
        </p:sp>
        <p:cxnSp>
          <p:nvCxnSpPr>
            <p:cNvPr id="10" name="Straight Arrow Connector 9"/>
            <p:cNvCxnSpPr>
              <a:stCxn id="9" idx="1"/>
            </p:cNvCxnSpPr>
            <p:nvPr/>
          </p:nvCxnSpPr>
          <p:spPr>
            <a:xfrm flipH="1" flipV="1">
              <a:off x="5361922" y="1498035"/>
              <a:ext cx="680319" cy="541124"/>
            </a:xfrm>
            <a:prstGeom prst="straightConnector1">
              <a:avLst/>
            </a:prstGeom>
            <a:ln w="25400">
              <a:headEnd type="none"/>
              <a:tailEnd type="stealth" w="med"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008561" y="6262297"/>
              <a:ext cx="6371208" cy="413613"/>
            </a:xfrm>
            <a:prstGeom prst="rect">
              <a:avLst/>
            </a:prstGeom>
          </p:spPr>
          <p:txBody>
            <a:bodyPr wrap="square">
              <a:spAutoFit/>
            </a:bodyPr>
            <a:lstStyle/>
            <a:p>
              <a:pPr fontAlgn="auto">
                <a:spcBef>
                  <a:spcPts val="0"/>
                </a:spcBef>
                <a:spcAft>
                  <a:spcPts val="0"/>
                </a:spcAft>
              </a:pPr>
              <a:r>
                <a:rPr lang="en-US" sz="900" i="0" dirty="0">
                  <a:solidFill>
                    <a:prstClr val="black"/>
                  </a:solidFill>
                  <a:latin typeface="Calibri"/>
                  <a:hlinkClick r:id="rId6"/>
                </a:rPr>
                <a:t>http://cs.stanford.edu/people/karpathy/convnetjs/demo/image_regression.html</a:t>
              </a:r>
              <a:r>
                <a:rPr lang="en-US" sz="900" i="0" dirty="0">
                  <a:solidFill>
                    <a:prstClr val="black"/>
                  </a:solidFill>
                  <a:latin typeface="Calibri"/>
                </a:rPr>
                <a:t> </a:t>
              </a:r>
            </a:p>
          </p:txBody>
        </p:sp>
      </p:grpSp>
      <p:pic>
        <p:nvPicPr>
          <p:cNvPr id="16"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229" y="4097672"/>
            <a:ext cx="3851327" cy="268283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4888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99782"/>
            <a:ext cx="6336704" cy="335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6" y="91836"/>
            <a:ext cx="4911522" cy="315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Grp="1" noChangeArrowheads="1"/>
          </p:cNvSpPr>
          <p:nvPr>
            <p:ph type="title"/>
          </p:nvPr>
        </p:nvSpPr>
        <p:spPr>
          <a:xfrm>
            <a:off x="2339752" y="105426"/>
            <a:ext cx="6410672" cy="684312"/>
          </a:xfrm>
        </p:spPr>
        <p:txBody>
          <a:bodyPr>
            <a:normAutofit/>
          </a:bodyPr>
          <a:lstStyle/>
          <a:p>
            <a:r>
              <a:rPr lang="en-US" sz="2800" i="1" dirty="0">
                <a:solidFill>
                  <a:schemeClr val="accent5"/>
                </a:solidFill>
                <a:latin typeface="Arial Black" pitchFamily="34" charset="0"/>
                <a:ea typeface="+mn-ea"/>
                <a:cs typeface="+mn-cs"/>
              </a:rPr>
              <a:t>Naïve Bayesian Classification</a:t>
            </a:r>
            <a:endParaRPr lang="it-IT" sz="2800" i="1" dirty="0">
              <a:solidFill>
                <a:schemeClr val="accent5"/>
              </a:solidFill>
              <a:latin typeface="Arial Black" pitchFamily="34" charset="0"/>
              <a:ea typeface="+mn-ea"/>
              <a:cs typeface="+mn-cs"/>
            </a:endParaRPr>
          </a:p>
        </p:txBody>
      </p:sp>
    </p:spTree>
    <p:extLst>
      <p:ext uri="{BB962C8B-B14F-4D97-AF65-F5344CB8AC3E}">
        <p14:creationId xmlns:p14="http://schemas.microsoft.com/office/powerpoint/2010/main" val="2510748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3" y="1883"/>
            <a:ext cx="3615843" cy="306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869160"/>
            <a:ext cx="745807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7004" y="160260"/>
            <a:ext cx="4998889" cy="53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518" y="914400"/>
            <a:ext cx="5206482" cy="427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7" y="2561160"/>
            <a:ext cx="2203783" cy="2231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203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2664296" cy="43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6897"/>
            <a:ext cx="45243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11" y="488360"/>
            <a:ext cx="3501662" cy="229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488360"/>
            <a:ext cx="5187592" cy="3408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43" y="4056339"/>
            <a:ext cx="5520747" cy="279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18720" y="3538679"/>
            <a:ext cx="6410672" cy="684312"/>
          </a:xfrm>
        </p:spPr>
        <p:txBody>
          <a:bodyPr>
            <a:noAutofit/>
          </a:bodyPr>
          <a:lstStyle/>
          <a:p>
            <a:r>
              <a:rPr lang="en-US" sz="2000" i="1" dirty="0">
                <a:solidFill>
                  <a:schemeClr val="accent5"/>
                </a:solidFill>
                <a:latin typeface="Arial Black" pitchFamily="34" charset="0"/>
                <a:ea typeface="+mn-ea"/>
                <a:cs typeface="+mn-cs"/>
              </a:rPr>
              <a:t>Non-Linear: e.g., Locally weighted regression</a:t>
            </a:r>
            <a:endParaRPr lang="it-IT" sz="2000" i="1" dirty="0">
              <a:solidFill>
                <a:schemeClr val="accent5"/>
              </a:solidFill>
              <a:latin typeface="Arial Black" pitchFamily="34" charset="0"/>
              <a:ea typeface="+mn-ea"/>
              <a:cs typeface="+mn-cs"/>
            </a:endParaRPr>
          </a:p>
        </p:txBody>
      </p:sp>
    </p:spTree>
    <p:extLst>
      <p:ext uri="{BB962C8B-B14F-4D97-AF65-F5344CB8AC3E}">
        <p14:creationId xmlns:p14="http://schemas.microsoft.com/office/powerpoint/2010/main" val="432426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07504" y="116632"/>
            <a:ext cx="6410672" cy="684312"/>
          </a:xfrm>
        </p:spPr>
        <p:txBody>
          <a:bodyPr>
            <a:noAutofit/>
          </a:bodyPr>
          <a:lstStyle/>
          <a:p>
            <a:r>
              <a:rPr lang="en-US" sz="3200" i="1" dirty="0">
                <a:solidFill>
                  <a:schemeClr val="accent5"/>
                </a:solidFill>
                <a:latin typeface="Arial Black" pitchFamily="34" charset="0"/>
                <a:ea typeface="+mn-ea"/>
                <a:cs typeface="+mn-cs"/>
              </a:rPr>
              <a:t>Clustering vs. Classification</a:t>
            </a:r>
            <a:endParaRPr lang="it-IT" sz="3200" i="1" dirty="0">
              <a:solidFill>
                <a:schemeClr val="accent5"/>
              </a:solidFill>
              <a:latin typeface="Arial Black" pitchFamily="34" charset="0"/>
              <a:ea typeface="+mn-ea"/>
              <a:cs typeface="+mn-cs"/>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281" y="796375"/>
            <a:ext cx="3413562" cy="115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722" y="2132856"/>
            <a:ext cx="3842680" cy="277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5" y="836712"/>
            <a:ext cx="5170088" cy="4075560"/>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88" y="5168078"/>
            <a:ext cx="8788376" cy="142498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380312" y="5733256"/>
            <a:ext cx="1386919" cy="461665"/>
          </a:xfrm>
          <a:prstGeom prst="rect">
            <a:avLst/>
          </a:prstGeom>
          <a:noFill/>
        </p:spPr>
        <p:txBody>
          <a:bodyPr wrap="none" lIns="91440" tIns="45720" rIns="91440" bIns="45720">
            <a:spAutoFit/>
          </a:bodyPr>
          <a:lstStyle/>
          <a:p>
            <a:pPr algn="ctr"/>
            <a:r>
              <a:rPr lang="en-US" sz="2400" b="1" i="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k-means</a:t>
            </a:r>
          </a:p>
        </p:txBody>
      </p:sp>
    </p:spTree>
    <p:extLst>
      <p:ext uri="{BB962C8B-B14F-4D97-AF65-F5344CB8AC3E}">
        <p14:creationId xmlns:p14="http://schemas.microsoft.com/office/powerpoint/2010/main" val="383503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191" y="2782340"/>
            <a:ext cx="7989375" cy="646331"/>
          </a:xfrm>
          <a:prstGeom prst="rect">
            <a:avLst/>
          </a:prstGeom>
        </p:spPr>
        <p:txBody>
          <a:bodyPr wrap="square">
            <a:spAutoFit/>
          </a:bodyPr>
          <a:lstStyle/>
          <a:p>
            <a:r>
              <a:rPr lang="en-US" dirty="0">
                <a:hlinkClick r:id="rId2"/>
              </a:rPr>
              <a:t>https://chatbotslife.com/check-out-this-new-video-a-friendly-introduction-to-neural-networks-and-deep-learning-50a1375585fd#.lm3wyqeks</a:t>
            </a:r>
            <a:r>
              <a:rPr lang="en-US" dirty="0"/>
              <a:t> </a:t>
            </a:r>
          </a:p>
        </p:txBody>
      </p:sp>
      <p:grpSp>
        <p:nvGrpSpPr>
          <p:cNvPr id="6" name="Group 5"/>
          <p:cNvGrpSpPr/>
          <p:nvPr/>
        </p:nvGrpSpPr>
        <p:grpSpPr>
          <a:xfrm>
            <a:off x="1875295" y="3736908"/>
            <a:ext cx="4733128" cy="2654989"/>
            <a:chOff x="418454" y="1813827"/>
            <a:chExt cx="4733128" cy="2654989"/>
          </a:xfrm>
        </p:grpSpPr>
        <p:pic>
          <p:nvPicPr>
            <p:cNvPr id="158722"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454" y="1813827"/>
              <a:ext cx="4733128" cy="265498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87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43" y="1848698"/>
              <a:ext cx="11715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18" y="3264492"/>
              <a:ext cx="8191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標題 1"/>
          <p:cNvSpPr txBox="1">
            <a:spLocks/>
          </p:cNvSpPr>
          <p:nvPr/>
        </p:nvSpPr>
        <p:spPr>
          <a:xfrm>
            <a:off x="364210" y="278144"/>
            <a:ext cx="8508570" cy="2504196"/>
          </a:xfrm>
          <a:prstGeom prst="rect">
            <a:avLst/>
          </a:prstGeom>
        </p:spPr>
        <p:txBody>
          <a:bodyPr vert="horz" lIns="91420" tIns="45710" rIns="91420" bIns="45710" rtlCol="0" anchor="ctr">
            <a:normAutofit fontScale="97500"/>
          </a:bodyPr>
          <a:lstStyle>
            <a:lvl1pPr algn="l" defTabSz="914204"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100" dirty="0"/>
              <a:t>OK, assume we remember at least something … Let us continue here: </a:t>
            </a:r>
            <a:br>
              <a:rPr lang="en-US" altLang="zh-TW" sz="4100" dirty="0"/>
            </a:br>
            <a:r>
              <a:rPr lang="en-US" altLang="zh-TW" sz="4900" dirty="0">
                <a:solidFill>
                  <a:srgbClr val="0000FF"/>
                </a:solidFill>
              </a:rPr>
              <a:t>Fast and friendly (?) introduction</a:t>
            </a:r>
          </a:p>
          <a:p>
            <a:r>
              <a:rPr lang="en-US" altLang="zh-TW" sz="2900" dirty="0">
                <a:solidFill>
                  <a:srgbClr val="0000FF"/>
                </a:solidFill>
              </a:rPr>
              <a:t>(complements to Luis Serrano)</a:t>
            </a:r>
            <a:endParaRPr lang="zh-TW" altLang="en-US" sz="2900" dirty="0">
              <a:solidFill>
                <a:srgbClr val="0000FF"/>
              </a:solidFill>
            </a:endParaRPr>
          </a:p>
        </p:txBody>
      </p:sp>
    </p:spTree>
    <p:extLst>
      <p:ext uri="{BB962C8B-B14F-4D97-AF65-F5344CB8AC3E}">
        <p14:creationId xmlns:p14="http://schemas.microsoft.com/office/powerpoint/2010/main" val="3739772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70" y="2642461"/>
            <a:ext cx="3162202" cy="3482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標題 1"/>
          <p:cNvSpPr>
            <a:spLocks noGrp="1"/>
          </p:cNvSpPr>
          <p:nvPr>
            <p:ph type="title"/>
          </p:nvPr>
        </p:nvSpPr>
        <p:spPr>
          <a:xfrm>
            <a:off x="542441" y="116237"/>
            <a:ext cx="8174387" cy="1146875"/>
          </a:xfrm>
        </p:spPr>
        <p:txBody>
          <a:bodyPr>
            <a:normAutofit fontScale="90000"/>
          </a:bodyPr>
          <a:lstStyle/>
          <a:p>
            <a:r>
              <a:rPr lang="en-US" altLang="zh-TW" dirty="0"/>
              <a:t>Child separating blue and red shells?</a:t>
            </a:r>
            <a:br>
              <a:rPr lang="en-US" altLang="zh-TW" dirty="0"/>
            </a:br>
            <a:r>
              <a:rPr lang="en-US" altLang="zh-TW" dirty="0"/>
              <a:t>No! She is “splitting the data” …</a:t>
            </a:r>
            <a:endParaRPr lang="zh-TW" altLang="en-US" dirty="0"/>
          </a:p>
        </p:txBody>
      </p:sp>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386" y="2712203"/>
            <a:ext cx="3912799" cy="3277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26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932" y="2712203"/>
            <a:ext cx="3632253" cy="3928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70" y="2642461"/>
            <a:ext cx="3162202" cy="3482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542441" y="116237"/>
            <a:ext cx="8174387" cy="1146875"/>
          </a:xfrm>
        </p:spPr>
        <p:txBody>
          <a:bodyPr>
            <a:normAutofit fontScale="90000"/>
          </a:bodyPr>
          <a:lstStyle/>
          <a:p>
            <a:r>
              <a:rPr lang="en-US" altLang="zh-TW" dirty="0"/>
              <a:t>Child separating blue and red shells?</a:t>
            </a:r>
            <a:br>
              <a:rPr lang="en-US" altLang="zh-TW" dirty="0"/>
            </a:br>
            <a:r>
              <a:rPr lang="en-US" altLang="zh-TW" dirty="0"/>
              <a:t>No! She is “splitting the data” …</a:t>
            </a:r>
            <a:endParaRPr lang="zh-TW" altLang="en-US"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7692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39485" y="0"/>
            <a:ext cx="8889487" cy="867906"/>
          </a:xfrm>
        </p:spPr>
        <p:txBody>
          <a:bodyPr>
            <a:normAutofit fontScale="90000"/>
          </a:bodyPr>
          <a:lstStyle/>
          <a:p>
            <a:r>
              <a:rPr lang="en-US" altLang="zh-TW" dirty="0"/>
              <a:t>Assume we have such a task for splitting.</a:t>
            </a:r>
            <a:endParaRPr lang="zh-TW" alt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030" y="1784323"/>
            <a:ext cx="5876925"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24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39490" y="3928233"/>
            <a:ext cx="7462433" cy="1031223"/>
          </a:xfrm>
          <a:solidFill>
            <a:schemeClr val="bg1">
              <a:lumMod val="85000"/>
            </a:schemeClr>
          </a:solidFill>
          <a:ln w="25400">
            <a:solidFill>
              <a:schemeClr val="tx1"/>
            </a:solidFill>
          </a:ln>
        </p:spPr>
        <p:txBody>
          <a:bodyPr>
            <a:normAutofit/>
          </a:bodyPr>
          <a:lstStyle/>
          <a:p>
            <a:pPr algn="l"/>
            <a:r>
              <a:rPr lang="en-US" altLang="zh-TW" sz="2000" dirty="0"/>
              <a:t>Content is provided mostly on the basis of slides from </a:t>
            </a:r>
            <a:r>
              <a:rPr lang="en-US" altLang="zh-TW" b="1" dirty="0">
                <a:solidFill>
                  <a:srgbClr val="C00000"/>
                </a:solidFill>
              </a:rPr>
              <a:t>Hung-</a:t>
            </a:r>
            <a:r>
              <a:rPr lang="en-US" altLang="zh-TW" b="1" dirty="0" err="1">
                <a:solidFill>
                  <a:srgbClr val="C00000"/>
                </a:solidFill>
              </a:rPr>
              <a:t>yi</a:t>
            </a:r>
            <a:r>
              <a:rPr lang="en-US" altLang="zh-TW" b="1" dirty="0">
                <a:solidFill>
                  <a:srgbClr val="C00000"/>
                </a:solidFill>
              </a:rPr>
              <a:t> Lee </a:t>
            </a:r>
            <a:r>
              <a:rPr lang="en-US" altLang="zh-TW" sz="2000" dirty="0"/>
              <a:t>courses with some additions from: </a:t>
            </a:r>
            <a:r>
              <a:rPr lang="en-US" sz="2000" dirty="0"/>
              <a:t>Luis Serrano, Michael Nielsen, Brandon Rohrer </a:t>
            </a:r>
            <a:r>
              <a:rPr lang="en-US" altLang="zh-TW" sz="2000" dirty="0"/>
              <a:t>and others, compiled and edited by Vagan Terziyan</a:t>
            </a:r>
          </a:p>
        </p:txBody>
      </p:sp>
      <p:sp>
        <p:nvSpPr>
          <p:cNvPr id="2" name="TextBox 1"/>
          <p:cNvSpPr txBox="1"/>
          <p:nvPr/>
        </p:nvSpPr>
        <p:spPr>
          <a:xfrm>
            <a:off x="100744" y="1668396"/>
            <a:ext cx="7547670" cy="2123638"/>
          </a:xfrm>
          <a:prstGeom prst="rect">
            <a:avLst/>
          </a:prstGeom>
          <a:noFill/>
        </p:spPr>
        <p:txBody>
          <a:bodyPr wrap="square" lIns="91420" tIns="45710" rIns="91420" bIns="45710" rtlCol="0">
            <a:spAutoFit/>
          </a:bodyPr>
          <a:lstStyle/>
          <a:p>
            <a:pPr algn="ctr"/>
            <a:r>
              <a:rPr lang="en-US" sz="3600" b="1" dirty="0">
                <a:solidFill>
                  <a:srgbClr val="FF0000"/>
                </a:solidFill>
              </a:rPr>
              <a:t>Concerns of the Part-II:</a:t>
            </a:r>
          </a:p>
          <a:p>
            <a:r>
              <a:rPr lang="en-US" sz="2400" b="1" dirty="0">
                <a:solidFill>
                  <a:srgbClr val="FF0000"/>
                </a:solidFill>
              </a:rPr>
              <a:t>Deep Learning for beginners;</a:t>
            </a:r>
          </a:p>
          <a:p>
            <a:r>
              <a:rPr lang="en-US" sz="2400" b="1" dirty="0">
                <a:solidFill>
                  <a:srgbClr val="FF0000"/>
                </a:solidFill>
              </a:rPr>
              <a:t>Neural nets basics;</a:t>
            </a:r>
          </a:p>
          <a:p>
            <a:r>
              <a:rPr lang="en-US" sz="2400" b="1" dirty="0">
                <a:solidFill>
                  <a:srgbClr val="FF0000"/>
                </a:solidFill>
              </a:rPr>
              <a:t>Gradient descent and backpropagation;</a:t>
            </a:r>
          </a:p>
          <a:p>
            <a:r>
              <a:rPr lang="en-US" sz="2400" b="1" dirty="0">
                <a:solidFill>
                  <a:srgbClr val="FF0000"/>
                </a:solidFill>
              </a:rPr>
              <a:t>Variations of deep learning approaches and architectures.</a:t>
            </a:r>
          </a:p>
        </p:txBody>
      </p:sp>
      <p:grpSp>
        <p:nvGrpSpPr>
          <p:cNvPr id="4" name="Group 3"/>
          <p:cNvGrpSpPr/>
          <p:nvPr/>
        </p:nvGrpSpPr>
        <p:grpSpPr>
          <a:xfrm>
            <a:off x="7818895" y="5114441"/>
            <a:ext cx="1184652" cy="1637574"/>
            <a:chOff x="7517647" y="4843947"/>
            <a:chExt cx="1485900" cy="1908068"/>
          </a:xfrm>
        </p:grpSpPr>
        <p:pic>
          <p:nvPicPr>
            <p:cNvPr id="15360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36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8" y="5029202"/>
            <a:ext cx="2336057" cy="175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 y="1"/>
            <a:ext cx="2471979" cy="1451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4014" y="14293"/>
            <a:ext cx="2384558" cy="175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703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804" y="1789083"/>
            <a:ext cx="5857875"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77491" y="0"/>
            <a:ext cx="9028972" cy="867906"/>
          </a:xfrm>
        </p:spPr>
        <p:txBody>
          <a:bodyPr>
            <a:normAutofit/>
          </a:bodyPr>
          <a:lstStyle/>
          <a:p>
            <a:r>
              <a:rPr lang="en-US" altLang="zh-TW" dirty="0"/>
              <a:t>We start with some random decision …</a:t>
            </a:r>
            <a:endParaRPr lang="zh-TW" alt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713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028" y="1778348"/>
            <a:ext cx="587692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77491" y="0"/>
            <a:ext cx="9028972" cy="867906"/>
          </a:xfrm>
        </p:spPr>
        <p:txBody>
          <a:bodyPr>
            <a:normAutofit/>
          </a:bodyPr>
          <a:lstStyle/>
          <a:p>
            <a:r>
              <a:rPr lang="en-US" altLang="zh-TW" dirty="0"/>
              <a:t>… assuming that …</a:t>
            </a:r>
            <a:endParaRPr lang="zh-TW" alt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255722" y="1053886"/>
            <a:ext cx="2394488" cy="565688"/>
          </a:xfrm>
          <a:prstGeom prst="wedgeRoundRectCallout">
            <a:avLst>
              <a:gd name="adj1" fmla="val 30783"/>
              <a:gd name="adj2" fmla="val 211816"/>
              <a:gd name="adj3" fmla="val 16667"/>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Area of “blue points”</a:t>
            </a:r>
          </a:p>
        </p:txBody>
      </p:sp>
      <p:sp>
        <p:nvSpPr>
          <p:cNvPr id="9" name="Rounded Rectangular Callout 8"/>
          <p:cNvSpPr/>
          <p:nvPr/>
        </p:nvSpPr>
        <p:spPr>
          <a:xfrm>
            <a:off x="5026617" y="5545812"/>
            <a:ext cx="2394488" cy="565688"/>
          </a:xfrm>
          <a:prstGeom prst="wedgeRoundRectCallout">
            <a:avLst>
              <a:gd name="adj1" fmla="val 3599"/>
              <a:gd name="adj2" fmla="val -153938"/>
              <a:gd name="adj3" fmla="val 16667"/>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Area of “red points”</a:t>
            </a:r>
          </a:p>
        </p:txBody>
      </p:sp>
    </p:spTree>
    <p:extLst>
      <p:ext uri="{BB962C8B-B14F-4D97-AF65-F5344CB8AC3E}">
        <p14:creationId xmlns:p14="http://schemas.microsoft.com/office/powerpoint/2010/main" val="2328122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028" y="1778348"/>
            <a:ext cx="587692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77491" y="0"/>
            <a:ext cx="9028972" cy="867906"/>
          </a:xfrm>
        </p:spPr>
        <p:txBody>
          <a:bodyPr>
            <a:normAutofit/>
          </a:bodyPr>
          <a:lstStyle/>
          <a:p>
            <a:r>
              <a:rPr lang="en-US" altLang="zh-TW" dirty="0"/>
              <a:t>How good is that assumption?</a:t>
            </a:r>
            <a:endParaRPr lang="zh-TW" alt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028" y="1759863"/>
            <a:ext cx="587692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0128" y="3780760"/>
            <a:ext cx="1688428" cy="46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5095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087" y="1792635"/>
            <a:ext cx="58293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77491" y="131733"/>
            <a:ext cx="9028972" cy="867906"/>
          </a:xfrm>
        </p:spPr>
        <p:txBody>
          <a:bodyPr>
            <a:normAutofit fontScale="90000"/>
          </a:bodyPr>
          <a:lstStyle/>
          <a:p>
            <a:r>
              <a:rPr lang="en-US" altLang="zh-TW" dirty="0"/>
              <a:t>Smartly moving the line may decrease the error …</a:t>
            </a:r>
            <a:endParaRPr lang="zh-TW" alt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V="1">
            <a:off x="1773585" y="1800384"/>
            <a:ext cx="5533866" cy="3159073"/>
          </a:xfrm>
          <a:prstGeom prst="line">
            <a:avLst/>
          </a:prstGeom>
          <a:ln w="508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Curved Down Arrow 3"/>
          <p:cNvSpPr/>
          <p:nvPr/>
        </p:nvSpPr>
        <p:spPr>
          <a:xfrm rot="14759047">
            <a:off x="1824073" y="3973160"/>
            <a:ext cx="787820" cy="240224"/>
          </a:xfrm>
          <a:prstGeom prst="curvedDownArrow">
            <a:avLst>
              <a:gd name="adj1" fmla="val 25000"/>
              <a:gd name="adj2" fmla="val 50000"/>
              <a:gd name="adj3" fmla="val 6429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4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528" y="3766571"/>
            <a:ext cx="1619653" cy="50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8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528" y="4272358"/>
            <a:ext cx="1619653" cy="404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4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800" y="1767612"/>
            <a:ext cx="585787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77491" y="131733"/>
            <a:ext cx="9028972" cy="867906"/>
          </a:xfrm>
        </p:spPr>
        <p:txBody>
          <a:bodyPr>
            <a:normAutofit/>
          </a:bodyPr>
          <a:lstStyle/>
          <a:p>
            <a:r>
              <a:rPr lang="en-US" altLang="zh-TW" dirty="0"/>
              <a:t>Continue improving …</a:t>
            </a:r>
            <a:endParaRPr lang="zh-TW" alt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V="1">
            <a:off x="1773585" y="1800384"/>
            <a:ext cx="5533866" cy="315907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Curved Down Arrow 3"/>
          <p:cNvSpPr/>
          <p:nvPr/>
        </p:nvSpPr>
        <p:spPr>
          <a:xfrm rot="16200000">
            <a:off x="1766432" y="3197815"/>
            <a:ext cx="469315" cy="240224"/>
          </a:xfrm>
          <a:prstGeom prst="curvedDownArrow">
            <a:avLst>
              <a:gd name="adj1" fmla="val 25000"/>
              <a:gd name="adj2" fmla="val 50000"/>
              <a:gd name="adj3" fmla="val 6429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p:cNvCxnSpPr/>
          <p:nvPr/>
        </p:nvCxnSpPr>
        <p:spPr>
          <a:xfrm flipV="1">
            <a:off x="1773585" y="2286000"/>
            <a:ext cx="5813802" cy="1398577"/>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65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119" y="4063618"/>
            <a:ext cx="1117332" cy="30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120" y="4364710"/>
            <a:ext cx="1117332" cy="49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標題 1"/>
          <p:cNvSpPr txBox="1">
            <a:spLocks/>
          </p:cNvSpPr>
          <p:nvPr/>
        </p:nvSpPr>
        <p:spPr>
          <a:xfrm>
            <a:off x="115028" y="5545435"/>
            <a:ext cx="4123758" cy="1180829"/>
          </a:xfrm>
          <a:prstGeom prst="rect">
            <a:avLst/>
          </a:prstGeom>
        </p:spPr>
        <p:txBody>
          <a:bodyPr vert="horz" lIns="91420" tIns="45710" rIns="91420" bIns="45710" rtlCol="0" anchor="ctr">
            <a:normAutofit fontScale="85000" lnSpcReduction="20000"/>
          </a:bodyPr>
          <a:lstStyle>
            <a:lvl1pPr algn="l" defTabSz="914204"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dirty="0"/>
              <a:t>No errors, but can we still improve? Yes, but then we have to get rid of a discrete error function (problematic to find a derivative for optimization) and suggest something better …</a:t>
            </a:r>
            <a:endParaRPr lang="zh-TW" altLang="en-US" sz="2400" dirty="0"/>
          </a:p>
        </p:txBody>
      </p:sp>
      <p:pic>
        <p:nvPicPr>
          <p:cNvPr id="1658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4766" y="5399526"/>
            <a:ext cx="1030638" cy="140342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34794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813" y="1772375"/>
            <a:ext cx="5848350"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77491" y="131733"/>
            <a:ext cx="9028972" cy="867906"/>
          </a:xfrm>
        </p:spPr>
        <p:txBody>
          <a:bodyPr>
            <a:normAutofit fontScale="90000"/>
          </a:bodyPr>
          <a:lstStyle/>
          <a:p>
            <a:r>
              <a:rPr lang="en-US" altLang="zh-TW" dirty="0"/>
              <a:t>Logistic regression:</a:t>
            </a:r>
            <a:br>
              <a:rPr lang="en-US" altLang="zh-TW" dirty="0"/>
            </a:br>
            <a:r>
              <a:rPr lang="en-US" altLang="zh-TW" dirty="0"/>
              <a:t>“Penalizing” errors</a:t>
            </a:r>
            <a:endParaRPr lang="zh-TW" alt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915" name="Picture 3"/>
          <p:cNvPicPr>
            <a:picLocks noChangeAspect="1" noChangeArrowheads="1"/>
          </p:cNvPicPr>
          <p:nvPr/>
        </p:nvPicPr>
        <p:blipFill>
          <a:blip r:embed="rId4">
            <a:clrChange>
              <a:clrFrom>
                <a:srgbClr val="FCFCFB"/>
              </a:clrFrom>
              <a:clrTo>
                <a:srgbClr val="FCFCFB">
                  <a:alpha val="0"/>
                </a:srgbClr>
              </a:clrTo>
            </a:clrChange>
            <a:extLst>
              <a:ext uri="{28A0092B-C50C-407E-A947-70E740481C1C}">
                <a14:useLocalDpi xmlns:a14="http://schemas.microsoft.com/office/drawing/2010/main" val="0"/>
              </a:ext>
            </a:extLst>
          </a:blip>
          <a:srcRect/>
          <a:stretch>
            <a:fillRect/>
          </a:stretch>
        </p:blipFill>
        <p:spPr bwMode="auto">
          <a:xfrm>
            <a:off x="1484528" y="5565749"/>
            <a:ext cx="49815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10347" y="6119975"/>
            <a:ext cx="2867186" cy="369332"/>
          </a:xfrm>
          <a:prstGeom prst="rect">
            <a:avLst/>
          </a:prstGeom>
          <a:noFill/>
        </p:spPr>
        <p:txBody>
          <a:bodyPr wrap="square" rtlCol="0">
            <a:spAutoFit/>
          </a:bodyPr>
          <a:lstStyle/>
          <a:p>
            <a:r>
              <a:rPr lang="en-US" dirty="0"/>
              <a:t>- some continuous function</a:t>
            </a:r>
          </a:p>
        </p:txBody>
      </p:sp>
    </p:spTree>
    <p:extLst>
      <p:ext uri="{BB962C8B-B14F-4D97-AF65-F5344CB8AC3E}">
        <p14:creationId xmlns:p14="http://schemas.microsoft.com/office/powerpoint/2010/main" val="4230346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77491" y="131733"/>
            <a:ext cx="9028972" cy="867906"/>
          </a:xfrm>
        </p:spPr>
        <p:txBody>
          <a:bodyPr>
            <a:normAutofit fontScale="90000"/>
          </a:bodyPr>
          <a:lstStyle/>
          <a:p>
            <a:r>
              <a:rPr lang="en-US" altLang="zh-TW" dirty="0"/>
              <a:t>Now the task for minimizing error function using “gradient descent” is doable</a:t>
            </a:r>
            <a:endParaRPr lang="zh-TW" alt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92" y="1141926"/>
            <a:ext cx="3755028" cy="185940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89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907" y="2402238"/>
            <a:ext cx="3755028" cy="184927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896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1535" y="3881438"/>
            <a:ext cx="3755028" cy="181935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896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1558" y="4999901"/>
            <a:ext cx="3753170" cy="181935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811864" y="1867546"/>
            <a:ext cx="3012320" cy="1200329"/>
          </a:xfrm>
          <a:prstGeom prst="rect">
            <a:avLst/>
          </a:prstGeom>
          <a:solidFill>
            <a:schemeClr val="bg1">
              <a:lumMod val="85000"/>
            </a:schemeClr>
          </a:solidFill>
          <a:ln w="19050">
            <a:solidFill>
              <a:schemeClr val="tx1"/>
            </a:solidFill>
          </a:ln>
        </p:spPr>
        <p:txBody>
          <a:bodyPr wrap="square" rtlCol="0">
            <a:spAutoFit/>
          </a:bodyPr>
          <a:lstStyle/>
          <a:p>
            <a:r>
              <a:rPr lang="en-US" sz="2400" dirty="0"/>
              <a:t>Gradient descent: at every stage finding the “fastest way down”</a:t>
            </a:r>
          </a:p>
        </p:txBody>
      </p:sp>
    </p:spTree>
    <p:extLst>
      <p:ext uri="{BB962C8B-B14F-4D97-AF65-F5344CB8AC3E}">
        <p14:creationId xmlns:p14="http://schemas.microsoft.com/office/powerpoint/2010/main" val="3510585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77491" y="131733"/>
            <a:ext cx="9028972" cy="867906"/>
          </a:xfrm>
        </p:spPr>
        <p:txBody>
          <a:bodyPr>
            <a:normAutofit fontScale="90000"/>
          </a:bodyPr>
          <a:lstStyle/>
          <a:p>
            <a:r>
              <a:rPr lang="en-US" altLang="zh-TW" dirty="0"/>
              <a:t>Let us use the “philosophy” of a probability to define the error (loss) function</a:t>
            </a:r>
            <a:endParaRPr lang="zh-TW" alt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397" y="6336223"/>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5" y="1124277"/>
            <a:ext cx="5692611" cy="315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V="1">
            <a:off x="674176" y="1139775"/>
            <a:ext cx="4608000" cy="30960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81364" y="4722457"/>
            <a:ext cx="5924230" cy="1737757"/>
            <a:chOff x="120110" y="4598467"/>
            <a:chExt cx="4137990" cy="1056800"/>
          </a:xfrm>
        </p:grpSpPr>
        <p:pic>
          <p:nvPicPr>
            <p:cNvPr id="169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10" y="4598467"/>
              <a:ext cx="4137990" cy="105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p:cNvCxnSpPr/>
            <p:nvPr/>
          </p:nvCxnSpPr>
          <p:spPr>
            <a:xfrm rot="60000" flipV="1">
              <a:off x="305757" y="4608000"/>
              <a:ext cx="1498170" cy="103731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60000" flipV="1">
              <a:off x="2589174" y="4611462"/>
              <a:ext cx="1498170" cy="103731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653291" y="4320167"/>
            <a:ext cx="3879972" cy="400110"/>
          </a:xfrm>
          <a:prstGeom prst="rect">
            <a:avLst/>
          </a:prstGeom>
          <a:noFill/>
        </p:spPr>
        <p:txBody>
          <a:bodyPr wrap="none" lIns="91440" tIns="45720" rIns="91440" bIns="45720">
            <a:spAutoFit/>
          </a:bodyPr>
          <a:lstStyle/>
          <a:p>
            <a:pPr algn="ctr"/>
            <a:r>
              <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“Blueness” probability distribution</a:t>
            </a:r>
          </a:p>
        </p:txBody>
      </p:sp>
      <p:sp>
        <p:nvSpPr>
          <p:cNvPr id="12" name="Rectangle 11"/>
          <p:cNvSpPr/>
          <p:nvPr/>
        </p:nvSpPr>
        <p:spPr>
          <a:xfrm>
            <a:off x="2639771" y="5144852"/>
            <a:ext cx="829073"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Activation </a:t>
            </a:r>
          </a:p>
          <a:p>
            <a:pPr algn="ctr"/>
            <a:r>
              <a:rPr lang="en-US" sz="1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function</a:t>
            </a:r>
          </a:p>
        </p:txBody>
      </p:sp>
      <p:grpSp>
        <p:nvGrpSpPr>
          <p:cNvPr id="14" name="Group 13"/>
          <p:cNvGrpSpPr/>
          <p:nvPr/>
        </p:nvGrpSpPr>
        <p:grpSpPr>
          <a:xfrm>
            <a:off x="6037800" y="2402949"/>
            <a:ext cx="3082953" cy="3752952"/>
            <a:chOff x="6037800" y="2402949"/>
            <a:chExt cx="3082953" cy="3752952"/>
          </a:xfrm>
        </p:grpSpPr>
        <p:pic>
          <p:nvPicPr>
            <p:cNvPr id="169991" name="Picture 7"/>
            <p:cNvPicPr>
              <a:picLocks noChangeAspect="1" noChangeArrowheads="1"/>
            </p:cNvPicPr>
            <p:nvPr/>
          </p:nvPicPr>
          <p:blipFill>
            <a:blip r:embed="rId5">
              <a:clrChange>
                <a:clrFrom>
                  <a:srgbClr val="F4F4F3"/>
                </a:clrFrom>
                <a:clrTo>
                  <a:srgbClr val="F4F4F3">
                    <a:alpha val="0"/>
                  </a:srgbClr>
                </a:clrTo>
              </a:clrChange>
              <a:extLst>
                <a:ext uri="{28A0092B-C50C-407E-A947-70E740481C1C}">
                  <a14:useLocalDpi xmlns:a14="http://schemas.microsoft.com/office/drawing/2010/main" val="0"/>
                </a:ext>
              </a:extLst>
            </a:blip>
            <a:srcRect/>
            <a:stretch>
              <a:fillRect/>
            </a:stretch>
          </p:blipFill>
          <p:spPr bwMode="auto">
            <a:xfrm>
              <a:off x="6414604" y="2402949"/>
              <a:ext cx="2706149" cy="245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98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7800" y="4798716"/>
              <a:ext cx="3082953" cy="135718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99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6434" y="2991175"/>
              <a:ext cx="1242203" cy="433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821957" y="2661900"/>
              <a:ext cx="1030638" cy="369332"/>
            </a:xfrm>
            <a:prstGeom prst="rect">
              <a:avLst/>
            </a:prstGeom>
            <a:noFill/>
          </p:spPr>
          <p:txBody>
            <a:bodyPr wrap="square" rtlCol="0">
              <a:spAutoFit/>
            </a:bodyPr>
            <a:lstStyle/>
            <a:p>
              <a:r>
                <a:rPr lang="en-US" dirty="0"/>
                <a:t>sigmoid</a:t>
              </a:r>
            </a:p>
          </p:txBody>
        </p:sp>
      </p:grpSp>
    </p:spTree>
    <p:extLst>
      <p:ext uri="{BB962C8B-B14F-4D97-AF65-F5344CB8AC3E}">
        <p14:creationId xmlns:p14="http://schemas.microsoft.com/office/powerpoint/2010/main" val="1972446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8082" y="3811330"/>
            <a:ext cx="3733551" cy="2408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 y="3784517"/>
            <a:ext cx="3733552" cy="241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77491" y="0"/>
            <a:ext cx="9028972" cy="589691"/>
          </a:xfrm>
        </p:spPr>
        <p:txBody>
          <a:bodyPr>
            <a:normAutofit fontScale="90000"/>
          </a:bodyPr>
          <a:lstStyle/>
          <a:p>
            <a:r>
              <a:rPr lang="en-US" altLang="zh-TW" dirty="0"/>
              <a:t>Compare two cases</a:t>
            </a:r>
            <a:endParaRPr lang="zh-TW" altLang="en-US"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1641" y="58969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0" y="719757"/>
            <a:ext cx="3733552" cy="241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8082" y="719756"/>
            <a:ext cx="3733551" cy="240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3902494" y="1746761"/>
            <a:ext cx="650929" cy="356461"/>
          </a:xfrm>
          <a:prstGeom prst="rightArrow">
            <a:avLst>
              <a:gd name="adj1" fmla="val 50000"/>
              <a:gd name="adj2" fmla="val 76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333721" y="2735942"/>
            <a:ext cx="2790501" cy="834767"/>
            <a:chOff x="5242030" y="4162901"/>
            <a:chExt cx="2790501" cy="834767"/>
          </a:xfrm>
        </p:grpSpPr>
        <p:sp>
          <p:nvSpPr>
            <p:cNvPr id="5" name="Rounded Rectangle 4"/>
            <p:cNvSpPr/>
            <p:nvPr/>
          </p:nvSpPr>
          <p:spPr>
            <a:xfrm>
              <a:off x="5242030" y="4217439"/>
              <a:ext cx="2790501" cy="780229"/>
            </a:xfrm>
            <a:prstGeom prst="roundRect">
              <a:avLst>
                <a:gd name="adj" fmla="val 1092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1012" name="Picture 4"/>
            <p:cNvPicPr>
              <a:picLocks noChangeAspect="1" noChangeArrowheads="1"/>
            </p:cNvPicPr>
            <p:nvPr/>
          </p:nvPicPr>
          <p:blipFill>
            <a:blip r:embed="rId7">
              <a:clrChange>
                <a:clrFrom>
                  <a:srgbClr val="FAFDF7"/>
                </a:clrFrom>
                <a:clrTo>
                  <a:srgbClr val="FAFDF7">
                    <a:alpha val="0"/>
                  </a:srgbClr>
                </a:clrTo>
              </a:clrChange>
              <a:extLst>
                <a:ext uri="{28A0092B-C50C-407E-A947-70E740481C1C}">
                  <a14:useLocalDpi xmlns:a14="http://schemas.microsoft.com/office/drawing/2010/main" val="0"/>
                </a:ext>
              </a:extLst>
            </a:blip>
            <a:srcRect/>
            <a:stretch>
              <a:fillRect/>
            </a:stretch>
          </p:blipFill>
          <p:spPr bwMode="auto">
            <a:xfrm>
              <a:off x="5281445" y="4655104"/>
              <a:ext cx="2719552" cy="30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629010" y="4162901"/>
              <a:ext cx="2010487"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Joint probability</a:t>
              </a:r>
            </a:p>
            <a:p>
              <a:pPr algn="ctr"/>
              <a:r>
                <a:rPr lang="en-US" sz="1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(all 4 classified / colored correctly)</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25" name="Right Arrow 24"/>
          <p:cNvSpPr/>
          <p:nvPr/>
        </p:nvSpPr>
        <p:spPr>
          <a:xfrm>
            <a:off x="3897411" y="4814357"/>
            <a:ext cx="650929" cy="356461"/>
          </a:xfrm>
          <a:prstGeom prst="rightArrow">
            <a:avLst>
              <a:gd name="adj1" fmla="val 50000"/>
              <a:gd name="adj2" fmla="val 76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6328452" y="5917286"/>
            <a:ext cx="2790501" cy="834767"/>
            <a:chOff x="5242030" y="4162901"/>
            <a:chExt cx="2790501" cy="834767"/>
          </a:xfrm>
        </p:grpSpPr>
        <p:sp>
          <p:nvSpPr>
            <p:cNvPr id="28" name="Rounded Rectangle 27"/>
            <p:cNvSpPr/>
            <p:nvPr/>
          </p:nvSpPr>
          <p:spPr>
            <a:xfrm>
              <a:off x="5242030" y="4217439"/>
              <a:ext cx="2790501" cy="780229"/>
            </a:xfrm>
            <a:prstGeom prst="roundRect">
              <a:avLst>
                <a:gd name="adj" fmla="val 1092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629010" y="4162901"/>
              <a:ext cx="2010487"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Joint probability</a:t>
              </a:r>
            </a:p>
            <a:p>
              <a:pPr algn="ctr"/>
              <a:r>
                <a:rPr lang="en-US" sz="1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(all 4 classified / colored correctly)</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1710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1854" y="6464177"/>
            <a:ext cx="2697640" cy="22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p:nvPr/>
        </p:nvCxnSpPr>
        <p:spPr>
          <a:xfrm flipH="1" flipV="1">
            <a:off x="2033752" y="5692221"/>
            <a:ext cx="1324303" cy="771956"/>
          </a:xfrm>
          <a:prstGeom prst="straightConnector1">
            <a:avLst/>
          </a:prstGeom>
          <a:ln w="1905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90633" y="6276131"/>
            <a:ext cx="2316487" cy="523220"/>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ctr"/>
            <a:r>
              <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This solution is more likely than the previous one above</a:t>
            </a:r>
          </a:p>
        </p:txBody>
      </p:sp>
      <p:cxnSp>
        <p:nvCxnSpPr>
          <p:cNvPr id="37" name="Straight Arrow Connector 36"/>
          <p:cNvCxnSpPr/>
          <p:nvPr/>
        </p:nvCxnSpPr>
        <p:spPr>
          <a:xfrm>
            <a:off x="5665688" y="6537741"/>
            <a:ext cx="601105" cy="0"/>
          </a:xfrm>
          <a:prstGeom prst="straightConnector1">
            <a:avLst/>
          </a:prstGeom>
          <a:ln w="1905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058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15028" y="63062"/>
            <a:ext cx="9028972" cy="589691"/>
          </a:xfrm>
        </p:spPr>
        <p:txBody>
          <a:bodyPr>
            <a:normAutofit fontScale="90000"/>
          </a:bodyPr>
          <a:lstStyle/>
          <a:p>
            <a:r>
              <a:rPr lang="en-US" altLang="zh-TW" dirty="0"/>
              <a:t>From probabilities to error function</a:t>
            </a:r>
            <a:endParaRPr lang="zh-TW" alt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007" y="728421"/>
            <a:ext cx="6545920" cy="259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007" y="3957436"/>
            <a:ext cx="6545920" cy="197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7220" y="3498824"/>
            <a:ext cx="242888" cy="16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a:stCxn id="174085" idx="1"/>
          </p:cNvCxnSpPr>
          <p:nvPr/>
        </p:nvCxnSpPr>
        <p:spPr>
          <a:xfrm flipH="1" flipV="1">
            <a:off x="2779414" y="3325922"/>
            <a:ext cx="167806" cy="256246"/>
          </a:xfrm>
          <a:prstGeom prst="straightConnector1">
            <a:avLst/>
          </a:prstGeom>
          <a:ln w="1905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25433" y="3604618"/>
            <a:ext cx="1251859" cy="246221"/>
          </a:xfrm>
          <a:prstGeom prst="rect">
            <a:avLst/>
          </a:prstGeom>
          <a:noFill/>
          <a:ln w="19050">
            <a:noFill/>
          </a:ln>
        </p:spPr>
        <p:txBody>
          <a:bodyPr wrap="square" lIns="91440" tIns="45720" rIns="91440" bIns="45720">
            <a:spAutoFit/>
          </a:bodyPr>
          <a:lstStyle/>
          <a:p>
            <a:pPr algn="ctr"/>
            <a:r>
              <a:rPr lang="en-US" sz="1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Individual penalty</a:t>
            </a:r>
          </a:p>
        </p:txBody>
      </p:sp>
      <p:sp>
        <p:nvSpPr>
          <p:cNvPr id="31" name="Rectangle 30"/>
          <p:cNvSpPr/>
          <p:nvPr/>
        </p:nvSpPr>
        <p:spPr>
          <a:xfrm>
            <a:off x="6511915" y="3434103"/>
            <a:ext cx="1251859" cy="246221"/>
          </a:xfrm>
          <a:prstGeom prst="rect">
            <a:avLst/>
          </a:prstGeom>
          <a:noFill/>
          <a:ln w="19050">
            <a:noFill/>
          </a:ln>
        </p:spPr>
        <p:txBody>
          <a:bodyPr wrap="square" lIns="91440" tIns="45720" rIns="91440" bIns="45720">
            <a:spAutoFit/>
          </a:bodyPr>
          <a:lstStyle/>
          <a:p>
            <a:pPr algn="ctr"/>
            <a:r>
              <a:rPr lang="en-US" sz="1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Individual penalty</a:t>
            </a:r>
          </a:p>
        </p:txBody>
      </p:sp>
      <p:pic>
        <p:nvPicPr>
          <p:cNvPr id="1740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613" y="3477292"/>
            <a:ext cx="252413" cy="14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flipH="1" flipV="1">
            <a:off x="6172973" y="3271781"/>
            <a:ext cx="167806" cy="256246"/>
          </a:xfrm>
          <a:prstGeom prst="straightConnector1">
            <a:avLst/>
          </a:prstGeom>
          <a:ln w="1905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830706" y="3443654"/>
            <a:ext cx="1251859" cy="246221"/>
          </a:xfrm>
          <a:prstGeom prst="rect">
            <a:avLst/>
          </a:prstGeom>
          <a:noFill/>
          <a:ln w="19050">
            <a:noFill/>
          </a:ln>
        </p:spPr>
        <p:txBody>
          <a:bodyPr wrap="square" lIns="91440" tIns="45720" rIns="91440" bIns="45720">
            <a:spAutoFit/>
          </a:bodyPr>
          <a:lstStyle/>
          <a:p>
            <a:pPr algn="ctr"/>
            <a:r>
              <a:rPr lang="en-US" sz="1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Overall error</a:t>
            </a:r>
          </a:p>
        </p:txBody>
      </p:sp>
      <p:cxnSp>
        <p:nvCxnSpPr>
          <p:cNvPr id="34" name="Straight Arrow Connector 33"/>
          <p:cNvCxnSpPr/>
          <p:nvPr/>
        </p:nvCxnSpPr>
        <p:spPr>
          <a:xfrm flipH="1" flipV="1">
            <a:off x="4008936" y="3302255"/>
            <a:ext cx="122675" cy="227565"/>
          </a:xfrm>
          <a:prstGeom prst="straightConnector1">
            <a:avLst/>
          </a:prstGeom>
          <a:ln w="1905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7606545" y="3189194"/>
            <a:ext cx="1251859" cy="246221"/>
          </a:xfrm>
          <a:prstGeom prst="rect">
            <a:avLst/>
          </a:prstGeom>
          <a:noFill/>
          <a:ln w="19050">
            <a:noFill/>
          </a:ln>
        </p:spPr>
        <p:txBody>
          <a:bodyPr wrap="square" lIns="91440" tIns="45720" rIns="91440" bIns="45720">
            <a:spAutoFit/>
          </a:bodyPr>
          <a:lstStyle/>
          <a:p>
            <a:pPr algn="ctr"/>
            <a:r>
              <a:rPr lang="en-US" sz="1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Overall error</a:t>
            </a:r>
          </a:p>
        </p:txBody>
      </p:sp>
      <p:cxnSp>
        <p:nvCxnSpPr>
          <p:cNvPr id="38" name="Straight Arrow Connector 37"/>
          <p:cNvCxnSpPr/>
          <p:nvPr/>
        </p:nvCxnSpPr>
        <p:spPr>
          <a:xfrm flipH="1" flipV="1">
            <a:off x="7545208" y="3249728"/>
            <a:ext cx="304684" cy="76193"/>
          </a:xfrm>
          <a:prstGeom prst="straightConnector1">
            <a:avLst/>
          </a:prstGeom>
          <a:ln w="1905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2479052" y="5949193"/>
                <a:ext cx="3283784" cy="8485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𝐸</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𝑝</m:t>
                              </m:r>
                            </m:e>
                            <m:sub>
                              <m:r>
                                <a:rPr lang="en-US" b="0" i="1" smtClean="0">
                                  <a:latin typeface="Cambria Math"/>
                                </a:rPr>
                                <m:t>1</m:t>
                              </m:r>
                            </m:sub>
                          </m:sSub>
                          <m:r>
                            <a:rPr lang="en-US" b="0" i="1" smtClean="0">
                              <a:latin typeface="Cambria Math"/>
                            </a:rPr>
                            <m:t>,</m:t>
                          </m:r>
                          <m:sSub>
                            <m:sSubPr>
                              <m:ctrlPr>
                                <a:rPr lang="en-US" i="1">
                                  <a:latin typeface="Cambria Math" panose="02040503050406030204" pitchFamily="18" charset="0"/>
                                </a:rPr>
                              </m:ctrlPr>
                            </m:sSubPr>
                            <m:e>
                              <m:r>
                                <a:rPr lang="en-US" i="1">
                                  <a:latin typeface="Cambria Math"/>
                                </a:rPr>
                                <m:t>𝑝</m:t>
                              </m:r>
                            </m:e>
                            <m:sub>
                              <m:r>
                                <a:rPr lang="en-US" b="0" i="1" smtClean="0">
                                  <a:latin typeface="Cambria Math"/>
                                </a:rPr>
                                <m:t>2</m:t>
                              </m:r>
                            </m:sub>
                          </m:sSub>
                          <m:r>
                            <a:rPr lang="en-US" b="0" i="1" smtClean="0">
                              <a:latin typeface="Cambria Math"/>
                            </a:rPr>
                            <m:t>,…,</m:t>
                          </m:r>
                          <m:sSub>
                            <m:sSubPr>
                              <m:ctrlPr>
                                <a:rPr lang="en-US" i="1">
                                  <a:latin typeface="Cambria Math" panose="02040503050406030204" pitchFamily="18" charset="0"/>
                                </a:rPr>
                              </m:ctrlPr>
                            </m:sSubPr>
                            <m:e>
                              <m:r>
                                <a:rPr lang="en-US" i="1">
                                  <a:latin typeface="Cambria Math"/>
                                </a:rPr>
                                <m:t>𝑝</m:t>
                              </m:r>
                            </m:e>
                            <m:sub>
                              <m:r>
                                <a:rPr lang="en-US" b="0" i="1" smtClean="0">
                                  <a:latin typeface="Cambria Math"/>
                                </a:rPr>
                                <m:t>𝑛</m:t>
                              </m:r>
                            </m:sub>
                          </m:sSub>
                        </m:e>
                      </m:d>
                      <m:r>
                        <a:rPr lang="en-US" b="0" i="1" smtClean="0">
                          <a:latin typeface="Cambria Math"/>
                        </a:rPr>
                        <m:t>=−</m:t>
                      </m:r>
                      <m:nary>
                        <m:naryPr>
                          <m:chr m:val="∑"/>
                          <m:ctrlPr>
                            <a:rPr lang="en-US" b="0" i="1" smtClean="0">
                              <a:latin typeface="Cambria Math" panose="02040503050406030204" pitchFamily="18" charset="0"/>
                            </a:rPr>
                          </m:ctrlPr>
                        </m:naryPr>
                        <m:sub>
                          <m:r>
                            <m:rPr>
                              <m:brk m:alnAt="23"/>
                            </m:rPr>
                            <a:rPr lang="en-US" b="0" i="1" smtClean="0">
                              <a:latin typeface="Cambria Math"/>
                            </a:rPr>
                            <m:t>𝑖</m:t>
                          </m:r>
                          <m:r>
                            <a:rPr lang="en-US" b="0" i="1" smtClean="0">
                              <a:latin typeface="Cambria Math"/>
                            </a:rPr>
                            <m:t>=1</m:t>
                          </m:r>
                        </m:sub>
                        <m:sup>
                          <m:r>
                            <a:rPr lang="en-US" b="0" i="1" smtClean="0">
                              <a:latin typeface="Cambria Math"/>
                            </a:rPr>
                            <m:t>𝑛</m:t>
                          </m:r>
                        </m:sup>
                        <m:e>
                          <m:sSub>
                            <m:sSubPr>
                              <m:ctrlPr>
                                <a:rPr lang="en-US" b="0" i="1" smtClean="0">
                                  <a:latin typeface="Cambria Math" panose="02040503050406030204" pitchFamily="18" charset="0"/>
                                </a:rPr>
                              </m:ctrlPr>
                            </m:sSubPr>
                            <m:e>
                              <m:r>
                                <m:rPr>
                                  <m:sty m:val="p"/>
                                </m:rPr>
                                <a:rPr lang="en-US" b="0" i="0" smtClean="0">
                                  <a:latin typeface="Cambria Math"/>
                                </a:rPr>
                                <m:t>log</m:t>
                              </m:r>
                              <m:r>
                                <a:rPr lang="en-US" b="0" i="1" smtClean="0">
                                  <a:latin typeface="Cambria Math"/>
                                </a:rPr>
                                <m:t>⁡(</m:t>
                              </m:r>
                              <m:r>
                                <a:rPr lang="en-US" b="0" i="1" smtClean="0">
                                  <a:latin typeface="Cambria Math"/>
                                </a:rPr>
                                <m:t>𝑝</m:t>
                              </m:r>
                            </m:e>
                            <m:sub>
                              <m:r>
                                <a:rPr lang="en-US" b="0" i="1" smtClean="0">
                                  <a:latin typeface="Cambria Math"/>
                                </a:rPr>
                                <m:t>𝑖</m:t>
                              </m:r>
                            </m:sub>
                          </m:sSub>
                          <m:r>
                            <a:rPr lang="en-US" b="0" i="1" smtClean="0">
                              <a:latin typeface="Cambria Math"/>
                            </a:rPr>
                            <m:t>)</m:t>
                          </m:r>
                        </m:e>
                      </m:nary>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479052" y="5949193"/>
                <a:ext cx="3283784" cy="848566"/>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56299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79388" y="1412875"/>
            <a:ext cx="8785225" cy="1511300"/>
          </a:xfrm>
          <a:prstGeom prst="rect">
            <a:avLst/>
          </a:prstGeom>
        </p:spPr>
        <p:txBody>
          <a:bodyPr>
            <a:normAutofit fontScale="92500" lnSpcReduction="10000"/>
          </a:bodyPr>
          <a:lst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a:buFont typeface="Wingdings" panose="05000000000000000000" pitchFamily="2" charset="2"/>
              <a:buChar char="q"/>
              <a:defRPr/>
            </a:pPr>
            <a:r>
              <a:rPr lang="en-US" altLang="en-US" sz="2600" i="0" kern="0" dirty="0"/>
              <a:t>I am </a:t>
            </a:r>
            <a:r>
              <a:rPr lang="en-US" sz="2600" i="0" kern="0" dirty="0"/>
              <a:t>grateful to the authors of the reused slides (see title page), as well as anonymous photographers and artists, whose photos and pictures (or their fragments) posted on the Internet, have been used in the presentation.</a:t>
            </a:r>
            <a:endParaRPr lang="en-US" altLang="en-US" sz="2600" i="0" kern="0" dirty="0"/>
          </a:p>
          <a:p>
            <a:pPr marL="0" indent="0">
              <a:buFont typeface="Monotype Sorts" charset="0"/>
              <a:buNone/>
              <a:defRPr/>
            </a:pPr>
            <a:endParaRPr lang="en-US" i="0" kern="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025" y="28575"/>
            <a:ext cx="4392613"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2808288"/>
            <a:ext cx="7488237" cy="11366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4286250"/>
            <a:ext cx="49688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051414" y="4484943"/>
            <a:ext cx="3921841"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i="0" dirty="0">
                <a:ln w="11430"/>
                <a:solidFill>
                  <a:srgbClr val="FF0000"/>
                </a:solidFill>
                <a:effectLst>
                  <a:outerShdw blurRad="50800" dist="39000" dir="5460000" algn="tl">
                    <a:srgbClr val="000000">
                      <a:alpha val="38000"/>
                    </a:srgbClr>
                  </a:outerShdw>
                </a:effectLst>
              </a:rPr>
              <a:t>Beware on hidden slides!</a:t>
            </a:r>
          </a:p>
        </p:txBody>
      </p:sp>
    </p:spTree>
    <p:extLst>
      <p:ext uri="{BB962C8B-B14F-4D97-AF65-F5344CB8AC3E}">
        <p14:creationId xmlns:p14="http://schemas.microsoft.com/office/powerpoint/2010/main" val="2233552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15028" y="63062"/>
            <a:ext cx="8579521" cy="589691"/>
          </a:xfrm>
        </p:spPr>
        <p:txBody>
          <a:bodyPr>
            <a:normAutofit fontScale="90000"/>
          </a:bodyPr>
          <a:lstStyle/>
          <a:p>
            <a:r>
              <a:rPr lang="en-US" altLang="zh-TW" dirty="0"/>
              <a:t>A neuron (a simplest linear separator)</a:t>
            </a:r>
            <a:endParaRPr lang="zh-TW" alt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45781" y="659252"/>
            <a:ext cx="8804490" cy="2490640"/>
            <a:chOff x="192275" y="775487"/>
            <a:chExt cx="8804490" cy="2490640"/>
          </a:xfrm>
        </p:grpSpPr>
        <p:pic>
          <p:nvPicPr>
            <p:cNvPr id="176131" name="Picture 3"/>
            <p:cNvPicPr>
              <a:picLocks noChangeAspect="1" noChangeArrowheads="1"/>
            </p:cNvPicPr>
            <p:nvPr/>
          </p:nvPicPr>
          <p:blipFill>
            <a:blip r:embed="rId3">
              <a:clrChange>
                <a:clrFrom>
                  <a:srgbClr val="FCFCFB"/>
                </a:clrFrom>
                <a:clrTo>
                  <a:srgbClr val="FCFCFB">
                    <a:alpha val="0"/>
                  </a:srgbClr>
                </a:clrTo>
              </a:clrChange>
              <a:extLst>
                <a:ext uri="{28A0092B-C50C-407E-A947-70E740481C1C}">
                  <a14:useLocalDpi xmlns:a14="http://schemas.microsoft.com/office/drawing/2010/main" val="0"/>
                </a:ext>
              </a:extLst>
            </a:blip>
            <a:srcRect/>
            <a:stretch>
              <a:fillRect/>
            </a:stretch>
          </p:blipFill>
          <p:spPr bwMode="auto">
            <a:xfrm>
              <a:off x="192275" y="775487"/>
              <a:ext cx="8804490" cy="249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Connector 21"/>
            <p:cNvCxnSpPr/>
            <p:nvPr/>
          </p:nvCxnSpPr>
          <p:spPr>
            <a:xfrm flipV="1">
              <a:off x="3794500" y="2074211"/>
              <a:ext cx="144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188728" y="2079389"/>
              <a:ext cx="144000"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83809" y="2074210"/>
              <a:ext cx="144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532175" y="2133621"/>
              <a:ext cx="1440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798588" y="1513689"/>
              <a:ext cx="144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712692" y="2464264"/>
              <a:ext cx="144000"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176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12" y="5109440"/>
            <a:ext cx="7144370" cy="170344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61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11" y="3225079"/>
            <a:ext cx="7144369" cy="175843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0287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45780" y="63062"/>
            <a:ext cx="8998219" cy="967575"/>
          </a:xfrm>
        </p:spPr>
        <p:txBody>
          <a:bodyPr>
            <a:normAutofit fontScale="90000"/>
          </a:bodyPr>
          <a:lstStyle/>
          <a:p>
            <a:r>
              <a:rPr lang="en-US" altLang="zh-TW" sz="4000" dirty="0"/>
              <a:t>More complex case</a:t>
            </a:r>
            <a:br>
              <a:rPr lang="en-US" altLang="zh-TW" sz="4000" dirty="0"/>
            </a:br>
            <a:r>
              <a:rPr lang="en-US" altLang="zh-TW" sz="3600" dirty="0"/>
              <a:t>(a linear separator may not be enough)</a:t>
            </a:r>
            <a:endParaRPr lang="zh-TW" altLang="en-US" sz="36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39" y="1045656"/>
            <a:ext cx="2829485" cy="1832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7386" y="1045656"/>
            <a:ext cx="2825072" cy="1832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26783" y="1542096"/>
            <a:ext cx="1894668" cy="646331"/>
          </a:xfrm>
          <a:prstGeom prst="rect">
            <a:avLst/>
          </a:prstGeom>
          <a:noFill/>
        </p:spPr>
        <p:txBody>
          <a:bodyPr wrap="square" rtlCol="0">
            <a:spAutoFit/>
          </a:bodyPr>
          <a:lstStyle/>
          <a:p>
            <a:r>
              <a:rPr lang="en-US" dirty="0"/>
              <a:t>We need a curve,</a:t>
            </a:r>
          </a:p>
          <a:p>
            <a:r>
              <a:rPr lang="en-US" dirty="0"/>
              <a:t>but how to get it?</a:t>
            </a:r>
          </a:p>
        </p:txBody>
      </p:sp>
      <p:pic>
        <p:nvPicPr>
          <p:cNvPr id="1781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39" y="3029400"/>
            <a:ext cx="1616100" cy="223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4150" y="3626048"/>
            <a:ext cx="1616100" cy="104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1914805" y="3826210"/>
            <a:ext cx="2060993" cy="646331"/>
          </a:xfrm>
          <a:prstGeom prst="rect">
            <a:avLst/>
          </a:prstGeom>
          <a:noFill/>
        </p:spPr>
        <p:txBody>
          <a:bodyPr wrap="square" rtlCol="0">
            <a:spAutoFit/>
          </a:bodyPr>
          <a:lstStyle/>
          <a:p>
            <a:r>
              <a:rPr lang="en-US" dirty="0"/>
              <a:t>Merging 2 linear solutions. Not bad!</a:t>
            </a:r>
          </a:p>
        </p:txBody>
      </p:sp>
      <p:sp>
        <p:nvSpPr>
          <p:cNvPr id="20" name="TextBox 19"/>
          <p:cNvSpPr txBox="1"/>
          <p:nvPr/>
        </p:nvSpPr>
        <p:spPr>
          <a:xfrm>
            <a:off x="226981" y="5393683"/>
            <a:ext cx="5530639" cy="369332"/>
          </a:xfrm>
          <a:prstGeom prst="rect">
            <a:avLst/>
          </a:prstGeom>
          <a:noFill/>
        </p:spPr>
        <p:txBody>
          <a:bodyPr wrap="square" rtlCol="0">
            <a:spAutoFit/>
          </a:bodyPr>
          <a:lstStyle/>
          <a:p>
            <a:r>
              <a:rPr lang="en-US" dirty="0"/>
              <a:t>… but how to formulate “+” to get result like this?</a:t>
            </a:r>
          </a:p>
        </p:txBody>
      </p:sp>
      <p:pic>
        <p:nvPicPr>
          <p:cNvPr id="17818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39" y="5763015"/>
            <a:ext cx="5297911" cy="95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7955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37294" y="63062"/>
            <a:ext cx="8998219" cy="967575"/>
          </a:xfrm>
        </p:spPr>
        <p:txBody>
          <a:bodyPr>
            <a:normAutofit fontScale="90000"/>
          </a:bodyPr>
          <a:lstStyle/>
          <a:p>
            <a:r>
              <a:rPr lang="en-US" altLang="zh-TW" sz="4000" dirty="0"/>
              <a:t>Let us try to achieve a nonlinearity</a:t>
            </a:r>
            <a:br>
              <a:rPr lang="en-US" altLang="zh-TW" sz="4000" dirty="0"/>
            </a:br>
            <a:r>
              <a:rPr lang="en-US" altLang="zh-TW" sz="3600" dirty="0"/>
              <a:t>(consider same point transformations in two pictures)</a:t>
            </a:r>
            <a:endParaRPr lang="zh-TW" altLang="en-US" sz="36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302214" y="1813251"/>
            <a:ext cx="8570562" cy="3906116"/>
            <a:chOff x="302214" y="1286319"/>
            <a:chExt cx="8570562" cy="3906116"/>
          </a:xfrm>
        </p:grpSpPr>
        <p:pic>
          <p:nvPicPr>
            <p:cNvPr id="1792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14" y="1286319"/>
              <a:ext cx="8570562" cy="390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63962" y="2904463"/>
              <a:ext cx="526942" cy="400110"/>
            </a:xfrm>
            <a:prstGeom prst="rect">
              <a:avLst/>
            </a:prstGeom>
            <a:noFill/>
          </p:spPr>
          <p:txBody>
            <a:bodyPr wrap="square" rtlCol="0">
              <a:spAutoFit/>
            </a:bodyPr>
            <a:lstStyle/>
            <a:p>
              <a:pPr algn="ctr"/>
              <a:r>
                <a:rPr lang="en-US" sz="2000" b="1" dirty="0"/>
                <a:t>+</a:t>
              </a:r>
            </a:p>
          </p:txBody>
        </p:sp>
        <p:cxnSp>
          <p:nvCxnSpPr>
            <p:cNvPr id="17" name="Straight Arrow Connector 16"/>
            <p:cNvCxnSpPr/>
            <p:nvPr/>
          </p:nvCxnSpPr>
          <p:spPr>
            <a:xfrm flipH="1">
              <a:off x="6191568" y="1720602"/>
              <a:ext cx="207397" cy="372833"/>
            </a:xfrm>
            <a:prstGeom prst="straightConnector1">
              <a:avLst/>
            </a:prstGeom>
            <a:ln w="1905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763504" y="1412825"/>
              <a:ext cx="2732143" cy="307777"/>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ctr"/>
              <a:r>
                <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cannot be a probability as it &gt; 1</a:t>
              </a:r>
            </a:p>
          </p:txBody>
        </p:sp>
        <p:sp>
          <p:nvSpPr>
            <p:cNvPr id="4" name="Oval 3"/>
            <p:cNvSpPr/>
            <p:nvPr/>
          </p:nvSpPr>
          <p:spPr>
            <a:xfrm>
              <a:off x="5804110" y="2004138"/>
              <a:ext cx="449451" cy="3107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5205" y="2937188"/>
              <a:ext cx="693760" cy="242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flipV="1">
              <a:off x="5804110" y="3239377"/>
              <a:ext cx="192978" cy="937416"/>
            </a:xfrm>
            <a:prstGeom prst="straightConnector1">
              <a:avLst/>
            </a:prstGeom>
            <a:ln w="19050">
              <a:solidFill>
                <a:srgbClr val="C0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176429" y="4107051"/>
              <a:ext cx="1255362" cy="523220"/>
            </a:xfrm>
            <a:prstGeom prst="rect">
              <a:avLst/>
            </a:prstGeom>
            <a:solidFill>
              <a:schemeClr val="bg1">
                <a:lumMod val="85000"/>
              </a:schemeClr>
            </a:solidFill>
            <a:ln w="19050">
              <a:solidFill>
                <a:schemeClr val="tx1"/>
              </a:solidFill>
            </a:ln>
          </p:spPr>
          <p:txBody>
            <a:bodyPr wrap="square" lIns="91440" tIns="45720" rIns="91440" bIns="45720">
              <a:spAutoFit/>
            </a:bodyPr>
            <a:lstStyle/>
            <a:p>
              <a:pPr algn="ctr"/>
              <a:r>
                <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Activation function</a:t>
              </a:r>
            </a:p>
          </p:txBody>
        </p:sp>
      </p:grpSp>
    </p:spTree>
    <p:extLst>
      <p:ext uri="{BB962C8B-B14F-4D97-AF65-F5344CB8AC3E}">
        <p14:creationId xmlns:p14="http://schemas.microsoft.com/office/powerpoint/2010/main" val="3501363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0" y="-6679"/>
            <a:ext cx="9144000" cy="967575"/>
          </a:xfrm>
        </p:spPr>
        <p:txBody>
          <a:bodyPr>
            <a:normAutofit fontScale="90000"/>
          </a:bodyPr>
          <a:lstStyle/>
          <a:p>
            <a:r>
              <a:rPr lang="en-US" altLang="zh-TW" sz="4000" dirty="0"/>
              <a:t>Let us try to achieve a nonlinearity</a:t>
            </a:r>
            <a:br>
              <a:rPr lang="en-US" altLang="zh-TW" sz="4000" dirty="0"/>
            </a:br>
            <a:r>
              <a:rPr lang="en-US" altLang="zh-TW" sz="2700" dirty="0"/>
              <a:t>(let us give different weights to the merged solutions and also some shift)</a:t>
            </a:r>
            <a:endParaRPr lang="zh-TW" altLang="en-US" sz="27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08488" y="999649"/>
            <a:ext cx="9000874" cy="4020438"/>
            <a:chOff x="108488" y="1402597"/>
            <a:chExt cx="9000874" cy="4020438"/>
          </a:xfrm>
        </p:grpSpPr>
        <p:pic>
          <p:nvPicPr>
            <p:cNvPr id="182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88" y="1402597"/>
              <a:ext cx="9000874" cy="402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8795" y="1782306"/>
              <a:ext cx="1204959" cy="420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22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5044" y="4526414"/>
            <a:ext cx="2894739" cy="232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94598" y="4129708"/>
            <a:ext cx="394819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Looks like another “neuron”</a:t>
            </a:r>
          </a:p>
        </p:txBody>
      </p:sp>
    </p:spTree>
    <p:extLst>
      <p:ext uri="{BB962C8B-B14F-4D97-AF65-F5344CB8AC3E}">
        <p14:creationId xmlns:p14="http://schemas.microsoft.com/office/powerpoint/2010/main" val="2588089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31733" y="-6678"/>
            <a:ext cx="8836427" cy="634360"/>
          </a:xfrm>
        </p:spPr>
        <p:txBody>
          <a:bodyPr>
            <a:normAutofit fontScale="90000"/>
          </a:bodyPr>
          <a:lstStyle/>
          <a:p>
            <a:r>
              <a:rPr lang="en-US" altLang="zh-TW" sz="4000" dirty="0"/>
              <a:t>Looks like now we have a network of neurons!</a:t>
            </a:r>
            <a:endParaRPr lang="zh-TW" altLang="en-US" sz="27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16237" y="751669"/>
            <a:ext cx="8924978" cy="3045430"/>
            <a:chOff x="55052" y="1361465"/>
            <a:chExt cx="9088948" cy="3117546"/>
          </a:xfrm>
        </p:grpSpPr>
        <p:pic>
          <p:nvPicPr>
            <p:cNvPr id="186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082" y="1853844"/>
              <a:ext cx="4688918" cy="213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3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2" y="1361465"/>
              <a:ext cx="4037586" cy="3117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urved Up Arrow 13"/>
            <p:cNvSpPr/>
            <p:nvPr/>
          </p:nvSpPr>
          <p:spPr>
            <a:xfrm flipH="1">
              <a:off x="3902989" y="2415153"/>
              <a:ext cx="743919" cy="30221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Up Arrow 14"/>
            <p:cNvSpPr/>
            <p:nvPr/>
          </p:nvSpPr>
          <p:spPr>
            <a:xfrm flipH="1">
              <a:off x="3902989" y="3986632"/>
              <a:ext cx="743919" cy="30221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863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86" y="4156133"/>
            <a:ext cx="2241038" cy="250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3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8580" y="4219085"/>
            <a:ext cx="3531642" cy="224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2654890" y="5153188"/>
            <a:ext cx="1239865" cy="379708"/>
          </a:xfrm>
          <a:prstGeom prst="rightArrow">
            <a:avLst>
              <a:gd name="adj1" fmla="val 50000"/>
              <a:gd name="adj2" fmla="val 88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44153" y="4005060"/>
            <a:ext cx="2574551"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Finally we have</a:t>
            </a:r>
          </a:p>
          <a:p>
            <a:pPr algn="ctr"/>
            <a:r>
              <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neural network!</a:t>
            </a:r>
          </a:p>
        </p:txBody>
      </p:sp>
    </p:spTree>
    <p:extLst>
      <p:ext uri="{BB962C8B-B14F-4D97-AF65-F5344CB8AC3E}">
        <p14:creationId xmlns:p14="http://schemas.microsoft.com/office/powerpoint/2010/main" val="2025149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31733" y="-6678"/>
            <a:ext cx="8836427" cy="1122556"/>
          </a:xfrm>
        </p:spPr>
        <p:txBody>
          <a:bodyPr>
            <a:normAutofit fontScale="90000"/>
          </a:bodyPr>
          <a:lstStyle/>
          <a:p>
            <a:r>
              <a:rPr lang="en-US" altLang="zh-TW" sz="4000" dirty="0"/>
              <a:t>… and this network is capable to separate two areas as shown in the picture</a:t>
            </a:r>
            <a:endParaRPr lang="zh-TW" altLang="en-US" sz="27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54" y="2069031"/>
            <a:ext cx="8810964" cy="296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080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31733" y="-6678"/>
            <a:ext cx="8836427" cy="1122556"/>
          </a:xfrm>
        </p:spPr>
        <p:txBody>
          <a:bodyPr>
            <a:normAutofit/>
          </a:bodyPr>
          <a:lstStyle/>
          <a:p>
            <a:r>
              <a:rPr lang="en-US" altLang="zh-TW" sz="4000" dirty="0"/>
              <a:t>Our Neural Network Architecture</a:t>
            </a:r>
            <a:endParaRPr lang="zh-TW" altLang="en-US" sz="27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06" y="991892"/>
            <a:ext cx="8352162" cy="524003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30929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31733" y="-6678"/>
            <a:ext cx="8836427" cy="1122556"/>
          </a:xfrm>
        </p:spPr>
        <p:txBody>
          <a:bodyPr>
            <a:normAutofit fontScale="90000"/>
          </a:bodyPr>
          <a:lstStyle/>
          <a:p>
            <a:r>
              <a:rPr lang="en-US" altLang="zh-TW" sz="4000" dirty="0"/>
              <a:t>More complex separation curves will require more neurons within the hidden layer</a:t>
            </a:r>
            <a:endParaRPr lang="zh-TW" altLang="en-US" sz="27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9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68" y="1308765"/>
            <a:ext cx="7953383" cy="5215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7291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31733" y="70811"/>
            <a:ext cx="8836427" cy="1386027"/>
          </a:xfrm>
        </p:spPr>
        <p:txBody>
          <a:bodyPr>
            <a:normAutofit fontScale="90000"/>
          </a:bodyPr>
          <a:lstStyle/>
          <a:p>
            <a:r>
              <a:rPr lang="en-US" altLang="zh-TW" sz="4000" dirty="0"/>
              <a:t>Adding extra dimension? No problem; the neurons will just become separation planes instead of separation lines …</a:t>
            </a:r>
            <a:endParaRPr lang="zh-TW" altLang="en-US" sz="27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65" y="1611823"/>
            <a:ext cx="8278260" cy="483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6714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31733" y="70811"/>
            <a:ext cx="8836427" cy="1386027"/>
          </a:xfrm>
        </p:spPr>
        <p:txBody>
          <a:bodyPr>
            <a:normAutofit/>
          </a:bodyPr>
          <a:lstStyle/>
          <a:p>
            <a:r>
              <a:rPr lang="en-US" altLang="zh-TW" sz="4000" dirty="0"/>
              <a:t>Adding extra layers? This may resolve really complex classification tasks!</a:t>
            </a:r>
            <a:endParaRPr lang="zh-TW" altLang="en-US" sz="27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1" y="1371603"/>
            <a:ext cx="8971474" cy="483410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25250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92" y="38749"/>
            <a:ext cx="5587139" cy="984139"/>
          </a:xfrm>
        </p:spPr>
        <p:txBody>
          <a:bodyPr>
            <a:normAutofit/>
          </a:bodyPr>
          <a:lstStyle/>
          <a:p>
            <a:r>
              <a:rPr lang="en-US" dirty="0"/>
              <a:t>Recommended reading</a:t>
            </a:r>
          </a:p>
        </p:txBody>
      </p:sp>
      <p:sp>
        <p:nvSpPr>
          <p:cNvPr id="5" name="TextBox 4"/>
          <p:cNvSpPr txBox="1"/>
          <p:nvPr/>
        </p:nvSpPr>
        <p:spPr>
          <a:xfrm>
            <a:off x="77490" y="1390375"/>
            <a:ext cx="4618496" cy="923330"/>
          </a:xfrm>
          <a:prstGeom prst="rect">
            <a:avLst/>
          </a:prstGeom>
          <a:solidFill>
            <a:schemeClr val="bg1">
              <a:lumMod val="95000"/>
            </a:schemeClr>
          </a:solidFill>
          <a:ln w="12700">
            <a:solidFill>
              <a:schemeClr val="tx1"/>
            </a:solidFill>
          </a:ln>
        </p:spPr>
        <p:txBody>
          <a:bodyPr wrap="square" rtlCol="0">
            <a:spAutoFit/>
          </a:bodyPr>
          <a:lstStyle/>
          <a:p>
            <a:r>
              <a:rPr lang="en-US" dirty="0" err="1"/>
              <a:t>Goodfellow</a:t>
            </a:r>
            <a:r>
              <a:rPr lang="en-US" dirty="0"/>
              <a:t>, I., </a:t>
            </a:r>
            <a:r>
              <a:rPr lang="en-US" dirty="0" err="1"/>
              <a:t>Bengio</a:t>
            </a:r>
            <a:r>
              <a:rPr lang="en-US" dirty="0"/>
              <a:t>, Y., &amp; </a:t>
            </a:r>
            <a:r>
              <a:rPr lang="en-US" dirty="0" err="1"/>
              <a:t>Courville</a:t>
            </a:r>
            <a:r>
              <a:rPr lang="en-US" dirty="0"/>
              <a:t>, A. (2016). </a:t>
            </a:r>
            <a:r>
              <a:rPr lang="en-US" b="1" i="1" dirty="0"/>
              <a:t>Deep Learning</a:t>
            </a:r>
            <a:r>
              <a:rPr lang="en-US" dirty="0"/>
              <a:t>, MIT Press, 787 pp. </a:t>
            </a:r>
          </a:p>
          <a:p>
            <a:r>
              <a:rPr lang="en-US" dirty="0">
                <a:hlinkClick r:id="rId2"/>
              </a:rPr>
              <a:t>http://www.deeplearningbook.org</a:t>
            </a:r>
            <a:r>
              <a:rPr lang="en-US" dirty="0"/>
              <a:t>  </a:t>
            </a:r>
          </a:p>
        </p:txBody>
      </p:sp>
      <p:pic>
        <p:nvPicPr>
          <p:cNvPr id="207874" name="Picture 2" descr="https://mitpress.mit.edu/sites/default/files/9780262035613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1753" y="1390375"/>
            <a:ext cx="3990276" cy="532036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7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0" y="2642452"/>
            <a:ext cx="4887697" cy="406830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7878"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0460" y="39635"/>
            <a:ext cx="1786709" cy="130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8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131733" y="70812"/>
            <a:ext cx="8836427" cy="727352"/>
          </a:xfrm>
        </p:spPr>
        <p:txBody>
          <a:bodyPr>
            <a:normAutofit/>
          </a:bodyPr>
          <a:lstStyle/>
          <a:p>
            <a:r>
              <a:rPr lang="en-US" altLang="zh-TW" sz="4000" dirty="0"/>
              <a:t>Playing GO example application</a:t>
            </a:r>
            <a:endParaRPr lang="zh-TW" altLang="en-US" sz="27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1640" y="6276131"/>
            <a:ext cx="4095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76858"/>
            <a:ext cx="8174440" cy="264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5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20" y="3871852"/>
            <a:ext cx="7880882" cy="289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標題 1"/>
          <p:cNvSpPr txBox="1">
            <a:spLocks/>
          </p:cNvSpPr>
          <p:nvPr/>
        </p:nvSpPr>
        <p:spPr>
          <a:xfrm>
            <a:off x="170478" y="3353869"/>
            <a:ext cx="8836427" cy="727352"/>
          </a:xfrm>
          <a:prstGeom prst="rect">
            <a:avLst/>
          </a:prstGeom>
        </p:spPr>
        <p:txBody>
          <a:bodyPr vert="horz" lIns="91420" tIns="45710" rIns="91420" bIns="45710" rtlCol="0" anchor="ctr">
            <a:normAutofit/>
          </a:bodyPr>
          <a:lstStyle>
            <a:lvl1pPr algn="l" defTabSz="914204"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000" dirty="0"/>
              <a:t>Self-driving car example application</a:t>
            </a:r>
            <a:endParaRPr lang="zh-TW" altLang="en-US" sz="2700" dirty="0"/>
          </a:p>
        </p:txBody>
      </p:sp>
    </p:spTree>
    <p:extLst>
      <p:ext uri="{BB962C8B-B14F-4D97-AF65-F5344CB8AC3E}">
        <p14:creationId xmlns:p14="http://schemas.microsoft.com/office/powerpoint/2010/main" val="2842463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40571" y="3"/>
            <a:ext cx="4114803" cy="1805552"/>
          </a:xfrm>
        </p:spPr>
        <p:txBody>
          <a:bodyPr>
            <a:normAutofit/>
          </a:bodyPr>
          <a:lstStyle/>
          <a:p>
            <a:r>
              <a:rPr lang="en-US" altLang="zh-TW" sz="2800" dirty="0"/>
              <a:t>Thank you, Luis, you have convinced us to go deeper to deep learning! Now we have a long trip ahead …</a:t>
            </a:r>
            <a:endParaRPr lang="zh-TW" altLang="en-US" sz="2800"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28" y="1799655"/>
            <a:ext cx="1594279" cy="181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968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278" y="-1"/>
            <a:ext cx="4827722" cy="685739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08488" y="4562676"/>
            <a:ext cx="4037309" cy="307777"/>
          </a:xfrm>
          <a:prstGeom prst="rect">
            <a:avLst/>
          </a:prstGeom>
        </p:spPr>
        <p:txBody>
          <a:bodyPr wrap="square">
            <a:spAutoFit/>
          </a:bodyPr>
          <a:lstStyle/>
          <a:p>
            <a:r>
              <a:rPr lang="en-US" sz="1400" dirty="0">
                <a:hlinkClick r:id="rId5"/>
              </a:rPr>
              <a:t>https://www.youtube.com/watch?v=9dbNC1gmQHI</a:t>
            </a:r>
            <a:r>
              <a:rPr lang="en-US" sz="1400" dirty="0"/>
              <a:t> </a:t>
            </a:r>
          </a:p>
        </p:txBody>
      </p:sp>
      <p:grpSp>
        <p:nvGrpSpPr>
          <p:cNvPr id="4" name="Group 3"/>
          <p:cNvGrpSpPr/>
          <p:nvPr/>
        </p:nvGrpSpPr>
        <p:grpSpPr>
          <a:xfrm>
            <a:off x="364206" y="4943962"/>
            <a:ext cx="3355382" cy="1843692"/>
            <a:chOff x="108489" y="5208401"/>
            <a:chExt cx="2935392" cy="1648993"/>
          </a:xfrm>
        </p:grpSpPr>
        <p:pic>
          <p:nvPicPr>
            <p:cNvPr id="3" name="Picture 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89" y="5208401"/>
              <a:ext cx="2935392" cy="164899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9683"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1574" y="6543314"/>
              <a:ext cx="644229" cy="20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9684"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728" y="6580474"/>
              <a:ext cx="1760188" cy="23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標題 1"/>
          <p:cNvSpPr txBox="1">
            <a:spLocks/>
          </p:cNvSpPr>
          <p:nvPr/>
        </p:nvSpPr>
        <p:spPr>
          <a:xfrm>
            <a:off x="108489" y="3616391"/>
            <a:ext cx="3611099" cy="1123507"/>
          </a:xfrm>
          <a:prstGeom prst="rect">
            <a:avLst/>
          </a:prstGeom>
        </p:spPr>
        <p:txBody>
          <a:bodyPr vert="horz" lIns="91420" tIns="45710" rIns="91420" bIns="45710" rtlCol="0" anchor="ctr">
            <a:normAutofit/>
          </a:bodyPr>
          <a:lstStyle>
            <a:lvl1pPr algn="l" defTabSz="914204"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1600" dirty="0"/>
              <a:t>Check also full video from Luis Serrano for reminding yourself more basics of the Machine Learning :</a:t>
            </a:r>
            <a:endParaRPr lang="zh-TW" altLang="en-US" sz="1600" dirty="0"/>
          </a:p>
        </p:txBody>
      </p:sp>
    </p:spTree>
    <p:extLst>
      <p:ext uri="{BB962C8B-B14F-4D97-AF65-F5344CB8AC3E}">
        <p14:creationId xmlns:p14="http://schemas.microsoft.com/office/powerpoint/2010/main" val="1211235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812477"/>
            <a:ext cx="7772400" cy="1907116"/>
          </a:xfrm>
        </p:spPr>
        <p:txBody>
          <a:bodyPr>
            <a:normAutofit fontScale="90000"/>
          </a:bodyPr>
          <a:lstStyle/>
          <a:p>
            <a:r>
              <a:rPr lang="en-US" altLang="zh-TW" dirty="0">
                <a:solidFill>
                  <a:srgbClr val="0000FF"/>
                </a:solidFill>
              </a:rPr>
              <a:t>”Deeper” Introduction to </a:t>
            </a:r>
            <a:br>
              <a:rPr lang="en-US" altLang="zh-TW" dirty="0">
                <a:solidFill>
                  <a:srgbClr val="0000FF"/>
                </a:solidFill>
              </a:rPr>
            </a:br>
            <a:r>
              <a:rPr lang="en-US" altLang="zh-TW" dirty="0">
                <a:solidFill>
                  <a:srgbClr val="0000FF"/>
                </a:solidFill>
              </a:rPr>
              <a:t>Deep Learning</a:t>
            </a:r>
            <a:endParaRPr lang="zh-TW" altLang="en-US" dirty="0">
              <a:solidFill>
                <a:srgbClr val="0000FF"/>
              </a:solidFill>
            </a:endParaRPr>
          </a:p>
        </p:txBody>
      </p:sp>
      <p:sp>
        <p:nvSpPr>
          <p:cNvPr id="3" name="矩形 2"/>
          <p:cNvSpPr/>
          <p:nvPr/>
        </p:nvSpPr>
        <p:spPr>
          <a:xfrm>
            <a:off x="1683115" y="5130071"/>
            <a:ext cx="5777770" cy="523200"/>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a:spAutoFit/>
          </a:bodyPr>
          <a:lstStyle/>
          <a:p>
            <a:pPr algn="ctr">
              <a:defRPr/>
            </a:pPr>
            <a:r>
              <a:rPr lang="en-US" altLang="zh-TW" sz="2800" dirty="0"/>
              <a:t>What people already knew in 1980s </a:t>
            </a:r>
            <a:endParaRPr lang="zh-TW" altLang="en-US" sz="2800" dirty="0"/>
          </a:p>
        </p:txBody>
      </p:sp>
      <p:sp>
        <p:nvSpPr>
          <p:cNvPr id="4" name="TextBox 3"/>
          <p:cNvSpPr txBox="1"/>
          <p:nvPr/>
        </p:nvSpPr>
        <p:spPr>
          <a:xfrm>
            <a:off x="302217" y="6230319"/>
            <a:ext cx="7935132" cy="369312"/>
          </a:xfrm>
          <a:prstGeom prst="rect">
            <a:avLst/>
          </a:prstGeom>
          <a:noFill/>
        </p:spPr>
        <p:txBody>
          <a:bodyPr wrap="square" lIns="91420" tIns="45710" rIns="91420" bIns="45710" rtlCol="0">
            <a:spAutoFit/>
          </a:bodyPr>
          <a:lstStyle/>
          <a:p>
            <a:r>
              <a:rPr lang="en-US" dirty="0"/>
              <a:t>Self-study reading: </a:t>
            </a:r>
            <a:r>
              <a:rPr lang="en-US" dirty="0">
                <a:hlinkClick r:id="rId3"/>
              </a:rPr>
              <a:t>http://neuralnetworksanddeeplearning.com/chap1.html</a:t>
            </a:r>
            <a:r>
              <a:rPr lang="en-US" dirty="0"/>
              <a:t> </a:t>
            </a:r>
          </a:p>
        </p:txBody>
      </p:sp>
      <p:grpSp>
        <p:nvGrpSpPr>
          <p:cNvPr id="5" name="Group 4"/>
          <p:cNvGrpSpPr/>
          <p:nvPr/>
        </p:nvGrpSpPr>
        <p:grpSpPr>
          <a:xfrm>
            <a:off x="8423329" y="3518116"/>
            <a:ext cx="592191" cy="816164"/>
            <a:chOff x="7517647" y="4843947"/>
            <a:chExt cx="1485900" cy="1908068"/>
          </a:xfrm>
        </p:grpSpPr>
        <p:pic>
          <p:nvPicPr>
            <p:cNvPr id="6"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7647" y="4843947"/>
              <a:ext cx="14859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984" y="6475790"/>
              <a:ext cx="14192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11700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Application</a:t>
            </a:r>
            <a:endParaRPr lang="zh-TW" altLang="en-US" dirty="0"/>
          </a:p>
        </p:txBody>
      </p:sp>
      <p:sp>
        <p:nvSpPr>
          <p:cNvPr id="3" name="內容版面配置區 2"/>
          <p:cNvSpPr>
            <a:spLocks noGrp="1"/>
          </p:cNvSpPr>
          <p:nvPr>
            <p:ph idx="1"/>
          </p:nvPr>
        </p:nvSpPr>
        <p:spPr/>
        <p:txBody>
          <a:bodyPr/>
          <a:lstStyle/>
          <a:p>
            <a:r>
              <a:rPr lang="en-US" altLang="zh-TW" dirty="0"/>
              <a:t>Handwriting Digit Recognition</a:t>
            </a:r>
            <a:endParaRPr lang="zh-TW" altLang="en-US" dirty="0"/>
          </a:p>
        </p:txBody>
      </p:sp>
      <p:pic>
        <p:nvPicPr>
          <p:cNvPr id="5" name="圖片 4"/>
          <p:cNvPicPr>
            <a:picLocks noChangeAspect="1"/>
          </p:cNvPicPr>
          <p:nvPr/>
        </p:nvPicPr>
        <p:blipFill>
          <a:blip r:embed="rId3"/>
          <a:stretch>
            <a:fillRect/>
          </a:stretch>
        </p:blipFill>
        <p:spPr>
          <a:xfrm>
            <a:off x="1316908" y="3130715"/>
            <a:ext cx="1602442" cy="1592235"/>
          </a:xfrm>
          <a:prstGeom prst="rect">
            <a:avLst/>
          </a:prstGeom>
        </p:spPr>
      </p:pic>
      <p:sp>
        <p:nvSpPr>
          <p:cNvPr id="7" name="矩形 6"/>
          <p:cNvSpPr/>
          <p:nvPr/>
        </p:nvSpPr>
        <p:spPr>
          <a:xfrm>
            <a:off x="3739994" y="3145229"/>
            <a:ext cx="2034073" cy="1516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800" dirty="0"/>
              <a:t>Machine</a:t>
            </a:r>
            <a:endParaRPr lang="zh-TW" altLang="en-US" sz="2800" dirty="0"/>
          </a:p>
        </p:txBody>
      </p:sp>
      <p:sp>
        <p:nvSpPr>
          <p:cNvPr id="8" name="向右箭號 7"/>
          <p:cNvSpPr/>
          <p:nvPr/>
        </p:nvSpPr>
        <p:spPr>
          <a:xfrm>
            <a:off x="3010791" y="3491035"/>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 name="向右箭號 8"/>
          <p:cNvSpPr/>
          <p:nvPr/>
        </p:nvSpPr>
        <p:spPr>
          <a:xfrm>
            <a:off x="5866733" y="3500901"/>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 name="文字方塊 9"/>
          <p:cNvSpPr txBox="1"/>
          <p:nvPr/>
        </p:nvSpPr>
        <p:spPr>
          <a:xfrm>
            <a:off x="6581422" y="3632286"/>
            <a:ext cx="721324" cy="584755"/>
          </a:xfrm>
          <a:prstGeom prst="rect">
            <a:avLst/>
          </a:prstGeom>
          <a:noFill/>
        </p:spPr>
        <p:txBody>
          <a:bodyPr wrap="square" lIns="91420" tIns="45710" rIns="91420" bIns="45710" rtlCol="0">
            <a:spAutoFit/>
          </a:bodyPr>
          <a:lstStyle/>
          <a:p>
            <a:r>
              <a:rPr lang="en-US" altLang="zh-TW" sz="3200" dirty="0"/>
              <a:t>“2”</a:t>
            </a:r>
            <a:endParaRPr lang="zh-TW" altLang="en-US" sz="3200" dirty="0"/>
          </a:p>
        </p:txBody>
      </p:sp>
      <p:sp>
        <p:nvSpPr>
          <p:cNvPr id="4" name="Rectangle 3"/>
          <p:cNvSpPr/>
          <p:nvPr/>
        </p:nvSpPr>
        <p:spPr>
          <a:xfrm>
            <a:off x="217767" y="6195527"/>
            <a:ext cx="6649216" cy="369312"/>
          </a:xfrm>
          <a:prstGeom prst="rect">
            <a:avLst/>
          </a:prstGeom>
        </p:spPr>
        <p:txBody>
          <a:bodyPr wrap="none" lIns="91420" tIns="45710" rIns="91420" bIns="45710">
            <a:spAutoFit/>
          </a:bodyPr>
          <a:lstStyle/>
          <a:p>
            <a:pPr>
              <a:defRPr/>
            </a:pPr>
            <a:r>
              <a:rPr lang="en-US" altLang="zh-TW" dirty="0"/>
              <a:t>MNIST dataset of digits’ images: </a:t>
            </a:r>
            <a:r>
              <a:rPr lang="zh-TW" altLang="en-US" dirty="0">
                <a:hlinkClick r:id="rId4"/>
              </a:rPr>
              <a:t>http://yann.lecun.com/exdb/mnist/</a:t>
            </a:r>
            <a:r>
              <a:rPr lang="zh-TW" altLang="en-US" dirty="0"/>
              <a:t> </a:t>
            </a:r>
          </a:p>
        </p:txBody>
      </p:sp>
    </p:spTree>
    <p:extLst>
      <p:ext uri="{BB962C8B-B14F-4D97-AF65-F5344CB8AC3E}">
        <p14:creationId xmlns:p14="http://schemas.microsoft.com/office/powerpoint/2010/main" val="25525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Handwriting Digit Recognition</a:t>
            </a:r>
            <a:endParaRPr lang="zh-TW" altLang="en-US" dirty="0"/>
          </a:p>
        </p:txBody>
      </p:sp>
      <p:sp>
        <p:nvSpPr>
          <p:cNvPr id="3" name="文字版面配置區 2"/>
          <p:cNvSpPr>
            <a:spLocks noGrp="1"/>
          </p:cNvSpPr>
          <p:nvPr>
            <p:ph type="body" idx="1"/>
          </p:nvPr>
        </p:nvSpPr>
        <p:spPr/>
        <p:txBody>
          <a:bodyPr>
            <a:normAutofit/>
          </a:bodyPr>
          <a:lstStyle/>
          <a:p>
            <a:r>
              <a:rPr lang="en-US" altLang="zh-TW" sz="3200" dirty="0"/>
              <a:t>Input</a:t>
            </a:r>
            <a:endParaRPr lang="zh-TW" altLang="en-US" sz="3200" dirty="0"/>
          </a:p>
        </p:txBody>
      </p:sp>
      <p:sp>
        <p:nvSpPr>
          <p:cNvPr id="4" name="內容版面配置區 3"/>
          <p:cNvSpPr>
            <a:spLocks noGrp="1"/>
          </p:cNvSpPr>
          <p:nvPr>
            <p:ph sz="half" idx="2"/>
          </p:nvPr>
        </p:nvSpPr>
        <p:spPr/>
        <p:txBody>
          <a:bodyPr/>
          <a:lstStyle/>
          <a:p>
            <a:endParaRPr lang="zh-TW" altLang="en-US"/>
          </a:p>
        </p:txBody>
      </p:sp>
      <p:sp>
        <p:nvSpPr>
          <p:cNvPr id="5" name="文字版面配置區 4"/>
          <p:cNvSpPr>
            <a:spLocks noGrp="1"/>
          </p:cNvSpPr>
          <p:nvPr>
            <p:ph type="body" sz="quarter" idx="3"/>
          </p:nvPr>
        </p:nvSpPr>
        <p:spPr/>
        <p:txBody>
          <a:bodyPr>
            <a:normAutofit/>
          </a:bodyPr>
          <a:lstStyle/>
          <a:p>
            <a:r>
              <a:rPr lang="en-US" altLang="zh-TW" sz="3200" dirty="0"/>
              <a:t>Output</a:t>
            </a:r>
            <a:endParaRPr lang="zh-TW" altLang="en-US" sz="3200" dirty="0"/>
          </a:p>
        </p:txBody>
      </p:sp>
      <p:sp>
        <p:nvSpPr>
          <p:cNvPr id="6" name="內容版面配置區 5"/>
          <p:cNvSpPr>
            <a:spLocks noGrp="1"/>
          </p:cNvSpPr>
          <p:nvPr>
            <p:ph sz="quarter" idx="4"/>
          </p:nvPr>
        </p:nvSpPr>
        <p:spPr/>
        <p:txBody>
          <a:bodyPr/>
          <a:lstStyle/>
          <a:p>
            <a:endParaRPr lang="zh-TW" altLang="en-US"/>
          </a:p>
        </p:txBody>
      </p:sp>
      <p:pic>
        <p:nvPicPr>
          <p:cNvPr id="7" name="圖片 6"/>
          <p:cNvPicPr>
            <a:picLocks noChangeAspect="1"/>
          </p:cNvPicPr>
          <p:nvPr/>
        </p:nvPicPr>
        <p:blipFill>
          <a:blip r:embed="rId3"/>
          <a:stretch>
            <a:fillRect/>
          </a:stretch>
        </p:blipFill>
        <p:spPr>
          <a:xfrm>
            <a:off x="1088933" y="3309806"/>
            <a:ext cx="2130022" cy="2116455"/>
          </a:xfrm>
          <a:prstGeom prst="rect">
            <a:avLst/>
          </a:prstGeom>
        </p:spPr>
      </p:pic>
      <p:sp>
        <p:nvSpPr>
          <p:cNvPr id="8" name="文字方塊 7"/>
          <p:cNvSpPr txBox="1"/>
          <p:nvPr/>
        </p:nvSpPr>
        <p:spPr>
          <a:xfrm>
            <a:off x="1336293" y="5413288"/>
            <a:ext cx="1447800" cy="369312"/>
          </a:xfrm>
          <a:prstGeom prst="rect">
            <a:avLst/>
          </a:prstGeom>
          <a:noFill/>
        </p:spPr>
        <p:txBody>
          <a:bodyPr wrap="square" lIns="91420" tIns="45710" rIns="91420" bIns="45710" rtlCol="0">
            <a:spAutoFit/>
          </a:bodyPr>
          <a:lstStyle/>
          <a:p>
            <a:r>
              <a:rPr lang="en-US" altLang="zh-TW" dirty="0"/>
              <a:t>16 x 16 = 256</a:t>
            </a:r>
            <a:endParaRPr lang="zh-TW" altLang="en-US" dirty="0"/>
          </a:p>
        </p:txBody>
      </p:sp>
      <p:sp>
        <p:nvSpPr>
          <p:cNvPr id="9" name="矩形 8"/>
          <p:cNvSpPr/>
          <p:nvPr/>
        </p:nvSpPr>
        <p:spPr>
          <a:xfrm>
            <a:off x="3448639" y="300672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10" name="矩形 9"/>
          <p:cNvSpPr/>
          <p:nvPr/>
        </p:nvSpPr>
        <p:spPr>
          <a:xfrm>
            <a:off x="3517026" y="372441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1" name="矩形 10"/>
          <p:cNvSpPr/>
          <p:nvPr/>
        </p:nvSpPr>
        <p:spPr>
          <a:xfrm>
            <a:off x="3522844" y="315409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12" name="Object 12"/>
          <p:cNvGraphicFramePr>
            <a:graphicFrameLocks noChangeAspect="1"/>
          </p:cNvGraphicFramePr>
          <p:nvPr>
            <p:extLst>
              <p:ext uri="{D42A27DB-BD31-4B8C-83A1-F6EECF244321}">
                <p14:modId xmlns:p14="http://schemas.microsoft.com/office/powerpoint/2010/main" val="3645106544"/>
              </p:ext>
            </p:extLst>
          </p:nvPr>
        </p:nvGraphicFramePr>
        <p:xfrm>
          <a:off x="3535543" y="3058840"/>
          <a:ext cx="325438" cy="461962"/>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0" name=""/>
                      <p:cNvPicPr>
                        <a:picLocks noChangeAspect="1" noChangeArrowheads="1"/>
                      </p:cNvPicPr>
                      <p:nvPr/>
                    </p:nvPicPr>
                    <p:blipFill>
                      <a:blip r:embed="rId5"/>
                      <a:srcRect/>
                      <a:stretch>
                        <a:fillRect/>
                      </a:stretch>
                    </p:blipFill>
                    <p:spPr bwMode="auto">
                      <a:xfrm>
                        <a:off x="3535543" y="305884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604717373"/>
              </p:ext>
            </p:extLst>
          </p:nvPr>
        </p:nvGraphicFramePr>
        <p:xfrm>
          <a:off x="3540840" y="3641571"/>
          <a:ext cx="352425" cy="461963"/>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3540840" y="3641571"/>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矩形 13"/>
          <p:cNvSpPr/>
          <p:nvPr/>
        </p:nvSpPr>
        <p:spPr>
          <a:xfrm>
            <a:off x="3526551" y="512217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15" name="Object 12"/>
          <p:cNvGraphicFramePr>
            <a:graphicFrameLocks noChangeAspect="1"/>
          </p:cNvGraphicFramePr>
          <p:nvPr>
            <p:extLst>
              <p:ext uri="{D42A27DB-BD31-4B8C-83A1-F6EECF244321}">
                <p14:modId xmlns:p14="http://schemas.microsoft.com/office/powerpoint/2010/main" val="3522919168"/>
              </p:ext>
            </p:extLst>
          </p:nvPr>
        </p:nvGraphicFramePr>
        <p:xfrm>
          <a:off x="3454628" y="5025409"/>
          <a:ext cx="544512" cy="488950"/>
        </p:xfrm>
        <a:graphic>
          <a:graphicData uri="http://schemas.openxmlformats.org/presentationml/2006/ole">
            <mc:AlternateContent xmlns:mc="http://schemas.openxmlformats.org/markup-compatibility/2006">
              <mc:Choice xmlns:v="urn:schemas-microsoft-com:vml" Requires="v">
                <p:oleObj name="方程式" r:id="rId8" imgW="253800" imgH="228600" progId="Equation.3">
                  <p:embed/>
                </p:oleObj>
              </mc:Choice>
              <mc:Fallback>
                <p:oleObj name="方程式" r:id="rId8" imgW="253800" imgH="228600" progId="Equation.3">
                  <p:embed/>
                  <p:pic>
                    <p:nvPicPr>
                      <p:cNvPr id="0" name=""/>
                      <p:cNvPicPr>
                        <a:picLocks noChangeAspect="1" noChangeArrowheads="1"/>
                      </p:cNvPicPr>
                      <p:nvPr/>
                    </p:nvPicPr>
                    <p:blipFill>
                      <a:blip r:embed="rId9"/>
                      <a:srcRect/>
                      <a:stretch>
                        <a:fillRect/>
                      </a:stretch>
                    </p:blipFill>
                    <p:spPr bwMode="auto">
                      <a:xfrm>
                        <a:off x="3454628" y="5025409"/>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文字方塊 15"/>
          <p:cNvSpPr txBox="1"/>
          <p:nvPr/>
        </p:nvSpPr>
        <p:spPr>
          <a:xfrm rot="5400000">
            <a:off x="3402485" y="4407128"/>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7" name="手繪多邊形 16"/>
          <p:cNvSpPr/>
          <p:nvPr/>
        </p:nvSpPr>
        <p:spPr>
          <a:xfrm>
            <a:off x="1214665" y="3068123"/>
            <a:ext cx="2305050" cy="363941"/>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8" name="手繪多邊形 17"/>
          <p:cNvSpPr/>
          <p:nvPr/>
        </p:nvSpPr>
        <p:spPr>
          <a:xfrm>
            <a:off x="1348015" y="3241064"/>
            <a:ext cx="2171700" cy="646109"/>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9" name="手繪多邊形 18"/>
          <p:cNvSpPr/>
          <p:nvPr/>
        </p:nvSpPr>
        <p:spPr>
          <a:xfrm>
            <a:off x="3081565" y="5284171"/>
            <a:ext cx="463550" cy="243308"/>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0" name="文字方塊 19"/>
          <p:cNvSpPr txBox="1"/>
          <p:nvPr/>
        </p:nvSpPr>
        <p:spPr>
          <a:xfrm>
            <a:off x="1371218" y="5765880"/>
            <a:ext cx="1661390" cy="830977"/>
          </a:xfrm>
          <a:prstGeom prst="rect">
            <a:avLst/>
          </a:prstGeom>
          <a:noFill/>
        </p:spPr>
        <p:txBody>
          <a:bodyPr wrap="square" lIns="91420" tIns="45710" rIns="91420" bIns="45710" rtlCol="0">
            <a:spAutoFit/>
          </a:bodyPr>
          <a:lstStyle/>
          <a:p>
            <a:r>
              <a:rPr lang="en-US" altLang="zh-TW" sz="2400" dirty="0"/>
              <a:t>Ink → 1</a:t>
            </a:r>
          </a:p>
          <a:p>
            <a:r>
              <a:rPr lang="en-US" altLang="zh-TW" sz="2400" dirty="0"/>
              <a:t>No ink → 0</a:t>
            </a:r>
            <a:endParaRPr lang="zh-TW" altLang="en-US" sz="2400" dirty="0"/>
          </a:p>
        </p:txBody>
      </p:sp>
      <p:grpSp>
        <p:nvGrpSpPr>
          <p:cNvPr id="26" name="群組 25"/>
          <p:cNvGrpSpPr/>
          <p:nvPr/>
        </p:nvGrpSpPr>
        <p:grpSpPr>
          <a:xfrm>
            <a:off x="5179092" y="2822201"/>
            <a:ext cx="642352" cy="2642877"/>
            <a:chOff x="7142066" y="1987121"/>
            <a:chExt cx="642352" cy="2642877"/>
          </a:xfrm>
        </p:grpSpPr>
        <p:sp>
          <p:nvSpPr>
            <p:cNvPr id="21"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2" name="文字方塊 21"/>
            <p:cNvSpPr txBox="1"/>
            <p:nvPr/>
          </p:nvSpPr>
          <p:spPr>
            <a:xfrm rot="5400000">
              <a:off x="7084256" y="350594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3" name="文字方塊 22"/>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24" name="文字方塊 23"/>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25" name="文字方塊 24"/>
            <p:cNvSpPr txBox="1"/>
            <p:nvPr/>
          </p:nvSpPr>
          <p:spPr>
            <a:xfrm>
              <a:off x="7142066" y="4051573"/>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grpSp>
      <p:sp>
        <p:nvSpPr>
          <p:cNvPr id="27" name="文字方塊 26"/>
          <p:cNvSpPr txBox="1"/>
          <p:nvPr/>
        </p:nvSpPr>
        <p:spPr>
          <a:xfrm>
            <a:off x="5106944" y="5737346"/>
            <a:ext cx="3566686" cy="830977"/>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r>
              <a:rPr lang="en-US" altLang="zh-TW" sz="2400" dirty="0"/>
              <a:t>Each dimension represents the confidence of a digit.</a:t>
            </a:r>
            <a:endParaRPr lang="zh-TW" altLang="en-US" sz="2400" dirty="0"/>
          </a:p>
        </p:txBody>
      </p:sp>
      <p:sp>
        <p:nvSpPr>
          <p:cNvPr id="28" name="文字方塊 27"/>
          <p:cNvSpPr txBox="1"/>
          <p:nvPr/>
        </p:nvSpPr>
        <p:spPr>
          <a:xfrm>
            <a:off x="6048214" y="2883755"/>
            <a:ext cx="861633" cy="461645"/>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pPr algn="ctr"/>
            <a:r>
              <a:rPr lang="en-US" altLang="zh-TW" sz="2400" dirty="0"/>
              <a:t>is 1</a:t>
            </a:r>
            <a:endParaRPr lang="zh-TW" altLang="en-US" sz="2400" dirty="0"/>
          </a:p>
        </p:txBody>
      </p:sp>
      <p:sp>
        <p:nvSpPr>
          <p:cNvPr id="29" name="文字方塊 28"/>
          <p:cNvSpPr txBox="1"/>
          <p:nvPr/>
        </p:nvSpPr>
        <p:spPr>
          <a:xfrm>
            <a:off x="6055523" y="3665038"/>
            <a:ext cx="847013" cy="461645"/>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pPr algn="ctr"/>
            <a:r>
              <a:rPr lang="en-US" altLang="zh-TW" sz="2400" dirty="0"/>
              <a:t>is 2</a:t>
            </a:r>
            <a:endParaRPr lang="zh-TW" altLang="en-US" sz="2400" dirty="0"/>
          </a:p>
        </p:txBody>
      </p:sp>
      <p:sp>
        <p:nvSpPr>
          <p:cNvPr id="30" name="文字方塊 29"/>
          <p:cNvSpPr txBox="1"/>
          <p:nvPr/>
        </p:nvSpPr>
        <p:spPr>
          <a:xfrm>
            <a:off x="6055521" y="4939005"/>
            <a:ext cx="834766" cy="461645"/>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pPr algn="ctr"/>
            <a:r>
              <a:rPr lang="en-US" altLang="zh-TW" sz="2400" dirty="0"/>
              <a:t>is 0</a:t>
            </a:r>
            <a:endParaRPr lang="zh-TW" altLang="en-US" sz="2400" dirty="0"/>
          </a:p>
        </p:txBody>
      </p:sp>
      <p:sp>
        <p:nvSpPr>
          <p:cNvPr id="31" name="文字方塊 30"/>
          <p:cNvSpPr txBox="1"/>
          <p:nvPr/>
        </p:nvSpPr>
        <p:spPr>
          <a:xfrm rot="5400000">
            <a:off x="6188218" y="4321813"/>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32" name="矩形 31"/>
          <p:cNvSpPr/>
          <p:nvPr/>
        </p:nvSpPr>
        <p:spPr>
          <a:xfrm>
            <a:off x="5115797" y="2944665"/>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0.1</a:t>
            </a:r>
            <a:endParaRPr lang="zh-TW" altLang="en-US" sz="2400" dirty="0"/>
          </a:p>
        </p:txBody>
      </p:sp>
      <p:sp>
        <p:nvSpPr>
          <p:cNvPr id="33" name="矩形 32"/>
          <p:cNvSpPr/>
          <p:nvPr/>
        </p:nvSpPr>
        <p:spPr>
          <a:xfrm>
            <a:off x="5115797" y="3669070"/>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0.7</a:t>
            </a:r>
            <a:endParaRPr lang="zh-TW" altLang="en-US" sz="2400" dirty="0"/>
          </a:p>
        </p:txBody>
      </p:sp>
      <p:sp>
        <p:nvSpPr>
          <p:cNvPr id="34" name="矩形 33"/>
          <p:cNvSpPr/>
          <p:nvPr/>
        </p:nvSpPr>
        <p:spPr>
          <a:xfrm>
            <a:off x="5096948" y="4938330"/>
            <a:ext cx="656740"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0.2</a:t>
            </a:r>
            <a:endParaRPr lang="zh-TW" altLang="en-US" sz="2400" dirty="0"/>
          </a:p>
        </p:txBody>
      </p:sp>
      <p:sp>
        <p:nvSpPr>
          <p:cNvPr id="35" name="矩形 34"/>
          <p:cNvSpPr/>
          <p:nvPr/>
        </p:nvSpPr>
        <p:spPr>
          <a:xfrm>
            <a:off x="5007951" y="3577013"/>
            <a:ext cx="1950970" cy="6409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6" name="矩形 35"/>
          <p:cNvSpPr/>
          <p:nvPr/>
        </p:nvSpPr>
        <p:spPr>
          <a:xfrm>
            <a:off x="7006627" y="3813785"/>
            <a:ext cx="1940923" cy="9033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20" tIns="45710" rIns="91420" bIns="45710" rtlCol="0" anchor="ctr"/>
          <a:lstStyle/>
          <a:p>
            <a:pPr algn="ctr"/>
            <a:r>
              <a:rPr lang="en-US" altLang="zh-TW" sz="2800" dirty="0"/>
              <a:t>The image is  “2”</a:t>
            </a:r>
            <a:endParaRPr lang="zh-TW" altLang="en-US" sz="2800" dirty="0"/>
          </a:p>
        </p:txBody>
      </p:sp>
    </p:spTree>
    <p:extLst>
      <p:ext uri="{BB962C8B-B14F-4D97-AF65-F5344CB8AC3E}">
        <p14:creationId xmlns:p14="http://schemas.microsoft.com/office/powerpoint/2010/main" val="119475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4" grpId="0" animBg="1"/>
      <p:bldP spid="16" grpId="0"/>
      <p:bldP spid="17" grpId="0" animBg="1"/>
      <p:bldP spid="18" grpId="0" animBg="1"/>
      <p:bldP spid="19" grpId="0" animBg="1"/>
      <p:bldP spid="20" grpId="0"/>
      <p:bldP spid="27" grpId="0" animBg="1"/>
      <p:bldP spid="28" grpId="0" animBg="1"/>
      <p:bldP spid="29" grpId="0" animBg="1"/>
      <p:bldP spid="30" grpId="0" animBg="1"/>
      <p:bldP spid="31" grpId="0"/>
      <p:bldP spid="32" grpId="0" animBg="1"/>
      <p:bldP spid="33" grpId="0" animBg="1"/>
      <p:bldP spid="34" grpId="0" animBg="1"/>
      <p:bldP spid="35" grpId="0" animBg="1"/>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Application</a:t>
            </a:r>
            <a:endParaRPr lang="zh-TW" altLang="en-US" dirty="0"/>
          </a:p>
        </p:txBody>
      </p:sp>
      <p:sp>
        <p:nvSpPr>
          <p:cNvPr id="3" name="內容版面配置區 2"/>
          <p:cNvSpPr>
            <a:spLocks noGrp="1"/>
          </p:cNvSpPr>
          <p:nvPr>
            <p:ph idx="1"/>
          </p:nvPr>
        </p:nvSpPr>
        <p:spPr>
          <a:xfrm>
            <a:off x="628650" y="1788413"/>
            <a:ext cx="7886700" cy="4351338"/>
          </a:xfrm>
        </p:spPr>
        <p:txBody>
          <a:bodyPr/>
          <a:lstStyle/>
          <a:p>
            <a:r>
              <a:rPr lang="en-US" altLang="zh-TW" dirty="0"/>
              <a:t>Handwriting Digit Recognition</a:t>
            </a:r>
            <a:endParaRPr lang="zh-TW" altLang="en-US" dirty="0"/>
          </a:p>
        </p:txBody>
      </p:sp>
      <p:pic>
        <p:nvPicPr>
          <p:cNvPr id="5" name="圖片 4"/>
          <p:cNvPicPr>
            <a:picLocks noChangeAspect="1"/>
          </p:cNvPicPr>
          <p:nvPr/>
        </p:nvPicPr>
        <p:blipFill>
          <a:blip r:embed="rId3"/>
          <a:stretch>
            <a:fillRect/>
          </a:stretch>
        </p:blipFill>
        <p:spPr>
          <a:xfrm>
            <a:off x="1401933" y="3170128"/>
            <a:ext cx="1602442" cy="1592235"/>
          </a:xfrm>
          <a:prstGeom prst="rect">
            <a:avLst/>
          </a:prstGeom>
        </p:spPr>
      </p:pic>
      <p:sp>
        <p:nvSpPr>
          <p:cNvPr id="7" name="矩形 6"/>
          <p:cNvSpPr/>
          <p:nvPr/>
        </p:nvSpPr>
        <p:spPr>
          <a:xfrm>
            <a:off x="3825019" y="3184642"/>
            <a:ext cx="2034073" cy="1516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800" dirty="0"/>
              <a:t>Machine</a:t>
            </a:r>
            <a:endParaRPr lang="zh-TW" altLang="en-US" sz="2800" dirty="0"/>
          </a:p>
        </p:txBody>
      </p:sp>
      <p:sp>
        <p:nvSpPr>
          <p:cNvPr id="8" name="向右箭號 7"/>
          <p:cNvSpPr/>
          <p:nvPr/>
        </p:nvSpPr>
        <p:spPr>
          <a:xfrm>
            <a:off x="3095816" y="3530446"/>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 name="向右箭號 8"/>
          <p:cNvSpPr/>
          <p:nvPr/>
        </p:nvSpPr>
        <p:spPr>
          <a:xfrm>
            <a:off x="5951758" y="3540312"/>
            <a:ext cx="714688"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 name="文字方塊 9"/>
          <p:cNvSpPr txBox="1"/>
          <p:nvPr/>
        </p:nvSpPr>
        <p:spPr>
          <a:xfrm>
            <a:off x="6666448" y="3671698"/>
            <a:ext cx="721324" cy="584755"/>
          </a:xfrm>
          <a:prstGeom prst="rect">
            <a:avLst/>
          </a:prstGeom>
          <a:noFill/>
        </p:spPr>
        <p:txBody>
          <a:bodyPr wrap="square" lIns="91420" tIns="45710" rIns="91420" bIns="45710" rtlCol="0">
            <a:spAutoFit/>
          </a:bodyPr>
          <a:lstStyle/>
          <a:p>
            <a:r>
              <a:rPr lang="en-US" altLang="zh-TW" sz="3200" dirty="0"/>
              <a:t>“2”</a:t>
            </a:r>
            <a:endParaRPr lang="zh-TW" altLang="en-US" sz="3200" dirty="0"/>
          </a:p>
        </p:txBody>
      </p:sp>
      <p:grpSp>
        <p:nvGrpSpPr>
          <p:cNvPr id="6" name="群組 5"/>
          <p:cNvGrpSpPr/>
          <p:nvPr/>
        </p:nvGrpSpPr>
        <p:grpSpPr>
          <a:xfrm>
            <a:off x="2462117" y="2538616"/>
            <a:ext cx="600084" cy="2625052"/>
            <a:chOff x="2462115" y="2538616"/>
            <a:chExt cx="600084" cy="2625052"/>
          </a:xfrm>
        </p:grpSpPr>
        <p:sp>
          <p:nvSpPr>
            <p:cNvPr id="12" name="矩形 11"/>
            <p:cNvSpPr/>
            <p:nvPr/>
          </p:nvSpPr>
          <p:spPr>
            <a:xfrm>
              <a:off x="2462115" y="253861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3" name="矩形 12"/>
            <p:cNvSpPr/>
            <p:nvPr/>
          </p:nvSpPr>
          <p:spPr>
            <a:xfrm>
              <a:off x="2530503" y="325630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4" name="矩形 13"/>
            <p:cNvSpPr/>
            <p:nvPr/>
          </p:nvSpPr>
          <p:spPr>
            <a:xfrm>
              <a:off x="2536321" y="268598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5" name="Object 12"/>
            <p:cNvGraphicFramePr>
              <a:graphicFrameLocks noChangeAspect="1"/>
            </p:cNvGraphicFramePr>
            <p:nvPr>
              <p:extLst>
                <p:ext uri="{D42A27DB-BD31-4B8C-83A1-F6EECF244321}">
                  <p14:modId xmlns:p14="http://schemas.microsoft.com/office/powerpoint/2010/main" val="3121748135"/>
                </p:ext>
              </p:extLst>
            </p:nvPr>
          </p:nvGraphicFramePr>
          <p:xfrm>
            <a:off x="2549020" y="2590730"/>
            <a:ext cx="325438" cy="461962"/>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0" name=""/>
                        <p:cNvPicPr>
                          <a:picLocks noChangeAspect="1" noChangeArrowheads="1"/>
                        </p:cNvPicPr>
                        <p:nvPr/>
                      </p:nvPicPr>
                      <p:blipFill>
                        <a:blip r:embed="rId5"/>
                        <a:srcRect/>
                        <a:stretch>
                          <a:fillRect/>
                        </a:stretch>
                      </p:blipFill>
                      <p:spPr bwMode="auto">
                        <a:xfrm>
                          <a:off x="2549020" y="259073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2"/>
            <p:cNvGraphicFramePr>
              <a:graphicFrameLocks noChangeAspect="1"/>
            </p:cNvGraphicFramePr>
            <p:nvPr>
              <p:extLst>
                <p:ext uri="{D42A27DB-BD31-4B8C-83A1-F6EECF244321}">
                  <p14:modId xmlns:p14="http://schemas.microsoft.com/office/powerpoint/2010/main" val="698351405"/>
                </p:ext>
              </p:extLst>
            </p:nvPr>
          </p:nvGraphicFramePr>
          <p:xfrm>
            <a:off x="2554316" y="3173459"/>
            <a:ext cx="352425" cy="461963"/>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2554316" y="317345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矩形 16"/>
            <p:cNvSpPr/>
            <p:nvPr/>
          </p:nvSpPr>
          <p:spPr>
            <a:xfrm>
              <a:off x="2540028" y="465406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8" name="Object 12"/>
            <p:cNvGraphicFramePr>
              <a:graphicFrameLocks noChangeAspect="1"/>
            </p:cNvGraphicFramePr>
            <p:nvPr>
              <p:extLst>
                <p:ext uri="{D42A27DB-BD31-4B8C-83A1-F6EECF244321}">
                  <p14:modId xmlns:p14="http://schemas.microsoft.com/office/powerpoint/2010/main" val="1965344105"/>
                </p:ext>
              </p:extLst>
            </p:nvPr>
          </p:nvGraphicFramePr>
          <p:xfrm>
            <a:off x="2468105" y="4557299"/>
            <a:ext cx="544512" cy="488950"/>
          </p:xfrm>
          <a:graphic>
            <a:graphicData uri="http://schemas.openxmlformats.org/presentationml/2006/ole">
              <mc:AlternateContent xmlns:mc="http://schemas.openxmlformats.org/markup-compatibility/2006">
                <mc:Choice xmlns:v="urn:schemas-microsoft-com:vml" Requires="v">
                  <p:oleObj name="方程式" r:id="rId8" imgW="253800" imgH="228600" progId="Equation.3">
                    <p:embed/>
                  </p:oleObj>
                </mc:Choice>
                <mc:Fallback>
                  <p:oleObj name="方程式" r:id="rId8" imgW="253800" imgH="228600" progId="Equation.3">
                    <p:embed/>
                    <p:pic>
                      <p:nvPicPr>
                        <p:cNvPr id="0" name=""/>
                        <p:cNvPicPr>
                          <a:picLocks noChangeAspect="1" noChangeArrowheads="1"/>
                        </p:cNvPicPr>
                        <p:nvPr/>
                      </p:nvPicPr>
                      <p:blipFill>
                        <a:blip r:embed="rId9"/>
                        <a:srcRect/>
                        <a:stretch>
                          <a:fillRect/>
                        </a:stretch>
                      </p:blipFill>
                      <p:spPr bwMode="auto">
                        <a:xfrm>
                          <a:off x="2468105" y="4557299"/>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文字方塊 18"/>
            <p:cNvSpPr txBox="1"/>
            <p:nvPr/>
          </p:nvSpPr>
          <p:spPr>
            <a:xfrm rot="5400000">
              <a:off x="2415960" y="3939008"/>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grpSp>
        <p:nvGrpSpPr>
          <p:cNvPr id="20" name="群組 19"/>
          <p:cNvGrpSpPr/>
          <p:nvPr/>
        </p:nvGrpSpPr>
        <p:grpSpPr>
          <a:xfrm>
            <a:off x="6745418" y="2501360"/>
            <a:ext cx="642352" cy="2642877"/>
            <a:chOff x="7142066" y="1987121"/>
            <a:chExt cx="642352" cy="2642877"/>
          </a:xfrm>
        </p:grpSpPr>
        <p:sp>
          <p:nvSpPr>
            <p:cNvPr id="21"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2" name="文字方塊 21"/>
            <p:cNvSpPr txBox="1"/>
            <p:nvPr/>
          </p:nvSpPr>
          <p:spPr>
            <a:xfrm rot="5400000">
              <a:off x="7084256" y="350594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3" name="文字方塊 22"/>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24" name="文字方塊 23"/>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25" name="文字方塊 24"/>
            <p:cNvSpPr txBox="1"/>
            <p:nvPr/>
          </p:nvSpPr>
          <p:spPr>
            <a:xfrm>
              <a:off x="7142066" y="4051573"/>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grpSp>
      <mc:AlternateContent xmlns:mc="http://schemas.openxmlformats.org/markup-compatibility/2006" xmlns:a14="http://schemas.microsoft.com/office/drawing/2010/main">
        <mc:Choice Requires="a14">
          <p:sp>
            <p:nvSpPr>
              <p:cNvPr id="29" name="文字方塊 28"/>
              <p:cNvSpPr txBox="1"/>
              <p:nvPr/>
            </p:nvSpPr>
            <p:spPr>
              <a:xfrm>
                <a:off x="3749383" y="4801776"/>
                <a:ext cx="2207720" cy="435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𝑓</m:t>
                      </m:r>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𝑅</m:t>
                          </m:r>
                        </m:e>
                        <m:sup>
                          <m:r>
                            <a:rPr lang="en-US" altLang="zh-TW" sz="2800" i="1">
                              <a:latin typeface="Cambria Math" panose="02040503050406030204" pitchFamily="18" charset="0"/>
                            </a:rPr>
                            <m:t>256</m:t>
                          </m:r>
                        </m:sup>
                      </m:sSup>
                      <m:r>
                        <a:rPr lang="en-US" altLang="zh-TW" sz="2800" i="1">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𝑅</m:t>
                          </m:r>
                        </m:e>
                        <m:sup>
                          <m:r>
                            <a:rPr lang="en-US" altLang="zh-TW" sz="2800" i="1">
                              <a:latin typeface="Cambria Math" panose="02040503050406030204" pitchFamily="18" charset="0"/>
                            </a:rPr>
                            <m:t>10</m:t>
                          </m:r>
                        </m:sup>
                      </m:sSup>
                    </m:oMath>
                  </m:oMathPara>
                </a14:m>
                <a:endParaRPr lang="zh-TW" altLang="en-US" sz="28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3749382" y="4801774"/>
                <a:ext cx="2207720" cy="435760"/>
              </a:xfrm>
              <a:prstGeom prst="rect">
                <a:avLst/>
              </a:prstGeom>
              <a:blipFill rotWithShape="0">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1997253" y="5438669"/>
                <a:ext cx="5689600" cy="954087"/>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lgn="ctr"/>
                <a:r>
                  <a:rPr lang="en-US" altLang="zh-TW" sz="2800" dirty="0"/>
                  <a:t>In deep learning, the function </a:t>
                </a:r>
                <a14:m>
                  <m:oMath xmlns:m="http://schemas.openxmlformats.org/officeDocument/2006/math">
                    <m:r>
                      <a:rPr lang="en-US" altLang="zh-TW" sz="2800" i="1">
                        <a:latin typeface="Cambria Math" panose="02040503050406030204" pitchFamily="18" charset="0"/>
                      </a:rPr>
                      <m:t>𝑓</m:t>
                    </m:r>
                  </m:oMath>
                </a14:m>
                <a:r>
                  <a:rPr lang="zh-TW" altLang="en-US" sz="2800" dirty="0"/>
                  <a:t> </a:t>
                </a:r>
                <a:r>
                  <a:rPr lang="en-US" altLang="zh-TW" sz="2800" dirty="0"/>
                  <a:t>is represented by neural network</a:t>
                </a:r>
                <a:endParaRPr lang="zh-TW" altLang="en-US" sz="2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1997253" y="5438668"/>
                <a:ext cx="5689600" cy="954107"/>
              </a:xfrm>
              <a:prstGeom prst="rect">
                <a:avLst/>
              </a:prstGeom>
              <a:blipFill rotWithShape="0">
                <a:blip r:embed="rId12"/>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6087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12"/>
          <p:cNvGraphicFramePr>
            <a:graphicFrameLocks noChangeAspect="1"/>
          </p:cNvGraphicFramePr>
          <p:nvPr>
            <p:extLst>
              <p:ext uri="{D42A27DB-BD31-4B8C-83A1-F6EECF244321}">
                <p14:modId xmlns:p14="http://schemas.microsoft.com/office/powerpoint/2010/main" val="1096342192"/>
              </p:ext>
            </p:extLst>
          </p:nvPr>
        </p:nvGraphicFramePr>
        <p:xfrm>
          <a:off x="3437394" y="2894650"/>
          <a:ext cx="5324475" cy="596900"/>
        </p:xfrm>
        <a:graphic>
          <a:graphicData uri="http://schemas.openxmlformats.org/presentationml/2006/ole">
            <mc:AlternateContent xmlns:mc="http://schemas.openxmlformats.org/markup-compatibility/2006">
              <mc:Choice xmlns:v="urn:schemas-microsoft-com:vml" Requires="v">
                <p:oleObj name="方程式" r:id="rId3" imgW="1917360" imgH="215640" progId="Equation.3">
                  <p:embed/>
                </p:oleObj>
              </mc:Choice>
              <mc:Fallback>
                <p:oleObj name="方程式" r:id="rId3" imgW="1917360" imgH="215640" progId="Equation.3">
                  <p:embed/>
                  <p:pic>
                    <p:nvPicPr>
                      <p:cNvPr id="0" name=""/>
                      <p:cNvPicPr>
                        <a:picLocks noChangeAspect="1" noChangeArrowheads="1"/>
                      </p:cNvPicPr>
                      <p:nvPr/>
                    </p:nvPicPr>
                    <p:blipFill>
                      <a:blip r:embed="rId4"/>
                      <a:srcRect/>
                      <a:stretch>
                        <a:fillRect/>
                      </a:stretch>
                    </p:blipFill>
                    <p:spPr bwMode="auto">
                      <a:xfrm>
                        <a:off x="3437394" y="2894650"/>
                        <a:ext cx="5324475" cy="596900"/>
                      </a:xfrm>
                      <a:prstGeom prst="rect">
                        <a:avLst/>
                      </a:prstGeom>
                      <a:noFill/>
                    </p:spPr>
                  </p:pic>
                </p:oleObj>
              </mc:Fallback>
            </mc:AlternateContent>
          </a:graphicData>
        </a:graphic>
      </p:graphicFrame>
      <p:sp>
        <p:nvSpPr>
          <p:cNvPr id="2" name="標題 1"/>
          <p:cNvSpPr>
            <a:spLocks noGrp="1"/>
          </p:cNvSpPr>
          <p:nvPr>
            <p:ph type="title"/>
          </p:nvPr>
        </p:nvSpPr>
        <p:spPr/>
        <p:txBody>
          <a:bodyPr/>
          <a:lstStyle/>
          <a:p>
            <a:r>
              <a:rPr lang="en-US" altLang="zh-TW" dirty="0"/>
              <a:t>Element of Neural Network </a:t>
            </a:r>
            <a:endParaRPr lang="zh-TW" altLang="en-US" dirty="0"/>
          </a:p>
        </p:txBody>
      </p:sp>
      <mc:AlternateContent xmlns:mc="http://schemas.openxmlformats.org/markup-compatibility/2006" xmlns:a14="http://schemas.microsoft.com/office/drawing/2010/main">
        <mc:Choice Requires="a14">
          <p:sp>
            <p:nvSpPr>
              <p:cNvPr id="35" name="文字方塊 34"/>
              <p:cNvSpPr txBox="1"/>
              <p:nvPr/>
            </p:nvSpPr>
            <p:spPr>
              <a:xfrm>
                <a:off x="4227506" y="1902039"/>
                <a:ext cx="163621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𝑓</m:t>
                      </m:r>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𝑅</m:t>
                          </m:r>
                        </m:e>
                        <m:sup>
                          <m:r>
                            <a:rPr lang="en-US" altLang="zh-TW" sz="2800" i="1">
                              <a:latin typeface="Cambria Math" panose="02040503050406030204" pitchFamily="18" charset="0"/>
                            </a:rPr>
                            <m:t>𝐾</m:t>
                          </m:r>
                        </m:sup>
                      </m:sSup>
                      <m:r>
                        <a:rPr lang="en-US" altLang="zh-TW" sz="2800" i="1">
                          <a:latin typeface="Cambria Math" panose="02040503050406030204" pitchFamily="18" charset="0"/>
                          <a:ea typeface="Cambria Math" panose="02040503050406030204" pitchFamily="18" charset="0"/>
                        </a:rPr>
                        <m:t>→</m:t>
                      </m:r>
                      <m:r>
                        <a:rPr lang="en-US" altLang="zh-TW" sz="2800" i="1">
                          <a:latin typeface="Cambria Math" panose="02040503050406030204" pitchFamily="18" charset="0"/>
                          <a:ea typeface="Cambria Math" panose="02040503050406030204" pitchFamily="18" charset="0"/>
                        </a:rPr>
                        <m:t>𝑅</m:t>
                      </m:r>
                    </m:oMath>
                  </m:oMathPara>
                </a14:m>
                <a:endParaRPr lang="zh-TW" altLang="en-US" sz="2800"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4227506" y="1902037"/>
                <a:ext cx="1644040" cy="430887"/>
              </a:xfrm>
              <a:prstGeom prst="rect">
                <a:avLst/>
              </a:prstGeom>
              <a:blipFill rotWithShape="0">
                <a:blip r:embed="rId6"/>
                <a:stretch>
                  <a:fillRect/>
                </a:stretch>
              </a:blipFill>
            </p:spPr>
            <p:txBody>
              <a:bodyPr/>
              <a:lstStyle/>
              <a:p>
                <a:r>
                  <a:rPr lang="zh-TW" altLang="en-US">
                    <a:noFill/>
                  </a:rPr>
                  <a:t> </a:t>
                </a:r>
              </a:p>
            </p:txBody>
          </p:sp>
        </mc:Fallback>
      </mc:AlternateContent>
      <p:sp>
        <p:nvSpPr>
          <p:cNvPr id="26" name="矩形 25"/>
          <p:cNvSpPr/>
          <p:nvPr/>
        </p:nvSpPr>
        <p:spPr>
          <a:xfrm>
            <a:off x="2082333" y="2938574"/>
            <a:ext cx="622890" cy="2219353"/>
          </a:xfrm>
          <a:prstGeom prst="rect">
            <a:avLst/>
          </a:prstGeom>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36" name="直線單箭頭接點 35"/>
          <p:cNvCxnSpPr/>
          <p:nvPr/>
        </p:nvCxnSpPr>
        <p:spPr>
          <a:xfrm flipV="1">
            <a:off x="5697288" y="4441560"/>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771944" y="5463178"/>
            <a:ext cx="596697" cy="584276"/>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5" name="矩形 4"/>
          <p:cNvSpPr/>
          <p:nvPr/>
        </p:nvSpPr>
        <p:spPr>
          <a:xfrm>
            <a:off x="1097650" y="2850704"/>
            <a:ext cx="596697" cy="2807025"/>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cxnSp>
        <p:nvCxnSpPr>
          <p:cNvPr id="6" name="直線單箭頭接點 5"/>
          <p:cNvCxnSpPr>
            <a:stCxn id="18" idx="3"/>
            <a:endCxn id="22" idx="1"/>
          </p:cNvCxnSpPr>
          <p:nvPr/>
        </p:nvCxnSpPr>
        <p:spPr>
          <a:xfrm flipV="1">
            <a:off x="1686727" y="4452003"/>
            <a:ext cx="2145559" cy="7888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橢圓 6"/>
          <p:cNvSpPr/>
          <p:nvPr/>
        </p:nvSpPr>
        <p:spPr>
          <a:xfrm>
            <a:off x="4986856" y="3943099"/>
            <a:ext cx="941612" cy="941612"/>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sz="2400" dirty="0"/>
          </a:p>
        </p:txBody>
      </p:sp>
      <p:graphicFrame>
        <p:nvGraphicFramePr>
          <p:cNvPr id="8" name="Object 12"/>
          <p:cNvGraphicFramePr>
            <a:graphicFrameLocks noChangeAspect="1"/>
          </p:cNvGraphicFramePr>
          <p:nvPr>
            <p:extLst>
              <p:ext uri="{D42A27DB-BD31-4B8C-83A1-F6EECF244321}">
                <p14:modId xmlns:p14="http://schemas.microsoft.com/office/powerpoint/2010/main" val="85264104"/>
              </p:ext>
            </p:extLst>
          </p:nvPr>
        </p:nvGraphicFramePr>
        <p:xfrm>
          <a:off x="4515922" y="4054526"/>
          <a:ext cx="352425" cy="350837"/>
        </p:xfrm>
        <a:graphic>
          <a:graphicData uri="http://schemas.openxmlformats.org/presentationml/2006/ole">
            <mc:AlternateContent xmlns:mc="http://schemas.openxmlformats.org/markup-compatibility/2006">
              <mc:Choice xmlns:v="urn:schemas-microsoft-com:vml" Requires="v">
                <p:oleObj name="方程式" r:id="rId7" imgW="126720" imgH="126720" progId="Equation.3">
                  <p:embed/>
                </p:oleObj>
              </mc:Choice>
              <mc:Fallback>
                <p:oleObj name="方程式" r:id="rId7" imgW="126720" imgH="126720" progId="Equation.3">
                  <p:embed/>
                  <p:pic>
                    <p:nvPicPr>
                      <p:cNvPr id="0" name=""/>
                      <p:cNvPicPr>
                        <a:picLocks noChangeAspect="1" noChangeArrowheads="1"/>
                      </p:cNvPicPr>
                      <p:nvPr/>
                    </p:nvPicPr>
                    <p:blipFill>
                      <a:blip r:embed="rId8"/>
                      <a:srcRect/>
                      <a:stretch>
                        <a:fillRect/>
                      </a:stretch>
                    </p:blipFill>
                    <p:spPr bwMode="auto">
                      <a:xfrm>
                        <a:off x="4515922" y="4054526"/>
                        <a:ext cx="352425" cy="350837"/>
                      </a:xfrm>
                      <a:prstGeom prst="rect">
                        <a:avLst/>
                      </a:prstGeom>
                      <a:noFill/>
                    </p:spPr>
                  </p:pic>
                </p:oleObj>
              </mc:Fallback>
            </mc:AlternateContent>
          </a:graphicData>
        </a:graphic>
      </p:graphicFrame>
      <p:graphicFrame>
        <p:nvGraphicFramePr>
          <p:cNvPr id="9" name="Object 12"/>
          <p:cNvGraphicFramePr>
            <a:graphicFrameLocks noChangeAspect="1"/>
          </p:cNvGraphicFramePr>
          <p:nvPr>
            <p:extLst>
              <p:ext uri="{D42A27DB-BD31-4B8C-83A1-F6EECF244321}">
                <p14:modId xmlns:p14="http://schemas.microsoft.com/office/powerpoint/2010/main" val="1767688913"/>
              </p:ext>
            </p:extLst>
          </p:nvPr>
        </p:nvGraphicFramePr>
        <p:xfrm>
          <a:off x="2140425" y="2959303"/>
          <a:ext cx="493713" cy="595313"/>
        </p:xfrm>
        <a:graphic>
          <a:graphicData uri="http://schemas.openxmlformats.org/presentationml/2006/ole">
            <mc:AlternateContent xmlns:mc="http://schemas.openxmlformats.org/markup-compatibility/2006">
              <mc:Choice xmlns:v="urn:schemas-microsoft-com:vml" Requires="v">
                <p:oleObj name="方程式" r:id="rId9" imgW="177480" imgH="215640" progId="Equation.3">
                  <p:embed/>
                </p:oleObj>
              </mc:Choice>
              <mc:Fallback>
                <p:oleObj name="方程式" r:id="rId9" imgW="177480" imgH="215640" progId="Equation.3">
                  <p:embed/>
                  <p:pic>
                    <p:nvPicPr>
                      <p:cNvPr id="0" name=""/>
                      <p:cNvPicPr>
                        <a:picLocks noChangeAspect="1" noChangeArrowheads="1"/>
                      </p:cNvPicPr>
                      <p:nvPr/>
                    </p:nvPicPr>
                    <p:blipFill>
                      <a:blip r:embed="rId10"/>
                      <a:srcRect/>
                      <a:stretch>
                        <a:fillRect/>
                      </a:stretch>
                    </p:blipFill>
                    <p:spPr bwMode="auto">
                      <a:xfrm>
                        <a:off x="2140425" y="2959303"/>
                        <a:ext cx="493713" cy="595313"/>
                      </a:xfrm>
                      <a:prstGeom prst="rect">
                        <a:avLst/>
                      </a:prstGeom>
                      <a:noFill/>
                    </p:spPr>
                  </p:pic>
                </p:oleObj>
              </mc:Fallback>
            </mc:AlternateContent>
          </a:graphicData>
        </a:graphic>
      </p:graphicFrame>
      <p:graphicFrame>
        <p:nvGraphicFramePr>
          <p:cNvPr id="10" name="Object 12"/>
          <p:cNvGraphicFramePr>
            <a:graphicFrameLocks noChangeAspect="1"/>
          </p:cNvGraphicFramePr>
          <p:nvPr>
            <p:extLst>
              <p:ext uri="{D42A27DB-BD31-4B8C-83A1-F6EECF244321}">
                <p14:modId xmlns:p14="http://schemas.microsoft.com/office/powerpoint/2010/main" val="2177799279"/>
              </p:ext>
            </p:extLst>
          </p:nvPr>
        </p:nvGraphicFramePr>
        <p:xfrm>
          <a:off x="2144274" y="3595557"/>
          <a:ext cx="528638" cy="595313"/>
        </p:xfrm>
        <a:graphic>
          <a:graphicData uri="http://schemas.openxmlformats.org/presentationml/2006/ole">
            <mc:AlternateContent xmlns:mc="http://schemas.openxmlformats.org/markup-compatibility/2006">
              <mc:Choice xmlns:v="urn:schemas-microsoft-com:vml" Requires="v">
                <p:oleObj name="方程式" r:id="rId11" imgW="190440" imgH="215640" progId="Equation.3">
                  <p:embed/>
                </p:oleObj>
              </mc:Choice>
              <mc:Fallback>
                <p:oleObj name="方程式" r:id="rId11" imgW="190440" imgH="215640" progId="Equation.3">
                  <p:embed/>
                  <p:pic>
                    <p:nvPicPr>
                      <p:cNvPr id="0" name=""/>
                      <p:cNvPicPr>
                        <a:picLocks noChangeAspect="1" noChangeArrowheads="1"/>
                      </p:cNvPicPr>
                      <p:nvPr/>
                    </p:nvPicPr>
                    <p:blipFill>
                      <a:blip r:embed="rId12"/>
                      <a:srcRect/>
                      <a:stretch>
                        <a:fillRect/>
                      </a:stretch>
                    </p:blipFill>
                    <p:spPr bwMode="auto">
                      <a:xfrm>
                        <a:off x="2144274" y="3595557"/>
                        <a:ext cx="528638" cy="595313"/>
                      </a:xfrm>
                      <a:prstGeom prst="rect">
                        <a:avLst/>
                      </a:prstGeom>
                      <a:noFill/>
                    </p:spPr>
                  </p:pic>
                </p:oleObj>
              </mc:Fallback>
            </mc:AlternateContent>
          </a:graphicData>
        </a:graphic>
      </p:graphicFrame>
      <p:graphicFrame>
        <p:nvGraphicFramePr>
          <p:cNvPr id="11" name="Object 12"/>
          <p:cNvGraphicFramePr>
            <a:graphicFrameLocks noChangeAspect="1"/>
          </p:cNvGraphicFramePr>
          <p:nvPr>
            <p:extLst>
              <p:ext uri="{D42A27DB-BD31-4B8C-83A1-F6EECF244321}">
                <p14:modId xmlns:p14="http://schemas.microsoft.com/office/powerpoint/2010/main" val="2499923169"/>
              </p:ext>
            </p:extLst>
          </p:nvPr>
        </p:nvGraphicFramePr>
        <p:xfrm>
          <a:off x="2140425" y="4374405"/>
          <a:ext cx="598487" cy="595312"/>
        </p:xfrm>
        <a:graphic>
          <a:graphicData uri="http://schemas.openxmlformats.org/presentationml/2006/ole">
            <mc:AlternateContent xmlns:mc="http://schemas.openxmlformats.org/markup-compatibility/2006">
              <mc:Choice xmlns:v="urn:schemas-microsoft-com:vml" Requires="v">
                <p:oleObj name="方程式" r:id="rId13" imgW="215640" imgH="215640" progId="Equation.3">
                  <p:embed/>
                </p:oleObj>
              </mc:Choice>
              <mc:Fallback>
                <p:oleObj name="方程式" r:id="rId13" imgW="215640" imgH="215640" progId="Equation.3">
                  <p:embed/>
                  <p:pic>
                    <p:nvPicPr>
                      <p:cNvPr id="0" name=""/>
                      <p:cNvPicPr>
                        <a:picLocks noChangeAspect="1" noChangeArrowheads="1"/>
                      </p:cNvPicPr>
                      <p:nvPr/>
                    </p:nvPicPr>
                    <p:blipFill>
                      <a:blip r:embed="rId14"/>
                      <a:srcRect/>
                      <a:stretch>
                        <a:fillRect/>
                      </a:stretch>
                    </p:blipFill>
                    <p:spPr bwMode="auto">
                      <a:xfrm>
                        <a:off x="2140425" y="4374405"/>
                        <a:ext cx="598487" cy="595312"/>
                      </a:xfrm>
                      <a:prstGeom prst="rect">
                        <a:avLst/>
                      </a:prstGeom>
                      <a:noFill/>
                    </p:spPr>
                  </p:pic>
                </p:oleObj>
              </mc:Fallback>
            </mc:AlternateContent>
          </a:graphicData>
        </a:graphic>
      </p:graphicFrame>
      <p:cxnSp>
        <p:nvCxnSpPr>
          <p:cNvPr id="12" name="直線單箭頭接點 11"/>
          <p:cNvCxnSpPr/>
          <p:nvPr/>
        </p:nvCxnSpPr>
        <p:spPr>
          <a:xfrm flipV="1">
            <a:off x="4173799" y="4421403"/>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17" idx="3"/>
            <a:endCxn id="22" idx="1"/>
          </p:cNvCxnSpPr>
          <p:nvPr/>
        </p:nvCxnSpPr>
        <p:spPr>
          <a:xfrm>
            <a:off x="1674694" y="4024747"/>
            <a:ext cx="2157590" cy="4272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a:endCxn id="22" idx="1"/>
          </p:cNvCxnSpPr>
          <p:nvPr/>
        </p:nvCxnSpPr>
        <p:spPr>
          <a:xfrm>
            <a:off x="1694345" y="3166471"/>
            <a:ext cx="2137939" cy="12855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rot="5400000">
            <a:off x="1104500" y="4511697"/>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graphicFrame>
        <p:nvGraphicFramePr>
          <p:cNvPr id="16" name="Object 12"/>
          <p:cNvGraphicFramePr>
            <a:graphicFrameLocks noChangeAspect="1"/>
          </p:cNvGraphicFramePr>
          <p:nvPr>
            <p:extLst>
              <p:ext uri="{D42A27DB-BD31-4B8C-83A1-F6EECF244321}">
                <p14:modId xmlns:p14="http://schemas.microsoft.com/office/powerpoint/2010/main" val="2046599115"/>
              </p:ext>
            </p:extLst>
          </p:nvPr>
        </p:nvGraphicFramePr>
        <p:xfrm>
          <a:off x="1179394" y="2807928"/>
          <a:ext cx="495300" cy="630238"/>
        </p:xfrm>
        <a:graphic>
          <a:graphicData uri="http://schemas.openxmlformats.org/presentationml/2006/ole">
            <mc:AlternateContent xmlns:mc="http://schemas.openxmlformats.org/markup-compatibility/2006">
              <mc:Choice xmlns:v="urn:schemas-microsoft-com:vml" Requires="v">
                <p:oleObj name="方程式" r:id="rId15" imgW="177480" imgH="228600" progId="Equation.3">
                  <p:embed/>
                </p:oleObj>
              </mc:Choice>
              <mc:Fallback>
                <p:oleObj name="方程式" r:id="rId15" imgW="177480" imgH="228600" progId="Equation.3">
                  <p:embed/>
                  <p:pic>
                    <p:nvPicPr>
                      <p:cNvPr id="0" name=""/>
                      <p:cNvPicPr>
                        <a:picLocks noChangeAspect="1" noChangeArrowheads="1"/>
                      </p:cNvPicPr>
                      <p:nvPr/>
                    </p:nvPicPr>
                    <p:blipFill>
                      <a:blip r:embed="rId16"/>
                      <a:srcRect/>
                      <a:stretch>
                        <a:fillRect/>
                      </a:stretch>
                    </p:blipFill>
                    <p:spPr bwMode="auto">
                      <a:xfrm>
                        <a:off x="1179394" y="2807928"/>
                        <a:ext cx="495300" cy="630238"/>
                      </a:xfrm>
                      <a:prstGeom prst="rect">
                        <a:avLst/>
                      </a:prstGeom>
                      <a:noFill/>
                    </p:spPr>
                  </p:pic>
                </p:oleObj>
              </mc:Fallback>
            </mc:AlternateContent>
          </a:graphicData>
        </a:graphic>
      </p:graphicFrame>
      <p:graphicFrame>
        <p:nvGraphicFramePr>
          <p:cNvPr id="17" name="Object 12"/>
          <p:cNvGraphicFramePr>
            <a:graphicFrameLocks noChangeAspect="1"/>
          </p:cNvGraphicFramePr>
          <p:nvPr>
            <p:extLst>
              <p:ext uri="{D42A27DB-BD31-4B8C-83A1-F6EECF244321}">
                <p14:modId xmlns:p14="http://schemas.microsoft.com/office/powerpoint/2010/main" val="1632680723"/>
              </p:ext>
            </p:extLst>
          </p:nvPr>
        </p:nvGraphicFramePr>
        <p:xfrm>
          <a:off x="1179394" y="3709628"/>
          <a:ext cx="495300" cy="630238"/>
        </p:xfrm>
        <a:graphic>
          <a:graphicData uri="http://schemas.openxmlformats.org/presentationml/2006/ole">
            <mc:AlternateContent xmlns:mc="http://schemas.openxmlformats.org/markup-compatibility/2006">
              <mc:Choice xmlns:v="urn:schemas-microsoft-com:vml" Requires="v">
                <p:oleObj name="方程式" r:id="rId17" imgW="177480" imgH="228600" progId="Equation.3">
                  <p:embed/>
                </p:oleObj>
              </mc:Choice>
              <mc:Fallback>
                <p:oleObj name="方程式" r:id="rId17" imgW="177480" imgH="228600" progId="Equation.3">
                  <p:embed/>
                  <p:pic>
                    <p:nvPicPr>
                      <p:cNvPr id="0" name=""/>
                      <p:cNvPicPr>
                        <a:picLocks noChangeAspect="1" noChangeArrowheads="1"/>
                      </p:cNvPicPr>
                      <p:nvPr/>
                    </p:nvPicPr>
                    <p:blipFill>
                      <a:blip r:embed="rId18"/>
                      <a:srcRect/>
                      <a:stretch>
                        <a:fillRect/>
                      </a:stretch>
                    </p:blipFill>
                    <p:spPr bwMode="auto">
                      <a:xfrm>
                        <a:off x="1179394" y="3709628"/>
                        <a:ext cx="495300" cy="630238"/>
                      </a:xfrm>
                      <a:prstGeom prst="rect">
                        <a:avLst/>
                      </a:prstGeom>
                      <a:noFill/>
                    </p:spPr>
                  </p:pic>
                </p:oleObj>
              </mc:Fallback>
            </mc:AlternateContent>
          </a:graphicData>
        </a:graphic>
      </p:graphicFrame>
      <p:graphicFrame>
        <p:nvGraphicFramePr>
          <p:cNvPr id="18" name="Object 12"/>
          <p:cNvGraphicFramePr>
            <a:graphicFrameLocks noChangeAspect="1"/>
          </p:cNvGraphicFramePr>
          <p:nvPr>
            <p:extLst>
              <p:ext uri="{D42A27DB-BD31-4B8C-83A1-F6EECF244321}">
                <p14:modId xmlns:p14="http://schemas.microsoft.com/office/powerpoint/2010/main" val="3763425429"/>
              </p:ext>
            </p:extLst>
          </p:nvPr>
        </p:nvGraphicFramePr>
        <p:xfrm>
          <a:off x="1153325" y="4925746"/>
          <a:ext cx="533400" cy="630238"/>
        </p:xfrm>
        <a:graphic>
          <a:graphicData uri="http://schemas.openxmlformats.org/presentationml/2006/ole">
            <mc:AlternateContent xmlns:mc="http://schemas.openxmlformats.org/markup-compatibility/2006">
              <mc:Choice xmlns:v="urn:schemas-microsoft-com:vml" Requires="v">
                <p:oleObj name="方程式" r:id="rId19" imgW="190440" imgH="228600" progId="Equation.3">
                  <p:embed/>
                </p:oleObj>
              </mc:Choice>
              <mc:Fallback>
                <p:oleObj name="方程式" r:id="rId19" imgW="190440" imgH="228600" progId="Equation.3">
                  <p:embed/>
                  <p:pic>
                    <p:nvPicPr>
                      <p:cNvPr id="0" name=""/>
                      <p:cNvPicPr>
                        <a:picLocks noChangeAspect="1" noChangeArrowheads="1"/>
                      </p:cNvPicPr>
                      <p:nvPr/>
                    </p:nvPicPr>
                    <p:blipFill>
                      <a:blip r:embed="rId20"/>
                      <a:srcRect/>
                      <a:stretch>
                        <a:fillRect/>
                      </a:stretch>
                    </p:blipFill>
                    <p:spPr bwMode="auto">
                      <a:xfrm>
                        <a:off x="1153325" y="4925746"/>
                        <a:ext cx="533400" cy="630238"/>
                      </a:xfrm>
                      <a:prstGeom prst="rect">
                        <a:avLst/>
                      </a:prstGeom>
                      <a:noFill/>
                    </p:spPr>
                  </p:pic>
                </p:oleObj>
              </mc:Fallback>
            </mc:AlternateContent>
          </a:graphicData>
        </a:graphic>
      </p:graphicFrame>
      <p:grpSp>
        <p:nvGrpSpPr>
          <p:cNvPr id="21" name="群組 20"/>
          <p:cNvGrpSpPr/>
          <p:nvPr/>
        </p:nvGrpSpPr>
        <p:grpSpPr>
          <a:xfrm>
            <a:off x="3832284" y="4191845"/>
            <a:ext cx="520319" cy="520319"/>
            <a:chOff x="3342651" y="3507082"/>
            <a:chExt cx="520319" cy="520319"/>
          </a:xfrm>
        </p:grpSpPr>
        <p:sp>
          <p:nvSpPr>
            <p:cNvPr id="22" name="矩形 21"/>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23" name="Object 12"/>
            <p:cNvGraphicFramePr>
              <a:graphicFrameLocks noChangeAspect="1"/>
            </p:cNvGraphicFramePr>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name="方程式" r:id="rId21" imgW="139680" imgH="139680" progId="Equation.3">
                    <p:embed/>
                  </p:oleObj>
                </mc:Choice>
                <mc:Fallback>
                  <p:oleObj name="方程式" r:id="rId21" imgW="139680" imgH="139680" progId="Equation.3">
                    <p:embed/>
                    <p:pic>
                      <p:nvPicPr>
                        <p:cNvPr id="0" name=""/>
                        <p:cNvPicPr>
                          <a:picLocks noChangeAspect="1" noChangeArrowheads="1"/>
                        </p:cNvPicPr>
                        <p:nvPr/>
                      </p:nvPicPr>
                      <p:blipFill>
                        <a:blip r:embed="rId22"/>
                        <a:srcRect/>
                        <a:stretch>
                          <a:fillRect/>
                        </a:stretch>
                      </p:blipFill>
                      <p:spPr bwMode="auto">
                        <a:xfrm>
                          <a:off x="3435128" y="3545009"/>
                          <a:ext cx="385763" cy="387350"/>
                        </a:xfrm>
                        <a:prstGeom prst="rect">
                          <a:avLst/>
                        </a:prstGeom>
                        <a:noFill/>
                      </p:spPr>
                    </p:pic>
                  </p:oleObj>
                </mc:Fallback>
              </mc:AlternateContent>
            </a:graphicData>
          </a:graphic>
        </p:graphicFrame>
      </p:grpSp>
      <p:graphicFrame>
        <p:nvGraphicFramePr>
          <p:cNvPr id="24" name="Object 12"/>
          <p:cNvGraphicFramePr>
            <a:graphicFrameLocks noChangeAspect="1"/>
          </p:cNvGraphicFramePr>
          <p:nvPr>
            <p:extLst>
              <p:ext uri="{D42A27DB-BD31-4B8C-83A1-F6EECF244321}">
                <p14:modId xmlns:p14="http://schemas.microsoft.com/office/powerpoint/2010/main" val="577195241"/>
              </p:ext>
            </p:extLst>
          </p:nvPr>
        </p:nvGraphicFramePr>
        <p:xfrm>
          <a:off x="3889980" y="5545694"/>
          <a:ext cx="354012" cy="488950"/>
        </p:xfrm>
        <a:graphic>
          <a:graphicData uri="http://schemas.openxmlformats.org/presentationml/2006/ole">
            <mc:AlternateContent xmlns:mc="http://schemas.openxmlformats.org/markup-compatibility/2006">
              <mc:Choice xmlns:v="urn:schemas-microsoft-com:vml" Requires="v">
                <p:oleObj name="方程式" r:id="rId23" imgW="126720" imgH="177480" progId="Equation.3">
                  <p:embed/>
                </p:oleObj>
              </mc:Choice>
              <mc:Fallback>
                <p:oleObj name="方程式" r:id="rId23" imgW="126720" imgH="177480" progId="Equation.3">
                  <p:embed/>
                  <p:pic>
                    <p:nvPicPr>
                      <p:cNvPr id="0" name=""/>
                      <p:cNvPicPr>
                        <a:picLocks noChangeAspect="1" noChangeArrowheads="1"/>
                      </p:cNvPicPr>
                      <p:nvPr/>
                    </p:nvPicPr>
                    <p:blipFill>
                      <a:blip r:embed="rId24"/>
                      <a:srcRect/>
                      <a:stretch>
                        <a:fillRect/>
                      </a:stretch>
                    </p:blipFill>
                    <p:spPr bwMode="auto">
                      <a:xfrm>
                        <a:off x="3889980" y="5545694"/>
                        <a:ext cx="354012" cy="488950"/>
                      </a:xfrm>
                      <a:prstGeom prst="rect">
                        <a:avLst/>
                      </a:prstGeom>
                      <a:noFill/>
                    </p:spPr>
                  </p:pic>
                </p:oleObj>
              </mc:Fallback>
            </mc:AlternateContent>
          </a:graphicData>
        </a:graphic>
      </p:graphicFrame>
      <p:cxnSp>
        <p:nvCxnSpPr>
          <p:cNvPr id="25" name="直線單箭頭接點 24"/>
          <p:cNvCxnSpPr/>
          <p:nvPr/>
        </p:nvCxnSpPr>
        <p:spPr>
          <a:xfrm flipV="1">
            <a:off x="4083491" y="4722606"/>
            <a:ext cx="0" cy="754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Object 12"/>
          <p:cNvGraphicFramePr>
            <a:graphicFrameLocks noChangeAspect="1"/>
          </p:cNvGraphicFramePr>
          <p:nvPr>
            <p:extLst>
              <p:ext uri="{D42A27DB-BD31-4B8C-83A1-F6EECF244321}">
                <p14:modId xmlns:p14="http://schemas.microsoft.com/office/powerpoint/2010/main" val="1173254858"/>
              </p:ext>
            </p:extLst>
          </p:nvPr>
        </p:nvGraphicFramePr>
        <p:xfrm>
          <a:off x="5054248" y="4138663"/>
          <a:ext cx="787400" cy="533400"/>
        </p:xfrm>
        <a:graphic>
          <a:graphicData uri="http://schemas.openxmlformats.org/presentationml/2006/ole">
            <mc:AlternateContent xmlns:mc="http://schemas.openxmlformats.org/markup-compatibility/2006">
              <mc:Choice xmlns:v="urn:schemas-microsoft-com:vml" Requires="v">
                <p:oleObj name="方程式" r:id="rId25" imgW="317160" imgH="215640" progId="Equation.3">
                  <p:embed/>
                </p:oleObj>
              </mc:Choice>
              <mc:Fallback>
                <p:oleObj name="方程式" r:id="rId25" imgW="317160" imgH="215640" progId="Equation.3">
                  <p:embed/>
                  <p:pic>
                    <p:nvPicPr>
                      <p:cNvPr id="0" name=""/>
                      <p:cNvPicPr>
                        <a:picLocks noChangeAspect="1" noChangeArrowheads="1"/>
                      </p:cNvPicPr>
                      <p:nvPr/>
                    </p:nvPicPr>
                    <p:blipFill>
                      <a:blip r:embed="rId26"/>
                      <a:srcRect/>
                      <a:stretch>
                        <a:fillRect/>
                      </a:stretch>
                    </p:blipFill>
                    <p:spPr bwMode="auto">
                      <a:xfrm>
                        <a:off x="5054248" y="4138663"/>
                        <a:ext cx="787400" cy="533400"/>
                      </a:xfrm>
                      <a:prstGeom prst="rect">
                        <a:avLst/>
                      </a:prstGeom>
                      <a:noFill/>
                    </p:spPr>
                  </p:pic>
                </p:oleObj>
              </mc:Fallback>
            </mc:AlternateContent>
          </a:graphicData>
        </a:graphic>
      </p:graphicFrame>
      <p:sp>
        <p:nvSpPr>
          <p:cNvPr id="34" name="文字方塊 33"/>
          <p:cNvSpPr txBox="1"/>
          <p:nvPr/>
        </p:nvSpPr>
        <p:spPr>
          <a:xfrm>
            <a:off x="3667975" y="6056797"/>
            <a:ext cx="798022" cy="461645"/>
          </a:xfrm>
          <a:prstGeom prst="rect">
            <a:avLst/>
          </a:prstGeom>
          <a:noFill/>
        </p:spPr>
        <p:txBody>
          <a:bodyPr wrap="square" lIns="91420" tIns="45710" rIns="91420" bIns="45710" rtlCol="0">
            <a:spAutoFit/>
          </a:bodyPr>
          <a:lstStyle/>
          <a:p>
            <a:pPr algn="ctr"/>
            <a:r>
              <a:rPr lang="en-US" altLang="zh-TW" sz="2400" dirty="0">
                <a:solidFill>
                  <a:srgbClr val="0000FF"/>
                </a:solidFill>
              </a:rPr>
              <a:t>bias</a:t>
            </a:r>
            <a:endParaRPr lang="zh-TW" altLang="en-US" sz="2400" dirty="0">
              <a:solidFill>
                <a:srgbClr val="0000FF"/>
              </a:solidFill>
            </a:endParaRPr>
          </a:p>
        </p:txBody>
      </p:sp>
      <p:graphicFrame>
        <p:nvGraphicFramePr>
          <p:cNvPr id="37" name="Object 12"/>
          <p:cNvGraphicFramePr>
            <a:graphicFrameLocks noChangeAspect="1"/>
          </p:cNvGraphicFramePr>
          <p:nvPr>
            <p:extLst>
              <p:ext uri="{D42A27DB-BD31-4B8C-83A1-F6EECF244321}">
                <p14:modId xmlns:p14="http://schemas.microsoft.com/office/powerpoint/2010/main" val="3695982689"/>
              </p:ext>
            </p:extLst>
          </p:nvPr>
        </p:nvGraphicFramePr>
        <p:xfrm>
          <a:off x="6563807" y="4232277"/>
          <a:ext cx="352425" cy="385763"/>
        </p:xfrm>
        <a:graphic>
          <a:graphicData uri="http://schemas.openxmlformats.org/presentationml/2006/ole">
            <mc:AlternateContent xmlns:mc="http://schemas.openxmlformats.org/markup-compatibility/2006">
              <mc:Choice xmlns:v="urn:schemas-microsoft-com:vml" Requires="v">
                <p:oleObj name="方程式" r:id="rId27" imgW="126720" imgH="139680" progId="Equation.3">
                  <p:embed/>
                </p:oleObj>
              </mc:Choice>
              <mc:Fallback>
                <p:oleObj name="方程式" r:id="rId27" imgW="126720" imgH="139680" progId="Equation.3">
                  <p:embed/>
                  <p:pic>
                    <p:nvPicPr>
                      <p:cNvPr id="0" name=""/>
                      <p:cNvPicPr>
                        <a:picLocks noChangeAspect="1" noChangeArrowheads="1"/>
                      </p:cNvPicPr>
                      <p:nvPr/>
                    </p:nvPicPr>
                    <p:blipFill>
                      <a:blip r:embed="rId28"/>
                      <a:srcRect/>
                      <a:stretch>
                        <a:fillRect/>
                      </a:stretch>
                    </p:blipFill>
                    <p:spPr bwMode="auto">
                      <a:xfrm>
                        <a:off x="6563807" y="4232277"/>
                        <a:ext cx="352425" cy="385763"/>
                      </a:xfrm>
                      <a:prstGeom prst="rect">
                        <a:avLst/>
                      </a:prstGeom>
                      <a:noFill/>
                    </p:spPr>
                  </p:pic>
                </p:oleObj>
              </mc:Fallback>
            </mc:AlternateContent>
          </a:graphicData>
        </a:graphic>
      </p:graphicFrame>
      <p:sp>
        <p:nvSpPr>
          <p:cNvPr id="40" name="文字方塊 39"/>
          <p:cNvSpPr txBox="1"/>
          <p:nvPr/>
        </p:nvSpPr>
        <p:spPr>
          <a:xfrm>
            <a:off x="4576141" y="4945348"/>
            <a:ext cx="1894780" cy="830977"/>
          </a:xfrm>
          <a:prstGeom prst="rect">
            <a:avLst/>
          </a:prstGeom>
          <a:noFill/>
        </p:spPr>
        <p:txBody>
          <a:bodyPr wrap="square" lIns="91420" tIns="45710" rIns="91420" bIns="45710" rtlCol="0">
            <a:spAutoFit/>
          </a:bodyPr>
          <a:lstStyle/>
          <a:p>
            <a:pPr algn="ctr"/>
            <a:r>
              <a:rPr lang="en-US" altLang="zh-TW" sz="2400" dirty="0">
                <a:solidFill>
                  <a:srgbClr val="0000FF"/>
                </a:solidFill>
              </a:rPr>
              <a:t>Activation function</a:t>
            </a:r>
            <a:endParaRPr lang="zh-TW" altLang="en-US" sz="2400" dirty="0">
              <a:solidFill>
                <a:srgbClr val="0000FF"/>
              </a:solidFill>
            </a:endParaRPr>
          </a:p>
        </p:txBody>
      </p:sp>
      <p:sp>
        <p:nvSpPr>
          <p:cNvPr id="39" name="文字方塊 38"/>
          <p:cNvSpPr txBox="1"/>
          <p:nvPr/>
        </p:nvSpPr>
        <p:spPr>
          <a:xfrm>
            <a:off x="1833704" y="5240866"/>
            <a:ext cx="1186572" cy="461645"/>
          </a:xfrm>
          <a:prstGeom prst="rect">
            <a:avLst/>
          </a:prstGeom>
          <a:noFill/>
        </p:spPr>
        <p:txBody>
          <a:bodyPr wrap="square" lIns="91420" tIns="45710" rIns="91420" bIns="45710" rtlCol="0">
            <a:spAutoFit/>
          </a:bodyPr>
          <a:lstStyle/>
          <a:p>
            <a:pPr algn="ctr"/>
            <a:r>
              <a:rPr lang="en-US" altLang="zh-TW" sz="2400" dirty="0">
                <a:solidFill>
                  <a:srgbClr val="0000FF"/>
                </a:solidFill>
              </a:rPr>
              <a:t>weights</a:t>
            </a:r>
            <a:endParaRPr lang="zh-TW" altLang="en-US" sz="2400" dirty="0">
              <a:solidFill>
                <a:srgbClr val="0000FF"/>
              </a:solidFill>
            </a:endParaRPr>
          </a:p>
        </p:txBody>
      </p:sp>
      <p:sp>
        <p:nvSpPr>
          <p:cNvPr id="3" name="矩形 2"/>
          <p:cNvSpPr/>
          <p:nvPr/>
        </p:nvSpPr>
        <p:spPr>
          <a:xfrm>
            <a:off x="2456612" y="1825097"/>
            <a:ext cx="1449395" cy="584755"/>
          </a:xfrm>
          <a:prstGeom prst="rect">
            <a:avLst/>
          </a:prstGeom>
        </p:spPr>
        <p:txBody>
          <a:bodyPr wrap="none" lIns="91420" tIns="45710" rIns="91420" bIns="45710">
            <a:spAutoFit/>
          </a:bodyPr>
          <a:lstStyle/>
          <a:p>
            <a:r>
              <a:rPr lang="en-US" altLang="zh-TW" sz="3200" b="1" i="1" u="sng" dirty="0"/>
              <a:t>Neuron</a:t>
            </a:r>
            <a:endParaRPr lang="zh-TW" altLang="en-US" sz="3200" b="1" i="1" u="sng" dirty="0"/>
          </a:p>
        </p:txBody>
      </p:sp>
    </p:spTree>
    <p:extLst>
      <p:ext uri="{BB962C8B-B14F-4D97-AF65-F5344CB8AC3E}">
        <p14:creationId xmlns:p14="http://schemas.microsoft.com/office/powerpoint/2010/main" val="36046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animBg="1"/>
      <p:bldP spid="7" grpId="0" animBg="1"/>
      <p:bldP spid="34" grpId="0"/>
      <p:bldP spid="40" grpId="0"/>
      <p:bldP spid="3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Activation Function (Case of Perceptron)</a:t>
            </a:r>
          </a:p>
        </p:txBody>
      </p:sp>
      <p:grpSp>
        <p:nvGrpSpPr>
          <p:cNvPr id="16" name="Group 15"/>
          <p:cNvGrpSpPr/>
          <p:nvPr/>
        </p:nvGrpSpPr>
        <p:grpSpPr>
          <a:xfrm>
            <a:off x="402950" y="1793528"/>
            <a:ext cx="4230472" cy="1652181"/>
            <a:chOff x="402950" y="1793526"/>
            <a:chExt cx="4230472" cy="1652181"/>
          </a:xfrm>
        </p:grpSpPr>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50" y="1793526"/>
              <a:ext cx="4230472" cy="165218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2020715907"/>
                </p:ext>
              </p:extLst>
            </p:nvPr>
          </p:nvGraphicFramePr>
          <p:xfrm>
            <a:off x="2057612" y="2440180"/>
            <a:ext cx="177800" cy="215900"/>
          </p:xfrm>
          <a:graphic>
            <a:graphicData uri="http://schemas.openxmlformats.org/presentationml/2006/ole">
              <mc:AlternateContent xmlns:mc="http://schemas.openxmlformats.org/markup-compatibility/2006">
                <mc:Choice xmlns:v="urn:schemas-microsoft-com:vml" Requires="v">
                  <p:oleObj name="Kaava" r:id="rId4" imgW="177480" imgH="215640" progId="Equation.3">
                    <p:embed/>
                  </p:oleObj>
                </mc:Choice>
                <mc:Fallback>
                  <p:oleObj name="Kaava" r:id="rId4" imgW="177480" imgH="215640" progId="Equation.3">
                    <p:embed/>
                    <p:pic>
                      <p:nvPicPr>
                        <p:cNvPr id="0" name=""/>
                        <p:cNvPicPr/>
                        <p:nvPr/>
                      </p:nvPicPr>
                      <p:blipFill>
                        <a:blip r:embed="rId5"/>
                        <a:stretch>
                          <a:fillRect/>
                        </a:stretch>
                      </p:blipFill>
                      <p:spPr>
                        <a:xfrm>
                          <a:off x="2057612" y="2440180"/>
                          <a:ext cx="177800" cy="2159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6891825"/>
                </p:ext>
              </p:extLst>
            </p:nvPr>
          </p:nvGraphicFramePr>
          <p:xfrm>
            <a:off x="1946811" y="2713575"/>
            <a:ext cx="190500" cy="215900"/>
          </p:xfrm>
          <a:graphic>
            <a:graphicData uri="http://schemas.openxmlformats.org/presentationml/2006/ole">
              <mc:AlternateContent xmlns:mc="http://schemas.openxmlformats.org/markup-compatibility/2006">
                <mc:Choice xmlns:v="urn:schemas-microsoft-com:vml" Requires="v">
                  <p:oleObj name="Kaava" r:id="rId6" imgW="190440" imgH="215640" progId="Equation.3">
                    <p:embed/>
                  </p:oleObj>
                </mc:Choice>
                <mc:Fallback>
                  <p:oleObj name="Kaava" r:id="rId6" imgW="190440" imgH="215640" progId="Equation.3">
                    <p:embed/>
                    <p:pic>
                      <p:nvPicPr>
                        <p:cNvPr id="0" name="Object 5"/>
                        <p:cNvPicPr>
                          <a:picLocks noChangeAspect="1" noChangeArrowheads="1"/>
                        </p:cNvPicPr>
                        <p:nvPr/>
                      </p:nvPicPr>
                      <p:blipFill>
                        <a:blip r:embed="rId7"/>
                        <a:srcRect/>
                        <a:stretch>
                          <a:fillRect/>
                        </a:stretch>
                      </p:blipFill>
                      <p:spPr bwMode="auto">
                        <a:xfrm>
                          <a:off x="1946811" y="2713575"/>
                          <a:ext cx="190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26132619"/>
                </p:ext>
              </p:extLst>
            </p:nvPr>
          </p:nvGraphicFramePr>
          <p:xfrm>
            <a:off x="1909142" y="2994130"/>
            <a:ext cx="190500" cy="228600"/>
          </p:xfrm>
          <a:graphic>
            <a:graphicData uri="http://schemas.openxmlformats.org/presentationml/2006/ole">
              <mc:AlternateContent xmlns:mc="http://schemas.openxmlformats.org/markup-compatibility/2006">
                <mc:Choice xmlns:v="urn:schemas-microsoft-com:vml" Requires="v">
                  <p:oleObj name="Kaava" r:id="rId8" imgW="190440" imgH="228600" progId="Equation.3">
                    <p:embed/>
                  </p:oleObj>
                </mc:Choice>
                <mc:Fallback>
                  <p:oleObj name="Kaava" r:id="rId8" imgW="190440" imgH="228600" progId="Equation.3">
                    <p:embed/>
                    <p:pic>
                      <p:nvPicPr>
                        <p:cNvPr id="0" name="Object 5"/>
                        <p:cNvPicPr>
                          <a:picLocks noChangeAspect="1" noChangeArrowheads="1"/>
                        </p:cNvPicPr>
                        <p:nvPr/>
                      </p:nvPicPr>
                      <p:blipFill>
                        <a:blip r:embed="rId9"/>
                        <a:srcRect/>
                        <a:stretch>
                          <a:fillRect/>
                        </a:stretch>
                      </p:blipFill>
                      <p:spPr bwMode="auto">
                        <a:xfrm>
                          <a:off x="1909142" y="2994130"/>
                          <a:ext cx="190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4" name="Group 13"/>
          <p:cNvGrpSpPr/>
          <p:nvPr/>
        </p:nvGrpSpPr>
        <p:grpSpPr>
          <a:xfrm>
            <a:off x="4885838" y="1778029"/>
            <a:ext cx="3653720" cy="1670345"/>
            <a:chOff x="4436395" y="1778027"/>
            <a:chExt cx="3653720" cy="1670345"/>
          </a:xfrm>
        </p:grpSpPr>
        <p:sp>
          <p:nvSpPr>
            <p:cNvPr id="21" name="Rectangle 20"/>
            <p:cNvSpPr/>
            <p:nvPr/>
          </p:nvSpPr>
          <p:spPr>
            <a:xfrm>
              <a:off x="4436395" y="1778027"/>
              <a:ext cx="3653720" cy="167034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834"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5246" y="2746542"/>
              <a:ext cx="28194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41"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1778028"/>
              <a:ext cx="344805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42" name="Picture 10"/>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1761" y="2505510"/>
              <a:ext cx="17907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1011941" y="3696107"/>
            <a:ext cx="2849344" cy="2470817"/>
            <a:chOff x="242568" y="3526649"/>
            <a:chExt cx="2849344" cy="2470817"/>
          </a:xfrm>
        </p:grpSpPr>
        <p:sp>
          <p:nvSpPr>
            <p:cNvPr id="13" name="Rectangle 12"/>
            <p:cNvSpPr/>
            <p:nvPr/>
          </p:nvSpPr>
          <p:spPr>
            <a:xfrm>
              <a:off x="242568" y="4895529"/>
              <a:ext cx="2795100" cy="1047694"/>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846"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445" y="3526649"/>
              <a:ext cx="2778474" cy="136064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ular Callout 8"/>
            <p:cNvSpPr/>
            <p:nvPr/>
          </p:nvSpPr>
          <p:spPr>
            <a:xfrm>
              <a:off x="1945036" y="3612349"/>
              <a:ext cx="662391" cy="287153"/>
            </a:xfrm>
            <a:prstGeom prst="wedgeRoundRectCallout">
              <a:avLst>
                <a:gd name="adj1" fmla="val -64840"/>
                <a:gd name="adj2" fmla="val 127267"/>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bias</a:t>
              </a:r>
            </a:p>
          </p:txBody>
        </p:sp>
        <p:pic>
          <p:nvPicPr>
            <p:cNvPr id="120847" name="Picture 15"/>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934" y="5035012"/>
              <a:ext cx="2472160" cy="146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48" name="Picture 16"/>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934" y="5190970"/>
              <a:ext cx="2344524" cy="190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51444" y="5397302"/>
              <a:ext cx="2840468" cy="600164"/>
            </a:xfrm>
            <a:prstGeom prst="rect">
              <a:avLst/>
            </a:prstGeom>
            <a:noFill/>
          </p:spPr>
          <p:txBody>
            <a:bodyPr wrap="square" rtlCol="0">
              <a:spAutoFit/>
            </a:bodyPr>
            <a:lstStyle/>
            <a:p>
              <a:r>
                <a:rPr lang="en-US" sz="1100" dirty="0"/>
                <a:t>Inputs 0 1 and 1 0 produce output 1. Input 1 1 produces output 0 , since (−2)∗1+(−2)∗1+3=−1</a:t>
              </a:r>
            </a:p>
            <a:p>
              <a:r>
                <a:rPr lang="en-US" sz="1100" dirty="0"/>
                <a:t>is negative. </a:t>
              </a:r>
            </a:p>
          </p:txBody>
        </p:sp>
      </p:grpSp>
      <p:sp>
        <p:nvSpPr>
          <p:cNvPr id="18" name="Rectangle 17"/>
          <p:cNvSpPr/>
          <p:nvPr/>
        </p:nvSpPr>
        <p:spPr>
          <a:xfrm>
            <a:off x="3258227" y="6468232"/>
            <a:ext cx="5885774" cy="369312"/>
          </a:xfrm>
          <a:prstGeom prst="rect">
            <a:avLst/>
          </a:prstGeom>
        </p:spPr>
        <p:txBody>
          <a:bodyPr wrap="square" lIns="91420" tIns="45710" rIns="91420" bIns="45710">
            <a:spAutoFit/>
          </a:bodyPr>
          <a:lstStyle/>
          <a:p>
            <a:r>
              <a:rPr lang="en-US" dirty="0">
                <a:hlinkClick r:id="rId16"/>
              </a:rPr>
              <a:t>http://neuralnetworksanddeeplearning.com/chap1.html</a:t>
            </a:r>
            <a:r>
              <a:rPr lang="en-US" dirty="0"/>
              <a:t> </a:t>
            </a:r>
          </a:p>
        </p:txBody>
      </p:sp>
      <p:pic>
        <p:nvPicPr>
          <p:cNvPr id="120871" name="Picture 3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74149" y="3692774"/>
            <a:ext cx="3665408" cy="24741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8800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20" y="55167"/>
            <a:ext cx="8803036" cy="642260"/>
          </a:xfrm>
        </p:spPr>
        <p:txBody>
          <a:bodyPr>
            <a:normAutofit fontScale="90000"/>
          </a:bodyPr>
          <a:lstStyle/>
          <a:p>
            <a:r>
              <a:rPr lang="en-US" dirty="0"/>
              <a:t>What we want from a Neural Network</a:t>
            </a:r>
          </a:p>
        </p:txBody>
      </p:sp>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15" y="968646"/>
            <a:ext cx="3783051" cy="275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83068" y="782913"/>
            <a:ext cx="5021449" cy="3139301"/>
          </a:xfrm>
          <a:prstGeom prst="rect">
            <a:avLst/>
          </a:prstGeom>
          <a:solidFill>
            <a:schemeClr val="bg1">
              <a:lumMod val="95000"/>
            </a:schemeClr>
          </a:solidFill>
          <a:ln w="19050">
            <a:solidFill>
              <a:schemeClr val="tx1"/>
            </a:solidFill>
          </a:ln>
        </p:spPr>
        <p:txBody>
          <a:bodyPr wrap="square" lIns="91420" tIns="45710" rIns="91420" bIns="45710" rtlCol="0">
            <a:spAutoFit/>
          </a:bodyPr>
          <a:lstStyle/>
          <a:p>
            <a:r>
              <a:rPr lang="en-US" dirty="0"/>
              <a:t>Suppose we have a network of neurons (aka perceptrons) that we'd like to use to learn to solve some problem (e.g., digit classification). And we'd like the network to learn weights and biases so that the output from the network correctly classifies the digit. To see how learning might work, suppose we make a small change in some weight (or bias) in the network. What we'd like is for this </a:t>
            </a:r>
            <a:r>
              <a:rPr lang="en-US" b="1" dirty="0">
                <a:solidFill>
                  <a:srgbClr val="FF0000"/>
                </a:solidFill>
              </a:rPr>
              <a:t>small change in weight to cause only a small corresponding change in the output </a:t>
            </a:r>
            <a:r>
              <a:rPr lang="en-US" dirty="0"/>
              <a:t>from the network. This property will make learning possible.</a:t>
            </a:r>
          </a:p>
        </p:txBody>
      </p:sp>
      <p:sp>
        <p:nvSpPr>
          <p:cNvPr id="5" name="TextBox 4"/>
          <p:cNvSpPr txBox="1"/>
          <p:nvPr/>
        </p:nvSpPr>
        <p:spPr>
          <a:xfrm>
            <a:off x="139485" y="4076059"/>
            <a:ext cx="8865030" cy="2369859"/>
          </a:xfrm>
          <a:prstGeom prst="rect">
            <a:avLst/>
          </a:prstGeom>
          <a:solidFill>
            <a:schemeClr val="bg1">
              <a:lumMod val="95000"/>
            </a:schemeClr>
          </a:solidFill>
          <a:ln w="19050">
            <a:solidFill>
              <a:schemeClr val="tx1"/>
            </a:solidFill>
          </a:ln>
        </p:spPr>
        <p:txBody>
          <a:bodyPr wrap="square" lIns="91420" tIns="45710" rIns="91420" bIns="45710" rtlCol="0">
            <a:spAutoFit/>
          </a:bodyPr>
          <a:lstStyle/>
          <a:p>
            <a:r>
              <a:rPr lang="en-US" dirty="0"/>
              <a:t>For example, suppose the network was mistakenly classifying an image as an "8" when it should be a "9". We could figure out how to make a small change in the weights and biases so the network gets a little closer to classifying the image as a "9". And then we'd repeat this, changing the weights and biases over and over to produce better and better output. The network would be learning.</a:t>
            </a:r>
          </a:p>
          <a:p>
            <a:endParaRPr lang="en-US" dirty="0"/>
          </a:p>
          <a:p>
            <a:r>
              <a:rPr lang="en-US" sz="2000" b="1" dirty="0">
                <a:solidFill>
                  <a:srgbClr val="FF0000"/>
                </a:solidFill>
              </a:rPr>
              <a:t>The problem is that this isn't what happens when our network contains perceptrons! Therefore we need a neuron with another activation function. </a:t>
            </a:r>
          </a:p>
        </p:txBody>
      </p:sp>
      <p:sp>
        <p:nvSpPr>
          <p:cNvPr id="7" name="Rectangle 6"/>
          <p:cNvSpPr/>
          <p:nvPr/>
        </p:nvSpPr>
        <p:spPr>
          <a:xfrm>
            <a:off x="3258227" y="6468232"/>
            <a:ext cx="5885774" cy="369312"/>
          </a:xfrm>
          <a:prstGeom prst="rect">
            <a:avLst/>
          </a:prstGeom>
        </p:spPr>
        <p:txBody>
          <a:bodyPr wrap="square" lIns="91420" tIns="45710" rIns="91420" bIns="45710">
            <a:spAutoFit/>
          </a:bodyPr>
          <a:lstStyle/>
          <a:p>
            <a:r>
              <a:rPr lang="en-US" dirty="0">
                <a:hlinkClick r:id="rId4"/>
              </a:rPr>
              <a:t>http://neuralnetworksanddeeplearning.com/chap1.html</a:t>
            </a:r>
            <a:r>
              <a:rPr lang="en-US" dirty="0"/>
              <a:t> </a:t>
            </a:r>
          </a:p>
        </p:txBody>
      </p:sp>
    </p:spTree>
    <p:extLst>
      <p:ext uri="{BB962C8B-B14F-4D97-AF65-F5344CB8AC3E}">
        <p14:creationId xmlns:p14="http://schemas.microsoft.com/office/powerpoint/2010/main" val="2083749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9409"/>
            <a:ext cx="7886700" cy="1325563"/>
          </a:xfrm>
        </p:spPr>
        <p:txBody>
          <a:bodyPr>
            <a:normAutofit/>
          </a:bodyPr>
          <a:lstStyle/>
          <a:p>
            <a:r>
              <a:rPr lang="en-US" dirty="0"/>
              <a:t>Sigmoid Neuron with Sigmoid Activation Function</a:t>
            </a:r>
          </a:p>
        </p:txBody>
      </p:sp>
      <p:sp>
        <p:nvSpPr>
          <p:cNvPr id="18" name="Rectangle 17"/>
          <p:cNvSpPr/>
          <p:nvPr/>
        </p:nvSpPr>
        <p:spPr>
          <a:xfrm>
            <a:off x="23247" y="6544413"/>
            <a:ext cx="4335943" cy="307756"/>
          </a:xfrm>
          <a:prstGeom prst="rect">
            <a:avLst/>
          </a:prstGeom>
        </p:spPr>
        <p:txBody>
          <a:bodyPr wrap="square" lIns="91420" tIns="45710" rIns="91420" bIns="45710">
            <a:spAutoFit/>
          </a:bodyPr>
          <a:lstStyle/>
          <a:p>
            <a:r>
              <a:rPr lang="en-US" sz="1400" dirty="0">
                <a:hlinkClick r:id="rId3"/>
              </a:rPr>
              <a:t>http://neuralnetworksanddeeplearning.com/chap1.html</a:t>
            </a:r>
            <a:r>
              <a:rPr lang="en-US" sz="1400" dirty="0"/>
              <a:t> </a:t>
            </a:r>
          </a:p>
        </p:txBody>
      </p:sp>
      <p:sp>
        <p:nvSpPr>
          <p:cNvPr id="3" name="TextBox 2"/>
          <p:cNvSpPr txBox="1"/>
          <p:nvPr/>
        </p:nvSpPr>
        <p:spPr>
          <a:xfrm>
            <a:off x="3370882" y="1433596"/>
            <a:ext cx="5579390" cy="1815862"/>
          </a:xfrm>
          <a:prstGeom prst="rect">
            <a:avLst/>
          </a:prstGeom>
          <a:solidFill>
            <a:schemeClr val="bg1">
              <a:lumMod val="95000"/>
            </a:schemeClr>
          </a:solidFill>
          <a:ln w="19050">
            <a:solidFill>
              <a:schemeClr val="tx1"/>
            </a:solidFill>
          </a:ln>
        </p:spPr>
        <p:txBody>
          <a:bodyPr wrap="square" lIns="91420" tIns="45710" rIns="91420" bIns="45710" rtlCol="0">
            <a:spAutoFit/>
          </a:bodyPr>
          <a:lstStyle/>
          <a:p>
            <a:r>
              <a:rPr lang="en-US" sz="1600" dirty="0"/>
              <a:t>Just like a perceptron, the sigmoid neuron has inputs: </a:t>
            </a:r>
            <a:r>
              <a:rPr lang="en-US" sz="1600" i="1" dirty="0"/>
              <a:t>x</a:t>
            </a:r>
            <a:r>
              <a:rPr lang="en-US" sz="1600" baseline="-25000" dirty="0"/>
              <a:t>1</a:t>
            </a:r>
            <a:r>
              <a:rPr lang="en-US" sz="1600" dirty="0"/>
              <a:t> ,</a:t>
            </a:r>
            <a:r>
              <a:rPr lang="en-US" sz="1600" i="1" dirty="0"/>
              <a:t> x</a:t>
            </a:r>
            <a:r>
              <a:rPr lang="en-US" sz="1600" baseline="-25000" dirty="0"/>
              <a:t>2 </a:t>
            </a:r>
            <a:r>
              <a:rPr lang="en-US" sz="1600" dirty="0"/>
              <a:t>, … . But instead of being just 0 or 1, these inputs can also take on any values </a:t>
            </a:r>
            <a:r>
              <a:rPr lang="en-US" sz="1600" i="1" dirty="0"/>
              <a:t>between</a:t>
            </a:r>
            <a:r>
              <a:rPr lang="en-US" sz="1600" dirty="0"/>
              <a:t> 0 and 1. So, for instance, 0.638… is a valid input for a sigmoid neuron. Also just like a perceptron, the sigmoid neuron has weights for each input, </a:t>
            </a:r>
            <a:r>
              <a:rPr lang="en-US" sz="1600" i="1" dirty="0"/>
              <a:t>w</a:t>
            </a:r>
            <a:r>
              <a:rPr lang="en-US" sz="1600" baseline="-25000" dirty="0"/>
              <a:t>1 </a:t>
            </a:r>
            <a:r>
              <a:rPr lang="en-US" sz="1600" dirty="0"/>
              <a:t>, </a:t>
            </a:r>
            <a:r>
              <a:rPr lang="en-US" sz="1600" i="1" dirty="0"/>
              <a:t>w</a:t>
            </a:r>
            <a:r>
              <a:rPr lang="en-US" sz="1600" baseline="-25000" dirty="0"/>
              <a:t>2 </a:t>
            </a:r>
            <a:r>
              <a:rPr lang="en-US" sz="1600" dirty="0"/>
              <a:t>, … , and an overall bias </a:t>
            </a:r>
            <a:r>
              <a:rPr lang="en-US" sz="1600" i="1" dirty="0"/>
              <a:t>b</a:t>
            </a:r>
            <a:r>
              <a:rPr lang="en-US" sz="1600" dirty="0"/>
              <a:t>. But the output is not 0 or 1. Instead, it's </a:t>
            </a:r>
            <a:r>
              <a:rPr lang="en-US" sz="1600" i="1" dirty="0"/>
              <a:t>σ</a:t>
            </a:r>
            <a:r>
              <a:rPr lang="en-US" sz="1600" dirty="0"/>
              <a:t>(</a:t>
            </a:r>
            <a:r>
              <a:rPr lang="en-US" sz="1600" i="1" dirty="0" err="1"/>
              <a:t>w</a:t>
            </a:r>
            <a:r>
              <a:rPr lang="en-US" sz="1600" dirty="0" err="1"/>
              <a:t>⋅</a:t>
            </a:r>
            <a:r>
              <a:rPr lang="en-US" sz="1600" i="1" dirty="0" err="1"/>
              <a:t>x</a:t>
            </a:r>
            <a:r>
              <a:rPr lang="en-US" sz="1600" dirty="0" err="1"/>
              <a:t>+</a:t>
            </a:r>
            <a:r>
              <a:rPr lang="en-US" sz="1600" i="1" dirty="0" err="1"/>
              <a:t>b</a:t>
            </a:r>
            <a:r>
              <a:rPr lang="en-US" sz="1600" dirty="0"/>
              <a:t>) , where </a:t>
            </a:r>
            <a:r>
              <a:rPr lang="en-US" sz="1600" i="1" dirty="0"/>
              <a:t>σ </a:t>
            </a:r>
            <a:r>
              <a:rPr lang="en-US" sz="1600" dirty="0"/>
              <a:t>is called the </a:t>
            </a:r>
            <a:r>
              <a:rPr lang="en-US" sz="1600" i="1" dirty="0"/>
              <a:t>sigmoid function </a:t>
            </a:r>
            <a:r>
              <a:rPr lang="en-US" sz="1600" dirty="0"/>
              <a:t>defined as follows:</a:t>
            </a:r>
          </a:p>
        </p:txBody>
      </p:sp>
      <p:pic>
        <p:nvPicPr>
          <p:cNvPr id="1228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883" y="3347641"/>
            <a:ext cx="5579390" cy="197659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8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33" y="3122910"/>
            <a:ext cx="3126492" cy="220876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1993" y="5385663"/>
            <a:ext cx="9020014" cy="584755"/>
          </a:xfrm>
          <a:prstGeom prst="rect">
            <a:avLst/>
          </a:prstGeom>
          <a:noFill/>
        </p:spPr>
        <p:txBody>
          <a:bodyPr wrap="square" lIns="91420" tIns="45710" rIns="91420" bIns="45710" rtlCol="0">
            <a:spAutoFit/>
          </a:bodyPr>
          <a:lstStyle/>
          <a:p>
            <a:r>
              <a:rPr lang="en-US" sz="1600" dirty="0"/>
              <a:t>The smoothness of </a:t>
            </a:r>
            <a:r>
              <a:rPr lang="en-US" sz="1600" i="1" dirty="0"/>
              <a:t>σ</a:t>
            </a:r>
            <a:r>
              <a:rPr lang="en-US" sz="1600" dirty="0"/>
              <a:t> means that small changes Δ</a:t>
            </a:r>
            <a:r>
              <a:rPr lang="en-US" sz="1600" i="1" dirty="0"/>
              <a:t>w</a:t>
            </a:r>
            <a:r>
              <a:rPr lang="en-US" sz="1600" i="1" baseline="-25000" dirty="0"/>
              <a:t>j</a:t>
            </a:r>
            <a:r>
              <a:rPr lang="en-US" sz="1600" dirty="0"/>
              <a:t>  in the weights and </a:t>
            </a:r>
            <a:r>
              <a:rPr lang="en-US" sz="1600" dirty="0" err="1"/>
              <a:t>Δ</a:t>
            </a:r>
            <a:r>
              <a:rPr lang="en-US" sz="1600" i="1" dirty="0" err="1"/>
              <a:t>b</a:t>
            </a:r>
            <a:r>
              <a:rPr lang="en-US" sz="1600" dirty="0"/>
              <a:t> in the bias will produce a small change </a:t>
            </a:r>
            <a:r>
              <a:rPr lang="en-US" sz="1600" dirty="0" err="1"/>
              <a:t>Δoutput</a:t>
            </a:r>
            <a:r>
              <a:rPr lang="en-US" sz="1600" dirty="0"/>
              <a:t>  in the output from the neuron. Calculus tells us that </a:t>
            </a:r>
            <a:r>
              <a:rPr lang="en-US" sz="1600" dirty="0" err="1"/>
              <a:t>Δoutput</a:t>
            </a:r>
            <a:r>
              <a:rPr lang="en-US" sz="1600" dirty="0"/>
              <a:t>  is well approximated by:</a:t>
            </a:r>
          </a:p>
        </p:txBody>
      </p:sp>
      <p:pic>
        <p:nvPicPr>
          <p:cNvPr id="1228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502" y="5939445"/>
            <a:ext cx="3797804" cy="64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89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4942" y="5974092"/>
            <a:ext cx="4382146" cy="724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31736" y="1454268"/>
            <a:ext cx="3126491" cy="1459796"/>
            <a:chOff x="131734" y="1454266"/>
            <a:chExt cx="3126491" cy="1459796"/>
          </a:xfrm>
        </p:grpSpPr>
        <p:pic>
          <p:nvPicPr>
            <p:cNvPr id="12288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734" y="1454266"/>
              <a:ext cx="3126491" cy="145979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手繪多邊形 106"/>
            <p:cNvSpPr/>
            <p:nvPr/>
          </p:nvSpPr>
          <p:spPr>
            <a:xfrm>
              <a:off x="1376050" y="201645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719657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469" y="1340604"/>
            <a:ext cx="7886700" cy="1701346"/>
          </a:xfrm>
        </p:spPr>
        <p:txBody>
          <a:bodyPr>
            <a:normAutofit/>
          </a:bodyPr>
          <a:lstStyle/>
          <a:p>
            <a:r>
              <a:rPr lang="en-US" altLang="zh-TW" sz="3600" dirty="0"/>
              <a:t>“</a:t>
            </a:r>
            <a:r>
              <a:rPr lang="en-US" altLang="zh-TW"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Neural Networks and Deep Learning</a:t>
            </a:r>
            <a:r>
              <a:rPr lang="en-US" altLang="zh-TW" sz="3600" dirty="0"/>
              <a:t>”</a:t>
            </a:r>
          </a:p>
          <a:p>
            <a:pPr lvl="1"/>
            <a:r>
              <a:rPr lang="en-US" altLang="zh-TW" sz="2800" dirty="0"/>
              <a:t>written by Michael Nielsen</a:t>
            </a:r>
          </a:p>
          <a:p>
            <a:pPr lvl="1"/>
            <a:r>
              <a:rPr lang="en-US" altLang="zh-TW" sz="2800" dirty="0">
                <a:hlinkClick r:id="rId2"/>
              </a:rPr>
              <a:t>http://neuralnetworksanddeeplearning.com/</a:t>
            </a:r>
            <a:r>
              <a:rPr lang="en-US" altLang="zh-TW" sz="2800" dirty="0"/>
              <a:t> </a:t>
            </a:r>
          </a:p>
          <a:p>
            <a:pPr marL="0" indent="0">
              <a:buNone/>
            </a:pPr>
            <a:endParaRPr lang="en-US" dirty="0"/>
          </a:p>
        </p:txBody>
      </p:sp>
      <p:sp>
        <p:nvSpPr>
          <p:cNvPr id="4" name="Title 1"/>
          <p:cNvSpPr txBox="1">
            <a:spLocks/>
          </p:cNvSpPr>
          <p:nvPr/>
        </p:nvSpPr>
        <p:spPr>
          <a:xfrm>
            <a:off x="77492" y="38749"/>
            <a:ext cx="5587139" cy="984139"/>
          </a:xfrm>
          <a:prstGeom prst="rect">
            <a:avLst/>
          </a:prstGeom>
        </p:spPr>
        <p:txBody>
          <a:bodyPr vert="horz" lIns="91420" tIns="45710" rIns="91420" bIns="45710" rtlCol="0" anchor="ctr">
            <a:normAutofit/>
          </a:bodyPr>
          <a:lstStyle>
            <a:lvl1pPr algn="l" defTabSz="914204" rtl="0" eaLnBrk="1" latinLnBrk="0" hangingPunct="1">
              <a:lnSpc>
                <a:spcPct val="90000"/>
              </a:lnSpc>
              <a:spcBef>
                <a:spcPct val="0"/>
              </a:spcBef>
              <a:buNone/>
              <a:defRPr sz="4400" kern="1200">
                <a:solidFill>
                  <a:schemeClr val="tx1"/>
                </a:solidFill>
                <a:latin typeface="+mj-lt"/>
                <a:ea typeface="+mj-ea"/>
                <a:cs typeface="+mj-cs"/>
              </a:defRPr>
            </a:lvl1pPr>
          </a:lstStyle>
          <a:p>
            <a:r>
              <a:rPr lang="en-US"/>
              <a:t>Recommended reading</a:t>
            </a:r>
            <a:endParaRPr lang="en-US" dirty="0"/>
          </a:p>
        </p:txBody>
      </p:sp>
      <p:pic>
        <p:nvPicPr>
          <p:cNvPr id="5"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0460" y="39635"/>
            <a:ext cx="1786709" cy="130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14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039" y="4113912"/>
            <a:ext cx="2801883" cy="253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14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9019" y="2874172"/>
            <a:ext cx="2531665" cy="393074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90068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916958"/>
          </a:xfrm>
        </p:spPr>
        <p:txBody>
          <a:bodyPr>
            <a:normAutofit fontScale="90000"/>
          </a:bodyPr>
          <a:lstStyle/>
          <a:p>
            <a:r>
              <a:rPr lang="en-US" dirty="0"/>
              <a:t>Other Possible Activation Functions</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5024"/>
            <a:ext cx="9144000" cy="36975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3800"/>
            <a:ext cx="9144000" cy="415046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49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310267"/>
            <a:ext cx="9144000" cy="120780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9316" y="6531424"/>
            <a:ext cx="5234473" cy="307756"/>
          </a:xfrm>
          <a:prstGeom prst="rect">
            <a:avLst/>
          </a:prstGeom>
          <a:noFill/>
        </p:spPr>
        <p:txBody>
          <a:bodyPr wrap="square" lIns="91420" tIns="45710" rIns="91420" bIns="45710" rtlCol="0">
            <a:spAutoFit/>
          </a:bodyPr>
          <a:lstStyle/>
          <a:p>
            <a:r>
              <a:rPr lang="en-US" sz="1400" dirty="0"/>
              <a:t>See more in: </a:t>
            </a:r>
            <a:r>
              <a:rPr lang="en-US" sz="1400" dirty="0">
                <a:hlinkClick r:id="rId6"/>
              </a:rPr>
              <a:t>https://en.wikipedia.org/wiki/Activation_function</a:t>
            </a:r>
            <a:r>
              <a:rPr lang="en-US" sz="1400" dirty="0"/>
              <a:t>  </a:t>
            </a:r>
          </a:p>
        </p:txBody>
      </p:sp>
    </p:spTree>
    <p:extLst>
      <p:ext uri="{BB962C8B-B14F-4D97-AF65-F5344CB8AC3E}">
        <p14:creationId xmlns:p14="http://schemas.microsoft.com/office/powerpoint/2010/main" val="2104322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字方塊 63"/>
          <p:cNvSpPr txBox="1"/>
          <p:nvPr/>
        </p:nvSpPr>
        <p:spPr>
          <a:xfrm>
            <a:off x="5837172" y="3987607"/>
            <a:ext cx="1165859" cy="830977"/>
          </a:xfrm>
          <a:prstGeom prst="rect">
            <a:avLst/>
          </a:prstGeom>
          <a:noFill/>
        </p:spPr>
        <p:txBody>
          <a:bodyPr wrap="square" lIns="91420" tIns="45710" rIns="91420" bIns="45710" rtlCol="0">
            <a:spAutoFit/>
          </a:bodyPr>
          <a:lstStyle/>
          <a:p>
            <a:pPr algn="ctr"/>
            <a:r>
              <a:rPr lang="en-US" altLang="zh-TW" sz="2400" b="1" dirty="0"/>
              <a:t>Output Layer</a:t>
            </a:r>
            <a:endParaRPr lang="zh-TW" altLang="en-US" sz="2400" b="1" dirty="0"/>
          </a:p>
        </p:txBody>
      </p:sp>
      <p:sp>
        <p:nvSpPr>
          <p:cNvPr id="65" name="文字方塊 64"/>
          <p:cNvSpPr txBox="1"/>
          <p:nvPr/>
        </p:nvSpPr>
        <p:spPr>
          <a:xfrm>
            <a:off x="2883916" y="4335189"/>
            <a:ext cx="2066642" cy="461645"/>
          </a:xfrm>
          <a:prstGeom prst="rect">
            <a:avLst/>
          </a:prstGeom>
          <a:noFill/>
        </p:spPr>
        <p:txBody>
          <a:bodyPr wrap="square" lIns="91420" tIns="45710" rIns="91420" bIns="45710" rtlCol="0">
            <a:spAutoFit/>
          </a:bodyPr>
          <a:lstStyle/>
          <a:p>
            <a:pPr algn="ctr"/>
            <a:r>
              <a:rPr lang="en-US" altLang="zh-TW" sz="2400" b="1" dirty="0"/>
              <a:t>Hidden Layers</a:t>
            </a:r>
            <a:endParaRPr lang="zh-TW" altLang="en-US" sz="2400" b="1" dirty="0"/>
          </a:p>
        </p:txBody>
      </p:sp>
      <p:sp>
        <p:nvSpPr>
          <p:cNvPr id="66" name="右大括弧 65"/>
          <p:cNvSpPr/>
          <p:nvPr/>
        </p:nvSpPr>
        <p:spPr>
          <a:xfrm rot="5400000">
            <a:off x="3844836" y="2687917"/>
            <a:ext cx="181728" cy="2939290"/>
          </a:xfrm>
          <a:prstGeom prst="rightBrace">
            <a:avLst>
              <a:gd name="adj1" fmla="val 175868"/>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lIns="91420" tIns="45710" rIns="91420" bIns="45710" rtlCol="0" anchor="ctr"/>
          <a:lstStyle/>
          <a:p>
            <a:pPr algn="ctr"/>
            <a:endParaRPr lang="zh-TW" altLang="en-US"/>
          </a:p>
        </p:txBody>
      </p:sp>
      <p:sp>
        <p:nvSpPr>
          <p:cNvPr id="59" name="矩形 58"/>
          <p:cNvSpPr/>
          <p:nvPr/>
        </p:nvSpPr>
        <p:spPr>
          <a:xfrm>
            <a:off x="1321463" y="141562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60" name="文字方塊 59"/>
          <p:cNvSpPr txBox="1"/>
          <p:nvPr/>
        </p:nvSpPr>
        <p:spPr>
          <a:xfrm>
            <a:off x="1120751" y="3992587"/>
            <a:ext cx="928762" cy="830977"/>
          </a:xfrm>
          <a:prstGeom prst="rect">
            <a:avLst/>
          </a:prstGeom>
          <a:noFill/>
        </p:spPr>
        <p:txBody>
          <a:bodyPr wrap="square" lIns="91420" tIns="45710" rIns="91420" bIns="45710" rtlCol="0">
            <a:spAutoFit/>
          </a:bodyPr>
          <a:lstStyle/>
          <a:p>
            <a:pPr algn="ctr"/>
            <a:r>
              <a:rPr lang="en-US" altLang="zh-TW" sz="2400" b="1" dirty="0"/>
              <a:t>Input Layer</a:t>
            </a:r>
            <a:endParaRPr lang="zh-TW" altLang="en-US" sz="2400" b="1" dirty="0"/>
          </a:p>
        </p:txBody>
      </p:sp>
      <p:sp>
        <p:nvSpPr>
          <p:cNvPr id="2" name="標題 1"/>
          <p:cNvSpPr>
            <a:spLocks noGrp="1"/>
          </p:cNvSpPr>
          <p:nvPr>
            <p:ph type="title"/>
          </p:nvPr>
        </p:nvSpPr>
        <p:spPr>
          <a:xfrm>
            <a:off x="527913" y="926"/>
            <a:ext cx="7886700" cy="804988"/>
          </a:xfrm>
        </p:spPr>
        <p:txBody>
          <a:bodyPr/>
          <a:lstStyle/>
          <a:p>
            <a:r>
              <a:rPr lang="en-US" altLang="zh-TW" dirty="0"/>
              <a:t>A Neural Network</a:t>
            </a:r>
            <a:endParaRPr lang="zh-TW" altLang="en-US" dirty="0"/>
          </a:p>
        </p:txBody>
      </p:sp>
      <p:sp>
        <p:nvSpPr>
          <p:cNvPr id="7" name="文字方塊 6"/>
          <p:cNvSpPr txBox="1"/>
          <p:nvPr/>
        </p:nvSpPr>
        <p:spPr>
          <a:xfrm>
            <a:off x="993976" y="933839"/>
            <a:ext cx="1134648" cy="461645"/>
          </a:xfrm>
          <a:prstGeom prst="rect">
            <a:avLst/>
          </a:prstGeom>
          <a:noFill/>
        </p:spPr>
        <p:txBody>
          <a:bodyPr wrap="square" lIns="91420" tIns="45710" rIns="91420" bIns="45710" rtlCol="0">
            <a:spAutoFit/>
          </a:bodyPr>
          <a:lstStyle/>
          <a:p>
            <a:pPr algn="ctr"/>
            <a:r>
              <a:rPr lang="en-US" altLang="zh-TW" sz="2400" dirty="0"/>
              <a:t>Input</a:t>
            </a:r>
          </a:p>
        </p:txBody>
      </p:sp>
      <p:sp>
        <p:nvSpPr>
          <p:cNvPr id="8" name="文字方塊 7"/>
          <p:cNvSpPr txBox="1"/>
          <p:nvPr/>
        </p:nvSpPr>
        <p:spPr>
          <a:xfrm>
            <a:off x="7138018" y="933839"/>
            <a:ext cx="1134648" cy="461645"/>
          </a:xfrm>
          <a:prstGeom prst="rect">
            <a:avLst/>
          </a:prstGeom>
          <a:noFill/>
        </p:spPr>
        <p:txBody>
          <a:bodyPr wrap="square" lIns="91420" tIns="45710" rIns="91420" bIns="45710" rtlCol="0">
            <a:spAutoFit/>
          </a:bodyPr>
          <a:lstStyle/>
          <a:p>
            <a:pPr algn="ctr"/>
            <a:r>
              <a:rPr lang="en-US" altLang="zh-TW" sz="2400" dirty="0"/>
              <a:t>Output</a:t>
            </a:r>
          </a:p>
        </p:txBody>
      </p:sp>
      <p:cxnSp>
        <p:nvCxnSpPr>
          <p:cNvPr id="11" name="直線單箭頭接點 10"/>
          <p:cNvCxnSpPr/>
          <p:nvPr/>
        </p:nvCxnSpPr>
        <p:spPr>
          <a:xfrm>
            <a:off x="6433738" y="2436400"/>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6543052" y="3682290"/>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6409853" y="1657597"/>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389850" y="213331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5" name="矩形 14"/>
          <p:cNvSpPr/>
          <p:nvPr/>
        </p:nvSpPr>
        <p:spPr>
          <a:xfrm>
            <a:off x="1395668" y="156298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16" name="Object 12"/>
          <p:cNvGraphicFramePr>
            <a:graphicFrameLocks noChangeAspect="1"/>
          </p:cNvGraphicFramePr>
          <p:nvPr>
            <p:extLst>
              <p:ext uri="{D42A27DB-BD31-4B8C-83A1-F6EECF244321}">
                <p14:modId xmlns:p14="http://schemas.microsoft.com/office/powerpoint/2010/main" val="2614864194"/>
              </p:ext>
            </p:extLst>
          </p:nvPr>
        </p:nvGraphicFramePr>
        <p:xfrm>
          <a:off x="1408367" y="1467735"/>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0" name=""/>
                      <p:cNvPicPr>
                        <a:picLocks noChangeAspect="1" noChangeArrowheads="1"/>
                      </p:cNvPicPr>
                      <p:nvPr/>
                    </p:nvPicPr>
                    <p:blipFill>
                      <a:blip r:embed="rId4"/>
                      <a:srcRect/>
                      <a:stretch>
                        <a:fillRect/>
                      </a:stretch>
                    </p:blipFill>
                    <p:spPr bwMode="auto">
                      <a:xfrm>
                        <a:off x="1408367" y="1467735"/>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2"/>
          <p:cNvGraphicFramePr>
            <a:graphicFrameLocks noChangeAspect="1"/>
          </p:cNvGraphicFramePr>
          <p:nvPr>
            <p:extLst>
              <p:ext uri="{D42A27DB-BD31-4B8C-83A1-F6EECF244321}">
                <p14:modId xmlns:p14="http://schemas.microsoft.com/office/powerpoint/2010/main" val="538104981"/>
              </p:ext>
            </p:extLst>
          </p:nvPr>
        </p:nvGraphicFramePr>
        <p:xfrm>
          <a:off x="1413664" y="2050466"/>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0" name=""/>
                      <p:cNvPicPr>
                        <a:picLocks noChangeAspect="1" noChangeArrowheads="1"/>
                      </p:cNvPicPr>
                      <p:nvPr/>
                    </p:nvPicPr>
                    <p:blipFill>
                      <a:blip r:embed="rId6"/>
                      <a:srcRect/>
                      <a:stretch>
                        <a:fillRect/>
                      </a:stretch>
                    </p:blipFill>
                    <p:spPr bwMode="auto">
                      <a:xfrm>
                        <a:off x="1413664" y="2050466"/>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8" name="群組 77"/>
          <p:cNvGrpSpPr/>
          <p:nvPr/>
        </p:nvGrpSpPr>
        <p:grpSpPr>
          <a:xfrm>
            <a:off x="2332137" y="933839"/>
            <a:ext cx="1134648" cy="3130011"/>
            <a:chOff x="2332137" y="1770729"/>
            <a:chExt cx="1134648" cy="3130011"/>
          </a:xfrm>
        </p:grpSpPr>
        <p:sp>
          <p:nvSpPr>
            <p:cNvPr id="61" name="矩形 60"/>
            <p:cNvSpPr/>
            <p:nvPr/>
          </p:nvSpPr>
          <p:spPr>
            <a:xfrm>
              <a:off x="2504565"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 name="文字方塊 3"/>
            <p:cNvSpPr txBox="1"/>
            <p:nvPr/>
          </p:nvSpPr>
          <p:spPr>
            <a:xfrm>
              <a:off x="2332137" y="1770729"/>
              <a:ext cx="1134648" cy="461665"/>
            </a:xfrm>
            <a:prstGeom prst="rect">
              <a:avLst/>
            </a:prstGeom>
            <a:noFill/>
          </p:spPr>
          <p:txBody>
            <a:bodyPr wrap="square" rtlCol="0">
              <a:spAutoFit/>
            </a:bodyPr>
            <a:lstStyle/>
            <a:p>
              <a:pPr algn="ctr"/>
              <a:r>
                <a:rPr lang="en-US" altLang="zh-TW" sz="2400" dirty="0"/>
                <a:t>Layer 1</a:t>
              </a:r>
              <a:endParaRPr lang="zh-TW" altLang="en-US" sz="2400" dirty="0"/>
            </a:p>
          </p:txBody>
        </p:sp>
        <p:sp>
          <p:nvSpPr>
            <p:cNvPr id="18" name="橢圓 17"/>
            <p:cNvSpPr/>
            <p:nvPr/>
          </p:nvSpPr>
          <p:spPr>
            <a:xfrm>
              <a:off x="2601675" y="223587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9" name="橢圓 18"/>
            <p:cNvSpPr/>
            <p:nvPr/>
          </p:nvSpPr>
          <p:spPr>
            <a:xfrm>
              <a:off x="2604017" y="301444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0" name="橢圓 19"/>
            <p:cNvSpPr/>
            <p:nvPr/>
          </p:nvSpPr>
          <p:spPr>
            <a:xfrm>
              <a:off x="2592384" y="42424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文字方塊 20"/>
            <p:cNvSpPr txBox="1"/>
            <p:nvPr/>
          </p:nvSpPr>
          <p:spPr>
            <a:xfrm rot="5400000">
              <a:off x="2589637" y="366474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sp>
        <p:nvSpPr>
          <p:cNvPr id="22" name="矩形 21"/>
          <p:cNvSpPr/>
          <p:nvPr/>
        </p:nvSpPr>
        <p:spPr>
          <a:xfrm>
            <a:off x="1399375" y="3531071"/>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23" name="Object 12"/>
          <p:cNvGraphicFramePr>
            <a:graphicFrameLocks noChangeAspect="1"/>
          </p:cNvGraphicFramePr>
          <p:nvPr>
            <p:extLst>
              <p:ext uri="{D42A27DB-BD31-4B8C-83A1-F6EECF244321}">
                <p14:modId xmlns:p14="http://schemas.microsoft.com/office/powerpoint/2010/main" val="4014129888"/>
              </p:ext>
            </p:extLst>
          </p:nvPr>
        </p:nvGraphicFramePr>
        <p:xfrm>
          <a:off x="1396259" y="3434817"/>
          <a:ext cx="407988" cy="488950"/>
        </p:xfrm>
        <a:graphic>
          <a:graphicData uri="http://schemas.openxmlformats.org/presentationml/2006/ole">
            <mc:AlternateContent xmlns:mc="http://schemas.openxmlformats.org/markup-compatibility/2006">
              <mc:Choice xmlns:v="urn:schemas-microsoft-com:vml" Requires="v">
                <p:oleObj name="方程式" r:id="rId7" imgW="190440" imgH="228600" progId="Equation.3">
                  <p:embed/>
                </p:oleObj>
              </mc:Choice>
              <mc:Fallback>
                <p:oleObj name="方程式" r:id="rId7" imgW="190440" imgH="228600" progId="Equation.3">
                  <p:embed/>
                  <p:pic>
                    <p:nvPicPr>
                      <p:cNvPr id="0" name=""/>
                      <p:cNvPicPr>
                        <a:picLocks noChangeAspect="1" noChangeArrowheads="1"/>
                      </p:cNvPicPr>
                      <p:nvPr/>
                    </p:nvPicPr>
                    <p:blipFill>
                      <a:blip r:embed="rId8"/>
                      <a:srcRect/>
                      <a:stretch>
                        <a:fillRect/>
                      </a:stretch>
                    </p:blipFill>
                    <p:spPr bwMode="auto">
                      <a:xfrm>
                        <a:off x="1396259" y="3434817"/>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文字方塊 23"/>
          <p:cNvSpPr txBox="1"/>
          <p:nvPr/>
        </p:nvSpPr>
        <p:spPr>
          <a:xfrm rot="5400000">
            <a:off x="1275309" y="281602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grpSp>
        <p:nvGrpSpPr>
          <p:cNvPr id="79" name="群組 78"/>
          <p:cNvGrpSpPr/>
          <p:nvPr/>
        </p:nvGrpSpPr>
        <p:grpSpPr>
          <a:xfrm>
            <a:off x="3657035" y="933837"/>
            <a:ext cx="1134648" cy="3113664"/>
            <a:chOff x="3657035" y="1770729"/>
            <a:chExt cx="1134648" cy="3113664"/>
          </a:xfrm>
        </p:grpSpPr>
        <p:sp>
          <p:nvSpPr>
            <p:cNvPr id="62" name="矩形 61"/>
            <p:cNvSpPr/>
            <p:nvPr/>
          </p:nvSpPr>
          <p:spPr>
            <a:xfrm>
              <a:off x="3830151" y="2208525"/>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文字方塊 4"/>
            <p:cNvSpPr txBox="1"/>
            <p:nvPr/>
          </p:nvSpPr>
          <p:spPr>
            <a:xfrm>
              <a:off x="3657035" y="1770729"/>
              <a:ext cx="1134648" cy="461665"/>
            </a:xfrm>
            <a:prstGeom prst="rect">
              <a:avLst/>
            </a:prstGeom>
            <a:noFill/>
          </p:spPr>
          <p:txBody>
            <a:bodyPr wrap="square" rtlCol="0">
              <a:spAutoFit/>
            </a:bodyPr>
            <a:lstStyle/>
            <a:p>
              <a:pPr algn="ctr"/>
              <a:r>
                <a:rPr lang="en-US" altLang="zh-TW" sz="2400" dirty="0"/>
                <a:t>Layer 2</a:t>
              </a:r>
              <a:endParaRPr lang="zh-TW" altLang="en-US" sz="2400" dirty="0"/>
            </a:p>
          </p:txBody>
        </p:sp>
        <p:sp>
          <p:nvSpPr>
            <p:cNvPr id="25" name="橢圓 24"/>
            <p:cNvSpPr/>
            <p:nvPr/>
          </p:nvSpPr>
          <p:spPr>
            <a:xfrm>
              <a:off x="3917237" y="223587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6" name="橢圓 25"/>
            <p:cNvSpPr/>
            <p:nvPr/>
          </p:nvSpPr>
          <p:spPr>
            <a:xfrm>
              <a:off x="3919579" y="301444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7" name="橢圓 26"/>
            <p:cNvSpPr/>
            <p:nvPr/>
          </p:nvSpPr>
          <p:spPr>
            <a:xfrm>
              <a:off x="3907946" y="424245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文字方塊 27"/>
            <p:cNvSpPr txBox="1"/>
            <p:nvPr/>
          </p:nvSpPr>
          <p:spPr>
            <a:xfrm rot="5400000">
              <a:off x="3905199" y="366474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grpSp>
        <p:nvGrpSpPr>
          <p:cNvPr id="80" name="群組 79"/>
          <p:cNvGrpSpPr/>
          <p:nvPr/>
        </p:nvGrpSpPr>
        <p:grpSpPr>
          <a:xfrm>
            <a:off x="5868381" y="933839"/>
            <a:ext cx="1134648" cy="3130011"/>
            <a:chOff x="5868381" y="1770729"/>
            <a:chExt cx="1134648" cy="3130011"/>
          </a:xfrm>
        </p:grpSpPr>
        <p:sp>
          <p:nvSpPr>
            <p:cNvPr id="63" name="矩形 62"/>
            <p:cNvSpPr/>
            <p:nvPr/>
          </p:nvSpPr>
          <p:spPr>
            <a:xfrm>
              <a:off x="6046929"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 name="文字方塊 5"/>
            <p:cNvSpPr txBox="1"/>
            <p:nvPr/>
          </p:nvSpPr>
          <p:spPr>
            <a:xfrm>
              <a:off x="5868381" y="1770729"/>
              <a:ext cx="1134648" cy="461665"/>
            </a:xfrm>
            <a:prstGeom prst="rect">
              <a:avLst/>
            </a:prstGeom>
            <a:noFill/>
          </p:spPr>
          <p:txBody>
            <a:bodyPr wrap="square" rtlCol="0">
              <a:spAutoFit/>
            </a:bodyPr>
            <a:lstStyle/>
            <a:p>
              <a:pPr algn="ctr"/>
              <a:r>
                <a:rPr lang="en-US" altLang="zh-TW" sz="2400" dirty="0"/>
                <a:t>Layer L</a:t>
              </a:r>
              <a:endParaRPr lang="zh-TW" altLang="en-US" sz="2400" dirty="0"/>
            </a:p>
          </p:txBody>
        </p:sp>
        <p:sp>
          <p:nvSpPr>
            <p:cNvPr id="29" name="橢圓 28"/>
            <p:cNvSpPr/>
            <p:nvPr/>
          </p:nvSpPr>
          <p:spPr>
            <a:xfrm>
              <a:off x="6122773" y="221676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0" name="橢圓 29"/>
            <p:cNvSpPr/>
            <p:nvPr/>
          </p:nvSpPr>
          <p:spPr>
            <a:xfrm>
              <a:off x="6125115" y="297667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1" name="橢圓 30"/>
            <p:cNvSpPr/>
            <p:nvPr/>
          </p:nvSpPr>
          <p:spPr>
            <a:xfrm>
              <a:off x="6132143" y="422334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文字方塊 31"/>
            <p:cNvSpPr txBox="1"/>
            <p:nvPr/>
          </p:nvSpPr>
          <p:spPr>
            <a:xfrm rot="5400000">
              <a:off x="6129396" y="3642478"/>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sp>
        <p:nvSpPr>
          <p:cNvPr id="33" name="文字方塊 32"/>
          <p:cNvSpPr txBox="1"/>
          <p:nvPr/>
        </p:nvSpPr>
        <p:spPr>
          <a:xfrm>
            <a:off x="4600125" y="135497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34" name="文字方塊 33"/>
          <p:cNvSpPr txBox="1"/>
          <p:nvPr/>
        </p:nvSpPr>
        <p:spPr>
          <a:xfrm>
            <a:off x="4607074" y="2115957"/>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35" name="文字方塊 34"/>
          <p:cNvSpPr txBox="1"/>
          <p:nvPr/>
        </p:nvSpPr>
        <p:spPr>
          <a:xfrm>
            <a:off x="4636090" y="333129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grpSp>
        <p:nvGrpSpPr>
          <p:cNvPr id="81" name="群組 80"/>
          <p:cNvGrpSpPr/>
          <p:nvPr/>
        </p:nvGrpSpPr>
        <p:grpSpPr>
          <a:xfrm>
            <a:off x="3166544" y="1678312"/>
            <a:ext cx="753037" cy="2021470"/>
            <a:chOff x="3166542" y="2515204"/>
            <a:chExt cx="753037" cy="2021470"/>
          </a:xfrm>
        </p:grpSpPr>
        <p:cxnSp>
          <p:nvCxnSpPr>
            <p:cNvPr id="36" name="直線單箭頭接點 35"/>
            <p:cNvCxnSpPr>
              <a:stCxn id="18" idx="6"/>
              <a:endCxn id="25" idx="2"/>
            </p:cNvCxnSpPr>
            <p:nvPr/>
          </p:nvCxnSpPr>
          <p:spPr>
            <a:xfrm>
              <a:off x="3175833" y="251520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a:off x="3175833" y="331470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a:off x="3166542" y="453667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19" idx="6"/>
              <a:endCxn id="25" idx="2"/>
            </p:cNvCxnSpPr>
            <p:nvPr/>
          </p:nvCxnSpPr>
          <p:spPr>
            <a:xfrm flipV="1">
              <a:off x="3178175" y="2515204"/>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18" idx="6"/>
              <a:endCxn id="26" idx="2"/>
            </p:cNvCxnSpPr>
            <p:nvPr/>
          </p:nvCxnSpPr>
          <p:spPr>
            <a:xfrm>
              <a:off x="3175833" y="2515204"/>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18" idx="6"/>
              <a:endCxn id="27" idx="2"/>
            </p:cNvCxnSpPr>
            <p:nvPr/>
          </p:nvCxnSpPr>
          <p:spPr>
            <a:xfrm>
              <a:off x="3175833" y="2515204"/>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19" idx="6"/>
              <a:endCxn id="27" idx="2"/>
            </p:cNvCxnSpPr>
            <p:nvPr/>
          </p:nvCxnSpPr>
          <p:spPr>
            <a:xfrm>
              <a:off x="3178175" y="3293774"/>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20" idx="6"/>
              <a:endCxn id="25" idx="2"/>
            </p:cNvCxnSpPr>
            <p:nvPr/>
          </p:nvCxnSpPr>
          <p:spPr>
            <a:xfrm flipV="1">
              <a:off x="3166542" y="2515204"/>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a:stCxn id="20" idx="6"/>
              <a:endCxn id="26" idx="2"/>
            </p:cNvCxnSpPr>
            <p:nvPr/>
          </p:nvCxnSpPr>
          <p:spPr>
            <a:xfrm flipV="1">
              <a:off x="3166542" y="3293774"/>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5" name="直線單箭頭接點 44"/>
          <p:cNvCxnSpPr>
            <a:endCxn id="18" idx="2"/>
          </p:cNvCxnSpPr>
          <p:nvPr/>
        </p:nvCxnSpPr>
        <p:spPr>
          <a:xfrm flipV="1">
            <a:off x="1742275" y="1686063"/>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15" idx="3"/>
            <a:endCxn id="19" idx="2"/>
          </p:cNvCxnSpPr>
          <p:nvPr/>
        </p:nvCxnSpPr>
        <p:spPr>
          <a:xfrm>
            <a:off x="1738570" y="1734435"/>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a:stCxn id="15" idx="3"/>
            <a:endCxn id="20" idx="2"/>
          </p:cNvCxnSpPr>
          <p:nvPr/>
        </p:nvCxnSpPr>
        <p:spPr>
          <a:xfrm>
            <a:off x="1738568" y="1734435"/>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17" idx="3"/>
            <a:endCxn id="18" idx="2"/>
          </p:cNvCxnSpPr>
          <p:nvPr/>
        </p:nvCxnSpPr>
        <p:spPr>
          <a:xfrm flipV="1">
            <a:off x="1766088" y="1686063"/>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a:stCxn id="14" idx="3"/>
            <a:endCxn id="19" idx="2"/>
          </p:cNvCxnSpPr>
          <p:nvPr/>
        </p:nvCxnSpPr>
        <p:spPr>
          <a:xfrm>
            <a:off x="1732751" y="2304764"/>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a:stCxn id="14" idx="3"/>
            <a:endCxn id="20" idx="2"/>
          </p:cNvCxnSpPr>
          <p:nvPr/>
        </p:nvCxnSpPr>
        <p:spPr>
          <a:xfrm>
            <a:off x="1732750" y="2304764"/>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23" idx="3"/>
            <a:endCxn id="18" idx="2"/>
          </p:cNvCxnSpPr>
          <p:nvPr/>
        </p:nvCxnSpPr>
        <p:spPr>
          <a:xfrm flipV="1">
            <a:off x="1804247" y="1686063"/>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23" idx="3"/>
            <a:endCxn id="19" idx="2"/>
          </p:cNvCxnSpPr>
          <p:nvPr/>
        </p:nvCxnSpPr>
        <p:spPr>
          <a:xfrm flipV="1">
            <a:off x="1777878" y="2464631"/>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stCxn id="23" idx="3"/>
            <a:endCxn id="20" idx="2"/>
          </p:cNvCxnSpPr>
          <p:nvPr/>
        </p:nvCxnSpPr>
        <p:spPr>
          <a:xfrm>
            <a:off x="1777878" y="3679237"/>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字方塊 53"/>
          <p:cNvSpPr txBox="1"/>
          <p:nvPr/>
        </p:nvSpPr>
        <p:spPr>
          <a:xfrm rot="5400000">
            <a:off x="7402416" y="2836567"/>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55" name="文字方塊 54"/>
          <p:cNvSpPr txBox="1"/>
          <p:nvPr/>
        </p:nvSpPr>
        <p:spPr>
          <a:xfrm>
            <a:off x="7471508" y="1317737"/>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1</a:t>
            </a:r>
            <a:endParaRPr lang="zh-TW" altLang="en-US" sz="2800" baseline="-25000" dirty="0"/>
          </a:p>
        </p:txBody>
      </p:sp>
      <p:sp>
        <p:nvSpPr>
          <p:cNvPr id="56" name="文字方塊 55"/>
          <p:cNvSpPr txBox="1"/>
          <p:nvPr/>
        </p:nvSpPr>
        <p:spPr>
          <a:xfrm>
            <a:off x="7460224" y="2115957"/>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2</a:t>
            </a:r>
            <a:endParaRPr lang="zh-TW" altLang="en-US" sz="2800" baseline="-25000" dirty="0"/>
          </a:p>
        </p:txBody>
      </p:sp>
      <p:sp>
        <p:nvSpPr>
          <p:cNvPr id="57" name="文字方塊 56"/>
          <p:cNvSpPr txBox="1"/>
          <p:nvPr/>
        </p:nvSpPr>
        <p:spPr>
          <a:xfrm>
            <a:off x="7460224" y="3382189"/>
            <a:ext cx="631069" cy="523200"/>
          </a:xfrm>
          <a:prstGeom prst="rect">
            <a:avLst/>
          </a:prstGeom>
          <a:noFill/>
        </p:spPr>
        <p:txBody>
          <a:bodyPr wrap="square" lIns="91420" tIns="45710" rIns="91420" bIns="45710" rtlCol="0">
            <a:spAutoFit/>
          </a:bodyPr>
          <a:lstStyle/>
          <a:p>
            <a:r>
              <a:rPr lang="en-US" altLang="zh-TW" sz="2800" dirty="0" err="1"/>
              <a:t>y</a:t>
            </a:r>
            <a:r>
              <a:rPr lang="en-US" altLang="zh-TW" sz="2800" baseline="-25000" dirty="0" err="1"/>
              <a:t>M</a:t>
            </a:r>
            <a:endParaRPr lang="zh-TW" altLang="en-US" sz="2800" baseline="-25000" dirty="0"/>
          </a:p>
        </p:txBody>
      </p:sp>
      <p:sp>
        <p:nvSpPr>
          <p:cNvPr id="68" name="文字方塊 67"/>
          <p:cNvSpPr txBox="1"/>
          <p:nvPr/>
        </p:nvSpPr>
        <p:spPr>
          <a:xfrm>
            <a:off x="2136851" y="4844684"/>
            <a:ext cx="5650192" cy="523200"/>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algn="ctr"/>
            <a:r>
              <a:rPr lang="en-US" altLang="zh-TW" sz="2800" dirty="0"/>
              <a:t>Deep means many (&gt;1) hidden layers</a:t>
            </a:r>
            <a:endParaRPr lang="zh-TW" altLang="en-US" sz="2800" dirty="0"/>
          </a:p>
        </p:txBody>
      </p:sp>
      <p:grpSp>
        <p:nvGrpSpPr>
          <p:cNvPr id="82" name="群組 81"/>
          <p:cNvGrpSpPr/>
          <p:nvPr/>
        </p:nvGrpSpPr>
        <p:grpSpPr>
          <a:xfrm>
            <a:off x="5357096" y="1678924"/>
            <a:ext cx="753037" cy="2013721"/>
            <a:chOff x="5357094" y="2515814"/>
            <a:chExt cx="753037" cy="2013721"/>
          </a:xfrm>
        </p:grpSpPr>
        <p:cxnSp>
          <p:nvCxnSpPr>
            <p:cNvPr id="67" name="直線單箭頭接點 66"/>
            <p:cNvCxnSpPr/>
            <p:nvPr/>
          </p:nvCxnSpPr>
          <p:spPr>
            <a:xfrm>
              <a:off x="5366385" y="251581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p:nvPr/>
          </p:nvCxnSpPr>
          <p:spPr>
            <a:xfrm>
              <a:off x="5366385" y="330756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a:off x="5357094" y="452953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flipV="1">
              <a:off x="5368727" y="2515814"/>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5366385" y="2515814"/>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a:off x="5366385" y="2515814"/>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368727" y="3294384"/>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V="1">
              <a:off x="5357094" y="2515814"/>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V="1">
              <a:off x="5357094" y="3294384"/>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文字方塊 2"/>
          <p:cNvSpPr txBox="1"/>
          <p:nvPr/>
        </p:nvSpPr>
        <p:spPr>
          <a:xfrm>
            <a:off x="4984751" y="305705"/>
            <a:ext cx="1181585" cy="461645"/>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algn="ctr"/>
            <a:r>
              <a:rPr lang="en-US" altLang="zh-TW" sz="2400" dirty="0"/>
              <a:t>neuron</a:t>
            </a:r>
            <a:endParaRPr lang="zh-TW" altLang="en-US" sz="2400" dirty="0"/>
          </a:p>
        </p:txBody>
      </p:sp>
      <p:cxnSp>
        <p:nvCxnSpPr>
          <p:cNvPr id="10" name="直線單箭頭接點 9"/>
          <p:cNvCxnSpPr/>
          <p:nvPr/>
        </p:nvCxnSpPr>
        <p:spPr>
          <a:xfrm flipV="1">
            <a:off x="4224361" y="813866"/>
            <a:ext cx="1351185" cy="86505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73432" y="5556149"/>
            <a:ext cx="8020374" cy="1200308"/>
          </a:xfrm>
          <a:prstGeom prst="rect">
            <a:avLst/>
          </a:prstGeom>
          <a:solidFill>
            <a:schemeClr val="bg1">
              <a:lumMod val="95000"/>
            </a:schemeClr>
          </a:solidFill>
          <a:ln w="19050">
            <a:solidFill>
              <a:schemeClr val="tx1"/>
            </a:solidFill>
          </a:ln>
        </p:spPr>
        <p:txBody>
          <a:bodyPr wrap="square" lIns="91420" tIns="45710" rIns="91420" bIns="45710" rtlCol="0">
            <a:spAutoFit/>
          </a:bodyPr>
          <a:lstStyle/>
          <a:p>
            <a:r>
              <a:rPr lang="en-US" dirty="0"/>
              <a:t>The leftmost layer in this network is called the input layer, and the neurons within the layer are called </a:t>
            </a:r>
            <a:r>
              <a:rPr lang="en-US" i="1" dirty="0"/>
              <a:t>input neurons</a:t>
            </a:r>
            <a:r>
              <a:rPr lang="en-US" dirty="0"/>
              <a:t>. The rightmost or </a:t>
            </a:r>
            <a:r>
              <a:rPr lang="en-US" i="1" dirty="0"/>
              <a:t>output</a:t>
            </a:r>
            <a:r>
              <a:rPr lang="en-US" dirty="0"/>
              <a:t> layer contains the </a:t>
            </a:r>
            <a:r>
              <a:rPr lang="en-US" i="1" dirty="0"/>
              <a:t>output neurons</a:t>
            </a:r>
            <a:r>
              <a:rPr lang="en-US" dirty="0"/>
              <a:t>, or, as in this case, a single output neuron. The middle layer is called a </a:t>
            </a:r>
            <a:r>
              <a:rPr lang="en-US" i="1" dirty="0"/>
              <a:t>hidden layer</a:t>
            </a:r>
            <a:r>
              <a:rPr lang="en-US" dirty="0"/>
              <a:t>, since the neurons in this layer are neither inputs nor outputs.</a:t>
            </a:r>
          </a:p>
        </p:txBody>
      </p:sp>
    </p:spTree>
    <p:extLst>
      <p:ext uri="{BB962C8B-B14F-4D97-AF65-F5344CB8AC3E}">
        <p14:creationId xmlns:p14="http://schemas.microsoft.com/office/powerpoint/2010/main" val="239919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animBg="1"/>
      <p:bldP spid="59" grpId="0" animBg="1"/>
      <p:bldP spid="60" grpId="0"/>
      <p:bldP spid="7" grpId="0"/>
      <p:bldP spid="8" grpId="0"/>
      <p:bldP spid="14" grpId="0" animBg="1"/>
      <p:bldP spid="15" grpId="0" animBg="1"/>
      <p:bldP spid="22" grpId="0" animBg="1"/>
      <p:bldP spid="24" grpId="0"/>
      <p:bldP spid="33" grpId="0"/>
      <p:bldP spid="34" grpId="0"/>
      <p:bldP spid="35" grpId="0"/>
      <p:bldP spid="54" grpId="0"/>
      <p:bldP spid="55" grpId="0"/>
      <p:bldP spid="56" grpId="0"/>
      <p:bldP spid="57" grpId="0"/>
      <p:bldP spid="68"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群組 128"/>
          <p:cNvGrpSpPr/>
          <p:nvPr/>
        </p:nvGrpSpPr>
        <p:grpSpPr>
          <a:xfrm>
            <a:off x="6906116" y="3813980"/>
            <a:ext cx="458287" cy="831947"/>
            <a:chOff x="10102194" y="1939763"/>
            <a:chExt cx="458287" cy="831947"/>
          </a:xfrm>
        </p:grpSpPr>
        <p:sp>
          <p:nvSpPr>
            <p:cNvPr id="130" name="矩形 129"/>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群組 104"/>
          <p:cNvGrpSpPr/>
          <p:nvPr/>
        </p:nvGrpSpPr>
        <p:grpSpPr>
          <a:xfrm>
            <a:off x="4676174" y="3786659"/>
            <a:ext cx="458287" cy="831947"/>
            <a:chOff x="10102194" y="1939763"/>
            <a:chExt cx="458287" cy="831947"/>
          </a:xfrm>
        </p:grpSpPr>
        <p:sp>
          <p:nvSpPr>
            <p:cNvPr id="118" name="矩形 11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標題 1"/>
          <p:cNvSpPr>
            <a:spLocks noGrp="1"/>
          </p:cNvSpPr>
          <p:nvPr>
            <p:ph type="title"/>
          </p:nvPr>
        </p:nvSpPr>
        <p:spPr/>
        <p:txBody>
          <a:bodyPr/>
          <a:lstStyle/>
          <a:p>
            <a:r>
              <a:rPr lang="en-US" altLang="zh-TW" dirty="0"/>
              <a:t>Example of Neural Network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6" name="矩形 15"/>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20" name="橢圓 19"/>
          <p:cNvSpPr/>
          <p:nvPr/>
        </p:nvSpPr>
        <p:spPr>
          <a:xfrm>
            <a:off x="2725105"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28" name="橢圓 27"/>
          <p:cNvSpPr/>
          <p:nvPr/>
        </p:nvSpPr>
        <p:spPr>
          <a:xfrm>
            <a:off x="4947449"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31" name="橢圓 30"/>
          <p:cNvSpPr/>
          <p:nvPr/>
        </p:nvSpPr>
        <p:spPr>
          <a:xfrm>
            <a:off x="7082220"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群組 2"/>
          <p:cNvGrpSpPr/>
          <p:nvPr/>
        </p:nvGrpSpPr>
        <p:grpSpPr>
          <a:xfrm>
            <a:off x="3615464" y="4585976"/>
            <a:ext cx="5297714" cy="2078894"/>
            <a:chOff x="3615463" y="4585976"/>
            <a:chExt cx="5297714" cy="2078894"/>
          </a:xfrm>
        </p:grpSpPr>
        <p:sp>
          <p:nvSpPr>
            <p:cNvPr id="137" name="圓角矩形圖說文字 136"/>
            <p:cNvSpPr/>
            <p:nvPr/>
          </p:nvSpPr>
          <p:spPr>
            <a:xfrm>
              <a:off x="3615463" y="4585976"/>
              <a:ext cx="5297714" cy="2078894"/>
            </a:xfrm>
            <a:prstGeom prst="wedgeRoundRectCallout">
              <a:avLst>
                <a:gd name="adj1" fmla="val -59656"/>
                <a:gd name="adj2" fmla="val -163051"/>
                <a:gd name="adj3" fmla="val 16667"/>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p:cNvGrpSpPr/>
            <p:nvPr/>
          </p:nvGrpSpPr>
          <p:grpSpPr>
            <a:xfrm>
              <a:off x="5943645" y="4731685"/>
              <a:ext cx="2743688" cy="1838325"/>
              <a:chOff x="4096343" y="4657321"/>
              <a:chExt cx="2743688" cy="1838325"/>
            </a:xfrm>
          </p:grpSpPr>
          <p:pic>
            <p:nvPicPr>
              <p:cNvPr id="5" name="圖片 4"/>
              <p:cNvPicPr>
                <a:picLocks noChangeAspect="1"/>
              </p:cNvPicPr>
              <p:nvPr/>
            </p:nvPicPr>
            <p:blipFill>
              <a:blip r:embed="rId3"/>
              <a:stretch>
                <a:fillRect/>
              </a:stretch>
            </p:blipFill>
            <p:spPr>
              <a:xfrm>
                <a:off x="4096343" y="4657321"/>
                <a:ext cx="2571750" cy="1838325"/>
              </a:xfrm>
              <a:prstGeom prst="rect">
                <a:avLst/>
              </a:prstGeom>
            </p:spPr>
          </p:pic>
          <p:graphicFrame>
            <p:nvGraphicFramePr>
              <p:cNvPr id="6" name="Object 12"/>
              <p:cNvGraphicFramePr>
                <a:graphicFrameLocks noChangeAspect="1"/>
              </p:cNvGraphicFramePr>
              <p:nvPr/>
            </p:nvGraphicFramePr>
            <p:xfrm>
              <a:off x="4474734" y="4768231"/>
              <a:ext cx="717072" cy="489740"/>
            </p:xfrm>
            <a:graphic>
              <a:graphicData uri="http://schemas.openxmlformats.org/presentationml/2006/ole">
                <mc:AlternateContent xmlns:mc="http://schemas.openxmlformats.org/markup-compatibility/2006">
                  <mc:Choice xmlns:v="urn:schemas-microsoft-com:vml" Requires="v">
                    <p:oleObj name="方程式" r:id="rId4" imgW="317160" imgH="215640" progId="Equation.3">
                      <p:embed/>
                    </p:oleObj>
                  </mc:Choice>
                  <mc:Fallback>
                    <p:oleObj name="方程式" r:id="rId4" imgW="317160" imgH="215640" progId="Equation.3">
                      <p:embed/>
                      <p:pic>
                        <p:nvPicPr>
                          <p:cNvPr id="0" name=""/>
                          <p:cNvPicPr>
                            <a:picLocks noChangeAspect="1" noChangeArrowheads="1"/>
                          </p:cNvPicPr>
                          <p:nvPr/>
                        </p:nvPicPr>
                        <p:blipFill>
                          <a:blip r:embed="rId5"/>
                          <a:srcRect/>
                          <a:stretch>
                            <a:fillRect/>
                          </a:stretch>
                        </p:blipFill>
                        <p:spPr bwMode="auto">
                          <a:xfrm>
                            <a:off x="4474734" y="4768231"/>
                            <a:ext cx="717072" cy="489740"/>
                          </a:xfrm>
                          <a:prstGeom prst="rect">
                            <a:avLst/>
                          </a:prstGeom>
                          <a:noFill/>
                        </p:spPr>
                      </p:pic>
                    </p:oleObj>
                  </mc:Fallback>
                </mc:AlternateContent>
              </a:graphicData>
            </a:graphic>
          </p:graphicFrame>
          <p:graphicFrame>
            <p:nvGraphicFramePr>
              <p:cNvPr id="7" name="Object 12"/>
              <p:cNvGraphicFramePr>
                <a:graphicFrameLocks noChangeAspect="1"/>
              </p:cNvGraphicFramePr>
              <p:nvPr/>
            </p:nvGraphicFramePr>
            <p:xfrm>
              <a:off x="6512897" y="6101982"/>
              <a:ext cx="327134" cy="325661"/>
            </p:xfrm>
            <a:graphic>
              <a:graphicData uri="http://schemas.openxmlformats.org/presentationml/2006/ole">
                <mc:AlternateContent xmlns:mc="http://schemas.openxmlformats.org/markup-compatibility/2006">
                  <mc:Choice xmlns:v="urn:schemas-microsoft-com:vml" Requires="v">
                    <p:oleObj name="方程式" r:id="rId6" imgW="126720" imgH="126720" progId="Equation.3">
                      <p:embed/>
                    </p:oleObj>
                  </mc:Choice>
                  <mc:Fallback>
                    <p:oleObj name="方程式" r:id="rId6" imgW="126720" imgH="126720" progId="Equation.3">
                      <p:embed/>
                      <p:pic>
                        <p:nvPicPr>
                          <p:cNvPr id="0" name=""/>
                          <p:cNvPicPr>
                            <a:picLocks noChangeAspect="1" noChangeArrowheads="1"/>
                          </p:cNvPicPr>
                          <p:nvPr/>
                        </p:nvPicPr>
                        <p:blipFill>
                          <a:blip r:embed="rId7"/>
                          <a:srcRect/>
                          <a:stretch>
                            <a:fillRect/>
                          </a:stretch>
                        </p:blipFill>
                        <p:spPr bwMode="auto">
                          <a:xfrm>
                            <a:off x="6512897" y="6101982"/>
                            <a:ext cx="327134" cy="325661"/>
                          </a:xfrm>
                          <a:prstGeom prst="rect">
                            <a:avLst/>
                          </a:prstGeom>
                          <a:noFill/>
                        </p:spPr>
                      </p:pic>
                    </p:oleObj>
                  </mc:Fallback>
                </mc:AlternateContent>
              </a:graphicData>
            </a:graphic>
          </p:graphicFrame>
        </p:grpSp>
        <p:graphicFrame>
          <p:nvGraphicFramePr>
            <p:cNvPr id="79" name="Object 12"/>
            <p:cNvGraphicFramePr>
              <a:graphicFrameLocks noChangeAspect="1"/>
            </p:cNvGraphicFramePr>
            <p:nvPr>
              <p:extLst>
                <p:ext uri="{D42A27DB-BD31-4B8C-83A1-F6EECF244321}">
                  <p14:modId xmlns:p14="http://schemas.microsoft.com/office/powerpoint/2010/main" val="1293819652"/>
                </p:ext>
              </p:extLst>
            </p:nvPr>
          </p:nvGraphicFramePr>
          <p:xfrm>
            <a:off x="3800520" y="5368768"/>
            <a:ext cx="2143125" cy="973138"/>
          </p:xfrm>
          <a:graphic>
            <a:graphicData uri="http://schemas.openxmlformats.org/presentationml/2006/ole">
              <mc:AlternateContent xmlns:mc="http://schemas.openxmlformats.org/markup-compatibility/2006">
                <mc:Choice xmlns:v="urn:schemas-microsoft-com:vml" Requires="v">
                  <p:oleObj name="方程式" r:id="rId8" imgW="863280" imgH="393480" progId="Equation.3">
                    <p:embed/>
                  </p:oleObj>
                </mc:Choice>
                <mc:Fallback>
                  <p:oleObj name="方程式" r:id="rId8" imgW="863280" imgH="393480" progId="Equation.3">
                    <p:embed/>
                    <p:pic>
                      <p:nvPicPr>
                        <p:cNvPr id="0" name=""/>
                        <p:cNvPicPr>
                          <a:picLocks noChangeAspect="1" noChangeArrowheads="1"/>
                        </p:cNvPicPr>
                        <p:nvPr/>
                      </p:nvPicPr>
                      <p:blipFill>
                        <a:blip r:embed="rId9"/>
                        <a:srcRect/>
                        <a:stretch>
                          <a:fillRect/>
                        </a:stretch>
                      </p:blipFill>
                      <p:spPr bwMode="auto">
                        <a:xfrm>
                          <a:off x="3800520" y="5368768"/>
                          <a:ext cx="2143125" cy="973138"/>
                        </a:xfrm>
                        <a:prstGeom prst="rect">
                          <a:avLst/>
                        </a:prstGeom>
                        <a:noFill/>
                      </p:spPr>
                    </p:pic>
                  </p:oleObj>
                </mc:Fallback>
              </mc:AlternateContent>
            </a:graphicData>
          </a:graphic>
        </p:graphicFrame>
        <p:sp>
          <p:nvSpPr>
            <p:cNvPr id="103" name="文字方塊 102"/>
            <p:cNvSpPr txBox="1"/>
            <p:nvPr/>
          </p:nvSpPr>
          <p:spPr>
            <a:xfrm>
              <a:off x="3800520" y="4795570"/>
              <a:ext cx="2463800" cy="461665"/>
            </a:xfrm>
            <a:prstGeom prst="rect">
              <a:avLst/>
            </a:prstGeom>
            <a:noFill/>
          </p:spPr>
          <p:txBody>
            <a:bodyPr wrap="square" rtlCol="0">
              <a:spAutoFit/>
            </a:bodyPr>
            <a:lstStyle/>
            <a:p>
              <a:r>
                <a:rPr lang="en-US" altLang="zh-TW" sz="2400" dirty="0"/>
                <a:t>Sigmoid Function</a:t>
              </a:r>
              <a:endParaRPr lang="zh-TW" altLang="en-US" sz="2400" dirty="0"/>
            </a:p>
          </p:txBody>
        </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6" name="手繪多邊形 105"/>
          <p:cNvSpPr/>
          <p:nvPr/>
        </p:nvSpPr>
        <p:spPr>
          <a:xfrm>
            <a:off x="2761527" y="198048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8" name="手繪多邊形 107"/>
          <p:cNvSpPr/>
          <p:nvPr/>
        </p:nvSpPr>
        <p:spPr>
          <a:xfrm>
            <a:off x="5006793" y="3514994"/>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9" name="手繪多邊形 108"/>
          <p:cNvSpPr/>
          <p:nvPr/>
        </p:nvSpPr>
        <p:spPr>
          <a:xfrm>
            <a:off x="7139390" y="19302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0" name="手繪多邊形 109"/>
          <p:cNvSpPr/>
          <p:nvPr/>
        </p:nvSpPr>
        <p:spPr>
          <a:xfrm>
            <a:off x="7186478"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1" name="文字方塊 110"/>
          <p:cNvSpPr txBox="1"/>
          <p:nvPr/>
        </p:nvSpPr>
        <p:spPr>
          <a:xfrm>
            <a:off x="760961" y="1978209"/>
            <a:ext cx="342900" cy="461645"/>
          </a:xfrm>
          <a:prstGeom prst="rect">
            <a:avLst/>
          </a:prstGeom>
          <a:noFill/>
        </p:spPr>
        <p:txBody>
          <a:bodyPr wrap="square" lIns="91420" tIns="45710" rIns="91420" bIns="45710"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112" name="文字方塊 111"/>
          <p:cNvSpPr txBox="1"/>
          <p:nvPr/>
        </p:nvSpPr>
        <p:spPr>
          <a:xfrm>
            <a:off x="655178" y="3577640"/>
            <a:ext cx="488741" cy="461645"/>
          </a:xfrm>
          <a:prstGeom prst="rect">
            <a:avLst/>
          </a:prstGeom>
          <a:noFill/>
        </p:spPr>
        <p:txBody>
          <a:bodyPr wrap="square" lIns="91420" tIns="45710" rIns="91420" bIns="45710"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113" name="文字方塊 112"/>
          <p:cNvSpPr txBox="1"/>
          <p:nvPr/>
        </p:nvSpPr>
        <p:spPr>
          <a:xfrm>
            <a:off x="1707829" y="1693279"/>
            <a:ext cx="342900"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14" name="文字方塊 113"/>
          <p:cNvSpPr txBox="1"/>
          <p:nvPr/>
        </p:nvSpPr>
        <p:spPr>
          <a:xfrm>
            <a:off x="1874920" y="2281596"/>
            <a:ext cx="441679" cy="461645"/>
          </a:xfrm>
          <a:prstGeom prst="rect">
            <a:avLst/>
          </a:prstGeom>
          <a:noFill/>
        </p:spPr>
        <p:txBody>
          <a:bodyPr wrap="square" lIns="91420" tIns="45710" rIns="91420" bIns="45710" rtlCol="0">
            <a:spAutoFit/>
          </a:bodyPr>
          <a:lstStyle/>
          <a:p>
            <a:pPr algn="ctr"/>
            <a:r>
              <a:rPr lang="en-US" altLang="zh-TW" sz="2400" dirty="0"/>
              <a:t>-2</a:t>
            </a:r>
            <a:endParaRPr lang="zh-TW" altLang="en-US" sz="2400" dirty="0"/>
          </a:p>
        </p:txBody>
      </p:sp>
      <p:sp>
        <p:nvSpPr>
          <p:cNvPr id="115" name="文字方塊 114"/>
          <p:cNvSpPr txBox="1"/>
          <p:nvPr/>
        </p:nvSpPr>
        <p:spPr>
          <a:xfrm>
            <a:off x="1572626" y="3798726"/>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16" name="文字方塊 115"/>
          <p:cNvSpPr txBox="1"/>
          <p:nvPr/>
        </p:nvSpPr>
        <p:spPr>
          <a:xfrm>
            <a:off x="1724905" y="3228416"/>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17" name="矩形 116"/>
          <p:cNvSpPr/>
          <p:nvPr/>
        </p:nvSpPr>
        <p:spPr>
          <a:xfrm>
            <a:off x="2471152" y="2657651"/>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cxnSp>
        <p:nvCxnSpPr>
          <p:cNvPr id="119" name="直線單箭頭接點 118"/>
          <p:cNvCxnSpPr/>
          <p:nvPr/>
        </p:nvCxnSpPr>
        <p:spPr>
          <a:xfrm flipV="1">
            <a:off x="2698053" y="2274449"/>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2493998" y="2644731"/>
            <a:ext cx="441679"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32" name="矩形 131"/>
          <p:cNvSpPr/>
          <p:nvPr/>
        </p:nvSpPr>
        <p:spPr>
          <a:xfrm>
            <a:off x="2480676" y="4206990"/>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cxnSp>
        <p:nvCxnSpPr>
          <p:cNvPr id="133" name="直線單箭頭接點 132"/>
          <p:cNvCxnSpPr/>
          <p:nvPr/>
        </p:nvCxnSpPr>
        <p:spPr>
          <a:xfrm flipV="1">
            <a:off x="2707578" y="382378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2497284" y="4200528"/>
            <a:ext cx="441679" cy="461645"/>
          </a:xfrm>
          <a:prstGeom prst="rect">
            <a:avLst/>
          </a:prstGeom>
          <a:noFill/>
        </p:spPr>
        <p:txBody>
          <a:bodyPr wrap="square" lIns="91420" tIns="45710" rIns="91420" bIns="45710" rtlCol="0">
            <a:spAutoFit/>
          </a:bodyPr>
          <a:lstStyle/>
          <a:p>
            <a:pPr algn="ctr"/>
            <a:r>
              <a:rPr lang="en-US" altLang="zh-TW" sz="2400" dirty="0"/>
              <a:t>0</a:t>
            </a:r>
            <a:endParaRPr lang="zh-TW" altLang="en-US" sz="2400" dirty="0"/>
          </a:p>
        </p:txBody>
      </p:sp>
      <p:sp>
        <p:nvSpPr>
          <p:cNvPr id="135" name="文字方塊 134"/>
          <p:cNvSpPr txBox="1"/>
          <p:nvPr/>
        </p:nvSpPr>
        <p:spPr>
          <a:xfrm>
            <a:off x="2410434" y="1640961"/>
            <a:ext cx="430062" cy="461645"/>
          </a:xfrm>
          <a:prstGeom prst="rect">
            <a:avLst/>
          </a:prstGeom>
          <a:noFill/>
        </p:spPr>
        <p:txBody>
          <a:bodyPr wrap="square" lIns="91420" tIns="45710" rIns="91420" bIns="45710"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136" name="文字方塊 135"/>
          <p:cNvSpPr txBox="1"/>
          <p:nvPr/>
        </p:nvSpPr>
        <p:spPr>
          <a:xfrm>
            <a:off x="2296396" y="3244827"/>
            <a:ext cx="682714" cy="461645"/>
          </a:xfrm>
          <a:prstGeom prst="rect">
            <a:avLst/>
          </a:prstGeom>
          <a:noFill/>
        </p:spPr>
        <p:txBody>
          <a:bodyPr wrap="square" lIns="91420" tIns="45710" rIns="91420" bIns="45710" rtlCol="0">
            <a:spAutoFit/>
          </a:bodyPr>
          <a:lstStyle/>
          <a:p>
            <a:pPr algn="ctr"/>
            <a:r>
              <a:rPr lang="en-US" altLang="zh-TW" sz="2400" dirty="0">
                <a:solidFill>
                  <a:srgbClr val="FF0000"/>
                </a:solidFill>
              </a:rPr>
              <a:t>-2</a:t>
            </a:r>
            <a:endParaRPr lang="zh-TW" altLang="en-US" sz="2400" dirty="0">
              <a:solidFill>
                <a:srgbClr val="FF0000"/>
              </a:solidFill>
            </a:endParaRPr>
          </a:p>
        </p:txBody>
      </p:sp>
      <p:sp>
        <p:nvSpPr>
          <p:cNvPr id="138" name="文字方塊 137"/>
          <p:cNvSpPr txBox="1"/>
          <p:nvPr/>
        </p:nvSpPr>
        <p:spPr>
          <a:xfrm>
            <a:off x="3109050" y="1602028"/>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0.98</a:t>
            </a:r>
            <a:endParaRPr lang="zh-TW" altLang="en-US" sz="2400" dirty="0">
              <a:solidFill>
                <a:srgbClr val="0000FF"/>
              </a:solidFill>
            </a:endParaRPr>
          </a:p>
        </p:txBody>
      </p:sp>
      <p:sp>
        <p:nvSpPr>
          <p:cNvPr id="139" name="文字方塊 138"/>
          <p:cNvSpPr txBox="1"/>
          <p:nvPr/>
        </p:nvSpPr>
        <p:spPr>
          <a:xfrm>
            <a:off x="3131370" y="3207559"/>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0.12</a:t>
            </a:r>
            <a:endParaRPr lang="zh-TW" altLang="en-US" sz="2400" dirty="0">
              <a:solidFill>
                <a:srgbClr val="0000FF"/>
              </a:solidFill>
            </a:endParaRPr>
          </a:p>
        </p:txBody>
      </p:sp>
      <p:grpSp>
        <p:nvGrpSpPr>
          <p:cNvPr id="97" name="群組 96"/>
          <p:cNvGrpSpPr/>
          <p:nvPr/>
        </p:nvGrpSpPr>
        <p:grpSpPr>
          <a:xfrm>
            <a:off x="4673797" y="2262336"/>
            <a:ext cx="458287" cy="831947"/>
            <a:chOff x="10102194" y="1939763"/>
            <a:chExt cx="458287" cy="831947"/>
          </a:xfrm>
        </p:grpSpPr>
        <p:sp>
          <p:nvSpPr>
            <p:cNvPr id="98" name="矩形 9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群組 124"/>
          <p:cNvGrpSpPr/>
          <p:nvPr/>
        </p:nvGrpSpPr>
        <p:grpSpPr>
          <a:xfrm>
            <a:off x="6852035" y="2257144"/>
            <a:ext cx="458287" cy="831947"/>
            <a:chOff x="10102194" y="1939763"/>
            <a:chExt cx="458287" cy="831947"/>
          </a:xfrm>
        </p:grpSpPr>
        <p:sp>
          <p:nvSpPr>
            <p:cNvPr id="126" name="矩形 125"/>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73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P spid="115" grpId="0"/>
      <p:bldP spid="116" grpId="0"/>
      <p:bldP spid="120" grpId="0"/>
      <p:bldP spid="134" grpId="0"/>
      <p:bldP spid="135" grpId="0"/>
      <p:bldP spid="136" grpId="0"/>
      <p:bldP spid="138" grpId="0" animBg="1"/>
      <p:bldP spid="13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of Neural Network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2725105"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28" name="橢圓 27"/>
          <p:cNvSpPr/>
          <p:nvPr/>
        </p:nvSpPr>
        <p:spPr>
          <a:xfrm>
            <a:off x="4947449"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31" name="橢圓 30"/>
          <p:cNvSpPr/>
          <p:nvPr/>
        </p:nvSpPr>
        <p:spPr>
          <a:xfrm>
            <a:off x="7082220"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6" name="手繪多邊形 105"/>
          <p:cNvSpPr/>
          <p:nvPr/>
        </p:nvSpPr>
        <p:spPr>
          <a:xfrm>
            <a:off x="2761527" y="198048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8" name="手繪多邊形 107"/>
          <p:cNvSpPr/>
          <p:nvPr/>
        </p:nvSpPr>
        <p:spPr>
          <a:xfrm>
            <a:off x="5006793" y="3514994"/>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9" name="手繪多邊形 108"/>
          <p:cNvSpPr/>
          <p:nvPr/>
        </p:nvSpPr>
        <p:spPr>
          <a:xfrm>
            <a:off x="7139390" y="19302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0" name="手繪多邊形 109"/>
          <p:cNvSpPr/>
          <p:nvPr/>
        </p:nvSpPr>
        <p:spPr>
          <a:xfrm>
            <a:off x="7186478"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3" name="文字方塊 112"/>
          <p:cNvSpPr txBox="1"/>
          <p:nvPr/>
        </p:nvSpPr>
        <p:spPr>
          <a:xfrm>
            <a:off x="1707829" y="1693279"/>
            <a:ext cx="342900"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14" name="文字方塊 113"/>
          <p:cNvSpPr txBox="1"/>
          <p:nvPr/>
        </p:nvSpPr>
        <p:spPr>
          <a:xfrm>
            <a:off x="1874920" y="2281596"/>
            <a:ext cx="441679" cy="461645"/>
          </a:xfrm>
          <a:prstGeom prst="rect">
            <a:avLst/>
          </a:prstGeom>
          <a:noFill/>
        </p:spPr>
        <p:txBody>
          <a:bodyPr wrap="square" lIns="91420" tIns="45710" rIns="91420" bIns="45710" rtlCol="0">
            <a:spAutoFit/>
          </a:bodyPr>
          <a:lstStyle/>
          <a:p>
            <a:pPr algn="ctr"/>
            <a:r>
              <a:rPr lang="en-US" altLang="zh-TW" sz="2400" dirty="0"/>
              <a:t>-2</a:t>
            </a:r>
            <a:endParaRPr lang="zh-TW" altLang="en-US" sz="2400" dirty="0"/>
          </a:p>
        </p:txBody>
      </p:sp>
      <p:sp>
        <p:nvSpPr>
          <p:cNvPr id="115" name="文字方塊 114"/>
          <p:cNvSpPr txBox="1"/>
          <p:nvPr/>
        </p:nvSpPr>
        <p:spPr>
          <a:xfrm>
            <a:off x="1572626" y="3798726"/>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16" name="文字方塊 115"/>
          <p:cNvSpPr txBox="1"/>
          <p:nvPr/>
        </p:nvSpPr>
        <p:spPr>
          <a:xfrm>
            <a:off x="1724905" y="3228416"/>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grpSp>
        <p:nvGrpSpPr>
          <p:cNvPr id="123" name="群組 122"/>
          <p:cNvGrpSpPr/>
          <p:nvPr/>
        </p:nvGrpSpPr>
        <p:grpSpPr>
          <a:xfrm>
            <a:off x="2471152" y="2274449"/>
            <a:ext cx="458287" cy="838404"/>
            <a:chOff x="10102194" y="1939763"/>
            <a:chExt cx="458287" cy="838406"/>
          </a:xfrm>
        </p:grpSpPr>
        <p:sp>
          <p:nvSpPr>
            <p:cNvPr id="117" name="矩形 116"/>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10118802" y="2316503"/>
              <a:ext cx="441679" cy="461666"/>
            </a:xfrm>
            <a:prstGeom prst="rect">
              <a:avLst/>
            </a:prstGeom>
            <a:noFill/>
          </p:spPr>
          <p:txBody>
            <a:bodyPr wrap="square" rtlCol="0">
              <a:spAutoFit/>
            </a:bodyPr>
            <a:lstStyle/>
            <a:p>
              <a:pPr algn="ctr"/>
              <a:r>
                <a:rPr lang="en-US" altLang="zh-TW" sz="2400" dirty="0"/>
                <a:t>1</a:t>
              </a:r>
              <a:endParaRPr lang="zh-TW" altLang="en-US" sz="2400" dirty="0"/>
            </a:p>
          </p:txBody>
        </p:sp>
      </p:grpSp>
      <p:grpSp>
        <p:nvGrpSpPr>
          <p:cNvPr id="131" name="群組 130"/>
          <p:cNvGrpSpPr/>
          <p:nvPr/>
        </p:nvGrpSpPr>
        <p:grpSpPr>
          <a:xfrm>
            <a:off x="2480676" y="3823786"/>
            <a:ext cx="458287" cy="838404"/>
            <a:chOff x="10102194" y="1939763"/>
            <a:chExt cx="458287" cy="838406"/>
          </a:xfrm>
        </p:grpSpPr>
        <p:sp>
          <p:nvSpPr>
            <p:cNvPr id="132" name="矩形 131"/>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10118802" y="2316503"/>
              <a:ext cx="441679" cy="461666"/>
            </a:xfrm>
            <a:prstGeom prst="rect">
              <a:avLst/>
            </a:prstGeom>
            <a:noFill/>
          </p:spPr>
          <p:txBody>
            <a:bodyPr wrap="square" rtlCol="0">
              <a:spAutoFit/>
            </a:bodyPr>
            <a:lstStyle/>
            <a:p>
              <a:pPr algn="ctr"/>
              <a:r>
                <a:rPr lang="en-US" altLang="zh-TW" sz="2400" dirty="0"/>
                <a:t>0</a:t>
              </a:r>
              <a:endParaRPr lang="zh-TW" altLang="en-US" sz="2400" dirty="0"/>
            </a:p>
          </p:txBody>
        </p:sp>
      </p:grpSp>
      <p:sp>
        <p:nvSpPr>
          <p:cNvPr id="135" name="文字方塊 134"/>
          <p:cNvSpPr txBox="1"/>
          <p:nvPr/>
        </p:nvSpPr>
        <p:spPr>
          <a:xfrm>
            <a:off x="2410434" y="1640961"/>
            <a:ext cx="430062" cy="461645"/>
          </a:xfrm>
          <a:prstGeom prst="rect">
            <a:avLst/>
          </a:prstGeom>
          <a:noFill/>
        </p:spPr>
        <p:txBody>
          <a:bodyPr wrap="square" lIns="91420" tIns="45710" rIns="91420" bIns="45710"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136" name="文字方塊 135"/>
          <p:cNvSpPr txBox="1"/>
          <p:nvPr/>
        </p:nvSpPr>
        <p:spPr>
          <a:xfrm>
            <a:off x="2296396" y="3244827"/>
            <a:ext cx="682714" cy="461645"/>
          </a:xfrm>
          <a:prstGeom prst="rect">
            <a:avLst/>
          </a:prstGeom>
          <a:noFill/>
        </p:spPr>
        <p:txBody>
          <a:bodyPr wrap="square" lIns="91420" tIns="45710" rIns="91420" bIns="45710" rtlCol="0">
            <a:spAutoFit/>
          </a:bodyPr>
          <a:lstStyle/>
          <a:p>
            <a:pPr algn="ctr"/>
            <a:r>
              <a:rPr lang="en-US" altLang="zh-TW" sz="2400" dirty="0">
                <a:solidFill>
                  <a:srgbClr val="FF0000"/>
                </a:solidFill>
              </a:rPr>
              <a:t>-2</a:t>
            </a:r>
            <a:endParaRPr lang="zh-TW" altLang="en-US" sz="2400" dirty="0">
              <a:solidFill>
                <a:srgbClr val="FF0000"/>
              </a:solidFill>
            </a:endParaRPr>
          </a:p>
        </p:txBody>
      </p:sp>
      <p:sp>
        <p:nvSpPr>
          <p:cNvPr id="138" name="文字方塊 137"/>
          <p:cNvSpPr txBox="1"/>
          <p:nvPr/>
        </p:nvSpPr>
        <p:spPr>
          <a:xfrm>
            <a:off x="3109050" y="1602028"/>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0.98</a:t>
            </a:r>
            <a:endParaRPr lang="zh-TW" altLang="en-US" sz="2400" dirty="0">
              <a:solidFill>
                <a:srgbClr val="0000FF"/>
              </a:solidFill>
            </a:endParaRPr>
          </a:p>
        </p:txBody>
      </p:sp>
      <p:sp>
        <p:nvSpPr>
          <p:cNvPr id="139" name="文字方塊 138"/>
          <p:cNvSpPr txBox="1"/>
          <p:nvPr/>
        </p:nvSpPr>
        <p:spPr>
          <a:xfrm>
            <a:off x="3131370" y="3207559"/>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0.12</a:t>
            </a:r>
            <a:endParaRPr lang="zh-TW" altLang="en-US" sz="2400" dirty="0">
              <a:solidFill>
                <a:srgbClr val="0000FF"/>
              </a:solidFill>
            </a:endParaRPr>
          </a:p>
        </p:txBody>
      </p:sp>
      <p:sp>
        <p:nvSpPr>
          <p:cNvPr id="140" name="文字方塊 139"/>
          <p:cNvSpPr txBox="1"/>
          <p:nvPr/>
        </p:nvSpPr>
        <p:spPr>
          <a:xfrm>
            <a:off x="3953237" y="1672423"/>
            <a:ext cx="342900" cy="461645"/>
          </a:xfrm>
          <a:prstGeom prst="rect">
            <a:avLst/>
          </a:prstGeom>
          <a:noFill/>
        </p:spPr>
        <p:txBody>
          <a:bodyPr wrap="square" lIns="91420" tIns="45710" rIns="91420" bIns="45710" rtlCol="0">
            <a:spAutoFit/>
          </a:bodyPr>
          <a:lstStyle/>
          <a:p>
            <a:pPr algn="ctr"/>
            <a:r>
              <a:rPr lang="en-US" altLang="zh-TW" sz="2400" dirty="0"/>
              <a:t>2</a:t>
            </a:r>
            <a:endParaRPr lang="zh-TW" altLang="en-US" sz="2400" dirty="0"/>
          </a:p>
        </p:txBody>
      </p:sp>
      <p:sp>
        <p:nvSpPr>
          <p:cNvPr id="141" name="文字方塊 140"/>
          <p:cNvSpPr txBox="1"/>
          <p:nvPr/>
        </p:nvSpPr>
        <p:spPr>
          <a:xfrm>
            <a:off x="4120329" y="2260741"/>
            <a:ext cx="441679"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42" name="文字方塊 141"/>
          <p:cNvSpPr txBox="1"/>
          <p:nvPr/>
        </p:nvSpPr>
        <p:spPr>
          <a:xfrm>
            <a:off x="3818032" y="3777870"/>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43" name="文字方塊 142"/>
          <p:cNvSpPr txBox="1"/>
          <p:nvPr/>
        </p:nvSpPr>
        <p:spPr>
          <a:xfrm>
            <a:off x="3970311" y="3207559"/>
            <a:ext cx="715437" cy="461645"/>
          </a:xfrm>
          <a:prstGeom prst="rect">
            <a:avLst/>
          </a:prstGeom>
          <a:noFill/>
        </p:spPr>
        <p:txBody>
          <a:bodyPr wrap="square" lIns="91420" tIns="45710" rIns="91420" bIns="45710" rtlCol="0">
            <a:spAutoFit/>
          </a:bodyPr>
          <a:lstStyle/>
          <a:p>
            <a:pPr algn="ctr"/>
            <a:r>
              <a:rPr lang="en-US" altLang="zh-TW" sz="2400" dirty="0"/>
              <a:t>-2</a:t>
            </a:r>
            <a:endParaRPr lang="zh-TW" altLang="en-US" sz="2400" dirty="0"/>
          </a:p>
        </p:txBody>
      </p:sp>
      <p:sp>
        <p:nvSpPr>
          <p:cNvPr id="144" name="文字方塊 143"/>
          <p:cNvSpPr txBox="1"/>
          <p:nvPr/>
        </p:nvSpPr>
        <p:spPr>
          <a:xfrm>
            <a:off x="6126016" y="1673341"/>
            <a:ext cx="342900" cy="461645"/>
          </a:xfrm>
          <a:prstGeom prst="rect">
            <a:avLst/>
          </a:prstGeom>
          <a:noFill/>
        </p:spPr>
        <p:txBody>
          <a:bodyPr wrap="square" lIns="91420" tIns="45710" rIns="91420" bIns="45710" rtlCol="0">
            <a:spAutoFit/>
          </a:bodyPr>
          <a:lstStyle/>
          <a:p>
            <a:pPr algn="ctr"/>
            <a:r>
              <a:rPr lang="en-US" altLang="zh-TW" sz="2400" dirty="0"/>
              <a:t>3</a:t>
            </a:r>
            <a:endParaRPr lang="zh-TW" altLang="en-US" sz="2400" dirty="0"/>
          </a:p>
        </p:txBody>
      </p:sp>
      <p:sp>
        <p:nvSpPr>
          <p:cNvPr id="145" name="文字方塊 144"/>
          <p:cNvSpPr txBox="1"/>
          <p:nvPr/>
        </p:nvSpPr>
        <p:spPr>
          <a:xfrm>
            <a:off x="6293107" y="2261657"/>
            <a:ext cx="441679"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46" name="文字方塊 145"/>
          <p:cNvSpPr txBox="1"/>
          <p:nvPr/>
        </p:nvSpPr>
        <p:spPr>
          <a:xfrm>
            <a:off x="5990812" y="3778788"/>
            <a:ext cx="715437" cy="461645"/>
          </a:xfrm>
          <a:prstGeom prst="rect">
            <a:avLst/>
          </a:prstGeom>
          <a:noFill/>
        </p:spPr>
        <p:txBody>
          <a:bodyPr wrap="square" lIns="91420" tIns="45710" rIns="91420" bIns="45710" rtlCol="0">
            <a:spAutoFit/>
          </a:bodyPr>
          <a:lstStyle/>
          <a:p>
            <a:pPr algn="ctr"/>
            <a:r>
              <a:rPr lang="en-US" altLang="zh-TW" sz="2400" dirty="0"/>
              <a:t>4</a:t>
            </a:r>
            <a:endParaRPr lang="zh-TW" altLang="en-US" sz="2400" dirty="0"/>
          </a:p>
        </p:txBody>
      </p:sp>
      <p:sp>
        <p:nvSpPr>
          <p:cNvPr id="147" name="文字方塊 146"/>
          <p:cNvSpPr txBox="1"/>
          <p:nvPr/>
        </p:nvSpPr>
        <p:spPr>
          <a:xfrm>
            <a:off x="6143091" y="3208477"/>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50" name="文字方塊 149"/>
          <p:cNvSpPr txBox="1"/>
          <p:nvPr/>
        </p:nvSpPr>
        <p:spPr>
          <a:xfrm>
            <a:off x="5252837" y="1665439"/>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0.86</a:t>
            </a:r>
            <a:endParaRPr lang="zh-TW" altLang="en-US" sz="2400" dirty="0">
              <a:solidFill>
                <a:srgbClr val="0000FF"/>
              </a:solidFill>
            </a:endParaRPr>
          </a:p>
        </p:txBody>
      </p:sp>
      <p:sp>
        <p:nvSpPr>
          <p:cNvPr id="151" name="文字方塊 150"/>
          <p:cNvSpPr txBox="1"/>
          <p:nvPr/>
        </p:nvSpPr>
        <p:spPr>
          <a:xfrm>
            <a:off x="5275157" y="3270970"/>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0.11</a:t>
            </a:r>
            <a:endParaRPr lang="zh-TW" altLang="en-US" sz="2400" dirty="0">
              <a:solidFill>
                <a:srgbClr val="0000FF"/>
              </a:solidFill>
            </a:endParaRPr>
          </a:p>
        </p:txBody>
      </p:sp>
      <p:sp>
        <p:nvSpPr>
          <p:cNvPr id="154" name="文字方塊 153"/>
          <p:cNvSpPr txBox="1"/>
          <p:nvPr/>
        </p:nvSpPr>
        <p:spPr>
          <a:xfrm>
            <a:off x="7505772" y="1626201"/>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0.62</a:t>
            </a:r>
            <a:endParaRPr lang="zh-TW" altLang="en-US" sz="2400" dirty="0">
              <a:solidFill>
                <a:srgbClr val="0000FF"/>
              </a:solidFill>
            </a:endParaRPr>
          </a:p>
        </p:txBody>
      </p:sp>
      <p:sp>
        <p:nvSpPr>
          <p:cNvPr id="155" name="文字方塊 154"/>
          <p:cNvSpPr txBox="1"/>
          <p:nvPr/>
        </p:nvSpPr>
        <p:spPr>
          <a:xfrm>
            <a:off x="7528092" y="3231732"/>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0.83</a:t>
            </a:r>
            <a:endParaRPr lang="zh-TW" altLang="en-US" sz="2400" dirty="0">
              <a:solidFill>
                <a:srgbClr val="0000FF"/>
              </a:solidFill>
            </a:endParaRPr>
          </a:p>
        </p:txBody>
      </p:sp>
      <p:grpSp>
        <p:nvGrpSpPr>
          <p:cNvPr id="97" name="群組 96"/>
          <p:cNvGrpSpPr/>
          <p:nvPr/>
        </p:nvGrpSpPr>
        <p:grpSpPr>
          <a:xfrm>
            <a:off x="4673797" y="2262334"/>
            <a:ext cx="458287" cy="838404"/>
            <a:chOff x="10102194" y="1939763"/>
            <a:chExt cx="458287" cy="838406"/>
          </a:xfrm>
        </p:grpSpPr>
        <p:sp>
          <p:nvSpPr>
            <p:cNvPr id="98" name="矩形 9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文字方塊 101"/>
            <p:cNvSpPr txBox="1"/>
            <p:nvPr/>
          </p:nvSpPr>
          <p:spPr>
            <a:xfrm>
              <a:off x="10118802" y="2316503"/>
              <a:ext cx="441679" cy="461666"/>
            </a:xfrm>
            <a:prstGeom prst="rect">
              <a:avLst/>
            </a:prstGeom>
            <a:noFill/>
          </p:spPr>
          <p:txBody>
            <a:bodyPr wrap="square" rtlCol="0">
              <a:spAutoFit/>
            </a:bodyPr>
            <a:lstStyle/>
            <a:p>
              <a:pPr algn="ctr"/>
              <a:r>
                <a:rPr lang="en-US" altLang="zh-TW" sz="2400" dirty="0"/>
                <a:t>0</a:t>
              </a:r>
              <a:endParaRPr lang="zh-TW" altLang="en-US" sz="2400" dirty="0"/>
            </a:p>
          </p:txBody>
        </p:sp>
      </p:grpSp>
      <p:grpSp>
        <p:nvGrpSpPr>
          <p:cNvPr id="105" name="群組 104"/>
          <p:cNvGrpSpPr/>
          <p:nvPr/>
        </p:nvGrpSpPr>
        <p:grpSpPr>
          <a:xfrm>
            <a:off x="4676174" y="3786657"/>
            <a:ext cx="458287" cy="838404"/>
            <a:chOff x="10102194" y="1939763"/>
            <a:chExt cx="458287" cy="838406"/>
          </a:xfrm>
        </p:grpSpPr>
        <p:sp>
          <p:nvSpPr>
            <p:cNvPr id="118" name="矩形 11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文字方塊 123"/>
            <p:cNvSpPr txBox="1"/>
            <p:nvPr/>
          </p:nvSpPr>
          <p:spPr>
            <a:xfrm>
              <a:off x="10118802" y="2316503"/>
              <a:ext cx="441679" cy="461666"/>
            </a:xfrm>
            <a:prstGeom prst="rect">
              <a:avLst/>
            </a:prstGeom>
            <a:noFill/>
          </p:spPr>
          <p:txBody>
            <a:bodyPr wrap="square" rtlCol="0">
              <a:spAutoFit/>
            </a:bodyPr>
            <a:lstStyle/>
            <a:p>
              <a:pPr algn="ctr"/>
              <a:r>
                <a:rPr lang="en-US" altLang="zh-TW" sz="2400" dirty="0"/>
                <a:t>0</a:t>
              </a:r>
              <a:endParaRPr lang="zh-TW" altLang="en-US" sz="2400" dirty="0"/>
            </a:p>
          </p:txBody>
        </p:sp>
      </p:grpSp>
      <p:grpSp>
        <p:nvGrpSpPr>
          <p:cNvPr id="125" name="群組 124"/>
          <p:cNvGrpSpPr/>
          <p:nvPr/>
        </p:nvGrpSpPr>
        <p:grpSpPr>
          <a:xfrm>
            <a:off x="6852035" y="2257142"/>
            <a:ext cx="458287" cy="838404"/>
            <a:chOff x="10102194" y="1939763"/>
            <a:chExt cx="458287" cy="838406"/>
          </a:xfrm>
        </p:grpSpPr>
        <p:sp>
          <p:nvSpPr>
            <p:cNvPr id="126" name="矩形 125"/>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文字方塊 127"/>
            <p:cNvSpPr txBox="1"/>
            <p:nvPr/>
          </p:nvSpPr>
          <p:spPr>
            <a:xfrm>
              <a:off x="10118802" y="2316503"/>
              <a:ext cx="441679" cy="461666"/>
            </a:xfrm>
            <a:prstGeom prst="rect">
              <a:avLst/>
            </a:prstGeom>
            <a:noFill/>
          </p:spPr>
          <p:txBody>
            <a:bodyPr wrap="square" rtlCol="0">
              <a:spAutoFit/>
            </a:bodyPr>
            <a:lstStyle/>
            <a:p>
              <a:pPr algn="ctr"/>
              <a:r>
                <a:rPr lang="en-US" altLang="zh-TW" sz="2400" dirty="0"/>
                <a:t>-2</a:t>
              </a:r>
              <a:endParaRPr lang="zh-TW" altLang="en-US" sz="2400" dirty="0"/>
            </a:p>
          </p:txBody>
        </p:sp>
      </p:grpSp>
      <p:grpSp>
        <p:nvGrpSpPr>
          <p:cNvPr id="129" name="群組 128"/>
          <p:cNvGrpSpPr/>
          <p:nvPr/>
        </p:nvGrpSpPr>
        <p:grpSpPr>
          <a:xfrm>
            <a:off x="6906116" y="3813978"/>
            <a:ext cx="458287" cy="838404"/>
            <a:chOff x="10102194" y="1939763"/>
            <a:chExt cx="458287" cy="838406"/>
          </a:xfrm>
        </p:grpSpPr>
        <p:sp>
          <p:nvSpPr>
            <p:cNvPr id="130" name="矩形 129"/>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文字方塊 148"/>
            <p:cNvSpPr txBox="1"/>
            <p:nvPr/>
          </p:nvSpPr>
          <p:spPr>
            <a:xfrm>
              <a:off x="10118802" y="2316503"/>
              <a:ext cx="441679" cy="461666"/>
            </a:xfrm>
            <a:prstGeom prst="rect">
              <a:avLst/>
            </a:prstGeom>
            <a:noFill/>
          </p:spPr>
          <p:txBody>
            <a:bodyPr wrap="square" rtlCol="0">
              <a:spAutoFit/>
            </a:bodyPr>
            <a:lstStyle/>
            <a:p>
              <a:pPr algn="ctr"/>
              <a:r>
                <a:rPr lang="en-US" altLang="zh-TW" sz="2400" dirty="0"/>
                <a:t>2</a:t>
              </a:r>
              <a:endParaRPr lang="zh-TW" altLang="en-US" sz="2400" dirty="0"/>
            </a:p>
          </p:txBody>
        </p:sp>
      </p:grpSp>
      <p:sp>
        <p:nvSpPr>
          <p:cNvPr id="121" name="矩形 120"/>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37" name="矩形 136"/>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52" name="文字方塊 151"/>
          <p:cNvSpPr txBox="1"/>
          <p:nvPr/>
        </p:nvSpPr>
        <p:spPr>
          <a:xfrm>
            <a:off x="760961" y="1978209"/>
            <a:ext cx="342900" cy="461645"/>
          </a:xfrm>
          <a:prstGeom prst="rect">
            <a:avLst/>
          </a:prstGeom>
          <a:noFill/>
        </p:spPr>
        <p:txBody>
          <a:bodyPr wrap="square" lIns="91420" tIns="45710" rIns="91420" bIns="45710"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153" name="文字方塊 152"/>
          <p:cNvSpPr txBox="1"/>
          <p:nvPr/>
        </p:nvSpPr>
        <p:spPr>
          <a:xfrm>
            <a:off x="655178" y="3577640"/>
            <a:ext cx="488741" cy="461645"/>
          </a:xfrm>
          <a:prstGeom prst="rect">
            <a:avLst/>
          </a:prstGeom>
          <a:noFill/>
        </p:spPr>
        <p:txBody>
          <a:bodyPr wrap="square" lIns="91420" tIns="45710" rIns="91420" bIns="45710" rtlCol="0">
            <a:spAutoFit/>
          </a:bodyPr>
          <a:lstStyle/>
          <a:p>
            <a:pPr algn="ctr"/>
            <a:r>
              <a:rPr lang="en-US" altLang="zh-TW" sz="2400" dirty="0">
                <a:solidFill>
                  <a:srgbClr val="0000FF"/>
                </a:solidFill>
              </a:rPr>
              <a:t>-1</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100" name="文字方塊 120"/>
              <p:cNvSpPr txBox="1"/>
              <p:nvPr/>
            </p:nvSpPr>
            <p:spPr>
              <a:xfrm>
                <a:off x="2727525" y="4962387"/>
                <a:ext cx="2829557" cy="7184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𝑓</m:t>
                      </m:r>
                      <m:d>
                        <m:dPr>
                          <m:ctrlPr>
                            <a:rPr lang="en-US" altLang="zh-TW" sz="2800" i="1">
                              <a:latin typeface="Cambria Math" panose="02040503050406030204" pitchFamily="18" charset="0"/>
                            </a:rPr>
                          </m:ctrlPr>
                        </m:dPr>
                        <m:e>
                          <m:d>
                            <m:dPr>
                              <m:begChr m:val="["/>
                              <m:endChr m:val="]"/>
                              <m:ctrlPr>
                                <a:rPr lang="en-US" altLang="zh-TW" sz="2800" i="1">
                                  <a:latin typeface="Cambria Math" panose="02040503050406030204" pitchFamily="18" charset="0"/>
                                </a:rPr>
                              </m:ctrlPr>
                            </m:dPr>
                            <m:e>
                              <m:m>
                                <m:mPr>
                                  <m:mcs>
                                    <m:mc>
                                      <m:mcPr>
                                        <m:count m:val="1"/>
                                        <m:mcJc m:val="center"/>
                                      </m:mcPr>
                                    </m:mc>
                                  </m:mcs>
                                  <m:ctrlPr>
                                    <a:rPr lang="en-US" altLang="zh-TW" sz="2800" i="1">
                                      <a:latin typeface="Cambria Math" panose="02040503050406030204" pitchFamily="18" charset="0"/>
                                    </a:rPr>
                                  </m:ctrlPr>
                                </m:mPr>
                                <m:mr>
                                  <m:e>
                                    <m:r>
                                      <m:rPr>
                                        <m:brk m:alnAt="7"/>
                                      </m:rPr>
                                      <a:rPr lang="en-US" altLang="zh-TW" sz="2800" i="1">
                                        <a:latin typeface="Cambria Math" panose="02040503050406030204" pitchFamily="18" charset="0"/>
                                      </a:rPr>
                                      <m:t>1</m:t>
                                    </m:r>
                                  </m:e>
                                </m:mr>
                                <m:mr>
                                  <m:e>
                                    <m:r>
                                      <a:rPr lang="en-US" altLang="zh-TW" sz="2800" i="1">
                                        <a:latin typeface="Cambria Math" panose="02040503050406030204" pitchFamily="18" charset="0"/>
                                      </a:rPr>
                                      <m:t>−1</m:t>
                                    </m:r>
                                  </m:e>
                                </m:mr>
                              </m:m>
                            </m:e>
                          </m:d>
                        </m:e>
                      </m:d>
                      <m:r>
                        <a:rPr lang="en-US" altLang="zh-TW" sz="2800" i="1">
                          <a:latin typeface="Cambria Math" panose="02040503050406030204" pitchFamily="18" charset="0"/>
                        </a:rPr>
                        <m:t>=</m:t>
                      </m:r>
                      <m:d>
                        <m:dPr>
                          <m:begChr m:val="["/>
                          <m:endChr m:val="]"/>
                          <m:ctrlPr>
                            <a:rPr lang="en-US" altLang="zh-TW" sz="2800" i="1">
                              <a:latin typeface="Cambria Math" panose="02040503050406030204" pitchFamily="18" charset="0"/>
                            </a:rPr>
                          </m:ctrlPr>
                        </m:dPr>
                        <m:e>
                          <m:m>
                            <m:mPr>
                              <m:mcs>
                                <m:mc>
                                  <m:mcPr>
                                    <m:count m:val="1"/>
                                    <m:mcJc m:val="center"/>
                                  </m:mcPr>
                                </m:mc>
                              </m:mcs>
                              <m:ctrlPr>
                                <a:rPr lang="en-US" altLang="zh-TW" sz="2800" i="1">
                                  <a:latin typeface="Cambria Math" panose="02040503050406030204" pitchFamily="18" charset="0"/>
                                </a:rPr>
                              </m:ctrlPr>
                            </m:mPr>
                            <m:mr>
                              <m:e>
                                <m:r>
                                  <m:rPr>
                                    <m:brk m:alnAt="7"/>
                                  </m:rPr>
                                  <a:rPr lang="en-US" altLang="zh-TW" sz="2800" i="1">
                                    <a:latin typeface="Cambria Math" panose="02040503050406030204" pitchFamily="18" charset="0"/>
                                  </a:rPr>
                                  <m:t>0</m:t>
                                </m:r>
                                <m:r>
                                  <a:rPr lang="en-US" altLang="zh-TW" sz="2800" i="1">
                                    <a:latin typeface="Cambria Math" panose="02040503050406030204" pitchFamily="18" charset="0"/>
                                  </a:rPr>
                                  <m:t>.62</m:t>
                                </m:r>
                              </m:e>
                            </m:mr>
                            <m:mr>
                              <m:e>
                                <m:r>
                                  <a:rPr lang="en-US" altLang="zh-TW" sz="2800" i="1">
                                    <a:latin typeface="Cambria Math" panose="02040503050406030204" pitchFamily="18" charset="0"/>
                                  </a:rPr>
                                  <m:t>0.83</m:t>
                                </m:r>
                              </m:e>
                            </m:mr>
                          </m:m>
                        </m:e>
                      </m:d>
                    </m:oMath>
                  </m:oMathPara>
                </a14:m>
                <a:endParaRPr lang="zh-TW" altLang="en-US" sz="2800" dirty="0"/>
              </a:p>
            </p:txBody>
          </p:sp>
        </mc:Choice>
        <mc:Fallback xmlns="">
          <p:sp>
            <p:nvSpPr>
              <p:cNvPr id="100" name="文字方塊 120"/>
              <p:cNvSpPr txBox="1">
                <a:spLocks noRot="1" noChangeAspect="1" noMove="1" noResize="1" noEditPoints="1" noAdjustHandles="1" noChangeArrowheads="1" noChangeShapeType="1" noTextEdit="1"/>
              </p:cNvSpPr>
              <p:nvPr/>
            </p:nvSpPr>
            <p:spPr>
              <a:xfrm>
                <a:off x="2727524" y="4962387"/>
                <a:ext cx="2829557" cy="718466"/>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929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4" grpId="0" animBg="1"/>
      <p:bldP spid="155" grpId="0" animBg="1"/>
      <p:bldP spid="10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Example of Neural Network </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2725105"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28" name="橢圓 27"/>
          <p:cNvSpPr/>
          <p:nvPr/>
        </p:nvSpPr>
        <p:spPr>
          <a:xfrm>
            <a:off x="4947449"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31" name="橢圓 30"/>
          <p:cNvSpPr/>
          <p:nvPr/>
        </p:nvSpPr>
        <p:spPr>
          <a:xfrm>
            <a:off x="7082220"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6" name="手繪多邊形 105"/>
          <p:cNvSpPr/>
          <p:nvPr/>
        </p:nvSpPr>
        <p:spPr>
          <a:xfrm>
            <a:off x="2761527" y="198048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8" name="手繪多邊形 107"/>
          <p:cNvSpPr/>
          <p:nvPr/>
        </p:nvSpPr>
        <p:spPr>
          <a:xfrm>
            <a:off x="5006793" y="3514994"/>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9" name="手繪多邊形 108"/>
          <p:cNvSpPr/>
          <p:nvPr/>
        </p:nvSpPr>
        <p:spPr>
          <a:xfrm>
            <a:off x="7139390" y="19302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0" name="手繪多邊形 109"/>
          <p:cNvSpPr/>
          <p:nvPr/>
        </p:nvSpPr>
        <p:spPr>
          <a:xfrm>
            <a:off x="7186478"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3" name="文字方塊 112"/>
          <p:cNvSpPr txBox="1"/>
          <p:nvPr/>
        </p:nvSpPr>
        <p:spPr>
          <a:xfrm>
            <a:off x="1707829" y="1693279"/>
            <a:ext cx="342900"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14" name="文字方塊 113"/>
          <p:cNvSpPr txBox="1"/>
          <p:nvPr/>
        </p:nvSpPr>
        <p:spPr>
          <a:xfrm>
            <a:off x="1874920" y="2281596"/>
            <a:ext cx="441679" cy="461645"/>
          </a:xfrm>
          <a:prstGeom prst="rect">
            <a:avLst/>
          </a:prstGeom>
          <a:noFill/>
        </p:spPr>
        <p:txBody>
          <a:bodyPr wrap="square" lIns="91420" tIns="45710" rIns="91420" bIns="45710" rtlCol="0">
            <a:spAutoFit/>
          </a:bodyPr>
          <a:lstStyle/>
          <a:p>
            <a:pPr algn="ctr"/>
            <a:r>
              <a:rPr lang="en-US" altLang="zh-TW" sz="2400" dirty="0"/>
              <a:t>-2</a:t>
            </a:r>
            <a:endParaRPr lang="zh-TW" altLang="en-US" sz="2400" dirty="0"/>
          </a:p>
        </p:txBody>
      </p:sp>
      <p:sp>
        <p:nvSpPr>
          <p:cNvPr id="115" name="文字方塊 114"/>
          <p:cNvSpPr txBox="1"/>
          <p:nvPr/>
        </p:nvSpPr>
        <p:spPr>
          <a:xfrm>
            <a:off x="1572626" y="3798726"/>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16" name="文字方塊 115"/>
          <p:cNvSpPr txBox="1"/>
          <p:nvPr/>
        </p:nvSpPr>
        <p:spPr>
          <a:xfrm>
            <a:off x="1724905" y="3228416"/>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grpSp>
        <p:nvGrpSpPr>
          <p:cNvPr id="123" name="群組 122"/>
          <p:cNvGrpSpPr/>
          <p:nvPr/>
        </p:nvGrpSpPr>
        <p:grpSpPr>
          <a:xfrm>
            <a:off x="2471152" y="2274449"/>
            <a:ext cx="458287" cy="838404"/>
            <a:chOff x="10102194" y="1939763"/>
            <a:chExt cx="458287" cy="838406"/>
          </a:xfrm>
        </p:grpSpPr>
        <p:sp>
          <p:nvSpPr>
            <p:cNvPr id="117" name="矩形 116"/>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19" name="直線單箭頭接點 11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10118802" y="2316503"/>
              <a:ext cx="441679" cy="461666"/>
            </a:xfrm>
            <a:prstGeom prst="rect">
              <a:avLst/>
            </a:prstGeom>
            <a:noFill/>
          </p:spPr>
          <p:txBody>
            <a:bodyPr wrap="square" rtlCol="0">
              <a:spAutoFit/>
            </a:bodyPr>
            <a:lstStyle/>
            <a:p>
              <a:pPr algn="ctr"/>
              <a:r>
                <a:rPr lang="en-US" altLang="zh-TW" sz="2400" dirty="0"/>
                <a:t>1</a:t>
              </a:r>
              <a:endParaRPr lang="zh-TW" altLang="en-US" sz="2400" dirty="0"/>
            </a:p>
          </p:txBody>
        </p:sp>
      </p:grpSp>
      <p:grpSp>
        <p:nvGrpSpPr>
          <p:cNvPr id="131" name="群組 130"/>
          <p:cNvGrpSpPr/>
          <p:nvPr/>
        </p:nvGrpSpPr>
        <p:grpSpPr>
          <a:xfrm>
            <a:off x="2480676" y="3823786"/>
            <a:ext cx="458287" cy="838404"/>
            <a:chOff x="10102194" y="1939763"/>
            <a:chExt cx="458287" cy="838406"/>
          </a:xfrm>
        </p:grpSpPr>
        <p:sp>
          <p:nvSpPr>
            <p:cNvPr id="132" name="矩形 131"/>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33" name="直線單箭頭接點 132"/>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10118802" y="2316503"/>
              <a:ext cx="441679" cy="461666"/>
            </a:xfrm>
            <a:prstGeom prst="rect">
              <a:avLst/>
            </a:prstGeom>
            <a:noFill/>
          </p:spPr>
          <p:txBody>
            <a:bodyPr wrap="square" rtlCol="0">
              <a:spAutoFit/>
            </a:bodyPr>
            <a:lstStyle/>
            <a:p>
              <a:pPr algn="ctr"/>
              <a:r>
                <a:rPr lang="en-US" altLang="zh-TW" sz="2400" dirty="0"/>
                <a:t>0</a:t>
              </a:r>
              <a:endParaRPr lang="zh-TW" altLang="en-US" sz="2400" dirty="0"/>
            </a:p>
          </p:txBody>
        </p:sp>
      </p:grpSp>
      <p:sp>
        <p:nvSpPr>
          <p:cNvPr id="138" name="文字方塊 137"/>
          <p:cNvSpPr txBox="1"/>
          <p:nvPr/>
        </p:nvSpPr>
        <p:spPr>
          <a:xfrm>
            <a:off x="3109050" y="1602028"/>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0.73</a:t>
            </a:r>
            <a:endParaRPr lang="zh-TW" altLang="en-US" sz="2400" dirty="0">
              <a:solidFill>
                <a:srgbClr val="0000FF"/>
              </a:solidFill>
            </a:endParaRPr>
          </a:p>
        </p:txBody>
      </p:sp>
      <p:sp>
        <p:nvSpPr>
          <p:cNvPr id="139" name="文字方塊 138"/>
          <p:cNvSpPr txBox="1"/>
          <p:nvPr/>
        </p:nvSpPr>
        <p:spPr>
          <a:xfrm>
            <a:off x="3075362" y="3207559"/>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0.5</a:t>
            </a:r>
            <a:endParaRPr lang="zh-TW" altLang="en-US" sz="2400" dirty="0">
              <a:solidFill>
                <a:srgbClr val="0000FF"/>
              </a:solidFill>
            </a:endParaRPr>
          </a:p>
        </p:txBody>
      </p:sp>
      <p:sp>
        <p:nvSpPr>
          <p:cNvPr id="140" name="文字方塊 139"/>
          <p:cNvSpPr txBox="1"/>
          <p:nvPr/>
        </p:nvSpPr>
        <p:spPr>
          <a:xfrm>
            <a:off x="3953237" y="1672423"/>
            <a:ext cx="342900" cy="461645"/>
          </a:xfrm>
          <a:prstGeom prst="rect">
            <a:avLst/>
          </a:prstGeom>
          <a:noFill/>
        </p:spPr>
        <p:txBody>
          <a:bodyPr wrap="square" lIns="91420" tIns="45710" rIns="91420" bIns="45710" rtlCol="0">
            <a:spAutoFit/>
          </a:bodyPr>
          <a:lstStyle/>
          <a:p>
            <a:pPr algn="ctr"/>
            <a:r>
              <a:rPr lang="en-US" altLang="zh-TW" sz="2400" dirty="0"/>
              <a:t>2</a:t>
            </a:r>
            <a:endParaRPr lang="zh-TW" altLang="en-US" sz="2400" dirty="0"/>
          </a:p>
        </p:txBody>
      </p:sp>
      <p:sp>
        <p:nvSpPr>
          <p:cNvPr id="141" name="文字方塊 140"/>
          <p:cNvSpPr txBox="1"/>
          <p:nvPr/>
        </p:nvSpPr>
        <p:spPr>
          <a:xfrm>
            <a:off x="4120329" y="2260741"/>
            <a:ext cx="441679"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42" name="文字方塊 141"/>
          <p:cNvSpPr txBox="1"/>
          <p:nvPr/>
        </p:nvSpPr>
        <p:spPr>
          <a:xfrm>
            <a:off x="3818032" y="3777870"/>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43" name="文字方塊 142"/>
          <p:cNvSpPr txBox="1"/>
          <p:nvPr/>
        </p:nvSpPr>
        <p:spPr>
          <a:xfrm>
            <a:off x="3970311" y="3207559"/>
            <a:ext cx="715437" cy="461645"/>
          </a:xfrm>
          <a:prstGeom prst="rect">
            <a:avLst/>
          </a:prstGeom>
          <a:noFill/>
        </p:spPr>
        <p:txBody>
          <a:bodyPr wrap="square" lIns="91420" tIns="45710" rIns="91420" bIns="45710" rtlCol="0">
            <a:spAutoFit/>
          </a:bodyPr>
          <a:lstStyle/>
          <a:p>
            <a:pPr algn="ctr"/>
            <a:r>
              <a:rPr lang="en-US" altLang="zh-TW" sz="2400" dirty="0"/>
              <a:t>-2</a:t>
            </a:r>
            <a:endParaRPr lang="zh-TW" altLang="en-US" sz="2400" dirty="0"/>
          </a:p>
        </p:txBody>
      </p:sp>
      <p:sp>
        <p:nvSpPr>
          <p:cNvPr id="144" name="文字方塊 143"/>
          <p:cNvSpPr txBox="1"/>
          <p:nvPr/>
        </p:nvSpPr>
        <p:spPr>
          <a:xfrm>
            <a:off x="6126016" y="1673341"/>
            <a:ext cx="342900" cy="461645"/>
          </a:xfrm>
          <a:prstGeom prst="rect">
            <a:avLst/>
          </a:prstGeom>
          <a:noFill/>
        </p:spPr>
        <p:txBody>
          <a:bodyPr wrap="square" lIns="91420" tIns="45710" rIns="91420" bIns="45710" rtlCol="0">
            <a:spAutoFit/>
          </a:bodyPr>
          <a:lstStyle/>
          <a:p>
            <a:pPr algn="ctr"/>
            <a:r>
              <a:rPr lang="en-US" altLang="zh-TW" sz="2400" dirty="0"/>
              <a:t>3</a:t>
            </a:r>
            <a:endParaRPr lang="zh-TW" altLang="en-US" sz="2400" dirty="0"/>
          </a:p>
        </p:txBody>
      </p:sp>
      <p:sp>
        <p:nvSpPr>
          <p:cNvPr id="145" name="文字方塊 144"/>
          <p:cNvSpPr txBox="1"/>
          <p:nvPr/>
        </p:nvSpPr>
        <p:spPr>
          <a:xfrm>
            <a:off x="6293107" y="2261657"/>
            <a:ext cx="441679"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46" name="文字方塊 145"/>
          <p:cNvSpPr txBox="1"/>
          <p:nvPr/>
        </p:nvSpPr>
        <p:spPr>
          <a:xfrm>
            <a:off x="5990812" y="3778788"/>
            <a:ext cx="715437" cy="461645"/>
          </a:xfrm>
          <a:prstGeom prst="rect">
            <a:avLst/>
          </a:prstGeom>
          <a:noFill/>
        </p:spPr>
        <p:txBody>
          <a:bodyPr wrap="square" lIns="91420" tIns="45710" rIns="91420" bIns="45710" rtlCol="0">
            <a:spAutoFit/>
          </a:bodyPr>
          <a:lstStyle/>
          <a:p>
            <a:pPr algn="ctr"/>
            <a:r>
              <a:rPr lang="en-US" altLang="zh-TW" sz="2400" dirty="0"/>
              <a:t>4</a:t>
            </a:r>
            <a:endParaRPr lang="zh-TW" altLang="en-US" sz="2400" dirty="0"/>
          </a:p>
        </p:txBody>
      </p:sp>
      <p:sp>
        <p:nvSpPr>
          <p:cNvPr id="147" name="文字方塊 146"/>
          <p:cNvSpPr txBox="1"/>
          <p:nvPr/>
        </p:nvSpPr>
        <p:spPr>
          <a:xfrm>
            <a:off x="6143091" y="3208477"/>
            <a:ext cx="715437" cy="461645"/>
          </a:xfrm>
          <a:prstGeom prst="rect">
            <a:avLst/>
          </a:prstGeom>
          <a:noFill/>
        </p:spPr>
        <p:txBody>
          <a:bodyPr wrap="square" lIns="91420" tIns="45710" rIns="91420" bIns="45710" rtlCol="0">
            <a:spAutoFit/>
          </a:bodyPr>
          <a:lstStyle/>
          <a:p>
            <a:pPr algn="ctr"/>
            <a:r>
              <a:rPr lang="en-US" altLang="zh-TW" sz="2400" dirty="0"/>
              <a:t>-1</a:t>
            </a:r>
            <a:endParaRPr lang="zh-TW" altLang="en-US" sz="2400" dirty="0"/>
          </a:p>
        </p:txBody>
      </p:sp>
      <p:sp>
        <p:nvSpPr>
          <p:cNvPr id="150" name="文字方塊 149"/>
          <p:cNvSpPr txBox="1"/>
          <p:nvPr/>
        </p:nvSpPr>
        <p:spPr>
          <a:xfrm>
            <a:off x="5215605" y="1556517"/>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0.72</a:t>
            </a:r>
            <a:endParaRPr lang="zh-TW" altLang="en-US" sz="2400" dirty="0">
              <a:solidFill>
                <a:srgbClr val="0000FF"/>
              </a:solidFill>
            </a:endParaRPr>
          </a:p>
        </p:txBody>
      </p:sp>
      <p:sp>
        <p:nvSpPr>
          <p:cNvPr id="151" name="文字方塊 150"/>
          <p:cNvSpPr txBox="1"/>
          <p:nvPr/>
        </p:nvSpPr>
        <p:spPr>
          <a:xfrm>
            <a:off x="5275157" y="3270970"/>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0.12</a:t>
            </a:r>
            <a:endParaRPr lang="zh-TW" altLang="en-US" sz="2400" dirty="0">
              <a:solidFill>
                <a:srgbClr val="0000FF"/>
              </a:solidFill>
            </a:endParaRPr>
          </a:p>
        </p:txBody>
      </p:sp>
      <p:sp>
        <p:nvSpPr>
          <p:cNvPr id="154" name="文字方塊 153"/>
          <p:cNvSpPr txBox="1"/>
          <p:nvPr/>
        </p:nvSpPr>
        <p:spPr>
          <a:xfrm>
            <a:off x="7540145" y="1574623"/>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0.51</a:t>
            </a:r>
            <a:endParaRPr lang="zh-TW" altLang="en-US" sz="2400" dirty="0">
              <a:solidFill>
                <a:srgbClr val="0000FF"/>
              </a:solidFill>
            </a:endParaRPr>
          </a:p>
        </p:txBody>
      </p:sp>
      <p:sp>
        <p:nvSpPr>
          <p:cNvPr id="155" name="文字方塊 154"/>
          <p:cNvSpPr txBox="1"/>
          <p:nvPr/>
        </p:nvSpPr>
        <p:spPr>
          <a:xfrm>
            <a:off x="7621461" y="3228416"/>
            <a:ext cx="811642" cy="461645"/>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pPr algn="ctr"/>
            <a:r>
              <a:rPr lang="en-US" altLang="zh-TW" sz="2400" dirty="0">
                <a:solidFill>
                  <a:srgbClr val="0000FF"/>
                </a:solidFill>
              </a:rPr>
              <a:t>0.85</a:t>
            </a:r>
            <a:endParaRPr lang="zh-TW" altLang="en-US" sz="2400" dirty="0">
              <a:solidFill>
                <a:srgbClr val="0000FF"/>
              </a:solidFill>
            </a:endParaRPr>
          </a:p>
        </p:txBody>
      </p:sp>
      <p:grpSp>
        <p:nvGrpSpPr>
          <p:cNvPr id="97" name="群組 96"/>
          <p:cNvGrpSpPr/>
          <p:nvPr/>
        </p:nvGrpSpPr>
        <p:grpSpPr>
          <a:xfrm>
            <a:off x="4673797" y="2262334"/>
            <a:ext cx="458287" cy="838404"/>
            <a:chOff x="10102194" y="1939763"/>
            <a:chExt cx="458287" cy="838406"/>
          </a:xfrm>
        </p:grpSpPr>
        <p:sp>
          <p:nvSpPr>
            <p:cNvPr id="98" name="矩形 9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99" name="直線單箭頭接點 9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文字方塊 101"/>
            <p:cNvSpPr txBox="1"/>
            <p:nvPr/>
          </p:nvSpPr>
          <p:spPr>
            <a:xfrm>
              <a:off x="10118802" y="2316503"/>
              <a:ext cx="441679" cy="461666"/>
            </a:xfrm>
            <a:prstGeom prst="rect">
              <a:avLst/>
            </a:prstGeom>
            <a:noFill/>
          </p:spPr>
          <p:txBody>
            <a:bodyPr wrap="square" rtlCol="0">
              <a:spAutoFit/>
            </a:bodyPr>
            <a:lstStyle/>
            <a:p>
              <a:pPr algn="ctr"/>
              <a:r>
                <a:rPr lang="en-US" altLang="zh-TW" sz="2400" dirty="0"/>
                <a:t>0</a:t>
              </a:r>
              <a:endParaRPr lang="zh-TW" altLang="en-US" sz="2400" dirty="0"/>
            </a:p>
          </p:txBody>
        </p:sp>
      </p:grpSp>
      <p:grpSp>
        <p:nvGrpSpPr>
          <p:cNvPr id="105" name="群組 104"/>
          <p:cNvGrpSpPr/>
          <p:nvPr/>
        </p:nvGrpSpPr>
        <p:grpSpPr>
          <a:xfrm>
            <a:off x="4676174" y="3786657"/>
            <a:ext cx="458287" cy="838404"/>
            <a:chOff x="10102194" y="1939763"/>
            <a:chExt cx="458287" cy="838406"/>
          </a:xfrm>
        </p:grpSpPr>
        <p:sp>
          <p:nvSpPr>
            <p:cNvPr id="118" name="矩形 11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2" name="直線單箭頭接點 121"/>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文字方塊 123"/>
            <p:cNvSpPr txBox="1"/>
            <p:nvPr/>
          </p:nvSpPr>
          <p:spPr>
            <a:xfrm>
              <a:off x="10118802" y="2316503"/>
              <a:ext cx="441679" cy="461666"/>
            </a:xfrm>
            <a:prstGeom prst="rect">
              <a:avLst/>
            </a:prstGeom>
            <a:noFill/>
          </p:spPr>
          <p:txBody>
            <a:bodyPr wrap="square" rtlCol="0">
              <a:spAutoFit/>
            </a:bodyPr>
            <a:lstStyle/>
            <a:p>
              <a:pPr algn="ctr"/>
              <a:r>
                <a:rPr lang="en-US" altLang="zh-TW" sz="2400" dirty="0"/>
                <a:t>0</a:t>
              </a:r>
              <a:endParaRPr lang="zh-TW" altLang="en-US" sz="2400" dirty="0"/>
            </a:p>
          </p:txBody>
        </p:sp>
      </p:grpSp>
      <p:grpSp>
        <p:nvGrpSpPr>
          <p:cNvPr id="125" name="群組 124"/>
          <p:cNvGrpSpPr/>
          <p:nvPr/>
        </p:nvGrpSpPr>
        <p:grpSpPr>
          <a:xfrm>
            <a:off x="6852035" y="2257142"/>
            <a:ext cx="458287" cy="838404"/>
            <a:chOff x="10102194" y="1939763"/>
            <a:chExt cx="458287" cy="838406"/>
          </a:xfrm>
        </p:grpSpPr>
        <p:sp>
          <p:nvSpPr>
            <p:cNvPr id="126" name="矩形 125"/>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27" name="直線單箭頭接點 126"/>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文字方塊 127"/>
            <p:cNvSpPr txBox="1"/>
            <p:nvPr/>
          </p:nvSpPr>
          <p:spPr>
            <a:xfrm>
              <a:off x="10118802" y="2316503"/>
              <a:ext cx="441679" cy="461666"/>
            </a:xfrm>
            <a:prstGeom prst="rect">
              <a:avLst/>
            </a:prstGeom>
            <a:noFill/>
          </p:spPr>
          <p:txBody>
            <a:bodyPr wrap="square" rtlCol="0">
              <a:spAutoFit/>
            </a:bodyPr>
            <a:lstStyle/>
            <a:p>
              <a:pPr algn="ctr"/>
              <a:r>
                <a:rPr lang="en-US" altLang="zh-TW" sz="2400" dirty="0"/>
                <a:t>-2</a:t>
              </a:r>
              <a:endParaRPr lang="zh-TW" altLang="en-US" sz="2400" dirty="0"/>
            </a:p>
          </p:txBody>
        </p:sp>
      </p:grpSp>
      <p:grpSp>
        <p:nvGrpSpPr>
          <p:cNvPr id="129" name="群組 128"/>
          <p:cNvGrpSpPr/>
          <p:nvPr/>
        </p:nvGrpSpPr>
        <p:grpSpPr>
          <a:xfrm>
            <a:off x="6906116" y="3813978"/>
            <a:ext cx="458287" cy="838404"/>
            <a:chOff x="10102194" y="1939763"/>
            <a:chExt cx="458287" cy="838406"/>
          </a:xfrm>
        </p:grpSpPr>
        <p:sp>
          <p:nvSpPr>
            <p:cNvPr id="130" name="矩形 129"/>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148" name="直線單箭頭接點 147"/>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文字方塊 148"/>
            <p:cNvSpPr txBox="1"/>
            <p:nvPr/>
          </p:nvSpPr>
          <p:spPr>
            <a:xfrm>
              <a:off x="10118802" y="2316503"/>
              <a:ext cx="441679" cy="461666"/>
            </a:xfrm>
            <a:prstGeom prst="rect">
              <a:avLst/>
            </a:prstGeom>
            <a:noFill/>
          </p:spPr>
          <p:txBody>
            <a:bodyPr wrap="square" rtlCol="0">
              <a:spAutoFit/>
            </a:bodyPr>
            <a:lstStyle/>
            <a:p>
              <a:pPr algn="ctr"/>
              <a:r>
                <a:rPr lang="en-US" altLang="zh-TW" sz="2400" dirty="0"/>
                <a:t>2</a:t>
              </a:r>
              <a:endParaRPr lang="zh-TW" altLang="en-US" sz="2400" dirty="0"/>
            </a:p>
          </p:txBody>
        </p:sp>
      </p:grpSp>
      <mc:AlternateContent xmlns:mc="http://schemas.openxmlformats.org/markup-compatibility/2006" xmlns:a14="http://schemas.microsoft.com/office/drawing/2010/main">
        <mc:Choice Requires="a14">
          <p:sp>
            <p:nvSpPr>
              <p:cNvPr id="103" name="文字方塊 102"/>
              <p:cNvSpPr txBox="1"/>
              <p:nvPr/>
            </p:nvSpPr>
            <p:spPr>
              <a:xfrm>
                <a:off x="5821154" y="4944894"/>
                <a:ext cx="2561855" cy="7272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𝑓</m:t>
                      </m:r>
                      <m:d>
                        <m:dPr>
                          <m:ctrlPr>
                            <a:rPr lang="en-US" altLang="zh-TW" sz="2800" i="1">
                              <a:latin typeface="Cambria Math" panose="02040503050406030204" pitchFamily="18" charset="0"/>
                            </a:rPr>
                          </m:ctrlPr>
                        </m:dPr>
                        <m:e>
                          <m:d>
                            <m:dPr>
                              <m:begChr m:val="["/>
                              <m:endChr m:val="]"/>
                              <m:ctrlPr>
                                <a:rPr lang="en-US" altLang="zh-TW" sz="2800" i="1">
                                  <a:latin typeface="Cambria Math" panose="02040503050406030204" pitchFamily="18" charset="0"/>
                                </a:rPr>
                              </m:ctrlPr>
                            </m:dPr>
                            <m:e>
                              <m:m>
                                <m:mPr>
                                  <m:mcs>
                                    <m:mc>
                                      <m:mcPr>
                                        <m:count m:val="1"/>
                                        <m:mcJc m:val="center"/>
                                      </m:mcPr>
                                    </m:mc>
                                  </m:mcs>
                                  <m:ctrlPr>
                                    <a:rPr lang="en-US" altLang="zh-TW" sz="2800" i="1">
                                      <a:latin typeface="Cambria Math" panose="02040503050406030204" pitchFamily="18" charset="0"/>
                                    </a:rPr>
                                  </m:ctrlPr>
                                </m:mPr>
                                <m:mr>
                                  <m:e>
                                    <m:r>
                                      <a:rPr lang="en-US" altLang="zh-TW" sz="2800" i="1">
                                        <a:latin typeface="Cambria Math" panose="02040503050406030204" pitchFamily="18" charset="0"/>
                                      </a:rPr>
                                      <m:t>0</m:t>
                                    </m:r>
                                  </m:e>
                                </m:mr>
                                <m:mr>
                                  <m:e>
                                    <m:r>
                                      <a:rPr lang="en-US" altLang="zh-TW" sz="2800" i="1">
                                        <a:latin typeface="Cambria Math" panose="02040503050406030204" pitchFamily="18" charset="0"/>
                                      </a:rPr>
                                      <m:t>0</m:t>
                                    </m:r>
                                  </m:e>
                                </m:mr>
                              </m:m>
                            </m:e>
                          </m:d>
                        </m:e>
                      </m:d>
                      <m:r>
                        <a:rPr lang="en-US" altLang="zh-TW" sz="2800" i="1">
                          <a:latin typeface="Cambria Math" panose="02040503050406030204" pitchFamily="18" charset="0"/>
                        </a:rPr>
                        <m:t>=</m:t>
                      </m:r>
                      <m:d>
                        <m:dPr>
                          <m:begChr m:val="["/>
                          <m:endChr m:val="]"/>
                          <m:ctrlPr>
                            <a:rPr lang="en-US" altLang="zh-TW" sz="2800" i="1">
                              <a:latin typeface="Cambria Math" panose="02040503050406030204" pitchFamily="18" charset="0"/>
                            </a:rPr>
                          </m:ctrlPr>
                        </m:dPr>
                        <m:e>
                          <m:m>
                            <m:mPr>
                              <m:mcs>
                                <m:mc>
                                  <m:mcPr>
                                    <m:count m:val="1"/>
                                    <m:mcJc m:val="center"/>
                                  </m:mcPr>
                                </m:mc>
                              </m:mcs>
                              <m:ctrlPr>
                                <a:rPr lang="en-US" altLang="zh-TW" sz="2800" i="1">
                                  <a:latin typeface="Cambria Math" panose="02040503050406030204" pitchFamily="18" charset="0"/>
                                </a:rPr>
                              </m:ctrlPr>
                            </m:mPr>
                            <m:mr>
                              <m:e>
                                <m:r>
                                  <m:rPr>
                                    <m:brk m:alnAt="7"/>
                                  </m:rPr>
                                  <a:rPr lang="en-US" altLang="zh-TW" sz="2800" i="1">
                                    <a:latin typeface="Cambria Math" panose="02040503050406030204" pitchFamily="18" charset="0"/>
                                  </a:rPr>
                                  <m:t>0</m:t>
                                </m:r>
                                <m:r>
                                  <a:rPr lang="en-US" altLang="zh-TW" sz="2800" i="1">
                                    <a:latin typeface="Cambria Math" panose="02040503050406030204" pitchFamily="18" charset="0"/>
                                  </a:rPr>
                                  <m:t>.51</m:t>
                                </m:r>
                              </m:e>
                            </m:mr>
                            <m:mr>
                              <m:e>
                                <m:r>
                                  <a:rPr lang="en-US" altLang="zh-TW" sz="2800" i="1">
                                    <a:latin typeface="Cambria Math" panose="02040503050406030204" pitchFamily="18" charset="0"/>
                                  </a:rPr>
                                  <m:t>0.85</m:t>
                                </m:r>
                              </m:e>
                            </m:mr>
                          </m:m>
                        </m:e>
                      </m:d>
                    </m:oMath>
                  </m:oMathPara>
                </a14:m>
                <a:endParaRPr lang="zh-TW" altLang="en-US" sz="2800" dirty="0"/>
              </a:p>
            </p:txBody>
          </p:sp>
        </mc:Choice>
        <mc:Fallback xmlns="">
          <p:sp>
            <p:nvSpPr>
              <p:cNvPr id="103" name="文字方塊 102"/>
              <p:cNvSpPr txBox="1">
                <a:spLocks noRot="1" noChangeAspect="1" noMove="1" noResize="1" noEditPoints="1" noAdjustHandles="1" noChangeArrowheads="1" noChangeShapeType="1" noTextEdit="1"/>
              </p:cNvSpPr>
              <p:nvPr/>
            </p:nvSpPr>
            <p:spPr>
              <a:xfrm>
                <a:off x="5821153" y="4944894"/>
                <a:ext cx="2561855" cy="727250"/>
              </a:xfrm>
              <a:prstGeom prst="rect">
                <a:avLst/>
              </a:prstGeom>
              <a:blipFill rotWithShape="0">
                <a:blip r:embed="rId12"/>
                <a:stretch>
                  <a:fillRect/>
                </a:stretch>
              </a:blipFill>
            </p:spPr>
            <p:txBody>
              <a:bodyPr/>
              <a:lstStyle/>
              <a:p>
                <a:r>
                  <a:rPr lang="zh-TW" altLang="en-US">
                    <a:noFill/>
                  </a:rPr>
                  <a:t> </a:t>
                </a:r>
              </a:p>
            </p:txBody>
          </p:sp>
        </mc:Fallback>
      </mc:AlternateContent>
      <p:sp>
        <p:nvSpPr>
          <p:cNvPr id="4" name="文字方塊 3"/>
          <p:cNvSpPr txBox="1"/>
          <p:nvPr/>
        </p:nvSpPr>
        <p:spPr>
          <a:xfrm>
            <a:off x="975597" y="5969249"/>
            <a:ext cx="7376191" cy="523200"/>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algn="ctr"/>
            <a:r>
              <a:rPr lang="en-US" altLang="zh-TW" sz="2800" dirty="0"/>
              <a:t>Different parameters define different function </a:t>
            </a:r>
            <a:endParaRPr lang="zh-TW" altLang="en-US" sz="2800" dirty="0"/>
          </a:p>
        </p:txBody>
      </p:sp>
      <mc:AlternateContent xmlns:mc="http://schemas.openxmlformats.org/markup-compatibility/2006" xmlns:a14="http://schemas.microsoft.com/office/drawing/2010/main">
        <mc:Choice Requires="a14">
          <p:sp>
            <p:nvSpPr>
              <p:cNvPr id="137" name="文字方塊 136"/>
              <p:cNvSpPr txBox="1"/>
              <p:nvPr/>
            </p:nvSpPr>
            <p:spPr>
              <a:xfrm>
                <a:off x="446183" y="4859314"/>
                <a:ext cx="17585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𝑓</m:t>
                      </m:r>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𝑅</m:t>
                          </m:r>
                        </m:e>
                        <m:sup>
                          <m:r>
                            <a:rPr lang="en-US" altLang="zh-TW" sz="2800" i="1">
                              <a:latin typeface="Cambria Math" panose="02040503050406030204" pitchFamily="18" charset="0"/>
                            </a:rPr>
                            <m:t>2</m:t>
                          </m:r>
                        </m:sup>
                      </m:sSup>
                      <m:r>
                        <a:rPr lang="en-US" altLang="zh-TW" sz="2800" i="1">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ea typeface="Cambria Math" panose="02040503050406030204" pitchFamily="18" charset="0"/>
                            </a:rPr>
                          </m:ctrlPr>
                        </m:sSupPr>
                        <m:e>
                          <m:r>
                            <a:rPr lang="en-US" altLang="zh-TW" sz="2800" i="1">
                              <a:latin typeface="Cambria Math" panose="02040503050406030204" pitchFamily="18" charset="0"/>
                              <a:ea typeface="Cambria Math" panose="02040503050406030204" pitchFamily="18" charset="0"/>
                            </a:rPr>
                            <m:t>𝑅</m:t>
                          </m:r>
                        </m:e>
                        <m:sup>
                          <m:r>
                            <a:rPr lang="en-US" altLang="zh-TW" sz="2800" i="1">
                              <a:latin typeface="Cambria Math" panose="02040503050406030204" pitchFamily="18" charset="0"/>
                              <a:ea typeface="Cambria Math" panose="02040503050406030204" pitchFamily="18" charset="0"/>
                            </a:rPr>
                            <m:t>2</m:t>
                          </m:r>
                        </m:sup>
                      </m:sSup>
                    </m:oMath>
                  </m:oMathPara>
                </a14:m>
                <a:endParaRPr lang="zh-TW" altLang="en-US" sz="2800" dirty="0"/>
              </a:p>
            </p:txBody>
          </p:sp>
        </mc:Choice>
        <mc:Fallback xmlns="">
          <p:sp>
            <p:nvSpPr>
              <p:cNvPr id="137" name="文字方塊 136"/>
              <p:cNvSpPr txBox="1">
                <a:spLocks noRot="1" noChangeAspect="1" noMove="1" noResize="1" noEditPoints="1" noAdjustHandles="1" noChangeArrowheads="1" noChangeShapeType="1" noTextEdit="1"/>
              </p:cNvSpPr>
              <p:nvPr/>
            </p:nvSpPr>
            <p:spPr>
              <a:xfrm>
                <a:off x="446183" y="4859312"/>
                <a:ext cx="1758558" cy="430887"/>
              </a:xfrm>
              <a:prstGeom prst="rect">
                <a:avLst/>
              </a:prstGeom>
              <a:blipFill rotWithShape="0">
                <a:blip r:embed="rId15"/>
                <a:stretch>
                  <a:fillRect/>
                </a:stretch>
              </a:blipFill>
            </p:spPr>
            <p:txBody>
              <a:bodyPr/>
              <a:lstStyle/>
              <a:p>
                <a:r>
                  <a:rPr lang="zh-TW" altLang="en-US">
                    <a:noFill/>
                  </a:rPr>
                  <a:t> </a:t>
                </a:r>
              </a:p>
            </p:txBody>
          </p:sp>
        </mc:Fallback>
      </mc:AlternateContent>
      <p:sp>
        <p:nvSpPr>
          <p:cNvPr id="135" name="矩形 134"/>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36" name="矩形 135"/>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152" name="文字方塊 151"/>
          <p:cNvSpPr txBox="1"/>
          <p:nvPr/>
        </p:nvSpPr>
        <p:spPr>
          <a:xfrm>
            <a:off x="760961" y="1978209"/>
            <a:ext cx="342900" cy="461645"/>
          </a:xfrm>
          <a:prstGeom prst="rect">
            <a:avLst/>
          </a:prstGeom>
          <a:noFill/>
        </p:spPr>
        <p:txBody>
          <a:bodyPr wrap="square" lIns="91420" tIns="45710" rIns="91420" bIns="45710" rtlCol="0">
            <a:spAutoFit/>
          </a:bodyPr>
          <a:lstStyle/>
          <a:p>
            <a:pPr algn="ctr"/>
            <a:r>
              <a:rPr lang="en-US" altLang="zh-TW" sz="2400" dirty="0">
                <a:solidFill>
                  <a:srgbClr val="0000FF"/>
                </a:solidFill>
              </a:rPr>
              <a:t>0</a:t>
            </a:r>
            <a:endParaRPr lang="zh-TW" altLang="en-US" sz="2400" dirty="0">
              <a:solidFill>
                <a:srgbClr val="0000FF"/>
              </a:solidFill>
            </a:endParaRPr>
          </a:p>
        </p:txBody>
      </p:sp>
      <p:sp>
        <p:nvSpPr>
          <p:cNvPr id="153" name="文字方塊 152"/>
          <p:cNvSpPr txBox="1"/>
          <p:nvPr/>
        </p:nvSpPr>
        <p:spPr>
          <a:xfrm>
            <a:off x="655178" y="3577640"/>
            <a:ext cx="488741" cy="461645"/>
          </a:xfrm>
          <a:prstGeom prst="rect">
            <a:avLst/>
          </a:prstGeom>
          <a:noFill/>
        </p:spPr>
        <p:txBody>
          <a:bodyPr wrap="square" lIns="91420" tIns="45710" rIns="91420" bIns="45710" rtlCol="0">
            <a:spAutoFit/>
          </a:bodyPr>
          <a:lstStyle/>
          <a:p>
            <a:pPr algn="ctr"/>
            <a:r>
              <a:rPr lang="en-US" altLang="zh-TW" sz="2400" dirty="0">
                <a:solidFill>
                  <a:srgbClr val="0000FF"/>
                </a:solidFill>
              </a:rPr>
              <a:t>0</a:t>
            </a:r>
            <a:endParaRPr lang="zh-TW" altLang="en-US" sz="2400" dirty="0">
              <a:solidFill>
                <a:srgbClr val="0000FF"/>
              </a:solidFill>
            </a:endParaRPr>
          </a:p>
        </p:txBody>
      </p:sp>
    </p:spTree>
    <p:extLst>
      <p:ext uri="{BB962C8B-B14F-4D97-AF65-F5344CB8AC3E}">
        <p14:creationId xmlns:p14="http://schemas.microsoft.com/office/powerpoint/2010/main" val="156572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animBg="1"/>
      <p:bldP spid="150" grpId="0" animBg="1"/>
      <p:bldP spid="151" grpId="0" animBg="1"/>
      <p:bldP spid="154" grpId="0" animBg="1"/>
      <p:bldP spid="155" grpId="0" animBg="1"/>
      <p:bldP spid="103" grpId="0"/>
      <p:bldP spid="4" grpId="0" animBg="1"/>
      <p:bldP spid="137" grpId="0"/>
      <p:bldP spid="152" grpId="0"/>
      <p:bldP spid="15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文字方塊 7"/>
              <p:cNvSpPr txBox="1"/>
              <p:nvPr/>
            </p:nvSpPr>
            <p:spPr>
              <a:xfrm>
                <a:off x="1218012" y="5073421"/>
                <a:ext cx="49186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a:latin typeface="Cambria Math" panose="02040503050406030204" pitchFamily="18" charset="0"/>
                        </a:rPr>
                        <m:t>𝜎</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                                                       </m:t>
                          </m:r>
                        </m:e>
                      </m:d>
                    </m:oMath>
                  </m:oMathPara>
                </a14:m>
                <a:endParaRPr lang="zh-TW" altLang="en-US" sz="2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218012" y="5073419"/>
                <a:ext cx="4918654" cy="430887"/>
              </a:xfrm>
              <a:prstGeom prst="rect">
                <a:avLst/>
              </a:prstGeom>
              <a:blipFill rotWithShape="0">
                <a:blip r:embed="rId4"/>
                <a:stretch>
                  <a:fillRect/>
                </a:stretch>
              </a:blipFill>
            </p:spPr>
            <p:txBody>
              <a:bodyPr/>
              <a:lstStyle/>
              <a:p>
                <a:r>
                  <a:rPr lang="zh-TW" altLang="en-US">
                    <a:noFill/>
                  </a:rPr>
                  <a:t> </a:t>
                </a:r>
              </a:p>
            </p:txBody>
          </p:sp>
        </mc:Fallback>
      </mc:AlternateContent>
      <p:sp>
        <p:nvSpPr>
          <p:cNvPr id="2" name="標題 1"/>
          <p:cNvSpPr>
            <a:spLocks noGrp="1"/>
          </p:cNvSpPr>
          <p:nvPr>
            <p:ph type="title"/>
          </p:nvPr>
        </p:nvSpPr>
        <p:spPr/>
        <p:txBody>
          <a:bodyPr/>
          <a:lstStyle/>
          <a:p>
            <a:r>
              <a:rPr lang="en-US" altLang="zh-TW" dirty="0"/>
              <a:t>Matrix Operation</a:t>
            </a:r>
            <a:endParaRPr lang="zh-TW" altLang="en-US" dirty="0"/>
          </a:p>
        </p:txBody>
      </p:sp>
      <p:cxnSp>
        <p:nvCxnSpPr>
          <p:cNvPr id="13" name="直線單箭頭接點 12"/>
          <p:cNvCxnSpPr/>
          <p:nvPr/>
        </p:nvCxnSpPr>
        <p:spPr>
          <a:xfrm>
            <a:off x="7621461" y="3766881"/>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7621461" y="2107285"/>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橢圓 19"/>
          <p:cNvSpPr/>
          <p:nvPr/>
        </p:nvSpPr>
        <p:spPr>
          <a:xfrm>
            <a:off x="2725105" y="1896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1" name="橢圓 20"/>
          <p:cNvSpPr/>
          <p:nvPr/>
        </p:nvSpPr>
        <p:spPr>
          <a:xfrm>
            <a:off x="2713821" y="344410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27" name="橢圓 26"/>
          <p:cNvSpPr/>
          <p:nvPr/>
        </p:nvSpPr>
        <p:spPr>
          <a:xfrm>
            <a:off x="4928526" y="186571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28" name="橢圓 27"/>
          <p:cNvSpPr/>
          <p:nvPr/>
        </p:nvSpPr>
        <p:spPr>
          <a:xfrm>
            <a:off x="4947449" y="343839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31" name="橢圓 30"/>
          <p:cNvSpPr/>
          <p:nvPr/>
        </p:nvSpPr>
        <p:spPr>
          <a:xfrm>
            <a:off x="7082220" y="183848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32" name="橢圓 31"/>
          <p:cNvSpPr/>
          <p:nvPr/>
        </p:nvSpPr>
        <p:spPr>
          <a:xfrm>
            <a:off x="7123909" y="343839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grpSp>
        <p:nvGrpSpPr>
          <p:cNvPr id="84" name="群組 83"/>
          <p:cNvGrpSpPr/>
          <p:nvPr/>
        </p:nvGrpSpPr>
        <p:grpSpPr>
          <a:xfrm>
            <a:off x="1108899" y="2172641"/>
            <a:ext cx="1588876" cy="1638300"/>
            <a:chOff x="1013669" y="3459098"/>
            <a:chExt cx="1588876" cy="1638300"/>
          </a:xfrm>
        </p:grpSpPr>
        <p:cxnSp>
          <p:nvCxnSpPr>
            <p:cNvPr id="50"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群組 82"/>
            <p:cNvGrpSpPr/>
            <p:nvPr/>
          </p:nvGrpSpPr>
          <p:grpSpPr>
            <a:xfrm>
              <a:off x="1025705" y="3459098"/>
              <a:ext cx="1576840" cy="1638300"/>
              <a:chOff x="1025705" y="3459098"/>
              <a:chExt cx="1576840" cy="1638300"/>
            </a:xfrm>
          </p:grpSpPr>
          <p:cxnSp>
            <p:nvCxnSpPr>
              <p:cNvPr id="48"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群組 84"/>
          <p:cNvGrpSpPr/>
          <p:nvPr/>
        </p:nvGrpSpPr>
        <p:grpSpPr>
          <a:xfrm>
            <a:off x="3327206" y="2157954"/>
            <a:ext cx="1588876" cy="1638300"/>
            <a:chOff x="1013669" y="3459098"/>
            <a:chExt cx="1588876" cy="1638300"/>
          </a:xfrm>
        </p:grpSpPr>
        <p:cxnSp>
          <p:nvCxnSpPr>
            <p:cNvPr id="86"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群組 86"/>
            <p:cNvGrpSpPr/>
            <p:nvPr/>
          </p:nvGrpSpPr>
          <p:grpSpPr>
            <a:xfrm>
              <a:off x="1025705" y="3459098"/>
              <a:ext cx="1576840" cy="1638300"/>
              <a:chOff x="1025705" y="3459098"/>
              <a:chExt cx="1576840" cy="1638300"/>
            </a:xfrm>
          </p:grpSpPr>
          <p:cxnSp>
            <p:nvCxnSpPr>
              <p:cNvPr id="88"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 name="群組 90"/>
          <p:cNvGrpSpPr/>
          <p:nvPr/>
        </p:nvGrpSpPr>
        <p:grpSpPr>
          <a:xfrm>
            <a:off x="5527144" y="2138036"/>
            <a:ext cx="1588876" cy="1638300"/>
            <a:chOff x="1013669" y="3459098"/>
            <a:chExt cx="1588876" cy="1638300"/>
          </a:xfrm>
        </p:grpSpPr>
        <p:cxnSp>
          <p:nvCxnSpPr>
            <p:cNvPr id="92"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 name="群組 92"/>
            <p:cNvGrpSpPr/>
            <p:nvPr/>
          </p:nvGrpSpPr>
          <p:grpSpPr>
            <a:xfrm>
              <a:off x="1025705" y="3459098"/>
              <a:ext cx="1576840" cy="1638300"/>
              <a:chOff x="1025705" y="3459098"/>
              <a:chExt cx="1576840" cy="1638300"/>
            </a:xfrm>
          </p:grpSpPr>
          <p:cxnSp>
            <p:nvCxnSpPr>
              <p:cNvPr id="94"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100" name="Object 12"/>
          <p:cNvGraphicFramePr>
            <a:graphicFrameLocks noChangeAspect="1"/>
          </p:cNvGraphicFramePr>
          <p:nvPr/>
        </p:nvGraphicFramePr>
        <p:xfrm>
          <a:off x="8307921" y="3494490"/>
          <a:ext cx="379412" cy="461963"/>
        </p:xfrm>
        <a:graphic>
          <a:graphicData uri="http://schemas.openxmlformats.org/presentationml/2006/ole">
            <mc:AlternateContent xmlns:mc="http://schemas.openxmlformats.org/markup-compatibility/2006">
              <mc:Choice xmlns:v="urn:schemas-microsoft-com:vml" Requires="v">
                <p:oleObj name="方程式" r:id="rId5" imgW="177480" imgH="215640" progId="Equation.3">
                  <p:embed/>
                </p:oleObj>
              </mc:Choice>
              <mc:Fallback>
                <p:oleObj name="方程式" r:id="rId5" imgW="177480" imgH="215640" progId="Equation.3">
                  <p:embed/>
                  <p:pic>
                    <p:nvPicPr>
                      <p:cNvPr id="0" name=""/>
                      <p:cNvPicPr>
                        <a:picLocks noChangeAspect="1" noChangeArrowheads="1"/>
                      </p:cNvPicPr>
                      <p:nvPr/>
                    </p:nvPicPr>
                    <p:blipFill>
                      <a:blip r:embed="rId6"/>
                      <a:srcRect/>
                      <a:stretch>
                        <a:fillRect/>
                      </a:stretch>
                    </p:blipFill>
                    <p:spPr bwMode="auto">
                      <a:xfrm>
                        <a:off x="8307921" y="3494490"/>
                        <a:ext cx="379412"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1" name="Object 12"/>
          <p:cNvGraphicFramePr>
            <a:graphicFrameLocks noChangeAspect="1"/>
          </p:cNvGraphicFramePr>
          <p:nvPr/>
        </p:nvGraphicFramePr>
        <p:xfrm>
          <a:off x="8320088" y="1838348"/>
          <a:ext cx="352425" cy="461963"/>
        </p:xfrm>
        <a:graphic>
          <a:graphicData uri="http://schemas.openxmlformats.org/presentationml/2006/ole">
            <mc:AlternateContent xmlns:mc="http://schemas.openxmlformats.org/markup-compatibility/2006">
              <mc:Choice xmlns:v="urn:schemas-microsoft-com:vml" Requires="v">
                <p:oleObj name="方程式" r:id="rId7" imgW="164880" imgH="215640" progId="Equation.3">
                  <p:embed/>
                </p:oleObj>
              </mc:Choice>
              <mc:Fallback>
                <p:oleObj name="方程式" r:id="rId7" imgW="164880" imgH="215640" progId="Equation.3">
                  <p:embed/>
                  <p:pic>
                    <p:nvPicPr>
                      <p:cNvPr id="0" name=""/>
                      <p:cNvPicPr>
                        <a:picLocks noChangeAspect="1" noChangeArrowheads="1"/>
                      </p:cNvPicPr>
                      <p:nvPr/>
                    </p:nvPicPr>
                    <p:blipFill>
                      <a:blip r:embed="rId8"/>
                      <a:srcRect/>
                      <a:stretch>
                        <a:fillRect/>
                      </a:stretch>
                    </p:blipFill>
                    <p:spPr bwMode="auto">
                      <a:xfrm>
                        <a:off x="8320088" y="1838348"/>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 name="手繪多邊形 103"/>
          <p:cNvSpPr/>
          <p:nvPr/>
        </p:nvSpPr>
        <p:spPr>
          <a:xfrm>
            <a:off x="2780137" y="3569921"/>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6" name="手繪多邊形 105"/>
          <p:cNvSpPr/>
          <p:nvPr/>
        </p:nvSpPr>
        <p:spPr>
          <a:xfrm>
            <a:off x="2761527" y="198048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7" name="手繪多邊形 106"/>
          <p:cNvSpPr/>
          <p:nvPr/>
        </p:nvSpPr>
        <p:spPr>
          <a:xfrm>
            <a:off x="4990449" y="199166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8" name="手繪多邊形 107"/>
          <p:cNvSpPr/>
          <p:nvPr/>
        </p:nvSpPr>
        <p:spPr>
          <a:xfrm>
            <a:off x="5006793" y="3514994"/>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9" name="手繪多邊形 108"/>
          <p:cNvSpPr/>
          <p:nvPr/>
        </p:nvSpPr>
        <p:spPr>
          <a:xfrm>
            <a:off x="7139390" y="193024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0" name="手繪多邊形 109"/>
          <p:cNvSpPr/>
          <p:nvPr/>
        </p:nvSpPr>
        <p:spPr>
          <a:xfrm>
            <a:off x="7186478" y="354842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3" name="文字方塊 112"/>
          <p:cNvSpPr txBox="1"/>
          <p:nvPr/>
        </p:nvSpPr>
        <p:spPr>
          <a:xfrm>
            <a:off x="1707829" y="1693279"/>
            <a:ext cx="342900" cy="461645"/>
          </a:xfrm>
          <a:prstGeom prst="rect">
            <a:avLst/>
          </a:prstGeom>
          <a:noFill/>
        </p:spPr>
        <p:txBody>
          <a:bodyPr wrap="square" lIns="91420" tIns="45710" rIns="91420" bIns="45710" rtlCol="0">
            <a:spAutoFit/>
          </a:bodyPr>
          <a:lstStyle/>
          <a:p>
            <a:pPr algn="ctr"/>
            <a:r>
              <a:rPr lang="en-US" altLang="zh-TW" sz="2400" dirty="0">
                <a:solidFill>
                  <a:srgbClr val="FFC000"/>
                </a:solidFill>
              </a:rPr>
              <a:t>1</a:t>
            </a:r>
            <a:endParaRPr lang="zh-TW" altLang="en-US" sz="2400" dirty="0">
              <a:solidFill>
                <a:srgbClr val="FFC000"/>
              </a:solidFill>
            </a:endParaRPr>
          </a:p>
        </p:txBody>
      </p:sp>
      <p:sp>
        <p:nvSpPr>
          <p:cNvPr id="114" name="文字方塊 113"/>
          <p:cNvSpPr txBox="1"/>
          <p:nvPr/>
        </p:nvSpPr>
        <p:spPr>
          <a:xfrm>
            <a:off x="1874920" y="2281596"/>
            <a:ext cx="441679" cy="461645"/>
          </a:xfrm>
          <a:prstGeom prst="rect">
            <a:avLst/>
          </a:prstGeom>
          <a:noFill/>
        </p:spPr>
        <p:txBody>
          <a:bodyPr wrap="square" lIns="91420" tIns="45710" rIns="91420" bIns="45710" rtlCol="0">
            <a:spAutoFit/>
          </a:bodyPr>
          <a:lstStyle/>
          <a:p>
            <a:pPr algn="ctr"/>
            <a:r>
              <a:rPr lang="en-US" altLang="zh-TW" sz="2400" dirty="0">
                <a:solidFill>
                  <a:srgbClr val="FFC000"/>
                </a:solidFill>
              </a:rPr>
              <a:t>-2</a:t>
            </a:r>
            <a:endParaRPr lang="zh-TW" altLang="en-US" sz="2400" dirty="0">
              <a:solidFill>
                <a:srgbClr val="FFC000"/>
              </a:solidFill>
            </a:endParaRPr>
          </a:p>
        </p:txBody>
      </p:sp>
      <p:sp>
        <p:nvSpPr>
          <p:cNvPr id="115" name="文字方塊 114"/>
          <p:cNvSpPr txBox="1"/>
          <p:nvPr/>
        </p:nvSpPr>
        <p:spPr>
          <a:xfrm>
            <a:off x="1572626" y="3798726"/>
            <a:ext cx="715437" cy="461645"/>
          </a:xfrm>
          <a:prstGeom prst="rect">
            <a:avLst/>
          </a:prstGeom>
          <a:noFill/>
        </p:spPr>
        <p:txBody>
          <a:bodyPr wrap="square" lIns="91420" tIns="45710" rIns="91420" bIns="45710" rtlCol="0">
            <a:spAutoFit/>
          </a:bodyPr>
          <a:lstStyle/>
          <a:p>
            <a:pPr algn="ctr"/>
            <a:r>
              <a:rPr lang="en-US" altLang="zh-TW" sz="2400" dirty="0">
                <a:solidFill>
                  <a:srgbClr val="FFC000"/>
                </a:solidFill>
              </a:rPr>
              <a:t>1</a:t>
            </a:r>
            <a:endParaRPr lang="zh-TW" altLang="en-US" sz="2400" dirty="0">
              <a:solidFill>
                <a:srgbClr val="FFC000"/>
              </a:solidFill>
            </a:endParaRPr>
          </a:p>
        </p:txBody>
      </p:sp>
      <p:sp>
        <p:nvSpPr>
          <p:cNvPr id="116" name="文字方塊 115"/>
          <p:cNvSpPr txBox="1"/>
          <p:nvPr/>
        </p:nvSpPr>
        <p:spPr>
          <a:xfrm>
            <a:off x="1724905" y="3228416"/>
            <a:ext cx="715437" cy="461645"/>
          </a:xfrm>
          <a:prstGeom prst="rect">
            <a:avLst/>
          </a:prstGeom>
          <a:noFill/>
        </p:spPr>
        <p:txBody>
          <a:bodyPr wrap="square" lIns="91420" tIns="45710" rIns="91420" bIns="45710" rtlCol="0">
            <a:spAutoFit/>
          </a:bodyPr>
          <a:lstStyle/>
          <a:p>
            <a:pPr algn="ctr"/>
            <a:r>
              <a:rPr lang="en-US" altLang="zh-TW" sz="2400" dirty="0">
                <a:solidFill>
                  <a:srgbClr val="FFC000"/>
                </a:solidFill>
              </a:rPr>
              <a:t>-1</a:t>
            </a:r>
            <a:endParaRPr lang="zh-TW" altLang="en-US" sz="2400" dirty="0">
              <a:solidFill>
                <a:srgbClr val="FFC000"/>
              </a:solidFill>
            </a:endParaRPr>
          </a:p>
        </p:txBody>
      </p:sp>
      <p:sp>
        <p:nvSpPr>
          <p:cNvPr id="117" name="矩形 116"/>
          <p:cNvSpPr/>
          <p:nvPr/>
        </p:nvSpPr>
        <p:spPr>
          <a:xfrm>
            <a:off x="2471152" y="2657651"/>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cxnSp>
        <p:nvCxnSpPr>
          <p:cNvPr id="119" name="直線單箭頭接點 118"/>
          <p:cNvCxnSpPr/>
          <p:nvPr/>
        </p:nvCxnSpPr>
        <p:spPr>
          <a:xfrm flipV="1">
            <a:off x="2698053" y="2274449"/>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文字方塊 119"/>
          <p:cNvSpPr txBox="1"/>
          <p:nvPr/>
        </p:nvSpPr>
        <p:spPr>
          <a:xfrm>
            <a:off x="2487760" y="2651191"/>
            <a:ext cx="441679" cy="461645"/>
          </a:xfrm>
          <a:prstGeom prst="rect">
            <a:avLst/>
          </a:prstGeom>
          <a:noFill/>
        </p:spPr>
        <p:txBody>
          <a:bodyPr wrap="square" lIns="91420" tIns="45710" rIns="91420" bIns="45710" rtlCol="0">
            <a:spAutoFit/>
          </a:bodyPr>
          <a:lstStyle/>
          <a:p>
            <a:pPr algn="ctr"/>
            <a:r>
              <a:rPr lang="en-US" altLang="zh-TW" sz="2400" dirty="0">
                <a:solidFill>
                  <a:srgbClr val="00B050"/>
                </a:solidFill>
              </a:rPr>
              <a:t>1</a:t>
            </a:r>
            <a:endParaRPr lang="zh-TW" altLang="en-US" sz="2400" dirty="0">
              <a:solidFill>
                <a:srgbClr val="00B050"/>
              </a:solidFill>
            </a:endParaRPr>
          </a:p>
        </p:txBody>
      </p:sp>
      <p:sp>
        <p:nvSpPr>
          <p:cNvPr id="132" name="矩形 131"/>
          <p:cNvSpPr/>
          <p:nvPr/>
        </p:nvSpPr>
        <p:spPr>
          <a:xfrm>
            <a:off x="2480676" y="4206990"/>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cxnSp>
        <p:nvCxnSpPr>
          <p:cNvPr id="133" name="直線單箭頭接點 132"/>
          <p:cNvCxnSpPr/>
          <p:nvPr/>
        </p:nvCxnSpPr>
        <p:spPr>
          <a:xfrm flipV="1">
            <a:off x="2707578" y="382378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文字方塊 133"/>
          <p:cNvSpPr txBox="1"/>
          <p:nvPr/>
        </p:nvSpPr>
        <p:spPr>
          <a:xfrm>
            <a:off x="2497284" y="4200528"/>
            <a:ext cx="441679" cy="461645"/>
          </a:xfrm>
          <a:prstGeom prst="rect">
            <a:avLst/>
          </a:prstGeom>
          <a:noFill/>
        </p:spPr>
        <p:txBody>
          <a:bodyPr wrap="square" lIns="91420" tIns="45710" rIns="91420" bIns="45710" rtlCol="0">
            <a:spAutoFit/>
          </a:bodyPr>
          <a:lstStyle/>
          <a:p>
            <a:pPr algn="ctr"/>
            <a:r>
              <a:rPr lang="en-US" altLang="zh-TW" sz="2400" dirty="0">
                <a:solidFill>
                  <a:srgbClr val="00B050"/>
                </a:solidFill>
              </a:rPr>
              <a:t>0</a:t>
            </a:r>
            <a:endParaRPr lang="zh-TW" altLang="en-US" sz="2400" dirty="0">
              <a:solidFill>
                <a:srgbClr val="00B050"/>
              </a:solidFill>
            </a:endParaRPr>
          </a:p>
        </p:txBody>
      </p:sp>
      <p:sp>
        <p:nvSpPr>
          <p:cNvPr id="135" name="文字方塊 134"/>
          <p:cNvSpPr txBox="1"/>
          <p:nvPr/>
        </p:nvSpPr>
        <p:spPr>
          <a:xfrm>
            <a:off x="2410434" y="1640961"/>
            <a:ext cx="430062" cy="461645"/>
          </a:xfrm>
          <a:prstGeom prst="rect">
            <a:avLst/>
          </a:prstGeom>
          <a:noFill/>
        </p:spPr>
        <p:txBody>
          <a:bodyPr wrap="square" lIns="91420" tIns="45710" rIns="91420" bIns="45710"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136" name="文字方塊 135"/>
          <p:cNvSpPr txBox="1"/>
          <p:nvPr/>
        </p:nvSpPr>
        <p:spPr>
          <a:xfrm>
            <a:off x="2296396" y="3244827"/>
            <a:ext cx="682714" cy="461645"/>
          </a:xfrm>
          <a:prstGeom prst="rect">
            <a:avLst/>
          </a:prstGeom>
          <a:noFill/>
        </p:spPr>
        <p:txBody>
          <a:bodyPr wrap="square" lIns="91420" tIns="45710" rIns="91420" bIns="45710" rtlCol="0">
            <a:spAutoFit/>
          </a:bodyPr>
          <a:lstStyle/>
          <a:p>
            <a:pPr algn="ctr"/>
            <a:r>
              <a:rPr lang="en-US" altLang="zh-TW" sz="2400" dirty="0">
                <a:solidFill>
                  <a:srgbClr val="FF0000"/>
                </a:solidFill>
              </a:rPr>
              <a:t>-2</a:t>
            </a:r>
            <a:endParaRPr lang="zh-TW" altLang="en-US" sz="2400" dirty="0">
              <a:solidFill>
                <a:srgbClr val="FF0000"/>
              </a:solidFill>
            </a:endParaRPr>
          </a:p>
        </p:txBody>
      </p:sp>
      <p:sp>
        <p:nvSpPr>
          <p:cNvPr id="138" name="文字方塊 137"/>
          <p:cNvSpPr txBox="1"/>
          <p:nvPr/>
        </p:nvSpPr>
        <p:spPr>
          <a:xfrm>
            <a:off x="3109050" y="1602028"/>
            <a:ext cx="811642" cy="461645"/>
          </a:xfrm>
          <a:prstGeom prst="rect">
            <a:avLst/>
          </a:prstGeom>
          <a:noFill/>
        </p:spPr>
        <p:txBody>
          <a:bodyPr wrap="square" lIns="91420" tIns="45710" rIns="91420" bIns="45710" rtlCol="0">
            <a:spAutoFit/>
          </a:bodyPr>
          <a:lstStyle/>
          <a:p>
            <a:pPr algn="ctr"/>
            <a:r>
              <a:rPr lang="en-US" altLang="zh-TW" sz="2400" dirty="0">
                <a:solidFill>
                  <a:srgbClr val="0000FF"/>
                </a:solidFill>
              </a:rPr>
              <a:t>0.98</a:t>
            </a:r>
            <a:endParaRPr lang="zh-TW" altLang="en-US" sz="2400" dirty="0">
              <a:solidFill>
                <a:srgbClr val="0000FF"/>
              </a:solidFill>
            </a:endParaRPr>
          </a:p>
        </p:txBody>
      </p:sp>
      <p:sp>
        <p:nvSpPr>
          <p:cNvPr id="139" name="文字方塊 138"/>
          <p:cNvSpPr txBox="1"/>
          <p:nvPr/>
        </p:nvSpPr>
        <p:spPr>
          <a:xfrm>
            <a:off x="3131370" y="3207559"/>
            <a:ext cx="811642" cy="461645"/>
          </a:xfrm>
          <a:prstGeom prst="rect">
            <a:avLst/>
          </a:prstGeom>
          <a:noFill/>
        </p:spPr>
        <p:txBody>
          <a:bodyPr wrap="square" lIns="91420" tIns="45710" rIns="91420" bIns="45710" rtlCol="0">
            <a:spAutoFit/>
          </a:bodyPr>
          <a:lstStyle/>
          <a:p>
            <a:pPr algn="ctr"/>
            <a:r>
              <a:rPr lang="en-US" altLang="zh-TW" sz="2400" dirty="0">
                <a:solidFill>
                  <a:srgbClr val="0000FF"/>
                </a:solidFill>
              </a:rPr>
              <a:t>0.12</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3" name="文字方塊 2"/>
              <p:cNvSpPr txBox="1"/>
              <p:nvPr/>
            </p:nvSpPr>
            <p:spPr>
              <a:xfrm>
                <a:off x="3635334" y="4932535"/>
                <a:ext cx="810478" cy="715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a:solidFill>
                                <a:srgbClr val="0000FF"/>
                              </a:solidFill>
                              <a:latin typeface="Cambria Math" panose="02040503050406030204" pitchFamily="18" charset="0"/>
                            </a:rPr>
                          </m:ctrlPr>
                        </m:dPr>
                        <m:e>
                          <m:m>
                            <m:mPr>
                              <m:mcs>
                                <m:mc>
                                  <m:mcPr>
                                    <m:count m:val="1"/>
                                    <m:mcJc m:val="center"/>
                                  </m:mcPr>
                                </m:mc>
                              </m:mcs>
                              <m:ctrlPr>
                                <a:rPr lang="en-US" altLang="zh-TW" sz="2800" i="1">
                                  <a:solidFill>
                                    <a:srgbClr val="0000FF"/>
                                  </a:solidFill>
                                  <a:latin typeface="Cambria Math" panose="02040503050406030204" pitchFamily="18" charset="0"/>
                                </a:rPr>
                              </m:ctrlPr>
                            </m:mPr>
                            <m:mr>
                              <m:e>
                                <m:r>
                                  <m:rPr>
                                    <m:brk m:alnAt="7"/>
                                  </m:rPr>
                                  <a:rPr lang="en-US" altLang="zh-TW" sz="2800" i="1">
                                    <a:solidFill>
                                      <a:srgbClr val="0000FF"/>
                                    </a:solidFill>
                                    <a:latin typeface="Cambria Math" panose="02040503050406030204" pitchFamily="18" charset="0"/>
                                  </a:rPr>
                                  <m:t>1</m:t>
                                </m:r>
                              </m:e>
                            </m:mr>
                            <m:mr>
                              <m:e>
                                <m:r>
                                  <a:rPr lang="en-US" altLang="zh-TW" sz="2800" i="1">
                                    <a:solidFill>
                                      <a:srgbClr val="0000FF"/>
                                    </a:solidFill>
                                    <a:latin typeface="Cambria Math" panose="02040503050406030204" pitchFamily="18" charset="0"/>
                                  </a:rPr>
                                  <m:t>−1</m:t>
                                </m:r>
                              </m:e>
                            </m:mr>
                          </m:m>
                        </m:e>
                      </m:d>
                    </m:oMath>
                  </m:oMathPara>
                </a14:m>
                <a:endParaRPr lang="zh-TW" altLang="en-US" sz="2800" dirty="0">
                  <a:solidFill>
                    <a:srgbClr val="0000FF"/>
                  </a:solidFill>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3635333" y="4932535"/>
                <a:ext cx="810478" cy="715645"/>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p:cNvSpPr txBox="1"/>
              <p:nvPr/>
            </p:nvSpPr>
            <p:spPr>
              <a:xfrm>
                <a:off x="1871122" y="4931043"/>
                <a:ext cx="1636025" cy="715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a:solidFill>
                                <a:srgbClr val="FFC000"/>
                              </a:solidFill>
                              <a:latin typeface="Cambria Math" panose="02040503050406030204" pitchFamily="18" charset="0"/>
                            </a:rPr>
                          </m:ctrlPr>
                        </m:dPr>
                        <m:e>
                          <m:m>
                            <m:mPr>
                              <m:mcs>
                                <m:mc>
                                  <m:mcPr>
                                    <m:count m:val="2"/>
                                    <m:mcJc m:val="center"/>
                                  </m:mcPr>
                                </m:mc>
                              </m:mcs>
                              <m:ctrlPr>
                                <a:rPr lang="en-US" altLang="zh-TW" sz="2800" i="1">
                                  <a:solidFill>
                                    <a:srgbClr val="FFC000"/>
                                  </a:solidFill>
                                  <a:latin typeface="Cambria Math" panose="02040503050406030204" pitchFamily="18" charset="0"/>
                                </a:rPr>
                              </m:ctrlPr>
                            </m:mPr>
                            <m:mr>
                              <m:e>
                                <m:r>
                                  <m:rPr>
                                    <m:brk m:alnAt="7"/>
                                  </m:rPr>
                                  <a:rPr lang="en-US" altLang="zh-TW" sz="2800" i="1">
                                    <a:solidFill>
                                      <a:srgbClr val="FFC000"/>
                                    </a:solidFill>
                                    <a:latin typeface="Cambria Math" panose="02040503050406030204" pitchFamily="18" charset="0"/>
                                  </a:rPr>
                                  <m:t>1</m:t>
                                </m:r>
                              </m:e>
                              <m:e>
                                <m:r>
                                  <a:rPr lang="en-US" altLang="zh-TW" sz="2800" i="1">
                                    <a:solidFill>
                                      <a:srgbClr val="FFC000"/>
                                    </a:solidFill>
                                    <a:latin typeface="Cambria Math" panose="02040503050406030204" pitchFamily="18" charset="0"/>
                                  </a:rPr>
                                  <m:t>−2</m:t>
                                </m:r>
                              </m:e>
                            </m:mr>
                            <m:mr>
                              <m:e>
                                <m:r>
                                  <a:rPr lang="en-US" altLang="zh-TW" sz="2800" i="1">
                                    <a:solidFill>
                                      <a:srgbClr val="FFC000"/>
                                    </a:solidFill>
                                    <a:latin typeface="Cambria Math" panose="02040503050406030204" pitchFamily="18" charset="0"/>
                                  </a:rPr>
                                  <m:t>−1</m:t>
                                </m:r>
                              </m:e>
                              <m:e>
                                <m:r>
                                  <a:rPr lang="en-US" altLang="zh-TW" sz="2800" i="1">
                                    <a:solidFill>
                                      <a:srgbClr val="FFC000"/>
                                    </a:solidFill>
                                    <a:latin typeface="Cambria Math" panose="02040503050406030204" pitchFamily="18" charset="0"/>
                                  </a:rPr>
                                  <m:t>1</m:t>
                                </m:r>
                              </m:e>
                            </m:mr>
                          </m:m>
                        </m:e>
                      </m:d>
                    </m:oMath>
                  </m:oMathPara>
                </a14:m>
                <a:endParaRPr lang="zh-TW" altLang="en-US" sz="2800" dirty="0">
                  <a:solidFill>
                    <a:srgbClr val="FFC000"/>
                  </a:solidFill>
                </a:endParaRPr>
              </a:p>
            </p:txBody>
          </p:sp>
        </mc:Choice>
        <mc:Fallback xmlns="">
          <p:sp>
            <p:nvSpPr>
              <p:cNvPr id="70" name="文字方塊 69"/>
              <p:cNvSpPr txBox="1">
                <a:spLocks noRot="1" noChangeAspect="1" noMove="1" noResize="1" noEditPoints="1" noAdjustHandles="1" noChangeArrowheads="1" noChangeShapeType="1" noTextEdit="1"/>
              </p:cNvSpPr>
              <p:nvPr/>
            </p:nvSpPr>
            <p:spPr>
              <a:xfrm>
                <a:off x="1871121" y="4931041"/>
                <a:ext cx="1636025" cy="715645"/>
              </a:xfrm>
              <a:prstGeom prst="rect">
                <a:avLst/>
              </a:prstGeom>
              <a:blipFill rotWithShape="0">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p:cNvSpPr txBox="1"/>
              <p:nvPr/>
            </p:nvSpPr>
            <p:spPr>
              <a:xfrm>
                <a:off x="4640996" y="5085251"/>
                <a:ext cx="3494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m:t>
                      </m:r>
                    </m:oMath>
                  </m:oMathPara>
                </a14:m>
                <a:endParaRPr lang="zh-TW" altLang="en-US" sz="2800" dirty="0"/>
              </a:p>
            </p:txBody>
          </p:sp>
        </mc:Choice>
        <mc:Fallback xmlns="">
          <p:sp>
            <p:nvSpPr>
              <p:cNvPr id="71" name="文字方塊 70"/>
              <p:cNvSpPr txBox="1">
                <a:spLocks noRot="1" noChangeAspect="1" noMove="1" noResize="1" noEditPoints="1" noAdjustHandles="1" noChangeArrowheads="1" noChangeShapeType="1" noTextEdit="1"/>
              </p:cNvSpPr>
              <p:nvPr/>
            </p:nvSpPr>
            <p:spPr>
              <a:xfrm>
                <a:off x="4640994" y="5085249"/>
                <a:ext cx="349455" cy="430887"/>
              </a:xfrm>
              <a:prstGeom prst="rect">
                <a:avLst/>
              </a:prstGeom>
              <a:blipFill rotWithShape="0">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文字方塊 66"/>
              <p:cNvSpPr txBox="1"/>
              <p:nvPr/>
            </p:nvSpPr>
            <p:spPr>
              <a:xfrm>
                <a:off x="5141875" y="4921977"/>
                <a:ext cx="542776" cy="7184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a:solidFill>
                                <a:srgbClr val="00B050"/>
                              </a:solidFill>
                              <a:latin typeface="Cambria Math" panose="02040503050406030204" pitchFamily="18" charset="0"/>
                            </a:rPr>
                          </m:ctrlPr>
                        </m:dPr>
                        <m:e>
                          <m:m>
                            <m:mPr>
                              <m:mcs>
                                <m:mc>
                                  <m:mcPr>
                                    <m:count m:val="1"/>
                                    <m:mcJc m:val="center"/>
                                  </m:mcPr>
                                </m:mc>
                              </m:mcs>
                              <m:ctrlPr>
                                <a:rPr lang="en-US" altLang="zh-TW" sz="2800" i="1">
                                  <a:solidFill>
                                    <a:srgbClr val="00B050"/>
                                  </a:solidFill>
                                  <a:latin typeface="Cambria Math" panose="02040503050406030204" pitchFamily="18" charset="0"/>
                                </a:rPr>
                              </m:ctrlPr>
                            </m:mPr>
                            <m:mr>
                              <m:e>
                                <m:r>
                                  <m:rPr>
                                    <m:brk m:alnAt="7"/>
                                  </m:rPr>
                                  <a:rPr lang="en-US" altLang="zh-TW" sz="2800" i="1">
                                    <a:solidFill>
                                      <a:srgbClr val="00B050"/>
                                    </a:solidFill>
                                    <a:latin typeface="Cambria Math" panose="02040503050406030204" pitchFamily="18" charset="0"/>
                                  </a:rPr>
                                  <m:t>1</m:t>
                                </m:r>
                              </m:e>
                            </m:mr>
                            <m:mr>
                              <m:e>
                                <m:r>
                                  <a:rPr lang="en-US" altLang="zh-TW" sz="2800" i="1">
                                    <a:solidFill>
                                      <a:srgbClr val="00B050"/>
                                    </a:solidFill>
                                    <a:latin typeface="Cambria Math" panose="02040503050406030204" pitchFamily="18" charset="0"/>
                                  </a:rPr>
                                  <m:t>0</m:t>
                                </m:r>
                              </m:e>
                            </m:mr>
                          </m:m>
                        </m:e>
                      </m:d>
                    </m:oMath>
                  </m:oMathPara>
                </a14:m>
                <a:endParaRPr lang="zh-TW" altLang="en-US" sz="2800" dirty="0">
                  <a:solidFill>
                    <a:srgbClr val="00B050"/>
                  </a:solidFill>
                </a:endParaRPr>
              </a:p>
            </p:txBody>
          </p:sp>
        </mc:Choice>
        <mc:Fallback xmlns="">
          <p:sp>
            <p:nvSpPr>
              <p:cNvPr id="67" name="文字方塊 66"/>
              <p:cNvSpPr txBox="1">
                <a:spLocks noRot="1" noChangeAspect="1" noMove="1" noResize="1" noEditPoints="1" noAdjustHandles="1" noChangeArrowheads="1" noChangeShapeType="1" noTextEdit="1"/>
              </p:cNvSpPr>
              <p:nvPr/>
            </p:nvSpPr>
            <p:spPr>
              <a:xfrm>
                <a:off x="5141874" y="4921977"/>
                <a:ext cx="542776" cy="718466"/>
              </a:xfrm>
              <a:prstGeom prst="rect">
                <a:avLst/>
              </a:prstGeom>
              <a:blipFill rotWithShape="0">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文字方塊 67"/>
              <p:cNvSpPr txBox="1"/>
              <p:nvPr/>
            </p:nvSpPr>
            <p:spPr>
              <a:xfrm>
                <a:off x="6758906" y="4919562"/>
                <a:ext cx="1014060" cy="7184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a:solidFill>
                                <a:srgbClr val="0000FF"/>
                              </a:solidFill>
                              <a:latin typeface="Cambria Math" panose="02040503050406030204" pitchFamily="18" charset="0"/>
                            </a:rPr>
                          </m:ctrlPr>
                        </m:dPr>
                        <m:e>
                          <m:m>
                            <m:mPr>
                              <m:mcs>
                                <m:mc>
                                  <m:mcPr>
                                    <m:count m:val="1"/>
                                    <m:mcJc m:val="center"/>
                                  </m:mcPr>
                                </m:mc>
                              </m:mcs>
                              <m:ctrlPr>
                                <a:rPr lang="en-US" altLang="zh-TW" sz="2800" i="1">
                                  <a:solidFill>
                                    <a:srgbClr val="0000FF"/>
                                  </a:solidFill>
                                  <a:latin typeface="Cambria Math" panose="02040503050406030204" pitchFamily="18" charset="0"/>
                                </a:rPr>
                              </m:ctrlPr>
                            </m:mPr>
                            <m:mr>
                              <m:e>
                                <m:r>
                                  <m:rPr>
                                    <m:brk m:alnAt="7"/>
                                  </m:rPr>
                                  <a:rPr lang="en-US" altLang="zh-TW" sz="2800" i="1">
                                    <a:solidFill>
                                      <a:srgbClr val="0000FF"/>
                                    </a:solidFill>
                                    <a:latin typeface="Cambria Math" panose="02040503050406030204" pitchFamily="18" charset="0"/>
                                  </a:rPr>
                                  <m:t>0</m:t>
                                </m:r>
                                <m:r>
                                  <a:rPr lang="en-US" altLang="zh-TW" sz="2800" i="1">
                                    <a:solidFill>
                                      <a:srgbClr val="0000FF"/>
                                    </a:solidFill>
                                    <a:latin typeface="Cambria Math" panose="02040503050406030204" pitchFamily="18" charset="0"/>
                                  </a:rPr>
                                  <m:t>.98</m:t>
                                </m:r>
                              </m:e>
                            </m:mr>
                            <m:mr>
                              <m:e>
                                <m:r>
                                  <a:rPr lang="en-US" altLang="zh-TW" sz="2800" i="1">
                                    <a:solidFill>
                                      <a:srgbClr val="0000FF"/>
                                    </a:solidFill>
                                    <a:latin typeface="Cambria Math" panose="02040503050406030204" pitchFamily="18" charset="0"/>
                                  </a:rPr>
                                  <m:t>0.12</m:t>
                                </m:r>
                              </m:e>
                            </m:mr>
                          </m:m>
                        </m:e>
                      </m:d>
                    </m:oMath>
                  </m:oMathPara>
                </a14:m>
                <a:endParaRPr lang="zh-TW" altLang="en-US" sz="2800" dirty="0">
                  <a:solidFill>
                    <a:srgbClr val="0000FF"/>
                  </a:solidFill>
                </a:endParaRPr>
              </a:p>
            </p:txBody>
          </p:sp>
        </mc:Choice>
        <mc:Fallback xmlns="">
          <p:sp>
            <p:nvSpPr>
              <p:cNvPr id="68" name="文字方塊 67"/>
              <p:cNvSpPr txBox="1">
                <a:spLocks noRot="1" noChangeAspect="1" noMove="1" noResize="1" noEditPoints="1" noAdjustHandles="1" noChangeArrowheads="1" noChangeShapeType="1" noTextEdit="1"/>
              </p:cNvSpPr>
              <p:nvPr/>
            </p:nvSpPr>
            <p:spPr>
              <a:xfrm>
                <a:off x="6758905" y="4919562"/>
                <a:ext cx="1014059" cy="718466"/>
              </a:xfrm>
              <a:prstGeom prst="rect">
                <a:avLst/>
              </a:prstGeom>
              <a:blipFill rotWithShape="0">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6190636" y="5017185"/>
                <a:ext cx="534080" cy="523200"/>
              </a:xfrm>
              <a:prstGeom prst="rect">
                <a:avLst/>
              </a:prstGeom>
            </p:spPr>
            <p:txBody>
              <a:bodyPr wrap="none" lIns="91420" tIns="45710" rIns="91420" bIns="4571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m:t>
                      </m:r>
                    </m:oMath>
                  </m:oMathPara>
                </a14:m>
                <a:endParaRPr lang="zh-TW" altLang="en-US" sz="2800" dirty="0">
                  <a:solidFill>
                    <a:srgbClr val="0000FF"/>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6190636" y="5017185"/>
                <a:ext cx="534121" cy="523220"/>
              </a:xfrm>
              <a:prstGeom prst="rect">
                <a:avLst/>
              </a:prstGeom>
              <a:blipFill rotWithShape="0">
                <a:blip r:embed="rId14"/>
                <a:stretch>
                  <a:fillRect/>
                </a:stretch>
              </a:blipFill>
            </p:spPr>
            <p:txBody>
              <a:bodyPr/>
              <a:lstStyle/>
              <a:p>
                <a:r>
                  <a:rPr lang="zh-TW" altLang="en-US">
                    <a:noFill/>
                  </a:rPr>
                  <a:t> </a:t>
                </a:r>
              </a:p>
            </p:txBody>
          </p:sp>
        </mc:Fallback>
      </mc:AlternateContent>
      <p:sp>
        <p:nvSpPr>
          <p:cNvPr id="78" name="矩形 77"/>
          <p:cNvSpPr/>
          <p:nvPr/>
        </p:nvSpPr>
        <p:spPr>
          <a:xfrm>
            <a:off x="748793" y="199166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79" name="矩形 78"/>
          <p:cNvSpPr/>
          <p:nvPr/>
        </p:nvSpPr>
        <p:spPr>
          <a:xfrm>
            <a:off x="717550" y="363343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81" name="文字方塊 80"/>
          <p:cNvSpPr txBox="1"/>
          <p:nvPr/>
        </p:nvSpPr>
        <p:spPr>
          <a:xfrm>
            <a:off x="760961" y="1978209"/>
            <a:ext cx="342900" cy="461645"/>
          </a:xfrm>
          <a:prstGeom prst="rect">
            <a:avLst/>
          </a:prstGeom>
          <a:noFill/>
        </p:spPr>
        <p:txBody>
          <a:bodyPr wrap="square" lIns="91420" tIns="45710" rIns="91420" bIns="45710"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82" name="文字方塊 81"/>
          <p:cNvSpPr txBox="1"/>
          <p:nvPr/>
        </p:nvSpPr>
        <p:spPr>
          <a:xfrm>
            <a:off x="664366" y="3567894"/>
            <a:ext cx="488741" cy="461645"/>
          </a:xfrm>
          <a:prstGeom prst="rect">
            <a:avLst/>
          </a:prstGeom>
          <a:noFill/>
        </p:spPr>
        <p:txBody>
          <a:bodyPr wrap="square" lIns="91420" tIns="45710" rIns="91420" bIns="45710" rtlCol="0">
            <a:spAutoFit/>
          </a:bodyPr>
          <a:lstStyle/>
          <a:p>
            <a:pPr algn="ctr"/>
            <a:r>
              <a:rPr lang="en-US" altLang="zh-TW" sz="2400" dirty="0">
                <a:solidFill>
                  <a:srgbClr val="0000FF"/>
                </a:solidFill>
              </a:rPr>
              <a:t>-1</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97" name="文字方塊 96"/>
              <p:cNvSpPr txBox="1"/>
              <p:nvPr/>
            </p:nvSpPr>
            <p:spPr>
              <a:xfrm>
                <a:off x="3478118" y="5992674"/>
                <a:ext cx="810478" cy="714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a:solidFill>
                                <a:srgbClr val="FF0000"/>
                              </a:solidFill>
                              <a:latin typeface="Cambria Math" panose="02040503050406030204" pitchFamily="18" charset="0"/>
                            </a:rPr>
                          </m:ctrlPr>
                        </m:dPr>
                        <m:e>
                          <m:m>
                            <m:mPr>
                              <m:mcs>
                                <m:mc>
                                  <m:mcPr>
                                    <m:count m:val="1"/>
                                    <m:mcJc m:val="center"/>
                                  </m:mcPr>
                                </m:mc>
                              </m:mcs>
                              <m:ctrlPr>
                                <a:rPr lang="en-US" altLang="zh-TW" sz="2800" i="1">
                                  <a:solidFill>
                                    <a:srgbClr val="FF0000"/>
                                  </a:solidFill>
                                  <a:latin typeface="Cambria Math" panose="02040503050406030204" pitchFamily="18" charset="0"/>
                                </a:rPr>
                              </m:ctrlPr>
                            </m:mPr>
                            <m:mr>
                              <m:e>
                                <m:r>
                                  <m:rPr>
                                    <m:brk m:alnAt="7"/>
                                  </m:rPr>
                                  <a:rPr lang="en-US" altLang="zh-TW" sz="2800" i="1">
                                    <a:solidFill>
                                      <a:srgbClr val="FF0000"/>
                                    </a:solidFill>
                                    <a:latin typeface="Cambria Math" panose="02040503050406030204" pitchFamily="18" charset="0"/>
                                  </a:rPr>
                                  <m:t>4</m:t>
                                </m:r>
                              </m:e>
                            </m:mr>
                            <m:mr>
                              <m:e>
                                <m:r>
                                  <a:rPr lang="en-US" altLang="zh-TW" sz="2800" i="1">
                                    <a:solidFill>
                                      <a:srgbClr val="FF0000"/>
                                    </a:solidFill>
                                    <a:latin typeface="Cambria Math" panose="02040503050406030204" pitchFamily="18" charset="0"/>
                                  </a:rPr>
                                  <m:t>−2</m:t>
                                </m:r>
                              </m:e>
                            </m:mr>
                          </m:m>
                        </m:e>
                      </m:d>
                    </m:oMath>
                  </m:oMathPara>
                </a14:m>
                <a:endParaRPr lang="zh-TW" altLang="en-US" sz="2800" dirty="0">
                  <a:solidFill>
                    <a:srgbClr val="FF0000"/>
                  </a:solidFill>
                </a:endParaRPr>
              </a:p>
            </p:txBody>
          </p:sp>
        </mc:Choice>
        <mc:Fallback xmlns="">
          <p:sp>
            <p:nvSpPr>
              <p:cNvPr id="97" name="文字方塊 96"/>
              <p:cNvSpPr txBox="1">
                <a:spLocks noRot="1" noChangeAspect="1" noMove="1" noResize="1" noEditPoints="1" noAdjustHandles="1" noChangeArrowheads="1" noChangeShapeType="1" noTextEdit="1"/>
              </p:cNvSpPr>
              <p:nvPr/>
            </p:nvSpPr>
            <p:spPr>
              <a:xfrm>
                <a:off x="3478118" y="5992672"/>
                <a:ext cx="810478" cy="714106"/>
              </a:xfrm>
              <a:prstGeom prst="rect">
                <a:avLst/>
              </a:prstGeom>
              <a:blipFill rotWithShape="0">
                <a:blip r:embed="rId15"/>
                <a:stretch>
                  <a:fillRect/>
                </a:stretch>
              </a:blipFill>
            </p:spPr>
            <p:txBody>
              <a:bodyPr/>
              <a:lstStyle/>
              <a:p>
                <a:r>
                  <a:rPr lang="zh-TW" altLang="en-US">
                    <a:noFill/>
                  </a:rPr>
                  <a:t> </a:t>
                </a:r>
              </a:p>
            </p:txBody>
          </p:sp>
        </mc:Fallback>
      </mc:AlternateContent>
      <p:sp>
        <p:nvSpPr>
          <p:cNvPr id="9" name="右大括弧 8"/>
          <p:cNvSpPr/>
          <p:nvPr/>
        </p:nvSpPr>
        <p:spPr>
          <a:xfrm rot="5400000">
            <a:off x="3799149" y="3670896"/>
            <a:ext cx="151251" cy="4152171"/>
          </a:xfrm>
          <a:prstGeom prst="rightBrace">
            <a:avLst>
              <a:gd name="adj1" fmla="val 11539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91420" tIns="45710" rIns="91420" bIns="45710" rtlCol="0" anchor="ctr"/>
          <a:lstStyle/>
          <a:p>
            <a:pPr algn="ctr"/>
            <a:endParaRPr lang="zh-TW" altLang="en-US"/>
          </a:p>
        </p:txBody>
      </p:sp>
    </p:spTree>
    <p:extLst>
      <p:ext uri="{BB962C8B-B14F-4D97-AF65-F5344CB8AC3E}">
        <p14:creationId xmlns:p14="http://schemas.microsoft.com/office/powerpoint/2010/main" val="16947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3" grpId="0"/>
      <p:bldP spid="114" grpId="0"/>
      <p:bldP spid="115" grpId="0"/>
      <p:bldP spid="116" grpId="0"/>
      <p:bldP spid="120" grpId="0"/>
      <p:bldP spid="134" grpId="0"/>
      <p:bldP spid="135" grpId="0"/>
      <p:bldP spid="136" grpId="0"/>
      <p:bldP spid="138" grpId="0"/>
      <p:bldP spid="139" grpId="0"/>
      <p:bldP spid="3" grpId="0"/>
      <p:bldP spid="70" grpId="0"/>
      <p:bldP spid="71" grpId="0"/>
      <p:bldP spid="67" grpId="0"/>
      <p:bldP spid="68" grpId="0"/>
      <p:bldP spid="5" grpId="0"/>
      <p:bldP spid="81" grpId="0"/>
      <p:bldP spid="82" grpId="0"/>
      <p:bldP spid="97" grpId="0"/>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7180166" y="155409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74" name="矩形 73"/>
          <p:cNvSpPr/>
          <p:nvPr/>
        </p:nvSpPr>
        <p:spPr>
          <a:xfrm>
            <a:off x="3029727" y="160651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75" name="矩形 74"/>
          <p:cNvSpPr/>
          <p:nvPr/>
        </p:nvSpPr>
        <p:spPr>
          <a:xfrm>
            <a:off x="4355313" y="1590167"/>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76" name="矩形 75"/>
          <p:cNvSpPr/>
          <p:nvPr/>
        </p:nvSpPr>
        <p:spPr>
          <a:xfrm>
            <a:off x="5766871" y="160651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77" name="矩形 76"/>
          <p:cNvSpPr/>
          <p:nvPr/>
        </p:nvSpPr>
        <p:spPr>
          <a:xfrm>
            <a:off x="1846623" y="1634155"/>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93" name="直線單箭頭接點 92"/>
          <p:cNvCxnSpPr/>
          <p:nvPr/>
        </p:nvCxnSpPr>
        <p:spPr>
          <a:xfrm>
            <a:off x="6153680" y="2654934"/>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a:off x="6262994" y="3900824"/>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a:off x="6129794" y="1876131"/>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1915011" y="235184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97" name="矩形 96"/>
          <p:cNvSpPr/>
          <p:nvPr/>
        </p:nvSpPr>
        <p:spPr>
          <a:xfrm>
            <a:off x="1920829" y="178151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98" name="Object 12"/>
          <p:cNvGraphicFramePr>
            <a:graphicFrameLocks noChangeAspect="1"/>
          </p:cNvGraphicFramePr>
          <p:nvPr>
            <p:extLst>
              <p:ext uri="{D42A27DB-BD31-4B8C-83A1-F6EECF244321}">
                <p14:modId xmlns:p14="http://schemas.microsoft.com/office/powerpoint/2010/main" val="2456075025"/>
              </p:ext>
            </p:extLst>
          </p:nvPr>
        </p:nvGraphicFramePr>
        <p:xfrm>
          <a:off x="1933528" y="1686269"/>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0" name=""/>
                      <p:cNvPicPr>
                        <a:picLocks noChangeAspect="1" noChangeArrowheads="1"/>
                      </p:cNvPicPr>
                      <p:nvPr/>
                    </p:nvPicPr>
                    <p:blipFill>
                      <a:blip r:embed="rId4"/>
                      <a:srcRect/>
                      <a:stretch>
                        <a:fillRect/>
                      </a:stretch>
                    </p:blipFill>
                    <p:spPr bwMode="auto">
                      <a:xfrm>
                        <a:off x="1933528" y="1686269"/>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 name="Object 12"/>
          <p:cNvGraphicFramePr>
            <a:graphicFrameLocks noChangeAspect="1"/>
          </p:cNvGraphicFramePr>
          <p:nvPr>
            <p:extLst>
              <p:ext uri="{D42A27DB-BD31-4B8C-83A1-F6EECF244321}">
                <p14:modId xmlns:p14="http://schemas.microsoft.com/office/powerpoint/2010/main" val="2431463302"/>
              </p:ext>
            </p:extLst>
          </p:nvPr>
        </p:nvGraphicFramePr>
        <p:xfrm>
          <a:off x="1938824" y="2269000"/>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0" name=""/>
                      <p:cNvPicPr>
                        <a:picLocks noChangeAspect="1" noChangeArrowheads="1"/>
                      </p:cNvPicPr>
                      <p:nvPr/>
                    </p:nvPicPr>
                    <p:blipFill>
                      <a:blip r:embed="rId6"/>
                      <a:srcRect/>
                      <a:stretch>
                        <a:fillRect/>
                      </a:stretch>
                    </p:blipFill>
                    <p:spPr bwMode="auto">
                      <a:xfrm>
                        <a:off x="1938824" y="2269000"/>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橢圓 99"/>
          <p:cNvSpPr/>
          <p:nvPr/>
        </p:nvSpPr>
        <p:spPr>
          <a:xfrm>
            <a:off x="3126836" y="16175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01" name="橢圓 100"/>
          <p:cNvSpPr/>
          <p:nvPr/>
        </p:nvSpPr>
        <p:spPr>
          <a:xfrm>
            <a:off x="3129178" y="239608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02" name="橢圓 101"/>
          <p:cNvSpPr/>
          <p:nvPr/>
        </p:nvSpPr>
        <p:spPr>
          <a:xfrm>
            <a:off x="3117546" y="362409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03" name="文字方塊 102"/>
          <p:cNvSpPr txBox="1"/>
          <p:nvPr/>
        </p:nvSpPr>
        <p:spPr>
          <a:xfrm rot="5400000">
            <a:off x="3114800" y="304640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04" name="矩形 103"/>
          <p:cNvSpPr/>
          <p:nvPr/>
        </p:nvSpPr>
        <p:spPr>
          <a:xfrm>
            <a:off x="1924536" y="374960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105" name="Object 12"/>
          <p:cNvGraphicFramePr>
            <a:graphicFrameLocks noChangeAspect="1"/>
          </p:cNvGraphicFramePr>
          <p:nvPr>
            <p:extLst>
              <p:ext uri="{D42A27DB-BD31-4B8C-83A1-F6EECF244321}">
                <p14:modId xmlns:p14="http://schemas.microsoft.com/office/powerpoint/2010/main" val="2516349987"/>
              </p:ext>
            </p:extLst>
          </p:nvPr>
        </p:nvGraphicFramePr>
        <p:xfrm>
          <a:off x="1921420" y="3653351"/>
          <a:ext cx="407988" cy="488950"/>
        </p:xfrm>
        <a:graphic>
          <a:graphicData uri="http://schemas.openxmlformats.org/presentationml/2006/ole">
            <mc:AlternateContent xmlns:mc="http://schemas.openxmlformats.org/markup-compatibility/2006">
              <mc:Choice xmlns:v="urn:schemas-microsoft-com:vml" Requires="v">
                <p:oleObj name="方程式" r:id="rId7" imgW="190440" imgH="228600" progId="Equation.3">
                  <p:embed/>
                </p:oleObj>
              </mc:Choice>
              <mc:Fallback>
                <p:oleObj name="方程式" r:id="rId7" imgW="190440" imgH="228600" progId="Equation.3">
                  <p:embed/>
                  <p:pic>
                    <p:nvPicPr>
                      <p:cNvPr id="0" name=""/>
                      <p:cNvPicPr>
                        <a:picLocks noChangeAspect="1" noChangeArrowheads="1"/>
                      </p:cNvPicPr>
                      <p:nvPr/>
                    </p:nvPicPr>
                    <p:blipFill>
                      <a:blip r:embed="rId8"/>
                      <a:srcRect/>
                      <a:stretch>
                        <a:fillRect/>
                      </a:stretch>
                    </p:blipFill>
                    <p:spPr bwMode="auto">
                      <a:xfrm>
                        <a:off x="1921420" y="3653351"/>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 name="文字方塊 105"/>
          <p:cNvSpPr txBox="1"/>
          <p:nvPr/>
        </p:nvSpPr>
        <p:spPr>
          <a:xfrm rot="5400000">
            <a:off x="1800470" y="3034558"/>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07" name="橢圓 106"/>
          <p:cNvSpPr/>
          <p:nvPr/>
        </p:nvSpPr>
        <p:spPr>
          <a:xfrm>
            <a:off x="4442399" y="161751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08" name="橢圓 107"/>
          <p:cNvSpPr/>
          <p:nvPr/>
        </p:nvSpPr>
        <p:spPr>
          <a:xfrm>
            <a:off x="4444740" y="239608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09" name="橢圓 108"/>
          <p:cNvSpPr/>
          <p:nvPr/>
        </p:nvSpPr>
        <p:spPr>
          <a:xfrm>
            <a:off x="4433107" y="3624098"/>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10" name="文字方塊 109"/>
          <p:cNvSpPr txBox="1"/>
          <p:nvPr/>
        </p:nvSpPr>
        <p:spPr>
          <a:xfrm rot="5400000">
            <a:off x="4430362" y="304640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11" name="橢圓 110"/>
          <p:cNvSpPr/>
          <p:nvPr/>
        </p:nvSpPr>
        <p:spPr>
          <a:xfrm>
            <a:off x="5842715" y="159840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12" name="橢圓 111"/>
          <p:cNvSpPr/>
          <p:nvPr/>
        </p:nvSpPr>
        <p:spPr>
          <a:xfrm>
            <a:off x="5845057" y="235831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13" name="橢圓 112"/>
          <p:cNvSpPr/>
          <p:nvPr/>
        </p:nvSpPr>
        <p:spPr>
          <a:xfrm>
            <a:off x="5852085" y="3604990"/>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14" name="文字方塊 113"/>
          <p:cNvSpPr txBox="1"/>
          <p:nvPr/>
        </p:nvSpPr>
        <p:spPr>
          <a:xfrm rot="5400000">
            <a:off x="5849340" y="302413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15" name="文字方塊 114"/>
          <p:cNvSpPr txBox="1"/>
          <p:nvPr/>
        </p:nvSpPr>
        <p:spPr>
          <a:xfrm>
            <a:off x="5014445" y="155893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16" name="文字方塊 115"/>
          <p:cNvSpPr txBox="1"/>
          <p:nvPr/>
        </p:nvSpPr>
        <p:spPr>
          <a:xfrm>
            <a:off x="5032068" y="2344431"/>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17" name="文字方塊 116"/>
          <p:cNvSpPr txBox="1"/>
          <p:nvPr/>
        </p:nvSpPr>
        <p:spPr>
          <a:xfrm>
            <a:off x="5044248" y="3600723"/>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118" name="直線單箭頭接點 117"/>
          <p:cNvCxnSpPr>
            <a:stCxn id="100" idx="6"/>
            <a:endCxn id="107" idx="2"/>
          </p:cNvCxnSpPr>
          <p:nvPr/>
        </p:nvCxnSpPr>
        <p:spPr>
          <a:xfrm>
            <a:off x="3700995" y="190459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a:off x="3700995" y="2696347"/>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p:cNvCxnSpPr/>
          <p:nvPr/>
        </p:nvCxnSpPr>
        <p:spPr>
          <a:xfrm>
            <a:off x="3691703" y="391831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a:stCxn id="101" idx="6"/>
            <a:endCxn id="107" idx="2"/>
          </p:cNvCxnSpPr>
          <p:nvPr/>
        </p:nvCxnSpPr>
        <p:spPr>
          <a:xfrm flipV="1">
            <a:off x="3703336" y="1904597"/>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stCxn id="100" idx="6"/>
            <a:endCxn id="108" idx="2"/>
          </p:cNvCxnSpPr>
          <p:nvPr/>
        </p:nvCxnSpPr>
        <p:spPr>
          <a:xfrm>
            <a:off x="3700994" y="1904597"/>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p:cNvCxnSpPr>
            <a:stCxn id="100" idx="6"/>
            <a:endCxn id="109" idx="2"/>
          </p:cNvCxnSpPr>
          <p:nvPr/>
        </p:nvCxnSpPr>
        <p:spPr>
          <a:xfrm>
            <a:off x="3700996" y="1904595"/>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101" idx="6"/>
            <a:endCxn id="109" idx="2"/>
          </p:cNvCxnSpPr>
          <p:nvPr/>
        </p:nvCxnSpPr>
        <p:spPr>
          <a:xfrm>
            <a:off x="3703338" y="2683167"/>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a:stCxn id="102" idx="6"/>
            <a:endCxn id="107" idx="2"/>
          </p:cNvCxnSpPr>
          <p:nvPr/>
        </p:nvCxnSpPr>
        <p:spPr>
          <a:xfrm flipV="1">
            <a:off x="3691705" y="1904595"/>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102" idx="6"/>
            <a:endCxn id="108" idx="2"/>
          </p:cNvCxnSpPr>
          <p:nvPr/>
        </p:nvCxnSpPr>
        <p:spPr>
          <a:xfrm flipV="1">
            <a:off x="3691705" y="2683167"/>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126"/>
          <p:cNvCxnSpPr>
            <a:endCxn id="100" idx="2"/>
          </p:cNvCxnSpPr>
          <p:nvPr/>
        </p:nvCxnSpPr>
        <p:spPr>
          <a:xfrm flipV="1">
            <a:off x="2267436" y="1904595"/>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p:cNvCxnSpPr>
            <a:stCxn id="97" idx="3"/>
            <a:endCxn id="101" idx="2"/>
          </p:cNvCxnSpPr>
          <p:nvPr/>
        </p:nvCxnSpPr>
        <p:spPr>
          <a:xfrm>
            <a:off x="2263731" y="1952969"/>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97" idx="3"/>
            <a:endCxn id="102" idx="2"/>
          </p:cNvCxnSpPr>
          <p:nvPr/>
        </p:nvCxnSpPr>
        <p:spPr>
          <a:xfrm>
            <a:off x="2263730" y="1952969"/>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p:cNvCxnSpPr>
            <a:stCxn id="99" idx="3"/>
            <a:endCxn id="100" idx="2"/>
          </p:cNvCxnSpPr>
          <p:nvPr/>
        </p:nvCxnSpPr>
        <p:spPr>
          <a:xfrm flipV="1">
            <a:off x="2291251" y="1904595"/>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p:cNvCxnSpPr>
            <a:stCxn id="96" idx="3"/>
            <a:endCxn id="101" idx="2"/>
          </p:cNvCxnSpPr>
          <p:nvPr/>
        </p:nvCxnSpPr>
        <p:spPr>
          <a:xfrm>
            <a:off x="2257911" y="2523300"/>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單箭頭接點 131"/>
          <p:cNvCxnSpPr>
            <a:stCxn id="96" idx="3"/>
            <a:endCxn id="102" idx="2"/>
          </p:cNvCxnSpPr>
          <p:nvPr/>
        </p:nvCxnSpPr>
        <p:spPr>
          <a:xfrm>
            <a:off x="2257911" y="2523300"/>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132"/>
          <p:cNvCxnSpPr>
            <a:stCxn id="105" idx="3"/>
            <a:endCxn id="100" idx="2"/>
          </p:cNvCxnSpPr>
          <p:nvPr/>
        </p:nvCxnSpPr>
        <p:spPr>
          <a:xfrm flipV="1">
            <a:off x="2329408" y="1904597"/>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a:stCxn id="105" idx="3"/>
            <a:endCxn id="101" idx="2"/>
          </p:cNvCxnSpPr>
          <p:nvPr/>
        </p:nvCxnSpPr>
        <p:spPr>
          <a:xfrm flipV="1">
            <a:off x="2303040" y="2683165"/>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p:cNvCxnSpPr>
            <a:stCxn id="105" idx="3"/>
            <a:endCxn id="102" idx="2"/>
          </p:cNvCxnSpPr>
          <p:nvPr/>
        </p:nvCxnSpPr>
        <p:spPr>
          <a:xfrm>
            <a:off x="2303039" y="3897771"/>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rot="5400000">
            <a:off x="7122358" y="3055103"/>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37" name="文字方塊 136"/>
          <p:cNvSpPr txBox="1"/>
          <p:nvPr/>
        </p:nvSpPr>
        <p:spPr>
          <a:xfrm>
            <a:off x="7191451" y="1536271"/>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1</a:t>
            </a:r>
            <a:endParaRPr lang="zh-TW" altLang="en-US" sz="2800" baseline="-25000" dirty="0"/>
          </a:p>
        </p:txBody>
      </p:sp>
      <p:sp>
        <p:nvSpPr>
          <p:cNvPr id="138" name="文字方塊 137"/>
          <p:cNvSpPr txBox="1"/>
          <p:nvPr/>
        </p:nvSpPr>
        <p:spPr>
          <a:xfrm>
            <a:off x="7180167" y="2334491"/>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2</a:t>
            </a:r>
            <a:endParaRPr lang="zh-TW" altLang="en-US" sz="2800" baseline="-25000" dirty="0"/>
          </a:p>
        </p:txBody>
      </p:sp>
      <p:sp>
        <p:nvSpPr>
          <p:cNvPr id="139" name="文字方塊 138"/>
          <p:cNvSpPr txBox="1"/>
          <p:nvPr/>
        </p:nvSpPr>
        <p:spPr>
          <a:xfrm>
            <a:off x="7180167" y="3600723"/>
            <a:ext cx="631069" cy="523200"/>
          </a:xfrm>
          <a:prstGeom prst="rect">
            <a:avLst/>
          </a:prstGeom>
          <a:noFill/>
        </p:spPr>
        <p:txBody>
          <a:bodyPr wrap="square" lIns="91420" tIns="45710" rIns="91420" bIns="45710" rtlCol="0">
            <a:spAutoFit/>
          </a:bodyPr>
          <a:lstStyle/>
          <a:p>
            <a:r>
              <a:rPr lang="en-US" altLang="zh-TW" sz="2800" dirty="0" err="1"/>
              <a:t>y</a:t>
            </a:r>
            <a:r>
              <a:rPr lang="en-US" altLang="zh-TW" sz="2800" baseline="-25000" dirty="0" err="1"/>
              <a:t>M</a:t>
            </a:r>
            <a:endParaRPr lang="zh-TW" altLang="en-US" sz="2800" baseline="-25000" dirty="0"/>
          </a:p>
        </p:txBody>
      </p:sp>
      <p:sp>
        <p:nvSpPr>
          <p:cNvPr id="2" name="標題 1"/>
          <p:cNvSpPr>
            <a:spLocks noGrp="1"/>
          </p:cNvSpPr>
          <p:nvPr>
            <p:ph type="title"/>
          </p:nvPr>
        </p:nvSpPr>
        <p:spPr/>
        <p:txBody>
          <a:bodyPr/>
          <a:lstStyle/>
          <a:p>
            <a:r>
              <a:rPr lang="en-US" altLang="zh-TW" dirty="0"/>
              <a:t>Neural Network </a:t>
            </a:r>
            <a:endParaRPr lang="zh-TW" altLang="en-US" dirty="0"/>
          </a:p>
        </p:txBody>
      </p:sp>
      <p:sp>
        <p:nvSpPr>
          <p:cNvPr id="70" name="矩形 69"/>
          <p:cNvSpPr/>
          <p:nvPr/>
        </p:nvSpPr>
        <p:spPr>
          <a:xfrm>
            <a:off x="2318546" y="2185785"/>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W</a:t>
            </a:r>
            <a:r>
              <a:rPr lang="en-US" altLang="zh-TW" sz="2400" baseline="30000" dirty="0"/>
              <a:t>1</a:t>
            </a:r>
            <a:endParaRPr lang="zh-TW" altLang="en-US" sz="2400" baseline="30000" dirty="0"/>
          </a:p>
        </p:txBody>
      </p:sp>
      <p:sp>
        <p:nvSpPr>
          <p:cNvPr id="79" name="矩形 78"/>
          <p:cNvSpPr/>
          <p:nvPr/>
        </p:nvSpPr>
        <p:spPr>
          <a:xfrm>
            <a:off x="3706749" y="2193987"/>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W</a:t>
            </a:r>
            <a:r>
              <a:rPr lang="en-US" altLang="zh-TW" sz="2400" baseline="30000" dirty="0"/>
              <a:t>2</a:t>
            </a:r>
            <a:endParaRPr lang="zh-TW" altLang="en-US" sz="2400" baseline="30000" dirty="0"/>
          </a:p>
        </p:txBody>
      </p:sp>
      <p:sp>
        <p:nvSpPr>
          <p:cNvPr id="80" name="矩形 79"/>
          <p:cNvSpPr/>
          <p:nvPr/>
        </p:nvSpPr>
        <p:spPr>
          <a:xfrm>
            <a:off x="5172754" y="2187090"/>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W</a:t>
            </a:r>
            <a:r>
              <a:rPr lang="en-US" altLang="zh-TW" sz="2400" baseline="30000" dirty="0"/>
              <a:t>L</a:t>
            </a:r>
            <a:endParaRPr lang="zh-TW" altLang="en-US" sz="2400" baseline="30000" dirty="0"/>
          </a:p>
        </p:txBody>
      </p:sp>
      <p:sp>
        <p:nvSpPr>
          <p:cNvPr id="82" name="矩形 81"/>
          <p:cNvSpPr/>
          <p:nvPr/>
        </p:nvSpPr>
        <p:spPr>
          <a:xfrm>
            <a:off x="4322227" y="2527384"/>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b</a:t>
            </a:r>
            <a:r>
              <a:rPr lang="en-US" altLang="zh-TW" sz="2400" baseline="30000" dirty="0"/>
              <a:t>2</a:t>
            </a:r>
            <a:endParaRPr lang="zh-TW" altLang="en-US" sz="2400" baseline="30000" dirty="0"/>
          </a:p>
        </p:txBody>
      </p:sp>
      <p:sp>
        <p:nvSpPr>
          <p:cNvPr id="83" name="矩形 82"/>
          <p:cNvSpPr/>
          <p:nvPr/>
        </p:nvSpPr>
        <p:spPr>
          <a:xfrm>
            <a:off x="5812126" y="2503877"/>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err="1"/>
              <a:t>b</a:t>
            </a:r>
            <a:r>
              <a:rPr lang="en-US" altLang="zh-TW" sz="2400" baseline="30000" dirty="0" err="1"/>
              <a:t>L</a:t>
            </a:r>
            <a:endParaRPr lang="zh-TW" altLang="en-US" sz="2400" baseline="30000" dirty="0"/>
          </a:p>
        </p:txBody>
      </p:sp>
      <p:sp>
        <p:nvSpPr>
          <p:cNvPr id="88" name="矩形 87"/>
          <p:cNvSpPr/>
          <p:nvPr/>
        </p:nvSpPr>
        <p:spPr>
          <a:xfrm>
            <a:off x="2230675" y="358102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x</a:t>
            </a:r>
            <a:endParaRPr lang="zh-TW" altLang="en-US" sz="2400" dirty="0"/>
          </a:p>
        </p:txBody>
      </p:sp>
      <p:sp>
        <p:nvSpPr>
          <p:cNvPr id="89" name="矩形 88"/>
          <p:cNvSpPr/>
          <p:nvPr/>
        </p:nvSpPr>
        <p:spPr>
          <a:xfrm>
            <a:off x="3540089" y="358102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a</a:t>
            </a:r>
            <a:r>
              <a:rPr lang="en-US" altLang="zh-TW" sz="2400" baseline="30000" dirty="0"/>
              <a:t>1</a:t>
            </a:r>
            <a:endParaRPr lang="zh-TW" altLang="en-US" sz="2400" baseline="30000" dirty="0"/>
          </a:p>
        </p:txBody>
      </p:sp>
      <p:sp>
        <p:nvSpPr>
          <p:cNvPr id="90" name="矩形 89"/>
          <p:cNvSpPr/>
          <p:nvPr/>
        </p:nvSpPr>
        <p:spPr>
          <a:xfrm>
            <a:off x="4875213" y="359476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a</a:t>
            </a:r>
            <a:r>
              <a:rPr lang="en-US" altLang="zh-TW" sz="2400" baseline="30000" dirty="0"/>
              <a:t>2</a:t>
            </a:r>
            <a:endParaRPr lang="zh-TW" altLang="en-US" sz="2400" baseline="30000" dirty="0"/>
          </a:p>
        </p:txBody>
      </p:sp>
      <p:sp>
        <p:nvSpPr>
          <p:cNvPr id="92" name="矩形 91"/>
          <p:cNvSpPr/>
          <p:nvPr/>
        </p:nvSpPr>
        <p:spPr>
          <a:xfrm>
            <a:off x="6464827" y="3589712"/>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y</a:t>
            </a:r>
            <a:endParaRPr lang="zh-TW" altLang="en-US" sz="2400" baseline="30000" dirty="0"/>
          </a:p>
        </p:txBody>
      </p:sp>
      <p:grpSp>
        <p:nvGrpSpPr>
          <p:cNvPr id="4" name="群組 3"/>
          <p:cNvGrpSpPr/>
          <p:nvPr/>
        </p:nvGrpSpPr>
        <p:grpSpPr>
          <a:xfrm>
            <a:off x="162374" y="4820851"/>
            <a:ext cx="2935162" cy="877076"/>
            <a:chOff x="522337" y="4911258"/>
            <a:chExt cx="2935162" cy="877076"/>
          </a:xfrm>
        </p:grpSpPr>
        <p:sp>
          <p:nvSpPr>
            <p:cNvPr id="71" name="矩形 70"/>
            <p:cNvSpPr/>
            <p:nvPr/>
          </p:nvSpPr>
          <p:spPr>
            <a:xfrm>
              <a:off x="280429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1</a:t>
              </a:r>
              <a:endParaRPr lang="zh-TW" altLang="en-US" sz="2400" baseline="30000" dirty="0"/>
            </a:p>
          </p:txBody>
        </p:sp>
        <p:sp>
          <p:nvSpPr>
            <p:cNvPr id="143" name="矩形 142"/>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1</a:t>
              </a:r>
              <a:endParaRPr lang="zh-TW" altLang="en-US" sz="2400" baseline="30000" dirty="0"/>
            </a:p>
          </p:txBody>
        </p:sp>
        <p:sp>
          <p:nvSpPr>
            <p:cNvPr id="144" name="矩形 143"/>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sp>
          <p:nvSpPr>
            <p:cNvPr id="3" name="文字方塊 2"/>
            <p:cNvSpPr txBox="1"/>
            <p:nvPr/>
          </p:nvSpPr>
          <p:spPr>
            <a:xfrm>
              <a:off x="2384389" y="5106861"/>
              <a:ext cx="360621"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145" name="文字方塊 144"/>
                <p:cNvSpPr txBox="1"/>
                <p:nvPr/>
              </p:nvSpPr>
              <p:spPr>
                <a:xfrm>
                  <a:off x="522337" y="5165130"/>
                  <a:ext cx="29351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𝜎</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                                    </m:t>
                            </m:r>
                          </m:e>
                        </m:d>
                      </m:oMath>
                    </m:oMathPara>
                  </a14:m>
                  <a:endParaRPr lang="zh-TW" altLang="en-US" sz="2400" dirty="0"/>
                </a:p>
              </p:txBody>
            </p:sp>
          </mc:Choice>
          <mc:Fallback xmlns="">
            <p:sp>
              <p:nvSpPr>
                <p:cNvPr id="145" name="文字方塊 144"/>
                <p:cNvSpPr txBox="1">
                  <a:spLocks noRot="1" noChangeAspect="1" noMove="1" noResize="1" noEditPoints="1" noAdjustHandles="1" noChangeArrowheads="1" noChangeShapeType="1" noTextEdit="1"/>
                </p:cNvSpPr>
                <p:nvPr/>
              </p:nvSpPr>
              <p:spPr>
                <a:xfrm>
                  <a:off x="522337" y="5165130"/>
                  <a:ext cx="3002489" cy="369332"/>
                </a:xfrm>
                <a:prstGeom prst="rect">
                  <a:avLst/>
                </a:prstGeom>
                <a:blipFill rotWithShape="0">
                  <a:blip r:embed="rId10"/>
                  <a:stretch>
                    <a:fillRect/>
                  </a:stretch>
                </a:blipFill>
              </p:spPr>
              <p:txBody>
                <a:bodyPr/>
                <a:lstStyle/>
                <a:p>
                  <a:r>
                    <a:rPr lang="zh-TW" altLang="en-US">
                      <a:noFill/>
                    </a:rPr>
                    <a:t> </a:t>
                  </a:r>
                </a:p>
              </p:txBody>
            </p:sp>
          </mc:Fallback>
        </mc:AlternateContent>
      </p:grpSp>
      <p:grpSp>
        <p:nvGrpSpPr>
          <p:cNvPr id="159" name="群組 158"/>
          <p:cNvGrpSpPr/>
          <p:nvPr/>
        </p:nvGrpSpPr>
        <p:grpSpPr>
          <a:xfrm>
            <a:off x="3164864" y="5192193"/>
            <a:ext cx="2935162" cy="877076"/>
            <a:chOff x="522337" y="4911258"/>
            <a:chExt cx="2935162" cy="877076"/>
          </a:xfrm>
        </p:grpSpPr>
        <p:sp>
          <p:nvSpPr>
            <p:cNvPr id="160" name="矩形 159"/>
            <p:cNvSpPr/>
            <p:nvPr/>
          </p:nvSpPr>
          <p:spPr>
            <a:xfrm>
              <a:off x="280429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2</a:t>
              </a:r>
              <a:endParaRPr lang="zh-TW" altLang="en-US" sz="2400" baseline="30000" dirty="0"/>
            </a:p>
          </p:txBody>
        </p:sp>
        <p:sp>
          <p:nvSpPr>
            <p:cNvPr id="161" name="矩形 160"/>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2</a:t>
              </a:r>
              <a:endParaRPr lang="zh-TW" altLang="en-US" sz="2400" baseline="30000" dirty="0"/>
            </a:p>
          </p:txBody>
        </p:sp>
        <p:sp>
          <p:nvSpPr>
            <p:cNvPr id="162" name="矩形 161"/>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r>
                <a:rPr lang="en-US" altLang="zh-TW" sz="2400" baseline="30000" dirty="0"/>
                <a:t>1</a:t>
              </a:r>
              <a:endParaRPr lang="zh-TW" altLang="en-US" sz="2400" baseline="30000" dirty="0"/>
            </a:p>
          </p:txBody>
        </p:sp>
        <p:sp>
          <p:nvSpPr>
            <p:cNvPr id="163" name="文字方塊 162"/>
            <p:cNvSpPr txBox="1"/>
            <p:nvPr/>
          </p:nvSpPr>
          <p:spPr>
            <a:xfrm>
              <a:off x="2384389" y="5106861"/>
              <a:ext cx="360621"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164" name="文字方塊 163"/>
                <p:cNvSpPr txBox="1"/>
                <p:nvPr/>
              </p:nvSpPr>
              <p:spPr>
                <a:xfrm>
                  <a:off x="522337" y="5165130"/>
                  <a:ext cx="29351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𝜎</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                                    </m:t>
                            </m:r>
                          </m:e>
                        </m:d>
                      </m:oMath>
                    </m:oMathPara>
                  </a14:m>
                  <a:endParaRPr lang="zh-TW" altLang="en-US" sz="2400" dirty="0"/>
                </a:p>
              </p:txBody>
            </p:sp>
          </mc:Choice>
          <mc:Fallback xmlns="">
            <p:sp>
              <p:nvSpPr>
                <p:cNvPr id="164" name="文字方塊 163"/>
                <p:cNvSpPr txBox="1">
                  <a:spLocks noRot="1" noChangeAspect="1" noMove="1" noResize="1" noEditPoints="1" noAdjustHandles="1" noChangeArrowheads="1" noChangeShapeType="1" noTextEdit="1"/>
                </p:cNvSpPr>
                <p:nvPr/>
              </p:nvSpPr>
              <p:spPr>
                <a:xfrm>
                  <a:off x="522337" y="5165130"/>
                  <a:ext cx="3002489" cy="369332"/>
                </a:xfrm>
                <a:prstGeom prst="rect">
                  <a:avLst/>
                </a:prstGeom>
                <a:blipFill rotWithShape="0">
                  <a:blip r:embed="rId11"/>
                  <a:stretch>
                    <a:fillRect/>
                  </a:stretch>
                </a:blipFill>
              </p:spPr>
              <p:txBody>
                <a:bodyPr/>
                <a:lstStyle/>
                <a:p>
                  <a:r>
                    <a:rPr lang="zh-TW" altLang="en-US">
                      <a:noFill/>
                    </a:rPr>
                    <a:t> </a:t>
                  </a:r>
                </a:p>
              </p:txBody>
            </p:sp>
          </mc:Fallback>
        </mc:AlternateContent>
      </p:grpSp>
      <p:grpSp>
        <p:nvGrpSpPr>
          <p:cNvPr id="165" name="群組 164"/>
          <p:cNvGrpSpPr/>
          <p:nvPr/>
        </p:nvGrpSpPr>
        <p:grpSpPr>
          <a:xfrm>
            <a:off x="6003379" y="5784539"/>
            <a:ext cx="2867836" cy="877076"/>
            <a:chOff x="522337" y="4911258"/>
            <a:chExt cx="2867836" cy="877076"/>
          </a:xfrm>
        </p:grpSpPr>
        <p:sp>
          <p:nvSpPr>
            <p:cNvPr id="166" name="矩形 165"/>
            <p:cNvSpPr/>
            <p:nvPr/>
          </p:nvSpPr>
          <p:spPr>
            <a:xfrm>
              <a:off x="274351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a:t>b</a:t>
              </a:r>
              <a:r>
                <a:rPr lang="en-US" altLang="zh-TW" sz="2400" baseline="30000" dirty="0" err="1"/>
                <a:t>L</a:t>
              </a:r>
              <a:endParaRPr lang="zh-TW" altLang="en-US" sz="2400" baseline="30000" dirty="0"/>
            </a:p>
          </p:txBody>
        </p:sp>
        <p:sp>
          <p:nvSpPr>
            <p:cNvPr id="167" name="矩形 166"/>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L</a:t>
              </a:r>
              <a:endParaRPr lang="zh-TW" altLang="en-US" sz="2400" baseline="30000" dirty="0"/>
            </a:p>
          </p:txBody>
        </p:sp>
        <p:sp>
          <p:nvSpPr>
            <p:cNvPr id="168" name="矩形 167"/>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400" baseline="30000" dirty="0"/>
            </a:p>
          </p:txBody>
        </p:sp>
        <p:sp>
          <p:nvSpPr>
            <p:cNvPr id="169" name="文字方塊 168"/>
            <p:cNvSpPr txBox="1"/>
            <p:nvPr/>
          </p:nvSpPr>
          <p:spPr>
            <a:xfrm>
              <a:off x="2384389" y="5106861"/>
              <a:ext cx="360621"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170" name="文字方塊 169"/>
                <p:cNvSpPr txBox="1"/>
                <p:nvPr/>
              </p:nvSpPr>
              <p:spPr>
                <a:xfrm>
                  <a:off x="522337" y="5165130"/>
                  <a:ext cx="28678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𝜎</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                                   </m:t>
                            </m:r>
                          </m:e>
                        </m:d>
                      </m:oMath>
                    </m:oMathPara>
                  </a14:m>
                  <a:endParaRPr lang="zh-TW" altLang="en-US" sz="2400" dirty="0"/>
                </a:p>
              </p:txBody>
            </p:sp>
          </mc:Choice>
          <mc:Fallback xmlns="">
            <p:sp>
              <p:nvSpPr>
                <p:cNvPr id="170" name="文字方塊 169"/>
                <p:cNvSpPr txBox="1">
                  <a:spLocks noRot="1" noChangeAspect="1" noMove="1" noResize="1" noEditPoints="1" noAdjustHandles="1" noChangeArrowheads="1" noChangeShapeType="1" noTextEdit="1"/>
                </p:cNvSpPr>
                <p:nvPr/>
              </p:nvSpPr>
              <p:spPr>
                <a:xfrm>
                  <a:off x="522337" y="5165130"/>
                  <a:ext cx="2867836" cy="369332"/>
                </a:xfrm>
                <a:prstGeom prst="rect">
                  <a:avLst/>
                </a:prstGeom>
                <a:blipFill rotWithShape="0">
                  <a:blip r:embed="rId12"/>
                  <a:stretch>
                    <a:fillRect l="-1064"/>
                  </a:stretch>
                </a:blipFill>
              </p:spPr>
              <p:txBody>
                <a:bodyPr/>
                <a:lstStyle/>
                <a:p>
                  <a:r>
                    <a:rPr lang="zh-TW" altLang="en-US">
                      <a:noFill/>
                    </a:rPr>
                    <a:t> </a:t>
                  </a:r>
                </a:p>
              </p:txBody>
            </p:sp>
          </mc:Fallback>
        </mc:AlternateContent>
      </p:grpSp>
      <p:cxnSp>
        <p:nvCxnSpPr>
          <p:cNvPr id="7" name="直線單箭頭接點 6"/>
          <p:cNvCxnSpPr>
            <a:stCxn id="145" idx="3"/>
            <a:endCxn id="89" idx="2"/>
          </p:cNvCxnSpPr>
          <p:nvPr/>
        </p:nvCxnSpPr>
        <p:spPr>
          <a:xfrm flipV="1">
            <a:off x="3097536" y="4458105"/>
            <a:ext cx="663233" cy="8012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7306268" y="5985201"/>
            <a:ext cx="585377" cy="461645"/>
          </a:xfrm>
          <a:prstGeom prst="rect">
            <a:avLst/>
          </a:prstGeom>
        </p:spPr>
        <p:txBody>
          <a:bodyPr wrap="none" lIns="91420" tIns="45710" rIns="91420" bIns="45710">
            <a:spAutoFit/>
          </a:bodyPr>
          <a:lstStyle/>
          <a:p>
            <a:pPr algn="ctr"/>
            <a:r>
              <a:rPr lang="en-US" altLang="zh-TW" sz="2400" dirty="0"/>
              <a:t>a</a:t>
            </a:r>
            <a:r>
              <a:rPr lang="en-US" altLang="zh-TW" sz="2400" baseline="30000" dirty="0"/>
              <a:t>L-1</a:t>
            </a:r>
            <a:endParaRPr lang="zh-TW" altLang="en-US" sz="2400" baseline="30000" dirty="0"/>
          </a:p>
        </p:txBody>
      </p:sp>
      <p:sp>
        <p:nvSpPr>
          <p:cNvPr id="173" name="矩形 172"/>
          <p:cNvSpPr/>
          <p:nvPr/>
        </p:nvSpPr>
        <p:spPr>
          <a:xfrm>
            <a:off x="2881004" y="2531689"/>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b</a:t>
            </a:r>
            <a:r>
              <a:rPr lang="en-US" altLang="zh-TW" sz="2400" baseline="30000" dirty="0"/>
              <a:t>1</a:t>
            </a:r>
            <a:endParaRPr lang="zh-TW" altLang="en-US" sz="2400" baseline="30000" dirty="0"/>
          </a:p>
        </p:txBody>
      </p:sp>
      <p:sp>
        <p:nvSpPr>
          <p:cNvPr id="24" name="手繪多邊形 23"/>
          <p:cNvSpPr/>
          <p:nvPr/>
        </p:nvSpPr>
        <p:spPr>
          <a:xfrm>
            <a:off x="5351491" y="4437089"/>
            <a:ext cx="882753" cy="1169232"/>
          </a:xfrm>
          <a:custGeom>
            <a:avLst/>
            <a:gdLst>
              <a:gd name="connsiteX0" fmla="*/ 749508 w 882753"/>
              <a:gd name="connsiteY0" fmla="*/ 1169232 h 1169232"/>
              <a:gd name="connsiteX1" fmla="*/ 824459 w 882753"/>
              <a:gd name="connsiteY1" fmla="*/ 779488 h 1169232"/>
              <a:gd name="connsiteX2" fmla="*/ 0 w 882753"/>
              <a:gd name="connsiteY2" fmla="*/ 0 h 1169232"/>
            </a:gdLst>
            <a:ahLst/>
            <a:cxnLst>
              <a:cxn ang="0">
                <a:pos x="connsiteX0" y="connsiteY0"/>
              </a:cxn>
              <a:cxn ang="0">
                <a:pos x="connsiteX1" y="connsiteY1"/>
              </a:cxn>
              <a:cxn ang="0">
                <a:pos x="connsiteX2" y="connsiteY2"/>
              </a:cxn>
            </a:cxnLst>
            <a:rect l="l" t="t" r="r" b="b"/>
            <a:pathLst>
              <a:path w="882753" h="1169232">
                <a:moveTo>
                  <a:pt x="749508" y="1169232"/>
                </a:moveTo>
                <a:cubicBezTo>
                  <a:pt x="849442" y="1071796"/>
                  <a:pt x="949377" y="974360"/>
                  <a:pt x="824459" y="779488"/>
                </a:cubicBezTo>
                <a:cubicBezTo>
                  <a:pt x="699541" y="584616"/>
                  <a:pt x="349770" y="292308"/>
                  <a:pt x="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5" name="手繪多邊形 24"/>
          <p:cNvSpPr/>
          <p:nvPr/>
        </p:nvSpPr>
        <p:spPr>
          <a:xfrm>
            <a:off x="6925458" y="4407108"/>
            <a:ext cx="2027943" cy="1783830"/>
          </a:xfrm>
          <a:custGeom>
            <a:avLst/>
            <a:gdLst>
              <a:gd name="connsiteX0" fmla="*/ 1933731 w 2027943"/>
              <a:gd name="connsiteY0" fmla="*/ 1783830 h 1783830"/>
              <a:gd name="connsiteX1" fmla="*/ 1993692 w 2027943"/>
              <a:gd name="connsiteY1" fmla="*/ 1319135 h 1783830"/>
              <a:gd name="connsiteX2" fmla="*/ 1469036 w 2027943"/>
              <a:gd name="connsiteY2" fmla="*/ 449705 h 1783830"/>
              <a:gd name="connsiteX3" fmla="*/ 0 w 2027943"/>
              <a:gd name="connsiteY3" fmla="*/ 0 h 1783830"/>
            </a:gdLst>
            <a:ahLst/>
            <a:cxnLst>
              <a:cxn ang="0">
                <a:pos x="connsiteX0" y="connsiteY0"/>
              </a:cxn>
              <a:cxn ang="0">
                <a:pos x="connsiteX1" y="connsiteY1"/>
              </a:cxn>
              <a:cxn ang="0">
                <a:pos x="connsiteX2" y="connsiteY2"/>
              </a:cxn>
              <a:cxn ang="0">
                <a:pos x="connsiteX3" y="connsiteY3"/>
              </a:cxn>
            </a:cxnLst>
            <a:rect l="l" t="t" r="r" b="b"/>
            <a:pathLst>
              <a:path w="2027943" h="1783830">
                <a:moveTo>
                  <a:pt x="1933731" y="1783830"/>
                </a:moveTo>
                <a:cubicBezTo>
                  <a:pt x="2002436" y="1662659"/>
                  <a:pt x="2071141" y="1541489"/>
                  <a:pt x="1993692" y="1319135"/>
                </a:cubicBezTo>
                <a:cubicBezTo>
                  <a:pt x="1916243" y="1096781"/>
                  <a:pt x="1801318" y="669561"/>
                  <a:pt x="1469036" y="449705"/>
                </a:cubicBezTo>
                <a:cubicBezTo>
                  <a:pt x="1136754" y="229849"/>
                  <a:pt x="568377" y="114924"/>
                  <a:pt x="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Tree>
    <p:extLst>
      <p:ext uri="{BB962C8B-B14F-4D97-AF65-F5344CB8AC3E}">
        <p14:creationId xmlns:p14="http://schemas.microsoft.com/office/powerpoint/2010/main" val="137006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9" grpId="0" animBg="1"/>
      <p:bldP spid="80" grpId="0" animBg="1"/>
      <p:bldP spid="82" grpId="0" animBg="1"/>
      <p:bldP spid="83" grpId="0" animBg="1"/>
      <p:bldP spid="88" grpId="0" animBg="1"/>
      <p:bldP spid="89" grpId="0" animBg="1"/>
      <p:bldP spid="90" grpId="0" animBg="1"/>
      <p:bldP spid="92" grpId="0" animBg="1"/>
      <p:bldP spid="14" grpId="0"/>
      <p:bldP spid="173" grpId="0" animBg="1"/>
      <p:bldP spid="24" grpId="0" animBg="1"/>
      <p:bldP spid="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3" name="文字方塊 172"/>
              <p:cNvSpPr txBox="1"/>
              <p:nvPr/>
            </p:nvSpPr>
            <p:spPr>
              <a:xfrm>
                <a:off x="321349" y="5960609"/>
                <a:ext cx="850130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𝜎</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                                                                                                                  </m:t>
                          </m:r>
                        </m:e>
                      </m:d>
                    </m:oMath>
                  </m:oMathPara>
                </a14:m>
                <a:endParaRPr lang="zh-TW" altLang="en-US" sz="2400" dirty="0"/>
              </a:p>
            </p:txBody>
          </p:sp>
        </mc:Choice>
        <mc:Fallback xmlns="">
          <p:sp>
            <p:nvSpPr>
              <p:cNvPr id="173" name="文字方塊 172"/>
              <p:cNvSpPr txBox="1">
                <a:spLocks noRot="1" noChangeAspect="1" noMove="1" noResize="1" noEditPoints="1" noAdjustHandles="1" noChangeArrowheads="1" noChangeShapeType="1" noTextEdit="1"/>
              </p:cNvSpPr>
              <p:nvPr/>
            </p:nvSpPr>
            <p:spPr>
              <a:xfrm>
                <a:off x="321349" y="5960609"/>
                <a:ext cx="8501302" cy="369332"/>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3" name="文字方塊 152"/>
              <p:cNvSpPr txBox="1"/>
              <p:nvPr/>
            </p:nvSpPr>
            <p:spPr>
              <a:xfrm>
                <a:off x="2399139" y="5965345"/>
                <a:ext cx="51569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𝜎</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                                                                     </m:t>
                          </m:r>
                        </m:e>
                      </m:d>
                    </m:oMath>
                  </m:oMathPara>
                </a14:m>
                <a:endParaRPr lang="zh-TW" altLang="en-US" sz="2400" dirty="0"/>
              </a:p>
            </p:txBody>
          </p:sp>
        </mc:Choice>
        <mc:Fallback xmlns="">
          <p:sp>
            <p:nvSpPr>
              <p:cNvPr id="153" name="文字方塊 152"/>
              <p:cNvSpPr txBox="1">
                <a:spLocks noRot="1" noChangeAspect="1" noMove="1" noResize="1" noEditPoints="1" noAdjustHandles="1" noChangeArrowheads="1" noChangeShapeType="1" noTextEdit="1"/>
              </p:cNvSpPr>
              <p:nvPr/>
            </p:nvSpPr>
            <p:spPr>
              <a:xfrm>
                <a:off x="2399137" y="5965343"/>
                <a:ext cx="5156925" cy="369332"/>
              </a:xfrm>
              <a:prstGeom prst="rect">
                <a:avLst/>
              </a:prstGeom>
              <a:blipFill rotWithShape="0">
                <a:blip r:embed="rId5"/>
                <a:stretch>
                  <a:fillRect l="-355"/>
                </a:stretch>
              </a:blipFill>
            </p:spPr>
            <p:txBody>
              <a:bodyPr/>
              <a:lstStyle/>
              <a:p>
                <a:r>
                  <a:rPr lang="zh-TW" altLang="en-US">
                    <a:noFill/>
                  </a:rPr>
                  <a:t> </a:t>
                </a:r>
              </a:p>
            </p:txBody>
          </p:sp>
        </mc:Fallback>
      </mc:AlternateContent>
      <p:sp>
        <p:nvSpPr>
          <p:cNvPr id="78" name="矩形 77"/>
          <p:cNvSpPr/>
          <p:nvPr/>
        </p:nvSpPr>
        <p:spPr>
          <a:xfrm>
            <a:off x="7180166" y="155409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74" name="矩形 73"/>
          <p:cNvSpPr/>
          <p:nvPr/>
        </p:nvSpPr>
        <p:spPr>
          <a:xfrm>
            <a:off x="3029727" y="160651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75" name="矩形 74"/>
          <p:cNvSpPr/>
          <p:nvPr/>
        </p:nvSpPr>
        <p:spPr>
          <a:xfrm>
            <a:off x="4355313" y="1590167"/>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76" name="矩形 75"/>
          <p:cNvSpPr/>
          <p:nvPr/>
        </p:nvSpPr>
        <p:spPr>
          <a:xfrm>
            <a:off x="5766871" y="160651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77" name="矩形 76"/>
          <p:cNvSpPr/>
          <p:nvPr/>
        </p:nvSpPr>
        <p:spPr>
          <a:xfrm>
            <a:off x="1846623" y="1634155"/>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93" name="直線單箭頭接點 92"/>
          <p:cNvCxnSpPr/>
          <p:nvPr/>
        </p:nvCxnSpPr>
        <p:spPr>
          <a:xfrm>
            <a:off x="6153680" y="2654934"/>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p:cNvCxnSpPr/>
          <p:nvPr/>
        </p:nvCxnSpPr>
        <p:spPr>
          <a:xfrm>
            <a:off x="6262994" y="3900824"/>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p:cNvCxnSpPr/>
          <p:nvPr/>
        </p:nvCxnSpPr>
        <p:spPr>
          <a:xfrm>
            <a:off x="6129794" y="1876131"/>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1915011" y="235184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97" name="矩形 96"/>
          <p:cNvSpPr/>
          <p:nvPr/>
        </p:nvSpPr>
        <p:spPr>
          <a:xfrm>
            <a:off x="1920829" y="178151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98" name="Object 12"/>
          <p:cNvGraphicFramePr>
            <a:graphicFrameLocks noChangeAspect="1"/>
          </p:cNvGraphicFramePr>
          <p:nvPr/>
        </p:nvGraphicFramePr>
        <p:xfrm>
          <a:off x="1933528" y="1686269"/>
          <a:ext cx="325438" cy="461962"/>
        </p:xfrm>
        <a:graphic>
          <a:graphicData uri="http://schemas.openxmlformats.org/presentationml/2006/ole">
            <mc:AlternateContent xmlns:mc="http://schemas.openxmlformats.org/markup-compatibility/2006">
              <mc:Choice xmlns:v="urn:schemas-microsoft-com:vml" Requires="v">
                <p:oleObj name="方程式" r:id="rId6" imgW="152280" imgH="215640" progId="Equation.3">
                  <p:embed/>
                </p:oleObj>
              </mc:Choice>
              <mc:Fallback>
                <p:oleObj name="方程式" r:id="rId6" imgW="152280" imgH="215640" progId="Equation.3">
                  <p:embed/>
                  <p:pic>
                    <p:nvPicPr>
                      <p:cNvPr id="0" name=""/>
                      <p:cNvPicPr>
                        <a:picLocks noChangeAspect="1" noChangeArrowheads="1"/>
                      </p:cNvPicPr>
                      <p:nvPr/>
                    </p:nvPicPr>
                    <p:blipFill>
                      <a:blip r:embed="rId7"/>
                      <a:srcRect/>
                      <a:stretch>
                        <a:fillRect/>
                      </a:stretch>
                    </p:blipFill>
                    <p:spPr bwMode="auto">
                      <a:xfrm>
                        <a:off x="1933528" y="1686269"/>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 name="Object 12"/>
          <p:cNvGraphicFramePr>
            <a:graphicFrameLocks noChangeAspect="1"/>
          </p:cNvGraphicFramePr>
          <p:nvPr/>
        </p:nvGraphicFramePr>
        <p:xfrm>
          <a:off x="1938824" y="2269000"/>
          <a:ext cx="352425" cy="461963"/>
        </p:xfrm>
        <a:graphic>
          <a:graphicData uri="http://schemas.openxmlformats.org/presentationml/2006/ole">
            <mc:AlternateContent xmlns:mc="http://schemas.openxmlformats.org/markup-compatibility/2006">
              <mc:Choice xmlns:v="urn:schemas-microsoft-com:vml" Requires="v">
                <p:oleObj name="方程式" r:id="rId8" imgW="164880" imgH="215640" progId="Equation.3">
                  <p:embed/>
                </p:oleObj>
              </mc:Choice>
              <mc:Fallback>
                <p:oleObj name="方程式" r:id="rId8" imgW="164880" imgH="215640" progId="Equation.3">
                  <p:embed/>
                  <p:pic>
                    <p:nvPicPr>
                      <p:cNvPr id="0" name=""/>
                      <p:cNvPicPr>
                        <a:picLocks noChangeAspect="1" noChangeArrowheads="1"/>
                      </p:cNvPicPr>
                      <p:nvPr/>
                    </p:nvPicPr>
                    <p:blipFill>
                      <a:blip r:embed="rId9"/>
                      <a:srcRect/>
                      <a:stretch>
                        <a:fillRect/>
                      </a:stretch>
                    </p:blipFill>
                    <p:spPr bwMode="auto">
                      <a:xfrm>
                        <a:off x="1938824" y="2269000"/>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橢圓 99"/>
          <p:cNvSpPr/>
          <p:nvPr/>
        </p:nvSpPr>
        <p:spPr>
          <a:xfrm>
            <a:off x="3126836" y="161751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01" name="橢圓 100"/>
          <p:cNvSpPr/>
          <p:nvPr/>
        </p:nvSpPr>
        <p:spPr>
          <a:xfrm>
            <a:off x="3129178" y="239608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02" name="橢圓 101"/>
          <p:cNvSpPr/>
          <p:nvPr/>
        </p:nvSpPr>
        <p:spPr>
          <a:xfrm>
            <a:off x="3117546" y="362409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103" name="文字方塊 102"/>
          <p:cNvSpPr txBox="1"/>
          <p:nvPr/>
        </p:nvSpPr>
        <p:spPr>
          <a:xfrm rot="5400000">
            <a:off x="3114800" y="304640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04" name="矩形 103"/>
          <p:cNvSpPr/>
          <p:nvPr/>
        </p:nvSpPr>
        <p:spPr>
          <a:xfrm>
            <a:off x="1924536" y="374960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105" name="Object 12"/>
          <p:cNvGraphicFramePr>
            <a:graphicFrameLocks noChangeAspect="1"/>
          </p:cNvGraphicFramePr>
          <p:nvPr/>
        </p:nvGraphicFramePr>
        <p:xfrm>
          <a:off x="1921420" y="3653351"/>
          <a:ext cx="407988" cy="488950"/>
        </p:xfrm>
        <a:graphic>
          <a:graphicData uri="http://schemas.openxmlformats.org/presentationml/2006/ole">
            <mc:AlternateContent xmlns:mc="http://schemas.openxmlformats.org/markup-compatibility/2006">
              <mc:Choice xmlns:v="urn:schemas-microsoft-com:vml" Requires="v">
                <p:oleObj name="方程式" r:id="rId10" imgW="190440" imgH="228600" progId="Equation.3">
                  <p:embed/>
                </p:oleObj>
              </mc:Choice>
              <mc:Fallback>
                <p:oleObj name="方程式" r:id="rId10" imgW="190440" imgH="228600" progId="Equation.3">
                  <p:embed/>
                  <p:pic>
                    <p:nvPicPr>
                      <p:cNvPr id="0" name=""/>
                      <p:cNvPicPr>
                        <a:picLocks noChangeAspect="1" noChangeArrowheads="1"/>
                      </p:cNvPicPr>
                      <p:nvPr/>
                    </p:nvPicPr>
                    <p:blipFill>
                      <a:blip r:embed="rId11"/>
                      <a:srcRect/>
                      <a:stretch>
                        <a:fillRect/>
                      </a:stretch>
                    </p:blipFill>
                    <p:spPr bwMode="auto">
                      <a:xfrm>
                        <a:off x="1921420" y="3653351"/>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 name="文字方塊 105"/>
          <p:cNvSpPr txBox="1"/>
          <p:nvPr/>
        </p:nvSpPr>
        <p:spPr>
          <a:xfrm rot="5400000">
            <a:off x="1800470" y="3034558"/>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07" name="橢圓 106"/>
          <p:cNvSpPr/>
          <p:nvPr/>
        </p:nvSpPr>
        <p:spPr>
          <a:xfrm>
            <a:off x="4442399" y="161751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08" name="橢圓 107"/>
          <p:cNvSpPr/>
          <p:nvPr/>
        </p:nvSpPr>
        <p:spPr>
          <a:xfrm>
            <a:off x="4444740" y="239608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09" name="橢圓 108"/>
          <p:cNvSpPr/>
          <p:nvPr/>
        </p:nvSpPr>
        <p:spPr>
          <a:xfrm>
            <a:off x="4433107" y="3624098"/>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sp>
        <p:nvSpPr>
          <p:cNvPr id="110" name="文字方塊 109"/>
          <p:cNvSpPr txBox="1"/>
          <p:nvPr/>
        </p:nvSpPr>
        <p:spPr>
          <a:xfrm rot="5400000">
            <a:off x="4430362" y="304640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11" name="橢圓 110"/>
          <p:cNvSpPr/>
          <p:nvPr/>
        </p:nvSpPr>
        <p:spPr>
          <a:xfrm>
            <a:off x="5842715" y="159840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12" name="橢圓 111"/>
          <p:cNvSpPr/>
          <p:nvPr/>
        </p:nvSpPr>
        <p:spPr>
          <a:xfrm>
            <a:off x="5845057" y="235831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13" name="橢圓 112"/>
          <p:cNvSpPr/>
          <p:nvPr/>
        </p:nvSpPr>
        <p:spPr>
          <a:xfrm>
            <a:off x="5852085" y="3604990"/>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14" name="文字方塊 113"/>
          <p:cNvSpPr txBox="1"/>
          <p:nvPr/>
        </p:nvSpPr>
        <p:spPr>
          <a:xfrm rot="5400000">
            <a:off x="5849340" y="302413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15" name="文字方塊 114"/>
          <p:cNvSpPr txBox="1"/>
          <p:nvPr/>
        </p:nvSpPr>
        <p:spPr>
          <a:xfrm>
            <a:off x="5014445" y="1558932"/>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16" name="文字方塊 115"/>
          <p:cNvSpPr txBox="1"/>
          <p:nvPr/>
        </p:nvSpPr>
        <p:spPr>
          <a:xfrm>
            <a:off x="5032068" y="2344431"/>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17" name="文字方塊 116"/>
          <p:cNvSpPr txBox="1"/>
          <p:nvPr/>
        </p:nvSpPr>
        <p:spPr>
          <a:xfrm>
            <a:off x="5044248" y="3600723"/>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118" name="直線單箭頭接點 117"/>
          <p:cNvCxnSpPr>
            <a:stCxn id="100" idx="6"/>
            <a:endCxn id="107" idx="2"/>
          </p:cNvCxnSpPr>
          <p:nvPr/>
        </p:nvCxnSpPr>
        <p:spPr>
          <a:xfrm>
            <a:off x="3700995" y="190459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a:off x="3700995" y="2696347"/>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p:cNvCxnSpPr/>
          <p:nvPr/>
        </p:nvCxnSpPr>
        <p:spPr>
          <a:xfrm>
            <a:off x="3691703" y="391831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p:cNvCxnSpPr>
            <a:stCxn id="101" idx="6"/>
            <a:endCxn id="107" idx="2"/>
          </p:cNvCxnSpPr>
          <p:nvPr/>
        </p:nvCxnSpPr>
        <p:spPr>
          <a:xfrm flipV="1">
            <a:off x="3703336" y="1904597"/>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stCxn id="100" idx="6"/>
            <a:endCxn id="108" idx="2"/>
          </p:cNvCxnSpPr>
          <p:nvPr/>
        </p:nvCxnSpPr>
        <p:spPr>
          <a:xfrm>
            <a:off x="3700994" y="1904597"/>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p:cNvCxnSpPr>
            <a:stCxn id="100" idx="6"/>
            <a:endCxn id="109" idx="2"/>
          </p:cNvCxnSpPr>
          <p:nvPr/>
        </p:nvCxnSpPr>
        <p:spPr>
          <a:xfrm>
            <a:off x="3700996" y="1904595"/>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101" idx="6"/>
            <a:endCxn id="109" idx="2"/>
          </p:cNvCxnSpPr>
          <p:nvPr/>
        </p:nvCxnSpPr>
        <p:spPr>
          <a:xfrm>
            <a:off x="3703338" y="2683167"/>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a:stCxn id="102" idx="6"/>
            <a:endCxn id="107" idx="2"/>
          </p:cNvCxnSpPr>
          <p:nvPr/>
        </p:nvCxnSpPr>
        <p:spPr>
          <a:xfrm flipV="1">
            <a:off x="3691705" y="1904595"/>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125"/>
          <p:cNvCxnSpPr>
            <a:stCxn id="102" idx="6"/>
            <a:endCxn id="108" idx="2"/>
          </p:cNvCxnSpPr>
          <p:nvPr/>
        </p:nvCxnSpPr>
        <p:spPr>
          <a:xfrm flipV="1">
            <a:off x="3691705" y="2683167"/>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126"/>
          <p:cNvCxnSpPr>
            <a:endCxn id="100" idx="2"/>
          </p:cNvCxnSpPr>
          <p:nvPr/>
        </p:nvCxnSpPr>
        <p:spPr>
          <a:xfrm flipV="1">
            <a:off x="2267436" y="1904595"/>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p:cNvCxnSpPr>
            <a:stCxn id="97" idx="3"/>
            <a:endCxn id="101" idx="2"/>
          </p:cNvCxnSpPr>
          <p:nvPr/>
        </p:nvCxnSpPr>
        <p:spPr>
          <a:xfrm>
            <a:off x="2263731" y="1952969"/>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p:cNvCxnSpPr>
            <a:stCxn id="97" idx="3"/>
            <a:endCxn id="102" idx="2"/>
          </p:cNvCxnSpPr>
          <p:nvPr/>
        </p:nvCxnSpPr>
        <p:spPr>
          <a:xfrm>
            <a:off x="2263730" y="1952969"/>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p:cNvCxnSpPr>
            <a:stCxn id="99" idx="3"/>
            <a:endCxn id="100" idx="2"/>
          </p:cNvCxnSpPr>
          <p:nvPr/>
        </p:nvCxnSpPr>
        <p:spPr>
          <a:xfrm flipV="1">
            <a:off x="2291251" y="1904595"/>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p:cNvCxnSpPr>
            <a:stCxn id="96" idx="3"/>
            <a:endCxn id="101" idx="2"/>
          </p:cNvCxnSpPr>
          <p:nvPr/>
        </p:nvCxnSpPr>
        <p:spPr>
          <a:xfrm>
            <a:off x="2257911" y="2523300"/>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單箭頭接點 131"/>
          <p:cNvCxnSpPr>
            <a:stCxn id="96" idx="3"/>
            <a:endCxn id="102" idx="2"/>
          </p:cNvCxnSpPr>
          <p:nvPr/>
        </p:nvCxnSpPr>
        <p:spPr>
          <a:xfrm>
            <a:off x="2257911" y="2523300"/>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132"/>
          <p:cNvCxnSpPr>
            <a:stCxn id="105" idx="3"/>
            <a:endCxn id="100" idx="2"/>
          </p:cNvCxnSpPr>
          <p:nvPr/>
        </p:nvCxnSpPr>
        <p:spPr>
          <a:xfrm flipV="1">
            <a:off x="2329408" y="1904597"/>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a:stCxn id="105" idx="3"/>
            <a:endCxn id="101" idx="2"/>
          </p:cNvCxnSpPr>
          <p:nvPr/>
        </p:nvCxnSpPr>
        <p:spPr>
          <a:xfrm flipV="1">
            <a:off x="2303040" y="2683165"/>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p:cNvCxnSpPr>
            <a:stCxn id="105" idx="3"/>
            <a:endCxn id="102" idx="2"/>
          </p:cNvCxnSpPr>
          <p:nvPr/>
        </p:nvCxnSpPr>
        <p:spPr>
          <a:xfrm>
            <a:off x="2303039" y="3897771"/>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文字方塊 135"/>
          <p:cNvSpPr txBox="1"/>
          <p:nvPr/>
        </p:nvSpPr>
        <p:spPr>
          <a:xfrm rot="5400000">
            <a:off x="7122358" y="3055103"/>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37" name="文字方塊 136"/>
          <p:cNvSpPr txBox="1"/>
          <p:nvPr/>
        </p:nvSpPr>
        <p:spPr>
          <a:xfrm>
            <a:off x="7191451" y="1536271"/>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1</a:t>
            </a:r>
            <a:endParaRPr lang="zh-TW" altLang="en-US" sz="2800" baseline="-25000" dirty="0"/>
          </a:p>
        </p:txBody>
      </p:sp>
      <p:sp>
        <p:nvSpPr>
          <p:cNvPr id="138" name="文字方塊 137"/>
          <p:cNvSpPr txBox="1"/>
          <p:nvPr/>
        </p:nvSpPr>
        <p:spPr>
          <a:xfrm>
            <a:off x="7180167" y="2334491"/>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2</a:t>
            </a:r>
            <a:endParaRPr lang="zh-TW" altLang="en-US" sz="2800" baseline="-25000" dirty="0"/>
          </a:p>
        </p:txBody>
      </p:sp>
      <p:sp>
        <p:nvSpPr>
          <p:cNvPr id="139" name="文字方塊 138"/>
          <p:cNvSpPr txBox="1"/>
          <p:nvPr/>
        </p:nvSpPr>
        <p:spPr>
          <a:xfrm>
            <a:off x="7180167" y="3600723"/>
            <a:ext cx="631069" cy="523200"/>
          </a:xfrm>
          <a:prstGeom prst="rect">
            <a:avLst/>
          </a:prstGeom>
          <a:noFill/>
        </p:spPr>
        <p:txBody>
          <a:bodyPr wrap="square" lIns="91420" tIns="45710" rIns="91420" bIns="45710" rtlCol="0">
            <a:spAutoFit/>
          </a:bodyPr>
          <a:lstStyle/>
          <a:p>
            <a:r>
              <a:rPr lang="en-US" altLang="zh-TW" sz="2800" dirty="0" err="1"/>
              <a:t>y</a:t>
            </a:r>
            <a:r>
              <a:rPr lang="en-US" altLang="zh-TW" sz="2800" baseline="-25000" dirty="0" err="1"/>
              <a:t>M</a:t>
            </a:r>
            <a:endParaRPr lang="zh-TW" altLang="en-US" sz="2800" baseline="-25000" dirty="0"/>
          </a:p>
        </p:txBody>
      </p:sp>
      <p:sp>
        <p:nvSpPr>
          <p:cNvPr id="2" name="標題 1"/>
          <p:cNvSpPr>
            <a:spLocks noGrp="1"/>
          </p:cNvSpPr>
          <p:nvPr>
            <p:ph type="title"/>
          </p:nvPr>
        </p:nvSpPr>
        <p:spPr/>
        <p:txBody>
          <a:bodyPr/>
          <a:lstStyle/>
          <a:p>
            <a:r>
              <a:rPr lang="en-US" altLang="zh-TW" dirty="0"/>
              <a:t>Neural Network </a:t>
            </a:r>
            <a:endParaRPr lang="zh-TW" altLang="en-US" dirty="0"/>
          </a:p>
        </p:txBody>
      </p:sp>
      <p:sp>
        <p:nvSpPr>
          <p:cNvPr id="70" name="矩形 69"/>
          <p:cNvSpPr/>
          <p:nvPr/>
        </p:nvSpPr>
        <p:spPr>
          <a:xfrm>
            <a:off x="2318546" y="2185785"/>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W</a:t>
            </a:r>
            <a:r>
              <a:rPr lang="en-US" altLang="zh-TW" sz="2400" baseline="30000" dirty="0"/>
              <a:t>1</a:t>
            </a:r>
            <a:endParaRPr lang="zh-TW" altLang="en-US" sz="2400" baseline="30000" dirty="0"/>
          </a:p>
        </p:txBody>
      </p:sp>
      <p:sp>
        <p:nvSpPr>
          <p:cNvPr id="79" name="矩形 78"/>
          <p:cNvSpPr/>
          <p:nvPr/>
        </p:nvSpPr>
        <p:spPr>
          <a:xfrm>
            <a:off x="3706749" y="2193987"/>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W</a:t>
            </a:r>
            <a:r>
              <a:rPr lang="en-US" altLang="zh-TW" sz="2400" baseline="30000" dirty="0"/>
              <a:t>2</a:t>
            </a:r>
            <a:endParaRPr lang="zh-TW" altLang="en-US" sz="2400" baseline="30000" dirty="0"/>
          </a:p>
        </p:txBody>
      </p:sp>
      <p:sp>
        <p:nvSpPr>
          <p:cNvPr id="80" name="矩形 79"/>
          <p:cNvSpPr/>
          <p:nvPr/>
        </p:nvSpPr>
        <p:spPr>
          <a:xfrm>
            <a:off x="5172754" y="2187090"/>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W</a:t>
            </a:r>
            <a:r>
              <a:rPr lang="en-US" altLang="zh-TW" sz="2400" baseline="30000" dirty="0"/>
              <a:t>L</a:t>
            </a:r>
            <a:endParaRPr lang="zh-TW" altLang="en-US" sz="2400" baseline="30000" dirty="0"/>
          </a:p>
        </p:txBody>
      </p:sp>
      <p:sp>
        <p:nvSpPr>
          <p:cNvPr id="82" name="矩形 81"/>
          <p:cNvSpPr/>
          <p:nvPr/>
        </p:nvSpPr>
        <p:spPr>
          <a:xfrm>
            <a:off x="4322227" y="2527384"/>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b</a:t>
            </a:r>
            <a:r>
              <a:rPr lang="en-US" altLang="zh-TW" sz="2400" baseline="30000" dirty="0"/>
              <a:t>2</a:t>
            </a:r>
            <a:endParaRPr lang="zh-TW" altLang="en-US" sz="2400" baseline="30000" dirty="0"/>
          </a:p>
        </p:txBody>
      </p:sp>
      <p:sp>
        <p:nvSpPr>
          <p:cNvPr id="83" name="矩形 82"/>
          <p:cNvSpPr/>
          <p:nvPr/>
        </p:nvSpPr>
        <p:spPr>
          <a:xfrm>
            <a:off x="5812126" y="2503877"/>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err="1"/>
              <a:t>b</a:t>
            </a:r>
            <a:r>
              <a:rPr lang="en-US" altLang="zh-TW" sz="2400" baseline="30000" dirty="0" err="1"/>
              <a:t>L</a:t>
            </a:r>
            <a:endParaRPr lang="zh-TW" altLang="en-US" sz="2400" baseline="30000" dirty="0"/>
          </a:p>
        </p:txBody>
      </p:sp>
      <p:sp>
        <p:nvSpPr>
          <p:cNvPr id="88" name="矩形 87"/>
          <p:cNvSpPr/>
          <p:nvPr/>
        </p:nvSpPr>
        <p:spPr>
          <a:xfrm>
            <a:off x="2230675" y="358102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x</a:t>
            </a:r>
            <a:endParaRPr lang="zh-TW" altLang="en-US" sz="2400" dirty="0"/>
          </a:p>
        </p:txBody>
      </p:sp>
      <p:sp>
        <p:nvSpPr>
          <p:cNvPr id="89" name="矩形 88"/>
          <p:cNvSpPr/>
          <p:nvPr/>
        </p:nvSpPr>
        <p:spPr>
          <a:xfrm>
            <a:off x="3540089" y="358102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a</a:t>
            </a:r>
            <a:r>
              <a:rPr lang="en-US" altLang="zh-TW" sz="2400" baseline="30000" dirty="0"/>
              <a:t>1</a:t>
            </a:r>
            <a:endParaRPr lang="zh-TW" altLang="en-US" sz="2400" baseline="30000" dirty="0"/>
          </a:p>
        </p:txBody>
      </p:sp>
      <p:sp>
        <p:nvSpPr>
          <p:cNvPr id="90" name="矩形 89"/>
          <p:cNvSpPr/>
          <p:nvPr/>
        </p:nvSpPr>
        <p:spPr>
          <a:xfrm>
            <a:off x="4875213" y="3594769"/>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a</a:t>
            </a:r>
            <a:r>
              <a:rPr lang="en-US" altLang="zh-TW" sz="2400" baseline="30000" dirty="0"/>
              <a:t>2</a:t>
            </a:r>
            <a:endParaRPr lang="zh-TW" altLang="en-US" sz="2400" baseline="30000" dirty="0"/>
          </a:p>
        </p:txBody>
      </p:sp>
      <p:sp>
        <p:nvSpPr>
          <p:cNvPr id="92" name="矩形 91"/>
          <p:cNvSpPr/>
          <p:nvPr/>
        </p:nvSpPr>
        <p:spPr>
          <a:xfrm>
            <a:off x="6464827" y="3589712"/>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y</a:t>
            </a:r>
            <a:endParaRPr lang="zh-TW" altLang="en-US" sz="2400" baseline="30000" dirty="0"/>
          </a:p>
        </p:txBody>
      </p:sp>
      <p:sp>
        <p:nvSpPr>
          <p:cNvPr id="85" name="矩形 84"/>
          <p:cNvSpPr/>
          <p:nvPr/>
        </p:nvSpPr>
        <p:spPr>
          <a:xfrm>
            <a:off x="521227" y="4593012"/>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y</a:t>
            </a:r>
            <a:endParaRPr lang="zh-TW" altLang="en-US" sz="2400" baseline="30000" dirty="0"/>
          </a:p>
        </p:txBody>
      </p:sp>
      <p:grpSp>
        <p:nvGrpSpPr>
          <p:cNvPr id="6" name="群組 5"/>
          <p:cNvGrpSpPr/>
          <p:nvPr/>
        </p:nvGrpSpPr>
        <p:grpSpPr>
          <a:xfrm>
            <a:off x="1022727" y="4582414"/>
            <a:ext cx="1423980" cy="877076"/>
            <a:chOff x="3047770" y="5664328"/>
            <a:chExt cx="1423980" cy="877076"/>
          </a:xfrm>
        </p:grpSpPr>
        <mc:AlternateContent xmlns:mc="http://schemas.openxmlformats.org/markup-compatibility/2006" xmlns:a14="http://schemas.microsoft.com/office/drawing/2010/main">
          <mc:Choice Requires="a14">
            <p:sp>
              <p:nvSpPr>
                <p:cNvPr id="5" name="文字方塊 4"/>
                <p:cNvSpPr txBox="1"/>
                <p:nvPr/>
              </p:nvSpPr>
              <p:spPr>
                <a:xfrm>
                  <a:off x="3047770" y="5918200"/>
                  <a:ext cx="14239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en-US" altLang="zh-TW" sz="2400" i="1">
                            <a:latin typeface="Cambria Math" panose="02040503050406030204" pitchFamily="18" charset="0"/>
                          </a:rPr>
                          <m:t>𝑓</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         </m:t>
                            </m:r>
                          </m:e>
                        </m:d>
                      </m:oMath>
                    </m:oMathPara>
                  </a14:m>
                  <a:endParaRPr lang="zh-TW" altLang="en-US" sz="24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3047770" y="5918200"/>
                  <a:ext cx="1423980" cy="369332"/>
                </a:xfrm>
                <a:prstGeom prst="rect">
                  <a:avLst/>
                </a:prstGeom>
                <a:blipFill rotWithShape="0">
                  <a:blip r:embed="rId12"/>
                  <a:stretch>
                    <a:fillRect l="-1717" b="-34426"/>
                  </a:stretch>
                </a:blipFill>
              </p:spPr>
              <p:txBody>
                <a:bodyPr/>
                <a:lstStyle/>
                <a:p>
                  <a:r>
                    <a:rPr lang="zh-TW" altLang="en-US">
                      <a:noFill/>
                    </a:rPr>
                    <a:t> </a:t>
                  </a:r>
                </a:p>
              </p:txBody>
            </p:sp>
          </mc:Fallback>
        </mc:AlternateContent>
        <p:sp>
          <p:nvSpPr>
            <p:cNvPr id="87" name="矩形 86"/>
            <p:cNvSpPr/>
            <p:nvPr/>
          </p:nvSpPr>
          <p:spPr>
            <a:xfrm>
              <a:off x="3778163" y="566432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grpSp>
      <p:sp>
        <p:nvSpPr>
          <p:cNvPr id="140" name="矩形 139"/>
          <p:cNvSpPr/>
          <p:nvPr/>
        </p:nvSpPr>
        <p:spPr>
          <a:xfrm>
            <a:off x="5934446" y="5686813"/>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b</a:t>
            </a:r>
            <a:r>
              <a:rPr lang="en-US" altLang="zh-TW" sz="2400" baseline="30000" dirty="0"/>
              <a:t>1</a:t>
            </a:r>
            <a:endParaRPr lang="zh-TW" altLang="en-US" sz="2400" baseline="30000" dirty="0"/>
          </a:p>
        </p:txBody>
      </p:sp>
      <p:sp>
        <p:nvSpPr>
          <p:cNvPr id="141" name="矩形 140"/>
          <p:cNvSpPr/>
          <p:nvPr/>
        </p:nvSpPr>
        <p:spPr>
          <a:xfrm>
            <a:off x="4112963" y="570896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W</a:t>
            </a:r>
            <a:r>
              <a:rPr lang="en-US" altLang="zh-TW" sz="2400" baseline="30000" dirty="0"/>
              <a:t>1</a:t>
            </a:r>
            <a:endParaRPr lang="zh-TW" altLang="en-US" sz="2400" baseline="30000" dirty="0"/>
          </a:p>
        </p:txBody>
      </p:sp>
      <p:sp>
        <p:nvSpPr>
          <p:cNvPr id="142" name="矩形 141"/>
          <p:cNvSpPr/>
          <p:nvPr/>
        </p:nvSpPr>
        <p:spPr>
          <a:xfrm>
            <a:off x="5013905" y="568500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x</a:t>
            </a:r>
            <a:endParaRPr lang="zh-TW" altLang="en-US" sz="2400" dirty="0"/>
          </a:p>
        </p:txBody>
      </p:sp>
      <p:sp>
        <p:nvSpPr>
          <p:cNvPr id="146" name="文字方塊 145"/>
          <p:cNvSpPr txBox="1"/>
          <p:nvPr/>
        </p:nvSpPr>
        <p:spPr>
          <a:xfrm>
            <a:off x="5514544" y="5880611"/>
            <a:ext cx="360621" cy="461645"/>
          </a:xfrm>
          <a:prstGeom prst="rect">
            <a:avLst/>
          </a:prstGeom>
          <a:noFill/>
        </p:spPr>
        <p:txBody>
          <a:bodyPr wrap="square" lIns="91420" tIns="45710" rIns="91420" bIns="45710"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147" name="文字方塊 146"/>
              <p:cNvSpPr txBox="1"/>
              <p:nvPr/>
            </p:nvSpPr>
            <p:spPr>
              <a:xfrm>
                <a:off x="3652492" y="5938880"/>
                <a:ext cx="29351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𝜎</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                                    </m:t>
                          </m:r>
                        </m:e>
                      </m:d>
                    </m:oMath>
                  </m:oMathPara>
                </a14:m>
                <a:endParaRPr lang="zh-TW" altLang="en-US" sz="2400" dirty="0"/>
              </a:p>
            </p:txBody>
          </p:sp>
        </mc:Choice>
        <mc:Fallback xmlns="">
          <p:sp>
            <p:nvSpPr>
              <p:cNvPr id="147" name="文字方塊 146"/>
              <p:cNvSpPr txBox="1">
                <a:spLocks noRot="1" noChangeAspect="1" noMove="1" noResize="1" noEditPoints="1" noAdjustHandles="1" noChangeArrowheads="1" noChangeShapeType="1" noTextEdit="1"/>
              </p:cNvSpPr>
              <p:nvPr/>
            </p:nvSpPr>
            <p:spPr>
              <a:xfrm>
                <a:off x="3652491" y="5938880"/>
                <a:ext cx="3002489" cy="369332"/>
              </a:xfrm>
              <a:prstGeom prst="rect">
                <a:avLst/>
              </a:prstGeom>
              <a:blipFill rotWithShape="0">
                <a:blip r:embed="rId13"/>
                <a:stretch>
                  <a:fillRect/>
                </a:stretch>
              </a:blipFill>
            </p:spPr>
            <p:txBody>
              <a:bodyPr/>
              <a:lstStyle/>
              <a:p>
                <a:r>
                  <a:rPr lang="zh-TW" altLang="en-US">
                    <a:noFill/>
                  </a:rPr>
                  <a:t> </a:t>
                </a:r>
              </a:p>
            </p:txBody>
          </p:sp>
        </mc:Fallback>
      </mc:AlternateContent>
      <p:sp>
        <p:nvSpPr>
          <p:cNvPr id="149" name="矩形 148"/>
          <p:cNvSpPr/>
          <p:nvPr/>
        </p:nvSpPr>
        <p:spPr>
          <a:xfrm>
            <a:off x="6876409" y="5703457"/>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b</a:t>
            </a:r>
            <a:r>
              <a:rPr lang="en-US" altLang="zh-TW" sz="2400" baseline="30000" dirty="0"/>
              <a:t>2</a:t>
            </a:r>
            <a:endParaRPr lang="zh-TW" altLang="en-US" sz="2400" baseline="30000" dirty="0"/>
          </a:p>
        </p:txBody>
      </p:sp>
      <p:sp>
        <p:nvSpPr>
          <p:cNvPr id="150" name="矩形 149"/>
          <p:cNvSpPr/>
          <p:nvPr/>
        </p:nvSpPr>
        <p:spPr>
          <a:xfrm>
            <a:off x="2825708" y="5725607"/>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W</a:t>
            </a:r>
            <a:r>
              <a:rPr lang="en-US" altLang="zh-TW" sz="2400" baseline="30000" dirty="0"/>
              <a:t>2</a:t>
            </a:r>
            <a:endParaRPr lang="zh-TW" altLang="en-US" sz="2400" baseline="30000" dirty="0"/>
          </a:p>
        </p:txBody>
      </p:sp>
      <p:sp>
        <p:nvSpPr>
          <p:cNvPr id="152" name="文字方塊 151"/>
          <p:cNvSpPr txBox="1"/>
          <p:nvPr/>
        </p:nvSpPr>
        <p:spPr>
          <a:xfrm>
            <a:off x="6521219" y="5892201"/>
            <a:ext cx="360621" cy="461645"/>
          </a:xfrm>
          <a:prstGeom prst="rect">
            <a:avLst/>
          </a:prstGeom>
          <a:noFill/>
        </p:spPr>
        <p:txBody>
          <a:bodyPr wrap="square" lIns="91420" tIns="45710" rIns="91420" bIns="45710" rtlCol="0">
            <a:spAutoFit/>
          </a:bodyPr>
          <a:lstStyle/>
          <a:p>
            <a:pPr algn="ctr"/>
            <a:r>
              <a:rPr lang="en-US" altLang="zh-TW" sz="2400" dirty="0"/>
              <a:t>+</a:t>
            </a:r>
            <a:endParaRPr lang="zh-TW" altLang="en-US" sz="2400" dirty="0"/>
          </a:p>
        </p:txBody>
      </p:sp>
      <p:sp>
        <p:nvSpPr>
          <p:cNvPr id="155" name="矩形 154"/>
          <p:cNvSpPr/>
          <p:nvPr/>
        </p:nvSpPr>
        <p:spPr>
          <a:xfrm>
            <a:off x="8091450" y="5685010"/>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err="1"/>
              <a:t>b</a:t>
            </a:r>
            <a:r>
              <a:rPr lang="en-US" altLang="zh-TW" sz="2400" baseline="30000" dirty="0" err="1"/>
              <a:t>L</a:t>
            </a:r>
            <a:endParaRPr lang="zh-TW" altLang="en-US" sz="2400" baseline="30000" dirty="0"/>
          </a:p>
        </p:txBody>
      </p:sp>
      <p:sp>
        <p:nvSpPr>
          <p:cNvPr id="156" name="矩形 155"/>
          <p:cNvSpPr/>
          <p:nvPr/>
        </p:nvSpPr>
        <p:spPr>
          <a:xfrm>
            <a:off x="1129409" y="571837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r>
              <a:rPr lang="en-US" altLang="zh-TW" sz="2400" dirty="0"/>
              <a:t>W</a:t>
            </a:r>
            <a:r>
              <a:rPr lang="en-US" altLang="zh-TW" sz="2400" baseline="30000" dirty="0"/>
              <a:t>L</a:t>
            </a:r>
            <a:endParaRPr lang="zh-TW" altLang="en-US" sz="2400" baseline="30000" dirty="0"/>
          </a:p>
        </p:txBody>
      </p:sp>
      <p:sp>
        <p:nvSpPr>
          <p:cNvPr id="157" name="矩形 156"/>
          <p:cNvSpPr/>
          <p:nvPr/>
        </p:nvSpPr>
        <p:spPr>
          <a:xfrm>
            <a:off x="11333821" y="6349207"/>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lIns="91420" tIns="45710" rIns="91420" bIns="45710" rtlCol="0" anchor="ctr"/>
          <a:lstStyle/>
          <a:p>
            <a:pPr algn="ctr"/>
            <a:r>
              <a:rPr lang="en-US" altLang="zh-TW" sz="2400" dirty="0"/>
              <a:t>x</a:t>
            </a:r>
            <a:endParaRPr lang="zh-TW" altLang="en-US" sz="2400" dirty="0"/>
          </a:p>
        </p:txBody>
      </p:sp>
      <p:sp>
        <p:nvSpPr>
          <p:cNvPr id="158" name="文字方塊 157"/>
          <p:cNvSpPr txBox="1"/>
          <p:nvPr/>
        </p:nvSpPr>
        <p:spPr>
          <a:xfrm>
            <a:off x="7780895" y="5884468"/>
            <a:ext cx="360621" cy="461645"/>
          </a:xfrm>
          <a:prstGeom prst="rect">
            <a:avLst/>
          </a:prstGeom>
          <a:noFill/>
        </p:spPr>
        <p:txBody>
          <a:bodyPr wrap="square" lIns="91420" tIns="45710" rIns="91420" bIns="45710" rtlCol="0">
            <a:spAutoFit/>
          </a:bodyPr>
          <a:lstStyle/>
          <a:p>
            <a:pPr algn="ctr"/>
            <a:r>
              <a:rPr lang="en-US" altLang="zh-TW" sz="2400" dirty="0"/>
              <a:t>+</a:t>
            </a:r>
            <a:endParaRPr lang="zh-TW" altLang="en-US" sz="2400" dirty="0"/>
          </a:p>
        </p:txBody>
      </p:sp>
      <p:sp>
        <p:nvSpPr>
          <p:cNvPr id="8" name="文字方塊 7"/>
          <p:cNvSpPr txBox="1"/>
          <p:nvPr/>
        </p:nvSpPr>
        <p:spPr>
          <a:xfrm>
            <a:off x="1860078" y="5819056"/>
            <a:ext cx="719116"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74" name="矩形 173"/>
          <p:cNvSpPr/>
          <p:nvPr/>
        </p:nvSpPr>
        <p:spPr>
          <a:xfrm>
            <a:off x="2881004" y="2531689"/>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b</a:t>
            </a:r>
            <a:r>
              <a:rPr lang="en-US" altLang="zh-TW" sz="2400" baseline="30000" dirty="0"/>
              <a:t>1</a:t>
            </a:r>
            <a:endParaRPr lang="zh-TW" altLang="en-US" sz="2400" baseline="30000" dirty="0"/>
          </a:p>
        </p:txBody>
      </p:sp>
      <p:sp>
        <p:nvSpPr>
          <p:cNvPr id="175" name="文字方塊 174"/>
          <p:cNvSpPr txBox="1"/>
          <p:nvPr/>
        </p:nvSpPr>
        <p:spPr>
          <a:xfrm>
            <a:off x="7372935" y="5774436"/>
            <a:ext cx="719116"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76" name="文字方塊 175"/>
          <p:cNvSpPr txBox="1"/>
          <p:nvPr/>
        </p:nvSpPr>
        <p:spPr>
          <a:xfrm>
            <a:off x="2777297" y="4572909"/>
            <a:ext cx="5539589" cy="954087"/>
          </a:xfrm>
          <a:prstGeom prst="rect">
            <a:avLst/>
          </a:prstGeom>
          <a:noFill/>
        </p:spPr>
        <p:txBody>
          <a:bodyPr wrap="square" lIns="91420" tIns="45710" rIns="91420" bIns="45710" rtlCol="0">
            <a:spAutoFit/>
          </a:bodyPr>
          <a:lstStyle/>
          <a:p>
            <a:r>
              <a:rPr lang="en-US" altLang="zh-TW" sz="2800" dirty="0"/>
              <a:t>Using parallel computing techniques to speed up matrix operation</a:t>
            </a:r>
            <a:endParaRPr lang="zh-TW" altLang="en-US" sz="2800" dirty="0"/>
          </a:p>
        </p:txBody>
      </p:sp>
    </p:spTree>
    <p:extLst>
      <p:ext uri="{BB962C8B-B14F-4D97-AF65-F5344CB8AC3E}">
        <p14:creationId xmlns:p14="http://schemas.microsoft.com/office/powerpoint/2010/main" val="34473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53" grpId="0"/>
      <p:bldP spid="85" grpId="0" animBg="1"/>
      <p:bldP spid="140" grpId="0" animBg="1"/>
      <p:bldP spid="141" grpId="0" animBg="1"/>
      <p:bldP spid="142" grpId="0" animBg="1"/>
      <p:bldP spid="146" grpId="0"/>
      <p:bldP spid="147" grpId="0"/>
      <p:bldP spid="149" grpId="0" animBg="1"/>
      <p:bldP spid="150" grpId="0" animBg="1"/>
      <p:bldP spid="152" grpId="0"/>
      <p:bldP spid="155" grpId="0" animBg="1"/>
      <p:bldP spid="156" grpId="0" animBg="1"/>
      <p:bldP spid="158" grpId="0"/>
      <p:bldP spid="8" grpId="0"/>
      <p:bldP spid="175" grpId="0"/>
      <p:bldP spid="17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5691" y="1"/>
            <a:ext cx="2726733" cy="759416"/>
          </a:xfrm>
        </p:spPr>
        <p:txBody>
          <a:bodyPr/>
          <a:lstStyle/>
          <a:p>
            <a:r>
              <a:rPr lang="en-US" altLang="zh-TW" dirty="0"/>
              <a:t>Softmax</a:t>
            </a:r>
            <a:endParaRPr lang="zh-TW" altLang="en-US" dirty="0"/>
          </a:p>
        </p:txBody>
      </p:sp>
      <p:sp>
        <p:nvSpPr>
          <p:cNvPr id="3" name="內容版面配置區 2"/>
          <p:cNvSpPr>
            <a:spLocks noGrp="1"/>
          </p:cNvSpPr>
          <p:nvPr>
            <p:ph idx="1"/>
          </p:nvPr>
        </p:nvSpPr>
        <p:spPr>
          <a:xfrm>
            <a:off x="628650" y="2650210"/>
            <a:ext cx="7886700" cy="4169920"/>
          </a:xfrm>
        </p:spPr>
        <p:txBody>
          <a:bodyPr/>
          <a:lstStyle/>
          <a:p>
            <a:r>
              <a:rPr lang="en-US" altLang="zh-TW" dirty="0"/>
              <a:t>Softmax layer as the output layer</a:t>
            </a:r>
            <a:endParaRPr lang="zh-TW" altLang="en-US" dirty="0"/>
          </a:p>
        </p:txBody>
      </p:sp>
      <p:sp>
        <p:nvSpPr>
          <p:cNvPr id="4" name="文字方塊 3"/>
          <p:cNvSpPr txBox="1"/>
          <p:nvPr/>
        </p:nvSpPr>
        <p:spPr>
          <a:xfrm>
            <a:off x="487848" y="3234646"/>
            <a:ext cx="2850858" cy="461645"/>
          </a:xfrm>
          <a:prstGeom prst="rect">
            <a:avLst/>
          </a:prstGeom>
          <a:noFill/>
        </p:spPr>
        <p:txBody>
          <a:bodyPr wrap="square" lIns="91420" tIns="45710" rIns="91420" bIns="45710" rtlCol="0">
            <a:spAutoFit/>
          </a:bodyPr>
          <a:lstStyle/>
          <a:p>
            <a:pPr algn="ctr"/>
            <a:r>
              <a:rPr lang="en-US" altLang="zh-TW" sz="2400" b="1" i="1" u="sng" dirty="0"/>
              <a:t>Ordinary Layer</a:t>
            </a:r>
            <a:endParaRPr lang="zh-TW" altLang="en-US" sz="2400" b="1" i="1" u="sng" dirty="0"/>
          </a:p>
        </p:txBody>
      </p:sp>
      <p:cxnSp>
        <p:nvCxnSpPr>
          <p:cNvPr id="44" name="直線單箭頭接點 43"/>
          <p:cNvCxnSpPr/>
          <p:nvPr/>
        </p:nvCxnSpPr>
        <p:spPr>
          <a:xfrm flipV="1">
            <a:off x="1913277" y="5050576"/>
            <a:ext cx="121920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1913277" y="5936500"/>
            <a:ext cx="121920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1913277" y="4162595"/>
            <a:ext cx="121920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7" name="Object 12"/>
          <p:cNvGraphicFramePr>
            <a:graphicFrameLocks noChangeAspect="1"/>
          </p:cNvGraphicFramePr>
          <p:nvPr>
            <p:extLst>
              <p:ext uri="{D42A27DB-BD31-4B8C-83A1-F6EECF244321}">
                <p14:modId xmlns:p14="http://schemas.microsoft.com/office/powerpoint/2010/main" val="2651315065"/>
              </p:ext>
            </p:extLst>
          </p:nvPr>
        </p:nvGraphicFramePr>
        <p:xfrm>
          <a:off x="3232151" y="3862619"/>
          <a:ext cx="1382713" cy="487363"/>
        </p:xfrm>
        <a:graphic>
          <a:graphicData uri="http://schemas.openxmlformats.org/presentationml/2006/ole">
            <mc:AlternateContent xmlns:mc="http://schemas.openxmlformats.org/markup-compatibility/2006">
              <mc:Choice xmlns:v="urn:schemas-microsoft-com:vml" Requires="v">
                <p:oleObj name="方程式" r:id="rId3" imgW="647640" imgH="228600" progId="Equation.3">
                  <p:embed/>
                </p:oleObj>
              </mc:Choice>
              <mc:Fallback>
                <p:oleObj name="方程式" r:id="rId3" imgW="647640" imgH="228600" progId="Equation.3">
                  <p:embed/>
                  <p:pic>
                    <p:nvPicPr>
                      <p:cNvPr id="0" name=""/>
                      <p:cNvPicPr>
                        <a:picLocks noChangeAspect="1" noChangeArrowheads="1"/>
                      </p:cNvPicPr>
                      <p:nvPr/>
                    </p:nvPicPr>
                    <p:blipFill>
                      <a:blip r:embed="rId4"/>
                      <a:srcRect/>
                      <a:stretch>
                        <a:fillRect/>
                      </a:stretch>
                    </p:blipFill>
                    <p:spPr bwMode="auto">
                      <a:xfrm>
                        <a:off x="3232151" y="3862619"/>
                        <a:ext cx="13827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12"/>
          <p:cNvGraphicFramePr>
            <a:graphicFrameLocks noChangeAspect="1"/>
          </p:cNvGraphicFramePr>
          <p:nvPr>
            <p:extLst>
              <p:ext uri="{D42A27DB-BD31-4B8C-83A1-F6EECF244321}">
                <p14:modId xmlns:p14="http://schemas.microsoft.com/office/powerpoint/2010/main" val="287181910"/>
              </p:ext>
            </p:extLst>
          </p:nvPr>
        </p:nvGraphicFramePr>
        <p:xfrm>
          <a:off x="3216276" y="4799244"/>
          <a:ext cx="1436688" cy="487363"/>
        </p:xfrm>
        <a:graphic>
          <a:graphicData uri="http://schemas.openxmlformats.org/presentationml/2006/ole">
            <mc:AlternateContent xmlns:mc="http://schemas.openxmlformats.org/markup-compatibility/2006">
              <mc:Choice xmlns:v="urn:schemas-microsoft-com:vml" Requires="v">
                <p:oleObj name="方程式" r:id="rId5" imgW="672840" imgH="228600" progId="Equation.3">
                  <p:embed/>
                </p:oleObj>
              </mc:Choice>
              <mc:Fallback>
                <p:oleObj name="方程式" r:id="rId5" imgW="672840" imgH="228600" progId="Equation.3">
                  <p:embed/>
                  <p:pic>
                    <p:nvPicPr>
                      <p:cNvPr id="0" name=""/>
                      <p:cNvPicPr>
                        <a:picLocks noChangeAspect="1" noChangeArrowheads="1"/>
                      </p:cNvPicPr>
                      <p:nvPr/>
                    </p:nvPicPr>
                    <p:blipFill>
                      <a:blip r:embed="rId6"/>
                      <a:srcRect/>
                      <a:stretch>
                        <a:fillRect/>
                      </a:stretch>
                    </p:blipFill>
                    <p:spPr bwMode="auto">
                      <a:xfrm>
                        <a:off x="3216276" y="4799244"/>
                        <a:ext cx="1436688"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 name="Object 12"/>
          <p:cNvGraphicFramePr>
            <a:graphicFrameLocks noChangeAspect="1"/>
          </p:cNvGraphicFramePr>
          <p:nvPr>
            <p:extLst>
              <p:ext uri="{D42A27DB-BD31-4B8C-83A1-F6EECF244321}">
                <p14:modId xmlns:p14="http://schemas.microsoft.com/office/powerpoint/2010/main" val="3423631856"/>
              </p:ext>
            </p:extLst>
          </p:nvPr>
        </p:nvGraphicFramePr>
        <p:xfrm>
          <a:off x="3230563" y="5666019"/>
          <a:ext cx="1409700" cy="514350"/>
        </p:xfrm>
        <a:graphic>
          <a:graphicData uri="http://schemas.openxmlformats.org/presentationml/2006/ole">
            <mc:AlternateContent xmlns:mc="http://schemas.openxmlformats.org/markup-compatibility/2006">
              <mc:Choice xmlns:v="urn:schemas-microsoft-com:vml" Requires="v">
                <p:oleObj name="方程式" r:id="rId7" imgW="660240" imgH="241200" progId="Equation.3">
                  <p:embed/>
                </p:oleObj>
              </mc:Choice>
              <mc:Fallback>
                <p:oleObj name="方程式" r:id="rId7" imgW="660240" imgH="241200" progId="Equation.3">
                  <p:embed/>
                  <p:pic>
                    <p:nvPicPr>
                      <p:cNvPr id="0" name=""/>
                      <p:cNvPicPr>
                        <a:picLocks noChangeAspect="1" noChangeArrowheads="1"/>
                      </p:cNvPicPr>
                      <p:nvPr/>
                    </p:nvPicPr>
                    <p:blipFill>
                      <a:blip r:embed="rId8"/>
                      <a:srcRect/>
                      <a:stretch>
                        <a:fillRect/>
                      </a:stretch>
                    </p:blipFill>
                    <p:spPr bwMode="auto">
                      <a:xfrm>
                        <a:off x="3230563" y="5666019"/>
                        <a:ext cx="14097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0" name="直線單箭頭接點 49"/>
          <p:cNvCxnSpPr/>
          <p:nvPr/>
        </p:nvCxnSpPr>
        <p:spPr>
          <a:xfrm>
            <a:off x="688760" y="5057247"/>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p:nvPr/>
        </p:nvCxnSpPr>
        <p:spPr>
          <a:xfrm>
            <a:off x="688760" y="5943173"/>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a:off x="688760" y="4169268"/>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橢圓 52"/>
          <p:cNvSpPr/>
          <p:nvPr/>
        </p:nvSpPr>
        <p:spPr>
          <a:xfrm>
            <a:off x="1322853" y="3871727"/>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91420" tIns="45710" rIns="91420" bIns="45710" rtlCol="0" anchor="ctr"/>
          <a:lstStyle/>
          <a:p>
            <a:pPr algn="ctr"/>
            <a:endParaRPr lang="zh-TW" altLang="en-US"/>
          </a:p>
        </p:txBody>
      </p:sp>
      <p:sp>
        <p:nvSpPr>
          <p:cNvPr id="54" name="橢圓 53"/>
          <p:cNvSpPr/>
          <p:nvPr/>
        </p:nvSpPr>
        <p:spPr>
          <a:xfrm>
            <a:off x="1322853" y="4759704"/>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91420" tIns="45710" rIns="91420" bIns="45710" rtlCol="0" anchor="ctr"/>
          <a:lstStyle/>
          <a:p>
            <a:pPr algn="ctr"/>
            <a:endParaRPr lang="zh-TW" altLang="en-US"/>
          </a:p>
        </p:txBody>
      </p:sp>
      <p:sp>
        <p:nvSpPr>
          <p:cNvPr id="55" name="橢圓 54"/>
          <p:cNvSpPr/>
          <p:nvPr/>
        </p:nvSpPr>
        <p:spPr>
          <a:xfrm>
            <a:off x="1322853" y="5645632"/>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91420" tIns="45710" rIns="91420" bIns="45710" rtlCol="0" anchor="ctr"/>
          <a:lstStyle/>
          <a:p>
            <a:pPr algn="ctr"/>
            <a:endParaRPr lang="zh-TW" altLang="en-US"/>
          </a:p>
        </p:txBody>
      </p:sp>
      <p:graphicFrame>
        <p:nvGraphicFramePr>
          <p:cNvPr id="56" name="Object 12"/>
          <p:cNvGraphicFramePr>
            <a:graphicFrameLocks noChangeAspect="1"/>
          </p:cNvGraphicFramePr>
          <p:nvPr>
            <p:extLst>
              <p:ext uri="{D42A27DB-BD31-4B8C-83A1-F6EECF244321}">
                <p14:modId xmlns:p14="http://schemas.microsoft.com/office/powerpoint/2010/main" val="4116093090"/>
              </p:ext>
            </p:extLst>
          </p:nvPr>
        </p:nvGraphicFramePr>
        <p:xfrm>
          <a:off x="363539" y="3910244"/>
          <a:ext cx="352425" cy="487363"/>
        </p:xfrm>
        <a:graphic>
          <a:graphicData uri="http://schemas.openxmlformats.org/presentationml/2006/ole">
            <mc:AlternateContent xmlns:mc="http://schemas.openxmlformats.org/markup-compatibility/2006">
              <mc:Choice xmlns:v="urn:schemas-microsoft-com:vml" Requires="v">
                <p:oleObj name="方程式" r:id="rId9" imgW="164880" imgH="228600" progId="Equation.3">
                  <p:embed/>
                </p:oleObj>
              </mc:Choice>
              <mc:Fallback>
                <p:oleObj name="方程式" r:id="rId9" imgW="164880" imgH="228600" progId="Equation.3">
                  <p:embed/>
                  <p:pic>
                    <p:nvPicPr>
                      <p:cNvPr id="0" name=""/>
                      <p:cNvPicPr>
                        <a:picLocks noChangeAspect="1" noChangeArrowheads="1"/>
                      </p:cNvPicPr>
                      <p:nvPr/>
                    </p:nvPicPr>
                    <p:blipFill>
                      <a:blip r:embed="rId10"/>
                      <a:srcRect/>
                      <a:stretch>
                        <a:fillRect/>
                      </a:stretch>
                    </p:blipFill>
                    <p:spPr bwMode="auto">
                      <a:xfrm>
                        <a:off x="363539" y="3910244"/>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12"/>
          <p:cNvGraphicFramePr>
            <a:graphicFrameLocks noChangeAspect="1"/>
          </p:cNvGraphicFramePr>
          <p:nvPr>
            <p:extLst>
              <p:ext uri="{D42A27DB-BD31-4B8C-83A1-F6EECF244321}">
                <p14:modId xmlns:p14="http://schemas.microsoft.com/office/powerpoint/2010/main" val="3698964855"/>
              </p:ext>
            </p:extLst>
          </p:nvPr>
        </p:nvGraphicFramePr>
        <p:xfrm>
          <a:off x="328613" y="4797655"/>
          <a:ext cx="352425" cy="487362"/>
        </p:xfrm>
        <a:graphic>
          <a:graphicData uri="http://schemas.openxmlformats.org/presentationml/2006/ole">
            <mc:AlternateContent xmlns:mc="http://schemas.openxmlformats.org/markup-compatibility/2006">
              <mc:Choice xmlns:v="urn:schemas-microsoft-com:vml" Requires="v">
                <p:oleObj name="方程式" r:id="rId11" imgW="164880" imgH="228600" progId="Equation.3">
                  <p:embed/>
                </p:oleObj>
              </mc:Choice>
              <mc:Fallback>
                <p:oleObj name="方程式" r:id="rId11" imgW="164880" imgH="228600" progId="Equation.3">
                  <p:embed/>
                  <p:pic>
                    <p:nvPicPr>
                      <p:cNvPr id="0" name=""/>
                      <p:cNvPicPr>
                        <a:picLocks noChangeAspect="1" noChangeArrowheads="1"/>
                      </p:cNvPicPr>
                      <p:nvPr/>
                    </p:nvPicPr>
                    <p:blipFill>
                      <a:blip r:embed="rId12"/>
                      <a:srcRect/>
                      <a:stretch>
                        <a:fillRect/>
                      </a:stretch>
                    </p:blipFill>
                    <p:spPr bwMode="auto">
                      <a:xfrm>
                        <a:off x="328613" y="4797655"/>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12"/>
          <p:cNvGraphicFramePr>
            <a:graphicFrameLocks noChangeAspect="1"/>
          </p:cNvGraphicFramePr>
          <p:nvPr>
            <p:extLst>
              <p:ext uri="{D42A27DB-BD31-4B8C-83A1-F6EECF244321}">
                <p14:modId xmlns:p14="http://schemas.microsoft.com/office/powerpoint/2010/main" val="2233311387"/>
              </p:ext>
            </p:extLst>
          </p:nvPr>
        </p:nvGraphicFramePr>
        <p:xfrm>
          <a:off x="361950" y="5645380"/>
          <a:ext cx="352425" cy="514350"/>
        </p:xfrm>
        <a:graphic>
          <a:graphicData uri="http://schemas.openxmlformats.org/presentationml/2006/ole">
            <mc:AlternateContent xmlns:mc="http://schemas.openxmlformats.org/markup-compatibility/2006">
              <mc:Choice xmlns:v="urn:schemas-microsoft-com:vml" Requires="v">
                <p:oleObj name="方程式" r:id="rId13" imgW="164880" imgH="241200" progId="Equation.3">
                  <p:embed/>
                </p:oleObj>
              </mc:Choice>
              <mc:Fallback>
                <p:oleObj name="方程式" r:id="rId13" imgW="164880" imgH="241200" progId="Equation.3">
                  <p:embed/>
                  <p:pic>
                    <p:nvPicPr>
                      <p:cNvPr id="0" name=""/>
                      <p:cNvPicPr>
                        <a:picLocks noChangeAspect="1" noChangeArrowheads="1"/>
                      </p:cNvPicPr>
                      <p:nvPr/>
                    </p:nvPicPr>
                    <p:blipFill>
                      <a:blip r:embed="rId14"/>
                      <a:srcRect/>
                      <a:stretch>
                        <a:fillRect/>
                      </a:stretch>
                    </p:blipFill>
                    <p:spPr bwMode="auto">
                      <a:xfrm>
                        <a:off x="361950" y="5645380"/>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12"/>
          <p:cNvGraphicFramePr>
            <a:graphicFrameLocks noChangeAspect="1"/>
          </p:cNvGraphicFramePr>
          <p:nvPr>
            <p:extLst>
              <p:ext uri="{D42A27DB-BD31-4B8C-83A1-F6EECF244321}">
                <p14:modId xmlns:p14="http://schemas.microsoft.com/office/powerpoint/2010/main" val="1466032334"/>
              </p:ext>
            </p:extLst>
          </p:nvPr>
        </p:nvGraphicFramePr>
        <p:xfrm>
          <a:off x="1468438" y="4038832"/>
          <a:ext cx="323850" cy="298450"/>
        </p:xfrm>
        <a:graphic>
          <a:graphicData uri="http://schemas.openxmlformats.org/presentationml/2006/ole">
            <mc:AlternateContent xmlns:mc="http://schemas.openxmlformats.org/markup-compatibility/2006">
              <mc:Choice xmlns:v="urn:schemas-microsoft-com:vml" Requires="v">
                <p:oleObj name="方程式" r:id="rId15" imgW="152280" imgH="139680" progId="Equation.3">
                  <p:embed/>
                </p:oleObj>
              </mc:Choice>
              <mc:Fallback>
                <p:oleObj name="方程式" r:id="rId15" imgW="152280" imgH="139680" progId="Equation.3">
                  <p:embed/>
                  <p:pic>
                    <p:nvPicPr>
                      <p:cNvPr id="0" name=""/>
                      <p:cNvPicPr>
                        <a:picLocks noChangeAspect="1" noChangeArrowheads="1"/>
                      </p:cNvPicPr>
                      <p:nvPr/>
                    </p:nvPicPr>
                    <p:blipFill>
                      <a:blip r:embed="rId16"/>
                      <a:srcRect/>
                      <a:stretch>
                        <a:fillRect/>
                      </a:stretch>
                    </p:blipFill>
                    <p:spPr bwMode="auto">
                      <a:xfrm>
                        <a:off x="1468438" y="4038832"/>
                        <a:ext cx="3238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 name="Object 12"/>
          <p:cNvGraphicFramePr>
            <a:graphicFrameLocks noChangeAspect="1"/>
          </p:cNvGraphicFramePr>
          <p:nvPr>
            <p:extLst>
              <p:ext uri="{D42A27DB-BD31-4B8C-83A1-F6EECF244321}">
                <p14:modId xmlns:p14="http://schemas.microsoft.com/office/powerpoint/2010/main" val="251043769"/>
              </p:ext>
            </p:extLst>
          </p:nvPr>
        </p:nvGraphicFramePr>
        <p:xfrm>
          <a:off x="1457325" y="4929417"/>
          <a:ext cx="325438" cy="298450"/>
        </p:xfrm>
        <a:graphic>
          <a:graphicData uri="http://schemas.openxmlformats.org/presentationml/2006/ole">
            <mc:AlternateContent xmlns:mc="http://schemas.openxmlformats.org/markup-compatibility/2006">
              <mc:Choice xmlns:v="urn:schemas-microsoft-com:vml" Requires="v">
                <p:oleObj name="方程式" r:id="rId17" imgW="152280" imgH="139680" progId="Equation.3">
                  <p:embed/>
                </p:oleObj>
              </mc:Choice>
              <mc:Fallback>
                <p:oleObj name="方程式" r:id="rId17" imgW="152280" imgH="139680" progId="Equation.3">
                  <p:embed/>
                  <p:pic>
                    <p:nvPicPr>
                      <p:cNvPr id="0" name=""/>
                      <p:cNvPicPr>
                        <a:picLocks noChangeAspect="1" noChangeArrowheads="1"/>
                      </p:cNvPicPr>
                      <p:nvPr/>
                    </p:nvPicPr>
                    <p:blipFill>
                      <a:blip r:embed="rId18"/>
                      <a:srcRect/>
                      <a:stretch>
                        <a:fillRect/>
                      </a:stretch>
                    </p:blipFill>
                    <p:spPr bwMode="auto">
                      <a:xfrm>
                        <a:off x="1457325" y="4929417"/>
                        <a:ext cx="325438"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 name="Object 12"/>
          <p:cNvGraphicFramePr>
            <a:graphicFrameLocks noChangeAspect="1"/>
          </p:cNvGraphicFramePr>
          <p:nvPr>
            <p:extLst>
              <p:ext uri="{D42A27DB-BD31-4B8C-83A1-F6EECF244321}">
                <p14:modId xmlns:p14="http://schemas.microsoft.com/office/powerpoint/2010/main" val="1281316695"/>
              </p:ext>
            </p:extLst>
          </p:nvPr>
        </p:nvGraphicFramePr>
        <p:xfrm>
          <a:off x="1489077" y="5802544"/>
          <a:ext cx="327025" cy="298450"/>
        </p:xfrm>
        <a:graphic>
          <a:graphicData uri="http://schemas.openxmlformats.org/presentationml/2006/ole">
            <mc:AlternateContent xmlns:mc="http://schemas.openxmlformats.org/markup-compatibility/2006">
              <mc:Choice xmlns:v="urn:schemas-microsoft-com:vml" Requires="v">
                <p:oleObj name="方程式" r:id="rId19" imgW="152280" imgH="139680" progId="Equation.3">
                  <p:embed/>
                </p:oleObj>
              </mc:Choice>
              <mc:Fallback>
                <p:oleObj name="方程式" r:id="rId19" imgW="152280" imgH="139680" progId="Equation.3">
                  <p:embed/>
                  <p:pic>
                    <p:nvPicPr>
                      <p:cNvPr id="0" name=""/>
                      <p:cNvPicPr>
                        <a:picLocks noChangeAspect="1" noChangeArrowheads="1"/>
                      </p:cNvPicPr>
                      <p:nvPr/>
                    </p:nvPicPr>
                    <p:blipFill>
                      <a:blip r:embed="rId20"/>
                      <a:srcRect/>
                      <a:stretch>
                        <a:fillRect/>
                      </a:stretch>
                    </p:blipFill>
                    <p:spPr bwMode="auto">
                      <a:xfrm>
                        <a:off x="1489077" y="5802544"/>
                        <a:ext cx="32702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文字方塊 22"/>
          <p:cNvSpPr txBox="1"/>
          <p:nvPr/>
        </p:nvSpPr>
        <p:spPr>
          <a:xfrm>
            <a:off x="5133421" y="4244568"/>
            <a:ext cx="3381931" cy="830977"/>
          </a:xfrm>
          <a:prstGeom prst="rect">
            <a:avLst/>
          </a:prstGeom>
          <a:noFill/>
        </p:spPr>
        <p:txBody>
          <a:bodyPr wrap="square" lIns="91420" tIns="45710" rIns="91420" bIns="45710" rtlCol="0">
            <a:spAutoFit/>
          </a:bodyPr>
          <a:lstStyle/>
          <a:p>
            <a:r>
              <a:rPr lang="en-US" altLang="zh-TW" sz="2400" dirty="0"/>
              <a:t>In general, the output of network can be any value.</a:t>
            </a:r>
            <a:endParaRPr lang="zh-TW" altLang="en-US" sz="2400" dirty="0"/>
          </a:p>
        </p:txBody>
      </p:sp>
      <p:sp>
        <p:nvSpPr>
          <p:cNvPr id="24" name="文字方塊 23"/>
          <p:cNvSpPr txBox="1"/>
          <p:nvPr/>
        </p:nvSpPr>
        <p:spPr>
          <a:xfrm>
            <a:off x="5133420" y="5354791"/>
            <a:ext cx="3728961" cy="461645"/>
          </a:xfrm>
          <a:prstGeom prst="rect">
            <a:avLst/>
          </a:prstGeom>
          <a:noFill/>
        </p:spPr>
        <p:txBody>
          <a:bodyPr wrap="square" lIns="91420" tIns="45710" rIns="91420" bIns="45710" rtlCol="0">
            <a:spAutoFit/>
          </a:bodyPr>
          <a:lstStyle/>
          <a:p>
            <a:r>
              <a:rPr lang="en-US" altLang="zh-TW" sz="2400" dirty="0"/>
              <a:t>May not be easy to interpret </a:t>
            </a:r>
            <a:endParaRPr lang="zh-TW" altLang="en-US" sz="2400" dirty="0"/>
          </a:p>
        </p:txBody>
      </p:sp>
      <p:sp>
        <p:nvSpPr>
          <p:cNvPr id="5" name="TextBox 4"/>
          <p:cNvSpPr txBox="1"/>
          <p:nvPr/>
        </p:nvSpPr>
        <p:spPr>
          <a:xfrm>
            <a:off x="3967566" y="154982"/>
            <a:ext cx="5122188" cy="2308304"/>
          </a:xfrm>
          <a:prstGeom prst="rect">
            <a:avLst/>
          </a:prstGeom>
          <a:solidFill>
            <a:schemeClr val="bg1">
              <a:lumMod val="95000"/>
            </a:schemeClr>
          </a:solidFill>
          <a:ln w="19050">
            <a:solidFill>
              <a:schemeClr val="tx1"/>
            </a:solidFill>
          </a:ln>
        </p:spPr>
        <p:txBody>
          <a:bodyPr wrap="square" lIns="91420" tIns="45710" rIns="91420" bIns="45710" rtlCol="0">
            <a:spAutoFit/>
          </a:bodyPr>
          <a:lstStyle/>
          <a:p>
            <a:r>
              <a:rPr lang="en-US" dirty="0"/>
              <a:t>The </a:t>
            </a:r>
            <a:r>
              <a:rPr lang="en-US" b="1" dirty="0"/>
              <a:t>softmax function</a:t>
            </a:r>
            <a:r>
              <a:rPr lang="en-US" dirty="0"/>
              <a:t> is a function that "squashes" a </a:t>
            </a:r>
            <a:r>
              <a:rPr lang="en-US" b="1" i="1" dirty="0"/>
              <a:t>K</a:t>
            </a:r>
            <a:r>
              <a:rPr lang="en-US" dirty="0"/>
              <a:t>-dimensional vector </a:t>
            </a:r>
            <a:r>
              <a:rPr lang="en-US" b="1" dirty="0"/>
              <a:t>z</a:t>
            </a:r>
            <a:r>
              <a:rPr lang="en-US" dirty="0"/>
              <a:t> of arbitrary real values to a </a:t>
            </a:r>
            <a:r>
              <a:rPr lang="en-US" b="1" i="1" dirty="0"/>
              <a:t>K</a:t>
            </a:r>
            <a:r>
              <a:rPr lang="en-US" dirty="0"/>
              <a:t>-dimensional vector </a:t>
            </a:r>
            <a:r>
              <a:rPr lang="en-US" b="1" dirty="0"/>
              <a:t>σ ( z ) </a:t>
            </a:r>
            <a:r>
              <a:rPr lang="en-US" dirty="0"/>
              <a:t>of real values in the range (0, 1) that add up to 1. In probability theory, the output of the softmax function is used to represent a probability distribution over </a:t>
            </a:r>
            <a:r>
              <a:rPr lang="en-US" b="1" i="1" dirty="0"/>
              <a:t>K</a:t>
            </a:r>
            <a:r>
              <a:rPr lang="en-US" dirty="0"/>
              <a:t> different possible outcomes, i.e., predicted probability for the </a:t>
            </a:r>
            <a:r>
              <a:rPr lang="en-US" i="1" dirty="0" err="1"/>
              <a:t>j</a:t>
            </a:r>
            <a:r>
              <a:rPr lang="en-US" dirty="0" err="1"/>
              <a:t>'th</a:t>
            </a:r>
            <a:r>
              <a:rPr lang="en-US" dirty="0"/>
              <a:t> class given a sample vector </a:t>
            </a:r>
            <a:r>
              <a:rPr lang="en-US" b="1" dirty="0"/>
              <a:t>x</a:t>
            </a:r>
            <a:r>
              <a:rPr lang="en-US" dirty="0"/>
              <a:t> and a weighting vector </a:t>
            </a:r>
            <a:r>
              <a:rPr lang="en-US" b="1" dirty="0"/>
              <a:t>w</a:t>
            </a:r>
            <a:r>
              <a:rPr lang="en-US" dirty="0"/>
              <a:t>.</a:t>
            </a:r>
          </a:p>
        </p:txBody>
      </p:sp>
      <p:pic>
        <p:nvPicPr>
          <p:cNvPr id="110954" name="Picture 36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35338" y="697429"/>
            <a:ext cx="2871071" cy="729161"/>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0964" name="Picture 37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5338" y="1513712"/>
            <a:ext cx="2871071" cy="928456"/>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249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996848" y="3041688"/>
            <a:ext cx="5556352" cy="352425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12" name="直線單箭頭接點 11"/>
          <p:cNvCxnSpPr/>
          <p:nvPr/>
        </p:nvCxnSpPr>
        <p:spPr>
          <a:xfrm>
            <a:off x="688760" y="4414080"/>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688760" y="5300006"/>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688760" y="3526101"/>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p:txBody>
          <a:bodyPr/>
          <a:lstStyle/>
          <a:p>
            <a:r>
              <a:rPr lang="en-US" altLang="zh-TW" dirty="0"/>
              <a:t>Softmax</a:t>
            </a:r>
            <a:endParaRPr lang="zh-TW" altLang="en-US" dirty="0"/>
          </a:p>
        </p:txBody>
      </p:sp>
      <p:sp>
        <p:nvSpPr>
          <p:cNvPr id="3" name="內容版面配置區 2"/>
          <p:cNvSpPr>
            <a:spLocks noGrp="1"/>
          </p:cNvSpPr>
          <p:nvPr>
            <p:ph idx="1"/>
          </p:nvPr>
        </p:nvSpPr>
        <p:spPr/>
        <p:txBody>
          <a:bodyPr/>
          <a:lstStyle/>
          <a:p>
            <a:r>
              <a:rPr lang="en-US" altLang="zh-TW" dirty="0"/>
              <a:t>Softmax layer as the output layer</a:t>
            </a:r>
            <a:endParaRPr lang="zh-TW" altLang="en-US" dirty="0"/>
          </a:p>
        </p:txBody>
      </p:sp>
      <p:sp>
        <p:nvSpPr>
          <p:cNvPr id="7" name="橢圓 6"/>
          <p:cNvSpPr/>
          <p:nvPr/>
        </p:nvSpPr>
        <p:spPr>
          <a:xfrm>
            <a:off x="1322853" y="3228558"/>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91420" tIns="45710" rIns="91420" bIns="45710" rtlCol="0" anchor="ctr"/>
          <a:lstStyle/>
          <a:p>
            <a:pPr algn="ctr"/>
            <a:endParaRPr lang="zh-TW" altLang="en-US"/>
          </a:p>
        </p:txBody>
      </p:sp>
      <p:sp>
        <p:nvSpPr>
          <p:cNvPr id="8" name="橢圓 7"/>
          <p:cNvSpPr/>
          <p:nvPr/>
        </p:nvSpPr>
        <p:spPr>
          <a:xfrm>
            <a:off x="1322853" y="4116537"/>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91420" tIns="45710" rIns="91420" bIns="45710" rtlCol="0" anchor="ctr"/>
          <a:lstStyle/>
          <a:p>
            <a:pPr algn="ctr"/>
            <a:endParaRPr lang="zh-TW" altLang="en-US"/>
          </a:p>
        </p:txBody>
      </p:sp>
      <p:sp>
        <p:nvSpPr>
          <p:cNvPr id="9" name="橢圓 8"/>
          <p:cNvSpPr/>
          <p:nvPr/>
        </p:nvSpPr>
        <p:spPr>
          <a:xfrm>
            <a:off x="1322853" y="5002465"/>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91420" tIns="45710" rIns="91420" bIns="45710" rtlCol="0" anchor="ctr"/>
          <a:lstStyle/>
          <a:p>
            <a:pPr algn="ctr"/>
            <a:endParaRPr lang="zh-TW" altLang="en-US"/>
          </a:p>
        </p:txBody>
      </p:sp>
      <p:graphicFrame>
        <p:nvGraphicFramePr>
          <p:cNvPr id="14" name="Object 12"/>
          <p:cNvGraphicFramePr>
            <a:graphicFrameLocks noChangeAspect="1"/>
          </p:cNvGraphicFramePr>
          <p:nvPr/>
        </p:nvGraphicFramePr>
        <p:xfrm>
          <a:off x="363539" y="3267077"/>
          <a:ext cx="352425" cy="487363"/>
        </p:xfrm>
        <a:graphic>
          <a:graphicData uri="http://schemas.openxmlformats.org/presentationml/2006/ole">
            <mc:AlternateContent xmlns:mc="http://schemas.openxmlformats.org/markup-compatibility/2006">
              <mc:Choice xmlns:v="urn:schemas-microsoft-com:vml" Requires="v">
                <p:oleObj name="方程式" r:id="rId3" imgW="164880" imgH="228600" progId="Equation.3">
                  <p:embed/>
                </p:oleObj>
              </mc:Choice>
              <mc:Fallback>
                <p:oleObj name="方程式" r:id="rId3" imgW="164880" imgH="228600" progId="Equation.3">
                  <p:embed/>
                  <p:pic>
                    <p:nvPicPr>
                      <p:cNvPr id="0" name=""/>
                      <p:cNvPicPr>
                        <a:picLocks noChangeAspect="1" noChangeArrowheads="1"/>
                      </p:cNvPicPr>
                      <p:nvPr/>
                    </p:nvPicPr>
                    <p:blipFill>
                      <a:blip r:embed="rId4"/>
                      <a:srcRect/>
                      <a:stretch>
                        <a:fillRect/>
                      </a:stretch>
                    </p:blipFill>
                    <p:spPr bwMode="auto">
                      <a:xfrm>
                        <a:off x="363539" y="3267077"/>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2"/>
          <p:cNvGraphicFramePr>
            <a:graphicFrameLocks noChangeAspect="1"/>
          </p:cNvGraphicFramePr>
          <p:nvPr/>
        </p:nvGraphicFramePr>
        <p:xfrm>
          <a:off x="328613" y="4154488"/>
          <a:ext cx="352425" cy="487362"/>
        </p:xfrm>
        <a:graphic>
          <a:graphicData uri="http://schemas.openxmlformats.org/presentationml/2006/ole">
            <mc:AlternateContent xmlns:mc="http://schemas.openxmlformats.org/markup-compatibility/2006">
              <mc:Choice xmlns:v="urn:schemas-microsoft-com:vml" Requires="v">
                <p:oleObj name="方程式" r:id="rId5" imgW="164880" imgH="228600" progId="Equation.3">
                  <p:embed/>
                </p:oleObj>
              </mc:Choice>
              <mc:Fallback>
                <p:oleObj name="方程式" r:id="rId5" imgW="164880" imgH="228600" progId="Equation.3">
                  <p:embed/>
                  <p:pic>
                    <p:nvPicPr>
                      <p:cNvPr id="0" name=""/>
                      <p:cNvPicPr>
                        <a:picLocks noChangeAspect="1" noChangeArrowheads="1"/>
                      </p:cNvPicPr>
                      <p:nvPr/>
                    </p:nvPicPr>
                    <p:blipFill>
                      <a:blip r:embed="rId6"/>
                      <a:srcRect/>
                      <a:stretch>
                        <a:fillRect/>
                      </a:stretch>
                    </p:blipFill>
                    <p:spPr bwMode="auto">
                      <a:xfrm>
                        <a:off x="328613" y="4154488"/>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2"/>
          <p:cNvGraphicFramePr>
            <a:graphicFrameLocks noChangeAspect="1"/>
          </p:cNvGraphicFramePr>
          <p:nvPr/>
        </p:nvGraphicFramePr>
        <p:xfrm>
          <a:off x="361950" y="5002213"/>
          <a:ext cx="352425" cy="514350"/>
        </p:xfrm>
        <a:graphic>
          <a:graphicData uri="http://schemas.openxmlformats.org/presentationml/2006/ole">
            <mc:AlternateContent xmlns:mc="http://schemas.openxmlformats.org/markup-compatibility/2006">
              <mc:Choice xmlns:v="urn:schemas-microsoft-com:vml" Requires="v">
                <p:oleObj name="方程式" r:id="rId7" imgW="164880" imgH="241200" progId="Equation.3">
                  <p:embed/>
                </p:oleObj>
              </mc:Choice>
              <mc:Fallback>
                <p:oleObj name="方程式" r:id="rId7" imgW="164880" imgH="241200" progId="Equation.3">
                  <p:embed/>
                  <p:pic>
                    <p:nvPicPr>
                      <p:cNvPr id="0" name=""/>
                      <p:cNvPicPr>
                        <a:picLocks noChangeAspect="1" noChangeArrowheads="1"/>
                      </p:cNvPicPr>
                      <p:nvPr/>
                    </p:nvPicPr>
                    <p:blipFill>
                      <a:blip r:embed="rId8"/>
                      <a:srcRect/>
                      <a:stretch>
                        <a:fillRect/>
                      </a:stretch>
                    </p:blipFill>
                    <p:spPr bwMode="auto">
                      <a:xfrm>
                        <a:off x="361950" y="5002213"/>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文字方塊 3"/>
          <p:cNvSpPr txBox="1"/>
          <p:nvPr/>
        </p:nvSpPr>
        <p:spPr>
          <a:xfrm>
            <a:off x="2084353" y="2455420"/>
            <a:ext cx="3614559" cy="461645"/>
          </a:xfrm>
          <a:prstGeom prst="rect">
            <a:avLst/>
          </a:prstGeom>
          <a:noFill/>
        </p:spPr>
        <p:txBody>
          <a:bodyPr wrap="square" lIns="91420" tIns="45710" rIns="91420" bIns="45710" rtlCol="0">
            <a:spAutoFit/>
          </a:bodyPr>
          <a:lstStyle/>
          <a:p>
            <a:pPr algn="ctr"/>
            <a:r>
              <a:rPr lang="en-US" altLang="zh-TW" sz="2400" b="1" i="1" u="sng" dirty="0"/>
              <a:t>Softmax Layer</a:t>
            </a:r>
            <a:endParaRPr lang="zh-TW" altLang="en-US" sz="2400" b="1" i="1" u="sng" dirty="0"/>
          </a:p>
        </p:txBody>
      </p:sp>
      <p:graphicFrame>
        <p:nvGraphicFramePr>
          <p:cNvPr id="41" name="Object 12"/>
          <p:cNvGraphicFramePr>
            <a:graphicFrameLocks noChangeAspect="1"/>
          </p:cNvGraphicFramePr>
          <p:nvPr/>
        </p:nvGraphicFramePr>
        <p:xfrm>
          <a:off x="1507910" y="3395701"/>
          <a:ext cx="242888" cy="298450"/>
        </p:xfrm>
        <a:graphic>
          <a:graphicData uri="http://schemas.openxmlformats.org/presentationml/2006/ole">
            <mc:AlternateContent xmlns:mc="http://schemas.openxmlformats.org/markup-compatibility/2006">
              <mc:Choice xmlns:v="urn:schemas-microsoft-com:vml" Requires="v">
                <p:oleObj name="方程式" r:id="rId9" imgW="114120" imgH="139680" progId="Equation.3">
                  <p:embed/>
                </p:oleObj>
              </mc:Choice>
              <mc:Fallback>
                <p:oleObj name="方程式" r:id="rId9" imgW="114120" imgH="139680" progId="Equation.3">
                  <p:embed/>
                  <p:pic>
                    <p:nvPicPr>
                      <p:cNvPr id="0" name=""/>
                      <p:cNvPicPr>
                        <a:picLocks noChangeAspect="1" noChangeArrowheads="1"/>
                      </p:cNvPicPr>
                      <p:nvPr/>
                    </p:nvPicPr>
                    <p:blipFill>
                      <a:blip r:embed="rId10"/>
                      <a:srcRect/>
                      <a:stretch>
                        <a:fillRect/>
                      </a:stretch>
                    </p:blipFill>
                    <p:spPr bwMode="auto">
                      <a:xfrm>
                        <a:off x="1507910" y="3395701"/>
                        <a:ext cx="242888"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12"/>
          <p:cNvGraphicFramePr>
            <a:graphicFrameLocks noChangeAspect="1"/>
          </p:cNvGraphicFramePr>
          <p:nvPr/>
        </p:nvGraphicFramePr>
        <p:xfrm>
          <a:off x="1498387" y="4286286"/>
          <a:ext cx="244475" cy="298450"/>
        </p:xfrm>
        <a:graphic>
          <a:graphicData uri="http://schemas.openxmlformats.org/presentationml/2006/ole">
            <mc:AlternateContent xmlns:mc="http://schemas.openxmlformats.org/markup-compatibility/2006">
              <mc:Choice xmlns:v="urn:schemas-microsoft-com:vml" Requires="v">
                <p:oleObj name="方程式" r:id="rId11" imgW="114120" imgH="139680" progId="Equation.3">
                  <p:embed/>
                </p:oleObj>
              </mc:Choice>
              <mc:Fallback>
                <p:oleObj name="方程式" r:id="rId11" imgW="114120" imgH="139680" progId="Equation.3">
                  <p:embed/>
                  <p:pic>
                    <p:nvPicPr>
                      <p:cNvPr id="0" name=""/>
                      <p:cNvPicPr>
                        <a:picLocks noChangeAspect="1" noChangeArrowheads="1"/>
                      </p:cNvPicPr>
                      <p:nvPr/>
                    </p:nvPicPr>
                    <p:blipFill>
                      <a:blip r:embed="rId12"/>
                      <a:srcRect/>
                      <a:stretch>
                        <a:fillRect/>
                      </a:stretch>
                    </p:blipFill>
                    <p:spPr bwMode="auto">
                      <a:xfrm>
                        <a:off x="1498387" y="4286286"/>
                        <a:ext cx="24447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12"/>
          <p:cNvGraphicFramePr>
            <a:graphicFrameLocks noChangeAspect="1"/>
          </p:cNvGraphicFramePr>
          <p:nvPr/>
        </p:nvGraphicFramePr>
        <p:xfrm>
          <a:off x="1530137" y="5159413"/>
          <a:ext cx="244475" cy="298450"/>
        </p:xfrm>
        <a:graphic>
          <a:graphicData uri="http://schemas.openxmlformats.org/presentationml/2006/ole">
            <mc:AlternateContent xmlns:mc="http://schemas.openxmlformats.org/markup-compatibility/2006">
              <mc:Choice xmlns:v="urn:schemas-microsoft-com:vml" Requires="v">
                <p:oleObj name="方程式" r:id="rId13" imgW="114120" imgH="139680" progId="Equation.3">
                  <p:embed/>
                </p:oleObj>
              </mc:Choice>
              <mc:Fallback>
                <p:oleObj name="方程式" r:id="rId13" imgW="114120" imgH="139680" progId="Equation.3">
                  <p:embed/>
                  <p:pic>
                    <p:nvPicPr>
                      <p:cNvPr id="0" name=""/>
                      <p:cNvPicPr>
                        <a:picLocks noChangeAspect="1" noChangeArrowheads="1"/>
                      </p:cNvPicPr>
                      <p:nvPr/>
                    </p:nvPicPr>
                    <p:blipFill>
                      <a:blip r:embed="rId14"/>
                      <a:srcRect/>
                      <a:stretch>
                        <a:fillRect/>
                      </a:stretch>
                    </p:blipFill>
                    <p:spPr bwMode="auto">
                      <a:xfrm>
                        <a:off x="1530137" y="5159413"/>
                        <a:ext cx="24447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4" name="直線單箭頭接點 43"/>
          <p:cNvCxnSpPr/>
          <p:nvPr/>
        </p:nvCxnSpPr>
        <p:spPr>
          <a:xfrm flipV="1">
            <a:off x="1917940" y="4414084"/>
            <a:ext cx="1182913"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1917939" y="5300006"/>
            <a:ext cx="173536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p:nvPr/>
        </p:nvCxnSpPr>
        <p:spPr>
          <a:xfrm>
            <a:off x="1917940" y="3526101"/>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Object 12"/>
          <p:cNvGraphicFramePr>
            <a:graphicFrameLocks noChangeAspect="1"/>
          </p:cNvGraphicFramePr>
          <p:nvPr/>
        </p:nvGraphicFramePr>
        <p:xfrm>
          <a:off x="2487613" y="3186113"/>
          <a:ext cx="433387" cy="487362"/>
        </p:xfrm>
        <a:graphic>
          <a:graphicData uri="http://schemas.openxmlformats.org/presentationml/2006/ole">
            <mc:AlternateContent xmlns:mc="http://schemas.openxmlformats.org/markup-compatibility/2006">
              <mc:Choice xmlns:v="urn:schemas-microsoft-com:vml" Requires="v">
                <p:oleObj name="方程式" r:id="rId15" imgW="203040" imgH="228600" progId="Equation.3">
                  <p:embed/>
                </p:oleObj>
              </mc:Choice>
              <mc:Fallback>
                <p:oleObj name="方程式" r:id="rId15" imgW="203040" imgH="228600" progId="Equation.3">
                  <p:embed/>
                  <p:pic>
                    <p:nvPicPr>
                      <p:cNvPr id="0" name=""/>
                      <p:cNvPicPr>
                        <a:picLocks noChangeAspect="1" noChangeArrowheads="1"/>
                      </p:cNvPicPr>
                      <p:nvPr/>
                    </p:nvPicPr>
                    <p:blipFill>
                      <a:blip r:embed="rId16"/>
                      <a:srcRect/>
                      <a:stretch>
                        <a:fillRect/>
                      </a:stretch>
                    </p:blipFill>
                    <p:spPr bwMode="auto">
                      <a:xfrm>
                        <a:off x="2487613" y="3186113"/>
                        <a:ext cx="433387"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12"/>
          <p:cNvGraphicFramePr>
            <a:graphicFrameLocks noChangeAspect="1"/>
          </p:cNvGraphicFramePr>
          <p:nvPr/>
        </p:nvGraphicFramePr>
        <p:xfrm>
          <a:off x="3205163" y="4127502"/>
          <a:ext cx="433387" cy="487363"/>
        </p:xfrm>
        <a:graphic>
          <a:graphicData uri="http://schemas.openxmlformats.org/presentationml/2006/ole">
            <mc:AlternateContent xmlns:mc="http://schemas.openxmlformats.org/markup-compatibility/2006">
              <mc:Choice xmlns:v="urn:schemas-microsoft-com:vml" Requires="v">
                <p:oleObj name="方程式" r:id="rId17" imgW="203040" imgH="228600" progId="Equation.3">
                  <p:embed/>
                </p:oleObj>
              </mc:Choice>
              <mc:Fallback>
                <p:oleObj name="方程式" r:id="rId17" imgW="203040" imgH="228600" progId="Equation.3">
                  <p:embed/>
                  <p:pic>
                    <p:nvPicPr>
                      <p:cNvPr id="0" name=""/>
                      <p:cNvPicPr>
                        <a:picLocks noChangeAspect="1" noChangeArrowheads="1"/>
                      </p:cNvPicPr>
                      <p:nvPr/>
                    </p:nvPicPr>
                    <p:blipFill>
                      <a:blip r:embed="rId18"/>
                      <a:srcRect/>
                      <a:stretch>
                        <a:fillRect/>
                      </a:stretch>
                    </p:blipFill>
                    <p:spPr bwMode="auto">
                      <a:xfrm>
                        <a:off x="3205163" y="4127502"/>
                        <a:ext cx="433387"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12"/>
          <p:cNvGraphicFramePr>
            <a:graphicFrameLocks noChangeAspect="1"/>
          </p:cNvGraphicFramePr>
          <p:nvPr/>
        </p:nvGraphicFramePr>
        <p:xfrm>
          <a:off x="3748089" y="5011738"/>
          <a:ext cx="433387" cy="487362"/>
        </p:xfrm>
        <a:graphic>
          <a:graphicData uri="http://schemas.openxmlformats.org/presentationml/2006/ole">
            <mc:AlternateContent xmlns:mc="http://schemas.openxmlformats.org/markup-compatibility/2006">
              <mc:Choice xmlns:v="urn:schemas-microsoft-com:vml" Requires="v">
                <p:oleObj name="方程式" r:id="rId19" imgW="203040" imgH="228600" progId="Equation.3">
                  <p:embed/>
                </p:oleObj>
              </mc:Choice>
              <mc:Fallback>
                <p:oleObj name="方程式" r:id="rId19" imgW="203040" imgH="228600" progId="Equation.3">
                  <p:embed/>
                  <p:pic>
                    <p:nvPicPr>
                      <p:cNvPr id="0" name=""/>
                      <p:cNvPicPr>
                        <a:picLocks noChangeAspect="1" noChangeArrowheads="1"/>
                      </p:cNvPicPr>
                      <p:nvPr/>
                    </p:nvPicPr>
                    <p:blipFill>
                      <a:blip r:embed="rId20"/>
                      <a:srcRect/>
                      <a:stretch>
                        <a:fillRect/>
                      </a:stretch>
                    </p:blipFill>
                    <p:spPr bwMode="auto">
                      <a:xfrm>
                        <a:off x="3748089" y="5011738"/>
                        <a:ext cx="433387"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 name="群組 26"/>
          <p:cNvGrpSpPr/>
          <p:nvPr/>
        </p:nvGrpSpPr>
        <p:grpSpPr>
          <a:xfrm>
            <a:off x="3055804" y="5833133"/>
            <a:ext cx="520319" cy="520319"/>
            <a:chOff x="3342651" y="3507082"/>
            <a:chExt cx="520319" cy="520319"/>
          </a:xfrm>
        </p:grpSpPr>
        <p:sp>
          <p:nvSpPr>
            <p:cNvPr id="28" name="矩形 27"/>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29" name="Object 12"/>
            <p:cNvGraphicFramePr>
              <a:graphicFrameLocks noChangeAspect="1"/>
            </p:cNvGraphicFramePr>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name="方程式" r:id="rId21" imgW="139680" imgH="139680" progId="Equation.3">
                    <p:embed/>
                  </p:oleObj>
                </mc:Choice>
                <mc:Fallback>
                  <p:oleObj name="方程式" r:id="rId21" imgW="139680" imgH="139680" progId="Equation.3">
                    <p:embed/>
                    <p:pic>
                      <p:nvPicPr>
                        <p:cNvPr id="0" name=""/>
                        <p:cNvPicPr>
                          <a:picLocks noChangeAspect="1" noChangeArrowheads="1"/>
                        </p:cNvPicPr>
                        <p:nvPr/>
                      </p:nvPicPr>
                      <p:blipFill>
                        <a:blip r:embed="rId22"/>
                        <a:srcRect/>
                        <a:stretch>
                          <a:fillRect/>
                        </a:stretch>
                      </p:blipFill>
                      <p:spPr bwMode="auto">
                        <a:xfrm>
                          <a:off x="3435128" y="3545009"/>
                          <a:ext cx="385763" cy="387350"/>
                        </a:xfrm>
                        <a:prstGeom prst="rect">
                          <a:avLst/>
                        </a:prstGeom>
                        <a:noFill/>
                      </p:spPr>
                    </p:pic>
                  </p:oleObj>
                </mc:Fallback>
              </mc:AlternateContent>
            </a:graphicData>
          </a:graphic>
        </p:graphicFrame>
      </p:grpSp>
      <p:graphicFrame>
        <p:nvGraphicFramePr>
          <p:cNvPr id="35" name="Object 12"/>
          <p:cNvGraphicFramePr>
            <a:graphicFrameLocks noChangeAspect="1"/>
          </p:cNvGraphicFramePr>
          <p:nvPr/>
        </p:nvGraphicFramePr>
        <p:xfrm>
          <a:off x="6986588" y="3065465"/>
          <a:ext cx="2032000" cy="947737"/>
        </p:xfrm>
        <a:graphic>
          <a:graphicData uri="http://schemas.openxmlformats.org/presentationml/2006/ole">
            <mc:AlternateContent xmlns:mc="http://schemas.openxmlformats.org/markup-compatibility/2006">
              <mc:Choice xmlns:v="urn:schemas-microsoft-com:vml" Requires="v">
                <p:oleObj name="方程式" r:id="rId23" imgW="952200" imgH="444240" progId="Equation.3">
                  <p:embed/>
                </p:oleObj>
              </mc:Choice>
              <mc:Fallback>
                <p:oleObj name="方程式" r:id="rId23" imgW="952200" imgH="444240" progId="Equation.3">
                  <p:embed/>
                  <p:pic>
                    <p:nvPicPr>
                      <p:cNvPr id="0" name=""/>
                      <p:cNvPicPr>
                        <a:picLocks noChangeAspect="1" noChangeArrowheads="1"/>
                      </p:cNvPicPr>
                      <p:nvPr/>
                    </p:nvPicPr>
                    <p:blipFill>
                      <a:blip r:embed="rId24"/>
                      <a:srcRect/>
                      <a:stretch>
                        <a:fillRect/>
                      </a:stretch>
                    </p:blipFill>
                    <p:spPr bwMode="auto">
                      <a:xfrm>
                        <a:off x="6986588" y="3065465"/>
                        <a:ext cx="2032000" cy="947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12"/>
          <p:cNvGraphicFramePr>
            <a:graphicFrameLocks noChangeAspect="1"/>
          </p:cNvGraphicFramePr>
          <p:nvPr/>
        </p:nvGraphicFramePr>
        <p:xfrm>
          <a:off x="3636963" y="5624515"/>
          <a:ext cx="868362" cy="949325"/>
        </p:xfrm>
        <a:graphic>
          <a:graphicData uri="http://schemas.openxmlformats.org/presentationml/2006/ole">
            <mc:AlternateContent xmlns:mc="http://schemas.openxmlformats.org/markup-compatibility/2006">
              <mc:Choice xmlns:v="urn:schemas-microsoft-com:vml" Requires="v">
                <p:oleObj name="方程式" r:id="rId25" imgW="406080" imgH="444240" progId="Equation.3">
                  <p:embed/>
                </p:oleObj>
              </mc:Choice>
              <mc:Fallback>
                <p:oleObj name="方程式" r:id="rId25" imgW="406080" imgH="444240" progId="Equation.3">
                  <p:embed/>
                  <p:pic>
                    <p:nvPicPr>
                      <p:cNvPr id="0" name=""/>
                      <p:cNvPicPr>
                        <a:picLocks noChangeAspect="1" noChangeArrowheads="1"/>
                      </p:cNvPicPr>
                      <p:nvPr/>
                    </p:nvPicPr>
                    <p:blipFill>
                      <a:blip r:embed="rId26"/>
                      <a:srcRect/>
                      <a:stretch>
                        <a:fillRect/>
                      </a:stretch>
                    </p:blipFill>
                    <p:spPr bwMode="auto">
                      <a:xfrm>
                        <a:off x="3636963" y="5624515"/>
                        <a:ext cx="868362"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0" name="群組 39"/>
          <p:cNvGrpSpPr/>
          <p:nvPr/>
        </p:nvGrpSpPr>
        <p:grpSpPr>
          <a:xfrm>
            <a:off x="4604783" y="3290496"/>
            <a:ext cx="520319" cy="520319"/>
            <a:chOff x="3342651" y="3507082"/>
            <a:chExt cx="520319" cy="520319"/>
          </a:xfrm>
        </p:grpSpPr>
        <p:sp>
          <p:nvSpPr>
            <p:cNvPr id="50" name="矩形 49"/>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51" name="Object 12"/>
            <p:cNvGraphicFramePr>
              <a:graphicFrameLocks noChangeAspect="1"/>
            </p:cNvGraphicFramePr>
            <p:nvPr/>
          </p:nvGraphicFramePr>
          <p:xfrm>
            <a:off x="3452214" y="3562455"/>
            <a:ext cx="350837" cy="352425"/>
          </p:xfrm>
          <a:graphic>
            <a:graphicData uri="http://schemas.openxmlformats.org/presentationml/2006/ole">
              <mc:AlternateContent xmlns:mc="http://schemas.openxmlformats.org/markup-compatibility/2006">
                <mc:Choice xmlns:v="urn:schemas-microsoft-com:vml" Requires="v">
                  <p:oleObj name="方程式" r:id="rId27" imgW="126720" imgH="126720" progId="Equation.3">
                    <p:embed/>
                  </p:oleObj>
                </mc:Choice>
                <mc:Fallback>
                  <p:oleObj name="方程式" r:id="rId27" imgW="126720" imgH="126720" progId="Equation.3">
                    <p:embed/>
                    <p:pic>
                      <p:nvPicPr>
                        <p:cNvPr id="0" name=""/>
                        <p:cNvPicPr>
                          <a:picLocks noChangeAspect="1" noChangeArrowheads="1"/>
                        </p:cNvPicPr>
                        <p:nvPr/>
                      </p:nvPicPr>
                      <p:blipFill>
                        <a:blip r:embed="rId28"/>
                        <a:srcRect/>
                        <a:stretch>
                          <a:fillRect/>
                        </a:stretch>
                      </p:blipFill>
                      <p:spPr bwMode="auto">
                        <a:xfrm>
                          <a:off x="3452214" y="3562455"/>
                          <a:ext cx="350837" cy="352425"/>
                        </a:xfrm>
                        <a:prstGeom prst="rect">
                          <a:avLst/>
                        </a:prstGeom>
                        <a:noFill/>
                      </p:spPr>
                    </p:pic>
                  </p:oleObj>
                </mc:Fallback>
              </mc:AlternateContent>
            </a:graphicData>
          </a:graphic>
        </p:graphicFrame>
      </p:grpSp>
      <p:grpSp>
        <p:nvGrpSpPr>
          <p:cNvPr id="52" name="群組 51"/>
          <p:cNvGrpSpPr/>
          <p:nvPr/>
        </p:nvGrpSpPr>
        <p:grpSpPr>
          <a:xfrm>
            <a:off x="5253394" y="4193276"/>
            <a:ext cx="520319" cy="520319"/>
            <a:chOff x="3342651" y="3507082"/>
            <a:chExt cx="520319" cy="520319"/>
          </a:xfrm>
        </p:grpSpPr>
        <p:sp>
          <p:nvSpPr>
            <p:cNvPr id="53" name="矩形 52"/>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54" name="Object 12"/>
            <p:cNvGraphicFramePr>
              <a:graphicFrameLocks noChangeAspect="1"/>
            </p:cNvGraphicFramePr>
            <p:nvPr/>
          </p:nvGraphicFramePr>
          <p:xfrm>
            <a:off x="3452978" y="3563248"/>
            <a:ext cx="349250" cy="352425"/>
          </p:xfrm>
          <a:graphic>
            <a:graphicData uri="http://schemas.openxmlformats.org/presentationml/2006/ole">
              <mc:AlternateContent xmlns:mc="http://schemas.openxmlformats.org/markup-compatibility/2006">
                <mc:Choice xmlns:v="urn:schemas-microsoft-com:vml" Requires="v">
                  <p:oleObj name="方程式" r:id="rId29" imgW="126720" imgH="126720" progId="Equation.3">
                    <p:embed/>
                  </p:oleObj>
                </mc:Choice>
                <mc:Fallback>
                  <p:oleObj name="方程式" r:id="rId29" imgW="126720" imgH="126720" progId="Equation.3">
                    <p:embed/>
                    <p:pic>
                      <p:nvPicPr>
                        <p:cNvPr id="0" name=""/>
                        <p:cNvPicPr>
                          <a:picLocks noChangeAspect="1" noChangeArrowheads="1"/>
                        </p:cNvPicPr>
                        <p:nvPr/>
                      </p:nvPicPr>
                      <p:blipFill>
                        <a:blip r:embed="rId30"/>
                        <a:srcRect/>
                        <a:stretch>
                          <a:fillRect/>
                        </a:stretch>
                      </p:blipFill>
                      <p:spPr bwMode="auto">
                        <a:xfrm>
                          <a:off x="3452978" y="3563248"/>
                          <a:ext cx="349250" cy="352425"/>
                        </a:xfrm>
                        <a:prstGeom prst="rect">
                          <a:avLst/>
                        </a:prstGeom>
                        <a:noFill/>
                      </p:spPr>
                    </p:pic>
                  </p:oleObj>
                </mc:Fallback>
              </mc:AlternateContent>
            </a:graphicData>
          </a:graphic>
        </p:graphicFrame>
      </p:grpSp>
      <p:grpSp>
        <p:nvGrpSpPr>
          <p:cNvPr id="55" name="群組 54"/>
          <p:cNvGrpSpPr/>
          <p:nvPr/>
        </p:nvGrpSpPr>
        <p:grpSpPr>
          <a:xfrm>
            <a:off x="5909506" y="5095717"/>
            <a:ext cx="520319" cy="520319"/>
            <a:chOff x="3342651" y="3507082"/>
            <a:chExt cx="520319" cy="520319"/>
          </a:xfrm>
        </p:grpSpPr>
        <p:sp>
          <p:nvSpPr>
            <p:cNvPr id="56" name="矩形 55"/>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57" name="Object 12"/>
            <p:cNvGraphicFramePr>
              <a:graphicFrameLocks noChangeAspect="1"/>
            </p:cNvGraphicFramePr>
            <p:nvPr/>
          </p:nvGraphicFramePr>
          <p:xfrm>
            <a:off x="3452002" y="3562263"/>
            <a:ext cx="350837" cy="352425"/>
          </p:xfrm>
          <a:graphic>
            <a:graphicData uri="http://schemas.openxmlformats.org/presentationml/2006/ole">
              <mc:AlternateContent xmlns:mc="http://schemas.openxmlformats.org/markup-compatibility/2006">
                <mc:Choice xmlns:v="urn:schemas-microsoft-com:vml" Requires="v">
                  <p:oleObj name="方程式" r:id="rId31" imgW="126720" imgH="126720" progId="Equation.3">
                    <p:embed/>
                  </p:oleObj>
                </mc:Choice>
                <mc:Fallback>
                  <p:oleObj name="方程式" r:id="rId31" imgW="126720" imgH="126720" progId="Equation.3">
                    <p:embed/>
                    <p:pic>
                      <p:nvPicPr>
                        <p:cNvPr id="0" name=""/>
                        <p:cNvPicPr>
                          <a:picLocks noChangeAspect="1" noChangeArrowheads="1"/>
                        </p:cNvPicPr>
                        <p:nvPr/>
                      </p:nvPicPr>
                      <p:blipFill>
                        <a:blip r:embed="rId32"/>
                        <a:srcRect/>
                        <a:stretch>
                          <a:fillRect/>
                        </a:stretch>
                      </p:blipFill>
                      <p:spPr bwMode="auto">
                        <a:xfrm>
                          <a:off x="3452002" y="3562263"/>
                          <a:ext cx="350837" cy="352425"/>
                        </a:xfrm>
                        <a:prstGeom prst="rect">
                          <a:avLst/>
                        </a:prstGeom>
                        <a:noFill/>
                      </p:spPr>
                    </p:pic>
                  </p:oleObj>
                </mc:Fallback>
              </mc:AlternateContent>
            </a:graphicData>
          </a:graphic>
        </p:graphicFrame>
      </p:grpSp>
      <p:cxnSp>
        <p:nvCxnSpPr>
          <p:cNvPr id="58" name="直線單箭頭接點 57"/>
          <p:cNvCxnSpPr/>
          <p:nvPr/>
        </p:nvCxnSpPr>
        <p:spPr>
          <a:xfrm>
            <a:off x="2103903" y="3545153"/>
            <a:ext cx="0" cy="2548140"/>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a:off x="2103903" y="6074241"/>
            <a:ext cx="91167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2422310" y="4435513"/>
            <a:ext cx="0" cy="1666105"/>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a:off x="2705558" y="5300006"/>
            <a:ext cx="0" cy="777875"/>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a:off x="2999140" y="3519094"/>
            <a:ext cx="16056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p:nvPr/>
        </p:nvCxnSpPr>
        <p:spPr>
          <a:xfrm>
            <a:off x="3653302" y="4435511"/>
            <a:ext cx="160009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a:off x="5135522" y="3525874"/>
            <a:ext cx="17558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a:off x="5815741" y="4435511"/>
            <a:ext cx="107566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6410690" y="5288177"/>
            <a:ext cx="48071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4889762" y="3825246"/>
            <a:ext cx="0" cy="2239489"/>
          </a:xfrm>
          <a:prstGeom prst="straightConnector1">
            <a:avLst/>
          </a:prstGeom>
          <a:ln w="571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5513553" y="4687347"/>
            <a:ext cx="0" cy="1414271"/>
          </a:xfrm>
          <a:prstGeom prst="straightConnector1">
            <a:avLst/>
          </a:prstGeom>
          <a:ln w="571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6156090" y="5575577"/>
            <a:ext cx="0" cy="526041"/>
          </a:xfrm>
          <a:prstGeom prst="straightConnector1">
            <a:avLst/>
          </a:prstGeom>
          <a:ln w="571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a:off x="4464199" y="6074241"/>
            <a:ext cx="1710943" cy="0"/>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a:endCxn id="56" idx="1"/>
          </p:cNvCxnSpPr>
          <p:nvPr/>
        </p:nvCxnSpPr>
        <p:spPr>
          <a:xfrm>
            <a:off x="4158585" y="5336676"/>
            <a:ext cx="1750921" cy="192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矩形 102"/>
          <p:cNvSpPr/>
          <p:nvPr/>
        </p:nvSpPr>
        <p:spPr>
          <a:xfrm>
            <a:off x="683976" y="3083153"/>
            <a:ext cx="493752" cy="461645"/>
          </a:xfrm>
          <a:prstGeom prst="rect">
            <a:avLst/>
          </a:prstGeom>
        </p:spPr>
        <p:txBody>
          <a:bodyPr wrap="square" lIns="91420" tIns="45710" rIns="91420" bIns="45710">
            <a:spAutoFit/>
          </a:bodyPr>
          <a:lstStyle/>
          <a:p>
            <a:r>
              <a:rPr lang="en-US" altLang="zh-TW" sz="2400" b="1" dirty="0">
                <a:solidFill>
                  <a:srgbClr val="FF0000"/>
                </a:solidFill>
              </a:rPr>
              <a:t>3</a:t>
            </a:r>
            <a:endParaRPr lang="zh-TW" altLang="en-US" sz="2400" b="1" dirty="0">
              <a:solidFill>
                <a:srgbClr val="FF0000"/>
              </a:solidFill>
            </a:endParaRPr>
          </a:p>
        </p:txBody>
      </p:sp>
      <p:sp>
        <p:nvSpPr>
          <p:cNvPr id="104" name="矩形 103"/>
          <p:cNvSpPr/>
          <p:nvPr/>
        </p:nvSpPr>
        <p:spPr>
          <a:xfrm>
            <a:off x="683705" y="4873349"/>
            <a:ext cx="461193" cy="461645"/>
          </a:xfrm>
          <a:prstGeom prst="rect">
            <a:avLst/>
          </a:prstGeom>
        </p:spPr>
        <p:txBody>
          <a:bodyPr wrap="square" lIns="91420" tIns="45710" rIns="91420" bIns="45710">
            <a:spAutoFit/>
          </a:bodyPr>
          <a:lstStyle/>
          <a:p>
            <a:r>
              <a:rPr lang="en-US" altLang="zh-TW" sz="2400" b="1" dirty="0">
                <a:solidFill>
                  <a:srgbClr val="FF0000"/>
                </a:solidFill>
              </a:rPr>
              <a:t>-3</a:t>
            </a:r>
            <a:endParaRPr lang="zh-TW" altLang="en-US" sz="2400" b="1" dirty="0">
              <a:solidFill>
                <a:srgbClr val="FF0000"/>
              </a:solidFill>
            </a:endParaRPr>
          </a:p>
        </p:txBody>
      </p:sp>
      <p:sp>
        <p:nvSpPr>
          <p:cNvPr id="105" name="矩形 104"/>
          <p:cNvSpPr/>
          <p:nvPr/>
        </p:nvSpPr>
        <p:spPr>
          <a:xfrm>
            <a:off x="667418" y="3999480"/>
            <a:ext cx="528324" cy="461645"/>
          </a:xfrm>
          <a:prstGeom prst="rect">
            <a:avLst/>
          </a:prstGeom>
        </p:spPr>
        <p:txBody>
          <a:bodyPr wrap="square" lIns="91420" tIns="45710" rIns="91420" bIns="45710">
            <a:spAutoFit/>
          </a:bodyPr>
          <a:lstStyle/>
          <a:p>
            <a:r>
              <a:rPr lang="en-US" altLang="zh-TW" sz="2400" b="1" dirty="0">
                <a:solidFill>
                  <a:srgbClr val="FF0000"/>
                </a:solidFill>
              </a:rPr>
              <a:t>1</a:t>
            </a:r>
            <a:endParaRPr lang="zh-TW" altLang="en-US" sz="2400" b="1" dirty="0">
              <a:solidFill>
                <a:srgbClr val="FF0000"/>
              </a:solidFill>
            </a:endParaRPr>
          </a:p>
        </p:txBody>
      </p:sp>
      <p:sp>
        <p:nvSpPr>
          <p:cNvPr id="106" name="矩形 105"/>
          <p:cNvSpPr/>
          <p:nvPr/>
        </p:nvSpPr>
        <p:spPr>
          <a:xfrm>
            <a:off x="3561227" y="4030729"/>
            <a:ext cx="665082" cy="461645"/>
          </a:xfrm>
          <a:prstGeom prst="rect">
            <a:avLst/>
          </a:prstGeom>
        </p:spPr>
        <p:txBody>
          <a:bodyPr wrap="square" lIns="91420" tIns="45710" rIns="91420" bIns="45710">
            <a:spAutoFit/>
          </a:bodyPr>
          <a:lstStyle/>
          <a:p>
            <a:r>
              <a:rPr lang="en-US" altLang="zh-TW" sz="2400" b="1" dirty="0">
                <a:solidFill>
                  <a:srgbClr val="FF0000"/>
                </a:solidFill>
                <a:latin typeface="+mj-lt"/>
              </a:rPr>
              <a:t>2.7</a:t>
            </a:r>
            <a:endParaRPr lang="zh-TW" altLang="en-US" sz="2400" b="1" dirty="0">
              <a:solidFill>
                <a:srgbClr val="FF0000"/>
              </a:solidFill>
              <a:latin typeface="+mj-lt"/>
            </a:endParaRPr>
          </a:p>
        </p:txBody>
      </p:sp>
      <p:sp>
        <p:nvSpPr>
          <p:cNvPr id="107" name="矩形 106"/>
          <p:cNvSpPr/>
          <p:nvPr/>
        </p:nvSpPr>
        <p:spPr>
          <a:xfrm>
            <a:off x="2964739" y="3091373"/>
            <a:ext cx="492402" cy="461645"/>
          </a:xfrm>
          <a:prstGeom prst="rect">
            <a:avLst/>
          </a:prstGeom>
        </p:spPr>
        <p:txBody>
          <a:bodyPr wrap="none" lIns="91420" tIns="45710" rIns="91420" bIns="45710">
            <a:spAutoFit/>
          </a:bodyPr>
          <a:lstStyle/>
          <a:p>
            <a:r>
              <a:rPr lang="en-US" altLang="zh-TW" sz="2400" b="1" dirty="0">
                <a:solidFill>
                  <a:srgbClr val="FF0000"/>
                </a:solidFill>
                <a:latin typeface="+mj-lt"/>
              </a:rPr>
              <a:t>20</a:t>
            </a:r>
            <a:endParaRPr lang="zh-TW" altLang="en-US" sz="2400" b="1" dirty="0">
              <a:solidFill>
                <a:srgbClr val="FF0000"/>
              </a:solidFill>
              <a:latin typeface="+mj-lt"/>
            </a:endParaRPr>
          </a:p>
        </p:txBody>
      </p:sp>
      <p:sp>
        <p:nvSpPr>
          <p:cNvPr id="108" name="矩形 107"/>
          <p:cNvSpPr/>
          <p:nvPr/>
        </p:nvSpPr>
        <p:spPr>
          <a:xfrm>
            <a:off x="4104192" y="4844656"/>
            <a:ext cx="1036480" cy="461645"/>
          </a:xfrm>
          <a:prstGeom prst="rect">
            <a:avLst/>
          </a:prstGeom>
        </p:spPr>
        <p:txBody>
          <a:bodyPr wrap="square" lIns="91420" tIns="45710" rIns="91420" bIns="45710">
            <a:spAutoFit/>
          </a:bodyPr>
          <a:lstStyle/>
          <a:p>
            <a:r>
              <a:rPr lang="en-US" altLang="zh-TW" sz="2400" b="1" dirty="0">
                <a:solidFill>
                  <a:srgbClr val="FF0000"/>
                </a:solidFill>
                <a:latin typeface="+mj-lt"/>
              </a:rPr>
              <a:t>0.05</a:t>
            </a:r>
            <a:endParaRPr lang="zh-TW" altLang="en-US" sz="2400" b="1" dirty="0">
              <a:solidFill>
                <a:srgbClr val="FF0000"/>
              </a:solidFill>
              <a:latin typeface="+mj-lt"/>
            </a:endParaRPr>
          </a:p>
        </p:txBody>
      </p:sp>
      <p:sp>
        <p:nvSpPr>
          <p:cNvPr id="109" name="矩形 108"/>
          <p:cNvSpPr/>
          <p:nvPr/>
        </p:nvSpPr>
        <p:spPr>
          <a:xfrm>
            <a:off x="6550147" y="3036238"/>
            <a:ext cx="723235" cy="461645"/>
          </a:xfrm>
          <a:prstGeom prst="rect">
            <a:avLst/>
          </a:prstGeom>
        </p:spPr>
        <p:txBody>
          <a:bodyPr wrap="none" lIns="91420" tIns="45710" rIns="91420" bIns="45710">
            <a:spAutoFit/>
          </a:bodyPr>
          <a:lstStyle/>
          <a:p>
            <a:r>
              <a:rPr lang="en-US" altLang="zh-TW" sz="2400" b="1" dirty="0">
                <a:solidFill>
                  <a:srgbClr val="FF0000"/>
                </a:solidFill>
                <a:latin typeface="times" panose="02020603050405020304" pitchFamily="18" charset="0"/>
              </a:rPr>
              <a:t>0.88</a:t>
            </a:r>
            <a:endParaRPr lang="zh-TW" altLang="en-US" sz="2400" b="1" dirty="0">
              <a:solidFill>
                <a:srgbClr val="FF0000"/>
              </a:solidFill>
            </a:endParaRPr>
          </a:p>
        </p:txBody>
      </p:sp>
      <p:sp>
        <p:nvSpPr>
          <p:cNvPr id="110" name="矩形 109"/>
          <p:cNvSpPr/>
          <p:nvPr/>
        </p:nvSpPr>
        <p:spPr>
          <a:xfrm>
            <a:off x="6573942" y="3922106"/>
            <a:ext cx="723235" cy="461645"/>
          </a:xfrm>
          <a:prstGeom prst="rect">
            <a:avLst/>
          </a:prstGeom>
        </p:spPr>
        <p:txBody>
          <a:bodyPr wrap="none" lIns="91420" tIns="45710" rIns="91420" bIns="45710">
            <a:spAutoFit/>
          </a:bodyPr>
          <a:lstStyle/>
          <a:p>
            <a:r>
              <a:rPr lang="en-US" altLang="zh-TW" sz="2400" b="1" dirty="0">
                <a:solidFill>
                  <a:srgbClr val="FF0000"/>
                </a:solidFill>
                <a:latin typeface="times" panose="02020603050405020304" pitchFamily="18" charset="0"/>
              </a:rPr>
              <a:t>0.12</a:t>
            </a:r>
            <a:endParaRPr lang="zh-TW" altLang="en-US" sz="2400" b="1" dirty="0">
              <a:solidFill>
                <a:srgbClr val="FF0000"/>
              </a:solidFill>
            </a:endParaRPr>
          </a:p>
        </p:txBody>
      </p:sp>
      <p:sp>
        <p:nvSpPr>
          <p:cNvPr id="111" name="矩形 110"/>
          <p:cNvSpPr/>
          <p:nvPr/>
        </p:nvSpPr>
        <p:spPr>
          <a:xfrm>
            <a:off x="6638583" y="4759046"/>
            <a:ext cx="492402" cy="461645"/>
          </a:xfrm>
          <a:prstGeom prst="rect">
            <a:avLst/>
          </a:prstGeom>
        </p:spPr>
        <p:txBody>
          <a:bodyPr wrap="none" lIns="91420" tIns="45710" rIns="91420" bIns="45710">
            <a:spAutoFit/>
          </a:bodyPr>
          <a:lstStyle/>
          <a:p>
            <a:r>
              <a:rPr lang="en-US" altLang="zh-TW" sz="2400" b="1" dirty="0">
                <a:solidFill>
                  <a:srgbClr val="FF0000"/>
                </a:solidFill>
                <a:latin typeface="Calibri" panose="020F0502020204030204" pitchFamily="34" charset="0"/>
              </a:rPr>
              <a:t>≈</a:t>
            </a:r>
            <a:r>
              <a:rPr lang="en-US" altLang="zh-TW" sz="2400" b="1" dirty="0">
                <a:solidFill>
                  <a:srgbClr val="FF0000"/>
                </a:solidFill>
                <a:latin typeface="times" panose="02020603050405020304" pitchFamily="18" charset="0"/>
              </a:rPr>
              <a:t>0</a:t>
            </a:r>
            <a:endParaRPr lang="zh-TW" altLang="en-US" sz="2400" b="1" dirty="0">
              <a:solidFill>
                <a:srgbClr val="FF0000"/>
              </a:solidFill>
            </a:endParaRPr>
          </a:p>
        </p:txBody>
      </p:sp>
      <mc:AlternateContent xmlns:mc="http://schemas.openxmlformats.org/markup-compatibility/2006" xmlns:a14="http://schemas.microsoft.com/office/drawing/2010/main">
        <mc:Choice Requires="a14">
          <p:sp>
            <p:nvSpPr>
              <p:cNvPr id="64" name="文字方塊 63"/>
              <p:cNvSpPr txBox="1"/>
              <p:nvPr/>
            </p:nvSpPr>
            <p:spPr>
              <a:xfrm>
                <a:off x="6805802" y="1431017"/>
                <a:ext cx="2221716" cy="1200630"/>
              </a:xfrm>
              <a:prstGeom prst="rect">
                <a:avLst/>
              </a:prstGeom>
              <a:noFill/>
            </p:spPr>
            <p:txBody>
              <a:bodyPr wrap="square" lIns="91420" tIns="45710" rIns="91420" bIns="45710" rtlCol="0">
                <a:spAutoFit/>
              </a:bodyPr>
              <a:lstStyle/>
              <a:p>
                <a:r>
                  <a:rPr lang="en-US" altLang="zh-TW" sz="2400" b="1" i="1" u="sng" dirty="0"/>
                  <a:t>Probability</a:t>
                </a:r>
                <a:r>
                  <a:rPr lang="en-US" altLang="zh-TW" sz="2400" dirty="0"/>
                  <a:t>:</a:t>
                </a:r>
              </a:p>
              <a:p>
                <a:pPr marL="342826" indent="-342826">
                  <a:buFont typeface="Wingdings" panose="05000000000000000000" pitchFamily="2" charset="2"/>
                  <a:buChar char="n"/>
                </a:pPr>
                <a14:m>
                  <m:oMath xmlns:m="http://schemas.openxmlformats.org/officeDocument/2006/math">
                    <m:r>
                      <a:rPr lang="en-US" altLang="zh-TW" sz="2400" i="1">
                        <a:latin typeface="Cambria Math" panose="02040503050406030204" pitchFamily="18" charset="0"/>
                      </a:rPr>
                      <m:t>1&gt;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𝑖</m:t>
                        </m:r>
                      </m:sub>
                    </m:sSub>
                    <m:r>
                      <a:rPr lang="en-US" altLang="zh-TW" sz="2400" i="1">
                        <a:latin typeface="Cambria Math" panose="02040503050406030204" pitchFamily="18" charset="0"/>
                      </a:rPr>
                      <m:t>&gt;0</m:t>
                    </m:r>
                  </m:oMath>
                </a14:m>
                <a:endParaRPr lang="en-US" altLang="zh-TW" sz="2400" dirty="0"/>
              </a:p>
              <a:p>
                <a:pPr marL="342826" indent="-342826">
                  <a:buFont typeface="Wingdings" panose="05000000000000000000" pitchFamily="2" charset="2"/>
                  <a:buChar char="n"/>
                </a:pPr>
                <a14:m>
                  <m:oMath xmlns:m="http://schemas.openxmlformats.org/officeDocument/2006/math">
                    <m:nary>
                      <m:naryPr>
                        <m:chr m:val="∑"/>
                        <m:supHide m:val="on"/>
                        <m:ctrlPr>
                          <a:rPr lang="en-US" altLang="zh-TW" sz="2400" i="1">
                            <a:latin typeface="Cambria Math" panose="02040503050406030204" pitchFamily="18" charset="0"/>
                          </a:rPr>
                        </m:ctrlPr>
                      </m:naryPr>
                      <m:sub>
                        <m:r>
                          <m:rPr>
                            <m:brk m:alnAt="7"/>
                          </m:rPr>
                          <a:rPr lang="en-US" altLang="zh-TW" sz="2400" i="1">
                            <a:latin typeface="Cambria Math" panose="02040503050406030204" pitchFamily="18" charset="0"/>
                          </a:rPr>
                          <m:t>𝑖</m:t>
                        </m:r>
                      </m:sub>
                      <m:sup/>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𝑖</m:t>
                            </m:r>
                          </m:sub>
                        </m:sSub>
                        <m:r>
                          <a:rPr lang="en-US" altLang="zh-TW" sz="2400" i="1">
                            <a:latin typeface="Cambria Math" panose="02040503050406030204" pitchFamily="18" charset="0"/>
                          </a:rPr>
                          <m:t>=1</m:t>
                        </m:r>
                      </m:e>
                    </m:nary>
                  </m:oMath>
                </a14:m>
                <a:endParaRPr lang="zh-TW" altLang="en-US" sz="2400" dirty="0"/>
              </a:p>
            </p:txBody>
          </p:sp>
        </mc:Choice>
        <mc:Fallback xmlns="">
          <p:sp>
            <p:nvSpPr>
              <p:cNvPr id="64" name="文字方塊 63"/>
              <p:cNvSpPr txBox="1">
                <a:spLocks noRot="1" noChangeAspect="1" noMove="1" noResize="1" noEditPoints="1" noAdjustHandles="1" noChangeArrowheads="1" noChangeShapeType="1" noTextEdit="1"/>
              </p:cNvSpPr>
              <p:nvPr/>
            </p:nvSpPr>
            <p:spPr>
              <a:xfrm>
                <a:off x="6805802" y="1431015"/>
                <a:ext cx="2221716" cy="1200650"/>
              </a:xfrm>
              <a:prstGeom prst="rect">
                <a:avLst/>
              </a:prstGeom>
              <a:blipFill rotWithShape="0">
                <a:blip r:embed="rId34"/>
                <a:stretch>
                  <a:fillRect l="-5753" t="-4061" b="-74619"/>
                </a:stretch>
              </a:blipFill>
            </p:spPr>
            <p:txBody>
              <a:bodyPr/>
              <a:lstStyle/>
              <a:p>
                <a:r>
                  <a:rPr lang="zh-TW" altLang="en-US">
                    <a:noFill/>
                  </a:rPr>
                  <a:t> </a:t>
                </a:r>
              </a:p>
            </p:txBody>
          </p:sp>
        </mc:Fallback>
      </mc:AlternateContent>
      <p:graphicFrame>
        <p:nvGraphicFramePr>
          <p:cNvPr id="65" name="Object 12"/>
          <p:cNvGraphicFramePr>
            <a:graphicFrameLocks noChangeAspect="1"/>
          </p:cNvGraphicFramePr>
          <p:nvPr/>
        </p:nvGraphicFramePr>
        <p:xfrm>
          <a:off x="6953252" y="3997325"/>
          <a:ext cx="2085975" cy="947738"/>
        </p:xfrm>
        <a:graphic>
          <a:graphicData uri="http://schemas.openxmlformats.org/presentationml/2006/ole">
            <mc:AlternateContent xmlns:mc="http://schemas.openxmlformats.org/markup-compatibility/2006">
              <mc:Choice xmlns:v="urn:schemas-microsoft-com:vml" Requires="v">
                <p:oleObj name="方程式" r:id="rId35" imgW="977760" imgH="444240" progId="Equation.3">
                  <p:embed/>
                </p:oleObj>
              </mc:Choice>
              <mc:Fallback>
                <p:oleObj name="方程式" r:id="rId35" imgW="977760" imgH="444240" progId="Equation.3">
                  <p:embed/>
                  <p:pic>
                    <p:nvPicPr>
                      <p:cNvPr id="0" name=""/>
                      <p:cNvPicPr>
                        <a:picLocks noChangeAspect="1" noChangeArrowheads="1"/>
                      </p:cNvPicPr>
                      <p:nvPr/>
                    </p:nvPicPr>
                    <p:blipFill>
                      <a:blip r:embed="rId36"/>
                      <a:srcRect/>
                      <a:stretch>
                        <a:fillRect/>
                      </a:stretch>
                    </p:blipFill>
                    <p:spPr bwMode="auto">
                      <a:xfrm>
                        <a:off x="6953252" y="3997325"/>
                        <a:ext cx="2085975" cy="947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 name="Object 12"/>
          <p:cNvGraphicFramePr>
            <a:graphicFrameLocks noChangeAspect="1"/>
          </p:cNvGraphicFramePr>
          <p:nvPr/>
        </p:nvGraphicFramePr>
        <p:xfrm>
          <a:off x="6943727" y="4926015"/>
          <a:ext cx="2060575" cy="947737"/>
        </p:xfrm>
        <a:graphic>
          <a:graphicData uri="http://schemas.openxmlformats.org/presentationml/2006/ole">
            <mc:AlternateContent xmlns:mc="http://schemas.openxmlformats.org/markup-compatibility/2006">
              <mc:Choice xmlns:v="urn:schemas-microsoft-com:vml" Requires="v">
                <p:oleObj name="方程式" r:id="rId37" imgW="965160" imgH="444240" progId="Equation.3">
                  <p:embed/>
                </p:oleObj>
              </mc:Choice>
              <mc:Fallback>
                <p:oleObj name="方程式" r:id="rId37" imgW="965160" imgH="444240" progId="Equation.3">
                  <p:embed/>
                  <p:pic>
                    <p:nvPicPr>
                      <p:cNvPr id="0" name=""/>
                      <p:cNvPicPr>
                        <a:picLocks noChangeAspect="1" noChangeArrowheads="1"/>
                      </p:cNvPicPr>
                      <p:nvPr/>
                    </p:nvPicPr>
                    <p:blipFill>
                      <a:blip r:embed="rId38"/>
                      <a:srcRect/>
                      <a:stretch>
                        <a:fillRect/>
                      </a:stretch>
                    </p:blipFill>
                    <p:spPr bwMode="auto">
                      <a:xfrm>
                        <a:off x="6943727" y="4926015"/>
                        <a:ext cx="2060575" cy="947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5401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p:bldP spid="106" grpId="0"/>
      <p:bldP spid="107" grpId="0"/>
      <p:bldP spid="108" grpId="0"/>
      <p:bldP spid="109" grpId="0"/>
      <p:bldP spid="110" grpId="0"/>
      <p:bldP spid="1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2525" y="1988840"/>
            <a:ext cx="8300221"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we remember</a:t>
            </a:r>
          </a:p>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from the Machine Learning?</a:t>
            </a:r>
          </a:p>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Lets check together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245708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92990"/>
            <a:ext cx="7886700" cy="1007391"/>
          </a:xfrm>
        </p:spPr>
        <p:txBody>
          <a:bodyPr/>
          <a:lstStyle/>
          <a:p>
            <a:r>
              <a:rPr lang="en-US" altLang="zh-TW" dirty="0"/>
              <a:t>How to set network parameters</a:t>
            </a:r>
            <a:endParaRPr lang="zh-TW" altLang="en-US" dirty="0"/>
          </a:p>
        </p:txBody>
      </p:sp>
      <p:pic>
        <p:nvPicPr>
          <p:cNvPr id="33" name="圖片 32"/>
          <p:cNvPicPr>
            <a:picLocks noChangeAspect="1"/>
          </p:cNvPicPr>
          <p:nvPr/>
        </p:nvPicPr>
        <p:blipFill>
          <a:blip r:embed="rId3"/>
          <a:stretch>
            <a:fillRect/>
          </a:stretch>
        </p:blipFill>
        <p:spPr>
          <a:xfrm>
            <a:off x="160018" y="2227843"/>
            <a:ext cx="2130022" cy="2116455"/>
          </a:xfrm>
          <a:prstGeom prst="rect">
            <a:avLst/>
          </a:prstGeom>
        </p:spPr>
      </p:pic>
      <p:sp>
        <p:nvSpPr>
          <p:cNvPr id="8" name="文字方塊 7"/>
          <p:cNvSpPr txBox="1"/>
          <p:nvPr/>
        </p:nvSpPr>
        <p:spPr>
          <a:xfrm>
            <a:off x="407378" y="4331325"/>
            <a:ext cx="1447800" cy="369312"/>
          </a:xfrm>
          <a:prstGeom prst="rect">
            <a:avLst/>
          </a:prstGeom>
          <a:noFill/>
        </p:spPr>
        <p:txBody>
          <a:bodyPr wrap="square" lIns="91420" tIns="45710" rIns="91420" bIns="45710" rtlCol="0">
            <a:spAutoFit/>
          </a:bodyPr>
          <a:lstStyle/>
          <a:p>
            <a:r>
              <a:rPr lang="en-US" altLang="zh-TW" dirty="0"/>
              <a:t>16 x 16 = 256</a:t>
            </a:r>
            <a:endParaRPr lang="zh-TW" altLang="en-US" dirty="0"/>
          </a:p>
        </p:txBody>
      </p:sp>
      <p:sp>
        <p:nvSpPr>
          <p:cNvPr id="35" name="矩形 34"/>
          <p:cNvSpPr/>
          <p:nvPr/>
        </p:nvSpPr>
        <p:spPr>
          <a:xfrm>
            <a:off x="3702826" y="189712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0" name="矩形 39"/>
          <p:cNvSpPr/>
          <p:nvPr/>
        </p:nvSpPr>
        <p:spPr>
          <a:xfrm>
            <a:off x="2519724" y="1924763"/>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6" name="矩形 45"/>
          <p:cNvSpPr/>
          <p:nvPr/>
        </p:nvSpPr>
        <p:spPr>
          <a:xfrm>
            <a:off x="2588111" y="264245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47" name="矩形 46"/>
          <p:cNvSpPr/>
          <p:nvPr/>
        </p:nvSpPr>
        <p:spPr>
          <a:xfrm>
            <a:off x="2593929" y="207212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49" name="Object 12"/>
          <p:cNvGraphicFramePr>
            <a:graphicFrameLocks noChangeAspect="1"/>
          </p:cNvGraphicFramePr>
          <p:nvPr/>
        </p:nvGraphicFramePr>
        <p:xfrm>
          <a:off x="2606628" y="1976877"/>
          <a:ext cx="325438" cy="461962"/>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0" name=""/>
                      <p:cNvPicPr>
                        <a:picLocks noChangeAspect="1" noChangeArrowheads="1"/>
                      </p:cNvPicPr>
                      <p:nvPr/>
                    </p:nvPicPr>
                    <p:blipFill>
                      <a:blip r:embed="rId5"/>
                      <a:srcRect/>
                      <a:stretch>
                        <a:fillRect/>
                      </a:stretch>
                    </p:blipFill>
                    <p:spPr bwMode="auto">
                      <a:xfrm>
                        <a:off x="2606628" y="1976877"/>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12"/>
          <p:cNvGraphicFramePr>
            <a:graphicFrameLocks noChangeAspect="1"/>
          </p:cNvGraphicFramePr>
          <p:nvPr/>
        </p:nvGraphicFramePr>
        <p:xfrm>
          <a:off x="2611925" y="2559608"/>
          <a:ext cx="352425" cy="461963"/>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0" name=""/>
                      <p:cNvPicPr>
                        <a:picLocks noChangeAspect="1" noChangeArrowheads="1"/>
                      </p:cNvPicPr>
                      <p:nvPr/>
                    </p:nvPicPr>
                    <p:blipFill>
                      <a:blip r:embed="rId7"/>
                      <a:srcRect/>
                      <a:stretch>
                        <a:fillRect/>
                      </a:stretch>
                    </p:blipFill>
                    <p:spPr bwMode="auto">
                      <a:xfrm>
                        <a:off x="2611925" y="2559608"/>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橢圓 52"/>
          <p:cNvSpPr/>
          <p:nvPr/>
        </p:nvSpPr>
        <p:spPr>
          <a:xfrm>
            <a:off x="3799937" y="190812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54" name="橢圓 53"/>
          <p:cNvSpPr/>
          <p:nvPr/>
        </p:nvSpPr>
        <p:spPr>
          <a:xfrm>
            <a:off x="3802278" y="268669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55" name="橢圓 54"/>
          <p:cNvSpPr/>
          <p:nvPr/>
        </p:nvSpPr>
        <p:spPr>
          <a:xfrm>
            <a:off x="3790645" y="391470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56" name="文字方塊 55"/>
          <p:cNvSpPr txBox="1"/>
          <p:nvPr/>
        </p:nvSpPr>
        <p:spPr>
          <a:xfrm rot="5400000">
            <a:off x="3787900" y="333701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59" name="矩形 58"/>
          <p:cNvSpPr/>
          <p:nvPr/>
        </p:nvSpPr>
        <p:spPr>
          <a:xfrm>
            <a:off x="2597636" y="404021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62" name="Object 12"/>
          <p:cNvGraphicFramePr>
            <a:graphicFrameLocks noChangeAspect="1"/>
          </p:cNvGraphicFramePr>
          <p:nvPr/>
        </p:nvGraphicFramePr>
        <p:xfrm>
          <a:off x="2525713" y="3943446"/>
          <a:ext cx="544512" cy="488950"/>
        </p:xfrm>
        <a:graphic>
          <a:graphicData uri="http://schemas.openxmlformats.org/presentationml/2006/ole">
            <mc:AlternateContent xmlns:mc="http://schemas.openxmlformats.org/markup-compatibility/2006">
              <mc:Choice xmlns:v="urn:schemas-microsoft-com:vml" Requires="v">
                <p:oleObj name="方程式" r:id="rId8" imgW="253800" imgH="228600" progId="Equation.3">
                  <p:embed/>
                </p:oleObj>
              </mc:Choice>
              <mc:Fallback>
                <p:oleObj name="方程式" r:id="rId8" imgW="253800" imgH="228600" progId="Equation.3">
                  <p:embed/>
                  <p:pic>
                    <p:nvPicPr>
                      <p:cNvPr id="0" name=""/>
                      <p:cNvPicPr>
                        <a:picLocks noChangeAspect="1" noChangeArrowheads="1"/>
                      </p:cNvPicPr>
                      <p:nvPr/>
                    </p:nvPicPr>
                    <p:blipFill>
                      <a:blip r:embed="rId9"/>
                      <a:srcRect/>
                      <a:stretch>
                        <a:fillRect/>
                      </a:stretch>
                    </p:blipFill>
                    <p:spPr bwMode="auto">
                      <a:xfrm>
                        <a:off x="2525713" y="3943446"/>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文字方塊 62"/>
          <p:cNvSpPr txBox="1"/>
          <p:nvPr/>
        </p:nvSpPr>
        <p:spPr>
          <a:xfrm rot="5400000">
            <a:off x="2473570" y="3325165"/>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72" name="文字方塊 71"/>
          <p:cNvSpPr txBox="1"/>
          <p:nvPr/>
        </p:nvSpPr>
        <p:spPr>
          <a:xfrm>
            <a:off x="5027145" y="184954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73" name="文字方塊 72"/>
          <p:cNvSpPr txBox="1"/>
          <p:nvPr/>
        </p:nvSpPr>
        <p:spPr>
          <a:xfrm>
            <a:off x="5044768" y="2635039"/>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74" name="文字方塊 73"/>
          <p:cNvSpPr txBox="1"/>
          <p:nvPr/>
        </p:nvSpPr>
        <p:spPr>
          <a:xfrm>
            <a:off x="5056948" y="3891331"/>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75" name="直線單箭頭接點 74"/>
          <p:cNvCxnSpPr>
            <a:stCxn id="53" idx="6"/>
          </p:cNvCxnSpPr>
          <p:nvPr/>
        </p:nvCxnSpPr>
        <p:spPr>
          <a:xfrm>
            <a:off x="4374095" y="219520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4374095" y="298695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4364803" y="420892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stCxn id="54" idx="6"/>
          </p:cNvCxnSpPr>
          <p:nvPr/>
        </p:nvCxnSpPr>
        <p:spPr>
          <a:xfrm flipV="1">
            <a:off x="4376436" y="2195205"/>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a:stCxn id="53" idx="6"/>
          </p:cNvCxnSpPr>
          <p:nvPr/>
        </p:nvCxnSpPr>
        <p:spPr>
          <a:xfrm>
            <a:off x="4374094" y="2195205"/>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a:stCxn id="53" idx="6"/>
          </p:cNvCxnSpPr>
          <p:nvPr/>
        </p:nvCxnSpPr>
        <p:spPr>
          <a:xfrm>
            <a:off x="4374096" y="2195203"/>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stCxn id="54" idx="6"/>
          </p:cNvCxnSpPr>
          <p:nvPr/>
        </p:nvCxnSpPr>
        <p:spPr>
          <a:xfrm>
            <a:off x="4376438" y="2973775"/>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5" idx="6"/>
          </p:cNvCxnSpPr>
          <p:nvPr/>
        </p:nvCxnSpPr>
        <p:spPr>
          <a:xfrm flipV="1">
            <a:off x="4364805" y="2195203"/>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55" idx="6"/>
          </p:cNvCxnSpPr>
          <p:nvPr/>
        </p:nvCxnSpPr>
        <p:spPr>
          <a:xfrm flipV="1">
            <a:off x="4364805" y="2973775"/>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endCxn id="53" idx="2"/>
          </p:cNvCxnSpPr>
          <p:nvPr/>
        </p:nvCxnSpPr>
        <p:spPr>
          <a:xfrm flipV="1">
            <a:off x="2940536" y="2195203"/>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47" idx="3"/>
            <a:endCxn id="54" idx="2"/>
          </p:cNvCxnSpPr>
          <p:nvPr/>
        </p:nvCxnSpPr>
        <p:spPr>
          <a:xfrm>
            <a:off x="2936831" y="2243577"/>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a:stCxn id="47" idx="3"/>
            <a:endCxn id="55" idx="2"/>
          </p:cNvCxnSpPr>
          <p:nvPr/>
        </p:nvCxnSpPr>
        <p:spPr>
          <a:xfrm>
            <a:off x="2936829" y="2243579"/>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a:stCxn id="52" idx="3"/>
            <a:endCxn id="53" idx="2"/>
          </p:cNvCxnSpPr>
          <p:nvPr/>
        </p:nvCxnSpPr>
        <p:spPr>
          <a:xfrm flipV="1">
            <a:off x="2964349" y="2195205"/>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46" idx="3"/>
            <a:endCxn id="54" idx="2"/>
          </p:cNvCxnSpPr>
          <p:nvPr/>
        </p:nvCxnSpPr>
        <p:spPr>
          <a:xfrm>
            <a:off x="2931012" y="2813908"/>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stCxn id="46" idx="3"/>
            <a:endCxn id="55" idx="2"/>
          </p:cNvCxnSpPr>
          <p:nvPr/>
        </p:nvCxnSpPr>
        <p:spPr>
          <a:xfrm>
            <a:off x="2931011" y="2813906"/>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a:stCxn id="62" idx="3"/>
            <a:endCxn id="53" idx="2"/>
          </p:cNvCxnSpPr>
          <p:nvPr/>
        </p:nvCxnSpPr>
        <p:spPr>
          <a:xfrm flipV="1">
            <a:off x="3002509" y="2195205"/>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a:stCxn id="62" idx="3"/>
            <a:endCxn id="54" idx="2"/>
          </p:cNvCxnSpPr>
          <p:nvPr/>
        </p:nvCxnSpPr>
        <p:spPr>
          <a:xfrm flipV="1">
            <a:off x="2976141" y="2973773"/>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62" idx="3"/>
            <a:endCxn id="55" idx="2"/>
          </p:cNvCxnSpPr>
          <p:nvPr/>
        </p:nvCxnSpPr>
        <p:spPr>
          <a:xfrm>
            <a:off x="2976140" y="4188381"/>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手繪多邊形 11"/>
          <p:cNvSpPr/>
          <p:nvPr/>
        </p:nvSpPr>
        <p:spPr>
          <a:xfrm>
            <a:off x="285750" y="1986160"/>
            <a:ext cx="2305050" cy="363941"/>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4" name="手繪多邊形 13"/>
          <p:cNvSpPr/>
          <p:nvPr/>
        </p:nvSpPr>
        <p:spPr>
          <a:xfrm>
            <a:off x="419100" y="2159101"/>
            <a:ext cx="2171700" cy="646109"/>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2" name="手繪多邊形 21"/>
          <p:cNvSpPr/>
          <p:nvPr/>
        </p:nvSpPr>
        <p:spPr>
          <a:xfrm>
            <a:off x="2152650" y="4202208"/>
            <a:ext cx="463550" cy="243308"/>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24" name="文字方塊 23"/>
          <p:cNvSpPr txBox="1"/>
          <p:nvPr/>
        </p:nvSpPr>
        <p:spPr>
          <a:xfrm>
            <a:off x="442303" y="4683918"/>
            <a:ext cx="1661390" cy="830977"/>
          </a:xfrm>
          <a:prstGeom prst="rect">
            <a:avLst/>
          </a:prstGeom>
          <a:noFill/>
        </p:spPr>
        <p:txBody>
          <a:bodyPr wrap="square" lIns="91420" tIns="45710" rIns="91420" bIns="45710" rtlCol="0">
            <a:spAutoFit/>
          </a:bodyPr>
          <a:lstStyle/>
          <a:p>
            <a:r>
              <a:rPr lang="en-US" altLang="zh-TW" sz="2400" dirty="0"/>
              <a:t>Ink → 1</a:t>
            </a:r>
          </a:p>
          <a:p>
            <a:r>
              <a:rPr lang="en-US" altLang="zh-TW" sz="2400" dirty="0"/>
              <a:t>No ink → 0</a:t>
            </a:r>
            <a:endParaRPr lang="zh-TW" altLang="en-US" sz="2400" dirty="0"/>
          </a:p>
        </p:txBody>
      </p:sp>
      <p:sp>
        <p:nvSpPr>
          <p:cNvPr id="121" name="矩形 120"/>
          <p:cNvSpPr/>
          <p:nvPr/>
        </p:nvSpPr>
        <p:spPr>
          <a:xfrm>
            <a:off x="6860098" y="1909383"/>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123" name="直線單箭頭接點 122"/>
          <p:cNvCxnSpPr/>
          <p:nvPr/>
        </p:nvCxnSpPr>
        <p:spPr>
          <a:xfrm>
            <a:off x="6166378" y="2945542"/>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p:nvPr/>
        </p:nvCxnSpPr>
        <p:spPr>
          <a:xfrm>
            <a:off x="6275694" y="4191432"/>
            <a:ext cx="5251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124"/>
          <p:cNvCxnSpPr/>
          <p:nvPr/>
        </p:nvCxnSpPr>
        <p:spPr>
          <a:xfrm>
            <a:off x="6142494" y="2166739"/>
            <a:ext cx="6583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文字方塊 129"/>
          <p:cNvSpPr txBox="1"/>
          <p:nvPr/>
        </p:nvSpPr>
        <p:spPr>
          <a:xfrm rot="5400000">
            <a:off x="6802290" y="3410390"/>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31" name="文字方塊 130"/>
          <p:cNvSpPr txBox="1"/>
          <p:nvPr/>
        </p:nvSpPr>
        <p:spPr>
          <a:xfrm>
            <a:off x="6871382" y="1891558"/>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1</a:t>
            </a:r>
            <a:endParaRPr lang="zh-TW" altLang="en-US" sz="2800" baseline="-25000" dirty="0"/>
          </a:p>
        </p:txBody>
      </p:sp>
      <p:sp>
        <p:nvSpPr>
          <p:cNvPr id="132" name="文字方塊 131"/>
          <p:cNvSpPr txBox="1"/>
          <p:nvPr/>
        </p:nvSpPr>
        <p:spPr>
          <a:xfrm>
            <a:off x="6892481" y="2699867"/>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2</a:t>
            </a:r>
            <a:endParaRPr lang="zh-TW" altLang="en-US" sz="2800" baseline="-25000" dirty="0"/>
          </a:p>
        </p:txBody>
      </p:sp>
      <p:sp>
        <p:nvSpPr>
          <p:cNvPr id="133" name="文字方塊 132"/>
          <p:cNvSpPr txBox="1"/>
          <p:nvPr/>
        </p:nvSpPr>
        <p:spPr>
          <a:xfrm>
            <a:off x="6860098" y="3956010"/>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10</a:t>
            </a:r>
            <a:endParaRPr lang="zh-TW" altLang="en-US" sz="2800" baseline="-25000" dirty="0"/>
          </a:p>
        </p:txBody>
      </p:sp>
      <p:sp>
        <p:nvSpPr>
          <p:cNvPr id="137" name="矩形 136"/>
          <p:cNvSpPr/>
          <p:nvPr/>
        </p:nvSpPr>
        <p:spPr>
          <a:xfrm>
            <a:off x="6819700" y="1999230"/>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0.1</a:t>
            </a:r>
            <a:endParaRPr lang="zh-TW" altLang="en-US" sz="2400" dirty="0"/>
          </a:p>
        </p:txBody>
      </p:sp>
      <p:sp>
        <p:nvSpPr>
          <p:cNvPr id="138" name="矩形 137"/>
          <p:cNvSpPr/>
          <p:nvPr/>
        </p:nvSpPr>
        <p:spPr>
          <a:xfrm>
            <a:off x="6819700" y="2723635"/>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0.7</a:t>
            </a:r>
            <a:endParaRPr lang="zh-TW" altLang="en-US" sz="2400" dirty="0"/>
          </a:p>
        </p:txBody>
      </p:sp>
      <p:sp>
        <p:nvSpPr>
          <p:cNvPr id="139" name="矩形 138"/>
          <p:cNvSpPr/>
          <p:nvPr/>
        </p:nvSpPr>
        <p:spPr>
          <a:xfrm>
            <a:off x="6800851" y="3992895"/>
            <a:ext cx="656740"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0.2</a:t>
            </a:r>
            <a:endParaRPr lang="zh-TW" altLang="en-US" sz="2400" dirty="0"/>
          </a:p>
        </p:txBody>
      </p:sp>
      <p:sp>
        <p:nvSpPr>
          <p:cNvPr id="140" name="文字方塊 139"/>
          <p:cNvSpPr txBox="1"/>
          <p:nvPr/>
        </p:nvSpPr>
        <p:spPr>
          <a:xfrm>
            <a:off x="5106207" y="5263648"/>
            <a:ext cx="3466614" cy="461645"/>
          </a:xfrm>
          <a:prstGeom prst="rect">
            <a:avLst/>
          </a:prstGeom>
          <a:noFill/>
        </p:spPr>
        <p:txBody>
          <a:bodyPr wrap="none" lIns="91420" tIns="45710" rIns="91420" bIns="45710" rtlCol="0">
            <a:spAutoFit/>
          </a:bodyPr>
          <a:lstStyle/>
          <a:p>
            <a:r>
              <a:rPr lang="en-US" altLang="zh-TW" sz="2400" dirty="0"/>
              <a:t>y</a:t>
            </a:r>
            <a:r>
              <a:rPr lang="en-US" altLang="zh-TW" sz="2400" baseline="-25000" dirty="0"/>
              <a:t>1</a:t>
            </a:r>
            <a:r>
              <a:rPr lang="en-US" altLang="zh-TW" sz="2400" dirty="0"/>
              <a:t> has the maximum value</a:t>
            </a:r>
            <a:endParaRPr lang="zh-TW" altLang="en-US" sz="2400" dirty="0"/>
          </a:p>
        </p:txBody>
      </p:sp>
      <mc:AlternateContent xmlns:mc="http://schemas.openxmlformats.org/markup-compatibility/2006" xmlns:a14="http://schemas.microsoft.com/office/drawing/2010/main">
        <mc:Choice Requires="a14">
          <p:sp>
            <p:nvSpPr>
              <p:cNvPr id="141" name="文字方塊 140"/>
              <p:cNvSpPr txBox="1"/>
              <p:nvPr/>
            </p:nvSpPr>
            <p:spPr>
              <a:xfrm>
                <a:off x="2251228" y="4640618"/>
                <a:ext cx="5648685" cy="461645"/>
              </a:xfrm>
              <a:prstGeom prst="rect">
                <a:avLst/>
              </a:prstGeom>
              <a:noFill/>
            </p:spPr>
            <p:txBody>
              <a:bodyPr wrap="none" lIns="91420" tIns="45710" rIns="91420" bIns="45710" rtlCol="0">
                <a:spAutoFit/>
              </a:bodyPr>
              <a:lstStyle/>
              <a:p>
                <a:r>
                  <a:rPr lang="en-US" altLang="zh-TW" sz="2400" dirty="0"/>
                  <a:t>Set the network parameters </a:t>
                </a:r>
                <a14:m>
                  <m:oMath xmlns:m="http://schemas.openxmlformats.org/officeDocument/2006/math">
                    <m:r>
                      <a:rPr lang="zh-TW" altLang="en-US" sz="2400" i="1">
                        <a:latin typeface="Cambria Math" panose="02040503050406030204" pitchFamily="18" charset="0"/>
                      </a:rPr>
                      <m:t>𝜃</m:t>
                    </m:r>
                  </m:oMath>
                </a14:m>
                <a:r>
                  <a:rPr lang="en-US" altLang="zh-TW" sz="2400" dirty="0"/>
                  <a:t> such that ……</a:t>
                </a:r>
                <a:endParaRPr lang="zh-TW" altLang="en-US" sz="2400" dirty="0"/>
              </a:p>
            </p:txBody>
          </p:sp>
        </mc:Choice>
        <mc:Fallback xmlns="">
          <p:sp>
            <p:nvSpPr>
              <p:cNvPr id="141" name="文字方塊 140"/>
              <p:cNvSpPr txBox="1">
                <a:spLocks noRot="1" noChangeAspect="1" noMove="1" noResize="1" noEditPoints="1" noAdjustHandles="1" noChangeArrowheads="1" noChangeShapeType="1" noTextEdit="1"/>
              </p:cNvSpPr>
              <p:nvPr/>
            </p:nvSpPr>
            <p:spPr>
              <a:xfrm>
                <a:off x="2251228" y="4640618"/>
                <a:ext cx="5648726" cy="461665"/>
              </a:xfrm>
              <a:prstGeom prst="rect">
                <a:avLst/>
              </a:prstGeom>
              <a:blipFill rotWithShape="0">
                <a:blip r:embed="rId11"/>
                <a:stretch>
                  <a:fillRect l="-1618" t="-10526" r="-863" b="-28947"/>
                </a:stretch>
              </a:blipFill>
            </p:spPr>
            <p:txBody>
              <a:bodyPr/>
              <a:lstStyle/>
              <a:p>
                <a:r>
                  <a:rPr lang="zh-TW" altLang="en-US">
                    <a:noFill/>
                  </a:rPr>
                  <a:t> </a:t>
                </a:r>
              </a:p>
            </p:txBody>
          </p:sp>
        </mc:Fallback>
      </mc:AlternateContent>
      <p:pic>
        <p:nvPicPr>
          <p:cNvPr id="142" name="圖片 141"/>
          <p:cNvPicPr>
            <a:picLocks noChangeAspect="1"/>
          </p:cNvPicPr>
          <p:nvPr/>
        </p:nvPicPr>
        <p:blipFill>
          <a:blip r:embed="rId12"/>
          <a:stretch>
            <a:fillRect/>
          </a:stretch>
        </p:blipFill>
        <p:spPr>
          <a:xfrm>
            <a:off x="3851677" y="5215631"/>
            <a:ext cx="574872" cy="581143"/>
          </a:xfrm>
          <a:prstGeom prst="rect">
            <a:avLst/>
          </a:prstGeom>
          <a:ln w="38100">
            <a:solidFill>
              <a:schemeClr val="tx1"/>
            </a:solidFill>
          </a:ln>
        </p:spPr>
      </p:pic>
      <p:sp>
        <p:nvSpPr>
          <p:cNvPr id="143" name="文字方塊 142"/>
          <p:cNvSpPr txBox="1"/>
          <p:nvPr/>
        </p:nvSpPr>
        <p:spPr>
          <a:xfrm>
            <a:off x="2867623" y="5240016"/>
            <a:ext cx="931625" cy="461645"/>
          </a:xfrm>
          <a:prstGeom prst="rect">
            <a:avLst/>
          </a:prstGeom>
          <a:noFill/>
        </p:spPr>
        <p:txBody>
          <a:bodyPr wrap="none" lIns="91420" tIns="45710" rIns="91420" bIns="45710" rtlCol="0">
            <a:spAutoFit/>
          </a:bodyPr>
          <a:lstStyle/>
          <a:p>
            <a:r>
              <a:rPr lang="en-US" altLang="zh-TW" sz="2400" dirty="0"/>
              <a:t>Input:</a:t>
            </a:r>
            <a:endParaRPr lang="zh-TW" altLang="en-US" sz="2400" dirty="0"/>
          </a:p>
        </p:txBody>
      </p:sp>
      <p:sp>
        <p:nvSpPr>
          <p:cNvPr id="144" name="向右箭號 143"/>
          <p:cNvSpPr/>
          <p:nvPr/>
        </p:nvSpPr>
        <p:spPr>
          <a:xfrm>
            <a:off x="4570509" y="5360426"/>
            <a:ext cx="491685" cy="34125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endParaRPr lang="zh-TW" altLang="en-US"/>
          </a:p>
        </p:txBody>
      </p:sp>
      <p:sp>
        <p:nvSpPr>
          <p:cNvPr id="145" name="文字方塊 144"/>
          <p:cNvSpPr txBox="1"/>
          <p:nvPr/>
        </p:nvSpPr>
        <p:spPr>
          <a:xfrm>
            <a:off x="5106207" y="5996125"/>
            <a:ext cx="3466614" cy="461645"/>
          </a:xfrm>
          <a:prstGeom prst="rect">
            <a:avLst/>
          </a:prstGeom>
          <a:noFill/>
        </p:spPr>
        <p:txBody>
          <a:bodyPr wrap="none" lIns="91420" tIns="45710" rIns="91420" bIns="45710" rtlCol="0">
            <a:spAutoFit/>
          </a:bodyPr>
          <a:lstStyle/>
          <a:p>
            <a:r>
              <a:rPr lang="en-US" altLang="zh-TW" sz="2400" dirty="0"/>
              <a:t>y</a:t>
            </a:r>
            <a:r>
              <a:rPr lang="en-US" altLang="zh-TW" sz="2400" baseline="-25000" dirty="0"/>
              <a:t>2</a:t>
            </a:r>
            <a:r>
              <a:rPr lang="en-US" altLang="zh-TW" sz="2400" dirty="0"/>
              <a:t> has the maximum value</a:t>
            </a:r>
            <a:endParaRPr lang="zh-TW" altLang="en-US" sz="2400" dirty="0"/>
          </a:p>
        </p:txBody>
      </p:sp>
      <p:sp>
        <p:nvSpPr>
          <p:cNvPr id="146" name="文字方塊 145"/>
          <p:cNvSpPr txBox="1"/>
          <p:nvPr/>
        </p:nvSpPr>
        <p:spPr>
          <a:xfrm>
            <a:off x="2867623" y="5972491"/>
            <a:ext cx="931625" cy="461645"/>
          </a:xfrm>
          <a:prstGeom prst="rect">
            <a:avLst/>
          </a:prstGeom>
          <a:noFill/>
        </p:spPr>
        <p:txBody>
          <a:bodyPr wrap="none" lIns="91420" tIns="45710" rIns="91420" bIns="45710" rtlCol="0">
            <a:spAutoFit/>
          </a:bodyPr>
          <a:lstStyle/>
          <a:p>
            <a:r>
              <a:rPr lang="en-US" altLang="zh-TW" sz="2400" dirty="0"/>
              <a:t>Input:</a:t>
            </a:r>
            <a:endParaRPr lang="zh-TW" altLang="en-US" sz="2400" dirty="0"/>
          </a:p>
        </p:txBody>
      </p:sp>
      <p:sp>
        <p:nvSpPr>
          <p:cNvPr id="147" name="向右箭號 146"/>
          <p:cNvSpPr/>
          <p:nvPr/>
        </p:nvSpPr>
        <p:spPr>
          <a:xfrm>
            <a:off x="4570509" y="6092902"/>
            <a:ext cx="491685" cy="34125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endParaRPr lang="zh-TW" altLang="en-US"/>
          </a:p>
        </p:txBody>
      </p:sp>
      <p:pic>
        <p:nvPicPr>
          <p:cNvPr id="148" name="圖片 147"/>
          <p:cNvPicPr>
            <a:picLocks noChangeAspect="1"/>
          </p:cNvPicPr>
          <p:nvPr/>
        </p:nvPicPr>
        <p:blipFill>
          <a:blip r:embed="rId13"/>
          <a:stretch>
            <a:fillRect/>
          </a:stretch>
        </p:blipFill>
        <p:spPr>
          <a:xfrm>
            <a:off x="3828206" y="5948721"/>
            <a:ext cx="605932" cy="601556"/>
          </a:xfrm>
          <a:prstGeom prst="rect">
            <a:avLst/>
          </a:prstGeom>
          <a:ln w="38100">
            <a:solidFill>
              <a:schemeClr val="tx1"/>
            </a:solidFill>
          </a:ln>
        </p:spPr>
      </p:pic>
      <p:sp>
        <p:nvSpPr>
          <p:cNvPr id="149" name="文字方塊 148"/>
          <p:cNvSpPr txBox="1"/>
          <p:nvPr/>
        </p:nvSpPr>
        <p:spPr>
          <a:xfrm>
            <a:off x="7653719" y="1919556"/>
            <a:ext cx="861633" cy="461645"/>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pPr algn="ctr"/>
            <a:r>
              <a:rPr lang="en-US" altLang="zh-TW" sz="2400" dirty="0"/>
              <a:t>is 1</a:t>
            </a:r>
            <a:endParaRPr lang="zh-TW" altLang="en-US" sz="2400" dirty="0"/>
          </a:p>
        </p:txBody>
      </p:sp>
      <p:sp>
        <p:nvSpPr>
          <p:cNvPr id="150" name="文字方塊 149"/>
          <p:cNvSpPr txBox="1"/>
          <p:nvPr/>
        </p:nvSpPr>
        <p:spPr>
          <a:xfrm>
            <a:off x="7668339" y="2739278"/>
            <a:ext cx="847013" cy="461645"/>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pPr algn="ctr"/>
            <a:r>
              <a:rPr lang="en-US" altLang="zh-TW" sz="2400" dirty="0"/>
              <a:t>is 2</a:t>
            </a:r>
            <a:endParaRPr lang="zh-TW" altLang="en-US" sz="2400" dirty="0"/>
          </a:p>
        </p:txBody>
      </p:sp>
      <p:sp>
        <p:nvSpPr>
          <p:cNvPr id="151" name="文字方塊 150"/>
          <p:cNvSpPr txBox="1"/>
          <p:nvPr/>
        </p:nvSpPr>
        <p:spPr>
          <a:xfrm>
            <a:off x="7680584" y="3966147"/>
            <a:ext cx="834766" cy="461645"/>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pPr algn="ctr"/>
            <a:r>
              <a:rPr lang="en-US" altLang="zh-TW" sz="2400" dirty="0"/>
              <a:t>is 0</a:t>
            </a:r>
            <a:endParaRPr lang="zh-TW" altLang="en-US" sz="2400" dirty="0"/>
          </a:p>
        </p:txBody>
      </p:sp>
      <p:sp>
        <p:nvSpPr>
          <p:cNvPr id="152" name="矩形 151"/>
          <p:cNvSpPr/>
          <p:nvPr/>
        </p:nvSpPr>
        <p:spPr>
          <a:xfrm>
            <a:off x="3561371" y="5104194"/>
            <a:ext cx="3962706" cy="10707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20" tIns="45710" rIns="91420" bIns="45710" rtlCol="0" anchor="ctr"/>
          <a:lstStyle/>
          <a:p>
            <a:pPr algn="ctr"/>
            <a:r>
              <a:rPr lang="en-US" altLang="zh-TW" sz="2800" dirty="0"/>
              <a:t>How to let the neural network achieve this</a:t>
            </a:r>
            <a:endParaRPr lang="zh-TW" altLang="en-US" sz="2800" dirty="0"/>
          </a:p>
        </p:txBody>
      </p:sp>
      <p:sp>
        <p:nvSpPr>
          <p:cNvPr id="153" name="矩形 152"/>
          <p:cNvSpPr/>
          <p:nvPr/>
        </p:nvSpPr>
        <p:spPr>
          <a:xfrm>
            <a:off x="2251228" y="4635910"/>
            <a:ext cx="6424752" cy="2040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54" name="矩形 153"/>
          <p:cNvSpPr/>
          <p:nvPr/>
        </p:nvSpPr>
        <p:spPr>
          <a:xfrm rot="5400000">
            <a:off x="4731532" y="2959620"/>
            <a:ext cx="2582833"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800" dirty="0"/>
              <a:t>Softmax</a:t>
            </a:r>
            <a:endParaRPr lang="zh-TW" altLang="en-US" sz="2800" dirty="0"/>
          </a:p>
        </p:txBody>
      </p:sp>
      <mc:AlternateContent xmlns:mc="http://schemas.openxmlformats.org/markup-compatibility/2006" xmlns:a14="http://schemas.microsoft.com/office/drawing/2010/main">
        <mc:Choice Requires="a14">
          <p:sp>
            <p:nvSpPr>
              <p:cNvPr id="3" name="文字方塊 2"/>
              <p:cNvSpPr txBox="1"/>
              <p:nvPr/>
            </p:nvSpPr>
            <p:spPr>
              <a:xfrm>
                <a:off x="3081030" y="1425676"/>
                <a:ext cx="476515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a:latin typeface="Cambria Math" panose="02040503050406030204" pitchFamily="18" charset="0"/>
                        </a:rPr>
                        <m:t>𝜃</m:t>
                      </m:r>
                      <m:r>
                        <a:rPr lang="en-US" altLang="zh-TW" sz="2800" i="1">
                          <a:latin typeface="Cambria Math" panose="02040503050406030204" pitchFamily="18" charset="0"/>
                        </a:rPr>
                        <m:t>=</m:t>
                      </m:r>
                      <m:d>
                        <m:dPr>
                          <m:begChr m:val="{"/>
                          <m:endChr m:val="}"/>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𝑊</m:t>
                              </m:r>
                            </m:e>
                            <m:sup>
                              <m:r>
                                <a:rPr lang="en-US" altLang="zh-TW" sz="2800" i="1">
                                  <a:latin typeface="Cambria Math" panose="02040503050406030204" pitchFamily="18" charset="0"/>
                                </a:rPr>
                                <m:t>1</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i="1">
                                  <a:latin typeface="Cambria Math" panose="02040503050406030204" pitchFamily="18" charset="0"/>
                                </a:rPr>
                                <m:t>1</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𝑊</m:t>
                              </m:r>
                            </m:e>
                            <m:sup>
                              <m:r>
                                <a:rPr lang="en-US" altLang="zh-TW" sz="2800" i="1">
                                  <a:latin typeface="Cambria Math" panose="02040503050406030204" pitchFamily="18" charset="0"/>
                                </a:rPr>
                                <m:t>2</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i="1">
                                  <a:latin typeface="Cambria Math" panose="02040503050406030204" pitchFamily="18" charset="0"/>
                                </a:rPr>
                                <m:t>2</m:t>
                              </m:r>
                            </m:sup>
                          </m:sSup>
                          <m:r>
                            <a:rPr lang="en-US" altLang="zh-TW" sz="2800" i="1">
                              <a:latin typeface="Cambria Math" panose="02040503050406030204" pitchFamily="18" charset="0"/>
                            </a:rPr>
                            <m:t>,</m:t>
                          </m:r>
                          <m:r>
                            <a:rPr lang="en-US" altLang="zh-TW" sz="2800" i="1">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𝑊</m:t>
                              </m:r>
                            </m:e>
                            <m:sup>
                              <m:r>
                                <a:rPr lang="en-US" altLang="zh-TW" sz="2800" i="1">
                                  <a:latin typeface="Cambria Math" panose="02040503050406030204" pitchFamily="18" charset="0"/>
                                </a:rPr>
                                <m:t>𝐿</m:t>
                              </m:r>
                            </m:sup>
                          </m:sSup>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i="1">
                                  <a:latin typeface="Cambria Math" panose="02040503050406030204" pitchFamily="18" charset="0"/>
                                </a:rPr>
                                <m:t>𝐿</m:t>
                              </m:r>
                            </m:sup>
                          </m:sSup>
                        </m:e>
                      </m:d>
                    </m:oMath>
                  </m:oMathPara>
                </a14:m>
                <a:endParaRPr lang="zh-TW" altLang="en-US" sz="2800"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3081028" y="1425674"/>
                <a:ext cx="4765151" cy="430887"/>
              </a:xfrm>
              <a:prstGeom prst="rect">
                <a:avLst/>
              </a:prstGeom>
              <a:blipFill rotWithShape="0">
                <a:blip r:embed="rId1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6672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3" grpId="0"/>
      <p:bldP spid="144" grpId="0" animBg="1"/>
      <p:bldP spid="145" grpId="0"/>
      <p:bldP spid="146" grpId="0"/>
      <p:bldP spid="147" grpId="0" animBg="1"/>
      <p:bldP spid="152" grpId="0" animBg="1"/>
      <p:bldP spid="153" grpId="0" animBg="1"/>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Training Data</a:t>
            </a:r>
            <a:endParaRPr lang="zh-TW" altLang="en-US" dirty="0"/>
          </a:p>
        </p:txBody>
      </p:sp>
      <p:sp>
        <p:nvSpPr>
          <p:cNvPr id="3" name="內容版面配置區 2"/>
          <p:cNvSpPr>
            <a:spLocks noGrp="1"/>
          </p:cNvSpPr>
          <p:nvPr>
            <p:ph idx="1"/>
          </p:nvPr>
        </p:nvSpPr>
        <p:spPr/>
        <p:txBody>
          <a:bodyPr/>
          <a:lstStyle/>
          <a:p>
            <a:r>
              <a:rPr lang="en-US" altLang="zh-TW" dirty="0"/>
              <a:t>Preparing training data: images and their labels</a:t>
            </a:r>
          </a:p>
          <a:p>
            <a:endParaRPr lang="zh-TW" altLang="en-US" dirty="0"/>
          </a:p>
        </p:txBody>
      </p:sp>
      <p:sp>
        <p:nvSpPr>
          <p:cNvPr id="4" name="矩形 3"/>
          <p:cNvSpPr/>
          <p:nvPr/>
        </p:nvSpPr>
        <p:spPr>
          <a:xfrm>
            <a:off x="2047089" y="5414708"/>
            <a:ext cx="5049822" cy="9054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800" dirty="0"/>
              <a:t>Using the training data to find the network parameters.</a:t>
            </a:r>
            <a:endParaRPr lang="zh-TW" altLang="en-US" sz="2800" dirty="0"/>
          </a:p>
        </p:txBody>
      </p:sp>
      <p:pic>
        <p:nvPicPr>
          <p:cNvPr id="5" name="圖片 4"/>
          <p:cNvPicPr preferRelativeResize="0">
            <a:picLocks/>
          </p:cNvPicPr>
          <p:nvPr/>
        </p:nvPicPr>
        <p:blipFill>
          <a:blip r:embed="rId3"/>
          <a:stretch>
            <a:fillRect/>
          </a:stretch>
        </p:blipFill>
        <p:spPr>
          <a:xfrm>
            <a:off x="1516094" y="2815205"/>
            <a:ext cx="720000" cy="720000"/>
          </a:xfrm>
          <a:prstGeom prst="rect">
            <a:avLst/>
          </a:prstGeom>
          <a:ln w="38100">
            <a:solidFill>
              <a:schemeClr val="tx1"/>
            </a:solidFill>
          </a:ln>
        </p:spPr>
      </p:pic>
      <p:pic>
        <p:nvPicPr>
          <p:cNvPr id="6" name="圖片 5"/>
          <p:cNvPicPr preferRelativeResize="0">
            <a:picLocks/>
          </p:cNvPicPr>
          <p:nvPr/>
        </p:nvPicPr>
        <p:blipFill>
          <a:blip r:embed="rId4"/>
          <a:stretch>
            <a:fillRect/>
          </a:stretch>
        </p:blipFill>
        <p:spPr>
          <a:xfrm>
            <a:off x="3140987" y="2815205"/>
            <a:ext cx="720000" cy="720000"/>
          </a:xfrm>
          <a:prstGeom prst="rect">
            <a:avLst/>
          </a:prstGeom>
          <a:ln w="38100">
            <a:solidFill>
              <a:schemeClr val="tx1"/>
            </a:solidFill>
          </a:ln>
        </p:spPr>
      </p:pic>
      <p:pic>
        <p:nvPicPr>
          <p:cNvPr id="7" name="圖片 6"/>
          <p:cNvPicPr preferRelativeResize="0">
            <a:picLocks/>
          </p:cNvPicPr>
          <p:nvPr/>
        </p:nvPicPr>
        <p:blipFill>
          <a:blip r:embed="rId5"/>
          <a:stretch>
            <a:fillRect/>
          </a:stretch>
        </p:blipFill>
        <p:spPr>
          <a:xfrm>
            <a:off x="4765880" y="2815205"/>
            <a:ext cx="720000" cy="720000"/>
          </a:xfrm>
          <a:prstGeom prst="rect">
            <a:avLst/>
          </a:prstGeom>
          <a:ln w="38100">
            <a:solidFill>
              <a:schemeClr val="tx1"/>
            </a:solidFill>
          </a:ln>
        </p:spPr>
      </p:pic>
      <p:pic>
        <p:nvPicPr>
          <p:cNvPr id="8" name="圖片 7"/>
          <p:cNvPicPr preferRelativeResize="0">
            <a:picLocks/>
          </p:cNvPicPr>
          <p:nvPr/>
        </p:nvPicPr>
        <p:blipFill>
          <a:blip r:embed="rId6"/>
          <a:stretch>
            <a:fillRect/>
          </a:stretch>
        </p:blipFill>
        <p:spPr>
          <a:xfrm>
            <a:off x="6390772" y="2815205"/>
            <a:ext cx="720000" cy="720000"/>
          </a:xfrm>
          <a:prstGeom prst="rect">
            <a:avLst/>
          </a:prstGeom>
          <a:ln w="38100">
            <a:solidFill>
              <a:schemeClr val="tx1"/>
            </a:solidFill>
          </a:ln>
        </p:spPr>
      </p:pic>
      <p:pic>
        <p:nvPicPr>
          <p:cNvPr id="9" name="圖片 8"/>
          <p:cNvPicPr preferRelativeResize="0">
            <a:picLocks/>
          </p:cNvPicPr>
          <p:nvPr/>
        </p:nvPicPr>
        <p:blipFill>
          <a:blip r:embed="rId7"/>
          <a:stretch>
            <a:fillRect/>
          </a:stretch>
        </p:blipFill>
        <p:spPr>
          <a:xfrm>
            <a:off x="1515051" y="4169063"/>
            <a:ext cx="720000" cy="720000"/>
          </a:xfrm>
          <a:prstGeom prst="rect">
            <a:avLst/>
          </a:prstGeom>
          <a:ln w="38100">
            <a:solidFill>
              <a:schemeClr val="tx1"/>
            </a:solidFill>
          </a:ln>
        </p:spPr>
      </p:pic>
      <p:pic>
        <p:nvPicPr>
          <p:cNvPr id="10" name="圖片 9"/>
          <p:cNvPicPr preferRelativeResize="0">
            <a:picLocks/>
          </p:cNvPicPr>
          <p:nvPr/>
        </p:nvPicPr>
        <p:blipFill>
          <a:blip r:embed="rId8"/>
          <a:stretch>
            <a:fillRect/>
          </a:stretch>
        </p:blipFill>
        <p:spPr>
          <a:xfrm>
            <a:off x="3140987" y="4169063"/>
            <a:ext cx="720000" cy="720000"/>
          </a:xfrm>
          <a:prstGeom prst="rect">
            <a:avLst/>
          </a:prstGeom>
          <a:ln w="38100">
            <a:solidFill>
              <a:schemeClr val="tx1"/>
            </a:solidFill>
          </a:ln>
        </p:spPr>
      </p:pic>
      <p:pic>
        <p:nvPicPr>
          <p:cNvPr id="11" name="圖片 10"/>
          <p:cNvPicPr preferRelativeResize="0">
            <a:picLocks/>
          </p:cNvPicPr>
          <p:nvPr/>
        </p:nvPicPr>
        <p:blipFill>
          <a:blip r:embed="rId9"/>
          <a:stretch>
            <a:fillRect/>
          </a:stretch>
        </p:blipFill>
        <p:spPr>
          <a:xfrm>
            <a:off x="4766923" y="4169063"/>
            <a:ext cx="720000" cy="720000"/>
          </a:xfrm>
          <a:prstGeom prst="rect">
            <a:avLst/>
          </a:prstGeom>
          <a:ln w="38100">
            <a:solidFill>
              <a:schemeClr val="tx1"/>
            </a:solidFill>
          </a:ln>
        </p:spPr>
      </p:pic>
      <p:pic>
        <p:nvPicPr>
          <p:cNvPr id="12" name="圖片 11"/>
          <p:cNvPicPr preferRelativeResize="0">
            <a:picLocks/>
          </p:cNvPicPr>
          <p:nvPr/>
        </p:nvPicPr>
        <p:blipFill>
          <a:blip r:embed="rId10"/>
          <a:stretch>
            <a:fillRect/>
          </a:stretch>
        </p:blipFill>
        <p:spPr>
          <a:xfrm>
            <a:off x="6392858" y="4169063"/>
            <a:ext cx="720000" cy="720000"/>
          </a:xfrm>
          <a:prstGeom prst="rect">
            <a:avLst/>
          </a:prstGeom>
          <a:ln w="38100">
            <a:solidFill>
              <a:schemeClr val="tx1"/>
            </a:solidFill>
          </a:ln>
        </p:spPr>
      </p:pic>
      <p:sp>
        <p:nvSpPr>
          <p:cNvPr id="13" name="文字方塊 12"/>
          <p:cNvSpPr txBox="1"/>
          <p:nvPr/>
        </p:nvSpPr>
        <p:spPr>
          <a:xfrm>
            <a:off x="2232966" y="2974693"/>
            <a:ext cx="654853" cy="523200"/>
          </a:xfrm>
          <a:prstGeom prst="rect">
            <a:avLst/>
          </a:prstGeom>
          <a:noFill/>
        </p:spPr>
        <p:txBody>
          <a:bodyPr wrap="square" lIns="91420" tIns="45710" rIns="91420" bIns="45710" rtlCol="0">
            <a:spAutoFit/>
          </a:bodyPr>
          <a:lstStyle/>
          <a:p>
            <a:r>
              <a:rPr lang="en-US" altLang="zh-TW" sz="2800" dirty="0"/>
              <a:t>“5”</a:t>
            </a:r>
            <a:endParaRPr lang="zh-TW" altLang="en-US" sz="2800" dirty="0"/>
          </a:p>
        </p:txBody>
      </p:sp>
      <p:sp>
        <p:nvSpPr>
          <p:cNvPr id="14" name="文字方塊 13"/>
          <p:cNvSpPr txBox="1"/>
          <p:nvPr/>
        </p:nvSpPr>
        <p:spPr>
          <a:xfrm>
            <a:off x="3858902" y="2963143"/>
            <a:ext cx="654853" cy="523200"/>
          </a:xfrm>
          <a:prstGeom prst="rect">
            <a:avLst/>
          </a:prstGeom>
          <a:noFill/>
        </p:spPr>
        <p:txBody>
          <a:bodyPr wrap="square" lIns="91420" tIns="45710" rIns="91420" bIns="45710" rtlCol="0">
            <a:spAutoFit/>
          </a:bodyPr>
          <a:lstStyle/>
          <a:p>
            <a:r>
              <a:rPr lang="en-US" altLang="zh-TW" sz="2800" dirty="0"/>
              <a:t>“0”</a:t>
            </a:r>
            <a:endParaRPr lang="zh-TW" altLang="en-US" sz="2800" dirty="0"/>
          </a:p>
        </p:txBody>
      </p:sp>
      <p:sp>
        <p:nvSpPr>
          <p:cNvPr id="15" name="文字方塊 14"/>
          <p:cNvSpPr txBox="1"/>
          <p:nvPr/>
        </p:nvSpPr>
        <p:spPr>
          <a:xfrm>
            <a:off x="5509359" y="2963143"/>
            <a:ext cx="654853" cy="523200"/>
          </a:xfrm>
          <a:prstGeom prst="rect">
            <a:avLst/>
          </a:prstGeom>
          <a:noFill/>
        </p:spPr>
        <p:txBody>
          <a:bodyPr wrap="square" lIns="91420" tIns="45710" rIns="91420" bIns="45710" rtlCol="0">
            <a:spAutoFit/>
          </a:bodyPr>
          <a:lstStyle/>
          <a:p>
            <a:r>
              <a:rPr lang="en-US" altLang="zh-TW" sz="2800" dirty="0"/>
              <a:t>“4”</a:t>
            </a:r>
            <a:endParaRPr lang="zh-TW" altLang="en-US" sz="2800" dirty="0"/>
          </a:p>
        </p:txBody>
      </p:sp>
      <p:sp>
        <p:nvSpPr>
          <p:cNvPr id="16" name="文字方塊 15"/>
          <p:cNvSpPr txBox="1"/>
          <p:nvPr/>
        </p:nvSpPr>
        <p:spPr>
          <a:xfrm>
            <a:off x="7126536" y="2960615"/>
            <a:ext cx="654853" cy="523200"/>
          </a:xfrm>
          <a:prstGeom prst="rect">
            <a:avLst/>
          </a:prstGeom>
          <a:noFill/>
        </p:spPr>
        <p:txBody>
          <a:bodyPr wrap="square" lIns="91420" tIns="45710" rIns="91420" bIns="45710" rtlCol="0">
            <a:spAutoFit/>
          </a:bodyPr>
          <a:lstStyle/>
          <a:p>
            <a:r>
              <a:rPr lang="en-US" altLang="zh-TW" sz="2800" dirty="0"/>
              <a:t>“1”</a:t>
            </a:r>
            <a:endParaRPr lang="zh-TW" altLang="en-US" sz="2800" dirty="0"/>
          </a:p>
        </p:txBody>
      </p:sp>
      <p:sp>
        <p:nvSpPr>
          <p:cNvPr id="17" name="文字方塊 16"/>
          <p:cNvSpPr txBox="1"/>
          <p:nvPr/>
        </p:nvSpPr>
        <p:spPr>
          <a:xfrm>
            <a:off x="7128622" y="4324036"/>
            <a:ext cx="654853" cy="523200"/>
          </a:xfrm>
          <a:prstGeom prst="rect">
            <a:avLst/>
          </a:prstGeom>
          <a:noFill/>
        </p:spPr>
        <p:txBody>
          <a:bodyPr wrap="square" lIns="91420" tIns="45710" rIns="91420" bIns="45710" rtlCol="0">
            <a:spAutoFit/>
          </a:bodyPr>
          <a:lstStyle/>
          <a:p>
            <a:r>
              <a:rPr lang="en-US" altLang="zh-TW" sz="2800" dirty="0"/>
              <a:t>“3”</a:t>
            </a:r>
            <a:endParaRPr lang="zh-TW" altLang="en-US" sz="2800" dirty="0"/>
          </a:p>
        </p:txBody>
      </p:sp>
      <p:sp>
        <p:nvSpPr>
          <p:cNvPr id="18" name="文字方塊 17"/>
          <p:cNvSpPr txBox="1"/>
          <p:nvPr/>
        </p:nvSpPr>
        <p:spPr>
          <a:xfrm>
            <a:off x="5511445" y="4350478"/>
            <a:ext cx="654853" cy="523200"/>
          </a:xfrm>
          <a:prstGeom prst="rect">
            <a:avLst/>
          </a:prstGeom>
          <a:noFill/>
        </p:spPr>
        <p:txBody>
          <a:bodyPr wrap="square" lIns="91420" tIns="45710" rIns="91420" bIns="45710" rtlCol="0">
            <a:spAutoFit/>
          </a:bodyPr>
          <a:lstStyle/>
          <a:p>
            <a:r>
              <a:rPr lang="en-US" altLang="zh-TW" sz="2800" dirty="0"/>
              <a:t>“1”</a:t>
            </a:r>
            <a:endParaRPr lang="zh-TW" altLang="en-US" sz="2800" dirty="0"/>
          </a:p>
        </p:txBody>
      </p:sp>
      <p:sp>
        <p:nvSpPr>
          <p:cNvPr id="19" name="文字方塊 18"/>
          <p:cNvSpPr txBox="1"/>
          <p:nvPr/>
        </p:nvSpPr>
        <p:spPr>
          <a:xfrm>
            <a:off x="3860988" y="4329092"/>
            <a:ext cx="654853" cy="523200"/>
          </a:xfrm>
          <a:prstGeom prst="rect">
            <a:avLst/>
          </a:prstGeom>
          <a:noFill/>
        </p:spPr>
        <p:txBody>
          <a:bodyPr wrap="square" lIns="91420" tIns="45710" rIns="91420" bIns="45710" rtlCol="0">
            <a:spAutoFit/>
          </a:bodyPr>
          <a:lstStyle/>
          <a:p>
            <a:r>
              <a:rPr lang="en-US" altLang="zh-TW" sz="2800" dirty="0"/>
              <a:t>“2”</a:t>
            </a:r>
            <a:endParaRPr lang="zh-TW" altLang="en-US" sz="2800" dirty="0"/>
          </a:p>
        </p:txBody>
      </p:sp>
      <p:sp>
        <p:nvSpPr>
          <p:cNvPr id="20" name="文字方塊 19"/>
          <p:cNvSpPr txBox="1"/>
          <p:nvPr/>
        </p:nvSpPr>
        <p:spPr>
          <a:xfrm>
            <a:off x="2235051" y="4350478"/>
            <a:ext cx="654853" cy="523200"/>
          </a:xfrm>
          <a:prstGeom prst="rect">
            <a:avLst/>
          </a:prstGeom>
          <a:noFill/>
        </p:spPr>
        <p:txBody>
          <a:bodyPr wrap="square" lIns="91420" tIns="45710" rIns="91420" bIns="45710" rtlCol="0">
            <a:spAutoFit/>
          </a:bodyPr>
          <a:lstStyle/>
          <a:p>
            <a:r>
              <a:rPr lang="en-US" altLang="zh-TW" sz="2800" dirty="0"/>
              <a:t>“9”</a:t>
            </a:r>
            <a:endParaRPr lang="zh-TW" altLang="en-US" sz="2800" dirty="0"/>
          </a:p>
        </p:txBody>
      </p:sp>
    </p:spTree>
    <p:extLst>
      <p:ext uri="{BB962C8B-B14F-4D97-AF65-F5344CB8AC3E}">
        <p14:creationId xmlns:p14="http://schemas.microsoft.com/office/powerpoint/2010/main" val="28730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P spid="15" grpId="0"/>
      <p:bldP spid="16" grpId="0"/>
      <p:bldP spid="17" grpId="0"/>
      <p:bldP spid="18" grpId="0"/>
      <p:bldP spid="19" grpId="0"/>
      <p:bldP spid="2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91" y="100739"/>
            <a:ext cx="8662584" cy="898902"/>
          </a:xfrm>
        </p:spPr>
        <p:txBody>
          <a:bodyPr>
            <a:normAutofit fontScale="90000"/>
          </a:bodyPr>
          <a:lstStyle/>
          <a:p>
            <a:r>
              <a:rPr lang="en-US" dirty="0"/>
              <a:t>“Traditional” Neural Network for Digits Recognition</a:t>
            </a:r>
          </a:p>
        </p:txBody>
      </p:sp>
      <p:sp>
        <p:nvSpPr>
          <p:cNvPr id="4" name="Rectangle 3"/>
          <p:cNvSpPr/>
          <p:nvPr/>
        </p:nvSpPr>
        <p:spPr>
          <a:xfrm>
            <a:off x="2867187" y="6468967"/>
            <a:ext cx="6214820" cy="369312"/>
          </a:xfrm>
          <a:prstGeom prst="rect">
            <a:avLst/>
          </a:prstGeom>
        </p:spPr>
        <p:txBody>
          <a:bodyPr wrap="square" lIns="91420" tIns="45710" rIns="91420" bIns="45710">
            <a:spAutoFit/>
          </a:bodyPr>
          <a:lstStyle/>
          <a:p>
            <a:pPr algn="r"/>
            <a:r>
              <a:rPr lang="en-US" dirty="0">
                <a:hlinkClick r:id="rId3"/>
              </a:rPr>
              <a:t>http://neuralnetworksanddeeplearning.com/chap1.html</a:t>
            </a:r>
            <a:r>
              <a:rPr lang="en-US" dirty="0"/>
              <a:t> </a:t>
            </a:r>
          </a:p>
        </p:txBody>
      </p:sp>
      <p:grpSp>
        <p:nvGrpSpPr>
          <p:cNvPr id="7" name="Group 6"/>
          <p:cNvGrpSpPr/>
          <p:nvPr/>
        </p:nvGrpSpPr>
        <p:grpSpPr>
          <a:xfrm>
            <a:off x="61994" y="1250951"/>
            <a:ext cx="3891286" cy="3096324"/>
            <a:chOff x="100739" y="1250951"/>
            <a:chExt cx="3891286" cy="3096324"/>
          </a:xfrm>
        </p:grpSpPr>
        <p:pic>
          <p:nvPicPr>
            <p:cNvPr id="1239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29" y="1250951"/>
              <a:ext cx="3672696" cy="309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0739" y="2721623"/>
              <a:ext cx="821410" cy="338554"/>
            </a:xfrm>
            <a:prstGeom prst="rect">
              <a:avLst/>
            </a:prstGeom>
            <a:solidFill>
              <a:schemeClr val="bg1"/>
            </a:solidFill>
          </p:spPr>
          <p:txBody>
            <a:bodyPr wrap="square" rtlCol="0">
              <a:spAutoFit/>
            </a:bodyPr>
            <a:lstStyle/>
            <a:p>
              <a:pPr algn="ctr"/>
              <a:r>
                <a:rPr lang="en-US" sz="800" dirty="0"/>
                <a:t>Input layer (256 neurons)</a:t>
              </a:r>
            </a:p>
          </p:txBody>
        </p:sp>
      </p:grpSp>
      <p:sp>
        <p:nvSpPr>
          <p:cNvPr id="5" name="TextBox 4"/>
          <p:cNvSpPr txBox="1"/>
          <p:nvPr/>
        </p:nvSpPr>
        <p:spPr>
          <a:xfrm>
            <a:off x="3930033" y="953146"/>
            <a:ext cx="5151974" cy="4401185"/>
          </a:xfrm>
          <a:prstGeom prst="rect">
            <a:avLst/>
          </a:prstGeom>
          <a:solidFill>
            <a:schemeClr val="bg1">
              <a:lumMod val="95000"/>
            </a:schemeClr>
          </a:solidFill>
          <a:ln w="19050">
            <a:solidFill>
              <a:schemeClr val="tx1"/>
            </a:solidFill>
          </a:ln>
        </p:spPr>
        <p:txBody>
          <a:bodyPr wrap="square" lIns="91420" tIns="45710" rIns="91420" bIns="45710" rtlCol="0">
            <a:spAutoFit/>
          </a:bodyPr>
          <a:lstStyle/>
          <a:p>
            <a:r>
              <a:rPr lang="en-US" sz="1400" dirty="0"/>
              <a:t>The </a:t>
            </a:r>
            <a:r>
              <a:rPr lang="en-US" sz="1400" b="1" dirty="0"/>
              <a:t>input layer </a:t>
            </a:r>
            <a:r>
              <a:rPr lang="en-US" sz="1400" dirty="0"/>
              <a:t>of the network contains neurons encoding the values of the input pixels. Assume our training data for the network will consist of many 16 by 16 pixel images of scanned handwritten digits, and so the input layer contains 256=16×16  neurons. The input pixels are greyscale, with a value of 0.0 representing white, a value of 1.0 representing black, and in between values representing gradually darkening shades of grey.</a:t>
            </a:r>
          </a:p>
          <a:p>
            <a:endParaRPr lang="en-US" sz="1400" dirty="0"/>
          </a:p>
          <a:p>
            <a:r>
              <a:rPr lang="en-US" sz="1400" dirty="0"/>
              <a:t>The second layer of the network is a hidden layer. We denote the number of neurons in this hidden layer by </a:t>
            </a:r>
            <a:r>
              <a:rPr lang="en-US" sz="1400" i="1" dirty="0"/>
              <a:t>n</a:t>
            </a:r>
            <a:r>
              <a:rPr lang="en-US" sz="1400" dirty="0"/>
              <a:t>, and the example illustrates a small hidden layer, containing just </a:t>
            </a:r>
            <a:r>
              <a:rPr lang="en-US" sz="1400" i="1" dirty="0"/>
              <a:t>n</a:t>
            </a:r>
            <a:r>
              <a:rPr lang="en-US" sz="1400" dirty="0"/>
              <a:t>=15 neurons.</a:t>
            </a:r>
          </a:p>
          <a:p>
            <a:endParaRPr lang="en-US" sz="1400" dirty="0"/>
          </a:p>
          <a:p>
            <a:r>
              <a:rPr lang="en-US" sz="1400" dirty="0"/>
              <a:t>The output layer of the network contains 10 neurons. If the first neuron fires, i.e., has an output ≈1 , then that will indicate that the network thinks the digit is a 0. If the second neuron fires then that will indicate that the network thinks the digit is a 1. And so on. A little more precisely, we number the output neurons from 0 through 9, and figure out which neuron has the highest activation value. If that neuron is, say, neuron number 6, then our network will guess that the input digit was a 6. And so on.</a:t>
            </a:r>
          </a:p>
        </p:txBody>
      </p:sp>
    </p:spTree>
    <p:extLst>
      <p:ext uri="{BB962C8B-B14F-4D97-AF65-F5344CB8AC3E}">
        <p14:creationId xmlns:p14="http://schemas.microsoft.com/office/powerpoint/2010/main" val="2262974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0463" y="-37822"/>
            <a:ext cx="7886700" cy="1325563"/>
          </a:xfrm>
        </p:spPr>
        <p:txBody>
          <a:bodyPr/>
          <a:lstStyle/>
          <a:p>
            <a:r>
              <a:rPr lang="en-US" altLang="zh-TW" dirty="0"/>
              <a:t>Cost (or Loss) Function</a:t>
            </a:r>
            <a:endParaRPr lang="zh-TW" altLang="en-US" dirty="0"/>
          </a:p>
        </p:txBody>
      </p:sp>
      <p:sp>
        <p:nvSpPr>
          <p:cNvPr id="34" name="矩形 33"/>
          <p:cNvSpPr/>
          <p:nvPr/>
        </p:nvSpPr>
        <p:spPr>
          <a:xfrm>
            <a:off x="5425533" y="261786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35" name="矩形 34"/>
          <p:cNvSpPr/>
          <p:nvPr/>
        </p:nvSpPr>
        <p:spPr>
          <a:xfrm>
            <a:off x="2268260" y="2605600"/>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40" name="矩形 39"/>
          <p:cNvSpPr/>
          <p:nvPr/>
        </p:nvSpPr>
        <p:spPr>
          <a:xfrm>
            <a:off x="1085156" y="263324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cxnSp>
        <p:nvCxnSpPr>
          <p:cNvPr id="43" name="直線單箭頭接點 42"/>
          <p:cNvCxnSpPr/>
          <p:nvPr/>
        </p:nvCxnSpPr>
        <p:spPr>
          <a:xfrm>
            <a:off x="4731811" y="3654020"/>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a:off x="4841128" y="4899910"/>
            <a:ext cx="5251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4707927" y="2875217"/>
            <a:ext cx="6583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1153544" y="335093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sp>
        <p:nvSpPr>
          <p:cNvPr id="47" name="矩形 46"/>
          <p:cNvSpPr/>
          <p:nvPr/>
        </p:nvSpPr>
        <p:spPr>
          <a:xfrm>
            <a:off x="1159362" y="278060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49" name="Object 12"/>
          <p:cNvGraphicFramePr>
            <a:graphicFrameLocks noChangeAspect="1"/>
          </p:cNvGraphicFramePr>
          <p:nvPr>
            <p:extLst>
              <p:ext uri="{D42A27DB-BD31-4B8C-83A1-F6EECF244321}">
                <p14:modId xmlns:p14="http://schemas.microsoft.com/office/powerpoint/2010/main" val="1478833923"/>
              </p:ext>
            </p:extLst>
          </p:nvPr>
        </p:nvGraphicFramePr>
        <p:xfrm>
          <a:off x="1172061" y="2685355"/>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0" name=""/>
                      <p:cNvPicPr>
                        <a:picLocks noChangeAspect="1" noChangeArrowheads="1"/>
                      </p:cNvPicPr>
                      <p:nvPr/>
                    </p:nvPicPr>
                    <p:blipFill>
                      <a:blip r:embed="rId4"/>
                      <a:srcRect/>
                      <a:stretch>
                        <a:fillRect/>
                      </a:stretch>
                    </p:blipFill>
                    <p:spPr bwMode="auto">
                      <a:xfrm>
                        <a:off x="1172061" y="2685355"/>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12"/>
          <p:cNvGraphicFramePr>
            <a:graphicFrameLocks noChangeAspect="1"/>
          </p:cNvGraphicFramePr>
          <p:nvPr>
            <p:extLst>
              <p:ext uri="{D42A27DB-BD31-4B8C-83A1-F6EECF244321}">
                <p14:modId xmlns:p14="http://schemas.microsoft.com/office/powerpoint/2010/main" val="2914992147"/>
              </p:ext>
            </p:extLst>
          </p:nvPr>
        </p:nvGraphicFramePr>
        <p:xfrm>
          <a:off x="1177357" y="3268086"/>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0" name=""/>
                      <p:cNvPicPr>
                        <a:picLocks noChangeAspect="1" noChangeArrowheads="1"/>
                      </p:cNvPicPr>
                      <p:nvPr/>
                    </p:nvPicPr>
                    <p:blipFill>
                      <a:blip r:embed="rId6"/>
                      <a:srcRect/>
                      <a:stretch>
                        <a:fillRect/>
                      </a:stretch>
                    </p:blipFill>
                    <p:spPr bwMode="auto">
                      <a:xfrm>
                        <a:off x="1177357" y="3268086"/>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橢圓 52"/>
          <p:cNvSpPr/>
          <p:nvPr/>
        </p:nvSpPr>
        <p:spPr>
          <a:xfrm>
            <a:off x="2365369" y="261660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54" name="橢圓 53"/>
          <p:cNvSpPr/>
          <p:nvPr/>
        </p:nvSpPr>
        <p:spPr>
          <a:xfrm>
            <a:off x="2367711" y="339517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55" name="橢圓 54"/>
          <p:cNvSpPr/>
          <p:nvPr/>
        </p:nvSpPr>
        <p:spPr>
          <a:xfrm>
            <a:off x="2356079" y="462318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lIns="91420" tIns="45710" rIns="91420" bIns="45710" rtlCol="0" anchor="ctr"/>
          <a:lstStyle/>
          <a:p>
            <a:pPr algn="ctr"/>
            <a:endParaRPr lang="zh-TW" altLang="en-US"/>
          </a:p>
        </p:txBody>
      </p:sp>
      <p:sp>
        <p:nvSpPr>
          <p:cNvPr id="56" name="文字方塊 55"/>
          <p:cNvSpPr txBox="1"/>
          <p:nvPr/>
        </p:nvSpPr>
        <p:spPr>
          <a:xfrm rot="5400000">
            <a:off x="2353333" y="4045488"/>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59" name="矩形 58"/>
          <p:cNvSpPr/>
          <p:nvPr/>
        </p:nvSpPr>
        <p:spPr>
          <a:xfrm>
            <a:off x="1163069" y="4748691"/>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lIns="91420" tIns="45710" rIns="91420" bIns="45710" rtlCol="0" anchor="ctr"/>
          <a:lstStyle/>
          <a:p>
            <a:pPr algn="ctr"/>
            <a:endParaRPr lang="zh-TW" altLang="en-US"/>
          </a:p>
        </p:txBody>
      </p:sp>
      <p:graphicFrame>
        <p:nvGraphicFramePr>
          <p:cNvPr id="62" name="Object 12"/>
          <p:cNvGraphicFramePr>
            <a:graphicFrameLocks noChangeAspect="1"/>
          </p:cNvGraphicFramePr>
          <p:nvPr>
            <p:extLst>
              <p:ext uri="{D42A27DB-BD31-4B8C-83A1-F6EECF244321}">
                <p14:modId xmlns:p14="http://schemas.microsoft.com/office/powerpoint/2010/main" val="3906663646"/>
              </p:ext>
            </p:extLst>
          </p:nvPr>
        </p:nvGraphicFramePr>
        <p:xfrm>
          <a:off x="1091146" y="4651924"/>
          <a:ext cx="544512" cy="488950"/>
        </p:xfrm>
        <a:graphic>
          <a:graphicData uri="http://schemas.openxmlformats.org/presentationml/2006/ole">
            <mc:AlternateContent xmlns:mc="http://schemas.openxmlformats.org/markup-compatibility/2006">
              <mc:Choice xmlns:v="urn:schemas-microsoft-com:vml" Requires="v">
                <p:oleObj name="方程式" r:id="rId7" imgW="253800" imgH="228600" progId="Equation.3">
                  <p:embed/>
                </p:oleObj>
              </mc:Choice>
              <mc:Fallback>
                <p:oleObj name="方程式" r:id="rId7" imgW="253800" imgH="228600" progId="Equation.3">
                  <p:embed/>
                  <p:pic>
                    <p:nvPicPr>
                      <p:cNvPr id="0" name=""/>
                      <p:cNvPicPr>
                        <a:picLocks noChangeAspect="1" noChangeArrowheads="1"/>
                      </p:cNvPicPr>
                      <p:nvPr/>
                    </p:nvPicPr>
                    <p:blipFill>
                      <a:blip r:embed="rId8"/>
                      <a:srcRect/>
                      <a:stretch>
                        <a:fillRect/>
                      </a:stretch>
                    </p:blipFill>
                    <p:spPr bwMode="auto">
                      <a:xfrm>
                        <a:off x="1091146" y="4651924"/>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 name="文字方塊 62"/>
          <p:cNvSpPr txBox="1"/>
          <p:nvPr/>
        </p:nvSpPr>
        <p:spPr>
          <a:xfrm rot="5400000">
            <a:off x="1039003" y="4033643"/>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72" name="文字方塊 71"/>
          <p:cNvSpPr txBox="1"/>
          <p:nvPr/>
        </p:nvSpPr>
        <p:spPr>
          <a:xfrm>
            <a:off x="3592578" y="2558018"/>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73" name="文字方塊 72"/>
          <p:cNvSpPr txBox="1"/>
          <p:nvPr/>
        </p:nvSpPr>
        <p:spPr>
          <a:xfrm>
            <a:off x="3610201" y="3343517"/>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74" name="文字方塊 73"/>
          <p:cNvSpPr txBox="1"/>
          <p:nvPr/>
        </p:nvSpPr>
        <p:spPr>
          <a:xfrm>
            <a:off x="3622381" y="4599809"/>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75" name="直線單箭頭接點 74"/>
          <p:cNvCxnSpPr>
            <a:stCxn id="53" idx="6"/>
          </p:cNvCxnSpPr>
          <p:nvPr/>
        </p:nvCxnSpPr>
        <p:spPr>
          <a:xfrm>
            <a:off x="2939528" y="2903681"/>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2939528" y="369543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2930236" y="4917402"/>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a:stCxn id="54" idx="6"/>
          </p:cNvCxnSpPr>
          <p:nvPr/>
        </p:nvCxnSpPr>
        <p:spPr>
          <a:xfrm flipV="1">
            <a:off x="2941869" y="2903683"/>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a:stCxn id="53" idx="6"/>
          </p:cNvCxnSpPr>
          <p:nvPr/>
        </p:nvCxnSpPr>
        <p:spPr>
          <a:xfrm>
            <a:off x="2939527" y="2903683"/>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a:stCxn id="53" idx="6"/>
          </p:cNvCxnSpPr>
          <p:nvPr/>
        </p:nvCxnSpPr>
        <p:spPr>
          <a:xfrm>
            <a:off x="2939529" y="2903681"/>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a:stCxn id="54" idx="6"/>
          </p:cNvCxnSpPr>
          <p:nvPr/>
        </p:nvCxnSpPr>
        <p:spPr>
          <a:xfrm>
            <a:off x="2941871" y="3682253"/>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a:stCxn id="55" idx="6"/>
          </p:cNvCxnSpPr>
          <p:nvPr/>
        </p:nvCxnSpPr>
        <p:spPr>
          <a:xfrm flipV="1">
            <a:off x="2930238" y="2903681"/>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a:stCxn id="55" idx="6"/>
          </p:cNvCxnSpPr>
          <p:nvPr/>
        </p:nvCxnSpPr>
        <p:spPr>
          <a:xfrm flipV="1">
            <a:off x="2930238" y="3682253"/>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a:endCxn id="53" idx="2"/>
          </p:cNvCxnSpPr>
          <p:nvPr/>
        </p:nvCxnSpPr>
        <p:spPr>
          <a:xfrm flipV="1">
            <a:off x="1505969" y="2903681"/>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a:stCxn id="47" idx="3"/>
            <a:endCxn id="54" idx="2"/>
          </p:cNvCxnSpPr>
          <p:nvPr/>
        </p:nvCxnSpPr>
        <p:spPr>
          <a:xfrm>
            <a:off x="1502264" y="2952055"/>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a:stCxn id="47" idx="3"/>
            <a:endCxn id="55" idx="2"/>
          </p:cNvCxnSpPr>
          <p:nvPr/>
        </p:nvCxnSpPr>
        <p:spPr>
          <a:xfrm>
            <a:off x="1502263" y="2952057"/>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a:stCxn id="52" idx="3"/>
            <a:endCxn id="53" idx="2"/>
          </p:cNvCxnSpPr>
          <p:nvPr/>
        </p:nvCxnSpPr>
        <p:spPr>
          <a:xfrm flipV="1">
            <a:off x="1529784" y="2903683"/>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46" idx="3"/>
            <a:endCxn id="54" idx="2"/>
          </p:cNvCxnSpPr>
          <p:nvPr/>
        </p:nvCxnSpPr>
        <p:spPr>
          <a:xfrm>
            <a:off x="1496444" y="3522386"/>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p:cNvCxnSpPr>
            <a:stCxn id="46" idx="3"/>
            <a:endCxn id="55" idx="2"/>
          </p:cNvCxnSpPr>
          <p:nvPr/>
        </p:nvCxnSpPr>
        <p:spPr>
          <a:xfrm>
            <a:off x="1496444" y="3522384"/>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a:stCxn id="62" idx="3"/>
            <a:endCxn id="53" idx="2"/>
          </p:cNvCxnSpPr>
          <p:nvPr/>
        </p:nvCxnSpPr>
        <p:spPr>
          <a:xfrm flipV="1">
            <a:off x="1567941" y="2903683"/>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p:cNvCxnSpPr>
            <a:stCxn id="62" idx="3"/>
            <a:endCxn id="54" idx="2"/>
          </p:cNvCxnSpPr>
          <p:nvPr/>
        </p:nvCxnSpPr>
        <p:spPr>
          <a:xfrm flipV="1">
            <a:off x="1541573" y="3682251"/>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a:stCxn id="62" idx="3"/>
            <a:endCxn id="55" idx="2"/>
          </p:cNvCxnSpPr>
          <p:nvPr/>
        </p:nvCxnSpPr>
        <p:spPr>
          <a:xfrm>
            <a:off x="1541572" y="4896859"/>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文字方塊 92"/>
          <p:cNvSpPr txBox="1"/>
          <p:nvPr/>
        </p:nvSpPr>
        <p:spPr>
          <a:xfrm rot="5400000">
            <a:off x="5367723" y="4118868"/>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94" name="文字方塊 93"/>
          <p:cNvSpPr txBox="1"/>
          <p:nvPr/>
        </p:nvSpPr>
        <p:spPr>
          <a:xfrm>
            <a:off x="5436814" y="2600036"/>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1</a:t>
            </a:r>
            <a:endParaRPr lang="zh-TW" altLang="en-US" sz="2800" baseline="-25000" dirty="0"/>
          </a:p>
        </p:txBody>
      </p:sp>
      <p:sp>
        <p:nvSpPr>
          <p:cNvPr id="95" name="文字方塊 94"/>
          <p:cNvSpPr txBox="1"/>
          <p:nvPr/>
        </p:nvSpPr>
        <p:spPr>
          <a:xfrm>
            <a:off x="5457913" y="3408345"/>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2</a:t>
            </a:r>
            <a:endParaRPr lang="zh-TW" altLang="en-US" sz="2800" baseline="-25000" dirty="0"/>
          </a:p>
        </p:txBody>
      </p:sp>
      <p:sp>
        <p:nvSpPr>
          <p:cNvPr id="96" name="文字方塊 95"/>
          <p:cNvSpPr txBox="1"/>
          <p:nvPr/>
        </p:nvSpPr>
        <p:spPr>
          <a:xfrm>
            <a:off x="5425531" y="4664488"/>
            <a:ext cx="631069" cy="523200"/>
          </a:xfrm>
          <a:prstGeom prst="rect">
            <a:avLst/>
          </a:prstGeom>
          <a:noFill/>
        </p:spPr>
        <p:txBody>
          <a:bodyPr wrap="square" lIns="91420" tIns="45710" rIns="91420" bIns="45710" rtlCol="0">
            <a:spAutoFit/>
          </a:bodyPr>
          <a:lstStyle/>
          <a:p>
            <a:r>
              <a:rPr lang="en-US" altLang="zh-TW" sz="2800" dirty="0"/>
              <a:t>y</a:t>
            </a:r>
            <a:r>
              <a:rPr lang="en-US" altLang="zh-TW" sz="2800" baseline="-25000" dirty="0"/>
              <a:t>10</a:t>
            </a:r>
            <a:endParaRPr lang="zh-TW" altLang="en-US" sz="2800" baseline="-25000" dirty="0"/>
          </a:p>
        </p:txBody>
      </p:sp>
      <p:sp>
        <p:nvSpPr>
          <p:cNvPr id="9" name="文字方塊 8"/>
          <p:cNvSpPr txBox="1"/>
          <p:nvPr/>
        </p:nvSpPr>
        <p:spPr>
          <a:xfrm>
            <a:off x="2687855" y="3680278"/>
            <a:ext cx="65" cy="276999"/>
          </a:xfrm>
          <a:prstGeom prst="rect">
            <a:avLst/>
          </a:prstGeom>
          <a:noFill/>
        </p:spPr>
        <p:txBody>
          <a:bodyPr wrap="none" lIns="0" tIns="0" rIns="0" bIns="0" rtlCol="0">
            <a:spAutoFit/>
          </a:bodyPr>
          <a:lstStyle/>
          <a:p>
            <a:endParaRPr lang="zh-TW" altLang="en-US" dirty="0"/>
          </a:p>
        </p:txBody>
      </p:sp>
      <p:sp>
        <p:nvSpPr>
          <p:cNvPr id="71" name="文字方塊 70"/>
          <p:cNvSpPr txBox="1"/>
          <p:nvPr/>
        </p:nvSpPr>
        <p:spPr>
          <a:xfrm>
            <a:off x="6795050" y="3903732"/>
            <a:ext cx="1014273" cy="523200"/>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pPr algn="ctr"/>
            <a:r>
              <a:rPr lang="en-US" altLang="zh-TW" sz="2800" dirty="0"/>
              <a:t>Cost </a:t>
            </a:r>
          </a:p>
        </p:txBody>
      </p:sp>
      <p:sp>
        <p:nvSpPr>
          <p:cNvPr id="97" name="矩形 96"/>
          <p:cNvSpPr/>
          <p:nvPr/>
        </p:nvSpPr>
        <p:spPr>
          <a:xfrm>
            <a:off x="5429961" y="2675424"/>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0.2</a:t>
            </a:r>
            <a:endParaRPr lang="zh-TW" altLang="en-US" sz="2400" dirty="0"/>
          </a:p>
        </p:txBody>
      </p:sp>
      <p:sp>
        <p:nvSpPr>
          <p:cNvPr id="100" name="矩形 99"/>
          <p:cNvSpPr/>
          <p:nvPr/>
        </p:nvSpPr>
        <p:spPr>
          <a:xfrm>
            <a:off x="5429962" y="3461008"/>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0.3</a:t>
            </a:r>
            <a:endParaRPr lang="zh-TW" altLang="en-US" sz="2400" dirty="0"/>
          </a:p>
        </p:txBody>
      </p:sp>
      <p:sp>
        <p:nvSpPr>
          <p:cNvPr id="101" name="矩形 100"/>
          <p:cNvSpPr/>
          <p:nvPr/>
        </p:nvSpPr>
        <p:spPr>
          <a:xfrm>
            <a:off x="5425533" y="4701373"/>
            <a:ext cx="69031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400" dirty="0"/>
              <a:t>0.5</a:t>
            </a:r>
            <a:endParaRPr lang="zh-TW" altLang="en-US" sz="2400" dirty="0"/>
          </a:p>
        </p:txBody>
      </p:sp>
      <p:pic>
        <p:nvPicPr>
          <p:cNvPr id="102" name="圖片 101"/>
          <p:cNvPicPr preferRelativeResize="0">
            <a:picLocks/>
          </p:cNvPicPr>
          <p:nvPr/>
        </p:nvPicPr>
        <p:blipFill>
          <a:blip r:embed="rId9"/>
          <a:stretch>
            <a:fillRect/>
          </a:stretch>
        </p:blipFill>
        <p:spPr>
          <a:xfrm>
            <a:off x="3341194" y="1658335"/>
            <a:ext cx="720000" cy="720000"/>
          </a:xfrm>
          <a:prstGeom prst="rect">
            <a:avLst/>
          </a:prstGeom>
          <a:ln w="38100">
            <a:solidFill>
              <a:schemeClr val="tx1"/>
            </a:solidFill>
          </a:ln>
        </p:spPr>
      </p:pic>
      <p:sp>
        <p:nvSpPr>
          <p:cNvPr id="103" name="文字方塊 102"/>
          <p:cNvSpPr txBox="1"/>
          <p:nvPr/>
        </p:nvSpPr>
        <p:spPr>
          <a:xfrm>
            <a:off x="4143920" y="1747396"/>
            <a:ext cx="654853" cy="523200"/>
          </a:xfrm>
          <a:prstGeom prst="rect">
            <a:avLst/>
          </a:prstGeom>
          <a:noFill/>
        </p:spPr>
        <p:txBody>
          <a:bodyPr wrap="square" lIns="91420" tIns="45710" rIns="91420" bIns="45710" rtlCol="0">
            <a:spAutoFit/>
          </a:bodyPr>
          <a:lstStyle/>
          <a:p>
            <a:r>
              <a:rPr lang="en-US" altLang="zh-TW" sz="2800" dirty="0"/>
              <a:t>“1”</a:t>
            </a:r>
            <a:endParaRPr lang="zh-TW" altLang="en-US" sz="2800" dirty="0"/>
          </a:p>
        </p:txBody>
      </p:sp>
      <p:pic>
        <p:nvPicPr>
          <p:cNvPr id="108" name="圖片 107"/>
          <p:cNvPicPr preferRelativeResize="0">
            <a:picLocks/>
          </p:cNvPicPr>
          <p:nvPr/>
        </p:nvPicPr>
        <p:blipFill>
          <a:blip r:embed="rId9"/>
          <a:stretch>
            <a:fillRect/>
          </a:stretch>
        </p:blipFill>
        <p:spPr>
          <a:xfrm>
            <a:off x="67357" y="3609332"/>
            <a:ext cx="720000" cy="720000"/>
          </a:xfrm>
          <a:prstGeom prst="rect">
            <a:avLst/>
          </a:prstGeom>
          <a:ln w="38100">
            <a:solidFill>
              <a:schemeClr val="tx1"/>
            </a:solidFill>
          </a:ln>
        </p:spPr>
      </p:pic>
      <p:grpSp>
        <p:nvGrpSpPr>
          <p:cNvPr id="11" name="群組 10"/>
          <p:cNvGrpSpPr/>
          <p:nvPr/>
        </p:nvGrpSpPr>
        <p:grpSpPr>
          <a:xfrm>
            <a:off x="8360569" y="2633241"/>
            <a:ext cx="654489" cy="2625052"/>
            <a:chOff x="7996358" y="2461791"/>
            <a:chExt cx="654489" cy="2625052"/>
          </a:xfrm>
        </p:grpSpPr>
        <p:sp>
          <p:nvSpPr>
            <p:cNvPr id="110" name="矩形 109"/>
            <p:cNvSpPr/>
            <p:nvPr/>
          </p:nvSpPr>
          <p:spPr>
            <a:xfrm>
              <a:off x="8062418" y="2461791"/>
              <a:ext cx="498951" cy="2625052"/>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1" name="文字方塊 110"/>
            <p:cNvSpPr txBox="1"/>
            <p:nvPr/>
          </p:nvSpPr>
          <p:spPr>
            <a:xfrm rot="5400000">
              <a:off x="8004608" y="3948039"/>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12" name="文字方塊 111"/>
            <p:cNvSpPr txBox="1"/>
            <p:nvPr/>
          </p:nvSpPr>
          <p:spPr>
            <a:xfrm>
              <a:off x="7996358" y="2508931"/>
              <a:ext cx="631069" cy="523220"/>
            </a:xfrm>
            <a:prstGeom prst="rect">
              <a:avLst/>
            </a:prstGeom>
            <a:noFill/>
          </p:spPr>
          <p:txBody>
            <a:bodyPr wrap="square" rtlCol="0">
              <a:spAutoFit/>
            </a:bodyPr>
            <a:lstStyle/>
            <a:p>
              <a:pPr algn="ctr"/>
              <a:r>
                <a:rPr lang="en-US" altLang="zh-TW" sz="2800" dirty="0"/>
                <a:t>1</a:t>
              </a:r>
              <a:endParaRPr lang="zh-TW" altLang="en-US" sz="2800" baseline="-25000" dirty="0"/>
            </a:p>
          </p:txBody>
        </p:sp>
        <p:sp>
          <p:nvSpPr>
            <p:cNvPr id="113" name="文字方塊 112"/>
            <p:cNvSpPr txBox="1"/>
            <p:nvPr/>
          </p:nvSpPr>
          <p:spPr>
            <a:xfrm>
              <a:off x="8005216" y="3269035"/>
              <a:ext cx="631069" cy="523220"/>
            </a:xfrm>
            <a:prstGeom prst="rect">
              <a:avLst/>
            </a:prstGeom>
            <a:noFill/>
          </p:spPr>
          <p:txBody>
            <a:bodyPr wrap="square" rtlCol="0">
              <a:spAutoFit/>
            </a:bodyPr>
            <a:lstStyle/>
            <a:p>
              <a:pPr algn="ctr"/>
              <a:r>
                <a:rPr lang="en-US" altLang="zh-TW" sz="2800" dirty="0"/>
                <a:t>0</a:t>
              </a:r>
              <a:endParaRPr lang="zh-TW" altLang="en-US" sz="2800" baseline="-25000" dirty="0"/>
            </a:p>
          </p:txBody>
        </p:sp>
        <p:sp>
          <p:nvSpPr>
            <p:cNvPr id="114" name="文字方塊 113"/>
            <p:cNvSpPr txBox="1"/>
            <p:nvPr/>
          </p:nvSpPr>
          <p:spPr>
            <a:xfrm>
              <a:off x="7996358" y="4489333"/>
              <a:ext cx="631069" cy="523220"/>
            </a:xfrm>
            <a:prstGeom prst="rect">
              <a:avLst/>
            </a:prstGeom>
            <a:noFill/>
          </p:spPr>
          <p:txBody>
            <a:bodyPr wrap="square" rtlCol="0">
              <a:spAutoFit/>
            </a:bodyPr>
            <a:lstStyle/>
            <a:p>
              <a:pPr algn="ctr"/>
              <a:r>
                <a:rPr lang="en-US" altLang="zh-TW" sz="2800" dirty="0"/>
                <a:t>0</a:t>
              </a:r>
              <a:endParaRPr lang="zh-TW" altLang="en-US" sz="2800" baseline="-25000" dirty="0"/>
            </a:p>
          </p:txBody>
        </p:sp>
      </p:grpSp>
      <p:sp>
        <p:nvSpPr>
          <p:cNvPr id="115" name="左-右雙向箭號 114"/>
          <p:cNvSpPr/>
          <p:nvPr/>
        </p:nvSpPr>
        <p:spPr>
          <a:xfrm>
            <a:off x="6202523" y="3516866"/>
            <a:ext cx="2158038" cy="33487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cxnSp>
        <p:nvCxnSpPr>
          <p:cNvPr id="15" name="直線接點 14"/>
          <p:cNvCxnSpPr/>
          <p:nvPr/>
        </p:nvCxnSpPr>
        <p:spPr>
          <a:xfrm flipH="1">
            <a:off x="437776" y="1985736"/>
            <a:ext cx="27286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接點 115"/>
          <p:cNvCxnSpPr>
            <a:endCxn id="103" idx="3"/>
          </p:cNvCxnSpPr>
          <p:nvPr/>
        </p:nvCxnSpPr>
        <p:spPr>
          <a:xfrm flipH="1" flipV="1">
            <a:off x="4798773" y="2008996"/>
            <a:ext cx="3877325" cy="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427357" y="2018335"/>
            <a:ext cx="0" cy="14807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單箭頭接點 117"/>
          <p:cNvCxnSpPr/>
          <p:nvPr/>
        </p:nvCxnSpPr>
        <p:spPr>
          <a:xfrm>
            <a:off x="8684953" y="2018337"/>
            <a:ext cx="0" cy="5817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矩形 97"/>
          <p:cNvSpPr/>
          <p:nvPr/>
        </p:nvSpPr>
        <p:spPr>
          <a:xfrm>
            <a:off x="4266883" y="2616028"/>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lIns="91420" tIns="45710" rIns="91420" bIns="45710" rtlCol="0" anchor="ctr"/>
          <a:lstStyle/>
          <a:p>
            <a:pPr algn="ctr"/>
            <a:endParaRPr lang="zh-TW" altLang="en-US"/>
          </a:p>
        </p:txBody>
      </p:sp>
      <p:sp>
        <p:nvSpPr>
          <p:cNvPr id="99" name="橢圓 98"/>
          <p:cNvSpPr/>
          <p:nvPr/>
        </p:nvSpPr>
        <p:spPr>
          <a:xfrm>
            <a:off x="4342727" y="260792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04" name="橢圓 103"/>
          <p:cNvSpPr/>
          <p:nvPr/>
        </p:nvSpPr>
        <p:spPr>
          <a:xfrm>
            <a:off x="4345069" y="336783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05" name="橢圓 104"/>
          <p:cNvSpPr/>
          <p:nvPr/>
        </p:nvSpPr>
        <p:spPr>
          <a:xfrm>
            <a:off x="4352097" y="461450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endParaRPr lang="zh-TW" altLang="en-US"/>
          </a:p>
        </p:txBody>
      </p:sp>
      <p:sp>
        <p:nvSpPr>
          <p:cNvPr id="106" name="文字方塊 105"/>
          <p:cNvSpPr txBox="1"/>
          <p:nvPr/>
        </p:nvSpPr>
        <p:spPr>
          <a:xfrm rot="5400000">
            <a:off x="4349352" y="4033644"/>
            <a:ext cx="769257"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117" name="文字方塊 116"/>
          <p:cNvSpPr txBox="1"/>
          <p:nvPr/>
        </p:nvSpPr>
        <p:spPr>
          <a:xfrm>
            <a:off x="614215" y="5626041"/>
            <a:ext cx="6754090" cy="954087"/>
          </a:xfrm>
          <a:prstGeom prst="rect">
            <a:avLst/>
          </a:prstGeom>
          <a:noFill/>
        </p:spPr>
        <p:txBody>
          <a:bodyPr wrap="square" lIns="91420" tIns="45710" rIns="91420" bIns="45710" rtlCol="0">
            <a:spAutoFit/>
          </a:bodyPr>
          <a:lstStyle/>
          <a:p>
            <a:r>
              <a:rPr lang="en-US" altLang="zh-TW" sz="2800" dirty="0"/>
              <a:t>Cost can be Euclidean distance or cross entropy of the network output and target </a:t>
            </a:r>
            <a:endParaRPr lang="zh-TW" altLang="en-US" sz="2800" dirty="0"/>
          </a:p>
        </p:txBody>
      </p:sp>
      <mc:AlternateContent xmlns:mc="http://schemas.openxmlformats.org/markup-compatibility/2006" xmlns:a14="http://schemas.microsoft.com/office/drawing/2010/main">
        <mc:Choice Requires="a14">
          <p:sp>
            <p:nvSpPr>
              <p:cNvPr id="119" name="文字方塊 118"/>
              <p:cNvSpPr txBox="1"/>
              <p:nvPr/>
            </p:nvSpPr>
            <p:spPr>
              <a:xfrm>
                <a:off x="216982" y="1010085"/>
                <a:ext cx="8895309" cy="461645"/>
              </a:xfrm>
              <a:prstGeom prst="rect">
                <a:avLst/>
              </a:prstGeom>
              <a:noFill/>
            </p:spPr>
            <p:txBody>
              <a:bodyPr wrap="square" lIns="91420" tIns="45710" rIns="91420" bIns="45710" rtlCol="0">
                <a:spAutoFit/>
              </a:bodyPr>
              <a:lstStyle/>
              <a:p>
                <a:r>
                  <a:rPr lang="en-US" altLang="zh-TW" sz="2400" dirty="0"/>
                  <a:t>Given a set of network parameters </a:t>
                </a:r>
                <a14:m>
                  <m:oMath xmlns:m="http://schemas.openxmlformats.org/officeDocument/2006/math">
                    <m:r>
                      <a:rPr lang="zh-TW" altLang="en-US" sz="2400" i="1">
                        <a:latin typeface="Cambria Math" panose="02040503050406030204" pitchFamily="18" charset="0"/>
                      </a:rPr>
                      <m:t>𝜃</m:t>
                    </m:r>
                  </m:oMath>
                </a14:m>
                <a:r>
                  <a:rPr lang="en-US" altLang="zh-TW" sz="2400" dirty="0"/>
                  <a:t>, each example has a cost value. </a:t>
                </a:r>
                <a:endParaRPr lang="zh-TW" altLang="en-US" sz="2400" dirty="0"/>
              </a:p>
            </p:txBody>
          </p:sp>
        </mc:Choice>
        <mc:Fallback xmlns="">
          <p:sp>
            <p:nvSpPr>
              <p:cNvPr id="119" name="文字方塊 118"/>
              <p:cNvSpPr txBox="1">
                <a:spLocks noRot="1" noChangeAspect="1" noMove="1" noResize="1" noEditPoints="1" noAdjustHandles="1" noChangeArrowheads="1" noChangeShapeType="1" noTextEdit="1"/>
              </p:cNvSpPr>
              <p:nvPr/>
            </p:nvSpPr>
            <p:spPr>
              <a:xfrm>
                <a:off x="216981" y="1010084"/>
                <a:ext cx="8895309" cy="461665"/>
              </a:xfrm>
              <a:prstGeom prst="rect">
                <a:avLst/>
              </a:prstGeom>
              <a:blipFill rotWithShape="1">
                <a:blip r:embed="rId11"/>
                <a:stretch>
                  <a:fillRect l="-1097" t="-10667" b="-30667"/>
                </a:stretch>
              </a:blipFill>
            </p:spPr>
            <p:txBody>
              <a:bodyPr/>
              <a:lstStyle/>
              <a:p>
                <a:r>
                  <a:rPr lang="en-US">
                    <a:noFill/>
                  </a:rPr>
                  <a:t> </a:t>
                </a:r>
              </a:p>
            </p:txBody>
          </p:sp>
        </mc:Fallback>
      </mc:AlternateContent>
      <p:sp>
        <p:nvSpPr>
          <p:cNvPr id="3" name="矩形 2"/>
          <p:cNvSpPr/>
          <p:nvPr/>
        </p:nvSpPr>
        <p:spPr>
          <a:xfrm>
            <a:off x="8181654" y="5341283"/>
            <a:ext cx="930599" cy="461645"/>
          </a:xfrm>
          <a:prstGeom prst="rect">
            <a:avLst/>
          </a:prstGeom>
        </p:spPr>
        <p:style>
          <a:lnRef idx="0">
            <a:schemeClr val="accent2"/>
          </a:lnRef>
          <a:fillRef idx="3">
            <a:schemeClr val="accent2"/>
          </a:fillRef>
          <a:effectRef idx="3">
            <a:schemeClr val="accent2"/>
          </a:effectRef>
          <a:fontRef idx="minor">
            <a:schemeClr val="lt1"/>
          </a:fontRef>
        </p:style>
        <p:txBody>
          <a:bodyPr wrap="none" lIns="91420" tIns="45710" rIns="91420" bIns="45710">
            <a:spAutoFit/>
          </a:bodyPr>
          <a:lstStyle/>
          <a:p>
            <a:r>
              <a:rPr lang="en-US" altLang="zh-TW" sz="2400" dirty="0"/>
              <a:t>target</a:t>
            </a:r>
            <a:endParaRPr lang="zh-TW" altLang="en-US" sz="2400" dirty="0"/>
          </a:p>
        </p:txBody>
      </p:sp>
      <mc:AlternateContent xmlns:mc="http://schemas.openxmlformats.org/markup-compatibility/2006" xmlns:a14="http://schemas.microsoft.com/office/drawing/2010/main">
        <mc:Choice Requires="a14">
          <p:sp>
            <p:nvSpPr>
              <p:cNvPr id="7" name="文字方塊 6"/>
              <p:cNvSpPr txBox="1"/>
              <p:nvPr/>
            </p:nvSpPr>
            <p:spPr>
              <a:xfrm>
                <a:off x="6164703" y="4442628"/>
                <a:ext cx="2186624" cy="636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400" i="1">
                          <a:latin typeface="Cambria Math" panose="02040503050406030204" pitchFamily="18" charset="0"/>
                        </a:rPr>
                        <m:t>𝐿</m:t>
                      </m:r>
                      <m:d>
                        <m:dPr>
                          <m:ctrlPr>
                            <a:rPr lang="en-US" altLang="zh-TW" sz="1400" i="1">
                              <a:latin typeface="Cambria Math" panose="02040503050406030204" pitchFamily="18" charset="0"/>
                            </a:rPr>
                          </m:ctrlPr>
                        </m:dPr>
                        <m:e>
                          <m:r>
                            <a:rPr lang="zh-TW" altLang="en-US" sz="1400" i="1">
                              <a:latin typeface="Cambria Math" panose="02040503050406030204" pitchFamily="18" charset="0"/>
                            </a:rPr>
                            <m:t>𝜃</m:t>
                          </m:r>
                        </m:e>
                      </m:d>
                      <m:r>
                        <a:rPr lang="en-US" altLang="zh-TW" sz="1400" i="1">
                          <a:latin typeface="Cambria Math"/>
                        </a:rPr>
                        <m:t>=</m:t>
                      </m:r>
                      <m:rad>
                        <m:radPr>
                          <m:degHide m:val="on"/>
                          <m:ctrlPr>
                            <a:rPr lang="en-US" altLang="zh-TW" sz="1400" i="1">
                              <a:latin typeface="Cambria Math" panose="02040503050406030204" pitchFamily="18" charset="0"/>
                            </a:rPr>
                          </m:ctrlPr>
                        </m:radPr>
                        <m:deg/>
                        <m:e>
                          <m:nary>
                            <m:naryPr>
                              <m:chr m:val="∑"/>
                              <m:supHide m:val="on"/>
                              <m:ctrlPr>
                                <a:rPr lang="en-US" altLang="zh-TW" sz="1400" i="1">
                                  <a:latin typeface="Cambria Math" panose="02040503050406030204" pitchFamily="18" charset="0"/>
                                </a:rPr>
                              </m:ctrlPr>
                            </m:naryPr>
                            <m:sub>
                              <m:r>
                                <m:rPr>
                                  <m:brk m:alnAt="7"/>
                                </m:rPr>
                                <a:rPr lang="en-US" altLang="zh-TW" sz="1400" i="1">
                                  <a:latin typeface="Cambria Math"/>
                                </a:rPr>
                                <m:t>𝑖</m:t>
                              </m:r>
                            </m:sub>
                            <m:sup/>
                            <m:e>
                              <m:sSup>
                                <m:sSupPr>
                                  <m:ctrlPr>
                                    <a:rPr lang="en-US" altLang="zh-TW" sz="1400" i="1">
                                      <a:latin typeface="Cambria Math" panose="02040503050406030204" pitchFamily="18" charset="0"/>
                                    </a:rPr>
                                  </m:ctrlPr>
                                </m:sSupPr>
                                <m:e>
                                  <m:d>
                                    <m:dPr>
                                      <m:ctrlPr>
                                        <a:rPr lang="en-US" altLang="zh-TW" sz="1400" i="1">
                                          <a:latin typeface="Cambria Math" panose="02040503050406030204" pitchFamily="18" charset="0"/>
                                        </a:rPr>
                                      </m:ctrlPr>
                                    </m:dPr>
                                    <m:e>
                                      <m:sSub>
                                        <m:sSubPr>
                                          <m:ctrlPr>
                                            <a:rPr lang="en-US" altLang="zh-TW" sz="1400" i="1">
                                              <a:latin typeface="Cambria Math" panose="02040503050406030204" pitchFamily="18" charset="0"/>
                                            </a:rPr>
                                          </m:ctrlPr>
                                        </m:sSubPr>
                                        <m:e>
                                          <m:r>
                                            <a:rPr lang="en-US" altLang="zh-TW" sz="1400" i="1">
                                              <a:latin typeface="Cambria Math"/>
                                            </a:rPr>
                                            <m:t>𝑡𝑎𝑟𝑔𝑒𝑡</m:t>
                                          </m:r>
                                        </m:e>
                                        <m:sub>
                                          <m:r>
                                            <a:rPr lang="en-US" altLang="zh-TW" sz="1400" i="1">
                                              <a:latin typeface="Cambria Math"/>
                                            </a:rPr>
                                            <m:t>𝑖</m:t>
                                          </m:r>
                                        </m:sub>
                                      </m:sSub>
                                      <m:r>
                                        <a:rPr lang="en-US" altLang="zh-TW" sz="1400" i="1">
                                          <a:latin typeface="Cambria Math"/>
                                        </a:rPr>
                                        <m:t>−</m:t>
                                      </m:r>
                                      <m:sSub>
                                        <m:sSubPr>
                                          <m:ctrlPr>
                                            <a:rPr lang="en-US" altLang="zh-TW" sz="1400" i="1">
                                              <a:latin typeface="Cambria Math" panose="02040503050406030204" pitchFamily="18" charset="0"/>
                                            </a:rPr>
                                          </m:ctrlPr>
                                        </m:sSubPr>
                                        <m:e>
                                          <m:r>
                                            <a:rPr lang="en-US" altLang="zh-TW" sz="1400" i="1">
                                              <a:latin typeface="Cambria Math"/>
                                            </a:rPr>
                                            <m:t>𝑦</m:t>
                                          </m:r>
                                        </m:e>
                                        <m:sub>
                                          <m:r>
                                            <a:rPr lang="en-US" altLang="zh-TW" sz="1400" i="1">
                                              <a:latin typeface="Cambria Math"/>
                                            </a:rPr>
                                            <m:t>𝑖</m:t>
                                          </m:r>
                                        </m:sub>
                                      </m:sSub>
                                    </m:e>
                                  </m:d>
                                </m:e>
                                <m:sup>
                                  <m:r>
                                    <a:rPr lang="en-US" altLang="zh-TW" sz="1400" i="1">
                                      <a:latin typeface="Cambria Math"/>
                                    </a:rPr>
                                    <m:t>2</m:t>
                                  </m:r>
                                </m:sup>
                              </m:sSup>
                            </m:e>
                          </m:nary>
                        </m:e>
                      </m:rad>
                    </m:oMath>
                  </m:oMathPara>
                </a14:m>
                <a:endParaRPr lang="zh-TW" altLang="en-US" sz="14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6164701" y="4442626"/>
                <a:ext cx="2186624" cy="636521"/>
              </a:xfrm>
              <a:prstGeom prst="rect">
                <a:avLst/>
              </a:prstGeom>
              <a:blipFill rotWithShape="1">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367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97" grpId="0" animBg="1"/>
      <p:bldP spid="100" grpId="0" animBg="1"/>
      <p:bldP spid="101" grpId="0" animBg="1"/>
      <p:bldP spid="103" grpId="0"/>
      <p:bldP spid="115" grpId="0" animBg="1"/>
      <p:bldP spid="117" grpId="0"/>
      <p:bldP spid="119" grpId="0"/>
      <p:bldP spid="3" grpId="0" animBg="1"/>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8673"/>
            <a:ext cx="7886700" cy="712000"/>
          </a:xfrm>
        </p:spPr>
        <p:txBody>
          <a:bodyPr/>
          <a:lstStyle/>
          <a:p>
            <a:r>
              <a:rPr lang="en-US" altLang="zh-TW" dirty="0"/>
              <a:t>Total Cost</a:t>
            </a:r>
            <a:endParaRPr lang="zh-TW" altLang="en-US" dirty="0"/>
          </a:p>
        </p:txBody>
      </p:sp>
      <p:grpSp>
        <p:nvGrpSpPr>
          <p:cNvPr id="18" name="群組 17"/>
          <p:cNvGrpSpPr/>
          <p:nvPr/>
        </p:nvGrpSpPr>
        <p:grpSpPr>
          <a:xfrm>
            <a:off x="1727768" y="1399292"/>
            <a:ext cx="421911" cy="671513"/>
            <a:chOff x="510563" y="3417283"/>
            <a:chExt cx="421911" cy="671513"/>
          </a:xfrm>
        </p:grpSpPr>
        <p:sp>
          <p:nvSpPr>
            <p:cNvPr id="19" name="矩形 18"/>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20" name="矩形 19"/>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1</a:t>
              </a:r>
              <a:endParaRPr lang="zh-TW" altLang="en-US" sz="2400" baseline="30000" dirty="0"/>
            </a:p>
          </p:txBody>
        </p:sp>
      </p:grpSp>
      <p:grpSp>
        <p:nvGrpSpPr>
          <p:cNvPr id="21" name="群組 20"/>
          <p:cNvGrpSpPr/>
          <p:nvPr/>
        </p:nvGrpSpPr>
        <p:grpSpPr>
          <a:xfrm>
            <a:off x="1727768" y="2346397"/>
            <a:ext cx="421911" cy="671513"/>
            <a:chOff x="510563" y="3417283"/>
            <a:chExt cx="421911" cy="671513"/>
          </a:xfrm>
        </p:grpSpPr>
        <p:sp>
          <p:nvSpPr>
            <p:cNvPr id="22" name="矩形 21"/>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23" name="矩形 22"/>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2</a:t>
              </a:r>
              <a:endParaRPr lang="zh-TW" altLang="en-US" sz="2400" baseline="30000" dirty="0"/>
            </a:p>
          </p:txBody>
        </p:sp>
      </p:grpSp>
      <p:grpSp>
        <p:nvGrpSpPr>
          <p:cNvPr id="24" name="群組 23"/>
          <p:cNvGrpSpPr/>
          <p:nvPr/>
        </p:nvGrpSpPr>
        <p:grpSpPr>
          <a:xfrm>
            <a:off x="1723757" y="4707741"/>
            <a:ext cx="429926" cy="671513"/>
            <a:chOff x="506553" y="3417283"/>
            <a:chExt cx="429926" cy="671513"/>
          </a:xfrm>
        </p:grpSpPr>
        <p:sp>
          <p:nvSpPr>
            <p:cNvPr id="25" name="矩形 2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26" name="矩形 25"/>
            <p:cNvSpPr/>
            <p:nvPr/>
          </p:nvSpPr>
          <p:spPr>
            <a:xfrm>
              <a:off x="506553" y="3522206"/>
              <a:ext cx="429926" cy="461665"/>
            </a:xfrm>
            <a:prstGeom prst="rect">
              <a:avLst/>
            </a:prstGeom>
          </p:spPr>
          <p:txBody>
            <a:bodyPr wrap="none">
              <a:spAutoFit/>
            </a:bodyPr>
            <a:lstStyle/>
            <a:p>
              <a:pPr algn="ctr"/>
              <a:r>
                <a:rPr lang="en-US" altLang="zh-TW" sz="2400" dirty="0" err="1"/>
                <a:t>x</a:t>
              </a:r>
              <a:r>
                <a:rPr lang="en-US" altLang="zh-TW" sz="2400" baseline="30000" dirty="0" err="1"/>
                <a:t>R</a:t>
              </a:r>
              <a:endParaRPr lang="zh-TW" altLang="en-US" sz="2400" baseline="30000" dirty="0"/>
            </a:p>
          </p:txBody>
        </p:sp>
      </p:grpSp>
      <p:sp>
        <p:nvSpPr>
          <p:cNvPr id="27" name="矩形 26"/>
          <p:cNvSpPr/>
          <p:nvPr/>
        </p:nvSpPr>
        <p:spPr>
          <a:xfrm>
            <a:off x="2527695" y="1401861"/>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sp>
        <p:nvSpPr>
          <p:cNvPr id="28" name="矩形 27"/>
          <p:cNvSpPr/>
          <p:nvPr/>
        </p:nvSpPr>
        <p:spPr>
          <a:xfrm>
            <a:off x="2527695" y="2340571"/>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sp>
        <p:nvSpPr>
          <p:cNvPr id="29" name="矩形 28"/>
          <p:cNvSpPr/>
          <p:nvPr/>
        </p:nvSpPr>
        <p:spPr>
          <a:xfrm>
            <a:off x="2527695" y="4696094"/>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sp>
        <p:nvSpPr>
          <p:cNvPr id="30" name="文字方塊 29"/>
          <p:cNvSpPr txBox="1"/>
          <p:nvPr/>
        </p:nvSpPr>
        <p:spPr>
          <a:xfrm rot="5400000">
            <a:off x="1585319" y="4031800"/>
            <a:ext cx="828675"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31" name="文字方塊 30"/>
          <p:cNvSpPr txBox="1"/>
          <p:nvPr/>
        </p:nvSpPr>
        <p:spPr>
          <a:xfrm rot="5400000">
            <a:off x="2658584" y="4020158"/>
            <a:ext cx="828675"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32" name="直線單箭頭接點 31"/>
          <p:cNvCxnSpPr/>
          <p:nvPr/>
        </p:nvCxnSpPr>
        <p:spPr>
          <a:xfrm flipV="1">
            <a:off x="2096311" y="1735045"/>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flipV="1">
            <a:off x="2093350" y="2682150"/>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V="1">
            <a:off x="2093348" y="5037673"/>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V="1">
            <a:off x="3496560" y="1729838"/>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3493599" y="2676943"/>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p:nvPr/>
        </p:nvCxnSpPr>
        <p:spPr>
          <a:xfrm flipV="1">
            <a:off x="3493597" y="5032466"/>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3895074" y="1399292"/>
            <a:ext cx="428323" cy="671513"/>
            <a:chOff x="507357" y="3417283"/>
            <a:chExt cx="428323" cy="671513"/>
          </a:xfrm>
        </p:grpSpPr>
        <p:sp>
          <p:nvSpPr>
            <p:cNvPr id="39" name="矩形 38"/>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40" name="矩形 39"/>
            <p:cNvSpPr/>
            <p:nvPr/>
          </p:nvSpPr>
          <p:spPr>
            <a:xfrm>
              <a:off x="507357" y="3522206"/>
              <a:ext cx="428323" cy="461665"/>
            </a:xfrm>
            <a:prstGeom prst="rect">
              <a:avLst/>
            </a:prstGeom>
          </p:spPr>
          <p:txBody>
            <a:bodyPr wrap="none">
              <a:spAutoFit/>
            </a:bodyPr>
            <a:lstStyle/>
            <a:p>
              <a:pPr algn="ctr"/>
              <a:r>
                <a:rPr lang="en-US" altLang="zh-TW" sz="2400" dirty="0"/>
                <a:t>y</a:t>
              </a:r>
              <a:r>
                <a:rPr lang="en-US" altLang="zh-TW" sz="2400" baseline="30000" dirty="0"/>
                <a:t>1</a:t>
              </a:r>
              <a:endParaRPr lang="zh-TW" altLang="en-US" sz="2400" baseline="30000" dirty="0"/>
            </a:p>
          </p:txBody>
        </p:sp>
      </p:grpSp>
      <p:grpSp>
        <p:nvGrpSpPr>
          <p:cNvPr id="41" name="群組 40"/>
          <p:cNvGrpSpPr/>
          <p:nvPr/>
        </p:nvGrpSpPr>
        <p:grpSpPr>
          <a:xfrm>
            <a:off x="3895074" y="2346397"/>
            <a:ext cx="428323" cy="671513"/>
            <a:chOff x="507358" y="3417283"/>
            <a:chExt cx="428323" cy="671513"/>
          </a:xfrm>
        </p:grpSpPr>
        <p:sp>
          <p:nvSpPr>
            <p:cNvPr id="42" name="矩形 41"/>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43" name="矩形 42"/>
            <p:cNvSpPr/>
            <p:nvPr/>
          </p:nvSpPr>
          <p:spPr>
            <a:xfrm>
              <a:off x="507358" y="3522206"/>
              <a:ext cx="428323" cy="461665"/>
            </a:xfrm>
            <a:prstGeom prst="rect">
              <a:avLst/>
            </a:prstGeom>
          </p:spPr>
          <p:txBody>
            <a:bodyPr wrap="none">
              <a:spAutoFit/>
            </a:bodyPr>
            <a:lstStyle/>
            <a:p>
              <a:pPr algn="ctr"/>
              <a:r>
                <a:rPr lang="en-US" altLang="zh-TW" sz="2400" dirty="0"/>
                <a:t>y</a:t>
              </a:r>
              <a:r>
                <a:rPr lang="en-US" altLang="zh-TW" sz="2400" baseline="30000" dirty="0"/>
                <a:t>2</a:t>
              </a:r>
              <a:endParaRPr lang="zh-TW" altLang="en-US" sz="2400" baseline="30000" dirty="0"/>
            </a:p>
          </p:txBody>
        </p:sp>
      </p:grpSp>
      <p:grpSp>
        <p:nvGrpSpPr>
          <p:cNvPr id="44" name="群組 43"/>
          <p:cNvGrpSpPr/>
          <p:nvPr/>
        </p:nvGrpSpPr>
        <p:grpSpPr>
          <a:xfrm>
            <a:off x="3891065" y="4707741"/>
            <a:ext cx="436338" cy="671513"/>
            <a:chOff x="503349" y="3417283"/>
            <a:chExt cx="436338" cy="671513"/>
          </a:xfrm>
        </p:grpSpPr>
        <p:sp>
          <p:nvSpPr>
            <p:cNvPr id="45" name="矩形 44"/>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46" name="矩形 45"/>
            <p:cNvSpPr/>
            <p:nvPr/>
          </p:nvSpPr>
          <p:spPr>
            <a:xfrm>
              <a:off x="503349" y="3522206"/>
              <a:ext cx="436338" cy="461665"/>
            </a:xfrm>
            <a:prstGeom prst="rect">
              <a:avLst/>
            </a:prstGeom>
          </p:spPr>
          <p:txBody>
            <a:bodyPr wrap="none">
              <a:spAutoFit/>
            </a:bodyPr>
            <a:lstStyle/>
            <a:p>
              <a:pPr algn="ctr"/>
              <a:r>
                <a:rPr lang="en-US" altLang="zh-TW" sz="2400" dirty="0" err="1"/>
                <a:t>y</a:t>
              </a:r>
              <a:r>
                <a:rPr lang="en-US" altLang="zh-TW" sz="2400" baseline="30000" dirty="0" err="1"/>
                <a:t>R</a:t>
              </a:r>
              <a:endParaRPr lang="zh-TW" altLang="en-US" sz="2400" baseline="30000" dirty="0"/>
            </a:p>
          </p:txBody>
        </p:sp>
      </p:grpSp>
      <p:sp>
        <p:nvSpPr>
          <p:cNvPr id="47" name="矩形 46"/>
          <p:cNvSpPr/>
          <p:nvPr/>
        </p:nvSpPr>
        <p:spPr>
          <a:xfrm>
            <a:off x="4913120" y="1399292"/>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p:sp>
        <p:nvSpPr>
          <p:cNvPr id="48" name="矩形 47"/>
          <p:cNvSpPr/>
          <p:nvPr/>
        </p:nvSpPr>
        <p:spPr>
          <a:xfrm>
            <a:off x="4913119" y="2346397"/>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p:sp>
        <p:nvSpPr>
          <p:cNvPr id="49" name="矩形 48"/>
          <p:cNvSpPr/>
          <p:nvPr/>
        </p:nvSpPr>
        <p:spPr>
          <a:xfrm>
            <a:off x="4913119" y="4707741"/>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50" name="文字方塊 49"/>
              <p:cNvSpPr txBox="1"/>
              <p:nvPr/>
            </p:nvSpPr>
            <p:spPr>
              <a:xfrm>
                <a:off x="4902677" y="1572893"/>
                <a:ext cx="3914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50" name="文字方塊 49"/>
              <p:cNvSpPr txBox="1">
                <a:spLocks noRot="1" noChangeAspect="1" noMove="1" noResize="1" noEditPoints="1" noAdjustHandles="1" noChangeArrowheads="1" noChangeShapeType="1" noTextEdit="1"/>
              </p:cNvSpPr>
              <p:nvPr/>
            </p:nvSpPr>
            <p:spPr>
              <a:xfrm>
                <a:off x="4902677" y="1572893"/>
                <a:ext cx="391454" cy="369332"/>
              </a:xfrm>
              <a:prstGeom prst="rect">
                <a:avLst/>
              </a:prstGeom>
              <a:blipFill rotWithShape="1">
                <a:blip r:embed="rId3"/>
                <a:stretch>
                  <a:fillRect l="-17188" t="-16393" r="-5000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文字方塊 50"/>
              <p:cNvSpPr txBox="1"/>
              <p:nvPr/>
            </p:nvSpPr>
            <p:spPr>
              <a:xfrm>
                <a:off x="4913117" y="2508403"/>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51" name="文字方塊 50"/>
              <p:cNvSpPr txBox="1">
                <a:spLocks noRot="1" noChangeAspect="1" noMove="1" noResize="1" noEditPoints="1" noAdjustHandles="1" noChangeArrowheads="1" noChangeShapeType="1" noTextEdit="1"/>
              </p:cNvSpPr>
              <p:nvPr/>
            </p:nvSpPr>
            <p:spPr>
              <a:xfrm>
                <a:off x="4913117" y="2508403"/>
                <a:ext cx="398058" cy="369332"/>
              </a:xfrm>
              <a:prstGeom prst="rect">
                <a:avLst/>
              </a:prstGeom>
              <a:blipFill rotWithShape="1">
                <a:blip r:embed="rId4"/>
                <a:stretch>
                  <a:fillRect l="-18462" t="-16393" r="-4769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文字方塊 51"/>
              <p:cNvSpPr txBox="1"/>
              <p:nvPr/>
            </p:nvSpPr>
            <p:spPr>
              <a:xfrm>
                <a:off x="4888689" y="4904995"/>
                <a:ext cx="42248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𝑅</m:t>
                          </m:r>
                        </m:sup>
                      </m:sSup>
                    </m:oMath>
                  </m:oMathPara>
                </a14:m>
                <a:endParaRPr lang="zh-TW" altLang="en-US" sz="2400" dirty="0"/>
              </a:p>
            </p:txBody>
          </p:sp>
        </mc:Choice>
        <mc:Fallback xmlns="">
          <p:sp>
            <p:nvSpPr>
              <p:cNvPr id="52" name="文字方塊 51"/>
              <p:cNvSpPr txBox="1">
                <a:spLocks noRot="1" noChangeAspect="1" noMove="1" noResize="1" noEditPoints="1" noAdjustHandles="1" noChangeArrowheads="1" noChangeShapeType="1" noTextEdit="1"/>
              </p:cNvSpPr>
              <p:nvPr/>
            </p:nvSpPr>
            <p:spPr>
              <a:xfrm>
                <a:off x="4888687" y="4904995"/>
                <a:ext cx="422488" cy="369332"/>
              </a:xfrm>
              <a:prstGeom prst="rect">
                <a:avLst/>
              </a:prstGeom>
              <a:blipFill rotWithShape="1">
                <a:blip r:embed="rId5"/>
                <a:stretch>
                  <a:fillRect l="-17391" t="-18333" r="-44928" b="-25000"/>
                </a:stretch>
              </a:blipFill>
            </p:spPr>
            <p:txBody>
              <a:bodyPr/>
              <a:lstStyle/>
              <a:p>
                <a:r>
                  <a:rPr lang="en-US">
                    <a:noFill/>
                  </a:rPr>
                  <a:t> </a:t>
                </a:r>
              </a:p>
            </p:txBody>
          </p:sp>
        </mc:Fallback>
      </mc:AlternateContent>
      <p:sp>
        <p:nvSpPr>
          <p:cNvPr id="53" name="左-右雙向箭號 52"/>
          <p:cNvSpPr/>
          <p:nvPr/>
        </p:nvSpPr>
        <p:spPr>
          <a:xfrm>
            <a:off x="4254704" y="1691266"/>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sp>
        <p:nvSpPr>
          <p:cNvPr id="54" name="左-右雙向箭號 53"/>
          <p:cNvSpPr/>
          <p:nvPr/>
        </p:nvSpPr>
        <p:spPr>
          <a:xfrm>
            <a:off x="4249342" y="2611966"/>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sp>
        <p:nvSpPr>
          <p:cNvPr id="55" name="左-右雙向箭號 54"/>
          <p:cNvSpPr/>
          <p:nvPr/>
        </p:nvSpPr>
        <p:spPr>
          <a:xfrm>
            <a:off x="4249276" y="4952973"/>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56" name="文字方塊 55"/>
              <p:cNvSpPr txBox="1"/>
              <p:nvPr/>
            </p:nvSpPr>
            <p:spPr>
              <a:xfrm>
                <a:off x="4161190" y="1931164"/>
                <a:ext cx="78829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1</m:t>
                          </m:r>
                        </m:sup>
                      </m:sSup>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m:oMathPara>
                </a14:m>
                <a:endParaRPr lang="zh-TW" altLang="en-US" sz="2400" dirty="0"/>
              </a:p>
            </p:txBody>
          </p:sp>
        </mc:Choice>
        <mc:Fallback xmlns="">
          <p:sp>
            <p:nvSpPr>
              <p:cNvPr id="56" name="文字方塊 55"/>
              <p:cNvSpPr txBox="1">
                <a:spLocks noRot="1" noChangeAspect="1" noMove="1" noResize="1" noEditPoints="1" noAdjustHandles="1" noChangeArrowheads="1" noChangeShapeType="1" noTextEdit="1"/>
              </p:cNvSpPr>
              <p:nvPr/>
            </p:nvSpPr>
            <p:spPr>
              <a:xfrm>
                <a:off x="4161190" y="1931162"/>
                <a:ext cx="788293" cy="369332"/>
              </a:xfrm>
              <a:prstGeom prst="rect">
                <a:avLst/>
              </a:prstGeom>
              <a:blipFill rotWithShape="1">
                <a:blip r:embed="rId6"/>
                <a:stretch>
                  <a:fillRect l="-9302" b="-6667"/>
                </a:stretch>
              </a:blipFill>
            </p:spPr>
            <p:txBody>
              <a:bodyPr/>
              <a:lstStyle/>
              <a:p>
                <a:r>
                  <a:rPr lang="en-US">
                    <a:noFill/>
                  </a:rPr>
                  <a:t> </a:t>
                </a:r>
              </a:p>
            </p:txBody>
          </p:sp>
        </mc:Fallback>
      </mc:AlternateContent>
      <p:sp>
        <p:nvSpPr>
          <p:cNvPr id="59" name="文字方塊 58"/>
          <p:cNvSpPr txBox="1"/>
          <p:nvPr/>
        </p:nvSpPr>
        <p:spPr>
          <a:xfrm rot="5400000">
            <a:off x="3746854" y="4068322"/>
            <a:ext cx="828675"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sp>
        <p:nvSpPr>
          <p:cNvPr id="60" name="文字方塊 59"/>
          <p:cNvSpPr txBox="1"/>
          <p:nvPr/>
        </p:nvSpPr>
        <p:spPr>
          <a:xfrm rot="5400000">
            <a:off x="4749950" y="4055414"/>
            <a:ext cx="828675"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grpSp>
        <p:nvGrpSpPr>
          <p:cNvPr id="64" name="群組 63"/>
          <p:cNvGrpSpPr/>
          <p:nvPr/>
        </p:nvGrpSpPr>
        <p:grpSpPr>
          <a:xfrm>
            <a:off x="1724616" y="3253371"/>
            <a:ext cx="421911" cy="671513"/>
            <a:chOff x="510563" y="3417283"/>
            <a:chExt cx="421911" cy="671513"/>
          </a:xfrm>
        </p:grpSpPr>
        <p:sp>
          <p:nvSpPr>
            <p:cNvPr id="65" name="矩形 6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6" name="矩形 65"/>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3</a:t>
              </a:r>
              <a:endParaRPr lang="zh-TW" altLang="en-US" sz="2400" baseline="30000" dirty="0"/>
            </a:p>
          </p:txBody>
        </p:sp>
      </p:grpSp>
      <p:sp>
        <p:nvSpPr>
          <p:cNvPr id="67" name="矩形 66"/>
          <p:cNvSpPr/>
          <p:nvPr/>
        </p:nvSpPr>
        <p:spPr>
          <a:xfrm>
            <a:off x="2524542" y="3247545"/>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cxnSp>
        <p:nvCxnSpPr>
          <p:cNvPr id="68" name="直線單箭頭接點 67"/>
          <p:cNvCxnSpPr/>
          <p:nvPr/>
        </p:nvCxnSpPr>
        <p:spPr>
          <a:xfrm flipV="1">
            <a:off x="2090198" y="3589124"/>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p:nvPr/>
        </p:nvCxnSpPr>
        <p:spPr>
          <a:xfrm flipV="1">
            <a:off x="3490447" y="3583917"/>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0" name="群組 69"/>
          <p:cNvGrpSpPr/>
          <p:nvPr/>
        </p:nvGrpSpPr>
        <p:grpSpPr>
          <a:xfrm>
            <a:off x="3891923" y="3253371"/>
            <a:ext cx="428323" cy="671513"/>
            <a:chOff x="507359" y="3417283"/>
            <a:chExt cx="428323" cy="671513"/>
          </a:xfrm>
        </p:grpSpPr>
        <p:sp>
          <p:nvSpPr>
            <p:cNvPr id="71" name="矩形 70"/>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72" name="矩形 71"/>
            <p:cNvSpPr/>
            <p:nvPr/>
          </p:nvSpPr>
          <p:spPr>
            <a:xfrm>
              <a:off x="507359" y="3522206"/>
              <a:ext cx="428323" cy="461665"/>
            </a:xfrm>
            <a:prstGeom prst="rect">
              <a:avLst/>
            </a:prstGeom>
          </p:spPr>
          <p:txBody>
            <a:bodyPr wrap="none">
              <a:spAutoFit/>
            </a:bodyPr>
            <a:lstStyle/>
            <a:p>
              <a:pPr algn="ctr"/>
              <a:r>
                <a:rPr lang="en-US" altLang="zh-TW" sz="2400" dirty="0"/>
                <a:t>y</a:t>
              </a:r>
              <a:r>
                <a:rPr lang="en-US" altLang="zh-TW" sz="2400" baseline="30000" dirty="0"/>
                <a:t>3</a:t>
              </a:r>
              <a:endParaRPr lang="zh-TW" altLang="en-US" sz="2400" baseline="30000" dirty="0"/>
            </a:p>
          </p:txBody>
        </p:sp>
      </p:grpSp>
      <p:sp>
        <p:nvSpPr>
          <p:cNvPr id="73" name="矩形 72"/>
          <p:cNvSpPr/>
          <p:nvPr/>
        </p:nvSpPr>
        <p:spPr>
          <a:xfrm>
            <a:off x="4909967" y="3253371"/>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74" name="文字方塊 73"/>
              <p:cNvSpPr txBox="1"/>
              <p:nvPr/>
            </p:nvSpPr>
            <p:spPr>
              <a:xfrm>
                <a:off x="4909965" y="3415379"/>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3</m:t>
                          </m:r>
                        </m:sup>
                      </m:sSup>
                    </m:oMath>
                  </m:oMathPara>
                </a14:m>
                <a:endParaRPr lang="zh-TW" altLang="en-US" sz="2400" dirty="0"/>
              </a:p>
            </p:txBody>
          </p:sp>
        </mc:Choice>
        <mc:Fallback xmlns="">
          <p:sp>
            <p:nvSpPr>
              <p:cNvPr id="74" name="文字方塊 73"/>
              <p:cNvSpPr txBox="1">
                <a:spLocks noRot="1" noChangeAspect="1" noMove="1" noResize="1" noEditPoints="1" noAdjustHandles="1" noChangeArrowheads="1" noChangeShapeType="1" noTextEdit="1"/>
              </p:cNvSpPr>
              <p:nvPr/>
            </p:nvSpPr>
            <p:spPr>
              <a:xfrm>
                <a:off x="4909965" y="3415377"/>
                <a:ext cx="398058" cy="369332"/>
              </a:xfrm>
              <a:prstGeom prst="rect">
                <a:avLst/>
              </a:prstGeom>
              <a:blipFill rotWithShape="1">
                <a:blip r:embed="rId7"/>
                <a:stretch>
                  <a:fillRect l="-16667" t="-16393" r="-46970" b="-24590"/>
                </a:stretch>
              </a:blipFill>
            </p:spPr>
            <p:txBody>
              <a:bodyPr/>
              <a:lstStyle/>
              <a:p>
                <a:r>
                  <a:rPr lang="en-US">
                    <a:noFill/>
                  </a:rPr>
                  <a:t> </a:t>
                </a:r>
              </a:p>
            </p:txBody>
          </p:sp>
        </mc:Fallback>
      </mc:AlternateContent>
      <p:sp>
        <p:nvSpPr>
          <p:cNvPr id="75" name="左-右雙向箭號 74"/>
          <p:cNvSpPr/>
          <p:nvPr/>
        </p:nvSpPr>
        <p:spPr>
          <a:xfrm>
            <a:off x="4246190" y="3518940"/>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sp>
        <p:nvSpPr>
          <p:cNvPr id="6" name="文字方塊 5"/>
          <p:cNvSpPr txBox="1"/>
          <p:nvPr/>
        </p:nvSpPr>
        <p:spPr>
          <a:xfrm>
            <a:off x="508788" y="741991"/>
            <a:ext cx="3580190" cy="523200"/>
          </a:xfrm>
          <a:prstGeom prst="rect">
            <a:avLst/>
          </a:prstGeom>
          <a:noFill/>
        </p:spPr>
        <p:txBody>
          <a:bodyPr wrap="square" lIns="91420" tIns="45710" rIns="91420" bIns="45710" rtlCol="0">
            <a:spAutoFit/>
          </a:bodyPr>
          <a:lstStyle/>
          <a:p>
            <a:r>
              <a:rPr lang="en-US" altLang="zh-TW" sz="2800" dirty="0"/>
              <a:t>For all training data …</a:t>
            </a:r>
            <a:endParaRPr lang="zh-TW" altLang="en-US" sz="2800" dirty="0"/>
          </a:p>
        </p:txBody>
      </p:sp>
      <p:pic>
        <p:nvPicPr>
          <p:cNvPr id="90" name="圖片 89"/>
          <p:cNvPicPr preferRelativeResize="0">
            <a:picLocks/>
          </p:cNvPicPr>
          <p:nvPr/>
        </p:nvPicPr>
        <p:blipFill>
          <a:blip r:embed="rId8"/>
          <a:stretch>
            <a:fillRect/>
          </a:stretch>
        </p:blipFill>
        <p:spPr>
          <a:xfrm>
            <a:off x="915322" y="1415715"/>
            <a:ext cx="720000" cy="720000"/>
          </a:xfrm>
          <a:prstGeom prst="rect">
            <a:avLst/>
          </a:prstGeom>
          <a:ln w="38100">
            <a:solidFill>
              <a:schemeClr val="tx1"/>
            </a:solidFill>
          </a:ln>
        </p:spPr>
      </p:pic>
      <p:pic>
        <p:nvPicPr>
          <p:cNvPr id="92" name="圖片 91"/>
          <p:cNvPicPr preferRelativeResize="0">
            <a:picLocks/>
          </p:cNvPicPr>
          <p:nvPr/>
        </p:nvPicPr>
        <p:blipFill>
          <a:blip r:embed="rId9"/>
          <a:stretch>
            <a:fillRect/>
          </a:stretch>
        </p:blipFill>
        <p:spPr>
          <a:xfrm>
            <a:off x="894572" y="2360112"/>
            <a:ext cx="720000" cy="720000"/>
          </a:xfrm>
          <a:prstGeom prst="rect">
            <a:avLst/>
          </a:prstGeom>
          <a:ln w="38100">
            <a:solidFill>
              <a:schemeClr val="tx1"/>
            </a:solidFill>
          </a:ln>
        </p:spPr>
      </p:pic>
      <p:pic>
        <p:nvPicPr>
          <p:cNvPr id="93" name="圖片 92"/>
          <p:cNvPicPr preferRelativeResize="0">
            <a:picLocks/>
          </p:cNvPicPr>
          <p:nvPr/>
        </p:nvPicPr>
        <p:blipFill>
          <a:blip r:embed="rId10"/>
          <a:stretch>
            <a:fillRect/>
          </a:stretch>
        </p:blipFill>
        <p:spPr>
          <a:xfrm>
            <a:off x="894572" y="3240703"/>
            <a:ext cx="720000" cy="720000"/>
          </a:xfrm>
          <a:prstGeom prst="rect">
            <a:avLst/>
          </a:prstGeom>
          <a:ln w="38100">
            <a:solidFill>
              <a:schemeClr val="tx1"/>
            </a:solidFill>
          </a:ln>
        </p:spPr>
      </p:pic>
      <p:pic>
        <p:nvPicPr>
          <p:cNvPr id="94" name="圖片 93"/>
          <p:cNvPicPr preferRelativeResize="0">
            <a:picLocks/>
          </p:cNvPicPr>
          <p:nvPr/>
        </p:nvPicPr>
        <p:blipFill>
          <a:blip r:embed="rId11"/>
          <a:stretch>
            <a:fillRect/>
          </a:stretch>
        </p:blipFill>
        <p:spPr>
          <a:xfrm>
            <a:off x="894572" y="4696094"/>
            <a:ext cx="720000" cy="720000"/>
          </a:xfrm>
          <a:prstGeom prst="rect">
            <a:avLst/>
          </a:prstGeom>
          <a:ln w="38100">
            <a:solidFill>
              <a:schemeClr val="tx1"/>
            </a:solidFill>
          </a:ln>
        </p:spPr>
      </p:pic>
      <mc:AlternateContent xmlns:mc="http://schemas.openxmlformats.org/markup-compatibility/2006" xmlns:a14="http://schemas.microsoft.com/office/drawing/2010/main">
        <mc:Choice Requires="a14">
          <p:sp>
            <p:nvSpPr>
              <p:cNvPr id="7" name="文字方塊 6"/>
              <p:cNvSpPr txBox="1"/>
              <p:nvPr/>
            </p:nvSpPr>
            <p:spPr>
              <a:xfrm>
                <a:off x="6115440" y="1265213"/>
                <a:ext cx="2683940" cy="12092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r>
                            <a:rPr lang="zh-TW" altLang="en-US" sz="2800" i="1">
                              <a:latin typeface="Cambria Math" panose="02040503050406030204" pitchFamily="18" charset="0"/>
                            </a:rPr>
                            <m:t>𝜃</m:t>
                          </m:r>
                        </m:e>
                      </m:d>
                      <m:r>
                        <a:rPr lang="en-US" altLang="zh-TW" sz="2800" i="1">
                          <a:latin typeface="Cambria Math" panose="02040503050406030204" pitchFamily="18" charset="0"/>
                        </a:rPr>
                        <m:t>=</m:t>
                      </m:r>
                      <m:nary>
                        <m:naryPr>
                          <m:chr m:val="∑"/>
                          <m:ctrlPr>
                            <a:rPr lang="en-US" altLang="zh-TW" sz="2800" i="1">
                              <a:latin typeface="Cambria Math" panose="02040503050406030204" pitchFamily="18" charset="0"/>
                            </a:rPr>
                          </m:ctrlPr>
                        </m:naryPr>
                        <m:sub>
                          <m:r>
                            <m:rPr>
                              <m:brk m:alnAt="23"/>
                            </m:rPr>
                            <a:rPr lang="en-US" altLang="zh-TW" sz="2800" i="1">
                              <a:latin typeface="Cambria Math" panose="02040503050406030204" pitchFamily="18" charset="0"/>
                            </a:rPr>
                            <m:t>𝑟</m:t>
                          </m:r>
                          <m:r>
                            <a:rPr lang="en-US" altLang="zh-TW" sz="2800" i="1">
                              <a:latin typeface="Cambria Math" panose="02040503050406030204" pitchFamily="18" charset="0"/>
                            </a:rPr>
                            <m:t>=1</m:t>
                          </m:r>
                        </m:sub>
                        <m:sup>
                          <m:r>
                            <a:rPr lang="en-US" altLang="zh-TW" sz="2800" i="1">
                              <a:latin typeface="Cambria Math" panose="02040503050406030204" pitchFamily="18" charset="0"/>
                            </a:rPr>
                            <m:t>𝑅</m:t>
                          </m:r>
                        </m:sup>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𝐿</m:t>
                              </m:r>
                            </m:e>
                            <m:sup>
                              <m:r>
                                <a:rPr lang="en-US" altLang="zh-TW" sz="2800" i="1">
                                  <a:latin typeface="Cambria Math" panose="02040503050406030204" pitchFamily="18" charset="0"/>
                                </a:rPr>
                                <m:t>𝑟</m:t>
                              </m:r>
                            </m:sup>
                          </m:sSup>
                          <m:d>
                            <m:dPr>
                              <m:ctrlPr>
                                <a:rPr lang="en-US" altLang="zh-TW" sz="2800" i="1">
                                  <a:latin typeface="Cambria Math" panose="02040503050406030204" pitchFamily="18" charset="0"/>
                                </a:rPr>
                              </m:ctrlPr>
                            </m:dPr>
                            <m:e>
                              <m:r>
                                <a:rPr lang="zh-TW" altLang="en-US" sz="2800" i="1">
                                  <a:latin typeface="Cambria Math" panose="02040503050406030204" pitchFamily="18" charset="0"/>
                                </a:rPr>
                                <m:t>𝜃</m:t>
                              </m:r>
                            </m:e>
                          </m:d>
                        </m:e>
                      </m:nary>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6115440" y="1265211"/>
                <a:ext cx="2683940" cy="1209242"/>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文字方塊 94"/>
              <p:cNvSpPr txBox="1"/>
              <p:nvPr/>
            </p:nvSpPr>
            <p:spPr>
              <a:xfrm>
                <a:off x="5658933" y="4040094"/>
                <a:ext cx="3122536" cy="1384974"/>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r>
                  <a:rPr lang="en-US" altLang="zh-TW" sz="2800" dirty="0"/>
                  <a:t>Find the network parameters </a:t>
                </a:r>
                <a14:m>
                  <m:oMath xmlns:m="http://schemas.openxmlformats.org/officeDocument/2006/math">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m:t>
                        </m:r>
                      </m:sup>
                    </m:sSup>
                  </m:oMath>
                </a14:m>
                <a:r>
                  <a:rPr lang="en-US" altLang="zh-TW" sz="2800" dirty="0"/>
                  <a:t> that minimize this value</a:t>
                </a:r>
                <a:endParaRPr lang="zh-TW" altLang="en-US" sz="2800" dirty="0"/>
              </a:p>
            </p:txBody>
          </p:sp>
        </mc:Choice>
        <mc:Fallback xmlns="">
          <p:sp>
            <p:nvSpPr>
              <p:cNvPr id="95" name="文字方塊 94"/>
              <p:cNvSpPr txBox="1">
                <a:spLocks noRot="1" noChangeAspect="1" noMove="1" noResize="1" noEditPoints="1" noAdjustHandles="1" noChangeArrowheads="1" noChangeShapeType="1" noTextEdit="1"/>
              </p:cNvSpPr>
              <p:nvPr/>
            </p:nvSpPr>
            <p:spPr>
              <a:xfrm>
                <a:off x="5658933" y="4040092"/>
                <a:ext cx="3122536" cy="1408334"/>
              </a:xfrm>
              <a:prstGeom prst="rect">
                <a:avLst/>
              </a:prstGeom>
              <a:blipFill rotWithShape="1">
                <a:blip r:embed="rId13"/>
                <a:stretch>
                  <a:fillRect/>
                </a:stretch>
              </a:blipFill>
            </p:spPr>
            <p:txBody>
              <a:bodyPr/>
              <a:lstStyle/>
              <a:p>
                <a:r>
                  <a:rPr lang="en-US">
                    <a:noFill/>
                  </a:rPr>
                  <a:t> </a:t>
                </a:r>
              </a:p>
            </p:txBody>
          </p:sp>
        </mc:Fallback>
      </mc:AlternateContent>
      <p:sp>
        <p:nvSpPr>
          <p:cNvPr id="77" name="文字方塊 76"/>
          <p:cNvSpPr txBox="1"/>
          <p:nvPr/>
        </p:nvSpPr>
        <p:spPr>
          <a:xfrm>
            <a:off x="5546325" y="751860"/>
            <a:ext cx="1805606" cy="523200"/>
          </a:xfrm>
          <a:prstGeom prst="rect">
            <a:avLst/>
          </a:prstGeom>
          <a:noFill/>
        </p:spPr>
        <p:txBody>
          <a:bodyPr wrap="square" lIns="91420" tIns="45710" rIns="91420" bIns="45710" rtlCol="0">
            <a:spAutoFit/>
          </a:bodyPr>
          <a:lstStyle/>
          <a:p>
            <a:r>
              <a:rPr lang="en-US" altLang="zh-TW" sz="2800" dirty="0"/>
              <a:t>Total Cost:</a:t>
            </a:r>
            <a:endParaRPr lang="zh-TW" altLang="en-US" sz="2800" dirty="0"/>
          </a:p>
        </p:txBody>
      </p:sp>
      <mc:AlternateContent xmlns:mc="http://schemas.openxmlformats.org/markup-compatibility/2006" xmlns:a14="http://schemas.microsoft.com/office/drawing/2010/main">
        <mc:Choice Requires="a14">
          <p:sp>
            <p:nvSpPr>
              <p:cNvPr id="80" name="文字方塊 79"/>
              <p:cNvSpPr txBox="1"/>
              <p:nvPr/>
            </p:nvSpPr>
            <p:spPr>
              <a:xfrm>
                <a:off x="5579001" y="2599748"/>
                <a:ext cx="3425940" cy="1384974"/>
              </a:xfrm>
              <a:prstGeom prst="rect">
                <a:avLst/>
              </a:prstGeom>
              <a:noFill/>
            </p:spPr>
            <p:txBody>
              <a:bodyPr wrap="square" lIns="91420" tIns="45710" rIns="91420" bIns="45710" rtlCol="0">
                <a:spAutoFit/>
              </a:bodyPr>
              <a:lstStyle/>
              <a:p>
                <a:r>
                  <a:rPr lang="en-US" altLang="zh-TW" sz="2800" dirty="0"/>
                  <a:t>How bad the network parameters </a:t>
                </a:r>
                <a14:m>
                  <m:oMath xmlns:m="http://schemas.openxmlformats.org/officeDocument/2006/math">
                    <m:r>
                      <a:rPr lang="zh-TW" altLang="en-US" sz="2800" i="1">
                        <a:latin typeface="Cambria Math" panose="02040503050406030204" pitchFamily="18" charset="0"/>
                      </a:rPr>
                      <m:t>𝜃</m:t>
                    </m:r>
                  </m:oMath>
                </a14:m>
                <a:r>
                  <a:rPr lang="en-US" altLang="zh-TW" sz="2800" dirty="0"/>
                  <a:t> is on this task</a:t>
                </a:r>
                <a:endParaRPr lang="zh-TW" altLang="en-US" sz="2800" dirty="0"/>
              </a:p>
            </p:txBody>
          </p:sp>
        </mc:Choice>
        <mc:Fallback xmlns="">
          <p:sp>
            <p:nvSpPr>
              <p:cNvPr id="80" name="文字方塊 79"/>
              <p:cNvSpPr txBox="1">
                <a:spLocks noRot="1" noChangeAspect="1" noMove="1" noResize="1" noEditPoints="1" noAdjustHandles="1" noChangeArrowheads="1" noChangeShapeType="1" noTextEdit="1"/>
              </p:cNvSpPr>
              <p:nvPr/>
            </p:nvSpPr>
            <p:spPr>
              <a:xfrm>
                <a:off x="5579001" y="2599747"/>
                <a:ext cx="3425940" cy="1384995"/>
              </a:xfrm>
              <a:prstGeom prst="rect">
                <a:avLst/>
              </a:prstGeom>
              <a:blipFill rotWithShape="1">
                <a:blip r:embed="rId14"/>
                <a:stretch>
                  <a:fillRect l="-3559" t="-3947" r="-3025" b="-114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文字方塊 80"/>
              <p:cNvSpPr txBox="1"/>
              <p:nvPr/>
            </p:nvSpPr>
            <p:spPr>
              <a:xfrm>
                <a:off x="4163085" y="2818770"/>
                <a:ext cx="7948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2</m:t>
                          </m:r>
                        </m:sup>
                      </m:sSup>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m:oMathPara>
                </a14:m>
                <a:endParaRPr lang="zh-TW" altLang="en-US" sz="2400" dirty="0"/>
              </a:p>
            </p:txBody>
          </p:sp>
        </mc:Choice>
        <mc:Fallback xmlns="">
          <p:sp>
            <p:nvSpPr>
              <p:cNvPr id="81" name="文字方塊 80"/>
              <p:cNvSpPr txBox="1">
                <a:spLocks noRot="1" noChangeAspect="1" noMove="1" noResize="1" noEditPoints="1" noAdjustHandles="1" noChangeArrowheads="1" noChangeShapeType="1" noTextEdit="1"/>
              </p:cNvSpPr>
              <p:nvPr/>
            </p:nvSpPr>
            <p:spPr>
              <a:xfrm>
                <a:off x="4163084" y="2818768"/>
                <a:ext cx="794898" cy="369332"/>
              </a:xfrm>
              <a:prstGeom prst="rect">
                <a:avLst/>
              </a:prstGeom>
              <a:blipFill rotWithShape="1">
                <a:blip r:embed="rId15"/>
                <a:stretch>
                  <a:fillRect l="-9231"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文字方塊 81"/>
              <p:cNvSpPr txBox="1"/>
              <p:nvPr/>
            </p:nvSpPr>
            <p:spPr>
              <a:xfrm>
                <a:off x="4150147" y="3825939"/>
                <a:ext cx="7948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3</m:t>
                          </m:r>
                        </m:sup>
                      </m:sSup>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m:oMathPara>
                </a14:m>
                <a:endParaRPr lang="zh-TW" altLang="en-US" sz="2400" dirty="0"/>
              </a:p>
            </p:txBody>
          </p:sp>
        </mc:Choice>
        <mc:Fallback xmlns="">
          <p:sp>
            <p:nvSpPr>
              <p:cNvPr id="82" name="文字方塊 81"/>
              <p:cNvSpPr txBox="1">
                <a:spLocks noRot="1" noChangeAspect="1" noMove="1" noResize="1" noEditPoints="1" noAdjustHandles="1" noChangeArrowheads="1" noChangeShapeType="1" noTextEdit="1"/>
              </p:cNvSpPr>
              <p:nvPr/>
            </p:nvSpPr>
            <p:spPr>
              <a:xfrm>
                <a:off x="4150147" y="3825937"/>
                <a:ext cx="794898" cy="369332"/>
              </a:xfrm>
              <a:prstGeom prst="rect">
                <a:avLst/>
              </a:prstGeom>
              <a:blipFill rotWithShape="1">
                <a:blip r:embed="rId16"/>
                <a:stretch>
                  <a:fillRect l="-9231"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文字方塊 82"/>
              <p:cNvSpPr txBox="1"/>
              <p:nvPr/>
            </p:nvSpPr>
            <p:spPr>
              <a:xfrm>
                <a:off x="4150871" y="5329544"/>
                <a:ext cx="81932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𝑅</m:t>
                          </m:r>
                        </m:sup>
                      </m:sSup>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m:oMathPara>
                </a14:m>
                <a:endParaRPr lang="zh-TW" altLang="en-US" sz="2400" dirty="0"/>
              </a:p>
            </p:txBody>
          </p:sp>
        </mc:Choice>
        <mc:Fallback xmlns="">
          <p:sp>
            <p:nvSpPr>
              <p:cNvPr id="83" name="文字方塊 82"/>
              <p:cNvSpPr txBox="1">
                <a:spLocks noRot="1" noChangeAspect="1" noMove="1" noResize="1" noEditPoints="1" noAdjustHandles="1" noChangeArrowheads="1" noChangeShapeType="1" noTextEdit="1"/>
              </p:cNvSpPr>
              <p:nvPr/>
            </p:nvSpPr>
            <p:spPr>
              <a:xfrm>
                <a:off x="4150869" y="5329542"/>
                <a:ext cx="819327" cy="369332"/>
              </a:xfrm>
              <a:prstGeom prst="rect">
                <a:avLst/>
              </a:prstGeom>
              <a:blipFill rotWithShape="1">
                <a:blip r:embed="rId17"/>
                <a:stretch>
                  <a:fillRect l="-8955"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30498" y="5897105"/>
                <a:ext cx="8896027" cy="923309"/>
              </a:xfrm>
              <a:prstGeom prst="rect">
                <a:avLst/>
              </a:prstGeom>
              <a:solidFill>
                <a:schemeClr val="bg1">
                  <a:lumMod val="95000"/>
                </a:schemeClr>
              </a:solidFill>
              <a:ln w="12700">
                <a:solidFill>
                  <a:schemeClr val="tx1"/>
                </a:solidFill>
              </a:ln>
            </p:spPr>
            <p:txBody>
              <a:bodyPr wrap="square" lIns="91420" tIns="45710" rIns="91420" bIns="45710" rtlCol="0">
                <a:spAutoFit/>
              </a:bodyPr>
              <a:lstStyle/>
              <a:p>
                <a:r>
                  <a:rPr lang="en-US" dirty="0"/>
                  <a:t>So the aim of our training algorithm will be to minimize the cost </a:t>
                </a:r>
                <a:r>
                  <a:rPr lang="en-US" i="1" dirty="0"/>
                  <a:t>C</a:t>
                </a:r>
                <a:r>
                  <a:rPr lang="en-US" dirty="0"/>
                  <a:t>(</a:t>
                </a:r>
                <a14:m>
                  <m:oMath xmlns:m="http://schemas.openxmlformats.org/officeDocument/2006/math">
                    <m:r>
                      <a:rPr lang="zh-TW" altLang="en-US" i="1">
                        <a:latin typeface="Cambria Math" panose="02040503050406030204" pitchFamily="18" charset="0"/>
                      </a:rPr>
                      <m:t>𝜃</m:t>
                    </m:r>
                  </m:oMath>
                </a14:m>
                <a:r>
                  <a:rPr lang="en-US" dirty="0"/>
                  <a:t>) as a function of the weights and biases. In other words, we want to find a set of weights and biases which make the cost as small as possible. We can do that using an algorithm known as </a:t>
                </a:r>
                <a:r>
                  <a:rPr lang="en-US" i="1" dirty="0"/>
                  <a:t>gradient descent</a:t>
                </a:r>
                <a:r>
                  <a:rPr lang="en-US" dirty="0"/>
                  <a:t>.</a:t>
                </a:r>
              </a:p>
            </p:txBody>
          </p:sp>
        </mc:Choice>
        <mc:Fallback xmlns="">
          <p:sp>
            <p:nvSpPr>
              <p:cNvPr id="3" name="TextBox 2"/>
              <p:cNvSpPr txBox="1">
                <a:spLocks noRot="1" noChangeAspect="1" noMove="1" noResize="1" noEditPoints="1" noAdjustHandles="1" noChangeArrowheads="1" noChangeShapeType="1" noTextEdit="1"/>
              </p:cNvSpPr>
              <p:nvPr/>
            </p:nvSpPr>
            <p:spPr>
              <a:xfrm>
                <a:off x="130497" y="5897103"/>
                <a:ext cx="8896027" cy="923330"/>
              </a:xfrm>
              <a:prstGeom prst="rect">
                <a:avLst/>
              </a:prstGeom>
              <a:blipFill rotWithShape="1">
                <a:blip r:embed="rId18"/>
                <a:stretch>
                  <a:fillRect l="-479" t="-2597" b="-8442"/>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51235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5" grpId="0" animBg="1"/>
      <p:bldP spid="77" grpId="0"/>
      <p:bldP spid="8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52433" y="4346030"/>
            <a:ext cx="6075329" cy="822931"/>
          </a:xfrm>
          <a:prstGeom prst="rect">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en-US"/>
          </a:p>
        </p:txBody>
      </p:sp>
      <p:sp>
        <p:nvSpPr>
          <p:cNvPr id="2" name="Title 1"/>
          <p:cNvSpPr>
            <a:spLocks noGrp="1"/>
          </p:cNvSpPr>
          <p:nvPr>
            <p:ph type="title"/>
          </p:nvPr>
        </p:nvSpPr>
        <p:spPr>
          <a:xfrm>
            <a:off x="124955" y="109406"/>
            <a:ext cx="7886700" cy="619016"/>
          </a:xfrm>
        </p:spPr>
        <p:txBody>
          <a:bodyPr>
            <a:normAutofit fontScale="90000"/>
          </a:bodyPr>
          <a:lstStyle/>
          <a:p>
            <a:r>
              <a:rPr lang="en-US" dirty="0"/>
              <a:t>What is Gradient?</a:t>
            </a:r>
          </a:p>
        </p:txBody>
      </p:sp>
      <p:sp>
        <p:nvSpPr>
          <p:cNvPr id="4" name="TextBox 3"/>
          <p:cNvSpPr txBox="1"/>
          <p:nvPr/>
        </p:nvSpPr>
        <p:spPr>
          <a:xfrm>
            <a:off x="88353" y="860156"/>
            <a:ext cx="2724589" cy="1815882"/>
          </a:xfrm>
          <a:prstGeom prst="rect">
            <a:avLst/>
          </a:prstGeom>
          <a:solidFill>
            <a:schemeClr val="bg1">
              <a:lumMod val="95000"/>
            </a:schemeClr>
          </a:solidFill>
          <a:ln w="19050">
            <a:solidFill>
              <a:schemeClr val="tx1"/>
            </a:solidFill>
          </a:ln>
        </p:spPr>
        <p:txBody>
          <a:bodyPr wrap="square" lIns="91420" tIns="45710" rIns="91420" bIns="45710" rtlCol="0">
            <a:spAutoFit/>
          </a:bodyPr>
          <a:lstStyle/>
          <a:p>
            <a:r>
              <a:rPr lang="en-US" sz="1600" dirty="0"/>
              <a:t>Suppose we're trying to minimize some function, </a:t>
            </a:r>
            <a:r>
              <a:rPr lang="en-US" sz="1600" i="1" dirty="0"/>
              <a:t>C</a:t>
            </a:r>
            <a:r>
              <a:rPr lang="en-US" sz="1600" dirty="0"/>
              <a:t>(</a:t>
            </a:r>
            <a:r>
              <a:rPr lang="en-US" sz="1600" i="1" dirty="0"/>
              <a:t>v</a:t>
            </a:r>
            <a:r>
              <a:rPr lang="en-US" sz="1600" dirty="0"/>
              <a:t>). This could be any real-valued function of many variables, </a:t>
            </a:r>
            <a:r>
              <a:rPr lang="en-US" sz="1600" i="1" dirty="0"/>
              <a:t>v </a:t>
            </a:r>
            <a:r>
              <a:rPr lang="en-US" sz="1600" dirty="0"/>
              <a:t>= </a:t>
            </a:r>
            <a:r>
              <a:rPr lang="en-US" sz="1600" i="1" dirty="0"/>
              <a:t>v</a:t>
            </a:r>
            <a:r>
              <a:rPr lang="en-US" sz="1600" i="1" baseline="-25000" dirty="0"/>
              <a:t>1</a:t>
            </a:r>
            <a:r>
              <a:rPr lang="en-US" sz="1600" dirty="0"/>
              <a:t> , </a:t>
            </a:r>
            <a:r>
              <a:rPr lang="en-US" sz="1600" i="1" dirty="0"/>
              <a:t>v</a:t>
            </a:r>
            <a:r>
              <a:rPr lang="en-US" sz="1600" i="1" baseline="-25000" dirty="0"/>
              <a:t>2</a:t>
            </a:r>
            <a:r>
              <a:rPr lang="en-US" sz="1600" dirty="0"/>
              <a:t> ,… . Imagine </a:t>
            </a:r>
            <a:r>
              <a:rPr lang="en-US" sz="1600" i="1" dirty="0"/>
              <a:t>C</a:t>
            </a:r>
            <a:r>
              <a:rPr lang="en-US" sz="1600" dirty="0"/>
              <a:t> as a function of just two variables, which we'll call </a:t>
            </a:r>
            <a:r>
              <a:rPr lang="en-US" sz="1600" i="1" dirty="0"/>
              <a:t>v</a:t>
            </a:r>
            <a:r>
              <a:rPr lang="en-US" sz="1600" i="1" baseline="-25000" dirty="0"/>
              <a:t>1</a:t>
            </a:r>
            <a:r>
              <a:rPr lang="en-US" sz="1600" dirty="0"/>
              <a:t> and </a:t>
            </a:r>
            <a:r>
              <a:rPr lang="en-US" sz="1600" i="1" dirty="0"/>
              <a:t>v</a:t>
            </a:r>
            <a:r>
              <a:rPr lang="en-US" sz="1600" i="1" baseline="-25000" dirty="0"/>
              <a:t>2</a:t>
            </a:r>
            <a:endParaRPr lang="en-US" sz="1600" dirty="0"/>
          </a:p>
        </p:txBody>
      </p:sp>
      <p:grpSp>
        <p:nvGrpSpPr>
          <p:cNvPr id="7" name="Group 6"/>
          <p:cNvGrpSpPr/>
          <p:nvPr/>
        </p:nvGrpSpPr>
        <p:grpSpPr>
          <a:xfrm>
            <a:off x="3037671" y="844658"/>
            <a:ext cx="5990091" cy="3416320"/>
            <a:chOff x="2952431" y="844658"/>
            <a:chExt cx="5990091" cy="3416320"/>
          </a:xfrm>
        </p:grpSpPr>
        <p:sp>
          <p:nvSpPr>
            <p:cNvPr id="6" name="TextBox 5"/>
            <p:cNvSpPr txBox="1"/>
            <p:nvPr/>
          </p:nvSpPr>
          <p:spPr>
            <a:xfrm>
              <a:off x="2952431" y="844658"/>
              <a:ext cx="5990091" cy="3416320"/>
            </a:xfrm>
            <a:prstGeom prst="rect">
              <a:avLst/>
            </a:prstGeom>
            <a:solidFill>
              <a:schemeClr val="bg1">
                <a:lumMod val="95000"/>
              </a:schemeClr>
            </a:solidFill>
            <a:ln w="19050">
              <a:solidFill>
                <a:schemeClr val="tx1"/>
              </a:solidFill>
            </a:ln>
          </p:spPr>
          <p:txBody>
            <a:bodyPr wrap="square" rtlCol="0">
              <a:spAutoFit/>
            </a:bodyPr>
            <a:lstStyle/>
            <a:p>
              <a:r>
                <a:rPr lang="en-US" dirty="0"/>
                <a:t>Suppose (just to stimulate our imagination) that we'll be trying to write down Newton's equations of motion for the “ball”, considering the effects of friction and gravity, and so on. “If we were declared God for a day, and could make up our own laws of physics, dictating to the ball how it should roll, what law or laws of motion could we pick that would make it so the ball always rolled to the bottom of the valley?”  To make this question more precise, let's think about what happens when we move the ball a small amount Δ</a:t>
              </a:r>
              <a:r>
                <a:rPr lang="en-US" i="1" dirty="0"/>
                <a:t>v</a:t>
              </a:r>
              <a:r>
                <a:rPr lang="en-US" baseline="-25000" dirty="0"/>
                <a:t>1</a:t>
              </a:r>
              <a:r>
                <a:rPr lang="en-US" dirty="0"/>
                <a:t> in the </a:t>
              </a:r>
              <a:r>
                <a:rPr lang="en-US" i="1" dirty="0"/>
                <a:t>v</a:t>
              </a:r>
              <a:r>
                <a:rPr lang="en-US" baseline="-25000" dirty="0"/>
                <a:t>1</a:t>
              </a:r>
              <a:r>
                <a:rPr lang="en-US" dirty="0"/>
                <a:t> direction, and a small amount Δ</a:t>
              </a:r>
              <a:r>
                <a:rPr lang="en-US" i="1" dirty="0"/>
                <a:t>v</a:t>
              </a:r>
              <a:r>
                <a:rPr lang="en-US" baseline="-25000" dirty="0"/>
                <a:t>2</a:t>
              </a:r>
              <a:r>
                <a:rPr lang="en-US" dirty="0"/>
                <a:t> in the </a:t>
              </a:r>
              <a:r>
                <a:rPr lang="en-US" i="1" dirty="0"/>
                <a:t>v</a:t>
              </a:r>
              <a:r>
                <a:rPr lang="en-US" baseline="-25000" dirty="0"/>
                <a:t>2</a:t>
              </a:r>
              <a:r>
                <a:rPr lang="en-US" dirty="0"/>
                <a:t> direction. Calculus tells us that </a:t>
              </a:r>
              <a:r>
                <a:rPr lang="en-US" i="1" dirty="0"/>
                <a:t>C</a:t>
              </a:r>
              <a:r>
                <a:rPr lang="en-US" dirty="0"/>
                <a:t>  changes as follows: </a:t>
              </a:r>
            </a:p>
            <a:p>
              <a:endParaRPr lang="en-US" dirty="0"/>
            </a:p>
          </p:txBody>
        </p:sp>
        <p:pic>
          <p:nvPicPr>
            <p:cNvPr id="12493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3650" y="3628029"/>
              <a:ext cx="23431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88353" y="5225968"/>
            <a:ext cx="8939409" cy="1569660"/>
            <a:chOff x="88352" y="5225966"/>
            <a:chExt cx="8799926" cy="1569660"/>
          </a:xfrm>
        </p:grpSpPr>
        <p:sp>
          <p:nvSpPr>
            <p:cNvPr id="3" name="TextBox 2"/>
            <p:cNvSpPr txBox="1"/>
            <p:nvPr/>
          </p:nvSpPr>
          <p:spPr>
            <a:xfrm>
              <a:off x="88352" y="5225966"/>
              <a:ext cx="8799926" cy="1569660"/>
            </a:xfrm>
            <a:prstGeom prst="rect">
              <a:avLst/>
            </a:prstGeom>
            <a:noFill/>
            <a:ln w="19050">
              <a:solidFill>
                <a:schemeClr val="tx1"/>
              </a:solidFill>
            </a:ln>
          </p:spPr>
          <p:txBody>
            <a:bodyPr wrap="square" rtlCol="0">
              <a:spAutoFit/>
            </a:bodyPr>
            <a:lstStyle/>
            <a:p>
              <a:r>
                <a:rPr lang="en-US" sz="1600" dirty="0"/>
                <a:t>We're going to find a way of choosing Δ</a:t>
              </a:r>
              <a:r>
                <a:rPr lang="en-US" sz="1600" i="1" dirty="0"/>
                <a:t>v</a:t>
              </a:r>
              <a:r>
                <a:rPr lang="en-US" sz="1600" baseline="-25000" dirty="0"/>
                <a:t>1</a:t>
              </a:r>
              <a:r>
                <a:rPr lang="en-US" sz="1600" dirty="0"/>
                <a:t> and Δ</a:t>
              </a:r>
              <a:r>
                <a:rPr lang="en-US" sz="1600" i="1" dirty="0"/>
                <a:t>v</a:t>
              </a:r>
              <a:r>
                <a:rPr lang="en-US" sz="1600" baseline="-25000" dirty="0"/>
                <a:t>2</a:t>
              </a:r>
              <a:r>
                <a:rPr lang="en-US" sz="1600" dirty="0"/>
                <a:t> so as to make Δ</a:t>
              </a:r>
              <a:r>
                <a:rPr lang="en-US" sz="1600" i="1" dirty="0"/>
                <a:t>C</a:t>
              </a:r>
              <a:r>
                <a:rPr lang="en-US" sz="1600" dirty="0"/>
                <a:t> negative; i.e., we'll choose them so the “ball” is “rolling” down into the “valley”. To figure out how to make such a choice it helps to define Δ</a:t>
              </a:r>
              <a:r>
                <a:rPr lang="en-US" sz="1600" i="1" dirty="0"/>
                <a:t>v</a:t>
              </a:r>
              <a:r>
                <a:rPr lang="en-US" sz="1600" dirty="0"/>
                <a:t> to be the vector of changes in </a:t>
              </a:r>
              <a:r>
                <a:rPr lang="en-US" sz="1600" i="1" dirty="0"/>
                <a:t>v</a:t>
              </a:r>
              <a:r>
                <a:rPr lang="en-US" sz="1600" dirty="0"/>
                <a:t> , Δ</a:t>
              </a:r>
              <a:r>
                <a:rPr lang="en-US" sz="1600" i="1" dirty="0"/>
                <a:t>v </a:t>
              </a:r>
              <a:r>
                <a:rPr lang="en-US" sz="1600" dirty="0"/>
                <a:t>≡ (Δ</a:t>
              </a:r>
              <a:r>
                <a:rPr lang="en-US" sz="1600" i="1" dirty="0"/>
                <a:t>v</a:t>
              </a:r>
              <a:r>
                <a:rPr lang="en-US" sz="1600" baseline="-25000" dirty="0"/>
                <a:t>1 </a:t>
              </a:r>
              <a:r>
                <a:rPr lang="en-US" sz="1600" dirty="0"/>
                <a:t>, Δ</a:t>
              </a:r>
              <a:r>
                <a:rPr lang="en-US" sz="1600" i="1" dirty="0"/>
                <a:t>v</a:t>
              </a:r>
              <a:r>
                <a:rPr lang="en-US" sz="1600" baseline="-25000" dirty="0"/>
                <a:t>2</a:t>
              </a:r>
              <a:r>
                <a:rPr lang="en-US" sz="1600" dirty="0"/>
                <a:t>)</a:t>
              </a:r>
              <a:r>
                <a:rPr lang="en-US" sz="1600" i="1" baseline="30000" dirty="0"/>
                <a:t>T</a:t>
              </a:r>
              <a:r>
                <a:rPr lang="en-US" sz="1600" dirty="0"/>
                <a:t> , where </a:t>
              </a:r>
              <a:r>
                <a:rPr lang="en-US" sz="1600" i="1" dirty="0"/>
                <a:t>T</a:t>
              </a:r>
              <a:r>
                <a:rPr lang="en-US" sz="1600" dirty="0"/>
                <a:t>  is the transpose operation, turning row vectors into column vectors. We'll also define the </a:t>
              </a:r>
              <a:r>
                <a:rPr lang="en-US" sz="1600" i="1" dirty="0"/>
                <a:t>gradient</a:t>
              </a:r>
              <a:r>
                <a:rPr lang="en-US" sz="1600" dirty="0"/>
                <a:t> of </a:t>
              </a:r>
              <a:r>
                <a:rPr lang="en-US" sz="1600" i="1" dirty="0"/>
                <a:t>C </a:t>
              </a:r>
              <a:r>
                <a:rPr lang="en-US" sz="1600" dirty="0"/>
                <a:t>to be the vector of partial derivatives. We denote the gradient vector by ∇</a:t>
              </a:r>
              <a:r>
                <a:rPr lang="en-US" sz="1600" i="1" dirty="0"/>
                <a:t>C</a:t>
              </a:r>
              <a:r>
                <a:rPr lang="en-US" sz="1600" dirty="0"/>
                <a:t>, i.e., for our 2-variables case, it is as follows: </a:t>
              </a:r>
            </a:p>
            <a:p>
              <a:endParaRPr lang="en-US" sz="1600" dirty="0"/>
            </a:p>
          </p:txBody>
        </p:sp>
        <p:pic>
          <p:nvPicPr>
            <p:cNvPr id="12185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2552" y="6224126"/>
              <a:ext cx="1742408" cy="51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1859"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7935" y="4548189"/>
            <a:ext cx="1503333" cy="59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006674" y="4392522"/>
            <a:ext cx="4657238" cy="769421"/>
          </a:xfrm>
          <a:prstGeom prst="rect">
            <a:avLst/>
          </a:prstGeom>
          <a:noFill/>
        </p:spPr>
        <p:txBody>
          <a:bodyPr wrap="square" lIns="91420" tIns="45710" rIns="91420" bIns="45710" rtlCol="0">
            <a:spAutoFit/>
          </a:bodyPr>
          <a:lstStyle/>
          <a:p>
            <a:r>
              <a:rPr lang="en-US" sz="1400" dirty="0"/>
              <a:t>If </a:t>
            </a:r>
            <a:r>
              <a:rPr lang="en-US" sz="1400" i="1" dirty="0"/>
              <a:t>f</a:t>
            </a:r>
            <a:r>
              <a:rPr lang="en-US" sz="1400" dirty="0"/>
              <a:t>(</a:t>
            </a:r>
            <a:r>
              <a:rPr lang="en-US" sz="1400" i="1" dirty="0"/>
              <a:t>x</a:t>
            </a:r>
            <a:r>
              <a:rPr lang="en-US" sz="1400" baseline="-25000" dirty="0"/>
              <a:t>1</a:t>
            </a:r>
            <a:r>
              <a:rPr lang="en-US" sz="1400" dirty="0"/>
              <a:t>, ..., </a:t>
            </a:r>
            <a:r>
              <a:rPr lang="en-US" sz="1400" i="1" dirty="0" err="1"/>
              <a:t>x</a:t>
            </a:r>
            <a:r>
              <a:rPr lang="en-US" sz="1400" i="1" baseline="-25000" dirty="0" err="1"/>
              <a:t>n</a:t>
            </a:r>
            <a:r>
              <a:rPr lang="en-US" sz="1400" dirty="0"/>
              <a:t>) is a differentiable, real-valued function of several variables, its </a:t>
            </a:r>
            <a:r>
              <a:rPr lang="en-US" sz="1600" b="1" dirty="0"/>
              <a:t>gradient</a:t>
            </a:r>
            <a:r>
              <a:rPr lang="en-US" sz="1400" dirty="0"/>
              <a:t> is the vector whose components are the </a:t>
            </a:r>
            <a:r>
              <a:rPr lang="en-US" sz="1400" i="1" dirty="0"/>
              <a:t>n</a:t>
            </a:r>
            <a:r>
              <a:rPr lang="en-US" sz="1400" dirty="0"/>
              <a:t> partial derivatives of </a:t>
            </a:r>
            <a:r>
              <a:rPr lang="en-US" sz="1400" i="1" dirty="0"/>
              <a:t>f</a:t>
            </a:r>
            <a:r>
              <a:rPr lang="en-US" sz="1400" dirty="0"/>
              <a:t>          [</a:t>
            </a:r>
            <a:r>
              <a:rPr lang="en-US" sz="1400" dirty="0">
                <a:hlinkClick r:id="rId6"/>
              </a:rPr>
              <a:t>Wikipedia</a:t>
            </a:r>
            <a:r>
              <a:rPr lang="en-US" sz="1400" dirty="0"/>
              <a:t>]</a:t>
            </a:r>
          </a:p>
        </p:txBody>
      </p:sp>
      <p:pic>
        <p:nvPicPr>
          <p:cNvPr id="1218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51" y="2750119"/>
            <a:ext cx="2864079" cy="235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251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007" y="25739"/>
            <a:ext cx="7886700" cy="1325563"/>
          </a:xfrm>
        </p:spPr>
        <p:txBody>
          <a:bodyPr/>
          <a:lstStyle/>
          <a:p>
            <a:r>
              <a:rPr lang="en-US" altLang="zh-TW" dirty="0"/>
              <a:t>Gradient Descent</a:t>
            </a:r>
            <a:endParaRPr lang="zh-TW" altLang="en-US" dirty="0"/>
          </a:p>
        </p:txBody>
      </p:sp>
      <p:grpSp>
        <p:nvGrpSpPr>
          <p:cNvPr id="4" name="群組 3"/>
          <p:cNvGrpSpPr/>
          <p:nvPr/>
        </p:nvGrpSpPr>
        <p:grpSpPr>
          <a:xfrm>
            <a:off x="-20166" y="1345274"/>
            <a:ext cx="7092867" cy="5319649"/>
            <a:chOff x="706835" y="2011916"/>
            <a:chExt cx="6113826" cy="4585368"/>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675390" y="6267363"/>
                  <a:ext cx="363618"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1</m:t>
                            </m:r>
                          </m:sub>
                        </m:sSub>
                      </m:oMath>
                    </m:oMathPara>
                  </a14:m>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675390" y="6267363"/>
                  <a:ext cx="421847" cy="369332"/>
                </a:xfrm>
                <a:prstGeom prst="rect">
                  <a:avLst/>
                </a:prstGeom>
                <a:blipFill rotWithShape="0">
                  <a:blip r:embed="rId4"/>
                  <a:stretch>
                    <a:fillRect l="-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43326" y="4119935"/>
                  <a:ext cx="369753"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2</m:t>
                            </m:r>
                          </m:sub>
                        </m:sSub>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43326" y="4119935"/>
                  <a:ext cx="428964" cy="369332"/>
                </a:xfrm>
                <a:prstGeom prst="rect">
                  <a:avLst/>
                </a:prstGeom>
                <a:blipFill rotWithShape="0">
                  <a:blip r:embed="rId6"/>
                  <a:stretch>
                    <a:fillRect l="-10000" r="-5714" b="-13115"/>
                  </a:stretch>
                </a:blipFill>
              </p:spPr>
              <p:txBody>
                <a:bodyPr/>
                <a:lstStyle/>
                <a:p>
                  <a:r>
                    <a:rPr lang="zh-TW" altLang="en-US">
                      <a:noFill/>
                    </a:rPr>
                    <a:t> </a:t>
                  </a:r>
                </a:p>
              </p:txBody>
            </p:sp>
          </mc:Fallback>
        </mc:AlternateContent>
      </p:grpSp>
      <p:sp>
        <p:nvSpPr>
          <p:cNvPr id="9" name="橢圓 8"/>
          <p:cNvSpPr/>
          <p:nvPr/>
        </p:nvSpPr>
        <p:spPr>
          <a:xfrm>
            <a:off x="1431900" y="5270075"/>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17" name="直線單箭頭接點 16"/>
          <p:cNvCxnSpPr/>
          <p:nvPr/>
        </p:nvCxnSpPr>
        <p:spPr>
          <a:xfrm flipV="1">
            <a:off x="1553146" y="4580623"/>
            <a:ext cx="224999" cy="7268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5281272" y="150972"/>
            <a:ext cx="3582858" cy="1200308"/>
          </a:xfrm>
          <a:prstGeom prst="rect">
            <a:avLst/>
          </a:prstGeom>
          <a:noFill/>
        </p:spPr>
        <p:txBody>
          <a:bodyPr wrap="square" lIns="91420" tIns="45710" rIns="91420" bIns="45710" rtlCol="0">
            <a:spAutoFit/>
          </a:bodyPr>
          <a:lstStyle/>
          <a:p>
            <a:r>
              <a:rPr lang="en-US" altLang="zh-TW" sz="2400" dirty="0"/>
              <a:t>Assume there are only two parameters w</a:t>
            </a:r>
            <a:r>
              <a:rPr lang="en-US" altLang="zh-TW" sz="2400" baseline="-25000" dirty="0"/>
              <a:t>1</a:t>
            </a:r>
            <a:r>
              <a:rPr lang="en-US" altLang="zh-TW" sz="2400" dirty="0"/>
              <a:t> and w</a:t>
            </a:r>
            <a:r>
              <a:rPr lang="en-US" altLang="zh-TW" sz="2400" baseline="-25000" dirty="0"/>
              <a:t>2</a:t>
            </a:r>
            <a:r>
              <a:rPr lang="en-US" altLang="zh-TW" sz="2400" dirty="0"/>
              <a:t> in a network.</a:t>
            </a:r>
            <a:endParaRPr lang="zh-TW" altLang="en-US" sz="2400" dirty="0"/>
          </a:p>
        </p:txBody>
      </p:sp>
      <p:sp>
        <p:nvSpPr>
          <p:cNvPr id="21" name="文字方塊 20"/>
          <p:cNvSpPr txBox="1"/>
          <p:nvPr/>
        </p:nvSpPr>
        <p:spPr>
          <a:xfrm>
            <a:off x="1329120" y="2064817"/>
            <a:ext cx="4678680" cy="461645"/>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r>
              <a:rPr lang="en-US" altLang="zh-TW" sz="2400" dirty="0"/>
              <a:t>The colors represent the value of C.</a:t>
            </a:r>
            <a:endParaRPr lang="zh-TW" altLang="en-US" sz="2400" dirty="0"/>
          </a:p>
        </p:txBody>
      </p:sp>
      <mc:AlternateContent xmlns:mc="http://schemas.openxmlformats.org/markup-compatibility/2006" xmlns:a14="http://schemas.microsoft.com/office/drawing/2010/main">
        <mc:Choice Requires="a14">
          <p:sp>
            <p:nvSpPr>
              <p:cNvPr id="22" name="文字方塊 21"/>
              <p:cNvSpPr txBox="1"/>
              <p:nvPr/>
            </p:nvSpPr>
            <p:spPr>
              <a:xfrm>
                <a:off x="6562231" y="1948459"/>
                <a:ext cx="2463590" cy="830977"/>
              </a:xfrm>
              <a:prstGeom prst="rect">
                <a:avLst/>
              </a:prstGeom>
              <a:noFill/>
            </p:spPr>
            <p:txBody>
              <a:bodyPr wrap="square" lIns="91420" tIns="45710" rIns="91420" bIns="45710" rtlCol="0">
                <a:spAutoFit/>
              </a:bodyPr>
              <a:lstStyle/>
              <a:p>
                <a:r>
                  <a:rPr lang="en-US" altLang="zh-TW" sz="2400" dirty="0"/>
                  <a:t>Randomly pick a starting point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a14:m>
                <a:endParaRPr lang="zh-TW" altLang="en-US" sz="2400"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6562231" y="1948459"/>
                <a:ext cx="2463590" cy="830997"/>
              </a:xfrm>
              <a:prstGeom prst="rect">
                <a:avLst/>
              </a:prstGeom>
              <a:blipFill rotWithShape="0">
                <a:blip r:embed="rId7"/>
                <a:stretch>
                  <a:fillRect l="-3704"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6547173" y="2880132"/>
                <a:ext cx="2463590" cy="1200308"/>
              </a:xfrm>
              <a:prstGeom prst="rect">
                <a:avLst/>
              </a:prstGeom>
              <a:noFill/>
            </p:spPr>
            <p:txBody>
              <a:bodyPr wrap="square" lIns="91420" tIns="45710" rIns="91420" bIns="45710" rtlCol="0">
                <a:spAutoFit/>
              </a:bodyPr>
              <a:lstStyle/>
              <a:p>
                <a:r>
                  <a:rPr lang="en-US" altLang="zh-TW" sz="2400" dirty="0"/>
                  <a:t>Compute the negative gradient at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a14:m>
                <a:endParaRPr lang="zh-TW" altLang="en-US" sz="24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6547173" y="2880131"/>
                <a:ext cx="2463590" cy="1200329"/>
              </a:xfrm>
              <a:prstGeom prst="rect">
                <a:avLst/>
              </a:prstGeom>
              <a:blipFill rotWithShape="0">
                <a:blip r:embed="rId8"/>
                <a:stretch>
                  <a:fillRect l="-3713" t="-4061" r="-1485" b="-1066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7336991" y="4142216"/>
                <a:ext cx="148431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m:t>
                      </m:r>
                      <m:r>
                        <a:rPr lang="zh-TW" altLang="en-US"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oMath>
                  </m:oMathPara>
                </a14:m>
                <a:endParaRPr lang="zh-TW" altLang="en-US" sz="2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7336989" y="4142216"/>
                <a:ext cx="1477905" cy="430887"/>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1692407" y="5269498"/>
                <a:ext cx="458899" cy="461645"/>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1692405" y="5269497"/>
                <a:ext cx="458899" cy="461665"/>
              </a:xfrm>
              <a:prstGeom prst="rect">
                <a:avLst/>
              </a:prstGeom>
              <a:blipFill rotWithShape="0">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1968062" y="4503750"/>
                <a:ext cx="1271438" cy="369332"/>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1968061" y="4503750"/>
                <a:ext cx="1265026" cy="369332"/>
              </a:xfrm>
              <a:prstGeom prst="rect">
                <a:avLst/>
              </a:prstGeom>
              <a:blipFill rotWithShape="0">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6528918" y="4636603"/>
                <a:ext cx="2463590" cy="830977"/>
              </a:xfrm>
              <a:prstGeom prst="rect">
                <a:avLst/>
              </a:prstGeom>
              <a:noFill/>
            </p:spPr>
            <p:txBody>
              <a:bodyPr wrap="square" lIns="91420" tIns="45710" rIns="91420" bIns="45710" rtlCol="0">
                <a:spAutoFit/>
              </a:bodyPr>
              <a:lstStyle/>
              <a:p>
                <a:r>
                  <a:rPr lang="en-US" altLang="zh-TW" sz="2400" dirty="0"/>
                  <a:t>Times the learning rate </a:t>
                </a:r>
                <a14:m>
                  <m:oMath xmlns:m="http://schemas.openxmlformats.org/officeDocument/2006/math">
                    <m:r>
                      <a:rPr lang="zh-TW" altLang="en-US" sz="2400" i="1">
                        <a:latin typeface="Cambria Math" panose="02040503050406030204" pitchFamily="18" charset="0"/>
                      </a:rPr>
                      <m:t>𝜂</m:t>
                    </m:r>
                  </m:oMath>
                </a14:m>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6528918" y="4636603"/>
                <a:ext cx="2463590" cy="830997"/>
              </a:xfrm>
              <a:prstGeom prst="rect">
                <a:avLst/>
              </a:prstGeom>
              <a:blipFill rotWithShape="0">
                <a:blip r:embed="rId12"/>
                <a:stretch>
                  <a:fillRect l="-3713"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7319958" y="5619544"/>
                <a:ext cx="16718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m:t>
                      </m:r>
                      <m:r>
                        <a:rPr lang="zh-TW" altLang="en-US" sz="2800" i="1">
                          <a:latin typeface="Cambria Math" panose="02040503050406030204" pitchFamily="18" charset="0"/>
                        </a:rPr>
                        <m:t>𝜂𝛻</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oMath>
                  </m:oMathPara>
                </a14:m>
                <a:endParaRPr lang="zh-TW" altLang="en-US" sz="2800"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7319958" y="5619542"/>
                <a:ext cx="1675972" cy="430887"/>
              </a:xfrm>
              <a:prstGeom prst="rect">
                <a:avLst/>
              </a:prstGeom>
              <a:blipFill rotWithShape="0">
                <a:blip r:embed="rId13"/>
                <a:stretch>
                  <a:fillRect/>
                </a:stretch>
              </a:blipFill>
            </p:spPr>
            <p:txBody>
              <a:bodyPr/>
              <a:lstStyle/>
              <a:p>
                <a:r>
                  <a:rPr lang="zh-TW" altLang="en-US">
                    <a:noFill/>
                  </a:rPr>
                  <a:t> </a:t>
                </a:r>
              </a:p>
            </p:txBody>
          </p:sp>
        </mc:Fallback>
      </mc:AlternateContent>
      <p:sp>
        <p:nvSpPr>
          <p:cNvPr id="32" name="向右箭號 31"/>
          <p:cNvSpPr/>
          <p:nvPr/>
        </p:nvSpPr>
        <p:spPr>
          <a:xfrm>
            <a:off x="6687065" y="4181137"/>
            <a:ext cx="618875" cy="361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3" name="向右箭號 32"/>
          <p:cNvSpPr/>
          <p:nvPr/>
        </p:nvSpPr>
        <p:spPr>
          <a:xfrm>
            <a:off x="6681380" y="5654221"/>
            <a:ext cx="618875" cy="361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24" name="文字方塊 23"/>
              <p:cNvSpPr txBox="1"/>
              <p:nvPr/>
            </p:nvSpPr>
            <p:spPr>
              <a:xfrm>
                <a:off x="2436386" y="5052101"/>
                <a:ext cx="3880614" cy="958852"/>
              </a:xfrm>
              <a:prstGeom prst="rect">
                <a:avLst/>
              </a:prstGeom>
            </p:spPr>
            <p:style>
              <a:lnRef idx="1">
                <a:schemeClr val="accent3"/>
              </a:lnRef>
              <a:fillRef idx="2">
                <a:schemeClr val="accent3"/>
              </a:fillRef>
              <a:effectRef idx="1">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r>
                        <a:rPr lang="en-US" altLang="zh-TW" sz="2800" i="1">
                          <a:latin typeface="Cambria Math" panose="02040503050406030204" pitchFamily="18" charset="0"/>
                        </a:rPr>
                        <m:t>=</m:t>
                      </m:r>
                      <m:d>
                        <m:dPr>
                          <m:begChr m:val="["/>
                          <m:endChr m:val="]"/>
                          <m:ctrlPr>
                            <a:rPr lang="en-US" altLang="zh-TW" sz="2800" i="1">
                              <a:latin typeface="Cambria Math" panose="02040503050406030204" pitchFamily="18" charset="0"/>
                            </a:rPr>
                          </m:ctrlPr>
                        </m:dPr>
                        <m:e>
                          <m:m>
                            <m:mPr>
                              <m:mcs>
                                <m:mc>
                                  <m:mcPr>
                                    <m:count m:val="1"/>
                                    <m:mcJc m:val="center"/>
                                  </m:mcPr>
                                </m:mc>
                              </m:mcs>
                              <m:ctrlPr>
                                <a:rPr lang="en-US" altLang="zh-TW" sz="2800" i="1">
                                  <a:latin typeface="Cambria Math" panose="02040503050406030204" pitchFamily="18" charset="0"/>
                                </a:rPr>
                              </m:ctrlPr>
                            </m:mPr>
                            <m:mr>
                              <m:e>
                                <m:r>
                                  <m:rPr>
                                    <m:brk m:alnAt="7"/>
                                  </m:rPr>
                                  <a:rPr lang="zh-TW" altLang="en-US"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r>
                                  <m:rPr>
                                    <m:brk m:alnAt="7"/>
                                  </m:rPr>
                                  <a:rPr lang="en-US" altLang="zh-TW" sz="2800" i="1">
                                    <a:latin typeface="Cambria Math" panose="02040503050406030204" pitchFamily="18" charset="0"/>
                                  </a:rPr>
                                  <m:t>/</m:t>
                                </m:r>
                                <m:r>
                                  <a:rPr lang="zh-TW" altLang="en-US"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1</m:t>
                                    </m:r>
                                  </m:sub>
                                </m:sSub>
                              </m:e>
                            </m:mr>
                            <m:mr>
                              <m:e>
                                <m:r>
                                  <m:rPr>
                                    <m:brk m:alnAt="7"/>
                                  </m:rPr>
                                  <a:rPr lang="zh-TW" altLang="en-US"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r>
                                  <m:rPr>
                                    <m:brk m:alnAt="7"/>
                                  </m:rPr>
                                  <a:rPr lang="en-US" altLang="zh-TW" sz="2800" i="1">
                                    <a:latin typeface="Cambria Math" panose="02040503050406030204" pitchFamily="18" charset="0"/>
                                  </a:rPr>
                                  <m:t>/</m:t>
                                </m:r>
                                <m:r>
                                  <a:rPr lang="zh-TW" altLang="en-US"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2</m:t>
                                    </m:r>
                                  </m:sub>
                                </m:sSub>
                              </m:e>
                            </m:mr>
                          </m:m>
                        </m:e>
                      </m:d>
                    </m:oMath>
                  </m:oMathPara>
                </a14:m>
                <a:endParaRPr lang="zh-TW" altLang="en-US" sz="2800"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2436385" y="5052101"/>
                <a:ext cx="3980705" cy="958852"/>
              </a:xfrm>
              <a:prstGeom prst="rect">
                <a:avLst/>
              </a:prstGeom>
              <a:blipFill rotWithShape="0">
                <a:blip r:embed="rId1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246278" y="4127807"/>
                <a:ext cx="1433341"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246276" y="4127807"/>
                <a:ext cx="1435971" cy="369332"/>
              </a:xfrm>
              <a:prstGeom prst="rect">
                <a:avLst/>
              </a:prstGeom>
              <a:blipFill rotWithShape="0">
                <a:blip r:embed="rId15"/>
                <a:stretch>
                  <a:fillRect/>
                </a:stretch>
              </a:blipFill>
            </p:spPr>
            <p:txBody>
              <a:bodyPr/>
              <a:lstStyle/>
              <a:p>
                <a:r>
                  <a:rPr lang="zh-TW" altLang="en-US">
                    <a:noFill/>
                  </a:rPr>
                  <a:t> </a:t>
                </a:r>
              </a:p>
            </p:txBody>
          </p:sp>
        </mc:Fallback>
      </mc:AlternateContent>
      <p:cxnSp>
        <p:nvCxnSpPr>
          <p:cNvPr id="34" name="直線單箭頭接點 33"/>
          <p:cNvCxnSpPr/>
          <p:nvPr/>
        </p:nvCxnSpPr>
        <p:spPr>
          <a:xfrm flipV="1">
            <a:off x="1574979" y="4358887"/>
            <a:ext cx="284326" cy="918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文字方塊 34"/>
              <p:cNvSpPr txBox="1"/>
              <p:nvPr/>
            </p:nvSpPr>
            <p:spPr>
              <a:xfrm>
                <a:off x="6681380" y="1259804"/>
                <a:ext cx="200426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a:latin typeface="Cambria Math" panose="02040503050406030204" pitchFamily="18" charset="0"/>
                        </a:rPr>
                        <m:t>𝜃</m:t>
                      </m:r>
                      <m:r>
                        <a:rPr lang="en-US" altLang="zh-TW" sz="2800" i="1">
                          <a:latin typeface="Cambria Math" panose="02040503050406030204" pitchFamily="18" charset="0"/>
                        </a:rPr>
                        <m:t>=</m:t>
                      </m:r>
                      <m:d>
                        <m:dPr>
                          <m:begChr m:val="{"/>
                          <m:endChr m:val="}"/>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1</m:t>
                              </m:r>
                            </m:sub>
                          </m:sSub>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2</m:t>
                              </m:r>
                            </m:sub>
                          </m:sSub>
                        </m:e>
                      </m:d>
                    </m:oMath>
                  </m:oMathPara>
                </a14:m>
                <a:endParaRPr lang="zh-TW" altLang="en-US" sz="2800"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6681378" y="1259802"/>
                <a:ext cx="2004267" cy="430887"/>
              </a:xfrm>
              <a:prstGeom prst="rect">
                <a:avLst/>
              </a:prstGeom>
              <a:blipFill rotWithShape="0">
                <a:blip r:embed="rId16"/>
                <a:stretch>
                  <a:fillRect/>
                </a:stretch>
              </a:blipFill>
            </p:spPr>
            <p:txBody>
              <a:bodyPr/>
              <a:lstStyle/>
              <a:p>
                <a:r>
                  <a:rPr lang="zh-TW" altLang="en-US">
                    <a:noFill/>
                  </a:rPr>
                  <a:t> </a:t>
                </a:r>
              </a:p>
            </p:txBody>
          </p:sp>
        </mc:Fallback>
      </mc:AlternateContent>
      <p:sp>
        <p:nvSpPr>
          <p:cNvPr id="3" name="文字方塊 2"/>
          <p:cNvSpPr txBox="1"/>
          <p:nvPr/>
        </p:nvSpPr>
        <p:spPr>
          <a:xfrm>
            <a:off x="1859306" y="1372739"/>
            <a:ext cx="3313211" cy="523200"/>
          </a:xfrm>
          <a:prstGeom prst="rect">
            <a:avLst/>
          </a:prstGeom>
          <a:noFill/>
        </p:spPr>
        <p:txBody>
          <a:bodyPr wrap="square" lIns="91420" tIns="45710" rIns="91420" bIns="45710" rtlCol="0">
            <a:spAutoFit/>
          </a:bodyPr>
          <a:lstStyle/>
          <a:p>
            <a:pPr algn="ctr"/>
            <a:r>
              <a:rPr lang="en-US" altLang="zh-TW" sz="2800" dirty="0"/>
              <a:t>Error Surface</a:t>
            </a:r>
            <a:endParaRPr lang="zh-TW" altLang="en-US" sz="2800" dirty="0"/>
          </a:p>
        </p:txBody>
      </p:sp>
      <p:sp>
        <p:nvSpPr>
          <p:cNvPr id="37" name="橢圓 36"/>
          <p:cNvSpPr/>
          <p:nvPr/>
        </p:nvSpPr>
        <p:spPr>
          <a:xfrm>
            <a:off x="3527815" y="3764993"/>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38" name="文字方塊 37"/>
              <p:cNvSpPr txBox="1"/>
              <p:nvPr/>
            </p:nvSpPr>
            <p:spPr>
              <a:xfrm>
                <a:off x="3776910" y="3666144"/>
                <a:ext cx="458899" cy="461645"/>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m:t>
                          </m:r>
                        </m:sup>
                      </m:sSup>
                    </m:oMath>
                  </m:oMathPara>
                </a14:m>
                <a:endParaRPr lang="zh-TW" altLang="en-US" sz="2400" dirty="0"/>
              </a:p>
            </p:txBody>
          </p:sp>
        </mc:Choice>
        <mc:Fallback xmlns="">
          <p:sp>
            <p:nvSpPr>
              <p:cNvPr id="38" name="文字方塊 37"/>
              <p:cNvSpPr txBox="1">
                <a:spLocks noRot="1" noChangeAspect="1" noMove="1" noResize="1" noEditPoints="1" noAdjustHandles="1" noChangeArrowheads="1" noChangeShapeType="1" noTextEdit="1"/>
              </p:cNvSpPr>
              <p:nvPr/>
            </p:nvSpPr>
            <p:spPr>
              <a:xfrm>
                <a:off x="3776908" y="3666142"/>
                <a:ext cx="458899" cy="461665"/>
              </a:xfrm>
              <a:prstGeom prst="rect">
                <a:avLst/>
              </a:prstGeom>
              <a:blipFill rotWithShape="0">
                <a:blip r:embed="rId1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8249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27"/>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P spid="21" grpId="0" animBg="1"/>
      <p:bldP spid="22" grpId="0"/>
      <p:bldP spid="23" grpId="0"/>
      <p:bldP spid="25" grpId="0"/>
      <p:bldP spid="26" grpId="0" animBg="1"/>
      <p:bldP spid="27" grpId="0" animBg="1"/>
      <p:bldP spid="27" grpId="1" animBg="1"/>
      <p:bldP spid="30" grpId="0"/>
      <p:bldP spid="31" grpId="0"/>
      <p:bldP spid="32" grpId="0" animBg="1"/>
      <p:bldP spid="33" grpId="0" animBg="1"/>
      <p:bldP spid="24" grpId="0" animBg="1"/>
      <p:bldP spid="29" grpId="0" animBg="1"/>
      <p:bldP spid="35" grpId="0"/>
      <p:bldP spid="37" grpId="0" animBg="1"/>
      <p:bldP spid="3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Gradient Descent</a:t>
            </a:r>
            <a:endParaRPr lang="zh-TW" altLang="en-US" dirty="0"/>
          </a:p>
        </p:txBody>
      </p:sp>
      <p:grpSp>
        <p:nvGrpSpPr>
          <p:cNvPr id="4" name="群組 3"/>
          <p:cNvGrpSpPr/>
          <p:nvPr/>
        </p:nvGrpSpPr>
        <p:grpSpPr>
          <a:xfrm>
            <a:off x="-20166" y="1345274"/>
            <a:ext cx="7092867" cy="5319649"/>
            <a:chOff x="706835" y="2011916"/>
            <a:chExt cx="6113826" cy="4585368"/>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35" y="2011916"/>
              <a:ext cx="6113826" cy="458536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675390" y="6267363"/>
                  <a:ext cx="363618"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1</m:t>
                            </m:r>
                          </m:sub>
                        </m:sSub>
                      </m:oMath>
                    </m:oMathPara>
                  </a14:m>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675390" y="6267363"/>
                  <a:ext cx="421847" cy="369332"/>
                </a:xfrm>
                <a:prstGeom prst="rect">
                  <a:avLst/>
                </a:prstGeom>
                <a:blipFill rotWithShape="0">
                  <a:blip r:embed="rId4"/>
                  <a:stretch>
                    <a:fillRect l="-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43326" y="4119935"/>
                  <a:ext cx="369753" cy="318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2</m:t>
                            </m:r>
                          </m:sub>
                        </m:sSub>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43326" y="4119935"/>
                  <a:ext cx="428964" cy="369332"/>
                </a:xfrm>
                <a:prstGeom prst="rect">
                  <a:avLst/>
                </a:prstGeom>
                <a:blipFill rotWithShape="0">
                  <a:blip r:embed="rId6"/>
                  <a:stretch>
                    <a:fillRect l="-10000" r="-5714" b="-13115"/>
                  </a:stretch>
                </a:blipFill>
              </p:spPr>
              <p:txBody>
                <a:bodyPr/>
                <a:lstStyle/>
                <a:p>
                  <a:r>
                    <a:rPr lang="zh-TW" altLang="en-US">
                      <a:noFill/>
                    </a:rPr>
                    <a:t> </a:t>
                  </a:r>
                </a:p>
              </p:txBody>
            </p:sp>
          </mc:Fallback>
        </mc:AlternateContent>
      </p:grpSp>
      <p:sp>
        <p:nvSpPr>
          <p:cNvPr id="9" name="橢圓 8"/>
          <p:cNvSpPr/>
          <p:nvPr/>
        </p:nvSpPr>
        <p:spPr>
          <a:xfrm>
            <a:off x="1431900" y="5270075"/>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23" name="文字方塊 22"/>
              <p:cNvSpPr txBox="1"/>
              <p:nvPr/>
            </p:nvSpPr>
            <p:spPr>
              <a:xfrm>
                <a:off x="6547173" y="2880132"/>
                <a:ext cx="2463590" cy="1200308"/>
              </a:xfrm>
              <a:prstGeom prst="rect">
                <a:avLst/>
              </a:prstGeom>
              <a:noFill/>
            </p:spPr>
            <p:txBody>
              <a:bodyPr wrap="square" lIns="91420" tIns="45710" rIns="91420" bIns="45710" rtlCol="0">
                <a:spAutoFit/>
              </a:bodyPr>
              <a:lstStyle/>
              <a:p>
                <a:r>
                  <a:rPr lang="en-US" altLang="zh-TW" sz="2400" dirty="0"/>
                  <a:t>Compute the negative gradient at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a14:m>
                <a:endParaRPr lang="zh-TW" altLang="en-US" sz="2400"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6547173" y="2880131"/>
                <a:ext cx="2463590" cy="1200329"/>
              </a:xfrm>
              <a:prstGeom prst="rect">
                <a:avLst/>
              </a:prstGeom>
              <a:blipFill rotWithShape="0">
                <a:blip r:embed="rId8"/>
                <a:stretch>
                  <a:fillRect l="-3713" t="-4061" r="-1485" b="-1066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7336991" y="4142216"/>
                <a:ext cx="148431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m:t>
                      </m:r>
                      <m:r>
                        <a:rPr lang="zh-TW" altLang="en-US" sz="2800" i="1">
                          <a:latin typeface="Cambria Math" panose="02040503050406030204" pitchFamily="18" charset="0"/>
                        </a:rPr>
                        <m:t>𝛻</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oMath>
                  </m:oMathPara>
                </a14:m>
                <a:endParaRPr lang="zh-TW" altLang="en-US" sz="2800"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7336989" y="4142216"/>
                <a:ext cx="1477905" cy="430887"/>
              </a:xfrm>
              <a:prstGeom prst="rect">
                <a:avLst/>
              </a:prstGeom>
              <a:blipFill rotWithShape="0">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1692407" y="5269498"/>
                <a:ext cx="458899" cy="461645"/>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1692405" y="5269497"/>
                <a:ext cx="458899" cy="461665"/>
              </a:xfrm>
              <a:prstGeom prst="rect">
                <a:avLst/>
              </a:prstGeom>
              <a:blipFill rotWithShape="0">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p:cNvSpPr txBox="1"/>
              <p:nvPr/>
            </p:nvSpPr>
            <p:spPr>
              <a:xfrm>
                <a:off x="6528918" y="4636603"/>
                <a:ext cx="2463590" cy="830977"/>
              </a:xfrm>
              <a:prstGeom prst="rect">
                <a:avLst/>
              </a:prstGeom>
              <a:noFill/>
            </p:spPr>
            <p:txBody>
              <a:bodyPr wrap="square" lIns="91420" tIns="45710" rIns="91420" bIns="45710" rtlCol="0">
                <a:spAutoFit/>
              </a:bodyPr>
              <a:lstStyle/>
              <a:p>
                <a:r>
                  <a:rPr lang="en-US" altLang="zh-TW" sz="2400" dirty="0"/>
                  <a:t>Times the learning rate </a:t>
                </a:r>
                <a14:m>
                  <m:oMath xmlns:m="http://schemas.openxmlformats.org/officeDocument/2006/math">
                    <m:r>
                      <a:rPr lang="zh-TW" altLang="en-US" sz="2400" i="1">
                        <a:latin typeface="Cambria Math" panose="02040503050406030204" pitchFamily="18" charset="0"/>
                      </a:rPr>
                      <m:t>𝜂</m:t>
                    </m:r>
                  </m:oMath>
                </a14:m>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6528918" y="4636603"/>
                <a:ext cx="2463590" cy="830997"/>
              </a:xfrm>
              <a:prstGeom prst="rect">
                <a:avLst/>
              </a:prstGeom>
              <a:blipFill rotWithShape="0">
                <a:blip r:embed="rId12"/>
                <a:stretch>
                  <a:fillRect l="-3713"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文字方塊 30"/>
              <p:cNvSpPr txBox="1"/>
              <p:nvPr/>
            </p:nvSpPr>
            <p:spPr>
              <a:xfrm>
                <a:off x="7319958" y="5619544"/>
                <a:ext cx="16718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m:t>
                      </m:r>
                      <m:r>
                        <a:rPr lang="zh-TW" altLang="en-US" sz="2800" i="1">
                          <a:latin typeface="Cambria Math" panose="02040503050406030204" pitchFamily="18" charset="0"/>
                        </a:rPr>
                        <m:t>𝜂𝛻</m:t>
                      </m:r>
                      <m:r>
                        <a:rPr lang="en-US" altLang="zh-TW" sz="2800" i="1">
                          <a:latin typeface="Cambria Math" panose="02040503050406030204" pitchFamily="18" charset="0"/>
                        </a:rPr>
                        <m:t>𝐶</m:t>
                      </m:r>
                      <m:d>
                        <m:dPr>
                          <m:ctrlPr>
                            <a:rPr lang="en-US" altLang="zh-TW" sz="2800" i="1">
                              <a:latin typeface="Cambria Math" panose="02040503050406030204" pitchFamily="18" charset="0"/>
                            </a:rPr>
                          </m:ctrlPr>
                        </m:dPr>
                        <m:e>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e>
                      </m:d>
                    </m:oMath>
                  </m:oMathPara>
                </a14:m>
                <a:endParaRPr lang="zh-TW" altLang="en-US" sz="2800" dirty="0"/>
              </a:p>
            </p:txBody>
          </p:sp>
        </mc:Choice>
        <mc:Fallback xmlns="">
          <p:sp>
            <p:nvSpPr>
              <p:cNvPr id="31" name="文字方塊 30"/>
              <p:cNvSpPr txBox="1">
                <a:spLocks noRot="1" noChangeAspect="1" noMove="1" noResize="1" noEditPoints="1" noAdjustHandles="1" noChangeArrowheads="1" noChangeShapeType="1" noTextEdit="1"/>
              </p:cNvSpPr>
              <p:nvPr/>
            </p:nvSpPr>
            <p:spPr>
              <a:xfrm>
                <a:off x="7319958" y="5619542"/>
                <a:ext cx="1675972" cy="430887"/>
              </a:xfrm>
              <a:prstGeom prst="rect">
                <a:avLst/>
              </a:prstGeom>
              <a:blipFill rotWithShape="0">
                <a:blip r:embed="rId13"/>
                <a:stretch>
                  <a:fillRect/>
                </a:stretch>
              </a:blipFill>
            </p:spPr>
            <p:txBody>
              <a:bodyPr/>
              <a:lstStyle/>
              <a:p>
                <a:r>
                  <a:rPr lang="zh-TW" altLang="en-US">
                    <a:noFill/>
                  </a:rPr>
                  <a:t> </a:t>
                </a:r>
              </a:p>
            </p:txBody>
          </p:sp>
        </mc:Fallback>
      </mc:AlternateContent>
      <p:sp>
        <p:nvSpPr>
          <p:cNvPr id="32" name="向右箭號 31"/>
          <p:cNvSpPr/>
          <p:nvPr/>
        </p:nvSpPr>
        <p:spPr>
          <a:xfrm>
            <a:off x="6687065" y="4181137"/>
            <a:ext cx="618875" cy="361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3" name="向右箭號 32"/>
          <p:cNvSpPr/>
          <p:nvPr/>
        </p:nvSpPr>
        <p:spPr>
          <a:xfrm>
            <a:off x="6681380" y="5654221"/>
            <a:ext cx="618875" cy="361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24" name="直線單箭頭接點 23"/>
          <p:cNvCxnSpPr/>
          <p:nvPr/>
        </p:nvCxnSpPr>
        <p:spPr>
          <a:xfrm flipV="1">
            <a:off x="1574979" y="4358887"/>
            <a:ext cx="284326" cy="918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橢圓 28"/>
          <p:cNvSpPr/>
          <p:nvPr/>
        </p:nvSpPr>
        <p:spPr>
          <a:xfrm>
            <a:off x="1809149" y="4154272"/>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34" name="文字方塊 33"/>
              <p:cNvSpPr txBox="1"/>
              <p:nvPr/>
            </p:nvSpPr>
            <p:spPr>
              <a:xfrm>
                <a:off x="2069656" y="4153696"/>
                <a:ext cx="458899" cy="461645"/>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4" name="文字方塊 33"/>
              <p:cNvSpPr txBox="1">
                <a:spLocks noRot="1" noChangeAspect="1" noMove="1" noResize="1" noEditPoints="1" noAdjustHandles="1" noChangeArrowheads="1" noChangeShapeType="1" noTextEdit="1"/>
              </p:cNvSpPr>
              <p:nvPr/>
            </p:nvSpPr>
            <p:spPr>
              <a:xfrm>
                <a:off x="2069654" y="4153694"/>
                <a:ext cx="458899" cy="461665"/>
              </a:xfrm>
              <a:prstGeom prst="rect">
                <a:avLst/>
              </a:prstGeom>
              <a:blipFill rotWithShape="0">
                <a:blip r:embed="rId15"/>
                <a:stretch>
                  <a:fillRect/>
                </a:stretch>
              </a:blipFill>
            </p:spPr>
            <p:txBody>
              <a:bodyPr/>
              <a:lstStyle/>
              <a:p>
                <a:r>
                  <a:rPr lang="zh-TW" altLang="en-US">
                    <a:noFill/>
                  </a:rPr>
                  <a:t> </a:t>
                </a:r>
              </a:p>
            </p:txBody>
          </p:sp>
        </mc:Fallback>
      </mc:AlternateContent>
      <p:cxnSp>
        <p:nvCxnSpPr>
          <p:cNvPr id="35" name="直線單箭頭接點 34"/>
          <p:cNvCxnSpPr/>
          <p:nvPr/>
        </p:nvCxnSpPr>
        <p:spPr>
          <a:xfrm flipV="1">
            <a:off x="1968061" y="3942138"/>
            <a:ext cx="267554" cy="238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字方塊 35"/>
              <p:cNvSpPr txBox="1"/>
              <p:nvPr/>
            </p:nvSpPr>
            <p:spPr>
              <a:xfrm>
                <a:off x="2349554" y="3895971"/>
                <a:ext cx="1264833" cy="369332"/>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2349553" y="3895971"/>
                <a:ext cx="1258421" cy="369332"/>
              </a:xfrm>
              <a:prstGeom prst="rect">
                <a:avLst/>
              </a:prstGeom>
              <a:blipFill rotWithShape="0">
                <a:blip r:embed="rId1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665868" y="3478955"/>
                <a:ext cx="1426737"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665867" y="3478955"/>
                <a:ext cx="1429366" cy="369332"/>
              </a:xfrm>
              <a:prstGeom prst="rect">
                <a:avLst/>
              </a:prstGeom>
              <a:blipFill rotWithShape="0">
                <a:blip r:embed="rId17"/>
                <a:stretch>
                  <a:fillRect/>
                </a:stretch>
              </a:blipFill>
            </p:spPr>
            <p:txBody>
              <a:bodyPr/>
              <a:lstStyle/>
              <a:p>
                <a:r>
                  <a:rPr lang="zh-TW" altLang="en-US">
                    <a:noFill/>
                  </a:rPr>
                  <a:t> </a:t>
                </a:r>
              </a:p>
            </p:txBody>
          </p:sp>
        </mc:Fallback>
      </mc:AlternateContent>
      <p:cxnSp>
        <p:nvCxnSpPr>
          <p:cNvPr id="38" name="直線單箭頭接點 37"/>
          <p:cNvCxnSpPr/>
          <p:nvPr/>
        </p:nvCxnSpPr>
        <p:spPr>
          <a:xfrm flipV="1">
            <a:off x="1928823" y="3893348"/>
            <a:ext cx="389681" cy="323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2304110" y="3710297"/>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40" name="文字方塊 39"/>
              <p:cNvSpPr txBox="1"/>
              <p:nvPr/>
            </p:nvSpPr>
            <p:spPr>
              <a:xfrm>
                <a:off x="2721747" y="3818355"/>
                <a:ext cx="1271438" cy="369332"/>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2</m:t>
                              </m:r>
                            </m:sup>
                          </m:sSup>
                        </m:e>
                      </m:d>
                    </m:oMath>
                  </m:oMathPara>
                </a14:m>
                <a:endParaRPr lang="zh-TW" altLang="en-US" sz="2400" dirty="0"/>
              </a:p>
            </p:txBody>
          </p:sp>
        </mc:Choice>
        <mc:Fallback xmlns="">
          <p:sp>
            <p:nvSpPr>
              <p:cNvPr id="40" name="文字方塊 39"/>
              <p:cNvSpPr txBox="1">
                <a:spLocks noRot="1" noChangeAspect="1" noMove="1" noResize="1" noEditPoints="1" noAdjustHandles="1" noChangeArrowheads="1" noChangeShapeType="1" noTextEdit="1"/>
              </p:cNvSpPr>
              <p:nvPr/>
            </p:nvSpPr>
            <p:spPr>
              <a:xfrm>
                <a:off x="2721746" y="3818353"/>
                <a:ext cx="1265026" cy="369332"/>
              </a:xfrm>
              <a:prstGeom prst="rect">
                <a:avLst/>
              </a:prstGeom>
              <a:blipFill rotWithShape="0">
                <a:blip r:embed="rId1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文字方塊 40"/>
              <p:cNvSpPr txBox="1"/>
              <p:nvPr/>
            </p:nvSpPr>
            <p:spPr>
              <a:xfrm>
                <a:off x="2151305" y="3243206"/>
                <a:ext cx="1433341"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2</m:t>
                              </m:r>
                            </m:sup>
                          </m:sSup>
                        </m:e>
                      </m:d>
                    </m:oMath>
                  </m:oMathPara>
                </a14:m>
                <a:endParaRPr lang="zh-TW" altLang="en-US" sz="2400"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2151304" y="3243206"/>
                <a:ext cx="1435970" cy="369332"/>
              </a:xfrm>
              <a:prstGeom prst="rect">
                <a:avLst/>
              </a:prstGeom>
              <a:blipFill rotWithShape="0">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1802413" y="3377290"/>
                <a:ext cx="458899" cy="461645"/>
              </a:xfrm>
              <a:prstGeom prst="rect">
                <a:avLst/>
              </a:prstGeom>
            </p:spPr>
            <p:style>
              <a:lnRef idx="0">
                <a:schemeClr val="dk1"/>
              </a:lnRef>
              <a:fillRef idx="3">
                <a:schemeClr val="dk1"/>
              </a:fillRef>
              <a:effectRef idx="3">
                <a:schemeClr val="dk1"/>
              </a:effectRef>
              <a:fontRef idx="minor">
                <a:schemeClr val="lt1"/>
              </a:fontRef>
            </p:style>
            <p:txBody>
              <a:bodyPr wrap="square" lIns="91420" tIns="45710" rIns="91420" bIns="4571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1802411" y="3377289"/>
                <a:ext cx="458899" cy="461665"/>
              </a:xfrm>
              <a:prstGeom prst="rect">
                <a:avLst/>
              </a:prstGeom>
              <a:blipFill rotWithShape="0">
                <a:blip r:embed="rId20"/>
                <a:stretch>
                  <a:fillRect/>
                </a:stretch>
              </a:blipFill>
            </p:spPr>
            <p:txBody>
              <a:bodyPr/>
              <a:lstStyle/>
              <a:p>
                <a:r>
                  <a:rPr lang="zh-TW" altLang="en-US">
                    <a:noFill/>
                  </a:rPr>
                  <a:t> </a:t>
                </a:r>
              </a:p>
            </p:txBody>
          </p:sp>
        </mc:Fallback>
      </mc:AlternateContent>
      <p:cxnSp>
        <p:nvCxnSpPr>
          <p:cNvPr id="43" name="直線單箭頭接點 42"/>
          <p:cNvCxnSpPr/>
          <p:nvPr/>
        </p:nvCxnSpPr>
        <p:spPr>
          <a:xfrm flipV="1">
            <a:off x="2508484" y="3710295"/>
            <a:ext cx="526048" cy="614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p:nvPr/>
        </p:nvCxnSpPr>
        <p:spPr>
          <a:xfrm flipV="1">
            <a:off x="2504479" y="3735103"/>
            <a:ext cx="305685" cy="356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859304" y="1644464"/>
            <a:ext cx="3876724" cy="94533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420" tIns="45710" rIns="91420" bIns="45710" rtlCol="0" anchor="ctr"/>
          <a:lstStyle/>
          <a:p>
            <a:pPr algn="ctr"/>
            <a:r>
              <a:rPr lang="en-US" altLang="zh-TW" sz="2800" dirty="0"/>
              <a:t>Eventually, we would reach a minima …..</a:t>
            </a:r>
            <a:endParaRPr lang="zh-TW" altLang="en-US" sz="2800" dirty="0"/>
          </a:p>
        </p:txBody>
      </p:sp>
      <mc:AlternateContent xmlns:mc="http://schemas.openxmlformats.org/markup-compatibility/2006" xmlns:a14="http://schemas.microsoft.com/office/drawing/2010/main">
        <mc:Choice Requires="a14">
          <p:sp>
            <p:nvSpPr>
              <p:cNvPr id="45" name="文字方塊 44"/>
              <p:cNvSpPr txBox="1"/>
              <p:nvPr/>
            </p:nvSpPr>
            <p:spPr>
              <a:xfrm>
                <a:off x="6562231" y="1948459"/>
                <a:ext cx="2463590" cy="830977"/>
              </a:xfrm>
              <a:prstGeom prst="rect">
                <a:avLst/>
              </a:prstGeom>
              <a:noFill/>
            </p:spPr>
            <p:txBody>
              <a:bodyPr wrap="square" lIns="91420" tIns="45710" rIns="91420" bIns="45710" rtlCol="0">
                <a:spAutoFit/>
              </a:bodyPr>
              <a:lstStyle/>
              <a:p>
                <a:r>
                  <a:rPr lang="en-US" altLang="zh-TW" sz="2400" dirty="0"/>
                  <a:t>Randomly pick a starting point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a14:m>
                <a:endParaRPr lang="zh-TW" altLang="en-US" sz="2400" dirty="0"/>
              </a:p>
            </p:txBody>
          </p:sp>
        </mc:Choice>
        <mc:Fallback xmlns="">
          <p:sp>
            <p:nvSpPr>
              <p:cNvPr id="45" name="文字方塊 44"/>
              <p:cNvSpPr txBox="1">
                <a:spLocks noRot="1" noChangeAspect="1" noMove="1" noResize="1" noEditPoints="1" noAdjustHandles="1" noChangeArrowheads="1" noChangeShapeType="1" noTextEdit="1"/>
              </p:cNvSpPr>
              <p:nvPr/>
            </p:nvSpPr>
            <p:spPr>
              <a:xfrm>
                <a:off x="6562231" y="1948459"/>
                <a:ext cx="2463590" cy="830997"/>
              </a:xfrm>
              <a:prstGeom prst="rect">
                <a:avLst/>
              </a:prstGeom>
              <a:blipFill rotWithShape="0">
                <a:blip r:embed="rId21"/>
                <a:stretch>
                  <a:fillRect l="-3704" t="-5882" b="-1617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1157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4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P spid="36" grpId="0" animBg="1"/>
      <p:bldP spid="36" grpId="1" animBg="1"/>
      <p:bldP spid="37" grpId="0" animBg="1"/>
      <p:bldP spid="37" grpId="1" animBg="1"/>
      <p:bldP spid="39" grpId="0" animBg="1"/>
      <p:bldP spid="40" grpId="0" animBg="1"/>
      <p:bldP spid="40" grpId="1" animBg="1"/>
      <p:bldP spid="41" grpId="0" animBg="1"/>
      <p:bldP spid="42" grpId="0" animBg="1"/>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69743"/>
            <a:ext cx="7886700" cy="852407"/>
          </a:xfrm>
        </p:spPr>
        <p:txBody>
          <a:bodyPr>
            <a:normAutofit/>
          </a:bodyPr>
          <a:lstStyle/>
          <a:p>
            <a:r>
              <a:rPr lang="en-US" altLang="zh-TW" dirty="0"/>
              <a:t>Local Minima</a:t>
            </a:r>
            <a:endParaRPr lang="zh-TW" altLang="en-US" dirty="0"/>
          </a:p>
        </p:txBody>
      </p:sp>
      <p:sp>
        <p:nvSpPr>
          <p:cNvPr id="3" name="內容版面配置區 2"/>
          <p:cNvSpPr>
            <a:spLocks noGrp="1"/>
          </p:cNvSpPr>
          <p:nvPr>
            <p:ph idx="1"/>
          </p:nvPr>
        </p:nvSpPr>
        <p:spPr>
          <a:xfrm>
            <a:off x="628650" y="1135964"/>
            <a:ext cx="7886700" cy="4351338"/>
          </a:xfrm>
        </p:spPr>
        <p:txBody>
          <a:bodyPr/>
          <a:lstStyle/>
          <a:p>
            <a:r>
              <a:rPr lang="en-US" altLang="zh-TW" dirty="0"/>
              <a:t>Gradient descent never guarantee global minima </a:t>
            </a:r>
            <a:endParaRPr lang="zh-TW" altLang="en-US" dirty="0"/>
          </a:p>
        </p:txBody>
      </p:sp>
      <p:grpSp>
        <p:nvGrpSpPr>
          <p:cNvPr id="4" name="群組 3"/>
          <p:cNvGrpSpPr/>
          <p:nvPr/>
        </p:nvGrpSpPr>
        <p:grpSpPr>
          <a:xfrm>
            <a:off x="77519" y="1630945"/>
            <a:ext cx="5417088" cy="4338638"/>
            <a:chOff x="2141628" y="1985961"/>
            <a:chExt cx="5417088" cy="4338638"/>
          </a:xfrm>
        </p:grpSpPr>
        <p:pic>
          <p:nvPicPr>
            <p:cNvPr id="5" name="圖片 4"/>
            <p:cNvPicPr>
              <a:picLocks noChangeAspect="1"/>
            </p:cNvPicPr>
            <p:nvPr/>
          </p:nvPicPr>
          <p:blipFill>
            <a:blip r:embed="rId3"/>
            <a:stretch>
              <a:fillRect/>
            </a:stretch>
          </p:blipFill>
          <p:spPr>
            <a:xfrm>
              <a:off x="2297793" y="1985961"/>
              <a:ext cx="5260923" cy="433863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2141628" y="3738534"/>
                  <a:ext cx="31232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𝐶</m:t>
                        </m:r>
                      </m:oMath>
                    </m:oMathPara>
                  </a14:m>
                  <a:endParaRPr lang="zh-TW" altLang="en-US" sz="2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41628" y="3738534"/>
                  <a:ext cx="312330" cy="430887"/>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427448" y="5437129"/>
                  <a:ext cx="4932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1</m:t>
                            </m:r>
                          </m:sub>
                        </m:sSub>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427448" y="5437129"/>
                  <a:ext cx="493212" cy="430887"/>
                </a:xfrm>
                <a:prstGeom prst="rect">
                  <a:avLst/>
                </a:prstGeom>
                <a:blipFill rotWithShape="0">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309167" y="5396258"/>
                  <a:ext cx="50148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i="1">
                                <a:latin typeface="Cambria Math" panose="02040503050406030204" pitchFamily="18" charset="0"/>
                              </a:rPr>
                              <m:t>2</m:t>
                            </m:r>
                          </m:sub>
                        </m:sSub>
                      </m:oMath>
                    </m:oMathPara>
                  </a14:m>
                  <a:endParaRPr lang="zh-TW" altLang="en-US" sz="2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6309167" y="5396258"/>
                  <a:ext cx="501484" cy="430887"/>
                </a:xfrm>
                <a:prstGeom prst="rect">
                  <a:avLst/>
                </a:prstGeom>
                <a:blipFill rotWithShape="0">
                  <a:blip r:embed="rId6"/>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9" name="文字方塊 8"/>
              <p:cNvSpPr txBox="1"/>
              <p:nvPr/>
            </p:nvSpPr>
            <p:spPr>
              <a:xfrm>
                <a:off x="5347965" y="1641884"/>
                <a:ext cx="2510854" cy="954087"/>
              </a:xfrm>
              <a:prstGeom prst="rect">
                <a:avLst/>
              </a:prstGeom>
            </p:spPr>
            <p:style>
              <a:lnRef idx="0">
                <a:schemeClr val="accent4"/>
              </a:lnRef>
              <a:fillRef idx="3">
                <a:schemeClr val="accent4"/>
              </a:fillRef>
              <a:effectRef idx="3">
                <a:schemeClr val="accent4"/>
              </a:effectRef>
              <a:fontRef idx="minor">
                <a:schemeClr val="lt1"/>
              </a:fontRef>
            </p:style>
            <p:txBody>
              <a:bodyPr wrap="square" lIns="91420" tIns="45710" rIns="91420" bIns="45710" rtlCol="0">
                <a:spAutoFit/>
              </a:bodyPr>
              <a:lstStyle/>
              <a:p>
                <a:r>
                  <a:rPr lang="en-US" altLang="zh-TW" sz="2800" dirty="0"/>
                  <a:t>Different initial point </a:t>
                </a:r>
                <a14:m>
                  <m:oMath xmlns:m="http://schemas.openxmlformats.org/officeDocument/2006/math">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i="1">
                            <a:latin typeface="Cambria Math" panose="02040503050406030204" pitchFamily="18" charset="0"/>
                          </a:rPr>
                          <m:t>0</m:t>
                        </m:r>
                      </m:sup>
                    </m:sSup>
                  </m:oMath>
                </a14:m>
                <a:r>
                  <a:rPr lang="en-US" altLang="zh-TW" sz="2800" dirty="0"/>
                  <a:t>  </a:t>
                </a:r>
                <a:endParaRPr lang="zh-TW" altLang="en-US" sz="2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347965" y="1641883"/>
                <a:ext cx="2510854" cy="954107"/>
              </a:xfrm>
              <a:prstGeom prst="rect">
                <a:avLst/>
              </a:prstGeom>
              <a:blipFill rotWithShape="1">
                <a:blip r:embed="rId7"/>
                <a:stretch>
                  <a:fillRect/>
                </a:stretch>
              </a:blipFill>
            </p:spPr>
            <p:txBody>
              <a:bodyPr/>
              <a:lstStyle/>
              <a:p>
                <a:r>
                  <a:rPr lang="en-US">
                    <a:noFill/>
                  </a:rPr>
                  <a:t> </a:t>
                </a:r>
              </a:p>
            </p:txBody>
          </p:sp>
        </mc:Fallback>
      </mc:AlternateContent>
      <p:sp>
        <p:nvSpPr>
          <p:cNvPr id="10" name="文字方塊 9"/>
          <p:cNvSpPr txBox="1"/>
          <p:nvPr/>
        </p:nvSpPr>
        <p:spPr>
          <a:xfrm>
            <a:off x="5347965" y="3244495"/>
            <a:ext cx="3562350" cy="954087"/>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r>
              <a:rPr lang="en-US" altLang="zh-TW" sz="2800" dirty="0"/>
              <a:t>Reach different minima, so different results</a:t>
            </a:r>
            <a:endParaRPr lang="zh-TW" altLang="en-US" sz="2800" dirty="0"/>
          </a:p>
        </p:txBody>
      </p:sp>
      <p:sp>
        <p:nvSpPr>
          <p:cNvPr id="11" name="向下箭號 10"/>
          <p:cNvSpPr/>
          <p:nvPr/>
        </p:nvSpPr>
        <p:spPr>
          <a:xfrm>
            <a:off x="6159414" y="2664422"/>
            <a:ext cx="641261" cy="53799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p:sp>
        <p:nvSpPr>
          <p:cNvPr id="13" name="矩形 12"/>
          <p:cNvSpPr/>
          <p:nvPr/>
        </p:nvSpPr>
        <p:spPr>
          <a:xfrm>
            <a:off x="4695985" y="4487590"/>
            <a:ext cx="4338315" cy="1046420"/>
          </a:xfrm>
          <a:prstGeom prst="rect">
            <a:avLst/>
          </a:prstGeom>
        </p:spPr>
        <p:txBody>
          <a:bodyPr wrap="square" lIns="91420" tIns="45710" rIns="91420" bIns="45710">
            <a:spAutoFit/>
          </a:bodyPr>
          <a:lstStyle/>
          <a:p>
            <a:pPr lvl="1"/>
            <a:r>
              <a:rPr lang="en-US" altLang="zh-TW" sz="2400" dirty="0"/>
              <a:t>Who is Afraid of Non-Convex Loss Functions?</a:t>
            </a:r>
          </a:p>
          <a:p>
            <a:pPr lvl="1"/>
            <a:r>
              <a:rPr lang="en-US" altLang="zh-TW" sz="1400" u="sng" dirty="0"/>
              <a:t>http://videolectures.net/eml07_lecun_wia/</a:t>
            </a:r>
            <a:endParaRPr lang="zh-TW" altLang="en-US" sz="1400" dirty="0"/>
          </a:p>
        </p:txBody>
      </p:sp>
    </p:spTree>
    <p:extLst>
      <p:ext uri="{BB962C8B-B14F-4D97-AF65-F5344CB8AC3E}">
        <p14:creationId xmlns:p14="http://schemas.microsoft.com/office/powerpoint/2010/main" val="6293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59979"/>
          </a:xfrm>
        </p:spPr>
        <p:txBody>
          <a:bodyPr/>
          <a:lstStyle/>
          <a:p>
            <a:r>
              <a:rPr lang="en-US" dirty="0"/>
              <a:t>Looks like:</a:t>
            </a:r>
          </a:p>
        </p:txBody>
      </p:sp>
      <p:sp>
        <p:nvSpPr>
          <p:cNvPr id="3" name="Content Placeholder 2"/>
          <p:cNvSpPr>
            <a:spLocks noGrp="1"/>
          </p:cNvSpPr>
          <p:nvPr>
            <p:ph idx="1"/>
          </p:nvPr>
        </p:nvSpPr>
        <p:spPr>
          <a:xfrm>
            <a:off x="395208" y="1631902"/>
            <a:ext cx="8120143" cy="1917216"/>
          </a:xfrm>
        </p:spPr>
        <p:txBody>
          <a:bodyPr>
            <a:normAutofit fontScale="92500"/>
          </a:bodyPr>
          <a:lstStyle/>
          <a:p>
            <a:r>
              <a:rPr lang="en-US" dirty="0"/>
              <a:t>If to summarize shortly, the major problem of learning Neural Networks in general and Deep Learning in particular is almost all about the “art” of optimizing (minimizing) the cost (loss) function to discover (close to) optimal configuration parameters for the network … </a:t>
            </a:r>
          </a:p>
        </p:txBody>
      </p:sp>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121" y="3866828"/>
            <a:ext cx="6726394" cy="2713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8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1798" y="15498"/>
            <a:ext cx="2686131" cy="127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28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703949"/>
            <a:ext cx="4176464" cy="23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4"/>
          <p:cNvSpPr/>
          <p:nvPr/>
        </p:nvSpPr>
        <p:spPr>
          <a:xfrm>
            <a:off x="35496" y="188640"/>
            <a:ext cx="9108504" cy="304698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Cognitive computing, data mining and knowledge discovery</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computational intelligence, soft computing, </a:t>
            </a:r>
            <a:r>
              <a:rPr lang="en-US" sz="3200" b="1" u="sng" spc="50" dirty="0">
                <a:ln w="11430"/>
                <a:solidFill>
                  <a:srgbClr val="0070C0"/>
                </a:solidFill>
                <a:effectLst>
                  <a:outerShdw blurRad="76200" dist="50800" dir="5400000" algn="tl" rotWithShape="0">
                    <a:srgbClr val="000000">
                      <a:alpha val="65000"/>
                    </a:srgbClr>
                  </a:outerShdw>
                </a:effectLst>
              </a:rPr>
              <a:t>machine learning</a:t>
            </a: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deep learning, etc., are different but correlated facets of the same trend within the evolution of the Artificial Intelligence</a:t>
            </a:r>
            <a:endParaRPr lang="ru-RU"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76226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接點 42"/>
          <p:cNvCxnSpPr/>
          <p:nvPr/>
        </p:nvCxnSpPr>
        <p:spPr>
          <a:xfrm>
            <a:off x="6477914" y="5086227"/>
            <a:ext cx="0" cy="7270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6146877" y="476970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42" name="直線接點 41"/>
          <p:cNvCxnSpPr/>
          <p:nvPr/>
        </p:nvCxnSpPr>
        <p:spPr>
          <a:xfrm>
            <a:off x="4542662" y="4062411"/>
            <a:ext cx="0" cy="17626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2807794" y="4050709"/>
            <a:ext cx="0" cy="17626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302268" y="2964487"/>
            <a:ext cx="0" cy="288006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p:nvPr/>
        </p:nvCxnSpPr>
        <p:spPr>
          <a:xfrm>
            <a:off x="1410327" y="5813320"/>
            <a:ext cx="676977"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p:txBody>
          <a:bodyPr/>
          <a:lstStyle/>
          <a:p>
            <a:r>
              <a:rPr lang="en-US" altLang="zh-TW" dirty="0"/>
              <a:t>Besides local minima ……</a:t>
            </a:r>
            <a:endParaRPr lang="zh-TW" altLang="en-US" dirty="0"/>
          </a:p>
        </p:txBody>
      </p:sp>
      <p:sp>
        <p:nvSpPr>
          <p:cNvPr id="6" name="手繪多邊形 5"/>
          <p:cNvSpPr/>
          <p:nvPr/>
        </p:nvSpPr>
        <p:spPr>
          <a:xfrm>
            <a:off x="600809" y="1909538"/>
            <a:ext cx="7914542" cy="4208267"/>
          </a:xfrm>
          <a:custGeom>
            <a:avLst/>
            <a:gdLst>
              <a:gd name="connsiteX0" fmla="*/ 0 w 7754816"/>
              <a:gd name="connsiteY0" fmla="*/ 0 h 4208267"/>
              <a:gd name="connsiteX1" fmla="*/ 1019908 w 7754816"/>
              <a:gd name="connsiteY1" fmla="*/ 2356339 h 4208267"/>
              <a:gd name="connsiteX2" fmla="*/ 3499339 w 7754816"/>
              <a:gd name="connsiteY2" fmla="*/ 2760785 h 4208267"/>
              <a:gd name="connsiteX3" fmla="*/ 4783016 w 7754816"/>
              <a:gd name="connsiteY3" fmla="*/ 3130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823199 w 7754816"/>
              <a:gd name="connsiteY2" fmla="*/ 269819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816" h="4208267">
                <a:moveTo>
                  <a:pt x="0" y="0"/>
                </a:moveTo>
                <a:cubicBezTo>
                  <a:pt x="218342" y="948104"/>
                  <a:pt x="677358" y="1776011"/>
                  <a:pt x="1314558" y="2225710"/>
                </a:cubicBezTo>
                <a:cubicBezTo>
                  <a:pt x="1951758" y="2675409"/>
                  <a:pt x="3073523" y="2701682"/>
                  <a:pt x="3823199" y="2698193"/>
                </a:cubicBezTo>
                <a:cubicBezTo>
                  <a:pt x="4572875" y="2694704"/>
                  <a:pt x="5321243" y="3501607"/>
                  <a:pt x="5732254" y="3511062"/>
                </a:cubicBezTo>
                <a:cubicBezTo>
                  <a:pt x="6143265" y="3520517"/>
                  <a:pt x="6133882" y="2941515"/>
                  <a:pt x="6289268" y="2754923"/>
                </a:cubicBezTo>
                <a:cubicBezTo>
                  <a:pt x="6444654" y="2568331"/>
                  <a:pt x="6452551" y="2185377"/>
                  <a:pt x="6664570" y="2391508"/>
                </a:cubicBezTo>
                <a:cubicBezTo>
                  <a:pt x="6876589" y="2597639"/>
                  <a:pt x="7379677" y="3698631"/>
                  <a:pt x="7561385" y="3991708"/>
                </a:cubicBezTo>
                <a:cubicBezTo>
                  <a:pt x="7743093" y="4284785"/>
                  <a:pt x="7748954" y="4217377"/>
                  <a:pt x="7754816" y="4149970"/>
                </a:cubicBezTo>
              </a:path>
            </a:pathLst>
          </a:custGeom>
          <a:no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 name="橢圓 8"/>
          <p:cNvSpPr/>
          <p:nvPr/>
        </p:nvSpPr>
        <p:spPr>
          <a:xfrm>
            <a:off x="4226141" y="3972511"/>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5" name="直線單箭頭接點 4"/>
          <p:cNvCxnSpPr/>
          <p:nvPr/>
        </p:nvCxnSpPr>
        <p:spPr>
          <a:xfrm>
            <a:off x="411176" y="5955032"/>
            <a:ext cx="84280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829408" y="1801392"/>
            <a:ext cx="0" cy="43628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921270" y="1755205"/>
            <a:ext cx="762000" cy="461645"/>
          </a:xfrm>
          <a:prstGeom prst="rect">
            <a:avLst/>
          </a:prstGeom>
          <a:noFill/>
        </p:spPr>
        <p:txBody>
          <a:bodyPr wrap="square" lIns="91420" tIns="45710" rIns="91420" bIns="45710" rtlCol="0">
            <a:spAutoFit/>
          </a:bodyPr>
          <a:lstStyle/>
          <a:p>
            <a:pPr algn="ctr"/>
            <a:r>
              <a:rPr lang="en-US" altLang="zh-TW" sz="2400" dirty="0"/>
              <a:t>cost</a:t>
            </a:r>
            <a:endParaRPr lang="zh-TW" altLang="en-US" sz="2400" dirty="0"/>
          </a:p>
        </p:txBody>
      </p:sp>
      <p:sp>
        <p:nvSpPr>
          <p:cNvPr id="17" name="文字方塊 16"/>
          <p:cNvSpPr txBox="1"/>
          <p:nvPr/>
        </p:nvSpPr>
        <p:spPr>
          <a:xfrm>
            <a:off x="3319578" y="6050226"/>
            <a:ext cx="2545741" cy="461645"/>
          </a:xfrm>
          <a:prstGeom prst="rect">
            <a:avLst/>
          </a:prstGeom>
          <a:noFill/>
        </p:spPr>
        <p:txBody>
          <a:bodyPr wrap="square" lIns="91420" tIns="45710" rIns="91420" bIns="45710" rtlCol="0">
            <a:spAutoFit/>
          </a:bodyPr>
          <a:lstStyle/>
          <a:p>
            <a:pPr algn="ctr"/>
            <a:r>
              <a:rPr lang="en-US" altLang="zh-TW" sz="2400" dirty="0"/>
              <a:t>parameter space</a:t>
            </a:r>
            <a:endParaRPr lang="zh-TW" altLang="en-US" sz="2400" dirty="0"/>
          </a:p>
        </p:txBody>
      </p:sp>
      <p:sp>
        <p:nvSpPr>
          <p:cNvPr id="11" name="文字方塊 10"/>
          <p:cNvSpPr txBox="1"/>
          <p:nvPr/>
        </p:nvSpPr>
        <p:spPr>
          <a:xfrm>
            <a:off x="2213390" y="1945245"/>
            <a:ext cx="2549506" cy="954087"/>
          </a:xfrm>
          <a:prstGeom prst="rect">
            <a:avLst/>
          </a:prstGeom>
        </p:spPr>
        <p:style>
          <a:lnRef idx="0">
            <a:schemeClr val="accent6"/>
          </a:lnRef>
          <a:fillRef idx="3">
            <a:schemeClr val="accent6"/>
          </a:fillRef>
          <a:effectRef idx="3">
            <a:schemeClr val="accent6"/>
          </a:effectRef>
          <a:fontRef idx="minor">
            <a:schemeClr val="lt1"/>
          </a:fontRef>
        </p:style>
        <p:txBody>
          <a:bodyPr wrap="square" lIns="91420" tIns="45710" rIns="91420" bIns="45710" rtlCol="0">
            <a:spAutoFit/>
          </a:bodyPr>
          <a:lstStyle/>
          <a:p>
            <a:pPr algn="ctr"/>
            <a:r>
              <a:rPr lang="en-US" altLang="zh-TW" sz="2800" dirty="0"/>
              <a:t>Very slow at the </a:t>
            </a:r>
            <a:r>
              <a:rPr lang="en-US" altLang="zh-TW" sz="2800" b="1" dirty="0"/>
              <a:t>plateau</a:t>
            </a:r>
            <a:endParaRPr lang="zh-TW" altLang="en-US" sz="2800" dirty="0"/>
          </a:p>
        </p:txBody>
      </p:sp>
      <p:sp>
        <p:nvSpPr>
          <p:cNvPr id="22" name="文字方塊 21"/>
          <p:cNvSpPr txBox="1"/>
          <p:nvPr/>
        </p:nvSpPr>
        <p:spPr>
          <a:xfrm>
            <a:off x="5719186" y="3608094"/>
            <a:ext cx="3350240" cy="523200"/>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r>
              <a:rPr lang="en-US" altLang="zh-TW" sz="2800" dirty="0"/>
              <a:t>Stuck at local minima</a:t>
            </a:r>
            <a:endParaRPr lang="zh-TW" altLang="en-US" sz="2800" dirty="0"/>
          </a:p>
        </p:txBody>
      </p:sp>
      <p:sp>
        <p:nvSpPr>
          <p:cNvPr id="21" name="橢圓 20"/>
          <p:cNvSpPr/>
          <p:nvPr/>
        </p:nvSpPr>
        <p:spPr>
          <a:xfrm>
            <a:off x="1009471" y="264796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28" name="文字方塊 27"/>
              <p:cNvSpPr txBox="1"/>
              <p:nvPr/>
            </p:nvSpPr>
            <p:spPr>
              <a:xfrm>
                <a:off x="6707566" y="5250880"/>
                <a:ext cx="1053142" cy="813921"/>
              </a:xfrm>
              <a:prstGeom prst="rect">
                <a:avLst/>
              </a:prstGeom>
            </p:spPr>
            <p:style>
              <a:lnRef idx="1">
                <a:schemeClr val="accent4"/>
              </a:lnRef>
              <a:fillRef idx="2">
                <a:schemeClr val="accent4"/>
              </a:fillRef>
              <a:effectRef idx="1">
                <a:schemeClr val="accent4"/>
              </a:effectRef>
              <a:fontRef idx="minor">
                <a:schemeClr val="dk1"/>
              </a:fontRef>
            </p:style>
            <p:txBody>
              <a:bodyPr wrap="square" lIns="91420" tIns="45710" rIns="91420" bIns="45710" rtlCol="0">
                <a:spAutoFit/>
              </a:bodyPr>
              <a:lstStyle/>
              <a:p>
                <a:pPr/>
                <a14:m>
                  <m:oMathPara xmlns:m="http://schemas.openxmlformats.org/officeDocument/2006/math">
                    <m:oMathParaPr>
                      <m:jc m:val="center"/>
                    </m:oMathParaPr>
                    <m:oMath xmlns:m="http://schemas.openxmlformats.org/officeDocument/2006/math">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i="1">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6707566" y="5250879"/>
                <a:ext cx="1053142" cy="813941"/>
              </a:xfrm>
              <a:prstGeom prst="rect">
                <a:avLst/>
              </a:prstGeom>
              <a:blipFill rotWithShape="0">
                <a:blip r:embed="rId3"/>
                <a:stretch>
                  <a:fillRect/>
                </a:stretch>
              </a:blipFill>
            </p:spPr>
            <p:txBody>
              <a:bodyPr/>
              <a:lstStyle/>
              <a:p>
                <a:r>
                  <a:rPr lang="zh-TW" altLang="en-US">
                    <a:noFill/>
                  </a:rPr>
                  <a:t> </a:t>
                </a:r>
              </a:p>
            </p:txBody>
          </p:sp>
        </mc:Fallback>
      </mc:AlternateContent>
      <p:sp>
        <p:nvSpPr>
          <p:cNvPr id="30" name="橢圓 29"/>
          <p:cNvSpPr/>
          <p:nvPr/>
        </p:nvSpPr>
        <p:spPr>
          <a:xfrm>
            <a:off x="2491271" y="384731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3" name="文字方塊 32"/>
          <p:cNvSpPr txBox="1"/>
          <p:nvPr/>
        </p:nvSpPr>
        <p:spPr>
          <a:xfrm>
            <a:off x="4320922" y="2819014"/>
            <a:ext cx="3350240" cy="523200"/>
          </a:xfrm>
          <a:prstGeom prst="rect">
            <a:avLst/>
          </a:prstGeom>
        </p:spPr>
        <p:style>
          <a:lnRef idx="0">
            <a:schemeClr val="accent1"/>
          </a:lnRef>
          <a:fillRef idx="3">
            <a:schemeClr val="accent1"/>
          </a:fillRef>
          <a:effectRef idx="3">
            <a:schemeClr val="accent1"/>
          </a:effectRef>
          <a:fontRef idx="minor">
            <a:schemeClr val="lt1"/>
          </a:fontRef>
        </p:style>
        <p:txBody>
          <a:bodyPr wrap="square" lIns="91420" tIns="45710" rIns="91420" bIns="45710" rtlCol="0">
            <a:spAutoFit/>
          </a:bodyPr>
          <a:lstStyle/>
          <a:p>
            <a:pPr algn="ctr"/>
            <a:r>
              <a:rPr lang="en-US" altLang="zh-TW" sz="2800" dirty="0"/>
              <a:t>Stuck at saddle point</a:t>
            </a:r>
            <a:endParaRPr lang="zh-TW" altLang="en-US" sz="2800" dirty="0"/>
          </a:p>
        </p:txBody>
      </p:sp>
      <p:cxnSp>
        <p:nvCxnSpPr>
          <p:cNvPr id="34" name="直線單箭頭接點 33"/>
          <p:cNvCxnSpPr>
            <a:stCxn id="24" idx="7"/>
          </p:cNvCxnSpPr>
          <p:nvPr/>
        </p:nvCxnSpPr>
        <p:spPr>
          <a:xfrm flipV="1">
            <a:off x="6687216" y="4131315"/>
            <a:ext cx="342234" cy="73109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4703879" y="3281012"/>
            <a:ext cx="344940" cy="76969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0" idx="7"/>
            <a:endCxn id="11" idx="2"/>
          </p:cNvCxnSpPr>
          <p:nvPr/>
        </p:nvCxnSpPr>
        <p:spPr>
          <a:xfrm flipV="1">
            <a:off x="3031610" y="2899332"/>
            <a:ext cx="456533" cy="104068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字方塊 25"/>
              <p:cNvSpPr txBox="1"/>
              <p:nvPr/>
            </p:nvSpPr>
            <p:spPr>
              <a:xfrm>
                <a:off x="4738592" y="5212032"/>
                <a:ext cx="1053142" cy="813921"/>
              </a:xfrm>
              <a:prstGeom prst="rect">
                <a:avLst/>
              </a:prstGeom>
            </p:spPr>
            <p:style>
              <a:lnRef idx="1">
                <a:schemeClr val="accent4"/>
              </a:lnRef>
              <a:fillRef idx="2">
                <a:schemeClr val="accent4"/>
              </a:fillRef>
              <a:effectRef idx="1">
                <a:schemeClr val="accent4"/>
              </a:effectRef>
              <a:fontRef idx="minor">
                <a:schemeClr val="dk1"/>
              </a:fontRef>
            </p:style>
            <p:txBody>
              <a:bodyPr wrap="square" lIns="91420" tIns="45710" rIns="91420" bIns="45710" rtlCol="0">
                <a:spAutoFit/>
              </a:bodyPr>
              <a:lstStyle/>
              <a:p>
                <a:pPr/>
                <a14:m>
                  <m:oMathPara xmlns:m="http://schemas.openxmlformats.org/officeDocument/2006/math">
                    <m:oMathParaPr>
                      <m:jc m:val="center"/>
                    </m:oMathParaPr>
                    <m:oMath xmlns:m="http://schemas.openxmlformats.org/officeDocument/2006/math">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i="1">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4738592" y="5212030"/>
                <a:ext cx="1053142" cy="813941"/>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2988708" y="5227200"/>
                <a:ext cx="1053142" cy="813921"/>
              </a:xfrm>
              <a:prstGeom prst="rect">
                <a:avLst/>
              </a:prstGeom>
            </p:spPr>
            <p:style>
              <a:lnRef idx="1">
                <a:schemeClr val="accent4"/>
              </a:lnRef>
              <a:fillRef idx="2">
                <a:schemeClr val="accent4"/>
              </a:fillRef>
              <a:effectRef idx="1">
                <a:schemeClr val="accent4"/>
              </a:effectRef>
              <a:fontRef idx="minor">
                <a:schemeClr val="dk1"/>
              </a:fontRef>
            </p:style>
            <p:txBody>
              <a:bodyPr wrap="square" lIns="91420" tIns="45710" rIns="91420" bIns="45710" rtlCol="0">
                <a:spAutoFit/>
              </a:bodyPr>
              <a:lstStyle/>
              <a:p>
                <a:pPr/>
                <a14:m>
                  <m:oMathPara xmlns:m="http://schemas.openxmlformats.org/officeDocument/2006/math">
                    <m:oMathParaPr>
                      <m:jc m:val="center"/>
                    </m:oMathParaPr>
                    <m:oMath xmlns:m="http://schemas.openxmlformats.org/officeDocument/2006/math">
                      <m:r>
                        <a:rPr lang="zh-TW" altLang="en-US" sz="2400" i="1">
                          <a:latin typeface="Cambria Math" panose="02040503050406030204" pitchFamily="18" charset="0"/>
                        </a:rPr>
                        <m:t>𝛻</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i="1">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2988708" y="5227198"/>
                <a:ext cx="1053142" cy="813941"/>
              </a:xfrm>
              <a:prstGeom prst="rect">
                <a:avLst/>
              </a:prstGeom>
              <a:blipFill rotWithShape="0">
                <a:blip r:embed="rId5"/>
                <a:stretch>
                  <a:fillRect/>
                </a:stretch>
              </a:blipFill>
            </p:spPr>
            <p:txBody>
              <a:bodyPr/>
              <a:lstStyle/>
              <a:p>
                <a:r>
                  <a:rPr lang="zh-TW" altLang="en-US">
                    <a:noFill/>
                  </a:rPr>
                  <a:t> </a:t>
                </a:r>
              </a:p>
            </p:txBody>
          </p:sp>
        </mc:Fallback>
      </mc:AlternateContent>
      <p:sp>
        <p:nvSpPr>
          <p:cNvPr id="35" name="橢圓 34"/>
          <p:cNvSpPr/>
          <p:nvPr/>
        </p:nvSpPr>
        <p:spPr>
          <a:xfrm>
            <a:off x="1194210" y="5846975"/>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8" name="橢圓 37"/>
          <p:cNvSpPr/>
          <p:nvPr/>
        </p:nvSpPr>
        <p:spPr>
          <a:xfrm>
            <a:off x="2706138" y="5841276"/>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9" name="橢圓 38"/>
          <p:cNvSpPr/>
          <p:nvPr/>
        </p:nvSpPr>
        <p:spPr>
          <a:xfrm>
            <a:off x="4434604" y="5816828"/>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0" name="橢圓 39"/>
          <p:cNvSpPr/>
          <p:nvPr/>
        </p:nvSpPr>
        <p:spPr>
          <a:xfrm>
            <a:off x="6375849" y="5825024"/>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Tree>
    <p:extLst>
      <p:ext uri="{BB962C8B-B14F-4D97-AF65-F5344CB8AC3E}">
        <p14:creationId xmlns:p14="http://schemas.microsoft.com/office/powerpoint/2010/main" val="148768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P spid="11" grpId="0" animBg="1"/>
      <p:bldP spid="22" grpId="0" animBg="1"/>
      <p:bldP spid="28" grpId="0" animBg="1"/>
      <p:bldP spid="30" grpId="0" animBg="1"/>
      <p:bldP spid="33" grpId="0" animBg="1"/>
      <p:bldP spid="26" grpId="0" animBg="1"/>
      <p:bldP spid="29" grpId="0" animBg="1"/>
      <p:bldP spid="38" grpId="0" animBg="1"/>
      <p:bldP spid="39" grpId="0" animBg="1"/>
      <p:bldP spid="4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 y="2"/>
            <a:ext cx="4497355" cy="1054359"/>
          </a:xfrm>
        </p:spPr>
        <p:txBody>
          <a:bodyPr/>
          <a:lstStyle/>
          <a:p>
            <a:r>
              <a:rPr lang="en-US" altLang="zh-TW" dirty="0"/>
              <a:t>In physical world</a:t>
            </a:r>
            <a:r>
              <a:rPr lang="zh-TW" altLang="en-US" dirty="0"/>
              <a:t> </a:t>
            </a:r>
            <a:r>
              <a:rPr lang="en-US" altLang="zh-TW" dirty="0"/>
              <a:t>…</a:t>
            </a:r>
            <a:endParaRPr lang="zh-TW" altLang="en-US" dirty="0"/>
          </a:p>
        </p:txBody>
      </p:sp>
      <p:sp>
        <p:nvSpPr>
          <p:cNvPr id="3" name="內容版面配置區 2"/>
          <p:cNvSpPr>
            <a:spLocks noGrp="1"/>
          </p:cNvSpPr>
          <p:nvPr>
            <p:ph idx="1"/>
          </p:nvPr>
        </p:nvSpPr>
        <p:spPr/>
        <p:txBody>
          <a:bodyPr/>
          <a:lstStyle/>
          <a:p>
            <a:r>
              <a:rPr lang="en-US" altLang="zh-TW" dirty="0"/>
              <a:t>Momentum</a:t>
            </a:r>
            <a:endParaRPr lang="zh-TW" altLang="en-US" dirty="0"/>
          </a:p>
        </p:txBody>
      </p:sp>
      <p:sp>
        <p:nvSpPr>
          <p:cNvPr id="6" name="手繪多邊形 5"/>
          <p:cNvSpPr/>
          <p:nvPr/>
        </p:nvSpPr>
        <p:spPr>
          <a:xfrm>
            <a:off x="896815" y="2519138"/>
            <a:ext cx="7754816" cy="4208267"/>
          </a:xfrm>
          <a:custGeom>
            <a:avLst/>
            <a:gdLst>
              <a:gd name="connsiteX0" fmla="*/ 0 w 7754816"/>
              <a:gd name="connsiteY0" fmla="*/ 0 h 4208267"/>
              <a:gd name="connsiteX1" fmla="*/ 1019908 w 7754816"/>
              <a:gd name="connsiteY1" fmla="*/ 2356339 h 4208267"/>
              <a:gd name="connsiteX2" fmla="*/ 3499339 w 7754816"/>
              <a:gd name="connsiteY2" fmla="*/ 2760785 h 4208267"/>
              <a:gd name="connsiteX3" fmla="*/ 4783016 w 7754816"/>
              <a:gd name="connsiteY3" fmla="*/ 3130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816" h="4208267">
                <a:moveTo>
                  <a:pt x="0" y="0"/>
                </a:moveTo>
                <a:cubicBezTo>
                  <a:pt x="218342" y="948104"/>
                  <a:pt x="436685" y="1896208"/>
                  <a:pt x="1019908" y="2356339"/>
                </a:cubicBezTo>
                <a:cubicBezTo>
                  <a:pt x="1603131" y="2816470"/>
                  <a:pt x="2872154" y="2631831"/>
                  <a:pt x="3499339" y="2760785"/>
                </a:cubicBezTo>
                <a:cubicBezTo>
                  <a:pt x="4126524" y="2889739"/>
                  <a:pt x="4396154" y="3156439"/>
                  <a:pt x="4783016" y="3130062"/>
                </a:cubicBezTo>
                <a:cubicBezTo>
                  <a:pt x="5169878" y="3103685"/>
                  <a:pt x="5506916" y="2725615"/>
                  <a:pt x="5820508" y="2602523"/>
                </a:cubicBezTo>
                <a:cubicBezTo>
                  <a:pt x="6134100" y="2479431"/>
                  <a:pt x="6374424" y="2159977"/>
                  <a:pt x="6664570" y="2391508"/>
                </a:cubicBezTo>
                <a:cubicBezTo>
                  <a:pt x="6954716" y="2623039"/>
                  <a:pt x="7379677" y="3698631"/>
                  <a:pt x="7561385" y="3991708"/>
                </a:cubicBezTo>
                <a:cubicBezTo>
                  <a:pt x="7743093" y="4284785"/>
                  <a:pt x="7748954" y="4217377"/>
                  <a:pt x="7754816" y="4149970"/>
                </a:cubicBezTo>
              </a:path>
            </a:pathLst>
          </a:custGeom>
          <a:no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7" name="橢圓 6"/>
          <p:cNvSpPr/>
          <p:nvPr/>
        </p:nvSpPr>
        <p:spPr>
          <a:xfrm>
            <a:off x="1055076" y="2384200"/>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8" name="橢圓 7"/>
          <p:cNvSpPr/>
          <p:nvPr/>
        </p:nvSpPr>
        <p:spPr>
          <a:xfrm>
            <a:off x="2596661" y="4470908"/>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9" name="橢圓 8"/>
          <p:cNvSpPr/>
          <p:nvPr/>
        </p:nvSpPr>
        <p:spPr>
          <a:xfrm>
            <a:off x="5655651" y="4623269"/>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15" name="直線單箭頭接點 14"/>
          <p:cNvCxnSpPr/>
          <p:nvPr/>
        </p:nvCxnSpPr>
        <p:spPr>
          <a:xfrm>
            <a:off x="1529862" y="3152184"/>
            <a:ext cx="316523" cy="110783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3428996" y="4892428"/>
            <a:ext cx="800646" cy="6482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6381011" y="4693611"/>
            <a:ext cx="495842" cy="14606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3428997" y="2812455"/>
            <a:ext cx="5086354" cy="954087"/>
          </a:xfrm>
          <a:prstGeom prst="rect">
            <a:avLst/>
          </a:prstGeom>
          <a:noFill/>
        </p:spPr>
        <p:txBody>
          <a:bodyPr wrap="square" lIns="91420" tIns="45710" rIns="91420" bIns="45710" rtlCol="0">
            <a:spAutoFit/>
          </a:bodyPr>
          <a:lstStyle/>
          <a:p>
            <a:r>
              <a:rPr lang="en-US" altLang="zh-TW" sz="2800" dirty="0"/>
              <a:t>How about put this phenomenon in gradient descent?</a:t>
            </a:r>
            <a:endParaRPr lang="zh-TW" altLang="en-US" sz="2800" dirty="0"/>
          </a:p>
        </p:txBody>
      </p:sp>
      <p:sp>
        <p:nvSpPr>
          <p:cNvPr id="4" name="TextBox 3"/>
          <p:cNvSpPr txBox="1"/>
          <p:nvPr/>
        </p:nvSpPr>
        <p:spPr>
          <a:xfrm>
            <a:off x="4422709" y="74645"/>
            <a:ext cx="4683967" cy="2246749"/>
          </a:xfrm>
          <a:prstGeom prst="rect">
            <a:avLst/>
          </a:prstGeom>
          <a:solidFill>
            <a:schemeClr val="bg1">
              <a:lumMod val="95000"/>
            </a:schemeClr>
          </a:solidFill>
          <a:ln w="19050">
            <a:solidFill>
              <a:schemeClr val="tx1"/>
            </a:solidFill>
          </a:ln>
        </p:spPr>
        <p:txBody>
          <a:bodyPr wrap="square" lIns="91420" tIns="45710" rIns="91420" bIns="45710" rtlCol="0">
            <a:spAutoFit/>
          </a:bodyPr>
          <a:lstStyle/>
          <a:p>
            <a:r>
              <a:rPr lang="en-US" sz="1400" dirty="0"/>
              <a:t>In classical mechanics, </a:t>
            </a:r>
            <a:r>
              <a:rPr lang="en-US" sz="1400" b="1" dirty="0"/>
              <a:t>momentum</a:t>
            </a:r>
            <a:r>
              <a:rPr lang="en-US" sz="1400" dirty="0"/>
              <a:t> is the product of the mass and velocity of an object (p = m∙v), quantified in kilogram-meters per second. It is dimensionally equivalent to impulse, the product of force and time, quantified in newton-seconds. For example, a heavy truck moving rapidly has a large momentum, and it takes a large or prolonged force to get the truck up to this speed, and would take a similarly large or prolonged force to bring it to a stop. If the truck were lighter, or moving more slowly, then it would have less momentum and therefore require less impulse to start or stop. </a:t>
            </a:r>
            <a:r>
              <a:rPr lang="en-US" sz="1200" dirty="0"/>
              <a:t> [</a:t>
            </a:r>
            <a:r>
              <a:rPr lang="en-US" sz="1200" dirty="0">
                <a:hlinkClick r:id="rId3"/>
              </a:rPr>
              <a:t>Wikipedia</a:t>
            </a:r>
            <a:r>
              <a:rPr lang="en-US" sz="1200" dirty="0"/>
              <a:t>]</a:t>
            </a:r>
          </a:p>
        </p:txBody>
      </p:sp>
    </p:spTree>
    <p:extLst>
      <p:ext uri="{BB962C8B-B14F-4D97-AF65-F5344CB8AC3E}">
        <p14:creationId xmlns:p14="http://schemas.microsoft.com/office/powerpoint/2010/main" val="143255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26461" y="2383674"/>
            <a:ext cx="1856075" cy="426931"/>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a:p>
        </p:txBody>
      </p:sp>
      <p:cxnSp>
        <p:nvCxnSpPr>
          <p:cNvPr id="52" name="直線接點 51"/>
          <p:cNvCxnSpPr/>
          <p:nvPr/>
        </p:nvCxnSpPr>
        <p:spPr>
          <a:xfrm>
            <a:off x="7245157" y="4307839"/>
            <a:ext cx="0" cy="13204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a:xfrm>
            <a:off x="3347542" y="4307841"/>
            <a:ext cx="0" cy="133236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5445082" y="5035084"/>
            <a:ext cx="0" cy="60511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p:txBody>
          <a:bodyPr/>
          <a:lstStyle/>
          <a:p>
            <a:r>
              <a:rPr lang="en-US" altLang="zh-TW" dirty="0"/>
              <a:t>Momentum</a:t>
            </a:r>
            <a:endParaRPr lang="zh-TW" altLang="en-US" dirty="0"/>
          </a:p>
        </p:txBody>
      </p:sp>
      <p:sp>
        <p:nvSpPr>
          <p:cNvPr id="4" name="手繪多邊形 3"/>
          <p:cNvSpPr/>
          <p:nvPr/>
        </p:nvSpPr>
        <p:spPr>
          <a:xfrm>
            <a:off x="1158073" y="2112738"/>
            <a:ext cx="7754816" cy="4208267"/>
          </a:xfrm>
          <a:custGeom>
            <a:avLst/>
            <a:gdLst>
              <a:gd name="connsiteX0" fmla="*/ 0 w 7754816"/>
              <a:gd name="connsiteY0" fmla="*/ 0 h 4208267"/>
              <a:gd name="connsiteX1" fmla="*/ 1019908 w 7754816"/>
              <a:gd name="connsiteY1" fmla="*/ 2356339 h 4208267"/>
              <a:gd name="connsiteX2" fmla="*/ 3499339 w 7754816"/>
              <a:gd name="connsiteY2" fmla="*/ 2760785 h 4208267"/>
              <a:gd name="connsiteX3" fmla="*/ 4783016 w 7754816"/>
              <a:gd name="connsiteY3" fmla="*/ 3130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304044 w 7754816"/>
              <a:gd name="connsiteY3" fmla="*/ 3202633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304044 w 7754816"/>
              <a:gd name="connsiteY3" fmla="*/ 3202633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816" h="4208267">
                <a:moveTo>
                  <a:pt x="0" y="0"/>
                </a:moveTo>
                <a:cubicBezTo>
                  <a:pt x="218342" y="948104"/>
                  <a:pt x="470552" y="1888951"/>
                  <a:pt x="1019908" y="2356339"/>
                </a:cubicBezTo>
                <a:cubicBezTo>
                  <a:pt x="1569264" y="2823727"/>
                  <a:pt x="2748783" y="2663279"/>
                  <a:pt x="3296139" y="2804328"/>
                </a:cubicBezTo>
                <a:cubicBezTo>
                  <a:pt x="3843495" y="2945377"/>
                  <a:pt x="3781716" y="3192725"/>
                  <a:pt x="4304044" y="3202633"/>
                </a:cubicBezTo>
                <a:cubicBezTo>
                  <a:pt x="4826372" y="3212541"/>
                  <a:pt x="5427087" y="2737711"/>
                  <a:pt x="5820508" y="2602523"/>
                </a:cubicBezTo>
                <a:cubicBezTo>
                  <a:pt x="6213929" y="2467335"/>
                  <a:pt x="6374424" y="2159977"/>
                  <a:pt x="6664570" y="2391508"/>
                </a:cubicBezTo>
                <a:cubicBezTo>
                  <a:pt x="6954716" y="2623039"/>
                  <a:pt x="7379677" y="3698631"/>
                  <a:pt x="7561385" y="3991708"/>
                </a:cubicBezTo>
                <a:cubicBezTo>
                  <a:pt x="7743093" y="4284785"/>
                  <a:pt x="7748954" y="4217377"/>
                  <a:pt x="7754816" y="4149970"/>
                </a:cubicBezTo>
              </a:path>
            </a:pathLst>
          </a:custGeom>
          <a:no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7" name="直線單箭頭接點 6"/>
          <p:cNvCxnSpPr/>
          <p:nvPr/>
        </p:nvCxnSpPr>
        <p:spPr>
          <a:xfrm>
            <a:off x="862066" y="5655280"/>
            <a:ext cx="80508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flipV="1">
            <a:off x="862066" y="2144234"/>
            <a:ext cx="0" cy="35110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448603" y="1698326"/>
            <a:ext cx="762000" cy="461645"/>
          </a:xfrm>
          <a:prstGeom prst="rect">
            <a:avLst/>
          </a:prstGeom>
          <a:noFill/>
        </p:spPr>
        <p:txBody>
          <a:bodyPr wrap="square" lIns="91420" tIns="45710" rIns="91420" bIns="45710" rtlCol="0">
            <a:spAutoFit/>
          </a:bodyPr>
          <a:lstStyle/>
          <a:p>
            <a:pPr algn="ctr"/>
            <a:r>
              <a:rPr lang="en-US" altLang="zh-TW" sz="2400" dirty="0"/>
              <a:t>cost</a:t>
            </a:r>
            <a:endParaRPr lang="zh-TW" altLang="en-US" sz="2400" dirty="0"/>
          </a:p>
        </p:txBody>
      </p:sp>
      <p:sp>
        <p:nvSpPr>
          <p:cNvPr id="15" name="橢圓 14"/>
          <p:cNvSpPr/>
          <p:nvPr/>
        </p:nvSpPr>
        <p:spPr>
          <a:xfrm>
            <a:off x="5133767" y="4718561"/>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8" name="橢圓 17"/>
          <p:cNvSpPr/>
          <p:nvPr/>
        </p:nvSpPr>
        <p:spPr>
          <a:xfrm>
            <a:off x="1263133" y="214423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30" name="文字方塊 29"/>
          <p:cNvSpPr txBox="1"/>
          <p:nvPr/>
        </p:nvSpPr>
        <p:spPr>
          <a:xfrm>
            <a:off x="3640983" y="1994362"/>
            <a:ext cx="4568340" cy="830977"/>
          </a:xfrm>
          <a:prstGeom prst="rect">
            <a:avLst/>
          </a:prstGeom>
          <a:noFill/>
        </p:spPr>
        <p:txBody>
          <a:bodyPr wrap="square" lIns="91420" tIns="45710" rIns="91420" bIns="45710" rtlCol="0">
            <a:spAutoFit/>
          </a:bodyPr>
          <a:lstStyle/>
          <a:p>
            <a:r>
              <a:rPr lang="en-US" altLang="zh-TW" sz="2400" dirty="0"/>
              <a:t>Movement = </a:t>
            </a:r>
          </a:p>
          <a:p>
            <a:r>
              <a:rPr lang="en-US" altLang="zh-TW" sz="2400" dirty="0"/>
              <a:t>Negative of Gradient + Momentum </a:t>
            </a:r>
            <a:endParaRPr lang="zh-TW" altLang="en-US" sz="2400" dirty="0"/>
          </a:p>
        </p:txBody>
      </p:sp>
      <p:cxnSp>
        <p:nvCxnSpPr>
          <p:cNvPr id="34" name="直線單箭頭接點 33"/>
          <p:cNvCxnSpPr/>
          <p:nvPr/>
        </p:nvCxnSpPr>
        <p:spPr>
          <a:xfrm flipV="1">
            <a:off x="1690741" y="5818792"/>
            <a:ext cx="591707"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1690739" y="5498508"/>
            <a:ext cx="618998"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橢圓 54"/>
          <p:cNvSpPr/>
          <p:nvPr/>
        </p:nvSpPr>
        <p:spPr>
          <a:xfrm>
            <a:off x="6919863" y="3909680"/>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58" name="直線單箭頭接點 57"/>
          <p:cNvCxnSpPr/>
          <p:nvPr/>
        </p:nvCxnSpPr>
        <p:spPr>
          <a:xfrm flipH="1">
            <a:off x="6749242" y="5479503"/>
            <a:ext cx="459122"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p:nvPr/>
        </p:nvCxnSpPr>
        <p:spPr>
          <a:xfrm>
            <a:off x="7314392" y="5801394"/>
            <a:ext cx="342708" cy="4198"/>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8" name="文字方塊 67"/>
          <p:cNvSpPr txBox="1"/>
          <p:nvPr/>
        </p:nvSpPr>
        <p:spPr>
          <a:xfrm>
            <a:off x="4580243" y="6127082"/>
            <a:ext cx="1915705" cy="461645"/>
          </a:xfrm>
          <a:prstGeom prst="rect">
            <a:avLst/>
          </a:prstGeom>
          <a:noFill/>
        </p:spPr>
        <p:txBody>
          <a:bodyPr wrap="square" lIns="91420" tIns="45710" rIns="91420" bIns="45710" rtlCol="0">
            <a:spAutoFit/>
          </a:bodyPr>
          <a:lstStyle/>
          <a:p>
            <a:pPr algn="ctr"/>
            <a:r>
              <a:rPr lang="en-US" altLang="zh-TW" sz="2400" dirty="0">
                <a:solidFill>
                  <a:srgbClr val="FF0000"/>
                </a:solidFill>
              </a:rPr>
              <a:t>Gradient = 0</a:t>
            </a:r>
            <a:endParaRPr lang="zh-TW" altLang="en-US" sz="2400" dirty="0">
              <a:solidFill>
                <a:srgbClr val="FF0000"/>
              </a:solidFill>
            </a:endParaRPr>
          </a:p>
        </p:txBody>
      </p:sp>
      <p:sp>
        <p:nvSpPr>
          <p:cNvPr id="37" name="橢圓 36"/>
          <p:cNvSpPr/>
          <p:nvPr/>
        </p:nvSpPr>
        <p:spPr>
          <a:xfrm>
            <a:off x="3016322" y="4149426"/>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cxnSp>
        <p:nvCxnSpPr>
          <p:cNvPr id="38" name="直線單箭頭接點 37"/>
          <p:cNvCxnSpPr/>
          <p:nvPr/>
        </p:nvCxnSpPr>
        <p:spPr>
          <a:xfrm>
            <a:off x="3483523" y="5482222"/>
            <a:ext cx="339830"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V="1">
            <a:off x="3823355" y="5479505"/>
            <a:ext cx="848453" cy="15695"/>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a:off x="5576003" y="5833701"/>
            <a:ext cx="777246"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1560497" y="2731774"/>
            <a:ext cx="0" cy="303879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橢圓 45"/>
          <p:cNvSpPr/>
          <p:nvPr/>
        </p:nvSpPr>
        <p:spPr>
          <a:xfrm>
            <a:off x="1474622" y="5552445"/>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7" name="橢圓 46"/>
          <p:cNvSpPr/>
          <p:nvPr/>
        </p:nvSpPr>
        <p:spPr>
          <a:xfrm>
            <a:off x="3239485" y="5552111"/>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49" name="橢圓 48"/>
          <p:cNvSpPr/>
          <p:nvPr/>
        </p:nvSpPr>
        <p:spPr>
          <a:xfrm>
            <a:off x="5359887" y="5569403"/>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50" name="橢圓 49"/>
          <p:cNvSpPr/>
          <p:nvPr/>
        </p:nvSpPr>
        <p:spPr>
          <a:xfrm>
            <a:off x="7146439" y="5533778"/>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53" name="文字方塊 52"/>
          <p:cNvSpPr txBox="1"/>
          <p:nvPr/>
        </p:nvSpPr>
        <p:spPr>
          <a:xfrm>
            <a:off x="4063843" y="307140"/>
            <a:ext cx="4586408" cy="1384974"/>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r>
              <a:rPr lang="en-US" altLang="zh-TW" sz="2800" dirty="0"/>
              <a:t>Still not guarantee reaching global minima, but give some hope ……</a:t>
            </a:r>
            <a:endParaRPr lang="zh-TW" altLang="en-US" sz="2800" dirty="0"/>
          </a:p>
        </p:txBody>
      </p:sp>
      <p:grpSp>
        <p:nvGrpSpPr>
          <p:cNvPr id="78" name="群組 77"/>
          <p:cNvGrpSpPr/>
          <p:nvPr/>
        </p:nvGrpSpPr>
        <p:grpSpPr>
          <a:xfrm>
            <a:off x="3774185" y="2875252"/>
            <a:ext cx="3968486" cy="1363779"/>
            <a:chOff x="4244734" y="2308754"/>
            <a:chExt cx="3968486" cy="1363781"/>
          </a:xfrm>
        </p:grpSpPr>
        <p:cxnSp>
          <p:nvCxnSpPr>
            <p:cNvPr id="28" name="直線單箭頭接點 27"/>
            <p:cNvCxnSpPr/>
            <p:nvPr/>
          </p:nvCxnSpPr>
          <p:spPr>
            <a:xfrm>
              <a:off x="4257783" y="3482737"/>
              <a:ext cx="690196"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a:off x="4244734" y="2561247"/>
              <a:ext cx="690196"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4947979" y="2308754"/>
              <a:ext cx="3265241" cy="461666"/>
            </a:xfrm>
            <a:prstGeom prst="rect">
              <a:avLst/>
            </a:prstGeom>
            <a:noFill/>
          </p:spPr>
          <p:txBody>
            <a:bodyPr wrap="square" rtlCol="0">
              <a:spAutoFit/>
            </a:bodyPr>
            <a:lstStyle/>
            <a:p>
              <a:r>
                <a:rPr lang="en-US" altLang="zh-TW" sz="2400" dirty="0"/>
                <a:t>Negative of Gradient</a:t>
              </a:r>
              <a:endParaRPr lang="zh-TW" altLang="en-US" sz="2400" dirty="0"/>
            </a:p>
          </p:txBody>
        </p:sp>
        <p:cxnSp>
          <p:nvCxnSpPr>
            <p:cNvPr id="32" name="直線單箭頭接點 31"/>
            <p:cNvCxnSpPr/>
            <p:nvPr/>
          </p:nvCxnSpPr>
          <p:spPr>
            <a:xfrm>
              <a:off x="4257783" y="3038871"/>
              <a:ext cx="690196" cy="0"/>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4955188" y="2754441"/>
              <a:ext cx="2561545" cy="461666"/>
            </a:xfrm>
            <a:prstGeom prst="rect">
              <a:avLst/>
            </a:prstGeom>
            <a:noFill/>
          </p:spPr>
          <p:txBody>
            <a:bodyPr wrap="square" rtlCol="0">
              <a:spAutoFit/>
            </a:bodyPr>
            <a:lstStyle/>
            <a:p>
              <a:r>
                <a:rPr lang="en-US" altLang="zh-TW" sz="2400" dirty="0"/>
                <a:t>Momentum</a:t>
              </a:r>
              <a:endParaRPr lang="zh-TW" altLang="en-US" sz="2400" dirty="0"/>
            </a:p>
          </p:txBody>
        </p:sp>
        <p:sp>
          <p:nvSpPr>
            <p:cNvPr id="54" name="文字方塊 53"/>
            <p:cNvSpPr txBox="1"/>
            <p:nvPr/>
          </p:nvSpPr>
          <p:spPr>
            <a:xfrm>
              <a:off x="4947979" y="3210869"/>
              <a:ext cx="2561545" cy="461666"/>
            </a:xfrm>
            <a:prstGeom prst="rect">
              <a:avLst/>
            </a:prstGeom>
            <a:noFill/>
          </p:spPr>
          <p:txBody>
            <a:bodyPr wrap="square" rtlCol="0">
              <a:spAutoFit/>
            </a:bodyPr>
            <a:lstStyle/>
            <a:p>
              <a:r>
                <a:rPr lang="en-US" altLang="zh-TW" sz="2400" dirty="0"/>
                <a:t>Real Movement</a:t>
              </a:r>
              <a:endParaRPr lang="zh-TW" altLang="en-US" sz="2400" dirty="0"/>
            </a:p>
          </p:txBody>
        </p:sp>
      </p:grpSp>
      <p:cxnSp>
        <p:nvCxnSpPr>
          <p:cNvPr id="62" name="直線單箭頭接點 61"/>
          <p:cNvCxnSpPr/>
          <p:nvPr/>
        </p:nvCxnSpPr>
        <p:spPr>
          <a:xfrm>
            <a:off x="5576003" y="5525983"/>
            <a:ext cx="777246" cy="0"/>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p:nvPr/>
        </p:nvCxnSpPr>
        <p:spPr>
          <a:xfrm>
            <a:off x="7290322" y="5476594"/>
            <a:ext cx="652424" cy="11198"/>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p:nvPr/>
        </p:nvCxnSpPr>
        <p:spPr>
          <a:xfrm>
            <a:off x="3514278" y="5823538"/>
            <a:ext cx="1157528"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77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8" grpId="0" animBg="1"/>
      <p:bldP spid="55" grpId="0" animBg="1"/>
      <p:bldP spid="68" grpId="0"/>
      <p:bldP spid="37" grpId="0" animBg="1"/>
      <p:bldP spid="46" grpId="0" animBg="1"/>
      <p:bldP spid="47" grpId="0" animBg="1"/>
      <p:bldP spid="49" grpId="0" animBg="1"/>
      <p:bldP spid="50" grpId="0" animBg="1"/>
      <p:bldP spid="5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7826" y="2509750"/>
            <a:ext cx="5398402" cy="1637435"/>
            <a:chOff x="3787011" y="2110328"/>
            <a:chExt cx="5398402" cy="1637435"/>
          </a:xfrm>
        </p:grpSpPr>
        <p:sp>
          <p:nvSpPr>
            <p:cNvPr id="23" name="Rounded Rectangle 22"/>
            <p:cNvSpPr/>
            <p:nvPr/>
          </p:nvSpPr>
          <p:spPr>
            <a:xfrm>
              <a:off x="3787011" y="2110328"/>
              <a:ext cx="5398402" cy="1637435"/>
            </a:xfrm>
            <a:prstGeom prst="roundRect">
              <a:avLst>
                <a:gd name="adj" fmla="val 52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734" y="2246268"/>
              <a:ext cx="2905198" cy="110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324" y="3381403"/>
              <a:ext cx="1763110" cy="27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2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6931" y="2177515"/>
              <a:ext cx="2303041" cy="143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3804839" y="65869"/>
            <a:ext cx="4982705" cy="1801676"/>
            <a:chOff x="4401518" y="213417"/>
            <a:chExt cx="4633994" cy="1546667"/>
          </a:xfrm>
        </p:grpSpPr>
        <p:sp>
          <p:nvSpPr>
            <p:cNvPr id="5" name="Rounded Rectangle 4"/>
            <p:cNvSpPr/>
            <p:nvPr/>
          </p:nvSpPr>
          <p:spPr>
            <a:xfrm>
              <a:off x="4401518" y="213417"/>
              <a:ext cx="4633994" cy="1546667"/>
            </a:xfrm>
            <a:prstGeom prst="roundRect">
              <a:avLst>
                <a:gd name="adj" fmla="val 52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4322" y="276616"/>
              <a:ext cx="2640067" cy="10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267" y="1360073"/>
              <a:ext cx="2044889" cy="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31"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2488" y="400371"/>
              <a:ext cx="2080544" cy="1307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177825" y="4471568"/>
            <a:ext cx="5398403" cy="1945497"/>
            <a:chOff x="177825" y="4471568"/>
            <a:chExt cx="5398403" cy="1945497"/>
          </a:xfrm>
        </p:grpSpPr>
        <p:sp>
          <p:nvSpPr>
            <p:cNvPr id="28" name="Rounded Rectangle 27"/>
            <p:cNvSpPr/>
            <p:nvPr/>
          </p:nvSpPr>
          <p:spPr>
            <a:xfrm>
              <a:off x="177825" y="4471568"/>
              <a:ext cx="5398403" cy="1945497"/>
            </a:xfrm>
            <a:prstGeom prst="roundRect">
              <a:avLst>
                <a:gd name="adj" fmla="val 52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073" y="4605143"/>
              <a:ext cx="3102521" cy="133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548" y="6003224"/>
              <a:ext cx="3048082" cy="258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15075" y="4658539"/>
              <a:ext cx="2241070" cy="139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5757620" y="1957593"/>
            <a:ext cx="3060920" cy="4781975"/>
            <a:chOff x="5974592" y="1957593"/>
            <a:chExt cx="3060920" cy="4781975"/>
          </a:xfrm>
        </p:grpSpPr>
        <p:sp>
          <p:nvSpPr>
            <p:cNvPr id="26" name="Rounded Rectangle 25"/>
            <p:cNvSpPr/>
            <p:nvPr/>
          </p:nvSpPr>
          <p:spPr>
            <a:xfrm>
              <a:off x="5974592" y="1957593"/>
              <a:ext cx="3060920" cy="4781975"/>
            </a:xfrm>
            <a:prstGeom prst="roundRect">
              <a:avLst>
                <a:gd name="adj" fmla="val 52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3307" y="2042412"/>
              <a:ext cx="2936697" cy="122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87550" y="3321243"/>
              <a:ext cx="1651457" cy="176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52465" y="3308537"/>
              <a:ext cx="802925" cy="18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38" name="Picture 14"/>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3463" y="3729316"/>
              <a:ext cx="2100465" cy="138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39" name="Picture 15"/>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3993" y="5246953"/>
              <a:ext cx="2163480" cy="142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128820" y="50369"/>
            <a:ext cx="3428041" cy="2041903"/>
            <a:chOff x="128820" y="50369"/>
            <a:chExt cx="3428041" cy="2041903"/>
          </a:xfrm>
        </p:grpSpPr>
        <p:grpSp>
          <p:nvGrpSpPr>
            <p:cNvPr id="4" name="Group 3"/>
            <p:cNvGrpSpPr/>
            <p:nvPr/>
          </p:nvGrpSpPr>
          <p:grpSpPr>
            <a:xfrm>
              <a:off x="134318" y="50369"/>
              <a:ext cx="3422543" cy="1169100"/>
              <a:chOff x="134318" y="50369"/>
              <a:chExt cx="3048001" cy="924516"/>
            </a:xfrm>
          </p:grpSpPr>
          <p:pic>
            <p:nvPicPr>
              <p:cNvPr id="205840" name="Picture 16">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4318" y="50369"/>
                <a:ext cx="3048000" cy="8096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841"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4319" y="859994"/>
                <a:ext cx="3048000" cy="11489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842" name="Picture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65" y="91910"/>
                <a:ext cx="423620" cy="38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843"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8820" y="1233894"/>
              <a:ext cx="3428041" cy="85837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4058922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63" y="932159"/>
            <a:ext cx="6885992" cy="5331090"/>
          </a:xfrm>
          <a:prstGeom prst="rect">
            <a:avLst/>
          </a:prstGeom>
        </p:spPr>
      </p:pic>
      <p:sp>
        <p:nvSpPr>
          <p:cNvPr id="31" name="標題 1"/>
          <p:cNvSpPr>
            <a:spLocks noGrp="1"/>
          </p:cNvSpPr>
          <p:nvPr>
            <p:ph type="title"/>
          </p:nvPr>
        </p:nvSpPr>
        <p:spPr>
          <a:xfrm>
            <a:off x="78120" y="18657"/>
            <a:ext cx="9131194" cy="913502"/>
          </a:xfrm>
        </p:spPr>
        <p:txBody>
          <a:bodyPr/>
          <a:lstStyle/>
          <a:p>
            <a:r>
              <a:rPr lang="en-US" altLang="zh-TW" dirty="0"/>
              <a:t>Many approaches exist in literature …</a:t>
            </a:r>
            <a:endParaRPr lang="zh-TW" altLang="en-US" dirty="0"/>
          </a:p>
        </p:txBody>
      </p:sp>
    </p:spTree>
    <p:extLst>
      <p:ext uri="{BB962C8B-B14F-4D97-AF65-F5344CB8AC3E}">
        <p14:creationId xmlns:p14="http://schemas.microsoft.com/office/powerpoint/2010/main" val="22604716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Mini-batch</a:t>
            </a:r>
            <a:endParaRPr lang="zh-TW" altLang="en-US" dirty="0"/>
          </a:p>
        </p:txBody>
      </p:sp>
      <p:grpSp>
        <p:nvGrpSpPr>
          <p:cNvPr id="4" name="群組 3"/>
          <p:cNvGrpSpPr/>
          <p:nvPr/>
        </p:nvGrpSpPr>
        <p:grpSpPr>
          <a:xfrm>
            <a:off x="1258864" y="1778498"/>
            <a:ext cx="421911" cy="671513"/>
            <a:chOff x="510563" y="3417283"/>
            <a:chExt cx="421911" cy="671513"/>
          </a:xfrm>
        </p:grpSpPr>
        <p:sp>
          <p:nvSpPr>
            <p:cNvPr id="5" name="矩形 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 name="矩形 5"/>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1</a:t>
              </a:r>
              <a:endParaRPr lang="zh-TW" altLang="en-US" sz="2400" baseline="30000" dirty="0"/>
            </a:p>
          </p:txBody>
        </p:sp>
      </p:grpSp>
      <p:sp>
        <p:nvSpPr>
          <p:cNvPr id="13" name="矩形 12"/>
          <p:cNvSpPr/>
          <p:nvPr/>
        </p:nvSpPr>
        <p:spPr>
          <a:xfrm>
            <a:off x="2058791" y="1781067"/>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sp>
        <p:nvSpPr>
          <p:cNvPr id="17" name="文字方塊 16"/>
          <p:cNvSpPr txBox="1"/>
          <p:nvPr/>
        </p:nvSpPr>
        <p:spPr>
          <a:xfrm rot="5400000">
            <a:off x="2281307" y="3323813"/>
            <a:ext cx="828675"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18" name="直線單箭頭接點 17"/>
          <p:cNvCxnSpPr/>
          <p:nvPr/>
        </p:nvCxnSpPr>
        <p:spPr>
          <a:xfrm flipV="1">
            <a:off x="1627407" y="2114251"/>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3027656" y="2109044"/>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群組 23"/>
          <p:cNvGrpSpPr/>
          <p:nvPr/>
        </p:nvGrpSpPr>
        <p:grpSpPr>
          <a:xfrm>
            <a:off x="3426170" y="1778498"/>
            <a:ext cx="428323" cy="671513"/>
            <a:chOff x="507357" y="3417283"/>
            <a:chExt cx="428323" cy="671513"/>
          </a:xfrm>
        </p:grpSpPr>
        <p:sp>
          <p:nvSpPr>
            <p:cNvPr id="25" name="矩形 24"/>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26" name="矩形 25"/>
            <p:cNvSpPr/>
            <p:nvPr/>
          </p:nvSpPr>
          <p:spPr>
            <a:xfrm>
              <a:off x="507357" y="3522206"/>
              <a:ext cx="428323" cy="461665"/>
            </a:xfrm>
            <a:prstGeom prst="rect">
              <a:avLst/>
            </a:prstGeom>
          </p:spPr>
          <p:txBody>
            <a:bodyPr wrap="none">
              <a:spAutoFit/>
            </a:bodyPr>
            <a:lstStyle/>
            <a:p>
              <a:pPr algn="ctr"/>
              <a:r>
                <a:rPr lang="en-US" altLang="zh-TW" sz="2400" dirty="0"/>
                <a:t>y</a:t>
              </a:r>
              <a:r>
                <a:rPr lang="en-US" altLang="zh-TW" sz="2400" baseline="30000" dirty="0"/>
                <a:t>1</a:t>
              </a:r>
              <a:endParaRPr lang="zh-TW" altLang="en-US" sz="2400" baseline="30000" dirty="0"/>
            </a:p>
          </p:txBody>
        </p:sp>
      </p:grpSp>
      <p:sp>
        <p:nvSpPr>
          <p:cNvPr id="33" name="矩形 32"/>
          <p:cNvSpPr/>
          <p:nvPr/>
        </p:nvSpPr>
        <p:spPr>
          <a:xfrm>
            <a:off x="4444216" y="1778498"/>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36" name="文字方塊 35"/>
              <p:cNvSpPr txBox="1"/>
              <p:nvPr/>
            </p:nvSpPr>
            <p:spPr>
              <a:xfrm>
                <a:off x="4433773" y="1952099"/>
                <a:ext cx="3914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4433773" y="1952099"/>
                <a:ext cx="391454" cy="369332"/>
              </a:xfrm>
              <a:prstGeom prst="rect">
                <a:avLst/>
              </a:prstGeom>
              <a:blipFill rotWithShape="0">
                <a:blip r:embed="rId3"/>
                <a:stretch>
                  <a:fillRect l="-18462" t="-16393" r="-47692" b="-24590"/>
                </a:stretch>
              </a:blipFill>
            </p:spPr>
            <p:txBody>
              <a:bodyPr/>
              <a:lstStyle/>
              <a:p>
                <a:r>
                  <a:rPr lang="zh-TW" altLang="en-US">
                    <a:noFill/>
                  </a:rPr>
                  <a:t> </a:t>
                </a:r>
              </a:p>
            </p:txBody>
          </p:sp>
        </mc:Fallback>
      </mc:AlternateContent>
      <p:sp>
        <p:nvSpPr>
          <p:cNvPr id="39" name="左-右雙向箭號 38"/>
          <p:cNvSpPr/>
          <p:nvPr/>
        </p:nvSpPr>
        <p:spPr>
          <a:xfrm>
            <a:off x="3785800" y="2070472"/>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42" name="文字方塊 41"/>
              <p:cNvSpPr txBox="1"/>
              <p:nvPr/>
            </p:nvSpPr>
            <p:spPr>
              <a:xfrm>
                <a:off x="3927374" y="2265206"/>
                <a:ext cx="35067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3927373" y="2265204"/>
                <a:ext cx="350673" cy="369332"/>
              </a:xfrm>
              <a:prstGeom prst="rect">
                <a:avLst/>
              </a:prstGeom>
              <a:blipFill rotWithShape="0">
                <a:blip r:embed="rId4"/>
                <a:stretch>
                  <a:fillRect l="-18966" t="-1667" r="-6897" b="-6667"/>
                </a:stretch>
              </a:blipFill>
            </p:spPr>
            <p:txBody>
              <a:bodyPr/>
              <a:lstStyle/>
              <a:p>
                <a:r>
                  <a:rPr lang="zh-TW" altLang="en-US">
                    <a:noFill/>
                  </a:rPr>
                  <a:t> </a:t>
                </a:r>
              </a:p>
            </p:txBody>
          </p:sp>
        </mc:Fallback>
      </mc:AlternateContent>
      <p:grpSp>
        <p:nvGrpSpPr>
          <p:cNvPr id="47" name="群組 46"/>
          <p:cNvGrpSpPr/>
          <p:nvPr/>
        </p:nvGrpSpPr>
        <p:grpSpPr>
          <a:xfrm>
            <a:off x="1209852" y="2586463"/>
            <a:ext cx="526106" cy="671513"/>
            <a:chOff x="458466" y="3417283"/>
            <a:chExt cx="526106" cy="671513"/>
          </a:xfrm>
        </p:grpSpPr>
        <p:sp>
          <p:nvSpPr>
            <p:cNvPr id="48" name="矩形 47"/>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49" name="矩形 48"/>
            <p:cNvSpPr/>
            <p:nvPr/>
          </p:nvSpPr>
          <p:spPr>
            <a:xfrm>
              <a:off x="458466" y="3522206"/>
              <a:ext cx="526106" cy="461665"/>
            </a:xfrm>
            <a:prstGeom prst="rect">
              <a:avLst/>
            </a:prstGeom>
          </p:spPr>
          <p:txBody>
            <a:bodyPr wrap="none">
              <a:spAutoFit/>
            </a:bodyPr>
            <a:lstStyle/>
            <a:p>
              <a:pPr algn="ctr"/>
              <a:r>
                <a:rPr lang="en-US" altLang="zh-TW" sz="2400" dirty="0"/>
                <a:t>x</a:t>
              </a:r>
              <a:r>
                <a:rPr lang="en-US" altLang="zh-TW" sz="2400" baseline="30000" dirty="0"/>
                <a:t>31</a:t>
              </a:r>
              <a:endParaRPr lang="zh-TW" altLang="en-US" sz="2400" baseline="30000" dirty="0"/>
            </a:p>
          </p:txBody>
        </p:sp>
      </p:grpSp>
      <p:sp>
        <p:nvSpPr>
          <p:cNvPr id="50" name="矩形 49"/>
          <p:cNvSpPr/>
          <p:nvPr/>
        </p:nvSpPr>
        <p:spPr>
          <a:xfrm>
            <a:off x="2061873" y="2580637"/>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cxnSp>
        <p:nvCxnSpPr>
          <p:cNvPr id="51" name="直線單箭頭接點 50"/>
          <p:cNvCxnSpPr/>
          <p:nvPr/>
        </p:nvCxnSpPr>
        <p:spPr>
          <a:xfrm flipV="1">
            <a:off x="1627529" y="2922216"/>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V="1">
            <a:off x="3027778" y="2917009"/>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3" name="群組 52"/>
          <p:cNvGrpSpPr/>
          <p:nvPr/>
        </p:nvGrpSpPr>
        <p:grpSpPr>
          <a:xfrm>
            <a:off x="3377157" y="2586463"/>
            <a:ext cx="532518" cy="671513"/>
            <a:chOff x="455260" y="3417283"/>
            <a:chExt cx="532519" cy="671513"/>
          </a:xfrm>
        </p:grpSpPr>
        <p:sp>
          <p:nvSpPr>
            <p:cNvPr id="54" name="矩形 53"/>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55" name="矩形 54"/>
            <p:cNvSpPr/>
            <p:nvPr/>
          </p:nvSpPr>
          <p:spPr>
            <a:xfrm>
              <a:off x="455260" y="3522206"/>
              <a:ext cx="532519" cy="461665"/>
            </a:xfrm>
            <a:prstGeom prst="rect">
              <a:avLst/>
            </a:prstGeom>
          </p:spPr>
          <p:txBody>
            <a:bodyPr wrap="none">
              <a:spAutoFit/>
            </a:bodyPr>
            <a:lstStyle/>
            <a:p>
              <a:pPr algn="ctr"/>
              <a:r>
                <a:rPr lang="en-US" altLang="zh-TW" sz="2400" dirty="0"/>
                <a:t>y</a:t>
              </a:r>
              <a:r>
                <a:rPr lang="en-US" altLang="zh-TW" sz="2400" baseline="30000" dirty="0"/>
                <a:t>31</a:t>
              </a:r>
              <a:endParaRPr lang="zh-TW" altLang="en-US" sz="2400" baseline="30000" dirty="0"/>
            </a:p>
          </p:txBody>
        </p:sp>
      </p:grpSp>
      <p:sp>
        <p:nvSpPr>
          <p:cNvPr id="56" name="矩形 55"/>
          <p:cNvSpPr/>
          <p:nvPr/>
        </p:nvSpPr>
        <p:spPr>
          <a:xfrm>
            <a:off x="4447299" y="2586463"/>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57" name="文字方塊 56"/>
              <p:cNvSpPr txBox="1"/>
              <p:nvPr/>
            </p:nvSpPr>
            <p:spPr>
              <a:xfrm>
                <a:off x="4447297" y="2748469"/>
                <a:ext cx="52790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31</m:t>
                          </m:r>
                        </m:sup>
                      </m:sSup>
                    </m:oMath>
                  </m:oMathPara>
                </a14:m>
                <a:endParaRPr lang="zh-TW" altLang="en-US" sz="2400" dirty="0"/>
              </a:p>
            </p:txBody>
          </p:sp>
        </mc:Choice>
        <mc:Fallback xmlns="">
          <p:sp>
            <p:nvSpPr>
              <p:cNvPr id="57" name="文字方塊 56"/>
              <p:cNvSpPr txBox="1">
                <a:spLocks noRot="1" noChangeAspect="1" noMove="1" noResize="1" noEditPoints="1" noAdjustHandles="1" noChangeArrowheads="1" noChangeShapeType="1" noTextEdit="1"/>
              </p:cNvSpPr>
              <p:nvPr/>
            </p:nvSpPr>
            <p:spPr>
              <a:xfrm>
                <a:off x="4447297" y="2748469"/>
                <a:ext cx="527901" cy="369332"/>
              </a:xfrm>
              <a:prstGeom prst="rect">
                <a:avLst/>
              </a:prstGeom>
              <a:blipFill rotWithShape="0">
                <a:blip r:embed="rId5"/>
                <a:stretch>
                  <a:fillRect l="-13953" t="-18333" r="-33721" b="-26667"/>
                </a:stretch>
              </a:blipFill>
            </p:spPr>
            <p:txBody>
              <a:bodyPr/>
              <a:lstStyle/>
              <a:p>
                <a:r>
                  <a:rPr lang="zh-TW" altLang="en-US">
                    <a:noFill/>
                  </a:rPr>
                  <a:t> </a:t>
                </a:r>
              </a:p>
            </p:txBody>
          </p:sp>
        </mc:Fallback>
      </mc:AlternateContent>
      <p:sp>
        <p:nvSpPr>
          <p:cNvPr id="58" name="左-右雙向箭號 57"/>
          <p:cNvSpPr/>
          <p:nvPr/>
        </p:nvSpPr>
        <p:spPr>
          <a:xfrm>
            <a:off x="3783522" y="2852032"/>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59" name="文字方塊 58"/>
              <p:cNvSpPr txBox="1"/>
              <p:nvPr/>
            </p:nvSpPr>
            <p:spPr>
              <a:xfrm>
                <a:off x="3926812" y="3109079"/>
                <a:ext cx="4871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31</m:t>
                          </m:r>
                        </m:sup>
                      </m:sSup>
                    </m:oMath>
                  </m:oMathPara>
                </a14:m>
                <a:endParaRPr lang="zh-TW" altLang="en-US" sz="2400" dirty="0"/>
              </a:p>
            </p:txBody>
          </p:sp>
        </mc:Choice>
        <mc:Fallback xmlns="">
          <p:sp>
            <p:nvSpPr>
              <p:cNvPr id="59" name="文字方塊 58"/>
              <p:cNvSpPr txBox="1">
                <a:spLocks noRot="1" noChangeAspect="1" noMove="1" noResize="1" noEditPoints="1" noAdjustHandles="1" noChangeArrowheads="1" noChangeShapeType="1" noTextEdit="1"/>
              </p:cNvSpPr>
              <p:nvPr/>
            </p:nvSpPr>
            <p:spPr>
              <a:xfrm>
                <a:off x="3926811" y="3109079"/>
                <a:ext cx="487120" cy="369332"/>
              </a:xfrm>
              <a:prstGeom prst="rect">
                <a:avLst/>
              </a:prstGeom>
              <a:blipFill rotWithShape="0">
                <a:blip r:embed="rId6"/>
                <a:stretch>
                  <a:fillRect l="-13750" r="-5000" b="-6557"/>
                </a:stretch>
              </a:blipFill>
            </p:spPr>
            <p:txBody>
              <a:bodyPr/>
              <a:lstStyle/>
              <a:p>
                <a:r>
                  <a:rPr lang="zh-TW" altLang="en-US">
                    <a:noFill/>
                  </a:rPr>
                  <a:t> </a:t>
                </a:r>
              </a:p>
            </p:txBody>
          </p:sp>
        </mc:Fallback>
      </mc:AlternateContent>
      <p:pic>
        <p:nvPicPr>
          <p:cNvPr id="60" name="圖片 59"/>
          <p:cNvPicPr preferRelativeResize="0">
            <a:picLocks/>
          </p:cNvPicPr>
          <p:nvPr/>
        </p:nvPicPr>
        <p:blipFill>
          <a:blip r:embed="rId7"/>
          <a:stretch>
            <a:fillRect/>
          </a:stretch>
        </p:blipFill>
        <p:spPr>
          <a:xfrm>
            <a:off x="853541" y="1961433"/>
            <a:ext cx="360000" cy="360000"/>
          </a:xfrm>
          <a:prstGeom prst="rect">
            <a:avLst/>
          </a:prstGeom>
          <a:ln w="38100">
            <a:solidFill>
              <a:schemeClr val="tx1"/>
            </a:solidFill>
          </a:ln>
        </p:spPr>
      </p:pic>
      <p:pic>
        <p:nvPicPr>
          <p:cNvPr id="61" name="圖片 60"/>
          <p:cNvPicPr preferRelativeResize="0">
            <a:picLocks/>
          </p:cNvPicPr>
          <p:nvPr/>
        </p:nvPicPr>
        <p:blipFill>
          <a:blip r:embed="rId8"/>
          <a:stretch>
            <a:fillRect/>
          </a:stretch>
        </p:blipFill>
        <p:spPr>
          <a:xfrm>
            <a:off x="811991" y="4331374"/>
            <a:ext cx="360000" cy="360000"/>
          </a:xfrm>
          <a:prstGeom prst="rect">
            <a:avLst/>
          </a:prstGeom>
          <a:ln w="38100">
            <a:solidFill>
              <a:schemeClr val="tx1"/>
            </a:solidFill>
          </a:ln>
        </p:spPr>
      </p:pic>
      <p:pic>
        <p:nvPicPr>
          <p:cNvPr id="62" name="圖片 61"/>
          <p:cNvPicPr preferRelativeResize="0">
            <a:picLocks/>
          </p:cNvPicPr>
          <p:nvPr/>
        </p:nvPicPr>
        <p:blipFill>
          <a:blip r:embed="rId9"/>
          <a:stretch>
            <a:fillRect/>
          </a:stretch>
        </p:blipFill>
        <p:spPr>
          <a:xfrm>
            <a:off x="824563" y="2718563"/>
            <a:ext cx="360000" cy="360000"/>
          </a:xfrm>
          <a:prstGeom prst="rect">
            <a:avLst/>
          </a:prstGeom>
          <a:ln w="38100">
            <a:solidFill>
              <a:schemeClr val="tx1"/>
            </a:solidFill>
          </a:ln>
        </p:spPr>
      </p:pic>
      <p:pic>
        <p:nvPicPr>
          <p:cNvPr id="63" name="圖片 62"/>
          <p:cNvPicPr preferRelativeResize="0">
            <a:picLocks/>
          </p:cNvPicPr>
          <p:nvPr/>
        </p:nvPicPr>
        <p:blipFill>
          <a:blip r:embed="rId10"/>
          <a:stretch>
            <a:fillRect/>
          </a:stretch>
        </p:blipFill>
        <p:spPr>
          <a:xfrm>
            <a:off x="778436" y="5322008"/>
            <a:ext cx="360000" cy="360000"/>
          </a:xfrm>
          <a:prstGeom prst="rect">
            <a:avLst/>
          </a:prstGeom>
          <a:ln w="38100">
            <a:solidFill>
              <a:schemeClr val="tx1"/>
            </a:solidFill>
          </a:ln>
        </p:spPr>
      </p:pic>
      <p:grpSp>
        <p:nvGrpSpPr>
          <p:cNvPr id="65" name="群組 64"/>
          <p:cNvGrpSpPr/>
          <p:nvPr/>
        </p:nvGrpSpPr>
        <p:grpSpPr>
          <a:xfrm>
            <a:off x="1244871" y="4218357"/>
            <a:ext cx="421911" cy="671513"/>
            <a:chOff x="510563" y="3417283"/>
            <a:chExt cx="421911" cy="671513"/>
          </a:xfrm>
        </p:grpSpPr>
        <p:sp>
          <p:nvSpPr>
            <p:cNvPr id="66" name="矩形 65"/>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7" name="矩形 66"/>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2</a:t>
              </a:r>
              <a:endParaRPr lang="zh-TW" altLang="en-US" sz="2400" baseline="30000" dirty="0"/>
            </a:p>
          </p:txBody>
        </p:sp>
      </p:grpSp>
      <p:sp>
        <p:nvSpPr>
          <p:cNvPr id="68" name="矩形 67"/>
          <p:cNvSpPr/>
          <p:nvPr/>
        </p:nvSpPr>
        <p:spPr>
          <a:xfrm>
            <a:off x="2044796" y="4220926"/>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sp>
        <p:nvSpPr>
          <p:cNvPr id="69" name="文字方塊 68"/>
          <p:cNvSpPr txBox="1"/>
          <p:nvPr/>
        </p:nvSpPr>
        <p:spPr>
          <a:xfrm rot="5400000">
            <a:off x="2266554" y="5908673"/>
            <a:ext cx="828675"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70" name="直線單箭頭接點 69"/>
          <p:cNvCxnSpPr/>
          <p:nvPr/>
        </p:nvCxnSpPr>
        <p:spPr>
          <a:xfrm flipV="1">
            <a:off x="1613412" y="4554110"/>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flipV="1">
            <a:off x="3013661" y="4548903"/>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群組 71"/>
          <p:cNvGrpSpPr/>
          <p:nvPr/>
        </p:nvGrpSpPr>
        <p:grpSpPr>
          <a:xfrm>
            <a:off x="3412178" y="4218357"/>
            <a:ext cx="428323" cy="671513"/>
            <a:chOff x="507358" y="3417283"/>
            <a:chExt cx="428323" cy="671513"/>
          </a:xfrm>
        </p:grpSpPr>
        <p:sp>
          <p:nvSpPr>
            <p:cNvPr id="73" name="矩形 72"/>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74" name="矩形 73"/>
            <p:cNvSpPr/>
            <p:nvPr/>
          </p:nvSpPr>
          <p:spPr>
            <a:xfrm>
              <a:off x="507358" y="3522206"/>
              <a:ext cx="428323" cy="461665"/>
            </a:xfrm>
            <a:prstGeom prst="rect">
              <a:avLst/>
            </a:prstGeom>
          </p:spPr>
          <p:txBody>
            <a:bodyPr wrap="none">
              <a:spAutoFit/>
            </a:bodyPr>
            <a:lstStyle/>
            <a:p>
              <a:pPr algn="ctr"/>
              <a:r>
                <a:rPr lang="en-US" altLang="zh-TW" sz="2400" dirty="0"/>
                <a:t>y</a:t>
              </a:r>
              <a:r>
                <a:rPr lang="en-US" altLang="zh-TW" sz="2400" baseline="30000" dirty="0"/>
                <a:t>2</a:t>
              </a:r>
              <a:endParaRPr lang="zh-TW" altLang="en-US" sz="2400" baseline="30000" dirty="0"/>
            </a:p>
          </p:txBody>
        </p:sp>
      </p:grpSp>
      <p:sp>
        <p:nvSpPr>
          <p:cNvPr id="75" name="矩形 74"/>
          <p:cNvSpPr/>
          <p:nvPr/>
        </p:nvSpPr>
        <p:spPr>
          <a:xfrm>
            <a:off x="4430222" y="4218357"/>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76" name="文字方塊 75"/>
              <p:cNvSpPr txBox="1"/>
              <p:nvPr/>
            </p:nvSpPr>
            <p:spPr>
              <a:xfrm>
                <a:off x="4419779" y="4391960"/>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6" name="文字方塊 75"/>
              <p:cNvSpPr txBox="1">
                <a:spLocks noRot="1" noChangeAspect="1" noMove="1" noResize="1" noEditPoints="1" noAdjustHandles="1" noChangeArrowheads="1" noChangeShapeType="1" noTextEdit="1"/>
              </p:cNvSpPr>
              <p:nvPr/>
            </p:nvSpPr>
            <p:spPr>
              <a:xfrm>
                <a:off x="4419779" y="4391958"/>
                <a:ext cx="398058" cy="369332"/>
              </a:xfrm>
              <a:prstGeom prst="rect">
                <a:avLst/>
              </a:prstGeom>
              <a:blipFill rotWithShape="0">
                <a:blip r:embed="rId11"/>
                <a:stretch>
                  <a:fillRect l="-18462" t="-16393" r="-49231" b="-24590"/>
                </a:stretch>
              </a:blipFill>
            </p:spPr>
            <p:txBody>
              <a:bodyPr/>
              <a:lstStyle/>
              <a:p>
                <a:r>
                  <a:rPr lang="zh-TW" altLang="en-US">
                    <a:noFill/>
                  </a:rPr>
                  <a:t> </a:t>
                </a:r>
              </a:p>
            </p:txBody>
          </p:sp>
        </mc:Fallback>
      </mc:AlternateContent>
      <p:sp>
        <p:nvSpPr>
          <p:cNvPr id="77" name="左-右雙向箭號 76"/>
          <p:cNvSpPr/>
          <p:nvPr/>
        </p:nvSpPr>
        <p:spPr>
          <a:xfrm>
            <a:off x="3771806" y="4510331"/>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78" name="文字方塊 77"/>
              <p:cNvSpPr txBox="1"/>
              <p:nvPr/>
            </p:nvSpPr>
            <p:spPr>
              <a:xfrm>
                <a:off x="3913381" y="4705063"/>
                <a:ext cx="35727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8" name="文字方塊 77"/>
              <p:cNvSpPr txBox="1">
                <a:spLocks noRot="1" noChangeAspect="1" noMove="1" noResize="1" noEditPoints="1" noAdjustHandles="1" noChangeArrowheads="1" noChangeShapeType="1" noTextEdit="1"/>
              </p:cNvSpPr>
              <p:nvPr/>
            </p:nvSpPr>
            <p:spPr>
              <a:xfrm>
                <a:off x="3913379" y="4705063"/>
                <a:ext cx="357277" cy="369332"/>
              </a:xfrm>
              <a:prstGeom prst="rect">
                <a:avLst/>
              </a:prstGeom>
              <a:blipFill rotWithShape="0">
                <a:blip r:embed="rId12"/>
                <a:stretch>
                  <a:fillRect l="-20339" r="-6780" b="-6667"/>
                </a:stretch>
              </a:blipFill>
            </p:spPr>
            <p:txBody>
              <a:bodyPr/>
              <a:lstStyle/>
              <a:p>
                <a:r>
                  <a:rPr lang="zh-TW" altLang="en-US">
                    <a:noFill/>
                  </a:rPr>
                  <a:t> </a:t>
                </a:r>
              </a:p>
            </p:txBody>
          </p:sp>
        </mc:Fallback>
      </mc:AlternateContent>
      <p:grpSp>
        <p:nvGrpSpPr>
          <p:cNvPr id="79" name="群組 78"/>
          <p:cNvGrpSpPr/>
          <p:nvPr/>
        </p:nvGrpSpPr>
        <p:grpSpPr>
          <a:xfrm>
            <a:off x="1210372" y="5171462"/>
            <a:ext cx="526106" cy="671513"/>
            <a:chOff x="458466" y="3417283"/>
            <a:chExt cx="526106" cy="671513"/>
          </a:xfrm>
        </p:grpSpPr>
        <p:sp>
          <p:nvSpPr>
            <p:cNvPr id="80" name="矩形 79"/>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81" name="矩形 80"/>
            <p:cNvSpPr/>
            <p:nvPr/>
          </p:nvSpPr>
          <p:spPr>
            <a:xfrm>
              <a:off x="458466" y="3522206"/>
              <a:ext cx="526106" cy="461665"/>
            </a:xfrm>
            <a:prstGeom prst="rect">
              <a:avLst/>
            </a:prstGeom>
          </p:spPr>
          <p:txBody>
            <a:bodyPr wrap="none">
              <a:spAutoFit/>
            </a:bodyPr>
            <a:lstStyle/>
            <a:p>
              <a:pPr algn="ctr"/>
              <a:r>
                <a:rPr lang="en-US" altLang="zh-TW" sz="2400" dirty="0"/>
                <a:t>x</a:t>
              </a:r>
              <a:r>
                <a:rPr lang="en-US" altLang="zh-TW" sz="2400" baseline="30000" dirty="0"/>
                <a:t>16</a:t>
              </a:r>
              <a:endParaRPr lang="zh-TW" altLang="en-US" sz="2400" baseline="30000" dirty="0"/>
            </a:p>
          </p:txBody>
        </p:sp>
      </p:grpSp>
      <p:sp>
        <p:nvSpPr>
          <p:cNvPr id="82" name="矩形 81"/>
          <p:cNvSpPr/>
          <p:nvPr/>
        </p:nvSpPr>
        <p:spPr>
          <a:xfrm>
            <a:off x="2062393" y="5165636"/>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cxnSp>
        <p:nvCxnSpPr>
          <p:cNvPr id="83" name="直線單箭頭接點 82"/>
          <p:cNvCxnSpPr/>
          <p:nvPr/>
        </p:nvCxnSpPr>
        <p:spPr>
          <a:xfrm flipV="1">
            <a:off x="1628049" y="5507215"/>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V="1">
            <a:off x="3028298" y="5502008"/>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5" name="群組 84"/>
          <p:cNvGrpSpPr/>
          <p:nvPr/>
        </p:nvGrpSpPr>
        <p:grpSpPr>
          <a:xfrm>
            <a:off x="3377677" y="5171462"/>
            <a:ext cx="532518" cy="671513"/>
            <a:chOff x="455260" y="3417283"/>
            <a:chExt cx="532519" cy="671513"/>
          </a:xfrm>
        </p:grpSpPr>
        <p:sp>
          <p:nvSpPr>
            <p:cNvPr id="86" name="矩形 85"/>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87" name="矩形 86"/>
            <p:cNvSpPr/>
            <p:nvPr/>
          </p:nvSpPr>
          <p:spPr>
            <a:xfrm>
              <a:off x="455260" y="3522206"/>
              <a:ext cx="532519" cy="461665"/>
            </a:xfrm>
            <a:prstGeom prst="rect">
              <a:avLst/>
            </a:prstGeom>
          </p:spPr>
          <p:txBody>
            <a:bodyPr wrap="none">
              <a:spAutoFit/>
            </a:bodyPr>
            <a:lstStyle/>
            <a:p>
              <a:pPr algn="ctr"/>
              <a:r>
                <a:rPr lang="en-US" altLang="zh-TW" sz="2400" dirty="0"/>
                <a:t>y</a:t>
              </a:r>
              <a:r>
                <a:rPr lang="en-US" altLang="zh-TW" sz="2400" baseline="30000" dirty="0"/>
                <a:t>16</a:t>
              </a:r>
              <a:endParaRPr lang="zh-TW" altLang="en-US" sz="2400" baseline="30000" dirty="0"/>
            </a:p>
          </p:txBody>
        </p:sp>
      </p:grpSp>
      <p:sp>
        <p:nvSpPr>
          <p:cNvPr id="88" name="矩形 87"/>
          <p:cNvSpPr/>
          <p:nvPr/>
        </p:nvSpPr>
        <p:spPr>
          <a:xfrm>
            <a:off x="4447819" y="5171462"/>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89" name="文字方塊 88"/>
              <p:cNvSpPr txBox="1"/>
              <p:nvPr/>
            </p:nvSpPr>
            <p:spPr>
              <a:xfrm>
                <a:off x="4447819" y="5333470"/>
                <a:ext cx="5212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16</m:t>
                          </m:r>
                        </m:sup>
                      </m:sSup>
                    </m:oMath>
                  </m:oMathPara>
                </a14:m>
                <a:endParaRPr lang="zh-TW" altLang="en-US" sz="2400" dirty="0"/>
              </a:p>
            </p:txBody>
          </p:sp>
        </mc:Choice>
        <mc:Fallback xmlns="">
          <p:sp>
            <p:nvSpPr>
              <p:cNvPr id="89" name="文字方塊 88"/>
              <p:cNvSpPr txBox="1">
                <a:spLocks noRot="1" noChangeAspect="1" noMove="1" noResize="1" noEditPoints="1" noAdjustHandles="1" noChangeArrowheads="1" noChangeShapeType="1" noTextEdit="1"/>
              </p:cNvSpPr>
              <p:nvPr/>
            </p:nvSpPr>
            <p:spPr>
              <a:xfrm>
                <a:off x="4447817" y="5333468"/>
                <a:ext cx="521297" cy="369332"/>
              </a:xfrm>
              <a:prstGeom prst="rect">
                <a:avLst/>
              </a:prstGeom>
              <a:blipFill rotWithShape="0">
                <a:blip r:embed="rId13"/>
                <a:stretch>
                  <a:fillRect l="-14118" t="-18333" r="-35294" b="-26667"/>
                </a:stretch>
              </a:blipFill>
            </p:spPr>
            <p:txBody>
              <a:bodyPr/>
              <a:lstStyle/>
              <a:p>
                <a:r>
                  <a:rPr lang="zh-TW" altLang="en-US">
                    <a:noFill/>
                  </a:rPr>
                  <a:t> </a:t>
                </a:r>
              </a:p>
            </p:txBody>
          </p:sp>
        </mc:Fallback>
      </mc:AlternateContent>
      <p:sp>
        <p:nvSpPr>
          <p:cNvPr id="90" name="左-右雙向箭號 89"/>
          <p:cNvSpPr/>
          <p:nvPr/>
        </p:nvSpPr>
        <p:spPr>
          <a:xfrm>
            <a:off x="3784042" y="5437031"/>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91" name="文字方塊 90"/>
              <p:cNvSpPr txBox="1"/>
              <p:nvPr/>
            </p:nvSpPr>
            <p:spPr>
              <a:xfrm>
                <a:off x="3927331" y="5694080"/>
                <a:ext cx="480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16</m:t>
                          </m:r>
                        </m:sup>
                      </m:sSup>
                    </m:oMath>
                  </m:oMathPara>
                </a14:m>
                <a:endParaRPr lang="zh-TW" altLang="en-US" sz="2400" dirty="0"/>
              </a:p>
            </p:txBody>
          </p:sp>
        </mc:Choice>
        <mc:Fallback xmlns="">
          <p:sp>
            <p:nvSpPr>
              <p:cNvPr id="91" name="文字方塊 90"/>
              <p:cNvSpPr txBox="1">
                <a:spLocks noRot="1" noChangeAspect="1" noMove="1" noResize="1" noEditPoints="1" noAdjustHandles="1" noChangeArrowheads="1" noChangeShapeType="1" noTextEdit="1"/>
              </p:cNvSpPr>
              <p:nvPr/>
            </p:nvSpPr>
            <p:spPr>
              <a:xfrm>
                <a:off x="3927331" y="5694078"/>
                <a:ext cx="480516" cy="369332"/>
              </a:xfrm>
              <a:prstGeom prst="rect">
                <a:avLst/>
              </a:prstGeom>
              <a:blipFill rotWithShape="0">
                <a:blip r:embed="rId14"/>
                <a:stretch>
                  <a:fillRect l="-13924" r="-5063" b="-6557"/>
                </a:stretch>
              </a:blipFill>
            </p:spPr>
            <p:txBody>
              <a:bodyPr/>
              <a:lstStyle/>
              <a:p>
                <a:r>
                  <a:rPr lang="zh-TW" altLang="en-US">
                    <a:noFill/>
                  </a:rPr>
                  <a:t> </a:t>
                </a:r>
              </a:p>
            </p:txBody>
          </p:sp>
        </mc:Fallback>
      </mc:AlternateContent>
      <p:sp>
        <p:nvSpPr>
          <p:cNvPr id="94" name="文字方塊 93"/>
          <p:cNvSpPr txBox="1"/>
          <p:nvPr/>
        </p:nvSpPr>
        <p:spPr>
          <a:xfrm>
            <a:off x="5201056" y="1834083"/>
            <a:ext cx="3069419" cy="461645"/>
          </a:xfrm>
          <a:prstGeom prst="rect">
            <a:avLst/>
          </a:prstGeom>
          <a:noFill/>
        </p:spPr>
        <p:txBody>
          <a:bodyPr wrap="square" lIns="91420" tIns="45710" rIns="91420" bIns="45710" rtlCol="0">
            <a:spAutoFit/>
          </a:bodyPr>
          <a:lstStyle/>
          <a:p>
            <a:pPr marL="514241" indent="-514241">
              <a:buFont typeface="Wingdings" panose="05000000000000000000" pitchFamily="2" charset="2"/>
              <a:buChar char="Ø"/>
            </a:pPr>
            <a:r>
              <a:rPr lang="en-US" altLang="zh-TW" sz="2400" dirty="0"/>
              <a:t>Pick the 1</a:t>
            </a:r>
            <a:r>
              <a:rPr lang="en-US" altLang="zh-TW" sz="2400" baseline="30000" dirty="0"/>
              <a:t>st</a:t>
            </a:r>
            <a:r>
              <a:rPr lang="en-US" altLang="zh-TW" sz="2400" dirty="0"/>
              <a:t> batch</a:t>
            </a:r>
            <a:endParaRPr lang="zh-TW" altLang="en-US" sz="2400" baseline="30000" dirty="0"/>
          </a:p>
        </p:txBody>
      </p:sp>
      <mc:AlternateContent xmlns:mc="http://schemas.openxmlformats.org/markup-compatibility/2006" xmlns:a14="http://schemas.microsoft.com/office/drawing/2010/main">
        <mc:Choice Requires="a14">
          <p:sp>
            <p:nvSpPr>
              <p:cNvPr id="95" name="文字方塊 94"/>
              <p:cNvSpPr txBox="1"/>
              <p:nvPr/>
            </p:nvSpPr>
            <p:spPr>
              <a:xfrm>
                <a:off x="5166387" y="1371724"/>
                <a:ext cx="3438906" cy="461645"/>
              </a:xfrm>
              <a:prstGeom prst="rect">
                <a:avLst/>
              </a:prstGeom>
              <a:noFill/>
            </p:spPr>
            <p:txBody>
              <a:bodyPr wrap="square" lIns="91420" tIns="45710" rIns="91420" bIns="45710" rtlCol="0">
                <a:spAutoFit/>
              </a:bodyPr>
              <a:lstStyle/>
              <a:p>
                <a:pPr marL="514241" indent="-514241">
                  <a:buFont typeface="Wingdings" panose="05000000000000000000" pitchFamily="2" charset="2"/>
                  <a:buChar char="Ø"/>
                </a:pPr>
                <a:r>
                  <a:rPr lang="en-US" altLang="zh-TW" sz="2400" dirty="0"/>
                  <a:t>Randomly initialize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a14:m>
                <a:endParaRPr lang="zh-TW" altLang="en-US" sz="2400" baseline="30000" dirty="0"/>
              </a:p>
            </p:txBody>
          </p:sp>
        </mc:Choice>
        <mc:Fallback xmlns="">
          <p:sp>
            <p:nvSpPr>
              <p:cNvPr id="95" name="文字方塊 94"/>
              <p:cNvSpPr txBox="1">
                <a:spLocks noRot="1" noChangeAspect="1" noMove="1" noResize="1" noEditPoints="1" noAdjustHandles="1" noChangeArrowheads="1" noChangeShapeType="1" noTextEdit="1"/>
              </p:cNvSpPr>
              <p:nvPr/>
            </p:nvSpPr>
            <p:spPr>
              <a:xfrm>
                <a:off x="5166387" y="1371722"/>
                <a:ext cx="3438906" cy="461665"/>
              </a:xfrm>
              <a:prstGeom prst="rect">
                <a:avLst/>
              </a:prstGeom>
              <a:blipFill rotWithShape="0">
                <a:blip r:embed="rId15"/>
                <a:stretch>
                  <a:fillRect l="-2482"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6" name="文字方塊 95"/>
              <p:cNvSpPr txBox="1"/>
              <p:nvPr/>
            </p:nvSpPr>
            <p:spPr>
              <a:xfrm>
                <a:off x="5802640" y="2782316"/>
                <a:ext cx="26541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96" name="文字方塊 95"/>
              <p:cNvSpPr txBox="1">
                <a:spLocks noRot="1" noChangeAspect="1" noMove="1" noResize="1" noEditPoints="1" noAdjustHandles="1" noChangeArrowheads="1" noChangeShapeType="1" noTextEdit="1"/>
              </p:cNvSpPr>
              <p:nvPr/>
            </p:nvSpPr>
            <p:spPr>
              <a:xfrm>
                <a:off x="5802640" y="2782316"/>
                <a:ext cx="2654188" cy="369332"/>
              </a:xfrm>
              <a:prstGeom prst="rect">
                <a:avLst/>
              </a:prstGeom>
              <a:blipFill rotWithShape="0">
                <a:blip r:embed="rId16"/>
                <a:stretch>
                  <a:fillRect l="-2299" b="-32787"/>
                </a:stretch>
              </a:blipFill>
            </p:spPr>
            <p:txBody>
              <a:bodyPr/>
              <a:lstStyle/>
              <a:p>
                <a:r>
                  <a:rPr lang="zh-TW" altLang="en-US">
                    <a:noFill/>
                  </a:rPr>
                  <a:t> </a:t>
                </a:r>
              </a:p>
            </p:txBody>
          </p:sp>
        </mc:Fallback>
      </mc:AlternateContent>
      <p:sp>
        <p:nvSpPr>
          <p:cNvPr id="97" name="文字方塊 96"/>
          <p:cNvSpPr txBox="1"/>
          <p:nvPr/>
        </p:nvSpPr>
        <p:spPr>
          <a:xfrm>
            <a:off x="5214992" y="3136166"/>
            <a:ext cx="3069419" cy="461645"/>
          </a:xfrm>
          <a:prstGeom prst="rect">
            <a:avLst/>
          </a:prstGeom>
          <a:noFill/>
        </p:spPr>
        <p:txBody>
          <a:bodyPr wrap="square" lIns="91420" tIns="45710" rIns="91420" bIns="45710" rtlCol="0">
            <a:spAutoFit/>
          </a:bodyPr>
          <a:lstStyle/>
          <a:p>
            <a:pPr marL="514241" indent="-514241">
              <a:buFont typeface="Wingdings" panose="05000000000000000000" pitchFamily="2" charset="2"/>
              <a:buChar char="Ø"/>
            </a:pPr>
            <a:r>
              <a:rPr lang="en-US" altLang="zh-TW" sz="2400" dirty="0"/>
              <a:t>Pick the 2</a:t>
            </a:r>
            <a:r>
              <a:rPr lang="en-US" altLang="zh-TW" sz="2400" baseline="30000" dirty="0"/>
              <a:t>nd</a:t>
            </a:r>
            <a:r>
              <a:rPr lang="en-US" altLang="zh-TW" sz="2400" dirty="0"/>
              <a:t> batch</a:t>
            </a:r>
            <a:endParaRPr lang="zh-TW" altLang="en-US" sz="2400" baseline="30000" dirty="0"/>
          </a:p>
        </p:txBody>
      </p:sp>
      <mc:AlternateContent xmlns:mc="http://schemas.openxmlformats.org/markup-compatibility/2006" xmlns:a14="http://schemas.microsoft.com/office/drawing/2010/main">
        <mc:Choice Requires="a14">
          <p:sp>
            <p:nvSpPr>
              <p:cNvPr id="98" name="文字方塊 97"/>
              <p:cNvSpPr txBox="1"/>
              <p:nvPr/>
            </p:nvSpPr>
            <p:spPr>
              <a:xfrm>
                <a:off x="5795308" y="4100090"/>
                <a:ext cx="26475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2</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98" name="文字方塊 97"/>
              <p:cNvSpPr txBox="1">
                <a:spLocks noRot="1" noChangeAspect="1" noMove="1" noResize="1" noEditPoints="1" noAdjustHandles="1" noChangeArrowheads="1" noChangeShapeType="1" noTextEdit="1"/>
              </p:cNvSpPr>
              <p:nvPr/>
            </p:nvSpPr>
            <p:spPr>
              <a:xfrm>
                <a:off x="5795308" y="4100090"/>
                <a:ext cx="2647584" cy="369332"/>
              </a:xfrm>
              <a:prstGeom prst="rect">
                <a:avLst/>
              </a:prstGeom>
              <a:blipFill rotWithShape="0">
                <a:blip r:embed="rId17"/>
                <a:stretch>
                  <a:fillRect l="-2304" t="-1667" b="-35000"/>
                </a:stretch>
              </a:blipFill>
            </p:spPr>
            <p:txBody>
              <a:bodyPr/>
              <a:lstStyle/>
              <a:p>
                <a:r>
                  <a:rPr lang="zh-TW" altLang="en-US">
                    <a:noFill/>
                  </a:rPr>
                  <a:t> </a:t>
                </a:r>
              </a:p>
            </p:txBody>
          </p:sp>
        </mc:Fallback>
      </mc:AlternateContent>
      <p:sp>
        <p:nvSpPr>
          <p:cNvPr id="102" name="文字方塊 101"/>
          <p:cNvSpPr txBox="1"/>
          <p:nvPr/>
        </p:nvSpPr>
        <p:spPr>
          <a:xfrm rot="5400000">
            <a:off x="6523363" y="4589270"/>
            <a:ext cx="751076" cy="461645"/>
          </a:xfrm>
          <a:prstGeom prst="rect">
            <a:avLst/>
          </a:prstGeom>
          <a:noFill/>
        </p:spPr>
        <p:txBody>
          <a:bodyPr wrap="square" lIns="91420" tIns="45710" rIns="91420" bIns="45710" rtlCol="0">
            <a:spAutoFit/>
          </a:bodyPr>
          <a:lstStyle/>
          <a:p>
            <a:r>
              <a:rPr lang="en-US" altLang="zh-TW" sz="2400" dirty="0"/>
              <a:t>…</a:t>
            </a:r>
            <a:endParaRPr lang="zh-TW" altLang="en-US" sz="2400" baseline="30000" dirty="0"/>
          </a:p>
        </p:txBody>
      </p:sp>
      <p:sp>
        <p:nvSpPr>
          <p:cNvPr id="107" name="文字方塊 106"/>
          <p:cNvSpPr txBox="1"/>
          <p:nvPr/>
        </p:nvSpPr>
        <p:spPr>
          <a:xfrm rot="16200000">
            <a:off x="-479664" y="2468692"/>
            <a:ext cx="1677869" cy="461645"/>
          </a:xfrm>
          <a:prstGeom prst="rect">
            <a:avLst/>
          </a:prstGeom>
          <a:noFill/>
        </p:spPr>
        <p:txBody>
          <a:bodyPr wrap="square" lIns="91420" tIns="45710" rIns="91420" bIns="45710" rtlCol="0">
            <a:spAutoFit/>
          </a:bodyPr>
          <a:lstStyle/>
          <a:p>
            <a:pPr algn="ctr"/>
            <a:r>
              <a:rPr lang="en-US" altLang="zh-TW" sz="2400" dirty="0">
                <a:solidFill>
                  <a:srgbClr val="0000FF"/>
                </a:solidFill>
              </a:rPr>
              <a:t>Mini-batch</a:t>
            </a:r>
            <a:endParaRPr lang="zh-TW" altLang="en-US" sz="2400" dirty="0">
              <a:solidFill>
                <a:srgbClr val="0000FF"/>
              </a:solidFill>
            </a:endParaRPr>
          </a:p>
        </p:txBody>
      </p:sp>
      <p:sp>
        <p:nvSpPr>
          <p:cNvPr id="108" name="文字方塊 107"/>
          <p:cNvSpPr txBox="1"/>
          <p:nvPr/>
        </p:nvSpPr>
        <p:spPr>
          <a:xfrm rot="16200000">
            <a:off x="-488375" y="4939487"/>
            <a:ext cx="1677869" cy="461645"/>
          </a:xfrm>
          <a:prstGeom prst="rect">
            <a:avLst/>
          </a:prstGeom>
          <a:noFill/>
        </p:spPr>
        <p:txBody>
          <a:bodyPr wrap="square" lIns="91420" tIns="45710" rIns="91420" bIns="45710" rtlCol="0">
            <a:spAutoFit/>
          </a:bodyPr>
          <a:lstStyle/>
          <a:p>
            <a:pPr algn="ctr"/>
            <a:r>
              <a:rPr lang="en-US" altLang="zh-TW" sz="2400" dirty="0">
                <a:solidFill>
                  <a:srgbClr val="0000FF"/>
                </a:solidFill>
              </a:rPr>
              <a:t>Mini-batch</a:t>
            </a:r>
            <a:endParaRPr lang="zh-TW" altLang="en-US" sz="2400" dirty="0">
              <a:solidFill>
                <a:srgbClr val="0000FF"/>
              </a:solidFill>
            </a:endParaRPr>
          </a:p>
        </p:txBody>
      </p:sp>
      <p:sp>
        <p:nvSpPr>
          <p:cNvPr id="109" name="矩形 108"/>
          <p:cNvSpPr/>
          <p:nvPr/>
        </p:nvSpPr>
        <p:spPr>
          <a:xfrm>
            <a:off x="648662" y="1634942"/>
            <a:ext cx="4279192" cy="2310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0" name="矩形 109"/>
          <p:cNvSpPr/>
          <p:nvPr/>
        </p:nvSpPr>
        <p:spPr>
          <a:xfrm>
            <a:off x="648662" y="4132046"/>
            <a:ext cx="4279192" cy="2310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1" name="矩形 110"/>
          <p:cNvSpPr/>
          <p:nvPr/>
        </p:nvSpPr>
        <p:spPr>
          <a:xfrm>
            <a:off x="5409670" y="4981322"/>
            <a:ext cx="3156953" cy="1314584"/>
          </a:xfrm>
          <a:prstGeom prst="rect">
            <a:avLst/>
          </a:prstGeom>
        </p:spPr>
        <p:style>
          <a:lnRef idx="0">
            <a:schemeClr val="accent2"/>
          </a:lnRef>
          <a:fillRef idx="3">
            <a:schemeClr val="accent2"/>
          </a:fillRef>
          <a:effectRef idx="3">
            <a:schemeClr val="accent2"/>
          </a:effectRef>
          <a:fontRef idx="minor">
            <a:schemeClr val="lt1"/>
          </a:fontRef>
        </p:style>
        <p:txBody>
          <a:bodyPr lIns="91420" tIns="45710" rIns="91420" bIns="45710" rtlCol="0" anchor="ctr"/>
          <a:lstStyle/>
          <a:p>
            <a:r>
              <a:rPr lang="en-US" altLang="zh-TW" sz="2400" dirty="0"/>
              <a:t>C is different each time when we update parameters!</a:t>
            </a:r>
            <a:endParaRPr lang="zh-TW" altLang="en-US" sz="2400" dirty="0"/>
          </a:p>
        </p:txBody>
      </p:sp>
      <mc:AlternateContent xmlns:mc="http://schemas.openxmlformats.org/markup-compatibility/2006" xmlns:a14="http://schemas.microsoft.com/office/drawing/2010/main">
        <mc:Choice Requires="a14">
          <p:sp>
            <p:nvSpPr>
              <p:cNvPr id="112" name="文字方塊 111"/>
              <p:cNvSpPr txBox="1"/>
              <p:nvPr/>
            </p:nvSpPr>
            <p:spPr>
              <a:xfrm>
                <a:off x="5795310" y="2319765"/>
                <a:ext cx="23619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𝐶</m:t>
                      </m:r>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1</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31</m:t>
                          </m:r>
                        </m:sup>
                      </m:sSup>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12" name="文字方塊 111"/>
              <p:cNvSpPr txBox="1">
                <a:spLocks noRot="1" noChangeAspect="1" noMove="1" noResize="1" noEditPoints="1" noAdjustHandles="1" noChangeArrowheads="1" noChangeShapeType="1" noTextEdit="1"/>
              </p:cNvSpPr>
              <p:nvPr/>
            </p:nvSpPr>
            <p:spPr>
              <a:xfrm>
                <a:off x="5795308" y="2319763"/>
                <a:ext cx="2361929" cy="369332"/>
              </a:xfrm>
              <a:prstGeom prst="rect">
                <a:avLst/>
              </a:prstGeom>
              <a:blipFill rotWithShape="0">
                <a:blip r:embed="rId18"/>
                <a:stretch>
                  <a:fillRect l="-2842" t="-1667" r="-517"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3" name="文字方塊 112"/>
              <p:cNvSpPr txBox="1"/>
              <p:nvPr/>
            </p:nvSpPr>
            <p:spPr>
              <a:xfrm>
                <a:off x="5809246" y="3664295"/>
                <a:ext cx="23619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𝐶</m:t>
                      </m:r>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𝐿</m:t>
                          </m:r>
                        </m:e>
                        <m:sup>
                          <m:r>
                            <a:rPr lang="en-US" altLang="zh-TW" sz="2400" i="1">
                              <a:latin typeface="Cambria Math" panose="02040503050406030204" pitchFamily="18" charset="0"/>
                            </a:rPr>
                            <m:t>16</m:t>
                          </m:r>
                        </m:sup>
                      </m:sSup>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13" name="文字方塊 112"/>
              <p:cNvSpPr txBox="1">
                <a:spLocks noRot="1" noChangeAspect="1" noMove="1" noResize="1" noEditPoints="1" noAdjustHandles="1" noChangeArrowheads="1" noChangeShapeType="1" noTextEdit="1"/>
              </p:cNvSpPr>
              <p:nvPr/>
            </p:nvSpPr>
            <p:spPr>
              <a:xfrm>
                <a:off x="5809244" y="3664294"/>
                <a:ext cx="2361929" cy="369332"/>
              </a:xfrm>
              <a:prstGeom prst="rect">
                <a:avLst/>
              </a:prstGeom>
              <a:blipFill rotWithShape="0">
                <a:blip r:embed="rId19"/>
                <a:stretch>
                  <a:fillRect l="-2842" r="-517" b="-655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221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P spid="102" grpId="0"/>
      <p:bldP spid="111" grpId="0" animBg="1"/>
      <p:bldP spid="112" grpId="0"/>
      <p:bldP spid="1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Mini-batch</a:t>
            </a:r>
            <a:endParaRPr lang="zh-TW" altLang="en-US" dirty="0"/>
          </a:p>
        </p:txBody>
      </p:sp>
      <p:pic>
        <p:nvPicPr>
          <p:cNvPr id="9" name="圖片 8"/>
          <p:cNvPicPr>
            <a:picLocks noChangeAspect="1"/>
          </p:cNvPicPr>
          <p:nvPr/>
        </p:nvPicPr>
        <p:blipFill>
          <a:blip r:embed="rId3"/>
          <a:stretch>
            <a:fillRect/>
          </a:stretch>
        </p:blipFill>
        <p:spPr>
          <a:xfrm>
            <a:off x="4742852" y="2448721"/>
            <a:ext cx="4076700" cy="3105150"/>
          </a:xfrm>
          <a:prstGeom prst="rect">
            <a:avLst/>
          </a:prstGeom>
        </p:spPr>
      </p:pic>
      <p:sp>
        <p:nvSpPr>
          <p:cNvPr id="10" name="文字方塊 9"/>
          <p:cNvSpPr txBox="1"/>
          <p:nvPr/>
        </p:nvSpPr>
        <p:spPr>
          <a:xfrm>
            <a:off x="581025" y="1866037"/>
            <a:ext cx="3943350" cy="523200"/>
          </a:xfrm>
          <a:prstGeom prst="rect">
            <a:avLst/>
          </a:prstGeom>
          <a:noFill/>
        </p:spPr>
        <p:txBody>
          <a:bodyPr wrap="square" lIns="91420" tIns="45710" rIns="91420" bIns="45710" rtlCol="0">
            <a:spAutoFit/>
          </a:bodyPr>
          <a:lstStyle/>
          <a:p>
            <a:r>
              <a:rPr lang="en-US" altLang="zh-TW" sz="2800" dirty="0"/>
              <a:t>Original Gradient Descent</a:t>
            </a:r>
            <a:endParaRPr lang="zh-TW" altLang="en-US" sz="2800" dirty="0"/>
          </a:p>
        </p:txBody>
      </p:sp>
      <p:sp>
        <p:nvSpPr>
          <p:cNvPr id="11" name="文字方塊 10"/>
          <p:cNvSpPr txBox="1"/>
          <p:nvPr/>
        </p:nvSpPr>
        <p:spPr>
          <a:xfrm>
            <a:off x="4876201" y="1866037"/>
            <a:ext cx="3943350" cy="523200"/>
          </a:xfrm>
          <a:prstGeom prst="rect">
            <a:avLst/>
          </a:prstGeom>
          <a:noFill/>
        </p:spPr>
        <p:txBody>
          <a:bodyPr wrap="square" lIns="91420" tIns="45710" rIns="91420" bIns="45710" rtlCol="0">
            <a:spAutoFit/>
          </a:bodyPr>
          <a:lstStyle/>
          <a:p>
            <a:pPr algn="ctr"/>
            <a:r>
              <a:rPr lang="en-US" altLang="zh-TW" sz="2800" dirty="0"/>
              <a:t>With Mini-batch</a:t>
            </a:r>
            <a:endParaRPr lang="zh-TW" altLang="en-US" sz="2800" dirty="0"/>
          </a:p>
        </p:txBody>
      </p:sp>
      <p:sp>
        <p:nvSpPr>
          <p:cNvPr id="7" name="文字方塊 6"/>
          <p:cNvSpPr txBox="1"/>
          <p:nvPr/>
        </p:nvSpPr>
        <p:spPr>
          <a:xfrm>
            <a:off x="5839008" y="3349250"/>
            <a:ext cx="1508257" cy="461645"/>
          </a:xfrm>
          <a:prstGeom prst="rect">
            <a:avLst/>
          </a:prstGeom>
        </p:spPr>
        <p:style>
          <a:lnRef idx="0">
            <a:schemeClr val="accent2"/>
          </a:lnRef>
          <a:fillRef idx="3">
            <a:schemeClr val="accent2"/>
          </a:fillRef>
          <a:effectRef idx="3">
            <a:schemeClr val="accent2"/>
          </a:effectRef>
          <a:fontRef idx="minor">
            <a:schemeClr val="lt1"/>
          </a:fontRef>
        </p:style>
        <p:txBody>
          <a:bodyPr wrap="square" lIns="91420" tIns="45710" rIns="91420" bIns="45710" rtlCol="0">
            <a:spAutoFit/>
          </a:bodyPr>
          <a:lstStyle/>
          <a:p>
            <a:pPr algn="ctr"/>
            <a:r>
              <a:rPr lang="en-US" altLang="zh-TW" sz="2400" dirty="0"/>
              <a:t>unstable</a:t>
            </a:r>
            <a:endParaRPr lang="zh-TW" altLang="en-US" sz="2400" dirty="0"/>
          </a:p>
        </p:txBody>
      </p:sp>
      <p:pic>
        <p:nvPicPr>
          <p:cNvPr id="12" name="圖片 11"/>
          <p:cNvPicPr>
            <a:picLocks noChangeAspect="1"/>
          </p:cNvPicPr>
          <p:nvPr/>
        </p:nvPicPr>
        <p:blipFill>
          <a:blip r:embed="rId4"/>
          <a:stretch>
            <a:fillRect/>
          </a:stretch>
        </p:blipFill>
        <p:spPr>
          <a:xfrm>
            <a:off x="495301" y="2458246"/>
            <a:ext cx="4029075" cy="3095625"/>
          </a:xfrm>
          <a:prstGeom prst="rect">
            <a:avLst/>
          </a:prstGeom>
        </p:spPr>
      </p:pic>
      <p:sp>
        <p:nvSpPr>
          <p:cNvPr id="13" name="文字方塊 12"/>
          <p:cNvSpPr txBox="1"/>
          <p:nvPr/>
        </p:nvSpPr>
        <p:spPr>
          <a:xfrm>
            <a:off x="1278556" y="5963683"/>
            <a:ext cx="6586891" cy="461645"/>
          </a:xfrm>
          <a:prstGeom prst="rect">
            <a:avLst/>
          </a:prstGeom>
        </p:spPr>
        <p:style>
          <a:lnRef idx="0">
            <a:schemeClr val="accent5"/>
          </a:lnRef>
          <a:fillRef idx="3">
            <a:schemeClr val="accent5"/>
          </a:fillRef>
          <a:effectRef idx="3">
            <a:schemeClr val="accent5"/>
          </a:effectRef>
          <a:fontRef idx="minor">
            <a:schemeClr val="lt1"/>
          </a:fontRef>
        </p:style>
        <p:txBody>
          <a:bodyPr wrap="square" lIns="91420" tIns="45710" rIns="91420" bIns="45710" rtlCol="0">
            <a:spAutoFit/>
          </a:bodyPr>
          <a:lstStyle/>
          <a:p>
            <a:pPr algn="ctr"/>
            <a:r>
              <a:rPr lang="en-US" altLang="zh-TW" sz="2400" dirty="0"/>
              <a:t>The colors represent the total C on all training data.</a:t>
            </a:r>
            <a:endParaRPr lang="zh-TW" altLang="en-US" sz="2400" dirty="0"/>
          </a:p>
        </p:txBody>
      </p:sp>
    </p:spTree>
    <p:extLst>
      <p:ext uri="{BB962C8B-B14F-4D97-AF65-F5344CB8AC3E}">
        <p14:creationId xmlns:p14="http://schemas.microsoft.com/office/powerpoint/2010/main" val="18701318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Mini-batch</a:t>
            </a:r>
            <a:endParaRPr lang="zh-TW" altLang="en-US" dirty="0"/>
          </a:p>
        </p:txBody>
      </p:sp>
      <p:grpSp>
        <p:nvGrpSpPr>
          <p:cNvPr id="4" name="群組 3"/>
          <p:cNvGrpSpPr/>
          <p:nvPr/>
        </p:nvGrpSpPr>
        <p:grpSpPr>
          <a:xfrm>
            <a:off x="1258864" y="1778498"/>
            <a:ext cx="421911" cy="671513"/>
            <a:chOff x="510563" y="3417283"/>
            <a:chExt cx="421911" cy="671513"/>
          </a:xfrm>
        </p:grpSpPr>
        <p:sp>
          <p:nvSpPr>
            <p:cNvPr id="5" name="矩形 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 name="矩形 5"/>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1</a:t>
              </a:r>
              <a:endParaRPr lang="zh-TW" altLang="en-US" sz="2400" baseline="30000" dirty="0"/>
            </a:p>
          </p:txBody>
        </p:sp>
      </p:grpSp>
      <p:sp>
        <p:nvSpPr>
          <p:cNvPr id="13" name="矩形 12"/>
          <p:cNvSpPr/>
          <p:nvPr/>
        </p:nvSpPr>
        <p:spPr>
          <a:xfrm>
            <a:off x="2058791" y="1781067"/>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sp>
        <p:nvSpPr>
          <p:cNvPr id="17" name="文字方塊 16"/>
          <p:cNvSpPr txBox="1"/>
          <p:nvPr/>
        </p:nvSpPr>
        <p:spPr>
          <a:xfrm rot="5400000">
            <a:off x="2281307" y="3323813"/>
            <a:ext cx="828675"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18" name="直線單箭頭接點 17"/>
          <p:cNvCxnSpPr/>
          <p:nvPr/>
        </p:nvCxnSpPr>
        <p:spPr>
          <a:xfrm flipV="1">
            <a:off x="1627407" y="2114251"/>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3027656" y="2109044"/>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群組 23"/>
          <p:cNvGrpSpPr/>
          <p:nvPr/>
        </p:nvGrpSpPr>
        <p:grpSpPr>
          <a:xfrm>
            <a:off x="3426170" y="1778498"/>
            <a:ext cx="428323" cy="671513"/>
            <a:chOff x="507357" y="3417283"/>
            <a:chExt cx="428323" cy="671513"/>
          </a:xfrm>
        </p:grpSpPr>
        <p:sp>
          <p:nvSpPr>
            <p:cNvPr id="25" name="矩形 24"/>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26" name="矩形 25"/>
            <p:cNvSpPr/>
            <p:nvPr/>
          </p:nvSpPr>
          <p:spPr>
            <a:xfrm>
              <a:off x="507357" y="3522206"/>
              <a:ext cx="428323" cy="461665"/>
            </a:xfrm>
            <a:prstGeom prst="rect">
              <a:avLst/>
            </a:prstGeom>
          </p:spPr>
          <p:txBody>
            <a:bodyPr wrap="none">
              <a:spAutoFit/>
            </a:bodyPr>
            <a:lstStyle/>
            <a:p>
              <a:pPr algn="ctr"/>
              <a:r>
                <a:rPr lang="en-US" altLang="zh-TW" sz="2400" dirty="0"/>
                <a:t>y</a:t>
              </a:r>
              <a:r>
                <a:rPr lang="en-US" altLang="zh-TW" sz="2400" baseline="30000" dirty="0"/>
                <a:t>1</a:t>
              </a:r>
              <a:endParaRPr lang="zh-TW" altLang="en-US" sz="2400" baseline="30000" dirty="0"/>
            </a:p>
          </p:txBody>
        </p:sp>
      </p:grpSp>
      <p:sp>
        <p:nvSpPr>
          <p:cNvPr id="33" name="矩形 32"/>
          <p:cNvSpPr/>
          <p:nvPr/>
        </p:nvSpPr>
        <p:spPr>
          <a:xfrm>
            <a:off x="4444216" y="1778498"/>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36" name="文字方塊 35"/>
              <p:cNvSpPr txBox="1"/>
              <p:nvPr/>
            </p:nvSpPr>
            <p:spPr>
              <a:xfrm>
                <a:off x="4433773" y="1952099"/>
                <a:ext cx="3914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4433773" y="1952099"/>
                <a:ext cx="391454" cy="369332"/>
              </a:xfrm>
              <a:prstGeom prst="rect">
                <a:avLst/>
              </a:prstGeom>
              <a:blipFill rotWithShape="0">
                <a:blip r:embed="rId3"/>
                <a:stretch>
                  <a:fillRect l="-18462" t="-16393" r="-47692" b="-24590"/>
                </a:stretch>
              </a:blipFill>
            </p:spPr>
            <p:txBody>
              <a:bodyPr/>
              <a:lstStyle/>
              <a:p>
                <a:r>
                  <a:rPr lang="zh-TW" altLang="en-US">
                    <a:noFill/>
                  </a:rPr>
                  <a:t> </a:t>
                </a:r>
              </a:p>
            </p:txBody>
          </p:sp>
        </mc:Fallback>
      </mc:AlternateContent>
      <p:sp>
        <p:nvSpPr>
          <p:cNvPr id="39" name="左-右雙向箭號 38"/>
          <p:cNvSpPr/>
          <p:nvPr/>
        </p:nvSpPr>
        <p:spPr>
          <a:xfrm>
            <a:off x="3785800" y="2070472"/>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42" name="文字方塊 41"/>
              <p:cNvSpPr txBox="1"/>
              <p:nvPr/>
            </p:nvSpPr>
            <p:spPr>
              <a:xfrm>
                <a:off x="3927375" y="2265206"/>
                <a:ext cx="40729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3927373" y="2265204"/>
                <a:ext cx="407291" cy="369332"/>
              </a:xfrm>
              <a:prstGeom prst="rect">
                <a:avLst/>
              </a:prstGeom>
              <a:blipFill rotWithShape="0">
                <a:blip r:embed="rId4"/>
                <a:stretch>
                  <a:fillRect l="-16418" t="-1667" r="-5970" b="-6667"/>
                </a:stretch>
              </a:blipFill>
            </p:spPr>
            <p:txBody>
              <a:bodyPr/>
              <a:lstStyle/>
              <a:p>
                <a:r>
                  <a:rPr lang="zh-TW" altLang="en-US">
                    <a:noFill/>
                  </a:rPr>
                  <a:t> </a:t>
                </a:r>
              </a:p>
            </p:txBody>
          </p:sp>
        </mc:Fallback>
      </mc:AlternateContent>
      <p:grpSp>
        <p:nvGrpSpPr>
          <p:cNvPr id="47" name="群組 46"/>
          <p:cNvGrpSpPr/>
          <p:nvPr/>
        </p:nvGrpSpPr>
        <p:grpSpPr>
          <a:xfrm>
            <a:off x="1209852" y="2586463"/>
            <a:ext cx="526106" cy="671513"/>
            <a:chOff x="458466" y="3417283"/>
            <a:chExt cx="526106" cy="671513"/>
          </a:xfrm>
        </p:grpSpPr>
        <p:sp>
          <p:nvSpPr>
            <p:cNvPr id="48" name="矩形 47"/>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49" name="矩形 48"/>
            <p:cNvSpPr/>
            <p:nvPr/>
          </p:nvSpPr>
          <p:spPr>
            <a:xfrm>
              <a:off x="458466" y="3522206"/>
              <a:ext cx="526106" cy="461665"/>
            </a:xfrm>
            <a:prstGeom prst="rect">
              <a:avLst/>
            </a:prstGeom>
          </p:spPr>
          <p:txBody>
            <a:bodyPr wrap="none">
              <a:spAutoFit/>
            </a:bodyPr>
            <a:lstStyle/>
            <a:p>
              <a:pPr algn="ctr"/>
              <a:r>
                <a:rPr lang="en-US" altLang="zh-TW" sz="2400" dirty="0"/>
                <a:t>x</a:t>
              </a:r>
              <a:r>
                <a:rPr lang="en-US" altLang="zh-TW" sz="2400" baseline="30000" dirty="0"/>
                <a:t>31</a:t>
              </a:r>
              <a:endParaRPr lang="zh-TW" altLang="en-US" sz="2400" baseline="30000" dirty="0"/>
            </a:p>
          </p:txBody>
        </p:sp>
      </p:grpSp>
      <p:sp>
        <p:nvSpPr>
          <p:cNvPr id="50" name="矩形 49"/>
          <p:cNvSpPr/>
          <p:nvPr/>
        </p:nvSpPr>
        <p:spPr>
          <a:xfrm>
            <a:off x="2061873" y="2580637"/>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cxnSp>
        <p:nvCxnSpPr>
          <p:cNvPr id="51" name="直線單箭頭接點 50"/>
          <p:cNvCxnSpPr/>
          <p:nvPr/>
        </p:nvCxnSpPr>
        <p:spPr>
          <a:xfrm flipV="1">
            <a:off x="1627529" y="2922216"/>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flipV="1">
            <a:off x="3027778" y="2917009"/>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3" name="群組 52"/>
          <p:cNvGrpSpPr/>
          <p:nvPr/>
        </p:nvGrpSpPr>
        <p:grpSpPr>
          <a:xfrm>
            <a:off x="3377157" y="2586463"/>
            <a:ext cx="532518" cy="671513"/>
            <a:chOff x="455260" y="3417283"/>
            <a:chExt cx="532519" cy="671513"/>
          </a:xfrm>
        </p:grpSpPr>
        <p:sp>
          <p:nvSpPr>
            <p:cNvPr id="54" name="矩形 53"/>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55" name="矩形 54"/>
            <p:cNvSpPr/>
            <p:nvPr/>
          </p:nvSpPr>
          <p:spPr>
            <a:xfrm>
              <a:off x="455260" y="3522206"/>
              <a:ext cx="532519" cy="461665"/>
            </a:xfrm>
            <a:prstGeom prst="rect">
              <a:avLst/>
            </a:prstGeom>
          </p:spPr>
          <p:txBody>
            <a:bodyPr wrap="none">
              <a:spAutoFit/>
            </a:bodyPr>
            <a:lstStyle/>
            <a:p>
              <a:pPr algn="ctr"/>
              <a:r>
                <a:rPr lang="en-US" altLang="zh-TW" sz="2400" dirty="0"/>
                <a:t>y</a:t>
              </a:r>
              <a:r>
                <a:rPr lang="en-US" altLang="zh-TW" sz="2400" baseline="30000" dirty="0"/>
                <a:t>31</a:t>
              </a:r>
              <a:endParaRPr lang="zh-TW" altLang="en-US" sz="2400" baseline="30000" dirty="0"/>
            </a:p>
          </p:txBody>
        </p:sp>
      </p:grpSp>
      <p:sp>
        <p:nvSpPr>
          <p:cNvPr id="56" name="矩形 55"/>
          <p:cNvSpPr/>
          <p:nvPr/>
        </p:nvSpPr>
        <p:spPr>
          <a:xfrm>
            <a:off x="4447299" y="2586463"/>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57" name="文字方塊 56"/>
              <p:cNvSpPr txBox="1"/>
              <p:nvPr/>
            </p:nvSpPr>
            <p:spPr>
              <a:xfrm>
                <a:off x="4447297" y="2748469"/>
                <a:ext cx="52790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31</m:t>
                          </m:r>
                        </m:sup>
                      </m:sSup>
                    </m:oMath>
                  </m:oMathPara>
                </a14:m>
                <a:endParaRPr lang="zh-TW" altLang="en-US" sz="2400" dirty="0"/>
              </a:p>
            </p:txBody>
          </p:sp>
        </mc:Choice>
        <mc:Fallback xmlns="">
          <p:sp>
            <p:nvSpPr>
              <p:cNvPr id="57" name="文字方塊 56"/>
              <p:cNvSpPr txBox="1">
                <a:spLocks noRot="1" noChangeAspect="1" noMove="1" noResize="1" noEditPoints="1" noAdjustHandles="1" noChangeArrowheads="1" noChangeShapeType="1" noTextEdit="1"/>
              </p:cNvSpPr>
              <p:nvPr/>
            </p:nvSpPr>
            <p:spPr>
              <a:xfrm>
                <a:off x="4447297" y="2748469"/>
                <a:ext cx="527901" cy="369332"/>
              </a:xfrm>
              <a:prstGeom prst="rect">
                <a:avLst/>
              </a:prstGeom>
              <a:blipFill rotWithShape="0">
                <a:blip r:embed="rId5"/>
                <a:stretch>
                  <a:fillRect l="-13953" t="-18333" r="-33721" b="-26667"/>
                </a:stretch>
              </a:blipFill>
            </p:spPr>
            <p:txBody>
              <a:bodyPr/>
              <a:lstStyle/>
              <a:p>
                <a:r>
                  <a:rPr lang="zh-TW" altLang="en-US">
                    <a:noFill/>
                  </a:rPr>
                  <a:t> </a:t>
                </a:r>
              </a:p>
            </p:txBody>
          </p:sp>
        </mc:Fallback>
      </mc:AlternateContent>
      <p:sp>
        <p:nvSpPr>
          <p:cNvPr id="58" name="左-右雙向箭號 57"/>
          <p:cNvSpPr/>
          <p:nvPr/>
        </p:nvSpPr>
        <p:spPr>
          <a:xfrm>
            <a:off x="3783522" y="2852032"/>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59" name="文字方塊 58"/>
              <p:cNvSpPr txBox="1"/>
              <p:nvPr/>
            </p:nvSpPr>
            <p:spPr>
              <a:xfrm>
                <a:off x="3926811" y="3109079"/>
                <a:ext cx="5437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31</m:t>
                          </m:r>
                        </m:sup>
                      </m:sSup>
                    </m:oMath>
                  </m:oMathPara>
                </a14:m>
                <a:endParaRPr lang="zh-TW" altLang="en-US" sz="2400" dirty="0"/>
              </a:p>
            </p:txBody>
          </p:sp>
        </mc:Choice>
        <mc:Fallback xmlns="">
          <p:sp>
            <p:nvSpPr>
              <p:cNvPr id="59" name="文字方塊 58"/>
              <p:cNvSpPr txBox="1">
                <a:spLocks noRot="1" noChangeAspect="1" noMove="1" noResize="1" noEditPoints="1" noAdjustHandles="1" noChangeArrowheads="1" noChangeShapeType="1" noTextEdit="1"/>
              </p:cNvSpPr>
              <p:nvPr/>
            </p:nvSpPr>
            <p:spPr>
              <a:xfrm>
                <a:off x="3926811" y="3109079"/>
                <a:ext cx="543739" cy="369332"/>
              </a:xfrm>
              <a:prstGeom prst="rect">
                <a:avLst/>
              </a:prstGeom>
              <a:blipFill rotWithShape="0">
                <a:blip r:embed="rId6"/>
                <a:stretch>
                  <a:fillRect l="-12360" r="-4494" b="-6557"/>
                </a:stretch>
              </a:blipFill>
            </p:spPr>
            <p:txBody>
              <a:bodyPr/>
              <a:lstStyle/>
              <a:p>
                <a:r>
                  <a:rPr lang="zh-TW" altLang="en-US">
                    <a:noFill/>
                  </a:rPr>
                  <a:t> </a:t>
                </a:r>
              </a:p>
            </p:txBody>
          </p:sp>
        </mc:Fallback>
      </mc:AlternateContent>
      <p:pic>
        <p:nvPicPr>
          <p:cNvPr id="60" name="圖片 59"/>
          <p:cNvPicPr preferRelativeResize="0">
            <a:picLocks/>
          </p:cNvPicPr>
          <p:nvPr/>
        </p:nvPicPr>
        <p:blipFill>
          <a:blip r:embed="rId7"/>
          <a:stretch>
            <a:fillRect/>
          </a:stretch>
        </p:blipFill>
        <p:spPr>
          <a:xfrm>
            <a:off x="853541" y="1961433"/>
            <a:ext cx="360000" cy="360000"/>
          </a:xfrm>
          <a:prstGeom prst="rect">
            <a:avLst/>
          </a:prstGeom>
          <a:ln w="38100">
            <a:solidFill>
              <a:schemeClr val="tx1"/>
            </a:solidFill>
          </a:ln>
        </p:spPr>
      </p:pic>
      <p:pic>
        <p:nvPicPr>
          <p:cNvPr id="61" name="圖片 60"/>
          <p:cNvPicPr preferRelativeResize="0">
            <a:picLocks/>
          </p:cNvPicPr>
          <p:nvPr/>
        </p:nvPicPr>
        <p:blipFill>
          <a:blip r:embed="rId8"/>
          <a:stretch>
            <a:fillRect/>
          </a:stretch>
        </p:blipFill>
        <p:spPr>
          <a:xfrm>
            <a:off x="811991" y="4331374"/>
            <a:ext cx="360000" cy="360000"/>
          </a:xfrm>
          <a:prstGeom prst="rect">
            <a:avLst/>
          </a:prstGeom>
          <a:ln w="38100">
            <a:solidFill>
              <a:schemeClr val="tx1"/>
            </a:solidFill>
          </a:ln>
        </p:spPr>
      </p:pic>
      <p:pic>
        <p:nvPicPr>
          <p:cNvPr id="62" name="圖片 61"/>
          <p:cNvPicPr preferRelativeResize="0">
            <a:picLocks/>
          </p:cNvPicPr>
          <p:nvPr/>
        </p:nvPicPr>
        <p:blipFill>
          <a:blip r:embed="rId9"/>
          <a:stretch>
            <a:fillRect/>
          </a:stretch>
        </p:blipFill>
        <p:spPr>
          <a:xfrm>
            <a:off x="824563" y="2718563"/>
            <a:ext cx="360000" cy="360000"/>
          </a:xfrm>
          <a:prstGeom prst="rect">
            <a:avLst/>
          </a:prstGeom>
          <a:ln w="38100">
            <a:solidFill>
              <a:schemeClr val="tx1"/>
            </a:solidFill>
          </a:ln>
        </p:spPr>
      </p:pic>
      <p:pic>
        <p:nvPicPr>
          <p:cNvPr id="63" name="圖片 62"/>
          <p:cNvPicPr preferRelativeResize="0">
            <a:picLocks/>
          </p:cNvPicPr>
          <p:nvPr/>
        </p:nvPicPr>
        <p:blipFill>
          <a:blip r:embed="rId10"/>
          <a:stretch>
            <a:fillRect/>
          </a:stretch>
        </p:blipFill>
        <p:spPr>
          <a:xfrm>
            <a:off x="778436" y="5322008"/>
            <a:ext cx="360000" cy="360000"/>
          </a:xfrm>
          <a:prstGeom prst="rect">
            <a:avLst/>
          </a:prstGeom>
          <a:ln w="38100">
            <a:solidFill>
              <a:schemeClr val="tx1"/>
            </a:solidFill>
          </a:ln>
        </p:spPr>
      </p:pic>
      <p:grpSp>
        <p:nvGrpSpPr>
          <p:cNvPr id="65" name="群組 64"/>
          <p:cNvGrpSpPr/>
          <p:nvPr/>
        </p:nvGrpSpPr>
        <p:grpSpPr>
          <a:xfrm>
            <a:off x="1244871" y="4218357"/>
            <a:ext cx="421911" cy="671513"/>
            <a:chOff x="510563" y="3417283"/>
            <a:chExt cx="421911" cy="671513"/>
          </a:xfrm>
        </p:grpSpPr>
        <p:sp>
          <p:nvSpPr>
            <p:cNvPr id="66" name="矩形 65"/>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7" name="矩形 66"/>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2</a:t>
              </a:r>
              <a:endParaRPr lang="zh-TW" altLang="en-US" sz="2400" baseline="30000" dirty="0"/>
            </a:p>
          </p:txBody>
        </p:sp>
      </p:grpSp>
      <p:sp>
        <p:nvSpPr>
          <p:cNvPr id="68" name="矩形 67"/>
          <p:cNvSpPr/>
          <p:nvPr/>
        </p:nvSpPr>
        <p:spPr>
          <a:xfrm>
            <a:off x="2044796" y="4220926"/>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sp>
        <p:nvSpPr>
          <p:cNvPr id="69" name="文字方塊 68"/>
          <p:cNvSpPr txBox="1"/>
          <p:nvPr/>
        </p:nvSpPr>
        <p:spPr>
          <a:xfrm rot="5400000">
            <a:off x="2266554" y="5908673"/>
            <a:ext cx="828675" cy="523200"/>
          </a:xfrm>
          <a:prstGeom prst="rect">
            <a:avLst/>
          </a:prstGeom>
          <a:noFill/>
        </p:spPr>
        <p:txBody>
          <a:bodyPr wrap="square" lIns="91420" tIns="45710" rIns="91420" bIns="45710" rtlCol="0">
            <a:spAutoFit/>
          </a:bodyPr>
          <a:lstStyle/>
          <a:p>
            <a:pPr algn="ctr"/>
            <a:r>
              <a:rPr lang="en-US" altLang="zh-TW" sz="2800" dirty="0"/>
              <a:t>……</a:t>
            </a:r>
            <a:endParaRPr lang="zh-TW" altLang="en-US" sz="2800" dirty="0"/>
          </a:p>
        </p:txBody>
      </p:sp>
      <p:cxnSp>
        <p:nvCxnSpPr>
          <p:cNvPr id="70" name="直線單箭頭接點 69"/>
          <p:cNvCxnSpPr/>
          <p:nvPr/>
        </p:nvCxnSpPr>
        <p:spPr>
          <a:xfrm flipV="1">
            <a:off x="1613412" y="4554110"/>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flipV="1">
            <a:off x="3013661" y="4548903"/>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群組 71"/>
          <p:cNvGrpSpPr/>
          <p:nvPr/>
        </p:nvGrpSpPr>
        <p:grpSpPr>
          <a:xfrm>
            <a:off x="3412178" y="4218357"/>
            <a:ext cx="428323" cy="671513"/>
            <a:chOff x="507358" y="3417283"/>
            <a:chExt cx="428323" cy="671513"/>
          </a:xfrm>
        </p:grpSpPr>
        <p:sp>
          <p:nvSpPr>
            <p:cNvPr id="73" name="矩形 72"/>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74" name="矩形 73"/>
            <p:cNvSpPr/>
            <p:nvPr/>
          </p:nvSpPr>
          <p:spPr>
            <a:xfrm>
              <a:off x="507358" y="3522206"/>
              <a:ext cx="428323" cy="461665"/>
            </a:xfrm>
            <a:prstGeom prst="rect">
              <a:avLst/>
            </a:prstGeom>
          </p:spPr>
          <p:txBody>
            <a:bodyPr wrap="none">
              <a:spAutoFit/>
            </a:bodyPr>
            <a:lstStyle/>
            <a:p>
              <a:pPr algn="ctr"/>
              <a:r>
                <a:rPr lang="en-US" altLang="zh-TW" sz="2400" dirty="0"/>
                <a:t>y</a:t>
              </a:r>
              <a:r>
                <a:rPr lang="en-US" altLang="zh-TW" sz="2400" baseline="30000" dirty="0"/>
                <a:t>2</a:t>
              </a:r>
              <a:endParaRPr lang="zh-TW" altLang="en-US" sz="2400" baseline="30000" dirty="0"/>
            </a:p>
          </p:txBody>
        </p:sp>
      </p:grpSp>
      <p:sp>
        <p:nvSpPr>
          <p:cNvPr id="75" name="矩形 74"/>
          <p:cNvSpPr/>
          <p:nvPr/>
        </p:nvSpPr>
        <p:spPr>
          <a:xfrm>
            <a:off x="4430222" y="4218357"/>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76" name="文字方塊 75"/>
              <p:cNvSpPr txBox="1"/>
              <p:nvPr/>
            </p:nvSpPr>
            <p:spPr>
              <a:xfrm>
                <a:off x="4419779" y="4391960"/>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6" name="文字方塊 75"/>
              <p:cNvSpPr txBox="1">
                <a:spLocks noRot="1" noChangeAspect="1" noMove="1" noResize="1" noEditPoints="1" noAdjustHandles="1" noChangeArrowheads="1" noChangeShapeType="1" noTextEdit="1"/>
              </p:cNvSpPr>
              <p:nvPr/>
            </p:nvSpPr>
            <p:spPr>
              <a:xfrm>
                <a:off x="4419779" y="4391958"/>
                <a:ext cx="398058" cy="369332"/>
              </a:xfrm>
              <a:prstGeom prst="rect">
                <a:avLst/>
              </a:prstGeom>
              <a:blipFill rotWithShape="0">
                <a:blip r:embed="rId11"/>
                <a:stretch>
                  <a:fillRect l="-18462" t="-16393" r="-49231" b="-24590"/>
                </a:stretch>
              </a:blipFill>
            </p:spPr>
            <p:txBody>
              <a:bodyPr/>
              <a:lstStyle/>
              <a:p>
                <a:r>
                  <a:rPr lang="zh-TW" altLang="en-US">
                    <a:noFill/>
                  </a:rPr>
                  <a:t> </a:t>
                </a:r>
              </a:p>
            </p:txBody>
          </p:sp>
        </mc:Fallback>
      </mc:AlternateContent>
      <p:sp>
        <p:nvSpPr>
          <p:cNvPr id="77" name="左-右雙向箭號 76"/>
          <p:cNvSpPr/>
          <p:nvPr/>
        </p:nvSpPr>
        <p:spPr>
          <a:xfrm>
            <a:off x="3771806" y="4510331"/>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78" name="文字方塊 77"/>
              <p:cNvSpPr txBox="1"/>
              <p:nvPr/>
            </p:nvSpPr>
            <p:spPr>
              <a:xfrm>
                <a:off x="3913380" y="4705063"/>
                <a:ext cx="4138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2</m:t>
                          </m:r>
                        </m:sup>
                      </m:sSup>
                    </m:oMath>
                  </m:oMathPara>
                </a14:m>
                <a:endParaRPr lang="zh-TW" altLang="en-US" sz="2400" dirty="0"/>
              </a:p>
            </p:txBody>
          </p:sp>
        </mc:Choice>
        <mc:Fallback xmlns="">
          <p:sp>
            <p:nvSpPr>
              <p:cNvPr id="78" name="文字方塊 77"/>
              <p:cNvSpPr txBox="1">
                <a:spLocks noRot="1" noChangeAspect="1" noMove="1" noResize="1" noEditPoints="1" noAdjustHandles="1" noChangeArrowheads="1" noChangeShapeType="1" noTextEdit="1"/>
              </p:cNvSpPr>
              <p:nvPr/>
            </p:nvSpPr>
            <p:spPr>
              <a:xfrm>
                <a:off x="3913379" y="4705063"/>
                <a:ext cx="413896" cy="369332"/>
              </a:xfrm>
              <a:prstGeom prst="rect">
                <a:avLst/>
              </a:prstGeom>
              <a:blipFill rotWithShape="0">
                <a:blip r:embed="rId12"/>
                <a:stretch>
                  <a:fillRect l="-17647" r="-5882" b="-6667"/>
                </a:stretch>
              </a:blipFill>
            </p:spPr>
            <p:txBody>
              <a:bodyPr/>
              <a:lstStyle/>
              <a:p>
                <a:r>
                  <a:rPr lang="zh-TW" altLang="en-US">
                    <a:noFill/>
                  </a:rPr>
                  <a:t> </a:t>
                </a:r>
              </a:p>
            </p:txBody>
          </p:sp>
        </mc:Fallback>
      </mc:AlternateContent>
      <p:grpSp>
        <p:nvGrpSpPr>
          <p:cNvPr id="79" name="群組 78"/>
          <p:cNvGrpSpPr/>
          <p:nvPr/>
        </p:nvGrpSpPr>
        <p:grpSpPr>
          <a:xfrm>
            <a:off x="1210372" y="5171462"/>
            <a:ext cx="526106" cy="671513"/>
            <a:chOff x="458466" y="3417283"/>
            <a:chExt cx="526106" cy="671513"/>
          </a:xfrm>
        </p:grpSpPr>
        <p:sp>
          <p:nvSpPr>
            <p:cNvPr id="80" name="矩形 79"/>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81" name="矩形 80"/>
            <p:cNvSpPr/>
            <p:nvPr/>
          </p:nvSpPr>
          <p:spPr>
            <a:xfrm>
              <a:off x="458466" y="3522206"/>
              <a:ext cx="526106" cy="461665"/>
            </a:xfrm>
            <a:prstGeom prst="rect">
              <a:avLst/>
            </a:prstGeom>
          </p:spPr>
          <p:txBody>
            <a:bodyPr wrap="none">
              <a:spAutoFit/>
            </a:bodyPr>
            <a:lstStyle/>
            <a:p>
              <a:pPr algn="ctr"/>
              <a:r>
                <a:rPr lang="en-US" altLang="zh-TW" sz="2400" dirty="0"/>
                <a:t>x</a:t>
              </a:r>
              <a:r>
                <a:rPr lang="en-US" altLang="zh-TW" sz="2400" baseline="30000" dirty="0"/>
                <a:t>16</a:t>
              </a:r>
              <a:endParaRPr lang="zh-TW" altLang="en-US" sz="2400" baseline="30000" dirty="0"/>
            </a:p>
          </p:txBody>
        </p:sp>
      </p:grpSp>
      <p:sp>
        <p:nvSpPr>
          <p:cNvPr id="82" name="矩形 81"/>
          <p:cNvSpPr/>
          <p:nvPr/>
        </p:nvSpPr>
        <p:spPr>
          <a:xfrm>
            <a:off x="2062393" y="5165636"/>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lIns="91420" tIns="45710" rIns="91420" bIns="45710" rtlCol="0" anchor="ctr"/>
          <a:lstStyle/>
          <a:p>
            <a:pPr algn="ctr"/>
            <a:r>
              <a:rPr lang="en-US" altLang="zh-TW" sz="2400" dirty="0"/>
              <a:t>NN</a:t>
            </a:r>
            <a:endParaRPr lang="zh-TW" altLang="en-US" sz="2400" dirty="0"/>
          </a:p>
        </p:txBody>
      </p:sp>
      <p:cxnSp>
        <p:nvCxnSpPr>
          <p:cNvPr id="83" name="直線單箭頭接點 82"/>
          <p:cNvCxnSpPr/>
          <p:nvPr/>
        </p:nvCxnSpPr>
        <p:spPr>
          <a:xfrm flipV="1">
            <a:off x="1628049" y="5507215"/>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V="1">
            <a:off x="3028298" y="5502008"/>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5" name="群組 84"/>
          <p:cNvGrpSpPr/>
          <p:nvPr/>
        </p:nvGrpSpPr>
        <p:grpSpPr>
          <a:xfrm>
            <a:off x="3377677" y="5171462"/>
            <a:ext cx="532518" cy="671513"/>
            <a:chOff x="455260" y="3417283"/>
            <a:chExt cx="532519" cy="671513"/>
          </a:xfrm>
        </p:grpSpPr>
        <p:sp>
          <p:nvSpPr>
            <p:cNvPr id="86" name="矩形 85"/>
            <p:cNvSpPr/>
            <p:nvPr/>
          </p:nvSpPr>
          <p:spPr>
            <a:xfrm>
              <a:off x="557212" y="3417283"/>
              <a:ext cx="271463"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87" name="矩形 86"/>
            <p:cNvSpPr/>
            <p:nvPr/>
          </p:nvSpPr>
          <p:spPr>
            <a:xfrm>
              <a:off x="455260" y="3522206"/>
              <a:ext cx="532519" cy="461665"/>
            </a:xfrm>
            <a:prstGeom prst="rect">
              <a:avLst/>
            </a:prstGeom>
          </p:spPr>
          <p:txBody>
            <a:bodyPr wrap="none">
              <a:spAutoFit/>
            </a:bodyPr>
            <a:lstStyle/>
            <a:p>
              <a:pPr algn="ctr"/>
              <a:r>
                <a:rPr lang="en-US" altLang="zh-TW" sz="2400" dirty="0"/>
                <a:t>y</a:t>
              </a:r>
              <a:r>
                <a:rPr lang="en-US" altLang="zh-TW" sz="2400" baseline="30000" dirty="0"/>
                <a:t>16</a:t>
              </a:r>
              <a:endParaRPr lang="zh-TW" altLang="en-US" sz="2400" baseline="30000" dirty="0"/>
            </a:p>
          </p:txBody>
        </p:sp>
      </p:grpSp>
      <p:sp>
        <p:nvSpPr>
          <p:cNvPr id="88" name="矩形 87"/>
          <p:cNvSpPr/>
          <p:nvPr/>
        </p:nvSpPr>
        <p:spPr>
          <a:xfrm>
            <a:off x="4447819" y="5171462"/>
            <a:ext cx="271463" cy="671513"/>
          </a:xfrm>
          <a:prstGeom prst="rect">
            <a:avLst/>
          </a:prstGeom>
        </p:spPr>
        <p:style>
          <a:lnRef idx="1">
            <a:schemeClr val="accent2"/>
          </a:lnRef>
          <a:fillRef idx="2">
            <a:schemeClr val="accent2"/>
          </a:fillRef>
          <a:effectRef idx="1">
            <a:schemeClr val="accent2"/>
          </a:effectRef>
          <a:fontRef idx="minor">
            <a:schemeClr val="dk1"/>
          </a:fontRef>
        </p:style>
        <p:txBody>
          <a:bodyPr lIns="91420" tIns="45710" rIns="91420" bIns="45710" rtlCol="0" anchor="ctr"/>
          <a:lstStyle/>
          <a:p>
            <a:pPr algn="ctr"/>
            <a:endParaRPr lang="zh-TW" altLang="en-US" sz="2400" baseline="30000" dirty="0"/>
          </a:p>
        </p:txBody>
      </p:sp>
      <mc:AlternateContent xmlns:mc="http://schemas.openxmlformats.org/markup-compatibility/2006" xmlns:a14="http://schemas.microsoft.com/office/drawing/2010/main">
        <mc:Choice Requires="a14">
          <p:sp>
            <p:nvSpPr>
              <p:cNvPr id="89" name="文字方塊 88"/>
              <p:cNvSpPr txBox="1"/>
              <p:nvPr/>
            </p:nvSpPr>
            <p:spPr>
              <a:xfrm>
                <a:off x="4447819" y="5333470"/>
                <a:ext cx="5212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i="1">
                              <a:latin typeface="Cambria Math" panose="02040503050406030204" pitchFamily="18" charset="0"/>
                            </a:rPr>
                            <m:t>16</m:t>
                          </m:r>
                        </m:sup>
                      </m:sSup>
                    </m:oMath>
                  </m:oMathPara>
                </a14:m>
                <a:endParaRPr lang="zh-TW" altLang="en-US" sz="2400" dirty="0"/>
              </a:p>
            </p:txBody>
          </p:sp>
        </mc:Choice>
        <mc:Fallback xmlns="">
          <p:sp>
            <p:nvSpPr>
              <p:cNvPr id="89" name="文字方塊 88"/>
              <p:cNvSpPr txBox="1">
                <a:spLocks noRot="1" noChangeAspect="1" noMove="1" noResize="1" noEditPoints="1" noAdjustHandles="1" noChangeArrowheads="1" noChangeShapeType="1" noTextEdit="1"/>
              </p:cNvSpPr>
              <p:nvPr/>
            </p:nvSpPr>
            <p:spPr>
              <a:xfrm>
                <a:off x="4447817" y="5333468"/>
                <a:ext cx="521297" cy="369332"/>
              </a:xfrm>
              <a:prstGeom prst="rect">
                <a:avLst/>
              </a:prstGeom>
              <a:blipFill rotWithShape="0">
                <a:blip r:embed="rId13"/>
                <a:stretch>
                  <a:fillRect l="-14118" t="-18333" r="-35294" b="-26667"/>
                </a:stretch>
              </a:blipFill>
            </p:spPr>
            <p:txBody>
              <a:bodyPr/>
              <a:lstStyle/>
              <a:p>
                <a:r>
                  <a:rPr lang="zh-TW" altLang="en-US">
                    <a:noFill/>
                  </a:rPr>
                  <a:t> </a:t>
                </a:r>
              </a:p>
            </p:txBody>
          </p:sp>
        </mc:Fallback>
      </mc:AlternateContent>
      <p:sp>
        <p:nvSpPr>
          <p:cNvPr id="90" name="左-右雙向箭號 89"/>
          <p:cNvSpPr/>
          <p:nvPr/>
        </p:nvSpPr>
        <p:spPr>
          <a:xfrm>
            <a:off x="3784042" y="5437031"/>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lIns="91420" tIns="45710" rIns="91420" bIns="45710" rtlCol="0" anchor="ctr"/>
          <a:lstStyle/>
          <a:p>
            <a:pPr algn="ctr"/>
            <a:endParaRPr lang="zh-TW" altLang="en-US"/>
          </a:p>
        </p:txBody>
      </p:sp>
      <mc:AlternateContent xmlns:mc="http://schemas.openxmlformats.org/markup-compatibility/2006" xmlns:a14="http://schemas.microsoft.com/office/drawing/2010/main">
        <mc:Choice Requires="a14">
          <p:sp>
            <p:nvSpPr>
              <p:cNvPr id="91" name="文字方塊 90"/>
              <p:cNvSpPr txBox="1"/>
              <p:nvPr/>
            </p:nvSpPr>
            <p:spPr>
              <a:xfrm>
                <a:off x="3927332" y="5694080"/>
                <a:ext cx="5371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16</m:t>
                          </m:r>
                        </m:sup>
                      </m:sSup>
                    </m:oMath>
                  </m:oMathPara>
                </a14:m>
                <a:endParaRPr lang="zh-TW" altLang="en-US" sz="2400" dirty="0"/>
              </a:p>
            </p:txBody>
          </p:sp>
        </mc:Choice>
        <mc:Fallback xmlns="">
          <p:sp>
            <p:nvSpPr>
              <p:cNvPr id="91" name="文字方塊 90"/>
              <p:cNvSpPr txBox="1">
                <a:spLocks noRot="1" noChangeAspect="1" noMove="1" noResize="1" noEditPoints="1" noAdjustHandles="1" noChangeArrowheads="1" noChangeShapeType="1" noTextEdit="1"/>
              </p:cNvSpPr>
              <p:nvPr/>
            </p:nvSpPr>
            <p:spPr>
              <a:xfrm>
                <a:off x="3927331" y="5694078"/>
                <a:ext cx="537135" cy="369332"/>
              </a:xfrm>
              <a:prstGeom prst="rect">
                <a:avLst/>
              </a:prstGeom>
              <a:blipFill rotWithShape="0">
                <a:blip r:embed="rId14"/>
                <a:stretch>
                  <a:fillRect l="-12500" r="-4545" b="-6557"/>
                </a:stretch>
              </a:blipFill>
            </p:spPr>
            <p:txBody>
              <a:bodyPr/>
              <a:lstStyle/>
              <a:p>
                <a:r>
                  <a:rPr lang="zh-TW" altLang="en-US">
                    <a:noFill/>
                  </a:rPr>
                  <a:t> </a:t>
                </a:r>
              </a:p>
            </p:txBody>
          </p:sp>
        </mc:Fallback>
      </mc:AlternateContent>
      <p:sp>
        <p:nvSpPr>
          <p:cNvPr id="94" name="文字方塊 93"/>
          <p:cNvSpPr txBox="1"/>
          <p:nvPr/>
        </p:nvSpPr>
        <p:spPr>
          <a:xfrm>
            <a:off x="5201056" y="1834083"/>
            <a:ext cx="3069419" cy="461645"/>
          </a:xfrm>
          <a:prstGeom prst="rect">
            <a:avLst/>
          </a:prstGeom>
          <a:noFill/>
        </p:spPr>
        <p:txBody>
          <a:bodyPr wrap="square" lIns="91420" tIns="45710" rIns="91420" bIns="45710" rtlCol="0">
            <a:spAutoFit/>
          </a:bodyPr>
          <a:lstStyle/>
          <a:p>
            <a:pPr marL="514241" indent="-514241">
              <a:buFont typeface="Wingdings" panose="05000000000000000000" pitchFamily="2" charset="2"/>
              <a:buChar char="Ø"/>
            </a:pPr>
            <a:r>
              <a:rPr lang="en-US" altLang="zh-TW" sz="2400" dirty="0"/>
              <a:t>Pick the 1</a:t>
            </a:r>
            <a:r>
              <a:rPr lang="en-US" altLang="zh-TW" sz="2400" baseline="30000" dirty="0"/>
              <a:t>st</a:t>
            </a:r>
            <a:r>
              <a:rPr lang="en-US" altLang="zh-TW" sz="2400" dirty="0"/>
              <a:t> batch</a:t>
            </a:r>
            <a:endParaRPr lang="zh-TW" altLang="en-US" sz="2400" baseline="30000" dirty="0"/>
          </a:p>
        </p:txBody>
      </p:sp>
      <mc:AlternateContent xmlns:mc="http://schemas.openxmlformats.org/markup-compatibility/2006" xmlns:a14="http://schemas.microsoft.com/office/drawing/2010/main">
        <mc:Choice Requires="a14">
          <p:sp>
            <p:nvSpPr>
              <p:cNvPr id="95" name="文字方塊 94"/>
              <p:cNvSpPr txBox="1"/>
              <p:nvPr/>
            </p:nvSpPr>
            <p:spPr>
              <a:xfrm>
                <a:off x="5166387" y="1371724"/>
                <a:ext cx="3438906" cy="461645"/>
              </a:xfrm>
              <a:prstGeom prst="rect">
                <a:avLst/>
              </a:prstGeom>
              <a:noFill/>
            </p:spPr>
            <p:txBody>
              <a:bodyPr wrap="square" lIns="91420" tIns="45710" rIns="91420" bIns="45710" rtlCol="0">
                <a:spAutoFit/>
              </a:bodyPr>
              <a:lstStyle/>
              <a:p>
                <a:pPr marL="514241" indent="-514241">
                  <a:buFont typeface="Wingdings" panose="05000000000000000000" pitchFamily="2" charset="2"/>
                  <a:buChar char="Ø"/>
                </a:pPr>
                <a:r>
                  <a:rPr lang="en-US" altLang="zh-TW" sz="2400" dirty="0"/>
                  <a:t>Randomly initialize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oMath>
                </a14:m>
                <a:endParaRPr lang="zh-TW" altLang="en-US" sz="2400" baseline="30000" dirty="0"/>
              </a:p>
            </p:txBody>
          </p:sp>
        </mc:Choice>
        <mc:Fallback xmlns="">
          <p:sp>
            <p:nvSpPr>
              <p:cNvPr id="95" name="文字方塊 94"/>
              <p:cNvSpPr txBox="1">
                <a:spLocks noRot="1" noChangeAspect="1" noMove="1" noResize="1" noEditPoints="1" noAdjustHandles="1" noChangeArrowheads="1" noChangeShapeType="1" noTextEdit="1"/>
              </p:cNvSpPr>
              <p:nvPr/>
            </p:nvSpPr>
            <p:spPr>
              <a:xfrm>
                <a:off x="5166387" y="1371722"/>
                <a:ext cx="3438906" cy="461665"/>
              </a:xfrm>
              <a:prstGeom prst="rect">
                <a:avLst/>
              </a:prstGeom>
              <a:blipFill rotWithShape="0">
                <a:blip r:embed="rId15"/>
                <a:stretch>
                  <a:fillRect l="-2482"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6" name="文字方塊 95"/>
              <p:cNvSpPr txBox="1"/>
              <p:nvPr/>
            </p:nvSpPr>
            <p:spPr>
              <a:xfrm>
                <a:off x="5802640" y="2782316"/>
                <a:ext cx="26541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0</m:t>
                              </m:r>
                            </m:sup>
                          </m:sSup>
                        </m:e>
                      </m:d>
                    </m:oMath>
                  </m:oMathPara>
                </a14:m>
                <a:endParaRPr lang="zh-TW" altLang="en-US" sz="2400" dirty="0"/>
              </a:p>
            </p:txBody>
          </p:sp>
        </mc:Choice>
        <mc:Fallback xmlns="">
          <p:sp>
            <p:nvSpPr>
              <p:cNvPr id="96" name="文字方塊 95"/>
              <p:cNvSpPr txBox="1">
                <a:spLocks noRot="1" noChangeAspect="1" noMove="1" noResize="1" noEditPoints="1" noAdjustHandles="1" noChangeArrowheads="1" noChangeShapeType="1" noTextEdit="1"/>
              </p:cNvSpPr>
              <p:nvPr/>
            </p:nvSpPr>
            <p:spPr>
              <a:xfrm>
                <a:off x="5802640" y="2782316"/>
                <a:ext cx="2654188" cy="369332"/>
              </a:xfrm>
              <a:prstGeom prst="rect">
                <a:avLst/>
              </a:prstGeom>
              <a:blipFill rotWithShape="0">
                <a:blip r:embed="rId16"/>
                <a:stretch>
                  <a:fillRect l="-2299" b="-32787"/>
                </a:stretch>
              </a:blipFill>
            </p:spPr>
            <p:txBody>
              <a:bodyPr/>
              <a:lstStyle/>
              <a:p>
                <a:r>
                  <a:rPr lang="zh-TW" altLang="en-US">
                    <a:noFill/>
                  </a:rPr>
                  <a:t> </a:t>
                </a:r>
              </a:p>
            </p:txBody>
          </p:sp>
        </mc:Fallback>
      </mc:AlternateContent>
      <p:sp>
        <p:nvSpPr>
          <p:cNvPr id="97" name="文字方塊 96"/>
          <p:cNvSpPr txBox="1"/>
          <p:nvPr/>
        </p:nvSpPr>
        <p:spPr>
          <a:xfrm>
            <a:off x="5214992" y="3136166"/>
            <a:ext cx="3069419" cy="461645"/>
          </a:xfrm>
          <a:prstGeom prst="rect">
            <a:avLst/>
          </a:prstGeom>
          <a:noFill/>
        </p:spPr>
        <p:txBody>
          <a:bodyPr wrap="square" lIns="91420" tIns="45710" rIns="91420" bIns="45710" rtlCol="0">
            <a:spAutoFit/>
          </a:bodyPr>
          <a:lstStyle/>
          <a:p>
            <a:pPr marL="514241" indent="-514241">
              <a:buFont typeface="Wingdings" panose="05000000000000000000" pitchFamily="2" charset="2"/>
              <a:buChar char="Ø"/>
            </a:pPr>
            <a:r>
              <a:rPr lang="en-US" altLang="zh-TW" sz="2400" dirty="0"/>
              <a:t>Pick the 2</a:t>
            </a:r>
            <a:r>
              <a:rPr lang="en-US" altLang="zh-TW" sz="2400" baseline="30000" dirty="0"/>
              <a:t>nd</a:t>
            </a:r>
            <a:r>
              <a:rPr lang="en-US" altLang="zh-TW" sz="2400" dirty="0"/>
              <a:t> batch</a:t>
            </a:r>
            <a:endParaRPr lang="zh-TW" altLang="en-US" sz="2400" baseline="30000" dirty="0"/>
          </a:p>
        </p:txBody>
      </p:sp>
      <mc:AlternateContent xmlns:mc="http://schemas.openxmlformats.org/markup-compatibility/2006" xmlns:a14="http://schemas.microsoft.com/office/drawing/2010/main">
        <mc:Choice Requires="a14">
          <p:sp>
            <p:nvSpPr>
              <p:cNvPr id="98" name="文字方塊 97"/>
              <p:cNvSpPr txBox="1"/>
              <p:nvPr/>
            </p:nvSpPr>
            <p:spPr>
              <a:xfrm>
                <a:off x="5795308" y="4100090"/>
                <a:ext cx="26475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2</m:t>
                          </m:r>
                        </m:sup>
                      </m:sSup>
                      <m:r>
                        <a:rPr lang="en-US" altLang="zh-TW" sz="2400" i="1">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r>
                        <a:rPr lang="en-US" altLang="zh-TW" sz="2400" i="1">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rPr>
                        <m:t>𝐶</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e>
                      </m:d>
                    </m:oMath>
                  </m:oMathPara>
                </a14:m>
                <a:endParaRPr lang="zh-TW" altLang="en-US" sz="2400" dirty="0"/>
              </a:p>
            </p:txBody>
          </p:sp>
        </mc:Choice>
        <mc:Fallback xmlns="">
          <p:sp>
            <p:nvSpPr>
              <p:cNvPr id="98" name="文字方塊 97"/>
              <p:cNvSpPr txBox="1">
                <a:spLocks noRot="1" noChangeAspect="1" noMove="1" noResize="1" noEditPoints="1" noAdjustHandles="1" noChangeArrowheads="1" noChangeShapeType="1" noTextEdit="1"/>
              </p:cNvSpPr>
              <p:nvPr/>
            </p:nvSpPr>
            <p:spPr>
              <a:xfrm>
                <a:off x="5795308" y="4100090"/>
                <a:ext cx="2647584" cy="369332"/>
              </a:xfrm>
              <a:prstGeom prst="rect">
                <a:avLst/>
              </a:prstGeom>
              <a:blipFill rotWithShape="0">
                <a:blip r:embed="rId17"/>
                <a:stretch>
                  <a:fillRect l="-2304" t="-1667" b="-35000"/>
                </a:stretch>
              </a:blipFill>
            </p:spPr>
            <p:txBody>
              <a:bodyPr/>
              <a:lstStyle/>
              <a:p>
                <a:r>
                  <a:rPr lang="zh-TW" altLang="en-US">
                    <a:noFill/>
                  </a:rPr>
                  <a:t> </a:t>
                </a:r>
              </a:p>
            </p:txBody>
          </p:sp>
        </mc:Fallback>
      </mc:AlternateContent>
      <p:sp>
        <p:nvSpPr>
          <p:cNvPr id="101" name="文字方塊 100"/>
          <p:cNvSpPr txBox="1"/>
          <p:nvPr/>
        </p:nvSpPr>
        <p:spPr>
          <a:xfrm>
            <a:off x="5228850" y="4734289"/>
            <a:ext cx="3537276" cy="830977"/>
          </a:xfrm>
          <a:prstGeom prst="rect">
            <a:avLst/>
          </a:prstGeom>
          <a:noFill/>
        </p:spPr>
        <p:txBody>
          <a:bodyPr wrap="square" lIns="91420" tIns="45710" rIns="91420" bIns="45710" rtlCol="0">
            <a:spAutoFit/>
          </a:bodyPr>
          <a:lstStyle/>
          <a:p>
            <a:pPr marL="514241" indent="-514241">
              <a:buFont typeface="Wingdings" panose="05000000000000000000" pitchFamily="2" charset="2"/>
              <a:buChar char="Ø"/>
            </a:pPr>
            <a:r>
              <a:rPr lang="en-US" altLang="zh-TW" sz="2400" dirty="0"/>
              <a:t>Until all mini-batches have been picked</a:t>
            </a:r>
            <a:endParaRPr lang="zh-TW" altLang="en-US" sz="2400" baseline="30000" dirty="0"/>
          </a:p>
        </p:txBody>
      </p:sp>
      <p:sp>
        <p:nvSpPr>
          <p:cNvPr id="102" name="文字方塊 101"/>
          <p:cNvSpPr txBox="1"/>
          <p:nvPr/>
        </p:nvSpPr>
        <p:spPr>
          <a:xfrm rot="5400000">
            <a:off x="6523363" y="4589270"/>
            <a:ext cx="751076" cy="461645"/>
          </a:xfrm>
          <a:prstGeom prst="rect">
            <a:avLst/>
          </a:prstGeom>
          <a:noFill/>
        </p:spPr>
        <p:txBody>
          <a:bodyPr wrap="square" lIns="91420" tIns="45710" rIns="91420" bIns="45710" rtlCol="0">
            <a:spAutoFit/>
          </a:bodyPr>
          <a:lstStyle/>
          <a:p>
            <a:r>
              <a:rPr lang="en-US" altLang="zh-TW" sz="2400" dirty="0"/>
              <a:t>…</a:t>
            </a:r>
            <a:endParaRPr lang="zh-TW" altLang="en-US" sz="2400" baseline="30000" dirty="0"/>
          </a:p>
        </p:txBody>
      </p:sp>
      <p:sp>
        <p:nvSpPr>
          <p:cNvPr id="103" name="矩形 102"/>
          <p:cNvSpPr/>
          <p:nvPr/>
        </p:nvSpPr>
        <p:spPr>
          <a:xfrm>
            <a:off x="5849735" y="5596572"/>
            <a:ext cx="2209169" cy="447161"/>
          </a:xfrm>
          <a:prstGeom prst="rect">
            <a:avLst/>
          </a:prstGeom>
        </p:spPr>
        <p:style>
          <a:lnRef idx="0">
            <a:schemeClr val="accent5"/>
          </a:lnRef>
          <a:fillRef idx="3">
            <a:schemeClr val="accent5"/>
          </a:fillRef>
          <a:effectRef idx="3">
            <a:schemeClr val="accent5"/>
          </a:effectRef>
          <a:fontRef idx="minor">
            <a:schemeClr val="lt1"/>
          </a:fontRef>
        </p:style>
        <p:txBody>
          <a:bodyPr lIns="91420" tIns="45710" rIns="91420" bIns="45710" rtlCol="0" anchor="ctr"/>
          <a:lstStyle/>
          <a:p>
            <a:pPr algn="ctr"/>
            <a:r>
              <a:rPr lang="en-US" altLang="zh-TW" sz="2400" dirty="0"/>
              <a:t>one epoch</a:t>
            </a:r>
            <a:endParaRPr lang="zh-TW" altLang="en-US" sz="2400" dirty="0"/>
          </a:p>
        </p:txBody>
      </p:sp>
      <p:sp>
        <p:nvSpPr>
          <p:cNvPr id="104" name="矩形 103"/>
          <p:cNvSpPr/>
          <p:nvPr/>
        </p:nvSpPr>
        <p:spPr>
          <a:xfrm>
            <a:off x="5185680" y="1883419"/>
            <a:ext cx="3537276" cy="372802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05" name="矩形 104"/>
          <p:cNvSpPr/>
          <p:nvPr/>
        </p:nvSpPr>
        <p:spPr>
          <a:xfrm>
            <a:off x="4270486" y="655263"/>
            <a:ext cx="1420711" cy="56846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91420" tIns="45710" rIns="91420" bIns="45710" rtlCol="0" anchor="ctr"/>
          <a:lstStyle/>
          <a:p>
            <a:pPr algn="ctr"/>
            <a:r>
              <a:rPr lang="en-US" altLang="zh-TW" sz="2800" dirty="0"/>
              <a:t>Faster</a:t>
            </a:r>
            <a:endParaRPr lang="zh-TW" altLang="en-US" sz="2800" dirty="0"/>
          </a:p>
        </p:txBody>
      </p:sp>
      <p:sp>
        <p:nvSpPr>
          <p:cNvPr id="106" name="矩形 105"/>
          <p:cNvSpPr/>
          <p:nvPr/>
        </p:nvSpPr>
        <p:spPr>
          <a:xfrm>
            <a:off x="5833871" y="655263"/>
            <a:ext cx="1420711" cy="5684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91420" tIns="45710" rIns="91420" bIns="45710" rtlCol="0" anchor="ctr"/>
          <a:lstStyle/>
          <a:p>
            <a:pPr algn="ctr"/>
            <a:r>
              <a:rPr lang="en-US" altLang="zh-TW" sz="2800" dirty="0"/>
              <a:t>Better!</a:t>
            </a:r>
            <a:endParaRPr lang="zh-TW" altLang="en-US" sz="2800" dirty="0"/>
          </a:p>
        </p:txBody>
      </p:sp>
      <p:sp>
        <p:nvSpPr>
          <p:cNvPr id="107" name="文字方塊 106"/>
          <p:cNvSpPr txBox="1"/>
          <p:nvPr/>
        </p:nvSpPr>
        <p:spPr>
          <a:xfrm rot="16200000">
            <a:off x="-479664" y="2468692"/>
            <a:ext cx="1677869" cy="461645"/>
          </a:xfrm>
          <a:prstGeom prst="rect">
            <a:avLst/>
          </a:prstGeom>
          <a:noFill/>
        </p:spPr>
        <p:txBody>
          <a:bodyPr wrap="square" lIns="91420" tIns="45710" rIns="91420" bIns="45710" rtlCol="0">
            <a:spAutoFit/>
          </a:bodyPr>
          <a:lstStyle/>
          <a:p>
            <a:pPr algn="ctr"/>
            <a:r>
              <a:rPr lang="en-US" altLang="zh-TW" sz="2400" dirty="0">
                <a:solidFill>
                  <a:srgbClr val="0000FF"/>
                </a:solidFill>
              </a:rPr>
              <a:t>Mini-batch</a:t>
            </a:r>
            <a:endParaRPr lang="zh-TW" altLang="en-US" sz="2400" dirty="0">
              <a:solidFill>
                <a:srgbClr val="0000FF"/>
              </a:solidFill>
            </a:endParaRPr>
          </a:p>
        </p:txBody>
      </p:sp>
      <p:sp>
        <p:nvSpPr>
          <p:cNvPr id="108" name="文字方塊 107"/>
          <p:cNvSpPr txBox="1"/>
          <p:nvPr/>
        </p:nvSpPr>
        <p:spPr>
          <a:xfrm rot="16200000">
            <a:off x="-488375" y="4939487"/>
            <a:ext cx="1677869" cy="461645"/>
          </a:xfrm>
          <a:prstGeom prst="rect">
            <a:avLst/>
          </a:prstGeom>
          <a:noFill/>
        </p:spPr>
        <p:txBody>
          <a:bodyPr wrap="square" lIns="91420" tIns="45710" rIns="91420" bIns="45710" rtlCol="0">
            <a:spAutoFit/>
          </a:bodyPr>
          <a:lstStyle/>
          <a:p>
            <a:pPr algn="ctr"/>
            <a:r>
              <a:rPr lang="en-US" altLang="zh-TW" sz="2400" dirty="0">
                <a:solidFill>
                  <a:srgbClr val="0000FF"/>
                </a:solidFill>
              </a:rPr>
              <a:t>Mini-batch</a:t>
            </a:r>
            <a:endParaRPr lang="zh-TW" altLang="en-US" sz="2400" dirty="0">
              <a:solidFill>
                <a:srgbClr val="0000FF"/>
              </a:solidFill>
            </a:endParaRPr>
          </a:p>
        </p:txBody>
      </p:sp>
      <p:sp>
        <p:nvSpPr>
          <p:cNvPr id="109" name="矩形 108"/>
          <p:cNvSpPr/>
          <p:nvPr/>
        </p:nvSpPr>
        <p:spPr>
          <a:xfrm>
            <a:off x="648662" y="1634942"/>
            <a:ext cx="4279192" cy="2310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0" name="矩形 109"/>
          <p:cNvSpPr/>
          <p:nvPr/>
        </p:nvSpPr>
        <p:spPr>
          <a:xfrm>
            <a:off x="648662" y="4132046"/>
            <a:ext cx="4279192" cy="2310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a:endParaRPr lang="zh-TW" altLang="en-US"/>
          </a:p>
        </p:txBody>
      </p:sp>
      <p:sp>
        <p:nvSpPr>
          <p:cNvPr id="111" name="矩形 110"/>
          <p:cNvSpPr/>
          <p:nvPr/>
        </p:nvSpPr>
        <p:spPr>
          <a:xfrm>
            <a:off x="5236213" y="6141505"/>
            <a:ext cx="3436207" cy="518351"/>
          </a:xfrm>
          <a:prstGeom prst="rect">
            <a:avLst/>
          </a:prstGeom>
        </p:spPr>
        <p:style>
          <a:lnRef idx="0">
            <a:schemeClr val="accent2"/>
          </a:lnRef>
          <a:fillRef idx="3">
            <a:schemeClr val="accent2"/>
          </a:fillRef>
          <a:effectRef idx="3">
            <a:schemeClr val="accent2"/>
          </a:effectRef>
          <a:fontRef idx="minor">
            <a:schemeClr val="lt1"/>
          </a:fontRef>
        </p:style>
        <p:txBody>
          <a:bodyPr lIns="91420" tIns="45710" rIns="91420" bIns="45710" rtlCol="0" anchor="ctr"/>
          <a:lstStyle/>
          <a:p>
            <a:pPr algn="ctr"/>
            <a:r>
              <a:rPr lang="en-US" altLang="zh-TW" sz="2400" dirty="0"/>
              <a:t>Repeat the above process</a:t>
            </a:r>
            <a:endParaRPr lang="zh-TW" altLang="en-US" sz="2400" dirty="0"/>
          </a:p>
        </p:txBody>
      </p:sp>
      <mc:AlternateContent xmlns:mc="http://schemas.openxmlformats.org/markup-compatibility/2006" xmlns:a14="http://schemas.microsoft.com/office/drawing/2010/main">
        <mc:Choice Requires="a14">
          <p:sp>
            <p:nvSpPr>
              <p:cNvPr id="112" name="文字方塊 111"/>
              <p:cNvSpPr txBox="1"/>
              <p:nvPr/>
            </p:nvSpPr>
            <p:spPr>
              <a:xfrm>
                <a:off x="5795310" y="2319765"/>
                <a:ext cx="24751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𝐶</m:t>
                      </m:r>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31</m:t>
                          </m:r>
                        </m:sup>
                      </m:sSup>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12" name="文字方塊 111"/>
              <p:cNvSpPr txBox="1">
                <a:spLocks noRot="1" noChangeAspect="1" noMove="1" noResize="1" noEditPoints="1" noAdjustHandles="1" noChangeArrowheads="1" noChangeShapeType="1" noTextEdit="1"/>
              </p:cNvSpPr>
              <p:nvPr/>
            </p:nvSpPr>
            <p:spPr>
              <a:xfrm>
                <a:off x="5795308" y="2319763"/>
                <a:ext cx="2475165" cy="369332"/>
              </a:xfrm>
              <a:prstGeom prst="rect">
                <a:avLst/>
              </a:prstGeom>
              <a:blipFill rotWithShape="0">
                <a:blip r:embed="rId18"/>
                <a:stretch>
                  <a:fillRect l="-2463" t="-1667" r="-493"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3" name="文字方塊 112"/>
              <p:cNvSpPr txBox="1"/>
              <p:nvPr/>
            </p:nvSpPr>
            <p:spPr>
              <a:xfrm>
                <a:off x="5809246" y="3664295"/>
                <a:ext cx="24751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𝐶</m:t>
                      </m:r>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𝐶</m:t>
                          </m:r>
                        </m:e>
                        <m:sup>
                          <m:r>
                            <a:rPr lang="en-US" altLang="zh-TW" sz="2400" i="1">
                              <a:latin typeface="Cambria Math" panose="02040503050406030204" pitchFamily="18" charset="0"/>
                            </a:rPr>
                            <m:t>16</m:t>
                          </m:r>
                        </m:sup>
                      </m:sSup>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oMath>
                  </m:oMathPara>
                </a14:m>
                <a:endParaRPr lang="zh-TW" altLang="en-US" sz="2400" dirty="0"/>
              </a:p>
            </p:txBody>
          </p:sp>
        </mc:Choice>
        <mc:Fallback xmlns="">
          <p:sp>
            <p:nvSpPr>
              <p:cNvPr id="113" name="文字方塊 112"/>
              <p:cNvSpPr txBox="1">
                <a:spLocks noRot="1" noChangeAspect="1" noMove="1" noResize="1" noEditPoints="1" noAdjustHandles="1" noChangeArrowheads="1" noChangeShapeType="1" noTextEdit="1"/>
              </p:cNvSpPr>
              <p:nvPr/>
            </p:nvSpPr>
            <p:spPr>
              <a:xfrm>
                <a:off x="5809244" y="3664294"/>
                <a:ext cx="2475165" cy="369332"/>
              </a:xfrm>
              <a:prstGeom prst="rect">
                <a:avLst/>
              </a:prstGeom>
              <a:blipFill rotWithShape="0">
                <a:blip r:embed="rId19"/>
                <a:stretch>
                  <a:fillRect l="-2463" r="-493" b="-655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007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3" grpId="0" animBg="1"/>
      <p:bldP spid="104" grpId="0" animBg="1"/>
      <p:bldP spid="105" grpId="0" animBg="1"/>
      <p:bldP spid="106" grpId="0" animBg="1"/>
      <p:bldP spid="1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405703"/>
            <a:ext cx="7772400" cy="2387600"/>
          </a:xfrm>
        </p:spPr>
        <p:txBody>
          <a:bodyPr>
            <a:normAutofit/>
          </a:bodyPr>
          <a:lstStyle/>
          <a:p>
            <a:r>
              <a:rPr lang="en-US" altLang="zh-TW" sz="4000" dirty="0"/>
              <a:t>Backpropagation</a:t>
            </a:r>
            <a:br>
              <a:rPr lang="en-US" altLang="zh-TW" sz="4000" dirty="0"/>
            </a:br>
            <a:r>
              <a:rPr lang="en-US" altLang="zh-TW" sz="2800" dirty="0">
                <a:solidFill>
                  <a:srgbClr val="0000FF"/>
                </a:solidFill>
              </a:rPr>
              <a:t>An efficient way </a:t>
            </a:r>
            <a:br>
              <a:rPr lang="en-US" altLang="zh-TW" sz="2800" dirty="0">
                <a:solidFill>
                  <a:srgbClr val="0000FF"/>
                </a:solidFill>
              </a:rPr>
            </a:br>
            <a:r>
              <a:rPr lang="en-US" altLang="zh-TW" sz="2800" dirty="0">
                <a:solidFill>
                  <a:srgbClr val="0000FF"/>
                </a:solidFill>
              </a:rPr>
              <a:t>to compute the gradient</a:t>
            </a:r>
            <a:endParaRPr lang="zh-TW" altLang="en-US" sz="2800" dirty="0">
              <a:solidFill>
                <a:srgbClr val="0000FF"/>
              </a:solidFill>
            </a:endParaRPr>
          </a:p>
        </p:txBody>
      </p:sp>
      <p:sp>
        <p:nvSpPr>
          <p:cNvPr id="4" name="TextBox 3"/>
          <p:cNvSpPr txBox="1"/>
          <p:nvPr/>
        </p:nvSpPr>
        <p:spPr>
          <a:xfrm>
            <a:off x="681926" y="5463153"/>
            <a:ext cx="7532177" cy="369312"/>
          </a:xfrm>
          <a:prstGeom prst="rect">
            <a:avLst/>
          </a:prstGeom>
          <a:noFill/>
        </p:spPr>
        <p:txBody>
          <a:bodyPr wrap="square" lIns="91420" tIns="45710" rIns="91420" bIns="45710" rtlCol="0">
            <a:spAutoFit/>
          </a:bodyPr>
          <a:lstStyle/>
          <a:p>
            <a:r>
              <a:rPr lang="en-US" dirty="0"/>
              <a:t>Self-Study reading: </a:t>
            </a:r>
            <a:r>
              <a:rPr lang="en-US" dirty="0">
                <a:hlinkClick r:id="rId2"/>
              </a:rPr>
              <a:t>http://neuralnetworksanddeeplearning.com/chap2.html</a:t>
            </a:r>
            <a:r>
              <a:rPr lang="en-US" dirty="0"/>
              <a:t> </a:t>
            </a:r>
          </a:p>
        </p:txBody>
      </p:sp>
    </p:spTree>
    <p:extLst>
      <p:ext uri="{BB962C8B-B14F-4D97-AF65-F5344CB8AC3E}">
        <p14:creationId xmlns:p14="http://schemas.microsoft.com/office/powerpoint/2010/main" val="37144377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43" y="3596466"/>
            <a:ext cx="4699941" cy="3204505"/>
          </a:xfrm>
          <a:prstGeom prst="rect">
            <a:avLst/>
          </a:prstGeom>
          <a:ln w="19050">
            <a:solidFill>
              <a:schemeClr val="tx1"/>
            </a:solidFill>
          </a:ln>
        </p:spPr>
      </p:pic>
      <p:sp>
        <p:nvSpPr>
          <p:cNvPr id="5" name="標題 1"/>
          <p:cNvSpPr>
            <a:spLocks noGrp="1"/>
          </p:cNvSpPr>
          <p:nvPr>
            <p:ph type="title"/>
          </p:nvPr>
        </p:nvSpPr>
        <p:spPr>
          <a:xfrm>
            <a:off x="52848" y="63542"/>
            <a:ext cx="4878646" cy="920601"/>
          </a:xfrm>
        </p:spPr>
        <p:txBody>
          <a:bodyPr/>
          <a:lstStyle/>
          <a:p>
            <a:r>
              <a:rPr lang="en-US" altLang="zh-TW" dirty="0"/>
              <a:t>Backpropagation</a:t>
            </a:r>
            <a:endParaRPr lang="zh-TW" altLang="en-US" dirty="0"/>
          </a:p>
        </p:txBody>
      </p:sp>
      <p:pic>
        <p:nvPicPr>
          <p:cNvPr id="1259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0867" y="131418"/>
            <a:ext cx="3273533" cy="121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4821" y="1573940"/>
            <a:ext cx="4670521" cy="1730595"/>
          </a:xfrm>
          <a:prstGeom prst="rect">
            <a:avLst/>
          </a:prstGeom>
          <a:ln w="1905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663" y="3897824"/>
            <a:ext cx="4177737" cy="2457902"/>
          </a:xfrm>
          <a:prstGeom prst="rect">
            <a:avLst/>
          </a:prstGeom>
          <a:ln w="12700">
            <a:solidFill>
              <a:schemeClr val="tx1"/>
            </a:solidFill>
          </a:ln>
        </p:spPr>
      </p:pic>
      <p:pic>
        <p:nvPicPr>
          <p:cNvPr id="8" name="Picture 6" descr="http://cdn.geekwire.com/wp-content/uploads/2015/11/google-Tensor-Flo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2465" y="2376453"/>
            <a:ext cx="1146827" cy="934664"/>
          </a:xfrm>
          <a:prstGeom prst="rect">
            <a:avLst/>
          </a:prstGeom>
          <a:noFill/>
          <a:extLst>
            <a:ext uri="{909E8E84-426E-40DD-AFC4-6F175D3DCCD1}">
              <a14:hiddenFill xmlns:a14="http://schemas.microsoft.com/office/drawing/2010/main">
                <a:solidFill>
                  <a:srgbClr val="FFFFFF"/>
                </a:solidFill>
              </a14:hiddenFill>
            </a:ext>
          </a:extLst>
        </p:spPr>
      </p:pic>
      <p:sp>
        <p:nvSpPr>
          <p:cNvPr id="9" name="內容版面配置區 2"/>
          <p:cNvSpPr>
            <a:spLocks noGrp="1"/>
          </p:cNvSpPr>
          <p:nvPr>
            <p:ph idx="1"/>
          </p:nvPr>
        </p:nvSpPr>
        <p:spPr>
          <a:xfrm>
            <a:off x="73541" y="1128866"/>
            <a:ext cx="4341278" cy="1536844"/>
          </a:xfrm>
        </p:spPr>
        <p:txBody>
          <a:bodyPr>
            <a:normAutofit/>
          </a:bodyPr>
          <a:lstStyle/>
          <a:p>
            <a:r>
              <a:rPr lang="en-US" altLang="zh-TW" sz="1600" dirty="0"/>
              <a:t>A network can have millions of parameters.</a:t>
            </a:r>
          </a:p>
          <a:p>
            <a:pPr lvl="1"/>
            <a:r>
              <a:rPr lang="en-US" altLang="zh-TW" sz="1600" dirty="0"/>
              <a:t>Backpropagation is the way to compute the gradients efficiently</a:t>
            </a:r>
          </a:p>
          <a:p>
            <a:r>
              <a:rPr lang="en-US" altLang="zh-TW" sz="1600" dirty="0"/>
              <a:t>Many toolkits can compute the gradients automatically</a:t>
            </a:r>
          </a:p>
        </p:txBody>
      </p:sp>
      <p:pic>
        <p:nvPicPr>
          <p:cNvPr id="10" name="Picture 2" descr="http://deeplearning.net/software/theano/_static/theano_logo_allblue_200x4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42" y="2999188"/>
            <a:ext cx="1499537" cy="344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devblogs.nvidia.com/parallelforall/wp-content/uploads/sites/3/2015/03/torch_lstm_thumb-179x1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4560" y="2541728"/>
            <a:ext cx="1134175" cy="72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77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9512" y="206834"/>
            <a:ext cx="8784976"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Tasks of Machine Learning vs. Database Querying</a:t>
            </a:r>
          </a:p>
        </p:txBody>
      </p:sp>
      <p:sp>
        <p:nvSpPr>
          <p:cNvPr id="3" name="Rectangle 3"/>
          <p:cNvSpPr txBox="1">
            <a:spLocks noChangeArrowheads="1"/>
          </p:cNvSpPr>
          <p:nvPr/>
        </p:nvSpPr>
        <p:spPr>
          <a:xfrm>
            <a:off x="423544" y="1217196"/>
            <a:ext cx="7772400" cy="50447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dirty="0"/>
              <a:t>Database Querying examples</a:t>
            </a:r>
          </a:p>
          <a:p>
            <a:pPr lvl="1">
              <a:buFontTx/>
              <a:buNone/>
            </a:pPr>
            <a:endParaRPr lang="en-US" altLang="en-US" dirty="0"/>
          </a:p>
          <a:p>
            <a:endParaRPr lang="en-US" altLang="en-US" dirty="0"/>
          </a:p>
          <a:p>
            <a:endParaRPr lang="en-US" altLang="en-US" dirty="0"/>
          </a:p>
          <a:p>
            <a:r>
              <a:rPr lang="en-US" altLang="en-US" dirty="0"/>
              <a:t>Machine Learning examples</a:t>
            </a:r>
          </a:p>
        </p:txBody>
      </p:sp>
      <p:sp>
        <p:nvSpPr>
          <p:cNvPr id="4" name="Text Box 5"/>
          <p:cNvSpPr txBox="1">
            <a:spLocks noChangeArrowheads="1"/>
          </p:cNvSpPr>
          <p:nvPr/>
        </p:nvSpPr>
        <p:spPr bwMode="auto">
          <a:xfrm>
            <a:off x="604472" y="2907389"/>
            <a:ext cx="6323656" cy="424732"/>
          </a:xfrm>
          <a:prstGeom prst="rect">
            <a:avLst/>
          </a:prstGeom>
          <a:noFill/>
          <a:ln w="12700" cap="sq">
            <a:noFill/>
            <a:miter lim="800000"/>
            <a:headEnd type="none" w="sm" len="sm"/>
            <a:tailEnd type="none" w="sm" len="sm"/>
          </a:ln>
          <a:effectLst/>
        </p:spPr>
        <p:txBody>
          <a:bodyPr wrap="square">
            <a:spAutoFit/>
          </a:bodyPr>
          <a:lstStyle/>
          <a:p>
            <a:pPr marL="522900" lvl="4" indent="-342900">
              <a:lnSpc>
                <a:spcPct val="90000"/>
              </a:lnSpc>
              <a:spcBef>
                <a:spcPct val="20000"/>
              </a:spcBef>
              <a:buClr>
                <a:schemeClr val="tx1"/>
              </a:buClr>
              <a:buFont typeface="Arial" panose="020B0604020202020204" pitchFamily="34" charset="0"/>
              <a:buChar char="•"/>
              <a:defRPr/>
            </a:pPr>
            <a:r>
              <a:rPr lang="en-US" sz="2400" dirty="0">
                <a:effectLst>
                  <a:outerShdw blurRad="38100" dist="38100" dir="2700000" algn="tl">
                    <a:srgbClr val="C0C0C0"/>
                  </a:outerShdw>
                </a:effectLst>
              </a:rPr>
              <a:t> Find all customers who have purchased milk</a:t>
            </a:r>
          </a:p>
        </p:txBody>
      </p:sp>
      <p:sp>
        <p:nvSpPr>
          <p:cNvPr id="5" name="Text Box 6"/>
          <p:cNvSpPr txBox="1">
            <a:spLocks noChangeArrowheads="1"/>
          </p:cNvSpPr>
          <p:nvPr/>
        </p:nvSpPr>
        <p:spPr bwMode="auto">
          <a:xfrm>
            <a:off x="760610" y="5739493"/>
            <a:ext cx="5197648" cy="757130"/>
          </a:xfrm>
          <a:prstGeom prst="rect">
            <a:avLst/>
          </a:prstGeom>
          <a:noFill/>
          <a:ln w="12700" cap="sq">
            <a:noFill/>
            <a:miter lim="800000"/>
            <a:headEnd type="none" w="sm" len="sm"/>
            <a:tailEnd type="none" w="sm" len="sm"/>
          </a:ln>
          <a:effectLst/>
        </p:spPr>
        <p:txBody>
          <a:bodyPr wrap="square">
            <a:spAutoFit/>
          </a:bodyPr>
          <a:lstStyle/>
          <a:p>
            <a:pPr marL="0" lvl="4">
              <a:lnSpc>
                <a:spcPct val="90000"/>
              </a:lnSpc>
              <a:spcBef>
                <a:spcPct val="20000"/>
              </a:spcBef>
              <a:buClr>
                <a:schemeClr val="tx1"/>
              </a:buClr>
              <a:buFontTx/>
              <a:buChar char="–"/>
              <a:defRPr/>
            </a:pPr>
            <a:r>
              <a:rPr lang="en-US" sz="2400" dirty="0">
                <a:effectLst>
                  <a:outerShdw blurRad="38100" dist="38100" dir="2700000" algn="tl">
                    <a:srgbClr val="C0C0C0"/>
                  </a:outerShdw>
                </a:effectLst>
              </a:rPr>
              <a:t> Find all items which are frequently purchased with milk. (association rules)</a:t>
            </a:r>
            <a:endParaRPr lang="en-US" sz="2000" dirty="0">
              <a:solidFill>
                <a:schemeClr val="folHlink"/>
              </a:solidFill>
            </a:endParaRPr>
          </a:p>
        </p:txBody>
      </p:sp>
      <p:sp>
        <p:nvSpPr>
          <p:cNvPr id="6" name="Text Box 7"/>
          <p:cNvSpPr txBox="1">
            <a:spLocks noChangeArrowheads="1"/>
          </p:cNvSpPr>
          <p:nvPr/>
        </p:nvSpPr>
        <p:spPr bwMode="auto">
          <a:xfrm>
            <a:off x="850624" y="1777360"/>
            <a:ext cx="6948376" cy="424732"/>
          </a:xfrm>
          <a:prstGeom prst="rect">
            <a:avLst/>
          </a:prstGeom>
          <a:noFill/>
          <a:ln w="12700" cap="sq">
            <a:noFill/>
            <a:miter lim="800000"/>
            <a:headEnd type="none" w="sm" len="sm"/>
            <a:tailEnd type="none" w="sm" len="sm"/>
          </a:ln>
          <a:effectLst/>
        </p:spPr>
        <p:txBody>
          <a:bodyPr wrap="square">
            <a:spAutoFit/>
          </a:bodyPr>
          <a:lstStyle/>
          <a:p>
            <a:pPr marL="342900" indent="-342900">
              <a:lnSpc>
                <a:spcPct val="90000"/>
              </a:lnSpc>
              <a:spcBef>
                <a:spcPct val="20000"/>
              </a:spcBef>
              <a:buClr>
                <a:schemeClr val="tx1"/>
              </a:buClr>
              <a:buFont typeface="Arial" panose="020B0604020202020204" pitchFamily="34" charset="0"/>
              <a:buChar char="•"/>
              <a:defRPr/>
            </a:pPr>
            <a:r>
              <a:rPr lang="en-US" sz="2400" dirty="0">
                <a:effectLst>
                  <a:outerShdw blurRad="38100" dist="38100" dir="2700000" algn="tl">
                    <a:srgbClr val="C0C0C0"/>
                  </a:outerShdw>
                </a:effectLst>
              </a:rPr>
              <a:t>Find all credit applicants with last name of Smith.</a:t>
            </a:r>
            <a:endParaRPr lang="en-US" sz="2400" dirty="0">
              <a:solidFill>
                <a:schemeClr val="folHlink"/>
              </a:solidFill>
            </a:endParaRPr>
          </a:p>
        </p:txBody>
      </p:sp>
      <p:sp>
        <p:nvSpPr>
          <p:cNvPr id="7" name="Text Box 8"/>
          <p:cNvSpPr txBox="1">
            <a:spLocks noChangeArrowheads="1"/>
          </p:cNvSpPr>
          <p:nvPr/>
        </p:nvSpPr>
        <p:spPr bwMode="auto">
          <a:xfrm>
            <a:off x="393424" y="2185308"/>
            <a:ext cx="6781800" cy="757130"/>
          </a:xfrm>
          <a:prstGeom prst="rect">
            <a:avLst/>
          </a:prstGeom>
          <a:noFill/>
          <a:ln w="12700" cap="sq">
            <a:noFill/>
            <a:miter lim="800000"/>
            <a:headEnd type="none" w="sm" len="sm"/>
            <a:tailEnd type="none" w="sm" len="sm"/>
          </a:ln>
          <a:effectLst/>
        </p:spPr>
        <p:txBody>
          <a:bodyPr wrap="square">
            <a:spAutoFit/>
          </a:bodyPr>
          <a:lstStyle/>
          <a:p>
            <a:pPr marL="800100" lvl="1" indent="-342900">
              <a:lnSpc>
                <a:spcPct val="90000"/>
              </a:lnSpc>
              <a:buClr>
                <a:schemeClr val="tx1"/>
              </a:buClr>
              <a:buFont typeface="Arial" panose="020B0604020202020204" pitchFamily="34" charset="0"/>
              <a:buChar char="•"/>
              <a:defRPr/>
            </a:pPr>
            <a:r>
              <a:rPr lang="en-US" sz="2400" dirty="0">
                <a:effectLst>
                  <a:outerShdw blurRad="38100" dist="38100" dir="2700000" algn="tl">
                    <a:srgbClr val="C0C0C0"/>
                  </a:outerShdw>
                </a:effectLst>
              </a:rPr>
              <a:t>Identify customers who have purchased more than $10,000 in the last month.</a:t>
            </a:r>
            <a:r>
              <a:rPr lang="en-US" sz="2000" dirty="0">
                <a:solidFill>
                  <a:schemeClr val="folHlink"/>
                </a:solidFill>
              </a:rPr>
              <a:t>   </a:t>
            </a:r>
          </a:p>
        </p:txBody>
      </p:sp>
      <p:sp>
        <p:nvSpPr>
          <p:cNvPr id="8" name="Text Box 9"/>
          <p:cNvSpPr txBox="1">
            <a:spLocks noChangeArrowheads="1"/>
          </p:cNvSpPr>
          <p:nvPr/>
        </p:nvSpPr>
        <p:spPr bwMode="auto">
          <a:xfrm>
            <a:off x="280016" y="4077090"/>
            <a:ext cx="6092184" cy="804863"/>
          </a:xfrm>
          <a:prstGeom prst="rect">
            <a:avLst/>
          </a:prstGeom>
          <a:noFill/>
          <a:ln w="12700" cap="sq">
            <a:noFill/>
            <a:miter lim="800000"/>
            <a:headEnd type="none" w="sm" len="sm"/>
            <a:tailEnd type="none" w="sm" len="sm"/>
          </a:ln>
          <a:effectLst/>
        </p:spPr>
        <p:txBody>
          <a:bodyPr wrap="square">
            <a:spAutoFit/>
          </a:bodyPr>
          <a:lstStyle/>
          <a:p>
            <a:pPr lvl="1">
              <a:lnSpc>
                <a:spcPct val="90000"/>
              </a:lnSpc>
              <a:spcBef>
                <a:spcPct val="20000"/>
              </a:spcBef>
              <a:buClr>
                <a:schemeClr val="tx1"/>
              </a:buClr>
              <a:buFontTx/>
              <a:buChar char="–"/>
              <a:defRPr/>
            </a:pPr>
            <a:r>
              <a:rPr lang="en-US" sz="2800" dirty="0">
                <a:effectLst>
                  <a:outerShdw blurRad="38100" dist="38100" dir="2700000" algn="tl">
                    <a:srgbClr val="C0C0C0"/>
                  </a:outerShdw>
                </a:effectLst>
              </a:rPr>
              <a:t> </a:t>
            </a:r>
            <a:r>
              <a:rPr lang="en-US" sz="2400" dirty="0">
                <a:effectLst>
                  <a:outerShdw blurRad="38100" dist="38100" dir="2700000" algn="tl">
                    <a:srgbClr val="C0C0C0"/>
                  </a:outerShdw>
                </a:effectLst>
              </a:rPr>
              <a:t>Find all credit applicants who are poor credit risks. (classification)</a:t>
            </a:r>
            <a:endParaRPr lang="en-US" sz="2400" dirty="0">
              <a:solidFill>
                <a:schemeClr val="folHlink"/>
              </a:solidFill>
            </a:endParaRPr>
          </a:p>
        </p:txBody>
      </p:sp>
      <p:sp>
        <p:nvSpPr>
          <p:cNvPr id="9" name="Rectangle 10"/>
          <p:cNvSpPr>
            <a:spLocks noChangeArrowheads="1"/>
          </p:cNvSpPr>
          <p:nvPr/>
        </p:nvSpPr>
        <p:spPr bwMode="auto">
          <a:xfrm>
            <a:off x="755577" y="4949010"/>
            <a:ext cx="5400599" cy="757130"/>
          </a:xfrm>
          <a:prstGeom prst="rect">
            <a:avLst/>
          </a:prstGeom>
          <a:noFill/>
          <a:ln w="12700" cap="sq">
            <a:noFill/>
            <a:miter lim="800000"/>
            <a:headEnd type="none" w="sm" len="sm"/>
            <a:tailEnd type="none" w="sm" len="sm"/>
          </a:ln>
          <a:effectLst/>
        </p:spPr>
        <p:txBody>
          <a:bodyPr wrap="square">
            <a:spAutoFit/>
          </a:bodyPr>
          <a:lstStyle/>
          <a:p>
            <a:pPr marL="0" lvl="4">
              <a:lnSpc>
                <a:spcPct val="90000"/>
              </a:lnSpc>
              <a:spcBef>
                <a:spcPct val="20000"/>
              </a:spcBef>
              <a:buClr>
                <a:schemeClr val="tx1"/>
              </a:buClr>
              <a:buFontTx/>
              <a:buChar char="–"/>
              <a:defRPr/>
            </a:pPr>
            <a:r>
              <a:rPr lang="en-US" sz="2400" dirty="0">
                <a:effectLst>
                  <a:outerShdw blurRad="38100" dist="38100" dir="2700000" algn="tl">
                    <a:srgbClr val="C0C0C0"/>
                  </a:outerShdw>
                </a:effectLst>
              </a:rPr>
              <a:t> Identify customers with similar buying habits. (Clustering)</a:t>
            </a:r>
          </a:p>
        </p:txBody>
      </p:sp>
      <p:pic>
        <p:nvPicPr>
          <p:cNvPr id="10"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7463" y="1576147"/>
            <a:ext cx="1873941" cy="1484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3982" y="3549465"/>
            <a:ext cx="3005388" cy="3118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5622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82" y="607018"/>
            <a:ext cx="8956286" cy="3177152"/>
          </a:xfrm>
        </p:spPr>
        <p:txBody>
          <a:bodyPr>
            <a:normAutofit/>
          </a:bodyPr>
          <a:lstStyle/>
          <a:p>
            <a:r>
              <a:rPr lang="en-US" dirty="0"/>
              <a:t>Let us explain the “philosophy” of a backpropagation trying to use the logic of Brandon Rohrer (from: </a:t>
            </a:r>
            <a:r>
              <a:rPr lang="en-US" sz="3200" dirty="0">
                <a:hlinkClick r:id="rId2"/>
              </a:rPr>
              <a:t>Deep Learning Demystified</a:t>
            </a:r>
            <a:r>
              <a:rPr lang="en-US" sz="2800" dirty="0"/>
              <a:t> </a:t>
            </a:r>
            <a:r>
              <a:rPr lang="en-US" dirty="0"/>
              <a:t>) with our own example</a:t>
            </a:r>
          </a:p>
        </p:txBody>
      </p:sp>
      <p:pic>
        <p:nvPicPr>
          <p:cNvPr id="15" name="Picture 14"/>
          <p:cNvPicPr>
            <a:picLocks noChangeAspect="1"/>
          </p:cNvPicPr>
          <p:nvPr/>
        </p:nvPicPr>
        <p:blipFill>
          <a:blip r:embed="rId3"/>
          <a:stretch>
            <a:fillRect/>
          </a:stretch>
        </p:blipFill>
        <p:spPr>
          <a:xfrm>
            <a:off x="7078331" y="4672746"/>
            <a:ext cx="1310093" cy="1621825"/>
          </a:xfrm>
          <a:prstGeom prst="rect">
            <a:avLst/>
          </a:prstGeom>
        </p:spPr>
      </p:pic>
      <p:sp>
        <p:nvSpPr>
          <p:cNvPr id="16" name="Rectangle 15"/>
          <p:cNvSpPr/>
          <p:nvPr/>
        </p:nvSpPr>
        <p:spPr>
          <a:xfrm>
            <a:off x="7020272" y="6294571"/>
            <a:ext cx="1725472" cy="369332"/>
          </a:xfrm>
          <a:prstGeom prst="rect">
            <a:avLst/>
          </a:prstGeom>
        </p:spPr>
        <p:txBody>
          <a:bodyPr wrap="none">
            <a:spAutoFit/>
          </a:bodyPr>
          <a:lstStyle/>
          <a:p>
            <a:r>
              <a:rPr lang="en-US" dirty="0"/>
              <a:t>Brandon Rohrer </a:t>
            </a:r>
          </a:p>
        </p:txBody>
      </p:sp>
      <p:pic>
        <p:nvPicPr>
          <p:cNvPr id="1026" name="Picture 2">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149080"/>
            <a:ext cx="4654926" cy="260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63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en-US" dirty="0"/>
              <a:t>Backpropagation example</a:t>
            </a:r>
          </a:p>
        </p:txBody>
      </p:sp>
      <p:cxnSp>
        <p:nvCxnSpPr>
          <p:cNvPr id="15" name="Straight Connector 14"/>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5"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5"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Oval 23"/>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346734" y="1484784"/>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11" name="Group 10"/>
          <p:cNvGrpSpPr/>
          <p:nvPr/>
        </p:nvGrpSpPr>
        <p:grpSpPr>
          <a:xfrm>
            <a:off x="4504904" y="1484784"/>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 name="Rectangle 2"/>
          <p:cNvSpPr/>
          <p:nvPr/>
        </p:nvSpPr>
        <p:spPr>
          <a:xfrm>
            <a:off x="112033" y="5127554"/>
            <a:ext cx="1586075" cy="584775"/>
          </a:xfrm>
          <a:prstGeom prst="rect">
            <a:avLst/>
          </a:prstGeom>
          <a:noFill/>
        </p:spPr>
        <p:txBody>
          <a:bodyPr wrap="none" lIns="91440" tIns="45720" rIns="91440" bIns="45720">
            <a:spAutoFit/>
          </a:bodyPr>
          <a:lstStyle/>
          <a:p>
            <a:pPr algn="ctr"/>
            <a:r>
              <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features</a:t>
            </a:r>
          </a:p>
        </p:txBody>
      </p:sp>
      <p:sp>
        <p:nvSpPr>
          <p:cNvPr id="30" name="Rectangle 29"/>
          <p:cNvSpPr/>
          <p:nvPr/>
        </p:nvSpPr>
        <p:spPr>
          <a:xfrm>
            <a:off x="275139" y="2074446"/>
            <a:ext cx="986167" cy="584775"/>
          </a:xfrm>
          <a:prstGeom prst="rect">
            <a:avLst/>
          </a:prstGeom>
          <a:noFill/>
        </p:spPr>
        <p:txBody>
          <a:bodyPr wrap="none" lIns="91440" tIns="45720" rIns="91440" bIns="45720">
            <a:spAutoFit/>
          </a:bodyPr>
          <a:lstStyle/>
          <a:p>
            <a:pPr algn="ctr"/>
            <a:r>
              <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class</a:t>
            </a:r>
          </a:p>
        </p:txBody>
      </p:sp>
    </p:spTree>
    <p:extLst>
      <p:ext uri="{BB962C8B-B14F-4D97-AF65-F5344CB8AC3E}">
        <p14:creationId xmlns:p14="http://schemas.microsoft.com/office/powerpoint/2010/main" val="3100762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15" y="116632"/>
            <a:ext cx="8229600" cy="980728"/>
          </a:xfrm>
        </p:spPr>
        <p:txBody>
          <a:bodyPr>
            <a:normAutofit fontScale="90000"/>
          </a:bodyPr>
          <a:lstStyle/>
          <a:p>
            <a:r>
              <a:rPr lang="en-US" dirty="0"/>
              <a:t>Training (how do we learn these weights?)</a:t>
            </a:r>
          </a:p>
        </p:txBody>
      </p:sp>
      <p:cxnSp>
        <p:nvCxnSpPr>
          <p:cNvPr id="15" name="Straight Connector 14"/>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5"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5"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Oval 23"/>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346734" y="1484784"/>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11" name="Group 10"/>
          <p:cNvGrpSpPr/>
          <p:nvPr/>
        </p:nvGrpSpPr>
        <p:grpSpPr>
          <a:xfrm>
            <a:off x="4504904" y="1484784"/>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29" name="TextBox 28"/>
          <p:cNvSpPr txBox="1"/>
          <p:nvPr/>
        </p:nvSpPr>
        <p:spPr>
          <a:xfrm>
            <a:off x="2919263" y="4470791"/>
            <a:ext cx="563296"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0</a:t>
            </a:r>
            <a:endParaRPr lang="en-US" sz="2400" dirty="0">
              <a:solidFill>
                <a:srgbClr val="002050"/>
              </a:solidFill>
            </a:endParaRPr>
          </a:p>
        </p:txBody>
      </p:sp>
      <p:sp>
        <p:nvSpPr>
          <p:cNvPr id="30" name="TextBox 29"/>
          <p:cNvSpPr txBox="1"/>
          <p:nvPr/>
        </p:nvSpPr>
        <p:spPr>
          <a:xfrm>
            <a:off x="3452663" y="4470791"/>
            <a:ext cx="563296"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0</a:t>
            </a:r>
            <a:endParaRPr lang="en-US" sz="2400" dirty="0">
              <a:solidFill>
                <a:srgbClr val="002050"/>
              </a:solidFill>
            </a:endParaRPr>
          </a:p>
        </p:txBody>
      </p:sp>
      <p:sp>
        <p:nvSpPr>
          <p:cNvPr id="31" name="TextBox 30"/>
          <p:cNvSpPr txBox="1"/>
          <p:nvPr/>
        </p:nvSpPr>
        <p:spPr>
          <a:xfrm>
            <a:off x="3879967" y="4470791"/>
            <a:ext cx="563296"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32" name="TextBox 31"/>
          <p:cNvSpPr txBox="1"/>
          <p:nvPr/>
        </p:nvSpPr>
        <p:spPr>
          <a:xfrm>
            <a:off x="4337167" y="4468255"/>
            <a:ext cx="563296"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0</a:t>
            </a:r>
            <a:endParaRPr lang="en-US" sz="2400" dirty="0">
              <a:solidFill>
                <a:srgbClr val="002050"/>
              </a:solidFill>
            </a:endParaRPr>
          </a:p>
        </p:txBody>
      </p:sp>
      <p:sp>
        <p:nvSpPr>
          <p:cNvPr id="33" name="TextBox 32"/>
          <p:cNvSpPr txBox="1"/>
          <p:nvPr/>
        </p:nvSpPr>
        <p:spPr>
          <a:xfrm>
            <a:off x="4794367" y="4468255"/>
            <a:ext cx="563296"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34" name="TextBox 33"/>
          <p:cNvSpPr txBox="1"/>
          <p:nvPr/>
        </p:nvSpPr>
        <p:spPr>
          <a:xfrm>
            <a:off x="5251567" y="4468255"/>
            <a:ext cx="563296"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35" name="TextBox 34"/>
          <p:cNvSpPr txBox="1"/>
          <p:nvPr/>
        </p:nvSpPr>
        <p:spPr>
          <a:xfrm>
            <a:off x="5738663" y="4468255"/>
            <a:ext cx="563296"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0</a:t>
            </a:r>
            <a:endParaRPr lang="en-US" sz="2400" dirty="0">
              <a:solidFill>
                <a:srgbClr val="002050"/>
              </a:solidFill>
            </a:endParaRPr>
          </a:p>
        </p:txBody>
      </p:sp>
      <p:sp>
        <p:nvSpPr>
          <p:cNvPr id="36" name="TextBox 35"/>
          <p:cNvSpPr txBox="1"/>
          <p:nvPr/>
        </p:nvSpPr>
        <p:spPr>
          <a:xfrm>
            <a:off x="2385863" y="4468255"/>
            <a:ext cx="563296"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Tree>
    <p:extLst>
      <p:ext uri="{BB962C8B-B14F-4D97-AF65-F5344CB8AC3E}">
        <p14:creationId xmlns:p14="http://schemas.microsoft.com/office/powerpoint/2010/main" val="1017838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en-US" dirty="0"/>
              <a:t>Initialize (start random)</a:t>
            </a:r>
          </a:p>
        </p:txBody>
      </p:sp>
      <p:cxnSp>
        <p:nvCxnSpPr>
          <p:cNvPr id="15" name="Straight Connector 14"/>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5"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5"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Oval 23"/>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356065" y="580526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474127" y="580526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346734" y="1484784"/>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11" name="Group 10"/>
          <p:cNvGrpSpPr/>
          <p:nvPr/>
        </p:nvGrpSpPr>
        <p:grpSpPr>
          <a:xfrm>
            <a:off x="4504904" y="1484784"/>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7" name="TextBox 36"/>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45" name="TextBox 44"/>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7" name="TextBox 46"/>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8" name="TextBox 47"/>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9" name="TextBox 48"/>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50" name="TextBox 49"/>
          <p:cNvSpPr txBox="1"/>
          <p:nvPr/>
        </p:nvSpPr>
        <p:spPr>
          <a:xfrm>
            <a:off x="51684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51" name="TextBox 50"/>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52" name="TextBox 51"/>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endParaRPr lang="en-US" sz="2400" dirty="0">
              <a:solidFill>
                <a:srgbClr val="002050"/>
              </a:solidFill>
            </a:endParaRPr>
          </a:p>
        </p:txBody>
      </p:sp>
    </p:spTree>
    <p:extLst>
      <p:ext uri="{BB962C8B-B14F-4D97-AF65-F5344CB8AC3E}">
        <p14:creationId xmlns:p14="http://schemas.microsoft.com/office/powerpoint/2010/main" val="2751001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475" y="102636"/>
            <a:ext cx="8229600" cy="980728"/>
          </a:xfrm>
        </p:spPr>
        <p:txBody>
          <a:bodyPr>
            <a:normAutofit fontScale="90000"/>
          </a:bodyPr>
          <a:lstStyle/>
          <a:p>
            <a:r>
              <a:rPr lang="en-US" dirty="0"/>
              <a:t>Gather data for training (let us have just 2 samples for supervised learning)</a:t>
            </a:r>
          </a:p>
        </p:txBody>
      </p:sp>
      <p:sp>
        <p:nvSpPr>
          <p:cNvPr id="39" name="Rectangle 38"/>
          <p:cNvSpPr/>
          <p:nvPr/>
        </p:nvSpPr>
        <p:spPr>
          <a:xfrm>
            <a:off x="4612567" y="1651734"/>
            <a:ext cx="1586075" cy="584775"/>
          </a:xfrm>
          <a:prstGeom prst="rect">
            <a:avLst/>
          </a:prstGeom>
          <a:noFill/>
        </p:spPr>
        <p:txBody>
          <a:bodyPr wrap="none" lIns="91440" tIns="45720" rIns="91440" bIns="45720">
            <a:spAutoFit/>
          </a:bodyPr>
          <a:lstStyle/>
          <a:p>
            <a:pPr algn="ctr"/>
            <a:r>
              <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features</a:t>
            </a:r>
          </a:p>
        </p:txBody>
      </p:sp>
      <p:sp>
        <p:nvSpPr>
          <p:cNvPr id="40" name="Rectangle 39"/>
          <p:cNvSpPr/>
          <p:nvPr/>
        </p:nvSpPr>
        <p:spPr>
          <a:xfrm>
            <a:off x="6854353" y="1590178"/>
            <a:ext cx="986167" cy="584775"/>
          </a:xfrm>
          <a:prstGeom prst="rect">
            <a:avLst/>
          </a:prstGeom>
          <a:noFill/>
        </p:spPr>
        <p:txBody>
          <a:bodyPr wrap="none" lIns="91440" tIns="45720" rIns="91440" bIns="45720">
            <a:spAutoFit/>
          </a:bodyPr>
          <a:lstStyle/>
          <a:p>
            <a:pPr algn="ctr"/>
            <a:r>
              <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class</a:t>
            </a:r>
          </a:p>
        </p:txBody>
      </p:sp>
      <p:grpSp>
        <p:nvGrpSpPr>
          <p:cNvPr id="6" name="Group 5"/>
          <p:cNvGrpSpPr/>
          <p:nvPr/>
        </p:nvGrpSpPr>
        <p:grpSpPr>
          <a:xfrm>
            <a:off x="4030735" y="2385805"/>
            <a:ext cx="4024755" cy="1389768"/>
            <a:chOff x="90041" y="2333152"/>
            <a:chExt cx="4024755" cy="1389768"/>
          </a:xfrm>
        </p:grpSpPr>
        <p:sp>
          <p:nvSpPr>
            <p:cNvPr id="5" name="Rounded Rectangle 4"/>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003398" y="2653972"/>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7" name="Rectangle 56"/>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3351" y="2448256"/>
              <a:ext cx="553357"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4" name="Right Arrow 3"/>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033132" y="3971938"/>
            <a:ext cx="4039249" cy="1389768"/>
            <a:chOff x="92438" y="3919285"/>
            <a:chExt cx="4039249" cy="1389768"/>
          </a:xfrm>
        </p:grpSpPr>
        <p:sp>
          <p:nvSpPr>
            <p:cNvPr id="65" name="Rounded Rectangle 64"/>
            <p:cNvSpPr/>
            <p:nvPr/>
          </p:nvSpPr>
          <p:spPr>
            <a:xfrm>
              <a:off x="106932" y="3919285"/>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011691" y="4254169"/>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61" name="Rectangle 60"/>
            <p:cNvSpPr/>
            <p:nvPr/>
          </p:nvSpPr>
          <p:spPr>
            <a:xfrm>
              <a:off x="92438" y="4050839"/>
              <a:ext cx="737702"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II.</a:t>
              </a:r>
            </a:p>
          </p:txBody>
        </p:sp>
        <p:sp>
          <p:nvSpPr>
            <p:cNvPr id="62" name="Right Arrow 61"/>
            <p:cNvSpPr/>
            <p:nvPr/>
          </p:nvSpPr>
          <p:spPr>
            <a:xfrm>
              <a:off x="2128641" y="4436555"/>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40262" y="415250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40262" y="4722186"/>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78498" y="2736770"/>
            <a:ext cx="2481943" cy="1590282"/>
            <a:chOff x="6326155" y="2700132"/>
            <a:chExt cx="2481943" cy="1590282"/>
          </a:xfrm>
        </p:grpSpPr>
        <p:sp>
          <p:nvSpPr>
            <p:cNvPr id="12" name="Flowchart: Magnetic Disk 11"/>
            <p:cNvSpPr/>
            <p:nvPr/>
          </p:nvSpPr>
          <p:spPr>
            <a:xfrm>
              <a:off x="6326155" y="2700132"/>
              <a:ext cx="2481943" cy="1590282"/>
            </a:xfrm>
            <a:prstGeom prst="flowChartMagneticDisk">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75448" y="3348112"/>
              <a:ext cx="2226974"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Training set</a:t>
              </a:r>
            </a:p>
          </p:txBody>
        </p:sp>
      </p:grpSp>
    </p:spTree>
    <p:extLst>
      <p:ext uri="{BB962C8B-B14F-4D97-AF65-F5344CB8AC3E}">
        <p14:creationId xmlns:p14="http://schemas.microsoft.com/office/powerpoint/2010/main" val="219126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31" y="130630"/>
            <a:ext cx="8229600" cy="1455574"/>
          </a:xfrm>
        </p:spPr>
        <p:txBody>
          <a:bodyPr>
            <a:normAutofit fontScale="90000"/>
          </a:bodyPr>
          <a:lstStyle/>
          <a:p>
            <a:r>
              <a:rPr lang="en-US" dirty="0"/>
              <a:t>Let us start with “stochastic gradient descent” (“feeding” network by training examples one-by-one)</a:t>
            </a:r>
          </a:p>
        </p:txBody>
      </p:sp>
      <p:grpSp>
        <p:nvGrpSpPr>
          <p:cNvPr id="28" name="Group 27"/>
          <p:cNvGrpSpPr/>
          <p:nvPr/>
        </p:nvGrpSpPr>
        <p:grpSpPr>
          <a:xfrm>
            <a:off x="1906971" y="4783813"/>
            <a:ext cx="4982705" cy="1801676"/>
            <a:chOff x="4401518" y="213417"/>
            <a:chExt cx="4633994" cy="1546667"/>
          </a:xfrm>
        </p:grpSpPr>
        <p:sp>
          <p:nvSpPr>
            <p:cNvPr id="29" name="Rounded Rectangle 28"/>
            <p:cNvSpPr/>
            <p:nvPr/>
          </p:nvSpPr>
          <p:spPr>
            <a:xfrm>
              <a:off x="4401518" y="213417"/>
              <a:ext cx="4633994" cy="1546667"/>
            </a:xfrm>
            <a:prstGeom prst="roundRect">
              <a:avLst>
                <a:gd name="adj" fmla="val 52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322" y="276616"/>
              <a:ext cx="2640067" cy="10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267" y="1360073"/>
              <a:ext cx="2044889" cy="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2488" y="400371"/>
              <a:ext cx="2080544" cy="1307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718661" y="1913825"/>
            <a:ext cx="7016621" cy="2558343"/>
            <a:chOff x="718661" y="1913825"/>
            <a:chExt cx="7016621" cy="2558343"/>
          </a:xfrm>
        </p:grpSpPr>
        <p:sp>
          <p:nvSpPr>
            <p:cNvPr id="37" name="Rounded Rectangle 36"/>
            <p:cNvSpPr/>
            <p:nvPr/>
          </p:nvSpPr>
          <p:spPr>
            <a:xfrm>
              <a:off x="718661" y="1913825"/>
              <a:ext cx="7016621" cy="2558343"/>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970595" y="2507438"/>
              <a:ext cx="2481943" cy="1614134"/>
              <a:chOff x="6326155" y="2676280"/>
              <a:chExt cx="2481943" cy="1614134"/>
            </a:xfrm>
          </p:grpSpPr>
          <p:sp>
            <p:nvSpPr>
              <p:cNvPr id="12" name="Flowchart: Magnetic Disk 11"/>
              <p:cNvSpPr/>
              <p:nvPr/>
            </p:nvSpPr>
            <p:spPr>
              <a:xfrm>
                <a:off x="6326155" y="2700132"/>
                <a:ext cx="2481943" cy="1590282"/>
              </a:xfrm>
              <a:prstGeom prst="flowChartMagneticDisk">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66117" y="2676280"/>
                <a:ext cx="2226974"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Training set</a:t>
                </a:r>
              </a:p>
            </p:txBody>
          </p:sp>
        </p:grpSp>
        <p:pic>
          <p:nvPicPr>
            <p:cNvPr id="21606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6023" y="2516585"/>
              <a:ext cx="241935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ight Arrow 33"/>
            <p:cNvSpPr/>
            <p:nvPr/>
          </p:nvSpPr>
          <p:spPr>
            <a:xfrm>
              <a:off x="4099949" y="3260510"/>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6067"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310" y="3151568"/>
              <a:ext cx="1540511" cy="652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2981821" y="1913825"/>
              <a:ext cx="2864887" cy="584775"/>
            </a:xfrm>
            <a:prstGeom prst="rect">
              <a:avLst/>
            </a:prstGeom>
            <a:noFill/>
          </p:spPr>
          <p:txBody>
            <a:bodyPr wrap="none" lIns="91440" tIns="45720" rIns="91440" bIns="45720">
              <a:spAutoFit/>
            </a:bodyPr>
            <a:lstStyle/>
            <a:p>
              <a:pPr algn="ctr"/>
              <a:r>
                <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Online Learning</a:t>
              </a:r>
            </a:p>
          </p:txBody>
        </p:sp>
      </p:grpSp>
    </p:spTree>
    <p:extLst>
      <p:ext uri="{BB962C8B-B14F-4D97-AF65-F5344CB8AC3E}">
        <p14:creationId xmlns:p14="http://schemas.microsoft.com/office/powerpoint/2010/main" val="3293508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en-US" dirty="0"/>
              <a:t>Take first data sample</a:t>
            </a:r>
          </a:p>
        </p:txBody>
      </p:sp>
      <p:cxnSp>
        <p:nvCxnSpPr>
          <p:cNvPr id="15" name="Straight Connector 14"/>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5"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5"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Oval 23"/>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346734" y="1484784"/>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11" name="Group 10"/>
          <p:cNvGrpSpPr/>
          <p:nvPr/>
        </p:nvGrpSpPr>
        <p:grpSpPr>
          <a:xfrm>
            <a:off x="4504904" y="1484784"/>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7" name="TextBox 36"/>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45" name="TextBox 44"/>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7" name="TextBox 46"/>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8" name="TextBox 47"/>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9" name="TextBox 48"/>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50" name="TextBox 49"/>
          <p:cNvSpPr txBox="1"/>
          <p:nvPr/>
        </p:nvSpPr>
        <p:spPr>
          <a:xfrm>
            <a:off x="51684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51" name="TextBox 50"/>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52" name="TextBox 51"/>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endParaRPr lang="en-US" sz="2400" dirty="0">
              <a:solidFill>
                <a:srgbClr val="002050"/>
              </a:solidFill>
            </a:endParaRPr>
          </a:p>
        </p:txBody>
      </p:sp>
      <p:grpSp>
        <p:nvGrpSpPr>
          <p:cNvPr id="39" name="Group 38"/>
          <p:cNvGrpSpPr/>
          <p:nvPr/>
        </p:nvGrpSpPr>
        <p:grpSpPr>
          <a:xfrm>
            <a:off x="120235" y="2935780"/>
            <a:ext cx="2975501" cy="997296"/>
            <a:chOff x="90041" y="2333152"/>
            <a:chExt cx="4024755" cy="1389768"/>
          </a:xfrm>
        </p:grpSpPr>
        <p:sp>
          <p:nvSpPr>
            <p:cNvPr id="40" name="Rounded Rectangle 39"/>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3003398" y="2653972"/>
              <a:ext cx="904269" cy="720000"/>
              <a:chOff x="3346734" y="1484784"/>
              <a:chExt cx="904269" cy="720000"/>
            </a:xfrm>
          </p:grpSpPr>
          <p:sp>
            <p:nvSpPr>
              <p:cNvPr id="60" name="Rectangle 59"/>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54" name="Rectangle 53"/>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59" name="Right Arrow 58"/>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2173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en-US" dirty="0"/>
              <a:t>Activate corresponding neurons (a)</a:t>
            </a:r>
          </a:p>
        </p:txBody>
      </p:sp>
      <p:cxnSp>
        <p:nvCxnSpPr>
          <p:cNvPr id="15" name="Straight Connector 14"/>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5"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5"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Oval 23"/>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346734" y="1484784"/>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11" name="Group 10"/>
          <p:cNvGrpSpPr/>
          <p:nvPr/>
        </p:nvGrpSpPr>
        <p:grpSpPr>
          <a:xfrm>
            <a:off x="4504904" y="1484784"/>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7" name="TextBox 36"/>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.8</a:t>
            </a:r>
          </a:p>
        </p:txBody>
      </p:sp>
      <p:sp>
        <p:nvSpPr>
          <p:cNvPr id="45" name="TextBox 44"/>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.9</a:t>
            </a:r>
          </a:p>
        </p:txBody>
      </p:sp>
      <p:sp>
        <p:nvSpPr>
          <p:cNvPr id="47" name="TextBox 46"/>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.9</a:t>
            </a:r>
          </a:p>
        </p:txBody>
      </p:sp>
      <p:sp>
        <p:nvSpPr>
          <p:cNvPr id="48" name="TextBox 47"/>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.6</a:t>
            </a:r>
          </a:p>
        </p:txBody>
      </p:sp>
      <p:sp>
        <p:nvSpPr>
          <p:cNvPr id="49" name="TextBox 48"/>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.2</a:t>
            </a:r>
            <a:endParaRPr lang="en-US" sz="2400" dirty="0">
              <a:solidFill>
                <a:srgbClr val="00B050"/>
              </a:solidFill>
            </a:endParaRPr>
          </a:p>
        </p:txBody>
      </p:sp>
      <p:sp>
        <p:nvSpPr>
          <p:cNvPr id="50" name="TextBox 49"/>
          <p:cNvSpPr txBox="1"/>
          <p:nvPr/>
        </p:nvSpPr>
        <p:spPr>
          <a:xfrm>
            <a:off x="51684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.1</a:t>
            </a:r>
          </a:p>
        </p:txBody>
      </p:sp>
      <p:sp>
        <p:nvSpPr>
          <p:cNvPr id="51" name="TextBox 50"/>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.4</a:t>
            </a:r>
            <a:endParaRPr lang="en-US" sz="2400" dirty="0">
              <a:solidFill>
                <a:srgbClr val="00B050"/>
              </a:solidFill>
            </a:endParaRPr>
          </a:p>
        </p:txBody>
      </p:sp>
      <p:sp>
        <p:nvSpPr>
          <p:cNvPr id="52" name="TextBox 51"/>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B050"/>
                </a:solidFill>
              </a:rPr>
              <a:t>.3</a:t>
            </a:r>
            <a:endParaRPr lang="en-US" sz="2400" dirty="0">
              <a:solidFill>
                <a:srgbClr val="00B050"/>
              </a:solidFill>
            </a:endParaRPr>
          </a:p>
        </p:txBody>
      </p:sp>
      <p:sp>
        <p:nvSpPr>
          <p:cNvPr id="54" name="Oval 53"/>
          <p:cNvSpPr/>
          <p:nvPr/>
        </p:nvSpPr>
        <p:spPr bwMode="auto">
          <a:xfrm>
            <a:off x="2365155" y="4627614"/>
            <a:ext cx="457200" cy="41059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5" name="Oval 54"/>
          <p:cNvSpPr/>
          <p:nvPr/>
        </p:nvSpPr>
        <p:spPr bwMode="auto">
          <a:xfrm>
            <a:off x="5276827" y="4615062"/>
            <a:ext cx="457200" cy="41059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Rectangle 3"/>
          <p:cNvSpPr/>
          <p:nvPr/>
        </p:nvSpPr>
        <p:spPr>
          <a:xfrm>
            <a:off x="3109613" y="2175193"/>
            <a:ext cx="52610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56" name="TextBox 55"/>
          <p:cNvSpPr txBox="1"/>
          <p:nvPr/>
        </p:nvSpPr>
        <p:spPr>
          <a:xfrm>
            <a:off x="157558" y="947102"/>
            <a:ext cx="2975501" cy="1557349"/>
          </a:xfrm>
          <a:prstGeom prst="rect">
            <a:avLst/>
          </a:prstGeom>
          <a:solidFill>
            <a:schemeClr val="bg1">
              <a:lumMod val="95000"/>
            </a:schemeClr>
          </a:solidFill>
          <a:ln w="12700">
            <a:solidFill>
              <a:schemeClr val="tx1"/>
            </a:solidFill>
          </a:ln>
        </p:spPr>
        <p:txBody>
          <a:bodyPr wrap="square" lIns="182880" tIns="146304" rIns="182880" bIns="146304" rtlCol="0">
            <a:spAutoFit/>
          </a:bodyPr>
          <a:lstStyle/>
          <a:p>
            <a:pPr algn="ctr">
              <a:lnSpc>
                <a:spcPct val="90000"/>
              </a:lnSpc>
              <a:spcAft>
                <a:spcPts val="600"/>
              </a:spcAft>
            </a:pPr>
            <a:r>
              <a:rPr lang="en-US" sz="2400" dirty="0">
                <a:solidFill>
                  <a:srgbClr val="FF0000"/>
                </a:solidFill>
              </a:rPr>
              <a:t>1</a:t>
            </a:r>
            <a:r>
              <a:rPr lang="en-US" sz="2400" dirty="0">
                <a:solidFill>
                  <a:srgbClr val="002050"/>
                </a:solidFill>
              </a:rPr>
              <a:t> ∙ </a:t>
            </a:r>
            <a:r>
              <a:rPr lang="en-US" sz="2400" dirty="0">
                <a:solidFill>
                  <a:srgbClr val="00B050"/>
                </a:solidFill>
              </a:rPr>
              <a:t>0.3</a:t>
            </a:r>
            <a:r>
              <a:rPr lang="en-US" sz="2400" dirty="0">
                <a:solidFill>
                  <a:srgbClr val="002050"/>
                </a:solidFill>
              </a:rPr>
              <a:t> + </a:t>
            </a:r>
            <a:r>
              <a:rPr lang="en-US" sz="2400" dirty="0">
                <a:solidFill>
                  <a:srgbClr val="FF0000"/>
                </a:solidFill>
              </a:rPr>
              <a:t>0</a:t>
            </a:r>
            <a:r>
              <a:rPr lang="en-US" sz="2400" dirty="0">
                <a:solidFill>
                  <a:srgbClr val="002050"/>
                </a:solidFill>
              </a:rPr>
              <a:t> ∙ </a:t>
            </a:r>
            <a:r>
              <a:rPr lang="en-US" sz="2400" dirty="0">
                <a:solidFill>
                  <a:srgbClr val="00B050"/>
                </a:solidFill>
              </a:rPr>
              <a:t>0.9</a:t>
            </a:r>
            <a:r>
              <a:rPr lang="en-US" sz="2400" dirty="0">
                <a:solidFill>
                  <a:srgbClr val="002050"/>
                </a:solidFill>
              </a:rPr>
              <a:t> +</a:t>
            </a:r>
          </a:p>
          <a:p>
            <a:pPr algn="ctr">
              <a:lnSpc>
                <a:spcPct val="90000"/>
              </a:lnSpc>
              <a:spcAft>
                <a:spcPts val="600"/>
              </a:spcAft>
            </a:pPr>
            <a:r>
              <a:rPr lang="en-US" sz="2400" dirty="0">
                <a:solidFill>
                  <a:srgbClr val="002050"/>
                </a:solidFill>
              </a:rPr>
              <a:t>+</a:t>
            </a:r>
            <a:r>
              <a:rPr lang="en-US" sz="2400" dirty="0">
                <a:solidFill>
                  <a:srgbClr val="FF0000"/>
                </a:solidFill>
              </a:rPr>
              <a:t> 0</a:t>
            </a:r>
            <a:r>
              <a:rPr lang="en-US" sz="2400" dirty="0">
                <a:solidFill>
                  <a:srgbClr val="002050"/>
                </a:solidFill>
              </a:rPr>
              <a:t> ∙ </a:t>
            </a:r>
            <a:r>
              <a:rPr lang="en-US" sz="2400" dirty="0">
                <a:solidFill>
                  <a:srgbClr val="00B050"/>
                </a:solidFill>
              </a:rPr>
              <a:t>0.6</a:t>
            </a:r>
            <a:r>
              <a:rPr lang="en-US" sz="2400" dirty="0">
                <a:solidFill>
                  <a:srgbClr val="002050"/>
                </a:solidFill>
              </a:rPr>
              <a:t> + </a:t>
            </a:r>
            <a:r>
              <a:rPr lang="en-US" sz="2400" dirty="0">
                <a:solidFill>
                  <a:srgbClr val="FF0000"/>
                </a:solidFill>
              </a:rPr>
              <a:t>1</a:t>
            </a:r>
            <a:r>
              <a:rPr lang="en-US" sz="2400" dirty="0">
                <a:solidFill>
                  <a:srgbClr val="002050"/>
                </a:solidFill>
              </a:rPr>
              <a:t> ∙ </a:t>
            </a:r>
            <a:r>
              <a:rPr lang="en-US" sz="2400" dirty="0">
                <a:solidFill>
                  <a:srgbClr val="00B050"/>
                </a:solidFill>
              </a:rPr>
              <a:t>0.1</a:t>
            </a:r>
            <a:r>
              <a:rPr lang="en-US" sz="2400" dirty="0">
                <a:solidFill>
                  <a:srgbClr val="002050"/>
                </a:solidFill>
              </a:rPr>
              <a:t> =</a:t>
            </a:r>
          </a:p>
          <a:p>
            <a:pPr algn="ctr">
              <a:lnSpc>
                <a:spcPct val="90000"/>
              </a:lnSpc>
              <a:spcAft>
                <a:spcPts val="600"/>
              </a:spcAft>
            </a:pPr>
            <a:r>
              <a:rPr lang="en-US" sz="2400" dirty="0">
                <a:solidFill>
                  <a:srgbClr val="002050"/>
                </a:solidFill>
              </a:rPr>
              <a:t> = </a:t>
            </a:r>
            <a:r>
              <a:rPr lang="en-US" sz="3200" b="1" dirty="0">
                <a:solidFill>
                  <a:srgbClr val="0070C0"/>
                </a:solidFill>
              </a:rPr>
              <a:t>0.4</a:t>
            </a:r>
          </a:p>
        </p:txBody>
      </p:sp>
      <p:grpSp>
        <p:nvGrpSpPr>
          <p:cNvPr id="53" name="Group 52"/>
          <p:cNvGrpSpPr/>
          <p:nvPr/>
        </p:nvGrpSpPr>
        <p:grpSpPr>
          <a:xfrm>
            <a:off x="120235" y="2935780"/>
            <a:ext cx="2975501" cy="997296"/>
            <a:chOff x="90041" y="2333152"/>
            <a:chExt cx="4024755" cy="1389768"/>
          </a:xfrm>
        </p:grpSpPr>
        <p:sp>
          <p:nvSpPr>
            <p:cNvPr id="59" name="Rounded Rectangle 58"/>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3003398" y="2653972"/>
              <a:ext cx="904269" cy="720000"/>
              <a:chOff x="3346734" y="1484784"/>
              <a:chExt cx="904269" cy="720000"/>
            </a:xfrm>
          </p:grpSpPr>
          <p:sp>
            <p:nvSpPr>
              <p:cNvPr id="65" name="Rectangle 64"/>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61" name="Rectangle 60"/>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4" name="Right Arrow 63"/>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6247068" y="5399600"/>
            <a:ext cx="519598" cy="461665"/>
          </a:xfrm>
          <a:prstGeom prst="rect">
            <a:avLst/>
          </a:prstGeom>
          <a:noFill/>
        </p:spPr>
        <p:txBody>
          <a:bodyPr wrap="square" rtlCol="0">
            <a:spAutoFit/>
          </a:bodyPr>
          <a:lstStyle/>
          <a:p>
            <a:r>
              <a:rPr lang="en-US" sz="2400" b="1" dirty="0">
                <a:solidFill>
                  <a:srgbClr val="FF0000"/>
                </a:solidFill>
              </a:rPr>
              <a:t>1</a:t>
            </a:r>
          </a:p>
        </p:txBody>
      </p:sp>
      <p:sp>
        <p:nvSpPr>
          <p:cNvPr id="68" name="TextBox 67"/>
          <p:cNvSpPr txBox="1"/>
          <p:nvPr/>
        </p:nvSpPr>
        <p:spPr>
          <a:xfrm>
            <a:off x="2070324" y="5405543"/>
            <a:ext cx="519598" cy="461665"/>
          </a:xfrm>
          <a:prstGeom prst="rect">
            <a:avLst/>
          </a:prstGeom>
          <a:noFill/>
        </p:spPr>
        <p:txBody>
          <a:bodyPr wrap="square" rtlCol="0">
            <a:spAutoFit/>
          </a:bodyPr>
          <a:lstStyle/>
          <a:p>
            <a:r>
              <a:rPr lang="en-US" sz="2400" b="1" dirty="0">
                <a:solidFill>
                  <a:srgbClr val="FF0000"/>
                </a:solidFill>
              </a:rPr>
              <a:t>1</a:t>
            </a:r>
          </a:p>
        </p:txBody>
      </p:sp>
      <p:sp>
        <p:nvSpPr>
          <p:cNvPr id="69" name="TextBox 68"/>
          <p:cNvSpPr txBox="1"/>
          <p:nvPr/>
        </p:nvSpPr>
        <p:spPr>
          <a:xfrm>
            <a:off x="3343822" y="5430427"/>
            <a:ext cx="519598" cy="461665"/>
          </a:xfrm>
          <a:prstGeom prst="rect">
            <a:avLst/>
          </a:prstGeom>
          <a:noFill/>
        </p:spPr>
        <p:txBody>
          <a:bodyPr wrap="square" rtlCol="0">
            <a:spAutoFit/>
          </a:bodyPr>
          <a:lstStyle/>
          <a:p>
            <a:r>
              <a:rPr lang="en-US" sz="2400" b="1" dirty="0">
                <a:solidFill>
                  <a:srgbClr val="FF0000"/>
                </a:solidFill>
              </a:rPr>
              <a:t>0</a:t>
            </a:r>
          </a:p>
        </p:txBody>
      </p:sp>
      <p:sp>
        <p:nvSpPr>
          <p:cNvPr id="70" name="TextBox 69"/>
          <p:cNvSpPr txBox="1"/>
          <p:nvPr/>
        </p:nvSpPr>
        <p:spPr>
          <a:xfrm>
            <a:off x="4404665" y="5408396"/>
            <a:ext cx="519598" cy="461665"/>
          </a:xfrm>
          <a:prstGeom prst="rect">
            <a:avLst/>
          </a:prstGeom>
          <a:noFill/>
        </p:spPr>
        <p:txBody>
          <a:bodyPr wrap="square" rtlCol="0">
            <a:spAutoFit/>
          </a:bodyPr>
          <a:lstStyle/>
          <a:p>
            <a:r>
              <a:rPr lang="en-US" sz="2400" b="1" dirty="0">
                <a:solidFill>
                  <a:srgbClr val="FF0000"/>
                </a:solidFill>
              </a:rPr>
              <a:t>0</a:t>
            </a:r>
          </a:p>
        </p:txBody>
      </p:sp>
      <p:sp>
        <p:nvSpPr>
          <p:cNvPr id="71" name="Rectangle 70"/>
          <p:cNvSpPr/>
          <p:nvPr/>
        </p:nvSpPr>
        <p:spPr>
          <a:xfrm>
            <a:off x="214674" y="5071568"/>
            <a:ext cx="1586075" cy="584775"/>
          </a:xfrm>
          <a:prstGeom prst="rect">
            <a:avLst/>
          </a:prstGeom>
          <a:noFill/>
        </p:spPr>
        <p:txBody>
          <a:bodyPr wrap="none" lIns="91440" tIns="45720" rIns="91440" bIns="45720">
            <a:spAutoFit/>
          </a:bodyPr>
          <a:lstStyle/>
          <a:p>
            <a:pPr algn="ctr"/>
            <a:r>
              <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features</a:t>
            </a:r>
          </a:p>
        </p:txBody>
      </p:sp>
      <p:sp>
        <p:nvSpPr>
          <p:cNvPr id="72" name="Rectangle 71"/>
          <p:cNvSpPr/>
          <p:nvPr/>
        </p:nvSpPr>
        <p:spPr>
          <a:xfrm>
            <a:off x="289071" y="5512876"/>
            <a:ext cx="1250663" cy="584775"/>
          </a:xfrm>
          <a:prstGeom prst="rect">
            <a:avLst/>
          </a:prstGeom>
          <a:noFill/>
        </p:spPr>
        <p:txBody>
          <a:bodyPr wrap="none" lIns="91440" tIns="45720" rIns="91440" bIns="45720">
            <a:spAutoFit/>
          </a:bodyPr>
          <a:lstStyle/>
          <a:p>
            <a:pPr algn="ctr"/>
            <a:r>
              <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inputs</a:t>
            </a:r>
          </a:p>
        </p:txBody>
      </p:sp>
      <p:sp>
        <p:nvSpPr>
          <p:cNvPr id="73" name="Rectangle 72"/>
          <p:cNvSpPr/>
          <p:nvPr/>
        </p:nvSpPr>
        <p:spPr>
          <a:xfrm>
            <a:off x="224146" y="4469123"/>
            <a:ext cx="1511376" cy="584775"/>
          </a:xfrm>
          <a:prstGeom prst="rect">
            <a:avLst/>
          </a:prstGeom>
          <a:noFill/>
        </p:spPr>
        <p:txBody>
          <a:bodyPr wrap="none" lIns="91440" tIns="45720" rIns="91440" bIns="45720">
            <a:spAutoFit/>
          </a:bodyPr>
          <a:lstStyle/>
          <a:p>
            <a:pPr algn="ctr"/>
            <a:r>
              <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weights</a:t>
            </a:r>
          </a:p>
        </p:txBody>
      </p:sp>
      <p:cxnSp>
        <p:nvCxnSpPr>
          <p:cNvPr id="74" name="Straight Arrow Connector 73"/>
          <p:cNvCxnSpPr>
            <a:endCxn id="28" idx="1"/>
          </p:cNvCxnSpPr>
          <p:nvPr/>
        </p:nvCxnSpPr>
        <p:spPr>
          <a:xfrm>
            <a:off x="2168150" y="2095600"/>
            <a:ext cx="1489412" cy="306937"/>
          </a:xfrm>
          <a:prstGeom prst="straightConnector1">
            <a:avLst/>
          </a:prstGeom>
          <a:ln w="381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884922" y="1996564"/>
            <a:ext cx="3187462" cy="1981481"/>
            <a:chOff x="5884922" y="2416459"/>
            <a:chExt cx="3187462" cy="1981481"/>
          </a:xfrm>
        </p:grpSpPr>
        <p:sp>
          <p:nvSpPr>
            <p:cNvPr id="5" name="TextBox 4"/>
            <p:cNvSpPr txBox="1"/>
            <p:nvPr/>
          </p:nvSpPr>
          <p:spPr>
            <a:xfrm>
              <a:off x="5884922" y="2416459"/>
              <a:ext cx="3187462" cy="1323439"/>
            </a:xfrm>
            <a:prstGeom prst="rect">
              <a:avLst/>
            </a:prstGeom>
            <a:solidFill>
              <a:schemeClr val="bg1">
                <a:lumMod val="95000"/>
              </a:schemeClr>
            </a:solidFill>
            <a:ln w="19050">
              <a:solidFill>
                <a:schemeClr val="tx1"/>
              </a:solidFill>
            </a:ln>
          </p:spPr>
          <p:txBody>
            <a:bodyPr wrap="square" rtlCol="0">
              <a:spAutoFit/>
            </a:bodyPr>
            <a:lstStyle/>
            <a:p>
              <a:r>
                <a:rPr lang="en-US" sz="2000" dirty="0"/>
                <a:t>Notice that for the simplicity in this example we are using  simply “identity” activation </a:t>
              </a:r>
            </a:p>
            <a:p>
              <a:r>
                <a:rPr lang="en-US" sz="2000" dirty="0"/>
                <a:t>                 y = f(z) = z</a:t>
              </a:r>
            </a:p>
          </p:txBody>
        </p:sp>
        <p:pic>
          <p:nvPicPr>
            <p:cNvPr id="217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922" y="3736596"/>
              <a:ext cx="3187462" cy="66134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376904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a:bodyPr>
          <a:lstStyle/>
          <a:p>
            <a:r>
              <a:rPr lang="en-US" dirty="0"/>
              <a:t>Activate corresponding neurons (b)</a:t>
            </a:r>
          </a:p>
        </p:txBody>
      </p:sp>
      <p:cxnSp>
        <p:nvCxnSpPr>
          <p:cNvPr id="15" name="Straight Connector 14"/>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5"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5"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Oval 23"/>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346734" y="1484784"/>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11" name="Group 10"/>
          <p:cNvGrpSpPr/>
          <p:nvPr/>
        </p:nvGrpSpPr>
        <p:grpSpPr>
          <a:xfrm>
            <a:off x="4504904" y="1484784"/>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7" name="TextBox 36"/>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45" name="TextBox 44"/>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7" name="TextBox 46"/>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8" name="TextBox 47"/>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9" name="TextBox 48"/>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50" name="TextBox 49"/>
          <p:cNvSpPr txBox="1"/>
          <p:nvPr/>
        </p:nvSpPr>
        <p:spPr>
          <a:xfrm>
            <a:off x="5159381"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51" name="TextBox 50"/>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52" name="TextBox 51"/>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endParaRPr lang="en-US" sz="2400" dirty="0">
              <a:solidFill>
                <a:srgbClr val="002050"/>
              </a:solidFill>
            </a:endParaRPr>
          </a:p>
        </p:txBody>
      </p:sp>
      <p:sp>
        <p:nvSpPr>
          <p:cNvPr id="54" name="Oval 53"/>
          <p:cNvSpPr/>
          <p:nvPr/>
        </p:nvSpPr>
        <p:spPr bwMode="auto">
          <a:xfrm>
            <a:off x="2971706" y="4627614"/>
            <a:ext cx="457200" cy="41059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5" name="Oval 54"/>
          <p:cNvSpPr/>
          <p:nvPr/>
        </p:nvSpPr>
        <p:spPr bwMode="auto">
          <a:xfrm>
            <a:off x="5838113" y="4615062"/>
            <a:ext cx="457200" cy="41059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Rectangle 3"/>
          <p:cNvSpPr/>
          <p:nvPr/>
        </p:nvSpPr>
        <p:spPr>
          <a:xfrm>
            <a:off x="5222016" y="2153195"/>
            <a:ext cx="55656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p>
        </p:txBody>
      </p:sp>
      <p:sp>
        <p:nvSpPr>
          <p:cNvPr id="56" name="TextBox 55"/>
          <p:cNvSpPr txBox="1"/>
          <p:nvPr/>
        </p:nvSpPr>
        <p:spPr>
          <a:xfrm>
            <a:off x="2700021" y="2232001"/>
            <a:ext cx="826188" cy="683264"/>
          </a:xfrm>
          <a:prstGeom prst="rect">
            <a:avLst/>
          </a:prstGeom>
          <a:noFill/>
        </p:spPr>
        <p:txBody>
          <a:bodyPr wrap="none" lIns="182880" tIns="146304" rIns="182880" bIns="146304" rtlCol="0">
            <a:spAutoFit/>
          </a:bodyPr>
          <a:lstStyle/>
          <a:p>
            <a:pPr algn="ctr">
              <a:lnSpc>
                <a:spcPct val="90000"/>
              </a:lnSpc>
              <a:spcAft>
                <a:spcPts val="600"/>
              </a:spcAft>
            </a:pPr>
            <a:r>
              <a:rPr lang="en-US" sz="2800" b="1" dirty="0">
                <a:solidFill>
                  <a:srgbClr val="0070C0"/>
                </a:solidFill>
              </a:rPr>
              <a:t>0.4</a:t>
            </a:r>
            <a:endParaRPr lang="en-US" sz="2400" b="1" dirty="0">
              <a:solidFill>
                <a:srgbClr val="0070C0"/>
              </a:solidFill>
            </a:endParaRPr>
          </a:p>
        </p:txBody>
      </p:sp>
      <p:sp>
        <p:nvSpPr>
          <p:cNvPr id="53" name="TextBox 52"/>
          <p:cNvSpPr txBox="1"/>
          <p:nvPr/>
        </p:nvSpPr>
        <p:spPr>
          <a:xfrm>
            <a:off x="5702640" y="2183856"/>
            <a:ext cx="2425985" cy="683264"/>
          </a:xfrm>
          <a:prstGeom prst="rect">
            <a:avLst/>
          </a:prstGeom>
          <a:noFill/>
        </p:spPr>
        <p:txBody>
          <a:bodyPr wrap="none" lIns="182880" tIns="146304" rIns="182880" bIns="146304" rtlCol="0">
            <a:spAutoFit/>
          </a:bodyPr>
          <a:lstStyle/>
          <a:p>
            <a:pPr algn="ctr">
              <a:lnSpc>
                <a:spcPct val="90000"/>
              </a:lnSpc>
              <a:spcAft>
                <a:spcPts val="600"/>
              </a:spcAft>
            </a:pPr>
            <a:r>
              <a:rPr lang="en-US" sz="2800" dirty="0">
                <a:solidFill>
                  <a:srgbClr val="002050"/>
                </a:solidFill>
              </a:rPr>
              <a:t>0.8 + 0.4 = </a:t>
            </a:r>
            <a:r>
              <a:rPr lang="en-US" sz="2800" b="1" dirty="0">
                <a:solidFill>
                  <a:srgbClr val="0070C0"/>
                </a:solidFill>
              </a:rPr>
              <a:t>1.2</a:t>
            </a:r>
          </a:p>
        </p:txBody>
      </p:sp>
      <p:grpSp>
        <p:nvGrpSpPr>
          <p:cNvPr id="59" name="Group 58"/>
          <p:cNvGrpSpPr/>
          <p:nvPr/>
        </p:nvGrpSpPr>
        <p:grpSpPr>
          <a:xfrm>
            <a:off x="120235" y="2935780"/>
            <a:ext cx="2975501" cy="997296"/>
            <a:chOff x="90041" y="2333152"/>
            <a:chExt cx="4024755" cy="1389768"/>
          </a:xfrm>
        </p:grpSpPr>
        <p:sp>
          <p:nvSpPr>
            <p:cNvPr id="60" name="Rounded Rectangle 59"/>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3003398" y="2653972"/>
              <a:ext cx="904269" cy="720000"/>
              <a:chOff x="3346734" y="1484784"/>
              <a:chExt cx="904269" cy="720000"/>
            </a:xfrm>
          </p:grpSpPr>
          <p:sp>
            <p:nvSpPr>
              <p:cNvPr id="66" name="Rectangle 65"/>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62" name="Rectangle 61"/>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5" name="Right Arrow 64"/>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80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57200" y="0"/>
                <a:ext cx="8229600" cy="980728"/>
              </a:xfrm>
            </p:spPr>
            <p:txBody>
              <a:bodyPr>
                <a:normAutofit/>
              </a:bodyPr>
              <a:lstStyle/>
              <a:p>
                <a:r>
                  <a:rPr lang="en-US" dirty="0"/>
                  <a:t>Using “softmax” to make </a:t>
                </a:r>
                <a14:m>
                  <m:oMath xmlns:m="http://schemas.openxmlformats.org/officeDocument/2006/math">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𝑖</m:t>
                        </m:r>
                      </m:sub>
                      <m:sup/>
                      <m:e>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i="1">
                                <a:latin typeface="Cambria Math" panose="02040503050406030204" pitchFamily="18" charset="0"/>
                              </a:rPr>
                              <m:t>𝑖</m:t>
                            </m:r>
                          </m:sub>
                        </m:sSub>
                        <m:r>
                          <a:rPr lang="en-US" altLang="zh-TW" i="1">
                            <a:latin typeface="Cambria Math" panose="02040503050406030204" pitchFamily="18" charset="0"/>
                          </a:rPr>
                          <m:t>=1</m:t>
                        </m:r>
                      </m:e>
                    </m:nary>
                  </m:oMath>
                </a14:m>
                <a:r>
                  <a:rPr lang="en-US"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200" y="0"/>
                <a:ext cx="8229600" cy="980728"/>
              </a:xfrm>
              <a:blipFill rotWithShape="1">
                <a:blip r:embed="rId3"/>
                <a:stretch>
                  <a:fillRect l="-3037" t="-4969" b="-14907"/>
                </a:stretch>
              </a:blipFill>
            </p:spPr>
            <p:txBody>
              <a:bodyPr/>
              <a:lstStyle/>
              <a:p>
                <a:r>
                  <a:rPr lang="en-US">
                    <a:noFill/>
                  </a:rPr>
                  <a:t> </a:t>
                </a:r>
              </a:p>
            </p:txBody>
          </p:sp>
        </mc:Fallback>
      </mc:AlternateContent>
      <p:cxnSp>
        <p:nvCxnSpPr>
          <p:cNvPr id="15" name="Straight Connector 14"/>
          <p:cNvCxnSpPr/>
          <p:nvPr/>
        </p:nvCxnSpPr>
        <p:spPr>
          <a:xfrm flipV="1">
            <a:off x="3827401" y="2614860"/>
            <a:ext cx="1061219" cy="253164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14009" y="2614860"/>
            <a:ext cx="0" cy="2540650"/>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5" idx="0"/>
          </p:cNvCxnSpPr>
          <p:nvPr/>
        </p:nvCxnSpPr>
        <p:spPr>
          <a:xfrm flipV="1">
            <a:off x="2700021" y="2614862"/>
            <a:ext cx="2212088" cy="2531638"/>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912111"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5" idx="0"/>
          </p:cNvCxnSpPr>
          <p:nvPr/>
        </p:nvCxnSpPr>
        <p:spPr>
          <a:xfrm flipV="1">
            <a:off x="2700021" y="2614862"/>
            <a:ext cx="1119644" cy="253163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45054" y="2614860"/>
            <a:ext cx="0"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0"/>
          </p:cNvCxnSpPr>
          <p:nvPr/>
        </p:nvCxnSpPr>
        <p:spPr>
          <a:xfrm flipH="1" flipV="1">
            <a:off x="3843153" y="2614862"/>
            <a:ext cx="2161948" cy="2540648"/>
          </a:xfrm>
          <a:prstGeom prst="line">
            <a:avLst/>
          </a:prstGeom>
          <a:ln w="762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843155" y="2614860"/>
            <a:ext cx="1092992" cy="2540650"/>
          </a:xfrm>
          <a:prstGeom prst="line">
            <a:avLst/>
          </a:prstGeom>
          <a:ln w="12700" cap="rnd">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3585435"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Oval 23"/>
          <p:cNvSpPr/>
          <p:nvPr/>
        </p:nvSpPr>
        <p:spPr bwMode="auto">
          <a:xfrm>
            <a:off x="4672043"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5" name="Oval 24"/>
          <p:cNvSpPr/>
          <p:nvPr/>
        </p:nvSpPr>
        <p:spPr bwMode="auto">
          <a:xfrm>
            <a:off x="2458054" y="514650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6" name="Oval 25"/>
          <p:cNvSpPr/>
          <p:nvPr/>
        </p:nvSpPr>
        <p:spPr bwMode="auto">
          <a:xfrm>
            <a:off x="5763135" y="5155510"/>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Oval 26"/>
          <p:cNvSpPr/>
          <p:nvPr/>
        </p:nvSpPr>
        <p:spPr bwMode="auto">
          <a:xfrm>
            <a:off x="4655648"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Oval 27"/>
          <p:cNvSpPr/>
          <p:nvPr/>
        </p:nvSpPr>
        <p:spPr bwMode="auto">
          <a:xfrm>
            <a:off x="3586692" y="2331667"/>
            <a:ext cx="483933" cy="483933"/>
          </a:xfrm>
          <a:prstGeom prst="ellipse">
            <a:avLst/>
          </a:prstGeom>
          <a:solidFill>
            <a:schemeClr val="tx1"/>
          </a:solidFill>
          <a:ln w="19050">
            <a:solidFill>
              <a:schemeClr val="bg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ectangle 6"/>
          <p:cNvSpPr/>
          <p:nvPr/>
        </p:nvSpPr>
        <p:spPr>
          <a:xfrm>
            <a:off x="2195736" y="580526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652120" y="577578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346734" y="1484784"/>
            <a:ext cx="904269" cy="720000"/>
            <a:chOff x="3346734" y="1484784"/>
            <a:chExt cx="904269" cy="720000"/>
          </a:xfrm>
        </p:grpSpPr>
        <p:sp>
          <p:nvSpPr>
            <p:cNvPr id="41" name="Rectangle 40"/>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8878" y="1514929"/>
              <a:ext cx="79265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UA</a:t>
              </a:r>
            </a:p>
          </p:txBody>
        </p:sp>
      </p:grpSp>
      <p:grpSp>
        <p:nvGrpSpPr>
          <p:cNvPr id="11" name="Group 10"/>
          <p:cNvGrpSpPr/>
          <p:nvPr/>
        </p:nvGrpSpPr>
        <p:grpSpPr>
          <a:xfrm>
            <a:off x="4504904" y="1484784"/>
            <a:ext cx="900353" cy="720000"/>
            <a:chOff x="4504904" y="1484784"/>
            <a:chExt cx="900353" cy="720000"/>
          </a:xfrm>
        </p:grpSpPr>
        <p:sp>
          <p:nvSpPr>
            <p:cNvPr id="43" name="Rectangle 42"/>
            <p:cNvSpPr/>
            <p:nvPr/>
          </p:nvSpPr>
          <p:spPr>
            <a:xfrm>
              <a:off x="4504904" y="1484784"/>
              <a:ext cx="900000" cy="360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05257" y="1844784"/>
              <a:ext cx="900000" cy="36000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623275" y="1537525"/>
              <a:ext cx="663964"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chemeClr val="bg1">
                      <a:lumMod val="85000"/>
                    </a:schemeClr>
                  </a:solidFill>
                  <a:effectLst>
                    <a:outerShdw blurRad="25400" algn="tl" rotWithShape="0">
                      <a:srgbClr val="000000">
                        <a:alpha val="43000"/>
                      </a:srgbClr>
                    </a:outerShdw>
                  </a:effectLst>
                </a:rPr>
                <a:t>PL</a:t>
              </a:r>
            </a:p>
          </p:txBody>
        </p:sp>
      </p:grpSp>
      <p:sp>
        <p:nvSpPr>
          <p:cNvPr id="37" name="TextBox 36"/>
          <p:cNvSpPr txBox="1"/>
          <p:nvPr/>
        </p:nvSpPr>
        <p:spPr>
          <a:xfrm>
            <a:off x="28824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.8</a:t>
            </a:r>
            <a:endParaRPr lang="en-US" sz="2400" dirty="0">
              <a:solidFill>
                <a:srgbClr val="002050"/>
              </a:solidFill>
            </a:endParaRPr>
          </a:p>
        </p:txBody>
      </p:sp>
      <p:sp>
        <p:nvSpPr>
          <p:cNvPr id="45" name="TextBox 44"/>
          <p:cNvSpPr txBox="1"/>
          <p:nvPr/>
        </p:nvSpPr>
        <p:spPr>
          <a:xfrm>
            <a:off x="3339634"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7" name="TextBox 46"/>
          <p:cNvSpPr txBox="1"/>
          <p:nvPr/>
        </p:nvSpPr>
        <p:spPr>
          <a:xfrm>
            <a:off x="3843138" y="4493815"/>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.9</a:t>
            </a:r>
            <a:endParaRPr lang="en-US" sz="2400" dirty="0">
              <a:solidFill>
                <a:srgbClr val="002050"/>
              </a:solidFill>
            </a:endParaRPr>
          </a:p>
        </p:txBody>
      </p:sp>
      <p:sp>
        <p:nvSpPr>
          <p:cNvPr id="48" name="TextBox 47"/>
          <p:cNvSpPr txBox="1"/>
          <p:nvPr/>
        </p:nvSpPr>
        <p:spPr>
          <a:xfrm>
            <a:off x="42540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.6</a:t>
            </a:r>
            <a:endParaRPr lang="en-US" sz="2400" dirty="0">
              <a:solidFill>
                <a:srgbClr val="002050"/>
              </a:solidFill>
            </a:endParaRPr>
          </a:p>
        </p:txBody>
      </p:sp>
      <p:sp>
        <p:nvSpPr>
          <p:cNvPr id="49" name="TextBox 48"/>
          <p:cNvSpPr txBox="1"/>
          <p:nvPr/>
        </p:nvSpPr>
        <p:spPr>
          <a:xfrm>
            <a:off x="4757538"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.2</a:t>
            </a:r>
            <a:endParaRPr lang="en-US" sz="2400" dirty="0">
              <a:solidFill>
                <a:srgbClr val="002050"/>
              </a:solidFill>
            </a:endParaRPr>
          </a:p>
        </p:txBody>
      </p:sp>
      <p:sp>
        <p:nvSpPr>
          <p:cNvPr id="50" name="TextBox 49"/>
          <p:cNvSpPr txBox="1"/>
          <p:nvPr/>
        </p:nvSpPr>
        <p:spPr>
          <a:xfrm>
            <a:off x="5159381"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.1</a:t>
            </a:r>
            <a:endParaRPr lang="en-US" sz="2400" dirty="0">
              <a:solidFill>
                <a:srgbClr val="002050"/>
              </a:solidFill>
            </a:endParaRPr>
          </a:p>
        </p:txBody>
      </p:sp>
      <p:sp>
        <p:nvSpPr>
          <p:cNvPr id="51" name="TextBox 50"/>
          <p:cNvSpPr txBox="1"/>
          <p:nvPr/>
        </p:nvSpPr>
        <p:spPr>
          <a:xfrm>
            <a:off x="5745792"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.4</a:t>
            </a:r>
            <a:endParaRPr lang="en-US" sz="2400" dirty="0">
              <a:solidFill>
                <a:srgbClr val="002050"/>
              </a:solidFill>
            </a:endParaRPr>
          </a:p>
        </p:txBody>
      </p:sp>
      <p:sp>
        <p:nvSpPr>
          <p:cNvPr id="52" name="TextBox 51"/>
          <p:cNvSpPr txBox="1"/>
          <p:nvPr/>
        </p:nvSpPr>
        <p:spPr>
          <a:xfrm>
            <a:off x="2272834" y="4491279"/>
            <a:ext cx="641842" cy="683264"/>
          </a:xfrm>
          <a:prstGeom prst="rect">
            <a:avLst/>
          </a:prstGeom>
          <a:noFill/>
        </p:spPr>
        <p:txBody>
          <a:bodyPr wrap="none" lIns="182880" tIns="146304" rIns="182880" bIns="146304" rtlCol="0">
            <a:spAutoFit/>
          </a:bodyPr>
          <a:lstStyle/>
          <a:p>
            <a:pPr>
              <a:lnSpc>
                <a:spcPct val="90000"/>
              </a:lnSpc>
              <a:spcAft>
                <a:spcPts val="600"/>
              </a:spcAft>
            </a:pPr>
            <a:r>
              <a:rPr lang="en-US" sz="2800" dirty="0">
                <a:solidFill>
                  <a:srgbClr val="002050"/>
                </a:solidFill>
              </a:rPr>
              <a:t>.3</a:t>
            </a:r>
            <a:endParaRPr lang="en-US" sz="2400" dirty="0">
              <a:solidFill>
                <a:srgbClr val="002050"/>
              </a:solidFill>
            </a:endParaRPr>
          </a:p>
        </p:txBody>
      </p:sp>
      <p:sp>
        <p:nvSpPr>
          <p:cNvPr id="56" name="TextBox 55"/>
          <p:cNvSpPr txBox="1"/>
          <p:nvPr/>
        </p:nvSpPr>
        <p:spPr>
          <a:xfrm>
            <a:off x="2700021" y="2232001"/>
            <a:ext cx="826188" cy="683264"/>
          </a:xfrm>
          <a:prstGeom prst="rect">
            <a:avLst/>
          </a:prstGeom>
          <a:noFill/>
        </p:spPr>
        <p:txBody>
          <a:bodyPr wrap="none" lIns="182880" tIns="146304" rIns="182880" bIns="146304" rtlCol="0">
            <a:spAutoFit/>
          </a:bodyPr>
          <a:lstStyle/>
          <a:p>
            <a:pPr algn="ctr">
              <a:lnSpc>
                <a:spcPct val="90000"/>
              </a:lnSpc>
              <a:spcAft>
                <a:spcPts val="600"/>
              </a:spcAft>
            </a:pPr>
            <a:r>
              <a:rPr lang="en-US" sz="2800" b="1" dirty="0">
                <a:solidFill>
                  <a:srgbClr val="0070C0"/>
                </a:solidFill>
              </a:rPr>
              <a:t>0.4</a:t>
            </a:r>
            <a:endParaRPr lang="en-US" sz="2400" b="1" dirty="0">
              <a:solidFill>
                <a:srgbClr val="0070C0"/>
              </a:solidFill>
            </a:endParaRPr>
          </a:p>
        </p:txBody>
      </p:sp>
      <p:sp>
        <p:nvSpPr>
          <p:cNvPr id="53" name="TextBox 52"/>
          <p:cNvSpPr txBox="1"/>
          <p:nvPr/>
        </p:nvSpPr>
        <p:spPr>
          <a:xfrm>
            <a:off x="5385724" y="2252516"/>
            <a:ext cx="830997" cy="683264"/>
          </a:xfrm>
          <a:prstGeom prst="rect">
            <a:avLst/>
          </a:prstGeom>
          <a:noFill/>
        </p:spPr>
        <p:txBody>
          <a:bodyPr wrap="none" lIns="182880" tIns="146304" rIns="182880" bIns="146304" rtlCol="0">
            <a:spAutoFit/>
          </a:bodyPr>
          <a:lstStyle/>
          <a:p>
            <a:pPr algn="ctr">
              <a:lnSpc>
                <a:spcPct val="90000"/>
              </a:lnSpc>
              <a:spcAft>
                <a:spcPts val="600"/>
              </a:spcAft>
            </a:pPr>
            <a:r>
              <a:rPr lang="en-US" sz="2800" b="1" dirty="0">
                <a:solidFill>
                  <a:srgbClr val="0070C0"/>
                </a:solidFill>
              </a:rPr>
              <a:t>1.2</a:t>
            </a:r>
          </a:p>
        </p:txBody>
      </p:sp>
      <p:grpSp>
        <p:nvGrpSpPr>
          <p:cNvPr id="59" name="Group 58"/>
          <p:cNvGrpSpPr/>
          <p:nvPr/>
        </p:nvGrpSpPr>
        <p:grpSpPr>
          <a:xfrm>
            <a:off x="120235" y="2935780"/>
            <a:ext cx="2975501" cy="997296"/>
            <a:chOff x="90041" y="2333152"/>
            <a:chExt cx="4024755" cy="1389768"/>
          </a:xfrm>
        </p:grpSpPr>
        <p:sp>
          <p:nvSpPr>
            <p:cNvPr id="60" name="Rounded Rectangle 59"/>
            <p:cNvSpPr/>
            <p:nvPr/>
          </p:nvSpPr>
          <p:spPr>
            <a:xfrm>
              <a:off x="90041" y="2333152"/>
              <a:ext cx="4024755" cy="1389768"/>
            </a:xfrm>
            <a:prstGeom prst="round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3003398" y="2653972"/>
              <a:ext cx="904269" cy="720000"/>
              <a:chOff x="3346734" y="1484784"/>
              <a:chExt cx="904269" cy="720000"/>
            </a:xfrm>
          </p:grpSpPr>
          <p:sp>
            <p:nvSpPr>
              <p:cNvPr id="66" name="Rectangle 65"/>
              <p:cNvSpPr/>
              <p:nvPr/>
            </p:nvSpPr>
            <p:spPr>
              <a:xfrm>
                <a:off x="3346734" y="1484784"/>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351003" y="1844784"/>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398610" y="1514929"/>
                <a:ext cx="813190" cy="64334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a:ln w="11430"/>
                    <a:solidFill>
                      <a:schemeClr val="bg1">
                        <a:lumMod val="85000"/>
                      </a:schemeClr>
                    </a:solidFill>
                    <a:effectLst>
                      <a:outerShdw blurRad="25400" algn="tl" rotWithShape="0">
                        <a:srgbClr val="000000">
                          <a:alpha val="43000"/>
                        </a:srgbClr>
                      </a:outerShdw>
                    </a:effectLst>
                  </a:rPr>
                  <a:t>UA</a:t>
                </a:r>
              </a:p>
            </p:txBody>
          </p:sp>
        </p:grpSp>
        <p:sp>
          <p:nvSpPr>
            <p:cNvPr id="62" name="Rectangle 61"/>
            <p:cNvSpPr/>
            <p:nvPr/>
          </p:nvSpPr>
          <p:spPr>
            <a:xfrm>
              <a:off x="1004703" y="2567586"/>
              <a:ext cx="900000" cy="360000"/>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004703" y="3125895"/>
              <a:ext cx="900000" cy="360000"/>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68181" y="2448257"/>
              <a:ext cx="583698" cy="900686"/>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p>
          </p:txBody>
        </p:sp>
        <p:sp>
          <p:nvSpPr>
            <p:cNvPr id="65" name="Right Arrow 64"/>
            <p:cNvSpPr/>
            <p:nvPr/>
          </p:nvSpPr>
          <p:spPr>
            <a:xfrm>
              <a:off x="2127382" y="2833972"/>
              <a:ext cx="746449" cy="360000"/>
            </a:xfrm>
            <a:prstGeom prst="rightArrow">
              <a:avLst>
                <a:gd name="adj1" fmla="val 50000"/>
                <a:gd name="adj2" fmla="val 759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 name="Object 2"/>
          <p:cNvGraphicFramePr>
            <a:graphicFrameLocks noChangeAspect="1"/>
          </p:cNvGraphicFramePr>
          <p:nvPr>
            <p:extLst>
              <p:ext uri="{D42A27DB-BD31-4B8C-83A1-F6EECF244321}">
                <p14:modId xmlns:p14="http://schemas.microsoft.com/office/powerpoint/2010/main" val="3351184859"/>
              </p:ext>
            </p:extLst>
          </p:nvPr>
        </p:nvGraphicFramePr>
        <p:xfrm>
          <a:off x="261983" y="1329074"/>
          <a:ext cx="2627313" cy="554177"/>
        </p:xfrm>
        <a:graphic>
          <a:graphicData uri="http://schemas.openxmlformats.org/presentationml/2006/ole">
            <mc:AlternateContent xmlns:mc="http://schemas.openxmlformats.org/markup-compatibility/2006">
              <mc:Choice xmlns:v="urn:schemas-microsoft-com:vml" Requires="v">
                <p:oleObj name="Kaava" r:id="rId4" imgW="1231560" imgH="228600" progId="Equation.3">
                  <p:embed/>
                </p:oleObj>
              </mc:Choice>
              <mc:Fallback>
                <p:oleObj name="Kaava" r:id="rId4" imgW="1231560" imgH="228600" progId="Equation.3">
                  <p:embed/>
                  <p:pic>
                    <p:nvPicPr>
                      <p:cNvPr id="0" name="Object 12"/>
                      <p:cNvPicPr>
                        <a:picLocks noChangeAspect="1" noChangeArrowheads="1"/>
                      </p:cNvPicPr>
                      <p:nvPr/>
                    </p:nvPicPr>
                    <p:blipFill>
                      <a:blip r:embed="rId5"/>
                      <a:srcRect/>
                      <a:stretch>
                        <a:fillRect/>
                      </a:stretch>
                    </p:blipFill>
                    <p:spPr bwMode="auto">
                      <a:xfrm>
                        <a:off x="261983" y="1329074"/>
                        <a:ext cx="2627313" cy="554177"/>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06482698"/>
              </p:ext>
            </p:extLst>
          </p:nvPr>
        </p:nvGraphicFramePr>
        <p:xfrm>
          <a:off x="6089650" y="1387475"/>
          <a:ext cx="2654300" cy="554038"/>
        </p:xfrm>
        <a:graphic>
          <a:graphicData uri="http://schemas.openxmlformats.org/presentationml/2006/ole">
            <mc:AlternateContent xmlns:mc="http://schemas.openxmlformats.org/markup-compatibility/2006">
              <mc:Choice xmlns:v="urn:schemas-microsoft-com:vml" Requires="v">
                <p:oleObj name="Kaava" r:id="rId6" imgW="1244520" imgH="228600" progId="Equation.3">
                  <p:embed/>
                </p:oleObj>
              </mc:Choice>
              <mc:Fallback>
                <p:oleObj name="Kaava" r:id="rId6" imgW="1244520" imgH="228600" progId="Equation.3">
                  <p:embed/>
                  <p:pic>
                    <p:nvPicPr>
                      <p:cNvPr id="0" name="Object 2"/>
                      <p:cNvPicPr>
                        <a:picLocks noChangeAspect="1" noChangeArrowheads="1"/>
                      </p:cNvPicPr>
                      <p:nvPr/>
                    </p:nvPicPr>
                    <p:blipFill>
                      <a:blip r:embed="rId7"/>
                      <a:srcRect/>
                      <a:stretch>
                        <a:fillRect/>
                      </a:stretch>
                    </p:blipFill>
                    <p:spPr bwMode="auto">
                      <a:xfrm>
                        <a:off x="6089650" y="1387475"/>
                        <a:ext cx="265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Curved Down Arrow 7"/>
          <p:cNvSpPr/>
          <p:nvPr/>
        </p:nvSpPr>
        <p:spPr>
          <a:xfrm flipH="1">
            <a:off x="2290405" y="1952095"/>
            <a:ext cx="710661" cy="362344"/>
          </a:xfrm>
          <a:prstGeom prst="curvedDownArrow">
            <a:avLst>
              <a:gd name="adj1" fmla="val 25000"/>
              <a:gd name="adj2" fmla="val 50000"/>
              <a:gd name="adj3" fmla="val 456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TextBox 56"/>
          <p:cNvSpPr txBox="1"/>
          <p:nvPr/>
        </p:nvSpPr>
        <p:spPr>
          <a:xfrm>
            <a:off x="1886368" y="2226573"/>
            <a:ext cx="826188" cy="683264"/>
          </a:xfrm>
          <a:prstGeom prst="rect">
            <a:avLst/>
          </a:prstGeom>
          <a:noFill/>
        </p:spPr>
        <p:txBody>
          <a:bodyPr wrap="none" lIns="182880" tIns="146304" rIns="182880" bIns="146304" rtlCol="0">
            <a:spAutoFit/>
          </a:bodyPr>
          <a:lstStyle/>
          <a:p>
            <a:pPr algn="ctr">
              <a:lnSpc>
                <a:spcPct val="90000"/>
              </a:lnSpc>
              <a:spcAft>
                <a:spcPts val="600"/>
              </a:spcAft>
            </a:pPr>
            <a:r>
              <a:rPr lang="en-US" sz="2800" b="1" dirty="0">
                <a:solidFill>
                  <a:srgbClr val="0070C0"/>
                </a:solidFill>
              </a:rPr>
              <a:t>0.3</a:t>
            </a:r>
            <a:endParaRPr lang="en-US" sz="2400" b="1" dirty="0">
              <a:solidFill>
                <a:srgbClr val="0070C0"/>
              </a:solidFill>
            </a:endParaRPr>
          </a:p>
        </p:txBody>
      </p:sp>
      <p:sp>
        <p:nvSpPr>
          <p:cNvPr id="58" name="Curved Down Arrow 57"/>
          <p:cNvSpPr/>
          <p:nvPr/>
        </p:nvSpPr>
        <p:spPr>
          <a:xfrm>
            <a:off x="5870041" y="2011230"/>
            <a:ext cx="682078" cy="303209"/>
          </a:xfrm>
          <a:prstGeom prst="curvedDownArrow">
            <a:avLst>
              <a:gd name="adj1" fmla="val 25000"/>
              <a:gd name="adj2" fmla="val 50000"/>
              <a:gd name="adj3" fmla="val 456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TextBox 68"/>
          <p:cNvSpPr txBox="1"/>
          <p:nvPr/>
        </p:nvSpPr>
        <p:spPr>
          <a:xfrm>
            <a:off x="6139444" y="2213339"/>
            <a:ext cx="826188" cy="683264"/>
          </a:xfrm>
          <a:prstGeom prst="rect">
            <a:avLst/>
          </a:prstGeom>
          <a:noFill/>
        </p:spPr>
        <p:txBody>
          <a:bodyPr wrap="none" lIns="182880" tIns="146304" rIns="182880" bIns="146304" rtlCol="0">
            <a:spAutoFit/>
          </a:bodyPr>
          <a:lstStyle/>
          <a:p>
            <a:pPr algn="ctr">
              <a:lnSpc>
                <a:spcPct val="90000"/>
              </a:lnSpc>
              <a:spcAft>
                <a:spcPts val="600"/>
              </a:spcAft>
            </a:pPr>
            <a:r>
              <a:rPr lang="en-US" sz="2800" b="1" dirty="0">
                <a:solidFill>
                  <a:srgbClr val="0070C0"/>
                </a:solidFill>
              </a:rPr>
              <a:t>0.7</a:t>
            </a:r>
            <a:endParaRPr lang="en-US" sz="2400" b="1" dirty="0">
              <a:solidFill>
                <a:srgbClr val="0070C0"/>
              </a:solidFill>
            </a:endParaRPr>
          </a:p>
        </p:txBody>
      </p:sp>
      <p:sp>
        <p:nvSpPr>
          <p:cNvPr id="70" name="Oval 69"/>
          <p:cNvSpPr/>
          <p:nvPr/>
        </p:nvSpPr>
        <p:spPr bwMode="auto">
          <a:xfrm>
            <a:off x="1926499" y="2359005"/>
            <a:ext cx="775221" cy="41059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1" name="Oval 70"/>
          <p:cNvSpPr/>
          <p:nvPr/>
        </p:nvSpPr>
        <p:spPr bwMode="auto">
          <a:xfrm>
            <a:off x="6160735" y="2342432"/>
            <a:ext cx="775221" cy="410593"/>
          </a:xfrm>
          <a:prstGeom prst="ellipse">
            <a:avLst/>
          </a:prstGeom>
          <a:no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78861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8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10382</TotalTime>
  <Words>9686</Words>
  <Application>Microsoft Office PowerPoint</Application>
  <PresentationFormat>On-screen Show (4:3)</PresentationFormat>
  <Paragraphs>2389</Paragraphs>
  <Slides>210</Slides>
  <Notes>73</Notes>
  <HiddenSlides>0</HiddenSlides>
  <MMClips>0</MMClips>
  <ScaleCrop>false</ScaleCrop>
  <HeadingPairs>
    <vt:vector size="8" baseType="variant">
      <vt:variant>
        <vt:lpstr>Fonts Used</vt:lpstr>
      </vt:variant>
      <vt:variant>
        <vt:i4>10</vt:i4>
      </vt:variant>
      <vt:variant>
        <vt:lpstr>Theme</vt:lpstr>
      </vt:variant>
      <vt:variant>
        <vt:i4>23</vt:i4>
      </vt:variant>
      <vt:variant>
        <vt:lpstr>Embedded OLE Servers</vt:lpstr>
      </vt:variant>
      <vt:variant>
        <vt:i4>3</vt:i4>
      </vt:variant>
      <vt:variant>
        <vt:lpstr>Slide Titles</vt:lpstr>
      </vt:variant>
      <vt:variant>
        <vt:i4>210</vt:i4>
      </vt:variant>
    </vt:vector>
  </HeadingPairs>
  <TitlesOfParts>
    <vt:vector size="246" baseType="lpstr">
      <vt:lpstr>Arial</vt:lpstr>
      <vt:lpstr>Arial Black</vt:lpstr>
      <vt:lpstr>Calibri</vt:lpstr>
      <vt:lpstr>Calibri Light</vt:lpstr>
      <vt:lpstr>Cambria Math</vt:lpstr>
      <vt:lpstr>Courier New</vt:lpstr>
      <vt:lpstr>Impact</vt:lpstr>
      <vt:lpstr>Monotype Sorts</vt:lpstr>
      <vt:lpstr>times</vt:lpstr>
      <vt:lpstr>Wingdings</vt:lpstr>
      <vt:lpstr>Office Theme</vt:lpstr>
      <vt:lpstr>Office 佈景主題</vt:lpstr>
      <vt:lpstr>1_Office 佈景主題</vt:lpstr>
      <vt:lpstr>2_Office 佈景主題</vt:lpstr>
      <vt:lpstr>3_Office 佈景主題</vt:lpstr>
      <vt:lpstr>4_Office 佈景主題</vt:lpstr>
      <vt:lpstr>5_Office 佈景主題</vt:lpstr>
      <vt:lpstr>6_Office 佈景主題</vt:lpstr>
      <vt:lpstr>7_Office 佈景主題</vt:lpstr>
      <vt:lpstr>8_Office 佈景主題</vt:lpstr>
      <vt:lpstr>9_Office 佈景主題</vt:lpstr>
      <vt:lpstr>10_Office 佈景主題</vt:lpstr>
      <vt:lpstr>11_Office 佈景主題</vt:lpstr>
      <vt:lpstr>12_Office 佈景主題</vt:lpstr>
      <vt:lpstr>13_Office 佈景主題</vt:lpstr>
      <vt:lpstr>14_Office 佈景主題</vt:lpstr>
      <vt:lpstr>15_Office 佈景主題</vt:lpstr>
      <vt:lpstr>16_Office 佈景主題</vt:lpstr>
      <vt:lpstr>17_Office 佈景主題</vt:lpstr>
      <vt:lpstr>18_Office 佈景主題</vt:lpstr>
      <vt:lpstr>19_Office 佈景主題</vt:lpstr>
      <vt:lpstr>20_Office 佈景主題</vt:lpstr>
      <vt:lpstr>28_Office 佈景主題</vt:lpstr>
      <vt:lpstr>Worksheet</vt:lpstr>
      <vt:lpstr>方程式</vt:lpstr>
      <vt:lpstr>Kaava</vt:lpstr>
      <vt:lpstr>PowerPoint Presentation</vt:lpstr>
      <vt:lpstr>Part II: Introduction to Neural Networks and Deep Learning  lectures from the course:   TIES4910: Deep Learning for Cognitive Computing </vt:lpstr>
      <vt:lpstr>PowerPoint Presentation</vt:lpstr>
      <vt:lpstr>PowerPoint Presentation</vt:lpstr>
      <vt:lpstr>Recommended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of the data</vt:lpstr>
      <vt:lpstr>Classification</vt:lpstr>
      <vt:lpstr>PowerPoint Presentation</vt:lpstr>
      <vt:lpstr>Training vs Testing</vt:lpstr>
      <vt:lpstr>PowerPoint Presentation</vt:lpstr>
      <vt:lpstr>PowerPoint Presentation</vt:lpstr>
      <vt:lpstr>PowerPoint Presentation</vt:lpstr>
      <vt:lpstr>PowerPoint Presentation</vt:lpstr>
      <vt:lpstr>Naïve Bayesian Classification</vt:lpstr>
      <vt:lpstr>Naïve Bayesian Classification</vt:lpstr>
      <vt:lpstr>PowerPoint Presentation</vt:lpstr>
      <vt:lpstr>Non-Linear: e.g., Locally weighted regression</vt:lpstr>
      <vt:lpstr>Clustering vs. Classification</vt:lpstr>
      <vt:lpstr>PowerPoint Presentation</vt:lpstr>
      <vt:lpstr>Child separating blue and red shells? No! She is “splitting the data” …</vt:lpstr>
      <vt:lpstr>Child separating blue and red shells? No! She is “splitting the data” …</vt:lpstr>
      <vt:lpstr>Assume we have such a task for splitting.</vt:lpstr>
      <vt:lpstr>We start with some random decision …</vt:lpstr>
      <vt:lpstr>… assuming that …</vt:lpstr>
      <vt:lpstr>How good is that assumption?</vt:lpstr>
      <vt:lpstr>Smartly moving the line may decrease the error …</vt:lpstr>
      <vt:lpstr>Continue improving …</vt:lpstr>
      <vt:lpstr>Logistic regression: “Penalizing” errors</vt:lpstr>
      <vt:lpstr>Now the task for minimizing error function using “gradient descent” is doable</vt:lpstr>
      <vt:lpstr>Let us use the “philosophy” of a probability to define the error (loss) function</vt:lpstr>
      <vt:lpstr>Compare two cases</vt:lpstr>
      <vt:lpstr>From probabilities to error function</vt:lpstr>
      <vt:lpstr>A neuron (a simplest linear separator)</vt:lpstr>
      <vt:lpstr>More complex case (a linear separator may not be enough)</vt:lpstr>
      <vt:lpstr>Let us try to achieve a nonlinearity (consider same point transformations in two pictures)</vt:lpstr>
      <vt:lpstr>Let us try to achieve a nonlinearity (let us give different weights to the merged solutions and also some shift)</vt:lpstr>
      <vt:lpstr>Looks like now we have a network of neurons!</vt:lpstr>
      <vt:lpstr>… and this network is capable to separate two areas as shown in the picture</vt:lpstr>
      <vt:lpstr>Our Neural Network Architecture</vt:lpstr>
      <vt:lpstr>More complex separation curves will require more neurons within the hidden layer</vt:lpstr>
      <vt:lpstr>Adding extra dimension? No problem; the neurons will just become separation planes instead of separation lines …</vt:lpstr>
      <vt:lpstr>Adding extra layers? This may resolve really complex classification tasks!</vt:lpstr>
      <vt:lpstr>Playing GO example application</vt:lpstr>
      <vt:lpstr>Thank you, Luis, you have convinced us to go deeper to deep learning! Now we have a long trip ahead …</vt:lpstr>
      <vt:lpstr>”Deeper” Introduction to  Deep Learning</vt:lpstr>
      <vt:lpstr>Example Application</vt:lpstr>
      <vt:lpstr>Handwriting Digit Recognition</vt:lpstr>
      <vt:lpstr>Example Application</vt:lpstr>
      <vt:lpstr>Element of Neural Network </vt:lpstr>
      <vt:lpstr>Activation Function (Case of Perceptron)</vt:lpstr>
      <vt:lpstr>What we want from a Neural Network</vt:lpstr>
      <vt:lpstr>Sigmoid Neuron with Sigmoid Activation Function</vt:lpstr>
      <vt:lpstr>Other Possible Activation Functions</vt:lpstr>
      <vt:lpstr>A Neural Network</vt:lpstr>
      <vt:lpstr>Example of Neural Network </vt:lpstr>
      <vt:lpstr>Example of Neural Network </vt:lpstr>
      <vt:lpstr>Example of Neural Network </vt:lpstr>
      <vt:lpstr>Matrix Operation</vt:lpstr>
      <vt:lpstr>Neural Network </vt:lpstr>
      <vt:lpstr>Neural Network </vt:lpstr>
      <vt:lpstr>Softmax</vt:lpstr>
      <vt:lpstr>Softmax</vt:lpstr>
      <vt:lpstr>How to set network parameters</vt:lpstr>
      <vt:lpstr>Training Data</vt:lpstr>
      <vt:lpstr>“Traditional” Neural Network for Digits Recognition</vt:lpstr>
      <vt:lpstr>Cost (or Loss) Function</vt:lpstr>
      <vt:lpstr>Total Cost</vt:lpstr>
      <vt:lpstr>What is Gradient?</vt:lpstr>
      <vt:lpstr>Gradient Descent</vt:lpstr>
      <vt:lpstr>Gradient Descent</vt:lpstr>
      <vt:lpstr>Local Minima</vt:lpstr>
      <vt:lpstr>Looks like:</vt:lpstr>
      <vt:lpstr>Besides local minima ……</vt:lpstr>
      <vt:lpstr>In physical world …</vt:lpstr>
      <vt:lpstr>Momentum</vt:lpstr>
      <vt:lpstr>PowerPoint Presentation</vt:lpstr>
      <vt:lpstr>Many approaches exist in literature …</vt:lpstr>
      <vt:lpstr>Mini-batch</vt:lpstr>
      <vt:lpstr>Mini-batch</vt:lpstr>
      <vt:lpstr>Mini-batch</vt:lpstr>
      <vt:lpstr>Backpropagation An efficient way  to compute the gradient</vt:lpstr>
      <vt:lpstr>Backpropagation</vt:lpstr>
      <vt:lpstr>Let us explain the “philosophy” of a backpropagation trying to use the logic of Brandon Rohrer (from: Deep Learning Demystified ) with our own example</vt:lpstr>
      <vt:lpstr>Backpropagation example</vt:lpstr>
      <vt:lpstr>Training (how do we learn these weights?)</vt:lpstr>
      <vt:lpstr>Initialize (start random)</vt:lpstr>
      <vt:lpstr>Gather data for training (let us have just 2 samples for supervised learning)</vt:lpstr>
      <vt:lpstr>Let us start with “stochastic gradient descent” (“feeding” network by training examples one-by-one)</vt:lpstr>
      <vt:lpstr>Take first data sample</vt:lpstr>
      <vt:lpstr>Activate corresponding neurons (a)</vt:lpstr>
      <vt:lpstr>Activate corresponding neurons (b)</vt:lpstr>
      <vt:lpstr>Using “softmax” to make ∑_i▒〖y_i=1〗 </vt:lpstr>
      <vt:lpstr>Now check our error</vt:lpstr>
      <vt:lpstr>Gradient descent </vt:lpstr>
      <vt:lpstr>Backpropagation: Adjust all the weights</vt:lpstr>
      <vt:lpstr>Backpropagation: Adjust all the weights</vt:lpstr>
      <vt:lpstr>Backpropagation: Adjust all the weights</vt:lpstr>
      <vt:lpstr>Backpropagation: Adjust all the weights</vt:lpstr>
      <vt:lpstr>Backpropagation: Adjust all the weights</vt:lpstr>
      <vt:lpstr>Backpropagation: Update the outcomes</vt:lpstr>
      <vt:lpstr>Backpropagation: now take another sample</vt:lpstr>
      <vt:lpstr>Backpropagation: adjust the weights again</vt:lpstr>
      <vt:lpstr>Backpropagation: adjust the weights again</vt:lpstr>
      <vt:lpstr>Backpropagation: adjust the weights again</vt:lpstr>
      <vt:lpstr>Backpropagation: adjust the weights again</vt:lpstr>
      <vt:lpstr>Backpropagation: adjust the weights again</vt:lpstr>
      <vt:lpstr>Backpropagation: Update the outcomes</vt:lpstr>
      <vt:lpstr>Backpropagation: Repeat everything until success (error is close to 0)</vt:lpstr>
      <vt:lpstr>Back to the beginning and let us try a “(complete batch) gradient descent” (“feeding” network by all the examples simultaneously)</vt:lpstr>
      <vt:lpstr>PowerPoint Presentation</vt:lpstr>
      <vt:lpstr>Error of the first sample</vt:lpstr>
      <vt:lpstr>Error of the second sample</vt:lpstr>
      <vt:lpstr>Compute cumulative error for the whole batch (let us use simple mean)</vt:lpstr>
      <vt:lpstr>Backpropagation: adjust the weights</vt:lpstr>
      <vt:lpstr>Backpropagation: update the outcomes and the errors</vt:lpstr>
      <vt:lpstr>Backpropagation: Repeat everything until success (cumulative error is close to 0)</vt:lpstr>
      <vt:lpstr>Notice that the our example has been chosen so that the outcomes of both online and batch learning at each iteration are identical, which of course in not so for a generic case …</vt:lpstr>
      <vt:lpstr>Thank you, Brandon for interesting way of explaining a complicated thing; now let us go deeper to the backpropagation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Backpropagation in 1 slide:</vt:lpstr>
      <vt:lpstr>A Backpropagation schema for a simple network</vt:lpstr>
      <vt:lpstr>Now let us play the schema on a simple example</vt:lpstr>
      <vt:lpstr>Now let us play the schema on a simple example</vt:lpstr>
      <vt:lpstr>Now let us play the schema on a simple example</vt:lpstr>
      <vt:lpstr>Now let us play the schema on a simple example</vt:lpstr>
      <vt:lpstr>Now let us play the schema on a simple example</vt:lpstr>
      <vt:lpstr>Now let us play the schema on a simple example</vt:lpstr>
      <vt:lpstr>Now let us play the schema on a simple example</vt:lpstr>
      <vt:lpstr>Now let us play the schema on a simple example</vt:lpstr>
      <vt:lpstr>Now let us play the schema on a simple example</vt:lpstr>
      <vt:lpstr>Now let us play the schema on a simple example</vt:lpstr>
      <vt:lpstr>Now let us play the schema on a simple example</vt:lpstr>
      <vt:lpstr>Once again: Notation</vt:lpstr>
      <vt:lpstr>Notation</vt:lpstr>
      <vt:lpstr>Relations between Layer Outputs</vt:lpstr>
      <vt:lpstr>Neural Network is a function</vt:lpstr>
      <vt:lpstr>Gradient Descent</vt:lpstr>
      <vt:lpstr>PowerPoint Presentation</vt:lpstr>
      <vt:lpstr>PowerPoint Presentation</vt:lpstr>
      <vt:lpstr>– First Term</vt:lpstr>
      <vt:lpstr>– First Term</vt:lpstr>
      <vt:lpstr>– Second Term</vt:lpstr>
      <vt:lpstr>– Second Term</vt:lpstr>
      <vt:lpstr>– Second Term</vt:lpstr>
      <vt:lpstr>– Second Term</vt:lpstr>
      <vt:lpstr>– Second Term</vt:lpstr>
      <vt:lpstr>– Second Term</vt:lpstr>
      <vt:lpstr>– Second Term</vt:lpstr>
      <vt:lpstr>– Second Term</vt:lpstr>
      <vt:lpstr>– Second Term</vt:lpstr>
      <vt:lpstr>PowerPoint Presentation</vt:lpstr>
      <vt:lpstr>Backpropagation</vt:lpstr>
      <vt:lpstr>Summary (backpropagation cycle)</vt:lpstr>
      <vt:lpstr>Looks difficult? (lets follow the logic of the backpropagation idea from another angle …)</vt:lpstr>
      <vt:lpstr>Why Deep?</vt:lpstr>
      <vt:lpstr>Deeper is Better?</vt:lpstr>
      <vt:lpstr>Universality Theorem</vt:lpstr>
      <vt:lpstr>Fat + Short v.s. Thin + Tall</vt:lpstr>
      <vt:lpstr>Fat + Short vs. Thin + Tall</vt:lpstr>
      <vt:lpstr>Why Deep? </vt:lpstr>
      <vt:lpstr>Why Deep?</vt:lpstr>
      <vt:lpstr>Why Deep?</vt:lpstr>
      <vt:lpstr>Why Deep?</vt:lpstr>
      <vt:lpstr>PowerPoint Presentation</vt:lpstr>
      <vt:lpstr>Hard to get the power of Deep …</vt:lpstr>
      <vt:lpstr>Tips for Training DNN</vt:lpstr>
      <vt:lpstr>PowerPoint Presentation</vt:lpstr>
      <vt:lpstr>Try to play with NN architectures yourself with this online demo from TensorFlow</vt:lpstr>
      <vt:lpstr>Recipe for Learning</vt:lpstr>
      <vt:lpstr>Recipe for Learning</vt:lpstr>
      <vt:lpstr>ReLU</vt:lpstr>
      <vt:lpstr>Vanishing Gradient Problem</vt:lpstr>
      <vt:lpstr>Vanishing Gradient Problem</vt:lpstr>
      <vt:lpstr>ReLU</vt:lpstr>
      <vt:lpstr>ReLU</vt:lpstr>
      <vt:lpstr>Maxout </vt:lpstr>
      <vt:lpstr>Maxout </vt:lpstr>
      <vt:lpstr>Learning Rate</vt:lpstr>
      <vt:lpstr>Adaptive Learning Rate</vt:lpstr>
      <vt:lpstr>Adagrad</vt:lpstr>
      <vt:lpstr>Adagrad</vt:lpstr>
      <vt:lpstr>PowerPoint Presentation</vt:lpstr>
      <vt:lpstr>Not the whole story ……</vt:lpstr>
      <vt:lpstr>Dropout</vt:lpstr>
      <vt:lpstr>Dropout</vt:lpstr>
      <vt:lpstr>Dropout</vt:lpstr>
      <vt:lpstr>Dropout - Intuitive Reason</vt:lpstr>
      <vt:lpstr>Dropout - Intuitive Reason</vt:lpstr>
      <vt:lpstr>Dropout is a kind of ensemble.</vt:lpstr>
      <vt:lpstr>Dropout is a kind of ensemble.</vt:lpstr>
      <vt:lpstr>Dropout is a kind of ensemble.</vt:lpstr>
      <vt:lpstr>Dropout is a kind of ensemble.</vt:lpstr>
      <vt:lpstr>More about dropout</vt:lpstr>
      <vt:lpstr>PowerPoint Presentation</vt:lpstr>
      <vt:lpstr>Autoencoders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for Cognitive Computing  /  Part II: Introduction to Neural Networks and Deep Learning</dc:title>
  <dc:creator>vagan.terziyan@jyu.fi</dc:creator>
  <cp:lastModifiedBy>Terziyan, Vagan</cp:lastModifiedBy>
  <cp:revision>584</cp:revision>
  <dcterms:created xsi:type="dcterms:W3CDTF">2015-11-25T01:31:24Z</dcterms:created>
  <dcterms:modified xsi:type="dcterms:W3CDTF">2024-03-15T12:52:43Z</dcterms:modified>
</cp:coreProperties>
</file>