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394" r:id="rId2"/>
    <p:sldId id="256" r:id="rId3"/>
    <p:sldId id="390" r:id="rId4"/>
    <p:sldId id="391" r:id="rId5"/>
    <p:sldId id="392" r:id="rId6"/>
    <p:sldId id="350" r:id="rId7"/>
    <p:sldId id="349" r:id="rId8"/>
    <p:sldId id="345" r:id="rId9"/>
    <p:sldId id="257"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39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389" r:id="rId47"/>
    <p:sldId id="294" r:id="rId48"/>
    <p:sldId id="295" r:id="rId49"/>
    <p:sldId id="296" r:id="rId50"/>
    <p:sldId id="297" r:id="rId51"/>
    <p:sldId id="298" r:id="rId52"/>
    <p:sldId id="299" r:id="rId53"/>
    <p:sldId id="300" r:id="rId54"/>
    <p:sldId id="301" r:id="rId55"/>
    <p:sldId id="302" r:id="rId56"/>
    <p:sldId id="43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51" r:id="rId78"/>
    <p:sldId id="323" r:id="rId79"/>
    <p:sldId id="324" r:id="rId80"/>
    <p:sldId id="325" r:id="rId81"/>
    <p:sldId id="352" r:id="rId82"/>
    <p:sldId id="353" r:id="rId83"/>
    <p:sldId id="355" r:id="rId84"/>
    <p:sldId id="356"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31" r:id="rId125"/>
    <p:sldId id="425" r:id="rId126"/>
    <p:sldId id="422" r:id="rId127"/>
    <p:sldId id="426" r:id="rId128"/>
    <p:sldId id="427" r:id="rId129"/>
    <p:sldId id="429" r:id="rId130"/>
    <p:sldId id="423" r:id="rId131"/>
    <p:sldId id="430" r:id="rId132"/>
    <p:sldId id="433" r:id="rId133"/>
    <p:sldId id="342" r:id="rId134"/>
    <p:sldId id="343"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9" d="100"/>
          <a:sy n="119" d="100"/>
        </p:scale>
        <p:origin x="13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C79C3-D831-4DF1-AD34-65AF95DEB6FE}" type="datetimeFigureOut">
              <a:rPr lang="en-US" smtClean="0"/>
              <a:t>3/15/2024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543142-4628-48E0-B858-FF84D99F838F}" type="slidenum">
              <a:rPr lang="en-US" smtClean="0"/>
              <a:t>‹#›</a:t>
            </a:fld>
            <a:endParaRPr lang="en-US"/>
          </a:p>
        </p:txBody>
      </p:sp>
    </p:spTree>
    <p:extLst>
      <p:ext uri="{BB962C8B-B14F-4D97-AF65-F5344CB8AC3E}">
        <p14:creationId xmlns:p14="http://schemas.microsoft.com/office/powerpoint/2010/main" val="193939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43142-4628-48E0-B858-FF84D99F838F}" type="slidenum">
              <a:rPr lang="en-US" smtClean="0"/>
              <a:t>89</a:t>
            </a:fld>
            <a:endParaRPr lang="en-US"/>
          </a:p>
        </p:txBody>
      </p:sp>
    </p:spTree>
    <p:extLst>
      <p:ext uri="{BB962C8B-B14F-4D97-AF65-F5344CB8AC3E}">
        <p14:creationId xmlns:p14="http://schemas.microsoft.com/office/powerpoint/2010/main" val="125650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106663-7217-4E99-BD16-1570A174612D}"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180082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06663-7217-4E99-BD16-1570A174612D}"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177177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06663-7217-4E99-BD16-1570A174612D}"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220672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189177"/>
            <a:ext cx="8740142"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600"/>
            </a:lvl2pPr>
            <a:lvl3pPr marL="188252" indent="0">
              <a:buNone/>
              <a:defRPr/>
            </a:lvl3pPr>
            <a:lvl4pPr marL="376504" indent="0">
              <a:buNone/>
              <a:defRPr/>
            </a:lvl4pPr>
            <a:lvl5pPr marL="56475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06663-7217-4E99-BD16-1570A174612D}"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231161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06663-7217-4E99-BD16-1570A174612D}"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364915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106663-7217-4E99-BD16-1570A174612D}"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365597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106663-7217-4E99-BD16-1570A174612D}"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263265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106663-7217-4E99-BD16-1570A174612D}"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408852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06663-7217-4E99-BD16-1570A174612D}"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108642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06663-7217-4E99-BD16-1570A174612D}"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219531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06663-7217-4E99-BD16-1570A174612D}"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8ED4A-69FB-45AE-817B-B661A2FF6117}" type="slidenum">
              <a:rPr lang="en-US" smtClean="0"/>
              <a:t>‹#›</a:t>
            </a:fld>
            <a:endParaRPr lang="en-US"/>
          </a:p>
        </p:txBody>
      </p:sp>
    </p:spTree>
    <p:extLst>
      <p:ext uri="{BB962C8B-B14F-4D97-AF65-F5344CB8AC3E}">
        <p14:creationId xmlns:p14="http://schemas.microsoft.com/office/powerpoint/2010/main" val="24582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06663-7217-4E99-BD16-1570A174612D}" type="datetimeFigureOut">
              <a:rPr lang="en-US" smtClean="0"/>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8ED4A-69FB-45AE-817B-B661A2FF6117}" type="slidenum">
              <a:rPr lang="en-US" smtClean="0"/>
              <a:t>‹#›</a:t>
            </a:fld>
            <a:endParaRPr lang="en-US"/>
          </a:p>
        </p:txBody>
      </p:sp>
    </p:spTree>
    <p:extLst>
      <p:ext uri="{BB962C8B-B14F-4D97-AF65-F5344CB8AC3E}">
        <p14:creationId xmlns:p14="http://schemas.microsoft.com/office/powerpoint/2010/main" val="1601432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hyperlink" Target="https://docs.gimp.org/en/plug-in-convmatrix.html" TargetMode="External"/><Relationship Id="rId5" Type="http://schemas.openxmlformats.org/officeDocument/2006/relationships/image" Target="../media/image126.png"/><Relationship Id="rId4" Type="http://schemas.openxmlformats.org/officeDocument/2006/relationships/image" Target="../media/image1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emf"/></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hyperlink" Target="https://docs.gimp.org/en/plug-in-convmatrix.html"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hyperlink" Target="https://docs.gimp.org/en/plug-in-convmatrix.html"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docs.gimp.org/en/plug-in-convmatrix.html"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4.xml.rels><?xml version="1.0" encoding="UTF-8" standalone="yes"?>
<Relationships xmlns="http://schemas.openxmlformats.org/package/2006/relationships"><Relationship Id="rId3" Type="http://schemas.openxmlformats.org/officeDocument/2006/relationships/hyperlink" Target="https://docs.gimp.org/en/plug-in-convmatrix.html"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15.xml.rels><?xml version="1.0" encoding="UTF-8" standalone="yes"?>
<Relationships xmlns="http://schemas.openxmlformats.org/package/2006/relationships"><Relationship Id="rId3" Type="http://schemas.openxmlformats.org/officeDocument/2006/relationships/hyperlink" Target="https://docs.gimp.org/en/plug-in-convmatrix.html"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hyperlink" Target="http://setosa.io/ev/image-kernels/"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hyperlink" Target="http://setosa.io/ev/image-kernels/"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hyperlink" Target="http://setosa.io/ev/image-kernels/" TargetMode="Externa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hyperlink" Target="http://setosa.io/ev/image-kerne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hyperlink" Target="http://setosa.io/ev/image-kernels/"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etosa.io/ev/image-kernels/" TargetMode="External"/><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2.png"/></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hyperlink" Target="http://setosa.io/ev/image-kernels/" TargetMode="External"/><Relationship Id="rId4" Type="http://schemas.openxmlformats.org/officeDocument/2006/relationships/image" Target="../media/image159.png"/></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png"/></Relationships>
</file>

<file path=ppt/slides/_rels/slide12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www.matthewzeiler.com/pubs/cvpr2010/cvpr2010.pdf" TargetMode="External"/><Relationship Id="rId7" Type="http://schemas.openxmlformats.org/officeDocument/2006/relationships/image" Target="../media/image168.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hyperlink" Target="https://www.slideshare.net/nmhkahn/deconvnet-decouplednet-transfernet-in-image-segmentation" TargetMode="External"/><Relationship Id="rId5" Type="http://schemas.openxmlformats.org/officeDocument/2006/relationships/hyperlink" Target="https://www.quora.com/How-does-a-deconvolutional-neural-network-work" TargetMode="External"/><Relationship Id="rId4" Type="http://schemas.openxmlformats.org/officeDocument/2006/relationships/image" Target="../media/image167.png"/></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hyperlink" Target="https://adeshpande3.github.io/adeshpande3.github.io/Deep-Learning-Research-Review-Week-1-Generative-Adversarial-Nets"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araya.org/archives/1183" TargetMode="External"/><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medium.com/@ageitgey/abusing-generative-adversarial-networks-to-make-8-bit-pixel-art-e45d9b96cee7#.3yphgmwnz" TargetMode="Externa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2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medium.com/@ageitgey/abusing-generative-adversarial-networks-to-make-8-bit-pixel-art-e45d9b96cee7#.3yphgmwnz" TargetMode="Externa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12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s://medium.com/@ageitgey/abusing-generative-adversarial-networks-to-make-8-bit-pixel-art-e45d9b96cee7#.3yphgmwnz"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hyperlink" Target="https://github.com/Newmu/dcgan_code" TargetMode="External"/><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hyperlink" Target="https://arxiv.org/pdf/1511.06434.pdf" TargetMode="External"/><Relationship Id="rId4" Type="http://schemas.openxmlformats.org/officeDocument/2006/relationships/image" Target="../media/image181.png"/></Relationships>
</file>

<file path=ppt/slides/_rels/slide131.xml.rels><?xml version="1.0" encoding="UTF-8" standalone="yes"?>
<Relationships xmlns="http://schemas.openxmlformats.org/package/2006/relationships"><Relationship Id="rId3" Type="http://schemas.openxmlformats.org/officeDocument/2006/relationships/hyperlink" Target="https://github.com/Newmu/dcgan_code" TargetMode="External"/><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hyperlink" Target="https://arxiv.org/pdf/1511.06434.pdf" TargetMode="External"/><Relationship Id="rId5" Type="http://schemas.openxmlformats.org/officeDocument/2006/relationships/image" Target="../media/image184.jpeg"/><Relationship Id="rId4" Type="http://schemas.openxmlformats.org/officeDocument/2006/relationships/image" Target="../media/image183.png"/></Relationships>
</file>

<file path=ppt/slides/_rels/slide132.xml.rels><?xml version="1.0" encoding="UTF-8" standalone="yes"?>
<Relationships xmlns="http://schemas.openxmlformats.org/package/2006/relationships"><Relationship Id="rId3" Type="http://schemas.openxmlformats.org/officeDocument/2006/relationships/hyperlink" Target="http://www.kurzweilai.net/neural-networks-promise-sharpest-ever-images" TargetMode="External"/><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hyperlink" Target="https://en.wikipedia.org/wiki/Convolutional_neural_network" TargetMode="External"/><Relationship Id="rId3" Type="http://schemas.openxmlformats.org/officeDocument/2006/relationships/hyperlink" Target="http://cs231n.github.io/convolutional-networks/" TargetMode="External"/><Relationship Id="rId7" Type="http://schemas.openxmlformats.org/officeDocument/2006/relationships/hyperlink" Target="https://adeshpande3.github.io/adeshpande3.github.io/A-Beginner's-Guide-To-Understanding-Convolutional-Neural-Networks/" TargetMode="External"/><Relationship Id="rId2" Type="http://schemas.openxmlformats.org/officeDocument/2006/relationships/hyperlink" Target="https://youtu.be/Q9Z20HCPnww" TargetMode="External"/><Relationship Id="rId1" Type="http://schemas.openxmlformats.org/officeDocument/2006/relationships/slideLayout" Target="../slideLayouts/slideLayout12.xml"/><Relationship Id="rId6" Type="http://schemas.openxmlformats.org/officeDocument/2006/relationships/hyperlink" Target="http://colah.github.io/" TargetMode="External"/><Relationship Id="rId5" Type="http://schemas.openxmlformats.org/officeDocument/2006/relationships/hyperlink" Target="http://colah.github.io/posts/2014-07-Conv-Nets-Modular/" TargetMode="External"/><Relationship Id="rId4" Type="http://schemas.openxmlformats.org/officeDocument/2006/relationships/hyperlink" Target="http://colah.github.io/archive.html" TargetMode="External"/><Relationship Id="rId9" Type="http://schemas.openxmlformats.org/officeDocument/2006/relationships/hyperlink" Target="http://cs231n.github.io/neural-networks-2/"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deeplearning.net/software_links/" TargetMode="External"/><Relationship Id="rId3" Type="http://schemas.openxmlformats.org/officeDocument/2006/relationships/hyperlink" Target="https://github.com/Microsoft/CNTK" TargetMode="External"/><Relationship Id="rId7" Type="http://schemas.openxmlformats.org/officeDocument/2006/relationships/hyperlink" Target="https://en.wikipedia.org/wiki/Torch_(machine_learning)" TargetMode="External"/><Relationship Id="rId2" Type="http://schemas.openxmlformats.org/officeDocument/2006/relationships/hyperlink" Target="http://caffe.berkeleyvision.org/" TargetMode="External"/><Relationship Id="rId1" Type="http://schemas.openxmlformats.org/officeDocument/2006/relationships/slideLayout" Target="../slideLayouts/slideLayout12.xml"/><Relationship Id="rId6" Type="http://schemas.openxmlformats.org/officeDocument/2006/relationships/hyperlink" Target="https://en.wikipedia.org/wiki/Theano_(software)" TargetMode="External"/><Relationship Id="rId5" Type="http://schemas.openxmlformats.org/officeDocument/2006/relationships/hyperlink" Target="http://www.tensorflow.org/" TargetMode="External"/><Relationship Id="rId4" Type="http://schemas.openxmlformats.org/officeDocument/2006/relationships/hyperlink" Target="https://en.wikipedia.org/wiki/Deeplearning4j"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image" Target="../media/image40.emf"/><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hyperlink" Target="https://ai.it.jyu.fi/vagan/DL4CC.html" TargetMode="Externa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42.emf"/><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42.emf"/><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4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8.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12.xml"/><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0.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rohrer.github.io/how_convolutional_neural_networks_work.html" TargetMode="Externa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1.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2.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3.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4.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6.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2.xml"/><Relationship Id="rId6" Type="http://schemas.openxmlformats.org/officeDocument/2006/relationships/image" Target="../media/image320.png"/><Relationship Id="rId5" Type="http://schemas.openxmlformats.org/officeDocument/2006/relationships/image" Target="../media/image37.emf"/><Relationship Id="rId4" Type="http://schemas.openxmlformats.org/officeDocument/2006/relationships/image" Target="../media/image40.emf"/></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8.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9.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60.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60.emf"/><Relationship Id="rId5" Type="http://schemas.openxmlformats.org/officeDocument/2006/relationships/image" Target="../media/image36.png"/><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12.xml"/><Relationship Id="rId5" Type="http://schemas.openxmlformats.org/officeDocument/2006/relationships/image" Target="../media/image63.gif"/><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12.xml"/><Relationship Id="rId5" Type="http://schemas.openxmlformats.org/officeDocument/2006/relationships/image" Target="../media/image63.gif"/><Relationship Id="rId4" Type="http://schemas.openxmlformats.org/officeDocument/2006/relationships/image" Target="../media/image62.emf"/></Relationships>
</file>

<file path=ppt/slides/_rels/slide4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4.emf"/><Relationship Id="rId7" Type="http://schemas.openxmlformats.org/officeDocument/2006/relationships/image" Target="../media/image42.emf"/><Relationship Id="rId2" Type="http://schemas.openxmlformats.org/officeDocument/2006/relationships/image" Target="../media/image40.emf"/><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62.emf"/><Relationship Id="rId4" Type="http://schemas.openxmlformats.org/officeDocument/2006/relationships/image" Target="../media/image37.emf"/></Relationships>
</file>

<file path=ppt/slides/_rels/slide4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0.emf"/><Relationship Id="rId7"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62.emf"/></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37.emf"/><Relationship Id="rId1" Type="http://schemas.openxmlformats.org/officeDocument/2006/relationships/slideLayout" Target="../slideLayouts/slideLayout12.xml"/><Relationship Id="rId5" Type="http://schemas.openxmlformats.org/officeDocument/2006/relationships/image" Target="../media/image65.emf"/><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3" Type="http://schemas.openxmlformats.org/officeDocument/2006/relationships/hyperlink" Target="http://colah.github.io/posts/2014-07-Conv-Nets-Modular/" TargetMode="External"/><Relationship Id="rId2" Type="http://schemas.openxmlformats.org/officeDocument/2006/relationships/hyperlink" Target="http://colah.github.io/posts/2014-07-Understanding-Convolutions/" TargetMode="Externa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en.wikipedia.org/wiki/Convolution"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9.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0.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deeplearningbook.org/"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1.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2.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4.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76.emf"/><Relationship Id="rId2" Type="http://schemas.openxmlformats.org/officeDocument/2006/relationships/image" Target="../media/image74.emf"/><Relationship Id="rId1" Type="http://schemas.openxmlformats.org/officeDocument/2006/relationships/slideLayout" Target="../slideLayouts/slideLayout12.xml"/><Relationship Id="rId6" Type="http://schemas.openxmlformats.org/officeDocument/2006/relationships/image" Target="../media/image75.emf"/><Relationship Id="rId5" Type="http://schemas.openxmlformats.org/officeDocument/2006/relationships/image" Target="../media/image65.emf"/><Relationship Id="rId4" Type="http://schemas.openxmlformats.org/officeDocument/2006/relationships/image" Target="../media/image62.emf"/></Relationships>
</file>

<file path=ppt/slides/_rels/slide55.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76.emf"/><Relationship Id="rId2" Type="http://schemas.openxmlformats.org/officeDocument/2006/relationships/image" Target="../media/image74.emf"/><Relationship Id="rId1" Type="http://schemas.openxmlformats.org/officeDocument/2006/relationships/slideLayout" Target="../slideLayouts/slideLayout12.xml"/><Relationship Id="rId6" Type="http://schemas.openxmlformats.org/officeDocument/2006/relationships/image" Target="../media/image75.emf"/><Relationship Id="rId5" Type="http://schemas.openxmlformats.org/officeDocument/2006/relationships/image" Target="../media/image65.emf"/><Relationship Id="rId4" Type="http://schemas.openxmlformats.org/officeDocument/2006/relationships/image" Target="../media/image62.emf"/></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benanne.github.io/2015/03/17/plankton.html"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62.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80.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image-net.org/challenges/LSVRC/2012/supervision.pdf"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adeshpande3.github.io/adeshpande3.github.io/A-Beginner's-Guide-To-Understanding-Convolutional-Neural-Network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81.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82.em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65.emf"/><Relationship Id="rId2" Type="http://schemas.openxmlformats.org/officeDocument/2006/relationships/image" Target="../media/image82.emf"/><Relationship Id="rId1" Type="http://schemas.openxmlformats.org/officeDocument/2006/relationships/slideLayout" Target="../slideLayouts/slideLayout12.xml"/><Relationship Id="rId6" Type="http://schemas.openxmlformats.org/officeDocument/2006/relationships/image" Target="../media/image62.emf"/><Relationship Id="rId5" Type="http://schemas.openxmlformats.org/officeDocument/2006/relationships/image" Target="../media/image64.emf"/><Relationship Id="rId4" Type="http://schemas.openxmlformats.org/officeDocument/2006/relationships/image" Target="../media/image84.emf"/></Relationships>
</file>

<file path=ppt/slides/_rels/slide6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37.emf"/><Relationship Id="rId1" Type="http://schemas.openxmlformats.org/officeDocument/2006/relationships/slideLayout" Target="../slideLayouts/slideLayout12.xml"/><Relationship Id="rId5" Type="http://schemas.openxmlformats.org/officeDocument/2006/relationships/image" Target="../media/image76.emf"/><Relationship Id="rId4" Type="http://schemas.openxmlformats.org/officeDocument/2006/relationships/image" Target="../media/image75.emf"/></Relationships>
</file>

<file path=ppt/slides/_rels/slide6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37.emf"/><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emf"/></Relationships>
</file>

<file path=ppt/slides/_rels/slide6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12.xml"/><Relationship Id="rId5" Type="http://schemas.openxmlformats.org/officeDocument/2006/relationships/image" Target="../media/image89.emf"/><Relationship Id="rId4" Type="http://schemas.openxmlformats.org/officeDocument/2006/relationships/image" Target="../media/image87.emf"/></Relationships>
</file>

<file path=ppt/slides/_rels/slide6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cs231n.github.io/convolutional-networks/" TargetMode="External"/><Relationship Id="rId1" Type="http://schemas.openxmlformats.org/officeDocument/2006/relationships/slideLayout" Target="../slideLayouts/slideLayout12.xml"/><Relationship Id="rId4" Type="http://schemas.openxmlformats.org/officeDocument/2006/relationships/hyperlink" Target="http://cs231n.stanford.edu/"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ttps://en.wikipedia.org/wiki/Backpropagation" TargetMode="Externa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HSL_and_HSV" TargetMode="External"/><Relationship Id="rId3" Type="http://schemas.openxmlformats.org/officeDocument/2006/relationships/image" Target="../media/image21.png"/><Relationship Id="rId7" Type="http://schemas.openxmlformats.org/officeDocument/2006/relationships/hyperlink" Target="https://en.wikipedia.org/wiki/RGB_color_model" TargetMode="Externa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hyperlink" Target="http://www.rapidtables.com/convert/color/rgb-to-hsv.htm" TargetMode="External"/><Relationship Id="rId4" Type="http://schemas.openxmlformats.org/officeDocument/2006/relationships/hyperlink" Target="http://www.rapidtables.com/web/color/RGB_Color.htm" TargetMode="External"/><Relationship Id="rId9"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93.em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diku.dk/english/research/imagesection/machine-learning/" TargetMode="Externa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hyperlink" Target="http://colah.github.io/about.html" TargetMode="External"/><Relationship Id="rId1" Type="http://schemas.openxmlformats.org/officeDocument/2006/relationships/slideLayout" Target="../slideLayouts/slideLayout1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hyperlink" Target="http://colah.github.io/posts/2014-07-Understanding-Convolutions/" TargetMode="External"/><Relationship Id="rId9" Type="http://schemas.openxmlformats.org/officeDocument/2006/relationships/image" Target="../media/image107.gif"/><Relationship Id="rId14" Type="http://schemas.openxmlformats.org/officeDocument/2006/relationships/image" Target="../media/image112.png"/></Relationships>
</file>

<file path=ppt/slides/_rels/slide9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hyperlink" Target="http://cs.nyu.edu/~fergus/tutorials/deep_learning_cvpr12/" TargetMode="External"/><Relationship Id="rId4" Type="http://schemas.openxmlformats.org/officeDocument/2006/relationships/image" Target="../media/image116.png"/><Relationship Id="rId9" Type="http://schemas.openxmlformats.org/officeDocument/2006/relationships/image" Target="../media/image121.png"/></Relationships>
</file>

<file path=ppt/slides/_rels/slide99.xml.rels><?xml version="1.0" encoding="UTF-8" standalone="yes"?>
<Relationships xmlns="http://schemas.openxmlformats.org/package/2006/relationships"><Relationship Id="rId3" Type="http://schemas.openxmlformats.org/officeDocument/2006/relationships/hyperlink" Target="http://cs.nyu.edu/~fergus/tutorials/deep_learning_cvpr12/" TargetMode="External"/><Relationship Id="rId2" Type="http://schemas.openxmlformats.org/officeDocument/2006/relationships/image" Target="../media/image12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1735934"/>
            <a:ext cx="9037160" cy="323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593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5656" y="3833742"/>
            <a:ext cx="1301255" cy="1313649"/>
          </a:xfrm>
          <a:prstGeom prst="rect">
            <a:avLst/>
          </a:prstGeom>
        </p:spPr>
      </p:pic>
      <p:pic>
        <p:nvPicPr>
          <p:cNvPr id="3" name="Picture 2"/>
          <p:cNvPicPr>
            <a:picLocks noChangeAspect="1"/>
          </p:cNvPicPr>
          <p:nvPr/>
        </p:nvPicPr>
        <p:blipFill>
          <a:blip r:embed="rId3"/>
          <a:stretch>
            <a:fillRect/>
          </a:stretch>
        </p:blipFill>
        <p:spPr>
          <a:xfrm>
            <a:off x="1475656" y="1726198"/>
            <a:ext cx="1301255" cy="1313649"/>
          </a:xfrm>
          <a:prstGeom prst="rect">
            <a:avLst/>
          </a:prstGeom>
        </p:spPr>
      </p:pic>
      <p:sp>
        <p:nvSpPr>
          <p:cNvPr id="2" name="Title 1"/>
          <p:cNvSpPr>
            <a:spLocks noGrp="1"/>
          </p:cNvSpPr>
          <p:nvPr>
            <p:ph type="title"/>
          </p:nvPr>
        </p:nvSpPr>
        <p:spPr/>
        <p:txBody>
          <a:bodyPr/>
          <a:lstStyle/>
          <a:p>
            <a:r>
              <a:rPr lang="en-US" dirty="0"/>
              <a:t>For example</a:t>
            </a:r>
          </a:p>
        </p:txBody>
      </p:sp>
      <p:sp>
        <p:nvSpPr>
          <p:cNvPr id="5" name="Rectangle 4"/>
          <p:cNvSpPr/>
          <p:nvPr/>
        </p:nvSpPr>
        <p:spPr bwMode="auto">
          <a:xfrm>
            <a:off x="3449230" y="1561183"/>
            <a:ext cx="2297089" cy="1643679"/>
          </a:xfrm>
          <a:prstGeom prst="rect">
            <a:avLst/>
          </a:prstGeom>
          <a:solidFill>
            <a:srgbClr val="FFFFFF"/>
          </a:solidFill>
          <a:ln w="76200">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2300" dirty="0">
                <a:solidFill>
                  <a:srgbClr val="00188F"/>
                </a:solidFill>
              </a:rPr>
              <a:t>CNN</a:t>
            </a:r>
          </a:p>
        </p:txBody>
      </p:sp>
      <p:cxnSp>
        <p:nvCxnSpPr>
          <p:cNvPr id="12" name="Straight Arrow Connector 11"/>
          <p:cNvCxnSpPr>
            <a:endCxn id="5" idx="1"/>
          </p:cNvCxnSpPr>
          <p:nvPr/>
        </p:nvCxnSpPr>
        <p:spPr>
          <a:xfrm>
            <a:off x="2784501" y="2383022"/>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46318" y="2383022"/>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62610" y="1788005"/>
            <a:ext cx="720926" cy="1060462"/>
          </a:xfrm>
          <a:prstGeom prst="rect">
            <a:avLst/>
          </a:prstGeom>
          <a:noFill/>
        </p:spPr>
        <p:txBody>
          <a:bodyPr wrap="none" lIns="150602" tIns="120481" rIns="150602" bIns="120481" rtlCol="0">
            <a:spAutoFit/>
          </a:bodyPr>
          <a:lstStyle/>
          <a:p>
            <a:pPr>
              <a:lnSpc>
                <a:spcPct val="90000"/>
              </a:lnSpc>
              <a:spcAft>
                <a:spcPts val="494"/>
              </a:spcAft>
            </a:pPr>
            <a:r>
              <a:rPr lang="en-US" sz="5900" b="1" dirty="0">
                <a:solidFill>
                  <a:srgbClr val="002060"/>
                </a:solidFill>
              </a:rPr>
              <a:t>X</a:t>
            </a:r>
          </a:p>
        </p:txBody>
      </p:sp>
      <p:sp>
        <p:nvSpPr>
          <p:cNvPr id="15" name="Rectangle 14"/>
          <p:cNvSpPr/>
          <p:nvPr/>
        </p:nvSpPr>
        <p:spPr bwMode="auto">
          <a:xfrm>
            <a:off x="3449230" y="3653137"/>
            <a:ext cx="2297089" cy="1643679"/>
          </a:xfrm>
          <a:prstGeom prst="rect">
            <a:avLst/>
          </a:prstGeom>
          <a:solidFill>
            <a:srgbClr val="FFFFFF"/>
          </a:solidFill>
          <a:ln w="76200">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2300" dirty="0">
                <a:solidFill>
                  <a:srgbClr val="00188F"/>
                </a:solidFill>
              </a:rPr>
              <a:t>CNN</a:t>
            </a:r>
          </a:p>
        </p:txBody>
      </p:sp>
      <p:cxnSp>
        <p:nvCxnSpPr>
          <p:cNvPr id="17" name="Straight Arrow Connector 16"/>
          <p:cNvCxnSpPr>
            <a:endCxn id="15" idx="1"/>
          </p:cNvCxnSpPr>
          <p:nvPr/>
        </p:nvCxnSpPr>
        <p:spPr>
          <a:xfrm>
            <a:off x="2784501" y="4474977"/>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746318" y="4474977"/>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62611" y="3877275"/>
            <a:ext cx="815504" cy="1060462"/>
          </a:xfrm>
          <a:prstGeom prst="rect">
            <a:avLst/>
          </a:prstGeom>
          <a:noFill/>
        </p:spPr>
        <p:txBody>
          <a:bodyPr wrap="none" lIns="150602" tIns="120481" rIns="150602" bIns="120481" rtlCol="0">
            <a:spAutoFit/>
          </a:bodyPr>
          <a:lstStyle/>
          <a:p>
            <a:pPr>
              <a:lnSpc>
                <a:spcPct val="90000"/>
              </a:lnSpc>
              <a:spcAft>
                <a:spcPts val="494"/>
              </a:spcAft>
            </a:pPr>
            <a:r>
              <a:rPr lang="en-US" sz="5900" b="1" dirty="0">
                <a:solidFill>
                  <a:srgbClr val="002060"/>
                </a:solidFill>
              </a:rPr>
              <a:t>O</a:t>
            </a:r>
          </a:p>
        </p:txBody>
      </p:sp>
    </p:spTree>
    <p:extLst>
      <p:ext uri="{BB962C8B-B14F-4D97-AF65-F5344CB8AC3E}">
        <p14:creationId xmlns:p14="http://schemas.microsoft.com/office/powerpoint/2010/main" val="3554598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51" y="1196752"/>
            <a:ext cx="811960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496883"/>
            <a:ext cx="194421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18" y="4084887"/>
            <a:ext cx="2520280" cy="250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55576" y="4093940"/>
            <a:ext cx="1440160" cy="149530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563888" y="5167544"/>
            <a:ext cx="2088232" cy="602894"/>
          </a:xfrm>
          <a:prstGeom prst="rightArrow">
            <a:avLst>
              <a:gd name="adj1" fmla="val 50000"/>
              <a:gd name="adj2" fmla="val 84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911" y="4110879"/>
            <a:ext cx="1090389" cy="105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773455" y="3501008"/>
            <a:ext cx="78400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Convolution with this kernel just shifts all the target pixels one cell down</a:t>
            </a:r>
          </a:p>
        </p:txBody>
      </p:sp>
      <p:sp>
        <p:nvSpPr>
          <p:cNvPr id="16" name="Rectangle 15"/>
          <p:cNvSpPr/>
          <p:nvPr/>
        </p:nvSpPr>
        <p:spPr>
          <a:xfrm>
            <a:off x="3879911" y="6478079"/>
            <a:ext cx="5238329" cy="369332"/>
          </a:xfrm>
          <a:prstGeom prst="rect">
            <a:avLst/>
          </a:prstGeom>
        </p:spPr>
        <p:txBody>
          <a:bodyPr wrap="square">
            <a:spAutoFit/>
          </a:bodyPr>
          <a:lstStyle/>
          <a:p>
            <a:r>
              <a:rPr lang="en-US" dirty="0">
                <a:hlinkClick r:id="rId6"/>
              </a:rPr>
              <a:t>https://docs.gimp.org/en/plug-in-convmatrix.html</a:t>
            </a:r>
            <a:r>
              <a:rPr lang="en-US" dirty="0"/>
              <a:t> </a:t>
            </a:r>
          </a:p>
        </p:txBody>
      </p:sp>
      <p:sp>
        <p:nvSpPr>
          <p:cNvPr id="17" name="Down Arrow 16"/>
          <p:cNvSpPr/>
          <p:nvPr/>
        </p:nvSpPr>
        <p:spPr>
          <a:xfrm>
            <a:off x="2616369" y="4795192"/>
            <a:ext cx="176674" cy="568972"/>
          </a:xfrm>
          <a:prstGeom prst="downArrow">
            <a:avLst>
              <a:gd name="adj1" fmla="val 50000"/>
              <a:gd name="adj2" fmla="val 9611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8632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457980"/>
            <a:ext cx="194421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18" y="4084887"/>
            <a:ext cx="2520280" cy="250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26332" y="4093940"/>
            <a:ext cx="1440160" cy="149530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563888" y="5167544"/>
            <a:ext cx="2088232" cy="602894"/>
          </a:xfrm>
          <a:prstGeom prst="rightArrow">
            <a:avLst>
              <a:gd name="adj1" fmla="val 50000"/>
              <a:gd name="adj2" fmla="val 84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5118" y="3501008"/>
            <a:ext cx="8336770"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Convolution with this kernel just shifts all the target pixels one cell down-left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196752"/>
            <a:ext cx="79152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a:xfrm rot="2700000">
            <a:off x="2893187" y="4939472"/>
            <a:ext cx="176674" cy="568972"/>
          </a:xfrm>
          <a:prstGeom prst="downArrow">
            <a:avLst>
              <a:gd name="adj1" fmla="val 50000"/>
              <a:gd name="adj2" fmla="val 9611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02999" y="5194703"/>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46</a:t>
            </a:r>
          </a:p>
        </p:txBody>
      </p:sp>
      <p:sp>
        <p:nvSpPr>
          <p:cNvPr id="18" name="TextBox 17"/>
          <p:cNvSpPr txBox="1"/>
          <p:nvPr/>
        </p:nvSpPr>
        <p:spPr>
          <a:xfrm>
            <a:off x="6263980" y="4563675"/>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41</a:t>
            </a:r>
          </a:p>
        </p:txBody>
      </p:sp>
      <p:sp>
        <p:nvSpPr>
          <p:cNvPr id="19" name="TextBox 18"/>
          <p:cNvSpPr txBox="1"/>
          <p:nvPr/>
        </p:nvSpPr>
        <p:spPr>
          <a:xfrm>
            <a:off x="6894362" y="4565492"/>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45</a:t>
            </a:r>
          </a:p>
        </p:txBody>
      </p:sp>
      <p:sp>
        <p:nvSpPr>
          <p:cNvPr id="20" name="TextBox 19"/>
          <p:cNvSpPr txBox="1"/>
          <p:nvPr/>
        </p:nvSpPr>
        <p:spPr>
          <a:xfrm>
            <a:off x="7516977" y="4565492"/>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50</a:t>
            </a:r>
          </a:p>
        </p:txBody>
      </p:sp>
      <p:sp>
        <p:nvSpPr>
          <p:cNvPr id="21" name="TextBox 20"/>
          <p:cNvSpPr txBox="1"/>
          <p:nvPr/>
        </p:nvSpPr>
        <p:spPr>
          <a:xfrm>
            <a:off x="6263980" y="5193380"/>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42</a:t>
            </a:r>
          </a:p>
        </p:txBody>
      </p:sp>
      <p:sp>
        <p:nvSpPr>
          <p:cNvPr id="22" name="TextBox 21"/>
          <p:cNvSpPr txBox="1"/>
          <p:nvPr/>
        </p:nvSpPr>
        <p:spPr>
          <a:xfrm>
            <a:off x="7518456" y="5193380"/>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52</a:t>
            </a:r>
          </a:p>
        </p:txBody>
      </p:sp>
      <p:sp>
        <p:nvSpPr>
          <p:cNvPr id="23" name="TextBox 22"/>
          <p:cNvSpPr txBox="1"/>
          <p:nvPr/>
        </p:nvSpPr>
        <p:spPr>
          <a:xfrm>
            <a:off x="6263980" y="5813120"/>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50</a:t>
            </a:r>
          </a:p>
        </p:txBody>
      </p:sp>
      <p:sp>
        <p:nvSpPr>
          <p:cNvPr id="24" name="TextBox 23"/>
          <p:cNvSpPr txBox="1"/>
          <p:nvPr/>
        </p:nvSpPr>
        <p:spPr>
          <a:xfrm>
            <a:off x="6886629" y="5811002"/>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55</a:t>
            </a:r>
          </a:p>
        </p:txBody>
      </p:sp>
      <p:sp>
        <p:nvSpPr>
          <p:cNvPr id="25" name="TextBox 24"/>
          <p:cNvSpPr txBox="1"/>
          <p:nvPr/>
        </p:nvSpPr>
        <p:spPr>
          <a:xfrm>
            <a:off x="7509785" y="5809501"/>
            <a:ext cx="504056" cy="461665"/>
          </a:xfrm>
          <a:prstGeom prst="rect">
            <a:avLst/>
          </a:prstGeom>
          <a:solidFill>
            <a:schemeClr val="bg1"/>
          </a:solidFill>
        </p:spPr>
        <p:txBody>
          <a:bodyPr wrap="square" rtlCol="0">
            <a:spAutoFit/>
          </a:bodyPr>
          <a:lstStyle/>
          <a:p>
            <a:r>
              <a:rPr lang="en-US" sz="2400" b="1" dirty="0">
                <a:effectLst>
                  <a:outerShdw blurRad="38100" dist="38100" dir="2700000" algn="tl">
                    <a:srgbClr val="000000">
                      <a:alpha val="43137"/>
                    </a:srgbClr>
                  </a:outerShdw>
                </a:effectLst>
              </a:rPr>
              <a:t>55</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911" y="4194077"/>
            <a:ext cx="1016852" cy="100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9354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33" y="3284984"/>
            <a:ext cx="8603505" cy="285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spTree>
    <p:extLst>
      <p:ext uri="{BB962C8B-B14F-4D97-AF65-F5344CB8AC3E}">
        <p14:creationId xmlns:p14="http://schemas.microsoft.com/office/powerpoint/2010/main" val="397146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9" y="4365103"/>
            <a:ext cx="9003096" cy="202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5979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54" y="4382378"/>
            <a:ext cx="8873495" cy="206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531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4285291"/>
            <a:ext cx="899751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9187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97" y="4365104"/>
            <a:ext cx="8918930"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988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70" y="4293096"/>
            <a:ext cx="892773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941698"/>
            <a:ext cx="13811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6144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4221088"/>
            <a:ext cx="8829825" cy="202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89397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83" y="4409537"/>
            <a:ext cx="8819453" cy="215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83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1258268" y="1792452"/>
            <a:ext cx="1074149" cy="1080000"/>
          </a:xfrm>
          <a:prstGeom prst="rect">
            <a:avLst/>
          </a:prstGeom>
        </p:spPr>
      </p:pic>
      <p:pic>
        <p:nvPicPr>
          <p:cNvPr id="29" name="Picture 28"/>
          <p:cNvPicPr>
            <a:picLocks noChangeAspect="1"/>
          </p:cNvPicPr>
          <p:nvPr/>
        </p:nvPicPr>
        <p:blipFill>
          <a:blip r:embed="rId3"/>
          <a:stretch>
            <a:fillRect/>
          </a:stretch>
        </p:blipFill>
        <p:spPr>
          <a:xfrm>
            <a:off x="3642913" y="1788005"/>
            <a:ext cx="1074149" cy="1080000"/>
          </a:xfrm>
          <a:prstGeom prst="rect">
            <a:avLst/>
          </a:prstGeom>
        </p:spPr>
      </p:pic>
      <p:pic>
        <p:nvPicPr>
          <p:cNvPr id="30" name="Picture 29"/>
          <p:cNvPicPr>
            <a:picLocks noChangeAspect="1"/>
          </p:cNvPicPr>
          <p:nvPr/>
        </p:nvPicPr>
        <p:blipFill>
          <a:blip r:embed="rId4"/>
          <a:stretch>
            <a:fillRect/>
          </a:stretch>
        </p:blipFill>
        <p:spPr>
          <a:xfrm>
            <a:off x="2461926" y="1792452"/>
            <a:ext cx="1074149" cy="1080000"/>
          </a:xfrm>
          <a:prstGeom prst="rect">
            <a:avLst/>
          </a:prstGeom>
        </p:spPr>
      </p:pic>
      <p:sp>
        <p:nvSpPr>
          <p:cNvPr id="2" name="Title 1"/>
          <p:cNvSpPr>
            <a:spLocks noGrp="1"/>
          </p:cNvSpPr>
          <p:nvPr>
            <p:ph type="title"/>
          </p:nvPr>
        </p:nvSpPr>
        <p:spPr>
          <a:xfrm>
            <a:off x="413278" y="44624"/>
            <a:ext cx="8229600" cy="1143000"/>
          </a:xfrm>
        </p:spPr>
        <p:txBody>
          <a:bodyPr/>
          <a:lstStyle/>
          <a:p>
            <a:r>
              <a:rPr lang="en-US" dirty="0"/>
              <a:t>Trickier cases</a:t>
            </a:r>
          </a:p>
        </p:txBody>
      </p:sp>
      <p:sp>
        <p:nvSpPr>
          <p:cNvPr id="5" name="Rectangle 4"/>
          <p:cNvSpPr/>
          <p:nvPr/>
        </p:nvSpPr>
        <p:spPr bwMode="auto">
          <a:xfrm>
            <a:off x="5484808" y="1561183"/>
            <a:ext cx="2297089" cy="1643679"/>
          </a:xfrm>
          <a:prstGeom prst="rect">
            <a:avLst/>
          </a:prstGeom>
          <a:solidFill>
            <a:srgbClr val="FFFFFF"/>
          </a:solidFill>
          <a:ln w="76200">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2300" dirty="0">
                <a:solidFill>
                  <a:srgbClr val="00188F"/>
                </a:solidFill>
              </a:rPr>
              <a:t>CNN</a:t>
            </a:r>
          </a:p>
        </p:txBody>
      </p:sp>
      <p:cxnSp>
        <p:nvCxnSpPr>
          <p:cNvPr id="12" name="Straight Arrow Connector 11"/>
          <p:cNvCxnSpPr/>
          <p:nvPr/>
        </p:nvCxnSpPr>
        <p:spPr>
          <a:xfrm>
            <a:off x="4759623" y="2383022"/>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81897" y="2383022"/>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98189" y="1788005"/>
            <a:ext cx="720926" cy="1060462"/>
          </a:xfrm>
          <a:prstGeom prst="rect">
            <a:avLst/>
          </a:prstGeom>
          <a:noFill/>
        </p:spPr>
        <p:txBody>
          <a:bodyPr wrap="none" lIns="150602" tIns="120481" rIns="150602" bIns="120481" rtlCol="0">
            <a:spAutoFit/>
          </a:bodyPr>
          <a:lstStyle/>
          <a:p>
            <a:pPr>
              <a:lnSpc>
                <a:spcPct val="90000"/>
              </a:lnSpc>
              <a:spcAft>
                <a:spcPts val="494"/>
              </a:spcAft>
            </a:pPr>
            <a:r>
              <a:rPr lang="en-US" sz="5900" b="1" dirty="0">
                <a:solidFill>
                  <a:srgbClr val="002060"/>
                </a:solidFill>
              </a:rPr>
              <a:t>X</a:t>
            </a:r>
          </a:p>
        </p:txBody>
      </p:sp>
      <p:sp>
        <p:nvSpPr>
          <p:cNvPr id="15" name="Rectangle 14"/>
          <p:cNvSpPr/>
          <p:nvPr/>
        </p:nvSpPr>
        <p:spPr bwMode="auto">
          <a:xfrm>
            <a:off x="5492397" y="4325551"/>
            <a:ext cx="2297089" cy="1643679"/>
          </a:xfrm>
          <a:prstGeom prst="rect">
            <a:avLst/>
          </a:prstGeom>
          <a:solidFill>
            <a:srgbClr val="FFFFFF"/>
          </a:solidFill>
          <a:ln w="76200">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2300" dirty="0">
                <a:solidFill>
                  <a:srgbClr val="00188F"/>
                </a:solidFill>
              </a:rPr>
              <a:t>CNN</a:t>
            </a:r>
          </a:p>
        </p:txBody>
      </p:sp>
      <p:cxnSp>
        <p:nvCxnSpPr>
          <p:cNvPr id="17" name="Straight Arrow Connector 16"/>
          <p:cNvCxnSpPr>
            <a:endCxn id="15" idx="1"/>
          </p:cNvCxnSpPr>
          <p:nvPr/>
        </p:nvCxnSpPr>
        <p:spPr>
          <a:xfrm>
            <a:off x="4827668" y="5147391"/>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789486" y="5147391"/>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15094" y="4647930"/>
            <a:ext cx="815504" cy="1060462"/>
          </a:xfrm>
          <a:prstGeom prst="rect">
            <a:avLst/>
          </a:prstGeom>
          <a:noFill/>
        </p:spPr>
        <p:txBody>
          <a:bodyPr wrap="none" lIns="150602" tIns="120481" rIns="150602" bIns="120481" rtlCol="0">
            <a:spAutoFit/>
          </a:bodyPr>
          <a:lstStyle/>
          <a:p>
            <a:pPr>
              <a:lnSpc>
                <a:spcPct val="90000"/>
              </a:lnSpc>
              <a:spcAft>
                <a:spcPts val="494"/>
              </a:spcAft>
            </a:pPr>
            <a:r>
              <a:rPr lang="en-US" sz="5900" b="1" dirty="0">
                <a:solidFill>
                  <a:srgbClr val="002060"/>
                </a:solidFill>
              </a:rPr>
              <a:t>O</a:t>
            </a:r>
          </a:p>
        </p:txBody>
      </p:sp>
      <p:sp>
        <p:nvSpPr>
          <p:cNvPr id="22" name="TextBox 21"/>
          <p:cNvSpPr txBox="1"/>
          <p:nvPr/>
        </p:nvSpPr>
        <p:spPr>
          <a:xfrm>
            <a:off x="145902" y="3472533"/>
            <a:ext cx="1200481"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translation</a:t>
            </a:r>
          </a:p>
        </p:txBody>
      </p:sp>
      <p:sp>
        <p:nvSpPr>
          <p:cNvPr id="23" name="TextBox 22"/>
          <p:cNvSpPr txBox="1"/>
          <p:nvPr/>
        </p:nvSpPr>
        <p:spPr>
          <a:xfrm>
            <a:off x="1463179" y="3472533"/>
            <a:ext cx="863466"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scaling</a:t>
            </a:r>
          </a:p>
        </p:txBody>
      </p:sp>
      <p:sp>
        <p:nvSpPr>
          <p:cNvPr id="24" name="TextBox 23"/>
          <p:cNvSpPr txBox="1"/>
          <p:nvPr/>
        </p:nvSpPr>
        <p:spPr>
          <a:xfrm>
            <a:off x="3658585" y="3467718"/>
            <a:ext cx="869493"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weight</a:t>
            </a:r>
          </a:p>
        </p:txBody>
      </p:sp>
      <p:sp>
        <p:nvSpPr>
          <p:cNvPr id="25" name="TextBox 24"/>
          <p:cNvSpPr txBox="1"/>
          <p:nvPr/>
        </p:nvSpPr>
        <p:spPr>
          <a:xfrm>
            <a:off x="2495454" y="3454415"/>
            <a:ext cx="976061"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rotation</a:t>
            </a:r>
          </a:p>
        </p:txBody>
      </p:sp>
      <p:pic>
        <p:nvPicPr>
          <p:cNvPr id="26" name="Picture 25"/>
          <p:cNvPicPr>
            <a:picLocks noChangeAspect="1"/>
          </p:cNvPicPr>
          <p:nvPr/>
        </p:nvPicPr>
        <p:blipFill>
          <a:blip r:embed="rId5"/>
          <a:stretch>
            <a:fillRect/>
          </a:stretch>
        </p:blipFill>
        <p:spPr>
          <a:xfrm>
            <a:off x="62167" y="1792452"/>
            <a:ext cx="1074149" cy="1080000"/>
          </a:xfrm>
          <a:prstGeom prst="rect">
            <a:avLst/>
          </a:prstGeom>
        </p:spPr>
      </p:pic>
      <p:pic>
        <p:nvPicPr>
          <p:cNvPr id="32" name="Picture 31"/>
          <p:cNvPicPr>
            <a:picLocks noChangeAspect="1"/>
          </p:cNvPicPr>
          <p:nvPr/>
        </p:nvPicPr>
        <p:blipFill>
          <a:blip r:embed="rId6"/>
          <a:stretch>
            <a:fillRect/>
          </a:stretch>
        </p:blipFill>
        <p:spPr>
          <a:xfrm>
            <a:off x="71595" y="4611003"/>
            <a:ext cx="1128496" cy="1080000"/>
          </a:xfrm>
          <a:prstGeom prst="rect">
            <a:avLst/>
          </a:prstGeom>
        </p:spPr>
      </p:pic>
      <p:pic>
        <p:nvPicPr>
          <p:cNvPr id="33" name="Picture 32"/>
          <p:cNvPicPr>
            <a:picLocks noChangeAspect="1"/>
          </p:cNvPicPr>
          <p:nvPr/>
        </p:nvPicPr>
        <p:blipFill>
          <a:blip r:embed="rId7"/>
          <a:stretch>
            <a:fillRect/>
          </a:stretch>
        </p:blipFill>
        <p:spPr>
          <a:xfrm>
            <a:off x="1279491" y="4611003"/>
            <a:ext cx="1128496" cy="1080000"/>
          </a:xfrm>
          <a:prstGeom prst="rect">
            <a:avLst/>
          </a:prstGeom>
        </p:spPr>
      </p:pic>
      <p:pic>
        <p:nvPicPr>
          <p:cNvPr id="35" name="Picture 34"/>
          <p:cNvPicPr>
            <a:picLocks noChangeAspect="1"/>
          </p:cNvPicPr>
          <p:nvPr/>
        </p:nvPicPr>
        <p:blipFill>
          <a:blip r:embed="rId8"/>
          <a:stretch>
            <a:fillRect/>
          </a:stretch>
        </p:blipFill>
        <p:spPr>
          <a:xfrm>
            <a:off x="3649022" y="4603446"/>
            <a:ext cx="1128496" cy="1080000"/>
          </a:xfrm>
          <a:prstGeom prst="rect">
            <a:avLst/>
          </a:prstGeom>
        </p:spPr>
      </p:pic>
      <p:pic>
        <p:nvPicPr>
          <p:cNvPr id="37" name="Picture 36"/>
          <p:cNvPicPr>
            <a:picLocks noChangeAspect="1"/>
          </p:cNvPicPr>
          <p:nvPr/>
        </p:nvPicPr>
        <p:blipFill>
          <a:blip r:embed="rId9"/>
          <a:stretch>
            <a:fillRect/>
          </a:stretch>
        </p:blipFill>
        <p:spPr>
          <a:xfrm>
            <a:off x="2468035" y="4611003"/>
            <a:ext cx="1128496" cy="1080000"/>
          </a:xfrm>
          <a:prstGeom prst="rect">
            <a:avLst/>
          </a:prstGeom>
        </p:spPr>
      </p:pic>
    </p:spTree>
    <p:extLst>
      <p:ext uri="{BB962C8B-B14F-4D97-AF65-F5344CB8AC3E}">
        <p14:creationId xmlns:p14="http://schemas.microsoft.com/office/powerpoint/2010/main" val="3231272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14237"/>
            <a:ext cx="2144628" cy="2118789"/>
          </a:xfrm>
          <a:prstGeom prst="rect">
            <a:avLst/>
          </a:prstGeom>
        </p:spPr>
      </p:pic>
      <p:sp>
        <p:nvSpPr>
          <p:cNvPr id="5" name="TextBox 4"/>
          <p:cNvSpPr txBox="1"/>
          <p:nvPr/>
        </p:nvSpPr>
        <p:spPr>
          <a:xfrm>
            <a:off x="6777089" y="2357101"/>
            <a:ext cx="2232248" cy="461665"/>
          </a:xfrm>
          <a:prstGeom prst="rect">
            <a:avLst/>
          </a:prstGeom>
          <a:noFill/>
        </p:spPr>
        <p:txBody>
          <a:bodyPr wrap="square" rtlCol="0">
            <a:spAutoFit/>
          </a:bodyPr>
          <a:lstStyle/>
          <a:p>
            <a:pPr algn="ctr"/>
            <a:r>
              <a:rPr lang="en-US" sz="2400" b="1" dirty="0"/>
              <a:t>Original image</a:t>
            </a:r>
          </a:p>
        </p:txBody>
      </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37633"/>
            <a:ext cx="8064896" cy="8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09" y="4509120"/>
            <a:ext cx="8828117" cy="215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818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98582" y="116633"/>
            <a:ext cx="2152847" cy="3816424"/>
            <a:chOff x="6898582" y="116633"/>
            <a:chExt cx="2152847" cy="38164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582" y="116633"/>
              <a:ext cx="2126126" cy="3816424"/>
            </a:xfrm>
            <a:prstGeom prst="rect">
              <a:avLst/>
            </a:prstGeom>
          </p:spPr>
        </p:pic>
        <p:sp>
          <p:nvSpPr>
            <p:cNvPr id="5" name="TextBox 4"/>
            <p:cNvSpPr txBox="1"/>
            <p:nvPr/>
          </p:nvSpPr>
          <p:spPr>
            <a:xfrm>
              <a:off x="7586867" y="1613867"/>
              <a:ext cx="1464562" cy="338554"/>
            </a:xfrm>
            <a:prstGeom prst="rect">
              <a:avLst/>
            </a:prstGeom>
            <a:noFill/>
          </p:spPr>
          <p:txBody>
            <a:bodyPr wrap="square" rtlCol="0">
              <a:spAutoFit/>
            </a:bodyPr>
            <a:lstStyle/>
            <a:p>
              <a:pPr algn="ctr"/>
              <a:r>
                <a:rPr lang="en-US" sz="1600" b="1" dirty="0"/>
                <a:t>Original image</a:t>
              </a:r>
            </a:p>
          </p:txBody>
        </p:sp>
      </p:gr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9" y="2192861"/>
            <a:ext cx="9021930" cy="4543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1909" y="1801262"/>
            <a:ext cx="6298261" cy="369332"/>
          </a:xfrm>
          <a:prstGeom prst="rect">
            <a:avLst/>
          </a:prstGeom>
        </p:spPr>
        <p:txBody>
          <a:bodyPr wrap="square">
            <a:spAutoFit/>
          </a:bodyPr>
          <a:lstStyle/>
          <a:p>
            <a:r>
              <a:rPr lang="en-US" dirty="0">
                <a:hlinkClick r:id="rId4"/>
              </a:rPr>
              <a:t>https://docs.gimp.org/en/plug-in-convmatrix.html</a:t>
            </a:r>
            <a:r>
              <a:rPr lang="en-US" dirty="0"/>
              <a:t> </a:t>
            </a:r>
          </a:p>
        </p:txBody>
      </p:sp>
    </p:spTree>
    <p:extLst>
      <p:ext uri="{BB962C8B-B14F-4D97-AF65-F5344CB8AC3E}">
        <p14:creationId xmlns:p14="http://schemas.microsoft.com/office/powerpoint/2010/main" val="22873450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98582" y="116633"/>
            <a:ext cx="2152847" cy="3816424"/>
            <a:chOff x="6898582" y="116633"/>
            <a:chExt cx="2152847" cy="38164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582" y="116633"/>
              <a:ext cx="2126126" cy="3816424"/>
            </a:xfrm>
            <a:prstGeom prst="rect">
              <a:avLst/>
            </a:prstGeom>
          </p:spPr>
        </p:pic>
        <p:sp>
          <p:nvSpPr>
            <p:cNvPr id="5" name="TextBox 4"/>
            <p:cNvSpPr txBox="1"/>
            <p:nvPr/>
          </p:nvSpPr>
          <p:spPr>
            <a:xfrm>
              <a:off x="7586867" y="1613867"/>
              <a:ext cx="1464562" cy="338554"/>
            </a:xfrm>
            <a:prstGeom prst="rect">
              <a:avLst/>
            </a:prstGeom>
            <a:noFill/>
          </p:spPr>
          <p:txBody>
            <a:bodyPr wrap="square" rtlCol="0">
              <a:spAutoFit/>
            </a:bodyPr>
            <a:lstStyle/>
            <a:p>
              <a:pPr algn="ctr"/>
              <a:r>
                <a:rPr lang="en-US" sz="1600" b="1" dirty="0"/>
                <a:t>Original image</a:t>
              </a:r>
            </a:p>
          </p:txBody>
        </p:sp>
      </p:gr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 y="2141077"/>
            <a:ext cx="8963489" cy="458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1909" y="1801262"/>
            <a:ext cx="6298261" cy="369332"/>
          </a:xfrm>
          <a:prstGeom prst="rect">
            <a:avLst/>
          </a:prstGeom>
        </p:spPr>
        <p:txBody>
          <a:bodyPr wrap="square">
            <a:spAutoFit/>
          </a:bodyPr>
          <a:lstStyle/>
          <a:p>
            <a:r>
              <a:rPr lang="en-US" dirty="0">
                <a:hlinkClick r:id="rId4"/>
              </a:rPr>
              <a:t>https://docs.gimp.org/en/plug-in-convmatrix.html</a:t>
            </a:r>
            <a:r>
              <a:rPr lang="en-US" dirty="0"/>
              <a:t> </a:t>
            </a:r>
          </a:p>
        </p:txBody>
      </p:sp>
    </p:spTree>
    <p:extLst>
      <p:ext uri="{BB962C8B-B14F-4D97-AF65-F5344CB8AC3E}">
        <p14:creationId xmlns:p14="http://schemas.microsoft.com/office/powerpoint/2010/main" val="4041211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98582" y="116633"/>
            <a:ext cx="2152847" cy="3816424"/>
            <a:chOff x="6898582" y="116633"/>
            <a:chExt cx="2152847" cy="38164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582" y="116633"/>
              <a:ext cx="2126126" cy="3816424"/>
            </a:xfrm>
            <a:prstGeom prst="rect">
              <a:avLst/>
            </a:prstGeom>
          </p:spPr>
        </p:pic>
        <p:sp>
          <p:nvSpPr>
            <p:cNvPr id="5" name="TextBox 4"/>
            <p:cNvSpPr txBox="1"/>
            <p:nvPr/>
          </p:nvSpPr>
          <p:spPr>
            <a:xfrm>
              <a:off x="7586867" y="1613867"/>
              <a:ext cx="1464562" cy="338554"/>
            </a:xfrm>
            <a:prstGeom prst="rect">
              <a:avLst/>
            </a:prstGeom>
            <a:noFill/>
          </p:spPr>
          <p:txBody>
            <a:bodyPr wrap="square" rtlCol="0">
              <a:spAutoFit/>
            </a:bodyPr>
            <a:lstStyle/>
            <a:p>
              <a:pPr algn="ctr"/>
              <a:r>
                <a:rPr lang="en-US" sz="1600" b="1" dirty="0"/>
                <a:t>Original image</a:t>
              </a:r>
            </a:p>
          </p:txBody>
        </p:sp>
      </p:gr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sp>
        <p:nvSpPr>
          <p:cNvPr id="8" name="Rectangle 7"/>
          <p:cNvSpPr/>
          <p:nvPr/>
        </p:nvSpPr>
        <p:spPr>
          <a:xfrm>
            <a:off x="41909" y="1801262"/>
            <a:ext cx="6298261" cy="369332"/>
          </a:xfrm>
          <a:prstGeom prst="rect">
            <a:avLst/>
          </a:prstGeom>
        </p:spPr>
        <p:txBody>
          <a:bodyPr wrap="square">
            <a:spAutoFit/>
          </a:bodyPr>
          <a:lstStyle/>
          <a:p>
            <a:r>
              <a:rPr lang="en-US" dirty="0">
                <a:hlinkClick r:id="rId3"/>
              </a:rPr>
              <a:t>https://docs.gimp.org/en/plug-in-convmatrix.html</a:t>
            </a:r>
            <a:r>
              <a:rPr lang="en-US" dirty="0"/>
              <a: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4" y="2241244"/>
            <a:ext cx="8959216" cy="450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6124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98582" y="116633"/>
            <a:ext cx="2152847" cy="3816424"/>
            <a:chOff x="6898582" y="116633"/>
            <a:chExt cx="2152847" cy="38164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582" y="116633"/>
              <a:ext cx="2126126" cy="3816424"/>
            </a:xfrm>
            <a:prstGeom prst="rect">
              <a:avLst/>
            </a:prstGeom>
          </p:spPr>
        </p:pic>
        <p:sp>
          <p:nvSpPr>
            <p:cNvPr id="5" name="TextBox 4"/>
            <p:cNvSpPr txBox="1"/>
            <p:nvPr/>
          </p:nvSpPr>
          <p:spPr>
            <a:xfrm>
              <a:off x="7586867" y="1613867"/>
              <a:ext cx="1464562" cy="338554"/>
            </a:xfrm>
            <a:prstGeom prst="rect">
              <a:avLst/>
            </a:prstGeom>
            <a:noFill/>
          </p:spPr>
          <p:txBody>
            <a:bodyPr wrap="square" rtlCol="0">
              <a:spAutoFit/>
            </a:bodyPr>
            <a:lstStyle/>
            <a:p>
              <a:pPr algn="ctr"/>
              <a:r>
                <a:rPr lang="en-US" sz="1600" b="1" dirty="0"/>
                <a:t>Original image</a:t>
              </a:r>
            </a:p>
          </p:txBody>
        </p:sp>
      </p:gr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sp>
        <p:nvSpPr>
          <p:cNvPr id="8" name="Rectangle 7"/>
          <p:cNvSpPr/>
          <p:nvPr/>
        </p:nvSpPr>
        <p:spPr>
          <a:xfrm>
            <a:off x="41909" y="1801262"/>
            <a:ext cx="6298261" cy="369332"/>
          </a:xfrm>
          <a:prstGeom prst="rect">
            <a:avLst/>
          </a:prstGeom>
        </p:spPr>
        <p:txBody>
          <a:bodyPr wrap="square">
            <a:spAutoFit/>
          </a:bodyPr>
          <a:lstStyle/>
          <a:p>
            <a:r>
              <a:rPr lang="en-US" dirty="0">
                <a:hlinkClick r:id="rId3"/>
              </a:rPr>
              <a:t>https://docs.gimp.org/en/plug-in-convmatrix.html</a:t>
            </a:r>
            <a:r>
              <a:rPr lang="en-US" dirty="0"/>
              <a:t> </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0" y="2219793"/>
            <a:ext cx="9067282" cy="450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0491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98582" y="116633"/>
            <a:ext cx="2152847" cy="3816424"/>
            <a:chOff x="6898582" y="116633"/>
            <a:chExt cx="2152847" cy="38164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582" y="116633"/>
              <a:ext cx="2126126" cy="3816424"/>
            </a:xfrm>
            <a:prstGeom prst="rect">
              <a:avLst/>
            </a:prstGeom>
          </p:spPr>
        </p:pic>
        <p:sp>
          <p:nvSpPr>
            <p:cNvPr id="5" name="TextBox 4"/>
            <p:cNvSpPr txBox="1"/>
            <p:nvPr/>
          </p:nvSpPr>
          <p:spPr>
            <a:xfrm>
              <a:off x="7586867" y="1613867"/>
              <a:ext cx="1464562" cy="338554"/>
            </a:xfrm>
            <a:prstGeom prst="rect">
              <a:avLst/>
            </a:prstGeom>
            <a:noFill/>
          </p:spPr>
          <p:txBody>
            <a:bodyPr wrap="square" rtlCol="0">
              <a:spAutoFit/>
            </a:bodyPr>
            <a:lstStyle/>
            <a:p>
              <a:pPr algn="ctr"/>
              <a:r>
                <a:rPr lang="en-US" sz="1600" b="1" dirty="0"/>
                <a:t>Original image</a:t>
              </a:r>
            </a:p>
          </p:txBody>
        </p:sp>
      </p:grpSp>
      <p:sp>
        <p:nvSpPr>
          <p:cNvPr id="6" name="Rectangle 5"/>
          <p:cNvSpPr/>
          <p:nvPr/>
        </p:nvSpPr>
        <p:spPr>
          <a:xfrm>
            <a:off x="107504" y="332656"/>
            <a:ext cx="6232667" cy="1446550"/>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Applying different kernels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(filters) to the image</a:t>
            </a:r>
          </a:p>
        </p:txBody>
      </p:sp>
      <p:sp>
        <p:nvSpPr>
          <p:cNvPr id="8" name="Rectangle 7"/>
          <p:cNvSpPr/>
          <p:nvPr/>
        </p:nvSpPr>
        <p:spPr>
          <a:xfrm>
            <a:off x="41909" y="1801262"/>
            <a:ext cx="6298261" cy="369332"/>
          </a:xfrm>
          <a:prstGeom prst="rect">
            <a:avLst/>
          </a:prstGeom>
        </p:spPr>
        <p:txBody>
          <a:bodyPr wrap="square">
            <a:spAutoFit/>
          </a:bodyPr>
          <a:lstStyle/>
          <a:p>
            <a:r>
              <a:rPr lang="en-US" dirty="0">
                <a:hlinkClick r:id="rId3"/>
              </a:rPr>
              <a:t>https://docs.gimp.org/en/plug-in-convmatrix.html</a:t>
            </a:r>
            <a:r>
              <a:rPr lang="en-US" dirty="0"/>
              <a:t> </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39" y="2238843"/>
            <a:ext cx="8949691" cy="442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4223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4201"/>
            <a:ext cx="9144000" cy="432017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869678"/>
            <a:ext cx="1070223" cy="10861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0" y="24838"/>
            <a:ext cx="6687060" cy="2123658"/>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demo on applying</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different kernels (filters)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to the image</a:t>
            </a:r>
          </a:p>
        </p:txBody>
      </p:sp>
      <p:sp>
        <p:nvSpPr>
          <p:cNvPr id="8" name="Rectangle 7"/>
          <p:cNvSpPr/>
          <p:nvPr/>
        </p:nvSpPr>
        <p:spPr>
          <a:xfrm>
            <a:off x="611560" y="2058651"/>
            <a:ext cx="3497368" cy="369332"/>
          </a:xfrm>
          <a:prstGeom prst="rect">
            <a:avLst/>
          </a:prstGeom>
        </p:spPr>
        <p:txBody>
          <a:bodyPr wrap="none">
            <a:spAutoFit/>
          </a:bodyPr>
          <a:lstStyle/>
          <a:p>
            <a:r>
              <a:rPr lang="en-US" dirty="0">
                <a:hlinkClick r:id="rId4"/>
              </a:rPr>
              <a:t>http://setosa.io/ev/image-kernels/</a:t>
            </a:r>
            <a:r>
              <a:rPr lang="en-US" dirty="0"/>
              <a:t> </a:t>
            </a:r>
          </a:p>
        </p:txBody>
      </p:sp>
    </p:spTree>
    <p:extLst>
      <p:ext uri="{BB962C8B-B14F-4D97-AF65-F5344CB8AC3E}">
        <p14:creationId xmlns:p14="http://schemas.microsoft.com/office/powerpoint/2010/main" val="13566831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178" y="1268760"/>
            <a:ext cx="1070223" cy="10861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9" y="2897369"/>
            <a:ext cx="9048310" cy="3852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0" y="24838"/>
            <a:ext cx="6687060" cy="2123658"/>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demo on applying</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different kernels (filters)</a:t>
            </a: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to the image</a:t>
            </a:r>
          </a:p>
        </p:txBody>
      </p:sp>
      <p:sp>
        <p:nvSpPr>
          <p:cNvPr id="6" name="Rectangle 5"/>
          <p:cNvSpPr/>
          <p:nvPr/>
        </p:nvSpPr>
        <p:spPr>
          <a:xfrm>
            <a:off x="611560" y="2058651"/>
            <a:ext cx="3497368" cy="369332"/>
          </a:xfrm>
          <a:prstGeom prst="rect">
            <a:avLst/>
          </a:prstGeom>
        </p:spPr>
        <p:txBody>
          <a:bodyPr wrap="none">
            <a:spAutoFit/>
          </a:bodyPr>
          <a:lstStyle/>
          <a:p>
            <a:r>
              <a:rPr lang="en-US" dirty="0">
                <a:hlinkClick r:id="rId4"/>
              </a:rPr>
              <a:t>http://setosa.io/ev/image-kernels/</a:t>
            </a:r>
            <a:r>
              <a:rPr lang="en-US" dirty="0"/>
              <a:t> </a:t>
            </a:r>
          </a:p>
        </p:txBody>
      </p:sp>
    </p:spTree>
    <p:extLst>
      <p:ext uri="{BB962C8B-B14F-4D97-AF65-F5344CB8AC3E}">
        <p14:creationId xmlns:p14="http://schemas.microsoft.com/office/powerpoint/2010/main" val="7521908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9153" y="1870319"/>
            <a:ext cx="1946190" cy="221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039" y="1463009"/>
            <a:ext cx="3335749" cy="457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2" y="1444229"/>
            <a:ext cx="3383099" cy="461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517444" y="4174438"/>
            <a:ext cx="2160240" cy="360040"/>
          </a:xfrm>
          <a:prstGeom prst="rightArrow">
            <a:avLst>
              <a:gd name="adj1" fmla="val 50000"/>
              <a:gd name="adj2" fmla="val 97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429" y="5934670"/>
            <a:ext cx="2451312"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Original</a:t>
            </a:r>
          </a:p>
        </p:txBody>
      </p:sp>
      <p:sp>
        <p:nvSpPr>
          <p:cNvPr id="9" name="Rectangle 8"/>
          <p:cNvSpPr/>
          <p:nvPr/>
        </p:nvSpPr>
        <p:spPr>
          <a:xfrm>
            <a:off x="6182380" y="5930207"/>
            <a:ext cx="2563523"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Sharpen</a:t>
            </a:r>
          </a:p>
        </p:txBody>
      </p:sp>
      <p:sp>
        <p:nvSpPr>
          <p:cNvPr id="10" name="Rectangle 9"/>
          <p:cNvSpPr/>
          <p:nvPr/>
        </p:nvSpPr>
        <p:spPr>
          <a:xfrm>
            <a:off x="-1" y="-2321"/>
            <a:ext cx="9116781" cy="1446550"/>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demo on applying different kernels (filters) to the image</a:t>
            </a:r>
          </a:p>
        </p:txBody>
      </p:sp>
      <p:sp>
        <p:nvSpPr>
          <p:cNvPr id="11" name="Rectangle 10"/>
          <p:cNvSpPr/>
          <p:nvPr/>
        </p:nvSpPr>
        <p:spPr>
          <a:xfrm>
            <a:off x="3497658" y="4694947"/>
            <a:ext cx="2144524" cy="246221"/>
          </a:xfrm>
          <a:prstGeom prst="rect">
            <a:avLst/>
          </a:prstGeom>
        </p:spPr>
        <p:txBody>
          <a:bodyPr wrap="square">
            <a:spAutoFit/>
          </a:bodyPr>
          <a:lstStyle/>
          <a:p>
            <a:r>
              <a:rPr lang="en-US" sz="1000" dirty="0">
                <a:hlinkClick r:id="rId5"/>
              </a:rPr>
              <a:t>http://setosa.io/ev/image-kernels/</a:t>
            </a:r>
            <a:r>
              <a:rPr lang="en-US" sz="1000" dirty="0"/>
              <a:t> </a:t>
            </a:r>
          </a:p>
        </p:txBody>
      </p:sp>
    </p:spTree>
    <p:extLst>
      <p:ext uri="{BB962C8B-B14F-4D97-AF65-F5344CB8AC3E}">
        <p14:creationId xmlns:p14="http://schemas.microsoft.com/office/powerpoint/2010/main" val="19717420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517444" y="4174438"/>
            <a:ext cx="2160240" cy="360040"/>
          </a:xfrm>
          <a:prstGeom prst="rightArrow">
            <a:avLst>
              <a:gd name="adj1" fmla="val 50000"/>
              <a:gd name="adj2" fmla="val 97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429" y="5934670"/>
            <a:ext cx="2451312"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Original</a:t>
            </a:r>
          </a:p>
        </p:txBody>
      </p:sp>
      <p:sp>
        <p:nvSpPr>
          <p:cNvPr id="9" name="Rectangle 8"/>
          <p:cNvSpPr/>
          <p:nvPr/>
        </p:nvSpPr>
        <p:spPr>
          <a:xfrm>
            <a:off x="6273752" y="5930207"/>
            <a:ext cx="2380780"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Emboss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669" y="1504102"/>
            <a:ext cx="3256945" cy="442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239" y="2132856"/>
            <a:ext cx="1990659" cy="1986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2321"/>
            <a:ext cx="9116781" cy="1446550"/>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demo on applying different kernels (filters) to the image</a:t>
            </a:r>
          </a:p>
        </p:txBody>
      </p:sp>
      <p:sp>
        <p:nvSpPr>
          <p:cNvPr id="11" name="Rectangle 10"/>
          <p:cNvSpPr/>
          <p:nvPr/>
        </p:nvSpPr>
        <p:spPr>
          <a:xfrm>
            <a:off x="3497658" y="4694947"/>
            <a:ext cx="2144524" cy="246221"/>
          </a:xfrm>
          <a:prstGeom prst="rect">
            <a:avLst/>
          </a:prstGeom>
        </p:spPr>
        <p:txBody>
          <a:bodyPr wrap="square">
            <a:spAutoFit/>
          </a:bodyPr>
          <a:lstStyle/>
          <a:p>
            <a:r>
              <a:rPr lang="en-US" sz="1000" dirty="0">
                <a:hlinkClick r:id="rId4"/>
              </a:rPr>
              <a:t>http://setosa.io/ev/image-kernels/</a:t>
            </a:r>
            <a:r>
              <a:rPr lang="en-US" sz="1000" dirty="0"/>
              <a:t> </a:t>
            </a:r>
          </a:p>
        </p:txBody>
      </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2" y="1444229"/>
            <a:ext cx="3383099" cy="461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451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80476" y="1646214"/>
            <a:ext cx="3239996" cy="3341839"/>
          </a:xfrm>
          <a:prstGeom prst="rect">
            <a:avLst/>
          </a:prstGeom>
        </p:spPr>
      </p:pic>
      <p:pic>
        <p:nvPicPr>
          <p:cNvPr id="8" name="Picture 7"/>
          <p:cNvPicPr>
            <a:picLocks noChangeAspect="1"/>
          </p:cNvPicPr>
          <p:nvPr/>
        </p:nvPicPr>
        <p:blipFill>
          <a:blip r:embed="rId3"/>
          <a:stretch>
            <a:fillRect/>
          </a:stretch>
        </p:blipFill>
        <p:spPr>
          <a:xfrm>
            <a:off x="120912" y="1639165"/>
            <a:ext cx="3332667" cy="3323303"/>
          </a:xfrm>
          <a:prstGeom prst="rect">
            <a:avLst/>
          </a:prstGeom>
        </p:spPr>
      </p:pic>
      <p:sp>
        <p:nvSpPr>
          <p:cNvPr id="2" name="Title 1"/>
          <p:cNvSpPr>
            <a:spLocks noGrp="1"/>
          </p:cNvSpPr>
          <p:nvPr>
            <p:ph type="title"/>
          </p:nvPr>
        </p:nvSpPr>
        <p:spPr>
          <a:xfrm>
            <a:off x="457200" y="0"/>
            <a:ext cx="8229600" cy="980728"/>
          </a:xfrm>
        </p:spPr>
        <p:txBody>
          <a:bodyPr/>
          <a:lstStyle/>
          <a:p>
            <a:r>
              <a:rPr lang="en-US" dirty="0"/>
              <a:t>Deciding is hard</a:t>
            </a:r>
          </a:p>
        </p:txBody>
      </p:sp>
      <p:sp>
        <p:nvSpPr>
          <p:cNvPr id="6" name="TextBox 5"/>
          <p:cNvSpPr txBox="1"/>
          <p:nvPr/>
        </p:nvSpPr>
        <p:spPr>
          <a:xfrm>
            <a:off x="3603910" y="1561183"/>
            <a:ext cx="1810968" cy="3511902"/>
          </a:xfrm>
          <a:prstGeom prst="rect">
            <a:avLst/>
          </a:prstGeom>
          <a:noFill/>
        </p:spPr>
        <p:txBody>
          <a:bodyPr wrap="none" lIns="150602" tIns="120481" rIns="150602" bIns="120481" rtlCol="0">
            <a:spAutoFit/>
          </a:bodyPr>
          <a:lstStyle/>
          <a:p>
            <a:pPr>
              <a:lnSpc>
                <a:spcPct val="90000"/>
              </a:lnSpc>
              <a:spcAft>
                <a:spcPts val="494"/>
              </a:spcAft>
            </a:pPr>
            <a:r>
              <a:rPr lang="en-US" sz="23600" dirty="0">
                <a:solidFill>
                  <a:srgbClr val="002060"/>
                </a:solidFill>
              </a:rPr>
              <a:t>=</a:t>
            </a:r>
          </a:p>
        </p:txBody>
      </p:sp>
      <p:sp>
        <p:nvSpPr>
          <p:cNvPr id="7" name="TextBox 6"/>
          <p:cNvSpPr txBox="1"/>
          <p:nvPr/>
        </p:nvSpPr>
        <p:spPr>
          <a:xfrm>
            <a:off x="3831061" y="664632"/>
            <a:ext cx="1278771" cy="2514706"/>
          </a:xfrm>
          <a:prstGeom prst="rect">
            <a:avLst/>
          </a:prstGeom>
          <a:noFill/>
        </p:spPr>
        <p:txBody>
          <a:bodyPr wrap="none" lIns="150602" tIns="120481" rIns="150602" bIns="120481" rtlCol="0">
            <a:spAutoFit/>
          </a:bodyPr>
          <a:lstStyle/>
          <a:p>
            <a:pPr>
              <a:lnSpc>
                <a:spcPct val="90000"/>
              </a:lnSpc>
              <a:spcAft>
                <a:spcPts val="494"/>
              </a:spcAft>
            </a:pPr>
            <a:r>
              <a:rPr lang="en-US" sz="16400" dirty="0">
                <a:solidFill>
                  <a:srgbClr val="002060"/>
                </a:solidFill>
              </a:rPr>
              <a:t>?</a:t>
            </a:r>
          </a:p>
        </p:txBody>
      </p:sp>
    </p:spTree>
    <p:extLst>
      <p:ext uri="{BB962C8B-B14F-4D97-AF65-F5344CB8AC3E}">
        <p14:creationId xmlns:p14="http://schemas.microsoft.com/office/powerpoint/2010/main" val="2696781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517444" y="4174438"/>
            <a:ext cx="2160240" cy="360040"/>
          </a:xfrm>
          <a:prstGeom prst="rightArrow">
            <a:avLst>
              <a:gd name="adj1" fmla="val 50000"/>
              <a:gd name="adj2" fmla="val 97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429" y="5934670"/>
            <a:ext cx="2451312"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Original</a:t>
            </a:r>
          </a:p>
        </p:txBody>
      </p:sp>
      <p:sp>
        <p:nvSpPr>
          <p:cNvPr id="9" name="Rectangle 8"/>
          <p:cNvSpPr/>
          <p:nvPr/>
        </p:nvSpPr>
        <p:spPr>
          <a:xfrm>
            <a:off x="5569289" y="5903048"/>
            <a:ext cx="3536225"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Edge detect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267" y="1338622"/>
            <a:ext cx="3335749" cy="459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625" y="1897725"/>
            <a:ext cx="2185598" cy="2185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2321"/>
            <a:ext cx="9116781" cy="1446550"/>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demo on applying different kernels (filters) to the image</a:t>
            </a:r>
          </a:p>
        </p:txBody>
      </p:sp>
      <p:sp>
        <p:nvSpPr>
          <p:cNvPr id="11" name="Rectangle 10"/>
          <p:cNvSpPr/>
          <p:nvPr/>
        </p:nvSpPr>
        <p:spPr>
          <a:xfrm>
            <a:off x="3497658" y="4694947"/>
            <a:ext cx="2144524" cy="246221"/>
          </a:xfrm>
          <a:prstGeom prst="rect">
            <a:avLst/>
          </a:prstGeom>
        </p:spPr>
        <p:txBody>
          <a:bodyPr wrap="square">
            <a:spAutoFit/>
          </a:bodyPr>
          <a:lstStyle/>
          <a:p>
            <a:r>
              <a:rPr lang="en-US" sz="1000" dirty="0">
                <a:hlinkClick r:id="rId4"/>
              </a:rPr>
              <a:t>http://setosa.io/ev/image-kernels/</a:t>
            </a:r>
            <a:r>
              <a:rPr lang="en-US" sz="1000" dirty="0"/>
              <a:t> </a:t>
            </a:r>
          </a:p>
        </p:txBody>
      </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2" y="1444229"/>
            <a:ext cx="3383099" cy="461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6924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517444" y="4174438"/>
            <a:ext cx="2160240" cy="360040"/>
          </a:xfrm>
          <a:prstGeom prst="rightArrow">
            <a:avLst>
              <a:gd name="adj1" fmla="val 50000"/>
              <a:gd name="adj2" fmla="val 97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429" y="5934670"/>
            <a:ext cx="2451312"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Original</a:t>
            </a:r>
          </a:p>
        </p:txBody>
      </p:sp>
      <p:sp>
        <p:nvSpPr>
          <p:cNvPr id="9" name="Rectangle 8"/>
          <p:cNvSpPr/>
          <p:nvPr/>
        </p:nvSpPr>
        <p:spPr>
          <a:xfrm>
            <a:off x="5569289" y="5903048"/>
            <a:ext cx="3536225"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Edge detect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464" y="1432370"/>
            <a:ext cx="3330053" cy="460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2321"/>
            <a:ext cx="9116781" cy="1446550"/>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demo on applying different kernels (filters) to the image</a:t>
            </a:r>
          </a:p>
        </p:txBody>
      </p:sp>
      <p:sp>
        <p:nvSpPr>
          <p:cNvPr id="11" name="Rectangle 10"/>
          <p:cNvSpPr/>
          <p:nvPr/>
        </p:nvSpPr>
        <p:spPr>
          <a:xfrm>
            <a:off x="3497658" y="4694947"/>
            <a:ext cx="2144524" cy="246221"/>
          </a:xfrm>
          <a:prstGeom prst="rect">
            <a:avLst/>
          </a:prstGeom>
        </p:spPr>
        <p:txBody>
          <a:bodyPr wrap="square">
            <a:spAutoFit/>
          </a:bodyPr>
          <a:lstStyle/>
          <a:p>
            <a:r>
              <a:rPr lang="en-US" sz="1000" dirty="0">
                <a:hlinkClick r:id="rId3"/>
              </a:rPr>
              <a:t>http://setosa.io/ev/image-kernels/</a:t>
            </a:r>
            <a:r>
              <a:rPr lang="en-US" sz="1000" dirty="0"/>
              <a:t> </a:t>
            </a: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2" y="1444229"/>
            <a:ext cx="3383099" cy="461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1042" y="1994981"/>
            <a:ext cx="2121140" cy="2109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0905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8" y="611635"/>
            <a:ext cx="4526957" cy="623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026" y="611635"/>
            <a:ext cx="4511763" cy="623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5941988"/>
            <a:ext cx="870347" cy="87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002919" y="-1057"/>
            <a:ext cx="7776864" cy="646331"/>
          </a:xfrm>
          <a:prstGeom prst="rect">
            <a:avLst/>
          </a:prstGeom>
        </p:spPr>
        <p:txBody>
          <a:bodyPr wrap="square">
            <a:spAutoFit/>
          </a:bodyPr>
          <a:lstStyle/>
          <a:p>
            <a:r>
              <a:rPr lang="en-US" sz="3600" dirty="0">
                <a:hlinkClick r:id="rId5"/>
              </a:rPr>
              <a:t>http://setosa.io/ev/image-kernels/</a:t>
            </a:r>
            <a:r>
              <a:rPr lang="en-US" sz="3600" dirty="0"/>
              <a:t> </a:t>
            </a:r>
          </a:p>
        </p:txBody>
      </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6963" y="5896733"/>
            <a:ext cx="870347" cy="865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0482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593" y="3448463"/>
            <a:ext cx="4464496" cy="335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4711" y="5157192"/>
            <a:ext cx="1609916" cy="161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487" y="0"/>
            <a:ext cx="4464496" cy="3378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4711" y="123453"/>
            <a:ext cx="158417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954" y="1896585"/>
            <a:ext cx="4139952" cy="310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1579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482" y="23644"/>
            <a:ext cx="8906028" cy="707886"/>
          </a:xfrm>
          <a:prstGeom prst="rect">
            <a:avLst/>
          </a:prstGeom>
        </p:spPr>
        <p:txBody>
          <a:bodyPr wrap="none">
            <a:spAutoFit/>
          </a:bodyPr>
          <a:lstStyle/>
          <a:p>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Deconvolutional neural Networks</a:t>
            </a:r>
          </a:p>
        </p:txBody>
      </p:sp>
      <p:grpSp>
        <p:nvGrpSpPr>
          <p:cNvPr id="4" name="Group 3"/>
          <p:cNvGrpSpPr/>
          <p:nvPr/>
        </p:nvGrpSpPr>
        <p:grpSpPr>
          <a:xfrm>
            <a:off x="31455" y="740428"/>
            <a:ext cx="5427887" cy="1320420"/>
            <a:chOff x="4427984" y="4581128"/>
            <a:chExt cx="4312911" cy="1005275"/>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581128"/>
              <a:ext cx="4312911" cy="10052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623736" y="4803336"/>
              <a:ext cx="4055337" cy="234320"/>
            </a:xfrm>
            <a:prstGeom prst="rect">
              <a:avLst/>
            </a:prstGeom>
            <a:noFill/>
          </p:spPr>
          <p:txBody>
            <a:bodyPr wrap="square" rtlCol="0">
              <a:spAutoFit/>
            </a:bodyPr>
            <a:lstStyle/>
            <a:p>
              <a:r>
                <a:rPr lang="en-US" sz="1400" dirty="0">
                  <a:hlinkClick r:id="rId3"/>
                </a:rPr>
                <a:t>http://www.matthewzeiler.com/pubs/cvpr2010/cvpr2010.pdf</a:t>
              </a:r>
              <a:r>
                <a:rPr lang="en-US" sz="1400" dirty="0"/>
                <a:t> </a:t>
              </a:r>
            </a:p>
          </p:txBody>
        </p:sp>
      </p:grpSp>
      <p:grpSp>
        <p:nvGrpSpPr>
          <p:cNvPr id="8" name="Group 7"/>
          <p:cNvGrpSpPr/>
          <p:nvPr/>
        </p:nvGrpSpPr>
        <p:grpSpPr>
          <a:xfrm>
            <a:off x="5508806" y="718954"/>
            <a:ext cx="3568378" cy="4288951"/>
            <a:chOff x="312496" y="1124744"/>
            <a:chExt cx="3431359" cy="3862557"/>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124744"/>
              <a:ext cx="3412876" cy="338437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312496" y="4516098"/>
              <a:ext cx="3431359" cy="471203"/>
            </a:xfrm>
            <a:prstGeom prst="rect">
              <a:avLst/>
            </a:prstGeom>
            <a:ln w="19050">
              <a:solidFill>
                <a:schemeClr val="tx1"/>
              </a:solidFill>
            </a:ln>
          </p:spPr>
          <p:txBody>
            <a:bodyPr wrap="square">
              <a:spAutoFit/>
            </a:bodyPr>
            <a:lstStyle/>
            <a:p>
              <a:pPr algn="ctr"/>
              <a:r>
                <a:rPr lang="en-US" sz="1400" dirty="0">
                  <a:hlinkClick r:id="rId5"/>
                </a:rPr>
                <a:t>https://www.quora.com/How-does-a-deconvolutional-neural-network-work</a:t>
              </a:r>
              <a:r>
                <a:rPr lang="en-US" sz="1400" dirty="0"/>
                <a:t> </a:t>
              </a:r>
            </a:p>
          </p:txBody>
        </p:sp>
      </p:grpSp>
      <p:sp>
        <p:nvSpPr>
          <p:cNvPr id="9" name="TextBox 8"/>
          <p:cNvSpPr txBox="1"/>
          <p:nvPr/>
        </p:nvSpPr>
        <p:spPr>
          <a:xfrm>
            <a:off x="31456" y="2173868"/>
            <a:ext cx="5427887" cy="1815882"/>
          </a:xfrm>
          <a:prstGeom prst="rect">
            <a:avLst/>
          </a:prstGeom>
          <a:solidFill>
            <a:schemeClr val="bg1">
              <a:lumMod val="85000"/>
            </a:schemeClr>
          </a:solidFill>
          <a:ln w="19050">
            <a:solidFill>
              <a:schemeClr val="tx1"/>
            </a:solidFill>
          </a:ln>
        </p:spPr>
        <p:txBody>
          <a:bodyPr wrap="square" rtlCol="0">
            <a:spAutoFit/>
          </a:bodyPr>
          <a:lstStyle/>
          <a:p>
            <a:pPr algn="just"/>
            <a:r>
              <a:rPr lang="en-US" sz="1400" dirty="0"/>
              <a:t>Convolutional networks are a bottom-up approach where the input signal is subjected to multiple layers of convolutions, non-</a:t>
            </a:r>
            <a:r>
              <a:rPr lang="en-US" sz="1400" dirty="0" err="1"/>
              <a:t>linearities</a:t>
            </a:r>
            <a:r>
              <a:rPr lang="en-US" sz="1400" dirty="0"/>
              <a:t> and sub-sampling. By contrast, each layer in a Deconvolutional Network is top-down; it seeks to generate the input signal by a sum over convolutions of the feature maps (as opposed to the input) with learned filters. Given an input and a set of filters, inferring the feature map activations requires solving a multi-component deconvolution problem that is computationally challenging.</a:t>
            </a:r>
          </a:p>
        </p:txBody>
      </p:sp>
      <p:pic>
        <p:nvPicPr>
          <p:cNvPr id="5124"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0279" y="5085183"/>
            <a:ext cx="3556905" cy="173814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68" y="4077072"/>
            <a:ext cx="5406675" cy="274626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06417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432" y="2874965"/>
            <a:ext cx="8499443" cy="707886"/>
          </a:xfrm>
          <a:prstGeom prst="rect">
            <a:avLst/>
          </a:prstGeom>
        </p:spPr>
        <p:txBody>
          <a:bodyPr wrap="none">
            <a:spAutoFit/>
          </a:bodyPr>
          <a:lstStyle/>
          <a:p>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Generative Adversarial Networks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 y="7557"/>
            <a:ext cx="1548274" cy="930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5" y="472704"/>
            <a:ext cx="5718733" cy="235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769646"/>
            <a:ext cx="5189198" cy="302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910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45" y="2996952"/>
            <a:ext cx="82962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5564728"/>
            <a:ext cx="3848499" cy="369332"/>
          </a:xfrm>
          <a:prstGeom prst="rect">
            <a:avLst/>
          </a:prstGeom>
          <a:noFill/>
        </p:spPr>
        <p:txBody>
          <a:bodyPr wrap="square" rtlCol="0">
            <a:spAutoFit/>
          </a:bodyPr>
          <a:lstStyle/>
          <a:p>
            <a:r>
              <a:rPr lang="en-US" dirty="0">
                <a:hlinkClick r:id="rId3"/>
              </a:rPr>
              <a:t>http://www.araya.org/archives/1183</a:t>
            </a:r>
            <a:r>
              <a:rPr lang="en-US" dirty="0"/>
              <a:t> </a:t>
            </a:r>
          </a:p>
        </p:txBody>
      </p:sp>
      <p:sp>
        <p:nvSpPr>
          <p:cNvPr id="6" name="TextBox 5"/>
          <p:cNvSpPr txBox="1"/>
          <p:nvPr/>
        </p:nvSpPr>
        <p:spPr>
          <a:xfrm>
            <a:off x="198621" y="97956"/>
            <a:ext cx="8784976" cy="2523768"/>
          </a:xfrm>
          <a:prstGeom prst="rect">
            <a:avLst/>
          </a:prstGeom>
          <a:noFill/>
        </p:spPr>
        <p:txBody>
          <a:bodyPr wrap="square" rtlCol="0">
            <a:spAutoFit/>
          </a:bodyPr>
          <a:lstStyle/>
          <a:p>
            <a:r>
              <a:rPr lang="en-US" b="1" dirty="0">
                <a:solidFill>
                  <a:srgbClr val="0070C0"/>
                </a:solidFill>
                <a:effectLst>
                  <a:outerShdw blurRad="38100" dist="38100" dir="2700000" algn="tl">
                    <a:srgbClr val="000000">
                      <a:alpha val="43137"/>
                    </a:srgbClr>
                  </a:outerShdw>
                </a:effectLst>
              </a:rPr>
              <a:t>Generative Adversarial Networks</a:t>
            </a:r>
            <a:r>
              <a:rPr lang="en-US" sz="1400" dirty="0"/>
              <a:t>  are a relatively new type of neural network architecture which pits two sub-networks against each-other in order to learn very realistic generative models of high-dimensional data (mostly used for image synthesis, though extensions to sound, text, and other media have been constructed). When one generates something like an image, the pixels themselves are not individually so responsible for the realism of the image as the correlations and relatively arrangements of pixels, and so hand-crafted loss functions to measure reconstruction accuracy have a tendency towards blurriness or other perceptual artefacts. But when you allow two networks to compete with each-other: one to make a plausible fake, the other to distinguish forgeries from reality, then the networks (in principle) eliminate the noticeable differences from reality one-by-one. A blurry image can be detected, so it eliminates blurriness, and so on. The results of this approach are visually quite impressive, but because the two sub-networks are trained against different, opposed target functions, there is a wealth of new instabilities and problems that can crop up compared to training traditional neural networks which have a single unified loss function.</a:t>
            </a:r>
          </a:p>
        </p:txBody>
      </p:sp>
    </p:spTree>
    <p:extLst>
      <p:ext uri="{BB962C8B-B14F-4D97-AF65-F5344CB8AC3E}">
        <p14:creationId xmlns:p14="http://schemas.microsoft.com/office/powerpoint/2010/main" val="4613378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001" y="640720"/>
            <a:ext cx="8064896" cy="276999"/>
          </a:xfrm>
          <a:prstGeom prst="rect">
            <a:avLst/>
          </a:prstGeom>
        </p:spPr>
        <p:txBody>
          <a:bodyPr wrap="square">
            <a:spAutoFit/>
          </a:bodyPr>
          <a:lstStyle/>
          <a:p>
            <a:r>
              <a:rPr lang="en-US" sz="1200" dirty="0">
                <a:hlinkClick r:id="rId2"/>
              </a:rPr>
              <a:t>https://medium.com/@ageitgey/abusing-generative-adversarial-networks-to-make-8-bit-pixel-art-e45d9b96cee7#.3yphgmwnz</a:t>
            </a:r>
            <a:r>
              <a:rPr lang="en-US" sz="1200" dirty="0"/>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919647"/>
            <a:ext cx="5551133" cy="199201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4964414"/>
            <a:ext cx="5551134" cy="184344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p:cNvSpPr/>
          <p:nvPr/>
        </p:nvSpPr>
        <p:spPr>
          <a:xfrm>
            <a:off x="8717185" y="57465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7" name="Rectangle 16"/>
          <p:cNvSpPr/>
          <p:nvPr/>
        </p:nvSpPr>
        <p:spPr>
          <a:xfrm>
            <a:off x="-1" y="-2321"/>
            <a:ext cx="9116781" cy="646331"/>
          </a:xfrm>
          <a:prstGeom prst="rect">
            <a:avLst/>
          </a:prstGeom>
          <a:noFill/>
        </p:spPr>
        <p:txBody>
          <a:bodyPr wrap="square" lIns="91440" tIns="45720" rIns="91440" bIns="45720">
            <a:spAutoFit/>
          </a:bodyPr>
          <a:lstStyle/>
          <a:p>
            <a:pPr algn="ctr"/>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Generator vs. Discriminator (possible “story”):</a:t>
            </a:r>
          </a:p>
        </p:txBody>
      </p:sp>
      <p:sp>
        <p:nvSpPr>
          <p:cNvPr id="6" name="TextBox 5"/>
          <p:cNvSpPr txBox="1"/>
          <p:nvPr/>
        </p:nvSpPr>
        <p:spPr>
          <a:xfrm>
            <a:off x="15498" y="987529"/>
            <a:ext cx="9116780" cy="1815882"/>
          </a:xfrm>
          <a:prstGeom prst="rect">
            <a:avLst/>
          </a:prstGeom>
          <a:solidFill>
            <a:schemeClr val="bg1">
              <a:lumMod val="85000"/>
            </a:schemeClr>
          </a:solidFill>
          <a:ln w="19050">
            <a:solidFill>
              <a:schemeClr val="tx1"/>
            </a:solidFill>
          </a:ln>
        </p:spPr>
        <p:txBody>
          <a:bodyPr wrap="square" rtlCol="0">
            <a:spAutoFit/>
          </a:bodyPr>
          <a:lstStyle/>
          <a:p>
            <a:pPr algn="just"/>
            <a:r>
              <a:rPr lang="en-US" sz="1400" dirty="0"/>
              <a:t>In our “story” to build a Deep Convolutional Generative Adversarial Network (DCGAN), we create two deep neural networks. Then we make them fight against each other, endlessly attempting to out-do one another. In the process, they both become stronger. Let’s pretend that the first deep neural network is a brand new police officer who is being trained to spot counterfeit money. Its job is to look at a picture and tell us if the picture contains real money. Since we are looking for objects in pictures, we can use a standard Convolutional Neural Network for this job. But the basic idea is that the neural network that takes in an image, processes it through several layers that recognize increasingly complex features in the image and then it outputs a single value—in this case, whether or not the image contains a picture of real money. This first neural network is called the </a:t>
            </a:r>
            <a:r>
              <a:rPr lang="en-US" sz="1400" b="1" dirty="0"/>
              <a:t>Discriminator</a:t>
            </a:r>
            <a:r>
              <a:rPr lang="en-US" sz="1400" dirty="0"/>
              <a:t>:</a:t>
            </a:r>
          </a:p>
        </p:txBody>
      </p:sp>
      <p:sp>
        <p:nvSpPr>
          <p:cNvPr id="19" name="TextBox 18"/>
          <p:cNvSpPr txBox="1"/>
          <p:nvPr/>
        </p:nvSpPr>
        <p:spPr>
          <a:xfrm>
            <a:off x="15498" y="2917195"/>
            <a:ext cx="3500902" cy="2246769"/>
          </a:xfrm>
          <a:prstGeom prst="rect">
            <a:avLst/>
          </a:prstGeom>
          <a:solidFill>
            <a:schemeClr val="bg1">
              <a:lumMod val="85000"/>
            </a:schemeClr>
          </a:solidFill>
          <a:ln w="19050">
            <a:solidFill>
              <a:schemeClr val="tx1"/>
            </a:solidFill>
          </a:ln>
        </p:spPr>
        <p:txBody>
          <a:bodyPr wrap="square" rtlCol="0">
            <a:spAutoFit/>
          </a:bodyPr>
          <a:lstStyle/>
          <a:p>
            <a:pPr algn="just"/>
            <a:r>
              <a:rPr lang="en-US" sz="1400" dirty="0"/>
              <a:t>Now let’s pretend the second neural network is a brand new counterfeiter who is just learning how to create fake money. For this second neural network, we’ll reverse the layers in a normal Convolutional Neural Network so that everything runs backwards. So instead of taking in a picture and outputting a value, it takes in a list of values and outputs a picture. This second neural network is called the </a:t>
            </a:r>
            <a:r>
              <a:rPr lang="en-US" sz="1400" b="1" dirty="0"/>
              <a:t>Generator</a:t>
            </a:r>
            <a:r>
              <a:rPr lang="en-US" sz="1400" dirty="0"/>
              <a:t>:</a:t>
            </a:r>
          </a:p>
        </p:txBody>
      </p:sp>
      <p:sp>
        <p:nvSpPr>
          <p:cNvPr id="20" name="TextBox 19"/>
          <p:cNvSpPr txBox="1"/>
          <p:nvPr/>
        </p:nvSpPr>
        <p:spPr>
          <a:xfrm>
            <a:off x="15498" y="5308009"/>
            <a:ext cx="3500902" cy="1477328"/>
          </a:xfrm>
          <a:prstGeom prst="rect">
            <a:avLst/>
          </a:prstGeom>
          <a:solidFill>
            <a:schemeClr val="bg1">
              <a:lumMod val="85000"/>
            </a:schemeClr>
          </a:solidFill>
          <a:ln w="19050">
            <a:solidFill>
              <a:schemeClr val="tx1"/>
            </a:solidFill>
          </a:ln>
        </p:spPr>
        <p:txBody>
          <a:bodyPr wrap="square" rtlCol="0">
            <a:spAutoFit/>
          </a:bodyPr>
          <a:lstStyle/>
          <a:p>
            <a:pPr algn="just"/>
            <a:r>
              <a:rPr lang="en-US" dirty="0"/>
              <a:t>So now we have a police officer (the </a:t>
            </a:r>
            <a:r>
              <a:rPr lang="en-US" b="1" dirty="0"/>
              <a:t>Discriminator</a:t>
            </a:r>
            <a:r>
              <a:rPr lang="en-US" dirty="0"/>
              <a:t>) looking for fake money and a counterfeiter (the </a:t>
            </a:r>
            <a:r>
              <a:rPr lang="en-US" b="1" dirty="0"/>
              <a:t>Generator</a:t>
            </a:r>
            <a:r>
              <a:rPr lang="en-US" dirty="0"/>
              <a:t>) that’s printing fake money. </a:t>
            </a:r>
            <a:r>
              <a:rPr lang="en-US" u="sng" dirty="0"/>
              <a:t>Let’s make them battle!</a:t>
            </a:r>
          </a:p>
        </p:txBody>
      </p:sp>
    </p:spTree>
    <p:extLst>
      <p:ext uri="{BB962C8B-B14F-4D97-AF65-F5344CB8AC3E}">
        <p14:creationId xmlns:p14="http://schemas.microsoft.com/office/powerpoint/2010/main" val="26631592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001" y="640720"/>
            <a:ext cx="8064896" cy="276999"/>
          </a:xfrm>
          <a:prstGeom prst="rect">
            <a:avLst/>
          </a:prstGeom>
        </p:spPr>
        <p:txBody>
          <a:bodyPr wrap="square">
            <a:spAutoFit/>
          </a:bodyPr>
          <a:lstStyle/>
          <a:p>
            <a:r>
              <a:rPr lang="en-US" sz="1200" dirty="0">
                <a:hlinkClick r:id="rId2"/>
              </a:rPr>
              <a:t>https://medium.com/@ageitgey/abusing-generative-adversarial-networks-to-make-8-bit-pixel-art-e45d9b96cee7#.3yphgmwnz</a:t>
            </a:r>
            <a:r>
              <a:rPr lang="en-US" sz="1200" dirty="0"/>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2039" y="1167768"/>
            <a:ext cx="4587023" cy="158351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2040" y="2971438"/>
            <a:ext cx="4587023" cy="165618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p:cNvSpPr/>
          <p:nvPr/>
        </p:nvSpPr>
        <p:spPr>
          <a:xfrm>
            <a:off x="8717185" y="57465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7" name="Rectangle 16"/>
          <p:cNvSpPr/>
          <p:nvPr/>
        </p:nvSpPr>
        <p:spPr>
          <a:xfrm>
            <a:off x="-1" y="-2321"/>
            <a:ext cx="9116781" cy="646331"/>
          </a:xfrm>
          <a:prstGeom prst="rect">
            <a:avLst/>
          </a:prstGeom>
          <a:noFill/>
        </p:spPr>
        <p:txBody>
          <a:bodyPr wrap="square" lIns="91440" tIns="45720" rIns="91440" bIns="45720">
            <a:spAutoFit/>
          </a:bodyPr>
          <a:lstStyle/>
          <a:p>
            <a:pPr algn="ctr"/>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Generator vs. Discriminator (possible “story”):</a:t>
            </a:r>
          </a:p>
        </p:txBody>
      </p:sp>
      <p:sp>
        <p:nvSpPr>
          <p:cNvPr id="18" name="TextBox 17"/>
          <p:cNvSpPr txBox="1"/>
          <p:nvPr/>
        </p:nvSpPr>
        <p:spPr>
          <a:xfrm>
            <a:off x="14517" y="1159329"/>
            <a:ext cx="4264534" cy="1077218"/>
          </a:xfrm>
          <a:prstGeom prst="rect">
            <a:avLst/>
          </a:prstGeom>
          <a:solidFill>
            <a:schemeClr val="bg1">
              <a:lumMod val="85000"/>
            </a:schemeClr>
          </a:solidFill>
          <a:ln w="19050">
            <a:solidFill>
              <a:schemeClr val="tx1"/>
            </a:solidFill>
          </a:ln>
        </p:spPr>
        <p:txBody>
          <a:bodyPr wrap="square" rtlCol="0">
            <a:spAutoFit/>
          </a:bodyPr>
          <a:lstStyle/>
          <a:p>
            <a:pPr algn="just"/>
            <a:r>
              <a:rPr lang="en-US" sz="1600" dirty="0"/>
              <a:t>In the first round, the </a:t>
            </a:r>
            <a:r>
              <a:rPr lang="en-US" sz="1600" b="1" dirty="0"/>
              <a:t>Generator</a:t>
            </a:r>
            <a:r>
              <a:rPr lang="en-US" sz="1600" dirty="0"/>
              <a:t> will create pathetic forgeries that barely resemble money at all because it knows absolutely nothing about what money is supposed to look like:</a:t>
            </a:r>
            <a:endParaRPr lang="en-US" sz="1600" u="sng" dirty="0"/>
          </a:p>
        </p:txBody>
      </p:sp>
      <p:sp>
        <p:nvSpPr>
          <p:cNvPr id="19" name="TextBox 18"/>
          <p:cNvSpPr txBox="1"/>
          <p:nvPr/>
        </p:nvSpPr>
        <p:spPr>
          <a:xfrm>
            <a:off x="14517" y="2976920"/>
            <a:ext cx="4264534" cy="830997"/>
          </a:xfrm>
          <a:prstGeom prst="rect">
            <a:avLst/>
          </a:prstGeom>
          <a:solidFill>
            <a:schemeClr val="bg1">
              <a:lumMod val="85000"/>
            </a:schemeClr>
          </a:solidFill>
          <a:ln w="19050">
            <a:solidFill>
              <a:schemeClr val="tx1"/>
            </a:solidFill>
          </a:ln>
        </p:spPr>
        <p:txBody>
          <a:bodyPr wrap="square" rtlCol="0">
            <a:spAutoFit/>
          </a:bodyPr>
          <a:lstStyle/>
          <a:p>
            <a:pPr algn="just"/>
            <a:r>
              <a:rPr lang="en-US" sz="1600" dirty="0"/>
              <a:t>But right now the </a:t>
            </a:r>
            <a:r>
              <a:rPr lang="en-US" sz="1600" b="1" dirty="0"/>
              <a:t>Discriminator </a:t>
            </a:r>
            <a:r>
              <a:rPr lang="en-US" sz="1600" dirty="0"/>
              <a:t>is equally terrible at it’s job of recognizing money, so it won’t know the difference:</a:t>
            </a:r>
          </a:p>
        </p:txBody>
      </p:sp>
      <p:sp>
        <p:nvSpPr>
          <p:cNvPr id="20" name="TextBox 19"/>
          <p:cNvSpPr txBox="1"/>
          <p:nvPr/>
        </p:nvSpPr>
        <p:spPr>
          <a:xfrm>
            <a:off x="14517" y="3995790"/>
            <a:ext cx="4264534" cy="2800767"/>
          </a:xfrm>
          <a:prstGeom prst="rect">
            <a:avLst/>
          </a:prstGeom>
          <a:solidFill>
            <a:schemeClr val="bg1">
              <a:lumMod val="85000"/>
            </a:schemeClr>
          </a:solidFill>
          <a:ln w="19050">
            <a:solidFill>
              <a:schemeClr val="tx1"/>
            </a:solidFill>
          </a:ln>
        </p:spPr>
        <p:txBody>
          <a:bodyPr wrap="square" rtlCol="0">
            <a:spAutoFit/>
          </a:bodyPr>
          <a:lstStyle/>
          <a:p>
            <a:pPr algn="just"/>
            <a:r>
              <a:rPr lang="en-US" sz="1600" dirty="0"/>
              <a:t>At this point, we step in and tell the </a:t>
            </a:r>
            <a:r>
              <a:rPr lang="en-US" sz="1600" b="1" dirty="0"/>
              <a:t>Discriminator</a:t>
            </a:r>
            <a:r>
              <a:rPr lang="en-US" sz="1600" dirty="0"/>
              <a:t> that this dollar bill is actually fake. Then we show it a real dollar bill and ask it how it looks different from the fake one. The </a:t>
            </a:r>
            <a:r>
              <a:rPr lang="en-US" sz="1600" b="1" dirty="0"/>
              <a:t>Discriminator</a:t>
            </a:r>
            <a:r>
              <a:rPr lang="en-US" sz="1600" dirty="0"/>
              <a:t> looks for a new detail to help it separate the real one from the fake one. For example, the Discriminator might notice that real money has a picture of a person on it and the fake money doesn’t. Using this knowledge, the Discriminator learns how to tell the fake from the real one. It gets a tiny bit better at its job:</a:t>
            </a:r>
            <a:endParaRPr lang="en-US" sz="1600" u="sng" dirty="0"/>
          </a:p>
        </p:txBody>
      </p:sp>
      <p:pic>
        <p:nvPicPr>
          <p:cNvPr id="2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2039" y="5076115"/>
            <a:ext cx="4587024" cy="163697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49218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001" y="640720"/>
            <a:ext cx="8064896" cy="276999"/>
          </a:xfrm>
          <a:prstGeom prst="rect">
            <a:avLst/>
          </a:prstGeom>
        </p:spPr>
        <p:txBody>
          <a:bodyPr wrap="square">
            <a:spAutoFit/>
          </a:bodyPr>
          <a:lstStyle/>
          <a:p>
            <a:r>
              <a:rPr lang="en-US" sz="1200" dirty="0">
                <a:hlinkClick r:id="rId2"/>
              </a:rPr>
              <a:t>https://medium.com/@ageitgey/abusing-generative-adversarial-networks-to-make-8-bit-pixel-art-e45d9b96cee7#.3yphgmwnz</a:t>
            </a:r>
            <a:r>
              <a:rPr lang="en-US" sz="1200" dirty="0"/>
              <a:t> </a:t>
            </a:r>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636204"/>
            <a:ext cx="4865265" cy="167560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p:cNvSpPr/>
          <p:nvPr/>
        </p:nvSpPr>
        <p:spPr>
          <a:xfrm>
            <a:off x="8717185" y="57465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7" name="Rectangle 16"/>
          <p:cNvSpPr/>
          <p:nvPr/>
        </p:nvSpPr>
        <p:spPr>
          <a:xfrm>
            <a:off x="-1" y="-2321"/>
            <a:ext cx="9116781" cy="646331"/>
          </a:xfrm>
          <a:prstGeom prst="rect">
            <a:avLst/>
          </a:prstGeom>
          <a:noFill/>
        </p:spPr>
        <p:txBody>
          <a:bodyPr wrap="square" lIns="91440" tIns="45720" rIns="91440" bIns="45720">
            <a:spAutoFit/>
          </a:bodyPr>
          <a:lstStyle/>
          <a:p>
            <a:pPr algn="ctr"/>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Generator vs. Discriminator (possible “story”):</a:t>
            </a:r>
          </a:p>
        </p:txBody>
      </p:sp>
      <p:sp>
        <p:nvSpPr>
          <p:cNvPr id="18" name="TextBox 17"/>
          <p:cNvSpPr txBox="1"/>
          <p:nvPr/>
        </p:nvSpPr>
        <p:spPr>
          <a:xfrm>
            <a:off x="35496" y="1415046"/>
            <a:ext cx="4032448" cy="2031325"/>
          </a:xfrm>
          <a:prstGeom prst="rect">
            <a:avLst/>
          </a:prstGeom>
          <a:solidFill>
            <a:schemeClr val="bg1">
              <a:lumMod val="85000"/>
            </a:schemeClr>
          </a:solidFill>
          <a:ln w="19050">
            <a:solidFill>
              <a:schemeClr val="tx1"/>
            </a:solidFill>
          </a:ln>
        </p:spPr>
        <p:txBody>
          <a:bodyPr wrap="square" rtlCol="0">
            <a:spAutoFit/>
          </a:bodyPr>
          <a:lstStyle/>
          <a:p>
            <a:pPr algn="just"/>
            <a:r>
              <a:rPr lang="en-US" dirty="0"/>
              <a:t>Now we start Round 2. We tell the </a:t>
            </a:r>
            <a:r>
              <a:rPr lang="en-US" b="1" dirty="0"/>
              <a:t>Generator</a:t>
            </a:r>
            <a:r>
              <a:rPr lang="en-US" dirty="0"/>
              <a:t> that it’s money images are suddenly getting rejected as fake so it needs to step up it’s game. We also tell it that the </a:t>
            </a:r>
            <a:r>
              <a:rPr lang="en-US" b="1" dirty="0"/>
              <a:t>Discriminator</a:t>
            </a:r>
            <a:r>
              <a:rPr lang="en-US" dirty="0"/>
              <a:t> is now looking for faces, so the best way to confuse the </a:t>
            </a:r>
            <a:r>
              <a:rPr lang="en-US" b="1" dirty="0"/>
              <a:t>Discriminator </a:t>
            </a:r>
            <a:r>
              <a:rPr lang="en-US" dirty="0"/>
              <a:t>is to put a face on the bill:</a:t>
            </a:r>
            <a:endParaRPr lang="en-US" u="sng" dirty="0"/>
          </a:p>
        </p:txBody>
      </p:sp>
      <p:sp>
        <p:nvSpPr>
          <p:cNvPr id="11" name="TextBox 10"/>
          <p:cNvSpPr txBox="1"/>
          <p:nvPr/>
        </p:nvSpPr>
        <p:spPr>
          <a:xfrm>
            <a:off x="35495" y="3717032"/>
            <a:ext cx="9041729" cy="2862322"/>
          </a:xfrm>
          <a:prstGeom prst="rect">
            <a:avLst/>
          </a:prstGeom>
          <a:solidFill>
            <a:schemeClr val="bg1">
              <a:lumMod val="85000"/>
            </a:schemeClr>
          </a:solidFill>
          <a:ln w="19050">
            <a:solidFill>
              <a:schemeClr val="tx1"/>
            </a:solidFill>
          </a:ln>
        </p:spPr>
        <p:txBody>
          <a:bodyPr wrap="square" rtlCol="0">
            <a:spAutoFit/>
          </a:bodyPr>
          <a:lstStyle/>
          <a:p>
            <a:r>
              <a:rPr lang="en-US" dirty="0"/>
              <a:t>And the fake bills are being accepted as valid again! So now the </a:t>
            </a:r>
            <a:r>
              <a:rPr lang="en-US" b="1" dirty="0"/>
              <a:t>Discriminator</a:t>
            </a:r>
            <a:r>
              <a:rPr lang="en-US" dirty="0"/>
              <a:t> has to look again at the real dollar and find a new way to tell it apart from the fake one.</a:t>
            </a:r>
          </a:p>
          <a:p>
            <a:endParaRPr lang="en-US" dirty="0"/>
          </a:p>
          <a:p>
            <a:r>
              <a:rPr lang="en-US" dirty="0"/>
              <a:t>This back-and-forth game between the </a:t>
            </a:r>
            <a:r>
              <a:rPr lang="en-US" b="1" dirty="0"/>
              <a:t>Generator</a:t>
            </a:r>
            <a:r>
              <a:rPr lang="en-US" dirty="0"/>
              <a:t> and the </a:t>
            </a:r>
            <a:r>
              <a:rPr lang="en-US" b="1" dirty="0"/>
              <a:t>Discriminator</a:t>
            </a:r>
            <a:r>
              <a:rPr lang="en-US" dirty="0"/>
              <a:t> continues thousands of times until both networks are experts. Eventually the </a:t>
            </a:r>
            <a:r>
              <a:rPr lang="en-US" b="1" dirty="0"/>
              <a:t>Generator</a:t>
            </a:r>
            <a:r>
              <a:rPr lang="en-US" dirty="0"/>
              <a:t> is producing near-perfect counterfeits and the </a:t>
            </a:r>
            <a:r>
              <a:rPr lang="en-US" b="1" dirty="0"/>
              <a:t>Discriminator</a:t>
            </a:r>
            <a:r>
              <a:rPr lang="en-US" dirty="0"/>
              <a:t> has turned into a Master Detective looking for the slightest mistakes.</a:t>
            </a:r>
          </a:p>
          <a:p>
            <a:endParaRPr lang="en-US" dirty="0"/>
          </a:p>
          <a:p>
            <a:r>
              <a:rPr lang="en-US" dirty="0"/>
              <a:t>At the point when both networks are sufficiently trained so that humans are impressed by the fake images, we can use the fake images for whatever purpose we want.</a:t>
            </a:r>
            <a:endParaRPr lang="en-US" dirty="0">
              <a:effectLst/>
            </a:endParaRPr>
          </a:p>
        </p:txBody>
      </p:sp>
    </p:spTree>
    <p:extLst>
      <p:ext uri="{BB962C8B-B14F-4D97-AF65-F5344CB8AC3E}">
        <p14:creationId xmlns:p14="http://schemas.microsoft.com/office/powerpoint/2010/main" val="4160872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51520" y="2009457"/>
            <a:ext cx="3081147" cy="3302507"/>
          </a:xfrm>
          <a:prstGeom prst="rect">
            <a:avLst/>
          </a:prstGeom>
        </p:spPr>
      </p:pic>
      <p:pic>
        <p:nvPicPr>
          <p:cNvPr id="13" name="Picture 12"/>
          <p:cNvPicPr>
            <a:picLocks noChangeAspect="1"/>
          </p:cNvPicPr>
          <p:nvPr/>
        </p:nvPicPr>
        <p:blipFill>
          <a:blip r:embed="rId3"/>
          <a:stretch>
            <a:fillRect/>
          </a:stretch>
        </p:blipFill>
        <p:spPr>
          <a:xfrm>
            <a:off x="5579564" y="2009458"/>
            <a:ext cx="3168899" cy="3333207"/>
          </a:xfrm>
          <a:prstGeom prst="rect">
            <a:avLst/>
          </a:prstGeom>
        </p:spPr>
      </p:pic>
      <p:sp>
        <p:nvSpPr>
          <p:cNvPr id="2" name="Title 1"/>
          <p:cNvSpPr>
            <a:spLocks noGrp="1"/>
          </p:cNvSpPr>
          <p:nvPr>
            <p:ph type="title"/>
          </p:nvPr>
        </p:nvSpPr>
        <p:spPr>
          <a:xfrm>
            <a:off x="457200" y="2586"/>
            <a:ext cx="8229600" cy="1143000"/>
          </a:xfrm>
        </p:spPr>
        <p:txBody>
          <a:bodyPr/>
          <a:lstStyle/>
          <a:p>
            <a:r>
              <a:rPr lang="en-US" dirty="0"/>
              <a:t>What computers see</a:t>
            </a:r>
          </a:p>
        </p:txBody>
      </p:sp>
      <p:sp>
        <p:nvSpPr>
          <p:cNvPr id="6" name="TextBox 5"/>
          <p:cNvSpPr txBox="1"/>
          <p:nvPr/>
        </p:nvSpPr>
        <p:spPr>
          <a:xfrm>
            <a:off x="3564962" y="1700808"/>
            <a:ext cx="1810968" cy="3511902"/>
          </a:xfrm>
          <a:prstGeom prst="rect">
            <a:avLst/>
          </a:prstGeom>
          <a:noFill/>
        </p:spPr>
        <p:txBody>
          <a:bodyPr wrap="none" lIns="150602" tIns="120481" rIns="150602" bIns="120481" rtlCol="0">
            <a:spAutoFit/>
          </a:bodyPr>
          <a:lstStyle/>
          <a:p>
            <a:pPr>
              <a:lnSpc>
                <a:spcPct val="90000"/>
              </a:lnSpc>
              <a:spcAft>
                <a:spcPts val="494"/>
              </a:spcAft>
            </a:pPr>
            <a:r>
              <a:rPr lang="en-US" sz="23600" dirty="0">
                <a:solidFill>
                  <a:srgbClr val="002060"/>
                </a:solidFill>
              </a:rPr>
              <a:t>=</a:t>
            </a:r>
          </a:p>
        </p:txBody>
      </p:sp>
      <p:sp>
        <p:nvSpPr>
          <p:cNvPr id="8" name="TextBox 7"/>
          <p:cNvSpPr txBox="1"/>
          <p:nvPr/>
        </p:nvSpPr>
        <p:spPr>
          <a:xfrm>
            <a:off x="3899074" y="951798"/>
            <a:ext cx="1278771" cy="2514706"/>
          </a:xfrm>
          <a:prstGeom prst="rect">
            <a:avLst/>
          </a:prstGeom>
          <a:noFill/>
        </p:spPr>
        <p:txBody>
          <a:bodyPr wrap="none" lIns="150602" tIns="120481" rIns="150602" bIns="120481" rtlCol="0">
            <a:spAutoFit/>
          </a:bodyPr>
          <a:lstStyle/>
          <a:p>
            <a:pPr>
              <a:lnSpc>
                <a:spcPct val="90000"/>
              </a:lnSpc>
              <a:spcAft>
                <a:spcPts val="494"/>
              </a:spcAft>
            </a:pPr>
            <a:r>
              <a:rPr lang="en-US" sz="16400" dirty="0">
                <a:solidFill>
                  <a:srgbClr val="002060"/>
                </a:solidFill>
              </a:rPr>
              <a:t>?</a:t>
            </a:r>
          </a:p>
        </p:txBody>
      </p:sp>
      <p:sp>
        <p:nvSpPr>
          <p:cNvPr id="4" name="Rectangle 3"/>
          <p:cNvSpPr/>
          <p:nvPr/>
        </p:nvSpPr>
        <p:spPr>
          <a:xfrm>
            <a:off x="347701" y="5544764"/>
            <a:ext cx="8434120" cy="1200329"/>
          </a:xfrm>
          <a:prstGeom prst="rect">
            <a:avLst/>
          </a:prstGeom>
          <a:solidFill>
            <a:schemeClr val="bg1">
              <a:lumMod val="85000"/>
            </a:schemeClr>
          </a:solidFill>
          <a:ln w="19050">
            <a:solidFill>
              <a:schemeClr val="tx1"/>
            </a:solidFill>
          </a:ln>
        </p:spPr>
        <p:txBody>
          <a:bodyPr wrap="square">
            <a:spAutoFit/>
          </a:bodyPr>
          <a:lstStyle/>
          <a:p>
            <a:r>
              <a:rPr lang="en-US" dirty="0"/>
              <a:t>Here for the simplicity we used as an input strictly black (RGB: {0,0,0}) and white (RGB: {255,255,255}) image; therefore 3 RGB layers can be replaced by one. The only layer is normalized so that the min and max values of our pixels intensity are -1 for black and 1 for white respectively. (Normalization function:    </a:t>
            </a:r>
            <a:r>
              <a:rPr lang="en-US" dirty="0" err="1"/>
              <a:t>new_value</a:t>
            </a:r>
            <a:r>
              <a:rPr lang="en-US" dirty="0"/>
              <a:t> = -1 + 2∙old_value/255 )</a:t>
            </a:r>
          </a:p>
        </p:txBody>
      </p:sp>
    </p:spTree>
    <p:extLst>
      <p:ext uri="{BB962C8B-B14F-4D97-AF65-F5344CB8AC3E}">
        <p14:creationId xmlns:p14="http://schemas.microsoft.com/office/powerpoint/2010/main" val="290343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20238"/>
            <a:ext cx="6231528" cy="32318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023599" y="56907"/>
            <a:ext cx="4061753" cy="369332"/>
          </a:xfrm>
          <a:prstGeom prst="rect">
            <a:avLst/>
          </a:prstGeom>
        </p:spPr>
        <p:txBody>
          <a:bodyPr wrap="none">
            <a:spAutoFit/>
          </a:bodyPr>
          <a:lstStyle/>
          <a:p>
            <a:r>
              <a:rPr lang="en-US" dirty="0">
                <a:hlinkClick r:id="rId3"/>
              </a:rPr>
              <a:t>https://github.com/Newmu/dcgan_code</a:t>
            </a:r>
            <a:r>
              <a:rPr lang="en-US" dirty="0"/>
              <a:t> </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 y="3706576"/>
            <a:ext cx="5760641" cy="30757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0" y="610231"/>
            <a:ext cx="2879338" cy="1508105"/>
          </a:xfrm>
          <a:prstGeom prst="rect">
            <a:avLst/>
          </a:prstGeom>
          <a:noFill/>
        </p:spPr>
        <p:txBody>
          <a:bodyPr wrap="square" lIns="91440" tIns="45720" rIns="91440" bIns="45720">
            <a:spAutoFit/>
          </a:bodyPr>
          <a:lstStyle/>
          <a:p>
            <a:pPr algn="ctr"/>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Some “tricks” with GANs:</a:t>
            </a:r>
          </a:p>
          <a:p>
            <a:pPr algn="ctr"/>
            <a:r>
              <a:rPr lang="en-US" sz="2000" b="1" dirty="0"/>
              <a:t>Arithmetic on faces</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0" y="2700560"/>
            <a:ext cx="2948308" cy="307777"/>
          </a:xfrm>
          <a:prstGeom prst="rect">
            <a:avLst/>
          </a:prstGeom>
        </p:spPr>
        <p:txBody>
          <a:bodyPr wrap="none">
            <a:spAutoFit/>
          </a:bodyPr>
          <a:lstStyle/>
          <a:p>
            <a:r>
              <a:rPr lang="en-US" sz="1400" dirty="0">
                <a:hlinkClick r:id="rId5"/>
              </a:rPr>
              <a:t>https://arxiv.org/pdf/1511.06434.pdf</a:t>
            </a:r>
            <a:r>
              <a:rPr lang="en-US" sz="1400" dirty="0"/>
              <a:t> </a:t>
            </a:r>
          </a:p>
        </p:txBody>
      </p:sp>
    </p:spTree>
    <p:extLst>
      <p:ext uri="{BB962C8B-B14F-4D97-AF65-F5344CB8AC3E}">
        <p14:creationId xmlns:p14="http://schemas.microsoft.com/office/powerpoint/2010/main" val="16843823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76872"/>
            <a:ext cx="6840760" cy="45452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023599" y="56907"/>
            <a:ext cx="4061753" cy="369332"/>
          </a:xfrm>
          <a:prstGeom prst="rect">
            <a:avLst/>
          </a:prstGeom>
        </p:spPr>
        <p:txBody>
          <a:bodyPr wrap="none">
            <a:spAutoFit/>
          </a:bodyPr>
          <a:lstStyle/>
          <a:p>
            <a:r>
              <a:rPr lang="en-US" dirty="0">
                <a:hlinkClick r:id="rId3"/>
              </a:rPr>
              <a:t>https://github.com/Newmu/dcgan_code</a:t>
            </a:r>
            <a:r>
              <a:rPr lang="en-US" dirty="0"/>
              <a:t> </a:t>
            </a:r>
          </a:p>
        </p:txBody>
      </p:sp>
      <p:sp>
        <p:nvSpPr>
          <p:cNvPr id="5" name="Rectangle 4"/>
          <p:cNvSpPr/>
          <p:nvPr/>
        </p:nvSpPr>
        <p:spPr>
          <a:xfrm>
            <a:off x="0" y="44554"/>
            <a:ext cx="2879338" cy="1477328"/>
          </a:xfrm>
          <a:prstGeom prst="rect">
            <a:avLst/>
          </a:prstGeom>
          <a:noFill/>
        </p:spPr>
        <p:txBody>
          <a:bodyPr wrap="square" lIns="91440" tIns="45720" rIns="91440" bIns="45720">
            <a:spAutoFit/>
          </a:bodyPr>
          <a:lstStyle/>
          <a:p>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Some “tricks” with GANs:</a:t>
            </a:r>
          </a:p>
          <a:p>
            <a:pPr algn="ctr"/>
            <a:r>
              <a:rPr lang="en-US" b="1" dirty="0"/>
              <a:t>Rotations of faces and more</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6" name="Group 5"/>
          <p:cNvGrpSpPr/>
          <p:nvPr/>
        </p:nvGrpSpPr>
        <p:grpSpPr>
          <a:xfrm>
            <a:off x="2848342" y="426240"/>
            <a:ext cx="6237010" cy="3645308"/>
            <a:chOff x="2987824" y="572298"/>
            <a:chExt cx="6010044" cy="3483751"/>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610231"/>
              <a:ext cx="6010044" cy="344581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159976" y="572298"/>
              <a:ext cx="1872208" cy="400110"/>
            </a:xfrm>
            <a:prstGeom prst="rect">
              <a:avLst/>
            </a:prstGeom>
            <a:noFill/>
            <a:ln w="19050">
              <a:noFill/>
            </a:ln>
          </p:spPr>
          <p:txBody>
            <a:bodyPr wrap="square" rtlCol="0">
              <a:spAutoFit/>
            </a:bodyPr>
            <a:lstStyle/>
            <a:p>
              <a:r>
                <a:rPr lang="en-US" sz="2000" b="1" dirty="0"/>
                <a:t>Rotations</a:t>
              </a:r>
            </a:p>
          </p:txBody>
        </p:sp>
      </p:gr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8375" y="4117752"/>
            <a:ext cx="1757040" cy="270892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0" y="1700939"/>
            <a:ext cx="2948308" cy="307777"/>
          </a:xfrm>
          <a:prstGeom prst="rect">
            <a:avLst/>
          </a:prstGeom>
        </p:spPr>
        <p:txBody>
          <a:bodyPr wrap="none">
            <a:spAutoFit/>
          </a:bodyPr>
          <a:lstStyle/>
          <a:p>
            <a:r>
              <a:rPr lang="en-US" sz="1400" dirty="0">
                <a:hlinkClick r:id="rId6"/>
              </a:rPr>
              <a:t>https://arxiv.org/pdf/1511.06434.pdf</a:t>
            </a:r>
            <a:r>
              <a:rPr lang="en-US" sz="1400" dirty="0"/>
              <a:t> </a:t>
            </a:r>
          </a:p>
        </p:txBody>
      </p:sp>
    </p:spTree>
    <p:extLst>
      <p:ext uri="{BB962C8B-B14F-4D97-AF65-F5344CB8AC3E}">
        <p14:creationId xmlns:p14="http://schemas.microsoft.com/office/powerpoint/2010/main" val="35281544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86" y="1340364"/>
            <a:ext cx="8798243" cy="496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6309320"/>
            <a:ext cx="8424936" cy="369332"/>
          </a:xfrm>
          <a:prstGeom prst="rect">
            <a:avLst/>
          </a:prstGeom>
        </p:spPr>
        <p:txBody>
          <a:bodyPr wrap="square">
            <a:spAutoFit/>
          </a:bodyPr>
          <a:lstStyle/>
          <a:p>
            <a:r>
              <a:rPr lang="en-US" dirty="0">
                <a:hlinkClick r:id="rId3"/>
              </a:rPr>
              <a:t>http://www.kurzweilai.net/neural-networks-promise-sharpest-ever-images</a:t>
            </a:r>
            <a:r>
              <a:rPr lang="en-US" dirty="0"/>
              <a:t> </a:t>
            </a:r>
          </a:p>
        </p:txBody>
      </p:sp>
      <p:sp>
        <p:nvSpPr>
          <p:cNvPr id="6" name="Rectangle 5"/>
          <p:cNvSpPr/>
          <p:nvPr/>
        </p:nvSpPr>
        <p:spPr>
          <a:xfrm>
            <a:off x="894361" y="260648"/>
            <a:ext cx="6666376" cy="769441"/>
          </a:xfrm>
          <a:prstGeom prst="rect">
            <a:avLst/>
          </a:prstGeom>
          <a:noFill/>
        </p:spPr>
        <p:txBody>
          <a:bodyPr wrap="non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GAN-driven image recovery</a:t>
            </a:r>
          </a:p>
        </p:txBody>
      </p:sp>
    </p:spTree>
    <p:extLst>
      <p:ext uri="{BB962C8B-B14F-4D97-AF65-F5344CB8AC3E}">
        <p14:creationId xmlns:p14="http://schemas.microsoft.com/office/powerpoint/2010/main" val="22189412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Also check out</a:t>
            </a:r>
          </a:p>
        </p:txBody>
      </p:sp>
      <p:sp>
        <p:nvSpPr>
          <p:cNvPr id="3" name="Text Placeholder 2"/>
          <p:cNvSpPr>
            <a:spLocks noGrp="1"/>
          </p:cNvSpPr>
          <p:nvPr>
            <p:ph type="body" sz="quarter" idx="10"/>
          </p:nvPr>
        </p:nvSpPr>
        <p:spPr>
          <a:xfrm>
            <a:off x="35496" y="1484784"/>
            <a:ext cx="8740142" cy="2880320"/>
          </a:xfrm>
        </p:spPr>
        <p:txBody>
          <a:bodyPr/>
          <a:lstStyle/>
          <a:p>
            <a:r>
              <a:rPr lang="en-US" dirty="0">
                <a:hlinkClick r:id="rId2"/>
              </a:rPr>
              <a:t>Deep Learning Demystified</a:t>
            </a:r>
            <a:endParaRPr lang="en-US" dirty="0">
              <a:hlinkClick r:id="rId3"/>
            </a:endParaRPr>
          </a:p>
          <a:p>
            <a:r>
              <a:rPr lang="en-US" dirty="0">
                <a:hlinkClick r:id="rId4"/>
              </a:rPr>
              <a:t>The writings of Christopher Olah: </a:t>
            </a:r>
          </a:p>
          <a:p>
            <a:r>
              <a:rPr lang="en-US" sz="2000" dirty="0">
                <a:hlinkClick r:id="rId4"/>
              </a:rPr>
              <a:t>http://colah.github.io/posts/2014-07-Understanding-Convolutions/ </a:t>
            </a:r>
            <a:endParaRPr lang="en-US" sz="2000" dirty="0"/>
          </a:p>
          <a:p>
            <a:r>
              <a:rPr lang="en-US" sz="2000" dirty="0">
                <a:hlinkClick r:id="rId5"/>
              </a:rPr>
              <a:t>http://colah.github.io/posts/2014-07-Conv-Nets-Modular/</a:t>
            </a:r>
            <a:r>
              <a:rPr lang="en-US" sz="2000" dirty="0"/>
              <a:t> </a:t>
            </a:r>
          </a:p>
          <a:p>
            <a:r>
              <a:rPr lang="en-US" sz="2000" dirty="0">
                <a:hlinkClick r:id="rId6"/>
              </a:rPr>
              <a:t>http://colah.github.io/</a:t>
            </a:r>
            <a:endParaRPr lang="en-US" sz="2000" dirty="0"/>
          </a:p>
        </p:txBody>
      </p:sp>
      <p:sp>
        <p:nvSpPr>
          <p:cNvPr id="4" name="Rectangle 3"/>
          <p:cNvSpPr/>
          <p:nvPr/>
        </p:nvSpPr>
        <p:spPr>
          <a:xfrm>
            <a:off x="107504" y="4221088"/>
            <a:ext cx="7571891" cy="1754326"/>
          </a:xfrm>
          <a:prstGeom prst="rect">
            <a:avLst/>
          </a:prstGeom>
        </p:spPr>
        <p:txBody>
          <a:bodyPr wrap="square">
            <a:spAutoFit/>
          </a:bodyPr>
          <a:lstStyle/>
          <a:p>
            <a:r>
              <a:rPr lang="en-US" dirty="0"/>
              <a:t>See also:</a:t>
            </a:r>
          </a:p>
          <a:p>
            <a:r>
              <a:rPr lang="en-US" dirty="0">
                <a:hlinkClick r:id="rId3"/>
              </a:rPr>
              <a:t>http://cs231n.github.io/convolutional-networks/</a:t>
            </a:r>
            <a:r>
              <a:rPr lang="en-US" dirty="0"/>
              <a:t> </a:t>
            </a:r>
          </a:p>
          <a:p>
            <a:r>
              <a:rPr lang="en-US" dirty="0">
                <a:hlinkClick r:id="rId7"/>
              </a:rPr>
              <a:t>https://adeshpande3.github.io/adeshpande3.github.io/A-Beginner's-Guide-To-Understanding-Convolutional-Neural-Networks/</a:t>
            </a:r>
            <a:endParaRPr lang="en-US" dirty="0"/>
          </a:p>
          <a:p>
            <a:r>
              <a:rPr lang="en-US" dirty="0">
                <a:hlinkClick r:id="rId8"/>
              </a:rPr>
              <a:t>https://en.wikipedia.org/wiki/Convolutional_neural_network</a:t>
            </a:r>
            <a:endParaRPr lang="en-US" dirty="0"/>
          </a:p>
          <a:p>
            <a:r>
              <a:rPr lang="en-US" dirty="0">
                <a:hlinkClick r:id="rId9"/>
              </a:rPr>
              <a:t>http://cs231n.github.io/neural-networks-2/</a:t>
            </a:r>
            <a:r>
              <a:rPr lang="en-US" dirty="0"/>
              <a:t>  </a:t>
            </a:r>
          </a:p>
        </p:txBody>
      </p:sp>
    </p:spTree>
    <p:extLst>
      <p:ext uri="{BB962C8B-B14F-4D97-AF65-F5344CB8AC3E}">
        <p14:creationId xmlns:p14="http://schemas.microsoft.com/office/powerpoint/2010/main" val="189049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US" dirty="0"/>
              <a:t>Some </a:t>
            </a:r>
            <a:r>
              <a:rPr lang="en-US" dirty="0" err="1"/>
              <a:t>ConvNet</a:t>
            </a:r>
            <a:r>
              <a:rPr lang="en-US" dirty="0"/>
              <a:t>/DNN toolkits</a:t>
            </a:r>
          </a:p>
        </p:txBody>
      </p:sp>
      <p:sp>
        <p:nvSpPr>
          <p:cNvPr id="3" name="Text Placeholder 2"/>
          <p:cNvSpPr>
            <a:spLocks noGrp="1"/>
          </p:cNvSpPr>
          <p:nvPr>
            <p:ph type="body" sz="quarter" idx="10"/>
          </p:nvPr>
        </p:nvSpPr>
        <p:spPr>
          <a:xfrm>
            <a:off x="107504" y="1189177"/>
            <a:ext cx="8834567" cy="5371491"/>
          </a:xfrm>
        </p:spPr>
        <p:txBody>
          <a:bodyPr/>
          <a:lstStyle/>
          <a:p>
            <a:r>
              <a:rPr lang="en-US" dirty="0" err="1">
                <a:hlinkClick r:id="rId2"/>
              </a:rPr>
              <a:t>Caffe</a:t>
            </a:r>
            <a:r>
              <a:rPr lang="en-US" dirty="0"/>
              <a:t> (Berkeley Vision and Learning Center)</a:t>
            </a:r>
          </a:p>
          <a:p>
            <a:r>
              <a:rPr lang="en-US" dirty="0">
                <a:hlinkClick r:id="rId3"/>
              </a:rPr>
              <a:t>CNTK</a:t>
            </a:r>
            <a:r>
              <a:rPr lang="en-US" dirty="0"/>
              <a:t> (Microsoft)</a:t>
            </a:r>
          </a:p>
          <a:p>
            <a:r>
              <a:rPr lang="en-US" dirty="0">
                <a:hlinkClick r:id="rId4" tooltip="Deeplearning4j"/>
              </a:rPr>
              <a:t>Deeplearning4j</a:t>
            </a:r>
            <a:r>
              <a:rPr lang="en-US" dirty="0"/>
              <a:t> (</a:t>
            </a:r>
            <a:r>
              <a:rPr lang="en-US" dirty="0" err="1"/>
              <a:t>Skymind</a:t>
            </a:r>
            <a:r>
              <a:rPr lang="en-US" dirty="0"/>
              <a:t>)</a:t>
            </a:r>
          </a:p>
          <a:p>
            <a:r>
              <a:rPr lang="en-US" dirty="0" err="1">
                <a:hlinkClick r:id="rId5"/>
              </a:rPr>
              <a:t>TensorFlow</a:t>
            </a:r>
            <a:r>
              <a:rPr lang="en-US" dirty="0"/>
              <a:t> (Google)</a:t>
            </a:r>
          </a:p>
          <a:p>
            <a:r>
              <a:rPr lang="en-US" dirty="0" err="1">
                <a:hlinkClick r:id="rId6" tooltip="Theano (software)"/>
              </a:rPr>
              <a:t>Theano</a:t>
            </a:r>
            <a:r>
              <a:rPr lang="en-US" dirty="0"/>
              <a:t> (University of Montreal + broad community)</a:t>
            </a:r>
          </a:p>
          <a:p>
            <a:r>
              <a:rPr lang="en-US" dirty="0">
                <a:hlinkClick r:id="rId7" tooltip="Torch (machine learning)"/>
              </a:rPr>
              <a:t>Torch</a:t>
            </a:r>
            <a:r>
              <a:rPr lang="en-US" dirty="0"/>
              <a:t> (Ronan </a:t>
            </a:r>
            <a:r>
              <a:rPr lang="en-US" dirty="0" err="1"/>
              <a:t>Collobert</a:t>
            </a:r>
            <a:r>
              <a:rPr lang="en-US" dirty="0"/>
              <a:t>)</a:t>
            </a:r>
          </a:p>
          <a:p>
            <a:r>
              <a:rPr lang="en-US" dirty="0">
                <a:hlinkClick r:id="rId8"/>
              </a:rPr>
              <a:t>Many others</a:t>
            </a:r>
            <a:endParaRPr lang="en-US" dirty="0"/>
          </a:p>
          <a:p>
            <a:endParaRPr lang="en-US" dirty="0"/>
          </a:p>
        </p:txBody>
      </p:sp>
    </p:spTree>
    <p:extLst>
      <p:ext uri="{BB962C8B-B14F-4D97-AF65-F5344CB8AC3E}">
        <p14:creationId xmlns:p14="http://schemas.microsoft.com/office/powerpoint/2010/main" val="78081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51720" y="1506913"/>
            <a:ext cx="4248471" cy="4273687"/>
          </a:xfrm>
          <a:prstGeom prst="rect">
            <a:avLst/>
          </a:prstGeom>
        </p:spPr>
      </p:pic>
      <p:sp>
        <p:nvSpPr>
          <p:cNvPr id="2" name="Title 1"/>
          <p:cNvSpPr>
            <a:spLocks noGrp="1"/>
          </p:cNvSpPr>
          <p:nvPr>
            <p:ph type="title"/>
          </p:nvPr>
        </p:nvSpPr>
        <p:spPr>
          <a:xfrm>
            <a:off x="323528" y="44624"/>
            <a:ext cx="8229600" cy="1143000"/>
          </a:xfrm>
        </p:spPr>
        <p:txBody>
          <a:bodyPr/>
          <a:lstStyle/>
          <a:p>
            <a:r>
              <a:rPr lang="en-US" dirty="0"/>
              <a:t>What computers see</a:t>
            </a:r>
          </a:p>
        </p:txBody>
      </p:sp>
    </p:spTree>
    <p:extLst>
      <p:ext uri="{BB962C8B-B14F-4D97-AF65-F5344CB8AC3E}">
        <p14:creationId xmlns:p14="http://schemas.microsoft.com/office/powerpoint/2010/main" val="192089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0652" y="1805418"/>
            <a:ext cx="3153155" cy="3302507"/>
          </a:xfrm>
          <a:prstGeom prst="rect">
            <a:avLst/>
          </a:prstGeom>
        </p:spPr>
      </p:pic>
      <p:pic>
        <p:nvPicPr>
          <p:cNvPr id="9" name="Picture 8"/>
          <p:cNvPicPr>
            <a:picLocks noChangeAspect="1"/>
          </p:cNvPicPr>
          <p:nvPr/>
        </p:nvPicPr>
        <p:blipFill>
          <a:blip r:embed="rId3"/>
          <a:stretch>
            <a:fillRect/>
          </a:stretch>
        </p:blipFill>
        <p:spPr>
          <a:xfrm>
            <a:off x="5579564" y="1793717"/>
            <a:ext cx="3168899" cy="3333207"/>
          </a:xfrm>
          <a:prstGeom prst="rect">
            <a:avLst/>
          </a:prstGeom>
        </p:spPr>
      </p:pic>
      <p:sp>
        <p:nvSpPr>
          <p:cNvPr id="2" name="Title 1"/>
          <p:cNvSpPr>
            <a:spLocks noGrp="1"/>
          </p:cNvSpPr>
          <p:nvPr>
            <p:ph type="title"/>
          </p:nvPr>
        </p:nvSpPr>
        <p:spPr>
          <a:xfrm>
            <a:off x="457200" y="131055"/>
            <a:ext cx="8229600" cy="1143000"/>
          </a:xfrm>
        </p:spPr>
        <p:txBody>
          <a:bodyPr/>
          <a:lstStyle/>
          <a:p>
            <a:r>
              <a:rPr lang="en-US" dirty="0"/>
              <a:t>Computers are literal</a:t>
            </a:r>
          </a:p>
        </p:txBody>
      </p:sp>
      <p:sp>
        <p:nvSpPr>
          <p:cNvPr id="6" name="TextBox 5"/>
          <p:cNvSpPr txBox="1"/>
          <p:nvPr/>
        </p:nvSpPr>
        <p:spPr>
          <a:xfrm>
            <a:off x="3552336" y="1704370"/>
            <a:ext cx="1810968" cy="3511902"/>
          </a:xfrm>
          <a:prstGeom prst="rect">
            <a:avLst/>
          </a:prstGeom>
          <a:noFill/>
        </p:spPr>
        <p:txBody>
          <a:bodyPr wrap="none" lIns="150602" tIns="120481" rIns="150602" bIns="120481" rtlCol="0">
            <a:spAutoFit/>
          </a:bodyPr>
          <a:lstStyle/>
          <a:p>
            <a:pPr>
              <a:lnSpc>
                <a:spcPct val="90000"/>
              </a:lnSpc>
              <a:spcAft>
                <a:spcPts val="494"/>
              </a:spcAft>
            </a:pPr>
            <a:r>
              <a:rPr lang="en-US" sz="23600" dirty="0">
                <a:solidFill>
                  <a:srgbClr val="002060"/>
                </a:solidFill>
              </a:rPr>
              <a:t>=</a:t>
            </a:r>
          </a:p>
        </p:txBody>
      </p:sp>
      <p:sp>
        <p:nvSpPr>
          <p:cNvPr id="7" name="TextBox 6"/>
          <p:cNvSpPr txBox="1"/>
          <p:nvPr/>
        </p:nvSpPr>
        <p:spPr>
          <a:xfrm>
            <a:off x="3843655" y="2080638"/>
            <a:ext cx="1214651" cy="2514706"/>
          </a:xfrm>
          <a:prstGeom prst="rect">
            <a:avLst/>
          </a:prstGeom>
          <a:noFill/>
        </p:spPr>
        <p:txBody>
          <a:bodyPr wrap="none" lIns="150602" tIns="120481" rIns="150602" bIns="120481" rtlCol="0">
            <a:spAutoFit/>
          </a:bodyPr>
          <a:lstStyle/>
          <a:p>
            <a:pPr>
              <a:lnSpc>
                <a:spcPct val="90000"/>
              </a:lnSpc>
              <a:spcAft>
                <a:spcPts val="494"/>
              </a:spcAft>
            </a:pPr>
            <a:r>
              <a:rPr lang="en-US" sz="16400" dirty="0">
                <a:solidFill>
                  <a:srgbClr val="C00000"/>
                </a:solidFill>
              </a:rPr>
              <a:t>x</a:t>
            </a:r>
          </a:p>
        </p:txBody>
      </p:sp>
      <p:sp>
        <p:nvSpPr>
          <p:cNvPr id="3" name="TextBox 2"/>
          <p:cNvSpPr txBox="1"/>
          <p:nvPr/>
        </p:nvSpPr>
        <p:spPr>
          <a:xfrm>
            <a:off x="179512" y="5327874"/>
            <a:ext cx="8712968" cy="1477328"/>
          </a:xfrm>
          <a:prstGeom prst="rect">
            <a:avLst/>
          </a:prstGeom>
          <a:solidFill>
            <a:schemeClr val="bg1">
              <a:lumMod val="85000"/>
            </a:schemeClr>
          </a:solidFill>
          <a:ln w="19050">
            <a:solidFill>
              <a:schemeClr val="tx1"/>
            </a:solidFill>
          </a:ln>
        </p:spPr>
        <p:txBody>
          <a:bodyPr wrap="square" rtlCol="0">
            <a:spAutoFit/>
          </a:bodyPr>
          <a:lstStyle/>
          <a:p>
            <a:r>
              <a:rPr lang="en-US" dirty="0"/>
              <a:t>To a computer, an image looks like a two-dimensional array of pixels with a number in each position. In our example a pixel value of 1 is white, and -1 is black. When comparing two images, if any pixel values don’t match, then the images don’t match, at least to the computer. Ideally, we would like to be able to see X’s and O’s even if they’re shifted, shrunken, rotated or deformed. This is where CNNs come in. </a:t>
            </a:r>
          </a:p>
        </p:txBody>
      </p:sp>
    </p:spTree>
    <p:extLst>
      <p:ext uri="{BB962C8B-B14F-4D97-AF65-F5344CB8AC3E}">
        <p14:creationId xmlns:p14="http://schemas.microsoft.com/office/powerpoint/2010/main" val="2335804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a:blip r:embed="rId2"/>
          <a:stretch>
            <a:fillRect/>
          </a:stretch>
        </p:blipFill>
        <p:spPr>
          <a:xfrm>
            <a:off x="5346210" y="2244863"/>
            <a:ext cx="3312003" cy="3341839"/>
          </a:xfrm>
          <a:prstGeom prst="rect">
            <a:avLst/>
          </a:prstGeom>
        </p:spPr>
      </p:pic>
      <p:pic>
        <p:nvPicPr>
          <p:cNvPr id="74" name="Picture 73"/>
          <p:cNvPicPr>
            <a:picLocks noChangeAspect="1"/>
          </p:cNvPicPr>
          <p:nvPr/>
        </p:nvPicPr>
        <p:blipFill>
          <a:blip r:embed="rId3"/>
          <a:stretch>
            <a:fillRect/>
          </a:stretch>
        </p:blipFill>
        <p:spPr>
          <a:xfrm>
            <a:off x="516015" y="2213497"/>
            <a:ext cx="3240360" cy="3323303"/>
          </a:xfrm>
          <a:prstGeom prst="rect">
            <a:avLst/>
          </a:prstGeom>
        </p:spPr>
      </p:pic>
      <p:sp>
        <p:nvSpPr>
          <p:cNvPr id="2" name="Title 1"/>
          <p:cNvSpPr>
            <a:spLocks noGrp="1"/>
          </p:cNvSpPr>
          <p:nvPr>
            <p:ph type="title"/>
          </p:nvPr>
        </p:nvSpPr>
        <p:spPr>
          <a:xfrm>
            <a:off x="111499" y="10143"/>
            <a:ext cx="8964488" cy="1143000"/>
          </a:xfrm>
        </p:spPr>
        <p:txBody>
          <a:bodyPr>
            <a:normAutofit fontScale="90000"/>
          </a:bodyPr>
          <a:lstStyle/>
          <a:p>
            <a:r>
              <a:rPr lang="en-US" dirty="0"/>
              <a:t>Convolutional Nets match pieces of the image</a:t>
            </a:r>
          </a:p>
        </p:txBody>
      </p:sp>
      <p:sp>
        <p:nvSpPr>
          <p:cNvPr id="6" name="TextBox 5"/>
          <p:cNvSpPr txBox="1"/>
          <p:nvPr/>
        </p:nvSpPr>
        <p:spPr>
          <a:xfrm>
            <a:off x="4114399" y="1034355"/>
            <a:ext cx="680852" cy="1060462"/>
          </a:xfrm>
          <a:prstGeom prst="rect">
            <a:avLst/>
          </a:prstGeom>
          <a:noFill/>
        </p:spPr>
        <p:txBody>
          <a:bodyPr wrap="none" lIns="150602" tIns="120481" rIns="150602" bIns="120481" rtlCol="0">
            <a:spAutoFit/>
          </a:bodyPr>
          <a:lstStyle/>
          <a:p>
            <a:pPr>
              <a:lnSpc>
                <a:spcPct val="90000"/>
              </a:lnSpc>
              <a:spcAft>
                <a:spcPts val="494"/>
              </a:spcAft>
            </a:pPr>
            <a:r>
              <a:rPr lang="en-US" sz="5900" dirty="0">
                <a:solidFill>
                  <a:srgbClr val="002060"/>
                </a:solidFill>
              </a:rPr>
              <a:t>=</a:t>
            </a:r>
          </a:p>
        </p:txBody>
      </p:sp>
      <p:cxnSp>
        <p:nvCxnSpPr>
          <p:cNvPr id="10" name="Straight Connector 9"/>
          <p:cNvCxnSpPr/>
          <p:nvPr/>
        </p:nvCxnSpPr>
        <p:spPr>
          <a:xfrm flipV="1">
            <a:off x="1042327" y="1526801"/>
            <a:ext cx="3072072" cy="1060261"/>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a:off x="4795251" y="1526801"/>
            <a:ext cx="1642874" cy="1433713"/>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sp>
        <p:nvSpPr>
          <p:cNvPr id="14" name="TextBox 13"/>
          <p:cNvSpPr txBox="1"/>
          <p:nvPr/>
        </p:nvSpPr>
        <p:spPr>
          <a:xfrm>
            <a:off x="4111914" y="5798927"/>
            <a:ext cx="680852" cy="1060462"/>
          </a:xfrm>
          <a:prstGeom prst="rect">
            <a:avLst/>
          </a:prstGeom>
          <a:noFill/>
        </p:spPr>
        <p:txBody>
          <a:bodyPr wrap="none" lIns="150602" tIns="120481" rIns="150602" bIns="120481" rtlCol="0">
            <a:spAutoFit/>
          </a:bodyPr>
          <a:lstStyle/>
          <a:p>
            <a:pPr>
              <a:lnSpc>
                <a:spcPct val="90000"/>
              </a:lnSpc>
              <a:spcAft>
                <a:spcPts val="494"/>
              </a:spcAft>
            </a:pPr>
            <a:r>
              <a:rPr lang="en-US" sz="5900" dirty="0">
                <a:solidFill>
                  <a:srgbClr val="002060"/>
                </a:solidFill>
              </a:rPr>
              <a:t>=</a:t>
            </a:r>
          </a:p>
        </p:txBody>
      </p:sp>
      <p:cxnSp>
        <p:nvCxnSpPr>
          <p:cNvPr id="17" name="Straight Connector 16"/>
          <p:cNvCxnSpPr>
            <a:endCxn id="14" idx="1"/>
          </p:cNvCxnSpPr>
          <p:nvPr/>
        </p:nvCxnSpPr>
        <p:spPr>
          <a:xfrm>
            <a:off x="1038332" y="5214435"/>
            <a:ext cx="3073582" cy="1114723"/>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18" name="Straight Connector 17"/>
          <p:cNvCxnSpPr>
            <a:stCxn id="14" idx="3"/>
          </p:cNvCxnSpPr>
          <p:nvPr/>
        </p:nvCxnSpPr>
        <p:spPr>
          <a:xfrm flipV="1">
            <a:off x="4792766" y="4468039"/>
            <a:ext cx="1347977" cy="1861119"/>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sp>
        <p:nvSpPr>
          <p:cNvPr id="23" name="TextBox 22"/>
          <p:cNvSpPr txBox="1"/>
          <p:nvPr/>
        </p:nvSpPr>
        <p:spPr>
          <a:xfrm>
            <a:off x="4113647" y="3159394"/>
            <a:ext cx="680852" cy="1060462"/>
          </a:xfrm>
          <a:prstGeom prst="rect">
            <a:avLst/>
          </a:prstGeom>
          <a:noFill/>
        </p:spPr>
        <p:txBody>
          <a:bodyPr wrap="none" lIns="150602" tIns="120481" rIns="150602" bIns="120481" rtlCol="0">
            <a:spAutoFit/>
          </a:bodyPr>
          <a:lstStyle/>
          <a:p>
            <a:pPr>
              <a:lnSpc>
                <a:spcPct val="90000"/>
              </a:lnSpc>
              <a:spcAft>
                <a:spcPts val="494"/>
              </a:spcAft>
            </a:pPr>
            <a:r>
              <a:rPr lang="en-US" sz="5900" dirty="0">
                <a:solidFill>
                  <a:srgbClr val="002060"/>
                </a:solidFill>
              </a:rPr>
              <a:t>=</a:t>
            </a:r>
          </a:p>
        </p:txBody>
      </p:sp>
      <p:cxnSp>
        <p:nvCxnSpPr>
          <p:cNvPr id="26" name="Straight Connector 25"/>
          <p:cNvCxnSpPr>
            <a:endCxn id="23" idx="1"/>
          </p:cNvCxnSpPr>
          <p:nvPr/>
        </p:nvCxnSpPr>
        <p:spPr>
          <a:xfrm>
            <a:off x="2457284" y="3346620"/>
            <a:ext cx="1656363" cy="343005"/>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27" name="Straight Connector 26"/>
          <p:cNvCxnSpPr>
            <a:stCxn id="23" idx="3"/>
          </p:cNvCxnSpPr>
          <p:nvPr/>
        </p:nvCxnSpPr>
        <p:spPr>
          <a:xfrm>
            <a:off x="4794499" y="3689625"/>
            <a:ext cx="1626377" cy="778414"/>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sp>
        <p:nvSpPr>
          <p:cNvPr id="3" name="Rectangle 2"/>
          <p:cNvSpPr/>
          <p:nvPr/>
        </p:nvSpPr>
        <p:spPr bwMode="auto">
          <a:xfrm>
            <a:off x="857812" y="2587061"/>
            <a:ext cx="720000" cy="720000"/>
          </a:xfrm>
          <a:prstGeom prst="rect">
            <a:avLst/>
          </a:prstGeom>
          <a:noFill/>
          <a:ln w="5715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 name="Rectangle 7"/>
          <p:cNvSpPr/>
          <p:nvPr/>
        </p:nvSpPr>
        <p:spPr bwMode="auto">
          <a:xfrm>
            <a:off x="5701913" y="2975738"/>
            <a:ext cx="720000" cy="720000"/>
          </a:xfrm>
          <a:prstGeom prst="rect">
            <a:avLst/>
          </a:prstGeom>
          <a:noFill/>
          <a:ln w="5715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 name="Rectangle 14"/>
          <p:cNvSpPr/>
          <p:nvPr/>
        </p:nvSpPr>
        <p:spPr bwMode="auto">
          <a:xfrm>
            <a:off x="872926" y="4424650"/>
            <a:ext cx="720000" cy="720000"/>
          </a:xfrm>
          <a:prstGeom prst="rect">
            <a:avLst/>
          </a:prstGeom>
          <a:noFill/>
          <a:ln w="57150">
            <a:solidFill>
              <a:schemeClr val="accent3">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6" name="Rectangle 15"/>
          <p:cNvSpPr/>
          <p:nvPr/>
        </p:nvSpPr>
        <p:spPr bwMode="auto">
          <a:xfrm>
            <a:off x="6102843" y="4485106"/>
            <a:ext cx="720000" cy="720000"/>
          </a:xfrm>
          <a:prstGeom prst="rect">
            <a:avLst/>
          </a:prstGeom>
          <a:noFill/>
          <a:ln w="57150">
            <a:solidFill>
              <a:schemeClr val="accent3">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4" name="Rectangle 23"/>
          <p:cNvSpPr/>
          <p:nvPr/>
        </p:nvSpPr>
        <p:spPr bwMode="auto">
          <a:xfrm>
            <a:off x="1595036" y="3325209"/>
            <a:ext cx="1080000" cy="1080000"/>
          </a:xfrm>
          <a:prstGeom prst="rect">
            <a:avLst/>
          </a:prstGeom>
          <a:noFill/>
          <a:ln w="57150">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5" name="Rectangle 24"/>
          <p:cNvSpPr/>
          <p:nvPr/>
        </p:nvSpPr>
        <p:spPr bwMode="auto">
          <a:xfrm>
            <a:off x="6451104" y="3364416"/>
            <a:ext cx="1080000" cy="1080000"/>
          </a:xfrm>
          <a:prstGeom prst="rect">
            <a:avLst/>
          </a:prstGeom>
          <a:noFill/>
          <a:ln w="57150">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2" name="Straight Connector 41"/>
          <p:cNvCxnSpPr/>
          <p:nvPr/>
        </p:nvCxnSpPr>
        <p:spPr>
          <a:xfrm flipV="1">
            <a:off x="1618343" y="1526801"/>
            <a:ext cx="2496056" cy="1794228"/>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47" name="Straight Connector 46"/>
          <p:cNvCxnSpPr/>
          <p:nvPr/>
        </p:nvCxnSpPr>
        <p:spPr>
          <a:xfrm>
            <a:off x="4795251" y="1526801"/>
            <a:ext cx="1047810" cy="2182890"/>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52" name="Straight Connector 51"/>
          <p:cNvCxnSpPr>
            <a:endCxn id="23" idx="1"/>
          </p:cNvCxnSpPr>
          <p:nvPr/>
        </p:nvCxnSpPr>
        <p:spPr>
          <a:xfrm flipV="1">
            <a:off x="2499017" y="3689625"/>
            <a:ext cx="1614630" cy="765253"/>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23" idx="3"/>
          </p:cNvCxnSpPr>
          <p:nvPr/>
        </p:nvCxnSpPr>
        <p:spPr>
          <a:xfrm flipV="1">
            <a:off x="4794499" y="3354420"/>
            <a:ext cx="1626377" cy="335205"/>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a:endCxn id="14" idx="1"/>
          </p:cNvCxnSpPr>
          <p:nvPr/>
        </p:nvCxnSpPr>
        <p:spPr>
          <a:xfrm>
            <a:off x="1602593" y="4480470"/>
            <a:ext cx="2509321" cy="1848688"/>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cxnSp>
        <p:nvCxnSpPr>
          <p:cNvPr id="67" name="Straight Connector 66"/>
          <p:cNvCxnSpPr>
            <a:stCxn id="14" idx="3"/>
          </p:cNvCxnSpPr>
          <p:nvPr/>
        </p:nvCxnSpPr>
        <p:spPr>
          <a:xfrm flipV="1">
            <a:off x="4792766" y="5213227"/>
            <a:ext cx="1908243" cy="1115931"/>
          </a:xfrm>
          <a:prstGeom prst="line">
            <a:avLst/>
          </a:prstGeom>
          <a:ln w="12700">
            <a:headEnd type="none"/>
            <a:tailEnd type="none"/>
          </a:ln>
        </p:spPr>
        <p:style>
          <a:lnRef idx="1">
            <a:schemeClr val="accent4"/>
          </a:lnRef>
          <a:fillRef idx="0">
            <a:schemeClr val="accent4"/>
          </a:fillRef>
          <a:effectRef idx="0">
            <a:schemeClr val="accent4"/>
          </a:effectRef>
          <a:fontRef idx="minor">
            <a:schemeClr val="tx1"/>
          </a:fontRef>
        </p:style>
      </p:cxnSp>
      <p:sp>
        <p:nvSpPr>
          <p:cNvPr id="4" name="Rectangle 3"/>
          <p:cNvSpPr/>
          <p:nvPr/>
        </p:nvSpPr>
        <p:spPr>
          <a:xfrm>
            <a:off x="6201086" y="5619927"/>
            <a:ext cx="2880319" cy="1200329"/>
          </a:xfrm>
          <a:prstGeom prst="rect">
            <a:avLst/>
          </a:prstGeom>
          <a:solidFill>
            <a:schemeClr val="bg1">
              <a:lumMod val="85000"/>
            </a:schemeClr>
          </a:solidFill>
          <a:ln w="19050">
            <a:solidFill>
              <a:schemeClr val="tx1"/>
            </a:solidFill>
          </a:ln>
        </p:spPr>
        <p:txBody>
          <a:bodyPr wrap="square">
            <a:spAutoFit/>
          </a:bodyPr>
          <a:lstStyle/>
          <a:p>
            <a:r>
              <a:rPr lang="en-US" sz="1200" dirty="0"/>
              <a:t>CNNs compare images piece by piece. The pieces that it looks for are called features. By finding rough feature matches in roughly the same positions in two images, CNNs get a lot better at seeing similarity than whole-image matching schemes. </a:t>
            </a:r>
          </a:p>
        </p:txBody>
      </p:sp>
    </p:spTree>
    <p:extLst>
      <p:ext uri="{BB962C8B-B14F-4D97-AF65-F5344CB8AC3E}">
        <p14:creationId xmlns:p14="http://schemas.microsoft.com/office/powerpoint/2010/main" val="130303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30274" y="1743731"/>
            <a:ext cx="2162101" cy="2301606"/>
          </a:xfrm>
          <a:prstGeom prst="rect">
            <a:avLst/>
          </a:prstGeom>
        </p:spPr>
      </p:pic>
      <p:pic>
        <p:nvPicPr>
          <p:cNvPr id="11" name="Picture 10"/>
          <p:cNvPicPr>
            <a:picLocks noChangeAspect="1"/>
          </p:cNvPicPr>
          <p:nvPr/>
        </p:nvPicPr>
        <p:blipFill>
          <a:blip r:embed="rId3"/>
          <a:stretch>
            <a:fillRect/>
          </a:stretch>
        </p:blipFill>
        <p:spPr>
          <a:xfrm>
            <a:off x="5716272" y="1743730"/>
            <a:ext cx="2160000" cy="2301607"/>
          </a:xfrm>
          <a:prstGeom prst="rect">
            <a:avLst/>
          </a:prstGeom>
        </p:spPr>
      </p:pic>
      <p:pic>
        <p:nvPicPr>
          <p:cNvPr id="12" name="Picture 11"/>
          <p:cNvPicPr>
            <a:picLocks noChangeAspect="1"/>
          </p:cNvPicPr>
          <p:nvPr/>
        </p:nvPicPr>
        <p:blipFill>
          <a:blip r:embed="rId4"/>
          <a:stretch>
            <a:fillRect/>
          </a:stretch>
        </p:blipFill>
        <p:spPr>
          <a:xfrm>
            <a:off x="3307131" y="1743731"/>
            <a:ext cx="2160000" cy="2301606"/>
          </a:xfrm>
          <a:prstGeom prst="rect">
            <a:avLst/>
          </a:prstGeom>
        </p:spPr>
      </p:pic>
      <p:sp>
        <p:nvSpPr>
          <p:cNvPr id="2" name="Title 1"/>
          <p:cNvSpPr>
            <a:spLocks noGrp="1"/>
          </p:cNvSpPr>
          <p:nvPr>
            <p:ph type="title"/>
          </p:nvPr>
        </p:nvSpPr>
        <p:spPr/>
        <p:txBody>
          <a:bodyPr>
            <a:normAutofit fontScale="90000"/>
          </a:bodyPr>
          <a:lstStyle/>
          <a:p>
            <a:r>
              <a:rPr lang="en-US" dirty="0"/>
              <a:t>3 chosen 3x3 features, which match pieces of the image</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206" y="4844081"/>
            <a:ext cx="101917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382" y="4844081"/>
            <a:ext cx="10477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5485" y="4833132"/>
            <a:ext cx="103822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0710" y="4842657"/>
            <a:ext cx="10096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512393" y="4221504"/>
            <a:ext cx="8229600" cy="576064"/>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Other 3x3 features</a:t>
            </a:r>
          </a:p>
        </p:txBody>
      </p:sp>
      <p:sp>
        <p:nvSpPr>
          <p:cNvPr id="4" name="Rectangle 3"/>
          <p:cNvSpPr/>
          <p:nvPr/>
        </p:nvSpPr>
        <p:spPr>
          <a:xfrm>
            <a:off x="3862303" y="5589240"/>
            <a:ext cx="787395" cy="11079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spTree>
    <p:extLst>
      <p:ext uri="{BB962C8B-B14F-4D97-AF65-F5344CB8AC3E}">
        <p14:creationId xmlns:p14="http://schemas.microsoft.com/office/powerpoint/2010/main" val="1539343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627784" y="2999259"/>
            <a:ext cx="3312000" cy="3252234"/>
          </a:xfrm>
          <a:prstGeom prst="rect">
            <a:avLst/>
          </a:prstGeom>
        </p:spPr>
      </p:pic>
      <p:pic>
        <p:nvPicPr>
          <p:cNvPr id="14" name="Picture 13"/>
          <p:cNvPicPr>
            <a:picLocks noChangeAspect="1"/>
          </p:cNvPicPr>
          <p:nvPr/>
        </p:nvPicPr>
        <p:blipFill>
          <a:blip r:embed="rId3"/>
          <a:stretch>
            <a:fillRect/>
          </a:stretch>
        </p:blipFill>
        <p:spPr>
          <a:xfrm>
            <a:off x="1115616" y="1088758"/>
            <a:ext cx="1191866" cy="1202487"/>
          </a:xfrm>
          <a:prstGeom prst="rect">
            <a:avLst/>
          </a:prstGeom>
        </p:spPr>
      </p:pic>
      <p:pic>
        <p:nvPicPr>
          <p:cNvPr id="15" name="Picture 14"/>
          <p:cNvPicPr>
            <a:picLocks noChangeAspect="1"/>
          </p:cNvPicPr>
          <p:nvPr/>
        </p:nvPicPr>
        <p:blipFill>
          <a:blip r:embed="rId4"/>
          <a:stretch>
            <a:fillRect/>
          </a:stretch>
        </p:blipFill>
        <p:spPr>
          <a:xfrm>
            <a:off x="6084168" y="1088757"/>
            <a:ext cx="1210429" cy="1202487"/>
          </a:xfrm>
          <a:prstGeom prst="rect">
            <a:avLst/>
          </a:prstGeom>
        </p:spPr>
      </p:pic>
      <p:pic>
        <p:nvPicPr>
          <p:cNvPr id="16" name="Picture 15"/>
          <p:cNvPicPr>
            <a:picLocks noChangeAspect="1"/>
          </p:cNvPicPr>
          <p:nvPr/>
        </p:nvPicPr>
        <p:blipFill>
          <a:blip r:embed="rId5"/>
          <a:stretch>
            <a:fillRect/>
          </a:stretch>
        </p:blipFill>
        <p:spPr>
          <a:xfrm>
            <a:off x="3779912" y="1088758"/>
            <a:ext cx="1224136" cy="1202487"/>
          </a:xfrm>
          <a:prstGeom prst="rect">
            <a:avLst/>
          </a:prstGeom>
        </p:spPr>
      </p:pic>
      <p:sp>
        <p:nvSpPr>
          <p:cNvPr id="5" name="Rectangle 4"/>
          <p:cNvSpPr/>
          <p:nvPr/>
        </p:nvSpPr>
        <p:spPr bwMode="auto">
          <a:xfrm>
            <a:off x="2976705" y="3339173"/>
            <a:ext cx="1119982"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1" name="Straight Connector 10"/>
          <p:cNvCxnSpPr/>
          <p:nvPr/>
        </p:nvCxnSpPr>
        <p:spPr>
          <a:xfrm flipH="1" flipV="1">
            <a:off x="2307482" y="1112907"/>
            <a:ext cx="1872332" cy="2241380"/>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376835" y="2315394"/>
            <a:ext cx="1962581" cy="2159583"/>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44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555776" y="2999261"/>
            <a:ext cx="3240000" cy="3250696"/>
          </a:xfrm>
          <a:prstGeom prst="rect">
            <a:avLst/>
          </a:prstGeom>
        </p:spPr>
      </p:pic>
      <p:pic>
        <p:nvPicPr>
          <p:cNvPr id="15" name="Picture 14"/>
          <p:cNvPicPr>
            <a:picLocks noChangeAspect="1"/>
          </p:cNvPicPr>
          <p:nvPr/>
        </p:nvPicPr>
        <p:blipFill>
          <a:blip r:embed="rId3"/>
          <a:stretch>
            <a:fillRect/>
          </a:stretch>
        </p:blipFill>
        <p:spPr>
          <a:xfrm>
            <a:off x="1377734" y="1088758"/>
            <a:ext cx="1250050" cy="1202487"/>
          </a:xfrm>
          <a:prstGeom prst="rect">
            <a:avLst/>
          </a:prstGeom>
        </p:spPr>
      </p:pic>
      <p:pic>
        <p:nvPicPr>
          <p:cNvPr id="16" name="Picture 15"/>
          <p:cNvPicPr>
            <a:picLocks noChangeAspect="1"/>
          </p:cNvPicPr>
          <p:nvPr/>
        </p:nvPicPr>
        <p:blipFill>
          <a:blip r:embed="rId4"/>
          <a:stretch>
            <a:fillRect/>
          </a:stretch>
        </p:blipFill>
        <p:spPr>
          <a:xfrm>
            <a:off x="6364848" y="1088757"/>
            <a:ext cx="1159479" cy="1202487"/>
          </a:xfrm>
          <a:prstGeom prst="rect">
            <a:avLst/>
          </a:prstGeom>
        </p:spPr>
      </p:pic>
      <p:pic>
        <p:nvPicPr>
          <p:cNvPr id="17" name="Picture 16"/>
          <p:cNvPicPr>
            <a:picLocks noChangeAspect="1"/>
          </p:cNvPicPr>
          <p:nvPr/>
        </p:nvPicPr>
        <p:blipFill>
          <a:blip r:embed="rId5"/>
          <a:stretch>
            <a:fillRect/>
          </a:stretch>
        </p:blipFill>
        <p:spPr>
          <a:xfrm>
            <a:off x="3866358" y="1088758"/>
            <a:ext cx="1137690" cy="1202487"/>
          </a:xfrm>
          <a:prstGeom prst="rect">
            <a:avLst/>
          </a:prstGeom>
        </p:spPr>
      </p:pic>
      <p:sp>
        <p:nvSpPr>
          <p:cNvPr id="5" name="Rectangle 4"/>
          <p:cNvSpPr/>
          <p:nvPr/>
        </p:nvSpPr>
        <p:spPr bwMode="auto">
          <a:xfrm>
            <a:off x="4347893" y="3354286"/>
            <a:ext cx="1064504" cy="1116425"/>
          </a:xfrm>
          <a:prstGeom prst="rect">
            <a:avLst/>
          </a:prstGeom>
          <a:noFill/>
          <a:ln w="76200">
            <a:solidFill>
              <a:schemeClr val="accent3">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1" name="Straight Connector 10"/>
          <p:cNvCxnSpPr/>
          <p:nvPr/>
        </p:nvCxnSpPr>
        <p:spPr>
          <a:xfrm flipV="1">
            <a:off x="5356371" y="2315395"/>
            <a:ext cx="1904903" cy="2155317"/>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59946" y="1112907"/>
            <a:ext cx="1904903" cy="2241380"/>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4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6823" y="2158523"/>
            <a:ext cx="9145176" cy="2590800"/>
          </a:xfrm>
        </p:spPr>
        <p:txBody>
          <a:bodyPr/>
          <a:lstStyle/>
          <a:p>
            <a:pPr algn="ctr"/>
            <a:r>
              <a:rPr lang="en-US" altLang="en-US" sz="2800" b="1" dirty="0">
                <a:solidFill>
                  <a:srgbClr val="0033CC"/>
                </a:solidFill>
                <a:latin typeface="+mn-lt"/>
              </a:rPr>
              <a:t>Part III: Convolutional Neural Networks for Image Processing</a:t>
            </a:r>
            <a:br>
              <a:rPr lang="en-US" altLang="en-US" sz="3600" b="1" dirty="0">
                <a:solidFill>
                  <a:srgbClr val="0033CC"/>
                </a:solidFill>
                <a:latin typeface="+mn-lt"/>
              </a:rPr>
            </a:br>
            <a:br>
              <a:rPr lang="en-US" altLang="en-US" sz="1200" b="1" dirty="0">
                <a:solidFill>
                  <a:srgbClr val="0033CC"/>
                </a:solidFill>
              </a:rPr>
            </a:br>
            <a:r>
              <a:rPr lang="en-US" altLang="en-US" sz="1600" b="1" dirty="0">
                <a:solidFill>
                  <a:schemeClr val="tx1"/>
                </a:solidFill>
              </a:rPr>
              <a:t>lectures from the course:</a:t>
            </a:r>
            <a:br>
              <a:rPr lang="en-US" altLang="en-US" sz="1800" b="1" dirty="0">
                <a:solidFill>
                  <a:schemeClr val="tx1"/>
                </a:solidFill>
              </a:rPr>
            </a:br>
            <a:r>
              <a:rPr lang="en-US" altLang="en-US" sz="1800" b="1" dirty="0">
                <a:solidFill>
                  <a:schemeClr val="tx1"/>
                </a:solidFill>
              </a:rPr>
              <a:t> </a:t>
            </a:r>
            <a:br>
              <a:rPr lang="en-US" altLang="en-US" sz="1800" b="1" dirty="0">
                <a:solidFill>
                  <a:schemeClr val="tx1"/>
                </a:solidFill>
              </a:rPr>
            </a:br>
            <a:r>
              <a:rPr lang="en-US" altLang="en-US" sz="2400" b="1" dirty="0">
                <a:solidFill>
                  <a:srgbClr val="800000"/>
                </a:solidFill>
              </a:rPr>
              <a:t>TIES4910</a:t>
            </a:r>
            <a:r>
              <a:rPr lang="en-US" altLang="en-US" sz="2400" b="1" dirty="0">
                <a:solidFill>
                  <a:schemeClr val="tx1"/>
                </a:solidFill>
              </a:rPr>
              <a:t>: </a:t>
            </a:r>
            <a:r>
              <a:rPr lang="en-US" altLang="en-US" sz="2400" b="1" dirty="0">
                <a:solidFill>
                  <a:srgbClr val="0033CC"/>
                </a:solidFill>
                <a:hlinkClick r:id="rId2"/>
              </a:rPr>
              <a:t>Deep Learning for Cognitive Computing</a:t>
            </a:r>
            <a:br>
              <a:rPr lang="en-US" altLang="en-US" sz="1400" b="1" dirty="0">
                <a:solidFill>
                  <a:schemeClr val="tx1"/>
                </a:solidFill>
              </a:rPr>
            </a:br>
            <a:endParaRPr lang="en-US" altLang="en-US" sz="2400" b="1" dirty="0">
              <a:solidFill>
                <a:srgbClr val="845F3A"/>
              </a:solidFill>
            </a:endParaRPr>
          </a:p>
        </p:txBody>
      </p:sp>
      <p:sp>
        <p:nvSpPr>
          <p:cNvPr id="9" name="Rectangle 3"/>
          <p:cNvSpPr>
            <a:spLocks noGrp="1" noChangeArrowheads="1"/>
          </p:cNvSpPr>
          <p:nvPr>
            <p:ph type="subTitle" idx="1"/>
          </p:nvPr>
        </p:nvSpPr>
        <p:spPr>
          <a:xfrm>
            <a:off x="323850" y="4835525"/>
            <a:ext cx="8458200" cy="1643063"/>
          </a:xfrm>
        </p:spPr>
        <p:txBody>
          <a:bodyPr>
            <a:normAutofit/>
          </a:bodyPr>
          <a:lstStyle/>
          <a:p>
            <a:pPr>
              <a:buFont typeface="Monotype Sorts" charset="0"/>
              <a:buNone/>
            </a:pPr>
            <a:r>
              <a:rPr lang="en-US" altLang="en-US" sz="2800" b="1" dirty="0">
                <a:solidFill>
                  <a:srgbClr val="800000"/>
                </a:solidFill>
              </a:rPr>
              <a:t>Vagan Terziyan</a:t>
            </a:r>
          </a:p>
          <a:p>
            <a:pPr>
              <a:buFont typeface="Monotype Sorts" charset="0"/>
              <a:buNone/>
            </a:pPr>
            <a:endParaRPr lang="en-US" altLang="en-US" sz="1200" b="1" dirty="0"/>
          </a:p>
          <a:p>
            <a:pPr>
              <a:buFont typeface="Monotype Sorts" charset="0"/>
              <a:buNone/>
            </a:pPr>
            <a:r>
              <a:rPr lang="en-US" altLang="en-US" sz="1600" b="1" dirty="0"/>
              <a:t>Department of Mathematical Information Technology, University of Jyvaskyla</a:t>
            </a:r>
            <a:endParaRPr lang="en-US" altLang="en-US" sz="2400" b="1" dirty="0"/>
          </a:p>
          <a:p>
            <a:pPr>
              <a:buFont typeface="Monotype Sorts" charset="0"/>
              <a:buNone/>
            </a:pPr>
            <a:endParaRPr lang="en-US" altLang="en-US" sz="1000" b="1" dirty="0"/>
          </a:p>
          <a:p>
            <a:pPr>
              <a:buFont typeface="Monotype Sorts" charset="0"/>
              <a:buNone/>
            </a:pPr>
            <a:r>
              <a:rPr lang="en-US" altLang="en-US" sz="1600" b="1" dirty="0">
                <a:latin typeface="Courier New" pitchFamily="49" charset="0"/>
              </a:rPr>
              <a:t>URL:https://ai.it.jyu.fi/vagan</a:t>
            </a:r>
          </a:p>
        </p:txBody>
      </p:sp>
      <p:sp>
        <p:nvSpPr>
          <p:cNvPr id="10" name="WordArt 24"/>
          <p:cNvSpPr>
            <a:spLocks noChangeArrowheads="1" noChangeShapeType="1" noTextEdit="1"/>
          </p:cNvSpPr>
          <p:nvPr/>
        </p:nvSpPr>
        <p:spPr bwMode="auto">
          <a:xfrm>
            <a:off x="7573627" y="5013176"/>
            <a:ext cx="1287462" cy="314325"/>
          </a:xfrm>
          <a:prstGeom prst="rect">
            <a:avLst/>
          </a:prstGeom>
        </p:spPr>
        <p:txBody>
          <a:bodyPr wrap="none" fromWordArt="1">
            <a:prstTxWarp prst="textPlain">
              <a:avLst>
                <a:gd name="adj" fmla="val 50000"/>
              </a:avLst>
            </a:prstTxWarp>
          </a:bodyPr>
          <a:lstStyle/>
          <a:p>
            <a:pPr algn="ctr"/>
            <a:r>
              <a:rPr lang="en-US" sz="3600" i="0" kern="10" dirty="0">
                <a:ln w="19050">
                  <a:solidFill>
                    <a:srgbClr val="99CCFF"/>
                  </a:solidFill>
                  <a:round/>
                  <a:headEnd/>
                  <a:tailEnd/>
                </a:ln>
                <a:solidFill>
                  <a:srgbClr val="0066CC"/>
                </a:solidFill>
                <a:effectLst>
                  <a:outerShdw dist="35921" dir="2700000" algn="ctr" rotWithShape="0">
                    <a:srgbClr val="990000"/>
                  </a:outerShdw>
                </a:effectLst>
                <a:latin typeface="Impact"/>
              </a:rPr>
              <a:t>Fall 2017</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5863" y="6478588"/>
            <a:ext cx="13858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6824" y="211544"/>
            <a:ext cx="9145176" cy="1681458"/>
            <a:chOff x="0" y="68240"/>
            <a:chExt cx="9145176" cy="1681458"/>
          </a:xfrm>
        </p:grpSpPr>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5732663" y="329655"/>
              <a:ext cx="1334031" cy="112024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8240"/>
              <a:ext cx="4283968" cy="16814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798" y="68240"/>
              <a:ext cx="1665362" cy="166536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928" y="71527"/>
              <a:ext cx="2276248" cy="1661661"/>
            </a:xfrm>
            <a:prstGeom prst="rect">
              <a:avLst/>
            </a:prstGeom>
          </p:spPr>
        </p:pic>
      </p:grpSp>
    </p:spTree>
    <p:extLst>
      <p:ext uri="{BB962C8B-B14F-4D97-AF65-F5344CB8AC3E}">
        <p14:creationId xmlns:p14="http://schemas.microsoft.com/office/powerpoint/2010/main" val="2498318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714906" y="3044602"/>
            <a:ext cx="3236798" cy="3240000"/>
          </a:xfrm>
          <a:prstGeom prst="rect">
            <a:avLst/>
          </a:prstGeom>
        </p:spPr>
      </p:pic>
      <p:pic>
        <p:nvPicPr>
          <p:cNvPr id="15" name="Picture 14"/>
          <p:cNvPicPr>
            <a:picLocks noChangeAspect="1"/>
          </p:cNvPicPr>
          <p:nvPr/>
        </p:nvPicPr>
        <p:blipFill>
          <a:blip r:embed="rId3"/>
          <a:stretch>
            <a:fillRect/>
          </a:stretch>
        </p:blipFill>
        <p:spPr>
          <a:xfrm>
            <a:off x="1187624" y="1088758"/>
            <a:ext cx="1119858" cy="1202487"/>
          </a:xfrm>
          <a:prstGeom prst="rect">
            <a:avLst/>
          </a:prstGeom>
        </p:spPr>
      </p:pic>
      <p:pic>
        <p:nvPicPr>
          <p:cNvPr id="16" name="Picture 15"/>
          <p:cNvPicPr>
            <a:picLocks noChangeAspect="1"/>
          </p:cNvPicPr>
          <p:nvPr/>
        </p:nvPicPr>
        <p:blipFill>
          <a:blip r:embed="rId4"/>
          <a:stretch>
            <a:fillRect/>
          </a:stretch>
        </p:blipFill>
        <p:spPr>
          <a:xfrm>
            <a:off x="6228184" y="1088757"/>
            <a:ext cx="1224136" cy="1202487"/>
          </a:xfrm>
          <a:prstGeom prst="rect">
            <a:avLst/>
          </a:prstGeom>
        </p:spPr>
      </p:pic>
      <p:pic>
        <p:nvPicPr>
          <p:cNvPr id="17" name="Picture 16"/>
          <p:cNvPicPr>
            <a:picLocks noChangeAspect="1"/>
          </p:cNvPicPr>
          <p:nvPr/>
        </p:nvPicPr>
        <p:blipFill>
          <a:blip r:embed="rId5"/>
          <a:stretch>
            <a:fillRect/>
          </a:stretch>
        </p:blipFill>
        <p:spPr>
          <a:xfrm>
            <a:off x="3707904" y="1088758"/>
            <a:ext cx="1224136" cy="1202487"/>
          </a:xfrm>
          <a:prstGeom prst="rect">
            <a:avLst/>
          </a:prstGeom>
        </p:spPr>
      </p:pic>
      <p:sp>
        <p:nvSpPr>
          <p:cNvPr id="5" name="Rectangle 4"/>
          <p:cNvSpPr/>
          <p:nvPr/>
        </p:nvSpPr>
        <p:spPr bwMode="auto">
          <a:xfrm>
            <a:off x="3779912" y="4101414"/>
            <a:ext cx="1106786" cy="1120690"/>
          </a:xfrm>
          <a:prstGeom prst="rect">
            <a:avLst/>
          </a:prstGeom>
          <a:noFill/>
          <a:ln w="76200">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1" name="Straight Connector 10"/>
          <p:cNvCxnSpPr/>
          <p:nvPr/>
        </p:nvCxnSpPr>
        <p:spPr>
          <a:xfrm flipV="1">
            <a:off x="4796106" y="2233597"/>
            <a:ext cx="0" cy="1867817"/>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76860" y="2233597"/>
            <a:ext cx="22822" cy="1867817"/>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87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71800" y="2999260"/>
            <a:ext cx="3168352" cy="3323303"/>
          </a:xfrm>
          <a:prstGeom prst="rect">
            <a:avLst/>
          </a:prstGeom>
        </p:spPr>
      </p:pic>
      <p:pic>
        <p:nvPicPr>
          <p:cNvPr id="13" name="Picture 12"/>
          <p:cNvPicPr>
            <a:picLocks noChangeAspect="1"/>
          </p:cNvPicPr>
          <p:nvPr/>
        </p:nvPicPr>
        <p:blipFill>
          <a:blip r:embed="rId3"/>
          <a:stretch>
            <a:fillRect/>
          </a:stretch>
        </p:blipFill>
        <p:spPr>
          <a:xfrm>
            <a:off x="1115616" y="1088758"/>
            <a:ext cx="1191866" cy="1202487"/>
          </a:xfrm>
          <a:prstGeom prst="rect">
            <a:avLst/>
          </a:prstGeom>
        </p:spPr>
      </p:pic>
      <p:pic>
        <p:nvPicPr>
          <p:cNvPr id="14" name="Picture 13"/>
          <p:cNvPicPr>
            <a:picLocks noChangeAspect="1"/>
          </p:cNvPicPr>
          <p:nvPr/>
        </p:nvPicPr>
        <p:blipFill>
          <a:blip r:embed="rId4"/>
          <a:stretch>
            <a:fillRect/>
          </a:stretch>
        </p:blipFill>
        <p:spPr>
          <a:xfrm>
            <a:off x="6102731" y="1088757"/>
            <a:ext cx="1191866" cy="1202487"/>
          </a:xfrm>
          <a:prstGeom prst="rect">
            <a:avLst/>
          </a:prstGeom>
        </p:spPr>
      </p:pic>
      <p:pic>
        <p:nvPicPr>
          <p:cNvPr id="15" name="Picture 14"/>
          <p:cNvPicPr>
            <a:picLocks noChangeAspect="1"/>
          </p:cNvPicPr>
          <p:nvPr/>
        </p:nvPicPr>
        <p:blipFill>
          <a:blip r:embed="rId5"/>
          <a:stretch>
            <a:fillRect/>
          </a:stretch>
        </p:blipFill>
        <p:spPr>
          <a:xfrm>
            <a:off x="3604240" y="1088758"/>
            <a:ext cx="1191866" cy="1202487"/>
          </a:xfrm>
          <a:prstGeom prst="rect">
            <a:avLst/>
          </a:prstGeom>
        </p:spPr>
      </p:pic>
      <p:sp>
        <p:nvSpPr>
          <p:cNvPr id="5" name="Rectangle 4"/>
          <p:cNvSpPr/>
          <p:nvPr/>
        </p:nvSpPr>
        <p:spPr bwMode="auto">
          <a:xfrm>
            <a:off x="4474016" y="4848540"/>
            <a:ext cx="1104929"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1" name="Straight Connector 10"/>
          <p:cNvCxnSpPr/>
          <p:nvPr/>
        </p:nvCxnSpPr>
        <p:spPr>
          <a:xfrm flipH="1" flipV="1">
            <a:off x="2307483" y="1112907"/>
            <a:ext cx="3048888" cy="3735633"/>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376836" y="2315394"/>
            <a:ext cx="3083111" cy="3653836"/>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95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771800" y="2999260"/>
            <a:ext cx="3157449" cy="3323303"/>
          </a:xfrm>
          <a:prstGeom prst="rect">
            <a:avLst/>
          </a:prstGeom>
        </p:spPr>
      </p:pic>
      <p:pic>
        <p:nvPicPr>
          <p:cNvPr id="16" name="Picture 15"/>
          <p:cNvPicPr>
            <a:picLocks noChangeAspect="1"/>
          </p:cNvPicPr>
          <p:nvPr/>
        </p:nvPicPr>
        <p:blipFill>
          <a:blip r:embed="rId3"/>
          <a:stretch>
            <a:fillRect/>
          </a:stretch>
        </p:blipFill>
        <p:spPr>
          <a:xfrm>
            <a:off x="1147272" y="1088758"/>
            <a:ext cx="1160210" cy="1202487"/>
          </a:xfrm>
          <a:prstGeom prst="rect">
            <a:avLst/>
          </a:prstGeom>
        </p:spPr>
      </p:pic>
      <p:pic>
        <p:nvPicPr>
          <p:cNvPr id="17" name="Picture 16"/>
          <p:cNvPicPr>
            <a:picLocks noChangeAspect="1"/>
          </p:cNvPicPr>
          <p:nvPr/>
        </p:nvPicPr>
        <p:blipFill>
          <a:blip r:embed="rId4"/>
          <a:stretch>
            <a:fillRect/>
          </a:stretch>
        </p:blipFill>
        <p:spPr>
          <a:xfrm>
            <a:off x="6134387" y="1088757"/>
            <a:ext cx="1160210" cy="1202487"/>
          </a:xfrm>
          <a:prstGeom prst="rect">
            <a:avLst/>
          </a:prstGeom>
        </p:spPr>
      </p:pic>
      <p:pic>
        <p:nvPicPr>
          <p:cNvPr id="18" name="Picture 17"/>
          <p:cNvPicPr>
            <a:picLocks noChangeAspect="1"/>
          </p:cNvPicPr>
          <p:nvPr/>
        </p:nvPicPr>
        <p:blipFill>
          <a:blip r:embed="rId5"/>
          <a:stretch>
            <a:fillRect/>
          </a:stretch>
        </p:blipFill>
        <p:spPr>
          <a:xfrm>
            <a:off x="3635896" y="1088758"/>
            <a:ext cx="1160210" cy="1202487"/>
          </a:xfrm>
          <a:prstGeom prst="rect">
            <a:avLst/>
          </a:prstGeom>
        </p:spPr>
      </p:pic>
      <p:sp>
        <p:nvSpPr>
          <p:cNvPr id="5" name="Rectangle 4"/>
          <p:cNvSpPr/>
          <p:nvPr/>
        </p:nvSpPr>
        <p:spPr bwMode="auto">
          <a:xfrm>
            <a:off x="3109170" y="4848540"/>
            <a:ext cx="1063088" cy="1120690"/>
          </a:xfrm>
          <a:prstGeom prst="rect">
            <a:avLst/>
          </a:prstGeom>
          <a:noFill/>
          <a:ln w="76200">
            <a:solidFill>
              <a:schemeClr val="accent3">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1" name="Straight Connector 10"/>
          <p:cNvCxnSpPr/>
          <p:nvPr/>
        </p:nvCxnSpPr>
        <p:spPr>
          <a:xfrm flipV="1">
            <a:off x="4179814" y="2315394"/>
            <a:ext cx="3081460" cy="3653836"/>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339415" y="1112907"/>
            <a:ext cx="3025434" cy="3735633"/>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41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115616" y="1088758"/>
            <a:ext cx="1191866" cy="1202487"/>
          </a:xfrm>
          <a:prstGeom prst="rect">
            <a:avLst/>
          </a:prstGeom>
        </p:spPr>
      </p:pic>
      <p:pic>
        <p:nvPicPr>
          <p:cNvPr id="11" name="Picture 10"/>
          <p:cNvPicPr>
            <a:picLocks noChangeAspect="1"/>
          </p:cNvPicPr>
          <p:nvPr/>
        </p:nvPicPr>
        <p:blipFill>
          <a:blip r:embed="rId3"/>
          <a:stretch>
            <a:fillRect/>
          </a:stretch>
        </p:blipFill>
        <p:spPr>
          <a:xfrm>
            <a:off x="2771800" y="2980724"/>
            <a:ext cx="3096344" cy="3302507"/>
          </a:xfrm>
          <a:prstGeom prst="rect">
            <a:avLst/>
          </a:prstGeom>
        </p:spPr>
      </p:pic>
      <p:sp>
        <p:nvSpPr>
          <p:cNvPr id="2" name="Title 1"/>
          <p:cNvSpPr>
            <a:spLocks noGrp="1"/>
          </p:cNvSpPr>
          <p:nvPr>
            <p:ph type="title"/>
          </p:nvPr>
        </p:nvSpPr>
        <p:spPr>
          <a:xfrm>
            <a:off x="457200" y="17700"/>
            <a:ext cx="8229600" cy="963028"/>
          </a:xfrm>
        </p:spPr>
        <p:txBody>
          <a:bodyPr>
            <a:normAutofit/>
          </a:bodyPr>
          <a:lstStyle/>
          <a:p>
            <a:r>
              <a:rPr lang="en-US" dirty="0"/>
              <a:t>Filtering: Feature as a Filter</a:t>
            </a:r>
          </a:p>
        </p:txBody>
      </p:sp>
      <p:sp>
        <p:nvSpPr>
          <p:cNvPr id="7" name="Rectangle 6"/>
          <p:cNvSpPr/>
          <p:nvPr/>
        </p:nvSpPr>
        <p:spPr bwMode="auto">
          <a:xfrm>
            <a:off x="3131840" y="3354287"/>
            <a:ext cx="1047974"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2307482" y="1112907"/>
            <a:ext cx="1872332" cy="2241380"/>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376835" y="2315394"/>
            <a:ext cx="1962581" cy="2159583"/>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394132" y="1412776"/>
            <a:ext cx="2570356" cy="4585871"/>
          </a:xfrm>
          <a:prstGeom prst="rect">
            <a:avLst/>
          </a:prstGeom>
          <a:solidFill>
            <a:schemeClr val="bg1">
              <a:lumMod val="85000"/>
            </a:schemeClr>
          </a:solidFill>
          <a:ln w="19050">
            <a:solidFill>
              <a:schemeClr val="tx1"/>
            </a:solidFill>
          </a:ln>
        </p:spPr>
        <p:txBody>
          <a:bodyPr wrap="square">
            <a:spAutoFit/>
          </a:bodyPr>
          <a:lstStyle/>
          <a:p>
            <a:r>
              <a:rPr lang="en-US" dirty="0"/>
              <a:t>When presented with a new image, the CNN doesn’t know exactly where these features will match so it tries them everywhere, in every possible position. In calculating the match to a feature across the whole image, we make it a </a:t>
            </a:r>
            <a:r>
              <a:rPr lang="en-US" sz="2000" b="1" dirty="0">
                <a:solidFill>
                  <a:srgbClr val="FF0000"/>
                </a:solidFill>
                <a:effectLst>
                  <a:outerShdw blurRad="38100" dist="38100" dir="2700000" algn="tl">
                    <a:srgbClr val="000000">
                      <a:alpha val="43137"/>
                    </a:srgbClr>
                  </a:outerShdw>
                </a:effectLst>
              </a:rPr>
              <a:t>filter</a:t>
            </a:r>
            <a:r>
              <a:rPr lang="en-US" dirty="0"/>
              <a:t>. The math we use to do this is called </a:t>
            </a:r>
            <a:r>
              <a:rPr lang="en-US" sz="2000" b="1" dirty="0">
                <a:solidFill>
                  <a:srgbClr val="FF0000"/>
                </a:solidFill>
                <a:effectLst>
                  <a:outerShdw blurRad="38100" dist="38100" dir="2700000" algn="tl">
                    <a:srgbClr val="000000">
                      <a:alpha val="43137"/>
                    </a:srgbClr>
                  </a:outerShdw>
                </a:effectLst>
              </a:rPr>
              <a:t>convolution</a:t>
            </a:r>
            <a:r>
              <a:rPr lang="en-US" dirty="0"/>
              <a:t>, from which Convolutional Neural Networks take their name. </a:t>
            </a:r>
          </a:p>
        </p:txBody>
      </p:sp>
    </p:spTree>
    <p:extLst>
      <p:ext uri="{BB962C8B-B14F-4D97-AF65-F5344CB8AC3E}">
        <p14:creationId xmlns:p14="http://schemas.microsoft.com/office/powerpoint/2010/main" val="1980211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fontScale="90000"/>
          </a:bodyPr>
          <a:lstStyle/>
          <a:p>
            <a:r>
              <a:rPr lang="en-US" dirty="0"/>
              <a:t>Filtering: The math behind the match (convolution)</a:t>
            </a:r>
          </a:p>
        </p:txBody>
      </p:sp>
      <p:sp>
        <p:nvSpPr>
          <p:cNvPr id="3" name="Text Placeholder 2"/>
          <p:cNvSpPr>
            <a:spLocks noGrp="1"/>
          </p:cNvSpPr>
          <p:nvPr>
            <p:ph type="body" sz="quarter" idx="10"/>
          </p:nvPr>
        </p:nvSpPr>
        <p:spPr>
          <a:xfrm>
            <a:off x="179512" y="1700808"/>
            <a:ext cx="8740142" cy="3259107"/>
          </a:xfrm>
        </p:spPr>
        <p:txBody>
          <a:bodyPr>
            <a:normAutofit lnSpcReduction="10000"/>
          </a:bodyPr>
          <a:lstStyle/>
          <a:p>
            <a:pPr marL="611819" indent="-611819">
              <a:buAutoNum type="arabicPeriod"/>
            </a:pPr>
            <a:r>
              <a:rPr lang="en-US" dirty="0"/>
              <a:t>Line up the feature and the image patch.</a:t>
            </a:r>
          </a:p>
          <a:p>
            <a:pPr marL="611819" indent="-611819">
              <a:buAutoNum type="arabicPeriod"/>
            </a:pPr>
            <a:r>
              <a:rPr lang="en-US" dirty="0"/>
              <a:t>Multiply each image pixel by the corresponding feature pixel.</a:t>
            </a:r>
          </a:p>
          <a:p>
            <a:pPr marL="611819" indent="-611819">
              <a:buAutoNum type="arabicPeriod"/>
            </a:pPr>
            <a:r>
              <a:rPr lang="en-US" dirty="0"/>
              <a:t>Add them up.</a:t>
            </a:r>
          </a:p>
          <a:p>
            <a:pPr marL="611819" indent="-611819">
              <a:buAutoNum type="arabicPeriod"/>
            </a:pPr>
            <a:r>
              <a:rPr lang="en-US" dirty="0"/>
              <a:t>Divide by the total number of pixels in the feature.</a:t>
            </a:r>
          </a:p>
        </p:txBody>
      </p:sp>
      <p:sp>
        <p:nvSpPr>
          <p:cNvPr id="4" name="TextBox 3"/>
          <p:cNvSpPr txBox="1"/>
          <p:nvPr/>
        </p:nvSpPr>
        <p:spPr>
          <a:xfrm>
            <a:off x="179512" y="5167909"/>
            <a:ext cx="8784976" cy="1477328"/>
          </a:xfrm>
          <a:prstGeom prst="rect">
            <a:avLst/>
          </a:prstGeom>
          <a:solidFill>
            <a:schemeClr val="bg1">
              <a:lumMod val="75000"/>
            </a:schemeClr>
          </a:solidFill>
          <a:ln w="19050">
            <a:solidFill>
              <a:schemeClr val="accent1"/>
            </a:solidFill>
          </a:ln>
        </p:spPr>
        <p:txBody>
          <a:bodyPr wrap="square" rtlCol="0">
            <a:spAutoFit/>
          </a:bodyPr>
          <a:lstStyle/>
          <a:p>
            <a:r>
              <a:rPr lang="en-US" dirty="0"/>
              <a:t>The convolutional layer is the core building block of a CNN. The layer's parameters consist of a set of learnable </a:t>
            </a:r>
            <a:r>
              <a:rPr lang="en-US" b="1" i="1" dirty="0">
                <a:solidFill>
                  <a:srgbClr val="FF0000"/>
                </a:solidFill>
                <a:effectLst>
                  <a:outerShdw blurRad="38100" dist="38100" dir="2700000" algn="tl">
                    <a:srgbClr val="000000">
                      <a:alpha val="43137"/>
                    </a:srgbClr>
                  </a:outerShdw>
                </a:effectLst>
              </a:rPr>
              <a:t>filters</a:t>
            </a:r>
            <a:r>
              <a:rPr lang="en-US" dirty="0"/>
              <a:t> (or kernels), which have a small receptive field, but extend through the full depth of the input volume. Each filter is convolved across the width and height of the input volume, computing the dot product between the entries of the filter and the input and producing a 2-dimensional </a:t>
            </a:r>
            <a:r>
              <a:rPr lang="en-US" b="1" i="1" dirty="0">
                <a:solidFill>
                  <a:srgbClr val="FF0000"/>
                </a:solidFill>
                <a:effectLst>
                  <a:outerShdw blurRad="38100" dist="38100" dir="2700000" algn="tl">
                    <a:srgbClr val="000000">
                      <a:alpha val="43137"/>
                    </a:srgbClr>
                  </a:outerShdw>
                </a:effectLst>
              </a:rPr>
              <a:t>activation map </a:t>
            </a:r>
            <a:r>
              <a:rPr lang="en-US" dirty="0"/>
              <a:t>of that filter. </a:t>
            </a:r>
          </a:p>
        </p:txBody>
      </p:sp>
    </p:spTree>
    <p:extLst>
      <p:ext uri="{BB962C8B-B14F-4D97-AF65-F5344CB8AC3E}">
        <p14:creationId xmlns:p14="http://schemas.microsoft.com/office/powerpoint/2010/main" val="1309279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fontScale="90000"/>
          </a:bodyPr>
          <a:lstStyle/>
          <a:p>
            <a:r>
              <a:rPr lang="en-US" dirty="0"/>
              <a:t>Filtering: The math behind the match (convolution)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406567"/>
            <a:ext cx="6840760" cy="5278001"/>
          </a:xfrm>
          <a:prstGeom prst="rect">
            <a:avLst/>
          </a:prstGeom>
        </p:spPr>
      </p:pic>
    </p:spTree>
    <p:extLst>
      <p:ext uri="{BB962C8B-B14F-4D97-AF65-F5344CB8AC3E}">
        <p14:creationId xmlns:p14="http://schemas.microsoft.com/office/powerpoint/2010/main" val="270763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330652" y="1262333"/>
            <a:ext cx="1176271" cy="1202487"/>
          </a:xfrm>
          <a:prstGeom prst="rect">
            <a:avLst/>
          </a:prstGeom>
        </p:spPr>
      </p:pic>
      <p:pic>
        <p:nvPicPr>
          <p:cNvPr id="29" name="Picture 28"/>
          <p:cNvPicPr>
            <a:picLocks noChangeAspect="1"/>
          </p:cNvPicPr>
          <p:nvPr/>
        </p:nvPicPr>
        <p:blipFill>
          <a:blip r:embed="rId3"/>
          <a:stretch>
            <a:fillRect/>
          </a:stretch>
        </p:blipFill>
        <p:spPr>
          <a:xfrm>
            <a:off x="1691682" y="3130149"/>
            <a:ext cx="3249675" cy="3240000"/>
          </a:xfrm>
          <a:prstGeom prst="rect">
            <a:avLst/>
          </a:prstGeom>
        </p:spPr>
      </p:pic>
      <p:sp>
        <p:nvSpPr>
          <p:cNvPr id="2" name="Title 1"/>
          <p:cNvSpPr>
            <a:spLocks noGrp="1"/>
          </p:cNvSpPr>
          <p:nvPr>
            <p:ph type="title"/>
          </p:nvPr>
        </p:nvSpPr>
        <p:spPr>
          <a:xfrm>
            <a:off x="555441" y="25257"/>
            <a:ext cx="8229600" cy="706090"/>
          </a:xfrm>
        </p:spPr>
        <p:txBody>
          <a:bodyPr>
            <a:normAutofit fontScale="90000"/>
          </a:bodyPr>
          <a:lstStyle/>
          <a:p>
            <a:r>
              <a:rPr lang="en-US" dirty="0"/>
              <a:t>Filtering: The math behind the match</a:t>
            </a:r>
          </a:p>
        </p:txBody>
      </p:sp>
      <p:sp>
        <p:nvSpPr>
          <p:cNvPr id="7" name="Rectangle 6"/>
          <p:cNvSpPr/>
          <p:nvPr/>
        </p:nvSpPr>
        <p:spPr bwMode="auto">
          <a:xfrm>
            <a:off x="2074824" y="3497197"/>
            <a:ext cx="1080000" cy="1080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6" y="1278489"/>
            <a:ext cx="1872332" cy="2241380"/>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34339" y="2480976"/>
            <a:ext cx="1962581" cy="2159583"/>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315972" y="1278488"/>
            <a:ext cx="438666"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079524" y="3519868"/>
            <a:ext cx="374882"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611071" y="1635895"/>
            <a:ext cx="1589754"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300304" y="1721234"/>
            <a:ext cx="339154" cy="332058"/>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p:nvPr/>
        </p:nvCxnSpPr>
        <p:spPr>
          <a:xfrm flipV="1">
            <a:off x="2123728" y="2053292"/>
            <a:ext cx="1198336" cy="1443905"/>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stCxn id="12" idx="3"/>
          </p:cNvCxnSpPr>
          <p:nvPr/>
        </p:nvCxnSpPr>
        <p:spPr>
          <a:xfrm flipV="1">
            <a:off x="2454406" y="2083520"/>
            <a:ext cx="867658" cy="1606974"/>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51981" y="1736347"/>
            <a:ext cx="339843" cy="347173"/>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3" idx="1"/>
          </p:cNvCxnSpPr>
          <p:nvPr/>
        </p:nvCxnSpPr>
        <p:spPr>
          <a:xfrm>
            <a:off x="762194" y="1294646"/>
            <a:ext cx="1848877" cy="601406"/>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3" idx="1"/>
          </p:cNvCxnSpPr>
          <p:nvPr/>
        </p:nvCxnSpPr>
        <p:spPr>
          <a:xfrm>
            <a:off x="436173" y="1744857"/>
            <a:ext cx="2174898" cy="151195"/>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6293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488995" y="1340410"/>
            <a:ext cx="2160239" cy="2194891"/>
          </a:xfrm>
          <a:prstGeom prst="rect">
            <a:avLst/>
          </a:prstGeom>
        </p:spPr>
      </p:pic>
      <p:sp>
        <p:nvSpPr>
          <p:cNvPr id="2" name="Title 1"/>
          <p:cNvSpPr>
            <a:spLocks noGrp="1"/>
          </p:cNvSpPr>
          <p:nvPr>
            <p:ph type="title"/>
          </p:nvPr>
        </p:nvSpPr>
        <p:spPr>
          <a:xfrm>
            <a:off x="457200" y="-27642"/>
            <a:ext cx="8229600" cy="1143000"/>
          </a:xfrm>
        </p:spPr>
        <p:txBody>
          <a:bodyPr>
            <a:normAutofit fontScale="90000"/>
          </a:bodyPr>
          <a:lstStyle/>
          <a:p>
            <a:r>
              <a:rPr lang="en-US" dirty="0"/>
              <a:t>Filtering: The math behind the match</a:t>
            </a:r>
          </a:p>
        </p:txBody>
      </p:sp>
      <p:sp>
        <p:nvSpPr>
          <p:cNvPr id="18" name="Rectangle 17"/>
          <p:cNvSpPr/>
          <p:nvPr/>
        </p:nvSpPr>
        <p:spPr bwMode="auto">
          <a:xfrm>
            <a:off x="5496986" y="1337909"/>
            <a:ext cx="732056"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pic>
        <p:nvPicPr>
          <p:cNvPr id="22" name="Picture 21"/>
          <p:cNvPicPr>
            <a:picLocks noChangeAspect="1"/>
          </p:cNvPicPr>
          <p:nvPr/>
        </p:nvPicPr>
        <p:blipFill>
          <a:blip r:embed="rId3"/>
          <a:stretch>
            <a:fillRect/>
          </a:stretch>
        </p:blipFill>
        <p:spPr>
          <a:xfrm>
            <a:off x="330652" y="1262333"/>
            <a:ext cx="1176271" cy="1202487"/>
          </a:xfrm>
          <a:prstGeom prst="rect">
            <a:avLst/>
          </a:prstGeom>
        </p:spPr>
      </p:pic>
      <p:pic>
        <p:nvPicPr>
          <p:cNvPr id="23" name="Picture 22"/>
          <p:cNvPicPr>
            <a:picLocks noChangeAspect="1"/>
          </p:cNvPicPr>
          <p:nvPr/>
        </p:nvPicPr>
        <p:blipFill>
          <a:blip r:embed="rId4"/>
          <a:stretch>
            <a:fillRect/>
          </a:stretch>
        </p:blipFill>
        <p:spPr>
          <a:xfrm>
            <a:off x="1691682" y="3130149"/>
            <a:ext cx="3249675" cy="3240000"/>
          </a:xfrm>
          <a:prstGeom prst="rect">
            <a:avLst/>
          </a:prstGeom>
        </p:spPr>
      </p:pic>
      <p:sp>
        <p:nvSpPr>
          <p:cNvPr id="24" name="Rectangle 23"/>
          <p:cNvSpPr/>
          <p:nvPr/>
        </p:nvSpPr>
        <p:spPr bwMode="auto">
          <a:xfrm>
            <a:off x="2074824" y="3497197"/>
            <a:ext cx="1080000" cy="1080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26" name="Straight Connector 25"/>
          <p:cNvCxnSpPr/>
          <p:nvPr/>
        </p:nvCxnSpPr>
        <p:spPr>
          <a:xfrm flipH="1" flipV="1">
            <a:off x="1364986" y="1278489"/>
            <a:ext cx="1872332" cy="2241380"/>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34339" y="2480976"/>
            <a:ext cx="1962581" cy="2159583"/>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auto">
          <a:xfrm>
            <a:off x="315972" y="1278488"/>
            <a:ext cx="438666"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29" name="Rectangle 28"/>
          <p:cNvSpPr/>
          <p:nvPr/>
        </p:nvSpPr>
        <p:spPr bwMode="auto">
          <a:xfrm>
            <a:off x="2071967" y="3519868"/>
            <a:ext cx="374882"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0" name="TextBox 29"/>
          <p:cNvSpPr txBox="1"/>
          <p:nvPr/>
        </p:nvSpPr>
        <p:spPr>
          <a:xfrm>
            <a:off x="2611071" y="1635895"/>
            <a:ext cx="1589754"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31" name="Rectangle 30"/>
          <p:cNvSpPr/>
          <p:nvPr/>
        </p:nvSpPr>
        <p:spPr bwMode="auto">
          <a:xfrm>
            <a:off x="3300304" y="1721234"/>
            <a:ext cx="339154" cy="332058"/>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32" name="Straight Connector 31"/>
          <p:cNvCxnSpPr>
            <a:stCxn id="29" idx="3"/>
          </p:cNvCxnSpPr>
          <p:nvPr/>
        </p:nvCxnSpPr>
        <p:spPr>
          <a:xfrm flipV="1">
            <a:off x="2446849" y="2053292"/>
            <a:ext cx="867658" cy="1637202"/>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2074824" y="2053292"/>
            <a:ext cx="1225480" cy="1482010"/>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34" name="Rectangle 33"/>
          <p:cNvSpPr/>
          <p:nvPr/>
        </p:nvSpPr>
        <p:spPr bwMode="auto">
          <a:xfrm>
            <a:off x="2651981" y="1736347"/>
            <a:ext cx="339843" cy="347173"/>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35" name="Straight Connector 34"/>
          <p:cNvCxnSpPr>
            <a:endCxn id="34" idx="1"/>
          </p:cNvCxnSpPr>
          <p:nvPr/>
        </p:nvCxnSpPr>
        <p:spPr>
          <a:xfrm>
            <a:off x="762194" y="1294646"/>
            <a:ext cx="1889787" cy="615288"/>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36" name="Straight Connector 35"/>
          <p:cNvCxnSpPr>
            <a:endCxn id="34" idx="1"/>
          </p:cNvCxnSpPr>
          <p:nvPr/>
        </p:nvCxnSpPr>
        <p:spPr>
          <a:xfrm>
            <a:off x="436173" y="1744857"/>
            <a:ext cx="2215808" cy="165077"/>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26098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51520" y="1262333"/>
            <a:ext cx="1152128" cy="1202487"/>
          </a:xfrm>
          <a:prstGeom prst="rect">
            <a:avLst/>
          </a:prstGeom>
        </p:spPr>
      </p:pic>
      <p:pic>
        <p:nvPicPr>
          <p:cNvPr id="27" name="Picture 26"/>
          <p:cNvPicPr>
            <a:picLocks noChangeAspect="1"/>
          </p:cNvPicPr>
          <p:nvPr/>
        </p:nvPicPr>
        <p:blipFill>
          <a:blip r:embed="rId3"/>
          <a:stretch>
            <a:fillRect/>
          </a:stretch>
        </p:blipFill>
        <p:spPr>
          <a:xfrm>
            <a:off x="1715702" y="3130149"/>
            <a:ext cx="3072322" cy="3302507"/>
          </a:xfrm>
          <a:prstGeom prst="rect">
            <a:avLst/>
          </a:prstGeom>
        </p:spPr>
      </p:pic>
      <p:sp>
        <p:nvSpPr>
          <p:cNvPr id="2" name="Title 1"/>
          <p:cNvSpPr>
            <a:spLocks noGrp="1"/>
          </p:cNvSpPr>
          <p:nvPr>
            <p:ph type="title"/>
          </p:nvPr>
        </p:nvSpPr>
        <p:spPr>
          <a:xfrm>
            <a:off x="395536" y="1"/>
            <a:ext cx="8229600" cy="836712"/>
          </a:xfrm>
        </p:spPr>
        <p:txBody>
          <a:bodyPr>
            <a:normAutofit fontScale="90000"/>
          </a:bodyPr>
          <a:lstStyle/>
          <a:p>
            <a:r>
              <a:rPr lang="en-US" dirty="0"/>
              <a:t>Filtering: The math behind the match</a:t>
            </a:r>
          </a:p>
        </p:txBody>
      </p:sp>
      <p:sp>
        <p:nvSpPr>
          <p:cNvPr id="7" name="Rectangle 6"/>
          <p:cNvSpPr/>
          <p:nvPr/>
        </p:nvSpPr>
        <p:spPr bwMode="auto">
          <a:xfrm>
            <a:off x="2029049" y="3519869"/>
            <a:ext cx="1080120"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403648" y="1315356"/>
            <a:ext cx="1718244" cy="2213729"/>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251521" y="2417612"/>
            <a:ext cx="1777528" cy="2222947"/>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638227" y="1259980"/>
            <a:ext cx="375406"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402855" y="3527425"/>
            <a:ext cx="375928"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544831" y="1642676"/>
            <a:ext cx="166669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59420" y="1691005"/>
            <a:ext cx="411162"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stCxn id="12" idx="3"/>
            <a:endCxn id="14" idx="2"/>
          </p:cNvCxnSpPr>
          <p:nvPr/>
        </p:nvCxnSpPr>
        <p:spPr>
          <a:xfrm flipV="1">
            <a:off x="2778783" y="2134386"/>
            <a:ext cx="686218" cy="1563665"/>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14" idx="2"/>
          </p:cNvCxnSpPr>
          <p:nvPr/>
        </p:nvCxnSpPr>
        <p:spPr>
          <a:xfrm flipV="1">
            <a:off x="2437541" y="2134386"/>
            <a:ext cx="1027460" cy="1347698"/>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598376" y="1691005"/>
            <a:ext cx="397005"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stCxn id="11" idx="0"/>
            <a:endCxn id="13" idx="1"/>
          </p:cNvCxnSpPr>
          <p:nvPr/>
        </p:nvCxnSpPr>
        <p:spPr>
          <a:xfrm>
            <a:off x="825930" y="1259980"/>
            <a:ext cx="1772446" cy="652716"/>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stCxn id="11" idx="2"/>
            <a:endCxn id="13" idx="1"/>
          </p:cNvCxnSpPr>
          <p:nvPr/>
        </p:nvCxnSpPr>
        <p:spPr>
          <a:xfrm>
            <a:off x="825930" y="1692100"/>
            <a:ext cx="1772446" cy="220596"/>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pic>
        <p:nvPicPr>
          <p:cNvPr id="23" name="Picture 22"/>
          <p:cNvPicPr>
            <a:picLocks noChangeAspect="1"/>
          </p:cNvPicPr>
          <p:nvPr/>
        </p:nvPicPr>
        <p:blipFill>
          <a:blip r:embed="rId4"/>
          <a:stretch>
            <a:fillRect/>
          </a:stretch>
        </p:blipFill>
        <p:spPr>
          <a:xfrm>
            <a:off x="5557008" y="1311185"/>
            <a:ext cx="2160239" cy="2238226"/>
          </a:xfrm>
          <a:prstGeom prst="rect">
            <a:avLst/>
          </a:prstGeom>
        </p:spPr>
      </p:pic>
      <p:sp>
        <p:nvSpPr>
          <p:cNvPr id="24" name="Rectangle 23"/>
          <p:cNvSpPr/>
          <p:nvPr/>
        </p:nvSpPr>
        <p:spPr bwMode="auto">
          <a:xfrm>
            <a:off x="6282914" y="1339624"/>
            <a:ext cx="732056"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1728561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5292080" y="1304676"/>
            <a:ext cx="2171417" cy="2215192"/>
          </a:xfrm>
          <a:prstGeom prst="rect">
            <a:avLst/>
          </a:prstGeom>
        </p:spPr>
      </p:pic>
      <p:pic>
        <p:nvPicPr>
          <p:cNvPr id="26" name="Picture 25"/>
          <p:cNvPicPr>
            <a:picLocks noChangeAspect="1"/>
          </p:cNvPicPr>
          <p:nvPr/>
        </p:nvPicPr>
        <p:blipFill>
          <a:blip r:embed="rId3"/>
          <a:stretch>
            <a:fillRect/>
          </a:stretch>
        </p:blipFill>
        <p:spPr>
          <a:xfrm>
            <a:off x="179512" y="1262333"/>
            <a:ext cx="1185474" cy="1202487"/>
          </a:xfrm>
          <a:prstGeom prst="rect">
            <a:avLst/>
          </a:prstGeom>
        </p:spPr>
      </p:pic>
      <p:pic>
        <p:nvPicPr>
          <p:cNvPr id="27" name="Picture 26"/>
          <p:cNvPicPr>
            <a:picLocks noChangeAspect="1"/>
          </p:cNvPicPr>
          <p:nvPr/>
        </p:nvPicPr>
        <p:blipFill>
          <a:blip r:embed="rId4"/>
          <a:stretch>
            <a:fillRect/>
          </a:stretch>
        </p:blipFill>
        <p:spPr>
          <a:xfrm>
            <a:off x="1619672" y="3130149"/>
            <a:ext cx="3240359" cy="3302507"/>
          </a:xfrm>
          <a:prstGeom prst="rect">
            <a:avLst/>
          </a:prstGeom>
        </p:spPr>
      </p:pic>
      <p:sp>
        <p:nvSpPr>
          <p:cNvPr id="2" name="Title 1"/>
          <p:cNvSpPr>
            <a:spLocks noGrp="1"/>
          </p:cNvSpPr>
          <p:nvPr>
            <p:ph type="title"/>
          </p:nvPr>
        </p:nvSpPr>
        <p:spPr>
          <a:xfrm>
            <a:off x="479871" y="25257"/>
            <a:ext cx="8229600" cy="778098"/>
          </a:xfrm>
        </p:spPr>
        <p:txBody>
          <a:bodyPr>
            <a:normAutofit fontScale="90000"/>
          </a:bodyPr>
          <a:lstStyle/>
          <a:p>
            <a:r>
              <a:rPr lang="en-US" dirty="0"/>
              <a:t>Filtering: The math behind the match</a:t>
            </a:r>
          </a:p>
        </p:txBody>
      </p:sp>
      <p:sp>
        <p:nvSpPr>
          <p:cNvPr id="7" name="Rectangle 6"/>
          <p:cNvSpPr/>
          <p:nvPr/>
        </p:nvSpPr>
        <p:spPr bwMode="auto">
          <a:xfrm>
            <a:off x="1951085" y="3489641"/>
            <a:ext cx="1089751"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6" y="1278489"/>
            <a:ext cx="1675851" cy="2211152"/>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251520" y="2464820"/>
            <a:ext cx="1699566" cy="2145511"/>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956487" y="1253190"/>
            <a:ext cx="393134"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692669" y="3504754"/>
            <a:ext cx="348168"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544831" y="1642676"/>
            <a:ext cx="166669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62519" y="1668334"/>
            <a:ext cx="411162"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stCxn id="12" idx="3"/>
            <a:endCxn id="14" idx="2"/>
          </p:cNvCxnSpPr>
          <p:nvPr/>
        </p:nvCxnSpPr>
        <p:spPr>
          <a:xfrm flipV="1">
            <a:off x="3040837" y="2111715"/>
            <a:ext cx="427263" cy="1563665"/>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14" idx="2"/>
          </p:cNvCxnSpPr>
          <p:nvPr/>
        </p:nvCxnSpPr>
        <p:spPr>
          <a:xfrm flipV="1">
            <a:off x="2700284" y="2111715"/>
            <a:ext cx="767816" cy="1377926"/>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05288" y="1675891"/>
            <a:ext cx="394094"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13" idx="1"/>
          </p:cNvCxnSpPr>
          <p:nvPr/>
        </p:nvCxnSpPr>
        <p:spPr>
          <a:xfrm>
            <a:off x="1356210" y="1269767"/>
            <a:ext cx="1249078" cy="627815"/>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13" idx="1"/>
          </p:cNvCxnSpPr>
          <p:nvPr/>
        </p:nvCxnSpPr>
        <p:spPr>
          <a:xfrm>
            <a:off x="1349621" y="1668334"/>
            <a:ext cx="1255667" cy="229248"/>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4" name="Rectangle 23"/>
          <p:cNvSpPr/>
          <p:nvPr/>
        </p:nvSpPr>
        <p:spPr bwMode="auto">
          <a:xfrm>
            <a:off x="6732241" y="1278489"/>
            <a:ext cx="750196"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63527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520" y="4618215"/>
            <a:ext cx="6107294" cy="2104689"/>
            <a:chOff x="1184318" y="4581128"/>
            <a:chExt cx="6107294" cy="2104689"/>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318" y="4581128"/>
              <a:ext cx="6107294" cy="20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srcRect l="9919" t="5095" r="9919" b="24346"/>
            <a:stretch/>
          </p:blipFill>
          <p:spPr>
            <a:xfrm>
              <a:off x="6084168" y="5327542"/>
              <a:ext cx="864096" cy="1106696"/>
            </a:xfrm>
            <a:prstGeom prst="rect">
              <a:avLst/>
            </a:prstGeom>
          </p:spPr>
        </p:pic>
        <p:sp>
          <p:nvSpPr>
            <p:cNvPr id="7" name="Rectangle 6"/>
            <p:cNvSpPr/>
            <p:nvPr/>
          </p:nvSpPr>
          <p:spPr>
            <a:xfrm>
              <a:off x="5955876" y="6408818"/>
              <a:ext cx="1207062" cy="276999"/>
            </a:xfrm>
            <a:prstGeom prst="rect">
              <a:avLst/>
            </a:prstGeom>
          </p:spPr>
          <p:txBody>
            <a:bodyPr wrap="none">
              <a:spAutoFit/>
            </a:bodyPr>
            <a:lstStyle/>
            <a:p>
              <a:r>
                <a:rPr lang="en-US" sz="1200" dirty="0">
                  <a:solidFill>
                    <a:schemeClr val="bg1"/>
                  </a:solidFill>
                </a:rPr>
                <a:t>Brandon Rohrer </a:t>
              </a:r>
            </a:p>
          </p:txBody>
        </p:sp>
      </p:grpSp>
      <p:sp>
        <p:nvSpPr>
          <p:cNvPr id="8" name="TextBox 7"/>
          <p:cNvSpPr txBox="1"/>
          <p:nvPr/>
        </p:nvSpPr>
        <p:spPr>
          <a:xfrm>
            <a:off x="470756" y="188640"/>
            <a:ext cx="8205700" cy="2123638"/>
          </a:xfrm>
          <a:prstGeom prst="rect">
            <a:avLst/>
          </a:prstGeom>
          <a:noFill/>
        </p:spPr>
        <p:txBody>
          <a:bodyPr wrap="square" lIns="91420" tIns="45710" rIns="91420" bIns="45710" rtlCol="0">
            <a:spAutoFit/>
          </a:bodyPr>
          <a:lstStyle/>
          <a:p>
            <a:pPr algn="ctr"/>
            <a:r>
              <a:rPr lang="en-US" sz="3600" b="1" dirty="0">
                <a:solidFill>
                  <a:srgbClr val="FF0000"/>
                </a:solidFill>
              </a:rPr>
              <a:t>Concerns of the Part-III:</a:t>
            </a:r>
          </a:p>
          <a:p>
            <a:r>
              <a:rPr lang="en-US" sz="2400" b="1" dirty="0">
                <a:solidFill>
                  <a:srgbClr val="FF0000"/>
                </a:solidFill>
              </a:rPr>
              <a:t>What is Convolutional Neural Network and how it works;</a:t>
            </a:r>
          </a:p>
          <a:p>
            <a:r>
              <a:rPr lang="en-US" sz="2400" b="1" dirty="0">
                <a:solidFill>
                  <a:srgbClr val="FF0000"/>
                </a:solidFill>
              </a:rPr>
              <a:t>What kind of architecture has a Convolutional Neural Network;</a:t>
            </a:r>
          </a:p>
          <a:p>
            <a:r>
              <a:rPr lang="en-US" sz="2400" b="1" dirty="0">
                <a:solidFill>
                  <a:srgbClr val="FF0000"/>
                </a:solidFill>
              </a:rPr>
              <a:t>How a Convolutional Neural Network processes images;</a:t>
            </a:r>
          </a:p>
          <a:p>
            <a:r>
              <a:rPr lang="en-US" sz="2400" b="1" dirty="0">
                <a:solidFill>
                  <a:srgbClr val="FF0000"/>
                </a:solidFill>
              </a:rPr>
              <a:t>How to train a Convolutional Neural Network.</a:t>
            </a:r>
          </a:p>
        </p:txBody>
      </p:sp>
      <p:sp>
        <p:nvSpPr>
          <p:cNvPr id="9" name="副標題 2"/>
          <p:cNvSpPr>
            <a:spLocks noGrp="1"/>
          </p:cNvSpPr>
          <p:nvPr>
            <p:ph type="subTitle" idx="1"/>
          </p:nvPr>
        </p:nvSpPr>
        <p:spPr>
          <a:xfrm>
            <a:off x="229223" y="2657854"/>
            <a:ext cx="7462433" cy="1031223"/>
          </a:xfrm>
          <a:solidFill>
            <a:schemeClr val="bg1">
              <a:lumMod val="85000"/>
            </a:schemeClr>
          </a:solidFill>
          <a:ln w="25400">
            <a:solidFill>
              <a:schemeClr val="tx1"/>
            </a:solidFill>
          </a:ln>
        </p:spPr>
        <p:txBody>
          <a:bodyPr>
            <a:normAutofit/>
          </a:bodyPr>
          <a:lstStyle/>
          <a:p>
            <a:pPr algn="l"/>
            <a:r>
              <a:rPr lang="en-US" altLang="zh-TW" sz="2000"/>
              <a:t>Content </a:t>
            </a:r>
            <a:r>
              <a:rPr lang="en-US" altLang="zh-TW" sz="2000" dirty="0"/>
              <a:t>is provided mostly on the basis of slides and videos from </a:t>
            </a:r>
            <a:r>
              <a:rPr lang="en-US" b="1" dirty="0">
                <a:solidFill>
                  <a:srgbClr val="C00000"/>
                </a:solidFill>
              </a:rPr>
              <a:t>Brandon Rohrer</a:t>
            </a:r>
            <a:r>
              <a:rPr lang="en-US" altLang="zh-TW" sz="2000" dirty="0"/>
              <a:t>, compiled and edited by Vagan Terziyan</a:t>
            </a:r>
          </a:p>
        </p:txBody>
      </p:sp>
    </p:spTree>
    <p:extLst>
      <p:ext uri="{BB962C8B-B14F-4D97-AF65-F5344CB8AC3E}">
        <p14:creationId xmlns:p14="http://schemas.microsoft.com/office/powerpoint/2010/main" val="171909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5409430" y="1285003"/>
            <a:ext cx="2121293" cy="2218709"/>
          </a:xfrm>
          <a:prstGeom prst="rect">
            <a:avLst/>
          </a:prstGeom>
        </p:spPr>
      </p:pic>
      <p:pic>
        <p:nvPicPr>
          <p:cNvPr id="26" name="Picture 25"/>
          <p:cNvPicPr>
            <a:picLocks noChangeAspect="1"/>
          </p:cNvPicPr>
          <p:nvPr/>
        </p:nvPicPr>
        <p:blipFill>
          <a:blip r:embed="rId3"/>
          <a:stretch>
            <a:fillRect/>
          </a:stretch>
        </p:blipFill>
        <p:spPr>
          <a:xfrm>
            <a:off x="277753" y="1262333"/>
            <a:ext cx="1236117" cy="1202487"/>
          </a:xfrm>
          <a:prstGeom prst="rect">
            <a:avLst/>
          </a:prstGeom>
        </p:spPr>
      </p:pic>
      <p:pic>
        <p:nvPicPr>
          <p:cNvPr id="27" name="Picture 26"/>
          <p:cNvPicPr>
            <a:picLocks noChangeAspect="1"/>
          </p:cNvPicPr>
          <p:nvPr/>
        </p:nvPicPr>
        <p:blipFill>
          <a:blip r:embed="rId4"/>
          <a:stretch>
            <a:fillRect/>
          </a:stretch>
        </p:blipFill>
        <p:spPr>
          <a:xfrm>
            <a:off x="1702910" y="3130149"/>
            <a:ext cx="3108218" cy="3302507"/>
          </a:xfrm>
          <a:prstGeom prst="rect">
            <a:avLst/>
          </a:prstGeom>
        </p:spPr>
      </p:pic>
      <p:sp>
        <p:nvSpPr>
          <p:cNvPr id="2" name="Title 1"/>
          <p:cNvSpPr>
            <a:spLocks noGrp="1"/>
          </p:cNvSpPr>
          <p:nvPr>
            <p:ph type="title"/>
          </p:nvPr>
        </p:nvSpPr>
        <p:spPr>
          <a:xfrm>
            <a:off x="457200" y="40371"/>
            <a:ext cx="8229600" cy="634082"/>
          </a:xfrm>
        </p:spPr>
        <p:txBody>
          <a:bodyPr>
            <a:normAutofit fontScale="90000"/>
          </a:bodyPr>
          <a:lstStyle/>
          <a:p>
            <a:r>
              <a:rPr lang="en-US" dirty="0"/>
              <a:t>Filtering: The math behind the match</a:t>
            </a:r>
          </a:p>
        </p:txBody>
      </p:sp>
      <p:sp>
        <p:nvSpPr>
          <p:cNvPr id="7" name="Rectangle 6"/>
          <p:cNvSpPr/>
          <p:nvPr/>
        </p:nvSpPr>
        <p:spPr bwMode="auto">
          <a:xfrm>
            <a:off x="2037039" y="3497198"/>
            <a:ext cx="1028998"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513870" y="1340768"/>
            <a:ext cx="1552168" cy="2179101"/>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297729" y="2464820"/>
            <a:ext cx="1825999" cy="2153068"/>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297728" y="1655878"/>
            <a:ext cx="389835"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041741" y="3879257"/>
            <a:ext cx="347440"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544831" y="1642676"/>
            <a:ext cx="166669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54962" y="1675891"/>
            <a:ext cx="407600"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stCxn id="12" idx="3"/>
            <a:endCxn id="14" idx="2"/>
          </p:cNvCxnSpPr>
          <p:nvPr/>
        </p:nvCxnSpPr>
        <p:spPr>
          <a:xfrm flipV="1">
            <a:off x="2389181" y="2119272"/>
            <a:ext cx="1069581" cy="1930611"/>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14" idx="2"/>
          </p:cNvCxnSpPr>
          <p:nvPr/>
        </p:nvCxnSpPr>
        <p:spPr>
          <a:xfrm flipV="1">
            <a:off x="2123728" y="2119272"/>
            <a:ext cx="1335034" cy="1759985"/>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08659" y="1691005"/>
            <a:ext cx="404479"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13" idx="1"/>
          </p:cNvCxnSpPr>
          <p:nvPr/>
        </p:nvCxnSpPr>
        <p:spPr>
          <a:xfrm>
            <a:off x="655819" y="1629061"/>
            <a:ext cx="1952840" cy="283635"/>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13" idx="1"/>
          </p:cNvCxnSpPr>
          <p:nvPr/>
        </p:nvCxnSpPr>
        <p:spPr>
          <a:xfrm flipV="1">
            <a:off x="660597" y="1912696"/>
            <a:ext cx="1948062" cy="170240"/>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4" name="Rectangle 23"/>
          <p:cNvSpPr/>
          <p:nvPr/>
        </p:nvSpPr>
        <p:spPr bwMode="auto">
          <a:xfrm>
            <a:off x="5413859" y="2022269"/>
            <a:ext cx="735522"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166867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5292080" y="1314845"/>
            <a:ext cx="2193301" cy="2232508"/>
          </a:xfrm>
          <a:prstGeom prst="rect">
            <a:avLst/>
          </a:prstGeom>
        </p:spPr>
      </p:pic>
      <p:pic>
        <p:nvPicPr>
          <p:cNvPr id="27" name="Picture 26"/>
          <p:cNvPicPr>
            <a:picLocks noChangeAspect="1"/>
          </p:cNvPicPr>
          <p:nvPr/>
        </p:nvPicPr>
        <p:blipFill>
          <a:blip r:embed="rId3"/>
          <a:stretch>
            <a:fillRect/>
          </a:stretch>
        </p:blipFill>
        <p:spPr>
          <a:xfrm>
            <a:off x="330652" y="1262333"/>
            <a:ext cx="1176271" cy="1202487"/>
          </a:xfrm>
          <a:prstGeom prst="rect">
            <a:avLst/>
          </a:prstGeom>
        </p:spPr>
      </p:pic>
      <p:pic>
        <p:nvPicPr>
          <p:cNvPr id="28" name="Picture 27"/>
          <p:cNvPicPr>
            <a:picLocks noChangeAspect="1"/>
          </p:cNvPicPr>
          <p:nvPr/>
        </p:nvPicPr>
        <p:blipFill>
          <a:blip r:embed="rId4"/>
          <a:stretch>
            <a:fillRect/>
          </a:stretch>
        </p:blipFill>
        <p:spPr>
          <a:xfrm>
            <a:off x="1415630" y="3130149"/>
            <a:ext cx="3300386" cy="3240000"/>
          </a:xfrm>
          <a:prstGeom prst="rect">
            <a:avLst/>
          </a:prstGeom>
        </p:spPr>
      </p:pic>
      <p:sp>
        <p:nvSpPr>
          <p:cNvPr id="2" name="Title 1"/>
          <p:cNvSpPr>
            <a:spLocks noGrp="1"/>
          </p:cNvSpPr>
          <p:nvPr>
            <p:ph type="title"/>
          </p:nvPr>
        </p:nvSpPr>
        <p:spPr>
          <a:xfrm>
            <a:off x="457200" y="116632"/>
            <a:ext cx="8229600" cy="792088"/>
          </a:xfrm>
        </p:spPr>
        <p:txBody>
          <a:bodyPr>
            <a:normAutofit fontScale="90000"/>
          </a:bodyPr>
          <a:lstStyle/>
          <a:p>
            <a:r>
              <a:rPr lang="en-US" dirty="0"/>
              <a:t>Filtering: The math behind the match</a:t>
            </a:r>
          </a:p>
        </p:txBody>
      </p:sp>
      <p:sp>
        <p:nvSpPr>
          <p:cNvPr id="7" name="Rectangle 6"/>
          <p:cNvSpPr/>
          <p:nvPr/>
        </p:nvSpPr>
        <p:spPr bwMode="auto">
          <a:xfrm>
            <a:off x="1764459" y="3481816"/>
            <a:ext cx="1144238"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6" y="1278489"/>
            <a:ext cx="1573939" cy="2241380"/>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34340" y="2480977"/>
            <a:ext cx="1328577" cy="2121529"/>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729025" y="1655751"/>
            <a:ext cx="371477"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167021" y="3862161"/>
            <a:ext cx="324304" cy="360000"/>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611071" y="1635895"/>
            <a:ext cx="1532046"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47405" y="1668334"/>
            <a:ext cx="339154"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p:nvPr/>
        </p:nvCxnSpPr>
        <p:spPr>
          <a:xfrm flipV="1">
            <a:off x="2491325" y="2195155"/>
            <a:ext cx="733409" cy="1869988"/>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p:nvPr/>
        </p:nvCxnSpPr>
        <p:spPr>
          <a:xfrm flipV="1">
            <a:off x="2167021" y="2156209"/>
            <a:ext cx="1070297" cy="1705952"/>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01102" y="1675891"/>
            <a:ext cx="404265"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stCxn id="11" idx="0"/>
            <a:endCxn id="3" idx="1"/>
          </p:cNvCxnSpPr>
          <p:nvPr/>
        </p:nvCxnSpPr>
        <p:spPr>
          <a:xfrm>
            <a:off x="914764" y="1655751"/>
            <a:ext cx="1696307" cy="240301"/>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stCxn id="11" idx="2"/>
            <a:endCxn id="13" idx="1"/>
          </p:cNvCxnSpPr>
          <p:nvPr/>
        </p:nvCxnSpPr>
        <p:spPr>
          <a:xfrm flipV="1">
            <a:off x="914764" y="1897582"/>
            <a:ext cx="1686338" cy="190289"/>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6" name="Rectangle 25"/>
          <p:cNvSpPr/>
          <p:nvPr/>
        </p:nvSpPr>
        <p:spPr bwMode="auto">
          <a:xfrm>
            <a:off x="6022949" y="2053952"/>
            <a:ext cx="756277"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190308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292081" y="1262332"/>
            <a:ext cx="2201976" cy="2257536"/>
          </a:xfrm>
          <a:prstGeom prst="rect">
            <a:avLst/>
          </a:prstGeom>
        </p:spPr>
      </p:pic>
      <p:pic>
        <p:nvPicPr>
          <p:cNvPr id="26" name="Picture 25"/>
          <p:cNvPicPr>
            <a:picLocks noChangeAspect="1"/>
          </p:cNvPicPr>
          <p:nvPr/>
        </p:nvPicPr>
        <p:blipFill>
          <a:blip r:embed="rId3"/>
          <a:stretch>
            <a:fillRect/>
          </a:stretch>
        </p:blipFill>
        <p:spPr>
          <a:xfrm>
            <a:off x="179512" y="1262333"/>
            <a:ext cx="1188000" cy="1214477"/>
          </a:xfrm>
          <a:prstGeom prst="rect">
            <a:avLst/>
          </a:prstGeom>
        </p:spPr>
      </p:pic>
      <p:pic>
        <p:nvPicPr>
          <p:cNvPr id="27" name="Picture 26"/>
          <p:cNvPicPr>
            <a:picLocks noChangeAspect="1"/>
          </p:cNvPicPr>
          <p:nvPr/>
        </p:nvPicPr>
        <p:blipFill>
          <a:blip r:embed="rId4"/>
          <a:stretch>
            <a:fillRect/>
          </a:stretch>
        </p:blipFill>
        <p:spPr>
          <a:xfrm>
            <a:off x="1367512" y="3130149"/>
            <a:ext cx="3293709" cy="3302507"/>
          </a:xfrm>
          <a:prstGeom prst="rect">
            <a:avLst/>
          </a:prstGeom>
        </p:spPr>
      </p:pic>
      <p:sp>
        <p:nvSpPr>
          <p:cNvPr id="2" name="Title 1"/>
          <p:cNvSpPr>
            <a:spLocks noGrp="1"/>
          </p:cNvSpPr>
          <p:nvPr>
            <p:ph type="title"/>
          </p:nvPr>
        </p:nvSpPr>
        <p:spPr>
          <a:xfrm>
            <a:off x="457200" y="10143"/>
            <a:ext cx="8229600" cy="562074"/>
          </a:xfrm>
        </p:spPr>
        <p:txBody>
          <a:bodyPr>
            <a:normAutofit fontScale="90000"/>
          </a:bodyPr>
          <a:lstStyle/>
          <a:p>
            <a:r>
              <a:rPr lang="en-US" dirty="0"/>
              <a:t>Filtering: The math behind the match</a:t>
            </a:r>
          </a:p>
        </p:txBody>
      </p:sp>
      <p:sp>
        <p:nvSpPr>
          <p:cNvPr id="7" name="Rectangle 6"/>
          <p:cNvSpPr/>
          <p:nvPr/>
        </p:nvSpPr>
        <p:spPr bwMode="auto">
          <a:xfrm>
            <a:off x="1753147" y="3489537"/>
            <a:ext cx="1080000" cy="1152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6" y="1278489"/>
            <a:ext cx="1468161" cy="2282278"/>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34340" y="2480977"/>
            <a:ext cx="1318807" cy="2159582"/>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948928" y="1665339"/>
            <a:ext cx="408501"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485505" y="3879257"/>
            <a:ext cx="371692"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544831" y="1642676"/>
            <a:ext cx="1551282"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179392" y="1683448"/>
            <a:ext cx="369382"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endCxn id="3" idx="2"/>
          </p:cNvCxnSpPr>
          <p:nvPr/>
        </p:nvCxnSpPr>
        <p:spPr>
          <a:xfrm flipV="1">
            <a:off x="2857197" y="2162990"/>
            <a:ext cx="463275" cy="2057518"/>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14" idx="2"/>
          </p:cNvCxnSpPr>
          <p:nvPr/>
        </p:nvCxnSpPr>
        <p:spPr>
          <a:xfrm flipV="1">
            <a:off x="2485505" y="2126829"/>
            <a:ext cx="878578" cy="1752428"/>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01102" y="1683448"/>
            <a:ext cx="352808"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13" idx="1"/>
          </p:cNvCxnSpPr>
          <p:nvPr/>
        </p:nvCxnSpPr>
        <p:spPr>
          <a:xfrm>
            <a:off x="1340567" y="1650226"/>
            <a:ext cx="1260535" cy="254913"/>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13" idx="1"/>
          </p:cNvCxnSpPr>
          <p:nvPr/>
        </p:nvCxnSpPr>
        <p:spPr>
          <a:xfrm flipV="1">
            <a:off x="1305540" y="1905139"/>
            <a:ext cx="1295562" cy="160815"/>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4" name="Rectangle 23"/>
          <p:cNvSpPr/>
          <p:nvPr/>
        </p:nvSpPr>
        <p:spPr bwMode="auto">
          <a:xfrm>
            <a:off x="6774021" y="2010292"/>
            <a:ext cx="681132"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3148265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5580112" y="1278488"/>
            <a:ext cx="2232248" cy="2228570"/>
          </a:xfrm>
          <a:prstGeom prst="rect">
            <a:avLst/>
          </a:prstGeom>
        </p:spPr>
      </p:pic>
      <p:pic>
        <p:nvPicPr>
          <p:cNvPr id="27" name="Picture 26"/>
          <p:cNvPicPr>
            <a:picLocks noChangeAspect="1"/>
          </p:cNvPicPr>
          <p:nvPr/>
        </p:nvPicPr>
        <p:blipFill>
          <a:blip r:embed="rId3"/>
          <a:stretch>
            <a:fillRect/>
          </a:stretch>
        </p:blipFill>
        <p:spPr>
          <a:xfrm>
            <a:off x="107937" y="1262333"/>
            <a:ext cx="1296144" cy="1202487"/>
          </a:xfrm>
          <a:prstGeom prst="rect">
            <a:avLst/>
          </a:prstGeom>
        </p:spPr>
      </p:pic>
      <p:pic>
        <p:nvPicPr>
          <p:cNvPr id="28" name="Picture 27"/>
          <p:cNvPicPr>
            <a:picLocks noChangeAspect="1"/>
          </p:cNvPicPr>
          <p:nvPr/>
        </p:nvPicPr>
        <p:blipFill>
          <a:blip r:embed="rId4"/>
          <a:stretch>
            <a:fillRect/>
          </a:stretch>
        </p:blipFill>
        <p:spPr>
          <a:xfrm>
            <a:off x="1547664" y="3130149"/>
            <a:ext cx="3240360" cy="3302507"/>
          </a:xfrm>
          <a:prstGeom prst="rect">
            <a:avLst/>
          </a:prstGeom>
        </p:spPr>
      </p:pic>
      <p:sp>
        <p:nvSpPr>
          <p:cNvPr id="2" name="Title 1"/>
          <p:cNvSpPr>
            <a:spLocks noGrp="1"/>
          </p:cNvSpPr>
          <p:nvPr>
            <p:ph type="title"/>
          </p:nvPr>
        </p:nvSpPr>
        <p:spPr>
          <a:xfrm>
            <a:off x="457200" y="44624"/>
            <a:ext cx="8229600" cy="864096"/>
          </a:xfrm>
        </p:spPr>
        <p:txBody>
          <a:bodyPr>
            <a:normAutofit fontScale="90000"/>
          </a:bodyPr>
          <a:lstStyle/>
          <a:p>
            <a:r>
              <a:rPr lang="en-US" dirty="0"/>
              <a:t>Filtering: The math behind the match</a:t>
            </a:r>
          </a:p>
        </p:txBody>
      </p:sp>
      <p:sp>
        <p:nvSpPr>
          <p:cNvPr id="7" name="Rectangle 6"/>
          <p:cNvSpPr/>
          <p:nvPr/>
        </p:nvSpPr>
        <p:spPr bwMode="auto">
          <a:xfrm>
            <a:off x="1951279" y="3512312"/>
            <a:ext cx="1028987"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6" y="1278489"/>
            <a:ext cx="1615280" cy="2259235"/>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79512" y="2464820"/>
            <a:ext cx="1771768" cy="2145809"/>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57275" y="2025889"/>
            <a:ext cx="423434"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1951912" y="4246988"/>
            <a:ext cx="319012" cy="352276"/>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544831" y="1642676"/>
            <a:ext cx="166669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54962" y="1683448"/>
            <a:ext cx="411162"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p:nvPr/>
        </p:nvCxnSpPr>
        <p:spPr>
          <a:xfrm flipV="1">
            <a:off x="2286038" y="2172173"/>
            <a:ext cx="1106393" cy="2427091"/>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3" idx="2"/>
          </p:cNvCxnSpPr>
          <p:nvPr/>
        </p:nvCxnSpPr>
        <p:spPr>
          <a:xfrm flipV="1">
            <a:off x="2003421" y="2162990"/>
            <a:ext cx="1374759" cy="2095364"/>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567502" y="1691005"/>
            <a:ext cx="435435"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13" idx="1"/>
          </p:cNvCxnSpPr>
          <p:nvPr/>
        </p:nvCxnSpPr>
        <p:spPr>
          <a:xfrm flipV="1">
            <a:off x="434339" y="1912696"/>
            <a:ext cx="2133163" cy="143422"/>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3" idx="1"/>
          </p:cNvCxnSpPr>
          <p:nvPr/>
        </p:nvCxnSpPr>
        <p:spPr>
          <a:xfrm flipV="1">
            <a:off x="550481" y="1902833"/>
            <a:ext cx="1994350" cy="585404"/>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6" name="Rectangle 25"/>
          <p:cNvSpPr/>
          <p:nvPr/>
        </p:nvSpPr>
        <p:spPr bwMode="auto">
          <a:xfrm>
            <a:off x="5580113" y="2753239"/>
            <a:ext cx="773806"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316539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5508104" y="1280446"/>
            <a:ext cx="2160239" cy="2225224"/>
          </a:xfrm>
          <a:prstGeom prst="rect">
            <a:avLst/>
          </a:prstGeom>
        </p:spPr>
      </p:pic>
      <p:pic>
        <p:nvPicPr>
          <p:cNvPr id="24" name="Picture 23"/>
          <p:cNvPicPr>
            <a:picLocks noChangeAspect="1"/>
          </p:cNvPicPr>
          <p:nvPr/>
        </p:nvPicPr>
        <p:blipFill>
          <a:blip r:embed="rId3"/>
          <a:stretch>
            <a:fillRect/>
          </a:stretch>
        </p:blipFill>
        <p:spPr>
          <a:xfrm>
            <a:off x="179512" y="1262333"/>
            <a:ext cx="1176271" cy="1202487"/>
          </a:xfrm>
          <a:prstGeom prst="rect">
            <a:avLst/>
          </a:prstGeom>
        </p:spPr>
      </p:pic>
      <p:pic>
        <p:nvPicPr>
          <p:cNvPr id="26" name="Picture 25"/>
          <p:cNvPicPr>
            <a:picLocks noChangeAspect="1"/>
          </p:cNvPicPr>
          <p:nvPr/>
        </p:nvPicPr>
        <p:blipFill>
          <a:blip r:embed="rId4"/>
          <a:stretch>
            <a:fillRect/>
          </a:stretch>
        </p:blipFill>
        <p:spPr>
          <a:xfrm>
            <a:off x="1547664" y="3130149"/>
            <a:ext cx="3113557" cy="3302507"/>
          </a:xfrm>
          <a:prstGeom prst="rect">
            <a:avLst/>
          </a:prstGeom>
        </p:spPr>
      </p:pic>
      <p:sp>
        <p:nvSpPr>
          <p:cNvPr id="2" name="Title 1"/>
          <p:cNvSpPr>
            <a:spLocks noGrp="1"/>
          </p:cNvSpPr>
          <p:nvPr>
            <p:ph type="title"/>
          </p:nvPr>
        </p:nvSpPr>
        <p:spPr>
          <a:xfrm>
            <a:off x="457200" y="78847"/>
            <a:ext cx="8229600" cy="720080"/>
          </a:xfrm>
        </p:spPr>
        <p:txBody>
          <a:bodyPr>
            <a:normAutofit fontScale="90000"/>
          </a:bodyPr>
          <a:lstStyle/>
          <a:p>
            <a:r>
              <a:rPr lang="en-US" dirty="0"/>
              <a:t>Filtering: The math behind the match</a:t>
            </a:r>
          </a:p>
        </p:txBody>
      </p:sp>
      <p:sp>
        <p:nvSpPr>
          <p:cNvPr id="7" name="Rectangle 6"/>
          <p:cNvSpPr/>
          <p:nvPr/>
        </p:nvSpPr>
        <p:spPr bwMode="auto">
          <a:xfrm>
            <a:off x="1907704" y="3504596"/>
            <a:ext cx="1060353"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55783" y="1280446"/>
            <a:ext cx="1632173" cy="2239423"/>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251520" y="2463493"/>
            <a:ext cx="1656184" cy="2146736"/>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548115" y="2038930"/>
            <a:ext cx="439063"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227438" y="4257952"/>
            <a:ext cx="362837" cy="352276"/>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544831" y="1642676"/>
            <a:ext cx="166669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54962" y="1683448"/>
            <a:ext cx="411162"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stCxn id="12" idx="3"/>
            <a:endCxn id="3" idx="2"/>
          </p:cNvCxnSpPr>
          <p:nvPr/>
        </p:nvCxnSpPr>
        <p:spPr>
          <a:xfrm flipV="1">
            <a:off x="2590275" y="2162990"/>
            <a:ext cx="787905" cy="2271100"/>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3" idx="2"/>
          </p:cNvCxnSpPr>
          <p:nvPr/>
        </p:nvCxnSpPr>
        <p:spPr>
          <a:xfrm flipV="1">
            <a:off x="2227438" y="2162990"/>
            <a:ext cx="1150742" cy="2094962"/>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597731" y="1668334"/>
            <a:ext cx="394094"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13" idx="1"/>
          </p:cNvCxnSpPr>
          <p:nvPr/>
        </p:nvCxnSpPr>
        <p:spPr>
          <a:xfrm flipV="1">
            <a:off x="721350" y="1890025"/>
            <a:ext cx="1876381" cy="159154"/>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13" idx="1"/>
          </p:cNvCxnSpPr>
          <p:nvPr/>
        </p:nvCxnSpPr>
        <p:spPr>
          <a:xfrm flipV="1">
            <a:off x="1030146" y="1890025"/>
            <a:ext cx="1567585" cy="573468"/>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3" name="Rectangle 22"/>
          <p:cNvSpPr/>
          <p:nvPr/>
        </p:nvSpPr>
        <p:spPr bwMode="auto">
          <a:xfrm>
            <a:off x="6228185" y="2753239"/>
            <a:ext cx="671644"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14035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5436096" y="1307063"/>
            <a:ext cx="2232248" cy="2228483"/>
          </a:xfrm>
          <a:prstGeom prst="rect">
            <a:avLst/>
          </a:prstGeom>
        </p:spPr>
      </p:pic>
      <p:pic>
        <p:nvPicPr>
          <p:cNvPr id="26" name="Picture 25"/>
          <p:cNvPicPr>
            <a:picLocks noChangeAspect="1"/>
          </p:cNvPicPr>
          <p:nvPr/>
        </p:nvPicPr>
        <p:blipFill>
          <a:blip r:embed="rId3"/>
          <a:stretch>
            <a:fillRect/>
          </a:stretch>
        </p:blipFill>
        <p:spPr>
          <a:xfrm>
            <a:off x="179512" y="1262333"/>
            <a:ext cx="1176271" cy="1202487"/>
          </a:xfrm>
          <a:prstGeom prst="rect">
            <a:avLst/>
          </a:prstGeom>
        </p:spPr>
      </p:pic>
      <p:pic>
        <p:nvPicPr>
          <p:cNvPr id="27" name="Picture 26"/>
          <p:cNvPicPr>
            <a:picLocks noChangeAspect="1"/>
          </p:cNvPicPr>
          <p:nvPr/>
        </p:nvPicPr>
        <p:blipFill>
          <a:blip r:embed="rId4"/>
          <a:stretch>
            <a:fillRect/>
          </a:stretch>
        </p:blipFill>
        <p:spPr>
          <a:xfrm>
            <a:off x="1415629" y="3130149"/>
            <a:ext cx="3245591" cy="3302507"/>
          </a:xfrm>
          <a:prstGeom prst="rect">
            <a:avLst/>
          </a:prstGeom>
        </p:spPr>
      </p:pic>
      <p:sp>
        <p:nvSpPr>
          <p:cNvPr id="2" name="Title 1"/>
          <p:cNvSpPr>
            <a:spLocks noGrp="1"/>
          </p:cNvSpPr>
          <p:nvPr>
            <p:ph type="title"/>
          </p:nvPr>
        </p:nvSpPr>
        <p:spPr>
          <a:xfrm>
            <a:off x="457200" y="40371"/>
            <a:ext cx="8229600" cy="634082"/>
          </a:xfrm>
        </p:spPr>
        <p:txBody>
          <a:bodyPr>
            <a:normAutofit fontScale="90000"/>
          </a:bodyPr>
          <a:lstStyle/>
          <a:p>
            <a:r>
              <a:rPr lang="en-US" dirty="0"/>
              <a:t>Filtering: The math behind the match</a:t>
            </a:r>
          </a:p>
        </p:txBody>
      </p:sp>
      <p:sp>
        <p:nvSpPr>
          <p:cNvPr id="7" name="Rectangle 6"/>
          <p:cNvSpPr/>
          <p:nvPr/>
        </p:nvSpPr>
        <p:spPr bwMode="auto">
          <a:xfrm>
            <a:off x="1794686" y="3511720"/>
            <a:ext cx="1049121"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299589" y="1278489"/>
            <a:ext cx="1500652" cy="2241380"/>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79513" y="2464820"/>
            <a:ext cx="1615173" cy="2167590"/>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948225" y="2064685"/>
            <a:ext cx="407558"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513360" y="4244671"/>
            <a:ext cx="330448" cy="360000"/>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611071" y="1635895"/>
            <a:ext cx="1567312"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300304" y="1668334"/>
            <a:ext cx="350706"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stCxn id="12" idx="3"/>
          </p:cNvCxnSpPr>
          <p:nvPr/>
        </p:nvCxnSpPr>
        <p:spPr>
          <a:xfrm flipV="1">
            <a:off x="2843808" y="2133632"/>
            <a:ext cx="631849" cy="2291039"/>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14" idx="2"/>
          </p:cNvCxnSpPr>
          <p:nvPr/>
        </p:nvCxnSpPr>
        <p:spPr>
          <a:xfrm flipV="1">
            <a:off x="2546350" y="2111715"/>
            <a:ext cx="929307" cy="2147581"/>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31330" y="1668334"/>
            <a:ext cx="376866"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stCxn id="11" idx="0"/>
            <a:endCxn id="13" idx="1"/>
          </p:cNvCxnSpPr>
          <p:nvPr/>
        </p:nvCxnSpPr>
        <p:spPr>
          <a:xfrm flipV="1">
            <a:off x="1152004" y="1890025"/>
            <a:ext cx="1479326" cy="174660"/>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stCxn id="11" idx="2"/>
            <a:endCxn id="13" idx="1"/>
          </p:cNvCxnSpPr>
          <p:nvPr/>
        </p:nvCxnSpPr>
        <p:spPr>
          <a:xfrm flipV="1">
            <a:off x="1152004" y="1890025"/>
            <a:ext cx="1479326" cy="606780"/>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3" name="Rectangle 22"/>
          <p:cNvSpPr/>
          <p:nvPr/>
        </p:nvSpPr>
        <p:spPr bwMode="auto">
          <a:xfrm>
            <a:off x="6916744" y="2792971"/>
            <a:ext cx="759157"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186742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5724128" y="3125938"/>
            <a:ext cx="3168352" cy="3287356"/>
          </a:xfrm>
          <a:prstGeom prst="rect">
            <a:avLst/>
          </a:prstGeom>
        </p:spPr>
      </p:pic>
      <p:pic>
        <p:nvPicPr>
          <p:cNvPr id="31" name="Picture 30"/>
          <p:cNvPicPr>
            <a:picLocks noChangeAspect="1"/>
          </p:cNvPicPr>
          <p:nvPr/>
        </p:nvPicPr>
        <p:blipFill>
          <a:blip r:embed="rId3"/>
          <a:stretch>
            <a:fillRect/>
          </a:stretch>
        </p:blipFill>
        <p:spPr>
          <a:xfrm>
            <a:off x="2915815" y="1278489"/>
            <a:ext cx="1328311" cy="1281349"/>
          </a:xfrm>
          <a:prstGeom prst="rect">
            <a:avLst/>
          </a:prstGeom>
        </p:spPr>
      </p:pic>
      <p:pic>
        <p:nvPicPr>
          <p:cNvPr id="27" name="Picture 26"/>
          <p:cNvPicPr>
            <a:picLocks noChangeAspect="1"/>
          </p:cNvPicPr>
          <p:nvPr/>
        </p:nvPicPr>
        <p:blipFill>
          <a:blip r:embed="rId4"/>
          <a:stretch>
            <a:fillRect/>
          </a:stretch>
        </p:blipFill>
        <p:spPr>
          <a:xfrm>
            <a:off x="251520" y="1262333"/>
            <a:ext cx="1104263" cy="1202487"/>
          </a:xfrm>
          <a:prstGeom prst="rect">
            <a:avLst/>
          </a:prstGeom>
        </p:spPr>
      </p:pic>
      <p:pic>
        <p:nvPicPr>
          <p:cNvPr id="28" name="Picture 27"/>
          <p:cNvPicPr>
            <a:picLocks noChangeAspect="1"/>
          </p:cNvPicPr>
          <p:nvPr/>
        </p:nvPicPr>
        <p:blipFill>
          <a:blip r:embed="rId5"/>
          <a:stretch>
            <a:fillRect/>
          </a:stretch>
        </p:blipFill>
        <p:spPr>
          <a:xfrm>
            <a:off x="1547664" y="3130149"/>
            <a:ext cx="3113557" cy="3302507"/>
          </a:xfrm>
          <a:prstGeom prst="rect">
            <a:avLst/>
          </a:prstGeom>
        </p:spPr>
      </p:pic>
      <p:sp>
        <p:nvSpPr>
          <p:cNvPr id="2" name="Title 1"/>
          <p:cNvSpPr>
            <a:spLocks noGrp="1"/>
          </p:cNvSpPr>
          <p:nvPr>
            <p:ph type="title"/>
          </p:nvPr>
        </p:nvSpPr>
        <p:spPr>
          <a:xfrm>
            <a:off x="457200" y="10834"/>
            <a:ext cx="8229600" cy="720080"/>
          </a:xfrm>
        </p:spPr>
        <p:txBody>
          <a:bodyPr>
            <a:normAutofit fontScale="90000"/>
          </a:bodyPr>
          <a:lstStyle/>
          <a:p>
            <a:r>
              <a:rPr lang="en-US" dirty="0"/>
              <a:t>Filtering: The math behind the match</a:t>
            </a:r>
          </a:p>
        </p:txBody>
      </p:sp>
      <p:sp>
        <p:nvSpPr>
          <p:cNvPr id="7" name="Rectangle 6"/>
          <p:cNvSpPr/>
          <p:nvPr/>
        </p:nvSpPr>
        <p:spPr bwMode="auto">
          <a:xfrm>
            <a:off x="1880952" y="3480272"/>
            <a:ext cx="1034863"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6" y="1278489"/>
            <a:ext cx="1872332" cy="2241380"/>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34339" y="2480976"/>
            <a:ext cx="1962581" cy="2159583"/>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p:nvSpPr>
            <p:spPr>
              <a:xfrm>
                <a:off x="4506173" y="1711459"/>
                <a:ext cx="4326248" cy="584519"/>
              </a:xfrm>
              <a:prstGeom prst="rect">
                <a:avLst/>
              </a:prstGeom>
              <a:noFill/>
            </p:spPr>
            <p:txBody>
              <a:bodyPr wrap="none" lIns="0" tIns="0" rIns="0" bIns="0" rtlCol="0">
                <a:spAutoFit/>
              </a:bodyPr>
              <a:lstStyle/>
              <a:p>
                <a:pPr>
                  <a:lnSpc>
                    <a:spcPct val="90000"/>
                  </a:lnSpc>
                  <a:spcAft>
                    <a:spcPts val="494"/>
                  </a:spcAft>
                </a:pPr>
                <a14:m>
                  <m:oMathPara xmlns:m="http://schemas.openxmlformats.org/officeDocument/2006/math">
                    <m:oMathParaPr>
                      <m:jc m:val="centerGroup"/>
                    </m:oMathParaPr>
                    <m:oMath xmlns:m="http://schemas.openxmlformats.org/officeDocument/2006/math">
                      <m:f>
                        <m:fPr>
                          <m:ctrlPr>
                            <a:rPr lang="en-US" sz="2000" i="1" smtClean="0">
                              <a:gradFill>
                                <a:gsLst>
                                  <a:gs pos="2917">
                                    <a:schemeClr val="tx1"/>
                                  </a:gs>
                                  <a:gs pos="30000">
                                    <a:schemeClr val="tx1"/>
                                  </a:gs>
                                </a:gsLst>
                                <a:lin ang="5400000" scaled="0"/>
                              </a:gradFill>
                              <a:latin typeface="Cambria Math" panose="02040503050406030204" pitchFamily="18" charset="0"/>
                            </a:rPr>
                          </m:ctrlPr>
                        </m:fPr>
                        <m:num>
                          <m:r>
                            <a:rPr lang="en-US" sz="2000" i="1">
                              <a:gradFill>
                                <a:gsLst>
                                  <a:gs pos="2917">
                                    <a:schemeClr val="tx1"/>
                                  </a:gs>
                                  <a:gs pos="30000">
                                    <a:schemeClr val="tx1"/>
                                  </a:gs>
                                </a:gsLst>
                                <a:lin ang="5400000" scaled="0"/>
                              </a:gradFill>
                              <a:latin typeface="Cambria Math" panose="02040503050406030204" pitchFamily="18" charset="0"/>
                            </a:rPr>
                            <m:t>1+1+1+1+1+1+1+1+1</m:t>
                          </m:r>
                        </m:num>
                        <m:den>
                          <m:r>
                            <a:rPr lang="en-US" sz="2000" i="1">
                              <a:gradFill>
                                <a:gsLst>
                                  <a:gs pos="2917">
                                    <a:schemeClr val="tx1"/>
                                  </a:gs>
                                  <a:gs pos="30000">
                                    <a:schemeClr val="tx1"/>
                                  </a:gs>
                                </a:gsLst>
                                <a:lin ang="5400000" scaled="0"/>
                              </a:gradFill>
                              <a:latin typeface="Cambria Math" panose="02040503050406030204" pitchFamily="18" charset="0"/>
                            </a:rPr>
                            <m:t>9</m:t>
                          </m:r>
                        </m:den>
                      </m:f>
                      <m:r>
                        <a:rPr lang="en-US" sz="2000" i="1">
                          <a:gradFill>
                            <a:gsLst>
                              <a:gs pos="2917">
                                <a:schemeClr val="tx1"/>
                              </a:gs>
                              <a:gs pos="30000">
                                <a:schemeClr val="tx1"/>
                              </a:gs>
                            </a:gsLst>
                            <a:lin ang="5400000" scaled="0"/>
                          </a:gradFill>
                          <a:latin typeface="Cambria Math" panose="02040503050406030204" pitchFamily="18" charset="0"/>
                        </a:rPr>
                        <m:t>=</m:t>
                      </m:r>
                      <m:r>
                        <a:rPr lang="en-US" sz="2000" b="0" i="1" smtClean="0">
                          <a:gradFill>
                            <a:gsLst>
                              <a:gs pos="2917">
                                <a:schemeClr val="tx1"/>
                              </a:gs>
                              <a:gs pos="30000">
                                <a:schemeClr val="tx1"/>
                              </a:gs>
                            </a:gsLst>
                            <a:lin ang="5400000" scaled="0"/>
                          </a:gradFill>
                          <a:latin typeface="Cambria Math"/>
                        </a:rPr>
                        <m:t> </m:t>
                      </m:r>
                      <m:r>
                        <a:rPr lang="en-US" sz="2000" i="1">
                          <a:gradFill>
                            <a:gsLst>
                              <a:gs pos="2917">
                                <a:schemeClr val="tx1"/>
                              </a:gs>
                              <a:gs pos="30000">
                                <a:schemeClr val="tx1"/>
                              </a:gs>
                            </a:gsLst>
                            <a:lin ang="5400000" scaled="0"/>
                          </a:gradFill>
                          <a:latin typeface="Cambria Math" panose="02040503050406030204" pitchFamily="18" charset="0"/>
                        </a:rPr>
                        <m:t>1</m:t>
                      </m:r>
                    </m:oMath>
                  </m:oMathPara>
                </a14:m>
                <a:endParaRPr lang="en-US" sz="2000" dirty="0" err="1">
                  <a:gradFill>
                    <a:gsLst>
                      <a:gs pos="2917">
                        <a:schemeClr val="tx1"/>
                      </a:gs>
                      <a:gs pos="30000">
                        <a:schemeClr val="tx1"/>
                      </a:gs>
                    </a:gsLst>
                    <a:lin ang="5400000" scaled="0"/>
                  </a:gra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06173" y="1711459"/>
                <a:ext cx="4326248" cy="584519"/>
              </a:xfrm>
              <a:prstGeom prst="rect">
                <a:avLst/>
              </a:prstGeom>
              <a:blipFill rotWithShape="1">
                <a:blip r:embed="rId6"/>
                <a:stretch>
                  <a:fillRect t="-2083"/>
                </a:stretch>
              </a:blipFill>
            </p:spPr>
            <p:txBody>
              <a:bodyPr/>
              <a:lstStyle/>
              <a:p>
                <a:r>
                  <a:rPr lang="en-US">
                    <a:noFill/>
                  </a:rPr>
                  <a:t> </a:t>
                </a:r>
              </a:p>
            </p:txBody>
          </p:sp>
        </mc:Fallback>
      </mc:AlternateContent>
      <p:sp>
        <p:nvSpPr>
          <p:cNvPr id="21" name="Rectangle 20"/>
          <p:cNvSpPr/>
          <p:nvPr/>
        </p:nvSpPr>
        <p:spPr bwMode="auto">
          <a:xfrm>
            <a:off x="8587670" y="1762988"/>
            <a:ext cx="279202" cy="432825"/>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22" name="Straight Connector 21"/>
          <p:cNvCxnSpPr/>
          <p:nvPr/>
        </p:nvCxnSpPr>
        <p:spPr>
          <a:xfrm flipH="1">
            <a:off x="6781577" y="2233597"/>
            <a:ext cx="1783423" cy="1915483"/>
          </a:xfrm>
          <a:prstGeom prst="line">
            <a:avLst/>
          </a:prstGeom>
          <a:ln w="1905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444208" y="2195813"/>
            <a:ext cx="2143462" cy="1691477"/>
          </a:xfrm>
          <a:prstGeom prst="line">
            <a:avLst/>
          </a:prstGeom>
          <a:ln w="1905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bwMode="auto">
          <a:xfrm>
            <a:off x="6093892" y="3519869"/>
            <a:ext cx="998387" cy="1088377"/>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36" name="Straight Connector 35"/>
          <p:cNvCxnSpPr/>
          <p:nvPr/>
        </p:nvCxnSpPr>
        <p:spPr>
          <a:xfrm flipH="1">
            <a:off x="2915816" y="3519869"/>
            <a:ext cx="3178076" cy="0"/>
          </a:xfrm>
          <a:prstGeom prst="line">
            <a:avLst/>
          </a:prstGeom>
          <a:ln w="190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915815" y="4600962"/>
            <a:ext cx="3178077" cy="1"/>
          </a:xfrm>
          <a:prstGeom prst="line">
            <a:avLst/>
          </a:prstGeom>
          <a:ln w="190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08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5508104" y="1314849"/>
            <a:ext cx="2088232" cy="2246315"/>
          </a:xfrm>
          <a:prstGeom prst="rect">
            <a:avLst/>
          </a:prstGeom>
        </p:spPr>
      </p:pic>
      <p:pic>
        <p:nvPicPr>
          <p:cNvPr id="23" name="Picture 22"/>
          <p:cNvPicPr>
            <a:picLocks noChangeAspect="1"/>
          </p:cNvPicPr>
          <p:nvPr/>
        </p:nvPicPr>
        <p:blipFill>
          <a:blip r:embed="rId3"/>
          <a:stretch>
            <a:fillRect/>
          </a:stretch>
        </p:blipFill>
        <p:spPr>
          <a:xfrm>
            <a:off x="179512" y="1262333"/>
            <a:ext cx="1176271" cy="1202487"/>
          </a:xfrm>
          <a:prstGeom prst="rect">
            <a:avLst/>
          </a:prstGeom>
        </p:spPr>
      </p:pic>
      <p:pic>
        <p:nvPicPr>
          <p:cNvPr id="24" name="Picture 23"/>
          <p:cNvPicPr>
            <a:picLocks noChangeAspect="1"/>
          </p:cNvPicPr>
          <p:nvPr/>
        </p:nvPicPr>
        <p:blipFill>
          <a:blip r:embed="rId4"/>
          <a:stretch>
            <a:fillRect/>
          </a:stretch>
        </p:blipFill>
        <p:spPr>
          <a:xfrm>
            <a:off x="1850560" y="3130149"/>
            <a:ext cx="3081480" cy="3302507"/>
          </a:xfrm>
          <a:prstGeom prst="rect">
            <a:avLst/>
          </a:prstGeom>
        </p:spPr>
      </p:pic>
      <p:sp>
        <p:nvSpPr>
          <p:cNvPr id="2" name="Title 1"/>
          <p:cNvSpPr>
            <a:spLocks noGrp="1"/>
          </p:cNvSpPr>
          <p:nvPr>
            <p:ph type="title"/>
          </p:nvPr>
        </p:nvSpPr>
        <p:spPr>
          <a:xfrm>
            <a:off x="457200" y="44624"/>
            <a:ext cx="8229600" cy="792088"/>
          </a:xfrm>
        </p:spPr>
        <p:txBody>
          <a:bodyPr>
            <a:normAutofit fontScale="90000"/>
          </a:bodyPr>
          <a:lstStyle/>
          <a:p>
            <a:r>
              <a:rPr lang="en-US" dirty="0"/>
              <a:t>Filtering: The math behind the match</a:t>
            </a:r>
          </a:p>
        </p:txBody>
      </p:sp>
      <p:sp>
        <p:nvSpPr>
          <p:cNvPr id="7" name="Rectangle 6"/>
          <p:cNvSpPr/>
          <p:nvPr/>
        </p:nvSpPr>
        <p:spPr bwMode="auto">
          <a:xfrm>
            <a:off x="2858922" y="4224838"/>
            <a:ext cx="1080120" cy="112069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55783" y="1284929"/>
            <a:ext cx="2583259" cy="2939909"/>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79512" y="2438006"/>
            <a:ext cx="2679410" cy="2907522"/>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57275" y="1270931"/>
            <a:ext cx="438666"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2858922" y="4220649"/>
            <a:ext cx="385917" cy="361597"/>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611071" y="1635895"/>
            <a:ext cx="1532046"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24734" y="1683448"/>
            <a:ext cx="339154"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p:nvPr/>
        </p:nvCxnSpPr>
        <p:spPr>
          <a:xfrm flipV="1">
            <a:off x="3244839" y="2184373"/>
            <a:ext cx="121275" cy="2040467"/>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endCxn id="14" idx="2"/>
          </p:cNvCxnSpPr>
          <p:nvPr/>
        </p:nvCxnSpPr>
        <p:spPr>
          <a:xfrm flipV="1">
            <a:off x="2858922" y="2126829"/>
            <a:ext cx="535389" cy="2052670"/>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31829" y="1675891"/>
            <a:ext cx="359996"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13" idx="1"/>
          </p:cNvCxnSpPr>
          <p:nvPr/>
        </p:nvCxnSpPr>
        <p:spPr>
          <a:xfrm>
            <a:off x="595941" y="1262333"/>
            <a:ext cx="2035888" cy="635249"/>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stCxn id="11" idx="2"/>
            <a:endCxn id="13" idx="1"/>
          </p:cNvCxnSpPr>
          <p:nvPr/>
        </p:nvCxnSpPr>
        <p:spPr>
          <a:xfrm>
            <a:off x="376608" y="1703051"/>
            <a:ext cx="2255221" cy="194531"/>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2" name="Rectangle 21"/>
          <p:cNvSpPr/>
          <p:nvPr/>
        </p:nvSpPr>
        <p:spPr bwMode="auto">
          <a:xfrm>
            <a:off x="5504543" y="1330352"/>
            <a:ext cx="732056"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3148154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p:cNvPicPr>
          <p:nvPr/>
        </p:nvPicPr>
        <p:blipFill>
          <a:blip r:embed="rId2"/>
          <a:stretch>
            <a:fillRect/>
          </a:stretch>
        </p:blipFill>
        <p:spPr>
          <a:xfrm>
            <a:off x="5758991" y="1333761"/>
            <a:ext cx="2232000" cy="2231166"/>
          </a:xfrm>
          <a:prstGeom prst="rect">
            <a:avLst/>
          </a:prstGeom>
        </p:spPr>
      </p:pic>
      <p:pic>
        <p:nvPicPr>
          <p:cNvPr id="27" name="Picture 26"/>
          <p:cNvPicPr>
            <a:picLocks/>
          </p:cNvPicPr>
          <p:nvPr/>
        </p:nvPicPr>
        <p:blipFill>
          <a:blip r:embed="rId3"/>
          <a:stretch>
            <a:fillRect/>
          </a:stretch>
        </p:blipFill>
        <p:spPr>
          <a:xfrm>
            <a:off x="426035" y="1262333"/>
            <a:ext cx="1188000" cy="1188000"/>
          </a:xfrm>
          <a:prstGeom prst="rect">
            <a:avLst/>
          </a:prstGeom>
        </p:spPr>
      </p:pic>
      <p:pic>
        <p:nvPicPr>
          <p:cNvPr id="28" name="Picture 27"/>
          <p:cNvPicPr>
            <a:picLocks/>
          </p:cNvPicPr>
          <p:nvPr/>
        </p:nvPicPr>
        <p:blipFill>
          <a:blip r:embed="rId4"/>
          <a:stretch>
            <a:fillRect/>
          </a:stretch>
        </p:blipFill>
        <p:spPr>
          <a:xfrm>
            <a:off x="1872564" y="3167934"/>
            <a:ext cx="3240000" cy="3240000"/>
          </a:xfrm>
          <a:prstGeom prst="rect">
            <a:avLst/>
          </a:prstGeom>
        </p:spPr>
      </p:pic>
      <p:sp>
        <p:nvSpPr>
          <p:cNvPr id="2" name="Title 1"/>
          <p:cNvSpPr>
            <a:spLocks noGrp="1"/>
          </p:cNvSpPr>
          <p:nvPr>
            <p:ph type="title"/>
          </p:nvPr>
        </p:nvSpPr>
        <p:spPr>
          <a:xfrm>
            <a:off x="457200" y="116632"/>
            <a:ext cx="8229600" cy="648072"/>
          </a:xfrm>
        </p:spPr>
        <p:txBody>
          <a:bodyPr>
            <a:normAutofit fontScale="90000"/>
          </a:bodyPr>
          <a:lstStyle/>
          <a:p>
            <a:r>
              <a:rPr lang="en-US" dirty="0"/>
              <a:t>Filtering: The math behind the match</a:t>
            </a:r>
          </a:p>
        </p:txBody>
      </p:sp>
      <p:sp>
        <p:nvSpPr>
          <p:cNvPr id="7" name="Rectangle 6"/>
          <p:cNvSpPr/>
          <p:nvPr/>
        </p:nvSpPr>
        <p:spPr bwMode="auto">
          <a:xfrm>
            <a:off x="2958815" y="4255066"/>
            <a:ext cx="1080000" cy="1080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7" y="1278489"/>
            <a:ext cx="2630949" cy="2966538"/>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34340" y="2480976"/>
            <a:ext cx="2535708" cy="2864552"/>
          </a:xfrm>
          <a:prstGeom prst="line">
            <a:avLst/>
          </a:prstGeom>
          <a:ln w="63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213424" y="1262669"/>
            <a:ext cx="397967" cy="432120"/>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12" name="Rectangle 11"/>
          <p:cNvSpPr/>
          <p:nvPr/>
        </p:nvSpPr>
        <p:spPr bwMode="auto">
          <a:xfrm>
            <a:off x="3662655" y="4267583"/>
            <a:ext cx="363509" cy="34125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3" name="TextBox 2"/>
          <p:cNvSpPr txBox="1"/>
          <p:nvPr/>
        </p:nvSpPr>
        <p:spPr>
          <a:xfrm>
            <a:off x="2611071" y="1635895"/>
            <a:ext cx="1724406"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-1   x   1    = -1</a:t>
            </a:r>
          </a:p>
        </p:txBody>
      </p:sp>
      <p:sp>
        <p:nvSpPr>
          <p:cNvPr id="14" name="Rectangle 13"/>
          <p:cNvSpPr/>
          <p:nvPr/>
        </p:nvSpPr>
        <p:spPr bwMode="auto">
          <a:xfrm>
            <a:off x="3299743" y="1674361"/>
            <a:ext cx="413991" cy="443381"/>
          </a:xfrm>
          <a:prstGeom prst="rect">
            <a:avLst/>
          </a:prstGeom>
          <a:noFill/>
          <a:ln w="76200">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6" name="Straight Connector 5"/>
          <p:cNvCxnSpPr>
            <a:endCxn id="14" idx="2"/>
          </p:cNvCxnSpPr>
          <p:nvPr/>
        </p:nvCxnSpPr>
        <p:spPr>
          <a:xfrm flipH="1" flipV="1">
            <a:off x="3506739" y="2117742"/>
            <a:ext cx="493405" cy="2149841"/>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15" name="Straight Connector 14"/>
          <p:cNvCxnSpPr>
            <a:stCxn id="12" idx="1"/>
            <a:endCxn id="3" idx="2"/>
          </p:cNvCxnSpPr>
          <p:nvPr/>
        </p:nvCxnSpPr>
        <p:spPr>
          <a:xfrm flipH="1" flipV="1">
            <a:off x="3473274" y="2156209"/>
            <a:ext cx="189381" cy="2282000"/>
          </a:xfrm>
          <a:prstGeom prst="line">
            <a:avLst/>
          </a:prstGeom>
          <a:ln w="19050">
            <a:solidFill>
              <a:srgbClr val="FFC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13" name="Rectangle 12"/>
          <p:cNvSpPr/>
          <p:nvPr/>
        </p:nvSpPr>
        <p:spPr bwMode="auto">
          <a:xfrm>
            <a:off x="2669115" y="1668334"/>
            <a:ext cx="353695" cy="443381"/>
          </a:xfrm>
          <a:prstGeom prst="rect">
            <a:avLst/>
          </a:prstGeom>
          <a:noFill/>
          <a:ln w="76200">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9" name="Straight Connector 18"/>
          <p:cNvCxnSpPr>
            <a:endCxn id="3" idx="1"/>
          </p:cNvCxnSpPr>
          <p:nvPr/>
        </p:nvCxnSpPr>
        <p:spPr>
          <a:xfrm>
            <a:off x="1547664" y="1278489"/>
            <a:ext cx="1063407" cy="617563"/>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a:endCxn id="13" idx="1"/>
          </p:cNvCxnSpPr>
          <p:nvPr/>
        </p:nvCxnSpPr>
        <p:spPr>
          <a:xfrm>
            <a:off x="1547664" y="1687232"/>
            <a:ext cx="1121451" cy="202793"/>
          </a:xfrm>
          <a:prstGeom prst="line">
            <a:avLst/>
          </a:prstGeom>
          <a:ln w="19050">
            <a:solidFill>
              <a:srgbClr val="FF0000"/>
            </a:solidFill>
            <a:headEnd type="none"/>
            <a:tailEnd type="none"/>
          </a:ln>
        </p:spPr>
        <p:style>
          <a:lnRef idx="1">
            <a:schemeClr val="accent4"/>
          </a:lnRef>
          <a:fillRef idx="0">
            <a:schemeClr val="accent4"/>
          </a:fillRef>
          <a:effectRef idx="0">
            <a:schemeClr val="accent4"/>
          </a:effectRef>
          <a:fontRef idx="minor">
            <a:schemeClr val="tx1"/>
          </a:fontRef>
        </p:style>
      </p:cxnSp>
      <p:sp>
        <p:nvSpPr>
          <p:cNvPr id="26" name="Rectangle 25"/>
          <p:cNvSpPr/>
          <p:nvPr/>
        </p:nvSpPr>
        <p:spPr bwMode="auto">
          <a:xfrm>
            <a:off x="7228740" y="1320122"/>
            <a:ext cx="743782" cy="75382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Tree>
    <p:extLst>
      <p:ext uri="{BB962C8B-B14F-4D97-AF65-F5344CB8AC3E}">
        <p14:creationId xmlns:p14="http://schemas.microsoft.com/office/powerpoint/2010/main" val="4009313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5756919" y="1327326"/>
            <a:ext cx="2232000" cy="2232000"/>
          </a:xfrm>
          <a:prstGeom prst="rect">
            <a:avLst/>
          </a:prstGeom>
        </p:spPr>
      </p:pic>
      <p:pic>
        <p:nvPicPr>
          <p:cNvPr id="20" name="Picture 19"/>
          <p:cNvPicPr>
            <a:picLocks/>
          </p:cNvPicPr>
          <p:nvPr/>
        </p:nvPicPr>
        <p:blipFill>
          <a:blip r:embed="rId3"/>
          <a:stretch>
            <a:fillRect/>
          </a:stretch>
        </p:blipFill>
        <p:spPr>
          <a:xfrm>
            <a:off x="191768" y="1262333"/>
            <a:ext cx="1188000" cy="1188000"/>
          </a:xfrm>
          <a:prstGeom prst="rect">
            <a:avLst/>
          </a:prstGeom>
        </p:spPr>
      </p:pic>
      <p:pic>
        <p:nvPicPr>
          <p:cNvPr id="21" name="Picture 20"/>
          <p:cNvPicPr>
            <a:picLocks/>
          </p:cNvPicPr>
          <p:nvPr/>
        </p:nvPicPr>
        <p:blipFill>
          <a:blip r:embed="rId4"/>
          <a:stretch>
            <a:fillRect/>
          </a:stretch>
        </p:blipFill>
        <p:spPr>
          <a:xfrm>
            <a:off x="1668525" y="3130149"/>
            <a:ext cx="3240000" cy="3240000"/>
          </a:xfrm>
          <a:prstGeom prst="rect">
            <a:avLst/>
          </a:prstGeom>
        </p:spPr>
      </p:pic>
      <p:sp>
        <p:nvSpPr>
          <p:cNvPr id="2" name="Title 1"/>
          <p:cNvSpPr>
            <a:spLocks noGrp="1"/>
          </p:cNvSpPr>
          <p:nvPr>
            <p:ph type="title"/>
          </p:nvPr>
        </p:nvSpPr>
        <p:spPr>
          <a:xfrm>
            <a:off x="615897" y="63042"/>
            <a:ext cx="8229600" cy="490066"/>
          </a:xfrm>
        </p:spPr>
        <p:txBody>
          <a:bodyPr>
            <a:normAutofit fontScale="90000"/>
          </a:bodyPr>
          <a:lstStyle/>
          <a:p>
            <a:r>
              <a:rPr lang="en-US" dirty="0"/>
              <a:t>Filtering: The math behind the match</a:t>
            </a:r>
          </a:p>
        </p:txBody>
      </p:sp>
      <p:sp>
        <p:nvSpPr>
          <p:cNvPr id="7" name="Rectangle 6"/>
          <p:cNvSpPr/>
          <p:nvPr/>
        </p:nvSpPr>
        <p:spPr bwMode="auto">
          <a:xfrm>
            <a:off x="2739662" y="4232395"/>
            <a:ext cx="1080000" cy="1080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8" name="Straight Connector 7"/>
          <p:cNvCxnSpPr/>
          <p:nvPr/>
        </p:nvCxnSpPr>
        <p:spPr>
          <a:xfrm flipH="1" flipV="1">
            <a:off x="1364987" y="1278489"/>
            <a:ext cx="2427884" cy="2946350"/>
          </a:xfrm>
          <a:prstGeom prst="line">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91768" y="2450334"/>
            <a:ext cx="2547894" cy="2862061"/>
          </a:xfrm>
          <a:prstGeom prst="line">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575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50000"/>
              </a:spcBef>
              <a:buClrTx/>
              <a:buFontTx/>
              <a:buNone/>
            </a:pPr>
            <a:fld id="{F1CDD611-A8AE-4B77-9B4D-7DEE1F73582E}" type="slidenum">
              <a:rPr kumimoji="0" lang="en-US" altLang="en-US" sz="1400" smtClean="0">
                <a:solidFill>
                  <a:schemeClr val="bg2"/>
                </a:solidFill>
              </a:rPr>
              <a:pPr eaLnBrk="1" hangingPunct="1">
                <a:spcBef>
                  <a:spcPct val="50000"/>
                </a:spcBef>
                <a:buClrTx/>
                <a:buFontTx/>
                <a:buNone/>
              </a:pPr>
              <a:t>4</a:t>
            </a:fld>
            <a:endParaRPr kumimoji="0" lang="en-US" altLang="en-US" sz="1400">
              <a:solidFill>
                <a:schemeClr val="bg2"/>
              </a:solidFill>
            </a:endParaRPr>
          </a:p>
        </p:txBody>
      </p:sp>
      <p:sp>
        <p:nvSpPr>
          <p:cNvPr id="5" name="Content Placeholder 2"/>
          <p:cNvSpPr txBox="1">
            <a:spLocks/>
          </p:cNvSpPr>
          <p:nvPr/>
        </p:nvSpPr>
        <p:spPr>
          <a:xfrm>
            <a:off x="179388" y="1412875"/>
            <a:ext cx="8785225" cy="1511300"/>
          </a:xfrm>
          <a:prstGeom prst="rect">
            <a:avLst/>
          </a:prstGeom>
        </p:spPr>
        <p:txBody>
          <a:bodyPr>
            <a:normAutofit fontScale="77500" lnSpcReduction="20000"/>
          </a:bodyPr>
          <a:lst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a:buFont typeface="Wingdings" panose="05000000000000000000" pitchFamily="2" charset="2"/>
              <a:buChar char="q"/>
              <a:defRPr/>
            </a:pPr>
            <a:r>
              <a:rPr lang="en-US" altLang="en-US" sz="3000" i="0" kern="0" dirty="0"/>
              <a:t>I am </a:t>
            </a:r>
            <a:r>
              <a:rPr lang="en-US" sz="3000" i="0" kern="0" dirty="0"/>
              <a:t>grateful </a:t>
            </a:r>
            <a:r>
              <a:rPr lang="en-US" sz="3000" kern="0" dirty="0"/>
              <a:t>to Brandon Rohrer (for his fantastic content and slides reproduced here), as well as to </a:t>
            </a:r>
            <a:r>
              <a:rPr lang="en-US" sz="3000" i="0" kern="0" dirty="0"/>
              <a:t>the anonymous photographers and artists, whose photos and pictures (or their fragments) posted on the Internet, have been used in the presentation.</a:t>
            </a:r>
            <a:endParaRPr lang="en-US" altLang="en-US" sz="3000" i="0" kern="0" dirty="0"/>
          </a:p>
          <a:p>
            <a:pPr marL="0" indent="0">
              <a:buFont typeface="Monotype Sorts" charset="0"/>
              <a:buNone/>
              <a:defRPr/>
            </a:pPr>
            <a:endParaRPr lang="en-US" i="0" kern="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5" y="28575"/>
            <a:ext cx="4392613"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808288"/>
            <a:ext cx="7488237" cy="11366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4286250"/>
            <a:ext cx="49688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051414" y="4484943"/>
            <a:ext cx="3921841"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i="0" dirty="0">
                <a:ln w="11430"/>
                <a:solidFill>
                  <a:srgbClr val="FF0000"/>
                </a:solidFill>
                <a:effectLst>
                  <a:outerShdw blurRad="50800" dist="39000" dir="5460000" algn="tl">
                    <a:srgbClr val="000000">
                      <a:alpha val="38000"/>
                    </a:srgbClr>
                  </a:outerShdw>
                </a:effectLst>
              </a:rPr>
              <a:t>Beware on hidden slides!</a:t>
            </a:r>
          </a:p>
        </p:txBody>
      </p:sp>
    </p:spTree>
    <p:extLst>
      <p:ext uri="{BB962C8B-B14F-4D97-AF65-F5344CB8AC3E}">
        <p14:creationId xmlns:p14="http://schemas.microsoft.com/office/powerpoint/2010/main" val="239234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p:cNvPicPr>
          <p:nvPr/>
        </p:nvPicPr>
        <p:blipFill>
          <a:blip r:embed="rId2"/>
          <a:stretch>
            <a:fillRect/>
          </a:stretch>
        </p:blipFill>
        <p:spPr>
          <a:xfrm>
            <a:off x="5402342" y="3113024"/>
            <a:ext cx="3240000" cy="3240000"/>
          </a:xfrm>
          <a:prstGeom prst="rect">
            <a:avLst/>
          </a:prstGeom>
        </p:spPr>
      </p:pic>
      <p:pic>
        <p:nvPicPr>
          <p:cNvPr id="22" name="Picture 21"/>
          <p:cNvPicPr>
            <a:picLocks/>
          </p:cNvPicPr>
          <p:nvPr/>
        </p:nvPicPr>
        <p:blipFill>
          <a:blip r:embed="rId3"/>
          <a:stretch>
            <a:fillRect/>
          </a:stretch>
        </p:blipFill>
        <p:spPr>
          <a:xfrm>
            <a:off x="84608" y="1161744"/>
            <a:ext cx="1188000" cy="1188000"/>
          </a:xfrm>
          <a:prstGeom prst="rect">
            <a:avLst/>
          </a:prstGeom>
        </p:spPr>
      </p:pic>
      <p:pic>
        <p:nvPicPr>
          <p:cNvPr id="23" name="Picture 22"/>
          <p:cNvPicPr>
            <a:picLocks/>
          </p:cNvPicPr>
          <p:nvPr/>
        </p:nvPicPr>
        <p:blipFill>
          <a:blip r:embed="rId4"/>
          <a:stretch>
            <a:fillRect/>
          </a:stretch>
        </p:blipFill>
        <p:spPr>
          <a:xfrm>
            <a:off x="1464485" y="3122591"/>
            <a:ext cx="3240000" cy="3240000"/>
          </a:xfrm>
          <a:prstGeom prst="rect">
            <a:avLst/>
          </a:prstGeom>
        </p:spPr>
      </p:pic>
      <p:sp>
        <p:nvSpPr>
          <p:cNvPr id="2" name="Title 1"/>
          <p:cNvSpPr>
            <a:spLocks noGrp="1"/>
          </p:cNvSpPr>
          <p:nvPr>
            <p:ph type="title"/>
          </p:nvPr>
        </p:nvSpPr>
        <p:spPr>
          <a:xfrm>
            <a:off x="457200" y="44624"/>
            <a:ext cx="8229600" cy="792088"/>
          </a:xfrm>
        </p:spPr>
        <p:txBody>
          <a:bodyPr>
            <a:normAutofit fontScale="90000"/>
          </a:bodyPr>
          <a:lstStyle/>
          <a:p>
            <a:r>
              <a:rPr lang="en-US" dirty="0"/>
              <a:t>Filtering: The math behind the match</a:t>
            </a:r>
          </a:p>
        </p:txBody>
      </p:sp>
      <p:sp>
        <p:nvSpPr>
          <p:cNvPr id="7" name="Rectangle 6"/>
          <p:cNvSpPr/>
          <p:nvPr/>
        </p:nvSpPr>
        <p:spPr bwMode="auto">
          <a:xfrm>
            <a:off x="2535623" y="4224838"/>
            <a:ext cx="1080000" cy="1080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mc:AlternateContent xmlns:mc="http://schemas.openxmlformats.org/markup-compatibility/2006" xmlns:a14="http://schemas.microsoft.com/office/drawing/2010/main">
        <mc:Choice Requires="a14">
          <p:sp>
            <p:nvSpPr>
              <p:cNvPr id="11" name="TextBox 10"/>
              <p:cNvSpPr txBox="1"/>
              <p:nvPr/>
            </p:nvSpPr>
            <p:spPr>
              <a:xfrm>
                <a:off x="4370147" y="1711459"/>
                <a:ext cx="4577920" cy="584519"/>
              </a:xfrm>
              <a:prstGeom prst="rect">
                <a:avLst/>
              </a:prstGeom>
              <a:noFill/>
            </p:spPr>
            <p:txBody>
              <a:bodyPr wrap="none" lIns="0" tIns="0" rIns="0" bIns="0" rtlCol="0">
                <a:spAutoFit/>
              </a:bodyPr>
              <a:lstStyle/>
              <a:p>
                <a:pPr>
                  <a:lnSpc>
                    <a:spcPct val="90000"/>
                  </a:lnSpc>
                  <a:spcAft>
                    <a:spcPts val="494"/>
                  </a:spcAft>
                </a:pPr>
                <a14:m>
                  <m:oMathPara xmlns:m="http://schemas.openxmlformats.org/officeDocument/2006/math">
                    <m:oMathParaPr>
                      <m:jc m:val="centerGroup"/>
                    </m:oMathParaPr>
                    <m:oMath xmlns:m="http://schemas.openxmlformats.org/officeDocument/2006/math">
                      <m:f>
                        <m:fPr>
                          <m:ctrlPr>
                            <a:rPr lang="en-US" sz="2000" i="1" smtClean="0">
                              <a:gradFill>
                                <a:gsLst>
                                  <a:gs pos="2917">
                                    <a:schemeClr val="tx1"/>
                                  </a:gs>
                                  <a:gs pos="30000">
                                    <a:schemeClr val="tx1"/>
                                  </a:gs>
                                </a:gsLst>
                                <a:lin ang="5400000" scaled="0"/>
                              </a:gradFill>
                              <a:latin typeface="Cambria Math" panose="02040503050406030204" pitchFamily="18" charset="0"/>
                            </a:rPr>
                          </m:ctrlPr>
                        </m:fPr>
                        <m:num>
                          <m:r>
                            <a:rPr lang="en-US" sz="2000" i="1">
                              <a:gradFill>
                                <a:gsLst>
                                  <a:gs pos="2917">
                                    <a:schemeClr val="tx1"/>
                                  </a:gs>
                                  <a:gs pos="30000">
                                    <a:schemeClr val="tx1"/>
                                  </a:gs>
                                </a:gsLst>
                                <a:lin ang="5400000" scaled="0"/>
                              </a:gradFill>
                              <a:latin typeface="Cambria Math" panose="02040503050406030204" pitchFamily="18" charset="0"/>
                            </a:rPr>
                            <m:t>1+1−1+1+1+1−1+1+1</m:t>
                          </m:r>
                        </m:num>
                        <m:den>
                          <m:r>
                            <a:rPr lang="en-US" sz="2000" i="1">
                              <a:gradFill>
                                <a:gsLst>
                                  <a:gs pos="2917">
                                    <a:schemeClr val="tx1"/>
                                  </a:gs>
                                  <a:gs pos="30000">
                                    <a:schemeClr val="tx1"/>
                                  </a:gs>
                                </a:gsLst>
                                <a:lin ang="5400000" scaled="0"/>
                              </a:gradFill>
                              <a:latin typeface="Cambria Math" panose="02040503050406030204" pitchFamily="18" charset="0"/>
                            </a:rPr>
                            <m:t>9</m:t>
                          </m:r>
                        </m:den>
                      </m:f>
                      <m:r>
                        <a:rPr lang="en-US" sz="2000" i="1">
                          <a:gradFill>
                            <a:gsLst>
                              <a:gs pos="2917">
                                <a:schemeClr val="tx1"/>
                              </a:gs>
                              <a:gs pos="30000">
                                <a:schemeClr val="tx1"/>
                              </a:gs>
                            </a:gsLst>
                            <a:lin ang="5400000" scaled="0"/>
                          </a:gradFill>
                          <a:latin typeface="Cambria Math" panose="02040503050406030204" pitchFamily="18" charset="0"/>
                        </a:rPr>
                        <m:t>=</m:t>
                      </m:r>
                      <m:r>
                        <a:rPr lang="en-US" sz="2000" b="0" i="1" smtClean="0">
                          <a:gradFill>
                            <a:gsLst>
                              <a:gs pos="2917">
                                <a:schemeClr val="tx1"/>
                              </a:gs>
                              <a:gs pos="30000">
                                <a:schemeClr val="tx1"/>
                              </a:gs>
                            </a:gsLst>
                            <a:lin ang="5400000" scaled="0"/>
                          </a:gradFill>
                          <a:latin typeface="Cambria Math"/>
                        </a:rPr>
                        <m:t>  </m:t>
                      </m:r>
                      <m:r>
                        <a:rPr lang="en-US" sz="2000" i="1">
                          <a:gradFill>
                            <a:gsLst>
                              <a:gs pos="2917">
                                <a:schemeClr val="tx1"/>
                              </a:gs>
                              <a:gs pos="30000">
                                <a:schemeClr val="tx1"/>
                              </a:gs>
                            </a:gsLst>
                            <a:lin ang="5400000" scaled="0"/>
                          </a:gradFill>
                          <a:latin typeface="Cambria Math" panose="02040503050406030204" pitchFamily="18" charset="0"/>
                        </a:rPr>
                        <m:t>.55</m:t>
                      </m:r>
                    </m:oMath>
                  </m:oMathPara>
                </a14:m>
                <a:endParaRPr lang="en-US" sz="2000" dirty="0" err="1">
                  <a:gradFill>
                    <a:gsLst>
                      <a:gs pos="2917">
                        <a:schemeClr val="tx1"/>
                      </a:gs>
                      <a:gs pos="30000">
                        <a:schemeClr val="tx1"/>
                      </a:gs>
                    </a:gsLst>
                    <a:lin ang="5400000" scaled="0"/>
                  </a:gra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370147" y="1711459"/>
                <a:ext cx="4577920" cy="584519"/>
              </a:xfrm>
              <a:prstGeom prst="rect">
                <a:avLst/>
              </a:prstGeom>
              <a:blipFill rotWithShape="1">
                <a:blip r:embed="rId5"/>
                <a:stretch>
                  <a:fillRect t="-2083"/>
                </a:stretch>
              </a:blipFill>
            </p:spPr>
            <p:txBody>
              <a:bodyPr/>
              <a:lstStyle/>
              <a:p>
                <a:r>
                  <a:rPr lang="en-US">
                    <a:noFill/>
                  </a:rPr>
                  <a:t> </a:t>
                </a:r>
              </a:p>
            </p:txBody>
          </p:sp>
        </mc:Fallback>
      </mc:AlternateContent>
      <p:sp>
        <p:nvSpPr>
          <p:cNvPr id="13" name="Rectangle 12"/>
          <p:cNvSpPr/>
          <p:nvPr/>
        </p:nvSpPr>
        <p:spPr bwMode="auto">
          <a:xfrm>
            <a:off x="8466758" y="1762988"/>
            <a:ext cx="528760" cy="432825"/>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14" name="Straight Connector 13"/>
          <p:cNvCxnSpPr>
            <a:stCxn id="13" idx="2"/>
          </p:cNvCxnSpPr>
          <p:nvPr/>
        </p:nvCxnSpPr>
        <p:spPr>
          <a:xfrm flipH="1">
            <a:off x="7164289" y="2195813"/>
            <a:ext cx="1566849" cy="2652727"/>
          </a:xfrm>
          <a:prstGeom prst="line">
            <a:avLst/>
          </a:prstGeom>
          <a:ln w="1905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2"/>
          </p:cNvCxnSpPr>
          <p:nvPr/>
        </p:nvCxnSpPr>
        <p:spPr>
          <a:xfrm flipH="1">
            <a:off x="6876257" y="2195813"/>
            <a:ext cx="1854881" cy="2354498"/>
          </a:xfrm>
          <a:prstGeom prst="line">
            <a:avLst/>
          </a:prstGeom>
          <a:ln w="1905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6471170" y="4192282"/>
            <a:ext cx="1077127" cy="1071188"/>
          </a:xfrm>
          <a:prstGeom prst="rect">
            <a:avLst/>
          </a:prstGeom>
          <a:noFill/>
          <a:ln w="381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20" name="TextBox 19"/>
          <p:cNvSpPr txBox="1"/>
          <p:nvPr/>
        </p:nvSpPr>
        <p:spPr>
          <a:xfrm flipH="1">
            <a:off x="6729935" y="4490091"/>
            <a:ext cx="700566" cy="492614"/>
          </a:xfrm>
          <a:prstGeom prst="rect">
            <a:avLst/>
          </a:prstGeom>
          <a:noFill/>
        </p:spPr>
        <p:txBody>
          <a:bodyPr wrap="square" lIns="150602" tIns="120481" rIns="150602" bIns="120481" rtlCol="0">
            <a:spAutoFit/>
          </a:bodyPr>
          <a:lstStyle/>
          <a:p>
            <a:pPr>
              <a:lnSpc>
                <a:spcPct val="90000"/>
              </a:lnSpc>
              <a:spcAft>
                <a:spcPts val="494"/>
              </a:spcAft>
            </a:pPr>
            <a:r>
              <a:rPr lang="en-US" dirty="0">
                <a:gradFill>
                  <a:gsLst>
                    <a:gs pos="2917">
                      <a:schemeClr val="tx1"/>
                    </a:gs>
                    <a:gs pos="30000">
                      <a:schemeClr val="tx1"/>
                    </a:gs>
                  </a:gsLst>
                  <a:lin ang="5400000" scaled="0"/>
                </a:gradFill>
              </a:rPr>
              <a:t>.</a:t>
            </a:r>
            <a:r>
              <a:rPr lang="en-US" sz="1600" dirty="0">
                <a:solidFill>
                  <a:schemeClr val="bg1">
                    <a:lumMod val="50000"/>
                  </a:schemeClr>
                </a:solidFill>
              </a:rPr>
              <a:t>55</a:t>
            </a:r>
            <a:endParaRPr lang="en-US" dirty="0">
              <a:solidFill>
                <a:schemeClr val="bg1">
                  <a:lumMod val="50000"/>
                </a:schemeClr>
              </a:solidFill>
            </a:endParaRPr>
          </a:p>
        </p:txBody>
      </p:sp>
      <p:pic>
        <p:nvPicPr>
          <p:cNvPr id="21" name="Picture 20"/>
          <p:cNvPicPr>
            <a:picLocks noChangeAspect="1"/>
          </p:cNvPicPr>
          <p:nvPr/>
        </p:nvPicPr>
        <p:blipFill>
          <a:blip r:embed="rId6"/>
          <a:stretch>
            <a:fillRect/>
          </a:stretch>
        </p:blipFill>
        <p:spPr>
          <a:xfrm>
            <a:off x="2578929" y="942776"/>
            <a:ext cx="1632261" cy="1537365"/>
          </a:xfrm>
          <a:prstGeom prst="rect">
            <a:avLst/>
          </a:prstGeom>
        </p:spPr>
      </p:pic>
      <p:cxnSp>
        <p:nvCxnSpPr>
          <p:cNvPr id="28" name="Straight Connector 27"/>
          <p:cNvCxnSpPr>
            <a:endCxn id="7" idx="2"/>
          </p:cNvCxnSpPr>
          <p:nvPr/>
        </p:nvCxnSpPr>
        <p:spPr>
          <a:xfrm flipH="1">
            <a:off x="3075623" y="4848540"/>
            <a:ext cx="3365319" cy="456298"/>
          </a:xfrm>
          <a:prstGeom prst="line">
            <a:avLst/>
          </a:prstGeom>
          <a:ln w="1905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7" idx="0"/>
          </p:cNvCxnSpPr>
          <p:nvPr/>
        </p:nvCxnSpPr>
        <p:spPr>
          <a:xfrm flipH="1" flipV="1">
            <a:off x="3075623" y="4224838"/>
            <a:ext cx="3411186" cy="265253"/>
          </a:xfrm>
          <a:prstGeom prst="line">
            <a:avLst/>
          </a:prstGeom>
          <a:ln w="1905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84608" y="2349744"/>
            <a:ext cx="2451015" cy="2909753"/>
          </a:xfrm>
          <a:prstGeom prst="line">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261676" y="1167845"/>
            <a:ext cx="2353947" cy="3056993"/>
          </a:xfrm>
          <a:prstGeom prst="line">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623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392840" y="1112907"/>
            <a:ext cx="1154823" cy="1202487"/>
          </a:xfrm>
          <a:prstGeom prst="rect">
            <a:avLst/>
          </a:prstGeom>
        </p:spPr>
      </p:pic>
      <p:pic>
        <p:nvPicPr>
          <p:cNvPr id="25" name="Picture 24"/>
          <p:cNvPicPr>
            <a:picLocks noChangeAspect="1"/>
          </p:cNvPicPr>
          <p:nvPr/>
        </p:nvPicPr>
        <p:blipFill>
          <a:blip r:embed="rId3"/>
          <a:stretch>
            <a:fillRect/>
          </a:stretch>
        </p:blipFill>
        <p:spPr>
          <a:xfrm>
            <a:off x="392844" y="2605055"/>
            <a:ext cx="3603092" cy="3636000"/>
          </a:xfrm>
          <a:prstGeom prst="rect">
            <a:avLst/>
          </a:prstGeom>
        </p:spPr>
      </p:pic>
      <p:sp>
        <p:nvSpPr>
          <p:cNvPr id="2" name="Title 1"/>
          <p:cNvSpPr>
            <a:spLocks noGrp="1"/>
          </p:cNvSpPr>
          <p:nvPr>
            <p:ph type="title"/>
          </p:nvPr>
        </p:nvSpPr>
        <p:spPr>
          <a:xfrm>
            <a:off x="391111" y="44624"/>
            <a:ext cx="6773177" cy="1143000"/>
          </a:xfrm>
        </p:spPr>
        <p:txBody>
          <a:bodyPr>
            <a:normAutofit fontScale="90000"/>
          </a:bodyPr>
          <a:lstStyle/>
          <a:p>
            <a:r>
              <a:rPr lang="en-US" dirty="0"/>
              <a:t>Convolution: Trying every possible match</a:t>
            </a:r>
          </a:p>
        </p:txBody>
      </p:sp>
      <p:cxnSp>
        <p:nvCxnSpPr>
          <p:cNvPr id="19" name="Straight Arrow Connector 18"/>
          <p:cNvCxnSpPr/>
          <p:nvPr/>
        </p:nvCxnSpPr>
        <p:spPr>
          <a:xfrm>
            <a:off x="4283968" y="4474977"/>
            <a:ext cx="1120531" cy="0"/>
          </a:xfrm>
          <a:prstGeom prst="straightConnector1">
            <a:avLst/>
          </a:prstGeom>
          <a:ln w="7620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5796136" y="3055436"/>
            <a:ext cx="2736303" cy="2913794"/>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2727" y="92518"/>
            <a:ext cx="2210362" cy="2512537"/>
          </a:xfrm>
          <a:prstGeom prst="rect">
            <a:avLst/>
          </a:prstGeom>
        </p:spPr>
      </p:pic>
    </p:spTree>
    <p:extLst>
      <p:ext uri="{BB962C8B-B14F-4D97-AF65-F5344CB8AC3E}">
        <p14:creationId xmlns:p14="http://schemas.microsoft.com/office/powerpoint/2010/main" val="285091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973698" y="2388006"/>
            <a:ext cx="1299720" cy="1202487"/>
          </a:xfrm>
          <a:prstGeom prst="rect">
            <a:avLst/>
          </a:prstGeom>
        </p:spPr>
      </p:pic>
      <p:pic>
        <p:nvPicPr>
          <p:cNvPr id="18" name="Picture 17"/>
          <p:cNvPicPr>
            <a:picLocks noChangeAspect="1"/>
          </p:cNvPicPr>
          <p:nvPr/>
        </p:nvPicPr>
        <p:blipFill>
          <a:blip r:embed="rId3"/>
          <a:stretch>
            <a:fillRect/>
          </a:stretch>
        </p:blipFill>
        <p:spPr>
          <a:xfrm>
            <a:off x="69719" y="1353743"/>
            <a:ext cx="3240360" cy="3240000"/>
          </a:xfrm>
          <a:prstGeom prst="rect">
            <a:avLst/>
          </a:prstGeom>
        </p:spPr>
      </p:pic>
      <p:sp>
        <p:nvSpPr>
          <p:cNvPr id="2" name="Title 1"/>
          <p:cNvSpPr>
            <a:spLocks noGrp="1"/>
          </p:cNvSpPr>
          <p:nvPr>
            <p:ph type="title"/>
          </p:nvPr>
        </p:nvSpPr>
        <p:spPr>
          <a:xfrm>
            <a:off x="226710" y="25257"/>
            <a:ext cx="8686800" cy="652325"/>
          </a:xfrm>
        </p:spPr>
        <p:txBody>
          <a:bodyPr>
            <a:normAutofit fontScale="90000"/>
          </a:bodyPr>
          <a:lstStyle/>
          <a:p>
            <a:r>
              <a:rPr lang="en-US" dirty="0"/>
              <a:t>Convolution: Trying every possible match</a:t>
            </a:r>
          </a:p>
        </p:txBody>
      </p:sp>
      <p:grpSp>
        <p:nvGrpSpPr>
          <p:cNvPr id="15" name="Group 14"/>
          <p:cNvGrpSpPr/>
          <p:nvPr/>
        </p:nvGrpSpPr>
        <p:grpSpPr>
          <a:xfrm>
            <a:off x="3376687" y="2743554"/>
            <a:ext cx="499851" cy="502983"/>
            <a:chOff x="4740385" y="3954462"/>
            <a:chExt cx="487252" cy="512996"/>
          </a:xfrm>
        </p:grpSpPr>
        <p:sp>
          <p:nvSpPr>
            <p:cNvPr id="3" name="Oval 2"/>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8" name="Straight Connector 7"/>
            <p:cNvCxnSpPr>
              <a:stCxn id="3" idx="1"/>
              <a:endCxn id="3"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 idx="7"/>
              <a:endCxn id="3"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5302689" y="2487762"/>
            <a:ext cx="33615" cy="921962"/>
          </a:xfrm>
          <a:prstGeom prst="rect">
            <a:avLst/>
          </a:prstGeom>
          <a:noFill/>
        </p:spPr>
        <p:txBody>
          <a:bodyPr wrap="square" lIns="150602" tIns="120481" rIns="150602" bIns="120481" rtlCol="0">
            <a:spAutoFit/>
          </a:bodyPr>
          <a:lstStyle/>
          <a:p>
            <a:pPr>
              <a:lnSpc>
                <a:spcPct val="90000"/>
              </a:lnSpc>
              <a:spcAft>
                <a:spcPts val="494"/>
              </a:spcAft>
            </a:pPr>
            <a:r>
              <a:rPr lang="en-US" sz="4900" dirty="0">
                <a:solidFill>
                  <a:srgbClr val="002060"/>
                </a:solidFill>
              </a:rPr>
              <a:t>=</a:t>
            </a:r>
          </a:p>
        </p:txBody>
      </p:sp>
      <p:pic>
        <p:nvPicPr>
          <p:cNvPr id="19" name="Picture 18"/>
          <p:cNvPicPr>
            <a:picLocks noChangeAspect="1"/>
          </p:cNvPicPr>
          <p:nvPr/>
        </p:nvPicPr>
        <p:blipFill>
          <a:blip r:embed="rId4"/>
          <a:stretch>
            <a:fillRect/>
          </a:stretch>
        </p:blipFill>
        <p:spPr>
          <a:xfrm>
            <a:off x="5744865" y="1328743"/>
            <a:ext cx="3206137" cy="3240000"/>
          </a:xfrm>
          <a:prstGeom prst="rect">
            <a:avLst/>
          </a:prstGeom>
        </p:spPr>
      </p:pic>
      <p:sp>
        <p:nvSpPr>
          <p:cNvPr id="4" name="TextBox 3"/>
          <p:cNvSpPr txBox="1"/>
          <p:nvPr/>
        </p:nvSpPr>
        <p:spPr>
          <a:xfrm>
            <a:off x="47049" y="4941168"/>
            <a:ext cx="9036496" cy="1754326"/>
          </a:xfrm>
          <a:prstGeom prst="rect">
            <a:avLst/>
          </a:prstGeom>
          <a:solidFill>
            <a:schemeClr val="bg1">
              <a:lumMod val="85000"/>
            </a:schemeClr>
          </a:solidFill>
          <a:ln w="19050">
            <a:solidFill>
              <a:schemeClr val="tx1"/>
            </a:solidFill>
          </a:ln>
        </p:spPr>
        <p:txBody>
          <a:bodyPr wrap="square" rtlCol="0">
            <a:spAutoFit/>
          </a:bodyPr>
          <a:lstStyle/>
          <a:p>
            <a:r>
              <a:rPr lang="en-US" dirty="0"/>
              <a:t>To complete our convolution, we repeat this process, lining up the feature with every possible image patch. We can take the answer from each convolution and make a new two-dimensional array from it, based on where in the image each patch is located. This map of matches is also a filtered version of our original image. It’s a map of where in the image the feature is found. Values close to 1 show strong matches, values close to -1 show strong matches for the photographic negative of our feature, and values near zero show no match of any sort. </a:t>
            </a:r>
          </a:p>
        </p:txBody>
      </p:sp>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0343" y="675709"/>
            <a:ext cx="1322163" cy="1502914"/>
          </a:xfrm>
          <a:prstGeom prst="rect">
            <a:avLst/>
          </a:prstGeom>
        </p:spPr>
      </p:pic>
      <p:sp>
        <p:nvSpPr>
          <p:cNvPr id="5" name="Rectangle 4"/>
          <p:cNvSpPr/>
          <p:nvPr/>
        </p:nvSpPr>
        <p:spPr>
          <a:xfrm>
            <a:off x="4050836" y="3555780"/>
            <a:ext cx="104233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feature</a:t>
            </a:r>
          </a:p>
          <a:p>
            <a:pPr algn="ctr"/>
            <a:r>
              <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 filter</a:t>
            </a:r>
          </a:p>
        </p:txBody>
      </p:sp>
      <p:sp>
        <p:nvSpPr>
          <p:cNvPr id="14" name="Rectangle 13"/>
          <p:cNvSpPr/>
          <p:nvPr/>
        </p:nvSpPr>
        <p:spPr>
          <a:xfrm>
            <a:off x="5755738" y="887718"/>
            <a:ext cx="3238708"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Activation map of the filter</a:t>
            </a:r>
          </a:p>
        </p:txBody>
      </p:sp>
    </p:spTree>
    <p:extLst>
      <p:ext uri="{BB962C8B-B14F-4D97-AF65-F5344CB8AC3E}">
        <p14:creationId xmlns:p14="http://schemas.microsoft.com/office/powerpoint/2010/main" val="22340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stretch>
            <a:fillRect/>
          </a:stretch>
        </p:blipFill>
        <p:spPr>
          <a:xfrm>
            <a:off x="3736288" y="365622"/>
            <a:ext cx="1188000" cy="1188000"/>
          </a:xfrm>
          <a:prstGeom prst="rect">
            <a:avLst/>
          </a:prstGeom>
        </p:spPr>
      </p:pic>
      <p:pic>
        <p:nvPicPr>
          <p:cNvPr id="4" name="Picture 3"/>
          <p:cNvPicPr>
            <a:picLocks/>
          </p:cNvPicPr>
          <p:nvPr/>
        </p:nvPicPr>
        <p:blipFill>
          <a:blip r:embed="rId3"/>
          <a:stretch>
            <a:fillRect/>
          </a:stretch>
        </p:blipFill>
        <p:spPr>
          <a:xfrm>
            <a:off x="6189738" y="3898073"/>
            <a:ext cx="1800000" cy="1800000"/>
          </a:xfrm>
          <a:prstGeom prst="rect">
            <a:avLst/>
          </a:prstGeom>
          <a:ln w="19050">
            <a:solidFill>
              <a:schemeClr val="tx1"/>
            </a:solidFill>
          </a:ln>
        </p:spPr>
      </p:pic>
      <p:pic>
        <p:nvPicPr>
          <p:cNvPr id="6" name="Picture 5"/>
          <p:cNvPicPr>
            <a:picLocks/>
          </p:cNvPicPr>
          <p:nvPr/>
        </p:nvPicPr>
        <p:blipFill>
          <a:blip r:embed="rId4"/>
          <a:stretch>
            <a:fillRect/>
          </a:stretch>
        </p:blipFill>
        <p:spPr>
          <a:xfrm>
            <a:off x="906073" y="3904378"/>
            <a:ext cx="1800000" cy="1800000"/>
          </a:xfrm>
          <a:prstGeom prst="rect">
            <a:avLst/>
          </a:prstGeom>
        </p:spPr>
      </p:pic>
      <p:sp>
        <p:nvSpPr>
          <p:cNvPr id="10" name="TextBox 9"/>
          <p:cNvSpPr txBox="1"/>
          <p:nvPr/>
        </p:nvSpPr>
        <p:spPr>
          <a:xfrm>
            <a:off x="5112462" y="2472690"/>
            <a:ext cx="705934" cy="921962"/>
          </a:xfrm>
          <a:prstGeom prst="rect">
            <a:avLst/>
          </a:prstGeom>
          <a:noFill/>
        </p:spPr>
        <p:txBody>
          <a:bodyPr wrap="square" lIns="150602" tIns="120481" rIns="150602" bIns="120481" rtlCol="0">
            <a:spAutoFit/>
          </a:bodyPr>
          <a:lstStyle/>
          <a:p>
            <a:pPr>
              <a:lnSpc>
                <a:spcPct val="90000"/>
              </a:lnSpc>
              <a:spcAft>
                <a:spcPts val="494"/>
              </a:spcAft>
            </a:pPr>
            <a:r>
              <a:rPr lang="en-US" sz="4900" dirty="0">
                <a:solidFill>
                  <a:srgbClr val="002060"/>
                </a:solidFill>
              </a:rPr>
              <a:t>=</a:t>
            </a:r>
          </a:p>
        </p:txBody>
      </p:sp>
      <p:pic>
        <p:nvPicPr>
          <p:cNvPr id="11" name="Picture 10"/>
          <p:cNvPicPr>
            <a:picLocks/>
          </p:cNvPicPr>
          <p:nvPr/>
        </p:nvPicPr>
        <p:blipFill>
          <a:blip r:embed="rId5"/>
          <a:stretch>
            <a:fillRect/>
          </a:stretch>
        </p:blipFill>
        <p:spPr>
          <a:xfrm>
            <a:off x="6189738" y="66770"/>
            <a:ext cx="1800000" cy="1800000"/>
          </a:xfrm>
          <a:prstGeom prst="rect">
            <a:avLst/>
          </a:prstGeom>
          <a:ln w="19050">
            <a:solidFill>
              <a:schemeClr val="tx1"/>
            </a:solidFill>
          </a:ln>
        </p:spPr>
      </p:pic>
      <p:pic>
        <p:nvPicPr>
          <p:cNvPr id="12" name="Picture 11"/>
          <p:cNvPicPr>
            <a:picLocks/>
          </p:cNvPicPr>
          <p:nvPr/>
        </p:nvPicPr>
        <p:blipFill>
          <a:blip r:embed="rId6"/>
          <a:stretch>
            <a:fillRect/>
          </a:stretch>
        </p:blipFill>
        <p:spPr>
          <a:xfrm>
            <a:off x="3750367" y="4219210"/>
            <a:ext cx="1188000" cy="1188000"/>
          </a:xfrm>
          <a:prstGeom prst="rect">
            <a:avLst/>
          </a:prstGeom>
        </p:spPr>
      </p:pic>
      <p:pic>
        <p:nvPicPr>
          <p:cNvPr id="13" name="Picture 12"/>
          <p:cNvPicPr>
            <a:picLocks/>
          </p:cNvPicPr>
          <p:nvPr/>
        </p:nvPicPr>
        <p:blipFill>
          <a:blip r:embed="rId7"/>
          <a:stretch>
            <a:fillRect/>
          </a:stretch>
        </p:blipFill>
        <p:spPr>
          <a:xfrm>
            <a:off x="3750367" y="2292179"/>
            <a:ext cx="1188000" cy="1188000"/>
          </a:xfrm>
          <a:prstGeom prst="rect">
            <a:avLst/>
          </a:prstGeom>
        </p:spPr>
      </p:pic>
      <p:pic>
        <p:nvPicPr>
          <p:cNvPr id="15" name="Picture 14"/>
          <p:cNvPicPr>
            <a:picLocks/>
          </p:cNvPicPr>
          <p:nvPr/>
        </p:nvPicPr>
        <p:blipFill>
          <a:blip r:embed="rId8"/>
          <a:stretch>
            <a:fillRect/>
          </a:stretch>
        </p:blipFill>
        <p:spPr>
          <a:xfrm>
            <a:off x="6189738" y="1979072"/>
            <a:ext cx="1800000" cy="1800000"/>
          </a:xfrm>
          <a:prstGeom prst="rect">
            <a:avLst/>
          </a:prstGeom>
          <a:ln w="19050">
            <a:solidFill>
              <a:schemeClr val="tx1"/>
            </a:solidFill>
          </a:ln>
        </p:spPr>
      </p:pic>
      <p:sp>
        <p:nvSpPr>
          <p:cNvPr id="16" name="TextBox 15"/>
          <p:cNvSpPr txBox="1"/>
          <p:nvPr/>
        </p:nvSpPr>
        <p:spPr>
          <a:xfrm>
            <a:off x="5112462" y="546132"/>
            <a:ext cx="705934" cy="921962"/>
          </a:xfrm>
          <a:prstGeom prst="rect">
            <a:avLst/>
          </a:prstGeom>
          <a:noFill/>
        </p:spPr>
        <p:txBody>
          <a:bodyPr wrap="square" lIns="150602" tIns="120481" rIns="150602" bIns="120481" rtlCol="0">
            <a:spAutoFit/>
          </a:bodyPr>
          <a:lstStyle/>
          <a:p>
            <a:pPr>
              <a:lnSpc>
                <a:spcPct val="90000"/>
              </a:lnSpc>
              <a:spcAft>
                <a:spcPts val="494"/>
              </a:spcAft>
            </a:pPr>
            <a:r>
              <a:rPr lang="en-US" sz="4900" dirty="0">
                <a:solidFill>
                  <a:srgbClr val="002060"/>
                </a:solidFill>
              </a:rPr>
              <a:t>=</a:t>
            </a:r>
          </a:p>
        </p:txBody>
      </p:sp>
      <p:sp>
        <p:nvSpPr>
          <p:cNvPr id="17" name="TextBox 16"/>
          <p:cNvSpPr txBox="1"/>
          <p:nvPr/>
        </p:nvSpPr>
        <p:spPr>
          <a:xfrm>
            <a:off x="5112462" y="4348307"/>
            <a:ext cx="705934" cy="921962"/>
          </a:xfrm>
          <a:prstGeom prst="rect">
            <a:avLst/>
          </a:prstGeom>
          <a:noFill/>
        </p:spPr>
        <p:txBody>
          <a:bodyPr wrap="square" lIns="150602" tIns="120481" rIns="150602" bIns="120481" rtlCol="0">
            <a:spAutoFit/>
          </a:bodyPr>
          <a:lstStyle/>
          <a:p>
            <a:pPr>
              <a:lnSpc>
                <a:spcPct val="90000"/>
              </a:lnSpc>
              <a:spcAft>
                <a:spcPts val="494"/>
              </a:spcAft>
            </a:pPr>
            <a:r>
              <a:rPr lang="en-US" sz="4900" dirty="0">
                <a:solidFill>
                  <a:srgbClr val="002060"/>
                </a:solidFill>
              </a:rPr>
              <a:t>=</a:t>
            </a:r>
          </a:p>
        </p:txBody>
      </p:sp>
      <p:pic>
        <p:nvPicPr>
          <p:cNvPr id="18" name="Picture 17"/>
          <p:cNvPicPr>
            <a:picLocks/>
          </p:cNvPicPr>
          <p:nvPr/>
        </p:nvPicPr>
        <p:blipFill>
          <a:blip r:embed="rId4"/>
          <a:stretch>
            <a:fillRect/>
          </a:stretch>
        </p:blipFill>
        <p:spPr>
          <a:xfrm>
            <a:off x="875297" y="1990662"/>
            <a:ext cx="1800000" cy="1800000"/>
          </a:xfrm>
          <a:prstGeom prst="rect">
            <a:avLst/>
          </a:prstGeom>
        </p:spPr>
      </p:pic>
      <p:pic>
        <p:nvPicPr>
          <p:cNvPr id="19" name="Picture 18"/>
          <p:cNvPicPr>
            <a:picLocks/>
          </p:cNvPicPr>
          <p:nvPr/>
        </p:nvPicPr>
        <p:blipFill>
          <a:blip r:embed="rId4"/>
          <a:stretch>
            <a:fillRect/>
          </a:stretch>
        </p:blipFill>
        <p:spPr>
          <a:xfrm>
            <a:off x="893001" y="64105"/>
            <a:ext cx="1800000" cy="1800000"/>
          </a:xfrm>
          <a:prstGeom prst="rect">
            <a:avLst/>
          </a:prstGeom>
        </p:spPr>
      </p:pic>
      <p:grpSp>
        <p:nvGrpSpPr>
          <p:cNvPr id="22" name="Group 21"/>
          <p:cNvGrpSpPr/>
          <p:nvPr/>
        </p:nvGrpSpPr>
        <p:grpSpPr>
          <a:xfrm>
            <a:off x="2876386" y="748637"/>
            <a:ext cx="504000" cy="502983"/>
            <a:chOff x="4740385" y="3954462"/>
            <a:chExt cx="487252" cy="512996"/>
          </a:xfrm>
        </p:grpSpPr>
        <p:sp>
          <p:nvSpPr>
            <p:cNvPr id="23" name="Oval 22"/>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4" name="Straight Connector 23"/>
            <p:cNvCxnSpPr>
              <a:stCxn id="23" idx="1"/>
              <a:endCxn id="23"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3" idx="7"/>
              <a:endCxn id="23"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875885" y="2673299"/>
            <a:ext cx="504000" cy="502983"/>
            <a:chOff x="4740385" y="3954462"/>
            <a:chExt cx="487252" cy="512996"/>
          </a:xfrm>
        </p:grpSpPr>
        <p:sp>
          <p:nvSpPr>
            <p:cNvPr id="27" name="Oval 26"/>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8" name="Straight Connector 27"/>
            <p:cNvCxnSpPr>
              <a:stCxn id="27" idx="1"/>
              <a:endCxn id="27"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7" idx="7"/>
              <a:endCxn id="27"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875885" y="4552707"/>
            <a:ext cx="504000" cy="502983"/>
            <a:chOff x="4740385" y="3954462"/>
            <a:chExt cx="487252" cy="512996"/>
          </a:xfrm>
        </p:grpSpPr>
        <p:sp>
          <p:nvSpPr>
            <p:cNvPr id="31" name="Oval 30"/>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2" name="Straight Connector 31"/>
            <p:cNvCxnSpPr>
              <a:stCxn id="31" idx="1"/>
              <a:endCxn id="31"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7"/>
              <a:endCxn id="31"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4" name="Rectangle 33"/>
          <p:cNvSpPr>
            <a:spLocks/>
          </p:cNvSpPr>
          <p:nvPr/>
        </p:nvSpPr>
        <p:spPr bwMode="auto">
          <a:xfrm>
            <a:off x="3736288" y="365622"/>
            <a:ext cx="1188000" cy="1188000"/>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5" name="Rectangle 34"/>
          <p:cNvSpPr>
            <a:spLocks/>
          </p:cNvSpPr>
          <p:nvPr/>
        </p:nvSpPr>
        <p:spPr bwMode="auto">
          <a:xfrm>
            <a:off x="3750367" y="2285096"/>
            <a:ext cx="1188000" cy="1188000"/>
          </a:xfrm>
          <a:prstGeom prst="rect">
            <a:avLst/>
          </a:prstGeom>
          <a:noFill/>
          <a:ln w="76200">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6" name="Rectangle 35"/>
          <p:cNvSpPr>
            <a:spLocks/>
          </p:cNvSpPr>
          <p:nvPr/>
        </p:nvSpPr>
        <p:spPr bwMode="auto">
          <a:xfrm>
            <a:off x="3750367" y="4219210"/>
            <a:ext cx="1188000" cy="1188000"/>
          </a:xfrm>
          <a:prstGeom prst="rect">
            <a:avLst/>
          </a:prstGeom>
          <a:noFill/>
          <a:ln w="76200">
            <a:solidFill>
              <a:schemeClr val="accent3">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 name="TextBox 1"/>
          <p:cNvSpPr txBox="1"/>
          <p:nvPr/>
        </p:nvSpPr>
        <p:spPr>
          <a:xfrm>
            <a:off x="683568" y="5756793"/>
            <a:ext cx="7704856" cy="1077218"/>
          </a:xfrm>
          <a:prstGeom prst="rect">
            <a:avLst/>
          </a:prstGeom>
          <a:solidFill>
            <a:schemeClr val="bg1">
              <a:lumMod val="85000"/>
            </a:schemeClr>
          </a:solidFill>
          <a:ln w="19050">
            <a:solidFill>
              <a:schemeClr val="tx1"/>
            </a:solidFill>
          </a:ln>
        </p:spPr>
        <p:txBody>
          <a:bodyPr wrap="square" rtlCol="0">
            <a:spAutoFit/>
          </a:bodyPr>
          <a:lstStyle/>
          <a:p>
            <a:r>
              <a:rPr lang="en-US" sz="1600" dirty="0"/>
              <a:t>The next step is to repeat the convolution process for each of the other features. The result is a set of filtered images, one for each of our filters. It’s convenient to think of this whole collection of convolution operations as a single processing step. In CNNs this is referred to as a </a:t>
            </a:r>
            <a:r>
              <a:rPr lang="en-US" sz="1600" b="1" dirty="0">
                <a:solidFill>
                  <a:srgbClr val="FF0000"/>
                </a:solidFill>
                <a:effectLst>
                  <a:outerShdw blurRad="38100" dist="38100" dir="2700000" algn="tl">
                    <a:srgbClr val="000000">
                      <a:alpha val="43137"/>
                    </a:srgbClr>
                  </a:outerShdw>
                </a:effectLst>
              </a:rPr>
              <a:t>convolution layer</a:t>
            </a:r>
            <a:r>
              <a:rPr lang="en-US" sz="1600" dirty="0"/>
              <a:t>, hinting at the fact that it will soon have other layers added to it.</a:t>
            </a:r>
          </a:p>
        </p:txBody>
      </p:sp>
    </p:spTree>
    <p:extLst>
      <p:ext uri="{BB962C8B-B14F-4D97-AF65-F5344CB8AC3E}">
        <p14:creationId xmlns:p14="http://schemas.microsoft.com/office/powerpoint/2010/main" val="2154453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46" y="44624"/>
            <a:ext cx="8229600" cy="864096"/>
          </a:xfrm>
        </p:spPr>
        <p:txBody>
          <a:bodyPr/>
          <a:lstStyle/>
          <a:p>
            <a:r>
              <a:rPr lang="en-US" dirty="0"/>
              <a:t>Convolution layer</a:t>
            </a:r>
          </a:p>
        </p:txBody>
      </p:sp>
      <p:sp>
        <p:nvSpPr>
          <p:cNvPr id="3" name="Text Placeholder 2"/>
          <p:cNvSpPr>
            <a:spLocks noGrp="1"/>
          </p:cNvSpPr>
          <p:nvPr>
            <p:ph type="body" sz="quarter" idx="10"/>
          </p:nvPr>
        </p:nvSpPr>
        <p:spPr>
          <a:xfrm>
            <a:off x="202362" y="980728"/>
            <a:ext cx="8740142" cy="724246"/>
          </a:xfrm>
        </p:spPr>
        <p:txBody>
          <a:bodyPr/>
          <a:lstStyle/>
          <a:p>
            <a:r>
              <a:rPr lang="en-US" dirty="0"/>
              <a:t>One image becomes a stack of filtered images</a:t>
            </a:r>
          </a:p>
        </p:txBody>
      </p:sp>
      <p:pic>
        <p:nvPicPr>
          <p:cNvPr id="5" name="Picture 4"/>
          <p:cNvPicPr>
            <a:picLocks/>
          </p:cNvPicPr>
          <p:nvPr/>
        </p:nvPicPr>
        <p:blipFill>
          <a:blip r:embed="rId2"/>
          <a:stretch>
            <a:fillRect/>
          </a:stretch>
        </p:blipFill>
        <p:spPr>
          <a:xfrm>
            <a:off x="5829080" y="4574063"/>
            <a:ext cx="1080000" cy="1080000"/>
          </a:xfrm>
          <a:prstGeom prst="rect">
            <a:avLst/>
          </a:prstGeom>
          <a:ln w="19050">
            <a:solidFill>
              <a:schemeClr val="tx1"/>
            </a:solidFill>
          </a:ln>
        </p:spPr>
      </p:pic>
      <p:pic>
        <p:nvPicPr>
          <p:cNvPr id="6" name="Picture 5"/>
          <p:cNvPicPr>
            <a:picLocks noChangeAspect="1"/>
          </p:cNvPicPr>
          <p:nvPr/>
        </p:nvPicPr>
        <p:blipFill>
          <a:blip r:embed="rId3"/>
          <a:stretch>
            <a:fillRect/>
          </a:stretch>
        </p:blipFill>
        <p:spPr>
          <a:xfrm>
            <a:off x="3871315" y="2361201"/>
            <a:ext cx="693014" cy="692098"/>
          </a:xfrm>
          <a:prstGeom prst="rect">
            <a:avLst/>
          </a:prstGeom>
        </p:spPr>
      </p:pic>
      <p:pic>
        <p:nvPicPr>
          <p:cNvPr id="12" name="Picture 11"/>
          <p:cNvPicPr>
            <a:picLocks/>
          </p:cNvPicPr>
          <p:nvPr/>
        </p:nvPicPr>
        <p:blipFill>
          <a:blip r:embed="rId4"/>
          <a:stretch>
            <a:fillRect/>
          </a:stretch>
        </p:blipFill>
        <p:spPr>
          <a:xfrm>
            <a:off x="5829081" y="2053170"/>
            <a:ext cx="1080000" cy="1080000"/>
          </a:xfrm>
          <a:prstGeom prst="rect">
            <a:avLst/>
          </a:prstGeom>
          <a:ln w="19050">
            <a:solidFill>
              <a:schemeClr val="tx1"/>
            </a:solidFill>
          </a:ln>
        </p:spPr>
      </p:pic>
      <p:pic>
        <p:nvPicPr>
          <p:cNvPr id="13" name="Picture 12"/>
          <p:cNvPicPr>
            <a:picLocks noChangeAspect="1"/>
          </p:cNvPicPr>
          <p:nvPr/>
        </p:nvPicPr>
        <p:blipFill>
          <a:blip r:embed="rId5"/>
          <a:stretch>
            <a:fillRect/>
          </a:stretch>
        </p:blipFill>
        <p:spPr>
          <a:xfrm>
            <a:off x="3879419" y="4679195"/>
            <a:ext cx="693014" cy="692098"/>
          </a:xfrm>
          <a:prstGeom prst="rect">
            <a:avLst/>
          </a:prstGeom>
        </p:spPr>
      </p:pic>
      <p:pic>
        <p:nvPicPr>
          <p:cNvPr id="14" name="Picture 13"/>
          <p:cNvPicPr>
            <a:picLocks noChangeAspect="1"/>
          </p:cNvPicPr>
          <p:nvPr/>
        </p:nvPicPr>
        <p:blipFill>
          <a:blip r:embed="rId6"/>
          <a:stretch>
            <a:fillRect/>
          </a:stretch>
        </p:blipFill>
        <p:spPr>
          <a:xfrm>
            <a:off x="3879419" y="3522236"/>
            <a:ext cx="693014" cy="692098"/>
          </a:xfrm>
          <a:prstGeom prst="rect">
            <a:avLst/>
          </a:prstGeom>
        </p:spPr>
      </p:pic>
      <p:pic>
        <p:nvPicPr>
          <p:cNvPr id="15" name="Picture 14"/>
          <p:cNvPicPr>
            <a:picLocks/>
          </p:cNvPicPr>
          <p:nvPr/>
        </p:nvPicPr>
        <p:blipFill>
          <a:blip r:embed="rId7"/>
          <a:stretch>
            <a:fillRect/>
          </a:stretch>
        </p:blipFill>
        <p:spPr>
          <a:xfrm>
            <a:off x="5829080" y="3307230"/>
            <a:ext cx="1080000" cy="1080000"/>
          </a:xfrm>
          <a:prstGeom prst="rect">
            <a:avLst/>
          </a:prstGeom>
          <a:ln w="19050">
            <a:solidFill>
              <a:schemeClr val="tx1"/>
            </a:solidFill>
          </a:ln>
        </p:spPr>
      </p:pic>
      <p:pic>
        <p:nvPicPr>
          <p:cNvPr id="18" name="Picture 17"/>
          <p:cNvPicPr>
            <a:picLocks/>
          </p:cNvPicPr>
          <p:nvPr/>
        </p:nvPicPr>
        <p:blipFill>
          <a:blip r:embed="rId8"/>
          <a:stretch>
            <a:fillRect/>
          </a:stretch>
        </p:blipFill>
        <p:spPr>
          <a:xfrm>
            <a:off x="1307450" y="3339997"/>
            <a:ext cx="1080000" cy="1080000"/>
          </a:xfrm>
          <a:prstGeom prst="rect">
            <a:avLst/>
          </a:prstGeom>
        </p:spPr>
      </p:pic>
      <p:grpSp>
        <p:nvGrpSpPr>
          <p:cNvPr id="21" name="Group 20"/>
          <p:cNvGrpSpPr/>
          <p:nvPr/>
        </p:nvGrpSpPr>
        <p:grpSpPr>
          <a:xfrm>
            <a:off x="3348297" y="3737243"/>
            <a:ext cx="273150" cy="289495"/>
            <a:chOff x="4740385" y="3954462"/>
            <a:chExt cx="487252" cy="512996"/>
          </a:xfrm>
        </p:grpSpPr>
        <p:sp>
          <p:nvSpPr>
            <p:cNvPr id="29" name="Oval 28"/>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0" name="Straight Connector 29"/>
            <p:cNvCxnSpPr>
              <a:stCxn id="29" idx="1"/>
              <a:endCxn id="29"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7"/>
              <a:endCxn id="29"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bwMode="auto">
          <a:xfrm>
            <a:off x="3871315" y="2361201"/>
            <a:ext cx="693014" cy="692098"/>
          </a:xfrm>
          <a:prstGeom prst="rect">
            <a:avLst/>
          </a:prstGeom>
          <a:noFill/>
          <a:ln w="76200">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4" name="Rectangle 23"/>
          <p:cNvSpPr/>
          <p:nvPr/>
        </p:nvSpPr>
        <p:spPr bwMode="auto">
          <a:xfrm>
            <a:off x="3879419" y="3518159"/>
            <a:ext cx="693014" cy="692098"/>
          </a:xfrm>
          <a:prstGeom prst="rect">
            <a:avLst/>
          </a:prstGeom>
          <a:noFill/>
          <a:ln w="76200">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5" name="Rectangle 24"/>
          <p:cNvSpPr/>
          <p:nvPr/>
        </p:nvSpPr>
        <p:spPr bwMode="auto">
          <a:xfrm>
            <a:off x="3879419" y="4679195"/>
            <a:ext cx="693014" cy="692098"/>
          </a:xfrm>
          <a:prstGeom prst="rect">
            <a:avLst/>
          </a:prstGeom>
          <a:noFill/>
          <a:ln w="76200">
            <a:solidFill>
              <a:schemeClr val="accent3">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5" name="Rectangle 34"/>
          <p:cNvSpPr/>
          <p:nvPr/>
        </p:nvSpPr>
        <p:spPr bwMode="auto">
          <a:xfrm>
            <a:off x="3204235" y="2189196"/>
            <a:ext cx="1568743" cy="3501262"/>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6" name="Straight Arrow Connector 35"/>
          <p:cNvCxnSpPr/>
          <p:nvPr/>
        </p:nvCxnSpPr>
        <p:spPr>
          <a:xfrm>
            <a:off x="2467487" y="3830219"/>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932656" y="3868451"/>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5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14"/>
            <a:ext cx="8229600" cy="1143000"/>
          </a:xfrm>
        </p:spPr>
        <p:txBody>
          <a:bodyPr/>
          <a:lstStyle/>
          <a:p>
            <a:r>
              <a:rPr lang="en-US" dirty="0"/>
              <a:t>Convolution layer</a:t>
            </a:r>
          </a:p>
        </p:txBody>
      </p:sp>
      <p:sp>
        <p:nvSpPr>
          <p:cNvPr id="3" name="Text Placeholder 2"/>
          <p:cNvSpPr>
            <a:spLocks noGrp="1"/>
          </p:cNvSpPr>
          <p:nvPr>
            <p:ph type="body" sz="quarter" idx="10"/>
          </p:nvPr>
        </p:nvSpPr>
        <p:spPr>
          <a:xfrm>
            <a:off x="201929" y="947353"/>
            <a:ext cx="8740142" cy="724246"/>
          </a:xfrm>
        </p:spPr>
        <p:txBody>
          <a:bodyPr/>
          <a:lstStyle/>
          <a:p>
            <a:r>
              <a:rPr lang="en-US" dirty="0"/>
              <a:t>One image becomes a stack of filtered images</a:t>
            </a:r>
          </a:p>
        </p:txBody>
      </p:sp>
      <p:grpSp>
        <p:nvGrpSpPr>
          <p:cNvPr id="21" name="Group 20"/>
          <p:cNvGrpSpPr/>
          <p:nvPr/>
        </p:nvGrpSpPr>
        <p:grpSpPr>
          <a:xfrm>
            <a:off x="3731365" y="3647433"/>
            <a:ext cx="828000" cy="827544"/>
            <a:chOff x="4740385" y="3954462"/>
            <a:chExt cx="487252" cy="512996"/>
          </a:xfrm>
        </p:grpSpPr>
        <p:sp>
          <p:nvSpPr>
            <p:cNvPr id="29" name="Oval 28"/>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0" name="Straight Connector 29"/>
            <p:cNvCxnSpPr>
              <a:stCxn id="29" idx="1"/>
              <a:endCxn id="29"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7"/>
              <a:endCxn id="29"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bwMode="auto">
          <a:xfrm>
            <a:off x="3203848" y="2385678"/>
            <a:ext cx="1872208" cy="3501262"/>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pic>
        <p:nvPicPr>
          <p:cNvPr id="14" name="Picture 13"/>
          <p:cNvPicPr>
            <a:picLocks/>
          </p:cNvPicPr>
          <p:nvPr/>
        </p:nvPicPr>
        <p:blipFill>
          <a:blip r:embed="rId2"/>
          <a:stretch>
            <a:fillRect/>
          </a:stretch>
        </p:blipFill>
        <p:spPr>
          <a:xfrm>
            <a:off x="1307450" y="3339997"/>
            <a:ext cx="1080000" cy="1080000"/>
          </a:xfrm>
          <a:prstGeom prst="rect">
            <a:avLst/>
          </a:prstGeom>
        </p:spPr>
      </p:pic>
      <p:pic>
        <p:nvPicPr>
          <p:cNvPr id="16" name="Picture 15"/>
          <p:cNvPicPr>
            <a:picLocks/>
          </p:cNvPicPr>
          <p:nvPr/>
        </p:nvPicPr>
        <p:blipFill>
          <a:blip r:embed="rId3"/>
          <a:stretch>
            <a:fillRect/>
          </a:stretch>
        </p:blipFill>
        <p:spPr>
          <a:xfrm>
            <a:off x="5829080" y="4574063"/>
            <a:ext cx="1080000" cy="1080000"/>
          </a:xfrm>
          <a:prstGeom prst="rect">
            <a:avLst/>
          </a:prstGeom>
          <a:ln w="19050">
            <a:solidFill>
              <a:schemeClr val="tx1"/>
            </a:solidFill>
          </a:ln>
        </p:spPr>
      </p:pic>
      <p:pic>
        <p:nvPicPr>
          <p:cNvPr id="17" name="Picture 16"/>
          <p:cNvPicPr>
            <a:picLocks/>
          </p:cNvPicPr>
          <p:nvPr/>
        </p:nvPicPr>
        <p:blipFill>
          <a:blip r:embed="rId4"/>
          <a:stretch>
            <a:fillRect/>
          </a:stretch>
        </p:blipFill>
        <p:spPr>
          <a:xfrm>
            <a:off x="5829081" y="2053170"/>
            <a:ext cx="1080000" cy="1080000"/>
          </a:xfrm>
          <a:prstGeom prst="rect">
            <a:avLst/>
          </a:prstGeom>
          <a:ln w="19050">
            <a:solidFill>
              <a:schemeClr val="tx1"/>
            </a:solidFill>
          </a:ln>
        </p:spPr>
      </p:pic>
      <p:pic>
        <p:nvPicPr>
          <p:cNvPr id="19" name="Picture 18"/>
          <p:cNvPicPr>
            <a:picLocks/>
          </p:cNvPicPr>
          <p:nvPr/>
        </p:nvPicPr>
        <p:blipFill>
          <a:blip r:embed="rId5"/>
          <a:stretch>
            <a:fillRect/>
          </a:stretch>
        </p:blipFill>
        <p:spPr>
          <a:xfrm>
            <a:off x="5829080" y="3307230"/>
            <a:ext cx="1080000" cy="1080000"/>
          </a:xfrm>
          <a:prstGeom prst="rect">
            <a:avLst/>
          </a:prstGeom>
          <a:ln w="19050">
            <a:solidFill>
              <a:schemeClr val="tx1"/>
            </a:solidFill>
          </a:ln>
        </p:spPr>
      </p:pic>
    </p:spTree>
    <p:extLst>
      <p:ext uri="{BB962C8B-B14F-4D97-AF65-F5344CB8AC3E}">
        <p14:creationId xmlns:p14="http://schemas.microsoft.com/office/powerpoint/2010/main" val="183618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14"/>
            <a:ext cx="8229600" cy="875906"/>
          </a:xfrm>
        </p:spPr>
        <p:txBody>
          <a:bodyPr/>
          <a:lstStyle/>
          <a:p>
            <a:r>
              <a:rPr lang="en-US" dirty="0"/>
              <a:t>Convolution in math.</a:t>
            </a:r>
          </a:p>
        </p:txBody>
      </p:sp>
      <p:sp>
        <p:nvSpPr>
          <p:cNvPr id="3" name="Text Placeholder 2"/>
          <p:cNvSpPr>
            <a:spLocks noGrp="1"/>
          </p:cNvSpPr>
          <p:nvPr>
            <p:ph type="body" sz="quarter" idx="10"/>
          </p:nvPr>
        </p:nvSpPr>
        <p:spPr>
          <a:xfrm>
            <a:off x="201929" y="947352"/>
            <a:ext cx="8740142" cy="1113495"/>
          </a:xfrm>
        </p:spPr>
        <p:txBody>
          <a:bodyPr>
            <a:normAutofit/>
          </a:bodyPr>
          <a:lstStyle/>
          <a:p>
            <a:r>
              <a:rPr lang="en-US" sz="2800" dirty="0"/>
              <a:t>If you love mathematics you can enjoy the reading about the mathematical nature of a convolution and CNNs here:</a:t>
            </a:r>
          </a:p>
        </p:txBody>
      </p:sp>
      <p:sp>
        <p:nvSpPr>
          <p:cNvPr id="4" name="Rectangle 3"/>
          <p:cNvSpPr/>
          <p:nvPr/>
        </p:nvSpPr>
        <p:spPr>
          <a:xfrm>
            <a:off x="156370" y="1978123"/>
            <a:ext cx="8856984" cy="830997"/>
          </a:xfrm>
          <a:prstGeom prst="rect">
            <a:avLst/>
          </a:prstGeom>
        </p:spPr>
        <p:txBody>
          <a:bodyPr wrap="square">
            <a:spAutoFit/>
          </a:bodyPr>
          <a:lstStyle/>
          <a:p>
            <a:r>
              <a:rPr lang="en-US" sz="2400" dirty="0">
                <a:hlinkClick r:id="rId2"/>
              </a:rPr>
              <a:t>http://colah.github.io/posts/2014-07-Understanding-Convolutions/</a:t>
            </a:r>
            <a:endParaRPr lang="en-US" sz="2400" dirty="0"/>
          </a:p>
          <a:p>
            <a:r>
              <a:rPr lang="en-US" sz="2400" dirty="0">
                <a:hlinkClick r:id="rId3"/>
              </a:rPr>
              <a:t>http://colah.github.io/posts/2014-07-Conv-Nets-Modular/</a:t>
            </a:r>
            <a:endParaRPr lang="en-US" sz="2400" dirty="0"/>
          </a:p>
        </p:txBody>
      </p:sp>
      <p:pic>
        <p:nvPicPr>
          <p:cNvPr id="205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92" y="3933056"/>
            <a:ext cx="360045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1485" y="2852936"/>
            <a:ext cx="5028294" cy="40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78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14" y="2586"/>
            <a:ext cx="8229600" cy="854101"/>
          </a:xfrm>
        </p:spPr>
        <p:txBody>
          <a:bodyPr/>
          <a:lstStyle/>
          <a:p>
            <a:r>
              <a:rPr lang="en-US" dirty="0"/>
              <a:t>Pooling: Shrinking the image stack</a:t>
            </a:r>
          </a:p>
        </p:txBody>
      </p:sp>
      <p:sp>
        <p:nvSpPr>
          <p:cNvPr id="4" name="Text Placeholder 3"/>
          <p:cNvSpPr>
            <a:spLocks noGrp="1"/>
          </p:cNvSpPr>
          <p:nvPr>
            <p:ph type="body" sz="quarter" idx="10"/>
          </p:nvPr>
        </p:nvSpPr>
        <p:spPr>
          <a:xfrm>
            <a:off x="699317" y="2584879"/>
            <a:ext cx="7776864" cy="2173648"/>
          </a:xfrm>
        </p:spPr>
        <p:txBody>
          <a:bodyPr>
            <a:normAutofit/>
          </a:bodyPr>
          <a:lstStyle/>
          <a:p>
            <a:pPr marL="611819" indent="-611819">
              <a:buAutoNum type="arabicPeriod"/>
            </a:pPr>
            <a:r>
              <a:rPr lang="en-US" sz="2800" dirty="0"/>
              <a:t>Pick a window size (usually 2 or 3).</a:t>
            </a:r>
          </a:p>
          <a:p>
            <a:pPr marL="611819" indent="-611819">
              <a:buAutoNum type="arabicPeriod"/>
            </a:pPr>
            <a:r>
              <a:rPr lang="en-US" sz="2800" dirty="0"/>
              <a:t>Pick a stride (usually 2).</a:t>
            </a:r>
          </a:p>
          <a:p>
            <a:pPr marL="611819" indent="-611819">
              <a:buAutoNum type="arabicPeriod"/>
            </a:pPr>
            <a:r>
              <a:rPr lang="en-US" sz="2800" dirty="0"/>
              <a:t>Walk your window across your filtered images.</a:t>
            </a:r>
          </a:p>
          <a:p>
            <a:pPr marL="611819" indent="-611819">
              <a:buAutoNum type="arabicPeriod"/>
            </a:pPr>
            <a:r>
              <a:rPr lang="en-US" sz="2800" dirty="0"/>
              <a:t>From each window, take the maximum value.</a:t>
            </a:r>
          </a:p>
        </p:txBody>
      </p:sp>
      <p:sp>
        <p:nvSpPr>
          <p:cNvPr id="3" name="Rectangle 2"/>
          <p:cNvSpPr/>
          <p:nvPr/>
        </p:nvSpPr>
        <p:spPr>
          <a:xfrm>
            <a:off x="251520" y="856687"/>
            <a:ext cx="8640960" cy="1477328"/>
          </a:xfrm>
          <a:prstGeom prst="rect">
            <a:avLst/>
          </a:prstGeom>
          <a:solidFill>
            <a:schemeClr val="bg1">
              <a:lumMod val="85000"/>
            </a:schemeClr>
          </a:solidFill>
          <a:ln w="19050">
            <a:solidFill>
              <a:schemeClr val="tx1"/>
            </a:solidFill>
          </a:ln>
        </p:spPr>
        <p:txBody>
          <a:bodyPr wrap="square">
            <a:spAutoFit/>
          </a:bodyPr>
          <a:lstStyle/>
          <a:p>
            <a:r>
              <a:rPr lang="en-US" dirty="0"/>
              <a:t>Another power tool that CNNs use is called </a:t>
            </a:r>
            <a:r>
              <a:rPr lang="en-US" b="1" dirty="0">
                <a:solidFill>
                  <a:srgbClr val="FF0000"/>
                </a:solidFill>
                <a:effectLst>
                  <a:outerShdw blurRad="38100" dist="38100" dir="2700000" algn="tl">
                    <a:srgbClr val="000000">
                      <a:alpha val="43137"/>
                    </a:srgbClr>
                  </a:outerShdw>
                </a:effectLst>
              </a:rPr>
              <a:t>pooling</a:t>
            </a:r>
            <a:r>
              <a:rPr lang="en-US" dirty="0"/>
              <a:t>. Pooling is a way to take large images and shrink them down while preserving the most important information in them. The math behind pooling is second-grade level at most. It consists of stepping a small window across an image and taking the maximum value from the window at each step. In practice, a window 2 or 3 pixels on a side and steps of 2 pixels work well.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9" y="5023862"/>
            <a:ext cx="3105100" cy="1790328"/>
          </a:xfrm>
          <a:prstGeom prst="rect">
            <a:avLst/>
          </a:prstGeom>
        </p:spPr>
      </p:pic>
    </p:spTree>
    <p:extLst>
      <p:ext uri="{BB962C8B-B14F-4D97-AF65-F5344CB8AC3E}">
        <p14:creationId xmlns:p14="http://schemas.microsoft.com/office/powerpoint/2010/main" val="2621103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p:cNvPicPr>
          <p:nvPr/>
        </p:nvPicPr>
        <p:blipFill>
          <a:blip r:embed="rId2"/>
          <a:stretch>
            <a:fillRect/>
          </a:stretch>
        </p:blipFill>
        <p:spPr>
          <a:xfrm>
            <a:off x="6015901" y="2455296"/>
            <a:ext cx="2160000" cy="2160000"/>
          </a:xfrm>
          <a:prstGeom prst="rect">
            <a:avLst/>
          </a:prstGeom>
        </p:spPr>
      </p:pic>
      <p:sp>
        <p:nvSpPr>
          <p:cNvPr id="2" name="Title 1"/>
          <p:cNvSpPr>
            <a:spLocks noGrp="1"/>
          </p:cNvSpPr>
          <p:nvPr>
            <p:ph type="title"/>
          </p:nvPr>
        </p:nvSpPr>
        <p:spPr>
          <a:xfrm>
            <a:off x="457200" y="44624"/>
            <a:ext cx="8229600" cy="792088"/>
          </a:xfrm>
        </p:spPr>
        <p:txBody>
          <a:bodyPr>
            <a:normAutofit/>
          </a:bodyPr>
          <a:lstStyle/>
          <a:p>
            <a:r>
              <a:rPr lang="en-US" dirty="0"/>
              <a:t>Pooling</a:t>
            </a:r>
          </a:p>
        </p:txBody>
      </p:sp>
      <p:pic>
        <p:nvPicPr>
          <p:cNvPr id="4" name="Picture 3"/>
          <p:cNvPicPr>
            <a:picLocks/>
          </p:cNvPicPr>
          <p:nvPr/>
        </p:nvPicPr>
        <p:blipFill>
          <a:blip r:embed="rId3"/>
          <a:stretch>
            <a:fillRect/>
          </a:stretch>
        </p:blipFill>
        <p:spPr>
          <a:xfrm>
            <a:off x="762194" y="1875148"/>
            <a:ext cx="3600000" cy="3600000"/>
          </a:xfrm>
          <a:prstGeom prst="rect">
            <a:avLst/>
          </a:prstGeom>
        </p:spPr>
      </p:pic>
      <p:grpSp>
        <p:nvGrpSpPr>
          <p:cNvPr id="16" name="Group 15"/>
          <p:cNvGrpSpPr/>
          <p:nvPr/>
        </p:nvGrpSpPr>
        <p:grpSpPr>
          <a:xfrm>
            <a:off x="731966" y="1867590"/>
            <a:ext cx="1080000" cy="1080000"/>
            <a:chOff x="1036637" y="1897062"/>
            <a:chExt cx="1676400" cy="1676400"/>
          </a:xfrm>
        </p:grpSpPr>
        <p:sp>
          <p:nvSpPr>
            <p:cNvPr id="6" name="Rectangle 5"/>
            <p:cNvSpPr/>
            <p:nvPr/>
          </p:nvSpPr>
          <p:spPr bwMode="auto">
            <a:xfrm>
              <a:off x="1036637" y="1897062"/>
              <a:ext cx="1676400" cy="1676400"/>
            </a:xfrm>
            <a:prstGeom prst="rect">
              <a:avLst/>
            </a:prstGeom>
            <a:noFill/>
            <a:ln w="76200">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 name="Rectangle 6"/>
            <p:cNvSpPr/>
            <p:nvPr/>
          </p:nvSpPr>
          <p:spPr bwMode="auto">
            <a:xfrm>
              <a:off x="1036637" y="1897062"/>
              <a:ext cx="1676400" cy="1676400"/>
            </a:xfrm>
            <a:prstGeom prst="rect">
              <a:avLst/>
            </a:prstGeom>
            <a:no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sp>
        <p:nvSpPr>
          <p:cNvPr id="8" name="TextBox 7"/>
          <p:cNvSpPr txBox="1"/>
          <p:nvPr/>
        </p:nvSpPr>
        <p:spPr>
          <a:xfrm>
            <a:off x="3898379" y="1168582"/>
            <a:ext cx="134532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maximum</a:t>
            </a:r>
          </a:p>
        </p:txBody>
      </p:sp>
      <p:cxnSp>
        <p:nvCxnSpPr>
          <p:cNvPr id="10" name="Straight Arrow Connector 9"/>
          <p:cNvCxnSpPr>
            <a:stCxn id="7" idx="3"/>
          </p:cNvCxnSpPr>
          <p:nvPr/>
        </p:nvCxnSpPr>
        <p:spPr>
          <a:xfrm flipV="1">
            <a:off x="1811966" y="1419316"/>
            <a:ext cx="2169540" cy="988274"/>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99103" y="1549924"/>
            <a:ext cx="929587" cy="907811"/>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62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2"/>
          <a:stretch>
            <a:fillRect/>
          </a:stretch>
        </p:blipFill>
        <p:spPr>
          <a:xfrm>
            <a:off x="6000996" y="2456852"/>
            <a:ext cx="2160000" cy="2160000"/>
          </a:xfrm>
          <a:prstGeom prst="rect">
            <a:avLst/>
          </a:prstGeom>
        </p:spPr>
      </p:pic>
      <p:sp>
        <p:nvSpPr>
          <p:cNvPr id="2" name="Title 1"/>
          <p:cNvSpPr>
            <a:spLocks noGrp="1"/>
          </p:cNvSpPr>
          <p:nvPr>
            <p:ph type="title"/>
          </p:nvPr>
        </p:nvSpPr>
        <p:spPr>
          <a:xfrm>
            <a:off x="457200" y="44624"/>
            <a:ext cx="8229600" cy="864096"/>
          </a:xfrm>
        </p:spPr>
        <p:txBody>
          <a:bodyPr>
            <a:normAutofit/>
          </a:bodyPr>
          <a:lstStyle/>
          <a:p>
            <a:r>
              <a:rPr lang="en-US" dirty="0"/>
              <a:t>Pooling</a:t>
            </a:r>
          </a:p>
        </p:txBody>
      </p:sp>
      <p:pic>
        <p:nvPicPr>
          <p:cNvPr id="4" name="Picture 3"/>
          <p:cNvPicPr>
            <a:picLocks/>
          </p:cNvPicPr>
          <p:nvPr/>
        </p:nvPicPr>
        <p:blipFill>
          <a:blip r:embed="rId3"/>
          <a:stretch>
            <a:fillRect/>
          </a:stretch>
        </p:blipFill>
        <p:spPr>
          <a:xfrm>
            <a:off x="437243" y="1860034"/>
            <a:ext cx="3600000" cy="3600000"/>
          </a:xfrm>
          <a:prstGeom prst="rect">
            <a:avLst/>
          </a:prstGeom>
        </p:spPr>
      </p:pic>
      <p:grpSp>
        <p:nvGrpSpPr>
          <p:cNvPr id="16" name="Group 15"/>
          <p:cNvGrpSpPr/>
          <p:nvPr/>
        </p:nvGrpSpPr>
        <p:grpSpPr>
          <a:xfrm>
            <a:off x="1421225" y="1844919"/>
            <a:ext cx="1102671" cy="1080000"/>
            <a:chOff x="1036637" y="1897062"/>
            <a:chExt cx="1711589" cy="1676400"/>
          </a:xfrm>
        </p:grpSpPr>
        <p:sp>
          <p:nvSpPr>
            <p:cNvPr id="6" name="Rectangle 5"/>
            <p:cNvSpPr/>
            <p:nvPr/>
          </p:nvSpPr>
          <p:spPr bwMode="auto">
            <a:xfrm>
              <a:off x="1071827" y="1897062"/>
              <a:ext cx="1676399" cy="1676400"/>
            </a:xfrm>
            <a:prstGeom prst="rect">
              <a:avLst/>
            </a:prstGeom>
            <a:noFill/>
            <a:ln w="76200">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 name="Rectangle 6"/>
            <p:cNvSpPr/>
            <p:nvPr/>
          </p:nvSpPr>
          <p:spPr bwMode="auto">
            <a:xfrm>
              <a:off x="1036637" y="1897062"/>
              <a:ext cx="1676400" cy="1676400"/>
            </a:xfrm>
            <a:prstGeom prst="rect">
              <a:avLst/>
            </a:prstGeom>
            <a:no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sp>
        <p:nvSpPr>
          <p:cNvPr id="8" name="TextBox 7"/>
          <p:cNvSpPr txBox="1"/>
          <p:nvPr/>
        </p:nvSpPr>
        <p:spPr>
          <a:xfrm>
            <a:off x="3883265" y="1070341"/>
            <a:ext cx="134532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maximum</a:t>
            </a:r>
          </a:p>
        </p:txBody>
      </p:sp>
      <p:cxnSp>
        <p:nvCxnSpPr>
          <p:cNvPr id="10" name="Straight Arrow Connector 9"/>
          <p:cNvCxnSpPr>
            <a:stCxn id="7" idx="3"/>
          </p:cNvCxnSpPr>
          <p:nvPr/>
        </p:nvCxnSpPr>
        <p:spPr>
          <a:xfrm flipV="1">
            <a:off x="2501225" y="1471357"/>
            <a:ext cx="1553248" cy="913562"/>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3"/>
          </p:cNvCxnSpPr>
          <p:nvPr/>
        </p:nvCxnSpPr>
        <p:spPr>
          <a:xfrm>
            <a:off x="5228593" y="1330498"/>
            <a:ext cx="1489316" cy="1128129"/>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64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492" y="38749"/>
            <a:ext cx="5587139" cy="984139"/>
          </a:xfrm>
        </p:spPr>
        <p:txBody>
          <a:bodyPr>
            <a:normAutofit/>
          </a:bodyPr>
          <a:lstStyle/>
          <a:p>
            <a:r>
              <a:rPr lang="en-US" dirty="0"/>
              <a:t>Recommended reading</a:t>
            </a:r>
          </a:p>
        </p:txBody>
      </p:sp>
      <p:sp>
        <p:nvSpPr>
          <p:cNvPr id="5" name="TextBox 4"/>
          <p:cNvSpPr txBox="1"/>
          <p:nvPr/>
        </p:nvSpPr>
        <p:spPr>
          <a:xfrm>
            <a:off x="77490" y="1390375"/>
            <a:ext cx="4618496" cy="923330"/>
          </a:xfrm>
          <a:prstGeom prst="rect">
            <a:avLst/>
          </a:prstGeom>
          <a:solidFill>
            <a:schemeClr val="bg1">
              <a:lumMod val="95000"/>
            </a:schemeClr>
          </a:solidFill>
          <a:ln w="12700">
            <a:solidFill>
              <a:schemeClr val="tx1"/>
            </a:solidFill>
          </a:ln>
        </p:spPr>
        <p:txBody>
          <a:bodyPr wrap="square" rtlCol="0">
            <a:spAutoFit/>
          </a:bodyPr>
          <a:lstStyle/>
          <a:p>
            <a:r>
              <a:rPr lang="en-US" dirty="0" err="1"/>
              <a:t>Goodfellow</a:t>
            </a:r>
            <a:r>
              <a:rPr lang="en-US" dirty="0"/>
              <a:t>, I., </a:t>
            </a:r>
            <a:r>
              <a:rPr lang="en-US" dirty="0" err="1"/>
              <a:t>Bengio</a:t>
            </a:r>
            <a:r>
              <a:rPr lang="en-US" dirty="0"/>
              <a:t>, Y., &amp; </a:t>
            </a:r>
            <a:r>
              <a:rPr lang="en-US" dirty="0" err="1"/>
              <a:t>Courville</a:t>
            </a:r>
            <a:r>
              <a:rPr lang="en-US" dirty="0"/>
              <a:t>, A. (2016). </a:t>
            </a:r>
            <a:r>
              <a:rPr lang="en-US" b="1" i="1" dirty="0"/>
              <a:t>Deep Learning</a:t>
            </a:r>
            <a:r>
              <a:rPr lang="en-US" dirty="0"/>
              <a:t>, MIT Press, 787 pp. </a:t>
            </a:r>
          </a:p>
          <a:p>
            <a:r>
              <a:rPr lang="en-US" dirty="0">
                <a:hlinkClick r:id="rId2"/>
              </a:rPr>
              <a:t>http://www.deeplearningbook.org</a:t>
            </a:r>
            <a:r>
              <a:rPr lang="en-US" dirty="0"/>
              <a:t>  </a:t>
            </a:r>
          </a:p>
        </p:txBody>
      </p:sp>
      <p:pic>
        <p:nvPicPr>
          <p:cNvPr id="6" name="Picture 2" descr="https://mitpress.mit.edu/sites/default/files/9780262035613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753" y="1390375"/>
            <a:ext cx="3990276" cy="53203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0" y="2642452"/>
            <a:ext cx="4887697" cy="406830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0460" y="39635"/>
            <a:ext cx="1786709" cy="130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566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2"/>
          <a:stretch>
            <a:fillRect/>
          </a:stretch>
        </p:blipFill>
        <p:spPr>
          <a:xfrm>
            <a:off x="6028690" y="2455296"/>
            <a:ext cx="2160000" cy="2160000"/>
          </a:xfrm>
          <a:prstGeom prst="rect">
            <a:avLst/>
          </a:prstGeom>
        </p:spPr>
      </p:pic>
      <p:sp>
        <p:nvSpPr>
          <p:cNvPr id="2" name="Title 1"/>
          <p:cNvSpPr>
            <a:spLocks noGrp="1"/>
          </p:cNvSpPr>
          <p:nvPr>
            <p:ph type="title"/>
          </p:nvPr>
        </p:nvSpPr>
        <p:spPr>
          <a:xfrm>
            <a:off x="457200" y="44624"/>
            <a:ext cx="8229600" cy="720080"/>
          </a:xfrm>
        </p:spPr>
        <p:txBody>
          <a:bodyPr>
            <a:normAutofit fontScale="90000"/>
          </a:bodyPr>
          <a:lstStyle/>
          <a:p>
            <a:r>
              <a:rPr lang="en-US" dirty="0"/>
              <a:t>Pooling</a:t>
            </a:r>
          </a:p>
        </p:txBody>
      </p:sp>
      <p:pic>
        <p:nvPicPr>
          <p:cNvPr id="4" name="Picture 3"/>
          <p:cNvPicPr>
            <a:picLocks/>
          </p:cNvPicPr>
          <p:nvPr/>
        </p:nvPicPr>
        <p:blipFill>
          <a:blip r:embed="rId3"/>
          <a:stretch>
            <a:fillRect/>
          </a:stretch>
        </p:blipFill>
        <p:spPr>
          <a:xfrm>
            <a:off x="414571" y="1860034"/>
            <a:ext cx="3600000" cy="3600000"/>
          </a:xfrm>
          <a:prstGeom prst="rect">
            <a:avLst/>
          </a:prstGeom>
        </p:spPr>
      </p:pic>
      <p:grpSp>
        <p:nvGrpSpPr>
          <p:cNvPr id="16" name="Group 15"/>
          <p:cNvGrpSpPr/>
          <p:nvPr/>
        </p:nvGrpSpPr>
        <p:grpSpPr>
          <a:xfrm>
            <a:off x="2444940" y="1851740"/>
            <a:ext cx="1059358" cy="1045977"/>
            <a:chOff x="1036637" y="1897062"/>
            <a:chExt cx="1676400" cy="1676400"/>
          </a:xfrm>
        </p:grpSpPr>
        <p:sp>
          <p:nvSpPr>
            <p:cNvPr id="6" name="Rectangle 5"/>
            <p:cNvSpPr/>
            <p:nvPr/>
          </p:nvSpPr>
          <p:spPr bwMode="auto">
            <a:xfrm>
              <a:off x="1036637" y="1897062"/>
              <a:ext cx="1676400" cy="1676400"/>
            </a:xfrm>
            <a:prstGeom prst="rect">
              <a:avLst/>
            </a:prstGeom>
            <a:noFill/>
            <a:ln w="76200">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 name="Rectangle 6"/>
            <p:cNvSpPr/>
            <p:nvPr/>
          </p:nvSpPr>
          <p:spPr bwMode="auto">
            <a:xfrm>
              <a:off x="1036637" y="1897062"/>
              <a:ext cx="1676400" cy="1676400"/>
            </a:xfrm>
            <a:prstGeom prst="rect">
              <a:avLst/>
            </a:prstGeom>
            <a:no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sp>
        <p:nvSpPr>
          <p:cNvPr id="8" name="TextBox 7"/>
          <p:cNvSpPr txBox="1"/>
          <p:nvPr/>
        </p:nvSpPr>
        <p:spPr>
          <a:xfrm>
            <a:off x="4147760" y="934315"/>
            <a:ext cx="134532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maximum</a:t>
            </a:r>
          </a:p>
        </p:txBody>
      </p:sp>
      <p:cxnSp>
        <p:nvCxnSpPr>
          <p:cNvPr id="10" name="Straight Arrow Connector 9"/>
          <p:cNvCxnSpPr/>
          <p:nvPr/>
        </p:nvCxnSpPr>
        <p:spPr>
          <a:xfrm flipV="1">
            <a:off x="3504298" y="1340768"/>
            <a:ext cx="995694" cy="570571"/>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493088" y="1340768"/>
            <a:ext cx="1815216" cy="1114528"/>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93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2"/>
          <a:stretch>
            <a:fillRect/>
          </a:stretch>
        </p:blipFill>
        <p:spPr>
          <a:xfrm>
            <a:off x="5690661" y="2455295"/>
            <a:ext cx="2160000" cy="2160000"/>
          </a:xfrm>
          <a:prstGeom prst="rect">
            <a:avLst/>
          </a:prstGeom>
        </p:spPr>
      </p:pic>
      <p:sp>
        <p:nvSpPr>
          <p:cNvPr id="2" name="Title 1"/>
          <p:cNvSpPr>
            <a:spLocks noGrp="1"/>
          </p:cNvSpPr>
          <p:nvPr>
            <p:ph type="title"/>
          </p:nvPr>
        </p:nvSpPr>
        <p:spPr>
          <a:xfrm>
            <a:off x="457200" y="44624"/>
            <a:ext cx="8229600" cy="792088"/>
          </a:xfrm>
        </p:spPr>
        <p:txBody>
          <a:bodyPr>
            <a:normAutofit/>
          </a:bodyPr>
          <a:lstStyle/>
          <a:p>
            <a:r>
              <a:rPr lang="en-US" dirty="0"/>
              <a:t>Pooling</a:t>
            </a:r>
          </a:p>
        </p:txBody>
      </p:sp>
      <p:pic>
        <p:nvPicPr>
          <p:cNvPr id="4" name="Picture 3"/>
          <p:cNvPicPr>
            <a:picLocks/>
          </p:cNvPicPr>
          <p:nvPr/>
        </p:nvPicPr>
        <p:blipFill>
          <a:blip r:embed="rId3"/>
          <a:stretch>
            <a:fillRect/>
          </a:stretch>
        </p:blipFill>
        <p:spPr>
          <a:xfrm>
            <a:off x="316330" y="1860034"/>
            <a:ext cx="3600000" cy="3600000"/>
          </a:xfrm>
          <a:prstGeom prst="rect">
            <a:avLst/>
          </a:prstGeom>
        </p:spPr>
      </p:pic>
      <p:grpSp>
        <p:nvGrpSpPr>
          <p:cNvPr id="16" name="Group 15"/>
          <p:cNvGrpSpPr/>
          <p:nvPr/>
        </p:nvGrpSpPr>
        <p:grpSpPr>
          <a:xfrm>
            <a:off x="3387913" y="1860034"/>
            <a:ext cx="1008112" cy="1045977"/>
            <a:chOff x="1036637" y="1897062"/>
            <a:chExt cx="1676400" cy="1676400"/>
          </a:xfrm>
        </p:grpSpPr>
        <p:sp>
          <p:nvSpPr>
            <p:cNvPr id="6" name="Rectangle 5"/>
            <p:cNvSpPr/>
            <p:nvPr/>
          </p:nvSpPr>
          <p:spPr bwMode="auto">
            <a:xfrm>
              <a:off x="1036637" y="1897062"/>
              <a:ext cx="1676400" cy="1676400"/>
            </a:xfrm>
            <a:prstGeom prst="rect">
              <a:avLst/>
            </a:prstGeom>
            <a:noFill/>
            <a:ln w="76200">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 name="Rectangle 6"/>
            <p:cNvSpPr/>
            <p:nvPr/>
          </p:nvSpPr>
          <p:spPr bwMode="auto">
            <a:xfrm>
              <a:off x="1036637" y="1897062"/>
              <a:ext cx="1676400" cy="1676400"/>
            </a:xfrm>
            <a:prstGeom prst="rect">
              <a:avLst/>
            </a:prstGeom>
            <a:no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sp>
        <p:nvSpPr>
          <p:cNvPr id="8" name="TextBox 7"/>
          <p:cNvSpPr txBox="1"/>
          <p:nvPr/>
        </p:nvSpPr>
        <p:spPr>
          <a:xfrm>
            <a:off x="4594565" y="1221120"/>
            <a:ext cx="134532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maximum</a:t>
            </a:r>
          </a:p>
        </p:txBody>
      </p:sp>
      <p:cxnSp>
        <p:nvCxnSpPr>
          <p:cNvPr id="10" name="Straight Arrow Connector 9"/>
          <p:cNvCxnSpPr>
            <a:stCxn id="7" idx="0"/>
          </p:cNvCxnSpPr>
          <p:nvPr/>
        </p:nvCxnSpPr>
        <p:spPr>
          <a:xfrm flipV="1">
            <a:off x="3891969" y="1486808"/>
            <a:ext cx="746640" cy="373226"/>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868144" y="1486808"/>
            <a:ext cx="1617235" cy="1006088"/>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712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2"/>
          <a:stretch>
            <a:fillRect/>
          </a:stretch>
        </p:blipFill>
        <p:spPr>
          <a:xfrm>
            <a:off x="6028689" y="2456852"/>
            <a:ext cx="2160000" cy="2160000"/>
          </a:xfrm>
          <a:prstGeom prst="rect">
            <a:avLst/>
          </a:prstGeom>
        </p:spPr>
      </p:pic>
      <p:sp>
        <p:nvSpPr>
          <p:cNvPr id="2" name="Title 1"/>
          <p:cNvSpPr>
            <a:spLocks noGrp="1"/>
          </p:cNvSpPr>
          <p:nvPr>
            <p:ph type="title"/>
          </p:nvPr>
        </p:nvSpPr>
        <p:spPr>
          <a:xfrm>
            <a:off x="457200" y="0"/>
            <a:ext cx="8229600" cy="836712"/>
          </a:xfrm>
        </p:spPr>
        <p:txBody>
          <a:bodyPr>
            <a:normAutofit/>
          </a:bodyPr>
          <a:lstStyle/>
          <a:p>
            <a:r>
              <a:rPr lang="en-US" dirty="0"/>
              <a:t>Pooling</a:t>
            </a:r>
          </a:p>
        </p:txBody>
      </p:sp>
      <p:pic>
        <p:nvPicPr>
          <p:cNvPr id="4" name="Picture 3"/>
          <p:cNvPicPr>
            <a:picLocks/>
          </p:cNvPicPr>
          <p:nvPr/>
        </p:nvPicPr>
        <p:blipFill>
          <a:blip r:embed="rId3"/>
          <a:stretch>
            <a:fillRect/>
          </a:stretch>
        </p:blipFill>
        <p:spPr>
          <a:xfrm>
            <a:off x="497699" y="1860034"/>
            <a:ext cx="3600000" cy="3600000"/>
          </a:xfrm>
          <a:prstGeom prst="rect">
            <a:avLst/>
          </a:prstGeom>
        </p:spPr>
      </p:pic>
      <p:grpSp>
        <p:nvGrpSpPr>
          <p:cNvPr id="16" name="Group 15"/>
          <p:cNvGrpSpPr/>
          <p:nvPr/>
        </p:nvGrpSpPr>
        <p:grpSpPr>
          <a:xfrm>
            <a:off x="512812" y="2906011"/>
            <a:ext cx="1034851" cy="1045977"/>
            <a:chOff x="1036637" y="1897062"/>
            <a:chExt cx="1676400" cy="1676400"/>
          </a:xfrm>
        </p:grpSpPr>
        <p:sp>
          <p:nvSpPr>
            <p:cNvPr id="6" name="Rectangle 5"/>
            <p:cNvSpPr/>
            <p:nvPr/>
          </p:nvSpPr>
          <p:spPr bwMode="auto">
            <a:xfrm>
              <a:off x="1036637" y="1897062"/>
              <a:ext cx="1676400" cy="1676400"/>
            </a:xfrm>
            <a:prstGeom prst="rect">
              <a:avLst/>
            </a:prstGeom>
            <a:noFill/>
            <a:ln w="76200">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 name="Rectangle 6"/>
            <p:cNvSpPr/>
            <p:nvPr/>
          </p:nvSpPr>
          <p:spPr bwMode="auto">
            <a:xfrm>
              <a:off x="1036637" y="1897062"/>
              <a:ext cx="1676400" cy="1676400"/>
            </a:xfrm>
            <a:prstGeom prst="rect">
              <a:avLst/>
            </a:prstGeom>
            <a:no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sp>
        <p:nvSpPr>
          <p:cNvPr id="8" name="TextBox 7"/>
          <p:cNvSpPr txBox="1"/>
          <p:nvPr/>
        </p:nvSpPr>
        <p:spPr>
          <a:xfrm>
            <a:off x="4011734" y="934315"/>
            <a:ext cx="1345328"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maximum</a:t>
            </a:r>
          </a:p>
        </p:txBody>
      </p:sp>
      <p:cxnSp>
        <p:nvCxnSpPr>
          <p:cNvPr id="10" name="Straight Arrow Connector 9"/>
          <p:cNvCxnSpPr/>
          <p:nvPr/>
        </p:nvCxnSpPr>
        <p:spPr>
          <a:xfrm flipV="1">
            <a:off x="1515807" y="1340768"/>
            <a:ext cx="2768161" cy="1834838"/>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88024" y="1340768"/>
            <a:ext cx="1227876" cy="1864094"/>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368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6240286" y="2608875"/>
            <a:ext cx="2160000" cy="2160000"/>
          </a:xfrm>
          <a:prstGeom prst="rect">
            <a:avLst/>
          </a:prstGeom>
        </p:spPr>
      </p:pic>
      <p:sp>
        <p:nvSpPr>
          <p:cNvPr id="2" name="Title 1"/>
          <p:cNvSpPr>
            <a:spLocks noGrp="1"/>
          </p:cNvSpPr>
          <p:nvPr>
            <p:ph type="title"/>
          </p:nvPr>
        </p:nvSpPr>
        <p:spPr>
          <a:xfrm>
            <a:off x="457200" y="0"/>
            <a:ext cx="8229600" cy="764704"/>
          </a:xfrm>
        </p:spPr>
        <p:txBody>
          <a:bodyPr>
            <a:normAutofit/>
          </a:bodyPr>
          <a:lstStyle/>
          <a:p>
            <a:r>
              <a:rPr lang="en-US" dirty="0"/>
              <a:t>Pooling</a:t>
            </a:r>
          </a:p>
        </p:txBody>
      </p:sp>
      <p:pic>
        <p:nvPicPr>
          <p:cNvPr id="4" name="Picture 3"/>
          <p:cNvPicPr>
            <a:picLocks/>
          </p:cNvPicPr>
          <p:nvPr/>
        </p:nvPicPr>
        <p:blipFill>
          <a:blip r:embed="rId3"/>
          <a:stretch>
            <a:fillRect/>
          </a:stretch>
        </p:blipFill>
        <p:spPr>
          <a:xfrm>
            <a:off x="134962" y="1860034"/>
            <a:ext cx="3600000" cy="3600000"/>
          </a:xfrm>
          <a:prstGeom prst="rect">
            <a:avLst/>
          </a:prstGeom>
        </p:spPr>
      </p:pic>
      <p:sp>
        <p:nvSpPr>
          <p:cNvPr id="8" name="TextBox 7"/>
          <p:cNvSpPr txBox="1"/>
          <p:nvPr/>
        </p:nvSpPr>
        <p:spPr>
          <a:xfrm>
            <a:off x="4215404" y="2906011"/>
            <a:ext cx="1576160"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max pooling</a:t>
            </a:r>
          </a:p>
        </p:txBody>
      </p:sp>
      <p:sp>
        <p:nvSpPr>
          <p:cNvPr id="14" name="Isosceles Triangle 13"/>
          <p:cNvSpPr/>
          <p:nvPr/>
        </p:nvSpPr>
        <p:spPr bwMode="auto">
          <a:xfrm rot="5400000">
            <a:off x="4863190" y="2654003"/>
            <a:ext cx="224138" cy="2072982"/>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170975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5930878" y="272069"/>
            <a:ext cx="1440000" cy="1440000"/>
          </a:xfrm>
          <a:prstGeom prst="rect">
            <a:avLst/>
          </a:prstGeom>
        </p:spPr>
      </p:pic>
      <p:pic>
        <p:nvPicPr>
          <p:cNvPr id="12" name="Picture 11"/>
          <p:cNvPicPr>
            <a:picLocks/>
          </p:cNvPicPr>
          <p:nvPr/>
        </p:nvPicPr>
        <p:blipFill>
          <a:blip r:embed="rId3"/>
          <a:stretch>
            <a:fillRect/>
          </a:stretch>
        </p:blipFill>
        <p:spPr>
          <a:xfrm>
            <a:off x="1016798" y="3943415"/>
            <a:ext cx="1800000" cy="1800000"/>
          </a:xfrm>
          <a:prstGeom prst="rect">
            <a:avLst/>
          </a:prstGeom>
          <a:ln w="19050">
            <a:solidFill>
              <a:schemeClr val="tx1"/>
            </a:solidFill>
          </a:ln>
        </p:spPr>
      </p:pic>
      <p:pic>
        <p:nvPicPr>
          <p:cNvPr id="13" name="Picture 12"/>
          <p:cNvPicPr>
            <a:picLocks/>
          </p:cNvPicPr>
          <p:nvPr/>
        </p:nvPicPr>
        <p:blipFill>
          <a:blip r:embed="rId4"/>
          <a:stretch>
            <a:fillRect/>
          </a:stretch>
        </p:blipFill>
        <p:spPr>
          <a:xfrm>
            <a:off x="1016799" y="96999"/>
            <a:ext cx="1800000" cy="1800000"/>
          </a:xfrm>
          <a:prstGeom prst="rect">
            <a:avLst/>
          </a:prstGeom>
          <a:ln w="19050">
            <a:solidFill>
              <a:schemeClr val="tx1"/>
            </a:solidFill>
          </a:ln>
        </p:spPr>
      </p:pic>
      <p:pic>
        <p:nvPicPr>
          <p:cNvPr id="14" name="Picture 13"/>
          <p:cNvPicPr>
            <a:picLocks/>
          </p:cNvPicPr>
          <p:nvPr/>
        </p:nvPicPr>
        <p:blipFill>
          <a:blip r:embed="rId5"/>
          <a:stretch>
            <a:fillRect/>
          </a:stretch>
        </p:blipFill>
        <p:spPr>
          <a:xfrm>
            <a:off x="1016798" y="2009300"/>
            <a:ext cx="1800000" cy="1800000"/>
          </a:xfrm>
          <a:prstGeom prst="rect">
            <a:avLst/>
          </a:prstGeom>
          <a:ln w="19050">
            <a:solidFill>
              <a:schemeClr val="tx1"/>
            </a:solidFill>
          </a:ln>
        </p:spPr>
      </p:pic>
      <p:pic>
        <p:nvPicPr>
          <p:cNvPr id="6" name="Picture 5"/>
          <p:cNvPicPr>
            <a:picLocks/>
          </p:cNvPicPr>
          <p:nvPr/>
        </p:nvPicPr>
        <p:blipFill>
          <a:blip r:embed="rId6"/>
          <a:stretch>
            <a:fillRect/>
          </a:stretch>
        </p:blipFill>
        <p:spPr>
          <a:xfrm>
            <a:off x="5922042" y="4144360"/>
            <a:ext cx="1440000" cy="1440000"/>
          </a:xfrm>
          <a:prstGeom prst="rect">
            <a:avLst/>
          </a:prstGeom>
        </p:spPr>
      </p:pic>
      <p:pic>
        <p:nvPicPr>
          <p:cNvPr id="15" name="Picture 14"/>
          <p:cNvPicPr>
            <a:picLocks/>
          </p:cNvPicPr>
          <p:nvPr/>
        </p:nvPicPr>
        <p:blipFill>
          <a:blip r:embed="rId7"/>
          <a:stretch>
            <a:fillRect/>
          </a:stretch>
        </p:blipFill>
        <p:spPr>
          <a:xfrm>
            <a:off x="5930494" y="2207466"/>
            <a:ext cx="1440000" cy="1440000"/>
          </a:xfrm>
          <a:prstGeom prst="rect">
            <a:avLst/>
          </a:prstGeom>
        </p:spPr>
      </p:pic>
      <p:sp>
        <p:nvSpPr>
          <p:cNvPr id="19" name="Isosceles Triangle 18"/>
          <p:cNvSpPr/>
          <p:nvPr/>
        </p:nvSpPr>
        <p:spPr bwMode="auto">
          <a:xfrm rot="5400000">
            <a:off x="4349314" y="-21232"/>
            <a:ext cx="224138" cy="2072982"/>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0" name="Isosceles Triangle 19"/>
          <p:cNvSpPr/>
          <p:nvPr/>
        </p:nvSpPr>
        <p:spPr bwMode="auto">
          <a:xfrm rot="5400000">
            <a:off x="4349314" y="1914274"/>
            <a:ext cx="224138" cy="2072982"/>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1" name="Isosceles Triangle 20"/>
          <p:cNvSpPr/>
          <p:nvPr/>
        </p:nvSpPr>
        <p:spPr bwMode="auto">
          <a:xfrm rot="5400000">
            <a:off x="4349314" y="3848389"/>
            <a:ext cx="224138" cy="2072982"/>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 name="TextBox 1"/>
          <p:cNvSpPr txBox="1"/>
          <p:nvPr/>
        </p:nvSpPr>
        <p:spPr>
          <a:xfrm>
            <a:off x="45342" y="5856890"/>
            <a:ext cx="9036496" cy="954107"/>
          </a:xfrm>
          <a:prstGeom prst="rect">
            <a:avLst/>
          </a:prstGeom>
          <a:solidFill>
            <a:schemeClr val="bg1">
              <a:lumMod val="85000"/>
            </a:schemeClr>
          </a:solidFill>
          <a:ln w="19050">
            <a:solidFill>
              <a:schemeClr val="tx1"/>
            </a:solidFill>
          </a:ln>
        </p:spPr>
        <p:txBody>
          <a:bodyPr wrap="square" rtlCol="0">
            <a:spAutoFit/>
          </a:bodyPr>
          <a:lstStyle/>
          <a:p>
            <a:r>
              <a:rPr lang="en-US" sz="1400" dirty="0"/>
              <a:t>After pooling, an image has about a quarter as many pixels as it started with. Because it keeps the maximum value from each window, it preserves the best fits of each feature within the window. This means that it doesn’t care so much exactly where the feature fit as long as it fit somewhere within the window. The result of this is that CNNs can find whether a feature is in an image without worrying about where it is. This helps solve the problem of computers being hyper-literal. </a:t>
            </a:r>
          </a:p>
        </p:txBody>
      </p:sp>
    </p:spTree>
    <p:extLst>
      <p:ext uri="{BB962C8B-B14F-4D97-AF65-F5344CB8AC3E}">
        <p14:creationId xmlns:p14="http://schemas.microsoft.com/office/powerpoint/2010/main" val="1524773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normAutofit fontScale="90000"/>
          </a:bodyPr>
          <a:lstStyle/>
          <a:p>
            <a:r>
              <a:rPr lang="en-US" dirty="0"/>
              <a:t>Pooling layer</a:t>
            </a:r>
          </a:p>
        </p:txBody>
      </p:sp>
      <p:sp>
        <p:nvSpPr>
          <p:cNvPr id="3" name="Text Placeholder 2"/>
          <p:cNvSpPr>
            <a:spLocks noGrp="1"/>
          </p:cNvSpPr>
          <p:nvPr>
            <p:ph type="body" sz="quarter" idx="10"/>
          </p:nvPr>
        </p:nvSpPr>
        <p:spPr>
          <a:xfrm>
            <a:off x="323528" y="560232"/>
            <a:ext cx="8740142" cy="504056"/>
          </a:xfrm>
        </p:spPr>
        <p:txBody>
          <a:bodyPr>
            <a:normAutofit/>
          </a:bodyPr>
          <a:lstStyle/>
          <a:p>
            <a:pPr algn="ctr"/>
            <a:r>
              <a:rPr lang="en-US" sz="2400" dirty="0"/>
              <a:t>A stack of images becomes a stack of smaller images.</a:t>
            </a:r>
          </a:p>
        </p:txBody>
      </p:sp>
      <p:pic>
        <p:nvPicPr>
          <p:cNvPr id="14" name="Picture 13"/>
          <p:cNvPicPr>
            <a:picLocks/>
          </p:cNvPicPr>
          <p:nvPr/>
        </p:nvPicPr>
        <p:blipFill>
          <a:blip r:embed="rId2"/>
          <a:stretch>
            <a:fillRect/>
          </a:stretch>
        </p:blipFill>
        <p:spPr>
          <a:xfrm>
            <a:off x="6136389" y="1423612"/>
            <a:ext cx="1080000" cy="1080000"/>
          </a:xfrm>
          <a:prstGeom prst="rect">
            <a:avLst/>
          </a:prstGeom>
        </p:spPr>
      </p:pic>
      <p:pic>
        <p:nvPicPr>
          <p:cNvPr id="15" name="Picture 14"/>
          <p:cNvPicPr>
            <a:picLocks/>
          </p:cNvPicPr>
          <p:nvPr/>
        </p:nvPicPr>
        <p:blipFill>
          <a:blip r:embed="rId3"/>
          <a:stretch>
            <a:fillRect/>
          </a:stretch>
        </p:blipFill>
        <p:spPr>
          <a:xfrm>
            <a:off x="1745543" y="4123280"/>
            <a:ext cx="1440000" cy="1440000"/>
          </a:xfrm>
          <a:prstGeom prst="rect">
            <a:avLst/>
          </a:prstGeom>
          <a:ln w="19050">
            <a:solidFill>
              <a:schemeClr val="tx1"/>
            </a:solidFill>
          </a:ln>
        </p:spPr>
      </p:pic>
      <p:pic>
        <p:nvPicPr>
          <p:cNvPr id="16" name="Picture 15"/>
          <p:cNvPicPr>
            <a:picLocks/>
          </p:cNvPicPr>
          <p:nvPr/>
        </p:nvPicPr>
        <p:blipFill>
          <a:blip r:embed="rId4"/>
          <a:stretch>
            <a:fillRect/>
          </a:stretch>
        </p:blipFill>
        <p:spPr>
          <a:xfrm>
            <a:off x="1745543" y="1090539"/>
            <a:ext cx="1440000" cy="1440000"/>
          </a:xfrm>
          <a:prstGeom prst="rect">
            <a:avLst/>
          </a:prstGeom>
          <a:ln w="19050">
            <a:solidFill>
              <a:schemeClr val="tx1"/>
            </a:solidFill>
          </a:ln>
        </p:spPr>
      </p:pic>
      <p:pic>
        <p:nvPicPr>
          <p:cNvPr id="17" name="Picture 16"/>
          <p:cNvPicPr>
            <a:picLocks/>
          </p:cNvPicPr>
          <p:nvPr/>
        </p:nvPicPr>
        <p:blipFill>
          <a:blip r:embed="rId5"/>
          <a:stretch>
            <a:fillRect/>
          </a:stretch>
        </p:blipFill>
        <p:spPr>
          <a:xfrm>
            <a:off x="1745543" y="2604639"/>
            <a:ext cx="1440000" cy="1440000"/>
          </a:xfrm>
          <a:prstGeom prst="rect">
            <a:avLst/>
          </a:prstGeom>
          <a:ln w="19050">
            <a:solidFill>
              <a:schemeClr val="tx1"/>
            </a:solidFill>
          </a:ln>
        </p:spPr>
      </p:pic>
      <p:pic>
        <p:nvPicPr>
          <p:cNvPr id="18" name="Picture 17"/>
          <p:cNvPicPr>
            <a:picLocks/>
          </p:cNvPicPr>
          <p:nvPr/>
        </p:nvPicPr>
        <p:blipFill>
          <a:blip r:embed="rId6"/>
          <a:stretch>
            <a:fillRect/>
          </a:stretch>
        </p:blipFill>
        <p:spPr>
          <a:xfrm>
            <a:off x="6130461" y="4097538"/>
            <a:ext cx="1080000" cy="1080000"/>
          </a:xfrm>
          <a:prstGeom prst="rect">
            <a:avLst/>
          </a:prstGeom>
        </p:spPr>
      </p:pic>
      <p:pic>
        <p:nvPicPr>
          <p:cNvPr id="19" name="Picture 18"/>
          <p:cNvPicPr>
            <a:picLocks/>
          </p:cNvPicPr>
          <p:nvPr/>
        </p:nvPicPr>
        <p:blipFill>
          <a:blip r:embed="rId7"/>
          <a:stretch>
            <a:fillRect/>
          </a:stretch>
        </p:blipFill>
        <p:spPr>
          <a:xfrm>
            <a:off x="6136131" y="2742328"/>
            <a:ext cx="1080000" cy="1080000"/>
          </a:xfrm>
          <a:prstGeom prst="rect">
            <a:avLst/>
          </a:prstGeom>
        </p:spPr>
      </p:pic>
      <p:sp>
        <p:nvSpPr>
          <p:cNvPr id="20" name="Isosceles Triangle 19"/>
          <p:cNvSpPr/>
          <p:nvPr/>
        </p:nvSpPr>
        <p:spPr bwMode="auto">
          <a:xfrm rot="5400000">
            <a:off x="4615016" y="2686702"/>
            <a:ext cx="332537" cy="1122152"/>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1" name="Rectangle 20"/>
          <p:cNvSpPr/>
          <p:nvPr/>
        </p:nvSpPr>
        <p:spPr bwMode="auto">
          <a:xfrm>
            <a:off x="3833775" y="1341385"/>
            <a:ext cx="1700132" cy="3895919"/>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4" name="TextBox 3"/>
          <p:cNvSpPr txBox="1"/>
          <p:nvPr/>
        </p:nvSpPr>
        <p:spPr>
          <a:xfrm>
            <a:off x="682269" y="5707023"/>
            <a:ext cx="7739079" cy="1077218"/>
          </a:xfrm>
          <a:prstGeom prst="rect">
            <a:avLst/>
          </a:prstGeom>
          <a:solidFill>
            <a:schemeClr val="bg1">
              <a:lumMod val="85000"/>
            </a:schemeClr>
          </a:solidFill>
          <a:ln w="19050">
            <a:solidFill>
              <a:schemeClr val="tx1"/>
            </a:solidFill>
          </a:ln>
        </p:spPr>
        <p:txBody>
          <a:bodyPr wrap="square" rtlCol="0">
            <a:spAutoFit/>
          </a:bodyPr>
          <a:lstStyle/>
          <a:p>
            <a:r>
              <a:rPr lang="en-US" sz="1600" dirty="0"/>
              <a:t>A pooling layer is just the operation of performing pooling on an image or a collection of images. The output will have the same number of images, but they will each have fewer pixels. This is also helpful in managing the computational load. Taking an 8 megapixel image down to a 2 megapixel image makes life a lot easier for everything downstream. </a:t>
            </a:r>
          </a:p>
        </p:txBody>
      </p:sp>
    </p:spTree>
    <p:extLst>
      <p:ext uri="{BB962C8B-B14F-4D97-AF65-F5344CB8AC3E}">
        <p14:creationId xmlns:p14="http://schemas.microsoft.com/office/powerpoint/2010/main" val="270924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243"/>
            <a:ext cx="8280920" cy="836712"/>
          </a:xfrm>
        </p:spPr>
        <p:txBody>
          <a:bodyPr>
            <a:noAutofit/>
          </a:bodyPr>
          <a:lstStyle/>
          <a:p>
            <a:pPr algn="l"/>
            <a:r>
              <a:rPr lang="en-US" sz="3200" dirty="0"/>
              <a:t>Read also on “cyclic pooling” by “rolling feature maps”</a:t>
            </a:r>
          </a:p>
        </p:txBody>
      </p:sp>
      <p:sp>
        <p:nvSpPr>
          <p:cNvPr id="4" name="TextBox 3"/>
          <p:cNvSpPr txBox="1"/>
          <p:nvPr/>
        </p:nvSpPr>
        <p:spPr>
          <a:xfrm>
            <a:off x="1763688" y="548680"/>
            <a:ext cx="4609811" cy="338554"/>
          </a:xfrm>
          <a:prstGeom prst="rect">
            <a:avLst/>
          </a:prstGeom>
          <a:noFill/>
          <a:ln w="19050">
            <a:noFill/>
          </a:ln>
        </p:spPr>
        <p:txBody>
          <a:bodyPr wrap="square" rtlCol="0">
            <a:spAutoFit/>
          </a:bodyPr>
          <a:lstStyle/>
          <a:p>
            <a:r>
              <a:rPr lang="en-US" sz="1600" dirty="0">
                <a:hlinkClick r:id="rId2"/>
              </a:rPr>
              <a:t>http://benanne.github.io/2015/03/17/plankton.html</a:t>
            </a:r>
            <a:r>
              <a:rPr lang="en-US" sz="1600" dirty="0"/>
              <a: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4" y="2852936"/>
            <a:ext cx="7803690" cy="383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309" y="1028541"/>
            <a:ext cx="9001000" cy="1477328"/>
          </a:xfrm>
          <a:prstGeom prst="rect">
            <a:avLst/>
          </a:prstGeom>
          <a:solidFill>
            <a:schemeClr val="bg1">
              <a:lumMod val="85000"/>
            </a:schemeClr>
          </a:solidFill>
          <a:ln w="19050">
            <a:solidFill>
              <a:schemeClr val="tx1"/>
            </a:solidFill>
          </a:ln>
        </p:spPr>
        <p:txBody>
          <a:bodyPr wrap="square" rtlCol="0">
            <a:spAutoFit/>
          </a:bodyPr>
          <a:lstStyle/>
          <a:p>
            <a:r>
              <a:rPr lang="en-US" dirty="0"/>
              <a:t>A cyclic pooling  enables to extract features from input images in four different orientations. An alternative interpretation is that its filters are applied to the input images in four different orientations. That means we can combine the stacks of feature maps from the different orientations into one big stack, and then learn the next layer of features on this combined input. As a result, the network then appears to have 4 times more filters than it actually has.</a:t>
            </a:r>
          </a:p>
        </p:txBody>
      </p:sp>
    </p:spTree>
    <p:extLst>
      <p:ext uri="{BB962C8B-B14F-4D97-AF65-F5344CB8AC3E}">
        <p14:creationId xmlns:p14="http://schemas.microsoft.com/office/powerpoint/2010/main" val="1939448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48072"/>
          </a:xfrm>
        </p:spPr>
        <p:txBody>
          <a:bodyPr>
            <a:normAutofit fontScale="90000"/>
          </a:bodyPr>
          <a:lstStyle/>
          <a:p>
            <a:r>
              <a:rPr lang="en-US" dirty="0"/>
              <a:t>Normalization</a:t>
            </a:r>
          </a:p>
        </p:txBody>
      </p:sp>
      <p:sp>
        <p:nvSpPr>
          <p:cNvPr id="3" name="Text Placeholder 2"/>
          <p:cNvSpPr>
            <a:spLocks noGrp="1"/>
          </p:cNvSpPr>
          <p:nvPr>
            <p:ph type="body" sz="quarter" idx="10"/>
          </p:nvPr>
        </p:nvSpPr>
        <p:spPr>
          <a:xfrm>
            <a:off x="201929" y="667744"/>
            <a:ext cx="8740142" cy="1015687"/>
          </a:xfrm>
        </p:spPr>
        <p:txBody>
          <a:bodyPr>
            <a:normAutofit/>
          </a:bodyPr>
          <a:lstStyle/>
          <a:p>
            <a:r>
              <a:rPr lang="en-US" sz="2800" dirty="0"/>
              <a:t>Keep the math from breaking by tweaking each of the values just a bit. </a:t>
            </a:r>
            <a:r>
              <a:rPr lang="en-US" sz="2800" b="1" dirty="0">
                <a:solidFill>
                  <a:srgbClr val="FF0000"/>
                </a:solidFill>
              </a:rPr>
              <a:t>Change everything negative to zero.</a:t>
            </a:r>
          </a:p>
        </p:txBody>
      </p:sp>
      <p:sp>
        <p:nvSpPr>
          <p:cNvPr id="4" name="TextBox 3"/>
          <p:cNvSpPr txBox="1"/>
          <p:nvPr/>
        </p:nvSpPr>
        <p:spPr>
          <a:xfrm>
            <a:off x="345766" y="1749181"/>
            <a:ext cx="8280920" cy="1200329"/>
          </a:xfrm>
          <a:prstGeom prst="rect">
            <a:avLst/>
          </a:prstGeom>
          <a:solidFill>
            <a:schemeClr val="bg1">
              <a:lumMod val="85000"/>
            </a:schemeClr>
          </a:solidFill>
          <a:ln w="19050">
            <a:solidFill>
              <a:schemeClr val="tx1"/>
            </a:solidFill>
          </a:ln>
        </p:spPr>
        <p:txBody>
          <a:bodyPr wrap="square" rtlCol="0">
            <a:spAutoFit/>
          </a:bodyPr>
          <a:lstStyle/>
          <a:p>
            <a:r>
              <a:rPr lang="en-US" dirty="0"/>
              <a:t>A small but important player in this process is the </a:t>
            </a:r>
            <a:r>
              <a:rPr lang="en-US" b="1" dirty="0">
                <a:solidFill>
                  <a:srgbClr val="FF0000"/>
                </a:solidFill>
                <a:effectLst>
                  <a:outerShdw blurRad="38100" dist="38100" dir="2700000" algn="tl">
                    <a:srgbClr val="000000">
                      <a:alpha val="43137"/>
                    </a:srgbClr>
                  </a:outerShdw>
                </a:effectLst>
              </a:rPr>
              <a:t>Rectified Linear Unit </a:t>
            </a:r>
            <a:r>
              <a:rPr lang="en-US" dirty="0"/>
              <a:t>or </a:t>
            </a:r>
            <a:r>
              <a:rPr lang="en-US" b="1" dirty="0">
                <a:solidFill>
                  <a:srgbClr val="FF0000"/>
                </a:solidFill>
                <a:effectLst>
                  <a:outerShdw blurRad="38100" dist="38100" dir="2700000" algn="tl">
                    <a:srgbClr val="000000">
                      <a:alpha val="43137"/>
                    </a:srgbClr>
                  </a:outerShdw>
                </a:effectLst>
              </a:rPr>
              <a:t>ReLU</a:t>
            </a:r>
            <a:r>
              <a:rPr lang="en-US" dirty="0"/>
              <a:t>. It’s math is also very simple—wherever a negative number occurs, swap it out for a 0. This helps the CNN stay mathematically healthy by keeping learned values from getting stuck near 0 or blowing up toward infinity. </a:t>
            </a:r>
          </a:p>
        </p:txBody>
      </p:sp>
      <p:sp>
        <p:nvSpPr>
          <p:cNvPr id="5" name="TextBox 4"/>
          <p:cNvSpPr txBox="1"/>
          <p:nvPr/>
        </p:nvSpPr>
        <p:spPr>
          <a:xfrm>
            <a:off x="345766" y="3212878"/>
            <a:ext cx="8280920" cy="2308324"/>
          </a:xfrm>
          <a:prstGeom prst="rect">
            <a:avLst/>
          </a:prstGeom>
          <a:solidFill>
            <a:schemeClr val="bg1">
              <a:lumMod val="85000"/>
            </a:schemeClr>
          </a:solidFill>
          <a:ln w="19050">
            <a:solidFill>
              <a:schemeClr val="tx1"/>
            </a:solidFill>
          </a:ln>
        </p:spPr>
        <p:txBody>
          <a:bodyPr wrap="square" rtlCol="0">
            <a:spAutoFit/>
          </a:bodyPr>
          <a:lstStyle/>
          <a:p>
            <a:r>
              <a:rPr lang="en-US" dirty="0"/>
              <a:t>ReLU is a layer of neurons that applies the non-saturating activation function f (x) = max(0, x). It increases the nonlinear properties of the decision function and of the overall network without affecting the receptive fields of the convolution layer. Other functions are also used to increase nonlinearity, for example the saturating hyperbolic tangent   f(x) = </a:t>
            </a:r>
            <a:r>
              <a:rPr lang="en-US" dirty="0" err="1"/>
              <a:t>tanh</a:t>
            </a:r>
            <a:r>
              <a:rPr lang="en-US" dirty="0"/>
              <a:t>⁡(x),   f(x) = |</a:t>
            </a:r>
            <a:r>
              <a:rPr lang="en-US" dirty="0" err="1"/>
              <a:t>tanh</a:t>
            </a:r>
            <a:r>
              <a:rPr lang="en-US" dirty="0"/>
              <a:t>(x)| , and the sigmoid function f(x) = (1 + e</a:t>
            </a:r>
            <a:r>
              <a:rPr lang="en-US" baseline="30000" dirty="0"/>
              <a:t>− x</a:t>
            </a:r>
            <a:r>
              <a:rPr lang="en-US" dirty="0"/>
              <a:t> )</a:t>
            </a:r>
            <a:r>
              <a:rPr lang="en-US" baseline="30000" dirty="0"/>
              <a:t>−1</a:t>
            </a:r>
            <a:r>
              <a:rPr lang="en-US" dirty="0"/>
              <a:t>. Compared to other functions the usage of ReLU is preferable, because it results in the neural network training several times faster, without making a significant difference to the accuracy.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99" y="5793712"/>
            <a:ext cx="7810686" cy="84048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8230642" y="5724433"/>
            <a:ext cx="792087" cy="827544"/>
            <a:chOff x="5187975" y="3720044"/>
            <a:chExt cx="801662" cy="844018"/>
          </a:xfrm>
        </p:grpSpPr>
        <p:sp>
          <p:nvSpPr>
            <p:cNvPr id="8" name="Oval 7"/>
            <p:cNvSpPr/>
            <p:nvPr/>
          </p:nvSpPr>
          <p:spPr bwMode="auto">
            <a:xfrm>
              <a:off x="5187975"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9" name="Straight Connector 8"/>
            <p:cNvCxnSpPr>
              <a:stCxn id="8" idx="2"/>
            </p:cNvCxnSpPr>
            <p:nvPr/>
          </p:nvCxnSpPr>
          <p:spPr>
            <a:xfrm>
              <a:off x="5187975"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8" idx="7"/>
            </p:cNvCxnSpPr>
            <p:nvPr/>
          </p:nvCxnSpPr>
          <p:spPr>
            <a:xfrm flipV="1">
              <a:off x="5588806"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894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85"/>
            <a:ext cx="8229600" cy="706090"/>
          </a:xfrm>
        </p:spPr>
        <p:txBody>
          <a:bodyPr>
            <a:normAutofit fontScale="90000"/>
          </a:bodyPr>
          <a:lstStyle/>
          <a:p>
            <a:r>
              <a:rPr lang="en-US" dirty="0"/>
              <a:t>Rectified Linear Units (ReLUs)</a:t>
            </a:r>
          </a:p>
        </p:txBody>
      </p:sp>
      <p:pic>
        <p:nvPicPr>
          <p:cNvPr id="19" name="Picture 18"/>
          <p:cNvPicPr>
            <a:picLocks/>
          </p:cNvPicPr>
          <p:nvPr/>
        </p:nvPicPr>
        <p:blipFill>
          <a:blip r:embed="rId2"/>
          <a:stretch>
            <a:fillRect/>
          </a:stretch>
        </p:blipFill>
        <p:spPr>
          <a:xfrm>
            <a:off x="656395" y="2383022"/>
            <a:ext cx="3600000" cy="3600000"/>
          </a:xfrm>
          <a:prstGeom prst="rect">
            <a:avLst/>
          </a:prstGeom>
        </p:spPr>
      </p:pic>
      <p:pic>
        <p:nvPicPr>
          <p:cNvPr id="21" name="Picture 20"/>
          <p:cNvPicPr>
            <a:picLocks/>
          </p:cNvPicPr>
          <p:nvPr/>
        </p:nvPicPr>
        <p:blipFill>
          <a:blip r:embed="rId3"/>
          <a:stretch>
            <a:fillRect/>
          </a:stretch>
        </p:blipFill>
        <p:spPr>
          <a:xfrm>
            <a:off x="5232856" y="2383022"/>
            <a:ext cx="3600000" cy="3600000"/>
          </a:xfrm>
          <a:prstGeom prst="rect">
            <a:avLst/>
          </a:prstGeom>
        </p:spPr>
      </p:pic>
      <p:grpSp>
        <p:nvGrpSpPr>
          <p:cNvPr id="18" name="Group 17"/>
          <p:cNvGrpSpPr/>
          <p:nvPr/>
        </p:nvGrpSpPr>
        <p:grpSpPr>
          <a:xfrm>
            <a:off x="3131840" y="1262332"/>
            <a:ext cx="792087" cy="827544"/>
            <a:chOff x="5187975" y="3720044"/>
            <a:chExt cx="801662" cy="844018"/>
          </a:xfrm>
        </p:grpSpPr>
        <p:sp>
          <p:nvSpPr>
            <p:cNvPr id="5" name="Oval 4"/>
            <p:cNvSpPr/>
            <p:nvPr/>
          </p:nvSpPr>
          <p:spPr bwMode="auto">
            <a:xfrm>
              <a:off x="5187975"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2"/>
            </p:cNvCxnSpPr>
            <p:nvPr/>
          </p:nvCxnSpPr>
          <p:spPr>
            <a:xfrm>
              <a:off x="5187975"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7"/>
            </p:cNvCxnSpPr>
            <p:nvPr/>
          </p:nvCxnSpPr>
          <p:spPr>
            <a:xfrm flipV="1">
              <a:off x="5588806"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bwMode="auto">
          <a:xfrm>
            <a:off x="592451" y="2308309"/>
            <a:ext cx="670855" cy="672414"/>
          </a:xfrm>
          <a:prstGeom prst="ellipse">
            <a:avLst/>
          </a:prstGeom>
          <a:noFill/>
          <a:ln w="762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4" name="Oval 23"/>
          <p:cNvSpPr/>
          <p:nvPr/>
        </p:nvSpPr>
        <p:spPr bwMode="auto">
          <a:xfrm>
            <a:off x="5176829" y="2283799"/>
            <a:ext cx="619307" cy="672414"/>
          </a:xfrm>
          <a:prstGeom prst="ellipse">
            <a:avLst/>
          </a:prstGeom>
          <a:noFill/>
          <a:ln w="762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6" name="Straight Connector 25"/>
          <p:cNvCxnSpPr>
            <a:stCxn id="22" idx="7"/>
            <a:endCxn id="5" idx="2"/>
          </p:cNvCxnSpPr>
          <p:nvPr/>
        </p:nvCxnSpPr>
        <p:spPr>
          <a:xfrm flipV="1">
            <a:off x="1165062" y="1676104"/>
            <a:ext cx="1966778" cy="730678"/>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6"/>
            <a:endCxn id="24" idx="1"/>
          </p:cNvCxnSpPr>
          <p:nvPr/>
        </p:nvCxnSpPr>
        <p:spPr>
          <a:xfrm>
            <a:off x="3923927" y="1676104"/>
            <a:ext cx="1343597" cy="706168"/>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76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5421781" y="2382272"/>
            <a:ext cx="3600000" cy="3600000"/>
          </a:xfrm>
          <a:prstGeom prst="rect">
            <a:avLst/>
          </a:prstGeom>
        </p:spPr>
      </p:pic>
      <p:sp>
        <p:nvSpPr>
          <p:cNvPr id="2" name="Title 1"/>
          <p:cNvSpPr>
            <a:spLocks noGrp="1"/>
          </p:cNvSpPr>
          <p:nvPr>
            <p:ph type="title"/>
          </p:nvPr>
        </p:nvSpPr>
        <p:spPr>
          <a:xfrm>
            <a:off x="457200" y="116632"/>
            <a:ext cx="8229600" cy="792088"/>
          </a:xfrm>
        </p:spPr>
        <p:txBody>
          <a:bodyPr>
            <a:normAutofit/>
          </a:bodyPr>
          <a:lstStyle/>
          <a:p>
            <a:r>
              <a:rPr lang="en-US" dirty="0"/>
              <a:t>Rectified Linear Units (ReLUs)</a:t>
            </a:r>
          </a:p>
        </p:txBody>
      </p:sp>
      <p:pic>
        <p:nvPicPr>
          <p:cNvPr id="19" name="Picture 18"/>
          <p:cNvPicPr>
            <a:picLocks/>
          </p:cNvPicPr>
          <p:nvPr/>
        </p:nvPicPr>
        <p:blipFill>
          <a:blip r:embed="rId3"/>
          <a:stretch>
            <a:fillRect/>
          </a:stretch>
        </p:blipFill>
        <p:spPr>
          <a:xfrm>
            <a:off x="588382" y="2383022"/>
            <a:ext cx="3600000" cy="3600000"/>
          </a:xfrm>
          <a:prstGeom prst="rect">
            <a:avLst/>
          </a:prstGeom>
        </p:spPr>
      </p:pic>
      <p:grpSp>
        <p:nvGrpSpPr>
          <p:cNvPr id="18" name="Group 17"/>
          <p:cNvGrpSpPr/>
          <p:nvPr/>
        </p:nvGrpSpPr>
        <p:grpSpPr>
          <a:xfrm>
            <a:off x="3491881" y="1262332"/>
            <a:ext cx="773122" cy="827544"/>
            <a:chOff x="5187975" y="3720044"/>
            <a:chExt cx="801662" cy="844018"/>
          </a:xfrm>
        </p:grpSpPr>
        <p:sp>
          <p:nvSpPr>
            <p:cNvPr id="5" name="Oval 4"/>
            <p:cNvSpPr/>
            <p:nvPr/>
          </p:nvSpPr>
          <p:spPr bwMode="auto">
            <a:xfrm>
              <a:off x="5187975"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2"/>
            </p:cNvCxnSpPr>
            <p:nvPr/>
          </p:nvCxnSpPr>
          <p:spPr>
            <a:xfrm>
              <a:off x="5187975"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7"/>
            </p:cNvCxnSpPr>
            <p:nvPr/>
          </p:nvCxnSpPr>
          <p:spPr>
            <a:xfrm flipV="1">
              <a:off x="5588806"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bwMode="auto">
          <a:xfrm>
            <a:off x="1045455" y="2308309"/>
            <a:ext cx="665334" cy="672414"/>
          </a:xfrm>
          <a:prstGeom prst="ellipse">
            <a:avLst/>
          </a:prstGeom>
          <a:noFill/>
          <a:ln w="762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4" name="Oval 23"/>
          <p:cNvSpPr/>
          <p:nvPr/>
        </p:nvSpPr>
        <p:spPr bwMode="auto">
          <a:xfrm>
            <a:off x="5856181" y="2291356"/>
            <a:ext cx="671587" cy="672414"/>
          </a:xfrm>
          <a:prstGeom prst="ellipse">
            <a:avLst/>
          </a:prstGeom>
          <a:noFill/>
          <a:ln w="762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6" name="Straight Connector 25"/>
          <p:cNvCxnSpPr>
            <a:stCxn id="22" idx="7"/>
            <a:endCxn id="5" idx="2"/>
          </p:cNvCxnSpPr>
          <p:nvPr/>
        </p:nvCxnSpPr>
        <p:spPr>
          <a:xfrm flipV="1">
            <a:off x="1613353" y="1676104"/>
            <a:ext cx="1878528" cy="730678"/>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6"/>
            <a:endCxn id="24" idx="1"/>
          </p:cNvCxnSpPr>
          <p:nvPr/>
        </p:nvCxnSpPr>
        <p:spPr>
          <a:xfrm>
            <a:off x="4265003" y="1676104"/>
            <a:ext cx="1689530" cy="713725"/>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34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17786"/>
            <a:ext cx="6552728" cy="230583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a:xfrm>
            <a:off x="107504" y="-4280"/>
            <a:ext cx="8928992" cy="792089"/>
          </a:xfrm>
        </p:spPr>
        <p:txBody>
          <a:bodyPr>
            <a:normAutofit/>
          </a:bodyPr>
          <a:lstStyle/>
          <a:p>
            <a:r>
              <a:rPr lang="en-US" sz="3600" dirty="0"/>
              <a:t>Convolutional Neural Net (CNN): what for?</a:t>
            </a:r>
          </a:p>
        </p:txBody>
      </p:sp>
      <p:sp>
        <p:nvSpPr>
          <p:cNvPr id="4" name="TextBox 3"/>
          <p:cNvSpPr txBox="1"/>
          <p:nvPr/>
        </p:nvSpPr>
        <p:spPr>
          <a:xfrm>
            <a:off x="163980" y="3996778"/>
            <a:ext cx="8842287" cy="2800767"/>
          </a:xfrm>
          <a:prstGeom prst="rect">
            <a:avLst/>
          </a:prstGeom>
          <a:solidFill>
            <a:schemeClr val="bg1">
              <a:lumMod val="85000"/>
            </a:schemeClr>
          </a:solidFill>
          <a:ln w="19050">
            <a:solidFill>
              <a:schemeClr val="tx1"/>
            </a:solidFill>
          </a:ln>
        </p:spPr>
        <p:txBody>
          <a:bodyPr wrap="square" rtlCol="0">
            <a:spAutoFit/>
          </a:bodyPr>
          <a:lstStyle/>
          <a:p>
            <a:pPr algn="just"/>
            <a:r>
              <a:rPr lang="en-US" sz="1600" dirty="0"/>
              <a:t>Convolutional neural networks. Sounds like a weird combination of biology and math with a little CS sprinkled in, but these networks have been some of the most influential innovations in the field of computer vision. 2012 was the first year that neural nets grew to prominence as Alex Krizhevsky* used them to win that year’s ImageNet competition (basically, the annual Olympics of computer vision), dropping the classification error record from 26% to 15%, an astounding improvement at the time. Ever since then, a host of companies have been using deep learning at the core of their services. Facebook uses neural nets for their automatic tagging algorithms, Google for their photo search, Amazon for their product recommendations, Pinterest for their home feed personalization, and Instagram for their search infrastructure. However, the </a:t>
            </a:r>
            <a:r>
              <a:rPr lang="en-US" sz="1600" b="1" i="1" dirty="0">
                <a:solidFill>
                  <a:srgbClr val="FF0000"/>
                </a:solidFill>
              </a:rPr>
              <a:t>classic</a:t>
            </a:r>
            <a:r>
              <a:rPr lang="en-US" sz="1600" dirty="0"/>
              <a:t>, and arguably </a:t>
            </a:r>
            <a:r>
              <a:rPr lang="en-US" sz="1600" b="1" i="1" dirty="0">
                <a:solidFill>
                  <a:srgbClr val="FF0000"/>
                </a:solidFill>
              </a:rPr>
              <a:t>most popular</a:t>
            </a:r>
            <a:r>
              <a:rPr lang="en-US" sz="1600" dirty="0"/>
              <a:t>, </a:t>
            </a:r>
            <a:r>
              <a:rPr lang="en-US" sz="1600" b="1" i="1" dirty="0">
                <a:solidFill>
                  <a:srgbClr val="FF0000"/>
                </a:solidFill>
              </a:rPr>
              <a:t>use case of these networks is for image processing</a:t>
            </a:r>
            <a:r>
              <a:rPr lang="en-US" sz="1600" dirty="0"/>
              <a:t>. Within image processing, let’s take a look at how to use these </a:t>
            </a:r>
            <a:r>
              <a:rPr lang="en-US" sz="1600" b="1" dirty="0">
                <a:solidFill>
                  <a:srgbClr val="FF0000"/>
                </a:solidFill>
                <a:effectLst>
                  <a:outerShdw blurRad="38100" dist="38100" dir="2700000" algn="tl">
                    <a:srgbClr val="000000">
                      <a:alpha val="43137"/>
                    </a:srgbClr>
                  </a:outerShdw>
                </a:effectLst>
              </a:rPr>
              <a:t>CNNs for image classification</a:t>
            </a:r>
            <a:r>
              <a:rPr lang="en-US" sz="1600" dirty="0"/>
              <a:t>.</a:t>
            </a:r>
          </a:p>
          <a:p>
            <a:pPr algn="r"/>
            <a:r>
              <a:rPr lang="en-US" sz="1600" dirty="0"/>
              <a:t> 	</a:t>
            </a:r>
            <a:r>
              <a:rPr lang="en-US" sz="1200" dirty="0"/>
              <a:t>*</a:t>
            </a:r>
            <a:r>
              <a:rPr lang="en-US" sz="1200" i="1" dirty="0"/>
              <a:t>Krizhevsky, Alex. </a:t>
            </a:r>
            <a:r>
              <a:rPr lang="en-US" sz="1200" i="1" dirty="0">
                <a:hlinkClick r:id="rId3"/>
              </a:rPr>
              <a:t>"ImageNet Classification with Deep Convolutional Neural Networks</a:t>
            </a:r>
            <a:r>
              <a:rPr lang="en-US" sz="1200" i="1" dirty="0"/>
              <a:t>”</a:t>
            </a:r>
            <a:endParaRPr lang="en-US" sz="1200" dirty="0"/>
          </a:p>
        </p:txBody>
      </p:sp>
      <p:sp>
        <p:nvSpPr>
          <p:cNvPr id="6" name="Rectangle 5"/>
          <p:cNvSpPr/>
          <p:nvPr/>
        </p:nvSpPr>
        <p:spPr>
          <a:xfrm>
            <a:off x="467544" y="692696"/>
            <a:ext cx="7380312" cy="707886"/>
          </a:xfrm>
          <a:prstGeom prst="rect">
            <a:avLst/>
          </a:prstGeom>
        </p:spPr>
        <p:txBody>
          <a:bodyPr wrap="square">
            <a:spAutoFit/>
          </a:bodyPr>
          <a:lstStyle/>
          <a:p>
            <a:r>
              <a:rPr lang="en-US" sz="2000" dirty="0">
                <a:hlinkClick r:id="rId4"/>
              </a:rPr>
              <a:t>https://adeshpande3.github.io/adeshpande3.github.io/A-Beginner's-Guide-To-Understanding-Convolutional-Neural-Networks/</a:t>
            </a:r>
            <a:r>
              <a:rPr lang="en-US" sz="2000" dirty="0"/>
              <a:t> </a:t>
            </a:r>
          </a:p>
        </p:txBody>
      </p:sp>
    </p:spTree>
    <p:extLst>
      <p:ext uri="{BB962C8B-B14F-4D97-AF65-F5344CB8AC3E}">
        <p14:creationId xmlns:p14="http://schemas.microsoft.com/office/powerpoint/2010/main" val="2020270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5223471" y="2387481"/>
            <a:ext cx="3600000" cy="3600000"/>
          </a:xfrm>
          <a:prstGeom prst="rect">
            <a:avLst/>
          </a:prstGeom>
        </p:spPr>
      </p:pic>
      <p:sp>
        <p:nvSpPr>
          <p:cNvPr id="2" name="Title 1"/>
          <p:cNvSpPr>
            <a:spLocks noGrp="1"/>
          </p:cNvSpPr>
          <p:nvPr>
            <p:ph type="title"/>
          </p:nvPr>
        </p:nvSpPr>
        <p:spPr>
          <a:xfrm>
            <a:off x="457200" y="44624"/>
            <a:ext cx="8229600" cy="864096"/>
          </a:xfrm>
        </p:spPr>
        <p:txBody>
          <a:bodyPr>
            <a:normAutofit/>
          </a:bodyPr>
          <a:lstStyle/>
          <a:p>
            <a:r>
              <a:rPr lang="en-US" dirty="0"/>
              <a:t>Rectified Linear Units (ReLUs)</a:t>
            </a:r>
          </a:p>
        </p:txBody>
      </p:sp>
      <p:pic>
        <p:nvPicPr>
          <p:cNvPr id="19" name="Picture 18"/>
          <p:cNvPicPr>
            <a:picLocks/>
          </p:cNvPicPr>
          <p:nvPr/>
        </p:nvPicPr>
        <p:blipFill>
          <a:blip r:embed="rId3"/>
          <a:stretch>
            <a:fillRect/>
          </a:stretch>
        </p:blipFill>
        <p:spPr>
          <a:xfrm>
            <a:off x="399457" y="2390579"/>
            <a:ext cx="3600000" cy="3600000"/>
          </a:xfrm>
          <a:prstGeom prst="rect">
            <a:avLst/>
          </a:prstGeom>
        </p:spPr>
      </p:pic>
      <p:grpSp>
        <p:nvGrpSpPr>
          <p:cNvPr id="18" name="Group 17"/>
          <p:cNvGrpSpPr/>
          <p:nvPr/>
        </p:nvGrpSpPr>
        <p:grpSpPr>
          <a:xfrm>
            <a:off x="5427673" y="1262332"/>
            <a:ext cx="797735" cy="827544"/>
            <a:chOff x="5187975" y="3720044"/>
            <a:chExt cx="801662" cy="844018"/>
          </a:xfrm>
        </p:grpSpPr>
        <p:sp>
          <p:nvSpPr>
            <p:cNvPr id="5" name="Oval 4"/>
            <p:cNvSpPr/>
            <p:nvPr/>
          </p:nvSpPr>
          <p:spPr bwMode="auto">
            <a:xfrm>
              <a:off x="5187975"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2"/>
            </p:cNvCxnSpPr>
            <p:nvPr/>
          </p:nvCxnSpPr>
          <p:spPr>
            <a:xfrm>
              <a:off x="5187975"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7"/>
            </p:cNvCxnSpPr>
            <p:nvPr/>
          </p:nvCxnSpPr>
          <p:spPr>
            <a:xfrm flipV="1">
              <a:off x="5588806"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bwMode="auto">
          <a:xfrm>
            <a:off x="2880557" y="2308309"/>
            <a:ext cx="682441" cy="672414"/>
          </a:xfrm>
          <a:prstGeom prst="ellipse">
            <a:avLst/>
          </a:prstGeom>
          <a:noFill/>
          <a:ln w="762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4" name="Oval 23"/>
          <p:cNvSpPr/>
          <p:nvPr/>
        </p:nvSpPr>
        <p:spPr bwMode="auto">
          <a:xfrm>
            <a:off x="7698840" y="2283799"/>
            <a:ext cx="682441" cy="672414"/>
          </a:xfrm>
          <a:prstGeom prst="ellipse">
            <a:avLst/>
          </a:prstGeom>
          <a:noFill/>
          <a:ln w="762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6" name="Straight Connector 25"/>
          <p:cNvCxnSpPr>
            <a:stCxn id="22" idx="7"/>
            <a:endCxn id="5" idx="2"/>
          </p:cNvCxnSpPr>
          <p:nvPr/>
        </p:nvCxnSpPr>
        <p:spPr>
          <a:xfrm flipV="1">
            <a:off x="3463057" y="1676104"/>
            <a:ext cx="1964616" cy="730678"/>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6"/>
            <a:endCxn id="24" idx="1"/>
          </p:cNvCxnSpPr>
          <p:nvPr/>
        </p:nvCxnSpPr>
        <p:spPr>
          <a:xfrm>
            <a:off x="6225408" y="1676104"/>
            <a:ext cx="1573373" cy="706168"/>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706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67630" y="1951523"/>
            <a:ext cx="3600000" cy="3969940"/>
          </a:xfrm>
          <a:prstGeom prst="rect">
            <a:avLst/>
          </a:prstGeom>
        </p:spPr>
      </p:pic>
      <p:sp>
        <p:nvSpPr>
          <p:cNvPr id="2" name="Title 1"/>
          <p:cNvSpPr>
            <a:spLocks noGrp="1"/>
          </p:cNvSpPr>
          <p:nvPr>
            <p:ph type="title"/>
          </p:nvPr>
        </p:nvSpPr>
        <p:spPr>
          <a:xfrm>
            <a:off x="457200" y="116632"/>
            <a:ext cx="8229600" cy="864096"/>
          </a:xfrm>
        </p:spPr>
        <p:txBody>
          <a:bodyPr>
            <a:normAutofit/>
          </a:bodyPr>
          <a:lstStyle/>
          <a:p>
            <a:r>
              <a:rPr lang="en-US" dirty="0"/>
              <a:t>Rectified Linear Units (ReLUs)</a:t>
            </a:r>
          </a:p>
        </p:txBody>
      </p:sp>
      <p:pic>
        <p:nvPicPr>
          <p:cNvPr id="19" name="Picture 18"/>
          <p:cNvPicPr>
            <a:picLocks noChangeAspect="1"/>
          </p:cNvPicPr>
          <p:nvPr/>
        </p:nvPicPr>
        <p:blipFill>
          <a:blip r:embed="rId3"/>
          <a:stretch>
            <a:fillRect/>
          </a:stretch>
        </p:blipFill>
        <p:spPr>
          <a:xfrm>
            <a:off x="93255" y="1952273"/>
            <a:ext cx="3600000" cy="3923510"/>
          </a:xfrm>
          <a:prstGeom prst="rect">
            <a:avLst/>
          </a:prstGeom>
        </p:spPr>
      </p:pic>
      <p:grpSp>
        <p:nvGrpSpPr>
          <p:cNvPr id="18" name="Group 17"/>
          <p:cNvGrpSpPr/>
          <p:nvPr/>
        </p:nvGrpSpPr>
        <p:grpSpPr>
          <a:xfrm>
            <a:off x="4096256" y="3913700"/>
            <a:ext cx="912247" cy="827544"/>
            <a:chOff x="5154100" y="3720044"/>
            <a:chExt cx="801662" cy="844018"/>
          </a:xfrm>
        </p:grpSpPr>
        <p:sp>
          <p:nvSpPr>
            <p:cNvPr id="5" name="Oval 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a:endCxn id="5" idx="2"/>
          </p:cNvCxnSpPr>
          <p:nvPr/>
        </p:nvCxnSpPr>
        <p:spPr>
          <a:xfrm>
            <a:off x="3693255" y="4181181"/>
            <a:ext cx="403001" cy="146291"/>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6"/>
          </p:cNvCxnSpPr>
          <p:nvPr/>
        </p:nvCxnSpPr>
        <p:spPr>
          <a:xfrm flipV="1">
            <a:off x="5008503" y="4181181"/>
            <a:ext cx="459127" cy="146291"/>
          </a:xfrm>
          <a:prstGeom prst="line">
            <a:avLst/>
          </a:prstGeom>
          <a:ln w="28575">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6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576064"/>
          </a:xfrm>
        </p:spPr>
        <p:txBody>
          <a:bodyPr>
            <a:normAutofit fontScale="90000"/>
          </a:bodyPr>
          <a:lstStyle/>
          <a:p>
            <a:r>
              <a:rPr lang="en-US" dirty="0"/>
              <a:t>ReLU layer</a:t>
            </a:r>
          </a:p>
        </p:txBody>
      </p:sp>
      <p:pic>
        <p:nvPicPr>
          <p:cNvPr id="3" name="Picture 2"/>
          <p:cNvPicPr>
            <a:picLocks/>
          </p:cNvPicPr>
          <p:nvPr/>
        </p:nvPicPr>
        <p:blipFill>
          <a:blip r:embed="rId2"/>
          <a:stretch>
            <a:fillRect/>
          </a:stretch>
        </p:blipFill>
        <p:spPr>
          <a:xfrm>
            <a:off x="5757006" y="1216931"/>
            <a:ext cx="1620000" cy="1620000"/>
          </a:xfrm>
          <a:prstGeom prst="rect">
            <a:avLst/>
          </a:prstGeom>
          <a:ln w="19050">
            <a:solidFill>
              <a:schemeClr val="tx1"/>
            </a:solidFill>
          </a:ln>
        </p:spPr>
      </p:pic>
      <p:grpSp>
        <p:nvGrpSpPr>
          <p:cNvPr id="18" name="Group 17"/>
          <p:cNvGrpSpPr/>
          <p:nvPr/>
        </p:nvGrpSpPr>
        <p:grpSpPr>
          <a:xfrm>
            <a:off x="3632978" y="3236172"/>
            <a:ext cx="1080000" cy="1080000"/>
            <a:chOff x="5154100" y="3720044"/>
            <a:chExt cx="801662" cy="844018"/>
          </a:xfrm>
        </p:grpSpPr>
        <p:sp>
          <p:nvSpPr>
            <p:cNvPr id="5" name="Oval 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7" name="Picture 6"/>
          <p:cNvPicPr>
            <a:picLocks/>
          </p:cNvPicPr>
          <p:nvPr/>
        </p:nvPicPr>
        <p:blipFill>
          <a:blip r:embed="rId3"/>
          <a:stretch>
            <a:fillRect/>
          </a:stretch>
        </p:blipFill>
        <p:spPr>
          <a:xfrm>
            <a:off x="5742655" y="2966172"/>
            <a:ext cx="1620000" cy="1620000"/>
          </a:xfrm>
          <a:prstGeom prst="rect">
            <a:avLst/>
          </a:prstGeom>
          <a:ln w="19050">
            <a:solidFill>
              <a:schemeClr val="tx1"/>
            </a:solidFill>
          </a:ln>
        </p:spPr>
      </p:pic>
      <p:pic>
        <p:nvPicPr>
          <p:cNvPr id="8" name="Picture 7"/>
          <p:cNvPicPr>
            <a:picLocks/>
          </p:cNvPicPr>
          <p:nvPr/>
        </p:nvPicPr>
        <p:blipFill>
          <a:blip r:embed="rId4"/>
          <a:stretch>
            <a:fillRect/>
          </a:stretch>
        </p:blipFill>
        <p:spPr>
          <a:xfrm>
            <a:off x="5727541" y="4807962"/>
            <a:ext cx="1620000" cy="1620000"/>
          </a:xfrm>
          <a:prstGeom prst="rect">
            <a:avLst/>
          </a:prstGeom>
          <a:ln w="19050">
            <a:solidFill>
              <a:schemeClr val="tx1"/>
            </a:solidFill>
          </a:ln>
        </p:spPr>
      </p:pic>
      <p:sp>
        <p:nvSpPr>
          <p:cNvPr id="16" name="Rectangle 15"/>
          <p:cNvSpPr/>
          <p:nvPr/>
        </p:nvSpPr>
        <p:spPr bwMode="auto">
          <a:xfrm>
            <a:off x="3347864" y="1187995"/>
            <a:ext cx="1728192" cy="5239967"/>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pic>
        <p:nvPicPr>
          <p:cNvPr id="17" name="Picture 16"/>
          <p:cNvPicPr>
            <a:picLocks/>
          </p:cNvPicPr>
          <p:nvPr/>
        </p:nvPicPr>
        <p:blipFill>
          <a:blip r:embed="rId5"/>
          <a:stretch>
            <a:fillRect/>
          </a:stretch>
        </p:blipFill>
        <p:spPr>
          <a:xfrm>
            <a:off x="1209330" y="4807962"/>
            <a:ext cx="1620000" cy="1620000"/>
          </a:xfrm>
          <a:prstGeom prst="rect">
            <a:avLst/>
          </a:prstGeom>
          <a:ln w="19050">
            <a:solidFill>
              <a:schemeClr val="tx1"/>
            </a:solidFill>
          </a:ln>
        </p:spPr>
      </p:pic>
      <p:pic>
        <p:nvPicPr>
          <p:cNvPr id="20" name="Picture 19"/>
          <p:cNvPicPr>
            <a:picLocks/>
          </p:cNvPicPr>
          <p:nvPr/>
        </p:nvPicPr>
        <p:blipFill>
          <a:blip r:embed="rId6"/>
          <a:stretch>
            <a:fillRect/>
          </a:stretch>
        </p:blipFill>
        <p:spPr>
          <a:xfrm>
            <a:off x="1209330" y="1187995"/>
            <a:ext cx="1620000" cy="1620000"/>
          </a:xfrm>
          <a:prstGeom prst="rect">
            <a:avLst/>
          </a:prstGeom>
          <a:ln w="19050">
            <a:solidFill>
              <a:schemeClr val="tx1"/>
            </a:solidFill>
          </a:ln>
        </p:spPr>
      </p:pic>
      <p:pic>
        <p:nvPicPr>
          <p:cNvPr id="21" name="Picture 20"/>
          <p:cNvPicPr>
            <a:picLocks/>
          </p:cNvPicPr>
          <p:nvPr/>
        </p:nvPicPr>
        <p:blipFill>
          <a:blip r:embed="rId7"/>
          <a:stretch>
            <a:fillRect/>
          </a:stretch>
        </p:blipFill>
        <p:spPr>
          <a:xfrm>
            <a:off x="1209330" y="2966172"/>
            <a:ext cx="1620000" cy="1620000"/>
          </a:xfrm>
          <a:prstGeom prst="rect">
            <a:avLst/>
          </a:prstGeom>
          <a:ln w="19050">
            <a:solidFill>
              <a:schemeClr val="tx1"/>
            </a:solidFill>
          </a:ln>
        </p:spPr>
      </p:pic>
      <p:sp>
        <p:nvSpPr>
          <p:cNvPr id="22" name="Text Placeholder 2"/>
          <p:cNvSpPr>
            <a:spLocks noGrp="1"/>
          </p:cNvSpPr>
          <p:nvPr>
            <p:ph type="body" sz="quarter" idx="10"/>
          </p:nvPr>
        </p:nvSpPr>
        <p:spPr>
          <a:xfrm>
            <a:off x="184744" y="578122"/>
            <a:ext cx="8740142" cy="511632"/>
          </a:xfrm>
        </p:spPr>
        <p:txBody>
          <a:bodyPr>
            <a:normAutofit/>
          </a:bodyPr>
          <a:lstStyle/>
          <a:p>
            <a:r>
              <a:rPr lang="en-US" sz="2400" dirty="0"/>
              <a:t>A stack of images becomes a stack of images with no negative values.</a:t>
            </a:r>
          </a:p>
        </p:txBody>
      </p:sp>
    </p:spTree>
    <p:extLst>
      <p:ext uri="{BB962C8B-B14F-4D97-AF65-F5344CB8AC3E}">
        <p14:creationId xmlns:p14="http://schemas.microsoft.com/office/powerpoint/2010/main" val="87966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US" dirty="0"/>
              <a:t>Layers get stacked</a:t>
            </a:r>
          </a:p>
        </p:txBody>
      </p:sp>
      <p:sp>
        <p:nvSpPr>
          <p:cNvPr id="3" name="Text Placeholder 2"/>
          <p:cNvSpPr>
            <a:spLocks noGrp="1"/>
          </p:cNvSpPr>
          <p:nvPr>
            <p:ph type="body" sz="quarter" idx="10"/>
          </p:nvPr>
        </p:nvSpPr>
        <p:spPr>
          <a:xfrm>
            <a:off x="251520" y="836712"/>
            <a:ext cx="8740142" cy="724246"/>
          </a:xfrm>
        </p:spPr>
        <p:txBody>
          <a:bodyPr/>
          <a:lstStyle/>
          <a:p>
            <a:r>
              <a:rPr lang="en-US" dirty="0"/>
              <a:t>The output of one becomes the input of the next.</a:t>
            </a:r>
          </a:p>
        </p:txBody>
      </p:sp>
      <p:grpSp>
        <p:nvGrpSpPr>
          <p:cNvPr id="4" name="Group 3"/>
          <p:cNvGrpSpPr/>
          <p:nvPr/>
        </p:nvGrpSpPr>
        <p:grpSpPr>
          <a:xfrm>
            <a:off x="3528508" y="3867104"/>
            <a:ext cx="800799" cy="827544"/>
            <a:chOff x="4740385" y="3954462"/>
            <a:chExt cx="487252" cy="512996"/>
          </a:xfrm>
        </p:grpSpPr>
        <p:sp>
          <p:nvSpPr>
            <p:cNvPr id="5" name="Oval 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1"/>
              <a:endCxn id="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7"/>
              <a:endCxn id="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bwMode="auto">
          <a:xfrm>
            <a:off x="3395198" y="1646920"/>
            <a:ext cx="1065328" cy="3619472"/>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9" name="Group 8"/>
          <p:cNvGrpSpPr/>
          <p:nvPr/>
        </p:nvGrpSpPr>
        <p:grpSpPr>
          <a:xfrm>
            <a:off x="4864937" y="3866443"/>
            <a:ext cx="794984" cy="821534"/>
            <a:chOff x="5154100" y="3720044"/>
            <a:chExt cx="801662" cy="844018"/>
          </a:xfrm>
        </p:grpSpPr>
        <p:sp>
          <p:nvSpPr>
            <p:cNvPr id="10" name="Oval 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 name="Straight Connector 10"/>
            <p:cNvCxnSpPr>
              <a:stCxn id="1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bwMode="auto">
          <a:xfrm>
            <a:off x="4635371" y="1646920"/>
            <a:ext cx="1153030" cy="3589014"/>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 name="Isosceles Triangle 14"/>
          <p:cNvSpPr/>
          <p:nvPr/>
        </p:nvSpPr>
        <p:spPr bwMode="auto">
          <a:xfrm rot="5400000">
            <a:off x="6245025" y="3789403"/>
            <a:ext cx="559810" cy="915618"/>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6" name="Rectangle 15"/>
          <p:cNvSpPr/>
          <p:nvPr/>
        </p:nvSpPr>
        <p:spPr bwMode="auto">
          <a:xfrm>
            <a:off x="5963644" y="1615705"/>
            <a:ext cx="1058725" cy="3620229"/>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8" name="TextBox 17"/>
          <p:cNvSpPr txBox="1"/>
          <p:nvPr/>
        </p:nvSpPr>
        <p:spPr>
          <a:xfrm rot="16200000">
            <a:off x="3133183" y="2280432"/>
            <a:ext cx="1562310"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Convolution</a:t>
            </a:r>
          </a:p>
        </p:txBody>
      </p:sp>
      <p:sp>
        <p:nvSpPr>
          <p:cNvPr id="19" name="TextBox 18"/>
          <p:cNvSpPr txBox="1"/>
          <p:nvPr/>
        </p:nvSpPr>
        <p:spPr>
          <a:xfrm rot="16200000">
            <a:off x="4805117" y="2256296"/>
            <a:ext cx="834355"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ReLU</a:t>
            </a:r>
          </a:p>
        </p:txBody>
      </p:sp>
      <p:sp>
        <p:nvSpPr>
          <p:cNvPr id="20" name="TextBox 19"/>
          <p:cNvSpPr txBox="1"/>
          <p:nvPr/>
        </p:nvSpPr>
        <p:spPr>
          <a:xfrm rot="16200000">
            <a:off x="5952906" y="2211133"/>
            <a:ext cx="1074869" cy="520314"/>
          </a:xfrm>
          <a:prstGeom prst="rect">
            <a:avLst/>
          </a:prstGeom>
          <a:noFill/>
        </p:spPr>
        <p:txBody>
          <a:bodyPr wrap="none" lIns="150602" tIns="120481" rIns="150602" bIns="120481" rtlCol="0">
            <a:spAutoFit/>
          </a:bodyPr>
          <a:lstStyle/>
          <a:p>
            <a:pPr>
              <a:lnSpc>
                <a:spcPct val="90000"/>
              </a:lnSpc>
              <a:spcAft>
                <a:spcPts val="494"/>
              </a:spcAft>
            </a:pPr>
            <a:r>
              <a:rPr lang="en-US" sz="2000" dirty="0">
                <a:gradFill>
                  <a:gsLst>
                    <a:gs pos="2917">
                      <a:schemeClr val="tx1"/>
                    </a:gs>
                    <a:gs pos="30000">
                      <a:schemeClr val="tx1"/>
                    </a:gs>
                  </a:gsLst>
                  <a:lin ang="5400000" scaled="0"/>
                </a:gradFill>
              </a:rPr>
              <a:t>Pooling</a:t>
            </a:r>
          </a:p>
        </p:txBody>
      </p:sp>
      <p:pic>
        <p:nvPicPr>
          <p:cNvPr id="21" name="Picture 20"/>
          <p:cNvPicPr>
            <a:picLocks/>
          </p:cNvPicPr>
          <p:nvPr/>
        </p:nvPicPr>
        <p:blipFill>
          <a:blip r:embed="rId2"/>
          <a:stretch>
            <a:fillRect/>
          </a:stretch>
        </p:blipFill>
        <p:spPr>
          <a:xfrm>
            <a:off x="105253" y="2147136"/>
            <a:ext cx="2520000" cy="2520000"/>
          </a:xfrm>
          <a:prstGeom prst="rect">
            <a:avLst/>
          </a:prstGeom>
        </p:spPr>
      </p:pic>
      <p:pic>
        <p:nvPicPr>
          <p:cNvPr id="22" name="Picture 21"/>
          <p:cNvPicPr>
            <a:picLocks/>
          </p:cNvPicPr>
          <p:nvPr/>
        </p:nvPicPr>
        <p:blipFill>
          <a:blip r:embed="rId3"/>
          <a:stretch>
            <a:fillRect/>
          </a:stretch>
        </p:blipFill>
        <p:spPr>
          <a:xfrm>
            <a:off x="7892264" y="1642864"/>
            <a:ext cx="1080000" cy="1080000"/>
          </a:xfrm>
          <a:prstGeom prst="rect">
            <a:avLst/>
          </a:prstGeom>
        </p:spPr>
      </p:pic>
      <p:pic>
        <p:nvPicPr>
          <p:cNvPr id="23" name="Picture 22"/>
          <p:cNvPicPr>
            <a:picLocks/>
          </p:cNvPicPr>
          <p:nvPr/>
        </p:nvPicPr>
        <p:blipFill>
          <a:blip r:embed="rId4"/>
          <a:stretch>
            <a:fillRect/>
          </a:stretch>
        </p:blipFill>
        <p:spPr>
          <a:xfrm>
            <a:off x="7892264" y="4183094"/>
            <a:ext cx="1080000" cy="1080000"/>
          </a:xfrm>
          <a:prstGeom prst="rect">
            <a:avLst/>
          </a:prstGeom>
        </p:spPr>
      </p:pic>
      <p:pic>
        <p:nvPicPr>
          <p:cNvPr id="24" name="Picture 23"/>
          <p:cNvPicPr>
            <a:picLocks/>
          </p:cNvPicPr>
          <p:nvPr/>
        </p:nvPicPr>
        <p:blipFill>
          <a:blip r:embed="rId5"/>
          <a:stretch>
            <a:fillRect/>
          </a:stretch>
        </p:blipFill>
        <p:spPr>
          <a:xfrm>
            <a:off x="7891880" y="2910396"/>
            <a:ext cx="1080000" cy="1080000"/>
          </a:xfrm>
          <a:prstGeom prst="rect">
            <a:avLst/>
          </a:prstGeom>
        </p:spPr>
      </p:pic>
      <p:cxnSp>
        <p:nvCxnSpPr>
          <p:cNvPr id="25" name="Straight Arrow Connector 24"/>
          <p:cNvCxnSpPr/>
          <p:nvPr/>
        </p:nvCxnSpPr>
        <p:spPr>
          <a:xfrm>
            <a:off x="7099096" y="3435967"/>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667097" y="3435967"/>
            <a:ext cx="66472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5253" y="5462914"/>
            <a:ext cx="8866627" cy="1323439"/>
          </a:xfrm>
          <a:prstGeom prst="rect">
            <a:avLst/>
          </a:prstGeom>
          <a:solidFill>
            <a:schemeClr val="bg1">
              <a:lumMod val="85000"/>
            </a:schemeClr>
          </a:solidFill>
          <a:ln w="19050">
            <a:solidFill>
              <a:schemeClr val="tx1"/>
            </a:solidFill>
          </a:ln>
        </p:spPr>
        <p:txBody>
          <a:bodyPr wrap="square" rtlCol="0">
            <a:spAutoFit/>
          </a:bodyPr>
          <a:lstStyle/>
          <a:p>
            <a:r>
              <a:rPr lang="en-US" sz="2000" dirty="0"/>
              <a:t>You’ve probably noticed that the input to each layer (two-dimensional arrays) looks a lot like the output (two-dimensional arrays). Because of this, we can stack them like Lego bricks. Raw images get filtered, rectified and pooled to create a set of shrunken, feature-filtered images.</a:t>
            </a:r>
          </a:p>
        </p:txBody>
      </p:sp>
    </p:spTree>
    <p:extLst>
      <p:ext uri="{BB962C8B-B14F-4D97-AF65-F5344CB8AC3E}">
        <p14:creationId xmlns:p14="http://schemas.microsoft.com/office/powerpoint/2010/main" val="8924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dirty="0"/>
              <a:t>Deep stacking</a:t>
            </a:r>
          </a:p>
        </p:txBody>
      </p:sp>
      <p:sp>
        <p:nvSpPr>
          <p:cNvPr id="3" name="Text Placeholder 2"/>
          <p:cNvSpPr>
            <a:spLocks noGrp="1"/>
          </p:cNvSpPr>
          <p:nvPr>
            <p:ph type="body" sz="quarter" idx="10"/>
          </p:nvPr>
        </p:nvSpPr>
        <p:spPr>
          <a:xfrm>
            <a:off x="201929" y="818004"/>
            <a:ext cx="8740142" cy="724246"/>
          </a:xfrm>
        </p:spPr>
        <p:txBody>
          <a:bodyPr/>
          <a:lstStyle/>
          <a:p>
            <a:r>
              <a:rPr lang="en-US" dirty="0"/>
              <a:t>Layers can be repeated several (or many) times.</a:t>
            </a:r>
          </a:p>
        </p:txBody>
      </p:sp>
      <p:pic>
        <p:nvPicPr>
          <p:cNvPr id="19" name="Picture 18"/>
          <p:cNvPicPr>
            <a:picLocks/>
          </p:cNvPicPr>
          <p:nvPr/>
        </p:nvPicPr>
        <p:blipFill>
          <a:blip r:embed="rId2"/>
          <a:stretch>
            <a:fillRect/>
          </a:stretch>
        </p:blipFill>
        <p:spPr>
          <a:xfrm>
            <a:off x="29926" y="2082787"/>
            <a:ext cx="1620000" cy="1620000"/>
          </a:xfrm>
          <a:prstGeom prst="rect">
            <a:avLst/>
          </a:prstGeom>
        </p:spPr>
      </p:pic>
      <p:cxnSp>
        <p:nvCxnSpPr>
          <p:cNvPr id="24" name="Straight Arrow Connector 23"/>
          <p:cNvCxnSpPr/>
          <p:nvPr/>
        </p:nvCxnSpPr>
        <p:spPr>
          <a:xfrm>
            <a:off x="1698248" y="2925708"/>
            <a:ext cx="392186"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003110" y="2874681"/>
            <a:ext cx="392186"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2156877" y="1812886"/>
            <a:ext cx="5770735" cy="2239123"/>
            <a:chOff x="3093940" y="2623957"/>
            <a:chExt cx="8534497" cy="2799645"/>
          </a:xfrm>
        </p:grpSpPr>
        <p:grpSp>
          <p:nvGrpSpPr>
            <p:cNvPr id="4" name="Group 3"/>
            <p:cNvGrpSpPr/>
            <p:nvPr/>
          </p:nvGrpSpPr>
          <p:grpSpPr>
            <a:xfrm>
              <a:off x="5374783" y="4294369"/>
              <a:ext cx="622013" cy="654878"/>
              <a:chOff x="4740385" y="3954462"/>
              <a:chExt cx="487252" cy="512996"/>
            </a:xfrm>
          </p:grpSpPr>
          <p:sp>
            <p:nvSpPr>
              <p:cNvPr id="5" name="Oval 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 name="Straight Connector 5"/>
              <p:cNvCxnSpPr>
                <a:stCxn id="5" idx="1"/>
                <a:endCxn id="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7"/>
                <a:endCxn id="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bwMode="auto">
            <a:xfrm>
              <a:off x="5237052" y="2645298"/>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9" name="Group 8"/>
            <p:cNvGrpSpPr/>
            <p:nvPr/>
          </p:nvGrpSpPr>
          <p:grpSpPr>
            <a:xfrm>
              <a:off x="6487316" y="4301010"/>
              <a:ext cx="617497" cy="650122"/>
              <a:chOff x="5154100" y="3720044"/>
              <a:chExt cx="801662" cy="844018"/>
            </a:xfrm>
          </p:grpSpPr>
          <p:sp>
            <p:nvSpPr>
              <p:cNvPr id="10" name="Oval 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 name="Straight Connector 10"/>
              <p:cNvCxnSpPr>
                <a:stCxn id="1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bwMode="auto">
            <a:xfrm>
              <a:off x="6323073" y="2637721"/>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 name="Isosceles Triangle 13"/>
            <p:cNvSpPr/>
            <p:nvPr/>
          </p:nvSpPr>
          <p:spPr bwMode="auto">
            <a:xfrm rot="5400000">
              <a:off x="7675271" y="4253898"/>
              <a:ext cx="443006" cy="711197"/>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 name="Rectangle 14"/>
            <p:cNvSpPr/>
            <p:nvPr/>
          </p:nvSpPr>
          <p:spPr bwMode="auto">
            <a:xfrm>
              <a:off x="7424638" y="2645298"/>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6" name="TextBox 15"/>
            <p:cNvSpPr txBox="1"/>
            <p:nvPr/>
          </p:nvSpPr>
          <p:spPr>
            <a:xfrm rot="16200000">
              <a:off x="4980660" y="3074677"/>
              <a:ext cx="1404843"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Convolution</a:t>
              </a:r>
            </a:p>
          </p:txBody>
        </p:sp>
        <p:sp>
          <p:nvSpPr>
            <p:cNvPr id="17" name="TextBox 16"/>
            <p:cNvSpPr txBox="1"/>
            <p:nvPr/>
          </p:nvSpPr>
          <p:spPr>
            <a:xfrm rot="16200000">
              <a:off x="6337631" y="3069903"/>
              <a:ext cx="859116"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ReLU</a:t>
              </a:r>
            </a:p>
          </p:txBody>
        </p:sp>
        <p:sp>
          <p:nvSpPr>
            <p:cNvPr id="18" name="TextBox 17"/>
            <p:cNvSpPr txBox="1"/>
            <p:nvPr/>
          </p:nvSpPr>
          <p:spPr>
            <a:xfrm rot="16200000">
              <a:off x="7384125" y="3084313"/>
              <a:ext cx="1041186"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Pooling</a:t>
              </a:r>
            </a:p>
          </p:txBody>
        </p:sp>
        <p:grpSp>
          <p:nvGrpSpPr>
            <p:cNvPr id="27" name="Group 26"/>
            <p:cNvGrpSpPr/>
            <p:nvPr/>
          </p:nvGrpSpPr>
          <p:grpSpPr>
            <a:xfrm>
              <a:off x="3231671" y="4301946"/>
              <a:ext cx="622013" cy="654878"/>
              <a:chOff x="4740385" y="3954462"/>
              <a:chExt cx="487252" cy="512996"/>
            </a:xfrm>
          </p:grpSpPr>
          <p:sp>
            <p:nvSpPr>
              <p:cNvPr id="28" name="Oval 27"/>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9" name="Straight Connector 28"/>
              <p:cNvCxnSpPr>
                <a:stCxn id="28" idx="1"/>
                <a:endCxn id="28"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7"/>
                <a:endCxn id="28"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bwMode="auto">
            <a:xfrm>
              <a:off x="3093940" y="2652874"/>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32" name="Group 31"/>
            <p:cNvGrpSpPr/>
            <p:nvPr/>
          </p:nvGrpSpPr>
          <p:grpSpPr>
            <a:xfrm>
              <a:off x="4344204" y="4308586"/>
              <a:ext cx="617497" cy="650122"/>
              <a:chOff x="5154100" y="3720044"/>
              <a:chExt cx="801662" cy="844018"/>
            </a:xfrm>
          </p:grpSpPr>
          <p:sp>
            <p:nvSpPr>
              <p:cNvPr id="33" name="Oval 32"/>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4" name="Straight Connector 33"/>
              <p:cNvCxnSpPr>
                <a:stCxn id="33"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3"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bwMode="auto">
            <a:xfrm>
              <a:off x="4179962" y="2645298"/>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7" name="TextBox 36"/>
            <p:cNvSpPr txBox="1"/>
            <p:nvPr/>
          </p:nvSpPr>
          <p:spPr>
            <a:xfrm rot="16200000">
              <a:off x="2837549" y="3082252"/>
              <a:ext cx="1404843"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Convolution</a:t>
              </a:r>
            </a:p>
          </p:txBody>
        </p:sp>
        <p:sp>
          <p:nvSpPr>
            <p:cNvPr id="38" name="TextBox 37"/>
            <p:cNvSpPr txBox="1"/>
            <p:nvPr/>
          </p:nvSpPr>
          <p:spPr>
            <a:xfrm rot="16200000">
              <a:off x="4194520" y="3077480"/>
              <a:ext cx="859116"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ReLU</a:t>
              </a:r>
            </a:p>
          </p:txBody>
        </p:sp>
        <p:grpSp>
          <p:nvGrpSpPr>
            <p:cNvPr id="40" name="Group 39"/>
            <p:cNvGrpSpPr/>
            <p:nvPr/>
          </p:nvGrpSpPr>
          <p:grpSpPr>
            <a:xfrm>
              <a:off x="8632599" y="4280605"/>
              <a:ext cx="622013" cy="654878"/>
              <a:chOff x="4740385" y="3954462"/>
              <a:chExt cx="487252" cy="512996"/>
            </a:xfrm>
          </p:grpSpPr>
          <p:sp>
            <p:nvSpPr>
              <p:cNvPr id="41" name="Oval 40"/>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2" name="Straight Connector 41"/>
              <p:cNvCxnSpPr>
                <a:stCxn id="41" idx="1"/>
                <a:endCxn id="41"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1" idx="7"/>
                <a:endCxn id="41"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bwMode="auto">
            <a:xfrm>
              <a:off x="8494868" y="2631534"/>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45" name="Group 44"/>
            <p:cNvGrpSpPr/>
            <p:nvPr/>
          </p:nvGrpSpPr>
          <p:grpSpPr>
            <a:xfrm>
              <a:off x="9745132" y="4287246"/>
              <a:ext cx="617497" cy="650122"/>
              <a:chOff x="5154100" y="3720044"/>
              <a:chExt cx="801662" cy="844018"/>
            </a:xfrm>
          </p:grpSpPr>
          <p:sp>
            <p:nvSpPr>
              <p:cNvPr id="46" name="Oval 45"/>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7" name="Straight Connector 46"/>
              <p:cNvCxnSpPr>
                <a:stCxn id="46"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6"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bwMode="auto">
            <a:xfrm>
              <a:off x="9580889" y="2623957"/>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0" name="Isosceles Triangle 49"/>
            <p:cNvSpPr/>
            <p:nvPr/>
          </p:nvSpPr>
          <p:spPr bwMode="auto">
            <a:xfrm rot="5400000">
              <a:off x="10933087" y="4240134"/>
              <a:ext cx="443006" cy="711197"/>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1" name="Rectangle 50"/>
            <p:cNvSpPr/>
            <p:nvPr/>
          </p:nvSpPr>
          <p:spPr bwMode="auto">
            <a:xfrm>
              <a:off x="10682454" y="2631534"/>
              <a:ext cx="945983" cy="2770728"/>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2" name="TextBox 51"/>
            <p:cNvSpPr txBox="1"/>
            <p:nvPr/>
          </p:nvSpPr>
          <p:spPr>
            <a:xfrm rot="16200000">
              <a:off x="8238477" y="3060912"/>
              <a:ext cx="1404843"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Convolution</a:t>
              </a:r>
            </a:p>
          </p:txBody>
        </p:sp>
        <p:sp>
          <p:nvSpPr>
            <p:cNvPr id="53" name="TextBox 52"/>
            <p:cNvSpPr txBox="1"/>
            <p:nvPr/>
          </p:nvSpPr>
          <p:spPr>
            <a:xfrm rot="16200000">
              <a:off x="9595448" y="3056139"/>
              <a:ext cx="859116"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ReLU</a:t>
              </a:r>
            </a:p>
          </p:txBody>
        </p:sp>
        <p:sp>
          <p:nvSpPr>
            <p:cNvPr id="54" name="TextBox 53"/>
            <p:cNvSpPr txBox="1"/>
            <p:nvPr/>
          </p:nvSpPr>
          <p:spPr>
            <a:xfrm rot="16200000">
              <a:off x="10641941" y="3070548"/>
              <a:ext cx="1041186" cy="769755"/>
            </a:xfrm>
            <a:prstGeom prst="rect">
              <a:avLst/>
            </a:prstGeom>
            <a:noFill/>
          </p:spPr>
          <p:txBody>
            <a:bodyPr wrap="none" lIns="182880" tIns="146304" rIns="182880" bIns="146304" rtlCol="0">
              <a:spAutoFit/>
            </a:bodyPr>
            <a:lstStyle/>
            <a:p>
              <a:pPr>
                <a:lnSpc>
                  <a:spcPct val="90000"/>
                </a:lnSpc>
                <a:spcAft>
                  <a:spcPts val="494"/>
                </a:spcAft>
              </a:pPr>
              <a:r>
                <a:rPr lang="en-US" sz="1200" dirty="0">
                  <a:gradFill>
                    <a:gsLst>
                      <a:gs pos="2917">
                        <a:schemeClr val="tx1"/>
                      </a:gs>
                      <a:gs pos="30000">
                        <a:schemeClr val="tx1"/>
                      </a:gs>
                    </a:gsLst>
                    <a:lin ang="5400000" scaled="0"/>
                  </a:gradFill>
                </a:rPr>
                <a:t>Pooling</a:t>
              </a:r>
            </a:p>
          </p:txBody>
        </p:sp>
      </p:grpSp>
      <p:pic>
        <p:nvPicPr>
          <p:cNvPr id="56" name="Picture 55"/>
          <p:cNvPicPr>
            <a:picLocks noChangeAspect="1"/>
          </p:cNvPicPr>
          <p:nvPr/>
        </p:nvPicPr>
        <p:blipFill>
          <a:blip r:embed="rId3"/>
          <a:stretch>
            <a:fillRect/>
          </a:stretch>
        </p:blipFill>
        <p:spPr>
          <a:xfrm>
            <a:off x="8460431" y="1699882"/>
            <a:ext cx="607839" cy="639764"/>
          </a:xfrm>
          <a:prstGeom prst="rect">
            <a:avLst/>
          </a:prstGeom>
          <a:ln w="19050">
            <a:solidFill>
              <a:schemeClr val="tx1"/>
            </a:solidFill>
          </a:ln>
        </p:spPr>
      </p:pic>
      <p:pic>
        <p:nvPicPr>
          <p:cNvPr id="58" name="Picture 57"/>
          <p:cNvPicPr>
            <a:picLocks noChangeAspect="1"/>
          </p:cNvPicPr>
          <p:nvPr/>
        </p:nvPicPr>
        <p:blipFill>
          <a:blip r:embed="rId4"/>
          <a:stretch>
            <a:fillRect/>
          </a:stretch>
        </p:blipFill>
        <p:spPr>
          <a:xfrm>
            <a:off x="8458906" y="3462187"/>
            <a:ext cx="607839" cy="639764"/>
          </a:xfrm>
          <a:prstGeom prst="rect">
            <a:avLst/>
          </a:prstGeom>
          <a:ln w="19050">
            <a:solidFill>
              <a:schemeClr val="tx1"/>
            </a:solidFill>
          </a:ln>
        </p:spPr>
      </p:pic>
      <p:pic>
        <p:nvPicPr>
          <p:cNvPr id="60" name="Picture 59"/>
          <p:cNvPicPr>
            <a:picLocks noChangeAspect="1"/>
          </p:cNvPicPr>
          <p:nvPr/>
        </p:nvPicPr>
        <p:blipFill>
          <a:blip r:embed="rId5"/>
          <a:stretch>
            <a:fillRect/>
          </a:stretch>
        </p:blipFill>
        <p:spPr>
          <a:xfrm>
            <a:off x="8458906" y="2604940"/>
            <a:ext cx="607839" cy="639764"/>
          </a:xfrm>
          <a:prstGeom prst="rect">
            <a:avLst/>
          </a:prstGeom>
          <a:ln w="19050">
            <a:solidFill>
              <a:schemeClr val="tx1"/>
            </a:solidFill>
          </a:ln>
        </p:spPr>
      </p:pic>
      <p:sp>
        <p:nvSpPr>
          <p:cNvPr id="59" name="TextBox 58"/>
          <p:cNvSpPr txBox="1"/>
          <p:nvPr/>
        </p:nvSpPr>
        <p:spPr>
          <a:xfrm>
            <a:off x="42767" y="4538807"/>
            <a:ext cx="5106752" cy="2308324"/>
          </a:xfrm>
          <a:prstGeom prst="rect">
            <a:avLst/>
          </a:prstGeom>
          <a:solidFill>
            <a:schemeClr val="bg1">
              <a:lumMod val="85000"/>
            </a:schemeClr>
          </a:solidFill>
          <a:ln w="19050">
            <a:solidFill>
              <a:schemeClr val="tx1"/>
            </a:solidFill>
          </a:ln>
        </p:spPr>
        <p:txBody>
          <a:bodyPr wrap="square" rtlCol="0">
            <a:spAutoFit/>
          </a:bodyPr>
          <a:lstStyle/>
          <a:p>
            <a:r>
              <a:rPr lang="en-US" sz="1600" dirty="0"/>
              <a:t>Layers’ outcomes can be filtered and shrunken again and again. Each time, the features become larger and more complex, and the images become more compact. This lets lower layers represent simple aspects of the image, such as edges and bright spots. Higher layers can represent increasingly sophisticated aspects of the image, such as shapes and patterns. These tend to be readily recognizable. For instance, in a CNN trained on human faces, the highest layers represent patterns that are clearly face-like. </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359" y="4538807"/>
            <a:ext cx="3828650" cy="231919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37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92088"/>
          </a:xfrm>
        </p:spPr>
        <p:txBody>
          <a:bodyPr/>
          <a:lstStyle/>
          <a:p>
            <a:r>
              <a:rPr lang="en-US" dirty="0"/>
              <a:t>Fully connected layer</a:t>
            </a:r>
          </a:p>
        </p:txBody>
      </p:sp>
      <p:sp>
        <p:nvSpPr>
          <p:cNvPr id="3" name="Text Placeholder 2"/>
          <p:cNvSpPr>
            <a:spLocks noGrp="1"/>
          </p:cNvSpPr>
          <p:nvPr>
            <p:ph type="body" sz="quarter" idx="10"/>
          </p:nvPr>
        </p:nvSpPr>
        <p:spPr>
          <a:xfrm>
            <a:off x="201929" y="781792"/>
            <a:ext cx="8740142" cy="724246"/>
          </a:xfrm>
        </p:spPr>
        <p:txBody>
          <a:bodyPr/>
          <a:lstStyle/>
          <a:p>
            <a:r>
              <a:rPr lang="en-US" dirty="0"/>
              <a:t>Every value gets a vote</a:t>
            </a:r>
          </a:p>
        </p:txBody>
      </p:sp>
      <p:cxnSp>
        <p:nvCxnSpPr>
          <p:cNvPr id="4" name="Straight Arrow Connector 3"/>
          <p:cNvCxnSpPr/>
          <p:nvPr/>
        </p:nvCxnSpPr>
        <p:spPr>
          <a:xfrm>
            <a:off x="2396753" y="3585458"/>
            <a:ext cx="392186"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p:nvPicPr>
        <p:blipFill>
          <a:blip r:embed="rId2"/>
          <a:stretch>
            <a:fillRect/>
          </a:stretch>
        </p:blipFill>
        <p:spPr>
          <a:xfrm>
            <a:off x="1540236" y="2331642"/>
            <a:ext cx="720000" cy="720000"/>
          </a:xfrm>
          <a:prstGeom prst="rect">
            <a:avLst/>
          </a:prstGeom>
        </p:spPr>
      </p:pic>
      <p:pic>
        <p:nvPicPr>
          <p:cNvPr id="6" name="Picture 5"/>
          <p:cNvPicPr>
            <a:picLocks/>
          </p:cNvPicPr>
          <p:nvPr/>
        </p:nvPicPr>
        <p:blipFill>
          <a:blip r:embed="rId3"/>
          <a:stretch>
            <a:fillRect/>
          </a:stretch>
        </p:blipFill>
        <p:spPr>
          <a:xfrm>
            <a:off x="1538710" y="4093947"/>
            <a:ext cx="720000" cy="720000"/>
          </a:xfrm>
          <a:prstGeom prst="rect">
            <a:avLst/>
          </a:prstGeom>
        </p:spPr>
      </p:pic>
      <p:pic>
        <p:nvPicPr>
          <p:cNvPr id="7" name="Picture 6"/>
          <p:cNvPicPr>
            <a:picLocks/>
          </p:cNvPicPr>
          <p:nvPr/>
        </p:nvPicPr>
        <p:blipFill>
          <a:blip r:embed="rId4"/>
          <a:stretch>
            <a:fillRect/>
          </a:stretch>
        </p:blipFill>
        <p:spPr>
          <a:xfrm>
            <a:off x="1538710" y="3236699"/>
            <a:ext cx="720000" cy="720000"/>
          </a:xfrm>
          <a:prstGeom prst="rect">
            <a:avLst/>
          </a:prstGeom>
        </p:spPr>
      </p:pic>
      <p:cxnSp>
        <p:nvCxnSpPr>
          <p:cNvPr id="11" name="Straight Connector 10"/>
          <p:cNvCxnSpPr/>
          <p:nvPr/>
        </p:nvCxnSpPr>
        <p:spPr>
          <a:xfrm flipV="1">
            <a:off x="2263931" y="1742447"/>
            <a:ext cx="662408" cy="589196"/>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13" name="Straight Connector 12"/>
          <p:cNvCxnSpPr/>
          <p:nvPr/>
        </p:nvCxnSpPr>
        <p:spPr>
          <a:xfrm>
            <a:off x="2263931" y="2971406"/>
            <a:ext cx="662408" cy="0"/>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14" name="Straight Connector 13"/>
          <p:cNvCxnSpPr/>
          <p:nvPr/>
        </p:nvCxnSpPr>
        <p:spPr>
          <a:xfrm flipV="1">
            <a:off x="2263931" y="2971406"/>
            <a:ext cx="660882" cy="265295"/>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17" name="Straight Connector 16"/>
          <p:cNvCxnSpPr/>
          <p:nvPr/>
        </p:nvCxnSpPr>
        <p:spPr>
          <a:xfrm>
            <a:off x="2262406" y="3876465"/>
            <a:ext cx="662408" cy="331500"/>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20" name="Straight Connector 19"/>
          <p:cNvCxnSpPr/>
          <p:nvPr/>
        </p:nvCxnSpPr>
        <p:spPr>
          <a:xfrm>
            <a:off x="2260879" y="4093947"/>
            <a:ext cx="663934" cy="123430"/>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23" name="Straight Connector 22"/>
          <p:cNvCxnSpPr/>
          <p:nvPr/>
        </p:nvCxnSpPr>
        <p:spPr>
          <a:xfrm>
            <a:off x="2260879" y="4733712"/>
            <a:ext cx="663934" cy="774812"/>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26" name="Straight Arrow Connector 25"/>
          <p:cNvCxnSpPr/>
          <p:nvPr/>
        </p:nvCxnSpPr>
        <p:spPr>
          <a:xfrm>
            <a:off x="2396753" y="4432103"/>
            <a:ext cx="392186" cy="301609"/>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396754" y="2379637"/>
            <a:ext cx="448212" cy="269689"/>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2908232" y="1742446"/>
            <a:ext cx="397501" cy="3766077"/>
          </a:xfrm>
          <a:prstGeom prst="rect">
            <a:avLst/>
          </a:prstGeom>
        </p:spPr>
      </p:pic>
    </p:spTree>
    <p:extLst>
      <p:ext uri="{BB962C8B-B14F-4D97-AF65-F5344CB8AC3E}">
        <p14:creationId xmlns:p14="http://schemas.microsoft.com/office/powerpoint/2010/main" val="2636647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dirty="0"/>
              <a:t>Fully connected layer</a:t>
            </a:r>
          </a:p>
        </p:txBody>
      </p:sp>
      <p:sp>
        <p:nvSpPr>
          <p:cNvPr id="3" name="Text Placeholder 2"/>
          <p:cNvSpPr>
            <a:spLocks noGrp="1"/>
          </p:cNvSpPr>
          <p:nvPr>
            <p:ph type="body" sz="quarter" idx="10"/>
          </p:nvPr>
        </p:nvSpPr>
        <p:spPr>
          <a:xfrm>
            <a:off x="0" y="818004"/>
            <a:ext cx="9143999" cy="495189"/>
          </a:xfrm>
        </p:spPr>
        <p:txBody>
          <a:bodyPr>
            <a:normAutofit fontScale="85000" lnSpcReduction="10000"/>
          </a:bodyPr>
          <a:lstStyle/>
          <a:p>
            <a:r>
              <a:rPr lang="en-US" dirty="0"/>
              <a:t>… and the vote depends on how strongly a value predicts X or O</a:t>
            </a:r>
          </a:p>
        </p:txBody>
      </p:sp>
      <p:sp>
        <p:nvSpPr>
          <p:cNvPr id="30" name="Rectangle 29"/>
          <p:cNvSpPr/>
          <p:nvPr/>
        </p:nvSpPr>
        <p:spPr bwMode="auto">
          <a:xfrm>
            <a:off x="5692530" y="2109468"/>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0" y="3948887"/>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1964296"/>
            <a:ext cx="2423008"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2669813"/>
            <a:ext cx="2442501"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2669813"/>
            <a:ext cx="2442501"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2669813"/>
            <a:ext cx="2442501"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2669813"/>
            <a:ext cx="2442501"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a:endCxn id="30" idx="1"/>
          </p:cNvCxnSpPr>
          <p:nvPr/>
        </p:nvCxnSpPr>
        <p:spPr>
          <a:xfrm>
            <a:off x="3250029" y="2263146"/>
            <a:ext cx="2442501" cy="406667"/>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p:cNvCxnSpPr>
            <a:endCxn id="30" idx="1"/>
          </p:cNvCxnSpPr>
          <p:nvPr/>
        </p:nvCxnSpPr>
        <p:spPr>
          <a:xfrm>
            <a:off x="3250029" y="2561997"/>
            <a:ext cx="2442501"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0" idx="1"/>
          </p:cNvCxnSpPr>
          <p:nvPr/>
        </p:nvCxnSpPr>
        <p:spPr>
          <a:xfrm flipV="1">
            <a:off x="3250029" y="2669813"/>
            <a:ext cx="2442501"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0" idx="1"/>
          </p:cNvCxnSpPr>
          <p:nvPr/>
        </p:nvCxnSpPr>
        <p:spPr>
          <a:xfrm flipV="1">
            <a:off x="3250029" y="2669813"/>
            <a:ext cx="2442501"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0" idx="1"/>
          </p:cNvCxnSpPr>
          <p:nvPr/>
        </p:nvCxnSpPr>
        <p:spPr>
          <a:xfrm flipV="1">
            <a:off x="3269522" y="2669813"/>
            <a:ext cx="2423008"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a:endCxn id="30" idx="1"/>
          </p:cNvCxnSpPr>
          <p:nvPr/>
        </p:nvCxnSpPr>
        <p:spPr>
          <a:xfrm flipV="1">
            <a:off x="3250029" y="2669813"/>
            <a:ext cx="2442501"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a:endCxn id="30" idx="1"/>
          </p:cNvCxnSpPr>
          <p:nvPr/>
        </p:nvCxnSpPr>
        <p:spPr>
          <a:xfrm flipV="1">
            <a:off x="3250029" y="2669813"/>
            <a:ext cx="2442501"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pic>
        <p:nvPicPr>
          <p:cNvPr id="9" name="Picture 8"/>
          <p:cNvPicPr>
            <a:picLocks noChangeAspect="1"/>
          </p:cNvPicPr>
          <p:nvPr/>
        </p:nvPicPr>
        <p:blipFill>
          <a:blip r:embed="rId2"/>
          <a:stretch>
            <a:fillRect/>
          </a:stretch>
        </p:blipFill>
        <p:spPr>
          <a:xfrm>
            <a:off x="2843808" y="1814870"/>
            <a:ext cx="425714" cy="3766077"/>
          </a:xfrm>
          <a:prstGeom prst="rect">
            <a:avLst/>
          </a:prstGeom>
        </p:spPr>
      </p:pic>
    </p:spTree>
    <p:extLst>
      <p:ext uri="{BB962C8B-B14F-4D97-AF65-F5344CB8AC3E}">
        <p14:creationId xmlns:p14="http://schemas.microsoft.com/office/powerpoint/2010/main" val="115006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725"/>
            <a:ext cx="8229600" cy="1143000"/>
          </a:xfrm>
        </p:spPr>
        <p:txBody>
          <a:bodyPr/>
          <a:lstStyle/>
          <a:p>
            <a:r>
              <a:rPr lang="en-US" dirty="0"/>
              <a:t>Fully connected layer</a:t>
            </a:r>
          </a:p>
        </p:txBody>
      </p:sp>
      <p:sp>
        <p:nvSpPr>
          <p:cNvPr id="3" name="Text Placeholder 2"/>
          <p:cNvSpPr>
            <a:spLocks noGrp="1"/>
          </p:cNvSpPr>
          <p:nvPr>
            <p:ph type="body" sz="quarter" idx="10"/>
          </p:nvPr>
        </p:nvSpPr>
        <p:spPr>
          <a:xfrm>
            <a:off x="201929" y="872322"/>
            <a:ext cx="8740142" cy="724246"/>
          </a:xfrm>
        </p:spPr>
        <p:txBody>
          <a:bodyPr>
            <a:normAutofit fontScale="70000" lnSpcReduction="20000"/>
          </a:bodyPr>
          <a:lstStyle/>
          <a:p>
            <a:r>
              <a:rPr lang="en-US" dirty="0"/>
              <a:t>Vote depends on how strongly a value predicts X or O</a:t>
            </a:r>
          </a:p>
          <a:p>
            <a:r>
              <a:rPr lang="en-US" dirty="0"/>
              <a:t>(see the picture after feeding both X and O)</a:t>
            </a:r>
          </a:p>
        </p:txBody>
      </p:sp>
      <p:sp>
        <p:nvSpPr>
          <p:cNvPr id="30" name="Rectangle 29"/>
          <p:cNvSpPr/>
          <p:nvPr/>
        </p:nvSpPr>
        <p:spPr bwMode="auto">
          <a:xfrm>
            <a:off x="5692530" y="2453482"/>
            <a:ext cx="1039709"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0" y="4292901"/>
            <a:ext cx="1039709"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2308310"/>
            <a:ext cx="2423008"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3013827"/>
            <a:ext cx="2442501"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3013827"/>
            <a:ext cx="2442501"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3013827"/>
            <a:ext cx="2442501"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3013827"/>
            <a:ext cx="2442501"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250029" y="2607160"/>
            <a:ext cx="2442501"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250029" y="2906011"/>
            <a:ext cx="2442501" cy="1947235"/>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250029" y="4853246"/>
            <a:ext cx="2442501"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250029" y="4853246"/>
            <a:ext cx="2442501"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250029" y="3013826"/>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250029" y="3013826"/>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250029" y="2607160"/>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250029" y="2906011"/>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250029" y="3013826"/>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250029" y="3013827"/>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269522" y="3013826"/>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250029" y="3013827"/>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250029" y="3013826"/>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250029" y="2308309"/>
            <a:ext cx="2442501"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250029" y="3225893"/>
            <a:ext cx="2442501" cy="1627353"/>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269522" y="3553885"/>
            <a:ext cx="2423008"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250029" y="3910378"/>
            <a:ext cx="2442501"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250029" y="4176126"/>
            <a:ext cx="2442501"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250029" y="4474977"/>
            <a:ext cx="2442501" cy="378269"/>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250029" y="4853246"/>
            <a:ext cx="2442501"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250029" y="4853246"/>
            <a:ext cx="2442501"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49" name="Picture 48"/>
          <p:cNvPicPr>
            <a:picLocks noChangeAspect="1"/>
          </p:cNvPicPr>
          <p:nvPr/>
        </p:nvPicPr>
        <p:blipFill>
          <a:blip r:embed="rId2"/>
          <a:stretch>
            <a:fillRect/>
          </a:stretch>
        </p:blipFill>
        <p:spPr>
          <a:xfrm>
            <a:off x="2843808" y="2158884"/>
            <a:ext cx="439581" cy="3766077"/>
          </a:xfrm>
          <a:prstGeom prst="rect">
            <a:avLst/>
          </a:prstGeom>
        </p:spPr>
      </p:pic>
    </p:spTree>
    <p:extLst>
      <p:ext uri="{BB962C8B-B14F-4D97-AF65-F5344CB8AC3E}">
        <p14:creationId xmlns:p14="http://schemas.microsoft.com/office/powerpoint/2010/main" val="2280644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normAutofit/>
          </a:bodyPr>
          <a:lstStyle/>
          <a:p>
            <a:r>
              <a:rPr lang="en-US" dirty="0"/>
              <a:t>Fully connected layer</a:t>
            </a:r>
          </a:p>
        </p:txBody>
      </p:sp>
      <p:sp>
        <p:nvSpPr>
          <p:cNvPr id="3" name="Text Placeholder 2"/>
          <p:cNvSpPr>
            <a:spLocks noGrp="1"/>
          </p:cNvSpPr>
          <p:nvPr>
            <p:ph type="body" sz="quarter" idx="10"/>
          </p:nvPr>
        </p:nvSpPr>
        <p:spPr>
          <a:xfrm>
            <a:off x="201929" y="917587"/>
            <a:ext cx="8740142" cy="724246"/>
          </a:xfrm>
        </p:spPr>
        <p:txBody>
          <a:bodyPr/>
          <a:lstStyle/>
          <a:p>
            <a:r>
              <a:rPr lang="en-US" dirty="0"/>
              <a:t>Lets have a new input (X or O ?):</a:t>
            </a:r>
          </a:p>
        </p:txBody>
      </p:sp>
      <p:sp>
        <p:nvSpPr>
          <p:cNvPr id="30" name="Rectangle 29"/>
          <p:cNvSpPr/>
          <p:nvPr/>
        </p:nvSpPr>
        <p:spPr bwMode="auto">
          <a:xfrm>
            <a:off x="5692530" y="2453482"/>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0" y="4292901"/>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2308310"/>
            <a:ext cx="2423008"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3013827"/>
            <a:ext cx="2442501"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3013827"/>
            <a:ext cx="2442501"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3013827"/>
            <a:ext cx="2442501"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3013827"/>
            <a:ext cx="2442501"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250029" y="2607160"/>
            <a:ext cx="2442501"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250029" y="2906011"/>
            <a:ext cx="2442501" cy="1947235"/>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250029" y="4853246"/>
            <a:ext cx="2442501"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250029" y="4853246"/>
            <a:ext cx="2442501"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250029" y="3013826"/>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250029" y="3013826"/>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250029" y="2607160"/>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250029" y="2906011"/>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250029" y="3013826"/>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250029" y="3013827"/>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269522" y="3013826"/>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250029" y="3013827"/>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250029" y="3013826"/>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250029" y="2308309"/>
            <a:ext cx="2442501"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250029" y="3225893"/>
            <a:ext cx="2442501" cy="1627353"/>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269522" y="3553885"/>
            <a:ext cx="2423008"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250029" y="3910378"/>
            <a:ext cx="2442501"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250029" y="4176126"/>
            <a:ext cx="2442501"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250029" y="4474977"/>
            <a:ext cx="2442501" cy="378269"/>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250029" y="4853246"/>
            <a:ext cx="2442501"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250029" y="4853246"/>
            <a:ext cx="2442501"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6" name="Picture 5"/>
          <p:cNvPicPr>
            <a:picLocks noChangeAspect="1"/>
          </p:cNvPicPr>
          <p:nvPr/>
        </p:nvPicPr>
        <p:blipFill>
          <a:blip r:embed="rId2"/>
          <a:stretch>
            <a:fillRect/>
          </a:stretch>
        </p:blipFill>
        <p:spPr>
          <a:xfrm>
            <a:off x="2843808" y="2158884"/>
            <a:ext cx="439581" cy="3766077"/>
          </a:xfrm>
          <a:prstGeom prst="rect">
            <a:avLst/>
          </a:prstGeom>
        </p:spPr>
      </p:pic>
    </p:spTree>
    <p:extLst>
      <p:ext uri="{BB962C8B-B14F-4D97-AF65-F5344CB8AC3E}">
        <p14:creationId xmlns:p14="http://schemas.microsoft.com/office/powerpoint/2010/main" val="24652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normAutofit/>
          </a:bodyPr>
          <a:lstStyle/>
          <a:p>
            <a:r>
              <a:rPr lang="en-US" dirty="0"/>
              <a:t>Fully connected layer</a:t>
            </a:r>
          </a:p>
        </p:txBody>
      </p:sp>
      <p:sp>
        <p:nvSpPr>
          <p:cNvPr id="30" name="Rectangle 29"/>
          <p:cNvSpPr/>
          <p:nvPr/>
        </p:nvSpPr>
        <p:spPr bwMode="auto">
          <a:xfrm>
            <a:off x="5692530" y="2453482"/>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0" y="4292901"/>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2308310"/>
            <a:ext cx="2423008"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3013827"/>
            <a:ext cx="2442501"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3013827"/>
            <a:ext cx="2442501"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3013827"/>
            <a:ext cx="2442501"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3013827"/>
            <a:ext cx="2442501"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250029" y="2607160"/>
            <a:ext cx="2442501"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250029" y="2906011"/>
            <a:ext cx="2442501" cy="1947235"/>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250029" y="4853246"/>
            <a:ext cx="2442501"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250029" y="4853246"/>
            <a:ext cx="2442501"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250029" y="3013826"/>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250029" y="3013826"/>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250029" y="2607160"/>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250029" y="2906011"/>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250029" y="3013826"/>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250029" y="3013827"/>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269522" y="3013826"/>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250029" y="3013827"/>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250029" y="3013826"/>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250029" y="2308309"/>
            <a:ext cx="2442501"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250029" y="3225893"/>
            <a:ext cx="2442501" cy="1627353"/>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269522" y="3553885"/>
            <a:ext cx="2423008"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250029" y="3910378"/>
            <a:ext cx="2442501"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250029" y="4176126"/>
            <a:ext cx="2442501"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250029" y="4474977"/>
            <a:ext cx="2442501" cy="378269"/>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250029" y="4853246"/>
            <a:ext cx="2442501"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250029" y="4853246"/>
            <a:ext cx="2442501"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6" name="Picture 5"/>
          <p:cNvPicPr>
            <a:picLocks noChangeAspect="1"/>
          </p:cNvPicPr>
          <p:nvPr/>
        </p:nvPicPr>
        <p:blipFill>
          <a:blip r:embed="rId2"/>
          <a:stretch>
            <a:fillRect/>
          </a:stretch>
        </p:blipFill>
        <p:spPr>
          <a:xfrm>
            <a:off x="2843808" y="2158884"/>
            <a:ext cx="439581" cy="3766077"/>
          </a:xfrm>
          <a:prstGeom prst="rect">
            <a:avLst/>
          </a:prstGeom>
        </p:spPr>
      </p:pic>
      <p:sp>
        <p:nvSpPr>
          <p:cNvPr id="4" name="Oval 3"/>
          <p:cNvSpPr/>
          <p:nvPr/>
        </p:nvSpPr>
        <p:spPr bwMode="auto">
          <a:xfrm>
            <a:off x="2843808" y="2158884"/>
            <a:ext cx="439581"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49" name="Oval 48"/>
          <p:cNvSpPr/>
          <p:nvPr/>
        </p:nvSpPr>
        <p:spPr bwMode="auto">
          <a:xfrm>
            <a:off x="2843808" y="3055436"/>
            <a:ext cx="439581"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0" name="Oval 59"/>
          <p:cNvSpPr/>
          <p:nvPr/>
        </p:nvSpPr>
        <p:spPr bwMode="auto">
          <a:xfrm>
            <a:off x="2843808" y="3354287"/>
            <a:ext cx="439581"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1" name="Oval 60"/>
          <p:cNvSpPr/>
          <p:nvPr/>
        </p:nvSpPr>
        <p:spPr bwMode="auto">
          <a:xfrm>
            <a:off x="2843808" y="4923253"/>
            <a:ext cx="439581"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2" name="Oval 61"/>
          <p:cNvSpPr/>
          <p:nvPr/>
        </p:nvSpPr>
        <p:spPr bwMode="auto">
          <a:xfrm>
            <a:off x="2843808" y="5296816"/>
            <a:ext cx="439581"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3" name="Text Placeholder 2"/>
          <p:cNvSpPr>
            <a:spLocks noGrp="1"/>
          </p:cNvSpPr>
          <p:nvPr>
            <p:ph type="body" sz="quarter" idx="10"/>
          </p:nvPr>
        </p:nvSpPr>
        <p:spPr>
          <a:xfrm>
            <a:off x="201929" y="917587"/>
            <a:ext cx="8740142" cy="724246"/>
          </a:xfrm>
        </p:spPr>
        <p:txBody>
          <a:bodyPr/>
          <a:lstStyle/>
          <a:p>
            <a:r>
              <a:rPr lang="en-US" dirty="0"/>
              <a:t>Lets have a new input (X or O ?):</a:t>
            </a:r>
          </a:p>
        </p:txBody>
      </p:sp>
    </p:spTree>
    <p:extLst>
      <p:ext uri="{BB962C8B-B14F-4D97-AF65-F5344CB8AC3E}">
        <p14:creationId xmlns:p14="http://schemas.microsoft.com/office/powerpoint/2010/main" val="1158062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5257879"/>
            <a:ext cx="8856983" cy="1477328"/>
          </a:xfrm>
          <a:prstGeom prst="rect">
            <a:avLst/>
          </a:prstGeom>
          <a:solidFill>
            <a:schemeClr val="bg1">
              <a:lumMod val="85000"/>
            </a:schemeClr>
          </a:solidFill>
          <a:ln w="19050">
            <a:solidFill>
              <a:schemeClr val="tx1"/>
            </a:solidFill>
          </a:ln>
        </p:spPr>
        <p:txBody>
          <a:bodyPr wrap="square" rtlCol="0">
            <a:spAutoFit/>
          </a:bodyPr>
          <a:lstStyle/>
          <a:p>
            <a:r>
              <a:rPr lang="en-US" dirty="0"/>
              <a:t>When a computer sees an image (takes an image as input), it will see an array of pixel values. Depending on the resolution and size of the image, it will see a </a:t>
            </a:r>
            <a:r>
              <a:rPr lang="en-US" b="1" dirty="0"/>
              <a:t>X</a:t>
            </a:r>
            <a:r>
              <a:rPr lang="en-US" dirty="0"/>
              <a:t> </a:t>
            </a:r>
            <a:r>
              <a:rPr lang="en-US" dirty="0" err="1"/>
              <a:t>x</a:t>
            </a:r>
            <a:r>
              <a:rPr lang="en-US" dirty="0"/>
              <a:t> </a:t>
            </a:r>
            <a:r>
              <a:rPr lang="en-US" b="1" dirty="0" err="1"/>
              <a:t>X</a:t>
            </a:r>
            <a:r>
              <a:rPr lang="en-US" dirty="0"/>
              <a:t> x </a:t>
            </a:r>
            <a:r>
              <a:rPr lang="en-US" b="1" dirty="0"/>
              <a:t>3</a:t>
            </a:r>
            <a:r>
              <a:rPr lang="en-US" dirty="0"/>
              <a:t> array of numbers (The 3 refers to RGB values). Just to drive home the point, let's say we have a color image in JPG form and its size is 480 x 480. The representative array will be 480 x 480 x 3. Each of these numbers is given a value from 0 to 255 which describes the pixel intensity at that point.</a:t>
            </a:r>
          </a:p>
        </p:txBody>
      </p:sp>
      <p:sp>
        <p:nvSpPr>
          <p:cNvPr id="5" name="Rectangle 4"/>
          <p:cNvSpPr/>
          <p:nvPr/>
        </p:nvSpPr>
        <p:spPr>
          <a:xfrm>
            <a:off x="1046726" y="63014"/>
            <a:ext cx="258917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 we see</a:t>
            </a:r>
          </a:p>
        </p:txBody>
      </p:sp>
      <p:sp>
        <p:nvSpPr>
          <p:cNvPr id="6" name="Rectangle 5"/>
          <p:cNvSpPr/>
          <p:nvPr/>
        </p:nvSpPr>
        <p:spPr>
          <a:xfrm>
            <a:off x="4953901" y="55457"/>
            <a:ext cx="4178708"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 computer sees</a:t>
            </a:r>
          </a:p>
        </p:txBody>
      </p:sp>
      <p:grpSp>
        <p:nvGrpSpPr>
          <p:cNvPr id="7" name="Group 6"/>
          <p:cNvGrpSpPr/>
          <p:nvPr/>
        </p:nvGrpSpPr>
        <p:grpSpPr>
          <a:xfrm>
            <a:off x="2148587" y="732214"/>
            <a:ext cx="5552161" cy="1731507"/>
            <a:chOff x="2148587" y="913582"/>
            <a:chExt cx="5552161" cy="1731507"/>
          </a:xfrm>
        </p:grpSpPr>
        <p:grpSp>
          <p:nvGrpSpPr>
            <p:cNvPr id="8" name="Group 7"/>
            <p:cNvGrpSpPr/>
            <p:nvPr/>
          </p:nvGrpSpPr>
          <p:grpSpPr>
            <a:xfrm>
              <a:off x="5573945" y="1098511"/>
              <a:ext cx="2126803" cy="1546578"/>
              <a:chOff x="7236296" y="3789040"/>
              <a:chExt cx="1584176" cy="1077196"/>
            </a:xfrm>
          </p:grpSpPr>
          <p:grpSp>
            <p:nvGrpSpPr>
              <p:cNvPr id="11" name="Group 10"/>
              <p:cNvGrpSpPr/>
              <p:nvPr/>
            </p:nvGrpSpPr>
            <p:grpSpPr>
              <a:xfrm>
                <a:off x="7236296" y="3789040"/>
                <a:ext cx="1584176" cy="1077196"/>
                <a:chOff x="4572001" y="3827672"/>
                <a:chExt cx="3925350" cy="2708772"/>
              </a:xfrm>
            </p:grpSpPr>
            <p:sp>
              <p:nvSpPr>
                <p:cNvPr id="13" name="Cube 12"/>
                <p:cNvSpPr/>
                <p:nvPr/>
              </p:nvSpPr>
              <p:spPr>
                <a:xfrm flipH="1">
                  <a:off x="4572001" y="3827672"/>
                  <a:ext cx="3600399" cy="2376264"/>
                </a:xfrm>
                <a:prstGeom prst="cube">
                  <a:avLst>
                    <a:gd name="adj" fmla="val 748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flipH="1">
                  <a:off x="4724401" y="3980072"/>
                  <a:ext cx="3600399" cy="2376264"/>
                </a:xfrm>
                <a:prstGeom prst="cube">
                  <a:avLst>
                    <a:gd name="adj" fmla="val 748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flipH="1">
                  <a:off x="4896952" y="4160180"/>
                  <a:ext cx="3600399" cy="2376264"/>
                </a:xfrm>
                <a:prstGeom prst="cube">
                  <a:avLst>
                    <a:gd name="adj" fmla="val 74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1165" y="4094945"/>
                <a:ext cx="1056720" cy="626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9"/>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148587" y="913582"/>
              <a:ext cx="1248995" cy="162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a:off x="3635896" y="1660612"/>
              <a:ext cx="1656184" cy="429011"/>
            </a:xfrm>
            <a:prstGeom prst="rightArrow">
              <a:avLst>
                <a:gd name="adj1" fmla="val 50000"/>
                <a:gd name="adj2" fmla="val 111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78592" y="2626226"/>
            <a:ext cx="8518126" cy="2421496"/>
            <a:chOff x="378592" y="2852936"/>
            <a:chExt cx="8518126" cy="2421496"/>
          </a:xfrm>
        </p:grpSpPr>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592" y="2852936"/>
              <a:ext cx="3052630" cy="24214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ight Arrow 17"/>
            <p:cNvSpPr/>
            <p:nvPr/>
          </p:nvSpPr>
          <p:spPr>
            <a:xfrm>
              <a:off x="3690055" y="3797291"/>
              <a:ext cx="1656184" cy="429011"/>
            </a:xfrm>
            <a:prstGeom prst="rightArrow">
              <a:avLst>
                <a:gd name="adj1" fmla="val 50000"/>
                <a:gd name="adj2" fmla="val 111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660308" y="2955172"/>
              <a:ext cx="3236410" cy="2264874"/>
              <a:chOff x="5660308" y="2924944"/>
              <a:chExt cx="3236410" cy="2264874"/>
            </a:xfrm>
          </p:grpSpPr>
          <p:pic>
            <p:nvPicPr>
              <p:cNvPr id="20"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0308" y="3212976"/>
                <a:ext cx="2864692" cy="197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val 20"/>
              <p:cNvSpPr/>
              <p:nvPr/>
            </p:nvSpPr>
            <p:spPr>
              <a:xfrm>
                <a:off x="8536678" y="3701036"/>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22" name="Oval 21"/>
              <p:cNvSpPr/>
              <p:nvPr/>
            </p:nvSpPr>
            <p:spPr>
              <a:xfrm>
                <a:off x="8221737" y="3307655"/>
                <a:ext cx="360040" cy="36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3" name="Oval 22"/>
              <p:cNvSpPr/>
              <p:nvPr/>
            </p:nvSpPr>
            <p:spPr>
              <a:xfrm>
                <a:off x="7934418" y="2924944"/>
                <a:ext cx="360040" cy="3600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grpSp>
      </p:grpSp>
    </p:spTree>
    <p:extLst>
      <p:ext uri="{BB962C8B-B14F-4D97-AF65-F5344CB8AC3E}">
        <p14:creationId xmlns:p14="http://schemas.microsoft.com/office/powerpoint/2010/main" val="2341783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01"/>
            <a:ext cx="8229600" cy="1143000"/>
          </a:xfrm>
        </p:spPr>
        <p:txBody>
          <a:bodyPr/>
          <a:lstStyle/>
          <a:p>
            <a:r>
              <a:rPr lang="en-US" dirty="0"/>
              <a:t>Fully connected layer</a:t>
            </a:r>
          </a:p>
        </p:txBody>
      </p:sp>
      <p:sp>
        <p:nvSpPr>
          <p:cNvPr id="30" name="Rectangle 29"/>
          <p:cNvSpPr/>
          <p:nvPr/>
        </p:nvSpPr>
        <p:spPr bwMode="auto">
          <a:xfrm>
            <a:off x="5692530" y="2453482"/>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0" y="4292901"/>
            <a:ext cx="1111717"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2308310"/>
            <a:ext cx="2423008"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3013827"/>
            <a:ext cx="2442501"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3013827"/>
            <a:ext cx="2442501"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3013827"/>
            <a:ext cx="2442501"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3013827"/>
            <a:ext cx="2442501"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250029" y="2607160"/>
            <a:ext cx="2442501"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250029" y="2906011"/>
            <a:ext cx="2442501" cy="1947235"/>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250029" y="4853246"/>
            <a:ext cx="2442501"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250029" y="4853246"/>
            <a:ext cx="2442501"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250029" y="3013826"/>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250029" y="3013826"/>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250029" y="2607160"/>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250029" y="2906011"/>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250029" y="3013826"/>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250029" y="3013827"/>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269522" y="3013826"/>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250029" y="3013827"/>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250029" y="3013826"/>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250029" y="2308309"/>
            <a:ext cx="2442501"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250029" y="3225893"/>
            <a:ext cx="2442501" cy="1627353"/>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269522" y="3553885"/>
            <a:ext cx="2423008"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250029" y="3910378"/>
            <a:ext cx="2442501"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250029" y="4176126"/>
            <a:ext cx="2442501"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250029" y="4474977"/>
            <a:ext cx="2442501" cy="378269"/>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250029" y="4853246"/>
            <a:ext cx="2442501"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250029" y="4853246"/>
            <a:ext cx="2442501"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6" name="Picture 5"/>
          <p:cNvPicPr>
            <a:picLocks noChangeAspect="1"/>
          </p:cNvPicPr>
          <p:nvPr/>
        </p:nvPicPr>
        <p:blipFill>
          <a:blip r:embed="rId2"/>
          <a:stretch>
            <a:fillRect/>
          </a:stretch>
        </p:blipFill>
        <p:spPr>
          <a:xfrm>
            <a:off x="2915816" y="2158884"/>
            <a:ext cx="367573" cy="3766077"/>
          </a:xfrm>
          <a:prstGeom prst="rect">
            <a:avLst/>
          </a:prstGeom>
        </p:spPr>
      </p:pic>
      <p:sp>
        <p:nvSpPr>
          <p:cNvPr id="4" name="Oval 3"/>
          <p:cNvSpPr/>
          <p:nvPr/>
        </p:nvSpPr>
        <p:spPr bwMode="auto">
          <a:xfrm>
            <a:off x="2915816" y="2158884"/>
            <a:ext cx="367573"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49" name="Oval 48"/>
          <p:cNvSpPr/>
          <p:nvPr/>
        </p:nvSpPr>
        <p:spPr bwMode="auto">
          <a:xfrm>
            <a:off x="2915816" y="3055436"/>
            <a:ext cx="367573"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0" name="Oval 59"/>
          <p:cNvSpPr/>
          <p:nvPr/>
        </p:nvSpPr>
        <p:spPr bwMode="auto">
          <a:xfrm>
            <a:off x="2915816" y="3354287"/>
            <a:ext cx="367573"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1" name="Oval 60"/>
          <p:cNvSpPr/>
          <p:nvPr/>
        </p:nvSpPr>
        <p:spPr bwMode="auto">
          <a:xfrm>
            <a:off x="2915816" y="4923253"/>
            <a:ext cx="367573"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2" name="Oval 61"/>
          <p:cNvSpPr/>
          <p:nvPr/>
        </p:nvSpPr>
        <p:spPr bwMode="auto">
          <a:xfrm>
            <a:off x="2915816" y="5296816"/>
            <a:ext cx="367573" cy="37356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 name="TextBox 4"/>
          <p:cNvSpPr txBox="1"/>
          <p:nvPr/>
        </p:nvSpPr>
        <p:spPr>
          <a:xfrm>
            <a:off x="6936386" y="2634320"/>
            <a:ext cx="1112715" cy="700363"/>
          </a:xfrm>
          <a:prstGeom prst="rect">
            <a:avLst/>
          </a:prstGeom>
          <a:noFill/>
        </p:spPr>
        <p:txBody>
          <a:bodyPr wrap="square" lIns="150602" tIns="120481" rIns="150602" bIns="120481" rtlCol="0">
            <a:spAutoFit/>
          </a:bodyPr>
          <a:lstStyle/>
          <a:p>
            <a:pPr>
              <a:lnSpc>
                <a:spcPct val="90000"/>
              </a:lnSpc>
              <a:spcAft>
                <a:spcPts val="494"/>
              </a:spcAft>
            </a:pPr>
            <a:r>
              <a:rPr lang="en-US" sz="3300" dirty="0">
                <a:gradFill>
                  <a:gsLst>
                    <a:gs pos="2917">
                      <a:schemeClr val="tx1"/>
                    </a:gs>
                    <a:gs pos="30000">
                      <a:schemeClr val="tx1"/>
                    </a:gs>
                  </a:gsLst>
                  <a:lin ang="5400000" scaled="0"/>
                </a:gradFill>
              </a:rPr>
              <a:t>0.92</a:t>
            </a:r>
          </a:p>
        </p:txBody>
      </p:sp>
      <p:sp>
        <p:nvSpPr>
          <p:cNvPr id="63" name="Oval 62"/>
          <p:cNvSpPr/>
          <p:nvPr/>
        </p:nvSpPr>
        <p:spPr bwMode="auto">
          <a:xfrm>
            <a:off x="6909227" y="2457735"/>
            <a:ext cx="1058241" cy="1066782"/>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4" name="Text Placeholder 2"/>
          <p:cNvSpPr>
            <a:spLocks noGrp="1"/>
          </p:cNvSpPr>
          <p:nvPr>
            <p:ph type="body" sz="quarter" idx="10"/>
          </p:nvPr>
        </p:nvSpPr>
        <p:spPr>
          <a:xfrm>
            <a:off x="201929" y="917587"/>
            <a:ext cx="8740142" cy="724246"/>
          </a:xfrm>
        </p:spPr>
        <p:txBody>
          <a:bodyPr/>
          <a:lstStyle/>
          <a:p>
            <a:r>
              <a:rPr lang="en-US" dirty="0"/>
              <a:t>Lets have a new input (X or O ?):</a:t>
            </a:r>
          </a:p>
        </p:txBody>
      </p:sp>
    </p:spTree>
    <p:extLst>
      <p:ext uri="{BB962C8B-B14F-4D97-AF65-F5344CB8AC3E}">
        <p14:creationId xmlns:p14="http://schemas.microsoft.com/office/powerpoint/2010/main" val="3625837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US" dirty="0"/>
              <a:t>Fully connected layer</a:t>
            </a:r>
          </a:p>
        </p:txBody>
      </p:sp>
      <p:sp>
        <p:nvSpPr>
          <p:cNvPr id="3" name="Text Placeholder 2"/>
          <p:cNvSpPr>
            <a:spLocks noGrp="1"/>
          </p:cNvSpPr>
          <p:nvPr>
            <p:ph type="body" sz="quarter" idx="10"/>
          </p:nvPr>
        </p:nvSpPr>
        <p:spPr>
          <a:xfrm>
            <a:off x="165717" y="935693"/>
            <a:ext cx="8740142" cy="724246"/>
          </a:xfrm>
        </p:spPr>
        <p:txBody>
          <a:bodyPr/>
          <a:lstStyle/>
          <a:p>
            <a:r>
              <a:rPr lang="en-US" dirty="0"/>
              <a:t>Future values vote on X or O</a:t>
            </a:r>
          </a:p>
        </p:txBody>
      </p:sp>
      <p:sp>
        <p:nvSpPr>
          <p:cNvPr id="30" name="Rectangle 29"/>
          <p:cNvSpPr/>
          <p:nvPr/>
        </p:nvSpPr>
        <p:spPr bwMode="auto">
          <a:xfrm>
            <a:off x="5692531" y="2453482"/>
            <a:ext cx="1091864"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1" y="4292901"/>
            <a:ext cx="1091864"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3013827"/>
            <a:ext cx="2442502"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3013827"/>
            <a:ext cx="2442502"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250029" y="2607160"/>
            <a:ext cx="2442502"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250029" y="2906011"/>
            <a:ext cx="2442502" cy="1947235"/>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250029" y="4853246"/>
            <a:ext cx="2442502"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250029" y="4853246"/>
            <a:ext cx="2442502"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250029" y="3013826"/>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250029" y="3013826"/>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250029" y="2607160"/>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250029" y="2906011"/>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250029" y="3013826"/>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250029" y="3013827"/>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269522" y="3013826"/>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250029" y="3013827"/>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250029" y="3013826"/>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250029" y="2308309"/>
            <a:ext cx="2442502"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250029" y="3225893"/>
            <a:ext cx="2442502" cy="1627353"/>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269522" y="3553885"/>
            <a:ext cx="2423009"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250029" y="3910378"/>
            <a:ext cx="2442502"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250029" y="4176126"/>
            <a:ext cx="2442502"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250029" y="4474977"/>
            <a:ext cx="2442502" cy="378269"/>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250029" y="4853246"/>
            <a:ext cx="2442502"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250029" y="4853246"/>
            <a:ext cx="2442502"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6" name="Picture 5"/>
          <p:cNvPicPr>
            <a:picLocks noChangeAspect="1"/>
          </p:cNvPicPr>
          <p:nvPr/>
        </p:nvPicPr>
        <p:blipFill>
          <a:blip r:embed="rId2"/>
          <a:stretch>
            <a:fillRect/>
          </a:stretch>
        </p:blipFill>
        <p:spPr>
          <a:xfrm>
            <a:off x="2843808" y="2158884"/>
            <a:ext cx="439581" cy="3766077"/>
          </a:xfrm>
          <a:prstGeom prst="rect">
            <a:avLst/>
          </a:prstGeom>
        </p:spPr>
      </p:pic>
      <p:sp>
        <p:nvSpPr>
          <p:cNvPr id="4" name="Oval 3"/>
          <p:cNvSpPr/>
          <p:nvPr/>
        </p:nvSpPr>
        <p:spPr bwMode="auto">
          <a:xfrm>
            <a:off x="2843808" y="2383022"/>
            <a:ext cx="439581"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49" name="Oval 48"/>
          <p:cNvSpPr/>
          <p:nvPr/>
        </p:nvSpPr>
        <p:spPr bwMode="auto">
          <a:xfrm>
            <a:off x="2843808" y="2756586"/>
            <a:ext cx="439581"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1" name="Oval 60"/>
          <p:cNvSpPr/>
          <p:nvPr/>
        </p:nvSpPr>
        <p:spPr bwMode="auto">
          <a:xfrm>
            <a:off x="2843808" y="4624402"/>
            <a:ext cx="439581"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2" name="Oval 61"/>
          <p:cNvSpPr/>
          <p:nvPr/>
        </p:nvSpPr>
        <p:spPr bwMode="auto">
          <a:xfrm>
            <a:off x="2843808" y="5595667"/>
            <a:ext cx="439581"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 name="TextBox 4"/>
          <p:cNvSpPr txBox="1"/>
          <p:nvPr/>
        </p:nvSpPr>
        <p:spPr>
          <a:xfrm>
            <a:off x="6918281" y="2625267"/>
            <a:ext cx="1092844" cy="700363"/>
          </a:xfrm>
          <a:prstGeom prst="rect">
            <a:avLst/>
          </a:prstGeom>
          <a:noFill/>
        </p:spPr>
        <p:txBody>
          <a:bodyPr wrap="square" lIns="150602" tIns="120481" rIns="150602" bIns="120481" rtlCol="0">
            <a:spAutoFit/>
          </a:bodyPr>
          <a:lstStyle/>
          <a:p>
            <a:pPr>
              <a:lnSpc>
                <a:spcPct val="90000"/>
              </a:lnSpc>
              <a:spcAft>
                <a:spcPts val="494"/>
              </a:spcAft>
            </a:pPr>
            <a:r>
              <a:rPr lang="en-US" sz="3300" dirty="0">
                <a:gradFill>
                  <a:gsLst>
                    <a:gs pos="2917">
                      <a:schemeClr val="tx1"/>
                    </a:gs>
                    <a:gs pos="30000">
                      <a:schemeClr val="tx1"/>
                    </a:gs>
                  </a:gsLst>
                  <a:lin ang="5400000" scaled="0"/>
                </a:gradFill>
              </a:rPr>
              <a:t>0.92</a:t>
            </a:r>
          </a:p>
        </p:txBody>
      </p:sp>
      <p:sp>
        <p:nvSpPr>
          <p:cNvPr id="63" name="Oval 62"/>
          <p:cNvSpPr/>
          <p:nvPr/>
        </p:nvSpPr>
        <p:spPr bwMode="auto">
          <a:xfrm>
            <a:off x="6891122" y="2457735"/>
            <a:ext cx="1039343" cy="1066782"/>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703356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618"/>
            <a:ext cx="8229600" cy="1143000"/>
          </a:xfrm>
        </p:spPr>
        <p:txBody>
          <a:bodyPr/>
          <a:lstStyle/>
          <a:p>
            <a:r>
              <a:rPr lang="en-US" dirty="0"/>
              <a:t>Fully connected layer</a:t>
            </a:r>
          </a:p>
        </p:txBody>
      </p:sp>
      <p:sp>
        <p:nvSpPr>
          <p:cNvPr id="3" name="Text Placeholder 2"/>
          <p:cNvSpPr>
            <a:spLocks noGrp="1"/>
          </p:cNvSpPr>
          <p:nvPr>
            <p:ph type="body" sz="quarter" idx="10"/>
          </p:nvPr>
        </p:nvSpPr>
        <p:spPr>
          <a:xfrm>
            <a:off x="179512" y="1124744"/>
            <a:ext cx="8740142" cy="724246"/>
          </a:xfrm>
        </p:spPr>
        <p:txBody>
          <a:bodyPr/>
          <a:lstStyle/>
          <a:p>
            <a:r>
              <a:rPr lang="en-US" dirty="0"/>
              <a:t>Future values vote on X or O</a:t>
            </a:r>
          </a:p>
        </p:txBody>
      </p:sp>
      <p:sp>
        <p:nvSpPr>
          <p:cNvPr id="30" name="Rectangle 29"/>
          <p:cNvSpPr/>
          <p:nvPr/>
        </p:nvSpPr>
        <p:spPr bwMode="auto">
          <a:xfrm>
            <a:off x="5692531" y="2453482"/>
            <a:ext cx="1144272"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5692531" y="4292901"/>
            <a:ext cx="1144272"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250029" y="3013827"/>
            <a:ext cx="2442502"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250029" y="3013827"/>
            <a:ext cx="2442502"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250029" y="2607160"/>
            <a:ext cx="2442502"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250029" y="2906011"/>
            <a:ext cx="2442502" cy="1947235"/>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250029" y="4853246"/>
            <a:ext cx="2442502"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250029" y="4853246"/>
            <a:ext cx="2442502"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269522" y="2308310"/>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250029" y="3013827"/>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250029" y="3013826"/>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250029" y="3013827"/>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250029" y="3013826"/>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250029" y="2607160"/>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250029" y="2906011"/>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250029" y="3013826"/>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250029" y="3013827"/>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269522" y="3013826"/>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250029" y="3013827"/>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250029" y="3013826"/>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250029" y="2308309"/>
            <a:ext cx="2442502"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250029" y="3225893"/>
            <a:ext cx="2442502" cy="1627353"/>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269522" y="3553885"/>
            <a:ext cx="2423009"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250029" y="3910378"/>
            <a:ext cx="2442502"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250029" y="4176126"/>
            <a:ext cx="2442502"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250029" y="4474977"/>
            <a:ext cx="2442502" cy="378269"/>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250029" y="4853246"/>
            <a:ext cx="2442502"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250029" y="4853246"/>
            <a:ext cx="2442502"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6" name="Picture 5"/>
          <p:cNvPicPr>
            <a:picLocks noChangeAspect="1"/>
          </p:cNvPicPr>
          <p:nvPr/>
        </p:nvPicPr>
        <p:blipFill>
          <a:blip r:embed="rId2"/>
          <a:stretch>
            <a:fillRect/>
          </a:stretch>
        </p:blipFill>
        <p:spPr>
          <a:xfrm>
            <a:off x="2860692" y="2158884"/>
            <a:ext cx="422697" cy="3766077"/>
          </a:xfrm>
          <a:prstGeom prst="rect">
            <a:avLst/>
          </a:prstGeom>
          <a:ln w="12700">
            <a:solidFill>
              <a:schemeClr val="tx1"/>
            </a:solidFill>
          </a:ln>
        </p:spPr>
      </p:pic>
      <p:sp>
        <p:nvSpPr>
          <p:cNvPr id="4" name="Oval 3"/>
          <p:cNvSpPr/>
          <p:nvPr/>
        </p:nvSpPr>
        <p:spPr bwMode="auto">
          <a:xfrm>
            <a:off x="2797301" y="2383022"/>
            <a:ext cx="486089"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49" name="Oval 48"/>
          <p:cNvSpPr/>
          <p:nvPr/>
        </p:nvSpPr>
        <p:spPr bwMode="auto">
          <a:xfrm>
            <a:off x="2797301" y="2756586"/>
            <a:ext cx="486089"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1" name="Oval 60"/>
          <p:cNvSpPr/>
          <p:nvPr/>
        </p:nvSpPr>
        <p:spPr bwMode="auto">
          <a:xfrm>
            <a:off x="2797301" y="4624402"/>
            <a:ext cx="486089"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2" name="Oval 61"/>
          <p:cNvSpPr/>
          <p:nvPr/>
        </p:nvSpPr>
        <p:spPr bwMode="auto">
          <a:xfrm>
            <a:off x="2797301" y="5595667"/>
            <a:ext cx="486089" cy="373563"/>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 name="TextBox 4"/>
          <p:cNvSpPr txBox="1"/>
          <p:nvPr/>
        </p:nvSpPr>
        <p:spPr>
          <a:xfrm>
            <a:off x="6836803" y="2607161"/>
            <a:ext cx="1183360" cy="700363"/>
          </a:xfrm>
          <a:prstGeom prst="rect">
            <a:avLst/>
          </a:prstGeom>
          <a:noFill/>
        </p:spPr>
        <p:txBody>
          <a:bodyPr wrap="square" lIns="150602" tIns="120481" rIns="150602" bIns="120481" rtlCol="0">
            <a:spAutoFit/>
          </a:bodyPr>
          <a:lstStyle/>
          <a:p>
            <a:pPr>
              <a:lnSpc>
                <a:spcPct val="90000"/>
              </a:lnSpc>
              <a:spcAft>
                <a:spcPts val="494"/>
              </a:spcAft>
            </a:pPr>
            <a:r>
              <a:rPr lang="en-US" sz="3300" dirty="0">
                <a:gradFill>
                  <a:gsLst>
                    <a:gs pos="2917">
                      <a:schemeClr val="tx1"/>
                    </a:gs>
                    <a:gs pos="30000">
                      <a:schemeClr val="tx1"/>
                    </a:gs>
                  </a:gsLst>
                  <a:lin ang="5400000" scaled="0"/>
                </a:gradFill>
              </a:rPr>
              <a:t>0.92</a:t>
            </a:r>
          </a:p>
        </p:txBody>
      </p:sp>
      <p:sp>
        <p:nvSpPr>
          <p:cNvPr id="60" name="TextBox 59"/>
          <p:cNvSpPr txBox="1"/>
          <p:nvPr/>
        </p:nvSpPr>
        <p:spPr>
          <a:xfrm>
            <a:off x="6909227" y="4436477"/>
            <a:ext cx="1111351" cy="700363"/>
          </a:xfrm>
          <a:prstGeom prst="rect">
            <a:avLst/>
          </a:prstGeom>
          <a:noFill/>
        </p:spPr>
        <p:txBody>
          <a:bodyPr wrap="square" lIns="150602" tIns="120481" rIns="150602" bIns="120481" rtlCol="0">
            <a:spAutoFit/>
          </a:bodyPr>
          <a:lstStyle/>
          <a:p>
            <a:pPr>
              <a:lnSpc>
                <a:spcPct val="90000"/>
              </a:lnSpc>
              <a:spcAft>
                <a:spcPts val="494"/>
              </a:spcAft>
            </a:pPr>
            <a:r>
              <a:rPr lang="en-US" sz="3300" dirty="0">
                <a:gradFill>
                  <a:gsLst>
                    <a:gs pos="2917">
                      <a:schemeClr val="tx1"/>
                    </a:gs>
                    <a:gs pos="30000">
                      <a:schemeClr val="tx1"/>
                    </a:gs>
                  </a:gsLst>
                  <a:lin ang="5400000" scaled="0"/>
                </a:gradFill>
              </a:rPr>
              <a:t>0.51</a:t>
            </a:r>
          </a:p>
        </p:txBody>
      </p:sp>
      <p:sp>
        <p:nvSpPr>
          <p:cNvPr id="64" name="Oval 63"/>
          <p:cNvSpPr/>
          <p:nvPr/>
        </p:nvSpPr>
        <p:spPr bwMode="auto">
          <a:xfrm>
            <a:off x="6909227" y="4250839"/>
            <a:ext cx="1038927" cy="1066782"/>
          </a:xfrm>
          <a:prstGeom prst="ellipse">
            <a:avLst/>
          </a:prstGeom>
          <a:noFill/>
          <a:ln w="381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540334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3"/>
            <a:ext cx="8229600" cy="1008112"/>
          </a:xfrm>
        </p:spPr>
        <p:txBody>
          <a:bodyPr/>
          <a:lstStyle/>
          <a:p>
            <a:r>
              <a:rPr lang="en-US" dirty="0"/>
              <a:t>Fully connected layer</a:t>
            </a:r>
          </a:p>
        </p:txBody>
      </p:sp>
      <p:sp>
        <p:nvSpPr>
          <p:cNvPr id="3" name="Text Placeholder 2"/>
          <p:cNvSpPr>
            <a:spLocks noGrp="1"/>
          </p:cNvSpPr>
          <p:nvPr>
            <p:ph type="body" sz="quarter" idx="10"/>
          </p:nvPr>
        </p:nvSpPr>
        <p:spPr>
          <a:xfrm>
            <a:off x="251520" y="726828"/>
            <a:ext cx="8740142" cy="724246"/>
          </a:xfrm>
        </p:spPr>
        <p:txBody>
          <a:bodyPr/>
          <a:lstStyle/>
          <a:p>
            <a:r>
              <a:rPr lang="en-US" dirty="0"/>
              <a:t>Future values vote on X or O</a:t>
            </a:r>
          </a:p>
        </p:txBody>
      </p:sp>
      <p:sp>
        <p:nvSpPr>
          <p:cNvPr id="30" name="Rectangle 29"/>
          <p:cNvSpPr/>
          <p:nvPr/>
        </p:nvSpPr>
        <p:spPr bwMode="auto">
          <a:xfrm>
            <a:off x="6063703" y="1579687"/>
            <a:ext cx="1111718"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32" name="Rectangle 31"/>
          <p:cNvSpPr/>
          <p:nvPr/>
        </p:nvSpPr>
        <p:spPr bwMode="auto">
          <a:xfrm>
            <a:off x="6063703" y="3419107"/>
            <a:ext cx="1193072"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cxnSp>
        <p:nvCxnSpPr>
          <p:cNvPr id="34" name="Straight Arrow Connector 33"/>
          <p:cNvCxnSpPr>
            <a:endCxn id="30" idx="1"/>
          </p:cNvCxnSpPr>
          <p:nvPr/>
        </p:nvCxnSpPr>
        <p:spPr>
          <a:xfrm>
            <a:off x="3640695" y="1434515"/>
            <a:ext cx="2423008"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p:cNvCxnSpPr>
            <a:endCxn id="30" idx="1"/>
          </p:cNvCxnSpPr>
          <p:nvPr/>
        </p:nvCxnSpPr>
        <p:spPr>
          <a:xfrm flipV="1">
            <a:off x="3621202" y="2140032"/>
            <a:ext cx="2442501"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a:endCxn id="30" idx="1"/>
          </p:cNvCxnSpPr>
          <p:nvPr/>
        </p:nvCxnSpPr>
        <p:spPr>
          <a:xfrm flipV="1">
            <a:off x="3621202" y="2140032"/>
            <a:ext cx="2442501" cy="540060"/>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a:endCxn id="30" idx="1"/>
          </p:cNvCxnSpPr>
          <p:nvPr/>
        </p:nvCxnSpPr>
        <p:spPr>
          <a:xfrm flipV="1">
            <a:off x="3621202" y="2140032"/>
            <a:ext cx="2442501" cy="2136324"/>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a:endCxn id="30" idx="1"/>
          </p:cNvCxnSpPr>
          <p:nvPr/>
        </p:nvCxnSpPr>
        <p:spPr>
          <a:xfrm flipV="1">
            <a:off x="3621202" y="2140032"/>
            <a:ext cx="2442501" cy="23997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a:endCxn id="32" idx="1"/>
          </p:cNvCxnSpPr>
          <p:nvPr/>
        </p:nvCxnSpPr>
        <p:spPr>
          <a:xfrm>
            <a:off x="3621202" y="1733366"/>
            <a:ext cx="2442501" cy="224608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a:endCxn id="32" idx="1"/>
          </p:cNvCxnSpPr>
          <p:nvPr/>
        </p:nvCxnSpPr>
        <p:spPr>
          <a:xfrm>
            <a:off x="3621202" y="2032216"/>
            <a:ext cx="2442501" cy="194723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32" idx="1"/>
          </p:cNvCxnSpPr>
          <p:nvPr/>
        </p:nvCxnSpPr>
        <p:spPr>
          <a:xfrm>
            <a:off x="3621202" y="3979452"/>
            <a:ext cx="2442501" cy="0"/>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a:endCxn id="32" idx="1"/>
          </p:cNvCxnSpPr>
          <p:nvPr/>
        </p:nvCxnSpPr>
        <p:spPr>
          <a:xfrm flipV="1">
            <a:off x="3621202" y="3979452"/>
            <a:ext cx="2442501" cy="891846"/>
          </a:xfrm>
          <a:prstGeom prst="straightConnector1">
            <a:avLst/>
          </a:prstGeom>
          <a:ln w="38100">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p:cNvCxnSpPr/>
          <p:nvPr/>
        </p:nvCxnSpPr>
        <p:spPr>
          <a:xfrm>
            <a:off x="3640695" y="1439222"/>
            <a:ext cx="2423009" cy="705517"/>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p:cNvCxnSpPr/>
          <p:nvPr/>
        </p:nvCxnSpPr>
        <p:spPr>
          <a:xfrm flipV="1">
            <a:off x="3621202" y="2144739"/>
            <a:ext cx="2442502" cy="212066"/>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p:cNvCxnSpPr/>
          <p:nvPr/>
        </p:nvCxnSpPr>
        <p:spPr>
          <a:xfrm flipV="1">
            <a:off x="3621202" y="2144738"/>
            <a:ext cx="2442502" cy="540059"/>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p:cNvCxnSpPr/>
          <p:nvPr/>
        </p:nvCxnSpPr>
        <p:spPr>
          <a:xfrm flipV="1">
            <a:off x="3621202" y="2144739"/>
            <a:ext cx="2442502" cy="2136322"/>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p:cNvCxnSpPr/>
          <p:nvPr/>
        </p:nvCxnSpPr>
        <p:spPr>
          <a:xfrm flipV="1">
            <a:off x="3621202" y="2144738"/>
            <a:ext cx="2442502" cy="2399765"/>
          </a:xfrm>
          <a:prstGeom prst="straightConnector1">
            <a:avLst/>
          </a:prstGeom>
          <a:ln w="38100">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a:off x="3621202" y="1738072"/>
            <a:ext cx="2442502" cy="4066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p:cNvCxnSpPr/>
          <p:nvPr/>
        </p:nvCxnSpPr>
        <p:spPr>
          <a:xfrm>
            <a:off x="3621202" y="2036923"/>
            <a:ext cx="2442502" cy="10781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p:cNvCxnSpPr/>
          <p:nvPr/>
        </p:nvCxnSpPr>
        <p:spPr>
          <a:xfrm flipV="1">
            <a:off x="3621202" y="2144738"/>
            <a:ext cx="2442502" cy="2731266"/>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V="1">
            <a:off x="3621202" y="2144739"/>
            <a:ext cx="2442502" cy="896552"/>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flipV="1">
            <a:off x="3640695" y="2144738"/>
            <a:ext cx="2423009" cy="1834714"/>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p:cNvCxnSpPr/>
          <p:nvPr/>
        </p:nvCxnSpPr>
        <p:spPr>
          <a:xfrm flipV="1">
            <a:off x="3621202" y="2144739"/>
            <a:ext cx="2442502" cy="146115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p:cNvCxnSpPr/>
          <p:nvPr/>
        </p:nvCxnSpPr>
        <p:spPr>
          <a:xfrm flipV="1">
            <a:off x="3621202" y="2144738"/>
            <a:ext cx="2442502" cy="1162300"/>
          </a:xfrm>
          <a:prstGeom prst="straightConnector1">
            <a:avLst/>
          </a:prstGeom>
          <a:ln w="31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a:endCxn id="32" idx="1"/>
          </p:cNvCxnSpPr>
          <p:nvPr/>
        </p:nvCxnSpPr>
        <p:spPr>
          <a:xfrm>
            <a:off x="3621202" y="1434515"/>
            <a:ext cx="2442501" cy="2544937"/>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a:endCxn id="32" idx="1"/>
          </p:cNvCxnSpPr>
          <p:nvPr/>
        </p:nvCxnSpPr>
        <p:spPr>
          <a:xfrm>
            <a:off x="3621202" y="2352098"/>
            <a:ext cx="2442501" cy="162735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4" name="Straight Arrow Connector 53"/>
          <p:cNvCxnSpPr>
            <a:endCxn id="32" idx="1"/>
          </p:cNvCxnSpPr>
          <p:nvPr/>
        </p:nvCxnSpPr>
        <p:spPr>
          <a:xfrm>
            <a:off x="3640695" y="2680091"/>
            <a:ext cx="2423008" cy="1299361"/>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p:cNvCxnSpPr>
            <a:endCxn id="32" idx="1"/>
          </p:cNvCxnSpPr>
          <p:nvPr/>
        </p:nvCxnSpPr>
        <p:spPr>
          <a:xfrm>
            <a:off x="3621202" y="3036584"/>
            <a:ext cx="2442501" cy="942868"/>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endCxn id="32" idx="1"/>
          </p:cNvCxnSpPr>
          <p:nvPr/>
        </p:nvCxnSpPr>
        <p:spPr>
          <a:xfrm>
            <a:off x="3621202" y="3302332"/>
            <a:ext cx="2442501" cy="67712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p:cNvCxnSpPr>
            <a:endCxn id="32" idx="1"/>
          </p:cNvCxnSpPr>
          <p:nvPr/>
        </p:nvCxnSpPr>
        <p:spPr>
          <a:xfrm>
            <a:off x="3621202" y="3601182"/>
            <a:ext cx="2442501" cy="378270"/>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p:cNvCxnSpPr>
            <a:endCxn id="32" idx="1"/>
          </p:cNvCxnSpPr>
          <p:nvPr/>
        </p:nvCxnSpPr>
        <p:spPr>
          <a:xfrm flipV="1">
            <a:off x="3621202" y="3979452"/>
            <a:ext cx="2442501" cy="296904"/>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endCxn id="32" idx="1"/>
          </p:cNvCxnSpPr>
          <p:nvPr/>
        </p:nvCxnSpPr>
        <p:spPr>
          <a:xfrm flipV="1">
            <a:off x="3621202" y="3979452"/>
            <a:ext cx="2442501" cy="560346"/>
          </a:xfrm>
          <a:prstGeom prst="straightConnector1">
            <a:avLst/>
          </a:prstGeom>
          <a:ln w="3175">
            <a:solidFill>
              <a:srgbClr val="00B050"/>
            </a:solidFill>
            <a:headEnd type="none"/>
            <a:tailEnd type="triangle"/>
          </a:ln>
        </p:spPr>
        <p:style>
          <a:lnRef idx="1">
            <a:schemeClr val="accent4"/>
          </a:lnRef>
          <a:fillRef idx="0">
            <a:schemeClr val="accent4"/>
          </a:fillRef>
          <a:effectRef idx="0">
            <a:schemeClr val="accent4"/>
          </a:effectRef>
          <a:fontRef idx="minor">
            <a:schemeClr val="tx1"/>
          </a:fontRef>
        </p:style>
      </p:cxnSp>
      <p:pic>
        <p:nvPicPr>
          <p:cNvPr id="6" name="Picture 5"/>
          <p:cNvPicPr>
            <a:picLocks noChangeAspect="1"/>
          </p:cNvPicPr>
          <p:nvPr/>
        </p:nvPicPr>
        <p:blipFill>
          <a:blip r:embed="rId2"/>
          <a:stretch>
            <a:fillRect/>
          </a:stretch>
        </p:blipFill>
        <p:spPr>
          <a:xfrm>
            <a:off x="3214981" y="1285090"/>
            <a:ext cx="439581" cy="3766077"/>
          </a:xfrm>
          <a:prstGeom prst="rect">
            <a:avLst/>
          </a:prstGeom>
        </p:spPr>
      </p:pic>
      <p:sp>
        <p:nvSpPr>
          <p:cNvPr id="5" name="TextBox 4"/>
          <p:cNvSpPr txBox="1"/>
          <p:nvPr/>
        </p:nvSpPr>
        <p:spPr>
          <a:xfrm>
            <a:off x="7463453" y="1751236"/>
            <a:ext cx="1296144" cy="700363"/>
          </a:xfrm>
          <a:prstGeom prst="rect">
            <a:avLst/>
          </a:prstGeom>
          <a:noFill/>
        </p:spPr>
        <p:txBody>
          <a:bodyPr wrap="square" lIns="150602" tIns="120481" rIns="150602" bIns="120481" rtlCol="0">
            <a:spAutoFit/>
          </a:bodyPr>
          <a:lstStyle/>
          <a:p>
            <a:pPr>
              <a:lnSpc>
                <a:spcPct val="90000"/>
              </a:lnSpc>
              <a:spcAft>
                <a:spcPts val="494"/>
              </a:spcAft>
            </a:pPr>
            <a:r>
              <a:rPr lang="en-US" sz="3300" dirty="0">
                <a:gradFill>
                  <a:gsLst>
                    <a:gs pos="2917">
                      <a:schemeClr val="tx1"/>
                    </a:gs>
                    <a:gs pos="30000">
                      <a:schemeClr val="tx1"/>
                    </a:gs>
                  </a:gsLst>
                  <a:lin ang="5400000" scaled="0"/>
                </a:gradFill>
              </a:rPr>
              <a:t>0.92</a:t>
            </a:r>
          </a:p>
        </p:txBody>
      </p:sp>
      <p:sp>
        <p:nvSpPr>
          <p:cNvPr id="63" name="Oval 62"/>
          <p:cNvSpPr/>
          <p:nvPr/>
        </p:nvSpPr>
        <p:spPr bwMode="auto">
          <a:xfrm>
            <a:off x="5994926" y="1460028"/>
            <a:ext cx="1261849" cy="1361831"/>
          </a:xfrm>
          <a:prstGeom prst="ellipse">
            <a:avLst/>
          </a:prstGeom>
          <a:noFill/>
          <a:ln w="762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0" name="TextBox 59"/>
          <p:cNvSpPr txBox="1"/>
          <p:nvPr/>
        </p:nvSpPr>
        <p:spPr>
          <a:xfrm>
            <a:off x="7391445" y="3605889"/>
            <a:ext cx="1255368" cy="700363"/>
          </a:xfrm>
          <a:prstGeom prst="rect">
            <a:avLst/>
          </a:prstGeom>
          <a:noFill/>
        </p:spPr>
        <p:txBody>
          <a:bodyPr wrap="square" lIns="150602" tIns="120481" rIns="150602" bIns="120481" rtlCol="0">
            <a:spAutoFit/>
          </a:bodyPr>
          <a:lstStyle/>
          <a:p>
            <a:pPr>
              <a:lnSpc>
                <a:spcPct val="90000"/>
              </a:lnSpc>
              <a:spcAft>
                <a:spcPts val="494"/>
              </a:spcAft>
            </a:pPr>
            <a:r>
              <a:rPr lang="en-US" sz="3300" dirty="0">
                <a:gradFill>
                  <a:gsLst>
                    <a:gs pos="2917">
                      <a:schemeClr val="tx1"/>
                    </a:gs>
                    <a:gs pos="30000">
                      <a:schemeClr val="tx1"/>
                    </a:gs>
                  </a:gsLst>
                  <a:lin ang="5400000" scaled="0"/>
                </a:gradFill>
              </a:rPr>
              <a:t>0.51</a:t>
            </a:r>
          </a:p>
        </p:txBody>
      </p:sp>
      <p:sp>
        <p:nvSpPr>
          <p:cNvPr id="73" name="TextBox 72"/>
          <p:cNvSpPr txBox="1"/>
          <p:nvPr/>
        </p:nvSpPr>
        <p:spPr>
          <a:xfrm>
            <a:off x="423527" y="5173634"/>
            <a:ext cx="8395293" cy="1600438"/>
          </a:xfrm>
          <a:prstGeom prst="rect">
            <a:avLst/>
          </a:prstGeom>
          <a:solidFill>
            <a:schemeClr val="bg1">
              <a:lumMod val="85000"/>
            </a:schemeClr>
          </a:solidFill>
          <a:ln w="19050">
            <a:solidFill>
              <a:schemeClr val="tx1"/>
            </a:solidFill>
          </a:ln>
        </p:spPr>
        <p:txBody>
          <a:bodyPr wrap="square" rtlCol="0">
            <a:spAutoFit/>
          </a:bodyPr>
          <a:lstStyle/>
          <a:p>
            <a:r>
              <a:rPr lang="en-US" sz="1400" dirty="0"/>
              <a:t>Fully connected layers take the high-level filtered images and translate them into votes. In our case, we only have to decide between two categories, X and O. Fully connected layers are the primary building block of traditional neural networks. Instead of treating inputs as a two-dimensional array, they are treated as a single list and all treated identically. Every value gets its own vote on whether the current image is an X or and O. However, the process isn’t entirely democratic. Some values are much better than others at knowing when the image is an X, and some are particularly good at knowing when the image is an O. These get larger votes than the others. These votes are expressed as weights, or connection strengths, between each value and each category. </a:t>
            </a:r>
          </a:p>
        </p:txBody>
      </p:sp>
    </p:spTree>
    <p:extLst>
      <p:ext uri="{BB962C8B-B14F-4D97-AF65-F5344CB8AC3E}">
        <p14:creationId xmlns:p14="http://schemas.microsoft.com/office/powerpoint/2010/main" val="3156706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normAutofit/>
          </a:bodyPr>
          <a:lstStyle/>
          <a:p>
            <a:r>
              <a:rPr lang="en-US" dirty="0"/>
              <a:t>Fully connected layer</a:t>
            </a:r>
          </a:p>
        </p:txBody>
      </p:sp>
      <p:sp>
        <p:nvSpPr>
          <p:cNvPr id="3" name="Text Placeholder 2"/>
          <p:cNvSpPr>
            <a:spLocks noGrp="1"/>
          </p:cNvSpPr>
          <p:nvPr>
            <p:ph type="body" sz="quarter" idx="10"/>
          </p:nvPr>
        </p:nvSpPr>
        <p:spPr>
          <a:xfrm>
            <a:off x="201929" y="926640"/>
            <a:ext cx="8740142" cy="724246"/>
          </a:xfrm>
        </p:spPr>
        <p:txBody>
          <a:bodyPr/>
          <a:lstStyle/>
          <a:p>
            <a:r>
              <a:rPr lang="en-US" dirty="0"/>
              <a:t>A list of feature values becomes a list of votes.</a:t>
            </a:r>
          </a:p>
        </p:txBody>
      </p:sp>
      <p:sp>
        <p:nvSpPr>
          <p:cNvPr id="49" name="Rectangle 48"/>
          <p:cNvSpPr/>
          <p:nvPr/>
        </p:nvSpPr>
        <p:spPr bwMode="auto">
          <a:xfrm>
            <a:off x="3563888" y="1646404"/>
            <a:ext cx="1872208" cy="3867631"/>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1" name="Rectangle 60"/>
          <p:cNvSpPr/>
          <p:nvPr/>
        </p:nvSpPr>
        <p:spPr bwMode="auto">
          <a:xfrm>
            <a:off x="5692530" y="1987072"/>
            <a:ext cx="1039709"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62" name="Rectangle 61"/>
          <p:cNvSpPr/>
          <p:nvPr/>
        </p:nvSpPr>
        <p:spPr bwMode="auto">
          <a:xfrm>
            <a:off x="5692530" y="3826492"/>
            <a:ext cx="1039709"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pic>
        <p:nvPicPr>
          <p:cNvPr id="64" name="Picture 63"/>
          <p:cNvPicPr>
            <a:picLocks noChangeAspect="1"/>
          </p:cNvPicPr>
          <p:nvPr/>
        </p:nvPicPr>
        <p:blipFill>
          <a:blip r:embed="rId2"/>
          <a:stretch>
            <a:fillRect/>
          </a:stretch>
        </p:blipFill>
        <p:spPr>
          <a:xfrm>
            <a:off x="2699792" y="1692475"/>
            <a:ext cx="583597" cy="3766077"/>
          </a:xfrm>
          <a:prstGeom prst="rect">
            <a:avLst/>
          </a:prstGeom>
          <a:ln w="19050">
            <a:solidFill>
              <a:schemeClr val="tx1"/>
            </a:solidFill>
          </a:ln>
        </p:spPr>
      </p:pic>
      <p:grpSp>
        <p:nvGrpSpPr>
          <p:cNvPr id="110" name="Group 109"/>
          <p:cNvGrpSpPr/>
          <p:nvPr/>
        </p:nvGrpSpPr>
        <p:grpSpPr>
          <a:xfrm>
            <a:off x="3995936" y="2743157"/>
            <a:ext cx="968250" cy="1520283"/>
            <a:chOff x="5684837" y="3268662"/>
            <a:chExt cx="1066800" cy="1371600"/>
          </a:xfrm>
        </p:grpSpPr>
        <p:sp>
          <p:nvSpPr>
            <p:cNvPr id="76" name="Oval 75"/>
            <p:cNvSpPr/>
            <p:nvPr/>
          </p:nvSpPr>
          <p:spPr bwMode="auto">
            <a:xfrm>
              <a:off x="5684837" y="41830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8" name="Straight Connector 7"/>
            <p:cNvCxnSpPr>
              <a:stCxn id="21" idx="6"/>
              <a:endCxn id="74" idx="2"/>
            </p:cNvCxnSpPr>
            <p:nvPr/>
          </p:nvCxnSpPr>
          <p:spPr>
            <a:xfrm>
              <a:off x="5837237" y="3344862"/>
              <a:ext cx="762000" cy="3810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71" idx="6"/>
              <a:endCxn id="74" idx="2"/>
            </p:cNvCxnSpPr>
            <p:nvPr/>
          </p:nvCxnSpPr>
          <p:spPr>
            <a:xfrm flipV="1">
              <a:off x="5837237" y="3725862"/>
              <a:ext cx="762000" cy="2286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71" idx="6"/>
              <a:endCxn id="73" idx="2"/>
            </p:cNvCxnSpPr>
            <p:nvPr/>
          </p:nvCxnSpPr>
          <p:spPr>
            <a:xfrm>
              <a:off x="5837237" y="3954462"/>
              <a:ext cx="762000" cy="2286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73" idx="2"/>
            </p:cNvCxnSpPr>
            <p:nvPr/>
          </p:nvCxnSpPr>
          <p:spPr>
            <a:xfrm flipV="1">
              <a:off x="5837237" y="4183062"/>
              <a:ext cx="762000" cy="376248"/>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1" idx="6"/>
              <a:endCxn id="73" idx="2"/>
            </p:cNvCxnSpPr>
            <p:nvPr/>
          </p:nvCxnSpPr>
          <p:spPr>
            <a:xfrm>
              <a:off x="5837237" y="3344862"/>
              <a:ext cx="762000" cy="8382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72" idx="6"/>
              <a:endCxn id="74" idx="2"/>
            </p:cNvCxnSpPr>
            <p:nvPr/>
          </p:nvCxnSpPr>
          <p:spPr>
            <a:xfrm flipV="1">
              <a:off x="5837237" y="3725862"/>
              <a:ext cx="762000" cy="8382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p:cNvSpPr/>
            <p:nvPr/>
          </p:nvSpPr>
          <p:spPr bwMode="auto">
            <a:xfrm>
              <a:off x="5684837" y="32686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1" name="Oval 70"/>
            <p:cNvSpPr/>
            <p:nvPr/>
          </p:nvSpPr>
          <p:spPr bwMode="auto">
            <a:xfrm>
              <a:off x="5684837" y="38782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2" name="Oval 71"/>
            <p:cNvSpPr/>
            <p:nvPr/>
          </p:nvSpPr>
          <p:spPr bwMode="auto">
            <a:xfrm>
              <a:off x="5684837" y="44878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3" name="Oval 72"/>
            <p:cNvSpPr/>
            <p:nvPr/>
          </p:nvSpPr>
          <p:spPr bwMode="auto">
            <a:xfrm>
              <a:off x="6599237" y="41068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4" name="Oval 73"/>
            <p:cNvSpPr/>
            <p:nvPr/>
          </p:nvSpPr>
          <p:spPr bwMode="auto">
            <a:xfrm>
              <a:off x="6599237" y="36496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5" name="Oval 74"/>
            <p:cNvSpPr/>
            <p:nvPr/>
          </p:nvSpPr>
          <p:spPr bwMode="auto">
            <a:xfrm>
              <a:off x="5684837" y="3573462"/>
              <a:ext cx="152400" cy="152400"/>
            </a:xfrm>
            <a:prstGeom prst="ellipse">
              <a:avLst/>
            </a:prstGeom>
            <a:solidFill>
              <a:srgbClr val="002050"/>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77" name="Straight Connector 76"/>
            <p:cNvCxnSpPr>
              <a:stCxn id="76" idx="6"/>
              <a:endCxn id="73" idx="2"/>
            </p:cNvCxnSpPr>
            <p:nvPr/>
          </p:nvCxnSpPr>
          <p:spPr>
            <a:xfrm flipV="1">
              <a:off x="5837237" y="4183062"/>
              <a:ext cx="762000" cy="762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6" idx="6"/>
              <a:endCxn id="74" idx="2"/>
            </p:cNvCxnSpPr>
            <p:nvPr/>
          </p:nvCxnSpPr>
          <p:spPr>
            <a:xfrm flipV="1">
              <a:off x="5837237" y="3725862"/>
              <a:ext cx="762000" cy="5334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5" idx="6"/>
              <a:endCxn id="74" idx="2"/>
            </p:cNvCxnSpPr>
            <p:nvPr/>
          </p:nvCxnSpPr>
          <p:spPr>
            <a:xfrm>
              <a:off x="5837237" y="3649662"/>
              <a:ext cx="762000" cy="762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5" idx="6"/>
              <a:endCxn id="73" idx="2"/>
            </p:cNvCxnSpPr>
            <p:nvPr/>
          </p:nvCxnSpPr>
          <p:spPr>
            <a:xfrm>
              <a:off x="5837237" y="3649662"/>
              <a:ext cx="762000" cy="53340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50269" y="5760361"/>
            <a:ext cx="7848871" cy="923330"/>
          </a:xfrm>
          <a:prstGeom prst="rect">
            <a:avLst/>
          </a:prstGeom>
          <a:solidFill>
            <a:schemeClr val="bg1">
              <a:lumMod val="85000"/>
            </a:schemeClr>
          </a:solidFill>
          <a:ln w="19050">
            <a:solidFill>
              <a:schemeClr val="tx1"/>
            </a:solidFill>
          </a:ln>
        </p:spPr>
        <p:txBody>
          <a:bodyPr wrap="square">
            <a:spAutoFit/>
          </a:bodyPr>
          <a:lstStyle/>
          <a:p>
            <a:r>
              <a:rPr lang="en-US" dirty="0"/>
              <a:t>When a new image is presented to the CNN, it percolates through the lower layers until it reaches the fully connected layer at the end. Then an election is held. The answer with the most votes wins and is declared the category of the input. </a:t>
            </a:r>
          </a:p>
        </p:txBody>
      </p:sp>
    </p:spTree>
    <p:extLst>
      <p:ext uri="{BB962C8B-B14F-4D97-AF65-F5344CB8AC3E}">
        <p14:creationId xmlns:p14="http://schemas.microsoft.com/office/powerpoint/2010/main" val="81883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lstStyle/>
          <a:p>
            <a:r>
              <a:rPr lang="en-US" dirty="0"/>
              <a:t>Fully connected layers</a:t>
            </a:r>
          </a:p>
        </p:txBody>
      </p:sp>
      <p:sp>
        <p:nvSpPr>
          <p:cNvPr id="3" name="Text Placeholder 2"/>
          <p:cNvSpPr>
            <a:spLocks noGrp="1"/>
          </p:cNvSpPr>
          <p:nvPr>
            <p:ph type="body" sz="quarter" idx="10"/>
          </p:nvPr>
        </p:nvSpPr>
        <p:spPr>
          <a:xfrm>
            <a:off x="211446" y="980728"/>
            <a:ext cx="8740142" cy="724246"/>
          </a:xfrm>
        </p:spPr>
        <p:txBody>
          <a:bodyPr/>
          <a:lstStyle/>
          <a:p>
            <a:r>
              <a:rPr lang="en-US" dirty="0"/>
              <a:t>These can also be stacked. </a:t>
            </a:r>
          </a:p>
        </p:txBody>
      </p:sp>
      <p:sp>
        <p:nvSpPr>
          <p:cNvPr id="49" name="Rectangle 48"/>
          <p:cNvSpPr/>
          <p:nvPr/>
        </p:nvSpPr>
        <p:spPr bwMode="auto">
          <a:xfrm>
            <a:off x="3607073" y="2383022"/>
            <a:ext cx="1224136" cy="3350234"/>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1" name="Rectangle 60"/>
          <p:cNvSpPr/>
          <p:nvPr/>
        </p:nvSpPr>
        <p:spPr bwMode="auto">
          <a:xfrm>
            <a:off x="7211394" y="2448775"/>
            <a:ext cx="1143314"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62" name="Rectangle 61"/>
          <p:cNvSpPr/>
          <p:nvPr/>
        </p:nvSpPr>
        <p:spPr bwMode="auto">
          <a:xfrm>
            <a:off x="7211394" y="4288195"/>
            <a:ext cx="1143314" cy="112069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pic>
        <p:nvPicPr>
          <p:cNvPr id="64" name="Picture 63"/>
          <p:cNvPicPr>
            <a:picLocks noChangeAspect="1"/>
          </p:cNvPicPr>
          <p:nvPr/>
        </p:nvPicPr>
        <p:blipFill>
          <a:blip r:embed="rId2"/>
          <a:stretch>
            <a:fillRect/>
          </a:stretch>
        </p:blipFill>
        <p:spPr>
          <a:xfrm>
            <a:off x="1066607" y="2154178"/>
            <a:ext cx="474691" cy="3766077"/>
          </a:xfrm>
          <a:prstGeom prst="rect">
            <a:avLst/>
          </a:prstGeom>
        </p:spPr>
      </p:pic>
      <p:grpSp>
        <p:nvGrpSpPr>
          <p:cNvPr id="110" name="Group 109"/>
          <p:cNvGrpSpPr/>
          <p:nvPr/>
        </p:nvGrpSpPr>
        <p:grpSpPr>
          <a:xfrm>
            <a:off x="3909304" y="3497167"/>
            <a:ext cx="710716" cy="857036"/>
            <a:chOff x="5684837" y="3268662"/>
            <a:chExt cx="1066800" cy="1371600"/>
          </a:xfrm>
        </p:grpSpPr>
        <p:sp>
          <p:nvSpPr>
            <p:cNvPr id="76" name="Oval 75"/>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8" name="Straight Connector 7"/>
            <p:cNvCxnSpPr>
              <a:stCxn id="21" idx="6"/>
              <a:endCxn id="7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71" idx="6"/>
              <a:endCxn id="7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71" idx="6"/>
              <a:endCxn id="7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7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1" idx="6"/>
              <a:endCxn id="7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72" idx="6"/>
              <a:endCxn id="7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1" name="Oval 7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2" name="Oval 7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3" name="Oval 7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4" name="Oval 7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75" name="Oval 7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77" name="Straight Connector 76"/>
            <p:cNvCxnSpPr>
              <a:stCxn id="76" idx="6"/>
              <a:endCxn id="7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6" idx="6"/>
              <a:endCxn id="7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5" idx="6"/>
              <a:endCxn id="7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5" idx="6"/>
              <a:endCxn id="7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bwMode="auto">
          <a:xfrm>
            <a:off x="5148064" y="2383022"/>
            <a:ext cx="1368152" cy="3350234"/>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27" name="Group 26"/>
          <p:cNvGrpSpPr/>
          <p:nvPr/>
        </p:nvGrpSpPr>
        <p:grpSpPr>
          <a:xfrm>
            <a:off x="5603591" y="3497167"/>
            <a:ext cx="710716" cy="857036"/>
            <a:chOff x="5684837" y="3268662"/>
            <a:chExt cx="1066800" cy="1371600"/>
          </a:xfrm>
        </p:grpSpPr>
        <p:sp>
          <p:nvSpPr>
            <p:cNvPr id="28" name="Oval 27"/>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29" name="Straight Connector 28"/>
            <p:cNvCxnSpPr>
              <a:stCxn id="35" idx="6"/>
              <a:endCxn id="39"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6" idx="6"/>
              <a:endCxn id="39"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6" idx="6"/>
              <a:endCxn id="38"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38"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5" idx="6"/>
              <a:endCxn id="38"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7" idx="6"/>
              <a:endCxn id="39"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Oval 34"/>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6" name="Oval 35"/>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7" name="Oval 36"/>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8" name="Oval 37"/>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39" name="Oval 38"/>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40" name="Oval 39"/>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1" name="Straight Connector 40"/>
            <p:cNvCxnSpPr>
              <a:stCxn id="28" idx="6"/>
              <a:endCxn id="38"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8" idx="6"/>
              <a:endCxn id="39"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6"/>
              <a:endCxn id="39"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6"/>
              <a:endCxn id="38"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bwMode="auto">
          <a:xfrm>
            <a:off x="2003543" y="2383022"/>
            <a:ext cx="1296144" cy="3350234"/>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46" name="Group 45"/>
          <p:cNvGrpSpPr/>
          <p:nvPr/>
        </p:nvGrpSpPr>
        <p:grpSpPr>
          <a:xfrm>
            <a:off x="2242176" y="3497167"/>
            <a:ext cx="710716" cy="857036"/>
            <a:chOff x="5684837" y="3268662"/>
            <a:chExt cx="1066800" cy="1371600"/>
          </a:xfrm>
        </p:grpSpPr>
        <p:sp>
          <p:nvSpPr>
            <p:cNvPr id="47" name="Oval 46"/>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8" name="Straight Connector 47"/>
            <p:cNvCxnSpPr>
              <a:stCxn id="55" idx="6"/>
              <a:endCxn id="59"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6" idx="6"/>
              <a:endCxn id="59"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6" idx="6"/>
              <a:endCxn id="58"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58"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5" idx="6"/>
              <a:endCxn id="58"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7" idx="6"/>
              <a:endCxn id="59"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5" name="Oval 54"/>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6" name="Oval 55"/>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7" name="Oval 56"/>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8" name="Oval 57"/>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9" name="Oval 58"/>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0" name="Oval 59"/>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3" name="Straight Connector 62"/>
            <p:cNvCxnSpPr>
              <a:stCxn id="47" idx="6"/>
              <a:endCxn id="58"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7" idx="6"/>
              <a:endCxn id="59"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0" idx="6"/>
              <a:endCxn id="59"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60" idx="6"/>
              <a:endCxn id="58"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4067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Putting it all together</a:t>
            </a:r>
          </a:p>
        </p:txBody>
      </p:sp>
      <p:sp>
        <p:nvSpPr>
          <p:cNvPr id="3" name="Text Placeholder 2"/>
          <p:cNvSpPr>
            <a:spLocks noGrp="1"/>
          </p:cNvSpPr>
          <p:nvPr>
            <p:ph type="body" sz="quarter" idx="10"/>
          </p:nvPr>
        </p:nvSpPr>
        <p:spPr>
          <a:xfrm>
            <a:off x="157329" y="908720"/>
            <a:ext cx="6845461" cy="504056"/>
          </a:xfrm>
        </p:spPr>
        <p:txBody>
          <a:bodyPr>
            <a:normAutofit fontScale="92500" lnSpcReduction="10000"/>
          </a:bodyPr>
          <a:lstStyle/>
          <a:p>
            <a:r>
              <a:rPr lang="en-US" dirty="0"/>
              <a:t>A set of pixels becomes a set of votes.</a:t>
            </a:r>
          </a:p>
        </p:txBody>
      </p:sp>
      <p:pic>
        <p:nvPicPr>
          <p:cNvPr id="4" name="Picture 3"/>
          <p:cNvPicPr>
            <a:picLocks/>
          </p:cNvPicPr>
          <p:nvPr/>
        </p:nvPicPr>
        <p:blipFill>
          <a:blip r:embed="rId2"/>
          <a:stretch>
            <a:fillRect/>
          </a:stretch>
        </p:blipFill>
        <p:spPr>
          <a:xfrm>
            <a:off x="36213" y="2330845"/>
            <a:ext cx="1242954" cy="1294018"/>
          </a:xfrm>
          <a:prstGeom prst="rect">
            <a:avLst/>
          </a:prstGeom>
        </p:spPr>
      </p:pic>
      <p:cxnSp>
        <p:nvCxnSpPr>
          <p:cNvPr id="5" name="Straight Arrow Connector 4"/>
          <p:cNvCxnSpPr/>
          <p:nvPr/>
        </p:nvCxnSpPr>
        <p:spPr>
          <a:xfrm>
            <a:off x="1306326" y="2976226"/>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030602" y="3523878"/>
            <a:ext cx="373056" cy="415474"/>
            <a:chOff x="4740385" y="3954462"/>
            <a:chExt cx="487252" cy="512996"/>
          </a:xfrm>
        </p:grpSpPr>
        <p:sp>
          <p:nvSpPr>
            <p:cNvPr id="46" name="Oval 45"/>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7" name="Straight Connector 46"/>
            <p:cNvCxnSpPr>
              <a:stCxn id="46" idx="1"/>
              <a:endCxn id="46"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6" idx="7"/>
              <a:endCxn id="46"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bwMode="auto">
          <a:xfrm>
            <a:off x="2965997" y="1988332"/>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9" name="Group 8"/>
          <p:cNvGrpSpPr/>
          <p:nvPr/>
        </p:nvGrpSpPr>
        <p:grpSpPr>
          <a:xfrm>
            <a:off x="3644214" y="3530865"/>
            <a:ext cx="370347" cy="437711"/>
            <a:chOff x="5154100" y="3720044"/>
            <a:chExt cx="801662" cy="844018"/>
          </a:xfrm>
        </p:grpSpPr>
        <p:sp>
          <p:nvSpPr>
            <p:cNvPr id="43" name="Oval 42"/>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4" name="Straight Connector 43"/>
            <p:cNvCxnSpPr>
              <a:stCxn id="43"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3"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bwMode="auto">
          <a:xfrm>
            <a:off x="3572079" y="198227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 name="Isosceles Triangle 10"/>
          <p:cNvSpPr/>
          <p:nvPr/>
        </p:nvSpPr>
        <p:spPr bwMode="auto">
          <a:xfrm rot="5400000">
            <a:off x="4301918" y="3471323"/>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 name="Rectangle 11"/>
          <p:cNvSpPr/>
          <p:nvPr/>
        </p:nvSpPr>
        <p:spPr bwMode="auto">
          <a:xfrm>
            <a:off x="4178432" y="1988332"/>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 name="TextBox 12"/>
          <p:cNvSpPr txBox="1"/>
          <p:nvPr/>
        </p:nvSpPr>
        <p:spPr>
          <a:xfrm rot="16200000">
            <a:off x="2708026" y="2314990"/>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4" name="TextBox 13"/>
          <p:cNvSpPr txBox="1"/>
          <p:nvPr/>
        </p:nvSpPr>
        <p:spPr>
          <a:xfrm rot="16200000">
            <a:off x="3500320" y="2304248"/>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5" name="TextBox 14"/>
          <p:cNvSpPr txBox="1"/>
          <p:nvPr/>
        </p:nvSpPr>
        <p:spPr>
          <a:xfrm rot="16200000">
            <a:off x="4075534" y="2322697"/>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6" name="Group 15"/>
          <p:cNvGrpSpPr/>
          <p:nvPr/>
        </p:nvGrpSpPr>
        <p:grpSpPr>
          <a:xfrm>
            <a:off x="1833645" y="3524763"/>
            <a:ext cx="373056" cy="414589"/>
            <a:chOff x="4740385" y="3954462"/>
            <a:chExt cx="487252" cy="512996"/>
          </a:xfrm>
        </p:grpSpPr>
        <p:sp>
          <p:nvSpPr>
            <p:cNvPr id="40" name="Oval 39"/>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41" name="Straight Connector 40"/>
            <p:cNvCxnSpPr>
              <a:stCxn id="40" idx="1"/>
              <a:endCxn id="40"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7"/>
              <a:endCxn id="40"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bwMode="auto">
          <a:xfrm>
            <a:off x="1771182" y="199439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8" name="Group 17"/>
          <p:cNvGrpSpPr/>
          <p:nvPr/>
        </p:nvGrpSpPr>
        <p:grpSpPr>
          <a:xfrm>
            <a:off x="2441083" y="3507932"/>
            <a:ext cx="370347" cy="448252"/>
            <a:chOff x="5154100" y="3720044"/>
            <a:chExt cx="801662" cy="844018"/>
          </a:xfrm>
        </p:grpSpPr>
        <p:sp>
          <p:nvSpPr>
            <p:cNvPr id="37" name="Oval 36"/>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8" name="Straight Connector 37"/>
            <p:cNvCxnSpPr>
              <a:stCxn id="37"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7"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bwMode="auto">
          <a:xfrm>
            <a:off x="2377266" y="1988332"/>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0" name="TextBox 19"/>
          <p:cNvSpPr txBox="1"/>
          <p:nvPr/>
        </p:nvSpPr>
        <p:spPr>
          <a:xfrm rot="16200000">
            <a:off x="1513212" y="2321049"/>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21" name="TextBox 20"/>
          <p:cNvSpPr txBox="1"/>
          <p:nvPr/>
        </p:nvSpPr>
        <p:spPr>
          <a:xfrm rot="16200000">
            <a:off x="2305505" y="2310308"/>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22" name="Group 21"/>
          <p:cNvGrpSpPr/>
          <p:nvPr/>
        </p:nvGrpSpPr>
        <p:grpSpPr>
          <a:xfrm>
            <a:off x="4848596" y="3515706"/>
            <a:ext cx="373056" cy="385877"/>
            <a:chOff x="4740385" y="3954462"/>
            <a:chExt cx="487252" cy="512996"/>
          </a:xfrm>
        </p:grpSpPr>
        <p:sp>
          <p:nvSpPr>
            <p:cNvPr id="34" name="Oval 33"/>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5" name="Straight Connector 34"/>
            <p:cNvCxnSpPr>
              <a:stCxn id="34" idx="1"/>
              <a:endCxn id="34"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7"/>
              <a:endCxn id="34"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bwMode="auto">
          <a:xfrm>
            <a:off x="4784096" y="1986377"/>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24" name="Group 23"/>
          <p:cNvGrpSpPr/>
          <p:nvPr/>
        </p:nvGrpSpPr>
        <p:grpSpPr>
          <a:xfrm>
            <a:off x="5454739" y="3481481"/>
            <a:ext cx="370347" cy="404753"/>
            <a:chOff x="5154100" y="3720044"/>
            <a:chExt cx="801662" cy="844018"/>
          </a:xfrm>
        </p:grpSpPr>
        <p:sp>
          <p:nvSpPr>
            <p:cNvPr id="31" name="Oval 30"/>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32" name="Straight Connector 31"/>
            <p:cNvCxnSpPr>
              <a:stCxn id="31"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1"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auto">
          <a:xfrm>
            <a:off x="5390179" y="198031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6" name="Isosceles Triangle 25"/>
          <p:cNvSpPr/>
          <p:nvPr/>
        </p:nvSpPr>
        <p:spPr bwMode="auto">
          <a:xfrm rot="5400000">
            <a:off x="6116799" y="3473989"/>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7" name="Rectangle 26"/>
          <p:cNvSpPr/>
          <p:nvPr/>
        </p:nvSpPr>
        <p:spPr bwMode="auto">
          <a:xfrm>
            <a:off x="5996531" y="1986377"/>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28" name="TextBox 27"/>
          <p:cNvSpPr txBox="1"/>
          <p:nvPr/>
        </p:nvSpPr>
        <p:spPr>
          <a:xfrm rot="16200000">
            <a:off x="4526125" y="2313034"/>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29" name="TextBox 28"/>
          <p:cNvSpPr txBox="1"/>
          <p:nvPr/>
        </p:nvSpPr>
        <p:spPr>
          <a:xfrm rot="16200000">
            <a:off x="5318419" y="2302293"/>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30" name="TextBox 29"/>
          <p:cNvSpPr txBox="1"/>
          <p:nvPr/>
        </p:nvSpPr>
        <p:spPr>
          <a:xfrm rot="16200000">
            <a:off x="5893634" y="2320741"/>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51" name="Rectangle 50"/>
          <p:cNvSpPr/>
          <p:nvPr/>
        </p:nvSpPr>
        <p:spPr bwMode="auto">
          <a:xfrm>
            <a:off x="6605479" y="198031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2" name="TextBox 51"/>
          <p:cNvSpPr txBox="1"/>
          <p:nvPr/>
        </p:nvSpPr>
        <p:spPr>
          <a:xfrm rot="16200000">
            <a:off x="6157660" y="2391485"/>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53" name="Group 52"/>
          <p:cNvGrpSpPr/>
          <p:nvPr/>
        </p:nvGrpSpPr>
        <p:grpSpPr>
          <a:xfrm>
            <a:off x="6714878" y="3422717"/>
            <a:ext cx="301426" cy="426899"/>
            <a:chOff x="5684837" y="3268662"/>
            <a:chExt cx="1066800" cy="1371600"/>
          </a:xfrm>
        </p:grpSpPr>
        <p:sp>
          <p:nvSpPr>
            <p:cNvPr id="54" name="Oval 5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55" name="Straight Connector 54"/>
            <p:cNvCxnSpPr>
              <a:stCxn id="61" idx="6"/>
              <a:endCxn id="6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2" idx="6"/>
              <a:endCxn id="6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62" idx="6"/>
              <a:endCxn id="6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61" idx="6"/>
              <a:endCxn id="6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63" idx="6"/>
              <a:endCxn id="6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2" name="Oval 6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3" name="Oval 6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4" name="Oval 6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5" name="Oval 6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66" name="Oval 6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67" name="Straight Connector 66"/>
            <p:cNvCxnSpPr>
              <a:stCxn id="54" idx="6"/>
              <a:endCxn id="6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54" idx="6"/>
              <a:endCxn id="6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6" idx="6"/>
              <a:endCxn id="6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6" idx="6"/>
              <a:endCxn id="6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bwMode="auto">
          <a:xfrm>
            <a:off x="7223431" y="198031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73" name="Group 72"/>
          <p:cNvGrpSpPr/>
          <p:nvPr/>
        </p:nvGrpSpPr>
        <p:grpSpPr>
          <a:xfrm>
            <a:off x="7321709" y="3450976"/>
            <a:ext cx="301426" cy="426899"/>
            <a:chOff x="5684837" y="3268662"/>
            <a:chExt cx="1066800" cy="1371600"/>
          </a:xfrm>
        </p:grpSpPr>
        <p:sp>
          <p:nvSpPr>
            <p:cNvPr id="74" name="Oval 7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75" name="Straight Connector 74"/>
            <p:cNvCxnSpPr>
              <a:stCxn id="81" idx="6"/>
              <a:endCxn id="8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82" idx="6"/>
              <a:endCxn id="8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82" idx="6"/>
              <a:endCxn id="8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8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81" idx="6"/>
              <a:endCxn id="8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83" idx="6"/>
              <a:endCxn id="8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1" name="Oval 8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2" name="Oval 8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3" name="Oval 8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4" name="Oval 8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5" name="Oval 8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86" name="Oval 8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87" name="Straight Connector 86"/>
            <p:cNvCxnSpPr>
              <a:stCxn id="74" idx="6"/>
              <a:endCxn id="8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4" idx="6"/>
              <a:endCxn id="8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6" idx="6"/>
              <a:endCxn id="8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6" idx="6"/>
              <a:endCxn id="8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8233925" y="2004673"/>
            <a:ext cx="802571" cy="2130730"/>
            <a:chOff x="9266237" y="2497524"/>
            <a:chExt cx="1143000" cy="3019038"/>
          </a:xfrm>
        </p:grpSpPr>
        <p:sp>
          <p:nvSpPr>
            <p:cNvPr id="91" name="Rectangle 90"/>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92" name="Rectangle 91"/>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94" name="Straight Arrow Connector 93"/>
          <p:cNvCxnSpPr/>
          <p:nvPr/>
        </p:nvCxnSpPr>
        <p:spPr>
          <a:xfrm flipV="1">
            <a:off x="7780509" y="3059937"/>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8269752" y="1450700"/>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96" name="TextBox 95"/>
          <p:cNvSpPr txBox="1"/>
          <p:nvPr/>
        </p:nvSpPr>
        <p:spPr>
          <a:xfrm>
            <a:off x="8269752" y="4174342"/>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97" name="TextBox 96"/>
          <p:cNvSpPr txBox="1"/>
          <p:nvPr/>
        </p:nvSpPr>
        <p:spPr>
          <a:xfrm rot="16200000">
            <a:off x="6726498" y="2380931"/>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sp>
        <p:nvSpPr>
          <p:cNvPr id="99" name="TextBox 98"/>
          <p:cNvSpPr txBox="1"/>
          <p:nvPr/>
        </p:nvSpPr>
        <p:spPr>
          <a:xfrm>
            <a:off x="179513" y="4797152"/>
            <a:ext cx="7920880" cy="1938992"/>
          </a:xfrm>
          <a:prstGeom prst="rect">
            <a:avLst/>
          </a:prstGeom>
          <a:solidFill>
            <a:schemeClr val="bg1">
              <a:lumMod val="85000"/>
            </a:schemeClr>
          </a:solidFill>
          <a:ln w="19050">
            <a:solidFill>
              <a:schemeClr val="tx1"/>
            </a:solidFill>
          </a:ln>
        </p:spPr>
        <p:txBody>
          <a:bodyPr wrap="square" rtlCol="0">
            <a:spAutoFit/>
          </a:bodyPr>
          <a:lstStyle/>
          <a:p>
            <a:r>
              <a:rPr lang="en-US" sz="2000" dirty="0"/>
              <a:t>Fully connected layers, like the rest, can be stacked because their outputs (a list of votes) look a whole lot like their inputs (a list of values). In practice, several fully connected layers are often stacked together, with each intermediate layer voting on phantom “hidden” categories. In effect, each additional layer lets the network learn (deep learning!) ever more sophisticated combinations of features that help it make better decisions. </a:t>
            </a:r>
          </a:p>
        </p:txBody>
      </p:sp>
    </p:spTree>
    <p:extLst>
      <p:ext uri="{BB962C8B-B14F-4D97-AF65-F5344CB8AC3E}">
        <p14:creationId xmlns:p14="http://schemas.microsoft.com/office/powerpoint/2010/main" val="92825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85" y="836712"/>
            <a:ext cx="8682493" cy="477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186868" y="6021288"/>
            <a:ext cx="4341246" cy="369332"/>
          </a:xfrm>
          <a:prstGeom prst="rect">
            <a:avLst/>
          </a:prstGeom>
          <a:noFill/>
        </p:spPr>
        <p:txBody>
          <a:bodyPr wrap="square" rtlCol="0">
            <a:spAutoFit/>
          </a:bodyPr>
          <a:lstStyle/>
          <a:p>
            <a:r>
              <a:rPr lang="en-US" dirty="0"/>
              <a:t>See full </a:t>
            </a:r>
            <a:r>
              <a:rPr lang="en-US" dirty="0">
                <a:hlinkClick r:id="rId4"/>
              </a:rPr>
              <a:t>web-based demo</a:t>
            </a:r>
            <a:r>
              <a:rPr lang="en-US" dirty="0"/>
              <a:t> for the example </a:t>
            </a:r>
          </a:p>
        </p:txBody>
      </p:sp>
      <p:sp>
        <p:nvSpPr>
          <p:cNvPr id="98" name="Title 1"/>
          <p:cNvSpPr>
            <a:spLocks noGrp="1"/>
          </p:cNvSpPr>
          <p:nvPr>
            <p:ph type="title"/>
          </p:nvPr>
        </p:nvSpPr>
        <p:spPr>
          <a:xfrm>
            <a:off x="457200" y="0"/>
            <a:ext cx="8229600" cy="980728"/>
          </a:xfrm>
        </p:spPr>
        <p:txBody>
          <a:bodyPr>
            <a:normAutofit/>
          </a:bodyPr>
          <a:lstStyle/>
          <a:p>
            <a:r>
              <a:rPr lang="en-US" dirty="0"/>
              <a:t>One more example and demo</a:t>
            </a:r>
          </a:p>
        </p:txBody>
      </p:sp>
    </p:spTree>
    <p:extLst>
      <p:ext uri="{BB962C8B-B14F-4D97-AF65-F5344CB8AC3E}">
        <p14:creationId xmlns:p14="http://schemas.microsoft.com/office/powerpoint/2010/main" val="360042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936104"/>
          </a:xfrm>
        </p:spPr>
        <p:txBody>
          <a:bodyPr>
            <a:normAutofit fontScale="90000"/>
          </a:bodyPr>
          <a:lstStyle/>
          <a:p>
            <a:r>
              <a:rPr lang="en-US" dirty="0"/>
              <a:t>Learning (back to our X &amp; O example)</a:t>
            </a:r>
          </a:p>
        </p:txBody>
      </p:sp>
      <p:sp>
        <p:nvSpPr>
          <p:cNvPr id="3" name="Text Placeholder 2"/>
          <p:cNvSpPr>
            <a:spLocks noGrp="1"/>
          </p:cNvSpPr>
          <p:nvPr>
            <p:ph type="body" sz="quarter" idx="10"/>
          </p:nvPr>
        </p:nvSpPr>
        <p:spPr>
          <a:xfrm>
            <a:off x="265300" y="1216336"/>
            <a:ext cx="8740142" cy="2715922"/>
          </a:xfrm>
        </p:spPr>
        <p:txBody>
          <a:bodyPr/>
          <a:lstStyle/>
          <a:p>
            <a:r>
              <a:rPr lang="en-US" dirty="0"/>
              <a:t>Q: Where do all the magic numbers come from?</a:t>
            </a:r>
          </a:p>
          <a:p>
            <a:r>
              <a:rPr lang="en-US" dirty="0"/>
              <a:t>	Features in convolutional layers</a:t>
            </a:r>
          </a:p>
          <a:p>
            <a:r>
              <a:rPr lang="en-US" dirty="0"/>
              <a:t>	Voting weights in fully connected layers</a:t>
            </a:r>
          </a:p>
          <a:p>
            <a:r>
              <a:rPr lang="en-US" dirty="0"/>
              <a:t>A: Backpropagation</a:t>
            </a:r>
          </a:p>
        </p:txBody>
      </p:sp>
      <p:sp>
        <p:nvSpPr>
          <p:cNvPr id="5" name="TextBox 4"/>
          <p:cNvSpPr txBox="1"/>
          <p:nvPr/>
        </p:nvSpPr>
        <p:spPr>
          <a:xfrm>
            <a:off x="251520" y="4077072"/>
            <a:ext cx="8712968" cy="2585323"/>
          </a:xfrm>
          <a:prstGeom prst="rect">
            <a:avLst/>
          </a:prstGeom>
          <a:solidFill>
            <a:schemeClr val="bg1">
              <a:lumMod val="75000"/>
            </a:schemeClr>
          </a:solidFill>
          <a:ln w="19050">
            <a:solidFill>
              <a:schemeClr val="accent1"/>
            </a:solidFill>
          </a:ln>
        </p:spPr>
        <p:txBody>
          <a:bodyPr wrap="square" rtlCol="0">
            <a:spAutoFit/>
          </a:bodyPr>
          <a:lstStyle/>
          <a:p>
            <a:r>
              <a:rPr lang="en-US" b="1" dirty="0"/>
              <a:t>The backward propagation of errors</a:t>
            </a:r>
            <a:r>
              <a:rPr lang="en-US" dirty="0"/>
              <a:t> or </a:t>
            </a:r>
            <a:r>
              <a:rPr lang="en-US" b="1" dirty="0"/>
              <a:t>backpropagation</a:t>
            </a:r>
            <a:r>
              <a:rPr lang="en-US" dirty="0"/>
              <a:t>, is a common method of training artificial neural networks and used in conjunction with an optimization method such as gradient descent. The algorithm repeats a two phase cycle, propagation and weight update. When an input vector is presented to the network, it is propagated forward through the network, layer by layer, until it reaches the output layer. The output of the network is then compared to the desired output, using a </a:t>
            </a:r>
            <a:r>
              <a:rPr lang="en-US" b="1" dirty="0">
                <a:solidFill>
                  <a:srgbClr val="FF0000"/>
                </a:solidFill>
                <a:effectLst>
                  <a:outerShdw blurRad="38100" dist="38100" dir="2700000" algn="tl">
                    <a:srgbClr val="000000">
                      <a:alpha val="43137"/>
                    </a:srgbClr>
                  </a:outerShdw>
                </a:effectLst>
              </a:rPr>
              <a:t>loss function</a:t>
            </a:r>
            <a:r>
              <a:rPr lang="en-US" dirty="0"/>
              <a:t>, and an error value is calculated for each of the neurons in the output layer. The error values are then propagated backwards, starting from the output, until each neuron has an associated error value which roughly represents its contribution to the original output. [</a:t>
            </a:r>
            <a:r>
              <a:rPr lang="en-US" dirty="0">
                <a:hlinkClick r:id="rId2"/>
              </a:rPr>
              <a:t>Wikipedia</a:t>
            </a:r>
            <a:r>
              <a:rPr lang="en-US" dirty="0"/>
              <a:t>]</a:t>
            </a:r>
          </a:p>
        </p:txBody>
      </p:sp>
    </p:spTree>
    <p:extLst>
      <p:ext uri="{BB962C8B-B14F-4D97-AF65-F5344CB8AC3E}">
        <p14:creationId xmlns:p14="http://schemas.microsoft.com/office/powerpoint/2010/main" val="347662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lstStyle/>
          <a:p>
            <a:r>
              <a:rPr lang="en-US" dirty="0"/>
              <a:t>Backpropagation</a:t>
            </a:r>
          </a:p>
        </p:txBody>
      </p:sp>
      <p:sp>
        <p:nvSpPr>
          <p:cNvPr id="3" name="Text Placeholder 2"/>
          <p:cNvSpPr>
            <a:spLocks noGrp="1"/>
          </p:cNvSpPr>
          <p:nvPr>
            <p:ph type="body" sz="quarter" idx="10"/>
          </p:nvPr>
        </p:nvSpPr>
        <p:spPr>
          <a:xfrm>
            <a:off x="201929" y="1189177"/>
            <a:ext cx="8740142" cy="724246"/>
          </a:xfrm>
        </p:spPr>
        <p:txBody>
          <a:bodyPr/>
          <a:lstStyle/>
          <a:p>
            <a:r>
              <a:rPr lang="en-US" dirty="0"/>
              <a:t>Error = right answer – actual answer</a:t>
            </a:r>
          </a:p>
        </p:txBody>
      </p:sp>
      <p:pic>
        <p:nvPicPr>
          <p:cNvPr id="96" name="Picture 95"/>
          <p:cNvPicPr>
            <a:picLocks/>
          </p:cNvPicPr>
          <p:nvPr/>
        </p:nvPicPr>
        <p:blipFill>
          <a:blip r:embed="rId2"/>
          <a:stretch>
            <a:fillRect/>
          </a:stretch>
        </p:blipFill>
        <p:spPr>
          <a:xfrm>
            <a:off x="36213" y="2955502"/>
            <a:ext cx="1242954" cy="1294018"/>
          </a:xfrm>
          <a:prstGeom prst="rect">
            <a:avLst/>
          </a:prstGeom>
        </p:spPr>
      </p:pic>
      <p:cxnSp>
        <p:nvCxnSpPr>
          <p:cNvPr id="97" name="Straight Arrow Connector 96"/>
          <p:cNvCxnSpPr/>
          <p:nvPr/>
        </p:nvCxnSpPr>
        <p:spPr>
          <a:xfrm>
            <a:off x="1306326" y="3600883"/>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3030602" y="4148535"/>
            <a:ext cx="373056" cy="415474"/>
            <a:chOff x="4740385" y="3954462"/>
            <a:chExt cx="487252" cy="512996"/>
          </a:xfrm>
        </p:grpSpPr>
        <p:sp>
          <p:nvSpPr>
            <p:cNvPr id="99" name="Oval 98"/>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0" name="Straight Connector 99"/>
            <p:cNvCxnSpPr>
              <a:stCxn id="99" idx="1"/>
              <a:endCxn id="99"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9" idx="7"/>
              <a:endCxn id="99"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2" name="Rectangle 101"/>
          <p:cNvSpPr/>
          <p:nvPr/>
        </p:nvSpPr>
        <p:spPr bwMode="auto">
          <a:xfrm>
            <a:off x="2965997" y="2612989"/>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03" name="Group 102"/>
          <p:cNvGrpSpPr/>
          <p:nvPr/>
        </p:nvGrpSpPr>
        <p:grpSpPr>
          <a:xfrm>
            <a:off x="3644214" y="4155522"/>
            <a:ext cx="370347" cy="437711"/>
            <a:chOff x="5154100" y="3720044"/>
            <a:chExt cx="801662" cy="844018"/>
          </a:xfrm>
        </p:grpSpPr>
        <p:sp>
          <p:nvSpPr>
            <p:cNvPr id="104" name="Oval 103"/>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5" name="Straight Connector 104"/>
            <p:cNvCxnSpPr>
              <a:stCxn id="104"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104"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7" name="Rectangle 106"/>
          <p:cNvSpPr/>
          <p:nvPr/>
        </p:nvSpPr>
        <p:spPr bwMode="auto">
          <a:xfrm>
            <a:off x="3572079" y="2606928"/>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8" name="Isosceles Triangle 107"/>
          <p:cNvSpPr/>
          <p:nvPr/>
        </p:nvSpPr>
        <p:spPr bwMode="auto">
          <a:xfrm rot="5400000">
            <a:off x="4301918" y="4095980"/>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9" name="Rectangle 108"/>
          <p:cNvSpPr/>
          <p:nvPr/>
        </p:nvSpPr>
        <p:spPr bwMode="auto">
          <a:xfrm>
            <a:off x="4178432" y="2612989"/>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0" name="TextBox 109"/>
          <p:cNvSpPr txBox="1"/>
          <p:nvPr/>
        </p:nvSpPr>
        <p:spPr>
          <a:xfrm rot="16200000">
            <a:off x="2708026" y="2939647"/>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11" name="TextBox 110"/>
          <p:cNvSpPr txBox="1"/>
          <p:nvPr/>
        </p:nvSpPr>
        <p:spPr>
          <a:xfrm rot="16200000">
            <a:off x="3500320" y="2928905"/>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12" name="TextBox 111"/>
          <p:cNvSpPr txBox="1"/>
          <p:nvPr/>
        </p:nvSpPr>
        <p:spPr>
          <a:xfrm rot="16200000">
            <a:off x="4075534" y="2947354"/>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13" name="Group 112"/>
          <p:cNvGrpSpPr/>
          <p:nvPr/>
        </p:nvGrpSpPr>
        <p:grpSpPr>
          <a:xfrm>
            <a:off x="1833645" y="4149420"/>
            <a:ext cx="373056" cy="414589"/>
            <a:chOff x="4740385" y="3954462"/>
            <a:chExt cx="487252" cy="512996"/>
          </a:xfrm>
        </p:grpSpPr>
        <p:sp>
          <p:nvSpPr>
            <p:cNvPr id="114" name="Oval 113"/>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5" name="Straight Connector 114"/>
            <p:cNvCxnSpPr>
              <a:stCxn id="114" idx="1"/>
              <a:endCxn id="114"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14" idx="7"/>
              <a:endCxn id="114"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p:cNvSpPr/>
          <p:nvPr/>
        </p:nvSpPr>
        <p:spPr bwMode="auto">
          <a:xfrm>
            <a:off x="1771182" y="2619048"/>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18" name="Group 117"/>
          <p:cNvGrpSpPr/>
          <p:nvPr/>
        </p:nvGrpSpPr>
        <p:grpSpPr>
          <a:xfrm>
            <a:off x="2441083" y="4132589"/>
            <a:ext cx="370347" cy="448252"/>
            <a:chOff x="5154100" y="3720044"/>
            <a:chExt cx="801662" cy="844018"/>
          </a:xfrm>
        </p:grpSpPr>
        <p:sp>
          <p:nvSpPr>
            <p:cNvPr id="119" name="Oval 118"/>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0" name="Straight Connector 119"/>
            <p:cNvCxnSpPr>
              <a:stCxn id="119"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19"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2" name="Rectangle 121"/>
          <p:cNvSpPr/>
          <p:nvPr/>
        </p:nvSpPr>
        <p:spPr bwMode="auto">
          <a:xfrm>
            <a:off x="2377266" y="2612989"/>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3" name="TextBox 122"/>
          <p:cNvSpPr txBox="1"/>
          <p:nvPr/>
        </p:nvSpPr>
        <p:spPr>
          <a:xfrm rot="16200000">
            <a:off x="1513212" y="2945706"/>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24" name="TextBox 123"/>
          <p:cNvSpPr txBox="1"/>
          <p:nvPr/>
        </p:nvSpPr>
        <p:spPr>
          <a:xfrm rot="16200000">
            <a:off x="2305505" y="2934965"/>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125" name="Group 124"/>
          <p:cNvGrpSpPr/>
          <p:nvPr/>
        </p:nvGrpSpPr>
        <p:grpSpPr>
          <a:xfrm>
            <a:off x="4848596" y="4140363"/>
            <a:ext cx="373056" cy="385877"/>
            <a:chOff x="4740385" y="3954462"/>
            <a:chExt cx="487252" cy="512996"/>
          </a:xfrm>
        </p:grpSpPr>
        <p:sp>
          <p:nvSpPr>
            <p:cNvPr id="126" name="Oval 125"/>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7" name="Straight Connector 126"/>
            <p:cNvCxnSpPr>
              <a:stCxn id="126" idx="1"/>
              <a:endCxn id="126"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26" idx="7"/>
              <a:endCxn id="126"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9" name="Rectangle 128"/>
          <p:cNvSpPr/>
          <p:nvPr/>
        </p:nvSpPr>
        <p:spPr bwMode="auto">
          <a:xfrm>
            <a:off x="4784096" y="2611034"/>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30" name="Group 129"/>
          <p:cNvGrpSpPr/>
          <p:nvPr/>
        </p:nvGrpSpPr>
        <p:grpSpPr>
          <a:xfrm>
            <a:off x="5454739" y="4106138"/>
            <a:ext cx="370347" cy="404753"/>
            <a:chOff x="5154100" y="3720044"/>
            <a:chExt cx="801662" cy="844018"/>
          </a:xfrm>
        </p:grpSpPr>
        <p:sp>
          <p:nvSpPr>
            <p:cNvPr id="131" name="Oval 130"/>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32" name="Straight Connector 131"/>
            <p:cNvCxnSpPr>
              <a:stCxn id="131"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31"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4" name="Rectangle 133"/>
          <p:cNvSpPr/>
          <p:nvPr/>
        </p:nvSpPr>
        <p:spPr bwMode="auto">
          <a:xfrm>
            <a:off x="5390179" y="2604973"/>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5" name="Isosceles Triangle 134"/>
          <p:cNvSpPr/>
          <p:nvPr/>
        </p:nvSpPr>
        <p:spPr bwMode="auto">
          <a:xfrm rot="5400000">
            <a:off x="6116799" y="4098646"/>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6" name="Rectangle 135"/>
          <p:cNvSpPr/>
          <p:nvPr/>
        </p:nvSpPr>
        <p:spPr bwMode="auto">
          <a:xfrm>
            <a:off x="5996531" y="2611034"/>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7" name="TextBox 136"/>
          <p:cNvSpPr txBox="1"/>
          <p:nvPr/>
        </p:nvSpPr>
        <p:spPr>
          <a:xfrm rot="16200000">
            <a:off x="4526125" y="2937691"/>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38" name="TextBox 137"/>
          <p:cNvSpPr txBox="1"/>
          <p:nvPr/>
        </p:nvSpPr>
        <p:spPr>
          <a:xfrm rot="16200000">
            <a:off x="5318419" y="2926950"/>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39" name="TextBox 138"/>
          <p:cNvSpPr txBox="1"/>
          <p:nvPr/>
        </p:nvSpPr>
        <p:spPr>
          <a:xfrm rot="16200000">
            <a:off x="5893634" y="2945398"/>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140" name="Rectangle 139"/>
          <p:cNvSpPr/>
          <p:nvPr/>
        </p:nvSpPr>
        <p:spPr bwMode="auto">
          <a:xfrm>
            <a:off x="6605479" y="2604973"/>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1" name="TextBox 140"/>
          <p:cNvSpPr txBox="1"/>
          <p:nvPr/>
        </p:nvSpPr>
        <p:spPr>
          <a:xfrm rot="16200000">
            <a:off x="6157660" y="3016142"/>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142" name="Group 141"/>
          <p:cNvGrpSpPr/>
          <p:nvPr/>
        </p:nvGrpSpPr>
        <p:grpSpPr>
          <a:xfrm>
            <a:off x="6714878" y="4047374"/>
            <a:ext cx="301426" cy="426899"/>
            <a:chOff x="5684837" y="3268662"/>
            <a:chExt cx="1066800" cy="1371600"/>
          </a:xfrm>
        </p:grpSpPr>
        <p:sp>
          <p:nvSpPr>
            <p:cNvPr id="143" name="Oval 142"/>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44" name="Straight Connector 143"/>
            <p:cNvCxnSpPr>
              <a:stCxn id="150" idx="6"/>
              <a:endCxn id="15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151" idx="6"/>
              <a:endCxn id="15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51" idx="6"/>
              <a:endCxn id="15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endCxn id="15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50" idx="6"/>
              <a:endCxn id="15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52" idx="6"/>
              <a:endCxn id="15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0" name="Oval 149"/>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1" name="Oval 15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2" name="Oval 15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3" name="Oval 15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4" name="Oval 15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5" name="Oval 15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56" name="Straight Connector 155"/>
            <p:cNvCxnSpPr>
              <a:stCxn id="143" idx="6"/>
              <a:endCxn id="15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43" idx="6"/>
              <a:endCxn id="15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55" idx="6"/>
              <a:endCxn id="15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5" idx="6"/>
              <a:endCxn id="15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bwMode="auto">
          <a:xfrm>
            <a:off x="7223431" y="2604973"/>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61" name="Group 160"/>
          <p:cNvGrpSpPr/>
          <p:nvPr/>
        </p:nvGrpSpPr>
        <p:grpSpPr>
          <a:xfrm>
            <a:off x="7321709" y="4075633"/>
            <a:ext cx="301426" cy="426899"/>
            <a:chOff x="5684837" y="3268662"/>
            <a:chExt cx="1066800" cy="1371600"/>
          </a:xfrm>
        </p:grpSpPr>
        <p:sp>
          <p:nvSpPr>
            <p:cNvPr id="162" name="Oval 161"/>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63" name="Straight Connector 162"/>
            <p:cNvCxnSpPr>
              <a:stCxn id="169" idx="6"/>
              <a:endCxn id="173"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70" idx="6"/>
              <a:endCxn id="173"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0" idx="6"/>
              <a:endCxn id="172"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endCxn id="172"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69" idx="6"/>
              <a:endCxn id="172"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1" idx="6"/>
              <a:endCxn id="173"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9" name="Oval 168"/>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0" name="Oval 169"/>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Oval 170"/>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Oval 171"/>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3" name="Oval 172"/>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4" name="Oval 173"/>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75" name="Straight Connector 174"/>
            <p:cNvCxnSpPr>
              <a:stCxn id="162" idx="6"/>
              <a:endCxn id="172"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62" idx="6"/>
              <a:endCxn id="173"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74" idx="6"/>
              <a:endCxn id="173"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4" idx="6"/>
              <a:endCxn id="172"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8233925" y="2629330"/>
            <a:ext cx="802571" cy="2130730"/>
            <a:chOff x="9266237" y="2497524"/>
            <a:chExt cx="1143000" cy="3019038"/>
          </a:xfrm>
        </p:grpSpPr>
        <p:sp>
          <p:nvSpPr>
            <p:cNvPr id="180" name="Rectangle 179"/>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181" name="Rectangle 180"/>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182" name="Straight Arrow Connector 181"/>
          <p:cNvCxnSpPr/>
          <p:nvPr/>
        </p:nvCxnSpPr>
        <p:spPr>
          <a:xfrm flipV="1">
            <a:off x="7780509" y="3684594"/>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8269752" y="2075357"/>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184" name="TextBox 183"/>
          <p:cNvSpPr txBox="1"/>
          <p:nvPr/>
        </p:nvSpPr>
        <p:spPr>
          <a:xfrm>
            <a:off x="8269752" y="4798999"/>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185" name="TextBox 184"/>
          <p:cNvSpPr txBox="1"/>
          <p:nvPr/>
        </p:nvSpPr>
        <p:spPr>
          <a:xfrm rot="16200000">
            <a:off x="6726498" y="3005588"/>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spTree>
    <p:extLst>
      <p:ext uri="{BB962C8B-B14F-4D97-AF65-F5344CB8AC3E}">
        <p14:creationId xmlns:p14="http://schemas.microsoft.com/office/powerpoint/2010/main" val="11702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4665" y="639312"/>
            <a:ext cx="1250466" cy="119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2" y="4488214"/>
            <a:ext cx="2559772" cy="2335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hlinkClick r:id="rId4"/>
          </p:cNvPr>
          <p:cNvPicPr>
            <a:picLocks noChangeAspect="1" noChangeArrowheads="1"/>
          </p:cNvPicPr>
          <p:nvPr/>
        </p:nvPicPr>
        <p:blipFill>
          <a:blip r:embed="rId5">
            <a:clrChange>
              <a:clrFrom>
                <a:srgbClr val="FFFFF8"/>
              </a:clrFrom>
              <a:clrTo>
                <a:srgbClr val="FFFFF8">
                  <a:alpha val="0"/>
                </a:srgbClr>
              </a:clrTo>
            </a:clrChange>
            <a:extLst>
              <a:ext uri="{28A0092B-C50C-407E-A947-70E740481C1C}">
                <a14:useLocalDpi xmlns:a14="http://schemas.microsoft.com/office/drawing/2010/main" val="0"/>
              </a:ext>
            </a:extLst>
          </a:blip>
          <a:srcRect/>
          <a:stretch>
            <a:fillRect/>
          </a:stretch>
        </p:blipFill>
        <p:spPr bwMode="auto">
          <a:xfrm>
            <a:off x="46265" y="1403822"/>
            <a:ext cx="2736303" cy="297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085257" y="37500"/>
            <a:ext cx="518917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 are these numbers?</a:t>
            </a:r>
          </a:p>
        </p:txBody>
      </p:sp>
      <p:grpSp>
        <p:nvGrpSpPr>
          <p:cNvPr id="12" name="Group 11"/>
          <p:cNvGrpSpPr/>
          <p:nvPr/>
        </p:nvGrpSpPr>
        <p:grpSpPr>
          <a:xfrm>
            <a:off x="96716" y="100329"/>
            <a:ext cx="1735553" cy="1136132"/>
            <a:chOff x="5660308" y="2924944"/>
            <a:chExt cx="3236410" cy="2264874"/>
          </a:xfrm>
        </p:grpSpPr>
        <p:pic>
          <p:nvPicPr>
            <p:cNvPr id="1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0308" y="3212976"/>
              <a:ext cx="2864692" cy="197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8536678" y="3701036"/>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5" name="Oval 14"/>
            <p:cNvSpPr/>
            <p:nvPr/>
          </p:nvSpPr>
          <p:spPr>
            <a:xfrm>
              <a:off x="8221737" y="3307655"/>
              <a:ext cx="360040" cy="36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16" name="Oval 15"/>
            <p:cNvSpPr/>
            <p:nvPr/>
          </p:nvSpPr>
          <p:spPr>
            <a:xfrm>
              <a:off x="7934418" y="2924944"/>
              <a:ext cx="360040" cy="3600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grpSp>
      <p:sp>
        <p:nvSpPr>
          <p:cNvPr id="2" name="Rectangle 1"/>
          <p:cNvSpPr/>
          <p:nvPr/>
        </p:nvSpPr>
        <p:spPr>
          <a:xfrm>
            <a:off x="2838782" y="749975"/>
            <a:ext cx="6264696" cy="1323439"/>
          </a:xfrm>
          <a:prstGeom prst="rect">
            <a:avLst/>
          </a:prstGeom>
          <a:solidFill>
            <a:schemeClr val="bg1">
              <a:lumMod val="85000"/>
            </a:schemeClr>
          </a:solidFill>
          <a:ln w="19050">
            <a:solidFill>
              <a:schemeClr val="tx1"/>
            </a:solidFill>
          </a:ln>
        </p:spPr>
        <p:txBody>
          <a:bodyPr wrap="square">
            <a:spAutoFit/>
          </a:bodyPr>
          <a:lstStyle/>
          <a:p>
            <a:r>
              <a:rPr lang="en-US" sz="1600" dirty="0"/>
              <a:t>The </a:t>
            </a:r>
            <a:r>
              <a:rPr lang="en-US" sz="1600" b="1" dirty="0"/>
              <a:t>RGB color model</a:t>
            </a:r>
            <a:r>
              <a:rPr lang="en-US" sz="1600" dirty="0"/>
              <a:t> is an additive color model in which red, green and blue light are added together in various proportions (intensity) defined within the interval [0,255] to reproduce a broad array of colors. The name of the model comes from the initials of the three additive primary colors, red, green and blue.   </a:t>
            </a:r>
            <a:r>
              <a:rPr lang="en-US" sz="1400" dirty="0">
                <a:hlinkClick r:id="rId7"/>
              </a:rPr>
              <a:t>https://en.wikipedia.org/wiki/RGB_color_model</a:t>
            </a:r>
            <a:endParaRPr lang="en-US" sz="1400" dirty="0"/>
          </a:p>
        </p:txBody>
      </p:sp>
      <p:grpSp>
        <p:nvGrpSpPr>
          <p:cNvPr id="17" name="Group 16"/>
          <p:cNvGrpSpPr/>
          <p:nvPr/>
        </p:nvGrpSpPr>
        <p:grpSpPr>
          <a:xfrm>
            <a:off x="2852688" y="2132856"/>
            <a:ext cx="3383053" cy="1944216"/>
            <a:chOff x="5367904" y="2708920"/>
            <a:chExt cx="3676643" cy="2016224"/>
          </a:xfrm>
        </p:grpSpPr>
        <p:pic>
          <p:nvPicPr>
            <p:cNvPr id="4" name="Picture 3">
              <a:hlinkClick r:id="rId8"/>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7904" y="2708920"/>
              <a:ext cx="3676643" cy="201622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7668344" y="2735430"/>
              <a:ext cx="1327928" cy="30777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Other option</a:t>
              </a:r>
            </a:p>
          </p:txBody>
        </p:sp>
      </p:grpSp>
      <p:pic>
        <p:nvPicPr>
          <p:cNvPr id="20" name="Picture 3">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4088" y="2621502"/>
            <a:ext cx="3528392" cy="420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1798" y="4149080"/>
            <a:ext cx="1944216" cy="26880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52339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p:cNvPicPr>
            <a:picLocks noChangeAspect="1"/>
          </p:cNvPicPr>
          <p:nvPr/>
        </p:nvPicPr>
        <p:blipFill>
          <a:blip r:embed="rId2"/>
          <a:stretch>
            <a:fillRect/>
          </a:stretch>
        </p:blipFill>
        <p:spPr>
          <a:xfrm>
            <a:off x="1868393" y="908720"/>
            <a:ext cx="5332439" cy="1662533"/>
          </a:xfrm>
          <a:prstGeom prst="rect">
            <a:avLst/>
          </a:prstGeom>
        </p:spPr>
      </p:pic>
      <p:sp>
        <p:nvSpPr>
          <p:cNvPr id="2" name="Title 1"/>
          <p:cNvSpPr>
            <a:spLocks noGrp="1"/>
          </p:cNvSpPr>
          <p:nvPr>
            <p:ph type="title"/>
          </p:nvPr>
        </p:nvSpPr>
        <p:spPr>
          <a:xfrm>
            <a:off x="457200" y="0"/>
            <a:ext cx="8229600" cy="702299"/>
          </a:xfrm>
        </p:spPr>
        <p:txBody>
          <a:bodyPr>
            <a:normAutofit fontScale="90000"/>
          </a:bodyPr>
          <a:lstStyle/>
          <a:p>
            <a:r>
              <a:rPr lang="en-US" dirty="0"/>
              <a:t>Backpropagation</a:t>
            </a:r>
          </a:p>
        </p:txBody>
      </p:sp>
      <p:pic>
        <p:nvPicPr>
          <p:cNvPr id="96" name="Picture 95"/>
          <p:cNvPicPr>
            <a:picLocks/>
          </p:cNvPicPr>
          <p:nvPr/>
        </p:nvPicPr>
        <p:blipFill>
          <a:blip r:embed="rId3"/>
          <a:stretch>
            <a:fillRect/>
          </a:stretch>
        </p:blipFill>
        <p:spPr>
          <a:xfrm>
            <a:off x="36213" y="3625424"/>
            <a:ext cx="1242954" cy="1294018"/>
          </a:xfrm>
          <a:prstGeom prst="rect">
            <a:avLst/>
          </a:prstGeom>
        </p:spPr>
      </p:pic>
      <p:cxnSp>
        <p:nvCxnSpPr>
          <p:cNvPr id="98" name="Straight Arrow Connector 97"/>
          <p:cNvCxnSpPr/>
          <p:nvPr/>
        </p:nvCxnSpPr>
        <p:spPr>
          <a:xfrm>
            <a:off x="1306326" y="4270805"/>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3030602" y="4818457"/>
            <a:ext cx="373056" cy="415474"/>
            <a:chOff x="4740385" y="3954462"/>
            <a:chExt cx="487252" cy="512996"/>
          </a:xfrm>
        </p:grpSpPr>
        <p:sp>
          <p:nvSpPr>
            <p:cNvPr id="100" name="Oval 99"/>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1" name="Straight Connector 100"/>
            <p:cNvCxnSpPr>
              <a:stCxn id="100" idx="1"/>
              <a:endCxn id="100"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00" idx="7"/>
              <a:endCxn id="100"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bwMode="auto">
          <a:xfrm>
            <a:off x="2965997"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04" name="Group 103"/>
          <p:cNvGrpSpPr/>
          <p:nvPr/>
        </p:nvGrpSpPr>
        <p:grpSpPr>
          <a:xfrm>
            <a:off x="3644214" y="4825444"/>
            <a:ext cx="370347" cy="437711"/>
            <a:chOff x="5154100" y="3720044"/>
            <a:chExt cx="801662" cy="844018"/>
          </a:xfrm>
        </p:grpSpPr>
        <p:sp>
          <p:nvSpPr>
            <p:cNvPr id="105" name="Oval 10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6" name="Straight Connector 105"/>
            <p:cNvCxnSpPr>
              <a:stCxn id="10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bwMode="auto">
          <a:xfrm>
            <a:off x="3572079" y="327685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9" name="Isosceles Triangle 108"/>
          <p:cNvSpPr/>
          <p:nvPr/>
        </p:nvSpPr>
        <p:spPr bwMode="auto">
          <a:xfrm rot="5400000">
            <a:off x="4301918" y="4765902"/>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0" name="Rectangle 109"/>
          <p:cNvSpPr/>
          <p:nvPr/>
        </p:nvSpPr>
        <p:spPr bwMode="auto">
          <a:xfrm>
            <a:off x="4178432"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1" name="TextBox 110"/>
          <p:cNvSpPr txBox="1"/>
          <p:nvPr/>
        </p:nvSpPr>
        <p:spPr>
          <a:xfrm rot="16200000">
            <a:off x="2708026" y="3609569"/>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12" name="TextBox 111"/>
          <p:cNvSpPr txBox="1"/>
          <p:nvPr/>
        </p:nvSpPr>
        <p:spPr>
          <a:xfrm rot="16200000">
            <a:off x="3500320" y="359882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13" name="TextBox 112"/>
          <p:cNvSpPr txBox="1"/>
          <p:nvPr/>
        </p:nvSpPr>
        <p:spPr>
          <a:xfrm rot="16200000">
            <a:off x="4075534" y="3617276"/>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14" name="Group 113"/>
          <p:cNvGrpSpPr/>
          <p:nvPr/>
        </p:nvGrpSpPr>
        <p:grpSpPr>
          <a:xfrm>
            <a:off x="1833645" y="4819342"/>
            <a:ext cx="373056" cy="414589"/>
            <a:chOff x="4740385" y="3954462"/>
            <a:chExt cx="487252" cy="512996"/>
          </a:xfrm>
        </p:grpSpPr>
        <p:sp>
          <p:nvSpPr>
            <p:cNvPr id="115" name="Oval 11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6" name="Straight Connector 115"/>
            <p:cNvCxnSpPr>
              <a:stCxn id="115" idx="1"/>
              <a:endCxn id="11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5" idx="7"/>
              <a:endCxn id="11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bwMode="auto">
          <a:xfrm>
            <a:off x="1771182" y="328897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19" name="Group 118"/>
          <p:cNvGrpSpPr/>
          <p:nvPr/>
        </p:nvGrpSpPr>
        <p:grpSpPr>
          <a:xfrm>
            <a:off x="2441083" y="4802511"/>
            <a:ext cx="370347" cy="448252"/>
            <a:chOff x="5154100" y="3720044"/>
            <a:chExt cx="801662" cy="844018"/>
          </a:xfrm>
        </p:grpSpPr>
        <p:sp>
          <p:nvSpPr>
            <p:cNvPr id="120" name="Oval 11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1" name="Straight Connector 120"/>
            <p:cNvCxnSpPr>
              <a:stCxn id="12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2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bwMode="auto">
          <a:xfrm>
            <a:off x="2377266"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4" name="TextBox 123"/>
          <p:cNvSpPr txBox="1"/>
          <p:nvPr/>
        </p:nvSpPr>
        <p:spPr>
          <a:xfrm rot="16200000">
            <a:off x="1513212" y="3615628"/>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25" name="TextBox 124"/>
          <p:cNvSpPr txBox="1"/>
          <p:nvPr/>
        </p:nvSpPr>
        <p:spPr>
          <a:xfrm rot="16200000">
            <a:off x="2305505" y="360488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126" name="Group 125"/>
          <p:cNvGrpSpPr/>
          <p:nvPr/>
        </p:nvGrpSpPr>
        <p:grpSpPr>
          <a:xfrm>
            <a:off x="4848596" y="4810285"/>
            <a:ext cx="373056" cy="385877"/>
            <a:chOff x="4740385" y="3954462"/>
            <a:chExt cx="487252" cy="512996"/>
          </a:xfrm>
        </p:grpSpPr>
        <p:sp>
          <p:nvSpPr>
            <p:cNvPr id="127" name="Oval 126"/>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8" name="Straight Connector 127"/>
            <p:cNvCxnSpPr>
              <a:stCxn id="127" idx="1"/>
              <a:endCxn id="127"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7"/>
              <a:endCxn id="127"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0" name="Rectangle 129"/>
          <p:cNvSpPr/>
          <p:nvPr/>
        </p:nvSpPr>
        <p:spPr bwMode="auto">
          <a:xfrm>
            <a:off x="4784096"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31" name="Group 130"/>
          <p:cNvGrpSpPr/>
          <p:nvPr/>
        </p:nvGrpSpPr>
        <p:grpSpPr>
          <a:xfrm>
            <a:off x="5454739" y="4776060"/>
            <a:ext cx="370347" cy="404753"/>
            <a:chOff x="5154100" y="3720044"/>
            <a:chExt cx="801662" cy="844018"/>
          </a:xfrm>
        </p:grpSpPr>
        <p:sp>
          <p:nvSpPr>
            <p:cNvPr id="132" name="Oval 131"/>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33" name="Straight Connector 132"/>
            <p:cNvCxnSpPr>
              <a:stCxn id="132"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2"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bwMode="auto">
          <a:xfrm>
            <a:off x="53901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6" name="Isosceles Triangle 135"/>
          <p:cNvSpPr/>
          <p:nvPr/>
        </p:nvSpPr>
        <p:spPr bwMode="auto">
          <a:xfrm rot="5400000">
            <a:off x="6116799" y="4768568"/>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7" name="Rectangle 136"/>
          <p:cNvSpPr/>
          <p:nvPr/>
        </p:nvSpPr>
        <p:spPr bwMode="auto">
          <a:xfrm>
            <a:off x="5996531"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8" name="TextBox 137"/>
          <p:cNvSpPr txBox="1"/>
          <p:nvPr/>
        </p:nvSpPr>
        <p:spPr>
          <a:xfrm rot="16200000">
            <a:off x="4526125" y="3607613"/>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39" name="TextBox 138"/>
          <p:cNvSpPr txBox="1"/>
          <p:nvPr/>
        </p:nvSpPr>
        <p:spPr>
          <a:xfrm rot="16200000">
            <a:off x="5318419" y="3596872"/>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40" name="TextBox 139"/>
          <p:cNvSpPr txBox="1"/>
          <p:nvPr/>
        </p:nvSpPr>
        <p:spPr>
          <a:xfrm rot="16200000">
            <a:off x="5893634" y="3615320"/>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141" name="Rectangle 140"/>
          <p:cNvSpPr/>
          <p:nvPr/>
        </p:nvSpPr>
        <p:spPr bwMode="auto">
          <a:xfrm>
            <a:off x="66054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2" name="TextBox 141"/>
          <p:cNvSpPr txBox="1"/>
          <p:nvPr/>
        </p:nvSpPr>
        <p:spPr>
          <a:xfrm rot="16200000">
            <a:off x="6157660" y="3686064"/>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143" name="Group 142"/>
          <p:cNvGrpSpPr/>
          <p:nvPr/>
        </p:nvGrpSpPr>
        <p:grpSpPr>
          <a:xfrm>
            <a:off x="6714878" y="4717296"/>
            <a:ext cx="301426" cy="426899"/>
            <a:chOff x="5684837" y="3268662"/>
            <a:chExt cx="1066800" cy="1371600"/>
          </a:xfrm>
        </p:grpSpPr>
        <p:sp>
          <p:nvSpPr>
            <p:cNvPr id="144" name="Oval 14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45" name="Straight Connector 144"/>
            <p:cNvCxnSpPr>
              <a:stCxn id="151" idx="6"/>
              <a:endCxn id="15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52" idx="6"/>
              <a:endCxn id="15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52" idx="6"/>
              <a:endCxn id="15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15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51" idx="6"/>
              <a:endCxn id="15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53" idx="6"/>
              <a:endCxn id="15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1" name="Oval 15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2" name="Oval 15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3" name="Oval 15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4" name="Oval 15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5" name="Oval 15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6" name="Oval 15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57" name="Straight Connector 156"/>
            <p:cNvCxnSpPr>
              <a:stCxn id="144" idx="6"/>
              <a:endCxn id="15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44" idx="6"/>
              <a:endCxn id="15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6" idx="6"/>
              <a:endCxn id="15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6" idx="6"/>
              <a:endCxn id="15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bwMode="auto">
          <a:xfrm>
            <a:off x="7223431"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62" name="Group 161"/>
          <p:cNvGrpSpPr/>
          <p:nvPr/>
        </p:nvGrpSpPr>
        <p:grpSpPr>
          <a:xfrm>
            <a:off x="7321709" y="4745555"/>
            <a:ext cx="301426" cy="426899"/>
            <a:chOff x="5684837" y="3268662"/>
            <a:chExt cx="1066800" cy="1371600"/>
          </a:xfrm>
        </p:grpSpPr>
        <p:sp>
          <p:nvSpPr>
            <p:cNvPr id="163" name="Oval 162"/>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64" name="Straight Connector 163"/>
            <p:cNvCxnSpPr>
              <a:stCxn id="170" idx="6"/>
              <a:endCxn id="17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1" idx="6"/>
              <a:endCxn id="17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1" idx="6"/>
              <a:endCxn id="17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endCxn id="17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0" idx="6"/>
              <a:endCxn id="17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2" idx="6"/>
              <a:endCxn id="17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0" name="Oval 169"/>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Oval 17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Oval 17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3" name="Oval 17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4" name="Oval 17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5" name="Oval 17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76" name="Straight Connector 175"/>
            <p:cNvCxnSpPr>
              <a:stCxn id="163" idx="6"/>
              <a:endCxn id="17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3" idx="6"/>
              <a:endCxn id="17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5" idx="6"/>
              <a:endCxn id="17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75" idx="6"/>
              <a:endCxn id="17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8233925" y="3299252"/>
            <a:ext cx="802571" cy="2130730"/>
            <a:chOff x="9266237" y="2497524"/>
            <a:chExt cx="1143000" cy="3019038"/>
          </a:xfrm>
        </p:grpSpPr>
        <p:sp>
          <p:nvSpPr>
            <p:cNvPr id="181" name="Rectangle 180"/>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182" name="Rectangle 181"/>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183" name="Straight Arrow Connector 182"/>
          <p:cNvCxnSpPr/>
          <p:nvPr/>
        </p:nvCxnSpPr>
        <p:spPr>
          <a:xfrm flipV="1">
            <a:off x="7780509" y="4354516"/>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8269752" y="2745279"/>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185" name="TextBox 184"/>
          <p:cNvSpPr txBox="1"/>
          <p:nvPr/>
        </p:nvSpPr>
        <p:spPr>
          <a:xfrm>
            <a:off x="8269752" y="5468921"/>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186" name="TextBox 185"/>
          <p:cNvSpPr txBox="1"/>
          <p:nvPr/>
        </p:nvSpPr>
        <p:spPr>
          <a:xfrm rot="16200000">
            <a:off x="6726498" y="3675510"/>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spTree>
    <p:extLst>
      <p:ext uri="{BB962C8B-B14F-4D97-AF65-F5344CB8AC3E}">
        <p14:creationId xmlns:p14="http://schemas.microsoft.com/office/powerpoint/2010/main" val="3374866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2299"/>
          </a:xfrm>
        </p:spPr>
        <p:txBody>
          <a:bodyPr>
            <a:normAutofit fontScale="90000"/>
          </a:bodyPr>
          <a:lstStyle/>
          <a:p>
            <a:r>
              <a:rPr lang="en-US" dirty="0"/>
              <a:t>Backpropagation</a:t>
            </a:r>
          </a:p>
        </p:txBody>
      </p:sp>
      <p:pic>
        <p:nvPicPr>
          <p:cNvPr id="96" name="Picture 95"/>
          <p:cNvPicPr>
            <a:picLocks/>
          </p:cNvPicPr>
          <p:nvPr/>
        </p:nvPicPr>
        <p:blipFill>
          <a:blip r:embed="rId2"/>
          <a:stretch>
            <a:fillRect/>
          </a:stretch>
        </p:blipFill>
        <p:spPr>
          <a:xfrm>
            <a:off x="36213" y="3625424"/>
            <a:ext cx="1242954" cy="1294018"/>
          </a:xfrm>
          <a:prstGeom prst="rect">
            <a:avLst/>
          </a:prstGeom>
        </p:spPr>
      </p:pic>
      <p:cxnSp>
        <p:nvCxnSpPr>
          <p:cNvPr id="98" name="Straight Arrow Connector 97"/>
          <p:cNvCxnSpPr/>
          <p:nvPr/>
        </p:nvCxnSpPr>
        <p:spPr>
          <a:xfrm>
            <a:off x="1306326" y="4270805"/>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3030602" y="4818457"/>
            <a:ext cx="373056" cy="415474"/>
            <a:chOff x="4740385" y="3954462"/>
            <a:chExt cx="487252" cy="512996"/>
          </a:xfrm>
        </p:grpSpPr>
        <p:sp>
          <p:nvSpPr>
            <p:cNvPr id="100" name="Oval 99"/>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1" name="Straight Connector 100"/>
            <p:cNvCxnSpPr>
              <a:stCxn id="100" idx="1"/>
              <a:endCxn id="100"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00" idx="7"/>
              <a:endCxn id="100"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bwMode="auto">
          <a:xfrm>
            <a:off x="2965997"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04" name="Group 103"/>
          <p:cNvGrpSpPr/>
          <p:nvPr/>
        </p:nvGrpSpPr>
        <p:grpSpPr>
          <a:xfrm>
            <a:off x="3644214" y="4825444"/>
            <a:ext cx="370347" cy="437711"/>
            <a:chOff x="5154100" y="3720044"/>
            <a:chExt cx="801662" cy="844018"/>
          </a:xfrm>
        </p:grpSpPr>
        <p:sp>
          <p:nvSpPr>
            <p:cNvPr id="105" name="Oval 10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6" name="Straight Connector 105"/>
            <p:cNvCxnSpPr>
              <a:stCxn id="10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bwMode="auto">
          <a:xfrm>
            <a:off x="3572079" y="327685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9" name="Isosceles Triangle 108"/>
          <p:cNvSpPr/>
          <p:nvPr/>
        </p:nvSpPr>
        <p:spPr bwMode="auto">
          <a:xfrm rot="5400000">
            <a:off x="4301918" y="4765902"/>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0" name="Rectangle 109"/>
          <p:cNvSpPr/>
          <p:nvPr/>
        </p:nvSpPr>
        <p:spPr bwMode="auto">
          <a:xfrm>
            <a:off x="4178432"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1" name="TextBox 110"/>
          <p:cNvSpPr txBox="1"/>
          <p:nvPr/>
        </p:nvSpPr>
        <p:spPr>
          <a:xfrm rot="16200000">
            <a:off x="2708026" y="3609569"/>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12" name="TextBox 111"/>
          <p:cNvSpPr txBox="1"/>
          <p:nvPr/>
        </p:nvSpPr>
        <p:spPr>
          <a:xfrm rot="16200000">
            <a:off x="3500320" y="359882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13" name="TextBox 112"/>
          <p:cNvSpPr txBox="1"/>
          <p:nvPr/>
        </p:nvSpPr>
        <p:spPr>
          <a:xfrm rot="16200000">
            <a:off x="4075534" y="3617276"/>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14" name="Group 113"/>
          <p:cNvGrpSpPr/>
          <p:nvPr/>
        </p:nvGrpSpPr>
        <p:grpSpPr>
          <a:xfrm>
            <a:off x="1833645" y="4819342"/>
            <a:ext cx="373056" cy="414589"/>
            <a:chOff x="4740385" y="3954462"/>
            <a:chExt cx="487252" cy="512996"/>
          </a:xfrm>
        </p:grpSpPr>
        <p:sp>
          <p:nvSpPr>
            <p:cNvPr id="115" name="Oval 11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6" name="Straight Connector 115"/>
            <p:cNvCxnSpPr>
              <a:stCxn id="115" idx="1"/>
              <a:endCxn id="11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5" idx="7"/>
              <a:endCxn id="11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bwMode="auto">
          <a:xfrm>
            <a:off x="1771182" y="328897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19" name="Group 118"/>
          <p:cNvGrpSpPr/>
          <p:nvPr/>
        </p:nvGrpSpPr>
        <p:grpSpPr>
          <a:xfrm>
            <a:off x="2441083" y="4802511"/>
            <a:ext cx="370347" cy="448252"/>
            <a:chOff x="5154100" y="3720044"/>
            <a:chExt cx="801662" cy="844018"/>
          </a:xfrm>
        </p:grpSpPr>
        <p:sp>
          <p:nvSpPr>
            <p:cNvPr id="120" name="Oval 11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1" name="Straight Connector 120"/>
            <p:cNvCxnSpPr>
              <a:stCxn id="12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2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bwMode="auto">
          <a:xfrm>
            <a:off x="2377266"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4" name="TextBox 123"/>
          <p:cNvSpPr txBox="1"/>
          <p:nvPr/>
        </p:nvSpPr>
        <p:spPr>
          <a:xfrm rot="16200000">
            <a:off x="1513212" y="3615628"/>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25" name="TextBox 124"/>
          <p:cNvSpPr txBox="1"/>
          <p:nvPr/>
        </p:nvSpPr>
        <p:spPr>
          <a:xfrm rot="16200000">
            <a:off x="2305505" y="360488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126" name="Group 125"/>
          <p:cNvGrpSpPr/>
          <p:nvPr/>
        </p:nvGrpSpPr>
        <p:grpSpPr>
          <a:xfrm>
            <a:off x="4848596" y="4810285"/>
            <a:ext cx="373056" cy="385877"/>
            <a:chOff x="4740385" y="3954462"/>
            <a:chExt cx="487252" cy="512996"/>
          </a:xfrm>
        </p:grpSpPr>
        <p:sp>
          <p:nvSpPr>
            <p:cNvPr id="127" name="Oval 126"/>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8" name="Straight Connector 127"/>
            <p:cNvCxnSpPr>
              <a:stCxn id="127" idx="1"/>
              <a:endCxn id="127"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7"/>
              <a:endCxn id="127"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0" name="Rectangle 129"/>
          <p:cNvSpPr/>
          <p:nvPr/>
        </p:nvSpPr>
        <p:spPr bwMode="auto">
          <a:xfrm>
            <a:off x="4784096"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31" name="Group 130"/>
          <p:cNvGrpSpPr/>
          <p:nvPr/>
        </p:nvGrpSpPr>
        <p:grpSpPr>
          <a:xfrm>
            <a:off x="5454739" y="4776060"/>
            <a:ext cx="370347" cy="404753"/>
            <a:chOff x="5154100" y="3720044"/>
            <a:chExt cx="801662" cy="844018"/>
          </a:xfrm>
        </p:grpSpPr>
        <p:sp>
          <p:nvSpPr>
            <p:cNvPr id="132" name="Oval 131"/>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33" name="Straight Connector 132"/>
            <p:cNvCxnSpPr>
              <a:stCxn id="132"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2"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bwMode="auto">
          <a:xfrm>
            <a:off x="53901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6" name="Isosceles Triangle 135"/>
          <p:cNvSpPr/>
          <p:nvPr/>
        </p:nvSpPr>
        <p:spPr bwMode="auto">
          <a:xfrm rot="5400000">
            <a:off x="6116799" y="4768568"/>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7" name="Rectangle 136"/>
          <p:cNvSpPr/>
          <p:nvPr/>
        </p:nvSpPr>
        <p:spPr bwMode="auto">
          <a:xfrm>
            <a:off x="5996531"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8" name="TextBox 137"/>
          <p:cNvSpPr txBox="1"/>
          <p:nvPr/>
        </p:nvSpPr>
        <p:spPr>
          <a:xfrm rot="16200000">
            <a:off x="4526125" y="3607613"/>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39" name="TextBox 138"/>
          <p:cNvSpPr txBox="1"/>
          <p:nvPr/>
        </p:nvSpPr>
        <p:spPr>
          <a:xfrm rot="16200000">
            <a:off x="5318419" y="3596872"/>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40" name="TextBox 139"/>
          <p:cNvSpPr txBox="1"/>
          <p:nvPr/>
        </p:nvSpPr>
        <p:spPr>
          <a:xfrm rot="16200000">
            <a:off x="5893634" y="3615320"/>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141" name="Rectangle 140"/>
          <p:cNvSpPr/>
          <p:nvPr/>
        </p:nvSpPr>
        <p:spPr bwMode="auto">
          <a:xfrm>
            <a:off x="66054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2" name="TextBox 141"/>
          <p:cNvSpPr txBox="1"/>
          <p:nvPr/>
        </p:nvSpPr>
        <p:spPr>
          <a:xfrm rot="16200000">
            <a:off x="6157660" y="3686064"/>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143" name="Group 142"/>
          <p:cNvGrpSpPr/>
          <p:nvPr/>
        </p:nvGrpSpPr>
        <p:grpSpPr>
          <a:xfrm>
            <a:off x="6714878" y="4717296"/>
            <a:ext cx="301426" cy="426899"/>
            <a:chOff x="5684837" y="3268662"/>
            <a:chExt cx="1066800" cy="1371600"/>
          </a:xfrm>
        </p:grpSpPr>
        <p:sp>
          <p:nvSpPr>
            <p:cNvPr id="144" name="Oval 14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45" name="Straight Connector 144"/>
            <p:cNvCxnSpPr>
              <a:stCxn id="151" idx="6"/>
              <a:endCxn id="15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52" idx="6"/>
              <a:endCxn id="15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52" idx="6"/>
              <a:endCxn id="15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15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51" idx="6"/>
              <a:endCxn id="15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53" idx="6"/>
              <a:endCxn id="15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1" name="Oval 15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2" name="Oval 15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3" name="Oval 15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4" name="Oval 15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5" name="Oval 15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6" name="Oval 15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57" name="Straight Connector 156"/>
            <p:cNvCxnSpPr>
              <a:stCxn id="144" idx="6"/>
              <a:endCxn id="15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44" idx="6"/>
              <a:endCxn id="15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6" idx="6"/>
              <a:endCxn id="15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6" idx="6"/>
              <a:endCxn id="15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bwMode="auto">
          <a:xfrm>
            <a:off x="7223431"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62" name="Group 161"/>
          <p:cNvGrpSpPr/>
          <p:nvPr/>
        </p:nvGrpSpPr>
        <p:grpSpPr>
          <a:xfrm>
            <a:off x="7321709" y="4745555"/>
            <a:ext cx="301426" cy="426899"/>
            <a:chOff x="5684837" y="3268662"/>
            <a:chExt cx="1066800" cy="1371600"/>
          </a:xfrm>
        </p:grpSpPr>
        <p:sp>
          <p:nvSpPr>
            <p:cNvPr id="163" name="Oval 162"/>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64" name="Straight Connector 163"/>
            <p:cNvCxnSpPr>
              <a:stCxn id="170" idx="6"/>
              <a:endCxn id="17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1" idx="6"/>
              <a:endCxn id="17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1" idx="6"/>
              <a:endCxn id="17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endCxn id="17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0" idx="6"/>
              <a:endCxn id="17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2" idx="6"/>
              <a:endCxn id="17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0" name="Oval 169"/>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Oval 17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Oval 17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3" name="Oval 17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4" name="Oval 17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5" name="Oval 17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76" name="Straight Connector 175"/>
            <p:cNvCxnSpPr>
              <a:stCxn id="163" idx="6"/>
              <a:endCxn id="17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3" idx="6"/>
              <a:endCxn id="17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5" idx="6"/>
              <a:endCxn id="17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75" idx="6"/>
              <a:endCxn id="17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8233925" y="3299252"/>
            <a:ext cx="802571" cy="2130730"/>
            <a:chOff x="9266237" y="2497524"/>
            <a:chExt cx="1143000" cy="3019038"/>
          </a:xfrm>
        </p:grpSpPr>
        <p:sp>
          <p:nvSpPr>
            <p:cNvPr id="181" name="Rectangle 180"/>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182" name="Rectangle 181"/>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183" name="Straight Arrow Connector 182"/>
          <p:cNvCxnSpPr/>
          <p:nvPr/>
        </p:nvCxnSpPr>
        <p:spPr>
          <a:xfrm flipV="1">
            <a:off x="7780509" y="4354516"/>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8269752" y="2745279"/>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185" name="TextBox 184"/>
          <p:cNvSpPr txBox="1"/>
          <p:nvPr/>
        </p:nvSpPr>
        <p:spPr>
          <a:xfrm>
            <a:off x="8269752" y="5468921"/>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186" name="TextBox 185"/>
          <p:cNvSpPr txBox="1"/>
          <p:nvPr/>
        </p:nvSpPr>
        <p:spPr>
          <a:xfrm rot="16200000">
            <a:off x="6726498" y="3675510"/>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pic>
        <p:nvPicPr>
          <p:cNvPr id="94" name="Picture 93"/>
          <p:cNvPicPr>
            <a:picLocks noChangeAspect="1"/>
          </p:cNvPicPr>
          <p:nvPr/>
        </p:nvPicPr>
        <p:blipFill>
          <a:blip r:embed="rId3"/>
          <a:stretch>
            <a:fillRect/>
          </a:stretch>
        </p:blipFill>
        <p:spPr>
          <a:xfrm>
            <a:off x="1813701" y="926115"/>
            <a:ext cx="5062221" cy="1662533"/>
          </a:xfrm>
          <a:prstGeom prst="rect">
            <a:avLst/>
          </a:prstGeom>
        </p:spPr>
      </p:pic>
    </p:spTree>
    <p:extLst>
      <p:ext uri="{BB962C8B-B14F-4D97-AF65-F5344CB8AC3E}">
        <p14:creationId xmlns:p14="http://schemas.microsoft.com/office/powerpoint/2010/main" val="382621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2299"/>
          </a:xfrm>
        </p:spPr>
        <p:txBody>
          <a:bodyPr>
            <a:normAutofit fontScale="90000"/>
          </a:bodyPr>
          <a:lstStyle/>
          <a:p>
            <a:r>
              <a:rPr lang="en-US" dirty="0"/>
              <a:t>Backpropagation</a:t>
            </a:r>
          </a:p>
        </p:txBody>
      </p:sp>
      <p:pic>
        <p:nvPicPr>
          <p:cNvPr id="96" name="Picture 95"/>
          <p:cNvPicPr>
            <a:picLocks/>
          </p:cNvPicPr>
          <p:nvPr/>
        </p:nvPicPr>
        <p:blipFill>
          <a:blip r:embed="rId2"/>
          <a:stretch>
            <a:fillRect/>
          </a:stretch>
        </p:blipFill>
        <p:spPr>
          <a:xfrm>
            <a:off x="36213" y="3625424"/>
            <a:ext cx="1242954" cy="1294018"/>
          </a:xfrm>
          <a:prstGeom prst="rect">
            <a:avLst/>
          </a:prstGeom>
        </p:spPr>
      </p:pic>
      <p:cxnSp>
        <p:nvCxnSpPr>
          <p:cNvPr id="98" name="Straight Arrow Connector 97"/>
          <p:cNvCxnSpPr/>
          <p:nvPr/>
        </p:nvCxnSpPr>
        <p:spPr>
          <a:xfrm>
            <a:off x="1306326" y="4270805"/>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3030602" y="4818457"/>
            <a:ext cx="373056" cy="415474"/>
            <a:chOff x="4740385" y="3954462"/>
            <a:chExt cx="487252" cy="512996"/>
          </a:xfrm>
        </p:grpSpPr>
        <p:sp>
          <p:nvSpPr>
            <p:cNvPr id="100" name="Oval 99"/>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1" name="Straight Connector 100"/>
            <p:cNvCxnSpPr>
              <a:stCxn id="100" idx="1"/>
              <a:endCxn id="100"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00" idx="7"/>
              <a:endCxn id="100"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bwMode="auto">
          <a:xfrm>
            <a:off x="2965997"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04" name="Group 103"/>
          <p:cNvGrpSpPr/>
          <p:nvPr/>
        </p:nvGrpSpPr>
        <p:grpSpPr>
          <a:xfrm>
            <a:off x="3644214" y="4825444"/>
            <a:ext cx="370347" cy="437711"/>
            <a:chOff x="5154100" y="3720044"/>
            <a:chExt cx="801662" cy="844018"/>
          </a:xfrm>
        </p:grpSpPr>
        <p:sp>
          <p:nvSpPr>
            <p:cNvPr id="105" name="Oval 10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6" name="Straight Connector 105"/>
            <p:cNvCxnSpPr>
              <a:stCxn id="10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bwMode="auto">
          <a:xfrm>
            <a:off x="3572079" y="327685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9" name="Isosceles Triangle 108"/>
          <p:cNvSpPr/>
          <p:nvPr/>
        </p:nvSpPr>
        <p:spPr bwMode="auto">
          <a:xfrm rot="5400000">
            <a:off x="4301918" y="4765902"/>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0" name="Rectangle 109"/>
          <p:cNvSpPr/>
          <p:nvPr/>
        </p:nvSpPr>
        <p:spPr bwMode="auto">
          <a:xfrm>
            <a:off x="4178432"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1" name="TextBox 110"/>
          <p:cNvSpPr txBox="1"/>
          <p:nvPr/>
        </p:nvSpPr>
        <p:spPr>
          <a:xfrm rot="16200000">
            <a:off x="2708026" y="3609569"/>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12" name="TextBox 111"/>
          <p:cNvSpPr txBox="1"/>
          <p:nvPr/>
        </p:nvSpPr>
        <p:spPr>
          <a:xfrm rot="16200000">
            <a:off x="3500320" y="359882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13" name="TextBox 112"/>
          <p:cNvSpPr txBox="1"/>
          <p:nvPr/>
        </p:nvSpPr>
        <p:spPr>
          <a:xfrm rot="16200000">
            <a:off x="4075534" y="3617276"/>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14" name="Group 113"/>
          <p:cNvGrpSpPr/>
          <p:nvPr/>
        </p:nvGrpSpPr>
        <p:grpSpPr>
          <a:xfrm>
            <a:off x="1833645" y="4819342"/>
            <a:ext cx="373056" cy="414589"/>
            <a:chOff x="4740385" y="3954462"/>
            <a:chExt cx="487252" cy="512996"/>
          </a:xfrm>
        </p:grpSpPr>
        <p:sp>
          <p:nvSpPr>
            <p:cNvPr id="115" name="Oval 11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6" name="Straight Connector 115"/>
            <p:cNvCxnSpPr>
              <a:stCxn id="115" idx="1"/>
              <a:endCxn id="11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5" idx="7"/>
              <a:endCxn id="11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bwMode="auto">
          <a:xfrm>
            <a:off x="1771182" y="328897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19" name="Group 118"/>
          <p:cNvGrpSpPr/>
          <p:nvPr/>
        </p:nvGrpSpPr>
        <p:grpSpPr>
          <a:xfrm>
            <a:off x="2441083" y="4802511"/>
            <a:ext cx="370347" cy="448252"/>
            <a:chOff x="5154100" y="3720044"/>
            <a:chExt cx="801662" cy="844018"/>
          </a:xfrm>
        </p:grpSpPr>
        <p:sp>
          <p:nvSpPr>
            <p:cNvPr id="120" name="Oval 11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1" name="Straight Connector 120"/>
            <p:cNvCxnSpPr>
              <a:stCxn id="12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2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bwMode="auto">
          <a:xfrm>
            <a:off x="2377266"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4" name="TextBox 123"/>
          <p:cNvSpPr txBox="1"/>
          <p:nvPr/>
        </p:nvSpPr>
        <p:spPr>
          <a:xfrm rot="16200000">
            <a:off x="1513212" y="3615628"/>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25" name="TextBox 124"/>
          <p:cNvSpPr txBox="1"/>
          <p:nvPr/>
        </p:nvSpPr>
        <p:spPr>
          <a:xfrm rot="16200000">
            <a:off x="2305505" y="360488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126" name="Group 125"/>
          <p:cNvGrpSpPr/>
          <p:nvPr/>
        </p:nvGrpSpPr>
        <p:grpSpPr>
          <a:xfrm>
            <a:off x="4848596" y="4810285"/>
            <a:ext cx="373056" cy="385877"/>
            <a:chOff x="4740385" y="3954462"/>
            <a:chExt cx="487252" cy="512996"/>
          </a:xfrm>
        </p:grpSpPr>
        <p:sp>
          <p:nvSpPr>
            <p:cNvPr id="127" name="Oval 126"/>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8" name="Straight Connector 127"/>
            <p:cNvCxnSpPr>
              <a:stCxn id="127" idx="1"/>
              <a:endCxn id="127"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7"/>
              <a:endCxn id="127"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0" name="Rectangle 129"/>
          <p:cNvSpPr/>
          <p:nvPr/>
        </p:nvSpPr>
        <p:spPr bwMode="auto">
          <a:xfrm>
            <a:off x="4784096"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31" name="Group 130"/>
          <p:cNvGrpSpPr/>
          <p:nvPr/>
        </p:nvGrpSpPr>
        <p:grpSpPr>
          <a:xfrm>
            <a:off x="5454739" y="4776060"/>
            <a:ext cx="370347" cy="404753"/>
            <a:chOff x="5154100" y="3720044"/>
            <a:chExt cx="801662" cy="844018"/>
          </a:xfrm>
        </p:grpSpPr>
        <p:sp>
          <p:nvSpPr>
            <p:cNvPr id="132" name="Oval 131"/>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33" name="Straight Connector 132"/>
            <p:cNvCxnSpPr>
              <a:stCxn id="132"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2"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bwMode="auto">
          <a:xfrm>
            <a:off x="53901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6" name="Isosceles Triangle 135"/>
          <p:cNvSpPr/>
          <p:nvPr/>
        </p:nvSpPr>
        <p:spPr bwMode="auto">
          <a:xfrm rot="5400000">
            <a:off x="6116799" y="4768568"/>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7" name="Rectangle 136"/>
          <p:cNvSpPr/>
          <p:nvPr/>
        </p:nvSpPr>
        <p:spPr bwMode="auto">
          <a:xfrm>
            <a:off x="5996531"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8" name="TextBox 137"/>
          <p:cNvSpPr txBox="1"/>
          <p:nvPr/>
        </p:nvSpPr>
        <p:spPr>
          <a:xfrm rot="16200000">
            <a:off x="4526125" y="3607613"/>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39" name="TextBox 138"/>
          <p:cNvSpPr txBox="1"/>
          <p:nvPr/>
        </p:nvSpPr>
        <p:spPr>
          <a:xfrm rot="16200000">
            <a:off x="5318419" y="3596872"/>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40" name="TextBox 139"/>
          <p:cNvSpPr txBox="1"/>
          <p:nvPr/>
        </p:nvSpPr>
        <p:spPr>
          <a:xfrm rot="16200000">
            <a:off x="5893634" y="3615320"/>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141" name="Rectangle 140"/>
          <p:cNvSpPr/>
          <p:nvPr/>
        </p:nvSpPr>
        <p:spPr bwMode="auto">
          <a:xfrm>
            <a:off x="66054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2" name="TextBox 141"/>
          <p:cNvSpPr txBox="1"/>
          <p:nvPr/>
        </p:nvSpPr>
        <p:spPr>
          <a:xfrm rot="16200000">
            <a:off x="6157660" y="3686064"/>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143" name="Group 142"/>
          <p:cNvGrpSpPr/>
          <p:nvPr/>
        </p:nvGrpSpPr>
        <p:grpSpPr>
          <a:xfrm>
            <a:off x="6714878" y="4717296"/>
            <a:ext cx="301426" cy="426899"/>
            <a:chOff x="5684837" y="3268662"/>
            <a:chExt cx="1066800" cy="1371600"/>
          </a:xfrm>
        </p:grpSpPr>
        <p:sp>
          <p:nvSpPr>
            <p:cNvPr id="144" name="Oval 14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45" name="Straight Connector 144"/>
            <p:cNvCxnSpPr>
              <a:stCxn id="151" idx="6"/>
              <a:endCxn id="15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52" idx="6"/>
              <a:endCxn id="15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52" idx="6"/>
              <a:endCxn id="15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15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51" idx="6"/>
              <a:endCxn id="15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53" idx="6"/>
              <a:endCxn id="15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1" name="Oval 15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2" name="Oval 15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3" name="Oval 15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4" name="Oval 15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5" name="Oval 15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6" name="Oval 15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57" name="Straight Connector 156"/>
            <p:cNvCxnSpPr>
              <a:stCxn id="144" idx="6"/>
              <a:endCxn id="15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44" idx="6"/>
              <a:endCxn id="15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6" idx="6"/>
              <a:endCxn id="15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6" idx="6"/>
              <a:endCxn id="15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bwMode="auto">
          <a:xfrm>
            <a:off x="7223431"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62" name="Group 161"/>
          <p:cNvGrpSpPr/>
          <p:nvPr/>
        </p:nvGrpSpPr>
        <p:grpSpPr>
          <a:xfrm>
            <a:off x="7321709" y="4745555"/>
            <a:ext cx="301426" cy="426899"/>
            <a:chOff x="5684837" y="3268662"/>
            <a:chExt cx="1066800" cy="1371600"/>
          </a:xfrm>
        </p:grpSpPr>
        <p:sp>
          <p:nvSpPr>
            <p:cNvPr id="163" name="Oval 162"/>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64" name="Straight Connector 163"/>
            <p:cNvCxnSpPr>
              <a:stCxn id="170" idx="6"/>
              <a:endCxn id="17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1" idx="6"/>
              <a:endCxn id="17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1" idx="6"/>
              <a:endCxn id="17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endCxn id="17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0" idx="6"/>
              <a:endCxn id="17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2" idx="6"/>
              <a:endCxn id="17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0" name="Oval 169"/>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Oval 17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Oval 17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3" name="Oval 17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4" name="Oval 17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5" name="Oval 17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76" name="Straight Connector 175"/>
            <p:cNvCxnSpPr>
              <a:stCxn id="163" idx="6"/>
              <a:endCxn id="17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3" idx="6"/>
              <a:endCxn id="17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5" idx="6"/>
              <a:endCxn id="17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75" idx="6"/>
              <a:endCxn id="17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8233925" y="3299252"/>
            <a:ext cx="802571" cy="2130730"/>
            <a:chOff x="9266237" y="2497524"/>
            <a:chExt cx="1143000" cy="3019038"/>
          </a:xfrm>
        </p:grpSpPr>
        <p:sp>
          <p:nvSpPr>
            <p:cNvPr id="181" name="Rectangle 180"/>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182" name="Rectangle 181"/>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183" name="Straight Arrow Connector 182"/>
          <p:cNvCxnSpPr/>
          <p:nvPr/>
        </p:nvCxnSpPr>
        <p:spPr>
          <a:xfrm flipV="1">
            <a:off x="7780509" y="4354516"/>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8269752" y="2745279"/>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185" name="TextBox 184"/>
          <p:cNvSpPr txBox="1"/>
          <p:nvPr/>
        </p:nvSpPr>
        <p:spPr>
          <a:xfrm>
            <a:off x="8269752" y="5468921"/>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186" name="TextBox 185"/>
          <p:cNvSpPr txBox="1"/>
          <p:nvPr/>
        </p:nvSpPr>
        <p:spPr>
          <a:xfrm rot="16200000">
            <a:off x="6726498" y="3675510"/>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pic>
        <p:nvPicPr>
          <p:cNvPr id="97" name="Picture 96"/>
          <p:cNvPicPr>
            <a:picLocks noChangeAspect="1"/>
          </p:cNvPicPr>
          <p:nvPr/>
        </p:nvPicPr>
        <p:blipFill>
          <a:blip r:embed="rId3"/>
          <a:stretch>
            <a:fillRect/>
          </a:stretch>
        </p:blipFill>
        <p:spPr>
          <a:xfrm>
            <a:off x="1830166" y="921003"/>
            <a:ext cx="5186138" cy="1659298"/>
          </a:xfrm>
          <a:prstGeom prst="rect">
            <a:avLst/>
          </a:prstGeom>
        </p:spPr>
      </p:pic>
    </p:spTree>
    <p:extLst>
      <p:ext uri="{BB962C8B-B14F-4D97-AF65-F5344CB8AC3E}">
        <p14:creationId xmlns:p14="http://schemas.microsoft.com/office/powerpoint/2010/main" val="330202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2299"/>
          </a:xfrm>
        </p:spPr>
        <p:txBody>
          <a:bodyPr>
            <a:normAutofit fontScale="90000"/>
          </a:bodyPr>
          <a:lstStyle/>
          <a:p>
            <a:r>
              <a:rPr lang="en-US" dirty="0"/>
              <a:t>Backpropagation</a:t>
            </a:r>
          </a:p>
        </p:txBody>
      </p:sp>
      <p:pic>
        <p:nvPicPr>
          <p:cNvPr id="96" name="Picture 95"/>
          <p:cNvPicPr>
            <a:picLocks/>
          </p:cNvPicPr>
          <p:nvPr/>
        </p:nvPicPr>
        <p:blipFill>
          <a:blip r:embed="rId2"/>
          <a:stretch>
            <a:fillRect/>
          </a:stretch>
        </p:blipFill>
        <p:spPr>
          <a:xfrm>
            <a:off x="36213" y="3625424"/>
            <a:ext cx="1242954" cy="1294018"/>
          </a:xfrm>
          <a:prstGeom prst="rect">
            <a:avLst/>
          </a:prstGeom>
        </p:spPr>
      </p:pic>
      <p:cxnSp>
        <p:nvCxnSpPr>
          <p:cNvPr id="98" name="Straight Arrow Connector 97"/>
          <p:cNvCxnSpPr/>
          <p:nvPr/>
        </p:nvCxnSpPr>
        <p:spPr>
          <a:xfrm>
            <a:off x="1306326" y="4270805"/>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3030602" y="4818457"/>
            <a:ext cx="373056" cy="415474"/>
            <a:chOff x="4740385" y="3954462"/>
            <a:chExt cx="487252" cy="512996"/>
          </a:xfrm>
        </p:grpSpPr>
        <p:sp>
          <p:nvSpPr>
            <p:cNvPr id="100" name="Oval 99"/>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1" name="Straight Connector 100"/>
            <p:cNvCxnSpPr>
              <a:stCxn id="100" idx="1"/>
              <a:endCxn id="100"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00" idx="7"/>
              <a:endCxn id="100"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bwMode="auto">
          <a:xfrm>
            <a:off x="2965997"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04" name="Group 103"/>
          <p:cNvGrpSpPr/>
          <p:nvPr/>
        </p:nvGrpSpPr>
        <p:grpSpPr>
          <a:xfrm>
            <a:off x="3644214" y="4825444"/>
            <a:ext cx="370347" cy="437711"/>
            <a:chOff x="5154100" y="3720044"/>
            <a:chExt cx="801662" cy="844018"/>
          </a:xfrm>
        </p:grpSpPr>
        <p:sp>
          <p:nvSpPr>
            <p:cNvPr id="105" name="Oval 10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6" name="Straight Connector 105"/>
            <p:cNvCxnSpPr>
              <a:stCxn id="10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bwMode="auto">
          <a:xfrm>
            <a:off x="3572079" y="327685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9" name="Isosceles Triangle 108"/>
          <p:cNvSpPr/>
          <p:nvPr/>
        </p:nvSpPr>
        <p:spPr bwMode="auto">
          <a:xfrm rot="5400000">
            <a:off x="4301918" y="4765902"/>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0" name="Rectangle 109"/>
          <p:cNvSpPr/>
          <p:nvPr/>
        </p:nvSpPr>
        <p:spPr bwMode="auto">
          <a:xfrm>
            <a:off x="4178432"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1" name="TextBox 110"/>
          <p:cNvSpPr txBox="1"/>
          <p:nvPr/>
        </p:nvSpPr>
        <p:spPr>
          <a:xfrm rot="16200000">
            <a:off x="2708026" y="3609569"/>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12" name="TextBox 111"/>
          <p:cNvSpPr txBox="1"/>
          <p:nvPr/>
        </p:nvSpPr>
        <p:spPr>
          <a:xfrm rot="16200000">
            <a:off x="3500320" y="359882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13" name="TextBox 112"/>
          <p:cNvSpPr txBox="1"/>
          <p:nvPr/>
        </p:nvSpPr>
        <p:spPr>
          <a:xfrm rot="16200000">
            <a:off x="4075534" y="3617276"/>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14" name="Group 113"/>
          <p:cNvGrpSpPr/>
          <p:nvPr/>
        </p:nvGrpSpPr>
        <p:grpSpPr>
          <a:xfrm>
            <a:off x="1833645" y="4819342"/>
            <a:ext cx="373056" cy="414589"/>
            <a:chOff x="4740385" y="3954462"/>
            <a:chExt cx="487252" cy="512996"/>
          </a:xfrm>
        </p:grpSpPr>
        <p:sp>
          <p:nvSpPr>
            <p:cNvPr id="115" name="Oval 11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6" name="Straight Connector 115"/>
            <p:cNvCxnSpPr>
              <a:stCxn id="115" idx="1"/>
              <a:endCxn id="11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5" idx="7"/>
              <a:endCxn id="11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bwMode="auto">
          <a:xfrm>
            <a:off x="1771182" y="328897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19" name="Group 118"/>
          <p:cNvGrpSpPr/>
          <p:nvPr/>
        </p:nvGrpSpPr>
        <p:grpSpPr>
          <a:xfrm>
            <a:off x="2441083" y="4802511"/>
            <a:ext cx="370347" cy="448252"/>
            <a:chOff x="5154100" y="3720044"/>
            <a:chExt cx="801662" cy="844018"/>
          </a:xfrm>
        </p:grpSpPr>
        <p:sp>
          <p:nvSpPr>
            <p:cNvPr id="120" name="Oval 11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1" name="Straight Connector 120"/>
            <p:cNvCxnSpPr>
              <a:stCxn id="12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2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bwMode="auto">
          <a:xfrm>
            <a:off x="2377266"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4" name="TextBox 123"/>
          <p:cNvSpPr txBox="1"/>
          <p:nvPr/>
        </p:nvSpPr>
        <p:spPr>
          <a:xfrm rot="16200000">
            <a:off x="1513212" y="3615628"/>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25" name="TextBox 124"/>
          <p:cNvSpPr txBox="1"/>
          <p:nvPr/>
        </p:nvSpPr>
        <p:spPr>
          <a:xfrm rot="16200000">
            <a:off x="2305505" y="360488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126" name="Group 125"/>
          <p:cNvGrpSpPr/>
          <p:nvPr/>
        </p:nvGrpSpPr>
        <p:grpSpPr>
          <a:xfrm>
            <a:off x="4848596" y="4810285"/>
            <a:ext cx="373056" cy="385877"/>
            <a:chOff x="4740385" y="3954462"/>
            <a:chExt cx="487252" cy="512996"/>
          </a:xfrm>
        </p:grpSpPr>
        <p:sp>
          <p:nvSpPr>
            <p:cNvPr id="127" name="Oval 126"/>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8" name="Straight Connector 127"/>
            <p:cNvCxnSpPr>
              <a:stCxn id="127" idx="1"/>
              <a:endCxn id="127"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7"/>
              <a:endCxn id="127"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0" name="Rectangle 129"/>
          <p:cNvSpPr/>
          <p:nvPr/>
        </p:nvSpPr>
        <p:spPr bwMode="auto">
          <a:xfrm>
            <a:off x="4784096"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31" name="Group 130"/>
          <p:cNvGrpSpPr/>
          <p:nvPr/>
        </p:nvGrpSpPr>
        <p:grpSpPr>
          <a:xfrm>
            <a:off x="5454739" y="4776060"/>
            <a:ext cx="370347" cy="404753"/>
            <a:chOff x="5154100" y="3720044"/>
            <a:chExt cx="801662" cy="844018"/>
          </a:xfrm>
        </p:grpSpPr>
        <p:sp>
          <p:nvSpPr>
            <p:cNvPr id="132" name="Oval 131"/>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33" name="Straight Connector 132"/>
            <p:cNvCxnSpPr>
              <a:stCxn id="132"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2"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bwMode="auto">
          <a:xfrm>
            <a:off x="53901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6" name="Isosceles Triangle 135"/>
          <p:cNvSpPr/>
          <p:nvPr/>
        </p:nvSpPr>
        <p:spPr bwMode="auto">
          <a:xfrm rot="5400000">
            <a:off x="6116799" y="4768568"/>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7" name="Rectangle 136"/>
          <p:cNvSpPr/>
          <p:nvPr/>
        </p:nvSpPr>
        <p:spPr bwMode="auto">
          <a:xfrm>
            <a:off x="5996531"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8" name="TextBox 137"/>
          <p:cNvSpPr txBox="1"/>
          <p:nvPr/>
        </p:nvSpPr>
        <p:spPr>
          <a:xfrm rot="16200000">
            <a:off x="4526125" y="3607613"/>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39" name="TextBox 138"/>
          <p:cNvSpPr txBox="1"/>
          <p:nvPr/>
        </p:nvSpPr>
        <p:spPr>
          <a:xfrm rot="16200000">
            <a:off x="5318419" y="3596872"/>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40" name="TextBox 139"/>
          <p:cNvSpPr txBox="1"/>
          <p:nvPr/>
        </p:nvSpPr>
        <p:spPr>
          <a:xfrm rot="16200000">
            <a:off x="5893634" y="3615320"/>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141" name="Rectangle 140"/>
          <p:cNvSpPr/>
          <p:nvPr/>
        </p:nvSpPr>
        <p:spPr bwMode="auto">
          <a:xfrm>
            <a:off x="66054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2" name="TextBox 141"/>
          <p:cNvSpPr txBox="1"/>
          <p:nvPr/>
        </p:nvSpPr>
        <p:spPr>
          <a:xfrm rot="16200000">
            <a:off x="6157660" y="3686064"/>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143" name="Group 142"/>
          <p:cNvGrpSpPr/>
          <p:nvPr/>
        </p:nvGrpSpPr>
        <p:grpSpPr>
          <a:xfrm>
            <a:off x="6714878" y="4717296"/>
            <a:ext cx="301426" cy="426899"/>
            <a:chOff x="5684837" y="3268662"/>
            <a:chExt cx="1066800" cy="1371600"/>
          </a:xfrm>
        </p:grpSpPr>
        <p:sp>
          <p:nvSpPr>
            <p:cNvPr id="144" name="Oval 14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45" name="Straight Connector 144"/>
            <p:cNvCxnSpPr>
              <a:stCxn id="151" idx="6"/>
              <a:endCxn id="15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52" idx="6"/>
              <a:endCxn id="15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52" idx="6"/>
              <a:endCxn id="15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15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51" idx="6"/>
              <a:endCxn id="15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53" idx="6"/>
              <a:endCxn id="15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1" name="Oval 15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2" name="Oval 15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3" name="Oval 15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4" name="Oval 15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5" name="Oval 15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6" name="Oval 15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57" name="Straight Connector 156"/>
            <p:cNvCxnSpPr>
              <a:stCxn id="144" idx="6"/>
              <a:endCxn id="15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44" idx="6"/>
              <a:endCxn id="15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6" idx="6"/>
              <a:endCxn id="15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6" idx="6"/>
              <a:endCxn id="15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bwMode="auto">
          <a:xfrm>
            <a:off x="7223431"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62" name="Group 161"/>
          <p:cNvGrpSpPr/>
          <p:nvPr/>
        </p:nvGrpSpPr>
        <p:grpSpPr>
          <a:xfrm>
            <a:off x="7321709" y="4745555"/>
            <a:ext cx="301426" cy="426899"/>
            <a:chOff x="5684837" y="3268662"/>
            <a:chExt cx="1066800" cy="1371600"/>
          </a:xfrm>
        </p:grpSpPr>
        <p:sp>
          <p:nvSpPr>
            <p:cNvPr id="163" name="Oval 162"/>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64" name="Straight Connector 163"/>
            <p:cNvCxnSpPr>
              <a:stCxn id="170" idx="6"/>
              <a:endCxn id="17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1" idx="6"/>
              <a:endCxn id="17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1" idx="6"/>
              <a:endCxn id="17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endCxn id="17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0" idx="6"/>
              <a:endCxn id="17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2" idx="6"/>
              <a:endCxn id="17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0" name="Oval 169"/>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Oval 17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Oval 17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3" name="Oval 17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4" name="Oval 17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5" name="Oval 17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76" name="Straight Connector 175"/>
            <p:cNvCxnSpPr>
              <a:stCxn id="163" idx="6"/>
              <a:endCxn id="17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3" idx="6"/>
              <a:endCxn id="17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5" idx="6"/>
              <a:endCxn id="17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75" idx="6"/>
              <a:endCxn id="17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8233925" y="3299252"/>
            <a:ext cx="802571" cy="2130730"/>
            <a:chOff x="9266237" y="2497524"/>
            <a:chExt cx="1143000" cy="3019038"/>
          </a:xfrm>
        </p:grpSpPr>
        <p:sp>
          <p:nvSpPr>
            <p:cNvPr id="181" name="Rectangle 180"/>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182" name="Rectangle 181"/>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183" name="Straight Arrow Connector 182"/>
          <p:cNvCxnSpPr/>
          <p:nvPr/>
        </p:nvCxnSpPr>
        <p:spPr>
          <a:xfrm flipV="1">
            <a:off x="7780509" y="4354516"/>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8269752" y="2745279"/>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185" name="TextBox 184"/>
          <p:cNvSpPr txBox="1"/>
          <p:nvPr/>
        </p:nvSpPr>
        <p:spPr>
          <a:xfrm>
            <a:off x="8269752" y="5468921"/>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186" name="TextBox 185"/>
          <p:cNvSpPr txBox="1"/>
          <p:nvPr/>
        </p:nvSpPr>
        <p:spPr>
          <a:xfrm rot="16200000">
            <a:off x="6726498" y="3675510"/>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pic>
        <p:nvPicPr>
          <p:cNvPr id="94" name="Picture 93"/>
          <p:cNvPicPr>
            <a:picLocks noChangeAspect="1"/>
          </p:cNvPicPr>
          <p:nvPr/>
        </p:nvPicPr>
        <p:blipFill>
          <a:blip r:embed="rId3"/>
          <a:stretch>
            <a:fillRect/>
          </a:stretch>
        </p:blipFill>
        <p:spPr>
          <a:xfrm>
            <a:off x="1857404" y="886427"/>
            <a:ext cx="5246058" cy="1662533"/>
          </a:xfrm>
          <a:prstGeom prst="rect">
            <a:avLst/>
          </a:prstGeom>
        </p:spPr>
      </p:pic>
    </p:spTree>
    <p:extLst>
      <p:ext uri="{BB962C8B-B14F-4D97-AF65-F5344CB8AC3E}">
        <p14:creationId xmlns:p14="http://schemas.microsoft.com/office/powerpoint/2010/main" val="2831478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2299"/>
          </a:xfrm>
        </p:spPr>
        <p:txBody>
          <a:bodyPr>
            <a:normAutofit fontScale="90000"/>
          </a:bodyPr>
          <a:lstStyle/>
          <a:p>
            <a:r>
              <a:rPr lang="en-US" dirty="0"/>
              <a:t>Backpropagation</a:t>
            </a:r>
          </a:p>
        </p:txBody>
      </p:sp>
      <p:pic>
        <p:nvPicPr>
          <p:cNvPr id="96" name="Picture 95"/>
          <p:cNvPicPr>
            <a:picLocks/>
          </p:cNvPicPr>
          <p:nvPr/>
        </p:nvPicPr>
        <p:blipFill>
          <a:blip r:embed="rId2"/>
          <a:stretch>
            <a:fillRect/>
          </a:stretch>
        </p:blipFill>
        <p:spPr>
          <a:xfrm>
            <a:off x="36213" y="3625424"/>
            <a:ext cx="1242954" cy="1294018"/>
          </a:xfrm>
          <a:prstGeom prst="rect">
            <a:avLst/>
          </a:prstGeom>
        </p:spPr>
      </p:pic>
      <p:cxnSp>
        <p:nvCxnSpPr>
          <p:cNvPr id="98" name="Straight Arrow Connector 97"/>
          <p:cNvCxnSpPr/>
          <p:nvPr/>
        </p:nvCxnSpPr>
        <p:spPr>
          <a:xfrm>
            <a:off x="1306326" y="4270805"/>
            <a:ext cx="41053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3030602" y="4818457"/>
            <a:ext cx="373056" cy="415474"/>
            <a:chOff x="4740385" y="3954462"/>
            <a:chExt cx="487252" cy="512996"/>
          </a:xfrm>
        </p:grpSpPr>
        <p:sp>
          <p:nvSpPr>
            <p:cNvPr id="100" name="Oval 99"/>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1" name="Straight Connector 100"/>
            <p:cNvCxnSpPr>
              <a:stCxn id="100" idx="1"/>
              <a:endCxn id="100"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00" idx="7"/>
              <a:endCxn id="100"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bwMode="auto">
          <a:xfrm>
            <a:off x="2965997"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04" name="Group 103"/>
          <p:cNvGrpSpPr/>
          <p:nvPr/>
        </p:nvGrpSpPr>
        <p:grpSpPr>
          <a:xfrm>
            <a:off x="3644214" y="4825444"/>
            <a:ext cx="370347" cy="437711"/>
            <a:chOff x="5154100" y="3720044"/>
            <a:chExt cx="801662" cy="844018"/>
          </a:xfrm>
        </p:grpSpPr>
        <p:sp>
          <p:nvSpPr>
            <p:cNvPr id="105" name="Oval 104"/>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06" name="Straight Connector 105"/>
            <p:cNvCxnSpPr>
              <a:stCxn id="105"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bwMode="auto">
          <a:xfrm>
            <a:off x="3572079" y="327685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09" name="Isosceles Triangle 108"/>
          <p:cNvSpPr/>
          <p:nvPr/>
        </p:nvSpPr>
        <p:spPr bwMode="auto">
          <a:xfrm rot="5400000">
            <a:off x="4301918" y="4765902"/>
            <a:ext cx="305448"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0" name="Rectangle 109"/>
          <p:cNvSpPr/>
          <p:nvPr/>
        </p:nvSpPr>
        <p:spPr bwMode="auto">
          <a:xfrm>
            <a:off x="4178432"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1" name="TextBox 110"/>
          <p:cNvSpPr txBox="1"/>
          <p:nvPr/>
        </p:nvSpPr>
        <p:spPr>
          <a:xfrm rot="16200000">
            <a:off x="2708026" y="3609569"/>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12" name="TextBox 111"/>
          <p:cNvSpPr txBox="1"/>
          <p:nvPr/>
        </p:nvSpPr>
        <p:spPr>
          <a:xfrm rot="16200000">
            <a:off x="3500320" y="359882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13" name="TextBox 112"/>
          <p:cNvSpPr txBox="1"/>
          <p:nvPr/>
        </p:nvSpPr>
        <p:spPr>
          <a:xfrm rot="16200000">
            <a:off x="4075534" y="3617276"/>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grpSp>
        <p:nvGrpSpPr>
          <p:cNvPr id="114" name="Group 113"/>
          <p:cNvGrpSpPr/>
          <p:nvPr/>
        </p:nvGrpSpPr>
        <p:grpSpPr>
          <a:xfrm>
            <a:off x="1833645" y="4819342"/>
            <a:ext cx="373056" cy="414589"/>
            <a:chOff x="4740385" y="3954462"/>
            <a:chExt cx="487252" cy="512996"/>
          </a:xfrm>
        </p:grpSpPr>
        <p:sp>
          <p:nvSpPr>
            <p:cNvPr id="115" name="Oval 114"/>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16" name="Straight Connector 115"/>
            <p:cNvCxnSpPr>
              <a:stCxn id="115" idx="1"/>
              <a:endCxn id="115"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5" idx="7"/>
              <a:endCxn id="115"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bwMode="auto">
          <a:xfrm>
            <a:off x="1771182" y="3288970"/>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19" name="Group 118"/>
          <p:cNvGrpSpPr/>
          <p:nvPr/>
        </p:nvGrpSpPr>
        <p:grpSpPr>
          <a:xfrm>
            <a:off x="2441083" y="4802511"/>
            <a:ext cx="370347" cy="448252"/>
            <a:chOff x="5154100" y="3720044"/>
            <a:chExt cx="801662" cy="844018"/>
          </a:xfrm>
        </p:grpSpPr>
        <p:sp>
          <p:nvSpPr>
            <p:cNvPr id="120" name="Oval 119"/>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1" name="Straight Connector 120"/>
            <p:cNvCxnSpPr>
              <a:stCxn id="120"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20"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bwMode="auto">
          <a:xfrm>
            <a:off x="2377266" y="3282911"/>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24" name="TextBox 123"/>
          <p:cNvSpPr txBox="1"/>
          <p:nvPr/>
        </p:nvSpPr>
        <p:spPr>
          <a:xfrm rot="16200000">
            <a:off x="1513212" y="3615628"/>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25" name="TextBox 124"/>
          <p:cNvSpPr txBox="1"/>
          <p:nvPr/>
        </p:nvSpPr>
        <p:spPr>
          <a:xfrm rot="16200000">
            <a:off x="2305505" y="3604887"/>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grpSp>
        <p:nvGrpSpPr>
          <p:cNvPr id="126" name="Group 125"/>
          <p:cNvGrpSpPr/>
          <p:nvPr/>
        </p:nvGrpSpPr>
        <p:grpSpPr>
          <a:xfrm>
            <a:off x="4848596" y="4810285"/>
            <a:ext cx="373056" cy="385877"/>
            <a:chOff x="4740385" y="3954462"/>
            <a:chExt cx="487252" cy="512996"/>
          </a:xfrm>
        </p:grpSpPr>
        <p:sp>
          <p:nvSpPr>
            <p:cNvPr id="127" name="Oval 126"/>
            <p:cNvSpPr/>
            <p:nvPr/>
          </p:nvSpPr>
          <p:spPr bwMode="auto">
            <a:xfrm>
              <a:off x="4740385" y="3954462"/>
              <a:ext cx="487252" cy="512996"/>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28" name="Straight Connector 127"/>
            <p:cNvCxnSpPr>
              <a:stCxn id="127" idx="1"/>
              <a:endCxn id="127" idx="5"/>
            </p:cNvCxnSpPr>
            <p:nvPr/>
          </p:nvCxnSpPr>
          <p:spPr>
            <a:xfrm>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7"/>
              <a:endCxn id="127" idx="3"/>
            </p:cNvCxnSpPr>
            <p:nvPr/>
          </p:nvCxnSpPr>
          <p:spPr>
            <a:xfrm flipH="1">
              <a:off x="4811741" y="4029589"/>
              <a:ext cx="344540" cy="362742"/>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0" name="Rectangle 129"/>
          <p:cNvSpPr/>
          <p:nvPr/>
        </p:nvSpPr>
        <p:spPr bwMode="auto">
          <a:xfrm>
            <a:off x="4784096"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31" name="Group 130"/>
          <p:cNvGrpSpPr/>
          <p:nvPr/>
        </p:nvGrpSpPr>
        <p:grpSpPr>
          <a:xfrm>
            <a:off x="5454739" y="4776060"/>
            <a:ext cx="370347" cy="404753"/>
            <a:chOff x="5154100" y="3720044"/>
            <a:chExt cx="801662" cy="844018"/>
          </a:xfrm>
        </p:grpSpPr>
        <p:sp>
          <p:nvSpPr>
            <p:cNvPr id="132" name="Oval 131"/>
            <p:cNvSpPr/>
            <p:nvPr/>
          </p:nvSpPr>
          <p:spPr bwMode="auto">
            <a:xfrm>
              <a:off x="5154100" y="3720044"/>
              <a:ext cx="801662" cy="844018"/>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33" name="Straight Connector 132"/>
            <p:cNvCxnSpPr>
              <a:stCxn id="132" idx="2"/>
            </p:cNvCxnSpPr>
            <p:nvPr/>
          </p:nvCxnSpPr>
          <p:spPr>
            <a:xfrm>
              <a:off x="5154100" y="4142053"/>
              <a:ext cx="420662" cy="0"/>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2" idx="7"/>
            </p:cNvCxnSpPr>
            <p:nvPr/>
          </p:nvCxnSpPr>
          <p:spPr>
            <a:xfrm flipV="1">
              <a:off x="5554931" y="3843648"/>
              <a:ext cx="283430" cy="298405"/>
            </a:xfrm>
            <a:prstGeom prst="line">
              <a:avLst/>
            </a:prstGeom>
            <a:ln w="5715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bwMode="auto">
          <a:xfrm>
            <a:off x="53901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6" name="Isosceles Triangle 135"/>
          <p:cNvSpPr/>
          <p:nvPr/>
        </p:nvSpPr>
        <p:spPr bwMode="auto">
          <a:xfrm rot="5400000">
            <a:off x="6116799" y="4768568"/>
            <a:ext cx="292673" cy="426544"/>
          </a:xfrm>
          <a:prstGeom prst="triangl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7" name="Rectangle 136"/>
          <p:cNvSpPr/>
          <p:nvPr/>
        </p:nvSpPr>
        <p:spPr bwMode="auto">
          <a:xfrm>
            <a:off x="5996531" y="3280956"/>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38" name="TextBox 137"/>
          <p:cNvSpPr txBox="1"/>
          <p:nvPr/>
        </p:nvSpPr>
        <p:spPr>
          <a:xfrm rot="16200000">
            <a:off x="4526125" y="3607613"/>
            <a:ext cx="996643"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Convolution</a:t>
            </a:r>
          </a:p>
        </p:txBody>
      </p:sp>
      <p:sp>
        <p:nvSpPr>
          <p:cNvPr id="139" name="TextBox 138"/>
          <p:cNvSpPr txBox="1"/>
          <p:nvPr/>
        </p:nvSpPr>
        <p:spPr>
          <a:xfrm rot="16200000">
            <a:off x="5318419" y="3596872"/>
            <a:ext cx="621925" cy="409514"/>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ReLU</a:t>
            </a:r>
          </a:p>
        </p:txBody>
      </p:sp>
      <p:sp>
        <p:nvSpPr>
          <p:cNvPr id="140" name="TextBox 139"/>
          <p:cNvSpPr txBox="1"/>
          <p:nvPr/>
        </p:nvSpPr>
        <p:spPr>
          <a:xfrm rot="16200000">
            <a:off x="5893634" y="3615320"/>
            <a:ext cx="727338" cy="395665"/>
          </a:xfrm>
          <a:prstGeom prst="rect">
            <a:avLst/>
          </a:prstGeom>
          <a:noFill/>
        </p:spPr>
        <p:txBody>
          <a:bodyPr wrap="none" lIns="150602" tIns="120481" rIns="150602" bIns="120481" rtlCol="0">
            <a:spAutoFit/>
          </a:bodyPr>
          <a:lstStyle/>
          <a:p>
            <a:pPr>
              <a:lnSpc>
                <a:spcPct val="90000"/>
              </a:lnSpc>
              <a:spcAft>
                <a:spcPts val="494"/>
              </a:spcAft>
            </a:pPr>
            <a:r>
              <a:rPr lang="en-US" sz="1100" dirty="0">
                <a:gradFill>
                  <a:gsLst>
                    <a:gs pos="2917">
                      <a:schemeClr val="tx1"/>
                    </a:gs>
                    <a:gs pos="30000">
                      <a:schemeClr val="tx1"/>
                    </a:gs>
                  </a:gsLst>
                  <a:lin ang="5400000" scaled="0"/>
                </a:gradFill>
              </a:rPr>
              <a:t>Pooling</a:t>
            </a:r>
          </a:p>
        </p:txBody>
      </p:sp>
      <p:sp>
        <p:nvSpPr>
          <p:cNvPr id="141" name="Rectangle 140"/>
          <p:cNvSpPr/>
          <p:nvPr/>
        </p:nvSpPr>
        <p:spPr bwMode="auto">
          <a:xfrm>
            <a:off x="6605479"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42" name="TextBox 141"/>
          <p:cNvSpPr txBox="1"/>
          <p:nvPr/>
        </p:nvSpPr>
        <p:spPr>
          <a:xfrm rot="16200000">
            <a:off x="6157660" y="3686064"/>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grpSp>
        <p:nvGrpSpPr>
          <p:cNvPr id="143" name="Group 142"/>
          <p:cNvGrpSpPr/>
          <p:nvPr/>
        </p:nvGrpSpPr>
        <p:grpSpPr>
          <a:xfrm>
            <a:off x="6714878" y="4717296"/>
            <a:ext cx="301426" cy="426899"/>
            <a:chOff x="5684837" y="3268662"/>
            <a:chExt cx="1066800" cy="1371600"/>
          </a:xfrm>
        </p:grpSpPr>
        <p:sp>
          <p:nvSpPr>
            <p:cNvPr id="144" name="Oval 143"/>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45" name="Straight Connector 144"/>
            <p:cNvCxnSpPr>
              <a:stCxn id="151" idx="6"/>
              <a:endCxn id="155"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52" idx="6"/>
              <a:endCxn id="155"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52" idx="6"/>
              <a:endCxn id="154"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154"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51" idx="6"/>
              <a:endCxn id="154"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53" idx="6"/>
              <a:endCxn id="155"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1" name="Oval 150"/>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2" name="Oval 151"/>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3" name="Oval 152"/>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4" name="Oval 153"/>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5" name="Oval 154"/>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56" name="Oval 155"/>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57" name="Straight Connector 156"/>
            <p:cNvCxnSpPr>
              <a:stCxn id="144" idx="6"/>
              <a:endCxn id="154"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44" idx="6"/>
              <a:endCxn id="155"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6" idx="6"/>
              <a:endCxn id="155"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6" idx="6"/>
              <a:endCxn id="154"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bwMode="auto">
          <a:xfrm>
            <a:off x="7223431" y="3274895"/>
            <a:ext cx="497983" cy="2215995"/>
          </a:xfrm>
          <a:prstGeom prst="rect">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grpSp>
        <p:nvGrpSpPr>
          <p:cNvPr id="162" name="Group 161"/>
          <p:cNvGrpSpPr/>
          <p:nvPr/>
        </p:nvGrpSpPr>
        <p:grpSpPr>
          <a:xfrm>
            <a:off x="7321709" y="4745555"/>
            <a:ext cx="301426" cy="426899"/>
            <a:chOff x="5684837" y="3268662"/>
            <a:chExt cx="1066800" cy="1371600"/>
          </a:xfrm>
        </p:grpSpPr>
        <p:sp>
          <p:nvSpPr>
            <p:cNvPr id="163" name="Oval 162"/>
            <p:cNvSpPr/>
            <p:nvPr/>
          </p:nvSpPr>
          <p:spPr bwMode="auto">
            <a:xfrm>
              <a:off x="5684837" y="41830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64" name="Straight Connector 163"/>
            <p:cNvCxnSpPr>
              <a:stCxn id="170" idx="6"/>
              <a:endCxn id="174" idx="2"/>
            </p:cNvCxnSpPr>
            <p:nvPr/>
          </p:nvCxnSpPr>
          <p:spPr>
            <a:xfrm>
              <a:off x="5837237" y="3344862"/>
              <a:ext cx="762000" cy="3810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1" idx="6"/>
              <a:endCxn id="174" idx="2"/>
            </p:cNvCxnSpPr>
            <p:nvPr/>
          </p:nvCxnSpPr>
          <p:spPr>
            <a:xfrm flipV="1">
              <a:off x="5837237" y="37258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1" idx="6"/>
              <a:endCxn id="173" idx="2"/>
            </p:cNvCxnSpPr>
            <p:nvPr/>
          </p:nvCxnSpPr>
          <p:spPr>
            <a:xfrm>
              <a:off x="5837237" y="3954462"/>
              <a:ext cx="762000" cy="2286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endCxn id="173" idx="2"/>
            </p:cNvCxnSpPr>
            <p:nvPr/>
          </p:nvCxnSpPr>
          <p:spPr>
            <a:xfrm flipV="1">
              <a:off x="5837237" y="4183062"/>
              <a:ext cx="762000" cy="376248"/>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0" idx="6"/>
              <a:endCxn id="173" idx="2"/>
            </p:cNvCxnSpPr>
            <p:nvPr/>
          </p:nvCxnSpPr>
          <p:spPr>
            <a:xfrm>
              <a:off x="5837237" y="3344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2" idx="6"/>
              <a:endCxn id="174" idx="2"/>
            </p:cNvCxnSpPr>
            <p:nvPr/>
          </p:nvCxnSpPr>
          <p:spPr>
            <a:xfrm flipV="1">
              <a:off x="5837237" y="3725862"/>
              <a:ext cx="762000" cy="838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0" name="Oval 169"/>
            <p:cNvSpPr/>
            <p:nvPr/>
          </p:nvSpPr>
          <p:spPr bwMode="auto">
            <a:xfrm>
              <a:off x="5684837" y="3268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1" name="Oval 170"/>
            <p:cNvSpPr/>
            <p:nvPr/>
          </p:nvSpPr>
          <p:spPr bwMode="auto">
            <a:xfrm>
              <a:off x="5684837" y="38782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2" name="Oval 171"/>
            <p:cNvSpPr/>
            <p:nvPr/>
          </p:nvSpPr>
          <p:spPr bwMode="auto">
            <a:xfrm>
              <a:off x="5684837" y="4487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3" name="Oval 172"/>
            <p:cNvSpPr/>
            <p:nvPr/>
          </p:nvSpPr>
          <p:spPr bwMode="auto">
            <a:xfrm>
              <a:off x="6599237" y="41068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4" name="Oval 173"/>
            <p:cNvSpPr/>
            <p:nvPr/>
          </p:nvSpPr>
          <p:spPr bwMode="auto">
            <a:xfrm>
              <a:off x="6599237" y="36496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75" name="Oval 174"/>
            <p:cNvSpPr/>
            <p:nvPr/>
          </p:nvSpPr>
          <p:spPr bwMode="auto">
            <a:xfrm>
              <a:off x="5684837" y="3573462"/>
              <a:ext cx="152400" cy="152400"/>
            </a:xfrm>
            <a:prstGeom prst="ellipse">
              <a:avLst/>
            </a:prstGeom>
            <a:solidFill>
              <a:srgbClr val="002050"/>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cxnSp>
          <p:nvCxnSpPr>
            <p:cNvPr id="176" name="Straight Connector 175"/>
            <p:cNvCxnSpPr>
              <a:stCxn id="163" idx="6"/>
              <a:endCxn id="173" idx="2"/>
            </p:cNvCxnSpPr>
            <p:nvPr/>
          </p:nvCxnSpPr>
          <p:spPr>
            <a:xfrm flipV="1">
              <a:off x="5837237" y="41830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3" idx="6"/>
              <a:endCxn id="174" idx="2"/>
            </p:cNvCxnSpPr>
            <p:nvPr/>
          </p:nvCxnSpPr>
          <p:spPr>
            <a:xfrm flipV="1">
              <a:off x="5837237" y="37258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75" idx="6"/>
              <a:endCxn id="174" idx="2"/>
            </p:cNvCxnSpPr>
            <p:nvPr/>
          </p:nvCxnSpPr>
          <p:spPr>
            <a:xfrm>
              <a:off x="5837237" y="3649662"/>
              <a:ext cx="762000" cy="762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75" idx="6"/>
              <a:endCxn id="173" idx="2"/>
            </p:cNvCxnSpPr>
            <p:nvPr/>
          </p:nvCxnSpPr>
          <p:spPr>
            <a:xfrm>
              <a:off x="5837237" y="3649662"/>
              <a:ext cx="762000" cy="533400"/>
            </a:xfrm>
            <a:prstGeom prst="line">
              <a:avLst/>
            </a:prstGeom>
            <a:ln w="38100">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8233925" y="3299252"/>
            <a:ext cx="802571" cy="2130730"/>
            <a:chOff x="9266237" y="2497524"/>
            <a:chExt cx="1143000" cy="3019038"/>
          </a:xfrm>
        </p:grpSpPr>
        <p:sp>
          <p:nvSpPr>
            <p:cNvPr id="181" name="Rectangle 180"/>
            <p:cNvSpPr/>
            <p:nvPr/>
          </p:nvSpPr>
          <p:spPr bwMode="auto">
            <a:xfrm>
              <a:off x="9266237" y="2497524"/>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X</a:t>
              </a:r>
              <a:endParaRPr lang="en-US" sz="1600" dirty="0">
                <a:gradFill>
                  <a:gsLst>
                    <a:gs pos="0">
                      <a:srgbClr val="FFFFFF"/>
                    </a:gs>
                    <a:gs pos="100000">
                      <a:srgbClr val="FFFFFF"/>
                    </a:gs>
                  </a:gsLst>
                  <a:lin ang="5400000" scaled="0"/>
                </a:gradFill>
              </a:endParaRPr>
            </a:p>
          </p:txBody>
        </p:sp>
        <p:sp>
          <p:nvSpPr>
            <p:cNvPr id="182" name="Rectangle 181"/>
            <p:cNvSpPr/>
            <p:nvPr/>
          </p:nvSpPr>
          <p:spPr bwMode="auto">
            <a:xfrm>
              <a:off x="9266237" y="4373562"/>
              <a:ext cx="1143000" cy="1143000"/>
            </a:xfrm>
            <a:prstGeom prst="rect">
              <a:avLst/>
            </a:prstGeom>
            <a:solidFill>
              <a:schemeClr val="tx1"/>
            </a:solid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767891" fontAlgn="base">
                <a:spcBef>
                  <a:spcPct val="0"/>
                </a:spcBef>
                <a:spcAft>
                  <a:spcPct val="0"/>
                </a:spcAft>
              </a:pPr>
              <a:r>
                <a:rPr lang="en-US" sz="6600" b="1" dirty="0">
                  <a:solidFill>
                    <a:schemeClr val="bg1">
                      <a:lumMod val="50000"/>
                    </a:schemeClr>
                  </a:solidFill>
                </a:rPr>
                <a:t>O</a:t>
              </a:r>
              <a:endParaRPr lang="en-US" sz="1600" dirty="0">
                <a:gradFill>
                  <a:gsLst>
                    <a:gs pos="0">
                      <a:srgbClr val="FFFFFF"/>
                    </a:gs>
                    <a:gs pos="100000">
                      <a:srgbClr val="FFFFFF"/>
                    </a:gs>
                  </a:gsLst>
                  <a:lin ang="5400000" scaled="0"/>
                </a:gradFill>
              </a:endParaRPr>
            </a:p>
          </p:txBody>
        </p:sp>
      </p:grpSp>
      <p:cxnSp>
        <p:nvCxnSpPr>
          <p:cNvPr id="183" name="Straight Arrow Connector 182"/>
          <p:cNvCxnSpPr/>
          <p:nvPr/>
        </p:nvCxnSpPr>
        <p:spPr>
          <a:xfrm flipV="1">
            <a:off x="7780509" y="4354516"/>
            <a:ext cx="490642" cy="1529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8269752" y="2745279"/>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0.92</a:t>
            </a:r>
          </a:p>
        </p:txBody>
      </p:sp>
      <p:sp>
        <p:nvSpPr>
          <p:cNvPr id="185" name="TextBox 184"/>
          <p:cNvSpPr txBox="1"/>
          <p:nvPr/>
        </p:nvSpPr>
        <p:spPr>
          <a:xfrm>
            <a:off x="8269752" y="5468921"/>
            <a:ext cx="668028" cy="464914"/>
          </a:xfrm>
          <a:prstGeom prst="rect">
            <a:avLst/>
          </a:prstGeom>
          <a:noFill/>
        </p:spPr>
        <p:txBody>
          <a:bodyPr wrap="none" lIns="150602" tIns="120481" rIns="150602" bIns="120481" rtlCol="0">
            <a:spAutoFit/>
          </a:bodyPr>
          <a:lstStyle/>
          <a:p>
            <a:pPr>
              <a:lnSpc>
                <a:spcPct val="90000"/>
              </a:lnSpc>
              <a:spcAft>
                <a:spcPts val="494"/>
              </a:spcAft>
            </a:pPr>
            <a:r>
              <a:rPr lang="en-US" sz="1600" dirty="0">
                <a:gradFill>
                  <a:gsLst>
                    <a:gs pos="2917">
                      <a:schemeClr val="tx1"/>
                    </a:gs>
                    <a:gs pos="30000">
                      <a:schemeClr val="tx1"/>
                    </a:gs>
                  </a:gsLst>
                  <a:lin ang="5400000" scaled="0"/>
                </a:gradFill>
              </a:rPr>
              <a:t>0.51</a:t>
            </a:r>
          </a:p>
        </p:txBody>
      </p:sp>
      <p:sp>
        <p:nvSpPr>
          <p:cNvPr id="186" name="TextBox 185"/>
          <p:cNvSpPr txBox="1"/>
          <p:nvPr/>
        </p:nvSpPr>
        <p:spPr>
          <a:xfrm rot="16200000">
            <a:off x="6726498" y="3675510"/>
            <a:ext cx="1435292" cy="409514"/>
          </a:xfrm>
          <a:prstGeom prst="rect">
            <a:avLst/>
          </a:prstGeom>
          <a:noFill/>
        </p:spPr>
        <p:txBody>
          <a:bodyPr wrap="square" lIns="150602" tIns="120481" rIns="150602" bIns="120481" rtlCol="0">
            <a:spAutoFit/>
          </a:bodyPr>
          <a:lstStyle/>
          <a:p>
            <a:pPr algn="ctr">
              <a:lnSpc>
                <a:spcPct val="90000"/>
              </a:lnSpc>
              <a:spcAft>
                <a:spcPts val="494"/>
              </a:spcAft>
            </a:pPr>
            <a:r>
              <a:rPr lang="en-US" sz="1200" dirty="0">
                <a:gradFill>
                  <a:gsLst>
                    <a:gs pos="2917">
                      <a:schemeClr val="tx1"/>
                    </a:gs>
                    <a:gs pos="30000">
                      <a:schemeClr val="tx1"/>
                    </a:gs>
                  </a:gsLst>
                  <a:lin ang="5400000" scaled="0"/>
                </a:gradFill>
              </a:rPr>
              <a:t>Fully connected</a:t>
            </a:r>
          </a:p>
        </p:txBody>
      </p:sp>
      <p:pic>
        <p:nvPicPr>
          <p:cNvPr id="95" name="Picture 94"/>
          <p:cNvPicPr>
            <a:picLocks noChangeAspect="1"/>
          </p:cNvPicPr>
          <p:nvPr/>
        </p:nvPicPr>
        <p:blipFill>
          <a:blip r:embed="rId3"/>
          <a:stretch>
            <a:fillRect/>
          </a:stretch>
        </p:blipFill>
        <p:spPr>
          <a:xfrm>
            <a:off x="1875511" y="880974"/>
            <a:ext cx="5227951" cy="1674494"/>
          </a:xfrm>
          <a:prstGeom prst="rect">
            <a:avLst/>
          </a:prstGeom>
        </p:spPr>
      </p:pic>
      <p:sp>
        <p:nvSpPr>
          <p:cNvPr id="3" name="Rectangle 2"/>
          <p:cNvSpPr/>
          <p:nvPr/>
        </p:nvSpPr>
        <p:spPr>
          <a:xfrm>
            <a:off x="6796851" y="2186136"/>
            <a:ext cx="1070389" cy="738664"/>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rPr>
              <a:t>Loss</a:t>
            </a:r>
            <a:r>
              <a:rPr lang="en-US" b="1" dirty="0">
                <a:solidFill>
                  <a:srgbClr val="FF0000"/>
                </a:solidFill>
                <a:effectLst>
                  <a:outerShdw blurRad="38100" dist="38100" dir="2700000" algn="tl">
                    <a:srgbClr val="000000">
                      <a:alpha val="43137"/>
                    </a:srgbClr>
                  </a:outerShdw>
                </a:effectLst>
              </a:rPr>
              <a:t>  (or cost)</a:t>
            </a:r>
            <a:endParaRPr lang="en-US" dirty="0"/>
          </a:p>
        </p:txBody>
      </p:sp>
    </p:spTree>
    <p:extLst>
      <p:ext uri="{BB962C8B-B14F-4D97-AF65-F5344CB8AC3E}">
        <p14:creationId xmlns:p14="http://schemas.microsoft.com/office/powerpoint/2010/main" val="579630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44145"/>
          </a:xfrm>
        </p:spPr>
        <p:txBody>
          <a:bodyPr>
            <a:normAutofit/>
          </a:bodyPr>
          <a:lstStyle/>
          <a:p>
            <a:r>
              <a:rPr lang="en-US" dirty="0"/>
              <a:t>Gradient descent </a:t>
            </a:r>
          </a:p>
        </p:txBody>
      </p:sp>
      <p:sp>
        <p:nvSpPr>
          <p:cNvPr id="3" name="Text Placeholder 2"/>
          <p:cNvSpPr>
            <a:spLocks noGrp="1"/>
          </p:cNvSpPr>
          <p:nvPr>
            <p:ph type="body" sz="quarter" idx="10"/>
          </p:nvPr>
        </p:nvSpPr>
        <p:spPr>
          <a:xfrm>
            <a:off x="164530" y="769996"/>
            <a:ext cx="4479224" cy="1269587"/>
          </a:xfrm>
        </p:spPr>
        <p:txBody>
          <a:bodyPr>
            <a:normAutofit/>
          </a:bodyPr>
          <a:lstStyle/>
          <a:p>
            <a:r>
              <a:rPr lang="en-US" sz="2400" dirty="0"/>
              <a:t>For each feature pixel and voting weight, adjust it up and down a bit and see how the error changes. </a:t>
            </a:r>
          </a:p>
        </p:txBody>
      </p:sp>
      <p:sp>
        <p:nvSpPr>
          <p:cNvPr id="6" name="Freeform 5"/>
          <p:cNvSpPr/>
          <p:nvPr/>
        </p:nvSpPr>
        <p:spPr bwMode="auto">
          <a:xfrm>
            <a:off x="5536233" y="1477214"/>
            <a:ext cx="3230707" cy="4189464"/>
          </a:xfrm>
          <a:custGeom>
            <a:avLst/>
            <a:gdLst>
              <a:gd name="connsiteX0" fmla="*/ 0 w 3814549"/>
              <a:gd name="connsiteY0" fmla="*/ 13648 h 3521124"/>
              <a:gd name="connsiteX1" fmla="*/ 1849271 w 3814549"/>
              <a:gd name="connsiteY1" fmla="*/ 3521122 h 3521124"/>
              <a:gd name="connsiteX2" fmla="*/ 3814549 w 3814549"/>
              <a:gd name="connsiteY2" fmla="*/ 0 h 3521124"/>
            </a:gdLst>
            <a:ahLst/>
            <a:cxnLst>
              <a:cxn ang="0">
                <a:pos x="connsiteX0" y="connsiteY0"/>
              </a:cxn>
              <a:cxn ang="0">
                <a:pos x="connsiteX1" y="connsiteY1"/>
              </a:cxn>
              <a:cxn ang="0">
                <a:pos x="connsiteX2" y="connsiteY2"/>
              </a:cxn>
            </a:cxnLst>
            <a:rect l="l" t="t" r="r" b="b"/>
            <a:pathLst>
              <a:path w="3814549" h="3521124">
                <a:moveTo>
                  <a:pt x="0" y="13648"/>
                </a:moveTo>
                <a:cubicBezTo>
                  <a:pt x="606756" y="1768522"/>
                  <a:pt x="1213513" y="3523397"/>
                  <a:pt x="1849271" y="3521122"/>
                </a:cubicBezTo>
                <a:cubicBezTo>
                  <a:pt x="2485029" y="3518847"/>
                  <a:pt x="3149789" y="1759423"/>
                  <a:pt x="3814549" y="0"/>
                </a:cubicBezTo>
              </a:path>
            </a:pathLst>
          </a:custGeom>
          <a:no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5301" tIns="37650" rIns="75301" bIns="37650" rtlCol="0" anchor="ctr"/>
          <a:lstStyle/>
          <a:p>
            <a:pPr algn="ctr"/>
            <a:endParaRPr lang="en-US"/>
          </a:p>
        </p:txBody>
      </p:sp>
      <p:cxnSp>
        <p:nvCxnSpPr>
          <p:cNvPr id="8" name="Straight Arrow Connector 7"/>
          <p:cNvCxnSpPr/>
          <p:nvPr/>
        </p:nvCxnSpPr>
        <p:spPr>
          <a:xfrm flipV="1">
            <a:off x="5309481" y="1028938"/>
            <a:ext cx="0" cy="5005749"/>
          </a:xfrm>
          <a:prstGeom prst="straightConnector1">
            <a:avLst/>
          </a:prstGeom>
          <a:ln w="1905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309481" y="6034686"/>
            <a:ext cx="3812451" cy="0"/>
          </a:xfrm>
          <a:prstGeom prst="straightConnector1">
            <a:avLst/>
          </a:prstGeom>
          <a:ln w="1905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56764" y="6184112"/>
            <a:ext cx="1011262" cy="520314"/>
          </a:xfrm>
          <a:prstGeom prst="rect">
            <a:avLst/>
          </a:prstGeom>
          <a:noFill/>
        </p:spPr>
        <p:txBody>
          <a:bodyPr wrap="none" lIns="150602" tIns="120481" rIns="150602" bIns="120481" rtlCol="0">
            <a:spAutoFit/>
          </a:bodyPr>
          <a:lstStyle/>
          <a:p>
            <a:pPr>
              <a:lnSpc>
                <a:spcPct val="90000"/>
              </a:lnSpc>
              <a:spcAft>
                <a:spcPts val="494"/>
              </a:spcAft>
            </a:pPr>
            <a:r>
              <a:rPr lang="en-US" sz="2000" dirty="0">
                <a:solidFill>
                  <a:srgbClr val="002050"/>
                </a:solidFill>
              </a:rPr>
              <a:t>weight</a:t>
            </a:r>
          </a:p>
        </p:txBody>
      </p:sp>
      <p:sp>
        <p:nvSpPr>
          <p:cNvPr id="48" name="TextBox 47"/>
          <p:cNvSpPr txBox="1"/>
          <p:nvPr/>
        </p:nvSpPr>
        <p:spPr>
          <a:xfrm rot="16200000">
            <a:off x="4666145" y="3177626"/>
            <a:ext cx="832239" cy="520314"/>
          </a:xfrm>
          <a:prstGeom prst="rect">
            <a:avLst/>
          </a:prstGeom>
          <a:noFill/>
        </p:spPr>
        <p:txBody>
          <a:bodyPr wrap="none" lIns="150602" tIns="120481" rIns="150602" bIns="120481" rtlCol="0">
            <a:spAutoFit/>
          </a:bodyPr>
          <a:lstStyle/>
          <a:p>
            <a:pPr>
              <a:lnSpc>
                <a:spcPct val="90000"/>
              </a:lnSpc>
              <a:spcAft>
                <a:spcPts val="494"/>
              </a:spcAft>
            </a:pPr>
            <a:r>
              <a:rPr lang="en-US" sz="2000" dirty="0">
                <a:solidFill>
                  <a:srgbClr val="002050"/>
                </a:solidFill>
              </a:rPr>
              <a:t>error</a:t>
            </a:r>
          </a:p>
        </p:txBody>
      </p:sp>
      <p:sp>
        <p:nvSpPr>
          <p:cNvPr id="13" name="Oval 12"/>
          <p:cNvSpPr/>
          <p:nvPr/>
        </p:nvSpPr>
        <p:spPr bwMode="auto">
          <a:xfrm>
            <a:off x="6040472" y="3217723"/>
            <a:ext cx="331728" cy="314089"/>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11" name="Rectangle 10"/>
          <p:cNvSpPr/>
          <p:nvPr/>
        </p:nvSpPr>
        <p:spPr>
          <a:xfrm>
            <a:off x="5739323" y="1724471"/>
            <a:ext cx="1834882" cy="461665"/>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rPr>
              <a:t>loss function</a:t>
            </a:r>
            <a:endParaRPr lang="en-US" dirty="0"/>
          </a:p>
        </p:txBody>
      </p:sp>
      <p:sp>
        <p:nvSpPr>
          <p:cNvPr id="4" name="TextBox 3"/>
          <p:cNvSpPr txBox="1"/>
          <p:nvPr/>
        </p:nvSpPr>
        <p:spPr>
          <a:xfrm>
            <a:off x="92834" y="1960709"/>
            <a:ext cx="4812047" cy="4832092"/>
          </a:xfrm>
          <a:prstGeom prst="rect">
            <a:avLst/>
          </a:prstGeom>
          <a:solidFill>
            <a:schemeClr val="bg1">
              <a:lumMod val="75000"/>
            </a:schemeClr>
          </a:solidFill>
          <a:ln w="19050">
            <a:solidFill>
              <a:schemeClr val="tx1"/>
            </a:solidFill>
          </a:ln>
        </p:spPr>
        <p:txBody>
          <a:bodyPr wrap="square" rtlCol="0">
            <a:spAutoFit/>
          </a:bodyPr>
          <a:lstStyle/>
          <a:p>
            <a:r>
              <a:rPr lang="en-US" sz="1400" dirty="0"/>
              <a:t>To make use of backpropagation, we need a collection of images that we already know the answer for. This means that some patient soul flipped through thousands of images and assigned them a label of X or O. We use these with an untrained CNN, which means that every pixel of every feature and every weight in every fully connected layer is set to a random value. Then we start feeding images through it, one after other.  Each image the CNN processes results in a vote. The amount of wrongness in the vote, the error, tells us how good our features and weights are. The features and weights can then be adjusted to make the error less. Each value is adjusted a little higher and a little lower, and the new error computed each time. Whichever adjustment makes the error less is kept. After doing this for every feature pixel in every convolutional layer and every weight in every fully connected layer, the new weights give an answer that works slightly better for that image. This is then repeated with each subsequent image in the set of labeled images. Quirks that occur in a single image are quickly forgotten, but patterns that occur in lots of images get baked into the features and connection weights. If you have enough labeled images, these values stabilize to a set that works pretty well across a wide variety of cases. </a:t>
            </a:r>
          </a:p>
        </p:txBody>
      </p:sp>
    </p:spTree>
    <p:extLst>
      <p:ext uri="{BB962C8B-B14F-4D97-AF65-F5344CB8AC3E}">
        <p14:creationId xmlns:p14="http://schemas.microsoft.com/office/powerpoint/2010/main" val="230169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Gradient descent </a:t>
            </a:r>
          </a:p>
        </p:txBody>
      </p:sp>
      <p:sp>
        <p:nvSpPr>
          <p:cNvPr id="3" name="Text Placeholder 2"/>
          <p:cNvSpPr>
            <a:spLocks noGrp="1"/>
          </p:cNvSpPr>
          <p:nvPr>
            <p:ph type="body" sz="quarter" idx="10"/>
          </p:nvPr>
        </p:nvSpPr>
        <p:spPr>
          <a:xfrm>
            <a:off x="201930" y="1189177"/>
            <a:ext cx="3671888" cy="2896984"/>
          </a:xfrm>
        </p:spPr>
        <p:txBody>
          <a:bodyPr>
            <a:normAutofit lnSpcReduction="10000"/>
          </a:bodyPr>
          <a:lstStyle/>
          <a:p>
            <a:r>
              <a:rPr lang="en-US" dirty="0"/>
              <a:t>For each feature pixel and voting weight, adjust it up and down a bit and see how the error changes. </a:t>
            </a:r>
          </a:p>
        </p:txBody>
      </p:sp>
      <p:sp>
        <p:nvSpPr>
          <p:cNvPr id="6" name="Freeform 5"/>
          <p:cNvSpPr/>
          <p:nvPr/>
        </p:nvSpPr>
        <p:spPr bwMode="auto">
          <a:xfrm>
            <a:off x="5020212" y="1386684"/>
            <a:ext cx="3230707" cy="4189464"/>
          </a:xfrm>
          <a:custGeom>
            <a:avLst/>
            <a:gdLst>
              <a:gd name="connsiteX0" fmla="*/ 0 w 3814549"/>
              <a:gd name="connsiteY0" fmla="*/ 13648 h 3521124"/>
              <a:gd name="connsiteX1" fmla="*/ 1849271 w 3814549"/>
              <a:gd name="connsiteY1" fmla="*/ 3521122 h 3521124"/>
              <a:gd name="connsiteX2" fmla="*/ 3814549 w 3814549"/>
              <a:gd name="connsiteY2" fmla="*/ 0 h 3521124"/>
            </a:gdLst>
            <a:ahLst/>
            <a:cxnLst>
              <a:cxn ang="0">
                <a:pos x="connsiteX0" y="connsiteY0"/>
              </a:cxn>
              <a:cxn ang="0">
                <a:pos x="connsiteX1" y="connsiteY1"/>
              </a:cxn>
              <a:cxn ang="0">
                <a:pos x="connsiteX2" y="connsiteY2"/>
              </a:cxn>
            </a:cxnLst>
            <a:rect l="l" t="t" r="r" b="b"/>
            <a:pathLst>
              <a:path w="3814549" h="3521124">
                <a:moveTo>
                  <a:pt x="0" y="13648"/>
                </a:moveTo>
                <a:cubicBezTo>
                  <a:pt x="606756" y="1768522"/>
                  <a:pt x="1213513" y="3523397"/>
                  <a:pt x="1849271" y="3521122"/>
                </a:cubicBezTo>
                <a:cubicBezTo>
                  <a:pt x="2485029" y="3518847"/>
                  <a:pt x="3149789" y="1759423"/>
                  <a:pt x="3814549" y="0"/>
                </a:cubicBezTo>
              </a:path>
            </a:pathLst>
          </a:custGeom>
          <a:no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5301" tIns="37650" rIns="75301" bIns="37650" rtlCol="0" anchor="ctr"/>
          <a:lstStyle/>
          <a:p>
            <a:pPr algn="ctr"/>
            <a:endParaRPr lang="en-US"/>
          </a:p>
        </p:txBody>
      </p:sp>
      <p:cxnSp>
        <p:nvCxnSpPr>
          <p:cNvPr id="8" name="Straight Arrow Connector 7"/>
          <p:cNvCxnSpPr/>
          <p:nvPr/>
        </p:nvCxnSpPr>
        <p:spPr>
          <a:xfrm flipV="1">
            <a:off x="4793460" y="938408"/>
            <a:ext cx="0" cy="5005749"/>
          </a:xfrm>
          <a:prstGeom prst="straightConnector1">
            <a:avLst/>
          </a:prstGeom>
          <a:ln w="1905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793460" y="5944156"/>
            <a:ext cx="3812451" cy="0"/>
          </a:xfrm>
          <a:prstGeom prst="straightConnector1">
            <a:avLst/>
          </a:prstGeom>
          <a:ln w="1905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40743" y="6093582"/>
            <a:ext cx="1011262" cy="520314"/>
          </a:xfrm>
          <a:prstGeom prst="rect">
            <a:avLst/>
          </a:prstGeom>
          <a:noFill/>
        </p:spPr>
        <p:txBody>
          <a:bodyPr wrap="none" lIns="150602" tIns="120481" rIns="150602" bIns="120481" rtlCol="0">
            <a:spAutoFit/>
          </a:bodyPr>
          <a:lstStyle/>
          <a:p>
            <a:pPr>
              <a:lnSpc>
                <a:spcPct val="90000"/>
              </a:lnSpc>
              <a:spcAft>
                <a:spcPts val="494"/>
              </a:spcAft>
            </a:pPr>
            <a:r>
              <a:rPr lang="en-US" sz="2000" dirty="0">
                <a:solidFill>
                  <a:srgbClr val="002050"/>
                </a:solidFill>
              </a:rPr>
              <a:t>weight</a:t>
            </a:r>
          </a:p>
        </p:txBody>
      </p:sp>
      <p:sp>
        <p:nvSpPr>
          <p:cNvPr id="48" name="TextBox 47"/>
          <p:cNvSpPr txBox="1"/>
          <p:nvPr/>
        </p:nvSpPr>
        <p:spPr>
          <a:xfrm rot="16200000">
            <a:off x="4122965" y="2734029"/>
            <a:ext cx="832239" cy="520314"/>
          </a:xfrm>
          <a:prstGeom prst="rect">
            <a:avLst/>
          </a:prstGeom>
          <a:noFill/>
        </p:spPr>
        <p:txBody>
          <a:bodyPr wrap="none" lIns="150602" tIns="120481" rIns="150602" bIns="120481" rtlCol="0">
            <a:spAutoFit/>
          </a:bodyPr>
          <a:lstStyle/>
          <a:p>
            <a:pPr>
              <a:lnSpc>
                <a:spcPct val="90000"/>
              </a:lnSpc>
              <a:spcAft>
                <a:spcPts val="494"/>
              </a:spcAft>
            </a:pPr>
            <a:r>
              <a:rPr lang="en-US" sz="2000" dirty="0">
                <a:solidFill>
                  <a:srgbClr val="002050"/>
                </a:solidFill>
              </a:rPr>
              <a:t>error</a:t>
            </a:r>
          </a:p>
        </p:txBody>
      </p:sp>
      <p:sp>
        <p:nvSpPr>
          <p:cNvPr id="13" name="Oval 12"/>
          <p:cNvSpPr/>
          <p:nvPr/>
        </p:nvSpPr>
        <p:spPr bwMode="auto">
          <a:xfrm>
            <a:off x="5524450" y="3127193"/>
            <a:ext cx="366867" cy="314089"/>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gradFill>
                <a:gsLst>
                  <a:gs pos="0">
                    <a:srgbClr val="FFFFFF"/>
                  </a:gs>
                  <a:gs pos="100000">
                    <a:srgbClr val="FFFFFF"/>
                  </a:gs>
                </a:gsLst>
                <a:lin ang="5400000" scaled="0"/>
              </a:gradFill>
            </a:endParaRPr>
          </a:p>
        </p:txBody>
      </p:sp>
      <p:sp>
        <p:nvSpPr>
          <p:cNvPr id="51" name="Oval 50"/>
          <p:cNvSpPr/>
          <p:nvPr/>
        </p:nvSpPr>
        <p:spPr bwMode="auto">
          <a:xfrm>
            <a:off x="5717300" y="3836963"/>
            <a:ext cx="366867" cy="314089"/>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sp>
        <p:nvSpPr>
          <p:cNvPr id="52" name="Oval 51"/>
          <p:cNvSpPr/>
          <p:nvPr/>
        </p:nvSpPr>
        <p:spPr bwMode="auto">
          <a:xfrm>
            <a:off x="5300344" y="2357949"/>
            <a:ext cx="366867" cy="314089"/>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406" rIns="0" bIns="38406" numCol="1" rtlCol="0" anchor="ctr" anchorCtr="0" compatLnSpc="1">
            <a:prstTxWarp prst="textNoShape">
              <a:avLst/>
            </a:prstTxWarp>
          </a:bodyPr>
          <a:lstStyle/>
          <a:p>
            <a:pPr algn="ctr" defTabSz="767891" fontAlgn="base">
              <a:spcBef>
                <a:spcPct val="0"/>
              </a:spcBef>
              <a:spcAft>
                <a:spcPct val="0"/>
              </a:spcAft>
            </a:pPr>
            <a:endParaRPr lang="en-US" sz="1600" dirty="0">
              <a:noFill/>
            </a:endParaRPr>
          </a:p>
        </p:txBody>
      </p:sp>
      <p:cxnSp>
        <p:nvCxnSpPr>
          <p:cNvPr id="5" name="Straight Arrow Connector 4"/>
          <p:cNvCxnSpPr/>
          <p:nvPr/>
        </p:nvCxnSpPr>
        <p:spPr>
          <a:xfrm flipH="1" flipV="1">
            <a:off x="5468425" y="2656800"/>
            <a:ext cx="112053" cy="430261"/>
          </a:xfrm>
          <a:prstGeom prst="straightConnector1">
            <a:avLst/>
          </a:prstGeom>
          <a:ln w="28575">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692531" y="3481415"/>
            <a:ext cx="112053" cy="355548"/>
          </a:xfrm>
          <a:prstGeom prst="straightConnector1">
            <a:avLst/>
          </a:prstGeom>
          <a:ln w="28575">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33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US" dirty="0"/>
              <a:t>Hyperparameters (knobs)</a:t>
            </a:r>
          </a:p>
        </p:txBody>
      </p:sp>
      <p:sp>
        <p:nvSpPr>
          <p:cNvPr id="3" name="Text Placeholder 2"/>
          <p:cNvSpPr>
            <a:spLocks noGrp="1"/>
          </p:cNvSpPr>
          <p:nvPr>
            <p:ph type="body" sz="quarter" idx="10"/>
          </p:nvPr>
        </p:nvSpPr>
        <p:spPr>
          <a:xfrm>
            <a:off x="201929" y="1189177"/>
            <a:ext cx="4442079" cy="5371491"/>
          </a:xfrm>
        </p:spPr>
        <p:txBody>
          <a:bodyPr/>
          <a:lstStyle/>
          <a:p>
            <a:r>
              <a:rPr lang="en-US" dirty="0"/>
              <a:t>Convolution</a:t>
            </a:r>
          </a:p>
          <a:p>
            <a:r>
              <a:rPr lang="en-US" dirty="0"/>
              <a:t>	Number of features</a:t>
            </a:r>
          </a:p>
          <a:p>
            <a:r>
              <a:rPr lang="en-US" dirty="0"/>
              <a:t>	Size of features</a:t>
            </a:r>
          </a:p>
          <a:p>
            <a:r>
              <a:rPr lang="en-US" dirty="0"/>
              <a:t>Pooling</a:t>
            </a:r>
          </a:p>
          <a:p>
            <a:r>
              <a:rPr lang="en-US" dirty="0"/>
              <a:t>	Window size</a:t>
            </a:r>
          </a:p>
          <a:p>
            <a:r>
              <a:rPr lang="en-US" dirty="0"/>
              <a:t>	Window stride</a:t>
            </a:r>
          </a:p>
          <a:p>
            <a:r>
              <a:rPr lang="en-US" dirty="0"/>
              <a:t>Fully Connected</a:t>
            </a:r>
          </a:p>
          <a:p>
            <a:r>
              <a:rPr lang="en-US" dirty="0"/>
              <a:t>	Number of neurons </a:t>
            </a:r>
          </a:p>
        </p:txBody>
      </p:sp>
      <p:sp>
        <p:nvSpPr>
          <p:cNvPr id="5" name="TextBox 4"/>
          <p:cNvSpPr txBox="1"/>
          <p:nvPr/>
        </p:nvSpPr>
        <p:spPr>
          <a:xfrm>
            <a:off x="4644008" y="1295919"/>
            <a:ext cx="4392488" cy="5355312"/>
          </a:xfrm>
          <a:prstGeom prst="rect">
            <a:avLst/>
          </a:prstGeom>
          <a:solidFill>
            <a:schemeClr val="bg1">
              <a:lumMod val="75000"/>
            </a:schemeClr>
          </a:solidFill>
          <a:ln w="19050">
            <a:solidFill>
              <a:schemeClr val="tx1"/>
            </a:solidFill>
          </a:ln>
        </p:spPr>
        <p:txBody>
          <a:bodyPr wrap="square" rtlCol="0">
            <a:spAutoFit/>
          </a:bodyPr>
          <a:lstStyle/>
          <a:p>
            <a:r>
              <a:rPr lang="en-US" dirty="0"/>
              <a:t>  Our story is filling in nicely, but it still has a huge hole—Where do features come from? and How do we find the weights in our fully connected layers? If these all had to be chosen by hand, CNNs would be a good deal less popular than they are. Luckily, a bit of machine learning magic called backpropagation does this work for us.</a:t>
            </a:r>
          </a:p>
          <a:p>
            <a:r>
              <a:rPr lang="en-US" dirty="0"/>
              <a:t>   Generally in machine learning </a:t>
            </a:r>
            <a:r>
              <a:rPr lang="en-US" b="1" i="1" dirty="0">
                <a:solidFill>
                  <a:srgbClr val="FF0000"/>
                </a:solidFill>
              </a:rPr>
              <a:t>hyperparameters</a:t>
            </a:r>
            <a:r>
              <a:rPr lang="en-US" dirty="0"/>
              <a:t> (knobs):</a:t>
            </a:r>
          </a:p>
          <a:p>
            <a:pPr marL="742950" lvl="1" indent="-285750">
              <a:buFont typeface="Arial" panose="020B0604020202020204" pitchFamily="34" charset="0"/>
              <a:buChar char="•"/>
            </a:pPr>
            <a:r>
              <a:rPr lang="en-US" dirty="0"/>
              <a:t>Define higher level concepts about the model such as complexity, or capacity to learn.</a:t>
            </a:r>
          </a:p>
          <a:p>
            <a:pPr marL="742950" lvl="1" indent="-285750">
              <a:buFont typeface="Arial" panose="020B0604020202020204" pitchFamily="34" charset="0"/>
              <a:buChar char="•"/>
            </a:pPr>
            <a:r>
              <a:rPr lang="en-US" dirty="0"/>
              <a:t>Cannot be learned directly from the data in the standard model training process and need to be predefined.</a:t>
            </a:r>
          </a:p>
          <a:p>
            <a:pPr marL="742950" lvl="1" indent="-285750">
              <a:buFont typeface="Arial" panose="020B0604020202020204" pitchFamily="34" charset="0"/>
              <a:buChar char="•"/>
            </a:pPr>
            <a:r>
              <a:rPr lang="en-US" dirty="0"/>
              <a:t>Can be decided by setting different values, training different models, and choosing the values that test better</a:t>
            </a:r>
          </a:p>
        </p:txBody>
      </p:sp>
    </p:spTree>
    <p:extLst>
      <p:ext uri="{BB962C8B-B14F-4D97-AF65-F5344CB8AC3E}">
        <p14:creationId xmlns:p14="http://schemas.microsoft.com/office/powerpoint/2010/main" val="1875544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lstStyle/>
          <a:p>
            <a:r>
              <a:rPr lang="en-US" dirty="0"/>
              <a:t>Architecture of CNN</a:t>
            </a:r>
          </a:p>
        </p:txBody>
      </p:sp>
      <p:sp>
        <p:nvSpPr>
          <p:cNvPr id="3" name="Text Placeholder 2"/>
          <p:cNvSpPr>
            <a:spLocks noGrp="1"/>
          </p:cNvSpPr>
          <p:nvPr>
            <p:ph type="body" sz="quarter" idx="10"/>
          </p:nvPr>
        </p:nvSpPr>
        <p:spPr>
          <a:xfrm>
            <a:off x="201929" y="1189176"/>
            <a:ext cx="8740142" cy="1388138"/>
          </a:xfrm>
        </p:spPr>
        <p:txBody>
          <a:bodyPr/>
          <a:lstStyle/>
          <a:p>
            <a:r>
              <a:rPr lang="en-US" dirty="0"/>
              <a:t>How many of each type of layer?</a:t>
            </a:r>
          </a:p>
          <a:p>
            <a:r>
              <a:rPr lang="en-US" dirty="0"/>
              <a:t>In what order?</a:t>
            </a:r>
          </a:p>
        </p:txBody>
      </p:sp>
    </p:spTree>
    <p:extLst>
      <p:ext uri="{BB962C8B-B14F-4D97-AF65-F5344CB8AC3E}">
        <p14:creationId xmlns:p14="http://schemas.microsoft.com/office/powerpoint/2010/main" val="346479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35"/>
            <a:ext cx="8229600" cy="1143000"/>
          </a:xfrm>
        </p:spPr>
        <p:txBody>
          <a:bodyPr/>
          <a:lstStyle/>
          <a:p>
            <a:r>
              <a:rPr lang="en-US" dirty="0"/>
              <a:t>Not just images</a:t>
            </a:r>
          </a:p>
        </p:txBody>
      </p:sp>
      <p:sp>
        <p:nvSpPr>
          <p:cNvPr id="3" name="Text Placeholder 2"/>
          <p:cNvSpPr>
            <a:spLocks noGrp="1"/>
          </p:cNvSpPr>
          <p:nvPr>
            <p:ph type="body" sz="quarter" idx="10"/>
          </p:nvPr>
        </p:nvSpPr>
        <p:spPr>
          <a:xfrm>
            <a:off x="201929" y="1189177"/>
            <a:ext cx="8740142" cy="871671"/>
          </a:xfrm>
        </p:spPr>
        <p:txBody>
          <a:bodyPr/>
          <a:lstStyle/>
          <a:p>
            <a:r>
              <a:rPr lang="en-US" dirty="0"/>
              <a:t>Any 2D (or 3D) data.</a:t>
            </a:r>
          </a:p>
        </p:txBody>
      </p:sp>
      <p:sp>
        <p:nvSpPr>
          <p:cNvPr id="4" name="TextBox 3"/>
          <p:cNvSpPr txBox="1"/>
          <p:nvPr/>
        </p:nvSpPr>
        <p:spPr>
          <a:xfrm>
            <a:off x="323528" y="3212976"/>
            <a:ext cx="8496944" cy="3170099"/>
          </a:xfrm>
          <a:prstGeom prst="rect">
            <a:avLst/>
          </a:prstGeom>
          <a:solidFill>
            <a:schemeClr val="bg1">
              <a:lumMod val="85000"/>
            </a:schemeClr>
          </a:solidFill>
          <a:ln w="19050">
            <a:solidFill>
              <a:schemeClr val="tx1"/>
            </a:solidFill>
          </a:ln>
        </p:spPr>
        <p:txBody>
          <a:bodyPr wrap="square" rtlCol="0">
            <a:spAutoFit/>
          </a:bodyPr>
          <a:lstStyle/>
          <a:p>
            <a:r>
              <a:rPr lang="en-US" sz="2000" dirty="0"/>
              <a:t>While our X and O example involves images, CNNs can be used to categorize other types of data too. The trick is, whatever data type you start with, to transform it to make it look like an image. For instance, audio signals can be chopped into short time chunks, and then each chunk broken up into bass, midrange, treble, or finer frequency bands. This can be represented as a two-dimensional array where each column is a time chunk and each row is a frequency band. “Pixels” in this fake picture that are close together are closely related. CNNs work well on this. Researchers have gotten quite creative. They have adapted text data for natural language processing and even chemical data for drug discovery.</a:t>
            </a:r>
          </a:p>
        </p:txBody>
      </p:sp>
      <p:sp>
        <p:nvSpPr>
          <p:cNvPr id="5" name="Rounded Rectangular Callout 4"/>
          <p:cNvSpPr/>
          <p:nvPr/>
        </p:nvSpPr>
        <p:spPr>
          <a:xfrm>
            <a:off x="2987824" y="2060848"/>
            <a:ext cx="2304256" cy="720080"/>
          </a:xfrm>
          <a:prstGeom prst="wedgeRoundRectCallout">
            <a:avLst>
              <a:gd name="adj1" fmla="val -75839"/>
              <a:gd name="adj2" fmla="val -984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e.g., videos or medical scans</a:t>
            </a:r>
          </a:p>
        </p:txBody>
      </p:sp>
      <p:sp>
        <p:nvSpPr>
          <p:cNvPr id="6" name="Rounded Rectangular Callout 5"/>
          <p:cNvSpPr/>
          <p:nvPr/>
        </p:nvSpPr>
        <p:spPr>
          <a:xfrm>
            <a:off x="348170" y="2069907"/>
            <a:ext cx="2304256" cy="720080"/>
          </a:xfrm>
          <a:prstGeom prst="wedgeRoundRectCallout">
            <a:avLst>
              <a:gd name="adj1" fmla="val -16511"/>
              <a:gd name="adj2" fmla="val -1009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e.g., images</a:t>
            </a:r>
          </a:p>
        </p:txBody>
      </p:sp>
    </p:spTree>
    <p:extLst>
      <p:ext uri="{BB962C8B-B14F-4D97-AF65-F5344CB8AC3E}">
        <p14:creationId xmlns:p14="http://schemas.microsoft.com/office/powerpoint/2010/main" val="300516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638" y="116632"/>
            <a:ext cx="8185793" cy="792089"/>
          </a:xfrm>
        </p:spPr>
        <p:txBody>
          <a:bodyPr>
            <a:normAutofit fontScale="90000"/>
          </a:bodyPr>
          <a:lstStyle/>
          <a:p>
            <a:r>
              <a:rPr lang="en-US" dirty="0"/>
              <a:t>A toy Convolutional Neural Net (CNN): X’s and O’s</a:t>
            </a:r>
          </a:p>
        </p:txBody>
      </p:sp>
      <p:sp>
        <p:nvSpPr>
          <p:cNvPr id="5" name="TextBox 4"/>
          <p:cNvSpPr txBox="1"/>
          <p:nvPr/>
        </p:nvSpPr>
        <p:spPr>
          <a:xfrm>
            <a:off x="6659959" y="3231931"/>
            <a:ext cx="2484041" cy="1292662"/>
          </a:xfrm>
          <a:prstGeom prst="rect">
            <a:avLst/>
          </a:prstGeom>
          <a:noFill/>
        </p:spPr>
        <p:txBody>
          <a:bodyPr wrap="square" lIns="182880" tIns="146304" rIns="182880" bIns="146304" rtlCol="0">
            <a:spAutoFit/>
          </a:bodyPr>
          <a:lstStyle/>
          <a:p>
            <a:pPr>
              <a:lnSpc>
                <a:spcPct val="90000"/>
              </a:lnSpc>
              <a:spcAft>
                <a:spcPts val="600"/>
              </a:spcAft>
            </a:pPr>
            <a:r>
              <a:rPr lang="en-US" sz="7200" b="1" dirty="0">
                <a:solidFill>
                  <a:srgbClr val="002060"/>
                </a:solidFill>
              </a:rPr>
              <a:t>X </a:t>
            </a:r>
            <a:r>
              <a:rPr lang="en-US" sz="4400" dirty="0">
                <a:solidFill>
                  <a:srgbClr val="002060"/>
                </a:solidFill>
              </a:rPr>
              <a:t>or</a:t>
            </a:r>
            <a:r>
              <a:rPr lang="en-US" sz="7200" b="1" dirty="0">
                <a:solidFill>
                  <a:srgbClr val="002060"/>
                </a:solidFill>
              </a:rPr>
              <a:t> O</a:t>
            </a:r>
          </a:p>
        </p:txBody>
      </p:sp>
      <p:sp>
        <p:nvSpPr>
          <p:cNvPr id="6" name="Rectangle 5"/>
          <p:cNvSpPr/>
          <p:nvPr/>
        </p:nvSpPr>
        <p:spPr bwMode="auto">
          <a:xfrm>
            <a:off x="2622757" y="3040062"/>
            <a:ext cx="3124200" cy="1676400"/>
          </a:xfrm>
          <a:prstGeom prst="rect">
            <a:avLst/>
          </a:prstGeom>
          <a:solidFill>
            <a:srgbClr val="FFFFFF"/>
          </a:solidFill>
          <a:ln w="76200">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800" dirty="0">
                <a:solidFill>
                  <a:srgbClr val="00188F"/>
                </a:solidFill>
              </a:rPr>
              <a:t>CNN</a:t>
            </a:r>
          </a:p>
        </p:txBody>
      </p:sp>
      <p:cxnSp>
        <p:nvCxnSpPr>
          <p:cNvPr id="7" name="Straight Arrow Connector 6"/>
          <p:cNvCxnSpPr>
            <a:endCxn id="6" idx="1"/>
          </p:cNvCxnSpPr>
          <p:nvPr/>
        </p:nvCxnSpPr>
        <p:spPr>
          <a:xfrm>
            <a:off x="1718679" y="3878262"/>
            <a:ext cx="90407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46957" y="3878262"/>
            <a:ext cx="904078"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 Placeholder 2"/>
          <p:cNvSpPr txBox="1">
            <a:spLocks/>
          </p:cNvSpPr>
          <p:nvPr/>
        </p:nvSpPr>
        <p:spPr>
          <a:xfrm>
            <a:off x="277003" y="1212849"/>
            <a:ext cx="5447125" cy="7386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Says whether a picture is of an X or an O</a:t>
            </a:r>
          </a:p>
        </p:txBody>
      </p:sp>
      <p:pic>
        <p:nvPicPr>
          <p:cNvPr id="10" name="Picture 9"/>
          <p:cNvPicPr>
            <a:picLocks noChangeAspect="1"/>
          </p:cNvPicPr>
          <p:nvPr/>
        </p:nvPicPr>
        <p:blipFill>
          <a:blip r:embed="rId2"/>
          <a:stretch>
            <a:fillRect/>
          </a:stretch>
        </p:blipFill>
        <p:spPr>
          <a:xfrm>
            <a:off x="236868" y="3208362"/>
            <a:ext cx="1381922" cy="1339800"/>
          </a:xfrm>
          <a:prstGeom prst="rect">
            <a:avLst/>
          </a:prstGeom>
        </p:spPr>
      </p:pic>
      <p:sp>
        <p:nvSpPr>
          <p:cNvPr id="11" name="TextBox 10"/>
          <p:cNvSpPr txBox="1"/>
          <p:nvPr/>
        </p:nvSpPr>
        <p:spPr>
          <a:xfrm>
            <a:off x="44121" y="2171155"/>
            <a:ext cx="2933239" cy="1037207"/>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2060"/>
                </a:solidFill>
              </a:rPr>
              <a:t>A two-dimensional</a:t>
            </a:r>
          </a:p>
          <a:p>
            <a:pPr>
              <a:lnSpc>
                <a:spcPct val="90000"/>
              </a:lnSpc>
              <a:spcAft>
                <a:spcPts val="600"/>
              </a:spcAft>
            </a:pPr>
            <a:r>
              <a:rPr lang="en-US" sz="2400" dirty="0">
                <a:solidFill>
                  <a:srgbClr val="002060"/>
                </a:solidFill>
              </a:rPr>
              <a:t>array of pixels</a:t>
            </a:r>
          </a:p>
        </p:txBody>
      </p:sp>
      <p:sp>
        <p:nvSpPr>
          <p:cNvPr id="2" name="TextBox 1"/>
          <p:cNvSpPr txBox="1"/>
          <p:nvPr/>
        </p:nvSpPr>
        <p:spPr>
          <a:xfrm>
            <a:off x="236868" y="5157192"/>
            <a:ext cx="8871636" cy="1477328"/>
          </a:xfrm>
          <a:prstGeom prst="rect">
            <a:avLst/>
          </a:prstGeom>
          <a:noFill/>
        </p:spPr>
        <p:txBody>
          <a:bodyPr wrap="square" rtlCol="0">
            <a:spAutoFit/>
          </a:bodyPr>
          <a:lstStyle/>
          <a:p>
            <a:r>
              <a:rPr lang="en-US" dirty="0"/>
              <a:t>We’ll stick with a very simplified example: determining whether an image is of an X or an O. This example is just rich enough to illustrate the principles behind CNNs, but still simple enough to avoid getting bogged down in non-essential details. Our CNN has one job. Each time we hand it a picture, it has to decide whether it has an X or an O. It assumes there is always one or the other. </a:t>
            </a:r>
          </a:p>
        </p:txBody>
      </p:sp>
    </p:spTree>
    <p:extLst>
      <p:ext uri="{BB962C8B-B14F-4D97-AF65-F5344CB8AC3E}">
        <p14:creationId xmlns:p14="http://schemas.microsoft.com/office/powerpoint/2010/main" val="3141969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a:bodyPr>
          <a:lstStyle/>
          <a:p>
            <a:r>
              <a:rPr lang="en-US" dirty="0"/>
              <a:t>Images</a:t>
            </a:r>
          </a:p>
        </p:txBody>
      </p:sp>
      <p:pic>
        <p:nvPicPr>
          <p:cNvPr id="4" name="Picture 3"/>
          <p:cNvPicPr>
            <a:picLocks/>
          </p:cNvPicPr>
          <p:nvPr/>
        </p:nvPicPr>
        <p:blipFill>
          <a:blip r:embed="rId2"/>
          <a:stretch>
            <a:fillRect/>
          </a:stretch>
        </p:blipFill>
        <p:spPr>
          <a:xfrm>
            <a:off x="2437592" y="1988840"/>
            <a:ext cx="4320000" cy="4320000"/>
          </a:xfrm>
          <a:prstGeom prst="rect">
            <a:avLst/>
          </a:prstGeom>
        </p:spPr>
      </p:pic>
      <p:sp>
        <p:nvSpPr>
          <p:cNvPr id="5" name="TextBox 4"/>
          <p:cNvSpPr txBox="1"/>
          <p:nvPr/>
        </p:nvSpPr>
        <p:spPr>
          <a:xfrm>
            <a:off x="2294690" y="1289722"/>
            <a:ext cx="2667806" cy="603414"/>
          </a:xfrm>
          <a:prstGeom prst="rect">
            <a:avLst/>
          </a:prstGeom>
          <a:noFill/>
        </p:spPr>
        <p:txBody>
          <a:bodyPr wrap="none" lIns="150602" tIns="120481" rIns="150602" bIns="120481" rtlCol="0">
            <a:spAutoFit/>
          </a:bodyPr>
          <a:lstStyle/>
          <a:p>
            <a:pPr>
              <a:lnSpc>
                <a:spcPct val="90000"/>
              </a:lnSpc>
              <a:spcAft>
                <a:spcPts val="494"/>
              </a:spcAft>
            </a:pPr>
            <a:r>
              <a:rPr lang="en-US" sz="2600" dirty="0">
                <a:gradFill>
                  <a:gsLst>
                    <a:gs pos="2917">
                      <a:schemeClr val="tx1"/>
                    </a:gs>
                    <a:gs pos="30000">
                      <a:schemeClr val="tx1"/>
                    </a:gs>
                  </a:gsLst>
                  <a:lin ang="5400000" scaled="0"/>
                </a:gradFill>
              </a:rPr>
              <a:t>Columns of pixels</a:t>
            </a:r>
          </a:p>
        </p:txBody>
      </p:sp>
      <p:cxnSp>
        <p:nvCxnSpPr>
          <p:cNvPr id="9" name="Straight Arrow Connector 8"/>
          <p:cNvCxnSpPr/>
          <p:nvPr/>
        </p:nvCxnSpPr>
        <p:spPr>
          <a:xfrm>
            <a:off x="4861136" y="1670798"/>
            <a:ext cx="554907"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5400000">
            <a:off x="331360" y="3499688"/>
            <a:ext cx="3537561" cy="655564"/>
            <a:chOff x="4675577" y="1401068"/>
            <a:chExt cx="2914259" cy="720177"/>
          </a:xfrm>
        </p:grpSpPr>
        <p:sp>
          <p:nvSpPr>
            <p:cNvPr id="10" name="TextBox 9"/>
            <p:cNvSpPr txBox="1"/>
            <p:nvPr/>
          </p:nvSpPr>
          <p:spPr>
            <a:xfrm>
              <a:off x="4675577" y="1401068"/>
              <a:ext cx="1871236" cy="720177"/>
            </a:xfrm>
            <a:prstGeom prst="rect">
              <a:avLst/>
            </a:prstGeom>
            <a:noFill/>
          </p:spPr>
          <p:txBody>
            <a:bodyPr wrap="none" lIns="182880" tIns="146304" rIns="182880" bIns="146304" rtlCol="0">
              <a:spAutoFit/>
            </a:bodyPr>
            <a:lstStyle/>
            <a:p>
              <a:pPr>
                <a:lnSpc>
                  <a:spcPct val="90000"/>
                </a:lnSpc>
                <a:spcAft>
                  <a:spcPts val="494"/>
                </a:spcAft>
              </a:pPr>
              <a:r>
                <a:rPr lang="en-US" sz="2600" dirty="0">
                  <a:gradFill>
                    <a:gsLst>
                      <a:gs pos="2917">
                        <a:schemeClr val="tx1"/>
                      </a:gs>
                      <a:gs pos="30000">
                        <a:schemeClr val="tx1"/>
                      </a:gs>
                    </a:gsLst>
                    <a:lin ang="5400000" scaled="0"/>
                  </a:gradFill>
                </a:rPr>
                <a:t>Rows of pixels</a:t>
              </a:r>
            </a:p>
          </p:txBody>
        </p:sp>
        <p:cxnSp>
          <p:nvCxnSpPr>
            <p:cNvPr id="11" name="Straight Arrow Connector 10"/>
            <p:cNvCxnSpPr/>
            <p:nvPr/>
          </p:nvCxnSpPr>
          <p:spPr>
            <a:xfrm>
              <a:off x="6980236" y="1761156"/>
              <a:ext cx="60960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9909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2"/>
          <a:stretch>
            <a:fillRect/>
          </a:stretch>
        </p:blipFill>
        <p:spPr>
          <a:xfrm>
            <a:off x="2483768" y="1988840"/>
            <a:ext cx="4320000" cy="4320000"/>
          </a:xfrm>
          <a:prstGeom prst="rect">
            <a:avLst/>
          </a:prstGeom>
        </p:spPr>
      </p:pic>
      <p:sp>
        <p:nvSpPr>
          <p:cNvPr id="2" name="Title 1"/>
          <p:cNvSpPr>
            <a:spLocks noGrp="1"/>
          </p:cNvSpPr>
          <p:nvPr>
            <p:ph type="title"/>
          </p:nvPr>
        </p:nvSpPr>
        <p:spPr>
          <a:xfrm>
            <a:off x="457200" y="116632"/>
            <a:ext cx="8229600" cy="864096"/>
          </a:xfrm>
        </p:spPr>
        <p:txBody>
          <a:bodyPr>
            <a:normAutofit/>
          </a:bodyPr>
          <a:lstStyle/>
          <a:p>
            <a:r>
              <a:rPr lang="en-US" dirty="0"/>
              <a:t>Sound</a:t>
            </a:r>
          </a:p>
        </p:txBody>
      </p:sp>
      <p:sp>
        <p:nvSpPr>
          <p:cNvPr id="15" name="TextBox 14"/>
          <p:cNvSpPr txBox="1"/>
          <p:nvPr/>
        </p:nvSpPr>
        <p:spPr>
          <a:xfrm>
            <a:off x="2340864" y="1289722"/>
            <a:ext cx="1752362" cy="603414"/>
          </a:xfrm>
          <a:prstGeom prst="rect">
            <a:avLst/>
          </a:prstGeom>
          <a:noFill/>
        </p:spPr>
        <p:txBody>
          <a:bodyPr wrap="none" lIns="150602" tIns="120481" rIns="150602" bIns="120481" rtlCol="0">
            <a:spAutoFit/>
          </a:bodyPr>
          <a:lstStyle/>
          <a:p>
            <a:pPr>
              <a:lnSpc>
                <a:spcPct val="90000"/>
              </a:lnSpc>
              <a:spcAft>
                <a:spcPts val="494"/>
              </a:spcAft>
            </a:pPr>
            <a:r>
              <a:rPr lang="en-US" sz="2600" dirty="0">
                <a:gradFill>
                  <a:gsLst>
                    <a:gs pos="2917">
                      <a:schemeClr val="tx1"/>
                    </a:gs>
                    <a:gs pos="30000">
                      <a:schemeClr val="tx1"/>
                    </a:gs>
                  </a:gsLst>
                  <a:lin ang="5400000" scaled="0"/>
                </a:gradFill>
              </a:rPr>
              <a:t>Time steps</a:t>
            </a:r>
          </a:p>
        </p:txBody>
      </p:sp>
      <p:cxnSp>
        <p:nvCxnSpPr>
          <p:cNvPr id="16" name="Straight Arrow Connector 15"/>
          <p:cNvCxnSpPr/>
          <p:nvPr/>
        </p:nvCxnSpPr>
        <p:spPr>
          <a:xfrm>
            <a:off x="4907310" y="1670798"/>
            <a:ext cx="554907"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5400000">
            <a:off x="191542" y="3448766"/>
            <a:ext cx="3694844" cy="1079783"/>
            <a:chOff x="4546005" y="1168041"/>
            <a:chExt cx="3043831" cy="1186209"/>
          </a:xfrm>
        </p:grpSpPr>
        <p:sp>
          <p:nvSpPr>
            <p:cNvPr id="18" name="TextBox 17"/>
            <p:cNvSpPr txBox="1"/>
            <p:nvPr/>
          </p:nvSpPr>
          <p:spPr>
            <a:xfrm>
              <a:off x="4546005" y="1168041"/>
              <a:ext cx="2130384" cy="1186209"/>
            </a:xfrm>
            <a:prstGeom prst="rect">
              <a:avLst/>
            </a:prstGeom>
            <a:noFill/>
          </p:spPr>
          <p:txBody>
            <a:bodyPr wrap="none" lIns="182880" tIns="146304" rIns="182880" bIns="146304" rtlCol="0">
              <a:spAutoFit/>
            </a:bodyPr>
            <a:lstStyle/>
            <a:p>
              <a:pPr>
                <a:lnSpc>
                  <a:spcPct val="90000"/>
                </a:lnSpc>
                <a:spcAft>
                  <a:spcPts val="494"/>
                </a:spcAft>
              </a:pPr>
              <a:r>
                <a:rPr lang="en-US" sz="2600" dirty="0">
                  <a:gradFill>
                    <a:gsLst>
                      <a:gs pos="2917">
                        <a:schemeClr val="tx1"/>
                      </a:gs>
                      <a:gs pos="30000">
                        <a:schemeClr val="tx1"/>
                      </a:gs>
                    </a:gsLst>
                    <a:lin ang="5400000" scaled="0"/>
                  </a:gradFill>
                </a:rPr>
                <a:t>Intensity in each</a:t>
              </a:r>
            </a:p>
            <a:p>
              <a:pPr>
                <a:lnSpc>
                  <a:spcPct val="90000"/>
                </a:lnSpc>
                <a:spcAft>
                  <a:spcPts val="494"/>
                </a:spcAft>
              </a:pPr>
              <a:r>
                <a:rPr lang="en-US" sz="2600" dirty="0">
                  <a:gradFill>
                    <a:gsLst>
                      <a:gs pos="2917">
                        <a:schemeClr val="tx1"/>
                      </a:gs>
                      <a:gs pos="30000">
                        <a:schemeClr val="tx1"/>
                      </a:gs>
                    </a:gsLst>
                    <a:lin ang="5400000" scaled="0"/>
                  </a:gradFill>
                </a:rPr>
                <a:t>frequency band</a:t>
              </a:r>
            </a:p>
          </p:txBody>
        </p:sp>
        <p:cxnSp>
          <p:nvCxnSpPr>
            <p:cNvPr id="19" name="Straight Arrow Connector 18"/>
            <p:cNvCxnSpPr/>
            <p:nvPr/>
          </p:nvCxnSpPr>
          <p:spPr>
            <a:xfrm>
              <a:off x="6980236" y="1761156"/>
              <a:ext cx="60960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182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2365872" y="2164617"/>
            <a:ext cx="4320000" cy="4320000"/>
          </a:xfrm>
          <a:prstGeom prst="rect">
            <a:avLst/>
          </a:prstGeom>
        </p:spPr>
      </p:pic>
      <p:sp>
        <p:nvSpPr>
          <p:cNvPr id="2" name="Title 1"/>
          <p:cNvSpPr>
            <a:spLocks noGrp="1"/>
          </p:cNvSpPr>
          <p:nvPr>
            <p:ph type="title"/>
          </p:nvPr>
        </p:nvSpPr>
        <p:spPr>
          <a:xfrm>
            <a:off x="457200" y="0"/>
            <a:ext cx="8229600" cy="1038194"/>
          </a:xfrm>
        </p:spPr>
        <p:txBody>
          <a:bodyPr/>
          <a:lstStyle/>
          <a:p>
            <a:r>
              <a:rPr lang="en-US" dirty="0"/>
              <a:t>Text</a:t>
            </a:r>
          </a:p>
        </p:txBody>
      </p:sp>
      <p:sp>
        <p:nvSpPr>
          <p:cNvPr id="15" name="TextBox 14"/>
          <p:cNvSpPr txBox="1"/>
          <p:nvPr/>
        </p:nvSpPr>
        <p:spPr>
          <a:xfrm>
            <a:off x="2222969" y="1017224"/>
            <a:ext cx="1719341" cy="1027632"/>
          </a:xfrm>
          <a:prstGeom prst="rect">
            <a:avLst/>
          </a:prstGeom>
          <a:noFill/>
        </p:spPr>
        <p:txBody>
          <a:bodyPr wrap="none" lIns="150602" tIns="120481" rIns="150602" bIns="120481" rtlCol="0">
            <a:spAutoFit/>
          </a:bodyPr>
          <a:lstStyle/>
          <a:p>
            <a:pPr>
              <a:lnSpc>
                <a:spcPct val="90000"/>
              </a:lnSpc>
              <a:spcAft>
                <a:spcPts val="494"/>
              </a:spcAft>
            </a:pPr>
            <a:r>
              <a:rPr lang="en-US" sz="2600" dirty="0">
                <a:gradFill>
                  <a:gsLst>
                    <a:gs pos="2917">
                      <a:schemeClr val="tx1"/>
                    </a:gs>
                    <a:gs pos="30000">
                      <a:schemeClr val="tx1"/>
                    </a:gs>
                  </a:gsLst>
                  <a:lin ang="5400000" scaled="0"/>
                </a:gradFill>
              </a:rPr>
              <a:t>Position in</a:t>
            </a:r>
          </a:p>
          <a:p>
            <a:pPr>
              <a:lnSpc>
                <a:spcPct val="90000"/>
              </a:lnSpc>
              <a:spcAft>
                <a:spcPts val="494"/>
              </a:spcAft>
            </a:pPr>
            <a:r>
              <a:rPr lang="en-US" sz="2600" dirty="0">
                <a:gradFill>
                  <a:gsLst>
                    <a:gs pos="2917">
                      <a:schemeClr val="tx1"/>
                    </a:gs>
                    <a:gs pos="30000">
                      <a:schemeClr val="tx1"/>
                    </a:gs>
                  </a:gsLst>
                  <a:lin ang="5400000" scaled="0"/>
                </a:gradFill>
              </a:rPr>
              <a:t>sentence</a:t>
            </a:r>
          </a:p>
        </p:txBody>
      </p:sp>
      <p:cxnSp>
        <p:nvCxnSpPr>
          <p:cNvPr id="16" name="Straight Arrow Connector 15"/>
          <p:cNvCxnSpPr/>
          <p:nvPr/>
        </p:nvCxnSpPr>
        <p:spPr>
          <a:xfrm>
            <a:off x="4789415" y="1846576"/>
            <a:ext cx="554907"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5400000">
            <a:off x="-30126" y="3576797"/>
            <a:ext cx="3790340" cy="1079783"/>
            <a:chOff x="4467335" y="1229605"/>
            <a:chExt cx="3122501" cy="1186208"/>
          </a:xfrm>
        </p:grpSpPr>
        <p:sp>
          <p:nvSpPr>
            <p:cNvPr id="18" name="TextBox 17"/>
            <p:cNvSpPr txBox="1"/>
            <p:nvPr/>
          </p:nvSpPr>
          <p:spPr>
            <a:xfrm>
              <a:off x="4467335" y="1229605"/>
              <a:ext cx="1426735" cy="1186208"/>
            </a:xfrm>
            <a:prstGeom prst="rect">
              <a:avLst/>
            </a:prstGeom>
            <a:noFill/>
          </p:spPr>
          <p:txBody>
            <a:bodyPr wrap="none" lIns="182880" tIns="146304" rIns="182880" bIns="146304" rtlCol="0">
              <a:spAutoFit/>
            </a:bodyPr>
            <a:lstStyle/>
            <a:p>
              <a:pPr>
                <a:lnSpc>
                  <a:spcPct val="90000"/>
                </a:lnSpc>
                <a:spcAft>
                  <a:spcPts val="494"/>
                </a:spcAft>
              </a:pPr>
              <a:r>
                <a:rPr lang="en-US" sz="2600" dirty="0">
                  <a:gradFill>
                    <a:gsLst>
                      <a:gs pos="2917">
                        <a:schemeClr val="tx1"/>
                      </a:gs>
                      <a:gs pos="30000">
                        <a:schemeClr val="tx1"/>
                      </a:gs>
                    </a:gsLst>
                    <a:lin ang="5400000" scaled="0"/>
                  </a:gradFill>
                </a:rPr>
                <a:t>Words in</a:t>
              </a:r>
            </a:p>
            <a:p>
              <a:pPr>
                <a:lnSpc>
                  <a:spcPct val="90000"/>
                </a:lnSpc>
                <a:spcAft>
                  <a:spcPts val="494"/>
                </a:spcAft>
              </a:pPr>
              <a:r>
                <a:rPr lang="en-US" sz="2600" dirty="0">
                  <a:gradFill>
                    <a:gsLst>
                      <a:gs pos="2917">
                        <a:schemeClr val="tx1"/>
                      </a:gs>
                      <a:gs pos="30000">
                        <a:schemeClr val="tx1"/>
                      </a:gs>
                    </a:gsLst>
                    <a:lin ang="5400000" scaled="0"/>
                  </a:gradFill>
                </a:rPr>
                <a:t>dictionary</a:t>
              </a:r>
            </a:p>
          </p:txBody>
        </p:sp>
        <p:cxnSp>
          <p:nvCxnSpPr>
            <p:cNvPr id="19" name="Straight Arrow Connector 18"/>
            <p:cNvCxnSpPr/>
            <p:nvPr/>
          </p:nvCxnSpPr>
          <p:spPr>
            <a:xfrm>
              <a:off x="6980236" y="1761156"/>
              <a:ext cx="60960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472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lstStyle/>
          <a:p>
            <a:r>
              <a:rPr lang="en-US" dirty="0"/>
              <a:t>Limitations</a:t>
            </a:r>
          </a:p>
        </p:txBody>
      </p:sp>
      <p:sp>
        <p:nvSpPr>
          <p:cNvPr id="3" name="Text Placeholder 2"/>
          <p:cNvSpPr>
            <a:spLocks noGrp="1"/>
          </p:cNvSpPr>
          <p:nvPr>
            <p:ph type="body" sz="quarter" idx="10"/>
          </p:nvPr>
        </p:nvSpPr>
        <p:spPr>
          <a:xfrm>
            <a:off x="201929" y="1189177"/>
            <a:ext cx="8740142" cy="2595214"/>
          </a:xfrm>
        </p:spPr>
        <p:txBody>
          <a:bodyPr/>
          <a:lstStyle/>
          <a:p>
            <a:r>
              <a:rPr lang="en-US" dirty="0" err="1"/>
              <a:t>ConvNets</a:t>
            </a:r>
            <a:r>
              <a:rPr lang="en-US" dirty="0"/>
              <a:t> only capture local “spatial” patterns in data.</a:t>
            </a:r>
          </a:p>
          <a:p>
            <a:r>
              <a:rPr lang="en-US" dirty="0"/>
              <a:t>If the data can’t be made to look like an image, </a:t>
            </a:r>
            <a:r>
              <a:rPr lang="en-US" dirty="0" err="1"/>
              <a:t>ConvNets</a:t>
            </a:r>
            <a:r>
              <a:rPr lang="en-US" dirty="0"/>
              <a:t> are less useful.</a:t>
            </a:r>
          </a:p>
          <a:p>
            <a:endParaRPr lang="en-US" dirty="0"/>
          </a:p>
        </p:txBody>
      </p:sp>
    </p:spTree>
    <p:extLst>
      <p:ext uri="{BB962C8B-B14F-4D97-AF65-F5344CB8AC3E}">
        <p14:creationId xmlns:p14="http://schemas.microsoft.com/office/powerpoint/2010/main" val="190148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nvPicPr>
        <p:blipFill>
          <a:blip r:embed="rId2"/>
          <a:stretch>
            <a:fillRect/>
          </a:stretch>
        </p:blipFill>
        <p:spPr>
          <a:xfrm>
            <a:off x="2267744" y="2382269"/>
            <a:ext cx="4320000" cy="4320000"/>
          </a:xfrm>
          <a:prstGeom prst="rect">
            <a:avLst/>
          </a:prstGeom>
        </p:spPr>
      </p:pic>
      <p:sp>
        <p:nvSpPr>
          <p:cNvPr id="2" name="Title 1"/>
          <p:cNvSpPr>
            <a:spLocks noGrp="1"/>
          </p:cNvSpPr>
          <p:nvPr>
            <p:ph type="title"/>
          </p:nvPr>
        </p:nvSpPr>
        <p:spPr>
          <a:xfrm>
            <a:off x="3150088" y="0"/>
            <a:ext cx="5915000" cy="1143000"/>
          </a:xfrm>
        </p:spPr>
        <p:txBody>
          <a:bodyPr/>
          <a:lstStyle/>
          <a:p>
            <a:r>
              <a:rPr lang="en-US" dirty="0"/>
              <a:t>Customer data</a:t>
            </a:r>
          </a:p>
        </p:txBody>
      </p:sp>
      <p:sp>
        <p:nvSpPr>
          <p:cNvPr id="5" name="TextBox 4"/>
          <p:cNvSpPr txBox="1"/>
          <p:nvPr/>
        </p:nvSpPr>
        <p:spPr>
          <a:xfrm>
            <a:off x="1748152" y="521564"/>
            <a:ext cx="3024815" cy="1876070"/>
          </a:xfrm>
          <a:prstGeom prst="rect">
            <a:avLst/>
          </a:prstGeom>
          <a:noFill/>
        </p:spPr>
        <p:txBody>
          <a:bodyPr wrap="square" lIns="150602" tIns="120481" rIns="150602" bIns="120481" rtlCol="0">
            <a:spAutoFit/>
          </a:bodyPr>
          <a:lstStyle/>
          <a:p>
            <a:pPr>
              <a:lnSpc>
                <a:spcPct val="90000"/>
              </a:lnSpc>
              <a:spcAft>
                <a:spcPts val="494"/>
              </a:spcAft>
            </a:pPr>
            <a:r>
              <a:rPr lang="en-US" sz="2600" dirty="0">
                <a:gradFill>
                  <a:gsLst>
                    <a:gs pos="2917">
                      <a:schemeClr val="tx1"/>
                    </a:gs>
                    <a:gs pos="30000">
                      <a:schemeClr val="tx1"/>
                    </a:gs>
                  </a:gsLst>
                  <a:lin ang="5400000" scaled="0"/>
                </a:gradFill>
              </a:rPr>
              <a:t>Name, age,</a:t>
            </a:r>
          </a:p>
          <a:p>
            <a:pPr>
              <a:lnSpc>
                <a:spcPct val="90000"/>
              </a:lnSpc>
              <a:spcAft>
                <a:spcPts val="494"/>
              </a:spcAft>
            </a:pPr>
            <a:r>
              <a:rPr lang="en-US" sz="2600" dirty="0">
                <a:gradFill>
                  <a:gsLst>
                    <a:gs pos="2917">
                      <a:schemeClr val="tx1"/>
                    </a:gs>
                    <a:gs pos="30000">
                      <a:schemeClr val="tx1"/>
                    </a:gs>
                  </a:gsLst>
                  <a:lin ang="5400000" scaled="0"/>
                </a:gradFill>
              </a:rPr>
              <a:t>address, email,</a:t>
            </a:r>
          </a:p>
          <a:p>
            <a:pPr>
              <a:lnSpc>
                <a:spcPct val="90000"/>
              </a:lnSpc>
              <a:spcAft>
                <a:spcPts val="494"/>
              </a:spcAft>
            </a:pPr>
            <a:r>
              <a:rPr lang="en-US" sz="2600" dirty="0">
                <a:gradFill>
                  <a:gsLst>
                    <a:gs pos="2917">
                      <a:schemeClr val="tx1"/>
                    </a:gs>
                    <a:gs pos="30000">
                      <a:schemeClr val="tx1"/>
                    </a:gs>
                  </a:gsLst>
                  <a:lin ang="5400000" scaled="0"/>
                </a:gradFill>
              </a:rPr>
              <a:t>purchases,</a:t>
            </a:r>
          </a:p>
          <a:p>
            <a:pPr>
              <a:lnSpc>
                <a:spcPct val="90000"/>
              </a:lnSpc>
              <a:spcAft>
                <a:spcPts val="494"/>
              </a:spcAft>
            </a:pPr>
            <a:r>
              <a:rPr lang="en-US" sz="2600" dirty="0">
                <a:gradFill>
                  <a:gsLst>
                    <a:gs pos="2917">
                      <a:schemeClr val="tx1"/>
                    </a:gs>
                    <a:gs pos="30000">
                      <a:schemeClr val="tx1"/>
                    </a:gs>
                  </a:gsLst>
                  <a:lin ang="5400000" scaled="0"/>
                </a:gradFill>
              </a:rPr>
              <a:t>browsing activity,…</a:t>
            </a:r>
          </a:p>
        </p:txBody>
      </p:sp>
      <p:cxnSp>
        <p:nvCxnSpPr>
          <p:cNvPr id="6" name="Straight Arrow Connector 5"/>
          <p:cNvCxnSpPr/>
          <p:nvPr/>
        </p:nvCxnSpPr>
        <p:spPr>
          <a:xfrm>
            <a:off x="4860032" y="1988840"/>
            <a:ext cx="554907"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5400000">
            <a:off x="-58363" y="4079852"/>
            <a:ext cx="3650562" cy="655564"/>
            <a:chOff x="4582486" y="1462620"/>
            <a:chExt cx="3007350" cy="720177"/>
          </a:xfrm>
        </p:grpSpPr>
        <p:sp>
          <p:nvSpPr>
            <p:cNvPr id="8" name="TextBox 7"/>
            <p:cNvSpPr txBox="1"/>
            <p:nvPr/>
          </p:nvSpPr>
          <p:spPr>
            <a:xfrm>
              <a:off x="4582486" y="1462620"/>
              <a:ext cx="1487586" cy="720177"/>
            </a:xfrm>
            <a:prstGeom prst="rect">
              <a:avLst/>
            </a:prstGeom>
            <a:noFill/>
          </p:spPr>
          <p:txBody>
            <a:bodyPr wrap="none" lIns="182880" tIns="146304" rIns="182880" bIns="146304" rtlCol="0">
              <a:spAutoFit/>
            </a:bodyPr>
            <a:lstStyle/>
            <a:p>
              <a:pPr>
                <a:lnSpc>
                  <a:spcPct val="90000"/>
                </a:lnSpc>
                <a:spcAft>
                  <a:spcPts val="494"/>
                </a:spcAft>
              </a:pPr>
              <a:r>
                <a:rPr lang="en-US" sz="2600" dirty="0">
                  <a:gradFill>
                    <a:gsLst>
                      <a:gs pos="2917">
                        <a:schemeClr val="tx1"/>
                      </a:gs>
                      <a:gs pos="30000">
                        <a:schemeClr val="tx1"/>
                      </a:gs>
                    </a:gsLst>
                    <a:lin ang="5400000" scaled="0"/>
                  </a:gradFill>
                </a:rPr>
                <a:t>Customers</a:t>
              </a:r>
            </a:p>
          </p:txBody>
        </p:sp>
        <p:cxnSp>
          <p:nvCxnSpPr>
            <p:cNvPr id="9" name="Straight Arrow Connector 8"/>
            <p:cNvCxnSpPr/>
            <p:nvPr/>
          </p:nvCxnSpPr>
          <p:spPr>
            <a:xfrm>
              <a:off x="6980236" y="1761156"/>
              <a:ext cx="60960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148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r>
              <a:rPr lang="en-US" dirty="0"/>
              <a:t>Rule of thumb</a:t>
            </a:r>
          </a:p>
        </p:txBody>
      </p:sp>
      <p:sp>
        <p:nvSpPr>
          <p:cNvPr id="3" name="Text Placeholder 2"/>
          <p:cNvSpPr>
            <a:spLocks noGrp="1"/>
          </p:cNvSpPr>
          <p:nvPr>
            <p:ph type="body" sz="quarter" idx="10"/>
          </p:nvPr>
        </p:nvSpPr>
        <p:spPr>
          <a:xfrm>
            <a:off x="611560" y="2132856"/>
            <a:ext cx="8064896" cy="1800200"/>
          </a:xfrm>
        </p:spPr>
        <p:txBody>
          <a:bodyPr>
            <a:normAutofit/>
          </a:bodyPr>
          <a:lstStyle/>
          <a:p>
            <a:r>
              <a:rPr lang="en-US" dirty="0"/>
              <a:t>If your data is just as useful after swapping any of your columns with each other, then you can’t use Convolutional Neural Networks.</a:t>
            </a:r>
          </a:p>
        </p:txBody>
      </p:sp>
    </p:spTree>
    <p:extLst>
      <p:ext uri="{BB962C8B-B14F-4D97-AF65-F5344CB8AC3E}">
        <p14:creationId xmlns:p14="http://schemas.microsoft.com/office/powerpoint/2010/main" val="61185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lstStyle/>
          <a:p>
            <a:r>
              <a:rPr lang="en-US" dirty="0"/>
              <a:t>In a nutshell</a:t>
            </a:r>
          </a:p>
        </p:txBody>
      </p:sp>
      <p:sp>
        <p:nvSpPr>
          <p:cNvPr id="3" name="Text Placeholder 2"/>
          <p:cNvSpPr>
            <a:spLocks noGrp="1"/>
          </p:cNvSpPr>
          <p:nvPr>
            <p:ph type="body" sz="quarter" idx="10"/>
          </p:nvPr>
        </p:nvSpPr>
        <p:spPr>
          <a:xfrm>
            <a:off x="201929" y="1189176"/>
            <a:ext cx="8740142" cy="2311832"/>
          </a:xfrm>
        </p:spPr>
        <p:txBody>
          <a:bodyPr>
            <a:noAutofit/>
          </a:bodyPr>
          <a:lstStyle/>
          <a:p>
            <a:r>
              <a:rPr lang="en-US" sz="2800" dirty="0" err="1"/>
              <a:t>ConvNets</a:t>
            </a:r>
            <a:r>
              <a:rPr lang="en-US" sz="2800" dirty="0"/>
              <a:t> are great at finding patterns and using them to classify images.</a:t>
            </a:r>
          </a:p>
          <a:p>
            <a:r>
              <a:rPr lang="en-US" sz="2800" dirty="0"/>
              <a:t>Their architecture designed so that it can naturally combine and benefit from both: unsupervised and supervised learning.</a:t>
            </a: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98" y="3933056"/>
            <a:ext cx="8489068" cy="273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05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116632"/>
            <a:ext cx="4788024" cy="1440160"/>
          </a:xfrm>
        </p:spPr>
        <p:txBody>
          <a:bodyPr>
            <a:noAutofit/>
          </a:bodyPr>
          <a:lstStyle/>
          <a:p>
            <a:pPr algn="l"/>
            <a:r>
              <a:rPr lang="en-US" sz="3600" dirty="0"/>
              <a:t>Explaining Convolutional Networks with a bit more of mathematics</a:t>
            </a:r>
          </a:p>
        </p:txBody>
      </p:sp>
      <p:grpSp>
        <p:nvGrpSpPr>
          <p:cNvPr id="6" name="Group 5"/>
          <p:cNvGrpSpPr/>
          <p:nvPr/>
        </p:nvGrpSpPr>
        <p:grpSpPr>
          <a:xfrm>
            <a:off x="35496" y="72156"/>
            <a:ext cx="4293506" cy="1026276"/>
            <a:chOff x="2680741" y="2242028"/>
            <a:chExt cx="5440398" cy="1297638"/>
          </a:xfrm>
        </p:grpSpPr>
        <p:pic>
          <p:nvPicPr>
            <p:cNvPr id="7"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1700388"/>
            <a:ext cx="2894564" cy="230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6693" y="4034998"/>
            <a:ext cx="3133386" cy="42402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6693" y="4562158"/>
            <a:ext cx="2566383" cy="56626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3" y="2964930"/>
            <a:ext cx="5085053" cy="1597228"/>
          </a:xfrm>
          <a:prstGeom prst="rect">
            <a:avLst/>
          </a:prstGeom>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48" y="1133600"/>
            <a:ext cx="2683682" cy="172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5817" y="1773529"/>
            <a:ext cx="2018531" cy="3935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5816" y="2204864"/>
            <a:ext cx="2018532" cy="38503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9278" y="4455788"/>
            <a:ext cx="2695649" cy="236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34953" y="5232044"/>
            <a:ext cx="2036199" cy="157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91880" y="5158493"/>
            <a:ext cx="249555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1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54501" y="692696"/>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l="28177" t="4254" r="50287" b="52721"/>
          <a:stretch>
            <a:fillRect/>
          </a:stretch>
        </p:blipFill>
        <p:spPr bwMode="auto">
          <a:xfrm>
            <a:off x="6420608" y="1027658"/>
            <a:ext cx="777875" cy="7731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2154701" y="3359696"/>
            <a:ext cx="1004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a:latin typeface="Adobe Caslon Pro" charset="0"/>
              </a:rPr>
              <a:t>Input</a:t>
            </a:r>
          </a:p>
        </p:txBody>
      </p:sp>
      <p:pic>
        <p:nvPicPr>
          <p:cNvPr id="9" name="Picture 5"/>
          <p:cNvPicPr>
            <a:picLocks noChangeAspect="1"/>
          </p:cNvPicPr>
          <p:nvPr/>
        </p:nvPicPr>
        <p:blipFill>
          <a:blip r:embed="rId4">
            <a:extLst>
              <a:ext uri="{28A0092B-C50C-407E-A947-70E740481C1C}">
                <a14:useLocalDpi xmlns:a14="http://schemas.microsoft.com/office/drawing/2010/main" val="0"/>
              </a:ext>
            </a:extLst>
          </a:blip>
          <a:srcRect l="50287" t="4254" r="28177" b="52721"/>
          <a:stretch>
            <a:fillRect/>
          </a:stretch>
        </p:blipFill>
        <p:spPr bwMode="auto">
          <a:xfrm>
            <a:off x="6420608" y="1942058"/>
            <a:ext cx="777875" cy="773113"/>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p:cNvPicPr>
            <a:picLocks noChangeAspect="1"/>
          </p:cNvPicPr>
          <p:nvPr/>
        </p:nvPicPr>
        <p:blipFill>
          <a:blip r:embed="rId5">
            <a:extLst>
              <a:ext uri="{28A0092B-C50C-407E-A947-70E740481C1C}">
                <a14:useLocalDpi xmlns:a14="http://schemas.microsoft.com/office/drawing/2010/main" val="0"/>
              </a:ext>
            </a:extLst>
          </a:blip>
          <a:srcRect l="4254" t="50287" r="52721" b="28177"/>
          <a:stretch>
            <a:fillRect/>
          </a:stretch>
        </p:blipFill>
        <p:spPr bwMode="auto">
          <a:xfrm>
            <a:off x="7335008" y="1942058"/>
            <a:ext cx="773113" cy="777875"/>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p:cNvPicPr>
            <a:picLocks noChangeAspect="1"/>
          </p:cNvPicPr>
          <p:nvPr/>
        </p:nvPicPr>
        <p:blipFill>
          <a:blip r:embed="rId6">
            <a:extLst>
              <a:ext uri="{28A0092B-C50C-407E-A947-70E740481C1C}">
                <a14:useLocalDpi xmlns:a14="http://schemas.microsoft.com/office/drawing/2010/main" val="0"/>
              </a:ext>
            </a:extLst>
          </a:blip>
          <a:srcRect l="4254" t="28177" r="52721" b="50287"/>
          <a:stretch>
            <a:fillRect/>
          </a:stretch>
        </p:blipFill>
        <p:spPr bwMode="auto">
          <a:xfrm>
            <a:off x="7335008" y="1027658"/>
            <a:ext cx="773113" cy="77787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4501" y="692696"/>
            <a:ext cx="762000" cy="838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316501" y="692696"/>
            <a:ext cx="762000" cy="838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1316501" y="1530896"/>
            <a:ext cx="762000" cy="838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554501" y="1530896"/>
            <a:ext cx="762000" cy="838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2078501" y="692696"/>
            <a:ext cx="762000" cy="838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859301" y="692696"/>
            <a:ext cx="762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621301" y="692696"/>
            <a:ext cx="762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2383301" y="692696"/>
            <a:ext cx="762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859301" y="1530896"/>
            <a:ext cx="762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1621301" y="1530896"/>
            <a:ext cx="762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554501" y="1073696"/>
            <a:ext cx="762000" cy="838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1316501" y="1073696"/>
            <a:ext cx="762000" cy="838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078501" y="1073696"/>
            <a:ext cx="762000" cy="838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554501" y="1911896"/>
            <a:ext cx="762000" cy="838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316501" y="1911896"/>
            <a:ext cx="762000" cy="838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859301" y="1073696"/>
            <a:ext cx="762000" cy="838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1621301" y="1073696"/>
            <a:ext cx="762000" cy="838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2383301" y="1073696"/>
            <a:ext cx="762000" cy="838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859301" y="1911896"/>
            <a:ext cx="762000" cy="838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1621301" y="1911896"/>
            <a:ext cx="762000" cy="838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1" descr="filter_z1.png"/>
          <p:cNvPicPr>
            <a:picLocks noChangeAspect="1"/>
          </p:cNvPicPr>
          <p:nvPr/>
        </p:nvPicPr>
        <p:blipFill>
          <a:blip r:embed="rId7">
            <a:extLst>
              <a:ext uri="{28A0092B-C50C-407E-A947-70E740481C1C}">
                <a14:useLocalDpi xmlns:a14="http://schemas.microsoft.com/office/drawing/2010/main" val="0"/>
              </a:ext>
            </a:extLst>
          </a:blip>
          <a:srcRect l="13812" t="8075" r="9827" b="11832"/>
          <a:stretch>
            <a:fillRect/>
          </a:stretch>
        </p:blipFill>
        <p:spPr bwMode="auto">
          <a:xfrm>
            <a:off x="6783704" y="4216120"/>
            <a:ext cx="2160588" cy="145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 name="Rectangle 46"/>
          <p:cNvSpPr>
            <a:spLocks noChangeArrowheads="1"/>
          </p:cNvSpPr>
          <p:nvPr/>
        </p:nvSpPr>
        <p:spPr bwMode="auto">
          <a:xfrm>
            <a:off x="6801608" y="2856458"/>
            <a:ext cx="11641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a:latin typeface="Adobe Caslon Pro" charset="0"/>
              </a:rPr>
              <a:t>Filters</a:t>
            </a:r>
          </a:p>
        </p:txBody>
      </p:sp>
      <p:pic>
        <p:nvPicPr>
          <p:cNvPr id="34" name="Picture 33" descr="filter_z1.png"/>
          <p:cNvPicPr>
            <a:picLocks noChangeAspect="1"/>
          </p:cNvPicPr>
          <p:nvPr/>
        </p:nvPicPr>
        <p:blipFill>
          <a:blip r:embed="rId7">
            <a:extLst>
              <a:ext uri="{28A0092B-C50C-407E-A947-70E740481C1C}">
                <a14:useLocalDpi xmlns:a14="http://schemas.microsoft.com/office/drawing/2010/main" val="0"/>
              </a:ext>
            </a:extLst>
          </a:blip>
          <a:srcRect l="13812" t="8075" r="9827" b="11832"/>
          <a:stretch>
            <a:fillRect/>
          </a:stretch>
        </p:blipFill>
        <p:spPr bwMode="auto">
          <a:xfrm>
            <a:off x="6555104" y="4444720"/>
            <a:ext cx="2160588" cy="145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descr="filter_z1.png"/>
          <p:cNvPicPr>
            <a:picLocks noChangeAspect="1"/>
          </p:cNvPicPr>
          <p:nvPr/>
        </p:nvPicPr>
        <p:blipFill>
          <a:blip r:embed="rId7">
            <a:extLst>
              <a:ext uri="{28A0092B-C50C-407E-A947-70E740481C1C}">
                <a14:useLocalDpi xmlns:a14="http://schemas.microsoft.com/office/drawing/2010/main" val="0"/>
              </a:ext>
            </a:extLst>
          </a:blip>
          <a:srcRect l="13812" t="8075" r="9827" b="11832"/>
          <a:stretch>
            <a:fillRect/>
          </a:stretch>
        </p:blipFill>
        <p:spPr bwMode="auto">
          <a:xfrm>
            <a:off x="4269104" y="4216120"/>
            <a:ext cx="2160588" cy="145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35" descr="filter_z2.png"/>
          <p:cNvPicPr>
            <a:picLocks noChangeAspect="1"/>
          </p:cNvPicPr>
          <p:nvPr/>
        </p:nvPicPr>
        <p:blipFill>
          <a:blip r:embed="rId8">
            <a:extLst>
              <a:ext uri="{28A0092B-C50C-407E-A947-70E740481C1C}">
                <a14:useLocalDpi xmlns:a14="http://schemas.microsoft.com/office/drawing/2010/main" val="0"/>
              </a:ext>
            </a:extLst>
          </a:blip>
          <a:srcRect l="13171" t="7861" r="9666" b="12045"/>
          <a:stretch>
            <a:fillRect/>
          </a:stretch>
        </p:blipFill>
        <p:spPr bwMode="auto">
          <a:xfrm>
            <a:off x="3964304" y="4444720"/>
            <a:ext cx="2151063" cy="1433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7" name="Rectangle 36"/>
          <p:cNvSpPr>
            <a:spLocks noChangeArrowheads="1"/>
          </p:cNvSpPr>
          <p:nvPr/>
        </p:nvSpPr>
        <p:spPr bwMode="auto">
          <a:xfrm>
            <a:off x="5364479" y="5902045"/>
            <a:ext cx="2404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a:latin typeface="Adobe Caslon Pro" charset="0"/>
              </a:rPr>
              <a:t>Feature maps</a:t>
            </a:r>
          </a:p>
        </p:txBody>
      </p:sp>
      <p:pic>
        <p:nvPicPr>
          <p:cNvPr id="4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049" y="4769994"/>
            <a:ext cx="3082336" cy="181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3401616" y="6381482"/>
            <a:ext cx="5742384" cy="369332"/>
          </a:xfrm>
          <a:prstGeom prst="rect">
            <a:avLst/>
          </a:prstGeom>
        </p:spPr>
        <p:txBody>
          <a:bodyPr wrap="square">
            <a:spAutoFit/>
          </a:bodyPr>
          <a:lstStyle/>
          <a:p>
            <a:r>
              <a:rPr lang="en-US" dirty="0">
                <a:hlinkClick r:id="rId10"/>
              </a:rPr>
              <a:t>http://cs.nyu.edu/~fergus/tutorials/deep_learning_cvpr12/</a:t>
            </a:r>
            <a:r>
              <a:rPr lang="en-US" dirty="0"/>
              <a:t> </a:t>
            </a:r>
          </a:p>
        </p:txBody>
      </p:sp>
    </p:spTree>
    <p:extLst>
      <p:ext uri="{BB962C8B-B14F-4D97-AF65-F5344CB8AC3E}">
        <p14:creationId xmlns:p14="http://schemas.microsoft.com/office/powerpoint/2010/main" val="18071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52" y="1340768"/>
            <a:ext cx="8894536" cy="5040237"/>
          </a:xfrm>
          <a:prstGeom prst="rect">
            <a:avLst/>
          </a:prstGeom>
        </p:spPr>
      </p:pic>
      <p:sp>
        <p:nvSpPr>
          <p:cNvPr id="5" name="Rectangle 4"/>
          <p:cNvSpPr/>
          <p:nvPr/>
        </p:nvSpPr>
        <p:spPr>
          <a:xfrm>
            <a:off x="3401616" y="6381482"/>
            <a:ext cx="5742384" cy="369332"/>
          </a:xfrm>
          <a:prstGeom prst="rect">
            <a:avLst/>
          </a:prstGeom>
        </p:spPr>
        <p:txBody>
          <a:bodyPr wrap="square">
            <a:spAutoFit/>
          </a:bodyPr>
          <a:lstStyle/>
          <a:p>
            <a:r>
              <a:rPr lang="en-US" dirty="0">
                <a:hlinkClick r:id="rId3"/>
              </a:rPr>
              <a:t>http://cs.nyu.edu/~fergus/tutorials/deep_learning_cvpr12/</a:t>
            </a:r>
            <a:r>
              <a:rPr lang="en-US" dirty="0"/>
              <a:t> </a:t>
            </a:r>
          </a:p>
        </p:txBody>
      </p:sp>
    </p:spTree>
    <p:extLst>
      <p:ext uri="{BB962C8B-B14F-4D97-AF65-F5344CB8AC3E}">
        <p14:creationId xmlns:p14="http://schemas.microsoft.com/office/powerpoint/2010/main" val="1267100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TotalTime>
  <Words>5817</Words>
  <Application>Microsoft Office PowerPoint</Application>
  <PresentationFormat>On-screen Show (4:3)</PresentationFormat>
  <Paragraphs>562</Paragraphs>
  <Slides>134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134</vt:i4>
      </vt:variant>
    </vt:vector>
  </HeadingPairs>
  <TitlesOfParts>
    <vt:vector size="143" baseType="lpstr">
      <vt:lpstr>Adobe Caslon Pro</vt:lpstr>
      <vt:lpstr>Arial</vt:lpstr>
      <vt:lpstr>Calibri</vt:lpstr>
      <vt:lpstr>Cambria Math</vt:lpstr>
      <vt:lpstr>Courier New</vt:lpstr>
      <vt:lpstr>Impact</vt:lpstr>
      <vt:lpstr>Monotype Sorts</vt:lpstr>
      <vt:lpstr>Wingdings</vt:lpstr>
      <vt:lpstr>Office Theme</vt:lpstr>
      <vt:lpstr>PowerPoint Presentation</vt:lpstr>
      <vt:lpstr>Part III: Convolutional Neural Networks for Image Processing  lectures from the course:   TIES4910: Deep Learning for Cognitive Computing </vt:lpstr>
      <vt:lpstr>PowerPoint Presentation</vt:lpstr>
      <vt:lpstr>PowerPoint Presentation</vt:lpstr>
      <vt:lpstr>Recommended reading</vt:lpstr>
      <vt:lpstr>Convolutional Neural Net (CNN): what for?</vt:lpstr>
      <vt:lpstr>PowerPoint Presentation</vt:lpstr>
      <vt:lpstr>PowerPoint Presentation</vt:lpstr>
      <vt:lpstr>A toy Convolutional Neural Net (CNN): X’s and O’s</vt:lpstr>
      <vt:lpstr>For example</vt:lpstr>
      <vt:lpstr>Trickier cases</vt:lpstr>
      <vt:lpstr>Deciding is hard</vt:lpstr>
      <vt:lpstr>What computers see</vt:lpstr>
      <vt:lpstr>What computers see</vt:lpstr>
      <vt:lpstr>Computers are literal</vt:lpstr>
      <vt:lpstr>Convolutional Nets match pieces of the image</vt:lpstr>
      <vt:lpstr>3 chosen 3x3 features, which match pieces of the image</vt:lpstr>
      <vt:lpstr>PowerPoint Presentation</vt:lpstr>
      <vt:lpstr>PowerPoint Presentation</vt:lpstr>
      <vt:lpstr>PowerPoint Presentation</vt:lpstr>
      <vt:lpstr>PowerPoint Presentation</vt:lpstr>
      <vt:lpstr>PowerPoint Presentation</vt:lpstr>
      <vt:lpstr>Filtering: Feature as a Filter</vt:lpstr>
      <vt:lpstr>Filtering: The math behind the match (convolution)</vt:lpstr>
      <vt:lpstr>Filtering: The math behind the match (convolution)</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Filtering: The math behind the match</vt:lpstr>
      <vt:lpstr>Convolution: Trying every possible match</vt:lpstr>
      <vt:lpstr>Convolution: Trying every possible match</vt:lpstr>
      <vt:lpstr>PowerPoint Presentation</vt:lpstr>
      <vt:lpstr>Convolution layer</vt:lpstr>
      <vt:lpstr>Convolution layer</vt:lpstr>
      <vt:lpstr>Convolution in math.</vt:lpstr>
      <vt:lpstr>Pooling: Shrinking the image stack</vt:lpstr>
      <vt:lpstr>Pooling</vt:lpstr>
      <vt:lpstr>Pooling</vt:lpstr>
      <vt:lpstr>Pooling</vt:lpstr>
      <vt:lpstr>Pooling</vt:lpstr>
      <vt:lpstr>Pooling</vt:lpstr>
      <vt:lpstr>Pooling</vt:lpstr>
      <vt:lpstr>PowerPoint Presentation</vt:lpstr>
      <vt:lpstr>Pooling layer</vt:lpstr>
      <vt:lpstr>Read also on “cyclic pooling” by “rolling feature maps”</vt:lpstr>
      <vt:lpstr>Normalization</vt:lpstr>
      <vt:lpstr>Rectified Linear Units (ReLUs)</vt:lpstr>
      <vt:lpstr>Rectified Linear Units (ReLUs)</vt:lpstr>
      <vt:lpstr>Rectified Linear Units (ReLUs)</vt:lpstr>
      <vt:lpstr>Rectified Linear Units (ReLUs)</vt:lpstr>
      <vt:lpstr>ReLU layer</vt:lpstr>
      <vt:lpstr>Layers get stacked</vt:lpstr>
      <vt:lpstr>Deep stacking</vt:lpstr>
      <vt:lpstr>Fully connected layer</vt:lpstr>
      <vt:lpstr>Fully connected layer</vt:lpstr>
      <vt:lpstr>Fully connected layer</vt:lpstr>
      <vt:lpstr>Fully connected layer</vt:lpstr>
      <vt:lpstr>Fully connected layer</vt:lpstr>
      <vt:lpstr>Fully connected layer</vt:lpstr>
      <vt:lpstr>Fully connected layer</vt:lpstr>
      <vt:lpstr>Fully connected layer</vt:lpstr>
      <vt:lpstr>Fully connected layer</vt:lpstr>
      <vt:lpstr>Fully connected layer</vt:lpstr>
      <vt:lpstr>Fully connected layers</vt:lpstr>
      <vt:lpstr>Putting it all together</vt:lpstr>
      <vt:lpstr>One more example and demo</vt:lpstr>
      <vt:lpstr>Learning (back to our X &amp; O example)</vt:lpstr>
      <vt:lpstr>Backpropagation</vt:lpstr>
      <vt:lpstr>Backpropagation</vt:lpstr>
      <vt:lpstr>Backpropagation</vt:lpstr>
      <vt:lpstr>Backpropagation</vt:lpstr>
      <vt:lpstr>Backpropagation</vt:lpstr>
      <vt:lpstr>Backpropagation</vt:lpstr>
      <vt:lpstr>Gradient descent </vt:lpstr>
      <vt:lpstr>Gradient descent </vt:lpstr>
      <vt:lpstr>Hyperparameters (knobs)</vt:lpstr>
      <vt:lpstr>Architecture of CNN</vt:lpstr>
      <vt:lpstr>Not just images</vt:lpstr>
      <vt:lpstr>Images</vt:lpstr>
      <vt:lpstr>Sound</vt:lpstr>
      <vt:lpstr>Text</vt:lpstr>
      <vt:lpstr>Limitations</vt:lpstr>
      <vt:lpstr>Customer data</vt:lpstr>
      <vt:lpstr>Rule of thumb</vt:lpstr>
      <vt:lpstr>In a nutshell</vt:lpstr>
      <vt:lpstr>Explaining Convolutional Networks with a bit more of mathematics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Also check out</vt:lpstr>
      <vt:lpstr>Some ConvNet/DNN toolkits</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Cognitive Computing: Part-3</dc:title>
  <dc:creator>Terziyan Vagan</dc:creator>
  <cp:lastModifiedBy>Terziyan, Vagan</cp:lastModifiedBy>
  <cp:revision>173</cp:revision>
  <dcterms:created xsi:type="dcterms:W3CDTF">2017-02-01T15:01:42Z</dcterms:created>
  <dcterms:modified xsi:type="dcterms:W3CDTF">2024-03-15T12:53:54Z</dcterms:modified>
</cp:coreProperties>
</file>