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slideLayouts/slideLayout33.xml" ContentType="application/vnd.openxmlformats-officedocument.presentationml.slideLayout+xml"/>
  <Override PartName="/ppt/theme/theme21.xml" ContentType="application/vnd.openxmlformats-officedocument.theme+xml"/>
  <Override PartName="/ppt/slideLayouts/slideLayout34.xml" ContentType="application/vnd.openxmlformats-officedocument.presentationml.slideLayout+xml"/>
  <Override PartName="/ppt/theme/theme22.xml" ContentType="application/vnd.openxmlformats-officedocument.theme+xml"/>
  <Override PartName="/ppt/slideLayouts/slideLayout35.xml" ContentType="application/vnd.openxmlformats-officedocument.presentationml.slideLayout+xml"/>
  <Override PartName="/ppt/theme/theme23.xml" ContentType="application/vnd.openxmlformats-officedocument.theme+xml"/>
  <Override PartName="/ppt/slideLayouts/slideLayout36.xml" ContentType="application/vnd.openxmlformats-officedocument.presentationml.slideLayout+xml"/>
  <Override PartName="/ppt/theme/theme24.xml" ContentType="application/vnd.openxmlformats-officedocument.theme+xml"/>
  <Override PartName="/ppt/slideLayouts/slideLayout37.xml" ContentType="application/vnd.openxmlformats-officedocument.presentationml.slideLayout+xml"/>
  <Override PartName="/ppt/theme/theme25.xml" ContentType="application/vnd.openxmlformats-officedocument.theme+xml"/>
  <Override PartName="/ppt/slideLayouts/slideLayout38.xml" ContentType="application/vnd.openxmlformats-officedocument.presentationml.slideLayout+xml"/>
  <Override PartName="/ppt/theme/theme26.xml" ContentType="application/vnd.openxmlformats-officedocument.theme+xml"/>
  <Override PartName="/ppt/slideLayouts/slideLayout39.xml" ContentType="application/vnd.openxmlformats-officedocument.presentationml.slideLayout+xml"/>
  <Override PartName="/ppt/theme/theme27.xml" ContentType="application/vnd.openxmlformats-officedocument.theme+xml"/>
  <Override PartName="/ppt/slideLayouts/slideLayout40.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29.xml" ContentType="application/vnd.openxmlformats-officedocument.theme+xml"/>
  <Override PartName="/ppt/slideLayouts/slideLayout42.xml" ContentType="application/vnd.openxmlformats-officedocument.presentationml.slideLayout+xml"/>
  <Override PartName="/ppt/theme/theme30.xml" ContentType="application/vnd.openxmlformats-officedocument.theme+xml"/>
  <Override PartName="/ppt/slideLayouts/slideLayout43.xml" ContentType="application/vnd.openxmlformats-officedocument.presentationml.slideLayout+xml"/>
  <Override PartName="/ppt/theme/theme31.xml" ContentType="application/vnd.openxmlformats-officedocument.theme+xml"/>
  <Override PartName="/ppt/slideLayouts/slideLayout44.xml" ContentType="application/vnd.openxmlformats-officedocument.presentationml.slideLayout+xml"/>
  <Override PartName="/ppt/theme/theme32.xml" ContentType="application/vnd.openxmlformats-officedocument.theme+xml"/>
  <Override PartName="/ppt/slideLayouts/slideLayout45.xml" ContentType="application/vnd.openxmlformats-officedocument.presentationml.slideLayout+xml"/>
  <Override PartName="/ppt/theme/theme33.xml" ContentType="application/vnd.openxmlformats-officedocument.theme+xml"/>
  <Override PartName="/ppt/slideLayouts/slideLayout46.xml" ContentType="application/vnd.openxmlformats-officedocument.presentationml.slideLayout+xml"/>
  <Override PartName="/ppt/theme/theme34.xml" ContentType="application/vnd.openxmlformats-officedocument.theme+xml"/>
  <Override PartName="/ppt/slideLayouts/slideLayout47.xml" ContentType="application/vnd.openxmlformats-officedocument.presentationml.slideLayout+xml"/>
  <Override PartName="/ppt/theme/theme35.xml" ContentType="application/vnd.openxmlformats-officedocument.theme+xml"/>
  <Override PartName="/ppt/slideLayouts/slideLayout48.xml" ContentType="application/vnd.openxmlformats-officedocument.presentationml.slideLayout+xml"/>
  <Override PartName="/ppt/theme/theme36.xml" ContentType="application/vnd.openxmlformats-officedocument.theme+xml"/>
  <Override PartName="/ppt/slideLayouts/slideLayout49.xml" ContentType="application/vnd.openxmlformats-officedocument.presentationml.slideLayout+xml"/>
  <Override PartName="/ppt/theme/theme37.xml" ContentType="application/vnd.openxmlformats-officedocument.theme+xml"/>
  <Override PartName="/ppt/slideLayouts/slideLayout50.xml" ContentType="application/vnd.openxmlformats-officedocument.presentationml.slideLayout+xml"/>
  <Override PartName="/ppt/theme/theme38.xml" ContentType="application/vnd.openxmlformats-officedocument.theme+xml"/>
  <Override PartName="/ppt/slideLayouts/slideLayout51.xml" ContentType="application/vnd.openxmlformats-officedocument.presentationml.slideLayout+xml"/>
  <Override PartName="/ppt/theme/theme39.xml" ContentType="application/vnd.openxmlformats-officedocument.theme+xml"/>
  <Override PartName="/ppt/slideLayouts/slideLayout52.xml" ContentType="application/vnd.openxmlformats-officedocument.presentationml.slideLayout+xml"/>
  <Override PartName="/ppt/theme/theme4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1.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6.xml" ContentType="application/vnd.openxmlformats-officedocument.theme+xml"/>
  <Override PartName="/ppt/slideLayouts/slideLayout119.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76" r:id="rId3"/>
    <p:sldMasterId id="2147483678" r:id="rId4"/>
    <p:sldMasterId id="2147483755" r:id="rId5"/>
    <p:sldMasterId id="2147483765" r:id="rId6"/>
    <p:sldMasterId id="2147483767" r:id="rId7"/>
    <p:sldMasterId id="2147483769" r:id="rId8"/>
    <p:sldMasterId id="2147485043" r:id="rId9"/>
    <p:sldMasterId id="2147485045" r:id="rId10"/>
    <p:sldMasterId id="2147485047" r:id="rId11"/>
    <p:sldMasterId id="2147485049" r:id="rId12"/>
    <p:sldMasterId id="2147485051" r:id="rId13"/>
    <p:sldMasterId id="2147485053" r:id="rId14"/>
    <p:sldMasterId id="2147485055" r:id="rId15"/>
    <p:sldMasterId id="2147485057" r:id="rId16"/>
    <p:sldMasterId id="2147485059" r:id="rId17"/>
    <p:sldMasterId id="2147485061" r:id="rId18"/>
    <p:sldMasterId id="2147485063" r:id="rId19"/>
    <p:sldMasterId id="2147485065" r:id="rId20"/>
    <p:sldMasterId id="2147485067" r:id="rId21"/>
    <p:sldMasterId id="2147485069" r:id="rId22"/>
    <p:sldMasterId id="2147485755" r:id="rId23"/>
    <p:sldMasterId id="2147485757" r:id="rId24"/>
    <p:sldMasterId id="2147485759" r:id="rId25"/>
    <p:sldMasterId id="2147485761" r:id="rId26"/>
    <p:sldMasterId id="2147485763" r:id="rId27"/>
    <p:sldMasterId id="2147485765" r:id="rId28"/>
    <p:sldMasterId id="2147485767" r:id="rId29"/>
    <p:sldMasterId id="2147485769" r:id="rId30"/>
    <p:sldMasterId id="2147485771" r:id="rId31"/>
    <p:sldMasterId id="2147485773" r:id="rId32"/>
    <p:sldMasterId id="2147486237" r:id="rId33"/>
    <p:sldMasterId id="2147486239" r:id="rId34"/>
    <p:sldMasterId id="2147486241" r:id="rId35"/>
    <p:sldMasterId id="2147486243" r:id="rId36"/>
    <p:sldMasterId id="2147486245" r:id="rId37"/>
    <p:sldMasterId id="2147486247" r:id="rId38"/>
    <p:sldMasterId id="2147486249" r:id="rId39"/>
    <p:sldMasterId id="2147486251" r:id="rId40"/>
    <p:sldMasterId id="2147487183" r:id="rId41"/>
    <p:sldMasterId id="2147487195" r:id="rId42"/>
    <p:sldMasterId id="2147487207" r:id="rId43"/>
    <p:sldMasterId id="2147487219" r:id="rId44"/>
    <p:sldMasterId id="2147487231" r:id="rId45"/>
    <p:sldMasterId id="2147487243" r:id="rId46"/>
    <p:sldMasterId id="2147487255" r:id="rId47"/>
  </p:sldMasterIdLst>
  <p:notesMasterIdLst>
    <p:notesMasterId r:id="rId412"/>
  </p:notesMasterIdLst>
  <p:handoutMasterIdLst>
    <p:handoutMasterId r:id="rId413"/>
  </p:handoutMasterIdLst>
  <p:sldIdLst>
    <p:sldId id="256" r:id="rId48"/>
    <p:sldId id="746" r:id="rId49"/>
    <p:sldId id="2143" r:id="rId50"/>
    <p:sldId id="489" r:id="rId51"/>
    <p:sldId id="620" r:id="rId52"/>
    <p:sldId id="619" r:id="rId53"/>
    <p:sldId id="259" r:id="rId54"/>
    <p:sldId id="345" r:id="rId55"/>
    <p:sldId id="618" r:id="rId56"/>
    <p:sldId id="274" r:id="rId57"/>
    <p:sldId id="465" r:id="rId58"/>
    <p:sldId id="466" r:id="rId59"/>
    <p:sldId id="467" r:id="rId60"/>
    <p:sldId id="468" r:id="rId61"/>
    <p:sldId id="469" r:id="rId62"/>
    <p:sldId id="470" r:id="rId63"/>
    <p:sldId id="348" r:id="rId64"/>
    <p:sldId id="722" r:id="rId65"/>
    <p:sldId id="342" r:id="rId66"/>
    <p:sldId id="426" r:id="rId67"/>
    <p:sldId id="427" r:id="rId68"/>
    <p:sldId id="612" r:id="rId69"/>
    <p:sldId id="616" r:id="rId70"/>
    <p:sldId id="614" r:id="rId71"/>
    <p:sldId id="613" r:id="rId72"/>
    <p:sldId id="428" r:id="rId73"/>
    <p:sldId id="483" r:id="rId74"/>
    <p:sldId id="711" r:id="rId75"/>
    <p:sldId id="714" r:id="rId76"/>
    <p:sldId id="715" r:id="rId77"/>
    <p:sldId id="716" r:id="rId78"/>
    <p:sldId id="718" r:id="rId79"/>
    <p:sldId id="719" r:id="rId80"/>
    <p:sldId id="720" r:id="rId81"/>
    <p:sldId id="635" r:id="rId82"/>
    <p:sldId id="617" r:id="rId83"/>
    <p:sldId id="637" r:id="rId84"/>
    <p:sldId id="429" r:id="rId85"/>
    <p:sldId id="775" r:id="rId86"/>
    <p:sldId id="776" r:id="rId87"/>
    <p:sldId id="777" r:id="rId88"/>
    <p:sldId id="778" r:id="rId89"/>
    <p:sldId id="780" r:id="rId90"/>
    <p:sldId id="781" r:id="rId91"/>
    <p:sldId id="782" r:id="rId92"/>
    <p:sldId id="783" r:id="rId93"/>
    <p:sldId id="784" r:id="rId94"/>
    <p:sldId id="785" r:id="rId95"/>
    <p:sldId id="786" r:id="rId96"/>
    <p:sldId id="430" r:id="rId97"/>
    <p:sldId id="502" r:id="rId98"/>
    <p:sldId id="915" r:id="rId99"/>
    <p:sldId id="503" r:id="rId100"/>
    <p:sldId id="504" r:id="rId101"/>
    <p:sldId id="505" r:id="rId102"/>
    <p:sldId id="511" r:id="rId103"/>
    <p:sldId id="510" r:id="rId104"/>
    <p:sldId id="916" r:id="rId105"/>
    <p:sldId id="512" r:id="rId106"/>
    <p:sldId id="513" r:id="rId107"/>
    <p:sldId id="652" r:id="rId108"/>
    <p:sldId id="516" r:id="rId109"/>
    <p:sldId id="651" r:id="rId110"/>
    <p:sldId id="653" r:id="rId111"/>
    <p:sldId id="932" r:id="rId112"/>
    <p:sldId id="518" r:id="rId113"/>
    <p:sldId id="822" r:id="rId114"/>
    <p:sldId id="823" r:id="rId115"/>
    <p:sldId id="824" r:id="rId116"/>
    <p:sldId id="826" r:id="rId117"/>
    <p:sldId id="827" r:id="rId118"/>
    <p:sldId id="965" r:id="rId119"/>
    <p:sldId id="966" r:id="rId120"/>
    <p:sldId id="967" r:id="rId121"/>
    <p:sldId id="968" r:id="rId122"/>
    <p:sldId id="645" r:id="rId123"/>
    <p:sldId id="647" r:id="rId124"/>
    <p:sldId id="650" r:id="rId125"/>
    <p:sldId id="655" r:id="rId126"/>
    <p:sldId id="925" r:id="rId127"/>
    <p:sldId id="658" r:id="rId128"/>
    <p:sldId id="825" r:id="rId129"/>
    <p:sldId id="941" r:id="rId130"/>
    <p:sldId id="656" r:id="rId131"/>
    <p:sldId id="660" r:id="rId132"/>
    <p:sldId id="661" r:id="rId133"/>
    <p:sldId id="662" r:id="rId134"/>
    <p:sldId id="828" r:id="rId135"/>
    <p:sldId id="933" r:id="rId136"/>
    <p:sldId id="706" r:id="rId137"/>
    <p:sldId id="448" r:id="rId138"/>
    <p:sldId id="779" r:id="rId139"/>
    <p:sldId id="623" r:id="rId140"/>
    <p:sldId id="628" r:id="rId141"/>
    <p:sldId id="629" r:id="rId142"/>
    <p:sldId id="450" r:id="rId143"/>
    <p:sldId id="630" r:id="rId144"/>
    <p:sldId id="741" r:id="rId145"/>
    <p:sldId id="437" r:id="rId146"/>
    <p:sldId id="642" r:id="rId147"/>
    <p:sldId id="905" r:id="rId148"/>
    <p:sldId id="754" r:id="rId149"/>
    <p:sldId id="906" r:id="rId150"/>
    <p:sldId id="755" r:id="rId151"/>
    <p:sldId id="907" r:id="rId152"/>
    <p:sldId id="761" r:id="rId153"/>
    <p:sldId id="908" r:id="rId154"/>
    <p:sldId id="756" r:id="rId155"/>
    <p:sldId id="909" r:id="rId156"/>
    <p:sldId id="762" r:id="rId157"/>
    <p:sldId id="910" r:id="rId158"/>
    <p:sldId id="757" r:id="rId159"/>
    <p:sldId id="911" r:id="rId160"/>
    <p:sldId id="758" r:id="rId161"/>
    <p:sldId id="912" r:id="rId162"/>
    <p:sldId id="759" r:id="rId163"/>
    <p:sldId id="913" r:id="rId164"/>
    <p:sldId id="760" r:id="rId165"/>
    <p:sldId id="914" r:id="rId166"/>
    <p:sldId id="665" r:id="rId167"/>
    <p:sldId id="666" r:id="rId168"/>
    <p:sldId id="667" r:id="rId169"/>
    <p:sldId id="674" r:id="rId170"/>
    <p:sldId id="669" r:id="rId171"/>
    <p:sldId id="676" r:id="rId172"/>
    <p:sldId id="829" r:id="rId173"/>
    <p:sldId id="678" r:id="rId174"/>
    <p:sldId id="672" r:id="rId175"/>
    <p:sldId id="673" r:id="rId176"/>
    <p:sldId id="924" r:id="rId177"/>
    <p:sldId id="443" r:id="rId178"/>
    <p:sldId id="444" r:id="rId179"/>
    <p:sldId id="964" r:id="rId180"/>
    <p:sldId id="969" r:id="rId181"/>
    <p:sldId id="445" r:id="rId182"/>
    <p:sldId id="680" r:id="rId183"/>
    <p:sldId id="634" r:id="rId184"/>
    <p:sldId id="541" r:id="rId185"/>
    <p:sldId id="542" r:id="rId186"/>
    <p:sldId id="636" r:id="rId187"/>
    <p:sldId id="763" r:id="rId188"/>
    <p:sldId id="633" r:id="rId189"/>
    <p:sldId id="682" r:id="rId190"/>
    <p:sldId id="681" r:id="rId191"/>
    <p:sldId id="683" r:id="rId192"/>
    <p:sldId id="686" r:id="rId193"/>
    <p:sldId id="792" r:id="rId194"/>
    <p:sldId id="793" r:id="rId195"/>
    <p:sldId id="794" r:id="rId196"/>
    <p:sldId id="796" r:id="rId197"/>
    <p:sldId id="797" r:id="rId198"/>
    <p:sldId id="798" r:id="rId199"/>
    <p:sldId id="791" r:id="rId200"/>
    <p:sldId id="685" r:id="rId201"/>
    <p:sldId id="788" r:id="rId202"/>
    <p:sldId id="790" r:id="rId203"/>
    <p:sldId id="789" r:id="rId204"/>
    <p:sldId id="830" r:id="rId205"/>
    <p:sldId id="787" r:id="rId206"/>
    <p:sldId id="934" r:id="rId207"/>
    <p:sldId id="799" r:id="rId208"/>
    <p:sldId id="837" r:id="rId209"/>
    <p:sldId id="708" r:id="rId210"/>
    <p:sldId id="599" r:id="rId211"/>
    <p:sldId id="644" r:id="rId212"/>
    <p:sldId id="687" r:id="rId213"/>
    <p:sldId id="688" r:id="rId214"/>
    <p:sldId id="689" r:id="rId215"/>
    <p:sldId id="690" r:id="rId216"/>
    <p:sldId id="420" r:id="rId217"/>
    <p:sldId id="694" r:id="rId218"/>
    <p:sldId id="691" r:id="rId219"/>
    <p:sldId id="692" r:id="rId220"/>
    <p:sldId id="693" r:id="rId221"/>
    <p:sldId id="597" r:id="rId222"/>
    <p:sldId id="601" r:id="rId223"/>
    <p:sldId id="705" r:id="rId224"/>
    <p:sldId id="739" r:id="rId225"/>
    <p:sldId id="738" r:id="rId226"/>
    <p:sldId id="631" r:id="rId227"/>
    <p:sldId id="710" r:id="rId228"/>
    <p:sldId id="800" r:id="rId229"/>
    <p:sldId id="745" r:id="rId230"/>
    <p:sldId id="801" r:id="rId231"/>
    <p:sldId id="802" r:id="rId232"/>
    <p:sldId id="803" r:id="rId233"/>
    <p:sldId id="804" r:id="rId234"/>
    <p:sldId id="805" r:id="rId235"/>
    <p:sldId id="806" r:id="rId236"/>
    <p:sldId id="807" r:id="rId237"/>
    <p:sldId id="917" r:id="rId238"/>
    <p:sldId id="812" r:id="rId239"/>
    <p:sldId id="813" r:id="rId240"/>
    <p:sldId id="842" r:id="rId241"/>
    <p:sldId id="843" r:id="rId242"/>
    <p:sldId id="808" r:id="rId243"/>
    <p:sldId id="809" r:id="rId244"/>
    <p:sldId id="814" r:id="rId245"/>
    <p:sldId id="846" r:id="rId246"/>
    <p:sldId id="848" r:id="rId247"/>
    <p:sldId id="847" r:id="rId248"/>
    <p:sldId id="918" r:id="rId249"/>
    <p:sldId id="919" r:id="rId250"/>
    <p:sldId id="849" r:id="rId251"/>
    <p:sldId id="851" r:id="rId252"/>
    <p:sldId id="850" r:id="rId253"/>
    <p:sldId id="852" r:id="rId254"/>
    <p:sldId id="920" r:id="rId255"/>
    <p:sldId id="935" r:id="rId256"/>
    <p:sldId id="936" r:id="rId257"/>
    <p:sldId id="937" r:id="rId258"/>
    <p:sldId id="817" r:id="rId259"/>
    <p:sldId id="818" r:id="rId260"/>
    <p:sldId id="819" r:id="rId261"/>
    <p:sldId id="820" r:id="rId262"/>
    <p:sldId id="844" r:id="rId263"/>
    <p:sldId id="845" r:id="rId264"/>
    <p:sldId id="831" r:id="rId265"/>
    <p:sldId id="832" r:id="rId266"/>
    <p:sldId id="833" r:id="rId267"/>
    <p:sldId id="834" r:id="rId268"/>
    <p:sldId id="838" r:id="rId269"/>
    <p:sldId id="839" r:id="rId270"/>
    <p:sldId id="840" r:id="rId271"/>
    <p:sldId id="841" r:id="rId272"/>
    <p:sldId id="446" r:id="rId273"/>
    <p:sldId id="764" r:id="rId274"/>
    <p:sldId id="926" r:id="rId275"/>
    <p:sldId id="927" r:id="rId276"/>
    <p:sldId id="930" r:id="rId277"/>
    <p:sldId id="931" r:id="rId278"/>
    <p:sldId id="928" r:id="rId279"/>
    <p:sldId id="742" r:id="rId280"/>
    <p:sldId id="743" r:id="rId281"/>
    <p:sldId id="929" r:id="rId282"/>
    <p:sldId id="744" r:id="rId283"/>
    <p:sldId id="707" r:id="rId284"/>
    <p:sldId id="696" r:id="rId285"/>
    <p:sldId id="765" r:id="rId286"/>
    <p:sldId id="766" r:id="rId287"/>
    <p:sldId id="767" r:id="rId288"/>
    <p:sldId id="768" r:id="rId289"/>
    <p:sldId id="769" r:id="rId290"/>
    <p:sldId id="770" r:id="rId291"/>
    <p:sldId id="771" r:id="rId292"/>
    <p:sldId id="772" r:id="rId293"/>
    <p:sldId id="773" r:id="rId294"/>
    <p:sldId id="774" r:id="rId295"/>
    <p:sldId id="695" r:id="rId296"/>
    <p:sldId id="551" r:id="rId297"/>
    <p:sldId id="552" r:id="rId298"/>
    <p:sldId id="553" r:id="rId299"/>
    <p:sldId id="554" r:id="rId300"/>
    <p:sldId id="555" r:id="rId301"/>
    <p:sldId id="556" r:id="rId302"/>
    <p:sldId id="557" r:id="rId303"/>
    <p:sldId id="558" r:id="rId304"/>
    <p:sldId id="559" r:id="rId305"/>
    <p:sldId id="560" r:id="rId306"/>
    <p:sldId id="561" r:id="rId307"/>
    <p:sldId id="562" r:id="rId308"/>
    <p:sldId id="563" r:id="rId309"/>
    <p:sldId id="564" r:id="rId310"/>
    <p:sldId id="565" r:id="rId311"/>
    <p:sldId id="566" r:id="rId312"/>
    <p:sldId id="567" r:id="rId313"/>
    <p:sldId id="568" r:id="rId314"/>
    <p:sldId id="569" r:id="rId315"/>
    <p:sldId id="570" r:id="rId316"/>
    <p:sldId id="698" r:id="rId317"/>
    <p:sldId id="573" r:id="rId318"/>
    <p:sldId id="699" r:id="rId319"/>
    <p:sldId id="640" r:id="rId320"/>
    <p:sldId id="641" r:id="rId321"/>
    <p:sldId id="704" r:id="rId322"/>
    <p:sldId id="703" r:id="rId323"/>
    <p:sldId id="702" r:id="rId324"/>
    <p:sldId id="815" r:id="rId325"/>
    <p:sldId id="816" r:id="rId326"/>
    <p:sldId id="821" r:id="rId327"/>
    <p:sldId id="890" r:id="rId328"/>
    <p:sldId id="921" r:id="rId329"/>
    <p:sldId id="922" r:id="rId330"/>
    <p:sldId id="891" r:id="rId331"/>
    <p:sldId id="892" r:id="rId332"/>
    <p:sldId id="938" r:id="rId333"/>
    <p:sldId id="939" r:id="rId334"/>
    <p:sldId id="940" r:id="rId335"/>
    <p:sldId id="893" r:id="rId336"/>
    <p:sldId id="894" r:id="rId337"/>
    <p:sldId id="895" r:id="rId338"/>
    <p:sldId id="896" r:id="rId339"/>
    <p:sldId id="897" r:id="rId340"/>
    <p:sldId id="898" r:id="rId341"/>
    <p:sldId id="899" r:id="rId342"/>
    <p:sldId id="900" r:id="rId343"/>
    <p:sldId id="901" r:id="rId344"/>
    <p:sldId id="902" r:id="rId345"/>
    <p:sldId id="903" r:id="rId346"/>
    <p:sldId id="904" r:id="rId347"/>
    <p:sldId id="942" r:id="rId348"/>
    <p:sldId id="943" r:id="rId349"/>
    <p:sldId id="948" r:id="rId350"/>
    <p:sldId id="954" r:id="rId351"/>
    <p:sldId id="955" r:id="rId352"/>
    <p:sldId id="957" r:id="rId353"/>
    <p:sldId id="961" r:id="rId354"/>
    <p:sldId id="962" r:id="rId355"/>
    <p:sldId id="946" r:id="rId356"/>
    <p:sldId id="947" r:id="rId357"/>
    <p:sldId id="949" r:id="rId358"/>
    <p:sldId id="950" r:id="rId359"/>
    <p:sldId id="951" r:id="rId360"/>
    <p:sldId id="952" r:id="rId361"/>
    <p:sldId id="953" r:id="rId362"/>
    <p:sldId id="960" r:id="rId363"/>
    <p:sldId id="963" r:id="rId364"/>
    <p:sldId id="945" r:id="rId365"/>
    <p:sldId id="721" r:id="rId366"/>
    <p:sldId id="723" r:id="rId367"/>
    <p:sldId id="724" r:id="rId368"/>
    <p:sldId id="725" r:id="rId369"/>
    <p:sldId id="726" r:id="rId370"/>
    <p:sldId id="727" r:id="rId371"/>
    <p:sldId id="728" r:id="rId372"/>
    <p:sldId id="729" r:id="rId373"/>
    <p:sldId id="730" r:id="rId374"/>
    <p:sldId id="731" r:id="rId375"/>
    <p:sldId id="732" r:id="rId376"/>
    <p:sldId id="733" r:id="rId377"/>
    <p:sldId id="734" r:id="rId378"/>
    <p:sldId id="735" r:id="rId379"/>
    <p:sldId id="736" r:id="rId380"/>
    <p:sldId id="737" r:id="rId381"/>
    <p:sldId id="740" r:id="rId382"/>
    <p:sldId id="643" r:id="rId383"/>
    <p:sldId id="574" r:id="rId384"/>
    <p:sldId id="575" r:id="rId385"/>
    <p:sldId id="576" r:id="rId386"/>
    <p:sldId id="577" r:id="rId387"/>
    <p:sldId id="578" r:id="rId388"/>
    <p:sldId id="579" r:id="rId389"/>
    <p:sldId id="580" r:id="rId390"/>
    <p:sldId id="581" r:id="rId391"/>
    <p:sldId id="582" r:id="rId392"/>
    <p:sldId id="583" r:id="rId393"/>
    <p:sldId id="584" r:id="rId394"/>
    <p:sldId id="585" r:id="rId395"/>
    <p:sldId id="586" r:id="rId396"/>
    <p:sldId id="587" r:id="rId397"/>
    <p:sldId id="588" r:id="rId398"/>
    <p:sldId id="589" r:id="rId399"/>
    <p:sldId id="590" r:id="rId400"/>
    <p:sldId id="591" r:id="rId401"/>
    <p:sldId id="592" r:id="rId402"/>
    <p:sldId id="593" r:id="rId403"/>
    <p:sldId id="594" r:id="rId404"/>
    <p:sldId id="595" r:id="rId405"/>
    <p:sldId id="354" r:id="rId406"/>
    <p:sldId id="278" r:id="rId407"/>
    <p:sldId id="386" r:id="rId408"/>
    <p:sldId id="709" r:id="rId409"/>
    <p:sldId id="853" r:id="rId410"/>
    <p:sldId id="854" r:id="rId411"/>
  </p:sldIdLst>
  <p:sldSz cx="9144000" cy="6858000" type="screen4x3"/>
  <p:notesSz cx="6742113" cy="9872663"/>
  <p:defaultTextStyle>
    <a:defPPr>
      <a:defRPr lang="ru-RU"/>
    </a:defPPr>
    <a:lvl1pPr algn="l" rtl="0" fontAlgn="base">
      <a:spcBef>
        <a:spcPct val="0"/>
      </a:spcBef>
      <a:spcAft>
        <a:spcPct val="0"/>
      </a:spcAft>
      <a:defRPr sz="1400" kern="1200">
        <a:solidFill>
          <a:schemeClr val="tx1"/>
        </a:solidFill>
        <a:latin typeface="Arial" pitchFamily="34" charset="0"/>
        <a:ea typeface="+mn-ea"/>
        <a:cs typeface="+mn-cs"/>
      </a:defRPr>
    </a:lvl1pPr>
    <a:lvl2pPr marL="457200" algn="l" rtl="0" fontAlgn="base">
      <a:spcBef>
        <a:spcPct val="0"/>
      </a:spcBef>
      <a:spcAft>
        <a:spcPct val="0"/>
      </a:spcAft>
      <a:defRPr sz="1400" kern="1200">
        <a:solidFill>
          <a:schemeClr val="tx1"/>
        </a:solidFill>
        <a:latin typeface="Arial" pitchFamily="34" charset="0"/>
        <a:ea typeface="+mn-ea"/>
        <a:cs typeface="+mn-cs"/>
      </a:defRPr>
    </a:lvl2pPr>
    <a:lvl3pPr marL="914400" algn="l" rtl="0" fontAlgn="base">
      <a:spcBef>
        <a:spcPct val="0"/>
      </a:spcBef>
      <a:spcAft>
        <a:spcPct val="0"/>
      </a:spcAft>
      <a:defRPr sz="1400" kern="1200">
        <a:solidFill>
          <a:schemeClr val="tx1"/>
        </a:solidFill>
        <a:latin typeface="Arial" pitchFamily="34" charset="0"/>
        <a:ea typeface="+mn-ea"/>
        <a:cs typeface="+mn-cs"/>
      </a:defRPr>
    </a:lvl3pPr>
    <a:lvl4pPr marL="1371600" algn="l" rtl="0" fontAlgn="base">
      <a:spcBef>
        <a:spcPct val="0"/>
      </a:spcBef>
      <a:spcAft>
        <a:spcPct val="0"/>
      </a:spcAft>
      <a:defRPr sz="1400" kern="1200">
        <a:solidFill>
          <a:schemeClr val="tx1"/>
        </a:solidFill>
        <a:latin typeface="Arial" pitchFamily="34" charset="0"/>
        <a:ea typeface="+mn-ea"/>
        <a:cs typeface="+mn-cs"/>
      </a:defRPr>
    </a:lvl4pPr>
    <a:lvl5pPr marL="1828800" algn="l" rtl="0" fontAlgn="base">
      <a:spcBef>
        <a:spcPct val="0"/>
      </a:spcBef>
      <a:spcAft>
        <a:spcPct val="0"/>
      </a:spcAft>
      <a:defRPr sz="1400" kern="1200">
        <a:solidFill>
          <a:schemeClr val="tx1"/>
        </a:solidFill>
        <a:latin typeface="Arial" pitchFamily="34" charset="0"/>
        <a:ea typeface="+mn-ea"/>
        <a:cs typeface="+mn-cs"/>
      </a:defRPr>
    </a:lvl5pPr>
    <a:lvl6pPr marL="2286000" algn="l" defTabSz="914400" rtl="0" eaLnBrk="1" latinLnBrk="0" hangingPunct="1">
      <a:defRPr sz="1400" kern="1200">
        <a:solidFill>
          <a:schemeClr val="tx1"/>
        </a:solidFill>
        <a:latin typeface="Arial" pitchFamily="34" charset="0"/>
        <a:ea typeface="+mn-ea"/>
        <a:cs typeface="+mn-cs"/>
      </a:defRPr>
    </a:lvl6pPr>
    <a:lvl7pPr marL="2743200" algn="l" defTabSz="914400" rtl="0" eaLnBrk="1" latinLnBrk="0" hangingPunct="1">
      <a:defRPr sz="1400" kern="1200">
        <a:solidFill>
          <a:schemeClr val="tx1"/>
        </a:solidFill>
        <a:latin typeface="Arial" pitchFamily="34" charset="0"/>
        <a:ea typeface="+mn-ea"/>
        <a:cs typeface="+mn-cs"/>
      </a:defRPr>
    </a:lvl7pPr>
    <a:lvl8pPr marL="3200400" algn="l" defTabSz="914400" rtl="0" eaLnBrk="1" latinLnBrk="0" hangingPunct="1">
      <a:defRPr sz="1400" kern="1200">
        <a:solidFill>
          <a:schemeClr val="tx1"/>
        </a:solidFill>
        <a:latin typeface="Arial" pitchFamily="34" charset="0"/>
        <a:ea typeface="+mn-ea"/>
        <a:cs typeface="+mn-cs"/>
      </a:defRPr>
    </a:lvl8pPr>
    <a:lvl9pPr marL="3657600" algn="l" defTabSz="914400" rtl="0" eaLnBrk="1" latinLnBrk="0" hangingPunct="1">
      <a:defRPr sz="1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00"/>
    <a:srgbClr val="0000FF"/>
    <a:srgbClr val="FBFAE2"/>
    <a:srgbClr val="D1D9DE"/>
    <a:srgbClr val="CC3300"/>
    <a:srgbClr val="FF7979"/>
    <a:srgbClr val="E2BCC2"/>
    <a:srgbClr val="33CCCC"/>
    <a:srgbClr val="A6A6A6"/>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89865" autoAdjust="0"/>
  </p:normalViewPr>
  <p:slideViewPr>
    <p:cSldViewPr>
      <p:cViewPr varScale="1">
        <p:scale>
          <a:sx n="126" d="100"/>
          <a:sy n="126" d="100"/>
        </p:scale>
        <p:origin x="1266" y="12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99" Type="http://schemas.openxmlformats.org/officeDocument/2006/relationships/slide" Target="slides/slide252.xml"/><Relationship Id="rId21" Type="http://schemas.openxmlformats.org/officeDocument/2006/relationships/slideMaster" Target="slideMasters/slideMaster21.xml"/><Relationship Id="rId63" Type="http://schemas.openxmlformats.org/officeDocument/2006/relationships/slide" Target="slides/slide16.xml"/><Relationship Id="rId159" Type="http://schemas.openxmlformats.org/officeDocument/2006/relationships/slide" Target="slides/slide112.xml"/><Relationship Id="rId324" Type="http://schemas.openxmlformats.org/officeDocument/2006/relationships/slide" Target="slides/slide277.xml"/><Relationship Id="rId366" Type="http://schemas.openxmlformats.org/officeDocument/2006/relationships/slide" Target="slides/slide319.xml"/><Relationship Id="rId170" Type="http://schemas.openxmlformats.org/officeDocument/2006/relationships/slide" Target="slides/slide123.xml"/><Relationship Id="rId226" Type="http://schemas.openxmlformats.org/officeDocument/2006/relationships/slide" Target="slides/slide179.xml"/><Relationship Id="rId268" Type="http://schemas.openxmlformats.org/officeDocument/2006/relationships/slide" Target="slides/slide221.xml"/><Relationship Id="rId32" Type="http://schemas.openxmlformats.org/officeDocument/2006/relationships/slideMaster" Target="slideMasters/slideMaster32.xml"/><Relationship Id="rId74" Type="http://schemas.openxmlformats.org/officeDocument/2006/relationships/slide" Target="slides/slide27.xml"/><Relationship Id="rId128" Type="http://schemas.openxmlformats.org/officeDocument/2006/relationships/slide" Target="slides/slide81.xml"/><Relationship Id="rId335" Type="http://schemas.openxmlformats.org/officeDocument/2006/relationships/slide" Target="slides/slide288.xml"/><Relationship Id="rId377" Type="http://schemas.openxmlformats.org/officeDocument/2006/relationships/slide" Target="slides/slide330.xml"/><Relationship Id="rId5" Type="http://schemas.openxmlformats.org/officeDocument/2006/relationships/slideMaster" Target="slideMasters/slideMaster5.xml"/><Relationship Id="rId181" Type="http://schemas.openxmlformats.org/officeDocument/2006/relationships/slide" Target="slides/slide134.xml"/><Relationship Id="rId237" Type="http://schemas.openxmlformats.org/officeDocument/2006/relationships/slide" Target="slides/slide190.xml"/><Relationship Id="rId402" Type="http://schemas.openxmlformats.org/officeDocument/2006/relationships/slide" Target="slides/slide355.xml"/><Relationship Id="rId279" Type="http://schemas.openxmlformats.org/officeDocument/2006/relationships/slide" Target="slides/slide232.xml"/><Relationship Id="rId43" Type="http://schemas.openxmlformats.org/officeDocument/2006/relationships/slideMaster" Target="slideMasters/slideMaster43.xml"/><Relationship Id="rId139" Type="http://schemas.openxmlformats.org/officeDocument/2006/relationships/slide" Target="slides/slide92.xml"/><Relationship Id="rId290" Type="http://schemas.openxmlformats.org/officeDocument/2006/relationships/slide" Target="slides/slide243.xml"/><Relationship Id="rId304" Type="http://schemas.openxmlformats.org/officeDocument/2006/relationships/slide" Target="slides/slide257.xml"/><Relationship Id="rId346" Type="http://schemas.openxmlformats.org/officeDocument/2006/relationships/slide" Target="slides/slide299.xml"/><Relationship Id="rId388" Type="http://schemas.openxmlformats.org/officeDocument/2006/relationships/slide" Target="slides/slide341.xml"/><Relationship Id="rId85" Type="http://schemas.openxmlformats.org/officeDocument/2006/relationships/slide" Target="slides/slide38.xml"/><Relationship Id="rId150" Type="http://schemas.openxmlformats.org/officeDocument/2006/relationships/slide" Target="slides/slide103.xml"/><Relationship Id="rId192" Type="http://schemas.openxmlformats.org/officeDocument/2006/relationships/slide" Target="slides/slide145.xml"/><Relationship Id="rId206" Type="http://schemas.openxmlformats.org/officeDocument/2006/relationships/slide" Target="slides/slide159.xml"/><Relationship Id="rId413" Type="http://schemas.openxmlformats.org/officeDocument/2006/relationships/handoutMaster" Target="handoutMasters/handoutMaster1.xml"/><Relationship Id="rId248" Type="http://schemas.openxmlformats.org/officeDocument/2006/relationships/slide" Target="slides/slide201.xml"/><Relationship Id="rId12" Type="http://schemas.openxmlformats.org/officeDocument/2006/relationships/slideMaster" Target="slideMasters/slideMaster12.xml"/><Relationship Id="rId108" Type="http://schemas.openxmlformats.org/officeDocument/2006/relationships/slide" Target="slides/slide61.xml"/><Relationship Id="rId315" Type="http://schemas.openxmlformats.org/officeDocument/2006/relationships/slide" Target="slides/slide268.xml"/><Relationship Id="rId357" Type="http://schemas.openxmlformats.org/officeDocument/2006/relationships/slide" Target="slides/slide310.xml"/><Relationship Id="rId54" Type="http://schemas.openxmlformats.org/officeDocument/2006/relationships/slide" Target="slides/slide7.xml"/><Relationship Id="rId96" Type="http://schemas.openxmlformats.org/officeDocument/2006/relationships/slide" Target="slides/slide49.xml"/><Relationship Id="rId161" Type="http://schemas.openxmlformats.org/officeDocument/2006/relationships/slide" Target="slides/slide114.xml"/><Relationship Id="rId217" Type="http://schemas.openxmlformats.org/officeDocument/2006/relationships/slide" Target="slides/slide170.xml"/><Relationship Id="rId399" Type="http://schemas.openxmlformats.org/officeDocument/2006/relationships/slide" Target="slides/slide352.xml"/><Relationship Id="rId259" Type="http://schemas.openxmlformats.org/officeDocument/2006/relationships/slide" Target="slides/slide212.xml"/><Relationship Id="rId23" Type="http://schemas.openxmlformats.org/officeDocument/2006/relationships/slideMaster" Target="slideMasters/slideMaster23.xml"/><Relationship Id="rId119" Type="http://schemas.openxmlformats.org/officeDocument/2006/relationships/slide" Target="slides/slide72.xml"/><Relationship Id="rId270" Type="http://schemas.openxmlformats.org/officeDocument/2006/relationships/slide" Target="slides/slide223.xml"/><Relationship Id="rId326" Type="http://schemas.openxmlformats.org/officeDocument/2006/relationships/slide" Target="slides/slide279.xml"/><Relationship Id="rId65" Type="http://schemas.openxmlformats.org/officeDocument/2006/relationships/slide" Target="slides/slide18.xml"/><Relationship Id="rId130" Type="http://schemas.openxmlformats.org/officeDocument/2006/relationships/slide" Target="slides/slide83.xml"/><Relationship Id="rId368" Type="http://schemas.openxmlformats.org/officeDocument/2006/relationships/slide" Target="slides/slide321.xml"/><Relationship Id="rId172" Type="http://schemas.openxmlformats.org/officeDocument/2006/relationships/slide" Target="slides/slide125.xml"/><Relationship Id="rId228" Type="http://schemas.openxmlformats.org/officeDocument/2006/relationships/slide" Target="slides/slide181.xml"/><Relationship Id="rId281" Type="http://schemas.openxmlformats.org/officeDocument/2006/relationships/slide" Target="slides/slide234.xml"/><Relationship Id="rId337" Type="http://schemas.openxmlformats.org/officeDocument/2006/relationships/slide" Target="slides/slide290.xml"/><Relationship Id="rId34" Type="http://schemas.openxmlformats.org/officeDocument/2006/relationships/slideMaster" Target="slideMasters/slideMaster34.xml"/><Relationship Id="rId76" Type="http://schemas.openxmlformats.org/officeDocument/2006/relationships/slide" Target="slides/slide29.xml"/><Relationship Id="rId141" Type="http://schemas.openxmlformats.org/officeDocument/2006/relationships/slide" Target="slides/slide94.xml"/><Relationship Id="rId379" Type="http://schemas.openxmlformats.org/officeDocument/2006/relationships/slide" Target="slides/slide332.xml"/><Relationship Id="rId7" Type="http://schemas.openxmlformats.org/officeDocument/2006/relationships/slideMaster" Target="slideMasters/slideMaster7.xml"/><Relationship Id="rId183" Type="http://schemas.openxmlformats.org/officeDocument/2006/relationships/slide" Target="slides/slide136.xml"/><Relationship Id="rId239" Type="http://schemas.openxmlformats.org/officeDocument/2006/relationships/slide" Target="slides/slide192.xml"/><Relationship Id="rId390" Type="http://schemas.openxmlformats.org/officeDocument/2006/relationships/slide" Target="slides/slide343.xml"/><Relationship Id="rId404" Type="http://schemas.openxmlformats.org/officeDocument/2006/relationships/slide" Target="slides/slide357.xml"/><Relationship Id="rId250" Type="http://schemas.openxmlformats.org/officeDocument/2006/relationships/slide" Target="slides/slide203.xml"/><Relationship Id="rId292" Type="http://schemas.openxmlformats.org/officeDocument/2006/relationships/slide" Target="slides/slide245.xml"/><Relationship Id="rId306" Type="http://schemas.openxmlformats.org/officeDocument/2006/relationships/slide" Target="slides/slide259.xml"/><Relationship Id="rId45" Type="http://schemas.openxmlformats.org/officeDocument/2006/relationships/slideMaster" Target="slideMasters/slideMaster45.xml"/><Relationship Id="rId87" Type="http://schemas.openxmlformats.org/officeDocument/2006/relationships/slide" Target="slides/slide40.xml"/><Relationship Id="rId110" Type="http://schemas.openxmlformats.org/officeDocument/2006/relationships/slide" Target="slides/slide63.xml"/><Relationship Id="rId348" Type="http://schemas.openxmlformats.org/officeDocument/2006/relationships/slide" Target="slides/slide301.xml"/><Relationship Id="rId152" Type="http://schemas.openxmlformats.org/officeDocument/2006/relationships/slide" Target="slides/slide105.xml"/><Relationship Id="rId194" Type="http://schemas.openxmlformats.org/officeDocument/2006/relationships/slide" Target="slides/slide147.xml"/><Relationship Id="rId208" Type="http://schemas.openxmlformats.org/officeDocument/2006/relationships/slide" Target="slides/slide161.xml"/><Relationship Id="rId415" Type="http://schemas.openxmlformats.org/officeDocument/2006/relationships/viewProps" Target="viewProps.xml"/><Relationship Id="rId261" Type="http://schemas.openxmlformats.org/officeDocument/2006/relationships/slide" Target="slides/slide214.xml"/><Relationship Id="rId14" Type="http://schemas.openxmlformats.org/officeDocument/2006/relationships/slideMaster" Target="slideMasters/slideMaster14.xml"/><Relationship Id="rId56" Type="http://schemas.openxmlformats.org/officeDocument/2006/relationships/slide" Target="slides/slide9.xml"/><Relationship Id="rId317" Type="http://schemas.openxmlformats.org/officeDocument/2006/relationships/slide" Target="slides/slide270.xml"/><Relationship Id="rId359" Type="http://schemas.openxmlformats.org/officeDocument/2006/relationships/slide" Target="slides/slide312.xml"/><Relationship Id="rId98" Type="http://schemas.openxmlformats.org/officeDocument/2006/relationships/slide" Target="slides/slide51.xml"/><Relationship Id="rId121" Type="http://schemas.openxmlformats.org/officeDocument/2006/relationships/slide" Target="slides/slide74.xml"/><Relationship Id="rId163" Type="http://schemas.openxmlformats.org/officeDocument/2006/relationships/slide" Target="slides/slide116.xml"/><Relationship Id="rId219" Type="http://schemas.openxmlformats.org/officeDocument/2006/relationships/slide" Target="slides/slide172.xml"/><Relationship Id="rId370" Type="http://schemas.openxmlformats.org/officeDocument/2006/relationships/slide" Target="slides/slide323.xml"/><Relationship Id="rId230" Type="http://schemas.openxmlformats.org/officeDocument/2006/relationships/slide" Target="slides/slide183.xml"/><Relationship Id="rId25" Type="http://schemas.openxmlformats.org/officeDocument/2006/relationships/slideMaster" Target="slideMasters/slideMaster25.xml"/><Relationship Id="rId67" Type="http://schemas.openxmlformats.org/officeDocument/2006/relationships/slide" Target="slides/slide20.xml"/><Relationship Id="rId272" Type="http://schemas.openxmlformats.org/officeDocument/2006/relationships/slide" Target="slides/slide225.xml"/><Relationship Id="rId328" Type="http://schemas.openxmlformats.org/officeDocument/2006/relationships/slide" Target="slides/slide281.xml"/><Relationship Id="rId132" Type="http://schemas.openxmlformats.org/officeDocument/2006/relationships/slide" Target="slides/slide85.xml"/><Relationship Id="rId174" Type="http://schemas.openxmlformats.org/officeDocument/2006/relationships/slide" Target="slides/slide127.xml"/><Relationship Id="rId381" Type="http://schemas.openxmlformats.org/officeDocument/2006/relationships/slide" Target="slides/slide334.xml"/><Relationship Id="rId241" Type="http://schemas.openxmlformats.org/officeDocument/2006/relationships/slide" Target="slides/slide194.xml"/><Relationship Id="rId36" Type="http://schemas.openxmlformats.org/officeDocument/2006/relationships/slideMaster" Target="slideMasters/slideMaster36.xml"/><Relationship Id="rId283" Type="http://schemas.openxmlformats.org/officeDocument/2006/relationships/slide" Target="slides/slide236.xml"/><Relationship Id="rId339" Type="http://schemas.openxmlformats.org/officeDocument/2006/relationships/slide" Target="slides/slide292.xml"/><Relationship Id="rId78" Type="http://schemas.openxmlformats.org/officeDocument/2006/relationships/slide" Target="slides/slide31.xml"/><Relationship Id="rId101" Type="http://schemas.openxmlformats.org/officeDocument/2006/relationships/slide" Target="slides/slide54.xml"/><Relationship Id="rId143" Type="http://schemas.openxmlformats.org/officeDocument/2006/relationships/slide" Target="slides/slide96.xml"/><Relationship Id="rId185" Type="http://schemas.openxmlformats.org/officeDocument/2006/relationships/slide" Target="slides/slide138.xml"/><Relationship Id="rId350" Type="http://schemas.openxmlformats.org/officeDocument/2006/relationships/slide" Target="slides/slide303.xml"/><Relationship Id="rId406" Type="http://schemas.openxmlformats.org/officeDocument/2006/relationships/slide" Target="slides/slide359.xml"/><Relationship Id="rId9" Type="http://schemas.openxmlformats.org/officeDocument/2006/relationships/slideMaster" Target="slideMasters/slideMaster9.xml"/><Relationship Id="rId210" Type="http://schemas.openxmlformats.org/officeDocument/2006/relationships/slide" Target="slides/slide163.xml"/><Relationship Id="rId392" Type="http://schemas.openxmlformats.org/officeDocument/2006/relationships/slide" Target="slides/slide345.xml"/><Relationship Id="rId252" Type="http://schemas.openxmlformats.org/officeDocument/2006/relationships/slide" Target="slides/slide205.xml"/><Relationship Id="rId294" Type="http://schemas.openxmlformats.org/officeDocument/2006/relationships/slide" Target="slides/slide247.xml"/><Relationship Id="rId308" Type="http://schemas.openxmlformats.org/officeDocument/2006/relationships/slide" Target="slides/slide261.xml"/><Relationship Id="rId47" Type="http://schemas.openxmlformats.org/officeDocument/2006/relationships/slideMaster" Target="slideMasters/slideMaster47.xml"/><Relationship Id="rId89" Type="http://schemas.openxmlformats.org/officeDocument/2006/relationships/slide" Target="slides/slide42.xml"/><Relationship Id="rId112" Type="http://schemas.openxmlformats.org/officeDocument/2006/relationships/slide" Target="slides/slide65.xml"/><Relationship Id="rId154" Type="http://schemas.openxmlformats.org/officeDocument/2006/relationships/slide" Target="slides/slide107.xml"/><Relationship Id="rId361" Type="http://schemas.openxmlformats.org/officeDocument/2006/relationships/slide" Target="slides/slide314.xml"/><Relationship Id="rId196" Type="http://schemas.openxmlformats.org/officeDocument/2006/relationships/slide" Target="slides/slide149.xml"/><Relationship Id="rId417" Type="http://schemas.openxmlformats.org/officeDocument/2006/relationships/tableStyles" Target="tableStyles.xml"/><Relationship Id="rId16" Type="http://schemas.openxmlformats.org/officeDocument/2006/relationships/slideMaster" Target="slideMasters/slideMaster16.xml"/><Relationship Id="rId221" Type="http://schemas.openxmlformats.org/officeDocument/2006/relationships/slide" Target="slides/slide174.xml"/><Relationship Id="rId263" Type="http://schemas.openxmlformats.org/officeDocument/2006/relationships/slide" Target="slides/slide216.xml"/><Relationship Id="rId319" Type="http://schemas.openxmlformats.org/officeDocument/2006/relationships/slide" Target="slides/slide272.xml"/><Relationship Id="rId58" Type="http://schemas.openxmlformats.org/officeDocument/2006/relationships/slide" Target="slides/slide11.xml"/><Relationship Id="rId123" Type="http://schemas.openxmlformats.org/officeDocument/2006/relationships/slide" Target="slides/slide76.xml"/><Relationship Id="rId330" Type="http://schemas.openxmlformats.org/officeDocument/2006/relationships/slide" Target="slides/slide283.xml"/><Relationship Id="rId165" Type="http://schemas.openxmlformats.org/officeDocument/2006/relationships/slide" Target="slides/slide118.xml"/><Relationship Id="rId372" Type="http://schemas.openxmlformats.org/officeDocument/2006/relationships/slide" Target="slides/slide325.xml"/><Relationship Id="rId232" Type="http://schemas.openxmlformats.org/officeDocument/2006/relationships/slide" Target="slides/slide185.xml"/><Relationship Id="rId274" Type="http://schemas.openxmlformats.org/officeDocument/2006/relationships/slide" Target="slides/slide227.xml"/><Relationship Id="rId27" Type="http://schemas.openxmlformats.org/officeDocument/2006/relationships/slideMaster" Target="slideMasters/slideMaster27.xml"/><Relationship Id="rId69" Type="http://schemas.openxmlformats.org/officeDocument/2006/relationships/slide" Target="slides/slide22.xml"/><Relationship Id="rId134" Type="http://schemas.openxmlformats.org/officeDocument/2006/relationships/slide" Target="slides/slide87.xml"/><Relationship Id="rId80" Type="http://schemas.openxmlformats.org/officeDocument/2006/relationships/slide" Target="slides/slide33.xml"/><Relationship Id="rId176" Type="http://schemas.openxmlformats.org/officeDocument/2006/relationships/slide" Target="slides/slide129.xml"/><Relationship Id="rId341" Type="http://schemas.openxmlformats.org/officeDocument/2006/relationships/slide" Target="slides/slide294.xml"/><Relationship Id="rId383" Type="http://schemas.openxmlformats.org/officeDocument/2006/relationships/slide" Target="slides/slide336.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 Id="rId264" Type="http://schemas.openxmlformats.org/officeDocument/2006/relationships/slide" Target="slides/slide217.xml"/><Relationship Id="rId285" Type="http://schemas.openxmlformats.org/officeDocument/2006/relationships/slide" Target="slides/slide23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310" Type="http://schemas.openxmlformats.org/officeDocument/2006/relationships/slide" Target="slides/slide263.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331" Type="http://schemas.openxmlformats.org/officeDocument/2006/relationships/slide" Target="slides/slide284.xml"/><Relationship Id="rId352" Type="http://schemas.openxmlformats.org/officeDocument/2006/relationships/slide" Target="slides/slide305.xml"/><Relationship Id="rId373" Type="http://schemas.openxmlformats.org/officeDocument/2006/relationships/slide" Target="slides/slide326.xml"/><Relationship Id="rId394" Type="http://schemas.openxmlformats.org/officeDocument/2006/relationships/slide" Target="slides/slide347.xml"/><Relationship Id="rId408" Type="http://schemas.openxmlformats.org/officeDocument/2006/relationships/slide" Target="slides/slide361.xml"/><Relationship Id="rId1" Type="http://schemas.openxmlformats.org/officeDocument/2006/relationships/slideMaster" Target="slideMasters/slideMaster1.xml"/><Relationship Id="rId212" Type="http://schemas.openxmlformats.org/officeDocument/2006/relationships/slide" Target="slides/slide165.xml"/><Relationship Id="rId233" Type="http://schemas.openxmlformats.org/officeDocument/2006/relationships/slide" Target="slides/slide186.xml"/><Relationship Id="rId254" Type="http://schemas.openxmlformats.org/officeDocument/2006/relationships/slide" Target="slides/slide207.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275" Type="http://schemas.openxmlformats.org/officeDocument/2006/relationships/slide" Target="slides/slide228.xml"/><Relationship Id="rId296" Type="http://schemas.openxmlformats.org/officeDocument/2006/relationships/slide" Target="slides/slide249.xml"/><Relationship Id="rId300" Type="http://schemas.openxmlformats.org/officeDocument/2006/relationships/slide" Target="slides/slide253.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321" Type="http://schemas.openxmlformats.org/officeDocument/2006/relationships/slide" Target="slides/slide274.xml"/><Relationship Id="rId342" Type="http://schemas.openxmlformats.org/officeDocument/2006/relationships/slide" Target="slides/slide295.xml"/><Relationship Id="rId363" Type="http://schemas.openxmlformats.org/officeDocument/2006/relationships/slide" Target="slides/slide316.xml"/><Relationship Id="rId384" Type="http://schemas.openxmlformats.org/officeDocument/2006/relationships/slide" Target="slides/slide337.xml"/><Relationship Id="rId202" Type="http://schemas.openxmlformats.org/officeDocument/2006/relationships/slide" Target="slides/slide155.xml"/><Relationship Id="rId223" Type="http://schemas.openxmlformats.org/officeDocument/2006/relationships/slide" Target="slides/slide176.xml"/><Relationship Id="rId244" Type="http://schemas.openxmlformats.org/officeDocument/2006/relationships/slide" Target="slides/slide19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8.xml"/><Relationship Id="rId286" Type="http://schemas.openxmlformats.org/officeDocument/2006/relationships/slide" Target="slides/slide239.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311" Type="http://schemas.openxmlformats.org/officeDocument/2006/relationships/slide" Target="slides/slide264.xml"/><Relationship Id="rId332" Type="http://schemas.openxmlformats.org/officeDocument/2006/relationships/slide" Target="slides/slide285.xml"/><Relationship Id="rId353" Type="http://schemas.openxmlformats.org/officeDocument/2006/relationships/slide" Target="slides/slide306.xml"/><Relationship Id="rId374" Type="http://schemas.openxmlformats.org/officeDocument/2006/relationships/slide" Target="slides/slide327.xml"/><Relationship Id="rId395" Type="http://schemas.openxmlformats.org/officeDocument/2006/relationships/slide" Target="slides/slide348.xml"/><Relationship Id="rId409" Type="http://schemas.openxmlformats.org/officeDocument/2006/relationships/slide" Target="slides/slide362.xml"/><Relationship Id="rId71" Type="http://schemas.openxmlformats.org/officeDocument/2006/relationships/slide" Target="slides/slide24.xml"/><Relationship Id="rId92" Type="http://schemas.openxmlformats.org/officeDocument/2006/relationships/slide" Target="slides/slide45.xml"/><Relationship Id="rId213" Type="http://schemas.openxmlformats.org/officeDocument/2006/relationships/slide" Target="slides/slide166.xml"/><Relationship Id="rId234" Type="http://schemas.openxmlformats.org/officeDocument/2006/relationships/slide" Target="slides/slide1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8.xml"/><Relationship Id="rId276" Type="http://schemas.openxmlformats.org/officeDocument/2006/relationships/slide" Target="slides/slide229.xml"/><Relationship Id="rId297" Type="http://schemas.openxmlformats.org/officeDocument/2006/relationships/slide" Target="slides/slide250.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301" Type="http://schemas.openxmlformats.org/officeDocument/2006/relationships/slide" Target="slides/slide254.xml"/><Relationship Id="rId322" Type="http://schemas.openxmlformats.org/officeDocument/2006/relationships/slide" Target="slides/slide275.xml"/><Relationship Id="rId343" Type="http://schemas.openxmlformats.org/officeDocument/2006/relationships/slide" Target="slides/slide296.xml"/><Relationship Id="rId364" Type="http://schemas.openxmlformats.org/officeDocument/2006/relationships/slide" Target="slides/slide317.xml"/><Relationship Id="rId61" Type="http://schemas.openxmlformats.org/officeDocument/2006/relationships/slide" Target="slides/slide14.xml"/><Relationship Id="rId82" Type="http://schemas.openxmlformats.org/officeDocument/2006/relationships/slide" Target="slides/slide35.xml"/><Relationship Id="rId199" Type="http://schemas.openxmlformats.org/officeDocument/2006/relationships/slide" Target="slides/slide152.xml"/><Relationship Id="rId203" Type="http://schemas.openxmlformats.org/officeDocument/2006/relationships/slide" Target="slides/slide156.xml"/><Relationship Id="rId385" Type="http://schemas.openxmlformats.org/officeDocument/2006/relationships/slide" Target="slides/slide338.xml"/><Relationship Id="rId19" Type="http://schemas.openxmlformats.org/officeDocument/2006/relationships/slideMaster" Target="slideMasters/slideMaster19.xml"/><Relationship Id="rId224" Type="http://schemas.openxmlformats.org/officeDocument/2006/relationships/slide" Target="slides/slide177.xml"/><Relationship Id="rId245" Type="http://schemas.openxmlformats.org/officeDocument/2006/relationships/slide" Target="slides/slide198.xml"/><Relationship Id="rId266" Type="http://schemas.openxmlformats.org/officeDocument/2006/relationships/slide" Target="slides/slide219.xml"/><Relationship Id="rId287" Type="http://schemas.openxmlformats.org/officeDocument/2006/relationships/slide" Target="slides/slide240.xml"/><Relationship Id="rId410" Type="http://schemas.openxmlformats.org/officeDocument/2006/relationships/slide" Target="slides/slide363.xml"/><Relationship Id="rId30" Type="http://schemas.openxmlformats.org/officeDocument/2006/relationships/slideMaster" Target="slideMasters/slideMaster30.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312" Type="http://schemas.openxmlformats.org/officeDocument/2006/relationships/slide" Target="slides/slide265.xml"/><Relationship Id="rId333" Type="http://schemas.openxmlformats.org/officeDocument/2006/relationships/slide" Target="slides/slide286.xml"/><Relationship Id="rId354" Type="http://schemas.openxmlformats.org/officeDocument/2006/relationships/slide" Target="slides/slide307.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189" Type="http://schemas.openxmlformats.org/officeDocument/2006/relationships/slide" Target="slides/slide142.xml"/><Relationship Id="rId375" Type="http://schemas.openxmlformats.org/officeDocument/2006/relationships/slide" Target="slides/slide328.xml"/><Relationship Id="rId396" Type="http://schemas.openxmlformats.org/officeDocument/2006/relationships/slide" Target="slides/slide349.xml"/><Relationship Id="rId3" Type="http://schemas.openxmlformats.org/officeDocument/2006/relationships/slideMaster" Target="slideMasters/slideMaster3.xml"/><Relationship Id="rId214" Type="http://schemas.openxmlformats.org/officeDocument/2006/relationships/slide" Target="slides/slide167.xml"/><Relationship Id="rId235" Type="http://schemas.openxmlformats.org/officeDocument/2006/relationships/slide" Target="slides/slide188.xml"/><Relationship Id="rId256" Type="http://schemas.openxmlformats.org/officeDocument/2006/relationships/slide" Target="slides/slide209.xml"/><Relationship Id="rId277" Type="http://schemas.openxmlformats.org/officeDocument/2006/relationships/slide" Target="slides/slide230.xml"/><Relationship Id="rId298" Type="http://schemas.openxmlformats.org/officeDocument/2006/relationships/slide" Target="slides/slide251.xml"/><Relationship Id="rId400" Type="http://schemas.openxmlformats.org/officeDocument/2006/relationships/slide" Target="slides/slide353.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302" Type="http://schemas.openxmlformats.org/officeDocument/2006/relationships/slide" Target="slides/slide255.xml"/><Relationship Id="rId323" Type="http://schemas.openxmlformats.org/officeDocument/2006/relationships/slide" Target="slides/slide276.xml"/><Relationship Id="rId344" Type="http://schemas.openxmlformats.org/officeDocument/2006/relationships/slide" Target="slides/slide29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179" Type="http://schemas.openxmlformats.org/officeDocument/2006/relationships/slide" Target="slides/slide132.xml"/><Relationship Id="rId365" Type="http://schemas.openxmlformats.org/officeDocument/2006/relationships/slide" Target="slides/slide318.xml"/><Relationship Id="rId386" Type="http://schemas.openxmlformats.org/officeDocument/2006/relationships/slide" Target="slides/slide339.xml"/><Relationship Id="rId190" Type="http://schemas.openxmlformats.org/officeDocument/2006/relationships/slide" Target="slides/slide143.xml"/><Relationship Id="rId204" Type="http://schemas.openxmlformats.org/officeDocument/2006/relationships/slide" Target="slides/slide157.xml"/><Relationship Id="rId225" Type="http://schemas.openxmlformats.org/officeDocument/2006/relationships/slide" Target="slides/slide178.xml"/><Relationship Id="rId246" Type="http://schemas.openxmlformats.org/officeDocument/2006/relationships/slide" Target="slides/slide199.xml"/><Relationship Id="rId267" Type="http://schemas.openxmlformats.org/officeDocument/2006/relationships/slide" Target="slides/slide220.xml"/><Relationship Id="rId288" Type="http://schemas.openxmlformats.org/officeDocument/2006/relationships/slide" Target="slides/slide241.xml"/><Relationship Id="rId411" Type="http://schemas.openxmlformats.org/officeDocument/2006/relationships/slide" Target="slides/slide364.xml"/><Relationship Id="rId106" Type="http://schemas.openxmlformats.org/officeDocument/2006/relationships/slide" Target="slides/slide59.xml"/><Relationship Id="rId127" Type="http://schemas.openxmlformats.org/officeDocument/2006/relationships/slide" Target="slides/slide80.xml"/><Relationship Id="rId313" Type="http://schemas.openxmlformats.org/officeDocument/2006/relationships/slide" Target="slides/slide26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94" Type="http://schemas.openxmlformats.org/officeDocument/2006/relationships/slide" Target="slides/slide47.xml"/><Relationship Id="rId148" Type="http://schemas.openxmlformats.org/officeDocument/2006/relationships/slide" Target="slides/slide101.xml"/><Relationship Id="rId169" Type="http://schemas.openxmlformats.org/officeDocument/2006/relationships/slide" Target="slides/slide122.xml"/><Relationship Id="rId334" Type="http://schemas.openxmlformats.org/officeDocument/2006/relationships/slide" Target="slides/slide287.xml"/><Relationship Id="rId355" Type="http://schemas.openxmlformats.org/officeDocument/2006/relationships/slide" Target="slides/slide308.xml"/><Relationship Id="rId376" Type="http://schemas.openxmlformats.org/officeDocument/2006/relationships/slide" Target="slides/slide329.xml"/><Relationship Id="rId397" Type="http://schemas.openxmlformats.org/officeDocument/2006/relationships/slide" Target="slides/slide350.xml"/><Relationship Id="rId4" Type="http://schemas.openxmlformats.org/officeDocument/2006/relationships/slideMaster" Target="slideMasters/slideMaster4.xml"/><Relationship Id="rId180" Type="http://schemas.openxmlformats.org/officeDocument/2006/relationships/slide" Target="slides/slide133.xml"/><Relationship Id="rId215" Type="http://schemas.openxmlformats.org/officeDocument/2006/relationships/slide" Target="slides/slide168.xml"/><Relationship Id="rId236" Type="http://schemas.openxmlformats.org/officeDocument/2006/relationships/slide" Target="slides/slide189.xml"/><Relationship Id="rId257" Type="http://schemas.openxmlformats.org/officeDocument/2006/relationships/slide" Target="slides/slide210.xml"/><Relationship Id="rId278" Type="http://schemas.openxmlformats.org/officeDocument/2006/relationships/slide" Target="slides/slide231.xml"/><Relationship Id="rId401" Type="http://schemas.openxmlformats.org/officeDocument/2006/relationships/slide" Target="slides/slide354.xml"/><Relationship Id="rId303" Type="http://schemas.openxmlformats.org/officeDocument/2006/relationships/slide" Target="slides/slide256.xml"/><Relationship Id="rId42" Type="http://schemas.openxmlformats.org/officeDocument/2006/relationships/slideMaster" Target="slideMasters/slideMaster42.xml"/><Relationship Id="rId84" Type="http://schemas.openxmlformats.org/officeDocument/2006/relationships/slide" Target="slides/slide37.xml"/><Relationship Id="rId138" Type="http://schemas.openxmlformats.org/officeDocument/2006/relationships/slide" Target="slides/slide91.xml"/><Relationship Id="rId345" Type="http://schemas.openxmlformats.org/officeDocument/2006/relationships/slide" Target="slides/slide298.xml"/><Relationship Id="rId387" Type="http://schemas.openxmlformats.org/officeDocument/2006/relationships/slide" Target="slides/slide340.xml"/><Relationship Id="rId191" Type="http://schemas.openxmlformats.org/officeDocument/2006/relationships/slide" Target="slides/slide144.xml"/><Relationship Id="rId205" Type="http://schemas.openxmlformats.org/officeDocument/2006/relationships/slide" Target="slides/slide158.xml"/><Relationship Id="rId247" Type="http://schemas.openxmlformats.org/officeDocument/2006/relationships/slide" Target="slides/slide200.xml"/><Relationship Id="rId412" Type="http://schemas.openxmlformats.org/officeDocument/2006/relationships/notesMaster" Target="notesMasters/notesMaster1.xml"/><Relationship Id="rId107" Type="http://schemas.openxmlformats.org/officeDocument/2006/relationships/slide" Target="slides/slide60.xml"/><Relationship Id="rId289" Type="http://schemas.openxmlformats.org/officeDocument/2006/relationships/slide" Target="slides/slide242.xml"/><Relationship Id="rId11" Type="http://schemas.openxmlformats.org/officeDocument/2006/relationships/slideMaster" Target="slideMasters/slideMaster11.xml"/><Relationship Id="rId53" Type="http://schemas.openxmlformats.org/officeDocument/2006/relationships/slide" Target="slides/slide6.xml"/><Relationship Id="rId149" Type="http://schemas.openxmlformats.org/officeDocument/2006/relationships/slide" Target="slides/slide102.xml"/><Relationship Id="rId314" Type="http://schemas.openxmlformats.org/officeDocument/2006/relationships/slide" Target="slides/slide267.xml"/><Relationship Id="rId356" Type="http://schemas.openxmlformats.org/officeDocument/2006/relationships/slide" Target="slides/slide309.xml"/><Relationship Id="rId398" Type="http://schemas.openxmlformats.org/officeDocument/2006/relationships/slide" Target="slides/slide351.xml"/><Relationship Id="rId95" Type="http://schemas.openxmlformats.org/officeDocument/2006/relationships/slide" Target="slides/slide48.xml"/><Relationship Id="rId160" Type="http://schemas.openxmlformats.org/officeDocument/2006/relationships/slide" Target="slides/slide113.xml"/><Relationship Id="rId216" Type="http://schemas.openxmlformats.org/officeDocument/2006/relationships/slide" Target="slides/slide169.xml"/><Relationship Id="rId258" Type="http://schemas.openxmlformats.org/officeDocument/2006/relationships/slide" Target="slides/slide211.xml"/><Relationship Id="rId22" Type="http://schemas.openxmlformats.org/officeDocument/2006/relationships/slideMaster" Target="slideMasters/slideMaster22.xml"/><Relationship Id="rId64" Type="http://schemas.openxmlformats.org/officeDocument/2006/relationships/slide" Target="slides/slide17.xml"/><Relationship Id="rId118" Type="http://schemas.openxmlformats.org/officeDocument/2006/relationships/slide" Target="slides/slide71.xml"/><Relationship Id="rId325" Type="http://schemas.openxmlformats.org/officeDocument/2006/relationships/slide" Target="slides/slide278.xml"/><Relationship Id="rId367" Type="http://schemas.openxmlformats.org/officeDocument/2006/relationships/slide" Target="slides/slide320.xml"/><Relationship Id="rId171" Type="http://schemas.openxmlformats.org/officeDocument/2006/relationships/slide" Target="slides/slide124.xml"/><Relationship Id="rId227" Type="http://schemas.openxmlformats.org/officeDocument/2006/relationships/slide" Target="slides/slide180.xml"/><Relationship Id="rId269" Type="http://schemas.openxmlformats.org/officeDocument/2006/relationships/slide" Target="slides/slide222.xml"/><Relationship Id="rId33" Type="http://schemas.openxmlformats.org/officeDocument/2006/relationships/slideMaster" Target="slideMasters/slideMaster33.xml"/><Relationship Id="rId129" Type="http://schemas.openxmlformats.org/officeDocument/2006/relationships/slide" Target="slides/slide82.xml"/><Relationship Id="rId280" Type="http://schemas.openxmlformats.org/officeDocument/2006/relationships/slide" Target="slides/slide233.xml"/><Relationship Id="rId336" Type="http://schemas.openxmlformats.org/officeDocument/2006/relationships/slide" Target="slides/slide289.xml"/><Relationship Id="rId75" Type="http://schemas.openxmlformats.org/officeDocument/2006/relationships/slide" Target="slides/slide28.xml"/><Relationship Id="rId140" Type="http://schemas.openxmlformats.org/officeDocument/2006/relationships/slide" Target="slides/slide93.xml"/><Relationship Id="rId182" Type="http://schemas.openxmlformats.org/officeDocument/2006/relationships/slide" Target="slides/slide135.xml"/><Relationship Id="rId378" Type="http://schemas.openxmlformats.org/officeDocument/2006/relationships/slide" Target="slides/slide331.xml"/><Relationship Id="rId403" Type="http://schemas.openxmlformats.org/officeDocument/2006/relationships/slide" Target="slides/slide356.xml"/><Relationship Id="rId6" Type="http://schemas.openxmlformats.org/officeDocument/2006/relationships/slideMaster" Target="slideMasters/slideMaster6.xml"/><Relationship Id="rId238" Type="http://schemas.openxmlformats.org/officeDocument/2006/relationships/slide" Target="slides/slide191.xml"/><Relationship Id="rId291" Type="http://schemas.openxmlformats.org/officeDocument/2006/relationships/slide" Target="slides/slide244.xml"/><Relationship Id="rId305" Type="http://schemas.openxmlformats.org/officeDocument/2006/relationships/slide" Target="slides/slide258.xml"/><Relationship Id="rId347" Type="http://schemas.openxmlformats.org/officeDocument/2006/relationships/slide" Target="slides/slide300.xml"/><Relationship Id="rId44" Type="http://schemas.openxmlformats.org/officeDocument/2006/relationships/slideMaster" Target="slideMasters/slideMaster44.xml"/><Relationship Id="rId86" Type="http://schemas.openxmlformats.org/officeDocument/2006/relationships/slide" Target="slides/slide39.xml"/><Relationship Id="rId151" Type="http://schemas.openxmlformats.org/officeDocument/2006/relationships/slide" Target="slides/slide104.xml"/><Relationship Id="rId389" Type="http://schemas.openxmlformats.org/officeDocument/2006/relationships/slide" Target="slides/slide342.xml"/><Relationship Id="rId193" Type="http://schemas.openxmlformats.org/officeDocument/2006/relationships/slide" Target="slides/slide146.xml"/><Relationship Id="rId207" Type="http://schemas.openxmlformats.org/officeDocument/2006/relationships/slide" Target="slides/slide160.xml"/><Relationship Id="rId249" Type="http://schemas.openxmlformats.org/officeDocument/2006/relationships/slide" Target="slides/slide202.xml"/><Relationship Id="rId414"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62.xml"/><Relationship Id="rId260" Type="http://schemas.openxmlformats.org/officeDocument/2006/relationships/slide" Target="slides/slide213.xml"/><Relationship Id="rId316" Type="http://schemas.openxmlformats.org/officeDocument/2006/relationships/slide" Target="slides/slide269.xml"/><Relationship Id="rId55" Type="http://schemas.openxmlformats.org/officeDocument/2006/relationships/slide" Target="slides/slide8.xml"/><Relationship Id="rId97" Type="http://schemas.openxmlformats.org/officeDocument/2006/relationships/slide" Target="slides/slide50.xml"/><Relationship Id="rId120" Type="http://schemas.openxmlformats.org/officeDocument/2006/relationships/slide" Target="slides/slide73.xml"/><Relationship Id="rId358" Type="http://schemas.openxmlformats.org/officeDocument/2006/relationships/slide" Target="slides/slide311.xml"/><Relationship Id="rId162" Type="http://schemas.openxmlformats.org/officeDocument/2006/relationships/slide" Target="slides/slide115.xml"/><Relationship Id="rId218" Type="http://schemas.openxmlformats.org/officeDocument/2006/relationships/slide" Target="slides/slide171.xml"/><Relationship Id="rId271" Type="http://schemas.openxmlformats.org/officeDocument/2006/relationships/slide" Target="slides/slide224.xml"/><Relationship Id="rId24" Type="http://schemas.openxmlformats.org/officeDocument/2006/relationships/slideMaster" Target="slideMasters/slideMaster24.xml"/><Relationship Id="rId66" Type="http://schemas.openxmlformats.org/officeDocument/2006/relationships/slide" Target="slides/slide19.xml"/><Relationship Id="rId131" Type="http://schemas.openxmlformats.org/officeDocument/2006/relationships/slide" Target="slides/slide84.xml"/><Relationship Id="rId327" Type="http://schemas.openxmlformats.org/officeDocument/2006/relationships/slide" Target="slides/slide280.xml"/><Relationship Id="rId369" Type="http://schemas.openxmlformats.org/officeDocument/2006/relationships/slide" Target="slides/slide322.xml"/><Relationship Id="rId173" Type="http://schemas.openxmlformats.org/officeDocument/2006/relationships/slide" Target="slides/slide126.xml"/><Relationship Id="rId229" Type="http://schemas.openxmlformats.org/officeDocument/2006/relationships/slide" Target="slides/slide182.xml"/><Relationship Id="rId380" Type="http://schemas.openxmlformats.org/officeDocument/2006/relationships/slide" Target="slides/slide333.xml"/><Relationship Id="rId240" Type="http://schemas.openxmlformats.org/officeDocument/2006/relationships/slide" Target="slides/slide193.xml"/><Relationship Id="rId35" Type="http://schemas.openxmlformats.org/officeDocument/2006/relationships/slideMaster" Target="slideMasters/slideMaster35.xml"/><Relationship Id="rId77" Type="http://schemas.openxmlformats.org/officeDocument/2006/relationships/slide" Target="slides/slide30.xml"/><Relationship Id="rId100" Type="http://schemas.openxmlformats.org/officeDocument/2006/relationships/slide" Target="slides/slide53.xml"/><Relationship Id="rId282" Type="http://schemas.openxmlformats.org/officeDocument/2006/relationships/slide" Target="slides/slide235.xml"/><Relationship Id="rId338" Type="http://schemas.openxmlformats.org/officeDocument/2006/relationships/slide" Target="slides/slide291.xml"/><Relationship Id="rId8" Type="http://schemas.openxmlformats.org/officeDocument/2006/relationships/slideMaster" Target="slideMasters/slideMaster8.xml"/><Relationship Id="rId142" Type="http://schemas.openxmlformats.org/officeDocument/2006/relationships/slide" Target="slides/slide95.xml"/><Relationship Id="rId184" Type="http://schemas.openxmlformats.org/officeDocument/2006/relationships/slide" Target="slides/slide137.xml"/><Relationship Id="rId391" Type="http://schemas.openxmlformats.org/officeDocument/2006/relationships/slide" Target="slides/slide344.xml"/><Relationship Id="rId405" Type="http://schemas.openxmlformats.org/officeDocument/2006/relationships/slide" Target="slides/slide358.xml"/><Relationship Id="rId251" Type="http://schemas.openxmlformats.org/officeDocument/2006/relationships/slide" Target="slides/slide204.xml"/><Relationship Id="rId46" Type="http://schemas.openxmlformats.org/officeDocument/2006/relationships/slideMaster" Target="slideMasters/slideMaster46.xml"/><Relationship Id="rId293" Type="http://schemas.openxmlformats.org/officeDocument/2006/relationships/slide" Target="slides/slide246.xml"/><Relationship Id="rId307" Type="http://schemas.openxmlformats.org/officeDocument/2006/relationships/slide" Target="slides/slide260.xml"/><Relationship Id="rId349" Type="http://schemas.openxmlformats.org/officeDocument/2006/relationships/slide" Target="slides/slide302.xml"/><Relationship Id="rId88" Type="http://schemas.openxmlformats.org/officeDocument/2006/relationships/slide" Target="slides/slide41.xml"/><Relationship Id="rId111" Type="http://schemas.openxmlformats.org/officeDocument/2006/relationships/slide" Target="slides/slide64.xml"/><Relationship Id="rId153" Type="http://schemas.openxmlformats.org/officeDocument/2006/relationships/slide" Target="slides/slide106.xml"/><Relationship Id="rId195" Type="http://schemas.openxmlformats.org/officeDocument/2006/relationships/slide" Target="slides/slide148.xml"/><Relationship Id="rId209" Type="http://schemas.openxmlformats.org/officeDocument/2006/relationships/slide" Target="slides/slide162.xml"/><Relationship Id="rId360" Type="http://schemas.openxmlformats.org/officeDocument/2006/relationships/slide" Target="slides/slide313.xml"/><Relationship Id="rId416" Type="http://schemas.openxmlformats.org/officeDocument/2006/relationships/theme" Target="theme/theme1.xml"/><Relationship Id="rId220" Type="http://schemas.openxmlformats.org/officeDocument/2006/relationships/slide" Target="slides/slide173.xml"/><Relationship Id="rId15" Type="http://schemas.openxmlformats.org/officeDocument/2006/relationships/slideMaster" Target="slideMasters/slideMaster15.xml"/><Relationship Id="rId57" Type="http://schemas.openxmlformats.org/officeDocument/2006/relationships/slide" Target="slides/slide10.xml"/><Relationship Id="rId262" Type="http://schemas.openxmlformats.org/officeDocument/2006/relationships/slide" Target="slides/slide215.xml"/><Relationship Id="rId318" Type="http://schemas.openxmlformats.org/officeDocument/2006/relationships/slide" Target="slides/slide271.xml"/><Relationship Id="rId99" Type="http://schemas.openxmlformats.org/officeDocument/2006/relationships/slide" Target="slides/slide52.xml"/><Relationship Id="rId122" Type="http://schemas.openxmlformats.org/officeDocument/2006/relationships/slide" Target="slides/slide75.xml"/><Relationship Id="rId164" Type="http://schemas.openxmlformats.org/officeDocument/2006/relationships/slide" Target="slides/slide117.xml"/><Relationship Id="rId371" Type="http://schemas.openxmlformats.org/officeDocument/2006/relationships/slide" Target="slides/slide324.xml"/><Relationship Id="rId26" Type="http://schemas.openxmlformats.org/officeDocument/2006/relationships/slideMaster" Target="slideMasters/slideMaster26.xml"/><Relationship Id="rId231" Type="http://schemas.openxmlformats.org/officeDocument/2006/relationships/slide" Target="slides/slide184.xml"/><Relationship Id="rId273" Type="http://schemas.openxmlformats.org/officeDocument/2006/relationships/slide" Target="slides/slide226.xml"/><Relationship Id="rId329" Type="http://schemas.openxmlformats.org/officeDocument/2006/relationships/slide" Target="slides/slide282.xml"/><Relationship Id="rId68" Type="http://schemas.openxmlformats.org/officeDocument/2006/relationships/slide" Target="slides/slide21.xml"/><Relationship Id="rId133" Type="http://schemas.openxmlformats.org/officeDocument/2006/relationships/slide" Target="slides/slide86.xml"/><Relationship Id="rId175" Type="http://schemas.openxmlformats.org/officeDocument/2006/relationships/slide" Target="slides/slide128.xml"/><Relationship Id="rId340" Type="http://schemas.openxmlformats.org/officeDocument/2006/relationships/slide" Target="slides/slide293.xml"/><Relationship Id="rId200" Type="http://schemas.openxmlformats.org/officeDocument/2006/relationships/slide" Target="slides/slide153.xml"/><Relationship Id="rId382" Type="http://schemas.openxmlformats.org/officeDocument/2006/relationships/slide" Target="slides/slide335.xml"/><Relationship Id="rId242" Type="http://schemas.openxmlformats.org/officeDocument/2006/relationships/slide" Target="slides/slide195.xml"/><Relationship Id="rId284" Type="http://schemas.openxmlformats.org/officeDocument/2006/relationships/slide" Target="slides/slide237.xml"/><Relationship Id="rId37" Type="http://schemas.openxmlformats.org/officeDocument/2006/relationships/slideMaster" Target="slideMasters/slideMaster37.xml"/><Relationship Id="rId79" Type="http://schemas.openxmlformats.org/officeDocument/2006/relationships/slide" Target="slides/slide32.xml"/><Relationship Id="rId102" Type="http://schemas.openxmlformats.org/officeDocument/2006/relationships/slide" Target="slides/slide55.xml"/><Relationship Id="rId144" Type="http://schemas.openxmlformats.org/officeDocument/2006/relationships/slide" Target="slides/slide97.xml"/><Relationship Id="rId90" Type="http://schemas.openxmlformats.org/officeDocument/2006/relationships/slide" Target="slides/slide43.xml"/><Relationship Id="rId186" Type="http://schemas.openxmlformats.org/officeDocument/2006/relationships/slide" Target="slides/slide139.xml"/><Relationship Id="rId351" Type="http://schemas.openxmlformats.org/officeDocument/2006/relationships/slide" Target="slides/slide304.xml"/><Relationship Id="rId393" Type="http://schemas.openxmlformats.org/officeDocument/2006/relationships/slide" Target="slides/slide346.xml"/><Relationship Id="rId407" Type="http://schemas.openxmlformats.org/officeDocument/2006/relationships/slide" Target="slides/slide360.xml"/><Relationship Id="rId211" Type="http://schemas.openxmlformats.org/officeDocument/2006/relationships/slide" Target="slides/slide164.xml"/><Relationship Id="rId253" Type="http://schemas.openxmlformats.org/officeDocument/2006/relationships/slide" Target="slides/slide206.xml"/><Relationship Id="rId295" Type="http://schemas.openxmlformats.org/officeDocument/2006/relationships/slide" Target="slides/slide248.xml"/><Relationship Id="rId309" Type="http://schemas.openxmlformats.org/officeDocument/2006/relationships/slide" Target="slides/slide262.xml"/><Relationship Id="rId48" Type="http://schemas.openxmlformats.org/officeDocument/2006/relationships/slide" Target="slides/slide1.xml"/><Relationship Id="rId113" Type="http://schemas.openxmlformats.org/officeDocument/2006/relationships/slide" Target="slides/slide66.xml"/><Relationship Id="rId320" Type="http://schemas.openxmlformats.org/officeDocument/2006/relationships/slide" Target="slides/slide273.xml"/><Relationship Id="rId155" Type="http://schemas.openxmlformats.org/officeDocument/2006/relationships/slide" Target="slides/slide108.xml"/><Relationship Id="rId197" Type="http://schemas.openxmlformats.org/officeDocument/2006/relationships/slide" Target="slides/slide150.xml"/><Relationship Id="rId362" Type="http://schemas.openxmlformats.org/officeDocument/2006/relationships/slide" Target="slides/slide315.xml"/></Relationships>
</file>

<file path=ppt/_rels/viewProps.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slide" Target="slides/slide1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22588" cy="492125"/>
          </a:xfrm>
          <a:prstGeom prst="rect">
            <a:avLst/>
          </a:prstGeom>
          <a:noFill/>
          <a:ln w="9525">
            <a:noFill/>
            <a:miter lim="800000"/>
            <a:headEnd/>
            <a:tailEnd/>
          </a:ln>
          <a:effectLst/>
        </p:spPr>
        <p:txBody>
          <a:bodyPr vert="horz" wrap="square" lIns="90942" tIns="45470" rIns="90942" bIns="45470" numCol="1" anchor="t" anchorCtr="0" compatLnSpc="1">
            <a:prstTxWarp prst="textNoShape">
              <a:avLst/>
            </a:prstTxWarp>
          </a:bodyPr>
          <a:lstStyle>
            <a:lvl1pPr defTabSz="909741">
              <a:defRPr sz="1200"/>
            </a:lvl1pPr>
          </a:lstStyle>
          <a:p>
            <a:pPr>
              <a:defRPr/>
            </a:pPr>
            <a:endParaRPr lang="en-GB"/>
          </a:p>
        </p:txBody>
      </p:sp>
      <p:sp>
        <p:nvSpPr>
          <p:cNvPr id="47107" name="Rectangle 3"/>
          <p:cNvSpPr>
            <a:spLocks noGrp="1" noChangeArrowheads="1"/>
          </p:cNvSpPr>
          <p:nvPr>
            <p:ph type="dt" sz="quarter" idx="1"/>
          </p:nvPr>
        </p:nvSpPr>
        <p:spPr bwMode="auto">
          <a:xfrm>
            <a:off x="3819525" y="0"/>
            <a:ext cx="2922588" cy="492125"/>
          </a:xfrm>
          <a:prstGeom prst="rect">
            <a:avLst/>
          </a:prstGeom>
          <a:noFill/>
          <a:ln w="9525">
            <a:noFill/>
            <a:miter lim="800000"/>
            <a:headEnd/>
            <a:tailEnd/>
          </a:ln>
          <a:effectLst/>
        </p:spPr>
        <p:txBody>
          <a:bodyPr vert="horz" wrap="square" lIns="90942" tIns="45470" rIns="90942" bIns="45470" numCol="1" anchor="t" anchorCtr="0" compatLnSpc="1">
            <a:prstTxWarp prst="textNoShape">
              <a:avLst/>
            </a:prstTxWarp>
          </a:bodyPr>
          <a:lstStyle>
            <a:lvl1pPr algn="r" defTabSz="909741">
              <a:defRPr sz="1200"/>
            </a:lvl1pPr>
          </a:lstStyle>
          <a:p>
            <a:pPr>
              <a:defRPr/>
            </a:pPr>
            <a:endParaRPr lang="en-GB"/>
          </a:p>
        </p:txBody>
      </p:sp>
      <p:sp>
        <p:nvSpPr>
          <p:cNvPr id="47108" name="Rectangle 4"/>
          <p:cNvSpPr>
            <a:spLocks noGrp="1" noChangeArrowheads="1"/>
          </p:cNvSpPr>
          <p:nvPr>
            <p:ph type="ftr" sz="quarter" idx="2"/>
          </p:nvPr>
        </p:nvSpPr>
        <p:spPr bwMode="auto">
          <a:xfrm>
            <a:off x="0" y="9380538"/>
            <a:ext cx="2922588" cy="492125"/>
          </a:xfrm>
          <a:prstGeom prst="rect">
            <a:avLst/>
          </a:prstGeom>
          <a:noFill/>
          <a:ln w="9525">
            <a:noFill/>
            <a:miter lim="800000"/>
            <a:headEnd/>
            <a:tailEnd/>
          </a:ln>
          <a:effectLst/>
        </p:spPr>
        <p:txBody>
          <a:bodyPr vert="horz" wrap="square" lIns="90942" tIns="45470" rIns="90942" bIns="45470" numCol="1" anchor="b" anchorCtr="0" compatLnSpc="1">
            <a:prstTxWarp prst="textNoShape">
              <a:avLst/>
            </a:prstTxWarp>
          </a:bodyPr>
          <a:lstStyle>
            <a:lvl1pPr defTabSz="909741">
              <a:defRPr sz="1200"/>
            </a:lvl1pPr>
          </a:lstStyle>
          <a:p>
            <a:pPr>
              <a:defRPr/>
            </a:pPr>
            <a:endParaRPr lang="en-GB"/>
          </a:p>
        </p:txBody>
      </p:sp>
      <p:sp>
        <p:nvSpPr>
          <p:cNvPr id="47109" name="Rectangle 5"/>
          <p:cNvSpPr>
            <a:spLocks noGrp="1" noChangeArrowheads="1"/>
          </p:cNvSpPr>
          <p:nvPr>
            <p:ph type="sldNum" sz="quarter" idx="3"/>
          </p:nvPr>
        </p:nvSpPr>
        <p:spPr bwMode="auto">
          <a:xfrm>
            <a:off x="3819525" y="9380538"/>
            <a:ext cx="2922588" cy="492125"/>
          </a:xfrm>
          <a:prstGeom prst="rect">
            <a:avLst/>
          </a:prstGeom>
          <a:noFill/>
          <a:ln w="9525">
            <a:noFill/>
            <a:miter lim="800000"/>
            <a:headEnd/>
            <a:tailEnd/>
          </a:ln>
          <a:effectLst/>
        </p:spPr>
        <p:txBody>
          <a:bodyPr vert="horz" wrap="square" lIns="90942" tIns="45470" rIns="90942" bIns="45470" numCol="1" anchor="b" anchorCtr="0" compatLnSpc="1">
            <a:prstTxWarp prst="textNoShape">
              <a:avLst/>
            </a:prstTxWarp>
          </a:bodyPr>
          <a:lstStyle>
            <a:lvl1pPr algn="r" defTabSz="909741">
              <a:defRPr sz="1200"/>
            </a:lvl1pPr>
          </a:lstStyle>
          <a:p>
            <a:pPr>
              <a:defRPr/>
            </a:pPr>
            <a:fld id="{41F04ADB-CE79-407F-AC6D-22037B251608}" type="slidenum">
              <a:rPr lang="en-GB"/>
              <a:pPr>
                <a:defRPr/>
              </a:pPr>
              <a:t>‹#›</a:t>
            </a:fld>
            <a:endParaRPr lang="en-GB"/>
          </a:p>
        </p:txBody>
      </p:sp>
    </p:spTree>
    <p:extLst>
      <p:ext uri="{BB962C8B-B14F-4D97-AF65-F5344CB8AC3E}">
        <p14:creationId xmlns:p14="http://schemas.microsoft.com/office/powerpoint/2010/main" val="2669522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22588" cy="492125"/>
          </a:xfrm>
          <a:prstGeom prst="rect">
            <a:avLst/>
          </a:prstGeom>
          <a:noFill/>
          <a:ln w="9525">
            <a:noFill/>
            <a:miter lim="800000"/>
            <a:headEnd/>
            <a:tailEnd/>
          </a:ln>
          <a:effectLst/>
        </p:spPr>
        <p:txBody>
          <a:bodyPr vert="horz" wrap="square" lIns="90942" tIns="45470" rIns="90942" bIns="45470" numCol="1" anchor="t" anchorCtr="0" compatLnSpc="1">
            <a:prstTxWarp prst="textNoShape">
              <a:avLst/>
            </a:prstTxWarp>
          </a:bodyPr>
          <a:lstStyle>
            <a:lvl1pPr defTabSz="909741">
              <a:defRPr sz="1200"/>
            </a:lvl1pPr>
          </a:lstStyle>
          <a:p>
            <a:pPr>
              <a:defRPr/>
            </a:pPr>
            <a:endParaRPr lang="en-US"/>
          </a:p>
        </p:txBody>
      </p:sp>
      <p:sp>
        <p:nvSpPr>
          <p:cNvPr id="19459" name="Rectangle 3"/>
          <p:cNvSpPr>
            <a:spLocks noGrp="1" noChangeArrowheads="1"/>
          </p:cNvSpPr>
          <p:nvPr>
            <p:ph type="dt" idx="1"/>
          </p:nvPr>
        </p:nvSpPr>
        <p:spPr bwMode="auto">
          <a:xfrm>
            <a:off x="3817938" y="0"/>
            <a:ext cx="2922587" cy="492125"/>
          </a:xfrm>
          <a:prstGeom prst="rect">
            <a:avLst/>
          </a:prstGeom>
          <a:noFill/>
          <a:ln w="9525">
            <a:noFill/>
            <a:miter lim="800000"/>
            <a:headEnd/>
            <a:tailEnd/>
          </a:ln>
          <a:effectLst/>
        </p:spPr>
        <p:txBody>
          <a:bodyPr vert="horz" wrap="square" lIns="90942" tIns="45470" rIns="90942" bIns="45470" numCol="1" anchor="t" anchorCtr="0" compatLnSpc="1">
            <a:prstTxWarp prst="textNoShape">
              <a:avLst/>
            </a:prstTxWarp>
          </a:bodyPr>
          <a:lstStyle>
            <a:lvl1pPr algn="r" defTabSz="909741">
              <a:defRPr sz="1200"/>
            </a:lvl1pPr>
          </a:lstStyle>
          <a:p>
            <a:pPr>
              <a:defRPr/>
            </a:pPr>
            <a:endParaRPr lang="en-US"/>
          </a:p>
        </p:txBody>
      </p:sp>
      <p:sp>
        <p:nvSpPr>
          <p:cNvPr id="359428" name="Rectangle 4"/>
          <p:cNvSpPr>
            <a:spLocks noGrp="1" noRot="1" noChangeAspect="1" noChangeArrowheads="1" noTextEdit="1"/>
          </p:cNvSpPr>
          <p:nvPr>
            <p:ph type="sldImg" idx="2"/>
          </p:nvPr>
        </p:nvSpPr>
        <p:spPr bwMode="auto">
          <a:xfrm>
            <a:off x="903288" y="742950"/>
            <a:ext cx="4935537"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74688" y="4687888"/>
            <a:ext cx="5394325" cy="4441825"/>
          </a:xfrm>
          <a:prstGeom prst="rect">
            <a:avLst/>
          </a:prstGeom>
          <a:noFill/>
          <a:ln w="9525">
            <a:noFill/>
            <a:miter lim="800000"/>
            <a:headEnd/>
            <a:tailEnd/>
          </a:ln>
          <a:effectLst/>
        </p:spPr>
        <p:txBody>
          <a:bodyPr vert="horz" wrap="square" lIns="90942" tIns="45470" rIns="90942" bIns="4547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19462" name="Rectangle 6"/>
          <p:cNvSpPr>
            <a:spLocks noGrp="1" noChangeArrowheads="1"/>
          </p:cNvSpPr>
          <p:nvPr>
            <p:ph type="ftr" sz="quarter" idx="4"/>
          </p:nvPr>
        </p:nvSpPr>
        <p:spPr bwMode="auto">
          <a:xfrm>
            <a:off x="0" y="9378950"/>
            <a:ext cx="2922588" cy="492125"/>
          </a:xfrm>
          <a:prstGeom prst="rect">
            <a:avLst/>
          </a:prstGeom>
          <a:noFill/>
          <a:ln w="9525">
            <a:noFill/>
            <a:miter lim="800000"/>
            <a:headEnd/>
            <a:tailEnd/>
          </a:ln>
          <a:effectLst/>
        </p:spPr>
        <p:txBody>
          <a:bodyPr vert="horz" wrap="square" lIns="90942" tIns="45470" rIns="90942" bIns="45470" numCol="1" anchor="b" anchorCtr="0" compatLnSpc="1">
            <a:prstTxWarp prst="textNoShape">
              <a:avLst/>
            </a:prstTxWarp>
          </a:bodyPr>
          <a:lstStyle>
            <a:lvl1pPr defTabSz="909741">
              <a:defRPr sz="1200"/>
            </a:lvl1pPr>
          </a:lstStyle>
          <a:p>
            <a:pPr>
              <a:defRPr/>
            </a:pPr>
            <a:endParaRPr lang="en-US"/>
          </a:p>
        </p:txBody>
      </p:sp>
      <p:sp>
        <p:nvSpPr>
          <p:cNvPr id="19463" name="Rectangle 7"/>
          <p:cNvSpPr>
            <a:spLocks noGrp="1" noChangeArrowheads="1"/>
          </p:cNvSpPr>
          <p:nvPr>
            <p:ph type="sldNum" sz="quarter" idx="5"/>
          </p:nvPr>
        </p:nvSpPr>
        <p:spPr bwMode="auto">
          <a:xfrm>
            <a:off x="3817938" y="9378950"/>
            <a:ext cx="2922587" cy="492125"/>
          </a:xfrm>
          <a:prstGeom prst="rect">
            <a:avLst/>
          </a:prstGeom>
          <a:noFill/>
          <a:ln w="9525">
            <a:noFill/>
            <a:miter lim="800000"/>
            <a:headEnd/>
            <a:tailEnd/>
          </a:ln>
          <a:effectLst/>
        </p:spPr>
        <p:txBody>
          <a:bodyPr vert="horz" wrap="square" lIns="90942" tIns="45470" rIns="90942" bIns="45470" numCol="1" anchor="b" anchorCtr="0" compatLnSpc="1">
            <a:prstTxWarp prst="textNoShape">
              <a:avLst/>
            </a:prstTxWarp>
          </a:bodyPr>
          <a:lstStyle>
            <a:lvl1pPr algn="r" defTabSz="909741">
              <a:defRPr sz="1200"/>
            </a:lvl1pPr>
          </a:lstStyle>
          <a:p>
            <a:pPr>
              <a:defRPr/>
            </a:pPr>
            <a:fld id="{5BA9003F-F5D9-4B85-A4AF-97CDF6A0322E}" type="slidenum">
              <a:rPr lang="ru-RU"/>
              <a:pPr>
                <a:defRPr/>
              </a:pPr>
              <a:t>‹#›</a:t>
            </a:fld>
            <a:endParaRPr lang="ru-RU"/>
          </a:p>
        </p:txBody>
      </p:sp>
    </p:spTree>
    <p:extLst>
      <p:ext uri="{BB962C8B-B14F-4D97-AF65-F5344CB8AC3E}">
        <p14:creationId xmlns:p14="http://schemas.microsoft.com/office/powerpoint/2010/main" val="38583452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36600" indent="-282575" defTabSz="908050" eaLnBrk="0" hangingPunct="0">
              <a:spcBef>
                <a:spcPct val="30000"/>
              </a:spcBef>
              <a:defRPr sz="1200">
                <a:solidFill>
                  <a:schemeClr val="tx1"/>
                </a:solidFill>
                <a:latin typeface="Arial" pitchFamily="34" charset="0"/>
              </a:defRPr>
            </a:lvl2pPr>
            <a:lvl3pPr marL="1133475" indent="-225425" defTabSz="908050" eaLnBrk="0" hangingPunct="0">
              <a:spcBef>
                <a:spcPct val="30000"/>
              </a:spcBef>
              <a:defRPr sz="1200">
                <a:solidFill>
                  <a:schemeClr val="tx1"/>
                </a:solidFill>
                <a:latin typeface="Arial" pitchFamily="34" charset="0"/>
              </a:defRPr>
            </a:lvl3pPr>
            <a:lvl4pPr marL="1587500" indent="-225425" defTabSz="908050" eaLnBrk="0" hangingPunct="0">
              <a:spcBef>
                <a:spcPct val="30000"/>
              </a:spcBef>
              <a:defRPr sz="1200">
                <a:solidFill>
                  <a:schemeClr val="tx1"/>
                </a:solidFill>
                <a:latin typeface="Arial" pitchFamily="34" charset="0"/>
              </a:defRPr>
            </a:lvl4pPr>
            <a:lvl5pPr marL="2041525" indent="-225425" defTabSz="908050" eaLnBrk="0" hangingPunct="0">
              <a:spcBef>
                <a:spcPct val="30000"/>
              </a:spcBef>
              <a:defRPr sz="1200">
                <a:solidFill>
                  <a:schemeClr val="tx1"/>
                </a:solidFill>
                <a:latin typeface="Arial" pitchFamily="34" charset="0"/>
              </a:defRPr>
            </a:lvl5pPr>
            <a:lvl6pPr marL="2498725" indent="-225425" defTabSz="908050" eaLnBrk="0" fontAlgn="base" hangingPunct="0">
              <a:spcBef>
                <a:spcPct val="30000"/>
              </a:spcBef>
              <a:spcAft>
                <a:spcPct val="0"/>
              </a:spcAft>
              <a:defRPr sz="1200">
                <a:solidFill>
                  <a:schemeClr val="tx1"/>
                </a:solidFill>
                <a:latin typeface="Arial" pitchFamily="34" charset="0"/>
              </a:defRPr>
            </a:lvl6pPr>
            <a:lvl7pPr marL="2955925" indent="-225425" defTabSz="908050" eaLnBrk="0" fontAlgn="base" hangingPunct="0">
              <a:spcBef>
                <a:spcPct val="30000"/>
              </a:spcBef>
              <a:spcAft>
                <a:spcPct val="0"/>
              </a:spcAft>
              <a:defRPr sz="1200">
                <a:solidFill>
                  <a:schemeClr val="tx1"/>
                </a:solidFill>
                <a:latin typeface="Arial" pitchFamily="34" charset="0"/>
              </a:defRPr>
            </a:lvl7pPr>
            <a:lvl8pPr marL="3413125" indent="-225425" defTabSz="908050" eaLnBrk="0" fontAlgn="base" hangingPunct="0">
              <a:spcBef>
                <a:spcPct val="30000"/>
              </a:spcBef>
              <a:spcAft>
                <a:spcPct val="0"/>
              </a:spcAft>
              <a:defRPr sz="1200">
                <a:solidFill>
                  <a:schemeClr val="tx1"/>
                </a:solidFill>
                <a:latin typeface="Arial" pitchFamily="34" charset="0"/>
              </a:defRPr>
            </a:lvl8pPr>
            <a:lvl9pPr marL="3870325" indent="-225425"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8F9A9D8-0064-4D83-B045-F0F328BE29BF}" type="slidenum">
              <a:rPr lang="en-US" altLang="en-US" smtClean="0">
                <a:solidFill>
                  <a:srgbClr val="000000"/>
                </a:solidFill>
              </a:rPr>
              <a:pPr eaLnBrk="1" hangingPunct="1">
                <a:spcBef>
                  <a:spcPct val="0"/>
                </a:spcBef>
              </a:pPr>
              <a:t>93</a:t>
            </a:fld>
            <a:endParaRPr lang="en-US" altLang="en-US">
              <a:solidFill>
                <a:srgbClr val="000000"/>
              </a:solidFill>
            </a:endParaRPr>
          </a:p>
        </p:txBody>
      </p:sp>
      <p:sp>
        <p:nvSpPr>
          <p:cNvPr id="360451" name="Rectangle 2"/>
          <p:cNvSpPr>
            <a:spLocks noGrp="1" noRot="1" noChangeAspect="1" noChangeArrowheads="1" noTextEdit="1"/>
          </p:cNvSpPr>
          <p:nvPr>
            <p:ph type="sldImg"/>
          </p:nvPr>
        </p:nvSpPr>
        <p:spPr>
          <a:xfrm>
            <a:off x="1814513" y="585788"/>
            <a:ext cx="3114675" cy="2336800"/>
          </a:xfrm>
          <a:ln/>
        </p:spPr>
      </p:sp>
      <p:sp>
        <p:nvSpPr>
          <p:cNvPr id="360452" name="Rectangle 3"/>
          <p:cNvSpPr>
            <a:spLocks noGrp="1" noChangeArrowheads="1"/>
          </p:cNvSpPr>
          <p:nvPr>
            <p:ph type="body" idx="1"/>
          </p:nvPr>
        </p:nvSpPr>
        <p:spPr>
          <a:xfrm>
            <a:off x="901700" y="3152775"/>
            <a:ext cx="4938713" cy="5980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5" tIns="43799" rIns="87595" bIns="43799"/>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xfrm>
            <a:off x="903288" y="742950"/>
            <a:ext cx="4935537" cy="3700463"/>
          </a:xfrm>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4166B98-69AA-45DC-B9D8-236E41D178F9}" type="slidenum">
              <a:rPr lang="en-US" altLang="en-US" smtClean="0">
                <a:solidFill>
                  <a:srgbClr val="000000"/>
                </a:solidFill>
              </a:rPr>
              <a:pPr eaLnBrk="1" hangingPunct="1">
                <a:spcBef>
                  <a:spcPct val="0"/>
                </a:spcBef>
              </a:pPr>
              <a:t>324</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xfrm>
            <a:off x="903288" y="742950"/>
            <a:ext cx="4935537" cy="3700463"/>
          </a:xfrm>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B41BF02-511C-4EFD-852B-9909A9D4C772}" type="slidenum">
              <a:rPr lang="en-US" altLang="en-US" smtClean="0">
                <a:solidFill>
                  <a:srgbClr val="000000"/>
                </a:solidFill>
              </a:rPr>
              <a:pPr eaLnBrk="1" hangingPunct="1">
                <a:spcBef>
                  <a:spcPct val="0"/>
                </a:spcBef>
              </a:pPr>
              <a:t>325</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xfrm>
            <a:off x="903288" y="742950"/>
            <a:ext cx="4935537" cy="3700463"/>
          </a:xfrm>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C84933C-5B5B-465B-ABE7-7C82CE2786D6}" type="slidenum">
              <a:rPr lang="en-US" altLang="en-US" smtClean="0">
                <a:solidFill>
                  <a:srgbClr val="000000"/>
                </a:solidFill>
              </a:rPr>
              <a:pPr eaLnBrk="1" hangingPunct="1">
                <a:spcBef>
                  <a:spcPct val="0"/>
                </a:spcBef>
              </a:pPr>
              <a:t>326</a:t>
            </a:fld>
            <a:endParaRPr lang="en-US"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a:xfrm>
            <a:off x="903288" y="742950"/>
            <a:ext cx="4935537" cy="3700463"/>
          </a:xfrm>
          <a:ln/>
        </p:spPr>
      </p:sp>
      <p:sp>
        <p:nvSpPr>
          <p:cNvPr id="372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2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77115D3-3ACD-434F-AED5-0AA5193DDBF5}" type="slidenum">
              <a:rPr lang="en-US" altLang="en-US" smtClean="0">
                <a:solidFill>
                  <a:srgbClr val="000000"/>
                </a:solidFill>
              </a:rPr>
              <a:pPr eaLnBrk="1" hangingPunct="1">
                <a:spcBef>
                  <a:spcPct val="0"/>
                </a:spcBef>
              </a:pPr>
              <a:t>327</a:t>
            </a:fld>
            <a:endParaRPr lang="en-US"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xfrm>
            <a:off x="903288" y="742950"/>
            <a:ext cx="4935537" cy="3700463"/>
          </a:xfrm>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50869A0-C2AA-41FC-B675-690F35495A00}" type="slidenum">
              <a:rPr lang="en-US" altLang="en-US" smtClean="0">
                <a:solidFill>
                  <a:srgbClr val="000000"/>
                </a:solidFill>
              </a:rPr>
              <a:pPr eaLnBrk="1" hangingPunct="1">
                <a:spcBef>
                  <a:spcPct val="0"/>
                </a:spcBef>
              </a:pPr>
              <a:t>329</a:t>
            </a:fld>
            <a:endParaRPr lang="en-US"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xfrm>
            <a:off x="903288" y="742950"/>
            <a:ext cx="4935537" cy="3700463"/>
          </a:xfrm>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1FAD11B-51EA-43B9-8DB1-2ADD98E51273}" type="slidenum">
              <a:rPr lang="en-US" altLang="en-US" smtClean="0">
                <a:solidFill>
                  <a:srgbClr val="000000"/>
                </a:solidFill>
              </a:rPr>
              <a:pPr eaLnBrk="1" hangingPunct="1">
                <a:spcBef>
                  <a:spcPct val="0"/>
                </a:spcBef>
              </a:pPr>
              <a:t>330</a:t>
            </a:fld>
            <a:endParaRPr lang="en-US"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xfrm>
            <a:off x="903288" y="742950"/>
            <a:ext cx="4935537" cy="3700463"/>
          </a:xfrm>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84358CE-1304-4C11-9465-913E4BB75748}" type="slidenum">
              <a:rPr lang="en-US" altLang="en-US" smtClean="0">
                <a:solidFill>
                  <a:srgbClr val="000000"/>
                </a:solidFill>
              </a:rPr>
              <a:pPr eaLnBrk="1" hangingPunct="1">
                <a:spcBef>
                  <a:spcPct val="0"/>
                </a:spcBef>
              </a:pPr>
              <a:t>332</a:t>
            </a:fld>
            <a:endParaRPr lang="en-US"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xfrm>
            <a:off x="903288" y="742950"/>
            <a:ext cx="4935537" cy="3700463"/>
          </a:xfrm>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62C6C5A-A5C8-4D7C-8C79-7DFE2E2E7EB2}" type="slidenum">
              <a:rPr lang="en-US" altLang="en-US" smtClean="0">
                <a:solidFill>
                  <a:srgbClr val="000000"/>
                </a:solidFill>
              </a:rPr>
              <a:pPr eaLnBrk="1" hangingPunct="1">
                <a:spcBef>
                  <a:spcPct val="0"/>
                </a:spcBef>
              </a:pPr>
              <a:t>333</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36600" indent="-282575" defTabSz="908050" eaLnBrk="0" hangingPunct="0">
              <a:spcBef>
                <a:spcPct val="30000"/>
              </a:spcBef>
              <a:defRPr sz="1200">
                <a:solidFill>
                  <a:schemeClr val="tx1"/>
                </a:solidFill>
                <a:latin typeface="Arial" pitchFamily="34" charset="0"/>
              </a:defRPr>
            </a:lvl2pPr>
            <a:lvl3pPr marL="1133475" indent="-225425" defTabSz="908050" eaLnBrk="0" hangingPunct="0">
              <a:spcBef>
                <a:spcPct val="30000"/>
              </a:spcBef>
              <a:defRPr sz="1200">
                <a:solidFill>
                  <a:schemeClr val="tx1"/>
                </a:solidFill>
                <a:latin typeface="Arial" pitchFamily="34" charset="0"/>
              </a:defRPr>
            </a:lvl3pPr>
            <a:lvl4pPr marL="1587500" indent="-225425" defTabSz="908050" eaLnBrk="0" hangingPunct="0">
              <a:spcBef>
                <a:spcPct val="30000"/>
              </a:spcBef>
              <a:defRPr sz="1200">
                <a:solidFill>
                  <a:schemeClr val="tx1"/>
                </a:solidFill>
                <a:latin typeface="Arial" pitchFamily="34" charset="0"/>
              </a:defRPr>
            </a:lvl4pPr>
            <a:lvl5pPr marL="2041525" indent="-225425" defTabSz="908050" eaLnBrk="0" hangingPunct="0">
              <a:spcBef>
                <a:spcPct val="30000"/>
              </a:spcBef>
              <a:defRPr sz="1200">
                <a:solidFill>
                  <a:schemeClr val="tx1"/>
                </a:solidFill>
                <a:latin typeface="Arial" pitchFamily="34" charset="0"/>
              </a:defRPr>
            </a:lvl5pPr>
            <a:lvl6pPr marL="2498725" indent="-225425" defTabSz="908050" eaLnBrk="0" fontAlgn="base" hangingPunct="0">
              <a:spcBef>
                <a:spcPct val="30000"/>
              </a:spcBef>
              <a:spcAft>
                <a:spcPct val="0"/>
              </a:spcAft>
              <a:defRPr sz="1200">
                <a:solidFill>
                  <a:schemeClr val="tx1"/>
                </a:solidFill>
                <a:latin typeface="Arial" pitchFamily="34" charset="0"/>
              </a:defRPr>
            </a:lvl6pPr>
            <a:lvl7pPr marL="2955925" indent="-225425" defTabSz="908050" eaLnBrk="0" fontAlgn="base" hangingPunct="0">
              <a:spcBef>
                <a:spcPct val="30000"/>
              </a:spcBef>
              <a:spcAft>
                <a:spcPct val="0"/>
              </a:spcAft>
              <a:defRPr sz="1200">
                <a:solidFill>
                  <a:schemeClr val="tx1"/>
                </a:solidFill>
                <a:latin typeface="Arial" pitchFamily="34" charset="0"/>
              </a:defRPr>
            </a:lvl7pPr>
            <a:lvl8pPr marL="3413125" indent="-225425" defTabSz="908050" eaLnBrk="0" fontAlgn="base" hangingPunct="0">
              <a:spcBef>
                <a:spcPct val="30000"/>
              </a:spcBef>
              <a:spcAft>
                <a:spcPct val="0"/>
              </a:spcAft>
              <a:defRPr sz="1200">
                <a:solidFill>
                  <a:schemeClr val="tx1"/>
                </a:solidFill>
                <a:latin typeface="Arial" pitchFamily="34" charset="0"/>
              </a:defRPr>
            </a:lvl8pPr>
            <a:lvl9pPr marL="3870325" indent="-225425"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215E579-04D4-43CF-9CCA-BF048E44FBDB}" type="slidenum">
              <a:rPr lang="en-US" altLang="en-US" smtClean="0">
                <a:solidFill>
                  <a:srgbClr val="000000"/>
                </a:solidFill>
              </a:rPr>
              <a:pPr eaLnBrk="1" hangingPunct="1">
                <a:spcBef>
                  <a:spcPct val="0"/>
                </a:spcBef>
              </a:pPr>
              <a:t>94</a:t>
            </a:fld>
            <a:endParaRPr lang="en-US" altLang="en-US">
              <a:solidFill>
                <a:srgbClr val="000000"/>
              </a:solidFill>
            </a:endParaRPr>
          </a:p>
        </p:txBody>
      </p:sp>
      <p:sp>
        <p:nvSpPr>
          <p:cNvPr id="361475" name="Rectangle 2"/>
          <p:cNvSpPr>
            <a:spLocks noGrp="1" noRot="1" noChangeAspect="1" noChangeArrowheads="1" noTextEdit="1"/>
          </p:cNvSpPr>
          <p:nvPr>
            <p:ph type="sldImg"/>
          </p:nvPr>
        </p:nvSpPr>
        <p:spPr>
          <a:xfrm>
            <a:off x="1814513" y="585788"/>
            <a:ext cx="3114675" cy="2336800"/>
          </a:xfrm>
          <a:ln/>
        </p:spPr>
      </p:sp>
      <p:sp>
        <p:nvSpPr>
          <p:cNvPr id="361476" name="Rectangle 3"/>
          <p:cNvSpPr>
            <a:spLocks noGrp="1" noChangeArrowheads="1"/>
          </p:cNvSpPr>
          <p:nvPr>
            <p:ph type="body" idx="1"/>
          </p:nvPr>
        </p:nvSpPr>
        <p:spPr>
          <a:xfrm>
            <a:off x="901700" y="3152775"/>
            <a:ext cx="4938713" cy="5980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5" tIns="43799" rIns="87595" bIns="43799"/>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36600" indent="-282575" defTabSz="908050" eaLnBrk="0" hangingPunct="0">
              <a:spcBef>
                <a:spcPct val="30000"/>
              </a:spcBef>
              <a:defRPr sz="1200">
                <a:solidFill>
                  <a:schemeClr val="tx1"/>
                </a:solidFill>
                <a:latin typeface="Arial" pitchFamily="34" charset="0"/>
              </a:defRPr>
            </a:lvl2pPr>
            <a:lvl3pPr marL="1133475" indent="-225425" defTabSz="908050" eaLnBrk="0" hangingPunct="0">
              <a:spcBef>
                <a:spcPct val="30000"/>
              </a:spcBef>
              <a:defRPr sz="1200">
                <a:solidFill>
                  <a:schemeClr val="tx1"/>
                </a:solidFill>
                <a:latin typeface="Arial" pitchFamily="34" charset="0"/>
              </a:defRPr>
            </a:lvl3pPr>
            <a:lvl4pPr marL="1587500" indent="-225425" defTabSz="908050" eaLnBrk="0" hangingPunct="0">
              <a:spcBef>
                <a:spcPct val="30000"/>
              </a:spcBef>
              <a:defRPr sz="1200">
                <a:solidFill>
                  <a:schemeClr val="tx1"/>
                </a:solidFill>
                <a:latin typeface="Arial" pitchFamily="34" charset="0"/>
              </a:defRPr>
            </a:lvl4pPr>
            <a:lvl5pPr marL="2041525" indent="-225425" defTabSz="908050" eaLnBrk="0" hangingPunct="0">
              <a:spcBef>
                <a:spcPct val="30000"/>
              </a:spcBef>
              <a:defRPr sz="1200">
                <a:solidFill>
                  <a:schemeClr val="tx1"/>
                </a:solidFill>
                <a:latin typeface="Arial" pitchFamily="34" charset="0"/>
              </a:defRPr>
            </a:lvl5pPr>
            <a:lvl6pPr marL="2498725" indent="-225425" defTabSz="908050" eaLnBrk="0" fontAlgn="base" hangingPunct="0">
              <a:spcBef>
                <a:spcPct val="30000"/>
              </a:spcBef>
              <a:spcAft>
                <a:spcPct val="0"/>
              </a:spcAft>
              <a:defRPr sz="1200">
                <a:solidFill>
                  <a:schemeClr val="tx1"/>
                </a:solidFill>
                <a:latin typeface="Arial" pitchFamily="34" charset="0"/>
              </a:defRPr>
            </a:lvl6pPr>
            <a:lvl7pPr marL="2955925" indent="-225425" defTabSz="908050" eaLnBrk="0" fontAlgn="base" hangingPunct="0">
              <a:spcBef>
                <a:spcPct val="30000"/>
              </a:spcBef>
              <a:spcAft>
                <a:spcPct val="0"/>
              </a:spcAft>
              <a:defRPr sz="1200">
                <a:solidFill>
                  <a:schemeClr val="tx1"/>
                </a:solidFill>
                <a:latin typeface="Arial" pitchFamily="34" charset="0"/>
              </a:defRPr>
            </a:lvl7pPr>
            <a:lvl8pPr marL="3413125" indent="-225425" defTabSz="908050" eaLnBrk="0" fontAlgn="base" hangingPunct="0">
              <a:spcBef>
                <a:spcPct val="30000"/>
              </a:spcBef>
              <a:spcAft>
                <a:spcPct val="0"/>
              </a:spcAft>
              <a:defRPr sz="1200">
                <a:solidFill>
                  <a:schemeClr val="tx1"/>
                </a:solidFill>
                <a:latin typeface="Arial" pitchFamily="34" charset="0"/>
              </a:defRPr>
            </a:lvl8pPr>
            <a:lvl9pPr marL="3870325" indent="-225425"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56530C8-109B-4FC1-8324-755DBB2A0B12}" type="slidenum">
              <a:rPr lang="en-US" altLang="en-US" smtClean="0">
                <a:solidFill>
                  <a:srgbClr val="000000"/>
                </a:solidFill>
              </a:rPr>
              <a:pPr eaLnBrk="1" hangingPunct="1">
                <a:spcBef>
                  <a:spcPct val="0"/>
                </a:spcBef>
              </a:pPr>
              <a:t>95</a:t>
            </a:fld>
            <a:endParaRPr lang="en-US" altLang="en-US">
              <a:solidFill>
                <a:srgbClr val="000000"/>
              </a:solidFill>
            </a:endParaRPr>
          </a:p>
        </p:txBody>
      </p:sp>
      <p:sp>
        <p:nvSpPr>
          <p:cNvPr id="362499" name="Rectangle 2"/>
          <p:cNvSpPr>
            <a:spLocks noGrp="1" noRot="1" noChangeAspect="1" noChangeArrowheads="1" noTextEdit="1"/>
          </p:cNvSpPr>
          <p:nvPr>
            <p:ph type="sldImg"/>
          </p:nvPr>
        </p:nvSpPr>
        <p:spPr>
          <a:xfrm>
            <a:off x="1814513" y="585788"/>
            <a:ext cx="3114675" cy="2336800"/>
          </a:xfrm>
          <a:ln/>
        </p:spPr>
      </p:sp>
      <p:sp>
        <p:nvSpPr>
          <p:cNvPr id="362500" name="Rectangle 3"/>
          <p:cNvSpPr>
            <a:spLocks noGrp="1" noChangeArrowheads="1"/>
          </p:cNvSpPr>
          <p:nvPr>
            <p:ph type="body" idx="1"/>
          </p:nvPr>
        </p:nvSpPr>
        <p:spPr>
          <a:xfrm>
            <a:off x="901700" y="3152775"/>
            <a:ext cx="4938713" cy="5980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5" tIns="43799" rIns="87595" bIns="43799"/>
          <a:lstStyle/>
          <a:p>
            <a:pPr eaLnBrk="1" hangingPunct="1"/>
            <a:r>
              <a:rPr lang="en-US" altLang="en-US">
                <a:latin typeface="Times New Roman" pitchFamily="18" charset="0"/>
              </a:rPr>
              <a:t>¥begin{array}{r@{¥,}c@{¥,}l} ¥forall x.[¥textsf{¥color{blue} Heart}(x) &amp; {¥color{red}¥rightarrow} &amp; ¥textsf{¥color{blue} MuscularOrgan}(x) ¥,¥wedge¥, ¥¥ &amp; &amp; ¥exists y.[¥textsf{¥color{magenta} isPartOf}(x,y) ¥,¥wedge¥, ¥¥&amp;&amp;¥textsf{¥color{blue} CirculatorySystem}(y)]] ¥end{array}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36600" indent="-282575" defTabSz="908050" eaLnBrk="0" hangingPunct="0">
              <a:spcBef>
                <a:spcPct val="30000"/>
              </a:spcBef>
              <a:defRPr sz="1200">
                <a:solidFill>
                  <a:schemeClr val="tx1"/>
                </a:solidFill>
                <a:latin typeface="Arial" pitchFamily="34" charset="0"/>
              </a:defRPr>
            </a:lvl2pPr>
            <a:lvl3pPr marL="1133475" indent="-225425" defTabSz="908050" eaLnBrk="0" hangingPunct="0">
              <a:spcBef>
                <a:spcPct val="30000"/>
              </a:spcBef>
              <a:defRPr sz="1200">
                <a:solidFill>
                  <a:schemeClr val="tx1"/>
                </a:solidFill>
                <a:latin typeface="Arial" pitchFamily="34" charset="0"/>
              </a:defRPr>
            </a:lvl3pPr>
            <a:lvl4pPr marL="1587500" indent="-225425" defTabSz="908050" eaLnBrk="0" hangingPunct="0">
              <a:spcBef>
                <a:spcPct val="30000"/>
              </a:spcBef>
              <a:defRPr sz="1200">
                <a:solidFill>
                  <a:schemeClr val="tx1"/>
                </a:solidFill>
                <a:latin typeface="Arial" pitchFamily="34" charset="0"/>
              </a:defRPr>
            </a:lvl4pPr>
            <a:lvl5pPr marL="2041525" indent="-225425" defTabSz="908050" eaLnBrk="0" hangingPunct="0">
              <a:spcBef>
                <a:spcPct val="30000"/>
              </a:spcBef>
              <a:defRPr sz="1200">
                <a:solidFill>
                  <a:schemeClr val="tx1"/>
                </a:solidFill>
                <a:latin typeface="Arial" pitchFamily="34" charset="0"/>
              </a:defRPr>
            </a:lvl5pPr>
            <a:lvl6pPr marL="2498725" indent="-225425" defTabSz="908050" eaLnBrk="0" fontAlgn="base" hangingPunct="0">
              <a:spcBef>
                <a:spcPct val="30000"/>
              </a:spcBef>
              <a:spcAft>
                <a:spcPct val="0"/>
              </a:spcAft>
              <a:defRPr sz="1200">
                <a:solidFill>
                  <a:schemeClr val="tx1"/>
                </a:solidFill>
                <a:latin typeface="Arial" pitchFamily="34" charset="0"/>
              </a:defRPr>
            </a:lvl6pPr>
            <a:lvl7pPr marL="2955925" indent="-225425" defTabSz="908050" eaLnBrk="0" fontAlgn="base" hangingPunct="0">
              <a:spcBef>
                <a:spcPct val="30000"/>
              </a:spcBef>
              <a:spcAft>
                <a:spcPct val="0"/>
              </a:spcAft>
              <a:defRPr sz="1200">
                <a:solidFill>
                  <a:schemeClr val="tx1"/>
                </a:solidFill>
                <a:latin typeface="Arial" pitchFamily="34" charset="0"/>
              </a:defRPr>
            </a:lvl7pPr>
            <a:lvl8pPr marL="3413125" indent="-225425" defTabSz="908050" eaLnBrk="0" fontAlgn="base" hangingPunct="0">
              <a:spcBef>
                <a:spcPct val="30000"/>
              </a:spcBef>
              <a:spcAft>
                <a:spcPct val="0"/>
              </a:spcAft>
              <a:defRPr sz="1200">
                <a:solidFill>
                  <a:schemeClr val="tx1"/>
                </a:solidFill>
                <a:latin typeface="Arial" pitchFamily="34" charset="0"/>
              </a:defRPr>
            </a:lvl8pPr>
            <a:lvl9pPr marL="3870325" indent="-225425"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E76F6D5-0753-4F5F-B253-2BCB215F61DC}" type="slidenum">
              <a:rPr lang="en-US" altLang="en-US" smtClean="0">
                <a:solidFill>
                  <a:srgbClr val="000000"/>
                </a:solidFill>
              </a:rPr>
              <a:pPr eaLnBrk="1" hangingPunct="1">
                <a:spcBef>
                  <a:spcPct val="0"/>
                </a:spcBef>
              </a:pPr>
              <a:t>97</a:t>
            </a:fld>
            <a:endParaRPr lang="en-US" altLang="en-US">
              <a:solidFill>
                <a:srgbClr val="000000"/>
              </a:solidFill>
            </a:endParaRPr>
          </a:p>
        </p:txBody>
      </p:sp>
      <p:sp>
        <p:nvSpPr>
          <p:cNvPr id="363523" name="Rectangle 2"/>
          <p:cNvSpPr>
            <a:spLocks noGrp="1" noRot="1" noChangeAspect="1" noChangeArrowheads="1" noTextEdit="1"/>
          </p:cNvSpPr>
          <p:nvPr>
            <p:ph type="sldImg"/>
          </p:nvPr>
        </p:nvSpPr>
        <p:spPr>
          <a:xfrm>
            <a:off x="1814513" y="585788"/>
            <a:ext cx="3114675" cy="2336800"/>
          </a:xfrm>
          <a:ln/>
        </p:spPr>
      </p:sp>
      <p:sp>
        <p:nvSpPr>
          <p:cNvPr id="363524" name="Rectangle 3"/>
          <p:cNvSpPr>
            <a:spLocks noGrp="1" noChangeArrowheads="1"/>
          </p:cNvSpPr>
          <p:nvPr>
            <p:ph type="body" idx="1"/>
          </p:nvPr>
        </p:nvSpPr>
        <p:spPr>
          <a:xfrm>
            <a:off x="900113" y="3152775"/>
            <a:ext cx="4941887" cy="5980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36600" indent="-282575" defTabSz="908050" eaLnBrk="0" hangingPunct="0">
              <a:spcBef>
                <a:spcPct val="30000"/>
              </a:spcBef>
              <a:defRPr sz="1200">
                <a:solidFill>
                  <a:schemeClr val="tx1"/>
                </a:solidFill>
                <a:latin typeface="Arial" pitchFamily="34" charset="0"/>
              </a:defRPr>
            </a:lvl2pPr>
            <a:lvl3pPr marL="1133475" indent="-225425" defTabSz="908050" eaLnBrk="0" hangingPunct="0">
              <a:spcBef>
                <a:spcPct val="30000"/>
              </a:spcBef>
              <a:defRPr sz="1200">
                <a:solidFill>
                  <a:schemeClr val="tx1"/>
                </a:solidFill>
                <a:latin typeface="Arial" pitchFamily="34" charset="0"/>
              </a:defRPr>
            </a:lvl3pPr>
            <a:lvl4pPr marL="1587500" indent="-225425" defTabSz="908050" eaLnBrk="0" hangingPunct="0">
              <a:spcBef>
                <a:spcPct val="30000"/>
              </a:spcBef>
              <a:defRPr sz="1200">
                <a:solidFill>
                  <a:schemeClr val="tx1"/>
                </a:solidFill>
                <a:latin typeface="Arial" pitchFamily="34" charset="0"/>
              </a:defRPr>
            </a:lvl4pPr>
            <a:lvl5pPr marL="2041525" indent="-225425" defTabSz="908050" eaLnBrk="0" hangingPunct="0">
              <a:spcBef>
                <a:spcPct val="30000"/>
              </a:spcBef>
              <a:defRPr sz="1200">
                <a:solidFill>
                  <a:schemeClr val="tx1"/>
                </a:solidFill>
                <a:latin typeface="Arial" pitchFamily="34" charset="0"/>
              </a:defRPr>
            </a:lvl5pPr>
            <a:lvl6pPr marL="2498725" indent="-225425" defTabSz="908050" eaLnBrk="0" fontAlgn="base" hangingPunct="0">
              <a:spcBef>
                <a:spcPct val="30000"/>
              </a:spcBef>
              <a:spcAft>
                <a:spcPct val="0"/>
              </a:spcAft>
              <a:defRPr sz="1200">
                <a:solidFill>
                  <a:schemeClr val="tx1"/>
                </a:solidFill>
                <a:latin typeface="Arial" pitchFamily="34" charset="0"/>
              </a:defRPr>
            </a:lvl6pPr>
            <a:lvl7pPr marL="2955925" indent="-225425" defTabSz="908050" eaLnBrk="0" fontAlgn="base" hangingPunct="0">
              <a:spcBef>
                <a:spcPct val="30000"/>
              </a:spcBef>
              <a:spcAft>
                <a:spcPct val="0"/>
              </a:spcAft>
              <a:defRPr sz="1200">
                <a:solidFill>
                  <a:schemeClr val="tx1"/>
                </a:solidFill>
                <a:latin typeface="Arial" pitchFamily="34" charset="0"/>
              </a:defRPr>
            </a:lvl7pPr>
            <a:lvl8pPr marL="3413125" indent="-225425" defTabSz="908050" eaLnBrk="0" fontAlgn="base" hangingPunct="0">
              <a:spcBef>
                <a:spcPct val="30000"/>
              </a:spcBef>
              <a:spcAft>
                <a:spcPct val="0"/>
              </a:spcAft>
              <a:defRPr sz="1200">
                <a:solidFill>
                  <a:schemeClr val="tx1"/>
                </a:solidFill>
                <a:latin typeface="Arial" pitchFamily="34" charset="0"/>
              </a:defRPr>
            </a:lvl8pPr>
            <a:lvl9pPr marL="3870325" indent="-225425"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B4E33F3-B1FA-4D5D-A3E4-BF23733AD7FE}" type="slidenum">
              <a:rPr lang="ru-RU" altLang="en-US" smtClean="0"/>
              <a:pPr eaLnBrk="1" hangingPunct="1">
                <a:spcBef>
                  <a:spcPct val="0"/>
                </a:spcBef>
              </a:pPr>
              <a:t>175</a:t>
            </a:fld>
            <a:endParaRPr lang="ru-RU" altLang="en-US"/>
          </a:p>
        </p:txBody>
      </p:sp>
      <p:sp>
        <p:nvSpPr>
          <p:cNvPr id="364547" name="Rectangle 2"/>
          <p:cNvSpPr>
            <a:spLocks noGrp="1" noRot="1" noChangeAspect="1" noChangeArrowheads="1" noTextEdit="1"/>
          </p:cNvSpPr>
          <p:nvPr>
            <p:ph type="sldImg"/>
          </p:nvPr>
        </p:nvSpPr>
        <p:spPr>
          <a:xfrm>
            <a:off x="908050" y="741363"/>
            <a:ext cx="4937125" cy="3702050"/>
          </a:xfrm>
          <a:ln/>
        </p:spPr>
      </p:sp>
      <p:sp>
        <p:nvSpPr>
          <p:cNvPr id="364548" name="Rectangle 3"/>
          <p:cNvSpPr>
            <a:spLocks noGrp="1" noChangeArrowheads="1"/>
          </p:cNvSpPr>
          <p:nvPr>
            <p:ph type="body" idx="1"/>
          </p:nvPr>
        </p:nvSpPr>
        <p:spPr>
          <a:xfrm>
            <a:off x="900113" y="4691063"/>
            <a:ext cx="4941887"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t>&lt;owl:ObjectProperty rdf:ID="producesWine"&gt;</a:t>
            </a:r>
          </a:p>
          <a:p>
            <a:pPr eaLnBrk="1" hangingPunct="1"/>
            <a:r>
              <a:rPr lang="de-DE" altLang="en-US"/>
              <a:t>  &lt;owl:inverseOf rdf:resource="#hasMaker" /&gt;</a:t>
            </a:r>
          </a:p>
          <a:p>
            <a:pPr eaLnBrk="1" hangingPunct="1"/>
            <a:r>
              <a:rPr lang="de-DE" altLang="en-US"/>
              <a:t>&lt;/owl:ObjectProperty&gt;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xfrm>
            <a:off x="903288" y="742950"/>
            <a:ext cx="4935537" cy="3700463"/>
          </a:xfrm>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6B5805E-27ED-4619-B665-5DFB6F362C82}" type="slidenum">
              <a:rPr lang="en-US" altLang="en-US" smtClean="0">
                <a:solidFill>
                  <a:srgbClr val="000000"/>
                </a:solidFill>
              </a:rPr>
              <a:pPr eaLnBrk="1" hangingPunct="1">
                <a:spcBef>
                  <a:spcPct val="0"/>
                </a:spcBef>
              </a:pPr>
              <a:t>320</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xfrm>
            <a:off x="903288" y="742950"/>
            <a:ext cx="4935537" cy="3700463"/>
          </a:xfrm>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A9889E2-05CD-4CBA-BDB1-B00B3290265D}" type="slidenum">
              <a:rPr lang="en-US" altLang="en-US" smtClean="0">
                <a:solidFill>
                  <a:srgbClr val="000000"/>
                </a:solidFill>
              </a:rPr>
              <a:pPr eaLnBrk="1" hangingPunct="1">
                <a:spcBef>
                  <a:spcPct val="0"/>
                </a:spcBef>
              </a:pPr>
              <a:t>321</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xfrm>
            <a:off x="903288" y="742950"/>
            <a:ext cx="4935537" cy="3700463"/>
          </a:xfrm>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835FEE4-6595-48FC-BA41-582BBF30FD56}" type="slidenum">
              <a:rPr lang="en-US" altLang="en-US" smtClean="0">
                <a:solidFill>
                  <a:srgbClr val="000000"/>
                </a:solidFill>
              </a:rPr>
              <a:pPr eaLnBrk="1" hangingPunct="1">
                <a:spcBef>
                  <a:spcPct val="0"/>
                </a:spcBef>
              </a:pPr>
              <a:t>322</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xfrm>
            <a:off x="903288" y="742950"/>
            <a:ext cx="4935537" cy="3700463"/>
          </a:xfrm>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defRPr>
            </a:lvl1pPr>
            <a:lvl2pPr marL="744538" indent="-285750" defTabSz="908050" eaLnBrk="0" hangingPunct="0">
              <a:spcBef>
                <a:spcPct val="30000"/>
              </a:spcBef>
              <a:defRPr sz="1200">
                <a:solidFill>
                  <a:schemeClr val="tx1"/>
                </a:solidFill>
                <a:latin typeface="Arial" pitchFamily="34" charset="0"/>
              </a:defRPr>
            </a:lvl2pPr>
            <a:lvl3pPr marL="1144588" indent="-228600" defTabSz="908050" eaLnBrk="0" hangingPunct="0">
              <a:spcBef>
                <a:spcPct val="30000"/>
              </a:spcBef>
              <a:defRPr sz="1200">
                <a:solidFill>
                  <a:schemeClr val="tx1"/>
                </a:solidFill>
                <a:latin typeface="Arial" pitchFamily="34" charset="0"/>
              </a:defRPr>
            </a:lvl3pPr>
            <a:lvl4pPr marL="1603375" indent="-228600" defTabSz="908050" eaLnBrk="0" hangingPunct="0">
              <a:spcBef>
                <a:spcPct val="30000"/>
              </a:spcBef>
              <a:defRPr sz="1200">
                <a:solidFill>
                  <a:schemeClr val="tx1"/>
                </a:solidFill>
                <a:latin typeface="Arial" pitchFamily="34" charset="0"/>
              </a:defRPr>
            </a:lvl4pPr>
            <a:lvl5pPr marL="2060575" indent="-228600" defTabSz="908050" eaLnBrk="0" hangingPunct="0">
              <a:spcBef>
                <a:spcPct val="30000"/>
              </a:spcBef>
              <a:defRPr sz="1200">
                <a:solidFill>
                  <a:schemeClr val="tx1"/>
                </a:solidFill>
                <a:latin typeface="Arial" pitchFamily="34" charset="0"/>
              </a:defRPr>
            </a:lvl5pPr>
            <a:lvl6pPr marL="2517775" indent="-228600" defTabSz="908050" eaLnBrk="0" fontAlgn="base" hangingPunct="0">
              <a:spcBef>
                <a:spcPct val="30000"/>
              </a:spcBef>
              <a:spcAft>
                <a:spcPct val="0"/>
              </a:spcAft>
              <a:defRPr sz="1200">
                <a:solidFill>
                  <a:schemeClr val="tx1"/>
                </a:solidFill>
                <a:latin typeface="Arial" pitchFamily="34" charset="0"/>
              </a:defRPr>
            </a:lvl6pPr>
            <a:lvl7pPr marL="2974975" indent="-228600" defTabSz="908050" eaLnBrk="0" fontAlgn="base" hangingPunct="0">
              <a:spcBef>
                <a:spcPct val="30000"/>
              </a:spcBef>
              <a:spcAft>
                <a:spcPct val="0"/>
              </a:spcAft>
              <a:defRPr sz="1200">
                <a:solidFill>
                  <a:schemeClr val="tx1"/>
                </a:solidFill>
                <a:latin typeface="Arial" pitchFamily="34" charset="0"/>
              </a:defRPr>
            </a:lvl7pPr>
            <a:lvl8pPr marL="3432175" indent="-228600" defTabSz="908050" eaLnBrk="0" fontAlgn="base" hangingPunct="0">
              <a:spcBef>
                <a:spcPct val="30000"/>
              </a:spcBef>
              <a:spcAft>
                <a:spcPct val="0"/>
              </a:spcAft>
              <a:defRPr sz="1200">
                <a:solidFill>
                  <a:schemeClr val="tx1"/>
                </a:solidFill>
                <a:latin typeface="Arial" pitchFamily="34" charset="0"/>
              </a:defRPr>
            </a:lvl8pPr>
            <a:lvl9pPr marL="3889375" indent="-228600" defTabSz="9080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A7D6E44-F02C-48E0-B203-17D277BDAF81}" type="slidenum">
              <a:rPr lang="en-US" altLang="en-US" smtClean="0">
                <a:solidFill>
                  <a:srgbClr val="000000"/>
                </a:solidFill>
              </a:rPr>
              <a:pPr eaLnBrk="1" hangingPunct="1">
                <a:spcBef>
                  <a:spcPct val="0"/>
                </a:spcBef>
              </a:pPr>
              <a:t>323</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8A36C9-5840-4C7E-9AFE-07E13F8D6084}" type="slidenum">
              <a:rPr lang="ru-RU"/>
              <a:pPr>
                <a:defRPr/>
              </a:pPr>
              <a:t>‹#›</a:t>
            </a:fld>
            <a:endParaRPr lang="ru-RU"/>
          </a:p>
        </p:txBody>
      </p:sp>
    </p:spTree>
    <p:extLst>
      <p:ext uri="{BB962C8B-B14F-4D97-AF65-F5344CB8AC3E}">
        <p14:creationId xmlns:p14="http://schemas.microsoft.com/office/powerpoint/2010/main" val="251770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B4E2A0-8549-4B73-AEC0-36C7B88FE938}" type="slidenum">
              <a:rPr lang="ru-RU"/>
              <a:pPr>
                <a:defRPr/>
              </a:pPr>
              <a:t>‹#›</a:t>
            </a:fld>
            <a:endParaRPr lang="ru-RU"/>
          </a:p>
        </p:txBody>
      </p:sp>
    </p:spTree>
    <p:extLst>
      <p:ext uri="{BB962C8B-B14F-4D97-AF65-F5344CB8AC3E}">
        <p14:creationId xmlns:p14="http://schemas.microsoft.com/office/powerpoint/2010/main" val="32937215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30503A-CC08-4477-8D6A-6807B273CA01}"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DC4BF-6288-4428-B1EC-449338F27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6011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30503A-CC08-4477-8D6A-6807B273CA01}" type="datetimeFigureOut">
              <a:rPr lang="en-US" smtClean="0">
                <a:solidFill>
                  <a:prstClr val="black">
                    <a:tint val="75000"/>
                  </a:prstClr>
                </a:solidFill>
              </a:rPr>
              <a:pPr/>
              <a:t>3/15/2024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EDC4BF-6288-4428-B1EC-449338F27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4015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30503A-CC08-4477-8D6A-6807B273CA01}" type="datetimeFigureOut">
              <a:rPr lang="en-US" smtClean="0">
                <a:solidFill>
                  <a:prstClr val="black">
                    <a:tint val="75000"/>
                  </a:prstClr>
                </a:solidFill>
              </a:rPr>
              <a:pPr/>
              <a:t>3/15/2024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EDC4BF-6288-4428-B1EC-449338F27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3207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30503A-CC08-4477-8D6A-6807B273CA01}" type="datetimeFigureOut">
              <a:rPr lang="en-US" smtClean="0">
                <a:solidFill>
                  <a:prstClr val="black">
                    <a:tint val="75000"/>
                  </a:prstClr>
                </a:solidFill>
              </a:rPr>
              <a:pPr/>
              <a:t>3/15/2024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EDC4BF-6288-4428-B1EC-449338F27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1607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E30503A-CC08-4477-8D6A-6807B273CA01}"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DC4BF-6288-4428-B1EC-449338F27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5086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E30503A-CC08-4477-8D6A-6807B273CA01}"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DC4BF-6288-4428-B1EC-449338F27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8208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30503A-CC08-4477-8D6A-6807B273CA01}"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DC4BF-6288-4428-B1EC-449338F27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7355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30503A-CC08-4477-8D6A-6807B273CA01}"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DC4BF-6288-4428-B1EC-449338F27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7507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499"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6500"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solidFill>
                  <a:srgbClr val="578963"/>
                </a:solidFill>
              </a:defRPr>
            </a:lvl1pPr>
          </a:lstStyle>
          <a:p>
            <a:pPr>
              <a:defRPr/>
            </a:pPr>
            <a:r>
              <a:rPr lang="en-US"/>
              <a:t>2001-08-30</a:t>
            </a:r>
          </a:p>
        </p:txBody>
      </p:sp>
      <p:sp>
        <p:nvSpPr>
          <p:cNvPr id="6" name="Rectangle 1030"/>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solidFill>
                  <a:srgbClr val="578963"/>
                </a:solidFill>
              </a:defRPr>
            </a:lvl1pPr>
          </a:lstStyle>
          <a:p>
            <a:pPr>
              <a:defRPr/>
            </a:pPr>
            <a:fld id="{96794E3B-ABE6-480E-8C45-DC0D6BC0D881}" type="slidenum">
              <a:rPr lang="en-US"/>
              <a:pPr>
                <a:defRPr/>
              </a:pPr>
              <a:t>‹#›</a:t>
            </a:fld>
            <a:endParaRPr lang="en-US"/>
          </a:p>
        </p:txBody>
      </p:sp>
    </p:spTree>
    <p:extLst>
      <p:ext uri="{BB962C8B-B14F-4D97-AF65-F5344CB8AC3E}">
        <p14:creationId xmlns:p14="http://schemas.microsoft.com/office/powerpoint/2010/main" val="39443271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2001-08-30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9390FE-E744-405E-9ACA-687979B209A2}" type="slidenum">
              <a:rPr lang="en-US"/>
              <a:pPr>
                <a:defRPr/>
              </a:pPr>
              <a:t>‹#›</a:t>
            </a:fld>
            <a:endParaRPr lang="en-US"/>
          </a:p>
        </p:txBody>
      </p:sp>
    </p:spTree>
    <p:extLst>
      <p:ext uri="{BB962C8B-B14F-4D97-AF65-F5344CB8AC3E}">
        <p14:creationId xmlns:p14="http://schemas.microsoft.com/office/powerpoint/2010/main" val="2612540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D448C-113C-45AF-8B3F-4DC97699E238}" type="slidenum">
              <a:rPr lang="ru-RU"/>
              <a:pPr>
                <a:defRPr/>
              </a:pPr>
              <a:t>‹#›</a:t>
            </a:fld>
            <a:endParaRPr lang="ru-RU"/>
          </a:p>
        </p:txBody>
      </p:sp>
    </p:spTree>
    <p:extLst>
      <p:ext uri="{BB962C8B-B14F-4D97-AF65-F5344CB8AC3E}">
        <p14:creationId xmlns:p14="http://schemas.microsoft.com/office/powerpoint/2010/main" val="3095264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2001-08-30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070DE4-CD57-4B22-8969-013C8B8E6E5A}" type="slidenum">
              <a:rPr lang="en-US"/>
              <a:pPr>
                <a:defRPr/>
              </a:pPr>
              <a:t>‹#›</a:t>
            </a:fld>
            <a:endParaRPr lang="en-US"/>
          </a:p>
        </p:txBody>
      </p:sp>
    </p:spTree>
    <p:extLst>
      <p:ext uri="{BB962C8B-B14F-4D97-AF65-F5344CB8AC3E}">
        <p14:creationId xmlns:p14="http://schemas.microsoft.com/office/powerpoint/2010/main" val="18902359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2001-08-30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3AC566-1FF8-4DCC-AE28-1F4EC97988BC}" type="slidenum">
              <a:rPr lang="en-US"/>
              <a:pPr>
                <a:defRPr/>
              </a:pPr>
              <a:t>‹#›</a:t>
            </a:fld>
            <a:endParaRPr lang="en-US"/>
          </a:p>
        </p:txBody>
      </p:sp>
    </p:spTree>
    <p:extLst>
      <p:ext uri="{BB962C8B-B14F-4D97-AF65-F5344CB8AC3E}">
        <p14:creationId xmlns:p14="http://schemas.microsoft.com/office/powerpoint/2010/main" val="37116954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2001-08-30</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E2E9F2-C4D5-48FA-89FB-7796C487CCDB}" type="slidenum">
              <a:rPr lang="en-US"/>
              <a:pPr>
                <a:defRPr/>
              </a:pPr>
              <a:t>‹#›</a:t>
            </a:fld>
            <a:endParaRPr lang="en-US"/>
          </a:p>
        </p:txBody>
      </p:sp>
    </p:spTree>
    <p:extLst>
      <p:ext uri="{BB962C8B-B14F-4D97-AF65-F5344CB8AC3E}">
        <p14:creationId xmlns:p14="http://schemas.microsoft.com/office/powerpoint/2010/main" val="33127729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2001-08-30</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D89F98C-897F-4EC3-A3EC-AD32D531596D}" type="slidenum">
              <a:rPr lang="en-US"/>
              <a:pPr>
                <a:defRPr/>
              </a:pPr>
              <a:t>‹#›</a:t>
            </a:fld>
            <a:endParaRPr lang="en-US"/>
          </a:p>
        </p:txBody>
      </p:sp>
    </p:spTree>
    <p:extLst>
      <p:ext uri="{BB962C8B-B14F-4D97-AF65-F5344CB8AC3E}">
        <p14:creationId xmlns:p14="http://schemas.microsoft.com/office/powerpoint/2010/main" val="37418217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2001-08-30</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C8CA56-3F7E-42F1-85E1-CA34CC1316D8}" type="slidenum">
              <a:rPr lang="en-US"/>
              <a:pPr>
                <a:defRPr/>
              </a:pPr>
              <a:t>‹#›</a:t>
            </a:fld>
            <a:endParaRPr lang="en-US"/>
          </a:p>
        </p:txBody>
      </p:sp>
    </p:spTree>
    <p:extLst>
      <p:ext uri="{BB962C8B-B14F-4D97-AF65-F5344CB8AC3E}">
        <p14:creationId xmlns:p14="http://schemas.microsoft.com/office/powerpoint/2010/main" val="7904550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2001-08-30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4BB521-4C66-47D4-A0BD-C0811B77F5AA}" type="slidenum">
              <a:rPr lang="en-US"/>
              <a:pPr>
                <a:defRPr/>
              </a:pPr>
              <a:t>‹#›</a:t>
            </a:fld>
            <a:endParaRPr lang="en-US"/>
          </a:p>
        </p:txBody>
      </p:sp>
    </p:spTree>
    <p:extLst>
      <p:ext uri="{BB962C8B-B14F-4D97-AF65-F5344CB8AC3E}">
        <p14:creationId xmlns:p14="http://schemas.microsoft.com/office/powerpoint/2010/main" val="33508672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2001-08-30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22FCE6-04EE-4ADD-A113-397656852637}" type="slidenum">
              <a:rPr lang="en-US"/>
              <a:pPr>
                <a:defRPr/>
              </a:pPr>
              <a:t>‹#›</a:t>
            </a:fld>
            <a:endParaRPr lang="en-US"/>
          </a:p>
        </p:txBody>
      </p:sp>
    </p:spTree>
    <p:extLst>
      <p:ext uri="{BB962C8B-B14F-4D97-AF65-F5344CB8AC3E}">
        <p14:creationId xmlns:p14="http://schemas.microsoft.com/office/powerpoint/2010/main" val="11939023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2001-08-30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99CE09-69C5-4087-A907-D44BA6A09E8B}" type="slidenum">
              <a:rPr lang="en-US"/>
              <a:pPr>
                <a:defRPr/>
              </a:pPr>
              <a:t>‹#›</a:t>
            </a:fld>
            <a:endParaRPr lang="en-US"/>
          </a:p>
        </p:txBody>
      </p:sp>
    </p:spTree>
    <p:extLst>
      <p:ext uri="{BB962C8B-B14F-4D97-AF65-F5344CB8AC3E}">
        <p14:creationId xmlns:p14="http://schemas.microsoft.com/office/powerpoint/2010/main" val="18132182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2001-08-30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6D5A92-C95B-4ECF-B57B-489EB8F40E31}" type="slidenum">
              <a:rPr lang="en-US"/>
              <a:pPr>
                <a:defRPr/>
              </a:pPr>
              <a:t>‹#›</a:t>
            </a:fld>
            <a:endParaRPr lang="en-US"/>
          </a:p>
        </p:txBody>
      </p:sp>
    </p:spTree>
    <p:extLst>
      <p:ext uri="{BB962C8B-B14F-4D97-AF65-F5344CB8AC3E}">
        <p14:creationId xmlns:p14="http://schemas.microsoft.com/office/powerpoint/2010/main" val="20875267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8D4143BA-DBB5-4A82-8ED3-E9FD09E02F4B}" type="datetimeFigureOut">
              <a:rPr lang="ru-RU" smtClean="0">
                <a:solidFill>
                  <a:prstClr val="black">
                    <a:tint val="75000"/>
                  </a:prstClr>
                </a:solidFill>
              </a:rPr>
              <a:pPr/>
              <a:t>15.03.2024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B5AE3D9D-FF29-4701-B9F9-E21F29C7961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562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849D87-4765-4F02-B1A5-DD254D2D03B2}" type="slidenum">
              <a:rPr lang="ru-RU"/>
              <a:pPr>
                <a:defRPr/>
              </a:pPr>
              <a:t>‹#›</a:t>
            </a:fld>
            <a:endParaRPr lang="ru-RU"/>
          </a:p>
        </p:txBody>
      </p:sp>
    </p:spTree>
    <p:extLst>
      <p:ext uri="{BB962C8B-B14F-4D97-AF65-F5344CB8AC3E}">
        <p14:creationId xmlns:p14="http://schemas.microsoft.com/office/powerpoint/2010/main" val="2815481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1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72B1A9-31E3-4AD3-BF56-62C1FF3E11CC}" type="slidenum">
              <a:rPr lang="ru-RU"/>
              <a:pPr>
                <a:defRPr/>
              </a:pPr>
              <a:t>‹#›</a:t>
            </a:fld>
            <a:endParaRPr lang="ru-RU"/>
          </a:p>
        </p:txBody>
      </p:sp>
    </p:spTree>
    <p:extLst>
      <p:ext uri="{BB962C8B-B14F-4D97-AF65-F5344CB8AC3E}">
        <p14:creationId xmlns:p14="http://schemas.microsoft.com/office/powerpoint/2010/main" val="1306114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3" name="Rectangle 1033"/>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Rectangle 1034"/>
          <p:cNvSpPr>
            <a:spLocks noGrp="1" noChangeArrowheads="1"/>
          </p:cNvSpPr>
          <p:nvPr>
            <p:ph type="sldNum" sz="quarter" idx="12"/>
          </p:nvPr>
        </p:nvSpPr>
        <p:spPr/>
        <p:txBody>
          <a:bodyPr/>
          <a:lstStyle>
            <a:lvl1pPr eaLnBrk="1" hangingPunct="1">
              <a:defRPr>
                <a:latin typeface="Arial" pitchFamily="34" charset="0"/>
              </a:defRPr>
            </a:lvl1pPr>
          </a:lstStyle>
          <a:p>
            <a:pPr>
              <a:defRPr/>
            </a:pPr>
            <a:fld id="{16177371-F035-4D6C-AAEF-F402357BCC48}" type="slidenum">
              <a:rPr lang="en-US"/>
              <a:pPr>
                <a:defRPr/>
              </a:pPr>
              <a:t>‹#›</a:t>
            </a:fld>
            <a:endParaRPr lang="en-US"/>
          </a:p>
        </p:txBody>
      </p:sp>
    </p:spTree>
    <p:extLst>
      <p:ext uri="{BB962C8B-B14F-4D97-AF65-F5344CB8AC3E}">
        <p14:creationId xmlns:p14="http://schemas.microsoft.com/office/powerpoint/2010/main" val="1787663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Rectangle 1033"/>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Rectangle 1034"/>
          <p:cNvSpPr>
            <a:spLocks noGrp="1" noChangeArrowheads="1"/>
          </p:cNvSpPr>
          <p:nvPr>
            <p:ph type="sldNum" sz="quarter" idx="12"/>
          </p:nvPr>
        </p:nvSpPr>
        <p:spPr/>
        <p:txBody>
          <a:bodyPr/>
          <a:lstStyle>
            <a:lvl1pPr eaLnBrk="1" hangingPunct="1">
              <a:defRPr>
                <a:latin typeface="Arial" pitchFamily="34" charset="0"/>
              </a:defRPr>
            </a:lvl1pPr>
          </a:lstStyle>
          <a:p>
            <a:pPr>
              <a:defRPr/>
            </a:pPr>
            <a:fld id="{D99A4817-90C9-45F2-AC7A-921AC20094E0}" type="slidenum">
              <a:rPr lang="en-US"/>
              <a:pPr>
                <a:defRPr/>
              </a:pPr>
              <a:t>‹#›</a:t>
            </a:fld>
            <a:endParaRPr lang="en-US"/>
          </a:p>
        </p:txBody>
      </p:sp>
    </p:spTree>
    <p:extLst>
      <p:ext uri="{BB962C8B-B14F-4D97-AF65-F5344CB8AC3E}">
        <p14:creationId xmlns:p14="http://schemas.microsoft.com/office/powerpoint/2010/main" val="3353132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Rectangle 1033"/>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Rectangle 1034"/>
          <p:cNvSpPr>
            <a:spLocks noGrp="1" noChangeArrowheads="1"/>
          </p:cNvSpPr>
          <p:nvPr>
            <p:ph type="sldNum" sz="quarter" idx="12"/>
          </p:nvPr>
        </p:nvSpPr>
        <p:spPr/>
        <p:txBody>
          <a:bodyPr/>
          <a:lstStyle>
            <a:lvl1pPr eaLnBrk="1" hangingPunct="1">
              <a:defRPr>
                <a:latin typeface="Arial" pitchFamily="34" charset="0"/>
              </a:defRPr>
            </a:lvl1pPr>
          </a:lstStyle>
          <a:p>
            <a:pPr>
              <a:defRPr/>
            </a:pPr>
            <a:fld id="{D5DCE46F-5440-490D-996E-4CDA77852121}" type="slidenum">
              <a:rPr lang="en-US"/>
              <a:pPr>
                <a:defRPr/>
              </a:pPr>
              <a:t>‹#›</a:t>
            </a:fld>
            <a:endParaRPr lang="en-US"/>
          </a:p>
        </p:txBody>
      </p:sp>
    </p:spTree>
    <p:extLst>
      <p:ext uri="{BB962C8B-B14F-4D97-AF65-F5344CB8AC3E}">
        <p14:creationId xmlns:p14="http://schemas.microsoft.com/office/powerpoint/2010/main" val="310286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lgn="l">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pPr>
              <a:defRPr/>
            </a:pPr>
            <a:r>
              <a:rPr lang="en-US"/>
              <a:t> </a:t>
            </a:r>
            <a:fld id="{C908390D-DDBB-48BB-A280-7DE434B5C846}" type="slidenum">
              <a:rPr lang="en-US"/>
              <a:pPr>
                <a:defRPr/>
              </a:pPr>
              <a:t>‹#›</a:t>
            </a:fld>
            <a:endParaRPr lang="en-US"/>
          </a:p>
        </p:txBody>
      </p:sp>
    </p:spTree>
    <p:extLst>
      <p:ext uri="{BB962C8B-B14F-4D97-AF65-F5344CB8AC3E}">
        <p14:creationId xmlns:p14="http://schemas.microsoft.com/office/powerpoint/2010/main" val="2848863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lgn="l">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pPr>
              <a:defRPr/>
            </a:pPr>
            <a:r>
              <a:rPr lang="en-US"/>
              <a:t> </a:t>
            </a:r>
            <a:fld id="{8F1A5ABA-F66A-4132-8ACA-C04ED1B299AA}" type="slidenum">
              <a:rPr lang="en-US"/>
              <a:pPr>
                <a:defRPr/>
              </a:pPr>
              <a:t>‹#›</a:t>
            </a:fld>
            <a:endParaRPr lang="en-US"/>
          </a:p>
        </p:txBody>
      </p:sp>
    </p:spTree>
    <p:extLst>
      <p:ext uri="{BB962C8B-B14F-4D97-AF65-F5344CB8AC3E}">
        <p14:creationId xmlns:p14="http://schemas.microsoft.com/office/powerpoint/2010/main" val="3337207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lgn="l">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pPr>
              <a:defRPr/>
            </a:pPr>
            <a:r>
              <a:rPr lang="en-US"/>
              <a:t> </a:t>
            </a:r>
            <a:fld id="{099A2C86-425F-4AF9-9922-549651AD0810}" type="slidenum">
              <a:rPr lang="en-US"/>
              <a:pPr>
                <a:defRPr/>
              </a:pPr>
              <a:t>‹#›</a:t>
            </a:fld>
            <a:endParaRPr lang="en-US"/>
          </a:p>
        </p:txBody>
      </p:sp>
    </p:spTree>
    <p:extLst>
      <p:ext uri="{BB962C8B-B14F-4D97-AF65-F5344CB8AC3E}">
        <p14:creationId xmlns:p14="http://schemas.microsoft.com/office/powerpoint/2010/main" val="26163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58701-FFE7-460B-96C7-EA713992FA8F}" type="slidenum">
              <a:rPr lang="ru-RU"/>
              <a:pPr>
                <a:defRPr/>
              </a:pPr>
              <a:t>‹#›</a:t>
            </a:fld>
            <a:endParaRPr lang="ru-RU"/>
          </a:p>
        </p:txBody>
      </p:sp>
    </p:spTree>
    <p:extLst>
      <p:ext uri="{BB962C8B-B14F-4D97-AF65-F5344CB8AC3E}">
        <p14:creationId xmlns:p14="http://schemas.microsoft.com/office/powerpoint/2010/main" val="323345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lgn="l">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r>
              <a:rPr lang="en-US"/>
              <a:t> </a:t>
            </a:r>
            <a:fld id="{160864BA-35A9-4AF5-B720-CFDD1C8C8B7C}" type="slidenum">
              <a:rPr lang="en-US"/>
              <a:pPr>
                <a:defRPr/>
              </a:pPr>
              <a:t>‹#›</a:t>
            </a:fld>
            <a:endParaRPr lang="en-US"/>
          </a:p>
        </p:txBody>
      </p:sp>
    </p:spTree>
    <p:extLst>
      <p:ext uri="{BB962C8B-B14F-4D97-AF65-F5344CB8AC3E}">
        <p14:creationId xmlns:p14="http://schemas.microsoft.com/office/powerpoint/2010/main" val="2447068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2433696-65F9-4791-BEBE-A30ED2263BF0}"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DFFB341-4026-4979-98F7-4217AD30F7F4}" type="slidenum">
              <a:rPr lang="en-US"/>
              <a:pPr>
                <a:defRPr/>
              </a:pPr>
              <a:t>‹#›</a:t>
            </a:fld>
            <a:endParaRPr lang="en-US"/>
          </a:p>
        </p:txBody>
      </p:sp>
    </p:spTree>
    <p:extLst>
      <p:ext uri="{BB962C8B-B14F-4D97-AF65-F5344CB8AC3E}">
        <p14:creationId xmlns:p14="http://schemas.microsoft.com/office/powerpoint/2010/main" val="3940842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62477BC-A587-4F41-93DF-852656C91F60}"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A570CEA-1604-4B82-8BF6-165B91F12A45}" type="slidenum">
              <a:rPr lang="en-US"/>
              <a:pPr>
                <a:defRPr/>
              </a:pPr>
              <a:t>‹#›</a:t>
            </a:fld>
            <a:endParaRPr lang="en-US"/>
          </a:p>
        </p:txBody>
      </p:sp>
    </p:spTree>
    <p:extLst>
      <p:ext uri="{BB962C8B-B14F-4D97-AF65-F5344CB8AC3E}">
        <p14:creationId xmlns:p14="http://schemas.microsoft.com/office/powerpoint/2010/main" val="4180741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C93E440-16E0-4D1F-8DBB-B76E71F09201}"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76918C2-B177-4A4B-83B2-F9DD13C8AC49}" type="slidenum">
              <a:rPr lang="en-US"/>
              <a:pPr>
                <a:defRPr/>
              </a:pPr>
              <a:t>‹#›</a:t>
            </a:fld>
            <a:endParaRPr lang="en-US"/>
          </a:p>
        </p:txBody>
      </p:sp>
    </p:spTree>
    <p:extLst>
      <p:ext uri="{BB962C8B-B14F-4D97-AF65-F5344CB8AC3E}">
        <p14:creationId xmlns:p14="http://schemas.microsoft.com/office/powerpoint/2010/main" val="673084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D6BA52D-064A-4C8B-AF22-91C27FCB0BD7}"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B83AA86-1CF9-4DA1-80A8-F704280B20DA}" type="slidenum">
              <a:rPr lang="en-US"/>
              <a:pPr>
                <a:defRPr/>
              </a:pPr>
              <a:t>‹#›</a:t>
            </a:fld>
            <a:endParaRPr lang="en-US"/>
          </a:p>
        </p:txBody>
      </p:sp>
    </p:spTree>
    <p:extLst>
      <p:ext uri="{BB962C8B-B14F-4D97-AF65-F5344CB8AC3E}">
        <p14:creationId xmlns:p14="http://schemas.microsoft.com/office/powerpoint/2010/main" val="4285572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D8E84B1-ADB0-4C95-A3B9-B0E43364EC7F}"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FBC80EA-B302-4A45-9FE0-9635D28D0CC6}" type="slidenum">
              <a:rPr lang="en-US"/>
              <a:pPr>
                <a:defRPr/>
              </a:pPr>
              <a:t>‹#›</a:t>
            </a:fld>
            <a:endParaRPr lang="en-US"/>
          </a:p>
        </p:txBody>
      </p:sp>
    </p:spTree>
    <p:extLst>
      <p:ext uri="{BB962C8B-B14F-4D97-AF65-F5344CB8AC3E}">
        <p14:creationId xmlns:p14="http://schemas.microsoft.com/office/powerpoint/2010/main" val="773780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3E5D733-EA20-46B7-B18E-9A56F50DD5F1}"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B3A4710-3D6C-4038-96DE-1FB588E850B2}" type="slidenum">
              <a:rPr lang="en-US"/>
              <a:pPr>
                <a:defRPr/>
              </a:pPr>
              <a:t>‹#›</a:t>
            </a:fld>
            <a:endParaRPr lang="en-US"/>
          </a:p>
        </p:txBody>
      </p:sp>
    </p:spTree>
    <p:extLst>
      <p:ext uri="{BB962C8B-B14F-4D97-AF65-F5344CB8AC3E}">
        <p14:creationId xmlns:p14="http://schemas.microsoft.com/office/powerpoint/2010/main" val="187835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5A667A0-1025-4CE4-B502-25B0900D0A4D}"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47BCFAB-FEA6-475E-B091-24270769DA29}" type="slidenum">
              <a:rPr lang="en-US"/>
              <a:pPr>
                <a:defRPr/>
              </a:pPr>
              <a:t>‹#›</a:t>
            </a:fld>
            <a:endParaRPr lang="en-US"/>
          </a:p>
        </p:txBody>
      </p:sp>
    </p:spTree>
    <p:extLst>
      <p:ext uri="{BB962C8B-B14F-4D97-AF65-F5344CB8AC3E}">
        <p14:creationId xmlns:p14="http://schemas.microsoft.com/office/powerpoint/2010/main" val="2543237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97DAB00-DD95-4E19-B901-CC33FE08A198}"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69B8BFF-D864-47E7-9083-EF5940C27D45}" type="slidenum">
              <a:rPr lang="en-US"/>
              <a:pPr>
                <a:defRPr/>
              </a:pPr>
              <a:t>‹#›</a:t>
            </a:fld>
            <a:endParaRPr lang="en-US"/>
          </a:p>
        </p:txBody>
      </p:sp>
    </p:spTree>
    <p:extLst>
      <p:ext uri="{BB962C8B-B14F-4D97-AF65-F5344CB8AC3E}">
        <p14:creationId xmlns:p14="http://schemas.microsoft.com/office/powerpoint/2010/main" val="2953445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C9CB801-10C8-41C3-82D5-FCAB862261A6}"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CAD25F7-FCF5-4BAF-9326-727B234FFFE3}" type="slidenum">
              <a:rPr lang="en-US"/>
              <a:pPr>
                <a:defRPr/>
              </a:pPr>
              <a:t>‹#›</a:t>
            </a:fld>
            <a:endParaRPr lang="en-US"/>
          </a:p>
        </p:txBody>
      </p:sp>
    </p:spTree>
    <p:extLst>
      <p:ext uri="{BB962C8B-B14F-4D97-AF65-F5344CB8AC3E}">
        <p14:creationId xmlns:p14="http://schemas.microsoft.com/office/powerpoint/2010/main" val="3199884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528A72-024A-408F-8E21-806881CEF4E6}" type="slidenum">
              <a:rPr lang="ru-RU"/>
              <a:pPr>
                <a:defRPr/>
              </a:pPr>
              <a:t>‹#›</a:t>
            </a:fld>
            <a:endParaRPr lang="ru-RU"/>
          </a:p>
        </p:txBody>
      </p:sp>
    </p:spTree>
    <p:extLst>
      <p:ext uri="{BB962C8B-B14F-4D97-AF65-F5344CB8AC3E}">
        <p14:creationId xmlns:p14="http://schemas.microsoft.com/office/powerpoint/2010/main" val="966036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E2421F0-73BF-4C67-8816-1DE2612AEF4A}"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F99EE7B-44C2-42A9-87B1-FAB0366AC401}" type="slidenum">
              <a:rPr lang="en-US"/>
              <a:pPr>
                <a:defRPr/>
              </a:pPr>
              <a:t>‹#›</a:t>
            </a:fld>
            <a:endParaRPr lang="en-US"/>
          </a:p>
        </p:txBody>
      </p:sp>
    </p:spTree>
    <p:extLst>
      <p:ext uri="{BB962C8B-B14F-4D97-AF65-F5344CB8AC3E}">
        <p14:creationId xmlns:p14="http://schemas.microsoft.com/office/powerpoint/2010/main" val="2115325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2197280-4657-401C-B049-C1D900C025A3}"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4E5D563-11B1-4BE8-9B66-32DF316F9713}" type="slidenum">
              <a:rPr lang="en-US"/>
              <a:pPr>
                <a:defRPr/>
              </a:pPr>
              <a:t>‹#›</a:t>
            </a:fld>
            <a:endParaRPr lang="en-US"/>
          </a:p>
        </p:txBody>
      </p:sp>
    </p:spTree>
    <p:extLst>
      <p:ext uri="{BB962C8B-B14F-4D97-AF65-F5344CB8AC3E}">
        <p14:creationId xmlns:p14="http://schemas.microsoft.com/office/powerpoint/2010/main" val="3814057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83240F4-F355-4505-B29F-1FCDF374BD90}"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ED557F8-AD70-4E4D-81C5-466AF83BE401}" type="slidenum">
              <a:rPr lang="en-US"/>
              <a:pPr>
                <a:defRPr/>
              </a:pPr>
              <a:t>‹#›</a:t>
            </a:fld>
            <a:endParaRPr lang="en-US"/>
          </a:p>
        </p:txBody>
      </p:sp>
    </p:spTree>
    <p:extLst>
      <p:ext uri="{BB962C8B-B14F-4D97-AF65-F5344CB8AC3E}">
        <p14:creationId xmlns:p14="http://schemas.microsoft.com/office/powerpoint/2010/main" val="1816108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0429582-7D46-4CF3-A470-2061610DC312}"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E549D4D-7670-4016-B77C-342711F97748}" type="slidenum">
              <a:rPr lang="en-US"/>
              <a:pPr>
                <a:defRPr/>
              </a:pPr>
              <a:t>‹#›</a:t>
            </a:fld>
            <a:endParaRPr lang="en-US"/>
          </a:p>
        </p:txBody>
      </p:sp>
    </p:spTree>
    <p:extLst>
      <p:ext uri="{BB962C8B-B14F-4D97-AF65-F5344CB8AC3E}">
        <p14:creationId xmlns:p14="http://schemas.microsoft.com/office/powerpoint/2010/main" val="720837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8EA1222-67D7-49E8-B8D6-C313B9A1CEB2}"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93B1F9F9-59C5-46FF-8BE7-35A0206AB306}" type="slidenum">
              <a:rPr lang="en-US"/>
              <a:pPr>
                <a:defRPr/>
              </a:pPr>
              <a:t>‹#›</a:t>
            </a:fld>
            <a:endParaRPr lang="en-US"/>
          </a:p>
        </p:txBody>
      </p:sp>
    </p:spTree>
    <p:extLst>
      <p:ext uri="{BB962C8B-B14F-4D97-AF65-F5344CB8AC3E}">
        <p14:creationId xmlns:p14="http://schemas.microsoft.com/office/powerpoint/2010/main" val="3734148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2A2049D-D481-4588-B6A8-B60B285E02B6}"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9EB9AB00-AF02-493F-82A4-70118FE7E3A9}" type="slidenum">
              <a:rPr lang="en-US"/>
              <a:pPr>
                <a:defRPr/>
              </a:pPr>
              <a:t>‹#›</a:t>
            </a:fld>
            <a:endParaRPr lang="en-US"/>
          </a:p>
        </p:txBody>
      </p:sp>
    </p:spTree>
    <p:extLst>
      <p:ext uri="{BB962C8B-B14F-4D97-AF65-F5344CB8AC3E}">
        <p14:creationId xmlns:p14="http://schemas.microsoft.com/office/powerpoint/2010/main" val="1588890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78BADDC-90B2-45E0-B6A6-8C5EDE871198}"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A310DA9-57FB-433A-8430-6759D58FE473}" type="slidenum">
              <a:rPr lang="en-US"/>
              <a:pPr>
                <a:defRPr/>
              </a:pPr>
              <a:t>‹#›</a:t>
            </a:fld>
            <a:endParaRPr lang="en-US"/>
          </a:p>
        </p:txBody>
      </p:sp>
    </p:spTree>
    <p:extLst>
      <p:ext uri="{BB962C8B-B14F-4D97-AF65-F5344CB8AC3E}">
        <p14:creationId xmlns:p14="http://schemas.microsoft.com/office/powerpoint/2010/main" val="408553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39C4038-68A0-47DD-A4AC-1EDE93438A85}"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85EE169-3F1E-4509-A58B-66B1E1C76DBB}" type="slidenum">
              <a:rPr lang="en-US"/>
              <a:pPr>
                <a:defRPr/>
              </a:pPr>
              <a:t>‹#›</a:t>
            </a:fld>
            <a:endParaRPr lang="en-US"/>
          </a:p>
        </p:txBody>
      </p:sp>
    </p:spTree>
    <p:extLst>
      <p:ext uri="{BB962C8B-B14F-4D97-AF65-F5344CB8AC3E}">
        <p14:creationId xmlns:p14="http://schemas.microsoft.com/office/powerpoint/2010/main" val="250212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39614B9-43C5-43D0-98BB-81F4FDEB4408}"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506C0FE-E061-45A2-A8F7-0BEDB8E7CD3C}" type="slidenum">
              <a:rPr lang="en-US"/>
              <a:pPr>
                <a:defRPr/>
              </a:pPr>
              <a:t>‹#›</a:t>
            </a:fld>
            <a:endParaRPr lang="en-US"/>
          </a:p>
        </p:txBody>
      </p:sp>
    </p:spTree>
    <p:extLst>
      <p:ext uri="{BB962C8B-B14F-4D97-AF65-F5344CB8AC3E}">
        <p14:creationId xmlns:p14="http://schemas.microsoft.com/office/powerpoint/2010/main" val="3297299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FC51BE7-DB6A-4DE3-82A4-650953538E03}"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E9D0172-4919-4C22-9920-1A7C00530E08}" type="slidenum">
              <a:rPr lang="en-US"/>
              <a:pPr>
                <a:defRPr/>
              </a:pPr>
              <a:t>‹#›</a:t>
            </a:fld>
            <a:endParaRPr lang="en-US"/>
          </a:p>
        </p:txBody>
      </p:sp>
    </p:spTree>
    <p:extLst>
      <p:ext uri="{BB962C8B-B14F-4D97-AF65-F5344CB8AC3E}">
        <p14:creationId xmlns:p14="http://schemas.microsoft.com/office/powerpoint/2010/main" val="2955388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911117-BD45-45CD-9B84-AA166F5BB9A4}" type="slidenum">
              <a:rPr lang="ru-RU"/>
              <a:pPr>
                <a:defRPr/>
              </a:pPr>
              <a:t>‹#›</a:t>
            </a:fld>
            <a:endParaRPr lang="ru-RU"/>
          </a:p>
        </p:txBody>
      </p:sp>
    </p:spTree>
    <p:extLst>
      <p:ext uri="{BB962C8B-B14F-4D97-AF65-F5344CB8AC3E}">
        <p14:creationId xmlns:p14="http://schemas.microsoft.com/office/powerpoint/2010/main" val="431725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A39ADA7-33F9-4CEF-B0BF-E5BE15189DF2}"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8380F18-34BA-48B8-A2EF-99CC037D214B}" type="slidenum">
              <a:rPr lang="en-US"/>
              <a:pPr>
                <a:defRPr/>
              </a:pPr>
              <a:t>‹#›</a:t>
            </a:fld>
            <a:endParaRPr lang="en-US"/>
          </a:p>
        </p:txBody>
      </p:sp>
    </p:spTree>
    <p:extLst>
      <p:ext uri="{BB962C8B-B14F-4D97-AF65-F5344CB8AC3E}">
        <p14:creationId xmlns:p14="http://schemas.microsoft.com/office/powerpoint/2010/main" val="2183922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9261765-0BB5-410B-9FA1-98184E27F1B7}"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17D90CA-C905-488D-8E41-8A1901EAB7AC}" type="slidenum">
              <a:rPr lang="en-US"/>
              <a:pPr>
                <a:defRPr/>
              </a:pPr>
              <a:t>‹#›</a:t>
            </a:fld>
            <a:endParaRPr lang="en-US"/>
          </a:p>
        </p:txBody>
      </p:sp>
    </p:spTree>
    <p:extLst>
      <p:ext uri="{BB962C8B-B14F-4D97-AF65-F5344CB8AC3E}">
        <p14:creationId xmlns:p14="http://schemas.microsoft.com/office/powerpoint/2010/main" val="3306169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0492338-87D6-4037-A799-90D2812DF7E2}"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1E804D4-3B24-4CD8-AB53-CF8CA648945E}" type="slidenum">
              <a:rPr lang="en-US"/>
              <a:pPr>
                <a:defRPr/>
              </a:pPr>
              <a:t>‹#›</a:t>
            </a:fld>
            <a:endParaRPr lang="en-US"/>
          </a:p>
        </p:txBody>
      </p:sp>
    </p:spTree>
    <p:extLst>
      <p:ext uri="{BB962C8B-B14F-4D97-AF65-F5344CB8AC3E}">
        <p14:creationId xmlns:p14="http://schemas.microsoft.com/office/powerpoint/2010/main" val="2058867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883342D-35BF-47FD-BDCF-6740C5742CB7}"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151E8B7-B058-4BE3-A397-EC120E94D186}" type="slidenum">
              <a:rPr lang="en-US"/>
              <a:pPr>
                <a:defRPr/>
              </a:pPr>
              <a:t>‹#›</a:t>
            </a:fld>
            <a:endParaRPr lang="en-US"/>
          </a:p>
        </p:txBody>
      </p:sp>
    </p:spTree>
    <p:extLst>
      <p:ext uri="{BB962C8B-B14F-4D97-AF65-F5344CB8AC3E}">
        <p14:creationId xmlns:p14="http://schemas.microsoft.com/office/powerpoint/2010/main" val="3807310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91CB02F-9E06-40C6-944B-6141D63A17CF}"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EC2DD33-26BA-4FC9-852B-28C3B136F009}" type="slidenum">
              <a:rPr lang="en-US"/>
              <a:pPr>
                <a:defRPr/>
              </a:pPr>
              <a:t>‹#›</a:t>
            </a:fld>
            <a:endParaRPr lang="en-US"/>
          </a:p>
        </p:txBody>
      </p:sp>
    </p:spTree>
    <p:extLst>
      <p:ext uri="{BB962C8B-B14F-4D97-AF65-F5344CB8AC3E}">
        <p14:creationId xmlns:p14="http://schemas.microsoft.com/office/powerpoint/2010/main" val="1373678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6FA6826-CEA6-4660-920A-38D293A88531}"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7A35E57-B7EF-45C2-89D9-338DE5C7A293}" type="slidenum">
              <a:rPr lang="en-US"/>
              <a:pPr>
                <a:defRPr/>
              </a:pPr>
              <a:t>‹#›</a:t>
            </a:fld>
            <a:endParaRPr lang="en-US"/>
          </a:p>
        </p:txBody>
      </p:sp>
    </p:spTree>
    <p:extLst>
      <p:ext uri="{BB962C8B-B14F-4D97-AF65-F5344CB8AC3E}">
        <p14:creationId xmlns:p14="http://schemas.microsoft.com/office/powerpoint/2010/main" val="640685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A7BD29D-BB0F-4526-913E-0FCA75723723}"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8881E20-DEBB-413E-88F1-C95035BAB3FB}" type="slidenum">
              <a:rPr lang="en-US"/>
              <a:pPr>
                <a:defRPr/>
              </a:pPr>
              <a:t>‹#›</a:t>
            </a:fld>
            <a:endParaRPr lang="en-US"/>
          </a:p>
        </p:txBody>
      </p:sp>
    </p:spTree>
    <p:extLst>
      <p:ext uri="{BB962C8B-B14F-4D97-AF65-F5344CB8AC3E}">
        <p14:creationId xmlns:p14="http://schemas.microsoft.com/office/powerpoint/2010/main" val="254152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42266C8-213B-4DC4-BDCF-7E95372527A5}"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7C0F7FE-8351-49BA-86DE-B6696776DC37}" type="slidenum">
              <a:rPr lang="en-US"/>
              <a:pPr>
                <a:defRPr/>
              </a:pPr>
              <a:t>‹#›</a:t>
            </a:fld>
            <a:endParaRPr lang="en-US"/>
          </a:p>
        </p:txBody>
      </p:sp>
    </p:spTree>
    <p:extLst>
      <p:ext uri="{BB962C8B-B14F-4D97-AF65-F5344CB8AC3E}">
        <p14:creationId xmlns:p14="http://schemas.microsoft.com/office/powerpoint/2010/main" val="1067590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D1957D7-50C2-4058-9206-B5D754531878}"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252183C-26A5-4F01-A6C7-864EDAE05DB9}" type="slidenum">
              <a:rPr lang="en-US"/>
              <a:pPr>
                <a:defRPr/>
              </a:pPr>
              <a:t>‹#›</a:t>
            </a:fld>
            <a:endParaRPr lang="en-US"/>
          </a:p>
        </p:txBody>
      </p:sp>
    </p:spTree>
    <p:extLst>
      <p:ext uri="{BB962C8B-B14F-4D97-AF65-F5344CB8AC3E}">
        <p14:creationId xmlns:p14="http://schemas.microsoft.com/office/powerpoint/2010/main" val="3291332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92B525F-E8D3-45A2-B294-9A5BEF8A4FB1}"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02C7666-697D-4CB5-AB4C-9C4EC1A3934D}" type="slidenum">
              <a:rPr lang="en-US"/>
              <a:pPr>
                <a:defRPr/>
              </a:pPr>
              <a:t>‹#›</a:t>
            </a:fld>
            <a:endParaRPr lang="en-US"/>
          </a:p>
        </p:txBody>
      </p:sp>
    </p:spTree>
    <p:extLst>
      <p:ext uri="{BB962C8B-B14F-4D97-AF65-F5344CB8AC3E}">
        <p14:creationId xmlns:p14="http://schemas.microsoft.com/office/powerpoint/2010/main" val="343738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CF349A-4409-48FE-965B-AD885B97D10E}" type="slidenum">
              <a:rPr lang="ru-RU"/>
              <a:pPr>
                <a:defRPr/>
              </a:pPr>
              <a:t>‹#›</a:t>
            </a:fld>
            <a:endParaRPr lang="ru-RU"/>
          </a:p>
        </p:txBody>
      </p:sp>
    </p:spTree>
    <p:extLst>
      <p:ext uri="{BB962C8B-B14F-4D97-AF65-F5344CB8AC3E}">
        <p14:creationId xmlns:p14="http://schemas.microsoft.com/office/powerpoint/2010/main" val="1932125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DE84D18-FEF4-4AED-8B3B-ABE3E9ED4D8F}"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CCB6A6C-0E8F-4F38-B5EF-DC8343E6B2C7}" type="slidenum">
              <a:rPr lang="en-US"/>
              <a:pPr>
                <a:defRPr/>
              </a:pPr>
              <a:t>‹#›</a:t>
            </a:fld>
            <a:endParaRPr lang="en-US"/>
          </a:p>
        </p:txBody>
      </p:sp>
    </p:spTree>
    <p:extLst>
      <p:ext uri="{BB962C8B-B14F-4D97-AF65-F5344CB8AC3E}">
        <p14:creationId xmlns:p14="http://schemas.microsoft.com/office/powerpoint/2010/main" val="1171101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D8D6055-A457-495D-A07D-3785BE40B91A}"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6B05D67-D291-469A-BC42-5260F6CBBE54}" type="slidenum">
              <a:rPr lang="en-US"/>
              <a:pPr>
                <a:defRPr/>
              </a:pPr>
              <a:t>‹#›</a:t>
            </a:fld>
            <a:endParaRPr lang="en-US"/>
          </a:p>
        </p:txBody>
      </p:sp>
    </p:spTree>
    <p:extLst>
      <p:ext uri="{BB962C8B-B14F-4D97-AF65-F5344CB8AC3E}">
        <p14:creationId xmlns:p14="http://schemas.microsoft.com/office/powerpoint/2010/main" val="26819174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5B872A4-0409-4425-AC8C-005C0C67A2D9}" type="datetimeFigureOut">
              <a:rPr lang="en-US"/>
              <a:pPr>
                <a:defRPr/>
              </a:pPr>
              <a:t>3/15/2024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9FD56E3-EB27-4346-B51A-154E010A9BBB}" type="slidenum">
              <a:rPr lang="en-US"/>
              <a:pPr>
                <a:defRPr/>
              </a:pPr>
              <a:t>‹#›</a:t>
            </a:fld>
            <a:endParaRPr lang="en-US"/>
          </a:p>
        </p:txBody>
      </p:sp>
    </p:spTree>
    <p:extLst>
      <p:ext uri="{BB962C8B-B14F-4D97-AF65-F5344CB8AC3E}">
        <p14:creationId xmlns:p14="http://schemas.microsoft.com/office/powerpoint/2010/main" val="2834454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507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918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77"/>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50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585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339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3091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579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62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5089DC-B938-4FF2-8186-0F15B0730FD6}" type="slidenum">
              <a:rPr lang="ru-RU"/>
              <a:pPr>
                <a:defRPr/>
              </a:pPr>
              <a:t>‹#›</a:t>
            </a:fld>
            <a:endParaRPr lang="ru-RU"/>
          </a:p>
        </p:txBody>
      </p:sp>
    </p:spTree>
    <p:extLst>
      <p:ext uri="{BB962C8B-B14F-4D97-AF65-F5344CB8AC3E}">
        <p14:creationId xmlns:p14="http://schemas.microsoft.com/office/powerpoint/2010/main" val="2300463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6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254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6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9833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3950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462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3078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543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117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0757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9209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595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1E6FD7-C9EB-41B3-BFBA-331E21A9115D}" type="slidenum">
              <a:rPr lang="ru-RU"/>
              <a:pPr>
                <a:defRPr/>
              </a:pPr>
              <a:t>‹#›</a:t>
            </a:fld>
            <a:endParaRPr lang="ru-RU"/>
          </a:p>
        </p:txBody>
      </p:sp>
    </p:spTree>
    <p:extLst>
      <p:ext uri="{BB962C8B-B14F-4D97-AF65-F5344CB8AC3E}">
        <p14:creationId xmlns:p14="http://schemas.microsoft.com/office/powerpoint/2010/main" val="4282621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402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197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477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10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80B4F-B3B5-4E8A-8A8F-163432894DD5}"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5D54AC-E656-4D0B-BCA4-B0352FA1C4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673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i="1">
              <a:solidFill>
                <a:srgbClr val="333333"/>
              </a:solidFill>
              <a:latin typeface="Times New Roman" pitchFamily="18" charset="0"/>
            </a:endParaRPr>
          </a:p>
        </p:txBody>
      </p:sp>
      <p:sp>
        <p:nvSpPr>
          <p:cNvPr id="106499"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6500"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solidFill>
                  <a:srgbClr val="578963"/>
                </a:solidFill>
              </a:defRPr>
            </a:lvl1pPr>
          </a:lstStyle>
          <a:p>
            <a:pPr>
              <a:defRPr/>
            </a:pPr>
            <a:r>
              <a:rPr lang="en-US"/>
              <a:t>2001-08-30</a:t>
            </a:r>
          </a:p>
        </p:txBody>
      </p:sp>
      <p:sp>
        <p:nvSpPr>
          <p:cNvPr id="6" name="Rectangle 1030"/>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solidFill>
                  <a:srgbClr val="578963"/>
                </a:solidFill>
              </a:defRPr>
            </a:lvl1pPr>
          </a:lstStyle>
          <a:p>
            <a:pPr>
              <a:defRPr/>
            </a:pPr>
            <a:fld id="{1C1B7766-B1B7-4CBE-A1FC-9945B1815DDE}" type="slidenum">
              <a:rPr lang="en-US"/>
              <a:pPr>
                <a:defRPr/>
              </a:pPr>
              <a:t>‹#›</a:t>
            </a:fld>
            <a:endParaRPr lang="en-US"/>
          </a:p>
        </p:txBody>
      </p:sp>
    </p:spTree>
    <p:extLst>
      <p:ext uri="{BB962C8B-B14F-4D97-AF65-F5344CB8AC3E}">
        <p14:creationId xmlns:p14="http://schemas.microsoft.com/office/powerpoint/2010/main" val="3703142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578963"/>
                </a:solidFill>
              </a:rPr>
              <a:t>2001-08-30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A03B8E-0E3F-4679-981D-FB4ACB63FE7F}"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2984368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578963"/>
                </a:solidFill>
              </a:rPr>
              <a:t>2001-08-30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B81646-3F34-4334-B7FD-D6C35447DFD9}"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3023829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578963"/>
                </a:solidFill>
              </a:rPr>
              <a:t>2001-08-30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7EA5C8-5A0D-498D-98B0-1AD7D093DE12}"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32353573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578963"/>
                </a:solidFill>
              </a:rPr>
              <a:t>2001-08-30</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09D60F0-6C39-4356-8FFC-5FA47FA3D0AC}"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1681481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93B4F3-A264-4267-B81F-CD05174DFB42}" type="slidenum">
              <a:rPr lang="ru-RU"/>
              <a:pPr>
                <a:defRPr/>
              </a:pPr>
              <a:t>‹#›</a:t>
            </a:fld>
            <a:endParaRPr lang="ru-RU"/>
          </a:p>
        </p:txBody>
      </p:sp>
    </p:spTree>
    <p:extLst>
      <p:ext uri="{BB962C8B-B14F-4D97-AF65-F5344CB8AC3E}">
        <p14:creationId xmlns:p14="http://schemas.microsoft.com/office/powerpoint/2010/main" val="2709603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578963"/>
                </a:solidFill>
              </a:rPr>
              <a:t>2001-08-30</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573A5A-134D-4C12-884E-307A7AC37AF7}"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23237579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578963"/>
                </a:solidFill>
              </a:rPr>
              <a:t>2001-08-30</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972A09-8CBD-4FBE-A0B2-AF55B04A832C}"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30305606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578963"/>
                </a:solidFill>
              </a:rPr>
              <a:t>2001-08-30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8B0691-79ED-4722-B4EC-2BCBDDE4DD1D}"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622872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578963"/>
                </a:solidFill>
              </a:rPr>
              <a:t>2001-08-30</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FA0DA-D09A-4A7D-A5F1-D2601F85CD8D}"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6908099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578963"/>
                </a:solidFill>
              </a:rPr>
              <a:t>2001-08-30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1FE8EA-F1C0-4DEF-BB56-445002F1253F}"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22646266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578963"/>
                </a:solidFill>
              </a:rPr>
              <a:t>2001-08-30</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1DBECA-8CFD-4C47-9EC2-1DB691A24F33}"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17265475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D68B9D-2DF5-4020-A2EB-0A494EC5AF4C}"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0CC39B-E421-4143-B666-54486CFC0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8441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D68B9D-2DF5-4020-A2EB-0A494EC5AF4C}"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0CC39B-E421-4143-B666-54486CFC0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3184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D68B9D-2DF5-4020-A2EB-0A494EC5AF4C}"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0CC39B-E421-4143-B666-54486CFC0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5120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D68B9D-2DF5-4020-A2EB-0A494EC5AF4C}"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0CC39B-E421-4143-B666-54486CFC0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95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F1AD22-1742-4A81-B95C-0EAF76FD16CA}" type="slidenum">
              <a:rPr lang="ru-RU"/>
              <a:pPr>
                <a:defRPr/>
              </a:pPr>
              <a:t>‹#›</a:t>
            </a:fld>
            <a:endParaRPr lang="ru-RU"/>
          </a:p>
        </p:txBody>
      </p:sp>
    </p:spTree>
    <p:extLst>
      <p:ext uri="{BB962C8B-B14F-4D97-AF65-F5344CB8AC3E}">
        <p14:creationId xmlns:p14="http://schemas.microsoft.com/office/powerpoint/2010/main" val="18804277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D68B9D-2DF5-4020-A2EB-0A494EC5AF4C}" type="datetimeFigureOut">
              <a:rPr lang="en-US" smtClean="0">
                <a:solidFill>
                  <a:prstClr val="black">
                    <a:tint val="75000"/>
                  </a:prstClr>
                </a:solidFill>
              </a:rPr>
              <a:pPr/>
              <a:t>3/15/2024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0CC39B-E421-4143-B666-54486CFC0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751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D68B9D-2DF5-4020-A2EB-0A494EC5AF4C}" type="datetimeFigureOut">
              <a:rPr lang="en-US" smtClean="0">
                <a:solidFill>
                  <a:prstClr val="black">
                    <a:tint val="75000"/>
                  </a:prstClr>
                </a:solidFill>
              </a:rPr>
              <a:pPr/>
              <a:t>3/15/2024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0CC39B-E421-4143-B666-54486CFC0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4634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D68B9D-2DF5-4020-A2EB-0A494EC5AF4C}" type="datetimeFigureOut">
              <a:rPr lang="en-US" smtClean="0">
                <a:solidFill>
                  <a:prstClr val="black">
                    <a:tint val="75000"/>
                  </a:prstClr>
                </a:solidFill>
              </a:rPr>
              <a:pPr/>
              <a:t>3/15/2024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0CC39B-E421-4143-B666-54486CFC0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956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D68B9D-2DF5-4020-A2EB-0A494EC5AF4C}"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0CC39B-E421-4143-B666-54486CFC0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2249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D68B9D-2DF5-4020-A2EB-0A494EC5AF4C}"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0CC39B-E421-4143-B666-54486CFC0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516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D68B9D-2DF5-4020-A2EB-0A494EC5AF4C}"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0CC39B-E421-4143-B666-54486CFC0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3446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D68B9D-2DF5-4020-A2EB-0A494EC5AF4C}"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0CC39B-E421-4143-B666-54486CFC0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5860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E30503A-CC08-4477-8D6A-6807B273CA01}"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DC4BF-6288-4428-B1EC-449338F27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048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30503A-CC08-4477-8D6A-6807B273CA01}"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DC4BF-6288-4428-B1EC-449338F27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4664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30503A-CC08-4477-8D6A-6807B273CA01}"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DC4BF-6288-4428-B1EC-449338F27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28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5.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7.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8.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40.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2.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3.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4.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5.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6.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9.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50.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1.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2.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7.jpe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43.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44.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45.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7.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46.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11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18.xml"/><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19.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20.xml"/><Relationship Id="rId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8740E53E-22BD-4245-B958-51874C5CB1E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130" r:id="rId1"/>
    <p:sldLayoutId id="2147487131" r:id="rId2"/>
    <p:sldLayoutId id="2147487132" r:id="rId3"/>
    <p:sldLayoutId id="2147487133" r:id="rId4"/>
    <p:sldLayoutId id="2147487134" r:id="rId5"/>
    <p:sldLayoutId id="2147487135" r:id="rId6"/>
    <p:sldLayoutId id="2147487136" r:id="rId7"/>
    <p:sldLayoutId id="2147487137" r:id="rId8"/>
    <p:sldLayoutId id="2147487138" r:id="rId9"/>
    <p:sldLayoutId id="2147487139" r:id="rId10"/>
    <p:sldLayoutId id="2147487140" r:id="rId11"/>
    <p:sldLayoutId id="2147487141" r:id="rId12"/>
    <p:sldLayoutId id="214748714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D422EA04-88F8-431A-99C5-2D8C8EBAEFB7}"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B5AC62C2-2ECC-4699-8778-4539893185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5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8BFD6543-EC9B-450C-8C67-3442F6036E49}"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7C146332-39E1-4CC5-9CC1-8B7B5BD6A8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5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2CAD0A41-2EF5-476F-A1F9-D61999E491EA}"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CFE04EBF-C5CF-49FA-AD19-B9885C198A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5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063905A7-95BB-4DE8-AB8A-477D6AA20F2F}"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84F628C5-4244-48F4-9D76-382E82C7EE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5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7525E0CD-39E6-4AA1-951E-E2BD9876E3C6}"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6B7817D6-344B-4012-AABC-2CADD7A3F2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5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3D4978C-F41B-4D3E-84AF-AB097554A65B}"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379E2382-0E9A-486B-BAF8-6EEB16A7FD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5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939E4CF2-7C75-441E-8BE8-31DEEBD94AA5}"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DC8DEF85-BD3A-4270-A1FD-5EFFDB4B86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5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AFB7B003-F7B6-4F45-8EA2-9AB286B04B71}"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06C4F1B3-D6D3-4D40-A9CA-CAF893E7D5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5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B283924E-1AC6-40CD-B8D8-6C929778CE54}"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5D3024A8-F5D6-4A54-BCED-BB141E7DEA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6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C72FA806-26FA-4117-9368-ED239593AC79}"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E92D661D-4FF8-4B2A-B424-30AE795AD7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6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8C735A"/>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1" y="0"/>
            <a:ext cx="8872538" cy="6858000"/>
            <a:chOff x="0" y="0"/>
            <a:chExt cx="5589" cy="4320"/>
          </a:xfrm>
        </p:grpSpPr>
        <p:sp>
          <p:nvSpPr>
            <p:cNvPr id="2056" name="Rectangle 1027"/>
            <p:cNvSpPr>
              <a:spLocks noChangeArrowheads="1"/>
            </p:cNvSpPr>
            <p:nvPr/>
          </p:nvSpPr>
          <p:spPr bwMode="ltGray">
            <a:xfrm>
              <a:off x="336" y="150"/>
              <a:ext cx="5253" cy="40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defRPr/>
              </a:pPr>
              <a:endParaRPr lang="en-US" altLang="en-US" sz="2400">
                <a:solidFill>
                  <a:srgbClr val="402000"/>
                </a:solidFill>
                <a:latin typeface="Times New Roman" pitchFamily="18" charset="0"/>
              </a:endParaRPr>
            </a:p>
          </p:txBody>
        </p:sp>
        <p:pic>
          <p:nvPicPr>
            <p:cNvPr id="2057" name="Picture 1028"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67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Line 1029"/>
            <p:cNvSpPr>
              <a:spLocks noChangeShapeType="1"/>
            </p:cNvSpPr>
            <p:nvPr/>
          </p:nvSpPr>
          <p:spPr bwMode="ltGray">
            <a:xfrm>
              <a:off x="640" y="1008"/>
              <a:ext cx="488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051" name="Rectangle 1030"/>
          <p:cNvSpPr>
            <a:spLocks noGrp="1" noChangeArrowheads="1"/>
          </p:cNvSpPr>
          <p:nvPr>
            <p:ph type="title"/>
          </p:nvPr>
        </p:nvSpPr>
        <p:spPr bwMode="auto">
          <a:xfrm>
            <a:off x="9906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1031"/>
          <p:cNvSpPr>
            <a:spLocks noGrp="1" noChangeArrowheads="1"/>
          </p:cNvSpPr>
          <p:nvPr>
            <p:ph type="body" idx="1"/>
          </p:nvPr>
        </p:nvSpPr>
        <p:spPr bwMode="auto">
          <a:xfrm>
            <a:off x="9906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0" name="Rectangle 1032"/>
          <p:cNvSpPr>
            <a:spLocks noGrp="1" noChangeArrowheads="1"/>
          </p:cNvSpPr>
          <p:nvPr>
            <p:ph type="dt" sz="half" idx="2"/>
          </p:nvPr>
        </p:nvSpPr>
        <p:spPr bwMode="auto">
          <a:xfrm>
            <a:off x="990600" y="6096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a:solidFill>
                  <a:srgbClr val="A08366"/>
                </a:solidFill>
                <a:latin typeface="Times New Roman" pitchFamily="18" charset="0"/>
              </a:defRPr>
            </a:lvl1pPr>
          </a:lstStyle>
          <a:p>
            <a:pPr>
              <a:defRPr/>
            </a:pPr>
            <a:endParaRPr lang="en-US"/>
          </a:p>
        </p:txBody>
      </p:sp>
      <p:sp>
        <p:nvSpPr>
          <p:cNvPr id="3081" name="Rectangle 1033"/>
          <p:cNvSpPr>
            <a:spLocks noGrp="1" noChangeArrowheads="1"/>
          </p:cNvSpPr>
          <p:nvPr>
            <p:ph type="ftr" sz="quarter" idx="3"/>
          </p:nvPr>
        </p:nvSpPr>
        <p:spPr bwMode="auto">
          <a:xfrm>
            <a:off x="3429000" y="60960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a:solidFill>
                  <a:srgbClr val="A08366"/>
                </a:solidFill>
                <a:latin typeface="Times New Roman" pitchFamily="18" charset="0"/>
              </a:defRPr>
            </a:lvl1pPr>
          </a:lstStyle>
          <a:p>
            <a:pPr>
              <a:defRPr/>
            </a:pPr>
            <a:endParaRPr lang="en-US"/>
          </a:p>
        </p:txBody>
      </p:sp>
      <p:sp>
        <p:nvSpPr>
          <p:cNvPr id="3082" name="Rectangle 1034"/>
          <p:cNvSpPr>
            <a:spLocks noGrp="1" noChangeArrowheads="1"/>
          </p:cNvSpPr>
          <p:nvPr>
            <p:ph type="sldNum" sz="quarter" idx="4"/>
          </p:nvPr>
        </p:nvSpPr>
        <p:spPr bwMode="auto">
          <a:xfrm>
            <a:off x="6858000" y="6096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a:solidFill>
                  <a:srgbClr val="A08366"/>
                </a:solidFill>
                <a:latin typeface="Times New Roman" pitchFamily="18" charset="0"/>
              </a:defRPr>
            </a:lvl1pPr>
          </a:lstStyle>
          <a:p>
            <a:pPr>
              <a:defRPr/>
            </a:pPr>
            <a:fld id="{D7D96E0F-9B29-41E2-BF47-75BBB3D72F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43" r:id="rId1"/>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90000"/>
        <a:buFont typeface="Monotype Sorts" charset="0"/>
        <a:buChar char="4"/>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7CC1688-52E1-4EA8-B55D-09CB26E5B7B0}"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E2605D57-5CEF-4C55-8D87-A52A540420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6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07B001F2-022B-4B1C-A257-5DED2724E7B3}"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4AD4C231-29F9-4E40-BE13-264D525F5D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6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A976BB51-98B8-45B3-833E-E2BC762133E7}"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16CF2FAE-BA4E-4781-A7DF-80AFA6C655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6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218890D-0649-49C9-BDC6-9B262895E448}"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77D5590-56A1-43BE-9D9F-12B748AC48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6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BC9AA751-4E38-459A-A17C-742736AD5899}"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A4888567-1F6D-41FB-AB02-A15E4F4CDE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6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D3F0B66F-D7D5-43C1-9D79-B52343974042}"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B45D4E72-D81B-4645-99F0-53A3AB8545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6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84028AFC-4E43-4EFE-B163-6205256F43AA}"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4FA7551A-7785-498E-A3C0-0711EDB969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6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C0073370-2528-4CDD-BE58-D3C4EED4FC61}"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8B6F92ED-7BAF-4A54-A069-3C2C79AA5E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6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C7668517-6DE1-461C-B363-866480E7352B}"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14B8EAD2-4D2E-4914-9353-1BF5F9EB65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23"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4EF5977C-0CC9-4E77-992D-38B54C97172C}"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5A769E87-FBFF-4673-9ABC-585D0B86ED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rgbClr val="8C735A"/>
        </a:solidFill>
        <a:effectLst/>
      </p:bgPr>
    </p:bg>
    <p:spTree>
      <p:nvGrpSpPr>
        <p:cNvPr id="1" name=""/>
        <p:cNvGrpSpPr/>
        <p:nvPr/>
      </p:nvGrpSpPr>
      <p:grpSpPr>
        <a:xfrm>
          <a:off x="0" y="0"/>
          <a:ext cx="0" cy="0"/>
          <a:chOff x="0" y="0"/>
          <a:chExt cx="0" cy="0"/>
        </a:xfrm>
      </p:grpSpPr>
      <p:grpSp>
        <p:nvGrpSpPr>
          <p:cNvPr id="3074" name="Group 1026"/>
          <p:cNvGrpSpPr>
            <a:grpSpLocks/>
          </p:cNvGrpSpPr>
          <p:nvPr/>
        </p:nvGrpSpPr>
        <p:grpSpPr bwMode="auto">
          <a:xfrm>
            <a:off x="1" y="0"/>
            <a:ext cx="8872538" cy="6858000"/>
            <a:chOff x="0" y="0"/>
            <a:chExt cx="5589" cy="4320"/>
          </a:xfrm>
        </p:grpSpPr>
        <p:sp>
          <p:nvSpPr>
            <p:cNvPr id="2" name="Rectangle 1027"/>
            <p:cNvSpPr>
              <a:spLocks noChangeArrowheads="1"/>
            </p:cNvSpPr>
            <p:nvPr/>
          </p:nvSpPr>
          <p:spPr bwMode="ltGray">
            <a:xfrm>
              <a:off x="336" y="150"/>
              <a:ext cx="5253" cy="40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defRPr/>
              </a:pPr>
              <a:endParaRPr lang="en-US" altLang="en-US" sz="2400">
                <a:solidFill>
                  <a:srgbClr val="402000"/>
                </a:solidFill>
                <a:latin typeface="Times New Roman" pitchFamily="18" charset="0"/>
              </a:endParaRPr>
            </a:p>
          </p:txBody>
        </p:sp>
        <p:pic>
          <p:nvPicPr>
            <p:cNvPr id="3" name="Picture 1028"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67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1029"/>
            <p:cNvSpPr>
              <a:spLocks noChangeShapeType="1"/>
            </p:cNvSpPr>
            <p:nvPr/>
          </p:nvSpPr>
          <p:spPr bwMode="ltGray">
            <a:xfrm>
              <a:off x="640" y="1008"/>
              <a:ext cx="488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075" name="Rectangle 1030"/>
          <p:cNvSpPr>
            <a:spLocks noGrp="1" noChangeArrowheads="1"/>
          </p:cNvSpPr>
          <p:nvPr>
            <p:ph type="title"/>
          </p:nvPr>
        </p:nvSpPr>
        <p:spPr bwMode="auto">
          <a:xfrm>
            <a:off x="9906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1031"/>
          <p:cNvSpPr>
            <a:spLocks noGrp="1" noChangeArrowheads="1"/>
          </p:cNvSpPr>
          <p:nvPr>
            <p:ph type="body" idx="1"/>
          </p:nvPr>
        </p:nvSpPr>
        <p:spPr bwMode="auto">
          <a:xfrm>
            <a:off x="9906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0" name="Rectangle 1032"/>
          <p:cNvSpPr>
            <a:spLocks noGrp="1" noChangeArrowheads="1"/>
          </p:cNvSpPr>
          <p:nvPr>
            <p:ph type="dt" sz="half" idx="2"/>
          </p:nvPr>
        </p:nvSpPr>
        <p:spPr bwMode="auto">
          <a:xfrm>
            <a:off x="990600" y="6096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a:solidFill>
                  <a:srgbClr val="A08366"/>
                </a:solidFill>
                <a:latin typeface="Times New Roman" pitchFamily="18" charset="0"/>
              </a:defRPr>
            </a:lvl1pPr>
          </a:lstStyle>
          <a:p>
            <a:pPr>
              <a:defRPr/>
            </a:pPr>
            <a:endParaRPr lang="en-US"/>
          </a:p>
        </p:txBody>
      </p:sp>
      <p:sp>
        <p:nvSpPr>
          <p:cNvPr id="3081" name="Rectangle 1033"/>
          <p:cNvSpPr>
            <a:spLocks noGrp="1" noChangeArrowheads="1"/>
          </p:cNvSpPr>
          <p:nvPr>
            <p:ph type="ftr" sz="quarter" idx="3"/>
          </p:nvPr>
        </p:nvSpPr>
        <p:spPr bwMode="auto">
          <a:xfrm>
            <a:off x="3429000" y="60960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a:solidFill>
                  <a:srgbClr val="A08366"/>
                </a:solidFill>
                <a:latin typeface="Times New Roman" pitchFamily="18" charset="0"/>
              </a:defRPr>
            </a:lvl1pPr>
          </a:lstStyle>
          <a:p>
            <a:pPr>
              <a:defRPr/>
            </a:pPr>
            <a:endParaRPr lang="en-US"/>
          </a:p>
        </p:txBody>
      </p:sp>
      <p:sp>
        <p:nvSpPr>
          <p:cNvPr id="3082" name="Rectangle 1034"/>
          <p:cNvSpPr>
            <a:spLocks noGrp="1" noChangeArrowheads="1"/>
          </p:cNvSpPr>
          <p:nvPr>
            <p:ph type="sldNum" sz="quarter" idx="4"/>
          </p:nvPr>
        </p:nvSpPr>
        <p:spPr bwMode="auto">
          <a:xfrm>
            <a:off x="6858000" y="6096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a:solidFill>
                  <a:srgbClr val="A08366"/>
                </a:solidFill>
                <a:latin typeface="Times New Roman" pitchFamily="18" charset="0"/>
              </a:defRPr>
            </a:lvl1pPr>
          </a:lstStyle>
          <a:p>
            <a:pPr>
              <a:defRPr/>
            </a:pPr>
            <a:fld id="{22201634-604F-495D-ACC0-82B4EEA567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44" r:id="rId1"/>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90000"/>
        <a:buFont typeface="Monotype Sorts" charset="0"/>
        <a:buChar char="4"/>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C899C6BE-606A-423C-8DEE-52D8304F42D8}"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C2B06A4B-9015-4212-887D-5FB4E3A029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9217B315-6BE6-481A-989E-4BC3EA932B49}"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8F54BAD1-6DC4-4AE1-8BBA-E44701F91B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379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F536F073-FD72-4002-8119-F4FEE501F738}"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411C62B9-DDA4-460B-B442-DF53322D99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834CB535-6919-4C37-8FA2-8477DD87D8EA}"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D36B191C-78B3-4794-8DF3-312EA0FDB2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3"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A044B6F8-AA72-4882-BB37-F51FEC04F0B5}"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8A6B27C0-EC6C-4A5B-81C6-72F5E7CB60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C9328D34-2582-4EDD-BDE6-08597612C890}"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811B5754-20DD-48FD-B881-9084C42005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1B5042CF-895C-4C79-ACEA-9CB15CE63424}"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90138B27-36E3-4650-8263-B502E30C0C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E20D536-E54C-4237-B24C-B73EB1628476}"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5957836A-6C8C-4717-AAE8-E30CAB2A84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A16A4935-A7C0-4CD6-9D06-2AA2A158DC1B}"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874D4BE0-5437-4F37-995F-0B8B4E1E444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8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63"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8AA05CB0-E5B5-4536-B00E-E19BD1CED336}"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868FEEFA-EE70-43DC-8D6E-0BD9F7EBF9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8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rgbClr val="8C735A"/>
        </a:solidFill>
        <a:effectLst/>
      </p:bgPr>
    </p:bg>
    <p:spTree>
      <p:nvGrpSpPr>
        <p:cNvPr id="1" name=""/>
        <p:cNvGrpSpPr/>
        <p:nvPr/>
      </p:nvGrpSpPr>
      <p:grpSpPr>
        <a:xfrm>
          <a:off x="0" y="0"/>
          <a:ext cx="0" cy="0"/>
          <a:chOff x="0" y="0"/>
          <a:chExt cx="0" cy="0"/>
        </a:xfrm>
      </p:grpSpPr>
      <p:grpSp>
        <p:nvGrpSpPr>
          <p:cNvPr id="4098" name="Group 1026"/>
          <p:cNvGrpSpPr>
            <a:grpSpLocks/>
          </p:cNvGrpSpPr>
          <p:nvPr/>
        </p:nvGrpSpPr>
        <p:grpSpPr bwMode="auto">
          <a:xfrm>
            <a:off x="1" y="0"/>
            <a:ext cx="8872538" cy="6858000"/>
            <a:chOff x="0" y="0"/>
            <a:chExt cx="5589" cy="4320"/>
          </a:xfrm>
        </p:grpSpPr>
        <p:sp>
          <p:nvSpPr>
            <p:cNvPr id="4104" name="Rectangle 1027"/>
            <p:cNvSpPr>
              <a:spLocks noChangeArrowheads="1"/>
            </p:cNvSpPr>
            <p:nvPr/>
          </p:nvSpPr>
          <p:spPr bwMode="ltGray">
            <a:xfrm>
              <a:off x="336" y="150"/>
              <a:ext cx="5253" cy="40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defRPr/>
              </a:pPr>
              <a:endParaRPr lang="en-US" altLang="en-US" sz="2400">
                <a:solidFill>
                  <a:srgbClr val="402000"/>
                </a:solidFill>
                <a:latin typeface="Times New Roman" pitchFamily="18" charset="0"/>
              </a:endParaRPr>
            </a:p>
          </p:txBody>
        </p:sp>
        <p:pic>
          <p:nvPicPr>
            <p:cNvPr id="4105" name="Picture 1028"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67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Line 1029"/>
            <p:cNvSpPr>
              <a:spLocks noChangeShapeType="1"/>
            </p:cNvSpPr>
            <p:nvPr/>
          </p:nvSpPr>
          <p:spPr bwMode="ltGray">
            <a:xfrm>
              <a:off x="640" y="1008"/>
              <a:ext cx="488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099" name="Rectangle 1030"/>
          <p:cNvSpPr>
            <a:spLocks noGrp="1" noChangeArrowheads="1"/>
          </p:cNvSpPr>
          <p:nvPr>
            <p:ph type="title"/>
          </p:nvPr>
        </p:nvSpPr>
        <p:spPr bwMode="auto">
          <a:xfrm>
            <a:off x="9906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1031"/>
          <p:cNvSpPr>
            <a:spLocks noGrp="1" noChangeArrowheads="1"/>
          </p:cNvSpPr>
          <p:nvPr>
            <p:ph type="body" idx="1"/>
          </p:nvPr>
        </p:nvSpPr>
        <p:spPr bwMode="auto">
          <a:xfrm>
            <a:off x="9906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0" name="Rectangle 1032"/>
          <p:cNvSpPr>
            <a:spLocks noGrp="1" noChangeArrowheads="1"/>
          </p:cNvSpPr>
          <p:nvPr>
            <p:ph type="dt" sz="half" idx="2"/>
          </p:nvPr>
        </p:nvSpPr>
        <p:spPr bwMode="auto">
          <a:xfrm>
            <a:off x="990600" y="6096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a:solidFill>
                  <a:srgbClr val="A08366"/>
                </a:solidFill>
                <a:latin typeface="Times New Roman" pitchFamily="18" charset="0"/>
              </a:defRPr>
            </a:lvl1pPr>
          </a:lstStyle>
          <a:p>
            <a:pPr>
              <a:defRPr/>
            </a:pPr>
            <a:endParaRPr lang="en-US"/>
          </a:p>
        </p:txBody>
      </p:sp>
      <p:sp>
        <p:nvSpPr>
          <p:cNvPr id="3081" name="Rectangle 1033"/>
          <p:cNvSpPr>
            <a:spLocks noGrp="1" noChangeArrowheads="1"/>
          </p:cNvSpPr>
          <p:nvPr>
            <p:ph type="ftr" sz="quarter" idx="3"/>
          </p:nvPr>
        </p:nvSpPr>
        <p:spPr bwMode="auto">
          <a:xfrm>
            <a:off x="3429000" y="60960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a:solidFill>
                  <a:srgbClr val="A08366"/>
                </a:solidFill>
                <a:latin typeface="Times New Roman" pitchFamily="18" charset="0"/>
              </a:defRPr>
            </a:lvl1pPr>
          </a:lstStyle>
          <a:p>
            <a:pPr>
              <a:defRPr/>
            </a:pPr>
            <a:endParaRPr lang="en-US"/>
          </a:p>
        </p:txBody>
      </p:sp>
      <p:sp>
        <p:nvSpPr>
          <p:cNvPr id="3082" name="Rectangle 1034"/>
          <p:cNvSpPr>
            <a:spLocks noGrp="1" noChangeArrowheads="1"/>
          </p:cNvSpPr>
          <p:nvPr>
            <p:ph type="sldNum" sz="quarter" idx="4"/>
          </p:nvPr>
        </p:nvSpPr>
        <p:spPr bwMode="auto">
          <a:xfrm>
            <a:off x="6858000" y="6096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a:solidFill>
                  <a:srgbClr val="A08366"/>
                </a:solidFill>
                <a:latin typeface="Times New Roman" pitchFamily="18" charset="0"/>
              </a:defRPr>
            </a:lvl1pPr>
          </a:lstStyle>
          <a:p>
            <a:pPr>
              <a:defRPr/>
            </a:pPr>
            <a:fld id="{13B0E5E2-0352-4C79-B7B0-3BF79D51F5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45" r:id="rId1"/>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90000"/>
        <a:buFont typeface="Monotype Sorts" charset="0"/>
        <a:buChar char="4"/>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42B41892-7F49-4C3C-8ADB-7175DA6F5925}"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AF52CF92-1E53-44B4-A4EC-F6F2766F83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8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8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3480B4F-B3B5-4E8A-8A8F-163432894DD5}" type="datetimeFigureOut">
              <a:rPr lang="en-US" smtClean="0">
                <a:solidFill>
                  <a:prstClr val="black">
                    <a:tint val="75000"/>
                  </a:prstClr>
                </a:solidFill>
                <a:latin typeface="Calibri" panose="020F0502020204030204"/>
              </a:rPr>
              <a:pPr fontAlgn="auto">
                <a:spcBef>
                  <a:spcPts val="0"/>
                </a:spcBef>
                <a:spcAft>
                  <a:spcPts val="0"/>
                </a:spcAft>
              </a:pPr>
              <a:t>3/15/2024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8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8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95D54AC-E656-4D0B-BCA4-B0352FA1C4E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19001658"/>
      </p:ext>
    </p:extLst>
  </p:cSld>
  <p:clrMap bg1="lt1" tx1="dk1" bg2="lt2" tx2="dk2" accent1="accent1" accent2="accent2" accent3="accent3" accent4="accent4" accent5="accent5" accent6="accent6" hlink="hlink" folHlink="folHlink"/>
  <p:sldLayoutIdLst>
    <p:sldLayoutId id="2147487184" r:id="rId1"/>
    <p:sldLayoutId id="2147487185" r:id="rId2"/>
    <p:sldLayoutId id="2147487186" r:id="rId3"/>
    <p:sldLayoutId id="2147487187" r:id="rId4"/>
    <p:sldLayoutId id="2147487188" r:id="rId5"/>
    <p:sldLayoutId id="2147487189" r:id="rId6"/>
    <p:sldLayoutId id="2147487190" r:id="rId7"/>
    <p:sldLayoutId id="2147487191" r:id="rId8"/>
    <p:sldLayoutId id="2147487192" r:id="rId9"/>
    <p:sldLayoutId id="2147487193" r:id="rId10"/>
    <p:sldLayoutId id="21474871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3480B4F-B3B5-4E8A-8A8F-163432894DD5}" type="datetimeFigureOut">
              <a:rPr lang="en-US" smtClean="0">
                <a:solidFill>
                  <a:prstClr val="black">
                    <a:tint val="75000"/>
                  </a:prstClr>
                </a:solidFill>
                <a:latin typeface="Calibri" panose="020F0502020204030204"/>
              </a:rPr>
              <a:pPr fontAlgn="auto">
                <a:spcBef>
                  <a:spcPts val="0"/>
                </a:spcBef>
                <a:spcAft>
                  <a:spcPts val="0"/>
                </a:spcAft>
              </a:pPr>
              <a:t>3/15/2024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95D54AC-E656-4D0B-BCA4-B0352FA1C4E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86669944"/>
      </p:ext>
    </p:extLst>
  </p:cSld>
  <p:clrMap bg1="lt1" tx1="dk1" bg2="lt2" tx2="dk2" accent1="accent1" accent2="accent2" accent3="accent3" accent4="accent4" accent5="accent5" accent6="accent6" hlink="hlink" folHlink="folHlink"/>
  <p:sldLayoutIdLst>
    <p:sldLayoutId id="2147487196" r:id="rId1"/>
    <p:sldLayoutId id="2147487197" r:id="rId2"/>
    <p:sldLayoutId id="2147487198" r:id="rId3"/>
    <p:sldLayoutId id="2147487199" r:id="rId4"/>
    <p:sldLayoutId id="2147487200" r:id="rId5"/>
    <p:sldLayoutId id="2147487201" r:id="rId6"/>
    <p:sldLayoutId id="2147487202" r:id="rId7"/>
    <p:sldLayoutId id="2147487203" r:id="rId8"/>
    <p:sldLayoutId id="2147487204" r:id="rId9"/>
    <p:sldLayoutId id="2147487205" r:id="rId10"/>
    <p:sldLayoutId id="21474872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5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i="0">
                <a:solidFill>
                  <a:schemeClr val="bg2"/>
                </a:solidFill>
              </a:defRPr>
            </a:lvl1pPr>
          </a:lstStyle>
          <a:p>
            <a:pPr>
              <a:defRPr/>
            </a:pPr>
            <a:r>
              <a:rPr lang="en-US">
                <a:solidFill>
                  <a:srgbClr val="578963"/>
                </a:solidFill>
                <a:latin typeface="Times New Roman" pitchFamily="18" charset="0"/>
              </a:rPr>
              <a:t>2001-08-30</a:t>
            </a:r>
          </a:p>
        </p:txBody>
      </p:sp>
      <p:sp>
        <p:nvSpPr>
          <p:cNvPr id="105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i="0">
                <a:solidFill>
                  <a:schemeClr val="bg2"/>
                </a:solidFill>
              </a:defRPr>
            </a:lvl1pPr>
          </a:lstStyle>
          <a:p>
            <a:pPr>
              <a:defRPr/>
            </a:pPr>
            <a:endParaRPr lang="en-US">
              <a:solidFill>
                <a:srgbClr val="578963"/>
              </a:solidFill>
              <a:latin typeface="Times New Roman" pitchFamily="18" charset="0"/>
            </a:endParaRPr>
          </a:p>
        </p:txBody>
      </p:sp>
      <p:sp>
        <p:nvSpPr>
          <p:cNvPr id="105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i="0">
                <a:solidFill>
                  <a:schemeClr val="bg2"/>
                </a:solidFill>
              </a:defRPr>
            </a:lvl1pPr>
          </a:lstStyle>
          <a:p>
            <a:pPr>
              <a:defRPr/>
            </a:pPr>
            <a:fld id="{FA270ED5-F282-4383-A611-23DB0EF24687}" type="slidenum">
              <a:rPr lang="en-US">
                <a:solidFill>
                  <a:srgbClr val="578963"/>
                </a:solidFill>
                <a:latin typeface="Times New Roman" pitchFamily="18" charset="0"/>
              </a:rPr>
              <a:pPr>
                <a:defRPr/>
              </a:pPr>
              <a:t>‹#›</a:t>
            </a:fld>
            <a:endParaRPr lang="en-US">
              <a:solidFill>
                <a:srgbClr val="578963"/>
              </a:solidFill>
              <a:latin typeface="Times New Roman" pitchFamily="18" charset="0"/>
            </a:endParaRPr>
          </a:p>
        </p:txBody>
      </p:sp>
    </p:spTree>
    <p:extLst>
      <p:ext uri="{BB962C8B-B14F-4D97-AF65-F5344CB8AC3E}">
        <p14:creationId xmlns:p14="http://schemas.microsoft.com/office/powerpoint/2010/main" val="143317940"/>
      </p:ext>
    </p:extLst>
  </p:cSld>
  <p:clrMap bg1="lt1" tx1="dk1" bg2="lt2" tx2="dk2" accent1="accent1" accent2="accent2" accent3="accent3" accent4="accent4" accent5="accent5" accent6="accent6" hlink="hlink" folHlink="folHlink"/>
  <p:sldLayoutIdLst>
    <p:sldLayoutId id="2147487208" r:id="rId1"/>
    <p:sldLayoutId id="2147487209" r:id="rId2"/>
    <p:sldLayoutId id="2147487210" r:id="rId3"/>
    <p:sldLayoutId id="2147487211" r:id="rId4"/>
    <p:sldLayoutId id="2147487212" r:id="rId5"/>
    <p:sldLayoutId id="2147487213" r:id="rId6"/>
    <p:sldLayoutId id="2147487214" r:id="rId7"/>
    <p:sldLayoutId id="2147487215" r:id="rId8"/>
    <p:sldLayoutId id="2147487216" r:id="rId9"/>
    <p:sldLayoutId id="2147487217" r:id="rId10"/>
    <p:sldLayoutId id="2147487218" r:id="rId11"/>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4D68B9D-2DF5-4020-A2EB-0A494EC5AF4C}" type="datetimeFigureOut">
              <a:rPr lang="en-US" smtClean="0">
                <a:solidFill>
                  <a:prstClr val="black">
                    <a:tint val="75000"/>
                  </a:prstClr>
                </a:solidFill>
                <a:latin typeface="Calibri"/>
              </a:rPr>
              <a:pPr fontAlgn="auto">
                <a:spcBef>
                  <a:spcPts val="0"/>
                </a:spcBef>
                <a:spcAft>
                  <a:spcPts val="0"/>
                </a:spcAft>
              </a:pPr>
              <a:t>3/15/2024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20CC39B-E421-4143-B666-54486CFC07D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4367134"/>
      </p:ext>
    </p:extLst>
  </p:cSld>
  <p:clrMap bg1="lt1" tx1="dk1" bg2="lt2" tx2="dk2" accent1="accent1" accent2="accent2" accent3="accent3" accent4="accent4" accent5="accent5" accent6="accent6" hlink="hlink" folHlink="folHlink"/>
  <p:sldLayoutIdLst>
    <p:sldLayoutId id="2147487220" r:id="rId1"/>
    <p:sldLayoutId id="2147487221" r:id="rId2"/>
    <p:sldLayoutId id="2147487222" r:id="rId3"/>
    <p:sldLayoutId id="2147487223" r:id="rId4"/>
    <p:sldLayoutId id="2147487224" r:id="rId5"/>
    <p:sldLayoutId id="2147487225" r:id="rId6"/>
    <p:sldLayoutId id="2147487226" r:id="rId7"/>
    <p:sldLayoutId id="2147487227" r:id="rId8"/>
    <p:sldLayoutId id="2147487228" r:id="rId9"/>
    <p:sldLayoutId id="2147487229" r:id="rId10"/>
    <p:sldLayoutId id="21474872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4E30503A-CC08-4477-8D6A-6807B273CA01}" type="datetimeFigureOut">
              <a:rPr lang="en-US" smtClean="0">
                <a:solidFill>
                  <a:prstClr val="black">
                    <a:tint val="75000"/>
                  </a:prstClr>
                </a:solidFill>
                <a:latin typeface="Calibri" panose="020F0502020204030204"/>
              </a:rPr>
              <a:pPr fontAlgn="auto">
                <a:spcBef>
                  <a:spcPts val="0"/>
                </a:spcBef>
                <a:spcAft>
                  <a:spcPts val="0"/>
                </a:spcAft>
              </a:pPr>
              <a:t>3/15/2024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0EDC4BF-6288-4428-B1EC-449338F2755B}"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74941046"/>
      </p:ext>
    </p:extLst>
  </p:cSld>
  <p:clrMap bg1="lt1" tx1="dk1" bg2="lt2" tx2="dk2" accent1="accent1" accent2="accent2" accent3="accent3" accent4="accent4" accent5="accent5" accent6="accent6" hlink="hlink" folHlink="folHlink"/>
  <p:sldLayoutIdLst>
    <p:sldLayoutId id="2147487232" r:id="rId1"/>
    <p:sldLayoutId id="2147487233" r:id="rId2"/>
    <p:sldLayoutId id="2147487234" r:id="rId3"/>
    <p:sldLayoutId id="2147487235" r:id="rId4"/>
    <p:sldLayoutId id="2147487236" r:id="rId5"/>
    <p:sldLayoutId id="2147487237" r:id="rId6"/>
    <p:sldLayoutId id="2147487238" r:id="rId7"/>
    <p:sldLayoutId id="2147487239" r:id="rId8"/>
    <p:sldLayoutId id="2147487240" r:id="rId9"/>
    <p:sldLayoutId id="2147487241" r:id="rId10"/>
    <p:sldLayoutId id="21474872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5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i="0">
                <a:solidFill>
                  <a:schemeClr val="bg2"/>
                </a:solidFill>
              </a:defRPr>
            </a:lvl1pPr>
          </a:lstStyle>
          <a:p>
            <a:pPr>
              <a:defRPr/>
            </a:pPr>
            <a:r>
              <a:rPr lang="en-US"/>
              <a:t>2001-08-30</a:t>
            </a:r>
          </a:p>
        </p:txBody>
      </p:sp>
      <p:sp>
        <p:nvSpPr>
          <p:cNvPr id="105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i="0">
                <a:solidFill>
                  <a:schemeClr val="bg2"/>
                </a:solidFill>
              </a:defRPr>
            </a:lvl1pPr>
          </a:lstStyle>
          <a:p>
            <a:pPr>
              <a:defRPr/>
            </a:pPr>
            <a:endParaRPr lang="en-US"/>
          </a:p>
        </p:txBody>
      </p:sp>
      <p:sp>
        <p:nvSpPr>
          <p:cNvPr id="105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i="0">
                <a:solidFill>
                  <a:schemeClr val="bg2"/>
                </a:solidFill>
              </a:defRPr>
            </a:lvl1pPr>
          </a:lstStyle>
          <a:p>
            <a:pPr>
              <a:defRPr/>
            </a:pPr>
            <a:fld id="{657601C1-CB9C-4AA7-A702-6339B60C65C0}" type="slidenum">
              <a:rPr lang="en-US"/>
              <a:pPr>
                <a:defRPr/>
              </a:pPr>
              <a:t>‹#›</a:t>
            </a:fld>
            <a:endParaRPr lang="en-US"/>
          </a:p>
        </p:txBody>
      </p:sp>
    </p:spTree>
    <p:extLst>
      <p:ext uri="{BB962C8B-B14F-4D97-AF65-F5344CB8AC3E}">
        <p14:creationId xmlns:p14="http://schemas.microsoft.com/office/powerpoint/2010/main" val="505064352"/>
      </p:ext>
    </p:extLst>
  </p:cSld>
  <p:clrMap bg1="lt1" tx1="dk1" bg2="lt2" tx2="dk2" accent1="accent1" accent2="accent2" accent3="accent3" accent4="accent4" accent5="accent5" accent6="accent6" hlink="hlink" folHlink="folHlink"/>
  <p:sldLayoutIdLst>
    <p:sldLayoutId id="2147487244" r:id="rId1"/>
    <p:sldLayoutId id="2147487245" r:id="rId2"/>
    <p:sldLayoutId id="2147487246" r:id="rId3"/>
    <p:sldLayoutId id="2147487247" r:id="rId4"/>
    <p:sldLayoutId id="2147487248" r:id="rId5"/>
    <p:sldLayoutId id="2147487249" r:id="rId6"/>
    <p:sldLayoutId id="2147487250" r:id="rId7"/>
    <p:sldLayoutId id="2147487251" r:id="rId8"/>
    <p:sldLayoutId id="2147487252" r:id="rId9"/>
    <p:sldLayoutId id="2147487253" r:id="rId10"/>
    <p:sldLayoutId id="2147487254" r:id="rId11"/>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D4143BA-DBB5-4A82-8ED3-E9FD09E02F4B}" type="datetimeFigureOut">
              <a:rPr lang="ru-RU" i="0" smtClean="0">
                <a:solidFill>
                  <a:prstClr val="black">
                    <a:tint val="75000"/>
                  </a:prstClr>
                </a:solidFill>
                <a:latin typeface="Calibri"/>
              </a:rPr>
              <a:pPr fontAlgn="auto">
                <a:spcBef>
                  <a:spcPts val="0"/>
                </a:spcBef>
                <a:spcAft>
                  <a:spcPts val="0"/>
                </a:spcAft>
              </a:pPr>
              <a:t>15.03.2024</a:t>
            </a:fld>
            <a:endParaRPr lang="ru-RU" i="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5AE3D9D-FF29-4701-B9F9-E21F29C79612}" type="slidenum">
              <a:rPr lang="ru-RU" i="0" smtClean="0">
                <a:solidFill>
                  <a:prstClr val="black">
                    <a:tint val="75000"/>
                  </a:prstClr>
                </a:solidFill>
                <a:latin typeface="Calibri"/>
              </a:rPr>
              <a:pPr fontAlgn="auto">
                <a:spcBef>
                  <a:spcPts val="0"/>
                </a:spcBef>
                <a:spcAft>
                  <a:spcPts val="0"/>
                </a:spcAft>
              </a:pPr>
              <a:t>‹#›</a:t>
            </a:fld>
            <a:endParaRPr lang="ru-RU" i="0">
              <a:solidFill>
                <a:prstClr val="black">
                  <a:tint val="75000"/>
                </a:prstClr>
              </a:solidFill>
              <a:latin typeface="Calibri"/>
            </a:endParaRPr>
          </a:p>
        </p:txBody>
      </p:sp>
    </p:spTree>
    <p:extLst>
      <p:ext uri="{BB962C8B-B14F-4D97-AF65-F5344CB8AC3E}">
        <p14:creationId xmlns:p14="http://schemas.microsoft.com/office/powerpoint/2010/main" val="2444244386"/>
      </p:ext>
    </p:extLst>
  </p:cSld>
  <p:clrMap bg1="lt1" tx1="dk1" bg2="lt2" tx2="dk2" accent1="accent1" accent2="accent2" accent3="accent3" accent4="accent4" accent5="accent5" accent6="accent6" hlink="hlink" folHlink="folHlink"/>
  <p:sldLayoutIdLst>
    <p:sldLayoutId id="214748725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6435725"/>
            <a:ext cx="9144000" cy="420688"/>
            <a:chOff x="0" y="4054"/>
            <a:chExt cx="5760" cy="265"/>
          </a:xfrm>
        </p:grpSpPr>
        <p:pic>
          <p:nvPicPr>
            <p:cNvPr id="6157" name="Picture 3" descr="sp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4"/>
              <a:ext cx="225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4" descr="sp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4054"/>
              <a:ext cx="225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5" descr="spires"/>
            <p:cNvPicPr>
              <a:picLocks noChangeAspect="1" noChangeArrowheads="1"/>
            </p:cNvPicPr>
            <p:nvPr/>
          </p:nvPicPr>
          <p:blipFill>
            <a:blip r:embed="rId3">
              <a:extLst>
                <a:ext uri="{28A0092B-C50C-407E-A947-70E740481C1C}">
                  <a14:useLocalDpi xmlns:a14="http://schemas.microsoft.com/office/drawing/2010/main" val="0"/>
                </a:ext>
              </a:extLst>
            </a:blip>
            <a:srcRect r="44754"/>
            <a:stretch>
              <a:fillRect/>
            </a:stretch>
          </p:blipFill>
          <p:spPr bwMode="auto">
            <a:xfrm>
              <a:off x="4512" y="4054"/>
              <a:ext cx="1248"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5" name="Rectangle 6"/>
          <p:cNvSpPr>
            <a:spLocks noChangeArrowheads="1"/>
          </p:cNvSpPr>
          <p:nvPr/>
        </p:nvSpPr>
        <p:spPr bwMode="auto">
          <a:xfrm>
            <a:off x="213265" y="3198171"/>
            <a:ext cx="184731" cy="46166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defRPr/>
            </a:pPr>
            <a:endParaRPr lang="en-US" altLang="en-US" sz="2400">
              <a:solidFill>
                <a:srgbClr val="000000"/>
              </a:solidFill>
            </a:endParaRPr>
          </a:p>
        </p:txBody>
      </p:sp>
      <p:sp>
        <p:nvSpPr>
          <p:cNvPr id="8196" name="Rectangle 7"/>
          <p:cNvSpPr>
            <a:spLocks noChangeArrowheads="1"/>
          </p:cNvSpPr>
          <p:nvPr/>
        </p:nvSpPr>
        <p:spPr bwMode="auto">
          <a:xfrm>
            <a:off x="609600" y="43879"/>
            <a:ext cx="8534400" cy="461665"/>
          </a:xfrm>
          <a:prstGeom prst="rect">
            <a:avLst/>
          </a:prstGeom>
          <a:solidFill>
            <a:srgbClr val="00003F">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defRPr/>
            </a:pPr>
            <a:endParaRPr lang="en-US" altLang="en-US" sz="2400">
              <a:solidFill>
                <a:srgbClr val="000000"/>
              </a:solidFill>
            </a:endParaRPr>
          </a:p>
        </p:txBody>
      </p:sp>
      <p:sp>
        <p:nvSpPr>
          <p:cNvPr id="8197" name="Rectangle 8"/>
          <p:cNvSpPr>
            <a:spLocks noChangeArrowheads="1"/>
          </p:cNvSpPr>
          <p:nvPr/>
        </p:nvSpPr>
        <p:spPr bwMode="auto">
          <a:xfrm>
            <a:off x="213265" y="3198171"/>
            <a:ext cx="184731" cy="461665"/>
          </a:xfrm>
          <a:prstGeom prst="rect">
            <a:avLst/>
          </a:prstGeom>
          <a:solidFill>
            <a:srgbClr val="00003F">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defRPr/>
            </a:pPr>
            <a:endParaRPr lang="en-US" altLang="en-US" sz="2400">
              <a:solidFill>
                <a:srgbClr val="000000"/>
              </a:solidFill>
            </a:endParaRPr>
          </a:p>
        </p:txBody>
      </p:sp>
      <p:sp>
        <p:nvSpPr>
          <p:cNvPr id="6150" name="Rectangle 9"/>
          <p:cNvSpPr>
            <a:spLocks noGrp="1" noChangeArrowheads="1"/>
          </p:cNvSpPr>
          <p:nvPr>
            <p:ph type="title"/>
          </p:nvPr>
        </p:nvSpPr>
        <p:spPr bwMode="auto">
          <a:xfrm>
            <a:off x="792200" y="733499"/>
            <a:ext cx="7775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51" name="Rectangle 10"/>
          <p:cNvSpPr>
            <a:spLocks noGrp="1" noChangeArrowheads="1"/>
          </p:cNvSpPr>
          <p:nvPr>
            <p:ph type="body" idx="1"/>
          </p:nvPr>
        </p:nvSpPr>
        <p:spPr bwMode="auto">
          <a:xfrm>
            <a:off x="798550" y="1581155"/>
            <a:ext cx="77755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31339" name="Rectangle 11"/>
          <p:cNvSpPr>
            <a:spLocks noGrp="1" noChangeArrowheads="1"/>
          </p:cNvSpPr>
          <p:nvPr>
            <p:ph type="dt" sz="half" idx="2"/>
          </p:nvPr>
        </p:nvSpPr>
        <p:spPr bwMode="auto">
          <a:xfrm>
            <a:off x="827088" y="61658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ea typeface="MS PGothic" pitchFamily="34" charset="-128"/>
              </a:defRPr>
            </a:lvl1pPr>
          </a:lstStyle>
          <a:p>
            <a:pPr>
              <a:defRPr/>
            </a:pPr>
            <a:endParaRPr lang="en-GB"/>
          </a:p>
        </p:txBody>
      </p:sp>
      <p:sp>
        <p:nvSpPr>
          <p:cNvPr id="2531340" name="Rectangle 12"/>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pitchFamily="34" charset="-128"/>
              </a:defRPr>
            </a:lvl1pPr>
          </a:lstStyle>
          <a:p>
            <a:pPr>
              <a:defRPr/>
            </a:pPr>
            <a:endParaRPr lang="en-US"/>
          </a:p>
        </p:txBody>
      </p:sp>
      <p:sp>
        <p:nvSpPr>
          <p:cNvPr id="2531341" name="Rectangle 13"/>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S PGothic" pitchFamily="34" charset="-128"/>
              </a:defRPr>
            </a:lvl1pPr>
          </a:lstStyle>
          <a:p>
            <a:pPr>
              <a:defRPr/>
            </a:pPr>
            <a:r>
              <a:rPr lang="en-US"/>
              <a:t> </a:t>
            </a:r>
            <a:fld id="{A0C4A5D0-2D97-467D-A131-A319B8C02253}" type="slidenum">
              <a:rPr lang="en-US"/>
              <a:pPr>
                <a:defRPr/>
              </a:pPr>
              <a:t>‹#›</a:t>
            </a:fld>
            <a:endParaRPr lang="en-US"/>
          </a:p>
        </p:txBody>
      </p:sp>
      <p:sp>
        <p:nvSpPr>
          <p:cNvPr id="8203" name="Text Box 14"/>
          <p:cNvSpPr txBox="1">
            <a:spLocks noChangeArrowheads="1"/>
          </p:cNvSpPr>
          <p:nvPr/>
        </p:nvSpPr>
        <p:spPr bwMode="auto">
          <a:xfrm>
            <a:off x="830300" y="6235701"/>
            <a:ext cx="1847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eaLnBrk="1" hangingPunct="1">
              <a:spcBef>
                <a:spcPct val="50000"/>
              </a:spcBef>
              <a:defRPr/>
            </a:pPr>
            <a:endParaRPr lang="en-US" altLang="en-US" sz="800">
              <a:solidFill>
                <a:srgbClr val="959597"/>
              </a:solidFill>
              <a:latin typeface="TheSans B5 Plain" pitchFamily="34" charset="0"/>
              <a:ea typeface="MS PGothic" pitchFamily="34" charset="-128"/>
            </a:endParaRPr>
          </a:p>
        </p:txBody>
      </p:sp>
      <p:pic>
        <p:nvPicPr>
          <p:cNvPr id="6156" name="Picture 15" descr="c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2" y="76200"/>
            <a:ext cx="5127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147" r:id="rId1"/>
  </p:sldLayoutIdLst>
  <p:hf hdr="0" ftr="0" dt="0"/>
  <p:txStyles>
    <p:titleStyle>
      <a:lvl1pPr algn="l" rtl="0" eaLnBrk="0" fontAlgn="base" hangingPunct="0">
        <a:spcBef>
          <a:spcPct val="0"/>
        </a:spcBef>
        <a:spcAft>
          <a:spcPct val="0"/>
        </a:spcAft>
        <a:defRPr sz="3600" b="1">
          <a:solidFill>
            <a:srgbClr val="006F6C"/>
          </a:solidFill>
          <a:latin typeface="+mj-lt"/>
          <a:ea typeface="+mj-ea"/>
          <a:cs typeface="+mj-cs"/>
        </a:defRPr>
      </a:lvl1pPr>
      <a:lvl2pPr algn="l" rtl="0" eaLnBrk="0" fontAlgn="base" hangingPunct="0">
        <a:spcBef>
          <a:spcPct val="0"/>
        </a:spcBef>
        <a:spcAft>
          <a:spcPct val="0"/>
        </a:spcAft>
        <a:defRPr sz="3600" b="1">
          <a:solidFill>
            <a:srgbClr val="006F6C"/>
          </a:solidFill>
          <a:latin typeface="Arial" charset="0"/>
        </a:defRPr>
      </a:lvl2pPr>
      <a:lvl3pPr algn="l" rtl="0" eaLnBrk="0" fontAlgn="base" hangingPunct="0">
        <a:spcBef>
          <a:spcPct val="0"/>
        </a:spcBef>
        <a:spcAft>
          <a:spcPct val="0"/>
        </a:spcAft>
        <a:defRPr sz="3600" b="1">
          <a:solidFill>
            <a:srgbClr val="006F6C"/>
          </a:solidFill>
          <a:latin typeface="Arial" charset="0"/>
        </a:defRPr>
      </a:lvl3pPr>
      <a:lvl4pPr algn="l" rtl="0" eaLnBrk="0" fontAlgn="base" hangingPunct="0">
        <a:spcBef>
          <a:spcPct val="0"/>
        </a:spcBef>
        <a:spcAft>
          <a:spcPct val="0"/>
        </a:spcAft>
        <a:defRPr sz="3600" b="1">
          <a:solidFill>
            <a:srgbClr val="006F6C"/>
          </a:solidFill>
          <a:latin typeface="Arial" charset="0"/>
        </a:defRPr>
      </a:lvl4pPr>
      <a:lvl5pPr algn="l" rtl="0" eaLnBrk="0" fontAlgn="base" hangingPunct="0">
        <a:spcBef>
          <a:spcPct val="0"/>
        </a:spcBef>
        <a:spcAft>
          <a:spcPct val="0"/>
        </a:spcAft>
        <a:defRPr sz="3600" b="1">
          <a:solidFill>
            <a:srgbClr val="006F6C"/>
          </a:solidFill>
          <a:latin typeface="Arial" charset="0"/>
        </a:defRPr>
      </a:lvl5pPr>
      <a:lvl6pPr marL="457200" algn="l" rtl="0" fontAlgn="base">
        <a:spcBef>
          <a:spcPct val="0"/>
        </a:spcBef>
        <a:spcAft>
          <a:spcPct val="0"/>
        </a:spcAft>
        <a:defRPr sz="3600" b="1">
          <a:solidFill>
            <a:srgbClr val="006F6C"/>
          </a:solidFill>
          <a:latin typeface="Arial" charset="0"/>
        </a:defRPr>
      </a:lvl6pPr>
      <a:lvl7pPr marL="914400" algn="l" rtl="0" fontAlgn="base">
        <a:spcBef>
          <a:spcPct val="0"/>
        </a:spcBef>
        <a:spcAft>
          <a:spcPct val="0"/>
        </a:spcAft>
        <a:defRPr sz="3600" b="1">
          <a:solidFill>
            <a:srgbClr val="006F6C"/>
          </a:solidFill>
          <a:latin typeface="Arial" charset="0"/>
        </a:defRPr>
      </a:lvl7pPr>
      <a:lvl8pPr marL="1371600" algn="l" rtl="0" fontAlgn="base">
        <a:spcBef>
          <a:spcPct val="0"/>
        </a:spcBef>
        <a:spcAft>
          <a:spcPct val="0"/>
        </a:spcAft>
        <a:defRPr sz="3600" b="1">
          <a:solidFill>
            <a:srgbClr val="006F6C"/>
          </a:solidFill>
          <a:latin typeface="Arial" charset="0"/>
        </a:defRPr>
      </a:lvl8pPr>
      <a:lvl9pPr marL="1828800" algn="l" rtl="0" fontAlgn="base">
        <a:spcBef>
          <a:spcPct val="0"/>
        </a:spcBef>
        <a:spcAft>
          <a:spcPct val="0"/>
        </a:spcAft>
        <a:defRPr sz="3600" b="1">
          <a:solidFill>
            <a:srgbClr val="006F6C"/>
          </a:solidFill>
          <a:latin typeface="Arial" charset="0"/>
        </a:defRPr>
      </a:lvl9pPr>
    </p:titleStyle>
    <p:bodyStyle>
      <a:lvl1pPr marL="342900" indent="-342900" algn="l" rtl="0" eaLnBrk="0" fontAlgn="base" hangingPunct="0">
        <a:spcBef>
          <a:spcPct val="20000"/>
        </a:spcBef>
        <a:spcAft>
          <a:spcPct val="20000"/>
        </a:spcAft>
        <a:buClr>
          <a:srgbClr val="006F6C"/>
        </a:buClr>
        <a:buSzPct val="120000"/>
        <a:buChar char="•"/>
        <a:defRPr sz="2400">
          <a:solidFill>
            <a:schemeClr val="tx1"/>
          </a:solidFill>
          <a:latin typeface="+mn-lt"/>
          <a:ea typeface="+mn-ea"/>
          <a:cs typeface="+mn-cs"/>
        </a:defRPr>
      </a:lvl1pPr>
      <a:lvl2pPr marL="742950" indent="-285750" algn="l" rtl="0" eaLnBrk="0" fontAlgn="base" hangingPunct="0">
        <a:spcBef>
          <a:spcPct val="20000"/>
        </a:spcBef>
        <a:spcAft>
          <a:spcPct val="20000"/>
        </a:spcAft>
        <a:buChar char="–"/>
        <a:defRPr sz="2000">
          <a:solidFill>
            <a:schemeClr val="tx1"/>
          </a:solidFill>
          <a:latin typeface="+mn-lt"/>
        </a:defRPr>
      </a:lvl2pPr>
      <a:lvl3pPr marL="1143000" indent="-228600" algn="l" rtl="0" eaLnBrk="0" fontAlgn="base" hangingPunct="0">
        <a:spcBef>
          <a:spcPct val="20000"/>
        </a:spcBef>
        <a:spcAft>
          <a:spcPct val="20000"/>
        </a:spcAft>
        <a:buChar char="•"/>
        <a:defRPr>
          <a:solidFill>
            <a:schemeClr val="tx1"/>
          </a:solidFill>
          <a:latin typeface="+mn-lt"/>
        </a:defRPr>
      </a:lvl3pPr>
      <a:lvl4pPr marL="1600200" indent="-228600" algn="l" rtl="0" eaLnBrk="0" fontAlgn="base" hangingPunct="0">
        <a:spcBef>
          <a:spcPct val="20000"/>
        </a:spcBef>
        <a:spcAft>
          <a:spcPct val="20000"/>
        </a:spcAft>
        <a:buChar char="–"/>
        <a:defRPr>
          <a:solidFill>
            <a:schemeClr val="tx1"/>
          </a:solidFill>
          <a:latin typeface="+mn-lt"/>
        </a:defRPr>
      </a:lvl4pPr>
      <a:lvl5pPr marL="2057400" indent="-228600" algn="l" rtl="0" eaLnBrk="0" fontAlgn="base" hangingPunct="0">
        <a:spcBef>
          <a:spcPct val="20000"/>
        </a:spcBef>
        <a:spcAft>
          <a:spcPct val="20000"/>
        </a:spcAft>
        <a:buChar char="»"/>
        <a:defRPr>
          <a:solidFill>
            <a:schemeClr val="tx1"/>
          </a:solidFill>
          <a:latin typeface="+mn-lt"/>
        </a:defRPr>
      </a:lvl5pPr>
      <a:lvl6pPr marL="2514600" indent="-228600" algn="l" rtl="0" fontAlgn="base">
        <a:spcBef>
          <a:spcPct val="20000"/>
        </a:spcBef>
        <a:spcAft>
          <a:spcPct val="20000"/>
        </a:spcAft>
        <a:buChar char="»"/>
        <a:defRPr>
          <a:solidFill>
            <a:schemeClr val="tx1"/>
          </a:solidFill>
          <a:latin typeface="+mn-lt"/>
        </a:defRPr>
      </a:lvl6pPr>
      <a:lvl7pPr marL="2971800" indent="-228600" algn="l" rtl="0" fontAlgn="base">
        <a:spcBef>
          <a:spcPct val="20000"/>
        </a:spcBef>
        <a:spcAft>
          <a:spcPct val="20000"/>
        </a:spcAft>
        <a:buChar char="»"/>
        <a:defRPr>
          <a:solidFill>
            <a:schemeClr val="tx1"/>
          </a:solidFill>
          <a:latin typeface="+mn-lt"/>
        </a:defRPr>
      </a:lvl7pPr>
      <a:lvl8pPr marL="3429000" indent="-228600" algn="l" rtl="0" fontAlgn="base">
        <a:spcBef>
          <a:spcPct val="20000"/>
        </a:spcBef>
        <a:spcAft>
          <a:spcPct val="20000"/>
        </a:spcAft>
        <a:buChar char="»"/>
        <a:defRPr>
          <a:solidFill>
            <a:schemeClr val="tx1"/>
          </a:solidFill>
          <a:latin typeface="+mn-lt"/>
        </a:defRPr>
      </a:lvl8pPr>
      <a:lvl9pPr marL="3886200" indent="-228600" algn="l" rtl="0" fontAlgn="base">
        <a:spcBef>
          <a:spcPct val="20000"/>
        </a:spcBef>
        <a:spcAft>
          <a:spcPct val="2000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6435725"/>
            <a:ext cx="9144000" cy="420688"/>
            <a:chOff x="0" y="4054"/>
            <a:chExt cx="5760" cy="265"/>
          </a:xfrm>
        </p:grpSpPr>
        <p:pic>
          <p:nvPicPr>
            <p:cNvPr id="7181" name="Picture 3" descr="sp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4"/>
              <a:ext cx="225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4" descr="sp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4054"/>
              <a:ext cx="225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5" descr="spires"/>
            <p:cNvPicPr>
              <a:picLocks noChangeAspect="1" noChangeArrowheads="1"/>
            </p:cNvPicPr>
            <p:nvPr/>
          </p:nvPicPr>
          <p:blipFill>
            <a:blip r:embed="rId3">
              <a:extLst>
                <a:ext uri="{28A0092B-C50C-407E-A947-70E740481C1C}">
                  <a14:useLocalDpi xmlns:a14="http://schemas.microsoft.com/office/drawing/2010/main" val="0"/>
                </a:ext>
              </a:extLst>
            </a:blip>
            <a:srcRect r="44754"/>
            <a:stretch>
              <a:fillRect/>
            </a:stretch>
          </p:blipFill>
          <p:spPr bwMode="auto">
            <a:xfrm>
              <a:off x="4512" y="4054"/>
              <a:ext cx="1248"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Rectangle 6"/>
          <p:cNvSpPr>
            <a:spLocks noChangeArrowheads="1"/>
          </p:cNvSpPr>
          <p:nvPr/>
        </p:nvSpPr>
        <p:spPr bwMode="auto">
          <a:xfrm>
            <a:off x="213265" y="3198171"/>
            <a:ext cx="184731" cy="46166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defRPr/>
            </a:pPr>
            <a:endParaRPr lang="en-US" altLang="en-US" sz="2400">
              <a:solidFill>
                <a:srgbClr val="000000"/>
              </a:solidFill>
            </a:endParaRPr>
          </a:p>
        </p:txBody>
      </p:sp>
      <p:sp>
        <p:nvSpPr>
          <p:cNvPr id="13316" name="Rectangle 7"/>
          <p:cNvSpPr>
            <a:spLocks noChangeArrowheads="1"/>
          </p:cNvSpPr>
          <p:nvPr/>
        </p:nvSpPr>
        <p:spPr bwMode="auto">
          <a:xfrm>
            <a:off x="609600" y="43879"/>
            <a:ext cx="8534400" cy="461665"/>
          </a:xfrm>
          <a:prstGeom prst="rect">
            <a:avLst/>
          </a:prstGeom>
          <a:solidFill>
            <a:srgbClr val="00003F">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defRPr/>
            </a:pPr>
            <a:endParaRPr lang="en-US" altLang="en-US" sz="2400">
              <a:solidFill>
                <a:srgbClr val="000000"/>
              </a:solidFill>
            </a:endParaRPr>
          </a:p>
        </p:txBody>
      </p:sp>
      <p:sp>
        <p:nvSpPr>
          <p:cNvPr id="13317" name="Rectangle 8"/>
          <p:cNvSpPr>
            <a:spLocks noChangeArrowheads="1"/>
          </p:cNvSpPr>
          <p:nvPr/>
        </p:nvSpPr>
        <p:spPr bwMode="auto">
          <a:xfrm>
            <a:off x="213265" y="3198171"/>
            <a:ext cx="184731" cy="461665"/>
          </a:xfrm>
          <a:prstGeom prst="rect">
            <a:avLst/>
          </a:prstGeom>
          <a:solidFill>
            <a:srgbClr val="00003F">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defRPr/>
            </a:pPr>
            <a:endParaRPr lang="en-US" altLang="en-US" sz="2400">
              <a:solidFill>
                <a:srgbClr val="000000"/>
              </a:solidFill>
            </a:endParaRPr>
          </a:p>
        </p:txBody>
      </p:sp>
      <p:sp>
        <p:nvSpPr>
          <p:cNvPr id="7174" name="Rectangle 9"/>
          <p:cNvSpPr>
            <a:spLocks noGrp="1" noChangeArrowheads="1"/>
          </p:cNvSpPr>
          <p:nvPr>
            <p:ph type="title"/>
          </p:nvPr>
        </p:nvSpPr>
        <p:spPr bwMode="auto">
          <a:xfrm>
            <a:off x="792200" y="733499"/>
            <a:ext cx="7775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5" name="Rectangle 10"/>
          <p:cNvSpPr>
            <a:spLocks noGrp="1" noChangeArrowheads="1"/>
          </p:cNvSpPr>
          <p:nvPr>
            <p:ph type="body" idx="1"/>
          </p:nvPr>
        </p:nvSpPr>
        <p:spPr bwMode="auto">
          <a:xfrm>
            <a:off x="798550" y="1581155"/>
            <a:ext cx="77755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31339" name="Rectangle 11"/>
          <p:cNvSpPr>
            <a:spLocks noGrp="1" noChangeArrowheads="1"/>
          </p:cNvSpPr>
          <p:nvPr>
            <p:ph type="dt" sz="half" idx="2"/>
          </p:nvPr>
        </p:nvSpPr>
        <p:spPr bwMode="auto">
          <a:xfrm>
            <a:off x="827088" y="61658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ea typeface="MS PGothic" pitchFamily="34" charset="-128"/>
              </a:defRPr>
            </a:lvl1pPr>
          </a:lstStyle>
          <a:p>
            <a:pPr>
              <a:defRPr/>
            </a:pPr>
            <a:endParaRPr lang="en-GB"/>
          </a:p>
        </p:txBody>
      </p:sp>
      <p:sp>
        <p:nvSpPr>
          <p:cNvPr id="2531340" name="Rectangle 12"/>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pitchFamily="34" charset="-128"/>
              </a:defRPr>
            </a:lvl1pPr>
          </a:lstStyle>
          <a:p>
            <a:pPr>
              <a:defRPr/>
            </a:pPr>
            <a:endParaRPr lang="en-US"/>
          </a:p>
        </p:txBody>
      </p:sp>
      <p:sp>
        <p:nvSpPr>
          <p:cNvPr id="2531341" name="Rectangle 13"/>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S PGothic" pitchFamily="34" charset="-128"/>
              </a:defRPr>
            </a:lvl1pPr>
          </a:lstStyle>
          <a:p>
            <a:pPr>
              <a:defRPr/>
            </a:pPr>
            <a:r>
              <a:rPr lang="en-US"/>
              <a:t> </a:t>
            </a:r>
            <a:fld id="{0C0BB1C6-2DD6-476C-86E1-EE53253C7E6E}" type="slidenum">
              <a:rPr lang="en-US"/>
              <a:pPr>
                <a:defRPr/>
              </a:pPr>
              <a:t>‹#›</a:t>
            </a:fld>
            <a:endParaRPr lang="en-US"/>
          </a:p>
        </p:txBody>
      </p:sp>
      <p:sp>
        <p:nvSpPr>
          <p:cNvPr id="13323" name="Text Box 14"/>
          <p:cNvSpPr txBox="1">
            <a:spLocks noChangeArrowheads="1"/>
          </p:cNvSpPr>
          <p:nvPr/>
        </p:nvSpPr>
        <p:spPr bwMode="auto">
          <a:xfrm>
            <a:off x="830300" y="6235701"/>
            <a:ext cx="1847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eaLnBrk="1" hangingPunct="1">
              <a:spcBef>
                <a:spcPct val="50000"/>
              </a:spcBef>
              <a:defRPr/>
            </a:pPr>
            <a:endParaRPr lang="en-US" altLang="en-US" sz="800">
              <a:solidFill>
                <a:srgbClr val="959597"/>
              </a:solidFill>
              <a:latin typeface="TheSans B5 Plain" pitchFamily="34" charset="0"/>
              <a:ea typeface="MS PGothic" pitchFamily="34" charset="-128"/>
            </a:endParaRPr>
          </a:p>
        </p:txBody>
      </p:sp>
      <p:pic>
        <p:nvPicPr>
          <p:cNvPr id="7180" name="Picture 15" descr="c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2" y="76200"/>
            <a:ext cx="5127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148" r:id="rId1"/>
  </p:sldLayoutIdLst>
  <p:hf hdr="0" ftr="0" dt="0"/>
  <p:txStyles>
    <p:titleStyle>
      <a:lvl1pPr algn="l" rtl="0" eaLnBrk="0" fontAlgn="base" hangingPunct="0">
        <a:spcBef>
          <a:spcPct val="0"/>
        </a:spcBef>
        <a:spcAft>
          <a:spcPct val="0"/>
        </a:spcAft>
        <a:defRPr sz="3600" b="1">
          <a:solidFill>
            <a:srgbClr val="006F6C"/>
          </a:solidFill>
          <a:latin typeface="+mj-lt"/>
          <a:ea typeface="+mj-ea"/>
          <a:cs typeface="+mj-cs"/>
        </a:defRPr>
      </a:lvl1pPr>
      <a:lvl2pPr algn="l" rtl="0" eaLnBrk="0" fontAlgn="base" hangingPunct="0">
        <a:spcBef>
          <a:spcPct val="0"/>
        </a:spcBef>
        <a:spcAft>
          <a:spcPct val="0"/>
        </a:spcAft>
        <a:defRPr sz="3600" b="1">
          <a:solidFill>
            <a:srgbClr val="006F6C"/>
          </a:solidFill>
          <a:latin typeface="Arial" charset="0"/>
        </a:defRPr>
      </a:lvl2pPr>
      <a:lvl3pPr algn="l" rtl="0" eaLnBrk="0" fontAlgn="base" hangingPunct="0">
        <a:spcBef>
          <a:spcPct val="0"/>
        </a:spcBef>
        <a:spcAft>
          <a:spcPct val="0"/>
        </a:spcAft>
        <a:defRPr sz="3600" b="1">
          <a:solidFill>
            <a:srgbClr val="006F6C"/>
          </a:solidFill>
          <a:latin typeface="Arial" charset="0"/>
        </a:defRPr>
      </a:lvl3pPr>
      <a:lvl4pPr algn="l" rtl="0" eaLnBrk="0" fontAlgn="base" hangingPunct="0">
        <a:spcBef>
          <a:spcPct val="0"/>
        </a:spcBef>
        <a:spcAft>
          <a:spcPct val="0"/>
        </a:spcAft>
        <a:defRPr sz="3600" b="1">
          <a:solidFill>
            <a:srgbClr val="006F6C"/>
          </a:solidFill>
          <a:latin typeface="Arial" charset="0"/>
        </a:defRPr>
      </a:lvl4pPr>
      <a:lvl5pPr algn="l" rtl="0" eaLnBrk="0" fontAlgn="base" hangingPunct="0">
        <a:spcBef>
          <a:spcPct val="0"/>
        </a:spcBef>
        <a:spcAft>
          <a:spcPct val="0"/>
        </a:spcAft>
        <a:defRPr sz="3600" b="1">
          <a:solidFill>
            <a:srgbClr val="006F6C"/>
          </a:solidFill>
          <a:latin typeface="Arial" charset="0"/>
        </a:defRPr>
      </a:lvl5pPr>
      <a:lvl6pPr marL="457200" algn="l" rtl="0" fontAlgn="base">
        <a:spcBef>
          <a:spcPct val="0"/>
        </a:spcBef>
        <a:spcAft>
          <a:spcPct val="0"/>
        </a:spcAft>
        <a:defRPr sz="3600" b="1">
          <a:solidFill>
            <a:srgbClr val="006F6C"/>
          </a:solidFill>
          <a:latin typeface="Arial" charset="0"/>
        </a:defRPr>
      </a:lvl6pPr>
      <a:lvl7pPr marL="914400" algn="l" rtl="0" fontAlgn="base">
        <a:spcBef>
          <a:spcPct val="0"/>
        </a:spcBef>
        <a:spcAft>
          <a:spcPct val="0"/>
        </a:spcAft>
        <a:defRPr sz="3600" b="1">
          <a:solidFill>
            <a:srgbClr val="006F6C"/>
          </a:solidFill>
          <a:latin typeface="Arial" charset="0"/>
        </a:defRPr>
      </a:lvl7pPr>
      <a:lvl8pPr marL="1371600" algn="l" rtl="0" fontAlgn="base">
        <a:spcBef>
          <a:spcPct val="0"/>
        </a:spcBef>
        <a:spcAft>
          <a:spcPct val="0"/>
        </a:spcAft>
        <a:defRPr sz="3600" b="1">
          <a:solidFill>
            <a:srgbClr val="006F6C"/>
          </a:solidFill>
          <a:latin typeface="Arial" charset="0"/>
        </a:defRPr>
      </a:lvl8pPr>
      <a:lvl9pPr marL="1828800" algn="l" rtl="0" fontAlgn="base">
        <a:spcBef>
          <a:spcPct val="0"/>
        </a:spcBef>
        <a:spcAft>
          <a:spcPct val="0"/>
        </a:spcAft>
        <a:defRPr sz="3600" b="1">
          <a:solidFill>
            <a:srgbClr val="006F6C"/>
          </a:solidFill>
          <a:latin typeface="Arial" charset="0"/>
        </a:defRPr>
      </a:lvl9pPr>
    </p:titleStyle>
    <p:bodyStyle>
      <a:lvl1pPr marL="342900" indent="-342900" algn="l" rtl="0" eaLnBrk="0" fontAlgn="base" hangingPunct="0">
        <a:spcBef>
          <a:spcPct val="20000"/>
        </a:spcBef>
        <a:spcAft>
          <a:spcPct val="20000"/>
        </a:spcAft>
        <a:buClr>
          <a:srgbClr val="006F6C"/>
        </a:buClr>
        <a:buSzPct val="120000"/>
        <a:buChar char="•"/>
        <a:defRPr sz="2400">
          <a:solidFill>
            <a:schemeClr val="tx1"/>
          </a:solidFill>
          <a:latin typeface="+mn-lt"/>
          <a:ea typeface="+mn-ea"/>
          <a:cs typeface="+mn-cs"/>
        </a:defRPr>
      </a:lvl1pPr>
      <a:lvl2pPr marL="742950" indent="-285750" algn="l" rtl="0" eaLnBrk="0" fontAlgn="base" hangingPunct="0">
        <a:spcBef>
          <a:spcPct val="20000"/>
        </a:spcBef>
        <a:spcAft>
          <a:spcPct val="20000"/>
        </a:spcAft>
        <a:buChar char="–"/>
        <a:defRPr sz="2000">
          <a:solidFill>
            <a:schemeClr val="tx1"/>
          </a:solidFill>
          <a:latin typeface="+mn-lt"/>
        </a:defRPr>
      </a:lvl2pPr>
      <a:lvl3pPr marL="1143000" indent="-228600" algn="l" rtl="0" eaLnBrk="0" fontAlgn="base" hangingPunct="0">
        <a:spcBef>
          <a:spcPct val="20000"/>
        </a:spcBef>
        <a:spcAft>
          <a:spcPct val="20000"/>
        </a:spcAft>
        <a:buChar char="•"/>
        <a:defRPr>
          <a:solidFill>
            <a:schemeClr val="tx1"/>
          </a:solidFill>
          <a:latin typeface="+mn-lt"/>
        </a:defRPr>
      </a:lvl3pPr>
      <a:lvl4pPr marL="1600200" indent="-228600" algn="l" rtl="0" eaLnBrk="0" fontAlgn="base" hangingPunct="0">
        <a:spcBef>
          <a:spcPct val="20000"/>
        </a:spcBef>
        <a:spcAft>
          <a:spcPct val="20000"/>
        </a:spcAft>
        <a:buChar char="–"/>
        <a:defRPr>
          <a:solidFill>
            <a:schemeClr val="tx1"/>
          </a:solidFill>
          <a:latin typeface="+mn-lt"/>
        </a:defRPr>
      </a:lvl4pPr>
      <a:lvl5pPr marL="2057400" indent="-228600" algn="l" rtl="0" eaLnBrk="0" fontAlgn="base" hangingPunct="0">
        <a:spcBef>
          <a:spcPct val="20000"/>
        </a:spcBef>
        <a:spcAft>
          <a:spcPct val="20000"/>
        </a:spcAft>
        <a:buChar char="»"/>
        <a:defRPr>
          <a:solidFill>
            <a:schemeClr val="tx1"/>
          </a:solidFill>
          <a:latin typeface="+mn-lt"/>
        </a:defRPr>
      </a:lvl5pPr>
      <a:lvl6pPr marL="2514600" indent="-228600" algn="l" rtl="0" fontAlgn="base">
        <a:spcBef>
          <a:spcPct val="20000"/>
        </a:spcBef>
        <a:spcAft>
          <a:spcPct val="20000"/>
        </a:spcAft>
        <a:buChar char="»"/>
        <a:defRPr>
          <a:solidFill>
            <a:schemeClr val="tx1"/>
          </a:solidFill>
          <a:latin typeface="+mn-lt"/>
        </a:defRPr>
      </a:lvl6pPr>
      <a:lvl7pPr marL="2971800" indent="-228600" algn="l" rtl="0" fontAlgn="base">
        <a:spcBef>
          <a:spcPct val="20000"/>
        </a:spcBef>
        <a:spcAft>
          <a:spcPct val="20000"/>
        </a:spcAft>
        <a:buChar char="»"/>
        <a:defRPr>
          <a:solidFill>
            <a:schemeClr val="tx1"/>
          </a:solidFill>
          <a:latin typeface="+mn-lt"/>
        </a:defRPr>
      </a:lvl7pPr>
      <a:lvl8pPr marL="3429000" indent="-228600" algn="l" rtl="0" fontAlgn="base">
        <a:spcBef>
          <a:spcPct val="20000"/>
        </a:spcBef>
        <a:spcAft>
          <a:spcPct val="20000"/>
        </a:spcAft>
        <a:buChar char="»"/>
        <a:defRPr>
          <a:solidFill>
            <a:schemeClr val="tx1"/>
          </a:solidFill>
          <a:latin typeface="+mn-lt"/>
        </a:defRPr>
      </a:lvl8pPr>
      <a:lvl9pPr marL="3886200" indent="-228600" algn="l" rtl="0" fontAlgn="base">
        <a:spcBef>
          <a:spcPct val="20000"/>
        </a:spcBef>
        <a:spcAft>
          <a:spcPct val="2000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6435725"/>
            <a:ext cx="9144000" cy="420688"/>
            <a:chOff x="0" y="4054"/>
            <a:chExt cx="5760" cy="265"/>
          </a:xfrm>
        </p:grpSpPr>
        <p:pic>
          <p:nvPicPr>
            <p:cNvPr id="8205" name="Picture 3" descr="sp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4"/>
              <a:ext cx="225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4" descr="sp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4054"/>
              <a:ext cx="225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5" descr="spires"/>
            <p:cNvPicPr>
              <a:picLocks noChangeAspect="1" noChangeArrowheads="1"/>
            </p:cNvPicPr>
            <p:nvPr/>
          </p:nvPicPr>
          <p:blipFill>
            <a:blip r:embed="rId3">
              <a:extLst>
                <a:ext uri="{28A0092B-C50C-407E-A947-70E740481C1C}">
                  <a14:useLocalDpi xmlns:a14="http://schemas.microsoft.com/office/drawing/2010/main" val="0"/>
                </a:ext>
              </a:extLst>
            </a:blip>
            <a:srcRect r="44754"/>
            <a:stretch>
              <a:fillRect/>
            </a:stretch>
          </p:blipFill>
          <p:spPr bwMode="auto">
            <a:xfrm>
              <a:off x="4512" y="4054"/>
              <a:ext cx="1248"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39" name="Rectangle 6"/>
          <p:cNvSpPr>
            <a:spLocks noChangeArrowheads="1"/>
          </p:cNvSpPr>
          <p:nvPr/>
        </p:nvSpPr>
        <p:spPr bwMode="auto">
          <a:xfrm>
            <a:off x="213265" y="3198171"/>
            <a:ext cx="184731" cy="46166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defRPr/>
            </a:pPr>
            <a:endParaRPr lang="en-US" altLang="en-US" sz="2400">
              <a:solidFill>
                <a:srgbClr val="000000"/>
              </a:solidFill>
            </a:endParaRPr>
          </a:p>
        </p:txBody>
      </p:sp>
      <p:sp>
        <p:nvSpPr>
          <p:cNvPr id="14340" name="Rectangle 7"/>
          <p:cNvSpPr>
            <a:spLocks noChangeArrowheads="1"/>
          </p:cNvSpPr>
          <p:nvPr/>
        </p:nvSpPr>
        <p:spPr bwMode="auto">
          <a:xfrm>
            <a:off x="609600" y="43879"/>
            <a:ext cx="8534400" cy="461665"/>
          </a:xfrm>
          <a:prstGeom prst="rect">
            <a:avLst/>
          </a:prstGeom>
          <a:solidFill>
            <a:srgbClr val="00003F">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defRPr/>
            </a:pPr>
            <a:endParaRPr lang="en-US" altLang="en-US" sz="2400">
              <a:solidFill>
                <a:srgbClr val="000000"/>
              </a:solidFill>
            </a:endParaRPr>
          </a:p>
        </p:txBody>
      </p:sp>
      <p:sp>
        <p:nvSpPr>
          <p:cNvPr id="14341" name="Rectangle 8"/>
          <p:cNvSpPr>
            <a:spLocks noChangeArrowheads="1"/>
          </p:cNvSpPr>
          <p:nvPr/>
        </p:nvSpPr>
        <p:spPr bwMode="auto">
          <a:xfrm>
            <a:off x="213265" y="3198171"/>
            <a:ext cx="184731" cy="461665"/>
          </a:xfrm>
          <a:prstGeom prst="rect">
            <a:avLst/>
          </a:prstGeom>
          <a:solidFill>
            <a:srgbClr val="00003F">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defRPr/>
            </a:pPr>
            <a:endParaRPr lang="en-US" altLang="en-US" sz="2400">
              <a:solidFill>
                <a:srgbClr val="000000"/>
              </a:solidFill>
            </a:endParaRPr>
          </a:p>
        </p:txBody>
      </p:sp>
      <p:sp>
        <p:nvSpPr>
          <p:cNvPr id="8198" name="Rectangle 9"/>
          <p:cNvSpPr>
            <a:spLocks noGrp="1" noChangeArrowheads="1"/>
          </p:cNvSpPr>
          <p:nvPr>
            <p:ph type="title"/>
          </p:nvPr>
        </p:nvSpPr>
        <p:spPr bwMode="auto">
          <a:xfrm>
            <a:off x="792200" y="733499"/>
            <a:ext cx="7775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9" name="Rectangle 10"/>
          <p:cNvSpPr>
            <a:spLocks noGrp="1" noChangeArrowheads="1"/>
          </p:cNvSpPr>
          <p:nvPr>
            <p:ph type="body" idx="1"/>
          </p:nvPr>
        </p:nvSpPr>
        <p:spPr bwMode="auto">
          <a:xfrm>
            <a:off x="798550" y="1581155"/>
            <a:ext cx="77755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31339" name="Rectangle 11"/>
          <p:cNvSpPr>
            <a:spLocks noGrp="1" noChangeArrowheads="1"/>
          </p:cNvSpPr>
          <p:nvPr>
            <p:ph type="dt" sz="half" idx="2"/>
          </p:nvPr>
        </p:nvSpPr>
        <p:spPr bwMode="auto">
          <a:xfrm>
            <a:off x="827088" y="61658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ea typeface="MS PGothic" pitchFamily="34" charset="-128"/>
              </a:defRPr>
            </a:lvl1pPr>
          </a:lstStyle>
          <a:p>
            <a:pPr>
              <a:defRPr/>
            </a:pPr>
            <a:endParaRPr lang="en-GB"/>
          </a:p>
        </p:txBody>
      </p:sp>
      <p:sp>
        <p:nvSpPr>
          <p:cNvPr id="2531340" name="Rectangle 12"/>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pitchFamily="34" charset="-128"/>
              </a:defRPr>
            </a:lvl1pPr>
          </a:lstStyle>
          <a:p>
            <a:pPr>
              <a:defRPr/>
            </a:pPr>
            <a:endParaRPr lang="en-US"/>
          </a:p>
        </p:txBody>
      </p:sp>
      <p:sp>
        <p:nvSpPr>
          <p:cNvPr id="2531341" name="Rectangle 13"/>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S PGothic" pitchFamily="34" charset="-128"/>
              </a:defRPr>
            </a:lvl1pPr>
          </a:lstStyle>
          <a:p>
            <a:pPr>
              <a:defRPr/>
            </a:pPr>
            <a:r>
              <a:rPr lang="en-US"/>
              <a:t> </a:t>
            </a:r>
            <a:fld id="{1FAE73D2-13F0-4182-8861-FEAB7645731E}" type="slidenum">
              <a:rPr lang="en-US"/>
              <a:pPr>
                <a:defRPr/>
              </a:pPr>
              <a:t>‹#›</a:t>
            </a:fld>
            <a:endParaRPr lang="en-US"/>
          </a:p>
        </p:txBody>
      </p:sp>
      <p:sp>
        <p:nvSpPr>
          <p:cNvPr id="14347" name="Text Box 14"/>
          <p:cNvSpPr txBox="1">
            <a:spLocks noChangeArrowheads="1"/>
          </p:cNvSpPr>
          <p:nvPr/>
        </p:nvSpPr>
        <p:spPr bwMode="auto">
          <a:xfrm>
            <a:off x="830300" y="6235701"/>
            <a:ext cx="1847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eaLnBrk="1" hangingPunct="1">
              <a:spcBef>
                <a:spcPct val="50000"/>
              </a:spcBef>
              <a:defRPr/>
            </a:pPr>
            <a:endParaRPr lang="en-US" altLang="en-US" sz="800">
              <a:solidFill>
                <a:srgbClr val="959597"/>
              </a:solidFill>
              <a:latin typeface="TheSans B5 Plain" pitchFamily="34" charset="0"/>
              <a:ea typeface="MS PGothic" pitchFamily="34" charset="-128"/>
            </a:endParaRPr>
          </a:p>
        </p:txBody>
      </p:sp>
      <p:pic>
        <p:nvPicPr>
          <p:cNvPr id="8204" name="Picture 15" descr="c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2" y="76200"/>
            <a:ext cx="5127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149" r:id="rId1"/>
  </p:sldLayoutIdLst>
  <p:hf hdr="0" ftr="0" dt="0"/>
  <p:txStyles>
    <p:titleStyle>
      <a:lvl1pPr algn="l" rtl="0" eaLnBrk="0" fontAlgn="base" hangingPunct="0">
        <a:spcBef>
          <a:spcPct val="0"/>
        </a:spcBef>
        <a:spcAft>
          <a:spcPct val="0"/>
        </a:spcAft>
        <a:defRPr sz="3600" b="1">
          <a:solidFill>
            <a:srgbClr val="006F6C"/>
          </a:solidFill>
          <a:latin typeface="+mj-lt"/>
          <a:ea typeface="+mj-ea"/>
          <a:cs typeface="+mj-cs"/>
        </a:defRPr>
      </a:lvl1pPr>
      <a:lvl2pPr algn="l" rtl="0" eaLnBrk="0" fontAlgn="base" hangingPunct="0">
        <a:spcBef>
          <a:spcPct val="0"/>
        </a:spcBef>
        <a:spcAft>
          <a:spcPct val="0"/>
        </a:spcAft>
        <a:defRPr sz="3600" b="1">
          <a:solidFill>
            <a:srgbClr val="006F6C"/>
          </a:solidFill>
          <a:latin typeface="Arial" charset="0"/>
        </a:defRPr>
      </a:lvl2pPr>
      <a:lvl3pPr algn="l" rtl="0" eaLnBrk="0" fontAlgn="base" hangingPunct="0">
        <a:spcBef>
          <a:spcPct val="0"/>
        </a:spcBef>
        <a:spcAft>
          <a:spcPct val="0"/>
        </a:spcAft>
        <a:defRPr sz="3600" b="1">
          <a:solidFill>
            <a:srgbClr val="006F6C"/>
          </a:solidFill>
          <a:latin typeface="Arial" charset="0"/>
        </a:defRPr>
      </a:lvl3pPr>
      <a:lvl4pPr algn="l" rtl="0" eaLnBrk="0" fontAlgn="base" hangingPunct="0">
        <a:spcBef>
          <a:spcPct val="0"/>
        </a:spcBef>
        <a:spcAft>
          <a:spcPct val="0"/>
        </a:spcAft>
        <a:defRPr sz="3600" b="1">
          <a:solidFill>
            <a:srgbClr val="006F6C"/>
          </a:solidFill>
          <a:latin typeface="Arial" charset="0"/>
        </a:defRPr>
      </a:lvl4pPr>
      <a:lvl5pPr algn="l" rtl="0" eaLnBrk="0" fontAlgn="base" hangingPunct="0">
        <a:spcBef>
          <a:spcPct val="0"/>
        </a:spcBef>
        <a:spcAft>
          <a:spcPct val="0"/>
        </a:spcAft>
        <a:defRPr sz="3600" b="1">
          <a:solidFill>
            <a:srgbClr val="006F6C"/>
          </a:solidFill>
          <a:latin typeface="Arial" charset="0"/>
        </a:defRPr>
      </a:lvl5pPr>
      <a:lvl6pPr marL="457200" algn="l" rtl="0" fontAlgn="base">
        <a:spcBef>
          <a:spcPct val="0"/>
        </a:spcBef>
        <a:spcAft>
          <a:spcPct val="0"/>
        </a:spcAft>
        <a:defRPr sz="3600" b="1">
          <a:solidFill>
            <a:srgbClr val="006F6C"/>
          </a:solidFill>
          <a:latin typeface="Arial" charset="0"/>
        </a:defRPr>
      </a:lvl6pPr>
      <a:lvl7pPr marL="914400" algn="l" rtl="0" fontAlgn="base">
        <a:spcBef>
          <a:spcPct val="0"/>
        </a:spcBef>
        <a:spcAft>
          <a:spcPct val="0"/>
        </a:spcAft>
        <a:defRPr sz="3600" b="1">
          <a:solidFill>
            <a:srgbClr val="006F6C"/>
          </a:solidFill>
          <a:latin typeface="Arial" charset="0"/>
        </a:defRPr>
      </a:lvl7pPr>
      <a:lvl8pPr marL="1371600" algn="l" rtl="0" fontAlgn="base">
        <a:spcBef>
          <a:spcPct val="0"/>
        </a:spcBef>
        <a:spcAft>
          <a:spcPct val="0"/>
        </a:spcAft>
        <a:defRPr sz="3600" b="1">
          <a:solidFill>
            <a:srgbClr val="006F6C"/>
          </a:solidFill>
          <a:latin typeface="Arial" charset="0"/>
        </a:defRPr>
      </a:lvl8pPr>
      <a:lvl9pPr marL="1828800" algn="l" rtl="0" fontAlgn="base">
        <a:spcBef>
          <a:spcPct val="0"/>
        </a:spcBef>
        <a:spcAft>
          <a:spcPct val="0"/>
        </a:spcAft>
        <a:defRPr sz="3600" b="1">
          <a:solidFill>
            <a:srgbClr val="006F6C"/>
          </a:solidFill>
          <a:latin typeface="Arial" charset="0"/>
        </a:defRPr>
      </a:lvl9pPr>
    </p:titleStyle>
    <p:bodyStyle>
      <a:lvl1pPr marL="342900" indent="-342900" algn="l" rtl="0" eaLnBrk="0" fontAlgn="base" hangingPunct="0">
        <a:spcBef>
          <a:spcPct val="20000"/>
        </a:spcBef>
        <a:spcAft>
          <a:spcPct val="20000"/>
        </a:spcAft>
        <a:buClr>
          <a:srgbClr val="006F6C"/>
        </a:buClr>
        <a:buSzPct val="120000"/>
        <a:buChar char="•"/>
        <a:defRPr sz="2400">
          <a:solidFill>
            <a:schemeClr val="tx1"/>
          </a:solidFill>
          <a:latin typeface="+mn-lt"/>
          <a:ea typeface="+mn-ea"/>
          <a:cs typeface="+mn-cs"/>
        </a:defRPr>
      </a:lvl1pPr>
      <a:lvl2pPr marL="742950" indent="-285750" algn="l" rtl="0" eaLnBrk="0" fontAlgn="base" hangingPunct="0">
        <a:spcBef>
          <a:spcPct val="20000"/>
        </a:spcBef>
        <a:spcAft>
          <a:spcPct val="20000"/>
        </a:spcAft>
        <a:buChar char="–"/>
        <a:defRPr sz="2000">
          <a:solidFill>
            <a:schemeClr val="tx1"/>
          </a:solidFill>
          <a:latin typeface="+mn-lt"/>
        </a:defRPr>
      </a:lvl2pPr>
      <a:lvl3pPr marL="1143000" indent="-228600" algn="l" rtl="0" eaLnBrk="0" fontAlgn="base" hangingPunct="0">
        <a:spcBef>
          <a:spcPct val="20000"/>
        </a:spcBef>
        <a:spcAft>
          <a:spcPct val="20000"/>
        </a:spcAft>
        <a:buChar char="•"/>
        <a:defRPr>
          <a:solidFill>
            <a:schemeClr val="tx1"/>
          </a:solidFill>
          <a:latin typeface="+mn-lt"/>
        </a:defRPr>
      </a:lvl3pPr>
      <a:lvl4pPr marL="1600200" indent="-228600" algn="l" rtl="0" eaLnBrk="0" fontAlgn="base" hangingPunct="0">
        <a:spcBef>
          <a:spcPct val="20000"/>
        </a:spcBef>
        <a:spcAft>
          <a:spcPct val="20000"/>
        </a:spcAft>
        <a:buChar char="–"/>
        <a:defRPr>
          <a:solidFill>
            <a:schemeClr val="tx1"/>
          </a:solidFill>
          <a:latin typeface="+mn-lt"/>
        </a:defRPr>
      </a:lvl4pPr>
      <a:lvl5pPr marL="2057400" indent="-228600" algn="l" rtl="0" eaLnBrk="0" fontAlgn="base" hangingPunct="0">
        <a:spcBef>
          <a:spcPct val="20000"/>
        </a:spcBef>
        <a:spcAft>
          <a:spcPct val="20000"/>
        </a:spcAft>
        <a:buChar char="»"/>
        <a:defRPr>
          <a:solidFill>
            <a:schemeClr val="tx1"/>
          </a:solidFill>
          <a:latin typeface="+mn-lt"/>
        </a:defRPr>
      </a:lvl5pPr>
      <a:lvl6pPr marL="2514600" indent="-228600" algn="l" rtl="0" fontAlgn="base">
        <a:spcBef>
          <a:spcPct val="20000"/>
        </a:spcBef>
        <a:spcAft>
          <a:spcPct val="20000"/>
        </a:spcAft>
        <a:buChar char="»"/>
        <a:defRPr>
          <a:solidFill>
            <a:schemeClr val="tx1"/>
          </a:solidFill>
          <a:latin typeface="+mn-lt"/>
        </a:defRPr>
      </a:lvl6pPr>
      <a:lvl7pPr marL="2971800" indent="-228600" algn="l" rtl="0" fontAlgn="base">
        <a:spcBef>
          <a:spcPct val="20000"/>
        </a:spcBef>
        <a:spcAft>
          <a:spcPct val="20000"/>
        </a:spcAft>
        <a:buChar char="»"/>
        <a:defRPr>
          <a:solidFill>
            <a:schemeClr val="tx1"/>
          </a:solidFill>
          <a:latin typeface="+mn-lt"/>
        </a:defRPr>
      </a:lvl7pPr>
      <a:lvl8pPr marL="3429000" indent="-228600" algn="l" rtl="0" fontAlgn="base">
        <a:spcBef>
          <a:spcPct val="20000"/>
        </a:spcBef>
        <a:spcAft>
          <a:spcPct val="20000"/>
        </a:spcAft>
        <a:buChar char="»"/>
        <a:defRPr>
          <a:solidFill>
            <a:schemeClr val="tx1"/>
          </a:solidFill>
          <a:latin typeface="+mn-lt"/>
        </a:defRPr>
      </a:lvl8pPr>
      <a:lvl9pPr marL="3886200" indent="-228600" algn="l" rtl="0" fontAlgn="base">
        <a:spcBef>
          <a:spcPct val="20000"/>
        </a:spcBef>
        <a:spcAft>
          <a:spcPct val="2000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479671" y="43879"/>
            <a:ext cx="184731" cy="461665"/>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defRPr/>
            </a:pPr>
            <a:endParaRPr lang="en-US" altLang="en-US" sz="2400">
              <a:solidFill>
                <a:srgbClr val="000000"/>
              </a:solidFill>
            </a:endParaRPr>
          </a:p>
        </p:txBody>
      </p:sp>
      <p:sp>
        <p:nvSpPr>
          <p:cNvPr id="15363" name="Rectangle 3"/>
          <p:cNvSpPr>
            <a:spLocks noChangeArrowheads="1"/>
          </p:cNvSpPr>
          <p:nvPr/>
        </p:nvSpPr>
        <p:spPr bwMode="auto">
          <a:xfrm>
            <a:off x="213265" y="3198171"/>
            <a:ext cx="184731" cy="461665"/>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defRPr/>
            </a:pPr>
            <a:endParaRPr lang="en-US" altLang="en-US" sz="2400">
              <a:solidFill>
                <a:srgbClr val="000000"/>
              </a:solidFill>
            </a:endParaRPr>
          </a:p>
        </p:txBody>
      </p:sp>
      <p:sp>
        <p:nvSpPr>
          <p:cNvPr id="9220" name="Rectangle 4"/>
          <p:cNvSpPr>
            <a:spLocks noGrp="1" noChangeArrowheads="1"/>
          </p:cNvSpPr>
          <p:nvPr>
            <p:ph type="title"/>
          </p:nvPr>
        </p:nvSpPr>
        <p:spPr bwMode="auto">
          <a:xfrm>
            <a:off x="792200" y="733499"/>
            <a:ext cx="7775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21" name="Rectangle 5"/>
          <p:cNvSpPr>
            <a:spLocks noGrp="1" noChangeArrowheads="1"/>
          </p:cNvSpPr>
          <p:nvPr>
            <p:ph type="body" idx="1"/>
          </p:nvPr>
        </p:nvSpPr>
        <p:spPr bwMode="auto">
          <a:xfrm>
            <a:off x="798550" y="1581155"/>
            <a:ext cx="77755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51814" name="Rectangle 6"/>
          <p:cNvSpPr>
            <a:spLocks noGrp="1" noChangeArrowheads="1"/>
          </p:cNvSpPr>
          <p:nvPr>
            <p:ph type="dt" sz="half" idx="2"/>
          </p:nvPr>
        </p:nvSpPr>
        <p:spPr bwMode="auto">
          <a:xfrm>
            <a:off x="827088" y="61658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a:defRPr/>
            </a:pPr>
            <a:endParaRPr lang="en-US"/>
          </a:p>
        </p:txBody>
      </p:sp>
      <p:sp>
        <p:nvSpPr>
          <p:cNvPr id="2551815"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2551816"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r>
              <a:rPr lang="en-US"/>
              <a:t> </a:t>
            </a:r>
            <a:fld id="{87B80E6A-D19F-4809-ABE7-AF7098C12318}" type="slidenum">
              <a:rPr lang="en-US"/>
              <a:pPr>
                <a:defRPr/>
              </a:pPr>
              <a:t>‹#›</a:t>
            </a:fld>
            <a:endParaRPr lang="en-US"/>
          </a:p>
        </p:txBody>
      </p:sp>
      <p:pic>
        <p:nvPicPr>
          <p:cNvPr id="9225" name="Picture 9" descr="TUOM_4COL_cropped_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669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1000" y="6248400"/>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150" r:id="rId1"/>
  </p:sldLayoutIdLst>
  <p:hf hdr="0" ftr="0" dt="0"/>
  <p:txStyles>
    <p:titleStyle>
      <a:lvl1pPr algn="l" rtl="0" eaLnBrk="0" fontAlgn="base" hangingPunct="0">
        <a:spcBef>
          <a:spcPct val="0"/>
        </a:spcBef>
        <a:spcAft>
          <a:spcPct val="0"/>
        </a:spcAft>
        <a:defRPr sz="3600" b="1">
          <a:solidFill>
            <a:srgbClr val="006F6C"/>
          </a:solidFill>
          <a:latin typeface="+mj-lt"/>
          <a:ea typeface="+mj-ea"/>
          <a:cs typeface="+mj-cs"/>
        </a:defRPr>
      </a:lvl1pPr>
      <a:lvl2pPr algn="l" rtl="0" eaLnBrk="0" fontAlgn="base" hangingPunct="0">
        <a:spcBef>
          <a:spcPct val="0"/>
        </a:spcBef>
        <a:spcAft>
          <a:spcPct val="0"/>
        </a:spcAft>
        <a:defRPr sz="3600" b="1">
          <a:solidFill>
            <a:srgbClr val="006F6C"/>
          </a:solidFill>
          <a:latin typeface="Arial" charset="0"/>
        </a:defRPr>
      </a:lvl2pPr>
      <a:lvl3pPr algn="l" rtl="0" eaLnBrk="0" fontAlgn="base" hangingPunct="0">
        <a:spcBef>
          <a:spcPct val="0"/>
        </a:spcBef>
        <a:spcAft>
          <a:spcPct val="0"/>
        </a:spcAft>
        <a:defRPr sz="3600" b="1">
          <a:solidFill>
            <a:srgbClr val="006F6C"/>
          </a:solidFill>
          <a:latin typeface="Arial" charset="0"/>
        </a:defRPr>
      </a:lvl3pPr>
      <a:lvl4pPr algn="l" rtl="0" eaLnBrk="0" fontAlgn="base" hangingPunct="0">
        <a:spcBef>
          <a:spcPct val="0"/>
        </a:spcBef>
        <a:spcAft>
          <a:spcPct val="0"/>
        </a:spcAft>
        <a:defRPr sz="3600" b="1">
          <a:solidFill>
            <a:srgbClr val="006F6C"/>
          </a:solidFill>
          <a:latin typeface="Arial" charset="0"/>
        </a:defRPr>
      </a:lvl4pPr>
      <a:lvl5pPr algn="l" rtl="0" eaLnBrk="0" fontAlgn="base" hangingPunct="0">
        <a:spcBef>
          <a:spcPct val="0"/>
        </a:spcBef>
        <a:spcAft>
          <a:spcPct val="0"/>
        </a:spcAft>
        <a:defRPr sz="3600" b="1">
          <a:solidFill>
            <a:srgbClr val="006F6C"/>
          </a:solidFill>
          <a:latin typeface="Arial" charset="0"/>
        </a:defRPr>
      </a:lvl5pPr>
      <a:lvl6pPr marL="457200" algn="l" rtl="0" fontAlgn="base">
        <a:spcBef>
          <a:spcPct val="0"/>
        </a:spcBef>
        <a:spcAft>
          <a:spcPct val="0"/>
        </a:spcAft>
        <a:defRPr sz="3600" b="1">
          <a:solidFill>
            <a:srgbClr val="006F6C"/>
          </a:solidFill>
          <a:latin typeface="Arial" charset="0"/>
        </a:defRPr>
      </a:lvl6pPr>
      <a:lvl7pPr marL="914400" algn="l" rtl="0" fontAlgn="base">
        <a:spcBef>
          <a:spcPct val="0"/>
        </a:spcBef>
        <a:spcAft>
          <a:spcPct val="0"/>
        </a:spcAft>
        <a:defRPr sz="3600" b="1">
          <a:solidFill>
            <a:srgbClr val="006F6C"/>
          </a:solidFill>
          <a:latin typeface="Arial" charset="0"/>
        </a:defRPr>
      </a:lvl7pPr>
      <a:lvl8pPr marL="1371600" algn="l" rtl="0" fontAlgn="base">
        <a:spcBef>
          <a:spcPct val="0"/>
        </a:spcBef>
        <a:spcAft>
          <a:spcPct val="0"/>
        </a:spcAft>
        <a:defRPr sz="3600" b="1">
          <a:solidFill>
            <a:srgbClr val="006F6C"/>
          </a:solidFill>
          <a:latin typeface="Arial" charset="0"/>
        </a:defRPr>
      </a:lvl8pPr>
      <a:lvl9pPr marL="1828800" algn="l" rtl="0" fontAlgn="base">
        <a:spcBef>
          <a:spcPct val="0"/>
        </a:spcBef>
        <a:spcAft>
          <a:spcPct val="0"/>
        </a:spcAft>
        <a:defRPr sz="3600" b="1">
          <a:solidFill>
            <a:srgbClr val="006F6C"/>
          </a:solidFill>
          <a:latin typeface="Arial" charset="0"/>
        </a:defRPr>
      </a:lvl9pPr>
    </p:titleStyle>
    <p:bodyStyle>
      <a:lvl1pPr marL="342900" indent="-342900" algn="l" rtl="0" eaLnBrk="0" fontAlgn="base" hangingPunct="0">
        <a:spcBef>
          <a:spcPct val="20000"/>
        </a:spcBef>
        <a:spcAft>
          <a:spcPct val="20000"/>
        </a:spcAft>
        <a:buClr>
          <a:srgbClr val="006F6C"/>
        </a:buClr>
        <a:buSzPct val="120000"/>
        <a:buChar char="•"/>
        <a:defRPr sz="2400">
          <a:solidFill>
            <a:schemeClr val="tx1"/>
          </a:solidFill>
          <a:latin typeface="+mn-lt"/>
          <a:ea typeface="+mn-ea"/>
          <a:cs typeface="+mn-cs"/>
        </a:defRPr>
      </a:lvl1pPr>
      <a:lvl2pPr marL="742950" indent="-285750" algn="l" rtl="0" eaLnBrk="0" fontAlgn="base" hangingPunct="0">
        <a:spcBef>
          <a:spcPct val="20000"/>
        </a:spcBef>
        <a:spcAft>
          <a:spcPct val="20000"/>
        </a:spcAft>
        <a:buChar char="–"/>
        <a:defRPr sz="2000">
          <a:solidFill>
            <a:schemeClr val="tx1"/>
          </a:solidFill>
          <a:latin typeface="+mn-lt"/>
        </a:defRPr>
      </a:lvl2pPr>
      <a:lvl3pPr marL="1143000" indent="-228600" algn="l" rtl="0" eaLnBrk="0" fontAlgn="base" hangingPunct="0">
        <a:spcBef>
          <a:spcPct val="20000"/>
        </a:spcBef>
        <a:spcAft>
          <a:spcPct val="20000"/>
        </a:spcAft>
        <a:buChar char="•"/>
        <a:defRPr>
          <a:solidFill>
            <a:schemeClr val="tx1"/>
          </a:solidFill>
          <a:latin typeface="+mn-lt"/>
        </a:defRPr>
      </a:lvl3pPr>
      <a:lvl4pPr marL="1600200" indent="-228600" algn="l" rtl="0" eaLnBrk="0" fontAlgn="base" hangingPunct="0">
        <a:spcBef>
          <a:spcPct val="20000"/>
        </a:spcBef>
        <a:spcAft>
          <a:spcPct val="20000"/>
        </a:spcAft>
        <a:buChar char="–"/>
        <a:defRPr>
          <a:solidFill>
            <a:schemeClr val="tx1"/>
          </a:solidFill>
          <a:latin typeface="+mn-lt"/>
        </a:defRPr>
      </a:lvl4pPr>
      <a:lvl5pPr marL="2057400" indent="-228600" algn="l" rtl="0" eaLnBrk="0" fontAlgn="base" hangingPunct="0">
        <a:spcBef>
          <a:spcPct val="20000"/>
        </a:spcBef>
        <a:spcAft>
          <a:spcPct val="20000"/>
        </a:spcAft>
        <a:buChar char="»"/>
        <a:defRPr>
          <a:solidFill>
            <a:schemeClr val="tx1"/>
          </a:solidFill>
          <a:latin typeface="+mn-lt"/>
        </a:defRPr>
      </a:lvl5pPr>
      <a:lvl6pPr marL="2514600" indent="-228600" algn="l" rtl="0" fontAlgn="base">
        <a:spcBef>
          <a:spcPct val="20000"/>
        </a:spcBef>
        <a:spcAft>
          <a:spcPct val="20000"/>
        </a:spcAft>
        <a:buChar char="»"/>
        <a:defRPr>
          <a:solidFill>
            <a:schemeClr val="tx1"/>
          </a:solidFill>
          <a:latin typeface="+mn-lt"/>
        </a:defRPr>
      </a:lvl6pPr>
      <a:lvl7pPr marL="2971800" indent="-228600" algn="l" rtl="0" fontAlgn="base">
        <a:spcBef>
          <a:spcPct val="20000"/>
        </a:spcBef>
        <a:spcAft>
          <a:spcPct val="20000"/>
        </a:spcAft>
        <a:buChar char="»"/>
        <a:defRPr>
          <a:solidFill>
            <a:schemeClr val="tx1"/>
          </a:solidFill>
          <a:latin typeface="+mn-lt"/>
        </a:defRPr>
      </a:lvl7pPr>
      <a:lvl8pPr marL="3429000" indent="-228600" algn="l" rtl="0" fontAlgn="base">
        <a:spcBef>
          <a:spcPct val="20000"/>
        </a:spcBef>
        <a:spcAft>
          <a:spcPct val="20000"/>
        </a:spcAft>
        <a:buChar char="»"/>
        <a:defRPr>
          <a:solidFill>
            <a:schemeClr val="tx1"/>
          </a:solidFill>
          <a:latin typeface="+mn-lt"/>
        </a:defRPr>
      </a:lvl8pPr>
      <a:lvl9pPr marL="3886200" indent="-228600" algn="l" rtl="0" fontAlgn="base">
        <a:spcBef>
          <a:spcPct val="20000"/>
        </a:spcBef>
        <a:spcAft>
          <a:spcPct val="2000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2386A6BF-F164-41D3-889F-44D3BB743655}" type="datetimeFigureOut">
              <a:rPr lang="en-US"/>
              <a:pPr>
                <a:defRPr/>
              </a:pPr>
              <a:t>3/15/2024</a:t>
            </a:fld>
            <a:endParaRPr lang="en-US"/>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9C9677D0-A85F-4EEF-9CDC-36692CA48B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5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hyperlink" Target="https://www.jyu.fi/en/research-groups/collective-intelligence" TargetMode="External"/><Relationship Id="rId4" Type="http://schemas.openxmlformats.org/officeDocument/2006/relationships/hyperlink" Target="https://www.jyu.fi/it/en/research/our-active-research/collective-intelligenc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2.bin"/><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www.w3.org/2000/01/rdf-schema" TargetMode="External"/><Relationship Id="rId2" Type="http://schemas.openxmlformats.org/officeDocument/2006/relationships/hyperlink" Target="http://www.w3.org/1999/02/22-rdf-syntax-ns" TargetMode="Externa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hyperlink" Target="http://www.cs.jyu.fi/ai/vagan/ontologies/LifeInFinland.owl"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hyperlink" Target="https://issemantic.net/rdf-converter" TargetMode="External"/><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hyperlink" Target="http://rdf-translator.appspot.com/" TargetMode="External"/><Relationship Id="rId4" Type="http://schemas.openxmlformats.org/officeDocument/2006/relationships/image" Target="../media/image111.png"/></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hyperlink" Target="http://www.w3.org/RDF/Validator/" TargetMode="External"/><Relationship Id="rId4" Type="http://schemas.openxmlformats.org/officeDocument/2006/relationships/image" Target="../media/image111.png"/></Relationships>
</file>

<file path=ppt/slides/_rels/slide123.xml.rels><?xml version="1.0" encoding="UTF-8" standalone="yes"?>
<Relationships xmlns="http://schemas.openxmlformats.org/package/2006/relationships"><Relationship Id="rId3" Type="http://schemas.openxmlformats.org/officeDocument/2006/relationships/hyperlink" Target="https://issemantic.net/rdf-visualizer" TargetMode="External"/><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hyperlink" Target="https://www.w3.org/RDF/Validator/" TargetMode="External"/><Relationship Id="rId4" Type="http://schemas.openxmlformats.org/officeDocument/2006/relationships/hyperlink" Target="https://issemantic.net/rdf-converter"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hyperlink" Target="http://www.w3.org/RDF/Validator/"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www.w3.org/RDF/Validator/"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hyperlink" Target="https://service.tib.eu/webvowl/#iri=http://www.cs.jyu.fi/ai/vagan/LifeInFinland.owl" TargetMode="External"/><Relationship Id="rId4" Type="http://schemas.openxmlformats.org/officeDocument/2006/relationships/hyperlink" Target="https://service.tib.eu/webvowl/"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purl.org/dc/elements/1.1/" TargetMode="External"/><Relationship Id="rId7" Type="http://schemas.openxmlformats.org/officeDocument/2006/relationships/image" Target="../media/image128.png"/><Relationship Id="rId2" Type="http://schemas.openxmlformats.org/officeDocument/2006/relationships/hyperlink" Target="https://www.iso.org/standard/71339.html" TargetMode="Externa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3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www.dublincore.org/specifications/dublin-core/dcmi-terms/" TargetMode="External"/><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hyperlink" Target="http://rdf-translator.appspot.com/" TargetMode="External"/><Relationship Id="rId7" Type="http://schemas.openxmlformats.org/officeDocument/2006/relationships/hyperlink" Target="https://issemantic.net/rdf-converter" TargetMode="External"/><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45.jpeg"/><Relationship Id="rId4" Type="http://schemas.openxmlformats.org/officeDocument/2006/relationships/image" Target="../media/image139.png"/><Relationship Id="rId9" Type="http://schemas.openxmlformats.org/officeDocument/2006/relationships/image" Target="../media/image144.png"/></Relationships>
</file>

<file path=ppt/slides/_rels/slide14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7.png"/><Relationship Id="rId7" Type="http://schemas.openxmlformats.org/officeDocument/2006/relationships/hyperlink" Target="https://developers.google.com/structured-data/testing-tool/" TargetMode="External"/><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4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hyperlink" Target="http://rdfa.info/play/" TargetMode="External"/><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hyperlink" Target="http://www.w3.org/TR/xhtml-rdfa-primer/" TargetMode="External"/><Relationship Id="rId4" Type="http://schemas.openxmlformats.org/officeDocument/2006/relationships/image" Target="../media/image161.png"/></Relationships>
</file>

<file path=ppt/slides/_rels/slide14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png"/></Relationships>
</file>

<file path=ppt/slides/_rels/slide1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51.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5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70.png"/></Relationships>
</file>

<file path=ppt/slides/_rels/slide15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1.png"/><Relationship Id="rId4" Type="http://schemas.openxmlformats.org/officeDocument/2006/relationships/image" Target="../media/image174.png"/></Relationships>
</file>

<file path=ppt/slides/_rels/slide15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157.xml.rels><?xml version="1.0" encoding="UTF-8" standalone="yes"?>
<Relationships xmlns="http://schemas.openxmlformats.org/package/2006/relationships"><Relationship Id="rId3" Type="http://schemas.openxmlformats.org/officeDocument/2006/relationships/hyperlink" Target="http://www.cs.jyu.fi/ai/vagan/ontologies/2016/me.owl" TargetMode="External"/><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76.png"/><Relationship Id="rId4" Type="http://schemas.openxmlformats.org/officeDocument/2006/relationships/image" Target="../media/image175.png"/></Relationships>
</file>

<file path=ppt/slides/_rels/slide1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8.bin"/><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76.png"/></Relationships>
</file>

<file path=ppt/slides/_rels/slide162.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hyperlink" Target="http://www.cs.jyu.fi/ai/vagan/ontologies/university.owl" TargetMode="External"/><Relationship Id="rId7" Type="http://schemas.openxmlformats.org/officeDocument/2006/relationships/hyperlink" Target="https://www.easyrdf.org/converter" TargetMode="External"/><Relationship Id="rId2" Type="http://schemas.openxmlformats.org/officeDocument/2006/relationships/hyperlink" Target="http://www.cs.jyu.fi/ai/vagan/ontologies/2016/me.owl" TargetMode="External"/><Relationship Id="rId1" Type="http://schemas.openxmlformats.org/officeDocument/2006/relationships/slideLayout" Target="../slideLayouts/slideLayout2.xml"/><Relationship Id="rId6" Type="http://schemas.openxmlformats.org/officeDocument/2006/relationships/hyperlink" Target="http://rdfa.info/play/" TargetMode="External"/><Relationship Id="rId5" Type="http://schemas.openxmlformats.org/officeDocument/2006/relationships/image" Target="../media/image184.png"/><Relationship Id="rId4" Type="http://schemas.openxmlformats.org/officeDocument/2006/relationships/image" Target="../media/image187.png"/></Relationships>
</file>

<file path=ppt/slides/_rels/slide16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gif"/><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164.xml.rels><?xml version="1.0" encoding="UTF-8" standalone="yes"?>
<Relationships xmlns="http://schemas.openxmlformats.org/package/2006/relationships"><Relationship Id="rId3" Type="http://schemas.openxmlformats.org/officeDocument/2006/relationships/hyperlink" Target="http://www.cs.jyu.fi/ai/vagan/ProtegeOWL_1.ppt" TargetMode="External"/><Relationship Id="rId2" Type="http://schemas.openxmlformats.org/officeDocument/2006/relationships/image" Target="../media/image192.png"/><Relationship Id="rId1" Type="http://schemas.openxmlformats.org/officeDocument/2006/relationships/slideLayout" Target="../slideLayouts/slideLayout7.xml"/><Relationship Id="rId4" Type="http://schemas.openxmlformats.org/officeDocument/2006/relationships/hyperlink" Target="http://www.cs.jyu.fi/ai/vagan/Ontologies.ppt"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protege.stanford.edu/" TargetMode="External"/><Relationship Id="rId2" Type="http://schemas.openxmlformats.org/officeDocument/2006/relationships/image" Target="../media/image193.png"/><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94.png"/></Relationships>
</file>

<file path=ppt/slides/_rels/slide166.xml.rels><?xml version="1.0" encoding="UTF-8" standalone="yes"?>
<Relationships xmlns="http://schemas.openxmlformats.org/package/2006/relationships"><Relationship Id="rId8" Type="http://schemas.openxmlformats.org/officeDocument/2006/relationships/hyperlink" Target="https://www.dbpedia.org/" TargetMode="External"/><Relationship Id="rId3" Type="http://schemas.openxmlformats.org/officeDocument/2006/relationships/hyperlink" Target="http://dbpedia.org/" TargetMode="External"/><Relationship Id="rId7" Type="http://schemas.openxmlformats.org/officeDocument/2006/relationships/image" Target="../media/image199.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55.png"/></Relationships>
</file>

<file path=ppt/slides/_rels/slide167.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68.xml.rels><?xml version="1.0" encoding="UTF-8" standalone="yes"?>
<Relationships xmlns="http://schemas.openxmlformats.org/package/2006/relationships"><Relationship Id="rId8" Type="http://schemas.openxmlformats.org/officeDocument/2006/relationships/image" Target="../media/image209.jpeg"/><Relationship Id="rId13" Type="http://schemas.openxmlformats.org/officeDocument/2006/relationships/hyperlink" Target="http://en.wikipedia.org/wiki/Kharkiv" TargetMode="External"/><Relationship Id="rId3" Type="http://schemas.openxmlformats.org/officeDocument/2006/relationships/hyperlink" Target="http://en.wikipedia.org/wiki/Name" TargetMode="External"/><Relationship Id="rId7" Type="http://schemas.openxmlformats.org/officeDocument/2006/relationships/hyperlink" Target="http://dbpedia.org/page/Kharkiv" TargetMode="External"/><Relationship Id="rId12" Type="http://schemas.openxmlformats.org/officeDocument/2006/relationships/image" Target="../media/image213.png"/><Relationship Id="rId2" Type="http://schemas.openxmlformats.org/officeDocument/2006/relationships/hyperlink" Target="http://dbpedia.org/resource/Name" TargetMode="External"/><Relationship Id="rId1" Type="http://schemas.openxmlformats.org/officeDocument/2006/relationships/slideLayout" Target="../slideLayouts/slideLayout7.xml"/><Relationship Id="rId6" Type="http://schemas.openxmlformats.org/officeDocument/2006/relationships/image" Target="../media/image208.png"/><Relationship Id="rId11" Type="http://schemas.openxmlformats.org/officeDocument/2006/relationships/image" Target="../media/image212.png"/><Relationship Id="rId5" Type="http://schemas.openxmlformats.org/officeDocument/2006/relationships/image" Target="../media/image207.png"/><Relationship Id="rId10" Type="http://schemas.openxmlformats.org/officeDocument/2006/relationships/image" Target="../media/image211.png"/><Relationship Id="rId4" Type="http://schemas.openxmlformats.org/officeDocument/2006/relationships/hyperlink" Target="http://wiki.dbpedia.org/Datasets" TargetMode="External"/><Relationship Id="rId9" Type="http://schemas.openxmlformats.org/officeDocument/2006/relationships/image" Target="../media/image210.jpeg"/><Relationship Id="rId14" Type="http://schemas.openxmlformats.org/officeDocument/2006/relationships/hyperlink" Target="http://www.snee.com/bobdc.blog/2011/03/from-a-wikipedia-page-to-the-c.html" TargetMode="External"/></Relationships>
</file>

<file path=ppt/slides/_rels/slide169.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hyperlink" Target="http://dbpedia.org/page/Ukraine" TargetMode="External"/><Relationship Id="rId18" Type="http://schemas.openxmlformats.org/officeDocument/2006/relationships/image" Target="../media/image220.png"/><Relationship Id="rId3" Type="http://schemas.openxmlformats.org/officeDocument/2006/relationships/hyperlink" Target="http://dbpedia.org/resource/" TargetMode="External"/><Relationship Id="rId7" Type="http://schemas.openxmlformats.org/officeDocument/2006/relationships/hyperlink" Target="http://dbpedia.org/page/Kharkiv_National_University_of_Radioelectronics" TargetMode="External"/><Relationship Id="rId12" Type="http://schemas.openxmlformats.org/officeDocument/2006/relationships/image" Target="../media/image217.png"/><Relationship Id="rId17" Type="http://schemas.openxmlformats.org/officeDocument/2006/relationships/hyperlink" Target="http://www.cs.jyu.fi/ai/vagan/ontologies/university.owl#VaganTerziyan" TargetMode="External"/><Relationship Id="rId2" Type="http://schemas.openxmlformats.org/officeDocument/2006/relationships/hyperlink" Target="http://www.cs.jyu.fi/ai/vagan/ontologies/university.owl" TargetMode="External"/><Relationship Id="rId16" Type="http://schemas.openxmlformats.org/officeDocument/2006/relationships/image" Target="../media/image219.png"/><Relationship Id="rId1" Type="http://schemas.openxmlformats.org/officeDocument/2006/relationships/slideLayout" Target="../slideLayouts/slideLayout7.xml"/><Relationship Id="rId6" Type="http://schemas.openxmlformats.org/officeDocument/2006/relationships/image" Target="../media/image214.png"/><Relationship Id="rId11" Type="http://schemas.openxmlformats.org/officeDocument/2006/relationships/hyperlink" Target="http://dbpedia.org/page/Finland" TargetMode="External"/><Relationship Id="rId5" Type="http://schemas.openxmlformats.org/officeDocument/2006/relationships/hyperlink" Target="http://dbpedia.org/page/University_of_Jyv%C3%A4skyl%C3%A4" TargetMode="External"/><Relationship Id="rId15" Type="http://schemas.openxmlformats.org/officeDocument/2006/relationships/hyperlink" Target="http://scholar.google.com/citations?user=4U8ydfgAAAAJ" TargetMode="External"/><Relationship Id="rId10" Type="http://schemas.openxmlformats.org/officeDocument/2006/relationships/image" Target="../media/image216.png"/><Relationship Id="rId4" Type="http://schemas.openxmlformats.org/officeDocument/2006/relationships/hyperlink" Target="http://scholar.google.com/citations?user=" TargetMode="External"/><Relationship Id="rId9" Type="http://schemas.openxmlformats.org/officeDocument/2006/relationships/hyperlink" Target="http://dbpedia.org/page/Kharkiv" TargetMode="External"/><Relationship Id="rId14" Type="http://schemas.openxmlformats.org/officeDocument/2006/relationships/image" Target="../media/image218.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hyperlink" Target="http://www.w3.org/TR/owl2-overview/" TargetMode="External"/><Relationship Id="rId2" Type="http://schemas.openxmlformats.org/officeDocument/2006/relationships/hyperlink" Target="http://www.w3.org/TR/owl-ref/" TargetMode="External"/><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171.xml.rels><?xml version="1.0" encoding="UTF-8" standalone="yes"?>
<Relationships xmlns="http://schemas.openxmlformats.org/package/2006/relationships"><Relationship Id="rId3" Type="http://schemas.openxmlformats.org/officeDocument/2006/relationships/hyperlink" Target="http://sig.biostr.washington.edu/projects/ontviews/" TargetMode="External"/><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7.xml"/><Relationship Id="rId5" Type="http://schemas.openxmlformats.org/officeDocument/2006/relationships/image" Target="../media/image226.png"/><Relationship Id="rId4" Type="http://schemas.openxmlformats.org/officeDocument/2006/relationships/image" Target="../media/image225.png"/></Relationships>
</file>

<file path=ppt/slides/_rels/slide17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image" Target="../media/image229.png"/><Relationship Id="rId1" Type="http://schemas.openxmlformats.org/officeDocument/2006/relationships/slideLayout" Target="../slideLayouts/slideLayout7.xml"/><Relationship Id="rId6" Type="http://schemas.openxmlformats.org/officeDocument/2006/relationships/image" Target="../media/image233.png"/><Relationship Id="rId5" Type="http://schemas.openxmlformats.org/officeDocument/2006/relationships/image" Target="../media/image232.jpeg"/><Relationship Id="rId4" Type="http://schemas.openxmlformats.org/officeDocument/2006/relationships/image" Target="../media/image231.png"/></Relationships>
</file>

<file path=ppt/slides/_rels/slide18.xml.rels><?xml version="1.0" encoding="UTF-8" standalone="yes"?>
<Relationships xmlns="http://schemas.openxmlformats.org/package/2006/relationships"><Relationship Id="rId3" Type="http://schemas.openxmlformats.org/officeDocument/2006/relationships/hyperlink" Target="http://buhalis.blogspot.fi/2012/03/semantic-web-in-tourism-new-era.html"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8" Type="http://schemas.openxmlformats.org/officeDocument/2006/relationships/hyperlink" Target="http://librdf.org/query" TargetMode="External"/><Relationship Id="rId3" Type="http://schemas.openxmlformats.org/officeDocument/2006/relationships/image" Target="../media/image235.png"/><Relationship Id="rId7" Type="http://schemas.openxmlformats.org/officeDocument/2006/relationships/hyperlink" Target="http://www.cs.jyu.fi/ai/vagan/ontologies/2014/demo-record.owl" TargetMode="External"/><Relationship Id="rId2" Type="http://schemas.openxmlformats.org/officeDocument/2006/relationships/hyperlink" Target="http://rhizomik.net/html/redefer/rdf2html-form/" TargetMode="External"/><Relationship Id="rId1" Type="http://schemas.openxmlformats.org/officeDocument/2006/relationships/slideLayout" Target="../slideLayouts/slideLayout7.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 Id="rId9" Type="http://schemas.openxmlformats.org/officeDocument/2006/relationships/hyperlink" Target="http://www.cs.jyu.fi/ai/vagan/ontologies/2016/Cars.owl"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hyperlink" Target="http://viziquer.lumii.lv/" TargetMode="External"/><Relationship Id="rId1" Type="http://schemas.openxmlformats.org/officeDocument/2006/relationships/slideLayout" Target="../slideLayouts/slideLayout45.xml"/><Relationship Id="rId4" Type="http://schemas.openxmlformats.org/officeDocument/2006/relationships/hyperlink" Target="https://en.wikipedia.org/wiki/SPARQL" TargetMode="External"/></Relationships>
</file>

<file path=ppt/slides/_rels/slide183.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0.png"/><Relationship Id="rId7" Type="http://schemas.openxmlformats.org/officeDocument/2006/relationships/hyperlink" Target="http://sparql.org/sparql.html" TargetMode="External"/><Relationship Id="rId2" Type="http://schemas.openxmlformats.org/officeDocument/2006/relationships/hyperlink" Target="http://www.w3.org/TR/sparql11-query/" TargetMode="External"/><Relationship Id="rId1" Type="http://schemas.openxmlformats.org/officeDocument/2006/relationships/slideLayout" Target="../slideLayouts/slideLayout7.xml"/><Relationship Id="rId6" Type="http://schemas.openxmlformats.org/officeDocument/2006/relationships/image" Target="../media/image243.png"/><Relationship Id="rId11" Type="http://schemas.openxmlformats.org/officeDocument/2006/relationships/image" Target="../media/image246.png"/><Relationship Id="rId5" Type="http://schemas.openxmlformats.org/officeDocument/2006/relationships/image" Target="../media/image242.png"/><Relationship Id="rId10" Type="http://schemas.openxmlformats.org/officeDocument/2006/relationships/image" Target="../media/image245.png"/><Relationship Id="rId4" Type="http://schemas.openxmlformats.org/officeDocument/2006/relationships/image" Target="../media/image241.png"/><Relationship Id="rId9" Type="http://schemas.openxmlformats.org/officeDocument/2006/relationships/hyperlink" Target="https://www.youtube.com/watch?v=mQVO_2-3gs4"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librdf.org/query" TargetMode="External"/><Relationship Id="rId2" Type="http://schemas.openxmlformats.org/officeDocument/2006/relationships/hyperlink" Target="http://www.cs.jyu.fi/ai/vagan/ontologies/2016/Cars.owl" TargetMode="External"/><Relationship Id="rId1" Type="http://schemas.openxmlformats.org/officeDocument/2006/relationships/slideLayout" Target="../slideLayouts/slideLayout46.xml"/></Relationships>
</file>

<file path=ppt/slides/_rels/slide185.xml.rels><?xml version="1.0" encoding="UTF-8" standalone="yes"?>
<Relationships xmlns="http://schemas.openxmlformats.org/package/2006/relationships"><Relationship Id="rId3" Type="http://schemas.openxmlformats.org/officeDocument/2006/relationships/hyperlink" Target="http://dbpedia.org/page/" TargetMode="External"/><Relationship Id="rId2" Type="http://schemas.openxmlformats.org/officeDocument/2006/relationships/hyperlink" Target="http://www.cs.jyu.fi/ai/vagan/ontologies/2016/Cars.owl" TargetMode="External"/><Relationship Id="rId1" Type="http://schemas.openxmlformats.org/officeDocument/2006/relationships/slideLayout" Target="../slideLayouts/slideLayout47.xml"/></Relationships>
</file>

<file path=ppt/slides/_rels/slide18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hyperlink" Target="http://librdf.org/query" TargetMode="External"/><Relationship Id="rId1" Type="http://schemas.openxmlformats.org/officeDocument/2006/relationships/slideLayout" Target="../slideLayouts/slideLayout48.xml"/></Relationships>
</file>

<file path=ppt/slides/_rels/slide18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49.xml"/></Relationships>
</file>

<file path=ppt/slides/_rels/slide18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7.png"/><Relationship Id="rId1" Type="http://schemas.openxmlformats.org/officeDocument/2006/relationships/slideLayout" Target="../slideLayouts/slideLayout50.xml"/></Relationships>
</file>

<file path=ppt/slides/_rels/slide18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52.xml"/></Relationships>
</file>

<file path=ppt/slides/_rels/slide19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52.xml"/><Relationship Id="rId4" Type="http://schemas.openxmlformats.org/officeDocument/2006/relationships/image" Target="../media/image255.png"/></Relationships>
</file>

<file path=ppt/slides/_rels/slide192.xml.rels><?xml version="1.0" encoding="UTF-8" standalone="yes"?>
<Relationships xmlns="http://schemas.openxmlformats.org/package/2006/relationships"><Relationship Id="rId3" Type="http://schemas.openxmlformats.org/officeDocument/2006/relationships/hyperlink" Target="http://dbpedia.org/page/" TargetMode="External"/><Relationship Id="rId2" Type="http://schemas.openxmlformats.org/officeDocument/2006/relationships/hyperlink" Target="http://www.cs.jyu.fi/ai/vagan/ontologies/2016/Cars.owl" TargetMode="External"/><Relationship Id="rId1" Type="http://schemas.openxmlformats.org/officeDocument/2006/relationships/slideLayout" Target="../slideLayouts/slideLayout47.xml"/></Relationships>
</file>

<file path=ppt/slides/_rels/slide19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4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49.xml"/><Relationship Id="rId4" Type="http://schemas.openxmlformats.org/officeDocument/2006/relationships/image" Target="../media/image260.png"/></Relationships>
</file>

<file path=ppt/slides/_rels/slide196.xml.rels><?xml version="1.0" encoding="UTF-8" standalone="yes"?>
<Relationships xmlns="http://schemas.openxmlformats.org/package/2006/relationships"><Relationship Id="rId3" Type="http://schemas.openxmlformats.org/officeDocument/2006/relationships/hyperlink" Target="http://www.w3.org/2002/07/owl" TargetMode="External"/><Relationship Id="rId2" Type="http://schemas.openxmlformats.org/officeDocument/2006/relationships/hyperlink" Target="http://www.cs.jyu.fi/ai/vagan/ontologies/2016/Cars.owl" TargetMode="External"/><Relationship Id="rId1" Type="http://schemas.openxmlformats.org/officeDocument/2006/relationships/slideLayout" Target="../slideLayouts/slideLayout52.xml"/></Relationships>
</file>

<file path=ppt/slides/_rels/slide19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52.xml"/></Relationships>
</file>

<file path=ppt/slides/_rels/slide19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1.png"/><Relationship Id="rId1" Type="http://schemas.openxmlformats.org/officeDocument/2006/relationships/slideLayout" Target="../slideLayouts/slideLayout52.xml"/><Relationship Id="rId4" Type="http://schemas.openxmlformats.org/officeDocument/2006/relationships/image" Target="../media/image264.png"/></Relationships>
</file>

<file path=ppt/slides/_rels/slide19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47.xml"/><Relationship Id="rId5" Type="http://schemas.openxmlformats.org/officeDocument/2006/relationships/hyperlink" Target="http://librdf.org/query" TargetMode="External"/><Relationship Id="rId4" Type="http://schemas.openxmlformats.org/officeDocument/2006/relationships/image" Target="../media/image26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hyperlink" Target="http://images.google.fi/imgres?imgurl=http://www.fis.puc-rio.br/fisem1/images/molecula.gif&amp;imgrefurl=http://www.fis.puc-rio.br/fisem1/aprov.html&amp;h=204&amp;w=278&amp;sz=9&amp;tbnid=uRwZl_ZRlfoJ:&amp;tbnh=79&amp;tbnw=107&amp;start=2&amp;prev=/images?q%3Dmolecula%26hl%3Dfi%26lr%3D" TargetMode="External"/><Relationship Id="rId4" Type="http://schemas.openxmlformats.org/officeDocument/2006/relationships/image" Target="../media/image31.wmf"/></Relationships>
</file>

<file path=ppt/slides/_rels/slide20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65.xml"/><Relationship Id="rId5" Type="http://schemas.openxmlformats.org/officeDocument/2006/relationships/hyperlink" Target="http://dbpedia.org/snorql/" TargetMode="External"/><Relationship Id="rId4" Type="http://schemas.openxmlformats.org/officeDocument/2006/relationships/hyperlink" Target="http://dbpedia.org/sparql" TargetMode="External"/></Relationships>
</file>

<file path=ppt/slides/_rels/slide201.xml.rels><?xml version="1.0" encoding="UTF-8" standalone="yes"?>
<Relationships xmlns="http://schemas.openxmlformats.org/package/2006/relationships"><Relationship Id="rId2" Type="http://schemas.openxmlformats.org/officeDocument/2006/relationships/hyperlink" Target="http://dbpedia.org/sparql" TargetMode="External"/><Relationship Id="rId1" Type="http://schemas.openxmlformats.org/officeDocument/2006/relationships/slideLayout" Target="../slideLayouts/slideLayout54.xml"/></Relationships>
</file>

<file path=ppt/slides/_rels/slide202.xml.rels><?xml version="1.0" encoding="UTF-8" standalone="yes"?>
<Relationships xmlns="http://schemas.openxmlformats.org/package/2006/relationships"><Relationship Id="rId2" Type="http://schemas.openxmlformats.org/officeDocument/2006/relationships/hyperlink" Target="http://dbpedia.org/sparql" TargetMode="External"/><Relationship Id="rId1" Type="http://schemas.openxmlformats.org/officeDocument/2006/relationships/slideLayout" Target="../slideLayouts/slideLayout54.xml"/></Relationships>
</file>

<file path=ppt/slides/_rels/slide203.xml.rels><?xml version="1.0" encoding="UTF-8" standalone="yes"?>
<Relationships xmlns="http://schemas.openxmlformats.org/package/2006/relationships"><Relationship Id="rId2" Type="http://schemas.openxmlformats.org/officeDocument/2006/relationships/hyperlink" Target="http://dbpedia.org/sparql" TargetMode="External"/><Relationship Id="rId1" Type="http://schemas.openxmlformats.org/officeDocument/2006/relationships/slideLayout" Target="../slideLayouts/slideLayout54.xml"/></Relationships>
</file>

<file path=ppt/slides/_rels/slide204.xml.rels><?xml version="1.0" encoding="UTF-8" standalone="yes"?>
<Relationships xmlns="http://schemas.openxmlformats.org/package/2006/relationships"><Relationship Id="rId2" Type="http://schemas.openxmlformats.org/officeDocument/2006/relationships/hyperlink" Target="http://dbpedia.org/sparql" TargetMode="External"/><Relationship Id="rId1" Type="http://schemas.openxmlformats.org/officeDocument/2006/relationships/slideLayout" Target="../slideLayouts/slideLayout54.xml"/></Relationships>
</file>

<file path=ppt/slides/_rels/slide205.xml.rels><?xml version="1.0" encoding="UTF-8" standalone="yes"?>
<Relationships xmlns="http://schemas.openxmlformats.org/package/2006/relationships"><Relationship Id="rId2" Type="http://schemas.openxmlformats.org/officeDocument/2006/relationships/hyperlink" Target="http://dbpedia.org/sparql" TargetMode="External"/><Relationship Id="rId1" Type="http://schemas.openxmlformats.org/officeDocument/2006/relationships/slideLayout" Target="../slideLayouts/slideLayout54.xml"/></Relationships>
</file>

<file path=ppt/slides/_rels/slide206.xml.rels><?xml version="1.0" encoding="UTF-8" standalone="yes"?>
<Relationships xmlns="http://schemas.openxmlformats.org/package/2006/relationships"><Relationship Id="rId2" Type="http://schemas.openxmlformats.org/officeDocument/2006/relationships/hyperlink" Target="http://dbpedia.org/sparql" TargetMode="External"/><Relationship Id="rId1" Type="http://schemas.openxmlformats.org/officeDocument/2006/relationships/slideLayout" Target="../slideLayouts/slideLayout54.xml"/></Relationships>
</file>

<file path=ppt/slides/_rels/slide207.xml.rels><?xml version="1.0" encoding="UTF-8" standalone="yes"?>
<Relationships xmlns="http://schemas.openxmlformats.org/package/2006/relationships"><Relationship Id="rId2" Type="http://schemas.openxmlformats.org/officeDocument/2006/relationships/hyperlink" Target="http://dbpedia.org/sparql" TargetMode="External"/><Relationship Id="rId1" Type="http://schemas.openxmlformats.org/officeDocument/2006/relationships/slideLayout" Target="../slideLayouts/slideLayout5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hyperlink" Target="http://sparql.org/sparql.html" TargetMode="External"/><Relationship Id="rId1" Type="http://schemas.openxmlformats.org/officeDocument/2006/relationships/slideLayout" Target="../slideLayouts/slideLayout54.xml"/><Relationship Id="rId4" Type="http://schemas.openxmlformats.org/officeDocument/2006/relationships/image" Target="../media/image271.png"/></Relationships>
</file>

<file path=ppt/slides/_rels/slide21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hyperlink" Target="http://sparql.org/sparql.html" TargetMode="External"/><Relationship Id="rId1" Type="http://schemas.openxmlformats.org/officeDocument/2006/relationships/slideLayout" Target="../slideLayouts/slideLayout54.xml"/><Relationship Id="rId4" Type="http://schemas.openxmlformats.org/officeDocument/2006/relationships/image" Target="../media/image273.png"/></Relationships>
</file>

<file path=ppt/slides/_rels/slide212.xml.rels><?xml version="1.0" encoding="UTF-8" standalone="yes"?>
<Relationships xmlns="http://schemas.openxmlformats.org/package/2006/relationships"><Relationship Id="rId3" Type="http://schemas.openxmlformats.org/officeDocument/2006/relationships/hyperlink" Target="http://www.cs.jyu.fi/ai/vagan/ontologies/2016/SWRL_Example.owl" TargetMode="External"/><Relationship Id="rId2" Type="http://schemas.openxmlformats.org/officeDocument/2006/relationships/hyperlink" Target="http://www.cs.jyu.fi/ai/vagan/ontologies/2016/Cars.owl" TargetMode="External"/><Relationship Id="rId1" Type="http://schemas.openxmlformats.org/officeDocument/2006/relationships/slideLayout" Target="../slideLayouts/slideLayout46.xml"/><Relationship Id="rId4" Type="http://schemas.openxmlformats.org/officeDocument/2006/relationships/hyperlink" Target="http://sparql.org/sparql.html" TargetMode="Externa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4.xml.rels><?xml version="1.0" encoding="UTF-8" standalone="yes"?>
<Relationships xmlns="http://schemas.openxmlformats.org/package/2006/relationships"><Relationship Id="rId3" Type="http://schemas.openxmlformats.org/officeDocument/2006/relationships/hyperlink" Target="http://sparql.org/sparql.html" TargetMode="External"/><Relationship Id="rId2" Type="http://schemas.openxmlformats.org/officeDocument/2006/relationships/image" Target="../media/image274.png"/><Relationship Id="rId1" Type="http://schemas.openxmlformats.org/officeDocument/2006/relationships/slideLayout" Target="../slideLayouts/slideLayout47.xml"/></Relationships>
</file>

<file path=ppt/slides/_rels/slide215.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47.xml"/><Relationship Id="rId4" Type="http://schemas.openxmlformats.org/officeDocument/2006/relationships/image" Target="../media/image277.png"/></Relationships>
</file>

<file path=ppt/slides/_rels/slide216.xml.rels><?xml version="1.0" encoding="UTF-8" standalone="yes"?>
<Relationships xmlns="http://schemas.openxmlformats.org/package/2006/relationships"><Relationship Id="rId2" Type="http://schemas.openxmlformats.org/officeDocument/2006/relationships/hyperlink" Target="http://sparql.org/sparql.html" TargetMode="External"/><Relationship Id="rId1" Type="http://schemas.openxmlformats.org/officeDocument/2006/relationships/slideLayout" Target="../slideLayouts/slideLayout47.xml"/></Relationships>
</file>

<file path=ppt/slides/_rels/slide21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47.xml"/></Relationships>
</file>

<file path=ppt/slides/_rels/slide218.xml.rels><?xml version="1.0" encoding="UTF-8" standalone="yes"?>
<Relationships xmlns="http://schemas.openxmlformats.org/package/2006/relationships"><Relationship Id="rId3" Type="http://schemas.openxmlformats.org/officeDocument/2006/relationships/hyperlink" Target="http://librdf.org/query" TargetMode="External"/><Relationship Id="rId2" Type="http://schemas.openxmlformats.org/officeDocument/2006/relationships/hyperlink" Target="http://www.cs.jyu.fi/ai/vagan/ontologies/2017/MyFirstOntology.owl" TargetMode="External"/><Relationship Id="rId1" Type="http://schemas.openxmlformats.org/officeDocument/2006/relationships/slideLayout" Target="../slideLayouts/slideLayout46.xml"/></Relationships>
</file>

<file path=ppt/slides/_rels/slide219.xml.rels><?xml version="1.0" encoding="UTF-8" standalone="yes"?>
<Relationships xmlns="http://schemas.openxmlformats.org/package/2006/relationships"><Relationship Id="rId3" Type="http://schemas.openxmlformats.org/officeDocument/2006/relationships/hyperlink" Target="http://dbpedia.org/page/" TargetMode="External"/><Relationship Id="rId2" Type="http://schemas.openxmlformats.org/officeDocument/2006/relationships/hyperlink" Target="http://www.cs.jyu.fi/ai/vagan/ontologies/2017/MyFirstOntology.owl" TargetMode="Externa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hyperlink" Target="http://librdf.org/query" TargetMode="External"/><Relationship Id="rId1" Type="http://schemas.openxmlformats.org/officeDocument/2006/relationships/slideLayout" Target="../slideLayouts/slideLayout21.xml"/></Relationships>
</file>

<file path=ppt/slides/_rels/slide22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1.xml"/><Relationship Id="rId4" Type="http://schemas.openxmlformats.org/officeDocument/2006/relationships/image" Target="../media/image283.png"/></Relationships>
</file>

<file path=ppt/slides/_rels/slide222.xml.rels><?xml version="1.0" encoding="UTF-8" standalone="yes"?>
<Relationships xmlns="http://schemas.openxmlformats.org/package/2006/relationships"><Relationship Id="rId3" Type="http://schemas.openxmlformats.org/officeDocument/2006/relationships/hyperlink" Target="http://librdf.org/query" TargetMode="External"/><Relationship Id="rId2" Type="http://schemas.openxmlformats.org/officeDocument/2006/relationships/hyperlink" Target="http://www.cs.jyu.fi/ai/vagan/ontologies/2018/dynamics.owl" TargetMode="External"/><Relationship Id="rId1" Type="http://schemas.openxmlformats.org/officeDocument/2006/relationships/slideLayout" Target="../slideLayouts/slideLayout4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4.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hyperlink" Target="http://librdf.org/query" TargetMode="External"/><Relationship Id="rId1" Type="http://schemas.openxmlformats.org/officeDocument/2006/relationships/slideLayout" Target="../slideLayouts/slideLayout21.xml"/></Relationships>
</file>

<file path=ppt/slides/_rels/slide225.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1.xml"/></Relationships>
</file>

<file path=ppt/slides/_rels/slide226.xml.rels><?xml version="1.0" encoding="UTF-8" standalone="yes"?>
<Relationships xmlns="http://schemas.openxmlformats.org/package/2006/relationships"><Relationship Id="rId3" Type="http://schemas.openxmlformats.org/officeDocument/2006/relationships/hyperlink" Target="http://www.w3.org/TR/rdf-schema/" TargetMode="External"/><Relationship Id="rId7" Type="http://schemas.openxmlformats.org/officeDocument/2006/relationships/hyperlink" Target="http://www.w3.org/TR/owl-semantics/" TargetMode="External"/><Relationship Id="rId2" Type="http://schemas.openxmlformats.org/officeDocument/2006/relationships/hyperlink" Target="http://www.w3.org/RDF/" TargetMode="External"/><Relationship Id="rId1" Type="http://schemas.openxmlformats.org/officeDocument/2006/relationships/slideLayout" Target="../slideLayouts/slideLayout2.xml"/><Relationship Id="rId6" Type="http://schemas.openxmlformats.org/officeDocument/2006/relationships/hyperlink" Target="http://www.w3.org/TR/owl-ref/" TargetMode="External"/><Relationship Id="rId5" Type="http://schemas.openxmlformats.org/officeDocument/2006/relationships/hyperlink" Target="http://www.w3.org/TR/owl-guide/" TargetMode="External"/><Relationship Id="rId4" Type="http://schemas.openxmlformats.org/officeDocument/2006/relationships/hyperlink" Target="http://www.w3.org/TR/xhtml-rdfa-primer/" TargetMode="External"/></Relationships>
</file>

<file path=ppt/slides/_rels/slide227.xml.rels><?xml version="1.0" encoding="UTF-8" standalone="yes"?>
<Relationships xmlns="http://schemas.openxmlformats.org/package/2006/relationships"><Relationship Id="rId8" Type="http://schemas.openxmlformats.org/officeDocument/2006/relationships/image" Target="../media/image293.jpeg"/><Relationship Id="rId3" Type="http://schemas.openxmlformats.org/officeDocument/2006/relationships/image" Target="../media/image288.png"/><Relationship Id="rId7" Type="http://schemas.openxmlformats.org/officeDocument/2006/relationships/image" Target="../media/image292.png"/><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291.png"/><Relationship Id="rId5" Type="http://schemas.openxmlformats.org/officeDocument/2006/relationships/image" Target="../media/image290.png"/><Relationship Id="rId10" Type="http://schemas.openxmlformats.org/officeDocument/2006/relationships/image" Target="../media/image295.jpeg"/><Relationship Id="rId4" Type="http://schemas.openxmlformats.org/officeDocument/2006/relationships/image" Target="../media/image289.png"/><Relationship Id="rId9" Type="http://schemas.openxmlformats.org/officeDocument/2006/relationships/image" Target="../media/image294.jpeg"/></Relationships>
</file>

<file path=ppt/slides/_rels/slide228.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6.png"/><Relationship Id="rId7" Type="http://schemas.openxmlformats.org/officeDocument/2006/relationships/image" Target="../media/image297.png"/><Relationship Id="rId2" Type="http://schemas.openxmlformats.org/officeDocument/2006/relationships/slideLayout" Target="../slideLayouts/slideLayout114.xml"/><Relationship Id="rId1" Type="http://schemas.openxmlformats.org/officeDocument/2006/relationships/video" Target="https://www.youtube.com/embed/1FmzOlsGAG8" TargetMode="External"/><Relationship Id="rId6" Type="http://schemas.openxmlformats.org/officeDocument/2006/relationships/hyperlink" Target="https://www.youtube.com/watch?v=1FmzOlsGAG8" TargetMode="External"/><Relationship Id="rId5" Type="http://schemas.openxmlformats.org/officeDocument/2006/relationships/hyperlink" Target="https://dl.acm.org/doi/abs/10.1145/3397512" TargetMode="External"/><Relationship Id="rId4" Type="http://schemas.openxmlformats.org/officeDocument/2006/relationships/hyperlink" Target="https://dl.acm.org/doi/pdf/10.1145/3397512" TargetMode="External"/></Relationships>
</file>

<file path=ppt/slides/_rels/slide229.xml.rels><?xml version="1.0" encoding="UTF-8" standalone="yes"?>
<Relationships xmlns="http://schemas.openxmlformats.org/package/2006/relationships"><Relationship Id="rId8" Type="http://schemas.openxmlformats.org/officeDocument/2006/relationships/hyperlink" Target="https://developers.google.com/knowledge-graph" TargetMode="External"/><Relationship Id="rId3" Type="http://schemas.openxmlformats.org/officeDocument/2006/relationships/image" Target="../media/image300.png"/><Relationship Id="rId7" Type="http://schemas.openxmlformats.org/officeDocument/2006/relationships/image" Target="../media/image304.png"/><Relationship Id="rId2" Type="http://schemas.openxmlformats.org/officeDocument/2006/relationships/image" Target="../media/image299.png"/><Relationship Id="rId1" Type="http://schemas.openxmlformats.org/officeDocument/2006/relationships/slideLayout" Target="../slideLayouts/slideLayout114.xml"/><Relationship Id="rId6" Type="http://schemas.openxmlformats.org/officeDocument/2006/relationships/image" Target="../media/image303.png"/><Relationship Id="rId5" Type="http://schemas.openxmlformats.org/officeDocument/2006/relationships/image" Target="../media/image302.png"/><Relationship Id="rId10" Type="http://schemas.openxmlformats.org/officeDocument/2006/relationships/hyperlink" Target="https://linkedopendata.eu/wiki/The_EU_Knowledge_Graph" TargetMode="External"/><Relationship Id="rId4" Type="http://schemas.openxmlformats.org/officeDocument/2006/relationships/image" Target="../media/image301.png"/><Relationship Id="rId9" Type="http://schemas.openxmlformats.org/officeDocument/2006/relationships/hyperlink" Target="https://dl.acm.org/doi/pdf/10.1145/333116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30.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06.png"/><Relationship Id="rId7" Type="http://schemas.openxmlformats.org/officeDocument/2006/relationships/hyperlink" Target="https://w3c.github.io/rdf-star/cg-spec/editors_draft.html" TargetMode="External"/><Relationship Id="rId2" Type="http://schemas.openxmlformats.org/officeDocument/2006/relationships/image" Target="../media/image305.png"/><Relationship Id="rId1" Type="http://schemas.openxmlformats.org/officeDocument/2006/relationships/slideLayout" Target="../slideLayouts/slideLayout114.xml"/><Relationship Id="rId6" Type="http://schemas.openxmlformats.org/officeDocument/2006/relationships/image" Target="../media/image307.png"/><Relationship Id="rId5" Type="http://schemas.openxmlformats.org/officeDocument/2006/relationships/hyperlink" Target="https://arxiv.org/pdf/1406.3399.pdf" TargetMode="External"/><Relationship Id="rId4" Type="http://schemas.openxmlformats.org/officeDocument/2006/relationships/hyperlink" Target="https://graphdb.ontotext.com/documentation/9.2/free/devhub/rdf-sparql-star.html" TargetMode="External"/><Relationship Id="rId9" Type="http://schemas.openxmlformats.org/officeDocument/2006/relationships/hyperlink" Target="https://issemantic.net/rdf-visualizer" TargetMode="External"/></Relationships>
</file>

<file path=ppt/slides/_rels/slide231.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114.xml"/></Relationships>
</file>

<file path=ppt/slides/_rels/slide232.xml.rels><?xml version="1.0" encoding="UTF-8" standalone="yes"?>
<Relationships xmlns="http://schemas.openxmlformats.org/package/2006/relationships"><Relationship Id="rId3" Type="http://schemas.openxmlformats.org/officeDocument/2006/relationships/image" Target="../media/image310.png"/><Relationship Id="rId7" Type="http://schemas.openxmlformats.org/officeDocument/2006/relationships/hyperlink" Target="https://dl.acm.org/doi/pdf/10.1145/2629489" TargetMode="External"/><Relationship Id="rId2" Type="http://schemas.openxmlformats.org/officeDocument/2006/relationships/hyperlink" Target="https://www.wikidata.org/wiki/Wikidata:Main_Page" TargetMode="External"/><Relationship Id="rId1" Type="http://schemas.openxmlformats.org/officeDocument/2006/relationships/slideLayout" Target="../slideLayouts/slideLayout114.xml"/><Relationship Id="rId6" Type="http://schemas.openxmlformats.org/officeDocument/2006/relationships/hyperlink" Target="https://www.wikidata.org/wiki/Wikidata:SPARQL_tutorial" TargetMode="External"/><Relationship Id="rId5" Type="http://schemas.openxmlformats.org/officeDocument/2006/relationships/image" Target="../media/image312.jpeg"/><Relationship Id="rId4" Type="http://schemas.openxmlformats.org/officeDocument/2006/relationships/image" Target="../media/image311.png"/></Relationships>
</file>

<file path=ppt/slides/_rels/slide233.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image" Target="../media/image314.png"/><Relationship Id="rId7" Type="http://schemas.openxmlformats.org/officeDocument/2006/relationships/image" Target="../media/image318.png"/><Relationship Id="rId2" Type="http://schemas.openxmlformats.org/officeDocument/2006/relationships/image" Target="../media/image313.png"/><Relationship Id="rId1" Type="http://schemas.openxmlformats.org/officeDocument/2006/relationships/slideLayout" Target="../slideLayouts/slideLayout7.xml"/><Relationship Id="rId6" Type="http://schemas.openxmlformats.org/officeDocument/2006/relationships/image" Target="../media/image317.png"/><Relationship Id="rId5" Type="http://schemas.openxmlformats.org/officeDocument/2006/relationships/image" Target="../media/image316.png"/><Relationship Id="rId10" Type="http://schemas.openxmlformats.org/officeDocument/2006/relationships/image" Target="../media/image320.png"/><Relationship Id="rId4" Type="http://schemas.openxmlformats.org/officeDocument/2006/relationships/image" Target="../media/image315.png"/><Relationship Id="rId9" Type="http://schemas.openxmlformats.org/officeDocument/2006/relationships/hyperlink" Target="http://www.wikidata.org/" TargetMode="External"/></Relationships>
</file>

<file path=ppt/slides/_rels/slide234.xml.rels><?xml version="1.0" encoding="UTF-8" standalone="yes"?>
<Relationships xmlns="http://schemas.openxmlformats.org/package/2006/relationships"><Relationship Id="rId3" Type="http://schemas.openxmlformats.org/officeDocument/2006/relationships/hyperlink" Target="https://tools.wmflabs.org/reasonator/?q=Q42" TargetMode="External"/><Relationship Id="rId2" Type="http://schemas.openxmlformats.org/officeDocument/2006/relationships/image" Target="../media/image321.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8" Type="http://schemas.openxmlformats.org/officeDocument/2006/relationships/hyperlink" Target="https://medium.com/virtuoso-blog/on-the-mutually-beneficial-nature-of-dbpedia-and-wikidata-5fb2b9f22ada" TargetMode="External"/><Relationship Id="rId3" Type="http://schemas.openxmlformats.org/officeDocument/2006/relationships/hyperlink" Target="http://dbpedia.org/About" TargetMode="External"/><Relationship Id="rId7" Type="http://schemas.openxmlformats.org/officeDocument/2006/relationships/hyperlink" Target="https://www.wikipedia.org/" TargetMode="External"/><Relationship Id="rId2" Type="http://schemas.openxmlformats.org/officeDocument/2006/relationships/hyperlink" Target="https://link.springer.com/chapter/10.1007/978-3-319-74497-1_14" TargetMode="External"/><Relationship Id="rId1" Type="http://schemas.openxmlformats.org/officeDocument/2006/relationships/slideLayout" Target="../slideLayouts/slideLayout114.xml"/><Relationship Id="rId6" Type="http://schemas.openxmlformats.org/officeDocument/2006/relationships/hyperlink" Target="https://link.springer.com/chapter/10.1007/978-3-642-15970-1_11" TargetMode="External"/><Relationship Id="rId5" Type="http://schemas.openxmlformats.org/officeDocument/2006/relationships/hyperlink" Target="https://en.wikipedia.org/wiki/Linked_data" TargetMode="External"/><Relationship Id="rId10" Type="http://schemas.openxmlformats.org/officeDocument/2006/relationships/image" Target="../media/image323.png"/><Relationship Id="rId4" Type="http://schemas.openxmlformats.org/officeDocument/2006/relationships/hyperlink" Target="https://www.wikidata.org/wiki/Wikidata:Main_Page" TargetMode="External"/><Relationship Id="rId9" Type="http://schemas.openxmlformats.org/officeDocument/2006/relationships/image" Target="../media/image322.png"/></Relationships>
</file>

<file path=ppt/slides/_rels/slide236.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hyperlink" Target="http://www.dataversity.net/" TargetMode="External"/><Relationship Id="rId7" Type="http://schemas.openxmlformats.org/officeDocument/2006/relationships/image" Target="../media/image327.png"/><Relationship Id="rId2" Type="http://schemas.openxmlformats.org/officeDocument/2006/relationships/image" Target="../media/image324.png"/><Relationship Id="rId1" Type="http://schemas.openxmlformats.org/officeDocument/2006/relationships/slideLayout" Target="../slideLayouts/slideLayout7.xml"/><Relationship Id="rId6" Type="http://schemas.openxmlformats.org/officeDocument/2006/relationships/image" Target="../media/image326.png"/><Relationship Id="rId5" Type="http://schemas.openxmlformats.org/officeDocument/2006/relationships/hyperlink" Target="http://www.dataversity.net/category/data-topics/smart-data-data-topics/" TargetMode="External"/><Relationship Id="rId4" Type="http://schemas.openxmlformats.org/officeDocument/2006/relationships/image" Target="../media/image325.png"/><Relationship Id="rId9" Type="http://schemas.openxmlformats.org/officeDocument/2006/relationships/image" Target="../media/image329.png"/></Relationships>
</file>

<file path=ppt/slides/_rels/slide23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330.gif"/><Relationship Id="rId1" Type="http://schemas.openxmlformats.org/officeDocument/2006/relationships/slideLayout" Target="../slideLayouts/slideLayout2.xml"/><Relationship Id="rId5" Type="http://schemas.openxmlformats.org/officeDocument/2006/relationships/image" Target="../media/image331.png"/><Relationship Id="rId4" Type="http://schemas.openxmlformats.org/officeDocument/2006/relationships/image" Target="../media/image191.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333.png"/><Relationship Id="rId7" Type="http://schemas.openxmlformats.org/officeDocument/2006/relationships/image" Target="../media/image337.png"/><Relationship Id="rId2" Type="http://schemas.openxmlformats.org/officeDocument/2006/relationships/image" Target="../media/image332.png"/><Relationship Id="rId1" Type="http://schemas.openxmlformats.org/officeDocument/2006/relationships/slideLayout" Target="../slideLayouts/slideLayout35.xml"/><Relationship Id="rId6" Type="http://schemas.openxmlformats.org/officeDocument/2006/relationships/image" Target="../media/image336.png"/><Relationship Id="rId5" Type="http://schemas.openxmlformats.org/officeDocument/2006/relationships/image" Target="../media/image335.png"/><Relationship Id="rId4" Type="http://schemas.openxmlformats.org/officeDocument/2006/relationships/image" Target="../media/image334.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240.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36.xml"/></Relationships>
</file>

<file path=ppt/slides/_rels/slide241.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37.xml"/></Relationships>
</file>

<file path=ppt/slides/_rels/slide242.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38.xml"/></Relationships>
</file>

<file path=ppt/slides/_rels/slide243.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39.xml"/></Relationships>
</file>

<file path=ppt/slides/_rels/slide244.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40.xml"/></Relationships>
</file>

<file path=ppt/slides/_rels/slide245.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41.xml"/></Relationships>
</file>

<file path=ppt/slides/_rels/slide246.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42.xml"/></Relationships>
</file>

<file path=ppt/slides/_rels/slide247.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43.xml"/></Relationships>
</file>

<file path=ppt/slides/_rels/slide248.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44.xml"/></Relationships>
</file>

<file path=ppt/slides/_rels/slide249.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50.xml.rels><?xml version="1.0" encoding="UTF-8" standalone="yes"?>
<Relationships xmlns="http://schemas.openxmlformats.org/package/2006/relationships"><Relationship Id="rId3" Type="http://schemas.openxmlformats.org/officeDocument/2006/relationships/image" Target="../media/image341.wmf"/><Relationship Id="rId2" Type="http://schemas.openxmlformats.org/officeDocument/2006/relationships/oleObject" Target="../embeddings/oleObject9.bin"/><Relationship Id="rId1" Type="http://schemas.openxmlformats.org/officeDocument/2006/relationships/slideLayout" Target="../slideLayouts/slideLayout6.xml"/><Relationship Id="rId5" Type="http://schemas.openxmlformats.org/officeDocument/2006/relationships/image" Target="../media/image342.wmf"/><Relationship Id="rId4" Type="http://schemas.openxmlformats.org/officeDocument/2006/relationships/oleObject" Target="../embeddings/oleObject10.bin"/></Relationships>
</file>

<file path=ppt/slides/_rels/slide251.xml.rels><?xml version="1.0" encoding="UTF-8" standalone="yes"?>
<Relationships xmlns="http://schemas.openxmlformats.org/package/2006/relationships"><Relationship Id="rId3" Type="http://schemas.openxmlformats.org/officeDocument/2006/relationships/image" Target="../media/image342.wmf"/><Relationship Id="rId7" Type="http://schemas.openxmlformats.org/officeDocument/2006/relationships/image" Target="../media/image343.wmf"/><Relationship Id="rId2" Type="http://schemas.openxmlformats.org/officeDocument/2006/relationships/oleObject" Target="../embeddings/oleObject11.bin"/><Relationship Id="rId1" Type="http://schemas.openxmlformats.org/officeDocument/2006/relationships/slideLayout" Target="../slideLayouts/slideLayout6.xml"/><Relationship Id="rId6" Type="http://schemas.openxmlformats.org/officeDocument/2006/relationships/oleObject" Target="../embeddings/oleObject13.bin"/><Relationship Id="rId5" Type="http://schemas.openxmlformats.org/officeDocument/2006/relationships/image" Target="../media/image341.wmf"/><Relationship Id="rId4" Type="http://schemas.openxmlformats.org/officeDocument/2006/relationships/oleObject" Target="../embeddings/oleObject12.bin"/></Relationships>
</file>

<file path=ppt/slides/_rels/slide252.xml.rels><?xml version="1.0" encoding="UTF-8" standalone="yes"?>
<Relationships xmlns="http://schemas.openxmlformats.org/package/2006/relationships"><Relationship Id="rId3" Type="http://schemas.openxmlformats.org/officeDocument/2006/relationships/image" Target="../media/image341.wmf"/><Relationship Id="rId7" Type="http://schemas.openxmlformats.org/officeDocument/2006/relationships/image" Target="../media/image344.wmf"/><Relationship Id="rId2" Type="http://schemas.openxmlformats.org/officeDocument/2006/relationships/oleObject" Target="../embeddings/oleObject14.bin"/><Relationship Id="rId1" Type="http://schemas.openxmlformats.org/officeDocument/2006/relationships/slideLayout" Target="../slideLayouts/slideLayout6.xml"/><Relationship Id="rId6" Type="http://schemas.openxmlformats.org/officeDocument/2006/relationships/oleObject" Target="../embeddings/oleObject16.bin"/><Relationship Id="rId5" Type="http://schemas.openxmlformats.org/officeDocument/2006/relationships/image" Target="../media/image343.wmf"/><Relationship Id="rId4" Type="http://schemas.openxmlformats.org/officeDocument/2006/relationships/oleObject" Target="../embeddings/oleObject15.bin"/></Relationships>
</file>

<file path=ppt/slides/_rels/slide253.xml.rels><?xml version="1.0" encoding="UTF-8" standalone="yes"?>
<Relationships xmlns="http://schemas.openxmlformats.org/package/2006/relationships"><Relationship Id="rId3" Type="http://schemas.openxmlformats.org/officeDocument/2006/relationships/image" Target="../media/image341.wmf"/><Relationship Id="rId7" Type="http://schemas.openxmlformats.org/officeDocument/2006/relationships/image" Target="../media/image345.wmf"/><Relationship Id="rId2" Type="http://schemas.openxmlformats.org/officeDocument/2006/relationships/oleObject" Target="../embeddings/oleObject17.bin"/><Relationship Id="rId1" Type="http://schemas.openxmlformats.org/officeDocument/2006/relationships/slideLayout" Target="../slideLayouts/slideLayout6.xml"/><Relationship Id="rId6" Type="http://schemas.openxmlformats.org/officeDocument/2006/relationships/oleObject" Target="../embeddings/oleObject19.bin"/><Relationship Id="rId5" Type="http://schemas.openxmlformats.org/officeDocument/2006/relationships/image" Target="../media/image344.wmf"/><Relationship Id="rId4" Type="http://schemas.openxmlformats.org/officeDocument/2006/relationships/oleObject" Target="../embeddings/oleObject18.bin"/></Relationships>
</file>

<file path=ppt/slides/_rels/slide254.xml.rels><?xml version="1.0" encoding="UTF-8" standalone="yes"?>
<Relationships xmlns="http://schemas.openxmlformats.org/package/2006/relationships"><Relationship Id="rId3" Type="http://schemas.openxmlformats.org/officeDocument/2006/relationships/image" Target="../media/image341.wmf"/><Relationship Id="rId7" Type="http://schemas.openxmlformats.org/officeDocument/2006/relationships/image" Target="../media/image347.wmf"/><Relationship Id="rId2" Type="http://schemas.openxmlformats.org/officeDocument/2006/relationships/oleObject" Target="../embeddings/oleObject20.bin"/><Relationship Id="rId1" Type="http://schemas.openxmlformats.org/officeDocument/2006/relationships/slideLayout" Target="../slideLayouts/slideLayout6.xml"/><Relationship Id="rId6" Type="http://schemas.openxmlformats.org/officeDocument/2006/relationships/oleObject" Target="../embeddings/oleObject22.bin"/><Relationship Id="rId5" Type="http://schemas.openxmlformats.org/officeDocument/2006/relationships/image" Target="../media/image346.wmf"/><Relationship Id="rId4" Type="http://schemas.openxmlformats.org/officeDocument/2006/relationships/oleObject" Target="../embeddings/oleObject21.bin"/></Relationships>
</file>

<file path=ppt/slides/_rels/slide255.xml.rels><?xml version="1.0" encoding="UTF-8" standalone="yes"?>
<Relationships xmlns="http://schemas.openxmlformats.org/package/2006/relationships"><Relationship Id="rId3" Type="http://schemas.openxmlformats.org/officeDocument/2006/relationships/image" Target="../media/image341.wmf"/><Relationship Id="rId7" Type="http://schemas.openxmlformats.org/officeDocument/2006/relationships/image" Target="../media/image348.wmf"/><Relationship Id="rId2" Type="http://schemas.openxmlformats.org/officeDocument/2006/relationships/oleObject" Target="../embeddings/oleObject23.bin"/><Relationship Id="rId1" Type="http://schemas.openxmlformats.org/officeDocument/2006/relationships/slideLayout" Target="../slideLayouts/slideLayout6.xml"/><Relationship Id="rId6" Type="http://schemas.openxmlformats.org/officeDocument/2006/relationships/oleObject" Target="../embeddings/oleObject25.bin"/><Relationship Id="rId5" Type="http://schemas.openxmlformats.org/officeDocument/2006/relationships/image" Target="../media/image347.wmf"/><Relationship Id="rId4" Type="http://schemas.openxmlformats.org/officeDocument/2006/relationships/oleObject" Target="../embeddings/oleObject24.bin"/></Relationships>
</file>

<file path=ppt/slides/_rels/slide256.xml.rels><?xml version="1.0" encoding="UTF-8" standalone="yes"?>
<Relationships xmlns="http://schemas.openxmlformats.org/package/2006/relationships"><Relationship Id="rId3" Type="http://schemas.openxmlformats.org/officeDocument/2006/relationships/image" Target="../media/image341.wmf"/><Relationship Id="rId2" Type="http://schemas.openxmlformats.org/officeDocument/2006/relationships/oleObject" Target="../embeddings/oleObject26.bin"/><Relationship Id="rId1" Type="http://schemas.openxmlformats.org/officeDocument/2006/relationships/slideLayout" Target="../slideLayouts/slideLayout6.xml"/><Relationship Id="rId5" Type="http://schemas.openxmlformats.org/officeDocument/2006/relationships/image" Target="../media/image348.wmf"/><Relationship Id="rId4" Type="http://schemas.openxmlformats.org/officeDocument/2006/relationships/oleObject" Target="../embeddings/oleObject27.bin"/></Relationships>
</file>

<file path=ppt/slides/_rels/slide257.xml.rels><?xml version="1.0" encoding="UTF-8" standalone="yes"?>
<Relationships xmlns="http://schemas.openxmlformats.org/package/2006/relationships"><Relationship Id="rId3" Type="http://schemas.openxmlformats.org/officeDocument/2006/relationships/image" Target="../media/image349.wmf"/><Relationship Id="rId2" Type="http://schemas.openxmlformats.org/officeDocument/2006/relationships/oleObject" Target="../embeddings/oleObject28.bin"/><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350.wmf"/><Relationship Id="rId2" Type="http://schemas.openxmlformats.org/officeDocument/2006/relationships/oleObject" Target="../embeddings/oleObject29.bin"/><Relationship Id="rId1" Type="http://schemas.openxmlformats.org/officeDocument/2006/relationships/slideLayout" Target="../slideLayouts/slideLayout7.xml"/><Relationship Id="rId5" Type="http://schemas.openxmlformats.org/officeDocument/2006/relationships/image" Target="../media/image341.wmf"/><Relationship Id="rId4" Type="http://schemas.openxmlformats.org/officeDocument/2006/relationships/oleObject" Target="../embeddings/oleObject30.bin"/></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w3.org/wiki/HashVsSlash" TargetMode="Externa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3" Type="http://schemas.openxmlformats.org/officeDocument/2006/relationships/image" Target="../media/image355.wmf"/><Relationship Id="rId18" Type="http://schemas.openxmlformats.org/officeDocument/2006/relationships/oleObject" Target="../embeddings/oleObject39.bin"/><Relationship Id="rId26" Type="http://schemas.openxmlformats.org/officeDocument/2006/relationships/oleObject" Target="../embeddings/oleObject43.bin"/><Relationship Id="rId39" Type="http://schemas.openxmlformats.org/officeDocument/2006/relationships/image" Target="../media/image368.wmf"/><Relationship Id="rId21" Type="http://schemas.openxmlformats.org/officeDocument/2006/relationships/image" Target="../media/image359.wmf"/><Relationship Id="rId34" Type="http://schemas.openxmlformats.org/officeDocument/2006/relationships/oleObject" Target="../embeddings/oleObject47.bin"/><Relationship Id="rId42" Type="http://schemas.openxmlformats.org/officeDocument/2006/relationships/oleObject" Target="../embeddings/oleObject51.bin"/><Relationship Id="rId7" Type="http://schemas.openxmlformats.org/officeDocument/2006/relationships/image" Target="../media/image352.wmf"/><Relationship Id="rId2" Type="http://schemas.openxmlformats.org/officeDocument/2006/relationships/oleObject" Target="../embeddings/oleObject31.bin"/><Relationship Id="rId16" Type="http://schemas.openxmlformats.org/officeDocument/2006/relationships/oleObject" Target="../embeddings/oleObject38.bin"/><Relationship Id="rId29" Type="http://schemas.openxmlformats.org/officeDocument/2006/relationships/image" Target="../media/image363.wmf"/><Relationship Id="rId1" Type="http://schemas.openxmlformats.org/officeDocument/2006/relationships/slideLayout" Target="../slideLayouts/slideLayout6.xml"/><Relationship Id="rId6" Type="http://schemas.openxmlformats.org/officeDocument/2006/relationships/oleObject" Target="../embeddings/oleObject33.bin"/><Relationship Id="rId11" Type="http://schemas.openxmlformats.org/officeDocument/2006/relationships/image" Target="../media/image354.wmf"/><Relationship Id="rId24" Type="http://schemas.openxmlformats.org/officeDocument/2006/relationships/oleObject" Target="../embeddings/oleObject42.bin"/><Relationship Id="rId32" Type="http://schemas.openxmlformats.org/officeDocument/2006/relationships/oleObject" Target="../embeddings/oleObject46.bin"/><Relationship Id="rId37" Type="http://schemas.openxmlformats.org/officeDocument/2006/relationships/image" Target="../media/image367.wmf"/><Relationship Id="rId40" Type="http://schemas.openxmlformats.org/officeDocument/2006/relationships/oleObject" Target="../embeddings/oleObject50.bin"/><Relationship Id="rId45" Type="http://schemas.openxmlformats.org/officeDocument/2006/relationships/image" Target="../media/image371.wmf"/><Relationship Id="rId5" Type="http://schemas.openxmlformats.org/officeDocument/2006/relationships/image" Target="../media/image341.wmf"/><Relationship Id="rId15" Type="http://schemas.openxmlformats.org/officeDocument/2006/relationships/image" Target="../media/image356.wmf"/><Relationship Id="rId23" Type="http://schemas.openxmlformats.org/officeDocument/2006/relationships/image" Target="../media/image360.wmf"/><Relationship Id="rId28" Type="http://schemas.openxmlformats.org/officeDocument/2006/relationships/oleObject" Target="../embeddings/oleObject44.bin"/><Relationship Id="rId36" Type="http://schemas.openxmlformats.org/officeDocument/2006/relationships/oleObject" Target="../embeddings/oleObject48.bin"/><Relationship Id="rId10" Type="http://schemas.openxmlformats.org/officeDocument/2006/relationships/oleObject" Target="../embeddings/oleObject35.bin"/><Relationship Id="rId19" Type="http://schemas.openxmlformats.org/officeDocument/2006/relationships/image" Target="../media/image358.wmf"/><Relationship Id="rId31" Type="http://schemas.openxmlformats.org/officeDocument/2006/relationships/image" Target="../media/image364.wmf"/><Relationship Id="rId44" Type="http://schemas.openxmlformats.org/officeDocument/2006/relationships/oleObject" Target="../embeddings/oleObject52.bin"/><Relationship Id="rId4" Type="http://schemas.openxmlformats.org/officeDocument/2006/relationships/oleObject" Target="../embeddings/oleObject32.bin"/><Relationship Id="rId9" Type="http://schemas.openxmlformats.org/officeDocument/2006/relationships/image" Target="../media/image353.wmf"/><Relationship Id="rId14" Type="http://schemas.openxmlformats.org/officeDocument/2006/relationships/oleObject" Target="../embeddings/oleObject37.bin"/><Relationship Id="rId22" Type="http://schemas.openxmlformats.org/officeDocument/2006/relationships/oleObject" Target="../embeddings/oleObject41.bin"/><Relationship Id="rId27" Type="http://schemas.openxmlformats.org/officeDocument/2006/relationships/image" Target="../media/image362.wmf"/><Relationship Id="rId30" Type="http://schemas.openxmlformats.org/officeDocument/2006/relationships/oleObject" Target="../embeddings/oleObject45.bin"/><Relationship Id="rId35" Type="http://schemas.openxmlformats.org/officeDocument/2006/relationships/image" Target="../media/image366.wmf"/><Relationship Id="rId43" Type="http://schemas.openxmlformats.org/officeDocument/2006/relationships/image" Target="../media/image370.wmf"/><Relationship Id="rId8" Type="http://schemas.openxmlformats.org/officeDocument/2006/relationships/oleObject" Target="../embeddings/oleObject34.bin"/><Relationship Id="rId3" Type="http://schemas.openxmlformats.org/officeDocument/2006/relationships/image" Target="../media/image351.wmf"/><Relationship Id="rId12" Type="http://schemas.openxmlformats.org/officeDocument/2006/relationships/oleObject" Target="../embeddings/oleObject36.bin"/><Relationship Id="rId17" Type="http://schemas.openxmlformats.org/officeDocument/2006/relationships/image" Target="../media/image357.wmf"/><Relationship Id="rId25" Type="http://schemas.openxmlformats.org/officeDocument/2006/relationships/image" Target="../media/image361.wmf"/><Relationship Id="rId33" Type="http://schemas.openxmlformats.org/officeDocument/2006/relationships/image" Target="../media/image365.wmf"/><Relationship Id="rId38" Type="http://schemas.openxmlformats.org/officeDocument/2006/relationships/oleObject" Target="../embeddings/oleObject49.bin"/><Relationship Id="rId20" Type="http://schemas.openxmlformats.org/officeDocument/2006/relationships/oleObject" Target="../embeddings/oleObject40.bin"/><Relationship Id="rId41" Type="http://schemas.openxmlformats.org/officeDocument/2006/relationships/image" Target="../media/image369.wmf"/></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372.wmf"/><Relationship Id="rId2" Type="http://schemas.openxmlformats.org/officeDocument/2006/relationships/oleObject" Target="../embeddings/oleObject53.bin"/><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3" Type="http://schemas.openxmlformats.org/officeDocument/2006/relationships/image" Target="../media/image373.wmf"/><Relationship Id="rId2" Type="http://schemas.openxmlformats.org/officeDocument/2006/relationships/oleObject" Target="../embeddings/oleObject54.bin"/><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3" Type="http://schemas.openxmlformats.org/officeDocument/2006/relationships/image" Target="../media/image374.wmf"/><Relationship Id="rId2" Type="http://schemas.openxmlformats.org/officeDocument/2006/relationships/oleObject" Target="../embeddings/oleObject55.bin"/><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3" Type="http://schemas.openxmlformats.org/officeDocument/2006/relationships/image" Target="../media/image375.wmf"/><Relationship Id="rId2" Type="http://schemas.openxmlformats.org/officeDocument/2006/relationships/oleObject" Target="../embeddings/oleObject56.bin"/><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376.wmf"/><Relationship Id="rId2" Type="http://schemas.openxmlformats.org/officeDocument/2006/relationships/oleObject" Target="../embeddings/oleObject57.bin"/><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377.wmf"/><Relationship Id="rId2" Type="http://schemas.openxmlformats.org/officeDocument/2006/relationships/oleObject" Target="../embeddings/oleObject58.bin"/><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3" Type="http://schemas.openxmlformats.org/officeDocument/2006/relationships/image" Target="../media/image378.wmf"/><Relationship Id="rId2" Type="http://schemas.openxmlformats.org/officeDocument/2006/relationships/oleObject" Target="../embeddings/oleObject59.bin"/><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379.wmf"/><Relationship Id="rId2" Type="http://schemas.openxmlformats.org/officeDocument/2006/relationships/oleObject" Target="../embeddings/oleObject60.bin"/><Relationship Id="rId1" Type="http://schemas.openxmlformats.org/officeDocument/2006/relationships/slideLayout" Target="../slideLayouts/slideLayout6.xml"/><Relationship Id="rId5" Type="http://schemas.openxmlformats.org/officeDocument/2006/relationships/image" Target="../media/image380.wmf"/><Relationship Id="rId4" Type="http://schemas.openxmlformats.org/officeDocument/2006/relationships/oleObject" Target="../embeddings/oleObject61.bin"/></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Image:URI_Venn_Diagram.svg" TargetMode="External"/><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hyperlink" Target="http://webpro.ninja/url-vs-uri-vs-urn/" TargetMode="External"/></Relationships>
</file>

<file path=ppt/slides/_rels/slide270.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81.png"/><Relationship Id="rId1" Type="http://schemas.openxmlformats.org/officeDocument/2006/relationships/slideLayout" Target="../slideLayouts/slideLayout7.xml"/><Relationship Id="rId4" Type="http://schemas.openxmlformats.org/officeDocument/2006/relationships/hyperlink" Target="http://www.w3.org/Submission/SWRL/" TargetMode="External"/></Relationships>
</file>

<file path=ppt/slides/_rels/slide271.xml.rels><?xml version="1.0" encoding="UTF-8" standalone="yes"?>
<Relationships xmlns="http://schemas.openxmlformats.org/package/2006/relationships"><Relationship Id="rId2" Type="http://schemas.openxmlformats.org/officeDocument/2006/relationships/image" Target="../media/image383.png"/><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2" Type="http://schemas.openxmlformats.org/officeDocument/2006/relationships/hyperlink" Target="http://www.w3.org/Submission/SWRL/" TargetMode="External"/><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2" Type="http://schemas.openxmlformats.org/officeDocument/2006/relationships/hyperlink" Target="http://www.cs.jyu.fi/ai/vagan/ontologies/2016/SWRL_Example.owl" TargetMode="Externa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2" Type="http://schemas.openxmlformats.org/officeDocument/2006/relationships/hyperlink" Target="http://www.cs.jyu.fi/ai/vagan/ontologies/2016/SWRL_Example.owl" TargetMode="External"/><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2" Type="http://schemas.openxmlformats.org/officeDocument/2006/relationships/hyperlink" Target="http://www.cs.jyu.fi/ai/vagan/ontologies/2016/SWRL_Example.owl" TargetMode="Externa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hyperlink" Target="http://www.cs.jyu.fi/ai/vagan/ontologies/2016/SWRL_Example.owl" TargetMode="External"/><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2" Type="http://schemas.openxmlformats.org/officeDocument/2006/relationships/hyperlink" Target="http://www.cs.jyu.fi/ai/vagan/ontologies/2016/SWRL_Example.owl" TargetMode="External"/><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8" Type="http://schemas.openxmlformats.org/officeDocument/2006/relationships/image" Target="../media/image387.png"/><Relationship Id="rId3" Type="http://schemas.openxmlformats.org/officeDocument/2006/relationships/image" Target="../media/image385.png"/><Relationship Id="rId7" Type="http://schemas.openxmlformats.org/officeDocument/2006/relationships/hyperlink" Target="http://www.inderscience.com/jhome.php?jcode=ijmso" TargetMode="External"/><Relationship Id="rId12" Type="http://schemas.openxmlformats.org/officeDocument/2006/relationships/image" Target="../media/image391.png"/><Relationship Id="rId2" Type="http://schemas.openxmlformats.org/officeDocument/2006/relationships/image" Target="../media/image384.png"/><Relationship Id="rId1" Type="http://schemas.openxmlformats.org/officeDocument/2006/relationships/slideLayout" Target="../slideLayouts/slideLayout6.xml"/><Relationship Id="rId6" Type="http://schemas.openxmlformats.org/officeDocument/2006/relationships/hyperlink" Target="http://dl.acm.org/citation.cfm?id=3018376" TargetMode="External"/><Relationship Id="rId11" Type="http://schemas.openxmlformats.org/officeDocument/2006/relationships/image" Target="../media/image390.png"/><Relationship Id="rId5" Type="http://schemas.openxmlformats.org/officeDocument/2006/relationships/hyperlink" Target="http://www.cs.jyu.fi/ai/vagan/ontologies/2014/temporal.owl" TargetMode="External"/><Relationship Id="rId10" Type="http://schemas.openxmlformats.org/officeDocument/2006/relationships/image" Target="../media/image389.png"/><Relationship Id="rId4" Type="http://schemas.openxmlformats.org/officeDocument/2006/relationships/image" Target="../media/image386.png"/><Relationship Id="rId9" Type="http://schemas.openxmlformats.org/officeDocument/2006/relationships/image" Target="../media/image388.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392.png"/><Relationship Id="rId1" Type="http://schemas.openxmlformats.org/officeDocument/2006/relationships/slideLayout" Target="../slideLayouts/slideLayout6.xml"/><Relationship Id="rId6" Type="http://schemas.openxmlformats.org/officeDocument/2006/relationships/hyperlink" Target="http://www.cs.jyu.fi/ai/vagan/ontologies/2016/DecisionTrees.pprj" TargetMode="External"/><Relationship Id="rId5" Type="http://schemas.openxmlformats.org/officeDocument/2006/relationships/hyperlink" Target="http://www.cs.jyu.fi/ai/vagan/ontologies/2016/DecisionTrees.owl" TargetMode="External"/><Relationship Id="rId4" Type="http://schemas.openxmlformats.org/officeDocument/2006/relationships/image" Target="../media/image394.png"/></Relationships>
</file>

<file path=ppt/slides/_rels/slide281.xml.rels><?xml version="1.0" encoding="UTF-8" standalone="yes"?>
<Relationships xmlns="http://schemas.openxmlformats.org/package/2006/relationships"><Relationship Id="rId3" Type="http://schemas.openxmlformats.org/officeDocument/2006/relationships/hyperlink" Target="http://dbpedia.org/sparql" TargetMode="External"/><Relationship Id="rId2" Type="http://schemas.openxmlformats.org/officeDocument/2006/relationships/image" Target="../media/image395.png"/><Relationship Id="rId1" Type="http://schemas.openxmlformats.org/officeDocument/2006/relationships/slideLayout" Target="../slideLayouts/slideLayout87.xml"/><Relationship Id="rId4" Type="http://schemas.openxmlformats.org/officeDocument/2006/relationships/hyperlink" Target="http://dbpedia.org/" TargetMode="Externa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84.xml.rels><?xml version="1.0" encoding="UTF-8" standalone="yes"?>
<Relationships xmlns="http://schemas.openxmlformats.org/package/2006/relationships"><Relationship Id="rId3" Type="http://schemas.openxmlformats.org/officeDocument/2006/relationships/hyperlink" Target="http://www.cs.jyu.fi/ai/vagan" TargetMode="External"/><Relationship Id="rId2" Type="http://schemas.openxmlformats.org/officeDocument/2006/relationships/hyperlink" Target="http://www.cs.jyu.fi/ai/vagan/ontologies/2019/royalty.owl" TargetMode="External"/><Relationship Id="rId1" Type="http://schemas.openxmlformats.org/officeDocument/2006/relationships/slideLayout" Target="../slideLayouts/slideLayout87.xml"/></Relationships>
</file>

<file path=ppt/slides/_rels/slide285.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87.xml"/><Relationship Id="rId6" Type="http://schemas.openxmlformats.org/officeDocument/2006/relationships/hyperlink" Target="http://www.cs.jyu.fi/ai/vagan/ontologies/2022/family_A.owl" TargetMode="External"/><Relationship Id="rId5" Type="http://schemas.openxmlformats.org/officeDocument/2006/relationships/hyperlink" Target="http://sparql.org/sparql.html" TargetMode="External"/><Relationship Id="rId4" Type="http://schemas.openxmlformats.org/officeDocument/2006/relationships/image" Target="../media/image398.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3" Type="http://schemas.openxmlformats.org/officeDocument/2006/relationships/hyperlink" Target="http://dbpedia.org/resource/Berlin" TargetMode="External"/><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hyperlink" Target="http://dbpedia.org/" TargetMode="External"/><Relationship Id="rId4" Type="http://schemas.openxmlformats.org/officeDocument/2006/relationships/image" Target="../media/image37.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97.xml.rels><?xml version="1.0" encoding="UTF-8" standalone="yes"?>
<Relationships xmlns="http://schemas.openxmlformats.org/package/2006/relationships"><Relationship Id="rId2" Type="http://schemas.openxmlformats.org/officeDocument/2006/relationships/hyperlink" Target="http://sparql.org/sparql.html" TargetMode="External"/><Relationship Id="rId1" Type="http://schemas.openxmlformats.org/officeDocument/2006/relationships/slideLayout" Target="../slideLayouts/slideLayout98.xml"/></Relationships>
</file>

<file path=ppt/slides/_rels/slide298.xml.rels><?xml version="1.0" encoding="UTF-8" standalone="yes"?>
<Relationships xmlns="http://schemas.openxmlformats.org/package/2006/relationships"><Relationship Id="rId2" Type="http://schemas.openxmlformats.org/officeDocument/2006/relationships/hyperlink" Target="http://sparql.org/sparql.html" TargetMode="External"/><Relationship Id="rId1" Type="http://schemas.openxmlformats.org/officeDocument/2006/relationships/slideLayout" Target="../slideLayouts/slideLayout98.xml"/></Relationships>
</file>

<file path=ppt/slides/_rels/slide299.xml.rels><?xml version="1.0" encoding="UTF-8" standalone="yes"?>
<Relationships xmlns="http://schemas.openxmlformats.org/package/2006/relationships"><Relationship Id="rId3" Type="http://schemas.openxmlformats.org/officeDocument/2006/relationships/hyperlink" Target="http://www.cs.jyu.fi/ai/vagan/ontologies/2019/Artificial_intelligence.owl" TargetMode="External"/><Relationship Id="rId2" Type="http://schemas.openxmlformats.org/officeDocument/2006/relationships/hyperlink" Target="http://www.cs.jyu.fi/ai/vagan/ontologies/2019/kharkiv.owl" TargetMode="Externa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s.geonames.org/2950159/" TargetMode="External"/><Relationship Id="rId7" Type="http://schemas.openxmlformats.org/officeDocument/2006/relationships/hyperlink" Target="http://www.geonames.org/" TargetMode="External"/><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hyperlink" Target="http://dbpedia.org/resource/Berlin" TargetMode="External"/><Relationship Id="rId5" Type="http://schemas.openxmlformats.org/officeDocument/2006/relationships/hyperlink" Target="http://dbpedia.org/" TargetMode="External"/><Relationship Id="rId4" Type="http://schemas.openxmlformats.org/officeDocument/2006/relationships/image" Target="../media/image37.png"/></Relationships>
</file>

<file path=ppt/slides/_rels/slide300.xml.rels><?xml version="1.0" encoding="UTF-8" standalone="yes"?>
<Relationships xmlns="http://schemas.openxmlformats.org/package/2006/relationships"><Relationship Id="rId3" Type="http://schemas.openxmlformats.org/officeDocument/2006/relationships/hyperlink" Target="http://dbpedia.org/data/Finland.rdf" TargetMode="External"/><Relationship Id="rId2" Type="http://schemas.openxmlformats.org/officeDocument/2006/relationships/hyperlink" Target="http://dbpedia.org/data/" TargetMode="External"/><Relationship Id="rId1" Type="http://schemas.openxmlformats.org/officeDocument/2006/relationships/slideLayout" Target="../slideLayouts/slideLayout87.xml"/><Relationship Id="rId6" Type="http://schemas.openxmlformats.org/officeDocument/2006/relationships/image" Target="../media/image399.png"/><Relationship Id="rId5" Type="http://schemas.openxmlformats.org/officeDocument/2006/relationships/hyperlink" Target="http://dbpedia.org/data/Football.rdf" TargetMode="External"/><Relationship Id="rId4" Type="http://schemas.openxmlformats.org/officeDocument/2006/relationships/hyperlink" Target="http://dbpedia.org/data/University_of_Jyvaskyla.rdf" TargetMode="External"/></Relationships>
</file>

<file path=ppt/slides/_rels/slide301.xml.rels><?xml version="1.0" encoding="UTF-8" standalone="yes"?>
<Relationships xmlns="http://schemas.openxmlformats.org/package/2006/relationships"><Relationship Id="rId3" Type="http://schemas.openxmlformats.org/officeDocument/2006/relationships/hyperlink" Target="http://dbpedia.org/sparql" TargetMode="External"/><Relationship Id="rId2" Type="http://schemas.openxmlformats.org/officeDocument/2006/relationships/image" Target="../media/image395.png"/><Relationship Id="rId1" Type="http://schemas.openxmlformats.org/officeDocument/2006/relationships/slideLayout" Target="../slideLayouts/slideLayout87.xml"/><Relationship Id="rId5" Type="http://schemas.openxmlformats.org/officeDocument/2006/relationships/image" Target="../media/image400.png"/><Relationship Id="rId4" Type="http://schemas.openxmlformats.org/officeDocument/2006/relationships/hyperlink" Target="http://dbpedia.org/" TargetMode="External"/></Relationships>
</file>

<file path=ppt/slides/_rels/slide302.xml.rels><?xml version="1.0" encoding="UTF-8" standalone="yes"?>
<Relationships xmlns="http://schemas.openxmlformats.org/package/2006/relationships"><Relationship Id="rId2" Type="http://schemas.openxmlformats.org/officeDocument/2006/relationships/hyperlink" Target="http://www.cs.jyu.fi/ai/vagan/ontologies/2023/LifeSpanWithoutGender.csv" TargetMode="External"/><Relationship Id="rId1" Type="http://schemas.openxmlformats.org/officeDocument/2006/relationships/slideLayout" Target="../slideLayouts/slideLayout87.xml"/></Relationships>
</file>

<file path=ppt/slides/_rels/slide303.xml.rels><?xml version="1.0" encoding="UTF-8" standalone="yes"?>
<Relationships xmlns="http://schemas.openxmlformats.org/package/2006/relationships"><Relationship Id="rId3" Type="http://schemas.openxmlformats.org/officeDocument/2006/relationships/image" Target="../media/image3900.png"/><Relationship Id="rId2" Type="http://schemas.openxmlformats.org/officeDocument/2006/relationships/hyperlink" Target="http://www.cs.jyu.fi/ai/vagan/ontologies/2023/LifeSpanWithoutGender.csv" TargetMode="External"/><Relationship Id="rId1" Type="http://schemas.openxmlformats.org/officeDocument/2006/relationships/slideLayout" Target="../slideLayouts/slideLayout87.xml"/><Relationship Id="rId5" Type="http://schemas.openxmlformats.org/officeDocument/2006/relationships/image" Target="../media/image3910.png"/><Relationship Id="rId4" Type="http://schemas.openxmlformats.org/officeDocument/2006/relationships/hyperlink" Target="https://stats.blue/Stats_Suite/multiple_linear_regression_calculator.html" TargetMode="External"/></Relationships>
</file>

<file path=ppt/slides/_rels/slide304.xml.rels><?xml version="1.0" encoding="UTF-8" standalone="yes"?>
<Relationships xmlns="http://schemas.openxmlformats.org/package/2006/relationships"><Relationship Id="rId8" Type="http://schemas.openxmlformats.org/officeDocument/2006/relationships/image" Target="../media/image3980.png"/><Relationship Id="rId13" Type="http://schemas.openxmlformats.org/officeDocument/2006/relationships/image" Target="../media/image403.png"/><Relationship Id="rId3" Type="http://schemas.openxmlformats.org/officeDocument/2006/relationships/image" Target="../media/image3930.png"/><Relationship Id="rId7" Type="http://schemas.openxmlformats.org/officeDocument/2006/relationships/image" Target="../media/image3970.png"/><Relationship Id="rId12" Type="http://schemas.openxmlformats.org/officeDocument/2006/relationships/image" Target="../media/image402.png"/><Relationship Id="rId2" Type="http://schemas.openxmlformats.org/officeDocument/2006/relationships/image" Target="../media/image3920.png"/><Relationship Id="rId1" Type="http://schemas.openxmlformats.org/officeDocument/2006/relationships/slideLayout" Target="../slideLayouts/slideLayout87.xml"/><Relationship Id="rId6" Type="http://schemas.openxmlformats.org/officeDocument/2006/relationships/image" Target="../media/image3960.png"/><Relationship Id="rId11" Type="http://schemas.openxmlformats.org/officeDocument/2006/relationships/image" Target="../media/image401.png"/><Relationship Id="rId5" Type="http://schemas.openxmlformats.org/officeDocument/2006/relationships/image" Target="../media/image3950.png"/><Relationship Id="rId10" Type="http://schemas.openxmlformats.org/officeDocument/2006/relationships/image" Target="../media/image4000.png"/><Relationship Id="rId4" Type="http://schemas.openxmlformats.org/officeDocument/2006/relationships/image" Target="../media/image3940.png"/><Relationship Id="rId9" Type="http://schemas.openxmlformats.org/officeDocument/2006/relationships/image" Target="../media/image3990.png"/></Relationships>
</file>

<file path=ppt/slides/_rels/slide305.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image" Target="../media/image415.png"/><Relationship Id="rId3" Type="http://schemas.openxmlformats.org/officeDocument/2006/relationships/image" Target="../media/image405.png"/><Relationship Id="rId7" Type="http://schemas.openxmlformats.org/officeDocument/2006/relationships/image" Target="../media/image409.png"/><Relationship Id="rId12" Type="http://schemas.openxmlformats.org/officeDocument/2006/relationships/image" Target="../media/image414.png"/><Relationship Id="rId2" Type="http://schemas.openxmlformats.org/officeDocument/2006/relationships/image" Target="../media/image404.png"/><Relationship Id="rId1" Type="http://schemas.openxmlformats.org/officeDocument/2006/relationships/slideLayout" Target="../slideLayouts/slideLayout87.xml"/><Relationship Id="rId6" Type="http://schemas.openxmlformats.org/officeDocument/2006/relationships/image" Target="../media/image408.png"/><Relationship Id="rId11" Type="http://schemas.openxmlformats.org/officeDocument/2006/relationships/image" Target="../media/image413.png"/><Relationship Id="rId5" Type="http://schemas.openxmlformats.org/officeDocument/2006/relationships/image" Target="../media/image407.png"/><Relationship Id="rId10" Type="http://schemas.openxmlformats.org/officeDocument/2006/relationships/image" Target="../media/image412.png"/><Relationship Id="rId4" Type="http://schemas.openxmlformats.org/officeDocument/2006/relationships/image" Target="../media/image406.png"/><Relationship Id="rId9" Type="http://schemas.openxmlformats.org/officeDocument/2006/relationships/image" Target="../media/image411.png"/><Relationship Id="rId14" Type="http://schemas.openxmlformats.org/officeDocument/2006/relationships/hyperlink" Target="https://www.statskingdom.com/linear-regression-calculator.html" TargetMode="External"/></Relationships>
</file>

<file path=ppt/slides/_rels/slide306.xml.rels><?xml version="1.0" encoding="UTF-8" standalone="yes"?>
<Relationships xmlns="http://schemas.openxmlformats.org/package/2006/relationships"><Relationship Id="rId8" Type="http://schemas.openxmlformats.org/officeDocument/2006/relationships/image" Target="../media/image421.png"/><Relationship Id="rId13" Type="http://schemas.openxmlformats.org/officeDocument/2006/relationships/image" Target="../media/image426.png"/><Relationship Id="rId3" Type="http://schemas.openxmlformats.org/officeDocument/2006/relationships/hyperlink" Target="https://planetcalc.com/5992/" TargetMode="External"/><Relationship Id="rId7" Type="http://schemas.openxmlformats.org/officeDocument/2006/relationships/image" Target="../media/image420.png"/><Relationship Id="rId12" Type="http://schemas.openxmlformats.org/officeDocument/2006/relationships/image" Target="../media/image425.png"/><Relationship Id="rId2" Type="http://schemas.openxmlformats.org/officeDocument/2006/relationships/image" Target="../media/image416.png"/><Relationship Id="rId1" Type="http://schemas.openxmlformats.org/officeDocument/2006/relationships/slideLayout" Target="../slideLayouts/slideLayout87.xml"/><Relationship Id="rId6" Type="http://schemas.openxmlformats.org/officeDocument/2006/relationships/image" Target="../media/image419.png"/><Relationship Id="rId11" Type="http://schemas.openxmlformats.org/officeDocument/2006/relationships/image" Target="../media/image424.png"/><Relationship Id="rId5" Type="http://schemas.openxmlformats.org/officeDocument/2006/relationships/image" Target="../media/image418.png"/><Relationship Id="rId10" Type="http://schemas.openxmlformats.org/officeDocument/2006/relationships/image" Target="../media/image423.png"/><Relationship Id="rId4" Type="http://schemas.openxmlformats.org/officeDocument/2006/relationships/image" Target="../media/image417.png"/><Relationship Id="rId9" Type="http://schemas.openxmlformats.org/officeDocument/2006/relationships/image" Target="../media/image422.png"/><Relationship Id="rId14" Type="http://schemas.openxmlformats.org/officeDocument/2006/relationships/hyperlink" Target="http://www.cs.jyu.fi/ai/vagan/ontologies/2023/X.docx" TargetMode="External"/></Relationships>
</file>

<file path=ppt/slides/_rels/slide307.xml.rels><?xml version="1.0" encoding="UTF-8" standalone="yes"?>
<Relationships xmlns="http://schemas.openxmlformats.org/package/2006/relationships"><Relationship Id="rId3" Type="http://schemas.openxmlformats.org/officeDocument/2006/relationships/hyperlink" Target="https://planetcalc.com/5992/" TargetMode="External"/><Relationship Id="rId2" Type="http://schemas.openxmlformats.org/officeDocument/2006/relationships/image" Target="../media/image427.png"/><Relationship Id="rId1" Type="http://schemas.openxmlformats.org/officeDocument/2006/relationships/slideLayout" Target="../slideLayouts/slideLayout87.xml"/><Relationship Id="rId4" Type="http://schemas.openxmlformats.org/officeDocument/2006/relationships/hyperlink" Target="http://www.cs.jyu.fi/ai/vagan/ontologies/2023/X.docx" TargetMode="External"/></Relationships>
</file>

<file path=ppt/slides/_rels/slide308.xml.rels><?xml version="1.0" encoding="UTF-8" standalone="yes"?>
<Relationships xmlns="http://schemas.openxmlformats.org/package/2006/relationships"><Relationship Id="rId3" Type="http://schemas.openxmlformats.org/officeDocument/2006/relationships/hyperlink" Target="http://www.cs.jyu.fi/ai/vagan/ontologies/2023/X.docx" TargetMode="External"/><Relationship Id="rId2" Type="http://schemas.openxmlformats.org/officeDocument/2006/relationships/hyperlink" Target="https://planetcalc.com/5992/" TargetMode="External"/><Relationship Id="rId1" Type="http://schemas.openxmlformats.org/officeDocument/2006/relationships/slideLayout" Target="../slideLayouts/slideLayout87.xml"/><Relationship Id="rId5" Type="http://schemas.openxmlformats.org/officeDocument/2006/relationships/image" Target="../media/image429.png"/><Relationship Id="rId4" Type="http://schemas.openxmlformats.org/officeDocument/2006/relationships/image" Target="../media/image428.png"/></Relationships>
</file>

<file path=ppt/slides/_rels/slide309.xml.rels><?xml version="1.0" encoding="UTF-8" standalone="yes"?>
<Relationships xmlns="http://schemas.openxmlformats.org/package/2006/relationships"><Relationship Id="rId2" Type="http://schemas.openxmlformats.org/officeDocument/2006/relationships/hyperlink" Target="http://www.cs.jyu.fi/ai/vagan/ontologies/2023/lifespan.owl" TargetMode="Externa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dbpedia.org/" TargetMode="External"/><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hyperlink" Target="http://www.geonames.org/" TargetMode="External"/><Relationship Id="rId5" Type="http://schemas.openxmlformats.org/officeDocument/2006/relationships/hyperlink" Target="http://sws.geonames.org/2950159/" TargetMode="External"/><Relationship Id="rId4" Type="http://schemas.openxmlformats.org/officeDocument/2006/relationships/hyperlink" Target="http://dbpedia.org/resource/Berlin" TargetMode="External"/></Relationships>
</file>

<file path=ppt/slides/_rels/slide310.xml.rels><?xml version="1.0" encoding="UTF-8" standalone="yes"?>
<Relationships xmlns="http://schemas.openxmlformats.org/package/2006/relationships"><Relationship Id="rId2" Type="http://schemas.openxmlformats.org/officeDocument/2006/relationships/hyperlink" Target="http://www.cs.jyu.fi/ai/vagan/ontologies/2023/lifespanM.owl" TargetMode="External"/><Relationship Id="rId1" Type="http://schemas.openxmlformats.org/officeDocument/2006/relationships/slideLayout" Target="../slideLayouts/slideLayout87.xml"/></Relationships>
</file>

<file path=ppt/slides/_rels/slide311.xml.rels><?xml version="1.0" encoding="UTF-8" standalone="yes"?>
<Relationships xmlns="http://schemas.openxmlformats.org/package/2006/relationships"><Relationship Id="rId2" Type="http://schemas.openxmlformats.org/officeDocument/2006/relationships/hyperlink" Target="http://www.cs.jyu.fi/ai/vagan/ontologies/2023/lifespanMM.owl" TargetMode="External"/><Relationship Id="rId1" Type="http://schemas.openxmlformats.org/officeDocument/2006/relationships/slideLayout" Target="../slideLayouts/slideLayout87.xml"/></Relationships>
</file>

<file path=ppt/slides/_rels/slide312.xml.rels><?xml version="1.0" encoding="UTF-8" standalone="yes"?>
<Relationships xmlns="http://schemas.openxmlformats.org/package/2006/relationships"><Relationship Id="rId2" Type="http://schemas.openxmlformats.org/officeDocument/2006/relationships/hyperlink" Target="http://www.cs.jyu.fi/ai/vagan/ontologies/2023/lifespanMMM.owl" TargetMode="External"/><Relationship Id="rId1" Type="http://schemas.openxmlformats.org/officeDocument/2006/relationships/slideLayout" Target="../slideLayouts/slideLayout87.xml"/></Relationships>
</file>

<file path=ppt/slides/_rels/slide313.xml.rels><?xml version="1.0" encoding="UTF-8" standalone="yes"?>
<Relationships xmlns="http://schemas.openxmlformats.org/package/2006/relationships"><Relationship Id="rId2" Type="http://schemas.openxmlformats.org/officeDocument/2006/relationships/hyperlink" Target="http://www.cs.jyu.fi/ai/vagan/ontologies/2023/lifespanMMM1.owl" TargetMode="External"/><Relationship Id="rId1" Type="http://schemas.openxmlformats.org/officeDocument/2006/relationships/slideLayout" Target="../slideLayouts/slideLayout87.xml"/></Relationships>
</file>

<file path=ppt/slides/_rels/slide314.xml.rels><?xml version="1.0" encoding="UTF-8" standalone="yes"?>
<Relationships xmlns="http://schemas.openxmlformats.org/package/2006/relationships"><Relationship Id="rId2" Type="http://schemas.openxmlformats.org/officeDocument/2006/relationships/hyperlink" Target="http://www.cs.jyu.fi/ai/vagan/ontologies/2023/lifespanMMM1.owl" TargetMode="External"/><Relationship Id="rId1" Type="http://schemas.openxmlformats.org/officeDocument/2006/relationships/slideLayout" Target="../slideLayouts/slideLayout87.xml"/></Relationships>
</file>

<file path=ppt/slides/_rels/slide315.xml.rels><?xml version="1.0" encoding="UTF-8" standalone="yes"?>
<Relationships xmlns="http://schemas.openxmlformats.org/package/2006/relationships"><Relationship Id="rId2" Type="http://schemas.openxmlformats.org/officeDocument/2006/relationships/hyperlink" Target="http://www.cs.jyu.fi/ai/vagan/ontologies/2023/lifespanMMM3.owl" TargetMode="External"/><Relationship Id="rId1" Type="http://schemas.openxmlformats.org/officeDocument/2006/relationships/slideLayout" Target="../slideLayouts/slideLayout87.xml"/></Relationships>
</file>

<file path=ppt/slides/_rels/slide316.xml.rels><?xml version="1.0" encoding="UTF-8" standalone="yes"?>
<Relationships xmlns="http://schemas.openxmlformats.org/package/2006/relationships"><Relationship Id="rId3" Type="http://schemas.openxmlformats.org/officeDocument/2006/relationships/hyperlink" Target="http://www.cs.jyu.fi/ai/vagan/ontologies/2023/lifespanMMM3.owl" TargetMode="External"/><Relationship Id="rId2" Type="http://schemas.openxmlformats.org/officeDocument/2006/relationships/image" Target="../media/image430.png"/><Relationship Id="rId1" Type="http://schemas.openxmlformats.org/officeDocument/2006/relationships/slideLayout" Target="../slideLayouts/slideLayout87.xml"/></Relationships>
</file>

<file path=ppt/slides/_rels/slide317.xml.rels><?xml version="1.0" encoding="UTF-8" standalone="yes"?>
<Relationships xmlns="http://schemas.openxmlformats.org/package/2006/relationships"><Relationship Id="rId2" Type="http://schemas.openxmlformats.org/officeDocument/2006/relationships/hyperlink" Target="http://www.cs.jyu.fi/ai/vagan/ontologies/2023/lifespanMMM3.owl" TargetMode="External"/><Relationship Id="rId1" Type="http://schemas.openxmlformats.org/officeDocument/2006/relationships/slideLayout" Target="../slideLayouts/slideLayout87.xml"/></Relationships>
</file>

<file path=ppt/slides/_rels/slide318.xml.rels><?xml version="1.0" encoding="UTF-8" standalone="yes"?>
<Relationships xmlns="http://schemas.openxmlformats.org/package/2006/relationships"><Relationship Id="rId2" Type="http://schemas.openxmlformats.org/officeDocument/2006/relationships/hyperlink" Target="http://www.cs.jyu.fi/ai/vagan/ontologies/2023/LifeSpanWithoutGender.csv" TargetMode="External"/><Relationship Id="rId1" Type="http://schemas.openxmlformats.org/officeDocument/2006/relationships/slideLayout" Target="../slideLayouts/slideLayout87.xml"/></Relationships>
</file>

<file path=ppt/slides/_rels/slide319.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image" Target="../media/image431.png"/><Relationship Id="rId1" Type="http://schemas.openxmlformats.org/officeDocument/2006/relationships/slideLayout" Target="../slideLayouts/slideLayout6.xml"/><Relationship Id="rId6" Type="http://schemas.openxmlformats.org/officeDocument/2006/relationships/image" Target="../media/image435.jpeg"/><Relationship Id="rId5" Type="http://schemas.openxmlformats.org/officeDocument/2006/relationships/image" Target="../media/image434.png"/><Relationship Id="rId4" Type="http://schemas.openxmlformats.org/officeDocument/2006/relationships/image" Target="../media/image433.png"/></Relationships>
</file>

<file path=ppt/slides/_rels/slide32.xml.rels><?xml version="1.0" encoding="UTF-8" standalone="yes"?>
<Relationships xmlns="http://schemas.openxmlformats.org/package/2006/relationships"><Relationship Id="rId8" Type="http://schemas.openxmlformats.org/officeDocument/2006/relationships/hyperlink" Target="http://dbpedia.org/ontology/headquarter" TargetMode="External"/><Relationship Id="rId3" Type="http://schemas.openxmlformats.org/officeDocument/2006/relationships/hyperlink" Target="http://dbpedia.org/" TargetMode="External"/><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hyperlink" Target="http://www.geonames.org/" TargetMode="External"/><Relationship Id="rId11" Type="http://schemas.openxmlformats.org/officeDocument/2006/relationships/image" Target="../media/image39.png"/><Relationship Id="rId5" Type="http://schemas.openxmlformats.org/officeDocument/2006/relationships/hyperlink" Target="http://sws.geonames.org/2950159/" TargetMode="External"/><Relationship Id="rId10" Type="http://schemas.openxmlformats.org/officeDocument/2006/relationships/hyperlink" Target="http://www.geonames.org/countries/DE/germany.html" TargetMode="External"/><Relationship Id="rId4" Type="http://schemas.openxmlformats.org/officeDocument/2006/relationships/hyperlink" Target="http://dbpedia.org/resource/Berlin" TargetMode="External"/><Relationship Id="rId9" Type="http://schemas.openxmlformats.org/officeDocument/2006/relationships/hyperlink" Target="http://dbpedia.org/page/GIGA_Television" TargetMode="External"/></Relationships>
</file>

<file path=ppt/slides/_rels/slide320.xml.rels><?xml version="1.0" encoding="UTF-8" standalone="yes"?>
<Relationships xmlns="http://schemas.openxmlformats.org/package/2006/relationships"><Relationship Id="rId8" Type="http://schemas.openxmlformats.org/officeDocument/2006/relationships/image" Target="../media/image441.png"/><Relationship Id="rId13" Type="http://schemas.openxmlformats.org/officeDocument/2006/relationships/image" Target="../media/image446.png"/><Relationship Id="rId18" Type="http://schemas.openxmlformats.org/officeDocument/2006/relationships/image" Target="../media/image451.png"/><Relationship Id="rId26" Type="http://schemas.openxmlformats.org/officeDocument/2006/relationships/image" Target="../media/image459.png"/><Relationship Id="rId3" Type="http://schemas.openxmlformats.org/officeDocument/2006/relationships/image" Target="../media/image436.png"/><Relationship Id="rId21" Type="http://schemas.openxmlformats.org/officeDocument/2006/relationships/image" Target="../media/image454.png"/><Relationship Id="rId7" Type="http://schemas.openxmlformats.org/officeDocument/2006/relationships/image" Target="../media/image440.png"/><Relationship Id="rId12" Type="http://schemas.openxmlformats.org/officeDocument/2006/relationships/image" Target="../media/image445.png"/><Relationship Id="rId17" Type="http://schemas.openxmlformats.org/officeDocument/2006/relationships/image" Target="../media/image450.png"/><Relationship Id="rId25" Type="http://schemas.openxmlformats.org/officeDocument/2006/relationships/image" Target="../media/image458.png"/><Relationship Id="rId2" Type="http://schemas.openxmlformats.org/officeDocument/2006/relationships/notesSlide" Target="../notesSlides/notesSlide6.xml"/><Relationship Id="rId16" Type="http://schemas.openxmlformats.org/officeDocument/2006/relationships/image" Target="../media/image449.png"/><Relationship Id="rId20" Type="http://schemas.openxmlformats.org/officeDocument/2006/relationships/image" Target="../media/image453.jpeg"/><Relationship Id="rId1" Type="http://schemas.openxmlformats.org/officeDocument/2006/relationships/slideLayout" Target="../slideLayouts/slideLayout21.xml"/><Relationship Id="rId6" Type="http://schemas.openxmlformats.org/officeDocument/2006/relationships/image" Target="../media/image439.png"/><Relationship Id="rId11" Type="http://schemas.openxmlformats.org/officeDocument/2006/relationships/image" Target="../media/image444.png"/><Relationship Id="rId24" Type="http://schemas.openxmlformats.org/officeDocument/2006/relationships/image" Target="../media/image457.png"/><Relationship Id="rId5" Type="http://schemas.openxmlformats.org/officeDocument/2006/relationships/image" Target="../media/image438.png"/><Relationship Id="rId15" Type="http://schemas.openxmlformats.org/officeDocument/2006/relationships/image" Target="../media/image448.jpeg"/><Relationship Id="rId23" Type="http://schemas.openxmlformats.org/officeDocument/2006/relationships/image" Target="../media/image456.png"/><Relationship Id="rId10" Type="http://schemas.openxmlformats.org/officeDocument/2006/relationships/image" Target="../media/image443.png"/><Relationship Id="rId19" Type="http://schemas.openxmlformats.org/officeDocument/2006/relationships/image" Target="../media/image452.png"/><Relationship Id="rId4" Type="http://schemas.openxmlformats.org/officeDocument/2006/relationships/image" Target="../media/image437.png"/><Relationship Id="rId9" Type="http://schemas.openxmlformats.org/officeDocument/2006/relationships/image" Target="../media/image442.png"/><Relationship Id="rId14" Type="http://schemas.openxmlformats.org/officeDocument/2006/relationships/image" Target="../media/image447.png"/><Relationship Id="rId22" Type="http://schemas.openxmlformats.org/officeDocument/2006/relationships/image" Target="../media/image455.png"/><Relationship Id="rId27" Type="http://schemas.openxmlformats.org/officeDocument/2006/relationships/image" Target="../media/image460.png"/></Relationships>
</file>

<file path=ppt/slides/_rels/slide321.xml.rels><?xml version="1.0" encoding="UTF-8" standalone="yes"?>
<Relationships xmlns="http://schemas.openxmlformats.org/package/2006/relationships"><Relationship Id="rId8" Type="http://schemas.openxmlformats.org/officeDocument/2006/relationships/image" Target="../media/image441.png"/><Relationship Id="rId13" Type="http://schemas.openxmlformats.org/officeDocument/2006/relationships/image" Target="../media/image446.png"/><Relationship Id="rId18" Type="http://schemas.openxmlformats.org/officeDocument/2006/relationships/image" Target="../media/image455.png"/><Relationship Id="rId3" Type="http://schemas.openxmlformats.org/officeDocument/2006/relationships/image" Target="../media/image436.png"/><Relationship Id="rId21" Type="http://schemas.openxmlformats.org/officeDocument/2006/relationships/image" Target="../media/image458.png"/><Relationship Id="rId7" Type="http://schemas.openxmlformats.org/officeDocument/2006/relationships/image" Target="../media/image440.png"/><Relationship Id="rId12" Type="http://schemas.openxmlformats.org/officeDocument/2006/relationships/image" Target="../media/image445.png"/><Relationship Id="rId17" Type="http://schemas.openxmlformats.org/officeDocument/2006/relationships/image" Target="../media/image454.png"/><Relationship Id="rId2" Type="http://schemas.openxmlformats.org/officeDocument/2006/relationships/notesSlide" Target="../notesSlides/notesSlide7.xml"/><Relationship Id="rId16" Type="http://schemas.openxmlformats.org/officeDocument/2006/relationships/image" Target="../media/image453.jpeg"/><Relationship Id="rId20" Type="http://schemas.openxmlformats.org/officeDocument/2006/relationships/image" Target="../media/image457.png"/><Relationship Id="rId1" Type="http://schemas.openxmlformats.org/officeDocument/2006/relationships/slideLayout" Target="../slideLayouts/slideLayout22.xml"/><Relationship Id="rId6" Type="http://schemas.openxmlformats.org/officeDocument/2006/relationships/image" Target="../media/image439.png"/><Relationship Id="rId11" Type="http://schemas.openxmlformats.org/officeDocument/2006/relationships/image" Target="../media/image444.png"/><Relationship Id="rId5" Type="http://schemas.openxmlformats.org/officeDocument/2006/relationships/image" Target="../media/image438.png"/><Relationship Id="rId15" Type="http://schemas.openxmlformats.org/officeDocument/2006/relationships/image" Target="../media/image452.png"/><Relationship Id="rId23" Type="http://schemas.openxmlformats.org/officeDocument/2006/relationships/image" Target="../media/image460.png"/><Relationship Id="rId10" Type="http://schemas.openxmlformats.org/officeDocument/2006/relationships/image" Target="../media/image443.png"/><Relationship Id="rId19" Type="http://schemas.openxmlformats.org/officeDocument/2006/relationships/image" Target="../media/image456.png"/><Relationship Id="rId4" Type="http://schemas.openxmlformats.org/officeDocument/2006/relationships/image" Target="../media/image437.png"/><Relationship Id="rId9" Type="http://schemas.openxmlformats.org/officeDocument/2006/relationships/image" Target="../media/image442.png"/><Relationship Id="rId14" Type="http://schemas.openxmlformats.org/officeDocument/2006/relationships/image" Target="../media/image447.png"/><Relationship Id="rId22" Type="http://schemas.openxmlformats.org/officeDocument/2006/relationships/image" Target="../media/image459.png"/></Relationships>
</file>

<file path=ppt/slides/_rels/slide322.xml.rels><?xml version="1.0" encoding="UTF-8" standalone="yes"?>
<Relationships xmlns="http://schemas.openxmlformats.org/package/2006/relationships"><Relationship Id="rId8" Type="http://schemas.openxmlformats.org/officeDocument/2006/relationships/image" Target="../media/image441.png"/><Relationship Id="rId13" Type="http://schemas.openxmlformats.org/officeDocument/2006/relationships/image" Target="../media/image446.png"/><Relationship Id="rId3" Type="http://schemas.openxmlformats.org/officeDocument/2006/relationships/image" Target="../media/image436.png"/><Relationship Id="rId7" Type="http://schemas.openxmlformats.org/officeDocument/2006/relationships/image" Target="../media/image440.png"/><Relationship Id="rId12" Type="http://schemas.openxmlformats.org/officeDocument/2006/relationships/image" Target="../media/image445.png"/><Relationship Id="rId17" Type="http://schemas.openxmlformats.org/officeDocument/2006/relationships/image" Target="../media/image460.png"/><Relationship Id="rId2" Type="http://schemas.openxmlformats.org/officeDocument/2006/relationships/notesSlide" Target="../notesSlides/notesSlide8.xml"/><Relationship Id="rId16" Type="http://schemas.openxmlformats.org/officeDocument/2006/relationships/image" Target="../media/image459.png"/><Relationship Id="rId1" Type="http://schemas.openxmlformats.org/officeDocument/2006/relationships/slideLayout" Target="../slideLayouts/slideLayout23.xml"/><Relationship Id="rId6" Type="http://schemas.openxmlformats.org/officeDocument/2006/relationships/image" Target="../media/image439.png"/><Relationship Id="rId11" Type="http://schemas.openxmlformats.org/officeDocument/2006/relationships/image" Target="../media/image444.png"/><Relationship Id="rId5" Type="http://schemas.openxmlformats.org/officeDocument/2006/relationships/image" Target="../media/image438.png"/><Relationship Id="rId15" Type="http://schemas.openxmlformats.org/officeDocument/2006/relationships/image" Target="../media/image458.png"/><Relationship Id="rId10" Type="http://schemas.openxmlformats.org/officeDocument/2006/relationships/image" Target="../media/image443.png"/><Relationship Id="rId4" Type="http://schemas.openxmlformats.org/officeDocument/2006/relationships/image" Target="../media/image437.png"/><Relationship Id="rId9" Type="http://schemas.openxmlformats.org/officeDocument/2006/relationships/image" Target="../media/image442.png"/><Relationship Id="rId14" Type="http://schemas.openxmlformats.org/officeDocument/2006/relationships/image" Target="../media/image447.png"/></Relationships>
</file>

<file path=ppt/slides/_rels/slide323.xml.rels><?xml version="1.0" encoding="UTF-8" standalone="yes"?>
<Relationships xmlns="http://schemas.openxmlformats.org/package/2006/relationships"><Relationship Id="rId8" Type="http://schemas.openxmlformats.org/officeDocument/2006/relationships/image" Target="../media/image446.png"/><Relationship Id="rId3" Type="http://schemas.openxmlformats.org/officeDocument/2006/relationships/image" Target="../media/image436.png"/><Relationship Id="rId7" Type="http://schemas.openxmlformats.org/officeDocument/2006/relationships/image" Target="../media/image445.png"/><Relationship Id="rId12" Type="http://schemas.openxmlformats.org/officeDocument/2006/relationships/image" Target="../media/image439.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40.png"/><Relationship Id="rId11" Type="http://schemas.openxmlformats.org/officeDocument/2006/relationships/image" Target="../media/image461.png"/><Relationship Id="rId5" Type="http://schemas.openxmlformats.org/officeDocument/2006/relationships/image" Target="../media/image438.png"/><Relationship Id="rId10" Type="http://schemas.openxmlformats.org/officeDocument/2006/relationships/image" Target="../media/image459.png"/><Relationship Id="rId4" Type="http://schemas.openxmlformats.org/officeDocument/2006/relationships/image" Target="../media/image437.png"/><Relationship Id="rId9" Type="http://schemas.openxmlformats.org/officeDocument/2006/relationships/image" Target="../media/image447.png"/></Relationships>
</file>

<file path=ppt/slides/_rels/slide324.xml.rels><?xml version="1.0" encoding="UTF-8" standalone="yes"?>
<Relationships xmlns="http://schemas.openxmlformats.org/package/2006/relationships"><Relationship Id="rId3" Type="http://schemas.openxmlformats.org/officeDocument/2006/relationships/image" Target="../media/image436.png"/><Relationship Id="rId7" Type="http://schemas.openxmlformats.org/officeDocument/2006/relationships/image" Target="../media/image459.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40.png"/><Relationship Id="rId5" Type="http://schemas.openxmlformats.org/officeDocument/2006/relationships/image" Target="../media/image438.png"/><Relationship Id="rId4" Type="http://schemas.openxmlformats.org/officeDocument/2006/relationships/image" Target="../media/image437.png"/></Relationships>
</file>

<file path=ppt/slides/_rels/slide325.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437.png"/></Relationships>
</file>

<file path=ppt/slides/_rels/slide326.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437.png"/></Relationships>
</file>

<file path=ppt/slides/_rels/slide327.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437.png"/></Relationships>
</file>

<file path=ppt/slides/_rels/slide328.xml.rels><?xml version="1.0" encoding="UTF-8" standalone="yes"?>
<Relationships xmlns="http://schemas.openxmlformats.org/package/2006/relationships"><Relationship Id="rId2" Type="http://schemas.openxmlformats.org/officeDocument/2006/relationships/image" Target="../media/image463.png"/><Relationship Id="rId1" Type="http://schemas.openxmlformats.org/officeDocument/2006/relationships/slideLayout" Target="../slideLayouts/slideLayout29.xml"/></Relationships>
</file>

<file path=ppt/slides/_rels/slide329.xml.rels><?xml version="1.0" encoding="UTF-8" standalone="yes"?>
<Relationships xmlns="http://schemas.openxmlformats.org/package/2006/relationships"><Relationship Id="rId8" Type="http://schemas.openxmlformats.org/officeDocument/2006/relationships/image" Target="../media/image465.jpeg"/><Relationship Id="rId13" Type="http://schemas.openxmlformats.org/officeDocument/2006/relationships/image" Target="../media/image469.jpeg"/><Relationship Id="rId18" Type="http://schemas.openxmlformats.org/officeDocument/2006/relationships/image" Target="../media/image473.png"/><Relationship Id="rId26" Type="http://schemas.openxmlformats.org/officeDocument/2006/relationships/image" Target="../media/image479.png"/><Relationship Id="rId3" Type="http://schemas.openxmlformats.org/officeDocument/2006/relationships/image" Target="../media/image436.png"/><Relationship Id="rId21" Type="http://schemas.openxmlformats.org/officeDocument/2006/relationships/image" Target="../media/image474.jpeg"/><Relationship Id="rId7" Type="http://schemas.openxmlformats.org/officeDocument/2006/relationships/image" Target="../media/image440.png"/><Relationship Id="rId12" Type="http://schemas.openxmlformats.org/officeDocument/2006/relationships/image" Target="../media/image445.png"/><Relationship Id="rId17" Type="http://schemas.openxmlformats.org/officeDocument/2006/relationships/image" Target="../media/image472.png"/><Relationship Id="rId25" Type="http://schemas.openxmlformats.org/officeDocument/2006/relationships/image" Target="../media/image478.png"/><Relationship Id="rId2" Type="http://schemas.openxmlformats.org/officeDocument/2006/relationships/notesSlide" Target="../notesSlides/notesSlide14.xml"/><Relationship Id="rId16" Type="http://schemas.openxmlformats.org/officeDocument/2006/relationships/image" Target="../media/image471.jpeg"/><Relationship Id="rId20" Type="http://schemas.openxmlformats.org/officeDocument/2006/relationships/image" Target="../media/image459.png"/><Relationship Id="rId1" Type="http://schemas.openxmlformats.org/officeDocument/2006/relationships/slideLayout" Target="../slideLayouts/slideLayout30.xml"/><Relationship Id="rId6" Type="http://schemas.openxmlformats.org/officeDocument/2006/relationships/image" Target="../media/image439.png"/><Relationship Id="rId11" Type="http://schemas.openxmlformats.org/officeDocument/2006/relationships/image" Target="../media/image468.png"/><Relationship Id="rId24" Type="http://schemas.openxmlformats.org/officeDocument/2006/relationships/image" Target="../media/image477.png"/><Relationship Id="rId5" Type="http://schemas.openxmlformats.org/officeDocument/2006/relationships/image" Target="../media/image464.png"/><Relationship Id="rId15" Type="http://schemas.openxmlformats.org/officeDocument/2006/relationships/image" Target="../media/image470.jpeg"/><Relationship Id="rId23" Type="http://schemas.openxmlformats.org/officeDocument/2006/relationships/image" Target="../media/image476.png"/><Relationship Id="rId28" Type="http://schemas.openxmlformats.org/officeDocument/2006/relationships/image" Target="../media/image460.png"/><Relationship Id="rId10" Type="http://schemas.openxmlformats.org/officeDocument/2006/relationships/image" Target="../media/image467.png"/><Relationship Id="rId19" Type="http://schemas.openxmlformats.org/officeDocument/2006/relationships/image" Target="../media/image458.png"/><Relationship Id="rId4" Type="http://schemas.openxmlformats.org/officeDocument/2006/relationships/image" Target="../media/image437.png"/><Relationship Id="rId9" Type="http://schemas.openxmlformats.org/officeDocument/2006/relationships/image" Target="../media/image466.png"/><Relationship Id="rId14" Type="http://schemas.openxmlformats.org/officeDocument/2006/relationships/image" Target="../media/image447.png"/><Relationship Id="rId22" Type="http://schemas.openxmlformats.org/officeDocument/2006/relationships/image" Target="../media/image475.jpeg"/><Relationship Id="rId27" Type="http://schemas.openxmlformats.org/officeDocument/2006/relationships/image" Target="../media/image480.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dbpedia.org/" TargetMode="External"/><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hyperlink" Target="http://www.geonames.org/" TargetMode="External"/><Relationship Id="rId5" Type="http://schemas.openxmlformats.org/officeDocument/2006/relationships/hyperlink" Target="http://sws.geonames.org/2950159/" TargetMode="External"/><Relationship Id="rId4" Type="http://schemas.openxmlformats.org/officeDocument/2006/relationships/hyperlink" Target="http://dbpedia.org/resource/Berlin" TargetMode="External"/></Relationships>
</file>

<file path=ppt/slides/_rels/slide330.xml.rels><?xml version="1.0" encoding="UTF-8" standalone="yes"?>
<Relationships xmlns="http://schemas.openxmlformats.org/package/2006/relationships"><Relationship Id="rId3" Type="http://schemas.openxmlformats.org/officeDocument/2006/relationships/image" Target="../media/image481.jpe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482.png"/></Relationships>
</file>

<file path=ppt/slides/_rels/slide331.xml.rels><?xml version="1.0" encoding="UTF-8" standalone="yes"?>
<Relationships xmlns="http://schemas.openxmlformats.org/package/2006/relationships"><Relationship Id="rId2" Type="http://schemas.openxmlformats.org/officeDocument/2006/relationships/image" Target="../media/image483.png"/><Relationship Id="rId1" Type="http://schemas.openxmlformats.org/officeDocument/2006/relationships/slideLayout" Target="../slideLayouts/slideLayout32.xml"/></Relationships>
</file>

<file path=ppt/slides/_rels/slide332.xml.rels><?xml version="1.0" encoding="UTF-8" standalone="yes"?>
<Relationships xmlns="http://schemas.openxmlformats.org/package/2006/relationships"><Relationship Id="rId13" Type="http://schemas.openxmlformats.org/officeDocument/2006/relationships/image" Target="../media/image445.png"/><Relationship Id="rId18" Type="http://schemas.openxmlformats.org/officeDocument/2006/relationships/image" Target="../media/image472.png"/><Relationship Id="rId26" Type="http://schemas.openxmlformats.org/officeDocument/2006/relationships/image" Target="../media/image478.png"/><Relationship Id="rId3" Type="http://schemas.openxmlformats.org/officeDocument/2006/relationships/image" Target="../media/image484.png"/><Relationship Id="rId21" Type="http://schemas.openxmlformats.org/officeDocument/2006/relationships/image" Target="../media/image459.png"/><Relationship Id="rId7" Type="http://schemas.openxmlformats.org/officeDocument/2006/relationships/image" Target="../media/image439.png"/><Relationship Id="rId12" Type="http://schemas.openxmlformats.org/officeDocument/2006/relationships/image" Target="../media/image468.png"/><Relationship Id="rId17" Type="http://schemas.openxmlformats.org/officeDocument/2006/relationships/image" Target="../media/image471.jpeg"/><Relationship Id="rId25" Type="http://schemas.openxmlformats.org/officeDocument/2006/relationships/image" Target="../media/image477.png"/><Relationship Id="rId33" Type="http://schemas.openxmlformats.org/officeDocument/2006/relationships/image" Target="../media/image487.png"/><Relationship Id="rId2" Type="http://schemas.openxmlformats.org/officeDocument/2006/relationships/notesSlide" Target="../notesSlides/notesSlide16.xml"/><Relationship Id="rId16" Type="http://schemas.openxmlformats.org/officeDocument/2006/relationships/image" Target="../media/image470.jpeg"/><Relationship Id="rId20" Type="http://schemas.openxmlformats.org/officeDocument/2006/relationships/image" Target="../media/image458.png"/><Relationship Id="rId29" Type="http://schemas.openxmlformats.org/officeDocument/2006/relationships/image" Target="../media/image485.jpeg"/><Relationship Id="rId1" Type="http://schemas.openxmlformats.org/officeDocument/2006/relationships/slideLayout" Target="../slideLayouts/slideLayout33.xml"/><Relationship Id="rId6" Type="http://schemas.openxmlformats.org/officeDocument/2006/relationships/image" Target="../media/image464.png"/><Relationship Id="rId11" Type="http://schemas.openxmlformats.org/officeDocument/2006/relationships/image" Target="../media/image467.png"/><Relationship Id="rId24" Type="http://schemas.openxmlformats.org/officeDocument/2006/relationships/image" Target="../media/image476.png"/><Relationship Id="rId32" Type="http://schemas.openxmlformats.org/officeDocument/2006/relationships/image" Target="../media/image460.png"/><Relationship Id="rId5" Type="http://schemas.openxmlformats.org/officeDocument/2006/relationships/image" Target="../media/image437.png"/><Relationship Id="rId15" Type="http://schemas.openxmlformats.org/officeDocument/2006/relationships/image" Target="../media/image447.png"/><Relationship Id="rId23" Type="http://schemas.openxmlformats.org/officeDocument/2006/relationships/image" Target="../media/image475.jpeg"/><Relationship Id="rId28" Type="http://schemas.openxmlformats.org/officeDocument/2006/relationships/image" Target="../media/image480.png"/><Relationship Id="rId10" Type="http://schemas.openxmlformats.org/officeDocument/2006/relationships/image" Target="../media/image466.png"/><Relationship Id="rId19" Type="http://schemas.openxmlformats.org/officeDocument/2006/relationships/image" Target="../media/image473.png"/><Relationship Id="rId31" Type="http://schemas.openxmlformats.org/officeDocument/2006/relationships/image" Target="../media/image486.jpeg"/><Relationship Id="rId4" Type="http://schemas.openxmlformats.org/officeDocument/2006/relationships/image" Target="../media/image436.png"/><Relationship Id="rId9" Type="http://schemas.openxmlformats.org/officeDocument/2006/relationships/image" Target="../media/image465.jpeg"/><Relationship Id="rId14" Type="http://schemas.openxmlformats.org/officeDocument/2006/relationships/image" Target="../media/image469.jpeg"/><Relationship Id="rId22" Type="http://schemas.openxmlformats.org/officeDocument/2006/relationships/image" Target="../media/image474.jpeg"/><Relationship Id="rId27" Type="http://schemas.openxmlformats.org/officeDocument/2006/relationships/image" Target="../media/image479.png"/><Relationship Id="rId30" Type="http://schemas.openxmlformats.org/officeDocument/2006/relationships/image" Target="../media/image457.png"/><Relationship Id="rId8" Type="http://schemas.openxmlformats.org/officeDocument/2006/relationships/image" Target="../media/image440.png"/></Relationships>
</file>

<file path=ppt/slides/_rels/slide333.xml.rels><?xml version="1.0" encoding="UTF-8" standalone="yes"?>
<Relationships xmlns="http://schemas.openxmlformats.org/package/2006/relationships"><Relationship Id="rId3" Type="http://schemas.openxmlformats.org/officeDocument/2006/relationships/image" Target="../media/image481.jpe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489.png"/><Relationship Id="rId5" Type="http://schemas.openxmlformats.org/officeDocument/2006/relationships/image" Target="../media/image488.png"/><Relationship Id="rId4" Type="http://schemas.openxmlformats.org/officeDocument/2006/relationships/image" Target="../media/image482.png"/></Relationships>
</file>

<file path=ppt/slides/_rels/slide334.xml.rels><?xml version="1.0" encoding="UTF-8" standalone="yes"?>
<Relationships xmlns="http://schemas.openxmlformats.org/package/2006/relationships"><Relationship Id="rId8" Type="http://schemas.openxmlformats.org/officeDocument/2006/relationships/image" Target="../media/image496.png"/><Relationship Id="rId13" Type="http://schemas.openxmlformats.org/officeDocument/2006/relationships/hyperlink" Target="http://www.tandfonline.com/doi/abs/10.1080/02681102.2014.899955#.VSe1QE0cSfA" TargetMode="External"/><Relationship Id="rId3" Type="http://schemas.openxmlformats.org/officeDocument/2006/relationships/image" Target="../media/image491.png"/><Relationship Id="rId7" Type="http://schemas.openxmlformats.org/officeDocument/2006/relationships/image" Target="../media/image495.jpeg"/><Relationship Id="rId12" Type="http://schemas.openxmlformats.org/officeDocument/2006/relationships/hyperlink" Target="http://dx.doi.org/10.1080/02681102.2014.899955" TargetMode="External"/><Relationship Id="rId2" Type="http://schemas.openxmlformats.org/officeDocument/2006/relationships/image" Target="../media/image490.png"/><Relationship Id="rId1" Type="http://schemas.openxmlformats.org/officeDocument/2006/relationships/slideLayout" Target="../slideLayouts/slideLayout34.xml"/><Relationship Id="rId6" Type="http://schemas.openxmlformats.org/officeDocument/2006/relationships/image" Target="../media/image494.png"/><Relationship Id="rId11" Type="http://schemas.openxmlformats.org/officeDocument/2006/relationships/image" Target="../media/image499.jpeg"/><Relationship Id="rId5" Type="http://schemas.openxmlformats.org/officeDocument/2006/relationships/image" Target="../media/image493.png"/><Relationship Id="rId15" Type="http://schemas.openxmlformats.org/officeDocument/2006/relationships/hyperlink" Target="http://portal.dovira.eu/" TargetMode="External"/><Relationship Id="rId10" Type="http://schemas.openxmlformats.org/officeDocument/2006/relationships/image" Target="../media/image498.png"/><Relationship Id="rId4" Type="http://schemas.openxmlformats.org/officeDocument/2006/relationships/image" Target="../media/image492.png"/><Relationship Id="rId9" Type="http://schemas.openxmlformats.org/officeDocument/2006/relationships/image" Target="../media/image497.png"/><Relationship Id="rId14" Type="http://schemas.openxmlformats.org/officeDocument/2006/relationships/hyperlink" Target="http://www.mit.jyu.fi/ai/Quality-3_en.pptx" TargetMode="External"/></Relationships>
</file>

<file path=ppt/slides/_rels/slide335.xml.rels><?xml version="1.0" encoding="UTF-8" standalone="yes"?>
<Relationships xmlns="http://schemas.openxmlformats.org/package/2006/relationships"><Relationship Id="rId3" Type="http://schemas.openxmlformats.org/officeDocument/2006/relationships/image" Target="../media/image500.gif"/><Relationship Id="rId2" Type="http://schemas.openxmlformats.org/officeDocument/2006/relationships/hyperlink" Target="http://www.mkbergman.com/1015/the-rationale-for-semantic-technologies/" TargetMode="External"/><Relationship Id="rId1" Type="http://schemas.openxmlformats.org/officeDocument/2006/relationships/slideLayout" Target="../slideLayouts/slideLayout34.xml"/></Relationships>
</file>

<file path=ppt/slides/_rels/slide336.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hyperlink" Target="http://www.jessrules.com/" TargetMode="External"/><Relationship Id="rId1" Type="http://schemas.openxmlformats.org/officeDocument/2006/relationships/slideLayout" Target="../slideLayouts/slideLayout6.xml"/><Relationship Id="rId5" Type="http://schemas.openxmlformats.org/officeDocument/2006/relationships/image" Target="../media/image503.png"/><Relationship Id="rId4" Type="http://schemas.openxmlformats.org/officeDocument/2006/relationships/image" Target="../media/image502.pn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image" Target="../media/image504.wmf"/><Relationship Id="rId2" Type="http://schemas.openxmlformats.org/officeDocument/2006/relationships/oleObject" Target="../embeddings/oleObject62.bin"/><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dbpedia.org/" TargetMode="External"/><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hyperlink" Target="http://www.geonames.org/" TargetMode="External"/><Relationship Id="rId5" Type="http://schemas.openxmlformats.org/officeDocument/2006/relationships/hyperlink" Target="http://sws.geonames.org/2950159/" TargetMode="External"/><Relationship Id="rId4" Type="http://schemas.openxmlformats.org/officeDocument/2006/relationships/hyperlink" Target="http://dbpedia.org/resource/Berlin" TargetMode="Externa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3.xml.rels><?xml version="1.0" encoding="UTF-8" standalone="yes"?>
<Relationships xmlns="http://schemas.openxmlformats.org/package/2006/relationships"><Relationship Id="rId3" Type="http://schemas.openxmlformats.org/officeDocument/2006/relationships/image" Target="../media/image505.wmf"/><Relationship Id="rId2" Type="http://schemas.openxmlformats.org/officeDocument/2006/relationships/oleObject" Target="../embeddings/oleObject63.bin"/><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506.emf"/><Relationship Id="rId2" Type="http://schemas.openxmlformats.org/officeDocument/2006/relationships/oleObject" Target="../embeddings/oleObject64.bin"/><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507.wmf"/><Relationship Id="rId7" Type="http://schemas.openxmlformats.org/officeDocument/2006/relationships/image" Target="../media/image509.wmf"/><Relationship Id="rId2" Type="http://schemas.openxmlformats.org/officeDocument/2006/relationships/oleObject" Target="../embeddings/oleObject65.bin"/><Relationship Id="rId1" Type="http://schemas.openxmlformats.org/officeDocument/2006/relationships/slideLayout" Target="../slideLayouts/slideLayout7.xml"/><Relationship Id="rId6" Type="http://schemas.openxmlformats.org/officeDocument/2006/relationships/oleObject" Target="../embeddings/oleObject67.bin"/><Relationship Id="rId5" Type="http://schemas.openxmlformats.org/officeDocument/2006/relationships/image" Target="../media/image508.wmf"/><Relationship Id="rId4" Type="http://schemas.openxmlformats.org/officeDocument/2006/relationships/oleObject" Target="../embeddings/oleObject66.bin"/></Relationships>
</file>

<file path=ppt/slides/_rels/slide346.xml.rels><?xml version="1.0" encoding="UTF-8" standalone="yes"?>
<Relationships xmlns="http://schemas.openxmlformats.org/package/2006/relationships"><Relationship Id="rId3" Type="http://schemas.openxmlformats.org/officeDocument/2006/relationships/image" Target="../media/image510.wmf"/><Relationship Id="rId7" Type="http://schemas.openxmlformats.org/officeDocument/2006/relationships/image" Target="../media/image512.wmf"/><Relationship Id="rId2" Type="http://schemas.openxmlformats.org/officeDocument/2006/relationships/oleObject" Target="../embeddings/oleObject68.bin"/><Relationship Id="rId1" Type="http://schemas.openxmlformats.org/officeDocument/2006/relationships/slideLayout" Target="../slideLayouts/slideLayout7.xml"/><Relationship Id="rId6" Type="http://schemas.openxmlformats.org/officeDocument/2006/relationships/oleObject" Target="../embeddings/oleObject70.bin"/><Relationship Id="rId5" Type="http://schemas.openxmlformats.org/officeDocument/2006/relationships/image" Target="../media/image511.wmf"/><Relationship Id="rId4" Type="http://schemas.openxmlformats.org/officeDocument/2006/relationships/oleObject" Target="../embeddings/oleObject69.bin"/></Relationships>
</file>

<file path=ppt/slides/_rels/slide347.xml.rels><?xml version="1.0" encoding="UTF-8" standalone="yes"?>
<Relationships xmlns="http://schemas.openxmlformats.org/package/2006/relationships"><Relationship Id="rId3" Type="http://schemas.openxmlformats.org/officeDocument/2006/relationships/image" Target="../media/image513.wmf"/><Relationship Id="rId2" Type="http://schemas.openxmlformats.org/officeDocument/2006/relationships/oleObject" Target="../embeddings/oleObject71.bin"/><Relationship Id="rId1" Type="http://schemas.openxmlformats.org/officeDocument/2006/relationships/slideLayout" Target="../slideLayouts/slideLayout7.xml"/><Relationship Id="rId5" Type="http://schemas.openxmlformats.org/officeDocument/2006/relationships/image" Target="../media/image514.wmf"/><Relationship Id="rId4" Type="http://schemas.openxmlformats.org/officeDocument/2006/relationships/oleObject" Target="../embeddings/oleObject72.bin"/></Relationships>
</file>

<file path=ppt/slides/_rels/slide348.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image" Target="../media/image515.png"/><Relationship Id="rId1" Type="http://schemas.openxmlformats.org/officeDocument/2006/relationships/slideLayout" Target="../slideLayouts/slideLayout7.xml"/><Relationship Id="rId4" Type="http://schemas.openxmlformats.org/officeDocument/2006/relationships/image" Target="../media/image517.png"/></Relationships>
</file>

<file path=ppt/slides/_rels/slide349.xml.rels><?xml version="1.0" encoding="UTF-8" standalone="yes"?>
<Relationships xmlns="http://schemas.openxmlformats.org/package/2006/relationships"><Relationship Id="rId3" Type="http://schemas.openxmlformats.org/officeDocument/2006/relationships/image" Target="../media/image518.wmf"/><Relationship Id="rId2" Type="http://schemas.openxmlformats.org/officeDocument/2006/relationships/oleObject" Target="../embeddings/oleObject73.bin"/><Relationship Id="rId1" Type="http://schemas.openxmlformats.org/officeDocument/2006/relationships/slideLayout" Target="../slideLayouts/slideLayout7.xml"/><Relationship Id="rId5" Type="http://schemas.openxmlformats.org/officeDocument/2006/relationships/image" Target="../media/image519.wmf"/><Relationship Id="rId4" Type="http://schemas.openxmlformats.org/officeDocument/2006/relationships/oleObject" Target="../embeddings/oleObject74.bin"/></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0.xml.rels><?xml version="1.0" encoding="UTF-8" standalone="yes"?>
<Relationships xmlns="http://schemas.openxmlformats.org/package/2006/relationships"><Relationship Id="rId3" Type="http://schemas.openxmlformats.org/officeDocument/2006/relationships/image" Target="../media/image520.wmf"/><Relationship Id="rId7" Type="http://schemas.openxmlformats.org/officeDocument/2006/relationships/image" Target="../media/image522.wmf"/><Relationship Id="rId2" Type="http://schemas.openxmlformats.org/officeDocument/2006/relationships/oleObject" Target="../embeddings/oleObject75.bin"/><Relationship Id="rId1" Type="http://schemas.openxmlformats.org/officeDocument/2006/relationships/slideLayout" Target="../slideLayouts/slideLayout7.xml"/><Relationship Id="rId6" Type="http://schemas.openxmlformats.org/officeDocument/2006/relationships/oleObject" Target="../embeddings/oleObject77.bin"/><Relationship Id="rId5" Type="http://schemas.openxmlformats.org/officeDocument/2006/relationships/image" Target="../media/image521.wmf"/><Relationship Id="rId4" Type="http://schemas.openxmlformats.org/officeDocument/2006/relationships/oleObject" Target="../embeddings/oleObject76.bin"/></Relationships>
</file>

<file path=ppt/slides/_rels/slide351.xml.rels><?xml version="1.0" encoding="UTF-8" standalone="yes"?>
<Relationships xmlns="http://schemas.openxmlformats.org/package/2006/relationships"><Relationship Id="rId3" Type="http://schemas.openxmlformats.org/officeDocument/2006/relationships/image" Target="../media/image524.png"/><Relationship Id="rId2" Type="http://schemas.openxmlformats.org/officeDocument/2006/relationships/image" Target="../media/image523.png"/><Relationship Id="rId1" Type="http://schemas.openxmlformats.org/officeDocument/2006/relationships/slideLayout" Target="../slideLayouts/slideLayout2.xml"/><Relationship Id="rId5" Type="http://schemas.openxmlformats.org/officeDocument/2006/relationships/image" Target="../media/image526.png"/><Relationship Id="rId4" Type="http://schemas.openxmlformats.org/officeDocument/2006/relationships/image" Target="../media/image525.png"/></Relationships>
</file>

<file path=ppt/slides/_rels/slide352.xml.rels><?xml version="1.0" encoding="UTF-8" standalone="yes"?>
<Relationships xmlns="http://schemas.openxmlformats.org/package/2006/relationships"><Relationship Id="rId8" Type="http://schemas.openxmlformats.org/officeDocument/2006/relationships/image" Target="../media/image532.png"/><Relationship Id="rId3" Type="http://schemas.openxmlformats.org/officeDocument/2006/relationships/image" Target="../media/image527.wmf"/><Relationship Id="rId7" Type="http://schemas.openxmlformats.org/officeDocument/2006/relationships/image" Target="../media/image531.png"/><Relationship Id="rId2" Type="http://schemas.openxmlformats.org/officeDocument/2006/relationships/oleObject" Target="../embeddings/oleObject78.bin"/><Relationship Id="rId1" Type="http://schemas.openxmlformats.org/officeDocument/2006/relationships/slideLayout" Target="../slideLayouts/slideLayout7.xml"/><Relationship Id="rId6" Type="http://schemas.openxmlformats.org/officeDocument/2006/relationships/image" Target="../media/image530.png"/><Relationship Id="rId5" Type="http://schemas.openxmlformats.org/officeDocument/2006/relationships/image" Target="../media/image529.png"/><Relationship Id="rId4" Type="http://schemas.openxmlformats.org/officeDocument/2006/relationships/image" Target="../media/image528.png"/></Relationships>
</file>

<file path=ppt/slides/_rels/slide353.xml.rels><?xml version="1.0" encoding="UTF-8" standalone="yes"?>
<Relationships xmlns="http://schemas.openxmlformats.org/package/2006/relationships"><Relationship Id="rId3" Type="http://schemas.openxmlformats.org/officeDocument/2006/relationships/image" Target="../media/image504.wmf"/><Relationship Id="rId7" Type="http://schemas.openxmlformats.org/officeDocument/2006/relationships/image" Target="../media/image534.wmf"/><Relationship Id="rId2" Type="http://schemas.openxmlformats.org/officeDocument/2006/relationships/oleObject" Target="../embeddings/oleObject79.bin"/><Relationship Id="rId1" Type="http://schemas.openxmlformats.org/officeDocument/2006/relationships/slideLayout" Target="../slideLayouts/slideLayout7.xml"/><Relationship Id="rId6" Type="http://schemas.openxmlformats.org/officeDocument/2006/relationships/oleObject" Target="../embeddings/oleObject81.bin"/><Relationship Id="rId5" Type="http://schemas.openxmlformats.org/officeDocument/2006/relationships/image" Target="../media/image533.wmf"/><Relationship Id="rId4" Type="http://schemas.openxmlformats.org/officeDocument/2006/relationships/oleObject" Target="../embeddings/oleObject80.bin"/></Relationships>
</file>

<file path=ppt/slides/_rels/slide354.xml.rels><?xml version="1.0" encoding="UTF-8" standalone="yes"?>
<Relationships xmlns="http://schemas.openxmlformats.org/package/2006/relationships"><Relationship Id="rId3" Type="http://schemas.openxmlformats.org/officeDocument/2006/relationships/image" Target="../media/image535.wmf"/><Relationship Id="rId2" Type="http://schemas.openxmlformats.org/officeDocument/2006/relationships/oleObject" Target="../embeddings/oleObject82.bin"/><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536.wmf"/><Relationship Id="rId2" Type="http://schemas.openxmlformats.org/officeDocument/2006/relationships/oleObject" Target="../embeddings/oleObject83.bin"/><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3" Type="http://schemas.openxmlformats.org/officeDocument/2006/relationships/image" Target="../media/image537.wmf"/><Relationship Id="rId2" Type="http://schemas.openxmlformats.org/officeDocument/2006/relationships/oleObject" Target="../embeddings/oleObject84.bin"/><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3" Type="http://schemas.openxmlformats.org/officeDocument/2006/relationships/image" Target="../media/image538.wmf"/><Relationship Id="rId2" Type="http://schemas.openxmlformats.org/officeDocument/2006/relationships/oleObject" Target="../embeddings/oleObject85.bin"/><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ted.com/talks/tim_berners_lee_on_the_next_web.html" TargetMode="Externa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539.gif"/><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363.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hyperlink" Target="mailto:vagan.terziyan@jyu.fi" TargetMode="External"/><Relationship Id="rId1" Type="http://schemas.openxmlformats.org/officeDocument/2006/relationships/slideLayout" Target="../slideLayouts/slideLayout81.xml"/><Relationship Id="rId6" Type="http://schemas.openxmlformats.org/officeDocument/2006/relationships/image" Target="../media/image543.png"/><Relationship Id="rId5" Type="http://schemas.openxmlformats.org/officeDocument/2006/relationships/image" Target="../media/image542.jpeg"/><Relationship Id="rId4" Type="http://schemas.openxmlformats.org/officeDocument/2006/relationships/image" Target="../media/image541.png"/></Relationships>
</file>

<file path=ppt/slides/_rels/slide364.xml.rels><?xml version="1.0" encoding="UTF-8" standalone="yes"?>
<Relationships xmlns="http://schemas.openxmlformats.org/package/2006/relationships"><Relationship Id="rId2" Type="http://schemas.openxmlformats.org/officeDocument/2006/relationships/image" Target="../media/image544.pn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hyperlink" Target="http://linkeddatabook.com/editions/1.0/" TargetMode="External"/><Relationship Id="rId2" Type="http://schemas.openxmlformats.org/officeDocument/2006/relationships/hyperlink" Target="http://xmlns.com/foaf/0.1/knows" TargetMode="Externa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hyperlink" Target="http://www.w3.org/Home/Lassila"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hyperlink" Target="http://www.w3.org/Home/Lassila"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hyperlink" Target="http://www.w3.org/TeamSubmission/n3/" TargetMode="External"/><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w3.org/TeamSubmission/n3/"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hyperlink" Target="http://www.w3.org/TeamSubmission/n3/" TargetMode="Externa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hyperlink" Target="http://www.w3.org/TeamSubmission/n3/" TargetMode="External"/><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www.w3.org/TeamSubmission/n3/" TargetMode="External"/><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hyperlink" Target="http://www.w3.org/TeamSubmission/n3/" TargetMode="External"/><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1.bin"/><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hyperlink" Target="http://www.w3.org/"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www.w3.org/TeamSubmission/n3/" TargetMode="External"/><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www.w3.org/TeamSubmission/n3/" TargetMode="External"/><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8" Type="http://schemas.openxmlformats.org/officeDocument/2006/relationships/hyperlink" Target="https://w3c.github.io/N3/spec/" TargetMode="External"/><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3c.github.io/N3/spec/"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3c.github.io/N3/spec/" TargetMode="Externa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hyperlink" Target="http://www.cs.jyu.fi/vagan/ontologies/LifeInFinland.owl#isFunOf" TargetMode="External"/><Relationship Id="rId3" Type="http://schemas.openxmlformats.org/officeDocument/2006/relationships/hyperlink" Target="https://ai.it.jyu.fi/vagan/ontologies/university.owl#hasGender" TargetMode="External"/><Relationship Id="rId7" Type="http://schemas.openxmlformats.org/officeDocument/2006/relationships/hyperlink" Target="http://www.cs.jyu.fi/ai/vagan/ontologies/university.owl#isFunOf" TargetMode="External"/><Relationship Id="rId2" Type="http://schemas.openxmlformats.org/officeDocument/2006/relationships/hyperlink" Target="https://ai.it.jyu.fi/vagan/ontologies/university.owl#VaganTerziyan" TargetMode="External"/><Relationship Id="rId1" Type="http://schemas.openxmlformats.org/officeDocument/2006/relationships/slideLayout" Target="../slideLayouts/slideLayout2.xml"/><Relationship Id="rId6" Type="http://schemas.openxmlformats.org/officeDocument/2006/relationships/hyperlink" Target="http://www.cs.jyu.fi/ai/vagan/ontologies/university.owl#SvetlanaTerziyan" TargetMode="External"/><Relationship Id="rId5" Type="http://schemas.openxmlformats.org/officeDocument/2006/relationships/hyperlink" Target="http://www.cs.jyu.fi/ai/vagan/ontologies/university.owl#hasGender " TargetMode="External"/><Relationship Id="rId4" Type="http://schemas.openxmlformats.org/officeDocument/2006/relationships/hyperlink" Target="http://www.cs.jyu.fi/ai/vagan/ontologies/university.owl#VaganTerziyan"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www.cs.jyu.fi/ai/vagan/ontologies/LifeInFinland.owl" TargetMode="External"/><Relationship Id="rId3" Type="http://schemas.openxmlformats.org/officeDocument/2006/relationships/hyperlink" Target="http://www.cs.jyu.fi/ai/vagan/ontologies/university.owl#hasGender " TargetMode="External"/><Relationship Id="rId7" Type="http://schemas.openxmlformats.org/officeDocument/2006/relationships/hyperlink" Target="http://www.cs.jyu.fi/ai/vagan/ontologies/university.owl" TargetMode="External"/><Relationship Id="rId2" Type="http://schemas.openxmlformats.org/officeDocument/2006/relationships/hyperlink" Target="http://www.cs.jyu.fi/ai/vagan/ontologies/university.owl#VaganTerziyan" TargetMode="External"/><Relationship Id="rId1" Type="http://schemas.openxmlformats.org/officeDocument/2006/relationships/slideLayout" Target="../slideLayouts/slideLayout2.xml"/><Relationship Id="rId6" Type="http://schemas.openxmlformats.org/officeDocument/2006/relationships/hyperlink" Target="http://www.cs.jyu.fi/vagan/ontologies/LifeInFinland.owl#isFunOf" TargetMode="External"/><Relationship Id="rId5" Type="http://schemas.openxmlformats.org/officeDocument/2006/relationships/hyperlink" Target="http://www.cs.jyu.fi/ai/vagan/ontologies/university.owl#isFunOf" TargetMode="External"/><Relationship Id="rId4" Type="http://schemas.openxmlformats.org/officeDocument/2006/relationships/hyperlink" Target="http://www.cs.jyu.fi/ai/vagan/ontologies/university.owl#SvetlanaTerziyan"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www.cs.jyu.fi/ai/vagan/ontologies/LifeInFinland.owl" TargetMode="External"/><Relationship Id="rId3" Type="http://schemas.openxmlformats.org/officeDocument/2006/relationships/hyperlink" Target="http://www.cs.jyu.fi/ai/vagan/ontologies/university.owl#hasGender " TargetMode="External"/><Relationship Id="rId7" Type="http://schemas.openxmlformats.org/officeDocument/2006/relationships/hyperlink" Target="http://www.cs.jyu.fi/ai/vagan/ontologies/university.owl" TargetMode="External"/><Relationship Id="rId2" Type="http://schemas.openxmlformats.org/officeDocument/2006/relationships/hyperlink" Target="http://www.cs.jyu.fi/ai/vagan/ontologies/university.owl#VaganTerziyan" TargetMode="External"/><Relationship Id="rId1" Type="http://schemas.openxmlformats.org/officeDocument/2006/relationships/slideLayout" Target="../slideLayouts/slideLayout2.xml"/><Relationship Id="rId6" Type="http://schemas.openxmlformats.org/officeDocument/2006/relationships/hyperlink" Target="http://www.cs.jyu.fi/vagan/ontologies/LifeInFinland.owl#isFunOf" TargetMode="External"/><Relationship Id="rId5" Type="http://schemas.openxmlformats.org/officeDocument/2006/relationships/hyperlink" Target="http://www.cs.jyu.fi/ai/vagan/ontologies/university.owl#isFunOf" TargetMode="External"/><Relationship Id="rId4" Type="http://schemas.openxmlformats.org/officeDocument/2006/relationships/hyperlink" Target="http://www.cs.jyu.fi/ai/vagan/ontologies/university.owl#SvetlanaTerziyan"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rdf-translator.appspot.com/" TargetMode="Externa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rdf-translator.appspot.com/" TargetMode="External"/><Relationship Id="rId1" Type="http://schemas.openxmlformats.org/officeDocument/2006/relationships/slideLayout" Target="../slideLayouts/slideLayout2.xml"/><Relationship Id="rId5" Type="http://schemas.openxmlformats.org/officeDocument/2006/relationships/hyperlink" Target="https://issemantic.net/rdf-converter" TargetMode="External"/><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3" Type="http://schemas.openxmlformats.org/officeDocument/2006/relationships/hyperlink" Target="http://www.w3.org/RDF/Validator/"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w3.org/RDF/Validator/"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chat.openai.com/chat" TargetMode="Externa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rdf-translator.appspot.com/" TargetMode="External"/><Relationship Id="rId1" Type="http://schemas.openxmlformats.org/officeDocument/2006/relationships/slideLayout" Target="../slideLayouts/slideLayout2.xml"/><Relationship Id="rId5" Type="http://schemas.openxmlformats.org/officeDocument/2006/relationships/hyperlink" Target="https://issemantic.net/rdf-converter" TargetMode="External"/><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8" Type="http://schemas.openxmlformats.org/officeDocument/2006/relationships/hyperlink" Target="http://www.cs.jyu.fi/ai/vagan/ontologies/LifeInFinland.owl" TargetMode="External"/><Relationship Id="rId3" Type="http://schemas.openxmlformats.org/officeDocument/2006/relationships/hyperlink" Target="http://www.cs.jyu.fi/ai/vagan/ontologies/university.owl#hasGender " TargetMode="External"/><Relationship Id="rId7" Type="http://schemas.openxmlformats.org/officeDocument/2006/relationships/hyperlink" Target="http://www.cs.jyu.fi/ai/vagan/ontologies/university.owl" TargetMode="External"/><Relationship Id="rId2" Type="http://schemas.openxmlformats.org/officeDocument/2006/relationships/hyperlink" Target="http://www.cs.jyu.fi/ai/vagan/ontologies/university.owl#VaganTerziyan" TargetMode="External"/><Relationship Id="rId1" Type="http://schemas.openxmlformats.org/officeDocument/2006/relationships/slideLayout" Target="../slideLayouts/slideLayout2.xml"/><Relationship Id="rId6" Type="http://schemas.openxmlformats.org/officeDocument/2006/relationships/hyperlink" Target="http://www.cs.jyu.fi/vagan/ontologies/LifeInFinland.owl#isFunOf" TargetMode="External"/><Relationship Id="rId5" Type="http://schemas.openxmlformats.org/officeDocument/2006/relationships/hyperlink" Target="http://www.cs.jyu.fi/ai/vagan/ontologies/university.owl#isFunOf" TargetMode="External"/><Relationship Id="rId4" Type="http://schemas.openxmlformats.org/officeDocument/2006/relationships/hyperlink" Target="http://www.cs.jyu.fi/ai/vagan/ontologies/university.owl#SvetlanaTerziya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hyperlink" Target="https://issemantic.net/rdf-converter" TargetMode="External"/><Relationship Id="rId5" Type="http://schemas.openxmlformats.org/officeDocument/2006/relationships/image" Target="../media/image87.png"/><Relationship Id="rId4" Type="http://schemas.openxmlformats.org/officeDocument/2006/relationships/hyperlink" Target="http://rdf-translator.appspot.com/"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www.w3.org/RDF/Validator/" TargetMode="Externa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w3.org/RDF/Validator/"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hyperlink" Target="https://www.researchgate.net/publication/247484786_Semantic_Web_Tutorial_Using_N3" TargetMode="External"/><Relationship Id="rId3" Type="http://schemas.openxmlformats.org/officeDocument/2006/relationships/hyperlink" Target="https://en.wikipedia.org/wiki/XML" TargetMode="External"/><Relationship Id="rId7" Type="http://schemas.openxmlformats.org/officeDocument/2006/relationships/hyperlink" Target="https://en.wikipedia.org/wiki/Turtle_(syntax)" TargetMode="Externa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hyperlink" Target="https://en.wikipedia.org/wiki/Semantic_Web" TargetMode="External"/><Relationship Id="rId5" Type="http://schemas.openxmlformats.org/officeDocument/2006/relationships/hyperlink" Target="https://en.wikipedia.org/wiki/Tim_Berners-Lee" TargetMode="External"/><Relationship Id="rId4" Type="http://schemas.openxmlformats.org/officeDocument/2006/relationships/hyperlink" Target="https://en.wikipedia.org/wiki/Resource_Description_Framework"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9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s://en.wikipedia.org/wiki/Description_logic"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hyperlink" Target="https://en.wikipedia.org/wiki/First-order_logic" TargetMode="External"/><Relationship Id="rId4" Type="http://schemas.openxmlformats.org/officeDocument/2006/relationships/hyperlink" Target="https://plato.stanford.edu/entries/modeltheory-fo/#:~:text=First%2Dorder%20model%20theory%2C%20also,structures%20that%20satisfy%20these%20description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9.xml.rels><?xml version="1.0" encoding="UTF-8" standalone="yes"?>
<Relationships xmlns="http://schemas.openxmlformats.org/package/2006/relationships"><Relationship Id="rId3" Type="http://schemas.openxmlformats.org/officeDocument/2006/relationships/hyperlink" Target="https://www.w3.org/TR/rdf-schema/#ch_property" TargetMode="External"/><Relationship Id="rId2" Type="http://schemas.openxmlformats.org/officeDocument/2006/relationships/hyperlink" Target="http://www.w3.org/TR/rdf-schema/" TargetMode="External"/><Relationship Id="rId1" Type="http://schemas.openxmlformats.org/officeDocument/2006/relationships/slideLayout" Target="../slideLayouts/slideLayout2.xml"/><Relationship Id="rId5" Type="http://schemas.openxmlformats.org/officeDocument/2006/relationships/hyperlink" Target="http://www.w3.org/2000/01/rdf-schema" TargetMode="External"/><Relationship Id="rId4" Type="http://schemas.openxmlformats.org/officeDocument/2006/relationships/hyperlink" Target="http://www.w3.org/1999/02/22-rdf-syntax-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3970" name="Picture 15" descr="iog_logo_fil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2" y="765249"/>
            <a:ext cx="27717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228600" y="2714625"/>
            <a:ext cx="8534400" cy="1470025"/>
          </a:xfrm>
        </p:spPr>
        <p:txBody>
          <a:bodyPr/>
          <a:lstStyle/>
          <a:p>
            <a:pPr eaLnBrk="1" hangingPunct="1">
              <a:defRPr/>
            </a:pPr>
            <a:r>
              <a:rPr lang="en-US" b="1" dirty="0">
                <a:solidFill>
                  <a:schemeClr val="accent2"/>
                </a:solidFill>
                <a:effectLst>
                  <a:outerShdw blurRad="38100" dist="38100" dir="2700000" algn="tl">
                    <a:srgbClr val="C0C0C0"/>
                  </a:outerShdw>
                </a:effectLst>
                <a:latin typeface="Microsoft Sans Serif" pitchFamily="34" charset="0"/>
              </a:rPr>
              <a:t>Semantic Web:</a:t>
            </a:r>
            <a:br>
              <a:rPr lang="en-US" b="1" dirty="0">
                <a:solidFill>
                  <a:schemeClr val="accent2"/>
                </a:solidFill>
                <a:effectLst>
                  <a:outerShdw blurRad="38100" dist="38100" dir="2700000" algn="tl">
                    <a:srgbClr val="C0C0C0"/>
                  </a:outerShdw>
                </a:effectLst>
                <a:latin typeface="Microsoft Sans Serif" pitchFamily="34" charset="0"/>
              </a:rPr>
            </a:br>
            <a:r>
              <a:rPr lang="en-US" sz="3200" b="1" dirty="0">
                <a:solidFill>
                  <a:srgbClr val="996633"/>
                </a:solidFill>
                <a:effectLst>
                  <a:outerShdw blurRad="38100" dist="38100" dir="2700000" algn="tl">
                    <a:srgbClr val="C0C0C0"/>
                  </a:outerShdw>
                </a:effectLst>
                <a:latin typeface="Courier New" pitchFamily="49" charset="0"/>
              </a:rPr>
              <a:t>State of the Art and Opportunities</a:t>
            </a:r>
          </a:p>
        </p:txBody>
      </p:sp>
      <p:sp>
        <p:nvSpPr>
          <p:cNvPr id="83972" name="Rectangle 3"/>
          <p:cNvSpPr>
            <a:spLocks noGrp="1" noChangeArrowheads="1"/>
          </p:cNvSpPr>
          <p:nvPr>
            <p:ph type="subTitle" idx="1"/>
          </p:nvPr>
        </p:nvSpPr>
        <p:spPr>
          <a:xfrm>
            <a:off x="1475656" y="4081609"/>
            <a:ext cx="6120680" cy="533400"/>
          </a:xfrm>
        </p:spPr>
        <p:txBody>
          <a:bodyPr/>
          <a:lstStyle/>
          <a:p>
            <a:pPr eaLnBrk="1" hangingPunct="1"/>
            <a:r>
              <a:rPr lang="en-US" altLang="en-US" b="1" dirty="0">
                <a:solidFill>
                  <a:srgbClr val="993300"/>
                </a:solidFill>
              </a:rPr>
              <a:t>Vagan Terziyan</a:t>
            </a:r>
          </a:p>
          <a:p>
            <a:pPr eaLnBrk="1" hangingPunct="1"/>
            <a:r>
              <a:rPr lang="en-US" altLang="en-US" sz="1600" b="1" i="1" dirty="0">
                <a:solidFill>
                  <a:srgbClr val="0000FF"/>
                </a:solidFill>
              </a:rPr>
              <a:t>partly based on various online tutorials and presentations, with respect to their authors</a:t>
            </a:r>
          </a:p>
          <a:p>
            <a:pPr eaLnBrk="1" hangingPunct="1"/>
            <a:r>
              <a:rPr lang="en-US" altLang="en-US" sz="2000" b="1" dirty="0">
                <a:solidFill>
                  <a:srgbClr val="006600"/>
                </a:solidFill>
              </a:rPr>
              <a:t>“Industrial Ontologies” Group /</a:t>
            </a:r>
          </a:p>
          <a:p>
            <a:pPr eaLnBrk="1" hangingPunct="1"/>
            <a:r>
              <a:rPr lang="en-US" altLang="en-US" sz="2000" b="1" dirty="0">
                <a:solidFill>
                  <a:srgbClr val="006600"/>
                </a:solidFill>
              </a:rPr>
              <a:t>“Collective Intelligence” Group</a:t>
            </a:r>
          </a:p>
          <a:p>
            <a:pPr eaLnBrk="1" hangingPunct="1"/>
            <a:endParaRPr lang="en-US" altLang="en-US" sz="2000" b="1" dirty="0">
              <a:solidFill>
                <a:srgbClr val="006600"/>
              </a:solidFill>
            </a:endParaRPr>
          </a:p>
          <a:p>
            <a:pPr eaLnBrk="1" hangingPunct="1"/>
            <a:endParaRPr lang="en-US" altLang="en-US" sz="1400" dirty="0">
              <a:solidFill>
                <a:srgbClr val="006600"/>
              </a:solidFill>
              <a:hlinkClick r:id="rId4"/>
            </a:endParaRPr>
          </a:p>
          <a:p>
            <a:pPr eaLnBrk="1" hangingPunct="1"/>
            <a:r>
              <a:rPr lang="en-US" altLang="en-US" sz="1400" dirty="0">
                <a:solidFill>
                  <a:srgbClr val="006600"/>
                </a:solidFill>
                <a:hlinkClick r:id="rId5"/>
              </a:rPr>
              <a:t>https://www.jyu.fi/en/research-groups/collective-intelligence</a:t>
            </a:r>
            <a:r>
              <a:rPr lang="en-US" altLang="en-US" sz="1400" dirty="0">
                <a:solidFill>
                  <a:srgbClr val="006600"/>
                </a:solidFill>
              </a:rPr>
              <a:t>    </a:t>
            </a:r>
          </a:p>
        </p:txBody>
      </p:sp>
      <p:sp>
        <p:nvSpPr>
          <p:cNvPr id="83973" name="Rectangle 5"/>
          <p:cNvSpPr>
            <a:spLocks noChangeArrowheads="1"/>
          </p:cNvSpPr>
          <p:nvPr/>
        </p:nvSpPr>
        <p:spPr bwMode="auto">
          <a:xfrm>
            <a:off x="0" y="6448499"/>
            <a:ext cx="9144000" cy="36513"/>
          </a:xfrm>
          <a:prstGeom prst="rect">
            <a:avLst/>
          </a:prstGeom>
          <a:solidFill>
            <a:srgbClr val="8DA2B7">
              <a:alpha val="50195"/>
            </a:srgbClr>
          </a:solidFill>
          <a:ln w="3175">
            <a:solidFill>
              <a:srgbClr val="80808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83974" name="Text Box 6"/>
          <p:cNvSpPr txBox="1">
            <a:spLocks noChangeArrowheads="1"/>
          </p:cNvSpPr>
          <p:nvPr/>
        </p:nvSpPr>
        <p:spPr bwMode="auto">
          <a:xfrm>
            <a:off x="3307013" y="5965037"/>
            <a:ext cx="2377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800" dirty="0">
                <a:latin typeface="Times New Roman" pitchFamily="18" charset="0"/>
              </a:rPr>
              <a:t>University of </a:t>
            </a:r>
            <a:r>
              <a:rPr lang="en-US" altLang="en-US" sz="1800" dirty="0" err="1">
                <a:latin typeface="Times New Roman" pitchFamily="18" charset="0"/>
              </a:rPr>
              <a:t>Jyv</a:t>
            </a:r>
            <a:r>
              <a:rPr lang="fi-FI" altLang="en-US" sz="1800" dirty="0">
                <a:latin typeface="Times New Roman" pitchFamily="18" charset="0"/>
              </a:rPr>
              <a:t>äskylä</a:t>
            </a:r>
            <a:endParaRPr lang="en-GB" altLang="en-US" sz="1800" dirty="0">
              <a:latin typeface="Times New Roman" pitchFamily="18" charset="0"/>
            </a:endParaRPr>
          </a:p>
        </p:txBody>
      </p:sp>
      <p:pic>
        <p:nvPicPr>
          <p:cNvPr id="83975" name="Picture 7" descr="netViz support dr.diagram book"/>
          <p:cNvPicPr>
            <a:picLocks noChangeAspect="1" noChangeArrowheads="1"/>
          </p:cNvPicPr>
          <p:nvPr/>
        </p:nvPicPr>
        <p:blipFill>
          <a:blip r:embed="rId6">
            <a:clrChange>
              <a:clrFrom>
                <a:srgbClr val="FFFFFF"/>
              </a:clrFrom>
              <a:clrTo>
                <a:srgbClr val="FFFFFF">
                  <a:alpha val="0"/>
                </a:srgbClr>
              </a:clrTo>
            </a:clrChange>
            <a:lum bright="58000" contrast="26000"/>
            <a:grayscl/>
            <a:extLst>
              <a:ext uri="{28A0092B-C50C-407E-A947-70E740481C1C}">
                <a14:useLocalDpi xmlns:a14="http://schemas.microsoft.com/office/drawing/2010/main" val="0"/>
              </a:ext>
            </a:extLst>
          </a:blip>
          <a:srcRect/>
          <a:stretch>
            <a:fillRect/>
          </a:stretch>
        </p:blipFill>
        <p:spPr bwMode="auto">
          <a:xfrm>
            <a:off x="5362575" y="685800"/>
            <a:ext cx="3189288" cy="2419350"/>
          </a:xfrm>
          <a:prstGeom prst="rect">
            <a:avLst/>
          </a:prstGeom>
          <a:noFill/>
          <a:ln>
            <a:noFill/>
          </a:ln>
          <a:effectLst>
            <a:outerShdw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12" descr="hu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300" y="836613"/>
            <a:ext cx="3635375"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Text Box 14"/>
          <p:cNvSpPr txBox="1">
            <a:spLocks noChangeArrowheads="1"/>
          </p:cNvSpPr>
          <p:nvPr/>
        </p:nvSpPr>
        <p:spPr bwMode="auto">
          <a:xfrm>
            <a:off x="885825" y="1814516"/>
            <a:ext cx="1572028" cy="206477"/>
          </a:xfrm>
          <a:prstGeom prst="rect">
            <a:avLst/>
          </a:prstGeom>
          <a:noFill/>
          <a:ln w="9525">
            <a:noFill/>
            <a:miter lim="800000"/>
            <a:headEnd/>
            <a:tailEnd/>
          </a:ln>
          <a:effectLst/>
        </p:spPr>
        <p:txBody>
          <a:bodyPr wrap="none" lIns="18000" tIns="10800" rIns="18000" bIns="10800" anchorCtr="1">
            <a:spAutoFit/>
          </a:bodyPr>
          <a:lstStyle/>
          <a:p>
            <a:pPr>
              <a:defRPr/>
            </a:pPr>
            <a:r>
              <a:rPr lang="en-US" sz="1200">
                <a:solidFill>
                  <a:schemeClr val="accent2"/>
                </a:solidFill>
                <a:effectLst>
                  <a:outerShdw blurRad="38100" dist="38100" dir="2700000" algn="tl">
                    <a:srgbClr val="C0C0C0"/>
                  </a:outerShdw>
                </a:effectLst>
                <a:latin typeface="Arial Narrow" pitchFamily="34" charset="0"/>
              </a:rPr>
              <a:t>Industrial Ontologies Group</a:t>
            </a:r>
            <a:endParaRPr lang="ru-RU" sz="1200">
              <a:solidFill>
                <a:schemeClr val="accent2"/>
              </a:solidFill>
              <a:effectLst>
                <a:outerShdw blurRad="38100" dist="38100" dir="2700000" algn="tl">
                  <a:srgbClr val="C0C0C0"/>
                </a:outerShdw>
              </a:effectLst>
              <a:latin typeface="Arial Narrow" pitchFamily="34" charset="0"/>
            </a:endParaRPr>
          </a:p>
        </p:txBody>
      </p:sp>
      <p:pic>
        <p:nvPicPr>
          <p:cNvPr id="83978" name="Picture 16" descr="bd06123_"/>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9300" y="5051425"/>
            <a:ext cx="19812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1409700" y="90488"/>
            <a:ext cx="7543800" cy="533400"/>
          </a:xfrm>
          <a:prstGeom prst="rect">
            <a:avLst/>
          </a:prstGeom>
          <a:noFill/>
          <a:ln w="9525">
            <a:noFill/>
            <a:miter lim="800000"/>
            <a:headEnd/>
            <a:tailEnd/>
          </a:ln>
        </p:spPr>
        <p:txBody>
          <a:bodyPr anchor="b"/>
          <a:lstStyle/>
          <a:p>
            <a:pPr algn="ctr">
              <a:defRPr/>
            </a:pPr>
            <a:r>
              <a:rPr lang="en-GB" sz="3600" b="1">
                <a:solidFill>
                  <a:srgbClr val="006699"/>
                </a:solidFill>
                <a:effectLst>
                  <a:outerShdw blurRad="38100" dist="38100" dir="2700000" algn="tl">
                    <a:srgbClr val="C0C0C0"/>
                  </a:outerShdw>
                </a:effectLst>
                <a:latin typeface="Times New Roman" pitchFamily="18" charset="0"/>
              </a:rPr>
              <a:t>Semantic Web: New “Users”  </a:t>
            </a:r>
          </a:p>
        </p:txBody>
      </p:sp>
      <p:graphicFrame>
        <p:nvGraphicFramePr>
          <p:cNvPr id="92163" name="Object 4"/>
          <p:cNvGraphicFramePr>
            <a:graphicFrameLocks noChangeAspect="1"/>
          </p:cNvGraphicFramePr>
          <p:nvPr/>
        </p:nvGraphicFramePr>
        <p:xfrm>
          <a:off x="762037" y="1447806"/>
          <a:ext cx="6119813" cy="4956175"/>
        </p:xfrm>
        <a:graphic>
          <a:graphicData uri="http://schemas.openxmlformats.org/presentationml/2006/ole">
            <mc:AlternateContent xmlns:mc="http://schemas.openxmlformats.org/markup-compatibility/2006">
              <mc:Choice xmlns:v="urn:schemas-microsoft-com:vml" Requires="v">
                <p:oleObj name="Picture" r:id="rId2" imgW="7057644" imgH="5715000" progId="Word.Picture.8">
                  <p:embed/>
                </p:oleObj>
              </mc:Choice>
              <mc:Fallback>
                <p:oleObj name="Picture" r:id="rId2" imgW="7057644" imgH="5715000" progId="Word.Picture.8">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37" y="1447806"/>
                        <a:ext cx="6119813"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4" name="Text Box 5"/>
          <p:cNvSpPr txBox="1">
            <a:spLocks noChangeArrowheads="1"/>
          </p:cNvSpPr>
          <p:nvPr/>
        </p:nvSpPr>
        <p:spPr bwMode="auto">
          <a:xfrm>
            <a:off x="7239000" y="1600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applications</a:t>
            </a:r>
          </a:p>
        </p:txBody>
      </p:sp>
      <p:sp>
        <p:nvSpPr>
          <p:cNvPr id="92165" name="Text Box 6"/>
          <p:cNvSpPr txBox="1">
            <a:spLocks noChangeArrowheads="1"/>
          </p:cNvSpPr>
          <p:nvPr/>
        </p:nvSpPr>
        <p:spPr bwMode="auto">
          <a:xfrm>
            <a:off x="7291388" y="2286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agents</a:t>
            </a:r>
          </a:p>
        </p:txBody>
      </p:sp>
      <p:sp>
        <p:nvSpPr>
          <p:cNvPr id="92166" name="Line 7"/>
          <p:cNvSpPr>
            <a:spLocks noChangeShapeType="1"/>
          </p:cNvSpPr>
          <p:nvPr/>
        </p:nvSpPr>
        <p:spPr bwMode="auto">
          <a:xfrm flipV="1">
            <a:off x="6934200" y="19050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7" name="Line 8"/>
          <p:cNvSpPr>
            <a:spLocks noChangeShapeType="1"/>
          </p:cNvSpPr>
          <p:nvPr/>
        </p:nvSpPr>
        <p:spPr bwMode="auto">
          <a:xfrm>
            <a:off x="6934200" y="2362200"/>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6" name="Rectangle 4"/>
          <p:cNvSpPr>
            <a:spLocks noChangeArrowheads="1"/>
          </p:cNvSpPr>
          <p:nvPr/>
        </p:nvSpPr>
        <p:spPr bwMode="auto">
          <a:xfrm>
            <a:off x="-9526" y="1742520"/>
            <a:ext cx="9144000" cy="4846320"/>
          </a:xfrm>
          <a:prstGeom prst="rect">
            <a:avLst/>
          </a:prstGeom>
          <a:solidFill>
            <a:schemeClr val="accent1"/>
          </a:solidFill>
          <a:ln w="25400" algn="ctr">
            <a:solidFill>
              <a:schemeClr val="tx1"/>
            </a:solidFill>
            <a:prstDash val="dash"/>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79202" name="Title 1"/>
          <p:cNvSpPr>
            <a:spLocks noGrp="1"/>
          </p:cNvSpPr>
          <p:nvPr>
            <p:ph type="title"/>
          </p:nvPr>
        </p:nvSpPr>
        <p:spPr>
          <a:xfrm>
            <a:off x="684213" y="74"/>
            <a:ext cx="5429250" cy="549275"/>
          </a:xfrm>
        </p:spPr>
        <p:txBody>
          <a:bodyPr/>
          <a:lstStyle/>
          <a:p>
            <a:r>
              <a:rPr lang="en-US" altLang="en-US" sz="3600"/>
              <a:t>RDFS example</a:t>
            </a:r>
          </a:p>
        </p:txBody>
      </p:sp>
      <p:sp>
        <p:nvSpPr>
          <p:cNvPr id="69" name="TextBox 68"/>
          <p:cNvSpPr txBox="1"/>
          <p:nvPr/>
        </p:nvSpPr>
        <p:spPr>
          <a:xfrm>
            <a:off x="6181725" y="608013"/>
            <a:ext cx="2935288" cy="862012"/>
          </a:xfrm>
          <a:prstGeom prst="rect">
            <a:avLst/>
          </a:prstGeom>
          <a:solidFill>
            <a:schemeClr val="bg2">
              <a:lumMod val="20000"/>
              <a:lumOff val="80000"/>
            </a:schemeClr>
          </a:solidFill>
          <a:ln>
            <a:solidFill>
              <a:schemeClr val="tx1"/>
            </a:solidFill>
          </a:ln>
        </p:spPr>
        <p:txBody>
          <a:bodyPr>
            <a:spAutoFit/>
          </a:bodyPr>
          <a:lstStyle/>
          <a:p>
            <a:pPr>
              <a:defRPr/>
            </a:pPr>
            <a:r>
              <a:rPr lang="en-US" dirty="0"/>
              <a:t>…</a:t>
            </a:r>
          </a:p>
          <a:p>
            <a:pPr>
              <a:defRPr/>
            </a:pPr>
            <a:endParaRPr lang="en-US" sz="800" dirty="0"/>
          </a:p>
          <a:p>
            <a:pPr>
              <a:defRPr/>
            </a:pPr>
            <a:r>
              <a:rPr lang="en-US" dirty="0"/>
              <a:t>:Mary       :hasHusband       :John .</a:t>
            </a:r>
          </a:p>
          <a:p>
            <a:pPr>
              <a:defRPr/>
            </a:pPr>
            <a:r>
              <a:rPr lang="en-US" dirty="0"/>
              <a:t>…</a:t>
            </a:r>
          </a:p>
        </p:txBody>
      </p:sp>
      <p:sp>
        <p:nvSpPr>
          <p:cNvPr id="4" name="Isosceles Triangle 3"/>
          <p:cNvSpPr/>
          <p:nvPr/>
        </p:nvSpPr>
        <p:spPr bwMode="auto">
          <a:xfrm>
            <a:off x="6370664" y="4487322"/>
            <a:ext cx="2743200" cy="2103120"/>
          </a:xfrm>
          <a:prstGeom prst="triangle">
            <a:avLst>
              <a:gd name="adj" fmla="val 100000"/>
            </a:avLst>
          </a:prstGeom>
          <a:solidFill>
            <a:schemeClr val="bg1">
              <a:lumMod val="85000"/>
            </a:schemeClr>
          </a:solidFill>
          <a:ln w="19050" cap="flat" cmpd="sng" algn="ctr">
            <a:solidFill>
              <a:schemeClr val="tx1"/>
            </a:solidFill>
            <a:prstDash val="dash"/>
            <a:round/>
            <a:headEnd type="none" w="med" len="med"/>
            <a:tailEnd type="none" w="med" len="med"/>
          </a:ln>
          <a:effectLst/>
        </p:spPr>
        <p:txBody>
          <a:bodyPr lIns="18000" tIns="10800" rIns="18000" bIns="10800" anchor="ctr" anchorCtr="1">
            <a:spAutoFit/>
          </a:bodyPr>
          <a:lstStyle/>
          <a:p>
            <a:pPr>
              <a:defRPr/>
            </a:pPr>
            <a:endParaRPr lang="en-US"/>
          </a:p>
        </p:txBody>
      </p:sp>
      <p:sp>
        <p:nvSpPr>
          <p:cNvPr id="179208"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79209"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79210"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2" name="Arc 1"/>
          <p:cNvSpPr/>
          <p:nvPr/>
        </p:nvSpPr>
        <p:spPr bwMode="auto">
          <a:xfrm rot="4047159">
            <a:off x="7544310" y="4897136"/>
            <a:ext cx="570830" cy="1971729"/>
          </a:xfrm>
          <a:prstGeom prst="arc">
            <a:avLst>
              <a:gd name="adj1" fmla="val 15899419"/>
              <a:gd name="adj2" fmla="val 0"/>
            </a:avLst>
          </a:prstGeom>
          <a:noFill/>
          <a:ln w="25400" cap="flat" cmpd="sng" algn="ctr">
            <a:solidFill>
              <a:schemeClr val="tx1"/>
            </a:solidFill>
            <a:prstDash val="sysDash"/>
            <a:round/>
            <a:headEnd type="none" w="med" len="lg"/>
            <a:tailEnd type="stealth" w="med" len="lg"/>
          </a:ln>
          <a:effectLst/>
        </p:spPr>
        <p:txBody>
          <a:bodyPr wrap="square" lIns="18000" tIns="10800" rIns="18000" bIns="10800" anchor="ctr" anchorCtr="1">
            <a:spAutoFit/>
          </a:bodyPr>
          <a:lstStyle/>
          <a:p>
            <a:pPr>
              <a:defRPr/>
            </a:pPr>
            <a:endParaRPr lang="en-US"/>
          </a:p>
        </p:txBody>
      </p:sp>
      <p:sp>
        <p:nvSpPr>
          <p:cNvPr id="179212" name="Rectangle 2"/>
          <p:cNvSpPr>
            <a:spLocks noChangeArrowheads="1"/>
          </p:cNvSpPr>
          <p:nvPr/>
        </p:nvSpPr>
        <p:spPr bwMode="auto">
          <a:xfrm>
            <a:off x="7563703" y="5554509"/>
            <a:ext cx="11616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a:t>
            </a:r>
            <a:r>
              <a:rPr lang="en-US" altLang="en-US" sz="1200" dirty="0" err="1"/>
              <a:t>hasHusband</a:t>
            </a:r>
            <a:endParaRPr lang="en-US" altLang="en-US" sz="1200" dirty="0"/>
          </a:p>
        </p:txBody>
      </p:sp>
      <p:sp>
        <p:nvSpPr>
          <p:cNvPr id="179213"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sp>
        <p:nvSpPr>
          <p:cNvPr id="179205" name="TextBox 4"/>
          <p:cNvSpPr txBox="1">
            <a:spLocks noChangeArrowheads="1"/>
          </p:cNvSpPr>
          <p:nvPr/>
        </p:nvSpPr>
        <p:spPr bwMode="auto">
          <a:xfrm>
            <a:off x="2987712" y="665163"/>
            <a:ext cx="2963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That’s the only we know from the RDF statement: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684213" y="74"/>
            <a:ext cx="5429250" cy="549275"/>
          </a:xfrm>
        </p:spPr>
        <p:txBody>
          <a:bodyPr/>
          <a:lstStyle/>
          <a:p>
            <a:r>
              <a:rPr lang="en-US" altLang="en-US" sz="3600"/>
              <a:t>RDFS example</a:t>
            </a:r>
          </a:p>
        </p:txBody>
      </p:sp>
      <p:sp>
        <p:nvSpPr>
          <p:cNvPr id="69" name="TextBox 68"/>
          <p:cNvSpPr txBox="1"/>
          <p:nvPr/>
        </p:nvSpPr>
        <p:spPr>
          <a:xfrm>
            <a:off x="6181725" y="608013"/>
            <a:ext cx="2935288" cy="862012"/>
          </a:xfrm>
          <a:prstGeom prst="rect">
            <a:avLst/>
          </a:prstGeom>
          <a:solidFill>
            <a:schemeClr val="bg2">
              <a:lumMod val="20000"/>
              <a:lumOff val="80000"/>
            </a:schemeClr>
          </a:solidFill>
          <a:ln>
            <a:solidFill>
              <a:schemeClr val="tx1"/>
            </a:solidFill>
          </a:ln>
        </p:spPr>
        <p:txBody>
          <a:bodyPr>
            <a:spAutoFit/>
          </a:bodyPr>
          <a:lstStyle/>
          <a:p>
            <a:pPr>
              <a:defRPr/>
            </a:pPr>
            <a:r>
              <a:rPr lang="en-US" dirty="0"/>
              <a:t>…</a:t>
            </a:r>
          </a:p>
          <a:p>
            <a:pPr>
              <a:defRPr/>
            </a:pPr>
            <a:endParaRPr lang="en-US" sz="800" dirty="0"/>
          </a:p>
          <a:p>
            <a:pPr>
              <a:defRPr/>
            </a:pPr>
            <a:r>
              <a:rPr lang="en-US" dirty="0"/>
              <a:t>:Mary       :hasHusband       :John .</a:t>
            </a:r>
          </a:p>
          <a:p>
            <a:pPr>
              <a:defRPr/>
            </a:pPr>
            <a:r>
              <a:rPr lang="en-US" dirty="0"/>
              <a:t>…</a:t>
            </a:r>
          </a:p>
        </p:txBody>
      </p:sp>
      <p:sp>
        <p:nvSpPr>
          <p:cNvPr id="179205" name="TextBox 4"/>
          <p:cNvSpPr txBox="1">
            <a:spLocks noChangeArrowheads="1"/>
          </p:cNvSpPr>
          <p:nvPr/>
        </p:nvSpPr>
        <p:spPr bwMode="auto">
          <a:xfrm>
            <a:off x="2987712" y="665163"/>
            <a:ext cx="2963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That’s the only we know from the RDF statement:</a:t>
            </a:r>
          </a:p>
        </p:txBody>
      </p:sp>
      <p:pic>
        <p:nvPicPr>
          <p:cNvPr id="3" name="Picture 2"/>
          <p:cNvPicPr>
            <a:picLocks noChangeAspect="1"/>
          </p:cNvPicPr>
          <p:nvPr/>
        </p:nvPicPr>
        <p:blipFill>
          <a:blip r:embed="rId2"/>
          <a:stretch>
            <a:fillRect/>
          </a:stretch>
        </p:blipFill>
        <p:spPr>
          <a:xfrm>
            <a:off x="69103" y="1661052"/>
            <a:ext cx="9047910" cy="4842411"/>
          </a:xfrm>
          <a:prstGeom prst="rect">
            <a:avLst/>
          </a:prstGeom>
        </p:spPr>
      </p:pic>
    </p:spTree>
    <p:extLst>
      <p:ext uri="{BB962C8B-B14F-4D97-AF65-F5344CB8AC3E}">
        <p14:creationId xmlns:p14="http://schemas.microsoft.com/office/powerpoint/2010/main" val="5926592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Rectangle 4"/>
          <p:cNvSpPr>
            <a:spLocks noChangeArrowheads="1"/>
          </p:cNvSpPr>
          <p:nvPr/>
        </p:nvSpPr>
        <p:spPr bwMode="auto">
          <a:xfrm>
            <a:off x="-8086" y="1776422"/>
            <a:ext cx="9144000" cy="4846320"/>
          </a:xfrm>
          <a:prstGeom prst="rect">
            <a:avLst/>
          </a:prstGeom>
          <a:solidFill>
            <a:schemeClr val="accent1"/>
          </a:solidFill>
          <a:ln w="25400" algn="ctr">
            <a:solidFill>
              <a:schemeClr val="tx1"/>
            </a:solidFill>
            <a:prstDash val="dash"/>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1" name="Isosceles Triangle 20"/>
          <p:cNvSpPr/>
          <p:nvPr/>
        </p:nvSpPr>
        <p:spPr bwMode="auto">
          <a:xfrm>
            <a:off x="6370664" y="4487322"/>
            <a:ext cx="2743200" cy="2103120"/>
          </a:xfrm>
          <a:prstGeom prst="triangle">
            <a:avLst>
              <a:gd name="adj" fmla="val 100000"/>
            </a:avLst>
          </a:prstGeom>
          <a:solidFill>
            <a:schemeClr val="bg1">
              <a:lumMod val="85000"/>
            </a:schemeClr>
          </a:solidFill>
          <a:ln w="19050" cap="flat" cmpd="sng" algn="ctr">
            <a:solidFill>
              <a:schemeClr val="tx1"/>
            </a:solidFill>
            <a:prstDash val="dash"/>
            <a:round/>
            <a:headEnd type="none" w="med" len="med"/>
            <a:tailEnd type="none" w="med" len="med"/>
          </a:ln>
          <a:effectLst/>
        </p:spPr>
        <p:txBody>
          <a:bodyPr lIns="18000" tIns="10800" rIns="18000" bIns="10800" anchor="ctr" anchorCtr="1">
            <a:spAutoFit/>
          </a:bodyPr>
          <a:lstStyle/>
          <a:p>
            <a:pPr>
              <a:defRPr/>
            </a:pPr>
            <a:endParaRPr lang="en-US"/>
          </a:p>
        </p:txBody>
      </p:sp>
      <p:sp>
        <p:nvSpPr>
          <p:cNvPr id="180226" name="Title 1"/>
          <p:cNvSpPr>
            <a:spLocks noGrp="1"/>
          </p:cNvSpPr>
          <p:nvPr>
            <p:ph type="title"/>
          </p:nvPr>
        </p:nvSpPr>
        <p:spPr>
          <a:xfrm>
            <a:off x="684213" y="74"/>
            <a:ext cx="5429250" cy="549275"/>
          </a:xfrm>
        </p:spPr>
        <p:txBody>
          <a:bodyPr/>
          <a:lstStyle/>
          <a:p>
            <a:r>
              <a:rPr lang="en-US" altLang="en-US" sz="3600"/>
              <a:t>RDFS example</a:t>
            </a:r>
          </a:p>
        </p:txBody>
      </p:sp>
      <p:sp>
        <p:nvSpPr>
          <p:cNvPr id="180231"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180232" name="Rectangle 57"/>
          <p:cNvSpPr>
            <a:spLocks noChangeArrowheads="1"/>
          </p:cNvSpPr>
          <p:nvPr/>
        </p:nvSpPr>
        <p:spPr bwMode="auto">
          <a:xfrm>
            <a:off x="6357057" y="5019873"/>
            <a:ext cx="1008000" cy="236553"/>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0233" name="Rectangle 56"/>
          <p:cNvSpPr>
            <a:spLocks noChangeArrowheads="1"/>
          </p:cNvSpPr>
          <p:nvPr/>
        </p:nvSpPr>
        <p:spPr bwMode="auto">
          <a:xfrm>
            <a:off x="5544375" y="5911579"/>
            <a:ext cx="1008000" cy="236554"/>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0234"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0235"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0237" name="Rectangle 2"/>
          <p:cNvSpPr>
            <a:spLocks noChangeArrowheads="1"/>
          </p:cNvSpPr>
          <p:nvPr/>
        </p:nvSpPr>
        <p:spPr bwMode="auto">
          <a:xfrm>
            <a:off x="7467128" y="5649287"/>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a:t>
            </a:r>
            <a:r>
              <a:rPr lang="en-US" altLang="en-US" sz="1200" dirty="0" err="1"/>
              <a:t>hasHusband</a:t>
            </a:r>
            <a:endParaRPr lang="en-US" altLang="en-US" sz="1200" dirty="0"/>
          </a:p>
        </p:txBody>
      </p:sp>
      <p:sp>
        <p:nvSpPr>
          <p:cNvPr id="180238"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cxnSp>
        <p:nvCxnSpPr>
          <p:cNvPr id="180239" name="Straight Connector 18"/>
          <p:cNvCxnSpPr>
            <a:cxnSpLocks noChangeShapeType="1"/>
          </p:cNvCxnSpPr>
          <p:nvPr/>
        </p:nvCxnSpPr>
        <p:spPr bwMode="auto">
          <a:xfrm>
            <a:off x="7307907" y="5180226"/>
            <a:ext cx="921199" cy="118276"/>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0240" name="Straight Connector 21"/>
          <p:cNvCxnSpPr>
            <a:cxnSpLocks noChangeShapeType="1"/>
          </p:cNvCxnSpPr>
          <p:nvPr/>
        </p:nvCxnSpPr>
        <p:spPr bwMode="auto">
          <a:xfrm>
            <a:off x="6539108" y="6059983"/>
            <a:ext cx="975726" cy="202185"/>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180241" name="Rounded Rectangle 3"/>
          <p:cNvSpPr>
            <a:spLocks noChangeArrowheads="1"/>
          </p:cNvSpPr>
          <p:nvPr/>
        </p:nvSpPr>
        <p:spPr bwMode="auto">
          <a:xfrm>
            <a:off x="919106" y="4526129"/>
            <a:ext cx="1255635" cy="263542"/>
          </a:xfrm>
          <a:prstGeom prst="roundRect">
            <a:avLst>
              <a:gd name="adj" fmla="val 16667"/>
            </a:avLst>
          </a:prstGeom>
          <a:solidFill>
            <a:srgbClr val="92D05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:hasHusband</a:t>
            </a:r>
          </a:p>
        </p:txBody>
      </p:sp>
      <p:cxnSp>
        <p:nvCxnSpPr>
          <p:cNvPr id="180242" name="Straight Connector 24"/>
          <p:cNvCxnSpPr>
            <a:cxnSpLocks noChangeShapeType="1"/>
          </p:cNvCxnSpPr>
          <p:nvPr/>
        </p:nvCxnSpPr>
        <p:spPr bwMode="auto">
          <a:xfrm>
            <a:off x="2222366" y="4689651"/>
            <a:ext cx="5340093" cy="1133227"/>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180228" name="TextBox 26"/>
          <p:cNvSpPr txBox="1">
            <a:spLocks noChangeArrowheads="1"/>
          </p:cNvSpPr>
          <p:nvPr/>
        </p:nvSpPr>
        <p:spPr bwMode="auto">
          <a:xfrm>
            <a:off x="2022512" y="665163"/>
            <a:ext cx="6911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Now the question is, can we tell more about RDF statement components (subject, predicate, object) with the RDFS ?</a:t>
            </a:r>
          </a:p>
        </p:txBody>
      </p:sp>
      <p:sp>
        <p:nvSpPr>
          <p:cNvPr id="22"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23"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24"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25" name="Arc 24"/>
          <p:cNvSpPr/>
          <p:nvPr/>
        </p:nvSpPr>
        <p:spPr bwMode="auto">
          <a:xfrm rot="4047159">
            <a:off x="7544310" y="4897136"/>
            <a:ext cx="570830" cy="1971729"/>
          </a:xfrm>
          <a:prstGeom prst="arc">
            <a:avLst>
              <a:gd name="adj1" fmla="val 15899419"/>
              <a:gd name="adj2" fmla="val 0"/>
            </a:avLst>
          </a:prstGeom>
          <a:noFill/>
          <a:ln w="25400" cap="flat" cmpd="sng" algn="ctr">
            <a:solidFill>
              <a:schemeClr val="tx1"/>
            </a:solidFill>
            <a:prstDash val="sysDash"/>
            <a:round/>
            <a:headEnd type="none" w="med" len="lg"/>
            <a:tailEnd type="stealth" w="med" len="lg"/>
          </a:ln>
          <a:effectLst/>
        </p:spPr>
        <p:txBody>
          <a:bodyPr wrap="square" lIns="18000" tIns="10800" rIns="18000" bIns="10800" anchor="ctr" anchorCtr="1">
            <a:spAutoFit/>
          </a:bodyPr>
          <a:lstStyle/>
          <a:p>
            <a:pPr>
              <a:defRPr/>
            </a:pPr>
            <a:endParaRPr lang="en-US"/>
          </a:p>
        </p:txBody>
      </p:sp>
      <p:sp>
        <p:nvSpPr>
          <p:cNvPr id="27"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684213" y="74"/>
            <a:ext cx="5429250" cy="549275"/>
          </a:xfrm>
        </p:spPr>
        <p:txBody>
          <a:bodyPr/>
          <a:lstStyle/>
          <a:p>
            <a:r>
              <a:rPr lang="en-US" altLang="en-US" sz="3600"/>
              <a:t>RDFS example</a:t>
            </a:r>
          </a:p>
        </p:txBody>
      </p:sp>
      <p:sp>
        <p:nvSpPr>
          <p:cNvPr id="180228" name="TextBox 26"/>
          <p:cNvSpPr txBox="1">
            <a:spLocks noChangeArrowheads="1"/>
          </p:cNvSpPr>
          <p:nvPr/>
        </p:nvSpPr>
        <p:spPr bwMode="auto">
          <a:xfrm>
            <a:off x="2022512" y="665163"/>
            <a:ext cx="6911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Now the question is, can we tell more about RDF statement components (subject, predicate, object) with the RDFS ?</a:t>
            </a:r>
          </a:p>
        </p:txBody>
      </p:sp>
      <p:pic>
        <p:nvPicPr>
          <p:cNvPr id="2" name="Picture 1"/>
          <p:cNvPicPr>
            <a:picLocks noChangeAspect="1"/>
          </p:cNvPicPr>
          <p:nvPr/>
        </p:nvPicPr>
        <p:blipFill>
          <a:blip r:embed="rId2"/>
          <a:stretch>
            <a:fillRect/>
          </a:stretch>
        </p:blipFill>
        <p:spPr>
          <a:xfrm>
            <a:off x="15942" y="1537769"/>
            <a:ext cx="9083277" cy="4809901"/>
          </a:xfrm>
          <a:prstGeom prst="rect">
            <a:avLst/>
          </a:prstGeom>
        </p:spPr>
      </p:pic>
    </p:spTree>
    <p:extLst>
      <p:ext uri="{BB962C8B-B14F-4D97-AF65-F5344CB8AC3E}">
        <p14:creationId xmlns:p14="http://schemas.microsoft.com/office/powerpoint/2010/main" val="2927371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4"/>
          <p:cNvSpPr>
            <a:spLocks noChangeArrowheads="1"/>
          </p:cNvSpPr>
          <p:nvPr/>
        </p:nvSpPr>
        <p:spPr bwMode="auto">
          <a:xfrm>
            <a:off x="-9526" y="1742520"/>
            <a:ext cx="9144000" cy="4846320"/>
          </a:xfrm>
          <a:prstGeom prst="rect">
            <a:avLst/>
          </a:prstGeom>
          <a:solidFill>
            <a:schemeClr val="accent1"/>
          </a:solidFill>
          <a:ln w="25400" algn="ctr">
            <a:solidFill>
              <a:schemeClr val="tx1"/>
            </a:solidFill>
            <a:prstDash val="dash"/>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81250" name="Title 1"/>
          <p:cNvSpPr>
            <a:spLocks noGrp="1"/>
          </p:cNvSpPr>
          <p:nvPr>
            <p:ph type="title"/>
          </p:nvPr>
        </p:nvSpPr>
        <p:spPr>
          <a:xfrm>
            <a:off x="684213" y="74"/>
            <a:ext cx="5429250" cy="549275"/>
          </a:xfrm>
        </p:spPr>
        <p:txBody>
          <a:bodyPr/>
          <a:lstStyle/>
          <a:p>
            <a:r>
              <a:rPr lang="en-US" altLang="en-US" sz="3600"/>
              <a:t>RDFS example</a:t>
            </a:r>
          </a:p>
        </p:txBody>
      </p:sp>
      <p:grpSp>
        <p:nvGrpSpPr>
          <p:cNvPr id="181251" name="Group 4"/>
          <p:cNvGrpSpPr>
            <a:grpSpLocks/>
          </p:cNvGrpSpPr>
          <p:nvPr/>
        </p:nvGrpSpPr>
        <p:grpSpPr bwMode="auto">
          <a:xfrm>
            <a:off x="63495" y="1760520"/>
            <a:ext cx="9159880" cy="4764106"/>
            <a:chOff x="63495" y="1760519"/>
            <a:chExt cx="9159880" cy="4764106"/>
          </a:xfrm>
        </p:grpSpPr>
        <p:sp>
          <p:nvSpPr>
            <p:cNvPr id="181255" name="TextBox 69"/>
            <p:cNvSpPr txBox="1">
              <a:spLocks noChangeArrowheads="1"/>
            </p:cNvSpPr>
            <p:nvPr/>
          </p:nvSpPr>
          <p:spPr bwMode="auto">
            <a:xfrm>
              <a:off x="63495" y="1760519"/>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181256" name="Rectangle 57"/>
            <p:cNvSpPr>
              <a:spLocks noChangeArrowheads="1"/>
            </p:cNvSpPr>
            <p:nvPr/>
          </p:nvSpPr>
          <p:spPr bwMode="auto">
            <a:xfrm>
              <a:off x="6357057" y="5019872"/>
              <a:ext cx="1008000" cy="236553"/>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1257" name="Rectangle 56"/>
            <p:cNvSpPr>
              <a:spLocks noChangeArrowheads="1"/>
            </p:cNvSpPr>
            <p:nvPr/>
          </p:nvSpPr>
          <p:spPr bwMode="auto">
            <a:xfrm>
              <a:off x="5544375" y="5911578"/>
              <a:ext cx="1008000" cy="236554"/>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1258" name="Rectangle 56"/>
            <p:cNvSpPr>
              <a:spLocks noChangeArrowheads="1"/>
            </p:cNvSpPr>
            <p:nvPr/>
          </p:nvSpPr>
          <p:spPr bwMode="auto">
            <a:xfrm>
              <a:off x="7278256" y="6143890"/>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1259" name="Rectangle 57"/>
            <p:cNvSpPr>
              <a:spLocks noChangeArrowheads="1"/>
            </p:cNvSpPr>
            <p:nvPr/>
          </p:nvSpPr>
          <p:spPr bwMode="auto">
            <a:xfrm>
              <a:off x="7986223" y="5189750"/>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6" name="Arc 15"/>
            <p:cNvSpPr/>
            <p:nvPr/>
          </p:nvSpPr>
          <p:spPr bwMode="auto">
            <a:xfrm rot="4047159">
              <a:off x="7840212" y="5579364"/>
              <a:ext cx="72339" cy="471297"/>
            </a:xfrm>
            <a:prstGeom prst="arc">
              <a:avLst/>
            </a:prstGeom>
            <a:noFill/>
            <a:ln w="25400" cap="flat" cmpd="sng" algn="ctr">
              <a:solidFill>
                <a:schemeClr val="tx1"/>
              </a:solidFill>
              <a:prstDash val="sysDash"/>
              <a:round/>
              <a:headEnd type="none" w="med" len="lg"/>
              <a:tailEnd type="stealth" w="med" len="lg"/>
            </a:ln>
            <a:effectLst/>
          </p:spPr>
          <p:txBody>
            <a:bodyPr wrap="none" lIns="18000" tIns="10800" rIns="18000" bIns="10800" anchor="ctr" anchorCtr="1">
              <a:spAutoFit/>
            </a:bodyPr>
            <a:lstStyle/>
            <a:p>
              <a:pPr>
                <a:defRPr/>
              </a:pPr>
              <a:endParaRPr lang="en-US"/>
            </a:p>
          </p:txBody>
        </p:sp>
        <p:sp>
          <p:nvSpPr>
            <p:cNvPr id="181261" name="Rectangle 2"/>
            <p:cNvSpPr>
              <a:spLocks noChangeArrowheads="1"/>
            </p:cNvSpPr>
            <p:nvPr/>
          </p:nvSpPr>
          <p:spPr bwMode="auto">
            <a:xfrm>
              <a:off x="7514834" y="5674843"/>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a:t>:hasHusband</a:t>
              </a:r>
            </a:p>
          </p:txBody>
        </p:sp>
        <p:sp>
          <p:nvSpPr>
            <p:cNvPr id="181262" name="TextBox 69"/>
            <p:cNvSpPr txBox="1">
              <a:spLocks noChangeArrowheads="1"/>
            </p:cNvSpPr>
            <p:nvPr/>
          </p:nvSpPr>
          <p:spPr bwMode="auto">
            <a:xfrm>
              <a:off x="8363103" y="6062929"/>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cxnSp>
          <p:nvCxnSpPr>
            <p:cNvPr id="181263" name="Straight Connector 18"/>
            <p:cNvCxnSpPr>
              <a:cxnSpLocks noChangeShapeType="1"/>
            </p:cNvCxnSpPr>
            <p:nvPr/>
          </p:nvCxnSpPr>
          <p:spPr bwMode="auto">
            <a:xfrm>
              <a:off x="7307907" y="5180225"/>
              <a:ext cx="921199" cy="118276"/>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1264" name="Straight Connector 21"/>
            <p:cNvCxnSpPr>
              <a:cxnSpLocks noChangeShapeType="1"/>
            </p:cNvCxnSpPr>
            <p:nvPr/>
          </p:nvCxnSpPr>
          <p:spPr bwMode="auto">
            <a:xfrm>
              <a:off x="6539108" y="6059982"/>
              <a:ext cx="975726" cy="202185"/>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181265" name="Rounded Rectangle 3"/>
            <p:cNvSpPr>
              <a:spLocks noChangeArrowheads="1"/>
            </p:cNvSpPr>
            <p:nvPr/>
          </p:nvSpPr>
          <p:spPr bwMode="auto">
            <a:xfrm>
              <a:off x="919106" y="4526128"/>
              <a:ext cx="1255635" cy="263542"/>
            </a:xfrm>
            <a:prstGeom prst="roundRect">
              <a:avLst>
                <a:gd name="adj" fmla="val 16667"/>
              </a:avLst>
            </a:prstGeom>
            <a:solidFill>
              <a:srgbClr val="92D05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:hasHusband</a:t>
              </a:r>
            </a:p>
          </p:txBody>
        </p:sp>
        <p:cxnSp>
          <p:nvCxnSpPr>
            <p:cNvPr id="181266" name="Straight Connector 24"/>
            <p:cNvCxnSpPr>
              <a:cxnSpLocks noChangeShapeType="1"/>
            </p:cNvCxnSpPr>
            <p:nvPr/>
          </p:nvCxnSpPr>
          <p:spPr bwMode="auto">
            <a:xfrm>
              <a:off x="2222366" y="4689650"/>
              <a:ext cx="5340093" cy="1133227"/>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1267" name="Straight Arrow Connector 58"/>
            <p:cNvCxnSpPr>
              <a:cxnSpLocks noChangeShapeType="1"/>
              <a:stCxn id="181256" idx="1"/>
            </p:cNvCxnSpPr>
            <p:nvPr/>
          </p:nvCxnSpPr>
          <p:spPr bwMode="auto">
            <a:xfrm flipH="1" flipV="1">
              <a:off x="4444726" y="4680125"/>
              <a:ext cx="1912331" cy="458024"/>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1268" name="TextBox 66"/>
            <p:cNvSpPr txBox="1">
              <a:spLocks noChangeArrowheads="1"/>
            </p:cNvSpPr>
            <p:nvPr/>
          </p:nvSpPr>
          <p:spPr bwMode="auto">
            <a:xfrm>
              <a:off x="5687250" y="4740452"/>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1269" name="Oval 17"/>
            <p:cNvSpPr>
              <a:spLocks noChangeArrowheads="1"/>
            </p:cNvSpPr>
            <p:nvPr/>
          </p:nvSpPr>
          <p:spPr bwMode="auto">
            <a:xfrm>
              <a:off x="3439900" y="4497437"/>
              <a:ext cx="984236"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:Woman</a:t>
              </a:r>
            </a:p>
          </p:txBody>
        </p:sp>
        <p:cxnSp>
          <p:nvCxnSpPr>
            <p:cNvPr id="181270" name="Straight Arrow Connector 53"/>
            <p:cNvCxnSpPr>
              <a:cxnSpLocks noChangeShapeType="1"/>
            </p:cNvCxnSpPr>
            <p:nvPr/>
          </p:nvCxnSpPr>
          <p:spPr bwMode="auto">
            <a:xfrm flipV="1">
              <a:off x="4193916" y="2149483"/>
              <a:ext cx="2665249" cy="2305203"/>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1271" name="Oval 26"/>
            <p:cNvSpPr>
              <a:spLocks noChangeArrowheads="1"/>
            </p:cNvSpPr>
            <p:nvPr/>
          </p:nvSpPr>
          <p:spPr bwMode="auto">
            <a:xfrm>
              <a:off x="6786144" y="1862013"/>
              <a:ext cx="117141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rdfs:Class</a:t>
              </a:r>
            </a:p>
          </p:txBody>
        </p:sp>
        <p:sp>
          <p:nvSpPr>
            <p:cNvPr id="181272" name="TextBox 55"/>
            <p:cNvSpPr txBox="1">
              <a:spLocks noChangeArrowheads="1"/>
            </p:cNvSpPr>
            <p:nvPr/>
          </p:nvSpPr>
          <p:spPr bwMode="auto">
            <a:xfrm>
              <a:off x="5419390" y="2509869"/>
              <a:ext cx="790526"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grpSp>
      <p:sp>
        <p:nvSpPr>
          <p:cNvPr id="181252" name="TextBox 33"/>
          <p:cNvSpPr txBox="1">
            <a:spLocks noChangeArrowheads="1"/>
          </p:cNvSpPr>
          <p:nvPr/>
        </p:nvSpPr>
        <p:spPr bwMode="auto">
          <a:xfrm>
            <a:off x="684213" y="998538"/>
            <a:ext cx="8310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First, we say explicitly that :Mary is a :Woman and :Woman is a Class</a:t>
            </a:r>
          </a:p>
        </p:txBody>
      </p:sp>
      <p:sp>
        <p:nvSpPr>
          <p:cNvPr id="27" name="Isosceles Triangle 26"/>
          <p:cNvSpPr/>
          <p:nvPr/>
        </p:nvSpPr>
        <p:spPr bwMode="auto">
          <a:xfrm>
            <a:off x="6370664" y="4487322"/>
            <a:ext cx="2743200" cy="2103120"/>
          </a:xfrm>
          <a:prstGeom prst="triangle">
            <a:avLst>
              <a:gd name="adj" fmla="val 100000"/>
            </a:avLst>
          </a:prstGeom>
          <a:solidFill>
            <a:schemeClr val="bg1">
              <a:lumMod val="85000"/>
            </a:schemeClr>
          </a:solidFill>
          <a:ln w="19050" cap="flat" cmpd="sng" algn="ctr">
            <a:solidFill>
              <a:schemeClr val="tx1"/>
            </a:solidFill>
            <a:prstDash val="dash"/>
            <a:round/>
            <a:headEnd type="none" w="med" len="med"/>
            <a:tailEnd type="none" w="med" len="med"/>
          </a:ln>
          <a:effectLst/>
        </p:spPr>
        <p:txBody>
          <a:bodyPr lIns="18000" tIns="10800" rIns="18000" bIns="10800" anchor="ctr" anchorCtr="1">
            <a:spAutoFit/>
          </a:bodyPr>
          <a:lstStyle/>
          <a:p>
            <a:pPr>
              <a:defRPr/>
            </a:pPr>
            <a:endParaRPr lang="en-US"/>
          </a:p>
        </p:txBody>
      </p:sp>
      <p:sp>
        <p:nvSpPr>
          <p:cNvPr id="28"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29"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30"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31" name="Arc 30"/>
          <p:cNvSpPr/>
          <p:nvPr/>
        </p:nvSpPr>
        <p:spPr bwMode="auto">
          <a:xfrm rot="4047159">
            <a:off x="7544310" y="4897136"/>
            <a:ext cx="570830" cy="1971729"/>
          </a:xfrm>
          <a:prstGeom prst="arc">
            <a:avLst>
              <a:gd name="adj1" fmla="val 15899419"/>
              <a:gd name="adj2" fmla="val 0"/>
            </a:avLst>
          </a:prstGeom>
          <a:noFill/>
          <a:ln w="25400" cap="flat" cmpd="sng" algn="ctr">
            <a:solidFill>
              <a:schemeClr val="tx1"/>
            </a:solidFill>
            <a:prstDash val="sysDash"/>
            <a:round/>
            <a:headEnd type="none" w="med" len="lg"/>
            <a:tailEnd type="stealth" w="med" len="lg"/>
          </a:ln>
          <a:effectLst/>
        </p:spPr>
        <p:txBody>
          <a:bodyPr wrap="square" lIns="18000" tIns="10800" rIns="18000" bIns="10800" anchor="ctr" anchorCtr="1">
            <a:spAutoFit/>
          </a:bodyPr>
          <a:lstStyle/>
          <a:p>
            <a:pPr>
              <a:defRPr/>
            </a:pPr>
            <a:endParaRPr lang="en-US"/>
          </a:p>
        </p:txBody>
      </p:sp>
      <p:sp>
        <p:nvSpPr>
          <p:cNvPr id="32" name="Rectangle 2"/>
          <p:cNvSpPr>
            <a:spLocks noChangeArrowheads="1"/>
          </p:cNvSpPr>
          <p:nvPr/>
        </p:nvSpPr>
        <p:spPr bwMode="auto">
          <a:xfrm>
            <a:off x="7563703" y="5554509"/>
            <a:ext cx="11616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a:t>
            </a:r>
            <a:r>
              <a:rPr lang="en-US" altLang="en-US" sz="1200" dirty="0" err="1"/>
              <a:t>hasHusband</a:t>
            </a:r>
            <a:endParaRPr lang="en-US" altLang="en-US" sz="1200" dirty="0"/>
          </a:p>
        </p:txBody>
      </p:sp>
      <p:sp>
        <p:nvSpPr>
          <p:cNvPr id="33"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684213" y="74"/>
            <a:ext cx="5429250" cy="549275"/>
          </a:xfrm>
        </p:spPr>
        <p:txBody>
          <a:bodyPr/>
          <a:lstStyle/>
          <a:p>
            <a:r>
              <a:rPr lang="en-US" altLang="en-US" sz="3600"/>
              <a:t>RDFS example</a:t>
            </a:r>
          </a:p>
        </p:txBody>
      </p:sp>
      <p:sp>
        <p:nvSpPr>
          <p:cNvPr id="181252" name="TextBox 33"/>
          <p:cNvSpPr txBox="1">
            <a:spLocks noChangeArrowheads="1"/>
          </p:cNvSpPr>
          <p:nvPr/>
        </p:nvSpPr>
        <p:spPr bwMode="auto">
          <a:xfrm>
            <a:off x="684213" y="998538"/>
            <a:ext cx="8310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First, we say explicitly that :Mary is a :Woman and :Woman is a Class</a:t>
            </a:r>
          </a:p>
        </p:txBody>
      </p:sp>
      <p:pic>
        <p:nvPicPr>
          <p:cNvPr id="2" name="Picture 1"/>
          <p:cNvPicPr>
            <a:picLocks noChangeAspect="1"/>
          </p:cNvPicPr>
          <p:nvPr/>
        </p:nvPicPr>
        <p:blipFill>
          <a:blip r:embed="rId2"/>
          <a:stretch>
            <a:fillRect/>
          </a:stretch>
        </p:blipFill>
        <p:spPr>
          <a:xfrm>
            <a:off x="15466" y="1475616"/>
            <a:ext cx="9131681" cy="4887912"/>
          </a:xfrm>
          <a:prstGeom prst="rect">
            <a:avLst/>
          </a:prstGeom>
        </p:spPr>
      </p:pic>
    </p:spTree>
    <p:extLst>
      <p:ext uri="{BB962C8B-B14F-4D97-AF65-F5344CB8AC3E}">
        <p14:creationId xmlns:p14="http://schemas.microsoft.com/office/powerpoint/2010/main" val="13450460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Rectangle 4"/>
          <p:cNvSpPr>
            <a:spLocks noChangeArrowheads="1"/>
          </p:cNvSpPr>
          <p:nvPr/>
        </p:nvSpPr>
        <p:spPr bwMode="auto">
          <a:xfrm>
            <a:off x="-9526" y="1742520"/>
            <a:ext cx="9144000" cy="4846320"/>
          </a:xfrm>
          <a:prstGeom prst="rect">
            <a:avLst/>
          </a:prstGeom>
          <a:solidFill>
            <a:schemeClr val="accent1"/>
          </a:solidFill>
          <a:ln w="25400" algn="ctr">
            <a:solidFill>
              <a:schemeClr val="tx1"/>
            </a:solidFill>
            <a:prstDash val="dash"/>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82274" name="Title 1"/>
          <p:cNvSpPr>
            <a:spLocks noGrp="1"/>
          </p:cNvSpPr>
          <p:nvPr>
            <p:ph type="title"/>
          </p:nvPr>
        </p:nvSpPr>
        <p:spPr>
          <a:xfrm>
            <a:off x="684213" y="74"/>
            <a:ext cx="5429250" cy="549275"/>
          </a:xfrm>
        </p:spPr>
        <p:txBody>
          <a:bodyPr/>
          <a:lstStyle/>
          <a:p>
            <a:r>
              <a:rPr lang="en-US" altLang="en-US" sz="3600"/>
              <a:t>RDFS example</a:t>
            </a:r>
          </a:p>
        </p:txBody>
      </p:sp>
      <p:sp>
        <p:nvSpPr>
          <p:cNvPr id="182279"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182280" name="Rectangle 57"/>
          <p:cNvSpPr>
            <a:spLocks noChangeArrowheads="1"/>
          </p:cNvSpPr>
          <p:nvPr/>
        </p:nvSpPr>
        <p:spPr bwMode="auto">
          <a:xfrm>
            <a:off x="6357057" y="5019873"/>
            <a:ext cx="1008000" cy="236553"/>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2281" name="Rectangle 56"/>
          <p:cNvSpPr>
            <a:spLocks noChangeArrowheads="1"/>
          </p:cNvSpPr>
          <p:nvPr/>
        </p:nvSpPr>
        <p:spPr bwMode="auto">
          <a:xfrm>
            <a:off x="5544375" y="5911579"/>
            <a:ext cx="1008000" cy="236554"/>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2282"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2283"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6" name="Arc 15"/>
          <p:cNvSpPr/>
          <p:nvPr/>
        </p:nvSpPr>
        <p:spPr bwMode="auto">
          <a:xfrm rot="4047159">
            <a:off x="7840212" y="5579365"/>
            <a:ext cx="72339" cy="471297"/>
          </a:xfrm>
          <a:prstGeom prst="arc">
            <a:avLst/>
          </a:prstGeom>
          <a:noFill/>
          <a:ln w="25400" cap="flat" cmpd="sng" algn="ctr">
            <a:solidFill>
              <a:schemeClr val="tx1"/>
            </a:solidFill>
            <a:prstDash val="sysDash"/>
            <a:round/>
            <a:headEnd type="none" w="med" len="lg"/>
            <a:tailEnd type="stealth" w="med" len="lg"/>
          </a:ln>
          <a:effectLst/>
        </p:spPr>
        <p:txBody>
          <a:bodyPr wrap="none" lIns="18000" tIns="10800" rIns="18000" bIns="10800" anchor="ctr" anchorCtr="1">
            <a:spAutoFit/>
          </a:bodyPr>
          <a:lstStyle/>
          <a:p>
            <a:pPr>
              <a:defRPr/>
            </a:pPr>
            <a:endParaRPr lang="en-US"/>
          </a:p>
        </p:txBody>
      </p:sp>
      <p:sp>
        <p:nvSpPr>
          <p:cNvPr id="182285" name="Rectangle 2"/>
          <p:cNvSpPr>
            <a:spLocks noChangeArrowheads="1"/>
          </p:cNvSpPr>
          <p:nvPr/>
        </p:nvSpPr>
        <p:spPr bwMode="auto">
          <a:xfrm>
            <a:off x="7514834" y="5674844"/>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a:t>:hasHusband</a:t>
            </a:r>
          </a:p>
        </p:txBody>
      </p:sp>
      <p:sp>
        <p:nvSpPr>
          <p:cNvPr id="182286"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cxnSp>
        <p:nvCxnSpPr>
          <p:cNvPr id="182287" name="Straight Connector 18"/>
          <p:cNvCxnSpPr>
            <a:cxnSpLocks noChangeShapeType="1"/>
          </p:cNvCxnSpPr>
          <p:nvPr/>
        </p:nvCxnSpPr>
        <p:spPr bwMode="auto">
          <a:xfrm>
            <a:off x="7307907" y="5180226"/>
            <a:ext cx="921199" cy="118276"/>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2288" name="Straight Connector 21"/>
          <p:cNvCxnSpPr>
            <a:cxnSpLocks noChangeShapeType="1"/>
          </p:cNvCxnSpPr>
          <p:nvPr/>
        </p:nvCxnSpPr>
        <p:spPr bwMode="auto">
          <a:xfrm>
            <a:off x="6539108" y="6059983"/>
            <a:ext cx="975726" cy="202185"/>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182289" name="Rounded Rectangle 3"/>
          <p:cNvSpPr>
            <a:spLocks noChangeArrowheads="1"/>
          </p:cNvSpPr>
          <p:nvPr/>
        </p:nvSpPr>
        <p:spPr bwMode="auto">
          <a:xfrm>
            <a:off x="919106" y="4526129"/>
            <a:ext cx="1255635" cy="263542"/>
          </a:xfrm>
          <a:prstGeom prst="roundRect">
            <a:avLst>
              <a:gd name="adj" fmla="val 16667"/>
            </a:avLst>
          </a:prstGeom>
          <a:solidFill>
            <a:srgbClr val="92D05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:hasHusband</a:t>
            </a:r>
          </a:p>
        </p:txBody>
      </p:sp>
      <p:cxnSp>
        <p:nvCxnSpPr>
          <p:cNvPr id="182290" name="Straight Connector 24"/>
          <p:cNvCxnSpPr>
            <a:cxnSpLocks noChangeShapeType="1"/>
          </p:cNvCxnSpPr>
          <p:nvPr/>
        </p:nvCxnSpPr>
        <p:spPr bwMode="auto">
          <a:xfrm>
            <a:off x="2222366" y="4689651"/>
            <a:ext cx="5340093" cy="1133227"/>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2291" name="Straight Arrow Connector 58"/>
          <p:cNvCxnSpPr>
            <a:cxnSpLocks noChangeShapeType="1"/>
            <a:stCxn id="182280" idx="1"/>
          </p:cNvCxnSpPr>
          <p:nvPr/>
        </p:nvCxnSpPr>
        <p:spPr bwMode="auto">
          <a:xfrm flipH="1" flipV="1">
            <a:off x="4444726" y="4680126"/>
            <a:ext cx="1912331" cy="458024"/>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2292" name="TextBox 66"/>
          <p:cNvSpPr txBox="1">
            <a:spLocks noChangeArrowheads="1"/>
          </p:cNvSpPr>
          <p:nvPr/>
        </p:nvSpPr>
        <p:spPr bwMode="auto">
          <a:xfrm>
            <a:off x="5687250" y="4740453"/>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2293" name="Oval 17"/>
          <p:cNvSpPr>
            <a:spLocks noChangeArrowheads="1"/>
          </p:cNvSpPr>
          <p:nvPr/>
        </p:nvSpPr>
        <p:spPr bwMode="auto">
          <a:xfrm>
            <a:off x="3439900" y="4497438"/>
            <a:ext cx="984236"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:Woman</a:t>
            </a:r>
          </a:p>
        </p:txBody>
      </p:sp>
      <p:cxnSp>
        <p:nvCxnSpPr>
          <p:cNvPr id="182294" name="Straight Arrow Connector 53"/>
          <p:cNvCxnSpPr>
            <a:cxnSpLocks noChangeShapeType="1"/>
          </p:cNvCxnSpPr>
          <p:nvPr/>
        </p:nvCxnSpPr>
        <p:spPr bwMode="auto">
          <a:xfrm flipV="1">
            <a:off x="4193916" y="2149484"/>
            <a:ext cx="2665249" cy="2305203"/>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2295" name="Oval 26"/>
          <p:cNvSpPr>
            <a:spLocks noChangeArrowheads="1"/>
          </p:cNvSpPr>
          <p:nvPr/>
        </p:nvSpPr>
        <p:spPr bwMode="auto">
          <a:xfrm>
            <a:off x="6786144" y="1862014"/>
            <a:ext cx="117141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rdfs:Class</a:t>
            </a:r>
          </a:p>
        </p:txBody>
      </p:sp>
      <p:sp>
        <p:nvSpPr>
          <p:cNvPr id="182296" name="TextBox 55"/>
          <p:cNvSpPr txBox="1">
            <a:spLocks noChangeArrowheads="1"/>
          </p:cNvSpPr>
          <p:nvPr/>
        </p:nvSpPr>
        <p:spPr bwMode="auto">
          <a:xfrm>
            <a:off x="5419390" y="2509870"/>
            <a:ext cx="790526"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2297" name="Oval 18"/>
          <p:cNvSpPr>
            <a:spLocks noChangeArrowheads="1"/>
          </p:cNvSpPr>
          <p:nvPr/>
        </p:nvSpPr>
        <p:spPr bwMode="auto">
          <a:xfrm>
            <a:off x="3835163" y="5966766"/>
            <a:ext cx="610140"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:Man</a:t>
            </a:r>
          </a:p>
        </p:txBody>
      </p:sp>
      <p:cxnSp>
        <p:nvCxnSpPr>
          <p:cNvPr id="182298" name="Straight Arrow Connector 63"/>
          <p:cNvCxnSpPr>
            <a:cxnSpLocks noChangeShapeType="1"/>
          </p:cNvCxnSpPr>
          <p:nvPr/>
        </p:nvCxnSpPr>
        <p:spPr bwMode="auto">
          <a:xfrm flipH="1">
            <a:off x="4482825" y="6062930"/>
            <a:ext cx="1043715" cy="119071"/>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2299" name="TextBox 67"/>
          <p:cNvSpPr txBox="1">
            <a:spLocks noChangeArrowheads="1"/>
          </p:cNvSpPr>
          <p:nvPr/>
        </p:nvSpPr>
        <p:spPr bwMode="auto">
          <a:xfrm>
            <a:off x="4705007" y="5813677"/>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2300" name="Straight Arrow Connector 53"/>
          <p:cNvCxnSpPr>
            <a:cxnSpLocks noChangeShapeType="1"/>
          </p:cNvCxnSpPr>
          <p:nvPr/>
        </p:nvCxnSpPr>
        <p:spPr bwMode="auto">
          <a:xfrm flipV="1">
            <a:off x="4151313" y="2222501"/>
            <a:ext cx="2995612" cy="3729038"/>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2301" name="TextBox 55"/>
          <p:cNvSpPr txBox="1">
            <a:spLocks noChangeArrowheads="1"/>
          </p:cNvSpPr>
          <p:nvPr/>
        </p:nvSpPr>
        <p:spPr bwMode="auto">
          <a:xfrm>
            <a:off x="6162675" y="2919414"/>
            <a:ext cx="79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2276" name="TextBox 34"/>
          <p:cNvSpPr txBox="1">
            <a:spLocks noChangeArrowheads="1"/>
          </p:cNvSpPr>
          <p:nvPr/>
        </p:nvSpPr>
        <p:spPr bwMode="auto">
          <a:xfrm>
            <a:off x="684213" y="998538"/>
            <a:ext cx="8310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Then we say explicitly that :John is a :Man and :Man is a rdfs:Class</a:t>
            </a:r>
          </a:p>
        </p:txBody>
      </p:sp>
      <p:sp>
        <p:nvSpPr>
          <p:cNvPr id="32" name="Isosceles Triangle 31"/>
          <p:cNvSpPr/>
          <p:nvPr/>
        </p:nvSpPr>
        <p:spPr bwMode="auto">
          <a:xfrm>
            <a:off x="6370664" y="4487322"/>
            <a:ext cx="2743200" cy="2103120"/>
          </a:xfrm>
          <a:prstGeom prst="triangle">
            <a:avLst>
              <a:gd name="adj" fmla="val 100000"/>
            </a:avLst>
          </a:prstGeom>
          <a:solidFill>
            <a:schemeClr val="bg1">
              <a:lumMod val="85000"/>
            </a:schemeClr>
          </a:solidFill>
          <a:ln w="19050" cap="flat" cmpd="sng" algn="ctr">
            <a:solidFill>
              <a:schemeClr val="tx1"/>
            </a:solidFill>
            <a:prstDash val="dash"/>
            <a:round/>
            <a:headEnd type="none" w="med" len="med"/>
            <a:tailEnd type="none" w="med" len="med"/>
          </a:ln>
          <a:effectLst/>
        </p:spPr>
        <p:txBody>
          <a:bodyPr lIns="18000" tIns="10800" rIns="18000" bIns="10800" anchor="ctr" anchorCtr="1">
            <a:spAutoFit/>
          </a:bodyPr>
          <a:lstStyle/>
          <a:p>
            <a:pPr>
              <a:defRPr/>
            </a:pPr>
            <a:endParaRPr lang="en-US"/>
          </a:p>
        </p:txBody>
      </p:sp>
      <p:sp>
        <p:nvSpPr>
          <p:cNvPr id="33"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34"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35"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36" name="Arc 35"/>
          <p:cNvSpPr/>
          <p:nvPr/>
        </p:nvSpPr>
        <p:spPr bwMode="auto">
          <a:xfrm rot="4047159">
            <a:off x="7544310" y="4897136"/>
            <a:ext cx="570830" cy="1971729"/>
          </a:xfrm>
          <a:prstGeom prst="arc">
            <a:avLst>
              <a:gd name="adj1" fmla="val 15899419"/>
              <a:gd name="adj2" fmla="val 0"/>
            </a:avLst>
          </a:prstGeom>
          <a:noFill/>
          <a:ln w="25400" cap="flat" cmpd="sng" algn="ctr">
            <a:solidFill>
              <a:schemeClr val="tx1"/>
            </a:solidFill>
            <a:prstDash val="sysDash"/>
            <a:round/>
            <a:headEnd type="none" w="med" len="lg"/>
            <a:tailEnd type="stealth" w="med" len="lg"/>
          </a:ln>
          <a:effectLst/>
        </p:spPr>
        <p:txBody>
          <a:bodyPr wrap="square" lIns="18000" tIns="10800" rIns="18000" bIns="10800" anchor="ctr" anchorCtr="1">
            <a:spAutoFit/>
          </a:bodyPr>
          <a:lstStyle/>
          <a:p>
            <a:pPr>
              <a:defRPr/>
            </a:pPr>
            <a:endParaRPr lang="en-US"/>
          </a:p>
        </p:txBody>
      </p:sp>
      <p:sp>
        <p:nvSpPr>
          <p:cNvPr id="37" name="Rectangle 2"/>
          <p:cNvSpPr>
            <a:spLocks noChangeArrowheads="1"/>
          </p:cNvSpPr>
          <p:nvPr/>
        </p:nvSpPr>
        <p:spPr bwMode="auto">
          <a:xfrm>
            <a:off x="7563703" y="5554509"/>
            <a:ext cx="11616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a:t>
            </a:r>
            <a:r>
              <a:rPr lang="en-US" altLang="en-US" sz="1200" dirty="0" err="1"/>
              <a:t>hasHusband</a:t>
            </a:r>
            <a:endParaRPr lang="en-US" altLang="en-US" sz="1200" dirty="0"/>
          </a:p>
        </p:txBody>
      </p:sp>
      <p:sp>
        <p:nvSpPr>
          <p:cNvPr id="38"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684213" y="74"/>
            <a:ext cx="5429250" cy="549275"/>
          </a:xfrm>
        </p:spPr>
        <p:txBody>
          <a:bodyPr/>
          <a:lstStyle/>
          <a:p>
            <a:r>
              <a:rPr lang="en-US" altLang="en-US" sz="3600"/>
              <a:t>RDFS example</a:t>
            </a:r>
          </a:p>
        </p:txBody>
      </p:sp>
      <p:sp>
        <p:nvSpPr>
          <p:cNvPr id="182276" name="TextBox 34"/>
          <p:cNvSpPr txBox="1">
            <a:spLocks noChangeArrowheads="1"/>
          </p:cNvSpPr>
          <p:nvPr/>
        </p:nvSpPr>
        <p:spPr bwMode="auto">
          <a:xfrm>
            <a:off x="684213" y="998538"/>
            <a:ext cx="8310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Then we say explicitly that :John is a :Man and :Man is a rdfs:Class</a:t>
            </a:r>
          </a:p>
        </p:txBody>
      </p:sp>
      <p:pic>
        <p:nvPicPr>
          <p:cNvPr id="2" name="Picture 1"/>
          <p:cNvPicPr>
            <a:picLocks noChangeAspect="1"/>
          </p:cNvPicPr>
          <p:nvPr/>
        </p:nvPicPr>
        <p:blipFill>
          <a:blip r:embed="rId2"/>
          <a:stretch>
            <a:fillRect/>
          </a:stretch>
        </p:blipFill>
        <p:spPr>
          <a:xfrm>
            <a:off x="19594" y="1495186"/>
            <a:ext cx="9127554" cy="4866766"/>
          </a:xfrm>
          <a:prstGeom prst="rect">
            <a:avLst/>
          </a:prstGeom>
        </p:spPr>
      </p:pic>
    </p:spTree>
    <p:extLst>
      <p:ext uri="{BB962C8B-B14F-4D97-AF65-F5344CB8AC3E}">
        <p14:creationId xmlns:p14="http://schemas.microsoft.com/office/powerpoint/2010/main" val="42946137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Rectangle 4"/>
          <p:cNvSpPr>
            <a:spLocks noChangeArrowheads="1"/>
          </p:cNvSpPr>
          <p:nvPr/>
        </p:nvSpPr>
        <p:spPr bwMode="auto">
          <a:xfrm>
            <a:off x="-9526" y="1742520"/>
            <a:ext cx="9144000" cy="4846320"/>
          </a:xfrm>
          <a:prstGeom prst="rect">
            <a:avLst/>
          </a:prstGeom>
          <a:solidFill>
            <a:schemeClr val="accent1"/>
          </a:solidFill>
          <a:ln w="25400" algn="ctr">
            <a:solidFill>
              <a:schemeClr val="tx1"/>
            </a:solidFill>
            <a:prstDash val="dash"/>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47" name="Isosceles Triangle 46"/>
          <p:cNvSpPr/>
          <p:nvPr/>
        </p:nvSpPr>
        <p:spPr bwMode="auto">
          <a:xfrm>
            <a:off x="6370664" y="4487322"/>
            <a:ext cx="2743200" cy="2103120"/>
          </a:xfrm>
          <a:prstGeom prst="triangle">
            <a:avLst>
              <a:gd name="adj" fmla="val 100000"/>
            </a:avLst>
          </a:prstGeom>
          <a:solidFill>
            <a:schemeClr val="bg1">
              <a:lumMod val="85000"/>
            </a:schemeClr>
          </a:solidFill>
          <a:ln w="19050" cap="flat" cmpd="sng" algn="ctr">
            <a:solidFill>
              <a:schemeClr val="tx1"/>
            </a:solidFill>
            <a:prstDash val="dash"/>
            <a:round/>
            <a:headEnd type="none" w="med" len="med"/>
            <a:tailEnd type="none" w="med" len="med"/>
          </a:ln>
          <a:effectLst/>
        </p:spPr>
        <p:txBody>
          <a:bodyPr lIns="18000" tIns="10800" rIns="18000" bIns="10800" anchor="ctr" anchorCtr="1">
            <a:spAutoFit/>
          </a:bodyPr>
          <a:lstStyle/>
          <a:p>
            <a:pPr>
              <a:defRPr/>
            </a:pPr>
            <a:endParaRPr lang="en-US"/>
          </a:p>
        </p:txBody>
      </p:sp>
      <p:sp>
        <p:nvSpPr>
          <p:cNvPr id="183298" name="Title 1"/>
          <p:cNvSpPr>
            <a:spLocks noGrp="1"/>
          </p:cNvSpPr>
          <p:nvPr>
            <p:ph type="title"/>
          </p:nvPr>
        </p:nvSpPr>
        <p:spPr>
          <a:xfrm>
            <a:off x="684213" y="74"/>
            <a:ext cx="5429250" cy="549275"/>
          </a:xfrm>
        </p:spPr>
        <p:txBody>
          <a:bodyPr/>
          <a:lstStyle/>
          <a:p>
            <a:r>
              <a:rPr lang="en-US" altLang="en-US" sz="3600"/>
              <a:t>RDFS example</a:t>
            </a:r>
          </a:p>
        </p:txBody>
      </p:sp>
      <p:sp>
        <p:nvSpPr>
          <p:cNvPr id="183303"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183304" name="Rectangle 57"/>
          <p:cNvSpPr>
            <a:spLocks noChangeArrowheads="1"/>
          </p:cNvSpPr>
          <p:nvPr/>
        </p:nvSpPr>
        <p:spPr bwMode="auto">
          <a:xfrm>
            <a:off x="6357057" y="5019873"/>
            <a:ext cx="1008000" cy="236553"/>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3305" name="Rectangle 56"/>
          <p:cNvSpPr>
            <a:spLocks noChangeArrowheads="1"/>
          </p:cNvSpPr>
          <p:nvPr/>
        </p:nvSpPr>
        <p:spPr bwMode="auto">
          <a:xfrm>
            <a:off x="5544375" y="5911579"/>
            <a:ext cx="1008000" cy="236554"/>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3306"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3307"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3310"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cxnSp>
        <p:nvCxnSpPr>
          <p:cNvPr id="183311" name="Straight Connector 18"/>
          <p:cNvCxnSpPr>
            <a:cxnSpLocks noChangeShapeType="1"/>
          </p:cNvCxnSpPr>
          <p:nvPr/>
        </p:nvCxnSpPr>
        <p:spPr bwMode="auto">
          <a:xfrm>
            <a:off x="7307907" y="5180226"/>
            <a:ext cx="921199" cy="118276"/>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3312" name="Straight Connector 21"/>
          <p:cNvCxnSpPr>
            <a:cxnSpLocks noChangeShapeType="1"/>
          </p:cNvCxnSpPr>
          <p:nvPr/>
        </p:nvCxnSpPr>
        <p:spPr bwMode="auto">
          <a:xfrm>
            <a:off x="6539108" y="6059983"/>
            <a:ext cx="975726" cy="202185"/>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183313" name="Rounded Rectangle 3"/>
          <p:cNvSpPr>
            <a:spLocks noChangeArrowheads="1"/>
          </p:cNvSpPr>
          <p:nvPr/>
        </p:nvSpPr>
        <p:spPr bwMode="auto">
          <a:xfrm>
            <a:off x="919106" y="4526129"/>
            <a:ext cx="1255635" cy="263542"/>
          </a:xfrm>
          <a:prstGeom prst="roundRect">
            <a:avLst>
              <a:gd name="adj" fmla="val 16667"/>
            </a:avLst>
          </a:prstGeom>
          <a:solidFill>
            <a:srgbClr val="92D05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:hasHusband</a:t>
            </a:r>
          </a:p>
        </p:txBody>
      </p:sp>
      <p:cxnSp>
        <p:nvCxnSpPr>
          <p:cNvPr id="183314" name="Straight Connector 24"/>
          <p:cNvCxnSpPr>
            <a:cxnSpLocks noChangeShapeType="1"/>
          </p:cNvCxnSpPr>
          <p:nvPr/>
        </p:nvCxnSpPr>
        <p:spPr bwMode="auto">
          <a:xfrm>
            <a:off x="2222366" y="4689651"/>
            <a:ext cx="5340093" cy="1133227"/>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3315" name="Straight Arrow Connector 58"/>
          <p:cNvCxnSpPr>
            <a:cxnSpLocks noChangeShapeType="1"/>
            <a:stCxn id="183304" idx="1"/>
          </p:cNvCxnSpPr>
          <p:nvPr/>
        </p:nvCxnSpPr>
        <p:spPr bwMode="auto">
          <a:xfrm flipH="1" flipV="1">
            <a:off x="4444726" y="4680126"/>
            <a:ext cx="1912331" cy="458024"/>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3316" name="TextBox 66"/>
          <p:cNvSpPr txBox="1">
            <a:spLocks noChangeArrowheads="1"/>
          </p:cNvSpPr>
          <p:nvPr/>
        </p:nvSpPr>
        <p:spPr bwMode="auto">
          <a:xfrm>
            <a:off x="5687250" y="4740453"/>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3317" name="Oval 17"/>
          <p:cNvSpPr>
            <a:spLocks noChangeArrowheads="1"/>
          </p:cNvSpPr>
          <p:nvPr/>
        </p:nvSpPr>
        <p:spPr bwMode="auto">
          <a:xfrm>
            <a:off x="3439900" y="4497438"/>
            <a:ext cx="984236"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:Woman</a:t>
            </a:r>
          </a:p>
        </p:txBody>
      </p:sp>
      <p:cxnSp>
        <p:nvCxnSpPr>
          <p:cNvPr id="183318" name="Straight Arrow Connector 53"/>
          <p:cNvCxnSpPr>
            <a:cxnSpLocks noChangeShapeType="1"/>
          </p:cNvCxnSpPr>
          <p:nvPr/>
        </p:nvCxnSpPr>
        <p:spPr bwMode="auto">
          <a:xfrm flipV="1">
            <a:off x="4193916" y="2149484"/>
            <a:ext cx="2665249" cy="2305203"/>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3319" name="Oval 26"/>
          <p:cNvSpPr>
            <a:spLocks noChangeArrowheads="1"/>
          </p:cNvSpPr>
          <p:nvPr/>
        </p:nvSpPr>
        <p:spPr bwMode="auto">
          <a:xfrm>
            <a:off x="6786144" y="1862014"/>
            <a:ext cx="117141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rdfs:Class</a:t>
            </a:r>
          </a:p>
        </p:txBody>
      </p:sp>
      <p:sp>
        <p:nvSpPr>
          <p:cNvPr id="183320" name="TextBox 55"/>
          <p:cNvSpPr txBox="1">
            <a:spLocks noChangeArrowheads="1"/>
          </p:cNvSpPr>
          <p:nvPr/>
        </p:nvSpPr>
        <p:spPr bwMode="auto">
          <a:xfrm>
            <a:off x="5419390" y="2509870"/>
            <a:ext cx="790526"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3321" name="Oval 18"/>
          <p:cNvSpPr>
            <a:spLocks noChangeArrowheads="1"/>
          </p:cNvSpPr>
          <p:nvPr/>
        </p:nvSpPr>
        <p:spPr bwMode="auto">
          <a:xfrm>
            <a:off x="3835163" y="5966766"/>
            <a:ext cx="610140"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:Man</a:t>
            </a:r>
          </a:p>
        </p:txBody>
      </p:sp>
      <p:cxnSp>
        <p:nvCxnSpPr>
          <p:cNvPr id="183322" name="Straight Arrow Connector 63"/>
          <p:cNvCxnSpPr>
            <a:cxnSpLocks noChangeShapeType="1"/>
          </p:cNvCxnSpPr>
          <p:nvPr/>
        </p:nvCxnSpPr>
        <p:spPr bwMode="auto">
          <a:xfrm flipH="1">
            <a:off x="4482825" y="6062930"/>
            <a:ext cx="1043715" cy="119071"/>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3323" name="TextBox 67"/>
          <p:cNvSpPr txBox="1">
            <a:spLocks noChangeArrowheads="1"/>
          </p:cNvSpPr>
          <p:nvPr/>
        </p:nvSpPr>
        <p:spPr bwMode="auto">
          <a:xfrm>
            <a:off x="4705007" y="5813677"/>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3324" name="Straight Arrow Connector 53"/>
          <p:cNvCxnSpPr>
            <a:cxnSpLocks noChangeShapeType="1"/>
          </p:cNvCxnSpPr>
          <p:nvPr/>
        </p:nvCxnSpPr>
        <p:spPr bwMode="auto">
          <a:xfrm flipV="1">
            <a:off x="4151313" y="2222501"/>
            <a:ext cx="2995612" cy="3729038"/>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3325" name="TextBox 55"/>
          <p:cNvSpPr txBox="1">
            <a:spLocks noChangeArrowheads="1"/>
          </p:cNvSpPr>
          <p:nvPr/>
        </p:nvSpPr>
        <p:spPr bwMode="auto">
          <a:xfrm>
            <a:off x="6162675" y="2919414"/>
            <a:ext cx="79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3326" name="Straight Arrow Connector 5"/>
          <p:cNvCxnSpPr>
            <a:cxnSpLocks noChangeShapeType="1"/>
          </p:cNvCxnSpPr>
          <p:nvPr/>
        </p:nvCxnSpPr>
        <p:spPr bwMode="auto">
          <a:xfrm>
            <a:off x="1242936" y="4815073"/>
            <a:ext cx="0" cy="935099"/>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3327" name="Oval 10"/>
          <p:cNvSpPr>
            <a:spLocks noChangeArrowheads="1"/>
          </p:cNvSpPr>
          <p:nvPr/>
        </p:nvSpPr>
        <p:spPr bwMode="auto">
          <a:xfrm>
            <a:off x="384151" y="5750058"/>
            <a:ext cx="133596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err="1"/>
              <a:t>rdf:property</a:t>
            </a:r>
            <a:endParaRPr lang="en-US" altLang="en-US" sz="1400" dirty="0"/>
          </a:p>
        </p:txBody>
      </p:sp>
      <p:sp>
        <p:nvSpPr>
          <p:cNvPr id="183328" name="TextBox 45"/>
          <p:cNvSpPr txBox="1">
            <a:spLocks noChangeArrowheads="1"/>
          </p:cNvSpPr>
          <p:nvPr/>
        </p:nvSpPr>
        <p:spPr bwMode="auto">
          <a:xfrm>
            <a:off x="1214363" y="5126243"/>
            <a:ext cx="792113"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3300" name="TextBox 39"/>
          <p:cNvSpPr txBox="1">
            <a:spLocks noChangeArrowheads="1"/>
          </p:cNvSpPr>
          <p:nvPr/>
        </p:nvSpPr>
        <p:spPr bwMode="auto">
          <a:xfrm>
            <a:off x="684213" y="1093788"/>
            <a:ext cx="8310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After that, we say explicitly that :</a:t>
            </a:r>
            <a:r>
              <a:rPr lang="en-US" altLang="en-US" sz="2000" dirty="0" err="1"/>
              <a:t>hasHusband</a:t>
            </a:r>
            <a:r>
              <a:rPr lang="en-US" altLang="en-US" sz="2000" dirty="0"/>
              <a:t> is a </a:t>
            </a:r>
            <a:r>
              <a:rPr lang="en-US" altLang="en-US" sz="2000" dirty="0" err="1"/>
              <a:t>rdf:property</a:t>
            </a:r>
            <a:endParaRPr lang="en-US" altLang="en-US" sz="2000" dirty="0"/>
          </a:p>
        </p:txBody>
      </p:sp>
      <p:sp>
        <p:nvSpPr>
          <p:cNvPr id="48" name="Arc 47"/>
          <p:cNvSpPr/>
          <p:nvPr/>
        </p:nvSpPr>
        <p:spPr bwMode="auto">
          <a:xfrm rot="4047159">
            <a:off x="7544310" y="4897136"/>
            <a:ext cx="570830" cy="1971729"/>
          </a:xfrm>
          <a:prstGeom prst="arc">
            <a:avLst>
              <a:gd name="adj1" fmla="val 15899419"/>
              <a:gd name="adj2" fmla="val 0"/>
            </a:avLst>
          </a:prstGeom>
          <a:noFill/>
          <a:ln w="25400" cap="flat" cmpd="sng" algn="ctr">
            <a:solidFill>
              <a:schemeClr val="tx1"/>
            </a:solidFill>
            <a:prstDash val="sysDash"/>
            <a:round/>
            <a:headEnd type="none" w="med" len="lg"/>
            <a:tailEnd type="stealth" w="med" len="lg"/>
          </a:ln>
          <a:effectLst/>
        </p:spPr>
        <p:txBody>
          <a:bodyPr wrap="square" lIns="18000" tIns="10800" rIns="18000" bIns="10800" anchor="ctr" anchorCtr="1">
            <a:spAutoFit/>
          </a:bodyPr>
          <a:lstStyle/>
          <a:p>
            <a:pPr>
              <a:defRPr/>
            </a:pPr>
            <a:endParaRPr lang="en-US"/>
          </a:p>
        </p:txBody>
      </p:sp>
      <p:sp>
        <p:nvSpPr>
          <p:cNvPr id="49" name="Rectangle 2"/>
          <p:cNvSpPr>
            <a:spLocks noChangeArrowheads="1"/>
          </p:cNvSpPr>
          <p:nvPr/>
        </p:nvSpPr>
        <p:spPr bwMode="auto">
          <a:xfrm>
            <a:off x="7563703" y="5554509"/>
            <a:ext cx="11616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a:t>
            </a:r>
            <a:r>
              <a:rPr lang="en-US" altLang="en-US" sz="1200" dirty="0" err="1"/>
              <a:t>hasHusband</a:t>
            </a:r>
            <a:endParaRPr lang="en-US" altLang="en-US" sz="12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684213" y="74"/>
            <a:ext cx="5429250" cy="549275"/>
          </a:xfrm>
        </p:spPr>
        <p:txBody>
          <a:bodyPr/>
          <a:lstStyle/>
          <a:p>
            <a:r>
              <a:rPr lang="en-US" altLang="en-US" sz="3600"/>
              <a:t>RDFS example</a:t>
            </a:r>
          </a:p>
        </p:txBody>
      </p:sp>
      <p:sp>
        <p:nvSpPr>
          <p:cNvPr id="183300" name="TextBox 39"/>
          <p:cNvSpPr txBox="1">
            <a:spLocks noChangeArrowheads="1"/>
          </p:cNvSpPr>
          <p:nvPr/>
        </p:nvSpPr>
        <p:spPr bwMode="auto">
          <a:xfrm>
            <a:off x="684213" y="1093788"/>
            <a:ext cx="8310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After that, we say explicitly that :</a:t>
            </a:r>
            <a:r>
              <a:rPr lang="en-US" altLang="en-US" sz="2000" dirty="0" err="1"/>
              <a:t>hasHusband</a:t>
            </a:r>
            <a:r>
              <a:rPr lang="en-US" altLang="en-US" sz="2000" dirty="0"/>
              <a:t> is a </a:t>
            </a:r>
            <a:r>
              <a:rPr lang="en-US" altLang="en-US" sz="2000" dirty="0" err="1"/>
              <a:t>rdf:property</a:t>
            </a:r>
            <a:endParaRPr lang="en-US" altLang="en-US" sz="2000" dirty="0"/>
          </a:p>
        </p:txBody>
      </p:sp>
      <p:pic>
        <p:nvPicPr>
          <p:cNvPr id="2" name="Picture 1"/>
          <p:cNvPicPr>
            <a:picLocks noChangeAspect="1"/>
          </p:cNvPicPr>
          <p:nvPr/>
        </p:nvPicPr>
        <p:blipFill>
          <a:blip r:embed="rId2"/>
          <a:stretch>
            <a:fillRect/>
          </a:stretch>
        </p:blipFill>
        <p:spPr>
          <a:xfrm>
            <a:off x="3692" y="1551903"/>
            <a:ext cx="9132316" cy="4883187"/>
          </a:xfrm>
          <a:prstGeom prst="rect">
            <a:avLst/>
          </a:prstGeom>
        </p:spPr>
      </p:pic>
    </p:spTree>
    <p:extLst>
      <p:ext uri="{BB962C8B-B14F-4D97-AF65-F5344CB8AC3E}">
        <p14:creationId xmlns:p14="http://schemas.microsoft.com/office/powerpoint/2010/main" val="4227679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228600" y="101674"/>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4400">
                <a:solidFill>
                  <a:schemeClr val="tx2"/>
                </a:solidFill>
              </a:rPr>
              <a:t>Semantic Web: Annotations</a:t>
            </a:r>
          </a:p>
        </p:txBody>
      </p:sp>
      <p:graphicFrame>
        <p:nvGraphicFramePr>
          <p:cNvPr id="93187" name="Object 3"/>
          <p:cNvGraphicFramePr>
            <a:graphicFrameLocks noChangeAspect="1"/>
          </p:cNvGraphicFramePr>
          <p:nvPr/>
        </p:nvGraphicFramePr>
        <p:xfrm>
          <a:off x="539750" y="1447800"/>
          <a:ext cx="6342063" cy="5135563"/>
        </p:xfrm>
        <a:graphic>
          <a:graphicData uri="http://schemas.openxmlformats.org/presentationml/2006/ole">
            <mc:AlternateContent xmlns:mc="http://schemas.openxmlformats.org/markup-compatibility/2006">
              <mc:Choice xmlns:v="urn:schemas-microsoft-com:vml" Requires="v">
                <p:oleObj name="Picture" r:id="rId2" imgW="7057644" imgH="5715000" progId="Word.Picture.8">
                  <p:embed/>
                </p:oleObj>
              </mc:Choice>
              <mc:Fallback>
                <p:oleObj name="Picture" r:id="rId2" imgW="7057644" imgH="5715000" progId="Word.Picture.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47800"/>
                        <a:ext cx="6342063"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188" name="Text Box 4"/>
          <p:cNvSpPr txBox="1">
            <a:spLocks noChangeArrowheads="1"/>
          </p:cNvSpPr>
          <p:nvPr/>
        </p:nvSpPr>
        <p:spPr bwMode="auto">
          <a:xfrm>
            <a:off x="7239000" y="1600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applications</a:t>
            </a:r>
          </a:p>
        </p:txBody>
      </p:sp>
      <p:sp>
        <p:nvSpPr>
          <p:cNvPr id="93189" name="Text Box 5"/>
          <p:cNvSpPr txBox="1">
            <a:spLocks noChangeArrowheads="1"/>
          </p:cNvSpPr>
          <p:nvPr/>
        </p:nvSpPr>
        <p:spPr bwMode="auto">
          <a:xfrm>
            <a:off x="7291388" y="2286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agents</a:t>
            </a:r>
          </a:p>
        </p:txBody>
      </p:sp>
      <p:sp>
        <p:nvSpPr>
          <p:cNvPr id="93190" name="Line 6"/>
          <p:cNvSpPr>
            <a:spLocks noChangeShapeType="1"/>
          </p:cNvSpPr>
          <p:nvPr/>
        </p:nvSpPr>
        <p:spPr bwMode="auto">
          <a:xfrm flipV="1">
            <a:off x="6934200" y="19050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1" name="Line 7"/>
          <p:cNvSpPr>
            <a:spLocks noChangeShapeType="1"/>
          </p:cNvSpPr>
          <p:nvPr/>
        </p:nvSpPr>
        <p:spPr bwMode="auto">
          <a:xfrm>
            <a:off x="6934200" y="2362200"/>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2" name="AutoShape 8"/>
          <p:cNvSpPr>
            <a:spLocks noChangeArrowheads="1"/>
          </p:cNvSpPr>
          <p:nvPr/>
        </p:nvSpPr>
        <p:spPr bwMode="auto">
          <a:xfrm>
            <a:off x="6227800" y="4076700"/>
            <a:ext cx="2814637" cy="1873250"/>
          </a:xfrm>
          <a:prstGeom prst="wedgeRoundRectCallout">
            <a:avLst>
              <a:gd name="adj1" fmla="val -167088"/>
              <a:gd name="adj2" fmla="val -72880"/>
              <a:gd name="adj3" fmla="val 16667"/>
            </a:avLst>
          </a:prstGeom>
          <a:solidFill>
            <a:srgbClr val="CCFFFF"/>
          </a:solidFill>
          <a:ln w="9525" algn="ctr">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Semantic annotations are specific sort of metadata, which provides information about particular domain objects, values of their properties and relationships, in a machine-processable, formal and standardized way.</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Rectangle 4"/>
          <p:cNvSpPr>
            <a:spLocks noChangeArrowheads="1"/>
          </p:cNvSpPr>
          <p:nvPr/>
        </p:nvSpPr>
        <p:spPr bwMode="auto">
          <a:xfrm>
            <a:off x="-9526" y="1742520"/>
            <a:ext cx="9144000" cy="4846320"/>
          </a:xfrm>
          <a:prstGeom prst="rect">
            <a:avLst/>
          </a:prstGeom>
          <a:solidFill>
            <a:schemeClr val="accent1"/>
          </a:solidFill>
          <a:ln w="25400" algn="ctr">
            <a:solidFill>
              <a:schemeClr val="tx1"/>
            </a:solidFill>
            <a:prstDash val="dash"/>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35" name="Isosceles Triangle 34"/>
          <p:cNvSpPr/>
          <p:nvPr/>
        </p:nvSpPr>
        <p:spPr bwMode="auto">
          <a:xfrm>
            <a:off x="6370664" y="4487322"/>
            <a:ext cx="2743200" cy="2103120"/>
          </a:xfrm>
          <a:prstGeom prst="triangle">
            <a:avLst>
              <a:gd name="adj" fmla="val 100000"/>
            </a:avLst>
          </a:prstGeom>
          <a:solidFill>
            <a:schemeClr val="bg1">
              <a:lumMod val="85000"/>
            </a:schemeClr>
          </a:solidFill>
          <a:ln w="19050" cap="flat" cmpd="sng" algn="ctr">
            <a:solidFill>
              <a:schemeClr val="tx1"/>
            </a:solidFill>
            <a:prstDash val="dash"/>
            <a:round/>
            <a:headEnd type="none" w="med" len="med"/>
            <a:tailEnd type="none" w="med" len="med"/>
          </a:ln>
          <a:effectLst/>
        </p:spPr>
        <p:txBody>
          <a:bodyPr lIns="18000" tIns="10800" rIns="18000" bIns="10800" anchor="ctr" anchorCtr="1">
            <a:spAutoFit/>
          </a:bodyPr>
          <a:lstStyle/>
          <a:p>
            <a:pPr>
              <a:defRPr/>
            </a:pPr>
            <a:endParaRPr lang="en-US"/>
          </a:p>
        </p:txBody>
      </p:sp>
      <p:sp>
        <p:nvSpPr>
          <p:cNvPr id="184322" name="Title 1"/>
          <p:cNvSpPr>
            <a:spLocks noGrp="1"/>
          </p:cNvSpPr>
          <p:nvPr>
            <p:ph type="title"/>
          </p:nvPr>
        </p:nvSpPr>
        <p:spPr>
          <a:xfrm>
            <a:off x="684213" y="74"/>
            <a:ext cx="5429250" cy="549275"/>
          </a:xfrm>
        </p:spPr>
        <p:txBody>
          <a:bodyPr/>
          <a:lstStyle/>
          <a:p>
            <a:r>
              <a:rPr lang="en-US" altLang="en-US" sz="3600"/>
              <a:t>RDFS example</a:t>
            </a:r>
          </a:p>
        </p:txBody>
      </p:sp>
      <p:sp>
        <p:nvSpPr>
          <p:cNvPr id="184327"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184328" name="Rectangle 57"/>
          <p:cNvSpPr>
            <a:spLocks noChangeArrowheads="1"/>
          </p:cNvSpPr>
          <p:nvPr/>
        </p:nvSpPr>
        <p:spPr bwMode="auto">
          <a:xfrm>
            <a:off x="6357057" y="5019873"/>
            <a:ext cx="1008000" cy="236553"/>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4329" name="Rectangle 56"/>
          <p:cNvSpPr>
            <a:spLocks noChangeArrowheads="1"/>
          </p:cNvSpPr>
          <p:nvPr/>
        </p:nvSpPr>
        <p:spPr bwMode="auto">
          <a:xfrm>
            <a:off x="5544375" y="5911579"/>
            <a:ext cx="1008000" cy="236554"/>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4330"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4331"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4333" name="Rectangle 2"/>
          <p:cNvSpPr>
            <a:spLocks noChangeArrowheads="1"/>
          </p:cNvSpPr>
          <p:nvPr/>
        </p:nvSpPr>
        <p:spPr bwMode="auto">
          <a:xfrm>
            <a:off x="7491370" y="5593866"/>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a:t>
            </a:r>
            <a:r>
              <a:rPr lang="en-US" altLang="en-US" sz="1200" dirty="0" err="1"/>
              <a:t>hasHusband</a:t>
            </a:r>
            <a:endParaRPr lang="en-US" altLang="en-US" sz="1200" dirty="0"/>
          </a:p>
        </p:txBody>
      </p:sp>
      <p:sp>
        <p:nvSpPr>
          <p:cNvPr id="184334"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cxnSp>
        <p:nvCxnSpPr>
          <p:cNvPr id="184335" name="Straight Connector 18"/>
          <p:cNvCxnSpPr>
            <a:cxnSpLocks noChangeShapeType="1"/>
          </p:cNvCxnSpPr>
          <p:nvPr/>
        </p:nvCxnSpPr>
        <p:spPr bwMode="auto">
          <a:xfrm>
            <a:off x="7307907" y="5180226"/>
            <a:ext cx="921199" cy="118276"/>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4336" name="Straight Connector 21"/>
          <p:cNvCxnSpPr>
            <a:cxnSpLocks noChangeShapeType="1"/>
          </p:cNvCxnSpPr>
          <p:nvPr/>
        </p:nvCxnSpPr>
        <p:spPr bwMode="auto">
          <a:xfrm>
            <a:off x="6539108" y="6059983"/>
            <a:ext cx="975726" cy="202185"/>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184337" name="Rounded Rectangle 3"/>
          <p:cNvSpPr>
            <a:spLocks noChangeArrowheads="1"/>
          </p:cNvSpPr>
          <p:nvPr/>
        </p:nvSpPr>
        <p:spPr bwMode="auto">
          <a:xfrm>
            <a:off x="919106" y="4526129"/>
            <a:ext cx="1255635" cy="263542"/>
          </a:xfrm>
          <a:prstGeom prst="roundRect">
            <a:avLst>
              <a:gd name="adj" fmla="val 16667"/>
            </a:avLst>
          </a:prstGeom>
          <a:solidFill>
            <a:srgbClr val="92D05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:hasHusband</a:t>
            </a:r>
          </a:p>
        </p:txBody>
      </p:sp>
      <p:cxnSp>
        <p:nvCxnSpPr>
          <p:cNvPr id="184338" name="Straight Connector 24"/>
          <p:cNvCxnSpPr>
            <a:cxnSpLocks noChangeShapeType="1"/>
          </p:cNvCxnSpPr>
          <p:nvPr/>
        </p:nvCxnSpPr>
        <p:spPr bwMode="auto">
          <a:xfrm>
            <a:off x="2222366" y="4689651"/>
            <a:ext cx="5340093" cy="1133227"/>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4339" name="Straight Arrow Connector 58"/>
          <p:cNvCxnSpPr>
            <a:cxnSpLocks noChangeShapeType="1"/>
            <a:stCxn id="184328" idx="1"/>
          </p:cNvCxnSpPr>
          <p:nvPr/>
        </p:nvCxnSpPr>
        <p:spPr bwMode="auto">
          <a:xfrm flipH="1" flipV="1">
            <a:off x="4444726" y="4680126"/>
            <a:ext cx="1912331" cy="458024"/>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4340" name="TextBox 66"/>
          <p:cNvSpPr txBox="1">
            <a:spLocks noChangeArrowheads="1"/>
          </p:cNvSpPr>
          <p:nvPr/>
        </p:nvSpPr>
        <p:spPr bwMode="auto">
          <a:xfrm>
            <a:off x="5687250" y="4740453"/>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4341" name="Oval 17"/>
          <p:cNvSpPr>
            <a:spLocks noChangeArrowheads="1"/>
          </p:cNvSpPr>
          <p:nvPr/>
        </p:nvSpPr>
        <p:spPr bwMode="auto">
          <a:xfrm>
            <a:off x="3439900" y="4497438"/>
            <a:ext cx="984236"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:Woman</a:t>
            </a:r>
          </a:p>
        </p:txBody>
      </p:sp>
      <p:cxnSp>
        <p:nvCxnSpPr>
          <p:cNvPr id="184342" name="Straight Arrow Connector 53"/>
          <p:cNvCxnSpPr>
            <a:cxnSpLocks noChangeShapeType="1"/>
          </p:cNvCxnSpPr>
          <p:nvPr/>
        </p:nvCxnSpPr>
        <p:spPr bwMode="auto">
          <a:xfrm flipV="1">
            <a:off x="4193916" y="2149484"/>
            <a:ext cx="2665249" cy="2305203"/>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4343" name="Oval 26"/>
          <p:cNvSpPr>
            <a:spLocks noChangeArrowheads="1"/>
          </p:cNvSpPr>
          <p:nvPr/>
        </p:nvSpPr>
        <p:spPr bwMode="auto">
          <a:xfrm>
            <a:off x="6786144" y="1862014"/>
            <a:ext cx="117141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rdfs:Class</a:t>
            </a:r>
          </a:p>
        </p:txBody>
      </p:sp>
      <p:sp>
        <p:nvSpPr>
          <p:cNvPr id="184344" name="TextBox 55"/>
          <p:cNvSpPr txBox="1">
            <a:spLocks noChangeArrowheads="1"/>
          </p:cNvSpPr>
          <p:nvPr/>
        </p:nvSpPr>
        <p:spPr bwMode="auto">
          <a:xfrm>
            <a:off x="5419390" y="2509870"/>
            <a:ext cx="790526"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4345" name="Oval 18"/>
          <p:cNvSpPr>
            <a:spLocks noChangeArrowheads="1"/>
          </p:cNvSpPr>
          <p:nvPr/>
        </p:nvSpPr>
        <p:spPr bwMode="auto">
          <a:xfrm>
            <a:off x="3835163" y="5966766"/>
            <a:ext cx="610140"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:Man</a:t>
            </a:r>
          </a:p>
        </p:txBody>
      </p:sp>
      <p:cxnSp>
        <p:nvCxnSpPr>
          <p:cNvPr id="184346" name="Straight Arrow Connector 63"/>
          <p:cNvCxnSpPr>
            <a:cxnSpLocks noChangeShapeType="1"/>
          </p:cNvCxnSpPr>
          <p:nvPr/>
        </p:nvCxnSpPr>
        <p:spPr bwMode="auto">
          <a:xfrm flipH="1">
            <a:off x="4482825" y="6062930"/>
            <a:ext cx="1043715" cy="119071"/>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4347" name="TextBox 67"/>
          <p:cNvSpPr txBox="1">
            <a:spLocks noChangeArrowheads="1"/>
          </p:cNvSpPr>
          <p:nvPr/>
        </p:nvSpPr>
        <p:spPr bwMode="auto">
          <a:xfrm>
            <a:off x="4705007" y="5813677"/>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4348" name="Straight Arrow Connector 53"/>
          <p:cNvCxnSpPr>
            <a:cxnSpLocks noChangeShapeType="1"/>
          </p:cNvCxnSpPr>
          <p:nvPr/>
        </p:nvCxnSpPr>
        <p:spPr bwMode="auto">
          <a:xfrm flipV="1">
            <a:off x="4151313" y="2222501"/>
            <a:ext cx="2995612" cy="3729038"/>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4349" name="TextBox 55"/>
          <p:cNvSpPr txBox="1">
            <a:spLocks noChangeArrowheads="1"/>
          </p:cNvSpPr>
          <p:nvPr/>
        </p:nvSpPr>
        <p:spPr bwMode="auto">
          <a:xfrm>
            <a:off x="6162675" y="2919414"/>
            <a:ext cx="79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4350" name="Straight Arrow Connector 5"/>
          <p:cNvCxnSpPr>
            <a:cxnSpLocks noChangeShapeType="1"/>
          </p:cNvCxnSpPr>
          <p:nvPr/>
        </p:nvCxnSpPr>
        <p:spPr bwMode="auto">
          <a:xfrm>
            <a:off x="1242936" y="4815073"/>
            <a:ext cx="0" cy="935099"/>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4351" name="Oval 10"/>
          <p:cNvSpPr>
            <a:spLocks noChangeArrowheads="1"/>
          </p:cNvSpPr>
          <p:nvPr/>
        </p:nvSpPr>
        <p:spPr bwMode="auto">
          <a:xfrm>
            <a:off x="384151" y="5750058"/>
            <a:ext cx="133596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err="1"/>
              <a:t>rdf:property</a:t>
            </a:r>
            <a:endParaRPr lang="en-US" altLang="en-US" sz="1400" dirty="0"/>
          </a:p>
        </p:txBody>
      </p:sp>
      <p:sp>
        <p:nvSpPr>
          <p:cNvPr id="184352" name="TextBox 45"/>
          <p:cNvSpPr txBox="1">
            <a:spLocks noChangeArrowheads="1"/>
          </p:cNvSpPr>
          <p:nvPr/>
        </p:nvSpPr>
        <p:spPr bwMode="auto">
          <a:xfrm>
            <a:off x="1214363" y="5126243"/>
            <a:ext cx="792113"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4353" name="Straight Arrow Connector 7"/>
          <p:cNvCxnSpPr>
            <a:cxnSpLocks noChangeShapeType="1"/>
          </p:cNvCxnSpPr>
          <p:nvPr/>
        </p:nvCxnSpPr>
        <p:spPr bwMode="auto">
          <a:xfrm>
            <a:off x="2250936" y="4670600"/>
            <a:ext cx="1150867" cy="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4354" name="TextBox 14"/>
          <p:cNvSpPr txBox="1">
            <a:spLocks noChangeArrowheads="1"/>
          </p:cNvSpPr>
          <p:nvPr/>
        </p:nvSpPr>
        <p:spPr bwMode="auto">
          <a:xfrm>
            <a:off x="2163629" y="4372131"/>
            <a:ext cx="122388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rdfs:Domain</a:t>
            </a:r>
          </a:p>
        </p:txBody>
      </p:sp>
      <p:sp>
        <p:nvSpPr>
          <p:cNvPr id="184324" name="TextBox 39"/>
          <p:cNvSpPr txBox="1">
            <a:spLocks noChangeArrowheads="1"/>
          </p:cNvSpPr>
          <p:nvPr/>
        </p:nvSpPr>
        <p:spPr bwMode="auto">
          <a:xfrm>
            <a:off x="179393" y="998538"/>
            <a:ext cx="8815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Then we say that class :Woman is the domain for the:hasHusband property</a:t>
            </a:r>
          </a:p>
        </p:txBody>
      </p:sp>
      <p:sp>
        <p:nvSpPr>
          <p:cNvPr id="36" name="Arc 35"/>
          <p:cNvSpPr/>
          <p:nvPr/>
        </p:nvSpPr>
        <p:spPr bwMode="auto">
          <a:xfrm rot="4047159">
            <a:off x="7544310" y="4897136"/>
            <a:ext cx="570830" cy="1971729"/>
          </a:xfrm>
          <a:prstGeom prst="arc">
            <a:avLst>
              <a:gd name="adj1" fmla="val 15899419"/>
              <a:gd name="adj2" fmla="val 0"/>
            </a:avLst>
          </a:prstGeom>
          <a:noFill/>
          <a:ln w="25400" cap="flat" cmpd="sng" algn="ctr">
            <a:solidFill>
              <a:schemeClr val="tx1"/>
            </a:solidFill>
            <a:prstDash val="sysDash"/>
            <a:round/>
            <a:headEnd type="none" w="med" len="lg"/>
            <a:tailEnd type="stealth" w="med" len="lg"/>
          </a:ln>
          <a:effectLst/>
        </p:spPr>
        <p:txBody>
          <a:bodyPr wrap="square" lIns="18000" tIns="10800" rIns="18000" bIns="10800" anchor="ctr" anchorCtr="1">
            <a:spAutoFit/>
          </a:bodyPr>
          <a:lstStyle/>
          <a:p>
            <a:pPr>
              <a:defRPr/>
            </a:pP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684213" y="74"/>
            <a:ext cx="5429250" cy="549275"/>
          </a:xfrm>
        </p:spPr>
        <p:txBody>
          <a:bodyPr/>
          <a:lstStyle/>
          <a:p>
            <a:r>
              <a:rPr lang="en-US" altLang="en-US" sz="3600"/>
              <a:t>RDFS example</a:t>
            </a:r>
          </a:p>
        </p:txBody>
      </p:sp>
      <p:sp>
        <p:nvSpPr>
          <p:cNvPr id="184324" name="TextBox 39"/>
          <p:cNvSpPr txBox="1">
            <a:spLocks noChangeArrowheads="1"/>
          </p:cNvSpPr>
          <p:nvPr/>
        </p:nvSpPr>
        <p:spPr bwMode="auto">
          <a:xfrm>
            <a:off x="179393" y="998538"/>
            <a:ext cx="8815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Then we say that class :Woman is the domain for the:hasHusband property</a:t>
            </a:r>
          </a:p>
        </p:txBody>
      </p:sp>
      <p:pic>
        <p:nvPicPr>
          <p:cNvPr id="2" name="Picture 1"/>
          <p:cNvPicPr>
            <a:picLocks noChangeAspect="1"/>
          </p:cNvPicPr>
          <p:nvPr/>
        </p:nvPicPr>
        <p:blipFill>
          <a:blip r:embed="rId2"/>
          <a:stretch>
            <a:fillRect/>
          </a:stretch>
        </p:blipFill>
        <p:spPr>
          <a:xfrm>
            <a:off x="-2787" y="1475612"/>
            <a:ext cx="9159460" cy="4883149"/>
          </a:xfrm>
          <a:prstGeom prst="rect">
            <a:avLst/>
          </a:prstGeom>
        </p:spPr>
      </p:pic>
    </p:spTree>
    <p:extLst>
      <p:ext uri="{BB962C8B-B14F-4D97-AF65-F5344CB8AC3E}">
        <p14:creationId xmlns:p14="http://schemas.microsoft.com/office/powerpoint/2010/main" val="23124613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Rectangle 4"/>
          <p:cNvSpPr>
            <a:spLocks noChangeArrowheads="1"/>
          </p:cNvSpPr>
          <p:nvPr/>
        </p:nvSpPr>
        <p:spPr bwMode="auto">
          <a:xfrm>
            <a:off x="-9526" y="1742520"/>
            <a:ext cx="9144000" cy="4846320"/>
          </a:xfrm>
          <a:prstGeom prst="rect">
            <a:avLst/>
          </a:prstGeom>
          <a:solidFill>
            <a:schemeClr val="accent1"/>
          </a:solidFill>
          <a:ln w="25400" algn="ctr">
            <a:solidFill>
              <a:schemeClr val="tx1"/>
            </a:solidFill>
            <a:prstDash val="dash"/>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38" name="Isosceles Triangle 37"/>
          <p:cNvSpPr/>
          <p:nvPr/>
        </p:nvSpPr>
        <p:spPr bwMode="auto">
          <a:xfrm>
            <a:off x="6370664" y="4487322"/>
            <a:ext cx="2743200" cy="2103120"/>
          </a:xfrm>
          <a:prstGeom prst="triangle">
            <a:avLst>
              <a:gd name="adj" fmla="val 100000"/>
            </a:avLst>
          </a:prstGeom>
          <a:solidFill>
            <a:schemeClr val="bg1">
              <a:lumMod val="85000"/>
            </a:schemeClr>
          </a:solidFill>
          <a:ln w="19050" cap="flat" cmpd="sng" algn="ctr">
            <a:solidFill>
              <a:schemeClr val="tx1"/>
            </a:solidFill>
            <a:prstDash val="dash"/>
            <a:round/>
            <a:headEnd type="none" w="med" len="med"/>
            <a:tailEnd type="none" w="med" len="med"/>
          </a:ln>
          <a:effectLst/>
        </p:spPr>
        <p:txBody>
          <a:bodyPr lIns="18000" tIns="10800" rIns="18000" bIns="10800" anchor="ctr" anchorCtr="1">
            <a:spAutoFit/>
          </a:bodyPr>
          <a:lstStyle/>
          <a:p>
            <a:pPr>
              <a:defRPr/>
            </a:pPr>
            <a:endParaRPr lang="en-US"/>
          </a:p>
        </p:txBody>
      </p:sp>
      <p:sp>
        <p:nvSpPr>
          <p:cNvPr id="185346" name="Title 1"/>
          <p:cNvSpPr>
            <a:spLocks noGrp="1"/>
          </p:cNvSpPr>
          <p:nvPr>
            <p:ph type="title"/>
          </p:nvPr>
        </p:nvSpPr>
        <p:spPr>
          <a:xfrm>
            <a:off x="684213" y="74"/>
            <a:ext cx="5429250" cy="549275"/>
          </a:xfrm>
        </p:spPr>
        <p:txBody>
          <a:bodyPr/>
          <a:lstStyle/>
          <a:p>
            <a:r>
              <a:rPr lang="en-US" altLang="en-US" sz="3600"/>
              <a:t>RDFS example</a:t>
            </a:r>
          </a:p>
        </p:txBody>
      </p:sp>
      <p:sp>
        <p:nvSpPr>
          <p:cNvPr id="185351"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185352" name="Rectangle 57"/>
          <p:cNvSpPr>
            <a:spLocks noChangeArrowheads="1"/>
          </p:cNvSpPr>
          <p:nvPr/>
        </p:nvSpPr>
        <p:spPr bwMode="auto">
          <a:xfrm>
            <a:off x="6357057" y="5019873"/>
            <a:ext cx="1008000" cy="236553"/>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5353" name="Rectangle 56"/>
          <p:cNvSpPr>
            <a:spLocks noChangeArrowheads="1"/>
          </p:cNvSpPr>
          <p:nvPr/>
        </p:nvSpPr>
        <p:spPr bwMode="auto">
          <a:xfrm>
            <a:off x="5544375" y="5911579"/>
            <a:ext cx="1008000" cy="236554"/>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5354"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5355"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5357" name="Rectangle 2"/>
          <p:cNvSpPr>
            <a:spLocks noChangeArrowheads="1"/>
          </p:cNvSpPr>
          <p:nvPr/>
        </p:nvSpPr>
        <p:spPr bwMode="auto">
          <a:xfrm>
            <a:off x="7530736" y="5587383"/>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a:t>
            </a:r>
            <a:r>
              <a:rPr lang="en-US" altLang="en-US" sz="1200" dirty="0" err="1"/>
              <a:t>hasHusband</a:t>
            </a:r>
            <a:endParaRPr lang="en-US" altLang="en-US" sz="1200" dirty="0"/>
          </a:p>
        </p:txBody>
      </p:sp>
      <p:sp>
        <p:nvSpPr>
          <p:cNvPr id="185358"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cxnSp>
        <p:nvCxnSpPr>
          <p:cNvPr id="185359" name="Straight Connector 18"/>
          <p:cNvCxnSpPr>
            <a:cxnSpLocks noChangeShapeType="1"/>
          </p:cNvCxnSpPr>
          <p:nvPr/>
        </p:nvCxnSpPr>
        <p:spPr bwMode="auto">
          <a:xfrm>
            <a:off x="7307907" y="5180226"/>
            <a:ext cx="921199" cy="118276"/>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5360" name="Straight Connector 21"/>
          <p:cNvCxnSpPr>
            <a:cxnSpLocks noChangeShapeType="1"/>
          </p:cNvCxnSpPr>
          <p:nvPr/>
        </p:nvCxnSpPr>
        <p:spPr bwMode="auto">
          <a:xfrm>
            <a:off x="6539108" y="6059983"/>
            <a:ext cx="975726" cy="202185"/>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185361" name="Rounded Rectangle 3"/>
          <p:cNvSpPr>
            <a:spLocks noChangeArrowheads="1"/>
          </p:cNvSpPr>
          <p:nvPr/>
        </p:nvSpPr>
        <p:spPr bwMode="auto">
          <a:xfrm>
            <a:off x="919106" y="4526129"/>
            <a:ext cx="1255635" cy="263542"/>
          </a:xfrm>
          <a:prstGeom prst="roundRect">
            <a:avLst>
              <a:gd name="adj" fmla="val 16667"/>
            </a:avLst>
          </a:prstGeom>
          <a:solidFill>
            <a:srgbClr val="92D05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:hasHusband</a:t>
            </a:r>
          </a:p>
        </p:txBody>
      </p:sp>
      <p:cxnSp>
        <p:nvCxnSpPr>
          <p:cNvPr id="185362" name="Straight Connector 24"/>
          <p:cNvCxnSpPr>
            <a:cxnSpLocks noChangeShapeType="1"/>
          </p:cNvCxnSpPr>
          <p:nvPr/>
        </p:nvCxnSpPr>
        <p:spPr bwMode="auto">
          <a:xfrm>
            <a:off x="2222366" y="4689651"/>
            <a:ext cx="5340093" cy="1133227"/>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5363" name="Straight Arrow Connector 58"/>
          <p:cNvCxnSpPr>
            <a:cxnSpLocks noChangeShapeType="1"/>
            <a:stCxn id="185352" idx="1"/>
          </p:cNvCxnSpPr>
          <p:nvPr/>
        </p:nvCxnSpPr>
        <p:spPr bwMode="auto">
          <a:xfrm flipH="1" flipV="1">
            <a:off x="4444726" y="4680126"/>
            <a:ext cx="1912331" cy="458024"/>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5364" name="TextBox 66"/>
          <p:cNvSpPr txBox="1">
            <a:spLocks noChangeArrowheads="1"/>
          </p:cNvSpPr>
          <p:nvPr/>
        </p:nvSpPr>
        <p:spPr bwMode="auto">
          <a:xfrm>
            <a:off x="5687250" y="4740453"/>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5365" name="Oval 17"/>
          <p:cNvSpPr>
            <a:spLocks noChangeArrowheads="1"/>
          </p:cNvSpPr>
          <p:nvPr/>
        </p:nvSpPr>
        <p:spPr bwMode="auto">
          <a:xfrm>
            <a:off x="3439900" y="4497438"/>
            <a:ext cx="984236"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:Woman</a:t>
            </a:r>
          </a:p>
        </p:txBody>
      </p:sp>
      <p:cxnSp>
        <p:nvCxnSpPr>
          <p:cNvPr id="185366" name="Straight Arrow Connector 53"/>
          <p:cNvCxnSpPr>
            <a:cxnSpLocks noChangeShapeType="1"/>
          </p:cNvCxnSpPr>
          <p:nvPr/>
        </p:nvCxnSpPr>
        <p:spPr bwMode="auto">
          <a:xfrm flipV="1">
            <a:off x="4193916" y="2149484"/>
            <a:ext cx="2665249" cy="2305203"/>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5367" name="Oval 26"/>
          <p:cNvSpPr>
            <a:spLocks noChangeArrowheads="1"/>
          </p:cNvSpPr>
          <p:nvPr/>
        </p:nvSpPr>
        <p:spPr bwMode="auto">
          <a:xfrm>
            <a:off x="6786144" y="1862014"/>
            <a:ext cx="117141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rdfs:Class</a:t>
            </a:r>
          </a:p>
        </p:txBody>
      </p:sp>
      <p:sp>
        <p:nvSpPr>
          <p:cNvPr id="185368" name="TextBox 55"/>
          <p:cNvSpPr txBox="1">
            <a:spLocks noChangeArrowheads="1"/>
          </p:cNvSpPr>
          <p:nvPr/>
        </p:nvSpPr>
        <p:spPr bwMode="auto">
          <a:xfrm>
            <a:off x="5419390" y="2509870"/>
            <a:ext cx="790526"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5369" name="Oval 18"/>
          <p:cNvSpPr>
            <a:spLocks noChangeArrowheads="1"/>
          </p:cNvSpPr>
          <p:nvPr/>
        </p:nvSpPr>
        <p:spPr bwMode="auto">
          <a:xfrm>
            <a:off x="3835163" y="5966766"/>
            <a:ext cx="610140"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:Man</a:t>
            </a:r>
          </a:p>
        </p:txBody>
      </p:sp>
      <p:cxnSp>
        <p:nvCxnSpPr>
          <p:cNvPr id="185370" name="Straight Arrow Connector 63"/>
          <p:cNvCxnSpPr>
            <a:cxnSpLocks noChangeShapeType="1"/>
          </p:cNvCxnSpPr>
          <p:nvPr/>
        </p:nvCxnSpPr>
        <p:spPr bwMode="auto">
          <a:xfrm flipH="1">
            <a:off x="4482825" y="6062930"/>
            <a:ext cx="1043715" cy="119071"/>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5371" name="TextBox 67"/>
          <p:cNvSpPr txBox="1">
            <a:spLocks noChangeArrowheads="1"/>
          </p:cNvSpPr>
          <p:nvPr/>
        </p:nvSpPr>
        <p:spPr bwMode="auto">
          <a:xfrm>
            <a:off x="4705007" y="5813677"/>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5372" name="Straight Arrow Connector 53"/>
          <p:cNvCxnSpPr>
            <a:cxnSpLocks noChangeShapeType="1"/>
          </p:cNvCxnSpPr>
          <p:nvPr/>
        </p:nvCxnSpPr>
        <p:spPr bwMode="auto">
          <a:xfrm flipV="1">
            <a:off x="4151313" y="2222501"/>
            <a:ext cx="2995612" cy="3729038"/>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5373" name="TextBox 55"/>
          <p:cNvSpPr txBox="1">
            <a:spLocks noChangeArrowheads="1"/>
          </p:cNvSpPr>
          <p:nvPr/>
        </p:nvSpPr>
        <p:spPr bwMode="auto">
          <a:xfrm>
            <a:off x="6162675" y="2919414"/>
            <a:ext cx="79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5374" name="Straight Arrow Connector 5"/>
          <p:cNvCxnSpPr>
            <a:cxnSpLocks noChangeShapeType="1"/>
          </p:cNvCxnSpPr>
          <p:nvPr/>
        </p:nvCxnSpPr>
        <p:spPr bwMode="auto">
          <a:xfrm>
            <a:off x="1242936" y="4815073"/>
            <a:ext cx="0" cy="935099"/>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5375" name="Oval 10"/>
          <p:cNvSpPr>
            <a:spLocks noChangeArrowheads="1"/>
          </p:cNvSpPr>
          <p:nvPr/>
        </p:nvSpPr>
        <p:spPr bwMode="auto">
          <a:xfrm>
            <a:off x="384151" y="5750058"/>
            <a:ext cx="133596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err="1"/>
              <a:t>rdf:property</a:t>
            </a:r>
            <a:endParaRPr lang="en-US" altLang="en-US" sz="1400" dirty="0"/>
          </a:p>
        </p:txBody>
      </p:sp>
      <p:sp>
        <p:nvSpPr>
          <p:cNvPr id="185376" name="TextBox 45"/>
          <p:cNvSpPr txBox="1">
            <a:spLocks noChangeArrowheads="1"/>
          </p:cNvSpPr>
          <p:nvPr/>
        </p:nvSpPr>
        <p:spPr bwMode="auto">
          <a:xfrm>
            <a:off x="1214363" y="5126243"/>
            <a:ext cx="792113"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5377" name="Straight Arrow Connector 7"/>
          <p:cNvCxnSpPr>
            <a:cxnSpLocks noChangeShapeType="1"/>
          </p:cNvCxnSpPr>
          <p:nvPr/>
        </p:nvCxnSpPr>
        <p:spPr bwMode="auto">
          <a:xfrm>
            <a:off x="2250936" y="4670600"/>
            <a:ext cx="1150867" cy="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5378" name="TextBox 14"/>
          <p:cNvSpPr txBox="1">
            <a:spLocks noChangeArrowheads="1"/>
          </p:cNvSpPr>
          <p:nvPr/>
        </p:nvSpPr>
        <p:spPr bwMode="auto">
          <a:xfrm>
            <a:off x="2163629" y="4372131"/>
            <a:ext cx="122388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rdfs:Domain</a:t>
            </a:r>
          </a:p>
        </p:txBody>
      </p:sp>
      <p:cxnSp>
        <p:nvCxnSpPr>
          <p:cNvPr id="185379" name="Straight Arrow Connector 6"/>
          <p:cNvCxnSpPr>
            <a:cxnSpLocks noChangeShapeType="1"/>
          </p:cNvCxnSpPr>
          <p:nvPr/>
        </p:nvCxnSpPr>
        <p:spPr bwMode="auto">
          <a:xfrm>
            <a:off x="2044574" y="4838890"/>
            <a:ext cx="1800114" cy="124627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5380" name="TextBox 16"/>
          <p:cNvSpPr txBox="1">
            <a:spLocks noChangeArrowheads="1"/>
          </p:cNvSpPr>
          <p:nvPr/>
        </p:nvSpPr>
        <p:spPr bwMode="auto">
          <a:xfrm rot="2050121">
            <a:off x="2570004" y="5285004"/>
            <a:ext cx="122388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rdfs:Range</a:t>
            </a:r>
          </a:p>
        </p:txBody>
      </p:sp>
      <p:sp>
        <p:nvSpPr>
          <p:cNvPr id="185348" name="TextBox 42"/>
          <p:cNvSpPr txBox="1">
            <a:spLocks noChangeArrowheads="1"/>
          </p:cNvSpPr>
          <p:nvPr/>
        </p:nvSpPr>
        <p:spPr bwMode="auto">
          <a:xfrm>
            <a:off x="179393" y="998538"/>
            <a:ext cx="8815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Then we say that class :Man is the range for the:hasHusband property</a:t>
            </a:r>
          </a:p>
        </p:txBody>
      </p:sp>
      <p:sp>
        <p:nvSpPr>
          <p:cNvPr id="37" name="Arc 36"/>
          <p:cNvSpPr/>
          <p:nvPr/>
        </p:nvSpPr>
        <p:spPr bwMode="auto">
          <a:xfrm rot="4047159">
            <a:off x="7544310" y="4897136"/>
            <a:ext cx="570830" cy="1971729"/>
          </a:xfrm>
          <a:prstGeom prst="arc">
            <a:avLst>
              <a:gd name="adj1" fmla="val 15899419"/>
              <a:gd name="adj2" fmla="val 0"/>
            </a:avLst>
          </a:prstGeom>
          <a:noFill/>
          <a:ln w="25400" cap="flat" cmpd="sng" algn="ctr">
            <a:solidFill>
              <a:schemeClr val="tx1"/>
            </a:solidFill>
            <a:prstDash val="sysDash"/>
            <a:round/>
            <a:headEnd type="none" w="med" len="lg"/>
            <a:tailEnd type="stealth" w="med" len="lg"/>
          </a:ln>
          <a:effectLst/>
        </p:spPr>
        <p:txBody>
          <a:bodyPr wrap="square" lIns="18000" tIns="10800" rIns="18000" bIns="10800" anchor="ctr" anchorCtr="1">
            <a:spAutoFit/>
          </a:bodyPr>
          <a:lstStyle/>
          <a:p>
            <a:pPr>
              <a:defRPr/>
            </a:pPr>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a:xfrm>
            <a:off x="684213" y="74"/>
            <a:ext cx="5429250" cy="549275"/>
          </a:xfrm>
        </p:spPr>
        <p:txBody>
          <a:bodyPr/>
          <a:lstStyle/>
          <a:p>
            <a:r>
              <a:rPr lang="en-US" altLang="en-US" sz="3600"/>
              <a:t>RDFS example</a:t>
            </a:r>
          </a:p>
        </p:txBody>
      </p:sp>
      <p:sp>
        <p:nvSpPr>
          <p:cNvPr id="185348" name="TextBox 42"/>
          <p:cNvSpPr txBox="1">
            <a:spLocks noChangeArrowheads="1"/>
          </p:cNvSpPr>
          <p:nvPr/>
        </p:nvSpPr>
        <p:spPr bwMode="auto">
          <a:xfrm>
            <a:off x="179393" y="998538"/>
            <a:ext cx="8815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Then we say that class :Man is the range for the:hasHusband property</a:t>
            </a:r>
          </a:p>
        </p:txBody>
      </p:sp>
      <p:pic>
        <p:nvPicPr>
          <p:cNvPr id="2" name="Picture 1"/>
          <p:cNvPicPr>
            <a:picLocks noChangeAspect="1"/>
          </p:cNvPicPr>
          <p:nvPr/>
        </p:nvPicPr>
        <p:blipFill>
          <a:blip r:embed="rId2"/>
          <a:stretch>
            <a:fillRect/>
          </a:stretch>
        </p:blipFill>
        <p:spPr>
          <a:xfrm>
            <a:off x="3691" y="1464528"/>
            <a:ext cx="9137079" cy="4880676"/>
          </a:xfrm>
          <a:prstGeom prst="rect">
            <a:avLst/>
          </a:prstGeom>
        </p:spPr>
      </p:pic>
    </p:spTree>
    <p:extLst>
      <p:ext uri="{BB962C8B-B14F-4D97-AF65-F5344CB8AC3E}">
        <p14:creationId xmlns:p14="http://schemas.microsoft.com/office/powerpoint/2010/main" val="10233487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Rectangle 4"/>
          <p:cNvSpPr>
            <a:spLocks noChangeArrowheads="1"/>
          </p:cNvSpPr>
          <p:nvPr/>
        </p:nvSpPr>
        <p:spPr bwMode="auto">
          <a:xfrm>
            <a:off x="-9526" y="1742520"/>
            <a:ext cx="9144000" cy="4846320"/>
          </a:xfrm>
          <a:prstGeom prst="rect">
            <a:avLst/>
          </a:prstGeom>
          <a:solidFill>
            <a:schemeClr val="accent1"/>
          </a:solidFill>
          <a:ln w="25400" algn="ctr">
            <a:solidFill>
              <a:schemeClr val="tx1"/>
            </a:solidFill>
            <a:prstDash val="dash"/>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45" name="Isosceles Triangle 44"/>
          <p:cNvSpPr/>
          <p:nvPr/>
        </p:nvSpPr>
        <p:spPr bwMode="auto">
          <a:xfrm>
            <a:off x="6370664" y="4487322"/>
            <a:ext cx="2743200" cy="2103120"/>
          </a:xfrm>
          <a:prstGeom prst="triangle">
            <a:avLst>
              <a:gd name="adj" fmla="val 100000"/>
            </a:avLst>
          </a:prstGeom>
          <a:solidFill>
            <a:schemeClr val="bg1">
              <a:lumMod val="85000"/>
            </a:schemeClr>
          </a:solidFill>
          <a:ln w="19050" cap="flat" cmpd="sng" algn="ctr">
            <a:solidFill>
              <a:schemeClr val="tx1"/>
            </a:solidFill>
            <a:prstDash val="dash"/>
            <a:round/>
            <a:headEnd type="none" w="med" len="med"/>
            <a:tailEnd type="none" w="med" len="med"/>
          </a:ln>
          <a:effectLst/>
        </p:spPr>
        <p:txBody>
          <a:bodyPr lIns="18000" tIns="10800" rIns="18000" bIns="10800" anchor="ctr" anchorCtr="1">
            <a:spAutoFit/>
          </a:bodyPr>
          <a:lstStyle/>
          <a:p>
            <a:pPr>
              <a:defRPr/>
            </a:pPr>
            <a:endParaRPr lang="en-US"/>
          </a:p>
        </p:txBody>
      </p:sp>
      <p:sp>
        <p:nvSpPr>
          <p:cNvPr id="186370" name="Title 1"/>
          <p:cNvSpPr>
            <a:spLocks noGrp="1"/>
          </p:cNvSpPr>
          <p:nvPr>
            <p:ph type="title"/>
          </p:nvPr>
        </p:nvSpPr>
        <p:spPr>
          <a:xfrm>
            <a:off x="684213" y="74"/>
            <a:ext cx="5429250" cy="549275"/>
          </a:xfrm>
        </p:spPr>
        <p:txBody>
          <a:bodyPr/>
          <a:lstStyle/>
          <a:p>
            <a:r>
              <a:rPr lang="en-US" altLang="en-US" sz="3600"/>
              <a:t>RDFS example</a:t>
            </a:r>
          </a:p>
        </p:txBody>
      </p:sp>
      <p:sp>
        <p:nvSpPr>
          <p:cNvPr id="186375"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dirty="0"/>
              <a:t>RDFS</a:t>
            </a:r>
          </a:p>
        </p:txBody>
      </p:sp>
      <p:sp>
        <p:nvSpPr>
          <p:cNvPr id="186376" name="Rectangle 57"/>
          <p:cNvSpPr>
            <a:spLocks noChangeArrowheads="1"/>
          </p:cNvSpPr>
          <p:nvPr/>
        </p:nvSpPr>
        <p:spPr bwMode="auto">
          <a:xfrm>
            <a:off x="6357057" y="5019873"/>
            <a:ext cx="1008000" cy="236553"/>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6377" name="Rectangle 56"/>
          <p:cNvSpPr>
            <a:spLocks noChangeArrowheads="1"/>
          </p:cNvSpPr>
          <p:nvPr/>
        </p:nvSpPr>
        <p:spPr bwMode="auto">
          <a:xfrm>
            <a:off x="5544375" y="5911579"/>
            <a:ext cx="1008000" cy="236554"/>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6378"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6379"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6381" name="Rectangle 2"/>
          <p:cNvSpPr>
            <a:spLocks noChangeArrowheads="1"/>
          </p:cNvSpPr>
          <p:nvPr/>
        </p:nvSpPr>
        <p:spPr bwMode="auto">
          <a:xfrm>
            <a:off x="7514834" y="5619187"/>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a:t>
            </a:r>
            <a:r>
              <a:rPr lang="en-US" altLang="en-US" sz="1200" dirty="0" err="1"/>
              <a:t>hasHusband</a:t>
            </a:r>
            <a:endParaRPr lang="en-US" altLang="en-US" sz="1200" dirty="0"/>
          </a:p>
        </p:txBody>
      </p:sp>
      <p:sp>
        <p:nvSpPr>
          <p:cNvPr id="186382"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cxnSp>
        <p:nvCxnSpPr>
          <p:cNvPr id="186383" name="Straight Connector 18"/>
          <p:cNvCxnSpPr>
            <a:cxnSpLocks noChangeShapeType="1"/>
          </p:cNvCxnSpPr>
          <p:nvPr/>
        </p:nvCxnSpPr>
        <p:spPr bwMode="auto">
          <a:xfrm>
            <a:off x="7307907" y="5180226"/>
            <a:ext cx="921199" cy="118276"/>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6384" name="Straight Connector 21"/>
          <p:cNvCxnSpPr>
            <a:cxnSpLocks noChangeShapeType="1"/>
          </p:cNvCxnSpPr>
          <p:nvPr/>
        </p:nvCxnSpPr>
        <p:spPr bwMode="auto">
          <a:xfrm>
            <a:off x="6539108" y="6059983"/>
            <a:ext cx="975726" cy="202185"/>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186385" name="Rounded Rectangle 3"/>
          <p:cNvSpPr>
            <a:spLocks noChangeArrowheads="1"/>
          </p:cNvSpPr>
          <p:nvPr/>
        </p:nvSpPr>
        <p:spPr bwMode="auto">
          <a:xfrm>
            <a:off x="919106" y="4526129"/>
            <a:ext cx="1255635" cy="263542"/>
          </a:xfrm>
          <a:prstGeom prst="roundRect">
            <a:avLst>
              <a:gd name="adj" fmla="val 16667"/>
            </a:avLst>
          </a:prstGeom>
          <a:solidFill>
            <a:srgbClr val="92D05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:hasHusband</a:t>
            </a:r>
          </a:p>
        </p:txBody>
      </p:sp>
      <p:cxnSp>
        <p:nvCxnSpPr>
          <p:cNvPr id="186386" name="Straight Connector 24"/>
          <p:cNvCxnSpPr>
            <a:cxnSpLocks noChangeShapeType="1"/>
          </p:cNvCxnSpPr>
          <p:nvPr/>
        </p:nvCxnSpPr>
        <p:spPr bwMode="auto">
          <a:xfrm>
            <a:off x="2222366" y="4689651"/>
            <a:ext cx="5340093" cy="1133227"/>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6387" name="Straight Arrow Connector 58"/>
          <p:cNvCxnSpPr>
            <a:cxnSpLocks noChangeShapeType="1"/>
            <a:stCxn id="186376" idx="1"/>
          </p:cNvCxnSpPr>
          <p:nvPr/>
        </p:nvCxnSpPr>
        <p:spPr bwMode="auto">
          <a:xfrm flipH="1" flipV="1">
            <a:off x="4444726" y="4680126"/>
            <a:ext cx="1912331" cy="458024"/>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6388" name="TextBox 66"/>
          <p:cNvSpPr txBox="1">
            <a:spLocks noChangeArrowheads="1"/>
          </p:cNvSpPr>
          <p:nvPr/>
        </p:nvSpPr>
        <p:spPr bwMode="auto">
          <a:xfrm>
            <a:off x="5687250" y="4740453"/>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6389" name="Oval 17"/>
          <p:cNvSpPr>
            <a:spLocks noChangeArrowheads="1"/>
          </p:cNvSpPr>
          <p:nvPr/>
        </p:nvSpPr>
        <p:spPr bwMode="auto">
          <a:xfrm>
            <a:off x="3439900" y="4497438"/>
            <a:ext cx="984236"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:Woman</a:t>
            </a:r>
          </a:p>
        </p:txBody>
      </p:sp>
      <p:cxnSp>
        <p:nvCxnSpPr>
          <p:cNvPr id="186390" name="Straight Arrow Connector 53"/>
          <p:cNvCxnSpPr>
            <a:cxnSpLocks noChangeShapeType="1"/>
          </p:cNvCxnSpPr>
          <p:nvPr/>
        </p:nvCxnSpPr>
        <p:spPr bwMode="auto">
          <a:xfrm flipV="1">
            <a:off x="4193916" y="2149484"/>
            <a:ext cx="2665249" cy="2305203"/>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6391" name="Oval 26"/>
          <p:cNvSpPr>
            <a:spLocks noChangeArrowheads="1"/>
          </p:cNvSpPr>
          <p:nvPr/>
        </p:nvSpPr>
        <p:spPr bwMode="auto">
          <a:xfrm>
            <a:off x="6786144" y="1862014"/>
            <a:ext cx="117141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rdfs:Class</a:t>
            </a:r>
          </a:p>
        </p:txBody>
      </p:sp>
      <p:sp>
        <p:nvSpPr>
          <p:cNvPr id="186392" name="TextBox 55"/>
          <p:cNvSpPr txBox="1">
            <a:spLocks noChangeArrowheads="1"/>
          </p:cNvSpPr>
          <p:nvPr/>
        </p:nvSpPr>
        <p:spPr bwMode="auto">
          <a:xfrm>
            <a:off x="5419390" y="2509870"/>
            <a:ext cx="790526"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6393" name="Oval 18"/>
          <p:cNvSpPr>
            <a:spLocks noChangeArrowheads="1"/>
          </p:cNvSpPr>
          <p:nvPr/>
        </p:nvSpPr>
        <p:spPr bwMode="auto">
          <a:xfrm>
            <a:off x="3835163" y="5966766"/>
            <a:ext cx="610140"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:Man</a:t>
            </a:r>
          </a:p>
        </p:txBody>
      </p:sp>
      <p:cxnSp>
        <p:nvCxnSpPr>
          <p:cNvPr id="186394" name="Straight Arrow Connector 63"/>
          <p:cNvCxnSpPr>
            <a:cxnSpLocks noChangeShapeType="1"/>
          </p:cNvCxnSpPr>
          <p:nvPr/>
        </p:nvCxnSpPr>
        <p:spPr bwMode="auto">
          <a:xfrm flipH="1">
            <a:off x="4482825" y="6062930"/>
            <a:ext cx="1043715" cy="119071"/>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6395" name="TextBox 67"/>
          <p:cNvSpPr txBox="1">
            <a:spLocks noChangeArrowheads="1"/>
          </p:cNvSpPr>
          <p:nvPr/>
        </p:nvSpPr>
        <p:spPr bwMode="auto">
          <a:xfrm>
            <a:off x="4705007" y="5813677"/>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6396" name="Straight Arrow Connector 53"/>
          <p:cNvCxnSpPr>
            <a:cxnSpLocks noChangeShapeType="1"/>
          </p:cNvCxnSpPr>
          <p:nvPr/>
        </p:nvCxnSpPr>
        <p:spPr bwMode="auto">
          <a:xfrm flipV="1">
            <a:off x="4151313" y="2222501"/>
            <a:ext cx="2995612" cy="3729038"/>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6397" name="TextBox 55"/>
          <p:cNvSpPr txBox="1">
            <a:spLocks noChangeArrowheads="1"/>
          </p:cNvSpPr>
          <p:nvPr/>
        </p:nvSpPr>
        <p:spPr bwMode="auto">
          <a:xfrm>
            <a:off x="6162675" y="2919414"/>
            <a:ext cx="79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6398" name="Straight Arrow Connector 5"/>
          <p:cNvCxnSpPr>
            <a:cxnSpLocks noChangeShapeType="1"/>
          </p:cNvCxnSpPr>
          <p:nvPr/>
        </p:nvCxnSpPr>
        <p:spPr bwMode="auto">
          <a:xfrm>
            <a:off x="1242936" y="4815073"/>
            <a:ext cx="0" cy="935099"/>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6399" name="Oval 10"/>
          <p:cNvSpPr>
            <a:spLocks noChangeArrowheads="1"/>
          </p:cNvSpPr>
          <p:nvPr/>
        </p:nvSpPr>
        <p:spPr bwMode="auto">
          <a:xfrm>
            <a:off x="384151" y="5750058"/>
            <a:ext cx="133596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err="1"/>
              <a:t>rdf:property</a:t>
            </a:r>
            <a:endParaRPr lang="en-US" altLang="en-US" sz="1400" dirty="0"/>
          </a:p>
        </p:txBody>
      </p:sp>
      <p:sp>
        <p:nvSpPr>
          <p:cNvPr id="186400" name="TextBox 45"/>
          <p:cNvSpPr txBox="1">
            <a:spLocks noChangeArrowheads="1"/>
          </p:cNvSpPr>
          <p:nvPr/>
        </p:nvSpPr>
        <p:spPr bwMode="auto">
          <a:xfrm>
            <a:off x="1214363" y="5126243"/>
            <a:ext cx="792113"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6401" name="Straight Arrow Connector 7"/>
          <p:cNvCxnSpPr>
            <a:cxnSpLocks noChangeShapeType="1"/>
          </p:cNvCxnSpPr>
          <p:nvPr/>
        </p:nvCxnSpPr>
        <p:spPr bwMode="auto">
          <a:xfrm>
            <a:off x="2250936" y="4670600"/>
            <a:ext cx="1150867" cy="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6402" name="TextBox 14"/>
          <p:cNvSpPr txBox="1">
            <a:spLocks noChangeArrowheads="1"/>
          </p:cNvSpPr>
          <p:nvPr/>
        </p:nvSpPr>
        <p:spPr bwMode="auto">
          <a:xfrm>
            <a:off x="2163629" y="4372131"/>
            <a:ext cx="122388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rdfs:Domain</a:t>
            </a:r>
          </a:p>
        </p:txBody>
      </p:sp>
      <p:cxnSp>
        <p:nvCxnSpPr>
          <p:cNvPr id="186403" name="Straight Arrow Connector 6"/>
          <p:cNvCxnSpPr>
            <a:cxnSpLocks noChangeShapeType="1"/>
          </p:cNvCxnSpPr>
          <p:nvPr/>
        </p:nvCxnSpPr>
        <p:spPr bwMode="auto">
          <a:xfrm>
            <a:off x="2044574" y="4838890"/>
            <a:ext cx="1800114" cy="124627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6404" name="TextBox 16"/>
          <p:cNvSpPr txBox="1">
            <a:spLocks noChangeArrowheads="1"/>
          </p:cNvSpPr>
          <p:nvPr/>
        </p:nvSpPr>
        <p:spPr bwMode="auto">
          <a:xfrm rot="2050121">
            <a:off x="2570004" y="5285004"/>
            <a:ext cx="122388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rdfs:Range</a:t>
            </a:r>
          </a:p>
        </p:txBody>
      </p:sp>
      <p:sp>
        <p:nvSpPr>
          <p:cNvPr id="186405" name="Oval 19"/>
          <p:cNvSpPr>
            <a:spLocks noChangeArrowheads="1"/>
          </p:cNvSpPr>
          <p:nvPr/>
        </p:nvSpPr>
        <p:spPr bwMode="auto">
          <a:xfrm>
            <a:off x="6570258" y="3517885"/>
            <a:ext cx="918956"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:Person</a:t>
            </a:r>
          </a:p>
        </p:txBody>
      </p:sp>
      <p:sp>
        <p:nvSpPr>
          <p:cNvPr id="186406" name="TextBox 27"/>
          <p:cNvSpPr txBox="1">
            <a:spLocks noChangeArrowheads="1"/>
          </p:cNvSpPr>
          <p:nvPr/>
        </p:nvSpPr>
        <p:spPr bwMode="auto">
          <a:xfrm rot="20481493">
            <a:off x="4501872" y="4002219"/>
            <a:ext cx="151120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rdfs:subClassOf</a:t>
            </a:r>
          </a:p>
        </p:txBody>
      </p:sp>
      <p:cxnSp>
        <p:nvCxnSpPr>
          <p:cNvPr id="186407" name="Straight Arrow Connector 8"/>
          <p:cNvCxnSpPr>
            <a:cxnSpLocks noChangeShapeType="1"/>
          </p:cNvCxnSpPr>
          <p:nvPr/>
        </p:nvCxnSpPr>
        <p:spPr bwMode="auto">
          <a:xfrm flipV="1">
            <a:off x="4409803" y="3806943"/>
            <a:ext cx="2233475" cy="792215"/>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cxnSp>
        <p:nvCxnSpPr>
          <p:cNvPr id="186408" name="Straight Arrow Connector 25"/>
          <p:cNvCxnSpPr>
            <a:cxnSpLocks noChangeShapeType="1"/>
          </p:cNvCxnSpPr>
          <p:nvPr/>
        </p:nvCxnSpPr>
        <p:spPr bwMode="auto">
          <a:xfrm flipV="1">
            <a:off x="4355831" y="3878386"/>
            <a:ext cx="2574766" cy="2136916"/>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6409" name="TextBox 28"/>
          <p:cNvSpPr txBox="1">
            <a:spLocks noChangeArrowheads="1"/>
          </p:cNvSpPr>
          <p:nvPr/>
        </p:nvSpPr>
        <p:spPr bwMode="auto">
          <a:xfrm rot="19096027">
            <a:off x="4062162" y="5304055"/>
            <a:ext cx="151279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rdfs:subClassOf</a:t>
            </a:r>
          </a:p>
        </p:txBody>
      </p:sp>
      <p:cxnSp>
        <p:nvCxnSpPr>
          <p:cNvPr id="186410" name="Straight Arrow Connector 49"/>
          <p:cNvCxnSpPr>
            <a:cxnSpLocks noChangeShapeType="1"/>
          </p:cNvCxnSpPr>
          <p:nvPr/>
        </p:nvCxnSpPr>
        <p:spPr bwMode="auto">
          <a:xfrm flipV="1">
            <a:off x="7075051" y="2293956"/>
            <a:ext cx="142866" cy="1152601"/>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6411" name="TextBox 52"/>
          <p:cNvSpPr txBox="1">
            <a:spLocks noChangeArrowheads="1"/>
          </p:cNvSpPr>
          <p:nvPr/>
        </p:nvSpPr>
        <p:spPr bwMode="auto">
          <a:xfrm>
            <a:off x="7146484" y="2725785"/>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6372" name="TextBox 49"/>
          <p:cNvSpPr txBox="1">
            <a:spLocks noChangeArrowheads="1"/>
          </p:cNvSpPr>
          <p:nvPr/>
        </p:nvSpPr>
        <p:spPr bwMode="auto">
          <a:xfrm>
            <a:off x="179388" y="922412"/>
            <a:ext cx="629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We can also add that both classes :Woman and :Man are subclasses of the class :Person</a:t>
            </a:r>
          </a:p>
        </p:txBody>
      </p:sp>
      <p:sp>
        <p:nvSpPr>
          <p:cNvPr id="44" name="Arc 43"/>
          <p:cNvSpPr/>
          <p:nvPr/>
        </p:nvSpPr>
        <p:spPr bwMode="auto">
          <a:xfrm rot="4047159">
            <a:off x="7544310" y="4897136"/>
            <a:ext cx="570830" cy="1971729"/>
          </a:xfrm>
          <a:prstGeom prst="arc">
            <a:avLst>
              <a:gd name="adj1" fmla="val 15899419"/>
              <a:gd name="adj2" fmla="val 0"/>
            </a:avLst>
          </a:prstGeom>
          <a:noFill/>
          <a:ln w="25400" cap="flat" cmpd="sng" algn="ctr">
            <a:solidFill>
              <a:schemeClr val="tx1"/>
            </a:solidFill>
            <a:prstDash val="sysDash"/>
            <a:round/>
            <a:headEnd type="none" w="med" len="lg"/>
            <a:tailEnd type="stealth" w="med" len="lg"/>
          </a:ln>
          <a:effectLst/>
        </p:spPr>
        <p:txBody>
          <a:bodyPr wrap="square" lIns="18000" tIns="10800" rIns="18000" bIns="10800" anchor="ctr" anchorCtr="1">
            <a:spAutoFit/>
          </a:bodyPr>
          <a:lstStyle/>
          <a:p>
            <a:pPr>
              <a:defRPr/>
            </a:pPr>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684213" y="74"/>
            <a:ext cx="5429250" cy="549275"/>
          </a:xfrm>
        </p:spPr>
        <p:txBody>
          <a:bodyPr/>
          <a:lstStyle/>
          <a:p>
            <a:r>
              <a:rPr lang="en-US" altLang="en-US" sz="3600"/>
              <a:t>RDFS example</a:t>
            </a:r>
          </a:p>
        </p:txBody>
      </p:sp>
      <p:sp>
        <p:nvSpPr>
          <p:cNvPr id="186372" name="TextBox 49"/>
          <p:cNvSpPr txBox="1">
            <a:spLocks noChangeArrowheads="1"/>
          </p:cNvSpPr>
          <p:nvPr/>
        </p:nvSpPr>
        <p:spPr bwMode="auto">
          <a:xfrm>
            <a:off x="179388" y="922412"/>
            <a:ext cx="629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We can also add that both classes :Woman and :Man are subclasses of the class :Person</a:t>
            </a:r>
          </a:p>
        </p:txBody>
      </p:sp>
      <p:pic>
        <p:nvPicPr>
          <p:cNvPr id="2" name="Picture 1"/>
          <p:cNvPicPr>
            <a:picLocks noChangeAspect="1"/>
          </p:cNvPicPr>
          <p:nvPr/>
        </p:nvPicPr>
        <p:blipFill>
          <a:blip r:embed="rId2"/>
          <a:stretch>
            <a:fillRect/>
          </a:stretch>
        </p:blipFill>
        <p:spPr>
          <a:xfrm>
            <a:off x="27544" y="1661854"/>
            <a:ext cx="9118029" cy="4862317"/>
          </a:xfrm>
          <a:prstGeom prst="rect">
            <a:avLst/>
          </a:prstGeom>
        </p:spPr>
      </p:pic>
    </p:spTree>
    <p:extLst>
      <p:ext uri="{BB962C8B-B14F-4D97-AF65-F5344CB8AC3E}">
        <p14:creationId xmlns:p14="http://schemas.microsoft.com/office/powerpoint/2010/main" val="30269157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Rectangle 4"/>
          <p:cNvSpPr>
            <a:spLocks noChangeArrowheads="1"/>
          </p:cNvSpPr>
          <p:nvPr/>
        </p:nvSpPr>
        <p:spPr bwMode="auto">
          <a:xfrm>
            <a:off x="-9526" y="1742520"/>
            <a:ext cx="9144000" cy="4846320"/>
          </a:xfrm>
          <a:prstGeom prst="rect">
            <a:avLst/>
          </a:prstGeom>
          <a:solidFill>
            <a:schemeClr val="accent1"/>
          </a:solidFill>
          <a:ln w="25400" algn="ctr">
            <a:solidFill>
              <a:schemeClr val="tx1"/>
            </a:solidFill>
            <a:prstDash val="dash"/>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52" name="Isosceles Triangle 51"/>
          <p:cNvSpPr/>
          <p:nvPr/>
        </p:nvSpPr>
        <p:spPr bwMode="auto">
          <a:xfrm>
            <a:off x="6370664" y="4487322"/>
            <a:ext cx="2743200" cy="2103120"/>
          </a:xfrm>
          <a:prstGeom prst="triangle">
            <a:avLst>
              <a:gd name="adj" fmla="val 100000"/>
            </a:avLst>
          </a:prstGeom>
          <a:solidFill>
            <a:schemeClr val="bg1">
              <a:lumMod val="85000"/>
            </a:schemeClr>
          </a:solidFill>
          <a:ln w="19050" cap="flat" cmpd="sng" algn="ctr">
            <a:solidFill>
              <a:schemeClr val="tx1"/>
            </a:solidFill>
            <a:prstDash val="dash"/>
            <a:round/>
            <a:headEnd type="none" w="med" len="med"/>
            <a:tailEnd type="none" w="med" len="med"/>
          </a:ln>
          <a:effectLst/>
        </p:spPr>
        <p:txBody>
          <a:bodyPr lIns="18000" tIns="10800" rIns="18000" bIns="10800" anchor="ctr" anchorCtr="1">
            <a:spAutoFit/>
          </a:bodyPr>
          <a:lstStyle/>
          <a:p>
            <a:pPr>
              <a:defRPr/>
            </a:pPr>
            <a:endParaRPr lang="en-US"/>
          </a:p>
        </p:txBody>
      </p:sp>
      <p:sp>
        <p:nvSpPr>
          <p:cNvPr id="187394" name="Title 1"/>
          <p:cNvSpPr>
            <a:spLocks noGrp="1"/>
          </p:cNvSpPr>
          <p:nvPr>
            <p:ph type="title"/>
          </p:nvPr>
        </p:nvSpPr>
        <p:spPr>
          <a:xfrm>
            <a:off x="684213" y="74"/>
            <a:ext cx="5429250" cy="549275"/>
          </a:xfrm>
        </p:spPr>
        <p:txBody>
          <a:bodyPr/>
          <a:lstStyle/>
          <a:p>
            <a:r>
              <a:rPr lang="en-US" altLang="en-US" sz="3600"/>
              <a:t>RDFS example</a:t>
            </a:r>
          </a:p>
        </p:txBody>
      </p:sp>
      <p:sp>
        <p:nvSpPr>
          <p:cNvPr id="187399"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187400" name="Rectangle 57"/>
          <p:cNvSpPr>
            <a:spLocks noChangeArrowheads="1"/>
          </p:cNvSpPr>
          <p:nvPr/>
        </p:nvSpPr>
        <p:spPr bwMode="auto">
          <a:xfrm>
            <a:off x="6357057" y="5019873"/>
            <a:ext cx="1008000" cy="236553"/>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7401" name="Rectangle 56"/>
          <p:cNvSpPr>
            <a:spLocks noChangeArrowheads="1"/>
          </p:cNvSpPr>
          <p:nvPr/>
        </p:nvSpPr>
        <p:spPr bwMode="auto">
          <a:xfrm>
            <a:off x="5544375" y="5911579"/>
            <a:ext cx="1008000" cy="236554"/>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7402"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7403"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7405" name="Rectangle 2"/>
          <p:cNvSpPr>
            <a:spLocks noChangeArrowheads="1"/>
          </p:cNvSpPr>
          <p:nvPr/>
        </p:nvSpPr>
        <p:spPr bwMode="auto">
          <a:xfrm>
            <a:off x="7514834" y="5619187"/>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a:t>
            </a:r>
            <a:r>
              <a:rPr lang="en-US" altLang="en-US" sz="1200" dirty="0" err="1"/>
              <a:t>hasHusband</a:t>
            </a:r>
            <a:endParaRPr lang="en-US" altLang="en-US" sz="1200" dirty="0"/>
          </a:p>
        </p:txBody>
      </p:sp>
      <p:sp>
        <p:nvSpPr>
          <p:cNvPr id="187406"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cxnSp>
        <p:nvCxnSpPr>
          <p:cNvPr id="187407" name="Straight Connector 18"/>
          <p:cNvCxnSpPr>
            <a:cxnSpLocks noChangeShapeType="1"/>
          </p:cNvCxnSpPr>
          <p:nvPr/>
        </p:nvCxnSpPr>
        <p:spPr bwMode="auto">
          <a:xfrm>
            <a:off x="7307907" y="5180226"/>
            <a:ext cx="921199" cy="118276"/>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7408" name="Straight Connector 21"/>
          <p:cNvCxnSpPr>
            <a:cxnSpLocks noChangeShapeType="1"/>
          </p:cNvCxnSpPr>
          <p:nvPr/>
        </p:nvCxnSpPr>
        <p:spPr bwMode="auto">
          <a:xfrm>
            <a:off x="6539108" y="6059983"/>
            <a:ext cx="975726" cy="202185"/>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187409" name="Rounded Rectangle 3"/>
          <p:cNvSpPr>
            <a:spLocks noChangeArrowheads="1"/>
          </p:cNvSpPr>
          <p:nvPr/>
        </p:nvSpPr>
        <p:spPr bwMode="auto">
          <a:xfrm>
            <a:off x="919106" y="4526129"/>
            <a:ext cx="1255635" cy="263542"/>
          </a:xfrm>
          <a:prstGeom prst="roundRect">
            <a:avLst>
              <a:gd name="adj" fmla="val 16667"/>
            </a:avLst>
          </a:prstGeom>
          <a:solidFill>
            <a:srgbClr val="92D05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:hasHusband</a:t>
            </a:r>
          </a:p>
        </p:txBody>
      </p:sp>
      <p:cxnSp>
        <p:nvCxnSpPr>
          <p:cNvPr id="187410" name="Straight Connector 24"/>
          <p:cNvCxnSpPr>
            <a:cxnSpLocks noChangeShapeType="1"/>
          </p:cNvCxnSpPr>
          <p:nvPr/>
        </p:nvCxnSpPr>
        <p:spPr bwMode="auto">
          <a:xfrm>
            <a:off x="2222366" y="4689651"/>
            <a:ext cx="5340093" cy="1133227"/>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7411" name="Straight Arrow Connector 58"/>
          <p:cNvCxnSpPr>
            <a:cxnSpLocks noChangeShapeType="1"/>
            <a:stCxn id="187400" idx="1"/>
          </p:cNvCxnSpPr>
          <p:nvPr/>
        </p:nvCxnSpPr>
        <p:spPr bwMode="auto">
          <a:xfrm flipH="1" flipV="1">
            <a:off x="4444726" y="4680126"/>
            <a:ext cx="1912331" cy="458024"/>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7412" name="TextBox 66"/>
          <p:cNvSpPr txBox="1">
            <a:spLocks noChangeArrowheads="1"/>
          </p:cNvSpPr>
          <p:nvPr/>
        </p:nvSpPr>
        <p:spPr bwMode="auto">
          <a:xfrm>
            <a:off x="5687250" y="4740453"/>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7413" name="Oval 17"/>
          <p:cNvSpPr>
            <a:spLocks noChangeArrowheads="1"/>
          </p:cNvSpPr>
          <p:nvPr/>
        </p:nvSpPr>
        <p:spPr bwMode="auto">
          <a:xfrm>
            <a:off x="3439900" y="4497438"/>
            <a:ext cx="984236"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:Woman</a:t>
            </a:r>
          </a:p>
        </p:txBody>
      </p:sp>
      <p:cxnSp>
        <p:nvCxnSpPr>
          <p:cNvPr id="187414" name="Straight Arrow Connector 53"/>
          <p:cNvCxnSpPr>
            <a:cxnSpLocks noChangeShapeType="1"/>
          </p:cNvCxnSpPr>
          <p:nvPr/>
        </p:nvCxnSpPr>
        <p:spPr bwMode="auto">
          <a:xfrm flipV="1">
            <a:off x="4193916" y="2149484"/>
            <a:ext cx="2665249" cy="2305203"/>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7415" name="Oval 26"/>
          <p:cNvSpPr>
            <a:spLocks noChangeArrowheads="1"/>
          </p:cNvSpPr>
          <p:nvPr/>
        </p:nvSpPr>
        <p:spPr bwMode="auto">
          <a:xfrm>
            <a:off x="6786144" y="1862014"/>
            <a:ext cx="117141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rdfs:Class</a:t>
            </a:r>
          </a:p>
        </p:txBody>
      </p:sp>
      <p:sp>
        <p:nvSpPr>
          <p:cNvPr id="187416" name="TextBox 55"/>
          <p:cNvSpPr txBox="1">
            <a:spLocks noChangeArrowheads="1"/>
          </p:cNvSpPr>
          <p:nvPr/>
        </p:nvSpPr>
        <p:spPr bwMode="auto">
          <a:xfrm>
            <a:off x="5419390" y="2509870"/>
            <a:ext cx="790526"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7417" name="Oval 18"/>
          <p:cNvSpPr>
            <a:spLocks noChangeArrowheads="1"/>
          </p:cNvSpPr>
          <p:nvPr/>
        </p:nvSpPr>
        <p:spPr bwMode="auto">
          <a:xfrm>
            <a:off x="3835163" y="5966766"/>
            <a:ext cx="610140"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:Man</a:t>
            </a:r>
          </a:p>
        </p:txBody>
      </p:sp>
      <p:cxnSp>
        <p:nvCxnSpPr>
          <p:cNvPr id="187418" name="Straight Arrow Connector 63"/>
          <p:cNvCxnSpPr>
            <a:cxnSpLocks noChangeShapeType="1"/>
          </p:cNvCxnSpPr>
          <p:nvPr/>
        </p:nvCxnSpPr>
        <p:spPr bwMode="auto">
          <a:xfrm flipH="1">
            <a:off x="4482825" y="6062930"/>
            <a:ext cx="1043715" cy="119071"/>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7419" name="TextBox 67"/>
          <p:cNvSpPr txBox="1">
            <a:spLocks noChangeArrowheads="1"/>
          </p:cNvSpPr>
          <p:nvPr/>
        </p:nvSpPr>
        <p:spPr bwMode="auto">
          <a:xfrm>
            <a:off x="4705007" y="5813677"/>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7420" name="Straight Arrow Connector 53"/>
          <p:cNvCxnSpPr>
            <a:cxnSpLocks noChangeShapeType="1"/>
          </p:cNvCxnSpPr>
          <p:nvPr/>
        </p:nvCxnSpPr>
        <p:spPr bwMode="auto">
          <a:xfrm flipV="1">
            <a:off x="4151313" y="2222501"/>
            <a:ext cx="2995612" cy="3729038"/>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7421" name="TextBox 55"/>
          <p:cNvSpPr txBox="1">
            <a:spLocks noChangeArrowheads="1"/>
          </p:cNvSpPr>
          <p:nvPr/>
        </p:nvSpPr>
        <p:spPr bwMode="auto">
          <a:xfrm>
            <a:off x="6162675" y="2919414"/>
            <a:ext cx="79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7422" name="Straight Arrow Connector 5"/>
          <p:cNvCxnSpPr>
            <a:cxnSpLocks noChangeShapeType="1"/>
          </p:cNvCxnSpPr>
          <p:nvPr/>
        </p:nvCxnSpPr>
        <p:spPr bwMode="auto">
          <a:xfrm>
            <a:off x="1242936" y="4815073"/>
            <a:ext cx="0" cy="935099"/>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7423" name="Oval 10"/>
          <p:cNvSpPr>
            <a:spLocks noChangeArrowheads="1"/>
          </p:cNvSpPr>
          <p:nvPr/>
        </p:nvSpPr>
        <p:spPr bwMode="auto">
          <a:xfrm>
            <a:off x="384151" y="5750058"/>
            <a:ext cx="133596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err="1"/>
              <a:t>rdf:property</a:t>
            </a:r>
            <a:endParaRPr lang="en-US" altLang="en-US" sz="1400" dirty="0"/>
          </a:p>
        </p:txBody>
      </p:sp>
      <p:sp>
        <p:nvSpPr>
          <p:cNvPr id="187424" name="TextBox 45"/>
          <p:cNvSpPr txBox="1">
            <a:spLocks noChangeArrowheads="1"/>
          </p:cNvSpPr>
          <p:nvPr/>
        </p:nvSpPr>
        <p:spPr bwMode="auto">
          <a:xfrm>
            <a:off x="1214363" y="5126243"/>
            <a:ext cx="792113"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7425" name="Straight Arrow Connector 7"/>
          <p:cNvCxnSpPr>
            <a:cxnSpLocks noChangeShapeType="1"/>
          </p:cNvCxnSpPr>
          <p:nvPr/>
        </p:nvCxnSpPr>
        <p:spPr bwMode="auto">
          <a:xfrm>
            <a:off x="2250936" y="4670600"/>
            <a:ext cx="1150867" cy="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7426" name="TextBox 14"/>
          <p:cNvSpPr txBox="1">
            <a:spLocks noChangeArrowheads="1"/>
          </p:cNvSpPr>
          <p:nvPr/>
        </p:nvSpPr>
        <p:spPr bwMode="auto">
          <a:xfrm>
            <a:off x="2163629" y="4372131"/>
            <a:ext cx="122388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rdfs:Domain</a:t>
            </a:r>
          </a:p>
        </p:txBody>
      </p:sp>
      <p:cxnSp>
        <p:nvCxnSpPr>
          <p:cNvPr id="187427" name="Straight Arrow Connector 6"/>
          <p:cNvCxnSpPr>
            <a:cxnSpLocks noChangeShapeType="1"/>
          </p:cNvCxnSpPr>
          <p:nvPr/>
        </p:nvCxnSpPr>
        <p:spPr bwMode="auto">
          <a:xfrm>
            <a:off x="2044574" y="4838890"/>
            <a:ext cx="1800114" cy="124627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7428" name="TextBox 16"/>
          <p:cNvSpPr txBox="1">
            <a:spLocks noChangeArrowheads="1"/>
          </p:cNvSpPr>
          <p:nvPr/>
        </p:nvSpPr>
        <p:spPr bwMode="auto">
          <a:xfrm rot="2050121">
            <a:off x="2570004" y="5285004"/>
            <a:ext cx="122388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rdfs:Range</a:t>
            </a:r>
          </a:p>
        </p:txBody>
      </p:sp>
      <p:sp>
        <p:nvSpPr>
          <p:cNvPr id="187429" name="Oval 19"/>
          <p:cNvSpPr>
            <a:spLocks noChangeArrowheads="1"/>
          </p:cNvSpPr>
          <p:nvPr/>
        </p:nvSpPr>
        <p:spPr bwMode="auto">
          <a:xfrm>
            <a:off x="6570258" y="3517885"/>
            <a:ext cx="918956"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:Person</a:t>
            </a:r>
          </a:p>
        </p:txBody>
      </p:sp>
      <p:sp>
        <p:nvSpPr>
          <p:cNvPr id="187430" name="TextBox 27"/>
          <p:cNvSpPr txBox="1">
            <a:spLocks noChangeArrowheads="1"/>
          </p:cNvSpPr>
          <p:nvPr/>
        </p:nvSpPr>
        <p:spPr bwMode="auto">
          <a:xfrm rot="20481493">
            <a:off x="4501872" y="4002219"/>
            <a:ext cx="151120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rdfs:subClassOf</a:t>
            </a:r>
          </a:p>
        </p:txBody>
      </p:sp>
      <p:cxnSp>
        <p:nvCxnSpPr>
          <p:cNvPr id="187431" name="Straight Arrow Connector 8"/>
          <p:cNvCxnSpPr>
            <a:cxnSpLocks noChangeShapeType="1"/>
          </p:cNvCxnSpPr>
          <p:nvPr/>
        </p:nvCxnSpPr>
        <p:spPr bwMode="auto">
          <a:xfrm flipV="1">
            <a:off x="4409803" y="3806943"/>
            <a:ext cx="2233475" cy="792215"/>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cxnSp>
        <p:nvCxnSpPr>
          <p:cNvPr id="187432" name="Straight Arrow Connector 25"/>
          <p:cNvCxnSpPr>
            <a:cxnSpLocks noChangeShapeType="1"/>
          </p:cNvCxnSpPr>
          <p:nvPr/>
        </p:nvCxnSpPr>
        <p:spPr bwMode="auto">
          <a:xfrm flipV="1">
            <a:off x="4355831" y="3878386"/>
            <a:ext cx="2574766" cy="2136916"/>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7433" name="TextBox 28"/>
          <p:cNvSpPr txBox="1">
            <a:spLocks noChangeArrowheads="1"/>
          </p:cNvSpPr>
          <p:nvPr/>
        </p:nvSpPr>
        <p:spPr bwMode="auto">
          <a:xfrm rot="19096027">
            <a:off x="4062162" y="5304055"/>
            <a:ext cx="151279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rdfs:subClassOf</a:t>
            </a:r>
          </a:p>
        </p:txBody>
      </p:sp>
      <p:cxnSp>
        <p:nvCxnSpPr>
          <p:cNvPr id="187434" name="Straight Arrow Connector 49"/>
          <p:cNvCxnSpPr>
            <a:cxnSpLocks noChangeShapeType="1"/>
          </p:cNvCxnSpPr>
          <p:nvPr/>
        </p:nvCxnSpPr>
        <p:spPr bwMode="auto">
          <a:xfrm flipV="1">
            <a:off x="7075051" y="2293956"/>
            <a:ext cx="142866" cy="1152601"/>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7435" name="TextBox 52"/>
          <p:cNvSpPr txBox="1">
            <a:spLocks noChangeArrowheads="1"/>
          </p:cNvSpPr>
          <p:nvPr/>
        </p:nvSpPr>
        <p:spPr bwMode="auto">
          <a:xfrm>
            <a:off x="7146484" y="2725785"/>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7436" name="Rounded Rectangle 36"/>
          <p:cNvSpPr>
            <a:spLocks noChangeArrowheads="1"/>
          </p:cNvSpPr>
          <p:nvPr/>
        </p:nvSpPr>
        <p:spPr bwMode="auto">
          <a:xfrm>
            <a:off x="449235" y="3014729"/>
            <a:ext cx="1255635" cy="261954"/>
          </a:xfrm>
          <a:prstGeom prst="roundRect">
            <a:avLst>
              <a:gd name="adj" fmla="val 16667"/>
            </a:avLst>
          </a:prstGeom>
          <a:solidFill>
            <a:srgbClr val="92D05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:hasSpooth</a:t>
            </a:r>
          </a:p>
        </p:txBody>
      </p:sp>
      <p:cxnSp>
        <p:nvCxnSpPr>
          <p:cNvPr id="187437" name="Straight Arrow Connector 43"/>
          <p:cNvCxnSpPr>
            <a:cxnSpLocks noChangeShapeType="1"/>
          </p:cNvCxnSpPr>
          <p:nvPr/>
        </p:nvCxnSpPr>
        <p:spPr bwMode="auto">
          <a:xfrm flipH="1">
            <a:off x="450822" y="3302085"/>
            <a:ext cx="71434" cy="2521117"/>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7438" name="TextBox 11"/>
          <p:cNvSpPr txBox="1">
            <a:spLocks noChangeArrowheads="1"/>
          </p:cNvSpPr>
          <p:nvPr/>
        </p:nvSpPr>
        <p:spPr bwMode="auto">
          <a:xfrm>
            <a:off x="465109" y="4006981"/>
            <a:ext cx="792113" cy="30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7439" name="Straight Arrow Connector 37"/>
          <p:cNvCxnSpPr>
            <a:cxnSpLocks noChangeShapeType="1"/>
          </p:cNvCxnSpPr>
          <p:nvPr/>
        </p:nvCxnSpPr>
        <p:spPr bwMode="auto">
          <a:xfrm>
            <a:off x="1746142" y="3014729"/>
            <a:ext cx="5040002" cy="50327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cxnSp>
        <p:nvCxnSpPr>
          <p:cNvPr id="187440" name="Straight Arrow Connector 40"/>
          <p:cNvCxnSpPr>
            <a:cxnSpLocks noChangeShapeType="1"/>
          </p:cNvCxnSpPr>
          <p:nvPr/>
        </p:nvCxnSpPr>
        <p:spPr bwMode="auto">
          <a:xfrm>
            <a:off x="1746142" y="3230643"/>
            <a:ext cx="4752682" cy="50327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7441" name="TextBox 38"/>
          <p:cNvSpPr txBox="1">
            <a:spLocks noChangeArrowheads="1"/>
          </p:cNvSpPr>
          <p:nvPr/>
        </p:nvSpPr>
        <p:spPr bwMode="auto">
          <a:xfrm rot="366431">
            <a:off x="3200202" y="2871844"/>
            <a:ext cx="1225474" cy="30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rdfs:Domain</a:t>
            </a:r>
          </a:p>
        </p:txBody>
      </p:sp>
      <p:sp>
        <p:nvSpPr>
          <p:cNvPr id="187442" name="TextBox 42"/>
          <p:cNvSpPr txBox="1">
            <a:spLocks noChangeArrowheads="1"/>
          </p:cNvSpPr>
          <p:nvPr/>
        </p:nvSpPr>
        <p:spPr bwMode="auto">
          <a:xfrm rot="285861">
            <a:off x="3079560" y="3421156"/>
            <a:ext cx="122547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rdfs:Range</a:t>
            </a:r>
          </a:p>
        </p:txBody>
      </p:sp>
      <p:sp>
        <p:nvSpPr>
          <p:cNvPr id="187396" name="TextBox 56"/>
          <p:cNvSpPr txBox="1">
            <a:spLocks noChangeArrowheads="1"/>
          </p:cNvSpPr>
          <p:nvPr/>
        </p:nvSpPr>
        <p:spPr bwMode="auto">
          <a:xfrm>
            <a:off x="179425" y="922412"/>
            <a:ext cx="8713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We can also introduce new (more general one) property :hasSpooth, which domain and range both belong to class :Person</a:t>
            </a:r>
          </a:p>
        </p:txBody>
      </p:sp>
      <p:sp>
        <p:nvSpPr>
          <p:cNvPr id="51" name="Arc 50"/>
          <p:cNvSpPr/>
          <p:nvPr/>
        </p:nvSpPr>
        <p:spPr bwMode="auto">
          <a:xfrm rot="4047159">
            <a:off x="7544310" y="4897136"/>
            <a:ext cx="570830" cy="1971729"/>
          </a:xfrm>
          <a:prstGeom prst="arc">
            <a:avLst>
              <a:gd name="adj1" fmla="val 15899419"/>
              <a:gd name="adj2" fmla="val 0"/>
            </a:avLst>
          </a:prstGeom>
          <a:noFill/>
          <a:ln w="25400" cap="flat" cmpd="sng" algn="ctr">
            <a:solidFill>
              <a:schemeClr val="tx1"/>
            </a:solidFill>
            <a:prstDash val="sysDash"/>
            <a:round/>
            <a:headEnd type="none" w="med" len="lg"/>
            <a:tailEnd type="stealth" w="med" len="lg"/>
          </a:ln>
          <a:effectLst/>
        </p:spPr>
        <p:txBody>
          <a:bodyPr wrap="square" lIns="18000" tIns="10800" rIns="18000" bIns="10800" anchor="ctr" anchorCtr="1">
            <a:spAutoFit/>
          </a:bodyPr>
          <a:lstStyle/>
          <a:p>
            <a:pPr>
              <a:defRPr/>
            </a:pPr>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684213" y="74"/>
            <a:ext cx="5429250" cy="549275"/>
          </a:xfrm>
        </p:spPr>
        <p:txBody>
          <a:bodyPr/>
          <a:lstStyle/>
          <a:p>
            <a:r>
              <a:rPr lang="en-US" altLang="en-US" sz="3600"/>
              <a:t>RDFS example</a:t>
            </a:r>
          </a:p>
        </p:txBody>
      </p:sp>
      <p:sp>
        <p:nvSpPr>
          <p:cNvPr id="187396" name="TextBox 56"/>
          <p:cNvSpPr txBox="1">
            <a:spLocks noChangeArrowheads="1"/>
          </p:cNvSpPr>
          <p:nvPr/>
        </p:nvSpPr>
        <p:spPr bwMode="auto">
          <a:xfrm>
            <a:off x="179425" y="922412"/>
            <a:ext cx="8713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We can also introduce new (more general one) property :hasSpooth, which domain and range both belong to class :Person</a:t>
            </a:r>
          </a:p>
        </p:txBody>
      </p:sp>
      <p:pic>
        <p:nvPicPr>
          <p:cNvPr id="2" name="Picture 1"/>
          <p:cNvPicPr>
            <a:picLocks noChangeAspect="1"/>
          </p:cNvPicPr>
          <p:nvPr/>
        </p:nvPicPr>
        <p:blipFill>
          <a:blip r:embed="rId2"/>
          <a:stretch>
            <a:fillRect/>
          </a:stretch>
        </p:blipFill>
        <p:spPr>
          <a:xfrm>
            <a:off x="19594" y="1596363"/>
            <a:ext cx="9132316" cy="4873723"/>
          </a:xfrm>
          <a:prstGeom prst="rect">
            <a:avLst/>
          </a:prstGeom>
        </p:spPr>
      </p:pic>
    </p:spTree>
    <p:extLst>
      <p:ext uri="{BB962C8B-B14F-4D97-AF65-F5344CB8AC3E}">
        <p14:creationId xmlns:p14="http://schemas.microsoft.com/office/powerpoint/2010/main" val="1926119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Rectangle 4"/>
          <p:cNvSpPr>
            <a:spLocks noChangeArrowheads="1"/>
          </p:cNvSpPr>
          <p:nvPr/>
        </p:nvSpPr>
        <p:spPr bwMode="auto">
          <a:xfrm>
            <a:off x="-9526" y="1742520"/>
            <a:ext cx="9144000" cy="4846320"/>
          </a:xfrm>
          <a:prstGeom prst="rect">
            <a:avLst/>
          </a:prstGeom>
          <a:solidFill>
            <a:schemeClr val="accent1"/>
          </a:solidFill>
          <a:ln w="25400" algn="ctr">
            <a:solidFill>
              <a:schemeClr val="tx1"/>
            </a:solidFill>
            <a:prstDash val="dash"/>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54" name="Isosceles Triangle 53"/>
          <p:cNvSpPr/>
          <p:nvPr/>
        </p:nvSpPr>
        <p:spPr bwMode="auto">
          <a:xfrm>
            <a:off x="6370664" y="4487322"/>
            <a:ext cx="2743200" cy="2103120"/>
          </a:xfrm>
          <a:prstGeom prst="triangle">
            <a:avLst>
              <a:gd name="adj" fmla="val 100000"/>
            </a:avLst>
          </a:prstGeom>
          <a:solidFill>
            <a:schemeClr val="bg1">
              <a:lumMod val="85000"/>
            </a:schemeClr>
          </a:solidFill>
          <a:ln w="19050" cap="flat" cmpd="sng" algn="ctr">
            <a:solidFill>
              <a:schemeClr val="tx1"/>
            </a:solidFill>
            <a:prstDash val="dash"/>
            <a:round/>
            <a:headEnd type="none" w="med" len="med"/>
            <a:tailEnd type="none" w="med" len="med"/>
          </a:ln>
          <a:effectLst/>
        </p:spPr>
        <p:txBody>
          <a:bodyPr lIns="18000" tIns="10800" rIns="18000" bIns="10800" anchor="ctr" anchorCtr="1">
            <a:spAutoFit/>
          </a:bodyPr>
          <a:lstStyle/>
          <a:p>
            <a:pPr>
              <a:defRPr/>
            </a:pPr>
            <a:endParaRPr lang="en-US"/>
          </a:p>
        </p:txBody>
      </p:sp>
      <p:sp>
        <p:nvSpPr>
          <p:cNvPr id="188418" name="Title 1"/>
          <p:cNvSpPr>
            <a:spLocks noGrp="1"/>
          </p:cNvSpPr>
          <p:nvPr>
            <p:ph type="title"/>
          </p:nvPr>
        </p:nvSpPr>
        <p:spPr>
          <a:xfrm>
            <a:off x="684213" y="74"/>
            <a:ext cx="5429250" cy="549275"/>
          </a:xfrm>
        </p:spPr>
        <p:txBody>
          <a:bodyPr/>
          <a:lstStyle/>
          <a:p>
            <a:r>
              <a:rPr lang="en-US" altLang="en-US" sz="3600"/>
              <a:t>RDFS example</a:t>
            </a:r>
          </a:p>
        </p:txBody>
      </p:sp>
      <p:sp>
        <p:nvSpPr>
          <p:cNvPr id="188423" name="TextBox 69"/>
          <p:cNvSpPr txBox="1">
            <a:spLocks noChangeArrowheads="1"/>
          </p:cNvSpPr>
          <p:nvPr/>
        </p:nvSpPr>
        <p:spPr bwMode="auto">
          <a:xfrm>
            <a:off x="63495" y="1760520"/>
            <a:ext cx="1150867" cy="46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RDFS</a:t>
            </a:r>
          </a:p>
        </p:txBody>
      </p:sp>
      <p:sp>
        <p:nvSpPr>
          <p:cNvPr id="188424" name="Rectangle 57"/>
          <p:cNvSpPr>
            <a:spLocks noChangeArrowheads="1"/>
          </p:cNvSpPr>
          <p:nvPr/>
        </p:nvSpPr>
        <p:spPr bwMode="auto">
          <a:xfrm>
            <a:off x="6357057" y="5019873"/>
            <a:ext cx="1008000" cy="236553"/>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8425" name="Rectangle 56"/>
          <p:cNvSpPr>
            <a:spLocks noChangeArrowheads="1"/>
          </p:cNvSpPr>
          <p:nvPr/>
        </p:nvSpPr>
        <p:spPr bwMode="auto">
          <a:xfrm>
            <a:off x="5544375" y="5911579"/>
            <a:ext cx="1008000" cy="236554"/>
          </a:xfrm>
          <a:prstGeom prst="rect">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8426" name="Rectangle 56"/>
          <p:cNvSpPr>
            <a:spLocks noChangeArrowheads="1"/>
          </p:cNvSpPr>
          <p:nvPr/>
        </p:nvSpPr>
        <p:spPr bwMode="auto">
          <a:xfrm>
            <a:off x="7278256" y="6143891"/>
            <a:ext cx="1008000" cy="2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:John</a:t>
            </a:r>
          </a:p>
        </p:txBody>
      </p:sp>
      <p:sp>
        <p:nvSpPr>
          <p:cNvPr id="188427" name="Rectangle 57"/>
          <p:cNvSpPr>
            <a:spLocks noChangeArrowheads="1"/>
          </p:cNvSpPr>
          <p:nvPr/>
        </p:nvSpPr>
        <p:spPr bwMode="auto">
          <a:xfrm>
            <a:off x="7986223" y="5189751"/>
            <a:ext cx="1008000" cy="2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:Mary</a:t>
            </a:r>
          </a:p>
        </p:txBody>
      </p:sp>
      <p:sp>
        <p:nvSpPr>
          <p:cNvPr id="188429" name="Rectangle 2"/>
          <p:cNvSpPr>
            <a:spLocks noChangeArrowheads="1"/>
          </p:cNvSpPr>
          <p:nvPr/>
        </p:nvSpPr>
        <p:spPr bwMode="auto">
          <a:xfrm>
            <a:off x="7514834" y="5611236"/>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a:t>
            </a:r>
            <a:r>
              <a:rPr lang="en-US" altLang="en-US" sz="1200" dirty="0" err="1"/>
              <a:t>hasHusband</a:t>
            </a:r>
            <a:endParaRPr lang="en-US" altLang="en-US" sz="1200" dirty="0"/>
          </a:p>
        </p:txBody>
      </p:sp>
      <p:sp>
        <p:nvSpPr>
          <p:cNvPr id="188430" name="TextBox 69"/>
          <p:cNvSpPr txBox="1">
            <a:spLocks noChangeArrowheads="1"/>
          </p:cNvSpPr>
          <p:nvPr/>
        </p:nvSpPr>
        <p:spPr bwMode="auto">
          <a:xfrm>
            <a:off x="8363103" y="6062930"/>
            <a:ext cx="860272"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RDF</a:t>
            </a:r>
          </a:p>
        </p:txBody>
      </p:sp>
      <p:cxnSp>
        <p:nvCxnSpPr>
          <p:cNvPr id="188431" name="Straight Connector 18"/>
          <p:cNvCxnSpPr>
            <a:cxnSpLocks noChangeShapeType="1"/>
          </p:cNvCxnSpPr>
          <p:nvPr/>
        </p:nvCxnSpPr>
        <p:spPr bwMode="auto">
          <a:xfrm>
            <a:off x="7307907" y="5180226"/>
            <a:ext cx="921199" cy="118276"/>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8432" name="Straight Connector 21"/>
          <p:cNvCxnSpPr>
            <a:cxnSpLocks noChangeShapeType="1"/>
          </p:cNvCxnSpPr>
          <p:nvPr/>
        </p:nvCxnSpPr>
        <p:spPr bwMode="auto">
          <a:xfrm>
            <a:off x="6539108" y="6059983"/>
            <a:ext cx="975726" cy="202185"/>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188433" name="Rounded Rectangle 3"/>
          <p:cNvSpPr>
            <a:spLocks noChangeArrowheads="1"/>
          </p:cNvSpPr>
          <p:nvPr/>
        </p:nvSpPr>
        <p:spPr bwMode="auto">
          <a:xfrm>
            <a:off x="919106" y="4526129"/>
            <a:ext cx="1255635" cy="263542"/>
          </a:xfrm>
          <a:prstGeom prst="roundRect">
            <a:avLst>
              <a:gd name="adj" fmla="val 16667"/>
            </a:avLst>
          </a:prstGeom>
          <a:solidFill>
            <a:srgbClr val="92D05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:hasHusband</a:t>
            </a:r>
          </a:p>
        </p:txBody>
      </p:sp>
      <p:cxnSp>
        <p:nvCxnSpPr>
          <p:cNvPr id="188434" name="Straight Connector 24"/>
          <p:cNvCxnSpPr>
            <a:cxnSpLocks noChangeShapeType="1"/>
          </p:cNvCxnSpPr>
          <p:nvPr/>
        </p:nvCxnSpPr>
        <p:spPr bwMode="auto">
          <a:xfrm>
            <a:off x="2222366" y="4689651"/>
            <a:ext cx="5340093" cy="1133227"/>
          </a:xfrm>
          <a:prstGeom prst="line">
            <a:avLst/>
          </a:prstGeom>
          <a:noFill/>
          <a:ln w="1270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188435" name="Straight Arrow Connector 58"/>
          <p:cNvCxnSpPr>
            <a:cxnSpLocks noChangeShapeType="1"/>
            <a:stCxn id="188424" idx="1"/>
          </p:cNvCxnSpPr>
          <p:nvPr/>
        </p:nvCxnSpPr>
        <p:spPr bwMode="auto">
          <a:xfrm flipH="1" flipV="1">
            <a:off x="4444726" y="4680126"/>
            <a:ext cx="1912331" cy="458024"/>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8436" name="TextBox 66"/>
          <p:cNvSpPr txBox="1">
            <a:spLocks noChangeArrowheads="1"/>
          </p:cNvSpPr>
          <p:nvPr/>
        </p:nvSpPr>
        <p:spPr bwMode="auto">
          <a:xfrm>
            <a:off x="5687250" y="4740453"/>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8437" name="Oval 17"/>
          <p:cNvSpPr>
            <a:spLocks noChangeArrowheads="1"/>
          </p:cNvSpPr>
          <p:nvPr/>
        </p:nvSpPr>
        <p:spPr bwMode="auto">
          <a:xfrm>
            <a:off x="3439900" y="4497438"/>
            <a:ext cx="984236"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:Woman</a:t>
            </a:r>
          </a:p>
        </p:txBody>
      </p:sp>
      <p:cxnSp>
        <p:nvCxnSpPr>
          <p:cNvPr id="188438" name="Straight Arrow Connector 53"/>
          <p:cNvCxnSpPr>
            <a:cxnSpLocks noChangeShapeType="1"/>
          </p:cNvCxnSpPr>
          <p:nvPr/>
        </p:nvCxnSpPr>
        <p:spPr bwMode="auto">
          <a:xfrm flipV="1">
            <a:off x="4193916" y="2149484"/>
            <a:ext cx="2665249" cy="2305203"/>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8439" name="Oval 26"/>
          <p:cNvSpPr>
            <a:spLocks noChangeArrowheads="1"/>
          </p:cNvSpPr>
          <p:nvPr/>
        </p:nvSpPr>
        <p:spPr bwMode="auto">
          <a:xfrm>
            <a:off x="6786144" y="1862014"/>
            <a:ext cx="117141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rdfs:Class</a:t>
            </a:r>
          </a:p>
        </p:txBody>
      </p:sp>
      <p:sp>
        <p:nvSpPr>
          <p:cNvPr id="188440" name="TextBox 55"/>
          <p:cNvSpPr txBox="1">
            <a:spLocks noChangeArrowheads="1"/>
          </p:cNvSpPr>
          <p:nvPr/>
        </p:nvSpPr>
        <p:spPr bwMode="auto">
          <a:xfrm>
            <a:off x="5419390" y="2509870"/>
            <a:ext cx="790526"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8441" name="Oval 18"/>
          <p:cNvSpPr>
            <a:spLocks noChangeArrowheads="1"/>
          </p:cNvSpPr>
          <p:nvPr/>
        </p:nvSpPr>
        <p:spPr bwMode="auto">
          <a:xfrm>
            <a:off x="3835163" y="5966766"/>
            <a:ext cx="610140"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:Man</a:t>
            </a:r>
          </a:p>
        </p:txBody>
      </p:sp>
      <p:cxnSp>
        <p:nvCxnSpPr>
          <p:cNvPr id="188442" name="Straight Arrow Connector 63"/>
          <p:cNvCxnSpPr>
            <a:cxnSpLocks noChangeShapeType="1"/>
          </p:cNvCxnSpPr>
          <p:nvPr/>
        </p:nvCxnSpPr>
        <p:spPr bwMode="auto">
          <a:xfrm flipH="1">
            <a:off x="4482825" y="6062930"/>
            <a:ext cx="1043715" cy="119071"/>
          </a:xfrm>
          <a:prstGeom prst="straightConnector1">
            <a:avLst/>
          </a:prstGeom>
          <a:noFill/>
          <a:ln w="190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88443" name="TextBox 67"/>
          <p:cNvSpPr txBox="1">
            <a:spLocks noChangeArrowheads="1"/>
          </p:cNvSpPr>
          <p:nvPr/>
        </p:nvSpPr>
        <p:spPr bwMode="auto">
          <a:xfrm>
            <a:off x="4705007" y="5813677"/>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8444" name="Straight Arrow Connector 53"/>
          <p:cNvCxnSpPr>
            <a:cxnSpLocks noChangeShapeType="1"/>
          </p:cNvCxnSpPr>
          <p:nvPr/>
        </p:nvCxnSpPr>
        <p:spPr bwMode="auto">
          <a:xfrm flipV="1">
            <a:off x="4151313" y="2222501"/>
            <a:ext cx="2995612" cy="3729038"/>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8445" name="TextBox 55"/>
          <p:cNvSpPr txBox="1">
            <a:spLocks noChangeArrowheads="1"/>
          </p:cNvSpPr>
          <p:nvPr/>
        </p:nvSpPr>
        <p:spPr bwMode="auto">
          <a:xfrm>
            <a:off x="6162675" y="2919414"/>
            <a:ext cx="79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8446" name="Straight Arrow Connector 5"/>
          <p:cNvCxnSpPr>
            <a:cxnSpLocks noChangeShapeType="1"/>
          </p:cNvCxnSpPr>
          <p:nvPr/>
        </p:nvCxnSpPr>
        <p:spPr bwMode="auto">
          <a:xfrm>
            <a:off x="1242936" y="4815073"/>
            <a:ext cx="0" cy="935099"/>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8447" name="Oval 10"/>
          <p:cNvSpPr>
            <a:spLocks noChangeArrowheads="1"/>
          </p:cNvSpPr>
          <p:nvPr/>
        </p:nvSpPr>
        <p:spPr bwMode="auto">
          <a:xfrm>
            <a:off x="384151" y="5750058"/>
            <a:ext cx="1335969"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err="1"/>
              <a:t>rdf:property</a:t>
            </a:r>
            <a:endParaRPr lang="en-US" altLang="en-US" sz="1400" dirty="0"/>
          </a:p>
        </p:txBody>
      </p:sp>
      <p:sp>
        <p:nvSpPr>
          <p:cNvPr id="188448" name="TextBox 45"/>
          <p:cNvSpPr txBox="1">
            <a:spLocks noChangeArrowheads="1"/>
          </p:cNvSpPr>
          <p:nvPr/>
        </p:nvSpPr>
        <p:spPr bwMode="auto">
          <a:xfrm>
            <a:off x="1214363" y="5126243"/>
            <a:ext cx="792113"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8449" name="Straight Arrow Connector 7"/>
          <p:cNvCxnSpPr>
            <a:cxnSpLocks noChangeShapeType="1"/>
          </p:cNvCxnSpPr>
          <p:nvPr/>
        </p:nvCxnSpPr>
        <p:spPr bwMode="auto">
          <a:xfrm>
            <a:off x="2250936" y="4670600"/>
            <a:ext cx="1150867" cy="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8450" name="TextBox 14"/>
          <p:cNvSpPr txBox="1">
            <a:spLocks noChangeArrowheads="1"/>
          </p:cNvSpPr>
          <p:nvPr/>
        </p:nvSpPr>
        <p:spPr bwMode="auto">
          <a:xfrm>
            <a:off x="2163629" y="4372131"/>
            <a:ext cx="122388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rdfs:Domain</a:t>
            </a:r>
          </a:p>
        </p:txBody>
      </p:sp>
      <p:cxnSp>
        <p:nvCxnSpPr>
          <p:cNvPr id="188451" name="Straight Arrow Connector 6"/>
          <p:cNvCxnSpPr>
            <a:cxnSpLocks noChangeShapeType="1"/>
          </p:cNvCxnSpPr>
          <p:nvPr/>
        </p:nvCxnSpPr>
        <p:spPr bwMode="auto">
          <a:xfrm>
            <a:off x="2044574" y="4838890"/>
            <a:ext cx="1800114" cy="124627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8452" name="TextBox 16"/>
          <p:cNvSpPr txBox="1">
            <a:spLocks noChangeArrowheads="1"/>
          </p:cNvSpPr>
          <p:nvPr/>
        </p:nvSpPr>
        <p:spPr bwMode="auto">
          <a:xfrm rot="2050121">
            <a:off x="2570004" y="5285004"/>
            <a:ext cx="122388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rdfs:Range</a:t>
            </a:r>
          </a:p>
        </p:txBody>
      </p:sp>
      <p:sp>
        <p:nvSpPr>
          <p:cNvPr id="188453" name="Oval 19"/>
          <p:cNvSpPr>
            <a:spLocks noChangeArrowheads="1"/>
          </p:cNvSpPr>
          <p:nvPr/>
        </p:nvSpPr>
        <p:spPr bwMode="auto">
          <a:xfrm>
            <a:off x="6570258" y="3517885"/>
            <a:ext cx="918956" cy="333625"/>
          </a:xfrm>
          <a:prstGeom prst="ellipse">
            <a:avLst/>
          </a:prstGeom>
          <a:solidFill>
            <a:srgbClr val="E2BCC2"/>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:Person</a:t>
            </a:r>
          </a:p>
        </p:txBody>
      </p:sp>
      <p:sp>
        <p:nvSpPr>
          <p:cNvPr id="188454" name="TextBox 27"/>
          <p:cNvSpPr txBox="1">
            <a:spLocks noChangeArrowheads="1"/>
          </p:cNvSpPr>
          <p:nvPr/>
        </p:nvSpPr>
        <p:spPr bwMode="auto">
          <a:xfrm rot="20481493">
            <a:off x="4501872" y="4002219"/>
            <a:ext cx="151120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rdfs:subClassOf</a:t>
            </a:r>
          </a:p>
        </p:txBody>
      </p:sp>
      <p:cxnSp>
        <p:nvCxnSpPr>
          <p:cNvPr id="188455" name="Straight Arrow Connector 8"/>
          <p:cNvCxnSpPr>
            <a:cxnSpLocks noChangeShapeType="1"/>
          </p:cNvCxnSpPr>
          <p:nvPr/>
        </p:nvCxnSpPr>
        <p:spPr bwMode="auto">
          <a:xfrm flipV="1">
            <a:off x="4409803" y="3806943"/>
            <a:ext cx="2233475" cy="792215"/>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cxnSp>
        <p:nvCxnSpPr>
          <p:cNvPr id="188456" name="Straight Arrow Connector 25"/>
          <p:cNvCxnSpPr>
            <a:cxnSpLocks noChangeShapeType="1"/>
          </p:cNvCxnSpPr>
          <p:nvPr/>
        </p:nvCxnSpPr>
        <p:spPr bwMode="auto">
          <a:xfrm flipV="1">
            <a:off x="4355831" y="3878386"/>
            <a:ext cx="2574766" cy="2136916"/>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8457" name="TextBox 28"/>
          <p:cNvSpPr txBox="1">
            <a:spLocks noChangeArrowheads="1"/>
          </p:cNvSpPr>
          <p:nvPr/>
        </p:nvSpPr>
        <p:spPr bwMode="auto">
          <a:xfrm rot="19096027">
            <a:off x="4062162" y="5304055"/>
            <a:ext cx="151279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rdfs:subClassOf</a:t>
            </a:r>
          </a:p>
        </p:txBody>
      </p:sp>
      <p:cxnSp>
        <p:nvCxnSpPr>
          <p:cNvPr id="188458" name="Straight Arrow Connector 49"/>
          <p:cNvCxnSpPr>
            <a:cxnSpLocks noChangeShapeType="1"/>
          </p:cNvCxnSpPr>
          <p:nvPr/>
        </p:nvCxnSpPr>
        <p:spPr bwMode="auto">
          <a:xfrm flipV="1">
            <a:off x="7075051" y="2293956"/>
            <a:ext cx="142866" cy="1152601"/>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8459" name="TextBox 52"/>
          <p:cNvSpPr txBox="1">
            <a:spLocks noChangeArrowheads="1"/>
          </p:cNvSpPr>
          <p:nvPr/>
        </p:nvSpPr>
        <p:spPr bwMode="auto">
          <a:xfrm>
            <a:off x="7146484" y="2725785"/>
            <a:ext cx="79211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sp>
        <p:nvSpPr>
          <p:cNvPr id="188460" name="Rounded Rectangle 36"/>
          <p:cNvSpPr>
            <a:spLocks noChangeArrowheads="1"/>
          </p:cNvSpPr>
          <p:nvPr/>
        </p:nvSpPr>
        <p:spPr bwMode="auto">
          <a:xfrm>
            <a:off x="449235" y="3014729"/>
            <a:ext cx="1255635" cy="261954"/>
          </a:xfrm>
          <a:prstGeom prst="roundRect">
            <a:avLst>
              <a:gd name="adj" fmla="val 16667"/>
            </a:avLst>
          </a:prstGeom>
          <a:solidFill>
            <a:srgbClr val="92D05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:hasSpooth</a:t>
            </a:r>
          </a:p>
        </p:txBody>
      </p:sp>
      <p:cxnSp>
        <p:nvCxnSpPr>
          <p:cNvPr id="188461" name="Straight Arrow Connector 43"/>
          <p:cNvCxnSpPr>
            <a:cxnSpLocks noChangeShapeType="1"/>
          </p:cNvCxnSpPr>
          <p:nvPr/>
        </p:nvCxnSpPr>
        <p:spPr bwMode="auto">
          <a:xfrm flipH="1">
            <a:off x="450822" y="3302085"/>
            <a:ext cx="71434" cy="2521117"/>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8462" name="TextBox 11"/>
          <p:cNvSpPr txBox="1">
            <a:spLocks noChangeArrowheads="1"/>
          </p:cNvSpPr>
          <p:nvPr/>
        </p:nvSpPr>
        <p:spPr bwMode="auto">
          <a:xfrm>
            <a:off x="465109" y="4006981"/>
            <a:ext cx="792113" cy="30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rdf:type</a:t>
            </a:r>
          </a:p>
        </p:txBody>
      </p:sp>
      <p:cxnSp>
        <p:nvCxnSpPr>
          <p:cNvPr id="188463" name="Straight Arrow Connector 37"/>
          <p:cNvCxnSpPr>
            <a:cxnSpLocks noChangeShapeType="1"/>
          </p:cNvCxnSpPr>
          <p:nvPr/>
        </p:nvCxnSpPr>
        <p:spPr bwMode="auto">
          <a:xfrm>
            <a:off x="1746142" y="3014729"/>
            <a:ext cx="5040002" cy="50327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cxnSp>
        <p:nvCxnSpPr>
          <p:cNvPr id="188464" name="Straight Arrow Connector 40"/>
          <p:cNvCxnSpPr>
            <a:cxnSpLocks noChangeShapeType="1"/>
          </p:cNvCxnSpPr>
          <p:nvPr/>
        </p:nvCxnSpPr>
        <p:spPr bwMode="auto">
          <a:xfrm>
            <a:off x="1746142" y="3230643"/>
            <a:ext cx="4752682" cy="503270"/>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8465" name="TextBox 38"/>
          <p:cNvSpPr txBox="1">
            <a:spLocks noChangeArrowheads="1"/>
          </p:cNvSpPr>
          <p:nvPr/>
        </p:nvSpPr>
        <p:spPr bwMode="auto">
          <a:xfrm rot="366431">
            <a:off x="3200202" y="2871844"/>
            <a:ext cx="1225474" cy="30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rdfs:Domain</a:t>
            </a:r>
          </a:p>
        </p:txBody>
      </p:sp>
      <p:sp>
        <p:nvSpPr>
          <p:cNvPr id="188466" name="TextBox 42"/>
          <p:cNvSpPr txBox="1">
            <a:spLocks noChangeArrowheads="1"/>
          </p:cNvSpPr>
          <p:nvPr/>
        </p:nvSpPr>
        <p:spPr bwMode="auto">
          <a:xfrm rot="285861">
            <a:off x="3079560" y="3421156"/>
            <a:ext cx="1225474"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rdfs:Range</a:t>
            </a:r>
          </a:p>
        </p:txBody>
      </p:sp>
      <p:cxnSp>
        <p:nvCxnSpPr>
          <p:cNvPr id="188467" name="Straight Arrow Connector 32"/>
          <p:cNvCxnSpPr>
            <a:cxnSpLocks noChangeShapeType="1"/>
          </p:cNvCxnSpPr>
          <p:nvPr/>
        </p:nvCxnSpPr>
        <p:spPr bwMode="auto">
          <a:xfrm flipV="1">
            <a:off x="1290558" y="3302085"/>
            <a:ext cx="19049" cy="1224044"/>
          </a:xfrm>
          <a:prstGeom prst="straightConnector1">
            <a:avLst/>
          </a:prstGeom>
          <a:noFill/>
          <a:ln w="19050" algn="ctr">
            <a:solidFill>
              <a:srgbClr val="0070C0"/>
            </a:solidFill>
            <a:round/>
            <a:headEnd/>
            <a:tailEnd type="stealth" w="med" len="lg"/>
          </a:ln>
          <a:extLst>
            <a:ext uri="{909E8E84-426E-40DD-AFC4-6F175D3DCCD1}">
              <a14:hiddenFill xmlns:a14="http://schemas.microsoft.com/office/drawing/2010/main">
                <a:noFill/>
              </a14:hiddenFill>
            </a:ext>
          </a:extLst>
        </p:spPr>
      </p:cxnSp>
      <p:sp>
        <p:nvSpPr>
          <p:cNvPr id="188468" name="TextBox 35"/>
          <p:cNvSpPr txBox="1">
            <a:spLocks noChangeArrowheads="1"/>
          </p:cNvSpPr>
          <p:nvPr/>
        </p:nvSpPr>
        <p:spPr bwMode="auto">
          <a:xfrm>
            <a:off x="1252460" y="3664059"/>
            <a:ext cx="1873135" cy="30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rdfs:subPropertyOf</a:t>
            </a:r>
          </a:p>
        </p:txBody>
      </p:sp>
      <p:sp>
        <p:nvSpPr>
          <p:cNvPr id="188420" name="TextBox 58"/>
          <p:cNvSpPr txBox="1">
            <a:spLocks noChangeArrowheads="1"/>
          </p:cNvSpPr>
          <p:nvPr/>
        </p:nvSpPr>
        <p:spPr bwMode="auto">
          <a:xfrm>
            <a:off x="179425" y="922339"/>
            <a:ext cx="87137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 and we can specify that the :hasHusband  property is a subproperty of the :hasSpooth property</a:t>
            </a:r>
          </a:p>
        </p:txBody>
      </p:sp>
      <p:sp>
        <p:nvSpPr>
          <p:cNvPr id="53" name="Arc 52"/>
          <p:cNvSpPr/>
          <p:nvPr/>
        </p:nvSpPr>
        <p:spPr bwMode="auto">
          <a:xfrm rot="4047159">
            <a:off x="7544310" y="4897136"/>
            <a:ext cx="570830" cy="1971729"/>
          </a:xfrm>
          <a:prstGeom prst="arc">
            <a:avLst>
              <a:gd name="adj1" fmla="val 15899419"/>
              <a:gd name="adj2" fmla="val 0"/>
            </a:avLst>
          </a:prstGeom>
          <a:noFill/>
          <a:ln w="25400" cap="flat" cmpd="sng" algn="ctr">
            <a:solidFill>
              <a:schemeClr val="tx1"/>
            </a:solidFill>
            <a:prstDash val="sysDash"/>
            <a:round/>
            <a:headEnd type="none" w="med" len="lg"/>
            <a:tailEnd type="stealth" w="med" len="lg"/>
          </a:ln>
          <a:effectLst/>
        </p:spPr>
        <p:txBody>
          <a:bodyPr wrap="square" lIns="18000" tIns="10800" rIns="18000" bIns="10800" anchor="ctr" anchorCtr="1">
            <a:spAutoFit/>
          </a:bodyPr>
          <a:lstStyle/>
          <a:p>
            <a:pPr>
              <a:defRPr/>
            </a:pPr>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a:xfrm>
            <a:off x="684213" y="74"/>
            <a:ext cx="5429250" cy="549275"/>
          </a:xfrm>
        </p:spPr>
        <p:txBody>
          <a:bodyPr/>
          <a:lstStyle/>
          <a:p>
            <a:r>
              <a:rPr lang="en-US" altLang="en-US" sz="3600"/>
              <a:t>RDFS example</a:t>
            </a:r>
          </a:p>
        </p:txBody>
      </p:sp>
      <p:sp>
        <p:nvSpPr>
          <p:cNvPr id="188420" name="TextBox 58"/>
          <p:cNvSpPr txBox="1">
            <a:spLocks noChangeArrowheads="1"/>
          </p:cNvSpPr>
          <p:nvPr/>
        </p:nvSpPr>
        <p:spPr bwMode="auto">
          <a:xfrm>
            <a:off x="179425" y="922339"/>
            <a:ext cx="87137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 and we can specify that the :hasHusband  property is a subproperty of the :hasSpooth property</a:t>
            </a:r>
          </a:p>
        </p:txBody>
      </p:sp>
      <p:pic>
        <p:nvPicPr>
          <p:cNvPr id="2" name="Picture 1"/>
          <p:cNvPicPr>
            <a:picLocks noChangeAspect="1"/>
          </p:cNvPicPr>
          <p:nvPr/>
        </p:nvPicPr>
        <p:blipFill>
          <a:blip r:embed="rId2"/>
          <a:stretch>
            <a:fillRect/>
          </a:stretch>
        </p:blipFill>
        <p:spPr>
          <a:xfrm>
            <a:off x="19594" y="1640819"/>
            <a:ext cx="9132316" cy="4864260"/>
          </a:xfrm>
          <a:prstGeom prst="rect">
            <a:avLst/>
          </a:prstGeom>
        </p:spPr>
      </p:pic>
    </p:spTree>
    <p:extLst>
      <p:ext uri="{BB962C8B-B14F-4D97-AF65-F5344CB8AC3E}">
        <p14:creationId xmlns:p14="http://schemas.microsoft.com/office/powerpoint/2010/main" val="292304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228600" y="101674"/>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4400">
                <a:solidFill>
                  <a:schemeClr val="tx2"/>
                </a:solidFill>
              </a:rPr>
              <a:t>Semantic Web: Ontologies</a:t>
            </a:r>
          </a:p>
        </p:txBody>
      </p:sp>
      <p:graphicFrame>
        <p:nvGraphicFramePr>
          <p:cNvPr id="94211" name="Object 3"/>
          <p:cNvGraphicFramePr>
            <a:graphicFrameLocks noChangeAspect="1"/>
          </p:cNvGraphicFramePr>
          <p:nvPr/>
        </p:nvGraphicFramePr>
        <p:xfrm>
          <a:off x="539750" y="1447800"/>
          <a:ext cx="6342063" cy="5135563"/>
        </p:xfrm>
        <a:graphic>
          <a:graphicData uri="http://schemas.openxmlformats.org/presentationml/2006/ole">
            <mc:AlternateContent xmlns:mc="http://schemas.openxmlformats.org/markup-compatibility/2006">
              <mc:Choice xmlns:v="urn:schemas-microsoft-com:vml" Requires="v">
                <p:oleObj name="Picture" r:id="rId2" imgW="7057644" imgH="5715000" progId="Word.Picture.8">
                  <p:embed/>
                </p:oleObj>
              </mc:Choice>
              <mc:Fallback>
                <p:oleObj name="Picture" r:id="rId2" imgW="7057644" imgH="5715000" progId="Word.Picture.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47800"/>
                        <a:ext cx="6342063"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212" name="Text Box 4"/>
          <p:cNvSpPr txBox="1">
            <a:spLocks noChangeArrowheads="1"/>
          </p:cNvSpPr>
          <p:nvPr/>
        </p:nvSpPr>
        <p:spPr bwMode="auto">
          <a:xfrm>
            <a:off x="7239000" y="1600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applications</a:t>
            </a:r>
          </a:p>
        </p:txBody>
      </p:sp>
      <p:sp>
        <p:nvSpPr>
          <p:cNvPr id="94213" name="Text Box 5"/>
          <p:cNvSpPr txBox="1">
            <a:spLocks noChangeArrowheads="1"/>
          </p:cNvSpPr>
          <p:nvPr/>
        </p:nvSpPr>
        <p:spPr bwMode="auto">
          <a:xfrm>
            <a:off x="7291388" y="2286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agents</a:t>
            </a:r>
          </a:p>
        </p:txBody>
      </p:sp>
      <p:sp>
        <p:nvSpPr>
          <p:cNvPr id="94214" name="Line 6"/>
          <p:cNvSpPr>
            <a:spLocks noChangeShapeType="1"/>
          </p:cNvSpPr>
          <p:nvPr/>
        </p:nvSpPr>
        <p:spPr bwMode="auto">
          <a:xfrm flipV="1">
            <a:off x="6934200" y="19050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15" name="Line 7"/>
          <p:cNvSpPr>
            <a:spLocks noChangeShapeType="1"/>
          </p:cNvSpPr>
          <p:nvPr/>
        </p:nvSpPr>
        <p:spPr bwMode="auto">
          <a:xfrm>
            <a:off x="6934200" y="2362200"/>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16" name="AutoShape 8"/>
          <p:cNvSpPr>
            <a:spLocks noChangeArrowheads="1"/>
          </p:cNvSpPr>
          <p:nvPr/>
        </p:nvSpPr>
        <p:spPr bwMode="auto">
          <a:xfrm>
            <a:off x="5795964" y="2852812"/>
            <a:ext cx="3167062" cy="3024187"/>
          </a:xfrm>
          <a:prstGeom prst="wedgeRoundRectCallout">
            <a:avLst>
              <a:gd name="adj1" fmla="val -90000"/>
              <a:gd name="adj2" fmla="val -24542"/>
              <a:gd name="adj3" fmla="val 16667"/>
            </a:avLst>
          </a:prstGeom>
          <a:solidFill>
            <a:srgbClr val="CCFFFF"/>
          </a:solidFill>
          <a:ln w="9525" algn="ctr">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zh-TW" sz="1400">
                <a:ea typeface="PMingLiU" pitchFamily="18" charset="-120"/>
              </a:rPr>
              <a:t>Ontologies make metadata interoperable and ready for efficient sharing and reuse. </a:t>
            </a:r>
            <a:r>
              <a:rPr lang="en-US" altLang="en-US" sz="1400">
                <a:solidFill>
                  <a:srgbClr val="000000"/>
                </a:solidFill>
              </a:rPr>
              <a:t>It provides shared and common understanding of a domain, that can be used both by people and machines.</a:t>
            </a:r>
            <a:r>
              <a:rPr lang="en-US" altLang="en-US" sz="1400"/>
              <a:t> Ontologies are used as a form of agreement-based knowledge representation about the world or some part of it and generally describe: domain individuals, classes, attributes, relations and events.</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a:xfrm>
            <a:off x="684213" y="74"/>
            <a:ext cx="5429250" cy="549275"/>
          </a:xfrm>
        </p:spPr>
        <p:txBody>
          <a:bodyPr/>
          <a:lstStyle/>
          <a:p>
            <a:r>
              <a:rPr lang="en-US" altLang="en-US" sz="3600"/>
              <a:t>RDFS example</a:t>
            </a:r>
          </a:p>
        </p:txBody>
      </p:sp>
      <p:sp>
        <p:nvSpPr>
          <p:cNvPr id="47" name="TextBox 46"/>
          <p:cNvSpPr txBox="1"/>
          <p:nvPr/>
        </p:nvSpPr>
        <p:spPr>
          <a:xfrm>
            <a:off x="4046540" y="2667000"/>
            <a:ext cx="5076825" cy="4184650"/>
          </a:xfrm>
          <a:prstGeom prst="rect">
            <a:avLst/>
          </a:prstGeom>
          <a:solidFill>
            <a:schemeClr val="bg1">
              <a:lumMod val="85000"/>
            </a:schemeClr>
          </a:solidFill>
          <a:ln w="19050">
            <a:solidFill>
              <a:schemeClr val="tx1"/>
            </a:solidFill>
          </a:ln>
        </p:spPr>
        <p:txBody>
          <a:bodyPr>
            <a:spAutoFit/>
          </a:bodyPr>
          <a:lstStyle/>
          <a:p>
            <a:pPr>
              <a:defRPr/>
            </a:pPr>
            <a:r>
              <a:rPr lang="en-US" dirty="0"/>
              <a:t>@prefix	rdf:    </a:t>
            </a:r>
            <a:r>
              <a:rPr lang="en-US" altLang="en-US" dirty="0"/>
              <a:t>&lt;</a:t>
            </a:r>
            <a:r>
              <a:rPr lang="en-US" altLang="en-US" sz="1200" dirty="0">
                <a:hlinkClick r:id="rId2"/>
              </a:rPr>
              <a:t>http://www.w3.org/1999/02/22-rdf-syntax-ns#</a:t>
            </a:r>
            <a:r>
              <a:rPr lang="en-US" altLang="en-US" dirty="0"/>
              <a:t>&gt; .</a:t>
            </a:r>
            <a:endParaRPr lang="en-US" dirty="0"/>
          </a:p>
          <a:p>
            <a:pPr>
              <a:defRPr/>
            </a:pPr>
            <a:r>
              <a:rPr lang="en-US" dirty="0"/>
              <a:t>@prefix	rdfs:  </a:t>
            </a:r>
            <a:r>
              <a:rPr lang="en-US" altLang="en-US" dirty="0"/>
              <a:t>&lt;</a:t>
            </a:r>
            <a:r>
              <a:rPr lang="en-US" altLang="en-US" dirty="0">
                <a:hlinkClick r:id="rId3"/>
              </a:rPr>
              <a:t>http://www.w3.org/2000/01/rdf-schema#</a:t>
            </a:r>
            <a:r>
              <a:rPr lang="en-US" altLang="en-US" dirty="0"/>
              <a:t>&gt; .</a:t>
            </a:r>
            <a:endParaRPr lang="en-US" dirty="0"/>
          </a:p>
          <a:p>
            <a:pPr>
              <a:defRPr/>
            </a:pPr>
            <a:r>
              <a:rPr lang="en-US" dirty="0"/>
              <a:t>@prefix	      :  </a:t>
            </a:r>
            <a:r>
              <a:rPr lang="en-US" altLang="en-US" dirty="0"/>
              <a:t>&lt;</a:t>
            </a:r>
            <a:r>
              <a:rPr lang="en-US" sz="1000" dirty="0">
                <a:hlinkClick r:id="rId4"/>
              </a:rPr>
              <a:t>https://ai.it.jyu.fi/vagan/ontologies/LifeInFinland.owl#</a:t>
            </a:r>
            <a:r>
              <a:rPr lang="en-US" altLang="en-US" dirty="0"/>
              <a:t>&gt; .</a:t>
            </a:r>
          </a:p>
          <a:p>
            <a:pPr>
              <a:defRPr/>
            </a:pPr>
            <a:endParaRPr lang="en-US" dirty="0"/>
          </a:p>
          <a:p>
            <a:pPr>
              <a:defRPr/>
            </a:pPr>
            <a:r>
              <a:rPr lang="en-US" dirty="0"/>
              <a:t>:Person		a		rdfs:Class .</a:t>
            </a:r>
          </a:p>
          <a:p>
            <a:pPr>
              <a:defRPr/>
            </a:pPr>
            <a:r>
              <a:rPr lang="en-US" dirty="0"/>
              <a:t>:Woman		a		rdfs:Class .</a:t>
            </a:r>
          </a:p>
          <a:p>
            <a:pPr>
              <a:defRPr/>
            </a:pPr>
            <a:r>
              <a:rPr lang="en-US" dirty="0"/>
              <a:t>:Man		a		rdfs:Class .</a:t>
            </a:r>
          </a:p>
          <a:p>
            <a:pPr>
              <a:defRPr/>
            </a:pPr>
            <a:r>
              <a:rPr lang="en-US" dirty="0"/>
              <a:t>:Woman		rdfs:subClassOf	:Person .</a:t>
            </a:r>
          </a:p>
          <a:p>
            <a:pPr>
              <a:defRPr/>
            </a:pPr>
            <a:r>
              <a:rPr lang="en-US" dirty="0"/>
              <a:t>:Man		rdfs:subClassOf	:Person .</a:t>
            </a:r>
          </a:p>
          <a:p>
            <a:pPr>
              <a:defRPr/>
            </a:pPr>
            <a:r>
              <a:rPr lang="en-US" dirty="0"/>
              <a:t>:hasHusband	a		rdf:Property .</a:t>
            </a:r>
          </a:p>
          <a:p>
            <a:pPr>
              <a:defRPr/>
            </a:pPr>
            <a:r>
              <a:rPr lang="en-US" dirty="0"/>
              <a:t>:hasSpooth		a		rdf:Property .</a:t>
            </a:r>
          </a:p>
          <a:p>
            <a:pPr>
              <a:defRPr/>
            </a:pPr>
            <a:r>
              <a:rPr lang="en-US" dirty="0"/>
              <a:t>:hasHusband	rdfs:subPropertyOf	:hasSpooth .</a:t>
            </a:r>
          </a:p>
          <a:p>
            <a:pPr>
              <a:defRPr/>
            </a:pPr>
            <a:r>
              <a:rPr lang="en-US" dirty="0"/>
              <a:t>:hasSpooth		</a:t>
            </a:r>
            <a:r>
              <a:rPr lang="en-US" dirty="0" err="1"/>
              <a:t>rdfs:domain</a:t>
            </a:r>
            <a:r>
              <a:rPr lang="en-US" dirty="0"/>
              <a:t>	:Person .</a:t>
            </a:r>
          </a:p>
          <a:p>
            <a:pPr>
              <a:defRPr/>
            </a:pPr>
            <a:r>
              <a:rPr lang="en-US" dirty="0"/>
              <a:t>:hasSpooth		</a:t>
            </a:r>
            <a:r>
              <a:rPr lang="en-US" dirty="0" err="1"/>
              <a:t>rdfs:range</a:t>
            </a:r>
            <a:r>
              <a:rPr lang="en-US" dirty="0"/>
              <a:t>		:Person .</a:t>
            </a:r>
          </a:p>
          <a:p>
            <a:pPr>
              <a:defRPr/>
            </a:pPr>
            <a:r>
              <a:rPr lang="en-US" dirty="0"/>
              <a:t>:hasHusband	</a:t>
            </a:r>
            <a:r>
              <a:rPr lang="en-US" dirty="0" err="1"/>
              <a:t>rdfs:domain</a:t>
            </a:r>
            <a:r>
              <a:rPr lang="en-US" dirty="0"/>
              <a:t>	:Woman .</a:t>
            </a:r>
          </a:p>
          <a:p>
            <a:pPr>
              <a:defRPr/>
            </a:pPr>
            <a:r>
              <a:rPr lang="en-US" dirty="0"/>
              <a:t>:hasHusband	</a:t>
            </a:r>
            <a:r>
              <a:rPr lang="en-US" dirty="0" err="1"/>
              <a:t>rdfs:range</a:t>
            </a:r>
            <a:r>
              <a:rPr lang="en-US" dirty="0"/>
              <a:t>		:Man .</a:t>
            </a:r>
          </a:p>
          <a:p>
            <a:pPr>
              <a:defRPr/>
            </a:pPr>
            <a:r>
              <a:rPr lang="en-US" dirty="0"/>
              <a:t>:John		a		:Man .</a:t>
            </a:r>
          </a:p>
          <a:p>
            <a:pPr>
              <a:defRPr/>
            </a:pPr>
            <a:r>
              <a:rPr lang="en-US" dirty="0"/>
              <a:t>:Mary		a		:Woman .</a:t>
            </a:r>
          </a:p>
          <a:p>
            <a:pPr>
              <a:defRPr/>
            </a:pPr>
            <a:r>
              <a:rPr lang="en-US" dirty="0"/>
              <a:t>:Mary		:hasHusband	:John .</a:t>
            </a:r>
          </a:p>
        </p:txBody>
      </p:sp>
      <p:sp>
        <p:nvSpPr>
          <p:cNvPr id="189444" name="Down Arrow 1"/>
          <p:cNvSpPr>
            <a:spLocks noChangeArrowheads="1"/>
          </p:cNvSpPr>
          <p:nvPr/>
        </p:nvSpPr>
        <p:spPr bwMode="auto">
          <a:xfrm rot="-2036403">
            <a:off x="3499964" y="3465019"/>
            <a:ext cx="365760" cy="914400"/>
          </a:xfrm>
          <a:prstGeom prst="downArrow">
            <a:avLst>
              <a:gd name="adj1" fmla="val 50000"/>
              <a:gd name="adj2" fmla="val 73893"/>
            </a:avLst>
          </a:prstGeom>
          <a:solidFill>
            <a:srgbClr val="0000FF"/>
          </a:solidFill>
          <a:ln w="127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18944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 y="1135137"/>
            <a:ext cx="4037013" cy="231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9446" name="TextBox 7"/>
          <p:cNvSpPr txBox="1">
            <a:spLocks noChangeArrowheads="1"/>
          </p:cNvSpPr>
          <p:nvPr/>
        </p:nvSpPr>
        <p:spPr bwMode="auto">
          <a:xfrm>
            <a:off x="4594262" y="1557338"/>
            <a:ext cx="43211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All the RDF and RDFS statements can be easily written within one “story” using RDF (N3) notation: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xfrm>
            <a:off x="855665" y="74"/>
            <a:ext cx="8135937" cy="549275"/>
          </a:xfrm>
        </p:spPr>
        <p:txBody>
          <a:bodyPr/>
          <a:lstStyle/>
          <a:p>
            <a:r>
              <a:rPr lang="en-US" altLang="en-US" sz="3200"/>
              <a:t>RDFS example (translate to RDF/XML)</a:t>
            </a:r>
          </a:p>
        </p:txBody>
      </p:sp>
      <p:grpSp>
        <p:nvGrpSpPr>
          <p:cNvPr id="190467" name="Group 6"/>
          <p:cNvGrpSpPr>
            <a:grpSpLocks/>
          </p:cNvGrpSpPr>
          <p:nvPr/>
        </p:nvGrpSpPr>
        <p:grpSpPr bwMode="auto">
          <a:xfrm>
            <a:off x="4054512" y="571500"/>
            <a:ext cx="5089525" cy="3144838"/>
            <a:chOff x="11486" y="2682949"/>
            <a:chExt cx="4003923" cy="2627252"/>
          </a:xfrm>
        </p:grpSpPr>
        <p:pic>
          <p:nvPicPr>
            <p:cNvPr id="19047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6" y="2682949"/>
              <a:ext cx="4003922" cy="193254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04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7" y="4615495"/>
              <a:ext cx="4003922" cy="6947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904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2884562"/>
            <a:ext cx="5143500" cy="39846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0469" name="Down Arrow 1"/>
          <p:cNvSpPr>
            <a:spLocks noChangeArrowheads="1"/>
          </p:cNvSpPr>
          <p:nvPr/>
        </p:nvSpPr>
        <p:spPr bwMode="auto">
          <a:xfrm rot="3174840">
            <a:off x="4859236" y="2989775"/>
            <a:ext cx="346044" cy="731520"/>
          </a:xfrm>
          <a:prstGeom prst="downArrow">
            <a:avLst>
              <a:gd name="adj1" fmla="val 50000"/>
              <a:gd name="adj2" fmla="val 73893"/>
            </a:avLst>
          </a:prstGeom>
          <a:solidFill>
            <a:srgbClr val="0000FF"/>
          </a:solidFill>
          <a:ln w="127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90470" name="Rectangle 1"/>
          <p:cNvSpPr>
            <a:spLocks noChangeArrowheads="1"/>
          </p:cNvSpPr>
          <p:nvPr/>
        </p:nvSpPr>
        <p:spPr bwMode="auto">
          <a:xfrm>
            <a:off x="6311900" y="3763967"/>
            <a:ext cx="2808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hlinkClick r:id="rId5"/>
              </a:rPr>
              <a:t>http://rdf-translator.appspot.com/</a:t>
            </a:r>
            <a:r>
              <a:rPr lang="en-US" altLang="en-US" sz="1400" dirty="0"/>
              <a:t> </a:t>
            </a:r>
          </a:p>
        </p:txBody>
      </p:sp>
      <p:sp>
        <p:nvSpPr>
          <p:cNvPr id="190471" name="TextBox 10"/>
          <p:cNvSpPr txBox="1">
            <a:spLocks noChangeArrowheads="1"/>
          </p:cNvSpPr>
          <p:nvPr/>
        </p:nvSpPr>
        <p:spPr bwMode="auto">
          <a:xfrm>
            <a:off x="5219700" y="4581563"/>
            <a:ext cx="3708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 and the more complicated RDF/XML representation can be obtained automatically from RDF (N3) by using the RDF translation tool</a:t>
            </a:r>
          </a:p>
        </p:txBody>
      </p:sp>
      <p:pic>
        <p:nvPicPr>
          <p:cNvPr id="19047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6" y="563567"/>
            <a:ext cx="4037013" cy="231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596121" y="4071744"/>
            <a:ext cx="3395481" cy="338554"/>
          </a:xfrm>
          <a:prstGeom prst="rect">
            <a:avLst/>
          </a:prstGeom>
        </p:spPr>
        <p:txBody>
          <a:bodyPr wrap="none">
            <a:spAutoFit/>
          </a:bodyPr>
          <a:lstStyle/>
          <a:p>
            <a:r>
              <a:rPr lang="fi-FI" sz="1600" dirty="0">
                <a:hlinkClick r:id="rId7"/>
              </a:rPr>
              <a:t>https://issemantic.net/rdf-converter</a:t>
            </a:r>
            <a:r>
              <a:rPr lang="fi-FI" sz="1600" dirty="0"/>
              <a:t>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855665" y="74"/>
            <a:ext cx="8135937" cy="549275"/>
          </a:xfrm>
        </p:spPr>
        <p:txBody>
          <a:bodyPr/>
          <a:lstStyle/>
          <a:p>
            <a:r>
              <a:rPr lang="en-US" altLang="en-US" sz="3200"/>
              <a:t>… and validate RDF/XML</a:t>
            </a:r>
          </a:p>
        </p:txBody>
      </p:sp>
      <p:pic>
        <p:nvPicPr>
          <p:cNvPr id="191491" name="Picture 2" descr="graph representation of RDF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 y="6016699"/>
            <a:ext cx="9139237" cy="8032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14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832299"/>
            <a:ext cx="6967538" cy="21558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14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6" y="576263"/>
            <a:ext cx="5073650" cy="392906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1494" name="Down Arrow 1"/>
          <p:cNvSpPr>
            <a:spLocks noChangeArrowheads="1"/>
          </p:cNvSpPr>
          <p:nvPr/>
        </p:nvSpPr>
        <p:spPr bwMode="auto">
          <a:xfrm rot="3174840">
            <a:off x="3576872" y="3254974"/>
            <a:ext cx="359442" cy="510701"/>
          </a:xfrm>
          <a:prstGeom prst="downArrow">
            <a:avLst>
              <a:gd name="adj1" fmla="val 50000"/>
              <a:gd name="adj2" fmla="val 73893"/>
            </a:avLst>
          </a:prstGeom>
          <a:solidFill>
            <a:srgbClr val="0000FF"/>
          </a:solidFill>
          <a:ln w="127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91495" name="Rectangle 1"/>
          <p:cNvSpPr>
            <a:spLocks noChangeArrowheads="1"/>
          </p:cNvSpPr>
          <p:nvPr/>
        </p:nvSpPr>
        <p:spPr bwMode="auto">
          <a:xfrm>
            <a:off x="33388" y="3400429"/>
            <a:ext cx="28096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hlinkClick r:id="rId5"/>
              </a:rPr>
              <a:t>http://www.w3.org/RDF/Validator/</a:t>
            </a:r>
            <a:endParaRPr lang="en-US" altLang="en-US" sz="1400" dirty="0"/>
          </a:p>
        </p:txBody>
      </p:sp>
      <p:pic>
        <p:nvPicPr>
          <p:cNvPr id="19149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6" y="620715"/>
            <a:ext cx="4037013" cy="231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a:xfrm>
            <a:off x="684215" y="74"/>
            <a:ext cx="7343775" cy="549275"/>
          </a:xfrm>
        </p:spPr>
        <p:txBody>
          <a:bodyPr/>
          <a:lstStyle/>
          <a:p>
            <a:r>
              <a:rPr lang="en-US" altLang="en-US" sz="3600"/>
              <a:t>RDFS example (continue)</a:t>
            </a:r>
          </a:p>
        </p:txBody>
      </p:sp>
      <p:sp>
        <p:nvSpPr>
          <p:cNvPr id="47" name="TextBox 46"/>
          <p:cNvSpPr txBox="1"/>
          <p:nvPr/>
        </p:nvSpPr>
        <p:spPr>
          <a:xfrm>
            <a:off x="4046540" y="1531938"/>
            <a:ext cx="5076825" cy="4616450"/>
          </a:xfrm>
          <a:prstGeom prst="rect">
            <a:avLst/>
          </a:prstGeom>
          <a:solidFill>
            <a:schemeClr val="bg1">
              <a:lumMod val="85000"/>
            </a:schemeClr>
          </a:solidFill>
          <a:ln w="19050">
            <a:solidFill>
              <a:schemeClr val="tx1"/>
            </a:solidFill>
          </a:ln>
        </p:spPr>
        <p:txBody>
          <a:bodyPr>
            <a:spAutoFit/>
          </a:bodyPr>
          <a:lstStyle/>
          <a:p>
            <a:pPr>
              <a:defRPr/>
            </a:pPr>
            <a:r>
              <a:rPr lang="en-US" altLang="en-US" dirty="0">
                <a:solidFill>
                  <a:srgbClr val="FF0000"/>
                </a:solidFill>
              </a:rPr>
              <a:t>@base   &lt;https://ai.it.jyu.fi/vagan/LifeInFinland.owl&gt; .</a:t>
            </a:r>
          </a:p>
          <a:p>
            <a:pPr>
              <a:defRPr/>
            </a:pPr>
            <a:r>
              <a:rPr lang="en-US" altLang="en-US" dirty="0"/>
              <a:t>@prefix  </a:t>
            </a:r>
            <a:r>
              <a:rPr lang="en-US" altLang="en-US" dirty="0" err="1"/>
              <a:t>rdf</a:t>
            </a:r>
            <a:r>
              <a:rPr lang="en-US" altLang="en-US" dirty="0"/>
              <a:t>:  &lt;http://www.w3.org/1999/02/22-rdf-syntax-ns#&gt; .</a:t>
            </a:r>
          </a:p>
          <a:p>
            <a:pPr>
              <a:defRPr/>
            </a:pPr>
            <a:r>
              <a:rPr lang="en-US" altLang="en-US" dirty="0"/>
              <a:t>@prefix  </a:t>
            </a:r>
            <a:r>
              <a:rPr lang="en-US" altLang="en-US" dirty="0" err="1"/>
              <a:t>rdfs</a:t>
            </a:r>
            <a:r>
              <a:rPr lang="en-US" altLang="en-US" dirty="0"/>
              <a:t>:  &lt;http://www.w3.org/2000/01/rdf-schema#&gt; .</a:t>
            </a:r>
          </a:p>
          <a:p>
            <a:pPr>
              <a:defRPr/>
            </a:pPr>
            <a:r>
              <a:rPr lang="en-US" altLang="en-US" dirty="0">
                <a:solidFill>
                  <a:srgbClr val="FF0000"/>
                </a:solidFill>
              </a:rPr>
              <a:t>@prefix  owl:   &lt;http://www.w3.org/2002/07/owl#&gt; .</a:t>
            </a:r>
          </a:p>
          <a:p>
            <a:pPr>
              <a:defRPr/>
            </a:pPr>
            <a:r>
              <a:rPr lang="en-US" altLang="en-US" dirty="0"/>
              <a:t>@prefix  : &lt;https://ai.it.jyu.fi/vagan/LifeInFinland.owl#&gt; .</a:t>
            </a:r>
          </a:p>
          <a:p>
            <a:pPr>
              <a:defRPr/>
            </a:pPr>
            <a:endParaRPr lang="en-US" altLang="en-US" dirty="0"/>
          </a:p>
          <a:p>
            <a:pPr>
              <a:defRPr/>
            </a:pPr>
            <a:r>
              <a:rPr lang="en-US" altLang="en-US" dirty="0"/>
              <a:t>:Person		a		  rdfs:Class .</a:t>
            </a:r>
          </a:p>
          <a:p>
            <a:pPr>
              <a:defRPr/>
            </a:pPr>
            <a:r>
              <a:rPr lang="en-US" altLang="en-US" dirty="0"/>
              <a:t>:Woman		a		  rdfs:Class .</a:t>
            </a:r>
          </a:p>
          <a:p>
            <a:pPr>
              <a:defRPr/>
            </a:pPr>
            <a:r>
              <a:rPr lang="en-US" altLang="en-US" dirty="0"/>
              <a:t>:Man		a		  rdfs:Class .</a:t>
            </a:r>
          </a:p>
          <a:p>
            <a:pPr>
              <a:defRPr/>
            </a:pPr>
            <a:r>
              <a:rPr lang="en-US" altLang="en-US" dirty="0"/>
              <a:t>:Woman		rdfs:subClassOf	  :Person .</a:t>
            </a:r>
          </a:p>
          <a:p>
            <a:pPr>
              <a:defRPr/>
            </a:pPr>
            <a:r>
              <a:rPr lang="en-US" altLang="en-US" dirty="0"/>
              <a:t>:Man		rdfs:subClassOf	  :Person .</a:t>
            </a:r>
          </a:p>
          <a:p>
            <a:pPr>
              <a:defRPr/>
            </a:pPr>
            <a:r>
              <a:rPr lang="en-US" altLang="en-US" dirty="0">
                <a:solidFill>
                  <a:srgbClr val="FF0000"/>
                </a:solidFill>
              </a:rPr>
              <a:t>:</a:t>
            </a:r>
            <a:r>
              <a:rPr lang="en-US" altLang="en-US" dirty="0" err="1">
                <a:solidFill>
                  <a:srgbClr val="FF0000"/>
                </a:solidFill>
              </a:rPr>
              <a:t>hasSpooth</a:t>
            </a:r>
            <a:r>
              <a:rPr lang="en-US" altLang="en-US" dirty="0">
                <a:solidFill>
                  <a:srgbClr val="FF0000"/>
                </a:solidFill>
              </a:rPr>
              <a:t>		a	           owl:ObjectProperty .</a:t>
            </a:r>
          </a:p>
          <a:p>
            <a:pPr>
              <a:defRPr/>
            </a:pPr>
            <a:r>
              <a:rPr lang="en-US" altLang="en-US" dirty="0">
                <a:solidFill>
                  <a:srgbClr val="FF0000"/>
                </a:solidFill>
              </a:rPr>
              <a:t>:</a:t>
            </a:r>
            <a:r>
              <a:rPr lang="en-US" altLang="en-US" dirty="0" err="1">
                <a:solidFill>
                  <a:srgbClr val="FF0000"/>
                </a:solidFill>
              </a:rPr>
              <a:t>hasHusband</a:t>
            </a:r>
            <a:r>
              <a:rPr lang="en-US" altLang="en-US" dirty="0">
                <a:solidFill>
                  <a:srgbClr val="FF0000"/>
                </a:solidFill>
              </a:rPr>
              <a:t>	a	           owl:ObjectProperty .</a:t>
            </a:r>
          </a:p>
          <a:p>
            <a:pPr>
              <a:defRPr/>
            </a:pPr>
            <a:r>
              <a:rPr lang="en-US" altLang="en-US" dirty="0"/>
              <a:t>:</a:t>
            </a:r>
            <a:r>
              <a:rPr lang="en-US" altLang="en-US" dirty="0" err="1"/>
              <a:t>hasHusband</a:t>
            </a:r>
            <a:r>
              <a:rPr lang="en-US" altLang="en-US" dirty="0"/>
              <a:t>	rdfs:subPropertyOf         :</a:t>
            </a:r>
            <a:r>
              <a:rPr lang="en-US" altLang="en-US" dirty="0" err="1"/>
              <a:t>hasSpooth</a:t>
            </a:r>
            <a:r>
              <a:rPr lang="en-US" altLang="en-US" dirty="0"/>
              <a:t> .</a:t>
            </a:r>
          </a:p>
          <a:p>
            <a:pPr>
              <a:defRPr/>
            </a:pPr>
            <a:r>
              <a:rPr lang="en-US" altLang="en-US" dirty="0"/>
              <a:t>:</a:t>
            </a:r>
            <a:r>
              <a:rPr lang="en-US" altLang="en-US" dirty="0" err="1"/>
              <a:t>hasSpooth</a:t>
            </a:r>
            <a:r>
              <a:rPr lang="en-US" altLang="en-US" dirty="0"/>
              <a:t>                   </a:t>
            </a:r>
            <a:r>
              <a:rPr lang="en-US" altLang="en-US" dirty="0" err="1"/>
              <a:t>rdfs:domain</a:t>
            </a:r>
            <a:r>
              <a:rPr lang="en-US" altLang="en-US" dirty="0"/>
              <a:t>	  :Person .</a:t>
            </a:r>
          </a:p>
          <a:p>
            <a:pPr>
              <a:defRPr/>
            </a:pPr>
            <a:r>
              <a:rPr lang="en-US" altLang="en-US" dirty="0"/>
              <a:t>:</a:t>
            </a:r>
            <a:r>
              <a:rPr lang="en-US" altLang="en-US" dirty="0" err="1"/>
              <a:t>hasSpooth</a:t>
            </a:r>
            <a:r>
              <a:rPr lang="en-US" altLang="en-US" dirty="0"/>
              <a:t>		</a:t>
            </a:r>
            <a:r>
              <a:rPr lang="en-US" altLang="en-US" dirty="0" err="1"/>
              <a:t>rdfs:range</a:t>
            </a:r>
            <a:r>
              <a:rPr lang="en-US" altLang="en-US" dirty="0"/>
              <a:t>	  	  :Person .</a:t>
            </a:r>
          </a:p>
          <a:p>
            <a:pPr>
              <a:defRPr/>
            </a:pPr>
            <a:r>
              <a:rPr lang="en-US" altLang="en-US" dirty="0"/>
              <a:t>:</a:t>
            </a:r>
            <a:r>
              <a:rPr lang="en-US" altLang="en-US" dirty="0" err="1"/>
              <a:t>hasHusband</a:t>
            </a:r>
            <a:r>
              <a:rPr lang="en-US" altLang="en-US" dirty="0"/>
              <a:t>	</a:t>
            </a:r>
            <a:r>
              <a:rPr lang="en-US" altLang="en-US" dirty="0" err="1"/>
              <a:t>rdfs:domain</a:t>
            </a:r>
            <a:r>
              <a:rPr lang="en-US" altLang="en-US" dirty="0"/>
              <a:t>	  :Woman .</a:t>
            </a:r>
          </a:p>
          <a:p>
            <a:pPr>
              <a:defRPr/>
            </a:pPr>
            <a:r>
              <a:rPr lang="en-US" altLang="en-US" dirty="0"/>
              <a:t>:</a:t>
            </a:r>
            <a:r>
              <a:rPr lang="en-US" altLang="en-US" dirty="0" err="1"/>
              <a:t>hasHusband</a:t>
            </a:r>
            <a:r>
              <a:rPr lang="en-US" altLang="en-US" dirty="0"/>
              <a:t>	</a:t>
            </a:r>
            <a:r>
              <a:rPr lang="en-US" altLang="en-US" dirty="0" err="1"/>
              <a:t>rdfs:range</a:t>
            </a:r>
            <a:r>
              <a:rPr lang="en-US" altLang="en-US" dirty="0"/>
              <a:t>	                     :Man .</a:t>
            </a:r>
          </a:p>
          <a:p>
            <a:pPr>
              <a:defRPr/>
            </a:pPr>
            <a:r>
              <a:rPr lang="en-US" altLang="en-US" dirty="0"/>
              <a:t>:John		a		  :Man .</a:t>
            </a:r>
          </a:p>
          <a:p>
            <a:pPr>
              <a:defRPr/>
            </a:pPr>
            <a:r>
              <a:rPr lang="en-US" altLang="en-US" dirty="0"/>
              <a:t>:Mary		a		  :Woman .</a:t>
            </a:r>
          </a:p>
          <a:p>
            <a:pPr>
              <a:defRPr/>
            </a:pPr>
            <a:r>
              <a:rPr lang="en-US" altLang="en-US" dirty="0"/>
              <a:t>:Mary		:</a:t>
            </a:r>
            <a:r>
              <a:rPr lang="en-US" altLang="en-US" dirty="0" err="1"/>
              <a:t>hasHusband</a:t>
            </a:r>
            <a:r>
              <a:rPr lang="en-US" altLang="en-US" dirty="0"/>
              <a:t>	  :John .</a:t>
            </a:r>
          </a:p>
        </p:txBody>
      </p:sp>
      <p:sp>
        <p:nvSpPr>
          <p:cNvPr id="192516" name="Down Arrow 1"/>
          <p:cNvSpPr>
            <a:spLocks noChangeArrowheads="1"/>
          </p:cNvSpPr>
          <p:nvPr/>
        </p:nvSpPr>
        <p:spPr bwMode="auto">
          <a:xfrm rot="-2036403">
            <a:off x="3532890" y="3481200"/>
            <a:ext cx="427013" cy="705078"/>
          </a:xfrm>
          <a:prstGeom prst="downArrow">
            <a:avLst>
              <a:gd name="adj1" fmla="val 50000"/>
              <a:gd name="adj2" fmla="val 73893"/>
            </a:avLst>
          </a:prstGeom>
          <a:solidFill>
            <a:srgbClr val="0000FF"/>
          </a:solidFill>
          <a:ln w="127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92517" name="TextBox 1"/>
          <p:cNvSpPr txBox="1">
            <a:spLocks noChangeArrowheads="1"/>
          </p:cNvSpPr>
          <p:nvPr/>
        </p:nvSpPr>
        <p:spPr bwMode="auto">
          <a:xfrm>
            <a:off x="4211638" y="765249"/>
            <a:ext cx="4608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Adding some “cosmetics” from OWL (Web Ontology Language):</a:t>
            </a:r>
          </a:p>
        </p:txBody>
      </p:sp>
      <p:pic>
        <p:nvPicPr>
          <p:cNvPr id="1925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6" y="954088"/>
            <a:ext cx="4037013" cy="247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784835" y="558044"/>
            <a:ext cx="1728193" cy="792088"/>
          </a:xfrm>
          <a:prstGeom prst="rect">
            <a:avLst/>
          </a:prstGeom>
          <a:solidFill>
            <a:srgbClr val="FF7979"/>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i-FI" sz="1400" b="0" i="0" u="none" strike="noStrike" cap="none" normalizeH="0" baseline="0">
              <a:ln>
                <a:noFill/>
              </a:ln>
              <a:solidFill>
                <a:schemeClr val="tx1"/>
              </a:solidFill>
              <a:effectLst/>
              <a:latin typeface="Arial" pitchFamily="34" charset="0"/>
            </a:endParaRPr>
          </a:p>
        </p:txBody>
      </p:sp>
      <p:sp>
        <p:nvSpPr>
          <p:cNvPr id="6" name="Rectangle 5"/>
          <p:cNvSpPr/>
          <p:nvPr/>
        </p:nvSpPr>
        <p:spPr>
          <a:xfrm>
            <a:off x="823200" y="561640"/>
            <a:ext cx="652743" cy="338554"/>
          </a:xfrm>
          <a:prstGeom prst="rect">
            <a:avLst/>
          </a:prstGeom>
          <a:noFill/>
        </p:spPr>
        <p:txBody>
          <a:bodyPr wrap="non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OWL</a:t>
            </a:r>
          </a:p>
        </p:txBody>
      </p:sp>
      <p:sp>
        <p:nvSpPr>
          <p:cNvPr id="7" name="Oval 6"/>
          <p:cNvSpPr/>
          <p:nvPr/>
        </p:nvSpPr>
        <p:spPr bwMode="auto">
          <a:xfrm>
            <a:off x="869049" y="945394"/>
            <a:ext cx="1568145" cy="247066"/>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4" charset="0"/>
              </a:rPr>
              <a:t>owl:ObjectProperty</a:t>
            </a:r>
            <a:endParaRPr kumimoji="0" lang="fi-FI" sz="1000" b="0" i="0" u="none" strike="noStrike" cap="none" normalizeH="0" baseline="0" dirty="0">
              <a:ln>
                <a:noFill/>
              </a:ln>
              <a:solidFill>
                <a:schemeClr val="tx1"/>
              </a:solidFill>
              <a:effectLst/>
              <a:latin typeface="Arial" pitchFamily="34" charset="0"/>
            </a:endParaRPr>
          </a:p>
        </p:txBody>
      </p:sp>
      <p:cxnSp>
        <p:nvCxnSpPr>
          <p:cNvPr id="14" name="Straight Arrow Connector 13"/>
          <p:cNvCxnSpPr/>
          <p:nvPr/>
        </p:nvCxnSpPr>
        <p:spPr bwMode="auto">
          <a:xfrm flipV="1">
            <a:off x="501654" y="1192460"/>
            <a:ext cx="763439" cy="460778"/>
          </a:xfrm>
          <a:prstGeom prst="straightConnector1">
            <a:avLst/>
          </a:prstGeom>
          <a:solidFill>
            <a:schemeClr val="accent1"/>
          </a:solidFill>
          <a:ln w="12700" cap="flat" cmpd="sng" algn="ctr">
            <a:solidFill>
              <a:srgbClr val="0000FF"/>
            </a:solidFill>
            <a:prstDash val="solid"/>
            <a:round/>
            <a:headEnd type="none" w="med" len="med"/>
            <a:tailEnd type="stealth"/>
          </a:ln>
          <a:effectLst/>
        </p:spPr>
      </p:cxnSp>
      <p:cxnSp>
        <p:nvCxnSpPr>
          <p:cNvPr id="3" name="Straight Arrow Connector 2"/>
          <p:cNvCxnSpPr/>
          <p:nvPr/>
        </p:nvCxnSpPr>
        <p:spPr bwMode="auto">
          <a:xfrm flipV="1">
            <a:off x="810249" y="1192460"/>
            <a:ext cx="737415" cy="1225626"/>
          </a:xfrm>
          <a:prstGeom prst="straightConnector1">
            <a:avLst/>
          </a:prstGeom>
          <a:solidFill>
            <a:schemeClr val="accent1"/>
          </a:solidFill>
          <a:ln w="12700" cap="flat" cmpd="sng" algn="ctr">
            <a:solidFill>
              <a:srgbClr val="0000FF">
                <a:alpha val="41000"/>
              </a:srgbClr>
            </a:solidFill>
            <a:prstDash val="solid"/>
            <a:round/>
            <a:headEnd type="none" w="med" len="med"/>
            <a:tailEnd type="stealth"/>
          </a:ln>
          <a:effectLst/>
        </p:spPr>
      </p:cxnSp>
      <p:sp>
        <p:nvSpPr>
          <p:cNvPr id="11" name="TextBox 10"/>
          <p:cNvSpPr txBox="1"/>
          <p:nvPr/>
        </p:nvSpPr>
        <p:spPr>
          <a:xfrm>
            <a:off x="912540" y="1386249"/>
            <a:ext cx="593399" cy="215444"/>
          </a:xfrm>
          <a:prstGeom prst="rect">
            <a:avLst/>
          </a:prstGeom>
          <a:noFill/>
        </p:spPr>
        <p:txBody>
          <a:bodyPr wrap="square" rtlCol="0">
            <a:spAutoFit/>
          </a:bodyPr>
          <a:lstStyle/>
          <a:p>
            <a:r>
              <a:rPr lang="en-US" sz="800" dirty="0"/>
              <a:t>rdf:type</a:t>
            </a:r>
            <a:endParaRPr lang="fi-FI" sz="800" dirty="0"/>
          </a:p>
        </p:txBody>
      </p:sp>
      <p:sp>
        <p:nvSpPr>
          <p:cNvPr id="18" name="TextBox 17"/>
          <p:cNvSpPr txBox="1"/>
          <p:nvPr/>
        </p:nvSpPr>
        <p:spPr>
          <a:xfrm>
            <a:off x="330988" y="1329508"/>
            <a:ext cx="593399" cy="215444"/>
          </a:xfrm>
          <a:prstGeom prst="rect">
            <a:avLst/>
          </a:prstGeom>
          <a:noFill/>
        </p:spPr>
        <p:txBody>
          <a:bodyPr wrap="square" rtlCol="0">
            <a:spAutoFit/>
          </a:bodyPr>
          <a:lstStyle/>
          <a:p>
            <a:r>
              <a:rPr lang="en-US" sz="800" dirty="0"/>
              <a:t>rdf:type</a:t>
            </a:r>
            <a:endParaRPr lang="fi-FI" sz="800" dirty="0"/>
          </a:p>
        </p:txBody>
      </p:sp>
      <p:sp>
        <p:nvSpPr>
          <p:cNvPr id="2" name="Rectangle 1"/>
          <p:cNvSpPr/>
          <p:nvPr/>
        </p:nvSpPr>
        <p:spPr>
          <a:xfrm>
            <a:off x="27479" y="5947766"/>
            <a:ext cx="4184159" cy="707886"/>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Try to visualize this code:</a:t>
            </a:r>
          </a:p>
          <a:p>
            <a:pPr algn="ctr"/>
            <a:r>
              <a:rPr lang="en-US" sz="2000" dirty="0">
                <a:ln w="0"/>
                <a:effectLst>
                  <a:outerShdw blurRad="38100" dist="19050" dir="2700000" algn="tl" rotWithShape="0">
                    <a:schemeClr val="dk1">
                      <a:alpha val="40000"/>
                    </a:schemeClr>
                  </a:outerShdw>
                </a:effectLst>
                <a:hlinkClick r:id="rId3"/>
              </a:rPr>
              <a:t>https://issemantic.net/rdf-visualizer</a:t>
            </a:r>
            <a:r>
              <a:rPr lang="en-US" sz="2000" dirty="0">
                <a:ln w="0"/>
                <a:effectLst>
                  <a:outerShdw blurRad="38100" dist="19050" dir="2700000" algn="tl" rotWithShape="0">
                    <a:schemeClr val="dk1">
                      <a:alpha val="40000"/>
                    </a:schemeClr>
                  </a:outerShdw>
                </a:effectLst>
              </a:rPr>
              <a:t> </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a:xfrm>
            <a:off x="873126" y="47699"/>
            <a:ext cx="8135938" cy="549275"/>
          </a:xfrm>
        </p:spPr>
        <p:txBody>
          <a:bodyPr/>
          <a:lstStyle/>
          <a:p>
            <a:r>
              <a:rPr lang="en-US" altLang="en-US" sz="3200"/>
              <a:t>… then we got translation to RDF/XML</a:t>
            </a:r>
          </a:p>
        </p:txBody>
      </p:sp>
      <p:pic>
        <p:nvPicPr>
          <p:cNvPr id="1935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077" y="1708150"/>
            <a:ext cx="5969000" cy="511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35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549349"/>
            <a:ext cx="3140075" cy="22574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3541" name="Down Arrow 1"/>
          <p:cNvSpPr>
            <a:spLocks noChangeArrowheads="1"/>
          </p:cNvSpPr>
          <p:nvPr/>
        </p:nvSpPr>
        <p:spPr bwMode="auto">
          <a:xfrm rot="-2036403">
            <a:off x="2666753" y="2838861"/>
            <a:ext cx="322869" cy="681363"/>
          </a:xfrm>
          <a:prstGeom prst="downArrow">
            <a:avLst>
              <a:gd name="adj1" fmla="val 50000"/>
              <a:gd name="adj2" fmla="val 73893"/>
            </a:avLst>
          </a:prstGeom>
          <a:solidFill>
            <a:srgbClr val="0000FF"/>
          </a:solidFill>
          <a:ln w="127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93542" name="Rectangle 1"/>
          <p:cNvSpPr>
            <a:spLocks noChangeArrowheads="1"/>
          </p:cNvSpPr>
          <p:nvPr/>
        </p:nvSpPr>
        <p:spPr bwMode="auto">
          <a:xfrm>
            <a:off x="5867400" y="765178"/>
            <a:ext cx="30283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hlinkClick r:id="rId4"/>
              </a:rPr>
              <a:t>https://issemantic.net/rdf-converter</a:t>
            </a:r>
            <a:r>
              <a:rPr lang="en-US" altLang="en-US" sz="1400" dirty="0"/>
              <a:t>  </a:t>
            </a:r>
          </a:p>
        </p:txBody>
      </p:sp>
      <p:sp>
        <p:nvSpPr>
          <p:cNvPr id="2" name="Rectangle 1"/>
          <p:cNvSpPr/>
          <p:nvPr/>
        </p:nvSpPr>
        <p:spPr>
          <a:xfrm>
            <a:off x="5867400" y="1232169"/>
            <a:ext cx="2949077" cy="307777"/>
          </a:xfrm>
          <a:prstGeom prst="rect">
            <a:avLst/>
          </a:prstGeom>
        </p:spPr>
        <p:txBody>
          <a:bodyPr wrap="none">
            <a:spAutoFit/>
          </a:bodyPr>
          <a:lstStyle/>
          <a:p>
            <a:r>
              <a:rPr lang="fi-FI" dirty="0">
                <a:hlinkClick r:id="rId5"/>
              </a:rPr>
              <a:t>https://www.w3.org/RDF/Validator/</a:t>
            </a:r>
            <a:r>
              <a:rPr lang="fi-FI" dirty="0"/>
              <a:t>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a:xfrm>
            <a:off x="873126" y="115962"/>
            <a:ext cx="8135938" cy="549275"/>
          </a:xfrm>
        </p:spPr>
        <p:txBody>
          <a:bodyPr/>
          <a:lstStyle/>
          <a:p>
            <a:r>
              <a:rPr lang="en-US" altLang="en-US" sz="3200"/>
              <a:t>… validating RDF/XML</a:t>
            </a:r>
          </a:p>
        </p:txBody>
      </p:sp>
      <p:grpSp>
        <p:nvGrpSpPr>
          <p:cNvPr id="194563" name="Group 1"/>
          <p:cNvGrpSpPr>
            <a:grpSpLocks/>
          </p:cNvGrpSpPr>
          <p:nvPr/>
        </p:nvGrpSpPr>
        <p:grpSpPr bwMode="auto">
          <a:xfrm>
            <a:off x="0" y="981149"/>
            <a:ext cx="9144000" cy="4519613"/>
            <a:chOff x="0" y="980728"/>
            <a:chExt cx="9144000" cy="4519709"/>
          </a:xfrm>
        </p:grpSpPr>
        <p:pic>
          <p:nvPicPr>
            <p:cNvPr id="1945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4000" cy="333766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45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4341257"/>
              <a:ext cx="9129876" cy="11591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94564" name="TextBox 2"/>
          <p:cNvSpPr txBox="1">
            <a:spLocks noChangeArrowheads="1"/>
          </p:cNvSpPr>
          <p:nvPr/>
        </p:nvSpPr>
        <p:spPr bwMode="auto">
          <a:xfrm>
            <a:off x="5867400" y="649362"/>
            <a:ext cx="31067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hlinkClick r:id="rId4"/>
              </a:rPr>
              <a:t>http://www.w3.org/RDF/Validator/</a:t>
            </a:r>
            <a:r>
              <a:rPr lang="en-US" altLang="en-US" sz="1400"/>
              <a:t>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a:xfrm>
            <a:off x="873126" y="39762"/>
            <a:ext cx="8135938" cy="549275"/>
          </a:xfrm>
        </p:spPr>
        <p:txBody>
          <a:bodyPr/>
          <a:lstStyle/>
          <a:p>
            <a:r>
              <a:rPr lang="en-US" altLang="en-US" sz="3200" dirty="0"/>
              <a:t>… and see the semantic graph</a:t>
            </a:r>
          </a:p>
        </p:txBody>
      </p:sp>
      <p:sp>
        <p:nvSpPr>
          <p:cNvPr id="194564" name="TextBox 2"/>
          <p:cNvSpPr txBox="1">
            <a:spLocks noChangeArrowheads="1"/>
          </p:cNvSpPr>
          <p:nvPr/>
        </p:nvSpPr>
        <p:spPr bwMode="auto">
          <a:xfrm>
            <a:off x="5867400" y="649362"/>
            <a:ext cx="31067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hlinkClick r:id="rId2"/>
              </a:rPr>
              <a:t>http://www.w3.org/RDF/Validator/</a:t>
            </a:r>
            <a:r>
              <a:rPr lang="en-US" altLang="en-US" sz="1400"/>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40968"/>
            <a:ext cx="9144000" cy="2232248"/>
          </a:xfrm>
          <a:prstGeom prst="rect">
            <a:avLst/>
          </a:prstGeom>
        </p:spPr>
      </p:pic>
    </p:spTree>
    <p:extLst>
      <p:ext uri="{BB962C8B-B14F-4D97-AF65-F5344CB8AC3E}">
        <p14:creationId xmlns:p14="http://schemas.microsoft.com/office/powerpoint/2010/main" val="586717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6" name="Group 1"/>
          <p:cNvGrpSpPr>
            <a:grpSpLocks/>
          </p:cNvGrpSpPr>
          <p:nvPr/>
        </p:nvGrpSpPr>
        <p:grpSpPr bwMode="auto">
          <a:xfrm>
            <a:off x="184150" y="903288"/>
            <a:ext cx="8891588" cy="5402262"/>
            <a:chOff x="183704" y="903040"/>
            <a:chExt cx="8892480" cy="5402565"/>
          </a:xfrm>
        </p:grpSpPr>
        <p:pic>
          <p:nvPicPr>
            <p:cNvPr id="1955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80" y="903040"/>
              <a:ext cx="5544616" cy="68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5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04" y="1397536"/>
              <a:ext cx="8892480" cy="4908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5587" name="Title 1"/>
          <p:cNvSpPr>
            <a:spLocks noGrp="1"/>
          </p:cNvSpPr>
          <p:nvPr>
            <p:ph type="title"/>
          </p:nvPr>
        </p:nvSpPr>
        <p:spPr>
          <a:xfrm>
            <a:off x="873126" y="115962"/>
            <a:ext cx="8135938" cy="549275"/>
          </a:xfrm>
        </p:spPr>
        <p:txBody>
          <a:bodyPr/>
          <a:lstStyle/>
          <a:p>
            <a:r>
              <a:rPr lang="en-US" altLang="en-US" sz="3200"/>
              <a:t>… then we publish RDF/XML as OWL file to the right place in the Web</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7" y="1019175"/>
            <a:ext cx="9013825" cy="572293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6611" name="Title 1"/>
          <p:cNvSpPr>
            <a:spLocks noGrp="1"/>
          </p:cNvSpPr>
          <p:nvPr>
            <p:ph type="title"/>
          </p:nvPr>
        </p:nvSpPr>
        <p:spPr>
          <a:xfrm>
            <a:off x="909638" y="-1588"/>
            <a:ext cx="8135937" cy="549276"/>
          </a:xfrm>
        </p:spPr>
        <p:txBody>
          <a:bodyPr/>
          <a:lstStyle/>
          <a:p>
            <a:r>
              <a:rPr lang="en-US" altLang="en-US" sz="3200"/>
              <a:t>Opening file in Protégé (Screenshot 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87" y="1073150"/>
            <a:ext cx="8964613" cy="554513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7635" name="Title 1"/>
          <p:cNvSpPr>
            <a:spLocks noGrp="1"/>
          </p:cNvSpPr>
          <p:nvPr>
            <p:ph type="title"/>
          </p:nvPr>
        </p:nvSpPr>
        <p:spPr>
          <a:xfrm>
            <a:off x="909638" y="-1588"/>
            <a:ext cx="8135937" cy="549276"/>
          </a:xfrm>
        </p:spPr>
        <p:txBody>
          <a:bodyPr/>
          <a:lstStyle/>
          <a:p>
            <a:r>
              <a:rPr lang="en-US" altLang="en-US" sz="3200"/>
              <a:t>Opening file in Protégé (Screenshot 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228600" y="101674"/>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4400">
                <a:solidFill>
                  <a:schemeClr val="tx2"/>
                </a:solidFill>
              </a:rPr>
              <a:t>Semantic Web: Rules</a:t>
            </a:r>
          </a:p>
        </p:txBody>
      </p:sp>
      <p:graphicFrame>
        <p:nvGraphicFramePr>
          <p:cNvPr id="95235" name="Object 3"/>
          <p:cNvGraphicFramePr>
            <a:graphicFrameLocks noChangeAspect="1"/>
          </p:cNvGraphicFramePr>
          <p:nvPr/>
        </p:nvGraphicFramePr>
        <p:xfrm>
          <a:off x="539750" y="1447800"/>
          <a:ext cx="6342063" cy="5135563"/>
        </p:xfrm>
        <a:graphic>
          <a:graphicData uri="http://schemas.openxmlformats.org/presentationml/2006/ole">
            <mc:AlternateContent xmlns:mc="http://schemas.openxmlformats.org/markup-compatibility/2006">
              <mc:Choice xmlns:v="urn:schemas-microsoft-com:vml" Requires="v">
                <p:oleObj name="Picture" r:id="rId2" imgW="7057644" imgH="5715000" progId="Word.Picture.8">
                  <p:embed/>
                </p:oleObj>
              </mc:Choice>
              <mc:Fallback>
                <p:oleObj name="Picture" r:id="rId2" imgW="7057644" imgH="5715000" progId="Word.Picture.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47800"/>
                        <a:ext cx="6342063"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6" name="Text Box 4"/>
          <p:cNvSpPr txBox="1">
            <a:spLocks noChangeArrowheads="1"/>
          </p:cNvSpPr>
          <p:nvPr/>
        </p:nvSpPr>
        <p:spPr bwMode="auto">
          <a:xfrm>
            <a:off x="7239000" y="1600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applications</a:t>
            </a:r>
          </a:p>
        </p:txBody>
      </p:sp>
      <p:sp>
        <p:nvSpPr>
          <p:cNvPr id="95237" name="Text Box 5"/>
          <p:cNvSpPr txBox="1">
            <a:spLocks noChangeArrowheads="1"/>
          </p:cNvSpPr>
          <p:nvPr/>
        </p:nvSpPr>
        <p:spPr bwMode="auto">
          <a:xfrm>
            <a:off x="7291388" y="2286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agents</a:t>
            </a:r>
          </a:p>
        </p:txBody>
      </p:sp>
      <p:sp>
        <p:nvSpPr>
          <p:cNvPr id="95238" name="Line 6"/>
          <p:cNvSpPr>
            <a:spLocks noChangeShapeType="1"/>
          </p:cNvSpPr>
          <p:nvPr/>
        </p:nvSpPr>
        <p:spPr bwMode="auto">
          <a:xfrm flipV="1">
            <a:off x="6934200" y="19050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5239" name="Line 7"/>
          <p:cNvSpPr>
            <a:spLocks noChangeShapeType="1"/>
          </p:cNvSpPr>
          <p:nvPr/>
        </p:nvSpPr>
        <p:spPr bwMode="auto">
          <a:xfrm>
            <a:off x="6934200" y="2362200"/>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5240" name="AutoShape 8"/>
          <p:cNvSpPr>
            <a:spLocks noChangeArrowheads="1"/>
          </p:cNvSpPr>
          <p:nvPr/>
        </p:nvSpPr>
        <p:spPr bwMode="auto">
          <a:xfrm>
            <a:off x="4643475" y="3860800"/>
            <a:ext cx="4319587" cy="2808288"/>
          </a:xfrm>
          <a:prstGeom prst="wedgeRoundRectCallout">
            <a:avLst>
              <a:gd name="adj1" fmla="val -23833"/>
              <a:gd name="adj2" fmla="val -59046"/>
              <a:gd name="adj3" fmla="val 16667"/>
            </a:avLst>
          </a:prstGeom>
          <a:solidFill>
            <a:srgbClr val="CCFFFF"/>
          </a:solidFill>
          <a:ln w="9525" algn="ctr">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Logical support in form of </a:t>
            </a:r>
            <a:r>
              <a:rPr lang="en-US" altLang="en-US" sz="1400" i="1"/>
              <a:t>rules</a:t>
            </a:r>
            <a:r>
              <a:rPr lang="en-US" altLang="en-US" sz="1400"/>
              <a:t> is needed to infer implicit content, metadata and ontologies from the explicit ones. Rules are considered to be a major issue in the further development of the semantic web. On one hand, they can be used in ontology languages, in conjunction with or as an alternative to description logics. And on the other hand, they will act as a means to draw inferences, to configure systems, to express constraints, to specify policies, to react to events/changes, to transform data, to specify behavior of agents, etc. </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51720" y="2276872"/>
            <a:ext cx="5098468" cy="4292525"/>
          </a:xfrm>
          <a:prstGeom prst="rect">
            <a:avLst/>
          </a:prstGeom>
        </p:spPr>
      </p:pic>
      <p:sp>
        <p:nvSpPr>
          <p:cNvPr id="6" name="Title 1"/>
          <p:cNvSpPr>
            <a:spLocks noGrp="1"/>
          </p:cNvSpPr>
          <p:nvPr>
            <p:ph type="title"/>
          </p:nvPr>
        </p:nvSpPr>
        <p:spPr>
          <a:xfrm>
            <a:off x="893027" y="-23814"/>
            <a:ext cx="8253488" cy="549275"/>
          </a:xfrm>
        </p:spPr>
        <p:txBody>
          <a:bodyPr/>
          <a:lstStyle/>
          <a:p>
            <a:r>
              <a:rPr lang="en-US" altLang="en-US" sz="3200" dirty="0"/>
              <a:t>Try this online ontology visualization service:</a:t>
            </a:r>
          </a:p>
        </p:txBody>
      </p:sp>
      <p:pic>
        <p:nvPicPr>
          <p:cNvPr id="8" name="Picture 7"/>
          <p:cNvPicPr>
            <a:picLocks noChangeAspect="1"/>
          </p:cNvPicPr>
          <p:nvPr/>
        </p:nvPicPr>
        <p:blipFill>
          <a:blip r:embed="rId3"/>
          <a:stretch>
            <a:fillRect/>
          </a:stretch>
        </p:blipFill>
        <p:spPr>
          <a:xfrm>
            <a:off x="1835696" y="635400"/>
            <a:ext cx="2160240" cy="864096"/>
          </a:xfrm>
          <a:prstGeom prst="rect">
            <a:avLst/>
          </a:prstGeom>
        </p:spPr>
      </p:pic>
      <p:sp>
        <p:nvSpPr>
          <p:cNvPr id="9" name="Rectangle 8"/>
          <p:cNvSpPr/>
          <p:nvPr/>
        </p:nvSpPr>
        <p:spPr>
          <a:xfrm>
            <a:off x="5818734" y="913559"/>
            <a:ext cx="2662908" cy="307777"/>
          </a:xfrm>
          <a:prstGeom prst="rect">
            <a:avLst/>
          </a:prstGeom>
        </p:spPr>
        <p:txBody>
          <a:bodyPr wrap="none">
            <a:spAutoFit/>
          </a:bodyPr>
          <a:lstStyle/>
          <a:p>
            <a:r>
              <a:rPr lang="en-US" dirty="0">
                <a:hlinkClick r:id="rId4"/>
              </a:rPr>
              <a:t>https://service.tib.eu/webvowl/</a:t>
            </a:r>
            <a:r>
              <a:rPr lang="en-US" dirty="0"/>
              <a:t>  </a:t>
            </a:r>
          </a:p>
        </p:txBody>
      </p:sp>
      <p:sp>
        <p:nvSpPr>
          <p:cNvPr id="4" name="Rectangle 3"/>
          <p:cNvSpPr/>
          <p:nvPr/>
        </p:nvSpPr>
        <p:spPr>
          <a:xfrm>
            <a:off x="1979712" y="1822683"/>
            <a:ext cx="6606480" cy="307777"/>
          </a:xfrm>
          <a:prstGeom prst="rect">
            <a:avLst/>
          </a:prstGeom>
        </p:spPr>
        <p:txBody>
          <a:bodyPr wrap="square">
            <a:spAutoFit/>
          </a:bodyPr>
          <a:lstStyle/>
          <a:p>
            <a:r>
              <a:rPr lang="en-US" dirty="0">
                <a:hlinkClick r:id="rId5"/>
              </a:rPr>
              <a:t>https://service.tib.eu/webvowl/#iri=https://ai.it.jyu.fi/vagan/LifeInFinland.owl</a:t>
            </a:r>
            <a:r>
              <a:rPr lang="en-US" dirty="0"/>
              <a:t> </a:t>
            </a:r>
          </a:p>
        </p:txBody>
      </p:sp>
    </p:spTree>
    <p:extLst>
      <p:ext uri="{BB962C8B-B14F-4D97-AF65-F5344CB8AC3E}">
        <p14:creationId xmlns:p14="http://schemas.microsoft.com/office/powerpoint/2010/main" val="20108588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457200" y="7938"/>
            <a:ext cx="8229600" cy="633412"/>
          </a:xfrm>
          <a:noFill/>
        </p:spPr>
        <p:txBody>
          <a:bodyPr lIns="92075" tIns="46038" rIns="92075" bIns="46038"/>
          <a:lstStyle/>
          <a:p>
            <a:pPr eaLnBrk="1" hangingPunct="1"/>
            <a:r>
              <a:rPr lang="en-GB" altLang="en-US" sz="4000"/>
              <a:t>Dublin Core</a:t>
            </a:r>
          </a:p>
        </p:txBody>
      </p:sp>
      <p:sp>
        <p:nvSpPr>
          <p:cNvPr id="198659" name="Rectangle 3"/>
          <p:cNvSpPr>
            <a:spLocks noGrp="1" noChangeArrowheads="1"/>
          </p:cNvSpPr>
          <p:nvPr>
            <p:ph type="body" idx="1"/>
          </p:nvPr>
        </p:nvSpPr>
        <p:spPr>
          <a:xfrm>
            <a:off x="616674" y="888717"/>
            <a:ext cx="8229600" cy="1676088"/>
          </a:xfrm>
          <a:noFill/>
        </p:spPr>
        <p:txBody>
          <a:bodyPr lIns="92075" tIns="46038" rIns="92075" bIns="46038"/>
          <a:lstStyle/>
          <a:p>
            <a:pPr eaLnBrk="1" hangingPunct="1"/>
            <a:r>
              <a:rPr lang="en-GB" altLang="en-US" sz="2800" dirty="0"/>
              <a:t>A set of </a:t>
            </a:r>
            <a:r>
              <a:rPr lang="en-GB" altLang="en-US" sz="2800" b="1" i="1" dirty="0">
                <a:solidFill>
                  <a:srgbClr val="FF0000"/>
                </a:solidFill>
              </a:rPr>
              <a:t>fifteen basic properties </a:t>
            </a:r>
            <a:r>
              <a:rPr lang="en-GB" altLang="en-US" sz="2800" dirty="0"/>
              <a:t>for describing generalised Web resources;</a:t>
            </a:r>
          </a:p>
          <a:p>
            <a:pPr eaLnBrk="1" hangingPunct="1"/>
            <a:r>
              <a:rPr lang="en-US" altLang="en-US" sz="2800" dirty="0">
                <a:hlinkClick r:id="rId2"/>
              </a:rPr>
              <a:t>ISO Standard</a:t>
            </a:r>
            <a:endParaRPr lang="en-GB" altLang="en-US" sz="2400" dirty="0"/>
          </a:p>
        </p:txBody>
      </p:sp>
      <p:grpSp>
        <p:nvGrpSpPr>
          <p:cNvPr id="198660" name="Group 5"/>
          <p:cNvGrpSpPr>
            <a:grpSpLocks/>
          </p:cNvGrpSpPr>
          <p:nvPr/>
        </p:nvGrpSpPr>
        <p:grpSpPr bwMode="auto">
          <a:xfrm>
            <a:off x="139703" y="3497263"/>
            <a:ext cx="8975725" cy="3321050"/>
            <a:chOff x="140196" y="3496816"/>
            <a:chExt cx="8975229" cy="3321213"/>
          </a:xfrm>
        </p:grpSpPr>
        <p:sp>
          <p:nvSpPr>
            <p:cNvPr id="2" name="Rectangle 1"/>
            <p:cNvSpPr/>
            <p:nvPr/>
          </p:nvSpPr>
          <p:spPr>
            <a:xfrm>
              <a:off x="4334139" y="6140133"/>
              <a:ext cx="4762237" cy="677896"/>
            </a:xfrm>
            <a:prstGeom prst="rect">
              <a:avLst/>
            </a:prstGeom>
            <a:solidFill>
              <a:schemeClr val="bg1">
                <a:lumMod val="85000"/>
              </a:schemeClr>
            </a:solidFill>
            <a:ln w="25400">
              <a:solidFill>
                <a:schemeClr val="tx1"/>
              </a:solidFill>
            </a:ln>
          </p:spPr>
          <p:txBody>
            <a:bodyPr>
              <a:spAutoFit/>
            </a:bodyPr>
            <a:lstStyle/>
            <a:p>
              <a:pPr>
                <a:defRPr/>
              </a:pPr>
              <a:r>
                <a:rPr lang="en-GB" altLang="en-US" sz="2000" dirty="0">
                  <a:latin typeface="Times New Roman" pitchFamily="18" charset="0"/>
                </a:rPr>
                <a:t>Namespace:</a:t>
              </a:r>
            </a:p>
            <a:p>
              <a:pPr>
                <a:defRPr/>
              </a:pPr>
              <a:r>
                <a:rPr lang="en-GB" altLang="en-US" sz="1800" dirty="0">
                  <a:solidFill>
                    <a:srgbClr val="663300"/>
                  </a:solidFill>
                  <a:latin typeface="Times New Roman" pitchFamily="18" charset="0"/>
                </a:rPr>
                <a:t>@prefix   </a:t>
              </a:r>
              <a:r>
                <a:rPr lang="en-GB" altLang="en-US" sz="1800" dirty="0">
                  <a:solidFill>
                    <a:srgbClr val="002060"/>
                  </a:solidFill>
                  <a:latin typeface="Times New Roman" pitchFamily="18" charset="0"/>
                </a:rPr>
                <a:t>dc</a:t>
              </a:r>
              <a:r>
                <a:rPr lang="en-GB" altLang="en-US" sz="1800" dirty="0">
                  <a:solidFill>
                    <a:srgbClr val="663300"/>
                  </a:solidFill>
                  <a:latin typeface="Times New Roman" pitchFamily="18" charset="0"/>
                </a:rPr>
                <a:t>:</a:t>
              </a:r>
              <a:r>
                <a:rPr lang="en-GB" altLang="en-US" sz="1800" dirty="0">
                  <a:latin typeface="Times New Roman" pitchFamily="18" charset="0"/>
                </a:rPr>
                <a:t>    </a:t>
              </a:r>
              <a:r>
                <a:rPr lang="en-GB" altLang="en-US" sz="1800" dirty="0">
                  <a:solidFill>
                    <a:srgbClr val="FF0000"/>
                  </a:solidFill>
                  <a:latin typeface="Times New Roman" pitchFamily="18" charset="0"/>
                  <a:hlinkClick r:id="rId3"/>
                </a:rPr>
                <a:t>http://purl.org/dc/elements/1.1/</a:t>
              </a:r>
              <a:endParaRPr lang="en-US" sz="1800" dirty="0"/>
            </a:p>
          </p:txBody>
        </p:sp>
        <p:pic>
          <p:nvPicPr>
            <p:cNvPr id="19866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758" y="4223753"/>
              <a:ext cx="1509667" cy="193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8663" name="Group 2"/>
            <p:cNvGrpSpPr>
              <a:grpSpLocks/>
            </p:cNvGrpSpPr>
            <p:nvPr/>
          </p:nvGrpSpPr>
          <p:grpSpPr bwMode="auto">
            <a:xfrm>
              <a:off x="150812" y="4204702"/>
              <a:ext cx="4192588" cy="2608674"/>
              <a:chOff x="5292080" y="4656750"/>
              <a:chExt cx="3717231" cy="2126026"/>
            </a:xfrm>
          </p:grpSpPr>
          <p:pic>
            <p:nvPicPr>
              <p:cNvPr id="19866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4656750"/>
                <a:ext cx="3717231" cy="2126026"/>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8667" name="Text Box 4"/>
              <p:cNvSpPr txBox="1">
                <a:spLocks noChangeArrowheads="1"/>
              </p:cNvSpPr>
              <p:nvPr/>
            </p:nvSpPr>
            <p:spPr bwMode="auto">
              <a:xfrm>
                <a:off x="6763982" y="5495092"/>
                <a:ext cx="2092425" cy="32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2000" u="sng" dirty="0">
                    <a:solidFill>
                      <a:srgbClr val="0000CC"/>
                    </a:solidFill>
                    <a:latin typeface="Times New Roman" pitchFamily="18" charset="0"/>
                  </a:rPr>
                  <a:t>http://dublincore.org/</a:t>
                </a:r>
              </a:p>
            </p:txBody>
          </p:sp>
        </p:grpSp>
        <p:pic>
          <p:nvPicPr>
            <p:cNvPr id="19866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4752" y="4233863"/>
              <a:ext cx="3221584" cy="187712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8665" name="Text Box 5"/>
            <p:cNvSpPr txBox="1">
              <a:spLocks noChangeArrowheads="1"/>
            </p:cNvSpPr>
            <p:nvPr/>
          </p:nvSpPr>
          <p:spPr bwMode="auto">
            <a:xfrm>
              <a:off x="140196" y="3496816"/>
              <a:ext cx="8956178" cy="707886"/>
            </a:xfrm>
            <a:prstGeom prst="rect">
              <a:avLst/>
            </a:prstGeom>
            <a:solidFill>
              <a:srgbClr val="C0C0C0"/>
            </a:solidFill>
            <a:ln w="57150" cmpd="thickThin">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1600" dirty="0">
                  <a:latin typeface="Times New Roman" pitchFamily="18" charset="0"/>
                </a:rPr>
                <a:t>The Dublin Core Metadata Initiative is an open forum engaged in the development of interoperable online metadata standards that support a broad range of purposes and business models</a:t>
              </a:r>
              <a:r>
                <a:rPr lang="en-US" altLang="en-US" sz="1800" dirty="0">
                  <a:latin typeface="Times New Roman" pitchFamily="18" charset="0"/>
                </a:rPr>
                <a:t>.</a:t>
              </a:r>
              <a:r>
                <a:rPr lang="en-US" altLang="en-US" sz="2400" dirty="0">
                  <a:latin typeface="Times New Roman" pitchFamily="18" charset="0"/>
                </a:rPr>
                <a:t> </a:t>
              </a:r>
            </a:p>
          </p:txBody>
        </p:sp>
      </p:grpSp>
      <p:pic>
        <p:nvPicPr>
          <p:cNvPr id="3" name="Picture 2"/>
          <p:cNvPicPr>
            <a:picLocks noChangeAspect="1"/>
          </p:cNvPicPr>
          <p:nvPr/>
        </p:nvPicPr>
        <p:blipFill>
          <a:blip r:embed="rId7">
            <a:clrChange>
              <a:clrFrom>
                <a:srgbClr val="FFFFFF"/>
              </a:clrFrom>
              <a:clrTo>
                <a:srgbClr val="FFFFFF">
                  <a:alpha val="0"/>
                </a:srgbClr>
              </a:clrTo>
            </a:clrChange>
          </a:blip>
          <a:stretch>
            <a:fillRect/>
          </a:stretch>
        </p:blipFill>
        <p:spPr>
          <a:xfrm>
            <a:off x="3525712" y="1807881"/>
            <a:ext cx="5501344" cy="162051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8A3B7966-ECDD-4CE3-BD7A-226D2E24C589}" type="slidenum">
              <a:rPr lang="ru-RU" altLang="en-US" sz="1400" smtClean="0"/>
              <a:pPr eaLnBrk="1" hangingPunct="1">
                <a:spcBef>
                  <a:spcPct val="0"/>
                </a:spcBef>
                <a:buFontTx/>
                <a:buNone/>
              </a:pPr>
              <a:t>132</a:t>
            </a:fld>
            <a:endParaRPr lang="ru-RU" altLang="en-US" sz="1400"/>
          </a:p>
        </p:txBody>
      </p:sp>
      <p:sp>
        <p:nvSpPr>
          <p:cNvPr id="199683" name="Rectangle 2"/>
          <p:cNvSpPr>
            <a:spLocks noGrp="1" noChangeArrowheads="1"/>
          </p:cNvSpPr>
          <p:nvPr>
            <p:ph type="title"/>
          </p:nvPr>
        </p:nvSpPr>
        <p:spPr>
          <a:xfrm>
            <a:off x="1424025" y="74"/>
            <a:ext cx="7413625" cy="620713"/>
          </a:xfrm>
          <a:noFill/>
        </p:spPr>
        <p:txBody>
          <a:bodyPr lIns="92075" tIns="46038" rIns="92075" bIns="46038"/>
          <a:lstStyle/>
          <a:p>
            <a:pPr eaLnBrk="1" hangingPunct="1"/>
            <a:r>
              <a:rPr lang="en-GB" altLang="en-US" sz="4000"/>
              <a:t>Dublin Core </a:t>
            </a:r>
            <a:r>
              <a:rPr lang="en-GB" altLang="en-US" sz="3600"/>
              <a:t>(15 basic properties):</a:t>
            </a:r>
          </a:p>
        </p:txBody>
      </p:sp>
      <p:pic>
        <p:nvPicPr>
          <p:cNvPr id="1996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6" y="644525"/>
            <a:ext cx="9036050" cy="61737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8A3B7966-ECDD-4CE3-BD7A-226D2E24C589}" type="slidenum">
              <a:rPr lang="ru-RU" altLang="en-US" sz="1400" smtClean="0"/>
              <a:pPr eaLnBrk="1" hangingPunct="1">
                <a:spcBef>
                  <a:spcPct val="0"/>
                </a:spcBef>
                <a:buFontTx/>
                <a:buNone/>
              </a:pPr>
              <a:t>133</a:t>
            </a:fld>
            <a:endParaRPr lang="ru-RU" altLang="en-US" sz="1400"/>
          </a:p>
        </p:txBody>
      </p:sp>
      <p:sp>
        <p:nvSpPr>
          <p:cNvPr id="199683" name="Rectangle 2"/>
          <p:cNvSpPr>
            <a:spLocks noGrp="1" noChangeArrowheads="1"/>
          </p:cNvSpPr>
          <p:nvPr>
            <p:ph type="title"/>
          </p:nvPr>
        </p:nvSpPr>
        <p:spPr>
          <a:xfrm>
            <a:off x="1424025" y="74"/>
            <a:ext cx="7413625" cy="620713"/>
          </a:xfrm>
          <a:noFill/>
        </p:spPr>
        <p:txBody>
          <a:bodyPr lIns="92075" tIns="46038" rIns="92075" bIns="46038"/>
          <a:lstStyle/>
          <a:p>
            <a:pPr eaLnBrk="1" hangingPunct="1"/>
            <a:r>
              <a:rPr lang="en-GB" altLang="en-US" sz="4000" dirty="0"/>
              <a:t>Dublin Core </a:t>
            </a:r>
            <a:r>
              <a:rPr lang="en-GB" altLang="en-US" sz="3600" dirty="0"/>
              <a:t>(15 basic properties):</a:t>
            </a:r>
          </a:p>
        </p:txBody>
      </p:sp>
      <p:pic>
        <p:nvPicPr>
          <p:cNvPr id="1996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6" y="644525"/>
            <a:ext cx="9036050" cy="61737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a:extLst>
              <a:ext uri="{FF2B5EF4-FFF2-40B4-BE49-F238E27FC236}">
                <a16:creationId xmlns:a16="http://schemas.microsoft.com/office/drawing/2014/main" id="{711C8B29-E8A0-EC76-93DA-24402414F751}"/>
              </a:ext>
            </a:extLst>
          </p:cNvPr>
          <p:cNvSpPr/>
          <p:nvPr/>
        </p:nvSpPr>
        <p:spPr bwMode="auto">
          <a:xfrm>
            <a:off x="107504" y="1938954"/>
            <a:ext cx="8579296" cy="28803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i-FI" sz="1400" b="0" i="0" u="none" strike="noStrike" cap="none" normalizeH="0" baseline="0">
              <a:ln>
                <a:noFill/>
              </a:ln>
              <a:solidFill>
                <a:schemeClr val="tx1"/>
              </a:solidFill>
              <a:effectLst/>
              <a:latin typeface="Arial" pitchFamily="34" charset="0"/>
            </a:endParaRPr>
          </a:p>
        </p:txBody>
      </p:sp>
      <p:sp>
        <p:nvSpPr>
          <p:cNvPr id="2" name="Rectangle 1"/>
          <p:cNvSpPr/>
          <p:nvPr/>
        </p:nvSpPr>
        <p:spPr>
          <a:xfrm rot="19822164">
            <a:off x="713223" y="2684594"/>
            <a:ext cx="7704856" cy="1569660"/>
          </a:xfrm>
          <a:prstGeom prst="rect">
            <a:avLst/>
          </a:prstGeom>
          <a:solidFill>
            <a:schemeClr val="bg1">
              <a:lumMod val="85000"/>
            </a:schemeClr>
          </a:solidFill>
          <a:ln w="63500">
            <a:solidFill>
              <a:srgbClr val="FF0000"/>
            </a:solidFill>
          </a:ln>
        </p:spPr>
        <p:txBody>
          <a:bodyPr wrap="square" lIns="91440" tIns="45720" rIns="91440" bIns="45720">
            <a:spAutoFit/>
          </a:bodyPr>
          <a:lstStyle/>
          <a:p>
            <a:pPr algn="ctr"/>
            <a:r>
              <a:rPr lang="en-US" sz="3200" b="1" dirty="0">
                <a:ln w="0"/>
                <a:effectLst>
                  <a:outerShdw blurRad="38100" dist="19050" dir="2700000" algn="tl" rotWithShape="0">
                    <a:schemeClr val="dk1">
                      <a:alpha val="40000"/>
                    </a:schemeClr>
                  </a:outerShdw>
                </a:effectLst>
              </a:rPr>
              <a:t>See updates here: </a:t>
            </a:r>
            <a:r>
              <a:rPr lang="en-US" sz="3200" dirty="0">
                <a:ln w="0"/>
                <a:effectLst>
                  <a:outerShdw blurRad="38100" dist="19050" dir="2700000" algn="tl" rotWithShape="0">
                    <a:schemeClr val="dk1">
                      <a:alpha val="40000"/>
                    </a:schemeClr>
                  </a:outerShdw>
                </a:effectLst>
                <a:hlinkClick r:id="rId3"/>
              </a:rPr>
              <a:t>https://www.dublincore.org/specifications/dublin-core/dcmi-terms/</a:t>
            </a:r>
            <a:r>
              <a:rPr lang="en-US" sz="3200" dirty="0">
                <a:ln w="0"/>
                <a:effectLst>
                  <a:outerShdw blurRad="38100" dist="19050" dir="2700000" algn="tl" rotWithShape="0">
                    <a:schemeClr val="dk1">
                      <a:alpha val="40000"/>
                    </a:schemeClr>
                  </a:outerShdw>
                </a:effectLst>
              </a:rPr>
              <a:t> </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747471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C49F62-2D58-82F1-6E51-B3114FC64E0F}"/>
              </a:ext>
            </a:extLst>
          </p:cNvPr>
          <p:cNvPicPr>
            <a:picLocks noChangeAspect="1"/>
          </p:cNvPicPr>
          <p:nvPr/>
        </p:nvPicPr>
        <p:blipFill>
          <a:blip r:embed="rId2"/>
          <a:stretch>
            <a:fillRect/>
          </a:stretch>
        </p:blipFill>
        <p:spPr>
          <a:xfrm>
            <a:off x="107504" y="1684556"/>
            <a:ext cx="4680520" cy="3184604"/>
          </a:xfrm>
          <a:prstGeom prst="rect">
            <a:avLst/>
          </a:prstGeom>
          <a:ln w="22225">
            <a:solidFill>
              <a:schemeClr val="tx2"/>
            </a:solidFill>
          </a:ln>
        </p:spPr>
      </p:pic>
      <p:sp>
        <p:nvSpPr>
          <p:cNvPr id="6" name="Rectangle 2">
            <a:extLst>
              <a:ext uri="{FF2B5EF4-FFF2-40B4-BE49-F238E27FC236}">
                <a16:creationId xmlns:a16="http://schemas.microsoft.com/office/drawing/2014/main" id="{FABEBECE-2917-5E68-FC1D-A2A9FCE0F199}"/>
              </a:ext>
            </a:extLst>
          </p:cNvPr>
          <p:cNvSpPr>
            <a:spLocks noGrp="1" noChangeArrowheads="1"/>
          </p:cNvSpPr>
          <p:nvPr>
            <p:ph type="title"/>
          </p:nvPr>
        </p:nvSpPr>
        <p:spPr>
          <a:xfrm>
            <a:off x="1219955" y="116632"/>
            <a:ext cx="7722034" cy="720080"/>
          </a:xfrm>
          <a:noFill/>
        </p:spPr>
        <p:txBody>
          <a:bodyPr lIns="92075" tIns="46038" rIns="92075" bIns="46038"/>
          <a:lstStyle/>
          <a:p>
            <a:pPr eaLnBrk="1" hangingPunct="1"/>
            <a:r>
              <a:rPr lang="en-GB" altLang="en-US" sz="3200" dirty="0"/>
              <a:t>Dublin Core as of 2021</a:t>
            </a:r>
            <a:br>
              <a:rPr lang="en-GB" altLang="en-US" sz="3200" dirty="0"/>
            </a:br>
            <a:r>
              <a:rPr lang="en-GB" altLang="en-US" sz="2400" dirty="0"/>
              <a:t>(15 basic properties and their typical datatypes):</a:t>
            </a:r>
          </a:p>
        </p:txBody>
      </p:sp>
      <p:pic>
        <p:nvPicPr>
          <p:cNvPr id="8" name="Picture 7">
            <a:extLst>
              <a:ext uri="{FF2B5EF4-FFF2-40B4-BE49-F238E27FC236}">
                <a16:creationId xmlns:a16="http://schemas.microsoft.com/office/drawing/2014/main" id="{8DA6B5D3-1E9D-2CBB-A155-0EFF376134D5}"/>
              </a:ext>
            </a:extLst>
          </p:cNvPr>
          <p:cNvPicPr>
            <a:picLocks noChangeAspect="1"/>
          </p:cNvPicPr>
          <p:nvPr/>
        </p:nvPicPr>
        <p:blipFill>
          <a:blip r:embed="rId3"/>
          <a:stretch>
            <a:fillRect/>
          </a:stretch>
        </p:blipFill>
        <p:spPr>
          <a:xfrm>
            <a:off x="4908457" y="1684556"/>
            <a:ext cx="4121089" cy="3199354"/>
          </a:xfrm>
          <a:prstGeom prst="rect">
            <a:avLst/>
          </a:prstGeom>
          <a:ln w="22225">
            <a:solidFill>
              <a:schemeClr val="tx2"/>
            </a:solidFill>
          </a:ln>
        </p:spPr>
      </p:pic>
    </p:spTree>
    <p:extLst>
      <p:ext uri="{BB962C8B-B14F-4D97-AF65-F5344CB8AC3E}">
        <p14:creationId xmlns:p14="http://schemas.microsoft.com/office/powerpoint/2010/main" val="23620590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228600" y="990604"/>
            <a:ext cx="845820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buClr>
                <a:schemeClr val="accent2"/>
              </a:buClr>
              <a:buFontTx/>
              <a:buNone/>
            </a:pPr>
            <a:r>
              <a:rPr lang="en-GB" altLang="en-US" sz="1800" dirty="0">
                <a:latin typeface="Times New Roman" pitchFamily="18" charset="0"/>
              </a:rPr>
              <a:t>&lt;?</a:t>
            </a:r>
            <a:r>
              <a:rPr lang="en-GB" altLang="en-US" sz="1800" dirty="0">
                <a:solidFill>
                  <a:srgbClr val="0000CC"/>
                </a:solidFill>
                <a:latin typeface="Times New Roman" pitchFamily="18" charset="0"/>
              </a:rPr>
              <a:t>xml </a:t>
            </a:r>
            <a:r>
              <a:rPr lang="en-GB" altLang="en-US" sz="1800" dirty="0">
                <a:solidFill>
                  <a:srgbClr val="663300"/>
                </a:solidFill>
                <a:latin typeface="Times New Roman" pitchFamily="18" charset="0"/>
              </a:rPr>
              <a:t>version</a:t>
            </a:r>
            <a:r>
              <a:rPr lang="en-GB" altLang="en-US" sz="1800" dirty="0">
                <a:latin typeface="Times New Roman" pitchFamily="18" charset="0"/>
              </a:rPr>
              <a:t>="</a:t>
            </a:r>
            <a:r>
              <a:rPr lang="en-GB" altLang="en-US" sz="1800" dirty="0">
                <a:solidFill>
                  <a:srgbClr val="FF0000"/>
                </a:solidFill>
                <a:latin typeface="Times New Roman" pitchFamily="18" charset="0"/>
              </a:rPr>
              <a:t>1.0</a:t>
            </a:r>
            <a:r>
              <a:rPr lang="en-GB" altLang="en-US" sz="1800" dirty="0">
                <a:latin typeface="Times New Roman" pitchFamily="18" charset="0"/>
              </a:rPr>
              <a:t>"?&gt;</a:t>
            </a:r>
          </a:p>
          <a:p>
            <a:pPr>
              <a:lnSpc>
                <a:spcPct val="90000"/>
              </a:lnSpc>
              <a:buClr>
                <a:schemeClr val="accent2"/>
              </a:buClr>
              <a:buFontTx/>
              <a:buNone/>
            </a:pPr>
            <a:endParaRPr lang="en-GB" altLang="en-US" sz="1800" dirty="0">
              <a:latin typeface="Times New Roman" pitchFamily="18" charset="0"/>
            </a:endParaRPr>
          </a:p>
          <a:p>
            <a:pPr>
              <a:lnSpc>
                <a:spcPct val="90000"/>
              </a:lnSpc>
              <a:buClr>
                <a:schemeClr val="accent2"/>
              </a:buClr>
              <a:buFontTx/>
              <a:buNone/>
            </a:pPr>
            <a:r>
              <a:rPr lang="en-GB" altLang="en-US" sz="1800" dirty="0">
                <a:latin typeface="Times New Roman" pitchFamily="18" charset="0"/>
              </a:rPr>
              <a:t>    &lt;</a:t>
            </a:r>
            <a:r>
              <a:rPr lang="en-GB" altLang="en-US" sz="1800" dirty="0" err="1">
                <a:solidFill>
                  <a:srgbClr val="0000CC"/>
                </a:solidFill>
                <a:latin typeface="Times New Roman" pitchFamily="18" charset="0"/>
              </a:rPr>
              <a:t>rdf:RDF</a:t>
            </a:r>
            <a:r>
              <a:rPr lang="en-GB" altLang="en-US" sz="1800" dirty="0">
                <a:latin typeface="Times New Roman" pitchFamily="18" charset="0"/>
              </a:rPr>
              <a:t>  </a:t>
            </a:r>
            <a:r>
              <a:rPr lang="en-GB" altLang="en-US" sz="1800" dirty="0" err="1">
                <a:solidFill>
                  <a:srgbClr val="663300"/>
                </a:solidFill>
                <a:latin typeface="Times New Roman" pitchFamily="18" charset="0"/>
              </a:rPr>
              <a:t>xmlns:rdf</a:t>
            </a:r>
            <a:r>
              <a:rPr lang="en-GB" altLang="en-US" sz="1800" dirty="0">
                <a:latin typeface="Times New Roman" pitchFamily="18" charset="0"/>
              </a:rPr>
              <a:t>="</a:t>
            </a:r>
            <a:r>
              <a:rPr lang="en-GB" altLang="en-US" sz="1800" dirty="0">
                <a:solidFill>
                  <a:srgbClr val="FF0000"/>
                </a:solidFill>
                <a:latin typeface="Times New Roman" pitchFamily="18" charset="0"/>
              </a:rPr>
              <a:t>http://www.w3.org/1999/02/22-rdf-syntax-ns#</a:t>
            </a:r>
            <a:r>
              <a:rPr lang="en-GB" altLang="en-US" sz="1800" dirty="0">
                <a:latin typeface="Times New Roman" pitchFamily="18" charset="0"/>
              </a:rPr>
              <a:t>" </a:t>
            </a:r>
          </a:p>
          <a:p>
            <a:pPr>
              <a:lnSpc>
                <a:spcPct val="90000"/>
              </a:lnSpc>
              <a:buClr>
                <a:schemeClr val="accent2"/>
              </a:buClr>
              <a:buFontTx/>
              <a:buNone/>
            </a:pPr>
            <a:r>
              <a:rPr lang="en-GB" altLang="en-US" sz="1800" dirty="0">
                <a:latin typeface="Times New Roman" pitchFamily="18" charset="0"/>
              </a:rPr>
              <a:t>   	      </a:t>
            </a:r>
            <a:r>
              <a:rPr lang="en-GB" altLang="en-US" sz="1800" dirty="0" err="1">
                <a:solidFill>
                  <a:srgbClr val="663300"/>
                </a:solidFill>
                <a:latin typeface="Times New Roman" pitchFamily="18" charset="0"/>
              </a:rPr>
              <a:t>xmlns:dc</a:t>
            </a:r>
            <a:r>
              <a:rPr lang="en-GB" altLang="en-US" sz="1800" dirty="0">
                <a:latin typeface="Times New Roman" pitchFamily="18" charset="0"/>
              </a:rPr>
              <a:t>="</a:t>
            </a:r>
            <a:r>
              <a:rPr lang="en-GB" altLang="en-US" sz="1800" dirty="0">
                <a:solidFill>
                  <a:srgbClr val="FF0000"/>
                </a:solidFill>
                <a:latin typeface="Times New Roman" pitchFamily="18" charset="0"/>
              </a:rPr>
              <a:t>http://purl.org/dc/elements/1.1/</a:t>
            </a:r>
            <a:r>
              <a:rPr lang="en-GB" altLang="en-US" sz="1800" dirty="0">
                <a:latin typeface="Times New Roman" pitchFamily="18" charset="0"/>
              </a:rPr>
              <a:t>"&gt;</a:t>
            </a:r>
          </a:p>
          <a:p>
            <a:pPr>
              <a:lnSpc>
                <a:spcPct val="90000"/>
              </a:lnSpc>
              <a:buClr>
                <a:schemeClr val="accent2"/>
              </a:buClr>
              <a:buFontTx/>
              <a:buNone/>
            </a:pPr>
            <a:endParaRPr lang="en-GB" altLang="en-US" sz="1800" dirty="0">
              <a:latin typeface="Times New Roman" pitchFamily="18" charset="0"/>
            </a:endParaRPr>
          </a:p>
          <a:p>
            <a:pPr>
              <a:lnSpc>
                <a:spcPct val="90000"/>
              </a:lnSpc>
              <a:buClr>
                <a:schemeClr val="accent2"/>
              </a:buClr>
              <a:buFontTx/>
              <a:buNone/>
            </a:pPr>
            <a:r>
              <a:rPr lang="en-GB" altLang="en-US" sz="1800" dirty="0">
                <a:latin typeface="Times New Roman" pitchFamily="18" charset="0"/>
              </a:rPr>
              <a:t>       &lt;</a:t>
            </a:r>
            <a:r>
              <a:rPr lang="en-GB" altLang="en-US" sz="1800" dirty="0" err="1">
                <a:solidFill>
                  <a:srgbClr val="0000CC"/>
                </a:solidFill>
                <a:latin typeface="Times New Roman" pitchFamily="18" charset="0"/>
              </a:rPr>
              <a:t>rdf:Description</a:t>
            </a:r>
            <a:r>
              <a:rPr lang="en-GB" altLang="en-US" sz="1800" dirty="0">
                <a:latin typeface="Times New Roman" pitchFamily="18" charset="0"/>
              </a:rPr>
              <a:t> </a:t>
            </a:r>
            <a:r>
              <a:rPr lang="en-GB" altLang="en-US" sz="1800" dirty="0" err="1">
                <a:solidFill>
                  <a:srgbClr val="663300"/>
                </a:solidFill>
                <a:latin typeface="Times New Roman" pitchFamily="18" charset="0"/>
              </a:rPr>
              <a:t>rdf:about</a:t>
            </a:r>
            <a:r>
              <a:rPr lang="en-GB" altLang="en-US" sz="1800" dirty="0">
                <a:latin typeface="Times New Roman" pitchFamily="18" charset="0"/>
              </a:rPr>
              <a:t>="</a:t>
            </a:r>
            <a:r>
              <a:rPr lang="en-GB" altLang="en-US" sz="1400" dirty="0">
                <a:solidFill>
                  <a:srgbClr val="FF0000"/>
                </a:solidFill>
                <a:latin typeface="Times New Roman" pitchFamily="18" charset="0"/>
              </a:rPr>
              <a:t>http://www.ukoln.ac.uk/metadata/resources/dc/datamodel/WD-dc-rdf/</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&lt;</a:t>
            </a:r>
            <a:r>
              <a:rPr lang="en-GB" altLang="en-US" sz="1800" b="1" dirty="0" err="1">
                <a:solidFill>
                  <a:srgbClr val="0000CC"/>
                </a:solidFill>
                <a:latin typeface="Times New Roman" pitchFamily="18" charset="0"/>
              </a:rPr>
              <a:t>dc:title</a:t>
            </a:r>
            <a:r>
              <a:rPr lang="en-GB" altLang="en-US" sz="1800" dirty="0">
                <a:latin typeface="Times New Roman" pitchFamily="18" charset="0"/>
              </a:rPr>
              <a:t>&gt; Guidance on expressing the Dublin Core within the RDF &lt;/</a:t>
            </a:r>
            <a:r>
              <a:rPr lang="en-GB" altLang="en-US" sz="1800" b="1" dirty="0" err="1">
                <a:solidFill>
                  <a:srgbClr val="0000CC"/>
                </a:solidFill>
                <a:latin typeface="Times New Roman" pitchFamily="18" charset="0"/>
              </a:rPr>
              <a:t>dc:title</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&lt;</a:t>
            </a:r>
            <a:r>
              <a:rPr lang="en-GB" altLang="en-US" sz="1800" b="1" dirty="0" err="1">
                <a:solidFill>
                  <a:srgbClr val="0000CC"/>
                </a:solidFill>
                <a:latin typeface="Times New Roman" pitchFamily="18" charset="0"/>
              </a:rPr>
              <a:t>dc:creator</a:t>
            </a:r>
            <a:r>
              <a:rPr lang="en-GB" altLang="en-US" sz="1800" dirty="0">
                <a:latin typeface="Times New Roman" pitchFamily="18" charset="0"/>
              </a:rPr>
              <a:t>&gt; Eric Miller &lt;/</a:t>
            </a:r>
            <a:r>
              <a:rPr lang="en-GB" altLang="en-US" sz="1800" b="1" dirty="0" err="1">
                <a:solidFill>
                  <a:srgbClr val="0000CC"/>
                </a:solidFill>
                <a:latin typeface="Times New Roman" pitchFamily="18" charset="0"/>
              </a:rPr>
              <a:t>dc:creator</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&lt;</a:t>
            </a:r>
            <a:r>
              <a:rPr lang="en-GB" altLang="en-US" sz="1800" b="1" dirty="0" err="1">
                <a:solidFill>
                  <a:srgbClr val="0000CC"/>
                </a:solidFill>
                <a:latin typeface="Times New Roman" pitchFamily="18" charset="0"/>
              </a:rPr>
              <a:t>dc:creator</a:t>
            </a:r>
            <a:r>
              <a:rPr lang="en-GB" altLang="en-US" sz="1800" dirty="0">
                <a:latin typeface="Times New Roman" pitchFamily="18" charset="0"/>
              </a:rPr>
              <a:t>&gt; Paul Miller &lt;/</a:t>
            </a:r>
            <a:r>
              <a:rPr lang="en-GB" altLang="en-US" sz="1800" b="1" dirty="0" err="1">
                <a:solidFill>
                  <a:srgbClr val="0000CC"/>
                </a:solidFill>
                <a:latin typeface="Times New Roman" pitchFamily="18" charset="0"/>
              </a:rPr>
              <a:t>dc:creator</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&lt;</a:t>
            </a:r>
            <a:r>
              <a:rPr lang="en-GB" altLang="en-US" sz="1800" b="1" dirty="0" err="1">
                <a:solidFill>
                  <a:srgbClr val="0000CC"/>
                </a:solidFill>
                <a:latin typeface="Times New Roman" pitchFamily="18" charset="0"/>
              </a:rPr>
              <a:t>dc:creator</a:t>
            </a:r>
            <a:r>
              <a:rPr lang="en-GB" altLang="en-US" sz="1800" dirty="0">
                <a:latin typeface="Times New Roman" pitchFamily="18" charset="0"/>
              </a:rPr>
              <a:t>&gt; Dan </a:t>
            </a:r>
            <a:r>
              <a:rPr lang="en-GB" altLang="en-US" sz="1800" dirty="0" err="1">
                <a:latin typeface="Times New Roman" pitchFamily="18" charset="0"/>
              </a:rPr>
              <a:t>Brickley</a:t>
            </a:r>
            <a:r>
              <a:rPr lang="en-GB" altLang="en-US" sz="1800" dirty="0">
                <a:latin typeface="Times New Roman" pitchFamily="18" charset="0"/>
              </a:rPr>
              <a:t> &lt;/</a:t>
            </a:r>
            <a:r>
              <a:rPr lang="en-GB" altLang="en-US" sz="1800" b="1" dirty="0" err="1">
                <a:solidFill>
                  <a:srgbClr val="0000CC"/>
                </a:solidFill>
                <a:latin typeface="Times New Roman" pitchFamily="18" charset="0"/>
              </a:rPr>
              <a:t>dc:creator</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&lt;</a:t>
            </a:r>
            <a:r>
              <a:rPr lang="en-GB" altLang="en-US" sz="1800" b="1" dirty="0" err="1">
                <a:solidFill>
                  <a:srgbClr val="0000CC"/>
                </a:solidFill>
                <a:latin typeface="Times New Roman" pitchFamily="18" charset="0"/>
              </a:rPr>
              <a:t>dc:subject</a:t>
            </a:r>
            <a:r>
              <a:rPr lang="en-GB" altLang="en-US" sz="1800" dirty="0">
                <a:latin typeface="Times New Roman" pitchFamily="18" charset="0"/>
              </a:rPr>
              <a:t>&gt; Dublin Core; RDF; XML &lt;/</a:t>
            </a:r>
            <a:r>
              <a:rPr lang="en-GB" altLang="en-US" sz="1800" b="1" dirty="0" err="1">
                <a:solidFill>
                  <a:srgbClr val="0000CC"/>
                </a:solidFill>
                <a:latin typeface="Times New Roman" pitchFamily="18" charset="0"/>
              </a:rPr>
              <a:t>dc:subject</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&lt;</a:t>
            </a:r>
            <a:r>
              <a:rPr lang="en-GB" altLang="en-US" sz="1800" b="1" dirty="0" err="1">
                <a:solidFill>
                  <a:srgbClr val="0000CC"/>
                </a:solidFill>
                <a:latin typeface="Times New Roman" pitchFamily="18" charset="0"/>
              </a:rPr>
              <a:t>dc:publisher</a:t>
            </a:r>
            <a:r>
              <a:rPr lang="en-GB" altLang="en-US" sz="1800" dirty="0">
                <a:latin typeface="Times New Roman" pitchFamily="18" charset="0"/>
              </a:rPr>
              <a:t>&gt; Dublin Core Metadata Initiative &lt;/</a:t>
            </a:r>
            <a:r>
              <a:rPr lang="en-GB" altLang="en-US" sz="1800" b="1" dirty="0" err="1">
                <a:solidFill>
                  <a:srgbClr val="0000CC"/>
                </a:solidFill>
                <a:latin typeface="Times New Roman" pitchFamily="18" charset="0"/>
              </a:rPr>
              <a:t>dc:publisher</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&lt;</a:t>
            </a:r>
            <a:r>
              <a:rPr lang="en-GB" altLang="en-US" sz="1800" b="1" dirty="0" err="1">
                <a:solidFill>
                  <a:srgbClr val="0000CC"/>
                </a:solidFill>
                <a:latin typeface="Times New Roman" pitchFamily="18" charset="0"/>
              </a:rPr>
              <a:t>dc:contributor</a:t>
            </a:r>
            <a:r>
              <a:rPr lang="en-GB" altLang="en-US" sz="1800" dirty="0">
                <a:latin typeface="Times New Roman" pitchFamily="18" charset="0"/>
              </a:rPr>
              <a:t>&gt; Dublin Core Data Model Working Group &lt;/</a:t>
            </a:r>
            <a:r>
              <a:rPr lang="en-GB" altLang="en-US" sz="1800" b="1" dirty="0" err="1">
                <a:solidFill>
                  <a:srgbClr val="0000CC"/>
                </a:solidFill>
                <a:latin typeface="Times New Roman" pitchFamily="18" charset="0"/>
              </a:rPr>
              <a:t>dc:contributor</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&lt;</a:t>
            </a:r>
            <a:r>
              <a:rPr lang="en-GB" altLang="en-US" sz="1800" b="1" dirty="0" err="1">
                <a:solidFill>
                  <a:srgbClr val="0000CC"/>
                </a:solidFill>
                <a:latin typeface="Times New Roman" pitchFamily="18" charset="0"/>
              </a:rPr>
              <a:t>dc:date</a:t>
            </a:r>
            <a:r>
              <a:rPr lang="en-GB" altLang="en-US" sz="1800" dirty="0">
                <a:latin typeface="Times New Roman" pitchFamily="18" charset="0"/>
              </a:rPr>
              <a:t>&gt; 1999-07-01 &lt;/</a:t>
            </a:r>
            <a:r>
              <a:rPr lang="en-GB" altLang="en-US" sz="1800" b="1" dirty="0" err="1">
                <a:solidFill>
                  <a:srgbClr val="0000CC"/>
                </a:solidFill>
                <a:latin typeface="Times New Roman" pitchFamily="18" charset="0"/>
              </a:rPr>
              <a:t>dc:date</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&lt;</a:t>
            </a:r>
            <a:r>
              <a:rPr lang="en-GB" altLang="en-US" sz="1800" b="1" dirty="0" err="1">
                <a:solidFill>
                  <a:srgbClr val="0000CC"/>
                </a:solidFill>
                <a:latin typeface="Times New Roman" pitchFamily="18" charset="0"/>
              </a:rPr>
              <a:t>dc:format</a:t>
            </a:r>
            <a:r>
              <a:rPr lang="en-GB" altLang="en-US" sz="1800" dirty="0">
                <a:latin typeface="Times New Roman" pitchFamily="18" charset="0"/>
              </a:rPr>
              <a:t>&gt; text/html &lt;/</a:t>
            </a:r>
            <a:r>
              <a:rPr lang="en-GB" altLang="en-US" sz="1800" b="1" dirty="0" err="1">
                <a:solidFill>
                  <a:srgbClr val="0000CC"/>
                </a:solidFill>
                <a:latin typeface="Times New Roman" pitchFamily="18" charset="0"/>
              </a:rPr>
              <a:t>dc:format</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&lt;</a:t>
            </a:r>
            <a:r>
              <a:rPr lang="en-GB" altLang="en-US" sz="1800" b="1" dirty="0" err="1">
                <a:solidFill>
                  <a:srgbClr val="0000CC"/>
                </a:solidFill>
                <a:latin typeface="Times New Roman" pitchFamily="18" charset="0"/>
              </a:rPr>
              <a:t>dc:language</a:t>
            </a:r>
            <a:r>
              <a:rPr lang="en-GB" altLang="en-US" sz="1800" dirty="0">
                <a:latin typeface="Times New Roman" pitchFamily="18" charset="0"/>
              </a:rPr>
              <a:t>&gt; </a:t>
            </a:r>
            <a:r>
              <a:rPr lang="en-GB" altLang="en-US" sz="1800" dirty="0" err="1">
                <a:latin typeface="Times New Roman" pitchFamily="18" charset="0"/>
              </a:rPr>
              <a:t>en</a:t>
            </a:r>
            <a:r>
              <a:rPr lang="en-GB" altLang="en-US" sz="1800" dirty="0">
                <a:latin typeface="Times New Roman" pitchFamily="18" charset="0"/>
              </a:rPr>
              <a:t> &lt;/</a:t>
            </a:r>
            <a:r>
              <a:rPr lang="en-GB" altLang="en-US" sz="1800" b="1" dirty="0" err="1">
                <a:solidFill>
                  <a:srgbClr val="0000CC"/>
                </a:solidFill>
                <a:latin typeface="Times New Roman" pitchFamily="18" charset="0"/>
              </a:rPr>
              <a:t>dc:language</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&lt;/</a:t>
            </a:r>
            <a:r>
              <a:rPr lang="en-GB" altLang="en-US" sz="1800" dirty="0" err="1">
                <a:solidFill>
                  <a:srgbClr val="0000CC"/>
                </a:solidFill>
                <a:latin typeface="Times New Roman" pitchFamily="18" charset="0"/>
              </a:rPr>
              <a:t>rdf:Description</a:t>
            </a:r>
            <a:r>
              <a:rPr lang="en-GB" altLang="en-US" sz="1800" dirty="0">
                <a:latin typeface="Times New Roman" pitchFamily="18" charset="0"/>
              </a:rPr>
              <a:t>&gt;</a:t>
            </a:r>
          </a:p>
          <a:p>
            <a:pPr>
              <a:lnSpc>
                <a:spcPct val="90000"/>
              </a:lnSpc>
              <a:buClr>
                <a:schemeClr val="accent2"/>
              </a:buClr>
              <a:buFontTx/>
              <a:buNone/>
            </a:pPr>
            <a:r>
              <a:rPr lang="en-GB" altLang="en-US" sz="1800" dirty="0">
                <a:latin typeface="Times New Roman" pitchFamily="18" charset="0"/>
              </a:rPr>
              <a:t>    </a:t>
            </a:r>
          </a:p>
          <a:p>
            <a:pPr>
              <a:lnSpc>
                <a:spcPct val="90000"/>
              </a:lnSpc>
              <a:buClr>
                <a:schemeClr val="accent2"/>
              </a:buClr>
              <a:buFontTx/>
              <a:buNone/>
            </a:pPr>
            <a:r>
              <a:rPr lang="en-GB" altLang="en-US" sz="1800" dirty="0">
                <a:latin typeface="Times New Roman" pitchFamily="18" charset="0"/>
              </a:rPr>
              <a:t>    &lt;/</a:t>
            </a:r>
            <a:r>
              <a:rPr lang="en-GB" altLang="en-US" sz="1800" dirty="0" err="1">
                <a:solidFill>
                  <a:srgbClr val="0000CC"/>
                </a:solidFill>
                <a:latin typeface="Times New Roman" pitchFamily="18" charset="0"/>
              </a:rPr>
              <a:t>rdf:RDF</a:t>
            </a:r>
            <a:r>
              <a:rPr lang="en-GB" altLang="en-US" sz="1800" dirty="0">
                <a:latin typeface="Times New Roman" pitchFamily="18" charset="0"/>
              </a:rPr>
              <a:t>&gt; </a:t>
            </a:r>
            <a:endParaRPr lang="en-GB" altLang="en-US" sz="2400" dirty="0">
              <a:latin typeface="Times New Roman" pitchFamily="18" charset="0"/>
            </a:endParaRPr>
          </a:p>
        </p:txBody>
      </p:sp>
      <p:sp>
        <p:nvSpPr>
          <p:cNvPr id="200707" name="Rectangle 3"/>
          <p:cNvSpPr>
            <a:spLocks noChangeArrowheads="1"/>
          </p:cNvSpPr>
          <p:nvPr/>
        </p:nvSpPr>
        <p:spPr bwMode="auto">
          <a:xfrm>
            <a:off x="1295400" y="88974"/>
            <a:ext cx="77724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4000">
                <a:solidFill>
                  <a:schemeClr val="tx2"/>
                </a:solidFill>
              </a:rPr>
              <a:t>Dublin Core Example (RDF/XML)</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2" y="3765624"/>
            <a:ext cx="9109075" cy="30400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1731" name="Rectangle 3"/>
          <p:cNvSpPr>
            <a:spLocks noChangeArrowheads="1"/>
          </p:cNvSpPr>
          <p:nvPr/>
        </p:nvSpPr>
        <p:spPr bwMode="auto">
          <a:xfrm>
            <a:off x="1295400" y="41349"/>
            <a:ext cx="77724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4000">
                <a:solidFill>
                  <a:schemeClr val="tx2"/>
                </a:solidFill>
              </a:rPr>
              <a:t>Dublin Core Example (RDF/N3)</a:t>
            </a:r>
          </a:p>
        </p:txBody>
      </p:sp>
      <p:sp>
        <p:nvSpPr>
          <p:cNvPr id="201732" name="Rectangle 1"/>
          <p:cNvSpPr>
            <a:spLocks noChangeArrowheads="1"/>
          </p:cNvSpPr>
          <p:nvPr/>
        </p:nvSpPr>
        <p:spPr bwMode="auto">
          <a:xfrm>
            <a:off x="4162436" y="1052514"/>
            <a:ext cx="4571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t>Obtained with: </a:t>
            </a:r>
            <a:r>
              <a:rPr lang="en-US" altLang="en-US" sz="1600" dirty="0">
                <a:hlinkClick r:id="rId3"/>
              </a:rPr>
              <a:t>http://rdf-translator.appspot.com/</a:t>
            </a:r>
            <a:r>
              <a:rPr lang="en-US" altLang="en-US" sz="1600" dirty="0"/>
              <a:t> </a:t>
            </a:r>
          </a:p>
        </p:txBody>
      </p:sp>
      <p:pic>
        <p:nvPicPr>
          <p:cNvPr id="2017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9" y="692224"/>
            <a:ext cx="3910012" cy="298767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1734" name="Down Arrow 1"/>
          <p:cNvSpPr>
            <a:spLocks noChangeArrowheads="1"/>
          </p:cNvSpPr>
          <p:nvPr/>
        </p:nvSpPr>
        <p:spPr bwMode="auto">
          <a:xfrm rot="-2036403">
            <a:off x="3745673" y="3440553"/>
            <a:ext cx="357256" cy="478693"/>
          </a:xfrm>
          <a:prstGeom prst="downArrow">
            <a:avLst>
              <a:gd name="adj1" fmla="val 50000"/>
              <a:gd name="adj2" fmla="val 73893"/>
            </a:avLst>
          </a:prstGeom>
          <a:solidFill>
            <a:srgbClr val="0000FF"/>
          </a:solidFill>
          <a:ln w="127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nvGrpSpPr>
          <p:cNvPr id="201735" name="Group 3"/>
          <p:cNvGrpSpPr>
            <a:grpSpLocks/>
          </p:cNvGrpSpPr>
          <p:nvPr/>
        </p:nvGrpSpPr>
        <p:grpSpPr bwMode="auto">
          <a:xfrm>
            <a:off x="4162425" y="1520825"/>
            <a:ext cx="4832350" cy="1627188"/>
            <a:chOff x="4728669" y="937489"/>
            <a:chExt cx="4244132" cy="1148761"/>
          </a:xfrm>
        </p:grpSpPr>
        <p:pic>
          <p:nvPicPr>
            <p:cNvPr id="2017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8669" y="937489"/>
              <a:ext cx="4244132" cy="82277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17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8669" y="1760261"/>
              <a:ext cx="4244132" cy="32598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0" name="Rectangle 1"/>
          <p:cNvSpPr>
            <a:spLocks noChangeArrowheads="1"/>
          </p:cNvSpPr>
          <p:nvPr/>
        </p:nvSpPr>
        <p:spPr bwMode="auto">
          <a:xfrm>
            <a:off x="4221394" y="3287541"/>
            <a:ext cx="42903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t>Try also: </a:t>
            </a:r>
            <a:r>
              <a:rPr lang="en-US" altLang="en-US" sz="1600" dirty="0">
                <a:hlinkClick r:id="rId7"/>
              </a:rPr>
              <a:t>https://issemantic.net/rdf-converter</a:t>
            </a:r>
            <a:r>
              <a:rPr lang="en-US" altLang="en-US" sz="1600" dirty="0"/>
              <a:t>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9751" y="1197049"/>
          <a:ext cx="3960814" cy="3163887"/>
        </p:xfrm>
        <a:graphic>
          <a:graphicData uri="http://schemas.openxmlformats.org/drawingml/2006/table">
            <a:tbl>
              <a:tblPr firstRow="1" bandRow="1">
                <a:tableStyleId>{5C22544A-7EE6-4342-B048-85BDC9FD1C3A}</a:tableStyleId>
              </a:tblPr>
              <a:tblGrid>
                <a:gridCol w="1152237">
                  <a:extLst>
                    <a:ext uri="{9D8B030D-6E8A-4147-A177-3AD203B41FA5}">
                      <a16:colId xmlns:a16="http://schemas.microsoft.com/office/drawing/2014/main" val="20000"/>
                    </a:ext>
                  </a:extLst>
                </a:gridCol>
                <a:gridCol w="648133">
                  <a:extLst>
                    <a:ext uri="{9D8B030D-6E8A-4147-A177-3AD203B41FA5}">
                      <a16:colId xmlns:a16="http://schemas.microsoft.com/office/drawing/2014/main" val="20001"/>
                    </a:ext>
                  </a:extLst>
                </a:gridCol>
                <a:gridCol w="720148">
                  <a:extLst>
                    <a:ext uri="{9D8B030D-6E8A-4147-A177-3AD203B41FA5}">
                      <a16:colId xmlns:a16="http://schemas.microsoft.com/office/drawing/2014/main" val="20002"/>
                    </a:ext>
                  </a:extLst>
                </a:gridCol>
                <a:gridCol w="792163">
                  <a:extLst>
                    <a:ext uri="{9D8B030D-6E8A-4147-A177-3AD203B41FA5}">
                      <a16:colId xmlns:a16="http://schemas.microsoft.com/office/drawing/2014/main" val="20003"/>
                    </a:ext>
                  </a:extLst>
                </a:gridCol>
                <a:gridCol w="648133">
                  <a:extLst>
                    <a:ext uri="{9D8B030D-6E8A-4147-A177-3AD203B41FA5}">
                      <a16:colId xmlns:a16="http://schemas.microsoft.com/office/drawing/2014/main" val="20004"/>
                    </a:ext>
                  </a:extLst>
                </a:gridCol>
              </a:tblGrid>
              <a:tr h="1219383">
                <a:tc>
                  <a:txBody>
                    <a:bodyPr/>
                    <a:lstStyle/>
                    <a:p>
                      <a:r>
                        <a:rPr lang="en-US" sz="1800" baseline="0" dirty="0">
                          <a:solidFill>
                            <a:srgbClr val="FF0000"/>
                          </a:solidFill>
                        </a:rPr>
                        <a:t>   </a:t>
                      </a:r>
                    </a:p>
                    <a:p>
                      <a:endParaRPr lang="en-US" sz="1800" baseline="0" dirty="0">
                        <a:solidFill>
                          <a:srgbClr val="FF0000"/>
                        </a:solidFill>
                      </a:endParaRPr>
                    </a:p>
                    <a:p>
                      <a:endParaRPr lang="en-US" sz="1800" baseline="0" dirty="0">
                        <a:solidFill>
                          <a:srgbClr val="FF0000"/>
                        </a:solidFill>
                      </a:endParaRPr>
                    </a:p>
                    <a:p>
                      <a:pPr algn="ctr"/>
                      <a:r>
                        <a:rPr lang="en-US" sz="2000" baseline="0" dirty="0">
                          <a:solidFill>
                            <a:srgbClr val="FF0000"/>
                          </a:solidFill>
                        </a:rPr>
                        <a:t>HUMAN</a:t>
                      </a:r>
                    </a:p>
                  </a:txBody>
                  <a:tcPr marL="91449" marR="91449" marT="45727" marB="45727"/>
                </a:tc>
                <a:tc>
                  <a:txBody>
                    <a:bodyPr/>
                    <a:lstStyle/>
                    <a:p>
                      <a:endParaRPr lang="en-US" sz="1800" dirty="0"/>
                    </a:p>
                  </a:txBody>
                  <a:tcPr marL="91449" marR="91449" marT="45727" marB="45727"/>
                </a:tc>
                <a:tc>
                  <a:txBody>
                    <a:bodyPr/>
                    <a:lstStyle/>
                    <a:p>
                      <a:endParaRPr lang="en-US" sz="1800"/>
                    </a:p>
                  </a:txBody>
                  <a:tcPr marL="91449" marR="91449" marT="45727" marB="45727"/>
                </a:tc>
                <a:tc>
                  <a:txBody>
                    <a:bodyPr/>
                    <a:lstStyle/>
                    <a:p>
                      <a:endParaRPr lang="en-US" sz="1800"/>
                    </a:p>
                  </a:txBody>
                  <a:tcPr marL="91449" marR="91449" marT="45727" marB="45727"/>
                </a:tc>
                <a:tc>
                  <a:txBody>
                    <a:bodyPr/>
                    <a:lstStyle/>
                    <a:p>
                      <a:endParaRPr lang="en-US" sz="1800" dirty="0"/>
                    </a:p>
                  </a:txBody>
                  <a:tcPr marL="91449" marR="91449" marT="45727" marB="45727"/>
                </a:tc>
                <a:extLst>
                  <a:ext uri="{0D108BD9-81ED-4DB2-BD59-A6C34878D82A}">
                    <a16:rowId xmlns:a16="http://schemas.microsoft.com/office/drawing/2014/main" val="10000"/>
                  </a:ext>
                </a:extLst>
              </a:tr>
              <a:tr h="486126">
                <a:tc>
                  <a:txBody>
                    <a:bodyPr/>
                    <a:lstStyle/>
                    <a:p>
                      <a:r>
                        <a:rPr lang="en-US" sz="1800" baseline="0" dirty="0">
                          <a:solidFill>
                            <a:srgbClr val="C00000"/>
                          </a:solidFill>
                        </a:rPr>
                        <a:t>#Vagan</a:t>
                      </a:r>
                    </a:p>
                  </a:txBody>
                  <a:tcPr marL="91449" marR="91449" marT="45727" marB="45727" anchor="ctr"/>
                </a:tc>
                <a:tc>
                  <a:txBody>
                    <a:bodyPr/>
                    <a:lstStyle/>
                    <a:p>
                      <a:r>
                        <a:rPr lang="en-US" sz="1100" dirty="0"/>
                        <a:t>Vagan</a:t>
                      </a:r>
                    </a:p>
                  </a:txBody>
                  <a:tcPr marL="91449" marR="91449" marT="45727" marB="45727" anchor="ctr"/>
                </a:tc>
                <a:tc>
                  <a:txBody>
                    <a:bodyPr/>
                    <a:lstStyle/>
                    <a:p>
                      <a:r>
                        <a:rPr lang="en-US" sz="1100" dirty="0"/>
                        <a:t>Terziyan</a:t>
                      </a:r>
                    </a:p>
                  </a:txBody>
                  <a:tcPr marL="91449" marR="91449" marT="45727" marB="45727" anchor="ctr"/>
                </a:tc>
                <a:tc>
                  <a:txBody>
                    <a:bodyPr/>
                    <a:lstStyle/>
                    <a:p>
                      <a:r>
                        <a:rPr lang="en-US" sz="1100" dirty="0"/>
                        <a:t>27/12/58</a:t>
                      </a:r>
                    </a:p>
                  </a:txBody>
                  <a:tcPr marL="91449" marR="91449" marT="45727" marB="45727" anchor="ctr"/>
                </a:tc>
                <a:tc>
                  <a:txBody>
                    <a:bodyPr/>
                    <a:lstStyle/>
                    <a:p>
                      <a:r>
                        <a:rPr lang="en-US" sz="1400" baseline="0" dirty="0">
                          <a:solidFill>
                            <a:srgbClr val="C00000"/>
                          </a:solidFill>
                        </a:rPr>
                        <a:t>#</a:t>
                      </a:r>
                      <a:r>
                        <a:rPr lang="en-US" sz="1400" baseline="0" dirty="0" err="1">
                          <a:solidFill>
                            <a:srgbClr val="C00000"/>
                          </a:solidFill>
                        </a:rPr>
                        <a:t>JyU</a:t>
                      </a:r>
                      <a:endParaRPr lang="en-US" sz="1400" baseline="0" dirty="0">
                        <a:solidFill>
                          <a:srgbClr val="C00000"/>
                        </a:solidFill>
                      </a:endParaRPr>
                    </a:p>
                  </a:txBody>
                  <a:tcPr marL="91449" marR="91449" marT="45727" marB="45727" anchor="ctr"/>
                </a:tc>
                <a:extLst>
                  <a:ext uri="{0D108BD9-81ED-4DB2-BD59-A6C34878D82A}">
                    <a16:rowId xmlns:a16="http://schemas.microsoft.com/office/drawing/2014/main" val="10001"/>
                  </a:ext>
                </a:extLst>
              </a:tr>
              <a:tr h="486126">
                <a:tc>
                  <a:txBody>
                    <a:bodyPr/>
                    <a:lstStyle/>
                    <a:p>
                      <a:r>
                        <a:rPr lang="en-US" sz="1800" baseline="0" dirty="0">
                          <a:solidFill>
                            <a:srgbClr val="C00000"/>
                          </a:solidFill>
                        </a:rPr>
                        <a:t>#John</a:t>
                      </a:r>
                    </a:p>
                  </a:txBody>
                  <a:tcPr marL="91449" marR="91449" marT="45727" marB="45727" anchor="ctr"/>
                </a:tc>
                <a:tc>
                  <a:txBody>
                    <a:bodyPr/>
                    <a:lstStyle/>
                    <a:p>
                      <a:endParaRPr lang="en-US" sz="1800"/>
                    </a:p>
                  </a:txBody>
                  <a:tcPr marL="91449" marR="91449" marT="45727" marB="45727" anchor="ctr"/>
                </a:tc>
                <a:tc>
                  <a:txBody>
                    <a:bodyPr/>
                    <a:lstStyle/>
                    <a:p>
                      <a:endParaRPr lang="en-US" sz="1800"/>
                    </a:p>
                  </a:txBody>
                  <a:tcPr marL="91449" marR="91449" marT="45727" marB="45727" anchor="ctr"/>
                </a:tc>
                <a:tc>
                  <a:txBody>
                    <a:bodyPr/>
                    <a:lstStyle/>
                    <a:p>
                      <a:endParaRPr lang="en-US" sz="1800"/>
                    </a:p>
                  </a:txBody>
                  <a:tcPr marL="91449" marR="91449" marT="45727" marB="45727" anchor="ctr"/>
                </a:tc>
                <a:tc>
                  <a:txBody>
                    <a:bodyPr/>
                    <a:lstStyle/>
                    <a:p>
                      <a:endParaRPr lang="en-US" sz="1800" dirty="0"/>
                    </a:p>
                  </a:txBody>
                  <a:tcPr marL="91449" marR="91449" marT="45727" marB="45727" anchor="ctr"/>
                </a:tc>
                <a:extLst>
                  <a:ext uri="{0D108BD9-81ED-4DB2-BD59-A6C34878D82A}">
                    <a16:rowId xmlns:a16="http://schemas.microsoft.com/office/drawing/2014/main" val="10002"/>
                  </a:ext>
                </a:extLst>
              </a:tr>
              <a:tr h="486126">
                <a:tc>
                  <a:txBody>
                    <a:bodyPr/>
                    <a:lstStyle/>
                    <a:p>
                      <a:r>
                        <a:rPr lang="en-US" sz="1800" baseline="0" dirty="0">
                          <a:solidFill>
                            <a:srgbClr val="C00000"/>
                          </a:solidFill>
                        </a:rPr>
                        <a:t>#</a:t>
                      </a:r>
                      <a:r>
                        <a:rPr lang="en-US" sz="1800" baseline="0" dirty="0" err="1">
                          <a:solidFill>
                            <a:srgbClr val="C00000"/>
                          </a:solidFill>
                        </a:rPr>
                        <a:t>Aino</a:t>
                      </a:r>
                      <a:endParaRPr lang="en-US" sz="1800" baseline="0" dirty="0">
                        <a:solidFill>
                          <a:srgbClr val="C00000"/>
                        </a:solidFill>
                      </a:endParaRPr>
                    </a:p>
                  </a:txBody>
                  <a:tcPr marL="91449" marR="91449" marT="45727" marB="45727" anchor="ctr"/>
                </a:tc>
                <a:tc>
                  <a:txBody>
                    <a:bodyPr/>
                    <a:lstStyle/>
                    <a:p>
                      <a:endParaRPr lang="en-US" sz="1800" dirty="0"/>
                    </a:p>
                  </a:txBody>
                  <a:tcPr marL="91449" marR="91449" marT="45727" marB="45727" anchor="ctr"/>
                </a:tc>
                <a:tc>
                  <a:txBody>
                    <a:bodyPr/>
                    <a:lstStyle/>
                    <a:p>
                      <a:endParaRPr lang="en-US" sz="1800" dirty="0"/>
                    </a:p>
                  </a:txBody>
                  <a:tcPr marL="91449" marR="91449" marT="45727" marB="45727" anchor="ctr"/>
                </a:tc>
                <a:tc>
                  <a:txBody>
                    <a:bodyPr/>
                    <a:lstStyle/>
                    <a:p>
                      <a:endParaRPr lang="en-US" sz="1800" dirty="0"/>
                    </a:p>
                  </a:txBody>
                  <a:tcPr marL="91449" marR="91449" marT="45727" marB="45727" anchor="ctr"/>
                </a:tc>
                <a:tc>
                  <a:txBody>
                    <a:bodyPr/>
                    <a:lstStyle/>
                    <a:p>
                      <a:endParaRPr lang="en-US" sz="1800" dirty="0"/>
                    </a:p>
                  </a:txBody>
                  <a:tcPr marL="91449" marR="91449" marT="45727" marB="45727" anchor="ctr"/>
                </a:tc>
                <a:extLst>
                  <a:ext uri="{0D108BD9-81ED-4DB2-BD59-A6C34878D82A}">
                    <a16:rowId xmlns:a16="http://schemas.microsoft.com/office/drawing/2014/main" val="10003"/>
                  </a:ext>
                </a:extLst>
              </a:tr>
              <a:tr h="486126">
                <a:tc>
                  <a:txBody>
                    <a:bodyPr/>
                    <a:lstStyle/>
                    <a:p>
                      <a:r>
                        <a:rPr lang="en-US" sz="1800" dirty="0"/>
                        <a:t>…</a:t>
                      </a:r>
                    </a:p>
                  </a:txBody>
                  <a:tcPr marL="91449" marR="91449" marT="45727" marB="45727" anchor="ctr"/>
                </a:tc>
                <a:tc>
                  <a:txBody>
                    <a:bodyPr/>
                    <a:lstStyle/>
                    <a:p>
                      <a:endParaRPr lang="en-US" sz="1800" dirty="0"/>
                    </a:p>
                  </a:txBody>
                  <a:tcPr marL="91449" marR="91449" marT="45727" marB="45727" anchor="ctr"/>
                </a:tc>
                <a:tc>
                  <a:txBody>
                    <a:bodyPr/>
                    <a:lstStyle/>
                    <a:p>
                      <a:endParaRPr lang="en-US" sz="1800"/>
                    </a:p>
                  </a:txBody>
                  <a:tcPr marL="91449" marR="91449" marT="45727" marB="45727" anchor="ctr"/>
                </a:tc>
                <a:tc>
                  <a:txBody>
                    <a:bodyPr/>
                    <a:lstStyle/>
                    <a:p>
                      <a:endParaRPr lang="en-US" sz="1800"/>
                    </a:p>
                  </a:txBody>
                  <a:tcPr marL="91449" marR="91449" marT="45727" marB="45727" anchor="ctr"/>
                </a:tc>
                <a:tc>
                  <a:txBody>
                    <a:bodyPr/>
                    <a:lstStyle/>
                    <a:p>
                      <a:endParaRPr lang="en-US" sz="1800" dirty="0"/>
                    </a:p>
                  </a:txBody>
                  <a:tcPr marL="91449" marR="91449" marT="45727" marB="45727" anchor="ctr"/>
                </a:tc>
                <a:extLst>
                  <a:ext uri="{0D108BD9-81ED-4DB2-BD59-A6C34878D82A}">
                    <a16:rowId xmlns:a16="http://schemas.microsoft.com/office/drawing/2014/main" val="10004"/>
                  </a:ext>
                </a:extLst>
              </a:tr>
            </a:tbl>
          </a:graphicData>
        </a:graphic>
      </p:graphicFrame>
      <p:sp>
        <p:nvSpPr>
          <p:cNvPr id="3" name="Oval 2"/>
          <p:cNvSpPr/>
          <p:nvPr/>
        </p:nvSpPr>
        <p:spPr bwMode="auto">
          <a:xfrm>
            <a:off x="769294" y="1291614"/>
            <a:ext cx="720080" cy="723138"/>
          </a:xfrm>
          <a:prstGeom prst="ellipse">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w="127000" h="127000"/>
            <a:bevelB w="127000" h="127000"/>
          </a:sp3d>
        </p:spPr>
        <p:txBody>
          <a:bodyPr lIns="18000" tIns="10800" rIns="18000" bIns="10800" anchor="ctr" anchorCtr="1">
            <a:spAutoFit/>
          </a:bodyPr>
          <a:lstStyle/>
          <a:p>
            <a:pPr>
              <a:defRPr/>
            </a:pPr>
            <a:r>
              <a:rPr lang="en-US" sz="3200" b="1" dirty="0"/>
              <a:t>C</a:t>
            </a:r>
          </a:p>
        </p:txBody>
      </p:sp>
      <p:sp>
        <p:nvSpPr>
          <p:cNvPr id="202801" name="TextBox 3"/>
          <p:cNvSpPr txBox="1">
            <a:spLocks noChangeArrowheads="1"/>
          </p:cNvSpPr>
          <p:nvPr/>
        </p:nvSpPr>
        <p:spPr bwMode="auto">
          <a:xfrm>
            <a:off x="2014538" y="850900"/>
            <a:ext cx="2305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t>Properties (predicate)</a:t>
            </a:r>
          </a:p>
        </p:txBody>
      </p:sp>
      <p:sp>
        <p:nvSpPr>
          <p:cNvPr id="202802" name="TextBox 4"/>
          <p:cNvSpPr txBox="1">
            <a:spLocks noChangeArrowheads="1"/>
          </p:cNvSpPr>
          <p:nvPr/>
        </p:nvSpPr>
        <p:spPr bwMode="auto">
          <a:xfrm rot="-5400000">
            <a:off x="-838993" y="3080336"/>
            <a:ext cx="22320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t>Resources (subject)</a:t>
            </a:r>
          </a:p>
        </p:txBody>
      </p:sp>
      <p:sp>
        <p:nvSpPr>
          <p:cNvPr id="202805" name="TextBox 8"/>
          <p:cNvSpPr txBox="1">
            <a:spLocks noChangeArrowheads="1"/>
          </p:cNvSpPr>
          <p:nvPr/>
        </p:nvSpPr>
        <p:spPr bwMode="auto">
          <a:xfrm rot="-5400000">
            <a:off x="2863093" y="1638399"/>
            <a:ext cx="115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70C0"/>
                </a:solidFill>
              </a:rPr>
              <a:t>hasBirthday</a:t>
            </a:r>
          </a:p>
        </p:txBody>
      </p:sp>
      <p:sp>
        <p:nvSpPr>
          <p:cNvPr id="202806" name="TextBox 9"/>
          <p:cNvSpPr txBox="1">
            <a:spLocks noChangeArrowheads="1"/>
          </p:cNvSpPr>
          <p:nvPr/>
        </p:nvSpPr>
        <p:spPr bwMode="auto">
          <a:xfrm rot="-5400000">
            <a:off x="3449675" y="1611414"/>
            <a:ext cx="1368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70C0"/>
                </a:solidFill>
              </a:rPr>
              <a:t>isEmployedBy</a:t>
            </a:r>
          </a:p>
        </p:txBody>
      </p:sp>
      <p:sp>
        <p:nvSpPr>
          <p:cNvPr id="202807" name="TextBox 10"/>
          <p:cNvSpPr txBox="1">
            <a:spLocks noChangeArrowheads="1"/>
          </p:cNvSpPr>
          <p:nvPr/>
        </p:nvSpPr>
        <p:spPr bwMode="auto">
          <a:xfrm rot="-5400000">
            <a:off x="1507332" y="1621731"/>
            <a:ext cx="1109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70C0"/>
                </a:solidFill>
              </a:rPr>
              <a:t>hasName</a:t>
            </a:r>
          </a:p>
        </p:txBody>
      </p:sp>
      <p:sp>
        <p:nvSpPr>
          <p:cNvPr id="202808" name="TextBox 11"/>
          <p:cNvSpPr txBox="1">
            <a:spLocks noChangeArrowheads="1"/>
          </p:cNvSpPr>
          <p:nvPr/>
        </p:nvSpPr>
        <p:spPr bwMode="auto">
          <a:xfrm rot="-5400000">
            <a:off x="2109788" y="1666977"/>
            <a:ext cx="1200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70C0"/>
                </a:solidFill>
              </a:rPr>
              <a:t>hasSurname</a:t>
            </a:r>
          </a:p>
        </p:txBody>
      </p:sp>
      <p:sp>
        <p:nvSpPr>
          <p:cNvPr id="202809" name="TextBox 12"/>
          <p:cNvSpPr txBox="1">
            <a:spLocks noChangeArrowheads="1"/>
          </p:cNvSpPr>
          <p:nvPr/>
        </p:nvSpPr>
        <p:spPr bwMode="auto">
          <a:xfrm>
            <a:off x="223838" y="5122937"/>
            <a:ext cx="47529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C00000"/>
                </a:solidFill>
              </a:rPr>
              <a:t>:#JyU</a:t>
            </a:r>
            <a:r>
              <a:rPr lang="en-US" altLang="en-US" sz="1400"/>
              <a:t>	</a:t>
            </a:r>
            <a:r>
              <a:rPr lang="en-US" altLang="en-US" sz="1400">
                <a:solidFill>
                  <a:srgbClr val="0070C0"/>
                </a:solidFill>
              </a:rPr>
              <a:t>:hasTitle</a:t>
            </a:r>
            <a:r>
              <a:rPr lang="en-US" altLang="en-US" sz="1400"/>
              <a:t>		</a:t>
            </a:r>
            <a:r>
              <a:rPr lang="en-US" altLang="en-US" sz="1200"/>
              <a:t>“University of Jyvaskyla”</a:t>
            </a:r>
          </a:p>
        </p:txBody>
      </p:sp>
      <p:sp>
        <p:nvSpPr>
          <p:cNvPr id="202810" name="TextBox 13"/>
          <p:cNvSpPr txBox="1">
            <a:spLocks noChangeArrowheads="1"/>
          </p:cNvSpPr>
          <p:nvPr/>
        </p:nvSpPr>
        <p:spPr bwMode="auto">
          <a:xfrm>
            <a:off x="223840" y="5380112"/>
            <a:ext cx="38163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C00000"/>
                </a:solidFill>
              </a:rPr>
              <a:t>:#JyU</a:t>
            </a:r>
            <a:r>
              <a:rPr lang="en-US" altLang="en-US" sz="1400"/>
              <a:t>	</a:t>
            </a:r>
            <a:r>
              <a:rPr lang="en-US" altLang="en-US" sz="1400">
                <a:solidFill>
                  <a:srgbClr val="0070C0"/>
                </a:solidFill>
              </a:rPr>
              <a:t>:hasLocation</a:t>
            </a:r>
            <a:r>
              <a:rPr lang="en-US" altLang="en-US" sz="1400"/>
              <a:t>	“Finland”</a:t>
            </a:r>
          </a:p>
        </p:txBody>
      </p:sp>
      <p:sp>
        <p:nvSpPr>
          <p:cNvPr id="202811" name="TextBox 14"/>
          <p:cNvSpPr txBox="1">
            <a:spLocks noChangeArrowheads="1"/>
          </p:cNvSpPr>
          <p:nvPr/>
        </p:nvSpPr>
        <p:spPr bwMode="auto">
          <a:xfrm>
            <a:off x="220663" y="5626174"/>
            <a:ext cx="3816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C00000"/>
                </a:solidFill>
              </a:rPr>
              <a:t>:#JyU</a:t>
            </a:r>
            <a:r>
              <a:rPr lang="en-US" altLang="en-US" sz="1400"/>
              <a:t>	</a:t>
            </a:r>
            <a:r>
              <a:rPr lang="en-US" altLang="en-US" sz="1400">
                <a:solidFill>
                  <a:srgbClr val="0070C0"/>
                </a:solidFill>
              </a:rPr>
              <a:t>:hasWorldRank</a:t>
            </a:r>
            <a:r>
              <a:rPr lang="en-US" altLang="en-US" sz="1400"/>
              <a:t>	“204”</a:t>
            </a:r>
          </a:p>
        </p:txBody>
      </p:sp>
      <p:sp>
        <p:nvSpPr>
          <p:cNvPr id="202812" name="TextBox 15"/>
          <p:cNvSpPr txBox="1">
            <a:spLocks noChangeArrowheads="1"/>
          </p:cNvSpPr>
          <p:nvPr/>
        </p:nvSpPr>
        <p:spPr bwMode="auto">
          <a:xfrm>
            <a:off x="223840" y="5856362"/>
            <a:ext cx="3816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C00000"/>
                </a:solidFill>
              </a:rPr>
              <a:t>:#JyU</a:t>
            </a:r>
            <a:r>
              <a:rPr lang="en-US" altLang="en-US" sz="1400"/>
              <a:t>	</a:t>
            </a:r>
            <a:r>
              <a:rPr lang="en-US" altLang="en-US" sz="1400">
                <a:solidFill>
                  <a:srgbClr val="0070C0"/>
                </a:solidFill>
              </a:rPr>
              <a:t>:hasRector	</a:t>
            </a:r>
            <a:r>
              <a:rPr lang="en-US" altLang="en-US" sz="1400"/>
              <a:t>	</a:t>
            </a:r>
            <a:r>
              <a:rPr lang="en-US" altLang="en-US" sz="1400">
                <a:solidFill>
                  <a:srgbClr val="C00000"/>
                </a:solidFill>
              </a:rPr>
              <a:t>:#Aino</a:t>
            </a:r>
          </a:p>
        </p:txBody>
      </p:sp>
      <p:sp>
        <p:nvSpPr>
          <p:cNvPr id="202813" name="TextBox 16"/>
          <p:cNvSpPr txBox="1">
            <a:spLocks noChangeArrowheads="1"/>
          </p:cNvSpPr>
          <p:nvPr/>
        </p:nvSpPr>
        <p:spPr bwMode="auto">
          <a:xfrm>
            <a:off x="242889" y="4900687"/>
            <a:ext cx="401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C00000"/>
                </a:solidFill>
              </a:rPr>
              <a:t>:#JyU</a:t>
            </a:r>
            <a:r>
              <a:rPr lang="en-US" altLang="en-US" sz="1400"/>
              <a:t>	</a:t>
            </a:r>
            <a:r>
              <a:rPr lang="en-US" altLang="en-US" sz="1400">
                <a:solidFill>
                  <a:srgbClr val="0070C0"/>
                </a:solidFill>
              </a:rPr>
              <a:t>a</a:t>
            </a:r>
            <a:r>
              <a:rPr lang="en-US" altLang="en-US" sz="1400"/>
              <a:t>		</a:t>
            </a:r>
            <a:r>
              <a:rPr lang="en-US" altLang="en-US" sz="1400">
                <a:solidFill>
                  <a:srgbClr val="FF0000"/>
                </a:solidFill>
              </a:rPr>
              <a:t>UNIVERSITY</a:t>
            </a:r>
          </a:p>
        </p:txBody>
      </p:sp>
      <p:graphicFrame>
        <p:nvGraphicFramePr>
          <p:cNvPr id="18" name="Table 17"/>
          <p:cNvGraphicFramePr>
            <a:graphicFrameLocks noGrp="1"/>
          </p:cNvGraphicFramePr>
          <p:nvPr/>
        </p:nvGraphicFramePr>
        <p:xfrm>
          <a:off x="5183188" y="3689424"/>
          <a:ext cx="3960812" cy="3133725"/>
        </p:xfrm>
        <a:graphic>
          <a:graphicData uri="http://schemas.openxmlformats.org/drawingml/2006/table">
            <a:tbl>
              <a:tblPr firstRow="1" bandRow="1">
                <a:tableStyleId>{5C22544A-7EE6-4342-B048-85BDC9FD1C3A}</a:tableStyleId>
              </a:tblPr>
              <a:tblGrid>
                <a:gridCol w="1152236">
                  <a:extLst>
                    <a:ext uri="{9D8B030D-6E8A-4147-A177-3AD203B41FA5}">
                      <a16:colId xmlns:a16="http://schemas.microsoft.com/office/drawing/2014/main" val="20000"/>
                    </a:ext>
                  </a:extLst>
                </a:gridCol>
                <a:gridCol w="648133">
                  <a:extLst>
                    <a:ext uri="{9D8B030D-6E8A-4147-A177-3AD203B41FA5}">
                      <a16:colId xmlns:a16="http://schemas.microsoft.com/office/drawing/2014/main" val="20001"/>
                    </a:ext>
                  </a:extLst>
                </a:gridCol>
                <a:gridCol w="720148">
                  <a:extLst>
                    <a:ext uri="{9D8B030D-6E8A-4147-A177-3AD203B41FA5}">
                      <a16:colId xmlns:a16="http://schemas.microsoft.com/office/drawing/2014/main" val="20002"/>
                    </a:ext>
                  </a:extLst>
                </a:gridCol>
                <a:gridCol w="792162">
                  <a:extLst>
                    <a:ext uri="{9D8B030D-6E8A-4147-A177-3AD203B41FA5}">
                      <a16:colId xmlns:a16="http://schemas.microsoft.com/office/drawing/2014/main" val="20003"/>
                    </a:ext>
                  </a:extLst>
                </a:gridCol>
                <a:gridCol w="648133">
                  <a:extLst>
                    <a:ext uri="{9D8B030D-6E8A-4147-A177-3AD203B41FA5}">
                      <a16:colId xmlns:a16="http://schemas.microsoft.com/office/drawing/2014/main" val="20004"/>
                    </a:ext>
                  </a:extLst>
                </a:gridCol>
              </a:tblGrid>
              <a:tr h="1189021">
                <a:tc>
                  <a:txBody>
                    <a:bodyPr/>
                    <a:lstStyle/>
                    <a:p>
                      <a:r>
                        <a:rPr lang="en-US" sz="1800" baseline="0" dirty="0">
                          <a:solidFill>
                            <a:srgbClr val="FF0000"/>
                          </a:solidFill>
                        </a:rPr>
                        <a:t>   </a:t>
                      </a:r>
                    </a:p>
                    <a:p>
                      <a:endParaRPr lang="en-US" sz="1800" baseline="0" dirty="0">
                        <a:solidFill>
                          <a:srgbClr val="FF0000"/>
                        </a:solidFill>
                      </a:endParaRPr>
                    </a:p>
                    <a:p>
                      <a:pPr algn="ctr"/>
                      <a:endParaRPr lang="en-US" sz="1200" baseline="0" dirty="0">
                        <a:solidFill>
                          <a:srgbClr val="FF0000"/>
                        </a:solidFill>
                      </a:endParaRPr>
                    </a:p>
                    <a:p>
                      <a:pPr algn="ctr"/>
                      <a:endParaRPr lang="en-US" sz="1200" baseline="0" dirty="0">
                        <a:solidFill>
                          <a:srgbClr val="FF0000"/>
                        </a:solidFill>
                      </a:endParaRPr>
                    </a:p>
                    <a:p>
                      <a:pPr algn="ctr"/>
                      <a:r>
                        <a:rPr lang="en-US" sz="1200" baseline="0" dirty="0">
                          <a:solidFill>
                            <a:srgbClr val="FF0000"/>
                          </a:solidFill>
                        </a:rPr>
                        <a:t>UNIVERSITY</a:t>
                      </a:r>
                    </a:p>
                  </a:txBody>
                  <a:tcPr marL="91449" marR="91449" marT="45732" marB="45732"/>
                </a:tc>
                <a:tc>
                  <a:txBody>
                    <a:bodyPr/>
                    <a:lstStyle/>
                    <a:p>
                      <a:endParaRPr lang="en-US" sz="1800" dirty="0"/>
                    </a:p>
                  </a:txBody>
                  <a:tcPr marL="91449" marR="91449" marT="45732" marB="45732"/>
                </a:tc>
                <a:tc>
                  <a:txBody>
                    <a:bodyPr/>
                    <a:lstStyle/>
                    <a:p>
                      <a:endParaRPr lang="en-US" sz="1800"/>
                    </a:p>
                  </a:txBody>
                  <a:tcPr marL="91449" marR="91449" marT="45732" marB="45732"/>
                </a:tc>
                <a:tc>
                  <a:txBody>
                    <a:bodyPr/>
                    <a:lstStyle/>
                    <a:p>
                      <a:endParaRPr lang="en-US" sz="1800"/>
                    </a:p>
                  </a:txBody>
                  <a:tcPr marL="91449" marR="91449" marT="45732" marB="45732"/>
                </a:tc>
                <a:tc>
                  <a:txBody>
                    <a:bodyPr/>
                    <a:lstStyle/>
                    <a:p>
                      <a:endParaRPr lang="en-US" sz="1800" dirty="0"/>
                    </a:p>
                  </a:txBody>
                  <a:tcPr marL="91449" marR="91449" marT="45732" marB="45732"/>
                </a:tc>
                <a:extLst>
                  <a:ext uri="{0D108BD9-81ED-4DB2-BD59-A6C34878D82A}">
                    <a16:rowId xmlns:a16="http://schemas.microsoft.com/office/drawing/2014/main" val="10000"/>
                  </a:ext>
                </a:extLst>
              </a:tr>
              <a:tr h="486176">
                <a:tc>
                  <a:txBody>
                    <a:bodyPr/>
                    <a:lstStyle/>
                    <a:p>
                      <a:r>
                        <a:rPr lang="en-US" sz="1800" baseline="0" dirty="0">
                          <a:solidFill>
                            <a:srgbClr val="C00000"/>
                          </a:solidFill>
                        </a:rPr>
                        <a:t>#MIT</a:t>
                      </a:r>
                    </a:p>
                  </a:txBody>
                  <a:tcPr marL="91449" marR="91449" marT="45732" marB="45732" anchor="ctr"/>
                </a:tc>
                <a:tc>
                  <a:txBody>
                    <a:bodyPr/>
                    <a:lstStyle/>
                    <a:p>
                      <a:endParaRPr lang="en-US" sz="1100" dirty="0"/>
                    </a:p>
                  </a:txBody>
                  <a:tcPr marL="91449" marR="91449" marT="45732" marB="45732" anchor="ctr"/>
                </a:tc>
                <a:tc>
                  <a:txBody>
                    <a:bodyPr/>
                    <a:lstStyle/>
                    <a:p>
                      <a:endParaRPr lang="en-US" sz="1100" dirty="0"/>
                    </a:p>
                  </a:txBody>
                  <a:tcPr marL="91449" marR="91449" marT="45732" marB="45732" anchor="ctr"/>
                </a:tc>
                <a:tc>
                  <a:txBody>
                    <a:bodyPr/>
                    <a:lstStyle/>
                    <a:p>
                      <a:endParaRPr lang="en-US" sz="1100" dirty="0"/>
                    </a:p>
                  </a:txBody>
                  <a:tcPr marL="91449" marR="91449" marT="45732" marB="45732" anchor="ctr"/>
                </a:tc>
                <a:tc>
                  <a:txBody>
                    <a:bodyPr/>
                    <a:lstStyle/>
                    <a:p>
                      <a:endParaRPr lang="en-US" sz="1400" baseline="0" dirty="0">
                        <a:solidFill>
                          <a:srgbClr val="C00000"/>
                        </a:solidFill>
                      </a:endParaRPr>
                    </a:p>
                  </a:txBody>
                  <a:tcPr marL="91449" marR="91449" marT="45732" marB="45732" anchor="ctr"/>
                </a:tc>
                <a:extLst>
                  <a:ext uri="{0D108BD9-81ED-4DB2-BD59-A6C34878D82A}">
                    <a16:rowId xmlns:a16="http://schemas.microsoft.com/office/drawing/2014/main" val="10001"/>
                  </a:ext>
                </a:extLst>
              </a:tr>
              <a:tr h="486176">
                <a:tc>
                  <a:txBody>
                    <a:bodyPr/>
                    <a:lstStyle/>
                    <a:p>
                      <a:r>
                        <a:rPr lang="en-US" sz="1800" baseline="0" dirty="0">
                          <a:solidFill>
                            <a:srgbClr val="C00000"/>
                          </a:solidFill>
                        </a:rPr>
                        <a:t>#</a:t>
                      </a:r>
                      <a:r>
                        <a:rPr lang="en-US" sz="1800" baseline="0" dirty="0" err="1">
                          <a:solidFill>
                            <a:srgbClr val="C00000"/>
                          </a:solidFill>
                        </a:rPr>
                        <a:t>JyU</a:t>
                      </a:r>
                      <a:endParaRPr lang="en-US" sz="1800" baseline="0" dirty="0">
                        <a:solidFill>
                          <a:srgbClr val="C00000"/>
                        </a:solidFill>
                      </a:endParaRPr>
                    </a:p>
                  </a:txBody>
                  <a:tcPr marL="91449" marR="91449" marT="45732" marB="45732" anchor="ctr"/>
                </a:tc>
                <a:tc>
                  <a:txBody>
                    <a:bodyPr/>
                    <a:lstStyle/>
                    <a:p>
                      <a:r>
                        <a:rPr lang="en-US" sz="800" kern="1200" dirty="0">
                          <a:solidFill>
                            <a:schemeClr val="dk1"/>
                          </a:solidFill>
                          <a:latin typeface="+mn-lt"/>
                          <a:ea typeface="+mn-ea"/>
                          <a:cs typeface="+mn-cs"/>
                        </a:rPr>
                        <a:t>University of Jyvaskyla</a:t>
                      </a:r>
                    </a:p>
                  </a:txBody>
                  <a:tcPr marL="91449" marR="91449" marT="45732" marB="45732" anchor="ctr"/>
                </a:tc>
                <a:tc>
                  <a:txBody>
                    <a:bodyPr/>
                    <a:lstStyle/>
                    <a:p>
                      <a:pPr marL="0" algn="l" defTabSz="914400" rtl="0" eaLnBrk="1" latinLnBrk="0" hangingPunct="1"/>
                      <a:r>
                        <a:rPr lang="en-US" sz="1100" kern="1200" dirty="0">
                          <a:solidFill>
                            <a:schemeClr val="dk1"/>
                          </a:solidFill>
                          <a:latin typeface="+mn-lt"/>
                          <a:ea typeface="+mn-ea"/>
                          <a:cs typeface="+mn-cs"/>
                        </a:rPr>
                        <a:t>Finland</a:t>
                      </a:r>
                    </a:p>
                  </a:txBody>
                  <a:tcPr marL="91449" marR="91449" marT="45732" marB="45732" anchor="ctr"/>
                </a:tc>
                <a:tc>
                  <a:txBody>
                    <a:bodyPr/>
                    <a:lstStyle/>
                    <a:p>
                      <a:r>
                        <a:rPr lang="en-US" sz="1100" kern="1200" dirty="0">
                          <a:solidFill>
                            <a:schemeClr val="dk1"/>
                          </a:solidFill>
                          <a:latin typeface="+mn-lt"/>
                          <a:ea typeface="+mn-ea"/>
                          <a:cs typeface="+mn-cs"/>
                        </a:rPr>
                        <a:t>204</a:t>
                      </a:r>
                    </a:p>
                  </a:txBody>
                  <a:tcPr marL="91449" marR="91449" marT="45732" marB="45732" anchor="ctr"/>
                </a:tc>
                <a:tc>
                  <a:txBody>
                    <a:bodyPr/>
                    <a:lstStyle/>
                    <a:p>
                      <a:r>
                        <a:rPr lang="en-US" sz="1400" baseline="0" dirty="0">
                          <a:solidFill>
                            <a:srgbClr val="C00000"/>
                          </a:solidFill>
                        </a:rPr>
                        <a:t>#</a:t>
                      </a:r>
                      <a:r>
                        <a:rPr lang="en-US" sz="1400" baseline="0" dirty="0" err="1">
                          <a:solidFill>
                            <a:srgbClr val="C00000"/>
                          </a:solidFill>
                        </a:rPr>
                        <a:t>Aino</a:t>
                      </a:r>
                      <a:endParaRPr lang="en-US" sz="1400" baseline="0" dirty="0">
                        <a:solidFill>
                          <a:srgbClr val="C00000"/>
                        </a:solidFill>
                      </a:endParaRPr>
                    </a:p>
                  </a:txBody>
                  <a:tcPr marL="91449" marR="91449" marT="45732" marB="45732" anchor="ctr"/>
                </a:tc>
                <a:extLst>
                  <a:ext uri="{0D108BD9-81ED-4DB2-BD59-A6C34878D82A}">
                    <a16:rowId xmlns:a16="http://schemas.microsoft.com/office/drawing/2014/main" val="10002"/>
                  </a:ext>
                </a:extLst>
              </a:tr>
              <a:tr h="486176">
                <a:tc>
                  <a:txBody>
                    <a:bodyPr/>
                    <a:lstStyle/>
                    <a:p>
                      <a:r>
                        <a:rPr lang="en-US" sz="1800" baseline="0" dirty="0">
                          <a:solidFill>
                            <a:srgbClr val="C00000"/>
                          </a:solidFill>
                        </a:rPr>
                        <a:t>#KNURE</a:t>
                      </a:r>
                    </a:p>
                  </a:txBody>
                  <a:tcPr marL="91449" marR="91449" marT="45732" marB="45732" anchor="ctr"/>
                </a:tc>
                <a:tc>
                  <a:txBody>
                    <a:bodyPr/>
                    <a:lstStyle/>
                    <a:p>
                      <a:endParaRPr lang="en-US" sz="1800" dirty="0"/>
                    </a:p>
                  </a:txBody>
                  <a:tcPr marL="91449" marR="91449" marT="45732" marB="45732" anchor="ctr"/>
                </a:tc>
                <a:tc>
                  <a:txBody>
                    <a:bodyPr/>
                    <a:lstStyle/>
                    <a:p>
                      <a:endParaRPr lang="en-US" sz="1800" dirty="0"/>
                    </a:p>
                  </a:txBody>
                  <a:tcPr marL="91449" marR="91449" marT="45732" marB="45732" anchor="ctr"/>
                </a:tc>
                <a:tc>
                  <a:txBody>
                    <a:bodyPr/>
                    <a:lstStyle/>
                    <a:p>
                      <a:endParaRPr lang="en-US" sz="1800" dirty="0"/>
                    </a:p>
                  </a:txBody>
                  <a:tcPr marL="91449" marR="91449" marT="45732" marB="45732" anchor="ctr"/>
                </a:tc>
                <a:tc>
                  <a:txBody>
                    <a:bodyPr/>
                    <a:lstStyle/>
                    <a:p>
                      <a:endParaRPr lang="en-US" sz="1800" dirty="0"/>
                    </a:p>
                  </a:txBody>
                  <a:tcPr marL="91449" marR="91449" marT="45732" marB="45732" anchor="ctr"/>
                </a:tc>
                <a:extLst>
                  <a:ext uri="{0D108BD9-81ED-4DB2-BD59-A6C34878D82A}">
                    <a16:rowId xmlns:a16="http://schemas.microsoft.com/office/drawing/2014/main" val="10003"/>
                  </a:ext>
                </a:extLst>
              </a:tr>
              <a:tr h="486176">
                <a:tc>
                  <a:txBody>
                    <a:bodyPr/>
                    <a:lstStyle/>
                    <a:p>
                      <a:r>
                        <a:rPr lang="en-US" sz="1800" dirty="0"/>
                        <a:t>…</a:t>
                      </a:r>
                    </a:p>
                  </a:txBody>
                  <a:tcPr marL="91449" marR="91449" marT="45732" marB="45732" anchor="ctr"/>
                </a:tc>
                <a:tc>
                  <a:txBody>
                    <a:bodyPr/>
                    <a:lstStyle/>
                    <a:p>
                      <a:endParaRPr lang="en-US" sz="1800" dirty="0"/>
                    </a:p>
                  </a:txBody>
                  <a:tcPr marL="91449" marR="91449" marT="45732" marB="45732" anchor="ctr"/>
                </a:tc>
                <a:tc>
                  <a:txBody>
                    <a:bodyPr/>
                    <a:lstStyle/>
                    <a:p>
                      <a:endParaRPr lang="en-US" sz="1800"/>
                    </a:p>
                  </a:txBody>
                  <a:tcPr marL="91449" marR="91449" marT="45732" marB="45732" anchor="ctr"/>
                </a:tc>
                <a:tc>
                  <a:txBody>
                    <a:bodyPr/>
                    <a:lstStyle/>
                    <a:p>
                      <a:endParaRPr lang="en-US" sz="1800"/>
                    </a:p>
                  </a:txBody>
                  <a:tcPr marL="91449" marR="91449" marT="45732" marB="45732" anchor="ctr"/>
                </a:tc>
                <a:tc>
                  <a:txBody>
                    <a:bodyPr/>
                    <a:lstStyle/>
                    <a:p>
                      <a:endParaRPr lang="en-US" sz="1800" dirty="0"/>
                    </a:p>
                  </a:txBody>
                  <a:tcPr marL="91449" marR="91449" marT="45732" marB="45732" anchor="ctr"/>
                </a:tc>
                <a:extLst>
                  <a:ext uri="{0D108BD9-81ED-4DB2-BD59-A6C34878D82A}">
                    <a16:rowId xmlns:a16="http://schemas.microsoft.com/office/drawing/2014/main" val="10004"/>
                  </a:ext>
                </a:extLst>
              </a:tr>
            </a:tbl>
          </a:graphicData>
        </a:graphic>
      </p:graphicFrame>
      <p:sp>
        <p:nvSpPr>
          <p:cNvPr id="19" name="Oval 18"/>
          <p:cNvSpPr/>
          <p:nvPr/>
        </p:nvSpPr>
        <p:spPr bwMode="auto">
          <a:xfrm>
            <a:off x="5394251" y="3860710"/>
            <a:ext cx="720080" cy="723138"/>
          </a:xfrm>
          <a:prstGeom prst="ellipse">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w="127000" h="127000"/>
            <a:bevelB w="127000" h="127000"/>
          </a:sp3d>
        </p:spPr>
        <p:txBody>
          <a:bodyPr lIns="18000" tIns="10800" rIns="18000" bIns="10800" anchor="ctr" anchorCtr="1">
            <a:spAutoFit/>
          </a:bodyPr>
          <a:lstStyle/>
          <a:p>
            <a:pPr>
              <a:defRPr/>
            </a:pPr>
            <a:r>
              <a:rPr lang="en-US" sz="3200" b="1" dirty="0"/>
              <a:t>C</a:t>
            </a:r>
          </a:p>
        </p:txBody>
      </p:sp>
      <p:sp>
        <p:nvSpPr>
          <p:cNvPr id="202857" name="TextBox 21"/>
          <p:cNvSpPr txBox="1">
            <a:spLocks noChangeArrowheads="1"/>
          </p:cNvSpPr>
          <p:nvPr/>
        </p:nvSpPr>
        <p:spPr bwMode="auto">
          <a:xfrm rot="-5400000">
            <a:off x="7439820" y="4078731"/>
            <a:ext cx="12874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a:solidFill>
                  <a:srgbClr val="0070C0"/>
                </a:solidFill>
              </a:rPr>
              <a:t>hasWorldRank</a:t>
            </a:r>
          </a:p>
        </p:txBody>
      </p:sp>
      <p:sp>
        <p:nvSpPr>
          <p:cNvPr id="202858" name="TextBox 22"/>
          <p:cNvSpPr txBox="1">
            <a:spLocks noChangeArrowheads="1"/>
          </p:cNvSpPr>
          <p:nvPr/>
        </p:nvSpPr>
        <p:spPr bwMode="auto">
          <a:xfrm rot="-5400000">
            <a:off x="8094700" y="4027594"/>
            <a:ext cx="1368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70C0"/>
                </a:solidFill>
              </a:rPr>
              <a:t>hasRector</a:t>
            </a:r>
          </a:p>
        </p:txBody>
      </p:sp>
      <p:sp>
        <p:nvSpPr>
          <p:cNvPr id="202859" name="TextBox 23"/>
          <p:cNvSpPr txBox="1">
            <a:spLocks noChangeArrowheads="1"/>
          </p:cNvSpPr>
          <p:nvPr/>
        </p:nvSpPr>
        <p:spPr bwMode="auto">
          <a:xfrm rot="-5400000">
            <a:off x="6151600" y="4114973"/>
            <a:ext cx="1108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70C0"/>
                </a:solidFill>
              </a:rPr>
              <a:t>hasTitle</a:t>
            </a:r>
          </a:p>
        </p:txBody>
      </p:sp>
      <p:sp>
        <p:nvSpPr>
          <p:cNvPr id="202860" name="TextBox 24"/>
          <p:cNvSpPr txBox="1">
            <a:spLocks noChangeArrowheads="1"/>
          </p:cNvSpPr>
          <p:nvPr/>
        </p:nvSpPr>
        <p:spPr bwMode="auto">
          <a:xfrm rot="-5400000">
            <a:off x="6754056" y="4160217"/>
            <a:ext cx="1198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70C0"/>
                </a:solidFill>
              </a:rPr>
              <a:t>hasLocation</a:t>
            </a:r>
          </a:p>
        </p:txBody>
      </p:sp>
      <p:sp>
        <p:nvSpPr>
          <p:cNvPr id="202861" name="TextBox 25"/>
          <p:cNvSpPr txBox="1">
            <a:spLocks noChangeArrowheads="1"/>
          </p:cNvSpPr>
          <p:nvPr/>
        </p:nvSpPr>
        <p:spPr bwMode="auto">
          <a:xfrm>
            <a:off x="4859338" y="1417712"/>
            <a:ext cx="38163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C00000"/>
                </a:solidFill>
              </a:rPr>
              <a:t>:#Vagan</a:t>
            </a:r>
            <a:r>
              <a:rPr lang="en-US" altLang="en-US" sz="1400"/>
              <a:t>	</a:t>
            </a:r>
            <a:r>
              <a:rPr lang="en-US" altLang="en-US" sz="1400">
                <a:solidFill>
                  <a:srgbClr val="0070C0"/>
                </a:solidFill>
              </a:rPr>
              <a:t>:hasName</a:t>
            </a:r>
            <a:r>
              <a:rPr lang="en-US" altLang="en-US" sz="1400"/>
              <a:t>		“Vagan”</a:t>
            </a:r>
          </a:p>
        </p:txBody>
      </p:sp>
      <p:sp>
        <p:nvSpPr>
          <p:cNvPr id="202862" name="TextBox 26"/>
          <p:cNvSpPr txBox="1">
            <a:spLocks noChangeArrowheads="1"/>
          </p:cNvSpPr>
          <p:nvPr/>
        </p:nvSpPr>
        <p:spPr bwMode="auto">
          <a:xfrm>
            <a:off x="4859338" y="1655766"/>
            <a:ext cx="38163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C00000"/>
                </a:solidFill>
              </a:rPr>
              <a:t>:#Vagan</a:t>
            </a:r>
            <a:r>
              <a:rPr lang="en-US" altLang="en-US" sz="1400"/>
              <a:t>	</a:t>
            </a:r>
            <a:r>
              <a:rPr lang="en-US" altLang="en-US" sz="1400">
                <a:solidFill>
                  <a:srgbClr val="0070C0"/>
                </a:solidFill>
              </a:rPr>
              <a:t>:hasSurname</a:t>
            </a:r>
            <a:r>
              <a:rPr lang="en-US" altLang="en-US" sz="1400"/>
              <a:t>	“Terziyan”</a:t>
            </a:r>
          </a:p>
        </p:txBody>
      </p:sp>
      <p:sp>
        <p:nvSpPr>
          <p:cNvPr id="202863" name="TextBox 27"/>
          <p:cNvSpPr txBox="1">
            <a:spLocks noChangeArrowheads="1"/>
          </p:cNvSpPr>
          <p:nvPr/>
        </p:nvSpPr>
        <p:spPr bwMode="auto">
          <a:xfrm>
            <a:off x="4856164" y="1901829"/>
            <a:ext cx="41798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solidFill>
                  <a:srgbClr val="C00000"/>
                </a:solidFill>
              </a:rPr>
              <a:t>:#Vagan</a:t>
            </a:r>
            <a:r>
              <a:rPr lang="en-US" altLang="en-US" sz="1400" dirty="0"/>
              <a:t>	</a:t>
            </a:r>
            <a:r>
              <a:rPr lang="en-US" altLang="en-US" sz="1400" dirty="0">
                <a:solidFill>
                  <a:srgbClr val="0070C0"/>
                </a:solidFill>
              </a:rPr>
              <a:t>:</a:t>
            </a:r>
            <a:r>
              <a:rPr lang="en-US" altLang="en-US" sz="1400" dirty="0" err="1">
                <a:solidFill>
                  <a:srgbClr val="0070C0"/>
                </a:solidFill>
              </a:rPr>
              <a:t>hasBirthday</a:t>
            </a:r>
            <a:r>
              <a:rPr lang="en-US" altLang="en-US" sz="1400" dirty="0"/>
              <a:t>	“1958-12-27”</a:t>
            </a:r>
          </a:p>
        </p:txBody>
      </p:sp>
      <p:sp>
        <p:nvSpPr>
          <p:cNvPr id="202864" name="TextBox 28"/>
          <p:cNvSpPr txBox="1">
            <a:spLocks noChangeArrowheads="1"/>
          </p:cNvSpPr>
          <p:nvPr/>
        </p:nvSpPr>
        <p:spPr bwMode="auto">
          <a:xfrm>
            <a:off x="4859338" y="2133600"/>
            <a:ext cx="38163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C00000"/>
                </a:solidFill>
              </a:rPr>
              <a:t>:#Vagan</a:t>
            </a:r>
            <a:r>
              <a:rPr lang="en-US" altLang="en-US" sz="1400"/>
              <a:t>	</a:t>
            </a:r>
            <a:r>
              <a:rPr lang="en-US" altLang="en-US" sz="1400">
                <a:solidFill>
                  <a:srgbClr val="0070C0"/>
                </a:solidFill>
              </a:rPr>
              <a:t>:isEmployedBy</a:t>
            </a:r>
            <a:r>
              <a:rPr lang="en-US" altLang="en-US" sz="1400"/>
              <a:t>	</a:t>
            </a:r>
            <a:r>
              <a:rPr lang="en-US" altLang="en-US" sz="1400">
                <a:solidFill>
                  <a:srgbClr val="C00000"/>
                </a:solidFill>
              </a:rPr>
              <a:t>:#JyU</a:t>
            </a:r>
          </a:p>
        </p:txBody>
      </p:sp>
      <p:sp>
        <p:nvSpPr>
          <p:cNvPr id="202865" name="TextBox 29"/>
          <p:cNvSpPr txBox="1">
            <a:spLocks noChangeArrowheads="1"/>
          </p:cNvSpPr>
          <p:nvPr/>
        </p:nvSpPr>
        <p:spPr bwMode="auto">
          <a:xfrm>
            <a:off x="4878388" y="1176412"/>
            <a:ext cx="3816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C00000"/>
                </a:solidFill>
              </a:rPr>
              <a:t>:#Vagan</a:t>
            </a:r>
            <a:r>
              <a:rPr lang="en-US" altLang="en-US" sz="1400"/>
              <a:t>	</a:t>
            </a:r>
            <a:r>
              <a:rPr lang="en-US" altLang="en-US" sz="1400">
                <a:solidFill>
                  <a:srgbClr val="0070C0"/>
                </a:solidFill>
              </a:rPr>
              <a:t>a</a:t>
            </a:r>
            <a:r>
              <a:rPr lang="en-US" altLang="en-US" sz="1400"/>
              <a:t>		</a:t>
            </a:r>
            <a:r>
              <a:rPr lang="en-US" altLang="en-US" sz="1400">
                <a:solidFill>
                  <a:srgbClr val="FF0000"/>
                </a:solidFill>
              </a:rPr>
              <a:t>HUMAN</a:t>
            </a:r>
          </a:p>
        </p:txBody>
      </p:sp>
      <p:sp>
        <p:nvSpPr>
          <p:cNvPr id="202866" name="TextBox 31"/>
          <p:cNvSpPr txBox="1">
            <a:spLocks noChangeArrowheads="1"/>
          </p:cNvSpPr>
          <p:nvPr/>
        </p:nvSpPr>
        <p:spPr bwMode="auto">
          <a:xfrm>
            <a:off x="223839" y="6129412"/>
            <a:ext cx="401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C00000"/>
                </a:solidFill>
              </a:rPr>
              <a:t>:#Aino</a:t>
            </a:r>
            <a:r>
              <a:rPr lang="en-US" altLang="en-US" sz="1400"/>
              <a:t>	</a:t>
            </a:r>
            <a:r>
              <a:rPr lang="en-US" altLang="en-US" sz="1400">
                <a:solidFill>
                  <a:srgbClr val="0070C0"/>
                </a:solidFill>
              </a:rPr>
              <a:t>a</a:t>
            </a:r>
            <a:r>
              <a:rPr lang="en-US" altLang="en-US" sz="1400"/>
              <a:t>		</a:t>
            </a:r>
            <a:r>
              <a:rPr lang="en-US" altLang="en-US" sz="1400">
                <a:solidFill>
                  <a:srgbClr val="FF0000"/>
                </a:solidFill>
              </a:rPr>
              <a:t>HUMAN</a:t>
            </a:r>
          </a:p>
        </p:txBody>
      </p:sp>
      <p:sp>
        <p:nvSpPr>
          <p:cNvPr id="202867" name="AutoShape 10"/>
          <p:cNvSpPr>
            <a:spLocks noChangeArrowheads="1"/>
          </p:cNvSpPr>
          <p:nvPr/>
        </p:nvSpPr>
        <p:spPr bwMode="auto">
          <a:xfrm>
            <a:off x="5508626" y="2924175"/>
            <a:ext cx="1655763" cy="577850"/>
          </a:xfrm>
          <a:prstGeom prst="wedgeRoundRectCallout">
            <a:avLst>
              <a:gd name="adj1" fmla="val -117088"/>
              <a:gd name="adj2" fmla="val -66657"/>
              <a:gd name="adj3" fmla="val 16667"/>
            </a:avLst>
          </a:prstGeom>
          <a:solidFill>
            <a:srgbClr val="FFFF00"/>
          </a:solidFill>
          <a:ln w="9525" algn="ctr">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a:t>Each cell is an RDF triple</a:t>
            </a:r>
          </a:p>
        </p:txBody>
      </p:sp>
      <p:sp>
        <p:nvSpPr>
          <p:cNvPr id="202868" name="AutoShape 10"/>
          <p:cNvSpPr>
            <a:spLocks noChangeArrowheads="1"/>
          </p:cNvSpPr>
          <p:nvPr/>
        </p:nvSpPr>
        <p:spPr bwMode="auto">
          <a:xfrm>
            <a:off x="5508626" y="2924175"/>
            <a:ext cx="1655763" cy="577850"/>
          </a:xfrm>
          <a:prstGeom prst="wedgeRoundRectCallout">
            <a:avLst>
              <a:gd name="adj1" fmla="val -45778"/>
              <a:gd name="adj2" fmla="val -134366"/>
              <a:gd name="adj3" fmla="val 16667"/>
            </a:avLst>
          </a:prstGeom>
          <a:solidFill>
            <a:srgbClr val="FFFF00"/>
          </a:solidFill>
          <a:ln w="9525" algn="ctr">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a:t>Each cell is an RDF triple</a:t>
            </a:r>
          </a:p>
        </p:txBody>
      </p:sp>
      <p:sp>
        <p:nvSpPr>
          <p:cNvPr id="202869" name="Rounded Rectangle 34"/>
          <p:cNvSpPr>
            <a:spLocks noChangeArrowheads="1"/>
          </p:cNvSpPr>
          <p:nvPr/>
        </p:nvSpPr>
        <p:spPr bwMode="auto">
          <a:xfrm>
            <a:off x="4932400" y="2181299"/>
            <a:ext cx="3455987" cy="263525"/>
          </a:xfrm>
          <a:prstGeom prst="roundRect">
            <a:avLst>
              <a:gd name="adj" fmla="val 16667"/>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02870" name="Rounded Rectangle 35"/>
          <p:cNvSpPr>
            <a:spLocks noChangeArrowheads="1"/>
          </p:cNvSpPr>
          <p:nvPr/>
        </p:nvSpPr>
        <p:spPr bwMode="auto">
          <a:xfrm>
            <a:off x="3851277" y="2541662"/>
            <a:ext cx="649288" cy="261937"/>
          </a:xfrm>
          <a:prstGeom prst="roundRect">
            <a:avLst>
              <a:gd name="adj" fmla="val 16667"/>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02871" name="TextBox 37"/>
          <p:cNvSpPr txBox="1">
            <a:spLocks noChangeArrowheads="1"/>
          </p:cNvSpPr>
          <p:nvPr/>
        </p:nvSpPr>
        <p:spPr bwMode="auto">
          <a:xfrm>
            <a:off x="5435637" y="765175"/>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RDF triples</a:t>
            </a:r>
          </a:p>
        </p:txBody>
      </p:sp>
      <p:sp>
        <p:nvSpPr>
          <p:cNvPr id="202872" name="TextBox 38"/>
          <p:cNvSpPr txBox="1">
            <a:spLocks noChangeArrowheads="1"/>
          </p:cNvSpPr>
          <p:nvPr/>
        </p:nvSpPr>
        <p:spPr bwMode="auto">
          <a:xfrm>
            <a:off x="1331950" y="4608587"/>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RDF triples (continue)</a:t>
            </a:r>
          </a:p>
        </p:txBody>
      </p:sp>
      <p:sp>
        <p:nvSpPr>
          <p:cNvPr id="202873" name="TextBox 39"/>
          <p:cNvSpPr txBox="1">
            <a:spLocks noChangeArrowheads="1"/>
          </p:cNvSpPr>
          <p:nvPr/>
        </p:nvSpPr>
        <p:spPr bwMode="auto">
          <a:xfrm>
            <a:off x="233364" y="6396112"/>
            <a:ext cx="401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C00000"/>
                </a:solidFill>
              </a:rPr>
              <a:t>…</a:t>
            </a:r>
            <a:r>
              <a:rPr lang="en-US" altLang="en-US" sz="1400"/>
              <a:t>	</a:t>
            </a:r>
            <a:r>
              <a:rPr lang="en-US" altLang="en-US" sz="1400">
                <a:solidFill>
                  <a:srgbClr val="0070C0"/>
                </a:solidFill>
              </a:rPr>
              <a:t>…</a:t>
            </a:r>
            <a:r>
              <a:rPr lang="en-US" altLang="en-US" sz="1400"/>
              <a:t>		</a:t>
            </a:r>
            <a:r>
              <a:rPr lang="en-US" altLang="en-US" sz="1400">
                <a:solidFill>
                  <a:srgbClr val="FF0000"/>
                </a:solidFill>
              </a:rPr>
              <a:t>…</a:t>
            </a:r>
          </a:p>
        </p:txBody>
      </p:sp>
      <p:cxnSp>
        <p:nvCxnSpPr>
          <p:cNvPr id="202874" name="Straight Arrow Connector 43"/>
          <p:cNvCxnSpPr>
            <a:cxnSpLocks noChangeShapeType="1"/>
          </p:cNvCxnSpPr>
          <p:nvPr/>
        </p:nvCxnSpPr>
        <p:spPr bwMode="auto">
          <a:xfrm>
            <a:off x="4322765" y="2833688"/>
            <a:ext cx="935037" cy="2736850"/>
          </a:xfrm>
          <a:prstGeom prst="straightConnector1">
            <a:avLst/>
          </a:prstGeom>
          <a:noFill/>
          <a:ln w="31750" algn="ctr">
            <a:solidFill>
              <a:srgbClr val="FF0000"/>
            </a:solidFill>
            <a:round/>
            <a:headEnd type="stealth" w="med" len="lg"/>
            <a:tailEnd type="stealth" w="med" len="lg"/>
          </a:ln>
          <a:extLst>
            <a:ext uri="{909E8E84-426E-40DD-AFC4-6F175D3DCCD1}">
              <a14:hiddenFill xmlns:a14="http://schemas.microsoft.com/office/drawing/2010/main">
                <a:noFill/>
              </a14:hiddenFill>
            </a:ext>
          </a:extLst>
        </p:spPr>
      </p:cxnSp>
      <p:sp>
        <p:nvSpPr>
          <p:cNvPr id="202875" name="Oval 44"/>
          <p:cNvSpPr>
            <a:spLocks noChangeArrowheads="1"/>
          </p:cNvSpPr>
          <p:nvPr/>
        </p:nvSpPr>
        <p:spPr bwMode="auto">
          <a:xfrm>
            <a:off x="4595813" y="3979937"/>
            <a:ext cx="504825" cy="549275"/>
          </a:xfrm>
          <a:prstGeom prst="ellipse">
            <a:avLst/>
          </a:prstGeom>
          <a:solidFill>
            <a:srgbClr val="E2BCC2"/>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solidFill>
                  <a:srgbClr val="FF0000"/>
                </a:solidFill>
              </a:rPr>
              <a:t>!</a:t>
            </a:r>
          </a:p>
        </p:txBody>
      </p:sp>
      <p:sp>
        <p:nvSpPr>
          <p:cNvPr id="202876" name="Rectangle 6"/>
          <p:cNvSpPr>
            <a:spLocks noChangeArrowheads="1"/>
          </p:cNvSpPr>
          <p:nvPr/>
        </p:nvSpPr>
        <p:spPr bwMode="auto">
          <a:xfrm>
            <a:off x="1128713" y="0"/>
            <a:ext cx="7907337" cy="50323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rIns="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000" i="1">
                <a:solidFill>
                  <a:schemeClr val="tx2"/>
                </a:solidFill>
              </a:rPr>
              <a:t>RDF (as a Linked Data) Illustrated</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Rectangle 6"/>
          <p:cNvSpPr>
            <a:spLocks noChangeArrowheads="1"/>
          </p:cNvSpPr>
          <p:nvPr/>
        </p:nvSpPr>
        <p:spPr bwMode="auto">
          <a:xfrm>
            <a:off x="2649557" y="46112"/>
            <a:ext cx="6110287" cy="503237"/>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rIns="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000" i="1">
                <a:solidFill>
                  <a:schemeClr val="tx2"/>
                </a:solidFill>
              </a:rPr>
              <a:t>Traditional RDF Statement</a:t>
            </a:r>
          </a:p>
        </p:txBody>
      </p:sp>
      <p:sp>
        <p:nvSpPr>
          <p:cNvPr id="203781" name="Oval 7"/>
          <p:cNvSpPr>
            <a:spLocks noChangeArrowheads="1"/>
          </p:cNvSpPr>
          <p:nvPr/>
        </p:nvSpPr>
        <p:spPr bwMode="auto">
          <a:xfrm>
            <a:off x="539787" y="3474294"/>
            <a:ext cx="2735263" cy="649188"/>
          </a:xfrm>
          <a:prstGeom prst="ellipse">
            <a:avLst/>
          </a:prstGeom>
          <a:solidFill>
            <a:srgbClr val="CC6600"/>
          </a:solidFill>
          <a:ln w="25400" algn="ctr">
            <a:solidFill>
              <a:schemeClr val="tx1"/>
            </a:solidFill>
            <a:round/>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Resource_i</a:t>
            </a:r>
          </a:p>
        </p:txBody>
      </p:sp>
      <p:sp>
        <p:nvSpPr>
          <p:cNvPr id="203782" name="Line 8"/>
          <p:cNvSpPr>
            <a:spLocks noChangeShapeType="1"/>
          </p:cNvSpPr>
          <p:nvPr/>
        </p:nvSpPr>
        <p:spPr bwMode="auto">
          <a:xfrm>
            <a:off x="3275050" y="3770319"/>
            <a:ext cx="3108325" cy="22225"/>
          </a:xfrm>
          <a:prstGeom prst="line">
            <a:avLst/>
          </a:prstGeom>
          <a:noFill/>
          <a:ln w="50800">
            <a:solidFill>
              <a:schemeClr val="tx1"/>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203783" name="Rectangle 9"/>
          <p:cNvSpPr>
            <a:spLocks noChangeArrowheads="1"/>
          </p:cNvSpPr>
          <p:nvPr/>
        </p:nvSpPr>
        <p:spPr bwMode="auto">
          <a:xfrm>
            <a:off x="6372262" y="3564886"/>
            <a:ext cx="2016125" cy="461665"/>
          </a:xfrm>
          <a:prstGeom prst="rect">
            <a:avLst/>
          </a:prstGeom>
          <a:solidFill>
            <a:srgbClr val="00FFFF"/>
          </a:solidFill>
          <a:ln w="25400" algn="ctr">
            <a:solidFill>
              <a:schemeClr val="tx1"/>
            </a:solidFill>
            <a:miter lim="800000"/>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Literal</a:t>
            </a:r>
          </a:p>
        </p:txBody>
      </p:sp>
      <p:sp>
        <p:nvSpPr>
          <p:cNvPr id="203784" name="Text Box 10"/>
          <p:cNvSpPr txBox="1">
            <a:spLocks noChangeArrowheads="1"/>
          </p:cNvSpPr>
          <p:nvPr/>
        </p:nvSpPr>
        <p:spPr bwMode="auto">
          <a:xfrm>
            <a:off x="3779840" y="3265488"/>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2400"/>
              <a:t>Property_k</a:t>
            </a:r>
          </a:p>
        </p:txBody>
      </p:sp>
      <p:sp>
        <p:nvSpPr>
          <p:cNvPr id="203785" name="Oval 11"/>
          <p:cNvSpPr>
            <a:spLocks noChangeArrowheads="1"/>
          </p:cNvSpPr>
          <p:nvPr/>
        </p:nvSpPr>
        <p:spPr bwMode="auto">
          <a:xfrm>
            <a:off x="323887" y="5623769"/>
            <a:ext cx="2735263" cy="649188"/>
          </a:xfrm>
          <a:prstGeom prst="ellipse">
            <a:avLst/>
          </a:prstGeom>
          <a:solidFill>
            <a:srgbClr val="CC6600"/>
          </a:solidFill>
          <a:ln w="25400" algn="ctr">
            <a:solidFill>
              <a:schemeClr val="tx1"/>
            </a:solidFill>
            <a:round/>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Resource_i</a:t>
            </a:r>
          </a:p>
        </p:txBody>
      </p:sp>
      <p:sp>
        <p:nvSpPr>
          <p:cNvPr id="203786" name="Line 12"/>
          <p:cNvSpPr>
            <a:spLocks noChangeShapeType="1"/>
          </p:cNvSpPr>
          <p:nvPr/>
        </p:nvSpPr>
        <p:spPr bwMode="auto">
          <a:xfrm>
            <a:off x="3059150" y="5919862"/>
            <a:ext cx="3108325" cy="22225"/>
          </a:xfrm>
          <a:prstGeom prst="line">
            <a:avLst/>
          </a:prstGeom>
          <a:noFill/>
          <a:ln w="50800">
            <a:solidFill>
              <a:schemeClr val="tx1"/>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203787" name="Text Box 13"/>
          <p:cNvSpPr txBox="1">
            <a:spLocks noChangeArrowheads="1"/>
          </p:cNvSpPr>
          <p:nvPr/>
        </p:nvSpPr>
        <p:spPr bwMode="auto">
          <a:xfrm>
            <a:off x="3563939" y="5414963"/>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2400"/>
              <a:t>Property_r</a:t>
            </a:r>
          </a:p>
        </p:txBody>
      </p:sp>
      <p:sp>
        <p:nvSpPr>
          <p:cNvPr id="203788" name="Oval 14"/>
          <p:cNvSpPr>
            <a:spLocks noChangeArrowheads="1"/>
          </p:cNvSpPr>
          <p:nvPr/>
        </p:nvSpPr>
        <p:spPr bwMode="auto">
          <a:xfrm>
            <a:off x="6156362" y="5623769"/>
            <a:ext cx="2735263" cy="649188"/>
          </a:xfrm>
          <a:prstGeom prst="ellipse">
            <a:avLst/>
          </a:prstGeom>
          <a:solidFill>
            <a:srgbClr val="CC6600"/>
          </a:solidFill>
          <a:ln w="25400" algn="ctr">
            <a:solidFill>
              <a:schemeClr val="tx1"/>
            </a:solidFill>
            <a:round/>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Resource_ j</a:t>
            </a:r>
          </a:p>
        </p:txBody>
      </p:sp>
      <p:sp>
        <p:nvSpPr>
          <p:cNvPr id="203789" name="Text Box 15"/>
          <p:cNvSpPr txBox="1">
            <a:spLocks noChangeArrowheads="1"/>
          </p:cNvSpPr>
          <p:nvPr/>
        </p:nvSpPr>
        <p:spPr bwMode="auto">
          <a:xfrm>
            <a:off x="3635412" y="4600649"/>
            <a:ext cx="18716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2800"/>
              <a:t>OR</a:t>
            </a:r>
          </a:p>
        </p:txBody>
      </p:sp>
      <p:sp>
        <p:nvSpPr>
          <p:cNvPr id="203790" name="Rectangle 16"/>
          <p:cNvSpPr>
            <a:spLocks noChangeArrowheads="1"/>
          </p:cNvSpPr>
          <p:nvPr/>
        </p:nvSpPr>
        <p:spPr bwMode="auto">
          <a:xfrm>
            <a:off x="827088" y="765175"/>
            <a:ext cx="792956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GB" altLang="en-US" sz="2400" b="1" i="1">
                <a:solidFill>
                  <a:schemeClr val="tx2"/>
                </a:solidFill>
              </a:rPr>
              <a:t>Subject</a:t>
            </a:r>
            <a:r>
              <a:rPr lang="en-GB" altLang="en-US" sz="2400"/>
              <a:t> of an RDF statement is a resource</a:t>
            </a:r>
          </a:p>
          <a:p>
            <a:pPr eaLnBrk="1" hangingPunct="1"/>
            <a:r>
              <a:rPr lang="en-GB" altLang="en-US" sz="2400" b="1" i="1">
                <a:solidFill>
                  <a:schemeClr val="tx2"/>
                </a:solidFill>
              </a:rPr>
              <a:t>Predicate</a:t>
            </a:r>
            <a:r>
              <a:rPr lang="en-GB" altLang="en-US" sz="2400"/>
              <a:t> of an RDF statement is a property of a resource</a:t>
            </a:r>
          </a:p>
          <a:p>
            <a:pPr eaLnBrk="1" hangingPunct="1"/>
            <a:r>
              <a:rPr lang="en-GB" altLang="en-US" sz="2400" b="1" i="1">
                <a:solidFill>
                  <a:schemeClr val="tx2"/>
                </a:solidFill>
              </a:rPr>
              <a:t>Object</a:t>
            </a:r>
            <a:r>
              <a:rPr lang="en-GB" altLang="en-US" sz="2400"/>
              <a:t> of an RDF statement is the value of a property of a resource (either literal or resource)</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5"/>
          <p:cNvSpPr>
            <a:spLocks noChangeArrowheads="1"/>
          </p:cNvSpPr>
          <p:nvPr/>
        </p:nvSpPr>
        <p:spPr bwMode="auto">
          <a:xfrm>
            <a:off x="1690690" y="366787"/>
            <a:ext cx="6769100" cy="503237"/>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rIns="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i="1">
                <a:solidFill>
                  <a:schemeClr val="tx2"/>
                </a:solidFill>
              </a:rPr>
              <a:t>New semantics of RDF Statement in S-APL (object - executable resource)</a:t>
            </a:r>
          </a:p>
        </p:txBody>
      </p:sp>
      <p:sp>
        <p:nvSpPr>
          <p:cNvPr id="204804" name="Oval 6"/>
          <p:cNvSpPr>
            <a:spLocks noChangeArrowheads="1"/>
          </p:cNvSpPr>
          <p:nvPr/>
        </p:nvSpPr>
        <p:spPr bwMode="auto">
          <a:xfrm>
            <a:off x="323887" y="2270969"/>
            <a:ext cx="2735263" cy="649188"/>
          </a:xfrm>
          <a:prstGeom prst="ellipse">
            <a:avLst/>
          </a:prstGeom>
          <a:solidFill>
            <a:srgbClr val="CC6600"/>
          </a:solidFill>
          <a:ln w="25400" algn="ctr">
            <a:solidFill>
              <a:schemeClr val="tx1"/>
            </a:solidFill>
            <a:round/>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Resource_i</a:t>
            </a:r>
          </a:p>
        </p:txBody>
      </p:sp>
      <p:sp>
        <p:nvSpPr>
          <p:cNvPr id="204805" name="Line 7"/>
          <p:cNvSpPr>
            <a:spLocks noChangeShapeType="1"/>
          </p:cNvSpPr>
          <p:nvPr/>
        </p:nvSpPr>
        <p:spPr bwMode="auto">
          <a:xfrm flipV="1">
            <a:off x="3059113" y="2565400"/>
            <a:ext cx="2305050" cy="1588"/>
          </a:xfrm>
          <a:prstGeom prst="line">
            <a:avLst/>
          </a:prstGeom>
          <a:noFill/>
          <a:ln w="50800">
            <a:solidFill>
              <a:schemeClr val="tx1"/>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204806" name="Text Box 8"/>
          <p:cNvSpPr txBox="1">
            <a:spLocks noChangeArrowheads="1"/>
          </p:cNvSpPr>
          <p:nvPr/>
        </p:nvSpPr>
        <p:spPr bwMode="auto">
          <a:xfrm>
            <a:off x="3348038" y="2062163"/>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2400"/>
              <a:t>Property_m</a:t>
            </a:r>
          </a:p>
        </p:txBody>
      </p:sp>
      <p:sp>
        <p:nvSpPr>
          <p:cNvPr id="204807" name="Oval 9"/>
          <p:cNvSpPr>
            <a:spLocks noChangeArrowheads="1"/>
          </p:cNvSpPr>
          <p:nvPr/>
        </p:nvSpPr>
        <p:spPr bwMode="auto">
          <a:xfrm>
            <a:off x="5397537" y="2244725"/>
            <a:ext cx="3567113" cy="649288"/>
          </a:xfrm>
          <a:prstGeom prst="ellipse">
            <a:avLst/>
          </a:prstGeom>
          <a:solidFill>
            <a:srgbClr val="FF99CC"/>
          </a:solidFill>
          <a:ln w="25400" algn="ctr">
            <a:solidFill>
              <a:schemeClr val="tx1"/>
            </a:solidFill>
            <a:round/>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exe: Resource_ j</a:t>
            </a:r>
          </a:p>
        </p:txBody>
      </p:sp>
      <p:sp>
        <p:nvSpPr>
          <p:cNvPr id="204808" name="AutoShape 10"/>
          <p:cNvSpPr>
            <a:spLocks noChangeArrowheads="1"/>
          </p:cNvSpPr>
          <p:nvPr/>
        </p:nvSpPr>
        <p:spPr bwMode="auto">
          <a:xfrm>
            <a:off x="5580100" y="3716338"/>
            <a:ext cx="3241675" cy="576262"/>
          </a:xfrm>
          <a:prstGeom prst="wedgeRoundRectCallout">
            <a:avLst>
              <a:gd name="adj1" fmla="val -69931"/>
              <a:gd name="adj2" fmla="val -216940"/>
              <a:gd name="adj3" fmla="val 16667"/>
            </a:avLst>
          </a:prstGeom>
          <a:solidFill>
            <a:srgbClr val="FFFF00"/>
          </a:solidFill>
          <a:ln w="9525" algn="ctr">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executable property</a:t>
            </a:r>
          </a:p>
        </p:txBody>
      </p:sp>
      <p:sp>
        <p:nvSpPr>
          <p:cNvPr id="204809" name="AutoShape 11"/>
          <p:cNvSpPr>
            <a:spLocks noChangeArrowheads="1"/>
          </p:cNvSpPr>
          <p:nvPr/>
        </p:nvSpPr>
        <p:spPr bwMode="auto">
          <a:xfrm>
            <a:off x="395325" y="3632200"/>
            <a:ext cx="4537075" cy="2376488"/>
          </a:xfrm>
          <a:prstGeom prst="wedgeRoundRectCallout">
            <a:avLst>
              <a:gd name="adj1" fmla="val 20926"/>
              <a:gd name="adj2" fmla="val -72644"/>
              <a:gd name="adj3" fmla="val 16667"/>
            </a:avLst>
          </a:prstGeom>
          <a:solidFill>
            <a:srgbClr val="FFFF00"/>
          </a:solidFill>
          <a:ln w="9525" algn="ctr">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a:t>Semantics of such statement means that the value of the </a:t>
            </a:r>
            <a:r>
              <a:rPr lang="en-US" altLang="en-US" sz="2000" b="1">
                <a:solidFill>
                  <a:srgbClr val="663300"/>
                </a:solidFill>
              </a:rPr>
              <a:t>Property_m</a:t>
            </a:r>
            <a:r>
              <a:rPr lang="en-US" altLang="en-US" sz="2000"/>
              <a:t> of the </a:t>
            </a:r>
            <a:r>
              <a:rPr lang="en-US" altLang="en-US" sz="2000" b="1">
                <a:solidFill>
                  <a:srgbClr val="663300"/>
                </a:solidFill>
              </a:rPr>
              <a:t>Resource_i</a:t>
            </a:r>
            <a:r>
              <a:rPr lang="en-US" altLang="en-US" sz="2000"/>
              <a:t> can be obtained as a result of execution of the procedure (query, service, function, etc.) represented as </a:t>
            </a:r>
            <a:r>
              <a:rPr lang="en-US" altLang="en-US" sz="2000" b="1">
                <a:solidFill>
                  <a:srgbClr val="663300"/>
                </a:solidFill>
              </a:rPr>
              <a:t>Resource_ j</a:t>
            </a:r>
            <a:endParaRPr lang="en-US" altLang="en-US" sz="2000" b="1"/>
          </a:p>
        </p:txBody>
      </p:sp>
      <p:grpSp>
        <p:nvGrpSpPr>
          <p:cNvPr id="204810" name="Group 12"/>
          <p:cNvGrpSpPr>
            <a:grpSpLocks/>
          </p:cNvGrpSpPr>
          <p:nvPr/>
        </p:nvGrpSpPr>
        <p:grpSpPr bwMode="auto">
          <a:xfrm>
            <a:off x="6732588" y="4652965"/>
            <a:ext cx="1943100" cy="1881200"/>
            <a:chOff x="2365" y="3203"/>
            <a:chExt cx="771" cy="741"/>
          </a:xfrm>
        </p:grpSpPr>
        <p:pic>
          <p:nvPicPr>
            <p:cNvPr id="204812" name="Picture 13"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 y="3203"/>
              <a:ext cx="679"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3" name="Rectangle 14"/>
            <p:cNvSpPr>
              <a:spLocks noChangeArrowheads="1"/>
            </p:cNvSpPr>
            <p:nvPr/>
          </p:nvSpPr>
          <p:spPr bwMode="auto">
            <a:xfrm>
              <a:off x="2426" y="3802"/>
              <a:ext cx="635" cy="121"/>
            </a:xfrm>
            <a:prstGeom prst="rect">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364559" name="Text Box 15"/>
            <p:cNvSpPr txBox="1">
              <a:spLocks noChangeArrowheads="1"/>
            </p:cNvSpPr>
            <p:nvPr/>
          </p:nvSpPr>
          <p:spPr bwMode="auto">
            <a:xfrm>
              <a:off x="2365" y="3787"/>
              <a:ext cx="771" cy="133"/>
            </a:xfrm>
            <a:prstGeom prst="rect">
              <a:avLst/>
            </a:prstGeom>
            <a:noFill/>
            <a:ln w="9525" algn="ctr">
              <a:noFill/>
              <a:miter lim="800000"/>
              <a:headEnd/>
              <a:tailEnd/>
            </a:ln>
            <a:effectLst/>
          </p:spPr>
          <p:txBody>
            <a:bodyPr>
              <a:spAutoFit/>
            </a:bodyPr>
            <a:lstStyle/>
            <a:p>
              <a:pPr algn="ctr">
                <a:spcBef>
                  <a:spcPct val="50000"/>
                </a:spcBef>
                <a:defRPr/>
              </a:pPr>
              <a:r>
                <a:rPr lang="en-US" sz="1600" b="1" dirty="0">
                  <a:solidFill>
                    <a:schemeClr val="bg1"/>
                  </a:solidFill>
                  <a:effectLst>
                    <a:outerShdw blurRad="38100" dist="38100" dir="2700000" algn="tl">
                      <a:srgbClr val="C0C0C0"/>
                    </a:outerShdw>
                  </a:effectLst>
                </a:rPr>
                <a:t>S-APL</a:t>
              </a:r>
            </a:p>
          </p:txBody>
        </p:sp>
      </p:grpSp>
      <p:sp>
        <p:nvSpPr>
          <p:cNvPr id="204811" name="AutoShape 16"/>
          <p:cNvSpPr>
            <a:spLocks noChangeArrowheads="1"/>
          </p:cNvSpPr>
          <p:nvPr/>
        </p:nvSpPr>
        <p:spPr bwMode="auto">
          <a:xfrm>
            <a:off x="2446338" y="6215063"/>
            <a:ext cx="4176712" cy="576262"/>
          </a:xfrm>
          <a:prstGeom prst="wedgeRoundRectCallout">
            <a:avLst>
              <a:gd name="adj1" fmla="val 67181"/>
              <a:gd name="adj2" fmla="val -51102"/>
              <a:gd name="adj3" fmla="val 16667"/>
            </a:avLst>
          </a:prstGeom>
          <a:solidFill>
            <a:srgbClr val="FFFF00"/>
          </a:solidFill>
          <a:ln w="9525" algn="ctr">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Semantic Agent Programming Language (Designed by Industrial Ontologies Group)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228600" y="101674"/>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4400">
                <a:solidFill>
                  <a:schemeClr val="tx2"/>
                </a:solidFill>
              </a:rPr>
              <a:t>Semantic Web: Languages</a:t>
            </a:r>
          </a:p>
        </p:txBody>
      </p:sp>
      <p:graphicFrame>
        <p:nvGraphicFramePr>
          <p:cNvPr id="96259" name="Object 3"/>
          <p:cNvGraphicFramePr>
            <a:graphicFrameLocks noChangeAspect="1"/>
          </p:cNvGraphicFramePr>
          <p:nvPr/>
        </p:nvGraphicFramePr>
        <p:xfrm>
          <a:off x="539750" y="1447800"/>
          <a:ext cx="6342063" cy="5135563"/>
        </p:xfrm>
        <a:graphic>
          <a:graphicData uri="http://schemas.openxmlformats.org/presentationml/2006/ole">
            <mc:AlternateContent xmlns:mc="http://schemas.openxmlformats.org/markup-compatibility/2006">
              <mc:Choice xmlns:v="urn:schemas-microsoft-com:vml" Requires="v">
                <p:oleObj name="Picture" r:id="rId2" imgW="7057644" imgH="5715000" progId="Word.Picture.8">
                  <p:embed/>
                </p:oleObj>
              </mc:Choice>
              <mc:Fallback>
                <p:oleObj name="Picture" r:id="rId2" imgW="7057644" imgH="5715000" progId="Word.Picture.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47800"/>
                        <a:ext cx="6342063"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260" name="Text Box 4"/>
          <p:cNvSpPr txBox="1">
            <a:spLocks noChangeArrowheads="1"/>
          </p:cNvSpPr>
          <p:nvPr/>
        </p:nvSpPr>
        <p:spPr bwMode="auto">
          <a:xfrm>
            <a:off x="7239000" y="1600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applications</a:t>
            </a:r>
          </a:p>
        </p:txBody>
      </p:sp>
      <p:sp>
        <p:nvSpPr>
          <p:cNvPr id="96261" name="Text Box 5"/>
          <p:cNvSpPr txBox="1">
            <a:spLocks noChangeArrowheads="1"/>
          </p:cNvSpPr>
          <p:nvPr/>
        </p:nvSpPr>
        <p:spPr bwMode="auto">
          <a:xfrm>
            <a:off x="7291388" y="2286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agents</a:t>
            </a:r>
          </a:p>
        </p:txBody>
      </p:sp>
      <p:sp>
        <p:nvSpPr>
          <p:cNvPr id="96262" name="Line 6"/>
          <p:cNvSpPr>
            <a:spLocks noChangeShapeType="1"/>
          </p:cNvSpPr>
          <p:nvPr/>
        </p:nvSpPr>
        <p:spPr bwMode="auto">
          <a:xfrm flipV="1">
            <a:off x="6934200" y="19050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6263" name="Line 7"/>
          <p:cNvSpPr>
            <a:spLocks noChangeShapeType="1"/>
          </p:cNvSpPr>
          <p:nvPr/>
        </p:nvSpPr>
        <p:spPr bwMode="auto">
          <a:xfrm>
            <a:off x="6934200" y="2362200"/>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6264" name="AutoShape 8"/>
          <p:cNvSpPr>
            <a:spLocks noChangeArrowheads="1"/>
          </p:cNvSpPr>
          <p:nvPr/>
        </p:nvSpPr>
        <p:spPr bwMode="auto">
          <a:xfrm>
            <a:off x="4284663" y="4292600"/>
            <a:ext cx="4679950" cy="2160588"/>
          </a:xfrm>
          <a:prstGeom prst="wedgeRoundRectCallout">
            <a:avLst>
              <a:gd name="adj1" fmla="val -78153"/>
              <a:gd name="adj2" fmla="val -22963"/>
              <a:gd name="adj3" fmla="val 16667"/>
            </a:avLst>
          </a:prstGeom>
          <a:solidFill>
            <a:srgbClr val="CCFFFF"/>
          </a:solidFill>
          <a:ln w="9525" algn="ctr">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Languages are needed for machine-processable formal descriptions of: metadata (annotations) like e.g. RDF; ontologies like e.g. OWL.; rules like e.g. RuleML. The challenge is to provide a framework for specifying the syntax (e.g. XML) and semantics of all of these languages in a uniform and coherent way. The strategy is to translate the various languages into a common 'base' language (e.g. CL or Lbase) providing them with a single coherent model theory. </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Oval 7"/>
          <p:cNvSpPr>
            <a:spLocks noChangeArrowheads="1"/>
          </p:cNvSpPr>
          <p:nvPr/>
        </p:nvSpPr>
        <p:spPr bwMode="auto">
          <a:xfrm>
            <a:off x="395290" y="585978"/>
            <a:ext cx="2520950" cy="548640"/>
          </a:xfrm>
          <a:prstGeom prst="ellipse">
            <a:avLst/>
          </a:prstGeom>
          <a:solidFill>
            <a:srgbClr val="FFFF00"/>
          </a:solidFill>
          <a:ln w="25400" algn="ctr">
            <a:solidFill>
              <a:schemeClr val="tx1"/>
            </a:solidFill>
            <a:round/>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i-FI" altLang="en-US" sz="1400"/>
          </a:p>
        </p:txBody>
      </p:sp>
      <p:sp>
        <p:nvSpPr>
          <p:cNvPr id="205828" name="Rectangle 9"/>
          <p:cNvSpPr>
            <a:spLocks noChangeArrowheads="1"/>
          </p:cNvSpPr>
          <p:nvPr/>
        </p:nvSpPr>
        <p:spPr bwMode="auto">
          <a:xfrm>
            <a:off x="5292743" y="650882"/>
            <a:ext cx="1439863" cy="457200"/>
          </a:xfrm>
          <a:prstGeom prst="rect">
            <a:avLst/>
          </a:prstGeom>
          <a:solidFill>
            <a:srgbClr val="00FFFF"/>
          </a:solidFill>
          <a:ln w="25400" algn="ctr">
            <a:solidFill>
              <a:schemeClr val="tx1"/>
            </a:solidFill>
            <a:miter lim="800000"/>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i-FI" altLang="en-US" sz="1400"/>
          </a:p>
        </p:txBody>
      </p:sp>
      <p:sp>
        <p:nvSpPr>
          <p:cNvPr id="205829" name="Line 12"/>
          <p:cNvSpPr>
            <a:spLocks noChangeShapeType="1"/>
          </p:cNvSpPr>
          <p:nvPr/>
        </p:nvSpPr>
        <p:spPr bwMode="auto">
          <a:xfrm>
            <a:off x="2916275" y="847725"/>
            <a:ext cx="2376487" cy="0"/>
          </a:xfrm>
          <a:prstGeom prst="line">
            <a:avLst/>
          </a:prstGeom>
          <a:noFill/>
          <a:ln w="50800">
            <a:solidFill>
              <a:schemeClr val="tx1"/>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6" name="Rectangle 5"/>
          <p:cNvSpPr/>
          <p:nvPr/>
        </p:nvSpPr>
        <p:spPr>
          <a:xfrm>
            <a:off x="539567" y="591637"/>
            <a:ext cx="2284601"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Resource_A</a:t>
            </a:r>
          </a:p>
        </p:txBody>
      </p:sp>
      <p:sp>
        <p:nvSpPr>
          <p:cNvPr id="7" name="Rectangle 6"/>
          <p:cNvSpPr/>
          <p:nvPr/>
        </p:nvSpPr>
        <p:spPr>
          <a:xfrm>
            <a:off x="5391866" y="600311"/>
            <a:ext cx="1263487"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Literal</a:t>
            </a:r>
          </a:p>
        </p:txBody>
      </p:sp>
      <p:sp>
        <p:nvSpPr>
          <p:cNvPr id="8" name="Rectangle 7"/>
          <p:cNvSpPr/>
          <p:nvPr/>
        </p:nvSpPr>
        <p:spPr>
          <a:xfrm>
            <a:off x="3040796" y="290158"/>
            <a:ext cx="1906291" cy="107721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property</a:t>
            </a:r>
          </a:p>
          <a:p>
            <a:pPr algn="ctr">
              <a:defRPr/>
            </a:pPr>
            <a:endParaRPr lang="en-US" sz="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r>
              <a:rPr lang="en-US" sz="2800" b="1" i="1" dirty="0">
                <a:ln w="11430"/>
                <a:solidFill>
                  <a:srgbClr val="FF0000"/>
                </a:solidFill>
                <a:effectLst>
                  <a:outerShdw blurRad="50800" dist="39000" dir="5460000" algn="tl">
                    <a:srgbClr val="000000">
                      <a:alpha val="38000"/>
                    </a:srgbClr>
                  </a:outerShdw>
                </a:effectLst>
              </a:rPr>
              <a:t>(datatype)</a:t>
            </a:r>
          </a:p>
        </p:txBody>
      </p:sp>
      <p:sp>
        <p:nvSpPr>
          <p:cNvPr id="205834" name="Oval 7"/>
          <p:cNvSpPr>
            <a:spLocks noChangeArrowheads="1"/>
          </p:cNvSpPr>
          <p:nvPr/>
        </p:nvSpPr>
        <p:spPr bwMode="auto">
          <a:xfrm>
            <a:off x="441362" y="2336936"/>
            <a:ext cx="2519363" cy="640080"/>
          </a:xfrm>
          <a:prstGeom prst="ellipse">
            <a:avLst/>
          </a:prstGeom>
          <a:solidFill>
            <a:srgbClr val="FFFF00"/>
          </a:solidFill>
          <a:ln w="25400" algn="ctr">
            <a:solidFill>
              <a:schemeClr val="tx1"/>
            </a:solidFill>
            <a:round/>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i-FI" altLang="en-US" sz="1400"/>
          </a:p>
        </p:txBody>
      </p:sp>
      <p:sp>
        <p:nvSpPr>
          <p:cNvPr id="205835" name="Line 12"/>
          <p:cNvSpPr>
            <a:spLocks noChangeShapeType="1"/>
          </p:cNvSpPr>
          <p:nvPr/>
        </p:nvSpPr>
        <p:spPr bwMode="auto">
          <a:xfrm>
            <a:off x="2960725" y="2630488"/>
            <a:ext cx="2376487" cy="0"/>
          </a:xfrm>
          <a:prstGeom prst="line">
            <a:avLst/>
          </a:prstGeom>
          <a:noFill/>
          <a:ln w="50800">
            <a:solidFill>
              <a:schemeClr val="tx1"/>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12" name="Rectangle 11"/>
          <p:cNvSpPr/>
          <p:nvPr/>
        </p:nvSpPr>
        <p:spPr>
          <a:xfrm>
            <a:off x="584825" y="2373962"/>
            <a:ext cx="2284601"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Resource_A</a:t>
            </a:r>
          </a:p>
        </p:txBody>
      </p:sp>
      <p:sp>
        <p:nvSpPr>
          <p:cNvPr id="13" name="Rectangle 12"/>
          <p:cNvSpPr/>
          <p:nvPr/>
        </p:nvSpPr>
        <p:spPr>
          <a:xfrm>
            <a:off x="3217481" y="2072483"/>
            <a:ext cx="1643399" cy="107721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property</a:t>
            </a:r>
          </a:p>
          <a:p>
            <a:pPr algn="ctr">
              <a:defRPr/>
            </a:pPr>
            <a:endParaRPr lang="en-US" sz="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r>
              <a:rPr lang="en-US" sz="2800" b="1" i="1" dirty="0">
                <a:ln w="11430"/>
                <a:solidFill>
                  <a:srgbClr val="FF0000"/>
                </a:solidFill>
                <a:effectLst>
                  <a:outerShdw blurRad="50800" dist="39000" dir="5460000" algn="tl">
                    <a:srgbClr val="000000">
                      <a:alpha val="38000"/>
                    </a:srgbClr>
                  </a:outerShdw>
                </a:effectLst>
              </a:rPr>
              <a:t>(object)</a:t>
            </a:r>
          </a:p>
        </p:txBody>
      </p:sp>
      <p:sp>
        <p:nvSpPr>
          <p:cNvPr id="205838" name="Oval 7"/>
          <p:cNvSpPr>
            <a:spLocks noChangeArrowheads="1"/>
          </p:cNvSpPr>
          <p:nvPr/>
        </p:nvSpPr>
        <p:spPr bwMode="auto">
          <a:xfrm>
            <a:off x="5345113" y="2371942"/>
            <a:ext cx="2520950" cy="548640"/>
          </a:xfrm>
          <a:prstGeom prst="ellipse">
            <a:avLst/>
          </a:prstGeom>
          <a:solidFill>
            <a:srgbClr val="FFFF00"/>
          </a:solidFill>
          <a:ln w="25400" algn="ctr">
            <a:solidFill>
              <a:schemeClr val="tx1"/>
            </a:solidFill>
            <a:round/>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i-FI" altLang="en-US" sz="1400"/>
          </a:p>
        </p:txBody>
      </p:sp>
      <p:sp>
        <p:nvSpPr>
          <p:cNvPr id="15" name="Rectangle 14"/>
          <p:cNvSpPr/>
          <p:nvPr/>
        </p:nvSpPr>
        <p:spPr>
          <a:xfrm>
            <a:off x="5489921" y="2362327"/>
            <a:ext cx="2284601"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Resource_B</a:t>
            </a:r>
          </a:p>
        </p:txBody>
      </p:sp>
      <p:sp>
        <p:nvSpPr>
          <p:cNvPr id="205841" name="Oval 7"/>
          <p:cNvSpPr>
            <a:spLocks noChangeArrowheads="1"/>
          </p:cNvSpPr>
          <p:nvPr/>
        </p:nvSpPr>
        <p:spPr bwMode="auto">
          <a:xfrm>
            <a:off x="373063" y="4216550"/>
            <a:ext cx="2520950" cy="640080"/>
          </a:xfrm>
          <a:prstGeom prst="ellipse">
            <a:avLst/>
          </a:prstGeom>
          <a:solidFill>
            <a:srgbClr val="FFFF00"/>
          </a:solidFill>
          <a:ln w="25400" algn="ctr">
            <a:solidFill>
              <a:schemeClr val="tx1"/>
            </a:solidFill>
            <a:round/>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i-FI" altLang="en-US" sz="1400"/>
          </a:p>
        </p:txBody>
      </p:sp>
      <p:sp>
        <p:nvSpPr>
          <p:cNvPr id="205842" name="Line 12"/>
          <p:cNvSpPr>
            <a:spLocks noChangeShapeType="1"/>
          </p:cNvSpPr>
          <p:nvPr/>
        </p:nvSpPr>
        <p:spPr bwMode="auto">
          <a:xfrm>
            <a:off x="2894050" y="4502150"/>
            <a:ext cx="2376487" cy="0"/>
          </a:xfrm>
          <a:prstGeom prst="line">
            <a:avLst/>
          </a:prstGeom>
          <a:noFill/>
          <a:ln w="50800">
            <a:solidFill>
              <a:schemeClr val="tx1"/>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19" name="Rectangle 18"/>
          <p:cNvSpPr/>
          <p:nvPr/>
        </p:nvSpPr>
        <p:spPr>
          <a:xfrm>
            <a:off x="517589" y="4246170"/>
            <a:ext cx="2284601"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Resource_A</a:t>
            </a:r>
          </a:p>
        </p:txBody>
      </p:sp>
      <p:sp>
        <p:nvSpPr>
          <p:cNvPr id="20" name="Rectangle 19"/>
          <p:cNvSpPr/>
          <p:nvPr/>
        </p:nvSpPr>
        <p:spPr>
          <a:xfrm>
            <a:off x="2828864" y="3944691"/>
            <a:ext cx="2286203" cy="107721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property</a:t>
            </a:r>
          </a:p>
          <a:p>
            <a:pPr algn="ctr">
              <a:defRPr/>
            </a:pPr>
            <a:endParaRPr lang="en-US" sz="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r>
              <a:rPr lang="en-US" sz="2800" b="1" i="1" dirty="0">
                <a:ln w="11430"/>
                <a:solidFill>
                  <a:srgbClr val="FF0000"/>
                </a:solidFill>
                <a:effectLst>
                  <a:outerShdw blurRad="50800" dist="39000" dir="5460000" algn="tl">
                    <a:srgbClr val="000000">
                      <a:alpha val="38000"/>
                    </a:srgbClr>
                  </a:outerShdw>
                </a:effectLst>
              </a:rPr>
              <a:t>(executable)</a:t>
            </a:r>
          </a:p>
        </p:txBody>
      </p:sp>
      <p:sp>
        <p:nvSpPr>
          <p:cNvPr id="205845" name="Oval 7"/>
          <p:cNvSpPr>
            <a:spLocks noChangeArrowheads="1"/>
          </p:cNvSpPr>
          <p:nvPr/>
        </p:nvSpPr>
        <p:spPr bwMode="auto">
          <a:xfrm>
            <a:off x="5278475" y="4229290"/>
            <a:ext cx="2663825" cy="548640"/>
          </a:xfrm>
          <a:prstGeom prst="ellipse">
            <a:avLst/>
          </a:prstGeom>
          <a:solidFill>
            <a:srgbClr val="F193DF"/>
          </a:solidFill>
          <a:ln w="25400" algn="ctr">
            <a:solidFill>
              <a:schemeClr val="tx1"/>
            </a:solidFill>
            <a:prstDash val="dash"/>
            <a:round/>
            <a:headEnd/>
            <a:tailEnd/>
          </a:ln>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fi-FI" altLang="en-US" sz="1400"/>
          </a:p>
        </p:txBody>
      </p:sp>
      <p:sp>
        <p:nvSpPr>
          <p:cNvPr id="22" name="Rectangle 21"/>
          <p:cNvSpPr/>
          <p:nvPr/>
        </p:nvSpPr>
        <p:spPr>
          <a:xfrm>
            <a:off x="5330299" y="4248056"/>
            <a:ext cx="2496197"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effectLst>
                  <a:outerShdw blurRad="50800" dist="39000" dir="5460000" algn="tl">
                    <a:srgbClr val="000000">
                      <a:alpha val="38000"/>
                    </a:srgbClr>
                  </a:outerShdw>
                </a:effectLst>
              </a:rPr>
              <a:t>exe:</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Resource_C</a:t>
            </a:r>
          </a:p>
        </p:txBody>
      </p:sp>
      <p:pic>
        <p:nvPicPr>
          <p:cNvPr id="20584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01807">
            <a:off x="7693025" y="5630863"/>
            <a:ext cx="1257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205848"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9012" y="6097588"/>
            <a:ext cx="20161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49"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9737" y="5665862"/>
            <a:ext cx="13684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lowchart: Or 25"/>
          <p:cNvSpPr/>
          <p:nvPr/>
        </p:nvSpPr>
        <p:spPr>
          <a:xfrm>
            <a:off x="7172326" y="5940425"/>
            <a:ext cx="433388" cy="4318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585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575" y="5597525"/>
            <a:ext cx="86518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52"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1525" y="6267524"/>
            <a:ext cx="12954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53" name="Picture 9"/>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7682288" flipV="1">
            <a:off x="5155407" y="5107818"/>
            <a:ext cx="10080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54" name="Picture 1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637600" flipV="1">
            <a:off x="3835401" y="5327724"/>
            <a:ext cx="2159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55" name="TextBox 52"/>
          <p:cNvSpPr txBox="1">
            <a:spLocks noChangeArrowheads="1"/>
          </p:cNvSpPr>
          <p:nvPr/>
        </p:nvSpPr>
        <p:spPr bwMode="auto">
          <a:xfrm>
            <a:off x="6891340" y="5167387"/>
            <a:ext cx="1655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a:t>execution</a:t>
            </a:r>
          </a:p>
        </p:txBody>
      </p:sp>
      <p:pic>
        <p:nvPicPr>
          <p:cNvPr id="205856"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7888" y="384249"/>
            <a:ext cx="13271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Half Frame 32"/>
          <p:cNvSpPr/>
          <p:nvPr/>
        </p:nvSpPr>
        <p:spPr>
          <a:xfrm flipH="1">
            <a:off x="7848637" y="4402138"/>
            <a:ext cx="792163" cy="1655762"/>
          </a:xfrm>
          <a:prstGeom prst="halfFrame">
            <a:avLst>
              <a:gd name="adj1" fmla="val 16993"/>
              <a:gd name="adj2" fmla="val 1465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205858" name="Picture 5"/>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670926" y="5157788"/>
            <a:ext cx="314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40" y="2009849"/>
            <a:ext cx="4238625" cy="249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6851" name="Group 2"/>
          <p:cNvGrpSpPr>
            <a:grpSpLocks/>
          </p:cNvGrpSpPr>
          <p:nvPr/>
        </p:nvGrpSpPr>
        <p:grpSpPr bwMode="auto">
          <a:xfrm>
            <a:off x="93663" y="1846263"/>
            <a:ext cx="3268662" cy="2087562"/>
            <a:chOff x="166192" y="3645024"/>
            <a:chExt cx="4114800" cy="2762250"/>
          </a:xfrm>
        </p:grpSpPr>
        <p:pic>
          <p:nvPicPr>
            <p:cNvPr id="2068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92" y="3645024"/>
              <a:ext cx="411480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8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861048"/>
              <a:ext cx="2880320" cy="36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68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487" y="649288"/>
            <a:ext cx="7129463" cy="124301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6853" name="Rectangle 1"/>
          <p:cNvSpPr>
            <a:spLocks noChangeArrowheads="1"/>
          </p:cNvSpPr>
          <p:nvPr/>
        </p:nvSpPr>
        <p:spPr bwMode="auto">
          <a:xfrm>
            <a:off x="1377963" y="9599"/>
            <a:ext cx="777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2800" b="1">
                <a:solidFill>
                  <a:srgbClr val="0070C0"/>
                </a:solidFill>
              </a:rPr>
              <a:t>RDFa:</a:t>
            </a:r>
            <a:r>
              <a:rPr lang="en-GB" altLang="en-US" sz="2800">
                <a:solidFill>
                  <a:schemeClr val="tx2"/>
                </a:solidFill>
              </a:rPr>
              <a:t> </a:t>
            </a:r>
            <a:r>
              <a:rPr lang="en-US" altLang="en-US" sz="2400"/>
              <a:t>Resource Description Framework in Attributes</a:t>
            </a:r>
          </a:p>
        </p:txBody>
      </p:sp>
      <p:pic>
        <p:nvPicPr>
          <p:cNvPr id="2068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37" y="4879975"/>
            <a:ext cx="4968875" cy="17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855" name="Curved Left Arrow 3"/>
          <p:cNvSpPr>
            <a:spLocks noChangeArrowheads="1"/>
          </p:cNvSpPr>
          <p:nvPr/>
        </p:nvSpPr>
        <p:spPr bwMode="auto">
          <a:xfrm>
            <a:off x="8566151" y="4539964"/>
            <a:ext cx="36416" cy="237255"/>
          </a:xfrm>
          <a:prstGeom prst="curvedLeftArrow">
            <a:avLst>
              <a:gd name="adj1" fmla="val 25010"/>
              <a:gd name="adj2" fmla="val 50020"/>
              <a:gd name="adj3" fmla="val 36023"/>
            </a:avLst>
          </a:prstGeom>
          <a:solidFill>
            <a:schemeClr val="accent1"/>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06856" name="TextBox 4"/>
          <p:cNvSpPr txBox="1">
            <a:spLocks noChangeArrowheads="1"/>
          </p:cNvSpPr>
          <p:nvPr/>
        </p:nvSpPr>
        <p:spPr bwMode="auto">
          <a:xfrm>
            <a:off x="17465" y="4092575"/>
            <a:ext cx="2592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hlinkClick r:id="rId7"/>
              </a:rPr>
              <a:t>https://developers.google.com/structured-data/testing-tool/</a:t>
            </a:r>
            <a:r>
              <a:rPr lang="en-US" altLang="en-US" sz="1400"/>
              <a:t> </a:t>
            </a:r>
          </a:p>
        </p:txBody>
      </p:sp>
      <p:pic>
        <p:nvPicPr>
          <p:cNvPr id="20685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3" y="4635500"/>
            <a:ext cx="3833812" cy="108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858" name="TextBox 5"/>
          <p:cNvSpPr txBox="1">
            <a:spLocks noChangeArrowheads="1"/>
          </p:cNvSpPr>
          <p:nvPr/>
        </p:nvSpPr>
        <p:spPr bwMode="auto">
          <a:xfrm>
            <a:off x="14325" y="5802350"/>
            <a:ext cx="4052887" cy="954107"/>
          </a:xfrm>
          <a:prstGeom prst="rect">
            <a:avLst/>
          </a:prstGeom>
          <a:solidFill>
            <a:schemeClr val="accent1"/>
          </a:solidFill>
          <a:ln w="1905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Rich snippets is an example of how the Semantic Web is being adopted by large and powerful Internet companies, so it's encouraging to see that Google is pushing for rapid adoption.</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4"/>
          <p:cNvSpPr>
            <a:spLocks noChangeArrowheads="1"/>
          </p:cNvSpPr>
          <p:nvPr/>
        </p:nvSpPr>
        <p:spPr bwMode="auto">
          <a:xfrm>
            <a:off x="981075" y="228600"/>
            <a:ext cx="8020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n-GB" altLang="en-US" sz="2800" b="1" dirty="0">
                <a:solidFill>
                  <a:srgbClr val="0070C0"/>
                </a:solidFill>
                <a:latin typeface="+mj-lt"/>
              </a:rPr>
              <a:t>RDFa:</a:t>
            </a:r>
            <a:r>
              <a:rPr lang="en-GB" altLang="en-US" sz="2800" dirty="0">
                <a:solidFill>
                  <a:schemeClr val="tx2"/>
                </a:solidFill>
                <a:latin typeface="+mj-lt"/>
              </a:rPr>
              <a:t> </a:t>
            </a:r>
            <a:r>
              <a:rPr lang="en-US" altLang="en-US" sz="2400" dirty="0">
                <a:latin typeface="+mj-lt"/>
              </a:rPr>
              <a:t>Combining human- and machine-readable information within the same document !</a:t>
            </a:r>
            <a:r>
              <a:rPr lang="en-GB" altLang="en-US" sz="2400" dirty="0">
                <a:solidFill>
                  <a:schemeClr val="tx2"/>
                </a:solidFill>
                <a:latin typeface="+mj-lt"/>
              </a:rPr>
              <a:t> </a:t>
            </a:r>
          </a:p>
        </p:txBody>
      </p:sp>
      <p:grpSp>
        <p:nvGrpSpPr>
          <p:cNvPr id="207875" name="Group 10"/>
          <p:cNvGrpSpPr>
            <a:grpSpLocks/>
          </p:cNvGrpSpPr>
          <p:nvPr/>
        </p:nvGrpSpPr>
        <p:grpSpPr bwMode="auto">
          <a:xfrm>
            <a:off x="298452" y="4422775"/>
            <a:ext cx="4992688" cy="2362200"/>
            <a:chOff x="179512" y="1124744"/>
            <a:chExt cx="5772150" cy="2122909"/>
          </a:xfrm>
        </p:grpSpPr>
        <p:pic>
          <p:nvPicPr>
            <p:cNvPr id="2078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57721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780928"/>
              <a:ext cx="20383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24744"/>
              <a:ext cx="4350618" cy="26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179425" y="2641637"/>
            <a:ext cx="8842375" cy="1600438"/>
          </a:xfrm>
          <a:prstGeom prst="rect">
            <a:avLst/>
          </a:prstGeom>
          <a:solidFill>
            <a:schemeClr val="bg1">
              <a:lumMod val="95000"/>
            </a:schemeClr>
          </a:solidFill>
          <a:ln>
            <a:solidFill>
              <a:schemeClr val="tx1"/>
            </a:solidFill>
          </a:ln>
        </p:spPr>
        <p:txBody>
          <a:bodyPr>
            <a:spAutoFit/>
          </a:bodyPr>
          <a:lstStyle/>
          <a:p>
            <a:pPr>
              <a:defRPr/>
            </a:pPr>
            <a:r>
              <a:rPr lang="en-US" dirty="0"/>
              <a:t>Today's web is built predominantly for human readers. Even as machine-readable data begins to permeate the web, it is typically distributed in a separate file, with a separate format, and very limited correspondence between the human and machine versions. As a result, web browsers can provide only minimal assistance to humans in parsing and processing web pages: browsers only see presentation information. RDFa is intended to solve the problem of marking up machine-readable data in HTML documents. RDFa provides a set of HTML attributes to augment visual data with machine-readable hints. Using RDFa, authors may turn their existing human-visible text and links into machine-readable data without repeating content.</a:t>
            </a:r>
          </a:p>
        </p:txBody>
      </p:sp>
      <p:sp>
        <p:nvSpPr>
          <p:cNvPr id="9" name="TextBox 8"/>
          <p:cNvSpPr txBox="1"/>
          <p:nvPr/>
        </p:nvSpPr>
        <p:spPr>
          <a:xfrm>
            <a:off x="179425" y="1154118"/>
            <a:ext cx="7921625" cy="1384995"/>
          </a:xfrm>
          <a:prstGeom prst="rect">
            <a:avLst/>
          </a:prstGeom>
          <a:solidFill>
            <a:schemeClr val="bg1">
              <a:lumMod val="95000"/>
            </a:schemeClr>
          </a:solidFill>
          <a:ln>
            <a:solidFill>
              <a:schemeClr val="tx1"/>
            </a:solidFill>
          </a:ln>
        </p:spPr>
        <p:txBody>
          <a:bodyPr>
            <a:spAutoFit/>
          </a:bodyPr>
          <a:lstStyle/>
          <a:p>
            <a:pPr>
              <a:defRPr/>
            </a:pPr>
            <a:r>
              <a:rPr lang="en-US" b="1" dirty="0"/>
              <a:t>RDFa</a:t>
            </a:r>
            <a:r>
              <a:rPr lang="en-US" dirty="0"/>
              <a:t> (or Resource Description Framework – in – attributes) is a W3C Recommendation that adds a set of attribute-level extensions to XHTML for embedding rich metadata within Web documents. RDFa provides a set of XHTML attributes to augment visual data with machine-readable hints and turns the existing human-visible text and links into machine-readable data without repeating content. The great thing about RDFa is the ability to weave meaning and rich data directly into a web page without having any impact on the front-end user experience.</a:t>
            </a:r>
          </a:p>
        </p:txBody>
      </p:sp>
      <p:sp>
        <p:nvSpPr>
          <p:cNvPr id="207878" name="Rectangle 1"/>
          <p:cNvSpPr>
            <a:spLocks noChangeArrowheads="1"/>
          </p:cNvSpPr>
          <p:nvPr/>
        </p:nvSpPr>
        <p:spPr bwMode="auto">
          <a:xfrm>
            <a:off x="8229637" y="1912939"/>
            <a:ext cx="7922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XHTML</a:t>
            </a:r>
          </a:p>
          <a:p>
            <a:pPr eaLnBrk="1" hangingPunct="1">
              <a:spcBef>
                <a:spcPct val="0"/>
              </a:spcBef>
              <a:buFontTx/>
              <a:buNone/>
            </a:pPr>
            <a:r>
              <a:rPr lang="en-US" altLang="en-US" sz="1400"/>
              <a:t>HTML5</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898" name="Group 1"/>
          <p:cNvGrpSpPr>
            <a:grpSpLocks/>
          </p:cNvGrpSpPr>
          <p:nvPr/>
        </p:nvGrpSpPr>
        <p:grpSpPr bwMode="auto">
          <a:xfrm>
            <a:off x="0" y="0"/>
            <a:ext cx="9144000" cy="6858000"/>
            <a:chOff x="755575" y="881237"/>
            <a:chExt cx="7788349" cy="5836592"/>
          </a:xfrm>
        </p:grpSpPr>
        <p:pic>
          <p:nvPicPr>
            <p:cNvPr id="2088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881237"/>
              <a:ext cx="7788349" cy="583659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8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263" y="5135860"/>
              <a:ext cx="2232248" cy="40289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90" y="3976762"/>
            <a:ext cx="6369050" cy="221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99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1674887"/>
            <a:ext cx="8716962" cy="141128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9924" name="TextBox 5"/>
          <p:cNvSpPr txBox="1">
            <a:spLocks noChangeArrowheads="1"/>
          </p:cNvSpPr>
          <p:nvPr/>
        </p:nvSpPr>
        <p:spPr bwMode="auto">
          <a:xfrm>
            <a:off x="138150" y="1227138"/>
            <a:ext cx="3311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Example of HTML :</a:t>
            </a:r>
          </a:p>
        </p:txBody>
      </p:sp>
      <p:sp>
        <p:nvSpPr>
          <p:cNvPr id="209925" name="Down Arrow 1"/>
          <p:cNvSpPr>
            <a:spLocks noChangeArrowheads="1"/>
          </p:cNvSpPr>
          <p:nvPr/>
        </p:nvSpPr>
        <p:spPr bwMode="auto">
          <a:xfrm>
            <a:off x="4211961" y="3221186"/>
            <a:ext cx="360040" cy="620564"/>
          </a:xfrm>
          <a:prstGeom prst="downArrow">
            <a:avLst>
              <a:gd name="adj1" fmla="val 50000"/>
              <a:gd name="adj2" fmla="val 73893"/>
            </a:avLst>
          </a:prstGeom>
          <a:solidFill>
            <a:srgbClr val="0000FF"/>
          </a:solidFill>
          <a:ln w="127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09926" name="TextBox 5"/>
          <p:cNvSpPr txBox="1">
            <a:spLocks noChangeArrowheads="1"/>
          </p:cNvSpPr>
          <p:nvPr/>
        </p:nvSpPr>
        <p:spPr bwMode="auto">
          <a:xfrm>
            <a:off x="287375" y="3471863"/>
            <a:ext cx="331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Browser screenshot:</a:t>
            </a:r>
          </a:p>
        </p:txBody>
      </p:sp>
      <p:sp>
        <p:nvSpPr>
          <p:cNvPr id="209927" name="Rectangle 4"/>
          <p:cNvSpPr>
            <a:spLocks noChangeArrowheads="1"/>
          </p:cNvSpPr>
          <p:nvPr/>
        </p:nvSpPr>
        <p:spPr bwMode="auto">
          <a:xfrm>
            <a:off x="333375" y="-76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latin typeface="Arial Unicode MS" pitchFamily="34" charset="-128"/>
              </a:rPr>
              <a:t>RDFa Example (1)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4"/>
          <p:cNvSpPr>
            <a:spLocks noChangeArrowheads="1"/>
          </p:cNvSpPr>
          <p:nvPr/>
        </p:nvSpPr>
        <p:spPr bwMode="auto">
          <a:xfrm>
            <a:off x="333375" y="-76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latin typeface="Arial Unicode MS" pitchFamily="34" charset="-128"/>
              </a:rPr>
              <a:t>RDFa Example (2)</a:t>
            </a:r>
          </a:p>
        </p:txBody>
      </p:sp>
      <p:pic>
        <p:nvPicPr>
          <p:cNvPr id="2109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93924"/>
            <a:ext cx="5429250" cy="109696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09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486025"/>
            <a:ext cx="9134475" cy="14478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09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49824"/>
            <a:ext cx="9144000" cy="246062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0954" name="Rectangle 4"/>
          <p:cNvSpPr>
            <a:spLocks noChangeArrowheads="1"/>
          </p:cNvSpPr>
          <p:nvPr/>
        </p:nvSpPr>
        <p:spPr bwMode="auto">
          <a:xfrm>
            <a:off x="3346840" y="669619"/>
            <a:ext cx="56242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2400" u="sng">
                <a:solidFill>
                  <a:srgbClr val="0000CC"/>
                </a:solidFill>
                <a:hlinkClick r:id="rId5"/>
              </a:rPr>
              <a:t>http://www.w3.org/TR/xhtml-rdfa-primer/</a:t>
            </a:r>
            <a:endParaRPr lang="en-US" altLang="en-US" sz="2400"/>
          </a:p>
        </p:txBody>
      </p:sp>
      <p:pic>
        <p:nvPicPr>
          <p:cNvPr id="210955"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778" y="1149456"/>
            <a:ext cx="3363388" cy="35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0956" name="TextBox 5"/>
          <p:cNvSpPr txBox="1">
            <a:spLocks noChangeArrowheads="1"/>
          </p:cNvSpPr>
          <p:nvPr/>
        </p:nvSpPr>
        <p:spPr bwMode="auto">
          <a:xfrm>
            <a:off x="1711487" y="1042968"/>
            <a:ext cx="1377879" cy="5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t>Use:</a:t>
            </a:r>
          </a:p>
        </p:txBody>
      </p:sp>
      <p:sp>
        <p:nvSpPr>
          <p:cNvPr id="210957" name="TextBox 31"/>
          <p:cNvSpPr txBox="1">
            <a:spLocks noChangeArrowheads="1"/>
          </p:cNvSpPr>
          <p:nvPr/>
        </p:nvSpPr>
        <p:spPr bwMode="auto">
          <a:xfrm>
            <a:off x="1708186" y="627063"/>
            <a:ext cx="3178277" cy="5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t>Read first:</a:t>
            </a:r>
          </a:p>
        </p:txBody>
      </p:sp>
      <p:sp>
        <p:nvSpPr>
          <p:cNvPr id="210958" name="Rectangle 6"/>
          <p:cNvSpPr>
            <a:spLocks noChangeArrowheads="1"/>
          </p:cNvSpPr>
          <p:nvPr/>
        </p:nvSpPr>
        <p:spPr bwMode="auto">
          <a:xfrm>
            <a:off x="5929342" y="1064245"/>
            <a:ext cx="30909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t>(</a:t>
            </a:r>
            <a:r>
              <a:rPr lang="en-US" altLang="en-US" sz="2400" dirty="0">
                <a:hlinkClick r:id="rId7"/>
              </a:rPr>
              <a:t>http://rdfa.info/play/</a:t>
            </a:r>
            <a:r>
              <a:rPr lang="en-US" altLang="en-US" sz="2400" dirty="0"/>
              <a:t>) </a:t>
            </a:r>
          </a:p>
        </p:txBody>
      </p:sp>
      <p:sp>
        <p:nvSpPr>
          <p:cNvPr id="210951" name="TextBox 6"/>
          <p:cNvSpPr txBox="1">
            <a:spLocks noChangeArrowheads="1"/>
          </p:cNvSpPr>
          <p:nvPr/>
        </p:nvSpPr>
        <p:spPr bwMode="auto">
          <a:xfrm>
            <a:off x="596902" y="3949700"/>
            <a:ext cx="7359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Update your HTML with some RDFa inside and check it: </a:t>
            </a:r>
          </a:p>
        </p:txBody>
      </p:sp>
      <p:sp>
        <p:nvSpPr>
          <p:cNvPr id="26" name="Rectangle 25"/>
          <p:cNvSpPr/>
          <p:nvPr/>
        </p:nvSpPr>
        <p:spPr>
          <a:xfrm rot="19755925">
            <a:off x="6500307" y="5689205"/>
            <a:ext cx="2473755"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Great ! Same view!</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4"/>
          <p:cNvSpPr>
            <a:spLocks noChangeArrowheads="1"/>
          </p:cNvSpPr>
          <p:nvPr/>
        </p:nvSpPr>
        <p:spPr bwMode="auto">
          <a:xfrm>
            <a:off x="333375" y="-76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latin typeface="Arial Unicode MS" pitchFamily="34" charset="-128"/>
              </a:rPr>
              <a:t>RDFa Example (3)</a:t>
            </a:r>
          </a:p>
        </p:txBody>
      </p:sp>
      <p:sp>
        <p:nvSpPr>
          <p:cNvPr id="211971" name="TextBox 6"/>
          <p:cNvSpPr txBox="1">
            <a:spLocks noChangeArrowheads="1"/>
          </p:cNvSpPr>
          <p:nvPr/>
        </p:nvSpPr>
        <p:spPr bwMode="auto">
          <a:xfrm>
            <a:off x="284163" y="1260475"/>
            <a:ext cx="424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Original HTML : </a:t>
            </a:r>
          </a:p>
        </p:txBody>
      </p:sp>
      <p:pic>
        <p:nvPicPr>
          <p:cNvPr id="211972"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3" y="2005013"/>
            <a:ext cx="87630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ChangeArrowheads="1"/>
          </p:cNvSpPr>
          <p:nvPr/>
        </p:nvSpPr>
        <p:spPr bwMode="auto">
          <a:xfrm>
            <a:off x="333375" y="-76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latin typeface="Arial Unicode MS" pitchFamily="34" charset="-128"/>
              </a:rPr>
              <a:t>RDFa Example (4)</a:t>
            </a:r>
          </a:p>
        </p:txBody>
      </p:sp>
      <p:sp>
        <p:nvSpPr>
          <p:cNvPr id="212995" name="TextBox 6"/>
          <p:cNvSpPr txBox="1">
            <a:spLocks noChangeArrowheads="1"/>
          </p:cNvSpPr>
          <p:nvPr/>
        </p:nvSpPr>
        <p:spPr bwMode="auto">
          <a:xfrm>
            <a:off x="284200" y="1260475"/>
            <a:ext cx="5151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Step-by-step markup the HTML with RDFa : </a:t>
            </a:r>
          </a:p>
        </p:txBody>
      </p:sp>
      <p:grpSp>
        <p:nvGrpSpPr>
          <p:cNvPr id="212996" name="Group 1"/>
          <p:cNvGrpSpPr>
            <a:grpSpLocks/>
          </p:cNvGrpSpPr>
          <p:nvPr/>
        </p:nvGrpSpPr>
        <p:grpSpPr bwMode="auto">
          <a:xfrm>
            <a:off x="169863" y="2005013"/>
            <a:ext cx="8763000" cy="3790950"/>
            <a:chOff x="169565" y="2004839"/>
            <a:chExt cx="8763000" cy="3790950"/>
          </a:xfrm>
        </p:grpSpPr>
        <p:pic>
          <p:nvPicPr>
            <p:cNvPr id="21299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65" y="2004839"/>
              <a:ext cx="87630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9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51" y="2060848"/>
              <a:ext cx="57912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4"/>
          <p:cNvSpPr>
            <a:spLocks noChangeArrowheads="1"/>
          </p:cNvSpPr>
          <p:nvPr/>
        </p:nvSpPr>
        <p:spPr bwMode="auto">
          <a:xfrm>
            <a:off x="333375" y="-76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latin typeface="Arial Unicode MS" pitchFamily="34" charset="-128"/>
              </a:rPr>
              <a:t>RDFa Example (5)</a:t>
            </a:r>
          </a:p>
        </p:txBody>
      </p:sp>
      <p:sp>
        <p:nvSpPr>
          <p:cNvPr id="214019" name="TextBox 6"/>
          <p:cNvSpPr txBox="1">
            <a:spLocks noChangeArrowheads="1"/>
          </p:cNvSpPr>
          <p:nvPr/>
        </p:nvSpPr>
        <p:spPr bwMode="auto">
          <a:xfrm>
            <a:off x="284200" y="1260475"/>
            <a:ext cx="5151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Step-by-step markup the HTML with RDFa : </a:t>
            </a:r>
          </a:p>
        </p:txBody>
      </p:sp>
      <p:grpSp>
        <p:nvGrpSpPr>
          <p:cNvPr id="214020" name="Group 1"/>
          <p:cNvGrpSpPr>
            <a:grpSpLocks/>
          </p:cNvGrpSpPr>
          <p:nvPr/>
        </p:nvGrpSpPr>
        <p:grpSpPr bwMode="auto">
          <a:xfrm>
            <a:off x="169863" y="2005013"/>
            <a:ext cx="8763000" cy="3790950"/>
            <a:chOff x="169565" y="2004839"/>
            <a:chExt cx="8763000" cy="3790950"/>
          </a:xfrm>
        </p:grpSpPr>
        <p:pic>
          <p:nvPicPr>
            <p:cNvPr id="214021"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65" y="2004839"/>
              <a:ext cx="87630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40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51" y="2060848"/>
              <a:ext cx="57912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40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398" y="2670820"/>
              <a:ext cx="23431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40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2553" y="2680345"/>
              <a:ext cx="7143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4"/>
          <p:cNvSpPr>
            <a:spLocks noChangeArrowheads="1"/>
          </p:cNvSpPr>
          <p:nvPr/>
        </p:nvSpPr>
        <p:spPr bwMode="auto">
          <a:xfrm>
            <a:off x="333375" y="-76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latin typeface="Arial Unicode MS" pitchFamily="34" charset="-128"/>
              </a:rPr>
              <a:t>RDFa Example (6)</a:t>
            </a:r>
          </a:p>
        </p:txBody>
      </p:sp>
      <p:sp>
        <p:nvSpPr>
          <p:cNvPr id="215043" name="TextBox 6"/>
          <p:cNvSpPr txBox="1">
            <a:spLocks noChangeArrowheads="1"/>
          </p:cNvSpPr>
          <p:nvPr/>
        </p:nvSpPr>
        <p:spPr bwMode="auto">
          <a:xfrm>
            <a:off x="284200" y="1260475"/>
            <a:ext cx="5151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Step-by-step markup the HTML with RDFa : </a:t>
            </a:r>
          </a:p>
        </p:txBody>
      </p:sp>
      <p:grpSp>
        <p:nvGrpSpPr>
          <p:cNvPr id="215044" name="Group 1"/>
          <p:cNvGrpSpPr>
            <a:grpSpLocks/>
          </p:cNvGrpSpPr>
          <p:nvPr/>
        </p:nvGrpSpPr>
        <p:grpSpPr bwMode="auto">
          <a:xfrm>
            <a:off x="169863" y="2005013"/>
            <a:ext cx="8763000" cy="3790950"/>
            <a:chOff x="169565" y="2004839"/>
            <a:chExt cx="8763000" cy="3790950"/>
          </a:xfrm>
        </p:grpSpPr>
        <p:pic>
          <p:nvPicPr>
            <p:cNvPr id="215045"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65" y="2004839"/>
              <a:ext cx="87630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51" y="2060848"/>
              <a:ext cx="57912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398" y="2670820"/>
              <a:ext cx="23431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4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2553" y="2680345"/>
              <a:ext cx="7143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49"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0163" y="3276600"/>
              <a:ext cx="43719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228600" y="101674"/>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4400">
                <a:solidFill>
                  <a:schemeClr val="tx2"/>
                </a:solidFill>
              </a:rPr>
              <a:t>Semantic Web: Tools</a:t>
            </a:r>
          </a:p>
        </p:txBody>
      </p:sp>
      <p:graphicFrame>
        <p:nvGraphicFramePr>
          <p:cNvPr id="97283" name="Object 3"/>
          <p:cNvGraphicFramePr>
            <a:graphicFrameLocks noChangeAspect="1"/>
          </p:cNvGraphicFramePr>
          <p:nvPr/>
        </p:nvGraphicFramePr>
        <p:xfrm>
          <a:off x="539750" y="1447800"/>
          <a:ext cx="6342063" cy="5135563"/>
        </p:xfrm>
        <a:graphic>
          <a:graphicData uri="http://schemas.openxmlformats.org/presentationml/2006/ole">
            <mc:AlternateContent xmlns:mc="http://schemas.openxmlformats.org/markup-compatibility/2006">
              <mc:Choice xmlns:v="urn:schemas-microsoft-com:vml" Requires="v">
                <p:oleObj name="Picture" r:id="rId2" imgW="7057644" imgH="5715000" progId="Word.Picture.8">
                  <p:embed/>
                </p:oleObj>
              </mc:Choice>
              <mc:Fallback>
                <p:oleObj name="Picture" r:id="rId2" imgW="7057644" imgH="5715000" progId="Word.Picture.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47800"/>
                        <a:ext cx="6342063"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4" name="Text Box 4"/>
          <p:cNvSpPr txBox="1">
            <a:spLocks noChangeArrowheads="1"/>
          </p:cNvSpPr>
          <p:nvPr/>
        </p:nvSpPr>
        <p:spPr bwMode="auto">
          <a:xfrm>
            <a:off x="7239000" y="1600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applications</a:t>
            </a:r>
          </a:p>
        </p:txBody>
      </p:sp>
      <p:sp>
        <p:nvSpPr>
          <p:cNvPr id="97285" name="Text Box 5"/>
          <p:cNvSpPr txBox="1">
            <a:spLocks noChangeArrowheads="1"/>
          </p:cNvSpPr>
          <p:nvPr/>
        </p:nvSpPr>
        <p:spPr bwMode="auto">
          <a:xfrm>
            <a:off x="7291388" y="2286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agents</a:t>
            </a:r>
          </a:p>
        </p:txBody>
      </p:sp>
      <p:sp>
        <p:nvSpPr>
          <p:cNvPr id="97286" name="Line 6"/>
          <p:cNvSpPr>
            <a:spLocks noChangeShapeType="1"/>
          </p:cNvSpPr>
          <p:nvPr/>
        </p:nvSpPr>
        <p:spPr bwMode="auto">
          <a:xfrm flipV="1">
            <a:off x="6934200" y="19050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7" name="Line 7"/>
          <p:cNvSpPr>
            <a:spLocks noChangeShapeType="1"/>
          </p:cNvSpPr>
          <p:nvPr/>
        </p:nvSpPr>
        <p:spPr bwMode="auto">
          <a:xfrm>
            <a:off x="6934200" y="2362200"/>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8" name="AutoShape 8"/>
          <p:cNvSpPr>
            <a:spLocks noChangeArrowheads="1"/>
          </p:cNvSpPr>
          <p:nvPr/>
        </p:nvSpPr>
        <p:spPr bwMode="auto">
          <a:xfrm>
            <a:off x="5435637" y="3933825"/>
            <a:ext cx="3529013" cy="1511300"/>
          </a:xfrm>
          <a:prstGeom prst="wedgeRoundRectCallout">
            <a:avLst>
              <a:gd name="adj1" fmla="val -71366"/>
              <a:gd name="adj2" fmla="val -4412"/>
              <a:gd name="adj3" fmla="val 16667"/>
            </a:avLst>
          </a:prstGeom>
          <a:solidFill>
            <a:srgbClr val="CCFFFF"/>
          </a:solidFill>
          <a:ln w="9525" algn="ctr">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User-friendly tools are needed for metadata manual creation (annotating content) or automated generation, for ontology engineering and validation, for knowledge acquisition (rules), for languages parsing and processing, etc.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4"/>
          <p:cNvSpPr>
            <a:spLocks noChangeArrowheads="1"/>
          </p:cNvSpPr>
          <p:nvPr/>
        </p:nvSpPr>
        <p:spPr bwMode="auto">
          <a:xfrm>
            <a:off x="333375" y="-76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latin typeface="Arial Unicode MS" pitchFamily="34" charset="-128"/>
              </a:rPr>
              <a:t>RDFa Example (7)</a:t>
            </a:r>
          </a:p>
        </p:txBody>
      </p:sp>
      <p:sp>
        <p:nvSpPr>
          <p:cNvPr id="216067" name="TextBox 6"/>
          <p:cNvSpPr txBox="1">
            <a:spLocks noChangeArrowheads="1"/>
          </p:cNvSpPr>
          <p:nvPr/>
        </p:nvSpPr>
        <p:spPr bwMode="auto">
          <a:xfrm>
            <a:off x="284200" y="1260475"/>
            <a:ext cx="5151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Step-by-step markup the HTML with RDFa : </a:t>
            </a:r>
          </a:p>
        </p:txBody>
      </p:sp>
      <p:grpSp>
        <p:nvGrpSpPr>
          <p:cNvPr id="216068" name="Group 1"/>
          <p:cNvGrpSpPr>
            <a:grpSpLocks/>
          </p:cNvGrpSpPr>
          <p:nvPr/>
        </p:nvGrpSpPr>
        <p:grpSpPr bwMode="auto">
          <a:xfrm>
            <a:off x="169863" y="2005013"/>
            <a:ext cx="8763000" cy="3790950"/>
            <a:chOff x="169565" y="2004839"/>
            <a:chExt cx="8763000" cy="3790950"/>
          </a:xfrm>
        </p:grpSpPr>
        <p:pic>
          <p:nvPicPr>
            <p:cNvPr id="21606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65" y="2004839"/>
              <a:ext cx="87630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60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51" y="2060848"/>
              <a:ext cx="57912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60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398" y="2670820"/>
              <a:ext cx="23431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607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2553" y="2680345"/>
              <a:ext cx="7143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6073"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0163" y="3276600"/>
              <a:ext cx="43719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607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820" y="3900314"/>
              <a:ext cx="41052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4"/>
          <p:cNvSpPr>
            <a:spLocks noChangeArrowheads="1"/>
          </p:cNvSpPr>
          <p:nvPr/>
        </p:nvSpPr>
        <p:spPr bwMode="auto">
          <a:xfrm>
            <a:off x="333375" y="-76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latin typeface="Arial Unicode MS" pitchFamily="34" charset="-128"/>
              </a:rPr>
              <a:t>RDFa Example (8)</a:t>
            </a:r>
          </a:p>
        </p:txBody>
      </p:sp>
      <p:sp>
        <p:nvSpPr>
          <p:cNvPr id="217091" name="TextBox 6"/>
          <p:cNvSpPr txBox="1">
            <a:spLocks noChangeArrowheads="1"/>
          </p:cNvSpPr>
          <p:nvPr/>
        </p:nvSpPr>
        <p:spPr bwMode="auto">
          <a:xfrm>
            <a:off x="284200" y="1260475"/>
            <a:ext cx="5151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Step-by-step markup the HTML with RDFa : </a:t>
            </a:r>
          </a:p>
        </p:txBody>
      </p:sp>
      <p:grpSp>
        <p:nvGrpSpPr>
          <p:cNvPr id="217092" name="Group 1"/>
          <p:cNvGrpSpPr>
            <a:grpSpLocks/>
          </p:cNvGrpSpPr>
          <p:nvPr/>
        </p:nvGrpSpPr>
        <p:grpSpPr bwMode="auto">
          <a:xfrm>
            <a:off x="169863" y="2005013"/>
            <a:ext cx="8763000" cy="3790950"/>
            <a:chOff x="169565" y="2004839"/>
            <a:chExt cx="8763000" cy="3790950"/>
          </a:xfrm>
        </p:grpSpPr>
        <p:pic>
          <p:nvPicPr>
            <p:cNvPr id="217093"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65" y="2004839"/>
              <a:ext cx="87630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0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51" y="2060848"/>
              <a:ext cx="57912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0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398" y="2670820"/>
              <a:ext cx="23431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09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2553" y="2680345"/>
              <a:ext cx="7143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097"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0163" y="3276600"/>
              <a:ext cx="43719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098"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820" y="3900314"/>
              <a:ext cx="41052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099"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4123" y="4552553"/>
              <a:ext cx="60198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4"/>
          <p:cNvSpPr>
            <a:spLocks noChangeArrowheads="1"/>
          </p:cNvSpPr>
          <p:nvPr/>
        </p:nvSpPr>
        <p:spPr bwMode="auto">
          <a:xfrm>
            <a:off x="333375" y="-76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latin typeface="Arial Unicode MS" pitchFamily="34" charset="-128"/>
              </a:rPr>
              <a:t>RDFa Example (9)</a:t>
            </a:r>
          </a:p>
        </p:txBody>
      </p:sp>
      <p:sp>
        <p:nvSpPr>
          <p:cNvPr id="218115" name="TextBox 6"/>
          <p:cNvSpPr txBox="1">
            <a:spLocks noChangeArrowheads="1"/>
          </p:cNvSpPr>
          <p:nvPr/>
        </p:nvSpPr>
        <p:spPr bwMode="auto">
          <a:xfrm>
            <a:off x="284200" y="1260475"/>
            <a:ext cx="5151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Step-by-step markup the HTML with RDFa : </a:t>
            </a:r>
          </a:p>
        </p:txBody>
      </p:sp>
      <p:grpSp>
        <p:nvGrpSpPr>
          <p:cNvPr id="218116" name="Group 1"/>
          <p:cNvGrpSpPr>
            <a:grpSpLocks/>
          </p:cNvGrpSpPr>
          <p:nvPr/>
        </p:nvGrpSpPr>
        <p:grpSpPr bwMode="auto">
          <a:xfrm>
            <a:off x="169863" y="2005013"/>
            <a:ext cx="8763000" cy="3790950"/>
            <a:chOff x="169565" y="2004839"/>
            <a:chExt cx="8763000" cy="3790950"/>
          </a:xfrm>
        </p:grpSpPr>
        <p:pic>
          <p:nvPicPr>
            <p:cNvPr id="21811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65" y="2004839"/>
              <a:ext cx="87630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51" y="2060848"/>
              <a:ext cx="57912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398" y="2670820"/>
              <a:ext cx="23431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2553" y="2680345"/>
              <a:ext cx="7143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21"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0163" y="3276600"/>
              <a:ext cx="43719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22"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820" y="3900314"/>
              <a:ext cx="41052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23"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4123" y="4552553"/>
              <a:ext cx="60198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12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4023" y="5157192"/>
              <a:ext cx="111442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4"/>
          <p:cNvSpPr>
            <a:spLocks noChangeArrowheads="1"/>
          </p:cNvSpPr>
          <p:nvPr/>
        </p:nvSpPr>
        <p:spPr bwMode="auto">
          <a:xfrm>
            <a:off x="333375" y="-76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latin typeface="Arial Unicode MS" pitchFamily="34" charset="-128"/>
              </a:rPr>
              <a:t>RDFa Example (10)</a:t>
            </a:r>
          </a:p>
        </p:txBody>
      </p:sp>
      <p:sp>
        <p:nvSpPr>
          <p:cNvPr id="219139" name="TextBox 6"/>
          <p:cNvSpPr txBox="1">
            <a:spLocks noChangeArrowheads="1"/>
          </p:cNvSpPr>
          <p:nvPr/>
        </p:nvSpPr>
        <p:spPr bwMode="auto">
          <a:xfrm>
            <a:off x="284164" y="1260475"/>
            <a:ext cx="5199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Finally: HTML marked up with RDFa : </a:t>
            </a:r>
          </a:p>
        </p:txBody>
      </p:sp>
      <p:grpSp>
        <p:nvGrpSpPr>
          <p:cNvPr id="219140" name="Group 3"/>
          <p:cNvGrpSpPr>
            <a:grpSpLocks/>
          </p:cNvGrpSpPr>
          <p:nvPr/>
        </p:nvGrpSpPr>
        <p:grpSpPr bwMode="auto">
          <a:xfrm>
            <a:off x="179389" y="1981200"/>
            <a:ext cx="8704262" cy="3736975"/>
            <a:chOff x="179512" y="2132856"/>
            <a:chExt cx="8704672" cy="3737397"/>
          </a:xfrm>
        </p:grpSpPr>
        <p:grpSp>
          <p:nvGrpSpPr>
            <p:cNvPr id="219141" name="Group 2"/>
            <p:cNvGrpSpPr>
              <a:grpSpLocks/>
            </p:cNvGrpSpPr>
            <p:nvPr/>
          </p:nvGrpSpPr>
          <p:grpSpPr bwMode="auto">
            <a:xfrm>
              <a:off x="179512" y="2132856"/>
              <a:ext cx="8704672" cy="3737397"/>
              <a:chOff x="179512" y="2132856"/>
              <a:chExt cx="8704672" cy="3737397"/>
            </a:xfrm>
          </p:grpSpPr>
          <p:sp>
            <p:nvSpPr>
              <p:cNvPr id="219146" name="Down Arrow 1"/>
              <p:cNvSpPr>
                <a:spLocks noChangeArrowheads="1"/>
              </p:cNvSpPr>
              <p:nvPr/>
            </p:nvSpPr>
            <p:spPr bwMode="auto">
              <a:xfrm>
                <a:off x="4277940" y="3675786"/>
                <a:ext cx="72342" cy="262524"/>
              </a:xfrm>
              <a:prstGeom prst="downArrow">
                <a:avLst>
                  <a:gd name="adj1" fmla="val 50000"/>
                  <a:gd name="adj2" fmla="val 73893"/>
                </a:avLst>
              </a:prstGeom>
              <a:solidFill>
                <a:srgbClr val="0000FF"/>
              </a:solidFill>
              <a:ln w="12700"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219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132856"/>
                <a:ext cx="8704672" cy="373739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9148" name="Rectangle 13"/>
              <p:cNvSpPr>
                <a:spLocks noChangeArrowheads="1"/>
              </p:cNvSpPr>
              <p:nvPr/>
            </p:nvSpPr>
            <p:spPr bwMode="auto">
              <a:xfrm>
                <a:off x="774626" y="2196331"/>
                <a:ext cx="5760640" cy="237282"/>
              </a:xfrm>
              <a:prstGeom prst="rect">
                <a:avLst/>
              </a:prstGeom>
              <a:solidFill>
                <a:srgbClr val="E00000">
                  <a:alpha val="2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19149" name="Rectangle 14"/>
              <p:cNvSpPr>
                <a:spLocks noChangeArrowheads="1"/>
              </p:cNvSpPr>
              <p:nvPr/>
            </p:nvSpPr>
            <p:spPr bwMode="auto">
              <a:xfrm>
                <a:off x="1341165" y="2806303"/>
                <a:ext cx="2323306" cy="237282"/>
              </a:xfrm>
              <a:prstGeom prst="rect">
                <a:avLst/>
              </a:prstGeom>
              <a:solidFill>
                <a:srgbClr val="E00000">
                  <a:alpha val="2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19150" name="Rectangle 15"/>
              <p:cNvSpPr>
                <a:spLocks noChangeArrowheads="1"/>
              </p:cNvSpPr>
              <p:nvPr/>
            </p:nvSpPr>
            <p:spPr bwMode="auto">
              <a:xfrm>
                <a:off x="1316807" y="3410942"/>
                <a:ext cx="2741612" cy="237282"/>
              </a:xfrm>
              <a:prstGeom prst="rect">
                <a:avLst/>
              </a:prstGeom>
              <a:solidFill>
                <a:srgbClr val="E00000">
                  <a:alpha val="2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19151" name="Rectangle 16"/>
              <p:cNvSpPr>
                <a:spLocks noChangeArrowheads="1"/>
              </p:cNvSpPr>
              <p:nvPr/>
            </p:nvSpPr>
            <p:spPr bwMode="auto">
              <a:xfrm>
                <a:off x="1312590" y="4038364"/>
                <a:ext cx="2448272" cy="237282"/>
              </a:xfrm>
              <a:prstGeom prst="rect">
                <a:avLst/>
              </a:prstGeom>
              <a:solidFill>
                <a:srgbClr val="E00000">
                  <a:alpha val="2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19152" name="Rectangle 17"/>
              <p:cNvSpPr>
                <a:spLocks noChangeArrowheads="1"/>
              </p:cNvSpPr>
              <p:nvPr/>
            </p:nvSpPr>
            <p:spPr bwMode="auto">
              <a:xfrm>
                <a:off x="1369740" y="4668986"/>
                <a:ext cx="2952328" cy="237282"/>
              </a:xfrm>
              <a:prstGeom prst="rect">
                <a:avLst/>
              </a:prstGeom>
              <a:solidFill>
                <a:srgbClr val="E00000">
                  <a:alpha val="2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19153" name="Rectangle 18"/>
              <p:cNvSpPr>
                <a:spLocks noChangeArrowheads="1"/>
              </p:cNvSpPr>
              <p:nvPr/>
            </p:nvSpPr>
            <p:spPr bwMode="auto">
              <a:xfrm>
                <a:off x="4386647" y="5269433"/>
                <a:ext cx="1097074" cy="237282"/>
              </a:xfrm>
              <a:prstGeom prst="rect">
                <a:avLst/>
              </a:prstGeom>
              <a:solidFill>
                <a:srgbClr val="E00000">
                  <a:alpha val="2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sp>
          <p:nvSpPr>
            <p:cNvPr id="219142" name="Rectangle 19"/>
            <p:cNvSpPr>
              <a:spLocks noChangeArrowheads="1"/>
            </p:cNvSpPr>
            <p:nvPr/>
          </p:nvSpPr>
          <p:spPr bwMode="auto">
            <a:xfrm>
              <a:off x="5013573" y="2797547"/>
              <a:ext cx="714772" cy="237282"/>
            </a:xfrm>
            <a:prstGeom prst="rect">
              <a:avLst/>
            </a:prstGeom>
            <a:solidFill>
              <a:srgbClr val="E00000">
                <a:alpha val="2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19143" name="Rectangle 20"/>
            <p:cNvSpPr>
              <a:spLocks noChangeArrowheads="1"/>
            </p:cNvSpPr>
            <p:nvPr/>
          </p:nvSpPr>
          <p:spPr bwMode="auto">
            <a:xfrm>
              <a:off x="4935184" y="3410942"/>
              <a:ext cx="714772" cy="237282"/>
            </a:xfrm>
            <a:prstGeom prst="rect">
              <a:avLst/>
            </a:prstGeom>
            <a:solidFill>
              <a:srgbClr val="E00000">
                <a:alpha val="2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19144" name="Rectangle 22"/>
            <p:cNvSpPr>
              <a:spLocks noChangeArrowheads="1"/>
            </p:cNvSpPr>
            <p:nvPr/>
          </p:nvSpPr>
          <p:spPr bwMode="auto">
            <a:xfrm>
              <a:off x="4658959" y="4049116"/>
              <a:ext cx="714772" cy="237282"/>
            </a:xfrm>
            <a:prstGeom prst="rect">
              <a:avLst/>
            </a:prstGeom>
            <a:solidFill>
              <a:srgbClr val="E00000">
                <a:alpha val="2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19145" name="Rectangle 23"/>
            <p:cNvSpPr>
              <a:spLocks noChangeArrowheads="1"/>
            </p:cNvSpPr>
            <p:nvPr/>
          </p:nvSpPr>
          <p:spPr bwMode="auto">
            <a:xfrm>
              <a:off x="6554434" y="4668242"/>
              <a:ext cx="714772" cy="237282"/>
            </a:xfrm>
            <a:prstGeom prst="rect">
              <a:avLst/>
            </a:prstGeom>
            <a:solidFill>
              <a:srgbClr val="E00000">
                <a:alpha val="2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7" y="4592638"/>
            <a:ext cx="3749675" cy="181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0171" name="Group 1"/>
          <p:cNvGrpSpPr>
            <a:grpSpLocks/>
          </p:cNvGrpSpPr>
          <p:nvPr/>
        </p:nvGrpSpPr>
        <p:grpSpPr bwMode="auto">
          <a:xfrm>
            <a:off x="4066633" y="4685791"/>
            <a:ext cx="4953308" cy="1637124"/>
            <a:chOff x="2223195" y="1422301"/>
            <a:chExt cx="4953001" cy="1407751"/>
          </a:xfrm>
        </p:grpSpPr>
        <p:pic>
          <p:nvPicPr>
            <p:cNvPr id="2201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195" y="1422301"/>
              <a:ext cx="49530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1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3195" y="1641376"/>
              <a:ext cx="4953001" cy="118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20164" name="Down Arrow 1"/>
          <p:cNvSpPr>
            <a:spLocks noChangeArrowheads="1"/>
          </p:cNvSpPr>
          <p:nvPr/>
        </p:nvSpPr>
        <p:spPr bwMode="auto">
          <a:xfrm rot="1663268">
            <a:off x="3097585" y="3904684"/>
            <a:ext cx="428550" cy="577662"/>
          </a:xfrm>
          <a:prstGeom prst="downArrow">
            <a:avLst>
              <a:gd name="adj1" fmla="val 50000"/>
              <a:gd name="adj2" fmla="val 73848"/>
            </a:avLst>
          </a:prstGeom>
          <a:solidFill>
            <a:srgbClr val="0000FF"/>
          </a:solidFill>
          <a:ln w="127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20165" name="Down Arrow 1"/>
          <p:cNvSpPr>
            <a:spLocks noChangeArrowheads="1"/>
          </p:cNvSpPr>
          <p:nvPr/>
        </p:nvSpPr>
        <p:spPr bwMode="auto">
          <a:xfrm rot="-1522157">
            <a:off x="4782835" y="3885962"/>
            <a:ext cx="404653" cy="605411"/>
          </a:xfrm>
          <a:prstGeom prst="downArrow">
            <a:avLst>
              <a:gd name="adj1" fmla="val 50000"/>
              <a:gd name="adj2" fmla="val 74275"/>
            </a:avLst>
          </a:prstGeom>
          <a:solidFill>
            <a:srgbClr val="0000FF"/>
          </a:solidFill>
          <a:ln w="127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2201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1500" y="1222375"/>
            <a:ext cx="5976937" cy="25654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016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477" y="1822524"/>
            <a:ext cx="1212850" cy="2982913"/>
          </a:xfrm>
          <a:prstGeom prst="rect">
            <a:avLst/>
          </a:prstGeom>
          <a:noFill/>
          <a:ln w="25400">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22016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1475" y="1657424"/>
            <a:ext cx="1328737" cy="2987675"/>
          </a:xfrm>
          <a:prstGeom prst="rect">
            <a:avLst/>
          </a:prstGeom>
          <a:noFill/>
          <a:ln w="25400">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sp>
        <p:nvSpPr>
          <p:cNvPr id="220169" name="Rectangle 4"/>
          <p:cNvSpPr>
            <a:spLocks noChangeArrowheads="1"/>
          </p:cNvSpPr>
          <p:nvPr/>
        </p:nvSpPr>
        <p:spPr bwMode="auto">
          <a:xfrm>
            <a:off x="904875" y="-76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latin typeface="Arial Unicode MS" pitchFamily="34" charset="-128"/>
              </a:rPr>
              <a:t>RDFa Example (“Happy end”)</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4"/>
          <p:cNvSpPr>
            <a:spLocks noChangeArrowheads="1"/>
          </p:cNvSpPr>
          <p:nvPr/>
        </p:nvSpPr>
        <p:spPr bwMode="auto">
          <a:xfrm>
            <a:off x="1087475" y="-85725"/>
            <a:ext cx="80660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a:solidFill>
                  <a:schemeClr val="tx2"/>
                </a:solidFill>
                <a:latin typeface="Arial Unicode MS" pitchFamily="34" charset="-128"/>
              </a:rPr>
              <a:t>Same Example with real ontology (me.owl)</a:t>
            </a:r>
          </a:p>
        </p:txBody>
      </p:sp>
      <p:pic>
        <p:nvPicPr>
          <p:cNvPr id="2211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50" y="636588"/>
            <a:ext cx="6480175" cy="611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1188" name="Rounded Rectangle 16"/>
          <p:cNvSpPr>
            <a:spLocks noChangeArrowheads="1"/>
          </p:cNvSpPr>
          <p:nvPr/>
        </p:nvSpPr>
        <p:spPr bwMode="auto">
          <a:xfrm>
            <a:off x="3409952" y="2245242"/>
            <a:ext cx="2447925" cy="262494"/>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4"/>
          <p:cNvSpPr>
            <a:spLocks noChangeArrowheads="1"/>
          </p:cNvSpPr>
          <p:nvPr/>
        </p:nvSpPr>
        <p:spPr bwMode="auto">
          <a:xfrm>
            <a:off x="1087475" y="-85725"/>
            <a:ext cx="80660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a:solidFill>
                  <a:schemeClr val="tx2"/>
                </a:solidFill>
                <a:latin typeface="Arial Unicode MS" pitchFamily="34" charset="-128"/>
              </a:rPr>
              <a:t>Same Example with real ontology (me.owl)</a:t>
            </a:r>
          </a:p>
        </p:txBody>
      </p:sp>
      <p:grpSp>
        <p:nvGrpSpPr>
          <p:cNvPr id="222211" name="Group 3"/>
          <p:cNvGrpSpPr>
            <a:grpSpLocks/>
          </p:cNvGrpSpPr>
          <p:nvPr/>
        </p:nvGrpSpPr>
        <p:grpSpPr bwMode="auto">
          <a:xfrm>
            <a:off x="2000287" y="3284538"/>
            <a:ext cx="6011863" cy="3573462"/>
            <a:chOff x="2771800" y="2894260"/>
            <a:chExt cx="6372200" cy="3963740"/>
          </a:xfrm>
        </p:grpSpPr>
        <p:pic>
          <p:nvPicPr>
            <p:cNvPr id="2222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894260"/>
              <a:ext cx="6372200" cy="3963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2217" name="Rounded Rectangle 16"/>
            <p:cNvSpPr>
              <a:spLocks noChangeArrowheads="1"/>
            </p:cNvSpPr>
            <p:nvPr/>
          </p:nvSpPr>
          <p:spPr bwMode="auto">
            <a:xfrm>
              <a:off x="3035449" y="4784561"/>
              <a:ext cx="864096" cy="291162"/>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22218" name="Rounded Rectangle 16"/>
            <p:cNvSpPr>
              <a:spLocks noChangeArrowheads="1"/>
            </p:cNvSpPr>
            <p:nvPr/>
          </p:nvSpPr>
          <p:spPr bwMode="auto">
            <a:xfrm>
              <a:off x="6084168" y="4076561"/>
              <a:ext cx="2808312" cy="291162"/>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pic>
        <p:nvPicPr>
          <p:cNvPr id="2222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531815"/>
            <a:ext cx="4552950" cy="274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2213" name="Rounded Rectangle 16"/>
          <p:cNvSpPr>
            <a:spLocks noChangeArrowheads="1"/>
          </p:cNvSpPr>
          <p:nvPr/>
        </p:nvSpPr>
        <p:spPr bwMode="auto">
          <a:xfrm>
            <a:off x="223875" y="1818203"/>
            <a:ext cx="503237" cy="262494"/>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22214" name="Rounded Rectangle 16"/>
          <p:cNvSpPr>
            <a:spLocks noChangeArrowheads="1"/>
          </p:cNvSpPr>
          <p:nvPr/>
        </p:nvSpPr>
        <p:spPr bwMode="auto">
          <a:xfrm>
            <a:off x="2314577" y="1345128"/>
            <a:ext cx="1628775" cy="262494"/>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2222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9825" y="600077"/>
            <a:ext cx="4484687" cy="26384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4"/>
          <p:cNvSpPr>
            <a:spLocks noChangeArrowheads="1"/>
          </p:cNvSpPr>
          <p:nvPr/>
        </p:nvSpPr>
        <p:spPr bwMode="auto">
          <a:xfrm>
            <a:off x="1087475" y="-85725"/>
            <a:ext cx="80660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dirty="0">
                <a:solidFill>
                  <a:schemeClr val="tx2"/>
                </a:solidFill>
                <a:latin typeface="Arial Unicode MS" pitchFamily="34" charset="-128"/>
              </a:rPr>
              <a:t>Same Example with real ontology (</a:t>
            </a:r>
            <a:r>
              <a:rPr lang="en-GB" altLang="en-US" dirty="0" err="1">
                <a:solidFill>
                  <a:schemeClr val="tx2"/>
                </a:solidFill>
                <a:latin typeface="Arial Unicode MS" pitchFamily="34" charset="-128"/>
              </a:rPr>
              <a:t>me.owl</a:t>
            </a:r>
            <a:r>
              <a:rPr lang="en-GB" altLang="en-US" dirty="0">
                <a:solidFill>
                  <a:schemeClr val="tx2"/>
                </a:solidFill>
                <a:latin typeface="Arial Unicode MS" pitchFamily="34" charset="-128"/>
              </a:rPr>
              <a:t>)</a:t>
            </a:r>
          </a:p>
        </p:txBody>
      </p:sp>
      <p:pic>
        <p:nvPicPr>
          <p:cNvPr id="2232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75" y="644526"/>
            <a:ext cx="6408737" cy="609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3236" name="Rounded Rectangle 16"/>
          <p:cNvSpPr>
            <a:spLocks noChangeArrowheads="1"/>
          </p:cNvSpPr>
          <p:nvPr/>
        </p:nvSpPr>
        <p:spPr bwMode="auto">
          <a:xfrm>
            <a:off x="3213100" y="1577697"/>
            <a:ext cx="4248150" cy="262494"/>
          </a:xfrm>
          <a:prstGeom prst="roundRect">
            <a:avLst>
              <a:gd name="adj" fmla="val 16667"/>
            </a:avLst>
          </a:prstGeom>
          <a:noFill/>
          <a:ln w="254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23237" name="Rectangle 2"/>
          <p:cNvSpPr>
            <a:spLocks noChangeArrowheads="1"/>
          </p:cNvSpPr>
          <p:nvPr/>
        </p:nvSpPr>
        <p:spPr bwMode="auto">
          <a:xfrm>
            <a:off x="2316173" y="606499"/>
            <a:ext cx="39356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hlinkClick r:id="rId3"/>
              </a:rPr>
              <a:t>https://ai.it.jyu.fi/vagan/ontologies/2016/me.owl</a:t>
            </a:r>
            <a:r>
              <a:rPr lang="en-US" altLang="en-US" sz="1400" dirty="0"/>
              <a: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1" y="573050"/>
            <a:ext cx="5508104" cy="620090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4"/>
          <p:cNvSpPr>
            <a:spLocks noChangeArrowheads="1"/>
          </p:cNvSpPr>
          <p:nvPr/>
        </p:nvSpPr>
        <p:spPr bwMode="auto">
          <a:xfrm>
            <a:off x="3419889" y="-85725"/>
            <a:ext cx="573365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dirty="0" err="1">
                <a:solidFill>
                  <a:schemeClr val="tx2"/>
                </a:solidFill>
                <a:latin typeface="Arial Unicode MS" pitchFamily="34" charset="-128"/>
              </a:rPr>
              <a:t>me.owl</a:t>
            </a:r>
            <a:r>
              <a:rPr lang="en-GB" altLang="en-US" dirty="0">
                <a:solidFill>
                  <a:schemeClr val="tx2"/>
                </a:solidFill>
                <a:latin typeface="Arial Unicode MS" pitchFamily="34" charset="-128"/>
              </a:rPr>
              <a:t>  ontology in N3 format</a:t>
            </a:r>
          </a:p>
        </p:txBody>
      </p:sp>
    </p:spTree>
    <p:extLst>
      <p:ext uri="{BB962C8B-B14F-4D97-AF65-F5344CB8AC3E}">
        <p14:creationId xmlns:p14="http://schemas.microsoft.com/office/powerpoint/2010/main" val="13564494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4472062"/>
            <a:ext cx="4525962" cy="21558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42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4598988"/>
            <a:ext cx="4122738" cy="161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42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5" y="1385962"/>
            <a:ext cx="1390650" cy="3419475"/>
          </a:xfrm>
          <a:prstGeom prst="rect">
            <a:avLst/>
          </a:prstGeom>
          <a:noFill/>
          <a:ln w="25400">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22426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2" y="1439863"/>
            <a:ext cx="1495425" cy="3365500"/>
          </a:xfrm>
          <a:prstGeom prst="rect">
            <a:avLst/>
          </a:prstGeom>
          <a:noFill/>
          <a:ln w="25400">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sp>
        <p:nvSpPr>
          <p:cNvPr id="224262" name="Down Arrow 1"/>
          <p:cNvSpPr>
            <a:spLocks noChangeArrowheads="1"/>
          </p:cNvSpPr>
          <p:nvPr/>
        </p:nvSpPr>
        <p:spPr bwMode="auto">
          <a:xfrm rot="1663268">
            <a:off x="3270471" y="4013652"/>
            <a:ext cx="276225" cy="338214"/>
          </a:xfrm>
          <a:prstGeom prst="downArrow">
            <a:avLst>
              <a:gd name="adj1" fmla="val 50000"/>
              <a:gd name="adj2" fmla="val 73848"/>
            </a:avLst>
          </a:prstGeom>
          <a:solidFill>
            <a:srgbClr val="0000FF"/>
          </a:solidFill>
          <a:ln w="127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24263" name="Down Arrow 1"/>
          <p:cNvSpPr>
            <a:spLocks noChangeArrowheads="1"/>
          </p:cNvSpPr>
          <p:nvPr/>
        </p:nvSpPr>
        <p:spPr bwMode="auto">
          <a:xfrm rot="-1522157">
            <a:off x="5036750" y="3993392"/>
            <a:ext cx="274637" cy="338214"/>
          </a:xfrm>
          <a:prstGeom prst="downArrow">
            <a:avLst>
              <a:gd name="adj1" fmla="val 50000"/>
              <a:gd name="adj2" fmla="val 74275"/>
            </a:avLst>
          </a:prstGeom>
          <a:solidFill>
            <a:srgbClr val="0000FF"/>
          </a:solidFill>
          <a:ln w="127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22426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50" y="908124"/>
            <a:ext cx="5576887" cy="294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4265" name="Rectangle 4"/>
          <p:cNvSpPr>
            <a:spLocks noChangeArrowheads="1"/>
          </p:cNvSpPr>
          <p:nvPr/>
        </p:nvSpPr>
        <p:spPr bwMode="auto">
          <a:xfrm>
            <a:off x="1087475" y="-85725"/>
            <a:ext cx="80660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a:solidFill>
                  <a:schemeClr val="tx2"/>
                </a:solidFill>
                <a:latin typeface="Arial Unicode MS" pitchFamily="34" charset="-128"/>
              </a:rPr>
              <a:t>Same Example with real ontology (me.owl)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28600" y="101674"/>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rPr>
              <a:t>Semantic Web: Applications and Services</a:t>
            </a:r>
          </a:p>
        </p:txBody>
      </p:sp>
      <p:graphicFrame>
        <p:nvGraphicFramePr>
          <p:cNvPr id="98307" name="Object 3"/>
          <p:cNvGraphicFramePr>
            <a:graphicFrameLocks noChangeAspect="1"/>
          </p:cNvGraphicFramePr>
          <p:nvPr/>
        </p:nvGraphicFramePr>
        <p:xfrm>
          <a:off x="539750" y="1447800"/>
          <a:ext cx="6342063" cy="5135563"/>
        </p:xfrm>
        <a:graphic>
          <a:graphicData uri="http://schemas.openxmlformats.org/presentationml/2006/ole">
            <mc:AlternateContent xmlns:mc="http://schemas.openxmlformats.org/markup-compatibility/2006">
              <mc:Choice xmlns:v="urn:schemas-microsoft-com:vml" Requires="v">
                <p:oleObj name="Picture" r:id="rId2" imgW="7057644" imgH="5715000" progId="Word.Picture.8">
                  <p:embed/>
                </p:oleObj>
              </mc:Choice>
              <mc:Fallback>
                <p:oleObj name="Picture" r:id="rId2" imgW="7057644" imgH="5715000" progId="Word.Picture.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47800"/>
                        <a:ext cx="6342063"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08" name="Text Box 4"/>
          <p:cNvSpPr txBox="1">
            <a:spLocks noChangeArrowheads="1"/>
          </p:cNvSpPr>
          <p:nvPr/>
        </p:nvSpPr>
        <p:spPr bwMode="auto">
          <a:xfrm>
            <a:off x="7239000" y="1600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applications</a:t>
            </a:r>
          </a:p>
        </p:txBody>
      </p:sp>
      <p:sp>
        <p:nvSpPr>
          <p:cNvPr id="98309" name="Text Box 5"/>
          <p:cNvSpPr txBox="1">
            <a:spLocks noChangeArrowheads="1"/>
          </p:cNvSpPr>
          <p:nvPr/>
        </p:nvSpPr>
        <p:spPr bwMode="auto">
          <a:xfrm>
            <a:off x="7291388" y="2286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GB" altLang="en-US" sz="2400" i="1">
                <a:latin typeface="Times New Roman" pitchFamily="18" charset="0"/>
              </a:rPr>
              <a:t>agents</a:t>
            </a:r>
          </a:p>
        </p:txBody>
      </p:sp>
      <p:sp>
        <p:nvSpPr>
          <p:cNvPr id="98310" name="Line 6"/>
          <p:cNvSpPr>
            <a:spLocks noChangeShapeType="1"/>
          </p:cNvSpPr>
          <p:nvPr/>
        </p:nvSpPr>
        <p:spPr bwMode="auto">
          <a:xfrm flipV="1">
            <a:off x="6934200" y="19050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8311" name="Line 7"/>
          <p:cNvSpPr>
            <a:spLocks noChangeShapeType="1"/>
          </p:cNvSpPr>
          <p:nvPr/>
        </p:nvSpPr>
        <p:spPr bwMode="auto">
          <a:xfrm>
            <a:off x="6934200" y="2362200"/>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8312" name="AutoShape 8"/>
          <p:cNvSpPr>
            <a:spLocks noChangeArrowheads="1"/>
          </p:cNvSpPr>
          <p:nvPr/>
        </p:nvSpPr>
        <p:spPr bwMode="auto">
          <a:xfrm>
            <a:off x="5651537" y="5013325"/>
            <a:ext cx="3311525" cy="1676400"/>
          </a:xfrm>
          <a:prstGeom prst="wedgeRoundRectCallout">
            <a:avLst>
              <a:gd name="adj1" fmla="val -22532"/>
              <a:gd name="adj2" fmla="val -64014"/>
              <a:gd name="adj3" fmla="val 16667"/>
            </a:avLst>
          </a:prstGeom>
          <a:solidFill>
            <a:srgbClr val="CCFFFF"/>
          </a:solidFill>
          <a:ln w="9525" algn="ctr">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Utilization of Semantic Web metadata, ontologies, rules, languages and tools enables to provide scalable Web applications and Web services for consumers and enterprises" making the web 'smarter' for people and machines. </a:t>
            </a:r>
            <a:br>
              <a:rPr lang="en-US" altLang="en-US" sz="1400"/>
            </a:br>
            <a:endParaRPr lang="en-US" altLang="en-US" sz="1400"/>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50" y="908124"/>
            <a:ext cx="5576887" cy="294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4365104"/>
            <a:ext cx="8640960" cy="1815882"/>
          </a:xfrm>
          <a:prstGeom prst="rect">
            <a:avLst/>
          </a:prstGeom>
          <a:noFill/>
        </p:spPr>
        <p:txBody>
          <a:bodyPr wrap="square" rtlCol="0">
            <a:spAutoFit/>
          </a:bodyPr>
          <a:lstStyle/>
          <a:p>
            <a:r>
              <a:rPr lang="en-US" dirty="0"/>
              <a:t>&lt;div</a:t>
            </a:r>
          </a:p>
          <a:p>
            <a:r>
              <a:rPr lang="en-US" dirty="0" err="1"/>
              <a:t>xmlns:v</a:t>
            </a:r>
            <a:r>
              <a:rPr lang="en-US" dirty="0"/>
              <a:t>="https://ai.it.jyu.fi/</a:t>
            </a:r>
            <a:r>
              <a:rPr lang="en-US" dirty="0" err="1"/>
              <a:t>vagan</a:t>
            </a:r>
            <a:r>
              <a:rPr lang="en-US" dirty="0"/>
              <a:t>/ontologies/2016/me.owl#" </a:t>
            </a:r>
            <a:r>
              <a:rPr lang="en-US" dirty="0" err="1"/>
              <a:t>typeof</a:t>
            </a:r>
            <a:r>
              <a:rPr lang="en-US" dirty="0"/>
              <a:t>="v:Person"&gt;</a:t>
            </a:r>
          </a:p>
          <a:p>
            <a:r>
              <a:rPr lang="en-US" dirty="0"/>
              <a:t>My name is &lt;span property="v:name"&gt;VaganTerziyan&lt;/span&gt; but people call me  &lt;span property="v:nickname"&gt;Professor &lt;/span&gt;because I am a &lt;span property="v:title"&gt;professor&lt;/span&gt; at &lt;span property="v:affiliation"&gt;University of Jyvaskyla&lt;/span&gt;. </a:t>
            </a:r>
          </a:p>
          <a:p>
            <a:r>
              <a:rPr lang="en-US" dirty="0"/>
              <a:t>Here is my home page:</a:t>
            </a:r>
          </a:p>
          <a:p>
            <a:r>
              <a:rPr lang="en-US" dirty="0"/>
              <a:t>&lt;a </a:t>
            </a:r>
            <a:r>
              <a:rPr lang="en-US" dirty="0" err="1"/>
              <a:t>href</a:t>
            </a:r>
            <a:r>
              <a:rPr lang="en-US" dirty="0"/>
              <a:t>="https://ai.it.jyu.fi/</a:t>
            </a:r>
            <a:r>
              <a:rPr lang="en-US" dirty="0" err="1"/>
              <a:t>vagan</a:t>
            </a:r>
            <a:r>
              <a:rPr lang="en-US" dirty="0"/>
              <a:t>" </a:t>
            </a:r>
            <a:r>
              <a:rPr lang="en-US" dirty="0" err="1"/>
              <a:t>rel</a:t>
            </a:r>
            <a:r>
              <a:rPr lang="en-US" dirty="0"/>
              <a:t>="v:url"&gt; http:www.cs.jyu.fi/ai/vagan &lt;/a&gt;.</a:t>
            </a:r>
          </a:p>
          <a:p>
            <a:r>
              <a:rPr lang="en-US" dirty="0"/>
              <a:t>&lt;/div&gt;</a:t>
            </a:r>
          </a:p>
        </p:txBody>
      </p:sp>
    </p:spTree>
    <p:extLst>
      <p:ext uri="{BB962C8B-B14F-4D97-AF65-F5344CB8AC3E}">
        <p14:creationId xmlns:p14="http://schemas.microsoft.com/office/powerpoint/2010/main" val="25922821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4598988"/>
            <a:ext cx="4122738" cy="161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2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385962"/>
            <a:ext cx="1390650" cy="3419475"/>
          </a:xfrm>
          <a:prstGeom prst="rect">
            <a:avLst/>
          </a:prstGeom>
          <a:noFill/>
          <a:ln w="25400">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2252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1439863"/>
            <a:ext cx="1495425" cy="3365500"/>
          </a:xfrm>
          <a:prstGeom prst="rect">
            <a:avLst/>
          </a:prstGeom>
          <a:noFill/>
          <a:ln w="25400">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sp>
        <p:nvSpPr>
          <p:cNvPr id="225285" name="Down Arrow 1"/>
          <p:cNvSpPr>
            <a:spLocks noChangeArrowheads="1"/>
          </p:cNvSpPr>
          <p:nvPr/>
        </p:nvSpPr>
        <p:spPr bwMode="auto">
          <a:xfrm rot="1663268">
            <a:off x="3258909" y="3910421"/>
            <a:ext cx="380698" cy="541214"/>
          </a:xfrm>
          <a:prstGeom prst="downArrow">
            <a:avLst>
              <a:gd name="adj1" fmla="val 50000"/>
              <a:gd name="adj2" fmla="val 73848"/>
            </a:avLst>
          </a:prstGeom>
          <a:solidFill>
            <a:srgbClr val="0000FF"/>
          </a:solidFill>
          <a:ln w="127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25286" name="Down Arrow 1"/>
          <p:cNvSpPr>
            <a:spLocks noChangeArrowheads="1"/>
          </p:cNvSpPr>
          <p:nvPr/>
        </p:nvSpPr>
        <p:spPr bwMode="auto">
          <a:xfrm rot="-1522157">
            <a:off x="4861984" y="3967807"/>
            <a:ext cx="349472" cy="584498"/>
          </a:xfrm>
          <a:prstGeom prst="downArrow">
            <a:avLst>
              <a:gd name="adj1" fmla="val 50000"/>
              <a:gd name="adj2" fmla="val 74275"/>
            </a:avLst>
          </a:prstGeom>
          <a:solidFill>
            <a:srgbClr val="0000FF"/>
          </a:solidFill>
          <a:ln w="127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22528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50" y="908124"/>
            <a:ext cx="5576887" cy="294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288" name="Rectangle 4"/>
          <p:cNvSpPr>
            <a:spLocks noChangeArrowheads="1"/>
          </p:cNvSpPr>
          <p:nvPr/>
        </p:nvSpPr>
        <p:spPr bwMode="auto">
          <a:xfrm>
            <a:off x="1087475" y="-85725"/>
            <a:ext cx="80660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a:solidFill>
                  <a:schemeClr val="tx2"/>
                </a:solidFill>
                <a:latin typeface="Arial Unicode MS" pitchFamily="34" charset="-128"/>
              </a:rPr>
              <a:t>Same Example with real ontology (me.owl)</a:t>
            </a:r>
          </a:p>
        </p:txBody>
      </p:sp>
      <p:pic>
        <p:nvPicPr>
          <p:cNvPr id="22528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2" y="4760913"/>
            <a:ext cx="4737100" cy="20764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8071176" y="5945336"/>
            <a:ext cx="1082348"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N3</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39" y="648122"/>
            <a:ext cx="4968552" cy="6186309"/>
          </a:xfrm>
          <a:prstGeom prst="rect">
            <a:avLst/>
          </a:prstGeom>
          <a:solidFill>
            <a:schemeClr val="bg1">
              <a:lumMod val="85000"/>
            </a:schemeClr>
          </a:solidFill>
          <a:ln w="25400">
            <a:solidFill>
              <a:schemeClr val="tx1"/>
            </a:solidFill>
          </a:ln>
        </p:spPr>
        <p:txBody>
          <a:bodyPr wrap="square" rtlCol="0">
            <a:spAutoFit/>
          </a:bodyPr>
          <a:lstStyle/>
          <a:p>
            <a:r>
              <a:rPr lang="en-US" sz="1200" dirty="0"/>
              <a:t>&lt;div </a:t>
            </a:r>
            <a:r>
              <a:rPr lang="en-US" sz="1200" dirty="0" err="1"/>
              <a:t>xmlns</a:t>
            </a:r>
            <a:r>
              <a:rPr lang="en-US" sz="1200" dirty="0"/>
              <a:t>: v="</a:t>
            </a:r>
            <a:r>
              <a:rPr lang="en-US" sz="1200" dirty="0">
                <a:hlinkClick r:id="rId2"/>
              </a:rPr>
              <a:t>https://ai.it.jyu.fi/</a:t>
            </a:r>
            <a:r>
              <a:rPr lang="en-US" sz="1200" dirty="0" err="1">
                <a:hlinkClick r:id="rId2"/>
              </a:rPr>
              <a:t>vagan</a:t>
            </a:r>
            <a:r>
              <a:rPr lang="en-US" sz="1200" dirty="0">
                <a:hlinkClick r:id="rId2"/>
              </a:rPr>
              <a:t>/ontologies/2016/me.owl#</a:t>
            </a:r>
            <a:r>
              <a:rPr lang="en-US" sz="1200" dirty="0"/>
              <a:t>"</a:t>
            </a:r>
          </a:p>
          <a:p>
            <a:r>
              <a:rPr lang="en-US" sz="1200" dirty="0"/>
              <a:t>        </a:t>
            </a:r>
            <a:r>
              <a:rPr lang="en-US" sz="1200" dirty="0" err="1"/>
              <a:t>xmlns</a:t>
            </a:r>
            <a:r>
              <a:rPr lang="en-US" sz="1200" dirty="0"/>
              <a:t>: t="</a:t>
            </a:r>
            <a:r>
              <a:rPr lang="en-US" sz="1200" dirty="0">
                <a:hlinkClick r:id="rId3"/>
              </a:rPr>
              <a:t>https://ai.it.jyu.fi/</a:t>
            </a:r>
            <a:r>
              <a:rPr lang="en-US" sz="1200" dirty="0" err="1">
                <a:hlinkClick r:id="rId3"/>
              </a:rPr>
              <a:t>vagan</a:t>
            </a:r>
            <a:r>
              <a:rPr lang="en-US" sz="1200" dirty="0">
                <a:hlinkClick r:id="rId3"/>
              </a:rPr>
              <a:t>/ontologies/university.owl#</a:t>
            </a:r>
            <a:r>
              <a:rPr lang="en-US" sz="1200" dirty="0"/>
              <a:t>"</a:t>
            </a:r>
          </a:p>
          <a:p>
            <a:r>
              <a:rPr lang="en-US" sz="1200" dirty="0"/>
              <a:t>        </a:t>
            </a:r>
            <a:r>
              <a:rPr lang="en-US" b="1" dirty="0">
                <a:solidFill>
                  <a:srgbClr val="FF0000"/>
                </a:solidFill>
              </a:rPr>
              <a:t>resource = "t:VaganTerziyan"</a:t>
            </a:r>
          </a:p>
          <a:p>
            <a:r>
              <a:rPr lang="en-US" sz="1200" dirty="0"/>
              <a:t>        typeof="v:Person"&gt;</a:t>
            </a:r>
          </a:p>
          <a:p>
            <a:endParaRPr lang="en-US" sz="1200" dirty="0"/>
          </a:p>
          <a:p>
            <a:endParaRPr lang="en-US" sz="1200" dirty="0"/>
          </a:p>
          <a:p>
            <a:r>
              <a:rPr lang="en-US" sz="1200" b="1" dirty="0"/>
              <a:t>My name is</a:t>
            </a:r>
          </a:p>
          <a:p>
            <a:r>
              <a:rPr lang="en-US" sz="1200" dirty="0"/>
              <a:t>                    </a:t>
            </a:r>
            <a:r>
              <a:rPr lang="en-US" sz="1200" dirty="0">
                <a:solidFill>
                  <a:srgbClr val="FF0000"/>
                </a:solidFill>
              </a:rPr>
              <a:t>&lt;span property="v:name"&gt;</a:t>
            </a:r>
          </a:p>
          <a:p>
            <a:r>
              <a:rPr lang="en-US" sz="1200" b="1" dirty="0">
                <a:solidFill>
                  <a:srgbClr val="7030A0"/>
                </a:solidFill>
              </a:rPr>
              <a:t>Vagan Terziyan</a:t>
            </a:r>
          </a:p>
          <a:p>
            <a:r>
              <a:rPr lang="en-US" sz="1200" dirty="0">
                <a:solidFill>
                  <a:srgbClr val="FF0000"/>
                </a:solidFill>
              </a:rPr>
              <a:t>                     &lt;/span&gt;</a:t>
            </a:r>
          </a:p>
          <a:p>
            <a:endParaRPr lang="en-US" sz="1200" dirty="0"/>
          </a:p>
          <a:p>
            <a:r>
              <a:rPr lang="en-US" sz="1200" b="1" dirty="0"/>
              <a:t>but people call me </a:t>
            </a:r>
          </a:p>
          <a:p>
            <a:r>
              <a:rPr lang="en-US" sz="1200" dirty="0"/>
              <a:t>                    </a:t>
            </a:r>
            <a:r>
              <a:rPr lang="en-US" sz="1200" dirty="0">
                <a:solidFill>
                  <a:srgbClr val="FF0000"/>
                </a:solidFill>
              </a:rPr>
              <a:t>&lt;span property="v:nickname"&gt;</a:t>
            </a:r>
          </a:p>
          <a:p>
            <a:r>
              <a:rPr lang="en-US" sz="1200" b="1" dirty="0">
                <a:solidFill>
                  <a:srgbClr val="7030A0"/>
                </a:solidFill>
              </a:rPr>
              <a:t>Professor</a:t>
            </a:r>
          </a:p>
          <a:p>
            <a:r>
              <a:rPr lang="en-US" sz="1200" dirty="0">
                <a:solidFill>
                  <a:srgbClr val="FF0000"/>
                </a:solidFill>
              </a:rPr>
              <a:t>                    &lt;/span&gt;</a:t>
            </a:r>
          </a:p>
          <a:p>
            <a:endParaRPr lang="en-US" sz="1200" dirty="0"/>
          </a:p>
          <a:p>
            <a:r>
              <a:rPr lang="en-US" sz="1200" b="1" dirty="0"/>
              <a:t>because I am a</a:t>
            </a:r>
          </a:p>
          <a:p>
            <a:r>
              <a:rPr lang="en-US" sz="1200" dirty="0"/>
              <a:t>                    </a:t>
            </a:r>
            <a:r>
              <a:rPr lang="en-US" sz="1200" dirty="0">
                <a:solidFill>
                  <a:srgbClr val="FF0000"/>
                </a:solidFill>
              </a:rPr>
              <a:t>&lt;span property="v:title"&gt;</a:t>
            </a:r>
          </a:p>
          <a:p>
            <a:r>
              <a:rPr lang="en-US" sz="1200" b="1" dirty="0">
                <a:solidFill>
                  <a:srgbClr val="7030A0"/>
                </a:solidFill>
              </a:rPr>
              <a:t>professo</a:t>
            </a:r>
            <a:r>
              <a:rPr lang="en-US" sz="1200" dirty="0">
                <a:solidFill>
                  <a:srgbClr val="7030A0"/>
                </a:solidFill>
              </a:rPr>
              <a:t>r</a:t>
            </a:r>
          </a:p>
          <a:p>
            <a:r>
              <a:rPr lang="en-US" sz="1200" dirty="0">
                <a:solidFill>
                  <a:srgbClr val="FF0000"/>
                </a:solidFill>
              </a:rPr>
              <a:t>                    &lt;/span&gt;</a:t>
            </a:r>
          </a:p>
          <a:p>
            <a:endParaRPr lang="en-US" sz="1200" dirty="0"/>
          </a:p>
          <a:p>
            <a:r>
              <a:rPr lang="en-US" sz="1200" b="1" dirty="0"/>
              <a:t>at</a:t>
            </a:r>
          </a:p>
          <a:p>
            <a:r>
              <a:rPr lang="en-US" sz="1200" dirty="0"/>
              <a:t>                    &lt;</a:t>
            </a:r>
            <a:r>
              <a:rPr lang="en-US" sz="1200" dirty="0">
                <a:solidFill>
                  <a:srgbClr val="FF0000"/>
                </a:solidFill>
              </a:rPr>
              <a:t>span property="v:affiliation"&gt;</a:t>
            </a:r>
          </a:p>
          <a:p>
            <a:r>
              <a:rPr lang="en-US" sz="1200" b="1" dirty="0">
                <a:solidFill>
                  <a:srgbClr val="7030A0"/>
                </a:solidFill>
              </a:rPr>
              <a:t>University of Jyvaskyla</a:t>
            </a:r>
          </a:p>
          <a:p>
            <a:r>
              <a:rPr lang="en-US" sz="1200" dirty="0">
                <a:solidFill>
                  <a:srgbClr val="FF0000"/>
                </a:solidFill>
              </a:rPr>
              <a:t>                     &lt;/span&gt;</a:t>
            </a:r>
            <a:endParaRPr lang="en-US" sz="1200" dirty="0"/>
          </a:p>
          <a:p>
            <a:endParaRPr lang="en-US" sz="1200" dirty="0"/>
          </a:p>
          <a:p>
            <a:r>
              <a:rPr lang="en-US" sz="1200" b="1" dirty="0"/>
              <a:t>. Here is my home page:</a:t>
            </a:r>
          </a:p>
          <a:p>
            <a:r>
              <a:rPr lang="en-US" sz="1200" dirty="0"/>
              <a:t>                    </a:t>
            </a:r>
            <a:r>
              <a:rPr lang="en-US" sz="1200" dirty="0">
                <a:solidFill>
                  <a:srgbClr val="FF0000"/>
                </a:solidFill>
              </a:rPr>
              <a:t>&lt;a </a:t>
            </a:r>
            <a:r>
              <a:rPr lang="en-US" sz="1200" dirty="0" err="1">
                <a:solidFill>
                  <a:srgbClr val="FF0000"/>
                </a:solidFill>
              </a:rPr>
              <a:t>href</a:t>
            </a:r>
            <a:r>
              <a:rPr lang="en-US" sz="1200" dirty="0">
                <a:solidFill>
                  <a:srgbClr val="FF0000"/>
                </a:solidFill>
              </a:rPr>
              <a:t>="https://ai.it.jyu.fi/</a:t>
            </a:r>
            <a:r>
              <a:rPr lang="en-US" sz="1200" dirty="0" err="1">
                <a:solidFill>
                  <a:srgbClr val="FF0000"/>
                </a:solidFill>
              </a:rPr>
              <a:t>vagan</a:t>
            </a:r>
            <a:r>
              <a:rPr lang="en-US" sz="1200" dirty="0">
                <a:solidFill>
                  <a:srgbClr val="FF0000"/>
                </a:solidFill>
              </a:rPr>
              <a:t>" rel="v:url"&gt;</a:t>
            </a:r>
          </a:p>
          <a:p>
            <a:r>
              <a:rPr lang="en-US" sz="1200" b="1" dirty="0">
                <a:solidFill>
                  <a:srgbClr val="7030A0"/>
                </a:solidFill>
              </a:rPr>
              <a:t>https://ai.it.jyu.fi/vagan</a:t>
            </a:r>
          </a:p>
          <a:p>
            <a:r>
              <a:rPr lang="en-US" sz="1200" dirty="0">
                <a:solidFill>
                  <a:srgbClr val="FF0000"/>
                </a:solidFill>
              </a:rPr>
              <a:t>                    &lt;/a&gt;</a:t>
            </a:r>
          </a:p>
          <a:p>
            <a:r>
              <a:rPr lang="en-US" sz="1200" b="1" dirty="0"/>
              <a:t>.</a:t>
            </a:r>
          </a:p>
          <a:p>
            <a:endParaRPr lang="en-US" sz="1200" dirty="0"/>
          </a:p>
          <a:p>
            <a:r>
              <a:rPr lang="en-US" sz="1200" dirty="0"/>
              <a:t>&lt;/div&gt;</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77" y="4960236"/>
            <a:ext cx="4163317" cy="181980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4"/>
          <p:cNvSpPr>
            <a:spLocks noChangeArrowheads="1"/>
          </p:cNvSpPr>
          <p:nvPr/>
        </p:nvSpPr>
        <p:spPr bwMode="auto">
          <a:xfrm>
            <a:off x="1087475" y="-85725"/>
            <a:ext cx="80660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dirty="0">
                <a:solidFill>
                  <a:schemeClr val="tx2"/>
                </a:solidFill>
                <a:latin typeface="Arial Unicode MS" pitchFamily="34" charset="-128"/>
              </a:rPr>
              <a:t>Adding “resource” explicitly</a:t>
            </a:r>
          </a:p>
        </p:txBody>
      </p:sp>
      <p:sp>
        <p:nvSpPr>
          <p:cNvPr id="11" name="TextBox 10"/>
          <p:cNvSpPr txBox="1"/>
          <p:nvPr/>
        </p:nvSpPr>
        <p:spPr>
          <a:xfrm>
            <a:off x="4984481" y="759334"/>
            <a:ext cx="4125730" cy="1785104"/>
          </a:xfrm>
          <a:prstGeom prst="rect">
            <a:avLst/>
          </a:prstGeom>
          <a:solidFill>
            <a:schemeClr val="bg1">
              <a:lumMod val="85000"/>
            </a:schemeClr>
          </a:solidFill>
          <a:ln w="38100">
            <a:solidFill>
              <a:schemeClr val="tx1"/>
            </a:solidFill>
          </a:ln>
        </p:spPr>
        <p:txBody>
          <a:bodyPr wrap="square" rtlCol="0">
            <a:spAutoFit/>
          </a:bodyPr>
          <a:lstStyle/>
          <a:p>
            <a:r>
              <a:rPr lang="en-US" sz="1000" dirty="0"/>
              <a:t>&lt;</a:t>
            </a:r>
            <a:r>
              <a:rPr lang="en-US" sz="1000" dirty="0">
                <a:solidFill>
                  <a:srgbClr val="C00000"/>
                </a:solidFill>
              </a:rPr>
              <a:t>div</a:t>
            </a:r>
            <a:r>
              <a:rPr lang="en-US" sz="1000" dirty="0"/>
              <a:t> </a:t>
            </a:r>
            <a:r>
              <a:rPr lang="en-US" sz="1000" dirty="0" err="1">
                <a:solidFill>
                  <a:srgbClr val="FF0000"/>
                </a:solidFill>
              </a:rPr>
              <a:t>xmlns:v</a:t>
            </a:r>
            <a:r>
              <a:rPr lang="en-US" sz="1000" dirty="0"/>
              <a:t>=</a:t>
            </a:r>
            <a:r>
              <a:rPr lang="en-US" sz="1000" dirty="0">
                <a:solidFill>
                  <a:srgbClr val="0000FF"/>
                </a:solidFill>
              </a:rPr>
              <a:t>"https://ai.it.jyu.fi/</a:t>
            </a:r>
            <a:r>
              <a:rPr lang="en-US" sz="1000" dirty="0" err="1">
                <a:solidFill>
                  <a:srgbClr val="0000FF"/>
                </a:solidFill>
              </a:rPr>
              <a:t>vagan</a:t>
            </a:r>
            <a:r>
              <a:rPr lang="en-US" sz="1000" dirty="0">
                <a:solidFill>
                  <a:srgbClr val="0000FF"/>
                </a:solidFill>
              </a:rPr>
              <a:t>/ontologies/2016/me.owl#"</a:t>
            </a:r>
            <a:r>
              <a:rPr lang="en-US" sz="1000" dirty="0"/>
              <a:t> </a:t>
            </a:r>
            <a:r>
              <a:rPr lang="en-US" sz="1000" dirty="0" err="1">
                <a:solidFill>
                  <a:srgbClr val="FF0000"/>
                </a:solidFill>
              </a:rPr>
              <a:t>xmlns:t</a:t>
            </a:r>
            <a:r>
              <a:rPr lang="en-US" sz="1000" dirty="0"/>
              <a:t>=</a:t>
            </a:r>
            <a:r>
              <a:rPr lang="en-US" sz="1000" dirty="0">
                <a:solidFill>
                  <a:srgbClr val="0000FF"/>
                </a:solidFill>
              </a:rPr>
              <a:t>"https://ai.it.jyu.fi/</a:t>
            </a:r>
            <a:r>
              <a:rPr lang="en-US" sz="1000" dirty="0" err="1">
                <a:solidFill>
                  <a:srgbClr val="0000FF"/>
                </a:solidFill>
              </a:rPr>
              <a:t>vagan</a:t>
            </a:r>
            <a:r>
              <a:rPr lang="en-US" sz="1000" dirty="0">
                <a:solidFill>
                  <a:srgbClr val="0000FF"/>
                </a:solidFill>
              </a:rPr>
              <a:t>/ontologies/university.owl#" </a:t>
            </a:r>
            <a:r>
              <a:rPr lang="en-US" sz="1000" dirty="0">
                <a:solidFill>
                  <a:srgbClr val="FF0000"/>
                </a:solidFill>
              </a:rPr>
              <a:t>resource</a:t>
            </a:r>
            <a:r>
              <a:rPr lang="en-US" sz="1000" dirty="0"/>
              <a:t> = </a:t>
            </a:r>
            <a:r>
              <a:rPr lang="en-US" sz="1000" dirty="0">
                <a:solidFill>
                  <a:srgbClr val="0000FF"/>
                </a:solidFill>
              </a:rPr>
              <a:t>"t:VaganTerziyan" </a:t>
            </a:r>
            <a:r>
              <a:rPr lang="en-US" sz="1000" dirty="0">
                <a:solidFill>
                  <a:srgbClr val="FF0000"/>
                </a:solidFill>
              </a:rPr>
              <a:t>typeof</a:t>
            </a:r>
            <a:r>
              <a:rPr lang="en-US" sz="1000" dirty="0"/>
              <a:t>=</a:t>
            </a:r>
            <a:r>
              <a:rPr lang="en-US" sz="1000" dirty="0">
                <a:solidFill>
                  <a:srgbClr val="0000FF"/>
                </a:solidFill>
              </a:rPr>
              <a:t>"v:Person"</a:t>
            </a:r>
            <a:r>
              <a:rPr lang="en-US" sz="1000" dirty="0"/>
              <a:t>&gt;</a:t>
            </a:r>
          </a:p>
          <a:p>
            <a:r>
              <a:rPr lang="en-US" sz="1000" b="1" dirty="0"/>
              <a:t>My name is </a:t>
            </a:r>
            <a:r>
              <a:rPr lang="en-US" sz="1000" dirty="0"/>
              <a:t>&lt;</a:t>
            </a:r>
            <a:r>
              <a:rPr lang="en-US" sz="1000" dirty="0">
                <a:solidFill>
                  <a:srgbClr val="C00000"/>
                </a:solidFill>
              </a:rPr>
              <a:t>span</a:t>
            </a:r>
            <a:r>
              <a:rPr lang="en-US" sz="1000" dirty="0"/>
              <a:t> property=</a:t>
            </a:r>
            <a:r>
              <a:rPr lang="en-US" sz="1000" dirty="0">
                <a:solidFill>
                  <a:srgbClr val="0000FF"/>
                </a:solidFill>
              </a:rPr>
              <a:t>"v:name"</a:t>
            </a:r>
            <a:r>
              <a:rPr lang="en-US" sz="1000" dirty="0"/>
              <a:t>&gt;</a:t>
            </a:r>
            <a:r>
              <a:rPr lang="en-US" sz="1000" b="1" dirty="0"/>
              <a:t>Vagan Terziyan</a:t>
            </a:r>
            <a:r>
              <a:rPr lang="en-US" sz="1000" dirty="0"/>
              <a:t>&lt;/</a:t>
            </a:r>
            <a:r>
              <a:rPr lang="en-US" sz="1000" dirty="0">
                <a:solidFill>
                  <a:srgbClr val="C00000"/>
                </a:solidFill>
              </a:rPr>
              <a:t>span</a:t>
            </a:r>
            <a:r>
              <a:rPr lang="en-US" sz="1000" dirty="0"/>
              <a:t>&gt; </a:t>
            </a:r>
            <a:r>
              <a:rPr lang="en-US" sz="1000" b="1" dirty="0"/>
              <a:t>but people call me </a:t>
            </a:r>
            <a:r>
              <a:rPr lang="en-US" sz="1000" dirty="0"/>
              <a:t>&lt;</a:t>
            </a:r>
            <a:r>
              <a:rPr lang="en-US" sz="1000" dirty="0">
                <a:solidFill>
                  <a:srgbClr val="C00000"/>
                </a:solidFill>
              </a:rPr>
              <a:t>span</a:t>
            </a:r>
            <a:r>
              <a:rPr lang="en-US" sz="1000" dirty="0"/>
              <a:t> </a:t>
            </a:r>
            <a:r>
              <a:rPr lang="en-US" sz="1000" dirty="0">
                <a:solidFill>
                  <a:srgbClr val="FF0000"/>
                </a:solidFill>
              </a:rPr>
              <a:t>property</a:t>
            </a:r>
            <a:r>
              <a:rPr lang="en-US" sz="1000" dirty="0"/>
              <a:t>=</a:t>
            </a:r>
            <a:r>
              <a:rPr lang="en-US" sz="1000" dirty="0">
                <a:solidFill>
                  <a:srgbClr val="0000FF"/>
                </a:solidFill>
              </a:rPr>
              <a:t>"v:nickname"</a:t>
            </a:r>
            <a:r>
              <a:rPr lang="en-US" sz="1000" dirty="0"/>
              <a:t>&gt;</a:t>
            </a:r>
            <a:r>
              <a:rPr lang="en-US" sz="1000" b="1" dirty="0"/>
              <a:t>Professor</a:t>
            </a:r>
            <a:r>
              <a:rPr lang="en-US" sz="1000" dirty="0"/>
              <a:t>&lt;/</a:t>
            </a:r>
            <a:r>
              <a:rPr lang="en-US" sz="1000" dirty="0">
                <a:solidFill>
                  <a:srgbClr val="C00000"/>
                </a:solidFill>
              </a:rPr>
              <a:t>span</a:t>
            </a:r>
            <a:r>
              <a:rPr lang="en-US" sz="1000" dirty="0"/>
              <a:t>&gt; </a:t>
            </a:r>
            <a:r>
              <a:rPr lang="en-US" sz="1000" b="1" dirty="0"/>
              <a:t>because I am a</a:t>
            </a:r>
            <a:r>
              <a:rPr lang="en-US" sz="1000" dirty="0"/>
              <a:t> &lt;</a:t>
            </a:r>
            <a:r>
              <a:rPr lang="en-US" sz="1000" dirty="0">
                <a:solidFill>
                  <a:srgbClr val="C00000"/>
                </a:solidFill>
              </a:rPr>
              <a:t>span </a:t>
            </a:r>
            <a:r>
              <a:rPr lang="en-US" sz="1000" dirty="0">
                <a:solidFill>
                  <a:srgbClr val="FF0000"/>
                </a:solidFill>
              </a:rPr>
              <a:t>property</a:t>
            </a:r>
            <a:r>
              <a:rPr lang="en-US" sz="1000" dirty="0"/>
              <a:t>=</a:t>
            </a:r>
            <a:r>
              <a:rPr lang="en-US" sz="1000" dirty="0">
                <a:solidFill>
                  <a:srgbClr val="0000FF"/>
                </a:solidFill>
              </a:rPr>
              <a:t>"v:title"</a:t>
            </a:r>
            <a:r>
              <a:rPr lang="en-US" sz="1000" dirty="0"/>
              <a:t>&gt;</a:t>
            </a:r>
            <a:r>
              <a:rPr lang="en-US" sz="1000" b="1" dirty="0"/>
              <a:t>professor</a:t>
            </a:r>
            <a:r>
              <a:rPr lang="en-US" sz="1000" dirty="0"/>
              <a:t>&lt;/</a:t>
            </a:r>
            <a:r>
              <a:rPr lang="en-US" sz="1000" dirty="0">
                <a:solidFill>
                  <a:srgbClr val="C00000"/>
                </a:solidFill>
              </a:rPr>
              <a:t>span</a:t>
            </a:r>
            <a:r>
              <a:rPr lang="en-US" sz="1000" dirty="0"/>
              <a:t>&gt; </a:t>
            </a:r>
            <a:r>
              <a:rPr lang="en-US" sz="1000" b="1" dirty="0"/>
              <a:t>at</a:t>
            </a:r>
            <a:r>
              <a:rPr lang="en-US" sz="1000" dirty="0"/>
              <a:t> &lt;</a:t>
            </a:r>
            <a:r>
              <a:rPr lang="en-US" sz="1000" dirty="0">
                <a:solidFill>
                  <a:srgbClr val="C00000"/>
                </a:solidFill>
              </a:rPr>
              <a:t>span</a:t>
            </a:r>
            <a:r>
              <a:rPr lang="en-US" sz="1000" dirty="0"/>
              <a:t> </a:t>
            </a:r>
            <a:r>
              <a:rPr lang="en-US" sz="1000" dirty="0">
                <a:solidFill>
                  <a:srgbClr val="FF0000"/>
                </a:solidFill>
              </a:rPr>
              <a:t>property</a:t>
            </a:r>
            <a:r>
              <a:rPr lang="en-US" sz="1000" dirty="0"/>
              <a:t>=</a:t>
            </a:r>
            <a:r>
              <a:rPr lang="en-US" sz="1000" dirty="0">
                <a:solidFill>
                  <a:srgbClr val="0000FF"/>
                </a:solidFill>
              </a:rPr>
              <a:t>"v:affiliation"</a:t>
            </a:r>
            <a:r>
              <a:rPr lang="en-US" sz="1000" dirty="0"/>
              <a:t>&gt;</a:t>
            </a:r>
            <a:r>
              <a:rPr lang="en-US" sz="1000" b="1" dirty="0"/>
              <a:t>University of Jyvaskyla</a:t>
            </a:r>
            <a:r>
              <a:rPr lang="en-US" sz="1000" dirty="0"/>
              <a:t>&lt;/</a:t>
            </a:r>
            <a:r>
              <a:rPr lang="en-US" sz="1000" dirty="0">
                <a:solidFill>
                  <a:srgbClr val="C00000"/>
                </a:solidFill>
              </a:rPr>
              <a:t>span</a:t>
            </a:r>
            <a:r>
              <a:rPr lang="en-US" sz="1000" dirty="0"/>
              <a:t>&gt; </a:t>
            </a:r>
            <a:r>
              <a:rPr lang="en-US" sz="1000" b="1" dirty="0"/>
              <a:t>.</a:t>
            </a:r>
          </a:p>
          <a:p>
            <a:r>
              <a:rPr lang="en-US" sz="1000" b="1" dirty="0"/>
              <a:t>Here is my home page:</a:t>
            </a:r>
          </a:p>
          <a:p>
            <a:r>
              <a:rPr lang="en-US" sz="1000" dirty="0"/>
              <a:t>&lt;</a:t>
            </a:r>
            <a:r>
              <a:rPr lang="en-US" sz="1000" dirty="0">
                <a:solidFill>
                  <a:srgbClr val="C00000"/>
                </a:solidFill>
              </a:rPr>
              <a:t>a</a:t>
            </a:r>
            <a:r>
              <a:rPr lang="en-US" sz="1000" dirty="0"/>
              <a:t> </a:t>
            </a:r>
            <a:r>
              <a:rPr lang="en-US" sz="1000" dirty="0" err="1">
                <a:solidFill>
                  <a:srgbClr val="FF0000"/>
                </a:solidFill>
              </a:rPr>
              <a:t>href</a:t>
            </a:r>
            <a:r>
              <a:rPr lang="en-US" sz="1000" dirty="0"/>
              <a:t>=</a:t>
            </a:r>
            <a:r>
              <a:rPr lang="en-US" sz="1000" dirty="0">
                <a:solidFill>
                  <a:srgbClr val="0000FF"/>
                </a:solidFill>
              </a:rPr>
              <a:t>"https://ai.it.jyu.fi/</a:t>
            </a:r>
            <a:r>
              <a:rPr lang="en-US" sz="1000" dirty="0" err="1">
                <a:solidFill>
                  <a:srgbClr val="0000FF"/>
                </a:solidFill>
              </a:rPr>
              <a:t>vagan</a:t>
            </a:r>
            <a:r>
              <a:rPr lang="en-US" sz="1000" dirty="0">
                <a:solidFill>
                  <a:srgbClr val="0000FF"/>
                </a:solidFill>
              </a:rPr>
              <a:t>"</a:t>
            </a:r>
            <a:r>
              <a:rPr lang="en-US" sz="1000" dirty="0"/>
              <a:t> </a:t>
            </a:r>
            <a:r>
              <a:rPr lang="en-US" sz="1000" b="1" dirty="0">
                <a:solidFill>
                  <a:srgbClr val="FF0000"/>
                </a:solidFill>
              </a:rPr>
              <a:t>rel</a:t>
            </a:r>
            <a:r>
              <a:rPr lang="en-US" sz="1000" b="1" dirty="0"/>
              <a:t>=</a:t>
            </a:r>
            <a:r>
              <a:rPr lang="en-US" sz="1000" dirty="0">
                <a:solidFill>
                  <a:srgbClr val="0000FF"/>
                </a:solidFill>
              </a:rPr>
              <a:t>"v:url"</a:t>
            </a:r>
            <a:r>
              <a:rPr lang="en-US" sz="1000" dirty="0"/>
              <a:t>&gt;</a:t>
            </a:r>
            <a:r>
              <a:rPr lang="en-US" sz="1000" b="1" dirty="0"/>
              <a:t>https://ai.it.jyu.fi/vagan</a:t>
            </a:r>
            <a:r>
              <a:rPr lang="en-US" sz="1000" dirty="0"/>
              <a:t> &lt;/</a:t>
            </a:r>
            <a:r>
              <a:rPr lang="en-US" sz="1000" dirty="0">
                <a:solidFill>
                  <a:srgbClr val="C00000"/>
                </a:solidFill>
              </a:rPr>
              <a:t>a</a:t>
            </a:r>
            <a:r>
              <a:rPr lang="en-US" sz="1000" dirty="0"/>
              <a:t>&gt;</a:t>
            </a:r>
            <a:r>
              <a:rPr lang="en-US" sz="1000" b="1" dirty="0"/>
              <a:t>.</a:t>
            </a:r>
          </a:p>
          <a:p>
            <a:r>
              <a:rPr lang="en-US" sz="1000" dirty="0"/>
              <a:t>&lt;/</a:t>
            </a:r>
            <a:r>
              <a:rPr lang="en-US" sz="1000" dirty="0">
                <a:solidFill>
                  <a:srgbClr val="C00000"/>
                </a:solidFill>
              </a:rPr>
              <a:t>div</a:t>
            </a:r>
            <a:r>
              <a:rPr lang="en-US" sz="1000" dirty="0"/>
              <a:t>&gt;</a:t>
            </a:r>
          </a:p>
        </p:txBody>
      </p:sp>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8244" y="1340768"/>
            <a:ext cx="2093833" cy="821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969426" y="750320"/>
            <a:ext cx="4140785" cy="1785104"/>
          </a:xfrm>
          <a:prstGeom prst="rect">
            <a:avLst/>
          </a:prstGeom>
          <a:solidFill>
            <a:schemeClr val="bg1">
              <a:lumMod val="85000"/>
            </a:schemeClr>
          </a:solidFill>
          <a:ln w="38100">
            <a:solidFill>
              <a:schemeClr val="tx1"/>
            </a:solidFill>
          </a:ln>
        </p:spPr>
        <p:txBody>
          <a:bodyPr wrap="square" rtlCol="0">
            <a:spAutoFit/>
          </a:bodyPr>
          <a:lstStyle/>
          <a:p>
            <a:r>
              <a:rPr lang="en-US" sz="1000" dirty="0"/>
              <a:t>&lt;</a:t>
            </a:r>
            <a:r>
              <a:rPr lang="en-US" sz="1000" dirty="0">
                <a:solidFill>
                  <a:srgbClr val="C00000"/>
                </a:solidFill>
              </a:rPr>
              <a:t>div</a:t>
            </a:r>
            <a:r>
              <a:rPr lang="en-US" sz="1000" dirty="0"/>
              <a:t> </a:t>
            </a:r>
            <a:r>
              <a:rPr lang="en-US" sz="1000" dirty="0" err="1">
                <a:solidFill>
                  <a:srgbClr val="FF0000"/>
                </a:solidFill>
              </a:rPr>
              <a:t>xmlns:v</a:t>
            </a:r>
            <a:r>
              <a:rPr lang="en-US" sz="1000" dirty="0"/>
              <a:t>=</a:t>
            </a:r>
            <a:r>
              <a:rPr lang="en-US" sz="1000" dirty="0">
                <a:solidFill>
                  <a:srgbClr val="0000FF"/>
                </a:solidFill>
              </a:rPr>
              <a:t>"https://ai.it.jyu.fi/</a:t>
            </a:r>
            <a:r>
              <a:rPr lang="en-US" sz="1000" dirty="0" err="1">
                <a:solidFill>
                  <a:srgbClr val="0000FF"/>
                </a:solidFill>
              </a:rPr>
              <a:t>vagan</a:t>
            </a:r>
            <a:r>
              <a:rPr lang="en-US" sz="1000" dirty="0">
                <a:solidFill>
                  <a:srgbClr val="0000FF"/>
                </a:solidFill>
              </a:rPr>
              <a:t>/ontologies/2016/me.owl#"</a:t>
            </a:r>
            <a:r>
              <a:rPr lang="en-US" sz="1000" dirty="0"/>
              <a:t> </a:t>
            </a:r>
            <a:r>
              <a:rPr lang="en-US" sz="1000" dirty="0" err="1">
                <a:solidFill>
                  <a:srgbClr val="FF0000"/>
                </a:solidFill>
              </a:rPr>
              <a:t>xmlns:t</a:t>
            </a:r>
            <a:r>
              <a:rPr lang="en-US" sz="1000" dirty="0"/>
              <a:t>=</a:t>
            </a:r>
            <a:r>
              <a:rPr lang="en-US" sz="1000" dirty="0">
                <a:solidFill>
                  <a:srgbClr val="0000FF"/>
                </a:solidFill>
              </a:rPr>
              <a:t>"https://ai.it.jyu.fi/</a:t>
            </a:r>
            <a:r>
              <a:rPr lang="en-US" sz="1000" dirty="0" err="1">
                <a:solidFill>
                  <a:srgbClr val="0000FF"/>
                </a:solidFill>
              </a:rPr>
              <a:t>vagan</a:t>
            </a:r>
            <a:r>
              <a:rPr lang="en-US" sz="1000" dirty="0">
                <a:solidFill>
                  <a:srgbClr val="0000FF"/>
                </a:solidFill>
              </a:rPr>
              <a:t>/ontologies/university.owl#" </a:t>
            </a:r>
            <a:r>
              <a:rPr lang="en-US" sz="1000" dirty="0">
                <a:solidFill>
                  <a:srgbClr val="FF0000"/>
                </a:solidFill>
              </a:rPr>
              <a:t>resource</a:t>
            </a:r>
            <a:r>
              <a:rPr lang="en-US" sz="1000" dirty="0"/>
              <a:t> = </a:t>
            </a:r>
            <a:r>
              <a:rPr lang="en-US" sz="1000" dirty="0">
                <a:solidFill>
                  <a:srgbClr val="0000FF"/>
                </a:solidFill>
              </a:rPr>
              <a:t>"t:VaganTerziyan" </a:t>
            </a:r>
            <a:r>
              <a:rPr lang="en-US" sz="1000" dirty="0" err="1">
                <a:solidFill>
                  <a:srgbClr val="FF0000"/>
                </a:solidFill>
              </a:rPr>
              <a:t>typeof</a:t>
            </a:r>
            <a:r>
              <a:rPr lang="en-US" sz="1000" dirty="0">
                <a:solidFill>
                  <a:srgbClr val="FF0000"/>
                </a:solidFill>
              </a:rPr>
              <a:t> </a:t>
            </a:r>
            <a:r>
              <a:rPr lang="en-US" sz="1000" dirty="0"/>
              <a:t>= </a:t>
            </a:r>
            <a:r>
              <a:rPr lang="en-US" sz="1000" dirty="0">
                <a:solidFill>
                  <a:srgbClr val="0000FF"/>
                </a:solidFill>
              </a:rPr>
              <a:t>"v:Person"</a:t>
            </a:r>
            <a:r>
              <a:rPr lang="en-US" sz="1000" dirty="0"/>
              <a:t>&gt;</a:t>
            </a:r>
          </a:p>
          <a:p>
            <a:r>
              <a:rPr lang="en-US" sz="1000" b="1" dirty="0"/>
              <a:t>My name is </a:t>
            </a:r>
            <a:r>
              <a:rPr lang="en-US" sz="1000" dirty="0"/>
              <a:t>&lt;</a:t>
            </a:r>
            <a:r>
              <a:rPr lang="en-US" sz="1000" dirty="0">
                <a:solidFill>
                  <a:srgbClr val="C00000"/>
                </a:solidFill>
              </a:rPr>
              <a:t>span</a:t>
            </a:r>
            <a:r>
              <a:rPr lang="en-US" sz="1000" dirty="0"/>
              <a:t> property=</a:t>
            </a:r>
            <a:r>
              <a:rPr lang="en-US" sz="1000" dirty="0">
                <a:solidFill>
                  <a:srgbClr val="0000FF"/>
                </a:solidFill>
              </a:rPr>
              <a:t>"v:name"</a:t>
            </a:r>
            <a:r>
              <a:rPr lang="en-US" sz="1000" dirty="0"/>
              <a:t>&gt;</a:t>
            </a:r>
            <a:r>
              <a:rPr lang="en-US" sz="1000" b="1" dirty="0"/>
              <a:t>Vagan Terziyan</a:t>
            </a:r>
            <a:r>
              <a:rPr lang="en-US" sz="1000" dirty="0"/>
              <a:t>&lt;/</a:t>
            </a:r>
            <a:r>
              <a:rPr lang="en-US" sz="1000" dirty="0">
                <a:solidFill>
                  <a:srgbClr val="C00000"/>
                </a:solidFill>
              </a:rPr>
              <a:t>span</a:t>
            </a:r>
            <a:r>
              <a:rPr lang="en-US" sz="1000" dirty="0"/>
              <a:t>&gt; </a:t>
            </a:r>
            <a:r>
              <a:rPr lang="en-US" sz="1000" b="1" dirty="0"/>
              <a:t>but people call me </a:t>
            </a:r>
            <a:r>
              <a:rPr lang="en-US" sz="1000" dirty="0"/>
              <a:t>&lt;</a:t>
            </a:r>
            <a:r>
              <a:rPr lang="en-US" sz="1000" dirty="0">
                <a:solidFill>
                  <a:srgbClr val="C00000"/>
                </a:solidFill>
              </a:rPr>
              <a:t>span</a:t>
            </a:r>
            <a:r>
              <a:rPr lang="en-US" sz="1000" dirty="0"/>
              <a:t> </a:t>
            </a:r>
            <a:r>
              <a:rPr lang="en-US" sz="1000" dirty="0">
                <a:solidFill>
                  <a:srgbClr val="FF0000"/>
                </a:solidFill>
              </a:rPr>
              <a:t>property</a:t>
            </a:r>
            <a:r>
              <a:rPr lang="en-US" sz="1000" dirty="0"/>
              <a:t>=</a:t>
            </a:r>
            <a:r>
              <a:rPr lang="en-US" sz="1000" dirty="0">
                <a:solidFill>
                  <a:srgbClr val="0000FF"/>
                </a:solidFill>
              </a:rPr>
              <a:t>"v:nickname"</a:t>
            </a:r>
            <a:r>
              <a:rPr lang="en-US" sz="1000" dirty="0"/>
              <a:t>&gt;</a:t>
            </a:r>
            <a:r>
              <a:rPr lang="en-US" sz="1000" b="1" dirty="0"/>
              <a:t>Professor</a:t>
            </a:r>
            <a:r>
              <a:rPr lang="en-US" sz="1000" dirty="0"/>
              <a:t>&lt;/</a:t>
            </a:r>
            <a:r>
              <a:rPr lang="en-US" sz="1000" dirty="0">
                <a:solidFill>
                  <a:srgbClr val="C00000"/>
                </a:solidFill>
              </a:rPr>
              <a:t>span</a:t>
            </a:r>
            <a:r>
              <a:rPr lang="en-US" sz="1000" dirty="0"/>
              <a:t>&gt; </a:t>
            </a:r>
            <a:r>
              <a:rPr lang="en-US" sz="1000" b="1" dirty="0"/>
              <a:t>because I am a</a:t>
            </a:r>
            <a:r>
              <a:rPr lang="en-US" sz="1000" dirty="0"/>
              <a:t> &lt;</a:t>
            </a:r>
            <a:r>
              <a:rPr lang="en-US" sz="1000" dirty="0">
                <a:solidFill>
                  <a:srgbClr val="C00000"/>
                </a:solidFill>
              </a:rPr>
              <a:t>span </a:t>
            </a:r>
            <a:r>
              <a:rPr lang="en-US" sz="1000" dirty="0">
                <a:solidFill>
                  <a:srgbClr val="FF0000"/>
                </a:solidFill>
              </a:rPr>
              <a:t>property</a:t>
            </a:r>
            <a:r>
              <a:rPr lang="en-US" sz="1000" dirty="0"/>
              <a:t>=</a:t>
            </a:r>
            <a:r>
              <a:rPr lang="en-US" sz="1000" dirty="0">
                <a:solidFill>
                  <a:srgbClr val="0000FF"/>
                </a:solidFill>
              </a:rPr>
              <a:t>"v:title"</a:t>
            </a:r>
            <a:r>
              <a:rPr lang="en-US" sz="1000" dirty="0"/>
              <a:t>&gt;</a:t>
            </a:r>
            <a:r>
              <a:rPr lang="en-US" sz="1000" b="1" dirty="0"/>
              <a:t>professor</a:t>
            </a:r>
            <a:r>
              <a:rPr lang="en-US" sz="1000" dirty="0"/>
              <a:t>&lt;/</a:t>
            </a:r>
            <a:r>
              <a:rPr lang="en-US" sz="1000" dirty="0">
                <a:solidFill>
                  <a:srgbClr val="C00000"/>
                </a:solidFill>
              </a:rPr>
              <a:t>span</a:t>
            </a:r>
            <a:r>
              <a:rPr lang="en-US" sz="1000" dirty="0"/>
              <a:t>&gt; </a:t>
            </a:r>
            <a:r>
              <a:rPr lang="en-US" sz="1000" b="1" dirty="0"/>
              <a:t>at</a:t>
            </a:r>
            <a:r>
              <a:rPr lang="en-US" sz="1000" dirty="0"/>
              <a:t> &lt;</a:t>
            </a:r>
            <a:r>
              <a:rPr lang="en-US" sz="1000" dirty="0">
                <a:solidFill>
                  <a:srgbClr val="C00000"/>
                </a:solidFill>
              </a:rPr>
              <a:t>span</a:t>
            </a:r>
            <a:r>
              <a:rPr lang="en-US" sz="1000" dirty="0"/>
              <a:t> </a:t>
            </a:r>
            <a:r>
              <a:rPr lang="en-US" sz="1000" dirty="0">
                <a:solidFill>
                  <a:srgbClr val="FF0000"/>
                </a:solidFill>
              </a:rPr>
              <a:t>property</a:t>
            </a:r>
            <a:r>
              <a:rPr lang="en-US" sz="1000" dirty="0"/>
              <a:t>=</a:t>
            </a:r>
            <a:r>
              <a:rPr lang="en-US" sz="1000" dirty="0">
                <a:solidFill>
                  <a:srgbClr val="0000FF"/>
                </a:solidFill>
              </a:rPr>
              <a:t>"v:affiliation"</a:t>
            </a:r>
            <a:r>
              <a:rPr lang="en-US" sz="1000" dirty="0"/>
              <a:t>&gt;</a:t>
            </a:r>
            <a:r>
              <a:rPr lang="en-US" sz="1000" b="1" dirty="0"/>
              <a:t>University of Jyvaskyla</a:t>
            </a:r>
            <a:r>
              <a:rPr lang="en-US" sz="1000" dirty="0"/>
              <a:t>&lt;/</a:t>
            </a:r>
            <a:r>
              <a:rPr lang="en-US" sz="1000" dirty="0">
                <a:solidFill>
                  <a:srgbClr val="C00000"/>
                </a:solidFill>
              </a:rPr>
              <a:t>span</a:t>
            </a:r>
            <a:r>
              <a:rPr lang="en-US" sz="1000" dirty="0"/>
              <a:t>&gt; </a:t>
            </a:r>
            <a:r>
              <a:rPr lang="en-US" sz="1000" b="1" dirty="0"/>
              <a:t>.</a:t>
            </a:r>
          </a:p>
          <a:p>
            <a:r>
              <a:rPr lang="en-US" sz="1000" b="1" dirty="0"/>
              <a:t>Here is my home page:</a:t>
            </a:r>
          </a:p>
          <a:p>
            <a:r>
              <a:rPr lang="en-US" sz="1000" dirty="0"/>
              <a:t>&lt;</a:t>
            </a:r>
            <a:r>
              <a:rPr lang="en-US" sz="1000" dirty="0">
                <a:solidFill>
                  <a:srgbClr val="C00000"/>
                </a:solidFill>
              </a:rPr>
              <a:t>a</a:t>
            </a:r>
            <a:r>
              <a:rPr lang="en-US" sz="1000" dirty="0"/>
              <a:t> </a:t>
            </a:r>
            <a:r>
              <a:rPr lang="en-US" sz="1000" dirty="0" err="1">
                <a:solidFill>
                  <a:srgbClr val="FF0000"/>
                </a:solidFill>
              </a:rPr>
              <a:t>href</a:t>
            </a:r>
            <a:r>
              <a:rPr lang="en-US" sz="1000" dirty="0"/>
              <a:t>=</a:t>
            </a:r>
            <a:r>
              <a:rPr lang="en-US" sz="1000" dirty="0">
                <a:solidFill>
                  <a:srgbClr val="0000FF"/>
                </a:solidFill>
              </a:rPr>
              <a:t>"https://ai.it.jyu.fi/</a:t>
            </a:r>
            <a:r>
              <a:rPr lang="en-US" sz="1000" dirty="0" err="1">
                <a:solidFill>
                  <a:srgbClr val="0000FF"/>
                </a:solidFill>
              </a:rPr>
              <a:t>vagan</a:t>
            </a:r>
            <a:r>
              <a:rPr lang="en-US" sz="1000" dirty="0">
                <a:solidFill>
                  <a:srgbClr val="0000FF"/>
                </a:solidFill>
              </a:rPr>
              <a:t>"</a:t>
            </a:r>
            <a:r>
              <a:rPr lang="en-US" sz="1000" dirty="0"/>
              <a:t> </a:t>
            </a:r>
            <a:r>
              <a:rPr lang="en-US" sz="1000" b="1" dirty="0" err="1">
                <a:solidFill>
                  <a:srgbClr val="FF0000"/>
                </a:solidFill>
              </a:rPr>
              <a:t>rel</a:t>
            </a:r>
            <a:r>
              <a:rPr lang="en-US" sz="1000" b="1" dirty="0"/>
              <a:t>=</a:t>
            </a:r>
            <a:r>
              <a:rPr lang="en-US" sz="1000" dirty="0">
                <a:solidFill>
                  <a:srgbClr val="0000FF"/>
                </a:solidFill>
              </a:rPr>
              <a:t>"v:url"</a:t>
            </a:r>
            <a:r>
              <a:rPr lang="en-US" sz="1000" dirty="0"/>
              <a:t>&gt;</a:t>
            </a:r>
            <a:r>
              <a:rPr lang="en-US" sz="1000" b="1" dirty="0"/>
              <a:t>https://ai.it.jyu.fi/vagan</a:t>
            </a:r>
            <a:r>
              <a:rPr lang="en-US" sz="1000" dirty="0"/>
              <a:t> &lt;/</a:t>
            </a:r>
            <a:r>
              <a:rPr lang="en-US" sz="1000" dirty="0">
                <a:solidFill>
                  <a:srgbClr val="C00000"/>
                </a:solidFill>
              </a:rPr>
              <a:t>a</a:t>
            </a:r>
            <a:r>
              <a:rPr lang="en-US" sz="1000" dirty="0"/>
              <a:t>&gt;</a:t>
            </a:r>
            <a:r>
              <a:rPr lang="en-US" sz="1000" b="1" dirty="0"/>
              <a:t>.</a:t>
            </a:r>
          </a:p>
          <a:p>
            <a:r>
              <a:rPr lang="en-US" sz="1000" dirty="0"/>
              <a:t>&lt;/</a:t>
            </a:r>
            <a:r>
              <a:rPr lang="en-US" sz="1000" dirty="0">
                <a:solidFill>
                  <a:srgbClr val="C00000"/>
                </a:solidFill>
              </a:rPr>
              <a:t>div</a:t>
            </a:r>
            <a:r>
              <a:rPr lang="en-US" sz="1000" dirty="0"/>
              <a:t>&gt;</a:t>
            </a:r>
          </a:p>
        </p:txBody>
      </p:sp>
      <p:sp>
        <p:nvSpPr>
          <p:cNvPr id="3" name="Rectangle 2"/>
          <p:cNvSpPr/>
          <p:nvPr/>
        </p:nvSpPr>
        <p:spPr>
          <a:xfrm>
            <a:off x="5025812" y="2544438"/>
            <a:ext cx="1755609" cy="307777"/>
          </a:xfrm>
          <a:prstGeom prst="rect">
            <a:avLst/>
          </a:prstGeom>
        </p:spPr>
        <p:txBody>
          <a:bodyPr wrap="none">
            <a:spAutoFit/>
          </a:bodyPr>
          <a:lstStyle/>
          <a:p>
            <a:r>
              <a:rPr lang="en-US" dirty="0">
                <a:hlinkClick r:id="rId6"/>
              </a:rPr>
              <a:t>http://rdfa.info/play/</a:t>
            </a:r>
            <a:r>
              <a:rPr lang="en-US" dirty="0"/>
              <a:t> </a:t>
            </a:r>
          </a:p>
        </p:txBody>
      </p:sp>
      <p:sp>
        <p:nvSpPr>
          <p:cNvPr id="14" name="Rectangle 13"/>
          <p:cNvSpPr/>
          <p:nvPr/>
        </p:nvSpPr>
        <p:spPr>
          <a:xfrm>
            <a:off x="5024286" y="2739990"/>
            <a:ext cx="2890278" cy="307777"/>
          </a:xfrm>
          <a:prstGeom prst="rect">
            <a:avLst/>
          </a:prstGeom>
        </p:spPr>
        <p:txBody>
          <a:bodyPr wrap="none">
            <a:spAutoFit/>
          </a:bodyPr>
          <a:lstStyle/>
          <a:p>
            <a:r>
              <a:rPr lang="en-US" dirty="0">
                <a:hlinkClick r:id="rId7"/>
              </a:rPr>
              <a:t>https://www.easyrdf.org/converter</a:t>
            </a:r>
            <a:r>
              <a:rPr lang="en-US" dirty="0"/>
              <a:t> </a:t>
            </a:r>
          </a:p>
        </p:txBody>
      </p:sp>
      <p:pic>
        <p:nvPicPr>
          <p:cNvPr id="15" name="Picture 14">
            <a:extLst>
              <a:ext uri="{FF2B5EF4-FFF2-40B4-BE49-F238E27FC236}">
                <a16:creationId xmlns:a16="http://schemas.microsoft.com/office/drawing/2014/main" id="{AD158C56-64F8-177A-5C5B-EFB62710EC87}"/>
              </a:ext>
            </a:extLst>
          </p:cNvPr>
          <p:cNvPicPr>
            <a:picLocks noChangeAspect="1"/>
          </p:cNvPicPr>
          <p:nvPr/>
        </p:nvPicPr>
        <p:blipFill>
          <a:blip r:embed="rId8"/>
          <a:stretch>
            <a:fillRect/>
          </a:stretch>
        </p:blipFill>
        <p:spPr>
          <a:xfrm>
            <a:off x="5076056" y="3243320"/>
            <a:ext cx="3888432" cy="1626088"/>
          </a:xfrm>
          <a:prstGeom prst="rect">
            <a:avLst/>
          </a:prstGeom>
        </p:spPr>
      </p:pic>
      <p:sp>
        <p:nvSpPr>
          <p:cNvPr id="9" name="Rectangle 8"/>
          <p:cNvSpPr/>
          <p:nvPr/>
        </p:nvSpPr>
        <p:spPr>
          <a:xfrm>
            <a:off x="7946293" y="4022629"/>
            <a:ext cx="984565"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N3</a:t>
            </a:r>
          </a:p>
        </p:txBody>
      </p:sp>
      <p:sp>
        <p:nvSpPr>
          <p:cNvPr id="12" name="Rectangle 11"/>
          <p:cNvSpPr/>
          <p:nvPr/>
        </p:nvSpPr>
        <p:spPr>
          <a:xfrm>
            <a:off x="8117611" y="2087280"/>
            <a:ext cx="1015022" cy="461665"/>
          </a:xfrm>
          <a:prstGeom prst="rect">
            <a:avLst/>
          </a:prstGeom>
        </p:spPr>
        <p:txBody>
          <a:bodyPr wrap="none">
            <a:spAutoFit/>
          </a:bodyPr>
          <a:lstStyle/>
          <a:p>
            <a:pPr algn="ctr">
              <a:defRPr/>
            </a:pP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RDFa</a:t>
            </a:r>
          </a:p>
        </p:txBody>
      </p:sp>
    </p:spTree>
    <p:extLst>
      <p:ext uri="{BB962C8B-B14F-4D97-AF65-F5344CB8AC3E}">
        <p14:creationId xmlns:p14="http://schemas.microsoft.com/office/powerpoint/2010/main" val="10595853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306" name="Group 1"/>
          <p:cNvGrpSpPr>
            <a:grpSpLocks/>
          </p:cNvGrpSpPr>
          <p:nvPr/>
        </p:nvGrpSpPr>
        <p:grpSpPr bwMode="auto">
          <a:xfrm>
            <a:off x="4764" y="1196975"/>
            <a:ext cx="9129712" cy="5638800"/>
            <a:chOff x="14283" y="1196752"/>
            <a:chExt cx="9129717" cy="5639729"/>
          </a:xfrm>
        </p:grpSpPr>
        <p:pic>
          <p:nvPicPr>
            <p:cNvPr id="22630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3" y="1196752"/>
              <a:ext cx="9129717" cy="54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004989" y="3319199"/>
              <a:ext cx="3465438" cy="1200329"/>
            </a:xfrm>
            <a:prstGeom prst="rect">
              <a:avLst/>
            </a:prstGeom>
            <a:noFill/>
          </p:spPr>
          <p:txBody>
            <a:bodyPr>
              <a:spAutoFit/>
            </a:bodyPr>
            <a:lstStyle/>
            <a:p>
              <a:pPr algn="ctr">
                <a:defRPr/>
              </a:pPr>
              <a:r>
                <a:rPr lang="ru-RU" sz="3600" b="1" dirty="0">
                  <a:ln w="10541" cmpd="sng">
                    <a:solidFill>
                      <a:schemeClr val="accent1">
                        <a:shade val="88000"/>
                        <a:satMod val="110000"/>
                      </a:schemeClr>
                    </a:solidFill>
                    <a:prstDash val="solid"/>
                  </a:ln>
                  <a:solidFill>
                    <a:srgbClr val="0000FF"/>
                  </a:solidFill>
                </a:rPr>
                <a:t>... </a:t>
              </a:r>
              <a:r>
                <a:rPr lang="en-US" sz="3600" b="1" dirty="0">
                  <a:ln w="10541" cmpd="sng">
                    <a:solidFill>
                      <a:schemeClr val="accent1">
                        <a:shade val="88000"/>
                        <a:satMod val="110000"/>
                      </a:schemeClr>
                    </a:solidFill>
                    <a:prstDash val="solid"/>
                  </a:ln>
                  <a:solidFill>
                    <a:srgbClr val="0000FF"/>
                  </a:solidFill>
                </a:rPr>
                <a:t>Download Protégé first</a:t>
              </a:r>
              <a:r>
                <a:rPr lang="ru-RU" sz="3600" b="1" dirty="0">
                  <a:ln w="10541" cmpd="sng">
                    <a:solidFill>
                      <a:schemeClr val="accent1">
                        <a:shade val="88000"/>
                        <a:satMod val="110000"/>
                      </a:schemeClr>
                    </a:solidFill>
                    <a:prstDash val="solid"/>
                  </a:ln>
                  <a:solidFill>
                    <a:srgbClr val="0000FF"/>
                  </a:solidFill>
                </a:rPr>
                <a:t> !</a:t>
              </a:r>
              <a:r>
                <a:rPr lang="en-US" sz="3600" b="1" dirty="0">
                  <a:ln w="10541" cmpd="sng">
                    <a:solidFill>
                      <a:schemeClr val="accent1">
                        <a:shade val="88000"/>
                        <a:satMod val="110000"/>
                      </a:schemeClr>
                    </a:solidFill>
                    <a:prstDash val="solid"/>
                  </a:ln>
                  <a:solidFill>
                    <a:srgbClr val="0000FF"/>
                  </a:solidFill>
                </a:rPr>
                <a:t>..</a:t>
              </a:r>
            </a:p>
          </p:txBody>
        </p:sp>
        <p:grpSp>
          <p:nvGrpSpPr>
            <p:cNvPr id="226310" name="Group 4"/>
            <p:cNvGrpSpPr>
              <a:grpSpLocks/>
            </p:cNvGrpSpPr>
            <p:nvPr/>
          </p:nvGrpSpPr>
          <p:grpSpPr bwMode="auto">
            <a:xfrm>
              <a:off x="7268210" y="6357733"/>
              <a:ext cx="1850762" cy="478748"/>
              <a:chOff x="2339752" y="260648"/>
              <a:chExt cx="2304256" cy="648072"/>
            </a:xfrm>
          </p:grpSpPr>
          <p:sp>
            <p:nvSpPr>
              <p:cNvPr id="6" name="Rounded Rectangle 5"/>
              <p:cNvSpPr/>
              <p:nvPr/>
            </p:nvSpPr>
            <p:spPr>
              <a:xfrm>
                <a:off x="2338960" y="259624"/>
                <a:ext cx="2304585" cy="649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26312" name="Group 6"/>
              <p:cNvGrpSpPr>
                <a:grpSpLocks/>
              </p:cNvGrpSpPr>
              <p:nvPr/>
            </p:nvGrpSpPr>
            <p:grpSpPr bwMode="auto">
              <a:xfrm>
                <a:off x="2462260" y="351707"/>
                <a:ext cx="2076450" cy="478529"/>
                <a:chOff x="3286125" y="3050025"/>
                <a:chExt cx="2076450" cy="478529"/>
              </a:xfrm>
            </p:grpSpPr>
            <p:pic>
              <p:nvPicPr>
                <p:cNvPr id="2263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3267075"/>
                  <a:ext cx="2076450" cy="26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63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050025"/>
                  <a:ext cx="20764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sp>
        <p:nvSpPr>
          <p:cNvPr id="11" name="Rectangle 10"/>
          <p:cNvSpPr/>
          <p:nvPr/>
        </p:nvSpPr>
        <p:spPr>
          <a:xfrm>
            <a:off x="1603943" y="0"/>
            <a:ext cx="7160871"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Want to go further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2"/>
          <p:cNvSpPr>
            <a:spLocks noChangeArrowheads="1"/>
          </p:cNvSpPr>
          <p:nvPr/>
        </p:nvSpPr>
        <p:spPr bwMode="auto">
          <a:xfrm>
            <a:off x="508002" y="304800"/>
            <a:ext cx="84978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b="1">
                <a:solidFill>
                  <a:schemeClr val="tx2"/>
                </a:solidFill>
              </a:rPr>
              <a:t>Tutorial: Designing Ontologies with Protégé</a:t>
            </a:r>
          </a:p>
        </p:txBody>
      </p:sp>
      <p:sp>
        <p:nvSpPr>
          <p:cNvPr id="227332" name="Rectangle 5"/>
          <p:cNvSpPr>
            <a:spLocks noChangeArrowheads="1"/>
          </p:cNvSpPr>
          <p:nvPr/>
        </p:nvSpPr>
        <p:spPr bwMode="auto">
          <a:xfrm>
            <a:off x="179425" y="1196975"/>
            <a:ext cx="45370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r>
              <a:rPr lang="en-US" altLang="en-US" sz="2000" dirty="0"/>
              <a:t>Protégé is an ontology editor and a knowledge-base editor (download from: </a:t>
            </a:r>
            <a:r>
              <a:rPr lang="en-US" altLang="en-US" sz="2400" u="sng" dirty="0">
                <a:solidFill>
                  <a:srgbClr val="0033CC"/>
                </a:solidFill>
              </a:rPr>
              <a:t>http://protege.stanford.edu</a:t>
            </a:r>
            <a:r>
              <a:rPr lang="en-US" altLang="en-US" sz="2400" dirty="0"/>
              <a:t> ).</a:t>
            </a:r>
          </a:p>
          <a:p>
            <a:pPr algn="just" eaLnBrk="1" hangingPunct="1"/>
            <a:r>
              <a:rPr lang="en-US" altLang="en-US" sz="2000" dirty="0"/>
              <a:t>Protégé is also an open-source, Java tool that provides an extensible architecture for the creation of customized knowledge-based applications.</a:t>
            </a:r>
          </a:p>
          <a:p>
            <a:pPr algn="just" eaLnBrk="1" hangingPunct="1"/>
            <a:r>
              <a:rPr lang="en-US" altLang="en-US" sz="2000" dirty="0"/>
              <a:t>Protégé's OWL Plug-in now provides support for editing Semantic Web ontologies.</a:t>
            </a:r>
          </a:p>
        </p:txBody>
      </p:sp>
      <p:pic>
        <p:nvPicPr>
          <p:cNvPr id="227333" name="Picture 6" descr="The Protege Ne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1108" y="621469"/>
            <a:ext cx="2267781" cy="226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4" name="TextBox 6"/>
          <p:cNvSpPr txBox="1">
            <a:spLocks noChangeArrowheads="1"/>
          </p:cNvSpPr>
          <p:nvPr/>
        </p:nvSpPr>
        <p:spPr bwMode="auto">
          <a:xfrm>
            <a:off x="5364088" y="2780928"/>
            <a:ext cx="23764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dirty="0">
                <a:solidFill>
                  <a:srgbClr val="FF0000"/>
                </a:solidFill>
              </a:rPr>
              <a:t>PLEASE !!!</a:t>
            </a:r>
          </a:p>
          <a:p>
            <a:pPr eaLnBrk="1" hangingPunct="1">
              <a:spcBef>
                <a:spcPct val="0"/>
              </a:spcBef>
              <a:buFontTx/>
              <a:buNone/>
            </a:pPr>
            <a:r>
              <a:rPr lang="en-US" altLang="en-US" sz="2400" b="1" dirty="0">
                <a:solidFill>
                  <a:srgbClr val="FF0000"/>
                </a:solidFill>
              </a:rPr>
              <a:t>Download version:</a:t>
            </a:r>
          </a:p>
          <a:p>
            <a:pPr eaLnBrk="1" hangingPunct="1">
              <a:spcBef>
                <a:spcPct val="0"/>
              </a:spcBef>
              <a:buFontTx/>
              <a:buNone/>
            </a:pPr>
            <a:r>
              <a:rPr lang="en-US" altLang="en-US" sz="2400" b="1" dirty="0">
                <a:solidFill>
                  <a:srgbClr val="FF0000"/>
                </a:solidFill>
              </a:rPr>
              <a:t>Protégé 5.5.0 or later</a:t>
            </a:r>
          </a:p>
        </p:txBody>
      </p:sp>
      <p:grpSp>
        <p:nvGrpSpPr>
          <p:cNvPr id="227339" name="Group 2"/>
          <p:cNvGrpSpPr>
            <a:grpSpLocks/>
          </p:cNvGrpSpPr>
          <p:nvPr/>
        </p:nvGrpSpPr>
        <p:grpSpPr bwMode="auto">
          <a:xfrm>
            <a:off x="57150" y="5338837"/>
            <a:ext cx="4514850" cy="1470025"/>
            <a:chOff x="57150" y="5338633"/>
            <a:chExt cx="4514850" cy="1470155"/>
          </a:xfrm>
        </p:grpSpPr>
        <p:sp>
          <p:nvSpPr>
            <p:cNvPr id="3" name="Text Box 3"/>
            <p:cNvSpPr txBox="1">
              <a:spLocks noChangeArrowheads="1"/>
            </p:cNvSpPr>
            <p:nvPr/>
          </p:nvSpPr>
          <p:spPr bwMode="auto">
            <a:xfrm>
              <a:off x="57150" y="6092762"/>
              <a:ext cx="4514850" cy="339755"/>
            </a:xfrm>
            <a:prstGeom prst="rect">
              <a:avLst/>
            </a:prstGeom>
            <a:solidFill>
              <a:srgbClr val="C0C0C0"/>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defRPr/>
              </a:pPr>
              <a:r>
                <a:rPr lang="en-GB" altLang="en-US" sz="1600" u="sng" dirty="0">
                  <a:solidFill>
                    <a:srgbClr val="0033CC"/>
                  </a:solidFill>
                  <a:latin typeface="+mn-lt"/>
                  <a:ea typeface="Gulim" pitchFamily="34" charset="-127"/>
                  <a:hlinkClick r:id="rId3"/>
                </a:rPr>
                <a:t>https://ai.it.jyu.fi/vagan/ProtegeOWL_1.ppt</a:t>
              </a:r>
              <a:r>
                <a:rPr lang="en-GB" altLang="en-US" sz="1600" u="sng" dirty="0">
                  <a:solidFill>
                    <a:srgbClr val="0033CC"/>
                  </a:solidFill>
                  <a:latin typeface="+mn-lt"/>
                  <a:ea typeface="Gulim" pitchFamily="34" charset="-127"/>
                </a:rPr>
                <a:t> </a:t>
              </a:r>
            </a:p>
          </p:txBody>
        </p:sp>
        <p:sp>
          <p:nvSpPr>
            <p:cNvPr id="4" name="Text Box 4"/>
            <p:cNvSpPr txBox="1">
              <a:spLocks noChangeArrowheads="1"/>
            </p:cNvSpPr>
            <p:nvPr/>
          </p:nvSpPr>
          <p:spPr bwMode="auto">
            <a:xfrm>
              <a:off x="60325" y="6470620"/>
              <a:ext cx="4511675" cy="338168"/>
            </a:xfrm>
            <a:prstGeom prst="rect">
              <a:avLst/>
            </a:prstGeom>
            <a:solidFill>
              <a:srgbClr val="C0C0C0"/>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defRPr/>
              </a:pPr>
              <a:r>
                <a:rPr lang="en-GB" altLang="en-US" sz="1600" u="sng" dirty="0">
                  <a:solidFill>
                    <a:srgbClr val="0033CC"/>
                  </a:solidFill>
                  <a:latin typeface="+mn-lt"/>
                  <a:ea typeface="Gulim" pitchFamily="34" charset="-127"/>
                  <a:hlinkClick r:id="rId3"/>
                </a:rPr>
                <a:t>https://ai.it.jyu.fi/vagan/ProtegeOWL_2.ppt</a:t>
              </a:r>
              <a:r>
                <a:rPr lang="en-GB" altLang="en-US" sz="1600" u="sng" dirty="0">
                  <a:solidFill>
                    <a:srgbClr val="0033CC"/>
                  </a:solidFill>
                  <a:latin typeface="+mn-lt"/>
                  <a:ea typeface="Gulim" pitchFamily="34" charset="-127"/>
                </a:rPr>
                <a:t> </a:t>
              </a:r>
            </a:p>
          </p:txBody>
        </p:sp>
        <p:sp>
          <p:nvSpPr>
            <p:cNvPr id="227342" name="Text Box 3"/>
            <p:cNvSpPr txBox="1">
              <a:spLocks noChangeArrowheads="1"/>
            </p:cNvSpPr>
            <p:nvPr/>
          </p:nvSpPr>
          <p:spPr bwMode="auto">
            <a:xfrm>
              <a:off x="62865" y="5716270"/>
              <a:ext cx="4509135" cy="339725"/>
            </a:xfrm>
            <a:prstGeom prst="rect">
              <a:avLst/>
            </a:prstGeom>
            <a:solidFill>
              <a:srgbClr val="C0C0C0"/>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600" dirty="0">
                  <a:hlinkClick r:id="rId4"/>
                </a:rPr>
                <a:t>https://ai.it.jyu.fi/vagan/Ontologies.ppt</a:t>
              </a:r>
              <a:endParaRPr lang="en-GB" altLang="en-US" sz="1600" u="sng" dirty="0">
                <a:solidFill>
                  <a:srgbClr val="0033CC"/>
                </a:solidFill>
                <a:latin typeface="Times New Roman" pitchFamily="18" charset="0"/>
                <a:ea typeface="Gulim" pitchFamily="34" charset="-127"/>
              </a:endParaRPr>
            </a:p>
          </p:txBody>
        </p:sp>
        <p:sp>
          <p:nvSpPr>
            <p:cNvPr id="2" name="Rectangle 1"/>
            <p:cNvSpPr/>
            <p:nvPr/>
          </p:nvSpPr>
          <p:spPr>
            <a:xfrm>
              <a:off x="62865" y="5338633"/>
              <a:ext cx="4509135"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These will help to enjoy Protégé:</a:t>
              </a:r>
            </a:p>
          </p:txBody>
        </p:sp>
      </p:gr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05753" y="3561057"/>
            <a:ext cx="5627635" cy="2931143"/>
          </a:xfrm>
          <a:prstGeom prst="rect">
            <a:avLst/>
          </a:prstGeom>
        </p:spPr>
      </p:pic>
      <p:sp>
        <p:nvSpPr>
          <p:cNvPr id="2" name="Title 1"/>
          <p:cNvSpPr txBox="1">
            <a:spLocks/>
          </p:cNvSpPr>
          <p:nvPr/>
        </p:nvSpPr>
        <p:spPr>
          <a:xfrm>
            <a:off x="1313290" y="-7938"/>
            <a:ext cx="7291158" cy="50482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3200" kern="0" dirty="0"/>
              <a:t>Download Protégé 5.5.0 or later</a:t>
            </a:r>
            <a:endParaRPr lang="en-US" sz="3600" kern="0" dirty="0"/>
          </a:p>
        </p:txBody>
      </p:sp>
      <p:sp>
        <p:nvSpPr>
          <p:cNvPr id="228355" name="TextBox 2"/>
          <p:cNvSpPr txBox="1">
            <a:spLocks noChangeArrowheads="1"/>
          </p:cNvSpPr>
          <p:nvPr/>
        </p:nvSpPr>
        <p:spPr bwMode="auto">
          <a:xfrm>
            <a:off x="6115444" y="1015065"/>
            <a:ext cx="3014663"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hlinkClick r:id="rId3"/>
              </a:rPr>
              <a:t>http://protege.stanford.edu/</a:t>
            </a:r>
            <a:r>
              <a:rPr lang="en-US" altLang="en-US" sz="1800" dirty="0"/>
              <a:t> </a:t>
            </a:r>
          </a:p>
        </p:txBody>
      </p:sp>
      <p:grpSp>
        <p:nvGrpSpPr>
          <p:cNvPr id="228358" name="Group 5"/>
          <p:cNvGrpSpPr>
            <a:grpSpLocks/>
          </p:cNvGrpSpPr>
          <p:nvPr/>
        </p:nvGrpSpPr>
        <p:grpSpPr bwMode="auto">
          <a:xfrm>
            <a:off x="61915" y="666750"/>
            <a:ext cx="4942133" cy="3042852"/>
            <a:chOff x="52608" y="580710"/>
            <a:chExt cx="4752528" cy="2849282"/>
          </a:xfrm>
        </p:grpSpPr>
        <p:grpSp>
          <p:nvGrpSpPr>
            <p:cNvPr id="228373" name="Group 20"/>
            <p:cNvGrpSpPr>
              <a:grpSpLocks/>
            </p:cNvGrpSpPr>
            <p:nvPr/>
          </p:nvGrpSpPr>
          <p:grpSpPr bwMode="auto">
            <a:xfrm>
              <a:off x="52608" y="580710"/>
              <a:ext cx="4752528" cy="2849282"/>
              <a:chOff x="611560" y="1196752"/>
              <a:chExt cx="6467475" cy="4176464"/>
            </a:xfrm>
          </p:grpSpPr>
          <p:pic>
            <p:nvPicPr>
              <p:cNvPr id="2283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196752"/>
                <a:ext cx="6467475"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8377" name="Up Arrow 24"/>
              <p:cNvSpPr>
                <a:spLocks noChangeArrowheads="1"/>
              </p:cNvSpPr>
              <p:nvPr/>
            </p:nvSpPr>
            <p:spPr bwMode="auto">
              <a:xfrm>
                <a:off x="2411760" y="4869160"/>
                <a:ext cx="360040" cy="504056"/>
              </a:xfrm>
              <a:prstGeom prst="upArrow">
                <a:avLst>
                  <a:gd name="adj1" fmla="val 50000"/>
                  <a:gd name="adj2" fmla="val 65048"/>
                </a:avLst>
              </a:prstGeom>
              <a:solidFill>
                <a:srgbClr val="3366FF"/>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grpSp>
        <p:sp>
          <p:nvSpPr>
            <p:cNvPr id="228374" name="Oval 21"/>
            <p:cNvSpPr>
              <a:spLocks noChangeArrowheads="1"/>
            </p:cNvSpPr>
            <p:nvPr/>
          </p:nvSpPr>
          <p:spPr bwMode="auto">
            <a:xfrm>
              <a:off x="171337" y="853917"/>
              <a:ext cx="504056" cy="483447"/>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23" name="Rectangle 22"/>
            <p:cNvSpPr/>
            <p:nvPr/>
          </p:nvSpPr>
          <p:spPr>
            <a:xfrm>
              <a:off x="252053" y="849208"/>
              <a:ext cx="356169" cy="46167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p>
          </p:txBody>
        </p:sp>
      </p:grpSp>
      <p:sp>
        <p:nvSpPr>
          <p:cNvPr id="228372" name="Up Arrow 19"/>
          <p:cNvSpPr>
            <a:spLocks noChangeArrowheads="1"/>
          </p:cNvSpPr>
          <p:nvPr/>
        </p:nvSpPr>
        <p:spPr bwMode="auto">
          <a:xfrm>
            <a:off x="7668344" y="6405181"/>
            <a:ext cx="264584" cy="343871"/>
          </a:xfrm>
          <a:prstGeom prst="upArrow">
            <a:avLst>
              <a:gd name="adj1" fmla="val 50000"/>
              <a:gd name="adj2" fmla="val 65048"/>
            </a:avLst>
          </a:prstGeom>
          <a:solidFill>
            <a:srgbClr val="3366FF"/>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228369" name="Oval 16"/>
          <p:cNvSpPr>
            <a:spLocks noChangeArrowheads="1"/>
          </p:cNvSpPr>
          <p:nvPr/>
        </p:nvSpPr>
        <p:spPr bwMode="auto">
          <a:xfrm>
            <a:off x="2800239" y="4037447"/>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8" name="Rectangle 17"/>
          <p:cNvSpPr/>
          <p:nvPr/>
        </p:nvSpPr>
        <p:spPr bwMode="auto">
          <a:xfrm>
            <a:off x="2880961" y="4032738"/>
            <a:ext cx="356188" cy="4616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p>
        </p:txBody>
      </p:sp>
      <p:pic>
        <p:nvPicPr>
          <p:cNvPr id="4" name="Picture 3"/>
          <p:cNvPicPr>
            <a:picLocks noChangeAspect="1"/>
          </p:cNvPicPr>
          <p:nvPr/>
        </p:nvPicPr>
        <p:blipFill>
          <a:blip r:embed="rId5"/>
          <a:stretch>
            <a:fillRect/>
          </a:stretch>
        </p:blipFill>
        <p:spPr>
          <a:xfrm>
            <a:off x="5397911" y="1988840"/>
            <a:ext cx="3746089" cy="928449"/>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6"/>
          <p:cNvGrpSpPr>
            <a:grpSpLocks/>
          </p:cNvGrpSpPr>
          <p:nvPr/>
        </p:nvGrpSpPr>
        <p:grpSpPr bwMode="auto">
          <a:xfrm>
            <a:off x="77788" y="569951"/>
            <a:ext cx="8937270" cy="1584894"/>
            <a:chOff x="107504" y="965488"/>
            <a:chExt cx="8937583" cy="1585470"/>
          </a:xfrm>
        </p:grpSpPr>
        <p:sp>
          <p:nvSpPr>
            <p:cNvPr id="229392" name="TextBox 3"/>
            <p:cNvSpPr txBox="1">
              <a:spLocks noChangeArrowheads="1"/>
            </p:cNvSpPr>
            <p:nvPr/>
          </p:nvSpPr>
          <p:spPr bwMode="auto">
            <a:xfrm>
              <a:off x="107504" y="980728"/>
              <a:ext cx="6336704" cy="1570230"/>
            </a:xfrm>
            <a:prstGeom prst="rect">
              <a:avLst/>
            </a:prstGeom>
            <a:solidFill>
              <a:schemeClr val="accent1"/>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u="sng">
                  <a:solidFill>
                    <a:srgbClr val="0000FF"/>
                  </a:solidFill>
                </a:rPr>
                <a:t>DBpedia</a:t>
              </a:r>
              <a:r>
                <a:rPr lang="en-US" altLang="en-US" sz="1600"/>
                <a:t> (</a:t>
              </a:r>
              <a:r>
                <a:rPr lang="en-US" altLang="en-US" sz="1600" b="1" u="sng">
                  <a:solidFill>
                    <a:srgbClr val="0000FF"/>
                  </a:solidFill>
                </a:rPr>
                <a:t>D</a:t>
              </a:r>
              <a:r>
                <a:rPr lang="en-US" altLang="en-US" sz="1600"/>
                <a:t>ata</a:t>
              </a:r>
              <a:r>
                <a:rPr lang="en-US" altLang="en-US" sz="1600" b="1" u="sng">
                  <a:solidFill>
                    <a:srgbClr val="0000FF"/>
                  </a:solidFill>
                </a:rPr>
                <a:t>B</a:t>
              </a:r>
              <a:r>
                <a:rPr lang="en-US" altLang="en-US" sz="1600"/>
                <a:t>ase</a:t>
              </a:r>
              <a:r>
                <a:rPr lang="en-US" altLang="en-US" sz="1600" b="1" u="sng">
                  <a:solidFill>
                    <a:srgbClr val="0000FF"/>
                  </a:solidFill>
                </a:rPr>
                <a:t>Pedia</a:t>
              </a:r>
              <a:r>
                <a:rPr lang="en-US" altLang="en-US" sz="1600"/>
                <a:t>) is a project aiming to extract </a:t>
              </a:r>
              <a:r>
                <a:rPr lang="en-US" altLang="en-US" sz="1600" i="1"/>
                <a:t>structured content</a:t>
              </a:r>
              <a:r>
                <a:rPr lang="en-US" altLang="en-US" sz="1600"/>
                <a:t> from the information created as part of the </a:t>
              </a:r>
              <a:r>
                <a:rPr lang="en-US" altLang="en-US" sz="1600" b="1"/>
                <a:t>Wikipedia</a:t>
              </a:r>
              <a:r>
                <a:rPr lang="en-US" altLang="en-US" sz="1600"/>
                <a:t> project and making it available in the Web. DBpedia allows querying  relationships and properties associated with Wikipedia resources, including links to other related datasets.</a:t>
              </a:r>
              <a:r>
                <a:rPr lang="en-US" altLang="en-US" sz="1600" baseline="30000"/>
                <a:t> </a:t>
              </a:r>
              <a:r>
                <a:rPr lang="en-US" altLang="en-US" sz="1600"/>
                <a:t> Therefore DBpedia is one of the more famous parts of the decentralized </a:t>
              </a:r>
              <a:r>
                <a:rPr lang="en-US" altLang="en-US" sz="1600" i="1"/>
                <a:t>Linked Data </a:t>
              </a:r>
              <a:r>
                <a:rPr lang="en-US" altLang="en-US" sz="1600"/>
                <a:t>effort.</a:t>
              </a:r>
            </a:p>
          </p:txBody>
        </p:sp>
        <p:pic>
          <p:nvPicPr>
            <p:cNvPr id="229393" name="Picture 2"/>
            <p:cNvPicPr>
              <a:picLocks noChangeAspect="1" noChangeArrowheads="1"/>
            </p:cNvPicPr>
            <p:nvPr/>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6497549" y="965488"/>
              <a:ext cx="2547538" cy="1564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29379" name="Rectangle 2"/>
          <p:cNvSpPr>
            <a:spLocks noGrp="1" noChangeArrowheads="1"/>
          </p:cNvSpPr>
          <p:nvPr>
            <p:ph type="title"/>
          </p:nvPr>
        </p:nvSpPr>
        <p:spPr>
          <a:xfrm>
            <a:off x="457200" y="-30163"/>
            <a:ext cx="5410200" cy="530226"/>
          </a:xfrm>
          <a:noFill/>
        </p:spPr>
        <p:txBody>
          <a:bodyPr lIns="92075" tIns="46038" rIns="92075" bIns="46038"/>
          <a:lstStyle/>
          <a:p>
            <a:pPr eaLnBrk="1" hangingPunct="1"/>
            <a:r>
              <a:rPr lang="en-GB" altLang="en-US" sz="3600"/>
              <a:t>DBpedia</a:t>
            </a:r>
          </a:p>
        </p:txBody>
      </p:sp>
      <p:sp>
        <p:nvSpPr>
          <p:cNvPr id="229380" name="Rectangle 7"/>
          <p:cNvSpPr>
            <a:spLocks noChangeArrowheads="1"/>
          </p:cNvSpPr>
          <p:nvPr/>
        </p:nvSpPr>
        <p:spPr bwMode="auto">
          <a:xfrm>
            <a:off x="4859338" y="38174"/>
            <a:ext cx="26661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hlinkClick r:id="rId3"/>
              </a:rPr>
              <a:t>http://dbpedia.org/</a:t>
            </a:r>
            <a:endParaRPr lang="en-US" altLang="en-US" sz="2400" dirty="0"/>
          </a:p>
        </p:txBody>
      </p:sp>
      <p:grpSp>
        <p:nvGrpSpPr>
          <p:cNvPr id="229381" name="Group 9"/>
          <p:cNvGrpSpPr>
            <a:grpSpLocks/>
          </p:cNvGrpSpPr>
          <p:nvPr/>
        </p:nvGrpSpPr>
        <p:grpSpPr bwMode="auto">
          <a:xfrm>
            <a:off x="87313" y="2238310"/>
            <a:ext cx="5632450" cy="4526028"/>
            <a:chOff x="1619672" y="2276872"/>
            <a:chExt cx="5631735" cy="4524956"/>
          </a:xfrm>
        </p:grpSpPr>
        <p:pic>
          <p:nvPicPr>
            <p:cNvPr id="229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2276872"/>
              <a:ext cx="5631735" cy="452495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9387" name="Picture 2"/>
            <p:cNvPicPr>
              <a:picLocks noChangeAspect="1" noChangeArrowheads="1"/>
            </p:cNvPicPr>
            <p:nvPr/>
          </p:nvPicPr>
          <p:blipFill>
            <a:blip r:embed="rId5"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482201" y="5301208"/>
              <a:ext cx="907905"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9388" name="Picture 2"/>
            <p:cNvPicPr>
              <a:picLocks noChangeAspect="1" noChangeArrowheads="1"/>
            </p:cNvPicPr>
            <p:nvPr/>
          </p:nvPicPr>
          <p:blipFill>
            <a:blip r:embed="rId6">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3442732" y="5191100"/>
              <a:ext cx="853262" cy="940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9382" name="Group 16"/>
          <p:cNvGrpSpPr>
            <a:grpSpLocks/>
          </p:cNvGrpSpPr>
          <p:nvPr/>
        </p:nvGrpSpPr>
        <p:grpSpPr bwMode="auto">
          <a:xfrm>
            <a:off x="5796000" y="2243138"/>
            <a:ext cx="3271837" cy="2481262"/>
            <a:chOff x="5796136" y="2242963"/>
            <a:chExt cx="3271215" cy="2419713"/>
          </a:xfrm>
        </p:grpSpPr>
        <p:pic>
          <p:nvPicPr>
            <p:cNvPr id="22938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2242963"/>
              <a:ext cx="3271215" cy="241971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9385" name="Oval 8"/>
            <p:cNvSpPr>
              <a:spLocks noChangeArrowheads="1"/>
            </p:cNvSpPr>
            <p:nvPr/>
          </p:nvSpPr>
          <p:spPr bwMode="auto">
            <a:xfrm>
              <a:off x="6827108" y="3282524"/>
              <a:ext cx="265062" cy="325349"/>
            </a:xfrm>
            <a:prstGeom prst="ellipse">
              <a:avLst/>
            </a:prstGeom>
            <a:solidFill>
              <a:srgbClr val="FF0000">
                <a:alpha val="54117"/>
              </a:srgbClr>
            </a:solidFill>
            <a:ln w="1905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sp>
        <p:nvSpPr>
          <p:cNvPr id="229383" name="TextBox 15"/>
          <p:cNvSpPr txBox="1">
            <a:spLocks noChangeArrowheads="1"/>
          </p:cNvSpPr>
          <p:nvPr/>
        </p:nvSpPr>
        <p:spPr bwMode="auto">
          <a:xfrm>
            <a:off x="5580112" y="4827626"/>
            <a:ext cx="3487725" cy="1938992"/>
          </a:xfrm>
          <a:prstGeom prst="rect">
            <a:avLst/>
          </a:prstGeom>
          <a:solidFill>
            <a:srgbClr val="FFFF00"/>
          </a:solidFill>
          <a:ln w="25400">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The </a:t>
            </a:r>
            <a:r>
              <a:rPr lang="en-US" altLang="en-US" sz="1200" dirty="0" err="1"/>
              <a:t>DBpedia</a:t>
            </a:r>
            <a:r>
              <a:rPr lang="en-US" altLang="en-US" sz="1200" dirty="0"/>
              <a:t> data set uses a large multi-domain ontology which has been derived from Wikipedia. The English version of the </a:t>
            </a:r>
            <a:r>
              <a:rPr lang="en-US" altLang="en-US" sz="1200" dirty="0" err="1"/>
              <a:t>DBpedia</a:t>
            </a:r>
            <a:r>
              <a:rPr lang="en-US" altLang="en-US" sz="1200" dirty="0"/>
              <a:t> 2014 data set currently describes 4.58 million “things” with 583 million “facts” (</a:t>
            </a:r>
            <a:r>
              <a:rPr lang="en-US" altLang="en-US" sz="1200" dirty="0">
                <a:hlinkClick r:id="rId8"/>
              </a:rPr>
              <a:t>find new numbers here</a:t>
            </a:r>
            <a:r>
              <a:rPr lang="en-US" altLang="en-US" sz="1200" dirty="0"/>
              <a:t>). In addition, localized versions of </a:t>
            </a:r>
            <a:r>
              <a:rPr lang="en-US" altLang="en-US" sz="1200" dirty="0" err="1"/>
              <a:t>DBpedia</a:t>
            </a:r>
            <a:r>
              <a:rPr lang="en-US" altLang="en-US" sz="1200" dirty="0"/>
              <a:t> available in 125 languages. All these versions together describe 38.3 million things, out of which 23.8 million overlap (interlinked) with concepts from the English </a:t>
            </a:r>
            <a:r>
              <a:rPr lang="en-US" altLang="en-US" sz="1200" dirty="0" err="1"/>
              <a:t>DBpedia</a:t>
            </a:r>
            <a:r>
              <a:rPr lang="en-US" altLang="en-US" sz="1200" dirty="0"/>
              <a: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402" name="Group 10"/>
          <p:cNvGrpSpPr>
            <a:grpSpLocks/>
          </p:cNvGrpSpPr>
          <p:nvPr/>
        </p:nvGrpSpPr>
        <p:grpSpPr bwMode="auto">
          <a:xfrm>
            <a:off x="30200" y="71438"/>
            <a:ext cx="7132637" cy="6310312"/>
            <a:chOff x="30540" y="71284"/>
            <a:chExt cx="7131973" cy="6310044"/>
          </a:xfrm>
        </p:grpSpPr>
        <p:grpSp>
          <p:nvGrpSpPr>
            <p:cNvPr id="230411" name="Group 9"/>
            <p:cNvGrpSpPr>
              <a:grpSpLocks/>
            </p:cNvGrpSpPr>
            <p:nvPr/>
          </p:nvGrpSpPr>
          <p:grpSpPr bwMode="auto">
            <a:xfrm>
              <a:off x="30540" y="71284"/>
              <a:ext cx="7131973" cy="5916533"/>
              <a:chOff x="236280" y="726604"/>
              <a:chExt cx="7776864" cy="6045490"/>
            </a:xfrm>
          </p:grpSpPr>
          <p:grpSp>
            <p:nvGrpSpPr>
              <p:cNvPr id="230413" name="Group 8"/>
              <p:cNvGrpSpPr>
                <a:grpSpLocks/>
              </p:cNvGrpSpPr>
              <p:nvPr/>
            </p:nvGrpSpPr>
            <p:grpSpPr bwMode="auto">
              <a:xfrm>
                <a:off x="236280" y="1291604"/>
                <a:ext cx="7776864" cy="5480490"/>
                <a:chOff x="365056" y="1011776"/>
                <a:chExt cx="7776864" cy="5480490"/>
              </a:xfrm>
            </p:grpSpPr>
            <p:sp>
              <p:nvSpPr>
                <p:cNvPr id="230416" name="Rectangle 7"/>
                <p:cNvSpPr>
                  <a:spLocks noChangeArrowheads="1"/>
                </p:cNvSpPr>
                <p:nvPr/>
              </p:nvSpPr>
              <p:spPr bwMode="auto">
                <a:xfrm>
                  <a:off x="365056" y="3626620"/>
                  <a:ext cx="7776864" cy="242416"/>
                </a:xfrm>
                <a:prstGeom prst="rect">
                  <a:avLst/>
                </a:prstGeom>
                <a:solidFill>
                  <a:schemeClr val="accent1"/>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nvGrpSpPr>
                <p:cNvPr id="230417" name="Group 6"/>
                <p:cNvGrpSpPr>
                  <a:grpSpLocks/>
                </p:cNvGrpSpPr>
                <p:nvPr/>
              </p:nvGrpSpPr>
              <p:grpSpPr bwMode="auto">
                <a:xfrm>
                  <a:off x="395536" y="1011776"/>
                  <a:ext cx="7706449" cy="5480490"/>
                  <a:chOff x="395536" y="1011776"/>
                  <a:chExt cx="7706449" cy="5480490"/>
                </a:xfrm>
              </p:grpSpPr>
              <p:grpSp>
                <p:nvGrpSpPr>
                  <p:cNvPr id="230418" name="Group 5"/>
                  <p:cNvGrpSpPr>
                    <a:grpSpLocks/>
                  </p:cNvGrpSpPr>
                  <p:nvPr/>
                </p:nvGrpSpPr>
                <p:grpSpPr bwMode="auto">
                  <a:xfrm>
                    <a:off x="395536" y="1628800"/>
                    <a:ext cx="7706449" cy="4863466"/>
                    <a:chOff x="467544" y="1405155"/>
                    <a:chExt cx="7706449" cy="4863466"/>
                  </a:xfrm>
                </p:grpSpPr>
                <p:pic>
                  <p:nvPicPr>
                    <p:cNvPr id="2304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05155"/>
                      <a:ext cx="3009900" cy="4855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4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168" y="1420396"/>
                      <a:ext cx="4695825"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3041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7" y="1011776"/>
                    <a:ext cx="6738271" cy="65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3041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726604"/>
                <a:ext cx="3670483" cy="53943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041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3471" y="1291604"/>
                <a:ext cx="969737" cy="617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30412"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60" y="6021660"/>
              <a:ext cx="7124353" cy="35966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1" name="Rectangle 2"/>
          <p:cNvSpPr txBox="1">
            <a:spLocks noChangeArrowheads="1"/>
          </p:cNvSpPr>
          <p:nvPr/>
        </p:nvSpPr>
        <p:spPr>
          <a:xfrm>
            <a:off x="3565527" y="-30163"/>
            <a:ext cx="5411788" cy="530226"/>
          </a:xfrm>
          <a:prstGeom prst="rect">
            <a:avLst/>
          </a:prstGeom>
          <a:noFill/>
        </p:spPr>
        <p:txBody>
          <a:bodyPr lIns="92075" tIns="46038" rIns="92075" bIns="46038"/>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GB" altLang="en-US" sz="3600" b="1" kern="0" dirty="0"/>
              <a:t>Concepts in DBpedia</a:t>
            </a:r>
          </a:p>
        </p:txBody>
      </p:sp>
      <p:sp>
        <p:nvSpPr>
          <p:cNvPr id="15" name="TextBox 14"/>
          <p:cNvSpPr txBox="1"/>
          <p:nvPr/>
        </p:nvSpPr>
        <p:spPr>
          <a:xfrm>
            <a:off x="7210462" y="620774"/>
            <a:ext cx="1901825" cy="2462213"/>
          </a:xfrm>
          <a:prstGeom prst="rect">
            <a:avLst/>
          </a:prstGeom>
          <a:solidFill>
            <a:schemeClr val="bg2">
              <a:lumMod val="20000"/>
              <a:lumOff val="80000"/>
            </a:schemeClr>
          </a:solidFill>
          <a:ln w="25400">
            <a:solidFill>
              <a:schemeClr val="tx1"/>
            </a:solidFill>
          </a:ln>
        </p:spPr>
        <p:txBody>
          <a:bodyPr>
            <a:spAutoFit/>
          </a:bodyPr>
          <a:lstStyle/>
          <a:p>
            <a:pPr algn="ctr">
              <a:defRPr/>
            </a:pPr>
            <a:r>
              <a:rPr lang="en-US" sz="1100" b="1" dirty="0"/>
              <a:t>DBpedia Ontology (2014)</a:t>
            </a:r>
          </a:p>
          <a:p>
            <a:pPr>
              <a:defRPr/>
            </a:pPr>
            <a:br>
              <a:rPr lang="en-US" sz="1100" dirty="0"/>
            </a:br>
            <a:r>
              <a:rPr lang="en-US" sz="1100" dirty="0"/>
              <a:t>The DBpedia Ontology is a shallow, cross-domain ontology, which has been manually created based on the most commonly used infoboxes within Wikipedia. The ontology currently covers 685 classes which form a subsumption hierarchy and are described by 2,795 different properties.</a:t>
            </a:r>
          </a:p>
        </p:txBody>
      </p:sp>
      <p:grpSp>
        <p:nvGrpSpPr>
          <p:cNvPr id="230405" name="Group 15"/>
          <p:cNvGrpSpPr>
            <a:grpSpLocks/>
          </p:cNvGrpSpPr>
          <p:nvPr/>
        </p:nvGrpSpPr>
        <p:grpSpPr bwMode="auto">
          <a:xfrm>
            <a:off x="3916400" y="3441773"/>
            <a:ext cx="5203826" cy="3374211"/>
            <a:chOff x="3916308" y="3441973"/>
            <a:chExt cx="5203264" cy="3374107"/>
          </a:xfrm>
        </p:grpSpPr>
        <p:grpSp>
          <p:nvGrpSpPr>
            <p:cNvPr id="230406" name="Group 13"/>
            <p:cNvGrpSpPr>
              <a:grpSpLocks/>
            </p:cNvGrpSpPr>
            <p:nvPr/>
          </p:nvGrpSpPr>
          <p:grpSpPr bwMode="auto">
            <a:xfrm>
              <a:off x="7218265" y="3441973"/>
              <a:ext cx="1901307" cy="3374107"/>
              <a:chOff x="7233505" y="3464833"/>
              <a:chExt cx="1901307" cy="3374107"/>
            </a:xfrm>
          </p:grpSpPr>
          <p:pic>
            <p:nvPicPr>
              <p:cNvPr id="230409"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3505" y="3854192"/>
                <a:ext cx="1901307" cy="298474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7558550" y="3464833"/>
                <a:ext cx="1297010" cy="46165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RDF/N3</a:t>
                </a:r>
              </a:p>
            </p:txBody>
          </p:sp>
        </p:grpSp>
        <p:sp>
          <p:nvSpPr>
            <p:cNvPr id="230407" name="Up Arrow 12"/>
            <p:cNvSpPr>
              <a:spLocks noChangeArrowheads="1"/>
            </p:cNvSpPr>
            <p:nvPr/>
          </p:nvSpPr>
          <p:spPr bwMode="auto">
            <a:xfrm>
              <a:off x="3916308" y="6431053"/>
              <a:ext cx="72331" cy="264781"/>
            </a:xfrm>
            <a:prstGeom prst="upArrow">
              <a:avLst>
                <a:gd name="adj1" fmla="val 50000"/>
                <a:gd name="adj2" fmla="val 78222"/>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30408" name="Up Arrow 32"/>
            <p:cNvSpPr>
              <a:spLocks noChangeArrowheads="1"/>
            </p:cNvSpPr>
            <p:nvPr/>
          </p:nvSpPr>
          <p:spPr bwMode="auto">
            <a:xfrm rot="5400000">
              <a:off x="5502030" y="5116704"/>
              <a:ext cx="72337" cy="3200054"/>
            </a:xfrm>
            <a:prstGeom prst="upArrow">
              <a:avLst>
                <a:gd name="adj1" fmla="val 50000"/>
                <a:gd name="adj2" fmla="val 78210"/>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50" y="1052587"/>
            <a:ext cx="8785225" cy="2185987"/>
          </a:xfrm>
          <a:prstGeom prst="rect">
            <a:avLst/>
          </a:prstGeom>
          <a:solidFill>
            <a:schemeClr val="bg2">
              <a:lumMod val="20000"/>
              <a:lumOff val="80000"/>
            </a:schemeClr>
          </a:solidFill>
          <a:ln w="25400">
            <a:solidFill>
              <a:schemeClr val="tx1"/>
            </a:solidFill>
          </a:ln>
        </p:spPr>
        <p:txBody>
          <a:bodyPr>
            <a:spAutoFit/>
          </a:bodyPr>
          <a:lstStyle/>
          <a:p>
            <a:pPr>
              <a:defRPr/>
            </a:pPr>
            <a:r>
              <a:rPr lang="en-US" dirty="0"/>
              <a:t>Each thing in the </a:t>
            </a:r>
            <a:r>
              <a:rPr lang="en-US" b="1" dirty="0"/>
              <a:t>DBpedia</a:t>
            </a:r>
            <a:r>
              <a:rPr lang="en-US" dirty="0"/>
              <a:t> data set is denoted by a de-referenceable URI-based reference of the form: </a:t>
            </a:r>
          </a:p>
          <a:p>
            <a:pPr>
              <a:defRPr/>
            </a:pPr>
            <a:endParaRPr lang="en-US" sz="800" dirty="0">
              <a:hlinkClick r:id="rId2"/>
            </a:endParaRPr>
          </a:p>
          <a:p>
            <a:pPr algn="ctr">
              <a:defRPr/>
            </a:pPr>
            <a:r>
              <a:rPr lang="en-US" sz="2400" dirty="0">
                <a:hlinkClick r:id="rId2"/>
              </a:rPr>
              <a:t>http://dbpedia.org/page/Name</a:t>
            </a:r>
            <a:r>
              <a:rPr lang="en-US" sz="2400" dirty="0"/>
              <a:t>   ,</a:t>
            </a:r>
          </a:p>
          <a:p>
            <a:pPr>
              <a:defRPr/>
            </a:pPr>
            <a:endParaRPr lang="en-US" sz="800" dirty="0"/>
          </a:p>
          <a:p>
            <a:pPr>
              <a:defRPr/>
            </a:pPr>
            <a:r>
              <a:rPr lang="en-US" dirty="0"/>
              <a:t>where Name is derived from the URL of the source </a:t>
            </a:r>
            <a:r>
              <a:rPr lang="en-US" b="1" dirty="0"/>
              <a:t>Wikipedia</a:t>
            </a:r>
            <a:r>
              <a:rPr lang="en-US" dirty="0"/>
              <a:t> article, which has the form:</a:t>
            </a:r>
          </a:p>
          <a:p>
            <a:pPr>
              <a:defRPr/>
            </a:pPr>
            <a:endParaRPr lang="en-US" sz="800" dirty="0"/>
          </a:p>
          <a:p>
            <a:pPr algn="ctr">
              <a:defRPr/>
            </a:pPr>
            <a:r>
              <a:rPr lang="en-US" dirty="0"/>
              <a:t> </a:t>
            </a:r>
            <a:r>
              <a:rPr lang="en-US" sz="2400" dirty="0">
                <a:hlinkClick r:id="rId3"/>
              </a:rPr>
              <a:t>http://en.wikipedia.org/wiki/Name</a:t>
            </a:r>
            <a:r>
              <a:rPr lang="en-US" sz="2400" dirty="0"/>
              <a:t>  .</a:t>
            </a:r>
          </a:p>
          <a:p>
            <a:pPr>
              <a:defRPr/>
            </a:pPr>
            <a:endParaRPr lang="en-US" sz="800" dirty="0"/>
          </a:p>
          <a:p>
            <a:pPr>
              <a:defRPr/>
            </a:pPr>
            <a:r>
              <a:rPr lang="en-US" dirty="0"/>
              <a:t>Thus, each DBpedia entity is tied directly to a Wikipedia article. Every DBpedia entity name resolves to a description-oriented Web document (or Web resource). Read more in: </a:t>
            </a:r>
            <a:r>
              <a:rPr lang="en-US" altLang="en-US" dirty="0">
                <a:hlinkClick r:id="rId4"/>
              </a:rPr>
              <a:t>http://wiki.dbpedia.org/Datasets</a:t>
            </a:r>
            <a:endParaRPr lang="en-US" dirty="0"/>
          </a:p>
        </p:txBody>
      </p:sp>
      <p:sp>
        <p:nvSpPr>
          <p:cNvPr id="231427" name="Rectangle 2"/>
          <p:cNvSpPr>
            <a:spLocks noChangeArrowheads="1"/>
          </p:cNvSpPr>
          <p:nvPr/>
        </p:nvSpPr>
        <p:spPr bwMode="auto">
          <a:xfrm>
            <a:off x="6353211" y="620787"/>
            <a:ext cx="2682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hlinkClick r:id="rId4"/>
              </a:rPr>
              <a:t>http://wiki.dbpedia.org/Datasets</a:t>
            </a:r>
            <a:endParaRPr lang="en-US" altLang="en-US" sz="1400"/>
          </a:p>
        </p:txBody>
      </p:sp>
      <p:sp>
        <p:nvSpPr>
          <p:cNvPr id="4" name="Rectangle 2"/>
          <p:cNvSpPr txBox="1">
            <a:spLocks noChangeArrowheads="1"/>
          </p:cNvSpPr>
          <p:nvPr/>
        </p:nvSpPr>
        <p:spPr>
          <a:xfrm>
            <a:off x="1476375" y="-53975"/>
            <a:ext cx="6351588" cy="530225"/>
          </a:xfrm>
          <a:prstGeom prst="rect">
            <a:avLst/>
          </a:prstGeom>
          <a:noFill/>
        </p:spPr>
        <p:txBody>
          <a:bodyPr lIns="92075" tIns="46038" rIns="92075" bIns="46038"/>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GB" altLang="en-US" sz="3600" b="1" kern="0" dirty="0"/>
              <a:t>Naming “things” in DBpedia</a:t>
            </a:r>
          </a:p>
        </p:txBody>
      </p:sp>
      <p:grpSp>
        <p:nvGrpSpPr>
          <p:cNvPr id="231429" name="Group 2"/>
          <p:cNvGrpSpPr>
            <a:grpSpLocks/>
          </p:cNvGrpSpPr>
          <p:nvPr/>
        </p:nvGrpSpPr>
        <p:grpSpPr bwMode="auto">
          <a:xfrm>
            <a:off x="275533" y="3365882"/>
            <a:ext cx="8626478" cy="3263353"/>
            <a:chOff x="276326" y="3365809"/>
            <a:chExt cx="8626478" cy="3263353"/>
          </a:xfrm>
        </p:grpSpPr>
        <p:grpSp>
          <p:nvGrpSpPr>
            <p:cNvPr id="231432" name="Group 8"/>
            <p:cNvGrpSpPr>
              <a:grpSpLocks/>
            </p:cNvGrpSpPr>
            <p:nvPr/>
          </p:nvGrpSpPr>
          <p:grpSpPr bwMode="auto">
            <a:xfrm>
              <a:off x="276326" y="3365809"/>
              <a:ext cx="8626478" cy="3263353"/>
              <a:chOff x="266760" y="3494638"/>
              <a:chExt cx="8625925" cy="3264354"/>
            </a:xfrm>
          </p:grpSpPr>
          <p:pic>
            <p:nvPicPr>
              <p:cNvPr id="23143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2715" y="4080808"/>
                <a:ext cx="2830841" cy="267818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143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3668" y="4084692"/>
                <a:ext cx="3036271" cy="267223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1437" name="Rectangle 4"/>
              <p:cNvSpPr>
                <a:spLocks noChangeArrowheads="1"/>
              </p:cNvSpPr>
              <p:nvPr/>
            </p:nvSpPr>
            <p:spPr bwMode="auto">
              <a:xfrm>
                <a:off x="4941670" y="3751692"/>
                <a:ext cx="2670753" cy="30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dirty="0">
                    <a:hlinkClick r:id="rId7"/>
                  </a:rPr>
                  <a:t>http://dbpedia.org/page/Kharkiv</a:t>
                </a:r>
                <a:endParaRPr lang="en-US" altLang="en-US" sz="1400" dirty="0"/>
              </a:p>
            </p:txBody>
          </p:sp>
          <p:sp>
            <p:nvSpPr>
              <p:cNvPr id="231438" name="TextBox 6"/>
              <p:cNvSpPr txBox="1">
                <a:spLocks noChangeArrowheads="1"/>
              </p:cNvSpPr>
              <p:nvPr/>
            </p:nvSpPr>
            <p:spPr bwMode="auto">
              <a:xfrm>
                <a:off x="2559791" y="3494638"/>
                <a:ext cx="41732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u="sng"/>
                  <a:t>Kharkiv</a:t>
                </a:r>
                <a:r>
                  <a:rPr lang="en-US" altLang="en-US" sz="1600" b="1"/>
                  <a:t> city in Wikipedia and DBpedia</a:t>
                </a:r>
              </a:p>
            </p:txBody>
          </p:sp>
          <p:pic>
            <p:nvPicPr>
              <p:cNvPr id="23143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60" y="3558618"/>
                <a:ext cx="999507" cy="2455845"/>
              </a:xfrm>
              <a:prstGeom prst="rect">
                <a:avLst/>
              </a:prstGeom>
              <a:noFill/>
              <a:ln w="25400">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23144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9361" y="3566237"/>
                <a:ext cx="1053324" cy="2455845"/>
              </a:xfrm>
              <a:prstGeom prst="rect">
                <a:avLst/>
              </a:prstGeom>
              <a:noFill/>
              <a:ln w="25400">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231441" name="Picture 2"/>
              <p:cNvPicPr>
                <a:picLocks noChangeAspect="1" noChangeArrowheads="1"/>
              </p:cNvPicPr>
              <p:nvPr/>
            </p:nvPicPr>
            <p:blipFill>
              <a:blip r:embed="rId10">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683568" y="5159855"/>
                <a:ext cx="603703" cy="665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1442"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51289" y="5346122"/>
                <a:ext cx="540564" cy="214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1443" name="Picture 2"/>
              <p:cNvPicPr>
                <a:picLocks noChangeAspect="1" noChangeArrowheads="1"/>
              </p:cNvPicPr>
              <p:nvPr/>
            </p:nvPicPr>
            <p:blipFill>
              <a:blip r:embed="rId12">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7838411" y="5228119"/>
                <a:ext cx="620405" cy="49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1431" name="Rectangle 5"/>
            <p:cNvSpPr>
              <a:spLocks noChangeArrowheads="1"/>
            </p:cNvSpPr>
            <p:nvPr/>
          </p:nvSpPr>
          <p:spPr bwMode="auto">
            <a:xfrm>
              <a:off x="1516782" y="3627240"/>
              <a:ext cx="2907301" cy="30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hlinkClick r:id="rId13"/>
                </a:rPr>
                <a:t>http://en.wikipedia.org/wiki/Kharkiv</a:t>
              </a:r>
              <a:endParaRPr lang="en-US" altLang="en-US" sz="1400"/>
            </a:p>
          </p:txBody>
        </p:sp>
      </p:grpSp>
      <p:sp>
        <p:nvSpPr>
          <p:cNvPr id="3" name="Rectangle 2"/>
          <p:cNvSpPr/>
          <p:nvPr/>
        </p:nvSpPr>
        <p:spPr>
          <a:xfrm>
            <a:off x="1778404" y="6490736"/>
            <a:ext cx="5421156" cy="276999"/>
          </a:xfrm>
          <a:prstGeom prst="rect">
            <a:avLst/>
          </a:prstGeom>
          <a:solidFill>
            <a:schemeClr val="bg1"/>
          </a:solidFill>
          <a:ln w="12700">
            <a:solidFill>
              <a:schemeClr val="tx1"/>
            </a:solidFill>
          </a:ln>
        </p:spPr>
        <p:txBody>
          <a:bodyPr wrap="square">
            <a:spAutoFit/>
          </a:bodyPr>
          <a:lstStyle/>
          <a:p>
            <a:r>
              <a:rPr lang="en-US" sz="1200" dirty="0">
                <a:hlinkClick r:id="rId14"/>
              </a:rPr>
              <a:t>http://www.snee.com/bobdc.blog/2011/03/from-a-wikipedia-page-to-the-c.html</a:t>
            </a:r>
            <a:r>
              <a:rPr lang="en-US" sz="1200" dirty="0"/>
              <a:t> </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p:cNvSpPr txBox="1">
            <a:spLocks noChangeArrowheads="1"/>
          </p:cNvSpPr>
          <p:nvPr/>
        </p:nvSpPr>
        <p:spPr>
          <a:xfrm>
            <a:off x="960440" y="-53975"/>
            <a:ext cx="8181975" cy="530225"/>
          </a:xfrm>
          <a:prstGeom prst="rect">
            <a:avLst/>
          </a:prstGeom>
          <a:noFill/>
        </p:spPr>
        <p:txBody>
          <a:bodyPr lIns="92075" tIns="46038" rIns="92075" bIns="46038"/>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GB" altLang="en-US" sz="3200" b="1" kern="0" dirty="0"/>
              <a:t>Building personal graph as Linked Data</a:t>
            </a:r>
          </a:p>
        </p:txBody>
      </p:sp>
      <p:grpSp>
        <p:nvGrpSpPr>
          <p:cNvPr id="232451" name="Group 322585"/>
          <p:cNvGrpSpPr>
            <a:grpSpLocks/>
          </p:cNvGrpSpPr>
          <p:nvPr/>
        </p:nvGrpSpPr>
        <p:grpSpPr bwMode="auto">
          <a:xfrm>
            <a:off x="-22225" y="655639"/>
            <a:ext cx="9190038" cy="6099650"/>
            <a:chOff x="-22860" y="654864"/>
            <a:chExt cx="9190482" cy="6100894"/>
          </a:xfrm>
        </p:grpSpPr>
        <p:sp>
          <p:nvSpPr>
            <p:cNvPr id="2" name="TextBox 1"/>
            <p:cNvSpPr txBox="1"/>
            <p:nvPr/>
          </p:nvSpPr>
          <p:spPr>
            <a:xfrm>
              <a:off x="72395" y="654864"/>
              <a:ext cx="6048667" cy="738338"/>
            </a:xfrm>
            <a:prstGeom prst="rect">
              <a:avLst/>
            </a:prstGeom>
            <a:solidFill>
              <a:schemeClr val="bg1">
                <a:lumMod val="85000"/>
              </a:schemeClr>
            </a:solidFill>
            <a:ln w="19050">
              <a:solidFill>
                <a:schemeClr val="tx1"/>
              </a:solidFill>
            </a:ln>
          </p:spPr>
          <p:txBody>
            <a:bodyPr>
              <a:spAutoFit/>
            </a:bodyPr>
            <a:lstStyle/>
            <a:p>
              <a:pPr>
                <a:defRPr/>
              </a:pPr>
              <a:r>
                <a:rPr lang="en-US" dirty="0"/>
                <a:t>@base             </a:t>
              </a:r>
              <a:r>
                <a:rPr lang="en-US" altLang="en-US" dirty="0"/>
                <a:t>&lt;</a:t>
              </a:r>
              <a:r>
                <a:rPr lang="en-US" dirty="0">
                  <a:hlinkClick r:id="rId2"/>
                </a:rPr>
                <a:t>https://ai.it.jyu.fi/vagan/ontologies/university.owl#</a:t>
              </a:r>
              <a:r>
                <a:rPr lang="en-US" altLang="en-US" dirty="0"/>
                <a:t>&gt; .</a:t>
              </a:r>
            </a:p>
            <a:p>
              <a:pPr>
                <a:defRPr/>
              </a:pPr>
              <a:r>
                <a:rPr lang="en-US" dirty="0"/>
                <a:t>@prefix     </a:t>
              </a:r>
              <a:r>
                <a:rPr lang="en-US" dirty="0" err="1"/>
                <a:t>db</a:t>
              </a:r>
              <a:r>
                <a:rPr lang="en-US" dirty="0"/>
                <a:t>:</a:t>
              </a:r>
              <a:r>
                <a:rPr lang="en-US" altLang="en-US" dirty="0"/>
                <a:t>  &lt;</a:t>
              </a:r>
              <a:r>
                <a:rPr lang="en-US" dirty="0">
                  <a:hlinkClick r:id="rId3"/>
                </a:rPr>
                <a:t>http://dbpedia.org/page/</a:t>
              </a:r>
              <a:r>
                <a:rPr lang="en-US" altLang="en-US" dirty="0"/>
                <a:t>&gt;  .</a:t>
              </a:r>
            </a:p>
            <a:p>
              <a:pPr>
                <a:defRPr/>
              </a:pPr>
              <a:r>
                <a:rPr lang="en-US" dirty="0"/>
                <a:t>@prefix     </a:t>
              </a:r>
              <a:r>
                <a:rPr lang="en-US" dirty="0" err="1"/>
                <a:t>gs</a:t>
              </a:r>
              <a:r>
                <a:rPr lang="en-US" dirty="0"/>
                <a:t>:</a:t>
              </a:r>
              <a:r>
                <a:rPr lang="en-US" altLang="en-US" dirty="0"/>
                <a:t>  &lt;</a:t>
              </a:r>
              <a:r>
                <a:rPr lang="en-US" dirty="0">
                  <a:hlinkClick r:id="rId4"/>
                </a:rPr>
                <a:t>http://scholar.google.com/citations?user=</a:t>
              </a:r>
              <a:r>
                <a:rPr lang="en-US" altLang="en-US" dirty="0"/>
                <a:t>&gt;  .</a:t>
              </a:r>
              <a:endParaRPr lang="en-US" dirty="0"/>
            </a:p>
          </p:txBody>
        </p:sp>
        <p:sp>
          <p:nvSpPr>
            <p:cNvPr id="232453" name="TextBox 3"/>
            <p:cNvSpPr txBox="1">
              <a:spLocks noChangeArrowheads="1"/>
            </p:cNvSpPr>
            <p:nvPr/>
          </p:nvSpPr>
          <p:spPr bwMode="auto">
            <a:xfrm>
              <a:off x="99620" y="4670837"/>
              <a:ext cx="1497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db:</a:t>
              </a:r>
              <a:r>
                <a:rPr lang="en-US" altLang="en-US" sz="2000" b="1">
                  <a:solidFill>
                    <a:srgbClr val="FF0000"/>
                  </a:solidFill>
                </a:rPr>
                <a:t>Kharkiv</a:t>
              </a:r>
            </a:p>
          </p:txBody>
        </p:sp>
        <p:sp>
          <p:nvSpPr>
            <p:cNvPr id="232454" name="TextBox 4"/>
            <p:cNvSpPr txBox="1">
              <a:spLocks noChangeArrowheads="1"/>
            </p:cNvSpPr>
            <p:nvPr/>
          </p:nvSpPr>
          <p:spPr bwMode="auto">
            <a:xfrm>
              <a:off x="7036022" y="3010601"/>
              <a:ext cx="1497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db:</a:t>
              </a:r>
              <a:r>
                <a:rPr lang="en-US" altLang="en-US" sz="2000" b="1">
                  <a:solidFill>
                    <a:srgbClr val="FF0000"/>
                  </a:solidFill>
                </a:rPr>
                <a:t>Ukraine</a:t>
              </a:r>
            </a:p>
          </p:txBody>
        </p:sp>
        <p:sp>
          <p:nvSpPr>
            <p:cNvPr id="232455" name="TextBox 5"/>
            <p:cNvSpPr txBox="1">
              <a:spLocks noChangeArrowheads="1"/>
            </p:cNvSpPr>
            <p:nvPr/>
          </p:nvSpPr>
          <p:spPr bwMode="auto">
            <a:xfrm>
              <a:off x="7530740" y="4998646"/>
              <a:ext cx="1497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db:</a:t>
              </a:r>
              <a:r>
                <a:rPr lang="en-US" altLang="en-US" sz="2000" b="1">
                  <a:solidFill>
                    <a:srgbClr val="FF0000"/>
                  </a:solidFill>
                </a:rPr>
                <a:t>Finland</a:t>
              </a:r>
            </a:p>
          </p:txBody>
        </p:sp>
        <p:sp>
          <p:nvSpPr>
            <p:cNvPr id="232456" name="TextBox 6"/>
            <p:cNvSpPr txBox="1">
              <a:spLocks noChangeArrowheads="1"/>
            </p:cNvSpPr>
            <p:nvPr/>
          </p:nvSpPr>
          <p:spPr bwMode="auto">
            <a:xfrm>
              <a:off x="1492175" y="5850418"/>
              <a:ext cx="3528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err="1"/>
                <a:t>db:</a:t>
              </a:r>
              <a:r>
                <a:rPr lang="en-US" altLang="en-US" sz="2000" b="1" dirty="0" err="1">
                  <a:solidFill>
                    <a:srgbClr val="FF0000"/>
                  </a:solidFill>
                </a:rPr>
                <a:t>University_of_Jyvaskyla</a:t>
              </a:r>
              <a:endParaRPr lang="en-US" altLang="en-US" sz="2000" b="1" dirty="0">
                <a:solidFill>
                  <a:srgbClr val="FF0000"/>
                </a:solidFill>
              </a:endParaRPr>
            </a:p>
          </p:txBody>
        </p:sp>
        <p:sp>
          <p:nvSpPr>
            <p:cNvPr id="232457" name="Rectangle 9"/>
            <p:cNvSpPr>
              <a:spLocks noChangeArrowheads="1"/>
            </p:cNvSpPr>
            <p:nvPr/>
          </p:nvSpPr>
          <p:spPr bwMode="auto">
            <a:xfrm>
              <a:off x="-22860" y="1435525"/>
              <a:ext cx="6661120" cy="4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err="1"/>
                <a:t>db:</a:t>
              </a:r>
              <a:r>
                <a:rPr lang="en-US" altLang="en-US" sz="2000" b="1" dirty="0" err="1">
                  <a:solidFill>
                    <a:srgbClr val="FF0000"/>
                  </a:solidFill>
                </a:rPr>
                <a:t>Kharkiv_National_University_of_Radioelectronics</a:t>
              </a:r>
              <a:r>
                <a:rPr lang="en-US" altLang="en-US" sz="1400" dirty="0"/>
                <a:t> </a:t>
              </a:r>
            </a:p>
          </p:txBody>
        </p:sp>
        <p:sp>
          <p:nvSpPr>
            <p:cNvPr id="232458" name="TextBox 10"/>
            <p:cNvSpPr txBox="1">
              <a:spLocks noChangeArrowheads="1"/>
            </p:cNvSpPr>
            <p:nvPr/>
          </p:nvSpPr>
          <p:spPr bwMode="auto">
            <a:xfrm>
              <a:off x="1715883" y="3692928"/>
              <a:ext cx="20882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a:t>:</a:t>
              </a:r>
              <a:r>
                <a:rPr lang="en-US" altLang="en-US" sz="1600" b="1">
                  <a:solidFill>
                    <a:srgbClr val="0000FF"/>
                  </a:solidFill>
                </a:rPr>
                <a:t>hasPlaceOf Birth</a:t>
              </a:r>
            </a:p>
          </p:txBody>
        </p:sp>
        <p:sp>
          <p:nvSpPr>
            <p:cNvPr id="232459" name="TextBox 11"/>
            <p:cNvSpPr txBox="1">
              <a:spLocks noChangeArrowheads="1"/>
            </p:cNvSpPr>
            <p:nvPr/>
          </p:nvSpPr>
          <p:spPr bwMode="auto">
            <a:xfrm rot="1674049">
              <a:off x="5496166" y="4780916"/>
              <a:ext cx="1584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a:t>:</a:t>
              </a:r>
              <a:r>
                <a:rPr lang="en-US" altLang="en-US" sz="1600" b="1">
                  <a:solidFill>
                    <a:srgbClr val="0000FF"/>
                  </a:solidFill>
                </a:rPr>
                <a:t>isResidentOf</a:t>
              </a:r>
            </a:p>
          </p:txBody>
        </p:sp>
        <p:sp>
          <p:nvSpPr>
            <p:cNvPr id="232460" name="TextBox 12"/>
            <p:cNvSpPr txBox="1">
              <a:spLocks noChangeArrowheads="1"/>
            </p:cNvSpPr>
            <p:nvPr/>
          </p:nvSpPr>
          <p:spPr bwMode="auto">
            <a:xfrm>
              <a:off x="5533256" y="3692088"/>
              <a:ext cx="1584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a:t>:</a:t>
              </a:r>
              <a:r>
                <a:rPr lang="en-US" altLang="en-US" sz="1600" b="1">
                  <a:solidFill>
                    <a:srgbClr val="0000FF"/>
                  </a:solidFill>
                </a:rPr>
                <a:t>isCitizenOf</a:t>
              </a:r>
            </a:p>
          </p:txBody>
        </p:sp>
        <p:grpSp>
          <p:nvGrpSpPr>
            <p:cNvPr id="232461" name="Group 23"/>
            <p:cNvGrpSpPr>
              <a:grpSpLocks/>
            </p:cNvGrpSpPr>
            <p:nvPr/>
          </p:nvGrpSpPr>
          <p:grpSpPr bwMode="auto">
            <a:xfrm>
              <a:off x="145256" y="5262338"/>
              <a:ext cx="1371666" cy="1371881"/>
              <a:chOff x="3384991" y="2996782"/>
              <a:chExt cx="1371666" cy="1371881"/>
            </a:xfrm>
          </p:grpSpPr>
          <p:sp>
            <p:nvSpPr>
              <p:cNvPr id="30" name="Oval 29"/>
              <p:cNvSpPr/>
              <p:nvPr/>
            </p:nvSpPr>
            <p:spPr bwMode="auto">
              <a:xfrm>
                <a:off x="3384991" y="2996782"/>
                <a:ext cx="1371666" cy="1371881"/>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a:scene3d>
                <a:camera prst="orthographicFront"/>
                <a:lightRig rig="threePt" dir="t"/>
              </a:scene3d>
              <a:sp3d>
                <a:bevelT/>
                <a:bevelB/>
              </a:sp3d>
            </p:spPr>
            <p:txBody>
              <a:bodyPr wrap="none" lIns="18000" tIns="10800" rIns="18000" bIns="10800" anchor="ctr" anchorCtr="1">
                <a:spAutoFit/>
              </a:bodyPr>
              <a:lstStyle/>
              <a:p>
                <a:pPr>
                  <a:defRPr/>
                </a:pPr>
                <a:endParaRPr lang="en-US"/>
              </a:p>
            </p:txBody>
          </p:sp>
          <p:pic>
            <p:nvPicPr>
              <p:cNvPr id="232505"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2117" y="3291711"/>
                <a:ext cx="939494" cy="75415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32462" name="TextBox 14"/>
            <p:cNvSpPr txBox="1">
              <a:spLocks noChangeArrowheads="1"/>
            </p:cNvSpPr>
            <p:nvPr/>
          </p:nvSpPr>
          <p:spPr bwMode="auto">
            <a:xfrm rot="-1622890">
              <a:off x="1657919" y="4701615"/>
              <a:ext cx="1665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a:t>:</a:t>
              </a:r>
              <a:r>
                <a:rPr lang="en-US" altLang="en-US" sz="1600" b="1">
                  <a:solidFill>
                    <a:srgbClr val="0000FF"/>
                  </a:solidFill>
                </a:rPr>
                <a:t>isEmployedBy</a:t>
              </a:r>
            </a:p>
          </p:txBody>
        </p:sp>
        <p:sp>
          <p:nvSpPr>
            <p:cNvPr id="232463" name="TextBox 15"/>
            <p:cNvSpPr txBox="1">
              <a:spLocks noChangeArrowheads="1"/>
            </p:cNvSpPr>
            <p:nvPr/>
          </p:nvSpPr>
          <p:spPr bwMode="auto">
            <a:xfrm rot="1358362">
              <a:off x="2058860" y="2935782"/>
              <a:ext cx="1584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a:t>:</a:t>
              </a:r>
              <a:r>
                <a:rPr lang="en-US" altLang="en-US" sz="1600" b="1">
                  <a:solidFill>
                    <a:srgbClr val="0000FF"/>
                  </a:solidFill>
                </a:rPr>
                <a:t>hasPhDFrom</a:t>
              </a:r>
            </a:p>
          </p:txBody>
        </p:sp>
        <p:grpSp>
          <p:nvGrpSpPr>
            <p:cNvPr id="232464" name="Group 24"/>
            <p:cNvGrpSpPr>
              <a:grpSpLocks/>
            </p:cNvGrpSpPr>
            <p:nvPr/>
          </p:nvGrpSpPr>
          <p:grpSpPr bwMode="auto">
            <a:xfrm>
              <a:off x="34428" y="1811180"/>
              <a:ext cx="1371666" cy="1371880"/>
              <a:chOff x="3765007" y="3398023"/>
              <a:chExt cx="1371666" cy="1371880"/>
            </a:xfrm>
          </p:grpSpPr>
          <p:sp>
            <p:nvSpPr>
              <p:cNvPr id="29" name="Oval 28"/>
              <p:cNvSpPr/>
              <p:nvPr/>
            </p:nvSpPr>
            <p:spPr bwMode="auto">
              <a:xfrm>
                <a:off x="3765007" y="3398023"/>
                <a:ext cx="1371666" cy="137188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a:scene3d>
                <a:camera prst="orthographicFront"/>
                <a:lightRig rig="threePt" dir="t"/>
              </a:scene3d>
              <a:sp3d>
                <a:bevelT/>
                <a:bevelB/>
              </a:sp3d>
            </p:spPr>
            <p:txBody>
              <a:bodyPr wrap="none" lIns="18000" tIns="10800" rIns="18000" bIns="10800" anchor="ctr" anchorCtr="1">
                <a:spAutoFit/>
              </a:bodyPr>
              <a:lstStyle/>
              <a:p>
                <a:pPr>
                  <a:defRPr/>
                </a:pPr>
                <a:endParaRPr lang="en-US"/>
              </a:p>
            </p:txBody>
          </p:sp>
          <p:pic>
            <p:nvPicPr>
              <p:cNvPr id="232501" name="Picture 3">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7471" y="3633830"/>
                <a:ext cx="863041" cy="84988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32465" name="TextBox 17"/>
            <p:cNvSpPr txBox="1">
              <a:spLocks noChangeArrowheads="1"/>
            </p:cNvSpPr>
            <p:nvPr/>
          </p:nvSpPr>
          <p:spPr bwMode="auto">
            <a:xfrm rot="-1440428">
              <a:off x="4932589" y="2738644"/>
              <a:ext cx="27550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a:t>:</a:t>
              </a:r>
              <a:r>
                <a:rPr lang="en-US" altLang="en-US" sz="1600" b="1">
                  <a:solidFill>
                    <a:srgbClr val="0000FF"/>
                  </a:solidFill>
                </a:rPr>
                <a:t>hasPublicationRecord</a:t>
              </a:r>
            </a:p>
          </p:txBody>
        </p:sp>
        <p:grpSp>
          <p:nvGrpSpPr>
            <p:cNvPr id="232466" name="Group 20"/>
            <p:cNvGrpSpPr>
              <a:grpSpLocks/>
            </p:cNvGrpSpPr>
            <p:nvPr/>
          </p:nvGrpSpPr>
          <p:grpSpPr bwMode="auto">
            <a:xfrm>
              <a:off x="50334" y="3338428"/>
              <a:ext cx="1371666" cy="1371880"/>
              <a:chOff x="3891146" y="3394520"/>
              <a:chExt cx="1371666" cy="1371880"/>
            </a:xfrm>
          </p:grpSpPr>
          <p:sp>
            <p:nvSpPr>
              <p:cNvPr id="31" name="Oval 30"/>
              <p:cNvSpPr/>
              <p:nvPr/>
            </p:nvSpPr>
            <p:spPr bwMode="auto">
              <a:xfrm>
                <a:off x="3891146" y="3394520"/>
                <a:ext cx="1371666" cy="137188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a:scene3d>
                <a:camera prst="orthographicFront"/>
                <a:lightRig rig="threePt" dir="t"/>
              </a:scene3d>
              <a:sp3d>
                <a:bevelT/>
                <a:bevelB/>
              </a:sp3d>
            </p:spPr>
            <p:txBody>
              <a:bodyPr wrap="none" lIns="18000" tIns="10800" rIns="18000" bIns="10800" anchor="ctr" anchorCtr="1">
                <a:spAutoFit/>
              </a:bodyPr>
              <a:lstStyle/>
              <a:p>
                <a:pPr>
                  <a:defRPr/>
                </a:pPr>
                <a:endParaRPr lang="en-US"/>
              </a:p>
            </p:txBody>
          </p:sp>
          <p:pic>
            <p:nvPicPr>
              <p:cNvPr id="232497" name="Picture 4">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4638" y="3603318"/>
                <a:ext cx="758053" cy="95829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32467" name="Group 322559"/>
            <p:cNvGrpSpPr>
              <a:grpSpLocks/>
            </p:cNvGrpSpPr>
            <p:nvPr/>
          </p:nvGrpSpPr>
          <p:grpSpPr bwMode="auto">
            <a:xfrm>
              <a:off x="7302796" y="5383877"/>
              <a:ext cx="1371666" cy="1371881"/>
              <a:chOff x="2910162" y="2502343"/>
              <a:chExt cx="1371666" cy="1371881"/>
            </a:xfrm>
          </p:grpSpPr>
          <p:sp>
            <p:nvSpPr>
              <p:cNvPr id="17" name="Oval 16"/>
              <p:cNvSpPr/>
              <p:nvPr/>
            </p:nvSpPr>
            <p:spPr bwMode="auto">
              <a:xfrm>
                <a:off x="2910162" y="2502343"/>
                <a:ext cx="1371666" cy="1371881"/>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a:scene3d>
                <a:camera prst="orthographicFront"/>
                <a:lightRig rig="threePt" dir="t"/>
              </a:scene3d>
              <a:sp3d>
                <a:bevelT/>
                <a:bevelB/>
              </a:sp3d>
            </p:spPr>
            <p:txBody>
              <a:bodyPr wrap="none" lIns="18000" tIns="10800" rIns="18000" bIns="10800" anchor="ctr" anchorCtr="1">
                <a:spAutoFit/>
              </a:bodyPr>
              <a:lstStyle/>
              <a:p>
                <a:pPr>
                  <a:defRPr/>
                </a:pPr>
                <a:endParaRPr lang="en-US"/>
              </a:p>
            </p:txBody>
          </p:sp>
          <p:pic>
            <p:nvPicPr>
              <p:cNvPr id="232493" name="Picture 5">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0460" y="2866315"/>
                <a:ext cx="948072" cy="65603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32468" name="Group 26"/>
            <p:cNvGrpSpPr>
              <a:grpSpLocks/>
            </p:cNvGrpSpPr>
            <p:nvPr/>
          </p:nvGrpSpPr>
          <p:grpSpPr bwMode="auto">
            <a:xfrm>
              <a:off x="7675631" y="3347117"/>
              <a:ext cx="1371666" cy="1371880"/>
              <a:chOff x="3062562" y="2670645"/>
              <a:chExt cx="1371666" cy="1371880"/>
            </a:xfrm>
          </p:grpSpPr>
          <p:sp>
            <p:nvSpPr>
              <p:cNvPr id="28" name="Oval 27"/>
              <p:cNvSpPr/>
              <p:nvPr/>
            </p:nvSpPr>
            <p:spPr bwMode="auto">
              <a:xfrm>
                <a:off x="3062562" y="2670645"/>
                <a:ext cx="1371666" cy="137188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a:scene3d>
                <a:camera prst="orthographicFront"/>
                <a:lightRig rig="threePt" dir="t"/>
              </a:scene3d>
              <a:sp3d>
                <a:bevelT/>
                <a:bevelB/>
              </a:sp3d>
            </p:spPr>
            <p:txBody>
              <a:bodyPr wrap="none" lIns="18000" tIns="10800" rIns="18000" bIns="10800" anchor="ctr" anchorCtr="1">
                <a:spAutoFit/>
              </a:bodyPr>
              <a:lstStyle/>
              <a:p>
                <a:pPr>
                  <a:defRPr/>
                </a:pPr>
                <a:endParaRPr lang="en-US"/>
              </a:p>
            </p:txBody>
          </p:sp>
          <p:pic>
            <p:nvPicPr>
              <p:cNvPr id="232489" name="Picture 6">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93118" y="3035886"/>
                <a:ext cx="930654" cy="65099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32469" name="TextBox 22"/>
            <p:cNvSpPr txBox="1">
              <a:spLocks noChangeArrowheads="1"/>
            </p:cNvSpPr>
            <p:nvPr/>
          </p:nvSpPr>
          <p:spPr bwMode="auto">
            <a:xfrm>
              <a:off x="3417908" y="4826338"/>
              <a:ext cx="20542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t>:</a:t>
              </a:r>
              <a:r>
                <a:rPr lang="en-US" altLang="en-US" sz="2000" b="1">
                  <a:solidFill>
                    <a:srgbClr val="FF0000"/>
                  </a:solidFill>
                </a:rPr>
                <a:t>VaganTerziyan</a:t>
              </a:r>
            </a:p>
          </p:txBody>
        </p:sp>
        <p:grpSp>
          <p:nvGrpSpPr>
            <p:cNvPr id="232470" name="Group 19"/>
            <p:cNvGrpSpPr>
              <a:grpSpLocks/>
            </p:cNvGrpSpPr>
            <p:nvPr/>
          </p:nvGrpSpPr>
          <p:grpSpPr bwMode="auto">
            <a:xfrm>
              <a:off x="7721350" y="1579277"/>
              <a:ext cx="1371666" cy="1371881"/>
              <a:chOff x="5024529" y="2376514"/>
              <a:chExt cx="1371666" cy="1371881"/>
            </a:xfrm>
          </p:grpSpPr>
          <p:sp>
            <p:nvSpPr>
              <p:cNvPr id="32" name="Oval 31"/>
              <p:cNvSpPr/>
              <p:nvPr/>
            </p:nvSpPr>
            <p:spPr bwMode="auto">
              <a:xfrm>
                <a:off x="5024529" y="2376514"/>
                <a:ext cx="1371666" cy="1371881"/>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a:scene3d>
                <a:camera prst="orthographicFront"/>
                <a:lightRig rig="threePt" dir="t"/>
              </a:scene3d>
              <a:sp3d>
                <a:bevelT/>
                <a:bevelB/>
              </a:sp3d>
            </p:spPr>
            <p:txBody>
              <a:bodyPr wrap="none" lIns="18000" tIns="10800" rIns="18000" bIns="10800" anchor="ctr" anchorCtr="1">
                <a:spAutoFit/>
              </a:bodyPr>
              <a:lstStyle/>
              <a:p>
                <a:pPr>
                  <a:defRPr/>
                </a:pPr>
                <a:endParaRPr lang="en-US"/>
              </a:p>
            </p:txBody>
          </p:sp>
          <p:pic>
            <p:nvPicPr>
              <p:cNvPr id="232485" name="Picture 7">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9528" y="2645114"/>
                <a:ext cx="915748" cy="83232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32471" name="TextBox 25"/>
            <p:cNvSpPr txBox="1">
              <a:spLocks noChangeArrowheads="1"/>
            </p:cNvSpPr>
            <p:nvPr/>
          </p:nvSpPr>
          <p:spPr bwMode="auto">
            <a:xfrm>
              <a:off x="6702916" y="1235701"/>
              <a:ext cx="24647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000" dirty="0"/>
                <a:t>gs:</a:t>
              </a:r>
              <a:r>
                <a:rPr lang="en-US" altLang="en-US" sz="2000" b="1" dirty="0">
                  <a:solidFill>
                    <a:srgbClr val="FF0000"/>
                  </a:solidFill>
                </a:rPr>
                <a:t>4U8ydfgAAAAJ</a:t>
              </a:r>
            </a:p>
          </p:txBody>
        </p:sp>
        <p:cxnSp>
          <p:nvCxnSpPr>
            <p:cNvPr id="232472" name="Straight Arrow Connector 322567"/>
            <p:cNvCxnSpPr>
              <a:cxnSpLocks noChangeShapeType="1"/>
            </p:cNvCxnSpPr>
            <p:nvPr/>
          </p:nvCxnSpPr>
          <p:spPr bwMode="auto">
            <a:xfrm>
              <a:off x="4974312" y="4417394"/>
              <a:ext cx="2398380" cy="1315862"/>
            </a:xfrm>
            <a:prstGeom prst="straightConnector1">
              <a:avLst/>
            </a:prstGeom>
            <a:noFill/>
            <a:ln w="50800" algn="ctr">
              <a:solidFill>
                <a:schemeClr val="tx1"/>
              </a:solidFill>
              <a:round/>
              <a:headEnd/>
              <a:tailEnd type="stealth" w="med" len="lg"/>
            </a:ln>
            <a:extLst>
              <a:ext uri="{909E8E84-426E-40DD-AFC4-6F175D3DCCD1}">
                <a14:hiddenFill xmlns:a14="http://schemas.microsoft.com/office/drawing/2010/main">
                  <a:noFill/>
                </a14:hiddenFill>
              </a:ext>
            </a:extLst>
          </p:spPr>
        </p:cxnSp>
        <p:cxnSp>
          <p:nvCxnSpPr>
            <p:cNvPr id="232473" name="Straight Arrow Connector 42"/>
            <p:cNvCxnSpPr>
              <a:cxnSpLocks noChangeShapeType="1"/>
            </p:cNvCxnSpPr>
            <p:nvPr/>
          </p:nvCxnSpPr>
          <p:spPr bwMode="auto">
            <a:xfrm flipH="1" flipV="1">
              <a:off x="1402703" y="4022221"/>
              <a:ext cx="2297581" cy="15147"/>
            </a:xfrm>
            <a:prstGeom prst="straightConnector1">
              <a:avLst/>
            </a:prstGeom>
            <a:noFill/>
            <a:ln w="50800" algn="ctr">
              <a:solidFill>
                <a:schemeClr val="tx1"/>
              </a:solidFill>
              <a:round/>
              <a:headEnd/>
              <a:tailEnd type="stealth" w="med" len="lg"/>
            </a:ln>
            <a:extLst>
              <a:ext uri="{909E8E84-426E-40DD-AFC4-6F175D3DCCD1}">
                <a14:hiddenFill xmlns:a14="http://schemas.microsoft.com/office/drawing/2010/main">
                  <a:noFill/>
                </a14:hiddenFill>
              </a:ext>
            </a:extLst>
          </p:spPr>
        </p:cxnSp>
        <p:cxnSp>
          <p:nvCxnSpPr>
            <p:cNvPr id="232474" name="Straight Arrow Connector 45"/>
            <p:cNvCxnSpPr>
              <a:cxnSpLocks noChangeShapeType="1"/>
            </p:cNvCxnSpPr>
            <p:nvPr/>
          </p:nvCxnSpPr>
          <p:spPr bwMode="auto">
            <a:xfrm flipH="1">
              <a:off x="1419036" y="4365104"/>
              <a:ext cx="2425265" cy="1224136"/>
            </a:xfrm>
            <a:prstGeom prst="straightConnector1">
              <a:avLst/>
            </a:prstGeom>
            <a:noFill/>
            <a:ln w="50800" algn="ctr">
              <a:solidFill>
                <a:schemeClr val="tx1"/>
              </a:solidFill>
              <a:round/>
              <a:headEnd/>
              <a:tailEnd type="stealth" w="med" len="lg"/>
            </a:ln>
            <a:extLst>
              <a:ext uri="{909E8E84-426E-40DD-AFC4-6F175D3DCCD1}">
                <a14:hiddenFill xmlns:a14="http://schemas.microsoft.com/office/drawing/2010/main">
                  <a:noFill/>
                </a14:hiddenFill>
              </a:ext>
            </a:extLst>
          </p:spPr>
        </p:cxnSp>
        <p:cxnSp>
          <p:nvCxnSpPr>
            <p:cNvPr id="232475" name="Straight Arrow Connector 52"/>
            <p:cNvCxnSpPr>
              <a:cxnSpLocks noChangeShapeType="1"/>
            </p:cNvCxnSpPr>
            <p:nvPr/>
          </p:nvCxnSpPr>
          <p:spPr bwMode="auto">
            <a:xfrm flipV="1">
              <a:off x="5017183" y="2420888"/>
              <a:ext cx="2715549" cy="1260834"/>
            </a:xfrm>
            <a:prstGeom prst="straightConnector1">
              <a:avLst/>
            </a:prstGeom>
            <a:noFill/>
            <a:ln w="50800" algn="ctr">
              <a:solidFill>
                <a:schemeClr val="tx1"/>
              </a:solidFill>
              <a:round/>
              <a:headEnd/>
              <a:tailEnd type="stealth" w="med" len="lg"/>
            </a:ln>
            <a:extLst>
              <a:ext uri="{909E8E84-426E-40DD-AFC4-6F175D3DCCD1}">
                <a14:hiddenFill xmlns:a14="http://schemas.microsoft.com/office/drawing/2010/main">
                  <a:noFill/>
                </a14:hiddenFill>
              </a:ext>
            </a:extLst>
          </p:spPr>
        </p:cxnSp>
        <p:cxnSp>
          <p:nvCxnSpPr>
            <p:cNvPr id="232476" name="Straight Arrow Connector 54"/>
            <p:cNvCxnSpPr>
              <a:cxnSpLocks noChangeShapeType="1"/>
            </p:cNvCxnSpPr>
            <p:nvPr/>
          </p:nvCxnSpPr>
          <p:spPr bwMode="auto">
            <a:xfrm>
              <a:off x="5096040" y="4015670"/>
              <a:ext cx="2541288" cy="6551"/>
            </a:xfrm>
            <a:prstGeom prst="straightConnector1">
              <a:avLst/>
            </a:prstGeom>
            <a:noFill/>
            <a:ln w="50800" algn="ctr">
              <a:solidFill>
                <a:schemeClr val="tx1"/>
              </a:solidFill>
              <a:round/>
              <a:headEnd/>
              <a:tailEnd type="stealth" w="med" len="lg"/>
            </a:ln>
            <a:extLst>
              <a:ext uri="{909E8E84-426E-40DD-AFC4-6F175D3DCCD1}">
                <a14:hiddenFill xmlns:a14="http://schemas.microsoft.com/office/drawing/2010/main">
                  <a:noFill/>
                </a14:hiddenFill>
              </a:ext>
            </a:extLst>
          </p:spPr>
        </p:cxnSp>
        <p:cxnSp>
          <p:nvCxnSpPr>
            <p:cNvPr id="232477" name="Straight Arrow Connector 60"/>
            <p:cNvCxnSpPr>
              <a:cxnSpLocks noChangeShapeType="1"/>
            </p:cNvCxnSpPr>
            <p:nvPr/>
          </p:nvCxnSpPr>
          <p:spPr bwMode="auto">
            <a:xfrm flipH="1" flipV="1">
              <a:off x="1324021" y="2680204"/>
              <a:ext cx="2520280" cy="1032154"/>
            </a:xfrm>
            <a:prstGeom prst="straightConnector1">
              <a:avLst/>
            </a:prstGeom>
            <a:noFill/>
            <a:ln w="5080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33" name="Oval 32"/>
            <p:cNvSpPr/>
            <p:nvPr/>
          </p:nvSpPr>
          <p:spPr bwMode="auto">
            <a:xfrm>
              <a:off x="3601988" y="3264959"/>
              <a:ext cx="1618304" cy="1554798"/>
            </a:xfrm>
            <a:prstGeom prst="ellipse">
              <a:avLst/>
            </a:prstGeom>
            <a:solidFill>
              <a:srgbClr val="FF0000"/>
            </a:solidFill>
            <a:ln w="25400" cap="flat" cmpd="sng" algn="ctr">
              <a:solidFill>
                <a:schemeClr val="tx1"/>
              </a:solidFill>
              <a:prstDash val="solid"/>
              <a:round/>
              <a:headEnd type="none" w="med" len="med"/>
              <a:tailEnd type="none" w="med" len="med"/>
            </a:ln>
            <a:effectLst/>
            <a:scene3d>
              <a:camera prst="orthographicFront"/>
              <a:lightRig rig="threePt" dir="t"/>
            </a:scene3d>
            <a:sp3d>
              <a:bevelT/>
              <a:bevelB/>
            </a:sp3d>
          </p:spPr>
          <p:txBody>
            <a:bodyPr lIns="18000" tIns="10800" rIns="18000" bIns="10800" anchor="ctr" anchorCtr="1">
              <a:spAutoFit/>
            </a:bodyPr>
            <a:lstStyle/>
            <a:p>
              <a:pPr>
                <a:defRPr/>
              </a:pPr>
              <a:endParaRPr lang="en-US"/>
            </a:p>
          </p:txBody>
        </p:sp>
        <p:pic>
          <p:nvPicPr>
            <p:cNvPr id="232481" name="Picture 3">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80315" y="3410711"/>
              <a:ext cx="864477" cy="124621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09600" y="927100"/>
            <a:ext cx="7924800" cy="5867400"/>
          </a:xfrm>
          <a:prstGeom prst="rect">
            <a:avLst/>
          </a:prstGeom>
          <a:solidFill>
            <a:srgbClr val="FF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99331" name="Rectangle 3"/>
          <p:cNvSpPr>
            <a:spLocks noChangeArrowheads="1"/>
          </p:cNvSpPr>
          <p:nvPr/>
        </p:nvSpPr>
        <p:spPr bwMode="auto">
          <a:xfrm>
            <a:off x="533400" y="25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b="1">
                <a:solidFill>
                  <a:schemeClr val="accent2"/>
                </a:solidFill>
              </a:rPr>
              <a:t>The Semantic Web</a:t>
            </a:r>
          </a:p>
        </p:txBody>
      </p:sp>
      <p:pic>
        <p:nvPicPr>
          <p:cNvPr id="99332" name="Picture 4" descr="semanticwebfoodchain"/>
          <p:cNvPicPr>
            <a:picLocks noChangeAspect="1" noChangeArrowheads="1"/>
          </p:cNvPicPr>
          <p:nvPr/>
        </p:nvPicPr>
        <p:blipFill>
          <a:blip r:embed="rId2">
            <a:lum bright="18000" contrast="54000"/>
            <a:extLst>
              <a:ext uri="{28A0092B-C50C-407E-A947-70E740481C1C}">
                <a14:useLocalDpi xmlns:a14="http://schemas.microsoft.com/office/drawing/2010/main" val="0"/>
              </a:ext>
            </a:extLst>
          </a:blip>
          <a:srcRect/>
          <a:stretch>
            <a:fillRect/>
          </a:stretch>
        </p:blipFill>
        <p:spPr bwMode="auto">
          <a:xfrm>
            <a:off x="838200" y="952506"/>
            <a:ext cx="777240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AutoShape 5"/>
          <p:cNvSpPr>
            <a:spLocks noChangeArrowheads="1"/>
          </p:cNvSpPr>
          <p:nvPr/>
        </p:nvSpPr>
        <p:spPr bwMode="auto">
          <a:xfrm>
            <a:off x="4500600" y="908124"/>
            <a:ext cx="2376487" cy="792163"/>
          </a:xfrm>
          <a:prstGeom prst="wedgeRoundRectCallout">
            <a:avLst>
              <a:gd name="adj1" fmla="val -54944"/>
              <a:gd name="adj2" fmla="val 48398"/>
              <a:gd name="adj3" fmla="val 16667"/>
            </a:avLst>
          </a:prstGeom>
          <a:solidFill>
            <a:schemeClr val="accent1"/>
          </a:solidFill>
          <a:ln w="9525">
            <a:solidFill>
              <a:schemeClr val="tx1"/>
            </a:solidFill>
            <a:miter lim="800000"/>
            <a:headEnd/>
            <a:tailEnd/>
          </a:ln>
        </p:spPr>
        <p:txBody>
          <a:bodyPr lIns="18000" tIns="10800" rIns="18000" bIns="10800" anchor="ct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200"/>
              <a:t>The Ontology Articulation Toolkit helps agents to understand unknown ontologies</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4"/>
          <p:cNvSpPr>
            <a:spLocks noChangeArrowheads="1"/>
          </p:cNvSpPr>
          <p:nvPr/>
        </p:nvSpPr>
        <p:spPr bwMode="auto">
          <a:xfrm>
            <a:off x="1200150" y="-49213"/>
            <a:ext cx="77724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000">
                <a:solidFill>
                  <a:schemeClr val="tx2"/>
                </a:solidFill>
              </a:rPr>
              <a:t>OWL: Web Ontology Language </a:t>
            </a:r>
          </a:p>
        </p:txBody>
      </p:sp>
      <p:sp>
        <p:nvSpPr>
          <p:cNvPr id="233475" name="Rectangle 5"/>
          <p:cNvSpPr>
            <a:spLocks noChangeArrowheads="1"/>
          </p:cNvSpPr>
          <p:nvPr/>
        </p:nvSpPr>
        <p:spPr bwMode="auto">
          <a:xfrm>
            <a:off x="53977" y="1679575"/>
            <a:ext cx="903605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000"/>
              <a:t>The </a:t>
            </a:r>
            <a:r>
              <a:rPr lang="en-US" altLang="en-US" sz="2000" b="1"/>
              <a:t>Web Ontology Language</a:t>
            </a:r>
            <a:r>
              <a:rPr lang="en-US" altLang="en-US" sz="2000"/>
              <a:t> (</a:t>
            </a:r>
            <a:r>
              <a:rPr lang="en-US" altLang="en-US" sz="2000" b="1"/>
              <a:t>OWL</a:t>
            </a:r>
            <a:r>
              <a:rPr lang="en-US" altLang="en-US" sz="2000"/>
              <a:t>) is a family of knowledge representation languages or ontology languages for engineering ontologies or knowledge bases. The languages are characterized by formal semantics and RDF/XML-based serializations for the Semantic Web.</a:t>
            </a:r>
          </a:p>
          <a:p>
            <a:pPr eaLnBrk="1" hangingPunct="1"/>
            <a:r>
              <a:rPr lang="en-US" altLang="en-US" sz="2000" b="1"/>
              <a:t>OWL DL </a:t>
            </a:r>
            <a:r>
              <a:rPr lang="en-US" altLang="en-US" sz="2000"/>
              <a:t>(Description Logic) designed to provide the maximum expressiveness possible while retaining computational completeness (either φ or ¬φ belong), decidability (there is an effective procedure to determine whether φ is derivable or not), and the availability of practical reasoning algorithms. OWL DL includes all OWL language constructs, but they can be used only under certain restrictions</a:t>
            </a:r>
          </a:p>
        </p:txBody>
      </p:sp>
      <p:sp>
        <p:nvSpPr>
          <p:cNvPr id="233476" name="TextBox 1"/>
          <p:cNvSpPr txBox="1">
            <a:spLocks noChangeArrowheads="1"/>
          </p:cNvSpPr>
          <p:nvPr/>
        </p:nvSpPr>
        <p:spPr bwMode="auto">
          <a:xfrm>
            <a:off x="684214" y="5149131"/>
            <a:ext cx="8064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hlinkClick r:id="rId2"/>
              </a:rPr>
              <a:t>http://www.w3.org/TR/owl-ref/</a:t>
            </a:r>
            <a:r>
              <a:rPr lang="en-US" altLang="en-US" sz="2000"/>
              <a:t>		OWL 		2004</a:t>
            </a:r>
          </a:p>
          <a:p>
            <a:pPr eaLnBrk="1" hangingPunct="1">
              <a:spcBef>
                <a:spcPct val="0"/>
              </a:spcBef>
              <a:buFontTx/>
              <a:buNone/>
            </a:pPr>
            <a:endParaRPr lang="en-US" altLang="en-US" sz="2000">
              <a:hlinkClick r:id="rId3"/>
            </a:endParaRPr>
          </a:p>
          <a:p>
            <a:pPr eaLnBrk="1" hangingPunct="1">
              <a:spcBef>
                <a:spcPct val="0"/>
              </a:spcBef>
              <a:buFontTx/>
              <a:buNone/>
            </a:pPr>
            <a:r>
              <a:rPr lang="en-US" altLang="en-US" sz="2000">
                <a:hlinkClick r:id="rId3"/>
              </a:rPr>
              <a:t>http://www.w3.org/TR/owl2-overview/</a:t>
            </a:r>
            <a:r>
              <a:rPr lang="en-US" altLang="en-US" sz="2000"/>
              <a:t>	OWL-2		2009</a:t>
            </a:r>
          </a:p>
        </p:txBody>
      </p:sp>
      <p:pic>
        <p:nvPicPr>
          <p:cNvPr id="2334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725" y="612775"/>
            <a:ext cx="1392238" cy="136048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4498"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425" y="2492375"/>
            <a:ext cx="8778875" cy="273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4499" name="TextBox 1"/>
          <p:cNvSpPr txBox="1">
            <a:spLocks noChangeArrowheads="1"/>
          </p:cNvSpPr>
          <p:nvPr/>
        </p:nvSpPr>
        <p:spPr bwMode="auto">
          <a:xfrm>
            <a:off x="395300" y="5445199"/>
            <a:ext cx="421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hlinkClick r:id="rId3"/>
              </a:rPr>
              <a:t>http://sig.biostr.washington.edu/projects/ontviews/</a:t>
            </a:r>
            <a:r>
              <a:rPr lang="en-US" altLang="en-US" sz="1400"/>
              <a:t> </a:t>
            </a:r>
          </a:p>
        </p:txBody>
      </p:sp>
    </p:spTree>
  </p:cSld>
  <p:clrMapOvr>
    <a:masterClrMapping/>
  </p:clrMapOvr>
  <p:transition spd="slow"/>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50862" y="1077913"/>
            <a:ext cx="8569325" cy="568801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defRPr/>
            </a:pPr>
            <a:r>
              <a:rPr lang="en-GB" altLang="en-US" sz="2600" kern="0" dirty="0"/>
              <a:t>RDFS is </a:t>
            </a:r>
            <a:r>
              <a:rPr lang="en-GB" altLang="en-US" sz="2600" kern="0" dirty="0">
                <a:solidFill>
                  <a:srgbClr val="FF0000"/>
                </a:solidFill>
              </a:rPr>
              <a:t>too weak</a:t>
            </a:r>
            <a:r>
              <a:rPr lang="en-GB" altLang="en-US" sz="2600" kern="0" dirty="0"/>
              <a:t> in describing resources with sufficient details, e.g.: </a:t>
            </a:r>
          </a:p>
          <a:p>
            <a:pPr lvl="1" algn="just" eaLnBrk="1" hangingPunct="1">
              <a:defRPr/>
            </a:pPr>
            <a:r>
              <a:rPr lang="en-GB" altLang="en-US" sz="2000" kern="0" dirty="0"/>
              <a:t>No </a:t>
            </a:r>
            <a:r>
              <a:rPr lang="en-GB" altLang="en-US" sz="2000" kern="0" dirty="0">
                <a:solidFill>
                  <a:srgbClr val="FF0000"/>
                </a:solidFill>
              </a:rPr>
              <a:t>localised range and domain</a:t>
            </a:r>
            <a:r>
              <a:rPr lang="en-GB" altLang="en-US" sz="2000" kern="0" dirty="0"/>
              <a:t> constraints</a:t>
            </a:r>
          </a:p>
          <a:p>
            <a:pPr lvl="2" algn="just" eaLnBrk="1" hangingPunct="1">
              <a:defRPr/>
            </a:pPr>
            <a:r>
              <a:rPr lang="en-GB" altLang="en-US" sz="1600" kern="0" dirty="0"/>
              <a:t>Cannot say that the range of </a:t>
            </a:r>
            <a:r>
              <a:rPr lang="en-GB" altLang="en-US" sz="1600" i="1" kern="0" dirty="0" err="1"/>
              <a:t>isToughtBy</a:t>
            </a:r>
            <a:r>
              <a:rPr lang="en-GB" altLang="en-US" sz="1600" kern="0" dirty="0"/>
              <a:t> is only professor when applied to professors and lecturer when applied to lecturers </a:t>
            </a:r>
          </a:p>
          <a:p>
            <a:pPr lvl="1" algn="just" eaLnBrk="1" hangingPunct="1">
              <a:defRPr/>
            </a:pPr>
            <a:r>
              <a:rPr lang="en-GB" altLang="en-US" sz="2000" kern="0" dirty="0"/>
              <a:t>No </a:t>
            </a:r>
            <a:r>
              <a:rPr lang="en-GB" altLang="en-US" sz="2000" kern="0" dirty="0">
                <a:solidFill>
                  <a:srgbClr val="FF0000"/>
                </a:solidFill>
              </a:rPr>
              <a:t>cardinality</a:t>
            </a:r>
            <a:r>
              <a:rPr lang="en-GB" altLang="en-US" sz="2000" kern="0" dirty="0"/>
              <a:t> constraints</a:t>
            </a:r>
          </a:p>
          <a:p>
            <a:pPr lvl="2" algn="just" eaLnBrk="1" hangingPunct="1">
              <a:defRPr/>
            </a:pPr>
            <a:r>
              <a:rPr lang="en-GB" altLang="en-US" sz="1600" kern="0" dirty="0"/>
              <a:t>Cannot say that a course is taught by at least one professor,  or persons have exactly 2 parents </a:t>
            </a:r>
          </a:p>
          <a:p>
            <a:pPr lvl="1" algn="just" eaLnBrk="1" hangingPunct="1">
              <a:defRPr/>
            </a:pPr>
            <a:r>
              <a:rPr lang="en-GB" altLang="en-US" sz="2000" kern="0" dirty="0"/>
              <a:t>No </a:t>
            </a:r>
            <a:r>
              <a:rPr lang="en-GB" altLang="en-US" sz="2000" kern="0" dirty="0">
                <a:solidFill>
                  <a:srgbClr val="FF0000"/>
                </a:solidFill>
              </a:rPr>
              <a:t>transitive, inverse or symmetrical</a:t>
            </a:r>
            <a:r>
              <a:rPr lang="en-GB" altLang="en-US" sz="2000" kern="0" dirty="0"/>
              <a:t> properties</a:t>
            </a:r>
          </a:p>
          <a:p>
            <a:pPr lvl="2" algn="just" eaLnBrk="1" hangingPunct="1">
              <a:defRPr/>
            </a:pPr>
            <a:r>
              <a:rPr lang="en-GB" altLang="en-US" sz="1600" kern="0" dirty="0"/>
              <a:t>Cannot say that </a:t>
            </a:r>
            <a:r>
              <a:rPr lang="en-GB" altLang="en-US" sz="1600" kern="0" dirty="0" err="1"/>
              <a:t>isPartOf</a:t>
            </a:r>
            <a:r>
              <a:rPr lang="en-GB" altLang="en-US" sz="1600" kern="0" dirty="0"/>
              <a:t> is a transitive property, that </a:t>
            </a:r>
            <a:r>
              <a:rPr lang="en-GB" altLang="en-US" sz="1600" kern="0" dirty="0" err="1"/>
              <a:t>hasSupervisor</a:t>
            </a:r>
            <a:r>
              <a:rPr lang="en-GB" altLang="en-US" sz="1600" kern="0" dirty="0"/>
              <a:t> is the inverse of </a:t>
            </a:r>
            <a:r>
              <a:rPr lang="en-GB" altLang="en-US" sz="1600" kern="0" dirty="0" err="1"/>
              <a:t>isSupervisorOf</a:t>
            </a:r>
            <a:r>
              <a:rPr lang="en-GB" altLang="en-US" sz="1600" kern="0" dirty="0"/>
              <a:t>, and, that </a:t>
            </a:r>
            <a:r>
              <a:rPr lang="en-GB" altLang="en-US" sz="1600" kern="0" dirty="0" err="1"/>
              <a:t>friendOf</a:t>
            </a:r>
            <a:r>
              <a:rPr lang="en-GB" altLang="en-US" sz="1600" kern="0" dirty="0"/>
              <a:t> is symmetrical </a:t>
            </a:r>
          </a:p>
          <a:p>
            <a:pPr lvl="1" algn="just" eaLnBrk="1" hangingPunct="1">
              <a:defRPr/>
            </a:pPr>
            <a:r>
              <a:rPr lang="en-GB" altLang="en-US" sz="2000" kern="0" dirty="0">
                <a:solidFill>
                  <a:srgbClr val="FF0000"/>
                </a:solidFill>
              </a:rPr>
              <a:t>Disjoint </a:t>
            </a:r>
            <a:r>
              <a:rPr lang="en-GB" altLang="en-US" sz="2000" kern="0" dirty="0"/>
              <a:t> classes </a:t>
            </a:r>
          </a:p>
          <a:p>
            <a:pPr lvl="2" algn="just" eaLnBrk="1" hangingPunct="1">
              <a:defRPr/>
            </a:pPr>
            <a:r>
              <a:rPr lang="en-GB" altLang="en-US" sz="1600" kern="0" dirty="0"/>
              <a:t>Cannot say that Graduate and PhD. Students are two disjoint classes </a:t>
            </a:r>
          </a:p>
          <a:p>
            <a:pPr lvl="1" algn="just" eaLnBrk="1" hangingPunct="1">
              <a:lnSpc>
                <a:spcPct val="90000"/>
              </a:lnSpc>
              <a:defRPr/>
            </a:pPr>
            <a:r>
              <a:rPr lang="en-US" altLang="en-US" sz="2000" kern="0" dirty="0">
                <a:solidFill>
                  <a:srgbClr val="FF3300"/>
                </a:solidFill>
              </a:rPr>
              <a:t>Boolean combinations</a:t>
            </a:r>
            <a:r>
              <a:rPr lang="en-US" altLang="en-US" sz="2000" kern="0" dirty="0"/>
              <a:t> of classes</a:t>
            </a:r>
            <a:endParaRPr lang="en-GB" altLang="en-US" sz="2000" kern="0" dirty="0"/>
          </a:p>
          <a:p>
            <a:pPr lvl="2" algn="just" eaLnBrk="1" hangingPunct="1">
              <a:lnSpc>
                <a:spcPct val="90000"/>
              </a:lnSpc>
              <a:defRPr/>
            </a:pPr>
            <a:r>
              <a:rPr lang="en-GB" altLang="en-US" sz="1600" kern="0" dirty="0"/>
              <a:t>Sometimes we may need to build new classes by combining other classes using </a:t>
            </a:r>
            <a:r>
              <a:rPr lang="en-GB" altLang="en-US" sz="1600" kern="0" dirty="0">
                <a:solidFill>
                  <a:srgbClr val="0900C0"/>
                </a:solidFill>
              </a:rPr>
              <a:t>union, intersection</a:t>
            </a:r>
            <a:r>
              <a:rPr lang="en-GB" altLang="en-US" sz="1600" kern="0" dirty="0"/>
              <a:t>, and </a:t>
            </a:r>
            <a:r>
              <a:rPr lang="en-GB" altLang="en-US" sz="1600" kern="0" dirty="0">
                <a:solidFill>
                  <a:srgbClr val="0900C0"/>
                </a:solidFill>
              </a:rPr>
              <a:t>complement</a:t>
            </a:r>
            <a:r>
              <a:rPr lang="en-GB" altLang="en-US" sz="1600" kern="0" dirty="0"/>
              <a:t> (e.g. person is  the </a:t>
            </a:r>
            <a:r>
              <a:rPr lang="en-GB" altLang="en-US" sz="1600" kern="0" dirty="0">
                <a:solidFill>
                  <a:srgbClr val="FF3300"/>
                </a:solidFill>
              </a:rPr>
              <a:t>disjoint union</a:t>
            </a:r>
            <a:r>
              <a:rPr lang="en-GB" altLang="en-US" sz="1600" kern="0" dirty="0"/>
              <a:t> of the classes male and female) </a:t>
            </a:r>
            <a:endParaRPr lang="en-US" altLang="en-US" sz="1600" kern="0" dirty="0"/>
          </a:p>
        </p:txBody>
      </p:sp>
      <p:sp>
        <p:nvSpPr>
          <p:cNvPr id="235523" name="Rectangle 4"/>
          <p:cNvSpPr>
            <a:spLocks noChangeArrowheads="1"/>
          </p:cNvSpPr>
          <p:nvPr/>
        </p:nvSpPr>
        <p:spPr bwMode="auto">
          <a:xfrm>
            <a:off x="1200150" y="-49213"/>
            <a:ext cx="77724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000">
                <a:solidFill>
                  <a:schemeClr val="tx2"/>
                </a:solidFill>
              </a:rPr>
              <a:t>Why OWL? Limitations of RDFS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546" name="Group 60"/>
          <p:cNvGrpSpPr>
            <a:grpSpLocks/>
          </p:cNvGrpSpPr>
          <p:nvPr/>
        </p:nvGrpSpPr>
        <p:grpSpPr bwMode="auto">
          <a:xfrm>
            <a:off x="107952" y="1484387"/>
            <a:ext cx="8928100" cy="3165475"/>
            <a:chOff x="2436794" y="1641332"/>
            <a:chExt cx="5703348" cy="1878287"/>
          </a:xfrm>
        </p:grpSpPr>
        <p:sp>
          <p:nvSpPr>
            <p:cNvPr id="3" name="TextBox 7"/>
            <p:cNvSpPr txBox="1">
              <a:spLocks noChangeArrowheads="1"/>
            </p:cNvSpPr>
            <p:nvPr/>
          </p:nvSpPr>
          <p:spPr bwMode="auto">
            <a:xfrm>
              <a:off x="3367746" y="1641332"/>
              <a:ext cx="2225969" cy="23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cs typeface="Arial" pitchFamily="34" charset="0"/>
                  <a:sym typeface="Gill Sans" charset="0"/>
                </a:defRPr>
              </a:lvl1pPr>
              <a:lvl2pPr marL="37931725" indent="-37474525" eaLnBrk="0" hangingPunct="0">
                <a:defRPr sz="3200">
                  <a:solidFill>
                    <a:srgbClr val="000000"/>
                  </a:solidFill>
                  <a:latin typeface="Gill Sans" charset="0"/>
                  <a:cs typeface="Arial" pitchFamily="34" charset="0"/>
                  <a:sym typeface="Gill Sans" charset="0"/>
                </a:defRPr>
              </a:lvl2pPr>
              <a:lvl3pPr eaLnBrk="0" hangingPunct="0">
                <a:defRPr sz="3200">
                  <a:solidFill>
                    <a:srgbClr val="000000"/>
                  </a:solidFill>
                  <a:latin typeface="Gill Sans" charset="0"/>
                  <a:cs typeface="Arial" pitchFamily="34" charset="0"/>
                  <a:sym typeface="Gill Sans" charset="0"/>
                </a:defRPr>
              </a:lvl3pPr>
              <a:lvl4pPr eaLnBrk="0" hangingPunct="0">
                <a:defRPr sz="3200">
                  <a:solidFill>
                    <a:srgbClr val="000000"/>
                  </a:solidFill>
                  <a:latin typeface="Gill Sans" charset="0"/>
                  <a:cs typeface="Arial" pitchFamily="34" charset="0"/>
                  <a:sym typeface="Gill Sans" charset="0"/>
                </a:defRPr>
              </a:lvl4pPr>
              <a:lvl5pPr eaLnBrk="0" hangingPunct="0">
                <a:defRPr sz="3200">
                  <a:solidFill>
                    <a:srgbClr val="000000"/>
                  </a:solidFill>
                  <a:latin typeface="Gill Sans" charset="0"/>
                  <a:cs typeface="Arial" pitchFamily="34" charset="0"/>
                  <a:sym typeface="Gill Sans" charset="0"/>
                </a:defRPr>
              </a:lvl5pPr>
              <a:lvl6pPr marL="457200" eaLnBrk="0" fontAlgn="base" hangingPunct="0">
                <a:spcBef>
                  <a:spcPct val="0"/>
                </a:spcBef>
                <a:spcAft>
                  <a:spcPct val="0"/>
                </a:spcAft>
                <a:defRPr sz="3200">
                  <a:solidFill>
                    <a:srgbClr val="000000"/>
                  </a:solidFill>
                  <a:latin typeface="Gill Sans" charset="0"/>
                  <a:cs typeface="Arial" pitchFamily="34" charset="0"/>
                  <a:sym typeface="Gill Sans" charset="0"/>
                </a:defRPr>
              </a:lvl6pPr>
              <a:lvl7pPr marL="914400" eaLnBrk="0" fontAlgn="base" hangingPunct="0">
                <a:spcBef>
                  <a:spcPct val="0"/>
                </a:spcBef>
                <a:spcAft>
                  <a:spcPct val="0"/>
                </a:spcAft>
                <a:defRPr sz="3200">
                  <a:solidFill>
                    <a:srgbClr val="000000"/>
                  </a:solidFill>
                  <a:latin typeface="Gill Sans" charset="0"/>
                  <a:cs typeface="Arial" pitchFamily="34" charset="0"/>
                  <a:sym typeface="Gill Sans" charset="0"/>
                </a:defRPr>
              </a:lvl7pPr>
              <a:lvl8pPr marL="1371600" eaLnBrk="0" fontAlgn="base" hangingPunct="0">
                <a:spcBef>
                  <a:spcPct val="0"/>
                </a:spcBef>
                <a:spcAft>
                  <a:spcPct val="0"/>
                </a:spcAft>
                <a:defRPr sz="3200">
                  <a:solidFill>
                    <a:srgbClr val="000000"/>
                  </a:solidFill>
                  <a:latin typeface="Gill Sans" charset="0"/>
                  <a:cs typeface="Arial" pitchFamily="34" charset="0"/>
                  <a:sym typeface="Gill Sans" charset="0"/>
                </a:defRPr>
              </a:lvl8pPr>
              <a:lvl9pPr marL="1828800" eaLnBrk="0" fontAlgn="base" hangingPunct="0">
                <a:spcBef>
                  <a:spcPct val="0"/>
                </a:spcBef>
                <a:spcAft>
                  <a:spcPct val="0"/>
                </a:spcAft>
                <a:defRPr sz="3200">
                  <a:solidFill>
                    <a:srgbClr val="000000"/>
                  </a:solidFill>
                  <a:latin typeface="Gill Sans" charset="0"/>
                  <a:cs typeface="Arial" pitchFamily="34" charset="0"/>
                  <a:sym typeface="Gill Sans" charset="0"/>
                </a:defRPr>
              </a:lvl9pPr>
            </a:lstStyle>
            <a:p>
              <a:pPr algn="ctr" eaLnBrk="1" hangingPunct="1">
                <a:defRPr/>
              </a:pPr>
              <a:r>
                <a:rPr lang="en-US" altLang="en-US" sz="2000">
                  <a:solidFill>
                    <a:schemeClr val="tx1"/>
                  </a:solidFill>
                  <a:latin typeface="+mj-lt"/>
                </a:rPr>
                <a:t>rdfs:Resource</a:t>
              </a:r>
            </a:p>
          </p:txBody>
        </p:sp>
        <p:sp>
          <p:nvSpPr>
            <p:cNvPr id="4" name="TextBox 10"/>
            <p:cNvSpPr txBox="1">
              <a:spLocks noChangeArrowheads="1"/>
            </p:cNvSpPr>
            <p:nvPr/>
          </p:nvSpPr>
          <p:spPr bwMode="auto">
            <a:xfrm>
              <a:off x="5269200" y="2496640"/>
              <a:ext cx="1213888" cy="23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cs typeface="Arial" pitchFamily="34" charset="0"/>
                  <a:sym typeface="Gill Sans" charset="0"/>
                </a:defRPr>
              </a:lvl1pPr>
              <a:lvl2pPr marL="37931725" indent="-37474525" eaLnBrk="0" hangingPunct="0">
                <a:defRPr sz="3200">
                  <a:solidFill>
                    <a:srgbClr val="000000"/>
                  </a:solidFill>
                  <a:latin typeface="Gill Sans" charset="0"/>
                  <a:cs typeface="Arial" pitchFamily="34" charset="0"/>
                  <a:sym typeface="Gill Sans" charset="0"/>
                </a:defRPr>
              </a:lvl2pPr>
              <a:lvl3pPr eaLnBrk="0" hangingPunct="0">
                <a:defRPr sz="3200">
                  <a:solidFill>
                    <a:srgbClr val="000000"/>
                  </a:solidFill>
                  <a:latin typeface="Gill Sans" charset="0"/>
                  <a:cs typeface="Arial" pitchFamily="34" charset="0"/>
                  <a:sym typeface="Gill Sans" charset="0"/>
                </a:defRPr>
              </a:lvl3pPr>
              <a:lvl4pPr eaLnBrk="0" hangingPunct="0">
                <a:defRPr sz="3200">
                  <a:solidFill>
                    <a:srgbClr val="000000"/>
                  </a:solidFill>
                  <a:latin typeface="Gill Sans" charset="0"/>
                  <a:cs typeface="Arial" pitchFamily="34" charset="0"/>
                  <a:sym typeface="Gill Sans" charset="0"/>
                </a:defRPr>
              </a:lvl4pPr>
              <a:lvl5pPr eaLnBrk="0" hangingPunct="0">
                <a:defRPr sz="3200">
                  <a:solidFill>
                    <a:srgbClr val="000000"/>
                  </a:solidFill>
                  <a:latin typeface="Gill Sans" charset="0"/>
                  <a:cs typeface="Arial" pitchFamily="34" charset="0"/>
                  <a:sym typeface="Gill Sans" charset="0"/>
                </a:defRPr>
              </a:lvl5pPr>
              <a:lvl6pPr marL="457200" eaLnBrk="0" fontAlgn="base" hangingPunct="0">
                <a:spcBef>
                  <a:spcPct val="0"/>
                </a:spcBef>
                <a:spcAft>
                  <a:spcPct val="0"/>
                </a:spcAft>
                <a:defRPr sz="3200">
                  <a:solidFill>
                    <a:srgbClr val="000000"/>
                  </a:solidFill>
                  <a:latin typeface="Gill Sans" charset="0"/>
                  <a:cs typeface="Arial" pitchFamily="34" charset="0"/>
                  <a:sym typeface="Gill Sans" charset="0"/>
                </a:defRPr>
              </a:lvl6pPr>
              <a:lvl7pPr marL="914400" eaLnBrk="0" fontAlgn="base" hangingPunct="0">
                <a:spcBef>
                  <a:spcPct val="0"/>
                </a:spcBef>
                <a:spcAft>
                  <a:spcPct val="0"/>
                </a:spcAft>
                <a:defRPr sz="3200">
                  <a:solidFill>
                    <a:srgbClr val="000000"/>
                  </a:solidFill>
                  <a:latin typeface="Gill Sans" charset="0"/>
                  <a:cs typeface="Arial" pitchFamily="34" charset="0"/>
                  <a:sym typeface="Gill Sans" charset="0"/>
                </a:defRPr>
              </a:lvl7pPr>
              <a:lvl8pPr marL="1371600" eaLnBrk="0" fontAlgn="base" hangingPunct="0">
                <a:spcBef>
                  <a:spcPct val="0"/>
                </a:spcBef>
                <a:spcAft>
                  <a:spcPct val="0"/>
                </a:spcAft>
                <a:defRPr sz="3200">
                  <a:solidFill>
                    <a:srgbClr val="000000"/>
                  </a:solidFill>
                  <a:latin typeface="Gill Sans" charset="0"/>
                  <a:cs typeface="Arial" pitchFamily="34" charset="0"/>
                  <a:sym typeface="Gill Sans" charset="0"/>
                </a:defRPr>
              </a:lvl8pPr>
              <a:lvl9pPr marL="1828800" eaLnBrk="0" fontAlgn="base" hangingPunct="0">
                <a:spcBef>
                  <a:spcPct val="0"/>
                </a:spcBef>
                <a:spcAft>
                  <a:spcPct val="0"/>
                </a:spcAft>
                <a:defRPr sz="3200">
                  <a:solidFill>
                    <a:srgbClr val="000000"/>
                  </a:solidFill>
                  <a:latin typeface="Gill Sans" charset="0"/>
                  <a:cs typeface="Arial" pitchFamily="34" charset="0"/>
                  <a:sym typeface="Gill Sans" charset="0"/>
                </a:defRPr>
              </a:lvl9pPr>
            </a:lstStyle>
            <a:p>
              <a:pPr algn="ctr" eaLnBrk="1" hangingPunct="1">
                <a:defRPr/>
              </a:pPr>
              <a:r>
                <a:rPr lang="en-US" altLang="en-US" sz="2000" dirty="0">
                  <a:latin typeface="+mj-lt"/>
                </a:rPr>
                <a:t>rdf:Property</a:t>
              </a:r>
            </a:p>
          </p:txBody>
        </p:sp>
        <p:sp>
          <p:nvSpPr>
            <p:cNvPr id="5" name="TextBox 10"/>
            <p:cNvSpPr txBox="1">
              <a:spLocks noChangeArrowheads="1"/>
            </p:cNvSpPr>
            <p:nvPr/>
          </p:nvSpPr>
          <p:spPr bwMode="auto">
            <a:xfrm>
              <a:off x="2436794" y="2539971"/>
              <a:ext cx="1214902" cy="23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cs typeface="Arial" pitchFamily="34" charset="0"/>
                  <a:sym typeface="Gill Sans" charset="0"/>
                </a:defRPr>
              </a:lvl1pPr>
              <a:lvl2pPr marL="37931725" indent="-37474525" eaLnBrk="0" hangingPunct="0">
                <a:defRPr sz="3200">
                  <a:solidFill>
                    <a:srgbClr val="000000"/>
                  </a:solidFill>
                  <a:latin typeface="Gill Sans" charset="0"/>
                  <a:cs typeface="Arial" pitchFamily="34" charset="0"/>
                  <a:sym typeface="Gill Sans" charset="0"/>
                </a:defRPr>
              </a:lvl2pPr>
              <a:lvl3pPr eaLnBrk="0" hangingPunct="0">
                <a:defRPr sz="3200">
                  <a:solidFill>
                    <a:srgbClr val="000000"/>
                  </a:solidFill>
                  <a:latin typeface="Gill Sans" charset="0"/>
                  <a:cs typeface="Arial" pitchFamily="34" charset="0"/>
                  <a:sym typeface="Gill Sans" charset="0"/>
                </a:defRPr>
              </a:lvl3pPr>
              <a:lvl4pPr eaLnBrk="0" hangingPunct="0">
                <a:defRPr sz="3200">
                  <a:solidFill>
                    <a:srgbClr val="000000"/>
                  </a:solidFill>
                  <a:latin typeface="Gill Sans" charset="0"/>
                  <a:cs typeface="Arial" pitchFamily="34" charset="0"/>
                  <a:sym typeface="Gill Sans" charset="0"/>
                </a:defRPr>
              </a:lvl4pPr>
              <a:lvl5pPr eaLnBrk="0" hangingPunct="0">
                <a:defRPr sz="3200">
                  <a:solidFill>
                    <a:srgbClr val="000000"/>
                  </a:solidFill>
                  <a:latin typeface="Gill Sans" charset="0"/>
                  <a:cs typeface="Arial" pitchFamily="34" charset="0"/>
                  <a:sym typeface="Gill Sans" charset="0"/>
                </a:defRPr>
              </a:lvl5pPr>
              <a:lvl6pPr marL="457200" eaLnBrk="0" fontAlgn="base" hangingPunct="0">
                <a:spcBef>
                  <a:spcPct val="0"/>
                </a:spcBef>
                <a:spcAft>
                  <a:spcPct val="0"/>
                </a:spcAft>
                <a:defRPr sz="3200">
                  <a:solidFill>
                    <a:srgbClr val="000000"/>
                  </a:solidFill>
                  <a:latin typeface="Gill Sans" charset="0"/>
                  <a:cs typeface="Arial" pitchFamily="34" charset="0"/>
                  <a:sym typeface="Gill Sans" charset="0"/>
                </a:defRPr>
              </a:lvl6pPr>
              <a:lvl7pPr marL="914400" eaLnBrk="0" fontAlgn="base" hangingPunct="0">
                <a:spcBef>
                  <a:spcPct val="0"/>
                </a:spcBef>
                <a:spcAft>
                  <a:spcPct val="0"/>
                </a:spcAft>
                <a:defRPr sz="3200">
                  <a:solidFill>
                    <a:srgbClr val="000000"/>
                  </a:solidFill>
                  <a:latin typeface="Gill Sans" charset="0"/>
                  <a:cs typeface="Arial" pitchFamily="34" charset="0"/>
                  <a:sym typeface="Gill Sans" charset="0"/>
                </a:defRPr>
              </a:lvl7pPr>
              <a:lvl8pPr marL="1371600" eaLnBrk="0" fontAlgn="base" hangingPunct="0">
                <a:spcBef>
                  <a:spcPct val="0"/>
                </a:spcBef>
                <a:spcAft>
                  <a:spcPct val="0"/>
                </a:spcAft>
                <a:defRPr sz="3200">
                  <a:solidFill>
                    <a:srgbClr val="000000"/>
                  </a:solidFill>
                  <a:latin typeface="Gill Sans" charset="0"/>
                  <a:cs typeface="Arial" pitchFamily="34" charset="0"/>
                  <a:sym typeface="Gill Sans" charset="0"/>
                </a:defRPr>
              </a:lvl8pPr>
              <a:lvl9pPr marL="1828800" eaLnBrk="0" fontAlgn="base" hangingPunct="0">
                <a:spcBef>
                  <a:spcPct val="0"/>
                </a:spcBef>
                <a:spcAft>
                  <a:spcPct val="0"/>
                </a:spcAft>
                <a:defRPr sz="3200">
                  <a:solidFill>
                    <a:srgbClr val="000000"/>
                  </a:solidFill>
                  <a:latin typeface="Gill Sans" charset="0"/>
                  <a:cs typeface="Arial" pitchFamily="34" charset="0"/>
                  <a:sym typeface="Gill Sans" charset="0"/>
                </a:defRPr>
              </a:lvl9pPr>
            </a:lstStyle>
            <a:p>
              <a:pPr algn="ctr" eaLnBrk="1" hangingPunct="1">
                <a:defRPr/>
              </a:pPr>
              <a:r>
                <a:rPr lang="en-US" altLang="en-US" sz="2000" dirty="0">
                  <a:latin typeface="+mj-lt"/>
                </a:rPr>
                <a:t>rdfs:Class</a:t>
              </a:r>
            </a:p>
          </p:txBody>
        </p:sp>
        <p:sp>
          <p:nvSpPr>
            <p:cNvPr id="6" name="TextBox 10"/>
            <p:cNvSpPr txBox="1">
              <a:spLocks noChangeArrowheads="1"/>
            </p:cNvSpPr>
            <p:nvPr/>
          </p:nvSpPr>
          <p:spPr bwMode="auto">
            <a:xfrm>
              <a:off x="2464175" y="3282243"/>
              <a:ext cx="1214902" cy="23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cs typeface="Arial" pitchFamily="34" charset="0"/>
                  <a:sym typeface="Gill Sans" charset="0"/>
                </a:defRPr>
              </a:lvl1pPr>
              <a:lvl2pPr marL="37931725" indent="-37474525" eaLnBrk="0" hangingPunct="0">
                <a:defRPr sz="3200">
                  <a:solidFill>
                    <a:srgbClr val="000000"/>
                  </a:solidFill>
                  <a:latin typeface="Gill Sans" charset="0"/>
                  <a:cs typeface="Arial" pitchFamily="34" charset="0"/>
                  <a:sym typeface="Gill Sans" charset="0"/>
                </a:defRPr>
              </a:lvl2pPr>
              <a:lvl3pPr eaLnBrk="0" hangingPunct="0">
                <a:defRPr sz="3200">
                  <a:solidFill>
                    <a:srgbClr val="000000"/>
                  </a:solidFill>
                  <a:latin typeface="Gill Sans" charset="0"/>
                  <a:cs typeface="Arial" pitchFamily="34" charset="0"/>
                  <a:sym typeface="Gill Sans" charset="0"/>
                </a:defRPr>
              </a:lvl3pPr>
              <a:lvl4pPr eaLnBrk="0" hangingPunct="0">
                <a:defRPr sz="3200">
                  <a:solidFill>
                    <a:srgbClr val="000000"/>
                  </a:solidFill>
                  <a:latin typeface="Gill Sans" charset="0"/>
                  <a:cs typeface="Arial" pitchFamily="34" charset="0"/>
                  <a:sym typeface="Gill Sans" charset="0"/>
                </a:defRPr>
              </a:lvl4pPr>
              <a:lvl5pPr eaLnBrk="0" hangingPunct="0">
                <a:defRPr sz="3200">
                  <a:solidFill>
                    <a:srgbClr val="000000"/>
                  </a:solidFill>
                  <a:latin typeface="Gill Sans" charset="0"/>
                  <a:cs typeface="Arial" pitchFamily="34" charset="0"/>
                  <a:sym typeface="Gill Sans" charset="0"/>
                </a:defRPr>
              </a:lvl5pPr>
              <a:lvl6pPr marL="457200" eaLnBrk="0" fontAlgn="base" hangingPunct="0">
                <a:spcBef>
                  <a:spcPct val="0"/>
                </a:spcBef>
                <a:spcAft>
                  <a:spcPct val="0"/>
                </a:spcAft>
                <a:defRPr sz="3200">
                  <a:solidFill>
                    <a:srgbClr val="000000"/>
                  </a:solidFill>
                  <a:latin typeface="Gill Sans" charset="0"/>
                  <a:cs typeface="Arial" pitchFamily="34" charset="0"/>
                  <a:sym typeface="Gill Sans" charset="0"/>
                </a:defRPr>
              </a:lvl6pPr>
              <a:lvl7pPr marL="914400" eaLnBrk="0" fontAlgn="base" hangingPunct="0">
                <a:spcBef>
                  <a:spcPct val="0"/>
                </a:spcBef>
                <a:spcAft>
                  <a:spcPct val="0"/>
                </a:spcAft>
                <a:defRPr sz="3200">
                  <a:solidFill>
                    <a:srgbClr val="000000"/>
                  </a:solidFill>
                  <a:latin typeface="Gill Sans" charset="0"/>
                  <a:cs typeface="Arial" pitchFamily="34" charset="0"/>
                  <a:sym typeface="Gill Sans" charset="0"/>
                </a:defRPr>
              </a:lvl7pPr>
              <a:lvl8pPr marL="1371600" eaLnBrk="0" fontAlgn="base" hangingPunct="0">
                <a:spcBef>
                  <a:spcPct val="0"/>
                </a:spcBef>
                <a:spcAft>
                  <a:spcPct val="0"/>
                </a:spcAft>
                <a:defRPr sz="3200">
                  <a:solidFill>
                    <a:srgbClr val="000000"/>
                  </a:solidFill>
                  <a:latin typeface="Gill Sans" charset="0"/>
                  <a:cs typeface="Arial" pitchFamily="34" charset="0"/>
                  <a:sym typeface="Gill Sans" charset="0"/>
                </a:defRPr>
              </a:lvl8pPr>
              <a:lvl9pPr marL="1828800" eaLnBrk="0" fontAlgn="base" hangingPunct="0">
                <a:spcBef>
                  <a:spcPct val="0"/>
                </a:spcBef>
                <a:spcAft>
                  <a:spcPct val="0"/>
                </a:spcAft>
                <a:defRPr sz="3200">
                  <a:solidFill>
                    <a:srgbClr val="000000"/>
                  </a:solidFill>
                  <a:latin typeface="Gill Sans" charset="0"/>
                  <a:cs typeface="Arial" pitchFamily="34" charset="0"/>
                  <a:sym typeface="Gill Sans" charset="0"/>
                </a:defRPr>
              </a:lvl9pPr>
            </a:lstStyle>
            <a:p>
              <a:pPr algn="ctr" eaLnBrk="1" hangingPunct="1">
                <a:defRPr/>
              </a:pPr>
              <a:r>
                <a:rPr lang="en-US" altLang="en-US" sz="2000" dirty="0">
                  <a:solidFill>
                    <a:srgbClr val="FF0000"/>
                  </a:solidFill>
                  <a:latin typeface="+mj-lt"/>
                </a:rPr>
                <a:t>owl:</a:t>
              </a:r>
              <a:r>
                <a:rPr lang="en-US" altLang="en-US" sz="2000" dirty="0">
                  <a:latin typeface="+mj-lt"/>
                </a:rPr>
                <a:t>Class</a:t>
              </a:r>
            </a:p>
          </p:txBody>
        </p:sp>
        <p:sp>
          <p:nvSpPr>
            <p:cNvPr id="7" name="TextBox 10"/>
            <p:cNvSpPr txBox="1">
              <a:spLocks noChangeArrowheads="1"/>
            </p:cNvSpPr>
            <p:nvPr/>
          </p:nvSpPr>
          <p:spPr bwMode="auto">
            <a:xfrm>
              <a:off x="4331149" y="3215363"/>
              <a:ext cx="1642856" cy="23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cs typeface="Arial" pitchFamily="34" charset="0"/>
                  <a:sym typeface="Gill Sans" charset="0"/>
                </a:defRPr>
              </a:lvl1pPr>
              <a:lvl2pPr marL="37931725" indent="-37474525" eaLnBrk="0" hangingPunct="0">
                <a:defRPr sz="3200">
                  <a:solidFill>
                    <a:srgbClr val="000000"/>
                  </a:solidFill>
                  <a:latin typeface="Gill Sans" charset="0"/>
                  <a:cs typeface="Arial" pitchFamily="34" charset="0"/>
                  <a:sym typeface="Gill Sans" charset="0"/>
                </a:defRPr>
              </a:lvl2pPr>
              <a:lvl3pPr eaLnBrk="0" hangingPunct="0">
                <a:defRPr sz="3200">
                  <a:solidFill>
                    <a:srgbClr val="000000"/>
                  </a:solidFill>
                  <a:latin typeface="Gill Sans" charset="0"/>
                  <a:cs typeface="Arial" pitchFamily="34" charset="0"/>
                  <a:sym typeface="Gill Sans" charset="0"/>
                </a:defRPr>
              </a:lvl3pPr>
              <a:lvl4pPr eaLnBrk="0" hangingPunct="0">
                <a:defRPr sz="3200">
                  <a:solidFill>
                    <a:srgbClr val="000000"/>
                  </a:solidFill>
                  <a:latin typeface="Gill Sans" charset="0"/>
                  <a:cs typeface="Arial" pitchFamily="34" charset="0"/>
                  <a:sym typeface="Gill Sans" charset="0"/>
                </a:defRPr>
              </a:lvl4pPr>
              <a:lvl5pPr eaLnBrk="0" hangingPunct="0">
                <a:defRPr sz="3200">
                  <a:solidFill>
                    <a:srgbClr val="000000"/>
                  </a:solidFill>
                  <a:latin typeface="Gill Sans" charset="0"/>
                  <a:cs typeface="Arial" pitchFamily="34" charset="0"/>
                  <a:sym typeface="Gill Sans" charset="0"/>
                </a:defRPr>
              </a:lvl5pPr>
              <a:lvl6pPr marL="457200" eaLnBrk="0" fontAlgn="base" hangingPunct="0">
                <a:spcBef>
                  <a:spcPct val="0"/>
                </a:spcBef>
                <a:spcAft>
                  <a:spcPct val="0"/>
                </a:spcAft>
                <a:defRPr sz="3200">
                  <a:solidFill>
                    <a:srgbClr val="000000"/>
                  </a:solidFill>
                  <a:latin typeface="Gill Sans" charset="0"/>
                  <a:cs typeface="Arial" pitchFamily="34" charset="0"/>
                  <a:sym typeface="Gill Sans" charset="0"/>
                </a:defRPr>
              </a:lvl6pPr>
              <a:lvl7pPr marL="914400" eaLnBrk="0" fontAlgn="base" hangingPunct="0">
                <a:spcBef>
                  <a:spcPct val="0"/>
                </a:spcBef>
                <a:spcAft>
                  <a:spcPct val="0"/>
                </a:spcAft>
                <a:defRPr sz="3200">
                  <a:solidFill>
                    <a:srgbClr val="000000"/>
                  </a:solidFill>
                  <a:latin typeface="Gill Sans" charset="0"/>
                  <a:cs typeface="Arial" pitchFamily="34" charset="0"/>
                  <a:sym typeface="Gill Sans" charset="0"/>
                </a:defRPr>
              </a:lvl7pPr>
              <a:lvl8pPr marL="1371600" eaLnBrk="0" fontAlgn="base" hangingPunct="0">
                <a:spcBef>
                  <a:spcPct val="0"/>
                </a:spcBef>
                <a:spcAft>
                  <a:spcPct val="0"/>
                </a:spcAft>
                <a:defRPr sz="3200">
                  <a:solidFill>
                    <a:srgbClr val="000000"/>
                  </a:solidFill>
                  <a:latin typeface="Gill Sans" charset="0"/>
                  <a:cs typeface="Arial" pitchFamily="34" charset="0"/>
                  <a:sym typeface="Gill Sans" charset="0"/>
                </a:defRPr>
              </a:lvl8pPr>
              <a:lvl9pPr marL="1828800" eaLnBrk="0" fontAlgn="base" hangingPunct="0">
                <a:spcBef>
                  <a:spcPct val="0"/>
                </a:spcBef>
                <a:spcAft>
                  <a:spcPct val="0"/>
                </a:spcAft>
                <a:defRPr sz="3200">
                  <a:solidFill>
                    <a:srgbClr val="000000"/>
                  </a:solidFill>
                  <a:latin typeface="Gill Sans" charset="0"/>
                  <a:cs typeface="Arial" pitchFamily="34" charset="0"/>
                  <a:sym typeface="Gill Sans" charset="0"/>
                </a:defRPr>
              </a:lvl9pPr>
            </a:lstStyle>
            <a:p>
              <a:pPr algn="ctr" eaLnBrk="1" hangingPunct="1">
                <a:defRPr/>
              </a:pPr>
              <a:r>
                <a:rPr lang="en-US" altLang="en-US" sz="2000" dirty="0">
                  <a:solidFill>
                    <a:srgbClr val="FF0000"/>
                  </a:solidFill>
                  <a:latin typeface="+mj-lt"/>
                </a:rPr>
                <a:t>owl:</a:t>
              </a:r>
              <a:r>
                <a:rPr lang="en-US" altLang="en-US" sz="2000" dirty="0">
                  <a:latin typeface="+mj-lt"/>
                </a:rPr>
                <a:t>ObjectProperty</a:t>
              </a:r>
            </a:p>
          </p:txBody>
        </p:sp>
        <p:sp>
          <p:nvSpPr>
            <p:cNvPr id="8" name="TextBox 10"/>
            <p:cNvSpPr txBox="1">
              <a:spLocks noChangeArrowheads="1"/>
            </p:cNvSpPr>
            <p:nvPr/>
          </p:nvSpPr>
          <p:spPr bwMode="auto">
            <a:xfrm>
              <a:off x="6346184" y="3175800"/>
              <a:ext cx="1793958" cy="23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cs typeface="Arial" pitchFamily="34" charset="0"/>
                  <a:sym typeface="Gill Sans" charset="0"/>
                </a:defRPr>
              </a:lvl1pPr>
              <a:lvl2pPr marL="37931725" indent="-37474525" eaLnBrk="0" hangingPunct="0">
                <a:defRPr sz="3200">
                  <a:solidFill>
                    <a:srgbClr val="000000"/>
                  </a:solidFill>
                  <a:latin typeface="Gill Sans" charset="0"/>
                  <a:cs typeface="Arial" pitchFamily="34" charset="0"/>
                  <a:sym typeface="Gill Sans" charset="0"/>
                </a:defRPr>
              </a:lvl2pPr>
              <a:lvl3pPr eaLnBrk="0" hangingPunct="0">
                <a:defRPr sz="3200">
                  <a:solidFill>
                    <a:srgbClr val="000000"/>
                  </a:solidFill>
                  <a:latin typeface="Gill Sans" charset="0"/>
                  <a:cs typeface="Arial" pitchFamily="34" charset="0"/>
                  <a:sym typeface="Gill Sans" charset="0"/>
                </a:defRPr>
              </a:lvl3pPr>
              <a:lvl4pPr eaLnBrk="0" hangingPunct="0">
                <a:defRPr sz="3200">
                  <a:solidFill>
                    <a:srgbClr val="000000"/>
                  </a:solidFill>
                  <a:latin typeface="Gill Sans" charset="0"/>
                  <a:cs typeface="Arial" pitchFamily="34" charset="0"/>
                  <a:sym typeface="Gill Sans" charset="0"/>
                </a:defRPr>
              </a:lvl4pPr>
              <a:lvl5pPr eaLnBrk="0" hangingPunct="0">
                <a:defRPr sz="3200">
                  <a:solidFill>
                    <a:srgbClr val="000000"/>
                  </a:solidFill>
                  <a:latin typeface="Gill Sans" charset="0"/>
                  <a:cs typeface="Arial" pitchFamily="34" charset="0"/>
                  <a:sym typeface="Gill Sans" charset="0"/>
                </a:defRPr>
              </a:lvl5pPr>
              <a:lvl6pPr marL="457200" eaLnBrk="0" fontAlgn="base" hangingPunct="0">
                <a:spcBef>
                  <a:spcPct val="0"/>
                </a:spcBef>
                <a:spcAft>
                  <a:spcPct val="0"/>
                </a:spcAft>
                <a:defRPr sz="3200">
                  <a:solidFill>
                    <a:srgbClr val="000000"/>
                  </a:solidFill>
                  <a:latin typeface="Gill Sans" charset="0"/>
                  <a:cs typeface="Arial" pitchFamily="34" charset="0"/>
                  <a:sym typeface="Gill Sans" charset="0"/>
                </a:defRPr>
              </a:lvl6pPr>
              <a:lvl7pPr marL="914400" eaLnBrk="0" fontAlgn="base" hangingPunct="0">
                <a:spcBef>
                  <a:spcPct val="0"/>
                </a:spcBef>
                <a:spcAft>
                  <a:spcPct val="0"/>
                </a:spcAft>
                <a:defRPr sz="3200">
                  <a:solidFill>
                    <a:srgbClr val="000000"/>
                  </a:solidFill>
                  <a:latin typeface="Gill Sans" charset="0"/>
                  <a:cs typeface="Arial" pitchFamily="34" charset="0"/>
                  <a:sym typeface="Gill Sans" charset="0"/>
                </a:defRPr>
              </a:lvl7pPr>
              <a:lvl8pPr marL="1371600" eaLnBrk="0" fontAlgn="base" hangingPunct="0">
                <a:spcBef>
                  <a:spcPct val="0"/>
                </a:spcBef>
                <a:spcAft>
                  <a:spcPct val="0"/>
                </a:spcAft>
                <a:defRPr sz="3200">
                  <a:solidFill>
                    <a:srgbClr val="000000"/>
                  </a:solidFill>
                  <a:latin typeface="Gill Sans" charset="0"/>
                  <a:cs typeface="Arial" pitchFamily="34" charset="0"/>
                  <a:sym typeface="Gill Sans" charset="0"/>
                </a:defRPr>
              </a:lvl8pPr>
              <a:lvl9pPr marL="1828800" eaLnBrk="0" fontAlgn="base" hangingPunct="0">
                <a:spcBef>
                  <a:spcPct val="0"/>
                </a:spcBef>
                <a:spcAft>
                  <a:spcPct val="0"/>
                </a:spcAft>
                <a:defRPr sz="3200">
                  <a:solidFill>
                    <a:srgbClr val="000000"/>
                  </a:solidFill>
                  <a:latin typeface="Gill Sans" charset="0"/>
                  <a:cs typeface="Arial" pitchFamily="34" charset="0"/>
                  <a:sym typeface="Gill Sans" charset="0"/>
                </a:defRPr>
              </a:lvl9pPr>
            </a:lstStyle>
            <a:p>
              <a:pPr algn="ctr" eaLnBrk="1" hangingPunct="1">
                <a:defRPr/>
              </a:pPr>
              <a:r>
                <a:rPr lang="en-US" altLang="en-US" sz="2000" dirty="0">
                  <a:solidFill>
                    <a:srgbClr val="FF0000"/>
                  </a:solidFill>
                  <a:latin typeface="+mj-lt"/>
                </a:rPr>
                <a:t>owl:</a:t>
              </a:r>
              <a:r>
                <a:rPr lang="en-US" altLang="en-US" sz="2000" dirty="0">
                  <a:latin typeface="+mj-lt"/>
                </a:rPr>
                <a:t>DatatypeProperty</a:t>
              </a:r>
            </a:p>
          </p:txBody>
        </p:sp>
        <p:cxnSp>
          <p:nvCxnSpPr>
            <p:cNvPr id="9" name="Straight Connector 8"/>
            <p:cNvCxnSpPr>
              <a:stCxn id="3" idx="2"/>
            </p:cNvCxnSpPr>
            <p:nvPr/>
          </p:nvCxnSpPr>
          <p:spPr>
            <a:xfrm flipH="1">
              <a:off x="3222729" y="1878708"/>
              <a:ext cx="1257495" cy="645249"/>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bwMode="auto">
          <a:xfrm>
            <a:off x="3459163" y="1884363"/>
            <a:ext cx="1473200" cy="104140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6" idx="0"/>
          </p:cNvCxnSpPr>
          <p:nvPr/>
        </p:nvCxnSpPr>
        <p:spPr bwMode="auto">
          <a:xfrm flipH="1">
            <a:off x="1101727" y="3397250"/>
            <a:ext cx="33338" cy="852488"/>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a:off x="5646740" y="3303591"/>
            <a:ext cx="1373187" cy="83343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flipH="1">
            <a:off x="4643438" y="3303591"/>
            <a:ext cx="649287" cy="83343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720728" y="-15875"/>
            <a:ext cx="8385175"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3600" kern="0" dirty="0"/>
              <a:t>OWL Class and OWL Properties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3"/>
          <p:cNvGrpSpPr>
            <a:grpSpLocks/>
          </p:cNvGrpSpPr>
          <p:nvPr/>
        </p:nvGrpSpPr>
        <p:grpSpPr bwMode="auto">
          <a:xfrm>
            <a:off x="900114" y="620713"/>
            <a:ext cx="8123237" cy="6192837"/>
            <a:chOff x="2161014" y="620687"/>
            <a:chExt cx="6861954" cy="5822922"/>
          </a:xfrm>
        </p:grpSpPr>
        <p:grpSp>
          <p:nvGrpSpPr>
            <p:cNvPr id="237571" name="Group 1"/>
            <p:cNvGrpSpPr>
              <a:grpSpLocks/>
            </p:cNvGrpSpPr>
            <p:nvPr/>
          </p:nvGrpSpPr>
          <p:grpSpPr bwMode="auto">
            <a:xfrm>
              <a:off x="2161014" y="620687"/>
              <a:ext cx="6850554" cy="3521815"/>
              <a:chOff x="251520" y="848652"/>
              <a:chExt cx="6527800" cy="3144258"/>
            </a:xfrm>
          </p:grpSpPr>
          <p:pic>
            <p:nvPicPr>
              <p:cNvPr id="2375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6527800" cy="272415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75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48652"/>
                <a:ext cx="6527800" cy="4124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37572" name="Group 2"/>
            <p:cNvGrpSpPr>
              <a:grpSpLocks/>
            </p:cNvGrpSpPr>
            <p:nvPr/>
          </p:nvGrpSpPr>
          <p:grpSpPr bwMode="auto">
            <a:xfrm>
              <a:off x="2161014" y="4142503"/>
              <a:ext cx="6861954" cy="2301106"/>
              <a:chOff x="160472" y="4437112"/>
              <a:chExt cx="6861954" cy="2301106"/>
            </a:xfrm>
          </p:grpSpPr>
          <p:pic>
            <p:nvPicPr>
              <p:cNvPr id="2375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776" y="4941168"/>
                <a:ext cx="6851650" cy="179705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757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472" y="4437112"/>
                <a:ext cx="6861954" cy="47625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body" idx="1"/>
          </p:nvPr>
        </p:nvSpPr>
        <p:spPr>
          <a:xfrm>
            <a:off x="179388" y="765175"/>
            <a:ext cx="5688012" cy="4953000"/>
          </a:xfrm>
        </p:spPr>
        <p:txBody>
          <a:bodyPr/>
          <a:lstStyle/>
          <a:p>
            <a:pPr eaLnBrk="1" hangingPunct="1">
              <a:lnSpc>
                <a:spcPct val="90000"/>
              </a:lnSpc>
            </a:pPr>
            <a:r>
              <a:rPr lang="en-US" altLang="en-US" sz="1600" b="1"/>
              <a:t>Symmetric</a:t>
            </a:r>
            <a:r>
              <a:rPr lang="en-US" altLang="en-US" sz="1600"/>
              <a:t>: if P(x, y) then P(y, x)</a:t>
            </a:r>
          </a:p>
          <a:p>
            <a:pPr eaLnBrk="1" hangingPunct="1">
              <a:lnSpc>
                <a:spcPct val="90000"/>
              </a:lnSpc>
            </a:pPr>
            <a:r>
              <a:rPr lang="en-US" altLang="en-US" sz="1600" b="1"/>
              <a:t>Transitive</a:t>
            </a:r>
            <a:r>
              <a:rPr lang="en-US" altLang="en-US" sz="1600"/>
              <a:t>: if P(x,y) and P(y,z) then P(x, z)</a:t>
            </a:r>
          </a:p>
          <a:p>
            <a:pPr eaLnBrk="1" hangingPunct="1">
              <a:lnSpc>
                <a:spcPct val="90000"/>
              </a:lnSpc>
            </a:pPr>
            <a:r>
              <a:rPr lang="en-US" altLang="en-US" sz="1600" b="1"/>
              <a:t>Functional</a:t>
            </a:r>
            <a:r>
              <a:rPr lang="en-US" altLang="en-US" sz="1600"/>
              <a:t>: if P(x,y) and P(x,z) then y=z</a:t>
            </a:r>
          </a:p>
          <a:p>
            <a:pPr eaLnBrk="1" hangingPunct="1">
              <a:lnSpc>
                <a:spcPct val="90000"/>
              </a:lnSpc>
            </a:pPr>
            <a:r>
              <a:rPr lang="en-US" altLang="en-US" sz="1600" b="1"/>
              <a:t>InverseOf</a:t>
            </a:r>
            <a:r>
              <a:rPr lang="en-US" altLang="en-US" sz="1600"/>
              <a:t>: if P1(x,y) then P2(y,x)</a:t>
            </a:r>
          </a:p>
          <a:p>
            <a:pPr eaLnBrk="1" hangingPunct="1">
              <a:lnSpc>
                <a:spcPct val="90000"/>
              </a:lnSpc>
            </a:pPr>
            <a:r>
              <a:rPr lang="en-US" altLang="en-US" sz="1600" b="1"/>
              <a:t>InverseFunctional</a:t>
            </a:r>
            <a:r>
              <a:rPr lang="en-US" altLang="en-US" sz="1600"/>
              <a:t>: if P(y,x) and P(z,x) then y=z</a:t>
            </a:r>
          </a:p>
          <a:p>
            <a:pPr eaLnBrk="1" hangingPunct="1">
              <a:lnSpc>
                <a:spcPct val="90000"/>
              </a:lnSpc>
            </a:pPr>
            <a:r>
              <a:rPr lang="en-US" altLang="en-US" sz="1600" b="1"/>
              <a:t>allValuesFrom</a:t>
            </a:r>
            <a:r>
              <a:rPr lang="en-US" altLang="en-US" sz="1600"/>
              <a:t>: P(x,y) and y=allValuesFrom(C)</a:t>
            </a:r>
          </a:p>
          <a:p>
            <a:pPr eaLnBrk="1" hangingPunct="1">
              <a:lnSpc>
                <a:spcPct val="90000"/>
              </a:lnSpc>
            </a:pPr>
            <a:r>
              <a:rPr lang="en-US" altLang="en-US" sz="1600" b="1"/>
              <a:t>someValuesFrom</a:t>
            </a:r>
            <a:r>
              <a:rPr lang="en-US" altLang="en-US" sz="1600"/>
              <a:t>: P(x,y) and y=someValuesFrom(C)</a:t>
            </a:r>
          </a:p>
          <a:p>
            <a:pPr eaLnBrk="1" hangingPunct="1">
              <a:lnSpc>
                <a:spcPct val="90000"/>
              </a:lnSpc>
            </a:pPr>
            <a:r>
              <a:rPr lang="en-US" altLang="en-US" sz="1600" b="1"/>
              <a:t>hasValue</a:t>
            </a:r>
            <a:r>
              <a:rPr lang="en-US" altLang="en-US" sz="1600"/>
              <a:t>: P(x,y) and y=hasValue(v)</a:t>
            </a:r>
          </a:p>
          <a:p>
            <a:pPr eaLnBrk="1" hangingPunct="1">
              <a:lnSpc>
                <a:spcPct val="90000"/>
              </a:lnSpc>
            </a:pPr>
            <a:r>
              <a:rPr lang="en-US" altLang="en-US" sz="1600" b="1"/>
              <a:t>cardinality</a:t>
            </a:r>
            <a:r>
              <a:rPr lang="en-US" altLang="en-US" sz="1600"/>
              <a:t>: cardinality(P) = N</a:t>
            </a:r>
          </a:p>
          <a:p>
            <a:pPr eaLnBrk="1" hangingPunct="1">
              <a:lnSpc>
                <a:spcPct val="90000"/>
              </a:lnSpc>
            </a:pPr>
            <a:r>
              <a:rPr lang="en-US" altLang="en-US" sz="1600" b="1"/>
              <a:t>minCardinality</a:t>
            </a:r>
            <a:r>
              <a:rPr lang="en-US" altLang="en-US" sz="1600"/>
              <a:t>: minCardinality(P) = N</a:t>
            </a:r>
          </a:p>
          <a:p>
            <a:pPr eaLnBrk="1" hangingPunct="1">
              <a:lnSpc>
                <a:spcPct val="90000"/>
              </a:lnSpc>
            </a:pPr>
            <a:r>
              <a:rPr lang="en-US" altLang="en-US" sz="1600" b="1"/>
              <a:t>maxCardinality</a:t>
            </a:r>
            <a:r>
              <a:rPr lang="en-US" altLang="en-US" sz="1600"/>
              <a:t>: maxCardinality(P) = N</a:t>
            </a:r>
          </a:p>
          <a:p>
            <a:pPr eaLnBrk="1" hangingPunct="1">
              <a:lnSpc>
                <a:spcPct val="90000"/>
              </a:lnSpc>
            </a:pPr>
            <a:r>
              <a:rPr lang="en-US" altLang="en-US" sz="1600" b="1"/>
              <a:t>equivalentProperty</a:t>
            </a:r>
            <a:r>
              <a:rPr lang="en-US" altLang="en-US" sz="1600"/>
              <a:t>: P1 = P2</a:t>
            </a:r>
          </a:p>
          <a:p>
            <a:pPr eaLnBrk="1" hangingPunct="1">
              <a:lnSpc>
                <a:spcPct val="90000"/>
              </a:lnSpc>
            </a:pPr>
            <a:r>
              <a:rPr lang="en-US" altLang="en-US" sz="1600" b="1"/>
              <a:t>intersectionOf</a:t>
            </a:r>
            <a:r>
              <a:rPr lang="en-US" altLang="en-US" sz="1600"/>
              <a:t>: C = intersectionOf(C1, C2, …)</a:t>
            </a:r>
          </a:p>
          <a:p>
            <a:pPr eaLnBrk="1" hangingPunct="1">
              <a:lnSpc>
                <a:spcPct val="90000"/>
              </a:lnSpc>
            </a:pPr>
            <a:r>
              <a:rPr lang="en-US" altLang="en-US" sz="1600" b="1"/>
              <a:t>unionOf</a:t>
            </a:r>
            <a:r>
              <a:rPr lang="en-US" altLang="en-US" sz="1600"/>
              <a:t>: C = unionOf(C1, C2, …)</a:t>
            </a:r>
          </a:p>
          <a:p>
            <a:pPr eaLnBrk="1" hangingPunct="1">
              <a:lnSpc>
                <a:spcPct val="90000"/>
              </a:lnSpc>
            </a:pPr>
            <a:r>
              <a:rPr lang="en-US" altLang="en-US" sz="1600" b="1"/>
              <a:t>complementOf</a:t>
            </a:r>
            <a:r>
              <a:rPr lang="en-US" altLang="en-US" sz="1600"/>
              <a:t>: C = complementOf(C1)</a:t>
            </a:r>
          </a:p>
          <a:p>
            <a:pPr eaLnBrk="1" hangingPunct="1">
              <a:lnSpc>
                <a:spcPct val="90000"/>
              </a:lnSpc>
            </a:pPr>
            <a:r>
              <a:rPr lang="en-US" altLang="en-US" sz="1600" b="1"/>
              <a:t>oneOf</a:t>
            </a:r>
            <a:r>
              <a:rPr lang="en-US" altLang="en-US" sz="1600"/>
              <a:t>: C = one of(v1, v2, …)</a:t>
            </a:r>
          </a:p>
          <a:p>
            <a:pPr eaLnBrk="1" hangingPunct="1">
              <a:lnSpc>
                <a:spcPct val="90000"/>
              </a:lnSpc>
            </a:pPr>
            <a:r>
              <a:rPr lang="en-US" altLang="en-US" sz="1600" b="1"/>
              <a:t>equivalentClass</a:t>
            </a:r>
            <a:r>
              <a:rPr lang="en-US" altLang="en-US" sz="1600"/>
              <a:t>: C1 = C2</a:t>
            </a:r>
          </a:p>
          <a:p>
            <a:pPr eaLnBrk="1" hangingPunct="1">
              <a:lnSpc>
                <a:spcPct val="90000"/>
              </a:lnSpc>
            </a:pPr>
            <a:r>
              <a:rPr lang="en-US" altLang="en-US" sz="1600" b="1"/>
              <a:t>disjointWith</a:t>
            </a:r>
            <a:r>
              <a:rPr lang="en-US" altLang="en-US" sz="1600"/>
              <a:t>: C1 != C2</a:t>
            </a:r>
          </a:p>
          <a:p>
            <a:pPr eaLnBrk="1" hangingPunct="1">
              <a:lnSpc>
                <a:spcPct val="90000"/>
              </a:lnSpc>
            </a:pPr>
            <a:r>
              <a:rPr lang="en-US" altLang="en-US" sz="1600" b="1"/>
              <a:t>sameIndividualAs</a:t>
            </a:r>
            <a:r>
              <a:rPr lang="en-US" altLang="en-US" sz="1600"/>
              <a:t>: I1 = I2</a:t>
            </a:r>
          </a:p>
          <a:p>
            <a:pPr eaLnBrk="1" hangingPunct="1">
              <a:lnSpc>
                <a:spcPct val="90000"/>
              </a:lnSpc>
            </a:pPr>
            <a:r>
              <a:rPr lang="en-US" altLang="en-US" sz="1600" b="1"/>
              <a:t>differentFrom</a:t>
            </a:r>
            <a:r>
              <a:rPr lang="en-US" altLang="en-US" sz="1600"/>
              <a:t>: I1 != I2</a:t>
            </a:r>
          </a:p>
          <a:p>
            <a:pPr eaLnBrk="1" hangingPunct="1">
              <a:lnSpc>
                <a:spcPct val="90000"/>
              </a:lnSpc>
            </a:pPr>
            <a:r>
              <a:rPr lang="en-US" altLang="en-US" sz="1600" b="1"/>
              <a:t>AllDifferent</a:t>
            </a:r>
            <a:r>
              <a:rPr lang="en-US" altLang="en-US" sz="1600"/>
              <a:t>: I1 != I2, I1 != I3, I2 != I3, …</a:t>
            </a:r>
          </a:p>
          <a:p>
            <a:pPr eaLnBrk="1" hangingPunct="1">
              <a:lnSpc>
                <a:spcPct val="90000"/>
              </a:lnSpc>
            </a:pPr>
            <a:r>
              <a:rPr lang="en-US" altLang="en-US" sz="1600" b="1"/>
              <a:t>Thing</a:t>
            </a:r>
            <a:r>
              <a:rPr lang="en-US" altLang="en-US" sz="1600"/>
              <a:t>: I1, I2, …</a:t>
            </a:r>
          </a:p>
        </p:txBody>
      </p:sp>
      <p:sp>
        <p:nvSpPr>
          <p:cNvPr id="238595" name="Rectangle 3"/>
          <p:cNvSpPr>
            <a:spLocks noGrp="1" noChangeArrowheads="1"/>
          </p:cNvSpPr>
          <p:nvPr>
            <p:ph type="title"/>
          </p:nvPr>
        </p:nvSpPr>
        <p:spPr>
          <a:xfrm>
            <a:off x="1371600" y="0"/>
            <a:ext cx="7772400" cy="603250"/>
          </a:xfrm>
        </p:spPr>
        <p:txBody>
          <a:bodyPr/>
          <a:lstStyle/>
          <a:p>
            <a:pPr eaLnBrk="1" hangingPunct="1"/>
            <a:r>
              <a:rPr lang="en-US" altLang="en-US" sz="4000"/>
              <a:t>OWL on one Slide</a:t>
            </a:r>
          </a:p>
        </p:txBody>
      </p:sp>
      <p:sp>
        <p:nvSpPr>
          <p:cNvPr id="238596" name="Text Box 4"/>
          <p:cNvSpPr txBox="1">
            <a:spLocks noChangeArrowheads="1"/>
          </p:cNvSpPr>
          <p:nvPr/>
        </p:nvSpPr>
        <p:spPr bwMode="auto">
          <a:xfrm>
            <a:off x="4800600" y="5022850"/>
            <a:ext cx="4343400" cy="1835150"/>
          </a:xfrm>
          <a:prstGeom prst="rect">
            <a:avLst/>
          </a:prstGeom>
          <a:solidFill>
            <a:schemeClr val="folHlink"/>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a:ea typeface="Gulim" pitchFamily="34" charset="-127"/>
              </a:rPr>
              <a:t>Legend:</a:t>
            </a:r>
          </a:p>
          <a:p>
            <a:pPr eaLnBrk="1" hangingPunct="1">
              <a:spcBef>
                <a:spcPct val="0"/>
              </a:spcBef>
              <a:buFontTx/>
              <a:buNone/>
            </a:pPr>
            <a:r>
              <a:rPr lang="en-US" altLang="en-US" sz="1400">
                <a:ea typeface="Gulim" pitchFamily="34" charset="-127"/>
              </a:rPr>
              <a:t>Properties are indicated by: P, P1, P2, etc</a:t>
            </a:r>
          </a:p>
          <a:p>
            <a:pPr eaLnBrk="1" hangingPunct="1">
              <a:spcBef>
                <a:spcPct val="0"/>
              </a:spcBef>
              <a:buFontTx/>
              <a:buNone/>
            </a:pPr>
            <a:r>
              <a:rPr lang="en-US" altLang="en-US" sz="1400">
                <a:ea typeface="Gulim" pitchFamily="34" charset="-127"/>
              </a:rPr>
              <a:t>Specific classes are indicated by: x, y, z</a:t>
            </a:r>
          </a:p>
          <a:p>
            <a:pPr eaLnBrk="1" hangingPunct="1">
              <a:spcBef>
                <a:spcPct val="0"/>
              </a:spcBef>
              <a:buFontTx/>
              <a:buNone/>
            </a:pPr>
            <a:r>
              <a:rPr lang="en-US" altLang="en-US" sz="1400">
                <a:ea typeface="Gulim" pitchFamily="34" charset="-127"/>
              </a:rPr>
              <a:t>Generic classes are indicated by: C, C1, C2</a:t>
            </a:r>
          </a:p>
          <a:p>
            <a:pPr eaLnBrk="1" hangingPunct="1">
              <a:spcBef>
                <a:spcPct val="0"/>
              </a:spcBef>
              <a:buFontTx/>
              <a:buNone/>
            </a:pPr>
            <a:r>
              <a:rPr lang="en-US" altLang="en-US" sz="1400">
                <a:ea typeface="Gulim" pitchFamily="34" charset="-127"/>
              </a:rPr>
              <a:t>Values are indicated by: v, v1, v2</a:t>
            </a:r>
          </a:p>
          <a:p>
            <a:pPr eaLnBrk="1" hangingPunct="1">
              <a:spcBef>
                <a:spcPct val="0"/>
              </a:spcBef>
              <a:buFontTx/>
              <a:buNone/>
            </a:pPr>
            <a:r>
              <a:rPr lang="en-US" altLang="en-US" sz="1400">
                <a:ea typeface="Gulim" pitchFamily="34" charset="-127"/>
              </a:rPr>
              <a:t>Instance documents are indicated by: I1, I2, I3, etc.</a:t>
            </a:r>
          </a:p>
          <a:p>
            <a:pPr eaLnBrk="1" hangingPunct="1">
              <a:spcBef>
                <a:spcPct val="0"/>
              </a:spcBef>
              <a:buFontTx/>
              <a:buNone/>
            </a:pPr>
            <a:r>
              <a:rPr lang="en-US" altLang="en-US" sz="1400">
                <a:ea typeface="Gulim" pitchFamily="34" charset="-127"/>
              </a:rPr>
              <a:t>A number is indicated by: N</a:t>
            </a:r>
          </a:p>
          <a:p>
            <a:pPr eaLnBrk="1" hangingPunct="1">
              <a:spcBef>
                <a:spcPct val="0"/>
              </a:spcBef>
              <a:buFontTx/>
              <a:buNone/>
            </a:pPr>
            <a:r>
              <a:rPr lang="en-US" altLang="en-US" sz="1400">
                <a:ea typeface="Gulim" pitchFamily="34" charset="-127"/>
              </a:rPr>
              <a:t>P(x,y) is read as: “property P relates x to y”</a:t>
            </a:r>
          </a:p>
        </p:txBody>
      </p:sp>
      <p:pic>
        <p:nvPicPr>
          <p:cNvPr id="2385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873377"/>
            <a:ext cx="4140200" cy="2151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4"/>
          <p:cNvSpPr>
            <a:spLocks noChangeArrowheads="1"/>
          </p:cNvSpPr>
          <p:nvPr/>
        </p:nvSpPr>
        <p:spPr bwMode="auto">
          <a:xfrm>
            <a:off x="1116013" y="74"/>
            <a:ext cx="77724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chemeClr val="tx2"/>
                </a:solidFill>
              </a:rPr>
              <a:t>An Example</a:t>
            </a:r>
          </a:p>
        </p:txBody>
      </p:sp>
      <p:sp>
        <p:nvSpPr>
          <p:cNvPr id="239619" name="Rectangle 5"/>
          <p:cNvSpPr>
            <a:spLocks noChangeArrowheads="1"/>
          </p:cNvSpPr>
          <p:nvPr/>
        </p:nvSpPr>
        <p:spPr bwMode="auto">
          <a:xfrm>
            <a:off x="813021" y="1049792"/>
            <a:ext cx="7772400" cy="497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s-ES_tradnl" altLang="en-US" sz="2400">
                <a:cs typeface="Arial" pitchFamily="34" charset="0"/>
              </a:rPr>
              <a:t>Woman  </a:t>
            </a:r>
            <a:r>
              <a:rPr lang="en-US" altLang="en-US" sz="2400">
                <a:sym typeface="Symbol" pitchFamily="18" charset="2"/>
              </a:rPr>
              <a:t>≡</a:t>
            </a:r>
            <a:r>
              <a:rPr lang="es-ES_tradnl" altLang="en-US" sz="2400">
                <a:cs typeface="Arial" pitchFamily="34" charset="0"/>
              </a:rPr>
              <a:t> Person </a:t>
            </a:r>
            <a:r>
              <a:rPr lang="ru-RU" altLang="en-US" sz="2400">
                <a:latin typeface="Arial Unicode MS" pitchFamily="34" charset="-128"/>
                <a:ea typeface="Arial Unicode MS" pitchFamily="34" charset="-128"/>
                <a:cs typeface="Arial Unicode MS" pitchFamily="34" charset="-128"/>
              </a:rPr>
              <a:t>⊓</a:t>
            </a:r>
            <a:r>
              <a:rPr lang="es-ES_tradnl" altLang="en-US" sz="2400">
                <a:cs typeface="Arial" pitchFamily="34" charset="0"/>
              </a:rPr>
              <a:t> Female</a:t>
            </a:r>
          </a:p>
          <a:p>
            <a:pPr eaLnBrk="1" hangingPunct="1"/>
            <a:r>
              <a:rPr lang="es-ES_tradnl" altLang="en-US" sz="2400">
                <a:cs typeface="Arial" pitchFamily="34" charset="0"/>
              </a:rPr>
              <a:t>Man       </a:t>
            </a:r>
            <a:r>
              <a:rPr lang="en-US" altLang="en-US" sz="2400">
                <a:sym typeface="Symbol" pitchFamily="18" charset="2"/>
              </a:rPr>
              <a:t>≡</a:t>
            </a:r>
            <a:r>
              <a:rPr lang="es-ES_tradnl" altLang="en-US" sz="2400">
                <a:cs typeface="Arial" pitchFamily="34" charset="0"/>
              </a:rPr>
              <a:t> Person </a:t>
            </a:r>
            <a:r>
              <a:rPr lang="ru-RU" altLang="en-US" sz="2400">
                <a:latin typeface="Arial Unicode MS" pitchFamily="34" charset="-128"/>
                <a:ea typeface="Arial Unicode MS" pitchFamily="34" charset="-128"/>
                <a:cs typeface="Arial Unicode MS" pitchFamily="34" charset="-128"/>
              </a:rPr>
              <a:t>⊓</a:t>
            </a:r>
            <a:r>
              <a:rPr lang="es-ES_tradnl" altLang="en-US" sz="2400">
                <a:cs typeface="Arial" pitchFamily="34" charset="0"/>
              </a:rPr>
              <a:t> </a:t>
            </a:r>
            <a:r>
              <a:rPr lang="en-US" altLang="en-US" sz="2400" b="1">
                <a:cs typeface="Times New Roman" pitchFamily="18" charset="0"/>
                <a:sym typeface="Symbol" pitchFamily="18" charset="2"/>
              </a:rPr>
              <a:t></a:t>
            </a:r>
            <a:r>
              <a:rPr lang="en-US" altLang="en-US" sz="2400">
                <a:cs typeface="Times New Roman" pitchFamily="18" charset="0"/>
                <a:sym typeface="Symbol" pitchFamily="18" charset="2"/>
              </a:rPr>
              <a:t>Woman</a:t>
            </a:r>
          </a:p>
          <a:p>
            <a:pPr eaLnBrk="1" hangingPunct="1"/>
            <a:r>
              <a:rPr lang="en-US" altLang="en-US" sz="2400">
                <a:cs typeface="Times New Roman" pitchFamily="18" charset="0"/>
                <a:sym typeface="Symbol" pitchFamily="18" charset="2"/>
              </a:rPr>
              <a:t>Mother   </a:t>
            </a:r>
            <a:r>
              <a:rPr lang="en-US" altLang="en-US" sz="2400">
                <a:sym typeface="Symbol" pitchFamily="18" charset="2"/>
              </a:rPr>
              <a:t>≡</a:t>
            </a:r>
            <a:r>
              <a:rPr lang="es-ES_tradnl" altLang="en-US" sz="2400">
                <a:cs typeface="Arial" pitchFamily="34" charset="0"/>
              </a:rPr>
              <a:t> Woman </a:t>
            </a:r>
            <a:r>
              <a:rPr lang="ru-RU" altLang="en-US" sz="2400">
                <a:latin typeface="Arial Unicode MS" pitchFamily="34" charset="-128"/>
                <a:ea typeface="Arial Unicode MS" pitchFamily="34" charset="-128"/>
                <a:cs typeface="Arial Unicode MS" pitchFamily="34" charset="-128"/>
              </a:rPr>
              <a:t>⊓</a:t>
            </a:r>
            <a:r>
              <a:rPr lang="es-ES_tradnl" altLang="en-US" sz="2400">
                <a:cs typeface="Arial" pitchFamily="34" charset="0"/>
              </a:rPr>
              <a:t> </a:t>
            </a:r>
            <a:r>
              <a:rPr lang="en-US" altLang="en-US" sz="2400">
                <a:sym typeface="Symbol" pitchFamily="18" charset="2"/>
              </a:rPr>
              <a:t>hasChild.Person</a:t>
            </a:r>
          </a:p>
          <a:p>
            <a:pPr eaLnBrk="1" hangingPunct="1"/>
            <a:r>
              <a:rPr lang="en-US" altLang="en-US" sz="2400">
                <a:sym typeface="Symbol" pitchFamily="18" charset="2"/>
              </a:rPr>
              <a:t>Father     ≡</a:t>
            </a:r>
            <a:r>
              <a:rPr lang="es-ES_tradnl" altLang="en-US" sz="2400">
                <a:cs typeface="Arial" pitchFamily="34" charset="0"/>
              </a:rPr>
              <a:t> Man </a:t>
            </a:r>
            <a:r>
              <a:rPr lang="ru-RU" altLang="en-US" sz="2400">
                <a:latin typeface="Arial Unicode MS" pitchFamily="34" charset="-128"/>
                <a:ea typeface="Arial Unicode MS" pitchFamily="34" charset="-128"/>
                <a:cs typeface="Arial Unicode MS" pitchFamily="34" charset="-128"/>
              </a:rPr>
              <a:t>⊓</a:t>
            </a:r>
            <a:r>
              <a:rPr lang="es-ES_tradnl" altLang="en-US" sz="2400">
                <a:cs typeface="Arial" pitchFamily="34" charset="0"/>
              </a:rPr>
              <a:t> </a:t>
            </a:r>
            <a:r>
              <a:rPr lang="en-US" altLang="en-US" sz="2400">
                <a:sym typeface="Symbol" pitchFamily="18" charset="2"/>
              </a:rPr>
              <a:t>hasChild.Person</a:t>
            </a:r>
          </a:p>
          <a:p>
            <a:pPr eaLnBrk="1" hangingPunct="1"/>
            <a:r>
              <a:rPr lang="en-US" altLang="en-US" sz="2400">
                <a:sym typeface="Symbol" pitchFamily="18" charset="2"/>
              </a:rPr>
              <a:t>Parent     ≡</a:t>
            </a:r>
            <a:r>
              <a:rPr lang="es-ES_tradnl" altLang="en-US" sz="2400">
                <a:cs typeface="Arial" pitchFamily="34" charset="0"/>
              </a:rPr>
              <a:t> Father </a:t>
            </a:r>
            <a:r>
              <a:rPr lang="de-DE" altLang="en-US" sz="2400"/>
              <a:t>⊔</a:t>
            </a:r>
            <a:r>
              <a:rPr lang="es-ES_tradnl" altLang="en-US" sz="2400">
                <a:cs typeface="Arial" pitchFamily="34" charset="0"/>
              </a:rPr>
              <a:t> Mother</a:t>
            </a:r>
          </a:p>
          <a:p>
            <a:pPr eaLnBrk="1" hangingPunct="1"/>
            <a:r>
              <a:rPr lang="es-ES_tradnl" altLang="en-US" sz="2400">
                <a:cs typeface="Arial" pitchFamily="34" charset="0"/>
              </a:rPr>
              <a:t>Grandmother </a:t>
            </a:r>
            <a:r>
              <a:rPr lang="en-US" altLang="en-US" sz="2400">
                <a:sym typeface="Symbol" pitchFamily="18" charset="2"/>
              </a:rPr>
              <a:t>≡</a:t>
            </a:r>
            <a:r>
              <a:rPr lang="es-ES_tradnl" altLang="en-US" sz="2400">
                <a:cs typeface="Arial" pitchFamily="34" charset="0"/>
              </a:rPr>
              <a:t> Mother </a:t>
            </a:r>
            <a:r>
              <a:rPr lang="ru-RU" altLang="en-US" sz="2400">
                <a:latin typeface="Arial Unicode MS" pitchFamily="34" charset="-128"/>
                <a:ea typeface="Arial Unicode MS" pitchFamily="34" charset="-128"/>
                <a:cs typeface="Arial Unicode MS" pitchFamily="34" charset="-128"/>
              </a:rPr>
              <a:t>⊓</a:t>
            </a:r>
            <a:r>
              <a:rPr lang="es-ES_tradnl" altLang="en-US" sz="2400">
                <a:cs typeface="Arial" pitchFamily="34" charset="0"/>
              </a:rPr>
              <a:t> </a:t>
            </a:r>
            <a:r>
              <a:rPr lang="en-US" altLang="en-US" sz="2400">
                <a:sym typeface="Symbol" pitchFamily="18" charset="2"/>
              </a:rPr>
              <a:t>hasChild.Parent</a:t>
            </a:r>
          </a:p>
          <a:p>
            <a:pPr eaLnBrk="1" hangingPunct="1"/>
            <a:endParaRPr lang="en-US" altLang="en-US" sz="2400">
              <a:sym typeface="Symbol" pitchFamily="18" charset="2"/>
            </a:endParaRPr>
          </a:p>
          <a:p>
            <a:pPr eaLnBrk="1" hangingPunct="1">
              <a:buFontTx/>
              <a:buNone/>
            </a:pPr>
            <a:r>
              <a:rPr lang="en-US" altLang="en-US" sz="2400">
                <a:sym typeface="Symbol" pitchFamily="18" charset="2"/>
              </a:rPr>
              <a:t>We can further infer (though not explicitly stated):</a:t>
            </a:r>
          </a:p>
          <a:p>
            <a:pPr eaLnBrk="1" hangingPunct="1">
              <a:buFontTx/>
              <a:buNone/>
            </a:pPr>
            <a:r>
              <a:rPr lang="en-US" altLang="en-US" sz="2400">
                <a:sym typeface="Symbol" pitchFamily="18" charset="2"/>
              </a:rPr>
              <a:t>	</a:t>
            </a:r>
            <a:r>
              <a:rPr lang="en-US" altLang="en-US" sz="2400">
                <a:sym typeface="Wingdings" pitchFamily="2" charset="2"/>
              </a:rPr>
              <a:t> Grandmother </a:t>
            </a:r>
            <a:r>
              <a:rPr lang="en-US" altLang="en-US" sz="2400">
                <a:sym typeface="Symbol" pitchFamily="18" charset="2"/>
              </a:rPr>
              <a:t>⊑ Person</a:t>
            </a:r>
          </a:p>
          <a:p>
            <a:pPr eaLnBrk="1" hangingPunct="1">
              <a:buFontTx/>
              <a:buNone/>
            </a:pPr>
            <a:r>
              <a:rPr lang="en-US" altLang="en-US" sz="2400">
                <a:sym typeface="Symbol" pitchFamily="18" charset="2"/>
              </a:rPr>
              <a:t>	    Grandmother ⊑ Man </a:t>
            </a:r>
            <a:r>
              <a:rPr lang="de-DE" altLang="en-US" sz="2400"/>
              <a:t>⊔ </a:t>
            </a:r>
            <a:r>
              <a:rPr lang="es-ES_tradnl" altLang="en-US" sz="2400">
                <a:cs typeface="Arial" pitchFamily="34" charset="0"/>
              </a:rPr>
              <a:t>Woman</a:t>
            </a:r>
            <a:r>
              <a:rPr lang="en-US" altLang="en-US" sz="2400">
                <a:sym typeface="Symbol" pitchFamily="18" charset="2"/>
              </a:rPr>
              <a:t> </a:t>
            </a:r>
          </a:p>
          <a:p>
            <a:pPr eaLnBrk="1" hangingPunct="1">
              <a:buFontTx/>
              <a:buNone/>
            </a:pPr>
            <a:r>
              <a:rPr lang="en-US" altLang="en-US" sz="2400">
                <a:sym typeface="Symbol" pitchFamily="18" charset="2"/>
              </a:rPr>
              <a:t>	    etc.</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Box 1"/>
          <p:cNvSpPr txBox="1">
            <a:spLocks noChangeArrowheads="1"/>
          </p:cNvSpPr>
          <p:nvPr/>
        </p:nvSpPr>
        <p:spPr bwMode="auto">
          <a:xfrm>
            <a:off x="611190" y="908124"/>
            <a:ext cx="842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i="1"/>
              <a:t>"Red wine is a subclass of all things that have a red color." </a:t>
            </a:r>
            <a:endParaRPr lang="en-US" altLang="en-US" sz="2400"/>
          </a:p>
        </p:txBody>
      </p:sp>
      <p:sp>
        <p:nvSpPr>
          <p:cNvPr id="240643" name="TextBox 2"/>
          <p:cNvSpPr txBox="1">
            <a:spLocks noChangeArrowheads="1"/>
          </p:cNvSpPr>
          <p:nvPr/>
        </p:nvSpPr>
        <p:spPr bwMode="auto">
          <a:xfrm>
            <a:off x="136390" y="1564743"/>
            <a:ext cx="89281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t>@prefix  </a:t>
            </a:r>
            <a:r>
              <a:rPr lang="en-US" altLang="en-US" sz="1800" dirty="0" err="1"/>
              <a:t>rdfs</a:t>
            </a:r>
            <a:r>
              <a:rPr lang="en-US" altLang="en-US" sz="1800" dirty="0"/>
              <a:t>:  &lt;http://www.w3.org/2000/01/rdf-schema#&gt; .</a:t>
            </a:r>
          </a:p>
          <a:p>
            <a:pPr eaLnBrk="1" hangingPunct="1">
              <a:spcBef>
                <a:spcPct val="0"/>
              </a:spcBef>
              <a:buFontTx/>
              <a:buNone/>
            </a:pPr>
            <a:r>
              <a:rPr lang="en-US" altLang="en-US" sz="1800" dirty="0"/>
              <a:t>@prefix  owl:   &lt;http://www.w3.org/2002/07/owl#&gt; .</a:t>
            </a:r>
          </a:p>
          <a:p>
            <a:pPr eaLnBrk="1" hangingPunct="1">
              <a:spcBef>
                <a:spcPct val="0"/>
              </a:spcBef>
              <a:buFontTx/>
              <a:buNone/>
            </a:pPr>
            <a:r>
              <a:rPr lang="en-US" altLang="en-US" sz="1800" dirty="0"/>
              <a:t>@prefix  </a:t>
            </a:r>
            <a:r>
              <a:rPr lang="en-US" altLang="en-US" sz="1800" dirty="0" err="1"/>
              <a:t>xsd</a:t>
            </a:r>
            <a:r>
              <a:rPr lang="en-US" altLang="en-US" sz="1800" dirty="0"/>
              <a:t>:   &lt;http://www.w3.org/2001/XMLSchema#&gt; .</a:t>
            </a:r>
          </a:p>
          <a:p>
            <a:pPr eaLnBrk="1" hangingPunct="1">
              <a:spcBef>
                <a:spcPct val="0"/>
              </a:spcBef>
              <a:buFontTx/>
              <a:buNone/>
            </a:pPr>
            <a:r>
              <a:rPr lang="en-US" altLang="en-US" sz="1800" dirty="0"/>
              <a:t>@prefix  : &lt;https://ai.it.jyu.fi/vagan/LifeInFinland.owl#&gt; .</a:t>
            </a:r>
          </a:p>
          <a:p>
            <a:pPr eaLnBrk="1" hangingPunct="1">
              <a:spcBef>
                <a:spcPct val="0"/>
              </a:spcBef>
              <a:buFontTx/>
              <a:buNone/>
            </a:pPr>
            <a:endParaRPr lang="en-US" altLang="en-US" sz="1800" dirty="0"/>
          </a:p>
          <a:p>
            <a:pPr eaLnBrk="1" hangingPunct="1">
              <a:spcBef>
                <a:spcPct val="0"/>
              </a:spcBef>
              <a:buFontTx/>
              <a:buNone/>
            </a:pPr>
            <a:endParaRPr lang="en-US" altLang="en-US" sz="1800" dirty="0"/>
          </a:p>
          <a:p>
            <a:pPr eaLnBrk="1" hangingPunct="1">
              <a:spcBef>
                <a:spcPct val="0"/>
              </a:spcBef>
              <a:buFontTx/>
              <a:buNone/>
            </a:pPr>
            <a:r>
              <a:rPr lang="en-US" altLang="en-US" sz="1800" dirty="0"/>
              <a:t>:</a:t>
            </a:r>
            <a:r>
              <a:rPr lang="en-US" altLang="en-US" sz="1800" dirty="0" err="1"/>
              <a:t>RedWine</a:t>
            </a:r>
            <a:r>
              <a:rPr lang="en-US" altLang="en-US" sz="1800" dirty="0"/>
              <a:t>    a    </a:t>
            </a:r>
            <a:r>
              <a:rPr lang="en-US" altLang="en-US" sz="1800" dirty="0" err="1"/>
              <a:t>owl:Class</a:t>
            </a:r>
            <a:r>
              <a:rPr lang="en-US" altLang="en-US" sz="1800" dirty="0"/>
              <a:t> ;</a:t>
            </a:r>
          </a:p>
          <a:p>
            <a:pPr eaLnBrk="1" hangingPunct="1">
              <a:spcBef>
                <a:spcPct val="0"/>
              </a:spcBef>
              <a:buFontTx/>
              <a:buNone/>
            </a:pPr>
            <a:r>
              <a:rPr lang="en-US" altLang="en-US" sz="1800" dirty="0"/>
              <a:t>              </a:t>
            </a:r>
            <a:r>
              <a:rPr lang="en-US" altLang="en-US" sz="1800" dirty="0" err="1"/>
              <a:t>rdfs:subClassOf</a:t>
            </a:r>
            <a:endParaRPr lang="en-US" altLang="en-US" sz="1800" dirty="0"/>
          </a:p>
          <a:p>
            <a:pPr eaLnBrk="1" hangingPunct="1">
              <a:spcBef>
                <a:spcPct val="0"/>
              </a:spcBef>
              <a:buFontTx/>
              <a:buNone/>
            </a:pPr>
            <a:r>
              <a:rPr lang="en-US" altLang="en-US" sz="1800" dirty="0"/>
              <a:t>                          </a:t>
            </a:r>
          </a:p>
          <a:p>
            <a:pPr eaLnBrk="1" hangingPunct="1">
              <a:spcBef>
                <a:spcPct val="0"/>
              </a:spcBef>
              <a:buFontTx/>
              <a:buNone/>
            </a:pPr>
            <a:r>
              <a:rPr lang="en-US" altLang="en-US" sz="1800" dirty="0"/>
              <a:t>                           [          a                              </a:t>
            </a:r>
            <a:r>
              <a:rPr lang="en-US" altLang="en-US" sz="1800" dirty="0" err="1"/>
              <a:t>owl:Restriction</a:t>
            </a:r>
            <a:r>
              <a:rPr lang="en-US" altLang="en-US" sz="1800" dirty="0"/>
              <a:t> ;</a:t>
            </a:r>
          </a:p>
          <a:p>
            <a:pPr eaLnBrk="1" hangingPunct="1">
              <a:spcBef>
                <a:spcPct val="0"/>
              </a:spcBef>
              <a:buFontTx/>
              <a:buNone/>
            </a:pPr>
            <a:r>
              <a:rPr lang="en-US" altLang="en-US" sz="1800" dirty="0"/>
              <a:t>                                      </a:t>
            </a:r>
            <a:r>
              <a:rPr lang="en-US" altLang="en-US" sz="1800" dirty="0" err="1"/>
              <a:t>owl:onProperty</a:t>
            </a:r>
            <a:r>
              <a:rPr lang="en-US" altLang="en-US" sz="1800" dirty="0"/>
              <a:t>             :</a:t>
            </a:r>
            <a:r>
              <a:rPr lang="en-US" altLang="en-US" sz="1800" dirty="0" err="1"/>
              <a:t>hasColor</a:t>
            </a:r>
            <a:r>
              <a:rPr lang="en-US" altLang="en-US" sz="1800" dirty="0"/>
              <a:t> ;</a:t>
            </a:r>
          </a:p>
          <a:p>
            <a:pPr eaLnBrk="1" hangingPunct="1">
              <a:spcBef>
                <a:spcPct val="0"/>
              </a:spcBef>
              <a:buFontTx/>
              <a:buNone/>
            </a:pPr>
            <a:r>
              <a:rPr lang="en-US" altLang="en-US" sz="1800" dirty="0"/>
              <a:t>                                      </a:t>
            </a:r>
            <a:r>
              <a:rPr lang="en-US" altLang="en-US" sz="1800" dirty="0" err="1"/>
              <a:t>owl:hasValue</a:t>
            </a:r>
            <a:r>
              <a:rPr lang="en-US" altLang="en-US" sz="1800" dirty="0"/>
              <a:t>          "red"^^</a:t>
            </a:r>
            <a:r>
              <a:rPr lang="en-US" altLang="en-US" sz="1800" dirty="0" err="1"/>
              <a:t>xsd:string</a:t>
            </a:r>
            <a:endParaRPr lang="en-US" altLang="en-US" sz="1800" dirty="0"/>
          </a:p>
          <a:p>
            <a:pPr eaLnBrk="1" hangingPunct="1">
              <a:spcBef>
                <a:spcPct val="0"/>
              </a:spcBef>
              <a:buFontTx/>
              <a:buNone/>
            </a:pPr>
            <a:r>
              <a:rPr lang="en-US" altLang="en-US" sz="1800" dirty="0"/>
              <a:t>                           ]  . </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Box 1"/>
          <p:cNvSpPr txBox="1">
            <a:spLocks noChangeArrowheads="1"/>
          </p:cNvSpPr>
          <p:nvPr/>
        </p:nvSpPr>
        <p:spPr bwMode="auto">
          <a:xfrm>
            <a:off x="160340" y="2210752"/>
            <a:ext cx="24479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t>Class i:</a:t>
            </a:r>
          </a:p>
          <a:p>
            <a:pPr eaLnBrk="1" hangingPunct="1">
              <a:spcBef>
                <a:spcPct val="0"/>
              </a:spcBef>
              <a:buFontTx/>
              <a:buNone/>
            </a:pPr>
            <a:r>
              <a:rPr lang="en-US" altLang="en-US" sz="1400"/>
              <a:t>Round-Shaped_2D_Object</a:t>
            </a:r>
          </a:p>
        </p:txBody>
      </p:sp>
      <p:sp>
        <p:nvSpPr>
          <p:cNvPr id="241667" name="TextBox 2"/>
          <p:cNvSpPr txBox="1">
            <a:spLocks noChangeArrowheads="1"/>
          </p:cNvSpPr>
          <p:nvPr/>
        </p:nvSpPr>
        <p:spPr bwMode="auto">
          <a:xfrm>
            <a:off x="6200812" y="2112327"/>
            <a:ext cx="24495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t>Class j:</a:t>
            </a:r>
          </a:p>
          <a:p>
            <a:pPr eaLnBrk="1" hangingPunct="1">
              <a:spcBef>
                <a:spcPct val="0"/>
              </a:spcBef>
              <a:buFontTx/>
              <a:buNone/>
            </a:pPr>
            <a:r>
              <a:rPr lang="en-US" altLang="en-US" sz="1400"/>
              <a:t>Green_Object</a:t>
            </a:r>
          </a:p>
        </p:txBody>
      </p:sp>
      <p:sp>
        <p:nvSpPr>
          <p:cNvPr id="241668" name="Oval 3"/>
          <p:cNvSpPr>
            <a:spLocks noChangeArrowheads="1"/>
          </p:cNvSpPr>
          <p:nvPr/>
        </p:nvSpPr>
        <p:spPr bwMode="auto">
          <a:xfrm>
            <a:off x="1384302" y="1265946"/>
            <a:ext cx="1097280" cy="1097280"/>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2416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87" y="740727"/>
            <a:ext cx="1374775" cy="131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1670" name="Rectangle 4"/>
          <p:cNvSpPr>
            <a:spLocks noChangeArrowheads="1"/>
          </p:cNvSpPr>
          <p:nvPr/>
        </p:nvSpPr>
        <p:spPr bwMode="auto">
          <a:xfrm>
            <a:off x="1287463" y="38174"/>
            <a:ext cx="77724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chemeClr val="tx2"/>
                </a:solidFill>
              </a:rPr>
              <a:t>Multiple Inheritance illustrated</a:t>
            </a:r>
          </a:p>
        </p:txBody>
      </p:sp>
      <p:sp>
        <p:nvSpPr>
          <p:cNvPr id="241671" name="TextBox 6"/>
          <p:cNvSpPr txBox="1">
            <a:spLocks noChangeArrowheads="1"/>
          </p:cNvSpPr>
          <p:nvPr/>
        </p:nvSpPr>
        <p:spPr bwMode="auto">
          <a:xfrm>
            <a:off x="3783013" y="3593464"/>
            <a:ext cx="31432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t>Class k:</a:t>
            </a:r>
          </a:p>
          <a:p>
            <a:pPr eaLnBrk="1" hangingPunct="1">
              <a:spcBef>
                <a:spcPct val="0"/>
              </a:spcBef>
              <a:buFontTx/>
              <a:buNone/>
            </a:pPr>
            <a:r>
              <a:rPr lang="en-US" altLang="en-US" sz="1400"/>
              <a:t>Green_Round-Shaped_2D_Object</a:t>
            </a:r>
          </a:p>
        </p:txBody>
      </p:sp>
      <p:cxnSp>
        <p:nvCxnSpPr>
          <p:cNvPr id="241672" name="Straight Arrow Connector 7"/>
          <p:cNvCxnSpPr>
            <a:cxnSpLocks noChangeShapeType="1"/>
          </p:cNvCxnSpPr>
          <p:nvPr/>
        </p:nvCxnSpPr>
        <p:spPr bwMode="auto">
          <a:xfrm flipH="1" flipV="1">
            <a:off x="2378077" y="2363226"/>
            <a:ext cx="1404938" cy="1347787"/>
          </a:xfrm>
          <a:prstGeom prst="straightConnector1">
            <a:avLst/>
          </a:prstGeom>
          <a:noFill/>
          <a:ln w="25400" algn="ctr">
            <a:solidFill>
              <a:srgbClr val="0000FF"/>
            </a:solidFill>
            <a:round/>
            <a:headEnd/>
            <a:tailEnd type="stealth" w="med" len="lg"/>
          </a:ln>
          <a:extLst>
            <a:ext uri="{909E8E84-426E-40DD-AFC4-6F175D3DCCD1}">
              <a14:hiddenFill xmlns:a14="http://schemas.microsoft.com/office/drawing/2010/main">
                <a:noFill/>
              </a14:hiddenFill>
            </a:ext>
          </a:extLst>
        </p:spPr>
      </p:cxnSp>
      <p:cxnSp>
        <p:nvCxnSpPr>
          <p:cNvPr id="241673" name="Straight Arrow Connector 12"/>
          <p:cNvCxnSpPr>
            <a:cxnSpLocks noChangeShapeType="1"/>
          </p:cNvCxnSpPr>
          <p:nvPr/>
        </p:nvCxnSpPr>
        <p:spPr bwMode="auto">
          <a:xfrm flipV="1">
            <a:off x="4932365" y="2728277"/>
            <a:ext cx="1152525" cy="927100"/>
          </a:xfrm>
          <a:prstGeom prst="straightConnector1">
            <a:avLst/>
          </a:prstGeom>
          <a:noFill/>
          <a:ln w="25400" algn="ctr">
            <a:solidFill>
              <a:srgbClr val="0000FF"/>
            </a:solidFill>
            <a:round/>
            <a:headEnd/>
            <a:tailEnd type="stealth" w="med" len="lg"/>
          </a:ln>
          <a:extLst>
            <a:ext uri="{909E8E84-426E-40DD-AFC4-6F175D3DCCD1}">
              <a14:hiddenFill xmlns:a14="http://schemas.microsoft.com/office/drawing/2010/main">
                <a:noFill/>
              </a14:hiddenFill>
            </a:ext>
          </a:extLst>
        </p:spPr>
      </p:cxnSp>
      <p:sp>
        <p:nvSpPr>
          <p:cNvPr id="241674" name="TextBox 15"/>
          <p:cNvSpPr txBox="1">
            <a:spLocks noChangeArrowheads="1"/>
          </p:cNvSpPr>
          <p:nvPr/>
        </p:nvSpPr>
        <p:spPr bwMode="auto">
          <a:xfrm>
            <a:off x="2933700" y="2707713"/>
            <a:ext cx="1485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FF"/>
                </a:solidFill>
              </a:rPr>
              <a:t>rdfs:subClassOf</a:t>
            </a:r>
          </a:p>
        </p:txBody>
      </p:sp>
      <p:sp>
        <p:nvSpPr>
          <p:cNvPr id="241675" name="TextBox 16"/>
          <p:cNvSpPr txBox="1">
            <a:spLocks noChangeArrowheads="1"/>
          </p:cNvSpPr>
          <p:nvPr/>
        </p:nvSpPr>
        <p:spPr bwMode="auto">
          <a:xfrm>
            <a:off x="5508625" y="3134677"/>
            <a:ext cx="1485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FF"/>
                </a:solidFill>
              </a:rPr>
              <a:t>rdfs:subClassOf</a:t>
            </a:r>
          </a:p>
        </p:txBody>
      </p:sp>
      <p:sp>
        <p:nvSpPr>
          <p:cNvPr id="241676" name="Oval 17"/>
          <p:cNvSpPr>
            <a:spLocks noChangeArrowheads="1"/>
          </p:cNvSpPr>
          <p:nvPr/>
        </p:nvSpPr>
        <p:spPr bwMode="auto">
          <a:xfrm>
            <a:off x="3923928" y="4233153"/>
            <a:ext cx="1280160" cy="1280160"/>
          </a:xfrm>
          <a:prstGeom prst="ellipse">
            <a:avLst/>
          </a:prstGeom>
          <a:solidFill>
            <a:srgbClr val="00B050"/>
          </a:solidFill>
          <a:ln>
            <a:noFill/>
          </a:ln>
          <a:extLst>
            <a:ext uri="{91240B29-F687-4F45-9708-019B960494DF}">
              <a14:hiddenLine xmlns:a14="http://schemas.microsoft.com/office/drawing/2010/main" w="38100" algn="ctr">
                <a:solidFill>
                  <a:srgbClr val="000000"/>
                </a:solidFill>
                <a:round/>
                <a:headEnd/>
                <a:tailEnd/>
              </a14:hiddenLine>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41677" name="Rectangle 14"/>
          <p:cNvSpPr>
            <a:spLocks noChangeArrowheads="1"/>
          </p:cNvSpPr>
          <p:nvPr/>
        </p:nvSpPr>
        <p:spPr bwMode="auto">
          <a:xfrm>
            <a:off x="359452" y="5429924"/>
            <a:ext cx="810831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Other way to define:</a:t>
            </a:r>
          </a:p>
          <a:p>
            <a:pPr eaLnBrk="1" hangingPunct="1">
              <a:spcBef>
                <a:spcPct val="0"/>
              </a:spcBef>
              <a:buFontTx/>
              <a:buNone/>
            </a:pPr>
            <a:r>
              <a:rPr lang="en-US" altLang="en-US" sz="1600" dirty="0">
                <a:solidFill>
                  <a:srgbClr val="0000FF"/>
                </a:solidFill>
              </a:rPr>
              <a:t>Green_Round-Shaped_2D_Object</a:t>
            </a:r>
            <a:r>
              <a:rPr lang="es-ES_tradnl" altLang="en-US" sz="1600" dirty="0">
                <a:solidFill>
                  <a:srgbClr val="0000FF"/>
                </a:solidFill>
                <a:cs typeface="Arial" pitchFamily="34" charset="0"/>
              </a:rPr>
              <a:t>   </a:t>
            </a:r>
            <a:r>
              <a:rPr lang="en-US" altLang="en-US" sz="1600" dirty="0">
                <a:solidFill>
                  <a:srgbClr val="0000FF"/>
                </a:solidFill>
                <a:sym typeface="Symbol" pitchFamily="18" charset="2"/>
              </a:rPr>
              <a:t>≡</a:t>
            </a:r>
            <a:r>
              <a:rPr lang="es-ES_tradnl" altLang="en-US" sz="1600" dirty="0">
                <a:solidFill>
                  <a:srgbClr val="0000FF"/>
                </a:solidFill>
                <a:cs typeface="Arial" pitchFamily="34" charset="0"/>
              </a:rPr>
              <a:t>     </a:t>
            </a:r>
            <a:r>
              <a:rPr lang="en-US" altLang="en-US" sz="1600" dirty="0">
                <a:solidFill>
                  <a:srgbClr val="0000FF"/>
                </a:solidFill>
              </a:rPr>
              <a:t>Round-Shaped_2D_Object </a:t>
            </a:r>
            <a:r>
              <a:rPr lang="es-ES_tradnl" altLang="en-US" sz="1600" dirty="0">
                <a:solidFill>
                  <a:srgbClr val="0000FF"/>
                </a:solidFill>
                <a:cs typeface="Arial" pitchFamily="34" charset="0"/>
              </a:rPr>
              <a:t> </a:t>
            </a:r>
            <a:r>
              <a:rPr lang="ru-RU" altLang="en-US" sz="2400" dirty="0">
                <a:solidFill>
                  <a:srgbClr val="0000FF"/>
                </a:solidFill>
                <a:latin typeface="Arial Unicode MS" pitchFamily="34" charset="-128"/>
                <a:ea typeface="Arial Unicode MS" pitchFamily="34" charset="-128"/>
                <a:cs typeface="Arial Unicode MS" pitchFamily="34" charset="-128"/>
              </a:rPr>
              <a:t>⊓</a:t>
            </a:r>
            <a:r>
              <a:rPr lang="es-ES_tradnl" altLang="en-US" sz="1600" dirty="0">
                <a:solidFill>
                  <a:srgbClr val="0000FF"/>
                </a:solidFill>
                <a:cs typeface="Arial" pitchFamily="34" charset="0"/>
              </a:rPr>
              <a:t>   </a:t>
            </a:r>
            <a:r>
              <a:rPr lang="en-US" altLang="en-US" sz="1600" dirty="0" err="1">
                <a:solidFill>
                  <a:srgbClr val="0000FF"/>
                </a:solidFill>
              </a:rPr>
              <a:t>Green_Object</a:t>
            </a:r>
            <a:endParaRPr lang="en-US" altLang="en-US" sz="1600" dirty="0">
              <a:solidFill>
                <a:srgbClr val="0000FF"/>
              </a:solidFill>
              <a:cs typeface="Times New Roman" pitchFamily="18" charset="0"/>
              <a:sym typeface="Symbol" pitchFamily="18" charset="2"/>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6046" y="4788827"/>
            <a:ext cx="2036762" cy="131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2691" name="Rectangle 4"/>
          <p:cNvSpPr>
            <a:spLocks noChangeArrowheads="1"/>
          </p:cNvSpPr>
          <p:nvPr/>
        </p:nvSpPr>
        <p:spPr bwMode="auto">
          <a:xfrm>
            <a:off x="1116013" y="74"/>
            <a:ext cx="77724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chemeClr val="tx2"/>
                </a:solidFill>
              </a:rPr>
              <a:t>Flavors of a Partonomy </a:t>
            </a:r>
          </a:p>
        </p:txBody>
      </p:sp>
      <p:pic>
        <p:nvPicPr>
          <p:cNvPr id="242692"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459" y="4653889"/>
            <a:ext cx="242570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2693"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996" y="1463088"/>
            <a:ext cx="352425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2694" name="TextBox 1"/>
          <p:cNvSpPr txBox="1">
            <a:spLocks noChangeArrowheads="1"/>
          </p:cNvSpPr>
          <p:nvPr/>
        </p:nvSpPr>
        <p:spPr bwMode="auto">
          <a:xfrm>
            <a:off x="1035195" y="1177338"/>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isIngradientOf</a:t>
            </a:r>
          </a:p>
        </p:txBody>
      </p:sp>
      <p:sp>
        <p:nvSpPr>
          <p:cNvPr id="242695" name="TextBox 6"/>
          <p:cNvSpPr txBox="1">
            <a:spLocks noChangeArrowheads="1"/>
          </p:cNvSpPr>
          <p:nvPr/>
        </p:nvSpPr>
        <p:spPr bwMode="auto">
          <a:xfrm>
            <a:off x="243033" y="4355439"/>
            <a:ext cx="1584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isMemberOf</a:t>
            </a:r>
          </a:p>
        </p:txBody>
      </p:sp>
      <p:sp>
        <p:nvSpPr>
          <p:cNvPr id="242696" name="TextBox 7"/>
          <p:cNvSpPr txBox="1">
            <a:spLocks noChangeArrowheads="1"/>
          </p:cNvSpPr>
          <p:nvPr/>
        </p:nvSpPr>
        <p:spPr bwMode="auto">
          <a:xfrm>
            <a:off x="7318520" y="4512676"/>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isPieceOf</a:t>
            </a:r>
          </a:p>
        </p:txBody>
      </p:sp>
      <p:sp>
        <p:nvSpPr>
          <p:cNvPr id="4" name="Rectangle 3"/>
          <p:cNvSpPr/>
          <p:nvPr/>
        </p:nvSpPr>
        <p:spPr>
          <a:xfrm>
            <a:off x="3555899" y="692696"/>
            <a:ext cx="2182009"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isPartOf</a:t>
            </a:r>
          </a:p>
        </p:txBody>
      </p:sp>
      <p:pic>
        <p:nvPicPr>
          <p:cNvPr id="24269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658" y="2056813"/>
            <a:ext cx="142240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2699" name="TextBox 10"/>
          <p:cNvSpPr txBox="1">
            <a:spLocks noChangeArrowheads="1"/>
          </p:cNvSpPr>
          <p:nvPr/>
        </p:nvSpPr>
        <p:spPr bwMode="auto">
          <a:xfrm>
            <a:off x="5008675" y="1620251"/>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isComponentOf</a:t>
            </a:r>
          </a:p>
        </p:txBody>
      </p:sp>
      <p:pic>
        <p:nvPicPr>
          <p:cNvPr id="24270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8170" y="2085314"/>
            <a:ext cx="2519363" cy="162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270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3120" y="4507913"/>
            <a:ext cx="265112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2702" name="TextBox 13"/>
          <p:cNvSpPr txBox="1">
            <a:spLocks noChangeArrowheads="1"/>
          </p:cNvSpPr>
          <p:nvPr/>
        </p:nvSpPr>
        <p:spPr bwMode="auto">
          <a:xfrm>
            <a:off x="4126058" y="4187238"/>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isContainedIn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2" y="620713"/>
            <a:ext cx="5329238" cy="61849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0355" name="Rectangle 2"/>
          <p:cNvSpPr>
            <a:spLocks noChangeArrowheads="1"/>
          </p:cNvSpPr>
          <p:nvPr/>
        </p:nvSpPr>
        <p:spPr bwMode="auto">
          <a:xfrm>
            <a:off x="247650" y="-22225"/>
            <a:ext cx="86868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solidFill>
                  <a:schemeClr val="tx2"/>
                </a:solidFill>
              </a:rPr>
              <a:t>Semantic Web: Added Value</a:t>
            </a:r>
          </a:p>
        </p:txBody>
      </p:sp>
      <p:sp>
        <p:nvSpPr>
          <p:cNvPr id="100356" name="TextBox 1"/>
          <p:cNvSpPr txBox="1">
            <a:spLocks noChangeArrowheads="1"/>
          </p:cNvSpPr>
          <p:nvPr/>
        </p:nvSpPr>
        <p:spPr bwMode="auto">
          <a:xfrm>
            <a:off x="5372101" y="6473825"/>
            <a:ext cx="1873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800">
                <a:hlinkClick r:id="rId3"/>
              </a:rPr>
              <a:t>http://buhalis.blogspot.fi/2012/03/semantic-web-in-tourism-new-era.html</a:t>
            </a:r>
            <a:r>
              <a:rPr lang="en-US" altLang="en-US" sz="800"/>
              <a:t>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Box 1"/>
          <p:cNvSpPr txBox="1">
            <a:spLocks noChangeArrowheads="1"/>
          </p:cNvSpPr>
          <p:nvPr/>
        </p:nvSpPr>
        <p:spPr bwMode="auto">
          <a:xfrm>
            <a:off x="395288" y="1125538"/>
            <a:ext cx="849788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t>OWL-2 adds new functionality with respect to OWL.: </a:t>
            </a:r>
          </a:p>
          <a:p>
            <a:pPr eaLnBrk="1" hangingPunct="1">
              <a:spcBef>
                <a:spcPct val="0"/>
              </a:spcBef>
              <a:buFontTx/>
              <a:buNone/>
            </a:pPr>
            <a:endParaRPr lang="en-US" altLang="en-US" sz="2800"/>
          </a:p>
          <a:p>
            <a:pPr lvl="1" eaLnBrk="1" hangingPunct="1">
              <a:spcBef>
                <a:spcPct val="0"/>
              </a:spcBef>
              <a:buFont typeface="Arial" pitchFamily="34" charset="0"/>
              <a:buChar char="•"/>
            </a:pPr>
            <a:r>
              <a:rPr lang="en-US" altLang="en-US"/>
              <a:t> keys; </a:t>
            </a:r>
          </a:p>
          <a:p>
            <a:pPr lvl="1" eaLnBrk="1" hangingPunct="1">
              <a:spcBef>
                <a:spcPct val="0"/>
              </a:spcBef>
              <a:buFont typeface="Arial" pitchFamily="34" charset="0"/>
              <a:buChar char="•"/>
            </a:pPr>
            <a:r>
              <a:rPr lang="en-US" altLang="en-US"/>
              <a:t> disjoint union of classes</a:t>
            </a:r>
          </a:p>
          <a:p>
            <a:pPr lvl="1" eaLnBrk="1" hangingPunct="1">
              <a:spcBef>
                <a:spcPct val="0"/>
              </a:spcBef>
              <a:buFont typeface="Arial" pitchFamily="34" charset="0"/>
              <a:buChar char="•"/>
            </a:pPr>
            <a:r>
              <a:rPr lang="en-US" altLang="en-US"/>
              <a:t> property chains; </a:t>
            </a:r>
          </a:p>
          <a:p>
            <a:pPr lvl="1" eaLnBrk="1" hangingPunct="1">
              <a:spcBef>
                <a:spcPct val="0"/>
              </a:spcBef>
              <a:buFont typeface="Arial" pitchFamily="34" charset="0"/>
              <a:buChar char="•"/>
            </a:pPr>
            <a:r>
              <a:rPr lang="en-US" altLang="en-US"/>
              <a:t> richer datatypes, data ranges; </a:t>
            </a:r>
          </a:p>
          <a:p>
            <a:pPr lvl="1" eaLnBrk="1" hangingPunct="1">
              <a:spcBef>
                <a:spcPct val="0"/>
              </a:spcBef>
              <a:buFont typeface="Arial" pitchFamily="34" charset="0"/>
              <a:buChar char="•"/>
            </a:pPr>
            <a:r>
              <a:rPr lang="en-US" altLang="en-US"/>
              <a:t> qualified cardinality restrictions; </a:t>
            </a:r>
          </a:p>
          <a:p>
            <a:pPr lvl="1" eaLnBrk="1" hangingPunct="1">
              <a:spcBef>
                <a:spcPct val="0"/>
              </a:spcBef>
              <a:buFont typeface="Arial" pitchFamily="34" charset="0"/>
              <a:buChar char="•"/>
            </a:pPr>
            <a:r>
              <a:rPr lang="en-US" altLang="en-US"/>
              <a:t> asymmetric, reflexive, and disjoint properties; </a:t>
            </a:r>
          </a:p>
          <a:p>
            <a:pPr lvl="1" eaLnBrk="1" hangingPunct="1">
              <a:spcBef>
                <a:spcPct val="0"/>
              </a:spcBef>
              <a:buFont typeface="Arial" pitchFamily="34" charset="0"/>
              <a:buChar char="•"/>
            </a:pPr>
            <a:r>
              <a:rPr lang="en-US" altLang="en-US"/>
              <a:t> enhanced annotation capabilities .</a:t>
            </a:r>
          </a:p>
          <a:p>
            <a:pPr eaLnBrk="1" hangingPunct="1">
              <a:spcBef>
                <a:spcPct val="0"/>
              </a:spcBef>
              <a:buFontTx/>
              <a:buNone/>
            </a:pPr>
            <a:endParaRPr lang="en-US" altLang="en-US" sz="2800"/>
          </a:p>
        </p:txBody>
      </p:sp>
      <p:sp>
        <p:nvSpPr>
          <p:cNvPr id="243715" name="Rectangle 4"/>
          <p:cNvSpPr>
            <a:spLocks noChangeArrowheads="1"/>
          </p:cNvSpPr>
          <p:nvPr/>
        </p:nvSpPr>
        <p:spPr bwMode="auto">
          <a:xfrm>
            <a:off x="1106488" y="47699"/>
            <a:ext cx="77724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chemeClr val="tx2"/>
                </a:solidFill>
              </a:rPr>
              <a:t>OWL-2 vs. OWL</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Box 1"/>
          <p:cNvSpPr txBox="1">
            <a:spLocks noChangeArrowheads="1"/>
          </p:cNvSpPr>
          <p:nvPr/>
        </p:nvSpPr>
        <p:spPr bwMode="auto">
          <a:xfrm>
            <a:off x="4211638" y="106437"/>
            <a:ext cx="4932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hlinkClick r:id="rId2"/>
              </a:rPr>
              <a:t>http://rhizomik.net/html/redefer/rdf2html-form/</a:t>
            </a:r>
            <a:endParaRPr lang="en-US" altLang="en-US" sz="1800" dirty="0"/>
          </a:p>
        </p:txBody>
      </p:sp>
      <p:sp>
        <p:nvSpPr>
          <p:cNvPr id="244739" name="TextBox 3"/>
          <p:cNvSpPr txBox="1">
            <a:spLocks noChangeArrowheads="1"/>
          </p:cNvSpPr>
          <p:nvPr/>
        </p:nvSpPr>
        <p:spPr bwMode="auto">
          <a:xfrm>
            <a:off x="1346200" y="-93663"/>
            <a:ext cx="300990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b="1"/>
              <a:t>RDF2HTML</a:t>
            </a:r>
          </a:p>
        </p:txBody>
      </p:sp>
      <p:pic>
        <p:nvPicPr>
          <p:cNvPr id="2447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912" y="908124"/>
            <a:ext cx="3673475" cy="244951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47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1593850"/>
            <a:ext cx="5110162" cy="424656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474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38" y="3765550"/>
            <a:ext cx="5207000" cy="62388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474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63" y="4581525"/>
            <a:ext cx="4154487" cy="218598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4744" name="Down Arrow 1"/>
          <p:cNvSpPr>
            <a:spLocks noChangeArrowheads="1"/>
          </p:cNvSpPr>
          <p:nvPr/>
        </p:nvSpPr>
        <p:spPr bwMode="auto">
          <a:xfrm rot="-3593718">
            <a:off x="3898143" y="2135981"/>
            <a:ext cx="276225" cy="338214"/>
          </a:xfrm>
          <a:prstGeom prst="downArrow">
            <a:avLst>
              <a:gd name="adj1" fmla="val 50000"/>
              <a:gd name="adj2" fmla="val 73867"/>
            </a:avLst>
          </a:prstGeom>
          <a:solidFill>
            <a:srgbClr val="0000FF"/>
          </a:solidFill>
          <a:ln w="127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44745" name="Down Arrow 1"/>
          <p:cNvSpPr>
            <a:spLocks noChangeArrowheads="1"/>
          </p:cNvSpPr>
          <p:nvPr/>
        </p:nvSpPr>
        <p:spPr bwMode="auto">
          <a:xfrm rot="2853321">
            <a:off x="3433006" y="4412456"/>
            <a:ext cx="276225" cy="338214"/>
          </a:xfrm>
          <a:prstGeom prst="downArrow">
            <a:avLst>
              <a:gd name="adj1" fmla="val 50000"/>
              <a:gd name="adj2" fmla="val 73867"/>
            </a:avLst>
          </a:prstGeom>
          <a:solidFill>
            <a:srgbClr val="0000FF"/>
          </a:solidFill>
          <a:ln w="127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44746" name="TextBox 4"/>
          <p:cNvSpPr txBox="1">
            <a:spLocks noChangeArrowheads="1"/>
          </p:cNvSpPr>
          <p:nvPr/>
        </p:nvSpPr>
        <p:spPr bwMode="auto">
          <a:xfrm>
            <a:off x="1595439" y="587449"/>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hlinkClick r:id="rId7"/>
              </a:rPr>
              <a:t>https://ai.it.jyu.fi/vagan/ontologies/2014/demo-record.owl</a:t>
            </a:r>
            <a:r>
              <a:rPr lang="en-US" altLang="en-US" sz="1200" dirty="0"/>
              <a:t> </a:t>
            </a:r>
          </a:p>
        </p:txBody>
      </p:sp>
      <p:sp>
        <p:nvSpPr>
          <p:cNvPr id="244747" name="TextBox 11"/>
          <p:cNvSpPr txBox="1">
            <a:spLocks noChangeArrowheads="1"/>
          </p:cNvSpPr>
          <p:nvPr/>
        </p:nvSpPr>
        <p:spPr bwMode="auto">
          <a:xfrm>
            <a:off x="4211638" y="1187450"/>
            <a:ext cx="4932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hlinkClick r:id="rId2"/>
              </a:rPr>
              <a:t>http://rhizomik.net/html/redefer/rdf2html-form/</a:t>
            </a:r>
            <a:endParaRPr lang="en-US" altLang="en-US" sz="1800"/>
          </a:p>
        </p:txBody>
      </p:sp>
      <p:sp>
        <p:nvSpPr>
          <p:cNvPr id="6" name="TextBox 5"/>
          <p:cNvSpPr txBox="1"/>
          <p:nvPr/>
        </p:nvSpPr>
        <p:spPr>
          <a:xfrm>
            <a:off x="4735513" y="6261100"/>
            <a:ext cx="4373562" cy="522288"/>
          </a:xfrm>
          <a:prstGeom prst="rect">
            <a:avLst/>
          </a:prstGeom>
          <a:solidFill>
            <a:schemeClr val="bg1">
              <a:lumMod val="85000"/>
            </a:schemeClr>
          </a:solidFill>
          <a:ln w="19050">
            <a:solidFill>
              <a:schemeClr val="tx1"/>
            </a:solidFill>
          </a:ln>
        </p:spPr>
        <p:txBody>
          <a:bodyPr>
            <a:spAutoFit/>
          </a:bodyPr>
          <a:lstStyle/>
          <a:p>
            <a:pPr>
              <a:defRPr/>
            </a:pPr>
            <a:r>
              <a:rPr lang="en-US" dirty="0"/>
              <a:t>Check also the Online SPARQL Query Demonstrator on top of some ontology:       </a:t>
            </a:r>
            <a:r>
              <a:rPr lang="en-US" dirty="0">
                <a:hlinkClick r:id="rId8"/>
              </a:rPr>
              <a:t>http://librdf.org/query</a:t>
            </a:r>
            <a:endParaRPr lang="en-US" dirty="0"/>
          </a:p>
        </p:txBody>
      </p:sp>
      <p:sp>
        <p:nvSpPr>
          <p:cNvPr id="2" name="Rectangle 1"/>
          <p:cNvSpPr/>
          <p:nvPr/>
        </p:nvSpPr>
        <p:spPr>
          <a:xfrm>
            <a:off x="4640841" y="5876925"/>
            <a:ext cx="4015843" cy="307777"/>
          </a:xfrm>
          <a:prstGeom prst="rect">
            <a:avLst/>
          </a:prstGeom>
        </p:spPr>
        <p:txBody>
          <a:bodyPr wrap="none">
            <a:spAutoFit/>
          </a:bodyPr>
          <a:lstStyle/>
          <a:p>
            <a:r>
              <a:rPr lang="en-US" altLang="en-US" dirty="0">
                <a:solidFill>
                  <a:srgbClr val="000000"/>
                </a:solidFill>
                <a:hlinkClick r:id="rId9"/>
              </a:rPr>
              <a:t>https://ai.it.jyu.fi/vagan/ontologies/2016/Cars.owl</a:t>
            </a:r>
            <a:endParaRPr lang="en-US"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Box 4"/>
          <p:cNvSpPr txBox="1">
            <a:spLocks noChangeArrowheads="1"/>
          </p:cNvSpPr>
          <p:nvPr/>
        </p:nvSpPr>
        <p:spPr bwMode="auto">
          <a:xfrm>
            <a:off x="82550" y="876362"/>
            <a:ext cx="902017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solidFill>
                  <a:srgbClr val="000000"/>
                </a:solidFill>
              </a:rPr>
              <a:t>SPARQL </a:t>
            </a:r>
            <a:r>
              <a:rPr lang="en-US" altLang="en-US" sz="1800" dirty="0">
                <a:solidFill>
                  <a:srgbClr val="000000"/>
                </a:solidFill>
              </a:rPr>
              <a:t>is an RDF query language (semantic query language) for databases, able to retrieve and manipulate data stored in Resource Description Framework (RDF) format. It was made a standard by the </a:t>
            </a:r>
            <a:r>
              <a:rPr lang="en-US" altLang="en-US" sz="1800" i="1" dirty="0">
                <a:solidFill>
                  <a:srgbClr val="000000"/>
                </a:solidFill>
              </a:rPr>
              <a:t>RDF Data Access Working Group</a:t>
            </a:r>
            <a:r>
              <a:rPr lang="en-US" altLang="en-US" sz="1800" dirty="0">
                <a:solidFill>
                  <a:srgbClr val="000000"/>
                </a:solidFill>
              </a:rPr>
              <a:t> (DAWG) of the World Wide Web Consortium, and is recognized as one of the key technologies of the Semantic Web. On 15 January 2008, SPARQL 1.0 became an official W3C Recommendation,</a:t>
            </a:r>
            <a:r>
              <a:rPr lang="en-US" altLang="en-US" sz="1800" baseline="30000" dirty="0">
                <a:solidFill>
                  <a:srgbClr val="000000"/>
                </a:solidFill>
              </a:rPr>
              <a:t> </a:t>
            </a:r>
            <a:r>
              <a:rPr lang="en-US" altLang="en-US" sz="1800" dirty="0">
                <a:solidFill>
                  <a:srgbClr val="000000"/>
                </a:solidFill>
              </a:rPr>
              <a:t>and SPARQL 1.1 in March, 2013.</a:t>
            </a:r>
          </a:p>
          <a:p>
            <a:pPr eaLnBrk="1" hangingPunct="1">
              <a:spcBef>
                <a:spcPct val="0"/>
              </a:spcBef>
              <a:buFontTx/>
              <a:buNone/>
            </a:pPr>
            <a:r>
              <a:rPr lang="en-US" altLang="en-US" sz="1800" dirty="0">
                <a:solidFill>
                  <a:srgbClr val="000000"/>
                </a:solidFill>
              </a:rPr>
              <a:t>There exist tools that allow one to connect and semi-automatically construct a SPARQL query for a SPARQL endpoint, for example </a:t>
            </a:r>
            <a:r>
              <a:rPr lang="en-US" altLang="en-US" sz="1800" dirty="0" err="1">
                <a:solidFill>
                  <a:srgbClr val="000000"/>
                </a:solidFill>
              </a:rPr>
              <a:t>ViziQuer</a:t>
            </a:r>
            <a:r>
              <a:rPr lang="en-US" altLang="en-US" sz="1800" dirty="0">
                <a:solidFill>
                  <a:srgbClr val="000000"/>
                </a:solidFill>
              </a:rPr>
              <a:t> (</a:t>
            </a:r>
            <a:r>
              <a:rPr lang="en-US" altLang="en-US" sz="1800" dirty="0">
                <a:solidFill>
                  <a:srgbClr val="000000"/>
                </a:solidFill>
                <a:hlinkClick r:id="rId2"/>
              </a:rPr>
              <a:t>http://viziquer.lumii.lv/</a:t>
            </a:r>
            <a:r>
              <a:rPr lang="en-US" altLang="en-US" sz="1800" dirty="0">
                <a:solidFill>
                  <a:srgbClr val="000000"/>
                </a:solidFill>
              </a:rPr>
              <a:t> ). In addition, there exist tools that translate SPARQL queries to other query languages, for example to SQL and to XQuery.</a:t>
            </a:r>
          </a:p>
        </p:txBody>
      </p:sp>
      <p:pic>
        <p:nvPicPr>
          <p:cNvPr id="2457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1" y="3460750"/>
            <a:ext cx="9061450" cy="339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23529" y="116632"/>
            <a:ext cx="8137420"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Semantic Query Language (SPARQL):</a:t>
            </a:r>
          </a:p>
        </p:txBody>
      </p:sp>
      <p:sp>
        <p:nvSpPr>
          <p:cNvPr id="6" name="TextBox 5"/>
          <p:cNvSpPr txBox="1"/>
          <p:nvPr/>
        </p:nvSpPr>
        <p:spPr>
          <a:xfrm>
            <a:off x="4151315" y="4005263"/>
            <a:ext cx="4962525" cy="830262"/>
          </a:xfrm>
          <a:prstGeom prst="rect">
            <a:avLst/>
          </a:prstGeom>
          <a:solidFill>
            <a:schemeClr val="bg1">
              <a:lumMod val="85000"/>
            </a:schemeClr>
          </a:solidFill>
          <a:ln w="19050">
            <a:solidFill>
              <a:srgbClr val="FF0000"/>
            </a:solidFill>
          </a:ln>
        </p:spPr>
        <p:txBody>
          <a:bodyPr>
            <a:spAutoFit/>
          </a:bodyPr>
          <a:lstStyle/>
          <a:p>
            <a:pPr fontAlgn="auto">
              <a:spcBef>
                <a:spcPts val="0"/>
              </a:spcBef>
              <a:spcAft>
                <a:spcPts val="0"/>
              </a:spcAft>
              <a:defRPr/>
            </a:pPr>
            <a:r>
              <a:rPr lang="en-US" sz="2400" dirty="0">
                <a:solidFill>
                  <a:prstClr val="black"/>
                </a:solidFill>
                <a:latin typeface="Calibri"/>
              </a:rPr>
              <a:t>Link (Wikipedia): </a:t>
            </a:r>
            <a:r>
              <a:rPr lang="en-US" sz="2400" dirty="0">
                <a:solidFill>
                  <a:prstClr val="black"/>
                </a:solidFill>
                <a:latin typeface="Calibri"/>
                <a:hlinkClick r:id="rId4"/>
              </a:rPr>
              <a:t>https://en.wikipedia.org/wiki/SPARQL</a:t>
            </a:r>
            <a:r>
              <a:rPr lang="en-US" sz="2400" dirty="0">
                <a:solidFill>
                  <a:prstClr val="black"/>
                </a:solidFill>
                <a:latin typeface="Calibri"/>
              </a:rPr>
              <a:t>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03350" y="-30163"/>
            <a:ext cx="7283450" cy="633413"/>
          </a:xfrm>
          <a:prstGeom prst="rect">
            <a:avLst/>
          </a:prstGeom>
          <a:noFill/>
        </p:spPr>
        <p:txBody>
          <a:bodyPr lIns="92075" tIns="46038" rIns="92075" bIns="46038"/>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GB" altLang="en-US" sz="3200" kern="0" dirty="0"/>
              <a:t>Where to try your own SPARQL query?</a:t>
            </a:r>
          </a:p>
        </p:txBody>
      </p:sp>
      <p:grpSp>
        <p:nvGrpSpPr>
          <p:cNvPr id="246787" name="Group 7"/>
          <p:cNvGrpSpPr>
            <a:grpSpLocks/>
          </p:cNvGrpSpPr>
          <p:nvPr/>
        </p:nvGrpSpPr>
        <p:grpSpPr bwMode="auto">
          <a:xfrm>
            <a:off x="4941890" y="614363"/>
            <a:ext cx="4211637" cy="6178550"/>
            <a:chOff x="4941565" y="613581"/>
            <a:chExt cx="4211960" cy="6179430"/>
          </a:xfrm>
        </p:grpSpPr>
        <p:sp>
          <p:nvSpPr>
            <p:cNvPr id="246797" name="TextBox 4"/>
            <p:cNvSpPr txBox="1">
              <a:spLocks noChangeArrowheads="1"/>
            </p:cNvSpPr>
            <p:nvPr/>
          </p:nvSpPr>
          <p:spPr bwMode="auto">
            <a:xfrm>
              <a:off x="4941565" y="613581"/>
              <a:ext cx="4211960" cy="273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a:solidFill>
                    <a:srgbClr val="0000FF"/>
                  </a:solidFill>
                </a:rPr>
                <a:t>SPARQL</a:t>
              </a:r>
              <a:r>
                <a:rPr lang="en-US" altLang="en-US" sz="1600"/>
                <a:t>  is an RDF query language (i.e., a semantic query language) for databases, able to retrieve and manipulate data stored in RDF format. </a:t>
              </a:r>
            </a:p>
            <a:p>
              <a:pPr eaLnBrk="1" hangingPunct="1">
                <a:spcBef>
                  <a:spcPct val="0"/>
                </a:spcBef>
                <a:buFontTx/>
                <a:buNone/>
              </a:pPr>
              <a:endParaRPr lang="en-US" altLang="en-US" sz="1200"/>
            </a:p>
            <a:p>
              <a:pPr eaLnBrk="1" hangingPunct="1">
                <a:spcBef>
                  <a:spcPct val="0"/>
                </a:spcBef>
                <a:buFontTx/>
                <a:buNone/>
              </a:pPr>
              <a:r>
                <a:rPr lang="en-US" altLang="en-US" sz="1200"/>
                <a:t>On 15 January 2008, SPARQL 1.0 became an official W3C Recommendation and SPARQL 1.1 in March, 2013</a:t>
              </a:r>
            </a:p>
            <a:p>
              <a:pPr eaLnBrk="1" hangingPunct="1">
                <a:spcBef>
                  <a:spcPct val="0"/>
                </a:spcBef>
                <a:buFontTx/>
                <a:buNone/>
              </a:pPr>
              <a:r>
                <a:rPr lang="en-US" altLang="en-US" sz="1200"/>
                <a:t>(</a:t>
              </a:r>
              <a:r>
                <a:rPr lang="en-US" altLang="en-US" sz="1200">
                  <a:hlinkClick r:id="rId2"/>
                </a:rPr>
                <a:t>http://www.w3.org/TR/sparql11-query/</a:t>
              </a:r>
              <a:r>
                <a:rPr lang="en-US" altLang="en-US" sz="1200"/>
                <a:t> )</a:t>
              </a:r>
            </a:p>
            <a:p>
              <a:pPr eaLnBrk="1" hangingPunct="1">
                <a:spcBef>
                  <a:spcPct val="0"/>
                </a:spcBef>
                <a:buFontTx/>
                <a:buNone/>
              </a:pPr>
              <a:endParaRPr lang="en-US" altLang="en-US" sz="1200"/>
            </a:p>
            <a:p>
              <a:pPr eaLnBrk="1" hangingPunct="1">
                <a:spcBef>
                  <a:spcPct val="0"/>
                </a:spcBef>
                <a:buFontTx/>
                <a:buNone/>
              </a:pPr>
              <a:r>
                <a:rPr lang="en-US" altLang="en-US" sz="1200"/>
                <a:t>The example below demonstrates a simple query that leverages the ontology definition "foaf", often called the "friend-of-a-friend" ontology. Specifically, the following query returns names and emails of every person in the dataset:</a:t>
              </a:r>
            </a:p>
          </p:txBody>
        </p:sp>
        <p:pic>
          <p:nvPicPr>
            <p:cNvPr id="2467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533" y="4913030"/>
              <a:ext cx="4030621" cy="18799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679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224" y="3352792"/>
              <a:ext cx="3919264" cy="146698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46788" name="Group 2"/>
          <p:cNvGrpSpPr>
            <a:grpSpLocks/>
          </p:cNvGrpSpPr>
          <p:nvPr/>
        </p:nvGrpSpPr>
        <p:grpSpPr bwMode="auto">
          <a:xfrm>
            <a:off x="19050" y="865188"/>
            <a:ext cx="4922838" cy="4171950"/>
            <a:chOff x="1625894" y="1116892"/>
            <a:chExt cx="5895977" cy="5487381"/>
          </a:xfrm>
        </p:grpSpPr>
        <p:pic>
          <p:nvPicPr>
            <p:cNvPr id="246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538" y="2060848"/>
              <a:ext cx="5876925" cy="4543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67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537" y="1639185"/>
              <a:ext cx="5876925" cy="4216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6796" name="Rectangle 1"/>
            <p:cNvSpPr>
              <a:spLocks noChangeArrowheads="1"/>
            </p:cNvSpPr>
            <p:nvPr/>
          </p:nvSpPr>
          <p:spPr bwMode="auto">
            <a:xfrm>
              <a:off x="1625894" y="1116892"/>
              <a:ext cx="5895977" cy="5262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hlinkClick r:id="rId7"/>
                </a:rPr>
                <a:t>http://sparql.org/sparql.html</a:t>
              </a:r>
              <a:r>
                <a:rPr lang="en-US" altLang="en-US" sz="2000" dirty="0"/>
                <a:t> </a:t>
              </a:r>
            </a:p>
          </p:txBody>
        </p:sp>
      </p:grpSp>
      <p:pic>
        <p:nvPicPr>
          <p:cNvPr id="24678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0615" y="614437"/>
            <a:ext cx="2600325"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6790" name="Group 8"/>
          <p:cNvGrpSpPr>
            <a:grpSpLocks/>
          </p:cNvGrpSpPr>
          <p:nvPr/>
        </p:nvGrpSpPr>
        <p:grpSpPr bwMode="auto">
          <a:xfrm>
            <a:off x="1476376" y="4819724"/>
            <a:ext cx="3400425" cy="1992313"/>
            <a:chOff x="1476380" y="4819780"/>
            <a:chExt cx="3400560" cy="1991872"/>
          </a:xfrm>
        </p:grpSpPr>
        <p:pic>
          <p:nvPicPr>
            <p:cNvPr id="246792" name="Picture 7">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6380" y="4819780"/>
              <a:ext cx="3400560" cy="199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793"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9936" y="5176130"/>
              <a:ext cx="530399" cy="251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46791" name="TextBox 9"/>
          <p:cNvSpPr txBox="1">
            <a:spLocks noChangeArrowheads="1"/>
          </p:cNvSpPr>
          <p:nvPr/>
        </p:nvSpPr>
        <p:spPr bwMode="auto">
          <a:xfrm>
            <a:off x="274640" y="5800725"/>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400"/>
              <a:t>SPARQL quick tutorial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Box 1"/>
          <p:cNvSpPr txBox="1">
            <a:spLocks noChangeArrowheads="1"/>
          </p:cNvSpPr>
          <p:nvPr/>
        </p:nvSpPr>
        <p:spPr bwMode="auto">
          <a:xfrm>
            <a:off x="166690" y="2147962"/>
            <a:ext cx="88566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000000"/>
                </a:solidFill>
              </a:rPr>
              <a:t>“Select full names of all employees working for Nokia and provide information about period of their employment.”</a:t>
            </a:r>
          </a:p>
        </p:txBody>
      </p:sp>
      <p:sp>
        <p:nvSpPr>
          <p:cNvPr id="247811" name="TextBox 2"/>
          <p:cNvSpPr txBox="1">
            <a:spLocks noChangeArrowheads="1"/>
          </p:cNvSpPr>
          <p:nvPr/>
        </p:nvSpPr>
        <p:spPr bwMode="auto">
          <a:xfrm>
            <a:off x="485812" y="4254573"/>
            <a:ext cx="7345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000000"/>
                </a:solidFill>
                <a:hlinkClick r:id="rId2"/>
              </a:rPr>
              <a:t>https://ai.it.jyu.fi/vagan/ontologies/2016/Cars.owl</a:t>
            </a:r>
            <a:r>
              <a:rPr lang="en-US" altLang="en-US" sz="2400" dirty="0">
                <a:solidFill>
                  <a:srgbClr val="000000"/>
                </a:solidFill>
              </a:rPr>
              <a:t>  (version 7.10.2016) </a:t>
            </a:r>
          </a:p>
        </p:txBody>
      </p:sp>
      <p:sp>
        <p:nvSpPr>
          <p:cNvPr id="7" name="Rectangle 6"/>
          <p:cNvSpPr/>
          <p:nvPr/>
        </p:nvSpPr>
        <p:spPr>
          <a:xfrm>
            <a:off x="2025846" y="3292686"/>
            <a:ext cx="4753289"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Take data from:</a:t>
            </a:r>
          </a:p>
        </p:txBody>
      </p:sp>
      <p:sp>
        <p:nvSpPr>
          <p:cNvPr id="8" name="Rectangle 7"/>
          <p:cNvSpPr/>
          <p:nvPr/>
        </p:nvSpPr>
        <p:spPr>
          <a:xfrm>
            <a:off x="3138002" y="1060125"/>
            <a:ext cx="218662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
        <p:nvSpPr>
          <p:cNvPr id="9" name="Rectangle 8"/>
          <p:cNvSpPr/>
          <p:nvPr/>
        </p:nvSpPr>
        <p:spPr>
          <a:xfrm>
            <a:off x="784471" y="116632"/>
            <a:ext cx="7621766"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Sparql  query Example</a:t>
            </a:r>
          </a:p>
        </p:txBody>
      </p:sp>
      <p:sp>
        <p:nvSpPr>
          <p:cNvPr id="247815" name="TextBox 9"/>
          <p:cNvSpPr txBox="1">
            <a:spLocks noChangeArrowheads="1"/>
          </p:cNvSpPr>
          <p:nvPr/>
        </p:nvSpPr>
        <p:spPr bwMode="auto">
          <a:xfrm>
            <a:off x="701712" y="6092899"/>
            <a:ext cx="7345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000000"/>
                </a:solidFill>
                <a:hlinkClick r:id="rId3"/>
              </a:rPr>
              <a:t>http://librdf.org/query</a:t>
            </a:r>
            <a:r>
              <a:rPr lang="en-US" altLang="en-US" sz="2400" dirty="0">
                <a:solidFill>
                  <a:srgbClr val="000000"/>
                </a:solidFill>
              </a:rPr>
              <a:t> </a:t>
            </a:r>
          </a:p>
        </p:txBody>
      </p:sp>
      <p:sp>
        <p:nvSpPr>
          <p:cNvPr id="11" name="Rectangle 10"/>
          <p:cNvSpPr/>
          <p:nvPr/>
        </p:nvSpPr>
        <p:spPr>
          <a:xfrm>
            <a:off x="706343" y="5025950"/>
            <a:ext cx="672408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Use SPARQL endpoint:</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Box 4"/>
          <p:cNvSpPr txBox="1">
            <a:spLocks noChangeArrowheads="1"/>
          </p:cNvSpPr>
          <p:nvPr/>
        </p:nvSpPr>
        <p:spPr bwMode="auto">
          <a:xfrm>
            <a:off x="169864" y="930275"/>
            <a:ext cx="885666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000000"/>
                </a:solidFill>
              </a:rPr>
              <a:t>PREFIX </a:t>
            </a:r>
            <a:r>
              <a:rPr lang="en-US" altLang="en-US" sz="2400" dirty="0" err="1">
                <a:solidFill>
                  <a:srgbClr val="000000"/>
                </a:solidFill>
              </a:rPr>
              <a:t>rdf</a:t>
            </a:r>
            <a:r>
              <a:rPr lang="en-US" altLang="en-US" sz="2400" dirty="0">
                <a:solidFill>
                  <a:srgbClr val="000000"/>
                </a:solidFill>
              </a:rPr>
              <a:t>: &lt;http://www.w3.org/1999/02/22-rdf-syntax-ns#&gt;</a:t>
            </a:r>
          </a:p>
          <a:p>
            <a:pPr eaLnBrk="1" hangingPunct="1">
              <a:spcBef>
                <a:spcPct val="0"/>
              </a:spcBef>
              <a:buFontTx/>
              <a:buNone/>
            </a:pPr>
            <a:r>
              <a:rPr lang="en-US" altLang="en-US" sz="2400" dirty="0">
                <a:solidFill>
                  <a:srgbClr val="000000"/>
                </a:solidFill>
              </a:rPr>
              <a:t>PREFIX onto: &lt;</a:t>
            </a:r>
            <a:r>
              <a:rPr lang="en-US" altLang="en-US" sz="2000" dirty="0">
                <a:solidFill>
                  <a:srgbClr val="000000"/>
                </a:solidFill>
                <a:hlinkClick r:id="rId2"/>
              </a:rPr>
              <a:t>https://ai.it.jyu.fi/vagan/ontologies/2016/Cars.owl#</a:t>
            </a:r>
            <a:r>
              <a:rPr lang="en-US" altLang="en-US" sz="2400" dirty="0">
                <a:solidFill>
                  <a:srgbClr val="000000"/>
                </a:solidFill>
              </a:rPr>
              <a:t>&gt;</a:t>
            </a:r>
          </a:p>
          <a:p>
            <a:pPr eaLnBrk="1" hangingPunct="1">
              <a:spcBef>
                <a:spcPct val="0"/>
              </a:spcBef>
              <a:buFontTx/>
              <a:buNone/>
            </a:pPr>
            <a:r>
              <a:rPr lang="en-US" altLang="en-US" sz="2400" dirty="0">
                <a:solidFill>
                  <a:srgbClr val="000000"/>
                </a:solidFill>
              </a:rPr>
              <a:t>PREFIX </a:t>
            </a:r>
            <a:r>
              <a:rPr lang="en-US" altLang="en-US" sz="2400" dirty="0" err="1">
                <a:solidFill>
                  <a:srgbClr val="000000"/>
                </a:solidFill>
              </a:rPr>
              <a:t>db</a:t>
            </a:r>
            <a:r>
              <a:rPr lang="en-US" altLang="en-US" sz="2400" dirty="0">
                <a:solidFill>
                  <a:srgbClr val="000000"/>
                </a:solidFill>
              </a:rPr>
              <a:t>: &lt;</a:t>
            </a:r>
            <a:r>
              <a:rPr lang="en-US" altLang="en-US" sz="2400" dirty="0">
                <a:solidFill>
                  <a:srgbClr val="000000"/>
                </a:solidFill>
                <a:hlinkClick r:id="rId3"/>
              </a:rPr>
              <a:t>http://dbpedia.org/page/</a:t>
            </a:r>
            <a:r>
              <a:rPr lang="en-US" altLang="en-US" sz="2400" dirty="0">
                <a:solidFill>
                  <a:srgbClr val="000000"/>
                </a:solidFill>
              </a:rPr>
              <a:t>&gt; </a:t>
            </a:r>
          </a:p>
          <a:p>
            <a:pPr eaLnBrk="1" hangingPunct="1">
              <a:spcBef>
                <a:spcPct val="0"/>
              </a:spcBef>
              <a:buFontTx/>
              <a:buNone/>
            </a:pPr>
            <a:r>
              <a:rPr lang="en-US" altLang="en-US" sz="2400" dirty="0">
                <a:solidFill>
                  <a:srgbClr val="000000"/>
                </a:solidFill>
              </a:rPr>
              <a:t>SELECT DISTINCT ?name ?familyname  ?begins  ?ends</a:t>
            </a:r>
          </a:p>
          <a:p>
            <a:pPr eaLnBrk="1" hangingPunct="1">
              <a:spcBef>
                <a:spcPct val="0"/>
              </a:spcBef>
              <a:buFontTx/>
              <a:buNone/>
            </a:pPr>
            <a:r>
              <a:rPr lang="en-US" altLang="en-US" sz="2400" dirty="0">
                <a:solidFill>
                  <a:srgbClr val="000000"/>
                </a:solidFill>
              </a:rPr>
              <a:t>WHERE {</a:t>
            </a:r>
          </a:p>
          <a:p>
            <a:pPr eaLnBrk="1" hangingPunct="1">
              <a:spcBef>
                <a:spcPct val="0"/>
              </a:spcBef>
              <a:buFontTx/>
              <a:buNone/>
            </a:pPr>
            <a:r>
              <a:rPr lang="en-US" altLang="en-US" sz="2400" dirty="0">
                <a:solidFill>
                  <a:srgbClr val="000000"/>
                </a:solidFill>
              </a:rPr>
              <a:t>  ?x rdf:type </a:t>
            </a:r>
            <a:r>
              <a:rPr lang="en-US" altLang="en-US" sz="2400" dirty="0" err="1">
                <a:solidFill>
                  <a:srgbClr val="000000"/>
                </a:solidFill>
              </a:rPr>
              <a:t>onto:Employee</a:t>
            </a:r>
            <a:r>
              <a:rPr lang="en-US" altLang="en-US" sz="2400" dirty="0">
                <a:solidFill>
                  <a:srgbClr val="000000"/>
                </a:solidFill>
              </a:rPr>
              <a:t> .</a:t>
            </a:r>
          </a:p>
          <a:p>
            <a:pPr eaLnBrk="1" hangingPunct="1">
              <a:spcBef>
                <a:spcPct val="0"/>
              </a:spcBef>
              <a:buFontTx/>
              <a:buNone/>
            </a:pPr>
            <a:r>
              <a:rPr lang="en-US" altLang="en-US" sz="2400" dirty="0">
                <a:solidFill>
                  <a:srgbClr val="000000"/>
                </a:solidFill>
              </a:rPr>
              <a:t>  ?x </a:t>
            </a:r>
            <a:r>
              <a:rPr lang="en-US" altLang="en-US" sz="2400" dirty="0" err="1">
                <a:solidFill>
                  <a:srgbClr val="000000"/>
                </a:solidFill>
              </a:rPr>
              <a:t>onto:hasFirstName</a:t>
            </a:r>
            <a:r>
              <a:rPr lang="en-US" altLang="en-US" sz="2400" dirty="0">
                <a:solidFill>
                  <a:srgbClr val="000000"/>
                </a:solidFill>
              </a:rPr>
              <a:t> ?name .</a:t>
            </a:r>
          </a:p>
          <a:p>
            <a:pPr eaLnBrk="1" hangingPunct="1">
              <a:spcBef>
                <a:spcPct val="0"/>
              </a:spcBef>
              <a:buFontTx/>
              <a:buNone/>
            </a:pPr>
            <a:r>
              <a:rPr lang="en-US" altLang="en-US" sz="2400" dirty="0">
                <a:solidFill>
                  <a:srgbClr val="000000"/>
                </a:solidFill>
              </a:rPr>
              <a:t>  ?x </a:t>
            </a:r>
            <a:r>
              <a:rPr lang="en-US" altLang="en-US" sz="2400" dirty="0" err="1">
                <a:solidFill>
                  <a:srgbClr val="000000"/>
                </a:solidFill>
              </a:rPr>
              <a:t>onto:hasFamilyName</a:t>
            </a:r>
            <a:r>
              <a:rPr lang="en-US" altLang="en-US" sz="2400" dirty="0">
                <a:solidFill>
                  <a:srgbClr val="000000"/>
                </a:solidFill>
              </a:rPr>
              <a:t> ?familyname .</a:t>
            </a:r>
          </a:p>
          <a:p>
            <a:pPr eaLnBrk="1" hangingPunct="1">
              <a:spcBef>
                <a:spcPct val="0"/>
              </a:spcBef>
              <a:buFontTx/>
              <a:buNone/>
            </a:pPr>
            <a:r>
              <a:rPr lang="en-US" altLang="en-US" sz="2400" dirty="0">
                <a:solidFill>
                  <a:srgbClr val="000000"/>
                </a:solidFill>
              </a:rPr>
              <a:t>  ?x </a:t>
            </a:r>
            <a:r>
              <a:rPr lang="en-US" altLang="en-US" sz="2400" dirty="0" err="1">
                <a:solidFill>
                  <a:srgbClr val="000000"/>
                </a:solidFill>
              </a:rPr>
              <a:t>onto:hasJobRecord</a:t>
            </a:r>
            <a:r>
              <a:rPr lang="en-US" altLang="en-US" sz="2400" dirty="0">
                <a:solidFill>
                  <a:srgbClr val="000000"/>
                </a:solidFill>
              </a:rPr>
              <a:t> ?record .</a:t>
            </a:r>
          </a:p>
          <a:p>
            <a:pPr eaLnBrk="1" hangingPunct="1">
              <a:spcBef>
                <a:spcPct val="0"/>
              </a:spcBef>
              <a:buFontTx/>
              <a:buNone/>
            </a:pPr>
            <a:r>
              <a:rPr lang="en-US" altLang="en-US" sz="2400" dirty="0">
                <a:solidFill>
                  <a:srgbClr val="000000"/>
                </a:solidFill>
              </a:rPr>
              <a:t>  ?record </a:t>
            </a:r>
            <a:r>
              <a:rPr lang="en-US" altLang="en-US" sz="2400" dirty="0" err="1">
                <a:solidFill>
                  <a:srgbClr val="000000"/>
                </a:solidFill>
              </a:rPr>
              <a:t>onto:hasReferenceToEmployer</a:t>
            </a:r>
            <a:r>
              <a:rPr lang="en-US" altLang="en-US" sz="2400" dirty="0">
                <a:solidFill>
                  <a:srgbClr val="000000"/>
                </a:solidFill>
              </a:rPr>
              <a:t> </a:t>
            </a:r>
            <a:r>
              <a:rPr lang="en-US" altLang="en-US" sz="2400" dirty="0" err="1">
                <a:solidFill>
                  <a:srgbClr val="000000"/>
                </a:solidFill>
              </a:rPr>
              <a:t>db:Nokia</a:t>
            </a:r>
            <a:r>
              <a:rPr lang="en-US" altLang="en-US" sz="2400" dirty="0">
                <a:solidFill>
                  <a:srgbClr val="000000"/>
                </a:solidFill>
              </a:rPr>
              <a:t> .</a:t>
            </a:r>
          </a:p>
          <a:p>
            <a:pPr eaLnBrk="1" hangingPunct="1">
              <a:spcBef>
                <a:spcPct val="0"/>
              </a:spcBef>
              <a:buFontTx/>
              <a:buNone/>
            </a:pPr>
            <a:r>
              <a:rPr lang="en-US" altLang="en-US" sz="2400" dirty="0">
                <a:solidFill>
                  <a:srgbClr val="000000"/>
                </a:solidFill>
              </a:rPr>
              <a:t>  ?record </a:t>
            </a:r>
            <a:r>
              <a:rPr lang="en-US" altLang="en-US" sz="2400" dirty="0" err="1">
                <a:solidFill>
                  <a:srgbClr val="000000"/>
                </a:solidFill>
              </a:rPr>
              <a:t>onto:hasValidityInterval</a:t>
            </a:r>
            <a:r>
              <a:rPr lang="en-US" altLang="en-US" sz="2400" dirty="0">
                <a:solidFill>
                  <a:srgbClr val="000000"/>
                </a:solidFill>
              </a:rPr>
              <a:t> ?interval .</a:t>
            </a:r>
          </a:p>
          <a:p>
            <a:pPr eaLnBrk="1" hangingPunct="1">
              <a:spcBef>
                <a:spcPct val="0"/>
              </a:spcBef>
              <a:buFontTx/>
              <a:buNone/>
            </a:pPr>
            <a:r>
              <a:rPr lang="en-US" altLang="en-US" sz="2400" dirty="0">
                <a:solidFill>
                  <a:srgbClr val="000000"/>
                </a:solidFill>
              </a:rPr>
              <a:t>  ?interval </a:t>
            </a:r>
            <a:r>
              <a:rPr lang="en-US" altLang="en-US" sz="2400" dirty="0" err="1">
                <a:solidFill>
                  <a:srgbClr val="000000"/>
                </a:solidFill>
              </a:rPr>
              <a:t>onto:hasStartingTime</a:t>
            </a:r>
            <a:r>
              <a:rPr lang="en-US" altLang="en-US" sz="2400" dirty="0">
                <a:solidFill>
                  <a:srgbClr val="000000"/>
                </a:solidFill>
              </a:rPr>
              <a:t> ?begins .</a:t>
            </a:r>
          </a:p>
          <a:p>
            <a:pPr eaLnBrk="1" hangingPunct="1">
              <a:spcBef>
                <a:spcPct val="0"/>
              </a:spcBef>
              <a:buFontTx/>
              <a:buNone/>
            </a:pPr>
            <a:r>
              <a:rPr lang="en-US" altLang="en-US" sz="2400" dirty="0">
                <a:solidFill>
                  <a:srgbClr val="000000"/>
                </a:solidFill>
              </a:rPr>
              <a:t>  ?interval </a:t>
            </a:r>
            <a:r>
              <a:rPr lang="en-US" altLang="en-US" sz="2400" dirty="0" err="1">
                <a:solidFill>
                  <a:srgbClr val="000000"/>
                </a:solidFill>
              </a:rPr>
              <a:t>onto:hasFinishingTime</a:t>
            </a:r>
            <a:r>
              <a:rPr lang="en-US" altLang="en-US" sz="2400" dirty="0">
                <a:solidFill>
                  <a:srgbClr val="000000"/>
                </a:solidFill>
              </a:rPr>
              <a:t> ?ends .</a:t>
            </a:r>
          </a:p>
          <a:p>
            <a:pPr eaLnBrk="1" hangingPunct="1">
              <a:spcBef>
                <a:spcPct val="0"/>
              </a:spcBef>
              <a:buFontTx/>
              <a:buNone/>
            </a:pPr>
            <a:r>
              <a:rPr lang="en-US" altLang="en-US" sz="2400" dirty="0">
                <a:solidFill>
                  <a:srgbClr val="000000"/>
                </a:solidFill>
              </a:rPr>
              <a:t>}</a:t>
            </a:r>
          </a:p>
          <a:p>
            <a:pPr eaLnBrk="1" hangingPunct="1">
              <a:spcBef>
                <a:spcPct val="0"/>
              </a:spcBef>
              <a:buFontTx/>
              <a:buNone/>
            </a:pPr>
            <a:r>
              <a:rPr lang="en-US" altLang="en-US" sz="2400" dirty="0">
                <a:solidFill>
                  <a:srgbClr val="000000"/>
                </a:solidFill>
              </a:rPr>
              <a:t>ORDER BY ?name</a:t>
            </a:r>
          </a:p>
        </p:txBody>
      </p:sp>
      <p:sp>
        <p:nvSpPr>
          <p:cNvPr id="2" name="TextBox 1"/>
          <p:cNvSpPr txBox="1"/>
          <p:nvPr/>
        </p:nvSpPr>
        <p:spPr>
          <a:xfrm>
            <a:off x="179389" y="44452"/>
            <a:ext cx="8856662" cy="830263"/>
          </a:xfrm>
          <a:prstGeom prst="rect">
            <a:avLst/>
          </a:prstGeom>
          <a:solidFill>
            <a:schemeClr val="bg1">
              <a:lumMod val="85000"/>
            </a:schemeClr>
          </a:solidFill>
          <a:ln w="19050">
            <a:solidFill>
              <a:schemeClr val="accent1"/>
            </a:solidFill>
          </a:ln>
        </p:spPr>
        <p:txBody>
          <a:bodyPr>
            <a:spAutoFit/>
          </a:bodyPr>
          <a:lstStyle/>
          <a:p>
            <a:pPr fontAlgn="auto">
              <a:spcBef>
                <a:spcPts val="0"/>
              </a:spcBef>
              <a:spcAft>
                <a:spcPts val="0"/>
              </a:spcAft>
              <a:defRPr/>
            </a:pPr>
            <a:r>
              <a:rPr lang="en-US" sz="2400" dirty="0">
                <a:solidFill>
                  <a:prstClr val="black"/>
                </a:solidFill>
                <a:latin typeface="Calibri"/>
              </a:rPr>
              <a:t>“Select full names of all employees working for Nokia and provide information about period of their employment.”</a:t>
            </a:r>
          </a:p>
        </p:txBody>
      </p:sp>
      <p:sp>
        <p:nvSpPr>
          <p:cNvPr id="4" name="Rectangle 3"/>
          <p:cNvSpPr/>
          <p:nvPr/>
        </p:nvSpPr>
        <p:spPr>
          <a:xfrm>
            <a:off x="6660232" y="3284984"/>
            <a:ext cx="218662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p:cNvSpPr>
            <a:spLocks noChangeArrowheads="1"/>
          </p:cNvSpPr>
          <p:nvPr/>
        </p:nvSpPr>
        <p:spPr bwMode="auto">
          <a:xfrm>
            <a:off x="1908212" y="1519239"/>
            <a:ext cx="4520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600">
                <a:solidFill>
                  <a:srgbClr val="000000"/>
                </a:solidFill>
                <a:hlinkClick r:id="rId2"/>
              </a:rPr>
              <a:t>http://librdf.org/query</a:t>
            </a:r>
            <a:r>
              <a:rPr lang="en-US" altLang="en-US" sz="3600">
                <a:solidFill>
                  <a:srgbClr val="000000"/>
                </a:solidFill>
              </a:rPr>
              <a:t> </a:t>
            </a:r>
          </a:p>
        </p:txBody>
      </p:sp>
      <p:sp>
        <p:nvSpPr>
          <p:cNvPr id="5" name="Rectangle 4"/>
          <p:cNvSpPr/>
          <p:nvPr/>
        </p:nvSpPr>
        <p:spPr>
          <a:xfrm>
            <a:off x="131656" y="25040"/>
            <a:ext cx="8941615" cy="1477328"/>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endpoint</a:t>
            </a:r>
          </a:p>
          <a:p>
            <a:pPr algn="ctr" fontAlgn="auto">
              <a:spcBef>
                <a:spcPts val="0"/>
              </a:spcBef>
              <a:spcAft>
                <a:spcPts val="0"/>
              </a:spcAft>
              <a:defRPr/>
            </a:pP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(Redland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Rasqal</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RDF Query Demonstration):</a:t>
            </a:r>
          </a:p>
        </p:txBody>
      </p:sp>
      <p:pic>
        <p:nvPicPr>
          <p:cNvPr id="2498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4" y="2466975"/>
            <a:ext cx="8832850" cy="379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977" y="25040"/>
            <a:ext cx="6155083"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query result</a:t>
            </a:r>
          </a:p>
        </p:txBody>
      </p:sp>
      <p:pic>
        <p:nvPicPr>
          <p:cNvPr id="25088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4" y="1268487"/>
            <a:ext cx="7427912"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8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5299149"/>
            <a:ext cx="9036050" cy="143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a:off x="4297364" y="4652963"/>
            <a:ext cx="611187" cy="1008062"/>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2232" y="-65490"/>
            <a:ext cx="8064260"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query result (XML)</a:t>
            </a:r>
          </a:p>
        </p:txBody>
      </p:sp>
      <p:pic>
        <p:nvPicPr>
          <p:cNvPr id="25190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9175" y="1008063"/>
            <a:ext cx="4537075" cy="1947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a:off x="3924302" y="2900437"/>
            <a:ext cx="360363" cy="661987"/>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2519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5" y="3644974"/>
            <a:ext cx="8999537" cy="312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8837" y="-65490"/>
            <a:ext cx="8271047"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query result (JSON)</a:t>
            </a:r>
          </a:p>
        </p:txBody>
      </p:sp>
      <p:pic>
        <p:nvPicPr>
          <p:cNvPr id="2529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9175" y="1008063"/>
            <a:ext cx="4537075" cy="1947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a:off x="3924302" y="2900437"/>
            <a:ext cx="360363" cy="661987"/>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2529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2" y="3600524"/>
            <a:ext cx="5689600" cy="326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26"/>
          <p:cNvSpPr>
            <a:spLocks noChangeArrowheads="1"/>
          </p:cNvSpPr>
          <p:nvPr/>
        </p:nvSpPr>
        <p:spPr bwMode="auto">
          <a:xfrm>
            <a:off x="0" y="6448499"/>
            <a:ext cx="9144000" cy="36513"/>
          </a:xfrm>
          <a:prstGeom prst="rect">
            <a:avLst/>
          </a:prstGeom>
          <a:solidFill>
            <a:srgbClr val="8DA2B7">
              <a:alpha val="50195"/>
            </a:srgbClr>
          </a:solidFill>
          <a:ln w="3175">
            <a:solidFill>
              <a:srgbClr val="80808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08547" name="Text Box 1027"/>
          <p:cNvSpPr txBox="1">
            <a:spLocks noChangeArrowheads="1"/>
          </p:cNvSpPr>
          <p:nvPr/>
        </p:nvSpPr>
        <p:spPr bwMode="auto">
          <a:xfrm>
            <a:off x="1371600" y="1524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endParaRPr lang="en-GB" altLang="en-US" sz="2400">
              <a:latin typeface="Times New Roman" pitchFamily="18" charset="0"/>
            </a:endParaRPr>
          </a:p>
        </p:txBody>
      </p:sp>
      <p:sp>
        <p:nvSpPr>
          <p:cNvPr id="108548" name="Rectangle 1028"/>
          <p:cNvSpPr>
            <a:spLocks noChangeArrowheads="1"/>
          </p:cNvSpPr>
          <p:nvPr/>
        </p:nvSpPr>
        <p:spPr bwMode="auto">
          <a:xfrm>
            <a:off x="1112818" y="-7620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000" dirty="0">
                <a:solidFill>
                  <a:schemeClr val="tx2"/>
                </a:solidFill>
                <a:latin typeface="Arial Unicode MS" pitchFamily="34" charset="-128"/>
              </a:rPr>
              <a:t>Semantic Web basics</a:t>
            </a:r>
          </a:p>
        </p:txBody>
      </p:sp>
      <p:sp>
        <p:nvSpPr>
          <p:cNvPr id="108549" name="Rectangle 1029"/>
          <p:cNvSpPr>
            <a:spLocks noChangeArrowheads="1"/>
          </p:cNvSpPr>
          <p:nvPr/>
        </p:nvSpPr>
        <p:spPr bwMode="auto">
          <a:xfrm>
            <a:off x="457200" y="106680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Char char="§"/>
            </a:pPr>
            <a:r>
              <a:rPr lang="en-US" altLang="en-US" sz="2400" b="1" dirty="0">
                <a:solidFill>
                  <a:srgbClr val="0000FF"/>
                </a:solidFill>
                <a:latin typeface="Arial Unicode MS" pitchFamily="34" charset="-128"/>
              </a:rPr>
              <a:t>RDF:</a:t>
            </a:r>
          </a:p>
          <a:p>
            <a:pPr lvl="1" eaLnBrk="1" hangingPunct="1">
              <a:buSzPct val="120000"/>
              <a:buFontTx/>
              <a:buChar char="•"/>
            </a:pPr>
            <a:r>
              <a:rPr lang="en-US" altLang="en-US" sz="2400" dirty="0"/>
              <a:t>is a W3C standard and a tool</a:t>
            </a:r>
            <a:r>
              <a:rPr lang="en-GB" altLang="en-US" sz="2400" dirty="0"/>
              <a:t>:</a:t>
            </a:r>
          </a:p>
          <a:p>
            <a:pPr lvl="2" eaLnBrk="1" hangingPunct="1">
              <a:buSzPct val="120000"/>
            </a:pPr>
            <a:r>
              <a:rPr lang="en-GB" altLang="en-US" sz="2000" dirty="0"/>
              <a:t> to describe Web resources </a:t>
            </a:r>
          </a:p>
          <a:p>
            <a:pPr lvl="2" eaLnBrk="1" hangingPunct="1">
              <a:buSzPct val="120000"/>
            </a:pPr>
            <a:r>
              <a:rPr lang="en-GB" altLang="en-US" sz="2000" dirty="0"/>
              <a:t> to enable interoperability between applications that exchange machine-understandable information</a:t>
            </a:r>
          </a:p>
          <a:p>
            <a:pPr lvl="1" eaLnBrk="1" hangingPunct="1">
              <a:buSzPct val="120000"/>
              <a:buFontTx/>
              <a:buNone/>
            </a:pPr>
            <a:endParaRPr lang="en-US" altLang="en-US" sz="1600" dirty="0"/>
          </a:p>
          <a:p>
            <a:pPr eaLnBrk="1" hangingPunct="1">
              <a:buFont typeface="Wingdings" pitchFamily="2" charset="2"/>
              <a:buChar char="§"/>
            </a:pPr>
            <a:r>
              <a:rPr lang="en-GB" altLang="en-US" sz="2400" b="1" dirty="0">
                <a:solidFill>
                  <a:srgbClr val="0000FF"/>
                </a:solidFill>
                <a:latin typeface="Arial Unicode MS" pitchFamily="34" charset="-128"/>
              </a:rPr>
              <a:t>RDF Schema</a:t>
            </a:r>
            <a:r>
              <a:rPr lang="en-US" altLang="en-US" sz="2400" b="1" dirty="0">
                <a:solidFill>
                  <a:srgbClr val="0000FF"/>
                </a:solidFill>
                <a:latin typeface="Arial Unicode MS" pitchFamily="34" charset="-128"/>
              </a:rPr>
              <a:t>:</a:t>
            </a:r>
          </a:p>
          <a:p>
            <a:pPr lvl="1" eaLnBrk="1" hangingPunct="1">
              <a:buSzPct val="40000"/>
            </a:pPr>
            <a:r>
              <a:rPr lang="en-US" altLang="en-US" sz="2400" dirty="0"/>
              <a:t>is a W3C standard which defines vocabulary for RDF</a:t>
            </a:r>
          </a:p>
          <a:p>
            <a:pPr lvl="1" eaLnBrk="1" hangingPunct="1">
              <a:buSzPct val="40000"/>
            </a:pPr>
            <a:r>
              <a:rPr lang="en-US" altLang="en-US" sz="2400" dirty="0"/>
              <a:t>organizes this vocabulary in a typed hierarchy </a:t>
            </a:r>
          </a:p>
          <a:p>
            <a:pPr lvl="1" eaLnBrk="1" hangingPunct="1">
              <a:buSzPct val="40000"/>
            </a:pPr>
            <a:r>
              <a:rPr lang="en-US" altLang="en-US" sz="2400" dirty="0"/>
              <a:t>capable to explicitly declare semantic relations between vocabulary terms</a:t>
            </a:r>
            <a:endParaRPr lang="en-GB" altLang="en-US" dirty="0"/>
          </a:p>
        </p:txBody>
      </p:sp>
      <p:pic>
        <p:nvPicPr>
          <p:cNvPr id="108550" name="Picture 1030" descr="W3C"/>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72487" y="609600"/>
            <a:ext cx="8223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1031" descr="rdf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609600"/>
            <a:ext cx="5032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2260600"/>
            <a:ext cx="7993062" cy="453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3955" name="Group 4"/>
          <p:cNvGrpSpPr>
            <a:grpSpLocks/>
          </p:cNvGrpSpPr>
          <p:nvPr/>
        </p:nvGrpSpPr>
        <p:grpSpPr bwMode="auto">
          <a:xfrm>
            <a:off x="74613" y="60399"/>
            <a:ext cx="4584700" cy="2417763"/>
            <a:chOff x="131067" y="219023"/>
            <a:chExt cx="4198987" cy="1855075"/>
          </a:xfrm>
        </p:grpSpPr>
        <p:pic>
          <p:nvPicPr>
            <p:cNvPr id="2539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67" y="219023"/>
              <a:ext cx="4198987" cy="185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025241" y="1584446"/>
              <a:ext cx="1152977" cy="1790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sp>
        <p:nvSpPr>
          <p:cNvPr id="7" name="Rectangle 6"/>
          <p:cNvSpPr/>
          <p:nvPr/>
        </p:nvSpPr>
        <p:spPr>
          <a:xfrm>
            <a:off x="4858797" y="69789"/>
            <a:ext cx="3855223" cy="1938992"/>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Execute SPARQL</a:t>
            </a:r>
          </a:p>
          <a:p>
            <a:pPr algn="ctr" fontAlgn="auto">
              <a:spcBef>
                <a:spcPts val="0"/>
              </a:spcBef>
              <a:spcAft>
                <a:spcPts val="0"/>
              </a:spcAft>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 directly</a:t>
            </a:r>
          </a:p>
          <a:p>
            <a:pPr algn="ctr" fontAlgn="auto">
              <a:spcBef>
                <a:spcPts val="0"/>
              </a:spcBef>
              <a:spcAft>
                <a:spcPts val="0"/>
              </a:spcAft>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from Protégé 3.5</a:t>
            </a:r>
          </a:p>
        </p:txBody>
      </p:sp>
      <p:sp>
        <p:nvSpPr>
          <p:cNvPr id="8" name="Rounded Rectangle 7"/>
          <p:cNvSpPr/>
          <p:nvPr/>
        </p:nvSpPr>
        <p:spPr>
          <a:xfrm>
            <a:off x="4337087" y="3633788"/>
            <a:ext cx="3844925"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23884" y="499160"/>
            <a:ext cx="3820116" cy="193899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Execute SPARQL</a:t>
            </a:r>
          </a:p>
          <a:p>
            <a:pPr algn="ctr" fontAlgn="auto">
              <a:spcBef>
                <a:spcPts val="0"/>
              </a:spcBef>
              <a:spcAft>
                <a:spcPts val="0"/>
              </a:spcAft>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 directly</a:t>
            </a:r>
          </a:p>
          <a:p>
            <a:pPr algn="ctr" fontAlgn="auto">
              <a:spcBef>
                <a:spcPts val="0"/>
              </a:spcBef>
              <a:spcAft>
                <a:spcPts val="0"/>
              </a:spcAft>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from Protégé 5.5</a:t>
            </a:r>
          </a:p>
        </p:txBody>
      </p:sp>
      <p:pic>
        <p:nvPicPr>
          <p:cNvPr id="2" name="Picture 1"/>
          <p:cNvPicPr>
            <a:picLocks noChangeAspect="1"/>
          </p:cNvPicPr>
          <p:nvPr/>
        </p:nvPicPr>
        <p:blipFill>
          <a:blip r:embed="rId2"/>
          <a:stretch>
            <a:fillRect/>
          </a:stretch>
        </p:blipFill>
        <p:spPr>
          <a:xfrm>
            <a:off x="114147" y="1163608"/>
            <a:ext cx="5180529" cy="2304256"/>
          </a:xfrm>
          <a:prstGeom prst="rect">
            <a:avLst/>
          </a:prstGeom>
        </p:spPr>
      </p:pic>
      <p:pic>
        <p:nvPicPr>
          <p:cNvPr id="3" name="Picture 2"/>
          <p:cNvPicPr>
            <a:picLocks noChangeAspect="1"/>
          </p:cNvPicPr>
          <p:nvPr/>
        </p:nvPicPr>
        <p:blipFill>
          <a:blip r:embed="rId3"/>
          <a:stretch>
            <a:fillRect/>
          </a:stretch>
        </p:blipFill>
        <p:spPr>
          <a:xfrm>
            <a:off x="34871" y="3641006"/>
            <a:ext cx="9077325" cy="3019425"/>
          </a:xfrm>
          <a:prstGeom prst="rect">
            <a:avLst/>
          </a:prstGeom>
        </p:spPr>
      </p:pic>
      <p:sp>
        <p:nvSpPr>
          <p:cNvPr id="8" name="Rounded Rectangle 7"/>
          <p:cNvSpPr/>
          <p:nvPr/>
        </p:nvSpPr>
        <p:spPr>
          <a:xfrm>
            <a:off x="78820" y="5364816"/>
            <a:ext cx="9033376" cy="2244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5" name="Picture 4"/>
          <p:cNvPicPr>
            <a:picLocks noChangeAspect="1"/>
          </p:cNvPicPr>
          <p:nvPr/>
        </p:nvPicPr>
        <p:blipFill>
          <a:blip r:embed="rId4"/>
          <a:stretch>
            <a:fillRect/>
          </a:stretch>
        </p:blipFill>
        <p:spPr>
          <a:xfrm>
            <a:off x="66852" y="116632"/>
            <a:ext cx="5081212" cy="698526"/>
          </a:xfrm>
          <a:prstGeom prst="rect">
            <a:avLst/>
          </a:prstGeom>
        </p:spPr>
      </p:pic>
      <p:sp>
        <p:nvSpPr>
          <p:cNvPr id="11" name="Rounded Rectangle 10"/>
          <p:cNvSpPr/>
          <p:nvPr/>
        </p:nvSpPr>
        <p:spPr>
          <a:xfrm>
            <a:off x="610668" y="470369"/>
            <a:ext cx="4248472" cy="289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24067511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Box 4"/>
          <p:cNvSpPr txBox="1">
            <a:spLocks noChangeArrowheads="1"/>
          </p:cNvSpPr>
          <p:nvPr/>
        </p:nvSpPr>
        <p:spPr bwMode="auto">
          <a:xfrm>
            <a:off x="169864" y="877888"/>
            <a:ext cx="885666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000000"/>
                </a:solidFill>
              </a:rPr>
              <a:t>PREFIX </a:t>
            </a:r>
            <a:r>
              <a:rPr lang="en-US" altLang="en-US" sz="2400" dirty="0" err="1">
                <a:solidFill>
                  <a:srgbClr val="000000"/>
                </a:solidFill>
              </a:rPr>
              <a:t>rdf</a:t>
            </a:r>
            <a:r>
              <a:rPr lang="en-US" altLang="en-US" sz="2400" dirty="0">
                <a:solidFill>
                  <a:srgbClr val="000000"/>
                </a:solidFill>
              </a:rPr>
              <a:t>: &lt;http://www.w3.org/1999/02/22-rdf-syntax-ns#&gt;</a:t>
            </a:r>
          </a:p>
          <a:p>
            <a:pPr eaLnBrk="1" hangingPunct="1">
              <a:spcBef>
                <a:spcPct val="0"/>
              </a:spcBef>
              <a:buFontTx/>
              <a:buNone/>
            </a:pPr>
            <a:r>
              <a:rPr lang="en-US" altLang="en-US" sz="2400" dirty="0">
                <a:solidFill>
                  <a:srgbClr val="000000"/>
                </a:solidFill>
              </a:rPr>
              <a:t>PREFIX onto: &lt;</a:t>
            </a:r>
            <a:r>
              <a:rPr lang="en-US" altLang="en-US" sz="2000" dirty="0">
                <a:solidFill>
                  <a:srgbClr val="000000"/>
                </a:solidFill>
                <a:hlinkClick r:id="rId2"/>
              </a:rPr>
              <a:t>https://ai.it.jyu.fi/vagan/ontologies/2016/Cars.owl#</a:t>
            </a:r>
            <a:r>
              <a:rPr lang="en-US" altLang="en-US" sz="2400" dirty="0">
                <a:solidFill>
                  <a:srgbClr val="000000"/>
                </a:solidFill>
              </a:rPr>
              <a:t>&gt;</a:t>
            </a:r>
          </a:p>
          <a:p>
            <a:pPr eaLnBrk="1" hangingPunct="1">
              <a:spcBef>
                <a:spcPct val="0"/>
              </a:spcBef>
              <a:buFontTx/>
              <a:buNone/>
            </a:pPr>
            <a:r>
              <a:rPr lang="en-US" altLang="en-US" sz="2400" dirty="0">
                <a:solidFill>
                  <a:srgbClr val="000000"/>
                </a:solidFill>
              </a:rPr>
              <a:t>PREFIX </a:t>
            </a:r>
            <a:r>
              <a:rPr lang="en-US" altLang="en-US" sz="2400" dirty="0" err="1">
                <a:solidFill>
                  <a:srgbClr val="000000"/>
                </a:solidFill>
              </a:rPr>
              <a:t>db</a:t>
            </a:r>
            <a:r>
              <a:rPr lang="en-US" altLang="en-US" sz="2400" dirty="0">
                <a:solidFill>
                  <a:srgbClr val="000000"/>
                </a:solidFill>
              </a:rPr>
              <a:t>: &lt;</a:t>
            </a:r>
            <a:r>
              <a:rPr lang="en-US" altLang="en-US" sz="2400" dirty="0">
                <a:solidFill>
                  <a:srgbClr val="000000"/>
                </a:solidFill>
                <a:hlinkClick r:id="rId3"/>
              </a:rPr>
              <a:t>http://dbpedia.org/page/</a:t>
            </a:r>
            <a:r>
              <a:rPr lang="en-US" altLang="en-US" sz="2400" dirty="0">
                <a:solidFill>
                  <a:srgbClr val="000000"/>
                </a:solidFill>
              </a:rPr>
              <a:t>&gt; </a:t>
            </a:r>
          </a:p>
          <a:p>
            <a:pPr eaLnBrk="1" hangingPunct="1">
              <a:spcBef>
                <a:spcPct val="0"/>
              </a:spcBef>
              <a:buFontTx/>
              <a:buNone/>
            </a:pPr>
            <a:r>
              <a:rPr lang="en-US" altLang="en-US" sz="2400" dirty="0">
                <a:solidFill>
                  <a:srgbClr val="000000"/>
                </a:solidFill>
              </a:rPr>
              <a:t>SELECT DISTINCT ?name ?familyname  ?begins  ?ends</a:t>
            </a:r>
          </a:p>
          <a:p>
            <a:pPr eaLnBrk="1" hangingPunct="1">
              <a:spcBef>
                <a:spcPct val="0"/>
              </a:spcBef>
              <a:buFontTx/>
              <a:buNone/>
            </a:pPr>
            <a:r>
              <a:rPr lang="en-US" altLang="en-US" sz="2400" dirty="0">
                <a:solidFill>
                  <a:srgbClr val="000000"/>
                </a:solidFill>
              </a:rPr>
              <a:t>WHERE {</a:t>
            </a:r>
          </a:p>
          <a:p>
            <a:pPr eaLnBrk="1" hangingPunct="1">
              <a:spcBef>
                <a:spcPct val="0"/>
              </a:spcBef>
              <a:buFontTx/>
              <a:buNone/>
            </a:pPr>
            <a:r>
              <a:rPr lang="en-US" altLang="en-US" sz="2400" dirty="0">
                <a:solidFill>
                  <a:srgbClr val="000000"/>
                </a:solidFill>
              </a:rPr>
              <a:t>  ?x rdf:type </a:t>
            </a:r>
            <a:r>
              <a:rPr lang="en-US" altLang="en-US" sz="2400" dirty="0" err="1">
                <a:solidFill>
                  <a:srgbClr val="000000"/>
                </a:solidFill>
              </a:rPr>
              <a:t>onto:Scholar</a:t>
            </a:r>
            <a:r>
              <a:rPr lang="en-US" altLang="en-US" sz="2400" dirty="0">
                <a:solidFill>
                  <a:srgbClr val="000000"/>
                </a:solidFill>
              </a:rPr>
              <a:t> .</a:t>
            </a:r>
          </a:p>
          <a:p>
            <a:pPr eaLnBrk="1" hangingPunct="1">
              <a:spcBef>
                <a:spcPct val="0"/>
              </a:spcBef>
              <a:buFontTx/>
              <a:buNone/>
            </a:pPr>
            <a:r>
              <a:rPr lang="en-US" altLang="en-US" sz="2400" dirty="0">
                <a:solidFill>
                  <a:srgbClr val="000000"/>
                </a:solidFill>
              </a:rPr>
              <a:t>  ?x </a:t>
            </a:r>
            <a:r>
              <a:rPr lang="en-US" altLang="en-US" sz="2400" dirty="0" err="1">
                <a:solidFill>
                  <a:srgbClr val="000000"/>
                </a:solidFill>
              </a:rPr>
              <a:t>onto:hasFirstName</a:t>
            </a:r>
            <a:r>
              <a:rPr lang="en-US" altLang="en-US" sz="2400" dirty="0">
                <a:solidFill>
                  <a:srgbClr val="000000"/>
                </a:solidFill>
              </a:rPr>
              <a:t> ?name .</a:t>
            </a:r>
          </a:p>
          <a:p>
            <a:pPr eaLnBrk="1" hangingPunct="1">
              <a:spcBef>
                <a:spcPct val="0"/>
              </a:spcBef>
              <a:buFontTx/>
              <a:buNone/>
            </a:pPr>
            <a:r>
              <a:rPr lang="en-US" altLang="en-US" sz="2400" dirty="0">
                <a:solidFill>
                  <a:srgbClr val="000000"/>
                </a:solidFill>
              </a:rPr>
              <a:t>  ?x </a:t>
            </a:r>
            <a:r>
              <a:rPr lang="en-US" altLang="en-US" sz="2400" dirty="0" err="1">
                <a:solidFill>
                  <a:srgbClr val="000000"/>
                </a:solidFill>
              </a:rPr>
              <a:t>onto:hasFamilyName</a:t>
            </a:r>
            <a:r>
              <a:rPr lang="en-US" altLang="en-US" sz="2400" dirty="0">
                <a:solidFill>
                  <a:srgbClr val="000000"/>
                </a:solidFill>
              </a:rPr>
              <a:t> ?familyname .</a:t>
            </a:r>
          </a:p>
          <a:p>
            <a:pPr eaLnBrk="1" hangingPunct="1">
              <a:spcBef>
                <a:spcPct val="0"/>
              </a:spcBef>
              <a:buFontTx/>
              <a:buNone/>
            </a:pPr>
            <a:r>
              <a:rPr lang="en-US" altLang="en-US" sz="2400" dirty="0">
                <a:solidFill>
                  <a:srgbClr val="000000"/>
                </a:solidFill>
              </a:rPr>
              <a:t>  ?x </a:t>
            </a:r>
            <a:r>
              <a:rPr lang="en-US" altLang="en-US" sz="2400" dirty="0" err="1">
                <a:solidFill>
                  <a:srgbClr val="000000"/>
                </a:solidFill>
              </a:rPr>
              <a:t>onto:hasStudyRecord</a:t>
            </a:r>
            <a:r>
              <a:rPr lang="en-US" altLang="en-US" sz="2400" dirty="0">
                <a:solidFill>
                  <a:srgbClr val="000000"/>
                </a:solidFill>
              </a:rPr>
              <a:t> ?record .</a:t>
            </a:r>
          </a:p>
          <a:p>
            <a:pPr eaLnBrk="1" hangingPunct="1">
              <a:spcBef>
                <a:spcPct val="0"/>
              </a:spcBef>
              <a:buFontTx/>
              <a:buNone/>
            </a:pPr>
            <a:r>
              <a:rPr lang="en-US" altLang="en-US" sz="2400" dirty="0">
                <a:solidFill>
                  <a:srgbClr val="000000"/>
                </a:solidFill>
              </a:rPr>
              <a:t>  ?record </a:t>
            </a:r>
            <a:r>
              <a:rPr lang="en-US" altLang="en-US" sz="2400" dirty="0" err="1">
                <a:solidFill>
                  <a:srgbClr val="000000"/>
                </a:solidFill>
              </a:rPr>
              <a:t>onto:hasReferenceToSchool</a:t>
            </a:r>
            <a:r>
              <a:rPr lang="en-US" altLang="en-US" sz="2400" dirty="0">
                <a:solidFill>
                  <a:srgbClr val="000000"/>
                </a:solidFill>
              </a:rPr>
              <a:t> </a:t>
            </a:r>
            <a:r>
              <a:rPr lang="en-US" altLang="en-US" sz="2400" dirty="0" err="1">
                <a:solidFill>
                  <a:srgbClr val="000000"/>
                </a:solidFill>
              </a:rPr>
              <a:t>db:University_of_Jyvaskyla</a:t>
            </a:r>
            <a:r>
              <a:rPr lang="en-US" altLang="en-US" sz="2400" dirty="0">
                <a:solidFill>
                  <a:srgbClr val="000000"/>
                </a:solidFill>
              </a:rPr>
              <a:t> .</a:t>
            </a:r>
          </a:p>
          <a:p>
            <a:pPr eaLnBrk="1" hangingPunct="1">
              <a:spcBef>
                <a:spcPct val="0"/>
              </a:spcBef>
              <a:buFontTx/>
              <a:buNone/>
            </a:pPr>
            <a:r>
              <a:rPr lang="en-US" altLang="en-US" sz="2400" dirty="0">
                <a:solidFill>
                  <a:srgbClr val="000000"/>
                </a:solidFill>
              </a:rPr>
              <a:t>  ?record </a:t>
            </a:r>
            <a:r>
              <a:rPr lang="en-US" altLang="en-US" sz="2400" dirty="0" err="1">
                <a:solidFill>
                  <a:srgbClr val="000000"/>
                </a:solidFill>
              </a:rPr>
              <a:t>onto:hasValidityInterval</a:t>
            </a:r>
            <a:r>
              <a:rPr lang="en-US" altLang="en-US" sz="2400" dirty="0">
                <a:solidFill>
                  <a:srgbClr val="000000"/>
                </a:solidFill>
              </a:rPr>
              <a:t> ?interval .</a:t>
            </a:r>
          </a:p>
          <a:p>
            <a:pPr eaLnBrk="1" hangingPunct="1">
              <a:spcBef>
                <a:spcPct val="0"/>
              </a:spcBef>
              <a:buFontTx/>
              <a:buNone/>
            </a:pPr>
            <a:r>
              <a:rPr lang="en-US" altLang="en-US" sz="2400" dirty="0">
                <a:solidFill>
                  <a:srgbClr val="000000"/>
                </a:solidFill>
              </a:rPr>
              <a:t>  ?interval </a:t>
            </a:r>
            <a:r>
              <a:rPr lang="en-US" altLang="en-US" sz="2400" dirty="0" err="1">
                <a:solidFill>
                  <a:srgbClr val="000000"/>
                </a:solidFill>
              </a:rPr>
              <a:t>onto:hasStartingTime</a:t>
            </a:r>
            <a:r>
              <a:rPr lang="en-US" altLang="en-US" sz="2400" dirty="0">
                <a:solidFill>
                  <a:srgbClr val="000000"/>
                </a:solidFill>
              </a:rPr>
              <a:t> ?begins .</a:t>
            </a:r>
          </a:p>
          <a:p>
            <a:pPr eaLnBrk="1" hangingPunct="1">
              <a:spcBef>
                <a:spcPct val="0"/>
              </a:spcBef>
              <a:buFontTx/>
              <a:buNone/>
            </a:pPr>
            <a:r>
              <a:rPr lang="en-US" altLang="en-US" sz="2400" dirty="0">
                <a:solidFill>
                  <a:srgbClr val="000000"/>
                </a:solidFill>
              </a:rPr>
              <a:t>  ?interval </a:t>
            </a:r>
            <a:r>
              <a:rPr lang="en-US" altLang="en-US" sz="2400" dirty="0" err="1">
                <a:solidFill>
                  <a:srgbClr val="000000"/>
                </a:solidFill>
              </a:rPr>
              <a:t>onto:hasFinishingTime</a:t>
            </a:r>
            <a:r>
              <a:rPr lang="en-US" altLang="en-US" sz="2400" dirty="0">
                <a:solidFill>
                  <a:srgbClr val="000000"/>
                </a:solidFill>
              </a:rPr>
              <a:t> ?ends .</a:t>
            </a:r>
          </a:p>
          <a:p>
            <a:pPr eaLnBrk="1" hangingPunct="1">
              <a:spcBef>
                <a:spcPct val="0"/>
              </a:spcBef>
              <a:buFontTx/>
              <a:buNone/>
            </a:pPr>
            <a:r>
              <a:rPr lang="en-US" altLang="en-US" sz="2400" dirty="0">
                <a:solidFill>
                  <a:srgbClr val="000000"/>
                </a:solidFill>
              </a:rPr>
              <a:t>}</a:t>
            </a:r>
          </a:p>
          <a:p>
            <a:pPr eaLnBrk="1" hangingPunct="1">
              <a:spcBef>
                <a:spcPct val="0"/>
              </a:spcBef>
              <a:buFontTx/>
              <a:buNone/>
            </a:pPr>
            <a:r>
              <a:rPr lang="en-US" altLang="en-US" sz="2400" dirty="0">
                <a:solidFill>
                  <a:srgbClr val="000000"/>
                </a:solidFill>
              </a:rPr>
              <a:t>ORDER BY ?name</a:t>
            </a:r>
          </a:p>
        </p:txBody>
      </p:sp>
      <p:sp>
        <p:nvSpPr>
          <p:cNvPr id="2" name="TextBox 1"/>
          <p:cNvSpPr txBox="1"/>
          <p:nvPr/>
        </p:nvSpPr>
        <p:spPr>
          <a:xfrm>
            <a:off x="169864" y="44452"/>
            <a:ext cx="8856662" cy="830263"/>
          </a:xfrm>
          <a:prstGeom prst="rect">
            <a:avLst/>
          </a:prstGeom>
          <a:solidFill>
            <a:schemeClr val="bg1">
              <a:lumMod val="85000"/>
            </a:schemeClr>
          </a:solidFill>
          <a:ln w="19050">
            <a:solidFill>
              <a:schemeClr val="accent1"/>
            </a:solidFill>
          </a:ln>
        </p:spPr>
        <p:txBody>
          <a:bodyPr>
            <a:spAutoFit/>
          </a:bodyPr>
          <a:lstStyle/>
          <a:p>
            <a:pPr fontAlgn="auto">
              <a:spcBef>
                <a:spcPts val="0"/>
              </a:spcBef>
              <a:spcAft>
                <a:spcPts val="0"/>
              </a:spcAft>
              <a:defRPr/>
            </a:pPr>
            <a:r>
              <a:rPr lang="en-US" sz="2400" dirty="0">
                <a:solidFill>
                  <a:prstClr val="black"/>
                </a:solidFill>
                <a:latin typeface="Calibri"/>
              </a:rPr>
              <a:t>“Select full names of all scholars studying in University of Jyvaskyla and provide information about period of their study.”</a:t>
            </a:r>
          </a:p>
        </p:txBody>
      </p:sp>
      <p:sp>
        <p:nvSpPr>
          <p:cNvPr id="4" name="Rectangle 3"/>
          <p:cNvSpPr/>
          <p:nvPr/>
        </p:nvSpPr>
        <p:spPr>
          <a:xfrm>
            <a:off x="6660232" y="3284984"/>
            <a:ext cx="218662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977" y="25040"/>
            <a:ext cx="6155083"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query result</a:t>
            </a:r>
          </a:p>
        </p:txBody>
      </p:sp>
      <p:sp>
        <p:nvSpPr>
          <p:cNvPr id="2" name="Down Arrow 1"/>
          <p:cNvSpPr/>
          <p:nvPr/>
        </p:nvSpPr>
        <p:spPr>
          <a:xfrm>
            <a:off x="4297364" y="4652963"/>
            <a:ext cx="611187" cy="1008062"/>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2560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925" y="950987"/>
            <a:ext cx="4765675" cy="366553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60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2" y="5732537"/>
            <a:ext cx="9109075" cy="1125537"/>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Box 4"/>
          <p:cNvSpPr txBox="1">
            <a:spLocks noChangeArrowheads="1"/>
          </p:cNvSpPr>
          <p:nvPr/>
        </p:nvSpPr>
        <p:spPr bwMode="auto">
          <a:xfrm>
            <a:off x="64756" y="1214380"/>
            <a:ext cx="9073008"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dirty="0">
                <a:solidFill>
                  <a:srgbClr val="000000"/>
                </a:solidFill>
              </a:rPr>
              <a:t>PREFIX tutorial: &lt;https://ai.it.jyu.fi/vagan/ontologies/2019/tutorial.owl#&gt;</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SELECT DISTINCT ?firstname ?familyname ?birthday ?country ?city ?capital</a:t>
            </a:r>
          </a:p>
          <a:p>
            <a:pPr eaLnBrk="1" hangingPunct="1">
              <a:spcBef>
                <a:spcPct val="0"/>
              </a:spcBef>
              <a:buFontTx/>
              <a:buNone/>
            </a:pPr>
            <a:r>
              <a:rPr lang="en-US" altLang="en-US" sz="2000" dirty="0">
                <a:solidFill>
                  <a:srgbClr val="000000"/>
                </a:solidFill>
              </a:rPr>
              <a:t>	</a:t>
            </a:r>
          </a:p>
          <a:p>
            <a:pPr eaLnBrk="1" hangingPunct="1">
              <a:spcBef>
                <a:spcPct val="0"/>
              </a:spcBef>
              <a:buFontTx/>
              <a:buNone/>
            </a:pPr>
            <a:r>
              <a:rPr lang="en-US" altLang="en-US" sz="2000" dirty="0">
                <a:solidFill>
                  <a:srgbClr val="000000"/>
                </a:solidFill>
              </a:rPr>
              <a:t>WHERE { </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?someone tutorial:hasPet tutorial:Tom .</a:t>
            </a:r>
          </a:p>
          <a:p>
            <a:pPr eaLnBrk="1" hangingPunct="1">
              <a:spcBef>
                <a:spcPct val="0"/>
              </a:spcBef>
              <a:buFontTx/>
              <a:buNone/>
            </a:pPr>
            <a:r>
              <a:rPr lang="en-US" altLang="en-US" sz="2000" dirty="0">
                <a:solidFill>
                  <a:srgbClr val="000000"/>
                </a:solidFill>
              </a:rPr>
              <a:t>?someone tutorial:hasFirstName ?firstname .</a:t>
            </a:r>
          </a:p>
          <a:p>
            <a:pPr eaLnBrk="1" hangingPunct="1">
              <a:spcBef>
                <a:spcPct val="0"/>
              </a:spcBef>
              <a:buFontTx/>
              <a:buNone/>
            </a:pPr>
            <a:r>
              <a:rPr lang="en-US" altLang="en-US" sz="2000" dirty="0">
                <a:solidFill>
                  <a:srgbClr val="000000"/>
                </a:solidFill>
              </a:rPr>
              <a:t>?someone tutorial:hasFamilyName ?familyname .</a:t>
            </a:r>
          </a:p>
          <a:p>
            <a:pPr eaLnBrk="1" hangingPunct="1">
              <a:spcBef>
                <a:spcPct val="0"/>
              </a:spcBef>
              <a:buFontTx/>
              <a:buNone/>
            </a:pPr>
            <a:r>
              <a:rPr lang="en-US" altLang="en-US" sz="2000" dirty="0">
                <a:solidFill>
                  <a:srgbClr val="000000"/>
                </a:solidFill>
              </a:rPr>
              <a:t>?someone tutorial:hasBirthday ?birthday .</a:t>
            </a:r>
          </a:p>
          <a:p>
            <a:pPr eaLnBrk="1" hangingPunct="1">
              <a:spcBef>
                <a:spcPct val="0"/>
              </a:spcBef>
              <a:buFontTx/>
              <a:buNone/>
            </a:pPr>
            <a:r>
              <a:rPr lang="en-US" altLang="en-US" sz="2000" dirty="0">
                <a:solidFill>
                  <a:srgbClr val="000000"/>
                </a:solidFill>
              </a:rPr>
              <a:t>?someone tutorial:hasCityOfResidence ?city .</a:t>
            </a:r>
          </a:p>
          <a:p>
            <a:pPr eaLnBrk="1" hangingPunct="1">
              <a:spcBef>
                <a:spcPct val="0"/>
              </a:spcBef>
              <a:buFontTx/>
              <a:buNone/>
            </a:pPr>
            <a:r>
              <a:rPr lang="en-US" altLang="en-US" sz="2000" dirty="0">
                <a:solidFill>
                  <a:srgbClr val="000000"/>
                </a:solidFill>
              </a:rPr>
              <a:t>?city tutorial:isCityOf ?country .</a:t>
            </a:r>
          </a:p>
          <a:p>
            <a:pPr eaLnBrk="1" hangingPunct="1">
              <a:spcBef>
                <a:spcPct val="0"/>
              </a:spcBef>
              <a:buFontTx/>
              <a:buNone/>
            </a:pPr>
            <a:r>
              <a:rPr lang="en-US" altLang="en-US" sz="2000" dirty="0">
                <a:solidFill>
                  <a:srgbClr val="000000"/>
                </a:solidFill>
              </a:rPr>
              <a:t>?country tutorial:hasCapital ?capital </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                                         }</a:t>
            </a:r>
          </a:p>
        </p:txBody>
      </p:sp>
      <p:sp>
        <p:nvSpPr>
          <p:cNvPr id="2" name="TextBox 1"/>
          <p:cNvSpPr txBox="1"/>
          <p:nvPr/>
        </p:nvSpPr>
        <p:spPr>
          <a:xfrm>
            <a:off x="169900" y="44454"/>
            <a:ext cx="7354465" cy="830997"/>
          </a:xfrm>
          <a:prstGeom prst="rect">
            <a:avLst/>
          </a:prstGeom>
          <a:solidFill>
            <a:schemeClr val="bg1">
              <a:lumMod val="85000"/>
            </a:schemeClr>
          </a:solidFill>
          <a:ln w="19050">
            <a:solidFill>
              <a:schemeClr val="accent1"/>
            </a:solidFill>
          </a:ln>
        </p:spPr>
        <p:txBody>
          <a:bodyPr wrap="square">
            <a:spAutoFit/>
          </a:bodyPr>
          <a:lstStyle/>
          <a:p>
            <a:pPr fontAlgn="auto">
              <a:spcBef>
                <a:spcPts val="0"/>
              </a:spcBef>
              <a:spcAft>
                <a:spcPts val="0"/>
              </a:spcAft>
              <a:defRPr/>
            </a:pPr>
            <a:r>
              <a:rPr lang="en-US" sz="2400" dirty="0">
                <a:solidFill>
                  <a:prstClr val="black"/>
                </a:solidFill>
                <a:latin typeface="Calibri"/>
              </a:rPr>
              <a:t>“Select full name, birthday, city and county of residence with its capital of a person who owns pet Tom”</a:t>
            </a:r>
          </a:p>
        </p:txBody>
      </p:sp>
      <p:sp>
        <p:nvSpPr>
          <p:cNvPr id="4" name="Rectangle 3"/>
          <p:cNvSpPr/>
          <p:nvPr/>
        </p:nvSpPr>
        <p:spPr>
          <a:xfrm>
            <a:off x="6660232" y="3284984"/>
            <a:ext cx="218662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Tree>
    <p:extLst>
      <p:ext uri="{BB962C8B-B14F-4D97-AF65-F5344CB8AC3E}">
        <p14:creationId xmlns:p14="http://schemas.microsoft.com/office/powerpoint/2010/main" val="325616922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977" y="25040"/>
            <a:ext cx="6155083"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query result</a:t>
            </a:r>
          </a:p>
        </p:txBody>
      </p:sp>
      <p:sp>
        <p:nvSpPr>
          <p:cNvPr id="2" name="Down Arrow 1"/>
          <p:cNvSpPr/>
          <p:nvPr/>
        </p:nvSpPr>
        <p:spPr>
          <a:xfrm>
            <a:off x="755577" y="4541022"/>
            <a:ext cx="432048" cy="544162"/>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4" name="Group 3"/>
          <p:cNvGrpSpPr/>
          <p:nvPr/>
        </p:nvGrpSpPr>
        <p:grpSpPr>
          <a:xfrm>
            <a:off x="611560" y="1035822"/>
            <a:ext cx="7543800" cy="3505200"/>
            <a:chOff x="611560" y="1196752"/>
            <a:chExt cx="7543800" cy="3505200"/>
          </a:xfrm>
        </p:grpSpPr>
        <p:pic>
          <p:nvPicPr>
            <p:cNvPr id="354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75438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4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26" y="2593022"/>
              <a:ext cx="6348586" cy="136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543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68" y="5119110"/>
            <a:ext cx="8928992" cy="880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7079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09657" y="116632"/>
            <a:ext cx="6971397"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Sparql  query Example</a:t>
            </a:r>
          </a:p>
        </p:txBody>
      </p:sp>
      <p:sp>
        <p:nvSpPr>
          <p:cNvPr id="9" name="Rectangle 8"/>
          <p:cNvSpPr/>
          <p:nvPr/>
        </p:nvSpPr>
        <p:spPr>
          <a:xfrm>
            <a:off x="939783" y="908794"/>
            <a:ext cx="7042313"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Using “CONSTRUCT” to make query aka rule</a:t>
            </a:r>
          </a:p>
        </p:txBody>
      </p:sp>
      <p:sp>
        <p:nvSpPr>
          <p:cNvPr id="257028" name="TextBox 9"/>
          <p:cNvSpPr txBox="1">
            <a:spLocks noChangeArrowheads="1"/>
          </p:cNvSpPr>
          <p:nvPr/>
        </p:nvSpPr>
        <p:spPr bwMode="auto">
          <a:xfrm>
            <a:off x="152400" y="2349500"/>
            <a:ext cx="871378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Arial" pitchFamily="34" charset="0"/>
              </a:rPr>
              <a:t>PREFIX onto: &lt;</a:t>
            </a:r>
            <a:r>
              <a:rPr lang="en-US" altLang="en-US" sz="2000" dirty="0">
                <a:latin typeface="Arial" pitchFamily="34" charset="0"/>
                <a:hlinkClick r:id="rId2"/>
              </a:rPr>
              <a:t>https://ai.it.jyu.fi/vagan/ontologies/2016/Cars.owl#</a:t>
            </a:r>
            <a:r>
              <a:rPr lang="en-US" altLang="en-US" sz="2400" dirty="0">
                <a:latin typeface="Arial" pitchFamily="34" charset="0"/>
              </a:rPr>
              <a:t>&gt;</a:t>
            </a:r>
          </a:p>
          <a:p>
            <a:pPr eaLnBrk="1" hangingPunct="1">
              <a:spcBef>
                <a:spcPct val="0"/>
              </a:spcBef>
              <a:buFontTx/>
              <a:buNone/>
            </a:pPr>
            <a:r>
              <a:rPr lang="en-US" altLang="en-US" sz="2400" dirty="0">
                <a:solidFill>
                  <a:srgbClr val="000000"/>
                </a:solidFill>
                <a:latin typeface="Arial" pitchFamily="34" charset="0"/>
                <a:cs typeface="Arial" pitchFamily="34" charset="0"/>
              </a:rPr>
              <a:t>PREFIX owl: </a:t>
            </a:r>
            <a:r>
              <a:rPr lang="en-US" altLang="en-US" sz="2000" dirty="0">
                <a:latin typeface="Arial" pitchFamily="34" charset="0"/>
              </a:rPr>
              <a:t>&lt;</a:t>
            </a:r>
            <a:r>
              <a:rPr lang="en-US" altLang="en-US" sz="2000" dirty="0">
                <a:solidFill>
                  <a:srgbClr val="000000"/>
                </a:solidFill>
                <a:hlinkClick r:id="rId3"/>
              </a:rPr>
              <a:t>http://www.w3.org/2002/07/owl#</a:t>
            </a:r>
            <a:r>
              <a:rPr lang="en-US" altLang="en-US" sz="2000" dirty="0">
                <a:latin typeface="Arial" pitchFamily="34" charset="0"/>
              </a:rPr>
              <a:t>&gt;</a:t>
            </a:r>
            <a:endParaRPr lang="en-US" altLang="en-US" sz="2000" dirty="0">
              <a:solidFill>
                <a:srgbClr val="000000"/>
              </a:solidFill>
            </a:endParaRPr>
          </a:p>
          <a:p>
            <a:pPr eaLnBrk="1" hangingPunct="1">
              <a:spcBef>
                <a:spcPct val="0"/>
              </a:spcBef>
              <a:buFontTx/>
              <a:buNone/>
            </a:pPr>
            <a:endParaRPr lang="en-US" altLang="en-US" sz="2400" dirty="0">
              <a:latin typeface="Arial" pitchFamily="34" charset="0"/>
            </a:endParaRPr>
          </a:p>
          <a:p>
            <a:pPr eaLnBrk="1" hangingPunct="1">
              <a:spcBef>
                <a:spcPct val="0"/>
              </a:spcBef>
              <a:buFontTx/>
              <a:buNone/>
            </a:pPr>
            <a:r>
              <a:rPr lang="en-US" altLang="en-US" sz="2400" dirty="0">
                <a:latin typeface="Arial" pitchFamily="34" charset="0"/>
              </a:rPr>
              <a:t>CONSTRUCT { ?x </a:t>
            </a:r>
            <a:r>
              <a:rPr lang="en-US" altLang="en-US" sz="2400" dirty="0" err="1">
                <a:latin typeface="Arial" pitchFamily="34" charset="0"/>
              </a:rPr>
              <a:t>onto:isPotentialFriendOf</a:t>
            </a:r>
            <a:r>
              <a:rPr lang="en-US" altLang="en-US" sz="2400" dirty="0">
                <a:latin typeface="Arial" pitchFamily="34" charset="0"/>
              </a:rPr>
              <a:t>  ?z .}</a:t>
            </a:r>
          </a:p>
          <a:p>
            <a:pPr eaLnBrk="1" hangingPunct="1">
              <a:spcBef>
                <a:spcPct val="0"/>
              </a:spcBef>
              <a:buFontTx/>
              <a:buNone/>
            </a:pPr>
            <a:endParaRPr lang="en-US" altLang="en-US" sz="2400" dirty="0">
              <a:latin typeface="Arial" pitchFamily="34" charset="0"/>
            </a:endParaRPr>
          </a:p>
          <a:p>
            <a:pPr eaLnBrk="1" hangingPunct="1">
              <a:spcBef>
                <a:spcPct val="0"/>
              </a:spcBef>
              <a:buFontTx/>
              <a:buNone/>
            </a:pPr>
            <a:r>
              <a:rPr lang="en-US" altLang="en-US" sz="2400" dirty="0">
                <a:latin typeface="Arial" pitchFamily="34" charset="0"/>
              </a:rPr>
              <a:t>WHERE {</a:t>
            </a:r>
          </a:p>
          <a:p>
            <a:pPr eaLnBrk="1" hangingPunct="1">
              <a:spcBef>
                <a:spcPct val="0"/>
              </a:spcBef>
              <a:buFontTx/>
              <a:buNone/>
            </a:pPr>
            <a:r>
              <a:rPr lang="en-US" altLang="en-US" sz="2400" dirty="0">
                <a:latin typeface="Arial" pitchFamily="34" charset="0"/>
              </a:rPr>
              <a:t>    ?x </a:t>
            </a:r>
            <a:r>
              <a:rPr lang="en-US" altLang="en-US" sz="2400" dirty="0" err="1">
                <a:latin typeface="Arial" pitchFamily="34" charset="0"/>
              </a:rPr>
              <a:t>onto:isFriendOf</a:t>
            </a:r>
            <a:r>
              <a:rPr lang="en-US" altLang="en-US" sz="2400" dirty="0">
                <a:latin typeface="Arial" pitchFamily="34" charset="0"/>
              </a:rPr>
              <a:t>  ?y . </a:t>
            </a:r>
          </a:p>
          <a:p>
            <a:pPr eaLnBrk="1" hangingPunct="1">
              <a:spcBef>
                <a:spcPct val="0"/>
              </a:spcBef>
              <a:buFontTx/>
              <a:buNone/>
            </a:pPr>
            <a:r>
              <a:rPr lang="en-US" altLang="en-US" sz="2400" dirty="0">
                <a:latin typeface="Arial" pitchFamily="34" charset="0"/>
              </a:rPr>
              <a:t>    ?y </a:t>
            </a:r>
            <a:r>
              <a:rPr lang="en-US" altLang="en-US" sz="2400" dirty="0" err="1">
                <a:latin typeface="Arial" pitchFamily="34" charset="0"/>
              </a:rPr>
              <a:t>onto:isFriendOf</a:t>
            </a:r>
            <a:r>
              <a:rPr lang="en-US" altLang="en-US" sz="2400" dirty="0">
                <a:latin typeface="Arial" pitchFamily="34" charset="0"/>
              </a:rPr>
              <a:t>  ?z . </a:t>
            </a:r>
          </a:p>
          <a:p>
            <a:pPr eaLnBrk="1" hangingPunct="1">
              <a:spcBef>
                <a:spcPct val="0"/>
              </a:spcBef>
              <a:buFont typeface="Arial" pitchFamily="34" charset="0"/>
              <a:buNone/>
            </a:pPr>
            <a:r>
              <a:rPr lang="en-US" altLang="en-US" sz="2400" dirty="0">
                <a:latin typeface="Arial" pitchFamily="34" charset="0"/>
              </a:rPr>
              <a:t>    ?x </a:t>
            </a:r>
            <a:r>
              <a:rPr lang="en-US" altLang="en-US" sz="2400" dirty="0" err="1">
                <a:latin typeface="Arial" pitchFamily="34" charset="0"/>
              </a:rPr>
              <a:t>owl:differentFrom</a:t>
            </a:r>
            <a:r>
              <a:rPr lang="en-US" altLang="en-US" sz="2400" dirty="0">
                <a:latin typeface="Arial" pitchFamily="34" charset="0"/>
              </a:rPr>
              <a:t> ?z . </a:t>
            </a:r>
          </a:p>
          <a:p>
            <a:pPr eaLnBrk="1" hangingPunct="1">
              <a:spcBef>
                <a:spcPct val="0"/>
              </a:spcBef>
              <a:buFontTx/>
              <a:buNone/>
            </a:pPr>
            <a:endParaRPr lang="en-US" altLang="en-US" sz="2400" dirty="0">
              <a:latin typeface="Arial" pitchFamily="34" charset="0"/>
            </a:endParaRPr>
          </a:p>
          <a:p>
            <a:pPr eaLnBrk="1" hangingPunct="1">
              <a:spcBef>
                <a:spcPct val="0"/>
              </a:spcBef>
              <a:buFontTx/>
              <a:buNone/>
            </a:pPr>
            <a:r>
              <a:rPr lang="en-US" altLang="en-US" sz="2400" dirty="0">
                <a:latin typeface="Arial" pitchFamily="34" charset="0"/>
              </a:rPr>
              <a:t>}</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5074" y="25114"/>
            <a:ext cx="5994783" cy="76944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SPARQL query result</a:t>
            </a:r>
          </a:p>
        </p:txBody>
      </p:sp>
      <p:sp>
        <p:nvSpPr>
          <p:cNvPr id="2" name="Down Arrow 1"/>
          <p:cNvSpPr/>
          <p:nvPr/>
        </p:nvSpPr>
        <p:spPr>
          <a:xfrm>
            <a:off x="3492501" y="3513138"/>
            <a:ext cx="611188" cy="1008062"/>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805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7" y="1181100"/>
            <a:ext cx="8975725" cy="248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805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2" y="4633913"/>
            <a:ext cx="9070975" cy="129381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4226" y="25114"/>
            <a:ext cx="7756483" cy="76944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SPARQL query result (XML)</a:t>
            </a:r>
          </a:p>
        </p:txBody>
      </p:sp>
      <p:sp>
        <p:nvSpPr>
          <p:cNvPr id="2" name="Down Arrow 1"/>
          <p:cNvSpPr/>
          <p:nvPr/>
        </p:nvSpPr>
        <p:spPr>
          <a:xfrm>
            <a:off x="3492501" y="3513138"/>
            <a:ext cx="611188" cy="1008062"/>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907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7" y="1181100"/>
            <a:ext cx="8975725" cy="248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9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0" y="4541838"/>
            <a:ext cx="9121775" cy="12636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90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963" y="5486400"/>
            <a:ext cx="5791200" cy="13335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900" y="44516"/>
            <a:ext cx="7714505" cy="830997"/>
          </a:xfrm>
          <a:prstGeom prst="rect">
            <a:avLst/>
          </a:prstGeom>
          <a:solidFill>
            <a:schemeClr val="bg1">
              <a:lumMod val="85000"/>
            </a:schemeClr>
          </a:solidFill>
          <a:ln w="19050">
            <a:solidFill>
              <a:schemeClr val="accent1"/>
            </a:solidFill>
          </a:ln>
        </p:spPr>
        <p:txBody>
          <a:bodyPr wrap="square">
            <a:spAutoFit/>
          </a:bodyPr>
          <a:lstStyle/>
          <a:p>
            <a:pPr fontAlgn="auto">
              <a:spcBef>
                <a:spcPts val="0"/>
              </a:spcBef>
              <a:spcAft>
                <a:spcPts val="0"/>
              </a:spcAft>
              <a:defRPr/>
            </a:pPr>
            <a:r>
              <a:rPr lang="en-US" sz="2400" dirty="0">
                <a:solidFill>
                  <a:prstClr val="black"/>
                </a:solidFill>
                <a:latin typeface="Calibri"/>
              </a:rPr>
              <a:t>Construct the missing values for the inverse property pair: </a:t>
            </a:r>
            <a:r>
              <a:rPr lang="en-US" sz="2400" dirty="0" err="1">
                <a:solidFill>
                  <a:prstClr val="black"/>
                </a:solidFill>
                <a:latin typeface="Calibri"/>
              </a:rPr>
              <a:t>hasPet</a:t>
            </a:r>
            <a:r>
              <a:rPr lang="en-US" sz="2400" dirty="0">
                <a:solidFill>
                  <a:prstClr val="black"/>
                </a:solidFill>
                <a:latin typeface="Calibri"/>
              </a:rPr>
              <a:t> - </a:t>
            </a:r>
            <a:r>
              <a:rPr lang="en-US" sz="2400" dirty="0" err="1">
                <a:solidFill>
                  <a:prstClr val="black"/>
                </a:solidFill>
                <a:latin typeface="Calibri"/>
              </a:rPr>
              <a:t>isPetOf</a:t>
            </a:r>
            <a:endParaRPr lang="en-US" sz="2400" dirty="0">
              <a:solidFill>
                <a:prstClr val="black"/>
              </a:solidFill>
              <a:latin typeface="Calibri"/>
            </a:endParaRPr>
          </a:p>
        </p:txBody>
      </p:sp>
      <p:sp>
        <p:nvSpPr>
          <p:cNvPr id="4" name="Rectangle 3"/>
          <p:cNvSpPr/>
          <p:nvPr/>
        </p:nvSpPr>
        <p:spPr>
          <a:xfrm>
            <a:off x="107503" y="1007150"/>
            <a:ext cx="1136850" cy="52322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
        <p:nvSpPr>
          <p:cNvPr id="5" name="TextBox 4"/>
          <p:cNvSpPr txBox="1">
            <a:spLocks noChangeArrowheads="1"/>
          </p:cNvSpPr>
          <p:nvPr/>
        </p:nvSpPr>
        <p:spPr bwMode="auto">
          <a:xfrm>
            <a:off x="169863" y="1540047"/>
            <a:ext cx="85334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dirty="0">
                <a:solidFill>
                  <a:srgbClr val="000000"/>
                </a:solidFill>
              </a:rPr>
              <a:t>PREFIX tutorial: &lt;https://ai.it.jyu.fi/vagan/ontologies/2019/tutorial.owl#&gt;</a:t>
            </a:r>
          </a:p>
          <a:p>
            <a:pPr eaLnBrk="1" hangingPunct="1">
              <a:spcBef>
                <a:spcPct val="0"/>
              </a:spcBef>
              <a:buFontTx/>
              <a:buNone/>
            </a:pPr>
            <a:r>
              <a:rPr lang="en-US" altLang="en-US" sz="1400" dirty="0">
                <a:solidFill>
                  <a:srgbClr val="000000"/>
                </a:solidFill>
              </a:rPr>
              <a:t>CONSTRUCT { ?pet </a:t>
            </a:r>
            <a:r>
              <a:rPr lang="en-US" altLang="en-US" sz="1400" dirty="0" err="1">
                <a:solidFill>
                  <a:srgbClr val="000000"/>
                </a:solidFill>
              </a:rPr>
              <a:t>tutorial:isPetOf</a:t>
            </a:r>
            <a:r>
              <a:rPr lang="en-US" altLang="en-US" sz="1400" dirty="0">
                <a:solidFill>
                  <a:srgbClr val="000000"/>
                </a:solidFill>
              </a:rPr>
              <a:t> ?owner }</a:t>
            </a:r>
          </a:p>
          <a:p>
            <a:pPr eaLnBrk="1" hangingPunct="1">
              <a:spcBef>
                <a:spcPct val="0"/>
              </a:spcBef>
              <a:buFontTx/>
              <a:buNone/>
            </a:pPr>
            <a:r>
              <a:rPr lang="en-US" altLang="en-US" sz="1400" dirty="0">
                <a:solidFill>
                  <a:srgbClr val="000000"/>
                </a:solidFill>
              </a:rPr>
              <a:t>WHERE { ?owner tutorial:hasPet ?pet  }</a:t>
            </a:r>
          </a:p>
        </p:txBody>
      </p:sp>
      <p:pic>
        <p:nvPicPr>
          <p:cNvPr id="356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49" y="2568241"/>
            <a:ext cx="8781049" cy="124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74649" y="2644277"/>
            <a:ext cx="2786340" cy="246221"/>
          </a:xfrm>
          <a:prstGeom prst="rect">
            <a:avLst/>
          </a:prstGeom>
        </p:spPr>
        <p:txBody>
          <a:bodyPr wrap="none">
            <a:spAutoFit/>
          </a:bodyPr>
          <a:lstStyle/>
          <a:p>
            <a:r>
              <a:rPr lang="en-US" sz="1000" b="1" dirty="0"/>
              <a:t>Redland </a:t>
            </a:r>
            <a:r>
              <a:rPr lang="en-US" sz="1000" b="1" dirty="0" err="1"/>
              <a:t>Rasqal</a:t>
            </a:r>
            <a:r>
              <a:rPr lang="en-US" sz="1000" b="1" dirty="0"/>
              <a:t> RDF Query Demonstration</a:t>
            </a:r>
            <a:endParaRPr lang="en-US" sz="1000" dirty="0"/>
          </a:p>
        </p:txBody>
      </p:sp>
      <p:sp>
        <p:nvSpPr>
          <p:cNvPr id="9" name="Down Arrow 8"/>
          <p:cNvSpPr/>
          <p:nvPr/>
        </p:nvSpPr>
        <p:spPr>
          <a:xfrm>
            <a:off x="1222390" y="2305907"/>
            <a:ext cx="305593" cy="584120"/>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56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32" y="4941168"/>
            <a:ext cx="5516787" cy="1867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454754" y="2484725"/>
            <a:ext cx="1149225" cy="52322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Result</a:t>
            </a:r>
          </a:p>
        </p:txBody>
      </p:sp>
      <p:pic>
        <p:nvPicPr>
          <p:cNvPr id="3563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12" y="3903490"/>
            <a:ext cx="8895684" cy="944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516253" y="2567556"/>
            <a:ext cx="1874231" cy="307777"/>
          </a:xfrm>
          <a:prstGeom prst="rect">
            <a:avLst/>
          </a:prstGeom>
        </p:spPr>
        <p:txBody>
          <a:bodyPr wrap="none">
            <a:spAutoFit/>
          </a:bodyPr>
          <a:lstStyle/>
          <a:p>
            <a:r>
              <a:rPr lang="en-US" dirty="0">
                <a:hlinkClick r:id="rId5"/>
              </a:rPr>
              <a:t>http://librdf.org/query</a:t>
            </a:r>
            <a:r>
              <a:rPr lang="en-US" dirty="0"/>
              <a:t> </a:t>
            </a:r>
          </a:p>
        </p:txBody>
      </p:sp>
    </p:spTree>
    <p:extLst>
      <p:ext uri="{BB962C8B-B14F-4D97-AF65-F5344CB8AC3E}">
        <p14:creationId xmlns:p14="http://schemas.microsoft.com/office/powerpoint/2010/main" val="213943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11188" y="3284538"/>
            <a:ext cx="8229600" cy="969962"/>
          </a:xfrm>
        </p:spPr>
        <p:txBody>
          <a:bodyPr>
            <a:normAutofit fontScale="92500" lnSpcReduction="20000"/>
          </a:bodyPr>
          <a:lstStyle/>
          <a:p>
            <a:pPr>
              <a:defRPr/>
            </a:pPr>
            <a:r>
              <a:rPr lang="en-US" altLang="en-US" sz="2400" dirty="0"/>
              <a:t>I am </a:t>
            </a:r>
            <a:r>
              <a:rPr lang="en-US" sz="2400" dirty="0"/>
              <a:t>grateful to the anonymous photographers and artists, whose photos and pictures (or their fragments) posted on the Internet, have been used in the presentation.</a:t>
            </a:r>
            <a:endParaRPr lang="en-US" altLang="en-US" sz="2400" dirty="0"/>
          </a:p>
          <a:p>
            <a:pPr marL="0" indent="0">
              <a:buFontTx/>
              <a:buNone/>
              <a:defRPr/>
            </a:pPr>
            <a:endParaRPr lang="en-US" dirty="0"/>
          </a:p>
        </p:txBody>
      </p:sp>
      <p:pic>
        <p:nvPicPr>
          <p:cNvPr id="849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908050"/>
            <a:ext cx="54387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5300737"/>
            <a:ext cx="733425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308" y="847989"/>
            <a:ext cx="8975725" cy="5734153"/>
            <a:chOff x="83308" y="940349"/>
            <a:chExt cx="8975725" cy="5734153"/>
          </a:xfrm>
        </p:grpSpPr>
        <p:pic>
          <p:nvPicPr>
            <p:cNvPr id="109570" name="Picture 3" descr="bd05045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6758" y="1742066"/>
              <a:ext cx="423227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4" descr="BD0715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3671" y="1338843"/>
              <a:ext cx="10525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5" descr="bd0525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4345" y="4909202"/>
              <a:ext cx="1033463"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9"/>
            <p:cNvSpPr txBox="1">
              <a:spLocks noChangeArrowheads="1"/>
            </p:cNvSpPr>
            <p:nvPr/>
          </p:nvSpPr>
          <p:spPr bwMode="auto">
            <a:xfrm>
              <a:off x="3304308" y="6277627"/>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b="1">
                  <a:solidFill>
                    <a:srgbClr val="0000CC"/>
                  </a:solidFill>
                  <a:latin typeface="Times New Roman" pitchFamily="18" charset="0"/>
                </a:rPr>
                <a:t>Mary</a:t>
              </a:r>
              <a:endParaRPr lang="en-GB" altLang="en-US" sz="2000" b="1">
                <a:solidFill>
                  <a:srgbClr val="0000CC"/>
                </a:solidFill>
                <a:latin typeface="Times New Roman" pitchFamily="18" charset="0"/>
              </a:endParaRPr>
            </a:p>
          </p:txBody>
        </p:sp>
        <p:sp>
          <p:nvSpPr>
            <p:cNvPr id="109574" name="Text Box 10"/>
            <p:cNvSpPr txBox="1">
              <a:spLocks noChangeArrowheads="1"/>
            </p:cNvSpPr>
            <p:nvPr/>
          </p:nvSpPr>
          <p:spPr bwMode="auto">
            <a:xfrm>
              <a:off x="496021" y="1597603"/>
              <a:ext cx="1143000" cy="406400"/>
            </a:xfrm>
            <a:prstGeom prst="rect">
              <a:avLst/>
            </a:prstGeom>
            <a:solidFill>
              <a:srgbClr val="FFCC99"/>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b="1">
                  <a:solidFill>
                    <a:srgbClr val="996633"/>
                  </a:solidFill>
                  <a:latin typeface="Times New Roman" pitchFamily="18" charset="0"/>
                </a:rPr>
                <a:t>Director</a:t>
              </a:r>
              <a:endParaRPr lang="en-GB" altLang="en-US" sz="2000" b="1">
                <a:solidFill>
                  <a:srgbClr val="996633"/>
                </a:solidFill>
                <a:latin typeface="Times New Roman" pitchFamily="18" charset="0"/>
              </a:endParaRPr>
            </a:p>
          </p:txBody>
        </p:sp>
        <p:sp>
          <p:nvSpPr>
            <p:cNvPr id="109575" name="Text Box 11"/>
            <p:cNvSpPr txBox="1">
              <a:spLocks noChangeArrowheads="1"/>
            </p:cNvSpPr>
            <p:nvPr/>
          </p:nvSpPr>
          <p:spPr bwMode="auto">
            <a:xfrm>
              <a:off x="351558" y="5413953"/>
              <a:ext cx="1295400" cy="406400"/>
            </a:xfrm>
            <a:prstGeom prst="rect">
              <a:avLst/>
            </a:prstGeom>
            <a:solidFill>
              <a:srgbClr val="FFCC99"/>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b="1">
                  <a:solidFill>
                    <a:srgbClr val="996633"/>
                  </a:solidFill>
                  <a:latin typeface="Times New Roman" pitchFamily="18" charset="0"/>
                </a:rPr>
                <a:t>Secretary</a:t>
              </a:r>
              <a:endParaRPr lang="en-GB" altLang="en-US" sz="2000" b="1">
                <a:solidFill>
                  <a:srgbClr val="996633"/>
                </a:solidFill>
                <a:latin typeface="Times New Roman" pitchFamily="18" charset="0"/>
              </a:endParaRPr>
            </a:p>
          </p:txBody>
        </p:sp>
        <p:sp>
          <p:nvSpPr>
            <p:cNvPr id="109576" name="Text Box 13"/>
            <p:cNvSpPr txBox="1">
              <a:spLocks noChangeArrowheads="1"/>
            </p:cNvSpPr>
            <p:nvPr/>
          </p:nvSpPr>
          <p:spPr bwMode="auto">
            <a:xfrm>
              <a:off x="2761385" y="3529591"/>
              <a:ext cx="1141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buFontTx/>
                <a:buNone/>
              </a:pPr>
              <a:r>
                <a:rPr lang="en-US" altLang="en-US" sz="1800" b="1" i="1">
                  <a:solidFill>
                    <a:srgbClr val="996633"/>
                  </a:solidFill>
                  <a:latin typeface="Times New Roman" pitchFamily="18" charset="0"/>
                </a:rPr>
                <a:t>to_be_in_love_with</a:t>
              </a:r>
              <a:endParaRPr lang="en-GB" altLang="en-US" sz="1800" b="1" i="1">
                <a:solidFill>
                  <a:srgbClr val="996633"/>
                </a:solidFill>
                <a:latin typeface="Times New Roman" pitchFamily="18" charset="0"/>
              </a:endParaRPr>
            </a:p>
          </p:txBody>
        </p:sp>
        <p:sp>
          <p:nvSpPr>
            <p:cNvPr id="109577" name="AutoShape 15"/>
            <p:cNvSpPr>
              <a:spLocks noChangeArrowheads="1"/>
            </p:cNvSpPr>
            <p:nvPr/>
          </p:nvSpPr>
          <p:spPr bwMode="auto">
            <a:xfrm>
              <a:off x="1719983" y="5357766"/>
              <a:ext cx="1655763" cy="471297"/>
            </a:xfrm>
            <a:prstGeom prst="leftArrow">
              <a:avLst>
                <a:gd name="adj1" fmla="val 50000"/>
                <a:gd name="adj2" fmla="val 108078"/>
              </a:avLst>
            </a:prstGeom>
            <a:solidFill>
              <a:schemeClr val="accent1"/>
            </a:solidFill>
            <a:ln w="9525">
              <a:solidFill>
                <a:schemeClr val="tx1"/>
              </a:solidFill>
              <a:miter lim="800000"/>
              <a:headEnd/>
              <a:tailEnd/>
            </a:ln>
          </p:spPr>
          <p:txBody>
            <a:bodyPr lIns="18000" tIns="10800" rIns="18000" bIns="1080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09578" name="Text Box 16"/>
            <p:cNvSpPr txBox="1">
              <a:spLocks noChangeArrowheads="1"/>
            </p:cNvSpPr>
            <p:nvPr/>
          </p:nvSpPr>
          <p:spPr bwMode="auto">
            <a:xfrm>
              <a:off x="2148211" y="5159328"/>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b="1" i="1" dirty="0" err="1">
                  <a:solidFill>
                    <a:srgbClr val="996633"/>
                  </a:solidFill>
                  <a:latin typeface="Times New Roman" pitchFamily="18" charset="0"/>
                </a:rPr>
                <a:t>has_job</a:t>
              </a:r>
              <a:endParaRPr lang="en-GB" altLang="en-US" sz="2000" b="1" i="1" dirty="0">
                <a:solidFill>
                  <a:srgbClr val="996633"/>
                </a:solidFill>
                <a:latin typeface="Times New Roman" pitchFamily="18" charset="0"/>
              </a:endParaRPr>
            </a:p>
          </p:txBody>
        </p:sp>
        <p:sp>
          <p:nvSpPr>
            <p:cNvPr id="109579" name="AutoShape 17"/>
            <p:cNvSpPr>
              <a:spLocks noChangeArrowheads="1"/>
            </p:cNvSpPr>
            <p:nvPr/>
          </p:nvSpPr>
          <p:spPr bwMode="auto">
            <a:xfrm>
              <a:off x="1719983" y="1541416"/>
              <a:ext cx="1512888" cy="471297"/>
            </a:xfrm>
            <a:prstGeom prst="leftArrow">
              <a:avLst>
                <a:gd name="adj1" fmla="val 50000"/>
                <a:gd name="adj2" fmla="val 122045"/>
              </a:avLst>
            </a:prstGeom>
            <a:solidFill>
              <a:schemeClr val="accent1"/>
            </a:solidFill>
            <a:ln w="9525">
              <a:solidFill>
                <a:schemeClr val="tx1"/>
              </a:solidFill>
              <a:miter lim="800000"/>
              <a:headEnd/>
              <a:tailEnd/>
            </a:ln>
          </p:spPr>
          <p:txBody>
            <a:bodyPr lIns="18000" tIns="10800" rIns="18000" bIns="1080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09580" name="Text Box 18"/>
            <p:cNvSpPr txBox="1">
              <a:spLocks noChangeArrowheads="1"/>
            </p:cNvSpPr>
            <p:nvPr/>
          </p:nvSpPr>
          <p:spPr bwMode="auto">
            <a:xfrm>
              <a:off x="2028005" y="1222329"/>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b="1" i="1" dirty="0" err="1">
                  <a:solidFill>
                    <a:srgbClr val="996633"/>
                  </a:solidFill>
                  <a:latin typeface="Times New Roman" pitchFamily="18" charset="0"/>
                </a:rPr>
                <a:t>has_job</a:t>
              </a:r>
              <a:endParaRPr lang="en-GB" altLang="en-US" sz="2000" b="1" i="1" dirty="0">
                <a:solidFill>
                  <a:srgbClr val="996633"/>
                </a:solidFill>
                <a:latin typeface="Times New Roman" pitchFamily="18" charset="0"/>
              </a:endParaRPr>
            </a:p>
          </p:txBody>
        </p:sp>
        <p:pic>
          <p:nvPicPr>
            <p:cNvPr id="109581" name="Picture 19" descr="molecula">
              <a:hlinkClick r:id="rId5"/>
            </p:cNvPr>
            <p:cNvPicPr>
              <a:picLocks noChangeAspect="1" noChangeArrowheads="1"/>
            </p:cNvPicPr>
            <p:nvPr/>
          </p:nvPicPr>
          <p:blipFill>
            <a:blip r:embed="rId6">
              <a:clrChange>
                <a:clrFrom>
                  <a:srgbClr val="FFFAFF"/>
                </a:clrFrom>
                <a:clrTo>
                  <a:srgbClr val="FFFAFF">
                    <a:alpha val="0"/>
                  </a:srgbClr>
                </a:clrTo>
              </a:clrChange>
              <a:extLst>
                <a:ext uri="{28A0092B-C50C-407E-A947-70E740481C1C}">
                  <a14:useLocalDpi xmlns:a14="http://schemas.microsoft.com/office/drawing/2010/main" val="0"/>
                </a:ext>
              </a:extLst>
            </a:blip>
            <a:srcRect/>
            <a:stretch>
              <a:fillRect/>
            </a:stretch>
          </p:blipFill>
          <p:spPr bwMode="auto">
            <a:xfrm>
              <a:off x="83308" y="3105728"/>
              <a:ext cx="21605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2" name="Line 20"/>
            <p:cNvSpPr>
              <a:spLocks noChangeShapeType="1"/>
            </p:cNvSpPr>
            <p:nvPr/>
          </p:nvSpPr>
          <p:spPr bwMode="auto">
            <a:xfrm>
              <a:off x="783358" y="4405891"/>
              <a:ext cx="0" cy="1008062"/>
            </a:xfrm>
            <a:prstGeom prst="line">
              <a:avLst/>
            </a:prstGeom>
            <a:noFill/>
            <a:ln w="19050">
              <a:solidFill>
                <a:srgbClr val="0000FF"/>
              </a:solidFill>
              <a:prstDash val="dash"/>
              <a:round/>
              <a:headEnd/>
              <a:tailEnd type="stealth" w="med" len="lg"/>
            </a:ln>
            <a:extLst>
              <a:ext uri="{909E8E84-426E-40DD-AFC4-6F175D3DCCD1}">
                <a14:hiddenFill xmlns:a14="http://schemas.microsoft.com/office/drawing/2010/main">
                  <a:noFill/>
                </a14:hiddenFill>
              </a:ext>
            </a:extLst>
          </p:spPr>
          <p:txBody>
            <a:bodyPr lIns="18000" tIns="10800" rIns="18000" bIns="10800" anchor="ctr" anchorCtr="1">
              <a:spAutoFit/>
            </a:bodyPr>
            <a:lstStyle/>
            <a:p>
              <a:endParaRPr lang="en-US"/>
            </a:p>
          </p:txBody>
        </p:sp>
        <p:sp>
          <p:nvSpPr>
            <p:cNvPr id="109583" name="Line 21"/>
            <p:cNvSpPr>
              <a:spLocks noChangeShapeType="1"/>
            </p:cNvSpPr>
            <p:nvPr/>
          </p:nvSpPr>
          <p:spPr bwMode="auto">
            <a:xfrm flipV="1">
              <a:off x="854797" y="2245303"/>
              <a:ext cx="2665412" cy="863600"/>
            </a:xfrm>
            <a:prstGeom prst="line">
              <a:avLst/>
            </a:prstGeom>
            <a:noFill/>
            <a:ln w="19050">
              <a:solidFill>
                <a:srgbClr val="0000FF"/>
              </a:solidFill>
              <a:prstDash val="dash"/>
              <a:round/>
              <a:headEnd/>
              <a:tailEnd type="stealth" w="med" len="lg"/>
            </a:ln>
            <a:extLst>
              <a:ext uri="{909E8E84-426E-40DD-AFC4-6F175D3DCCD1}">
                <a14:hiddenFill xmlns:a14="http://schemas.microsoft.com/office/drawing/2010/main">
                  <a:noFill/>
                </a14:hiddenFill>
              </a:ext>
            </a:extLst>
          </p:spPr>
          <p:txBody>
            <a:bodyPr lIns="18000" tIns="10800" rIns="18000" bIns="10800" anchor="ctr" anchorCtr="1">
              <a:spAutoFit/>
            </a:bodyPr>
            <a:lstStyle/>
            <a:p>
              <a:endParaRPr lang="en-US"/>
            </a:p>
          </p:txBody>
        </p:sp>
        <p:sp>
          <p:nvSpPr>
            <p:cNvPr id="109584" name="Line 22"/>
            <p:cNvSpPr>
              <a:spLocks noChangeShapeType="1"/>
            </p:cNvSpPr>
            <p:nvPr/>
          </p:nvSpPr>
          <p:spPr bwMode="auto">
            <a:xfrm flipV="1">
              <a:off x="207097" y="2029477"/>
              <a:ext cx="863600" cy="1655763"/>
            </a:xfrm>
            <a:prstGeom prst="line">
              <a:avLst/>
            </a:prstGeom>
            <a:noFill/>
            <a:ln w="19050">
              <a:solidFill>
                <a:srgbClr val="0000FF"/>
              </a:solidFill>
              <a:prstDash val="dash"/>
              <a:round/>
              <a:headEnd/>
              <a:tailEnd type="stealth" w="med" len="lg"/>
            </a:ln>
            <a:extLst>
              <a:ext uri="{909E8E84-426E-40DD-AFC4-6F175D3DCCD1}">
                <a14:hiddenFill xmlns:a14="http://schemas.microsoft.com/office/drawing/2010/main">
                  <a:noFill/>
                </a14:hiddenFill>
              </a:ext>
            </a:extLst>
          </p:spPr>
          <p:txBody>
            <a:bodyPr lIns="18000" tIns="10800" rIns="18000" bIns="10800" anchor="ctr" anchorCtr="1">
              <a:spAutoFit/>
            </a:bodyPr>
            <a:lstStyle/>
            <a:p>
              <a:endParaRPr lang="en-US"/>
            </a:p>
          </p:txBody>
        </p:sp>
        <p:sp>
          <p:nvSpPr>
            <p:cNvPr id="109585" name="Line 23"/>
            <p:cNvSpPr>
              <a:spLocks noChangeShapeType="1"/>
            </p:cNvSpPr>
            <p:nvPr/>
          </p:nvSpPr>
          <p:spPr bwMode="auto">
            <a:xfrm>
              <a:off x="1431058" y="4332866"/>
              <a:ext cx="2160588" cy="793750"/>
            </a:xfrm>
            <a:prstGeom prst="line">
              <a:avLst/>
            </a:prstGeom>
            <a:noFill/>
            <a:ln w="19050">
              <a:solidFill>
                <a:srgbClr val="0000FF"/>
              </a:solidFill>
              <a:prstDash val="dash"/>
              <a:round/>
              <a:headEnd/>
              <a:tailEnd type="stealth" w="med" len="lg"/>
            </a:ln>
            <a:extLst>
              <a:ext uri="{909E8E84-426E-40DD-AFC4-6F175D3DCCD1}">
                <a14:hiddenFill xmlns:a14="http://schemas.microsoft.com/office/drawing/2010/main">
                  <a:noFill/>
                </a14:hiddenFill>
              </a:ext>
            </a:extLst>
          </p:spPr>
          <p:txBody>
            <a:bodyPr lIns="18000" tIns="10800" rIns="18000" bIns="10800" anchor="ctr" anchorCtr="1">
              <a:spAutoFit/>
            </a:bodyPr>
            <a:lstStyle/>
            <a:p>
              <a:endParaRPr lang="en-US"/>
            </a:p>
          </p:txBody>
        </p:sp>
        <p:sp>
          <p:nvSpPr>
            <p:cNvPr id="109586" name="Line 24"/>
            <p:cNvSpPr>
              <a:spLocks noChangeShapeType="1"/>
            </p:cNvSpPr>
            <p:nvPr/>
          </p:nvSpPr>
          <p:spPr bwMode="auto">
            <a:xfrm flipV="1">
              <a:off x="2151783" y="2173866"/>
              <a:ext cx="287338" cy="1727200"/>
            </a:xfrm>
            <a:prstGeom prst="line">
              <a:avLst/>
            </a:prstGeom>
            <a:noFill/>
            <a:ln w="19050">
              <a:solidFill>
                <a:srgbClr val="0000FF"/>
              </a:solidFill>
              <a:prstDash val="dash"/>
              <a:round/>
              <a:headEnd/>
              <a:tailEnd type="stealth" w="med" len="lg"/>
            </a:ln>
            <a:extLst>
              <a:ext uri="{909E8E84-426E-40DD-AFC4-6F175D3DCCD1}">
                <a14:hiddenFill xmlns:a14="http://schemas.microsoft.com/office/drawing/2010/main">
                  <a:noFill/>
                </a14:hiddenFill>
              </a:ext>
            </a:extLst>
          </p:spPr>
          <p:txBody>
            <a:bodyPr lIns="18000" tIns="10800" rIns="18000" bIns="10800" anchor="ctr" anchorCtr="1">
              <a:spAutoFit/>
            </a:bodyPr>
            <a:lstStyle/>
            <a:p>
              <a:endParaRPr lang="en-US"/>
            </a:p>
          </p:txBody>
        </p:sp>
        <p:sp>
          <p:nvSpPr>
            <p:cNvPr id="109587" name="Line 25"/>
            <p:cNvSpPr>
              <a:spLocks noChangeShapeType="1"/>
            </p:cNvSpPr>
            <p:nvPr/>
          </p:nvSpPr>
          <p:spPr bwMode="auto">
            <a:xfrm>
              <a:off x="2151783" y="3901140"/>
              <a:ext cx="503238" cy="1368425"/>
            </a:xfrm>
            <a:prstGeom prst="line">
              <a:avLst/>
            </a:prstGeom>
            <a:noFill/>
            <a:ln w="19050">
              <a:solidFill>
                <a:srgbClr val="0000FF"/>
              </a:solidFill>
              <a:prstDash val="dash"/>
              <a:round/>
              <a:headEnd/>
              <a:tailEnd type="stealth" w="med" len="lg"/>
            </a:ln>
            <a:extLst>
              <a:ext uri="{909E8E84-426E-40DD-AFC4-6F175D3DCCD1}">
                <a14:hiddenFill xmlns:a14="http://schemas.microsoft.com/office/drawing/2010/main">
                  <a:noFill/>
                </a14:hiddenFill>
              </a:ext>
            </a:extLst>
          </p:spPr>
          <p:txBody>
            <a:bodyPr lIns="18000" tIns="10800" rIns="18000" bIns="10800" anchor="ctr" anchorCtr="1">
              <a:spAutoFit/>
            </a:bodyPr>
            <a:lstStyle/>
            <a:p>
              <a:endParaRPr lang="en-US"/>
            </a:p>
          </p:txBody>
        </p:sp>
        <p:sp>
          <p:nvSpPr>
            <p:cNvPr id="109588" name="Text Box 28"/>
            <p:cNvSpPr txBox="1">
              <a:spLocks noChangeArrowheads="1"/>
            </p:cNvSpPr>
            <p:nvPr/>
          </p:nvSpPr>
          <p:spPr bwMode="auto">
            <a:xfrm>
              <a:off x="3335554" y="940349"/>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000" b="1" dirty="0">
                  <a:solidFill>
                    <a:srgbClr val="0000CC"/>
                  </a:solidFill>
                  <a:latin typeface="Times New Roman" pitchFamily="18" charset="0"/>
                </a:rPr>
                <a:t>John</a:t>
              </a:r>
              <a:endParaRPr lang="en-GB" altLang="en-US" sz="2000" b="1" dirty="0">
                <a:solidFill>
                  <a:srgbClr val="0000CC"/>
                </a:solidFill>
                <a:latin typeface="Times New Roman" pitchFamily="18" charset="0"/>
              </a:endParaRPr>
            </a:p>
          </p:txBody>
        </p:sp>
        <p:sp>
          <p:nvSpPr>
            <p:cNvPr id="109589" name="AutoShape 29"/>
            <p:cNvSpPr>
              <a:spLocks noChangeArrowheads="1"/>
            </p:cNvSpPr>
            <p:nvPr/>
          </p:nvSpPr>
          <p:spPr bwMode="auto">
            <a:xfrm rot="10800000">
              <a:off x="4239371" y="1635325"/>
              <a:ext cx="1584325" cy="572256"/>
            </a:xfrm>
            <a:prstGeom prst="leftArrow">
              <a:avLst>
                <a:gd name="adj1" fmla="val 41185"/>
                <a:gd name="adj2" fmla="val 126449"/>
              </a:avLst>
            </a:prstGeom>
            <a:solidFill>
              <a:schemeClr val="accent1"/>
            </a:solidFill>
            <a:ln w="9525">
              <a:solidFill>
                <a:schemeClr val="tx1"/>
              </a:solidFill>
              <a:miter lim="800000"/>
              <a:headEnd/>
              <a:tailEnd/>
            </a:ln>
          </p:spPr>
          <p:txBody>
            <a:bodyPr lIns="18000" tIns="10800" rIns="18000" bIns="1080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09590" name="AutoShape 31"/>
            <p:cNvSpPr>
              <a:spLocks noChangeArrowheads="1"/>
            </p:cNvSpPr>
            <p:nvPr/>
          </p:nvSpPr>
          <p:spPr bwMode="auto">
            <a:xfrm rot="16200000">
              <a:off x="2801177" y="3523671"/>
              <a:ext cx="2376487" cy="485064"/>
            </a:xfrm>
            <a:prstGeom prst="leftArrow">
              <a:avLst>
                <a:gd name="adj1" fmla="val 48537"/>
                <a:gd name="adj2" fmla="val 147019"/>
              </a:avLst>
            </a:prstGeom>
            <a:solidFill>
              <a:schemeClr val="accent1"/>
            </a:solidFill>
            <a:ln w="9525">
              <a:solidFill>
                <a:schemeClr val="tx1"/>
              </a:solidFill>
              <a:miter lim="800000"/>
              <a:headEnd/>
              <a:tailEnd/>
            </a:ln>
          </p:spPr>
          <p:txBody>
            <a:bodyPr lIns="18000" tIns="10800" rIns="18000" bIns="1080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09591" name="Text Box 32"/>
            <p:cNvSpPr txBox="1">
              <a:spLocks noChangeArrowheads="1"/>
            </p:cNvSpPr>
            <p:nvPr/>
          </p:nvSpPr>
          <p:spPr bwMode="auto">
            <a:xfrm>
              <a:off x="4279105" y="1339634"/>
              <a:ext cx="165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1800" b="1" i="1" dirty="0" err="1">
                  <a:solidFill>
                    <a:srgbClr val="996633"/>
                  </a:solidFill>
                  <a:latin typeface="Times New Roman" pitchFamily="18" charset="0"/>
                </a:rPr>
                <a:t>has_homepage</a:t>
              </a:r>
              <a:endParaRPr lang="en-GB" altLang="en-US" sz="1800" b="1" i="1" dirty="0">
                <a:solidFill>
                  <a:srgbClr val="996633"/>
                </a:solidFill>
                <a:latin typeface="Times New Roman" pitchFamily="18" charset="0"/>
              </a:endParaRPr>
            </a:p>
          </p:txBody>
        </p:sp>
        <p:sp>
          <p:nvSpPr>
            <p:cNvPr id="109592" name="AutoShape 33"/>
            <p:cNvSpPr>
              <a:spLocks noChangeArrowheads="1"/>
            </p:cNvSpPr>
            <p:nvPr/>
          </p:nvSpPr>
          <p:spPr bwMode="auto">
            <a:xfrm rot="10800000">
              <a:off x="4455246" y="5430791"/>
              <a:ext cx="1657350" cy="471297"/>
            </a:xfrm>
            <a:prstGeom prst="leftArrow">
              <a:avLst>
                <a:gd name="adj1" fmla="val 50009"/>
                <a:gd name="adj2" fmla="val 121295"/>
              </a:avLst>
            </a:prstGeom>
            <a:solidFill>
              <a:schemeClr val="accent1"/>
            </a:solidFill>
            <a:ln w="9525">
              <a:solidFill>
                <a:schemeClr val="tx1"/>
              </a:solidFill>
              <a:miter lim="800000"/>
              <a:headEnd/>
              <a:tailEnd/>
            </a:ln>
          </p:spPr>
          <p:txBody>
            <a:bodyPr lIns="18000" tIns="10800" rIns="18000" bIns="1080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09593" name="Text Box 34"/>
            <p:cNvSpPr txBox="1">
              <a:spLocks noChangeArrowheads="1"/>
            </p:cNvSpPr>
            <p:nvPr/>
          </p:nvSpPr>
          <p:spPr bwMode="auto">
            <a:xfrm>
              <a:off x="4246383" y="5230597"/>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1800" b="1" i="1" dirty="0" err="1">
                  <a:solidFill>
                    <a:srgbClr val="996633"/>
                  </a:solidFill>
                  <a:latin typeface="Times New Roman" pitchFamily="18" charset="0"/>
                </a:rPr>
                <a:t>has_homepage</a:t>
              </a:r>
              <a:endParaRPr lang="en-GB" altLang="en-US" sz="1800" b="1" i="1" dirty="0">
                <a:solidFill>
                  <a:srgbClr val="996633"/>
                </a:solidFill>
                <a:latin typeface="Times New Roman" pitchFamily="18" charset="0"/>
              </a:endParaRPr>
            </a:p>
          </p:txBody>
        </p:sp>
        <p:sp>
          <p:nvSpPr>
            <p:cNvPr id="109594" name="Line 26"/>
            <p:cNvSpPr>
              <a:spLocks noChangeShapeType="1"/>
            </p:cNvSpPr>
            <p:nvPr/>
          </p:nvSpPr>
          <p:spPr bwMode="auto">
            <a:xfrm flipV="1">
              <a:off x="2078758" y="1813503"/>
              <a:ext cx="3168650" cy="2376488"/>
            </a:xfrm>
            <a:prstGeom prst="line">
              <a:avLst/>
            </a:prstGeom>
            <a:noFill/>
            <a:ln w="19050">
              <a:solidFill>
                <a:srgbClr val="0000FF"/>
              </a:solidFill>
              <a:prstDash val="dash"/>
              <a:round/>
              <a:headEnd/>
              <a:tailEnd type="stealth" w="med" len="lg"/>
            </a:ln>
            <a:extLst>
              <a:ext uri="{909E8E84-426E-40DD-AFC4-6F175D3DCCD1}">
                <a14:hiddenFill xmlns:a14="http://schemas.microsoft.com/office/drawing/2010/main">
                  <a:noFill/>
                </a14:hiddenFill>
              </a:ext>
            </a:extLst>
          </p:spPr>
          <p:txBody>
            <a:bodyPr lIns="18000" tIns="10800" rIns="18000" bIns="10800" anchor="ctr" anchorCtr="1">
              <a:spAutoFit/>
            </a:bodyPr>
            <a:lstStyle/>
            <a:p>
              <a:endParaRPr lang="en-US"/>
            </a:p>
          </p:txBody>
        </p:sp>
        <p:sp>
          <p:nvSpPr>
            <p:cNvPr id="109595" name="Line 35"/>
            <p:cNvSpPr>
              <a:spLocks noChangeShapeType="1"/>
            </p:cNvSpPr>
            <p:nvPr/>
          </p:nvSpPr>
          <p:spPr bwMode="auto">
            <a:xfrm>
              <a:off x="2078795" y="4189991"/>
              <a:ext cx="2860601" cy="1076251"/>
            </a:xfrm>
            <a:prstGeom prst="line">
              <a:avLst/>
            </a:prstGeom>
            <a:noFill/>
            <a:ln w="19050">
              <a:solidFill>
                <a:srgbClr val="0000FF"/>
              </a:solidFill>
              <a:prstDash val="dash"/>
              <a:round/>
              <a:headEnd/>
              <a:tailEnd type="stealth" w="med" len="lg"/>
            </a:ln>
            <a:extLst>
              <a:ext uri="{909E8E84-426E-40DD-AFC4-6F175D3DCCD1}">
                <a14:hiddenFill xmlns:a14="http://schemas.microsoft.com/office/drawing/2010/main">
                  <a:noFill/>
                </a14:hiddenFill>
              </a:ext>
            </a:extLst>
          </p:spPr>
          <p:txBody>
            <a:bodyPr wrap="square" lIns="18000" tIns="10800" rIns="18000" bIns="10800" anchor="ctr" anchorCtr="1">
              <a:spAutoFit/>
            </a:bodyPr>
            <a:lstStyle/>
            <a:p>
              <a:endParaRPr lang="en-US"/>
            </a:p>
          </p:txBody>
        </p:sp>
        <p:sp>
          <p:nvSpPr>
            <p:cNvPr id="109596" name="Line 36"/>
            <p:cNvSpPr>
              <a:spLocks noChangeShapeType="1"/>
            </p:cNvSpPr>
            <p:nvPr/>
          </p:nvSpPr>
          <p:spPr bwMode="auto">
            <a:xfrm>
              <a:off x="2035896" y="3383542"/>
              <a:ext cx="908050" cy="517525"/>
            </a:xfrm>
            <a:prstGeom prst="line">
              <a:avLst/>
            </a:prstGeom>
            <a:noFill/>
            <a:ln w="19050">
              <a:solidFill>
                <a:srgbClr val="0000FF"/>
              </a:solidFill>
              <a:prstDash val="dash"/>
              <a:round/>
              <a:headEnd/>
              <a:tailEnd type="stealth" w="med" len="lg"/>
            </a:ln>
            <a:extLst>
              <a:ext uri="{909E8E84-426E-40DD-AFC4-6F175D3DCCD1}">
                <a14:hiddenFill xmlns:a14="http://schemas.microsoft.com/office/drawing/2010/main">
                  <a:noFill/>
                </a14:hiddenFill>
              </a:ext>
            </a:extLst>
          </p:spPr>
          <p:txBody>
            <a:bodyPr lIns="18000" tIns="10800" rIns="18000" bIns="10800" anchor="ctr" anchorCtr="1">
              <a:spAutoFit/>
            </a:bodyPr>
            <a:lstStyle/>
            <a:p>
              <a:endParaRPr lang="en-US"/>
            </a:p>
          </p:txBody>
        </p:sp>
        <p:sp>
          <p:nvSpPr>
            <p:cNvPr id="223269" name="Text Box 37"/>
            <p:cNvSpPr txBox="1">
              <a:spLocks noChangeArrowheads="1"/>
            </p:cNvSpPr>
            <p:nvPr/>
          </p:nvSpPr>
          <p:spPr bwMode="auto">
            <a:xfrm>
              <a:off x="422998" y="3542291"/>
              <a:ext cx="1655762" cy="519112"/>
            </a:xfrm>
            <a:prstGeom prst="rect">
              <a:avLst/>
            </a:prstGeom>
            <a:solidFill>
              <a:srgbClr val="C0C0C0">
                <a:alpha val="46001"/>
              </a:srgbClr>
            </a:solidFill>
            <a:ln w="9525">
              <a:noFill/>
              <a:miter lim="800000"/>
              <a:headEnd/>
              <a:tailEnd/>
            </a:ln>
            <a:effectLst/>
          </p:spPr>
          <p:txBody>
            <a:bodyPr>
              <a:spAutoFit/>
            </a:bodyPr>
            <a:lstStyle/>
            <a:p>
              <a:pPr algn="ctr" eaLnBrk="0" hangingPunct="0">
                <a:spcBef>
                  <a:spcPct val="50000"/>
                </a:spcBef>
                <a:defRPr/>
              </a:pPr>
              <a:r>
                <a:rPr lang="en-US" sz="2800" b="1">
                  <a:solidFill>
                    <a:srgbClr val="E00000"/>
                  </a:solidFill>
                  <a:effectLst>
                    <a:outerShdw blurRad="38100" dist="38100" dir="2700000" algn="tl">
                      <a:srgbClr val="000000"/>
                    </a:outerShdw>
                  </a:effectLst>
                  <a:latin typeface="Times New Roman" pitchFamily="18" charset="0"/>
                </a:rPr>
                <a:t>Ontology</a:t>
              </a:r>
              <a:endParaRPr lang="en-GB" sz="2800" b="1">
                <a:solidFill>
                  <a:srgbClr val="E00000"/>
                </a:solidFill>
                <a:effectLst>
                  <a:outerShdw blurRad="38100" dist="38100" dir="2700000" algn="tl">
                    <a:srgbClr val="000000"/>
                  </a:outerShdw>
                </a:effectLst>
                <a:latin typeface="Times New Roman" pitchFamily="18" charset="0"/>
              </a:endParaRPr>
            </a:p>
          </p:txBody>
        </p:sp>
      </p:grpSp>
      <p:sp>
        <p:nvSpPr>
          <p:cNvPr id="2" name="TextBox 1"/>
          <p:cNvSpPr txBox="1"/>
          <p:nvPr/>
        </p:nvSpPr>
        <p:spPr>
          <a:xfrm>
            <a:off x="1431058" y="-9384"/>
            <a:ext cx="7426161" cy="707886"/>
          </a:xfrm>
          <a:prstGeom prst="rect">
            <a:avLst/>
          </a:prstGeom>
          <a:solidFill>
            <a:srgbClr val="D1D9DE"/>
          </a:solidFill>
        </p:spPr>
        <p:txBody>
          <a:bodyPr wrap="square" rtlCol="0" anchor="ctr" anchorCtr="0">
            <a:spAutoFit/>
          </a:bodyPr>
          <a:lstStyle/>
          <a:p>
            <a:r>
              <a:rPr lang="en-US" altLang="en-US" sz="4000" b="1" dirty="0">
                <a:solidFill>
                  <a:schemeClr val="tx2"/>
                </a:solidFill>
                <a:latin typeface="Arial Unicode MS" pitchFamily="34" charset="-128"/>
              </a:rPr>
              <a:t>RDF</a:t>
            </a:r>
            <a:r>
              <a:rPr lang="en-US" altLang="en-US" sz="2000" dirty="0">
                <a:solidFill>
                  <a:schemeClr val="tx2"/>
                </a:solidFill>
                <a:latin typeface="Arial Unicode MS" pitchFamily="34" charset="-128"/>
              </a:rPr>
              <a:t> – </a:t>
            </a:r>
            <a:r>
              <a:rPr lang="en-US" altLang="en-US" sz="2800" dirty="0">
                <a:solidFill>
                  <a:schemeClr val="tx2"/>
                </a:solidFill>
                <a:latin typeface="Arial Unicode MS" pitchFamily="34" charset="-128"/>
              </a:rPr>
              <a:t>Semantic Web over Web Resources</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542" y="5236477"/>
            <a:ext cx="3636169" cy="1581150"/>
          </a:xfrm>
          <a:prstGeom prst="rect">
            <a:avLst/>
          </a:prstGeom>
        </p:spPr>
      </p:pic>
      <p:pic>
        <p:nvPicPr>
          <p:cNvPr id="5" name="Picture 4"/>
          <p:cNvPicPr>
            <a:picLocks noChangeAspect="1"/>
          </p:cNvPicPr>
          <p:nvPr/>
        </p:nvPicPr>
        <p:blipFill>
          <a:blip r:embed="rId3"/>
          <a:stretch>
            <a:fillRect/>
          </a:stretch>
        </p:blipFill>
        <p:spPr>
          <a:xfrm>
            <a:off x="818563" y="642500"/>
            <a:ext cx="5240699" cy="4170018"/>
          </a:xfrm>
          <a:prstGeom prst="rect">
            <a:avLst/>
          </a:prstGeom>
        </p:spPr>
      </p:pic>
      <p:sp>
        <p:nvSpPr>
          <p:cNvPr id="6" name="TextBox 5"/>
          <p:cNvSpPr txBox="1"/>
          <p:nvPr/>
        </p:nvSpPr>
        <p:spPr>
          <a:xfrm>
            <a:off x="134540" y="44489"/>
            <a:ext cx="7749827" cy="461665"/>
          </a:xfrm>
          <a:prstGeom prst="rect">
            <a:avLst/>
          </a:prstGeom>
          <a:solidFill>
            <a:schemeClr val="bg1">
              <a:lumMod val="85000"/>
            </a:schemeClr>
          </a:solidFill>
          <a:ln w="19050">
            <a:solidFill>
              <a:schemeClr val="accent1"/>
            </a:solidFill>
          </a:ln>
        </p:spPr>
        <p:txBody>
          <a:bodyPr wrap="square">
            <a:spAutoFit/>
          </a:bodyPr>
          <a:lstStyle/>
          <a:p>
            <a:pPr fontAlgn="auto">
              <a:spcBef>
                <a:spcPts val="0"/>
              </a:spcBef>
              <a:spcAft>
                <a:spcPts val="0"/>
              </a:spcAft>
              <a:defRPr/>
            </a:pPr>
            <a:r>
              <a:rPr lang="en-US" altLang="en-US" sz="2400" dirty="0">
                <a:solidFill>
                  <a:srgbClr val="000000"/>
                </a:solidFill>
                <a:latin typeface="Calibri" panose="020F0502020204030204"/>
              </a:rPr>
              <a:t>“Find the birth place of William Shakespeare in DBPedia”.</a:t>
            </a:r>
          </a:p>
        </p:txBody>
      </p:sp>
      <p:sp>
        <p:nvSpPr>
          <p:cNvPr id="7" name="Rectangle 6"/>
          <p:cNvSpPr/>
          <p:nvPr/>
        </p:nvSpPr>
        <p:spPr>
          <a:xfrm>
            <a:off x="6312510" y="597676"/>
            <a:ext cx="2741263" cy="369332"/>
          </a:xfrm>
          <a:prstGeom prst="rect">
            <a:avLst/>
          </a:prstGeom>
        </p:spPr>
        <p:txBody>
          <a:bodyPr wrap="none">
            <a:spAutoFit/>
          </a:bodyPr>
          <a:lstStyle/>
          <a:p>
            <a:pPr fontAlgn="auto">
              <a:spcBef>
                <a:spcPts val="0"/>
              </a:spcBef>
              <a:spcAft>
                <a:spcPts val="0"/>
              </a:spcAft>
            </a:pPr>
            <a:r>
              <a:rPr lang="fi-FI" sz="1800" b="1" dirty="0">
                <a:solidFill>
                  <a:prstClr val="black"/>
                </a:solidFill>
                <a:latin typeface="Calibri" panose="020F0502020204030204"/>
                <a:hlinkClick r:id="rId4"/>
              </a:rPr>
              <a:t>http://dbpedia.org/sparql</a:t>
            </a:r>
            <a:r>
              <a:rPr lang="fi-FI" sz="1800" b="1" dirty="0">
                <a:solidFill>
                  <a:prstClr val="black"/>
                </a:solidFill>
                <a:latin typeface="Calibri" panose="020F0502020204030204"/>
              </a:rPr>
              <a:t> </a:t>
            </a:r>
            <a:endParaRPr lang="en-US" sz="1800" dirty="0">
              <a:solidFill>
                <a:prstClr val="black"/>
              </a:solidFill>
              <a:latin typeface="Calibri" panose="020F0502020204030204"/>
            </a:endParaRPr>
          </a:p>
        </p:txBody>
      </p:sp>
      <p:sp>
        <p:nvSpPr>
          <p:cNvPr id="2" name="Rectangle 1"/>
          <p:cNvSpPr/>
          <p:nvPr/>
        </p:nvSpPr>
        <p:spPr>
          <a:xfrm>
            <a:off x="6520361" y="980728"/>
            <a:ext cx="2533412" cy="2123658"/>
          </a:xfrm>
          <a:prstGeom prst="rect">
            <a:avLst/>
          </a:prstGeom>
          <a:solidFill>
            <a:schemeClr val="bg1">
              <a:lumMod val="85000"/>
            </a:schemeClr>
          </a:solidFill>
          <a:ln w="25400">
            <a:solidFill>
              <a:schemeClr val="tx1"/>
            </a:solidFill>
          </a:ln>
        </p:spPr>
        <p:txBody>
          <a:bodyPr wrap="square">
            <a:spAutoFit/>
          </a:bodyPr>
          <a:lstStyle/>
          <a:p>
            <a:pPr fontAlgn="auto">
              <a:spcAft>
                <a:spcPts val="0"/>
              </a:spcAft>
            </a:pPr>
            <a:r>
              <a:rPr lang="en-US" altLang="en-US" sz="1200" dirty="0">
                <a:solidFill>
                  <a:srgbClr val="000000"/>
                </a:solidFill>
                <a:latin typeface="Calibri" panose="020F0502020204030204"/>
              </a:rPr>
              <a:t>PREFIX dbo: &lt;http://dbpedia.org/ontology/&gt; </a:t>
            </a:r>
          </a:p>
          <a:p>
            <a:pPr fontAlgn="auto">
              <a:spcAft>
                <a:spcPts val="0"/>
              </a:spcAft>
            </a:pPr>
            <a:r>
              <a:rPr lang="fi-FI" sz="1200" dirty="0">
                <a:solidFill>
                  <a:prstClr val="black"/>
                </a:solidFill>
                <a:latin typeface="Calibri" panose="020F0502020204030204"/>
              </a:rPr>
              <a:t>PREFIX </a:t>
            </a:r>
            <a:r>
              <a:rPr lang="fi-FI" sz="1200" dirty="0" err="1">
                <a:solidFill>
                  <a:prstClr val="black"/>
                </a:solidFill>
                <a:latin typeface="Calibri" panose="020F0502020204030204"/>
              </a:rPr>
              <a:t>dbr</a:t>
            </a:r>
            <a:r>
              <a:rPr lang="fi-FI" sz="1200" dirty="0">
                <a:solidFill>
                  <a:prstClr val="black"/>
                </a:solidFill>
                <a:latin typeface="Calibri" panose="020F0502020204030204"/>
              </a:rPr>
              <a:t>: &lt;http://dbpedia.org/resource/&gt;</a:t>
            </a:r>
            <a:endParaRPr lang="en-US" altLang="en-US" sz="1200" dirty="0">
              <a:solidFill>
                <a:srgbClr val="000000"/>
              </a:solidFill>
              <a:latin typeface="Calibri" panose="020F0502020204030204"/>
            </a:endParaRPr>
          </a:p>
          <a:p>
            <a:pPr fontAlgn="auto">
              <a:spcAft>
                <a:spcPts val="0"/>
              </a:spcAft>
            </a:pPr>
            <a:endParaRPr lang="en-US" altLang="en-US" sz="1200" dirty="0">
              <a:solidFill>
                <a:srgbClr val="000000"/>
              </a:solidFill>
              <a:latin typeface="Calibri" panose="020F0502020204030204"/>
            </a:endParaRPr>
          </a:p>
          <a:p>
            <a:pPr fontAlgn="auto">
              <a:spcAft>
                <a:spcPts val="0"/>
              </a:spcAft>
            </a:pPr>
            <a:r>
              <a:rPr lang="en-US" altLang="en-US" sz="1200" dirty="0">
                <a:solidFill>
                  <a:srgbClr val="000000"/>
                </a:solidFill>
                <a:latin typeface="Calibri" panose="020F0502020204030204"/>
              </a:rPr>
              <a:t>SELECT DISTINCT ?place</a:t>
            </a:r>
            <a:endParaRPr lang="en-US" sz="1200" dirty="0">
              <a:solidFill>
                <a:prstClr val="black"/>
              </a:solidFill>
              <a:latin typeface="Calibri" panose="020F0502020204030204"/>
            </a:endParaRPr>
          </a:p>
          <a:p>
            <a:pPr fontAlgn="auto">
              <a:spcAft>
                <a:spcPts val="0"/>
              </a:spcAft>
            </a:pPr>
            <a:endParaRPr lang="en-US" altLang="en-US" sz="1200" dirty="0">
              <a:solidFill>
                <a:srgbClr val="000000"/>
              </a:solidFill>
              <a:latin typeface="Calibri" panose="020F0502020204030204"/>
            </a:endParaRPr>
          </a:p>
          <a:p>
            <a:pPr fontAlgn="auto">
              <a:spcAft>
                <a:spcPts val="0"/>
              </a:spcAft>
            </a:pPr>
            <a:r>
              <a:rPr lang="en-US" altLang="en-US" sz="1200" dirty="0">
                <a:solidFill>
                  <a:srgbClr val="000000"/>
                </a:solidFill>
                <a:latin typeface="Calibri" panose="020F0502020204030204"/>
              </a:rPr>
              <a:t>WHERE {</a:t>
            </a:r>
          </a:p>
          <a:p>
            <a:pPr fontAlgn="auto">
              <a:spcAft>
                <a:spcPts val="0"/>
              </a:spcAft>
            </a:pPr>
            <a:r>
              <a:rPr lang="en-US" altLang="en-US" sz="1200" dirty="0">
                <a:solidFill>
                  <a:srgbClr val="000000"/>
                </a:solidFill>
                <a:latin typeface="Calibri" panose="020F0502020204030204"/>
              </a:rPr>
              <a:t>  </a:t>
            </a:r>
            <a:r>
              <a:rPr lang="en-US" altLang="en-US" sz="1200" dirty="0" err="1">
                <a:solidFill>
                  <a:srgbClr val="000000"/>
                </a:solidFill>
                <a:latin typeface="Calibri" panose="020F0502020204030204"/>
              </a:rPr>
              <a:t>dbr:William_Shakespeare</a:t>
            </a:r>
            <a:r>
              <a:rPr lang="en-US" altLang="en-US" sz="1200" dirty="0">
                <a:solidFill>
                  <a:srgbClr val="000000"/>
                </a:solidFill>
                <a:latin typeface="Calibri" panose="020F0502020204030204"/>
              </a:rPr>
              <a:t> </a:t>
            </a:r>
            <a:r>
              <a:rPr lang="en-US" altLang="en-US" sz="1200" dirty="0" err="1">
                <a:solidFill>
                  <a:srgbClr val="000000"/>
                </a:solidFill>
                <a:latin typeface="Calibri" panose="020F0502020204030204"/>
              </a:rPr>
              <a:t>dbo:birthPlace</a:t>
            </a:r>
            <a:r>
              <a:rPr lang="en-US" altLang="en-US" sz="1200" dirty="0">
                <a:solidFill>
                  <a:srgbClr val="000000"/>
                </a:solidFill>
                <a:latin typeface="Calibri" panose="020F0502020204030204"/>
              </a:rPr>
              <a:t> ?place .</a:t>
            </a:r>
          </a:p>
          <a:p>
            <a:pPr fontAlgn="auto">
              <a:spcAft>
                <a:spcPts val="0"/>
              </a:spcAft>
            </a:pPr>
            <a:r>
              <a:rPr lang="en-US" altLang="en-US" sz="1200" dirty="0">
                <a:solidFill>
                  <a:srgbClr val="000000"/>
                </a:solidFill>
                <a:latin typeface="Calibri" panose="020F0502020204030204"/>
              </a:rPr>
              <a:t>               }</a:t>
            </a:r>
          </a:p>
        </p:txBody>
      </p:sp>
      <p:sp>
        <p:nvSpPr>
          <p:cNvPr id="8" name="Down Arrow 7"/>
          <p:cNvSpPr/>
          <p:nvPr/>
        </p:nvSpPr>
        <p:spPr>
          <a:xfrm>
            <a:off x="1431667" y="4732449"/>
            <a:ext cx="229195" cy="504031"/>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402004" y="6391486"/>
            <a:ext cx="3651769"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Try also: </a:t>
            </a:r>
            <a:r>
              <a:rPr lang="en-US" sz="1800" dirty="0">
                <a:solidFill>
                  <a:prstClr val="black"/>
                </a:solidFill>
                <a:latin typeface="Calibri" panose="020F0502020204030204"/>
                <a:hlinkClick r:id="rId5"/>
              </a:rPr>
              <a:t>http://dbpedia.org/snorql/</a:t>
            </a:r>
            <a:r>
              <a:rPr lang="en-US" sz="1800" dirty="0">
                <a:solidFill>
                  <a:prstClr val="black"/>
                </a:solidFill>
                <a:latin typeface="Calibri" panose="020F0502020204030204"/>
              </a:rPr>
              <a:t>  </a:t>
            </a:r>
          </a:p>
        </p:txBody>
      </p:sp>
    </p:spTree>
    <p:extLst>
      <p:ext uri="{BB962C8B-B14F-4D97-AF65-F5344CB8AC3E}">
        <p14:creationId xmlns:p14="http://schemas.microsoft.com/office/powerpoint/2010/main" val="368918300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551" y="1757656"/>
            <a:ext cx="8154305" cy="4524315"/>
          </a:xfrm>
          <a:prstGeom prst="rect">
            <a:avLst/>
          </a:prstGeom>
        </p:spPr>
        <p:txBody>
          <a:bodyPr wrap="square">
            <a:spAutoFit/>
          </a:bodyPr>
          <a:lstStyle/>
          <a:p>
            <a:pPr fontAlgn="auto">
              <a:spcBef>
                <a:spcPts val="0"/>
              </a:spcBef>
              <a:spcAft>
                <a:spcPts val="0"/>
              </a:spcAft>
            </a:pPr>
            <a:r>
              <a:rPr lang="en-US" sz="1600" dirty="0">
                <a:solidFill>
                  <a:prstClr val="black"/>
                </a:solidFill>
                <a:latin typeface="Calibri" panose="020F0502020204030204"/>
              </a:rPr>
              <a:t>PREFIX owl: &lt;http://www.w3.org/2002/07/owl#&gt;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xsd</a:t>
            </a:r>
            <a:r>
              <a:rPr lang="en-US" sz="1600" dirty="0">
                <a:solidFill>
                  <a:prstClr val="black"/>
                </a:solidFill>
                <a:latin typeface="Calibri" panose="020F0502020204030204"/>
              </a:rPr>
              <a:t>: &lt;http://www.w3.org/2001/XMLSchema#&gt;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rdfs</a:t>
            </a:r>
            <a:r>
              <a:rPr lang="en-US" sz="1600" dirty="0">
                <a:solidFill>
                  <a:prstClr val="black"/>
                </a:solidFill>
                <a:latin typeface="Calibri" panose="020F0502020204030204"/>
              </a:rPr>
              <a:t>: &lt;http://www.w3.org/2000/01/rdf-schema#&gt;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rdf</a:t>
            </a:r>
            <a:r>
              <a:rPr lang="en-US" sz="1600" dirty="0">
                <a:solidFill>
                  <a:prstClr val="black"/>
                </a:solidFill>
                <a:latin typeface="Calibri" panose="020F0502020204030204"/>
              </a:rPr>
              <a:t>: &lt;http://www.w3.org/1999/02/22-rdf-syntax-ns#&gt;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db</a:t>
            </a:r>
            <a:r>
              <a:rPr lang="en-US" sz="1600" dirty="0">
                <a:solidFill>
                  <a:prstClr val="black"/>
                </a:solidFill>
                <a:latin typeface="Calibri" panose="020F0502020204030204"/>
              </a:rPr>
              <a:t>: &lt;http://dbpedia.org/page/&gt;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dbpedia</a:t>
            </a:r>
            <a:r>
              <a:rPr lang="en-US" sz="1600" dirty="0">
                <a:solidFill>
                  <a:prstClr val="black"/>
                </a:solidFill>
                <a:latin typeface="Calibri" panose="020F0502020204030204"/>
              </a:rPr>
              <a:t>: &lt;http://dbpedia.org/&gt;</a:t>
            </a:r>
          </a:p>
          <a:p>
            <a:pPr fontAlgn="auto">
              <a:spcBef>
                <a:spcPts val="0"/>
              </a:spcBef>
              <a:spcAft>
                <a:spcPts val="0"/>
              </a:spcAft>
            </a:pPr>
            <a:r>
              <a:rPr lang="en-US" sz="1600" dirty="0">
                <a:solidFill>
                  <a:prstClr val="black"/>
                </a:solidFill>
                <a:latin typeface="Calibri" panose="020F0502020204030204"/>
              </a:rPr>
              <a:t>PREFIX dbo: &lt;http://dbpedia.org/ontology/&gt;</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PREFIX : &lt;</a:t>
            </a:r>
            <a:r>
              <a:rPr lang="en-US" sz="1600" dirty="0">
                <a:solidFill>
                  <a:srgbClr val="FF0000"/>
                </a:solidFill>
                <a:latin typeface="Calibri" panose="020F0502020204030204"/>
              </a:rPr>
              <a:t>https://ai.it.jyu.fi/vagan/ontologies/2019/import.owl</a:t>
            </a:r>
            <a:r>
              <a:rPr lang="en-US" sz="1600" dirty="0">
                <a:solidFill>
                  <a:prstClr val="black"/>
                </a:solidFill>
                <a:latin typeface="Calibri" panose="020F0502020204030204"/>
              </a:rPr>
              <a:t>#&gt;</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CONSTRUCT {dbo:height a owl:DatatypeProperty . dbo:height a </a:t>
            </a:r>
            <a:r>
              <a:rPr lang="en-US" sz="1600" dirty="0" err="1">
                <a:solidFill>
                  <a:prstClr val="black"/>
                </a:solidFill>
                <a:latin typeface="Calibri" panose="020F0502020204030204"/>
              </a:rPr>
              <a:t>owl:FunctionalProperty</a:t>
            </a:r>
            <a:r>
              <a:rPr lang="en-US" sz="1600" dirty="0">
                <a:solidFill>
                  <a:prstClr val="black"/>
                </a:solidFill>
                <a:latin typeface="Calibri" panose="020F0502020204030204"/>
              </a:rPr>
              <a:t>.  dbo:height </a:t>
            </a:r>
            <a:r>
              <a:rPr lang="en-US" sz="1600" dirty="0" err="1">
                <a:solidFill>
                  <a:prstClr val="black"/>
                </a:solidFill>
                <a:latin typeface="Calibri" panose="020F0502020204030204"/>
              </a:rPr>
              <a:t>rdfs:domain</a:t>
            </a:r>
            <a:r>
              <a:rPr lang="en-US" sz="1600" dirty="0">
                <a:solidFill>
                  <a:prstClr val="black"/>
                </a:solidFill>
                <a:latin typeface="Calibri" panose="020F0502020204030204"/>
              </a:rPr>
              <a:t> dbo:Person . dbo:height </a:t>
            </a:r>
            <a:r>
              <a:rPr lang="en-US" sz="1600" dirty="0" err="1">
                <a:solidFill>
                  <a:prstClr val="black"/>
                </a:solidFill>
                <a:latin typeface="Calibri" panose="020F0502020204030204"/>
              </a:rPr>
              <a:t>rdfs:range</a:t>
            </a:r>
            <a:r>
              <a:rPr lang="en-US" sz="1600" dirty="0">
                <a:solidFill>
                  <a:prstClr val="black"/>
                </a:solidFill>
                <a:latin typeface="Calibri" panose="020F0502020204030204"/>
              </a:rPr>
              <a:t> </a:t>
            </a:r>
            <a:r>
              <a:rPr lang="en-US" sz="1600" dirty="0" err="1">
                <a:solidFill>
                  <a:prstClr val="black"/>
                </a:solidFill>
                <a:latin typeface="Calibri" panose="020F0502020204030204"/>
              </a:rPr>
              <a:t>xsd:double</a:t>
            </a:r>
            <a:r>
              <a:rPr lang="en-US" sz="1600" dirty="0">
                <a:solidFill>
                  <a:prstClr val="black"/>
                </a:solidFill>
                <a:latin typeface="Calibri" panose="020F0502020204030204"/>
              </a:rPr>
              <a:t> .  dbo:Person a </a:t>
            </a:r>
            <a:r>
              <a:rPr lang="en-US" sz="1600" dirty="0" err="1">
                <a:solidFill>
                  <a:prstClr val="black"/>
                </a:solidFill>
                <a:latin typeface="Calibri" panose="020F0502020204030204"/>
              </a:rPr>
              <a:t>owl:Class</a:t>
            </a:r>
            <a:r>
              <a:rPr lang="en-US" sz="1600" dirty="0">
                <a:solidFill>
                  <a:prstClr val="black"/>
                </a:solidFill>
                <a:latin typeface="Calibri" panose="020F0502020204030204"/>
              </a:rPr>
              <a:t> .</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           ?hero dbo:height ?height . ?hero rdf:type dbo:Person</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 WHERE {</a:t>
            </a:r>
          </a:p>
          <a:p>
            <a:pPr fontAlgn="auto">
              <a:spcBef>
                <a:spcPts val="0"/>
              </a:spcBef>
              <a:spcAft>
                <a:spcPts val="0"/>
              </a:spcAft>
            </a:pPr>
            <a:r>
              <a:rPr lang="en-US" sz="1600" dirty="0">
                <a:solidFill>
                  <a:prstClr val="black"/>
                </a:solidFill>
                <a:latin typeface="Calibri" panose="020F0502020204030204"/>
              </a:rPr>
              <a:t>    ?hero rdf:type dbo:Person . ?hero dbo:height ?height .</a:t>
            </a:r>
          </a:p>
          <a:p>
            <a:pPr fontAlgn="auto">
              <a:spcBef>
                <a:spcPts val="0"/>
              </a:spcBef>
              <a:spcAft>
                <a:spcPts val="0"/>
              </a:spcAft>
            </a:pPr>
            <a:r>
              <a:rPr lang="en-US" sz="1600" dirty="0">
                <a:solidFill>
                  <a:prstClr val="black"/>
                </a:solidFill>
                <a:latin typeface="Calibri" panose="020F0502020204030204"/>
              </a:rPr>
              <a:t>}</a:t>
            </a:r>
          </a:p>
        </p:txBody>
      </p:sp>
      <p:sp>
        <p:nvSpPr>
          <p:cNvPr id="5" name="Rectangle 4"/>
          <p:cNvSpPr/>
          <p:nvPr/>
        </p:nvSpPr>
        <p:spPr>
          <a:xfrm>
            <a:off x="5751596" y="1326727"/>
            <a:ext cx="344530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USING: </a:t>
            </a:r>
            <a:r>
              <a:rPr lang="en-US" sz="1800" dirty="0">
                <a:solidFill>
                  <a:prstClr val="black"/>
                </a:solidFill>
                <a:latin typeface="Calibri" panose="020F0502020204030204"/>
                <a:hlinkClick r:id="rId2"/>
              </a:rPr>
              <a:t>http://dbpedia.org/sparql</a:t>
            </a:r>
            <a:r>
              <a:rPr lang="en-US" sz="1800" dirty="0">
                <a:solidFill>
                  <a:prstClr val="black"/>
                </a:solidFill>
                <a:latin typeface="Calibri" panose="020F0502020204030204"/>
              </a:rPr>
              <a:t>  </a:t>
            </a:r>
          </a:p>
        </p:txBody>
      </p:sp>
      <p:sp>
        <p:nvSpPr>
          <p:cNvPr id="6" name="Rectangle 5"/>
          <p:cNvSpPr/>
          <p:nvPr/>
        </p:nvSpPr>
        <p:spPr>
          <a:xfrm>
            <a:off x="165538" y="57932"/>
            <a:ext cx="8678918" cy="138499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Constructing complete ontology and cut a part of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DBPedia</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graph to populate the ontology using SPARQL CONSTRUCT query</a:t>
            </a:r>
          </a:p>
        </p:txBody>
      </p:sp>
      <p:sp>
        <p:nvSpPr>
          <p:cNvPr id="2" name="Rectangle 1"/>
          <p:cNvSpPr/>
          <p:nvPr/>
        </p:nvSpPr>
        <p:spPr>
          <a:xfrm>
            <a:off x="5765734" y="1011998"/>
            <a:ext cx="264412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FROM: http://dbpedia.org</a:t>
            </a:r>
          </a:p>
        </p:txBody>
      </p:sp>
    </p:spTree>
    <p:extLst>
      <p:ext uri="{BB962C8B-B14F-4D97-AF65-F5344CB8AC3E}">
        <p14:creationId xmlns:p14="http://schemas.microsoft.com/office/powerpoint/2010/main" val="203100323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551" y="1757656"/>
            <a:ext cx="8348897" cy="4524315"/>
          </a:xfrm>
          <a:prstGeom prst="rect">
            <a:avLst/>
          </a:prstGeom>
        </p:spPr>
        <p:txBody>
          <a:bodyPr wrap="square">
            <a:spAutoFit/>
          </a:bodyPr>
          <a:lstStyle/>
          <a:p>
            <a:pPr fontAlgn="auto">
              <a:spcBef>
                <a:spcPts val="0"/>
              </a:spcBef>
              <a:spcAft>
                <a:spcPts val="0"/>
              </a:spcAft>
            </a:pPr>
            <a:r>
              <a:rPr lang="en-US" sz="1600" dirty="0">
                <a:solidFill>
                  <a:prstClr val="black"/>
                </a:solidFill>
                <a:latin typeface="Calibri" panose="020F0502020204030204"/>
              </a:rPr>
              <a:t>PREFIX owl: &lt;http://www.w3.org/2002/07/owl#&gt;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xsd</a:t>
            </a:r>
            <a:r>
              <a:rPr lang="en-US" sz="1600" dirty="0">
                <a:solidFill>
                  <a:prstClr val="black"/>
                </a:solidFill>
                <a:latin typeface="Calibri" panose="020F0502020204030204"/>
              </a:rPr>
              <a:t>: &lt;http://www.w3.org/2001/XMLSchema#&gt;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rdfs</a:t>
            </a:r>
            <a:r>
              <a:rPr lang="en-US" sz="1600" dirty="0">
                <a:solidFill>
                  <a:prstClr val="black"/>
                </a:solidFill>
                <a:latin typeface="Calibri" panose="020F0502020204030204"/>
              </a:rPr>
              <a:t>: &lt;http://www.w3.org/2000/01/rdf-schema#&gt;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rdf</a:t>
            </a:r>
            <a:r>
              <a:rPr lang="en-US" sz="1600" dirty="0">
                <a:solidFill>
                  <a:prstClr val="black"/>
                </a:solidFill>
                <a:latin typeface="Calibri" panose="020F0502020204030204"/>
              </a:rPr>
              <a:t>: &lt;http://www.w3.org/1999/02/22-rdf-syntax-ns#&gt;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db</a:t>
            </a:r>
            <a:r>
              <a:rPr lang="en-US" sz="1600" dirty="0">
                <a:solidFill>
                  <a:prstClr val="black"/>
                </a:solidFill>
                <a:latin typeface="Calibri" panose="020F0502020204030204"/>
              </a:rPr>
              <a:t>: &lt;http://dbpedia.org/page/&gt;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dbpedia</a:t>
            </a:r>
            <a:r>
              <a:rPr lang="en-US" sz="1600" dirty="0">
                <a:solidFill>
                  <a:prstClr val="black"/>
                </a:solidFill>
                <a:latin typeface="Calibri" panose="020F0502020204030204"/>
              </a:rPr>
              <a:t>: &lt;http://dbpedia.org/&gt;</a:t>
            </a:r>
          </a:p>
          <a:p>
            <a:pPr fontAlgn="auto">
              <a:spcBef>
                <a:spcPts val="0"/>
              </a:spcBef>
              <a:spcAft>
                <a:spcPts val="0"/>
              </a:spcAft>
            </a:pPr>
            <a:r>
              <a:rPr lang="en-US" sz="1600" dirty="0">
                <a:solidFill>
                  <a:prstClr val="black"/>
                </a:solidFill>
                <a:latin typeface="Calibri" panose="020F0502020204030204"/>
              </a:rPr>
              <a:t>PREFIX dbo: &lt;http://dbpedia.org/ontology/&gt;</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PREFIX : &lt;</a:t>
            </a:r>
            <a:r>
              <a:rPr lang="en-US" sz="1600" dirty="0">
                <a:solidFill>
                  <a:srgbClr val="FF0000"/>
                </a:solidFill>
                <a:latin typeface="Calibri" panose="020F0502020204030204"/>
              </a:rPr>
              <a:t>https://ai.it.jyu.fi/vagan/ontologies/2019/WEIGHT.owl</a:t>
            </a:r>
            <a:r>
              <a:rPr lang="en-US" sz="1600" dirty="0">
                <a:solidFill>
                  <a:prstClr val="black"/>
                </a:solidFill>
                <a:latin typeface="Calibri" panose="020F0502020204030204"/>
              </a:rPr>
              <a:t>#&gt;</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CONSTRUCT {</a:t>
            </a:r>
            <a:r>
              <a:rPr lang="en-US" sz="1600" dirty="0" err="1">
                <a:solidFill>
                  <a:prstClr val="black"/>
                </a:solidFill>
                <a:latin typeface="Calibri" panose="020F0502020204030204"/>
              </a:rPr>
              <a:t>dbo:weight</a:t>
            </a:r>
            <a:r>
              <a:rPr lang="en-US" sz="1600" dirty="0">
                <a:solidFill>
                  <a:prstClr val="black"/>
                </a:solidFill>
                <a:latin typeface="Calibri" panose="020F0502020204030204"/>
              </a:rPr>
              <a:t> a owl:DatatypeProperty . </a:t>
            </a:r>
            <a:r>
              <a:rPr lang="en-US" sz="1600" dirty="0" err="1">
                <a:solidFill>
                  <a:prstClr val="black"/>
                </a:solidFill>
                <a:latin typeface="Calibri" panose="020F0502020204030204"/>
              </a:rPr>
              <a:t>dbo:weight</a:t>
            </a:r>
            <a:r>
              <a:rPr lang="en-US" sz="1600" dirty="0">
                <a:solidFill>
                  <a:prstClr val="black"/>
                </a:solidFill>
                <a:latin typeface="Calibri" panose="020F0502020204030204"/>
              </a:rPr>
              <a:t> a </a:t>
            </a:r>
            <a:r>
              <a:rPr lang="en-US" sz="1600" dirty="0" err="1">
                <a:solidFill>
                  <a:prstClr val="black"/>
                </a:solidFill>
                <a:latin typeface="Calibri" panose="020F0502020204030204"/>
              </a:rPr>
              <a:t>owl:FunctionalProperty</a:t>
            </a:r>
            <a:r>
              <a:rPr lang="en-US" sz="1600" dirty="0">
                <a:solidFill>
                  <a:prstClr val="black"/>
                </a:solidFill>
                <a:latin typeface="Calibri" panose="020F0502020204030204"/>
              </a:rPr>
              <a:t>.  </a:t>
            </a:r>
            <a:r>
              <a:rPr lang="en-US" sz="1600" dirty="0" err="1">
                <a:solidFill>
                  <a:prstClr val="black"/>
                </a:solidFill>
                <a:latin typeface="Calibri" panose="020F0502020204030204"/>
              </a:rPr>
              <a:t>dbo:weight</a:t>
            </a:r>
            <a:r>
              <a:rPr lang="en-US" sz="1600" dirty="0">
                <a:solidFill>
                  <a:prstClr val="black"/>
                </a:solidFill>
                <a:latin typeface="Calibri" panose="020F0502020204030204"/>
              </a:rPr>
              <a:t> </a:t>
            </a:r>
            <a:r>
              <a:rPr lang="en-US" sz="1600" dirty="0" err="1">
                <a:solidFill>
                  <a:prstClr val="black"/>
                </a:solidFill>
                <a:latin typeface="Calibri" panose="020F0502020204030204"/>
              </a:rPr>
              <a:t>rdfs:domain</a:t>
            </a:r>
            <a:r>
              <a:rPr lang="en-US" sz="1600" dirty="0">
                <a:solidFill>
                  <a:prstClr val="black"/>
                </a:solidFill>
                <a:latin typeface="Calibri" panose="020F0502020204030204"/>
              </a:rPr>
              <a:t> dbo:Person . </a:t>
            </a:r>
            <a:r>
              <a:rPr lang="en-US" sz="1600" dirty="0" err="1">
                <a:solidFill>
                  <a:prstClr val="black"/>
                </a:solidFill>
                <a:latin typeface="Calibri" panose="020F0502020204030204"/>
              </a:rPr>
              <a:t>dbo:weight</a:t>
            </a:r>
            <a:r>
              <a:rPr lang="en-US" sz="1600" dirty="0">
                <a:solidFill>
                  <a:prstClr val="black"/>
                </a:solidFill>
                <a:latin typeface="Calibri" panose="020F0502020204030204"/>
              </a:rPr>
              <a:t> </a:t>
            </a:r>
            <a:r>
              <a:rPr lang="en-US" sz="1600" dirty="0" err="1">
                <a:solidFill>
                  <a:prstClr val="black"/>
                </a:solidFill>
                <a:latin typeface="Calibri" panose="020F0502020204030204"/>
              </a:rPr>
              <a:t>rdfs:range</a:t>
            </a:r>
            <a:r>
              <a:rPr lang="en-US" sz="1600" dirty="0">
                <a:solidFill>
                  <a:prstClr val="black"/>
                </a:solidFill>
                <a:latin typeface="Calibri" panose="020F0502020204030204"/>
              </a:rPr>
              <a:t> </a:t>
            </a:r>
            <a:r>
              <a:rPr lang="en-US" sz="1600" dirty="0" err="1">
                <a:solidFill>
                  <a:prstClr val="black"/>
                </a:solidFill>
                <a:latin typeface="Calibri" panose="020F0502020204030204"/>
              </a:rPr>
              <a:t>xsd:double</a:t>
            </a:r>
            <a:r>
              <a:rPr lang="en-US" sz="1600" dirty="0">
                <a:solidFill>
                  <a:prstClr val="black"/>
                </a:solidFill>
                <a:latin typeface="Calibri" panose="020F0502020204030204"/>
              </a:rPr>
              <a:t> .  dbo:Person a </a:t>
            </a:r>
            <a:r>
              <a:rPr lang="en-US" sz="1600" dirty="0" err="1">
                <a:solidFill>
                  <a:prstClr val="black"/>
                </a:solidFill>
                <a:latin typeface="Calibri" panose="020F0502020204030204"/>
              </a:rPr>
              <a:t>owl:Class</a:t>
            </a:r>
            <a:r>
              <a:rPr lang="en-US" sz="1600" dirty="0">
                <a:solidFill>
                  <a:prstClr val="black"/>
                </a:solidFill>
                <a:latin typeface="Calibri" panose="020F0502020204030204"/>
              </a:rPr>
              <a:t> .</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           ?hero </a:t>
            </a:r>
            <a:r>
              <a:rPr lang="en-US" sz="1600" dirty="0" err="1">
                <a:solidFill>
                  <a:prstClr val="black"/>
                </a:solidFill>
                <a:latin typeface="Calibri" panose="020F0502020204030204"/>
              </a:rPr>
              <a:t>dbo:weight</a:t>
            </a:r>
            <a:r>
              <a:rPr lang="en-US" sz="1600" dirty="0">
                <a:solidFill>
                  <a:prstClr val="black"/>
                </a:solidFill>
                <a:latin typeface="Calibri" panose="020F0502020204030204"/>
              </a:rPr>
              <a:t> ?weight . ?hero rdf:type dbo:Person</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 WHERE {</a:t>
            </a:r>
          </a:p>
          <a:p>
            <a:pPr fontAlgn="auto">
              <a:spcBef>
                <a:spcPts val="0"/>
              </a:spcBef>
              <a:spcAft>
                <a:spcPts val="0"/>
              </a:spcAft>
            </a:pPr>
            <a:r>
              <a:rPr lang="en-US" sz="1600" dirty="0">
                <a:solidFill>
                  <a:prstClr val="black"/>
                </a:solidFill>
                <a:latin typeface="Calibri" panose="020F0502020204030204"/>
              </a:rPr>
              <a:t>    ?hero rdf:type dbo:Person . ?hero </a:t>
            </a:r>
            <a:r>
              <a:rPr lang="en-US" sz="1600" dirty="0" err="1">
                <a:solidFill>
                  <a:prstClr val="black"/>
                </a:solidFill>
                <a:latin typeface="Calibri" panose="020F0502020204030204"/>
              </a:rPr>
              <a:t>dbo:weight</a:t>
            </a:r>
            <a:r>
              <a:rPr lang="en-US" sz="1600" dirty="0">
                <a:solidFill>
                  <a:prstClr val="black"/>
                </a:solidFill>
                <a:latin typeface="Calibri" panose="020F0502020204030204"/>
              </a:rPr>
              <a:t> ?weight .</a:t>
            </a:r>
          </a:p>
          <a:p>
            <a:pPr fontAlgn="auto">
              <a:spcBef>
                <a:spcPts val="0"/>
              </a:spcBef>
              <a:spcAft>
                <a:spcPts val="0"/>
              </a:spcAft>
            </a:pPr>
            <a:r>
              <a:rPr lang="en-US" sz="1600" dirty="0">
                <a:solidFill>
                  <a:prstClr val="black"/>
                </a:solidFill>
                <a:latin typeface="Calibri" panose="020F0502020204030204"/>
              </a:rPr>
              <a:t>}</a:t>
            </a:r>
          </a:p>
        </p:txBody>
      </p:sp>
      <p:sp>
        <p:nvSpPr>
          <p:cNvPr id="5" name="Rectangle 4"/>
          <p:cNvSpPr/>
          <p:nvPr/>
        </p:nvSpPr>
        <p:spPr>
          <a:xfrm>
            <a:off x="5751596" y="1326727"/>
            <a:ext cx="344530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USING: </a:t>
            </a:r>
            <a:r>
              <a:rPr lang="en-US" sz="1800" dirty="0">
                <a:solidFill>
                  <a:prstClr val="black"/>
                </a:solidFill>
                <a:latin typeface="Calibri" panose="020F0502020204030204"/>
                <a:hlinkClick r:id="rId2"/>
              </a:rPr>
              <a:t>http://dbpedia.org/sparql</a:t>
            </a:r>
            <a:r>
              <a:rPr lang="en-US" sz="1800" dirty="0">
                <a:solidFill>
                  <a:prstClr val="black"/>
                </a:solidFill>
                <a:latin typeface="Calibri" panose="020F0502020204030204"/>
              </a:rPr>
              <a:t>  </a:t>
            </a:r>
          </a:p>
        </p:txBody>
      </p:sp>
      <p:sp>
        <p:nvSpPr>
          <p:cNvPr id="6" name="Rectangle 5"/>
          <p:cNvSpPr/>
          <p:nvPr/>
        </p:nvSpPr>
        <p:spPr>
          <a:xfrm>
            <a:off x="165538" y="57932"/>
            <a:ext cx="8678918" cy="138499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Constructing complete ontology and cut a part of DBPedia graph to populate the ontology using SPARQL CONSTRUCT query (almost similar)</a:t>
            </a:r>
          </a:p>
        </p:txBody>
      </p:sp>
      <p:sp>
        <p:nvSpPr>
          <p:cNvPr id="2" name="Rectangle 1"/>
          <p:cNvSpPr/>
          <p:nvPr/>
        </p:nvSpPr>
        <p:spPr>
          <a:xfrm>
            <a:off x="5765734" y="1011998"/>
            <a:ext cx="264412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FROM: http://dbpedia.org</a:t>
            </a:r>
          </a:p>
        </p:txBody>
      </p:sp>
    </p:spTree>
    <p:extLst>
      <p:ext uri="{BB962C8B-B14F-4D97-AF65-F5344CB8AC3E}">
        <p14:creationId xmlns:p14="http://schemas.microsoft.com/office/powerpoint/2010/main" val="194349894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790343"/>
            <a:ext cx="8928992" cy="5262979"/>
          </a:xfrm>
          <a:prstGeom prst="rect">
            <a:avLst/>
          </a:prstGeom>
        </p:spPr>
        <p:txBody>
          <a:bodyPr wrap="square">
            <a:spAutoFit/>
          </a:bodyPr>
          <a:lstStyle/>
          <a:p>
            <a:pPr fontAlgn="auto">
              <a:spcBef>
                <a:spcPts val="0"/>
              </a:spcBef>
              <a:spcAft>
                <a:spcPts val="0"/>
              </a:spcAft>
            </a:pPr>
            <a:r>
              <a:rPr lang="en-US" dirty="0">
                <a:solidFill>
                  <a:prstClr val="black"/>
                </a:solidFill>
                <a:latin typeface="Calibri" panose="020F0502020204030204"/>
              </a:rPr>
              <a:t>PREFIX owl: &lt;http://www.w3.org/2002/07/owl#&gt;</a:t>
            </a:r>
          </a:p>
          <a:p>
            <a:pPr fontAlgn="auto">
              <a:spcBef>
                <a:spcPts val="0"/>
              </a:spcBef>
              <a:spcAft>
                <a:spcPts val="0"/>
              </a:spcAft>
            </a:pPr>
            <a:r>
              <a:rPr lang="en-US" dirty="0">
                <a:solidFill>
                  <a:prstClr val="black"/>
                </a:solidFill>
                <a:latin typeface="Calibri" panose="020F0502020204030204"/>
              </a:rPr>
              <a:t>PREFIX </a:t>
            </a:r>
            <a:r>
              <a:rPr lang="en-US" dirty="0" err="1">
                <a:solidFill>
                  <a:prstClr val="black"/>
                </a:solidFill>
                <a:latin typeface="Calibri" panose="020F0502020204030204"/>
              </a:rPr>
              <a:t>xsd</a:t>
            </a:r>
            <a:r>
              <a:rPr lang="en-US" dirty="0">
                <a:solidFill>
                  <a:prstClr val="black"/>
                </a:solidFill>
                <a:latin typeface="Calibri" panose="020F0502020204030204"/>
              </a:rPr>
              <a:t>: &lt;http://www.w3.org/2001/XMLSchema#&gt;</a:t>
            </a:r>
          </a:p>
          <a:p>
            <a:pPr fontAlgn="auto">
              <a:spcBef>
                <a:spcPts val="0"/>
              </a:spcBef>
              <a:spcAft>
                <a:spcPts val="0"/>
              </a:spcAft>
            </a:pPr>
            <a:r>
              <a:rPr lang="en-US" dirty="0">
                <a:solidFill>
                  <a:prstClr val="black"/>
                </a:solidFill>
                <a:latin typeface="Calibri" panose="020F0502020204030204"/>
              </a:rPr>
              <a:t>PREFIX </a:t>
            </a:r>
            <a:r>
              <a:rPr lang="en-US" dirty="0" err="1">
                <a:solidFill>
                  <a:prstClr val="black"/>
                </a:solidFill>
                <a:latin typeface="Calibri" panose="020F0502020204030204"/>
              </a:rPr>
              <a:t>rdfs</a:t>
            </a:r>
            <a:r>
              <a:rPr lang="en-US" dirty="0">
                <a:solidFill>
                  <a:prstClr val="black"/>
                </a:solidFill>
                <a:latin typeface="Calibri" panose="020F0502020204030204"/>
              </a:rPr>
              <a:t>: &lt;http://www.w3.org/2000/01/rdf-schema#&gt;</a:t>
            </a:r>
          </a:p>
          <a:p>
            <a:pPr fontAlgn="auto">
              <a:spcBef>
                <a:spcPts val="0"/>
              </a:spcBef>
              <a:spcAft>
                <a:spcPts val="0"/>
              </a:spcAft>
            </a:pPr>
            <a:r>
              <a:rPr lang="en-US" dirty="0">
                <a:solidFill>
                  <a:prstClr val="black"/>
                </a:solidFill>
                <a:latin typeface="Calibri" panose="020F0502020204030204"/>
              </a:rPr>
              <a:t>PREFIX </a:t>
            </a:r>
            <a:r>
              <a:rPr lang="en-US" dirty="0" err="1">
                <a:solidFill>
                  <a:prstClr val="black"/>
                </a:solidFill>
                <a:latin typeface="Calibri" panose="020F0502020204030204"/>
              </a:rPr>
              <a:t>rdf</a:t>
            </a:r>
            <a:r>
              <a:rPr lang="en-US" dirty="0">
                <a:solidFill>
                  <a:prstClr val="black"/>
                </a:solidFill>
                <a:latin typeface="Calibri" panose="020F0502020204030204"/>
              </a:rPr>
              <a:t>: &lt;http://www.w3.org/1999/02/22-rdf-syntax-ns#&gt;</a:t>
            </a:r>
          </a:p>
          <a:p>
            <a:pPr fontAlgn="auto">
              <a:spcBef>
                <a:spcPts val="0"/>
              </a:spcBef>
              <a:spcAft>
                <a:spcPts val="0"/>
              </a:spcAft>
            </a:pPr>
            <a:r>
              <a:rPr lang="en-US" dirty="0">
                <a:solidFill>
                  <a:prstClr val="black"/>
                </a:solidFill>
                <a:latin typeface="Calibri" panose="020F0502020204030204"/>
              </a:rPr>
              <a:t>PREFIX </a:t>
            </a:r>
            <a:r>
              <a:rPr lang="en-US" dirty="0" err="1">
                <a:solidFill>
                  <a:prstClr val="black"/>
                </a:solidFill>
                <a:latin typeface="Calibri" panose="020F0502020204030204"/>
              </a:rPr>
              <a:t>db</a:t>
            </a:r>
            <a:r>
              <a:rPr lang="en-US" dirty="0">
                <a:solidFill>
                  <a:prstClr val="black"/>
                </a:solidFill>
                <a:latin typeface="Calibri" panose="020F0502020204030204"/>
              </a:rPr>
              <a:t>: &lt;http://dbpedia.org/page/&gt;</a:t>
            </a:r>
          </a:p>
          <a:p>
            <a:pPr fontAlgn="auto">
              <a:spcBef>
                <a:spcPts val="0"/>
              </a:spcBef>
              <a:spcAft>
                <a:spcPts val="0"/>
              </a:spcAft>
            </a:pPr>
            <a:r>
              <a:rPr lang="en-US" dirty="0">
                <a:solidFill>
                  <a:prstClr val="black"/>
                </a:solidFill>
                <a:latin typeface="Calibri" panose="020F0502020204030204"/>
              </a:rPr>
              <a:t>PREFIX </a:t>
            </a:r>
            <a:r>
              <a:rPr lang="en-US" dirty="0" err="1">
                <a:solidFill>
                  <a:prstClr val="black"/>
                </a:solidFill>
                <a:latin typeface="Calibri" panose="020F0502020204030204"/>
              </a:rPr>
              <a:t>dbpedia</a:t>
            </a:r>
            <a:r>
              <a:rPr lang="en-US" dirty="0">
                <a:solidFill>
                  <a:prstClr val="black"/>
                </a:solidFill>
                <a:latin typeface="Calibri" panose="020F0502020204030204"/>
              </a:rPr>
              <a:t>: &lt;http://dbpedia.org/&gt;</a:t>
            </a:r>
          </a:p>
          <a:p>
            <a:pPr fontAlgn="auto">
              <a:spcBef>
                <a:spcPts val="0"/>
              </a:spcBef>
              <a:spcAft>
                <a:spcPts val="0"/>
              </a:spcAft>
            </a:pPr>
            <a:r>
              <a:rPr lang="en-US" dirty="0">
                <a:solidFill>
                  <a:prstClr val="black"/>
                </a:solidFill>
                <a:latin typeface="Calibri" panose="020F0502020204030204"/>
              </a:rPr>
              <a:t>PREFIX dbo: &lt;http://dbpedia.org/ontology/&gt;</a:t>
            </a:r>
          </a:p>
          <a:p>
            <a:pPr fontAlgn="auto">
              <a:spcBef>
                <a:spcPts val="0"/>
              </a:spcBef>
              <a:spcAft>
                <a:spcPts val="0"/>
              </a:spcAft>
            </a:pPr>
            <a:r>
              <a:rPr lang="en-US" dirty="0">
                <a:solidFill>
                  <a:prstClr val="black"/>
                </a:solidFill>
                <a:latin typeface="+mn-lt"/>
                <a:cs typeface="Arial" panose="020B0604020202020204" pitchFamily="34" charset="0"/>
              </a:rPr>
              <a:t>PREFIX </a:t>
            </a:r>
            <a:r>
              <a:rPr lang="en-US" dirty="0" err="1">
                <a:solidFill>
                  <a:prstClr val="black"/>
                </a:solidFill>
                <a:latin typeface="+mn-lt"/>
                <a:cs typeface="Arial" panose="020B0604020202020204" pitchFamily="34" charset="0"/>
              </a:rPr>
              <a:t>foaf</a:t>
            </a:r>
            <a:r>
              <a:rPr lang="en-US" dirty="0">
                <a:solidFill>
                  <a:prstClr val="black"/>
                </a:solidFill>
                <a:latin typeface="+mn-lt"/>
                <a:cs typeface="Arial" panose="020B0604020202020204" pitchFamily="34" charset="0"/>
              </a:rPr>
              <a:t>: &lt;http://xmlns.com/foaf/0.1/&gt;</a:t>
            </a:r>
            <a:endParaRPr lang="en-US" dirty="0">
              <a:solidFill>
                <a:prstClr val="black"/>
              </a:solidFill>
              <a:latin typeface="+mn-lt"/>
            </a:endParaRPr>
          </a:p>
          <a:p>
            <a:pPr fontAlgn="auto">
              <a:spcBef>
                <a:spcPts val="0"/>
              </a:spcBef>
              <a:spcAft>
                <a:spcPts val="0"/>
              </a:spcAft>
            </a:pPr>
            <a:endParaRPr lang="en-US" dirty="0">
              <a:solidFill>
                <a:prstClr val="black"/>
              </a:solidFill>
              <a:latin typeface="Calibri" panose="020F0502020204030204"/>
            </a:endParaRPr>
          </a:p>
          <a:p>
            <a:pPr fontAlgn="auto">
              <a:spcBef>
                <a:spcPts val="0"/>
              </a:spcBef>
              <a:spcAft>
                <a:spcPts val="0"/>
              </a:spcAft>
            </a:pPr>
            <a:r>
              <a:rPr lang="en-US" dirty="0">
                <a:solidFill>
                  <a:prstClr val="black"/>
                </a:solidFill>
                <a:latin typeface="Calibri" panose="020F0502020204030204"/>
              </a:rPr>
              <a:t>PREFIX : &lt;</a:t>
            </a:r>
            <a:r>
              <a:rPr lang="en-US" dirty="0">
                <a:solidFill>
                  <a:srgbClr val="FF0000"/>
                </a:solidFill>
                <a:latin typeface="Calibri" panose="020F0502020204030204"/>
              </a:rPr>
              <a:t>https://ai.it.jyu.fi/vagan/ontologies/2020/PARAMETERS.owl</a:t>
            </a:r>
            <a:r>
              <a:rPr lang="en-US" dirty="0">
                <a:solidFill>
                  <a:prstClr val="black"/>
                </a:solidFill>
                <a:latin typeface="Calibri" panose="020F0502020204030204"/>
              </a:rPr>
              <a:t>#&gt;</a:t>
            </a:r>
          </a:p>
          <a:p>
            <a:pPr fontAlgn="auto">
              <a:spcBef>
                <a:spcPts val="0"/>
              </a:spcBef>
              <a:spcAft>
                <a:spcPts val="0"/>
              </a:spcAft>
            </a:pPr>
            <a:endParaRPr lang="en-US" dirty="0">
              <a:solidFill>
                <a:prstClr val="black"/>
              </a:solidFill>
              <a:latin typeface="Calibri" panose="020F0502020204030204"/>
            </a:endParaRPr>
          </a:p>
          <a:p>
            <a:pPr fontAlgn="auto">
              <a:spcBef>
                <a:spcPts val="0"/>
              </a:spcBef>
              <a:spcAft>
                <a:spcPts val="0"/>
              </a:spcAft>
            </a:pPr>
            <a:r>
              <a:rPr lang="en-US" dirty="0">
                <a:solidFill>
                  <a:prstClr val="black"/>
                </a:solidFill>
                <a:latin typeface="Calibri" panose="020F0502020204030204"/>
              </a:rPr>
              <a:t>CONSTRUCT {</a:t>
            </a:r>
          </a:p>
          <a:p>
            <a:pPr fontAlgn="auto">
              <a:spcBef>
                <a:spcPts val="0"/>
              </a:spcBef>
              <a:spcAft>
                <a:spcPts val="0"/>
              </a:spcAft>
            </a:pPr>
            <a:r>
              <a:rPr lang="en-US" dirty="0" err="1">
                <a:solidFill>
                  <a:prstClr val="black"/>
                </a:solidFill>
                <a:latin typeface="Calibri" panose="020F0502020204030204"/>
              </a:rPr>
              <a:t>dbo:Person</a:t>
            </a:r>
            <a:r>
              <a:rPr lang="en-US" dirty="0">
                <a:solidFill>
                  <a:prstClr val="black"/>
                </a:solidFill>
                <a:latin typeface="Calibri" panose="020F0502020204030204"/>
              </a:rPr>
              <a:t> a </a:t>
            </a:r>
            <a:r>
              <a:rPr lang="en-US" dirty="0" err="1">
                <a:solidFill>
                  <a:prstClr val="black"/>
                </a:solidFill>
                <a:latin typeface="Calibri" panose="020F0502020204030204"/>
              </a:rPr>
              <a:t>owl:Class</a:t>
            </a:r>
            <a:r>
              <a:rPr lang="en-US" dirty="0">
                <a:solidFill>
                  <a:prstClr val="black"/>
                </a:solidFill>
                <a:latin typeface="Calibri" panose="020F0502020204030204"/>
              </a:rPr>
              <a:t> . ?hero rdf:type </a:t>
            </a:r>
            <a:r>
              <a:rPr lang="en-US" dirty="0" err="1">
                <a:solidFill>
                  <a:prstClr val="black"/>
                </a:solidFill>
                <a:latin typeface="Calibri" panose="020F0502020204030204"/>
              </a:rPr>
              <a:t>dbo:Person</a:t>
            </a:r>
            <a:r>
              <a:rPr lang="en-US" dirty="0">
                <a:solidFill>
                  <a:prstClr val="black"/>
                </a:solidFill>
                <a:latin typeface="Calibri" panose="020F0502020204030204"/>
              </a:rPr>
              <a:t> .</a:t>
            </a:r>
          </a:p>
          <a:p>
            <a:pPr fontAlgn="auto">
              <a:spcBef>
                <a:spcPts val="0"/>
              </a:spcBef>
              <a:spcAft>
                <a:spcPts val="0"/>
              </a:spcAft>
            </a:pPr>
            <a:endParaRPr lang="en-US" dirty="0">
              <a:solidFill>
                <a:prstClr val="black"/>
              </a:solidFill>
              <a:latin typeface="Calibri" panose="020F0502020204030204"/>
            </a:endParaRPr>
          </a:p>
          <a:p>
            <a:pPr fontAlgn="auto">
              <a:spcBef>
                <a:spcPts val="0"/>
              </a:spcBef>
              <a:spcAft>
                <a:spcPts val="0"/>
              </a:spcAft>
            </a:pPr>
            <a:r>
              <a:rPr lang="en-US" dirty="0" err="1">
                <a:solidFill>
                  <a:prstClr val="black"/>
                </a:solidFill>
                <a:latin typeface="Calibri" panose="020F0502020204030204"/>
              </a:rPr>
              <a:t>dbo:weight</a:t>
            </a:r>
            <a:r>
              <a:rPr lang="en-US" dirty="0">
                <a:solidFill>
                  <a:prstClr val="black"/>
                </a:solidFill>
                <a:latin typeface="Calibri" panose="020F0502020204030204"/>
              </a:rPr>
              <a:t> a owl:DatatypeProperty . </a:t>
            </a:r>
            <a:r>
              <a:rPr lang="en-US" dirty="0" err="1">
                <a:solidFill>
                  <a:prstClr val="black"/>
                </a:solidFill>
                <a:latin typeface="Calibri" panose="020F0502020204030204"/>
              </a:rPr>
              <a:t>dbo:weight</a:t>
            </a:r>
            <a:r>
              <a:rPr lang="en-US" dirty="0">
                <a:solidFill>
                  <a:prstClr val="black"/>
                </a:solidFill>
                <a:latin typeface="Calibri" panose="020F0502020204030204"/>
              </a:rPr>
              <a:t> a </a:t>
            </a:r>
            <a:r>
              <a:rPr lang="en-US" dirty="0" err="1">
                <a:solidFill>
                  <a:prstClr val="black"/>
                </a:solidFill>
                <a:latin typeface="Calibri" panose="020F0502020204030204"/>
              </a:rPr>
              <a:t>owl:FunctionalProperty</a:t>
            </a:r>
            <a:r>
              <a:rPr lang="en-US" dirty="0">
                <a:solidFill>
                  <a:prstClr val="black"/>
                </a:solidFill>
                <a:latin typeface="Calibri" panose="020F0502020204030204"/>
              </a:rPr>
              <a:t>.  </a:t>
            </a:r>
            <a:r>
              <a:rPr lang="en-US" dirty="0" err="1">
                <a:solidFill>
                  <a:prstClr val="black"/>
                </a:solidFill>
                <a:latin typeface="Calibri" panose="020F0502020204030204"/>
              </a:rPr>
              <a:t>dbo:weight</a:t>
            </a:r>
            <a:r>
              <a:rPr lang="en-US" dirty="0">
                <a:solidFill>
                  <a:prstClr val="black"/>
                </a:solidFill>
                <a:latin typeface="Calibri" panose="020F0502020204030204"/>
              </a:rPr>
              <a:t> </a:t>
            </a:r>
            <a:r>
              <a:rPr lang="en-US" dirty="0" err="1">
                <a:solidFill>
                  <a:prstClr val="black"/>
                </a:solidFill>
                <a:latin typeface="Calibri" panose="020F0502020204030204"/>
              </a:rPr>
              <a:t>rdfs:domain</a:t>
            </a:r>
            <a:r>
              <a:rPr lang="en-US" dirty="0">
                <a:solidFill>
                  <a:prstClr val="black"/>
                </a:solidFill>
                <a:latin typeface="Calibri" panose="020F0502020204030204"/>
              </a:rPr>
              <a:t> dbo:Person . </a:t>
            </a:r>
            <a:r>
              <a:rPr lang="en-US" dirty="0" err="1">
                <a:solidFill>
                  <a:prstClr val="black"/>
                </a:solidFill>
                <a:latin typeface="Calibri" panose="020F0502020204030204"/>
              </a:rPr>
              <a:t>dbo:weight</a:t>
            </a:r>
            <a:r>
              <a:rPr lang="en-US" dirty="0">
                <a:solidFill>
                  <a:prstClr val="black"/>
                </a:solidFill>
                <a:latin typeface="Calibri" panose="020F0502020204030204"/>
              </a:rPr>
              <a:t> </a:t>
            </a:r>
            <a:r>
              <a:rPr lang="en-US" dirty="0" err="1">
                <a:solidFill>
                  <a:prstClr val="black"/>
                </a:solidFill>
                <a:latin typeface="Calibri" panose="020F0502020204030204"/>
              </a:rPr>
              <a:t>rdfs:range</a:t>
            </a:r>
            <a:r>
              <a:rPr lang="en-US" dirty="0">
                <a:solidFill>
                  <a:prstClr val="black"/>
                </a:solidFill>
                <a:latin typeface="Calibri" panose="020F0502020204030204"/>
              </a:rPr>
              <a:t> </a:t>
            </a:r>
            <a:r>
              <a:rPr lang="en-US" dirty="0" err="1">
                <a:solidFill>
                  <a:prstClr val="black"/>
                </a:solidFill>
                <a:latin typeface="Calibri" panose="020F0502020204030204"/>
              </a:rPr>
              <a:t>xsd:double</a:t>
            </a:r>
            <a:r>
              <a:rPr lang="en-US" dirty="0">
                <a:solidFill>
                  <a:prstClr val="black"/>
                </a:solidFill>
                <a:latin typeface="Calibri" panose="020F0502020204030204"/>
              </a:rPr>
              <a:t> .  </a:t>
            </a:r>
          </a:p>
          <a:p>
            <a:pPr fontAlgn="auto">
              <a:spcBef>
                <a:spcPts val="0"/>
              </a:spcBef>
              <a:spcAft>
                <a:spcPts val="0"/>
              </a:spcAft>
            </a:pPr>
            <a:endParaRPr lang="en-US" dirty="0">
              <a:solidFill>
                <a:prstClr val="black"/>
              </a:solidFill>
              <a:latin typeface="Calibri" panose="020F0502020204030204"/>
            </a:endParaRPr>
          </a:p>
          <a:p>
            <a:pPr fontAlgn="auto">
              <a:spcBef>
                <a:spcPts val="0"/>
              </a:spcBef>
              <a:spcAft>
                <a:spcPts val="0"/>
              </a:spcAft>
            </a:pPr>
            <a:r>
              <a:rPr lang="en-US" dirty="0" err="1">
                <a:solidFill>
                  <a:prstClr val="black"/>
                </a:solidFill>
                <a:latin typeface="Calibri" panose="020F0502020204030204"/>
              </a:rPr>
              <a:t>dbo:height</a:t>
            </a:r>
            <a:r>
              <a:rPr lang="en-US" dirty="0">
                <a:solidFill>
                  <a:prstClr val="black"/>
                </a:solidFill>
                <a:latin typeface="Calibri" panose="020F0502020204030204"/>
              </a:rPr>
              <a:t> a </a:t>
            </a:r>
            <a:r>
              <a:rPr lang="en-US" dirty="0" err="1">
                <a:solidFill>
                  <a:prstClr val="black"/>
                </a:solidFill>
                <a:latin typeface="Calibri" panose="020F0502020204030204"/>
              </a:rPr>
              <a:t>owl:DatatypeProperty</a:t>
            </a:r>
            <a:r>
              <a:rPr lang="en-US" dirty="0">
                <a:solidFill>
                  <a:prstClr val="black"/>
                </a:solidFill>
                <a:latin typeface="Calibri" panose="020F0502020204030204"/>
              </a:rPr>
              <a:t> . </a:t>
            </a:r>
            <a:r>
              <a:rPr lang="en-US" dirty="0" err="1">
                <a:solidFill>
                  <a:prstClr val="black"/>
                </a:solidFill>
                <a:latin typeface="Calibri" panose="020F0502020204030204"/>
              </a:rPr>
              <a:t>dbo:height</a:t>
            </a:r>
            <a:r>
              <a:rPr lang="en-US" dirty="0">
                <a:solidFill>
                  <a:prstClr val="black"/>
                </a:solidFill>
                <a:latin typeface="Calibri" panose="020F0502020204030204"/>
              </a:rPr>
              <a:t> a </a:t>
            </a:r>
            <a:r>
              <a:rPr lang="en-US" dirty="0" err="1">
                <a:solidFill>
                  <a:prstClr val="black"/>
                </a:solidFill>
                <a:latin typeface="Calibri" panose="020F0502020204030204"/>
              </a:rPr>
              <a:t>owl:FunctionalProperty</a:t>
            </a:r>
            <a:r>
              <a:rPr lang="en-US" dirty="0">
                <a:solidFill>
                  <a:prstClr val="black"/>
                </a:solidFill>
                <a:latin typeface="Calibri" panose="020F0502020204030204"/>
              </a:rPr>
              <a:t>.  </a:t>
            </a:r>
            <a:r>
              <a:rPr lang="en-US" dirty="0" err="1">
                <a:solidFill>
                  <a:prstClr val="black"/>
                </a:solidFill>
                <a:latin typeface="Calibri" panose="020F0502020204030204"/>
              </a:rPr>
              <a:t>dbo:height</a:t>
            </a:r>
            <a:r>
              <a:rPr lang="en-US" dirty="0">
                <a:solidFill>
                  <a:prstClr val="black"/>
                </a:solidFill>
                <a:latin typeface="Calibri" panose="020F0502020204030204"/>
              </a:rPr>
              <a:t> </a:t>
            </a:r>
            <a:r>
              <a:rPr lang="en-US" dirty="0" err="1">
                <a:solidFill>
                  <a:prstClr val="black"/>
                </a:solidFill>
                <a:latin typeface="Calibri" panose="020F0502020204030204"/>
              </a:rPr>
              <a:t>rdfs:domain</a:t>
            </a:r>
            <a:r>
              <a:rPr lang="en-US" dirty="0">
                <a:solidFill>
                  <a:prstClr val="black"/>
                </a:solidFill>
                <a:latin typeface="Calibri" panose="020F0502020204030204"/>
              </a:rPr>
              <a:t> </a:t>
            </a:r>
            <a:r>
              <a:rPr lang="en-US" dirty="0" err="1">
                <a:solidFill>
                  <a:prstClr val="black"/>
                </a:solidFill>
                <a:latin typeface="Calibri" panose="020F0502020204030204"/>
              </a:rPr>
              <a:t>dbo:Person</a:t>
            </a:r>
            <a:r>
              <a:rPr lang="en-US" dirty="0">
                <a:solidFill>
                  <a:prstClr val="black"/>
                </a:solidFill>
                <a:latin typeface="Calibri" panose="020F0502020204030204"/>
              </a:rPr>
              <a:t> . </a:t>
            </a:r>
            <a:r>
              <a:rPr lang="en-US" dirty="0" err="1">
                <a:solidFill>
                  <a:prstClr val="black"/>
                </a:solidFill>
                <a:latin typeface="Calibri" panose="020F0502020204030204"/>
              </a:rPr>
              <a:t>dbo:height</a:t>
            </a:r>
            <a:r>
              <a:rPr lang="en-US" dirty="0">
                <a:solidFill>
                  <a:prstClr val="black"/>
                </a:solidFill>
                <a:latin typeface="Calibri" panose="020F0502020204030204"/>
              </a:rPr>
              <a:t> </a:t>
            </a:r>
            <a:r>
              <a:rPr lang="en-US" dirty="0" err="1">
                <a:solidFill>
                  <a:prstClr val="black"/>
                </a:solidFill>
                <a:latin typeface="Calibri" panose="020F0502020204030204"/>
              </a:rPr>
              <a:t>rdfs:range</a:t>
            </a:r>
            <a:r>
              <a:rPr lang="en-US" dirty="0">
                <a:solidFill>
                  <a:prstClr val="black"/>
                </a:solidFill>
                <a:latin typeface="Calibri" panose="020F0502020204030204"/>
              </a:rPr>
              <a:t> </a:t>
            </a:r>
            <a:r>
              <a:rPr lang="en-US" dirty="0" err="1">
                <a:solidFill>
                  <a:prstClr val="black"/>
                </a:solidFill>
                <a:latin typeface="Calibri" panose="020F0502020204030204"/>
              </a:rPr>
              <a:t>xsd:double</a:t>
            </a:r>
            <a:r>
              <a:rPr lang="en-US" dirty="0">
                <a:solidFill>
                  <a:prstClr val="black"/>
                </a:solidFill>
                <a:latin typeface="Calibri" panose="020F0502020204030204"/>
              </a:rPr>
              <a:t> .  </a:t>
            </a:r>
          </a:p>
          <a:p>
            <a:pPr fontAlgn="auto">
              <a:spcBef>
                <a:spcPts val="0"/>
              </a:spcBef>
              <a:spcAft>
                <a:spcPts val="0"/>
              </a:spcAft>
            </a:pPr>
            <a:endParaRPr lang="en-US" dirty="0">
              <a:solidFill>
                <a:prstClr val="black"/>
              </a:solidFill>
              <a:latin typeface="Calibri" panose="020F0502020204030204"/>
            </a:endParaRPr>
          </a:p>
          <a:p>
            <a:pPr fontAlgn="auto">
              <a:spcBef>
                <a:spcPts val="0"/>
              </a:spcBef>
              <a:spcAft>
                <a:spcPts val="0"/>
              </a:spcAft>
            </a:pPr>
            <a:r>
              <a:rPr lang="en-US" dirty="0">
                <a:solidFill>
                  <a:prstClr val="black"/>
                </a:solidFill>
                <a:latin typeface="Calibri" panose="020F0502020204030204"/>
              </a:rPr>
              <a:t>?hero </a:t>
            </a:r>
            <a:r>
              <a:rPr lang="en-US" dirty="0" err="1">
                <a:solidFill>
                  <a:prstClr val="black"/>
                </a:solidFill>
                <a:latin typeface="Calibri" panose="020F0502020204030204"/>
              </a:rPr>
              <a:t>dbo:weight</a:t>
            </a:r>
            <a:r>
              <a:rPr lang="en-US" dirty="0">
                <a:solidFill>
                  <a:prstClr val="black"/>
                </a:solidFill>
                <a:latin typeface="Calibri" panose="020F0502020204030204"/>
              </a:rPr>
              <a:t> ?weight . ?hero </a:t>
            </a:r>
            <a:r>
              <a:rPr lang="en-US" dirty="0" err="1">
                <a:solidFill>
                  <a:prstClr val="black"/>
                </a:solidFill>
                <a:latin typeface="Calibri" panose="020F0502020204030204"/>
              </a:rPr>
              <a:t>dbo:height</a:t>
            </a:r>
            <a:r>
              <a:rPr lang="en-US" dirty="0">
                <a:solidFill>
                  <a:prstClr val="black"/>
                </a:solidFill>
                <a:latin typeface="Calibri" panose="020F0502020204030204"/>
              </a:rPr>
              <a:t> ?height  } </a:t>
            </a:r>
          </a:p>
          <a:p>
            <a:pPr fontAlgn="auto">
              <a:spcBef>
                <a:spcPts val="0"/>
              </a:spcBef>
              <a:spcAft>
                <a:spcPts val="0"/>
              </a:spcAft>
            </a:pPr>
            <a:endParaRPr lang="en-US" dirty="0">
              <a:solidFill>
                <a:prstClr val="black"/>
              </a:solidFill>
              <a:latin typeface="Calibri" panose="020F0502020204030204"/>
            </a:endParaRPr>
          </a:p>
          <a:p>
            <a:pPr fontAlgn="auto">
              <a:spcBef>
                <a:spcPts val="0"/>
              </a:spcBef>
              <a:spcAft>
                <a:spcPts val="0"/>
              </a:spcAft>
            </a:pPr>
            <a:r>
              <a:rPr lang="en-US" dirty="0">
                <a:solidFill>
                  <a:prstClr val="black"/>
                </a:solidFill>
                <a:latin typeface="Calibri" panose="020F0502020204030204"/>
              </a:rPr>
              <a:t>WHERE {</a:t>
            </a:r>
          </a:p>
          <a:p>
            <a:pPr fontAlgn="auto">
              <a:spcBef>
                <a:spcPts val="0"/>
              </a:spcBef>
              <a:spcAft>
                <a:spcPts val="0"/>
              </a:spcAft>
            </a:pPr>
            <a:r>
              <a:rPr lang="en-US" dirty="0">
                <a:solidFill>
                  <a:prstClr val="black"/>
                </a:solidFill>
                <a:latin typeface="Calibri" panose="020F0502020204030204"/>
              </a:rPr>
              <a:t>?hero rdf:type  </a:t>
            </a:r>
            <a:r>
              <a:rPr lang="en-US" dirty="0" err="1">
                <a:solidFill>
                  <a:prstClr val="black"/>
                </a:solidFill>
                <a:latin typeface="Calibri" panose="020F0502020204030204"/>
              </a:rPr>
              <a:t>dbo:Person</a:t>
            </a:r>
            <a:r>
              <a:rPr lang="en-US" dirty="0">
                <a:solidFill>
                  <a:prstClr val="black"/>
                </a:solidFill>
                <a:latin typeface="Calibri" panose="020F0502020204030204"/>
              </a:rPr>
              <a:t> . ?hero </a:t>
            </a:r>
            <a:r>
              <a:rPr lang="en-US" dirty="0" err="1">
                <a:solidFill>
                  <a:prstClr val="black"/>
                </a:solidFill>
                <a:latin typeface="Calibri" panose="020F0502020204030204"/>
              </a:rPr>
              <a:t>dbo:height</a:t>
            </a:r>
            <a:r>
              <a:rPr lang="en-US" dirty="0">
                <a:solidFill>
                  <a:prstClr val="black"/>
                </a:solidFill>
                <a:latin typeface="Calibri" panose="020F0502020204030204"/>
              </a:rPr>
              <a:t>   ?height . ?hero </a:t>
            </a:r>
            <a:r>
              <a:rPr lang="en-US" dirty="0" err="1">
                <a:solidFill>
                  <a:prstClr val="black"/>
                </a:solidFill>
                <a:latin typeface="Calibri" panose="020F0502020204030204"/>
              </a:rPr>
              <a:t>dbo:weight</a:t>
            </a:r>
            <a:r>
              <a:rPr lang="en-US" dirty="0">
                <a:solidFill>
                  <a:prstClr val="black"/>
                </a:solidFill>
                <a:latin typeface="Calibri" panose="020F0502020204030204"/>
              </a:rPr>
              <a:t>   ?weight }</a:t>
            </a:r>
          </a:p>
        </p:txBody>
      </p:sp>
      <p:sp>
        <p:nvSpPr>
          <p:cNvPr id="5" name="Rectangle 4"/>
          <p:cNvSpPr/>
          <p:nvPr/>
        </p:nvSpPr>
        <p:spPr>
          <a:xfrm>
            <a:off x="5694535" y="1441177"/>
            <a:ext cx="344530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USING: </a:t>
            </a:r>
            <a:r>
              <a:rPr lang="en-US" sz="1800" dirty="0">
                <a:solidFill>
                  <a:prstClr val="black"/>
                </a:solidFill>
                <a:latin typeface="Calibri" panose="020F0502020204030204"/>
                <a:hlinkClick r:id="rId2"/>
              </a:rPr>
              <a:t>http://dbpedia.org/sparql</a:t>
            </a:r>
            <a:r>
              <a:rPr lang="en-US" sz="1800" dirty="0">
                <a:solidFill>
                  <a:prstClr val="black"/>
                </a:solidFill>
                <a:latin typeface="Calibri" panose="020F0502020204030204"/>
              </a:rPr>
              <a:t>  </a:t>
            </a:r>
          </a:p>
        </p:txBody>
      </p:sp>
      <p:sp>
        <p:nvSpPr>
          <p:cNvPr id="2" name="Rectangle 1"/>
          <p:cNvSpPr/>
          <p:nvPr/>
        </p:nvSpPr>
        <p:spPr>
          <a:xfrm>
            <a:off x="5708673" y="1126448"/>
            <a:ext cx="264412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FROM: http://dbpedia.org</a:t>
            </a:r>
          </a:p>
        </p:txBody>
      </p:sp>
      <p:sp>
        <p:nvSpPr>
          <p:cNvPr id="7" name="Rectangle 6"/>
          <p:cNvSpPr/>
          <p:nvPr/>
        </p:nvSpPr>
        <p:spPr>
          <a:xfrm>
            <a:off x="165538" y="57932"/>
            <a:ext cx="8678918" cy="70788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fontAlgn="auto">
              <a:spcBef>
                <a:spcPts val="0"/>
              </a:spcBef>
              <a:spcAft>
                <a:spcPts val="0"/>
              </a:spcAft>
              <a:defRPr/>
            </a:pPr>
            <a:r>
              <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Constructing complete ontology and cut a part of DBPedia graph to populate the ontology using SPARQL CONSTRUCT query (both together)</a:t>
            </a:r>
          </a:p>
        </p:txBody>
      </p:sp>
    </p:spTree>
    <p:extLst>
      <p:ext uri="{BB962C8B-B14F-4D97-AF65-F5344CB8AC3E}">
        <p14:creationId xmlns:p14="http://schemas.microsoft.com/office/powerpoint/2010/main" val="32483594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5" y="1363176"/>
            <a:ext cx="8928992" cy="5509200"/>
          </a:xfrm>
          <a:prstGeom prst="rect">
            <a:avLst/>
          </a:prstGeom>
        </p:spPr>
        <p:txBody>
          <a:bodyPr wrap="square">
            <a:spAutoFit/>
          </a:bodyPr>
          <a:lstStyle/>
          <a:p>
            <a:pPr fontAlgn="auto">
              <a:spcBef>
                <a:spcPts val="0"/>
              </a:spcBef>
              <a:spcAft>
                <a:spcPts val="0"/>
              </a:spcAft>
            </a:pPr>
            <a:r>
              <a:rPr lang="en-US" sz="1600" dirty="0">
                <a:solidFill>
                  <a:prstClr val="black"/>
                </a:solidFill>
                <a:latin typeface="Calibri" panose="020F0502020204030204"/>
              </a:rPr>
              <a:t>PREFIX owl: &lt;http://www.w3.org/2002/07/owl#&gt;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xsd</a:t>
            </a:r>
            <a:r>
              <a:rPr lang="en-US" sz="1600" dirty="0">
                <a:solidFill>
                  <a:prstClr val="black"/>
                </a:solidFill>
                <a:latin typeface="Calibri" panose="020F0502020204030204"/>
              </a:rPr>
              <a:t>: &lt;http://www.w3.org/2001/XMLSchema#&gt;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rdfs</a:t>
            </a:r>
            <a:r>
              <a:rPr lang="en-US" sz="1600" dirty="0">
                <a:solidFill>
                  <a:prstClr val="black"/>
                </a:solidFill>
                <a:latin typeface="Calibri" panose="020F0502020204030204"/>
              </a:rPr>
              <a:t>: &lt;http://www.w3.org/2000/01/rdf-schema#&gt;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rdf</a:t>
            </a:r>
            <a:r>
              <a:rPr lang="en-US" sz="1600" dirty="0">
                <a:solidFill>
                  <a:prstClr val="black"/>
                </a:solidFill>
                <a:latin typeface="Calibri" panose="020F0502020204030204"/>
              </a:rPr>
              <a:t>: &lt;http://www.w3.org/1999/02/22-rdf-syntax-ns#&gt;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db</a:t>
            </a:r>
            <a:r>
              <a:rPr lang="en-US" sz="1600" dirty="0">
                <a:solidFill>
                  <a:prstClr val="black"/>
                </a:solidFill>
                <a:latin typeface="Calibri" panose="020F0502020204030204"/>
              </a:rPr>
              <a:t>: &lt;http://dbpedia.org/page/&gt;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dbpedia</a:t>
            </a:r>
            <a:r>
              <a:rPr lang="en-US" sz="1600" dirty="0">
                <a:solidFill>
                  <a:prstClr val="black"/>
                </a:solidFill>
                <a:latin typeface="Calibri" panose="020F0502020204030204"/>
              </a:rPr>
              <a:t>: &lt;http://dbpedia.org/&gt;</a:t>
            </a:r>
          </a:p>
          <a:p>
            <a:pPr fontAlgn="auto">
              <a:spcBef>
                <a:spcPts val="0"/>
              </a:spcBef>
              <a:spcAft>
                <a:spcPts val="0"/>
              </a:spcAft>
            </a:pPr>
            <a:r>
              <a:rPr lang="en-US" sz="1600" dirty="0">
                <a:solidFill>
                  <a:prstClr val="black"/>
                </a:solidFill>
                <a:latin typeface="Calibri" panose="020F0502020204030204"/>
              </a:rPr>
              <a:t>PREFIX dbo: &lt;http://dbpedia.org/ontology/&gt;</a:t>
            </a:r>
          </a:p>
          <a:p>
            <a:pPr fontAlgn="auto">
              <a:spcBef>
                <a:spcPts val="0"/>
              </a:spcBef>
              <a:spcAft>
                <a:spcPts val="0"/>
              </a:spcAft>
            </a:pPr>
            <a:r>
              <a:rPr lang="en-US" sz="1600" dirty="0">
                <a:solidFill>
                  <a:prstClr val="black"/>
                </a:solidFill>
                <a:latin typeface="Calibri" panose="020F0502020204030204"/>
              </a:rPr>
              <a:t>PREFIX import: &lt;https://ai.it.jyu.fi/vagan/ontologies/2019/CX.owl#&gt;</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PREFIX : &lt;</a:t>
            </a:r>
            <a:r>
              <a:rPr lang="en-US" sz="1600" dirty="0">
                <a:solidFill>
                  <a:srgbClr val="FF0000"/>
                </a:solidFill>
                <a:latin typeface="Calibri" panose="020F0502020204030204"/>
              </a:rPr>
              <a:t>https://ai.it.jyu.fi/vagan/ontologies/2019/import3.owl</a:t>
            </a:r>
            <a:r>
              <a:rPr lang="en-US" sz="1600" dirty="0">
                <a:solidFill>
                  <a:prstClr val="black"/>
                </a:solidFill>
                <a:latin typeface="Calibri" panose="020F0502020204030204"/>
              </a:rPr>
              <a:t>#&gt;</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CONSTRUCT {</a:t>
            </a:r>
            <a:r>
              <a:rPr lang="en-US" sz="1600" dirty="0" err="1">
                <a:solidFill>
                  <a:prstClr val="black"/>
                </a:solidFill>
                <a:latin typeface="Calibri" panose="020F0502020204030204"/>
              </a:rPr>
              <a:t>import:Business</a:t>
            </a:r>
            <a:r>
              <a:rPr lang="en-US" sz="1600" dirty="0">
                <a:solidFill>
                  <a:prstClr val="black"/>
                </a:solidFill>
                <a:latin typeface="Calibri" panose="020F0502020204030204"/>
              </a:rPr>
              <a:t> a </a:t>
            </a:r>
            <a:r>
              <a:rPr lang="en-US" sz="1600" dirty="0" err="1">
                <a:solidFill>
                  <a:prstClr val="black"/>
                </a:solidFill>
                <a:latin typeface="Calibri" panose="020F0502020204030204"/>
              </a:rPr>
              <a:t>owl:Class</a:t>
            </a:r>
            <a:r>
              <a:rPr lang="en-US" sz="1600" dirty="0">
                <a:solidFill>
                  <a:prstClr val="black"/>
                </a:solidFill>
                <a:latin typeface="Calibri" panose="020F0502020204030204"/>
              </a:rPr>
              <a:t> . </a:t>
            </a:r>
            <a:r>
              <a:rPr lang="en-US" sz="1600" dirty="0" err="1">
                <a:solidFill>
                  <a:prstClr val="black"/>
                </a:solidFill>
                <a:latin typeface="Calibri" panose="020F0502020204030204"/>
              </a:rPr>
              <a:t>import:Product</a:t>
            </a:r>
            <a:r>
              <a:rPr lang="en-US" sz="1600" dirty="0">
                <a:solidFill>
                  <a:prstClr val="black"/>
                </a:solidFill>
                <a:latin typeface="Calibri" panose="020F0502020204030204"/>
              </a:rPr>
              <a:t> a </a:t>
            </a:r>
            <a:r>
              <a:rPr lang="en-US" sz="1600" dirty="0" err="1">
                <a:solidFill>
                  <a:prstClr val="black"/>
                </a:solidFill>
                <a:latin typeface="Calibri" panose="020F0502020204030204"/>
              </a:rPr>
              <a:t>owl:Class</a:t>
            </a:r>
            <a:r>
              <a:rPr lang="en-US" sz="1600" dirty="0">
                <a:solidFill>
                  <a:prstClr val="black"/>
                </a:solidFill>
                <a:latin typeface="Calibri" panose="020F0502020204030204"/>
              </a:rPr>
              <a:t> .</a:t>
            </a:r>
          </a:p>
          <a:p>
            <a:pPr fontAlgn="auto">
              <a:spcBef>
                <a:spcPts val="0"/>
              </a:spcBef>
              <a:spcAft>
                <a:spcPts val="0"/>
              </a:spcAft>
            </a:pPr>
            <a:r>
              <a:rPr lang="en-US" sz="1600" dirty="0">
                <a:solidFill>
                  <a:prstClr val="black"/>
                </a:solidFill>
                <a:latin typeface="Calibri" panose="020F0502020204030204"/>
              </a:rPr>
              <a:t>           ?product rdf:type </a:t>
            </a:r>
            <a:r>
              <a:rPr lang="en-US" sz="1600" dirty="0" err="1">
                <a:solidFill>
                  <a:prstClr val="black"/>
                </a:solidFill>
                <a:latin typeface="Calibri" panose="020F0502020204030204"/>
              </a:rPr>
              <a:t>import:Product</a:t>
            </a:r>
            <a:r>
              <a:rPr lang="en-US" sz="1600" dirty="0">
                <a:solidFill>
                  <a:prstClr val="black"/>
                </a:solidFill>
                <a:latin typeface="Calibri" panose="020F0502020204030204"/>
              </a:rPr>
              <a:t> . ?company rdf:type </a:t>
            </a:r>
            <a:r>
              <a:rPr lang="en-US" sz="1600" dirty="0" err="1">
                <a:solidFill>
                  <a:prstClr val="black"/>
                </a:solidFill>
                <a:latin typeface="Calibri" panose="020F0502020204030204"/>
              </a:rPr>
              <a:t>import:Business</a:t>
            </a:r>
            <a:r>
              <a:rPr lang="en-US" sz="1600" dirty="0">
                <a:solidFill>
                  <a:prstClr val="black"/>
                </a:solidFill>
                <a:latin typeface="Calibri" panose="020F0502020204030204"/>
              </a:rPr>
              <a:t> . </a:t>
            </a:r>
            <a:r>
              <a:rPr lang="en-US" sz="1600" dirty="0" err="1">
                <a:solidFill>
                  <a:prstClr val="black"/>
                </a:solidFill>
                <a:latin typeface="Calibri" panose="020F0502020204030204"/>
              </a:rPr>
              <a:t>import:hasProducer</a:t>
            </a:r>
            <a:r>
              <a:rPr lang="en-US" sz="1600" dirty="0">
                <a:solidFill>
                  <a:prstClr val="black"/>
                </a:solidFill>
                <a:latin typeface="Calibri" panose="020F0502020204030204"/>
              </a:rPr>
              <a:t> a owl:ObjectProperty . </a:t>
            </a:r>
            <a:r>
              <a:rPr lang="en-US" sz="1600" dirty="0" err="1">
                <a:solidFill>
                  <a:prstClr val="black"/>
                </a:solidFill>
                <a:latin typeface="Calibri" panose="020F0502020204030204"/>
              </a:rPr>
              <a:t>import:isProducerOf</a:t>
            </a:r>
            <a:r>
              <a:rPr lang="en-US" sz="1600" dirty="0">
                <a:solidFill>
                  <a:prstClr val="black"/>
                </a:solidFill>
                <a:latin typeface="Calibri" panose="020F0502020204030204"/>
              </a:rPr>
              <a:t> a owl:ObjectProperty .</a:t>
            </a:r>
          </a:p>
          <a:p>
            <a:pPr fontAlgn="auto">
              <a:spcBef>
                <a:spcPts val="0"/>
              </a:spcBef>
              <a:spcAft>
                <a:spcPts val="0"/>
              </a:spcAft>
            </a:pPr>
            <a:r>
              <a:rPr lang="en-US" sz="1600" dirty="0">
                <a:solidFill>
                  <a:prstClr val="black"/>
                </a:solidFill>
                <a:latin typeface="Calibri" panose="020F0502020204030204"/>
              </a:rPr>
              <a:t>           </a:t>
            </a:r>
            <a:r>
              <a:rPr lang="en-US" sz="1600" dirty="0" err="1">
                <a:solidFill>
                  <a:prstClr val="black"/>
                </a:solidFill>
                <a:latin typeface="Calibri" panose="020F0502020204030204"/>
              </a:rPr>
              <a:t>import:hasProducer</a:t>
            </a:r>
            <a:r>
              <a:rPr lang="en-US" sz="1600" dirty="0">
                <a:solidFill>
                  <a:prstClr val="black"/>
                </a:solidFill>
                <a:latin typeface="Calibri" panose="020F0502020204030204"/>
              </a:rPr>
              <a:t> </a:t>
            </a:r>
            <a:r>
              <a:rPr lang="en-US" sz="1600" dirty="0" err="1">
                <a:solidFill>
                  <a:prstClr val="black"/>
                </a:solidFill>
                <a:latin typeface="Calibri" panose="020F0502020204030204"/>
              </a:rPr>
              <a:t>rdfs:domain</a:t>
            </a:r>
            <a:r>
              <a:rPr lang="en-US" sz="1600" dirty="0">
                <a:solidFill>
                  <a:prstClr val="black"/>
                </a:solidFill>
                <a:latin typeface="Calibri" panose="020F0502020204030204"/>
              </a:rPr>
              <a:t> </a:t>
            </a:r>
            <a:r>
              <a:rPr lang="en-US" sz="1600" dirty="0" err="1">
                <a:solidFill>
                  <a:prstClr val="black"/>
                </a:solidFill>
                <a:latin typeface="Calibri" panose="020F0502020204030204"/>
              </a:rPr>
              <a:t>import:Product</a:t>
            </a:r>
            <a:r>
              <a:rPr lang="en-US" sz="1600" dirty="0">
                <a:solidFill>
                  <a:prstClr val="black"/>
                </a:solidFill>
                <a:latin typeface="Calibri" panose="020F0502020204030204"/>
              </a:rPr>
              <a:t> . </a:t>
            </a:r>
            <a:r>
              <a:rPr lang="en-US" sz="1600" dirty="0" err="1">
                <a:solidFill>
                  <a:prstClr val="black"/>
                </a:solidFill>
                <a:latin typeface="Calibri" panose="020F0502020204030204"/>
              </a:rPr>
              <a:t>import:hasProducer</a:t>
            </a:r>
            <a:r>
              <a:rPr lang="en-US" sz="1600" dirty="0">
                <a:solidFill>
                  <a:prstClr val="black"/>
                </a:solidFill>
                <a:latin typeface="Calibri" panose="020F0502020204030204"/>
              </a:rPr>
              <a:t> </a:t>
            </a:r>
            <a:r>
              <a:rPr lang="en-US" sz="1600" dirty="0" err="1">
                <a:solidFill>
                  <a:prstClr val="black"/>
                </a:solidFill>
                <a:latin typeface="Calibri" panose="020F0502020204030204"/>
              </a:rPr>
              <a:t>rdfs:range</a:t>
            </a:r>
            <a:r>
              <a:rPr lang="en-US" sz="1600" dirty="0">
                <a:solidFill>
                  <a:prstClr val="black"/>
                </a:solidFill>
                <a:latin typeface="Calibri" panose="020F0502020204030204"/>
              </a:rPr>
              <a:t> </a:t>
            </a:r>
            <a:r>
              <a:rPr lang="en-US" sz="1600" dirty="0" err="1">
                <a:solidFill>
                  <a:prstClr val="black"/>
                </a:solidFill>
                <a:latin typeface="Calibri" panose="020F0502020204030204"/>
              </a:rPr>
              <a:t>import:Business</a:t>
            </a:r>
            <a:r>
              <a:rPr lang="en-US" sz="1600" dirty="0">
                <a:solidFill>
                  <a:prstClr val="black"/>
                </a:solidFill>
                <a:latin typeface="Calibri" panose="020F0502020204030204"/>
              </a:rPr>
              <a:t> . ?product </a:t>
            </a:r>
            <a:r>
              <a:rPr lang="en-US" sz="1600" dirty="0" err="1">
                <a:solidFill>
                  <a:prstClr val="black"/>
                </a:solidFill>
                <a:latin typeface="Calibri" panose="020F0502020204030204"/>
              </a:rPr>
              <a:t>import:hasProducer</a:t>
            </a:r>
            <a:r>
              <a:rPr lang="en-US" sz="1600" dirty="0">
                <a:solidFill>
                  <a:prstClr val="black"/>
                </a:solidFill>
                <a:latin typeface="Calibri" panose="020F0502020204030204"/>
              </a:rPr>
              <a:t> ?company . ?company </a:t>
            </a:r>
            <a:r>
              <a:rPr lang="en-US" sz="1600" dirty="0" err="1">
                <a:solidFill>
                  <a:prstClr val="black"/>
                </a:solidFill>
                <a:latin typeface="Calibri" panose="020F0502020204030204"/>
              </a:rPr>
              <a:t>import:isProducerOf</a:t>
            </a:r>
            <a:r>
              <a:rPr lang="en-US" sz="1600" dirty="0">
                <a:solidFill>
                  <a:prstClr val="black"/>
                </a:solidFill>
                <a:latin typeface="Calibri" panose="020F0502020204030204"/>
              </a:rPr>
              <a:t> ?product .</a:t>
            </a:r>
          </a:p>
          <a:p>
            <a:pPr fontAlgn="auto">
              <a:spcBef>
                <a:spcPts val="0"/>
              </a:spcBef>
              <a:spcAft>
                <a:spcPts val="0"/>
              </a:spcAft>
            </a:pPr>
            <a:r>
              <a:rPr lang="en-US" sz="1600" dirty="0">
                <a:solidFill>
                  <a:prstClr val="black"/>
                </a:solidFill>
                <a:latin typeface="Calibri" panose="020F0502020204030204"/>
              </a:rPr>
              <a:t>           </a:t>
            </a:r>
            <a:r>
              <a:rPr lang="en-US" sz="1600" dirty="0" err="1">
                <a:solidFill>
                  <a:prstClr val="black"/>
                </a:solidFill>
                <a:latin typeface="Calibri" panose="020F0502020204030204"/>
              </a:rPr>
              <a:t>import:isProducerOf</a:t>
            </a:r>
            <a:r>
              <a:rPr lang="en-US" sz="1600" dirty="0">
                <a:solidFill>
                  <a:prstClr val="black"/>
                </a:solidFill>
                <a:latin typeface="Calibri" panose="020F0502020204030204"/>
              </a:rPr>
              <a:t> </a:t>
            </a:r>
            <a:r>
              <a:rPr lang="en-US" sz="1600" dirty="0" err="1">
                <a:solidFill>
                  <a:prstClr val="black"/>
                </a:solidFill>
                <a:latin typeface="Calibri" panose="020F0502020204030204"/>
              </a:rPr>
              <a:t>rdfs:range</a:t>
            </a:r>
            <a:r>
              <a:rPr lang="en-US" sz="1600" dirty="0">
                <a:solidFill>
                  <a:prstClr val="black"/>
                </a:solidFill>
                <a:latin typeface="Calibri" panose="020F0502020204030204"/>
              </a:rPr>
              <a:t> </a:t>
            </a:r>
            <a:r>
              <a:rPr lang="en-US" sz="1600" dirty="0" err="1">
                <a:solidFill>
                  <a:prstClr val="black"/>
                </a:solidFill>
                <a:latin typeface="Calibri" panose="020F0502020204030204"/>
              </a:rPr>
              <a:t>import:Product</a:t>
            </a:r>
            <a:r>
              <a:rPr lang="en-US" sz="1600" dirty="0">
                <a:solidFill>
                  <a:prstClr val="black"/>
                </a:solidFill>
                <a:latin typeface="Calibri" panose="020F0502020204030204"/>
              </a:rPr>
              <a:t> . </a:t>
            </a:r>
            <a:r>
              <a:rPr lang="en-US" sz="1600" dirty="0" err="1">
                <a:solidFill>
                  <a:prstClr val="black"/>
                </a:solidFill>
                <a:latin typeface="Calibri" panose="020F0502020204030204"/>
              </a:rPr>
              <a:t>import:isProducerOf</a:t>
            </a:r>
            <a:r>
              <a:rPr lang="en-US" sz="1600" dirty="0">
                <a:solidFill>
                  <a:prstClr val="black"/>
                </a:solidFill>
                <a:latin typeface="Calibri" panose="020F0502020204030204"/>
              </a:rPr>
              <a:t> </a:t>
            </a:r>
            <a:r>
              <a:rPr lang="en-US" sz="1600" dirty="0" err="1">
                <a:solidFill>
                  <a:prstClr val="black"/>
                </a:solidFill>
                <a:latin typeface="Calibri" panose="020F0502020204030204"/>
              </a:rPr>
              <a:t>rdfs:domain</a:t>
            </a:r>
            <a:r>
              <a:rPr lang="en-US" sz="1600" dirty="0">
                <a:solidFill>
                  <a:prstClr val="black"/>
                </a:solidFill>
                <a:latin typeface="Calibri" panose="020F0502020204030204"/>
              </a:rPr>
              <a:t> </a:t>
            </a:r>
            <a:r>
              <a:rPr lang="en-US" sz="1600" dirty="0" err="1">
                <a:solidFill>
                  <a:prstClr val="black"/>
                </a:solidFill>
                <a:latin typeface="Calibri" panose="020F0502020204030204"/>
              </a:rPr>
              <a:t>import:Business</a:t>
            </a:r>
            <a:r>
              <a:rPr lang="en-US" sz="1600" dirty="0">
                <a:solidFill>
                  <a:prstClr val="black"/>
                </a:solidFill>
                <a:latin typeface="Calibri" panose="020F0502020204030204"/>
              </a:rPr>
              <a:t> . </a:t>
            </a:r>
            <a:r>
              <a:rPr lang="en-US" sz="1600" dirty="0" err="1">
                <a:solidFill>
                  <a:prstClr val="black"/>
                </a:solidFill>
                <a:latin typeface="Calibri" panose="020F0502020204030204"/>
              </a:rPr>
              <a:t>import:isProducerOf</a:t>
            </a:r>
            <a:r>
              <a:rPr lang="en-US" sz="1600" dirty="0">
                <a:solidFill>
                  <a:prstClr val="black"/>
                </a:solidFill>
                <a:latin typeface="Calibri" panose="020F0502020204030204"/>
              </a:rPr>
              <a:t> </a:t>
            </a:r>
            <a:r>
              <a:rPr lang="en-US" sz="1600" dirty="0" err="1">
                <a:solidFill>
                  <a:prstClr val="black"/>
                </a:solidFill>
                <a:latin typeface="Calibri" panose="020F0502020204030204"/>
              </a:rPr>
              <a:t>owl:inverseOf</a:t>
            </a:r>
            <a:r>
              <a:rPr lang="en-US" sz="1600" dirty="0">
                <a:solidFill>
                  <a:prstClr val="black"/>
                </a:solidFill>
                <a:latin typeface="Calibri" panose="020F0502020204030204"/>
              </a:rPr>
              <a:t> </a:t>
            </a:r>
            <a:r>
              <a:rPr lang="en-US" sz="1600" dirty="0" err="1">
                <a:solidFill>
                  <a:prstClr val="black"/>
                </a:solidFill>
                <a:latin typeface="Calibri" panose="020F0502020204030204"/>
              </a:rPr>
              <a:t>import:hasProducer</a:t>
            </a:r>
            <a:endParaRPr lang="en-US" sz="1600" dirty="0">
              <a:solidFill>
                <a:prstClr val="black"/>
              </a:solidFill>
              <a:latin typeface="Calibri" panose="020F0502020204030204"/>
            </a:endParaRP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 WHERE {</a:t>
            </a:r>
          </a:p>
          <a:p>
            <a:pPr fontAlgn="auto">
              <a:spcBef>
                <a:spcPts val="0"/>
              </a:spcBef>
              <a:spcAft>
                <a:spcPts val="0"/>
              </a:spcAft>
            </a:pPr>
            <a:r>
              <a:rPr lang="en-US" sz="1600" dirty="0">
                <a:solidFill>
                  <a:prstClr val="black"/>
                </a:solidFill>
                <a:latin typeface="Calibri" panose="020F0502020204030204"/>
              </a:rPr>
              <a:t>     ?company </a:t>
            </a:r>
            <a:r>
              <a:rPr lang="en-US" sz="1600" dirty="0" err="1">
                <a:solidFill>
                  <a:prstClr val="black"/>
                </a:solidFill>
                <a:latin typeface="Calibri" panose="020F0502020204030204"/>
              </a:rPr>
              <a:t>dbo:product</a:t>
            </a:r>
            <a:r>
              <a:rPr lang="en-US" sz="1600" dirty="0">
                <a:solidFill>
                  <a:prstClr val="black"/>
                </a:solidFill>
                <a:latin typeface="Calibri" panose="020F0502020204030204"/>
              </a:rPr>
              <a:t> ?product .</a:t>
            </a:r>
          </a:p>
          <a:p>
            <a:pPr fontAlgn="auto">
              <a:spcBef>
                <a:spcPts val="0"/>
              </a:spcBef>
              <a:spcAft>
                <a:spcPts val="0"/>
              </a:spcAft>
            </a:pPr>
            <a:r>
              <a:rPr lang="en-US" sz="1600" dirty="0">
                <a:solidFill>
                  <a:prstClr val="black"/>
                </a:solidFill>
                <a:latin typeface="Calibri" panose="020F0502020204030204"/>
              </a:rPr>
              <a:t>}</a:t>
            </a:r>
          </a:p>
        </p:txBody>
      </p:sp>
      <p:sp>
        <p:nvSpPr>
          <p:cNvPr id="5" name="Rectangle 4"/>
          <p:cNvSpPr/>
          <p:nvPr/>
        </p:nvSpPr>
        <p:spPr>
          <a:xfrm>
            <a:off x="5751596" y="1326727"/>
            <a:ext cx="344530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USING: </a:t>
            </a:r>
            <a:r>
              <a:rPr lang="en-US" sz="1800" dirty="0">
                <a:solidFill>
                  <a:prstClr val="black"/>
                </a:solidFill>
                <a:latin typeface="Calibri" panose="020F0502020204030204"/>
                <a:hlinkClick r:id="rId2"/>
              </a:rPr>
              <a:t>http://dbpedia.org/sparql</a:t>
            </a:r>
            <a:r>
              <a:rPr lang="en-US" sz="1800" dirty="0">
                <a:solidFill>
                  <a:prstClr val="black"/>
                </a:solidFill>
                <a:latin typeface="Calibri" panose="020F0502020204030204"/>
              </a:rPr>
              <a:t>  </a:t>
            </a:r>
          </a:p>
        </p:txBody>
      </p:sp>
      <p:sp>
        <p:nvSpPr>
          <p:cNvPr id="6" name="Rectangle 5"/>
          <p:cNvSpPr/>
          <p:nvPr/>
        </p:nvSpPr>
        <p:spPr>
          <a:xfrm>
            <a:off x="165538" y="57932"/>
            <a:ext cx="8678918" cy="138499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Constructing complete ontology and cut a part of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DBPedia</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graph to populate the ontology using SPARQL CONSTRUCT query</a:t>
            </a:r>
          </a:p>
        </p:txBody>
      </p:sp>
      <p:sp>
        <p:nvSpPr>
          <p:cNvPr id="2" name="Rectangle 1"/>
          <p:cNvSpPr/>
          <p:nvPr/>
        </p:nvSpPr>
        <p:spPr>
          <a:xfrm>
            <a:off x="5765734" y="1011998"/>
            <a:ext cx="264412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FROM: http://dbpedia.org</a:t>
            </a:r>
          </a:p>
        </p:txBody>
      </p:sp>
    </p:spTree>
    <p:extLst>
      <p:ext uri="{BB962C8B-B14F-4D97-AF65-F5344CB8AC3E}">
        <p14:creationId xmlns:p14="http://schemas.microsoft.com/office/powerpoint/2010/main" val="84092393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5" y="1363176"/>
            <a:ext cx="8928992" cy="5509200"/>
          </a:xfrm>
          <a:prstGeom prst="rect">
            <a:avLst/>
          </a:prstGeom>
        </p:spPr>
        <p:txBody>
          <a:bodyPr wrap="square">
            <a:spAutoFit/>
          </a:bodyPr>
          <a:lstStyle/>
          <a:p>
            <a:pPr fontAlgn="auto">
              <a:spcBef>
                <a:spcPts val="0"/>
              </a:spcBef>
              <a:spcAft>
                <a:spcPts val="0"/>
              </a:spcAft>
            </a:pPr>
            <a:r>
              <a:rPr lang="en-US" sz="1600" dirty="0">
                <a:solidFill>
                  <a:prstClr val="black"/>
                </a:solidFill>
                <a:latin typeface="Calibri" panose="020F0502020204030204"/>
              </a:rPr>
              <a:t>PREFIX owl: &lt;http://www.w3.org/2002/07/owl#&gt;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xsd</a:t>
            </a:r>
            <a:r>
              <a:rPr lang="en-US" sz="1600" dirty="0">
                <a:solidFill>
                  <a:prstClr val="black"/>
                </a:solidFill>
                <a:latin typeface="Calibri" panose="020F0502020204030204"/>
              </a:rPr>
              <a:t>: &lt;http://www.w3.org/2001/XMLSchema#&gt;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rdfs</a:t>
            </a:r>
            <a:r>
              <a:rPr lang="en-US" sz="1600" dirty="0">
                <a:solidFill>
                  <a:prstClr val="black"/>
                </a:solidFill>
                <a:latin typeface="Calibri" panose="020F0502020204030204"/>
              </a:rPr>
              <a:t>: &lt;http://www.w3.org/2000/01/rdf-schema#&gt;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rdf</a:t>
            </a:r>
            <a:r>
              <a:rPr lang="en-US" sz="1600" dirty="0">
                <a:solidFill>
                  <a:prstClr val="black"/>
                </a:solidFill>
                <a:latin typeface="Calibri" panose="020F0502020204030204"/>
              </a:rPr>
              <a:t>: &lt;http://www.w3.org/1999/02/22-rdf-syntax-ns#&gt;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db</a:t>
            </a:r>
            <a:r>
              <a:rPr lang="en-US" sz="1600" dirty="0">
                <a:solidFill>
                  <a:prstClr val="black"/>
                </a:solidFill>
                <a:latin typeface="Calibri" panose="020F0502020204030204"/>
              </a:rPr>
              <a:t>: &lt;http://dbpedia.org/page/&gt;</a:t>
            </a:r>
          </a:p>
          <a:p>
            <a:pPr fontAlgn="auto">
              <a:spcBef>
                <a:spcPts val="0"/>
              </a:spcBef>
              <a:spcAft>
                <a:spcPts val="0"/>
              </a:spcAft>
            </a:pPr>
            <a:r>
              <a:rPr lang="en-US" sz="1600" dirty="0">
                <a:solidFill>
                  <a:prstClr val="black"/>
                </a:solidFill>
                <a:latin typeface="Calibri" panose="020F0502020204030204"/>
              </a:rPr>
              <a:t>PREFIX </a:t>
            </a:r>
            <a:r>
              <a:rPr lang="en-US" sz="1600" dirty="0" err="1">
                <a:solidFill>
                  <a:prstClr val="black"/>
                </a:solidFill>
                <a:latin typeface="Calibri" panose="020F0502020204030204"/>
              </a:rPr>
              <a:t>dbpedia</a:t>
            </a:r>
            <a:r>
              <a:rPr lang="en-US" sz="1600" dirty="0">
                <a:solidFill>
                  <a:prstClr val="black"/>
                </a:solidFill>
                <a:latin typeface="Calibri" panose="020F0502020204030204"/>
              </a:rPr>
              <a:t>: &lt;http://dbpedia.org/&gt;</a:t>
            </a:r>
          </a:p>
          <a:p>
            <a:pPr fontAlgn="auto">
              <a:spcBef>
                <a:spcPts val="0"/>
              </a:spcBef>
              <a:spcAft>
                <a:spcPts val="0"/>
              </a:spcAft>
            </a:pPr>
            <a:r>
              <a:rPr lang="en-US" sz="1600" dirty="0">
                <a:solidFill>
                  <a:prstClr val="black"/>
                </a:solidFill>
                <a:latin typeface="Calibri" panose="020F0502020204030204"/>
              </a:rPr>
              <a:t>PREFIX dbo: &lt;http://dbpedia.org/ontology/&gt;</a:t>
            </a:r>
          </a:p>
          <a:p>
            <a:pPr fontAlgn="auto">
              <a:spcBef>
                <a:spcPts val="0"/>
              </a:spcBef>
              <a:spcAft>
                <a:spcPts val="0"/>
              </a:spcAft>
            </a:pPr>
            <a:r>
              <a:rPr lang="en-US" sz="1600" dirty="0">
                <a:solidFill>
                  <a:prstClr val="black"/>
                </a:solidFill>
                <a:latin typeface="Calibri" panose="020F0502020204030204"/>
              </a:rPr>
              <a:t>PREFIX import: &lt;https://ai.it.jyu.fi/vagan/ontologies/2019/CX.owl#&gt;</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PREFIX : &lt;https://ai.it.jyu.fi/vagan/ontologies/2019/import6.owl#&gt;</a:t>
            </a: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CONSTRUCT {</a:t>
            </a:r>
            <a:r>
              <a:rPr lang="en-US" sz="1600" dirty="0" err="1">
                <a:solidFill>
                  <a:prstClr val="black"/>
                </a:solidFill>
                <a:latin typeface="Calibri" panose="020F0502020204030204"/>
              </a:rPr>
              <a:t>import:Business</a:t>
            </a:r>
            <a:r>
              <a:rPr lang="en-US" sz="1600" dirty="0">
                <a:solidFill>
                  <a:prstClr val="black"/>
                </a:solidFill>
                <a:latin typeface="Calibri" panose="020F0502020204030204"/>
              </a:rPr>
              <a:t> a </a:t>
            </a:r>
            <a:r>
              <a:rPr lang="en-US" sz="1600" dirty="0" err="1">
                <a:solidFill>
                  <a:prstClr val="black"/>
                </a:solidFill>
                <a:latin typeface="Calibri" panose="020F0502020204030204"/>
              </a:rPr>
              <a:t>owl:Class</a:t>
            </a:r>
            <a:r>
              <a:rPr lang="en-US" sz="1600" dirty="0">
                <a:solidFill>
                  <a:prstClr val="black"/>
                </a:solidFill>
                <a:latin typeface="Calibri" panose="020F0502020204030204"/>
              </a:rPr>
              <a:t> . </a:t>
            </a:r>
            <a:r>
              <a:rPr lang="en-US" sz="1600" dirty="0" err="1">
                <a:solidFill>
                  <a:prstClr val="black"/>
                </a:solidFill>
                <a:latin typeface="Calibri" panose="020F0502020204030204"/>
              </a:rPr>
              <a:t>import:Service</a:t>
            </a:r>
            <a:r>
              <a:rPr lang="en-US" sz="1600" dirty="0">
                <a:solidFill>
                  <a:prstClr val="black"/>
                </a:solidFill>
                <a:latin typeface="Calibri" panose="020F0502020204030204"/>
              </a:rPr>
              <a:t> a </a:t>
            </a:r>
            <a:r>
              <a:rPr lang="en-US" sz="1600" dirty="0" err="1">
                <a:solidFill>
                  <a:prstClr val="black"/>
                </a:solidFill>
                <a:latin typeface="Calibri" panose="020F0502020204030204"/>
              </a:rPr>
              <a:t>owl:Class</a:t>
            </a:r>
            <a:r>
              <a:rPr lang="en-US" sz="1600" dirty="0">
                <a:solidFill>
                  <a:prstClr val="black"/>
                </a:solidFill>
                <a:latin typeface="Calibri" panose="020F0502020204030204"/>
              </a:rPr>
              <a:t> .</a:t>
            </a:r>
          </a:p>
          <a:p>
            <a:pPr fontAlgn="auto">
              <a:spcBef>
                <a:spcPts val="0"/>
              </a:spcBef>
              <a:spcAft>
                <a:spcPts val="0"/>
              </a:spcAft>
            </a:pPr>
            <a:r>
              <a:rPr lang="en-US" sz="1600" dirty="0">
                <a:solidFill>
                  <a:prstClr val="black"/>
                </a:solidFill>
                <a:latin typeface="Calibri" panose="020F0502020204030204"/>
              </a:rPr>
              <a:t>           ?service rdf:type </a:t>
            </a:r>
            <a:r>
              <a:rPr lang="en-US" sz="1600" dirty="0" err="1">
                <a:solidFill>
                  <a:prstClr val="black"/>
                </a:solidFill>
                <a:latin typeface="Calibri" panose="020F0502020204030204"/>
              </a:rPr>
              <a:t>import:Service</a:t>
            </a:r>
            <a:r>
              <a:rPr lang="en-US" sz="1600" dirty="0">
                <a:solidFill>
                  <a:prstClr val="black"/>
                </a:solidFill>
                <a:latin typeface="Calibri" panose="020F0502020204030204"/>
              </a:rPr>
              <a:t> . ?company rdf:type </a:t>
            </a:r>
            <a:r>
              <a:rPr lang="en-US" sz="1600" dirty="0" err="1">
                <a:solidFill>
                  <a:prstClr val="black"/>
                </a:solidFill>
                <a:latin typeface="Calibri" panose="020F0502020204030204"/>
              </a:rPr>
              <a:t>import:Business</a:t>
            </a:r>
            <a:r>
              <a:rPr lang="en-US" sz="1600" dirty="0">
                <a:solidFill>
                  <a:prstClr val="black"/>
                </a:solidFill>
                <a:latin typeface="Calibri" panose="020F0502020204030204"/>
              </a:rPr>
              <a:t> . </a:t>
            </a:r>
            <a:r>
              <a:rPr lang="en-US" sz="1600" dirty="0" err="1">
                <a:solidFill>
                  <a:prstClr val="black"/>
                </a:solidFill>
                <a:latin typeface="Calibri" panose="020F0502020204030204"/>
              </a:rPr>
              <a:t>import:hasProvider</a:t>
            </a:r>
            <a:r>
              <a:rPr lang="en-US" sz="1600" dirty="0">
                <a:solidFill>
                  <a:prstClr val="black"/>
                </a:solidFill>
                <a:latin typeface="Calibri" panose="020F0502020204030204"/>
              </a:rPr>
              <a:t> a owl:ObjectProperty . </a:t>
            </a:r>
            <a:r>
              <a:rPr lang="en-US" sz="1600" dirty="0" err="1">
                <a:solidFill>
                  <a:prstClr val="black"/>
                </a:solidFill>
                <a:latin typeface="Calibri" panose="020F0502020204030204"/>
              </a:rPr>
              <a:t>import:isProviderOf</a:t>
            </a:r>
            <a:r>
              <a:rPr lang="en-US" sz="1600" dirty="0">
                <a:solidFill>
                  <a:prstClr val="black"/>
                </a:solidFill>
                <a:latin typeface="Calibri" panose="020F0502020204030204"/>
              </a:rPr>
              <a:t> a owl:ObjectProperty .</a:t>
            </a:r>
          </a:p>
          <a:p>
            <a:pPr fontAlgn="auto">
              <a:spcBef>
                <a:spcPts val="0"/>
              </a:spcBef>
              <a:spcAft>
                <a:spcPts val="0"/>
              </a:spcAft>
            </a:pPr>
            <a:r>
              <a:rPr lang="en-US" sz="1600" dirty="0">
                <a:solidFill>
                  <a:prstClr val="black"/>
                </a:solidFill>
                <a:latin typeface="Calibri" panose="020F0502020204030204"/>
              </a:rPr>
              <a:t>           </a:t>
            </a:r>
            <a:r>
              <a:rPr lang="en-US" sz="1600" dirty="0" err="1">
                <a:solidFill>
                  <a:prstClr val="black"/>
                </a:solidFill>
                <a:latin typeface="Calibri" panose="020F0502020204030204"/>
              </a:rPr>
              <a:t>import:hasProvider</a:t>
            </a:r>
            <a:r>
              <a:rPr lang="en-US" sz="1600" dirty="0">
                <a:solidFill>
                  <a:prstClr val="black"/>
                </a:solidFill>
                <a:latin typeface="Calibri" panose="020F0502020204030204"/>
              </a:rPr>
              <a:t> </a:t>
            </a:r>
            <a:r>
              <a:rPr lang="en-US" sz="1600" dirty="0" err="1">
                <a:solidFill>
                  <a:prstClr val="black"/>
                </a:solidFill>
                <a:latin typeface="Calibri" panose="020F0502020204030204"/>
              </a:rPr>
              <a:t>rdfs:domain</a:t>
            </a:r>
            <a:r>
              <a:rPr lang="en-US" sz="1600" dirty="0">
                <a:solidFill>
                  <a:prstClr val="black"/>
                </a:solidFill>
                <a:latin typeface="Calibri" panose="020F0502020204030204"/>
              </a:rPr>
              <a:t> </a:t>
            </a:r>
            <a:r>
              <a:rPr lang="en-US" sz="1600" dirty="0" err="1">
                <a:solidFill>
                  <a:prstClr val="black"/>
                </a:solidFill>
                <a:latin typeface="Calibri" panose="020F0502020204030204"/>
              </a:rPr>
              <a:t>import:Service</a:t>
            </a:r>
            <a:r>
              <a:rPr lang="en-US" sz="1600" dirty="0">
                <a:solidFill>
                  <a:prstClr val="black"/>
                </a:solidFill>
                <a:latin typeface="Calibri" panose="020F0502020204030204"/>
              </a:rPr>
              <a:t> . </a:t>
            </a:r>
            <a:r>
              <a:rPr lang="en-US" sz="1600" dirty="0" err="1">
                <a:solidFill>
                  <a:prstClr val="black"/>
                </a:solidFill>
                <a:latin typeface="Calibri" panose="020F0502020204030204"/>
              </a:rPr>
              <a:t>import:hasProvider</a:t>
            </a:r>
            <a:r>
              <a:rPr lang="en-US" sz="1600" dirty="0">
                <a:solidFill>
                  <a:prstClr val="black"/>
                </a:solidFill>
                <a:latin typeface="Calibri" panose="020F0502020204030204"/>
              </a:rPr>
              <a:t> </a:t>
            </a:r>
            <a:r>
              <a:rPr lang="en-US" sz="1600" dirty="0" err="1">
                <a:solidFill>
                  <a:prstClr val="black"/>
                </a:solidFill>
                <a:latin typeface="Calibri" panose="020F0502020204030204"/>
              </a:rPr>
              <a:t>rdfs:range</a:t>
            </a:r>
            <a:r>
              <a:rPr lang="en-US" sz="1600" dirty="0">
                <a:solidFill>
                  <a:prstClr val="black"/>
                </a:solidFill>
                <a:latin typeface="Calibri" panose="020F0502020204030204"/>
              </a:rPr>
              <a:t> </a:t>
            </a:r>
            <a:r>
              <a:rPr lang="en-US" sz="1600" dirty="0" err="1">
                <a:solidFill>
                  <a:prstClr val="black"/>
                </a:solidFill>
                <a:latin typeface="Calibri" panose="020F0502020204030204"/>
              </a:rPr>
              <a:t>import:Business</a:t>
            </a:r>
            <a:r>
              <a:rPr lang="en-US" sz="1600" dirty="0">
                <a:solidFill>
                  <a:prstClr val="black"/>
                </a:solidFill>
                <a:latin typeface="Calibri" panose="020F0502020204030204"/>
              </a:rPr>
              <a:t> . ?service </a:t>
            </a:r>
            <a:r>
              <a:rPr lang="en-US" sz="1600" dirty="0" err="1">
                <a:solidFill>
                  <a:prstClr val="black"/>
                </a:solidFill>
                <a:latin typeface="Calibri" panose="020F0502020204030204"/>
              </a:rPr>
              <a:t>import:hasProvider</a:t>
            </a:r>
            <a:r>
              <a:rPr lang="en-US" sz="1600" dirty="0">
                <a:solidFill>
                  <a:prstClr val="black"/>
                </a:solidFill>
                <a:latin typeface="Calibri" panose="020F0502020204030204"/>
              </a:rPr>
              <a:t> ?company . ?company </a:t>
            </a:r>
            <a:r>
              <a:rPr lang="en-US" sz="1600" dirty="0" err="1">
                <a:solidFill>
                  <a:prstClr val="black"/>
                </a:solidFill>
                <a:latin typeface="Calibri" panose="020F0502020204030204"/>
              </a:rPr>
              <a:t>import:isProviderOf</a:t>
            </a:r>
            <a:r>
              <a:rPr lang="en-US" sz="1600" dirty="0">
                <a:solidFill>
                  <a:prstClr val="black"/>
                </a:solidFill>
                <a:latin typeface="Calibri" panose="020F0502020204030204"/>
              </a:rPr>
              <a:t> ?service .</a:t>
            </a:r>
          </a:p>
          <a:p>
            <a:pPr fontAlgn="auto">
              <a:spcBef>
                <a:spcPts val="0"/>
              </a:spcBef>
              <a:spcAft>
                <a:spcPts val="0"/>
              </a:spcAft>
            </a:pPr>
            <a:r>
              <a:rPr lang="en-US" sz="1600" dirty="0">
                <a:solidFill>
                  <a:prstClr val="black"/>
                </a:solidFill>
                <a:latin typeface="Calibri" panose="020F0502020204030204"/>
              </a:rPr>
              <a:t>           </a:t>
            </a:r>
            <a:r>
              <a:rPr lang="en-US" sz="1600" dirty="0" err="1">
                <a:solidFill>
                  <a:prstClr val="black"/>
                </a:solidFill>
                <a:latin typeface="Calibri" panose="020F0502020204030204"/>
              </a:rPr>
              <a:t>import:isProviderOf</a:t>
            </a:r>
            <a:r>
              <a:rPr lang="en-US" sz="1600" dirty="0">
                <a:solidFill>
                  <a:prstClr val="black"/>
                </a:solidFill>
                <a:latin typeface="Calibri" panose="020F0502020204030204"/>
              </a:rPr>
              <a:t> </a:t>
            </a:r>
            <a:r>
              <a:rPr lang="en-US" sz="1600" dirty="0" err="1">
                <a:solidFill>
                  <a:prstClr val="black"/>
                </a:solidFill>
                <a:latin typeface="Calibri" panose="020F0502020204030204"/>
              </a:rPr>
              <a:t>rdfs:range</a:t>
            </a:r>
            <a:r>
              <a:rPr lang="en-US" sz="1600" dirty="0">
                <a:solidFill>
                  <a:prstClr val="black"/>
                </a:solidFill>
                <a:latin typeface="Calibri" panose="020F0502020204030204"/>
              </a:rPr>
              <a:t> </a:t>
            </a:r>
            <a:r>
              <a:rPr lang="en-US" sz="1600" dirty="0" err="1">
                <a:solidFill>
                  <a:prstClr val="black"/>
                </a:solidFill>
                <a:latin typeface="Calibri" panose="020F0502020204030204"/>
              </a:rPr>
              <a:t>import:Service</a:t>
            </a:r>
            <a:r>
              <a:rPr lang="en-US" sz="1600" dirty="0">
                <a:solidFill>
                  <a:prstClr val="black"/>
                </a:solidFill>
                <a:latin typeface="Calibri" panose="020F0502020204030204"/>
              </a:rPr>
              <a:t> . </a:t>
            </a:r>
            <a:r>
              <a:rPr lang="en-US" sz="1600" dirty="0" err="1">
                <a:solidFill>
                  <a:prstClr val="black"/>
                </a:solidFill>
                <a:latin typeface="Calibri" panose="020F0502020204030204"/>
              </a:rPr>
              <a:t>import:isProviderOf</a:t>
            </a:r>
            <a:r>
              <a:rPr lang="en-US" sz="1600" dirty="0">
                <a:solidFill>
                  <a:prstClr val="black"/>
                </a:solidFill>
                <a:latin typeface="Calibri" panose="020F0502020204030204"/>
              </a:rPr>
              <a:t> </a:t>
            </a:r>
            <a:r>
              <a:rPr lang="en-US" sz="1600" dirty="0" err="1">
                <a:solidFill>
                  <a:prstClr val="black"/>
                </a:solidFill>
                <a:latin typeface="Calibri" panose="020F0502020204030204"/>
              </a:rPr>
              <a:t>rdfs:domain</a:t>
            </a:r>
            <a:r>
              <a:rPr lang="en-US" sz="1600" dirty="0">
                <a:solidFill>
                  <a:prstClr val="black"/>
                </a:solidFill>
                <a:latin typeface="Calibri" panose="020F0502020204030204"/>
              </a:rPr>
              <a:t> </a:t>
            </a:r>
            <a:r>
              <a:rPr lang="en-US" sz="1600" dirty="0" err="1">
                <a:solidFill>
                  <a:prstClr val="black"/>
                </a:solidFill>
                <a:latin typeface="Calibri" panose="020F0502020204030204"/>
              </a:rPr>
              <a:t>import:Business</a:t>
            </a:r>
            <a:r>
              <a:rPr lang="en-US" sz="1600" dirty="0">
                <a:solidFill>
                  <a:prstClr val="black"/>
                </a:solidFill>
                <a:latin typeface="Calibri" panose="020F0502020204030204"/>
              </a:rPr>
              <a:t> . </a:t>
            </a:r>
            <a:r>
              <a:rPr lang="en-US" sz="1600" dirty="0" err="1">
                <a:solidFill>
                  <a:prstClr val="black"/>
                </a:solidFill>
                <a:latin typeface="Calibri" panose="020F0502020204030204"/>
              </a:rPr>
              <a:t>import:isProviderOf</a:t>
            </a:r>
            <a:r>
              <a:rPr lang="en-US" sz="1600" dirty="0">
                <a:solidFill>
                  <a:prstClr val="black"/>
                </a:solidFill>
                <a:latin typeface="Calibri" panose="020F0502020204030204"/>
              </a:rPr>
              <a:t> </a:t>
            </a:r>
            <a:r>
              <a:rPr lang="en-US" sz="1600" dirty="0" err="1">
                <a:solidFill>
                  <a:prstClr val="black"/>
                </a:solidFill>
                <a:latin typeface="Calibri" panose="020F0502020204030204"/>
              </a:rPr>
              <a:t>owl:inverseOf</a:t>
            </a:r>
            <a:r>
              <a:rPr lang="en-US" sz="1600" dirty="0">
                <a:solidFill>
                  <a:prstClr val="black"/>
                </a:solidFill>
                <a:latin typeface="Calibri" panose="020F0502020204030204"/>
              </a:rPr>
              <a:t> </a:t>
            </a:r>
            <a:r>
              <a:rPr lang="en-US" sz="1600" dirty="0" err="1">
                <a:solidFill>
                  <a:prstClr val="black"/>
                </a:solidFill>
                <a:latin typeface="Calibri" panose="020F0502020204030204"/>
              </a:rPr>
              <a:t>import:hasProvider</a:t>
            </a:r>
            <a:endParaRPr lang="en-US" sz="1600" dirty="0">
              <a:solidFill>
                <a:prstClr val="black"/>
              </a:solidFill>
              <a:latin typeface="Calibri" panose="020F0502020204030204"/>
            </a:endParaRPr>
          </a:p>
          <a:p>
            <a:pPr fontAlgn="auto">
              <a:spcBef>
                <a:spcPts val="0"/>
              </a:spcBef>
              <a:spcAft>
                <a:spcPts val="0"/>
              </a:spcAft>
            </a:pPr>
            <a:endParaRPr lang="en-US" sz="1600" dirty="0">
              <a:solidFill>
                <a:prstClr val="black"/>
              </a:solidFill>
              <a:latin typeface="Calibri" panose="020F0502020204030204"/>
            </a:endParaRPr>
          </a:p>
          <a:p>
            <a:pPr fontAlgn="auto">
              <a:spcBef>
                <a:spcPts val="0"/>
              </a:spcBef>
              <a:spcAft>
                <a:spcPts val="0"/>
              </a:spcAft>
            </a:pPr>
            <a:r>
              <a:rPr lang="en-US" sz="1600" dirty="0">
                <a:solidFill>
                  <a:prstClr val="black"/>
                </a:solidFill>
                <a:latin typeface="Calibri" panose="020F0502020204030204"/>
              </a:rPr>
              <a:t>} WHERE {</a:t>
            </a:r>
          </a:p>
          <a:p>
            <a:pPr fontAlgn="auto">
              <a:spcBef>
                <a:spcPts val="0"/>
              </a:spcBef>
              <a:spcAft>
                <a:spcPts val="0"/>
              </a:spcAft>
            </a:pPr>
            <a:r>
              <a:rPr lang="en-US" sz="1600" dirty="0">
                <a:solidFill>
                  <a:prstClr val="black"/>
                </a:solidFill>
                <a:latin typeface="Calibri" panose="020F0502020204030204"/>
              </a:rPr>
              <a:t>     ?company </a:t>
            </a:r>
            <a:r>
              <a:rPr lang="en-US" sz="1600" dirty="0" err="1">
                <a:solidFill>
                  <a:prstClr val="black"/>
                </a:solidFill>
                <a:latin typeface="Calibri" panose="020F0502020204030204"/>
              </a:rPr>
              <a:t>dbo:service</a:t>
            </a:r>
            <a:r>
              <a:rPr lang="en-US" sz="1600" dirty="0">
                <a:solidFill>
                  <a:prstClr val="black"/>
                </a:solidFill>
                <a:latin typeface="Calibri" panose="020F0502020204030204"/>
              </a:rPr>
              <a:t> ?service .</a:t>
            </a:r>
          </a:p>
          <a:p>
            <a:pPr fontAlgn="auto">
              <a:spcBef>
                <a:spcPts val="0"/>
              </a:spcBef>
              <a:spcAft>
                <a:spcPts val="0"/>
              </a:spcAft>
            </a:pPr>
            <a:r>
              <a:rPr lang="en-US" sz="1600" dirty="0">
                <a:solidFill>
                  <a:prstClr val="black"/>
                </a:solidFill>
                <a:latin typeface="Calibri" panose="020F0502020204030204"/>
              </a:rPr>
              <a:t>}</a:t>
            </a:r>
          </a:p>
        </p:txBody>
      </p:sp>
      <p:sp>
        <p:nvSpPr>
          <p:cNvPr id="5" name="Rectangle 4"/>
          <p:cNvSpPr/>
          <p:nvPr/>
        </p:nvSpPr>
        <p:spPr>
          <a:xfrm>
            <a:off x="5751596" y="1326727"/>
            <a:ext cx="344530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USING: </a:t>
            </a:r>
            <a:r>
              <a:rPr lang="en-US" sz="1800" dirty="0">
                <a:solidFill>
                  <a:prstClr val="black"/>
                </a:solidFill>
                <a:latin typeface="Calibri" panose="020F0502020204030204"/>
                <a:hlinkClick r:id="rId2"/>
              </a:rPr>
              <a:t>http://dbpedia.org/sparql</a:t>
            </a:r>
            <a:r>
              <a:rPr lang="en-US" sz="1800" dirty="0">
                <a:solidFill>
                  <a:prstClr val="black"/>
                </a:solidFill>
                <a:latin typeface="Calibri" panose="020F0502020204030204"/>
              </a:rPr>
              <a:t>  </a:t>
            </a:r>
          </a:p>
        </p:txBody>
      </p:sp>
      <p:sp>
        <p:nvSpPr>
          <p:cNvPr id="6" name="Rectangle 5"/>
          <p:cNvSpPr/>
          <p:nvPr/>
        </p:nvSpPr>
        <p:spPr>
          <a:xfrm>
            <a:off x="165538" y="57932"/>
            <a:ext cx="8678918" cy="138499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Constructing complete ontology and cut a part of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DBPedia</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graph to populate the ontology using SPARQL CONSTRUCT query</a:t>
            </a:r>
          </a:p>
        </p:txBody>
      </p:sp>
      <p:sp>
        <p:nvSpPr>
          <p:cNvPr id="2" name="Rectangle 1"/>
          <p:cNvSpPr/>
          <p:nvPr/>
        </p:nvSpPr>
        <p:spPr>
          <a:xfrm>
            <a:off x="5765734" y="1011998"/>
            <a:ext cx="264412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FROM: http://dbpedia.org</a:t>
            </a:r>
          </a:p>
        </p:txBody>
      </p:sp>
    </p:spTree>
    <p:extLst>
      <p:ext uri="{BB962C8B-B14F-4D97-AF65-F5344CB8AC3E}">
        <p14:creationId xmlns:p14="http://schemas.microsoft.com/office/powerpoint/2010/main" val="212061177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190" y="1370491"/>
            <a:ext cx="8928992" cy="5478423"/>
          </a:xfrm>
          <a:prstGeom prst="rect">
            <a:avLst/>
          </a:prstGeom>
        </p:spPr>
        <p:txBody>
          <a:bodyPr wrap="square">
            <a:spAutoFit/>
          </a:bodyPr>
          <a:lstStyle/>
          <a:p>
            <a:r>
              <a:rPr lang="en-US" dirty="0"/>
              <a:t>PREFIX owl: &lt;http://www.w3.org/2002/07/owl#&gt;</a:t>
            </a:r>
          </a:p>
          <a:p>
            <a:r>
              <a:rPr lang="en-US" dirty="0"/>
              <a:t>PREFIX </a:t>
            </a:r>
            <a:r>
              <a:rPr lang="en-US" dirty="0" err="1"/>
              <a:t>xsd</a:t>
            </a:r>
            <a:r>
              <a:rPr lang="en-US" dirty="0"/>
              <a:t>: &lt;http://www.w3.org/2001/XMLSchema#&gt;</a:t>
            </a:r>
          </a:p>
          <a:p>
            <a:r>
              <a:rPr lang="en-US" dirty="0"/>
              <a:t>PREFIX </a:t>
            </a:r>
            <a:r>
              <a:rPr lang="en-US" dirty="0" err="1"/>
              <a:t>rdfs</a:t>
            </a:r>
            <a:r>
              <a:rPr lang="en-US" dirty="0"/>
              <a:t>: &lt;http://www.w3.org/2000/01/rdf-schema#&gt;</a:t>
            </a:r>
          </a:p>
          <a:p>
            <a:r>
              <a:rPr lang="en-US" dirty="0"/>
              <a:t>PREFIX </a:t>
            </a:r>
            <a:r>
              <a:rPr lang="en-US" dirty="0" err="1"/>
              <a:t>rdf</a:t>
            </a:r>
            <a:r>
              <a:rPr lang="en-US" dirty="0"/>
              <a:t>: &lt;http://www.w3.org/1999/02/22-rdf-syntax-ns#&gt;</a:t>
            </a:r>
          </a:p>
          <a:p>
            <a:r>
              <a:rPr lang="en-US" dirty="0"/>
              <a:t>PREFIX </a:t>
            </a:r>
            <a:r>
              <a:rPr lang="en-US" dirty="0" err="1"/>
              <a:t>db</a:t>
            </a:r>
            <a:r>
              <a:rPr lang="en-US" dirty="0"/>
              <a:t>: &lt;http://dbpedia.org/page/&gt;</a:t>
            </a:r>
          </a:p>
          <a:p>
            <a:r>
              <a:rPr lang="en-US" dirty="0"/>
              <a:t>PREFIX </a:t>
            </a:r>
            <a:r>
              <a:rPr lang="en-US" dirty="0" err="1"/>
              <a:t>dbpedia</a:t>
            </a:r>
            <a:r>
              <a:rPr lang="en-US" dirty="0"/>
              <a:t>: &lt;http://dbpedia.org/&gt;</a:t>
            </a:r>
          </a:p>
          <a:p>
            <a:r>
              <a:rPr lang="en-US" dirty="0"/>
              <a:t>PREFIX dbo: &lt;http://dbpedia.org/ontology/&gt;</a:t>
            </a:r>
          </a:p>
          <a:p>
            <a:r>
              <a:rPr lang="en-US" dirty="0"/>
              <a:t>PREFIX CX: &lt;</a:t>
            </a:r>
            <a:r>
              <a:rPr lang="en-US" dirty="0">
                <a:solidFill>
                  <a:srgbClr val="0000FF"/>
                </a:solidFill>
              </a:rPr>
              <a:t>https://ai.it.jyu.fi/vagan/ontologies/2019/CX.owl</a:t>
            </a:r>
            <a:r>
              <a:rPr lang="en-US" dirty="0"/>
              <a:t>#&gt;</a:t>
            </a:r>
          </a:p>
          <a:p>
            <a:r>
              <a:rPr lang="en-US" dirty="0"/>
              <a:t>PREFIX : &lt;</a:t>
            </a:r>
            <a:r>
              <a:rPr lang="en-US" dirty="0">
                <a:solidFill>
                  <a:srgbClr val="FF0000"/>
                </a:solidFill>
              </a:rPr>
              <a:t>https://ai.it.jyu.fi/vagan/ontologies/2019/import5.owl</a:t>
            </a:r>
            <a:r>
              <a:rPr lang="en-US" dirty="0"/>
              <a:t>#&gt;</a:t>
            </a:r>
          </a:p>
          <a:p>
            <a:endParaRPr lang="en-US" dirty="0"/>
          </a:p>
          <a:p>
            <a:r>
              <a:rPr lang="en-US" dirty="0"/>
              <a:t>CONSTRUCT {</a:t>
            </a:r>
          </a:p>
          <a:p>
            <a:r>
              <a:rPr lang="en-US" dirty="0" err="1"/>
              <a:t>dbo:Person</a:t>
            </a:r>
            <a:r>
              <a:rPr lang="en-US" dirty="0"/>
              <a:t> a </a:t>
            </a:r>
            <a:r>
              <a:rPr lang="en-US" dirty="0" err="1"/>
              <a:t>owl:Class</a:t>
            </a:r>
            <a:r>
              <a:rPr lang="en-US" dirty="0"/>
              <a:t> . </a:t>
            </a:r>
            <a:r>
              <a:rPr lang="en-US" dirty="0" err="1"/>
              <a:t>CX:City</a:t>
            </a:r>
            <a:r>
              <a:rPr lang="en-US" dirty="0"/>
              <a:t> a </a:t>
            </a:r>
            <a:r>
              <a:rPr lang="en-US" dirty="0" err="1"/>
              <a:t>owl:Class</a:t>
            </a:r>
            <a:r>
              <a:rPr lang="en-US" dirty="0"/>
              <a:t> . </a:t>
            </a:r>
            <a:r>
              <a:rPr lang="en-US" dirty="0" err="1"/>
              <a:t>CX:Country</a:t>
            </a:r>
            <a:r>
              <a:rPr lang="en-US" dirty="0"/>
              <a:t> a </a:t>
            </a:r>
            <a:r>
              <a:rPr lang="en-US" dirty="0" err="1"/>
              <a:t>owl:Class</a:t>
            </a:r>
            <a:r>
              <a:rPr lang="en-US" dirty="0"/>
              <a:t> . </a:t>
            </a:r>
            <a:r>
              <a:rPr lang="en-US" dirty="0" err="1"/>
              <a:t>CX:Business</a:t>
            </a:r>
            <a:r>
              <a:rPr lang="en-US" dirty="0"/>
              <a:t> a </a:t>
            </a:r>
            <a:r>
              <a:rPr lang="en-US" dirty="0" err="1"/>
              <a:t>owl:Class</a:t>
            </a:r>
            <a:r>
              <a:rPr lang="en-US" dirty="0"/>
              <a:t> . </a:t>
            </a:r>
          </a:p>
          <a:p>
            <a:r>
              <a:rPr lang="en-US" dirty="0"/>
              <a:t>?organization rdf:type </a:t>
            </a:r>
            <a:r>
              <a:rPr lang="en-US" dirty="0" err="1"/>
              <a:t>CX:Business</a:t>
            </a:r>
            <a:r>
              <a:rPr lang="en-US" dirty="0"/>
              <a:t> . ?city rdf:type </a:t>
            </a:r>
            <a:r>
              <a:rPr lang="en-US" dirty="0" err="1"/>
              <a:t>CX:City</a:t>
            </a:r>
            <a:r>
              <a:rPr lang="en-US" dirty="0"/>
              <a:t> . ?country rdf:type </a:t>
            </a:r>
            <a:r>
              <a:rPr lang="en-US" dirty="0" err="1"/>
              <a:t>CX:Country</a:t>
            </a:r>
            <a:r>
              <a:rPr lang="en-US" dirty="0"/>
              <a:t> .</a:t>
            </a:r>
          </a:p>
          <a:p>
            <a:r>
              <a:rPr lang="en-US" dirty="0" err="1"/>
              <a:t>CX:hasCity</a:t>
            </a:r>
            <a:r>
              <a:rPr lang="en-US" dirty="0"/>
              <a:t> a owl:ObjectProperty ; </a:t>
            </a:r>
            <a:r>
              <a:rPr lang="en-US" dirty="0" err="1"/>
              <a:t>rdfs:domain</a:t>
            </a:r>
            <a:r>
              <a:rPr lang="en-US" dirty="0"/>
              <a:t> </a:t>
            </a:r>
            <a:r>
              <a:rPr lang="en-US" dirty="0" err="1"/>
              <a:t>CX:Country</a:t>
            </a:r>
            <a:r>
              <a:rPr lang="en-US" dirty="0"/>
              <a:t> ; </a:t>
            </a:r>
            <a:r>
              <a:rPr lang="en-US" dirty="0" err="1"/>
              <a:t>rdfs:range</a:t>
            </a:r>
            <a:r>
              <a:rPr lang="en-US" dirty="0"/>
              <a:t> </a:t>
            </a:r>
            <a:r>
              <a:rPr lang="en-US" dirty="0" err="1"/>
              <a:t>CX:City</a:t>
            </a:r>
            <a:r>
              <a:rPr lang="en-US" dirty="0"/>
              <a:t> . </a:t>
            </a:r>
          </a:p>
          <a:p>
            <a:r>
              <a:rPr lang="en-US" dirty="0" err="1"/>
              <a:t>CX:isCityOf</a:t>
            </a:r>
            <a:r>
              <a:rPr lang="en-US" dirty="0"/>
              <a:t> a owl:ObjectProperty ; </a:t>
            </a:r>
            <a:r>
              <a:rPr lang="en-US" dirty="0" err="1"/>
              <a:t>rdfs:domain</a:t>
            </a:r>
            <a:r>
              <a:rPr lang="en-US" dirty="0"/>
              <a:t> </a:t>
            </a:r>
            <a:r>
              <a:rPr lang="en-US" dirty="0" err="1"/>
              <a:t>CX:City</a:t>
            </a:r>
            <a:r>
              <a:rPr lang="en-US" dirty="0"/>
              <a:t> ; </a:t>
            </a:r>
            <a:r>
              <a:rPr lang="en-US" dirty="0" err="1"/>
              <a:t>rdfs:range</a:t>
            </a:r>
            <a:r>
              <a:rPr lang="en-US" dirty="0"/>
              <a:t> </a:t>
            </a:r>
            <a:r>
              <a:rPr lang="en-US" dirty="0" err="1"/>
              <a:t>CX:Country</a:t>
            </a:r>
            <a:r>
              <a:rPr lang="en-US" dirty="0"/>
              <a:t> .</a:t>
            </a:r>
          </a:p>
          <a:p>
            <a:r>
              <a:rPr lang="en-US" dirty="0" err="1"/>
              <a:t>CX:isCityOf</a:t>
            </a:r>
            <a:r>
              <a:rPr lang="en-US" dirty="0"/>
              <a:t> </a:t>
            </a:r>
            <a:r>
              <a:rPr lang="en-US" dirty="0" err="1"/>
              <a:t>owl:inverseOf</a:t>
            </a:r>
            <a:r>
              <a:rPr lang="en-US" dirty="0"/>
              <a:t> </a:t>
            </a:r>
            <a:r>
              <a:rPr lang="en-US" dirty="0" err="1"/>
              <a:t>CX:hasCity</a:t>
            </a:r>
            <a:r>
              <a:rPr lang="en-US" dirty="0"/>
              <a:t> .</a:t>
            </a:r>
          </a:p>
          <a:p>
            <a:r>
              <a:rPr lang="en-US" dirty="0" err="1"/>
              <a:t>CX:hasLocation</a:t>
            </a:r>
            <a:r>
              <a:rPr lang="en-US" dirty="0"/>
              <a:t> a owl:ObjectProperty ; </a:t>
            </a:r>
            <a:r>
              <a:rPr lang="en-US" dirty="0" err="1"/>
              <a:t>rdfs:domain</a:t>
            </a:r>
            <a:r>
              <a:rPr lang="en-US" dirty="0"/>
              <a:t> [ a </a:t>
            </a:r>
            <a:r>
              <a:rPr lang="en-US" dirty="0" err="1"/>
              <a:t>owl:Class</a:t>
            </a:r>
            <a:r>
              <a:rPr lang="en-US" dirty="0"/>
              <a:t> ; </a:t>
            </a:r>
            <a:r>
              <a:rPr lang="en-US" dirty="0" err="1"/>
              <a:t>owl:unionOf</a:t>
            </a:r>
            <a:r>
              <a:rPr lang="en-US" dirty="0"/>
              <a:t> (</a:t>
            </a:r>
            <a:r>
              <a:rPr lang="en-US" dirty="0" err="1"/>
              <a:t>CX:Business</a:t>
            </a:r>
            <a:r>
              <a:rPr lang="en-US" dirty="0"/>
              <a:t> </a:t>
            </a:r>
            <a:r>
              <a:rPr lang="en-US" dirty="0" err="1"/>
              <a:t>dbo:Person</a:t>
            </a:r>
            <a:r>
              <a:rPr lang="en-US" dirty="0"/>
              <a:t>) ]  ;</a:t>
            </a:r>
          </a:p>
          <a:p>
            <a:r>
              <a:rPr lang="en-US" dirty="0"/>
              <a:t> </a:t>
            </a:r>
            <a:r>
              <a:rPr lang="en-US" dirty="0" err="1"/>
              <a:t>rdfs:range</a:t>
            </a:r>
            <a:r>
              <a:rPr lang="en-US" dirty="0"/>
              <a:t> </a:t>
            </a:r>
            <a:r>
              <a:rPr lang="en-US" dirty="0" err="1"/>
              <a:t>CX:City</a:t>
            </a:r>
            <a:r>
              <a:rPr lang="en-US" dirty="0"/>
              <a:t> . </a:t>
            </a:r>
            <a:r>
              <a:rPr lang="en-US" dirty="0" err="1"/>
              <a:t>CX:isLocationFor</a:t>
            </a:r>
            <a:r>
              <a:rPr lang="en-US" dirty="0"/>
              <a:t> a owl:ObjectProperty ; </a:t>
            </a:r>
          </a:p>
          <a:p>
            <a:r>
              <a:rPr lang="en-US" dirty="0" err="1"/>
              <a:t>rdfs:range</a:t>
            </a:r>
            <a:r>
              <a:rPr lang="en-US" dirty="0"/>
              <a:t> [ a </a:t>
            </a:r>
            <a:r>
              <a:rPr lang="en-US" dirty="0" err="1"/>
              <a:t>owl:Class</a:t>
            </a:r>
            <a:r>
              <a:rPr lang="en-US" dirty="0"/>
              <a:t> ; </a:t>
            </a:r>
            <a:r>
              <a:rPr lang="en-US" dirty="0" err="1"/>
              <a:t>owl:unionOf</a:t>
            </a:r>
            <a:r>
              <a:rPr lang="en-US" dirty="0"/>
              <a:t> (</a:t>
            </a:r>
            <a:r>
              <a:rPr lang="en-US" dirty="0" err="1"/>
              <a:t>CX:Business</a:t>
            </a:r>
            <a:r>
              <a:rPr lang="en-US" dirty="0"/>
              <a:t> </a:t>
            </a:r>
            <a:r>
              <a:rPr lang="en-US" dirty="0" err="1"/>
              <a:t>dbo:Person</a:t>
            </a:r>
            <a:r>
              <a:rPr lang="en-US" dirty="0"/>
              <a:t>) ] ; </a:t>
            </a:r>
            <a:r>
              <a:rPr lang="en-US" dirty="0" err="1"/>
              <a:t>rdfs:domain</a:t>
            </a:r>
            <a:r>
              <a:rPr lang="en-US" dirty="0"/>
              <a:t> </a:t>
            </a:r>
            <a:r>
              <a:rPr lang="en-US" dirty="0" err="1"/>
              <a:t>CX:City</a:t>
            </a:r>
            <a:r>
              <a:rPr lang="en-US" dirty="0"/>
              <a:t> . </a:t>
            </a:r>
          </a:p>
          <a:p>
            <a:r>
              <a:rPr lang="en-US" dirty="0" err="1"/>
              <a:t>CX:isLocationFor</a:t>
            </a:r>
            <a:r>
              <a:rPr lang="en-US" dirty="0"/>
              <a:t> </a:t>
            </a:r>
            <a:r>
              <a:rPr lang="en-US" dirty="0" err="1"/>
              <a:t>owl:inverseOf</a:t>
            </a:r>
            <a:r>
              <a:rPr lang="en-US" dirty="0"/>
              <a:t> </a:t>
            </a:r>
            <a:r>
              <a:rPr lang="en-US" dirty="0" err="1"/>
              <a:t>CX:hasLocation</a:t>
            </a:r>
            <a:r>
              <a:rPr lang="en-US" dirty="0"/>
              <a:t> . ?organization </a:t>
            </a:r>
            <a:r>
              <a:rPr lang="en-US" dirty="0" err="1"/>
              <a:t>CX:hasLocation</a:t>
            </a:r>
            <a:r>
              <a:rPr lang="en-US" dirty="0"/>
              <a:t> ?city . ?city </a:t>
            </a:r>
            <a:r>
              <a:rPr lang="en-US" dirty="0" err="1"/>
              <a:t>CX:isLocationFor</a:t>
            </a:r>
            <a:r>
              <a:rPr lang="en-US" dirty="0"/>
              <a:t> ?organization . </a:t>
            </a:r>
          </a:p>
          <a:p>
            <a:r>
              <a:rPr lang="en-US" dirty="0"/>
              <a:t>?city </a:t>
            </a:r>
            <a:r>
              <a:rPr lang="en-US" dirty="0" err="1"/>
              <a:t>CX:isCityOf</a:t>
            </a:r>
            <a:r>
              <a:rPr lang="en-US" dirty="0"/>
              <a:t> ?country . ?country </a:t>
            </a:r>
            <a:r>
              <a:rPr lang="en-US" dirty="0" err="1"/>
              <a:t>CX:hasCity</a:t>
            </a:r>
            <a:r>
              <a:rPr lang="en-US" dirty="0"/>
              <a:t> ?city .</a:t>
            </a:r>
          </a:p>
          <a:p>
            <a:r>
              <a:rPr lang="en-US" dirty="0"/>
              <a:t>} WHERE {</a:t>
            </a:r>
          </a:p>
          <a:p>
            <a:r>
              <a:rPr lang="en-US" dirty="0"/>
              <a:t>    ?organization rdf:type </a:t>
            </a:r>
            <a:r>
              <a:rPr lang="en-US" dirty="0" err="1"/>
              <a:t>dbo:Organisation</a:t>
            </a:r>
            <a:r>
              <a:rPr lang="en-US" dirty="0"/>
              <a:t> . ?organization </a:t>
            </a:r>
            <a:r>
              <a:rPr lang="en-US" dirty="0" err="1"/>
              <a:t>dbo:locationCity</a:t>
            </a:r>
            <a:r>
              <a:rPr lang="en-US" dirty="0"/>
              <a:t> ?city . ?city </a:t>
            </a:r>
            <a:r>
              <a:rPr lang="en-US" dirty="0" err="1"/>
              <a:t>dbo:country</a:t>
            </a:r>
            <a:r>
              <a:rPr lang="en-US" dirty="0"/>
              <a:t> ?country . </a:t>
            </a:r>
          </a:p>
          <a:p>
            <a:r>
              <a:rPr lang="en-US" dirty="0"/>
              <a:t>}</a:t>
            </a:r>
          </a:p>
        </p:txBody>
      </p:sp>
      <p:sp>
        <p:nvSpPr>
          <p:cNvPr id="5" name="Rectangle 4"/>
          <p:cNvSpPr/>
          <p:nvPr/>
        </p:nvSpPr>
        <p:spPr>
          <a:xfrm>
            <a:off x="5751596" y="1326727"/>
            <a:ext cx="344530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USING: </a:t>
            </a:r>
            <a:r>
              <a:rPr lang="en-US" sz="1800" dirty="0">
                <a:solidFill>
                  <a:prstClr val="black"/>
                </a:solidFill>
                <a:latin typeface="Calibri" panose="020F0502020204030204"/>
                <a:hlinkClick r:id="rId2"/>
              </a:rPr>
              <a:t>http://dbpedia.org/sparql</a:t>
            </a:r>
            <a:r>
              <a:rPr lang="en-US" sz="1800" dirty="0">
                <a:solidFill>
                  <a:prstClr val="black"/>
                </a:solidFill>
                <a:latin typeface="Calibri" panose="020F0502020204030204"/>
              </a:rPr>
              <a:t>  </a:t>
            </a:r>
          </a:p>
        </p:txBody>
      </p:sp>
      <p:sp>
        <p:nvSpPr>
          <p:cNvPr id="6" name="Rectangle 5"/>
          <p:cNvSpPr/>
          <p:nvPr/>
        </p:nvSpPr>
        <p:spPr>
          <a:xfrm>
            <a:off x="165538" y="57932"/>
            <a:ext cx="8678918" cy="138499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Constructing complete ontology and cut a part of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DBPedia</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graph to populate the ontology using SPARQL CONSTRUCT query</a:t>
            </a:r>
          </a:p>
        </p:txBody>
      </p:sp>
      <p:sp>
        <p:nvSpPr>
          <p:cNvPr id="2" name="Rectangle 1"/>
          <p:cNvSpPr/>
          <p:nvPr/>
        </p:nvSpPr>
        <p:spPr>
          <a:xfrm>
            <a:off x="5765734" y="1011998"/>
            <a:ext cx="264412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FROM: http://dbpedia.org</a:t>
            </a:r>
          </a:p>
        </p:txBody>
      </p:sp>
    </p:spTree>
    <p:extLst>
      <p:ext uri="{BB962C8B-B14F-4D97-AF65-F5344CB8AC3E}">
        <p14:creationId xmlns:p14="http://schemas.microsoft.com/office/powerpoint/2010/main" val="204701685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190" y="2204864"/>
            <a:ext cx="8928992" cy="3754874"/>
          </a:xfrm>
          <a:prstGeom prst="rect">
            <a:avLst/>
          </a:prstGeom>
        </p:spPr>
        <p:txBody>
          <a:bodyPr wrap="square">
            <a:spAutoFit/>
          </a:bodyPr>
          <a:lstStyle/>
          <a:p>
            <a:pPr fontAlgn="auto"/>
            <a:r>
              <a:rPr lang="en-US" dirty="0"/>
              <a:t>PREFIX owl: &lt;http://www.w3.org/2002/07/owl#&gt;</a:t>
            </a:r>
          </a:p>
          <a:p>
            <a:pPr fontAlgn="auto"/>
            <a:r>
              <a:rPr lang="en-US" dirty="0"/>
              <a:t>PREFIX </a:t>
            </a:r>
            <a:r>
              <a:rPr lang="en-US" dirty="0" err="1"/>
              <a:t>xsd</a:t>
            </a:r>
            <a:r>
              <a:rPr lang="en-US" dirty="0"/>
              <a:t>: &lt;http://www.w3.org/2001/XMLSchema#&gt;</a:t>
            </a:r>
          </a:p>
          <a:p>
            <a:pPr fontAlgn="auto"/>
            <a:r>
              <a:rPr lang="en-US" dirty="0"/>
              <a:t>PREFIX </a:t>
            </a:r>
            <a:r>
              <a:rPr lang="en-US" dirty="0" err="1"/>
              <a:t>rdfs</a:t>
            </a:r>
            <a:r>
              <a:rPr lang="en-US" dirty="0"/>
              <a:t>: &lt;http://www.w3.org/2000/01/rdf-schema#&gt;</a:t>
            </a:r>
          </a:p>
          <a:p>
            <a:pPr fontAlgn="auto"/>
            <a:r>
              <a:rPr lang="en-US" dirty="0"/>
              <a:t>PREFIX </a:t>
            </a:r>
            <a:r>
              <a:rPr lang="en-US" dirty="0" err="1"/>
              <a:t>rdf</a:t>
            </a:r>
            <a:r>
              <a:rPr lang="en-US" dirty="0"/>
              <a:t>: &lt;http://www.w3.org/1999/02/22-rdf-syntax-ns#&gt;</a:t>
            </a:r>
          </a:p>
          <a:p>
            <a:pPr fontAlgn="auto"/>
            <a:r>
              <a:rPr lang="en-US" dirty="0"/>
              <a:t>PREFIX </a:t>
            </a:r>
            <a:r>
              <a:rPr lang="en-US" dirty="0" err="1"/>
              <a:t>db</a:t>
            </a:r>
            <a:r>
              <a:rPr lang="en-US" dirty="0"/>
              <a:t>: &lt;http://dbpedia.org/page/&gt;</a:t>
            </a:r>
          </a:p>
          <a:p>
            <a:pPr fontAlgn="auto"/>
            <a:r>
              <a:rPr lang="en-US" dirty="0"/>
              <a:t>PREFIX </a:t>
            </a:r>
            <a:r>
              <a:rPr lang="en-US" dirty="0" err="1"/>
              <a:t>dbpedia</a:t>
            </a:r>
            <a:r>
              <a:rPr lang="en-US" dirty="0"/>
              <a:t>: &lt;http://dbpedia.org/&gt;</a:t>
            </a:r>
          </a:p>
          <a:p>
            <a:pPr fontAlgn="auto"/>
            <a:r>
              <a:rPr lang="en-US" dirty="0"/>
              <a:t>PREFIX dbo: &lt;http://dbpedia.org/ontology/&gt;</a:t>
            </a:r>
          </a:p>
          <a:p>
            <a:pPr fontAlgn="auto"/>
            <a:r>
              <a:rPr lang="en-US" dirty="0"/>
              <a:t>PREFIX dc: &lt;http://purl.org/dc/terms/&gt;</a:t>
            </a:r>
          </a:p>
          <a:p>
            <a:pPr fontAlgn="auto"/>
            <a:r>
              <a:rPr lang="en-US" dirty="0"/>
              <a:t>PREFIX : &lt;https://ai.it.jyu.fi/vagan/ontologies/2019/import8.owl#&gt;</a:t>
            </a:r>
          </a:p>
          <a:p>
            <a:pPr fontAlgn="auto"/>
            <a:endParaRPr lang="en-US" dirty="0"/>
          </a:p>
          <a:p>
            <a:pPr fontAlgn="auto"/>
            <a:r>
              <a:rPr lang="en-US" dirty="0">
                <a:solidFill>
                  <a:srgbClr val="FF0000"/>
                </a:solidFill>
              </a:rPr>
              <a:t>PREFIX import: &lt;https://ai.it.jyu.fi/vagan/ontologies/2019/CX.owl</a:t>
            </a:r>
            <a:r>
              <a:rPr lang="en-US" dirty="0"/>
              <a:t>#&gt;</a:t>
            </a:r>
          </a:p>
          <a:p>
            <a:pPr fontAlgn="auto"/>
            <a:endParaRPr lang="en-US" dirty="0"/>
          </a:p>
          <a:p>
            <a:pPr fontAlgn="auto"/>
            <a:endParaRPr lang="en-US" dirty="0"/>
          </a:p>
          <a:p>
            <a:pPr fontAlgn="auto"/>
            <a:r>
              <a:rPr lang="en-US" dirty="0"/>
              <a:t>PREFIX </a:t>
            </a:r>
            <a:r>
              <a:rPr lang="en-US" dirty="0" err="1"/>
              <a:t>yago</a:t>
            </a:r>
            <a:r>
              <a:rPr lang="en-US" dirty="0"/>
              <a:t>: &lt;http://dbpedia.org/class/yago/&gt;</a:t>
            </a:r>
          </a:p>
          <a:p>
            <a:pPr fontAlgn="auto"/>
            <a:r>
              <a:rPr lang="en-US" dirty="0"/>
              <a:t>CONSTRUCT {</a:t>
            </a:r>
            <a:r>
              <a:rPr lang="en-US" dirty="0" err="1"/>
              <a:t>import:AdvertisingCampaign</a:t>
            </a:r>
            <a:r>
              <a:rPr lang="en-US" dirty="0"/>
              <a:t> a </a:t>
            </a:r>
            <a:r>
              <a:rPr lang="en-US" dirty="0" err="1"/>
              <a:t>owl:Class</a:t>
            </a:r>
            <a:r>
              <a:rPr lang="en-US" dirty="0"/>
              <a:t> . ?x a </a:t>
            </a:r>
            <a:r>
              <a:rPr lang="en-US" dirty="0" err="1"/>
              <a:t>import:AdvertisingCampaign</a:t>
            </a:r>
            <a:r>
              <a:rPr lang="en-US" dirty="0"/>
              <a:t> }</a:t>
            </a:r>
          </a:p>
          <a:p>
            <a:pPr fontAlgn="auto"/>
            <a:r>
              <a:rPr lang="en-US" dirty="0"/>
              <a:t>           </a:t>
            </a:r>
          </a:p>
          <a:p>
            <a:pPr fontAlgn="auto"/>
            <a:r>
              <a:rPr lang="en-US" dirty="0"/>
              <a:t>WHERE {?x a yago:AdvertisingCampaign100798959}</a:t>
            </a:r>
          </a:p>
        </p:txBody>
      </p:sp>
      <p:sp>
        <p:nvSpPr>
          <p:cNvPr id="5" name="Rectangle 4"/>
          <p:cNvSpPr/>
          <p:nvPr/>
        </p:nvSpPr>
        <p:spPr>
          <a:xfrm>
            <a:off x="5751596" y="1326727"/>
            <a:ext cx="344530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USING: </a:t>
            </a:r>
            <a:r>
              <a:rPr lang="en-US" sz="1800" dirty="0">
                <a:solidFill>
                  <a:prstClr val="black"/>
                </a:solidFill>
                <a:latin typeface="Calibri" panose="020F0502020204030204"/>
                <a:hlinkClick r:id="rId2"/>
              </a:rPr>
              <a:t>http://dbpedia.org/sparql</a:t>
            </a:r>
            <a:r>
              <a:rPr lang="en-US" sz="1800" dirty="0">
                <a:solidFill>
                  <a:prstClr val="black"/>
                </a:solidFill>
                <a:latin typeface="Calibri" panose="020F0502020204030204"/>
              </a:rPr>
              <a:t>  </a:t>
            </a:r>
          </a:p>
        </p:txBody>
      </p:sp>
      <p:sp>
        <p:nvSpPr>
          <p:cNvPr id="6" name="Rectangle 5"/>
          <p:cNvSpPr/>
          <p:nvPr/>
        </p:nvSpPr>
        <p:spPr>
          <a:xfrm>
            <a:off x="165538" y="57932"/>
            <a:ext cx="8678918" cy="138499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Constructing complete ontology and cut a part of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DBPedia</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graph to populate the ontology using SPARQL CONSTRUCT query</a:t>
            </a:r>
          </a:p>
        </p:txBody>
      </p:sp>
      <p:sp>
        <p:nvSpPr>
          <p:cNvPr id="2" name="Rectangle 1"/>
          <p:cNvSpPr/>
          <p:nvPr/>
        </p:nvSpPr>
        <p:spPr>
          <a:xfrm>
            <a:off x="5765734" y="1011998"/>
            <a:ext cx="264412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FROM: http://dbpedia.org</a:t>
            </a:r>
          </a:p>
        </p:txBody>
      </p:sp>
    </p:spTree>
    <p:extLst>
      <p:ext uri="{BB962C8B-B14F-4D97-AF65-F5344CB8AC3E}">
        <p14:creationId xmlns:p14="http://schemas.microsoft.com/office/powerpoint/2010/main" val="38068135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556792"/>
            <a:ext cx="7704856" cy="5262979"/>
          </a:xfrm>
          <a:prstGeom prst="rect">
            <a:avLst/>
          </a:prstGeom>
        </p:spPr>
        <p:txBody>
          <a:bodyPr wrap="square">
            <a:spAutoFit/>
          </a:bodyPr>
          <a:lstStyle/>
          <a:p>
            <a:r>
              <a:rPr lang="en-US" dirty="0"/>
              <a:t>PREFIX owl: &lt;http://www.w3.org/2002/07/owl#&gt;</a:t>
            </a:r>
          </a:p>
          <a:p>
            <a:r>
              <a:rPr lang="en-US" dirty="0"/>
              <a:t>PREFIX </a:t>
            </a:r>
            <a:r>
              <a:rPr lang="en-US" dirty="0" err="1"/>
              <a:t>xsd</a:t>
            </a:r>
            <a:r>
              <a:rPr lang="en-US" dirty="0"/>
              <a:t>: &lt;http://www.w3.org/2001/XMLSchema#&gt;</a:t>
            </a:r>
          </a:p>
          <a:p>
            <a:r>
              <a:rPr lang="en-US" dirty="0"/>
              <a:t>PREFIX </a:t>
            </a:r>
            <a:r>
              <a:rPr lang="en-US" dirty="0" err="1"/>
              <a:t>rdfs</a:t>
            </a:r>
            <a:r>
              <a:rPr lang="en-US" dirty="0"/>
              <a:t>: &lt;http://www.w3.org/2000/01/rdf-schema#&gt;</a:t>
            </a:r>
          </a:p>
          <a:p>
            <a:r>
              <a:rPr lang="en-US" dirty="0"/>
              <a:t>PREFIX </a:t>
            </a:r>
            <a:r>
              <a:rPr lang="en-US" dirty="0" err="1"/>
              <a:t>rdf</a:t>
            </a:r>
            <a:r>
              <a:rPr lang="en-US" dirty="0"/>
              <a:t>: &lt;http://www.w3.org/1999/02/22-rdf-syntax-ns#&gt;</a:t>
            </a:r>
          </a:p>
          <a:p>
            <a:r>
              <a:rPr lang="en-US" dirty="0"/>
              <a:t>PREFIX </a:t>
            </a:r>
            <a:r>
              <a:rPr lang="en-US" dirty="0" err="1"/>
              <a:t>db</a:t>
            </a:r>
            <a:r>
              <a:rPr lang="en-US" dirty="0"/>
              <a:t>: &lt;http://dbpedia.org/page/&gt;</a:t>
            </a:r>
          </a:p>
          <a:p>
            <a:r>
              <a:rPr lang="en-US" dirty="0"/>
              <a:t>PREFIX </a:t>
            </a:r>
            <a:r>
              <a:rPr lang="en-US" dirty="0" err="1"/>
              <a:t>dbpedia</a:t>
            </a:r>
            <a:r>
              <a:rPr lang="en-US" dirty="0"/>
              <a:t>: &lt;http://dbpedia.org/&gt;</a:t>
            </a:r>
          </a:p>
          <a:p>
            <a:r>
              <a:rPr lang="en-US" dirty="0"/>
              <a:t>PREFIX dbo: &lt;http://dbpedia.org/ontology/&gt;</a:t>
            </a:r>
          </a:p>
          <a:p>
            <a:r>
              <a:rPr lang="en-US" dirty="0"/>
              <a:t>PREFIX dbr: &lt;http://dbpedia.org/resource/&gt;</a:t>
            </a:r>
          </a:p>
          <a:p>
            <a:endParaRPr lang="en-US" dirty="0"/>
          </a:p>
          <a:p>
            <a:r>
              <a:rPr lang="en-US" dirty="0"/>
              <a:t>PREFIX : &lt;https://ai.it.jyu.fi/vagan/ontologies/2020/country-city.owl#&gt;</a:t>
            </a:r>
          </a:p>
          <a:p>
            <a:endParaRPr lang="en-US" dirty="0"/>
          </a:p>
          <a:p>
            <a:r>
              <a:rPr lang="en-US" dirty="0"/>
              <a:t>CONSTRUCT </a:t>
            </a:r>
          </a:p>
          <a:p>
            <a:r>
              <a:rPr lang="en-US" dirty="0"/>
              <a:t>{</a:t>
            </a:r>
          </a:p>
          <a:p>
            <a:r>
              <a:rPr lang="en-US" dirty="0"/>
              <a:t>:City          a          </a:t>
            </a:r>
            <a:r>
              <a:rPr lang="en-US" dirty="0" err="1"/>
              <a:t>owl:Class</a:t>
            </a:r>
            <a:r>
              <a:rPr lang="en-US" dirty="0"/>
              <a:t> .</a:t>
            </a:r>
          </a:p>
          <a:p>
            <a:r>
              <a:rPr lang="en-US" dirty="0"/>
              <a:t>:Country   a          </a:t>
            </a:r>
            <a:r>
              <a:rPr lang="en-US" dirty="0" err="1"/>
              <a:t>owl:Class</a:t>
            </a:r>
            <a:r>
              <a:rPr lang="en-US" dirty="0"/>
              <a:t> .</a:t>
            </a:r>
          </a:p>
          <a:p>
            <a:r>
              <a:rPr lang="en-US" dirty="0"/>
              <a:t>?x         a   :Country .</a:t>
            </a:r>
          </a:p>
          <a:p>
            <a:r>
              <a:rPr lang="en-US" dirty="0"/>
              <a:t>?y         a   :City .</a:t>
            </a:r>
          </a:p>
          <a:p>
            <a:r>
              <a:rPr lang="en-US" dirty="0"/>
              <a:t>:</a:t>
            </a:r>
            <a:r>
              <a:rPr lang="en-US" dirty="0" err="1"/>
              <a:t>isCityOf</a:t>
            </a:r>
            <a:r>
              <a:rPr lang="en-US" dirty="0"/>
              <a:t>  a          owl:ObjectProperty .</a:t>
            </a:r>
          </a:p>
          <a:p>
            <a:r>
              <a:rPr lang="en-US" dirty="0"/>
              <a:t>:</a:t>
            </a:r>
            <a:r>
              <a:rPr lang="en-US" dirty="0" err="1"/>
              <a:t>hasCity</a:t>
            </a:r>
            <a:r>
              <a:rPr lang="en-US" dirty="0"/>
              <a:t>   a          owl:ObjectProperty .</a:t>
            </a:r>
          </a:p>
          <a:p>
            <a:r>
              <a:rPr lang="en-US" dirty="0"/>
              <a:t>?y         :</a:t>
            </a:r>
            <a:r>
              <a:rPr lang="en-US" dirty="0" err="1"/>
              <a:t>isCityOf</a:t>
            </a:r>
            <a:r>
              <a:rPr lang="en-US" dirty="0"/>
              <a:t>  ?x .</a:t>
            </a:r>
          </a:p>
          <a:p>
            <a:r>
              <a:rPr lang="en-US" dirty="0"/>
              <a:t>?x         :</a:t>
            </a:r>
            <a:r>
              <a:rPr lang="en-US" dirty="0" err="1"/>
              <a:t>hasCity</a:t>
            </a:r>
            <a:r>
              <a:rPr lang="en-US" dirty="0"/>
              <a:t>   ?y </a:t>
            </a:r>
          </a:p>
          <a:p>
            <a:r>
              <a:rPr lang="en-US" dirty="0"/>
              <a:t>}</a:t>
            </a:r>
          </a:p>
          <a:p>
            <a:endParaRPr lang="en-US" dirty="0"/>
          </a:p>
          <a:p>
            <a:r>
              <a:rPr lang="en-US" dirty="0"/>
              <a:t>WHERE {?x a </a:t>
            </a:r>
            <a:r>
              <a:rPr lang="en-US" dirty="0" err="1"/>
              <a:t>dbo:Country</a:t>
            </a:r>
            <a:r>
              <a:rPr lang="en-US" dirty="0"/>
              <a:t> . ?y a </a:t>
            </a:r>
            <a:r>
              <a:rPr lang="en-US" dirty="0" err="1"/>
              <a:t>dbo:City</a:t>
            </a:r>
            <a:r>
              <a:rPr lang="en-US" dirty="0"/>
              <a:t> . ?y </a:t>
            </a:r>
            <a:r>
              <a:rPr lang="en-US" dirty="0" err="1"/>
              <a:t>dbo:country</a:t>
            </a:r>
            <a:r>
              <a:rPr lang="en-US" dirty="0"/>
              <a:t> ?x   }</a:t>
            </a:r>
          </a:p>
        </p:txBody>
      </p:sp>
      <p:sp>
        <p:nvSpPr>
          <p:cNvPr id="5" name="Rectangle 4"/>
          <p:cNvSpPr/>
          <p:nvPr/>
        </p:nvSpPr>
        <p:spPr>
          <a:xfrm>
            <a:off x="165538" y="57932"/>
            <a:ext cx="8678918" cy="138499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Constructing import containing cities and countries from DBPedia and their relationships using SPARQL CONSTRUCT query</a:t>
            </a:r>
          </a:p>
        </p:txBody>
      </p:sp>
    </p:spTree>
    <p:extLst>
      <p:ext uri="{BB962C8B-B14F-4D97-AF65-F5344CB8AC3E}">
        <p14:creationId xmlns:p14="http://schemas.microsoft.com/office/powerpoint/2010/main" val="187148544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556792"/>
            <a:ext cx="8640960" cy="5047536"/>
          </a:xfrm>
          <a:prstGeom prst="rect">
            <a:avLst/>
          </a:prstGeom>
        </p:spPr>
        <p:txBody>
          <a:bodyPr wrap="square">
            <a:spAutoFit/>
          </a:bodyPr>
          <a:lstStyle/>
          <a:p>
            <a:r>
              <a:rPr lang="en-US" dirty="0"/>
              <a:t>PREFIX owl: &lt;http://www.w3.org/2002/07/owl#&gt;</a:t>
            </a:r>
          </a:p>
          <a:p>
            <a:r>
              <a:rPr lang="en-US" dirty="0"/>
              <a:t>PREFIX </a:t>
            </a:r>
            <a:r>
              <a:rPr lang="en-US" dirty="0" err="1"/>
              <a:t>xsd</a:t>
            </a:r>
            <a:r>
              <a:rPr lang="en-US" dirty="0"/>
              <a:t>: &lt;http://www.w3.org/2001/XMLSchema#&gt;</a:t>
            </a:r>
          </a:p>
          <a:p>
            <a:r>
              <a:rPr lang="en-US" dirty="0"/>
              <a:t>PREFIX </a:t>
            </a:r>
            <a:r>
              <a:rPr lang="en-US" dirty="0" err="1"/>
              <a:t>rdfs</a:t>
            </a:r>
            <a:r>
              <a:rPr lang="en-US" dirty="0"/>
              <a:t>: &lt;http://www.w3.org/2000/01/rdf-schema#&gt;</a:t>
            </a:r>
          </a:p>
          <a:p>
            <a:r>
              <a:rPr lang="en-US" dirty="0"/>
              <a:t>PREFIX </a:t>
            </a:r>
            <a:r>
              <a:rPr lang="en-US" dirty="0" err="1"/>
              <a:t>rdf</a:t>
            </a:r>
            <a:r>
              <a:rPr lang="en-US" dirty="0"/>
              <a:t>: &lt;http://www.w3.org/1999/02/22-rdf-syntax-ns#&gt;</a:t>
            </a:r>
          </a:p>
          <a:p>
            <a:r>
              <a:rPr lang="en-US" dirty="0"/>
              <a:t>PREFIX </a:t>
            </a:r>
            <a:r>
              <a:rPr lang="en-US" dirty="0" err="1"/>
              <a:t>db</a:t>
            </a:r>
            <a:r>
              <a:rPr lang="en-US" dirty="0"/>
              <a:t>: &lt;http://dbpedia.org/page/&gt;</a:t>
            </a:r>
          </a:p>
          <a:p>
            <a:r>
              <a:rPr lang="en-US" dirty="0"/>
              <a:t>PREFIX </a:t>
            </a:r>
            <a:r>
              <a:rPr lang="en-US" dirty="0" err="1"/>
              <a:t>dbpedia</a:t>
            </a:r>
            <a:r>
              <a:rPr lang="en-US" dirty="0"/>
              <a:t>: &lt;http://dbpedia.org/&gt;</a:t>
            </a:r>
          </a:p>
          <a:p>
            <a:r>
              <a:rPr lang="en-US" dirty="0"/>
              <a:t>PREFIX dbo: &lt;http://dbpedia.org/ontology/&gt;</a:t>
            </a:r>
          </a:p>
          <a:p>
            <a:r>
              <a:rPr lang="en-US" dirty="0"/>
              <a:t>PREFIX dbr: &lt;http://dbpedia.org/resource/&gt;</a:t>
            </a:r>
          </a:p>
          <a:p>
            <a:endParaRPr lang="en-US" dirty="0"/>
          </a:p>
          <a:p>
            <a:r>
              <a:rPr lang="en-US" dirty="0"/>
              <a:t>PREFIX : &lt;</a:t>
            </a:r>
            <a:r>
              <a:rPr lang="en-US" dirty="0">
                <a:solidFill>
                  <a:srgbClr val="FF0000"/>
                </a:solidFill>
              </a:rPr>
              <a:t>https://ai.it.jyu.fi/vagan/ontologies/2022/Kate.owl</a:t>
            </a:r>
            <a:r>
              <a:rPr lang="en-US" dirty="0"/>
              <a:t>#&gt;</a:t>
            </a:r>
          </a:p>
          <a:p>
            <a:endParaRPr lang="en-US" dirty="0"/>
          </a:p>
          <a:p>
            <a:r>
              <a:rPr lang="en-US" dirty="0"/>
              <a:t>CONSTRUCT </a:t>
            </a:r>
          </a:p>
          <a:p>
            <a:r>
              <a:rPr lang="en-US" dirty="0"/>
              <a:t>{</a:t>
            </a:r>
          </a:p>
          <a:p>
            <a:r>
              <a:rPr lang="en-US" dirty="0"/>
              <a:t>:Country   a          </a:t>
            </a:r>
            <a:r>
              <a:rPr lang="en-US" dirty="0" err="1"/>
              <a:t>owl:Class</a:t>
            </a:r>
            <a:r>
              <a:rPr lang="en-US" dirty="0"/>
              <a:t> .</a:t>
            </a:r>
          </a:p>
          <a:p>
            <a:r>
              <a:rPr lang="en-US" dirty="0"/>
              <a:t>?x         a   :Country .</a:t>
            </a:r>
          </a:p>
          <a:p>
            <a:r>
              <a:rPr lang="en-US" dirty="0"/>
              <a:t>?y         a   :City .</a:t>
            </a:r>
          </a:p>
          <a:p>
            <a:r>
              <a:rPr lang="en-US" dirty="0"/>
              <a:t>:</a:t>
            </a:r>
            <a:r>
              <a:rPr lang="en-US" dirty="0" err="1"/>
              <a:t>isCityOf</a:t>
            </a:r>
            <a:r>
              <a:rPr lang="en-US" dirty="0"/>
              <a:t>  a          </a:t>
            </a:r>
            <a:r>
              <a:rPr lang="en-US" dirty="0" err="1"/>
              <a:t>owl:ObjectProperty</a:t>
            </a:r>
            <a:r>
              <a:rPr lang="en-US" dirty="0"/>
              <a:t> ; </a:t>
            </a:r>
            <a:r>
              <a:rPr lang="en-US" dirty="0" err="1">
                <a:solidFill>
                  <a:prstClr val="black"/>
                </a:solidFill>
                <a:cs typeface="Arial" panose="020B0604020202020204" pitchFamily="34" charset="0"/>
              </a:rPr>
              <a:t>rdfs:domain</a:t>
            </a:r>
            <a:r>
              <a:rPr lang="en-US" dirty="0">
                <a:solidFill>
                  <a:prstClr val="black"/>
                </a:solidFill>
                <a:cs typeface="Arial" panose="020B0604020202020204" pitchFamily="34" charset="0"/>
              </a:rPr>
              <a:t> :City ; </a:t>
            </a:r>
            <a:r>
              <a:rPr lang="en-US" dirty="0" err="1">
                <a:solidFill>
                  <a:prstClr val="black"/>
                </a:solidFill>
                <a:cs typeface="Arial" panose="020B0604020202020204" pitchFamily="34" charset="0"/>
              </a:rPr>
              <a:t>rdfs:range</a:t>
            </a:r>
            <a:r>
              <a:rPr lang="en-US" dirty="0">
                <a:solidFill>
                  <a:prstClr val="black"/>
                </a:solidFill>
                <a:cs typeface="Arial" panose="020B0604020202020204" pitchFamily="34" charset="0"/>
              </a:rPr>
              <a:t> :Country</a:t>
            </a:r>
            <a:r>
              <a:rPr lang="en-US" dirty="0"/>
              <a:t> .</a:t>
            </a:r>
          </a:p>
          <a:p>
            <a:r>
              <a:rPr lang="en-US" dirty="0"/>
              <a:t>:</a:t>
            </a:r>
            <a:r>
              <a:rPr lang="en-US" dirty="0" err="1"/>
              <a:t>hasCity</a:t>
            </a:r>
            <a:r>
              <a:rPr lang="en-US" dirty="0"/>
              <a:t>   a         </a:t>
            </a:r>
            <a:r>
              <a:rPr lang="en-US" dirty="0" err="1"/>
              <a:t>owl:ObjectProperty</a:t>
            </a:r>
            <a:r>
              <a:rPr lang="en-US" dirty="0"/>
              <a:t> ; </a:t>
            </a:r>
            <a:r>
              <a:rPr lang="en-US" dirty="0" err="1">
                <a:solidFill>
                  <a:prstClr val="black"/>
                </a:solidFill>
                <a:cs typeface="Arial" panose="020B0604020202020204" pitchFamily="34" charset="0"/>
              </a:rPr>
              <a:t>rdfs:domain</a:t>
            </a:r>
            <a:r>
              <a:rPr lang="en-US" dirty="0">
                <a:solidFill>
                  <a:prstClr val="black"/>
                </a:solidFill>
                <a:cs typeface="Arial" panose="020B0604020202020204" pitchFamily="34" charset="0"/>
              </a:rPr>
              <a:t> :Country ; </a:t>
            </a:r>
            <a:r>
              <a:rPr lang="en-US" dirty="0" err="1">
                <a:solidFill>
                  <a:prstClr val="black"/>
                </a:solidFill>
                <a:cs typeface="Arial" panose="020B0604020202020204" pitchFamily="34" charset="0"/>
              </a:rPr>
              <a:t>rdfs:range</a:t>
            </a:r>
            <a:r>
              <a:rPr lang="en-US" dirty="0">
                <a:solidFill>
                  <a:prstClr val="black"/>
                </a:solidFill>
                <a:cs typeface="Arial" panose="020B0604020202020204" pitchFamily="34" charset="0"/>
              </a:rPr>
              <a:t> :City</a:t>
            </a:r>
            <a:r>
              <a:rPr lang="en-US" dirty="0"/>
              <a:t> ; </a:t>
            </a:r>
            <a:r>
              <a:rPr lang="en-US" dirty="0" err="1"/>
              <a:t>owl:inverseOf</a:t>
            </a:r>
            <a:r>
              <a:rPr lang="en-US" dirty="0"/>
              <a:t>  :</a:t>
            </a:r>
            <a:r>
              <a:rPr lang="en-US" dirty="0" err="1"/>
              <a:t>isCityOf</a:t>
            </a:r>
            <a:r>
              <a:rPr lang="en-US" dirty="0"/>
              <a:t> .</a:t>
            </a:r>
          </a:p>
          <a:p>
            <a:r>
              <a:rPr lang="en-US" dirty="0"/>
              <a:t>?y         :</a:t>
            </a:r>
            <a:r>
              <a:rPr lang="en-US" dirty="0" err="1"/>
              <a:t>isCityOf</a:t>
            </a:r>
            <a:r>
              <a:rPr lang="en-US" dirty="0"/>
              <a:t>  ?x .</a:t>
            </a:r>
          </a:p>
          <a:p>
            <a:r>
              <a:rPr lang="en-US" dirty="0"/>
              <a:t>?x         :</a:t>
            </a:r>
            <a:r>
              <a:rPr lang="en-US" dirty="0" err="1"/>
              <a:t>hasCity</a:t>
            </a:r>
            <a:r>
              <a:rPr lang="en-US" dirty="0"/>
              <a:t>   ?y </a:t>
            </a:r>
          </a:p>
          <a:p>
            <a:r>
              <a:rPr lang="en-US" dirty="0"/>
              <a:t>}</a:t>
            </a:r>
          </a:p>
          <a:p>
            <a:endParaRPr lang="en-US" dirty="0"/>
          </a:p>
          <a:p>
            <a:r>
              <a:rPr lang="en-US" dirty="0"/>
              <a:t>WHERE {?x a </a:t>
            </a:r>
            <a:r>
              <a:rPr lang="en-US" dirty="0" err="1"/>
              <a:t>dbo:Country</a:t>
            </a:r>
            <a:r>
              <a:rPr lang="en-US" dirty="0"/>
              <a:t> . ?y a </a:t>
            </a:r>
            <a:r>
              <a:rPr lang="en-US" dirty="0" err="1"/>
              <a:t>dbo:City</a:t>
            </a:r>
            <a:r>
              <a:rPr lang="en-US" dirty="0"/>
              <a:t> . ?y </a:t>
            </a:r>
            <a:r>
              <a:rPr lang="en-US" dirty="0" err="1"/>
              <a:t>dbo:country</a:t>
            </a:r>
            <a:r>
              <a:rPr lang="en-US" dirty="0"/>
              <a:t> ?x   }</a:t>
            </a:r>
          </a:p>
        </p:txBody>
      </p:sp>
      <p:sp>
        <p:nvSpPr>
          <p:cNvPr id="5" name="Rectangle 4"/>
          <p:cNvSpPr/>
          <p:nvPr/>
        </p:nvSpPr>
        <p:spPr>
          <a:xfrm>
            <a:off x="165538" y="57932"/>
            <a:ext cx="8678918" cy="138499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Constructing import containing cities and countries from DBPedia and their relationships using SPARQL CONSTRUCT query</a:t>
            </a:r>
          </a:p>
        </p:txBody>
      </p:sp>
      <p:sp>
        <p:nvSpPr>
          <p:cNvPr id="3" name="Rectangle 2"/>
          <p:cNvSpPr/>
          <p:nvPr/>
        </p:nvSpPr>
        <p:spPr>
          <a:xfrm>
            <a:off x="4932040" y="1052736"/>
            <a:ext cx="4128440" cy="1384995"/>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Generating import for a particular ontology (… </a:t>
            </a:r>
            <a:r>
              <a:rPr lang="en-US" sz="28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Kate.owl</a:t>
            </a:r>
            <a:r>
              <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Tree>
    <p:extLst>
      <p:ext uri="{BB962C8B-B14F-4D97-AF65-F5344CB8AC3E}">
        <p14:creationId xmlns:p14="http://schemas.microsoft.com/office/powerpoint/2010/main" val="215392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115616" y="74"/>
            <a:ext cx="8028383" cy="633413"/>
          </a:xfrm>
        </p:spPr>
        <p:txBody>
          <a:bodyPr/>
          <a:lstStyle/>
          <a:p>
            <a:pPr eaLnBrk="1" hangingPunct="1"/>
            <a:r>
              <a:rPr lang="en-GB" altLang="en-US" sz="4000" b="1" dirty="0"/>
              <a:t>Resources </a:t>
            </a:r>
            <a:r>
              <a:rPr lang="en-GB" altLang="en-US" sz="1800" b="1" dirty="0"/>
              <a:t>(a popular term used in Semantic Web domain)</a:t>
            </a:r>
          </a:p>
        </p:txBody>
      </p:sp>
      <p:sp>
        <p:nvSpPr>
          <p:cNvPr id="110595" name="Rectangle 3"/>
          <p:cNvSpPr>
            <a:spLocks noGrp="1" noChangeArrowheads="1"/>
          </p:cNvSpPr>
          <p:nvPr>
            <p:ph type="body" idx="1"/>
          </p:nvPr>
        </p:nvSpPr>
        <p:spPr>
          <a:xfrm>
            <a:off x="-9236" y="1412776"/>
            <a:ext cx="9145015" cy="4114800"/>
          </a:xfrm>
        </p:spPr>
        <p:txBody>
          <a:bodyPr/>
          <a:lstStyle/>
          <a:p>
            <a:pPr eaLnBrk="1" hangingPunct="1"/>
            <a:r>
              <a:rPr lang="en-GB" altLang="en-US" dirty="0"/>
              <a:t>All things being described by RDF expressions are called </a:t>
            </a:r>
            <a:r>
              <a:rPr lang="en-GB" altLang="en-US" i="1" dirty="0">
                <a:solidFill>
                  <a:srgbClr val="0000CC"/>
                </a:solidFill>
              </a:rPr>
              <a:t>resources</a:t>
            </a:r>
            <a:r>
              <a:rPr lang="en-GB" altLang="en-US" dirty="0"/>
              <a:t>:</a:t>
            </a:r>
          </a:p>
          <a:p>
            <a:pPr lvl="1" eaLnBrk="1" hangingPunct="1"/>
            <a:r>
              <a:rPr lang="en-GB" altLang="en-US" dirty="0"/>
              <a:t>entire Web page;</a:t>
            </a:r>
          </a:p>
          <a:p>
            <a:pPr lvl="1" eaLnBrk="1" hangingPunct="1"/>
            <a:r>
              <a:rPr lang="en-GB" altLang="en-US" dirty="0"/>
              <a:t>part of Web page (e.g., a specific XML element);</a:t>
            </a:r>
          </a:p>
          <a:p>
            <a:pPr lvl="1" eaLnBrk="1" hangingPunct="1"/>
            <a:r>
              <a:rPr lang="en-GB" altLang="en-US" dirty="0"/>
              <a:t>group of Web pages (e.g., Web site);</a:t>
            </a:r>
          </a:p>
          <a:p>
            <a:pPr lvl="1" eaLnBrk="1" hangingPunct="1"/>
            <a:r>
              <a:rPr lang="en-GB" altLang="en-US" dirty="0"/>
              <a:t>an object (physical, abstract, real or imaginable) that does not belong to the Web and is not directly accessible via the Web.</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36" y="603245"/>
            <a:ext cx="4824536" cy="3046988"/>
          </a:xfrm>
          <a:prstGeom prst="rect">
            <a:avLst/>
          </a:prstGeom>
          <a:solidFill>
            <a:schemeClr val="bg1">
              <a:lumMod val="85000"/>
            </a:schemeClr>
          </a:solidFill>
          <a:ln w="25400">
            <a:solidFill>
              <a:schemeClr val="tx1"/>
            </a:solidFill>
          </a:ln>
        </p:spPr>
        <p:txBody>
          <a:bodyPr wrap="square">
            <a:spAutoFit/>
          </a:bodyPr>
          <a:lstStyle/>
          <a:p>
            <a:r>
              <a:rPr lang="fi-FI" sz="1200" dirty="0"/>
              <a:t>PREFIX </a:t>
            </a:r>
            <a:r>
              <a:rPr lang="fi-FI" sz="1200" dirty="0" err="1"/>
              <a:t>rdf</a:t>
            </a:r>
            <a:r>
              <a:rPr lang="fi-FI" sz="1200" dirty="0"/>
              <a:t>: &lt;http://www.w3.org/1999/02/22-rdf-syntax-ns#&gt;</a:t>
            </a:r>
          </a:p>
          <a:p>
            <a:r>
              <a:rPr lang="fi-FI" sz="1200" dirty="0"/>
              <a:t>PREFIX </a:t>
            </a:r>
            <a:r>
              <a:rPr lang="fi-FI" sz="1200" dirty="0" err="1"/>
              <a:t>owl</a:t>
            </a:r>
            <a:r>
              <a:rPr lang="fi-FI" sz="1200" dirty="0"/>
              <a:t>: &lt;http://www.w3.org/2002/07/owl#&gt;</a:t>
            </a:r>
          </a:p>
          <a:p>
            <a:r>
              <a:rPr lang="fi-FI" sz="1200" dirty="0"/>
              <a:t>PREFIX </a:t>
            </a:r>
            <a:r>
              <a:rPr lang="fi-FI" sz="1200" dirty="0" err="1"/>
              <a:t>dbr</a:t>
            </a:r>
            <a:r>
              <a:rPr lang="fi-FI" sz="1200" dirty="0"/>
              <a:t>: &lt;http://dbpedia.org/resource/&gt;</a:t>
            </a:r>
          </a:p>
          <a:p>
            <a:r>
              <a:rPr lang="fi-FI" sz="1200" dirty="0"/>
              <a:t>PREFIX </a:t>
            </a:r>
            <a:r>
              <a:rPr lang="fi-FI" sz="1200" dirty="0" err="1"/>
              <a:t>dbo</a:t>
            </a:r>
            <a:r>
              <a:rPr lang="fi-FI" sz="1200" dirty="0"/>
              <a:t>: &lt;http://dbpedia.org/ontology/&gt;</a:t>
            </a:r>
          </a:p>
          <a:p>
            <a:r>
              <a:rPr lang="fi-FI" sz="1200" dirty="0"/>
              <a:t>PREFIX </a:t>
            </a:r>
            <a:r>
              <a:rPr lang="fi-FI" sz="1200" dirty="0" err="1"/>
              <a:t>foaf</a:t>
            </a:r>
            <a:r>
              <a:rPr lang="fi-FI" sz="1200" dirty="0"/>
              <a:t>: &lt;http://xmlns.com/foaf/0.1/&gt;</a:t>
            </a:r>
          </a:p>
          <a:p>
            <a:r>
              <a:rPr lang="en-US" sz="1200" dirty="0"/>
              <a:t>PREFIX </a:t>
            </a:r>
            <a:r>
              <a:rPr lang="en-US" sz="1200" dirty="0" err="1"/>
              <a:t>xsd</a:t>
            </a:r>
            <a:r>
              <a:rPr lang="en-US" sz="1200" dirty="0"/>
              <a:t>: &lt;</a:t>
            </a:r>
            <a:r>
              <a:rPr lang="fi-FI" sz="1200" dirty="0"/>
              <a:t>http://www.w3.org/2001/XMLSchema#</a:t>
            </a:r>
            <a:r>
              <a:rPr lang="en-US" sz="1200" dirty="0"/>
              <a:t>&gt;</a:t>
            </a:r>
          </a:p>
          <a:p>
            <a:endParaRPr lang="fi-FI" sz="1200" dirty="0"/>
          </a:p>
          <a:p>
            <a:r>
              <a:rPr lang="fi-FI" sz="1200" dirty="0"/>
              <a:t>PREFIX : &lt;</a:t>
            </a:r>
            <a:r>
              <a:rPr lang="fi-FI" sz="1200" dirty="0">
                <a:solidFill>
                  <a:srgbClr val="FF0000"/>
                </a:solidFill>
              </a:rPr>
              <a:t>https://ai.it.jyu.fi/vagan/ontologies/2022/Kate.owl</a:t>
            </a:r>
            <a:r>
              <a:rPr lang="fi-FI" sz="1200" dirty="0"/>
              <a:t>#&gt;</a:t>
            </a:r>
          </a:p>
          <a:p>
            <a:endParaRPr lang="fi-FI" sz="1200" dirty="0"/>
          </a:p>
          <a:p>
            <a:r>
              <a:rPr lang="fi-FI" sz="1200" dirty="0"/>
              <a:t>SELECT DISTINCT ?y ?z </a:t>
            </a:r>
          </a:p>
          <a:p>
            <a:endParaRPr lang="fi-FI" sz="1200" dirty="0"/>
          </a:p>
          <a:p>
            <a:r>
              <a:rPr lang="fi-FI" sz="1200" dirty="0"/>
              <a:t>FROM &lt;</a:t>
            </a:r>
            <a:r>
              <a:rPr lang="fi-FI" sz="1200" dirty="0">
                <a:solidFill>
                  <a:srgbClr val="FF0000"/>
                </a:solidFill>
              </a:rPr>
              <a:t>https://ai.it.jyu.fi/vagan/ontologies/2022/Kate.owl</a:t>
            </a:r>
            <a:r>
              <a:rPr lang="fi-FI" sz="1200" dirty="0"/>
              <a:t>&gt;</a:t>
            </a:r>
          </a:p>
          <a:p>
            <a:endParaRPr lang="fi-FI" sz="1200" dirty="0"/>
          </a:p>
          <a:p>
            <a:r>
              <a:rPr lang="fi-FI" sz="1200" dirty="0"/>
              <a:t>WHERE { :</a:t>
            </a:r>
            <a:r>
              <a:rPr lang="fi-FI" sz="1200" dirty="0" err="1"/>
              <a:t>KateBeautiful</a:t>
            </a:r>
            <a:r>
              <a:rPr lang="fi-FI" sz="1200" dirty="0"/>
              <a:t>  ?y  ?z }</a:t>
            </a:r>
          </a:p>
          <a:p>
            <a:endParaRPr lang="fi-FI" sz="1200" dirty="0"/>
          </a:p>
          <a:p>
            <a:r>
              <a:rPr lang="fi-FI" sz="1200" dirty="0"/>
              <a:t>ORDER BY ?y</a:t>
            </a:r>
          </a:p>
        </p:txBody>
      </p:sp>
      <p:sp>
        <p:nvSpPr>
          <p:cNvPr id="6" name="Rectangle 5"/>
          <p:cNvSpPr/>
          <p:nvPr/>
        </p:nvSpPr>
        <p:spPr>
          <a:xfrm>
            <a:off x="165538" y="57932"/>
            <a:ext cx="8942966" cy="52322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Querying Kate ontology using </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hlinkClick r:id="rId2"/>
              </a:rPr>
              <a:t>http://sparql.org/sparql.html</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p>
        </p:txBody>
      </p:sp>
      <p:sp>
        <p:nvSpPr>
          <p:cNvPr id="7" name="Rectangle 6"/>
          <p:cNvSpPr/>
          <p:nvPr/>
        </p:nvSpPr>
        <p:spPr>
          <a:xfrm>
            <a:off x="4862772" y="1484784"/>
            <a:ext cx="4245731" cy="954107"/>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What do you know about “</a:t>
            </a:r>
            <a:r>
              <a:rPr lang="en-US" sz="28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KateBeautiful</a:t>
            </a:r>
            <a:r>
              <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sp>
        <p:nvSpPr>
          <p:cNvPr id="8" name="Down Arrow 7"/>
          <p:cNvSpPr/>
          <p:nvPr/>
        </p:nvSpPr>
        <p:spPr>
          <a:xfrm>
            <a:off x="2271086" y="3679408"/>
            <a:ext cx="504056" cy="718760"/>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 name="Picture 2"/>
          <p:cNvPicPr>
            <a:picLocks noChangeAspect="1"/>
          </p:cNvPicPr>
          <p:nvPr/>
        </p:nvPicPr>
        <p:blipFill>
          <a:blip r:embed="rId3"/>
          <a:stretch>
            <a:fillRect/>
          </a:stretch>
        </p:blipFill>
        <p:spPr>
          <a:xfrm>
            <a:off x="662247" y="4531772"/>
            <a:ext cx="4200525" cy="1552575"/>
          </a:xfrm>
          <a:prstGeom prst="rect">
            <a:avLst/>
          </a:prstGeom>
        </p:spPr>
      </p:pic>
      <p:pic>
        <p:nvPicPr>
          <p:cNvPr id="10" name="Picture 9"/>
          <p:cNvPicPr>
            <a:picLocks noChangeAspect="1"/>
          </p:cNvPicPr>
          <p:nvPr/>
        </p:nvPicPr>
        <p:blipFill>
          <a:blip r:embed="rId4"/>
          <a:stretch>
            <a:fillRect/>
          </a:stretch>
        </p:blipFill>
        <p:spPr>
          <a:xfrm>
            <a:off x="4862772" y="4149080"/>
            <a:ext cx="4166046" cy="2554868"/>
          </a:xfrm>
          <a:prstGeom prst="rect">
            <a:avLst/>
          </a:prstGeom>
        </p:spPr>
      </p:pic>
    </p:spTree>
    <p:extLst>
      <p:ext uri="{BB962C8B-B14F-4D97-AF65-F5344CB8AC3E}">
        <p14:creationId xmlns:p14="http://schemas.microsoft.com/office/powerpoint/2010/main" val="76331936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36" y="866593"/>
            <a:ext cx="4824536" cy="2308324"/>
          </a:xfrm>
          <a:prstGeom prst="rect">
            <a:avLst/>
          </a:prstGeom>
          <a:solidFill>
            <a:schemeClr val="bg1">
              <a:lumMod val="85000"/>
            </a:schemeClr>
          </a:solidFill>
          <a:ln w="25400">
            <a:solidFill>
              <a:schemeClr val="tx1"/>
            </a:solidFill>
          </a:ln>
        </p:spPr>
        <p:txBody>
          <a:bodyPr wrap="square">
            <a:spAutoFit/>
          </a:bodyPr>
          <a:lstStyle/>
          <a:p>
            <a:r>
              <a:rPr lang="fi-FI" sz="1200" dirty="0"/>
              <a:t>PREFIX </a:t>
            </a:r>
            <a:r>
              <a:rPr lang="fi-FI" sz="1200" dirty="0" err="1"/>
              <a:t>rdf</a:t>
            </a:r>
            <a:r>
              <a:rPr lang="fi-FI" sz="1200" dirty="0"/>
              <a:t>: &lt;http://www.w3.org/1999/02/22-rdf-syntax-ns#&gt;</a:t>
            </a:r>
          </a:p>
          <a:p>
            <a:r>
              <a:rPr lang="fi-FI" sz="1200" dirty="0"/>
              <a:t>PREFIX </a:t>
            </a:r>
            <a:r>
              <a:rPr lang="fi-FI" sz="1200" dirty="0" err="1"/>
              <a:t>owl</a:t>
            </a:r>
            <a:r>
              <a:rPr lang="fi-FI" sz="1200" dirty="0"/>
              <a:t>: &lt;http://www.w3.org/2002/07/owl#&gt;</a:t>
            </a:r>
          </a:p>
          <a:p>
            <a:r>
              <a:rPr lang="fi-FI" sz="1200" dirty="0"/>
              <a:t>PREFIX </a:t>
            </a:r>
            <a:r>
              <a:rPr lang="fi-FI" sz="1200" dirty="0" err="1"/>
              <a:t>dbr</a:t>
            </a:r>
            <a:r>
              <a:rPr lang="fi-FI" sz="1200" dirty="0"/>
              <a:t>: &lt;http://dbpedia.org/resource/&gt;</a:t>
            </a:r>
          </a:p>
          <a:p>
            <a:r>
              <a:rPr lang="fi-FI" sz="1200" dirty="0"/>
              <a:t>PREFIX </a:t>
            </a:r>
            <a:r>
              <a:rPr lang="fi-FI" sz="1200" dirty="0" err="1"/>
              <a:t>dbo</a:t>
            </a:r>
            <a:r>
              <a:rPr lang="fi-FI" sz="1200" dirty="0"/>
              <a:t>: &lt;http://dbpedia.org/ontology/&gt;</a:t>
            </a:r>
          </a:p>
          <a:p>
            <a:r>
              <a:rPr lang="fi-FI" sz="1200" dirty="0"/>
              <a:t>PREFIX : &lt;</a:t>
            </a:r>
            <a:r>
              <a:rPr lang="fi-FI" sz="1200" dirty="0">
                <a:solidFill>
                  <a:srgbClr val="FF0000"/>
                </a:solidFill>
              </a:rPr>
              <a:t>https://ai.it.jyu.fi/vagan/ontologies/2022/Kate.owl</a:t>
            </a:r>
            <a:r>
              <a:rPr lang="fi-FI" sz="1200" dirty="0"/>
              <a:t>#&gt;</a:t>
            </a:r>
          </a:p>
          <a:p>
            <a:endParaRPr lang="fi-FI" sz="1200" dirty="0"/>
          </a:p>
          <a:p>
            <a:r>
              <a:rPr lang="fi-FI" sz="1200" dirty="0"/>
              <a:t>SELECT DISTINCT ?x </a:t>
            </a:r>
          </a:p>
          <a:p>
            <a:endParaRPr lang="fi-FI" sz="1200" dirty="0"/>
          </a:p>
          <a:p>
            <a:r>
              <a:rPr lang="fi-FI" sz="1200" dirty="0"/>
              <a:t>FROM &lt;</a:t>
            </a:r>
            <a:r>
              <a:rPr lang="fi-FI" sz="1200" dirty="0">
                <a:solidFill>
                  <a:srgbClr val="FF0000"/>
                </a:solidFill>
              </a:rPr>
              <a:t>https://ai.it.jyu.fi/vagan/ontologies/2022/Kate.owl</a:t>
            </a:r>
            <a:r>
              <a:rPr lang="fi-FI" sz="1200" dirty="0"/>
              <a:t>&gt;</a:t>
            </a:r>
          </a:p>
          <a:p>
            <a:endParaRPr lang="fi-FI" sz="1200" dirty="0"/>
          </a:p>
          <a:p>
            <a:r>
              <a:rPr lang="fi-FI" sz="1200" dirty="0"/>
              <a:t>WHERE { :Alex   ?x    :</a:t>
            </a:r>
            <a:r>
              <a:rPr lang="fi-FI" sz="1200" dirty="0" err="1"/>
              <a:t>KateBeautiful</a:t>
            </a:r>
            <a:r>
              <a:rPr lang="fi-FI" sz="1200" dirty="0"/>
              <a:t> }</a:t>
            </a:r>
          </a:p>
          <a:p>
            <a:endParaRPr lang="fi-FI" sz="1200" dirty="0"/>
          </a:p>
        </p:txBody>
      </p:sp>
      <p:sp>
        <p:nvSpPr>
          <p:cNvPr id="6" name="Rectangle 5"/>
          <p:cNvSpPr/>
          <p:nvPr/>
        </p:nvSpPr>
        <p:spPr>
          <a:xfrm>
            <a:off x="165538" y="57932"/>
            <a:ext cx="8942966" cy="52322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fontAlgn="auto">
              <a:spcBef>
                <a:spcPts val="0"/>
              </a:spcBef>
              <a:spcAft>
                <a:spcPts val="0"/>
              </a:spcAft>
              <a:defRPr/>
            </a:pP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Querying Kate ontology using </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hlinkClick r:id="rId2"/>
              </a:rPr>
              <a:t>http://sparql.org/sparql.html</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p>
        </p:txBody>
      </p:sp>
      <p:sp>
        <p:nvSpPr>
          <p:cNvPr id="7" name="Rectangle 6"/>
          <p:cNvSpPr/>
          <p:nvPr/>
        </p:nvSpPr>
        <p:spPr>
          <a:xfrm>
            <a:off x="4896577" y="1484784"/>
            <a:ext cx="4128440" cy="1384995"/>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What is the relation(s) between “Alex” and “</a:t>
            </a:r>
            <a:r>
              <a:rPr lang="en-US" sz="28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KateBeautiful</a:t>
            </a:r>
            <a:r>
              <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sp>
        <p:nvSpPr>
          <p:cNvPr id="8" name="Down Arrow 7"/>
          <p:cNvSpPr/>
          <p:nvPr/>
        </p:nvSpPr>
        <p:spPr>
          <a:xfrm>
            <a:off x="1043608" y="3302618"/>
            <a:ext cx="504056" cy="718760"/>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2" name="Picture 1"/>
          <p:cNvPicPr>
            <a:picLocks noChangeAspect="1"/>
          </p:cNvPicPr>
          <p:nvPr/>
        </p:nvPicPr>
        <p:blipFill>
          <a:blip r:embed="rId3"/>
          <a:stretch>
            <a:fillRect/>
          </a:stretch>
        </p:blipFill>
        <p:spPr>
          <a:xfrm>
            <a:off x="809861" y="4021378"/>
            <a:ext cx="971550" cy="695325"/>
          </a:xfrm>
          <a:prstGeom prst="rect">
            <a:avLst/>
          </a:prstGeom>
        </p:spPr>
      </p:pic>
      <p:pic>
        <p:nvPicPr>
          <p:cNvPr id="3" name="Picture 2"/>
          <p:cNvPicPr>
            <a:picLocks noChangeAspect="1"/>
          </p:cNvPicPr>
          <p:nvPr/>
        </p:nvPicPr>
        <p:blipFill>
          <a:blip r:embed="rId4"/>
          <a:stretch>
            <a:fillRect/>
          </a:stretch>
        </p:blipFill>
        <p:spPr>
          <a:xfrm>
            <a:off x="3059832" y="4581128"/>
            <a:ext cx="5324475" cy="1685925"/>
          </a:xfrm>
          <a:prstGeom prst="rect">
            <a:avLst/>
          </a:prstGeom>
        </p:spPr>
      </p:pic>
    </p:spTree>
    <p:extLst>
      <p:ext uri="{BB962C8B-B14F-4D97-AF65-F5344CB8AC3E}">
        <p14:creationId xmlns:p14="http://schemas.microsoft.com/office/powerpoint/2010/main" val="31243984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Box 1"/>
          <p:cNvSpPr txBox="1">
            <a:spLocks noChangeArrowheads="1"/>
          </p:cNvSpPr>
          <p:nvPr/>
        </p:nvSpPr>
        <p:spPr bwMode="auto">
          <a:xfrm>
            <a:off x="166690" y="2147962"/>
            <a:ext cx="8856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000000"/>
                </a:solidFill>
              </a:rPr>
              <a:t>“Select full names of all researchers born in Berlin”</a:t>
            </a:r>
          </a:p>
        </p:txBody>
      </p:sp>
      <p:sp>
        <p:nvSpPr>
          <p:cNvPr id="260099" name="TextBox 2"/>
          <p:cNvSpPr txBox="1">
            <a:spLocks noChangeArrowheads="1"/>
          </p:cNvSpPr>
          <p:nvPr/>
        </p:nvSpPr>
        <p:spPr bwMode="auto">
          <a:xfrm>
            <a:off x="166690" y="3864048"/>
            <a:ext cx="87423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000000"/>
                </a:solidFill>
                <a:hlinkClick r:id="rId2"/>
              </a:rPr>
              <a:t>https://ai.it.jyu.fi/vagan/ontologies/2016/Cars.owl</a:t>
            </a:r>
            <a:endParaRPr lang="en-US" altLang="en-US" sz="2400" dirty="0">
              <a:solidFill>
                <a:srgbClr val="000000"/>
              </a:solidFill>
            </a:endParaRPr>
          </a:p>
          <a:p>
            <a:pPr eaLnBrk="1" hangingPunct="1">
              <a:spcBef>
                <a:spcPct val="0"/>
              </a:spcBef>
              <a:buFontTx/>
              <a:buNone/>
            </a:pPr>
            <a:r>
              <a:rPr lang="en-US" altLang="en-US" sz="2400" dirty="0">
                <a:solidFill>
                  <a:srgbClr val="000000"/>
                </a:solidFill>
                <a:hlinkClick r:id="rId3"/>
              </a:rPr>
              <a:t>https://ai.it.jyu.fi/vagan/ontologies/2016/SWRL_Example.owl</a:t>
            </a:r>
            <a:r>
              <a:rPr lang="en-US" altLang="en-US" sz="2400" dirty="0">
                <a:solidFill>
                  <a:srgbClr val="000000"/>
                </a:solidFill>
              </a:rPr>
              <a:t>  (version 13.10.2016) </a:t>
            </a:r>
          </a:p>
        </p:txBody>
      </p:sp>
      <p:sp>
        <p:nvSpPr>
          <p:cNvPr id="7" name="Rectangle 6"/>
          <p:cNvSpPr/>
          <p:nvPr/>
        </p:nvSpPr>
        <p:spPr>
          <a:xfrm>
            <a:off x="737790" y="2924944"/>
            <a:ext cx="7273210"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Take data from 2 places:</a:t>
            </a:r>
          </a:p>
        </p:txBody>
      </p:sp>
      <p:sp>
        <p:nvSpPr>
          <p:cNvPr id="8" name="Rectangle 7"/>
          <p:cNvSpPr/>
          <p:nvPr/>
        </p:nvSpPr>
        <p:spPr>
          <a:xfrm>
            <a:off x="3138002" y="1060125"/>
            <a:ext cx="218662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
        <p:nvSpPr>
          <p:cNvPr id="9" name="Rectangle 8"/>
          <p:cNvSpPr/>
          <p:nvPr/>
        </p:nvSpPr>
        <p:spPr>
          <a:xfrm>
            <a:off x="281419" y="116632"/>
            <a:ext cx="8627876"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4000" b="1" cap="all" dirty="0" err="1">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Sparql</a:t>
            </a:r>
            <a:r>
              <a:rPr lang="en-US" sz="4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  </a:t>
            </a:r>
            <a:r>
              <a:rPr lang="en-US" sz="4000" b="1" cap="all" dirty="0">
                <a:ln w="0"/>
                <a:solidFill>
                  <a:srgbClr val="FF0000"/>
                </a:solidFill>
                <a:effectLst>
                  <a:reflection blurRad="12700" stA="50000" endPos="50000" dist="5000" dir="5400000" sy="-100000" rotWithShape="0"/>
                </a:effectLst>
                <a:latin typeface="Calibri"/>
              </a:rPr>
              <a:t>Distributed</a:t>
            </a:r>
            <a:r>
              <a:rPr lang="en-US" sz="4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 query Example</a:t>
            </a:r>
          </a:p>
        </p:txBody>
      </p:sp>
      <p:sp>
        <p:nvSpPr>
          <p:cNvPr id="11" name="Rectangle 10"/>
          <p:cNvSpPr/>
          <p:nvPr/>
        </p:nvSpPr>
        <p:spPr>
          <a:xfrm>
            <a:off x="706343" y="5025950"/>
            <a:ext cx="672408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Use SPARQL endpoint:</a:t>
            </a:r>
          </a:p>
        </p:txBody>
      </p:sp>
      <p:sp>
        <p:nvSpPr>
          <p:cNvPr id="260104" name="TextBox 1"/>
          <p:cNvSpPr txBox="1">
            <a:spLocks noChangeArrowheads="1"/>
          </p:cNvSpPr>
          <p:nvPr/>
        </p:nvSpPr>
        <p:spPr bwMode="auto">
          <a:xfrm>
            <a:off x="601700" y="5988050"/>
            <a:ext cx="50895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dirty="0">
                <a:latin typeface="Arial" pitchFamily="34" charset="0"/>
                <a:hlinkClick r:id="rId4"/>
              </a:rPr>
              <a:t>http://sparql.org/sparql.html</a:t>
            </a:r>
            <a:r>
              <a:rPr lang="en-US" altLang="en-US" sz="2800" dirty="0">
                <a:latin typeface="Arial" pitchFamily="34" charset="0"/>
              </a:rPr>
              <a:t>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 y="2708349"/>
            <a:ext cx="8101013" cy="868363"/>
          </a:xfrm>
          <a:prstGeom prst="roundRect">
            <a:avLst/>
          </a:prstGeom>
          <a:solidFill>
            <a:schemeClr val="bg1">
              <a:lumMod val="8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1123" name="TextBox 4"/>
          <p:cNvSpPr txBox="1">
            <a:spLocks noChangeArrowheads="1"/>
          </p:cNvSpPr>
          <p:nvPr/>
        </p:nvSpPr>
        <p:spPr bwMode="auto">
          <a:xfrm>
            <a:off x="0" y="606431"/>
            <a:ext cx="91440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dirty="0">
                <a:solidFill>
                  <a:srgbClr val="000000"/>
                </a:solidFill>
              </a:rPr>
              <a:t>PREFIX </a:t>
            </a:r>
            <a:r>
              <a:rPr lang="en-US" altLang="en-US" sz="2000" dirty="0" err="1">
                <a:solidFill>
                  <a:srgbClr val="000000"/>
                </a:solidFill>
              </a:rPr>
              <a:t>rdf</a:t>
            </a:r>
            <a:r>
              <a:rPr lang="en-US" altLang="en-US" sz="2000" dirty="0">
                <a:solidFill>
                  <a:srgbClr val="000000"/>
                </a:solidFill>
              </a:rPr>
              <a:t>: &lt;http://www.w3.org/1999/02/22-rdf-syntax-ns#&gt;</a:t>
            </a:r>
          </a:p>
          <a:p>
            <a:pPr eaLnBrk="1" hangingPunct="1">
              <a:spcBef>
                <a:spcPct val="0"/>
              </a:spcBef>
              <a:buFontTx/>
              <a:buNone/>
            </a:pPr>
            <a:r>
              <a:rPr lang="en-US" altLang="en-US" sz="2000" dirty="0">
                <a:solidFill>
                  <a:srgbClr val="000000"/>
                </a:solidFill>
              </a:rPr>
              <a:t>PREFIX onto: &lt;https://ai.it.jyu.fi/vagan/ontologies/2016/Cars.owl#&gt;</a:t>
            </a:r>
          </a:p>
          <a:p>
            <a:pPr eaLnBrk="1" hangingPunct="1">
              <a:spcBef>
                <a:spcPct val="0"/>
              </a:spcBef>
              <a:buFontTx/>
              <a:buNone/>
            </a:pPr>
            <a:r>
              <a:rPr lang="en-US" altLang="en-US" sz="2000" dirty="0">
                <a:solidFill>
                  <a:srgbClr val="000000"/>
                </a:solidFill>
              </a:rPr>
              <a:t>PREFIX onto2: &lt;https://ai.it.jyu.fi/vagan/ontologies/2016/SWRL_Example.owl#&gt;</a:t>
            </a:r>
          </a:p>
          <a:p>
            <a:pPr eaLnBrk="1" hangingPunct="1">
              <a:spcBef>
                <a:spcPct val="0"/>
              </a:spcBef>
              <a:buFontTx/>
              <a:buNone/>
            </a:pPr>
            <a:r>
              <a:rPr lang="en-US" altLang="en-US" sz="2000" dirty="0">
                <a:solidFill>
                  <a:srgbClr val="000000"/>
                </a:solidFill>
              </a:rPr>
              <a:t>PREFIX </a:t>
            </a:r>
            <a:r>
              <a:rPr lang="en-US" altLang="en-US" sz="2000" dirty="0" err="1">
                <a:solidFill>
                  <a:srgbClr val="000000"/>
                </a:solidFill>
              </a:rPr>
              <a:t>db</a:t>
            </a:r>
            <a:r>
              <a:rPr lang="en-US" altLang="en-US" sz="2000" dirty="0">
                <a:solidFill>
                  <a:srgbClr val="000000"/>
                </a:solidFill>
              </a:rPr>
              <a:t>: &lt;http://dbpedia.org/page/&gt; </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SELECT DISTINCT ?name ?familyname  </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FROM &lt;https://ai.it.jyu.fi/vagan/ontologies/2016/Cars.owl&gt;</a:t>
            </a:r>
          </a:p>
          <a:p>
            <a:pPr eaLnBrk="1" hangingPunct="1">
              <a:spcBef>
                <a:spcPct val="0"/>
              </a:spcBef>
              <a:buFontTx/>
              <a:buNone/>
            </a:pPr>
            <a:r>
              <a:rPr lang="en-US" altLang="en-US" sz="2000" dirty="0">
                <a:solidFill>
                  <a:srgbClr val="000000"/>
                </a:solidFill>
              </a:rPr>
              <a:t>FROM &lt;https://ai.it.jyu.fi/vagan/ontologies/2016/SWRL_Example.owl&gt;</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WHERE {</a:t>
            </a:r>
          </a:p>
          <a:p>
            <a:pPr eaLnBrk="1" hangingPunct="1">
              <a:spcBef>
                <a:spcPct val="0"/>
              </a:spcBef>
              <a:buFontTx/>
              <a:buNone/>
            </a:pPr>
            <a:r>
              <a:rPr lang="en-US" altLang="en-US" sz="2000" dirty="0">
                <a:solidFill>
                  <a:srgbClr val="000000"/>
                </a:solidFill>
              </a:rPr>
              <a:t>  ?x rdf:type </a:t>
            </a:r>
            <a:r>
              <a:rPr lang="en-US" altLang="en-US" sz="2000" dirty="0" err="1">
                <a:solidFill>
                  <a:srgbClr val="000000"/>
                </a:solidFill>
              </a:rPr>
              <a:t>onto:Person</a:t>
            </a:r>
            <a:r>
              <a:rPr lang="en-US" altLang="en-US" sz="2000" dirty="0">
                <a:solidFill>
                  <a:srgbClr val="000000"/>
                </a:solidFill>
              </a:rPr>
              <a:t> .</a:t>
            </a:r>
          </a:p>
          <a:p>
            <a:pPr eaLnBrk="1" hangingPunct="1">
              <a:spcBef>
                <a:spcPct val="0"/>
              </a:spcBef>
              <a:buFontTx/>
              <a:buNone/>
            </a:pPr>
            <a:r>
              <a:rPr lang="en-US" altLang="en-US" sz="2000" dirty="0">
                <a:solidFill>
                  <a:srgbClr val="000000"/>
                </a:solidFill>
              </a:rPr>
              <a:t>  ?x </a:t>
            </a:r>
            <a:r>
              <a:rPr lang="en-US" altLang="en-US" sz="2000" dirty="0" err="1">
                <a:solidFill>
                  <a:srgbClr val="000000"/>
                </a:solidFill>
              </a:rPr>
              <a:t>onto:hasCityofBirth</a:t>
            </a:r>
            <a:r>
              <a:rPr lang="en-US" altLang="en-US" sz="2000" dirty="0">
                <a:solidFill>
                  <a:srgbClr val="000000"/>
                </a:solidFill>
              </a:rPr>
              <a:t> </a:t>
            </a:r>
            <a:r>
              <a:rPr lang="en-US" altLang="en-US" sz="2000" dirty="0" err="1">
                <a:solidFill>
                  <a:srgbClr val="000000"/>
                </a:solidFill>
              </a:rPr>
              <a:t>db:Berlin</a:t>
            </a:r>
            <a:r>
              <a:rPr lang="en-US" altLang="en-US" sz="2000" dirty="0">
                <a:solidFill>
                  <a:srgbClr val="000000"/>
                </a:solidFill>
              </a:rPr>
              <a:t> .</a:t>
            </a:r>
          </a:p>
          <a:p>
            <a:pPr eaLnBrk="1" hangingPunct="1">
              <a:spcBef>
                <a:spcPct val="0"/>
              </a:spcBef>
              <a:buFontTx/>
              <a:buNone/>
            </a:pPr>
            <a:r>
              <a:rPr lang="en-US" altLang="en-US" sz="2000" dirty="0">
                <a:solidFill>
                  <a:srgbClr val="000000"/>
                </a:solidFill>
              </a:rPr>
              <a:t>  ?x </a:t>
            </a:r>
            <a:r>
              <a:rPr lang="en-US" altLang="en-US" sz="2000" dirty="0" err="1">
                <a:solidFill>
                  <a:srgbClr val="000000"/>
                </a:solidFill>
              </a:rPr>
              <a:t>onto:hasFirstName</a:t>
            </a:r>
            <a:r>
              <a:rPr lang="en-US" altLang="en-US" sz="2000" dirty="0">
                <a:solidFill>
                  <a:srgbClr val="000000"/>
                </a:solidFill>
              </a:rPr>
              <a:t> ?name .  </a:t>
            </a:r>
          </a:p>
          <a:p>
            <a:pPr eaLnBrk="1" hangingPunct="1">
              <a:spcBef>
                <a:spcPct val="0"/>
              </a:spcBef>
              <a:buFontTx/>
              <a:buNone/>
            </a:pPr>
            <a:r>
              <a:rPr lang="en-US" altLang="en-US" sz="2000" dirty="0">
                <a:solidFill>
                  <a:srgbClr val="000000"/>
                </a:solidFill>
              </a:rPr>
              <a:t>  ?x </a:t>
            </a:r>
            <a:r>
              <a:rPr lang="en-US" altLang="en-US" sz="2000" dirty="0" err="1">
                <a:solidFill>
                  <a:srgbClr val="000000"/>
                </a:solidFill>
              </a:rPr>
              <a:t>onto:hasFamilyName</a:t>
            </a:r>
            <a:r>
              <a:rPr lang="en-US" altLang="en-US" sz="2000" dirty="0">
                <a:solidFill>
                  <a:srgbClr val="000000"/>
                </a:solidFill>
              </a:rPr>
              <a:t> ?familyname .</a:t>
            </a:r>
          </a:p>
          <a:p>
            <a:pPr eaLnBrk="1" hangingPunct="1">
              <a:spcBef>
                <a:spcPct val="0"/>
              </a:spcBef>
              <a:buFontTx/>
              <a:buNone/>
            </a:pPr>
            <a:r>
              <a:rPr lang="en-US" altLang="en-US" sz="2000" dirty="0">
                <a:solidFill>
                  <a:srgbClr val="000000"/>
                </a:solidFill>
              </a:rPr>
              <a:t>  ?x rdf:type onto2:Researcher .</a:t>
            </a:r>
          </a:p>
          <a:p>
            <a:pPr eaLnBrk="1" hangingPunct="1">
              <a:spcBef>
                <a:spcPct val="0"/>
              </a:spcBef>
              <a:buFontTx/>
              <a:buNone/>
            </a:pPr>
            <a:r>
              <a:rPr lang="en-US" altLang="en-US" sz="2000" dirty="0">
                <a:solidFill>
                  <a:srgbClr val="000000"/>
                </a:solidFill>
              </a:rPr>
              <a:t>  }</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ORDER BY ?name</a:t>
            </a:r>
          </a:p>
        </p:txBody>
      </p:sp>
      <p:sp>
        <p:nvSpPr>
          <p:cNvPr id="2" name="TextBox 1"/>
          <p:cNvSpPr txBox="1"/>
          <p:nvPr/>
        </p:nvSpPr>
        <p:spPr>
          <a:xfrm>
            <a:off x="179388" y="44524"/>
            <a:ext cx="7129462" cy="461963"/>
          </a:xfrm>
          <a:prstGeom prst="rect">
            <a:avLst/>
          </a:prstGeom>
          <a:solidFill>
            <a:schemeClr val="bg1">
              <a:lumMod val="85000"/>
            </a:schemeClr>
          </a:solidFill>
          <a:ln w="19050">
            <a:solidFill>
              <a:schemeClr val="accent1"/>
            </a:solidFill>
          </a:ln>
        </p:spPr>
        <p:txBody>
          <a:bodyPr>
            <a:spAutoFit/>
          </a:bodyPr>
          <a:lstStyle/>
          <a:p>
            <a:pPr>
              <a:defRPr/>
            </a:pPr>
            <a:r>
              <a:rPr lang="en-US" altLang="en-US" sz="2400" dirty="0">
                <a:solidFill>
                  <a:srgbClr val="000000"/>
                </a:solidFill>
              </a:rPr>
              <a:t>“Select full names of all researchers born in Berlin”.</a:t>
            </a:r>
          </a:p>
        </p:txBody>
      </p:sp>
      <p:sp>
        <p:nvSpPr>
          <p:cNvPr id="4" name="Rectangle 3"/>
          <p:cNvSpPr/>
          <p:nvPr/>
        </p:nvSpPr>
        <p:spPr>
          <a:xfrm>
            <a:off x="6660232" y="3770759"/>
            <a:ext cx="218662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
        <p:nvSpPr>
          <p:cNvPr id="5" name="Rectangle 4"/>
          <p:cNvSpPr/>
          <p:nvPr/>
        </p:nvSpPr>
        <p:spPr>
          <a:xfrm>
            <a:off x="5609656" y="4581202"/>
            <a:ext cx="3397405"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notice: “FROM”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6739" y="25040"/>
            <a:ext cx="8311571" cy="1477328"/>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endpoint</a:t>
            </a:r>
          </a:p>
          <a:p>
            <a:pPr algn="ctr" fontAlgn="auto">
              <a:spcBef>
                <a:spcPts val="0"/>
              </a:spcBef>
              <a:spcAft>
                <a:spcPts val="0"/>
              </a:spcAft>
              <a:defRPr/>
            </a:pP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SPARQLer</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 General purpose processor):</a:t>
            </a:r>
          </a:p>
        </p:txBody>
      </p:sp>
      <p:pic>
        <p:nvPicPr>
          <p:cNvPr id="262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65363"/>
            <a:ext cx="7345362" cy="425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2148" name="TextBox 7"/>
          <p:cNvSpPr txBox="1">
            <a:spLocks noChangeArrowheads="1"/>
          </p:cNvSpPr>
          <p:nvPr/>
        </p:nvSpPr>
        <p:spPr bwMode="auto">
          <a:xfrm>
            <a:off x="1738314" y="1628778"/>
            <a:ext cx="5091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dirty="0">
                <a:latin typeface="Arial" pitchFamily="34" charset="0"/>
                <a:hlinkClick r:id="rId3"/>
              </a:rPr>
              <a:t>http://sparql.org/sparql.html</a:t>
            </a:r>
            <a:r>
              <a:rPr lang="en-US" altLang="en-US" sz="2800" dirty="0">
                <a:latin typeface="Arial" pitchFamily="34" charset="0"/>
              </a:rPr>
              <a:t>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025" y="965200"/>
            <a:ext cx="7204075" cy="424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977" y="25040"/>
            <a:ext cx="6155083"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query result</a:t>
            </a:r>
          </a:p>
        </p:txBody>
      </p:sp>
      <p:sp>
        <p:nvSpPr>
          <p:cNvPr id="7" name="Down Arrow 6"/>
          <p:cNvSpPr/>
          <p:nvPr/>
        </p:nvSpPr>
        <p:spPr>
          <a:xfrm>
            <a:off x="4297364" y="4424363"/>
            <a:ext cx="611187" cy="1008062"/>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2631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1" y="5546725"/>
            <a:ext cx="3198813"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317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1" y="5576962"/>
            <a:ext cx="3168650" cy="120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Box 4"/>
          <p:cNvSpPr txBox="1">
            <a:spLocks noChangeArrowheads="1"/>
          </p:cNvSpPr>
          <p:nvPr/>
        </p:nvSpPr>
        <p:spPr bwMode="auto">
          <a:xfrm>
            <a:off x="46726" y="692770"/>
            <a:ext cx="907300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dirty="0">
                <a:solidFill>
                  <a:srgbClr val="000000"/>
                </a:solidFill>
              </a:rPr>
              <a:t>PREFIX tutorial: &lt;https://ai.it.jyu.fi/vagan/ontologies/2019/tutorial.owl#&gt;</a:t>
            </a:r>
          </a:p>
          <a:p>
            <a:pPr eaLnBrk="1" hangingPunct="1">
              <a:spcBef>
                <a:spcPct val="0"/>
              </a:spcBef>
              <a:buNone/>
            </a:pPr>
            <a:r>
              <a:rPr lang="en-US" altLang="en-US" sz="2000" dirty="0">
                <a:solidFill>
                  <a:srgbClr val="000000"/>
                </a:solidFill>
              </a:rPr>
              <a:t>PREFIX industry: &lt;https://ai.it.jyu.fi/vagan/ontologies/2019/industry.owl#&gt;</a:t>
            </a:r>
          </a:p>
          <a:p>
            <a:pPr eaLnBrk="1" hangingPunct="1">
              <a:spcBef>
                <a:spcPct val="0"/>
              </a:spcBef>
              <a:buFontTx/>
              <a:buNone/>
            </a:pPr>
            <a:r>
              <a:rPr lang="en-US" altLang="en-US" sz="2000" dirty="0">
                <a:solidFill>
                  <a:srgbClr val="000000"/>
                </a:solidFill>
              </a:rPr>
              <a:t>PREFIX </a:t>
            </a:r>
            <a:r>
              <a:rPr lang="en-US" altLang="en-US" sz="2000" dirty="0" err="1">
                <a:solidFill>
                  <a:srgbClr val="000000"/>
                </a:solidFill>
              </a:rPr>
              <a:t>db</a:t>
            </a:r>
            <a:r>
              <a:rPr lang="en-US" altLang="en-US" sz="2000" dirty="0">
                <a:solidFill>
                  <a:srgbClr val="000000"/>
                </a:solidFill>
              </a:rPr>
              <a:t>: &lt;http://dbpedia.org/page/&gt; </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SELECT DISTINCT ?industry</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FROM &lt;https://ai.it.jyu.fi/vagan/ontologies/2019/tutorial.owl&gt;</a:t>
            </a:r>
          </a:p>
          <a:p>
            <a:pPr eaLnBrk="1" hangingPunct="1">
              <a:spcBef>
                <a:spcPct val="0"/>
              </a:spcBef>
              <a:buFontTx/>
              <a:buNone/>
            </a:pPr>
            <a:r>
              <a:rPr lang="en-US" altLang="en-US" sz="2000" dirty="0">
                <a:solidFill>
                  <a:srgbClr val="000000"/>
                </a:solidFill>
              </a:rPr>
              <a:t>FROM &lt;https://ai.it.jyu.fi/vagan/ontologies/2019/industry.owl&gt;</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WHERE { </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?someone tutorial:hasPet tutorial:Tom .</a:t>
            </a:r>
          </a:p>
          <a:p>
            <a:pPr eaLnBrk="1" hangingPunct="1">
              <a:spcBef>
                <a:spcPct val="0"/>
              </a:spcBef>
              <a:buFontTx/>
              <a:buNone/>
            </a:pPr>
            <a:r>
              <a:rPr lang="en-US" altLang="en-US" sz="2000" dirty="0">
                <a:solidFill>
                  <a:srgbClr val="000000"/>
                </a:solidFill>
              </a:rPr>
              <a:t>?someone tutorial:hasCityOfResidence ?city .</a:t>
            </a:r>
          </a:p>
          <a:p>
            <a:pPr eaLnBrk="1" hangingPunct="1">
              <a:spcBef>
                <a:spcPct val="0"/>
              </a:spcBef>
              <a:buFontTx/>
              <a:buNone/>
            </a:pPr>
            <a:r>
              <a:rPr lang="en-US" altLang="en-US" sz="2000" dirty="0">
                <a:solidFill>
                  <a:srgbClr val="000000"/>
                </a:solidFill>
              </a:rPr>
              <a:t>?city tutorial:isCityOf ?country .</a:t>
            </a:r>
          </a:p>
          <a:p>
            <a:pPr eaLnBrk="1" hangingPunct="1">
              <a:spcBef>
                <a:spcPct val="0"/>
              </a:spcBef>
              <a:buFontTx/>
              <a:buNone/>
            </a:pPr>
            <a:r>
              <a:rPr lang="en-US" altLang="en-US" sz="2000" dirty="0">
                <a:solidFill>
                  <a:srgbClr val="000000"/>
                </a:solidFill>
              </a:rPr>
              <a:t>?country </a:t>
            </a:r>
            <a:r>
              <a:rPr lang="en-US" altLang="en-US" sz="2000" dirty="0" err="1">
                <a:solidFill>
                  <a:srgbClr val="000000"/>
                </a:solidFill>
              </a:rPr>
              <a:t>industry:hasMainIndustry</a:t>
            </a:r>
            <a:r>
              <a:rPr lang="en-US" altLang="en-US" sz="2000" dirty="0">
                <a:solidFill>
                  <a:srgbClr val="000000"/>
                </a:solidFill>
              </a:rPr>
              <a:t> ?industry </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dirty="0">
                <a:solidFill>
                  <a:srgbClr val="000000"/>
                </a:solidFill>
              </a:rPr>
              <a:t>                                         }</a:t>
            </a:r>
          </a:p>
        </p:txBody>
      </p:sp>
      <p:sp>
        <p:nvSpPr>
          <p:cNvPr id="2" name="TextBox 1"/>
          <p:cNvSpPr txBox="1"/>
          <p:nvPr/>
        </p:nvSpPr>
        <p:spPr>
          <a:xfrm>
            <a:off x="169900" y="44524"/>
            <a:ext cx="8434585" cy="461665"/>
          </a:xfrm>
          <a:prstGeom prst="rect">
            <a:avLst/>
          </a:prstGeom>
          <a:solidFill>
            <a:schemeClr val="bg1">
              <a:lumMod val="85000"/>
            </a:schemeClr>
          </a:solidFill>
          <a:ln w="19050">
            <a:solidFill>
              <a:schemeClr val="accent1"/>
            </a:solidFill>
          </a:ln>
        </p:spPr>
        <p:txBody>
          <a:bodyPr wrap="square">
            <a:spAutoFit/>
          </a:bodyPr>
          <a:lstStyle/>
          <a:p>
            <a:pPr fontAlgn="auto">
              <a:spcBef>
                <a:spcPts val="0"/>
              </a:spcBef>
              <a:spcAft>
                <a:spcPts val="0"/>
              </a:spcAft>
              <a:defRPr/>
            </a:pPr>
            <a:r>
              <a:rPr lang="en-US" sz="2400" dirty="0">
                <a:solidFill>
                  <a:prstClr val="black"/>
                </a:solidFill>
                <a:latin typeface="Calibri"/>
              </a:rPr>
              <a:t>“Select the main industry of the county where pet Tom lives”</a:t>
            </a:r>
          </a:p>
        </p:txBody>
      </p:sp>
      <p:sp>
        <p:nvSpPr>
          <p:cNvPr id="4" name="Rectangle 3"/>
          <p:cNvSpPr/>
          <p:nvPr/>
        </p:nvSpPr>
        <p:spPr>
          <a:xfrm>
            <a:off x="6417824" y="3933056"/>
            <a:ext cx="218662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
        <p:nvSpPr>
          <p:cNvPr id="5" name="Rounded Rectangle 4"/>
          <p:cNvSpPr/>
          <p:nvPr/>
        </p:nvSpPr>
        <p:spPr>
          <a:xfrm>
            <a:off x="58521" y="2488899"/>
            <a:ext cx="7452616" cy="868363"/>
          </a:xfrm>
          <a:prstGeom prst="roundRect">
            <a:avLst/>
          </a:prstGeom>
          <a:solidFill>
            <a:schemeClr val="bg1">
              <a:lumMod val="8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310364" y="4856460"/>
            <a:ext cx="2401619" cy="307777"/>
          </a:xfrm>
          <a:prstGeom prst="rect">
            <a:avLst/>
          </a:prstGeom>
        </p:spPr>
        <p:txBody>
          <a:bodyPr wrap="none">
            <a:spAutoFit/>
          </a:bodyPr>
          <a:lstStyle/>
          <a:p>
            <a:r>
              <a:rPr lang="en-US" altLang="en-US" dirty="0">
                <a:hlinkClick r:id="rId2"/>
              </a:rPr>
              <a:t>http://sparql.org/sparql.html</a:t>
            </a:r>
            <a:r>
              <a:rPr lang="en-US" altLang="en-US" dirty="0"/>
              <a:t> </a:t>
            </a:r>
          </a:p>
        </p:txBody>
      </p:sp>
    </p:spTree>
    <p:extLst>
      <p:ext uri="{BB962C8B-B14F-4D97-AF65-F5344CB8AC3E}">
        <p14:creationId xmlns:p14="http://schemas.microsoft.com/office/powerpoint/2010/main" val="152934836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977" y="25040"/>
            <a:ext cx="6155083"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query result</a:t>
            </a:r>
          </a:p>
        </p:txBody>
      </p:sp>
      <p:sp>
        <p:nvSpPr>
          <p:cNvPr id="7" name="Down Arrow 6"/>
          <p:cNvSpPr/>
          <p:nvPr/>
        </p:nvSpPr>
        <p:spPr>
          <a:xfrm>
            <a:off x="4297364" y="4424363"/>
            <a:ext cx="611187" cy="1008062"/>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55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044" y="948444"/>
            <a:ext cx="4187232" cy="369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53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5517306"/>
            <a:ext cx="3139722" cy="1112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65277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Box 1"/>
          <p:cNvSpPr txBox="1">
            <a:spLocks noChangeArrowheads="1"/>
          </p:cNvSpPr>
          <p:nvPr/>
        </p:nvSpPr>
        <p:spPr bwMode="auto">
          <a:xfrm>
            <a:off x="81216" y="2170822"/>
            <a:ext cx="89878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en-US" altLang="en-US" sz="2800" dirty="0">
                <a:solidFill>
                  <a:srgbClr val="000000"/>
                </a:solidFill>
              </a:rPr>
              <a:t>“</a:t>
            </a:r>
            <a:r>
              <a:rPr lang="en-US" sz="2800" dirty="0">
                <a:solidFill>
                  <a:prstClr val="black"/>
                </a:solidFill>
                <a:latin typeface="Calibri"/>
              </a:rPr>
              <a:t>Provide information about the employment period of Nokia workers from Jyvaskyla whose favorite fish is RuslkaNo1.</a:t>
            </a:r>
            <a:r>
              <a:rPr lang="en-US" altLang="en-US" sz="2800" dirty="0">
                <a:solidFill>
                  <a:srgbClr val="000000"/>
                </a:solidFill>
              </a:rPr>
              <a:t>”</a:t>
            </a:r>
          </a:p>
        </p:txBody>
      </p:sp>
      <p:sp>
        <p:nvSpPr>
          <p:cNvPr id="247811" name="TextBox 2"/>
          <p:cNvSpPr txBox="1">
            <a:spLocks noChangeArrowheads="1"/>
          </p:cNvSpPr>
          <p:nvPr/>
        </p:nvSpPr>
        <p:spPr bwMode="auto">
          <a:xfrm>
            <a:off x="485812" y="4254574"/>
            <a:ext cx="7345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dirty="0">
                <a:solidFill>
                  <a:srgbClr val="000000"/>
                </a:solidFill>
                <a:hlinkClick r:id="rId2"/>
              </a:rPr>
              <a:t>https://ai.it.jyu.fi/vagan/ontologies/2017/MyFirstOntology.owl</a:t>
            </a:r>
            <a:r>
              <a:rPr lang="en-US" altLang="en-US" sz="2000" dirty="0">
                <a:solidFill>
                  <a:srgbClr val="000000"/>
                </a:solidFill>
              </a:rPr>
              <a:t>  </a:t>
            </a:r>
            <a:r>
              <a:rPr lang="en-US" altLang="en-US" sz="2400" dirty="0">
                <a:solidFill>
                  <a:srgbClr val="000000"/>
                </a:solidFill>
              </a:rPr>
              <a:t>(version 9.10.2017) </a:t>
            </a:r>
          </a:p>
        </p:txBody>
      </p:sp>
      <p:sp>
        <p:nvSpPr>
          <p:cNvPr id="7" name="Rectangle 6"/>
          <p:cNvSpPr/>
          <p:nvPr/>
        </p:nvSpPr>
        <p:spPr>
          <a:xfrm>
            <a:off x="2025846" y="3292686"/>
            <a:ext cx="4753289"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Take data from:</a:t>
            </a:r>
          </a:p>
        </p:txBody>
      </p:sp>
      <p:sp>
        <p:nvSpPr>
          <p:cNvPr id="8" name="Rectangle 7"/>
          <p:cNvSpPr/>
          <p:nvPr/>
        </p:nvSpPr>
        <p:spPr>
          <a:xfrm>
            <a:off x="3138002" y="1060125"/>
            <a:ext cx="218662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
        <p:nvSpPr>
          <p:cNvPr id="9" name="Rectangle 8"/>
          <p:cNvSpPr/>
          <p:nvPr/>
        </p:nvSpPr>
        <p:spPr>
          <a:xfrm>
            <a:off x="612149" y="116632"/>
            <a:ext cx="7966413"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Sparql  query Example*</a:t>
            </a:r>
          </a:p>
        </p:txBody>
      </p:sp>
      <p:sp>
        <p:nvSpPr>
          <p:cNvPr id="247815" name="TextBox 9"/>
          <p:cNvSpPr txBox="1">
            <a:spLocks noChangeArrowheads="1"/>
          </p:cNvSpPr>
          <p:nvPr/>
        </p:nvSpPr>
        <p:spPr bwMode="auto">
          <a:xfrm>
            <a:off x="701712" y="6092899"/>
            <a:ext cx="7345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000000"/>
                </a:solidFill>
                <a:hlinkClick r:id="rId3"/>
              </a:rPr>
              <a:t>http://librdf.org/query</a:t>
            </a:r>
            <a:r>
              <a:rPr lang="en-US" altLang="en-US" sz="2400" dirty="0">
                <a:solidFill>
                  <a:srgbClr val="000000"/>
                </a:solidFill>
              </a:rPr>
              <a:t> </a:t>
            </a:r>
          </a:p>
        </p:txBody>
      </p:sp>
      <p:sp>
        <p:nvSpPr>
          <p:cNvPr id="11" name="Rectangle 10"/>
          <p:cNvSpPr/>
          <p:nvPr/>
        </p:nvSpPr>
        <p:spPr>
          <a:xfrm>
            <a:off x="706343" y="5025950"/>
            <a:ext cx="672408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Use SPARQL endpoint:</a:t>
            </a:r>
          </a:p>
        </p:txBody>
      </p:sp>
    </p:spTree>
    <p:extLst>
      <p:ext uri="{BB962C8B-B14F-4D97-AF65-F5344CB8AC3E}">
        <p14:creationId xmlns:p14="http://schemas.microsoft.com/office/powerpoint/2010/main" val="192486025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Box 4"/>
          <p:cNvSpPr txBox="1">
            <a:spLocks noChangeArrowheads="1"/>
          </p:cNvSpPr>
          <p:nvPr/>
        </p:nvSpPr>
        <p:spPr bwMode="auto">
          <a:xfrm>
            <a:off x="169864" y="930337"/>
            <a:ext cx="885666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000000"/>
                </a:solidFill>
              </a:rPr>
              <a:t>PREFIX </a:t>
            </a:r>
            <a:r>
              <a:rPr lang="en-US" altLang="en-US" sz="2400" dirty="0" err="1">
                <a:solidFill>
                  <a:srgbClr val="000000"/>
                </a:solidFill>
              </a:rPr>
              <a:t>rdf</a:t>
            </a:r>
            <a:r>
              <a:rPr lang="en-US" altLang="en-US" sz="2400" dirty="0">
                <a:solidFill>
                  <a:srgbClr val="000000"/>
                </a:solidFill>
              </a:rPr>
              <a:t>: &lt;http://www.w3.org/1999/02/22-rdf-syntax-ns#&gt;</a:t>
            </a:r>
          </a:p>
          <a:p>
            <a:pPr eaLnBrk="1" hangingPunct="1">
              <a:spcBef>
                <a:spcPct val="0"/>
              </a:spcBef>
              <a:buFontTx/>
              <a:buNone/>
            </a:pPr>
            <a:r>
              <a:rPr lang="en-US" altLang="en-US" sz="2400" dirty="0">
                <a:solidFill>
                  <a:srgbClr val="000000"/>
                </a:solidFill>
              </a:rPr>
              <a:t>PREFIX onto: &lt;</a:t>
            </a:r>
            <a:r>
              <a:rPr lang="en-US" altLang="en-US" sz="2000" dirty="0">
                <a:solidFill>
                  <a:srgbClr val="000000"/>
                </a:solidFill>
                <a:hlinkClick r:id="rId2"/>
              </a:rPr>
              <a:t>https://ai.it.jyu.fi/vagan/ontologies/2017/MyFirstOntology.owl#</a:t>
            </a:r>
            <a:r>
              <a:rPr lang="en-US" altLang="en-US" sz="2400" dirty="0">
                <a:solidFill>
                  <a:srgbClr val="000000"/>
                </a:solidFill>
              </a:rPr>
              <a:t>&gt;</a:t>
            </a:r>
          </a:p>
          <a:p>
            <a:pPr eaLnBrk="1" hangingPunct="1">
              <a:spcBef>
                <a:spcPct val="0"/>
              </a:spcBef>
              <a:buFontTx/>
              <a:buNone/>
            </a:pPr>
            <a:r>
              <a:rPr lang="en-US" altLang="en-US" sz="2400" dirty="0">
                <a:solidFill>
                  <a:srgbClr val="000000"/>
                </a:solidFill>
              </a:rPr>
              <a:t>PREFIX </a:t>
            </a:r>
            <a:r>
              <a:rPr lang="en-US" altLang="en-US" sz="2400" dirty="0" err="1">
                <a:solidFill>
                  <a:srgbClr val="000000"/>
                </a:solidFill>
              </a:rPr>
              <a:t>db</a:t>
            </a:r>
            <a:r>
              <a:rPr lang="en-US" altLang="en-US" sz="2400" dirty="0">
                <a:solidFill>
                  <a:srgbClr val="000000"/>
                </a:solidFill>
              </a:rPr>
              <a:t>: &lt;</a:t>
            </a:r>
            <a:r>
              <a:rPr lang="en-US" altLang="en-US" sz="2400" dirty="0">
                <a:solidFill>
                  <a:srgbClr val="000000"/>
                </a:solidFill>
                <a:hlinkClick r:id="rId3"/>
              </a:rPr>
              <a:t>http://dbpedia.org/page/</a:t>
            </a:r>
            <a:r>
              <a:rPr lang="en-US" altLang="en-US" sz="2400" dirty="0">
                <a:solidFill>
                  <a:srgbClr val="000000"/>
                </a:solidFill>
              </a:rPr>
              <a:t>&gt; </a:t>
            </a:r>
          </a:p>
          <a:p>
            <a:pPr eaLnBrk="1" hangingPunct="1">
              <a:spcBef>
                <a:spcPct val="0"/>
              </a:spcBef>
              <a:buFontTx/>
              <a:buNone/>
            </a:pPr>
            <a:r>
              <a:rPr lang="en-US" altLang="en-US" sz="2400" dirty="0">
                <a:solidFill>
                  <a:srgbClr val="000000"/>
                </a:solidFill>
              </a:rPr>
              <a:t>SELECT DISTINCT ?begins  ?ends</a:t>
            </a:r>
          </a:p>
          <a:p>
            <a:pPr eaLnBrk="1" hangingPunct="1">
              <a:spcBef>
                <a:spcPct val="0"/>
              </a:spcBef>
              <a:buFontTx/>
              <a:buNone/>
            </a:pPr>
            <a:r>
              <a:rPr lang="en-US" altLang="en-US" sz="2400" dirty="0">
                <a:solidFill>
                  <a:srgbClr val="000000"/>
                </a:solidFill>
              </a:rPr>
              <a:t>WHERE {</a:t>
            </a:r>
          </a:p>
          <a:p>
            <a:pPr eaLnBrk="1" hangingPunct="1">
              <a:spcBef>
                <a:spcPct val="0"/>
              </a:spcBef>
              <a:buFontTx/>
              <a:buNone/>
            </a:pPr>
            <a:r>
              <a:rPr lang="en-US" altLang="en-US" sz="2400" dirty="0">
                <a:solidFill>
                  <a:srgbClr val="000000"/>
                </a:solidFill>
              </a:rPr>
              <a:t>  ?x </a:t>
            </a:r>
            <a:r>
              <a:rPr lang="en-US" altLang="en-US" sz="2400" dirty="0" err="1">
                <a:solidFill>
                  <a:srgbClr val="000000"/>
                </a:solidFill>
              </a:rPr>
              <a:t>onto:isLivingIn</a:t>
            </a:r>
            <a:r>
              <a:rPr lang="en-US" altLang="en-US" sz="2400" dirty="0">
                <a:solidFill>
                  <a:srgbClr val="000000"/>
                </a:solidFill>
              </a:rPr>
              <a:t> </a:t>
            </a:r>
            <a:r>
              <a:rPr lang="en-US" altLang="en-US" sz="2400" dirty="0" err="1">
                <a:solidFill>
                  <a:srgbClr val="000000"/>
                </a:solidFill>
              </a:rPr>
              <a:t>db:Jyvaskyla</a:t>
            </a:r>
            <a:r>
              <a:rPr lang="en-US" altLang="en-US" sz="2400" dirty="0">
                <a:solidFill>
                  <a:srgbClr val="000000"/>
                </a:solidFill>
              </a:rPr>
              <a:t> .</a:t>
            </a:r>
          </a:p>
          <a:p>
            <a:pPr eaLnBrk="1" hangingPunct="1">
              <a:spcBef>
                <a:spcPct val="0"/>
              </a:spcBef>
              <a:buNone/>
            </a:pPr>
            <a:r>
              <a:rPr lang="en-US" altLang="en-US" sz="2400" dirty="0">
                <a:solidFill>
                  <a:srgbClr val="000000"/>
                </a:solidFill>
              </a:rPr>
              <a:t>  ?x </a:t>
            </a:r>
            <a:r>
              <a:rPr lang="en-US" altLang="en-US" sz="2400" dirty="0" err="1">
                <a:solidFill>
                  <a:srgbClr val="000000"/>
                </a:solidFill>
              </a:rPr>
              <a:t>onto:hasFavouriteFish</a:t>
            </a:r>
            <a:r>
              <a:rPr lang="en-US" altLang="en-US" sz="2400" dirty="0">
                <a:solidFill>
                  <a:srgbClr val="000000"/>
                </a:solidFill>
              </a:rPr>
              <a:t> onto:RuslkaNo1 .</a:t>
            </a:r>
          </a:p>
          <a:p>
            <a:pPr eaLnBrk="1" hangingPunct="1">
              <a:spcBef>
                <a:spcPct val="0"/>
              </a:spcBef>
              <a:buFontTx/>
              <a:buNone/>
            </a:pPr>
            <a:r>
              <a:rPr lang="en-US" altLang="en-US" sz="2400" dirty="0">
                <a:solidFill>
                  <a:srgbClr val="000000"/>
                </a:solidFill>
              </a:rPr>
              <a:t>  ?x </a:t>
            </a:r>
            <a:r>
              <a:rPr lang="en-US" altLang="en-US" sz="2400" dirty="0" err="1">
                <a:solidFill>
                  <a:srgbClr val="000000"/>
                </a:solidFill>
              </a:rPr>
              <a:t>onto:hasJobRecord</a:t>
            </a:r>
            <a:r>
              <a:rPr lang="en-US" altLang="en-US" sz="2400" dirty="0">
                <a:solidFill>
                  <a:srgbClr val="000000"/>
                </a:solidFill>
              </a:rPr>
              <a:t> ?record .</a:t>
            </a:r>
          </a:p>
          <a:p>
            <a:pPr eaLnBrk="1" hangingPunct="1">
              <a:spcBef>
                <a:spcPct val="0"/>
              </a:spcBef>
              <a:buFontTx/>
              <a:buNone/>
            </a:pPr>
            <a:r>
              <a:rPr lang="en-US" altLang="en-US" sz="2400" dirty="0">
                <a:solidFill>
                  <a:srgbClr val="000000"/>
                </a:solidFill>
              </a:rPr>
              <a:t>  ?record </a:t>
            </a:r>
            <a:r>
              <a:rPr lang="en-US" altLang="en-US" sz="2400" dirty="0" err="1">
                <a:solidFill>
                  <a:srgbClr val="000000"/>
                </a:solidFill>
              </a:rPr>
              <a:t>onto:hasCompany</a:t>
            </a:r>
            <a:r>
              <a:rPr lang="en-US" altLang="en-US" sz="2400" dirty="0">
                <a:solidFill>
                  <a:srgbClr val="000000"/>
                </a:solidFill>
              </a:rPr>
              <a:t> </a:t>
            </a:r>
            <a:r>
              <a:rPr lang="en-US" altLang="en-US" sz="2400" dirty="0" err="1">
                <a:solidFill>
                  <a:srgbClr val="000000"/>
                </a:solidFill>
              </a:rPr>
              <a:t>onto:Nokia</a:t>
            </a:r>
            <a:r>
              <a:rPr lang="en-US" altLang="en-US" sz="2400" dirty="0">
                <a:solidFill>
                  <a:srgbClr val="000000"/>
                </a:solidFill>
              </a:rPr>
              <a:t> .</a:t>
            </a:r>
          </a:p>
          <a:p>
            <a:pPr eaLnBrk="1" hangingPunct="1">
              <a:spcBef>
                <a:spcPct val="0"/>
              </a:spcBef>
              <a:buFontTx/>
              <a:buNone/>
            </a:pPr>
            <a:r>
              <a:rPr lang="en-US" altLang="en-US" sz="2400" dirty="0">
                <a:solidFill>
                  <a:srgbClr val="000000"/>
                </a:solidFill>
              </a:rPr>
              <a:t>  ?record </a:t>
            </a:r>
            <a:r>
              <a:rPr lang="en-US" altLang="en-US" sz="2400" dirty="0" err="1">
                <a:solidFill>
                  <a:srgbClr val="000000"/>
                </a:solidFill>
              </a:rPr>
              <a:t>onto:hasStartingDate</a:t>
            </a:r>
            <a:r>
              <a:rPr lang="en-US" altLang="en-US" sz="2400" dirty="0">
                <a:solidFill>
                  <a:srgbClr val="000000"/>
                </a:solidFill>
              </a:rPr>
              <a:t> ?begins .</a:t>
            </a:r>
          </a:p>
          <a:p>
            <a:pPr eaLnBrk="1" hangingPunct="1">
              <a:spcBef>
                <a:spcPct val="0"/>
              </a:spcBef>
              <a:buFontTx/>
              <a:buNone/>
            </a:pPr>
            <a:r>
              <a:rPr lang="en-US" altLang="en-US" sz="2400" dirty="0">
                <a:solidFill>
                  <a:srgbClr val="000000"/>
                </a:solidFill>
              </a:rPr>
              <a:t>  ?record </a:t>
            </a:r>
            <a:r>
              <a:rPr lang="en-US" altLang="en-US" sz="2400" dirty="0" err="1">
                <a:solidFill>
                  <a:srgbClr val="000000"/>
                </a:solidFill>
              </a:rPr>
              <a:t>onto:hasFinishingDate</a:t>
            </a:r>
            <a:r>
              <a:rPr lang="en-US" altLang="en-US" sz="2400" dirty="0">
                <a:solidFill>
                  <a:srgbClr val="000000"/>
                </a:solidFill>
              </a:rPr>
              <a:t> ?ends .</a:t>
            </a:r>
          </a:p>
          <a:p>
            <a:pPr eaLnBrk="1" hangingPunct="1">
              <a:spcBef>
                <a:spcPct val="0"/>
              </a:spcBef>
              <a:buFontTx/>
              <a:buNone/>
            </a:pPr>
            <a:r>
              <a:rPr lang="en-US" altLang="en-US" sz="2400" dirty="0">
                <a:solidFill>
                  <a:srgbClr val="000000"/>
                </a:solidFill>
              </a:rPr>
              <a:t>}</a:t>
            </a:r>
          </a:p>
          <a:p>
            <a:pPr eaLnBrk="1" hangingPunct="1">
              <a:spcBef>
                <a:spcPct val="0"/>
              </a:spcBef>
              <a:buFontTx/>
              <a:buNone/>
            </a:pPr>
            <a:r>
              <a:rPr lang="en-US" altLang="en-US" sz="2400" dirty="0">
                <a:solidFill>
                  <a:srgbClr val="000000"/>
                </a:solidFill>
              </a:rPr>
              <a:t>ORDER BY ?record</a:t>
            </a:r>
          </a:p>
        </p:txBody>
      </p:sp>
      <p:sp>
        <p:nvSpPr>
          <p:cNvPr id="2" name="TextBox 1"/>
          <p:cNvSpPr txBox="1"/>
          <p:nvPr/>
        </p:nvSpPr>
        <p:spPr>
          <a:xfrm>
            <a:off x="179389" y="44454"/>
            <a:ext cx="8856662" cy="830997"/>
          </a:xfrm>
          <a:prstGeom prst="rect">
            <a:avLst/>
          </a:prstGeom>
          <a:solidFill>
            <a:schemeClr val="bg1">
              <a:lumMod val="85000"/>
            </a:schemeClr>
          </a:solidFill>
          <a:ln w="19050">
            <a:solidFill>
              <a:schemeClr val="accent1"/>
            </a:solidFill>
          </a:ln>
        </p:spPr>
        <p:txBody>
          <a:bodyPr>
            <a:spAutoFit/>
          </a:bodyPr>
          <a:lstStyle/>
          <a:p>
            <a:pPr fontAlgn="auto">
              <a:spcBef>
                <a:spcPts val="0"/>
              </a:spcBef>
              <a:spcAft>
                <a:spcPts val="0"/>
              </a:spcAft>
              <a:defRPr/>
            </a:pPr>
            <a:r>
              <a:rPr lang="en-US" sz="2400" dirty="0">
                <a:solidFill>
                  <a:prstClr val="black"/>
                </a:solidFill>
                <a:latin typeface="Calibri"/>
              </a:rPr>
              <a:t>“Provide information about the employment period of Nokia workers from Jyvaskyla whose favorite fish is RuslkaNo1.”</a:t>
            </a:r>
          </a:p>
        </p:txBody>
      </p:sp>
      <p:sp>
        <p:nvSpPr>
          <p:cNvPr id="4" name="Rectangle 3"/>
          <p:cNvSpPr/>
          <p:nvPr/>
        </p:nvSpPr>
        <p:spPr>
          <a:xfrm>
            <a:off x="6660232" y="3284984"/>
            <a:ext cx="218662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Tree>
    <p:extLst>
      <p:ext uri="{BB962C8B-B14F-4D97-AF65-F5344CB8AC3E}">
        <p14:creationId xmlns:p14="http://schemas.microsoft.com/office/powerpoint/2010/main" val="2923565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eaLnBrk="1" hangingPunct="1">
              <a:spcBef>
                <a:spcPct val="50000"/>
              </a:spcBef>
              <a:buClrTx/>
              <a:buSzTx/>
              <a:buFontTx/>
              <a:buNone/>
            </a:pPr>
            <a:fld id="{7B4CB7A0-0EEF-4ADF-B00D-7E2057C9E4FD}" type="slidenum">
              <a:rPr kumimoji="0" lang="en-US" altLang="en-US" sz="1400" smtClean="0">
                <a:solidFill>
                  <a:srgbClr val="A08366"/>
                </a:solidFill>
                <a:latin typeface="Arial" pitchFamily="34" charset="0"/>
              </a:rPr>
              <a:pPr eaLnBrk="1" hangingPunct="1">
                <a:spcBef>
                  <a:spcPct val="50000"/>
                </a:spcBef>
                <a:buClrTx/>
                <a:buSzTx/>
                <a:buFontTx/>
                <a:buNone/>
              </a:pPr>
              <a:t>22</a:t>
            </a:fld>
            <a:endParaRPr kumimoji="0" lang="en-US" altLang="en-US" sz="1400">
              <a:solidFill>
                <a:srgbClr val="A08366"/>
              </a:solidFill>
              <a:latin typeface="Arial" pitchFamily="34" charset="0"/>
            </a:endParaRPr>
          </a:p>
        </p:txBody>
      </p:sp>
      <p:sp>
        <p:nvSpPr>
          <p:cNvPr id="111621" name="Rectangle 6"/>
          <p:cNvSpPr>
            <a:spLocks noChangeArrowheads="1"/>
          </p:cNvSpPr>
          <p:nvPr/>
        </p:nvSpPr>
        <p:spPr bwMode="auto">
          <a:xfrm>
            <a:off x="1476376" y="692150"/>
            <a:ext cx="6110288" cy="50323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rIns="0"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r>
              <a:rPr lang="en-US" altLang="en-US" sz="4000" dirty="0">
                <a:solidFill>
                  <a:srgbClr val="996633"/>
                </a:solidFill>
              </a:rPr>
              <a:t>RDF Statement (two types)</a:t>
            </a:r>
          </a:p>
        </p:txBody>
      </p:sp>
      <p:sp>
        <p:nvSpPr>
          <p:cNvPr id="111622" name="Oval 8"/>
          <p:cNvSpPr>
            <a:spLocks noChangeArrowheads="1"/>
          </p:cNvSpPr>
          <p:nvPr/>
        </p:nvSpPr>
        <p:spPr bwMode="auto">
          <a:xfrm>
            <a:off x="539787" y="2172544"/>
            <a:ext cx="2735263" cy="649188"/>
          </a:xfrm>
          <a:prstGeom prst="ellipse">
            <a:avLst/>
          </a:prstGeom>
          <a:solidFill>
            <a:srgbClr val="CC6600"/>
          </a:solidFill>
          <a:ln w="25400" algn="ctr">
            <a:solidFill>
              <a:schemeClr val="tx1"/>
            </a:solidFill>
            <a:round/>
            <a:headEnd/>
            <a:tailEnd/>
          </a:ln>
        </p:spPr>
        <p:txBody>
          <a:bodyPr anchor="ct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eaLnBrk="1" hangingPunct="1">
              <a:spcBef>
                <a:spcPct val="0"/>
              </a:spcBef>
              <a:buClrTx/>
              <a:buSzTx/>
              <a:buFontTx/>
              <a:buNone/>
            </a:pPr>
            <a:r>
              <a:rPr kumimoji="0" lang="en-US" altLang="en-US" sz="2400">
                <a:solidFill>
                  <a:srgbClr val="402000"/>
                </a:solidFill>
                <a:latin typeface="Arial" pitchFamily="34" charset="0"/>
              </a:rPr>
              <a:t>Resource_i</a:t>
            </a:r>
          </a:p>
        </p:txBody>
      </p:sp>
      <p:sp>
        <p:nvSpPr>
          <p:cNvPr id="111623" name="Line 9"/>
          <p:cNvSpPr>
            <a:spLocks noChangeShapeType="1"/>
          </p:cNvSpPr>
          <p:nvPr/>
        </p:nvSpPr>
        <p:spPr bwMode="auto">
          <a:xfrm>
            <a:off x="3275050" y="2468637"/>
            <a:ext cx="3108325" cy="22225"/>
          </a:xfrm>
          <a:prstGeom prst="line">
            <a:avLst/>
          </a:prstGeom>
          <a:noFill/>
          <a:ln w="50800">
            <a:solidFill>
              <a:schemeClr val="tx1"/>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111624" name="Rectangle 10"/>
          <p:cNvSpPr>
            <a:spLocks noChangeArrowheads="1"/>
          </p:cNvSpPr>
          <p:nvPr/>
        </p:nvSpPr>
        <p:spPr bwMode="auto">
          <a:xfrm>
            <a:off x="6372262" y="2263203"/>
            <a:ext cx="2016125" cy="461665"/>
          </a:xfrm>
          <a:prstGeom prst="rect">
            <a:avLst/>
          </a:prstGeom>
          <a:solidFill>
            <a:srgbClr val="00FFFF"/>
          </a:solidFill>
          <a:ln w="25400" algn="ctr">
            <a:solidFill>
              <a:schemeClr val="tx1"/>
            </a:solidFill>
            <a:miter lim="800000"/>
            <a:headEnd/>
            <a:tailEnd/>
          </a:ln>
        </p:spPr>
        <p:txBody>
          <a:bodyPr anchor="ct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eaLnBrk="1" hangingPunct="1">
              <a:spcBef>
                <a:spcPct val="0"/>
              </a:spcBef>
              <a:buClrTx/>
              <a:buSzTx/>
              <a:buFontTx/>
              <a:buNone/>
            </a:pPr>
            <a:r>
              <a:rPr kumimoji="0" lang="en-US" altLang="en-US" sz="2400">
                <a:solidFill>
                  <a:srgbClr val="402000"/>
                </a:solidFill>
                <a:latin typeface="Arial" pitchFamily="34" charset="0"/>
              </a:rPr>
              <a:t>Value_n</a:t>
            </a:r>
          </a:p>
        </p:txBody>
      </p:sp>
      <p:sp>
        <p:nvSpPr>
          <p:cNvPr id="111625" name="Text Box 11"/>
          <p:cNvSpPr txBox="1">
            <a:spLocks noChangeArrowheads="1"/>
          </p:cNvSpPr>
          <p:nvPr/>
        </p:nvSpPr>
        <p:spPr bwMode="auto">
          <a:xfrm>
            <a:off x="3779840" y="1963738"/>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eaLnBrk="1" hangingPunct="1">
              <a:spcBef>
                <a:spcPct val="50000"/>
              </a:spcBef>
              <a:buClrTx/>
              <a:buSzTx/>
              <a:buFontTx/>
              <a:buNone/>
            </a:pPr>
            <a:r>
              <a:rPr kumimoji="0" lang="en-US" altLang="en-US" sz="2400">
                <a:solidFill>
                  <a:srgbClr val="402000"/>
                </a:solidFill>
                <a:latin typeface="Arial" pitchFamily="34" charset="0"/>
              </a:rPr>
              <a:t>Property_k</a:t>
            </a:r>
          </a:p>
        </p:txBody>
      </p:sp>
      <p:sp>
        <p:nvSpPr>
          <p:cNvPr id="111626" name="Oval 12"/>
          <p:cNvSpPr>
            <a:spLocks noChangeArrowheads="1"/>
          </p:cNvSpPr>
          <p:nvPr/>
        </p:nvSpPr>
        <p:spPr bwMode="auto">
          <a:xfrm>
            <a:off x="323887" y="4766519"/>
            <a:ext cx="2735263" cy="649188"/>
          </a:xfrm>
          <a:prstGeom prst="ellipse">
            <a:avLst/>
          </a:prstGeom>
          <a:solidFill>
            <a:srgbClr val="CC6600"/>
          </a:solidFill>
          <a:ln w="25400" algn="ctr">
            <a:solidFill>
              <a:schemeClr val="tx1"/>
            </a:solidFill>
            <a:round/>
            <a:headEnd/>
            <a:tailEnd/>
          </a:ln>
        </p:spPr>
        <p:txBody>
          <a:bodyPr anchor="ct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eaLnBrk="1" hangingPunct="1">
              <a:spcBef>
                <a:spcPct val="0"/>
              </a:spcBef>
              <a:buClrTx/>
              <a:buSzTx/>
              <a:buFontTx/>
              <a:buNone/>
            </a:pPr>
            <a:r>
              <a:rPr kumimoji="0" lang="en-US" altLang="en-US" sz="2400">
                <a:solidFill>
                  <a:srgbClr val="402000"/>
                </a:solidFill>
                <a:latin typeface="Arial" pitchFamily="34" charset="0"/>
              </a:rPr>
              <a:t>Resource_i</a:t>
            </a:r>
          </a:p>
        </p:txBody>
      </p:sp>
      <p:sp>
        <p:nvSpPr>
          <p:cNvPr id="111627" name="Line 13"/>
          <p:cNvSpPr>
            <a:spLocks noChangeShapeType="1"/>
          </p:cNvSpPr>
          <p:nvPr/>
        </p:nvSpPr>
        <p:spPr bwMode="auto">
          <a:xfrm>
            <a:off x="3059150" y="5062612"/>
            <a:ext cx="3108325" cy="22225"/>
          </a:xfrm>
          <a:prstGeom prst="line">
            <a:avLst/>
          </a:prstGeom>
          <a:noFill/>
          <a:ln w="50800">
            <a:solidFill>
              <a:schemeClr val="tx1"/>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111628" name="Text Box 14"/>
          <p:cNvSpPr txBox="1">
            <a:spLocks noChangeArrowheads="1"/>
          </p:cNvSpPr>
          <p:nvPr/>
        </p:nvSpPr>
        <p:spPr bwMode="auto">
          <a:xfrm>
            <a:off x="3563939" y="4557713"/>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eaLnBrk="1" hangingPunct="1">
              <a:spcBef>
                <a:spcPct val="50000"/>
              </a:spcBef>
              <a:buClrTx/>
              <a:buSzTx/>
              <a:buFontTx/>
              <a:buNone/>
            </a:pPr>
            <a:r>
              <a:rPr kumimoji="0" lang="en-US" altLang="en-US" sz="2400">
                <a:solidFill>
                  <a:srgbClr val="402000"/>
                </a:solidFill>
                <a:latin typeface="Arial" pitchFamily="34" charset="0"/>
              </a:rPr>
              <a:t>Property_r</a:t>
            </a:r>
          </a:p>
        </p:txBody>
      </p:sp>
      <p:sp>
        <p:nvSpPr>
          <p:cNvPr id="111629" name="Oval 15"/>
          <p:cNvSpPr>
            <a:spLocks noChangeArrowheads="1"/>
          </p:cNvSpPr>
          <p:nvPr/>
        </p:nvSpPr>
        <p:spPr bwMode="auto">
          <a:xfrm>
            <a:off x="6156362" y="4766519"/>
            <a:ext cx="2735263" cy="649188"/>
          </a:xfrm>
          <a:prstGeom prst="ellipse">
            <a:avLst/>
          </a:prstGeom>
          <a:solidFill>
            <a:srgbClr val="CC6600"/>
          </a:solidFill>
          <a:ln w="25400" algn="ctr">
            <a:solidFill>
              <a:schemeClr val="tx1"/>
            </a:solidFill>
            <a:round/>
            <a:headEnd/>
            <a:tailEnd/>
          </a:ln>
        </p:spPr>
        <p:txBody>
          <a:bodyPr anchor="ct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eaLnBrk="1" hangingPunct="1">
              <a:spcBef>
                <a:spcPct val="0"/>
              </a:spcBef>
              <a:buClrTx/>
              <a:buSzTx/>
              <a:buFontTx/>
              <a:buNone/>
            </a:pPr>
            <a:r>
              <a:rPr kumimoji="0" lang="en-US" altLang="en-US" sz="2400">
                <a:solidFill>
                  <a:srgbClr val="402000"/>
                </a:solidFill>
                <a:latin typeface="Arial" pitchFamily="34" charset="0"/>
              </a:rPr>
              <a:t>Resource_ j</a:t>
            </a:r>
          </a:p>
        </p:txBody>
      </p:sp>
      <p:sp>
        <p:nvSpPr>
          <p:cNvPr id="111630" name="Text Box 16"/>
          <p:cNvSpPr txBox="1">
            <a:spLocks noChangeArrowheads="1"/>
          </p:cNvSpPr>
          <p:nvPr/>
        </p:nvSpPr>
        <p:spPr bwMode="auto">
          <a:xfrm>
            <a:off x="3635412" y="3476633"/>
            <a:ext cx="18716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eaLnBrk="1" hangingPunct="1">
              <a:spcBef>
                <a:spcPct val="50000"/>
              </a:spcBef>
              <a:buClrTx/>
              <a:buSzTx/>
              <a:buFontTx/>
              <a:buNone/>
            </a:pPr>
            <a:r>
              <a:rPr kumimoji="0" lang="en-US" altLang="en-US" sz="2800">
                <a:solidFill>
                  <a:srgbClr val="402000"/>
                </a:solidFill>
                <a:latin typeface="Arial" pitchFamily="34" charset="0"/>
              </a:rPr>
              <a:t>OR</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p:cNvSpPr>
            <a:spLocks noChangeArrowheads="1"/>
          </p:cNvSpPr>
          <p:nvPr/>
        </p:nvSpPr>
        <p:spPr bwMode="auto">
          <a:xfrm>
            <a:off x="1908212" y="1519239"/>
            <a:ext cx="4520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600" dirty="0">
                <a:solidFill>
                  <a:srgbClr val="000000"/>
                </a:solidFill>
                <a:hlinkClick r:id="rId2"/>
              </a:rPr>
              <a:t>http://librdf.org/query</a:t>
            </a:r>
            <a:r>
              <a:rPr lang="en-US" altLang="en-US" sz="3600" dirty="0">
                <a:solidFill>
                  <a:srgbClr val="000000"/>
                </a:solidFill>
              </a:rPr>
              <a:t> </a:t>
            </a:r>
          </a:p>
        </p:txBody>
      </p:sp>
      <p:sp>
        <p:nvSpPr>
          <p:cNvPr id="5" name="Rectangle 4"/>
          <p:cNvSpPr/>
          <p:nvPr/>
        </p:nvSpPr>
        <p:spPr>
          <a:xfrm>
            <a:off x="131656" y="25040"/>
            <a:ext cx="8941615" cy="1477328"/>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endpoint</a:t>
            </a:r>
          </a:p>
          <a:p>
            <a:pPr algn="ctr" fontAlgn="auto">
              <a:spcBef>
                <a:spcPts val="0"/>
              </a:spcBef>
              <a:spcAft>
                <a:spcPts val="0"/>
              </a:spcAft>
              <a:defRPr/>
            </a:pP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(Redland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Rasqal</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RDF Query Demonstration):</a:t>
            </a:r>
          </a:p>
        </p:txBody>
      </p:sp>
      <p:pic>
        <p:nvPicPr>
          <p:cNvPr id="354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38" y="2717550"/>
            <a:ext cx="8989750" cy="380093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5226746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740483"/>
            <a:ext cx="8352928" cy="2987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24977" y="25040"/>
            <a:ext cx="6155083"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query result</a:t>
            </a:r>
          </a:p>
        </p:txBody>
      </p:sp>
      <p:pic>
        <p:nvPicPr>
          <p:cNvPr id="355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69" y="3876888"/>
            <a:ext cx="8064896" cy="1390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a:off x="4267361" y="3447872"/>
            <a:ext cx="611187" cy="1008062"/>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55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792" y="4994508"/>
            <a:ext cx="7629994" cy="1835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01227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Box 1"/>
          <p:cNvSpPr txBox="1">
            <a:spLocks noChangeArrowheads="1"/>
          </p:cNvSpPr>
          <p:nvPr/>
        </p:nvSpPr>
        <p:spPr bwMode="auto">
          <a:xfrm>
            <a:off x="81216" y="2170785"/>
            <a:ext cx="89878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en-US" altLang="en-US" sz="2800" dirty="0">
                <a:solidFill>
                  <a:srgbClr val="000000"/>
                </a:solidFill>
              </a:rPr>
              <a:t>“</a:t>
            </a:r>
            <a:r>
              <a:rPr lang="en-US" sz="2800" dirty="0">
                <a:solidFill>
                  <a:prstClr val="black"/>
                </a:solidFill>
                <a:latin typeface="Calibri"/>
              </a:rPr>
              <a:t>Provide information about the salaries of the University of Jyvaskyla employees</a:t>
            </a:r>
            <a:r>
              <a:rPr lang="en-US" altLang="en-US" sz="2800" dirty="0">
                <a:solidFill>
                  <a:srgbClr val="000000"/>
                </a:solidFill>
              </a:rPr>
              <a:t>”</a:t>
            </a:r>
          </a:p>
        </p:txBody>
      </p:sp>
      <p:sp>
        <p:nvSpPr>
          <p:cNvPr id="247811" name="TextBox 2"/>
          <p:cNvSpPr txBox="1">
            <a:spLocks noChangeArrowheads="1"/>
          </p:cNvSpPr>
          <p:nvPr/>
        </p:nvSpPr>
        <p:spPr bwMode="auto">
          <a:xfrm>
            <a:off x="485812" y="4254574"/>
            <a:ext cx="7345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dirty="0">
                <a:solidFill>
                  <a:srgbClr val="000000"/>
                </a:solidFill>
                <a:hlinkClick r:id="rId2"/>
              </a:rPr>
              <a:t>https://ai.it.jyu.fi/vagan/ontologies/2018/dynamics.owl</a:t>
            </a:r>
            <a:r>
              <a:rPr lang="en-US" altLang="en-US" sz="2000" dirty="0">
                <a:solidFill>
                  <a:srgbClr val="000000"/>
                </a:solidFill>
              </a:rPr>
              <a:t>  </a:t>
            </a:r>
            <a:r>
              <a:rPr lang="en-US" altLang="en-US" sz="2400" dirty="0">
                <a:solidFill>
                  <a:srgbClr val="000000"/>
                </a:solidFill>
              </a:rPr>
              <a:t>(version 2.10.2018) </a:t>
            </a:r>
          </a:p>
        </p:txBody>
      </p:sp>
      <p:sp>
        <p:nvSpPr>
          <p:cNvPr id="7" name="Rectangle 6"/>
          <p:cNvSpPr/>
          <p:nvPr/>
        </p:nvSpPr>
        <p:spPr>
          <a:xfrm>
            <a:off x="2025846" y="3292686"/>
            <a:ext cx="4753289"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Take data from:</a:t>
            </a:r>
          </a:p>
        </p:txBody>
      </p:sp>
      <p:sp>
        <p:nvSpPr>
          <p:cNvPr id="8" name="Rectangle 7"/>
          <p:cNvSpPr/>
          <p:nvPr/>
        </p:nvSpPr>
        <p:spPr>
          <a:xfrm>
            <a:off x="3138002" y="1060125"/>
            <a:ext cx="218662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
        <p:nvSpPr>
          <p:cNvPr id="9" name="Rectangle 8"/>
          <p:cNvSpPr/>
          <p:nvPr/>
        </p:nvSpPr>
        <p:spPr>
          <a:xfrm>
            <a:off x="612149" y="116632"/>
            <a:ext cx="7966413"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Sparql  query Example*</a:t>
            </a:r>
          </a:p>
        </p:txBody>
      </p:sp>
      <p:sp>
        <p:nvSpPr>
          <p:cNvPr id="247815" name="TextBox 9"/>
          <p:cNvSpPr txBox="1">
            <a:spLocks noChangeArrowheads="1"/>
          </p:cNvSpPr>
          <p:nvPr/>
        </p:nvSpPr>
        <p:spPr bwMode="auto">
          <a:xfrm>
            <a:off x="701712" y="6092899"/>
            <a:ext cx="7345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000000"/>
                </a:solidFill>
                <a:hlinkClick r:id="rId3"/>
              </a:rPr>
              <a:t>http://librdf.org/query</a:t>
            </a:r>
            <a:r>
              <a:rPr lang="en-US" altLang="en-US" sz="2400" dirty="0">
                <a:solidFill>
                  <a:srgbClr val="000000"/>
                </a:solidFill>
              </a:rPr>
              <a:t> </a:t>
            </a:r>
          </a:p>
        </p:txBody>
      </p:sp>
      <p:sp>
        <p:nvSpPr>
          <p:cNvPr id="11" name="Rectangle 10"/>
          <p:cNvSpPr/>
          <p:nvPr/>
        </p:nvSpPr>
        <p:spPr>
          <a:xfrm>
            <a:off x="706343" y="5025950"/>
            <a:ext cx="672408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Use SPARQL endpoint:</a:t>
            </a:r>
          </a:p>
        </p:txBody>
      </p:sp>
    </p:spTree>
    <p:extLst>
      <p:ext uri="{BB962C8B-B14F-4D97-AF65-F5344CB8AC3E}">
        <p14:creationId xmlns:p14="http://schemas.microsoft.com/office/powerpoint/2010/main" val="10370676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Box 4"/>
          <p:cNvSpPr txBox="1">
            <a:spLocks noChangeArrowheads="1"/>
          </p:cNvSpPr>
          <p:nvPr/>
        </p:nvSpPr>
        <p:spPr bwMode="auto">
          <a:xfrm>
            <a:off x="169864" y="930277"/>
            <a:ext cx="885666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000000"/>
                </a:solidFill>
              </a:rPr>
              <a:t>PREFIX </a:t>
            </a:r>
            <a:r>
              <a:rPr lang="en-US" altLang="en-US" sz="2400" dirty="0" err="1">
                <a:solidFill>
                  <a:srgbClr val="000000"/>
                </a:solidFill>
              </a:rPr>
              <a:t>rdf</a:t>
            </a:r>
            <a:r>
              <a:rPr lang="en-US" altLang="en-US" sz="2400" dirty="0">
                <a:solidFill>
                  <a:srgbClr val="000000"/>
                </a:solidFill>
              </a:rPr>
              <a:t>: &lt;http://www.w3.org/1999/02/22-rdf-syntax-ns#&gt;</a:t>
            </a:r>
          </a:p>
          <a:p>
            <a:pPr eaLnBrk="1" hangingPunct="1">
              <a:spcBef>
                <a:spcPct val="0"/>
              </a:spcBef>
              <a:buFontTx/>
              <a:buNone/>
            </a:pPr>
            <a:r>
              <a:rPr lang="en-US" altLang="en-US" sz="2400" dirty="0">
                <a:solidFill>
                  <a:srgbClr val="000000"/>
                </a:solidFill>
              </a:rPr>
              <a:t>PREFIX onto: &lt;https://ai.it.jyu.fi/vagan/ontologies/2018/dynamics.owl#&gt;</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SELECT DISTINCT ?record ?salary  </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WHERE {</a:t>
            </a:r>
          </a:p>
          <a:p>
            <a:pPr eaLnBrk="1" hangingPunct="1">
              <a:spcBef>
                <a:spcPct val="0"/>
              </a:spcBef>
              <a:buFontTx/>
              <a:buNone/>
            </a:pPr>
            <a:r>
              <a:rPr lang="en-US" altLang="en-US" sz="2400" dirty="0">
                <a:solidFill>
                  <a:srgbClr val="000000"/>
                </a:solidFill>
              </a:rPr>
              <a:t>  ?x rdf:type </a:t>
            </a:r>
            <a:r>
              <a:rPr lang="en-US" altLang="en-US" sz="2400" dirty="0" err="1">
                <a:solidFill>
                  <a:srgbClr val="000000"/>
                </a:solidFill>
              </a:rPr>
              <a:t>onto:Employee</a:t>
            </a:r>
            <a:r>
              <a:rPr lang="en-US" altLang="en-US" sz="2400" dirty="0">
                <a:solidFill>
                  <a:srgbClr val="000000"/>
                </a:solidFill>
              </a:rPr>
              <a:t> .</a:t>
            </a:r>
          </a:p>
          <a:p>
            <a:pPr eaLnBrk="1" hangingPunct="1">
              <a:spcBef>
                <a:spcPct val="0"/>
              </a:spcBef>
              <a:buFontTx/>
              <a:buNone/>
            </a:pPr>
            <a:r>
              <a:rPr lang="en-US" altLang="en-US" sz="2400" dirty="0">
                <a:solidFill>
                  <a:srgbClr val="000000"/>
                </a:solidFill>
              </a:rPr>
              <a:t>  ?record rdf:type </a:t>
            </a:r>
            <a:r>
              <a:rPr lang="en-US" altLang="en-US" sz="2400" dirty="0" err="1">
                <a:solidFill>
                  <a:srgbClr val="000000"/>
                </a:solidFill>
              </a:rPr>
              <a:t>onto:JobRecord</a:t>
            </a:r>
            <a:r>
              <a:rPr lang="en-US" altLang="en-US" sz="2400" dirty="0">
                <a:solidFill>
                  <a:srgbClr val="000000"/>
                </a:solidFill>
              </a:rPr>
              <a:t> .</a:t>
            </a:r>
          </a:p>
          <a:p>
            <a:pPr eaLnBrk="1" hangingPunct="1">
              <a:spcBef>
                <a:spcPct val="0"/>
              </a:spcBef>
              <a:buFontTx/>
              <a:buNone/>
            </a:pPr>
            <a:r>
              <a:rPr lang="en-US" altLang="en-US" sz="2400" dirty="0">
                <a:solidFill>
                  <a:srgbClr val="000000"/>
                </a:solidFill>
              </a:rPr>
              <a:t>  ?x </a:t>
            </a:r>
            <a:r>
              <a:rPr lang="en-US" altLang="en-US" sz="2400" dirty="0" err="1">
                <a:solidFill>
                  <a:srgbClr val="000000"/>
                </a:solidFill>
              </a:rPr>
              <a:t>onto:isEmployeeIn</a:t>
            </a:r>
            <a:r>
              <a:rPr lang="en-US" altLang="en-US" sz="2400" dirty="0">
                <a:solidFill>
                  <a:srgbClr val="000000"/>
                </a:solidFill>
              </a:rPr>
              <a:t> ?record .</a:t>
            </a:r>
          </a:p>
          <a:p>
            <a:pPr eaLnBrk="1" hangingPunct="1">
              <a:spcBef>
                <a:spcPct val="0"/>
              </a:spcBef>
              <a:buFontTx/>
              <a:buNone/>
            </a:pPr>
            <a:r>
              <a:rPr lang="en-US" altLang="en-US" sz="2400" dirty="0">
                <a:solidFill>
                  <a:srgbClr val="000000"/>
                </a:solidFill>
              </a:rPr>
              <a:t>  ?record </a:t>
            </a:r>
            <a:r>
              <a:rPr lang="en-US" altLang="en-US" sz="2400" dirty="0" err="1">
                <a:solidFill>
                  <a:srgbClr val="000000"/>
                </a:solidFill>
              </a:rPr>
              <a:t>onto:hasEmployer</a:t>
            </a:r>
            <a:r>
              <a:rPr lang="en-US" altLang="en-US" sz="2400" dirty="0">
                <a:solidFill>
                  <a:srgbClr val="000000"/>
                </a:solidFill>
              </a:rPr>
              <a:t> </a:t>
            </a:r>
            <a:r>
              <a:rPr lang="en-US" altLang="en-US" sz="2400" dirty="0" err="1">
                <a:solidFill>
                  <a:srgbClr val="000000"/>
                </a:solidFill>
              </a:rPr>
              <a:t>onto:UniversityOfJyvaskyla</a:t>
            </a:r>
            <a:r>
              <a:rPr lang="en-US" altLang="en-US" sz="2400" dirty="0">
                <a:solidFill>
                  <a:srgbClr val="000000"/>
                </a:solidFill>
              </a:rPr>
              <a:t> . </a:t>
            </a:r>
          </a:p>
          <a:p>
            <a:pPr eaLnBrk="1" hangingPunct="1">
              <a:spcBef>
                <a:spcPct val="0"/>
              </a:spcBef>
              <a:buFontTx/>
              <a:buNone/>
            </a:pPr>
            <a:r>
              <a:rPr lang="en-US" altLang="en-US" sz="2400" dirty="0">
                <a:solidFill>
                  <a:srgbClr val="000000"/>
                </a:solidFill>
              </a:rPr>
              <a:t>  ?record </a:t>
            </a:r>
            <a:r>
              <a:rPr lang="en-US" altLang="en-US" sz="2400" dirty="0" err="1">
                <a:solidFill>
                  <a:srgbClr val="000000"/>
                </a:solidFill>
              </a:rPr>
              <a:t>onto:hasSalaryEuro</a:t>
            </a:r>
            <a:r>
              <a:rPr lang="en-US" altLang="en-US" sz="2400" dirty="0">
                <a:solidFill>
                  <a:srgbClr val="000000"/>
                </a:solidFill>
              </a:rPr>
              <a:t> ?salary .  </a:t>
            </a:r>
          </a:p>
          <a:p>
            <a:pPr eaLnBrk="1" hangingPunct="1">
              <a:spcBef>
                <a:spcPct val="0"/>
              </a:spcBef>
              <a:buFontTx/>
              <a:buNone/>
            </a:pPr>
            <a:r>
              <a:rPr lang="en-US" altLang="en-US" sz="2400" dirty="0">
                <a:solidFill>
                  <a:srgbClr val="000000"/>
                </a:solidFill>
              </a:rPr>
              <a:t>    }</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ORDER BY ?record</a:t>
            </a:r>
          </a:p>
        </p:txBody>
      </p:sp>
      <p:sp>
        <p:nvSpPr>
          <p:cNvPr id="2" name="TextBox 1"/>
          <p:cNvSpPr txBox="1"/>
          <p:nvPr/>
        </p:nvSpPr>
        <p:spPr>
          <a:xfrm>
            <a:off x="179389" y="44516"/>
            <a:ext cx="8856662" cy="830997"/>
          </a:xfrm>
          <a:prstGeom prst="rect">
            <a:avLst/>
          </a:prstGeom>
          <a:solidFill>
            <a:schemeClr val="bg1">
              <a:lumMod val="85000"/>
            </a:schemeClr>
          </a:solidFill>
          <a:ln w="19050">
            <a:solidFill>
              <a:schemeClr val="accent1"/>
            </a:solidFill>
          </a:ln>
        </p:spPr>
        <p:txBody>
          <a:bodyPr>
            <a:spAutoFit/>
          </a:bodyPr>
          <a:lstStyle/>
          <a:p>
            <a:r>
              <a:rPr lang="en-US" altLang="en-US" sz="2400" dirty="0">
                <a:solidFill>
                  <a:srgbClr val="000000"/>
                </a:solidFill>
              </a:rPr>
              <a:t>“</a:t>
            </a:r>
            <a:r>
              <a:rPr lang="en-US" sz="2400" dirty="0">
                <a:solidFill>
                  <a:prstClr val="black"/>
                </a:solidFill>
                <a:latin typeface="Calibri"/>
              </a:rPr>
              <a:t>Provide information about the salaries of the University of Jyvaskyla employees</a:t>
            </a:r>
            <a:r>
              <a:rPr lang="en-US" altLang="en-US" sz="2400" dirty="0">
                <a:solidFill>
                  <a:srgbClr val="000000"/>
                </a:solidFill>
              </a:rPr>
              <a:t>”</a:t>
            </a:r>
          </a:p>
        </p:txBody>
      </p:sp>
      <p:sp>
        <p:nvSpPr>
          <p:cNvPr id="4" name="Rectangle 3"/>
          <p:cNvSpPr/>
          <p:nvPr/>
        </p:nvSpPr>
        <p:spPr>
          <a:xfrm>
            <a:off x="6660232" y="3284984"/>
            <a:ext cx="218662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Query:</a:t>
            </a:r>
          </a:p>
        </p:txBody>
      </p:sp>
    </p:spTree>
    <p:extLst>
      <p:ext uri="{BB962C8B-B14F-4D97-AF65-F5344CB8AC3E}">
        <p14:creationId xmlns:p14="http://schemas.microsoft.com/office/powerpoint/2010/main" val="42957733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p:cNvSpPr>
            <a:spLocks noChangeArrowheads="1"/>
          </p:cNvSpPr>
          <p:nvPr/>
        </p:nvSpPr>
        <p:spPr bwMode="auto">
          <a:xfrm>
            <a:off x="1908212" y="1519239"/>
            <a:ext cx="4520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600" dirty="0">
                <a:solidFill>
                  <a:srgbClr val="000000"/>
                </a:solidFill>
                <a:hlinkClick r:id="rId2"/>
              </a:rPr>
              <a:t>http://librdf.org/query</a:t>
            </a:r>
            <a:r>
              <a:rPr lang="en-US" altLang="en-US" sz="3600" dirty="0">
                <a:solidFill>
                  <a:srgbClr val="000000"/>
                </a:solidFill>
              </a:rPr>
              <a:t> </a:t>
            </a:r>
          </a:p>
        </p:txBody>
      </p:sp>
      <p:sp>
        <p:nvSpPr>
          <p:cNvPr id="5" name="Rectangle 4"/>
          <p:cNvSpPr/>
          <p:nvPr/>
        </p:nvSpPr>
        <p:spPr>
          <a:xfrm>
            <a:off x="131656" y="25040"/>
            <a:ext cx="8941615" cy="1477328"/>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endpoint</a:t>
            </a:r>
          </a:p>
          <a:p>
            <a:pPr algn="ctr" fontAlgn="auto">
              <a:spcBef>
                <a:spcPts val="0"/>
              </a:spcBef>
              <a:spcAft>
                <a:spcPts val="0"/>
              </a:spcAft>
              <a:defRPr/>
            </a:pP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(Redland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Rasqal</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RDF Query Demonstration):</a:t>
            </a:r>
          </a:p>
        </p:txBody>
      </p:sp>
      <p:pic>
        <p:nvPicPr>
          <p:cNvPr id="2" name="Picture 1"/>
          <p:cNvPicPr>
            <a:picLocks noChangeAspect="1"/>
          </p:cNvPicPr>
          <p:nvPr/>
        </p:nvPicPr>
        <p:blipFill>
          <a:blip r:embed="rId3"/>
          <a:stretch>
            <a:fillRect/>
          </a:stretch>
        </p:blipFill>
        <p:spPr>
          <a:xfrm>
            <a:off x="539552" y="2276872"/>
            <a:ext cx="7686822" cy="4323838"/>
          </a:xfrm>
          <a:prstGeom prst="rect">
            <a:avLst/>
          </a:prstGeom>
        </p:spPr>
      </p:pic>
    </p:spTree>
    <p:extLst>
      <p:ext uri="{BB962C8B-B14F-4D97-AF65-F5344CB8AC3E}">
        <p14:creationId xmlns:p14="http://schemas.microsoft.com/office/powerpoint/2010/main" val="301302791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65" y="764704"/>
            <a:ext cx="8507737" cy="3168352"/>
          </a:xfrm>
          <a:prstGeom prst="rect">
            <a:avLst/>
          </a:prstGeom>
        </p:spPr>
      </p:pic>
      <p:sp>
        <p:nvSpPr>
          <p:cNvPr id="5" name="Rectangle 4"/>
          <p:cNvSpPr/>
          <p:nvPr/>
        </p:nvSpPr>
        <p:spPr>
          <a:xfrm>
            <a:off x="1524977" y="25040"/>
            <a:ext cx="6155083"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SPARQL query result</a:t>
            </a:r>
          </a:p>
        </p:txBody>
      </p:sp>
      <p:sp>
        <p:nvSpPr>
          <p:cNvPr id="2" name="Down Arrow 1"/>
          <p:cNvSpPr/>
          <p:nvPr/>
        </p:nvSpPr>
        <p:spPr>
          <a:xfrm>
            <a:off x="4267361" y="3447872"/>
            <a:ext cx="611187" cy="1008062"/>
          </a:xfrm>
          <a:prstGeom prst="downArrow">
            <a:avLst>
              <a:gd name="adj1" fmla="val 50000"/>
              <a:gd name="adj2" fmla="val 7327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4" name="Picture 3"/>
          <p:cNvPicPr>
            <a:picLocks noChangeAspect="1"/>
          </p:cNvPicPr>
          <p:nvPr/>
        </p:nvPicPr>
        <p:blipFill>
          <a:blip r:embed="rId3"/>
          <a:stretch>
            <a:fillRect/>
          </a:stretch>
        </p:blipFill>
        <p:spPr>
          <a:xfrm>
            <a:off x="83391" y="4800830"/>
            <a:ext cx="8979124" cy="1655459"/>
          </a:xfrm>
          <a:prstGeom prst="rect">
            <a:avLst/>
          </a:prstGeom>
          <a:ln w="25400">
            <a:solidFill>
              <a:schemeClr val="accent1"/>
            </a:solidFill>
          </a:ln>
        </p:spPr>
      </p:pic>
    </p:spTree>
    <p:extLst>
      <p:ext uri="{BB962C8B-B14F-4D97-AF65-F5344CB8AC3E}">
        <p14:creationId xmlns:p14="http://schemas.microsoft.com/office/powerpoint/2010/main" val="414918011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30163"/>
            <a:ext cx="8229600" cy="633413"/>
          </a:xfrm>
          <a:noFill/>
        </p:spPr>
        <p:txBody>
          <a:bodyPr lIns="92075" tIns="46038" rIns="92075" bIns="46038"/>
          <a:lstStyle/>
          <a:p>
            <a:pPr eaLnBrk="1" hangingPunct="1"/>
            <a:r>
              <a:rPr lang="en-GB" altLang="en-US" sz="4000"/>
              <a:t>Where to look for details</a:t>
            </a:r>
          </a:p>
        </p:txBody>
      </p:sp>
      <p:sp>
        <p:nvSpPr>
          <p:cNvPr id="264195" name="Rectangle 3"/>
          <p:cNvSpPr>
            <a:spLocks noGrp="1" noChangeArrowheads="1"/>
          </p:cNvSpPr>
          <p:nvPr>
            <p:ph type="body" idx="1"/>
          </p:nvPr>
        </p:nvSpPr>
        <p:spPr>
          <a:xfrm>
            <a:off x="333375" y="868368"/>
            <a:ext cx="8610600" cy="5584825"/>
          </a:xfrm>
          <a:noFill/>
        </p:spPr>
        <p:txBody>
          <a:bodyPr lIns="92075" tIns="46038" rIns="92075" bIns="46038"/>
          <a:lstStyle/>
          <a:p>
            <a:pPr eaLnBrk="1" hangingPunct="1"/>
            <a:r>
              <a:rPr lang="en-GB" altLang="en-US"/>
              <a:t>RDF:</a:t>
            </a:r>
            <a:br>
              <a:rPr lang="en-GB" altLang="en-US"/>
            </a:br>
            <a:r>
              <a:rPr lang="en-GB" altLang="en-US" u="sng">
                <a:solidFill>
                  <a:srgbClr val="0000CC"/>
                </a:solidFill>
                <a:hlinkClick r:id="rId2"/>
              </a:rPr>
              <a:t>http://www.w3.org/RDF/</a:t>
            </a:r>
            <a:r>
              <a:rPr lang="en-GB" altLang="en-US" u="sng">
                <a:solidFill>
                  <a:srgbClr val="0000CC"/>
                </a:solidFill>
              </a:rPr>
              <a:t> </a:t>
            </a:r>
            <a:endParaRPr lang="en-GB" altLang="en-US"/>
          </a:p>
          <a:p>
            <a:pPr eaLnBrk="1" hangingPunct="1"/>
            <a:r>
              <a:rPr lang="en-GB" altLang="en-US"/>
              <a:t>RDF Schema:</a:t>
            </a:r>
            <a:br>
              <a:rPr lang="en-GB" altLang="en-US"/>
            </a:br>
            <a:r>
              <a:rPr lang="en-GB" altLang="en-US" u="sng">
                <a:solidFill>
                  <a:srgbClr val="0000CC"/>
                </a:solidFill>
                <a:hlinkClick r:id="rId3"/>
              </a:rPr>
              <a:t>http://www.w3.org/TR/rdf-schema/</a:t>
            </a:r>
            <a:endParaRPr lang="en-GB" altLang="en-US" u="sng">
              <a:solidFill>
                <a:srgbClr val="0000CC"/>
              </a:solidFill>
            </a:endParaRPr>
          </a:p>
          <a:p>
            <a:pPr eaLnBrk="1" hangingPunct="1"/>
            <a:r>
              <a:rPr lang="en-GB" altLang="en-US"/>
              <a:t>RDFa :</a:t>
            </a:r>
            <a:br>
              <a:rPr lang="en-GB" altLang="en-US"/>
            </a:br>
            <a:r>
              <a:rPr lang="en-GB" altLang="en-US" u="sng">
                <a:solidFill>
                  <a:srgbClr val="0000CC"/>
                </a:solidFill>
                <a:hlinkClick r:id="rId4"/>
              </a:rPr>
              <a:t>http://www.w3.org/TR/xhtml-rdfa-primer/</a:t>
            </a:r>
            <a:endParaRPr lang="en-GB" altLang="en-US" u="sng">
              <a:solidFill>
                <a:srgbClr val="0000CC"/>
              </a:solidFill>
            </a:endParaRPr>
          </a:p>
          <a:p>
            <a:pPr eaLnBrk="1" hangingPunct="1">
              <a:lnSpc>
                <a:spcPct val="80000"/>
              </a:lnSpc>
            </a:pPr>
            <a:r>
              <a:rPr lang="en-US" altLang="en-US"/>
              <a:t>OWL:</a:t>
            </a:r>
          </a:p>
          <a:p>
            <a:pPr lvl="1" eaLnBrk="1" hangingPunct="1">
              <a:lnSpc>
                <a:spcPct val="80000"/>
              </a:lnSpc>
            </a:pPr>
            <a:r>
              <a:rPr lang="en-US" altLang="en-US" sz="2400"/>
              <a:t>Guide:  </a:t>
            </a:r>
            <a:r>
              <a:rPr lang="en-US" altLang="en-US" sz="3200" u="sng">
                <a:solidFill>
                  <a:srgbClr val="0000CC"/>
                </a:solidFill>
                <a:hlinkClick r:id="rId5"/>
              </a:rPr>
              <a:t>http://www.w3.org/TR/owl-guide/</a:t>
            </a:r>
            <a:r>
              <a:rPr lang="en-US" altLang="en-US" sz="3200" u="sng">
                <a:solidFill>
                  <a:srgbClr val="0000CC"/>
                </a:solidFill>
              </a:rPr>
              <a:t> </a:t>
            </a:r>
          </a:p>
          <a:p>
            <a:pPr lvl="1" eaLnBrk="1" hangingPunct="1">
              <a:lnSpc>
                <a:spcPct val="80000"/>
              </a:lnSpc>
            </a:pPr>
            <a:r>
              <a:rPr lang="en-US" altLang="en-US" sz="2400"/>
              <a:t>Reference:  </a:t>
            </a:r>
            <a:r>
              <a:rPr lang="en-US" altLang="en-US" sz="3200">
                <a:solidFill>
                  <a:srgbClr val="0000CC"/>
                </a:solidFill>
                <a:hlinkClick r:id="rId6"/>
              </a:rPr>
              <a:t>http://www.w3.org/TR/owl-ref/</a:t>
            </a:r>
            <a:r>
              <a:rPr lang="en-US" altLang="en-US" sz="3200">
                <a:solidFill>
                  <a:srgbClr val="0000CC"/>
                </a:solidFill>
              </a:rPr>
              <a:t> </a:t>
            </a:r>
          </a:p>
          <a:p>
            <a:pPr lvl="1" eaLnBrk="1" hangingPunct="1">
              <a:lnSpc>
                <a:spcPct val="80000"/>
              </a:lnSpc>
            </a:pPr>
            <a:r>
              <a:rPr lang="en-US" altLang="en-US" sz="2400"/>
              <a:t>Semantics and Abstract Syntax:</a:t>
            </a:r>
            <a:br>
              <a:rPr lang="en-US" altLang="en-US" sz="2400"/>
            </a:br>
            <a:r>
              <a:rPr lang="en-US" altLang="en-US" sz="3200">
                <a:solidFill>
                  <a:srgbClr val="0000CC"/>
                </a:solidFill>
                <a:hlinkClick r:id="rId7"/>
              </a:rPr>
              <a:t>http://www.w3.org/TR/owl-semantics/</a:t>
            </a:r>
            <a:r>
              <a:rPr lang="en-US" altLang="en-US" sz="3200">
                <a:solidFill>
                  <a:srgbClr val="0000CC"/>
                </a:solidFill>
              </a:rPr>
              <a:t>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587" y="1016000"/>
            <a:ext cx="2555875" cy="349885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52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138" y="3398912"/>
            <a:ext cx="2305050" cy="344963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52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3575124"/>
            <a:ext cx="2189162" cy="327342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52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7" y="1044649"/>
            <a:ext cx="2390775" cy="336867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5222" name="TextBox 3"/>
          <p:cNvSpPr txBox="1">
            <a:spLocks noChangeArrowheads="1"/>
          </p:cNvSpPr>
          <p:nvPr/>
        </p:nvSpPr>
        <p:spPr bwMode="auto">
          <a:xfrm>
            <a:off x="1619250" y="11113"/>
            <a:ext cx="75247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Make Semantic Web your profession with these books</a:t>
            </a:r>
          </a:p>
        </p:txBody>
      </p:sp>
      <p:grpSp>
        <p:nvGrpSpPr>
          <p:cNvPr id="265223" name="Group 4"/>
          <p:cNvGrpSpPr>
            <a:grpSpLocks/>
          </p:cNvGrpSpPr>
          <p:nvPr/>
        </p:nvGrpSpPr>
        <p:grpSpPr bwMode="auto">
          <a:xfrm>
            <a:off x="87313" y="833438"/>
            <a:ext cx="1382712" cy="2508250"/>
            <a:chOff x="29396" y="632645"/>
            <a:chExt cx="1609326" cy="2737548"/>
          </a:xfrm>
        </p:grpSpPr>
        <p:pic>
          <p:nvPicPr>
            <p:cNvPr id="26522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96" y="2320305"/>
              <a:ext cx="1609326" cy="104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5228"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1" y="632645"/>
              <a:ext cx="1375517" cy="1629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652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1612" y="4894263"/>
            <a:ext cx="1679575" cy="149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52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2438" y="5221362"/>
            <a:ext cx="2265362" cy="129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522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9537" y="1341512"/>
            <a:ext cx="1330325" cy="151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17C8CA56-3F7E-42F1-85E1-CA34CC1316D8}" type="slidenum">
              <a:rPr kumimoji="0" lang="en-US" sz="1400" b="0" i="0" u="none" strike="noStrike" kern="1200" cap="none" spc="0" normalizeH="0" baseline="0" noProof="0" smtClean="0">
                <a:ln>
                  <a:noFill/>
                </a:ln>
                <a:solidFill>
                  <a:srgbClr val="57896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228</a:t>
            </a:fld>
            <a:endParaRPr kumimoji="0" lang="en-US" sz="1400" b="0" i="0" u="none" strike="noStrike" kern="1200" cap="none" spc="0" normalizeH="0" baseline="0" noProof="0" dirty="0">
              <a:ln>
                <a:noFill/>
              </a:ln>
              <a:solidFill>
                <a:srgbClr val="578963"/>
              </a:solidFill>
              <a:effectLst/>
              <a:uLnTx/>
              <a:uFillTx/>
              <a:latin typeface="Times New Roman" pitchFamily="18" charset="0"/>
              <a:ea typeface="+mn-ea"/>
              <a:cs typeface="+mn-cs"/>
            </a:endParaRPr>
          </a:p>
        </p:txBody>
      </p:sp>
      <p:sp>
        <p:nvSpPr>
          <p:cNvPr id="3" name="Rectangle 2"/>
          <p:cNvSpPr>
            <a:spLocks noChangeArrowheads="1"/>
          </p:cNvSpPr>
          <p:nvPr/>
        </p:nvSpPr>
        <p:spPr bwMode="auto">
          <a:xfrm>
            <a:off x="323850" y="-58738"/>
            <a:ext cx="8569325" cy="132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600" b="0" i="0" u="none" strike="noStrike" kern="1200" cap="none" spc="0" normalizeH="0" baseline="0" noProof="0" dirty="0">
                <a:ln>
                  <a:noFill/>
                </a:ln>
                <a:solidFill>
                  <a:srgbClr val="004C2B"/>
                </a:solidFill>
                <a:effectLst/>
                <a:uLnTx/>
                <a:uFillTx/>
                <a:latin typeface="Times New Roman" pitchFamily="18" charset="0"/>
                <a:ea typeface="+mn-ea"/>
                <a:cs typeface="+mn-cs"/>
              </a:rPr>
              <a:t>Check an excellent summary of the 20 years of Semantic Web history and current status:</a:t>
            </a:r>
            <a:endParaRPr kumimoji="1" lang="en-US" altLang="en-US" sz="4400" b="0" i="0" u="none" strike="noStrike" kern="1200" cap="none" spc="0" normalizeH="0" baseline="0" noProof="0" dirty="0">
              <a:ln>
                <a:noFill/>
              </a:ln>
              <a:solidFill>
                <a:srgbClr val="004C2B"/>
              </a:solidFill>
              <a:effectLst/>
              <a:uLnTx/>
              <a:uFillTx/>
              <a:latin typeface="Times New Roman" pitchFamily="18" charset="0"/>
              <a:ea typeface="+mn-ea"/>
              <a:cs typeface="+mn-cs"/>
            </a:endParaRPr>
          </a:p>
        </p:txBody>
      </p:sp>
      <p:pic>
        <p:nvPicPr>
          <p:cNvPr id="4" name="Picture 3"/>
          <p:cNvPicPr>
            <a:picLocks noChangeAspect="1"/>
          </p:cNvPicPr>
          <p:nvPr/>
        </p:nvPicPr>
        <p:blipFill>
          <a:blip r:embed="rId3"/>
          <a:stretch>
            <a:fillRect/>
          </a:stretch>
        </p:blipFill>
        <p:spPr>
          <a:xfrm>
            <a:off x="172011" y="2712407"/>
            <a:ext cx="3823926" cy="3850761"/>
          </a:xfrm>
          <a:prstGeom prst="rect">
            <a:avLst/>
          </a:prstGeom>
          <a:ln w="25400">
            <a:solidFill>
              <a:schemeClr val="tx1"/>
            </a:solidFill>
          </a:ln>
        </p:spPr>
      </p:pic>
      <p:sp>
        <p:nvSpPr>
          <p:cNvPr id="5" name="Rectangle 4"/>
          <p:cNvSpPr/>
          <p:nvPr/>
        </p:nvSpPr>
        <p:spPr>
          <a:xfrm>
            <a:off x="140733" y="2366238"/>
            <a:ext cx="3887455" cy="338554"/>
          </a:xfrm>
          <a:prstGeom prst="rect">
            <a:avLst/>
          </a:prstGeom>
          <a:solidFill>
            <a:srgbClr val="0033CC"/>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222222"/>
                </a:solidFill>
                <a:effectLst/>
                <a:uLnTx/>
                <a:uFillTx/>
                <a:latin typeface="Times New Roman" pitchFamily="18" charset="0"/>
                <a:ea typeface="SimSun" panose="02010600030101010101" pitchFamily="2" charset="-122"/>
                <a:cs typeface="+mn-cs"/>
                <a:hlinkClick r:id="rId4"/>
              </a:rPr>
              <a:t>https://dl.acm.org/doi/pdf/10.1145/3397512</a:t>
            </a:r>
            <a:r>
              <a:rPr kumimoji="0" lang="en-GB" sz="1600" b="0" i="0" u="none" strike="noStrike" kern="1200" cap="none" spc="0" normalizeH="0" baseline="0" noProof="0" dirty="0">
                <a:ln>
                  <a:noFill/>
                </a:ln>
                <a:solidFill>
                  <a:srgbClr val="222222"/>
                </a:solidFill>
                <a:effectLst/>
                <a:uLnTx/>
                <a:uFillTx/>
                <a:latin typeface="Times New Roman" pitchFamily="18" charset="0"/>
                <a:ea typeface="SimSun" panose="02010600030101010101" pitchFamily="2" charset="-122"/>
                <a:cs typeface="+mn-cs"/>
              </a:rPr>
              <a:t> </a:t>
            </a:r>
            <a:endParaRPr kumimoji="0" lang="en-US" sz="1600" b="0" i="0" u="none" strike="noStrike" kern="1200" cap="none" spc="0" normalizeH="0" baseline="0" noProof="0" dirty="0">
              <a:ln>
                <a:noFill/>
              </a:ln>
              <a:solidFill>
                <a:srgbClr val="333333"/>
              </a:solidFill>
              <a:effectLst/>
              <a:uLnTx/>
              <a:uFillTx/>
              <a:latin typeface="Times New Roman" pitchFamily="18" charset="0"/>
              <a:ea typeface="+mn-ea"/>
              <a:cs typeface="+mn-cs"/>
            </a:endParaRPr>
          </a:p>
        </p:txBody>
      </p:sp>
      <p:sp>
        <p:nvSpPr>
          <p:cNvPr id="6" name="Rectangle 5"/>
          <p:cNvSpPr/>
          <p:nvPr/>
        </p:nvSpPr>
        <p:spPr>
          <a:xfrm>
            <a:off x="4355976" y="2531965"/>
            <a:ext cx="4197078" cy="800219"/>
          </a:xfrm>
          <a:prstGeom prst="rect">
            <a:avLst/>
          </a:prstGeom>
          <a:solidFill>
            <a:srgbClr val="0033CC"/>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222222"/>
                </a:solidFill>
                <a:effectLst/>
                <a:uLnTx/>
                <a:uFillTx/>
                <a:latin typeface="Times New Roman" pitchFamily="18" charset="0"/>
                <a:ea typeface="SimSun" panose="02010600030101010101" pitchFamily="2" charset="-122"/>
                <a:cs typeface="+mn-cs"/>
                <a:hlinkClick r:id="rId5"/>
              </a:rPr>
              <a:t>And watch the video about it here: </a:t>
            </a:r>
            <a:r>
              <a:rPr kumimoji="0" lang="en-GB" sz="1400" b="0" i="0" u="none" strike="noStrike" kern="1200" cap="none" spc="0" normalizeH="0" baseline="0" noProof="0" dirty="0">
                <a:ln>
                  <a:noFill/>
                </a:ln>
                <a:solidFill>
                  <a:srgbClr val="222222"/>
                </a:solidFill>
                <a:effectLst/>
                <a:uLnTx/>
                <a:uFillTx/>
                <a:latin typeface="Times New Roman" pitchFamily="18" charset="0"/>
                <a:ea typeface="SimSun" panose="02010600030101010101" pitchFamily="2" charset="-122"/>
                <a:cs typeface="+mn-cs"/>
                <a:hlinkClick r:id="rId5"/>
              </a:rPr>
              <a:t>https://dl.acm.org/doi/abs/10.1145/3397512</a:t>
            </a:r>
            <a:endParaRPr kumimoji="0" lang="en-GB" sz="1400" b="0" i="0" u="none" strike="noStrike" kern="1200" cap="none" spc="0" normalizeH="0" baseline="0" noProof="0" dirty="0">
              <a:ln>
                <a:noFill/>
              </a:ln>
              <a:solidFill>
                <a:srgbClr val="222222"/>
              </a:solidFill>
              <a:effectLst/>
              <a:uLnTx/>
              <a:uFillTx/>
              <a:latin typeface="Times New Roman" pitchFamily="18" charset="0"/>
              <a:ea typeface="SimSun"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Times New Roman" pitchFamily="18" charset="0"/>
                <a:ea typeface="+mn-ea"/>
                <a:cs typeface="+mn-cs"/>
                <a:hlinkClick r:id="rId6"/>
              </a:rPr>
              <a:t>https://www.youtube.com/watch?v=1FmzOlsGAG8</a:t>
            </a:r>
            <a:r>
              <a:rPr kumimoji="0" lang="en-US" sz="1400" b="0" i="0" u="none" strike="noStrike" kern="1200" cap="none" spc="0" normalizeH="0" baseline="0" noProof="0" dirty="0">
                <a:ln>
                  <a:noFill/>
                </a:ln>
                <a:solidFill>
                  <a:srgbClr val="333333"/>
                </a:solidFill>
                <a:effectLst/>
                <a:uLnTx/>
                <a:uFillTx/>
                <a:latin typeface="Times New Roman" pitchFamily="18" charset="0"/>
                <a:ea typeface="+mn-ea"/>
                <a:cs typeface="+mn-cs"/>
              </a:rPr>
              <a:t> </a:t>
            </a:r>
          </a:p>
        </p:txBody>
      </p:sp>
      <p:sp>
        <p:nvSpPr>
          <p:cNvPr id="7" name="Rectangle 6"/>
          <p:cNvSpPr/>
          <p:nvPr/>
        </p:nvSpPr>
        <p:spPr>
          <a:xfrm>
            <a:off x="279294" y="1369849"/>
            <a:ext cx="6264697" cy="830997"/>
          </a:xfrm>
          <a:prstGeom prst="rect">
            <a:avLst/>
          </a:prstGeom>
          <a:solidFill>
            <a:schemeClr val="accent4">
              <a:lumMod val="25000"/>
              <a:lumOff val="75000"/>
            </a:schemeClr>
          </a:solidFill>
          <a:ln w="38100">
            <a:solidFill>
              <a:schemeClr val="tx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itchFamily="18" charset="0"/>
                <a:ea typeface="SimSun" panose="02010600030101010101" pitchFamily="2" charset="-122"/>
                <a:cs typeface="+mn-cs"/>
              </a:rPr>
              <a:t>Hitzler, P. (2021). </a:t>
            </a:r>
            <a:r>
              <a:rPr kumimoji="0" lang="en-US" sz="2400" b="1" i="0" u="none" strike="noStrike" kern="1200" cap="none" spc="0" normalizeH="0" baseline="0" noProof="0" dirty="0">
                <a:ln>
                  <a:noFill/>
                </a:ln>
                <a:solidFill>
                  <a:srgbClr val="FF0000"/>
                </a:solidFill>
                <a:effectLst/>
                <a:uLnTx/>
                <a:uFillTx/>
                <a:latin typeface="Times New Roman" pitchFamily="18" charset="0"/>
                <a:ea typeface="SimSun" panose="02010600030101010101" pitchFamily="2" charset="-122"/>
                <a:cs typeface="+mn-cs"/>
              </a:rPr>
              <a:t>A review of the semantic web field</a:t>
            </a:r>
            <a:r>
              <a:rPr kumimoji="0" lang="en-US" sz="2400" b="0" i="0" u="none" strike="noStrike" kern="1200" cap="none" spc="0" normalizeH="0" baseline="0" noProof="0" dirty="0">
                <a:ln>
                  <a:noFill/>
                </a:ln>
                <a:solidFill>
                  <a:srgbClr val="FF0000"/>
                </a:solidFill>
                <a:effectLst/>
                <a:uLnTx/>
                <a:uFillTx/>
                <a:latin typeface="Times New Roman" pitchFamily="18" charset="0"/>
                <a:ea typeface="SimSun" panose="02010600030101010101" pitchFamily="2" charset="-122"/>
                <a:cs typeface="+mn-cs"/>
              </a:rPr>
              <a:t>. </a:t>
            </a:r>
            <a:r>
              <a:rPr kumimoji="0" lang="en-US" sz="2400" b="0" i="1" u="none" strike="noStrike" kern="1200" cap="none" spc="0" normalizeH="0" baseline="0" noProof="0" dirty="0">
                <a:ln>
                  <a:noFill/>
                </a:ln>
                <a:solidFill>
                  <a:srgbClr val="FF0000"/>
                </a:solidFill>
                <a:effectLst/>
                <a:uLnTx/>
                <a:uFillTx/>
                <a:latin typeface="Times New Roman" pitchFamily="18" charset="0"/>
                <a:ea typeface="+mn-ea"/>
                <a:cs typeface="+mn-cs"/>
              </a:rPr>
              <a:t>Communications of the ACM, 64</a:t>
            </a:r>
            <a:r>
              <a:rPr kumimoji="0" lang="en-US" sz="2400" b="0" i="0" u="none" strike="noStrike" kern="1200" cap="none" spc="0" normalizeH="0" baseline="0" noProof="0" dirty="0">
                <a:ln>
                  <a:noFill/>
                </a:ln>
                <a:solidFill>
                  <a:srgbClr val="FF0000"/>
                </a:solidFill>
                <a:effectLst/>
                <a:uLnTx/>
                <a:uFillTx/>
                <a:latin typeface="Times New Roman" pitchFamily="18" charset="0"/>
                <a:ea typeface="SimSun" panose="02010600030101010101" pitchFamily="2" charset="-122"/>
                <a:cs typeface="+mn-cs"/>
              </a:rPr>
              <a:t>(2), 76-83.</a:t>
            </a:r>
          </a:p>
        </p:txBody>
      </p:sp>
      <p:pic>
        <p:nvPicPr>
          <p:cNvPr id="11" name="1FmzOlsGAG8"/>
          <p:cNvPicPr>
            <a:picLocks noRot="1" noChangeAspect="1"/>
          </p:cNvPicPr>
          <p:nvPr>
            <a:videoFile r:link="rId1"/>
          </p:nvPr>
        </p:nvPicPr>
        <p:blipFill>
          <a:blip r:embed="rId7"/>
          <a:stretch>
            <a:fillRect/>
          </a:stretch>
        </p:blipFill>
        <p:spPr>
          <a:xfrm>
            <a:off x="3619994" y="3493057"/>
            <a:ext cx="5502475" cy="3095142"/>
          </a:xfrm>
          <a:prstGeom prst="rect">
            <a:avLst/>
          </a:prstGeom>
        </p:spPr>
      </p:pic>
      <p:pic>
        <p:nvPicPr>
          <p:cNvPr id="8" name="Picture 7"/>
          <p:cNvPicPr>
            <a:picLocks noChangeAspect="1"/>
          </p:cNvPicPr>
          <p:nvPr/>
        </p:nvPicPr>
        <p:blipFill>
          <a:blip r:embed="rId8"/>
          <a:stretch>
            <a:fillRect/>
          </a:stretch>
        </p:blipFill>
        <p:spPr>
          <a:xfrm>
            <a:off x="7892908" y="1331615"/>
            <a:ext cx="1020185" cy="1435590"/>
          </a:xfrm>
          <a:prstGeom prst="rect">
            <a:avLst/>
          </a:prstGeom>
        </p:spPr>
      </p:pic>
    </p:spTree>
    <p:extLst>
      <p:ext uri="{BB962C8B-B14F-4D97-AF65-F5344CB8AC3E}">
        <p14:creationId xmlns:p14="http://schemas.microsoft.com/office/powerpoint/2010/main" val="178971232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43569" y="29167"/>
            <a:ext cx="8569325" cy="132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600" b="0" i="0" u="none" strike="noStrike" kern="1200" cap="none" spc="0" normalizeH="0" baseline="0" noProof="0" dirty="0">
                <a:ln>
                  <a:noFill/>
                </a:ln>
                <a:solidFill>
                  <a:srgbClr val="004C2B"/>
                </a:solidFill>
                <a:effectLst/>
                <a:uLnTx/>
                <a:uFillTx/>
                <a:latin typeface="Times New Roman" pitchFamily="18" charset="0"/>
                <a:ea typeface="+mn-ea"/>
                <a:cs typeface="+mn-cs"/>
              </a:rPr>
              <a:t>Beyond Semantic Web and Linked Data: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4000" b="1" i="1" u="none" strike="noStrike" kern="1200" cap="none" spc="0" normalizeH="0" baseline="0" noProof="0" dirty="0">
                <a:ln>
                  <a:noFill/>
                </a:ln>
                <a:solidFill>
                  <a:srgbClr val="FF0000"/>
                </a:solidFill>
                <a:effectLst/>
                <a:uLnTx/>
                <a:uFillTx/>
                <a:latin typeface="Times New Roman" pitchFamily="18" charset="0"/>
                <a:ea typeface="+mn-ea"/>
                <a:cs typeface="+mn-cs"/>
              </a:rPr>
              <a:t>Knowledge Graphs</a:t>
            </a:r>
          </a:p>
        </p:txBody>
      </p:sp>
      <p:grpSp>
        <p:nvGrpSpPr>
          <p:cNvPr id="40" name="Group 39"/>
          <p:cNvGrpSpPr/>
          <p:nvPr/>
        </p:nvGrpSpPr>
        <p:grpSpPr>
          <a:xfrm>
            <a:off x="0" y="1429727"/>
            <a:ext cx="9144000" cy="5421341"/>
            <a:chOff x="0" y="1429727"/>
            <a:chExt cx="9144000" cy="5421341"/>
          </a:xfrm>
        </p:grpSpPr>
        <p:sp>
          <p:nvSpPr>
            <p:cNvPr id="39" name="Rectangle 38"/>
            <p:cNvSpPr/>
            <p:nvPr/>
          </p:nvSpPr>
          <p:spPr bwMode="auto">
            <a:xfrm>
              <a:off x="0" y="1429727"/>
              <a:ext cx="9144000" cy="5421341"/>
            </a:xfrm>
            <a:prstGeom prst="rect">
              <a:avLst/>
            </a:prstGeom>
            <a:solidFill>
              <a:schemeClr val="tx1">
                <a:lumMod val="40000"/>
                <a:lumOff val="60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333333"/>
                </a:solidFill>
                <a:effectLst/>
                <a:uLnTx/>
                <a:uFillTx/>
                <a:latin typeface="Times New Roman" pitchFamily="18" charset="0"/>
                <a:ea typeface="+mn-ea"/>
                <a:cs typeface="+mn-cs"/>
              </a:endParaRPr>
            </a:p>
          </p:txBody>
        </p:sp>
        <p:grpSp>
          <p:nvGrpSpPr>
            <p:cNvPr id="38" name="Group 37"/>
            <p:cNvGrpSpPr/>
            <p:nvPr/>
          </p:nvGrpSpPr>
          <p:grpSpPr>
            <a:xfrm>
              <a:off x="107504" y="1494001"/>
              <a:ext cx="8907292" cy="5288464"/>
              <a:chOff x="107504" y="1666791"/>
              <a:chExt cx="8907292" cy="5132347"/>
            </a:xfrm>
          </p:grpSpPr>
          <p:pic>
            <p:nvPicPr>
              <p:cNvPr id="4" name="Picture 3"/>
              <p:cNvPicPr>
                <a:picLocks noChangeAspect="1"/>
              </p:cNvPicPr>
              <p:nvPr/>
            </p:nvPicPr>
            <p:blipFill>
              <a:blip r:embed="rId2"/>
              <a:stretch>
                <a:fillRect/>
              </a:stretch>
            </p:blipFill>
            <p:spPr>
              <a:xfrm>
                <a:off x="107504" y="2324581"/>
                <a:ext cx="2306526" cy="2808312"/>
              </a:xfrm>
              <a:prstGeom prst="rect">
                <a:avLst/>
              </a:prstGeom>
              <a:ln w="38100">
                <a:solidFill>
                  <a:srgbClr val="0033CC"/>
                </a:solidFill>
              </a:ln>
            </p:spPr>
          </p:pic>
          <p:grpSp>
            <p:nvGrpSpPr>
              <p:cNvPr id="9" name="Group 8"/>
              <p:cNvGrpSpPr/>
              <p:nvPr/>
            </p:nvGrpSpPr>
            <p:grpSpPr>
              <a:xfrm>
                <a:off x="2843808" y="2274560"/>
                <a:ext cx="2304256" cy="3348821"/>
                <a:chOff x="3783964" y="1910827"/>
                <a:chExt cx="2588236" cy="3609879"/>
              </a:xfrm>
            </p:grpSpPr>
            <p:grpSp>
              <p:nvGrpSpPr>
                <p:cNvPr id="7" name="Group 6"/>
                <p:cNvGrpSpPr/>
                <p:nvPr/>
              </p:nvGrpSpPr>
              <p:grpSpPr>
                <a:xfrm>
                  <a:off x="3783964" y="1910827"/>
                  <a:ext cx="2588236" cy="3609879"/>
                  <a:chOff x="4283968" y="571500"/>
                  <a:chExt cx="2788344" cy="3854485"/>
                </a:xfrm>
              </p:grpSpPr>
              <p:pic>
                <p:nvPicPr>
                  <p:cNvPr id="5" name="Picture 4"/>
                  <p:cNvPicPr>
                    <a:picLocks noChangeAspect="1"/>
                  </p:cNvPicPr>
                  <p:nvPr/>
                </p:nvPicPr>
                <p:blipFill>
                  <a:blip r:embed="rId3"/>
                  <a:stretch>
                    <a:fillRect/>
                  </a:stretch>
                </p:blipFill>
                <p:spPr>
                  <a:xfrm>
                    <a:off x="4283968" y="571500"/>
                    <a:ext cx="2788344" cy="3186679"/>
                  </a:xfrm>
                  <a:prstGeom prst="rect">
                    <a:avLst/>
                  </a:prstGeom>
                </p:spPr>
              </p:pic>
              <p:pic>
                <p:nvPicPr>
                  <p:cNvPr id="6" name="Picture 5"/>
                  <p:cNvPicPr>
                    <a:picLocks noChangeAspect="1"/>
                  </p:cNvPicPr>
                  <p:nvPr/>
                </p:nvPicPr>
                <p:blipFill>
                  <a:blip r:embed="rId4"/>
                  <a:stretch>
                    <a:fillRect/>
                  </a:stretch>
                </p:blipFill>
                <p:spPr>
                  <a:xfrm>
                    <a:off x="4283968" y="3757236"/>
                    <a:ext cx="2788344" cy="668749"/>
                  </a:xfrm>
                  <a:prstGeom prst="rect">
                    <a:avLst/>
                  </a:prstGeom>
                </p:spPr>
              </p:pic>
            </p:grpSp>
            <p:sp>
              <p:nvSpPr>
                <p:cNvPr id="8" name="Rectangle 7"/>
                <p:cNvSpPr/>
                <p:nvPr/>
              </p:nvSpPr>
              <p:spPr bwMode="auto">
                <a:xfrm>
                  <a:off x="3783964" y="1910827"/>
                  <a:ext cx="2588236" cy="3609879"/>
                </a:xfrm>
                <a:prstGeom prst="rect">
                  <a:avLst/>
                </a:prstGeom>
                <a:noFill/>
                <a:ln w="3810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333333"/>
                    </a:solidFill>
                    <a:effectLst/>
                    <a:uLnTx/>
                    <a:uFillTx/>
                    <a:latin typeface="Times New Roman" pitchFamily="18" charset="0"/>
                    <a:ea typeface="+mn-ea"/>
                    <a:cs typeface="+mn-cs"/>
                  </a:endParaRPr>
                </a:p>
              </p:txBody>
            </p:sp>
          </p:grpSp>
          <p:grpSp>
            <p:nvGrpSpPr>
              <p:cNvPr id="19" name="Group 18"/>
              <p:cNvGrpSpPr/>
              <p:nvPr/>
            </p:nvGrpSpPr>
            <p:grpSpPr>
              <a:xfrm>
                <a:off x="5636667" y="2007818"/>
                <a:ext cx="2041293" cy="2767804"/>
                <a:chOff x="6082792" y="1654851"/>
                <a:chExt cx="2553505" cy="3527034"/>
              </a:xfrm>
            </p:grpSpPr>
            <p:grpSp>
              <p:nvGrpSpPr>
                <p:cNvPr id="12" name="Group 11"/>
                <p:cNvGrpSpPr/>
                <p:nvPr/>
              </p:nvGrpSpPr>
              <p:grpSpPr>
                <a:xfrm>
                  <a:off x="6082793" y="1654851"/>
                  <a:ext cx="2553504" cy="3527034"/>
                  <a:chOff x="6082793" y="1654851"/>
                  <a:chExt cx="2553504" cy="3527034"/>
                </a:xfrm>
              </p:grpSpPr>
              <p:pic>
                <p:nvPicPr>
                  <p:cNvPr id="10" name="Picture 9"/>
                  <p:cNvPicPr>
                    <a:picLocks noChangeAspect="1"/>
                  </p:cNvPicPr>
                  <p:nvPr/>
                </p:nvPicPr>
                <p:blipFill>
                  <a:blip r:embed="rId5"/>
                  <a:stretch>
                    <a:fillRect/>
                  </a:stretch>
                </p:blipFill>
                <p:spPr>
                  <a:xfrm>
                    <a:off x="6084168" y="1654851"/>
                    <a:ext cx="2552129" cy="2936569"/>
                  </a:xfrm>
                  <a:prstGeom prst="rect">
                    <a:avLst/>
                  </a:prstGeom>
                </p:spPr>
              </p:pic>
              <p:pic>
                <p:nvPicPr>
                  <p:cNvPr id="11" name="Picture 10"/>
                  <p:cNvPicPr>
                    <a:picLocks noChangeAspect="1"/>
                  </p:cNvPicPr>
                  <p:nvPr/>
                </p:nvPicPr>
                <p:blipFill>
                  <a:blip r:embed="rId6"/>
                  <a:stretch>
                    <a:fillRect/>
                  </a:stretch>
                </p:blipFill>
                <p:spPr>
                  <a:xfrm>
                    <a:off x="6082793" y="4591420"/>
                    <a:ext cx="2553503" cy="590465"/>
                  </a:xfrm>
                  <a:prstGeom prst="rect">
                    <a:avLst/>
                  </a:prstGeom>
                </p:spPr>
              </p:pic>
            </p:grpSp>
            <p:sp>
              <p:nvSpPr>
                <p:cNvPr id="18" name="Rectangle 17"/>
                <p:cNvSpPr/>
                <p:nvPr/>
              </p:nvSpPr>
              <p:spPr bwMode="auto">
                <a:xfrm>
                  <a:off x="6082792" y="1654851"/>
                  <a:ext cx="2553504" cy="3527034"/>
                </a:xfrm>
                <a:prstGeom prst="rect">
                  <a:avLst/>
                </a:prstGeom>
                <a:noFill/>
                <a:ln w="3810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333333"/>
                    </a:solidFill>
                    <a:effectLst/>
                    <a:uLnTx/>
                    <a:uFillTx/>
                    <a:latin typeface="Times New Roman" pitchFamily="18" charset="0"/>
                    <a:ea typeface="+mn-ea"/>
                    <a:cs typeface="+mn-cs"/>
                  </a:endParaRPr>
                </a:p>
              </p:txBody>
            </p:sp>
          </p:grpSp>
          <p:pic>
            <p:nvPicPr>
              <p:cNvPr id="20" name="Picture 19"/>
              <p:cNvPicPr>
                <a:picLocks noChangeAspect="1"/>
              </p:cNvPicPr>
              <p:nvPr/>
            </p:nvPicPr>
            <p:blipFill>
              <a:blip r:embed="rId7"/>
              <a:stretch>
                <a:fillRect/>
              </a:stretch>
            </p:blipFill>
            <p:spPr>
              <a:xfrm>
                <a:off x="7340929" y="4869160"/>
                <a:ext cx="1673867" cy="1929978"/>
              </a:xfrm>
              <a:prstGeom prst="rect">
                <a:avLst/>
              </a:prstGeom>
              <a:ln w="38100">
                <a:solidFill>
                  <a:srgbClr val="0033CC"/>
                </a:solidFill>
              </a:ln>
            </p:spPr>
          </p:pic>
          <p:sp>
            <p:nvSpPr>
              <p:cNvPr id="21" name="Rectangle 20"/>
              <p:cNvSpPr/>
              <p:nvPr/>
            </p:nvSpPr>
            <p:spPr>
              <a:xfrm>
                <a:off x="2870447" y="3162958"/>
                <a:ext cx="670375" cy="40011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0"/>
                    <a:solidFill>
                      <a:srgbClr val="333333">
                        <a:lumMod val="75000"/>
                      </a:srgbClr>
                    </a:solidFill>
                    <a:effectLst>
                      <a:outerShdw blurRad="38100" dist="19050" dir="2700000" algn="tl" rotWithShape="0">
                        <a:srgbClr val="333333">
                          <a:alpha val="40000"/>
                        </a:srgbClr>
                      </a:outerShdw>
                    </a:effectLst>
                    <a:uLnTx/>
                    <a:uFillTx/>
                    <a:latin typeface="Arial" panose="020B0604020202020204" pitchFamily="34" charset="0"/>
                    <a:ea typeface="+mn-ea"/>
                    <a:cs typeface="Arial" panose="020B0604020202020204" pitchFamily="34" charset="0"/>
                  </a:rPr>
                  <a:t>Kyiv</a:t>
                </a:r>
              </a:p>
            </p:txBody>
          </p:sp>
          <p:cxnSp>
            <p:nvCxnSpPr>
              <p:cNvPr id="23" name="Straight Arrow Connector 22"/>
              <p:cNvCxnSpPr/>
              <p:nvPr/>
            </p:nvCxnSpPr>
            <p:spPr bwMode="auto">
              <a:xfrm flipV="1">
                <a:off x="1307996" y="3373151"/>
                <a:ext cx="1592921" cy="0"/>
              </a:xfrm>
              <a:prstGeom prst="straightConnector1">
                <a:avLst/>
              </a:prstGeom>
              <a:solidFill>
                <a:schemeClr val="accent1"/>
              </a:solidFill>
              <a:ln w="57150" cap="flat" cmpd="sng" algn="ctr">
                <a:solidFill>
                  <a:srgbClr val="FF0000"/>
                </a:solidFill>
                <a:prstDash val="solid"/>
                <a:round/>
                <a:headEnd type="none" w="lg" len="lg"/>
                <a:tailEnd type="triangle"/>
              </a:ln>
              <a:effectLst/>
            </p:spPr>
          </p:cxnSp>
          <p:sp>
            <p:nvSpPr>
              <p:cNvPr id="26" name="Rectangle 25"/>
              <p:cNvSpPr/>
              <p:nvPr/>
            </p:nvSpPr>
            <p:spPr>
              <a:xfrm>
                <a:off x="1424846" y="3054961"/>
                <a:ext cx="944489" cy="307777"/>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w="0"/>
                    <a:solidFill>
                      <a:srgbClr val="FF0000"/>
                    </a:solidFill>
                    <a:effectLst>
                      <a:outerShdw blurRad="38100" dist="19050" dir="2700000" algn="tl" rotWithShape="0">
                        <a:srgbClr val="333333">
                          <a:alpha val="40000"/>
                        </a:srgbClr>
                      </a:outerShdw>
                    </a:effectLst>
                    <a:uLnTx/>
                    <a:uFillTx/>
                    <a:latin typeface="Times New Roman" pitchFamily="18" charset="0"/>
                    <a:ea typeface="+mn-ea"/>
                    <a:cs typeface="+mn-cs"/>
                  </a:rPr>
                  <a:t>hasCapital</a:t>
                </a:r>
              </a:p>
            </p:txBody>
          </p:sp>
          <p:cxnSp>
            <p:nvCxnSpPr>
              <p:cNvPr id="27" name="Straight Arrow Connector 26"/>
              <p:cNvCxnSpPr/>
              <p:nvPr/>
            </p:nvCxnSpPr>
            <p:spPr bwMode="auto">
              <a:xfrm>
                <a:off x="3580578" y="3380610"/>
                <a:ext cx="2183306" cy="3159"/>
              </a:xfrm>
              <a:prstGeom prst="straightConnector1">
                <a:avLst/>
              </a:prstGeom>
              <a:solidFill>
                <a:schemeClr val="accent1"/>
              </a:solidFill>
              <a:ln w="57150" cap="flat" cmpd="sng" algn="ctr">
                <a:solidFill>
                  <a:srgbClr val="FF0000"/>
                </a:solidFill>
                <a:prstDash val="solid"/>
                <a:round/>
                <a:headEnd type="none" w="lg" len="lg"/>
                <a:tailEnd type="triangle"/>
              </a:ln>
              <a:effectLst/>
            </p:spPr>
          </p:cxnSp>
          <p:sp>
            <p:nvSpPr>
              <p:cNvPr id="28" name="Rectangle 27"/>
              <p:cNvSpPr/>
              <p:nvPr/>
            </p:nvSpPr>
            <p:spPr>
              <a:xfrm>
                <a:off x="3655932" y="3064573"/>
                <a:ext cx="1462259" cy="307777"/>
              </a:xfrm>
              <a:prstGeom prst="rect">
                <a:avLst/>
              </a:prstGeom>
              <a:solidFill>
                <a:srgbClr val="FFFFFF">
                  <a:alpha val="63000"/>
                </a:srgbClr>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w="0"/>
                    <a:solidFill>
                      <a:srgbClr val="FF0000"/>
                    </a:solidFill>
                    <a:effectLst>
                      <a:outerShdw blurRad="38100" dist="19050" dir="2700000" algn="tl" rotWithShape="0">
                        <a:srgbClr val="333333">
                          <a:alpha val="40000"/>
                        </a:srgbClr>
                      </a:outerShdw>
                    </a:effectLst>
                    <a:uLnTx/>
                    <a:uFillTx/>
                    <a:latin typeface="Times New Roman" pitchFamily="18" charset="0"/>
                    <a:ea typeface="+mn-ea"/>
                    <a:cs typeface="+mn-cs"/>
                  </a:rPr>
                  <a:t>hasNeighborhood</a:t>
                </a:r>
              </a:p>
            </p:txBody>
          </p:sp>
          <p:cxnSp>
            <p:nvCxnSpPr>
              <p:cNvPr id="30" name="Straight Arrow Connector 29"/>
              <p:cNvCxnSpPr/>
              <p:nvPr/>
            </p:nvCxnSpPr>
            <p:spPr bwMode="auto">
              <a:xfrm>
                <a:off x="7370371" y="3068702"/>
                <a:ext cx="1234077" cy="1706920"/>
              </a:xfrm>
              <a:prstGeom prst="straightConnector1">
                <a:avLst/>
              </a:prstGeom>
              <a:solidFill>
                <a:schemeClr val="accent1"/>
              </a:solidFill>
              <a:ln w="57150" cap="flat" cmpd="sng" algn="ctr">
                <a:solidFill>
                  <a:srgbClr val="FF0000"/>
                </a:solidFill>
                <a:prstDash val="solid"/>
                <a:round/>
                <a:headEnd type="none" w="lg" len="lg"/>
                <a:tailEnd type="triangle"/>
              </a:ln>
              <a:effectLst/>
            </p:spPr>
          </p:cxnSp>
          <p:sp>
            <p:nvSpPr>
              <p:cNvPr id="32" name="Rectangle 31"/>
              <p:cNvSpPr/>
              <p:nvPr/>
            </p:nvSpPr>
            <p:spPr>
              <a:xfrm rot="3107942">
                <a:off x="7765539" y="3653714"/>
                <a:ext cx="824265" cy="307777"/>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w="0"/>
                    <a:solidFill>
                      <a:srgbClr val="FF0000"/>
                    </a:solidFill>
                    <a:effectLst>
                      <a:outerShdw blurRad="38100" dist="19050" dir="2700000" algn="tl" rotWithShape="0">
                        <a:srgbClr val="333333">
                          <a:alpha val="40000"/>
                        </a:srgbClr>
                      </a:outerShdw>
                    </a:effectLst>
                    <a:uLnTx/>
                    <a:uFillTx/>
                    <a:latin typeface="Times New Roman" pitchFamily="18" charset="0"/>
                    <a:ea typeface="+mn-ea"/>
                    <a:cs typeface="+mn-cs"/>
                  </a:rPr>
                  <a:t>hasHotel</a:t>
                </a:r>
              </a:p>
            </p:txBody>
          </p:sp>
          <p:sp>
            <p:nvSpPr>
              <p:cNvPr id="34" name="Rectangle 33"/>
              <p:cNvSpPr/>
              <p:nvPr/>
            </p:nvSpPr>
            <p:spPr>
              <a:xfrm>
                <a:off x="501868" y="1666791"/>
                <a:ext cx="4172937" cy="523220"/>
              </a:xfrm>
              <a:prstGeom prst="rect">
                <a:avLst/>
              </a:prstGeom>
              <a:solidFill>
                <a:srgbClr val="0033CC"/>
              </a:solidFill>
              <a:ln>
                <a:noFill/>
              </a:ln>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0"/>
                    <a:solidFill>
                      <a:srgbClr val="0033CC"/>
                    </a:solidFill>
                    <a:effectLst>
                      <a:outerShdw blurRad="38100" dist="19050" dir="2700000" algn="tl" rotWithShape="0">
                        <a:srgbClr val="333333">
                          <a:alpha val="40000"/>
                        </a:srgbClr>
                      </a:outerShdw>
                    </a:effectLst>
                    <a:uLnTx/>
                    <a:uFillTx/>
                    <a:latin typeface="Times New Roman" pitchFamily="18" charset="0"/>
                    <a:ea typeface="+mn-ea"/>
                    <a:cs typeface="+mn-cs"/>
                    <a:hlinkClick r:id="rId8"/>
                  </a:rPr>
                  <a:t>Google Knowledge Graph</a:t>
                </a:r>
                <a:endParaRPr kumimoji="0" lang="en-US" sz="2800" b="1" i="0" u="none" strike="noStrike" kern="1200" cap="none" spc="0" normalizeH="0" baseline="0" noProof="0" dirty="0">
                  <a:ln w="0"/>
                  <a:solidFill>
                    <a:srgbClr val="0033CC"/>
                  </a:solidFill>
                  <a:effectLst>
                    <a:outerShdw blurRad="38100" dist="19050" dir="2700000" algn="tl" rotWithShape="0">
                      <a:srgbClr val="333333">
                        <a:alpha val="40000"/>
                      </a:srgbClr>
                    </a:outerShdw>
                  </a:effectLst>
                  <a:uLnTx/>
                  <a:uFillTx/>
                  <a:latin typeface="Times New Roman" pitchFamily="18" charset="0"/>
                  <a:ea typeface="+mn-ea"/>
                  <a:cs typeface="+mn-cs"/>
                </a:endParaRPr>
              </a:p>
            </p:txBody>
          </p:sp>
          <p:sp>
            <p:nvSpPr>
              <p:cNvPr id="35" name="Rounded Rectangle 34"/>
              <p:cNvSpPr/>
              <p:nvPr/>
            </p:nvSpPr>
            <p:spPr bwMode="auto">
              <a:xfrm>
                <a:off x="3667865" y="5274773"/>
                <a:ext cx="336022" cy="132941"/>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333333"/>
                  </a:solidFill>
                  <a:effectLst/>
                  <a:uLnTx/>
                  <a:uFillTx/>
                  <a:latin typeface="Times New Roman" pitchFamily="18" charset="0"/>
                  <a:ea typeface="+mn-ea"/>
                  <a:cs typeface="+mn-cs"/>
                </a:endParaRPr>
              </a:p>
            </p:txBody>
          </p:sp>
          <p:sp>
            <p:nvSpPr>
              <p:cNvPr id="36" name="Rounded Rectangle 35"/>
              <p:cNvSpPr/>
              <p:nvPr/>
            </p:nvSpPr>
            <p:spPr bwMode="auto">
              <a:xfrm>
                <a:off x="531678" y="4218806"/>
                <a:ext cx="223898" cy="202403"/>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333333"/>
                  </a:solidFill>
                  <a:effectLst/>
                  <a:uLnTx/>
                  <a:uFillTx/>
                  <a:latin typeface="Times New Roman" pitchFamily="18" charset="0"/>
                  <a:ea typeface="+mn-ea"/>
                  <a:cs typeface="+mn-cs"/>
                </a:endParaRPr>
              </a:p>
            </p:txBody>
          </p:sp>
          <p:sp>
            <p:nvSpPr>
              <p:cNvPr id="37" name="Rounded Rectangle 36"/>
              <p:cNvSpPr/>
              <p:nvPr/>
            </p:nvSpPr>
            <p:spPr bwMode="auto">
              <a:xfrm>
                <a:off x="6837166" y="4458437"/>
                <a:ext cx="607126" cy="186747"/>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333333"/>
                  </a:solidFill>
                  <a:effectLst/>
                  <a:uLnTx/>
                  <a:uFillTx/>
                  <a:latin typeface="Times New Roman" pitchFamily="18" charset="0"/>
                  <a:ea typeface="+mn-ea"/>
                  <a:cs typeface="+mn-cs"/>
                </a:endParaRPr>
              </a:p>
            </p:txBody>
          </p:sp>
        </p:grpSp>
      </p:grpSp>
      <p:sp>
        <p:nvSpPr>
          <p:cNvPr id="41" name="Rectangle 40"/>
          <p:cNvSpPr/>
          <p:nvPr/>
        </p:nvSpPr>
        <p:spPr>
          <a:xfrm>
            <a:off x="210952" y="5789021"/>
            <a:ext cx="6377272" cy="861774"/>
          </a:xfrm>
          <a:prstGeom prst="rect">
            <a:avLst/>
          </a:prstGeom>
          <a:solidFill>
            <a:srgbClr val="0033CC"/>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Read this: </a:t>
            </a:r>
            <a:r>
              <a:rPr kumimoji="0" lang="en-US" sz="16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Noy</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N., Gao, Y., Jain, A., Narayanan, A., Patterson, A., &amp; Taylor, J. (2019). </a:t>
            </a:r>
            <a:r>
              <a:rPr kumimoji="0" lang="en-US" sz="1600" b="1" i="0" u="none" strike="noStrike" kern="1200" cap="none" spc="0" normalizeH="0" baseline="0" noProof="0" dirty="0">
                <a:ln>
                  <a:noFill/>
                </a:ln>
                <a:solidFill>
                  <a:srgbClr val="0033CC"/>
                </a:solidFill>
                <a:effectLst/>
                <a:uLnTx/>
                <a:uFillTx/>
                <a:latin typeface="Arial" panose="020B0604020202020204" pitchFamily="34" charset="0"/>
                <a:ea typeface="+mn-ea"/>
                <a:cs typeface="+mn-cs"/>
                <a:hlinkClick r:id="rId9"/>
              </a:rPr>
              <a:t>Industry-Scale Knowledge Graphs: Lessons and Challenges</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1600" b="0"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Communications of the ACM</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1600" b="0"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62</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(8), 36-43.</a:t>
            </a:r>
            <a:endParaRPr kumimoji="0" lang="en-US" sz="1600" b="0" i="1"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42" name="Rectangle 41"/>
          <p:cNvSpPr/>
          <p:nvPr/>
        </p:nvSpPr>
        <p:spPr>
          <a:xfrm>
            <a:off x="4798738" y="871679"/>
            <a:ext cx="4322017" cy="461665"/>
          </a:xfrm>
          <a:prstGeom prst="rect">
            <a:avLst/>
          </a:prstGeom>
          <a:solidFill>
            <a:srgbClr val="0033CC"/>
          </a:solidFill>
          <a:ln>
            <a:noFill/>
          </a:ln>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0"/>
                <a:solidFill>
                  <a:srgbClr val="FFFF00"/>
                </a:solidFill>
                <a:effectLst>
                  <a:outerShdw blurRad="38100" dist="19050" dir="2700000" algn="tl" rotWithShape="0">
                    <a:srgbClr val="333333">
                      <a:alpha val="40000"/>
                    </a:srgbClr>
                  </a:outerShdw>
                </a:effectLst>
                <a:uLnTx/>
                <a:uFillTx/>
                <a:latin typeface="Times New Roman" pitchFamily="18" charset="0"/>
                <a:ea typeface="+mn-ea"/>
                <a:cs typeface="+mn-cs"/>
              </a:rPr>
              <a:t>See also: </a:t>
            </a:r>
            <a:r>
              <a:rPr kumimoji="0" lang="en-US" sz="2400" b="1" i="0" u="none" strike="noStrike" kern="1200" cap="none" spc="0" normalizeH="0" baseline="0" noProof="0" dirty="0">
                <a:ln w="0"/>
                <a:solidFill>
                  <a:srgbClr val="0033CC"/>
                </a:solidFill>
                <a:effectLst>
                  <a:outerShdw blurRad="38100" dist="19050" dir="2700000" algn="tl" rotWithShape="0">
                    <a:srgbClr val="333333">
                      <a:alpha val="40000"/>
                    </a:srgbClr>
                  </a:outerShdw>
                </a:effectLst>
                <a:uLnTx/>
                <a:uFillTx/>
                <a:latin typeface="Times New Roman" pitchFamily="18" charset="0"/>
                <a:ea typeface="+mn-ea"/>
                <a:cs typeface="+mn-cs"/>
                <a:hlinkClick r:id="rId10"/>
              </a:rPr>
              <a:t>EU Knowledge Graph</a:t>
            </a:r>
            <a:endParaRPr kumimoji="0" lang="en-US" sz="2400" b="1" i="0" u="none" strike="noStrike" kern="1200" cap="none" spc="0" normalizeH="0" baseline="0" noProof="0" dirty="0">
              <a:ln w="0"/>
              <a:solidFill>
                <a:srgbClr val="0033CC"/>
              </a:solidFill>
              <a:effectLst>
                <a:outerShdw blurRad="38100" dist="19050" dir="2700000" algn="tl" rotWithShape="0">
                  <a:srgbClr val="333333">
                    <a:alpha val="40000"/>
                  </a:srgbClr>
                </a:outerShdw>
              </a:effectLst>
              <a:uLnTx/>
              <a:uFillTx/>
              <a:latin typeface="Times New Roman" pitchFamily="18" charset="0"/>
              <a:ea typeface="+mn-ea"/>
              <a:cs typeface="+mn-cs"/>
            </a:endParaRPr>
          </a:p>
        </p:txBody>
      </p:sp>
    </p:spTree>
    <p:extLst>
      <p:ext uri="{BB962C8B-B14F-4D97-AF65-F5344CB8AC3E}">
        <p14:creationId xmlns:p14="http://schemas.microsoft.com/office/powerpoint/2010/main" val="2957648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ounded Rectangle 30"/>
          <p:cNvSpPr>
            <a:spLocks noChangeArrowheads="1"/>
          </p:cNvSpPr>
          <p:nvPr/>
        </p:nvSpPr>
        <p:spPr bwMode="auto">
          <a:xfrm>
            <a:off x="5354675" y="2643188"/>
            <a:ext cx="3455987" cy="2735262"/>
          </a:xfrm>
          <a:prstGeom prst="roundRect">
            <a:avLst>
              <a:gd name="adj" fmla="val 16667"/>
            </a:avLst>
          </a:prstGeom>
          <a:solidFill>
            <a:schemeClr val="accent1"/>
          </a:solidFill>
          <a:ln w="9525" algn="ctr">
            <a:solidFill>
              <a:schemeClr val="tx1"/>
            </a:solidFill>
            <a:round/>
            <a:headEnd/>
            <a:tailEnd/>
          </a:ln>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2643" name="Rounded Rectangle 29"/>
          <p:cNvSpPr>
            <a:spLocks noChangeArrowheads="1"/>
          </p:cNvSpPr>
          <p:nvPr/>
        </p:nvSpPr>
        <p:spPr bwMode="auto">
          <a:xfrm>
            <a:off x="755650" y="2636838"/>
            <a:ext cx="3455988" cy="2736850"/>
          </a:xfrm>
          <a:prstGeom prst="roundRect">
            <a:avLst>
              <a:gd name="adj" fmla="val 16667"/>
            </a:avLst>
          </a:prstGeom>
          <a:solidFill>
            <a:schemeClr val="accent1"/>
          </a:solidFill>
          <a:ln w="9525" algn="ctr">
            <a:solidFill>
              <a:schemeClr val="tx1"/>
            </a:solidFill>
            <a:round/>
            <a:headEnd/>
            <a:tailEnd/>
          </a:ln>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2644" name="Slide Number Placeholder 4"/>
          <p:cNvSpPr>
            <a:spLocks noGrp="1"/>
          </p:cNvSpPr>
          <p:nvPr>
            <p:ph type="sldNum" sz="quarter" idx="12"/>
          </p:nvPr>
        </p:nvSpPr>
        <p:spPr>
          <a:xfrm>
            <a:off x="6376988" y="60642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eaLnBrk="1" hangingPunct="1">
              <a:spcBef>
                <a:spcPct val="50000"/>
              </a:spcBef>
              <a:buClrTx/>
              <a:buSzTx/>
              <a:buFontTx/>
              <a:buNone/>
            </a:pPr>
            <a:fld id="{8657201C-BBA5-4507-B2AF-FC95DB1E02B9}" type="slidenum">
              <a:rPr kumimoji="0" lang="en-US" altLang="en-US" sz="1400" smtClean="0">
                <a:solidFill>
                  <a:srgbClr val="A08366"/>
                </a:solidFill>
                <a:latin typeface="Arial" pitchFamily="34" charset="0"/>
              </a:rPr>
              <a:pPr eaLnBrk="1" hangingPunct="1">
                <a:spcBef>
                  <a:spcPct val="50000"/>
                </a:spcBef>
                <a:buClrTx/>
                <a:buSzTx/>
                <a:buFontTx/>
                <a:buNone/>
              </a:pPr>
              <a:t>23</a:t>
            </a:fld>
            <a:endParaRPr kumimoji="0" lang="en-US" altLang="en-US" sz="1400">
              <a:solidFill>
                <a:srgbClr val="A08366"/>
              </a:solidFill>
              <a:latin typeface="Arial" pitchFamily="34" charset="0"/>
            </a:endParaRPr>
          </a:p>
        </p:txBody>
      </p:sp>
      <p:sp>
        <p:nvSpPr>
          <p:cNvPr id="112645" name="Rectangle 3"/>
          <p:cNvSpPr>
            <a:spLocks noGrp="1" noChangeArrowheads="1"/>
          </p:cNvSpPr>
          <p:nvPr>
            <p:ph type="title"/>
          </p:nvPr>
        </p:nvSpPr>
        <p:spPr/>
        <p:txBody>
          <a:bodyPr/>
          <a:lstStyle/>
          <a:p>
            <a:r>
              <a:rPr lang="en-GB" altLang="en-US" sz="4000"/>
              <a:t>Semantic Relation as RDF statement</a:t>
            </a:r>
            <a:br>
              <a:rPr lang="en-GB" altLang="en-US" sz="4000"/>
            </a:br>
            <a:r>
              <a:rPr lang="en-GB" altLang="en-US" sz="2800"/>
              <a:t>(so called “object property”)</a:t>
            </a:r>
          </a:p>
        </p:txBody>
      </p:sp>
      <p:sp>
        <p:nvSpPr>
          <p:cNvPr id="112646" name="Oval 5"/>
          <p:cNvSpPr>
            <a:spLocks noChangeArrowheads="1"/>
          </p:cNvSpPr>
          <p:nvPr/>
        </p:nvSpPr>
        <p:spPr bwMode="auto">
          <a:xfrm>
            <a:off x="1116015" y="1631954"/>
            <a:ext cx="927100" cy="493713"/>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2647" name="Text Box 6"/>
          <p:cNvSpPr txBox="1">
            <a:spLocks noChangeArrowheads="1"/>
          </p:cNvSpPr>
          <p:nvPr/>
        </p:nvSpPr>
        <p:spPr bwMode="auto">
          <a:xfrm>
            <a:off x="1423988" y="1738313"/>
            <a:ext cx="3540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GB" altLang="en-US" sz="1200">
                <a:solidFill>
                  <a:srgbClr val="402000"/>
                </a:solidFill>
              </a:rPr>
              <a:t>A</a:t>
            </a:r>
            <a:r>
              <a:rPr kumimoji="0" lang="en-GB" altLang="en-US" sz="1200" baseline="-25000">
                <a:solidFill>
                  <a:srgbClr val="402000"/>
                </a:solidFill>
              </a:rPr>
              <a:t>i</a:t>
            </a:r>
            <a:endParaRPr kumimoji="0" lang="en-GB" altLang="en-US" sz="1200">
              <a:solidFill>
                <a:srgbClr val="402000"/>
              </a:solidFill>
            </a:endParaRPr>
          </a:p>
        </p:txBody>
      </p:sp>
      <p:sp>
        <p:nvSpPr>
          <p:cNvPr id="112648" name="Oval 7"/>
          <p:cNvSpPr>
            <a:spLocks noChangeArrowheads="1"/>
          </p:cNvSpPr>
          <p:nvPr/>
        </p:nvSpPr>
        <p:spPr bwMode="auto">
          <a:xfrm>
            <a:off x="2925765" y="1631954"/>
            <a:ext cx="927100" cy="493713"/>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2649" name="Text Box 8"/>
          <p:cNvSpPr txBox="1">
            <a:spLocks noChangeArrowheads="1"/>
          </p:cNvSpPr>
          <p:nvPr/>
        </p:nvSpPr>
        <p:spPr bwMode="auto">
          <a:xfrm>
            <a:off x="3236915" y="1554164"/>
            <a:ext cx="352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28600" bIns="228600">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GB" altLang="en-US" sz="1200">
                <a:solidFill>
                  <a:srgbClr val="402000"/>
                </a:solidFill>
              </a:rPr>
              <a:t>A</a:t>
            </a:r>
            <a:r>
              <a:rPr kumimoji="0" lang="en-GB" altLang="en-US" sz="1200" baseline="-25000">
                <a:solidFill>
                  <a:srgbClr val="402000"/>
                </a:solidFill>
              </a:rPr>
              <a:t>j</a:t>
            </a:r>
            <a:endParaRPr kumimoji="0" lang="en-GB" altLang="en-US" sz="1200">
              <a:solidFill>
                <a:srgbClr val="402000"/>
              </a:solidFill>
            </a:endParaRPr>
          </a:p>
        </p:txBody>
      </p:sp>
      <p:sp>
        <p:nvSpPr>
          <p:cNvPr id="112650" name="Line 9"/>
          <p:cNvSpPr>
            <a:spLocks noChangeShapeType="1"/>
          </p:cNvSpPr>
          <p:nvPr/>
        </p:nvSpPr>
        <p:spPr bwMode="auto">
          <a:xfrm>
            <a:off x="2043113" y="1879600"/>
            <a:ext cx="88265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12651" name="Text Box 10"/>
          <p:cNvSpPr txBox="1">
            <a:spLocks noChangeArrowheads="1"/>
          </p:cNvSpPr>
          <p:nvPr/>
        </p:nvSpPr>
        <p:spPr bwMode="auto">
          <a:xfrm>
            <a:off x="1984412" y="1511303"/>
            <a:ext cx="925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37160" bIns="137160">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50000"/>
              </a:spcBef>
              <a:buClrTx/>
              <a:buSzTx/>
              <a:buFontTx/>
              <a:buNone/>
            </a:pPr>
            <a:r>
              <a:rPr kumimoji="0" lang="en-GB" altLang="en-US" sz="1200" b="1">
                <a:solidFill>
                  <a:srgbClr val="E33B1F"/>
                </a:solidFill>
              </a:rPr>
              <a:t>L</a:t>
            </a:r>
            <a:r>
              <a:rPr kumimoji="0" lang="en-GB" altLang="en-US" sz="1200" b="1" baseline="-25000">
                <a:solidFill>
                  <a:srgbClr val="E33B1F"/>
                </a:solidFill>
              </a:rPr>
              <a:t>k</a:t>
            </a:r>
            <a:endParaRPr kumimoji="0" lang="en-GB" altLang="en-US" sz="1200">
              <a:solidFill>
                <a:srgbClr val="402000"/>
              </a:solidFill>
            </a:endParaRPr>
          </a:p>
        </p:txBody>
      </p:sp>
      <p:sp>
        <p:nvSpPr>
          <p:cNvPr id="112652" name="AutoShape 16"/>
          <p:cNvSpPr>
            <a:spLocks noChangeArrowheads="1"/>
          </p:cNvSpPr>
          <p:nvPr/>
        </p:nvSpPr>
        <p:spPr bwMode="auto">
          <a:xfrm>
            <a:off x="1160500" y="2197174"/>
            <a:ext cx="1235075" cy="352425"/>
          </a:xfrm>
          <a:prstGeom prst="wedgeRoundRectCallout">
            <a:avLst>
              <a:gd name="adj1" fmla="val 47097"/>
              <a:gd name="adj2" fmla="val -122917"/>
              <a:gd name="adj3" fmla="val 16667"/>
            </a:avLst>
          </a:prstGeom>
          <a:solidFill>
            <a:srgbClr val="CCFFCC"/>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GB" altLang="en-US" sz="1200">
                <a:solidFill>
                  <a:srgbClr val="402000"/>
                </a:solidFill>
              </a:rPr>
              <a:t>Relation (</a:t>
            </a:r>
            <a:r>
              <a:rPr kumimoji="0" lang="en-GB" altLang="en-US" sz="1200" i="1">
                <a:solidFill>
                  <a:srgbClr val="402000"/>
                </a:solidFill>
              </a:rPr>
              <a:t>i </a:t>
            </a:r>
            <a:r>
              <a:rPr kumimoji="0" lang="en-GB" altLang="en-US" sz="1200">
                <a:solidFill>
                  <a:srgbClr val="402000"/>
                </a:solidFill>
                <a:sym typeface="Symbol" pitchFamily="18" charset="2"/>
              </a:rPr>
              <a:t></a:t>
            </a:r>
            <a:r>
              <a:rPr kumimoji="0" lang="en-GB" altLang="en-US" sz="1200" i="1">
                <a:solidFill>
                  <a:srgbClr val="402000"/>
                </a:solidFill>
                <a:sym typeface="Symbol" pitchFamily="18" charset="2"/>
              </a:rPr>
              <a:t> j</a:t>
            </a:r>
            <a:r>
              <a:rPr kumimoji="0" lang="en-GB" altLang="en-US" sz="1200">
                <a:solidFill>
                  <a:srgbClr val="402000"/>
                </a:solidFill>
              </a:rPr>
              <a:t>)</a:t>
            </a:r>
          </a:p>
        </p:txBody>
      </p:sp>
      <p:pic>
        <p:nvPicPr>
          <p:cNvPr id="112653"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4" y="3173413"/>
            <a:ext cx="27368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4" name="Text Box 19"/>
          <p:cNvSpPr txBox="1">
            <a:spLocks noChangeArrowheads="1"/>
          </p:cNvSpPr>
          <p:nvPr/>
        </p:nvSpPr>
        <p:spPr bwMode="auto">
          <a:xfrm>
            <a:off x="882651" y="2890838"/>
            <a:ext cx="3240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400" u="sng" dirty="0">
                <a:solidFill>
                  <a:srgbClr val="270CF2"/>
                </a:solidFill>
              </a:rPr>
              <a:t>https://ai.it.jyu.fi/vagan/index.html</a:t>
            </a:r>
          </a:p>
        </p:txBody>
      </p:sp>
      <p:sp>
        <p:nvSpPr>
          <p:cNvPr id="112655" name="Line 20"/>
          <p:cNvSpPr>
            <a:spLocks noChangeShapeType="1"/>
          </p:cNvSpPr>
          <p:nvPr/>
        </p:nvSpPr>
        <p:spPr bwMode="auto">
          <a:xfrm flipV="1">
            <a:off x="4275138" y="4346575"/>
            <a:ext cx="1079500" cy="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2656" name="Rectangle 21"/>
          <p:cNvSpPr>
            <a:spLocks noChangeArrowheads="1"/>
          </p:cNvSpPr>
          <p:nvPr/>
        </p:nvSpPr>
        <p:spPr bwMode="auto">
          <a:xfrm>
            <a:off x="5359401" y="2903538"/>
            <a:ext cx="3487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r>
              <a:rPr kumimoji="0" lang="en-US" altLang="en-US" sz="1400" u="sng">
                <a:solidFill>
                  <a:srgbClr val="270CF2"/>
                </a:solidFill>
              </a:rPr>
              <a:t>http://www.jyu.fi/agora-center/indexEng.html</a:t>
            </a:r>
          </a:p>
        </p:txBody>
      </p:sp>
      <p:pic>
        <p:nvPicPr>
          <p:cNvPr id="112657"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7" y="3167063"/>
            <a:ext cx="28098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8" name="Text Box 25"/>
          <p:cNvSpPr txBox="1">
            <a:spLocks noChangeArrowheads="1"/>
          </p:cNvSpPr>
          <p:nvPr/>
        </p:nvSpPr>
        <p:spPr bwMode="auto">
          <a:xfrm>
            <a:off x="900129" y="2670175"/>
            <a:ext cx="331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800">
                <a:solidFill>
                  <a:srgbClr val="402000"/>
                </a:solidFill>
              </a:rPr>
              <a:t>Personal web page of Terziyan V.</a:t>
            </a:r>
          </a:p>
        </p:txBody>
      </p:sp>
      <p:sp>
        <p:nvSpPr>
          <p:cNvPr id="112659" name="Text Box 26"/>
          <p:cNvSpPr txBox="1">
            <a:spLocks noChangeArrowheads="1"/>
          </p:cNvSpPr>
          <p:nvPr/>
        </p:nvSpPr>
        <p:spPr bwMode="auto">
          <a:xfrm>
            <a:off x="5765802" y="2682949"/>
            <a:ext cx="273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800">
                <a:solidFill>
                  <a:srgbClr val="402000"/>
                </a:solidFill>
              </a:rPr>
              <a:t>Web page of Agora Center</a:t>
            </a:r>
          </a:p>
        </p:txBody>
      </p:sp>
      <p:sp>
        <p:nvSpPr>
          <p:cNvPr id="112660" name="Text Box 27"/>
          <p:cNvSpPr txBox="1">
            <a:spLocks noChangeArrowheads="1"/>
          </p:cNvSpPr>
          <p:nvPr/>
        </p:nvSpPr>
        <p:spPr bwMode="auto">
          <a:xfrm>
            <a:off x="4140202" y="38623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2400" i="1">
                <a:solidFill>
                  <a:srgbClr val="CD3333"/>
                </a:solidFill>
              </a:rPr>
              <a:t>refers_to</a:t>
            </a:r>
          </a:p>
        </p:txBody>
      </p:sp>
      <p:sp>
        <p:nvSpPr>
          <p:cNvPr id="112661" name="Oval 29"/>
          <p:cNvSpPr>
            <a:spLocks noChangeArrowheads="1"/>
          </p:cNvSpPr>
          <p:nvPr/>
        </p:nvSpPr>
        <p:spPr bwMode="auto">
          <a:xfrm>
            <a:off x="5435601" y="1631954"/>
            <a:ext cx="927100" cy="493713"/>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2662" name="Text Box 30"/>
          <p:cNvSpPr txBox="1">
            <a:spLocks noChangeArrowheads="1"/>
          </p:cNvSpPr>
          <p:nvPr/>
        </p:nvSpPr>
        <p:spPr bwMode="auto">
          <a:xfrm>
            <a:off x="5526088" y="1719264"/>
            <a:ext cx="86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GB" altLang="en-US" sz="1200">
                <a:solidFill>
                  <a:srgbClr val="402000"/>
                </a:solidFill>
              </a:rPr>
              <a:t>Resource</a:t>
            </a:r>
          </a:p>
        </p:txBody>
      </p:sp>
      <p:sp>
        <p:nvSpPr>
          <p:cNvPr id="112663" name="Oval 31"/>
          <p:cNvSpPr>
            <a:spLocks noChangeArrowheads="1"/>
          </p:cNvSpPr>
          <p:nvPr/>
        </p:nvSpPr>
        <p:spPr bwMode="auto">
          <a:xfrm>
            <a:off x="7245351" y="1631954"/>
            <a:ext cx="927100" cy="493713"/>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2664" name="Line 33"/>
          <p:cNvSpPr>
            <a:spLocks noChangeShapeType="1"/>
          </p:cNvSpPr>
          <p:nvPr/>
        </p:nvSpPr>
        <p:spPr bwMode="auto">
          <a:xfrm>
            <a:off x="6362701" y="1879600"/>
            <a:ext cx="88265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12665" name="Text Box 34"/>
          <p:cNvSpPr txBox="1">
            <a:spLocks noChangeArrowheads="1"/>
          </p:cNvSpPr>
          <p:nvPr/>
        </p:nvSpPr>
        <p:spPr bwMode="auto">
          <a:xfrm>
            <a:off x="6303963" y="1511303"/>
            <a:ext cx="925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37160" bIns="137160">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50000"/>
              </a:spcBef>
              <a:buClrTx/>
              <a:buSzTx/>
              <a:buFontTx/>
              <a:buNone/>
            </a:pPr>
            <a:r>
              <a:rPr kumimoji="0" lang="en-GB" altLang="en-US" sz="1200" b="1">
                <a:solidFill>
                  <a:srgbClr val="E33B1F"/>
                </a:solidFill>
              </a:rPr>
              <a:t>Relation</a:t>
            </a:r>
            <a:endParaRPr kumimoji="0" lang="en-GB" altLang="en-US" sz="1200">
              <a:solidFill>
                <a:srgbClr val="402000"/>
              </a:solidFill>
            </a:endParaRPr>
          </a:p>
        </p:txBody>
      </p:sp>
      <p:sp>
        <p:nvSpPr>
          <p:cNvPr id="112666" name="Text Box 36"/>
          <p:cNvSpPr txBox="1">
            <a:spLocks noChangeArrowheads="1"/>
          </p:cNvSpPr>
          <p:nvPr/>
        </p:nvSpPr>
        <p:spPr bwMode="auto">
          <a:xfrm>
            <a:off x="7340602" y="1727200"/>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GB" altLang="en-US" sz="1200">
                <a:solidFill>
                  <a:srgbClr val="402000"/>
                </a:solidFill>
              </a:rPr>
              <a:t>Resource</a:t>
            </a:r>
          </a:p>
        </p:txBody>
      </p:sp>
      <p:sp>
        <p:nvSpPr>
          <p:cNvPr id="112667" name="AutoShape 37"/>
          <p:cNvSpPr>
            <a:spLocks noChangeArrowheads="1"/>
          </p:cNvSpPr>
          <p:nvPr/>
        </p:nvSpPr>
        <p:spPr bwMode="auto">
          <a:xfrm>
            <a:off x="4787900" y="2232099"/>
            <a:ext cx="647700" cy="352425"/>
          </a:xfrm>
          <a:prstGeom prst="wedgeRoundRectCallout">
            <a:avLst>
              <a:gd name="adj1" fmla="val 62009"/>
              <a:gd name="adj2" fmla="val -114866"/>
              <a:gd name="adj3" fmla="val 16667"/>
            </a:avLst>
          </a:prstGeom>
          <a:solidFill>
            <a:srgbClr val="CCFFCC"/>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GB" altLang="en-US" sz="1200">
                <a:solidFill>
                  <a:srgbClr val="402000"/>
                </a:solidFill>
              </a:rPr>
              <a:t>Subject</a:t>
            </a:r>
          </a:p>
        </p:txBody>
      </p:sp>
      <p:sp>
        <p:nvSpPr>
          <p:cNvPr id="112668" name="AutoShape 38"/>
          <p:cNvSpPr>
            <a:spLocks noChangeArrowheads="1"/>
          </p:cNvSpPr>
          <p:nvPr/>
        </p:nvSpPr>
        <p:spPr bwMode="auto">
          <a:xfrm>
            <a:off x="8027988" y="2232099"/>
            <a:ext cx="647700" cy="352425"/>
          </a:xfrm>
          <a:prstGeom prst="wedgeRoundRectCallout">
            <a:avLst>
              <a:gd name="adj1" fmla="val -48528"/>
              <a:gd name="adj2" fmla="val -113963"/>
              <a:gd name="adj3" fmla="val 16667"/>
            </a:avLst>
          </a:prstGeom>
          <a:solidFill>
            <a:srgbClr val="CCFFCC"/>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GB" altLang="en-US" sz="1200">
                <a:solidFill>
                  <a:srgbClr val="402000"/>
                </a:solidFill>
              </a:rPr>
              <a:t>object</a:t>
            </a:r>
          </a:p>
        </p:txBody>
      </p:sp>
      <p:sp>
        <p:nvSpPr>
          <p:cNvPr id="112669" name="AutoShape 39"/>
          <p:cNvSpPr>
            <a:spLocks noChangeArrowheads="1"/>
          </p:cNvSpPr>
          <p:nvPr/>
        </p:nvSpPr>
        <p:spPr bwMode="auto">
          <a:xfrm>
            <a:off x="6516688" y="2232099"/>
            <a:ext cx="647700" cy="352425"/>
          </a:xfrm>
          <a:prstGeom prst="wedgeRoundRectCallout">
            <a:avLst>
              <a:gd name="adj1" fmla="val -15194"/>
              <a:gd name="adj2" fmla="val -139190"/>
              <a:gd name="adj3" fmla="val 16667"/>
            </a:avLst>
          </a:prstGeom>
          <a:solidFill>
            <a:srgbClr val="CCFFCC"/>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GB" altLang="en-US" sz="1200">
                <a:solidFill>
                  <a:srgbClr val="402000"/>
                </a:solidFill>
              </a:rPr>
              <a:t>Predicate</a:t>
            </a:r>
          </a:p>
        </p:txBody>
      </p:sp>
      <p:sp>
        <p:nvSpPr>
          <p:cNvPr id="112670" name="Oval 31"/>
          <p:cNvSpPr>
            <a:spLocks noChangeArrowheads="1"/>
          </p:cNvSpPr>
          <p:nvPr/>
        </p:nvSpPr>
        <p:spPr bwMode="auto">
          <a:xfrm>
            <a:off x="306425" y="5622925"/>
            <a:ext cx="3405187" cy="781050"/>
          </a:xfrm>
          <a:prstGeom prst="ellipse">
            <a:avLst/>
          </a:prstGeom>
          <a:solidFill>
            <a:schemeClr val="accent1"/>
          </a:solidFill>
          <a:ln w="9525" algn="ctr">
            <a:solidFill>
              <a:schemeClr val="tx1"/>
            </a:solidFill>
            <a:round/>
            <a:headEnd/>
            <a:tailEnd/>
          </a:ln>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2671" name="Text Box 11"/>
          <p:cNvSpPr txBox="1">
            <a:spLocks noChangeArrowheads="1"/>
          </p:cNvSpPr>
          <p:nvPr/>
        </p:nvSpPr>
        <p:spPr bwMode="auto">
          <a:xfrm>
            <a:off x="692151" y="5937324"/>
            <a:ext cx="3240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400" u="sng" dirty="0">
                <a:solidFill>
                  <a:srgbClr val="270CF2"/>
                </a:solidFill>
              </a:rPr>
              <a:t>https://ai.it.jyu.fi/vagan/#vagan</a:t>
            </a:r>
          </a:p>
        </p:txBody>
      </p:sp>
      <p:sp>
        <p:nvSpPr>
          <p:cNvPr id="112672" name="Text Box 15"/>
          <p:cNvSpPr txBox="1">
            <a:spLocks noChangeArrowheads="1"/>
          </p:cNvSpPr>
          <p:nvPr/>
        </p:nvSpPr>
        <p:spPr bwMode="auto">
          <a:xfrm>
            <a:off x="755650" y="5689674"/>
            <a:ext cx="2236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800">
                <a:solidFill>
                  <a:srgbClr val="402000"/>
                </a:solidFill>
              </a:rPr>
              <a:t>URI of Terziyan V. </a:t>
            </a:r>
          </a:p>
        </p:txBody>
      </p:sp>
      <p:sp>
        <p:nvSpPr>
          <p:cNvPr id="112673" name="Line 12"/>
          <p:cNvSpPr>
            <a:spLocks noChangeShapeType="1"/>
          </p:cNvSpPr>
          <p:nvPr/>
        </p:nvSpPr>
        <p:spPr bwMode="auto">
          <a:xfrm flipV="1">
            <a:off x="3740150" y="6021388"/>
            <a:ext cx="1552575" cy="1905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2674" name="Text Box 17"/>
          <p:cNvSpPr txBox="1">
            <a:spLocks noChangeArrowheads="1"/>
          </p:cNvSpPr>
          <p:nvPr/>
        </p:nvSpPr>
        <p:spPr bwMode="auto">
          <a:xfrm>
            <a:off x="3644900" y="5561013"/>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2400" i="1">
                <a:solidFill>
                  <a:srgbClr val="CD3333"/>
                </a:solidFill>
              </a:rPr>
              <a:t>employed_by</a:t>
            </a:r>
          </a:p>
        </p:txBody>
      </p:sp>
      <p:sp>
        <p:nvSpPr>
          <p:cNvPr id="112676" name="Oval 39"/>
          <p:cNvSpPr>
            <a:spLocks noChangeArrowheads="1"/>
          </p:cNvSpPr>
          <p:nvPr/>
        </p:nvSpPr>
        <p:spPr bwMode="auto">
          <a:xfrm>
            <a:off x="5292727" y="5661025"/>
            <a:ext cx="3405188" cy="781050"/>
          </a:xfrm>
          <a:prstGeom prst="ellipse">
            <a:avLst/>
          </a:prstGeom>
          <a:solidFill>
            <a:schemeClr val="accent1"/>
          </a:solidFill>
          <a:ln w="9525" algn="ctr">
            <a:solidFill>
              <a:schemeClr val="tx1"/>
            </a:solidFill>
            <a:round/>
            <a:headEnd/>
            <a:tailEnd/>
          </a:ln>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2677" name="Text Box 15"/>
          <p:cNvSpPr txBox="1">
            <a:spLocks noChangeArrowheads="1"/>
          </p:cNvSpPr>
          <p:nvPr/>
        </p:nvSpPr>
        <p:spPr bwMode="auto">
          <a:xfrm>
            <a:off x="5891250" y="5699199"/>
            <a:ext cx="2236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800">
                <a:solidFill>
                  <a:srgbClr val="402000"/>
                </a:solidFill>
              </a:rPr>
              <a:t>URI of Agora Center </a:t>
            </a:r>
          </a:p>
        </p:txBody>
      </p:sp>
      <p:sp>
        <p:nvSpPr>
          <p:cNvPr id="112678" name="Rectangle 21"/>
          <p:cNvSpPr>
            <a:spLocks noChangeArrowheads="1"/>
          </p:cNvSpPr>
          <p:nvPr/>
        </p:nvSpPr>
        <p:spPr bwMode="auto">
          <a:xfrm>
            <a:off x="5686462" y="5954713"/>
            <a:ext cx="291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r>
              <a:rPr kumimoji="0" lang="en-US" altLang="en-US" sz="1400" u="sng">
                <a:solidFill>
                  <a:srgbClr val="270CF2"/>
                </a:solidFill>
              </a:rPr>
              <a:t>http://www.jyu.fi/agora-center/#AC</a:t>
            </a:r>
          </a:p>
        </p:txBody>
      </p:sp>
      <p:sp>
        <p:nvSpPr>
          <p:cNvPr id="112680" name="Rounded Rectangle 43"/>
          <p:cNvSpPr>
            <a:spLocks noChangeArrowheads="1"/>
          </p:cNvSpPr>
          <p:nvPr/>
        </p:nvSpPr>
        <p:spPr bwMode="auto">
          <a:xfrm>
            <a:off x="1466851" y="3387725"/>
            <a:ext cx="863600" cy="215900"/>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2681" name="Rounded Rectangle 44"/>
          <p:cNvSpPr>
            <a:spLocks noChangeArrowheads="1"/>
          </p:cNvSpPr>
          <p:nvPr/>
        </p:nvSpPr>
        <p:spPr bwMode="auto">
          <a:xfrm>
            <a:off x="6021390" y="3430588"/>
            <a:ext cx="431800" cy="215900"/>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cxnSp>
        <p:nvCxnSpPr>
          <p:cNvPr id="112682" name="Straight Arrow Connector 45"/>
          <p:cNvCxnSpPr>
            <a:cxnSpLocks noChangeShapeType="1"/>
          </p:cNvCxnSpPr>
          <p:nvPr/>
        </p:nvCxnSpPr>
        <p:spPr bwMode="auto">
          <a:xfrm rot="16200000" flipH="1">
            <a:off x="1238287" y="4559301"/>
            <a:ext cx="2058987" cy="144462"/>
          </a:xfrm>
          <a:prstGeom prst="straightConnector1">
            <a:avLst/>
          </a:prstGeom>
          <a:noFill/>
          <a:ln w="22225" algn="ctr">
            <a:solidFill>
              <a:srgbClr val="FF0000"/>
            </a:solidFill>
            <a:round/>
            <a:headEnd/>
            <a:tailEnd type="stealth" w="med" len="lg"/>
          </a:ln>
          <a:extLst>
            <a:ext uri="{909E8E84-426E-40DD-AFC4-6F175D3DCCD1}">
              <a14:hiddenFill xmlns:a14="http://schemas.microsoft.com/office/drawing/2010/main">
                <a:noFill/>
              </a14:hiddenFill>
            </a:ext>
          </a:extLst>
        </p:spPr>
      </p:cxnSp>
      <p:cxnSp>
        <p:nvCxnSpPr>
          <p:cNvPr id="112683" name="Straight Arrow Connector 47"/>
          <p:cNvCxnSpPr>
            <a:cxnSpLocks noChangeShapeType="1"/>
          </p:cNvCxnSpPr>
          <p:nvPr/>
        </p:nvCxnSpPr>
        <p:spPr bwMode="auto">
          <a:xfrm rot="16200000" flipH="1">
            <a:off x="5256249" y="4545050"/>
            <a:ext cx="2087563" cy="287338"/>
          </a:xfrm>
          <a:prstGeom prst="straightConnector1">
            <a:avLst/>
          </a:prstGeom>
          <a:noFill/>
          <a:ln w="22225" algn="ctr">
            <a:solidFill>
              <a:srgbClr val="FF0000"/>
            </a:solidFill>
            <a:round/>
            <a:headEnd/>
            <a:tailEnd type="stealth" w="med" len="lg"/>
          </a:ln>
          <a:extLst>
            <a:ext uri="{909E8E84-426E-40DD-AFC4-6F175D3DCCD1}">
              <a14:hiddenFill xmlns:a14="http://schemas.microsoft.com/office/drawing/2010/main">
                <a:noFill/>
              </a14:hiddenFill>
            </a:ext>
          </a:extLst>
        </p:spPr>
      </p:cxn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7C8CA56-3F7E-42F1-85E1-CA34CC1316D8}" type="slidenum">
              <a:rPr lang="en-US" smtClean="0"/>
              <a:pPr>
                <a:defRPr/>
              </a:pPr>
              <a:t>230</a:t>
            </a:fld>
            <a:endParaRPr lang="en-US"/>
          </a:p>
        </p:txBody>
      </p:sp>
      <p:pic>
        <p:nvPicPr>
          <p:cNvPr id="4" name="Picture 3"/>
          <p:cNvPicPr>
            <a:picLocks noChangeAspect="1"/>
          </p:cNvPicPr>
          <p:nvPr/>
        </p:nvPicPr>
        <p:blipFill>
          <a:blip r:embed="rId2"/>
          <a:stretch>
            <a:fillRect/>
          </a:stretch>
        </p:blipFill>
        <p:spPr>
          <a:xfrm>
            <a:off x="97159" y="1433239"/>
            <a:ext cx="8955767" cy="3371864"/>
          </a:xfrm>
          <a:prstGeom prst="rect">
            <a:avLst/>
          </a:prstGeom>
        </p:spPr>
      </p:pic>
      <p:pic>
        <p:nvPicPr>
          <p:cNvPr id="5" name="Picture 4"/>
          <p:cNvPicPr>
            <a:picLocks noChangeAspect="1"/>
          </p:cNvPicPr>
          <p:nvPr/>
        </p:nvPicPr>
        <p:blipFill>
          <a:blip r:embed="rId3"/>
          <a:stretch>
            <a:fillRect/>
          </a:stretch>
        </p:blipFill>
        <p:spPr>
          <a:xfrm>
            <a:off x="105110" y="4797152"/>
            <a:ext cx="7286278" cy="1768099"/>
          </a:xfrm>
          <a:prstGeom prst="rect">
            <a:avLst/>
          </a:prstGeom>
        </p:spPr>
      </p:pic>
      <p:sp>
        <p:nvSpPr>
          <p:cNvPr id="6" name="Rectangle 5"/>
          <p:cNvSpPr/>
          <p:nvPr/>
        </p:nvSpPr>
        <p:spPr>
          <a:xfrm>
            <a:off x="2469718" y="1472994"/>
            <a:ext cx="6552728" cy="307777"/>
          </a:xfrm>
          <a:prstGeom prst="rect">
            <a:avLst/>
          </a:prstGeom>
          <a:solidFill>
            <a:schemeClr val="tx1"/>
          </a:solidFill>
        </p:spPr>
        <p:txBody>
          <a:bodyPr wrap="square">
            <a:spAutoFit/>
          </a:bodyPr>
          <a:lstStyle/>
          <a:p>
            <a:r>
              <a:rPr lang="en-US" dirty="0">
                <a:hlinkClick r:id="rId4"/>
              </a:rPr>
              <a:t>https://graphdb.ontotext.com/documentation/9.2/free/devhub/rdf-sparql-star.html</a:t>
            </a:r>
            <a:r>
              <a:rPr lang="en-US" dirty="0"/>
              <a:t> </a:t>
            </a:r>
          </a:p>
        </p:txBody>
      </p:sp>
      <p:sp>
        <p:nvSpPr>
          <p:cNvPr id="7" name="Rectangle 6"/>
          <p:cNvSpPr/>
          <p:nvPr/>
        </p:nvSpPr>
        <p:spPr>
          <a:xfrm>
            <a:off x="5923935" y="2348531"/>
            <a:ext cx="2934906" cy="307777"/>
          </a:xfrm>
          <a:prstGeom prst="rect">
            <a:avLst/>
          </a:prstGeom>
          <a:solidFill>
            <a:schemeClr val="tx1"/>
          </a:solidFill>
        </p:spPr>
        <p:txBody>
          <a:bodyPr wrap="none">
            <a:spAutoFit/>
          </a:bodyPr>
          <a:lstStyle/>
          <a:p>
            <a:r>
              <a:rPr lang="en-US" dirty="0">
                <a:hlinkClick r:id="rId5"/>
              </a:rPr>
              <a:t>https://arxiv.org/pdf/1406.3399.pdf</a:t>
            </a:r>
            <a:r>
              <a:rPr lang="en-US" dirty="0"/>
              <a:t> </a:t>
            </a:r>
          </a:p>
        </p:txBody>
      </p:sp>
      <p:sp>
        <p:nvSpPr>
          <p:cNvPr id="8" name="Rectangle 7"/>
          <p:cNvSpPr>
            <a:spLocks noChangeArrowheads="1"/>
          </p:cNvSpPr>
          <p:nvPr/>
        </p:nvSpPr>
        <p:spPr bwMode="auto">
          <a:xfrm>
            <a:off x="243569" y="29167"/>
            <a:ext cx="8569325" cy="66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600" b="0" i="0" u="none" strike="noStrike" kern="1200" cap="none" spc="0" normalizeH="0" baseline="0" noProof="0" dirty="0">
                <a:ln>
                  <a:noFill/>
                </a:ln>
                <a:solidFill>
                  <a:srgbClr val="004C2B"/>
                </a:solidFill>
                <a:effectLst/>
                <a:uLnTx/>
                <a:uFillTx/>
                <a:latin typeface="Times New Roman" pitchFamily="18" charset="0"/>
                <a:ea typeface="+mn-ea"/>
                <a:cs typeface="+mn-cs"/>
              </a:rPr>
              <a:t>Fresh update for RDF and SPARQL:</a:t>
            </a:r>
          </a:p>
        </p:txBody>
      </p:sp>
      <p:pic>
        <p:nvPicPr>
          <p:cNvPr id="9" name="Picture 8"/>
          <p:cNvPicPr>
            <a:picLocks noChangeAspect="1"/>
          </p:cNvPicPr>
          <p:nvPr/>
        </p:nvPicPr>
        <p:blipFill>
          <a:blip r:embed="rId6"/>
          <a:stretch>
            <a:fillRect/>
          </a:stretch>
        </p:blipFill>
        <p:spPr>
          <a:xfrm>
            <a:off x="267584" y="2733548"/>
            <a:ext cx="3449071" cy="319358"/>
          </a:xfrm>
          <a:prstGeom prst="rect">
            <a:avLst/>
          </a:prstGeom>
        </p:spPr>
      </p:pic>
      <p:sp>
        <p:nvSpPr>
          <p:cNvPr id="3" name="Rectangle 2"/>
          <p:cNvSpPr/>
          <p:nvPr/>
        </p:nvSpPr>
        <p:spPr>
          <a:xfrm>
            <a:off x="105110" y="772058"/>
            <a:ext cx="5187639" cy="338554"/>
          </a:xfrm>
          <a:prstGeom prst="rect">
            <a:avLst/>
          </a:prstGeom>
          <a:solidFill>
            <a:schemeClr val="tx1"/>
          </a:solidFill>
        </p:spPr>
        <p:txBody>
          <a:bodyPr wrap="none">
            <a:spAutoFit/>
          </a:bodyPr>
          <a:lstStyle/>
          <a:p>
            <a:r>
              <a:rPr lang="en-US" sz="1600" dirty="0">
                <a:hlinkClick r:id="rId7"/>
              </a:rPr>
              <a:t>https://w3c.github.io/rdf-star/cg-spec/editors_draft.html</a:t>
            </a:r>
            <a:r>
              <a:rPr lang="en-US" sz="1600" dirty="0"/>
              <a:t> </a:t>
            </a:r>
          </a:p>
        </p:txBody>
      </p:sp>
      <p:pic>
        <p:nvPicPr>
          <p:cNvPr id="10" name="Picture 9"/>
          <p:cNvPicPr>
            <a:picLocks noChangeAspect="1"/>
          </p:cNvPicPr>
          <p:nvPr/>
        </p:nvPicPr>
        <p:blipFill>
          <a:blip r:embed="rId8"/>
          <a:stretch>
            <a:fillRect/>
          </a:stretch>
        </p:blipFill>
        <p:spPr>
          <a:xfrm>
            <a:off x="5349057" y="703318"/>
            <a:ext cx="3798676" cy="609070"/>
          </a:xfrm>
          <a:prstGeom prst="rect">
            <a:avLst/>
          </a:prstGeom>
        </p:spPr>
      </p:pic>
      <p:sp>
        <p:nvSpPr>
          <p:cNvPr id="11" name="Rectangle 10"/>
          <p:cNvSpPr/>
          <p:nvPr/>
        </p:nvSpPr>
        <p:spPr>
          <a:xfrm>
            <a:off x="2469718" y="6149239"/>
            <a:ext cx="5052986"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Check: </a:t>
            </a:r>
            <a:r>
              <a:rPr lang="en-US" sz="2000" dirty="0">
                <a:ln w="0"/>
                <a:effectLst>
                  <a:outerShdw blurRad="38100" dist="19050" dir="2700000" algn="tl" rotWithShape="0">
                    <a:schemeClr val="dk1">
                      <a:alpha val="40000"/>
                    </a:schemeClr>
                  </a:outerShdw>
                </a:effectLst>
                <a:hlinkClick r:id="rId9"/>
              </a:rPr>
              <a:t>https://issemantic.net/rdf-visualizer</a:t>
            </a:r>
            <a:r>
              <a:rPr lang="en-US" sz="2000" dirty="0">
                <a:ln w="0"/>
                <a:effectLst>
                  <a:outerShdw blurRad="38100" dist="19050" dir="2700000" algn="tl" rotWithShape="0">
                    <a:schemeClr val="dk1">
                      <a:alpha val="40000"/>
                    </a:schemeClr>
                  </a:outerShdw>
                </a:effectLst>
              </a:rPr>
              <a:t> </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1548038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243569" y="29167"/>
            <a:ext cx="8569325" cy="87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600" b="0" i="0" u="none" strike="noStrike" kern="1200" cap="none" spc="0" normalizeH="0" baseline="0" noProof="0" dirty="0">
                <a:ln>
                  <a:noFill/>
                </a:ln>
                <a:solidFill>
                  <a:srgbClr val="004C2B"/>
                </a:solidFill>
                <a:effectLst/>
                <a:uLnTx/>
                <a:uFillTx/>
                <a:latin typeface="Times New Roman" pitchFamily="18" charset="0"/>
                <a:ea typeface="+mn-ea"/>
                <a:cs typeface="+mn-cs"/>
              </a:rPr>
              <a:t>Examples of what is cool in RDF*:</a:t>
            </a:r>
          </a:p>
        </p:txBody>
      </p:sp>
      <p:pic>
        <p:nvPicPr>
          <p:cNvPr id="3" name="Picture 2"/>
          <p:cNvPicPr>
            <a:picLocks noChangeAspect="1"/>
          </p:cNvPicPr>
          <p:nvPr/>
        </p:nvPicPr>
        <p:blipFill>
          <a:blip r:embed="rId2"/>
          <a:stretch>
            <a:fillRect/>
          </a:stretch>
        </p:blipFill>
        <p:spPr>
          <a:xfrm>
            <a:off x="418497" y="1087061"/>
            <a:ext cx="8391903" cy="5397189"/>
          </a:xfrm>
          <a:prstGeom prst="rect">
            <a:avLst/>
          </a:prstGeom>
        </p:spPr>
      </p:pic>
    </p:spTree>
    <p:extLst>
      <p:ext uri="{BB962C8B-B14F-4D97-AF65-F5344CB8AC3E}">
        <p14:creationId xmlns:p14="http://schemas.microsoft.com/office/powerpoint/2010/main" val="333247377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43569" y="5314"/>
            <a:ext cx="8569325" cy="132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600" b="0" i="0" u="none" strike="noStrike" kern="1200" cap="none" spc="0" normalizeH="0" baseline="0" noProof="0" dirty="0">
                <a:ln>
                  <a:noFill/>
                </a:ln>
                <a:solidFill>
                  <a:srgbClr val="004C2B"/>
                </a:solidFill>
                <a:effectLst/>
                <a:uLnTx/>
                <a:uFillTx/>
                <a:latin typeface="Times New Roman" pitchFamily="18" charset="0"/>
                <a:ea typeface="+mn-ea"/>
                <a:cs typeface="+mn-cs"/>
              </a:rPr>
              <a:t>Beyond Semantic Web and Linked Data: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4000" b="1" i="1" u="none" strike="noStrike" kern="1200" cap="none" spc="0" normalizeH="0" baseline="0" noProof="0" dirty="0">
                <a:ln>
                  <a:noFill/>
                </a:ln>
                <a:solidFill>
                  <a:srgbClr val="FF0000"/>
                </a:solidFill>
                <a:effectLst/>
                <a:uLnTx/>
                <a:uFillTx/>
                <a:latin typeface="Times New Roman" pitchFamily="18" charset="0"/>
                <a:ea typeface="+mn-ea"/>
                <a:cs typeface="+mn-cs"/>
              </a:rPr>
              <a:t>Wikidata</a:t>
            </a:r>
          </a:p>
        </p:txBody>
      </p:sp>
      <p:sp>
        <p:nvSpPr>
          <p:cNvPr id="2" name="Rectangle 1"/>
          <p:cNvSpPr/>
          <p:nvPr/>
        </p:nvSpPr>
        <p:spPr>
          <a:xfrm>
            <a:off x="3918652" y="661253"/>
            <a:ext cx="4741659" cy="646331"/>
          </a:xfrm>
          <a:prstGeom prst="rect">
            <a:avLst/>
          </a:prstGeom>
          <a:solidFill>
            <a:srgbClr val="0033CC"/>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Times New Roman" pitchFamily="18" charset="0"/>
                <a:ea typeface="+mn-ea"/>
                <a:cs typeface="+mn-cs"/>
                <a:hlinkClick r:id="rId2"/>
              </a:rPr>
              <a:t>WIKIDATA</a:t>
            </a:r>
            <a:r>
              <a:rPr kumimoji="0" lang="en-US" sz="1800" b="0" i="0" u="none" strike="noStrike" kern="1200" cap="none" spc="0" normalizeH="0" baseline="0" noProof="0" dirty="0">
                <a:ln>
                  <a:noFill/>
                </a:ln>
                <a:solidFill>
                  <a:srgbClr val="333333"/>
                </a:solidFill>
                <a:effectLst/>
                <a:uLnTx/>
                <a:uFillTx/>
                <a:latin typeface="Times New Roman" pitchFamily="18" charset="0"/>
                <a:ea typeface="+mn-ea"/>
                <a:cs typeface="+mn-cs"/>
              </a:rPr>
              <a:t> </a:t>
            </a:r>
            <a:r>
              <a:rPr kumimoji="0" lang="en-US" sz="1800" b="0" i="0" u="none" strike="noStrike" kern="1200" cap="none" spc="0" normalizeH="0" baseline="0" noProof="0" dirty="0">
                <a:ln>
                  <a:noFill/>
                </a:ln>
                <a:solidFill>
                  <a:srgbClr val="FFFF00"/>
                </a:solidFill>
                <a:effectLst/>
                <a:uLnTx/>
                <a:uFillTx/>
                <a:latin typeface="Times New Roman" pitchFamily="18" charset="0"/>
                <a:ea typeface="+mn-ea"/>
                <a:cs typeface="+mn-cs"/>
              </a:rPr>
              <a:t>is a crowdsourced knowledge graph, like Wikipedia is a crowdsourced encyclopedia</a:t>
            </a:r>
            <a:r>
              <a:rPr kumimoji="0" lang="en-US" sz="1800" b="0" i="0" u="none" strike="noStrike" kern="1200" cap="none" spc="0" normalizeH="0" baseline="0" noProof="0" dirty="0">
                <a:ln>
                  <a:noFill/>
                </a:ln>
                <a:solidFill>
                  <a:srgbClr val="333333"/>
                </a:solidFill>
                <a:effectLst/>
                <a:uLnTx/>
                <a:uFillTx/>
                <a:latin typeface="Times New Roman" pitchFamily="18" charset="0"/>
                <a:ea typeface="+mn-ea"/>
                <a:cs typeface="+mn-cs"/>
              </a:rPr>
              <a:t>.</a:t>
            </a:r>
          </a:p>
        </p:txBody>
      </p:sp>
      <p:grpSp>
        <p:nvGrpSpPr>
          <p:cNvPr id="24" name="Group 23"/>
          <p:cNvGrpSpPr/>
          <p:nvPr/>
        </p:nvGrpSpPr>
        <p:grpSpPr>
          <a:xfrm>
            <a:off x="391560" y="1372041"/>
            <a:ext cx="8273342" cy="5500236"/>
            <a:chOff x="391560" y="1372041"/>
            <a:chExt cx="8273342" cy="5500236"/>
          </a:xfrm>
        </p:grpSpPr>
        <p:grpSp>
          <p:nvGrpSpPr>
            <p:cNvPr id="17" name="Group 16"/>
            <p:cNvGrpSpPr/>
            <p:nvPr/>
          </p:nvGrpSpPr>
          <p:grpSpPr>
            <a:xfrm>
              <a:off x="391560" y="1372041"/>
              <a:ext cx="8273342" cy="5485959"/>
              <a:chOff x="391560" y="1372041"/>
              <a:chExt cx="8273342" cy="5485959"/>
            </a:xfrm>
          </p:grpSpPr>
          <p:sp>
            <p:nvSpPr>
              <p:cNvPr id="16" name="Rectangle 15"/>
              <p:cNvSpPr/>
              <p:nvPr/>
            </p:nvSpPr>
            <p:spPr bwMode="auto">
              <a:xfrm>
                <a:off x="391560" y="1372041"/>
                <a:ext cx="8273342" cy="5485959"/>
              </a:xfrm>
              <a:prstGeom prst="rect">
                <a:avLst/>
              </a:prstGeom>
              <a:solidFill>
                <a:srgbClr val="0033CC"/>
              </a:solidFill>
              <a:ln w="6350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333333"/>
                  </a:solidFill>
                  <a:effectLst/>
                  <a:uLnTx/>
                  <a:uFillTx/>
                  <a:latin typeface="Times New Roman" pitchFamily="18" charset="0"/>
                  <a:ea typeface="+mn-ea"/>
                  <a:cs typeface="+mn-cs"/>
                </a:endParaRPr>
              </a:p>
            </p:txBody>
          </p:sp>
          <p:grpSp>
            <p:nvGrpSpPr>
              <p:cNvPr id="15" name="Group 14"/>
              <p:cNvGrpSpPr/>
              <p:nvPr/>
            </p:nvGrpSpPr>
            <p:grpSpPr>
              <a:xfrm>
                <a:off x="391560" y="1372041"/>
                <a:ext cx="8273342" cy="5478667"/>
                <a:chOff x="539552" y="1379333"/>
                <a:chExt cx="7848872" cy="5158189"/>
              </a:xfrm>
            </p:grpSpPr>
            <p:pic>
              <p:nvPicPr>
                <p:cNvPr id="13" name="Picture 12"/>
                <p:cNvPicPr>
                  <a:picLocks noChangeAspect="1"/>
                </p:cNvPicPr>
                <p:nvPr/>
              </p:nvPicPr>
              <p:blipFill>
                <a:blip r:embed="rId3"/>
                <a:stretch>
                  <a:fillRect/>
                </a:stretch>
              </p:blipFill>
              <p:spPr>
                <a:xfrm>
                  <a:off x="539552" y="1379333"/>
                  <a:ext cx="7848872" cy="3762873"/>
                </a:xfrm>
                <a:prstGeom prst="rect">
                  <a:avLst/>
                </a:prstGeom>
              </p:spPr>
            </p:pic>
            <p:pic>
              <p:nvPicPr>
                <p:cNvPr id="14" name="Picture 13"/>
                <p:cNvPicPr>
                  <a:picLocks noChangeAspect="1"/>
                </p:cNvPicPr>
                <p:nvPr/>
              </p:nvPicPr>
              <p:blipFill>
                <a:blip r:embed="rId4"/>
                <a:stretch>
                  <a:fillRect/>
                </a:stretch>
              </p:blipFill>
              <p:spPr>
                <a:xfrm>
                  <a:off x="1763688" y="5144358"/>
                  <a:ext cx="6624736" cy="1393164"/>
                </a:xfrm>
                <a:prstGeom prst="rect">
                  <a:avLst/>
                </a:prstGeom>
              </p:spPr>
            </p:pic>
          </p:grpSp>
        </p:gr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927" y="5392028"/>
              <a:ext cx="1084096" cy="1480249"/>
            </a:xfrm>
            <a:prstGeom prst="rect">
              <a:avLst/>
            </a:prstGeom>
          </p:spPr>
        </p:pic>
      </p:grpSp>
      <p:sp>
        <p:nvSpPr>
          <p:cNvPr id="25" name="Rectangle 24"/>
          <p:cNvSpPr/>
          <p:nvPr/>
        </p:nvSpPr>
        <p:spPr>
          <a:xfrm>
            <a:off x="4827779" y="2543824"/>
            <a:ext cx="3760388" cy="461665"/>
          </a:xfrm>
          <a:prstGeom prst="rect">
            <a:avLst/>
          </a:prstGeom>
          <a:solidFill>
            <a:srgbClr val="0033CC"/>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inux Libertine"/>
                <a:ea typeface="+mn-ea"/>
                <a:cs typeface="+mn-cs"/>
                <a:hlinkClick r:id="rId6"/>
              </a:rPr>
              <a:t>Wikidata: SPARQL tutorial</a:t>
            </a:r>
            <a:endParaRPr kumimoji="0" lang="en-US" sz="2400" b="0" i="0" u="none" strike="noStrike" kern="1200" cap="none" spc="0" normalizeH="0" baseline="0" noProof="0" dirty="0">
              <a:ln>
                <a:noFill/>
              </a:ln>
              <a:solidFill>
                <a:srgbClr val="000000"/>
              </a:solidFill>
              <a:effectLst/>
              <a:uLnTx/>
              <a:uFillTx/>
              <a:latin typeface="Linux Libertine"/>
              <a:ea typeface="+mn-ea"/>
              <a:cs typeface="+mn-cs"/>
            </a:endParaRPr>
          </a:p>
        </p:txBody>
      </p:sp>
      <p:sp>
        <p:nvSpPr>
          <p:cNvPr id="29" name="Rectangle 28"/>
          <p:cNvSpPr/>
          <p:nvPr/>
        </p:nvSpPr>
        <p:spPr>
          <a:xfrm>
            <a:off x="4827779" y="1895651"/>
            <a:ext cx="3760388" cy="646331"/>
          </a:xfrm>
          <a:prstGeom prst="rect">
            <a:avLst/>
          </a:prstGeom>
          <a:solidFill>
            <a:srgbClr val="0033CC"/>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READ THI</a:t>
            </a:r>
            <a:r>
              <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S: Vrandečić, D., &amp; Krötzsch, M. (2014). </a:t>
            </a:r>
            <a:r>
              <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hlinkClick r:id="rId7"/>
              </a:rPr>
              <a:t>Wikidata: a Free Collaborative Knowledgebase</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Communications of the ACM</a:t>
            </a:r>
            <a:r>
              <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1200" b="0"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57</a:t>
            </a:r>
            <a:r>
              <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(10), 78-85.</a:t>
            </a:r>
            <a:endParaRPr kumimoji="0" lang="en-US" sz="1200" b="0" i="1"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2050244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42" name="Group 1"/>
          <p:cNvGrpSpPr>
            <a:grpSpLocks/>
          </p:cNvGrpSpPr>
          <p:nvPr/>
        </p:nvGrpSpPr>
        <p:grpSpPr bwMode="auto">
          <a:xfrm>
            <a:off x="35160" y="131765"/>
            <a:ext cx="9042168" cy="6637337"/>
            <a:chOff x="35158" y="131763"/>
            <a:chExt cx="9042167" cy="6637337"/>
          </a:xfrm>
        </p:grpSpPr>
        <p:grpSp>
          <p:nvGrpSpPr>
            <p:cNvPr id="266243" name="Group 15"/>
            <p:cNvGrpSpPr>
              <a:grpSpLocks/>
            </p:cNvGrpSpPr>
            <p:nvPr/>
          </p:nvGrpSpPr>
          <p:grpSpPr bwMode="auto">
            <a:xfrm>
              <a:off x="35158" y="131763"/>
              <a:ext cx="9042167" cy="6637337"/>
              <a:chOff x="-30831" y="113355"/>
              <a:chExt cx="9040976" cy="6636651"/>
            </a:xfrm>
          </p:grpSpPr>
          <p:sp>
            <p:nvSpPr>
              <p:cNvPr id="266245" name="Rectangle 14"/>
              <p:cNvSpPr>
                <a:spLocks noChangeArrowheads="1"/>
              </p:cNvSpPr>
              <p:nvPr/>
            </p:nvSpPr>
            <p:spPr bwMode="auto">
              <a:xfrm>
                <a:off x="47625" y="491722"/>
                <a:ext cx="36411" cy="237230"/>
              </a:xfrm>
              <a:prstGeom prst="rect">
                <a:avLst/>
              </a:prstGeom>
              <a:solidFill>
                <a:schemeClr val="bg1"/>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nvGrpSpPr>
              <p:cNvPr id="266246" name="Group 1"/>
              <p:cNvGrpSpPr>
                <a:grpSpLocks/>
              </p:cNvGrpSpPr>
              <p:nvPr/>
            </p:nvGrpSpPr>
            <p:grpSpPr bwMode="auto">
              <a:xfrm>
                <a:off x="-30831" y="113355"/>
                <a:ext cx="9040976" cy="6636651"/>
                <a:chOff x="-30831" y="0"/>
                <a:chExt cx="9040976" cy="6636651"/>
              </a:xfrm>
            </p:grpSpPr>
            <p:grpSp>
              <p:nvGrpSpPr>
                <p:cNvPr id="266247" name="Group 2"/>
                <p:cNvGrpSpPr>
                  <a:grpSpLocks/>
                </p:cNvGrpSpPr>
                <p:nvPr/>
              </p:nvGrpSpPr>
              <p:grpSpPr bwMode="auto">
                <a:xfrm>
                  <a:off x="299126" y="991201"/>
                  <a:ext cx="8665361" cy="2639417"/>
                  <a:chOff x="395536" y="2705298"/>
                  <a:chExt cx="8110414" cy="2363370"/>
                </a:xfrm>
              </p:grpSpPr>
              <p:pic>
                <p:nvPicPr>
                  <p:cNvPr id="2662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852936"/>
                    <a:ext cx="8110414" cy="22157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62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47" y="3027778"/>
                    <a:ext cx="734365" cy="61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93" y="2705298"/>
                    <a:ext cx="295275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6248" name="Group 3"/>
                <p:cNvGrpSpPr>
                  <a:grpSpLocks/>
                </p:cNvGrpSpPr>
                <p:nvPr/>
              </p:nvGrpSpPr>
              <p:grpSpPr bwMode="auto">
                <a:xfrm>
                  <a:off x="230351" y="3980665"/>
                  <a:ext cx="8734137" cy="1805814"/>
                  <a:chOff x="230351" y="3936402"/>
                  <a:chExt cx="8734137" cy="1805814"/>
                </a:xfrm>
              </p:grpSpPr>
              <p:pic>
                <p:nvPicPr>
                  <p:cNvPr id="2662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936402"/>
                    <a:ext cx="8712968" cy="13395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625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351" y="4200898"/>
                    <a:ext cx="8734137" cy="15413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26624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351" y="5878103"/>
                  <a:ext cx="8734137" cy="7585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625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9769" y="59915"/>
                  <a:ext cx="5470376" cy="134748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30831" y="0"/>
                  <a:ext cx="3543837" cy="92323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5400" b="1" cap="all" dirty="0">
                      <a:ln w="0"/>
                      <a:solidFill>
                        <a:srgbClr val="0000FF"/>
                      </a:solidFill>
                      <a:effectLst>
                        <a:reflection blurRad="12700" stA="50000" endPos="50000" dist="5000" dir="5400000" sy="-100000" rotWithShape="0"/>
                      </a:effectLst>
                    </a:rPr>
                    <a:t>WIKIDATA</a:t>
                  </a:r>
                </a:p>
              </p:txBody>
            </p:sp>
            <p:sp>
              <p:nvSpPr>
                <p:cNvPr id="266252" name="TextBox 7"/>
                <p:cNvSpPr txBox="1">
                  <a:spLocks noChangeArrowheads="1"/>
                </p:cNvSpPr>
                <p:nvPr/>
              </p:nvSpPr>
              <p:spPr bwMode="auto">
                <a:xfrm>
                  <a:off x="198621" y="3601355"/>
                  <a:ext cx="2808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hlinkClick r:id="rId9"/>
                    </a:rPr>
                    <a:t>http://www.wikidata.org/</a:t>
                  </a:r>
                  <a:r>
                    <a:rPr lang="en-US" altLang="en-US" sz="1600"/>
                    <a:t> </a:t>
                  </a:r>
                </a:p>
              </p:txBody>
            </p:sp>
            <p:sp>
              <p:nvSpPr>
                <p:cNvPr id="266253" name="TextBox 8"/>
                <p:cNvSpPr txBox="1">
                  <a:spLocks noChangeArrowheads="1"/>
                </p:cNvSpPr>
                <p:nvPr/>
              </p:nvSpPr>
              <p:spPr bwMode="auto">
                <a:xfrm>
                  <a:off x="6168752" y="2881511"/>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solidFill>
                        <a:srgbClr val="0070C0"/>
                      </a:solidFill>
                    </a:rPr>
                    <a:t>31.07.2015</a:t>
                  </a:r>
                </a:p>
              </p:txBody>
            </p:sp>
          </p:grpSp>
        </p:grpSp>
        <p:pic>
          <p:nvPicPr>
            <p:cNvPr id="266244"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7281" y="3290600"/>
              <a:ext cx="3888432" cy="7010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635000"/>
            <a:ext cx="7810500" cy="61658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txBox="1">
            <a:spLocks noChangeArrowheads="1"/>
          </p:cNvSpPr>
          <p:nvPr/>
        </p:nvSpPr>
        <p:spPr>
          <a:xfrm>
            <a:off x="960440" y="-53975"/>
            <a:ext cx="8181975" cy="530225"/>
          </a:xfrm>
          <a:prstGeom prst="rect">
            <a:avLst/>
          </a:prstGeom>
          <a:noFill/>
        </p:spPr>
        <p:txBody>
          <a:bodyPr lIns="92075" tIns="46038" rIns="92075" bIns="46038"/>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GB" altLang="en-US" sz="3200" b="1" kern="0" dirty="0"/>
              <a:t>Wikidata Example</a:t>
            </a:r>
          </a:p>
        </p:txBody>
      </p:sp>
      <p:sp>
        <p:nvSpPr>
          <p:cNvPr id="267268" name="Rectangle 1"/>
          <p:cNvSpPr>
            <a:spLocks noChangeArrowheads="1"/>
          </p:cNvSpPr>
          <p:nvPr/>
        </p:nvSpPr>
        <p:spPr bwMode="auto">
          <a:xfrm>
            <a:off x="2879725" y="635074"/>
            <a:ext cx="3759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hlinkClick r:id="rId3"/>
              </a:rPr>
              <a:t>https://tools.wmflabs.org/reasonator/?q=Q42</a:t>
            </a:r>
            <a:r>
              <a:rPr lang="en-US" altLang="en-US" sz="1400"/>
              <a:t>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96" y="4890787"/>
            <a:ext cx="9073008" cy="1938992"/>
          </a:xfrm>
          <a:prstGeom prst="rect">
            <a:avLst/>
          </a:prstGeom>
          <a:solidFill>
            <a:srgbClr val="0033CC"/>
          </a:solid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DBpedia and Wikidata are two online projects focused on offering structured data from Wikipedia in order to ease its exploitation on the Linked Data Web. A fundamental differences between both projects is that Wikidata has an open centralized nature, whereas DBpedia is more popular in the Semantic Web and the Linked Open Data communities and depends on the different linguistic editions of Wikipedia. [</a:t>
            </a:r>
            <a:r>
              <a:rPr kumimoji="0" lang="en-US" sz="2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hlinkClick r:id="rId2"/>
              </a:rPr>
              <a:t>source</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endParaRPr kumimoji="0" lang="en-US" sz="2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35496" y="1884582"/>
            <a:ext cx="9073008" cy="2923877"/>
          </a:xfrm>
          <a:prstGeom prst="rect">
            <a:avLst/>
          </a:prstGeom>
          <a:solidFill>
            <a:srgbClr val="0033CC"/>
          </a:solid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292929"/>
                </a:solidFill>
                <a:effectLst/>
                <a:uLnTx/>
                <a:uFillTx/>
                <a:latin typeface="Arial" panose="020B0604020202020204" pitchFamily="34" charset="0"/>
                <a:ea typeface="+mn-ea"/>
                <a:cs typeface="Arial" panose="020B0604020202020204" pitchFamily="34" charset="0"/>
                <a:hlinkClick r:id="rId3"/>
              </a:rPr>
              <a:t>DBpedia</a:t>
            </a:r>
            <a:r>
              <a:rPr kumimoji="0" lang="en-US" sz="2000" b="0" i="0" u="none" strike="noStrike" kern="1200" cap="none" spc="0" normalizeH="0" baseline="0" noProof="0" dirty="0">
                <a:ln>
                  <a:noFill/>
                </a:ln>
                <a:solidFill>
                  <a:srgbClr val="292929"/>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and</a:t>
            </a:r>
            <a:r>
              <a:rPr kumimoji="0" lang="en-US" sz="2000" b="0" i="0" u="none" strike="noStrike" kern="1200" cap="none" spc="0" normalizeH="0" baseline="0" noProof="0" dirty="0">
                <a:ln>
                  <a:noFill/>
                </a:ln>
                <a:solidFill>
                  <a:srgbClr val="292929"/>
                </a:solidFill>
                <a:effectLst/>
                <a:uLnTx/>
                <a:uFillTx/>
                <a:latin typeface="Arial" panose="020B0604020202020204" pitchFamily="34" charset="0"/>
                <a:ea typeface="+mn-ea"/>
                <a:cs typeface="Arial" panose="020B0604020202020204" pitchFamily="34" charset="0"/>
              </a:rPr>
              <a:t> </a:t>
            </a:r>
            <a:r>
              <a:rPr kumimoji="0" lang="en-US" sz="2000" b="0" i="0" u="sng" strike="noStrike" kern="1200" cap="none" spc="0" normalizeH="0" baseline="0" noProof="0" dirty="0">
                <a:ln>
                  <a:noFill/>
                </a:ln>
                <a:solidFill>
                  <a:srgbClr val="292929"/>
                </a:solidFill>
                <a:effectLst/>
                <a:uLnTx/>
                <a:uFillTx/>
                <a:latin typeface="Arial" panose="020B0604020202020204" pitchFamily="34" charset="0"/>
                <a:ea typeface="+mn-ea"/>
                <a:cs typeface="Arial" panose="020B0604020202020204" pitchFamily="34" charset="0"/>
                <a:hlinkClick r:id="rId4"/>
              </a:rPr>
              <a:t>Wikidata</a:t>
            </a:r>
            <a:r>
              <a:rPr kumimoji="0" lang="en-US" sz="2000" b="0" i="0" u="none" strike="noStrike" kern="1200" cap="none" spc="0" normalizeH="0" baseline="0" noProof="0" dirty="0">
                <a:ln>
                  <a:noFill/>
                </a:ln>
                <a:solidFill>
                  <a:srgbClr val="292929"/>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 two related and similar, but still very different, </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hlinkClick r:id="rId5"/>
              </a:rPr>
              <a:t>Linked Data</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projects, both built around Wikipedia.</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DBpedia’s focus is on </a:t>
            </a:r>
            <a:r>
              <a:rPr kumimoji="0" lang="en-US" sz="2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generating </a:t>
            </a:r>
            <a:r>
              <a:rPr kumimoji="0" lang="en-US" sz="2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hlinkClick r:id="rId6"/>
              </a:rPr>
              <a:t>Linked Open Data</a:t>
            </a:r>
            <a:r>
              <a:rPr kumimoji="0" lang="en-US" sz="2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from</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hlinkClick r:id="rId7"/>
              </a:rPr>
              <a:t>Wikipedia</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documents.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Wikidata’s focus is on </a:t>
            </a:r>
            <a:r>
              <a:rPr kumimoji="0" lang="en-US" sz="2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creating Linked Open (meta)Data to supplement</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Wikipedia documents.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Both projects provide access to their respective Linked Open Data via SPARQL Query Service endpoints. [</a:t>
            </a:r>
            <a:r>
              <a:rPr kumimoji="0" lang="en-US" sz="2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hlinkClick r:id="rId8"/>
              </a:rPr>
              <a:t>source</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p>
        </p:txBody>
      </p:sp>
      <p:pic>
        <p:nvPicPr>
          <p:cNvPr id="5" name="Picture 4"/>
          <p:cNvPicPr>
            <a:picLocks noChangeAspect="1"/>
          </p:cNvPicPr>
          <p:nvPr/>
        </p:nvPicPr>
        <p:blipFill>
          <a:blip r:embed="rId9"/>
          <a:stretch>
            <a:fillRect/>
          </a:stretch>
        </p:blipFill>
        <p:spPr>
          <a:xfrm>
            <a:off x="5618892" y="169288"/>
            <a:ext cx="1944216" cy="1581011"/>
          </a:xfrm>
          <a:prstGeom prst="rect">
            <a:avLst/>
          </a:prstGeom>
          <a:ln w="38100">
            <a:solidFill>
              <a:srgbClr val="0033CC"/>
            </a:solidFill>
          </a:ln>
        </p:spPr>
      </p:pic>
      <p:pic>
        <p:nvPicPr>
          <p:cNvPr id="6" name="Picture 5"/>
          <p:cNvPicPr>
            <a:picLocks noChangeAspect="1"/>
          </p:cNvPicPr>
          <p:nvPr/>
        </p:nvPicPr>
        <p:blipFill>
          <a:blip r:embed="rId10"/>
          <a:stretch>
            <a:fillRect/>
          </a:stretch>
        </p:blipFill>
        <p:spPr>
          <a:xfrm>
            <a:off x="1410707" y="169289"/>
            <a:ext cx="2632894" cy="1560888"/>
          </a:xfrm>
          <a:prstGeom prst="rect">
            <a:avLst/>
          </a:prstGeom>
          <a:ln w="38100">
            <a:solidFill>
              <a:srgbClr val="0033CC"/>
            </a:solidFill>
          </a:ln>
        </p:spPr>
      </p:pic>
      <p:sp>
        <p:nvSpPr>
          <p:cNvPr id="7" name="Rectangle 6"/>
          <p:cNvSpPr/>
          <p:nvPr/>
        </p:nvSpPr>
        <p:spPr>
          <a:xfrm>
            <a:off x="4276355" y="620688"/>
            <a:ext cx="110799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0"/>
                <a:solidFill>
                  <a:srgbClr val="3366FF"/>
                </a:solidFill>
                <a:effectLst>
                  <a:outerShdw blurRad="38100" dist="19050" dir="2700000" algn="tl" rotWithShape="0">
                    <a:srgbClr val="333333">
                      <a:alpha val="40000"/>
                    </a:srgbClr>
                  </a:outerShdw>
                </a:effectLst>
                <a:uLnTx/>
                <a:uFillTx/>
                <a:latin typeface="Arial" panose="020B0604020202020204" pitchFamily="34" charset="0"/>
                <a:ea typeface="+mn-ea"/>
                <a:cs typeface="Arial" panose="020B0604020202020204" pitchFamily="34" charset="0"/>
              </a:rPr>
              <a:t>VS</a:t>
            </a:r>
          </a:p>
        </p:txBody>
      </p:sp>
    </p:spTree>
    <p:extLst>
      <p:ext uri="{BB962C8B-B14F-4D97-AF65-F5344CB8AC3E}">
        <p14:creationId xmlns:p14="http://schemas.microsoft.com/office/powerpoint/2010/main" val="801194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60440" y="-53975"/>
            <a:ext cx="8181975" cy="1106488"/>
          </a:xfrm>
          <a:prstGeom prst="rect">
            <a:avLst/>
          </a:prstGeom>
          <a:noFill/>
        </p:spPr>
        <p:txBody>
          <a:bodyPr lIns="92075" tIns="46038" rIns="92075" bIns="46038"/>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GB" altLang="en-US" sz="3200" b="1" kern="0" dirty="0"/>
              <a:t>Read More on Current State of Data Science and Related Fields Here:</a:t>
            </a:r>
          </a:p>
        </p:txBody>
      </p:sp>
      <p:grpSp>
        <p:nvGrpSpPr>
          <p:cNvPr id="268291" name="Group 10"/>
          <p:cNvGrpSpPr>
            <a:grpSpLocks/>
          </p:cNvGrpSpPr>
          <p:nvPr/>
        </p:nvGrpSpPr>
        <p:grpSpPr bwMode="auto">
          <a:xfrm>
            <a:off x="115890" y="954088"/>
            <a:ext cx="8909050" cy="5899230"/>
            <a:chOff x="115987" y="953295"/>
            <a:chExt cx="8908608" cy="5899412"/>
          </a:xfrm>
        </p:grpSpPr>
        <p:grpSp>
          <p:nvGrpSpPr>
            <p:cNvPr id="268292" name="Group 8"/>
            <p:cNvGrpSpPr>
              <a:grpSpLocks/>
            </p:cNvGrpSpPr>
            <p:nvPr/>
          </p:nvGrpSpPr>
          <p:grpSpPr bwMode="auto">
            <a:xfrm>
              <a:off x="115987" y="953295"/>
              <a:ext cx="8904187" cy="5899412"/>
              <a:chOff x="115987" y="953295"/>
              <a:chExt cx="8904187" cy="5899412"/>
            </a:xfrm>
          </p:grpSpPr>
          <p:sp>
            <p:nvSpPr>
              <p:cNvPr id="268296" name="TextBox 3"/>
              <p:cNvSpPr txBox="1">
                <a:spLocks noChangeArrowheads="1"/>
              </p:cNvSpPr>
              <p:nvPr/>
            </p:nvSpPr>
            <p:spPr bwMode="auto">
              <a:xfrm>
                <a:off x="115987" y="4267304"/>
                <a:ext cx="5680149" cy="258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DATAVERSITY® is a provider of high quality educational resources for business and information technology professionals on the uses and management of data. Our worldwide community of practitioners, experts, and developers participate in, and benefit from hosted conferences, articles and blogs, as well as live webinars, certification, daily news reports, presentations, research, and training materials.</a:t>
                </a:r>
              </a:p>
              <a:p>
                <a:pPr eaLnBrk="1" hangingPunct="1">
                  <a:spcBef>
                    <a:spcPct val="0"/>
                  </a:spcBef>
                  <a:buFontTx/>
                  <a:buNone/>
                </a:pPr>
                <a:endParaRPr lang="en-US" altLang="en-US" sz="800"/>
              </a:p>
              <a:p>
                <a:pPr eaLnBrk="1" hangingPunct="1">
                  <a:spcBef>
                    <a:spcPct val="0"/>
                  </a:spcBef>
                  <a:buFontTx/>
                  <a:buNone/>
                </a:pPr>
                <a:r>
                  <a:rPr lang="en-US" altLang="en-US" sz="1400"/>
                  <a:t>MISSION STATEMENT:</a:t>
                </a:r>
                <a:r>
                  <a:rPr lang="en-US" altLang="en-US" sz="1400" b="1"/>
                  <a:t> </a:t>
                </a:r>
                <a:r>
                  <a:rPr lang="en-US" altLang="en-US" sz="1400"/>
                  <a:t>The DATAVERSITY mission is to provide the single best source of education for anyone working with data in their professional life.  If you need to learn how to implement and/or manage a data-driven business solution, we want you to be able to find the answers at DATAVERSITY.</a:t>
                </a:r>
              </a:p>
            </p:txBody>
          </p:sp>
          <p:grpSp>
            <p:nvGrpSpPr>
              <p:cNvPr id="268297" name="Group 7"/>
              <p:cNvGrpSpPr>
                <a:grpSpLocks/>
              </p:cNvGrpSpPr>
              <p:nvPr/>
            </p:nvGrpSpPr>
            <p:grpSpPr bwMode="auto">
              <a:xfrm>
                <a:off x="115987" y="953295"/>
                <a:ext cx="8904187" cy="3354659"/>
                <a:chOff x="211237" y="981870"/>
                <a:chExt cx="8904187" cy="3354659"/>
              </a:xfrm>
            </p:grpSpPr>
            <p:grpSp>
              <p:nvGrpSpPr>
                <p:cNvPr id="268300" name="Group 2"/>
                <p:cNvGrpSpPr>
                  <a:grpSpLocks/>
                </p:cNvGrpSpPr>
                <p:nvPr/>
              </p:nvGrpSpPr>
              <p:grpSpPr bwMode="auto">
                <a:xfrm>
                  <a:off x="211237" y="981870"/>
                  <a:ext cx="6304979" cy="1472910"/>
                  <a:chOff x="162240" y="1371954"/>
                  <a:chExt cx="8539046" cy="2158713"/>
                </a:xfrm>
              </p:grpSpPr>
              <p:pic>
                <p:nvPicPr>
                  <p:cNvPr id="26830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81354"/>
                    <a:ext cx="8521774" cy="194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8305" name="Rectangle 1"/>
                  <p:cNvSpPr>
                    <a:spLocks noChangeArrowheads="1"/>
                  </p:cNvSpPr>
                  <p:nvPr/>
                </p:nvSpPr>
                <p:spPr bwMode="auto">
                  <a:xfrm>
                    <a:off x="162240" y="1371954"/>
                    <a:ext cx="3062522" cy="45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hlinkClick r:id="rId3"/>
                      </a:rPr>
                      <a:t>http://www.dataversity.net</a:t>
                    </a:r>
                    <a:r>
                      <a:rPr lang="en-US" altLang="en-US" sz="1400"/>
                      <a:t> </a:t>
                    </a:r>
                  </a:p>
                </p:txBody>
              </p:sp>
            </p:grpSp>
            <p:pic>
              <p:nvPicPr>
                <p:cNvPr id="268301"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0176" y="2454780"/>
                  <a:ext cx="5645248" cy="18817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8302" name="Rectangle 4"/>
                <p:cNvSpPr>
                  <a:spLocks noChangeArrowheads="1"/>
                </p:cNvSpPr>
                <p:nvPr/>
              </p:nvSpPr>
              <p:spPr bwMode="auto">
                <a:xfrm>
                  <a:off x="3795365" y="2824895"/>
                  <a:ext cx="5166320" cy="27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a:hlinkClick r:id="rId5"/>
                    </a:rPr>
                    <a:t>http://www.dataversity.net/category/data-topics/smart-data-data-topics/</a:t>
                  </a:r>
                  <a:r>
                    <a:rPr lang="en-US" altLang="en-US" sz="1200"/>
                    <a:t> </a:t>
                  </a:r>
                </a:p>
              </p:txBody>
            </p:sp>
            <p:sp>
              <p:nvSpPr>
                <p:cNvPr id="7" name="Bent Arrow 6"/>
                <p:cNvSpPr/>
                <p:nvPr/>
              </p:nvSpPr>
              <p:spPr bwMode="auto">
                <a:xfrm flipV="1">
                  <a:off x="427126" y="2711939"/>
                  <a:ext cx="3014512" cy="237262"/>
                </a:xfrm>
                <a:prstGeom prst="bentArrow">
                  <a:avLst>
                    <a:gd name="adj1" fmla="val 25000"/>
                    <a:gd name="adj2" fmla="val 25000"/>
                    <a:gd name="adj3" fmla="val 44364"/>
                    <a:gd name="adj4" fmla="val 43750"/>
                  </a:avLst>
                </a:prstGeom>
                <a:solidFill>
                  <a:schemeClr val="accent1"/>
                </a:solidFill>
                <a:ln w="9525" cap="flat" cmpd="sng" algn="ctr">
                  <a:solidFill>
                    <a:schemeClr val="tx1"/>
                  </a:solidFill>
                  <a:prstDash val="solid"/>
                  <a:round/>
                  <a:headEnd type="none" w="med" len="med"/>
                  <a:tailEnd type="none" w="med" len="med"/>
                </a:ln>
                <a:effectLst/>
              </p:spPr>
              <p:txBody>
                <a:bodyPr lIns="18000" tIns="10800" rIns="18000" bIns="10800" anchor="ctr" anchorCtr="1">
                  <a:spAutoFit/>
                </a:bodyPr>
                <a:lstStyle/>
                <a:p>
                  <a:pPr>
                    <a:defRPr/>
                  </a:pPr>
                  <a:endParaRPr lang="en-US"/>
                </a:p>
              </p:txBody>
            </p:sp>
          </p:grpSp>
          <p:pic>
            <p:nvPicPr>
              <p:cNvPr id="26829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44" y="2813933"/>
                <a:ext cx="2160239" cy="122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829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9638" y="962521"/>
                <a:ext cx="2500536" cy="1613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8293" name="Group 9"/>
            <p:cNvGrpSpPr>
              <a:grpSpLocks/>
            </p:cNvGrpSpPr>
            <p:nvPr/>
          </p:nvGrpSpPr>
          <p:grpSpPr bwMode="auto">
            <a:xfrm>
              <a:off x="5700886" y="4288023"/>
              <a:ext cx="3323709" cy="2524212"/>
              <a:chOff x="6283274" y="4583298"/>
              <a:chExt cx="2760371" cy="2274701"/>
            </a:xfrm>
          </p:grpSpPr>
          <p:pic>
            <p:nvPicPr>
              <p:cNvPr id="26829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3274" y="4770324"/>
                <a:ext cx="2760371" cy="20876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829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3275" y="4583298"/>
                <a:ext cx="2760370" cy="5123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52815" y="1166482"/>
            <a:ext cx="3991719" cy="1754326"/>
          </a:xfrm>
          <a:prstGeom prst="rect">
            <a:avLst/>
          </a:prstGeom>
          <a:noFill/>
        </p:spPr>
        <p:txBody>
          <a:bodyPr>
            <a:spAutoFit/>
          </a:bodyPr>
          <a:lstStyle/>
          <a:p>
            <a:pPr algn="ctr">
              <a:defRPr/>
            </a:pPr>
            <a:r>
              <a:rPr lang="en-US" sz="3600" b="1" dirty="0">
                <a:ln w="10541" cmpd="sng">
                  <a:solidFill>
                    <a:schemeClr val="accent1">
                      <a:shade val="88000"/>
                      <a:satMod val="110000"/>
                    </a:schemeClr>
                  </a:solidFill>
                  <a:prstDash val="solid"/>
                </a:ln>
                <a:solidFill>
                  <a:srgbClr val="0000FF"/>
                </a:solidFill>
              </a:rPr>
              <a:t>… understanding the Semantic Web reasoning !</a:t>
            </a:r>
            <a:r>
              <a:rPr lang="ru-RU" sz="3600" b="1" dirty="0">
                <a:ln w="10541" cmpd="sng">
                  <a:solidFill>
                    <a:schemeClr val="accent1">
                      <a:shade val="88000"/>
                      <a:satMod val="110000"/>
                    </a:schemeClr>
                  </a:solidFill>
                  <a:prstDash val="solid"/>
                </a:ln>
                <a:solidFill>
                  <a:srgbClr val="0000FF"/>
                </a:solidFill>
              </a:rPr>
              <a:t> </a:t>
            </a:r>
            <a:endParaRPr lang="en-US" sz="3600" b="1" dirty="0">
              <a:ln w="10541" cmpd="sng">
                <a:solidFill>
                  <a:schemeClr val="accent1">
                    <a:shade val="88000"/>
                    <a:satMod val="110000"/>
                  </a:schemeClr>
                </a:solidFill>
                <a:prstDash val="solid"/>
              </a:ln>
              <a:solidFill>
                <a:srgbClr val="0000FF"/>
              </a:solidFill>
            </a:endParaRPr>
          </a:p>
        </p:txBody>
      </p:sp>
      <p:grpSp>
        <p:nvGrpSpPr>
          <p:cNvPr id="269315" name="Group 12"/>
          <p:cNvGrpSpPr>
            <a:grpSpLocks/>
          </p:cNvGrpSpPr>
          <p:nvPr/>
        </p:nvGrpSpPr>
        <p:grpSpPr bwMode="auto">
          <a:xfrm>
            <a:off x="47662" y="190500"/>
            <a:ext cx="5337175" cy="6369050"/>
            <a:chOff x="48402" y="191055"/>
            <a:chExt cx="5337018" cy="6368827"/>
          </a:xfrm>
        </p:grpSpPr>
        <p:grpSp>
          <p:nvGrpSpPr>
            <p:cNvPr id="269318" name="Group 3"/>
            <p:cNvGrpSpPr>
              <a:grpSpLocks/>
            </p:cNvGrpSpPr>
            <p:nvPr/>
          </p:nvGrpSpPr>
          <p:grpSpPr bwMode="auto">
            <a:xfrm>
              <a:off x="48402" y="270609"/>
              <a:ext cx="4896544" cy="6289273"/>
              <a:chOff x="611560" y="242616"/>
              <a:chExt cx="4896544" cy="6289273"/>
            </a:xfrm>
          </p:grpSpPr>
          <p:pic>
            <p:nvPicPr>
              <p:cNvPr id="26932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42616"/>
                <a:ext cx="4896544" cy="6289273"/>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660328" y="6062356"/>
                <a:ext cx="4802777" cy="461649"/>
              </a:xfrm>
              <a:prstGeom prst="rect">
                <a:avLst/>
              </a:prstGeom>
              <a:noFill/>
              <a:ln w="25400">
                <a:noFill/>
              </a:ln>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What can make me even better?..</a:t>
                </a:r>
              </a:p>
            </p:txBody>
          </p:sp>
        </p:grpSp>
        <p:grpSp>
          <p:nvGrpSpPr>
            <p:cNvPr id="269319" name="Group 7"/>
            <p:cNvGrpSpPr>
              <a:grpSpLocks/>
            </p:cNvGrpSpPr>
            <p:nvPr/>
          </p:nvGrpSpPr>
          <p:grpSpPr bwMode="auto">
            <a:xfrm>
              <a:off x="4017268" y="191055"/>
              <a:ext cx="1368152" cy="432048"/>
              <a:chOff x="2339752" y="260648"/>
              <a:chExt cx="2304256" cy="648072"/>
            </a:xfrm>
          </p:grpSpPr>
          <p:sp>
            <p:nvSpPr>
              <p:cNvPr id="9" name="Rounded Rectangle 8"/>
              <p:cNvSpPr/>
              <p:nvPr/>
            </p:nvSpPr>
            <p:spPr>
              <a:xfrm>
                <a:off x="2339360" y="260648"/>
                <a:ext cx="2304648" cy="6476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69321" name="Group 9"/>
              <p:cNvGrpSpPr>
                <a:grpSpLocks/>
              </p:cNvGrpSpPr>
              <p:nvPr/>
            </p:nvGrpSpPr>
            <p:grpSpPr bwMode="auto">
              <a:xfrm>
                <a:off x="2462260" y="351707"/>
                <a:ext cx="2076450" cy="478529"/>
                <a:chOff x="3286125" y="3050025"/>
                <a:chExt cx="2076450" cy="478529"/>
              </a:xfrm>
            </p:grpSpPr>
            <p:pic>
              <p:nvPicPr>
                <p:cNvPr id="269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3267075"/>
                  <a:ext cx="2076450" cy="26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93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050025"/>
                  <a:ext cx="20764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pic>
        <p:nvPicPr>
          <p:cNvPr id="269316"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462" y="4765675"/>
            <a:ext cx="20161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4915357" y="3415010"/>
            <a:ext cx="4224426" cy="144655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Rules and Reasoning</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87" y="911261"/>
            <a:ext cx="3889375" cy="1200329"/>
          </a:xfrm>
          <a:prstGeom prst="rect">
            <a:avLst/>
          </a:prstGeom>
          <a:solidFill>
            <a:schemeClr val="bg1">
              <a:lumMod val="85000"/>
            </a:schemeClr>
          </a:solidFill>
          <a:ln w="19050">
            <a:solidFill>
              <a:schemeClr val="tx1"/>
            </a:solidFill>
          </a:ln>
        </p:spPr>
        <p:txBody>
          <a:bodyPr>
            <a:spAutoFit/>
          </a:bodyPr>
          <a:lstStyle/>
          <a:p>
            <a:pPr>
              <a:defRPr/>
            </a:pPr>
            <a:r>
              <a:rPr lang="en-US" sz="1800" dirty="0"/>
              <a:t>Semantic Web / Ontologies / OWL are based on the </a:t>
            </a:r>
            <a:r>
              <a:rPr lang="en-US" sz="1800" b="1" dirty="0">
                <a:solidFill>
                  <a:srgbClr val="FF0000"/>
                </a:solidFill>
              </a:rPr>
              <a:t>Open World Assumption</a:t>
            </a:r>
            <a:r>
              <a:rPr lang="en-US" sz="1800" dirty="0"/>
              <a:t>: “</a:t>
            </a:r>
            <a:r>
              <a:rPr lang="en-US" sz="1800"/>
              <a:t>everything is allowed </a:t>
            </a:r>
            <a:r>
              <a:rPr lang="en-US" sz="1800" dirty="0"/>
              <a:t>if not explicitly prohibited”</a:t>
            </a:r>
          </a:p>
        </p:txBody>
      </p:sp>
      <p:sp>
        <p:nvSpPr>
          <p:cNvPr id="3" name="TextBox 2"/>
          <p:cNvSpPr txBox="1"/>
          <p:nvPr/>
        </p:nvSpPr>
        <p:spPr>
          <a:xfrm>
            <a:off x="5407025" y="896974"/>
            <a:ext cx="3600450" cy="1200329"/>
          </a:xfrm>
          <a:prstGeom prst="rect">
            <a:avLst/>
          </a:prstGeom>
          <a:solidFill>
            <a:schemeClr val="bg1">
              <a:lumMod val="85000"/>
            </a:schemeClr>
          </a:solidFill>
          <a:ln w="19050">
            <a:solidFill>
              <a:schemeClr val="tx1"/>
            </a:solidFill>
          </a:ln>
        </p:spPr>
        <p:txBody>
          <a:bodyPr>
            <a:spAutoFit/>
          </a:bodyPr>
          <a:lstStyle/>
          <a:p>
            <a:pPr>
              <a:defRPr/>
            </a:pPr>
            <a:r>
              <a:rPr lang="en-US" sz="1800" dirty="0"/>
              <a:t>Databases / SQL / Prologue are based on the </a:t>
            </a:r>
            <a:r>
              <a:rPr lang="en-US" sz="1800" b="1" dirty="0">
                <a:solidFill>
                  <a:srgbClr val="FF0000"/>
                </a:solidFill>
              </a:rPr>
              <a:t>Closed World Assumption</a:t>
            </a:r>
            <a:r>
              <a:rPr lang="en-US" sz="1800" dirty="0"/>
              <a:t>: “everything is prohibited if not explicitly allowed”</a:t>
            </a:r>
          </a:p>
        </p:txBody>
      </p:sp>
      <p:grpSp>
        <p:nvGrpSpPr>
          <p:cNvPr id="270340" name="Group 11"/>
          <p:cNvGrpSpPr>
            <a:grpSpLocks/>
          </p:cNvGrpSpPr>
          <p:nvPr/>
        </p:nvGrpSpPr>
        <p:grpSpPr bwMode="auto">
          <a:xfrm>
            <a:off x="206375" y="2738438"/>
            <a:ext cx="2360613" cy="2124719"/>
            <a:chOff x="266760" y="2951231"/>
            <a:chExt cx="2361024" cy="2125162"/>
          </a:xfrm>
        </p:grpSpPr>
        <p:sp>
          <p:nvSpPr>
            <p:cNvPr id="11" name="Rounded Rectangle 10"/>
            <p:cNvSpPr/>
            <p:nvPr/>
          </p:nvSpPr>
          <p:spPr bwMode="auto">
            <a:xfrm>
              <a:off x="266760" y="3887425"/>
              <a:ext cx="2361024" cy="1188968"/>
            </a:xfrm>
            <a:prstGeom prst="roundRect">
              <a:avLst>
                <a:gd name="adj" fmla="val 6071"/>
              </a:avLst>
            </a:prstGeom>
            <a:solidFill>
              <a:schemeClr val="bg2">
                <a:lumMod val="20000"/>
                <a:lumOff val="80000"/>
              </a:schemeClr>
            </a:solidFill>
            <a:ln w="25400" cap="flat" cmpd="sng" algn="ctr">
              <a:solidFill>
                <a:schemeClr val="tx1"/>
              </a:solidFill>
              <a:prstDash val="solid"/>
              <a:round/>
              <a:headEnd type="none" w="med" len="med"/>
              <a:tailEnd type="none" w="med" len="med"/>
            </a:ln>
            <a:effectLst/>
          </p:spPr>
          <p:txBody>
            <a:bodyPr lIns="18000" tIns="10800" rIns="18000" bIns="10800" anchor="ctr" anchorCtr="1">
              <a:spAutoFit/>
            </a:bodyPr>
            <a:lstStyle/>
            <a:p>
              <a:pPr>
                <a:defRPr/>
              </a:pPr>
              <a:endParaRPr lang="en-US"/>
            </a:p>
          </p:txBody>
        </p:sp>
        <p:sp>
          <p:nvSpPr>
            <p:cNvPr id="270357" name="Oval 3"/>
            <p:cNvSpPr>
              <a:spLocks noChangeArrowheads="1"/>
            </p:cNvSpPr>
            <p:nvPr/>
          </p:nvSpPr>
          <p:spPr bwMode="auto">
            <a:xfrm>
              <a:off x="395536" y="3406168"/>
              <a:ext cx="596720" cy="333695"/>
            </a:xfrm>
            <a:prstGeom prst="ellipse">
              <a:avLst/>
            </a:prstGeom>
            <a:solidFill>
              <a:srgbClr val="FFFF00"/>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John</a:t>
              </a:r>
            </a:p>
          </p:txBody>
        </p:sp>
        <p:sp>
          <p:nvSpPr>
            <p:cNvPr id="270358" name="Oval 4"/>
            <p:cNvSpPr>
              <a:spLocks noChangeArrowheads="1"/>
            </p:cNvSpPr>
            <p:nvPr/>
          </p:nvSpPr>
          <p:spPr bwMode="auto">
            <a:xfrm>
              <a:off x="1927900" y="3420643"/>
              <a:ext cx="610246" cy="333695"/>
            </a:xfrm>
            <a:prstGeom prst="ellipse">
              <a:avLst/>
            </a:prstGeom>
            <a:solidFill>
              <a:srgbClr val="FFFF00"/>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Mary</a:t>
              </a:r>
            </a:p>
          </p:txBody>
        </p:sp>
        <p:cxnSp>
          <p:nvCxnSpPr>
            <p:cNvPr id="270359" name="Straight Arrow Connector 6"/>
            <p:cNvCxnSpPr>
              <a:cxnSpLocks noChangeShapeType="1"/>
            </p:cNvCxnSpPr>
            <p:nvPr/>
          </p:nvCxnSpPr>
          <p:spPr bwMode="auto">
            <a:xfrm>
              <a:off x="992152" y="3596246"/>
              <a:ext cx="936104" cy="0"/>
            </a:xfrm>
            <a:prstGeom prst="straightConnector1">
              <a:avLst/>
            </a:prstGeom>
            <a:noFill/>
            <a:ln w="1270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270360" name="TextBox 7"/>
            <p:cNvSpPr txBox="1">
              <a:spLocks noChangeArrowheads="1"/>
            </p:cNvSpPr>
            <p:nvPr/>
          </p:nvSpPr>
          <p:spPr bwMode="auto">
            <a:xfrm>
              <a:off x="1163271" y="3317813"/>
              <a:ext cx="6853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loves</a:t>
              </a:r>
            </a:p>
          </p:txBody>
        </p:sp>
        <p:sp>
          <p:nvSpPr>
            <p:cNvPr id="270361" name="TextBox 8"/>
            <p:cNvSpPr txBox="1">
              <a:spLocks noChangeArrowheads="1"/>
            </p:cNvSpPr>
            <p:nvPr/>
          </p:nvSpPr>
          <p:spPr bwMode="auto">
            <a:xfrm>
              <a:off x="414204" y="3867140"/>
              <a:ext cx="212383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FF"/>
                  </a:solidFill>
                </a:rPr>
                <a:t>Q: John loves Mary?</a:t>
              </a:r>
            </a:p>
            <a:p>
              <a:pPr eaLnBrk="1" hangingPunct="1">
                <a:spcBef>
                  <a:spcPct val="0"/>
                </a:spcBef>
                <a:buFontTx/>
                <a:buNone/>
              </a:pPr>
              <a:r>
                <a:rPr lang="en-US" altLang="en-US" sz="1400">
                  <a:solidFill>
                    <a:srgbClr val="FF0000"/>
                  </a:solidFill>
                </a:rPr>
                <a:t>A: yes</a:t>
              </a:r>
            </a:p>
            <a:p>
              <a:pPr eaLnBrk="1" hangingPunct="1">
                <a:spcBef>
                  <a:spcPct val="0"/>
                </a:spcBef>
                <a:buFontTx/>
                <a:buNone/>
              </a:pPr>
              <a:endParaRPr lang="en-US" altLang="en-US" sz="1400"/>
            </a:p>
            <a:p>
              <a:pPr eaLnBrk="1" hangingPunct="1">
                <a:spcBef>
                  <a:spcPct val="0"/>
                </a:spcBef>
                <a:buFontTx/>
                <a:buNone/>
              </a:pPr>
              <a:r>
                <a:rPr lang="en-US" altLang="en-US" sz="1400">
                  <a:solidFill>
                    <a:srgbClr val="0000FF"/>
                  </a:solidFill>
                </a:rPr>
                <a:t>Q: Mary loves John?</a:t>
              </a:r>
            </a:p>
            <a:p>
              <a:pPr eaLnBrk="1" hangingPunct="1">
                <a:spcBef>
                  <a:spcPct val="0"/>
                </a:spcBef>
                <a:buFontTx/>
                <a:buNone/>
              </a:pPr>
              <a:r>
                <a:rPr lang="en-US" altLang="en-US" sz="1400">
                  <a:solidFill>
                    <a:srgbClr val="FF0000"/>
                  </a:solidFill>
                </a:rPr>
                <a:t>A: I do not know …</a:t>
              </a:r>
            </a:p>
          </p:txBody>
        </p:sp>
        <p:sp>
          <p:nvSpPr>
            <p:cNvPr id="270362" name="TextBox 9"/>
            <p:cNvSpPr txBox="1">
              <a:spLocks noChangeArrowheads="1"/>
            </p:cNvSpPr>
            <p:nvPr/>
          </p:nvSpPr>
          <p:spPr bwMode="auto">
            <a:xfrm>
              <a:off x="391344" y="2951231"/>
              <a:ext cx="1152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C00000"/>
                  </a:solidFill>
                </a:rPr>
                <a:t>Example:</a:t>
              </a:r>
            </a:p>
          </p:txBody>
        </p:sp>
      </p:grpSp>
      <p:grpSp>
        <p:nvGrpSpPr>
          <p:cNvPr id="270341" name="Group 12"/>
          <p:cNvGrpSpPr>
            <a:grpSpLocks/>
          </p:cNvGrpSpPr>
          <p:nvPr/>
        </p:nvGrpSpPr>
        <p:grpSpPr bwMode="auto">
          <a:xfrm>
            <a:off x="6508751" y="2722566"/>
            <a:ext cx="2360613" cy="2124719"/>
            <a:chOff x="266760" y="2951231"/>
            <a:chExt cx="2361024" cy="2125162"/>
          </a:xfrm>
        </p:grpSpPr>
        <p:sp>
          <p:nvSpPr>
            <p:cNvPr id="14" name="Rounded Rectangle 13"/>
            <p:cNvSpPr/>
            <p:nvPr/>
          </p:nvSpPr>
          <p:spPr bwMode="auto">
            <a:xfrm>
              <a:off x="266760" y="3887425"/>
              <a:ext cx="2361024" cy="1188968"/>
            </a:xfrm>
            <a:prstGeom prst="roundRect">
              <a:avLst>
                <a:gd name="adj" fmla="val 6071"/>
              </a:avLst>
            </a:prstGeom>
            <a:solidFill>
              <a:schemeClr val="bg2">
                <a:lumMod val="20000"/>
                <a:lumOff val="80000"/>
              </a:schemeClr>
            </a:solidFill>
            <a:ln w="25400" cap="flat" cmpd="sng" algn="ctr">
              <a:solidFill>
                <a:schemeClr val="tx1"/>
              </a:solidFill>
              <a:prstDash val="solid"/>
              <a:round/>
              <a:headEnd type="none" w="med" len="med"/>
              <a:tailEnd type="none" w="med" len="med"/>
            </a:ln>
            <a:effectLst/>
          </p:spPr>
          <p:txBody>
            <a:bodyPr lIns="18000" tIns="10800" rIns="18000" bIns="10800" anchor="ctr" anchorCtr="1">
              <a:spAutoFit/>
            </a:bodyPr>
            <a:lstStyle/>
            <a:p>
              <a:pPr>
                <a:defRPr/>
              </a:pPr>
              <a:endParaRPr lang="en-US"/>
            </a:p>
          </p:txBody>
        </p:sp>
        <p:sp>
          <p:nvSpPr>
            <p:cNvPr id="270350" name="Oval 14"/>
            <p:cNvSpPr>
              <a:spLocks noChangeArrowheads="1"/>
            </p:cNvSpPr>
            <p:nvPr/>
          </p:nvSpPr>
          <p:spPr bwMode="auto">
            <a:xfrm>
              <a:off x="395536" y="3406168"/>
              <a:ext cx="596720" cy="333695"/>
            </a:xfrm>
            <a:prstGeom prst="ellipse">
              <a:avLst/>
            </a:prstGeom>
            <a:solidFill>
              <a:srgbClr val="FFFF00"/>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John</a:t>
              </a:r>
            </a:p>
          </p:txBody>
        </p:sp>
        <p:sp>
          <p:nvSpPr>
            <p:cNvPr id="270351" name="Oval 15"/>
            <p:cNvSpPr>
              <a:spLocks noChangeArrowheads="1"/>
            </p:cNvSpPr>
            <p:nvPr/>
          </p:nvSpPr>
          <p:spPr bwMode="auto">
            <a:xfrm>
              <a:off x="1927900" y="3420643"/>
              <a:ext cx="610246" cy="333695"/>
            </a:xfrm>
            <a:prstGeom prst="ellipse">
              <a:avLst/>
            </a:prstGeom>
            <a:solidFill>
              <a:srgbClr val="FFFF00"/>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Mary</a:t>
              </a:r>
            </a:p>
          </p:txBody>
        </p:sp>
        <p:cxnSp>
          <p:nvCxnSpPr>
            <p:cNvPr id="270352" name="Straight Arrow Connector 16"/>
            <p:cNvCxnSpPr>
              <a:cxnSpLocks noChangeShapeType="1"/>
            </p:cNvCxnSpPr>
            <p:nvPr/>
          </p:nvCxnSpPr>
          <p:spPr bwMode="auto">
            <a:xfrm>
              <a:off x="992152" y="3596246"/>
              <a:ext cx="936104" cy="0"/>
            </a:xfrm>
            <a:prstGeom prst="straightConnector1">
              <a:avLst/>
            </a:prstGeom>
            <a:noFill/>
            <a:ln w="1270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270353" name="TextBox 17"/>
            <p:cNvSpPr txBox="1">
              <a:spLocks noChangeArrowheads="1"/>
            </p:cNvSpPr>
            <p:nvPr/>
          </p:nvSpPr>
          <p:spPr bwMode="auto">
            <a:xfrm>
              <a:off x="1163271" y="3317813"/>
              <a:ext cx="6853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loves</a:t>
              </a:r>
            </a:p>
          </p:txBody>
        </p:sp>
        <p:sp>
          <p:nvSpPr>
            <p:cNvPr id="270354" name="TextBox 18"/>
            <p:cNvSpPr txBox="1">
              <a:spLocks noChangeArrowheads="1"/>
            </p:cNvSpPr>
            <p:nvPr/>
          </p:nvSpPr>
          <p:spPr bwMode="auto">
            <a:xfrm>
              <a:off x="414204" y="3867140"/>
              <a:ext cx="212383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FF"/>
                  </a:solidFill>
                </a:rPr>
                <a:t>Q: John loves Mary?</a:t>
              </a:r>
            </a:p>
            <a:p>
              <a:pPr eaLnBrk="1" hangingPunct="1">
                <a:spcBef>
                  <a:spcPct val="0"/>
                </a:spcBef>
                <a:buFontTx/>
                <a:buNone/>
              </a:pPr>
              <a:r>
                <a:rPr lang="en-US" altLang="en-US" sz="1400">
                  <a:solidFill>
                    <a:srgbClr val="FF0000"/>
                  </a:solidFill>
                </a:rPr>
                <a:t>A: yes</a:t>
              </a:r>
            </a:p>
            <a:p>
              <a:pPr eaLnBrk="1" hangingPunct="1">
                <a:spcBef>
                  <a:spcPct val="0"/>
                </a:spcBef>
                <a:buFontTx/>
                <a:buNone/>
              </a:pPr>
              <a:endParaRPr lang="en-US" altLang="en-US" sz="1400"/>
            </a:p>
            <a:p>
              <a:pPr eaLnBrk="1" hangingPunct="1">
                <a:spcBef>
                  <a:spcPct val="0"/>
                </a:spcBef>
                <a:buFontTx/>
                <a:buNone/>
              </a:pPr>
              <a:r>
                <a:rPr lang="en-US" altLang="en-US" sz="1400">
                  <a:solidFill>
                    <a:srgbClr val="0000FF"/>
                  </a:solidFill>
                </a:rPr>
                <a:t>Q: Mary loves John?</a:t>
              </a:r>
            </a:p>
            <a:p>
              <a:pPr eaLnBrk="1" hangingPunct="1">
                <a:spcBef>
                  <a:spcPct val="0"/>
                </a:spcBef>
                <a:buFontTx/>
                <a:buNone/>
              </a:pPr>
              <a:r>
                <a:rPr lang="en-US" altLang="en-US" sz="1400">
                  <a:solidFill>
                    <a:srgbClr val="FF0000"/>
                  </a:solidFill>
                </a:rPr>
                <a:t>A: no</a:t>
              </a:r>
            </a:p>
          </p:txBody>
        </p:sp>
        <p:sp>
          <p:nvSpPr>
            <p:cNvPr id="270355" name="TextBox 19"/>
            <p:cNvSpPr txBox="1">
              <a:spLocks noChangeArrowheads="1"/>
            </p:cNvSpPr>
            <p:nvPr/>
          </p:nvSpPr>
          <p:spPr bwMode="auto">
            <a:xfrm>
              <a:off x="391344" y="2951231"/>
              <a:ext cx="1152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C00000"/>
                  </a:solidFill>
                </a:rPr>
                <a:t>Example:</a:t>
              </a:r>
            </a:p>
          </p:txBody>
        </p:sp>
      </p:grpSp>
      <p:sp>
        <p:nvSpPr>
          <p:cNvPr id="270342" name="Up Arrow 24"/>
          <p:cNvSpPr>
            <a:spLocks noChangeArrowheads="1"/>
          </p:cNvSpPr>
          <p:nvPr/>
        </p:nvSpPr>
        <p:spPr bwMode="auto">
          <a:xfrm rot="10800000">
            <a:off x="7542250" y="2135262"/>
            <a:ext cx="263525" cy="579437"/>
          </a:xfrm>
          <a:prstGeom prst="upArrow">
            <a:avLst>
              <a:gd name="adj1" fmla="val 50000"/>
              <a:gd name="adj2" fmla="val 65200"/>
            </a:avLst>
          </a:prstGeom>
          <a:solidFill>
            <a:srgbClr val="3366FF"/>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270343" name="Up Arrow 24"/>
          <p:cNvSpPr>
            <a:spLocks noChangeArrowheads="1"/>
          </p:cNvSpPr>
          <p:nvPr/>
        </p:nvSpPr>
        <p:spPr bwMode="auto">
          <a:xfrm rot="10800000">
            <a:off x="1266827" y="2141612"/>
            <a:ext cx="265113" cy="581025"/>
          </a:xfrm>
          <a:prstGeom prst="upArrow">
            <a:avLst>
              <a:gd name="adj1" fmla="val 50000"/>
              <a:gd name="adj2" fmla="val 64987"/>
            </a:avLst>
          </a:prstGeom>
          <a:solidFill>
            <a:srgbClr val="3366FF"/>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23" name="TextBox 22"/>
          <p:cNvSpPr txBox="1"/>
          <p:nvPr/>
        </p:nvSpPr>
        <p:spPr>
          <a:xfrm>
            <a:off x="3492537" y="2927352"/>
            <a:ext cx="2879725" cy="2492990"/>
          </a:xfrm>
          <a:prstGeom prst="rect">
            <a:avLst/>
          </a:prstGeom>
          <a:solidFill>
            <a:schemeClr val="bg2">
              <a:lumMod val="20000"/>
              <a:lumOff val="80000"/>
            </a:schemeClr>
          </a:solidFill>
          <a:ln w="19050">
            <a:solidFill>
              <a:schemeClr val="tx1"/>
            </a:solidFill>
          </a:ln>
        </p:spPr>
        <p:txBody>
          <a:bodyPr>
            <a:spAutoFit/>
          </a:bodyPr>
          <a:lstStyle/>
          <a:p>
            <a:pPr>
              <a:defRPr/>
            </a:pPr>
            <a:r>
              <a:rPr lang="en-US" sz="1600" b="1" dirty="0">
                <a:solidFill>
                  <a:srgbClr val="FF0000"/>
                </a:solidFill>
              </a:rPr>
              <a:t>Non-Monotonic Logic </a:t>
            </a:r>
            <a:r>
              <a:rPr lang="en-US" dirty="0"/>
              <a:t>driven by the “negation as failure” rule is used for reasoning. For example “belief revision” can be applied as the process of changing beliefs to accommodate a new belief that might be inconsistent with the old ones. In the assumption that the new belief is correct, some of the old ones have to be retracted in order to maintain consistency.</a:t>
            </a:r>
          </a:p>
        </p:txBody>
      </p:sp>
      <p:sp>
        <p:nvSpPr>
          <p:cNvPr id="24" name="TextBox 23"/>
          <p:cNvSpPr txBox="1"/>
          <p:nvPr/>
        </p:nvSpPr>
        <p:spPr>
          <a:xfrm>
            <a:off x="201615" y="5578548"/>
            <a:ext cx="8653462" cy="1200329"/>
          </a:xfrm>
          <a:prstGeom prst="rect">
            <a:avLst/>
          </a:prstGeom>
          <a:solidFill>
            <a:schemeClr val="bg2">
              <a:lumMod val="20000"/>
              <a:lumOff val="80000"/>
            </a:schemeClr>
          </a:solidFill>
          <a:ln w="19050">
            <a:solidFill>
              <a:schemeClr val="tx1"/>
            </a:solidFill>
          </a:ln>
        </p:spPr>
        <p:txBody>
          <a:bodyPr>
            <a:spAutoFit/>
          </a:bodyPr>
          <a:lstStyle/>
          <a:p>
            <a:pPr>
              <a:defRPr/>
            </a:pPr>
            <a:r>
              <a:rPr lang="en-US" sz="1600" b="1" dirty="0">
                <a:solidFill>
                  <a:srgbClr val="FF0000"/>
                </a:solidFill>
              </a:rPr>
              <a:t>Monotonic Logic </a:t>
            </a:r>
            <a:r>
              <a:rPr lang="en-US" dirty="0"/>
              <a:t>assumes that adding a formula to a theory never produces a reduction of its set of consequences, i.e., learning a new piece of knowledge cannot reduce the set of what is known. Therefore monotonic logic cannot handle various reasoning tasks such as: reasoning by default (consequences may be derived only because of lack of evidence of the contrary); abductive reasoning (consequences are only deduced as most likely explanations); belief revision (when new knowledge may contradict old beliefs), etc.</a:t>
            </a:r>
          </a:p>
        </p:txBody>
      </p:sp>
      <p:sp>
        <p:nvSpPr>
          <p:cNvPr id="270346" name="Up Arrow 24"/>
          <p:cNvSpPr>
            <a:spLocks noChangeArrowheads="1"/>
          </p:cNvSpPr>
          <p:nvPr/>
        </p:nvSpPr>
        <p:spPr bwMode="auto">
          <a:xfrm rot="10800000">
            <a:off x="5724562" y="2157487"/>
            <a:ext cx="263525" cy="695325"/>
          </a:xfrm>
          <a:prstGeom prst="upArrow">
            <a:avLst>
              <a:gd name="adj1" fmla="val 50000"/>
              <a:gd name="adj2" fmla="val 65292"/>
            </a:avLst>
          </a:prstGeom>
          <a:solidFill>
            <a:srgbClr val="3366FF"/>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270347" name="Up Arrow 25"/>
          <p:cNvSpPr>
            <a:spLocks noChangeArrowheads="1"/>
          </p:cNvSpPr>
          <p:nvPr/>
        </p:nvSpPr>
        <p:spPr bwMode="auto">
          <a:xfrm rot="10800000">
            <a:off x="2700348" y="2135189"/>
            <a:ext cx="263525" cy="3381375"/>
          </a:xfrm>
          <a:prstGeom prst="upArrow">
            <a:avLst>
              <a:gd name="adj1" fmla="val 50000"/>
              <a:gd name="adj2" fmla="val 65285"/>
            </a:avLst>
          </a:prstGeom>
          <a:solidFill>
            <a:srgbClr val="3366FF"/>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27" name="Title 1"/>
          <p:cNvSpPr txBox="1">
            <a:spLocks/>
          </p:cNvSpPr>
          <p:nvPr/>
        </p:nvSpPr>
        <p:spPr>
          <a:xfrm>
            <a:off x="1066800" y="-7938"/>
            <a:ext cx="7023100" cy="50482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3200" b="1" kern="0" dirty="0"/>
              <a:t>Restrictions of Monotonic Logic</a:t>
            </a:r>
            <a:endParaRPr lang="en-US" sz="3600" b="1" kern="0"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25682"/>
            <a:ext cx="1638300" cy="250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13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62" y="2225682"/>
            <a:ext cx="1177925" cy="250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13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52" y="2225675"/>
            <a:ext cx="912813" cy="250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136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237" y="2225675"/>
            <a:ext cx="1039813" cy="250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136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7788" y="2246313"/>
            <a:ext cx="1111250" cy="250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1367" name="Picture 9"/>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73038" y="4775200"/>
            <a:ext cx="8970962" cy="206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a:xfrm>
            <a:off x="2051051" y="3355975"/>
            <a:ext cx="360363" cy="288925"/>
          </a:xfrm>
          <a:prstGeom prst="rightArrow">
            <a:avLst>
              <a:gd name="adj1" fmla="val 50000"/>
              <a:gd name="adj2" fmla="val 7361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Right Arrow 13"/>
          <p:cNvSpPr/>
          <p:nvPr/>
        </p:nvSpPr>
        <p:spPr>
          <a:xfrm>
            <a:off x="3779839" y="3332170"/>
            <a:ext cx="360362" cy="287337"/>
          </a:xfrm>
          <a:prstGeom prst="rightArrow">
            <a:avLst>
              <a:gd name="adj1" fmla="val 50000"/>
              <a:gd name="adj2" fmla="val 7361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Right Arrow 14"/>
          <p:cNvSpPr/>
          <p:nvPr/>
        </p:nvSpPr>
        <p:spPr>
          <a:xfrm>
            <a:off x="5364163" y="3332170"/>
            <a:ext cx="360362" cy="287337"/>
          </a:xfrm>
          <a:prstGeom prst="rightArrow">
            <a:avLst>
              <a:gd name="adj1" fmla="val 50000"/>
              <a:gd name="adj2" fmla="val 7361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6" name="Right Arrow 15"/>
          <p:cNvSpPr/>
          <p:nvPr/>
        </p:nvSpPr>
        <p:spPr>
          <a:xfrm>
            <a:off x="7164388" y="3340100"/>
            <a:ext cx="360362" cy="287338"/>
          </a:xfrm>
          <a:prstGeom prst="rightArrow">
            <a:avLst>
              <a:gd name="adj1" fmla="val 50000"/>
              <a:gd name="adj2" fmla="val 7361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102010" y="116635"/>
            <a:ext cx="9042027" cy="76944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44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CWA – “Change-Driven Inference”</a:t>
            </a:r>
          </a:p>
        </p:txBody>
      </p:sp>
      <p:sp>
        <p:nvSpPr>
          <p:cNvPr id="17" name="Rectangle 16"/>
          <p:cNvSpPr/>
          <p:nvPr/>
        </p:nvSpPr>
        <p:spPr>
          <a:xfrm>
            <a:off x="2864941" y="848687"/>
            <a:ext cx="3516092"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Non-monotonic reasoning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ounded Rectangle 36"/>
          <p:cNvSpPr>
            <a:spLocks noChangeArrowheads="1"/>
          </p:cNvSpPr>
          <p:nvPr/>
        </p:nvSpPr>
        <p:spPr bwMode="auto">
          <a:xfrm>
            <a:off x="755650" y="2781300"/>
            <a:ext cx="3455988" cy="2808288"/>
          </a:xfrm>
          <a:prstGeom prst="roundRect">
            <a:avLst>
              <a:gd name="adj" fmla="val 16667"/>
            </a:avLst>
          </a:prstGeom>
          <a:solidFill>
            <a:schemeClr val="accent1"/>
          </a:solidFill>
          <a:ln w="9525" algn="ctr">
            <a:solidFill>
              <a:schemeClr val="tx1"/>
            </a:solidFill>
            <a:round/>
            <a:headEnd/>
            <a:tailEnd/>
          </a:ln>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3667" name="Oval 30"/>
          <p:cNvSpPr>
            <a:spLocks noChangeArrowheads="1"/>
          </p:cNvSpPr>
          <p:nvPr/>
        </p:nvSpPr>
        <p:spPr bwMode="auto">
          <a:xfrm>
            <a:off x="806452" y="5651500"/>
            <a:ext cx="3405188" cy="781050"/>
          </a:xfrm>
          <a:prstGeom prst="ellipse">
            <a:avLst/>
          </a:prstGeom>
          <a:solidFill>
            <a:schemeClr val="accent1"/>
          </a:solidFill>
          <a:ln w="9525" algn="ctr">
            <a:solidFill>
              <a:schemeClr val="tx1"/>
            </a:solidFill>
            <a:round/>
            <a:headEnd/>
            <a:tailEnd/>
          </a:ln>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36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eaLnBrk="1" hangingPunct="1">
              <a:spcBef>
                <a:spcPct val="50000"/>
              </a:spcBef>
              <a:buClrTx/>
              <a:buSzTx/>
              <a:buFontTx/>
              <a:buNone/>
            </a:pPr>
            <a:fld id="{BC351F92-1999-45DF-AD85-1C0AA769CFD0}" type="slidenum">
              <a:rPr kumimoji="0" lang="en-US" altLang="en-US" sz="1400" smtClean="0">
                <a:solidFill>
                  <a:srgbClr val="A08366"/>
                </a:solidFill>
                <a:latin typeface="Arial" pitchFamily="34" charset="0"/>
              </a:rPr>
              <a:pPr eaLnBrk="1" hangingPunct="1">
                <a:spcBef>
                  <a:spcPct val="50000"/>
                </a:spcBef>
                <a:buClrTx/>
                <a:buSzTx/>
                <a:buFontTx/>
                <a:buNone/>
              </a:pPr>
              <a:t>24</a:t>
            </a:fld>
            <a:endParaRPr kumimoji="0" lang="en-US" altLang="en-US" sz="1400">
              <a:solidFill>
                <a:srgbClr val="A08366"/>
              </a:solidFill>
              <a:latin typeface="Arial" pitchFamily="34" charset="0"/>
            </a:endParaRPr>
          </a:p>
        </p:txBody>
      </p:sp>
      <p:sp>
        <p:nvSpPr>
          <p:cNvPr id="113669" name="Rectangle 2"/>
          <p:cNvSpPr>
            <a:spLocks noGrp="1" noChangeArrowheads="1"/>
          </p:cNvSpPr>
          <p:nvPr>
            <p:ph type="title"/>
          </p:nvPr>
        </p:nvSpPr>
        <p:spPr/>
        <p:txBody>
          <a:bodyPr/>
          <a:lstStyle/>
          <a:p>
            <a:r>
              <a:rPr lang="en-GB" altLang="en-US" sz="4000"/>
              <a:t>Semantic Property as RDF statement</a:t>
            </a:r>
            <a:br>
              <a:rPr lang="en-GB" altLang="en-US" sz="4000"/>
            </a:br>
            <a:r>
              <a:rPr lang="en-GB" altLang="en-US" sz="2800"/>
              <a:t> (so called “datatype property”)</a:t>
            </a:r>
          </a:p>
        </p:txBody>
      </p:sp>
      <p:pic>
        <p:nvPicPr>
          <p:cNvPr id="11367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4" y="3295724"/>
            <a:ext cx="273685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Text Box 11"/>
          <p:cNvSpPr txBox="1">
            <a:spLocks noChangeArrowheads="1"/>
          </p:cNvSpPr>
          <p:nvPr/>
        </p:nvSpPr>
        <p:spPr bwMode="auto">
          <a:xfrm>
            <a:off x="911226" y="3022600"/>
            <a:ext cx="3240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400" u="sng" dirty="0">
                <a:solidFill>
                  <a:srgbClr val="270CF2"/>
                </a:solidFill>
              </a:rPr>
              <a:t>https://ai.it.jyu.fi/vagan/index.html</a:t>
            </a:r>
          </a:p>
        </p:txBody>
      </p:sp>
      <p:sp>
        <p:nvSpPr>
          <p:cNvPr id="113672" name="Line 12"/>
          <p:cNvSpPr>
            <a:spLocks noChangeShapeType="1"/>
          </p:cNvSpPr>
          <p:nvPr/>
        </p:nvSpPr>
        <p:spPr bwMode="auto">
          <a:xfrm flipV="1">
            <a:off x="4229100" y="4370388"/>
            <a:ext cx="1944688" cy="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3673" name="Text Box 15"/>
          <p:cNvSpPr txBox="1">
            <a:spLocks noChangeArrowheads="1"/>
          </p:cNvSpPr>
          <p:nvPr/>
        </p:nvSpPr>
        <p:spPr bwMode="auto">
          <a:xfrm>
            <a:off x="927100" y="2801938"/>
            <a:ext cx="3455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800">
                <a:solidFill>
                  <a:srgbClr val="402000"/>
                </a:solidFill>
              </a:rPr>
              <a:t>Personal web page of Terziyan V.</a:t>
            </a:r>
          </a:p>
        </p:txBody>
      </p:sp>
      <p:sp>
        <p:nvSpPr>
          <p:cNvPr id="113674" name="Text Box 16"/>
          <p:cNvSpPr txBox="1">
            <a:spLocks noChangeArrowheads="1"/>
          </p:cNvSpPr>
          <p:nvPr/>
        </p:nvSpPr>
        <p:spPr bwMode="auto">
          <a:xfrm>
            <a:off x="7008850" y="3573463"/>
            <a:ext cx="865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800">
                <a:solidFill>
                  <a:srgbClr val="402000"/>
                </a:solidFill>
              </a:rPr>
              <a:t>Literal</a:t>
            </a:r>
          </a:p>
        </p:txBody>
      </p:sp>
      <p:sp>
        <p:nvSpPr>
          <p:cNvPr id="113675" name="Text Box 17"/>
          <p:cNvSpPr txBox="1">
            <a:spLocks noChangeArrowheads="1"/>
          </p:cNvSpPr>
          <p:nvPr/>
        </p:nvSpPr>
        <p:spPr bwMode="auto">
          <a:xfrm>
            <a:off x="4229102" y="3871913"/>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2400" i="1">
                <a:solidFill>
                  <a:srgbClr val="CD3333"/>
                </a:solidFill>
              </a:rPr>
              <a:t>has_birthday</a:t>
            </a:r>
          </a:p>
        </p:txBody>
      </p:sp>
      <p:sp>
        <p:nvSpPr>
          <p:cNvPr id="113676" name="Oval 18"/>
          <p:cNvSpPr>
            <a:spLocks noChangeArrowheads="1"/>
          </p:cNvSpPr>
          <p:nvPr/>
        </p:nvSpPr>
        <p:spPr bwMode="auto">
          <a:xfrm>
            <a:off x="5435601" y="1754188"/>
            <a:ext cx="927100" cy="493712"/>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3677" name="Text Box 19"/>
          <p:cNvSpPr txBox="1">
            <a:spLocks noChangeArrowheads="1"/>
          </p:cNvSpPr>
          <p:nvPr/>
        </p:nvSpPr>
        <p:spPr bwMode="auto">
          <a:xfrm>
            <a:off x="5526088" y="1841500"/>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GB" altLang="en-US" sz="1200">
                <a:solidFill>
                  <a:srgbClr val="402000"/>
                </a:solidFill>
              </a:rPr>
              <a:t>Resource</a:t>
            </a:r>
          </a:p>
        </p:txBody>
      </p:sp>
      <p:sp>
        <p:nvSpPr>
          <p:cNvPr id="113678" name="Line 21"/>
          <p:cNvSpPr>
            <a:spLocks noChangeShapeType="1"/>
          </p:cNvSpPr>
          <p:nvPr/>
        </p:nvSpPr>
        <p:spPr bwMode="auto">
          <a:xfrm>
            <a:off x="6362701" y="2001838"/>
            <a:ext cx="88265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13679" name="Text Box 22"/>
          <p:cNvSpPr txBox="1">
            <a:spLocks noChangeArrowheads="1"/>
          </p:cNvSpPr>
          <p:nvPr/>
        </p:nvSpPr>
        <p:spPr bwMode="auto">
          <a:xfrm>
            <a:off x="6303963" y="1633538"/>
            <a:ext cx="925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37160" bIns="137160">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50000"/>
              </a:spcBef>
              <a:buClrTx/>
              <a:buSzTx/>
              <a:buFontTx/>
              <a:buNone/>
            </a:pPr>
            <a:r>
              <a:rPr kumimoji="0" lang="en-GB" altLang="en-US" sz="1200" b="1">
                <a:solidFill>
                  <a:srgbClr val="E33B1F"/>
                </a:solidFill>
              </a:rPr>
              <a:t>Property</a:t>
            </a:r>
            <a:endParaRPr kumimoji="0" lang="en-GB" altLang="en-US" sz="1200">
              <a:solidFill>
                <a:srgbClr val="402000"/>
              </a:solidFill>
            </a:endParaRPr>
          </a:p>
        </p:txBody>
      </p:sp>
      <p:sp>
        <p:nvSpPr>
          <p:cNvPr id="113680" name="AutoShape 24"/>
          <p:cNvSpPr>
            <a:spLocks noChangeArrowheads="1"/>
          </p:cNvSpPr>
          <p:nvPr/>
        </p:nvSpPr>
        <p:spPr bwMode="auto">
          <a:xfrm>
            <a:off x="4787900" y="2354337"/>
            <a:ext cx="647700" cy="352425"/>
          </a:xfrm>
          <a:prstGeom prst="wedgeRoundRectCallout">
            <a:avLst>
              <a:gd name="adj1" fmla="val 62009"/>
              <a:gd name="adj2" fmla="val -114866"/>
              <a:gd name="adj3" fmla="val 16667"/>
            </a:avLst>
          </a:prstGeom>
          <a:solidFill>
            <a:srgbClr val="CCFFCC"/>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GB" altLang="en-US" sz="1200">
                <a:solidFill>
                  <a:srgbClr val="402000"/>
                </a:solidFill>
              </a:rPr>
              <a:t>Subject</a:t>
            </a:r>
          </a:p>
        </p:txBody>
      </p:sp>
      <p:sp>
        <p:nvSpPr>
          <p:cNvPr id="113681" name="AutoShape 25"/>
          <p:cNvSpPr>
            <a:spLocks noChangeArrowheads="1"/>
          </p:cNvSpPr>
          <p:nvPr/>
        </p:nvSpPr>
        <p:spPr bwMode="auto">
          <a:xfrm>
            <a:off x="8027988" y="2354337"/>
            <a:ext cx="647700" cy="352425"/>
          </a:xfrm>
          <a:prstGeom prst="wedgeRoundRectCallout">
            <a:avLst>
              <a:gd name="adj1" fmla="val -48528"/>
              <a:gd name="adj2" fmla="val -113963"/>
              <a:gd name="adj3" fmla="val 16667"/>
            </a:avLst>
          </a:prstGeom>
          <a:solidFill>
            <a:srgbClr val="CCFFCC"/>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GB" altLang="en-US" sz="1200">
                <a:solidFill>
                  <a:srgbClr val="402000"/>
                </a:solidFill>
              </a:rPr>
              <a:t>object</a:t>
            </a:r>
          </a:p>
        </p:txBody>
      </p:sp>
      <p:sp>
        <p:nvSpPr>
          <p:cNvPr id="113682" name="AutoShape 26"/>
          <p:cNvSpPr>
            <a:spLocks noChangeArrowheads="1"/>
          </p:cNvSpPr>
          <p:nvPr/>
        </p:nvSpPr>
        <p:spPr bwMode="auto">
          <a:xfrm>
            <a:off x="6516688" y="2354337"/>
            <a:ext cx="647700" cy="352425"/>
          </a:xfrm>
          <a:prstGeom prst="wedgeRoundRectCallout">
            <a:avLst>
              <a:gd name="adj1" fmla="val -15194"/>
              <a:gd name="adj2" fmla="val -139190"/>
              <a:gd name="adj3" fmla="val 16667"/>
            </a:avLst>
          </a:prstGeom>
          <a:solidFill>
            <a:srgbClr val="CCFFCC"/>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GB" altLang="en-US" sz="1200">
                <a:solidFill>
                  <a:srgbClr val="402000"/>
                </a:solidFill>
              </a:rPr>
              <a:t>Predicate</a:t>
            </a:r>
          </a:p>
        </p:txBody>
      </p:sp>
      <p:sp>
        <p:nvSpPr>
          <p:cNvPr id="113683" name="Rectangle 27"/>
          <p:cNvSpPr>
            <a:spLocks noChangeArrowheads="1"/>
          </p:cNvSpPr>
          <p:nvPr/>
        </p:nvSpPr>
        <p:spPr bwMode="auto">
          <a:xfrm>
            <a:off x="7254912" y="1830390"/>
            <a:ext cx="792163" cy="358775"/>
          </a:xfrm>
          <a:prstGeom prst="rect">
            <a:avLst/>
          </a:prstGeom>
          <a:solidFill>
            <a:srgbClr val="CCFFFF"/>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US" altLang="en-US" sz="1200">
                <a:solidFill>
                  <a:srgbClr val="402000"/>
                </a:solidFill>
              </a:rPr>
              <a:t>Literal</a:t>
            </a:r>
          </a:p>
        </p:txBody>
      </p:sp>
      <p:grpSp>
        <p:nvGrpSpPr>
          <p:cNvPr id="113684" name="Group 35"/>
          <p:cNvGrpSpPr>
            <a:grpSpLocks/>
          </p:cNvGrpSpPr>
          <p:nvPr/>
        </p:nvGrpSpPr>
        <p:grpSpPr bwMode="auto">
          <a:xfrm>
            <a:off x="1043025" y="1633537"/>
            <a:ext cx="2879725" cy="932738"/>
            <a:chOff x="2112" y="3024"/>
            <a:chExt cx="3216" cy="1158"/>
          </a:xfrm>
        </p:grpSpPr>
        <p:sp>
          <p:nvSpPr>
            <p:cNvPr id="113696" name="Oval 28"/>
            <p:cNvSpPr>
              <a:spLocks noChangeArrowheads="1"/>
            </p:cNvSpPr>
            <p:nvPr/>
          </p:nvSpPr>
          <p:spPr bwMode="auto">
            <a:xfrm>
              <a:off x="4032" y="3216"/>
              <a:ext cx="1008" cy="81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3697" name="Oval 29"/>
            <p:cNvSpPr>
              <a:spLocks noChangeArrowheads="1"/>
            </p:cNvSpPr>
            <p:nvPr/>
          </p:nvSpPr>
          <p:spPr bwMode="auto">
            <a:xfrm>
              <a:off x="4320" y="3024"/>
              <a:ext cx="1008" cy="672"/>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3698" name="Text Box 30"/>
            <p:cNvSpPr txBox="1">
              <a:spLocks noChangeArrowheads="1"/>
            </p:cNvSpPr>
            <p:nvPr/>
          </p:nvSpPr>
          <p:spPr bwMode="auto">
            <a:xfrm>
              <a:off x="4656" y="3168"/>
              <a:ext cx="385"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GB" altLang="en-US" sz="1200">
                  <a:solidFill>
                    <a:srgbClr val="402000"/>
                  </a:solidFill>
                </a:rPr>
                <a:t>A</a:t>
              </a:r>
              <a:r>
                <a:rPr kumimoji="0" lang="en-GB" altLang="en-US" sz="1200" baseline="-25000">
                  <a:solidFill>
                    <a:srgbClr val="402000"/>
                  </a:solidFill>
                </a:rPr>
                <a:t>i</a:t>
              </a:r>
              <a:endParaRPr kumimoji="0" lang="en-GB" altLang="en-US" sz="1200">
                <a:solidFill>
                  <a:srgbClr val="402000"/>
                </a:solidFill>
              </a:endParaRPr>
            </a:p>
          </p:txBody>
        </p:sp>
        <p:sp>
          <p:nvSpPr>
            <p:cNvPr id="113699" name="Line 31"/>
            <p:cNvSpPr>
              <a:spLocks noChangeShapeType="1"/>
            </p:cNvSpPr>
            <p:nvPr/>
          </p:nvSpPr>
          <p:spPr bwMode="auto">
            <a:xfrm flipV="1">
              <a:off x="4155" y="3250"/>
              <a:ext cx="19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00" name="Line 32"/>
            <p:cNvSpPr>
              <a:spLocks noChangeShapeType="1"/>
            </p:cNvSpPr>
            <p:nvPr/>
          </p:nvSpPr>
          <p:spPr bwMode="auto">
            <a:xfrm flipV="1">
              <a:off x="4203" y="3250"/>
              <a:ext cx="144" cy="9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01" name="Text Box 33"/>
            <p:cNvSpPr txBox="1">
              <a:spLocks noChangeArrowheads="1"/>
            </p:cNvSpPr>
            <p:nvPr/>
          </p:nvSpPr>
          <p:spPr bwMode="auto">
            <a:xfrm>
              <a:off x="3523" y="3609"/>
              <a:ext cx="1009"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37160" bIns="137160">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50000"/>
                </a:spcBef>
                <a:buClrTx/>
                <a:buSzTx/>
                <a:buFontTx/>
                <a:buNone/>
              </a:pPr>
              <a:r>
                <a:rPr kumimoji="0" lang="en-GB" altLang="en-US" sz="1200" b="1">
                  <a:solidFill>
                    <a:srgbClr val="E33B1F"/>
                  </a:solidFill>
                </a:rPr>
                <a:t>L</a:t>
              </a:r>
              <a:r>
                <a:rPr kumimoji="0" lang="en-GB" altLang="en-US" sz="1200" b="1" baseline="-25000">
                  <a:solidFill>
                    <a:srgbClr val="E33B1F"/>
                  </a:solidFill>
                </a:rPr>
                <a:t>k</a:t>
              </a:r>
              <a:endParaRPr kumimoji="0" lang="en-GB" altLang="en-US" sz="1200">
                <a:solidFill>
                  <a:srgbClr val="402000"/>
                </a:solidFill>
              </a:endParaRPr>
            </a:p>
          </p:txBody>
        </p:sp>
        <p:sp>
          <p:nvSpPr>
            <p:cNvPr id="113702" name="AutoShape 34"/>
            <p:cNvSpPr>
              <a:spLocks noChangeArrowheads="1"/>
            </p:cNvSpPr>
            <p:nvPr/>
          </p:nvSpPr>
          <p:spPr bwMode="auto">
            <a:xfrm>
              <a:off x="2112" y="3600"/>
              <a:ext cx="1344" cy="480"/>
            </a:xfrm>
            <a:prstGeom prst="wedgeRoundRectCallout">
              <a:avLst>
                <a:gd name="adj1" fmla="val 85713"/>
                <a:gd name="adj2" fmla="val -63958"/>
                <a:gd name="adj3" fmla="val 16667"/>
              </a:avLst>
            </a:prstGeom>
            <a:solidFill>
              <a:srgbClr val="CCFFCC"/>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GB" altLang="en-US" sz="1200">
                  <a:solidFill>
                    <a:srgbClr val="402000"/>
                  </a:solidFill>
                </a:rPr>
                <a:t>Property (</a:t>
              </a:r>
              <a:r>
                <a:rPr kumimoji="0" lang="en-GB" altLang="en-US" sz="1200" i="1">
                  <a:solidFill>
                    <a:srgbClr val="402000"/>
                  </a:solidFill>
                </a:rPr>
                <a:t>i </a:t>
              </a:r>
              <a:r>
                <a:rPr kumimoji="0" lang="en-GB" altLang="en-US" sz="1200">
                  <a:solidFill>
                    <a:srgbClr val="402000"/>
                  </a:solidFill>
                  <a:sym typeface="Symbol" pitchFamily="18" charset="2"/>
                </a:rPr>
                <a:t>=</a:t>
              </a:r>
              <a:r>
                <a:rPr kumimoji="0" lang="en-GB" altLang="en-US" sz="1200" i="1">
                  <a:solidFill>
                    <a:srgbClr val="402000"/>
                  </a:solidFill>
                  <a:sym typeface="Symbol" pitchFamily="18" charset="2"/>
                </a:rPr>
                <a:t> j</a:t>
              </a:r>
              <a:r>
                <a:rPr kumimoji="0" lang="en-GB" altLang="en-US" sz="1200">
                  <a:solidFill>
                    <a:srgbClr val="402000"/>
                  </a:solidFill>
                </a:rPr>
                <a:t>)</a:t>
              </a:r>
            </a:p>
          </p:txBody>
        </p:sp>
      </p:grpSp>
      <p:sp>
        <p:nvSpPr>
          <p:cNvPr id="113685" name="Rectangle 36"/>
          <p:cNvSpPr>
            <a:spLocks noChangeArrowheads="1"/>
          </p:cNvSpPr>
          <p:nvPr/>
        </p:nvSpPr>
        <p:spPr bwMode="auto">
          <a:xfrm>
            <a:off x="6245227" y="4010099"/>
            <a:ext cx="1873250" cy="720725"/>
          </a:xfrm>
          <a:prstGeom prst="rect">
            <a:avLst/>
          </a:prstGeom>
          <a:solidFill>
            <a:srgbClr val="CCFFFF"/>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US" altLang="en-US" sz="2800">
                <a:solidFill>
                  <a:srgbClr val="402000"/>
                </a:solidFill>
              </a:rPr>
              <a:t>15.02.2000</a:t>
            </a:r>
          </a:p>
        </p:txBody>
      </p:sp>
      <p:sp>
        <p:nvSpPr>
          <p:cNvPr id="113686" name="Text Box 11"/>
          <p:cNvSpPr txBox="1">
            <a:spLocks noChangeArrowheads="1"/>
          </p:cNvSpPr>
          <p:nvPr/>
        </p:nvSpPr>
        <p:spPr bwMode="auto">
          <a:xfrm>
            <a:off x="1190625" y="5965899"/>
            <a:ext cx="3240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400" u="sng" dirty="0">
                <a:solidFill>
                  <a:srgbClr val="270CF2"/>
                </a:solidFill>
              </a:rPr>
              <a:t>https://ai.it.jyu.fi/vagan/#vagan</a:t>
            </a:r>
          </a:p>
        </p:txBody>
      </p:sp>
      <p:sp>
        <p:nvSpPr>
          <p:cNvPr id="113687" name="Text Box 15"/>
          <p:cNvSpPr txBox="1">
            <a:spLocks noChangeArrowheads="1"/>
          </p:cNvSpPr>
          <p:nvPr/>
        </p:nvSpPr>
        <p:spPr bwMode="auto">
          <a:xfrm>
            <a:off x="1255731" y="5716588"/>
            <a:ext cx="2236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800">
                <a:solidFill>
                  <a:srgbClr val="402000"/>
                </a:solidFill>
              </a:rPr>
              <a:t>URI of Terziyan V. </a:t>
            </a:r>
          </a:p>
        </p:txBody>
      </p:sp>
      <p:sp>
        <p:nvSpPr>
          <p:cNvPr id="113688" name="Line 12"/>
          <p:cNvSpPr>
            <a:spLocks noChangeShapeType="1"/>
          </p:cNvSpPr>
          <p:nvPr/>
        </p:nvSpPr>
        <p:spPr bwMode="auto">
          <a:xfrm flipV="1">
            <a:off x="4238625" y="6069013"/>
            <a:ext cx="1944688" cy="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3689" name="Text Box 17"/>
          <p:cNvSpPr txBox="1">
            <a:spLocks noChangeArrowheads="1"/>
          </p:cNvSpPr>
          <p:nvPr/>
        </p:nvSpPr>
        <p:spPr bwMode="auto">
          <a:xfrm>
            <a:off x="4238627" y="5570538"/>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2400" i="1">
                <a:solidFill>
                  <a:srgbClr val="CD3333"/>
                </a:solidFill>
              </a:rPr>
              <a:t>has_birthday</a:t>
            </a:r>
          </a:p>
        </p:txBody>
      </p:sp>
      <p:sp>
        <p:nvSpPr>
          <p:cNvPr id="113690" name="Rectangle 36"/>
          <p:cNvSpPr>
            <a:spLocks noChangeArrowheads="1"/>
          </p:cNvSpPr>
          <p:nvPr/>
        </p:nvSpPr>
        <p:spPr bwMode="auto">
          <a:xfrm>
            <a:off x="6189664" y="5699199"/>
            <a:ext cx="2054744" cy="720725"/>
          </a:xfrm>
          <a:prstGeom prst="rect">
            <a:avLst/>
          </a:prstGeom>
          <a:solidFill>
            <a:srgbClr val="CCFFFF"/>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US" altLang="en-US" sz="2800" dirty="0">
                <a:solidFill>
                  <a:srgbClr val="402000"/>
                </a:solidFill>
              </a:rPr>
              <a:t>1958-XX-YY</a:t>
            </a:r>
          </a:p>
        </p:txBody>
      </p:sp>
      <p:sp>
        <p:nvSpPr>
          <p:cNvPr id="113692" name="AutoShape 34"/>
          <p:cNvSpPr>
            <a:spLocks noChangeArrowheads="1"/>
          </p:cNvSpPr>
          <p:nvPr/>
        </p:nvSpPr>
        <p:spPr bwMode="auto">
          <a:xfrm>
            <a:off x="4859375" y="4797499"/>
            <a:ext cx="2016125" cy="269875"/>
          </a:xfrm>
          <a:prstGeom prst="wedgeRoundRectCallout">
            <a:avLst>
              <a:gd name="adj1" fmla="val 42491"/>
              <a:gd name="adj2" fmla="val -102366"/>
              <a:gd name="adj3" fmla="val 16667"/>
            </a:avLst>
          </a:prstGeom>
          <a:solidFill>
            <a:srgbClr val="CCFFCC"/>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GB" altLang="en-US" sz="1200">
                <a:solidFill>
                  <a:srgbClr val="402000"/>
                </a:solidFill>
              </a:rPr>
              <a:t>“Birthday” of the web-page</a:t>
            </a:r>
          </a:p>
        </p:txBody>
      </p:sp>
      <p:sp>
        <p:nvSpPr>
          <p:cNvPr id="113693" name="AutoShape 34"/>
          <p:cNvSpPr>
            <a:spLocks noChangeArrowheads="1"/>
          </p:cNvSpPr>
          <p:nvPr/>
        </p:nvSpPr>
        <p:spPr bwMode="auto">
          <a:xfrm>
            <a:off x="6156362" y="5300737"/>
            <a:ext cx="2016125" cy="269875"/>
          </a:xfrm>
          <a:prstGeom prst="wedgeRoundRectCallout">
            <a:avLst>
              <a:gd name="adj1" fmla="val 15375"/>
              <a:gd name="adj2" fmla="val 135056"/>
              <a:gd name="adj3" fmla="val 16667"/>
            </a:avLst>
          </a:prstGeom>
          <a:solidFill>
            <a:srgbClr val="CCFFCC"/>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GB" altLang="en-US" sz="1200">
                <a:solidFill>
                  <a:srgbClr val="402000"/>
                </a:solidFill>
              </a:rPr>
              <a:t>Birthday of Terziyan V.</a:t>
            </a:r>
          </a:p>
        </p:txBody>
      </p:sp>
      <p:sp>
        <p:nvSpPr>
          <p:cNvPr id="113694" name="Rounded Rectangle 39"/>
          <p:cNvSpPr>
            <a:spLocks noChangeArrowheads="1"/>
          </p:cNvSpPr>
          <p:nvPr/>
        </p:nvSpPr>
        <p:spPr bwMode="auto">
          <a:xfrm>
            <a:off x="1476376" y="3500438"/>
            <a:ext cx="863600" cy="215900"/>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cxnSp>
        <p:nvCxnSpPr>
          <p:cNvPr id="113695" name="Straight Arrow Connector 41"/>
          <p:cNvCxnSpPr>
            <a:cxnSpLocks noChangeShapeType="1"/>
            <a:endCxn id="113687" idx="0"/>
          </p:cNvCxnSpPr>
          <p:nvPr/>
        </p:nvCxnSpPr>
        <p:spPr bwMode="auto">
          <a:xfrm rot="16200000" flipH="1">
            <a:off x="1320007" y="4663355"/>
            <a:ext cx="2000250" cy="106363"/>
          </a:xfrm>
          <a:prstGeom prst="straightConnector1">
            <a:avLst/>
          </a:prstGeom>
          <a:noFill/>
          <a:ln w="22225" algn="ctr">
            <a:solidFill>
              <a:srgbClr val="FF0000"/>
            </a:solidFill>
            <a:round/>
            <a:headEnd/>
            <a:tailEnd type="stealth" w="med" len="lg"/>
          </a:ln>
          <a:extLst>
            <a:ext uri="{909E8E84-426E-40DD-AFC4-6F175D3DCCD1}">
              <a14:hiddenFill xmlns:a14="http://schemas.microsoft.com/office/drawing/2010/main">
                <a:noFill/>
              </a14:hiddenFill>
            </a:ext>
          </a:extLst>
        </p:spPr>
      </p:cxn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4883" y="116637"/>
            <a:ext cx="8016233" cy="64633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6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OWA – “Discovery-Driven Inference”</a:t>
            </a:r>
          </a:p>
        </p:txBody>
      </p:sp>
      <p:pic>
        <p:nvPicPr>
          <p:cNvPr id="272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4" y="1052514"/>
            <a:ext cx="8388350" cy="55514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3533812" y="3141663"/>
            <a:ext cx="1584325" cy="25193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Rectangle 2"/>
          <p:cNvSpPr/>
          <p:nvPr/>
        </p:nvSpPr>
        <p:spPr>
          <a:xfrm>
            <a:off x="3505670" y="5595211"/>
            <a:ext cx="1492653"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R. Federer</a:t>
            </a:r>
          </a:p>
        </p:txBody>
      </p:sp>
      <p:sp>
        <p:nvSpPr>
          <p:cNvPr id="7" name="Rectangle 6"/>
          <p:cNvSpPr/>
          <p:nvPr/>
        </p:nvSpPr>
        <p:spPr>
          <a:xfrm>
            <a:off x="6708150" y="5331510"/>
            <a:ext cx="1938514"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21.11.2013</a:t>
            </a:r>
          </a:p>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Training at Madeira</a:t>
            </a:r>
          </a:p>
        </p:txBody>
      </p:sp>
      <p:sp>
        <p:nvSpPr>
          <p:cNvPr id="9" name="Rectangle 8"/>
          <p:cNvSpPr/>
          <p:nvPr/>
        </p:nvSpPr>
        <p:spPr>
          <a:xfrm>
            <a:off x="5135565" y="1700213"/>
            <a:ext cx="2862262" cy="2520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a:off x="349251" y="1049341"/>
            <a:ext cx="4786313" cy="20923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1" name="Rectangle 10"/>
          <p:cNvSpPr/>
          <p:nvPr/>
        </p:nvSpPr>
        <p:spPr>
          <a:xfrm>
            <a:off x="5135563" y="1049412"/>
            <a:ext cx="3617912" cy="650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2" name="Rectangle 11"/>
          <p:cNvSpPr/>
          <p:nvPr/>
        </p:nvSpPr>
        <p:spPr>
          <a:xfrm>
            <a:off x="7961313" y="1700213"/>
            <a:ext cx="792162" cy="3630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3" name="Rectangle 12"/>
          <p:cNvSpPr/>
          <p:nvPr/>
        </p:nvSpPr>
        <p:spPr>
          <a:xfrm>
            <a:off x="350875" y="3125862"/>
            <a:ext cx="3178175" cy="3463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Rectangle 14"/>
          <p:cNvSpPr/>
          <p:nvPr/>
        </p:nvSpPr>
        <p:spPr>
          <a:xfrm>
            <a:off x="5135563" y="4221163"/>
            <a:ext cx="3021012" cy="11096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6" name="Rectangle 15"/>
          <p:cNvSpPr/>
          <p:nvPr/>
        </p:nvSpPr>
        <p:spPr>
          <a:xfrm>
            <a:off x="5118101" y="5330825"/>
            <a:ext cx="1800225" cy="1263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7" name="Rectangle 16"/>
          <p:cNvSpPr/>
          <p:nvPr/>
        </p:nvSpPr>
        <p:spPr>
          <a:xfrm>
            <a:off x="3521112" y="5594350"/>
            <a:ext cx="1597025" cy="1009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8" name="Rectangle 17"/>
          <p:cNvSpPr/>
          <p:nvPr/>
        </p:nvSpPr>
        <p:spPr>
          <a:xfrm>
            <a:off x="6945313" y="5321374"/>
            <a:ext cx="1808162" cy="12684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4020558" y="2967335"/>
            <a:ext cx="755336" cy="1569660"/>
          </a:xfrm>
          <a:prstGeom prst="rect">
            <a:avLst/>
          </a:prstGeom>
          <a:noFill/>
        </p:spPr>
        <p:txBody>
          <a:bodyPr wrap="none">
            <a:spAutoFit/>
          </a:bodyPr>
          <a:lstStyle/>
          <a:p>
            <a:pPr algn="ctr" fontAlgn="auto">
              <a:spcBef>
                <a:spcPts val="0"/>
              </a:spcBef>
              <a:spcAft>
                <a:spcPts val="0"/>
              </a:spcAft>
              <a:defRPr/>
            </a:pPr>
            <a:r>
              <a:rPr lang="en-US" sz="96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rPr>
              <a:t>?</a:t>
            </a:r>
          </a:p>
        </p:txBody>
      </p:sp>
      <p:sp>
        <p:nvSpPr>
          <p:cNvPr id="19" name="Rectangle 18"/>
          <p:cNvSpPr/>
          <p:nvPr/>
        </p:nvSpPr>
        <p:spPr>
          <a:xfrm>
            <a:off x="2934292" y="652403"/>
            <a:ext cx="2927789"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monotonic reasoning</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4883" y="116637"/>
            <a:ext cx="8016233" cy="64633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6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OWA – “Discovery-Driven Inference”</a:t>
            </a:r>
          </a:p>
        </p:txBody>
      </p:sp>
      <p:pic>
        <p:nvPicPr>
          <p:cNvPr id="273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4" y="1052514"/>
            <a:ext cx="8388350" cy="55514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505670" y="5595211"/>
            <a:ext cx="1492653"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R. Federer</a:t>
            </a:r>
          </a:p>
        </p:txBody>
      </p:sp>
      <p:sp>
        <p:nvSpPr>
          <p:cNvPr id="7" name="Rectangle 6"/>
          <p:cNvSpPr/>
          <p:nvPr/>
        </p:nvSpPr>
        <p:spPr>
          <a:xfrm>
            <a:off x="6708150" y="5331510"/>
            <a:ext cx="1938514"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21.11.2013</a:t>
            </a:r>
          </a:p>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Training at Madeira</a:t>
            </a:r>
          </a:p>
        </p:txBody>
      </p:sp>
      <p:sp>
        <p:nvSpPr>
          <p:cNvPr id="9" name="Rectangle 8"/>
          <p:cNvSpPr/>
          <p:nvPr/>
        </p:nvSpPr>
        <p:spPr>
          <a:xfrm>
            <a:off x="5135565" y="1700213"/>
            <a:ext cx="2862262" cy="2520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a:off x="349251" y="1049341"/>
            <a:ext cx="4786313" cy="20923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1" name="Rectangle 10"/>
          <p:cNvSpPr/>
          <p:nvPr/>
        </p:nvSpPr>
        <p:spPr>
          <a:xfrm>
            <a:off x="5135563" y="1049412"/>
            <a:ext cx="3617912" cy="650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2" name="Rectangle 11"/>
          <p:cNvSpPr/>
          <p:nvPr/>
        </p:nvSpPr>
        <p:spPr>
          <a:xfrm>
            <a:off x="7961313" y="1700213"/>
            <a:ext cx="792162" cy="3630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3" name="Rectangle 12"/>
          <p:cNvSpPr/>
          <p:nvPr/>
        </p:nvSpPr>
        <p:spPr>
          <a:xfrm>
            <a:off x="350875" y="3125862"/>
            <a:ext cx="3178175" cy="3463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Rectangle 14"/>
          <p:cNvSpPr/>
          <p:nvPr/>
        </p:nvSpPr>
        <p:spPr>
          <a:xfrm>
            <a:off x="5135563" y="4221163"/>
            <a:ext cx="3021012" cy="11096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6" name="Rectangle 15"/>
          <p:cNvSpPr/>
          <p:nvPr/>
        </p:nvSpPr>
        <p:spPr>
          <a:xfrm>
            <a:off x="5118101" y="5330825"/>
            <a:ext cx="1800225" cy="1263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7" name="Rectangle 16"/>
          <p:cNvSpPr/>
          <p:nvPr/>
        </p:nvSpPr>
        <p:spPr>
          <a:xfrm>
            <a:off x="3521112" y="5594350"/>
            <a:ext cx="1597025" cy="1009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8" name="Rectangle 17"/>
          <p:cNvSpPr/>
          <p:nvPr/>
        </p:nvSpPr>
        <p:spPr>
          <a:xfrm>
            <a:off x="6945313" y="5321374"/>
            <a:ext cx="1808162" cy="12684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4883" y="116637"/>
            <a:ext cx="8016233" cy="64633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6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OWA – “Discovery-Driven Inference”</a:t>
            </a:r>
          </a:p>
        </p:txBody>
      </p:sp>
      <p:pic>
        <p:nvPicPr>
          <p:cNvPr id="274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4" y="1052514"/>
            <a:ext cx="8388350" cy="55514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505670" y="5595211"/>
            <a:ext cx="1492653"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R. Federer</a:t>
            </a:r>
          </a:p>
        </p:txBody>
      </p:sp>
      <p:sp>
        <p:nvSpPr>
          <p:cNvPr id="7" name="Rectangle 6"/>
          <p:cNvSpPr/>
          <p:nvPr/>
        </p:nvSpPr>
        <p:spPr>
          <a:xfrm>
            <a:off x="6708150" y="5331510"/>
            <a:ext cx="1938514"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21.11.2013</a:t>
            </a:r>
          </a:p>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Training at Madeira</a:t>
            </a:r>
          </a:p>
        </p:txBody>
      </p:sp>
      <p:sp>
        <p:nvSpPr>
          <p:cNvPr id="9" name="Rectangle 8"/>
          <p:cNvSpPr/>
          <p:nvPr/>
        </p:nvSpPr>
        <p:spPr>
          <a:xfrm>
            <a:off x="5135565" y="1700213"/>
            <a:ext cx="2862262" cy="2520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1" name="Rectangle 10"/>
          <p:cNvSpPr/>
          <p:nvPr/>
        </p:nvSpPr>
        <p:spPr>
          <a:xfrm>
            <a:off x="5135563" y="1049412"/>
            <a:ext cx="3617912" cy="650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2" name="Rectangle 11"/>
          <p:cNvSpPr/>
          <p:nvPr/>
        </p:nvSpPr>
        <p:spPr>
          <a:xfrm>
            <a:off x="7961313" y="1700213"/>
            <a:ext cx="792162" cy="3630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3" name="Rectangle 12"/>
          <p:cNvSpPr/>
          <p:nvPr/>
        </p:nvSpPr>
        <p:spPr>
          <a:xfrm>
            <a:off x="350875" y="3125862"/>
            <a:ext cx="3178175" cy="3463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Rectangle 14"/>
          <p:cNvSpPr/>
          <p:nvPr/>
        </p:nvSpPr>
        <p:spPr>
          <a:xfrm>
            <a:off x="5135563" y="4221163"/>
            <a:ext cx="3021012" cy="11096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6" name="Rectangle 15"/>
          <p:cNvSpPr/>
          <p:nvPr/>
        </p:nvSpPr>
        <p:spPr>
          <a:xfrm>
            <a:off x="5118101" y="5330825"/>
            <a:ext cx="1800225" cy="1263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7" name="Rectangle 16"/>
          <p:cNvSpPr/>
          <p:nvPr/>
        </p:nvSpPr>
        <p:spPr>
          <a:xfrm>
            <a:off x="3521112" y="5594350"/>
            <a:ext cx="1597025" cy="1009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8" name="Rectangle 17"/>
          <p:cNvSpPr/>
          <p:nvPr/>
        </p:nvSpPr>
        <p:spPr>
          <a:xfrm>
            <a:off x="6945313" y="5321374"/>
            <a:ext cx="1808162" cy="12684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4883" y="116637"/>
            <a:ext cx="8016233" cy="64633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6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OWA – “Discovery-Driven Inference”</a:t>
            </a:r>
          </a:p>
        </p:txBody>
      </p:sp>
      <p:pic>
        <p:nvPicPr>
          <p:cNvPr id="275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4" y="1052514"/>
            <a:ext cx="8388350" cy="55514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505670" y="5595211"/>
            <a:ext cx="1492653"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R. Federer</a:t>
            </a:r>
          </a:p>
        </p:txBody>
      </p:sp>
      <p:sp>
        <p:nvSpPr>
          <p:cNvPr id="7" name="Rectangle 6"/>
          <p:cNvSpPr/>
          <p:nvPr/>
        </p:nvSpPr>
        <p:spPr>
          <a:xfrm>
            <a:off x="6708150" y="5331510"/>
            <a:ext cx="1938514"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21.11.2013</a:t>
            </a:r>
          </a:p>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Training at Madeira</a:t>
            </a:r>
          </a:p>
        </p:txBody>
      </p:sp>
      <p:sp>
        <p:nvSpPr>
          <p:cNvPr id="9" name="Rectangle 8"/>
          <p:cNvSpPr/>
          <p:nvPr/>
        </p:nvSpPr>
        <p:spPr>
          <a:xfrm>
            <a:off x="5135565" y="1700213"/>
            <a:ext cx="2862262" cy="2520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1" name="Rectangle 10"/>
          <p:cNvSpPr/>
          <p:nvPr/>
        </p:nvSpPr>
        <p:spPr>
          <a:xfrm>
            <a:off x="5135563" y="1049412"/>
            <a:ext cx="3617912" cy="650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2" name="Rectangle 11"/>
          <p:cNvSpPr/>
          <p:nvPr/>
        </p:nvSpPr>
        <p:spPr>
          <a:xfrm>
            <a:off x="7961313" y="1700213"/>
            <a:ext cx="792162" cy="3630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Rectangle 14"/>
          <p:cNvSpPr/>
          <p:nvPr/>
        </p:nvSpPr>
        <p:spPr>
          <a:xfrm>
            <a:off x="5135563" y="4221163"/>
            <a:ext cx="3021012" cy="11096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6" name="Rectangle 15"/>
          <p:cNvSpPr/>
          <p:nvPr/>
        </p:nvSpPr>
        <p:spPr>
          <a:xfrm>
            <a:off x="5118101" y="5330825"/>
            <a:ext cx="1800225" cy="1263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7" name="Rectangle 16"/>
          <p:cNvSpPr/>
          <p:nvPr/>
        </p:nvSpPr>
        <p:spPr>
          <a:xfrm>
            <a:off x="3521112" y="5594350"/>
            <a:ext cx="1597025" cy="1009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8" name="Rectangle 17"/>
          <p:cNvSpPr/>
          <p:nvPr/>
        </p:nvSpPr>
        <p:spPr>
          <a:xfrm>
            <a:off x="6945313" y="5321374"/>
            <a:ext cx="1808162" cy="12684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4883" y="116637"/>
            <a:ext cx="8016233" cy="64633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6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OWA – “Discovery-Driven Inference”</a:t>
            </a:r>
          </a:p>
        </p:txBody>
      </p:sp>
      <p:pic>
        <p:nvPicPr>
          <p:cNvPr id="276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4" y="1052514"/>
            <a:ext cx="8388350" cy="55514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505670" y="5595211"/>
            <a:ext cx="1492653"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R. Federer</a:t>
            </a:r>
          </a:p>
        </p:txBody>
      </p:sp>
      <p:sp>
        <p:nvSpPr>
          <p:cNvPr id="7" name="Rectangle 6"/>
          <p:cNvSpPr/>
          <p:nvPr/>
        </p:nvSpPr>
        <p:spPr>
          <a:xfrm>
            <a:off x="6708150" y="5331510"/>
            <a:ext cx="1938514"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21.11.2013</a:t>
            </a:r>
          </a:p>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Training at Madeira</a:t>
            </a:r>
          </a:p>
        </p:txBody>
      </p:sp>
      <p:sp>
        <p:nvSpPr>
          <p:cNvPr id="9" name="Rectangle 8"/>
          <p:cNvSpPr/>
          <p:nvPr/>
        </p:nvSpPr>
        <p:spPr>
          <a:xfrm>
            <a:off x="5135565" y="1700213"/>
            <a:ext cx="2862262" cy="2520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1" name="Rectangle 10"/>
          <p:cNvSpPr/>
          <p:nvPr/>
        </p:nvSpPr>
        <p:spPr>
          <a:xfrm>
            <a:off x="5135563" y="1049412"/>
            <a:ext cx="3617912" cy="650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2" name="Rectangle 11"/>
          <p:cNvSpPr/>
          <p:nvPr/>
        </p:nvSpPr>
        <p:spPr>
          <a:xfrm>
            <a:off x="7961313" y="1700213"/>
            <a:ext cx="792162" cy="3630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7" name="Rectangle 16"/>
          <p:cNvSpPr/>
          <p:nvPr/>
        </p:nvSpPr>
        <p:spPr>
          <a:xfrm>
            <a:off x="3521112" y="5594350"/>
            <a:ext cx="1597025" cy="1009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8" name="Rectangle 17"/>
          <p:cNvSpPr/>
          <p:nvPr/>
        </p:nvSpPr>
        <p:spPr>
          <a:xfrm>
            <a:off x="6945313" y="5321374"/>
            <a:ext cx="1808162" cy="12684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4883" y="116637"/>
            <a:ext cx="8016233" cy="64633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6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OWA – “Discovery-Driven Inference”</a:t>
            </a:r>
          </a:p>
        </p:txBody>
      </p:sp>
      <p:pic>
        <p:nvPicPr>
          <p:cNvPr id="277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4" y="1052514"/>
            <a:ext cx="8388350" cy="55514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505670" y="5595211"/>
            <a:ext cx="1492653"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R. Federer</a:t>
            </a:r>
          </a:p>
        </p:txBody>
      </p:sp>
      <p:sp>
        <p:nvSpPr>
          <p:cNvPr id="7" name="Rectangle 6"/>
          <p:cNvSpPr/>
          <p:nvPr/>
        </p:nvSpPr>
        <p:spPr>
          <a:xfrm>
            <a:off x="6708150" y="5331510"/>
            <a:ext cx="1938514"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21.11.2013</a:t>
            </a:r>
          </a:p>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Training at Madeira</a:t>
            </a:r>
          </a:p>
        </p:txBody>
      </p:sp>
      <p:sp>
        <p:nvSpPr>
          <p:cNvPr id="12" name="Rectangle 11"/>
          <p:cNvSpPr/>
          <p:nvPr/>
        </p:nvSpPr>
        <p:spPr>
          <a:xfrm>
            <a:off x="7961313" y="1700213"/>
            <a:ext cx="792162" cy="3630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7" name="Rectangle 16"/>
          <p:cNvSpPr/>
          <p:nvPr/>
        </p:nvSpPr>
        <p:spPr>
          <a:xfrm>
            <a:off x="3521112" y="5594350"/>
            <a:ext cx="1597025" cy="1009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8" name="Rectangle 17"/>
          <p:cNvSpPr/>
          <p:nvPr/>
        </p:nvSpPr>
        <p:spPr>
          <a:xfrm>
            <a:off x="6945313" y="5321374"/>
            <a:ext cx="1808162" cy="12684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4883" y="116637"/>
            <a:ext cx="8016233" cy="64633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6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OWA – “Discovery-Driven Inference”</a:t>
            </a:r>
          </a:p>
        </p:txBody>
      </p:sp>
      <p:pic>
        <p:nvPicPr>
          <p:cNvPr id="278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4" y="1052514"/>
            <a:ext cx="8388350" cy="55514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505670" y="5595211"/>
            <a:ext cx="1492653"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R. Federer</a:t>
            </a:r>
          </a:p>
        </p:txBody>
      </p:sp>
      <p:sp>
        <p:nvSpPr>
          <p:cNvPr id="7" name="Rectangle 6"/>
          <p:cNvSpPr/>
          <p:nvPr/>
        </p:nvSpPr>
        <p:spPr>
          <a:xfrm>
            <a:off x="6708150" y="5331510"/>
            <a:ext cx="1938514"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21.11.2013</a:t>
            </a:r>
          </a:p>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Training at Madeira</a:t>
            </a:r>
          </a:p>
        </p:txBody>
      </p:sp>
      <p:sp>
        <p:nvSpPr>
          <p:cNvPr id="17" name="Rectangle 16"/>
          <p:cNvSpPr/>
          <p:nvPr/>
        </p:nvSpPr>
        <p:spPr>
          <a:xfrm>
            <a:off x="3521112" y="5594350"/>
            <a:ext cx="1597025" cy="1009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8" name="Rectangle 17"/>
          <p:cNvSpPr/>
          <p:nvPr/>
        </p:nvSpPr>
        <p:spPr>
          <a:xfrm>
            <a:off x="6945313" y="5321374"/>
            <a:ext cx="1808162" cy="12684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4883" y="116637"/>
            <a:ext cx="8016233" cy="64633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6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OWA – “Discovery-Driven Inference”</a:t>
            </a:r>
          </a:p>
        </p:txBody>
      </p:sp>
      <p:pic>
        <p:nvPicPr>
          <p:cNvPr id="279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4" y="1052514"/>
            <a:ext cx="8388350" cy="55514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505670" y="5595211"/>
            <a:ext cx="1492653"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R. Federer</a:t>
            </a:r>
          </a:p>
        </p:txBody>
      </p:sp>
      <p:sp>
        <p:nvSpPr>
          <p:cNvPr id="7" name="Rectangle 6"/>
          <p:cNvSpPr/>
          <p:nvPr/>
        </p:nvSpPr>
        <p:spPr>
          <a:xfrm>
            <a:off x="6708150" y="5331510"/>
            <a:ext cx="1938514"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21.11.2013</a:t>
            </a:r>
          </a:p>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Training at Madeira</a:t>
            </a:r>
          </a:p>
        </p:txBody>
      </p:sp>
      <p:sp>
        <p:nvSpPr>
          <p:cNvPr id="18" name="Rectangle 17"/>
          <p:cNvSpPr/>
          <p:nvPr/>
        </p:nvSpPr>
        <p:spPr>
          <a:xfrm>
            <a:off x="6945313" y="5321374"/>
            <a:ext cx="1808162" cy="12684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4883" y="116637"/>
            <a:ext cx="8016233" cy="64633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6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OWA – “Discovery-Driven Inference”</a:t>
            </a:r>
          </a:p>
        </p:txBody>
      </p:sp>
      <p:pic>
        <p:nvPicPr>
          <p:cNvPr id="280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4" y="1052514"/>
            <a:ext cx="8388350" cy="55514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505670" y="5595211"/>
            <a:ext cx="1492653"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R. Federer</a:t>
            </a:r>
          </a:p>
        </p:txBody>
      </p:sp>
      <p:sp>
        <p:nvSpPr>
          <p:cNvPr id="7" name="Rectangle 6"/>
          <p:cNvSpPr/>
          <p:nvPr/>
        </p:nvSpPr>
        <p:spPr>
          <a:xfrm>
            <a:off x="6708150" y="5331510"/>
            <a:ext cx="1938514"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21.11.2013</a:t>
            </a:r>
          </a:p>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Training at Madeira</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104" y="548680"/>
            <a:ext cx="8064896" cy="323165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Example of Non-Monotonic Reasoning</a:t>
            </a:r>
          </a:p>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or</a:t>
            </a:r>
          </a:p>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the Semantic Web is </a:t>
            </a:r>
            <a:r>
              <a:rPr lang="en-US" sz="4400" b="1" u="sng" dirty="0">
                <a:ln w="11430"/>
                <a:solidFill>
                  <a:srgbClr val="FF0000"/>
                </a:solidFill>
                <a:effectLst>
                  <a:outerShdw blurRad="50800" dist="39000" dir="5460000" algn="tl">
                    <a:srgbClr val="000000">
                      <a:alpha val="38000"/>
                    </a:srgbClr>
                  </a:outerShdw>
                </a:effectLst>
              </a:rPr>
              <a:t>not</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capable of (see next slides…)</a:t>
            </a:r>
          </a:p>
        </p:txBody>
      </p:sp>
      <p:pic>
        <p:nvPicPr>
          <p:cNvPr id="2816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800" y="3860874"/>
            <a:ext cx="3284538" cy="292417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16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2" y="3754512"/>
            <a:ext cx="2887663"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ounded Rectangle 30"/>
          <p:cNvSpPr>
            <a:spLocks noChangeArrowheads="1"/>
          </p:cNvSpPr>
          <p:nvPr/>
        </p:nvSpPr>
        <p:spPr bwMode="auto">
          <a:xfrm>
            <a:off x="5384800" y="1660599"/>
            <a:ext cx="3455988" cy="2735263"/>
          </a:xfrm>
          <a:prstGeom prst="roundRect">
            <a:avLst>
              <a:gd name="adj" fmla="val 16667"/>
            </a:avLst>
          </a:prstGeom>
          <a:solidFill>
            <a:schemeClr val="accent1"/>
          </a:solidFill>
          <a:ln w="9525" algn="ctr">
            <a:solidFill>
              <a:schemeClr val="tx1"/>
            </a:solidFill>
            <a:round/>
            <a:headEnd/>
            <a:tailEnd/>
          </a:ln>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4691" name="Rounded Rectangle 29"/>
          <p:cNvSpPr>
            <a:spLocks noChangeArrowheads="1"/>
          </p:cNvSpPr>
          <p:nvPr/>
        </p:nvSpPr>
        <p:spPr bwMode="auto">
          <a:xfrm>
            <a:off x="785850" y="1654175"/>
            <a:ext cx="3455987" cy="2736850"/>
          </a:xfrm>
          <a:prstGeom prst="roundRect">
            <a:avLst>
              <a:gd name="adj" fmla="val 16667"/>
            </a:avLst>
          </a:prstGeom>
          <a:solidFill>
            <a:schemeClr val="accent1"/>
          </a:solidFill>
          <a:ln w="9525" algn="ctr">
            <a:solidFill>
              <a:schemeClr val="tx1"/>
            </a:solidFill>
            <a:round/>
            <a:headEnd/>
            <a:tailEnd/>
          </a:ln>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4692" name="Slide Number Placeholder 4"/>
          <p:cNvSpPr>
            <a:spLocks noGrp="1"/>
          </p:cNvSpPr>
          <p:nvPr>
            <p:ph type="sldNum" sz="quarter" idx="12"/>
          </p:nvPr>
        </p:nvSpPr>
        <p:spPr>
          <a:xfrm>
            <a:off x="6376988" y="60642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eaLnBrk="1" hangingPunct="1">
              <a:spcBef>
                <a:spcPct val="50000"/>
              </a:spcBef>
              <a:buClrTx/>
              <a:buSzTx/>
              <a:buFontTx/>
              <a:buNone/>
            </a:pPr>
            <a:fld id="{DA5F63C4-4C33-4E55-ABA2-08103215FAC5}" type="slidenum">
              <a:rPr kumimoji="0" lang="en-US" altLang="en-US" sz="1400" smtClean="0">
                <a:solidFill>
                  <a:srgbClr val="A08366"/>
                </a:solidFill>
                <a:latin typeface="Arial" pitchFamily="34" charset="0"/>
              </a:rPr>
              <a:pPr eaLnBrk="1" hangingPunct="1">
                <a:spcBef>
                  <a:spcPct val="50000"/>
                </a:spcBef>
                <a:buClrTx/>
                <a:buSzTx/>
                <a:buFontTx/>
                <a:buNone/>
              </a:pPr>
              <a:t>25</a:t>
            </a:fld>
            <a:endParaRPr kumimoji="0" lang="en-US" altLang="en-US" sz="1400">
              <a:solidFill>
                <a:srgbClr val="A08366"/>
              </a:solidFill>
              <a:latin typeface="Arial" pitchFamily="34" charset="0"/>
            </a:endParaRPr>
          </a:p>
        </p:txBody>
      </p:sp>
      <p:sp>
        <p:nvSpPr>
          <p:cNvPr id="114693" name="Rectangle 3"/>
          <p:cNvSpPr>
            <a:spLocks noGrp="1" noChangeArrowheads="1"/>
          </p:cNvSpPr>
          <p:nvPr>
            <p:ph type="title"/>
          </p:nvPr>
        </p:nvSpPr>
        <p:spPr>
          <a:xfrm>
            <a:off x="971587" y="266700"/>
            <a:ext cx="7902575" cy="1143000"/>
          </a:xfrm>
        </p:spPr>
        <p:txBody>
          <a:bodyPr/>
          <a:lstStyle/>
          <a:p>
            <a:r>
              <a:rPr lang="en-GB" altLang="en-US" sz="4000"/>
              <a:t>Semantic Network of Web Resources</a:t>
            </a:r>
            <a:endParaRPr lang="en-GB" altLang="en-US" sz="2800"/>
          </a:p>
        </p:txBody>
      </p:sp>
      <p:pic>
        <p:nvPicPr>
          <p:cNvPr id="114694"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826" y="2190824"/>
            <a:ext cx="273685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 Box 19"/>
          <p:cNvSpPr txBox="1">
            <a:spLocks noChangeArrowheads="1"/>
          </p:cNvSpPr>
          <p:nvPr/>
        </p:nvSpPr>
        <p:spPr bwMode="auto">
          <a:xfrm>
            <a:off x="912815" y="1908175"/>
            <a:ext cx="32400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400" u="sng" dirty="0">
                <a:solidFill>
                  <a:srgbClr val="270CF2"/>
                </a:solidFill>
              </a:rPr>
              <a:t>https://ai.it.jyu.fi/vagan/index.html</a:t>
            </a:r>
          </a:p>
        </p:txBody>
      </p:sp>
      <p:sp>
        <p:nvSpPr>
          <p:cNvPr id="114696" name="Line 20"/>
          <p:cNvSpPr>
            <a:spLocks noChangeShapeType="1"/>
          </p:cNvSpPr>
          <p:nvPr/>
        </p:nvSpPr>
        <p:spPr bwMode="auto">
          <a:xfrm flipV="1">
            <a:off x="4305300" y="3363913"/>
            <a:ext cx="1079500" cy="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4697" name="Rectangle 21"/>
          <p:cNvSpPr>
            <a:spLocks noChangeArrowheads="1"/>
          </p:cNvSpPr>
          <p:nvPr/>
        </p:nvSpPr>
        <p:spPr bwMode="auto">
          <a:xfrm>
            <a:off x="5389565" y="1920875"/>
            <a:ext cx="3487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r>
              <a:rPr kumimoji="0" lang="en-US" altLang="en-US" sz="1400" u="sng">
                <a:solidFill>
                  <a:srgbClr val="270CF2"/>
                </a:solidFill>
              </a:rPr>
              <a:t>http://www.jyu.fi/agora-center/indexEng.html</a:t>
            </a:r>
          </a:p>
        </p:txBody>
      </p:sp>
      <p:pic>
        <p:nvPicPr>
          <p:cNvPr id="11469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039" y="2184400"/>
            <a:ext cx="28098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9" name="Text Box 25"/>
          <p:cNvSpPr txBox="1">
            <a:spLocks noChangeArrowheads="1"/>
          </p:cNvSpPr>
          <p:nvPr/>
        </p:nvSpPr>
        <p:spPr bwMode="auto">
          <a:xfrm>
            <a:off x="930312" y="1687515"/>
            <a:ext cx="331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800">
                <a:solidFill>
                  <a:srgbClr val="402000"/>
                </a:solidFill>
              </a:rPr>
              <a:t>Personal web page of Terziyan V.</a:t>
            </a:r>
          </a:p>
        </p:txBody>
      </p:sp>
      <p:sp>
        <p:nvSpPr>
          <p:cNvPr id="114700" name="Text Box 26"/>
          <p:cNvSpPr txBox="1">
            <a:spLocks noChangeArrowheads="1"/>
          </p:cNvSpPr>
          <p:nvPr/>
        </p:nvSpPr>
        <p:spPr bwMode="auto">
          <a:xfrm>
            <a:off x="5795964" y="1700213"/>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800">
                <a:solidFill>
                  <a:srgbClr val="402000"/>
                </a:solidFill>
              </a:rPr>
              <a:t>Web page of Agora Center</a:t>
            </a:r>
          </a:p>
        </p:txBody>
      </p:sp>
      <p:sp>
        <p:nvSpPr>
          <p:cNvPr id="114701" name="Text Box 27"/>
          <p:cNvSpPr txBox="1">
            <a:spLocks noChangeArrowheads="1"/>
          </p:cNvSpPr>
          <p:nvPr/>
        </p:nvSpPr>
        <p:spPr bwMode="auto">
          <a:xfrm>
            <a:off x="4170364" y="2879799"/>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2400" i="1">
                <a:solidFill>
                  <a:srgbClr val="CD3333"/>
                </a:solidFill>
              </a:rPr>
              <a:t>refers_to</a:t>
            </a:r>
          </a:p>
        </p:txBody>
      </p:sp>
      <p:sp>
        <p:nvSpPr>
          <p:cNvPr id="114702" name="Oval 31"/>
          <p:cNvSpPr>
            <a:spLocks noChangeArrowheads="1"/>
          </p:cNvSpPr>
          <p:nvPr/>
        </p:nvSpPr>
        <p:spPr bwMode="auto">
          <a:xfrm>
            <a:off x="306425" y="5622925"/>
            <a:ext cx="3405187" cy="781050"/>
          </a:xfrm>
          <a:prstGeom prst="ellipse">
            <a:avLst/>
          </a:prstGeom>
          <a:solidFill>
            <a:schemeClr val="accent1"/>
          </a:solidFill>
          <a:ln w="9525" algn="ctr">
            <a:solidFill>
              <a:schemeClr val="tx1"/>
            </a:solidFill>
            <a:round/>
            <a:headEnd/>
            <a:tailEnd/>
          </a:ln>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4703" name="Text Box 11"/>
          <p:cNvSpPr txBox="1">
            <a:spLocks noChangeArrowheads="1"/>
          </p:cNvSpPr>
          <p:nvPr/>
        </p:nvSpPr>
        <p:spPr bwMode="auto">
          <a:xfrm>
            <a:off x="692151" y="5937324"/>
            <a:ext cx="3240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400" u="sng" dirty="0">
                <a:solidFill>
                  <a:srgbClr val="270CF2"/>
                </a:solidFill>
              </a:rPr>
              <a:t>https://ai.it.jyu.fi/vagan/#vagan</a:t>
            </a:r>
          </a:p>
        </p:txBody>
      </p:sp>
      <p:sp>
        <p:nvSpPr>
          <p:cNvPr id="114704" name="Text Box 15"/>
          <p:cNvSpPr txBox="1">
            <a:spLocks noChangeArrowheads="1"/>
          </p:cNvSpPr>
          <p:nvPr/>
        </p:nvSpPr>
        <p:spPr bwMode="auto">
          <a:xfrm>
            <a:off x="755650" y="5689674"/>
            <a:ext cx="2236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800">
                <a:solidFill>
                  <a:srgbClr val="402000"/>
                </a:solidFill>
              </a:rPr>
              <a:t>URI of Terziyan V. </a:t>
            </a:r>
          </a:p>
        </p:txBody>
      </p:sp>
      <p:sp>
        <p:nvSpPr>
          <p:cNvPr id="114705" name="Line 12"/>
          <p:cNvSpPr>
            <a:spLocks noChangeShapeType="1"/>
          </p:cNvSpPr>
          <p:nvPr/>
        </p:nvSpPr>
        <p:spPr bwMode="auto">
          <a:xfrm flipV="1">
            <a:off x="3740150" y="6021388"/>
            <a:ext cx="1552575" cy="1905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4706" name="Text Box 17"/>
          <p:cNvSpPr txBox="1">
            <a:spLocks noChangeArrowheads="1"/>
          </p:cNvSpPr>
          <p:nvPr/>
        </p:nvSpPr>
        <p:spPr bwMode="auto">
          <a:xfrm>
            <a:off x="3644900" y="5561013"/>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2400" i="1">
                <a:solidFill>
                  <a:srgbClr val="CD3333"/>
                </a:solidFill>
              </a:rPr>
              <a:t>employed_by</a:t>
            </a:r>
          </a:p>
        </p:txBody>
      </p:sp>
      <p:sp>
        <p:nvSpPr>
          <p:cNvPr id="114707" name="Oval 39"/>
          <p:cNvSpPr>
            <a:spLocks noChangeArrowheads="1"/>
          </p:cNvSpPr>
          <p:nvPr/>
        </p:nvSpPr>
        <p:spPr bwMode="auto">
          <a:xfrm>
            <a:off x="5292727" y="5661025"/>
            <a:ext cx="3405188" cy="781050"/>
          </a:xfrm>
          <a:prstGeom prst="ellipse">
            <a:avLst/>
          </a:prstGeom>
          <a:solidFill>
            <a:schemeClr val="accent1"/>
          </a:solidFill>
          <a:ln w="9525" algn="ctr">
            <a:solidFill>
              <a:schemeClr val="tx1"/>
            </a:solidFill>
            <a:round/>
            <a:headEnd/>
            <a:tailEnd/>
          </a:ln>
        </p:spPr>
        <p:txBody>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endParaRPr kumimoji="0" lang="en-US" altLang="en-US" sz="2400">
              <a:solidFill>
                <a:srgbClr val="402000"/>
              </a:solidFill>
            </a:endParaRPr>
          </a:p>
        </p:txBody>
      </p:sp>
      <p:sp>
        <p:nvSpPr>
          <p:cNvPr id="114708" name="Text Box 15"/>
          <p:cNvSpPr txBox="1">
            <a:spLocks noChangeArrowheads="1"/>
          </p:cNvSpPr>
          <p:nvPr/>
        </p:nvSpPr>
        <p:spPr bwMode="auto">
          <a:xfrm>
            <a:off x="5891250" y="5699199"/>
            <a:ext cx="2236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800">
                <a:solidFill>
                  <a:srgbClr val="402000"/>
                </a:solidFill>
              </a:rPr>
              <a:t>URI of Agora Center </a:t>
            </a:r>
          </a:p>
        </p:txBody>
      </p:sp>
      <p:sp>
        <p:nvSpPr>
          <p:cNvPr id="114709" name="Rectangle 21"/>
          <p:cNvSpPr>
            <a:spLocks noChangeArrowheads="1"/>
          </p:cNvSpPr>
          <p:nvPr/>
        </p:nvSpPr>
        <p:spPr bwMode="auto">
          <a:xfrm>
            <a:off x="5686462" y="5954713"/>
            <a:ext cx="291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0"/>
              </a:spcBef>
              <a:buClrTx/>
              <a:buSzTx/>
              <a:buFontTx/>
              <a:buNone/>
            </a:pPr>
            <a:r>
              <a:rPr kumimoji="0" lang="en-US" altLang="en-US" sz="1400" u="sng">
                <a:solidFill>
                  <a:srgbClr val="270CF2"/>
                </a:solidFill>
              </a:rPr>
              <a:t>http://www.jyu.fi/agora-center/#AC</a:t>
            </a:r>
          </a:p>
        </p:txBody>
      </p:sp>
      <p:sp>
        <p:nvSpPr>
          <p:cNvPr id="114710" name="Line 20"/>
          <p:cNvSpPr>
            <a:spLocks noChangeShapeType="1"/>
          </p:cNvSpPr>
          <p:nvPr/>
        </p:nvSpPr>
        <p:spPr bwMode="auto">
          <a:xfrm flipV="1">
            <a:off x="2987711" y="4365625"/>
            <a:ext cx="288925" cy="129540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4711" name="Text Box 27"/>
          <p:cNvSpPr txBox="1">
            <a:spLocks noChangeArrowheads="1"/>
          </p:cNvSpPr>
          <p:nvPr/>
        </p:nvSpPr>
        <p:spPr bwMode="auto">
          <a:xfrm>
            <a:off x="1392240" y="4975299"/>
            <a:ext cx="195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2400" i="1">
                <a:solidFill>
                  <a:srgbClr val="CD3333"/>
                </a:solidFill>
              </a:rPr>
              <a:t>hasWebPage</a:t>
            </a:r>
          </a:p>
        </p:txBody>
      </p:sp>
      <p:sp>
        <p:nvSpPr>
          <p:cNvPr id="114712" name="Line 20"/>
          <p:cNvSpPr>
            <a:spLocks noChangeShapeType="1"/>
          </p:cNvSpPr>
          <p:nvPr/>
        </p:nvSpPr>
        <p:spPr bwMode="auto">
          <a:xfrm>
            <a:off x="1116020" y="4292674"/>
            <a:ext cx="71437" cy="1439863"/>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4713" name="Text Box 27"/>
          <p:cNvSpPr txBox="1">
            <a:spLocks noChangeArrowheads="1"/>
          </p:cNvSpPr>
          <p:nvPr/>
        </p:nvSpPr>
        <p:spPr bwMode="auto">
          <a:xfrm>
            <a:off x="1139862" y="4389438"/>
            <a:ext cx="187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2400" i="1">
                <a:solidFill>
                  <a:srgbClr val="CD3333"/>
                </a:solidFill>
              </a:rPr>
              <a:t>isWebPageOf</a:t>
            </a:r>
          </a:p>
        </p:txBody>
      </p:sp>
      <p:sp>
        <p:nvSpPr>
          <p:cNvPr id="114714" name="Line 20"/>
          <p:cNvSpPr>
            <a:spLocks noChangeShapeType="1"/>
          </p:cNvSpPr>
          <p:nvPr/>
        </p:nvSpPr>
        <p:spPr bwMode="auto">
          <a:xfrm flipV="1">
            <a:off x="8239125" y="4446588"/>
            <a:ext cx="287338" cy="129540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4715" name="Text Box 27"/>
          <p:cNvSpPr txBox="1">
            <a:spLocks noChangeArrowheads="1"/>
          </p:cNvSpPr>
          <p:nvPr/>
        </p:nvSpPr>
        <p:spPr bwMode="auto">
          <a:xfrm>
            <a:off x="6602414" y="5078413"/>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2400" i="1">
                <a:solidFill>
                  <a:srgbClr val="CD3333"/>
                </a:solidFill>
              </a:rPr>
              <a:t>hasWebPage</a:t>
            </a:r>
          </a:p>
        </p:txBody>
      </p:sp>
      <p:sp>
        <p:nvSpPr>
          <p:cNvPr id="114716" name="Line 20"/>
          <p:cNvSpPr>
            <a:spLocks noChangeShapeType="1"/>
          </p:cNvSpPr>
          <p:nvPr/>
        </p:nvSpPr>
        <p:spPr bwMode="auto">
          <a:xfrm>
            <a:off x="6138864" y="4437063"/>
            <a:ext cx="233362" cy="1223962"/>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4717" name="Text Box 27"/>
          <p:cNvSpPr txBox="1">
            <a:spLocks noChangeArrowheads="1"/>
          </p:cNvSpPr>
          <p:nvPr/>
        </p:nvSpPr>
        <p:spPr bwMode="auto">
          <a:xfrm>
            <a:off x="6175412" y="4398963"/>
            <a:ext cx="187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2400" i="1">
                <a:solidFill>
                  <a:srgbClr val="CD3333"/>
                </a:solidFill>
              </a:rPr>
              <a:t>isWebPageOf</a:t>
            </a:r>
          </a:p>
        </p:txBody>
      </p:sp>
      <p:sp>
        <p:nvSpPr>
          <p:cNvPr id="114718" name="Line 20"/>
          <p:cNvSpPr>
            <a:spLocks noChangeShapeType="1"/>
          </p:cNvSpPr>
          <p:nvPr/>
        </p:nvSpPr>
        <p:spPr bwMode="auto">
          <a:xfrm flipV="1">
            <a:off x="3203612" y="4941962"/>
            <a:ext cx="1223963" cy="790575"/>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4719" name="Rectangle 36"/>
          <p:cNvSpPr>
            <a:spLocks noChangeArrowheads="1"/>
          </p:cNvSpPr>
          <p:nvPr/>
        </p:nvSpPr>
        <p:spPr bwMode="auto">
          <a:xfrm>
            <a:off x="3981457" y="4508500"/>
            <a:ext cx="1454167" cy="433388"/>
          </a:xfrm>
          <a:prstGeom prst="rect">
            <a:avLst/>
          </a:prstGeom>
          <a:solidFill>
            <a:srgbClr val="CCFFFF"/>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US" altLang="en-US" sz="2000" dirty="0">
                <a:solidFill>
                  <a:srgbClr val="402000"/>
                </a:solidFill>
              </a:rPr>
              <a:t>1958-XX-YY</a:t>
            </a:r>
          </a:p>
        </p:txBody>
      </p:sp>
      <p:sp>
        <p:nvSpPr>
          <p:cNvPr id="114720" name="Text Box 17"/>
          <p:cNvSpPr txBox="1">
            <a:spLocks noChangeArrowheads="1"/>
          </p:cNvSpPr>
          <p:nvPr/>
        </p:nvSpPr>
        <p:spPr bwMode="auto">
          <a:xfrm>
            <a:off x="3257552" y="5029200"/>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2400" i="1">
                <a:solidFill>
                  <a:srgbClr val="CD3333"/>
                </a:solidFill>
              </a:rPr>
              <a:t>has_birthday</a:t>
            </a:r>
          </a:p>
        </p:txBody>
      </p:sp>
      <p:sp>
        <p:nvSpPr>
          <p:cNvPr id="114721" name="Line 20"/>
          <p:cNvSpPr>
            <a:spLocks noChangeShapeType="1"/>
          </p:cNvSpPr>
          <p:nvPr/>
        </p:nvSpPr>
        <p:spPr bwMode="auto">
          <a:xfrm flipV="1">
            <a:off x="4067175" y="1557340"/>
            <a:ext cx="217488" cy="574675"/>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4722" name="Rectangle 36"/>
          <p:cNvSpPr>
            <a:spLocks noChangeArrowheads="1"/>
          </p:cNvSpPr>
          <p:nvPr/>
        </p:nvSpPr>
        <p:spPr bwMode="auto">
          <a:xfrm>
            <a:off x="3924301" y="1201738"/>
            <a:ext cx="1081088" cy="361950"/>
          </a:xfrm>
          <a:prstGeom prst="rect">
            <a:avLst/>
          </a:prstGeom>
          <a:solidFill>
            <a:srgbClr val="CCFFFF"/>
          </a:solidFill>
          <a:ln w="9525">
            <a:solidFill>
              <a:schemeClr val="tx1"/>
            </a:solidFill>
            <a:miter lim="800000"/>
            <a:headEnd/>
            <a:tailEnd/>
          </a:ln>
        </p:spPr>
        <p:txBody>
          <a:bodyPr wrap="none" anchor="ct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lgn="ctr">
              <a:spcBef>
                <a:spcPct val="0"/>
              </a:spcBef>
              <a:buClrTx/>
              <a:buSzTx/>
              <a:buFontTx/>
              <a:buNone/>
            </a:pPr>
            <a:r>
              <a:rPr kumimoji="0" lang="en-US" altLang="en-US" sz="1600">
                <a:solidFill>
                  <a:srgbClr val="402000"/>
                </a:solidFill>
              </a:rPr>
              <a:t>15.02.2000</a:t>
            </a:r>
          </a:p>
        </p:txBody>
      </p:sp>
      <p:sp>
        <p:nvSpPr>
          <p:cNvPr id="114723" name="Text Box 17"/>
          <p:cNvSpPr txBox="1">
            <a:spLocks noChangeArrowheads="1"/>
          </p:cNvSpPr>
          <p:nvPr/>
        </p:nvSpPr>
        <p:spPr bwMode="auto">
          <a:xfrm>
            <a:off x="4140200" y="1690690"/>
            <a:ext cx="1171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90000"/>
              <a:buFont typeface="Monotype Sorts" charset="0"/>
              <a:buChar char="4"/>
              <a:defRPr kumimoji="1" sz="3200">
                <a:solidFill>
                  <a:schemeClr val="tx1"/>
                </a:solidFill>
                <a:latin typeface="Times New Roman" pitchFamily="18" charset="0"/>
              </a:defRPr>
            </a:lvl1pPr>
            <a:lvl2pPr marL="742950" indent="-285750" eaLnBrk="0" hangingPunct="0">
              <a:spcBef>
                <a:spcPct val="20000"/>
              </a:spcBef>
              <a:buClr>
                <a:schemeClr val="accent1"/>
              </a:buClr>
              <a:buChar char="–"/>
              <a:defRPr kumimoji="1" sz="2800">
                <a:solidFill>
                  <a:schemeClr val="tx1"/>
                </a:solidFill>
                <a:latin typeface="Times New Roman" pitchFamily="18" charset="0"/>
              </a:defRPr>
            </a:lvl2pPr>
            <a:lvl3pPr marL="1143000" indent="-228600" eaLnBrk="0" hangingPunct="0">
              <a:spcBef>
                <a:spcPct val="20000"/>
              </a:spcBef>
              <a:buClr>
                <a:schemeClr val="accent1"/>
              </a:buClr>
              <a:buChar char="•"/>
              <a:defRPr kumimoji="1" sz="2400">
                <a:solidFill>
                  <a:schemeClr val="tx1"/>
                </a:solidFill>
                <a:latin typeface="Times New Roman" pitchFamily="18" charset="0"/>
              </a:defRPr>
            </a:lvl3pPr>
            <a:lvl4pPr marL="1600200" indent="-228600" eaLnBrk="0" hangingPunct="0">
              <a:spcBef>
                <a:spcPct val="20000"/>
              </a:spcBef>
              <a:buClr>
                <a:schemeClr val="accent1"/>
              </a:buClr>
              <a:buChar char="–"/>
              <a:defRPr kumimoji="1" sz="2000">
                <a:solidFill>
                  <a:schemeClr val="tx1"/>
                </a:solidFill>
                <a:latin typeface="Times New Roman" pitchFamily="18" charset="0"/>
              </a:defRPr>
            </a:lvl4pPr>
            <a:lvl5pPr marL="2057400" indent="-228600" eaLnBrk="0" hangingPunct="0">
              <a:spcBef>
                <a:spcPct val="20000"/>
              </a:spcBef>
              <a:buClr>
                <a:schemeClr val="accent1"/>
              </a:buClr>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defRPr>
            </a:lvl9pPr>
          </a:lstStyle>
          <a:p>
            <a:pPr>
              <a:spcBef>
                <a:spcPct val="50000"/>
              </a:spcBef>
              <a:buClrTx/>
              <a:buSzTx/>
              <a:buFontTx/>
              <a:buNone/>
            </a:pPr>
            <a:r>
              <a:rPr kumimoji="0" lang="en-US" altLang="en-US" sz="1400" i="1">
                <a:solidFill>
                  <a:srgbClr val="CD3333"/>
                </a:solidFill>
              </a:rPr>
              <a:t>has_birthday</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555625" y="-53975"/>
            <a:ext cx="8229600" cy="633413"/>
          </a:xfrm>
        </p:spPr>
        <p:txBody>
          <a:bodyPr/>
          <a:lstStyle/>
          <a:p>
            <a:pPr eaLnBrk="1" hangingPunct="1"/>
            <a:r>
              <a:rPr lang="en-GB" altLang="en-US"/>
              <a:t>Example </a:t>
            </a:r>
            <a:r>
              <a:rPr lang="en-GB" altLang="en-US" sz="3600"/>
              <a:t>(formalised rules)</a:t>
            </a:r>
            <a:endParaRPr lang="en-GB" altLang="en-US"/>
          </a:p>
        </p:txBody>
      </p:sp>
      <p:graphicFrame>
        <p:nvGraphicFramePr>
          <p:cNvPr id="282627" name="Object 3"/>
          <p:cNvGraphicFramePr>
            <a:graphicFrameLocks noChangeAspect="1"/>
          </p:cNvGraphicFramePr>
          <p:nvPr/>
        </p:nvGraphicFramePr>
        <p:xfrm>
          <a:off x="4419600" y="3978275"/>
          <a:ext cx="4419600" cy="2819400"/>
        </p:xfrm>
        <a:graphic>
          <a:graphicData uri="http://schemas.openxmlformats.org/presentationml/2006/ole">
            <mc:AlternateContent xmlns:mc="http://schemas.openxmlformats.org/markup-compatibility/2006">
              <mc:Choice xmlns:v="urn:schemas-microsoft-com:vml" Requires="v">
                <p:oleObj name="Document" r:id="rId2" imgW="3323844" imgH="2084832" progId="Word.Document.8">
                  <p:embed/>
                </p:oleObj>
              </mc:Choice>
              <mc:Fallback>
                <p:oleObj name="Document" r:id="rId2" imgW="3323844" imgH="2084832" progId="Word.Document.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978275"/>
                        <a:ext cx="4419600" cy="2819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2628" name="Text Box 4"/>
          <p:cNvSpPr txBox="1">
            <a:spLocks noChangeArrowheads="1"/>
          </p:cNvSpPr>
          <p:nvPr/>
        </p:nvSpPr>
        <p:spPr bwMode="auto">
          <a:xfrm>
            <a:off x="26989" y="1287464"/>
            <a:ext cx="3960812" cy="5509200"/>
          </a:xfrm>
          <a:prstGeom prst="rect">
            <a:avLst/>
          </a:prstGeom>
          <a:solidFill>
            <a:srgbClr val="C0C0C0"/>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1600">
                <a:latin typeface="Times New Roman" pitchFamily="18" charset="0"/>
              </a:rPr>
              <a:t>1. </a:t>
            </a:r>
            <a:r>
              <a:rPr lang="en-GB" altLang="en-US" sz="1600">
                <a:solidFill>
                  <a:srgbClr val="3B04C6"/>
                </a:solidFill>
                <a:latin typeface="Times New Roman" pitchFamily="18" charset="0"/>
              </a:rPr>
              <a:t>Mary</a:t>
            </a:r>
            <a:r>
              <a:rPr lang="en-GB" altLang="en-US" sz="1600">
                <a:latin typeface="Times New Roman" pitchFamily="18" charset="0"/>
              </a:rPr>
              <a:t> will</a:t>
            </a:r>
            <a:r>
              <a:rPr lang="en-GB" altLang="en-US" sz="1600">
                <a:solidFill>
                  <a:srgbClr val="E33B1F"/>
                </a:solidFill>
                <a:latin typeface="Times New Roman" pitchFamily="18" charset="0"/>
              </a:rPr>
              <a:t> love</a:t>
            </a:r>
            <a:r>
              <a:rPr lang="en-GB" altLang="en-US" sz="1600">
                <a:latin typeface="Times New Roman" pitchFamily="18" charset="0"/>
              </a:rPr>
              <a:t> </a:t>
            </a:r>
            <a:r>
              <a:rPr lang="en-GB" altLang="en-US" sz="1600">
                <a:solidFill>
                  <a:srgbClr val="3B04C6"/>
                </a:solidFill>
                <a:latin typeface="Times New Roman" pitchFamily="18" charset="0"/>
              </a:rPr>
              <a:t>John</a:t>
            </a:r>
            <a:r>
              <a:rPr lang="en-GB" altLang="en-US" sz="1600">
                <a:latin typeface="Times New Roman" pitchFamily="18" charset="0"/>
              </a:rPr>
              <a:t> if he</a:t>
            </a:r>
            <a:r>
              <a:rPr lang="en-GB" altLang="en-US" sz="1600">
                <a:solidFill>
                  <a:srgbClr val="E33B1F"/>
                </a:solidFill>
                <a:latin typeface="Times New Roman" pitchFamily="18" charset="0"/>
              </a:rPr>
              <a:t> loves</a:t>
            </a:r>
            <a:r>
              <a:rPr lang="en-GB" altLang="en-US" sz="1600">
                <a:latin typeface="Times New Roman" pitchFamily="18" charset="0"/>
              </a:rPr>
              <a:t> her and if he is not </a:t>
            </a:r>
            <a:r>
              <a:rPr lang="en-GB" altLang="en-US" sz="1600">
                <a:solidFill>
                  <a:srgbClr val="E33B1F"/>
                </a:solidFill>
                <a:latin typeface="Times New Roman" pitchFamily="18" charset="0"/>
              </a:rPr>
              <a:t>abusing</a:t>
            </a:r>
            <a:r>
              <a:rPr lang="en-GB" altLang="en-US" sz="1600">
                <a:latin typeface="Times New Roman" pitchFamily="18" charset="0"/>
              </a:rPr>
              <a:t> </a:t>
            </a:r>
            <a:r>
              <a:rPr lang="en-GB" altLang="en-US" sz="1600">
                <a:solidFill>
                  <a:srgbClr val="3B04C6"/>
                </a:solidFill>
                <a:latin typeface="Times New Roman" pitchFamily="18" charset="0"/>
              </a:rPr>
              <a:t>Pete</a:t>
            </a:r>
            <a:r>
              <a:rPr lang="en-GB" altLang="en-US" sz="1600">
                <a:latin typeface="Times New Roman" pitchFamily="18" charset="0"/>
              </a:rPr>
              <a:t>.</a:t>
            </a:r>
          </a:p>
          <a:p>
            <a:pPr>
              <a:spcBef>
                <a:spcPct val="50000"/>
              </a:spcBef>
              <a:buFontTx/>
              <a:buNone/>
            </a:pPr>
            <a:r>
              <a:rPr lang="en-GB" altLang="en-US" sz="1600">
                <a:latin typeface="Times New Roman" pitchFamily="18" charset="0"/>
              </a:rPr>
              <a:t>2. </a:t>
            </a:r>
            <a:r>
              <a:rPr lang="en-GB" altLang="en-US" sz="1600">
                <a:solidFill>
                  <a:srgbClr val="3B04C6"/>
                </a:solidFill>
                <a:latin typeface="Times New Roman" pitchFamily="18" charset="0"/>
              </a:rPr>
              <a:t>Pete</a:t>
            </a:r>
            <a:r>
              <a:rPr lang="en-GB" altLang="en-US" sz="1600">
                <a:latin typeface="Times New Roman" pitchFamily="18" charset="0"/>
              </a:rPr>
              <a:t> will consider </a:t>
            </a:r>
            <a:r>
              <a:rPr lang="en-GB" altLang="en-US" sz="1600">
                <a:solidFill>
                  <a:srgbClr val="3B04C6"/>
                </a:solidFill>
                <a:latin typeface="Times New Roman" pitchFamily="18" charset="0"/>
              </a:rPr>
              <a:t>Mary</a:t>
            </a:r>
            <a:r>
              <a:rPr lang="en-GB" altLang="en-US" sz="1600">
                <a:latin typeface="Times New Roman" pitchFamily="18" charset="0"/>
              </a:rPr>
              <a:t> as his </a:t>
            </a:r>
            <a:r>
              <a:rPr lang="en-GB" altLang="en-US" sz="1600">
                <a:solidFill>
                  <a:srgbClr val="E33B1F"/>
                </a:solidFill>
                <a:latin typeface="Times New Roman" pitchFamily="18" charset="0"/>
              </a:rPr>
              <a:t>friend</a:t>
            </a:r>
            <a:r>
              <a:rPr lang="en-GB" altLang="en-US" sz="1600">
                <a:latin typeface="Times New Roman" pitchFamily="18" charset="0"/>
              </a:rPr>
              <a:t> if she is not in </a:t>
            </a:r>
            <a:r>
              <a:rPr lang="en-GB" altLang="en-US" sz="1600">
                <a:solidFill>
                  <a:srgbClr val="E33B1F"/>
                </a:solidFill>
                <a:latin typeface="Times New Roman" pitchFamily="18" charset="0"/>
              </a:rPr>
              <a:t>love</a:t>
            </a:r>
            <a:r>
              <a:rPr lang="en-GB" altLang="en-US" sz="1600">
                <a:latin typeface="Times New Roman" pitchFamily="18" charset="0"/>
              </a:rPr>
              <a:t> with </a:t>
            </a:r>
            <a:r>
              <a:rPr lang="en-GB" altLang="en-US" sz="1600">
                <a:solidFill>
                  <a:srgbClr val="3B04C6"/>
                </a:solidFill>
                <a:latin typeface="Times New Roman" pitchFamily="18" charset="0"/>
              </a:rPr>
              <a:t>John</a:t>
            </a:r>
            <a:r>
              <a:rPr lang="en-GB" altLang="en-US" sz="1600">
                <a:latin typeface="Times New Roman" pitchFamily="18" charset="0"/>
              </a:rPr>
              <a:t>.</a:t>
            </a:r>
          </a:p>
          <a:p>
            <a:pPr>
              <a:spcBef>
                <a:spcPct val="50000"/>
              </a:spcBef>
              <a:buFontTx/>
              <a:buNone/>
            </a:pPr>
            <a:r>
              <a:rPr lang="en-GB" altLang="en-US" sz="1600">
                <a:latin typeface="Times New Roman" pitchFamily="18" charset="0"/>
              </a:rPr>
              <a:t>3. </a:t>
            </a:r>
            <a:r>
              <a:rPr lang="en-GB" altLang="en-US" sz="1600">
                <a:solidFill>
                  <a:srgbClr val="3B04C6"/>
                </a:solidFill>
                <a:latin typeface="Times New Roman" pitchFamily="18" charset="0"/>
              </a:rPr>
              <a:t>Pete</a:t>
            </a:r>
            <a:r>
              <a:rPr lang="en-GB" altLang="en-US" sz="1600">
                <a:latin typeface="Times New Roman" pitchFamily="18" charset="0"/>
              </a:rPr>
              <a:t> will not consider </a:t>
            </a:r>
            <a:r>
              <a:rPr lang="en-GB" altLang="en-US" sz="1600">
                <a:solidFill>
                  <a:srgbClr val="3B04C6"/>
                </a:solidFill>
                <a:latin typeface="Times New Roman" pitchFamily="18" charset="0"/>
              </a:rPr>
              <a:t>Mary</a:t>
            </a:r>
            <a:r>
              <a:rPr lang="en-GB" altLang="en-US" sz="1600">
                <a:latin typeface="Times New Roman" pitchFamily="18" charset="0"/>
              </a:rPr>
              <a:t> as his </a:t>
            </a:r>
            <a:r>
              <a:rPr lang="en-GB" altLang="en-US" sz="1600">
                <a:solidFill>
                  <a:srgbClr val="E33B1F"/>
                </a:solidFill>
                <a:latin typeface="Times New Roman" pitchFamily="18" charset="0"/>
              </a:rPr>
              <a:t>friend</a:t>
            </a:r>
            <a:r>
              <a:rPr lang="en-GB" altLang="en-US" sz="1600">
                <a:latin typeface="Times New Roman" pitchFamily="18" charset="0"/>
              </a:rPr>
              <a:t> if she is in </a:t>
            </a:r>
            <a:r>
              <a:rPr lang="en-GB" altLang="en-US" sz="1600">
                <a:solidFill>
                  <a:srgbClr val="E33B1F"/>
                </a:solidFill>
                <a:latin typeface="Times New Roman" pitchFamily="18" charset="0"/>
              </a:rPr>
              <a:t>love</a:t>
            </a:r>
            <a:r>
              <a:rPr lang="en-GB" altLang="en-US" sz="1600">
                <a:latin typeface="Times New Roman" pitchFamily="18" charset="0"/>
              </a:rPr>
              <a:t> with </a:t>
            </a:r>
            <a:r>
              <a:rPr lang="en-GB" altLang="en-US" sz="1600">
                <a:solidFill>
                  <a:srgbClr val="3B04C6"/>
                </a:solidFill>
                <a:latin typeface="Times New Roman" pitchFamily="18" charset="0"/>
              </a:rPr>
              <a:t>John</a:t>
            </a:r>
            <a:r>
              <a:rPr lang="en-GB" altLang="en-US" sz="1600">
                <a:latin typeface="Times New Roman" pitchFamily="18" charset="0"/>
              </a:rPr>
              <a:t> who is </a:t>
            </a:r>
            <a:r>
              <a:rPr lang="en-GB" altLang="en-US" sz="1600">
                <a:solidFill>
                  <a:srgbClr val="E33B1F"/>
                </a:solidFill>
                <a:latin typeface="Times New Roman" pitchFamily="18" charset="0"/>
              </a:rPr>
              <a:t>abusing</a:t>
            </a:r>
            <a:r>
              <a:rPr lang="en-GB" altLang="en-US" sz="1600">
                <a:latin typeface="Times New Roman" pitchFamily="18" charset="0"/>
              </a:rPr>
              <a:t> him.</a:t>
            </a:r>
          </a:p>
          <a:p>
            <a:pPr>
              <a:spcBef>
                <a:spcPct val="50000"/>
              </a:spcBef>
              <a:buFontTx/>
              <a:buNone/>
            </a:pPr>
            <a:r>
              <a:rPr lang="en-GB" altLang="en-US" sz="1600">
                <a:latin typeface="Times New Roman" pitchFamily="18" charset="0"/>
              </a:rPr>
              <a:t>4. </a:t>
            </a:r>
            <a:r>
              <a:rPr lang="en-GB" altLang="en-US" sz="1600">
                <a:solidFill>
                  <a:srgbClr val="3B04C6"/>
                </a:solidFill>
                <a:latin typeface="Times New Roman" pitchFamily="18" charset="0"/>
              </a:rPr>
              <a:t>John</a:t>
            </a:r>
            <a:r>
              <a:rPr lang="en-GB" altLang="en-US" sz="1600">
                <a:latin typeface="Times New Roman" pitchFamily="18" charset="0"/>
              </a:rPr>
              <a:t> will stop</a:t>
            </a:r>
            <a:r>
              <a:rPr lang="en-GB" altLang="en-US" sz="1600">
                <a:solidFill>
                  <a:srgbClr val="E33B1F"/>
                </a:solidFill>
                <a:latin typeface="Times New Roman" pitchFamily="18" charset="0"/>
              </a:rPr>
              <a:t> loving</a:t>
            </a:r>
            <a:r>
              <a:rPr lang="en-GB" altLang="en-US" sz="1600">
                <a:latin typeface="Times New Roman" pitchFamily="18" charset="0"/>
              </a:rPr>
              <a:t> </a:t>
            </a:r>
            <a:r>
              <a:rPr lang="en-GB" altLang="en-US" sz="1600">
                <a:solidFill>
                  <a:srgbClr val="3B04C6"/>
                </a:solidFill>
                <a:latin typeface="Times New Roman" pitchFamily="18" charset="0"/>
              </a:rPr>
              <a:t>Mary</a:t>
            </a:r>
            <a:r>
              <a:rPr lang="en-GB" altLang="en-US" sz="1600">
                <a:latin typeface="Times New Roman" pitchFamily="18" charset="0"/>
              </a:rPr>
              <a:t> if she does not </a:t>
            </a:r>
            <a:r>
              <a:rPr lang="en-GB" altLang="en-US" sz="1600">
                <a:solidFill>
                  <a:srgbClr val="E33B1F"/>
                </a:solidFill>
                <a:latin typeface="Times New Roman" pitchFamily="18" charset="0"/>
              </a:rPr>
              <a:t>love</a:t>
            </a:r>
            <a:r>
              <a:rPr lang="en-GB" altLang="en-US" sz="1600">
                <a:latin typeface="Times New Roman" pitchFamily="18" charset="0"/>
              </a:rPr>
              <a:t> him or she is a </a:t>
            </a:r>
            <a:r>
              <a:rPr lang="en-GB" altLang="en-US" sz="1600">
                <a:solidFill>
                  <a:srgbClr val="E33B1F"/>
                </a:solidFill>
                <a:latin typeface="Times New Roman" pitchFamily="18" charset="0"/>
              </a:rPr>
              <a:t>friend</a:t>
            </a:r>
            <a:r>
              <a:rPr lang="en-GB" altLang="en-US" sz="1600">
                <a:latin typeface="Times New Roman" pitchFamily="18" charset="0"/>
              </a:rPr>
              <a:t> of </a:t>
            </a:r>
            <a:r>
              <a:rPr lang="en-GB" altLang="en-US" sz="1600">
                <a:solidFill>
                  <a:srgbClr val="3B04C6"/>
                </a:solidFill>
                <a:latin typeface="Times New Roman" pitchFamily="18" charset="0"/>
              </a:rPr>
              <a:t>Pete</a:t>
            </a:r>
            <a:r>
              <a:rPr lang="en-GB" altLang="en-US" sz="1600">
                <a:latin typeface="Times New Roman" pitchFamily="18" charset="0"/>
              </a:rPr>
              <a:t>.</a:t>
            </a:r>
          </a:p>
          <a:p>
            <a:pPr>
              <a:spcBef>
                <a:spcPct val="50000"/>
              </a:spcBef>
              <a:buFontTx/>
              <a:buNone/>
            </a:pPr>
            <a:r>
              <a:rPr lang="en-GB" altLang="en-US" sz="1600">
                <a:latin typeface="Times New Roman" pitchFamily="18" charset="0"/>
              </a:rPr>
              <a:t>5. </a:t>
            </a:r>
            <a:r>
              <a:rPr lang="en-GB" altLang="en-US" sz="1600">
                <a:solidFill>
                  <a:srgbClr val="3B04C6"/>
                </a:solidFill>
                <a:latin typeface="Times New Roman" pitchFamily="18" charset="0"/>
              </a:rPr>
              <a:t>Mary</a:t>
            </a:r>
            <a:r>
              <a:rPr lang="en-GB" altLang="en-US" sz="1600">
                <a:latin typeface="Times New Roman" pitchFamily="18" charset="0"/>
              </a:rPr>
              <a:t> will stop </a:t>
            </a:r>
            <a:r>
              <a:rPr lang="en-GB" altLang="en-US" sz="1600">
                <a:solidFill>
                  <a:srgbClr val="E33B1F"/>
                </a:solidFill>
                <a:latin typeface="Times New Roman" pitchFamily="18" charset="0"/>
              </a:rPr>
              <a:t>loving</a:t>
            </a:r>
            <a:r>
              <a:rPr lang="en-GB" altLang="en-US" sz="1600">
                <a:latin typeface="Times New Roman" pitchFamily="18" charset="0"/>
              </a:rPr>
              <a:t> </a:t>
            </a:r>
            <a:r>
              <a:rPr lang="en-GB" altLang="en-US" sz="1600">
                <a:solidFill>
                  <a:srgbClr val="3B04C6"/>
                </a:solidFill>
                <a:latin typeface="Times New Roman" pitchFamily="18" charset="0"/>
              </a:rPr>
              <a:t>John</a:t>
            </a:r>
            <a:r>
              <a:rPr lang="en-GB" altLang="en-US" sz="1600">
                <a:latin typeface="Times New Roman" pitchFamily="18" charset="0"/>
              </a:rPr>
              <a:t> if he is </a:t>
            </a:r>
            <a:r>
              <a:rPr lang="en-GB" altLang="en-US" sz="1600">
                <a:solidFill>
                  <a:srgbClr val="E33B1F"/>
                </a:solidFill>
                <a:latin typeface="Times New Roman" pitchFamily="18" charset="0"/>
              </a:rPr>
              <a:t>abusing</a:t>
            </a:r>
            <a:r>
              <a:rPr lang="en-GB" altLang="en-US" sz="1600">
                <a:latin typeface="Times New Roman" pitchFamily="18" charset="0"/>
              </a:rPr>
              <a:t> </a:t>
            </a:r>
            <a:r>
              <a:rPr lang="en-GB" altLang="en-US" sz="1600">
                <a:solidFill>
                  <a:srgbClr val="3B04C6"/>
                </a:solidFill>
                <a:latin typeface="Times New Roman" pitchFamily="18" charset="0"/>
              </a:rPr>
              <a:t>Pete</a:t>
            </a:r>
            <a:r>
              <a:rPr lang="en-GB" altLang="en-US" sz="1600">
                <a:latin typeface="Times New Roman" pitchFamily="18" charset="0"/>
              </a:rPr>
              <a:t>.</a:t>
            </a:r>
          </a:p>
          <a:p>
            <a:pPr>
              <a:spcBef>
                <a:spcPct val="50000"/>
              </a:spcBef>
              <a:buFontTx/>
              <a:buNone/>
            </a:pPr>
            <a:r>
              <a:rPr lang="en-GB" altLang="en-US" sz="1600">
                <a:latin typeface="Times New Roman" pitchFamily="18" charset="0"/>
              </a:rPr>
              <a:t>6. </a:t>
            </a:r>
            <a:r>
              <a:rPr lang="en-GB" altLang="en-US" sz="1600">
                <a:solidFill>
                  <a:srgbClr val="3B04C6"/>
                </a:solidFill>
                <a:latin typeface="Times New Roman" pitchFamily="18" charset="0"/>
              </a:rPr>
              <a:t>John</a:t>
            </a:r>
            <a:r>
              <a:rPr lang="en-GB" altLang="en-US" sz="1600">
                <a:latin typeface="Times New Roman" pitchFamily="18" charset="0"/>
              </a:rPr>
              <a:t> being in </a:t>
            </a:r>
            <a:r>
              <a:rPr lang="en-GB" altLang="en-US" sz="1600">
                <a:solidFill>
                  <a:srgbClr val="E33B1F"/>
                </a:solidFill>
                <a:latin typeface="Times New Roman" pitchFamily="18" charset="0"/>
              </a:rPr>
              <a:t>bad mood</a:t>
            </a:r>
            <a:r>
              <a:rPr lang="en-GB" altLang="en-US" sz="1600">
                <a:latin typeface="Times New Roman" pitchFamily="18" charset="0"/>
              </a:rPr>
              <a:t> will </a:t>
            </a:r>
            <a:r>
              <a:rPr lang="en-GB" altLang="en-US" sz="1600">
                <a:solidFill>
                  <a:srgbClr val="E33B1F"/>
                </a:solidFill>
                <a:latin typeface="Times New Roman" pitchFamily="18" charset="0"/>
              </a:rPr>
              <a:t>abuse</a:t>
            </a:r>
            <a:r>
              <a:rPr lang="en-GB" altLang="en-US" sz="1600">
                <a:latin typeface="Times New Roman" pitchFamily="18" charset="0"/>
              </a:rPr>
              <a:t> </a:t>
            </a:r>
            <a:r>
              <a:rPr lang="en-GB" altLang="en-US" sz="1600">
                <a:solidFill>
                  <a:srgbClr val="3B04C6"/>
                </a:solidFill>
                <a:latin typeface="Times New Roman" pitchFamily="18" charset="0"/>
              </a:rPr>
              <a:t>Pete</a:t>
            </a:r>
            <a:r>
              <a:rPr lang="en-GB" altLang="en-US" sz="1600">
                <a:latin typeface="Times New Roman" pitchFamily="18" charset="0"/>
              </a:rPr>
              <a:t>.</a:t>
            </a:r>
          </a:p>
          <a:p>
            <a:pPr>
              <a:spcBef>
                <a:spcPct val="50000"/>
              </a:spcBef>
              <a:buFontTx/>
              <a:buNone/>
            </a:pPr>
            <a:r>
              <a:rPr lang="en-GB" altLang="en-US" sz="1600">
                <a:latin typeface="Times New Roman" pitchFamily="18" charset="0"/>
              </a:rPr>
              <a:t>7. </a:t>
            </a:r>
            <a:r>
              <a:rPr lang="en-GB" altLang="en-US" sz="1600">
                <a:solidFill>
                  <a:srgbClr val="3B04C6"/>
                </a:solidFill>
                <a:latin typeface="Times New Roman" pitchFamily="18" charset="0"/>
              </a:rPr>
              <a:t>John</a:t>
            </a:r>
            <a:r>
              <a:rPr lang="en-GB" altLang="en-US" sz="1600">
                <a:latin typeface="Times New Roman" pitchFamily="18" charset="0"/>
              </a:rPr>
              <a:t> gets rid of </a:t>
            </a:r>
            <a:r>
              <a:rPr lang="en-GB" altLang="en-US" sz="1600">
                <a:solidFill>
                  <a:srgbClr val="E33B1F"/>
                </a:solidFill>
                <a:latin typeface="Times New Roman" pitchFamily="18" charset="0"/>
              </a:rPr>
              <a:t>bad mood</a:t>
            </a:r>
            <a:r>
              <a:rPr lang="en-GB" altLang="en-US" sz="1600">
                <a:latin typeface="Times New Roman" pitchFamily="18" charset="0"/>
              </a:rPr>
              <a:t> if </a:t>
            </a:r>
            <a:r>
              <a:rPr lang="en-GB" altLang="en-US" sz="1600">
                <a:solidFill>
                  <a:srgbClr val="3B04C6"/>
                </a:solidFill>
                <a:latin typeface="Times New Roman" pitchFamily="18" charset="0"/>
              </a:rPr>
              <a:t>Mary</a:t>
            </a:r>
            <a:r>
              <a:rPr lang="en-GB" altLang="en-US" sz="1600">
                <a:latin typeface="Times New Roman" pitchFamily="18" charset="0"/>
              </a:rPr>
              <a:t> </a:t>
            </a:r>
            <a:r>
              <a:rPr lang="en-GB" altLang="en-US" sz="1600">
                <a:solidFill>
                  <a:srgbClr val="E33B1F"/>
                </a:solidFill>
                <a:latin typeface="Times New Roman" pitchFamily="18" charset="0"/>
              </a:rPr>
              <a:t> loves</a:t>
            </a:r>
            <a:r>
              <a:rPr lang="en-GB" altLang="en-US" sz="1600">
                <a:latin typeface="Times New Roman" pitchFamily="18" charset="0"/>
              </a:rPr>
              <a:t> him or if she is not a </a:t>
            </a:r>
            <a:r>
              <a:rPr lang="en-GB" altLang="en-US" sz="1600">
                <a:solidFill>
                  <a:srgbClr val="E33B1F"/>
                </a:solidFill>
                <a:latin typeface="Times New Roman" pitchFamily="18" charset="0"/>
              </a:rPr>
              <a:t>friend</a:t>
            </a:r>
            <a:r>
              <a:rPr lang="en-GB" altLang="en-US" sz="1600">
                <a:latin typeface="Times New Roman" pitchFamily="18" charset="0"/>
              </a:rPr>
              <a:t> of </a:t>
            </a:r>
            <a:r>
              <a:rPr lang="en-GB" altLang="en-US" sz="1600">
                <a:solidFill>
                  <a:srgbClr val="3B04C6"/>
                </a:solidFill>
                <a:latin typeface="Times New Roman" pitchFamily="18" charset="0"/>
              </a:rPr>
              <a:t>Pete</a:t>
            </a:r>
            <a:r>
              <a:rPr lang="en-GB" altLang="en-US" sz="1600">
                <a:latin typeface="Times New Roman" pitchFamily="18" charset="0"/>
              </a:rPr>
              <a:t>.</a:t>
            </a:r>
          </a:p>
          <a:p>
            <a:pPr>
              <a:spcBef>
                <a:spcPct val="50000"/>
              </a:spcBef>
              <a:buFontTx/>
              <a:buNone/>
            </a:pPr>
            <a:r>
              <a:rPr lang="en-GB" altLang="en-US" sz="1600">
                <a:latin typeface="Times New Roman" pitchFamily="18" charset="0"/>
              </a:rPr>
              <a:t>8. </a:t>
            </a:r>
            <a:r>
              <a:rPr lang="en-GB" altLang="en-US" sz="1600">
                <a:solidFill>
                  <a:srgbClr val="3B04C6"/>
                </a:solidFill>
                <a:latin typeface="Times New Roman" pitchFamily="18" charset="0"/>
              </a:rPr>
              <a:t>John</a:t>
            </a:r>
            <a:r>
              <a:rPr lang="en-GB" altLang="en-US" sz="1600">
                <a:latin typeface="Times New Roman" pitchFamily="18" charset="0"/>
              </a:rPr>
              <a:t> will fall in a </a:t>
            </a:r>
            <a:r>
              <a:rPr lang="en-GB" altLang="en-US" sz="1600">
                <a:solidFill>
                  <a:srgbClr val="E33B1F"/>
                </a:solidFill>
                <a:latin typeface="Times New Roman" pitchFamily="18" charset="0"/>
              </a:rPr>
              <a:t>bad mood</a:t>
            </a:r>
            <a:r>
              <a:rPr lang="en-GB" altLang="en-US" sz="1600">
                <a:latin typeface="Times New Roman" pitchFamily="18" charset="0"/>
              </a:rPr>
              <a:t> if he </a:t>
            </a:r>
            <a:r>
              <a:rPr lang="en-GB" altLang="en-US" sz="1600">
                <a:solidFill>
                  <a:srgbClr val="E33B1F"/>
                </a:solidFill>
                <a:latin typeface="Times New Roman" pitchFamily="18" charset="0"/>
              </a:rPr>
              <a:t>loves</a:t>
            </a:r>
            <a:r>
              <a:rPr lang="en-GB" altLang="en-US" sz="1600">
                <a:latin typeface="Times New Roman" pitchFamily="18" charset="0"/>
              </a:rPr>
              <a:t> </a:t>
            </a:r>
            <a:r>
              <a:rPr lang="en-GB" altLang="en-US" sz="1600">
                <a:solidFill>
                  <a:srgbClr val="3B04C6"/>
                </a:solidFill>
                <a:latin typeface="Times New Roman" pitchFamily="18" charset="0"/>
              </a:rPr>
              <a:t>Mary</a:t>
            </a:r>
            <a:r>
              <a:rPr lang="en-GB" altLang="en-US" sz="1600">
                <a:latin typeface="Times New Roman" pitchFamily="18" charset="0"/>
              </a:rPr>
              <a:t> and she does not </a:t>
            </a:r>
            <a:r>
              <a:rPr lang="en-GB" altLang="en-US" sz="1600">
                <a:solidFill>
                  <a:srgbClr val="E33B1F"/>
                </a:solidFill>
                <a:latin typeface="Times New Roman" pitchFamily="18" charset="0"/>
              </a:rPr>
              <a:t>love</a:t>
            </a:r>
            <a:r>
              <a:rPr lang="en-GB" altLang="en-US" sz="1600">
                <a:latin typeface="Times New Roman" pitchFamily="18" charset="0"/>
              </a:rPr>
              <a:t> him or vice versa.</a:t>
            </a:r>
          </a:p>
          <a:p>
            <a:pPr>
              <a:spcBef>
                <a:spcPct val="50000"/>
              </a:spcBef>
              <a:buFontTx/>
              <a:buNone/>
            </a:pPr>
            <a:r>
              <a:rPr lang="en-GB" altLang="en-US" sz="1600">
                <a:latin typeface="Times New Roman" pitchFamily="18" charset="0"/>
              </a:rPr>
              <a:t>9. </a:t>
            </a:r>
            <a:r>
              <a:rPr lang="en-GB" altLang="en-US" sz="1600">
                <a:solidFill>
                  <a:srgbClr val="3B04C6"/>
                </a:solidFill>
                <a:latin typeface="Times New Roman" pitchFamily="18" charset="0"/>
              </a:rPr>
              <a:t>John</a:t>
            </a:r>
            <a:r>
              <a:rPr lang="en-GB" altLang="en-US" sz="1600">
                <a:latin typeface="Times New Roman" pitchFamily="18" charset="0"/>
              </a:rPr>
              <a:t> will stop </a:t>
            </a:r>
            <a:r>
              <a:rPr lang="en-GB" altLang="en-US" sz="1600">
                <a:solidFill>
                  <a:srgbClr val="E33B1F"/>
                </a:solidFill>
                <a:latin typeface="Times New Roman" pitchFamily="18" charset="0"/>
              </a:rPr>
              <a:t>abusing</a:t>
            </a:r>
            <a:r>
              <a:rPr lang="en-GB" altLang="en-US" sz="1600">
                <a:latin typeface="Times New Roman" pitchFamily="18" charset="0"/>
              </a:rPr>
              <a:t> </a:t>
            </a:r>
            <a:r>
              <a:rPr lang="en-GB" altLang="en-US" sz="1600">
                <a:solidFill>
                  <a:srgbClr val="3B04C6"/>
                </a:solidFill>
                <a:latin typeface="Times New Roman" pitchFamily="18" charset="0"/>
              </a:rPr>
              <a:t>Pete</a:t>
            </a:r>
            <a:r>
              <a:rPr lang="en-GB" altLang="en-US" sz="1600">
                <a:latin typeface="Times New Roman" pitchFamily="18" charset="0"/>
              </a:rPr>
              <a:t> if he (</a:t>
            </a:r>
            <a:r>
              <a:rPr lang="en-GB" altLang="en-US" sz="1600">
                <a:solidFill>
                  <a:srgbClr val="3B04C6"/>
                </a:solidFill>
                <a:latin typeface="Times New Roman" pitchFamily="18" charset="0"/>
              </a:rPr>
              <a:t>John</a:t>
            </a:r>
            <a:r>
              <a:rPr lang="en-GB" altLang="en-US" sz="1600">
                <a:latin typeface="Times New Roman" pitchFamily="18" charset="0"/>
              </a:rPr>
              <a:t>) does not </a:t>
            </a:r>
            <a:r>
              <a:rPr lang="en-GB" altLang="en-US" sz="1600">
                <a:solidFill>
                  <a:srgbClr val="E33B1F"/>
                </a:solidFill>
                <a:latin typeface="Times New Roman" pitchFamily="18" charset="0"/>
              </a:rPr>
              <a:t>love</a:t>
            </a:r>
            <a:r>
              <a:rPr lang="en-GB" altLang="en-US" sz="1600">
                <a:latin typeface="Times New Roman" pitchFamily="18" charset="0"/>
              </a:rPr>
              <a:t> </a:t>
            </a:r>
            <a:r>
              <a:rPr lang="en-GB" altLang="en-US" sz="1600">
                <a:solidFill>
                  <a:srgbClr val="3B04C6"/>
                </a:solidFill>
                <a:latin typeface="Times New Roman" pitchFamily="18" charset="0"/>
              </a:rPr>
              <a:t>Mary</a:t>
            </a:r>
            <a:r>
              <a:rPr lang="en-GB" altLang="en-US" sz="1600">
                <a:latin typeface="Times New Roman" pitchFamily="18" charset="0"/>
              </a:rPr>
              <a:t> any more or if she is not a </a:t>
            </a:r>
            <a:r>
              <a:rPr lang="en-GB" altLang="en-US" sz="1600">
                <a:solidFill>
                  <a:srgbClr val="E33B1F"/>
                </a:solidFill>
                <a:latin typeface="Times New Roman" pitchFamily="18" charset="0"/>
              </a:rPr>
              <a:t>friend</a:t>
            </a:r>
            <a:r>
              <a:rPr lang="en-GB" altLang="en-US" sz="1600">
                <a:latin typeface="Times New Roman" pitchFamily="18" charset="0"/>
              </a:rPr>
              <a:t> of </a:t>
            </a:r>
            <a:r>
              <a:rPr lang="en-GB" altLang="en-US" sz="1600">
                <a:solidFill>
                  <a:srgbClr val="3B04C6"/>
                </a:solidFill>
                <a:latin typeface="Times New Roman" pitchFamily="18" charset="0"/>
              </a:rPr>
              <a:t>Pete</a:t>
            </a:r>
            <a:r>
              <a:rPr lang="en-GB" altLang="en-US" sz="1600">
                <a:latin typeface="Times New Roman" pitchFamily="18" charset="0"/>
              </a:rPr>
              <a:t>.</a:t>
            </a:r>
          </a:p>
        </p:txBody>
      </p:sp>
      <p:sp>
        <p:nvSpPr>
          <p:cNvPr id="282629" name="Text Box 5"/>
          <p:cNvSpPr txBox="1">
            <a:spLocks noChangeArrowheads="1"/>
          </p:cNvSpPr>
          <p:nvPr/>
        </p:nvSpPr>
        <p:spPr bwMode="auto">
          <a:xfrm>
            <a:off x="4427575" y="908050"/>
            <a:ext cx="4541837" cy="1816100"/>
          </a:xfrm>
          <a:prstGeom prst="rect">
            <a:avLst/>
          </a:prstGeom>
          <a:solidFill>
            <a:srgbClr val="C0C0C0"/>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1600">
                <a:latin typeface="Times New Roman" pitchFamily="18" charset="0"/>
              </a:rPr>
              <a:t>P</a:t>
            </a:r>
            <a:r>
              <a:rPr lang="en-GB" altLang="en-US" sz="1600" baseline="-25000">
                <a:latin typeface="Times New Roman" pitchFamily="18" charset="0"/>
              </a:rPr>
              <a:t>1 </a:t>
            </a:r>
            <a:r>
              <a:rPr lang="en-GB" altLang="en-US" sz="1600">
                <a:latin typeface="Times New Roman" pitchFamily="18" charset="0"/>
              </a:rPr>
              <a:t>=   :</a:t>
            </a:r>
            <a:r>
              <a:rPr lang="en-GB" altLang="en-US" sz="1600">
                <a:solidFill>
                  <a:srgbClr val="3B04C6"/>
                </a:solidFill>
                <a:latin typeface="Times New Roman" pitchFamily="18" charset="0"/>
              </a:rPr>
              <a:t>John	</a:t>
            </a:r>
            <a:r>
              <a:rPr lang="en-GB" altLang="en-US" sz="1600">
                <a:latin typeface="Times New Roman" pitchFamily="18" charset="0"/>
              </a:rPr>
              <a:t>:</a:t>
            </a:r>
            <a:r>
              <a:rPr lang="en-GB" altLang="en-US" sz="1600">
                <a:solidFill>
                  <a:srgbClr val="E33B1F"/>
                </a:solidFill>
                <a:latin typeface="Times New Roman" pitchFamily="18" charset="0"/>
              </a:rPr>
              <a:t>loves 		</a:t>
            </a:r>
            <a:r>
              <a:rPr lang="en-GB" altLang="en-US" sz="1600">
                <a:latin typeface="Times New Roman" pitchFamily="18" charset="0"/>
              </a:rPr>
              <a:t>:</a:t>
            </a:r>
            <a:r>
              <a:rPr lang="en-GB" altLang="en-US" sz="1600">
                <a:solidFill>
                  <a:srgbClr val="3B04C6"/>
                </a:solidFill>
                <a:latin typeface="Times New Roman" pitchFamily="18" charset="0"/>
              </a:rPr>
              <a:t>Mary</a:t>
            </a:r>
            <a:r>
              <a:rPr lang="en-GB" altLang="en-US" sz="1600">
                <a:latin typeface="Times New Roman" pitchFamily="18" charset="0"/>
              </a:rPr>
              <a:t> .</a:t>
            </a:r>
          </a:p>
          <a:p>
            <a:pPr>
              <a:spcBef>
                <a:spcPct val="50000"/>
              </a:spcBef>
              <a:buFontTx/>
              <a:buNone/>
            </a:pPr>
            <a:r>
              <a:rPr lang="en-GB" altLang="en-US" sz="1600">
                <a:latin typeface="Times New Roman" pitchFamily="18" charset="0"/>
              </a:rPr>
              <a:t>P</a:t>
            </a:r>
            <a:r>
              <a:rPr lang="en-GB" altLang="en-US" sz="1600" baseline="-25000">
                <a:latin typeface="Times New Roman" pitchFamily="18" charset="0"/>
              </a:rPr>
              <a:t>2 </a:t>
            </a:r>
            <a:r>
              <a:rPr lang="en-GB" altLang="en-US" sz="1600">
                <a:latin typeface="Times New Roman" pitchFamily="18" charset="0"/>
              </a:rPr>
              <a:t>=   :</a:t>
            </a:r>
            <a:r>
              <a:rPr lang="en-GB" altLang="en-US" sz="1600">
                <a:solidFill>
                  <a:srgbClr val="3B04C6"/>
                </a:solidFill>
                <a:latin typeface="Times New Roman" pitchFamily="18" charset="0"/>
              </a:rPr>
              <a:t>Mary 	</a:t>
            </a:r>
            <a:r>
              <a:rPr lang="en-GB" altLang="en-US" sz="1600">
                <a:latin typeface="Times New Roman" pitchFamily="18" charset="0"/>
              </a:rPr>
              <a:t>:</a:t>
            </a:r>
            <a:r>
              <a:rPr lang="en-GB" altLang="en-US" sz="1600">
                <a:solidFill>
                  <a:srgbClr val="E33B1F"/>
                </a:solidFill>
                <a:latin typeface="Times New Roman" pitchFamily="18" charset="0"/>
              </a:rPr>
              <a:t>loves 		</a:t>
            </a:r>
            <a:r>
              <a:rPr lang="en-GB" altLang="en-US" sz="1600">
                <a:latin typeface="Times New Roman" pitchFamily="18" charset="0"/>
              </a:rPr>
              <a:t>:</a:t>
            </a:r>
            <a:r>
              <a:rPr lang="en-GB" altLang="en-US" sz="1600">
                <a:solidFill>
                  <a:srgbClr val="3B04C6"/>
                </a:solidFill>
                <a:latin typeface="Times New Roman" pitchFamily="18" charset="0"/>
              </a:rPr>
              <a:t>John</a:t>
            </a:r>
            <a:r>
              <a:rPr lang="en-GB" altLang="en-US" sz="1600">
                <a:latin typeface="Times New Roman" pitchFamily="18" charset="0"/>
              </a:rPr>
              <a:t> .</a:t>
            </a:r>
          </a:p>
          <a:p>
            <a:pPr>
              <a:spcBef>
                <a:spcPct val="50000"/>
              </a:spcBef>
              <a:buFontTx/>
              <a:buNone/>
            </a:pPr>
            <a:r>
              <a:rPr lang="en-GB" altLang="en-US" sz="1600">
                <a:latin typeface="Times New Roman" pitchFamily="18" charset="0"/>
              </a:rPr>
              <a:t>P</a:t>
            </a:r>
            <a:r>
              <a:rPr lang="en-GB" altLang="en-US" sz="1600" baseline="-25000">
                <a:latin typeface="Times New Roman" pitchFamily="18" charset="0"/>
              </a:rPr>
              <a:t>3 </a:t>
            </a:r>
            <a:r>
              <a:rPr lang="en-GB" altLang="en-US" sz="1600">
                <a:latin typeface="Times New Roman" pitchFamily="18" charset="0"/>
              </a:rPr>
              <a:t>=    :</a:t>
            </a:r>
            <a:r>
              <a:rPr lang="en-GB" altLang="en-US" sz="1600">
                <a:solidFill>
                  <a:srgbClr val="3B04C6"/>
                </a:solidFill>
                <a:latin typeface="Times New Roman" pitchFamily="18" charset="0"/>
              </a:rPr>
              <a:t>Pete 	</a:t>
            </a:r>
            <a:r>
              <a:rPr lang="en-GB" altLang="en-US" sz="1600">
                <a:latin typeface="Times New Roman" pitchFamily="18" charset="0"/>
              </a:rPr>
              <a:t>:</a:t>
            </a:r>
            <a:r>
              <a:rPr lang="en-GB" altLang="en-US" sz="1600">
                <a:solidFill>
                  <a:srgbClr val="E33B1F"/>
                </a:solidFill>
                <a:latin typeface="Times New Roman" pitchFamily="18" charset="0"/>
              </a:rPr>
              <a:t>hasFriend 		</a:t>
            </a:r>
            <a:r>
              <a:rPr lang="en-GB" altLang="en-US" sz="1600">
                <a:latin typeface="Times New Roman" pitchFamily="18" charset="0"/>
              </a:rPr>
              <a:t>:</a:t>
            </a:r>
            <a:r>
              <a:rPr lang="en-GB" altLang="en-US" sz="1600">
                <a:solidFill>
                  <a:srgbClr val="3B04C6"/>
                </a:solidFill>
                <a:latin typeface="Times New Roman" pitchFamily="18" charset="0"/>
              </a:rPr>
              <a:t>Mary</a:t>
            </a:r>
            <a:r>
              <a:rPr lang="en-GB" altLang="en-US" sz="1600">
                <a:latin typeface="Times New Roman" pitchFamily="18" charset="0"/>
              </a:rPr>
              <a:t> .</a:t>
            </a:r>
          </a:p>
          <a:p>
            <a:pPr>
              <a:spcBef>
                <a:spcPct val="50000"/>
              </a:spcBef>
              <a:buFontTx/>
              <a:buNone/>
            </a:pPr>
            <a:r>
              <a:rPr lang="en-GB" altLang="en-US" sz="1600">
                <a:latin typeface="Times New Roman" pitchFamily="18" charset="0"/>
              </a:rPr>
              <a:t>P</a:t>
            </a:r>
            <a:r>
              <a:rPr lang="en-GB" altLang="en-US" sz="1600" baseline="-25000">
                <a:latin typeface="Times New Roman" pitchFamily="18" charset="0"/>
              </a:rPr>
              <a:t>4 </a:t>
            </a:r>
            <a:r>
              <a:rPr lang="en-GB" altLang="en-US" sz="1600">
                <a:latin typeface="Times New Roman" pitchFamily="18" charset="0"/>
              </a:rPr>
              <a:t>=    :</a:t>
            </a:r>
            <a:r>
              <a:rPr lang="en-GB" altLang="en-US" sz="1600">
                <a:solidFill>
                  <a:srgbClr val="3B04C6"/>
                </a:solidFill>
                <a:latin typeface="Times New Roman" pitchFamily="18" charset="0"/>
              </a:rPr>
              <a:t>John 	</a:t>
            </a:r>
            <a:r>
              <a:rPr lang="en-GB" altLang="en-US" sz="1600">
                <a:latin typeface="Times New Roman" pitchFamily="18" charset="0"/>
              </a:rPr>
              <a:t>:</a:t>
            </a:r>
            <a:r>
              <a:rPr lang="en-GB" altLang="en-US" sz="1600">
                <a:solidFill>
                  <a:srgbClr val="E33B1F"/>
                </a:solidFill>
                <a:latin typeface="Times New Roman" pitchFamily="18" charset="0"/>
              </a:rPr>
              <a:t>isAbusing 	</a:t>
            </a:r>
            <a:r>
              <a:rPr lang="en-GB" altLang="en-US" sz="1600">
                <a:latin typeface="Times New Roman" pitchFamily="18" charset="0"/>
              </a:rPr>
              <a:t>:</a:t>
            </a:r>
            <a:r>
              <a:rPr lang="en-GB" altLang="en-US" sz="1600">
                <a:solidFill>
                  <a:srgbClr val="3B04C6"/>
                </a:solidFill>
                <a:latin typeface="Times New Roman" pitchFamily="18" charset="0"/>
              </a:rPr>
              <a:t>Pete</a:t>
            </a:r>
            <a:r>
              <a:rPr lang="en-GB" altLang="en-US" sz="1600">
                <a:latin typeface="Times New Roman" pitchFamily="18" charset="0"/>
              </a:rPr>
              <a:t> .</a:t>
            </a:r>
          </a:p>
          <a:p>
            <a:pPr>
              <a:spcBef>
                <a:spcPct val="50000"/>
              </a:spcBef>
              <a:buFontTx/>
              <a:buNone/>
            </a:pPr>
            <a:r>
              <a:rPr lang="en-GB" altLang="en-US" sz="1600">
                <a:latin typeface="Times New Roman" pitchFamily="18" charset="0"/>
              </a:rPr>
              <a:t>P</a:t>
            </a:r>
            <a:r>
              <a:rPr lang="en-GB" altLang="en-US" sz="1600" baseline="-25000">
                <a:latin typeface="Times New Roman" pitchFamily="18" charset="0"/>
              </a:rPr>
              <a:t>5 </a:t>
            </a:r>
            <a:r>
              <a:rPr lang="en-GB" altLang="en-US" sz="1600">
                <a:latin typeface="Times New Roman" pitchFamily="18" charset="0"/>
              </a:rPr>
              <a:t>=    :</a:t>
            </a:r>
            <a:r>
              <a:rPr lang="en-GB" altLang="en-US" sz="1600">
                <a:solidFill>
                  <a:srgbClr val="3B04C6"/>
                </a:solidFill>
                <a:latin typeface="Times New Roman" pitchFamily="18" charset="0"/>
              </a:rPr>
              <a:t>John 	</a:t>
            </a:r>
            <a:r>
              <a:rPr lang="en-GB" altLang="en-US" sz="1600">
                <a:latin typeface="Times New Roman" pitchFamily="18" charset="0"/>
              </a:rPr>
              <a:t>:</a:t>
            </a:r>
            <a:r>
              <a:rPr lang="en-GB" altLang="en-US" sz="1600">
                <a:solidFill>
                  <a:srgbClr val="E33B1F"/>
                </a:solidFill>
                <a:latin typeface="Times New Roman" pitchFamily="18" charset="0"/>
              </a:rPr>
              <a:t>hasBadMood 	”true”</a:t>
            </a:r>
            <a:r>
              <a:rPr lang="en-GB" altLang="en-US" sz="1600">
                <a:latin typeface="Times New Roman" pitchFamily="18" charset="0"/>
              </a:rPr>
              <a:t>.</a:t>
            </a:r>
            <a:endParaRPr lang="en-GB" altLang="en-US" sz="2800">
              <a:solidFill>
                <a:srgbClr val="3B04C6"/>
              </a:solidFill>
              <a:latin typeface="Times New Roman" pitchFamily="18" charset="0"/>
            </a:endParaRPr>
          </a:p>
        </p:txBody>
      </p:sp>
      <p:grpSp>
        <p:nvGrpSpPr>
          <p:cNvPr id="282630" name="Group 4"/>
          <p:cNvGrpSpPr>
            <a:grpSpLocks/>
          </p:cNvGrpSpPr>
          <p:nvPr/>
        </p:nvGrpSpPr>
        <p:grpSpPr bwMode="auto">
          <a:xfrm>
            <a:off x="4968912" y="2760662"/>
            <a:ext cx="3262025" cy="704600"/>
            <a:chOff x="4367592" y="2692443"/>
            <a:chExt cx="3260792" cy="704559"/>
          </a:xfrm>
        </p:grpSpPr>
        <p:graphicFrame>
          <p:nvGraphicFramePr>
            <p:cNvPr id="282635" name="Object 1"/>
            <p:cNvGraphicFramePr>
              <a:graphicFrameLocks noChangeAspect="1"/>
            </p:cNvGraphicFramePr>
            <p:nvPr/>
          </p:nvGraphicFramePr>
          <p:xfrm>
            <a:off x="4427984" y="2996952"/>
            <a:ext cx="3200400" cy="400050"/>
          </p:xfrm>
          <a:graphic>
            <a:graphicData uri="http://schemas.openxmlformats.org/presentationml/2006/ole">
              <mc:AlternateContent xmlns:mc="http://schemas.openxmlformats.org/markup-compatibility/2006">
                <mc:Choice xmlns:v="urn:schemas-microsoft-com:vml" Requires="v">
                  <p:oleObj name="Kaava" r:id="rId4" imgW="2120900" imgH="266700" progId="Equation.3">
                    <p:embed/>
                  </p:oleObj>
                </mc:Choice>
                <mc:Fallback>
                  <p:oleObj name="Kaava" r:id="rId4" imgW="2120900" imgH="2667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996952"/>
                          <a:ext cx="3200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2636" name="TextBox 2"/>
            <p:cNvSpPr txBox="1">
              <a:spLocks noChangeArrowheads="1"/>
            </p:cNvSpPr>
            <p:nvPr/>
          </p:nvSpPr>
          <p:spPr bwMode="auto">
            <a:xfrm>
              <a:off x="4367592" y="2692443"/>
              <a:ext cx="2950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Let the initial state to be:</a:t>
              </a:r>
            </a:p>
          </p:txBody>
        </p:sp>
      </p:grpSp>
      <p:sp>
        <p:nvSpPr>
          <p:cNvPr id="282631" name="TextBox 9"/>
          <p:cNvSpPr txBox="1">
            <a:spLocks noChangeArrowheads="1"/>
          </p:cNvSpPr>
          <p:nvPr/>
        </p:nvSpPr>
        <p:spPr bwMode="auto">
          <a:xfrm>
            <a:off x="4427575" y="533400"/>
            <a:ext cx="4541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Atomic predicates from the story:</a:t>
            </a:r>
          </a:p>
        </p:txBody>
      </p:sp>
      <p:sp>
        <p:nvSpPr>
          <p:cNvPr id="282632" name="TextBox 10"/>
          <p:cNvSpPr txBox="1">
            <a:spLocks noChangeArrowheads="1"/>
          </p:cNvSpPr>
          <p:nvPr/>
        </p:nvSpPr>
        <p:spPr bwMode="auto">
          <a:xfrm>
            <a:off x="4427538" y="3606800"/>
            <a:ext cx="4392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Formalized rules from the story:</a:t>
            </a:r>
          </a:p>
        </p:txBody>
      </p:sp>
      <p:sp>
        <p:nvSpPr>
          <p:cNvPr id="282633" name="TextBox 11"/>
          <p:cNvSpPr txBox="1">
            <a:spLocks noChangeArrowheads="1"/>
          </p:cNvSpPr>
          <p:nvPr/>
        </p:nvSpPr>
        <p:spPr bwMode="auto">
          <a:xfrm>
            <a:off x="39690" y="885825"/>
            <a:ext cx="3948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Rules as the story:</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914400" y="457200"/>
            <a:ext cx="7848600" cy="1143000"/>
          </a:xfrm>
        </p:spPr>
        <p:txBody>
          <a:bodyPr/>
          <a:lstStyle/>
          <a:p>
            <a:pPr eaLnBrk="1" hangingPunct="1"/>
            <a:r>
              <a:rPr lang="en-GB" altLang="en-US"/>
              <a:t>Example (</a:t>
            </a:r>
            <a:r>
              <a:rPr lang="en-GB" altLang="en-US" sz="3600"/>
              <a:t>reasoning, 1-st step</a:t>
            </a:r>
            <a:r>
              <a:rPr lang="en-GB" altLang="en-US"/>
              <a:t>)</a:t>
            </a:r>
          </a:p>
        </p:txBody>
      </p:sp>
      <p:sp>
        <p:nvSpPr>
          <p:cNvPr id="283651" name="Oval 3"/>
          <p:cNvSpPr>
            <a:spLocks noChangeArrowheads="1"/>
          </p:cNvSpPr>
          <p:nvPr/>
        </p:nvSpPr>
        <p:spPr bwMode="auto">
          <a:xfrm>
            <a:off x="1676400"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3652" name="Text Box 4"/>
          <p:cNvSpPr txBox="1">
            <a:spLocks noChangeArrowheads="1"/>
          </p:cNvSpPr>
          <p:nvPr/>
        </p:nvSpPr>
        <p:spPr bwMode="auto">
          <a:xfrm>
            <a:off x="2057400" y="22098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John</a:t>
            </a:r>
            <a:endParaRPr lang="en-GB" altLang="en-US" sz="2400">
              <a:latin typeface="Times New Roman" pitchFamily="18" charset="0"/>
            </a:endParaRPr>
          </a:p>
        </p:txBody>
      </p:sp>
      <p:sp>
        <p:nvSpPr>
          <p:cNvPr id="283653" name="Oval 5"/>
          <p:cNvSpPr>
            <a:spLocks noChangeArrowheads="1"/>
          </p:cNvSpPr>
          <p:nvPr/>
        </p:nvSpPr>
        <p:spPr bwMode="auto">
          <a:xfrm>
            <a:off x="5562600"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3654" name="Text Box 6"/>
          <p:cNvSpPr txBox="1">
            <a:spLocks noChangeArrowheads="1"/>
          </p:cNvSpPr>
          <p:nvPr/>
        </p:nvSpPr>
        <p:spPr bwMode="auto">
          <a:xfrm>
            <a:off x="5867400" y="2209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Mary</a:t>
            </a:r>
            <a:endParaRPr lang="en-GB" altLang="en-US" sz="2400">
              <a:latin typeface="Times New Roman" pitchFamily="18" charset="0"/>
            </a:endParaRPr>
          </a:p>
        </p:txBody>
      </p:sp>
      <p:sp>
        <p:nvSpPr>
          <p:cNvPr id="283655" name="Oval 7"/>
          <p:cNvSpPr>
            <a:spLocks noChangeArrowheads="1"/>
          </p:cNvSpPr>
          <p:nvPr/>
        </p:nvSpPr>
        <p:spPr bwMode="auto">
          <a:xfrm>
            <a:off x="3657600" y="38100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3656" name="Text Box 8"/>
          <p:cNvSpPr txBox="1">
            <a:spLocks noChangeArrowheads="1"/>
          </p:cNvSpPr>
          <p:nvPr/>
        </p:nvSpPr>
        <p:spPr bwMode="auto">
          <a:xfrm>
            <a:off x="4038600" y="40386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Pete</a:t>
            </a:r>
            <a:endParaRPr lang="en-GB" altLang="en-US" sz="2400">
              <a:latin typeface="Times New Roman" pitchFamily="18" charset="0"/>
            </a:endParaRPr>
          </a:p>
        </p:txBody>
      </p:sp>
      <p:sp>
        <p:nvSpPr>
          <p:cNvPr id="283657" name="Line 9"/>
          <p:cNvSpPr>
            <a:spLocks noChangeShapeType="1"/>
          </p:cNvSpPr>
          <p:nvPr/>
        </p:nvSpPr>
        <p:spPr bwMode="auto">
          <a:xfrm>
            <a:off x="3276600" y="2514600"/>
            <a:ext cx="228600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83658" name="Line 10"/>
          <p:cNvSpPr>
            <a:spLocks noChangeShapeType="1"/>
          </p:cNvSpPr>
          <p:nvPr/>
        </p:nvSpPr>
        <p:spPr bwMode="auto">
          <a:xfrm flipV="1">
            <a:off x="5029200" y="2971800"/>
            <a:ext cx="990600" cy="9906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83659" name="Text Box 11"/>
          <p:cNvSpPr txBox="1">
            <a:spLocks noChangeArrowheads="1"/>
          </p:cNvSpPr>
          <p:nvPr/>
        </p:nvSpPr>
        <p:spPr bwMode="auto">
          <a:xfrm>
            <a:off x="3581400" y="2057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loves</a:t>
            </a:r>
            <a:endParaRPr lang="en-GB" altLang="en-US" sz="2400">
              <a:latin typeface="Times New Roman" pitchFamily="18" charset="0"/>
            </a:endParaRPr>
          </a:p>
        </p:txBody>
      </p:sp>
      <p:sp>
        <p:nvSpPr>
          <p:cNvPr id="283660" name="Text Box 12"/>
          <p:cNvSpPr txBox="1">
            <a:spLocks noChangeArrowheads="1"/>
          </p:cNvSpPr>
          <p:nvPr/>
        </p:nvSpPr>
        <p:spPr bwMode="auto">
          <a:xfrm>
            <a:off x="5021263" y="3465513"/>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hasFriend</a:t>
            </a:r>
            <a:endParaRPr lang="en-GB" altLang="en-US" sz="2400">
              <a:latin typeface="Times New Roman" pitchFamily="18" charset="0"/>
            </a:endParaRPr>
          </a:p>
        </p:txBody>
      </p:sp>
      <p:graphicFrame>
        <p:nvGraphicFramePr>
          <p:cNvPr id="283661" name="Object 13"/>
          <p:cNvGraphicFramePr>
            <a:graphicFrameLocks noChangeAspect="1"/>
          </p:cNvGraphicFramePr>
          <p:nvPr/>
        </p:nvGraphicFramePr>
        <p:xfrm>
          <a:off x="1485900" y="5105400"/>
          <a:ext cx="3200400" cy="400050"/>
        </p:xfrm>
        <a:graphic>
          <a:graphicData uri="http://schemas.openxmlformats.org/presentationml/2006/ole">
            <mc:AlternateContent xmlns:mc="http://schemas.openxmlformats.org/markup-compatibility/2006">
              <mc:Choice xmlns:v="urn:schemas-microsoft-com:vml" Requires="v">
                <p:oleObj name="Kaava" r:id="rId2" imgW="2120900" imgH="266700" progId="Equation.3">
                  <p:embed/>
                </p:oleObj>
              </mc:Choice>
              <mc:Fallback>
                <p:oleObj name="Kaava" r:id="rId2" imgW="2120900" imgH="266700" progId="Equation.3">
                  <p:embed/>
                  <p:pic>
                    <p:nvPicPr>
                      <p:cNvPr id="0"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105400"/>
                        <a:ext cx="3200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3662" name="Object 14"/>
          <p:cNvGraphicFramePr>
            <a:graphicFrameLocks noChangeAspect="1"/>
          </p:cNvGraphicFramePr>
          <p:nvPr/>
        </p:nvGraphicFramePr>
        <p:xfrm>
          <a:off x="5715000" y="4559300"/>
          <a:ext cx="3124200" cy="1993900"/>
        </p:xfrm>
        <a:graphic>
          <a:graphicData uri="http://schemas.openxmlformats.org/presentationml/2006/ole">
            <mc:AlternateContent xmlns:mc="http://schemas.openxmlformats.org/markup-compatibility/2006">
              <mc:Choice xmlns:v="urn:schemas-microsoft-com:vml" Requires="v">
                <p:oleObj name="Document" r:id="rId4" imgW="3323844" imgH="2084832" progId="Word.Document.8">
                  <p:embed/>
                </p:oleObj>
              </mc:Choice>
              <mc:Fallback>
                <p:oleObj name="Document" r:id="rId4" imgW="3323844" imgH="2084832" progId="Word.Document.8">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559300"/>
                        <a:ext cx="3124200" cy="1993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3663" name="Oval 15"/>
          <p:cNvSpPr>
            <a:spLocks noChangeArrowheads="1"/>
          </p:cNvSpPr>
          <p:nvPr/>
        </p:nvSpPr>
        <p:spPr bwMode="auto">
          <a:xfrm>
            <a:off x="5648325" y="4495800"/>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3664" name="Oval 16"/>
          <p:cNvSpPr>
            <a:spLocks noChangeArrowheads="1"/>
          </p:cNvSpPr>
          <p:nvPr/>
        </p:nvSpPr>
        <p:spPr bwMode="auto">
          <a:xfrm>
            <a:off x="5656263" y="5159375"/>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283665" name="Object 17"/>
          <p:cNvGraphicFramePr>
            <a:graphicFrameLocks noChangeAspect="1"/>
          </p:cNvGraphicFramePr>
          <p:nvPr/>
        </p:nvGraphicFramePr>
        <p:xfrm>
          <a:off x="1230314" y="6038850"/>
          <a:ext cx="3525837" cy="414338"/>
        </p:xfrm>
        <a:graphic>
          <a:graphicData uri="http://schemas.openxmlformats.org/presentationml/2006/ole">
            <mc:AlternateContent xmlns:mc="http://schemas.openxmlformats.org/markup-compatibility/2006">
              <mc:Choice xmlns:v="urn:schemas-microsoft-com:vml" Requires="v">
                <p:oleObj name="Kaava" r:id="rId6" imgW="2044700" imgH="241300" progId="Equation.3">
                  <p:embed/>
                </p:oleObj>
              </mc:Choice>
              <mc:Fallback>
                <p:oleObj name="Kaava" r:id="rId6" imgW="2044700" imgH="241300" progId="Equation.3">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0314" y="6038850"/>
                        <a:ext cx="3525837"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3666" name="AutoShape 18"/>
          <p:cNvSpPr>
            <a:spLocks noChangeArrowheads="1"/>
          </p:cNvSpPr>
          <p:nvPr/>
        </p:nvSpPr>
        <p:spPr bwMode="auto">
          <a:xfrm>
            <a:off x="3043238" y="5562600"/>
            <a:ext cx="304800" cy="458788"/>
          </a:xfrm>
          <a:prstGeom prst="downArrow">
            <a:avLst>
              <a:gd name="adj1" fmla="val 50000"/>
              <a:gd name="adj2" fmla="val 3763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3667" name="Oval 19"/>
          <p:cNvSpPr>
            <a:spLocks noChangeArrowheads="1"/>
          </p:cNvSpPr>
          <p:nvPr/>
        </p:nvSpPr>
        <p:spPr bwMode="auto">
          <a:xfrm>
            <a:off x="5661025" y="6019800"/>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 name="TextBox 1"/>
          <p:cNvSpPr txBox="1"/>
          <p:nvPr/>
        </p:nvSpPr>
        <p:spPr>
          <a:xfrm>
            <a:off x="1639888" y="63500"/>
            <a:ext cx="7416800" cy="369888"/>
          </a:xfrm>
          <a:prstGeom prst="rect">
            <a:avLst/>
          </a:prstGeom>
          <a:solidFill>
            <a:schemeClr val="bg2">
              <a:lumMod val="20000"/>
              <a:lumOff val="80000"/>
            </a:schemeClr>
          </a:solidFill>
          <a:ln w="19050">
            <a:solidFill>
              <a:schemeClr val="tx1"/>
            </a:solidFill>
          </a:ln>
        </p:spPr>
        <p:txBody>
          <a:bodyPr>
            <a:spAutoFit/>
          </a:bodyPr>
          <a:lstStyle/>
          <a:p>
            <a:pPr>
              <a:defRPr/>
            </a:pPr>
            <a:r>
              <a:rPr lang="en-US" sz="1800" dirty="0">
                <a:solidFill>
                  <a:srgbClr val="FF0000"/>
                </a:solidFill>
              </a:rPr>
              <a:t>Hereinafter for the simplicity we will apply the rules synchronously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Oval 2"/>
          <p:cNvSpPr>
            <a:spLocks noChangeArrowheads="1"/>
          </p:cNvSpPr>
          <p:nvPr/>
        </p:nvSpPr>
        <p:spPr bwMode="auto">
          <a:xfrm>
            <a:off x="1431925" y="2460625"/>
            <a:ext cx="1600200" cy="129540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4675" name="Rectangle 3"/>
          <p:cNvSpPr>
            <a:spLocks noGrp="1" noChangeArrowheads="1"/>
          </p:cNvSpPr>
          <p:nvPr>
            <p:ph type="title"/>
          </p:nvPr>
        </p:nvSpPr>
        <p:spPr>
          <a:xfrm>
            <a:off x="914400" y="457200"/>
            <a:ext cx="7848600" cy="1143000"/>
          </a:xfrm>
        </p:spPr>
        <p:txBody>
          <a:bodyPr/>
          <a:lstStyle/>
          <a:p>
            <a:pPr eaLnBrk="1" hangingPunct="1"/>
            <a:r>
              <a:rPr lang="en-GB" altLang="en-US"/>
              <a:t>Example (</a:t>
            </a:r>
            <a:r>
              <a:rPr lang="en-GB" altLang="en-US" sz="3600"/>
              <a:t>reasoning, 2-nd step</a:t>
            </a:r>
            <a:r>
              <a:rPr lang="en-GB" altLang="en-US"/>
              <a:t>)</a:t>
            </a:r>
          </a:p>
        </p:txBody>
      </p:sp>
      <p:sp>
        <p:nvSpPr>
          <p:cNvPr id="284676" name="Oval 4"/>
          <p:cNvSpPr>
            <a:spLocks noChangeArrowheads="1"/>
          </p:cNvSpPr>
          <p:nvPr/>
        </p:nvSpPr>
        <p:spPr bwMode="auto">
          <a:xfrm>
            <a:off x="1931988"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4677" name="Text Box 5"/>
          <p:cNvSpPr txBox="1">
            <a:spLocks noChangeArrowheads="1"/>
          </p:cNvSpPr>
          <p:nvPr/>
        </p:nvSpPr>
        <p:spPr bwMode="auto">
          <a:xfrm>
            <a:off x="2312988" y="22098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John</a:t>
            </a:r>
            <a:endParaRPr lang="en-GB" altLang="en-US" sz="2400">
              <a:latin typeface="Times New Roman" pitchFamily="18" charset="0"/>
            </a:endParaRPr>
          </a:p>
        </p:txBody>
      </p:sp>
      <p:sp>
        <p:nvSpPr>
          <p:cNvPr id="284678" name="Oval 6"/>
          <p:cNvSpPr>
            <a:spLocks noChangeArrowheads="1"/>
          </p:cNvSpPr>
          <p:nvPr/>
        </p:nvSpPr>
        <p:spPr bwMode="auto">
          <a:xfrm>
            <a:off x="5818188"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4679" name="Text Box 7"/>
          <p:cNvSpPr txBox="1">
            <a:spLocks noChangeArrowheads="1"/>
          </p:cNvSpPr>
          <p:nvPr/>
        </p:nvSpPr>
        <p:spPr bwMode="auto">
          <a:xfrm>
            <a:off x="6122988" y="2209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Mary</a:t>
            </a:r>
            <a:endParaRPr lang="en-GB" altLang="en-US" sz="2400">
              <a:latin typeface="Times New Roman" pitchFamily="18" charset="0"/>
            </a:endParaRPr>
          </a:p>
        </p:txBody>
      </p:sp>
      <p:sp>
        <p:nvSpPr>
          <p:cNvPr id="284680" name="Oval 8"/>
          <p:cNvSpPr>
            <a:spLocks noChangeArrowheads="1"/>
          </p:cNvSpPr>
          <p:nvPr/>
        </p:nvSpPr>
        <p:spPr bwMode="auto">
          <a:xfrm>
            <a:off x="3913188" y="38100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4681" name="Text Box 9"/>
          <p:cNvSpPr txBox="1">
            <a:spLocks noChangeArrowheads="1"/>
          </p:cNvSpPr>
          <p:nvPr/>
        </p:nvSpPr>
        <p:spPr bwMode="auto">
          <a:xfrm>
            <a:off x="4294188" y="40386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Pete</a:t>
            </a:r>
            <a:endParaRPr lang="en-GB" altLang="en-US" sz="2400">
              <a:latin typeface="Times New Roman" pitchFamily="18" charset="0"/>
            </a:endParaRPr>
          </a:p>
        </p:txBody>
      </p:sp>
      <p:sp>
        <p:nvSpPr>
          <p:cNvPr id="284682" name="Line 10"/>
          <p:cNvSpPr>
            <a:spLocks noChangeShapeType="1"/>
          </p:cNvSpPr>
          <p:nvPr/>
        </p:nvSpPr>
        <p:spPr bwMode="auto">
          <a:xfrm flipH="1" flipV="1">
            <a:off x="3532188" y="2514600"/>
            <a:ext cx="228600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84683" name="Line 11"/>
          <p:cNvSpPr>
            <a:spLocks noChangeShapeType="1"/>
          </p:cNvSpPr>
          <p:nvPr/>
        </p:nvSpPr>
        <p:spPr bwMode="auto">
          <a:xfrm flipV="1">
            <a:off x="5284788" y="2971800"/>
            <a:ext cx="990600" cy="9906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84684" name="Text Box 12"/>
          <p:cNvSpPr txBox="1">
            <a:spLocks noChangeArrowheads="1"/>
          </p:cNvSpPr>
          <p:nvPr/>
        </p:nvSpPr>
        <p:spPr bwMode="auto">
          <a:xfrm>
            <a:off x="3836988" y="2057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loves</a:t>
            </a:r>
            <a:endParaRPr lang="en-GB" altLang="en-US" sz="2400">
              <a:latin typeface="Times New Roman" pitchFamily="18" charset="0"/>
            </a:endParaRPr>
          </a:p>
        </p:txBody>
      </p:sp>
      <p:sp>
        <p:nvSpPr>
          <p:cNvPr id="284685" name="Text Box 13"/>
          <p:cNvSpPr txBox="1">
            <a:spLocks noChangeArrowheads="1"/>
          </p:cNvSpPr>
          <p:nvPr/>
        </p:nvSpPr>
        <p:spPr bwMode="auto">
          <a:xfrm>
            <a:off x="5314950" y="347345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hasFriend</a:t>
            </a:r>
            <a:endParaRPr lang="en-GB" altLang="en-US" sz="2400">
              <a:latin typeface="Times New Roman" pitchFamily="18" charset="0"/>
            </a:endParaRPr>
          </a:p>
        </p:txBody>
      </p:sp>
      <p:graphicFrame>
        <p:nvGraphicFramePr>
          <p:cNvPr id="284686" name="Object 14"/>
          <p:cNvGraphicFramePr>
            <a:graphicFrameLocks noChangeAspect="1"/>
          </p:cNvGraphicFramePr>
          <p:nvPr/>
        </p:nvGraphicFramePr>
        <p:xfrm>
          <a:off x="5715000" y="4559300"/>
          <a:ext cx="3124200" cy="1993900"/>
        </p:xfrm>
        <a:graphic>
          <a:graphicData uri="http://schemas.openxmlformats.org/presentationml/2006/ole">
            <mc:AlternateContent xmlns:mc="http://schemas.openxmlformats.org/markup-compatibility/2006">
              <mc:Choice xmlns:v="urn:schemas-microsoft-com:vml" Requires="v">
                <p:oleObj name="Document" r:id="rId2" imgW="3323844" imgH="2084832" progId="Word.Document.8">
                  <p:embed/>
                </p:oleObj>
              </mc:Choice>
              <mc:Fallback>
                <p:oleObj name="Document" r:id="rId2" imgW="3323844" imgH="2084832" progId="Word.Document.8">
                  <p:embed/>
                  <p:pic>
                    <p:nvPicPr>
                      <p:cNvPr id="0" name="Object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59300"/>
                        <a:ext cx="3124200" cy="1993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4687" name="Oval 15"/>
          <p:cNvSpPr>
            <a:spLocks noChangeArrowheads="1"/>
          </p:cNvSpPr>
          <p:nvPr/>
        </p:nvSpPr>
        <p:spPr bwMode="auto">
          <a:xfrm>
            <a:off x="5651500" y="5791200"/>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284688" name="Object 16"/>
          <p:cNvGraphicFramePr>
            <a:graphicFrameLocks noChangeAspect="1"/>
          </p:cNvGraphicFramePr>
          <p:nvPr/>
        </p:nvGraphicFramePr>
        <p:xfrm>
          <a:off x="1416051" y="5118100"/>
          <a:ext cx="3525838" cy="414338"/>
        </p:xfrm>
        <a:graphic>
          <a:graphicData uri="http://schemas.openxmlformats.org/presentationml/2006/ole">
            <mc:AlternateContent xmlns:mc="http://schemas.openxmlformats.org/markup-compatibility/2006">
              <mc:Choice xmlns:v="urn:schemas-microsoft-com:vml" Requires="v">
                <p:oleObj name="Kaava" r:id="rId4" imgW="2044700" imgH="241300" progId="Equation.3">
                  <p:embed/>
                </p:oleObj>
              </mc:Choice>
              <mc:Fallback>
                <p:oleObj name="Kaava" r:id="rId4" imgW="2044700" imgH="241300" progId="Equation.3">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6051" y="5118100"/>
                        <a:ext cx="3525838"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4689" name="AutoShape 17"/>
          <p:cNvSpPr>
            <a:spLocks noChangeArrowheads="1"/>
          </p:cNvSpPr>
          <p:nvPr/>
        </p:nvSpPr>
        <p:spPr bwMode="auto">
          <a:xfrm>
            <a:off x="3043238" y="5562600"/>
            <a:ext cx="304800" cy="458788"/>
          </a:xfrm>
          <a:prstGeom prst="downArrow">
            <a:avLst>
              <a:gd name="adj1" fmla="val 50000"/>
              <a:gd name="adj2" fmla="val 3763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4690" name="Oval 18"/>
          <p:cNvSpPr>
            <a:spLocks noChangeArrowheads="1"/>
          </p:cNvSpPr>
          <p:nvPr/>
        </p:nvSpPr>
        <p:spPr bwMode="auto">
          <a:xfrm>
            <a:off x="5661025" y="5583238"/>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284691" name="Object 19"/>
          <p:cNvGraphicFramePr>
            <a:graphicFrameLocks noChangeAspect="1"/>
          </p:cNvGraphicFramePr>
          <p:nvPr/>
        </p:nvGraphicFramePr>
        <p:xfrm>
          <a:off x="1182688" y="6096000"/>
          <a:ext cx="3789362" cy="414338"/>
        </p:xfrm>
        <a:graphic>
          <a:graphicData uri="http://schemas.openxmlformats.org/presentationml/2006/ole">
            <mc:AlternateContent xmlns:mc="http://schemas.openxmlformats.org/markup-compatibility/2006">
              <mc:Choice xmlns:v="urn:schemas-microsoft-com:vml" Requires="v">
                <p:oleObj name="Kaava" r:id="rId6" imgW="2197100" imgH="241300" progId="Equation.3">
                  <p:embed/>
                </p:oleObj>
              </mc:Choice>
              <mc:Fallback>
                <p:oleObj name="Kaava" r:id="rId6" imgW="2197100" imgH="241300" progId="Equation.3">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2688" y="6096000"/>
                        <a:ext cx="3789362"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4692" name="Line 20"/>
          <p:cNvSpPr>
            <a:spLocks noChangeShapeType="1"/>
          </p:cNvSpPr>
          <p:nvPr/>
        </p:nvSpPr>
        <p:spPr bwMode="auto">
          <a:xfrm flipV="1">
            <a:off x="1627188" y="2514600"/>
            <a:ext cx="3048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4693" name="Line 21"/>
          <p:cNvSpPr>
            <a:spLocks noChangeShapeType="1"/>
          </p:cNvSpPr>
          <p:nvPr/>
        </p:nvSpPr>
        <p:spPr bwMode="auto">
          <a:xfrm flipV="1">
            <a:off x="1703388" y="2514600"/>
            <a:ext cx="228600" cy="15240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4694" name="Text Box 22"/>
          <p:cNvSpPr txBox="1">
            <a:spLocks noChangeArrowheads="1"/>
          </p:cNvSpPr>
          <p:nvPr/>
        </p:nvSpPr>
        <p:spPr bwMode="auto">
          <a:xfrm>
            <a:off x="1003300" y="3673475"/>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hasBadMood</a:t>
            </a:r>
            <a:endParaRPr lang="en-GB" altLang="en-US" sz="2400">
              <a:latin typeface="Times New Roman" pitchFamily="18"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914400" y="457200"/>
            <a:ext cx="7848600" cy="1143000"/>
          </a:xfrm>
        </p:spPr>
        <p:txBody>
          <a:bodyPr/>
          <a:lstStyle/>
          <a:p>
            <a:pPr eaLnBrk="1" hangingPunct="1"/>
            <a:r>
              <a:rPr lang="en-GB" altLang="en-US"/>
              <a:t>Example (</a:t>
            </a:r>
            <a:r>
              <a:rPr lang="en-GB" altLang="en-US" sz="3600"/>
              <a:t>reasoning, 3-rd step</a:t>
            </a:r>
            <a:r>
              <a:rPr lang="en-GB" altLang="en-US"/>
              <a:t>)</a:t>
            </a:r>
          </a:p>
        </p:txBody>
      </p:sp>
      <p:sp>
        <p:nvSpPr>
          <p:cNvPr id="285699" name="Oval 3"/>
          <p:cNvSpPr>
            <a:spLocks noChangeArrowheads="1"/>
          </p:cNvSpPr>
          <p:nvPr/>
        </p:nvSpPr>
        <p:spPr bwMode="auto">
          <a:xfrm>
            <a:off x="1931988"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5700" name="Text Box 4"/>
          <p:cNvSpPr txBox="1">
            <a:spLocks noChangeArrowheads="1"/>
          </p:cNvSpPr>
          <p:nvPr/>
        </p:nvSpPr>
        <p:spPr bwMode="auto">
          <a:xfrm>
            <a:off x="2312988" y="22098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John</a:t>
            </a:r>
            <a:endParaRPr lang="en-GB" altLang="en-US" sz="2400">
              <a:latin typeface="Times New Roman" pitchFamily="18" charset="0"/>
            </a:endParaRPr>
          </a:p>
        </p:txBody>
      </p:sp>
      <p:sp>
        <p:nvSpPr>
          <p:cNvPr id="285701" name="Oval 5"/>
          <p:cNvSpPr>
            <a:spLocks noChangeArrowheads="1"/>
          </p:cNvSpPr>
          <p:nvPr/>
        </p:nvSpPr>
        <p:spPr bwMode="auto">
          <a:xfrm>
            <a:off x="5818188"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5702" name="Text Box 6"/>
          <p:cNvSpPr txBox="1">
            <a:spLocks noChangeArrowheads="1"/>
          </p:cNvSpPr>
          <p:nvPr/>
        </p:nvSpPr>
        <p:spPr bwMode="auto">
          <a:xfrm>
            <a:off x="6122988" y="2209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Mary</a:t>
            </a:r>
            <a:endParaRPr lang="en-GB" altLang="en-US" sz="2400">
              <a:latin typeface="Times New Roman" pitchFamily="18" charset="0"/>
            </a:endParaRPr>
          </a:p>
        </p:txBody>
      </p:sp>
      <p:sp>
        <p:nvSpPr>
          <p:cNvPr id="285703" name="Oval 7"/>
          <p:cNvSpPr>
            <a:spLocks noChangeArrowheads="1"/>
          </p:cNvSpPr>
          <p:nvPr/>
        </p:nvSpPr>
        <p:spPr bwMode="auto">
          <a:xfrm>
            <a:off x="3913188" y="38100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5704" name="Text Box 8"/>
          <p:cNvSpPr txBox="1">
            <a:spLocks noChangeArrowheads="1"/>
          </p:cNvSpPr>
          <p:nvPr/>
        </p:nvSpPr>
        <p:spPr bwMode="auto">
          <a:xfrm>
            <a:off x="4294188" y="40386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Pete</a:t>
            </a:r>
            <a:endParaRPr lang="en-GB" altLang="en-US" sz="2400">
              <a:latin typeface="Times New Roman" pitchFamily="18" charset="0"/>
            </a:endParaRPr>
          </a:p>
        </p:txBody>
      </p:sp>
      <p:sp>
        <p:nvSpPr>
          <p:cNvPr id="285705" name="Line 9"/>
          <p:cNvSpPr>
            <a:spLocks noChangeShapeType="1"/>
          </p:cNvSpPr>
          <p:nvPr/>
        </p:nvSpPr>
        <p:spPr bwMode="auto">
          <a:xfrm flipH="1" flipV="1">
            <a:off x="3532188" y="2514600"/>
            <a:ext cx="228600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85706" name="Line 10"/>
          <p:cNvSpPr>
            <a:spLocks noChangeShapeType="1"/>
          </p:cNvSpPr>
          <p:nvPr/>
        </p:nvSpPr>
        <p:spPr bwMode="auto">
          <a:xfrm flipV="1">
            <a:off x="5284788" y="2971800"/>
            <a:ext cx="990600" cy="9906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85707" name="Text Box 11"/>
          <p:cNvSpPr txBox="1">
            <a:spLocks noChangeArrowheads="1"/>
          </p:cNvSpPr>
          <p:nvPr/>
        </p:nvSpPr>
        <p:spPr bwMode="auto">
          <a:xfrm>
            <a:off x="3836988" y="2057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loves</a:t>
            </a:r>
            <a:endParaRPr lang="en-GB" altLang="en-US" sz="2400">
              <a:latin typeface="Times New Roman" pitchFamily="18" charset="0"/>
            </a:endParaRPr>
          </a:p>
        </p:txBody>
      </p:sp>
      <p:sp>
        <p:nvSpPr>
          <p:cNvPr id="285708" name="Text Box 12"/>
          <p:cNvSpPr txBox="1">
            <a:spLocks noChangeArrowheads="1"/>
          </p:cNvSpPr>
          <p:nvPr/>
        </p:nvSpPr>
        <p:spPr bwMode="auto">
          <a:xfrm>
            <a:off x="5322888" y="343535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hasFriend</a:t>
            </a:r>
            <a:endParaRPr lang="en-GB" altLang="en-US" sz="2400">
              <a:latin typeface="Times New Roman" pitchFamily="18" charset="0"/>
            </a:endParaRPr>
          </a:p>
        </p:txBody>
      </p:sp>
      <p:graphicFrame>
        <p:nvGraphicFramePr>
          <p:cNvPr id="285709" name="Object 13"/>
          <p:cNvGraphicFramePr>
            <a:graphicFrameLocks noChangeAspect="1"/>
          </p:cNvGraphicFramePr>
          <p:nvPr/>
        </p:nvGraphicFramePr>
        <p:xfrm>
          <a:off x="5715000" y="4572000"/>
          <a:ext cx="3124200" cy="1993900"/>
        </p:xfrm>
        <a:graphic>
          <a:graphicData uri="http://schemas.openxmlformats.org/presentationml/2006/ole">
            <mc:AlternateContent xmlns:mc="http://schemas.openxmlformats.org/markup-compatibility/2006">
              <mc:Choice xmlns:v="urn:schemas-microsoft-com:vml" Requires="v">
                <p:oleObj name="Document" r:id="rId2" imgW="3323844" imgH="2084832" progId="Word.Document.8">
                  <p:embed/>
                </p:oleObj>
              </mc:Choice>
              <mc:Fallback>
                <p:oleObj name="Document" r:id="rId2" imgW="3323844" imgH="2084832" progId="Word.Document.8">
                  <p:embed/>
                  <p:pic>
                    <p:nvPicPr>
                      <p:cNvPr id="0"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72000"/>
                        <a:ext cx="3124200" cy="1993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5710" name="Oval 14"/>
          <p:cNvSpPr>
            <a:spLocks noChangeArrowheads="1"/>
          </p:cNvSpPr>
          <p:nvPr/>
        </p:nvSpPr>
        <p:spPr bwMode="auto">
          <a:xfrm>
            <a:off x="5661025" y="4941888"/>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5711" name="AutoShape 15"/>
          <p:cNvSpPr>
            <a:spLocks noChangeArrowheads="1"/>
          </p:cNvSpPr>
          <p:nvPr/>
        </p:nvSpPr>
        <p:spPr bwMode="auto">
          <a:xfrm>
            <a:off x="3043238" y="5562600"/>
            <a:ext cx="304800" cy="458788"/>
          </a:xfrm>
          <a:prstGeom prst="downArrow">
            <a:avLst>
              <a:gd name="adj1" fmla="val 50000"/>
              <a:gd name="adj2" fmla="val 3763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5712" name="Oval 16"/>
          <p:cNvSpPr>
            <a:spLocks noChangeArrowheads="1"/>
          </p:cNvSpPr>
          <p:nvPr/>
        </p:nvSpPr>
        <p:spPr bwMode="auto">
          <a:xfrm>
            <a:off x="5672138" y="5367338"/>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285713" name="Object 17"/>
          <p:cNvGraphicFramePr>
            <a:graphicFrameLocks noChangeAspect="1"/>
          </p:cNvGraphicFramePr>
          <p:nvPr/>
        </p:nvGraphicFramePr>
        <p:xfrm>
          <a:off x="1219202" y="5105400"/>
          <a:ext cx="3789363" cy="414338"/>
        </p:xfrm>
        <a:graphic>
          <a:graphicData uri="http://schemas.openxmlformats.org/presentationml/2006/ole">
            <mc:AlternateContent xmlns:mc="http://schemas.openxmlformats.org/markup-compatibility/2006">
              <mc:Choice xmlns:v="urn:schemas-microsoft-com:vml" Requires="v">
                <p:oleObj name="Kaava" r:id="rId4" imgW="2197100" imgH="241300" progId="Equation.3">
                  <p:embed/>
                </p:oleObj>
              </mc:Choice>
              <mc:Fallback>
                <p:oleObj name="Kaava" r:id="rId4" imgW="2197100" imgH="241300" progId="Equation.3">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2" y="5105400"/>
                        <a:ext cx="3789363"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5714" name="Text Box 18"/>
          <p:cNvSpPr txBox="1">
            <a:spLocks noChangeArrowheads="1"/>
          </p:cNvSpPr>
          <p:nvPr/>
        </p:nvSpPr>
        <p:spPr bwMode="auto">
          <a:xfrm>
            <a:off x="2133600" y="3352800"/>
            <a:ext cx="184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isAbusing</a:t>
            </a:r>
            <a:endParaRPr lang="en-GB" altLang="en-US" sz="2400">
              <a:latin typeface="Times New Roman" pitchFamily="18" charset="0"/>
            </a:endParaRPr>
          </a:p>
        </p:txBody>
      </p:sp>
      <p:sp>
        <p:nvSpPr>
          <p:cNvPr id="285715" name="Line 19"/>
          <p:cNvSpPr>
            <a:spLocks noChangeShapeType="1"/>
          </p:cNvSpPr>
          <p:nvPr/>
        </p:nvSpPr>
        <p:spPr bwMode="auto">
          <a:xfrm>
            <a:off x="3200400" y="2971800"/>
            <a:ext cx="990600" cy="9906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85716" name="Object 20"/>
          <p:cNvGraphicFramePr>
            <a:graphicFrameLocks noChangeAspect="1"/>
          </p:cNvGraphicFramePr>
          <p:nvPr/>
        </p:nvGraphicFramePr>
        <p:xfrm>
          <a:off x="1271625" y="6107187"/>
          <a:ext cx="3768725" cy="414337"/>
        </p:xfrm>
        <a:graphic>
          <a:graphicData uri="http://schemas.openxmlformats.org/presentationml/2006/ole">
            <mc:AlternateContent xmlns:mc="http://schemas.openxmlformats.org/markup-compatibility/2006">
              <mc:Choice xmlns:v="urn:schemas-microsoft-com:vml" Requires="v">
                <p:oleObj name="Kaava" r:id="rId6" imgW="2184400" imgH="241300" progId="Equation.3">
                  <p:embed/>
                </p:oleObj>
              </mc:Choice>
              <mc:Fallback>
                <p:oleObj name="Kaava" r:id="rId6" imgW="2184400" imgH="241300" progId="Equation.3">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1625" y="6107187"/>
                        <a:ext cx="376872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5717" name="Oval 21"/>
          <p:cNvSpPr>
            <a:spLocks noChangeArrowheads="1"/>
          </p:cNvSpPr>
          <p:nvPr/>
        </p:nvSpPr>
        <p:spPr bwMode="auto">
          <a:xfrm>
            <a:off x="5668963" y="6030913"/>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5718" name="Oval 22"/>
          <p:cNvSpPr>
            <a:spLocks noChangeArrowheads="1"/>
          </p:cNvSpPr>
          <p:nvPr/>
        </p:nvSpPr>
        <p:spPr bwMode="auto">
          <a:xfrm>
            <a:off x="5654675" y="6238875"/>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Oval 2"/>
          <p:cNvSpPr>
            <a:spLocks noChangeArrowheads="1"/>
          </p:cNvSpPr>
          <p:nvPr/>
        </p:nvSpPr>
        <p:spPr bwMode="auto">
          <a:xfrm>
            <a:off x="1431925" y="2460625"/>
            <a:ext cx="1600200" cy="1295400"/>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6723" name="Rectangle 3"/>
          <p:cNvSpPr>
            <a:spLocks noGrp="1" noChangeArrowheads="1"/>
          </p:cNvSpPr>
          <p:nvPr>
            <p:ph type="title"/>
          </p:nvPr>
        </p:nvSpPr>
        <p:spPr>
          <a:xfrm>
            <a:off x="914400" y="457200"/>
            <a:ext cx="7848600" cy="1143000"/>
          </a:xfrm>
        </p:spPr>
        <p:txBody>
          <a:bodyPr/>
          <a:lstStyle/>
          <a:p>
            <a:pPr eaLnBrk="1" hangingPunct="1"/>
            <a:r>
              <a:rPr lang="en-GB" altLang="en-US"/>
              <a:t>Example (</a:t>
            </a:r>
            <a:r>
              <a:rPr lang="en-GB" altLang="en-US" sz="3600"/>
              <a:t>reasoning, 4-th step</a:t>
            </a:r>
            <a:r>
              <a:rPr lang="en-GB" altLang="en-US"/>
              <a:t>)</a:t>
            </a:r>
          </a:p>
        </p:txBody>
      </p:sp>
      <p:sp>
        <p:nvSpPr>
          <p:cNvPr id="286724" name="Oval 4"/>
          <p:cNvSpPr>
            <a:spLocks noChangeArrowheads="1"/>
          </p:cNvSpPr>
          <p:nvPr/>
        </p:nvSpPr>
        <p:spPr bwMode="auto">
          <a:xfrm>
            <a:off x="1931988"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6725" name="Text Box 5"/>
          <p:cNvSpPr txBox="1">
            <a:spLocks noChangeArrowheads="1"/>
          </p:cNvSpPr>
          <p:nvPr/>
        </p:nvSpPr>
        <p:spPr bwMode="auto">
          <a:xfrm>
            <a:off x="2312988" y="22098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John</a:t>
            </a:r>
            <a:endParaRPr lang="en-GB" altLang="en-US" sz="2400">
              <a:latin typeface="Times New Roman" pitchFamily="18" charset="0"/>
            </a:endParaRPr>
          </a:p>
        </p:txBody>
      </p:sp>
      <p:sp>
        <p:nvSpPr>
          <p:cNvPr id="286726" name="Oval 6"/>
          <p:cNvSpPr>
            <a:spLocks noChangeArrowheads="1"/>
          </p:cNvSpPr>
          <p:nvPr/>
        </p:nvSpPr>
        <p:spPr bwMode="auto">
          <a:xfrm>
            <a:off x="5818188"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6727" name="Text Box 7"/>
          <p:cNvSpPr txBox="1">
            <a:spLocks noChangeArrowheads="1"/>
          </p:cNvSpPr>
          <p:nvPr/>
        </p:nvSpPr>
        <p:spPr bwMode="auto">
          <a:xfrm>
            <a:off x="6122988" y="2209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Mary</a:t>
            </a:r>
            <a:endParaRPr lang="en-GB" altLang="en-US" sz="2400">
              <a:latin typeface="Times New Roman" pitchFamily="18" charset="0"/>
            </a:endParaRPr>
          </a:p>
        </p:txBody>
      </p:sp>
      <p:sp>
        <p:nvSpPr>
          <p:cNvPr id="286728" name="Oval 8"/>
          <p:cNvSpPr>
            <a:spLocks noChangeArrowheads="1"/>
          </p:cNvSpPr>
          <p:nvPr/>
        </p:nvSpPr>
        <p:spPr bwMode="auto">
          <a:xfrm>
            <a:off x="3913188" y="38100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6729" name="Text Box 9"/>
          <p:cNvSpPr txBox="1">
            <a:spLocks noChangeArrowheads="1"/>
          </p:cNvSpPr>
          <p:nvPr/>
        </p:nvSpPr>
        <p:spPr bwMode="auto">
          <a:xfrm>
            <a:off x="4294188" y="40386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Pete</a:t>
            </a:r>
            <a:endParaRPr lang="en-GB" altLang="en-US" sz="2400">
              <a:latin typeface="Times New Roman" pitchFamily="18" charset="0"/>
            </a:endParaRPr>
          </a:p>
        </p:txBody>
      </p:sp>
      <p:graphicFrame>
        <p:nvGraphicFramePr>
          <p:cNvPr id="286730" name="Object 10"/>
          <p:cNvGraphicFramePr>
            <a:graphicFrameLocks noChangeAspect="1"/>
          </p:cNvGraphicFramePr>
          <p:nvPr/>
        </p:nvGraphicFramePr>
        <p:xfrm>
          <a:off x="5715000" y="4572000"/>
          <a:ext cx="3124200" cy="1993900"/>
        </p:xfrm>
        <a:graphic>
          <a:graphicData uri="http://schemas.openxmlformats.org/presentationml/2006/ole">
            <mc:AlternateContent xmlns:mc="http://schemas.openxmlformats.org/markup-compatibility/2006">
              <mc:Choice xmlns:v="urn:schemas-microsoft-com:vml" Requires="v">
                <p:oleObj name="Document" r:id="rId2" imgW="3323844" imgH="2084832" progId="Word.Document.8">
                  <p:embed/>
                </p:oleObj>
              </mc:Choice>
              <mc:Fallback>
                <p:oleObj name="Document" r:id="rId2" imgW="3323844" imgH="2084832" progId="Word.Document.8">
                  <p:embed/>
                  <p:pic>
                    <p:nvPicPr>
                      <p:cNvPr id="0"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72000"/>
                        <a:ext cx="3124200" cy="1993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31" name="Oval 11"/>
          <p:cNvSpPr>
            <a:spLocks noChangeArrowheads="1"/>
          </p:cNvSpPr>
          <p:nvPr/>
        </p:nvSpPr>
        <p:spPr bwMode="auto">
          <a:xfrm>
            <a:off x="5638800" y="5813425"/>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6732" name="AutoShape 12"/>
          <p:cNvSpPr>
            <a:spLocks noChangeArrowheads="1"/>
          </p:cNvSpPr>
          <p:nvPr/>
        </p:nvSpPr>
        <p:spPr bwMode="auto">
          <a:xfrm>
            <a:off x="3043238" y="5562600"/>
            <a:ext cx="304800" cy="458788"/>
          </a:xfrm>
          <a:prstGeom prst="downArrow">
            <a:avLst>
              <a:gd name="adj1" fmla="val 50000"/>
              <a:gd name="adj2" fmla="val 3763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6733" name="Oval 13"/>
          <p:cNvSpPr>
            <a:spLocks noChangeArrowheads="1"/>
          </p:cNvSpPr>
          <p:nvPr/>
        </p:nvSpPr>
        <p:spPr bwMode="auto">
          <a:xfrm>
            <a:off x="5661025" y="5584825"/>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286734" name="Object 14"/>
          <p:cNvGraphicFramePr>
            <a:graphicFrameLocks noChangeAspect="1"/>
          </p:cNvGraphicFramePr>
          <p:nvPr/>
        </p:nvGraphicFramePr>
        <p:xfrm>
          <a:off x="1219237" y="5029200"/>
          <a:ext cx="3768725" cy="414338"/>
        </p:xfrm>
        <a:graphic>
          <a:graphicData uri="http://schemas.openxmlformats.org/presentationml/2006/ole">
            <mc:AlternateContent xmlns:mc="http://schemas.openxmlformats.org/markup-compatibility/2006">
              <mc:Choice xmlns:v="urn:schemas-microsoft-com:vml" Requires="v">
                <p:oleObj name="Kaava" r:id="rId4" imgW="2184400" imgH="241300" progId="Equation.3">
                  <p:embed/>
                </p:oleObj>
              </mc:Choice>
              <mc:Fallback>
                <p:oleObj name="Kaava" r:id="rId4" imgW="2184400" imgH="241300" progId="Equation.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37" y="5029200"/>
                        <a:ext cx="3768725"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35" name="Oval 15"/>
          <p:cNvSpPr>
            <a:spLocks noChangeArrowheads="1"/>
          </p:cNvSpPr>
          <p:nvPr/>
        </p:nvSpPr>
        <p:spPr bwMode="auto">
          <a:xfrm>
            <a:off x="5638800" y="4724400"/>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6736" name="Line 16"/>
          <p:cNvSpPr>
            <a:spLocks noChangeShapeType="1"/>
          </p:cNvSpPr>
          <p:nvPr/>
        </p:nvSpPr>
        <p:spPr bwMode="auto">
          <a:xfrm flipV="1">
            <a:off x="1627188" y="2514600"/>
            <a:ext cx="3048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737" name="Line 17"/>
          <p:cNvSpPr>
            <a:spLocks noChangeShapeType="1"/>
          </p:cNvSpPr>
          <p:nvPr/>
        </p:nvSpPr>
        <p:spPr bwMode="auto">
          <a:xfrm flipV="1">
            <a:off x="1703388" y="2514600"/>
            <a:ext cx="228600" cy="15240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738" name="Text Box 18"/>
          <p:cNvSpPr txBox="1">
            <a:spLocks noChangeArrowheads="1"/>
          </p:cNvSpPr>
          <p:nvPr/>
        </p:nvSpPr>
        <p:spPr bwMode="auto">
          <a:xfrm>
            <a:off x="919163" y="3681413"/>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hasBadMood</a:t>
            </a:r>
            <a:endParaRPr lang="en-GB" altLang="en-US" sz="2400">
              <a:latin typeface="Times New Roman" pitchFamily="18" charset="0"/>
            </a:endParaRPr>
          </a:p>
        </p:txBody>
      </p:sp>
      <p:graphicFrame>
        <p:nvGraphicFramePr>
          <p:cNvPr id="286739" name="Object 19"/>
          <p:cNvGraphicFramePr>
            <a:graphicFrameLocks noChangeAspect="1"/>
          </p:cNvGraphicFramePr>
          <p:nvPr/>
        </p:nvGraphicFramePr>
        <p:xfrm>
          <a:off x="1220788" y="6096000"/>
          <a:ext cx="3789362" cy="414338"/>
        </p:xfrm>
        <a:graphic>
          <a:graphicData uri="http://schemas.openxmlformats.org/presentationml/2006/ole">
            <mc:AlternateContent xmlns:mc="http://schemas.openxmlformats.org/markup-compatibility/2006">
              <mc:Choice xmlns:v="urn:schemas-microsoft-com:vml" Requires="v">
                <p:oleObj name="Kaava" r:id="rId6" imgW="2197100" imgH="241300" progId="Equation.3">
                  <p:embed/>
                </p:oleObj>
              </mc:Choice>
              <mc:Fallback>
                <p:oleObj name="Kaava" r:id="rId6" imgW="2197100" imgH="241300" progId="Equation.3">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788" y="6096000"/>
                        <a:ext cx="3789362"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914400" y="457200"/>
            <a:ext cx="7848600" cy="1143000"/>
          </a:xfrm>
        </p:spPr>
        <p:txBody>
          <a:bodyPr/>
          <a:lstStyle/>
          <a:p>
            <a:pPr eaLnBrk="1" hangingPunct="1"/>
            <a:r>
              <a:rPr lang="en-GB" altLang="en-US"/>
              <a:t>Example (</a:t>
            </a:r>
            <a:r>
              <a:rPr lang="en-GB" altLang="en-US" sz="3600"/>
              <a:t>reasoning, 5-th step</a:t>
            </a:r>
            <a:r>
              <a:rPr lang="en-GB" altLang="en-US"/>
              <a:t>)</a:t>
            </a:r>
          </a:p>
        </p:txBody>
      </p:sp>
      <p:sp>
        <p:nvSpPr>
          <p:cNvPr id="287747" name="Oval 3"/>
          <p:cNvSpPr>
            <a:spLocks noChangeArrowheads="1"/>
          </p:cNvSpPr>
          <p:nvPr/>
        </p:nvSpPr>
        <p:spPr bwMode="auto">
          <a:xfrm>
            <a:off x="1931988"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7748" name="Text Box 4"/>
          <p:cNvSpPr txBox="1">
            <a:spLocks noChangeArrowheads="1"/>
          </p:cNvSpPr>
          <p:nvPr/>
        </p:nvSpPr>
        <p:spPr bwMode="auto">
          <a:xfrm>
            <a:off x="2312988" y="22098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John</a:t>
            </a:r>
            <a:endParaRPr lang="en-GB" altLang="en-US" sz="2400">
              <a:latin typeface="Times New Roman" pitchFamily="18" charset="0"/>
            </a:endParaRPr>
          </a:p>
        </p:txBody>
      </p:sp>
      <p:sp>
        <p:nvSpPr>
          <p:cNvPr id="287749" name="Oval 5"/>
          <p:cNvSpPr>
            <a:spLocks noChangeArrowheads="1"/>
          </p:cNvSpPr>
          <p:nvPr/>
        </p:nvSpPr>
        <p:spPr bwMode="auto">
          <a:xfrm>
            <a:off x="5818188"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7750" name="Text Box 6"/>
          <p:cNvSpPr txBox="1">
            <a:spLocks noChangeArrowheads="1"/>
          </p:cNvSpPr>
          <p:nvPr/>
        </p:nvSpPr>
        <p:spPr bwMode="auto">
          <a:xfrm>
            <a:off x="6122988" y="2209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Mary</a:t>
            </a:r>
            <a:endParaRPr lang="en-GB" altLang="en-US" sz="2400">
              <a:latin typeface="Times New Roman" pitchFamily="18" charset="0"/>
            </a:endParaRPr>
          </a:p>
        </p:txBody>
      </p:sp>
      <p:sp>
        <p:nvSpPr>
          <p:cNvPr id="287751" name="Oval 7"/>
          <p:cNvSpPr>
            <a:spLocks noChangeArrowheads="1"/>
          </p:cNvSpPr>
          <p:nvPr/>
        </p:nvSpPr>
        <p:spPr bwMode="auto">
          <a:xfrm>
            <a:off x="3913188" y="38100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7752" name="Text Box 8"/>
          <p:cNvSpPr txBox="1">
            <a:spLocks noChangeArrowheads="1"/>
          </p:cNvSpPr>
          <p:nvPr/>
        </p:nvSpPr>
        <p:spPr bwMode="auto">
          <a:xfrm>
            <a:off x="4294188" y="40386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Pete</a:t>
            </a:r>
            <a:endParaRPr lang="en-GB" altLang="en-US" sz="2400">
              <a:latin typeface="Times New Roman" pitchFamily="18" charset="0"/>
            </a:endParaRPr>
          </a:p>
        </p:txBody>
      </p:sp>
      <p:graphicFrame>
        <p:nvGraphicFramePr>
          <p:cNvPr id="287753" name="Object 9"/>
          <p:cNvGraphicFramePr>
            <a:graphicFrameLocks noChangeAspect="1"/>
          </p:cNvGraphicFramePr>
          <p:nvPr/>
        </p:nvGraphicFramePr>
        <p:xfrm>
          <a:off x="5715000" y="4572000"/>
          <a:ext cx="3124200" cy="1993900"/>
        </p:xfrm>
        <a:graphic>
          <a:graphicData uri="http://schemas.openxmlformats.org/presentationml/2006/ole">
            <mc:AlternateContent xmlns:mc="http://schemas.openxmlformats.org/markup-compatibility/2006">
              <mc:Choice xmlns:v="urn:schemas-microsoft-com:vml" Requires="v">
                <p:oleObj name="Document" r:id="rId2" imgW="3323844" imgH="2084832" progId="Word.Document.8">
                  <p:embed/>
                </p:oleObj>
              </mc:Choice>
              <mc:Fallback>
                <p:oleObj name="Document" r:id="rId2" imgW="3323844" imgH="2084832" progId="Word.Document.8">
                  <p:embed/>
                  <p:pic>
                    <p:nvPicPr>
                      <p:cNvPr id="0"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72000"/>
                        <a:ext cx="3124200" cy="1993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7754" name="Oval 10"/>
          <p:cNvSpPr>
            <a:spLocks noChangeArrowheads="1"/>
          </p:cNvSpPr>
          <p:nvPr/>
        </p:nvSpPr>
        <p:spPr bwMode="auto">
          <a:xfrm>
            <a:off x="5638800" y="6248400"/>
            <a:ext cx="3048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7755" name="AutoShape 11"/>
          <p:cNvSpPr>
            <a:spLocks noChangeArrowheads="1"/>
          </p:cNvSpPr>
          <p:nvPr/>
        </p:nvSpPr>
        <p:spPr bwMode="auto">
          <a:xfrm>
            <a:off x="3043238" y="5562600"/>
            <a:ext cx="304800" cy="458788"/>
          </a:xfrm>
          <a:prstGeom prst="downArrow">
            <a:avLst>
              <a:gd name="adj1" fmla="val 50000"/>
              <a:gd name="adj2" fmla="val 3763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287756" name="Object 12"/>
          <p:cNvGraphicFramePr>
            <a:graphicFrameLocks noChangeAspect="1"/>
          </p:cNvGraphicFramePr>
          <p:nvPr/>
        </p:nvGraphicFramePr>
        <p:xfrm>
          <a:off x="1143002" y="5051425"/>
          <a:ext cx="3789363" cy="414338"/>
        </p:xfrm>
        <a:graphic>
          <a:graphicData uri="http://schemas.openxmlformats.org/presentationml/2006/ole">
            <mc:AlternateContent xmlns:mc="http://schemas.openxmlformats.org/markup-compatibility/2006">
              <mc:Choice xmlns:v="urn:schemas-microsoft-com:vml" Requires="v">
                <p:oleObj name="Kaava" r:id="rId4" imgW="2197100" imgH="241300" progId="Equation.3">
                  <p:embed/>
                </p:oleObj>
              </mc:Choice>
              <mc:Fallback>
                <p:oleObj name="Kaava" r:id="rId4" imgW="2197100" imgH="241300" progId="Equation.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2" y="5051425"/>
                        <a:ext cx="3789363"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7757" name="Object 13"/>
          <p:cNvGraphicFramePr>
            <a:graphicFrameLocks noChangeAspect="1"/>
          </p:cNvGraphicFramePr>
          <p:nvPr/>
        </p:nvGraphicFramePr>
        <p:xfrm>
          <a:off x="1143002" y="6096000"/>
          <a:ext cx="3789363" cy="414338"/>
        </p:xfrm>
        <a:graphic>
          <a:graphicData uri="http://schemas.openxmlformats.org/presentationml/2006/ole">
            <mc:AlternateContent xmlns:mc="http://schemas.openxmlformats.org/markup-compatibility/2006">
              <mc:Choice xmlns:v="urn:schemas-microsoft-com:vml" Requires="v">
                <p:oleObj name="Kaava" r:id="rId6" imgW="2197100" imgH="241300" progId="Equation.3">
                  <p:embed/>
                </p:oleObj>
              </mc:Choice>
              <mc:Fallback>
                <p:oleObj name="Kaava" r:id="rId6" imgW="2197100" imgH="241300" progId="Equation.3">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2" y="6096000"/>
                        <a:ext cx="3789363"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7758" name="Text Box 14"/>
          <p:cNvSpPr txBox="1">
            <a:spLocks noChangeArrowheads="1"/>
          </p:cNvSpPr>
          <p:nvPr/>
        </p:nvSpPr>
        <p:spPr bwMode="auto">
          <a:xfrm>
            <a:off x="2133600" y="3352800"/>
            <a:ext cx="184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isAbusing</a:t>
            </a:r>
            <a:endParaRPr lang="en-GB" altLang="en-US" sz="2400">
              <a:latin typeface="Times New Roman" pitchFamily="18" charset="0"/>
            </a:endParaRPr>
          </a:p>
        </p:txBody>
      </p:sp>
      <p:sp>
        <p:nvSpPr>
          <p:cNvPr id="287759" name="Line 15"/>
          <p:cNvSpPr>
            <a:spLocks noChangeShapeType="1"/>
          </p:cNvSpPr>
          <p:nvPr/>
        </p:nvSpPr>
        <p:spPr bwMode="auto">
          <a:xfrm>
            <a:off x="3200400" y="2971800"/>
            <a:ext cx="990600" cy="9906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87760" name="Line 16"/>
          <p:cNvSpPr>
            <a:spLocks noChangeShapeType="1"/>
          </p:cNvSpPr>
          <p:nvPr/>
        </p:nvSpPr>
        <p:spPr bwMode="auto">
          <a:xfrm flipV="1">
            <a:off x="5284788" y="2971800"/>
            <a:ext cx="990600" cy="9906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87761" name="Text Box 17"/>
          <p:cNvSpPr txBox="1">
            <a:spLocks noChangeArrowheads="1"/>
          </p:cNvSpPr>
          <p:nvPr/>
        </p:nvSpPr>
        <p:spPr bwMode="auto">
          <a:xfrm>
            <a:off x="5307013" y="3413125"/>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hasFriend</a:t>
            </a:r>
            <a:endParaRPr lang="en-GB" altLang="en-US" sz="2400">
              <a:latin typeface="Times New Roman" pitchFamily="18"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914400" y="457200"/>
            <a:ext cx="7848600" cy="1143000"/>
          </a:xfrm>
        </p:spPr>
        <p:txBody>
          <a:bodyPr/>
          <a:lstStyle/>
          <a:p>
            <a:pPr eaLnBrk="1" hangingPunct="1"/>
            <a:r>
              <a:rPr lang="en-GB" altLang="en-US"/>
              <a:t>Example </a:t>
            </a:r>
            <a:r>
              <a:rPr lang="en-GB" altLang="en-US" sz="2800"/>
              <a:t>(reasoning, reaching terminal state)</a:t>
            </a:r>
            <a:endParaRPr lang="en-GB" altLang="en-US"/>
          </a:p>
        </p:txBody>
      </p:sp>
      <p:sp>
        <p:nvSpPr>
          <p:cNvPr id="288771" name="Oval 3"/>
          <p:cNvSpPr>
            <a:spLocks noChangeArrowheads="1"/>
          </p:cNvSpPr>
          <p:nvPr/>
        </p:nvSpPr>
        <p:spPr bwMode="auto">
          <a:xfrm>
            <a:off x="1931988"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8772" name="Text Box 4"/>
          <p:cNvSpPr txBox="1">
            <a:spLocks noChangeArrowheads="1"/>
          </p:cNvSpPr>
          <p:nvPr/>
        </p:nvSpPr>
        <p:spPr bwMode="auto">
          <a:xfrm>
            <a:off x="2312988" y="22098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John</a:t>
            </a:r>
            <a:endParaRPr lang="en-GB" altLang="en-US" sz="2400">
              <a:latin typeface="Times New Roman" pitchFamily="18" charset="0"/>
            </a:endParaRPr>
          </a:p>
        </p:txBody>
      </p:sp>
      <p:sp>
        <p:nvSpPr>
          <p:cNvPr id="288773" name="Oval 5"/>
          <p:cNvSpPr>
            <a:spLocks noChangeArrowheads="1"/>
          </p:cNvSpPr>
          <p:nvPr/>
        </p:nvSpPr>
        <p:spPr bwMode="auto">
          <a:xfrm>
            <a:off x="5818188" y="1981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8774" name="Text Box 6"/>
          <p:cNvSpPr txBox="1">
            <a:spLocks noChangeArrowheads="1"/>
          </p:cNvSpPr>
          <p:nvPr/>
        </p:nvSpPr>
        <p:spPr bwMode="auto">
          <a:xfrm>
            <a:off x="6122988" y="2209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Mary</a:t>
            </a:r>
            <a:endParaRPr lang="en-GB" altLang="en-US" sz="2400">
              <a:latin typeface="Times New Roman" pitchFamily="18" charset="0"/>
            </a:endParaRPr>
          </a:p>
        </p:txBody>
      </p:sp>
      <p:sp>
        <p:nvSpPr>
          <p:cNvPr id="288775" name="Oval 7"/>
          <p:cNvSpPr>
            <a:spLocks noChangeArrowheads="1"/>
          </p:cNvSpPr>
          <p:nvPr/>
        </p:nvSpPr>
        <p:spPr bwMode="auto">
          <a:xfrm>
            <a:off x="3913188" y="38100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88776" name="Text Box 8"/>
          <p:cNvSpPr txBox="1">
            <a:spLocks noChangeArrowheads="1"/>
          </p:cNvSpPr>
          <p:nvPr/>
        </p:nvSpPr>
        <p:spPr bwMode="auto">
          <a:xfrm>
            <a:off x="4294188" y="40386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Pete</a:t>
            </a:r>
            <a:endParaRPr lang="en-GB" altLang="en-US" sz="2400">
              <a:latin typeface="Times New Roman" pitchFamily="18" charset="0"/>
            </a:endParaRPr>
          </a:p>
        </p:txBody>
      </p:sp>
      <p:graphicFrame>
        <p:nvGraphicFramePr>
          <p:cNvPr id="288777" name="Object 9"/>
          <p:cNvGraphicFramePr>
            <a:graphicFrameLocks noChangeAspect="1"/>
          </p:cNvGraphicFramePr>
          <p:nvPr/>
        </p:nvGraphicFramePr>
        <p:xfrm>
          <a:off x="5715000" y="4572000"/>
          <a:ext cx="3124200" cy="1993900"/>
        </p:xfrm>
        <a:graphic>
          <a:graphicData uri="http://schemas.openxmlformats.org/presentationml/2006/ole">
            <mc:AlternateContent xmlns:mc="http://schemas.openxmlformats.org/markup-compatibility/2006">
              <mc:Choice xmlns:v="urn:schemas-microsoft-com:vml" Requires="v">
                <p:oleObj name="Document" r:id="rId2" imgW="3323844" imgH="2084832" progId="Word.Document.8">
                  <p:embed/>
                </p:oleObj>
              </mc:Choice>
              <mc:Fallback>
                <p:oleObj name="Document" r:id="rId2" imgW="3323844" imgH="2084832" progId="Word.Document.8">
                  <p:embed/>
                  <p:pic>
                    <p:nvPicPr>
                      <p:cNvPr id="0"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72000"/>
                        <a:ext cx="3124200" cy="1993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8778" name="AutoShape 10"/>
          <p:cNvSpPr>
            <a:spLocks noChangeArrowheads="1"/>
          </p:cNvSpPr>
          <p:nvPr/>
        </p:nvSpPr>
        <p:spPr bwMode="auto">
          <a:xfrm>
            <a:off x="3043238" y="5562600"/>
            <a:ext cx="304800" cy="458788"/>
          </a:xfrm>
          <a:prstGeom prst="downArrow">
            <a:avLst>
              <a:gd name="adj1" fmla="val 50000"/>
              <a:gd name="adj2" fmla="val 3763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288779" name="Object 11"/>
          <p:cNvGraphicFramePr>
            <a:graphicFrameLocks noChangeAspect="1"/>
          </p:cNvGraphicFramePr>
          <p:nvPr/>
        </p:nvGraphicFramePr>
        <p:xfrm>
          <a:off x="1219202" y="5105400"/>
          <a:ext cx="3789363" cy="414338"/>
        </p:xfrm>
        <a:graphic>
          <a:graphicData uri="http://schemas.openxmlformats.org/presentationml/2006/ole">
            <mc:AlternateContent xmlns:mc="http://schemas.openxmlformats.org/markup-compatibility/2006">
              <mc:Choice xmlns:v="urn:schemas-microsoft-com:vml" Requires="v">
                <p:oleObj name="Kaava" r:id="rId4" imgW="2197100" imgH="241300" progId="Equation.3">
                  <p:embed/>
                </p:oleObj>
              </mc:Choice>
              <mc:Fallback>
                <p:oleObj name="Kaava" r:id="rId4" imgW="2197100" imgH="241300" progId="Equation.3">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2" y="5105400"/>
                        <a:ext cx="3789363"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8780" name="Line 12"/>
          <p:cNvSpPr>
            <a:spLocks noChangeShapeType="1"/>
          </p:cNvSpPr>
          <p:nvPr/>
        </p:nvSpPr>
        <p:spPr bwMode="auto">
          <a:xfrm flipV="1">
            <a:off x="5284788" y="2971800"/>
            <a:ext cx="990600" cy="9906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88781" name="Text Box 13"/>
          <p:cNvSpPr txBox="1">
            <a:spLocks noChangeArrowheads="1"/>
          </p:cNvSpPr>
          <p:nvPr/>
        </p:nvSpPr>
        <p:spPr bwMode="auto">
          <a:xfrm>
            <a:off x="5368925" y="33909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hasFriend</a:t>
            </a:r>
            <a:endParaRPr lang="en-GB" altLang="en-US" sz="2400">
              <a:latin typeface="Times New Roman" pitchFamily="18" charset="0"/>
            </a:endParaRPr>
          </a:p>
        </p:txBody>
      </p:sp>
      <p:sp>
        <p:nvSpPr>
          <p:cNvPr id="288782" name="Text Box 14"/>
          <p:cNvSpPr txBox="1">
            <a:spLocks noChangeArrowheads="1"/>
          </p:cNvSpPr>
          <p:nvPr/>
        </p:nvSpPr>
        <p:spPr bwMode="auto">
          <a:xfrm>
            <a:off x="2300288" y="603885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400">
                <a:latin typeface="Times New Roman" pitchFamily="18" charset="0"/>
              </a:rPr>
              <a:t>terminal state</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ChangeArrowheads="1"/>
          </p:cNvSpPr>
          <p:nvPr/>
        </p:nvSpPr>
        <p:spPr bwMode="auto">
          <a:xfrm>
            <a:off x="9906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4400">
                <a:solidFill>
                  <a:schemeClr val="tx2"/>
                </a:solidFill>
              </a:rPr>
              <a:t>Example </a:t>
            </a:r>
            <a:r>
              <a:rPr lang="en-GB" altLang="en-US" sz="3600">
                <a:solidFill>
                  <a:schemeClr val="tx2"/>
                </a:solidFill>
              </a:rPr>
              <a:t>(final “terminal” state)</a:t>
            </a:r>
            <a:endParaRPr lang="en-GB" altLang="en-US" sz="4400">
              <a:solidFill>
                <a:schemeClr val="tx2"/>
              </a:solidFill>
            </a:endParaRPr>
          </a:p>
        </p:txBody>
      </p:sp>
      <p:sp>
        <p:nvSpPr>
          <p:cNvPr id="289795" name="Text Box 3"/>
          <p:cNvSpPr txBox="1">
            <a:spLocks noChangeArrowheads="1"/>
          </p:cNvSpPr>
          <p:nvPr/>
        </p:nvSpPr>
        <p:spPr bwMode="auto">
          <a:xfrm>
            <a:off x="990600" y="1828874"/>
            <a:ext cx="7772400"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800">
                <a:latin typeface="Times New Roman" pitchFamily="18" charset="0"/>
              </a:rPr>
              <a:t>1. </a:t>
            </a:r>
            <a:r>
              <a:rPr lang="en-GB" altLang="en-US" sz="2800">
                <a:solidFill>
                  <a:srgbClr val="3B04C6"/>
                </a:solidFill>
                <a:latin typeface="Times New Roman" pitchFamily="18" charset="0"/>
              </a:rPr>
              <a:t>John</a:t>
            </a:r>
            <a:r>
              <a:rPr lang="en-GB" altLang="en-US" sz="2800">
                <a:latin typeface="Times New Roman" pitchFamily="18" charset="0"/>
              </a:rPr>
              <a:t> does not </a:t>
            </a:r>
            <a:r>
              <a:rPr lang="en-GB" altLang="en-US" sz="2800">
                <a:solidFill>
                  <a:srgbClr val="E33B1F"/>
                </a:solidFill>
                <a:latin typeface="Times New Roman" pitchFamily="18" charset="0"/>
              </a:rPr>
              <a:t>love </a:t>
            </a:r>
            <a:r>
              <a:rPr lang="en-GB" altLang="en-US" sz="2800">
                <a:latin typeface="Times New Roman" pitchFamily="18" charset="0"/>
              </a:rPr>
              <a:t> </a:t>
            </a:r>
            <a:r>
              <a:rPr lang="en-GB" altLang="en-US" sz="2800">
                <a:solidFill>
                  <a:srgbClr val="3B04C6"/>
                </a:solidFill>
                <a:latin typeface="Times New Roman" pitchFamily="18" charset="0"/>
              </a:rPr>
              <a:t>Mary</a:t>
            </a:r>
            <a:r>
              <a:rPr lang="en-GB" altLang="en-US" sz="2800">
                <a:latin typeface="Times New Roman" pitchFamily="18" charset="0"/>
              </a:rPr>
              <a:t>.</a:t>
            </a:r>
          </a:p>
          <a:p>
            <a:pPr>
              <a:spcBef>
                <a:spcPct val="50000"/>
              </a:spcBef>
              <a:buFontTx/>
              <a:buNone/>
            </a:pPr>
            <a:r>
              <a:rPr lang="en-GB" altLang="en-US" sz="2800">
                <a:latin typeface="Times New Roman" pitchFamily="18" charset="0"/>
              </a:rPr>
              <a:t>2. </a:t>
            </a:r>
            <a:r>
              <a:rPr lang="en-GB" altLang="en-US" sz="2800">
                <a:solidFill>
                  <a:srgbClr val="3B04C6"/>
                </a:solidFill>
                <a:latin typeface="Times New Roman" pitchFamily="18" charset="0"/>
              </a:rPr>
              <a:t>Mary</a:t>
            </a:r>
            <a:r>
              <a:rPr lang="en-GB" altLang="en-US" sz="2800">
                <a:latin typeface="Times New Roman" pitchFamily="18" charset="0"/>
              </a:rPr>
              <a:t> does not </a:t>
            </a:r>
            <a:r>
              <a:rPr lang="en-GB" altLang="en-US" sz="2800">
                <a:solidFill>
                  <a:srgbClr val="E33B1F"/>
                </a:solidFill>
                <a:latin typeface="Times New Roman" pitchFamily="18" charset="0"/>
              </a:rPr>
              <a:t>love</a:t>
            </a:r>
            <a:r>
              <a:rPr lang="en-GB" altLang="en-US" sz="2800">
                <a:latin typeface="Times New Roman" pitchFamily="18" charset="0"/>
              </a:rPr>
              <a:t> </a:t>
            </a:r>
            <a:r>
              <a:rPr lang="en-GB" altLang="en-US" sz="2800">
                <a:solidFill>
                  <a:srgbClr val="3B04C6"/>
                </a:solidFill>
                <a:latin typeface="Times New Roman" pitchFamily="18" charset="0"/>
              </a:rPr>
              <a:t>John</a:t>
            </a:r>
            <a:r>
              <a:rPr lang="en-GB" altLang="en-US" sz="2800">
                <a:latin typeface="Times New Roman" pitchFamily="18" charset="0"/>
              </a:rPr>
              <a:t>.</a:t>
            </a:r>
          </a:p>
          <a:p>
            <a:pPr>
              <a:spcBef>
                <a:spcPct val="50000"/>
              </a:spcBef>
              <a:buFontTx/>
              <a:buNone/>
            </a:pPr>
            <a:r>
              <a:rPr lang="en-GB" altLang="en-US" sz="2800">
                <a:latin typeface="Times New Roman" pitchFamily="18" charset="0"/>
              </a:rPr>
              <a:t>3. </a:t>
            </a:r>
            <a:r>
              <a:rPr lang="en-GB" altLang="en-US" sz="2800">
                <a:solidFill>
                  <a:srgbClr val="3B04C6"/>
                </a:solidFill>
                <a:latin typeface="Times New Roman" pitchFamily="18" charset="0"/>
              </a:rPr>
              <a:t>Mary</a:t>
            </a:r>
            <a:r>
              <a:rPr lang="en-GB" altLang="en-US" sz="2800">
                <a:latin typeface="Times New Roman" pitchFamily="18" charset="0"/>
              </a:rPr>
              <a:t> is a </a:t>
            </a:r>
            <a:r>
              <a:rPr lang="en-GB" altLang="en-US" sz="2800">
                <a:solidFill>
                  <a:srgbClr val="E33B1F"/>
                </a:solidFill>
                <a:latin typeface="Times New Roman" pitchFamily="18" charset="0"/>
              </a:rPr>
              <a:t>friend </a:t>
            </a:r>
            <a:r>
              <a:rPr lang="en-GB" altLang="en-US" sz="2800">
                <a:latin typeface="Times New Roman" pitchFamily="18" charset="0"/>
              </a:rPr>
              <a:t>of</a:t>
            </a:r>
            <a:r>
              <a:rPr lang="en-GB" altLang="en-US" sz="2800">
                <a:solidFill>
                  <a:srgbClr val="E33B1F"/>
                </a:solidFill>
                <a:latin typeface="Times New Roman" pitchFamily="18" charset="0"/>
              </a:rPr>
              <a:t> </a:t>
            </a:r>
            <a:r>
              <a:rPr lang="en-GB" altLang="en-US" sz="2800">
                <a:solidFill>
                  <a:srgbClr val="3B04C6"/>
                </a:solidFill>
                <a:latin typeface="Times New Roman" pitchFamily="18" charset="0"/>
              </a:rPr>
              <a:t>Pete</a:t>
            </a:r>
            <a:r>
              <a:rPr lang="en-GB" altLang="en-US" sz="2800">
                <a:latin typeface="Times New Roman" pitchFamily="18" charset="0"/>
              </a:rPr>
              <a:t>.</a:t>
            </a:r>
          </a:p>
          <a:p>
            <a:pPr>
              <a:spcBef>
                <a:spcPct val="50000"/>
              </a:spcBef>
              <a:buFontTx/>
              <a:buNone/>
            </a:pPr>
            <a:r>
              <a:rPr lang="en-GB" altLang="en-US" sz="2800">
                <a:latin typeface="Times New Roman" pitchFamily="18" charset="0"/>
              </a:rPr>
              <a:t>4. </a:t>
            </a:r>
            <a:r>
              <a:rPr lang="en-GB" altLang="en-US" sz="2800">
                <a:solidFill>
                  <a:srgbClr val="3B04C6"/>
                </a:solidFill>
                <a:latin typeface="Times New Roman" pitchFamily="18" charset="0"/>
              </a:rPr>
              <a:t>John</a:t>
            </a:r>
            <a:r>
              <a:rPr lang="en-GB" altLang="en-US" sz="2800">
                <a:latin typeface="Times New Roman" pitchFamily="18" charset="0"/>
              </a:rPr>
              <a:t> is not </a:t>
            </a:r>
            <a:r>
              <a:rPr lang="en-GB" altLang="en-US" sz="2800">
                <a:solidFill>
                  <a:srgbClr val="E33B1F"/>
                </a:solidFill>
                <a:latin typeface="Times New Roman" pitchFamily="18" charset="0"/>
              </a:rPr>
              <a:t>abusing</a:t>
            </a:r>
            <a:r>
              <a:rPr lang="en-GB" altLang="en-US" sz="2800">
                <a:latin typeface="Times New Roman" pitchFamily="18" charset="0"/>
              </a:rPr>
              <a:t> </a:t>
            </a:r>
            <a:r>
              <a:rPr lang="en-GB" altLang="en-US" sz="2800">
                <a:solidFill>
                  <a:srgbClr val="3B04C6"/>
                </a:solidFill>
                <a:latin typeface="Times New Roman" pitchFamily="18" charset="0"/>
              </a:rPr>
              <a:t>Pete</a:t>
            </a:r>
            <a:r>
              <a:rPr lang="en-GB" altLang="en-US" sz="2800">
                <a:latin typeface="Times New Roman" pitchFamily="18" charset="0"/>
              </a:rPr>
              <a:t>.</a:t>
            </a:r>
          </a:p>
          <a:p>
            <a:pPr>
              <a:spcBef>
                <a:spcPct val="50000"/>
              </a:spcBef>
              <a:buFontTx/>
              <a:buNone/>
            </a:pPr>
            <a:r>
              <a:rPr lang="en-GB" altLang="en-US" sz="2800">
                <a:latin typeface="Times New Roman" pitchFamily="18" charset="0"/>
              </a:rPr>
              <a:t>5. </a:t>
            </a:r>
            <a:r>
              <a:rPr lang="en-GB" altLang="en-US" sz="2800">
                <a:solidFill>
                  <a:srgbClr val="3B04C6"/>
                </a:solidFill>
                <a:latin typeface="Times New Roman" pitchFamily="18" charset="0"/>
              </a:rPr>
              <a:t>John</a:t>
            </a:r>
            <a:r>
              <a:rPr lang="en-GB" altLang="en-US" sz="2800">
                <a:latin typeface="Times New Roman" pitchFamily="18" charset="0"/>
              </a:rPr>
              <a:t> is not in a </a:t>
            </a:r>
            <a:r>
              <a:rPr lang="en-GB" altLang="en-US" sz="2800">
                <a:solidFill>
                  <a:srgbClr val="E33B1F"/>
                </a:solidFill>
                <a:latin typeface="Times New Roman" pitchFamily="18" charset="0"/>
              </a:rPr>
              <a:t>bad mood</a:t>
            </a:r>
            <a:r>
              <a:rPr lang="en-GB" altLang="en-US" sz="2800">
                <a:latin typeface="Times New Roman" pitchFamily="18" charset="0"/>
              </a:rPr>
              <a:t>.</a:t>
            </a:r>
          </a:p>
        </p:txBody>
      </p:sp>
      <p:graphicFrame>
        <p:nvGraphicFramePr>
          <p:cNvPr id="289796" name="Object 4"/>
          <p:cNvGraphicFramePr>
            <a:graphicFrameLocks noChangeAspect="1"/>
          </p:cNvGraphicFramePr>
          <p:nvPr/>
        </p:nvGraphicFramePr>
        <p:xfrm>
          <a:off x="1393825" y="5370587"/>
          <a:ext cx="6510338" cy="706437"/>
        </p:xfrm>
        <a:graphic>
          <a:graphicData uri="http://schemas.openxmlformats.org/presentationml/2006/ole">
            <mc:AlternateContent xmlns:mc="http://schemas.openxmlformats.org/markup-compatibility/2006">
              <mc:Choice xmlns:v="urn:schemas-microsoft-com:vml" Requires="v">
                <p:oleObj name="Kaava" r:id="rId2" imgW="2209800" imgH="241300" progId="Equation.3">
                  <p:embed/>
                </p:oleObj>
              </mc:Choice>
              <mc:Fallback>
                <p:oleObj name="Kaava" r:id="rId2" imgW="2209800" imgH="24130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5370587"/>
                        <a:ext cx="6510338"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9906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4400">
                <a:solidFill>
                  <a:schemeClr val="tx2"/>
                </a:solidFill>
              </a:rPr>
              <a:t>Example </a:t>
            </a:r>
            <a:r>
              <a:rPr lang="en-GB" altLang="en-US" sz="3600">
                <a:solidFill>
                  <a:schemeClr val="tx2"/>
                </a:solidFill>
              </a:rPr>
              <a:t>(another initial and in the same time terminal state)</a:t>
            </a:r>
            <a:endParaRPr lang="en-GB" altLang="en-US" sz="4400">
              <a:solidFill>
                <a:schemeClr val="tx2"/>
              </a:solidFill>
            </a:endParaRPr>
          </a:p>
        </p:txBody>
      </p:sp>
      <p:sp>
        <p:nvSpPr>
          <p:cNvPr id="290819" name="Text Box 3"/>
          <p:cNvSpPr txBox="1">
            <a:spLocks noChangeArrowheads="1"/>
          </p:cNvSpPr>
          <p:nvPr/>
        </p:nvSpPr>
        <p:spPr bwMode="auto">
          <a:xfrm>
            <a:off x="890625" y="2098749"/>
            <a:ext cx="3005137"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1800">
                <a:latin typeface="Times New Roman" pitchFamily="18" charset="0"/>
              </a:rPr>
              <a:t>1. </a:t>
            </a:r>
            <a:r>
              <a:rPr lang="en-GB" altLang="en-US" sz="1800">
                <a:solidFill>
                  <a:srgbClr val="3B04C6"/>
                </a:solidFill>
                <a:latin typeface="Times New Roman" pitchFamily="18" charset="0"/>
              </a:rPr>
              <a:t>John</a:t>
            </a:r>
            <a:r>
              <a:rPr lang="en-GB" altLang="en-US" sz="1800">
                <a:latin typeface="Times New Roman" pitchFamily="18" charset="0"/>
              </a:rPr>
              <a:t> </a:t>
            </a:r>
            <a:r>
              <a:rPr lang="en-GB" altLang="en-US" sz="1800">
                <a:solidFill>
                  <a:srgbClr val="E33B1F"/>
                </a:solidFill>
                <a:latin typeface="Times New Roman" pitchFamily="18" charset="0"/>
              </a:rPr>
              <a:t>loves </a:t>
            </a:r>
            <a:r>
              <a:rPr lang="en-GB" altLang="en-US" sz="1800">
                <a:latin typeface="Times New Roman" pitchFamily="18" charset="0"/>
              </a:rPr>
              <a:t> </a:t>
            </a:r>
            <a:r>
              <a:rPr lang="en-GB" altLang="en-US" sz="1800">
                <a:solidFill>
                  <a:srgbClr val="3B04C6"/>
                </a:solidFill>
                <a:latin typeface="Times New Roman" pitchFamily="18" charset="0"/>
              </a:rPr>
              <a:t>Mary</a:t>
            </a:r>
            <a:r>
              <a:rPr lang="en-GB" altLang="en-US" sz="1800">
                <a:latin typeface="Times New Roman" pitchFamily="18" charset="0"/>
              </a:rPr>
              <a:t>.</a:t>
            </a:r>
          </a:p>
          <a:p>
            <a:pPr>
              <a:spcBef>
                <a:spcPct val="50000"/>
              </a:spcBef>
              <a:buFontTx/>
              <a:buNone/>
            </a:pPr>
            <a:r>
              <a:rPr lang="en-GB" altLang="en-US" sz="1800">
                <a:latin typeface="Times New Roman" pitchFamily="18" charset="0"/>
              </a:rPr>
              <a:t>2. </a:t>
            </a:r>
            <a:r>
              <a:rPr lang="en-GB" altLang="en-US" sz="1800">
                <a:solidFill>
                  <a:srgbClr val="3B04C6"/>
                </a:solidFill>
                <a:latin typeface="Times New Roman" pitchFamily="18" charset="0"/>
              </a:rPr>
              <a:t>Mary</a:t>
            </a:r>
            <a:r>
              <a:rPr lang="en-GB" altLang="en-US" sz="1800">
                <a:latin typeface="Times New Roman" pitchFamily="18" charset="0"/>
              </a:rPr>
              <a:t> </a:t>
            </a:r>
            <a:r>
              <a:rPr lang="en-GB" altLang="en-US" sz="1800">
                <a:solidFill>
                  <a:srgbClr val="E33B1F"/>
                </a:solidFill>
                <a:latin typeface="Times New Roman" pitchFamily="18" charset="0"/>
              </a:rPr>
              <a:t>loves</a:t>
            </a:r>
            <a:r>
              <a:rPr lang="en-GB" altLang="en-US" sz="1800">
                <a:latin typeface="Times New Roman" pitchFamily="18" charset="0"/>
              </a:rPr>
              <a:t> </a:t>
            </a:r>
            <a:r>
              <a:rPr lang="en-GB" altLang="en-US" sz="1800">
                <a:solidFill>
                  <a:srgbClr val="3B04C6"/>
                </a:solidFill>
                <a:latin typeface="Times New Roman" pitchFamily="18" charset="0"/>
              </a:rPr>
              <a:t>John</a:t>
            </a:r>
            <a:r>
              <a:rPr lang="en-GB" altLang="en-US" sz="1800">
                <a:latin typeface="Times New Roman" pitchFamily="18" charset="0"/>
              </a:rPr>
              <a:t>.</a:t>
            </a:r>
          </a:p>
          <a:p>
            <a:pPr>
              <a:spcBef>
                <a:spcPct val="50000"/>
              </a:spcBef>
              <a:buFontTx/>
              <a:buNone/>
            </a:pPr>
            <a:r>
              <a:rPr lang="en-GB" altLang="en-US" sz="1800">
                <a:latin typeface="Times New Roman" pitchFamily="18" charset="0"/>
              </a:rPr>
              <a:t>3. </a:t>
            </a:r>
            <a:r>
              <a:rPr lang="en-GB" altLang="en-US" sz="1800">
                <a:solidFill>
                  <a:srgbClr val="3B04C6"/>
                </a:solidFill>
                <a:latin typeface="Times New Roman" pitchFamily="18" charset="0"/>
              </a:rPr>
              <a:t>Mary</a:t>
            </a:r>
            <a:r>
              <a:rPr lang="en-GB" altLang="en-US" sz="1800">
                <a:latin typeface="Times New Roman" pitchFamily="18" charset="0"/>
              </a:rPr>
              <a:t> is not a </a:t>
            </a:r>
            <a:r>
              <a:rPr lang="en-GB" altLang="en-US" sz="1800">
                <a:solidFill>
                  <a:srgbClr val="E33B1F"/>
                </a:solidFill>
                <a:latin typeface="Times New Roman" pitchFamily="18" charset="0"/>
              </a:rPr>
              <a:t>friend </a:t>
            </a:r>
            <a:r>
              <a:rPr lang="en-GB" altLang="en-US" sz="1800">
                <a:latin typeface="Times New Roman" pitchFamily="18" charset="0"/>
              </a:rPr>
              <a:t>of</a:t>
            </a:r>
            <a:r>
              <a:rPr lang="en-GB" altLang="en-US" sz="1800">
                <a:solidFill>
                  <a:srgbClr val="E33B1F"/>
                </a:solidFill>
                <a:latin typeface="Times New Roman" pitchFamily="18" charset="0"/>
              </a:rPr>
              <a:t> </a:t>
            </a:r>
            <a:r>
              <a:rPr lang="en-GB" altLang="en-US" sz="1800">
                <a:solidFill>
                  <a:srgbClr val="3B04C6"/>
                </a:solidFill>
                <a:latin typeface="Times New Roman" pitchFamily="18" charset="0"/>
              </a:rPr>
              <a:t>Pete</a:t>
            </a:r>
            <a:r>
              <a:rPr lang="en-GB" altLang="en-US" sz="1800">
                <a:latin typeface="Times New Roman" pitchFamily="18" charset="0"/>
              </a:rPr>
              <a:t>.</a:t>
            </a:r>
          </a:p>
          <a:p>
            <a:pPr>
              <a:spcBef>
                <a:spcPct val="50000"/>
              </a:spcBef>
              <a:buFontTx/>
              <a:buNone/>
            </a:pPr>
            <a:r>
              <a:rPr lang="en-GB" altLang="en-US" sz="1800">
                <a:latin typeface="Times New Roman" pitchFamily="18" charset="0"/>
              </a:rPr>
              <a:t>4. </a:t>
            </a:r>
            <a:r>
              <a:rPr lang="en-GB" altLang="en-US" sz="1800">
                <a:solidFill>
                  <a:srgbClr val="3B04C6"/>
                </a:solidFill>
                <a:latin typeface="Times New Roman" pitchFamily="18" charset="0"/>
              </a:rPr>
              <a:t>John</a:t>
            </a:r>
            <a:r>
              <a:rPr lang="en-GB" altLang="en-US" sz="1800">
                <a:latin typeface="Times New Roman" pitchFamily="18" charset="0"/>
              </a:rPr>
              <a:t> is not </a:t>
            </a:r>
            <a:r>
              <a:rPr lang="en-GB" altLang="en-US" sz="1800">
                <a:solidFill>
                  <a:srgbClr val="E33B1F"/>
                </a:solidFill>
                <a:latin typeface="Times New Roman" pitchFamily="18" charset="0"/>
              </a:rPr>
              <a:t>abusing</a:t>
            </a:r>
            <a:r>
              <a:rPr lang="en-GB" altLang="en-US" sz="1800">
                <a:latin typeface="Times New Roman" pitchFamily="18" charset="0"/>
              </a:rPr>
              <a:t> </a:t>
            </a:r>
            <a:r>
              <a:rPr lang="en-GB" altLang="en-US" sz="1800">
                <a:solidFill>
                  <a:srgbClr val="3B04C6"/>
                </a:solidFill>
                <a:latin typeface="Times New Roman" pitchFamily="18" charset="0"/>
              </a:rPr>
              <a:t>Pete</a:t>
            </a:r>
            <a:r>
              <a:rPr lang="en-GB" altLang="en-US" sz="1800">
                <a:latin typeface="Times New Roman" pitchFamily="18" charset="0"/>
              </a:rPr>
              <a:t>.</a:t>
            </a:r>
          </a:p>
          <a:p>
            <a:pPr>
              <a:spcBef>
                <a:spcPct val="50000"/>
              </a:spcBef>
              <a:buFontTx/>
              <a:buNone/>
            </a:pPr>
            <a:r>
              <a:rPr lang="en-GB" altLang="en-US" sz="1800">
                <a:latin typeface="Times New Roman" pitchFamily="18" charset="0"/>
              </a:rPr>
              <a:t>5. </a:t>
            </a:r>
            <a:r>
              <a:rPr lang="en-GB" altLang="en-US" sz="1800">
                <a:solidFill>
                  <a:srgbClr val="3B04C6"/>
                </a:solidFill>
                <a:latin typeface="Times New Roman" pitchFamily="18" charset="0"/>
              </a:rPr>
              <a:t>John</a:t>
            </a:r>
            <a:r>
              <a:rPr lang="en-GB" altLang="en-US" sz="1800">
                <a:latin typeface="Times New Roman" pitchFamily="18" charset="0"/>
              </a:rPr>
              <a:t> is not in a </a:t>
            </a:r>
            <a:r>
              <a:rPr lang="en-GB" altLang="en-US" sz="1800">
                <a:solidFill>
                  <a:srgbClr val="E33B1F"/>
                </a:solidFill>
                <a:latin typeface="Times New Roman" pitchFamily="18" charset="0"/>
              </a:rPr>
              <a:t>bad mood</a:t>
            </a:r>
            <a:r>
              <a:rPr lang="en-GB" altLang="en-US" sz="1800">
                <a:latin typeface="Times New Roman" pitchFamily="18" charset="0"/>
              </a:rPr>
              <a:t>.</a:t>
            </a:r>
            <a:endParaRPr lang="en-GB" altLang="en-US" sz="2800">
              <a:latin typeface="Times New Roman" pitchFamily="18" charset="0"/>
            </a:endParaRPr>
          </a:p>
        </p:txBody>
      </p:sp>
      <p:graphicFrame>
        <p:nvGraphicFramePr>
          <p:cNvPr id="290820" name="Object 4"/>
          <p:cNvGraphicFramePr>
            <a:graphicFrameLocks noChangeAspect="1"/>
          </p:cNvGraphicFramePr>
          <p:nvPr/>
        </p:nvGraphicFramePr>
        <p:xfrm>
          <a:off x="1447801" y="5029200"/>
          <a:ext cx="3702050" cy="482600"/>
        </p:xfrm>
        <a:graphic>
          <a:graphicData uri="http://schemas.openxmlformats.org/presentationml/2006/ole">
            <mc:AlternateContent xmlns:mc="http://schemas.openxmlformats.org/markup-compatibility/2006">
              <mc:Choice xmlns:v="urn:schemas-microsoft-com:vml" Requires="v">
                <p:oleObj name="Kaava" r:id="rId2" imgW="1841500" imgH="241300" progId="Equation.3">
                  <p:embed/>
                </p:oleObj>
              </mc:Choice>
              <mc:Fallback>
                <p:oleObj name="Kaava" r:id="rId2" imgW="1841500" imgH="24130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1" y="5029200"/>
                        <a:ext cx="37020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0821" name="Oval 5"/>
          <p:cNvSpPr>
            <a:spLocks noChangeArrowheads="1"/>
          </p:cNvSpPr>
          <p:nvPr/>
        </p:nvSpPr>
        <p:spPr bwMode="auto">
          <a:xfrm>
            <a:off x="3962400" y="18288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0822" name="Text Box 6"/>
          <p:cNvSpPr txBox="1">
            <a:spLocks noChangeArrowheads="1"/>
          </p:cNvSpPr>
          <p:nvPr/>
        </p:nvSpPr>
        <p:spPr bwMode="auto">
          <a:xfrm>
            <a:off x="4343400" y="20574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John</a:t>
            </a:r>
            <a:endParaRPr lang="en-GB" altLang="en-US" sz="2400">
              <a:latin typeface="Times New Roman" pitchFamily="18" charset="0"/>
            </a:endParaRPr>
          </a:p>
        </p:txBody>
      </p:sp>
      <p:sp>
        <p:nvSpPr>
          <p:cNvPr id="290823" name="Oval 7"/>
          <p:cNvSpPr>
            <a:spLocks noChangeArrowheads="1"/>
          </p:cNvSpPr>
          <p:nvPr/>
        </p:nvSpPr>
        <p:spPr bwMode="auto">
          <a:xfrm>
            <a:off x="7162800" y="18288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0824" name="Text Box 8"/>
          <p:cNvSpPr txBox="1">
            <a:spLocks noChangeArrowheads="1"/>
          </p:cNvSpPr>
          <p:nvPr/>
        </p:nvSpPr>
        <p:spPr bwMode="auto">
          <a:xfrm>
            <a:off x="7467600" y="2057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Mary</a:t>
            </a:r>
            <a:endParaRPr lang="en-GB" altLang="en-US" sz="2400">
              <a:latin typeface="Times New Roman" pitchFamily="18" charset="0"/>
            </a:endParaRPr>
          </a:p>
        </p:txBody>
      </p:sp>
      <p:sp>
        <p:nvSpPr>
          <p:cNvPr id="290825" name="Oval 9"/>
          <p:cNvSpPr>
            <a:spLocks noChangeArrowheads="1"/>
          </p:cNvSpPr>
          <p:nvPr/>
        </p:nvSpPr>
        <p:spPr bwMode="auto">
          <a:xfrm>
            <a:off x="5562600" y="32766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0826" name="Text Box 10"/>
          <p:cNvSpPr txBox="1">
            <a:spLocks noChangeArrowheads="1"/>
          </p:cNvSpPr>
          <p:nvPr/>
        </p:nvSpPr>
        <p:spPr bwMode="auto">
          <a:xfrm>
            <a:off x="5943600" y="35052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Pete</a:t>
            </a:r>
            <a:endParaRPr lang="en-GB" altLang="en-US" sz="2400">
              <a:latin typeface="Times New Roman" pitchFamily="18" charset="0"/>
            </a:endParaRPr>
          </a:p>
        </p:txBody>
      </p:sp>
      <p:sp>
        <p:nvSpPr>
          <p:cNvPr id="290827" name="Line 11"/>
          <p:cNvSpPr>
            <a:spLocks noChangeShapeType="1"/>
          </p:cNvSpPr>
          <p:nvPr/>
        </p:nvSpPr>
        <p:spPr bwMode="auto">
          <a:xfrm>
            <a:off x="5486400" y="2133600"/>
            <a:ext cx="175260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90828" name="Line 12"/>
          <p:cNvSpPr>
            <a:spLocks noChangeShapeType="1"/>
          </p:cNvSpPr>
          <p:nvPr/>
        </p:nvSpPr>
        <p:spPr bwMode="auto">
          <a:xfrm flipH="1">
            <a:off x="5486400" y="2590800"/>
            <a:ext cx="175260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90829" name="Text Box 13"/>
          <p:cNvSpPr txBox="1">
            <a:spLocks noChangeArrowheads="1"/>
          </p:cNvSpPr>
          <p:nvPr/>
        </p:nvSpPr>
        <p:spPr bwMode="auto">
          <a:xfrm>
            <a:off x="5518150" y="252412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to love</a:t>
            </a:r>
            <a:endParaRPr lang="en-GB" altLang="en-US" sz="2400">
              <a:latin typeface="Times New Roman" pitchFamily="18" charset="0"/>
            </a:endParaRPr>
          </a:p>
        </p:txBody>
      </p:sp>
      <p:sp>
        <p:nvSpPr>
          <p:cNvPr id="290830" name="Text Box 14"/>
          <p:cNvSpPr txBox="1">
            <a:spLocks noChangeArrowheads="1"/>
          </p:cNvSpPr>
          <p:nvPr/>
        </p:nvSpPr>
        <p:spPr bwMode="auto">
          <a:xfrm>
            <a:off x="5486400" y="1709738"/>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to love</a:t>
            </a:r>
            <a:endParaRPr lang="en-GB" altLang="en-US" sz="2400">
              <a:latin typeface="Times New Roman" pitchFamily="18" charset="0"/>
            </a:endParaRPr>
          </a:p>
        </p:txBody>
      </p:sp>
      <p:graphicFrame>
        <p:nvGraphicFramePr>
          <p:cNvPr id="290831" name="Object 15"/>
          <p:cNvGraphicFramePr>
            <a:graphicFrameLocks noChangeAspect="1"/>
          </p:cNvGraphicFramePr>
          <p:nvPr/>
        </p:nvGraphicFramePr>
        <p:xfrm>
          <a:off x="5715000" y="4572000"/>
          <a:ext cx="3124200" cy="1993900"/>
        </p:xfrm>
        <a:graphic>
          <a:graphicData uri="http://schemas.openxmlformats.org/presentationml/2006/ole">
            <mc:AlternateContent xmlns:mc="http://schemas.openxmlformats.org/markup-compatibility/2006">
              <mc:Choice xmlns:v="urn:schemas-microsoft-com:vml" Requires="v">
                <p:oleObj name="Document" r:id="rId4" imgW="3323844" imgH="2084832" progId="Word.Document.8">
                  <p:embed/>
                </p:oleObj>
              </mc:Choice>
              <mc:Fallback>
                <p:oleObj name="Document" r:id="rId4" imgW="3323844" imgH="2084832" progId="Word.Document.8">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572000"/>
                        <a:ext cx="3124200" cy="1993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0832" name="AutoShape 16"/>
          <p:cNvSpPr>
            <a:spLocks noChangeArrowheads="1"/>
          </p:cNvSpPr>
          <p:nvPr/>
        </p:nvSpPr>
        <p:spPr bwMode="auto">
          <a:xfrm>
            <a:off x="3043238" y="5562600"/>
            <a:ext cx="304800" cy="458788"/>
          </a:xfrm>
          <a:prstGeom prst="downArrow">
            <a:avLst>
              <a:gd name="adj1" fmla="val 50000"/>
              <a:gd name="adj2" fmla="val 3763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0833" name="Text Box 17"/>
          <p:cNvSpPr txBox="1">
            <a:spLocks noChangeArrowheads="1"/>
          </p:cNvSpPr>
          <p:nvPr/>
        </p:nvSpPr>
        <p:spPr bwMode="auto">
          <a:xfrm>
            <a:off x="2300288" y="603885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400">
                <a:latin typeface="Times New Roman" pitchFamily="18" charset="0"/>
              </a:rPr>
              <a:t>terminal state</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AutoShape 2"/>
          <p:cNvSpPr>
            <a:spLocks noChangeArrowheads="1"/>
          </p:cNvSpPr>
          <p:nvPr/>
        </p:nvSpPr>
        <p:spPr bwMode="auto">
          <a:xfrm>
            <a:off x="4365662" y="4203700"/>
            <a:ext cx="4289425" cy="2362200"/>
          </a:xfrm>
          <a:prstGeom prst="roundRect">
            <a:avLst>
              <a:gd name="adj" fmla="val 16667"/>
            </a:avLst>
          </a:prstGeom>
          <a:solidFill>
            <a:srgbClr val="CCFF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1843" name="AutoShape 3"/>
          <p:cNvSpPr>
            <a:spLocks noChangeArrowheads="1"/>
          </p:cNvSpPr>
          <p:nvPr/>
        </p:nvSpPr>
        <p:spPr bwMode="auto">
          <a:xfrm>
            <a:off x="858875" y="1706563"/>
            <a:ext cx="4746625" cy="2514600"/>
          </a:xfrm>
          <a:prstGeom prst="roundRect">
            <a:avLst>
              <a:gd name="adj" fmla="val 16667"/>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1844" name="Rectangle 4"/>
          <p:cNvSpPr>
            <a:spLocks noChangeArrowheads="1"/>
          </p:cNvSpPr>
          <p:nvPr/>
        </p:nvSpPr>
        <p:spPr bwMode="auto">
          <a:xfrm>
            <a:off x="9906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4400">
                <a:solidFill>
                  <a:schemeClr val="tx2"/>
                </a:solidFill>
              </a:rPr>
              <a:t>Example </a:t>
            </a:r>
            <a:r>
              <a:rPr lang="en-GB" altLang="en-US" sz="3600">
                <a:solidFill>
                  <a:schemeClr val="tx2"/>
                </a:solidFill>
              </a:rPr>
              <a:t>(two possible terminal states of the “love triangle”)</a:t>
            </a:r>
            <a:endParaRPr lang="en-GB" altLang="en-US" sz="4400">
              <a:solidFill>
                <a:schemeClr val="tx2"/>
              </a:solidFill>
            </a:endParaRPr>
          </a:p>
        </p:txBody>
      </p:sp>
      <p:sp>
        <p:nvSpPr>
          <p:cNvPr id="291845" name="Oval 5"/>
          <p:cNvSpPr>
            <a:spLocks noChangeArrowheads="1"/>
          </p:cNvSpPr>
          <p:nvPr/>
        </p:nvSpPr>
        <p:spPr bwMode="auto">
          <a:xfrm>
            <a:off x="914400" y="1776413"/>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1846" name="Text Box 6"/>
          <p:cNvSpPr txBox="1">
            <a:spLocks noChangeArrowheads="1"/>
          </p:cNvSpPr>
          <p:nvPr/>
        </p:nvSpPr>
        <p:spPr bwMode="auto">
          <a:xfrm>
            <a:off x="1295400" y="2005087"/>
            <a:ext cx="990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John</a:t>
            </a:r>
            <a:endParaRPr lang="en-GB" altLang="en-US" sz="2400">
              <a:latin typeface="Times New Roman" pitchFamily="18" charset="0"/>
            </a:endParaRPr>
          </a:p>
        </p:txBody>
      </p:sp>
      <p:sp>
        <p:nvSpPr>
          <p:cNvPr id="291847" name="Oval 7"/>
          <p:cNvSpPr>
            <a:spLocks noChangeArrowheads="1"/>
          </p:cNvSpPr>
          <p:nvPr/>
        </p:nvSpPr>
        <p:spPr bwMode="auto">
          <a:xfrm>
            <a:off x="3962400" y="1776413"/>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1848" name="Text Box 8"/>
          <p:cNvSpPr txBox="1">
            <a:spLocks noChangeArrowheads="1"/>
          </p:cNvSpPr>
          <p:nvPr/>
        </p:nvSpPr>
        <p:spPr bwMode="auto">
          <a:xfrm>
            <a:off x="4267200" y="2005087"/>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Mary</a:t>
            </a:r>
            <a:endParaRPr lang="en-GB" altLang="en-US" sz="2400">
              <a:latin typeface="Times New Roman" pitchFamily="18" charset="0"/>
            </a:endParaRPr>
          </a:p>
        </p:txBody>
      </p:sp>
      <p:sp>
        <p:nvSpPr>
          <p:cNvPr id="291849" name="Oval 9"/>
          <p:cNvSpPr>
            <a:spLocks noChangeArrowheads="1"/>
          </p:cNvSpPr>
          <p:nvPr/>
        </p:nvSpPr>
        <p:spPr bwMode="auto">
          <a:xfrm>
            <a:off x="2362200" y="3124200"/>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1850" name="Text Box 10"/>
          <p:cNvSpPr txBox="1">
            <a:spLocks noChangeArrowheads="1"/>
          </p:cNvSpPr>
          <p:nvPr/>
        </p:nvSpPr>
        <p:spPr bwMode="auto">
          <a:xfrm>
            <a:off x="2743200" y="33528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Pete</a:t>
            </a:r>
            <a:endParaRPr lang="en-GB" altLang="en-US" sz="2400">
              <a:latin typeface="Times New Roman" pitchFamily="18" charset="0"/>
            </a:endParaRPr>
          </a:p>
        </p:txBody>
      </p:sp>
      <p:sp>
        <p:nvSpPr>
          <p:cNvPr id="291851" name="Line 11"/>
          <p:cNvSpPr>
            <a:spLocks noChangeShapeType="1"/>
          </p:cNvSpPr>
          <p:nvPr/>
        </p:nvSpPr>
        <p:spPr bwMode="auto">
          <a:xfrm>
            <a:off x="2438400" y="2081213"/>
            <a:ext cx="160020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91852" name="Line 12"/>
          <p:cNvSpPr>
            <a:spLocks noChangeShapeType="1"/>
          </p:cNvSpPr>
          <p:nvPr/>
        </p:nvSpPr>
        <p:spPr bwMode="auto">
          <a:xfrm flipH="1">
            <a:off x="2438400" y="2538413"/>
            <a:ext cx="160020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91853" name="Text Box 13"/>
          <p:cNvSpPr txBox="1">
            <a:spLocks noChangeArrowheads="1"/>
          </p:cNvSpPr>
          <p:nvPr/>
        </p:nvSpPr>
        <p:spPr bwMode="auto">
          <a:xfrm>
            <a:off x="2317750" y="2471738"/>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to love</a:t>
            </a:r>
            <a:endParaRPr lang="en-GB" altLang="en-US" sz="2400">
              <a:latin typeface="Times New Roman" pitchFamily="18" charset="0"/>
            </a:endParaRPr>
          </a:p>
        </p:txBody>
      </p:sp>
      <p:sp>
        <p:nvSpPr>
          <p:cNvPr id="291854" name="Text Box 14"/>
          <p:cNvSpPr txBox="1">
            <a:spLocks noChangeArrowheads="1"/>
          </p:cNvSpPr>
          <p:nvPr/>
        </p:nvSpPr>
        <p:spPr bwMode="auto">
          <a:xfrm>
            <a:off x="2230438" y="1712913"/>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to love</a:t>
            </a:r>
            <a:endParaRPr lang="en-GB" altLang="en-US" sz="2400">
              <a:latin typeface="Times New Roman" pitchFamily="18" charset="0"/>
            </a:endParaRPr>
          </a:p>
        </p:txBody>
      </p:sp>
      <p:sp>
        <p:nvSpPr>
          <p:cNvPr id="291855" name="Oval 15"/>
          <p:cNvSpPr>
            <a:spLocks noChangeArrowheads="1"/>
          </p:cNvSpPr>
          <p:nvPr/>
        </p:nvSpPr>
        <p:spPr bwMode="auto">
          <a:xfrm>
            <a:off x="4537075" y="4283075"/>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1856" name="Text Box 16"/>
          <p:cNvSpPr txBox="1">
            <a:spLocks noChangeArrowheads="1"/>
          </p:cNvSpPr>
          <p:nvPr/>
        </p:nvSpPr>
        <p:spPr bwMode="auto">
          <a:xfrm>
            <a:off x="4918075" y="4511675"/>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John</a:t>
            </a:r>
            <a:endParaRPr lang="en-GB" altLang="en-US" sz="2400">
              <a:latin typeface="Times New Roman" pitchFamily="18" charset="0"/>
            </a:endParaRPr>
          </a:p>
        </p:txBody>
      </p:sp>
      <p:sp>
        <p:nvSpPr>
          <p:cNvPr id="291857" name="Oval 17"/>
          <p:cNvSpPr>
            <a:spLocks noChangeArrowheads="1"/>
          </p:cNvSpPr>
          <p:nvPr/>
        </p:nvSpPr>
        <p:spPr bwMode="auto">
          <a:xfrm>
            <a:off x="6926263" y="4225925"/>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1858" name="Text Box 18"/>
          <p:cNvSpPr txBox="1">
            <a:spLocks noChangeArrowheads="1"/>
          </p:cNvSpPr>
          <p:nvPr/>
        </p:nvSpPr>
        <p:spPr bwMode="auto">
          <a:xfrm>
            <a:off x="7231063" y="4454525"/>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Mary</a:t>
            </a:r>
            <a:endParaRPr lang="en-GB" altLang="en-US" sz="2400">
              <a:latin typeface="Times New Roman" pitchFamily="18" charset="0"/>
            </a:endParaRPr>
          </a:p>
        </p:txBody>
      </p:sp>
      <p:sp>
        <p:nvSpPr>
          <p:cNvPr id="291859" name="Oval 19"/>
          <p:cNvSpPr>
            <a:spLocks noChangeArrowheads="1"/>
          </p:cNvSpPr>
          <p:nvPr/>
        </p:nvSpPr>
        <p:spPr bwMode="auto">
          <a:xfrm>
            <a:off x="5021263" y="5445125"/>
            <a:ext cx="1600200" cy="1066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91860" name="Text Box 20"/>
          <p:cNvSpPr txBox="1">
            <a:spLocks noChangeArrowheads="1"/>
          </p:cNvSpPr>
          <p:nvPr/>
        </p:nvSpPr>
        <p:spPr bwMode="auto">
          <a:xfrm>
            <a:off x="5402263" y="5673725"/>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a:latin typeface="Times New Roman" pitchFamily="18" charset="0"/>
              </a:rPr>
              <a:t>Pete</a:t>
            </a:r>
            <a:endParaRPr lang="en-GB" altLang="en-US" sz="2400">
              <a:latin typeface="Times New Roman" pitchFamily="18" charset="0"/>
            </a:endParaRPr>
          </a:p>
        </p:txBody>
      </p:sp>
      <p:sp>
        <p:nvSpPr>
          <p:cNvPr id="291861" name="Line 21"/>
          <p:cNvSpPr>
            <a:spLocks noChangeShapeType="1"/>
          </p:cNvSpPr>
          <p:nvPr/>
        </p:nvSpPr>
        <p:spPr bwMode="auto">
          <a:xfrm flipV="1">
            <a:off x="6392863" y="5064125"/>
            <a:ext cx="685800" cy="5334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91862" name="Text Box 22"/>
          <p:cNvSpPr txBox="1">
            <a:spLocks noChangeArrowheads="1"/>
          </p:cNvSpPr>
          <p:nvPr/>
        </p:nvSpPr>
        <p:spPr bwMode="auto">
          <a:xfrm>
            <a:off x="6503988" y="5318125"/>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solidFill>
                  <a:srgbClr val="E33B1F"/>
                </a:solidFill>
                <a:latin typeface="Times New Roman" pitchFamily="18" charset="0"/>
              </a:rPr>
              <a:t>to have a friend</a:t>
            </a:r>
            <a:endParaRPr lang="en-GB" altLang="en-US" sz="2400">
              <a:latin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46112"/>
            <a:ext cx="8229600" cy="561975"/>
          </a:xfrm>
        </p:spPr>
        <p:txBody>
          <a:bodyPr/>
          <a:lstStyle/>
          <a:p>
            <a:pPr eaLnBrk="1" hangingPunct="1"/>
            <a:r>
              <a:rPr lang="en-GB" altLang="en-US" sz="4000"/>
              <a:t>Resources and URIs</a:t>
            </a:r>
          </a:p>
        </p:txBody>
      </p:sp>
      <p:sp>
        <p:nvSpPr>
          <p:cNvPr id="116739" name="Rectangle 3"/>
          <p:cNvSpPr>
            <a:spLocks noGrp="1" noChangeArrowheads="1"/>
          </p:cNvSpPr>
          <p:nvPr>
            <p:ph type="body" idx="1"/>
          </p:nvPr>
        </p:nvSpPr>
        <p:spPr>
          <a:xfrm>
            <a:off x="107504" y="1063095"/>
            <a:ext cx="8807896" cy="4114800"/>
          </a:xfrm>
        </p:spPr>
        <p:txBody>
          <a:bodyPr/>
          <a:lstStyle/>
          <a:p>
            <a:pPr eaLnBrk="1" hangingPunct="1"/>
            <a:r>
              <a:rPr lang="en-GB" altLang="en-US" dirty="0"/>
              <a:t>A resource can be anything that has identity</a:t>
            </a:r>
          </a:p>
          <a:p>
            <a:pPr eaLnBrk="1" hangingPunct="1"/>
            <a:r>
              <a:rPr lang="en-GB" altLang="en-US" i="1" dirty="0">
                <a:solidFill>
                  <a:srgbClr val="0000CC"/>
                </a:solidFill>
              </a:rPr>
              <a:t>Uniform Resource Identifiers</a:t>
            </a:r>
            <a:r>
              <a:rPr lang="en-GB" altLang="en-US" dirty="0"/>
              <a:t> (URI)* provide a simple and extensible means for identifying a resource;</a:t>
            </a:r>
          </a:p>
          <a:p>
            <a:pPr eaLnBrk="1" hangingPunct="1"/>
            <a:r>
              <a:rPr lang="en-GB" altLang="en-US" dirty="0"/>
              <a:t> Not all resources are network "retrievable"; e.g., human beings, corporations, and books in a library can also be considered resources;</a:t>
            </a:r>
          </a:p>
          <a:p>
            <a:pPr eaLnBrk="1" hangingPunct="1"/>
            <a:r>
              <a:rPr lang="en-GB" altLang="en-US" dirty="0"/>
              <a:t>Read about </a:t>
            </a:r>
            <a:r>
              <a:rPr lang="en-GB" altLang="en-US" dirty="0">
                <a:hlinkClick r:id="rId2"/>
              </a:rPr>
              <a:t>“Hash vs Slash”</a:t>
            </a:r>
            <a:r>
              <a:rPr lang="en-GB" altLang="en-US" dirty="0"/>
              <a:t> debate</a:t>
            </a:r>
          </a:p>
        </p:txBody>
      </p:sp>
      <p:sp>
        <p:nvSpPr>
          <p:cNvPr id="116740" name="Text Box 4"/>
          <p:cNvSpPr txBox="1">
            <a:spLocks noChangeArrowheads="1"/>
          </p:cNvSpPr>
          <p:nvPr/>
        </p:nvSpPr>
        <p:spPr bwMode="auto">
          <a:xfrm>
            <a:off x="971550" y="5700280"/>
            <a:ext cx="7200900" cy="860425"/>
          </a:xfrm>
          <a:prstGeom prst="rect">
            <a:avLst/>
          </a:prstGeom>
          <a:solidFill>
            <a:srgbClr val="C0C0C0"/>
          </a:solidFill>
          <a:ln w="38100" cmpd="dbl">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000">
                <a:latin typeface="Times New Roman" pitchFamily="18" charset="0"/>
              </a:rPr>
              <a:t>* </a:t>
            </a:r>
            <a:r>
              <a:rPr lang="en-US" altLang="en-US" sz="1400">
                <a:latin typeface="Times New Roman" pitchFamily="18" charset="0"/>
              </a:rPr>
              <a:t>The term "Uniform Resource Locator" (URL) refers to the subset of URI that identify resources via a representation of their primary access mechanism (e.g., their network "location"), rather than identifying the resource by name or by some other attribute(s) of that resource.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Line 2"/>
          <p:cNvSpPr>
            <a:spLocks noChangeShapeType="1"/>
          </p:cNvSpPr>
          <p:nvPr/>
        </p:nvSpPr>
        <p:spPr bwMode="auto">
          <a:xfrm>
            <a:off x="4953000" y="3810000"/>
            <a:ext cx="3657600" cy="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867" name="Rectangle 3"/>
          <p:cNvSpPr>
            <a:spLocks noGrp="1" noChangeArrowheads="1"/>
          </p:cNvSpPr>
          <p:nvPr>
            <p:ph type="title"/>
          </p:nvPr>
        </p:nvSpPr>
        <p:spPr>
          <a:xfrm>
            <a:off x="755651" y="0"/>
            <a:ext cx="6105525" cy="692150"/>
          </a:xfrm>
          <a:noFill/>
        </p:spPr>
        <p:txBody>
          <a:bodyPr/>
          <a:lstStyle/>
          <a:p>
            <a:pPr eaLnBrk="1" hangingPunct="1"/>
            <a:r>
              <a:rPr lang="en-GB" altLang="en-US" sz="2400" b="1"/>
              <a:t>Example (asynchronous reasoning tree)</a:t>
            </a:r>
            <a:endParaRPr lang="en-GB" altLang="en-US"/>
          </a:p>
        </p:txBody>
      </p:sp>
      <p:graphicFrame>
        <p:nvGraphicFramePr>
          <p:cNvPr id="292868" name="Object 4"/>
          <p:cNvGraphicFramePr>
            <a:graphicFrameLocks noChangeAspect="1"/>
          </p:cNvGraphicFramePr>
          <p:nvPr/>
        </p:nvGraphicFramePr>
        <p:xfrm>
          <a:off x="3810002" y="1143074"/>
          <a:ext cx="1687513" cy="296863"/>
        </p:xfrm>
        <a:graphic>
          <a:graphicData uri="http://schemas.openxmlformats.org/presentationml/2006/ole">
            <mc:AlternateContent xmlns:mc="http://schemas.openxmlformats.org/markup-compatibility/2006">
              <mc:Choice xmlns:v="urn:schemas-microsoft-com:vml" Requires="v">
                <p:oleObj name="Kaava" r:id="rId2" imgW="1358310" imgH="241195" progId="Equation.3">
                  <p:embed/>
                </p:oleObj>
              </mc:Choice>
              <mc:Fallback>
                <p:oleObj name="Kaava" r:id="rId2" imgW="1358310" imgH="241195"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2" y="1143074"/>
                        <a:ext cx="1687513" cy="2968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2869" name="Object 5"/>
          <p:cNvGraphicFramePr>
            <a:graphicFrameLocks noChangeAspect="1"/>
          </p:cNvGraphicFramePr>
          <p:nvPr/>
        </p:nvGraphicFramePr>
        <p:xfrm>
          <a:off x="6705600" y="0"/>
          <a:ext cx="2438400" cy="1557338"/>
        </p:xfrm>
        <a:graphic>
          <a:graphicData uri="http://schemas.openxmlformats.org/presentationml/2006/ole">
            <mc:AlternateContent xmlns:mc="http://schemas.openxmlformats.org/markup-compatibility/2006">
              <mc:Choice xmlns:v="urn:schemas-microsoft-com:vml" Requires="v">
                <p:oleObj name="Document" r:id="rId4" imgW="3323844" imgH="2084832" progId="Word.Document.8">
                  <p:embed/>
                </p:oleObj>
              </mc:Choice>
              <mc:Fallback>
                <p:oleObj name="Document" r:id="rId4" imgW="3323844" imgH="2084832"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0"/>
                        <a:ext cx="2438400" cy="15573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2870" name="Object 6"/>
          <p:cNvGraphicFramePr>
            <a:graphicFrameLocks noChangeAspect="1"/>
          </p:cNvGraphicFramePr>
          <p:nvPr/>
        </p:nvGraphicFramePr>
        <p:xfrm>
          <a:off x="1385925" y="1876426"/>
          <a:ext cx="1570037" cy="277813"/>
        </p:xfrm>
        <a:graphic>
          <a:graphicData uri="http://schemas.openxmlformats.org/presentationml/2006/ole">
            <mc:AlternateContent xmlns:mc="http://schemas.openxmlformats.org/markup-compatibility/2006">
              <mc:Choice xmlns:v="urn:schemas-microsoft-com:vml" Requires="v">
                <p:oleObj name="Kaava" r:id="rId6" imgW="1358310" imgH="241195" progId="Equation.3">
                  <p:embed/>
                </p:oleObj>
              </mc:Choice>
              <mc:Fallback>
                <p:oleObj name="Kaava" r:id="rId6" imgW="1358310" imgH="241195"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5925" y="1876426"/>
                        <a:ext cx="1570037" cy="277813"/>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2871" name="Object 7"/>
          <p:cNvGraphicFramePr>
            <a:graphicFrameLocks noChangeAspect="1"/>
          </p:cNvGraphicFramePr>
          <p:nvPr/>
        </p:nvGraphicFramePr>
        <p:xfrm>
          <a:off x="3887802" y="1931988"/>
          <a:ext cx="1570037" cy="277812"/>
        </p:xfrm>
        <a:graphic>
          <a:graphicData uri="http://schemas.openxmlformats.org/presentationml/2006/ole">
            <mc:AlternateContent xmlns:mc="http://schemas.openxmlformats.org/markup-compatibility/2006">
              <mc:Choice xmlns:v="urn:schemas-microsoft-com:vml" Requires="v">
                <p:oleObj name="Kaava" r:id="rId8" imgW="1358310" imgH="241195" progId="Equation.3">
                  <p:embed/>
                </p:oleObj>
              </mc:Choice>
              <mc:Fallback>
                <p:oleObj name="Kaava" r:id="rId8" imgW="1358310" imgH="241195"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7802" y="1931988"/>
                        <a:ext cx="1570037" cy="277812"/>
                      </a:xfrm>
                      <a:prstGeom prst="rect">
                        <a:avLst/>
                      </a:prstGeom>
                      <a:solidFill>
                        <a:srgbClr val="FF99CC"/>
                      </a:soli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2872" name="Object 8"/>
          <p:cNvGraphicFramePr>
            <a:graphicFrameLocks noChangeAspect="1"/>
          </p:cNvGraphicFramePr>
          <p:nvPr/>
        </p:nvGraphicFramePr>
        <p:xfrm>
          <a:off x="6732590" y="1876425"/>
          <a:ext cx="1620837" cy="287338"/>
        </p:xfrm>
        <a:graphic>
          <a:graphicData uri="http://schemas.openxmlformats.org/presentationml/2006/ole">
            <mc:AlternateContent xmlns:mc="http://schemas.openxmlformats.org/markup-compatibility/2006">
              <mc:Choice xmlns:v="urn:schemas-microsoft-com:vml" Requires="v">
                <p:oleObj name="Kaava" r:id="rId10" imgW="1358310" imgH="241195" progId="Equation.3">
                  <p:embed/>
                </p:oleObj>
              </mc:Choice>
              <mc:Fallback>
                <p:oleObj name="Kaava" r:id="rId10" imgW="1358310" imgH="241195"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590" y="1876425"/>
                        <a:ext cx="1620837" cy="28733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873" name="Line 9"/>
          <p:cNvSpPr>
            <a:spLocks noChangeShapeType="1"/>
          </p:cNvSpPr>
          <p:nvPr/>
        </p:nvSpPr>
        <p:spPr bwMode="auto">
          <a:xfrm flipH="1">
            <a:off x="2590800" y="1516063"/>
            <a:ext cx="1905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874" name="Line 10"/>
          <p:cNvSpPr>
            <a:spLocks noChangeShapeType="1"/>
          </p:cNvSpPr>
          <p:nvPr/>
        </p:nvSpPr>
        <p:spPr bwMode="auto">
          <a:xfrm>
            <a:off x="4800600" y="1516063"/>
            <a:ext cx="1828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875" name="Text Box 11"/>
          <p:cNvSpPr txBox="1">
            <a:spLocks noChangeArrowheads="1"/>
          </p:cNvSpPr>
          <p:nvPr/>
        </p:nvSpPr>
        <p:spPr bwMode="auto">
          <a:xfrm>
            <a:off x="3517900" y="1239912"/>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1</a:t>
            </a:r>
            <a:endParaRPr lang="en-GB" altLang="en-US" sz="2400">
              <a:solidFill>
                <a:srgbClr val="E33B1F"/>
              </a:solidFill>
              <a:latin typeface="Times New Roman" pitchFamily="18" charset="0"/>
            </a:endParaRPr>
          </a:p>
        </p:txBody>
      </p:sp>
      <p:sp>
        <p:nvSpPr>
          <p:cNvPr id="292876" name="Text Box 12"/>
          <p:cNvSpPr txBox="1">
            <a:spLocks noChangeArrowheads="1"/>
          </p:cNvSpPr>
          <p:nvPr/>
        </p:nvSpPr>
        <p:spPr bwMode="auto">
          <a:xfrm>
            <a:off x="4581525" y="1451049"/>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4</a:t>
            </a:r>
            <a:endParaRPr lang="en-GB" altLang="en-US" sz="2400">
              <a:solidFill>
                <a:srgbClr val="E33B1F"/>
              </a:solidFill>
              <a:latin typeface="Times New Roman" pitchFamily="18" charset="0"/>
            </a:endParaRPr>
          </a:p>
        </p:txBody>
      </p:sp>
      <p:sp>
        <p:nvSpPr>
          <p:cNvPr id="292877" name="Text Box 13"/>
          <p:cNvSpPr txBox="1">
            <a:spLocks noChangeArrowheads="1"/>
          </p:cNvSpPr>
          <p:nvPr/>
        </p:nvSpPr>
        <p:spPr bwMode="auto">
          <a:xfrm>
            <a:off x="5416550" y="1311349"/>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8</a:t>
            </a:r>
            <a:endParaRPr lang="en-GB" altLang="en-US" sz="2400">
              <a:solidFill>
                <a:srgbClr val="E33B1F"/>
              </a:solidFill>
              <a:latin typeface="Times New Roman" pitchFamily="18" charset="0"/>
            </a:endParaRPr>
          </a:p>
        </p:txBody>
      </p:sp>
      <p:sp>
        <p:nvSpPr>
          <p:cNvPr id="292878" name="Line 14"/>
          <p:cNvSpPr>
            <a:spLocks noChangeShapeType="1"/>
          </p:cNvSpPr>
          <p:nvPr/>
        </p:nvSpPr>
        <p:spPr bwMode="auto">
          <a:xfrm>
            <a:off x="4648200" y="1516063"/>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92879" name="Object 15"/>
          <p:cNvGraphicFramePr>
            <a:graphicFrameLocks noChangeAspect="1"/>
          </p:cNvGraphicFramePr>
          <p:nvPr/>
        </p:nvGraphicFramePr>
        <p:xfrm>
          <a:off x="1371600" y="2582863"/>
          <a:ext cx="1570038" cy="277812"/>
        </p:xfrm>
        <a:graphic>
          <a:graphicData uri="http://schemas.openxmlformats.org/presentationml/2006/ole">
            <mc:AlternateContent xmlns:mc="http://schemas.openxmlformats.org/markup-compatibility/2006">
              <mc:Choice xmlns:v="urn:schemas-microsoft-com:vml" Requires="v">
                <p:oleObj name="Kaava" r:id="rId12" imgW="1358310" imgH="241195" progId="Equation.3">
                  <p:embed/>
                </p:oleObj>
              </mc:Choice>
              <mc:Fallback>
                <p:oleObj name="Kaava" r:id="rId12" imgW="1358310" imgH="241195" progId="Equation.3">
                  <p:embed/>
                  <p:pic>
                    <p:nvPicPr>
                      <p:cNvPr id="0"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1600" y="2582863"/>
                        <a:ext cx="1570038" cy="27781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880" name="Text Box 16"/>
          <p:cNvSpPr txBox="1">
            <a:spLocks noChangeArrowheads="1"/>
          </p:cNvSpPr>
          <p:nvPr/>
        </p:nvSpPr>
        <p:spPr bwMode="auto">
          <a:xfrm>
            <a:off x="1798638" y="2146374"/>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4</a:t>
            </a:r>
            <a:endParaRPr lang="en-GB" altLang="en-US" sz="2400">
              <a:solidFill>
                <a:srgbClr val="E33B1F"/>
              </a:solidFill>
              <a:latin typeface="Times New Roman" pitchFamily="18" charset="0"/>
            </a:endParaRPr>
          </a:p>
        </p:txBody>
      </p:sp>
      <p:sp>
        <p:nvSpPr>
          <p:cNvPr id="292881" name="Line 17"/>
          <p:cNvSpPr>
            <a:spLocks noChangeShapeType="1"/>
          </p:cNvSpPr>
          <p:nvPr/>
        </p:nvSpPr>
        <p:spPr bwMode="auto">
          <a:xfrm flipH="1">
            <a:off x="2209800" y="2125663"/>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882" name="Line 18"/>
          <p:cNvSpPr>
            <a:spLocks noChangeShapeType="1"/>
          </p:cNvSpPr>
          <p:nvPr/>
        </p:nvSpPr>
        <p:spPr bwMode="auto">
          <a:xfrm flipH="1">
            <a:off x="4343400" y="2201937"/>
            <a:ext cx="2362200" cy="3127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883" name="Text Box 19"/>
          <p:cNvSpPr txBox="1">
            <a:spLocks noChangeArrowheads="1"/>
          </p:cNvSpPr>
          <p:nvPr/>
        </p:nvSpPr>
        <p:spPr bwMode="auto">
          <a:xfrm>
            <a:off x="6265863" y="1851032"/>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1</a:t>
            </a:r>
            <a:endParaRPr lang="en-GB" altLang="en-US" sz="2400">
              <a:solidFill>
                <a:srgbClr val="E33B1F"/>
              </a:solidFill>
              <a:latin typeface="Times New Roman" pitchFamily="18" charset="0"/>
            </a:endParaRPr>
          </a:p>
        </p:txBody>
      </p:sp>
      <p:graphicFrame>
        <p:nvGraphicFramePr>
          <p:cNvPr id="292884" name="Object 20"/>
          <p:cNvGraphicFramePr>
            <a:graphicFrameLocks noChangeAspect="1"/>
          </p:cNvGraphicFramePr>
          <p:nvPr/>
        </p:nvGraphicFramePr>
        <p:xfrm>
          <a:off x="3243263" y="2582937"/>
          <a:ext cx="1620837" cy="287337"/>
        </p:xfrm>
        <a:graphic>
          <a:graphicData uri="http://schemas.openxmlformats.org/presentationml/2006/ole">
            <mc:AlternateContent xmlns:mc="http://schemas.openxmlformats.org/markup-compatibility/2006">
              <mc:Choice xmlns:v="urn:schemas-microsoft-com:vml" Requires="v">
                <p:oleObj name="Kaava" r:id="rId14" imgW="1358310" imgH="241195" progId="Equation.3">
                  <p:embed/>
                </p:oleObj>
              </mc:Choice>
              <mc:Fallback>
                <p:oleObj name="Kaava" r:id="rId14" imgW="1358310" imgH="241195" progId="Equation.3">
                  <p:embed/>
                  <p:pic>
                    <p:nvPicPr>
                      <p:cNvPr id="0" name="Object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43263" y="2582937"/>
                        <a:ext cx="1620837" cy="2873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885" name="Line 21"/>
          <p:cNvSpPr>
            <a:spLocks noChangeShapeType="1"/>
          </p:cNvSpPr>
          <p:nvPr/>
        </p:nvSpPr>
        <p:spPr bwMode="auto">
          <a:xfrm>
            <a:off x="7772400" y="2201863"/>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886" name="Text Box 22"/>
          <p:cNvSpPr txBox="1">
            <a:spLocks noChangeArrowheads="1"/>
          </p:cNvSpPr>
          <p:nvPr/>
        </p:nvSpPr>
        <p:spPr bwMode="auto">
          <a:xfrm>
            <a:off x="7737475" y="2147962"/>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6</a:t>
            </a:r>
            <a:endParaRPr lang="en-GB" altLang="en-US" sz="2400">
              <a:solidFill>
                <a:srgbClr val="E33B1F"/>
              </a:solidFill>
              <a:latin typeface="Times New Roman" pitchFamily="18" charset="0"/>
            </a:endParaRPr>
          </a:p>
        </p:txBody>
      </p:sp>
      <p:graphicFrame>
        <p:nvGraphicFramePr>
          <p:cNvPr id="292887" name="Object 23"/>
          <p:cNvGraphicFramePr>
            <a:graphicFrameLocks noChangeAspect="1"/>
          </p:cNvGraphicFramePr>
          <p:nvPr/>
        </p:nvGraphicFramePr>
        <p:xfrm>
          <a:off x="7105650" y="2582937"/>
          <a:ext cx="1620838" cy="287337"/>
        </p:xfrm>
        <a:graphic>
          <a:graphicData uri="http://schemas.openxmlformats.org/presentationml/2006/ole">
            <mc:AlternateContent xmlns:mc="http://schemas.openxmlformats.org/markup-compatibility/2006">
              <mc:Choice xmlns:v="urn:schemas-microsoft-com:vml" Requires="v">
                <p:oleObj name="Kaava" r:id="rId16" imgW="1358310" imgH="241195" progId="Equation.3">
                  <p:embed/>
                </p:oleObj>
              </mc:Choice>
              <mc:Fallback>
                <p:oleObj name="Kaava" r:id="rId16" imgW="1358310" imgH="241195" progId="Equation.3">
                  <p:embed/>
                  <p:pic>
                    <p:nvPicPr>
                      <p:cNvPr id="0" name="Object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05650" y="2582937"/>
                        <a:ext cx="1620838" cy="2873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2888" name="Object 24"/>
          <p:cNvGraphicFramePr>
            <a:graphicFrameLocks noChangeAspect="1"/>
          </p:cNvGraphicFramePr>
          <p:nvPr/>
        </p:nvGraphicFramePr>
        <p:xfrm>
          <a:off x="5257800" y="2582937"/>
          <a:ext cx="1620838" cy="287337"/>
        </p:xfrm>
        <a:graphic>
          <a:graphicData uri="http://schemas.openxmlformats.org/presentationml/2006/ole">
            <mc:AlternateContent xmlns:mc="http://schemas.openxmlformats.org/markup-compatibility/2006">
              <mc:Choice xmlns:v="urn:schemas-microsoft-com:vml" Requires="v">
                <p:oleObj name="Kaava" r:id="rId18" imgW="1358310" imgH="241195" progId="Equation.3">
                  <p:embed/>
                </p:oleObj>
              </mc:Choice>
              <mc:Fallback>
                <p:oleObj name="Kaava" r:id="rId18" imgW="1358310" imgH="241195" progId="Equation.3">
                  <p:embed/>
                  <p:pic>
                    <p:nvPicPr>
                      <p:cNvPr id="0" name="Object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57800" y="2582937"/>
                        <a:ext cx="1620838" cy="2873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889" name="Line 25"/>
          <p:cNvSpPr>
            <a:spLocks noChangeShapeType="1"/>
          </p:cNvSpPr>
          <p:nvPr/>
        </p:nvSpPr>
        <p:spPr bwMode="auto">
          <a:xfrm flipH="1">
            <a:off x="6748463" y="2179638"/>
            <a:ext cx="762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890" name="Text Box 26"/>
          <p:cNvSpPr txBox="1">
            <a:spLocks noChangeArrowheads="1"/>
          </p:cNvSpPr>
          <p:nvPr/>
        </p:nvSpPr>
        <p:spPr bwMode="auto">
          <a:xfrm>
            <a:off x="6592888" y="2135262"/>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4</a:t>
            </a:r>
            <a:endParaRPr lang="en-GB" altLang="en-US" sz="2400">
              <a:solidFill>
                <a:srgbClr val="E33B1F"/>
              </a:solidFill>
              <a:latin typeface="Times New Roman" pitchFamily="18" charset="0"/>
            </a:endParaRPr>
          </a:p>
        </p:txBody>
      </p:sp>
      <p:graphicFrame>
        <p:nvGraphicFramePr>
          <p:cNvPr id="292891" name="Object 27"/>
          <p:cNvGraphicFramePr>
            <a:graphicFrameLocks noChangeAspect="1"/>
          </p:cNvGraphicFramePr>
          <p:nvPr/>
        </p:nvGraphicFramePr>
        <p:xfrm>
          <a:off x="1371600" y="3344863"/>
          <a:ext cx="1570038" cy="277812"/>
        </p:xfrm>
        <a:graphic>
          <a:graphicData uri="http://schemas.openxmlformats.org/presentationml/2006/ole">
            <mc:AlternateContent xmlns:mc="http://schemas.openxmlformats.org/markup-compatibility/2006">
              <mc:Choice xmlns:v="urn:schemas-microsoft-com:vml" Requires="v">
                <p:oleObj name="Kaava" r:id="rId20" imgW="1358310" imgH="241195" progId="Equation.3">
                  <p:embed/>
                </p:oleObj>
              </mc:Choice>
              <mc:Fallback>
                <p:oleObj name="Kaava" r:id="rId20" imgW="1358310" imgH="241195" progId="Equation.3">
                  <p:embed/>
                  <p:pic>
                    <p:nvPicPr>
                      <p:cNvPr id="0" name="Object 2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71600" y="3344863"/>
                        <a:ext cx="1570038" cy="27781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892" name="Text Box 28"/>
          <p:cNvSpPr txBox="1">
            <a:spLocks noChangeArrowheads="1"/>
          </p:cNvSpPr>
          <p:nvPr/>
        </p:nvSpPr>
        <p:spPr bwMode="auto">
          <a:xfrm>
            <a:off x="1797050" y="288773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8</a:t>
            </a:r>
            <a:endParaRPr lang="en-GB" altLang="en-US" sz="2400">
              <a:solidFill>
                <a:srgbClr val="E33B1F"/>
              </a:solidFill>
              <a:latin typeface="Times New Roman" pitchFamily="18" charset="0"/>
            </a:endParaRPr>
          </a:p>
        </p:txBody>
      </p:sp>
      <p:sp>
        <p:nvSpPr>
          <p:cNvPr id="292893" name="Line 29"/>
          <p:cNvSpPr>
            <a:spLocks noChangeShapeType="1"/>
          </p:cNvSpPr>
          <p:nvPr/>
        </p:nvSpPr>
        <p:spPr bwMode="auto">
          <a:xfrm flipH="1">
            <a:off x="2208213" y="2867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894" name="Line 30"/>
          <p:cNvSpPr>
            <a:spLocks noChangeShapeType="1"/>
          </p:cNvSpPr>
          <p:nvPr/>
        </p:nvSpPr>
        <p:spPr bwMode="auto">
          <a:xfrm flipH="1">
            <a:off x="2895600" y="2887663"/>
            <a:ext cx="990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895" name="Text Box 31"/>
          <p:cNvSpPr txBox="1">
            <a:spLocks noChangeArrowheads="1"/>
          </p:cNvSpPr>
          <p:nvPr/>
        </p:nvSpPr>
        <p:spPr bwMode="auto">
          <a:xfrm>
            <a:off x="2752725" y="2828999"/>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4</a:t>
            </a:r>
            <a:endParaRPr lang="en-GB" altLang="en-US" sz="2400">
              <a:solidFill>
                <a:srgbClr val="E33B1F"/>
              </a:solidFill>
              <a:latin typeface="Times New Roman" pitchFamily="18" charset="0"/>
            </a:endParaRPr>
          </a:p>
        </p:txBody>
      </p:sp>
      <p:sp>
        <p:nvSpPr>
          <p:cNvPr id="292896" name="Line 32"/>
          <p:cNvSpPr>
            <a:spLocks noChangeShapeType="1"/>
          </p:cNvSpPr>
          <p:nvPr/>
        </p:nvSpPr>
        <p:spPr bwMode="auto">
          <a:xfrm>
            <a:off x="5791200" y="2865438"/>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897" name="Text Box 33"/>
          <p:cNvSpPr txBox="1">
            <a:spLocks noChangeArrowheads="1"/>
          </p:cNvSpPr>
          <p:nvPr/>
        </p:nvSpPr>
        <p:spPr bwMode="auto">
          <a:xfrm>
            <a:off x="5756275" y="281153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6</a:t>
            </a:r>
            <a:endParaRPr lang="en-GB" altLang="en-US" sz="2400">
              <a:solidFill>
                <a:srgbClr val="E33B1F"/>
              </a:solidFill>
              <a:latin typeface="Times New Roman" pitchFamily="18" charset="0"/>
            </a:endParaRPr>
          </a:p>
        </p:txBody>
      </p:sp>
      <p:graphicFrame>
        <p:nvGraphicFramePr>
          <p:cNvPr id="292898" name="Object 34"/>
          <p:cNvGraphicFramePr>
            <a:graphicFrameLocks noChangeAspect="1"/>
          </p:cNvGraphicFramePr>
          <p:nvPr/>
        </p:nvGraphicFramePr>
        <p:xfrm>
          <a:off x="5257800" y="3246512"/>
          <a:ext cx="1620838" cy="287337"/>
        </p:xfrm>
        <a:graphic>
          <a:graphicData uri="http://schemas.openxmlformats.org/presentationml/2006/ole">
            <mc:AlternateContent xmlns:mc="http://schemas.openxmlformats.org/markup-compatibility/2006">
              <mc:Choice xmlns:v="urn:schemas-microsoft-com:vml" Requires="v">
                <p:oleObj name="Kaava" r:id="rId22" imgW="1358310" imgH="241195" progId="Equation.3">
                  <p:embed/>
                </p:oleObj>
              </mc:Choice>
              <mc:Fallback>
                <p:oleObj name="Kaava" r:id="rId22" imgW="1358310" imgH="241195" progId="Equation.3">
                  <p:embed/>
                  <p:pic>
                    <p:nvPicPr>
                      <p:cNvPr id="0" name="Object 3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57800" y="3246512"/>
                        <a:ext cx="1620838" cy="2873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899" name="Line 35"/>
          <p:cNvSpPr>
            <a:spLocks noChangeShapeType="1"/>
          </p:cNvSpPr>
          <p:nvPr/>
        </p:nvSpPr>
        <p:spPr bwMode="auto">
          <a:xfrm flipH="1">
            <a:off x="6705600" y="2887663"/>
            <a:ext cx="990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00" name="Text Box 36"/>
          <p:cNvSpPr txBox="1">
            <a:spLocks noChangeArrowheads="1"/>
          </p:cNvSpPr>
          <p:nvPr/>
        </p:nvSpPr>
        <p:spPr bwMode="auto">
          <a:xfrm>
            <a:off x="6858000" y="2719462"/>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4</a:t>
            </a:r>
            <a:endParaRPr lang="en-GB" altLang="en-US" sz="2400">
              <a:solidFill>
                <a:srgbClr val="E33B1F"/>
              </a:solidFill>
              <a:latin typeface="Times New Roman" pitchFamily="18" charset="0"/>
            </a:endParaRPr>
          </a:p>
        </p:txBody>
      </p:sp>
      <p:graphicFrame>
        <p:nvGraphicFramePr>
          <p:cNvPr id="292901" name="Object 37"/>
          <p:cNvGraphicFramePr>
            <a:graphicFrameLocks noChangeAspect="1"/>
          </p:cNvGraphicFramePr>
          <p:nvPr/>
        </p:nvGraphicFramePr>
        <p:xfrm>
          <a:off x="1371600" y="4106863"/>
          <a:ext cx="1570038" cy="277812"/>
        </p:xfrm>
        <a:graphic>
          <a:graphicData uri="http://schemas.openxmlformats.org/presentationml/2006/ole">
            <mc:AlternateContent xmlns:mc="http://schemas.openxmlformats.org/markup-compatibility/2006">
              <mc:Choice xmlns:v="urn:schemas-microsoft-com:vml" Requires="v">
                <p:oleObj name="Kaava" r:id="rId24" imgW="1358310" imgH="241195" progId="Equation.3">
                  <p:embed/>
                </p:oleObj>
              </mc:Choice>
              <mc:Fallback>
                <p:oleObj name="Kaava" r:id="rId24" imgW="1358310" imgH="241195" progId="Equation.3">
                  <p:embed/>
                  <p:pic>
                    <p:nvPicPr>
                      <p:cNvPr id="0" name="Object 3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71600" y="4106863"/>
                        <a:ext cx="1570038" cy="27781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902" name="Text Box 38"/>
          <p:cNvSpPr txBox="1">
            <a:spLocks noChangeArrowheads="1"/>
          </p:cNvSpPr>
          <p:nvPr/>
        </p:nvSpPr>
        <p:spPr bwMode="auto">
          <a:xfrm>
            <a:off x="1797050" y="3649666"/>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6</a:t>
            </a:r>
            <a:endParaRPr lang="en-GB" altLang="en-US" sz="2400">
              <a:solidFill>
                <a:srgbClr val="E33B1F"/>
              </a:solidFill>
              <a:latin typeface="Times New Roman" pitchFamily="18" charset="0"/>
            </a:endParaRPr>
          </a:p>
        </p:txBody>
      </p:sp>
      <p:sp>
        <p:nvSpPr>
          <p:cNvPr id="292903" name="Line 39"/>
          <p:cNvSpPr>
            <a:spLocks noChangeShapeType="1"/>
          </p:cNvSpPr>
          <p:nvPr/>
        </p:nvSpPr>
        <p:spPr bwMode="auto">
          <a:xfrm flipH="1">
            <a:off x="2208213" y="3629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04" name="Line 40"/>
          <p:cNvSpPr>
            <a:spLocks noChangeShapeType="1"/>
          </p:cNvSpPr>
          <p:nvPr/>
        </p:nvSpPr>
        <p:spPr bwMode="auto">
          <a:xfrm>
            <a:off x="5791200" y="3573463"/>
            <a:ext cx="0" cy="762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05" name="Line 41"/>
          <p:cNvSpPr>
            <a:spLocks noChangeShapeType="1"/>
          </p:cNvSpPr>
          <p:nvPr/>
        </p:nvSpPr>
        <p:spPr bwMode="auto">
          <a:xfrm flipH="1">
            <a:off x="5105400" y="3657600"/>
            <a:ext cx="6858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06" name="Line 42"/>
          <p:cNvSpPr>
            <a:spLocks noChangeShapeType="1"/>
          </p:cNvSpPr>
          <p:nvPr/>
        </p:nvSpPr>
        <p:spPr bwMode="auto">
          <a:xfrm>
            <a:off x="5105400" y="2430463"/>
            <a:ext cx="0" cy="12192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07" name="Line 43"/>
          <p:cNvSpPr>
            <a:spLocks noChangeShapeType="1"/>
          </p:cNvSpPr>
          <p:nvPr/>
        </p:nvSpPr>
        <p:spPr bwMode="auto">
          <a:xfrm flipH="1">
            <a:off x="5105400" y="2430463"/>
            <a:ext cx="6858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08" name="Line 44"/>
          <p:cNvSpPr>
            <a:spLocks noChangeShapeType="1"/>
          </p:cNvSpPr>
          <p:nvPr/>
        </p:nvSpPr>
        <p:spPr bwMode="auto">
          <a:xfrm>
            <a:off x="5791200" y="2430463"/>
            <a:ext cx="0" cy="152400"/>
          </a:xfrm>
          <a:prstGeom prst="line">
            <a:avLst/>
          </a:prstGeom>
          <a:noFill/>
          <a:ln w="190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92909" name="Object 45"/>
          <p:cNvGraphicFramePr>
            <a:graphicFrameLocks noChangeAspect="1"/>
          </p:cNvGraphicFramePr>
          <p:nvPr/>
        </p:nvGraphicFramePr>
        <p:xfrm>
          <a:off x="3505200" y="4584774"/>
          <a:ext cx="1570038" cy="277813"/>
        </p:xfrm>
        <a:graphic>
          <a:graphicData uri="http://schemas.openxmlformats.org/presentationml/2006/ole">
            <mc:AlternateContent xmlns:mc="http://schemas.openxmlformats.org/markup-compatibility/2006">
              <mc:Choice xmlns:v="urn:schemas-microsoft-com:vml" Requires="v">
                <p:oleObj name="Kaava" r:id="rId26" imgW="1358310" imgH="241195" progId="Equation.3">
                  <p:embed/>
                </p:oleObj>
              </mc:Choice>
              <mc:Fallback>
                <p:oleObj name="Kaava" r:id="rId26" imgW="1358310" imgH="241195" progId="Equation.3">
                  <p:embed/>
                  <p:pic>
                    <p:nvPicPr>
                      <p:cNvPr id="0" name="Object 4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505200" y="4584774"/>
                        <a:ext cx="1570038" cy="277813"/>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910" name="Text Box 46"/>
          <p:cNvSpPr txBox="1">
            <a:spLocks noChangeArrowheads="1"/>
          </p:cNvSpPr>
          <p:nvPr/>
        </p:nvSpPr>
        <p:spPr bwMode="auto">
          <a:xfrm>
            <a:off x="1797050" y="441173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9</a:t>
            </a:r>
            <a:endParaRPr lang="en-GB" altLang="en-US" sz="2400">
              <a:solidFill>
                <a:srgbClr val="E33B1F"/>
              </a:solidFill>
              <a:latin typeface="Times New Roman" pitchFamily="18" charset="0"/>
            </a:endParaRPr>
          </a:p>
        </p:txBody>
      </p:sp>
      <p:graphicFrame>
        <p:nvGraphicFramePr>
          <p:cNvPr id="292911" name="Object 47"/>
          <p:cNvGraphicFramePr>
            <a:graphicFrameLocks noChangeAspect="1"/>
          </p:cNvGraphicFramePr>
          <p:nvPr/>
        </p:nvGraphicFramePr>
        <p:xfrm>
          <a:off x="6400800" y="4138613"/>
          <a:ext cx="1570038" cy="277812"/>
        </p:xfrm>
        <a:graphic>
          <a:graphicData uri="http://schemas.openxmlformats.org/presentationml/2006/ole">
            <mc:AlternateContent xmlns:mc="http://schemas.openxmlformats.org/markup-compatibility/2006">
              <mc:Choice xmlns:v="urn:schemas-microsoft-com:vml" Requires="v">
                <p:oleObj name="Kaava" r:id="rId28" imgW="1358310" imgH="241195" progId="Equation.3">
                  <p:embed/>
                </p:oleObj>
              </mc:Choice>
              <mc:Fallback>
                <p:oleObj name="Kaava" r:id="rId28" imgW="1358310" imgH="241195" progId="Equation.3">
                  <p:embed/>
                  <p:pic>
                    <p:nvPicPr>
                      <p:cNvPr id="0" name="Object 4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400800" y="4138613"/>
                        <a:ext cx="1570038" cy="27781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912" name="Text Box 48"/>
          <p:cNvSpPr txBox="1">
            <a:spLocks noChangeArrowheads="1"/>
          </p:cNvSpPr>
          <p:nvPr/>
        </p:nvSpPr>
        <p:spPr bwMode="auto">
          <a:xfrm>
            <a:off x="2846388" y="382588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5</a:t>
            </a:r>
            <a:endParaRPr lang="en-GB" altLang="en-US" sz="2400">
              <a:solidFill>
                <a:srgbClr val="E33B1F"/>
              </a:solidFill>
              <a:latin typeface="Times New Roman" pitchFamily="18" charset="0"/>
            </a:endParaRPr>
          </a:p>
        </p:txBody>
      </p:sp>
      <p:sp>
        <p:nvSpPr>
          <p:cNvPr id="292913" name="Line 49"/>
          <p:cNvSpPr>
            <a:spLocks noChangeShapeType="1"/>
          </p:cNvSpPr>
          <p:nvPr/>
        </p:nvSpPr>
        <p:spPr bwMode="auto">
          <a:xfrm>
            <a:off x="2971800" y="4181475"/>
            <a:ext cx="152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14" name="Line 50"/>
          <p:cNvSpPr>
            <a:spLocks noChangeShapeType="1"/>
          </p:cNvSpPr>
          <p:nvPr/>
        </p:nvSpPr>
        <p:spPr bwMode="auto">
          <a:xfrm flipH="1" flipV="1">
            <a:off x="4495800" y="3040063"/>
            <a:ext cx="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15" name="Line 51"/>
          <p:cNvSpPr>
            <a:spLocks noChangeShapeType="1"/>
          </p:cNvSpPr>
          <p:nvPr/>
        </p:nvSpPr>
        <p:spPr bwMode="auto">
          <a:xfrm>
            <a:off x="4495800" y="3040063"/>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16" name="Line 52"/>
          <p:cNvSpPr>
            <a:spLocks noChangeShapeType="1"/>
          </p:cNvSpPr>
          <p:nvPr/>
        </p:nvSpPr>
        <p:spPr bwMode="auto">
          <a:xfrm>
            <a:off x="5486400" y="3040063"/>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17" name="Line 53"/>
          <p:cNvSpPr>
            <a:spLocks noChangeShapeType="1"/>
          </p:cNvSpPr>
          <p:nvPr/>
        </p:nvSpPr>
        <p:spPr bwMode="auto">
          <a:xfrm>
            <a:off x="2438400" y="4419674"/>
            <a:ext cx="1066800" cy="2968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18" name="Text Box 54"/>
          <p:cNvSpPr txBox="1">
            <a:spLocks noChangeArrowheads="1"/>
          </p:cNvSpPr>
          <p:nvPr/>
        </p:nvSpPr>
        <p:spPr bwMode="auto">
          <a:xfrm>
            <a:off x="2406650" y="424663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3</a:t>
            </a:r>
            <a:endParaRPr lang="en-GB" altLang="en-US" sz="2400">
              <a:solidFill>
                <a:srgbClr val="E33B1F"/>
              </a:solidFill>
              <a:latin typeface="Times New Roman" pitchFamily="18" charset="0"/>
            </a:endParaRPr>
          </a:p>
        </p:txBody>
      </p:sp>
      <p:sp>
        <p:nvSpPr>
          <p:cNvPr id="292919" name="Line 55"/>
          <p:cNvSpPr>
            <a:spLocks noChangeShapeType="1"/>
          </p:cNvSpPr>
          <p:nvPr/>
        </p:nvSpPr>
        <p:spPr bwMode="auto">
          <a:xfrm flipV="1">
            <a:off x="2971800" y="4335463"/>
            <a:ext cx="3429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20" name="Text Box 56"/>
          <p:cNvSpPr txBox="1">
            <a:spLocks noChangeArrowheads="1"/>
          </p:cNvSpPr>
          <p:nvPr/>
        </p:nvSpPr>
        <p:spPr bwMode="auto">
          <a:xfrm>
            <a:off x="4533900" y="404343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7</a:t>
            </a:r>
            <a:endParaRPr lang="en-GB" altLang="en-US" sz="2400">
              <a:solidFill>
                <a:srgbClr val="E33B1F"/>
              </a:solidFill>
              <a:latin typeface="Times New Roman" pitchFamily="18" charset="0"/>
            </a:endParaRPr>
          </a:p>
        </p:txBody>
      </p:sp>
      <p:sp>
        <p:nvSpPr>
          <p:cNvPr id="292921" name="Line 57"/>
          <p:cNvSpPr>
            <a:spLocks noChangeShapeType="1"/>
          </p:cNvSpPr>
          <p:nvPr/>
        </p:nvSpPr>
        <p:spPr bwMode="auto">
          <a:xfrm>
            <a:off x="2209800" y="4411663"/>
            <a:ext cx="0" cy="45720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22" name="Line 58"/>
          <p:cNvSpPr>
            <a:spLocks noChangeShapeType="1"/>
          </p:cNvSpPr>
          <p:nvPr/>
        </p:nvSpPr>
        <p:spPr bwMode="auto">
          <a:xfrm flipH="1">
            <a:off x="1143000" y="4868863"/>
            <a:ext cx="10668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23" name="Line 59"/>
          <p:cNvSpPr>
            <a:spLocks noChangeShapeType="1"/>
          </p:cNvSpPr>
          <p:nvPr/>
        </p:nvSpPr>
        <p:spPr bwMode="auto">
          <a:xfrm>
            <a:off x="1143000" y="3040063"/>
            <a:ext cx="0" cy="182880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24" name="Line 60"/>
          <p:cNvSpPr>
            <a:spLocks noChangeShapeType="1"/>
          </p:cNvSpPr>
          <p:nvPr/>
        </p:nvSpPr>
        <p:spPr bwMode="auto">
          <a:xfrm flipH="1" flipV="1">
            <a:off x="1143000" y="3040137"/>
            <a:ext cx="381000" cy="7937"/>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25" name="Line 61"/>
          <p:cNvSpPr>
            <a:spLocks noChangeShapeType="1"/>
          </p:cNvSpPr>
          <p:nvPr/>
        </p:nvSpPr>
        <p:spPr bwMode="auto">
          <a:xfrm>
            <a:off x="1524000" y="3048000"/>
            <a:ext cx="0" cy="304800"/>
          </a:xfrm>
          <a:prstGeom prst="line">
            <a:avLst/>
          </a:prstGeom>
          <a:noFill/>
          <a:ln w="19050">
            <a:solidFill>
              <a:srgbClr val="500CF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92926" name="Object 62"/>
          <p:cNvGraphicFramePr>
            <a:graphicFrameLocks noChangeAspect="1"/>
          </p:cNvGraphicFramePr>
          <p:nvPr/>
        </p:nvGraphicFramePr>
        <p:xfrm>
          <a:off x="1066800" y="5173663"/>
          <a:ext cx="1570038" cy="277812"/>
        </p:xfrm>
        <a:graphic>
          <a:graphicData uri="http://schemas.openxmlformats.org/presentationml/2006/ole">
            <mc:AlternateContent xmlns:mc="http://schemas.openxmlformats.org/markup-compatibility/2006">
              <mc:Choice xmlns:v="urn:schemas-microsoft-com:vml" Requires="v">
                <p:oleObj name="Kaava" r:id="rId30" imgW="1358310" imgH="241195" progId="Equation.3">
                  <p:embed/>
                </p:oleObj>
              </mc:Choice>
              <mc:Fallback>
                <p:oleObj name="Kaava" r:id="rId30" imgW="1358310" imgH="241195" progId="Equation.3">
                  <p:embed/>
                  <p:pic>
                    <p:nvPicPr>
                      <p:cNvPr id="0" name="Object 6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66800" y="5173663"/>
                        <a:ext cx="1570038" cy="27781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2927" name="Object 63"/>
          <p:cNvGraphicFramePr>
            <a:graphicFrameLocks noChangeAspect="1"/>
          </p:cNvGraphicFramePr>
          <p:nvPr/>
        </p:nvGraphicFramePr>
        <p:xfrm>
          <a:off x="4708525" y="5173663"/>
          <a:ext cx="1570038" cy="277812"/>
        </p:xfrm>
        <a:graphic>
          <a:graphicData uri="http://schemas.openxmlformats.org/presentationml/2006/ole">
            <mc:AlternateContent xmlns:mc="http://schemas.openxmlformats.org/markup-compatibility/2006">
              <mc:Choice xmlns:v="urn:schemas-microsoft-com:vml" Requires="v">
                <p:oleObj name="Kaava" r:id="rId32" imgW="1358310" imgH="241195" progId="Equation.3">
                  <p:embed/>
                </p:oleObj>
              </mc:Choice>
              <mc:Fallback>
                <p:oleObj name="Kaava" r:id="rId32" imgW="1358310" imgH="241195" progId="Equation.3">
                  <p:embed/>
                  <p:pic>
                    <p:nvPicPr>
                      <p:cNvPr id="0" name="Object 6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08525" y="5173663"/>
                        <a:ext cx="1570038" cy="27781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2928" name="Object 64"/>
          <p:cNvGraphicFramePr>
            <a:graphicFrameLocks noChangeAspect="1"/>
          </p:cNvGraphicFramePr>
          <p:nvPr/>
        </p:nvGraphicFramePr>
        <p:xfrm>
          <a:off x="3032125" y="5173663"/>
          <a:ext cx="1570038" cy="277812"/>
        </p:xfrm>
        <a:graphic>
          <a:graphicData uri="http://schemas.openxmlformats.org/presentationml/2006/ole">
            <mc:AlternateContent xmlns:mc="http://schemas.openxmlformats.org/markup-compatibility/2006">
              <mc:Choice xmlns:v="urn:schemas-microsoft-com:vml" Requires="v">
                <p:oleObj name="Kaava" r:id="rId34" imgW="1358310" imgH="241195" progId="Equation.3">
                  <p:embed/>
                </p:oleObj>
              </mc:Choice>
              <mc:Fallback>
                <p:oleObj name="Kaava" r:id="rId34" imgW="1358310" imgH="241195" progId="Equation.3">
                  <p:embed/>
                  <p:pic>
                    <p:nvPicPr>
                      <p:cNvPr id="0" name="Object 64"/>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032125" y="5173663"/>
                        <a:ext cx="1570038" cy="27781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929" name="Line 65"/>
          <p:cNvSpPr>
            <a:spLocks noChangeShapeType="1"/>
          </p:cNvSpPr>
          <p:nvPr/>
        </p:nvSpPr>
        <p:spPr bwMode="auto">
          <a:xfrm flipH="1">
            <a:off x="2362200" y="4868863"/>
            <a:ext cx="1219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30" name="Line 66"/>
          <p:cNvSpPr>
            <a:spLocks noChangeShapeType="1"/>
          </p:cNvSpPr>
          <p:nvPr/>
        </p:nvSpPr>
        <p:spPr bwMode="auto">
          <a:xfrm flipH="1">
            <a:off x="3733800" y="4868863"/>
            <a:ext cx="533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31" name="Line 67"/>
          <p:cNvSpPr>
            <a:spLocks noChangeShapeType="1"/>
          </p:cNvSpPr>
          <p:nvPr/>
        </p:nvSpPr>
        <p:spPr bwMode="auto">
          <a:xfrm>
            <a:off x="4495800" y="4868863"/>
            <a:ext cx="762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32" name="Text Box 68"/>
          <p:cNvSpPr txBox="1">
            <a:spLocks noChangeArrowheads="1"/>
          </p:cNvSpPr>
          <p:nvPr/>
        </p:nvSpPr>
        <p:spPr bwMode="auto">
          <a:xfrm>
            <a:off x="2468563" y="4724474"/>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5</a:t>
            </a:r>
            <a:endParaRPr lang="en-GB" altLang="en-US" sz="2400">
              <a:solidFill>
                <a:srgbClr val="E33B1F"/>
              </a:solidFill>
              <a:latin typeface="Times New Roman" pitchFamily="18" charset="0"/>
            </a:endParaRPr>
          </a:p>
        </p:txBody>
      </p:sp>
      <p:sp>
        <p:nvSpPr>
          <p:cNvPr id="292933" name="Text Box 69"/>
          <p:cNvSpPr txBox="1">
            <a:spLocks noChangeArrowheads="1"/>
          </p:cNvSpPr>
          <p:nvPr/>
        </p:nvSpPr>
        <p:spPr bwMode="auto">
          <a:xfrm>
            <a:off x="3871913" y="467208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9</a:t>
            </a:r>
            <a:endParaRPr lang="en-GB" altLang="en-US" sz="2400">
              <a:solidFill>
                <a:srgbClr val="E33B1F"/>
              </a:solidFill>
              <a:latin typeface="Times New Roman" pitchFamily="18" charset="0"/>
            </a:endParaRPr>
          </a:p>
        </p:txBody>
      </p:sp>
      <p:sp>
        <p:nvSpPr>
          <p:cNvPr id="292934" name="Text Box 70"/>
          <p:cNvSpPr txBox="1">
            <a:spLocks noChangeArrowheads="1"/>
          </p:cNvSpPr>
          <p:nvPr/>
        </p:nvSpPr>
        <p:spPr bwMode="auto">
          <a:xfrm>
            <a:off x="5029200" y="479273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7</a:t>
            </a:r>
            <a:endParaRPr lang="en-GB" altLang="en-US" sz="2400">
              <a:solidFill>
                <a:srgbClr val="E33B1F"/>
              </a:solidFill>
              <a:latin typeface="Times New Roman" pitchFamily="18" charset="0"/>
            </a:endParaRPr>
          </a:p>
        </p:txBody>
      </p:sp>
      <p:sp>
        <p:nvSpPr>
          <p:cNvPr id="292935" name="Line 71"/>
          <p:cNvSpPr>
            <a:spLocks noChangeShapeType="1"/>
          </p:cNvSpPr>
          <p:nvPr/>
        </p:nvSpPr>
        <p:spPr bwMode="auto">
          <a:xfrm flipH="1">
            <a:off x="5410200" y="4487863"/>
            <a:ext cx="1447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36" name="Text Box 72"/>
          <p:cNvSpPr txBox="1">
            <a:spLocks noChangeArrowheads="1"/>
          </p:cNvSpPr>
          <p:nvPr/>
        </p:nvSpPr>
        <p:spPr bwMode="auto">
          <a:xfrm>
            <a:off x="5715000" y="448793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3</a:t>
            </a:r>
            <a:endParaRPr lang="en-GB" altLang="en-US" sz="2400">
              <a:solidFill>
                <a:srgbClr val="E33B1F"/>
              </a:solidFill>
              <a:latin typeface="Times New Roman" pitchFamily="18" charset="0"/>
            </a:endParaRPr>
          </a:p>
        </p:txBody>
      </p:sp>
      <p:graphicFrame>
        <p:nvGraphicFramePr>
          <p:cNvPr id="292937" name="Object 73"/>
          <p:cNvGraphicFramePr>
            <a:graphicFrameLocks noChangeAspect="1"/>
          </p:cNvGraphicFramePr>
          <p:nvPr/>
        </p:nvGraphicFramePr>
        <p:xfrm>
          <a:off x="6477000" y="4868863"/>
          <a:ext cx="1570038" cy="277812"/>
        </p:xfrm>
        <a:graphic>
          <a:graphicData uri="http://schemas.openxmlformats.org/presentationml/2006/ole">
            <mc:AlternateContent xmlns:mc="http://schemas.openxmlformats.org/markup-compatibility/2006">
              <mc:Choice xmlns:v="urn:schemas-microsoft-com:vml" Requires="v">
                <p:oleObj name="Kaava" r:id="rId36" imgW="1358310" imgH="241195" progId="Equation.3">
                  <p:embed/>
                </p:oleObj>
              </mc:Choice>
              <mc:Fallback>
                <p:oleObj name="Kaava" r:id="rId36" imgW="1358310" imgH="241195" progId="Equation.3">
                  <p:embed/>
                  <p:pic>
                    <p:nvPicPr>
                      <p:cNvPr id="0" name="Object 7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477000" y="4868863"/>
                        <a:ext cx="1570038" cy="27781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938" name="Line 74"/>
          <p:cNvSpPr>
            <a:spLocks noChangeShapeType="1"/>
          </p:cNvSpPr>
          <p:nvPr/>
        </p:nvSpPr>
        <p:spPr bwMode="auto">
          <a:xfrm>
            <a:off x="7467600" y="4487863"/>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39" name="Text Box 75"/>
          <p:cNvSpPr txBox="1">
            <a:spLocks noChangeArrowheads="1"/>
          </p:cNvSpPr>
          <p:nvPr/>
        </p:nvSpPr>
        <p:spPr bwMode="auto">
          <a:xfrm>
            <a:off x="7434263" y="4433962"/>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5</a:t>
            </a:r>
            <a:endParaRPr lang="en-GB" altLang="en-US" sz="2400">
              <a:solidFill>
                <a:srgbClr val="E33B1F"/>
              </a:solidFill>
              <a:latin typeface="Times New Roman" pitchFamily="18" charset="0"/>
            </a:endParaRPr>
          </a:p>
        </p:txBody>
      </p:sp>
      <p:sp>
        <p:nvSpPr>
          <p:cNvPr id="292940" name="Line 76"/>
          <p:cNvSpPr>
            <a:spLocks noChangeShapeType="1"/>
          </p:cNvSpPr>
          <p:nvPr/>
        </p:nvSpPr>
        <p:spPr bwMode="auto">
          <a:xfrm flipH="1">
            <a:off x="5334000" y="4259263"/>
            <a:ext cx="10668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41" name="Line 77"/>
          <p:cNvSpPr>
            <a:spLocks noChangeShapeType="1"/>
          </p:cNvSpPr>
          <p:nvPr/>
        </p:nvSpPr>
        <p:spPr bwMode="auto">
          <a:xfrm flipV="1">
            <a:off x="5334000" y="3878263"/>
            <a:ext cx="0" cy="38100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42" name="Line 78"/>
          <p:cNvSpPr>
            <a:spLocks noChangeShapeType="1"/>
          </p:cNvSpPr>
          <p:nvPr/>
        </p:nvSpPr>
        <p:spPr bwMode="auto">
          <a:xfrm flipH="1">
            <a:off x="2590800" y="3878263"/>
            <a:ext cx="27432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43" name="Line 79"/>
          <p:cNvSpPr>
            <a:spLocks noChangeShapeType="1"/>
          </p:cNvSpPr>
          <p:nvPr/>
        </p:nvSpPr>
        <p:spPr bwMode="auto">
          <a:xfrm>
            <a:off x="2590800" y="3878263"/>
            <a:ext cx="0" cy="228600"/>
          </a:xfrm>
          <a:prstGeom prst="line">
            <a:avLst/>
          </a:prstGeom>
          <a:noFill/>
          <a:ln w="19050">
            <a:solidFill>
              <a:srgbClr val="500CF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44" name="Text Box 80"/>
          <p:cNvSpPr txBox="1">
            <a:spLocks noChangeArrowheads="1"/>
          </p:cNvSpPr>
          <p:nvPr/>
        </p:nvSpPr>
        <p:spPr bwMode="auto">
          <a:xfrm>
            <a:off x="5508625" y="3898908"/>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8</a:t>
            </a:r>
            <a:endParaRPr lang="en-GB" altLang="en-US" sz="2400">
              <a:solidFill>
                <a:srgbClr val="E33B1F"/>
              </a:solidFill>
              <a:latin typeface="Times New Roman" pitchFamily="18" charset="0"/>
            </a:endParaRPr>
          </a:p>
        </p:txBody>
      </p:sp>
      <p:sp>
        <p:nvSpPr>
          <p:cNvPr id="292945" name="Line 81"/>
          <p:cNvSpPr>
            <a:spLocks noChangeShapeType="1"/>
          </p:cNvSpPr>
          <p:nvPr/>
        </p:nvSpPr>
        <p:spPr bwMode="auto">
          <a:xfrm flipH="1">
            <a:off x="6019800" y="4183063"/>
            <a:ext cx="3810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46" name="Line 82"/>
          <p:cNvSpPr>
            <a:spLocks noChangeShapeType="1"/>
          </p:cNvSpPr>
          <p:nvPr/>
        </p:nvSpPr>
        <p:spPr bwMode="auto">
          <a:xfrm flipH="1" flipV="1">
            <a:off x="6019800" y="3954463"/>
            <a:ext cx="0" cy="22860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47" name="Line 83"/>
          <p:cNvSpPr>
            <a:spLocks noChangeShapeType="1"/>
          </p:cNvSpPr>
          <p:nvPr/>
        </p:nvSpPr>
        <p:spPr bwMode="auto">
          <a:xfrm flipH="1">
            <a:off x="5638800" y="3954463"/>
            <a:ext cx="3810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48" name="Line 84"/>
          <p:cNvSpPr>
            <a:spLocks noChangeShapeType="1"/>
          </p:cNvSpPr>
          <p:nvPr/>
        </p:nvSpPr>
        <p:spPr bwMode="auto">
          <a:xfrm flipH="1" flipV="1">
            <a:off x="5638800" y="3725863"/>
            <a:ext cx="0" cy="22860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49" name="Line 85"/>
          <p:cNvSpPr>
            <a:spLocks noChangeShapeType="1"/>
          </p:cNvSpPr>
          <p:nvPr/>
        </p:nvSpPr>
        <p:spPr bwMode="auto">
          <a:xfrm flipH="1">
            <a:off x="3124200" y="3725863"/>
            <a:ext cx="25146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50" name="Line 86"/>
          <p:cNvSpPr>
            <a:spLocks noChangeShapeType="1"/>
          </p:cNvSpPr>
          <p:nvPr/>
        </p:nvSpPr>
        <p:spPr bwMode="auto">
          <a:xfrm flipH="1" flipV="1">
            <a:off x="3124200" y="2278063"/>
            <a:ext cx="0" cy="144780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51" name="Line 87"/>
          <p:cNvSpPr>
            <a:spLocks noChangeShapeType="1"/>
          </p:cNvSpPr>
          <p:nvPr/>
        </p:nvSpPr>
        <p:spPr bwMode="auto">
          <a:xfrm flipH="1">
            <a:off x="2743200" y="2278063"/>
            <a:ext cx="3810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52" name="Line 88"/>
          <p:cNvSpPr>
            <a:spLocks noChangeShapeType="1"/>
          </p:cNvSpPr>
          <p:nvPr/>
        </p:nvSpPr>
        <p:spPr bwMode="auto">
          <a:xfrm>
            <a:off x="2743200" y="2278063"/>
            <a:ext cx="0" cy="304800"/>
          </a:xfrm>
          <a:prstGeom prst="line">
            <a:avLst/>
          </a:prstGeom>
          <a:noFill/>
          <a:ln w="19050">
            <a:solidFill>
              <a:srgbClr val="500CF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53" name="Text Box 89"/>
          <p:cNvSpPr txBox="1">
            <a:spLocks noChangeArrowheads="1"/>
          </p:cNvSpPr>
          <p:nvPr/>
        </p:nvSpPr>
        <p:spPr bwMode="auto">
          <a:xfrm>
            <a:off x="5988050" y="3802069"/>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9</a:t>
            </a:r>
            <a:endParaRPr lang="en-GB" altLang="en-US" sz="2400">
              <a:solidFill>
                <a:srgbClr val="E33B1F"/>
              </a:solidFill>
              <a:latin typeface="Times New Roman" pitchFamily="18" charset="0"/>
            </a:endParaRPr>
          </a:p>
        </p:txBody>
      </p:sp>
      <p:sp>
        <p:nvSpPr>
          <p:cNvPr id="292954" name="Line 90"/>
          <p:cNvSpPr>
            <a:spLocks noChangeShapeType="1"/>
          </p:cNvSpPr>
          <p:nvPr/>
        </p:nvSpPr>
        <p:spPr bwMode="auto">
          <a:xfrm flipH="1">
            <a:off x="4114800" y="2963863"/>
            <a:ext cx="15240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55" name="Line 91"/>
          <p:cNvSpPr>
            <a:spLocks noChangeShapeType="1"/>
          </p:cNvSpPr>
          <p:nvPr/>
        </p:nvSpPr>
        <p:spPr bwMode="auto">
          <a:xfrm>
            <a:off x="5638800" y="2963863"/>
            <a:ext cx="0" cy="304800"/>
          </a:xfrm>
          <a:prstGeom prst="line">
            <a:avLst/>
          </a:prstGeom>
          <a:noFill/>
          <a:ln w="19050">
            <a:solidFill>
              <a:srgbClr val="500CF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56" name="Line 92"/>
          <p:cNvSpPr>
            <a:spLocks noChangeShapeType="1"/>
          </p:cNvSpPr>
          <p:nvPr/>
        </p:nvSpPr>
        <p:spPr bwMode="auto">
          <a:xfrm flipH="1" flipV="1">
            <a:off x="4114800" y="2963870"/>
            <a:ext cx="0" cy="1303337"/>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57" name="Line 93"/>
          <p:cNvSpPr>
            <a:spLocks noChangeShapeType="1"/>
          </p:cNvSpPr>
          <p:nvPr/>
        </p:nvSpPr>
        <p:spPr bwMode="auto">
          <a:xfrm flipH="1">
            <a:off x="3352800" y="4267200"/>
            <a:ext cx="7620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58" name="Line 94"/>
          <p:cNvSpPr>
            <a:spLocks noChangeShapeType="1"/>
          </p:cNvSpPr>
          <p:nvPr/>
        </p:nvSpPr>
        <p:spPr bwMode="auto">
          <a:xfrm>
            <a:off x="3352800" y="4267274"/>
            <a:ext cx="0" cy="525463"/>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59" name="Line 95"/>
          <p:cNvSpPr>
            <a:spLocks noChangeShapeType="1"/>
          </p:cNvSpPr>
          <p:nvPr/>
        </p:nvSpPr>
        <p:spPr bwMode="auto">
          <a:xfrm flipH="1">
            <a:off x="2362200" y="4792663"/>
            <a:ext cx="9906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60" name="Line 96"/>
          <p:cNvSpPr>
            <a:spLocks noChangeShapeType="1"/>
          </p:cNvSpPr>
          <p:nvPr/>
        </p:nvSpPr>
        <p:spPr bwMode="auto">
          <a:xfrm>
            <a:off x="2362200" y="4792663"/>
            <a:ext cx="0" cy="22860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61" name="Line 97"/>
          <p:cNvSpPr>
            <a:spLocks noChangeShapeType="1"/>
          </p:cNvSpPr>
          <p:nvPr/>
        </p:nvSpPr>
        <p:spPr bwMode="auto">
          <a:xfrm flipH="1">
            <a:off x="990600" y="5021263"/>
            <a:ext cx="13716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62" name="Line 98"/>
          <p:cNvSpPr>
            <a:spLocks noChangeShapeType="1"/>
          </p:cNvSpPr>
          <p:nvPr/>
        </p:nvSpPr>
        <p:spPr bwMode="auto">
          <a:xfrm>
            <a:off x="990600" y="5021263"/>
            <a:ext cx="0" cy="68580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63" name="Line 99"/>
          <p:cNvSpPr>
            <a:spLocks noChangeShapeType="1"/>
          </p:cNvSpPr>
          <p:nvPr/>
        </p:nvSpPr>
        <p:spPr bwMode="auto">
          <a:xfrm flipH="1">
            <a:off x="990600" y="5707063"/>
            <a:ext cx="381000" cy="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64" name="Line 100"/>
          <p:cNvSpPr>
            <a:spLocks noChangeShapeType="1"/>
          </p:cNvSpPr>
          <p:nvPr/>
        </p:nvSpPr>
        <p:spPr bwMode="auto">
          <a:xfrm>
            <a:off x="1371600" y="5478463"/>
            <a:ext cx="0" cy="228600"/>
          </a:xfrm>
          <a:prstGeom prst="line">
            <a:avLst/>
          </a:prstGeom>
          <a:noFill/>
          <a:ln w="19050">
            <a:solidFill>
              <a:srgbClr val="500C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65" name="Text Box 101"/>
          <p:cNvSpPr txBox="1">
            <a:spLocks noChangeArrowheads="1"/>
          </p:cNvSpPr>
          <p:nvPr/>
        </p:nvSpPr>
        <p:spPr bwMode="auto">
          <a:xfrm>
            <a:off x="1316038" y="5413449"/>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2</a:t>
            </a:r>
            <a:endParaRPr lang="en-GB" altLang="en-US" sz="2400">
              <a:solidFill>
                <a:srgbClr val="E33B1F"/>
              </a:solidFill>
              <a:latin typeface="Times New Roman" pitchFamily="18" charset="0"/>
            </a:endParaRPr>
          </a:p>
        </p:txBody>
      </p:sp>
      <p:graphicFrame>
        <p:nvGraphicFramePr>
          <p:cNvPr id="292966" name="Object 102"/>
          <p:cNvGraphicFramePr>
            <a:graphicFrameLocks noChangeAspect="1"/>
          </p:cNvGraphicFramePr>
          <p:nvPr/>
        </p:nvGraphicFramePr>
        <p:xfrm>
          <a:off x="1709757" y="5783263"/>
          <a:ext cx="1570037" cy="277812"/>
        </p:xfrm>
        <a:graphic>
          <a:graphicData uri="http://schemas.openxmlformats.org/presentationml/2006/ole">
            <mc:AlternateContent xmlns:mc="http://schemas.openxmlformats.org/markup-compatibility/2006">
              <mc:Choice xmlns:v="urn:schemas-microsoft-com:vml" Requires="v">
                <p:oleObj name="Kaava" r:id="rId38" imgW="1358310" imgH="241195" progId="Equation.3">
                  <p:embed/>
                </p:oleObj>
              </mc:Choice>
              <mc:Fallback>
                <p:oleObj name="Kaava" r:id="rId38" imgW="1358310" imgH="241195" progId="Equation.3">
                  <p:embed/>
                  <p:pic>
                    <p:nvPicPr>
                      <p:cNvPr id="0" name="Object 102"/>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709757" y="5783263"/>
                        <a:ext cx="1570037" cy="27781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967" name="Line 103"/>
          <p:cNvSpPr>
            <a:spLocks noChangeShapeType="1"/>
          </p:cNvSpPr>
          <p:nvPr/>
        </p:nvSpPr>
        <p:spPr bwMode="auto">
          <a:xfrm>
            <a:off x="1752600" y="5478463"/>
            <a:ext cx="381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68" name="Text Box 104"/>
          <p:cNvSpPr txBox="1">
            <a:spLocks noChangeArrowheads="1"/>
          </p:cNvSpPr>
          <p:nvPr/>
        </p:nvSpPr>
        <p:spPr bwMode="auto">
          <a:xfrm>
            <a:off x="1935163" y="538963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7</a:t>
            </a:r>
            <a:endParaRPr lang="en-GB" altLang="en-US" sz="2400">
              <a:solidFill>
                <a:srgbClr val="E33B1F"/>
              </a:solidFill>
              <a:latin typeface="Times New Roman" pitchFamily="18" charset="0"/>
            </a:endParaRPr>
          </a:p>
        </p:txBody>
      </p:sp>
      <p:graphicFrame>
        <p:nvGraphicFramePr>
          <p:cNvPr id="292969" name="Object 105"/>
          <p:cNvGraphicFramePr>
            <a:graphicFrameLocks noChangeAspect="1"/>
          </p:cNvGraphicFramePr>
          <p:nvPr/>
        </p:nvGraphicFramePr>
        <p:xfrm>
          <a:off x="3429000" y="5783263"/>
          <a:ext cx="1570038" cy="277812"/>
        </p:xfrm>
        <a:graphic>
          <a:graphicData uri="http://schemas.openxmlformats.org/presentationml/2006/ole">
            <mc:AlternateContent xmlns:mc="http://schemas.openxmlformats.org/markup-compatibility/2006">
              <mc:Choice xmlns:v="urn:schemas-microsoft-com:vml" Requires="v">
                <p:oleObj name="Kaava" r:id="rId40" imgW="1358310" imgH="241195" progId="Equation.3">
                  <p:embed/>
                </p:oleObj>
              </mc:Choice>
              <mc:Fallback>
                <p:oleObj name="Kaava" r:id="rId40" imgW="1358310" imgH="241195" progId="Equation.3">
                  <p:embed/>
                  <p:pic>
                    <p:nvPicPr>
                      <p:cNvPr id="0" name="Object 105"/>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429000" y="5783263"/>
                        <a:ext cx="1570038" cy="27781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970" name="Line 106"/>
          <p:cNvSpPr>
            <a:spLocks noChangeShapeType="1"/>
          </p:cNvSpPr>
          <p:nvPr/>
        </p:nvSpPr>
        <p:spPr bwMode="auto">
          <a:xfrm>
            <a:off x="2286000" y="5478463"/>
            <a:ext cx="1447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71" name="Text Box 107"/>
          <p:cNvSpPr txBox="1">
            <a:spLocks noChangeArrowheads="1"/>
          </p:cNvSpPr>
          <p:nvPr/>
        </p:nvSpPr>
        <p:spPr bwMode="auto">
          <a:xfrm>
            <a:off x="2322513" y="5413449"/>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9</a:t>
            </a:r>
            <a:endParaRPr lang="en-GB" altLang="en-US" sz="2400">
              <a:solidFill>
                <a:srgbClr val="E33B1F"/>
              </a:solidFill>
              <a:latin typeface="Times New Roman" pitchFamily="18" charset="0"/>
            </a:endParaRPr>
          </a:p>
        </p:txBody>
      </p:sp>
      <p:graphicFrame>
        <p:nvGraphicFramePr>
          <p:cNvPr id="292972" name="Object 108"/>
          <p:cNvGraphicFramePr>
            <a:graphicFrameLocks noChangeAspect="1"/>
          </p:cNvGraphicFramePr>
          <p:nvPr/>
        </p:nvGraphicFramePr>
        <p:xfrm>
          <a:off x="5105400" y="5791274"/>
          <a:ext cx="1570038" cy="277813"/>
        </p:xfrm>
        <a:graphic>
          <a:graphicData uri="http://schemas.openxmlformats.org/presentationml/2006/ole">
            <mc:AlternateContent xmlns:mc="http://schemas.openxmlformats.org/markup-compatibility/2006">
              <mc:Choice xmlns:v="urn:schemas-microsoft-com:vml" Requires="v">
                <p:oleObj name="Kaava" r:id="rId42" imgW="1358310" imgH="241195" progId="Equation.3">
                  <p:embed/>
                </p:oleObj>
              </mc:Choice>
              <mc:Fallback>
                <p:oleObj name="Kaava" r:id="rId42" imgW="1358310" imgH="241195" progId="Equation.3">
                  <p:embed/>
                  <p:pic>
                    <p:nvPicPr>
                      <p:cNvPr id="0" name="Object 108"/>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105400" y="5791274"/>
                        <a:ext cx="1570038" cy="277813"/>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973" name="Line 109"/>
          <p:cNvSpPr>
            <a:spLocks noChangeShapeType="1"/>
          </p:cNvSpPr>
          <p:nvPr/>
        </p:nvSpPr>
        <p:spPr bwMode="auto">
          <a:xfrm>
            <a:off x="3352800" y="5419725"/>
            <a:ext cx="0" cy="15240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74" name="Line 110"/>
          <p:cNvSpPr>
            <a:spLocks noChangeShapeType="1"/>
          </p:cNvSpPr>
          <p:nvPr/>
        </p:nvSpPr>
        <p:spPr bwMode="auto">
          <a:xfrm flipH="1" flipV="1">
            <a:off x="2895600" y="4419600"/>
            <a:ext cx="0" cy="114300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75" name="Line 111"/>
          <p:cNvSpPr>
            <a:spLocks noChangeShapeType="1"/>
          </p:cNvSpPr>
          <p:nvPr/>
        </p:nvSpPr>
        <p:spPr bwMode="auto">
          <a:xfrm flipH="1">
            <a:off x="2895600" y="5562600"/>
            <a:ext cx="457200"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76" name="Line 112"/>
          <p:cNvSpPr>
            <a:spLocks noChangeShapeType="1"/>
          </p:cNvSpPr>
          <p:nvPr/>
        </p:nvSpPr>
        <p:spPr bwMode="auto">
          <a:xfrm flipH="1">
            <a:off x="4343400" y="4419600"/>
            <a:ext cx="0" cy="152400"/>
          </a:xfrm>
          <a:prstGeom prst="line">
            <a:avLst/>
          </a:prstGeom>
          <a:noFill/>
          <a:ln w="19050">
            <a:solidFill>
              <a:srgbClr val="3399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77" name="Line 113"/>
          <p:cNvSpPr>
            <a:spLocks noChangeShapeType="1"/>
          </p:cNvSpPr>
          <p:nvPr/>
        </p:nvSpPr>
        <p:spPr bwMode="auto">
          <a:xfrm flipH="1">
            <a:off x="2895600" y="4419600"/>
            <a:ext cx="1447800"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78" name="Text Box 114"/>
          <p:cNvSpPr txBox="1">
            <a:spLocks noChangeArrowheads="1"/>
          </p:cNvSpPr>
          <p:nvPr/>
        </p:nvSpPr>
        <p:spPr bwMode="auto">
          <a:xfrm>
            <a:off x="3043238" y="533248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6</a:t>
            </a:r>
            <a:endParaRPr lang="en-GB" altLang="en-US" sz="2400">
              <a:solidFill>
                <a:srgbClr val="E33B1F"/>
              </a:solidFill>
              <a:latin typeface="Times New Roman" pitchFamily="18" charset="0"/>
            </a:endParaRPr>
          </a:p>
        </p:txBody>
      </p:sp>
      <p:sp>
        <p:nvSpPr>
          <p:cNvPr id="292979" name="Line 115"/>
          <p:cNvSpPr>
            <a:spLocks noChangeShapeType="1"/>
          </p:cNvSpPr>
          <p:nvPr/>
        </p:nvSpPr>
        <p:spPr bwMode="auto">
          <a:xfrm>
            <a:off x="3962400" y="5486400"/>
            <a:ext cx="1524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80" name="Text Box 116"/>
          <p:cNvSpPr txBox="1">
            <a:spLocks noChangeArrowheads="1"/>
          </p:cNvSpPr>
          <p:nvPr/>
        </p:nvSpPr>
        <p:spPr bwMode="auto">
          <a:xfrm>
            <a:off x="4911725" y="5410274"/>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7</a:t>
            </a:r>
            <a:endParaRPr lang="en-GB" altLang="en-US" sz="2400">
              <a:solidFill>
                <a:srgbClr val="E33B1F"/>
              </a:solidFill>
              <a:latin typeface="Times New Roman" pitchFamily="18" charset="0"/>
            </a:endParaRPr>
          </a:p>
        </p:txBody>
      </p:sp>
      <p:sp>
        <p:nvSpPr>
          <p:cNvPr id="292981" name="Line 117"/>
          <p:cNvSpPr>
            <a:spLocks noChangeShapeType="1"/>
          </p:cNvSpPr>
          <p:nvPr/>
        </p:nvSpPr>
        <p:spPr bwMode="auto">
          <a:xfrm flipH="1">
            <a:off x="2819400" y="5486400"/>
            <a:ext cx="2209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82" name="Text Box 118"/>
          <p:cNvSpPr txBox="1">
            <a:spLocks noChangeArrowheads="1"/>
          </p:cNvSpPr>
          <p:nvPr/>
        </p:nvSpPr>
        <p:spPr bwMode="auto">
          <a:xfrm>
            <a:off x="3657600" y="542138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5</a:t>
            </a:r>
            <a:endParaRPr lang="en-GB" altLang="en-US" sz="2400">
              <a:solidFill>
                <a:srgbClr val="E33B1F"/>
              </a:solidFill>
              <a:latin typeface="Times New Roman" pitchFamily="18" charset="0"/>
            </a:endParaRPr>
          </a:p>
        </p:txBody>
      </p:sp>
      <p:sp>
        <p:nvSpPr>
          <p:cNvPr id="292983" name="Line 119"/>
          <p:cNvSpPr>
            <a:spLocks noChangeShapeType="1"/>
          </p:cNvSpPr>
          <p:nvPr/>
        </p:nvSpPr>
        <p:spPr bwMode="auto">
          <a:xfrm flipH="1" flipV="1">
            <a:off x="6248400" y="4419600"/>
            <a:ext cx="0" cy="76200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84" name="Line 120"/>
          <p:cNvSpPr>
            <a:spLocks noChangeShapeType="1"/>
          </p:cNvSpPr>
          <p:nvPr/>
        </p:nvSpPr>
        <p:spPr bwMode="auto">
          <a:xfrm flipH="1">
            <a:off x="4953000" y="4419600"/>
            <a:ext cx="1295400"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85" name="Line 121"/>
          <p:cNvSpPr>
            <a:spLocks noChangeShapeType="1"/>
          </p:cNvSpPr>
          <p:nvPr/>
        </p:nvSpPr>
        <p:spPr bwMode="auto">
          <a:xfrm flipH="1">
            <a:off x="4953000" y="4419600"/>
            <a:ext cx="0" cy="152400"/>
          </a:xfrm>
          <a:prstGeom prst="line">
            <a:avLst/>
          </a:prstGeom>
          <a:noFill/>
          <a:ln w="19050">
            <a:solidFill>
              <a:srgbClr val="3399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86" name="Text Box 122"/>
          <p:cNvSpPr txBox="1">
            <a:spLocks noChangeArrowheads="1"/>
          </p:cNvSpPr>
          <p:nvPr/>
        </p:nvSpPr>
        <p:spPr bwMode="auto">
          <a:xfrm>
            <a:off x="5876925" y="4822899"/>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8</a:t>
            </a:r>
            <a:endParaRPr lang="en-GB" altLang="en-US" sz="2400">
              <a:solidFill>
                <a:srgbClr val="E33B1F"/>
              </a:solidFill>
              <a:latin typeface="Times New Roman" pitchFamily="18" charset="0"/>
            </a:endParaRPr>
          </a:p>
        </p:txBody>
      </p:sp>
      <p:sp>
        <p:nvSpPr>
          <p:cNvPr id="292987" name="Line 123"/>
          <p:cNvSpPr>
            <a:spLocks noChangeShapeType="1"/>
          </p:cNvSpPr>
          <p:nvPr/>
        </p:nvSpPr>
        <p:spPr bwMode="auto">
          <a:xfrm>
            <a:off x="5562600" y="54864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88" name="Text Box 124"/>
          <p:cNvSpPr txBox="1">
            <a:spLocks noChangeArrowheads="1"/>
          </p:cNvSpPr>
          <p:nvPr/>
        </p:nvSpPr>
        <p:spPr bwMode="auto">
          <a:xfrm>
            <a:off x="5508625" y="5388049"/>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9</a:t>
            </a:r>
            <a:endParaRPr lang="en-GB" altLang="en-US" sz="2400">
              <a:solidFill>
                <a:srgbClr val="E33B1F"/>
              </a:solidFill>
              <a:latin typeface="Times New Roman" pitchFamily="18" charset="0"/>
            </a:endParaRPr>
          </a:p>
        </p:txBody>
      </p:sp>
      <p:sp>
        <p:nvSpPr>
          <p:cNvPr id="292989" name="Line 125"/>
          <p:cNvSpPr>
            <a:spLocks noChangeShapeType="1"/>
          </p:cNvSpPr>
          <p:nvPr/>
        </p:nvSpPr>
        <p:spPr bwMode="auto">
          <a:xfrm flipH="1" flipV="1">
            <a:off x="7848600" y="5105400"/>
            <a:ext cx="0" cy="22860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90" name="Line 126"/>
          <p:cNvSpPr>
            <a:spLocks noChangeShapeType="1"/>
          </p:cNvSpPr>
          <p:nvPr/>
        </p:nvSpPr>
        <p:spPr bwMode="auto">
          <a:xfrm flipH="1">
            <a:off x="7848600" y="5334000"/>
            <a:ext cx="990600"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91" name="Line 127"/>
          <p:cNvSpPr>
            <a:spLocks noChangeShapeType="1"/>
          </p:cNvSpPr>
          <p:nvPr/>
        </p:nvSpPr>
        <p:spPr bwMode="auto">
          <a:xfrm flipH="1" flipV="1">
            <a:off x="8839200" y="1676400"/>
            <a:ext cx="0" cy="365760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92" name="Line 128"/>
          <p:cNvSpPr>
            <a:spLocks noChangeShapeType="1"/>
          </p:cNvSpPr>
          <p:nvPr/>
        </p:nvSpPr>
        <p:spPr bwMode="auto">
          <a:xfrm flipH="1">
            <a:off x="5181600" y="1676400"/>
            <a:ext cx="3657600"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2993" name="Text Box 129"/>
          <p:cNvSpPr txBox="1">
            <a:spLocks noChangeArrowheads="1"/>
          </p:cNvSpPr>
          <p:nvPr/>
        </p:nvSpPr>
        <p:spPr bwMode="auto">
          <a:xfrm>
            <a:off x="8045450" y="496418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9</a:t>
            </a:r>
            <a:endParaRPr lang="en-GB" altLang="en-US" sz="2400">
              <a:solidFill>
                <a:srgbClr val="E33B1F"/>
              </a:solidFill>
              <a:latin typeface="Times New Roman" pitchFamily="18" charset="0"/>
            </a:endParaRPr>
          </a:p>
        </p:txBody>
      </p:sp>
      <p:sp>
        <p:nvSpPr>
          <p:cNvPr id="292994" name="Line 130"/>
          <p:cNvSpPr>
            <a:spLocks noChangeShapeType="1"/>
          </p:cNvSpPr>
          <p:nvPr/>
        </p:nvSpPr>
        <p:spPr bwMode="auto">
          <a:xfrm flipH="1">
            <a:off x="5181600" y="1676400"/>
            <a:ext cx="0" cy="228600"/>
          </a:xfrm>
          <a:prstGeom prst="line">
            <a:avLst/>
          </a:prstGeom>
          <a:noFill/>
          <a:ln w="19050">
            <a:solidFill>
              <a:srgbClr val="3399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92995" name="Object 131"/>
          <p:cNvGraphicFramePr>
            <a:graphicFrameLocks noChangeAspect="1"/>
          </p:cNvGraphicFramePr>
          <p:nvPr/>
        </p:nvGraphicFramePr>
        <p:xfrm>
          <a:off x="814425" y="6335713"/>
          <a:ext cx="1570037" cy="277812"/>
        </p:xfrm>
        <a:graphic>
          <a:graphicData uri="http://schemas.openxmlformats.org/presentationml/2006/ole">
            <mc:AlternateContent xmlns:mc="http://schemas.openxmlformats.org/markup-compatibility/2006">
              <mc:Choice xmlns:v="urn:schemas-microsoft-com:vml" Requires="v">
                <p:oleObj name="Kaava" r:id="rId44" imgW="1358310" imgH="241195" progId="Equation.3">
                  <p:embed/>
                </p:oleObj>
              </mc:Choice>
              <mc:Fallback>
                <p:oleObj name="Kaava" r:id="rId44" imgW="1358310" imgH="241195" progId="Equation.3">
                  <p:embed/>
                  <p:pic>
                    <p:nvPicPr>
                      <p:cNvPr id="0" name="Object 131"/>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14425" y="6335713"/>
                        <a:ext cx="1570037" cy="277812"/>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2996" name="Line 132"/>
          <p:cNvSpPr>
            <a:spLocks noChangeShapeType="1"/>
          </p:cNvSpPr>
          <p:nvPr/>
        </p:nvSpPr>
        <p:spPr bwMode="auto">
          <a:xfrm flipH="1">
            <a:off x="1828800" y="6019800"/>
            <a:ext cx="609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2997" name="Text Box 133"/>
          <p:cNvSpPr txBox="1">
            <a:spLocks noChangeArrowheads="1"/>
          </p:cNvSpPr>
          <p:nvPr/>
        </p:nvSpPr>
        <p:spPr bwMode="auto">
          <a:xfrm>
            <a:off x="1905000" y="5953199"/>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9</a:t>
            </a:r>
            <a:endParaRPr lang="en-GB" altLang="en-US" sz="2400">
              <a:solidFill>
                <a:srgbClr val="E33B1F"/>
              </a:solidFill>
              <a:latin typeface="Times New Roman" pitchFamily="18" charset="0"/>
            </a:endParaRPr>
          </a:p>
        </p:txBody>
      </p:sp>
      <p:sp>
        <p:nvSpPr>
          <p:cNvPr id="292998" name="Text Box 134"/>
          <p:cNvSpPr txBox="1">
            <a:spLocks noChangeArrowheads="1"/>
          </p:cNvSpPr>
          <p:nvPr/>
        </p:nvSpPr>
        <p:spPr bwMode="auto">
          <a:xfrm>
            <a:off x="2873375" y="5965899"/>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2</a:t>
            </a:r>
            <a:endParaRPr lang="en-GB" altLang="en-US" sz="2400">
              <a:solidFill>
                <a:srgbClr val="E33B1F"/>
              </a:solidFill>
              <a:latin typeface="Times New Roman" pitchFamily="18" charset="0"/>
            </a:endParaRPr>
          </a:p>
        </p:txBody>
      </p:sp>
      <p:sp>
        <p:nvSpPr>
          <p:cNvPr id="292999" name="Line 135"/>
          <p:cNvSpPr>
            <a:spLocks noChangeShapeType="1"/>
          </p:cNvSpPr>
          <p:nvPr/>
        </p:nvSpPr>
        <p:spPr bwMode="auto">
          <a:xfrm flipH="1">
            <a:off x="3124200" y="6172200"/>
            <a:ext cx="3657600"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00" name="Line 136"/>
          <p:cNvSpPr>
            <a:spLocks noChangeShapeType="1"/>
          </p:cNvSpPr>
          <p:nvPr/>
        </p:nvSpPr>
        <p:spPr bwMode="auto">
          <a:xfrm flipH="1" flipV="1">
            <a:off x="6781800" y="5410200"/>
            <a:ext cx="0" cy="76200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01" name="Line 137"/>
          <p:cNvSpPr>
            <a:spLocks noChangeShapeType="1"/>
          </p:cNvSpPr>
          <p:nvPr/>
        </p:nvSpPr>
        <p:spPr bwMode="auto">
          <a:xfrm flipH="1">
            <a:off x="6400800" y="5410200"/>
            <a:ext cx="381000"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02" name="Line 138"/>
          <p:cNvSpPr>
            <a:spLocks noChangeShapeType="1"/>
          </p:cNvSpPr>
          <p:nvPr/>
        </p:nvSpPr>
        <p:spPr bwMode="auto">
          <a:xfrm flipH="1" flipV="1">
            <a:off x="6400800" y="4572000"/>
            <a:ext cx="0" cy="83820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03" name="Line 139"/>
          <p:cNvSpPr>
            <a:spLocks noChangeShapeType="1"/>
          </p:cNvSpPr>
          <p:nvPr/>
        </p:nvSpPr>
        <p:spPr bwMode="auto">
          <a:xfrm flipH="1">
            <a:off x="6400800" y="4572000"/>
            <a:ext cx="609600"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04" name="Line 140"/>
          <p:cNvSpPr>
            <a:spLocks noChangeShapeType="1"/>
          </p:cNvSpPr>
          <p:nvPr/>
        </p:nvSpPr>
        <p:spPr bwMode="auto">
          <a:xfrm flipH="1">
            <a:off x="7010400" y="4572000"/>
            <a:ext cx="0" cy="304800"/>
          </a:xfrm>
          <a:prstGeom prst="line">
            <a:avLst/>
          </a:prstGeom>
          <a:noFill/>
          <a:ln w="19050">
            <a:solidFill>
              <a:srgbClr val="3399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3005" name="Line 141"/>
          <p:cNvSpPr>
            <a:spLocks noChangeShapeType="1"/>
          </p:cNvSpPr>
          <p:nvPr/>
        </p:nvSpPr>
        <p:spPr bwMode="auto">
          <a:xfrm flipH="1" flipV="1">
            <a:off x="3124200" y="6019800"/>
            <a:ext cx="0" cy="15240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06" name="Line 142"/>
          <p:cNvSpPr>
            <a:spLocks noChangeShapeType="1"/>
          </p:cNvSpPr>
          <p:nvPr/>
        </p:nvSpPr>
        <p:spPr bwMode="auto">
          <a:xfrm flipH="1" flipV="1">
            <a:off x="914400" y="1676400"/>
            <a:ext cx="0" cy="464820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07" name="Line 143"/>
          <p:cNvSpPr>
            <a:spLocks noChangeShapeType="1"/>
          </p:cNvSpPr>
          <p:nvPr/>
        </p:nvSpPr>
        <p:spPr bwMode="auto">
          <a:xfrm flipH="1">
            <a:off x="914400" y="1676400"/>
            <a:ext cx="3276600"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08" name="Line 144"/>
          <p:cNvSpPr>
            <a:spLocks noChangeShapeType="1"/>
          </p:cNvSpPr>
          <p:nvPr/>
        </p:nvSpPr>
        <p:spPr bwMode="auto">
          <a:xfrm flipH="1">
            <a:off x="4191000" y="1676400"/>
            <a:ext cx="0" cy="228600"/>
          </a:xfrm>
          <a:prstGeom prst="line">
            <a:avLst/>
          </a:prstGeom>
          <a:noFill/>
          <a:ln w="19050">
            <a:solidFill>
              <a:srgbClr val="3399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3009" name="Text Box 145"/>
          <p:cNvSpPr txBox="1">
            <a:spLocks noChangeArrowheads="1"/>
          </p:cNvSpPr>
          <p:nvPr/>
        </p:nvSpPr>
        <p:spPr bwMode="auto">
          <a:xfrm>
            <a:off x="838200" y="5867474"/>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2</a:t>
            </a:r>
            <a:endParaRPr lang="en-GB" altLang="en-US" sz="2400">
              <a:solidFill>
                <a:srgbClr val="E33B1F"/>
              </a:solidFill>
              <a:latin typeface="Times New Roman" pitchFamily="18" charset="0"/>
            </a:endParaRPr>
          </a:p>
        </p:txBody>
      </p:sp>
      <p:sp>
        <p:nvSpPr>
          <p:cNvPr id="293010" name="Line 146"/>
          <p:cNvSpPr>
            <a:spLocks noChangeShapeType="1"/>
          </p:cNvSpPr>
          <p:nvPr/>
        </p:nvSpPr>
        <p:spPr bwMode="auto">
          <a:xfrm>
            <a:off x="4648200" y="5029200"/>
            <a:ext cx="0" cy="7620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11" name="Line 147"/>
          <p:cNvSpPr>
            <a:spLocks noChangeShapeType="1"/>
          </p:cNvSpPr>
          <p:nvPr/>
        </p:nvSpPr>
        <p:spPr bwMode="auto">
          <a:xfrm flipH="1">
            <a:off x="3124200" y="5029200"/>
            <a:ext cx="15240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12" name="Line 148"/>
          <p:cNvSpPr>
            <a:spLocks noChangeShapeType="1"/>
          </p:cNvSpPr>
          <p:nvPr/>
        </p:nvSpPr>
        <p:spPr bwMode="auto">
          <a:xfrm>
            <a:off x="3124200" y="4648200"/>
            <a:ext cx="0" cy="3810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13" name="Line 149"/>
          <p:cNvSpPr>
            <a:spLocks noChangeShapeType="1"/>
          </p:cNvSpPr>
          <p:nvPr/>
        </p:nvSpPr>
        <p:spPr bwMode="auto">
          <a:xfrm flipH="1">
            <a:off x="2286000" y="4648200"/>
            <a:ext cx="8382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14" name="Line 150"/>
          <p:cNvSpPr>
            <a:spLocks noChangeShapeType="1"/>
          </p:cNvSpPr>
          <p:nvPr/>
        </p:nvSpPr>
        <p:spPr bwMode="auto">
          <a:xfrm>
            <a:off x="2286000" y="4648200"/>
            <a:ext cx="0" cy="533400"/>
          </a:xfrm>
          <a:prstGeom prst="line">
            <a:avLst/>
          </a:prstGeom>
          <a:noFill/>
          <a:ln w="190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3015" name="Text Box 151"/>
          <p:cNvSpPr txBox="1">
            <a:spLocks noChangeArrowheads="1"/>
          </p:cNvSpPr>
          <p:nvPr/>
        </p:nvSpPr>
        <p:spPr bwMode="auto">
          <a:xfrm>
            <a:off x="4400550" y="5530924"/>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6</a:t>
            </a:r>
            <a:endParaRPr lang="en-GB" altLang="en-US" sz="2400">
              <a:solidFill>
                <a:srgbClr val="E33B1F"/>
              </a:solidFill>
              <a:latin typeface="Times New Roman" pitchFamily="18" charset="0"/>
            </a:endParaRPr>
          </a:p>
        </p:txBody>
      </p:sp>
      <p:sp>
        <p:nvSpPr>
          <p:cNvPr id="293016" name="Line 152"/>
          <p:cNvSpPr>
            <a:spLocks noChangeShapeType="1"/>
          </p:cNvSpPr>
          <p:nvPr/>
        </p:nvSpPr>
        <p:spPr bwMode="auto">
          <a:xfrm>
            <a:off x="3810000" y="6019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17" name="Line 153"/>
          <p:cNvSpPr>
            <a:spLocks noChangeShapeType="1"/>
          </p:cNvSpPr>
          <p:nvPr/>
        </p:nvSpPr>
        <p:spPr bwMode="auto">
          <a:xfrm flipH="1">
            <a:off x="2362200" y="64770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3018" name="Text Box 154"/>
          <p:cNvSpPr txBox="1">
            <a:spLocks noChangeArrowheads="1"/>
          </p:cNvSpPr>
          <p:nvPr/>
        </p:nvSpPr>
        <p:spPr bwMode="auto">
          <a:xfrm>
            <a:off x="3419475" y="6148462"/>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7</a:t>
            </a:r>
            <a:endParaRPr lang="en-GB" altLang="en-US" sz="2400">
              <a:solidFill>
                <a:srgbClr val="E33B1F"/>
              </a:solidFill>
              <a:latin typeface="Times New Roman" pitchFamily="18" charset="0"/>
            </a:endParaRPr>
          </a:p>
        </p:txBody>
      </p:sp>
      <p:sp>
        <p:nvSpPr>
          <p:cNvPr id="293019" name="Line 155"/>
          <p:cNvSpPr>
            <a:spLocks noChangeShapeType="1"/>
          </p:cNvSpPr>
          <p:nvPr/>
        </p:nvSpPr>
        <p:spPr bwMode="auto">
          <a:xfrm>
            <a:off x="4953000" y="2362200"/>
            <a:ext cx="1295400" cy="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20" name="Line 156"/>
          <p:cNvSpPr>
            <a:spLocks noChangeShapeType="1"/>
          </p:cNvSpPr>
          <p:nvPr/>
        </p:nvSpPr>
        <p:spPr bwMode="auto">
          <a:xfrm flipV="1">
            <a:off x="4953000" y="2362200"/>
            <a:ext cx="0" cy="144780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21" name="Text Box 157"/>
          <p:cNvSpPr txBox="1">
            <a:spLocks noChangeArrowheads="1"/>
          </p:cNvSpPr>
          <p:nvPr/>
        </p:nvSpPr>
        <p:spPr bwMode="auto">
          <a:xfrm>
            <a:off x="5734050" y="3430591"/>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9</a:t>
            </a:r>
            <a:endParaRPr lang="en-GB" altLang="en-US" sz="2400">
              <a:solidFill>
                <a:srgbClr val="E33B1F"/>
              </a:solidFill>
              <a:latin typeface="Times New Roman" pitchFamily="18" charset="0"/>
            </a:endParaRPr>
          </a:p>
        </p:txBody>
      </p:sp>
      <p:sp>
        <p:nvSpPr>
          <p:cNvPr id="293022" name="Line 158"/>
          <p:cNvSpPr>
            <a:spLocks noChangeShapeType="1"/>
          </p:cNvSpPr>
          <p:nvPr/>
        </p:nvSpPr>
        <p:spPr bwMode="auto">
          <a:xfrm>
            <a:off x="6248400" y="2362200"/>
            <a:ext cx="0" cy="228600"/>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3023" name="Line 159"/>
          <p:cNvSpPr>
            <a:spLocks noChangeShapeType="1"/>
          </p:cNvSpPr>
          <p:nvPr/>
        </p:nvSpPr>
        <p:spPr bwMode="auto">
          <a:xfrm flipV="1">
            <a:off x="8610600" y="3810000"/>
            <a:ext cx="0" cy="243840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24" name="Line 160"/>
          <p:cNvSpPr>
            <a:spLocks noChangeShapeType="1"/>
          </p:cNvSpPr>
          <p:nvPr/>
        </p:nvSpPr>
        <p:spPr bwMode="auto">
          <a:xfrm>
            <a:off x="4038600" y="6248400"/>
            <a:ext cx="4572000" cy="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25" name="Line 161"/>
          <p:cNvSpPr>
            <a:spLocks noChangeShapeType="1"/>
          </p:cNvSpPr>
          <p:nvPr/>
        </p:nvSpPr>
        <p:spPr bwMode="auto">
          <a:xfrm>
            <a:off x="4038600" y="6019800"/>
            <a:ext cx="0" cy="22860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26" name="Text Box 162"/>
          <p:cNvSpPr txBox="1">
            <a:spLocks noChangeArrowheads="1"/>
          </p:cNvSpPr>
          <p:nvPr/>
        </p:nvSpPr>
        <p:spPr bwMode="auto">
          <a:xfrm>
            <a:off x="3938588" y="6164337"/>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2</a:t>
            </a:r>
            <a:endParaRPr lang="en-GB" altLang="en-US" sz="2400">
              <a:solidFill>
                <a:srgbClr val="E33B1F"/>
              </a:solidFill>
              <a:latin typeface="Times New Roman" pitchFamily="18" charset="0"/>
            </a:endParaRPr>
          </a:p>
        </p:txBody>
      </p:sp>
      <p:sp>
        <p:nvSpPr>
          <p:cNvPr id="293027" name="Line 163"/>
          <p:cNvSpPr>
            <a:spLocks noChangeShapeType="1"/>
          </p:cNvSpPr>
          <p:nvPr/>
        </p:nvSpPr>
        <p:spPr bwMode="auto">
          <a:xfrm flipV="1">
            <a:off x="6324600" y="4495800"/>
            <a:ext cx="0" cy="129540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28" name="Line 164"/>
          <p:cNvSpPr>
            <a:spLocks noChangeShapeType="1"/>
          </p:cNvSpPr>
          <p:nvPr/>
        </p:nvSpPr>
        <p:spPr bwMode="auto">
          <a:xfrm>
            <a:off x="5257800" y="4495800"/>
            <a:ext cx="1066800" cy="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29" name="Line 165"/>
          <p:cNvSpPr>
            <a:spLocks noChangeShapeType="1"/>
          </p:cNvSpPr>
          <p:nvPr/>
        </p:nvSpPr>
        <p:spPr bwMode="auto">
          <a:xfrm flipV="1">
            <a:off x="5257800" y="3962400"/>
            <a:ext cx="0" cy="53340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30" name="Line 166"/>
          <p:cNvSpPr>
            <a:spLocks noChangeShapeType="1"/>
          </p:cNvSpPr>
          <p:nvPr/>
        </p:nvSpPr>
        <p:spPr bwMode="auto">
          <a:xfrm>
            <a:off x="3276600" y="3962400"/>
            <a:ext cx="1981200" cy="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3031" name="Line 167"/>
          <p:cNvSpPr>
            <a:spLocks noChangeShapeType="1"/>
          </p:cNvSpPr>
          <p:nvPr/>
        </p:nvSpPr>
        <p:spPr bwMode="auto">
          <a:xfrm>
            <a:off x="3276600" y="3962400"/>
            <a:ext cx="0" cy="1219200"/>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3032" name="Text Box 168"/>
          <p:cNvSpPr txBox="1">
            <a:spLocks noChangeArrowheads="1"/>
          </p:cNvSpPr>
          <p:nvPr/>
        </p:nvSpPr>
        <p:spPr bwMode="auto">
          <a:xfrm>
            <a:off x="6248400" y="5410274"/>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000">
                <a:solidFill>
                  <a:srgbClr val="E33B1F"/>
                </a:solidFill>
                <a:latin typeface="Times New Roman" pitchFamily="18" charset="0"/>
              </a:rPr>
              <a:t>R</a:t>
            </a:r>
            <a:r>
              <a:rPr lang="en-GB" altLang="en-US" sz="2000" baseline="-25000">
                <a:solidFill>
                  <a:srgbClr val="E33B1F"/>
                </a:solidFill>
                <a:latin typeface="Times New Roman" pitchFamily="18" charset="0"/>
              </a:rPr>
              <a:t>8</a:t>
            </a:r>
            <a:endParaRPr lang="en-GB" altLang="en-US" sz="2400">
              <a:solidFill>
                <a:srgbClr val="E33B1F"/>
              </a:solidFill>
              <a:latin typeface="Times New Roman" pitchFamily="18"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eaLnBrk="1" hangingPunct="1"/>
            <a:r>
              <a:rPr lang="en-US" altLang="en-US"/>
              <a:t>Temporal Rules</a:t>
            </a:r>
            <a:endParaRPr lang="en-GB" altLang="en-US"/>
          </a:p>
        </p:txBody>
      </p:sp>
      <p:sp>
        <p:nvSpPr>
          <p:cNvPr id="293891" name="Rectangle 3"/>
          <p:cNvSpPr>
            <a:spLocks noGrp="1" noChangeArrowheads="1"/>
          </p:cNvSpPr>
          <p:nvPr>
            <p:ph type="body" idx="1"/>
          </p:nvPr>
        </p:nvSpPr>
        <p:spPr/>
        <p:txBody>
          <a:bodyPr/>
          <a:lstStyle/>
          <a:p>
            <a:pPr eaLnBrk="1" hangingPunct="1"/>
            <a:r>
              <a:rPr lang="en-US" altLang="en-US"/>
              <a:t>Lifetime of a relation</a:t>
            </a:r>
          </a:p>
          <a:p>
            <a:pPr eaLnBrk="1" hangingPunct="1"/>
            <a:r>
              <a:rPr lang="en-US" altLang="en-US"/>
              <a:t>Restoration time of a relation</a:t>
            </a:r>
            <a:endParaRPr lang="en-GB" altLang="en-US"/>
          </a:p>
        </p:txBody>
      </p:sp>
    </p:spTree>
  </p:cSld>
  <p:clrMapOvr>
    <a:masterClrMapping/>
  </p:clrMapOvr>
  <p:transition spd="slow"/>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pPr eaLnBrk="1" hangingPunct="1"/>
            <a:r>
              <a:rPr lang="en-GB" altLang="en-US"/>
              <a:t>Lifetime of a Relation</a:t>
            </a:r>
          </a:p>
        </p:txBody>
      </p:sp>
      <p:sp>
        <p:nvSpPr>
          <p:cNvPr id="294915" name="Rectangle 3"/>
          <p:cNvSpPr>
            <a:spLocks noChangeArrowheads="1"/>
          </p:cNvSpPr>
          <p:nvPr/>
        </p:nvSpPr>
        <p:spPr bwMode="auto">
          <a:xfrm>
            <a:off x="2995613" y="3133798"/>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294916" name="Object 4"/>
          <p:cNvGraphicFramePr>
            <a:graphicFrameLocks noChangeAspect="1"/>
          </p:cNvGraphicFramePr>
          <p:nvPr/>
        </p:nvGraphicFramePr>
        <p:xfrm>
          <a:off x="1682750" y="2446412"/>
          <a:ext cx="6134100" cy="1133475"/>
        </p:xfrm>
        <a:graphic>
          <a:graphicData uri="http://schemas.openxmlformats.org/presentationml/2006/ole">
            <mc:AlternateContent xmlns:mc="http://schemas.openxmlformats.org/markup-compatibility/2006">
              <mc:Choice xmlns:v="urn:schemas-microsoft-com:vml" Requires="v">
                <p:oleObj name="Microsoft Draw Drawing" r:id="rId2" imgW="3133725" imgH="581025" progId="MSDraw.Drawing.8.2">
                  <p:embed/>
                </p:oleObj>
              </mc:Choice>
              <mc:Fallback>
                <p:oleObj name="Microsoft Draw Drawing" r:id="rId2" imgW="3133725" imgH="581025" progId="MSDraw.Drawing.8.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0" y="2446412"/>
                        <a:ext cx="61341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4917" name="AutoShape 5"/>
          <p:cNvSpPr>
            <a:spLocks noChangeArrowheads="1"/>
          </p:cNvSpPr>
          <p:nvPr/>
        </p:nvSpPr>
        <p:spPr bwMode="auto">
          <a:xfrm>
            <a:off x="3276600" y="3810000"/>
            <a:ext cx="5257800" cy="1371600"/>
          </a:xfrm>
          <a:prstGeom prst="wedgeRoundRectCallout">
            <a:avLst>
              <a:gd name="adj1" fmla="val -25361"/>
              <a:gd name="adj2" fmla="val -98264"/>
              <a:gd name="adj3" fmla="val 16667"/>
            </a:avLst>
          </a:prstGeom>
          <a:solidFill>
            <a:schemeClr val="accent1"/>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a:latin typeface="Times New Roman" pitchFamily="18" charset="0"/>
              </a:rPr>
              <a:t>Lifetime of relation </a:t>
            </a:r>
            <a:r>
              <a:rPr lang="en-US" altLang="en-US" b="1">
                <a:latin typeface="Times New Roman" pitchFamily="18" charset="0"/>
              </a:rPr>
              <a:t>L</a:t>
            </a:r>
            <a:r>
              <a:rPr lang="en-US" altLang="en-US" b="1" baseline="-25000">
                <a:latin typeface="Times New Roman" pitchFamily="18" charset="0"/>
              </a:rPr>
              <a:t>k</a:t>
            </a:r>
            <a:r>
              <a:rPr lang="en-US" altLang="en-US" sz="2400">
                <a:latin typeface="Times New Roman" pitchFamily="18" charset="0"/>
              </a:rPr>
              <a:t>, which means that since appearance in the network this relation is valid T units of time</a:t>
            </a:r>
            <a:endParaRPr lang="en-GB" altLang="en-US" sz="2400">
              <a:latin typeface="Times New Roman" pitchFamily="18" charset="0"/>
            </a:endParaRPr>
          </a:p>
        </p:txBody>
      </p:sp>
    </p:spTree>
  </p:cSld>
  <p:clrMapOvr>
    <a:masterClrMapping/>
  </p:clrMapOvr>
  <p:transition spd="slow"/>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r>
              <a:rPr lang="en-US" altLang="en-US"/>
              <a:t>Example (</a:t>
            </a:r>
            <a:r>
              <a:rPr lang="en-US" altLang="en-US" sz="3600"/>
              <a:t>Initial state of the network</a:t>
            </a:r>
            <a:r>
              <a:rPr lang="en-US" altLang="en-US"/>
              <a:t>)</a:t>
            </a:r>
            <a:endParaRPr lang="en-GB" altLang="en-US"/>
          </a:p>
        </p:txBody>
      </p:sp>
      <p:sp>
        <p:nvSpPr>
          <p:cNvPr id="295939" name="Rectangle 3"/>
          <p:cNvSpPr>
            <a:spLocks noChangeArrowheads="1"/>
          </p:cNvSpPr>
          <p:nvPr/>
        </p:nvSpPr>
        <p:spPr bwMode="auto">
          <a:xfrm>
            <a:off x="1976438" y="1857375"/>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295940" name="Object 4"/>
          <p:cNvGraphicFramePr>
            <a:graphicFrameLocks noChangeAspect="1"/>
          </p:cNvGraphicFramePr>
          <p:nvPr/>
        </p:nvGraphicFramePr>
        <p:xfrm>
          <a:off x="1524018" y="1905007"/>
          <a:ext cx="6405563" cy="3878263"/>
        </p:xfrm>
        <a:graphic>
          <a:graphicData uri="http://schemas.openxmlformats.org/presentationml/2006/ole">
            <mc:AlternateContent xmlns:mc="http://schemas.openxmlformats.org/markup-compatibility/2006">
              <mc:Choice xmlns:v="urn:schemas-microsoft-com:vml" Requires="v">
                <p:oleObj r:id="rId2" imgW="5181600" imgH="3133725" progId="MSDraw.Drawing.8.2">
                  <p:embed/>
                </p:oleObj>
              </mc:Choice>
              <mc:Fallback>
                <p:oleObj r:id="rId2" imgW="5181600" imgH="3133725" progId="MSDraw.Drawing.8.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8" y="1905007"/>
                        <a:ext cx="6405563"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pPr eaLnBrk="1" hangingPunct="1"/>
            <a:r>
              <a:rPr lang="en-US" altLang="en-US"/>
              <a:t>Example (Network evolution)</a:t>
            </a:r>
            <a:endParaRPr lang="en-GB" altLang="en-US"/>
          </a:p>
        </p:txBody>
      </p:sp>
      <p:sp>
        <p:nvSpPr>
          <p:cNvPr id="296963" name="Rectangle 3"/>
          <p:cNvSpPr>
            <a:spLocks noChangeArrowheads="1"/>
          </p:cNvSpPr>
          <p:nvPr/>
        </p:nvSpPr>
        <p:spPr bwMode="auto">
          <a:xfrm>
            <a:off x="1924050" y="1647825"/>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296964" name="Object 4"/>
          <p:cNvGraphicFramePr>
            <a:graphicFrameLocks noChangeAspect="1"/>
          </p:cNvGraphicFramePr>
          <p:nvPr/>
        </p:nvGraphicFramePr>
        <p:xfrm>
          <a:off x="1295400" y="1981274"/>
          <a:ext cx="6781800" cy="4562475"/>
        </p:xfrm>
        <a:graphic>
          <a:graphicData uri="http://schemas.openxmlformats.org/presentationml/2006/ole">
            <mc:AlternateContent xmlns:mc="http://schemas.openxmlformats.org/markup-compatibility/2006">
              <mc:Choice xmlns:v="urn:schemas-microsoft-com:vml" Requires="v">
                <p:oleObj r:id="rId2" imgW="6705600" imgH="4505325" progId="MSDraw.Drawing.8.2">
                  <p:embed/>
                </p:oleObj>
              </mc:Choice>
              <mc:Fallback>
                <p:oleObj r:id="rId2" imgW="6705600" imgH="4505325" progId="MSDraw.Drawing.8.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81274"/>
                        <a:ext cx="678180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eaLnBrk="1" hangingPunct="1"/>
            <a:r>
              <a:rPr lang="en-US" altLang="en-US"/>
              <a:t>Restoration Time of a Relation</a:t>
            </a:r>
            <a:endParaRPr lang="en-GB" altLang="en-US"/>
          </a:p>
        </p:txBody>
      </p:sp>
      <p:sp>
        <p:nvSpPr>
          <p:cNvPr id="297987" name="Rectangle 3"/>
          <p:cNvSpPr>
            <a:spLocks noChangeArrowheads="1"/>
          </p:cNvSpPr>
          <p:nvPr/>
        </p:nvSpPr>
        <p:spPr bwMode="auto">
          <a:xfrm>
            <a:off x="3433763" y="3086173"/>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nvGrpSpPr>
          <p:cNvPr id="297988" name="Group 6"/>
          <p:cNvGrpSpPr>
            <a:grpSpLocks/>
          </p:cNvGrpSpPr>
          <p:nvPr/>
        </p:nvGrpSpPr>
        <p:grpSpPr bwMode="auto">
          <a:xfrm>
            <a:off x="2286000" y="2209800"/>
            <a:ext cx="6248400" cy="3886200"/>
            <a:chOff x="2286000" y="2209800"/>
            <a:chExt cx="6248400" cy="3886200"/>
          </a:xfrm>
        </p:grpSpPr>
        <p:graphicFrame>
          <p:nvGraphicFramePr>
            <p:cNvPr id="297989" name="Object 4"/>
            <p:cNvGraphicFramePr>
              <a:graphicFrameLocks noChangeAspect="1"/>
            </p:cNvGraphicFramePr>
            <p:nvPr/>
          </p:nvGraphicFramePr>
          <p:xfrm>
            <a:off x="2286000" y="2209800"/>
            <a:ext cx="4643438" cy="1398588"/>
          </p:xfrm>
          <a:graphic>
            <a:graphicData uri="http://schemas.openxmlformats.org/presentationml/2006/ole">
              <mc:AlternateContent xmlns:mc="http://schemas.openxmlformats.org/markup-compatibility/2006">
                <mc:Choice xmlns:v="urn:schemas-microsoft-com:vml" Requires="v">
                  <p:oleObj r:id="rId2" imgW="2266950" imgH="685800" progId="MSDraw.Drawing.8.2">
                    <p:embed/>
                  </p:oleObj>
                </mc:Choice>
                <mc:Fallback>
                  <p:oleObj r:id="rId2" imgW="2266950" imgH="685800" progId="MSDraw.Drawing.8.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09800"/>
                          <a:ext cx="4643438"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990" name="AutoShape 5"/>
            <p:cNvSpPr>
              <a:spLocks noChangeArrowheads="1"/>
            </p:cNvSpPr>
            <p:nvPr/>
          </p:nvSpPr>
          <p:spPr bwMode="auto">
            <a:xfrm>
              <a:off x="3276600" y="3810000"/>
              <a:ext cx="5257800" cy="2286000"/>
            </a:xfrm>
            <a:prstGeom prst="wedgeRoundRectCallout">
              <a:avLst>
                <a:gd name="adj1" fmla="val -25361"/>
                <a:gd name="adj2" fmla="val -78958"/>
                <a:gd name="adj3" fmla="val 16667"/>
              </a:avLst>
            </a:prstGeom>
            <a:solidFill>
              <a:schemeClr val="accent1"/>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a:latin typeface="Times New Roman" pitchFamily="18" charset="0"/>
                </a:rPr>
                <a:t>Restoration (“relaxation”) time of relation </a:t>
              </a:r>
              <a:r>
                <a:rPr lang="en-US" altLang="en-US" b="1">
                  <a:latin typeface="Times New Roman" pitchFamily="18" charset="0"/>
                </a:rPr>
                <a:t>L</a:t>
              </a:r>
              <a:r>
                <a:rPr lang="en-US" altLang="en-US" b="1" baseline="-25000">
                  <a:latin typeface="Times New Roman" pitchFamily="18" charset="0"/>
                </a:rPr>
                <a:t>k</a:t>
              </a:r>
              <a:r>
                <a:rPr lang="en-US" altLang="en-US" sz="2400">
                  <a:latin typeface="Times New Roman" pitchFamily="18" charset="0"/>
                </a:rPr>
                <a:t>, which means that since removal from the network this relation will be restored and become valid again after T units of time</a:t>
              </a:r>
              <a:endParaRPr lang="en-GB" altLang="en-US" sz="2400">
                <a:latin typeface="Times New Roman" pitchFamily="18" charset="0"/>
              </a:endParaRPr>
            </a:p>
          </p:txBody>
        </p:sp>
        <p:sp>
          <p:nvSpPr>
            <p:cNvPr id="297991" name="Text Box 6"/>
            <p:cNvSpPr txBox="1">
              <a:spLocks noChangeArrowheads="1"/>
            </p:cNvSpPr>
            <p:nvPr/>
          </p:nvSpPr>
          <p:spPr bwMode="auto">
            <a:xfrm>
              <a:off x="4014788" y="5262563"/>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800" b="1">
                  <a:latin typeface="Times New Roman" pitchFamily="18" charset="0"/>
                  <a:cs typeface="Times New Roman" pitchFamily="18" charset="0"/>
                </a:rPr>
                <a:t>~</a:t>
              </a:r>
              <a:endParaRPr lang="en-GB" altLang="en-US" sz="2800" b="1">
                <a:latin typeface="Times New Roman" pitchFamily="18" charset="0"/>
              </a:endParaRPr>
            </a:p>
          </p:txBody>
        </p:sp>
      </p:grpSp>
    </p:spTree>
  </p:cSld>
  <p:clrMapOvr>
    <a:masterClrMapping/>
  </p:clrMapOvr>
  <p:transition spd="slow"/>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pPr eaLnBrk="1" hangingPunct="1"/>
            <a:r>
              <a:rPr lang="en-US" altLang="en-US"/>
              <a:t>Example</a:t>
            </a:r>
            <a:endParaRPr lang="en-GB" altLang="en-US"/>
          </a:p>
        </p:txBody>
      </p:sp>
      <p:sp>
        <p:nvSpPr>
          <p:cNvPr id="299011" name="Rectangle 3"/>
          <p:cNvSpPr>
            <a:spLocks noChangeArrowheads="1"/>
          </p:cNvSpPr>
          <p:nvPr/>
        </p:nvSpPr>
        <p:spPr bwMode="auto">
          <a:xfrm>
            <a:off x="2343150" y="2005086"/>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299012" name="Object 4"/>
          <p:cNvGraphicFramePr>
            <a:graphicFrameLocks noChangeAspect="1"/>
          </p:cNvGraphicFramePr>
          <p:nvPr/>
        </p:nvGraphicFramePr>
        <p:xfrm>
          <a:off x="1371600" y="2005013"/>
          <a:ext cx="6858000" cy="4381500"/>
        </p:xfrm>
        <a:graphic>
          <a:graphicData uri="http://schemas.openxmlformats.org/presentationml/2006/ole">
            <mc:AlternateContent xmlns:mc="http://schemas.openxmlformats.org/markup-compatibility/2006">
              <mc:Choice xmlns:v="urn:schemas-microsoft-com:vml" Requires="v">
                <p:oleObj r:id="rId2" imgW="4457700" imgH="2838450" progId="MSDraw.Drawing.8.2">
                  <p:embed/>
                </p:oleObj>
              </mc:Choice>
              <mc:Fallback>
                <p:oleObj r:id="rId2" imgW="4457700" imgH="2838450" progId="MSDraw.Drawing.8.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05013"/>
                        <a:ext cx="6858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eaLnBrk="1" hangingPunct="1"/>
            <a:r>
              <a:rPr lang="en-US" altLang="en-US"/>
              <a:t>Example (Network evolution)</a:t>
            </a:r>
            <a:endParaRPr lang="en-GB" altLang="en-US"/>
          </a:p>
        </p:txBody>
      </p:sp>
      <p:sp>
        <p:nvSpPr>
          <p:cNvPr id="300035" name="Rectangle 3"/>
          <p:cNvSpPr>
            <a:spLocks noChangeArrowheads="1"/>
          </p:cNvSpPr>
          <p:nvPr/>
        </p:nvSpPr>
        <p:spPr bwMode="auto">
          <a:xfrm>
            <a:off x="1828800" y="1628776"/>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300036" name="Object 4"/>
          <p:cNvGraphicFramePr>
            <a:graphicFrameLocks noChangeAspect="1"/>
          </p:cNvGraphicFramePr>
          <p:nvPr/>
        </p:nvGraphicFramePr>
        <p:xfrm>
          <a:off x="1371600" y="1828800"/>
          <a:ext cx="6781800" cy="4451350"/>
        </p:xfrm>
        <a:graphic>
          <a:graphicData uri="http://schemas.openxmlformats.org/presentationml/2006/ole">
            <mc:AlternateContent xmlns:mc="http://schemas.openxmlformats.org/markup-compatibility/2006">
              <mc:Choice xmlns:v="urn:schemas-microsoft-com:vml" Requires="v">
                <p:oleObj r:id="rId2" imgW="6724650" imgH="4410075" progId="MSDraw.Drawing.8.2">
                  <p:embed/>
                </p:oleObj>
              </mc:Choice>
              <mc:Fallback>
                <p:oleObj r:id="rId2" imgW="6724650" imgH="4410075" progId="MSDraw.Drawing.8.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8800"/>
                        <a:ext cx="678180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0037" name="Text Box 5"/>
          <p:cNvSpPr txBox="1">
            <a:spLocks noChangeArrowheads="1"/>
          </p:cNvSpPr>
          <p:nvPr/>
        </p:nvSpPr>
        <p:spPr bwMode="auto">
          <a:xfrm>
            <a:off x="2438400" y="32004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a:latin typeface="Times New Roman" pitchFamily="18" charset="0"/>
              </a:rPr>
              <a:t>t = t</a:t>
            </a:r>
            <a:r>
              <a:rPr lang="en-US" altLang="en-US" sz="2400" baseline="-25000">
                <a:latin typeface="Times New Roman" pitchFamily="18" charset="0"/>
              </a:rPr>
              <a:t>0</a:t>
            </a:r>
            <a:endParaRPr lang="en-GB" altLang="en-US" sz="2400" baseline="-25000">
              <a:latin typeface="Times New Roman" pitchFamily="18" charset="0"/>
            </a:endParaRPr>
          </a:p>
        </p:txBody>
      </p:sp>
      <p:sp>
        <p:nvSpPr>
          <p:cNvPr id="300038" name="Text Box 6"/>
          <p:cNvSpPr txBox="1">
            <a:spLocks noChangeArrowheads="1"/>
          </p:cNvSpPr>
          <p:nvPr/>
        </p:nvSpPr>
        <p:spPr bwMode="auto">
          <a:xfrm>
            <a:off x="6248400" y="33528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a:latin typeface="Times New Roman" pitchFamily="18" charset="0"/>
              </a:rPr>
              <a:t>t = t</a:t>
            </a:r>
            <a:r>
              <a:rPr lang="en-US" altLang="en-US" sz="2400" baseline="-25000">
                <a:latin typeface="Times New Roman" pitchFamily="18" charset="0"/>
              </a:rPr>
              <a:t>0 </a:t>
            </a:r>
            <a:r>
              <a:rPr lang="en-US" altLang="en-US" sz="2400">
                <a:latin typeface="Times New Roman" pitchFamily="18" charset="0"/>
              </a:rPr>
              <a:t>+ </a:t>
            </a:r>
            <a:r>
              <a:rPr lang="en-US" altLang="en-US" sz="2400">
                <a:latin typeface="Times New Roman" pitchFamily="18" charset="0"/>
                <a:cs typeface="Times New Roman" pitchFamily="18" charset="0"/>
              </a:rPr>
              <a:t>τ</a:t>
            </a:r>
            <a:endParaRPr lang="en-GB" altLang="en-US" sz="2400">
              <a:latin typeface="Times New Roman" pitchFamily="18" charset="0"/>
            </a:endParaRPr>
          </a:p>
        </p:txBody>
      </p:sp>
      <p:sp>
        <p:nvSpPr>
          <p:cNvPr id="300039" name="Text Box 7"/>
          <p:cNvSpPr txBox="1">
            <a:spLocks noChangeArrowheads="1"/>
          </p:cNvSpPr>
          <p:nvPr/>
        </p:nvSpPr>
        <p:spPr bwMode="auto">
          <a:xfrm>
            <a:off x="2438400" y="5867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a:latin typeface="Times New Roman" pitchFamily="18" charset="0"/>
              </a:rPr>
              <a:t>t = t</a:t>
            </a:r>
            <a:r>
              <a:rPr lang="en-US" altLang="en-US" sz="2400" baseline="-25000">
                <a:latin typeface="Times New Roman" pitchFamily="18" charset="0"/>
              </a:rPr>
              <a:t>0 </a:t>
            </a:r>
            <a:r>
              <a:rPr lang="en-US" altLang="en-US" sz="2400">
                <a:latin typeface="Times New Roman" pitchFamily="18" charset="0"/>
              </a:rPr>
              <a:t>+ 2</a:t>
            </a:r>
            <a:r>
              <a:rPr lang="en-US" altLang="en-US" sz="2400">
                <a:latin typeface="Times New Roman" pitchFamily="18" charset="0"/>
                <a:cs typeface="Times New Roman" pitchFamily="18" charset="0"/>
              </a:rPr>
              <a:t>τ</a:t>
            </a:r>
            <a:endParaRPr lang="en-GB" altLang="en-US" sz="2400">
              <a:latin typeface="Times New Roman" pitchFamily="18" charset="0"/>
            </a:endParaRPr>
          </a:p>
        </p:txBody>
      </p:sp>
      <p:sp>
        <p:nvSpPr>
          <p:cNvPr id="300040" name="Text Box 8"/>
          <p:cNvSpPr txBox="1">
            <a:spLocks noChangeArrowheads="1"/>
          </p:cNvSpPr>
          <p:nvPr/>
        </p:nvSpPr>
        <p:spPr bwMode="auto">
          <a:xfrm>
            <a:off x="6096000" y="5867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a:latin typeface="Times New Roman" pitchFamily="18" charset="0"/>
              </a:rPr>
              <a:t>t = t</a:t>
            </a:r>
            <a:r>
              <a:rPr lang="en-US" altLang="en-US" sz="2400" baseline="-25000">
                <a:latin typeface="Times New Roman" pitchFamily="18" charset="0"/>
              </a:rPr>
              <a:t>0 </a:t>
            </a:r>
            <a:r>
              <a:rPr lang="en-US" altLang="en-US" sz="2400">
                <a:latin typeface="Times New Roman" pitchFamily="18" charset="0"/>
              </a:rPr>
              <a:t>+ 3</a:t>
            </a:r>
            <a:r>
              <a:rPr lang="en-US" altLang="en-US" sz="2400">
                <a:latin typeface="Times New Roman" pitchFamily="18" charset="0"/>
                <a:cs typeface="Times New Roman" pitchFamily="18" charset="0"/>
              </a:rPr>
              <a:t>τ</a:t>
            </a:r>
            <a:endParaRPr lang="en-GB" altLang="en-US" sz="2400">
              <a:latin typeface="Times New Roman" pitchFamily="18" charset="0"/>
            </a:endParaRPr>
          </a:p>
        </p:txBody>
      </p:sp>
    </p:spTree>
  </p:cSld>
  <p:clrMapOvr>
    <a:masterClrMapping/>
  </p:clrMapOvr>
  <p:transition spd="slow"/>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pPr eaLnBrk="1" hangingPunct="1"/>
            <a:r>
              <a:rPr lang="en-US" altLang="en-US"/>
              <a:t>Semantic Pendulum (Cyclic)</a:t>
            </a:r>
            <a:endParaRPr lang="en-GB" altLang="en-US"/>
          </a:p>
        </p:txBody>
      </p:sp>
      <p:sp>
        <p:nvSpPr>
          <p:cNvPr id="301059" name="Rectangle 3"/>
          <p:cNvSpPr>
            <a:spLocks noChangeArrowheads="1"/>
          </p:cNvSpPr>
          <p:nvPr/>
        </p:nvSpPr>
        <p:spPr bwMode="auto">
          <a:xfrm>
            <a:off x="2995613" y="3195711"/>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301060" name="Object 4"/>
          <p:cNvGraphicFramePr>
            <a:graphicFrameLocks noChangeAspect="1"/>
          </p:cNvGraphicFramePr>
          <p:nvPr/>
        </p:nvGraphicFramePr>
        <p:xfrm>
          <a:off x="1066800" y="2667000"/>
          <a:ext cx="7467600" cy="1104900"/>
        </p:xfrm>
        <a:graphic>
          <a:graphicData uri="http://schemas.openxmlformats.org/presentationml/2006/ole">
            <mc:AlternateContent xmlns:mc="http://schemas.openxmlformats.org/markup-compatibility/2006">
              <mc:Choice xmlns:v="urn:schemas-microsoft-com:vml" Requires="v">
                <p:oleObj r:id="rId2" imgW="3143250" imgH="466725" progId="MSDraw.Drawing.8.2">
                  <p:embed/>
                </p:oleObj>
              </mc:Choice>
              <mc:Fallback>
                <p:oleObj r:id="rId2" imgW="3143250" imgH="466725" progId="MSDraw.Drawing.8.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667000"/>
                        <a:ext cx="7467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pPr eaLnBrk="1" hangingPunct="1"/>
            <a:r>
              <a:rPr lang="en-US" altLang="en-US"/>
              <a:t>Cyclic Pendulum Example</a:t>
            </a:r>
            <a:endParaRPr lang="en-GB" altLang="en-US"/>
          </a:p>
        </p:txBody>
      </p:sp>
      <p:sp>
        <p:nvSpPr>
          <p:cNvPr id="302083" name="Rectangle 3"/>
          <p:cNvSpPr>
            <a:spLocks noChangeArrowheads="1"/>
          </p:cNvSpPr>
          <p:nvPr/>
        </p:nvSpPr>
        <p:spPr bwMode="auto">
          <a:xfrm>
            <a:off x="2624138" y="2805186"/>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302084" name="Object 4"/>
          <p:cNvGraphicFramePr>
            <a:graphicFrameLocks noChangeAspect="1"/>
          </p:cNvGraphicFramePr>
          <p:nvPr/>
        </p:nvGraphicFramePr>
        <p:xfrm>
          <a:off x="1219200" y="3962400"/>
          <a:ext cx="7239000" cy="2317750"/>
        </p:xfrm>
        <a:graphic>
          <a:graphicData uri="http://schemas.openxmlformats.org/presentationml/2006/ole">
            <mc:AlternateContent xmlns:mc="http://schemas.openxmlformats.org/markup-compatibility/2006">
              <mc:Choice xmlns:v="urn:schemas-microsoft-com:vml" Requires="v">
                <p:oleObj r:id="rId2" imgW="3886200" imgH="1247775" progId="MSDraw.Drawing.8.2">
                  <p:embed/>
                </p:oleObj>
              </mc:Choice>
              <mc:Fallback>
                <p:oleObj r:id="rId2" imgW="3886200" imgH="1247775" progId="MSDraw.Drawing.8.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962400"/>
                        <a:ext cx="7239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2085" name="Text Box 5"/>
          <p:cNvSpPr txBox="1">
            <a:spLocks noChangeArrowheads="1"/>
          </p:cNvSpPr>
          <p:nvPr/>
        </p:nvSpPr>
        <p:spPr bwMode="auto">
          <a:xfrm>
            <a:off x="2266950" y="44577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a:latin typeface="Times New Roman" pitchFamily="18" charset="0"/>
              </a:rPr>
              <a:t>t = t</a:t>
            </a:r>
            <a:r>
              <a:rPr lang="en-US" altLang="en-US" sz="2400" baseline="-25000">
                <a:latin typeface="Times New Roman" pitchFamily="18" charset="0"/>
              </a:rPr>
              <a:t>0</a:t>
            </a:r>
            <a:endParaRPr lang="en-GB" altLang="en-US" sz="2400" baseline="-25000">
              <a:latin typeface="Times New Roman" pitchFamily="18" charset="0"/>
            </a:endParaRPr>
          </a:p>
        </p:txBody>
      </p:sp>
      <p:sp>
        <p:nvSpPr>
          <p:cNvPr id="302086" name="Text Box 6"/>
          <p:cNvSpPr txBox="1">
            <a:spLocks noChangeArrowheads="1"/>
          </p:cNvSpPr>
          <p:nvPr/>
        </p:nvSpPr>
        <p:spPr bwMode="auto">
          <a:xfrm>
            <a:off x="6477000" y="4510088"/>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a:latin typeface="Times New Roman" pitchFamily="18" charset="0"/>
              </a:rPr>
              <a:t>t = t</a:t>
            </a:r>
            <a:r>
              <a:rPr lang="en-US" altLang="en-US" sz="2400" baseline="-25000">
                <a:latin typeface="Times New Roman" pitchFamily="18" charset="0"/>
              </a:rPr>
              <a:t>0 </a:t>
            </a:r>
            <a:r>
              <a:rPr lang="en-US" altLang="en-US" sz="2400">
                <a:latin typeface="Times New Roman" pitchFamily="18" charset="0"/>
              </a:rPr>
              <a:t>+ 2</a:t>
            </a:r>
            <a:r>
              <a:rPr lang="en-US" altLang="en-US" sz="2400">
                <a:latin typeface="Times New Roman" pitchFamily="18" charset="0"/>
                <a:cs typeface="Times New Roman" pitchFamily="18" charset="0"/>
              </a:rPr>
              <a:t>τ</a:t>
            </a:r>
            <a:endParaRPr lang="en-GB" altLang="en-US" sz="2400">
              <a:latin typeface="Times New Roman" pitchFamily="18" charset="0"/>
            </a:endParaRPr>
          </a:p>
        </p:txBody>
      </p:sp>
      <p:sp>
        <p:nvSpPr>
          <p:cNvPr id="302087" name="Text Box 7"/>
          <p:cNvSpPr txBox="1">
            <a:spLocks noChangeArrowheads="1"/>
          </p:cNvSpPr>
          <p:nvPr/>
        </p:nvSpPr>
        <p:spPr bwMode="auto">
          <a:xfrm>
            <a:off x="1981200" y="5881688"/>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a:latin typeface="Times New Roman" pitchFamily="18" charset="0"/>
              </a:rPr>
              <a:t>t = t</a:t>
            </a:r>
            <a:r>
              <a:rPr lang="en-US" altLang="en-US" sz="2400" baseline="-25000">
                <a:latin typeface="Times New Roman" pitchFamily="18" charset="0"/>
              </a:rPr>
              <a:t>0 </a:t>
            </a:r>
            <a:r>
              <a:rPr lang="en-US" altLang="en-US" sz="2400">
                <a:latin typeface="Times New Roman" pitchFamily="18" charset="0"/>
              </a:rPr>
              <a:t>+ 5</a:t>
            </a:r>
            <a:r>
              <a:rPr lang="en-US" altLang="en-US" sz="2400">
                <a:latin typeface="Times New Roman" pitchFamily="18" charset="0"/>
                <a:cs typeface="Times New Roman" pitchFamily="18" charset="0"/>
              </a:rPr>
              <a:t>τ</a:t>
            </a:r>
            <a:endParaRPr lang="en-GB" altLang="en-US" sz="2400">
              <a:latin typeface="Times New Roman" pitchFamily="18" charset="0"/>
            </a:endParaRPr>
          </a:p>
        </p:txBody>
      </p:sp>
      <p:sp>
        <p:nvSpPr>
          <p:cNvPr id="302088" name="Text Box 8"/>
          <p:cNvSpPr txBox="1">
            <a:spLocks noChangeArrowheads="1"/>
          </p:cNvSpPr>
          <p:nvPr/>
        </p:nvSpPr>
        <p:spPr bwMode="auto">
          <a:xfrm>
            <a:off x="6324600" y="5957888"/>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a:latin typeface="Times New Roman" pitchFamily="18" charset="0"/>
              </a:rPr>
              <a:t>t = t</a:t>
            </a:r>
            <a:r>
              <a:rPr lang="en-US" altLang="en-US" sz="2400" baseline="-25000">
                <a:latin typeface="Times New Roman" pitchFamily="18" charset="0"/>
              </a:rPr>
              <a:t>0 </a:t>
            </a:r>
            <a:r>
              <a:rPr lang="en-US" altLang="en-US" sz="2400">
                <a:latin typeface="Times New Roman" pitchFamily="18" charset="0"/>
              </a:rPr>
              <a:t>+ 7</a:t>
            </a:r>
            <a:r>
              <a:rPr lang="en-US" altLang="en-US" sz="2400">
                <a:latin typeface="Times New Roman" pitchFamily="18" charset="0"/>
                <a:cs typeface="Times New Roman" pitchFamily="18" charset="0"/>
              </a:rPr>
              <a:t>τ</a:t>
            </a:r>
            <a:endParaRPr lang="en-GB" altLang="en-US" sz="2400">
              <a:latin typeface="Times New Roman" pitchFamily="18" charset="0"/>
            </a:endParaRPr>
          </a:p>
        </p:txBody>
      </p:sp>
      <p:sp>
        <p:nvSpPr>
          <p:cNvPr id="302089" name="Rectangle 9"/>
          <p:cNvSpPr>
            <a:spLocks noChangeArrowheads="1"/>
          </p:cNvSpPr>
          <p:nvPr/>
        </p:nvSpPr>
        <p:spPr bwMode="auto">
          <a:xfrm>
            <a:off x="2995613" y="3195711"/>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aphicFrame>
        <p:nvGraphicFramePr>
          <p:cNvPr id="302090" name="Object 10"/>
          <p:cNvGraphicFramePr>
            <a:graphicFrameLocks noChangeAspect="1"/>
          </p:cNvGraphicFramePr>
          <p:nvPr/>
        </p:nvGraphicFramePr>
        <p:xfrm>
          <a:off x="1219200" y="1905000"/>
          <a:ext cx="7086600" cy="1049338"/>
        </p:xfrm>
        <a:graphic>
          <a:graphicData uri="http://schemas.openxmlformats.org/presentationml/2006/ole">
            <mc:AlternateContent xmlns:mc="http://schemas.openxmlformats.org/markup-compatibility/2006">
              <mc:Choice xmlns:v="urn:schemas-microsoft-com:vml" Requires="v">
                <p:oleObj r:id="rId4" imgW="3149600" imgH="469900" progId="MSDraw.Drawing.8.2">
                  <p:embed/>
                </p:oleObj>
              </mc:Choice>
              <mc:Fallback>
                <p:oleObj r:id="rId4" imgW="3149600" imgH="469900" progId="MSDraw.Drawing.8.2">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905000"/>
                        <a:ext cx="70866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Grp="1" noChangeArrowheads="1"/>
          </p:cNvSpPr>
          <p:nvPr>
            <p:ph type="title"/>
          </p:nvPr>
        </p:nvSpPr>
        <p:spPr>
          <a:xfrm>
            <a:off x="468313" y="74"/>
            <a:ext cx="8229600" cy="620713"/>
          </a:xfrm>
        </p:spPr>
        <p:txBody>
          <a:bodyPr/>
          <a:lstStyle/>
          <a:p>
            <a:pPr eaLnBrk="1" hangingPunct="1"/>
            <a:r>
              <a:rPr lang="en-US" altLang="en-US" sz="3200"/>
              <a:t>URI vs. URL vs. URN</a:t>
            </a:r>
          </a:p>
        </p:txBody>
      </p:sp>
      <p:pic>
        <p:nvPicPr>
          <p:cNvPr id="117763" name="Picture 6" descr="Image:URI Venn Diagram.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87" y="1846263"/>
            <a:ext cx="41751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7"/>
          <p:cNvSpPr txBox="1">
            <a:spLocks noChangeArrowheads="1"/>
          </p:cNvSpPr>
          <p:nvPr/>
        </p:nvSpPr>
        <p:spPr bwMode="auto">
          <a:xfrm>
            <a:off x="755650" y="4365699"/>
            <a:ext cx="8064822" cy="189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000" tIns="10800" rIns="18000" bIns="10800"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hlinkClick r:id="rId3" tooltip="Enlarge"/>
              </a:rPr>
              <a:t> </a:t>
            </a:r>
            <a:endParaRPr lang="en-US" altLang="en-US" sz="1400" dirty="0"/>
          </a:p>
          <a:p>
            <a:pPr eaLnBrk="1" hangingPunct="1">
              <a:spcBef>
                <a:spcPct val="0"/>
              </a:spcBef>
              <a:buFontTx/>
              <a:buNone/>
            </a:pPr>
            <a:r>
              <a:rPr lang="en-US" altLang="en-US" sz="1800" dirty="0"/>
              <a:t>Venn diagram of Uniform Resource Identifier (URI) scheme categories. Schemes in the URL (locator) and URN (name) categories both function as resource IDs, so URL and URN are subsets of URI. They are also, generally, disjoint sets. However, many schemes can't be categorized as strictly one or the other, because all URIs can be treated as names, and some schemes embody aspects of both categories – or neither.</a:t>
            </a:r>
          </a:p>
        </p:txBody>
      </p:sp>
      <p:sp>
        <p:nvSpPr>
          <p:cNvPr id="5" name="TextBox 4"/>
          <p:cNvSpPr txBox="1"/>
          <p:nvPr/>
        </p:nvSpPr>
        <p:spPr>
          <a:xfrm>
            <a:off x="5148265" y="620713"/>
            <a:ext cx="3816350" cy="2246312"/>
          </a:xfrm>
          <a:prstGeom prst="rect">
            <a:avLst/>
          </a:prstGeom>
          <a:solidFill>
            <a:schemeClr val="bg2">
              <a:lumMod val="20000"/>
              <a:lumOff val="80000"/>
            </a:schemeClr>
          </a:solidFill>
          <a:ln>
            <a:solidFill>
              <a:schemeClr val="tx1"/>
            </a:solidFill>
          </a:ln>
        </p:spPr>
        <p:txBody>
          <a:bodyPr>
            <a:spAutoFit/>
          </a:bodyPr>
          <a:lstStyle/>
          <a:p>
            <a:pPr>
              <a:defRPr/>
            </a:pPr>
            <a:r>
              <a:rPr lang="en-US" dirty="0"/>
              <a:t>A URI represents a single concept or thing, but many URIs can represent the same thing. </a:t>
            </a:r>
          </a:p>
          <a:p>
            <a:pPr>
              <a:defRPr/>
            </a:pPr>
            <a:endParaRPr lang="en-US" dirty="0"/>
          </a:p>
          <a:p>
            <a:pPr>
              <a:defRPr/>
            </a:pPr>
            <a:r>
              <a:rPr lang="en-US" dirty="0"/>
              <a:t>All URLs are URIs. Not all URIs are URLs. </a:t>
            </a:r>
          </a:p>
          <a:p>
            <a:pPr>
              <a:defRPr/>
            </a:pPr>
            <a:endParaRPr lang="en-US" dirty="0"/>
          </a:p>
          <a:p>
            <a:pPr>
              <a:defRPr/>
            </a:pPr>
            <a:r>
              <a:rPr lang="en-US" b="1" dirty="0"/>
              <a:t>URI </a:t>
            </a:r>
            <a:r>
              <a:rPr lang="en-US" dirty="0"/>
              <a:t>  identifies something uniquely. </a:t>
            </a:r>
          </a:p>
          <a:p>
            <a:pPr>
              <a:defRPr/>
            </a:pPr>
            <a:endParaRPr lang="en-US" dirty="0"/>
          </a:p>
          <a:p>
            <a:pPr>
              <a:defRPr/>
            </a:pPr>
            <a:r>
              <a:rPr lang="en-US" b="1" dirty="0"/>
              <a:t>URN </a:t>
            </a:r>
            <a:r>
              <a:rPr lang="en-US" dirty="0"/>
              <a:t>  identifies something by name.</a:t>
            </a:r>
          </a:p>
          <a:p>
            <a:pPr>
              <a:defRPr/>
            </a:pPr>
            <a:endParaRPr lang="en-US" dirty="0"/>
          </a:p>
          <a:p>
            <a:pPr>
              <a:defRPr/>
            </a:pPr>
            <a:r>
              <a:rPr lang="en-US" b="1" dirty="0"/>
              <a:t>URL </a:t>
            </a:r>
            <a:r>
              <a:rPr lang="en-US" dirty="0"/>
              <a:t> identifies something by address. </a:t>
            </a:r>
          </a:p>
        </p:txBody>
      </p:sp>
      <p:sp>
        <p:nvSpPr>
          <p:cNvPr id="117766" name="Rectangle 1"/>
          <p:cNvSpPr>
            <a:spLocks noChangeArrowheads="1"/>
          </p:cNvSpPr>
          <p:nvPr/>
        </p:nvSpPr>
        <p:spPr bwMode="auto">
          <a:xfrm>
            <a:off x="5195925" y="3213101"/>
            <a:ext cx="394210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Read here the simple explanation:</a:t>
            </a:r>
          </a:p>
          <a:p>
            <a:pPr eaLnBrk="1" hangingPunct="1">
              <a:spcBef>
                <a:spcPct val="0"/>
              </a:spcBef>
              <a:buFontTx/>
              <a:buNone/>
            </a:pPr>
            <a:endParaRPr lang="en-US" altLang="en-US" sz="1800"/>
          </a:p>
          <a:p>
            <a:pPr eaLnBrk="1" hangingPunct="1">
              <a:spcBef>
                <a:spcPct val="0"/>
              </a:spcBef>
              <a:buFontTx/>
              <a:buNone/>
            </a:pPr>
            <a:r>
              <a:rPr lang="en-US" altLang="en-US" sz="1800">
                <a:hlinkClick r:id="rId4"/>
              </a:rPr>
              <a:t>http://webpro.ninja/url-vs-uri-vs-urn/</a:t>
            </a:r>
            <a:r>
              <a:rPr lang="en-US" altLang="en-US" sz="1800"/>
              <a:t>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4" y="1276789"/>
            <a:ext cx="8784976" cy="34163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Monotonic Reasoning on top of ontologies</a:t>
            </a:r>
          </a:p>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or</a:t>
            </a:r>
          </a:p>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Semantic Web Rule Language </a:t>
            </a:r>
            <a:r>
              <a:rPr lang="en-US" sz="4400" b="1" u="sng" dirty="0">
                <a:ln w="11430"/>
                <a:solidFill>
                  <a:srgbClr val="FF0000"/>
                </a:solidFill>
                <a:effectLst>
                  <a:outerShdw blurRad="50800" dist="39000" dir="5460000" algn="tl">
                    <a:srgbClr val="000000">
                      <a:alpha val="38000"/>
                    </a:srgbClr>
                  </a:outerShdw>
                </a:effectLst>
              </a:rPr>
              <a:t>(SWRL)</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OWL-DL “friend”</a:t>
            </a:r>
          </a:p>
        </p:txBody>
      </p:sp>
      <p:grpSp>
        <p:nvGrpSpPr>
          <p:cNvPr id="303107" name="Group 3"/>
          <p:cNvGrpSpPr>
            <a:grpSpLocks/>
          </p:cNvGrpSpPr>
          <p:nvPr/>
        </p:nvGrpSpPr>
        <p:grpSpPr bwMode="auto">
          <a:xfrm>
            <a:off x="664696" y="4857752"/>
            <a:ext cx="7904459" cy="1933574"/>
            <a:chOff x="665332" y="4857464"/>
            <a:chExt cx="7904519" cy="1933575"/>
          </a:xfrm>
        </p:grpSpPr>
        <p:pic>
          <p:nvPicPr>
            <p:cNvPr id="30311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8776" y="4857464"/>
              <a:ext cx="47910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31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32" y="4921736"/>
              <a:ext cx="3024336" cy="177455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03108" name="Rectangle 4"/>
          <p:cNvSpPr>
            <a:spLocks noChangeArrowheads="1"/>
          </p:cNvSpPr>
          <p:nvPr/>
        </p:nvSpPr>
        <p:spPr bwMode="auto">
          <a:xfrm>
            <a:off x="2898812" y="3860806"/>
            <a:ext cx="32429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hlinkClick r:id="rId4"/>
              </a:rPr>
              <a:t>http://www.w3.org/Submission/SWRL/</a:t>
            </a:r>
            <a:r>
              <a:rPr lang="en-US" altLang="en-US" sz="1400"/>
              <a:t>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1050925" y="-76200"/>
            <a:ext cx="7772400" cy="792163"/>
          </a:xfrm>
        </p:spPr>
        <p:txBody>
          <a:bodyPr/>
          <a:lstStyle/>
          <a:p>
            <a:pPr eaLnBrk="1" hangingPunct="1"/>
            <a:r>
              <a:rPr lang="en-US" altLang="en-US"/>
              <a:t>Semantic Rules in SWRL</a:t>
            </a:r>
          </a:p>
        </p:txBody>
      </p:sp>
      <p:pic>
        <p:nvPicPr>
          <p:cNvPr id="304131" name="Picture 3" descr="SWRLT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2" y="765175"/>
            <a:ext cx="8955088"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itle 1"/>
          <p:cNvSpPr>
            <a:spLocks noGrp="1"/>
          </p:cNvSpPr>
          <p:nvPr>
            <p:ph type="title"/>
          </p:nvPr>
        </p:nvSpPr>
        <p:spPr>
          <a:xfrm>
            <a:off x="468313" y="188913"/>
            <a:ext cx="8229600" cy="1143000"/>
          </a:xfrm>
        </p:spPr>
        <p:txBody>
          <a:bodyPr/>
          <a:lstStyle/>
          <a:p>
            <a:r>
              <a:rPr lang="en-US" altLang="en-US"/>
              <a:t>SWRL Rule structure</a:t>
            </a:r>
          </a:p>
        </p:txBody>
      </p:sp>
      <p:sp>
        <p:nvSpPr>
          <p:cNvPr id="3" name="Rectangle 2"/>
          <p:cNvSpPr/>
          <p:nvPr/>
        </p:nvSpPr>
        <p:spPr>
          <a:xfrm>
            <a:off x="100014" y="1125538"/>
            <a:ext cx="9004300" cy="4584700"/>
          </a:xfrm>
          <a:prstGeom prst="rect">
            <a:avLst/>
          </a:prstGeom>
          <a:solidFill>
            <a:schemeClr val="bg1">
              <a:lumMod val="85000"/>
            </a:schemeClr>
          </a:solidFill>
          <a:ln w="19050">
            <a:solidFill>
              <a:schemeClr val="tx1"/>
            </a:solidFill>
          </a:ln>
        </p:spPr>
        <p:txBody>
          <a:bodyPr>
            <a:spAutoFit/>
          </a:bodyPr>
          <a:lstStyle/>
          <a:p>
            <a:pPr>
              <a:defRPr/>
            </a:pPr>
            <a:r>
              <a:rPr lang="en-US" sz="2000" dirty="0"/>
              <a:t>Contains an </a:t>
            </a:r>
            <a:r>
              <a:rPr lang="en-US" sz="2000" b="1" i="1" dirty="0"/>
              <a:t>antecedent</a:t>
            </a:r>
            <a:r>
              <a:rPr lang="en-US" sz="2000" dirty="0"/>
              <a:t> part (</a:t>
            </a:r>
            <a:r>
              <a:rPr lang="en-US" sz="2000" i="1" dirty="0"/>
              <a:t>body)</a:t>
            </a:r>
            <a:r>
              <a:rPr lang="en-US" sz="2000" dirty="0"/>
              <a:t>, and a </a:t>
            </a:r>
            <a:r>
              <a:rPr lang="en-US" sz="2000" b="1" i="1" dirty="0"/>
              <a:t>consequent</a:t>
            </a:r>
            <a:r>
              <a:rPr lang="en-US" sz="2000" dirty="0"/>
              <a:t> (</a:t>
            </a:r>
            <a:r>
              <a:rPr lang="en-US" sz="2000" i="1" dirty="0"/>
              <a:t>head)</a:t>
            </a:r>
            <a:r>
              <a:rPr lang="en-US" sz="2000" dirty="0"/>
              <a:t>.</a:t>
            </a:r>
          </a:p>
          <a:p>
            <a:pPr>
              <a:defRPr/>
            </a:pPr>
            <a:r>
              <a:rPr lang="en-US" sz="2000" dirty="0"/>
              <a:t>The body and head consist of positive conjunctions of </a:t>
            </a:r>
            <a:r>
              <a:rPr lang="en-US" sz="2000" i="1" dirty="0"/>
              <a:t>atoms</a:t>
            </a:r>
            <a:r>
              <a:rPr lang="en-US" sz="2000" dirty="0"/>
              <a:t>:</a:t>
            </a:r>
          </a:p>
          <a:p>
            <a:pPr>
              <a:defRPr/>
            </a:pPr>
            <a:endParaRPr lang="en-US" b="1" i="1" dirty="0"/>
          </a:p>
          <a:p>
            <a:pPr>
              <a:defRPr/>
            </a:pPr>
            <a:r>
              <a:rPr lang="en-US" sz="2000" b="1" i="1" dirty="0"/>
              <a:t>                    Atom </a:t>
            </a:r>
            <a:r>
              <a:rPr lang="en-US" altLang="en-US" sz="2000" b="1" dirty="0">
                <a:sym typeface="Symbol" pitchFamily="18" charset="2"/>
              </a:rPr>
              <a:t></a:t>
            </a:r>
            <a:r>
              <a:rPr lang="en-US" sz="2000" b="1" i="1" dirty="0"/>
              <a:t> Atom …    </a:t>
            </a:r>
            <a:r>
              <a:rPr lang="en-US" sz="2800" b="1" i="1" dirty="0"/>
              <a:t>→</a:t>
            </a:r>
            <a:r>
              <a:rPr lang="en-US" sz="2000" b="1" i="1" dirty="0"/>
              <a:t>    Atom </a:t>
            </a:r>
            <a:r>
              <a:rPr lang="en-US" altLang="en-US" sz="2000" b="1" dirty="0">
                <a:sym typeface="Symbol" pitchFamily="18" charset="2"/>
              </a:rPr>
              <a:t></a:t>
            </a:r>
            <a:r>
              <a:rPr lang="en-US" sz="2000" b="1" i="1" dirty="0"/>
              <a:t> Atom …</a:t>
            </a:r>
          </a:p>
          <a:p>
            <a:pPr>
              <a:defRPr/>
            </a:pPr>
            <a:endParaRPr lang="en-US" b="1" i="1" dirty="0"/>
          </a:p>
          <a:p>
            <a:pPr>
              <a:defRPr/>
            </a:pPr>
            <a:r>
              <a:rPr lang="en-US" dirty="0"/>
              <a:t>SWRL provides seven types of atoms:</a:t>
            </a:r>
          </a:p>
          <a:p>
            <a:pPr>
              <a:defRPr/>
            </a:pPr>
            <a:endParaRPr lang="en-US" dirty="0"/>
          </a:p>
          <a:p>
            <a:pPr>
              <a:defRPr/>
            </a:pPr>
            <a:r>
              <a:rPr lang="en-US" dirty="0"/>
              <a:t> - Class Atoms </a:t>
            </a:r>
            <a:r>
              <a:rPr lang="en-US" b="1" i="1" dirty="0" err="1"/>
              <a:t>owl:Class</a:t>
            </a:r>
            <a:r>
              <a:rPr lang="en-US" b="1" i="1" dirty="0"/>
              <a:t>			</a:t>
            </a:r>
            <a:r>
              <a:rPr lang="en-US" dirty="0"/>
              <a:t>e.g.,</a:t>
            </a:r>
            <a:r>
              <a:rPr lang="en-US" b="1" i="1" dirty="0"/>
              <a:t>	Person (?x)</a:t>
            </a:r>
            <a:r>
              <a:rPr lang="en-US" dirty="0"/>
              <a:t>, …,</a:t>
            </a:r>
            <a:r>
              <a:rPr lang="en-US" b="1" i="1" dirty="0"/>
              <a:t> Person (John)</a:t>
            </a:r>
          </a:p>
          <a:p>
            <a:pPr>
              <a:defRPr/>
            </a:pPr>
            <a:endParaRPr lang="en-US" b="1" i="1" dirty="0"/>
          </a:p>
          <a:p>
            <a:pPr>
              <a:defRPr/>
            </a:pPr>
            <a:r>
              <a:rPr lang="en-US" dirty="0"/>
              <a:t> - Individual Property atoms </a:t>
            </a:r>
            <a:r>
              <a:rPr lang="en-US" b="1" i="1" dirty="0"/>
              <a:t>owl:ObjectProperty	</a:t>
            </a:r>
            <a:r>
              <a:rPr lang="en-US" dirty="0"/>
              <a:t>e.g.,</a:t>
            </a:r>
            <a:r>
              <a:rPr lang="en-US" b="1" i="1" dirty="0"/>
              <a:t>	loves (?x, ?y)</a:t>
            </a:r>
            <a:r>
              <a:rPr lang="en-US" dirty="0"/>
              <a:t>, …,</a:t>
            </a:r>
            <a:r>
              <a:rPr lang="en-US" b="1" i="1" dirty="0"/>
              <a:t> loves (John, Mary)</a:t>
            </a:r>
          </a:p>
          <a:p>
            <a:pPr>
              <a:defRPr/>
            </a:pPr>
            <a:endParaRPr lang="en-US" dirty="0"/>
          </a:p>
          <a:p>
            <a:pPr>
              <a:defRPr/>
            </a:pPr>
            <a:r>
              <a:rPr lang="en-US" dirty="0"/>
              <a:t> - Data Valued Property atoms </a:t>
            </a:r>
            <a:r>
              <a:rPr lang="en-US" b="1" i="1" dirty="0"/>
              <a:t>owl:DatatypeProperty	</a:t>
            </a:r>
            <a:r>
              <a:rPr lang="en-US" dirty="0"/>
              <a:t>e.g.,	</a:t>
            </a:r>
            <a:r>
              <a:rPr lang="en-US" b="1" i="1" dirty="0"/>
              <a:t>hasAge(?x, 19)</a:t>
            </a:r>
            <a:r>
              <a:rPr lang="en-US" dirty="0"/>
              <a:t>, …, </a:t>
            </a:r>
            <a:r>
              <a:rPr lang="en-US" b="1" i="1" dirty="0"/>
              <a:t>hasAge(Mary, 19) </a:t>
            </a:r>
          </a:p>
          <a:p>
            <a:pPr>
              <a:defRPr/>
            </a:pPr>
            <a:endParaRPr lang="en-US" dirty="0"/>
          </a:p>
          <a:p>
            <a:pPr>
              <a:defRPr/>
            </a:pPr>
            <a:r>
              <a:rPr lang="en-US" dirty="0"/>
              <a:t> - Different Individuals atoms			e.g.,	</a:t>
            </a:r>
            <a:r>
              <a:rPr lang="en-US" b="1" i="1" dirty="0" err="1"/>
              <a:t>differentFrom</a:t>
            </a:r>
            <a:r>
              <a:rPr lang="en-US" b="1" i="1" dirty="0"/>
              <a:t>(?x, ?y)</a:t>
            </a:r>
            <a:r>
              <a:rPr lang="en-US" dirty="0"/>
              <a:t>, …,</a:t>
            </a:r>
          </a:p>
          <a:p>
            <a:pPr>
              <a:defRPr/>
            </a:pPr>
            <a:endParaRPr lang="en-US" dirty="0"/>
          </a:p>
          <a:p>
            <a:pPr>
              <a:defRPr/>
            </a:pPr>
            <a:r>
              <a:rPr lang="en-US" dirty="0"/>
              <a:t> - Same Individual atoms			e.g.,	</a:t>
            </a:r>
            <a:r>
              <a:rPr lang="en-US" b="1" i="1" dirty="0" err="1"/>
              <a:t>sameAs</a:t>
            </a:r>
            <a:r>
              <a:rPr lang="en-US" b="1" i="1" dirty="0"/>
              <a:t>(?x, ?y)</a:t>
            </a:r>
            <a:r>
              <a:rPr lang="en-US" dirty="0"/>
              <a:t>, …, </a:t>
            </a:r>
            <a:r>
              <a:rPr lang="en-US" b="1" i="1" dirty="0" err="1"/>
              <a:t>sameAs</a:t>
            </a:r>
            <a:r>
              <a:rPr lang="en-US" b="1" i="1" dirty="0"/>
              <a:t>(John, ?y)</a:t>
            </a:r>
            <a:endParaRPr lang="en-US" dirty="0"/>
          </a:p>
          <a:p>
            <a:pPr>
              <a:defRPr/>
            </a:pPr>
            <a:endParaRPr lang="en-US" dirty="0"/>
          </a:p>
          <a:p>
            <a:pPr>
              <a:defRPr/>
            </a:pPr>
            <a:endParaRPr lang="en-US" dirty="0"/>
          </a:p>
          <a:p>
            <a:pPr>
              <a:defRPr/>
            </a:pPr>
            <a:r>
              <a:rPr lang="en-US" dirty="0"/>
              <a:t> - Built-in atoms (next slide)</a:t>
            </a:r>
          </a:p>
        </p:txBody>
      </p:sp>
      <p:grpSp>
        <p:nvGrpSpPr>
          <p:cNvPr id="305156" name="Group 7"/>
          <p:cNvGrpSpPr>
            <a:grpSpLocks/>
          </p:cNvGrpSpPr>
          <p:nvPr/>
        </p:nvGrpSpPr>
        <p:grpSpPr bwMode="auto">
          <a:xfrm>
            <a:off x="395288" y="5591175"/>
            <a:ext cx="8497887" cy="1168400"/>
            <a:chOff x="395536" y="5704880"/>
            <a:chExt cx="8496944" cy="1169551"/>
          </a:xfrm>
        </p:grpSpPr>
        <p:sp>
          <p:nvSpPr>
            <p:cNvPr id="305157" name="Rectangle 3"/>
            <p:cNvSpPr>
              <a:spLocks noChangeArrowheads="1"/>
            </p:cNvSpPr>
            <p:nvPr/>
          </p:nvSpPr>
          <p:spPr bwMode="auto">
            <a:xfrm>
              <a:off x="395536" y="5704880"/>
              <a:ext cx="849694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b="1" dirty="0"/>
            </a:p>
            <a:p>
              <a:pPr eaLnBrk="1" hangingPunct="1">
                <a:spcBef>
                  <a:spcPct val="0"/>
                </a:spcBef>
                <a:buFontTx/>
                <a:buNone/>
              </a:pPr>
              <a:r>
                <a:rPr lang="en-US" altLang="en-US" sz="2000" b="1" dirty="0"/>
                <a:t>Person(?x) </a:t>
              </a:r>
              <a:r>
                <a:rPr lang="en-US" altLang="en-US" sz="2000" b="1" dirty="0">
                  <a:sym typeface="Symbol" pitchFamily="18" charset="2"/>
                </a:rPr>
                <a:t></a:t>
              </a:r>
              <a:r>
                <a:rPr lang="en-US" altLang="en-US" sz="2000" b="1" dirty="0"/>
                <a:t> </a:t>
              </a:r>
              <a:r>
                <a:rPr lang="en-US" altLang="en-US" sz="2000" b="1" dirty="0" err="1"/>
                <a:t>hasSibling</a:t>
              </a:r>
              <a:r>
                <a:rPr lang="en-US" altLang="en-US" sz="2000" b="1" dirty="0"/>
                <a:t>(?</a:t>
              </a:r>
              <a:r>
                <a:rPr lang="en-US" altLang="en-US" sz="2000" b="1" dirty="0" err="1"/>
                <a:t>x,?y</a:t>
              </a:r>
              <a:r>
                <a:rPr lang="en-US" altLang="en-US" sz="2000" b="1" dirty="0"/>
                <a:t>) </a:t>
              </a:r>
              <a:r>
                <a:rPr lang="en-US" altLang="en-US" sz="2000" b="1" dirty="0">
                  <a:sym typeface="Symbol" pitchFamily="18" charset="2"/>
                </a:rPr>
                <a:t></a:t>
              </a:r>
              <a:r>
                <a:rPr lang="en-US" altLang="en-US" sz="2000" b="1" dirty="0"/>
                <a:t> Man(?y)   </a:t>
              </a:r>
              <a:r>
                <a:rPr lang="en-US" altLang="en-US" sz="2800" b="1" dirty="0"/>
                <a:t>→</a:t>
              </a:r>
              <a:r>
                <a:rPr lang="en-US" altLang="en-US" sz="2000" b="1" dirty="0"/>
                <a:t>   </a:t>
              </a:r>
              <a:r>
                <a:rPr lang="en-US" altLang="en-US" sz="2000" b="1" dirty="0" err="1"/>
                <a:t>hasBrother</a:t>
              </a:r>
              <a:r>
                <a:rPr lang="en-US" altLang="en-US" sz="2000" b="1" dirty="0"/>
                <a:t>(?</a:t>
              </a:r>
              <a:r>
                <a:rPr lang="en-US" altLang="en-US" sz="2000" b="1" dirty="0" err="1"/>
                <a:t>x,?y</a:t>
              </a:r>
              <a:r>
                <a:rPr lang="en-US" altLang="en-US" sz="2000" b="1" dirty="0"/>
                <a:t>)</a:t>
              </a:r>
            </a:p>
            <a:p>
              <a:pPr eaLnBrk="1" hangingPunct="1">
                <a:spcBef>
                  <a:spcPct val="0"/>
                </a:spcBef>
                <a:buFontTx/>
                <a:buNone/>
              </a:pPr>
              <a:endParaRPr lang="en-US" altLang="en-US" sz="1400" b="1" dirty="0"/>
            </a:p>
            <a:p>
              <a:pPr eaLnBrk="1" hangingPunct="1">
                <a:spcBef>
                  <a:spcPct val="0"/>
                </a:spcBef>
                <a:buFontTx/>
                <a:buNone/>
              </a:pPr>
              <a:r>
                <a:rPr lang="en-US" altLang="en-US" sz="1400" b="1" dirty="0"/>
                <a:t>                                        antecedent                                                                     consequent</a:t>
              </a:r>
              <a:endParaRPr lang="en-US" altLang="en-US" sz="1400" dirty="0"/>
            </a:p>
          </p:txBody>
        </p:sp>
        <p:sp>
          <p:nvSpPr>
            <p:cNvPr id="305158" name="Left Brace 5"/>
            <p:cNvSpPr>
              <a:spLocks/>
            </p:cNvSpPr>
            <p:nvPr/>
          </p:nvSpPr>
          <p:spPr bwMode="auto">
            <a:xfrm rot="16200000">
              <a:off x="2848569" y="3909640"/>
              <a:ext cx="360040" cy="5120072"/>
            </a:xfrm>
            <a:prstGeom prst="leftBrace">
              <a:avLst>
                <a:gd name="adj1" fmla="val 38725"/>
                <a:gd name="adj2" fmla="val 50000"/>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305159" name="Left Brace 6"/>
            <p:cNvSpPr>
              <a:spLocks/>
            </p:cNvSpPr>
            <p:nvPr/>
          </p:nvSpPr>
          <p:spPr bwMode="auto">
            <a:xfrm rot="16200000">
              <a:off x="7190638" y="5352808"/>
              <a:ext cx="360040" cy="2285746"/>
            </a:xfrm>
            <a:prstGeom prst="leftBrace">
              <a:avLst>
                <a:gd name="adj1" fmla="val 38770"/>
                <a:gd name="adj2" fmla="val 50000"/>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Title 1"/>
          <p:cNvSpPr>
            <a:spLocks noGrp="1"/>
          </p:cNvSpPr>
          <p:nvPr>
            <p:ph type="title"/>
          </p:nvPr>
        </p:nvSpPr>
        <p:spPr>
          <a:xfrm>
            <a:off x="457200" y="74"/>
            <a:ext cx="8229600" cy="765175"/>
          </a:xfrm>
        </p:spPr>
        <p:txBody>
          <a:bodyPr/>
          <a:lstStyle/>
          <a:p>
            <a:r>
              <a:rPr lang="en-US" altLang="en-US"/>
              <a:t>SWRL built-ins</a:t>
            </a:r>
          </a:p>
        </p:txBody>
      </p:sp>
      <p:sp>
        <p:nvSpPr>
          <p:cNvPr id="306179" name="TextBox 2"/>
          <p:cNvSpPr txBox="1">
            <a:spLocks noChangeArrowheads="1"/>
          </p:cNvSpPr>
          <p:nvPr/>
        </p:nvSpPr>
        <p:spPr bwMode="auto">
          <a:xfrm>
            <a:off x="179388" y="1557342"/>
            <a:ext cx="3744912"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a:solidFill>
                  <a:srgbClr val="0000FF"/>
                </a:solidFill>
              </a:rPr>
              <a:t>swrlb:equal </a:t>
            </a:r>
            <a:br>
              <a:rPr lang="en-US" altLang="en-US" sz="1400"/>
            </a:br>
            <a:endParaRPr lang="en-US" altLang="en-US" sz="1400"/>
          </a:p>
          <a:p>
            <a:pPr eaLnBrk="1" hangingPunct="1">
              <a:spcBef>
                <a:spcPct val="0"/>
              </a:spcBef>
              <a:buFontTx/>
              <a:buNone/>
            </a:pPr>
            <a:r>
              <a:rPr lang="en-US" altLang="en-US" sz="1600" b="1">
                <a:solidFill>
                  <a:srgbClr val="0000FF"/>
                </a:solidFill>
              </a:rPr>
              <a:t>swrlb:notEqual</a:t>
            </a:r>
            <a:r>
              <a:rPr lang="en-US" altLang="en-US" sz="1400"/>
              <a:t>  </a:t>
            </a:r>
            <a:br>
              <a:rPr lang="en-US" altLang="en-US" sz="1400"/>
            </a:br>
            <a:endParaRPr lang="en-US" altLang="en-US" sz="1400"/>
          </a:p>
          <a:p>
            <a:pPr eaLnBrk="1" hangingPunct="1">
              <a:spcBef>
                <a:spcPct val="0"/>
              </a:spcBef>
              <a:buFontTx/>
              <a:buNone/>
            </a:pPr>
            <a:r>
              <a:rPr lang="en-US" altLang="en-US" sz="1600" b="1">
                <a:solidFill>
                  <a:srgbClr val="0000FF"/>
                </a:solidFill>
              </a:rPr>
              <a:t>swrlb:lessThan </a:t>
            </a:r>
            <a:br>
              <a:rPr lang="en-US" altLang="en-US" sz="1400"/>
            </a:br>
            <a:endParaRPr lang="en-US" altLang="en-US" sz="1400"/>
          </a:p>
          <a:p>
            <a:pPr eaLnBrk="1" hangingPunct="1">
              <a:spcBef>
                <a:spcPct val="0"/>
              </a:spcBef>
              <a:buFontTx/>
              <a:buNone/>
            </a:pPr>
            <a:r>
              <a:rPr lang="en-US" altLang="en-US" sz="1600" b="1">
                <a:solidFill>
                  <a:srgbClr val="0000FF"/>
                </a:solidFill>
              </a:rPr>
              <a:t>swrlb:lessThanOrEqual </a:t>
            </a:r>
            <a:br>
              <a:rPr lang="en-US" altLang="en-US" sz="1400"/>
            </a:br>
            <a:endParaRPr lang="en-US" altLang="en-US" sz="1400"/>
          </a:p>
          <a:p>
            <a:pPr eaLnBrk="1" hangingPunct="1">
              <a:spcBef>
                <a:spcPct val="0"/>
              </a:spcBef>
              <a:buFontTx/>
              <a:buNone/>
            </a:pPr>
            <a:r>
              <a:rPr lang="en-US" altLang="en-US" sz="1600" b="1">
                <a:solidFill>
                  <a:srgbClr val="0000FF"/>
                </a:solidFill>
              </a:rPr>
              <a:t>swrlb:greaterThan </a:t>
            </a:r>
            <a:br>
              <a:rPr lang="en-US" altLang="en-US" sz="1400"/>
            </a:br>
            <a:endParaRPr lang="en-US" altLang="en-US" sz="1400"/>
          </a:p>
          <a:p>
            <a:pPr eaLnBrk="1" hangingPunct="1">
              <a:spcBef>
                <a:spcPct val="0"/>
              </a:spcBef>
              <a:buFontTx/>
              <a:buNone/>
            </a:pPr>
            <a:r>
              <a:rPr lang="en-US" altLang="en-US" sz="1600" b="1">
                <a:solidFill>
                  <a:srgbClr val="0000FF"/>
                </a:solidFill>
              </a:rPr>
              <a:t>swrlb:greaterThanOrEqual</a:t>
            </a:r>
          </a:p>
          <a:p>
            <a:pPr eaLnBrk="1" hangingPunct="1">
              <a:spcBef>
                <a:spcPct val="0"/>
              </a:spcBef>
              <a:buFontTx/>
              <a:buNone/>
            </a:pPr>
            <a:endParaRPr lang="en-US" altLang="en-US" sz="1600" b="1">
              <a:solidFill>
                <a:srgbClr val="0000FF"/>
              </a:solidFill>
            </a:endParaRPr>
          </a:p>
          <a:p>
            <a:pPr eaLnBrk="1" hangingPunct="1">
              <a:spcBef>
                <a:spcPct val="0"/>
              </a:spcBef>
              <a:buFontTx/>
              <a:buNone/>
            </a:pPr>
            <a:r>
              <a:rPr lang="en-US" altLang="en-US" sz="1600" b="1">
                <a:solidFill>
                  <a:srgbClr val="0000FF"/>
                </a:solidFill>
              </a:rPr>
              <a:t>swrlb:stringEqualIgnoreCase</a:t>
            </a:r>
            <a:r>
              <a:rPr lang="en-US" altLang="en-US" sz="1600"/>
              <a:t> (satisfied iff the first argument (string) is the same as the second argument (upper/lower case ignored))</a:t>
            </a:r>
            <a:br>
              <a:rPr lang="en-US" altLang="en-US" sz="1600"/>
            </a:br>
            <a:br>
              <a:rPr lang="en-US" altLang="en-US" sz="1600"/>
            </a:br>
            <a:endParaRPr lang="en-US" altLang="en-US" sz="1600" b="1">
              <a:solidFill>
                <a:srgbClr val="0000FF"/>
              </a:solidFill>
            </a:endParaRPr>
          </a:p>
        </p:txBody>
      </p:sp>
      <p:sp>
        <p:nvSpPr>
          <p:cNvPr id="306180" name="TextBox 3"/>
          <p:cNvSpPr txBox="1">
            <a:spLocks noChangeArrowheads="1"/>
          </p:cNvSpPr>
          <p:nvPr/>
        </p:nvSpPr>
        <p:spPr bwMode="auto">
          <a:xfrm>
            <a:off x="107987" y="1125538"/>
            <a:ext cx="3527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t>Comparison of two datatypes</a:t>
            </a:r>
          </a:p>
        </p:txBody>
      </p:sp>
      <p:sp>
        <p:nvSpPr>
          <p:cNvPr id="306181" name="TextBox 4"/>
          <p:cNvSpPr txBox="1">
            <a:spLocks noChangeArrowheads="1"/>
          </p:cNvSpPr>
          <p:nvPr/>
        </p:nvSpPr>
        <p:spPr bwMode="auto">
          <a:xfrm>
            <a:off x="4422812" y="1290646"/>
            <a:ext cx="4537075"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a:solidFill>
                  <a:srgbClr val="0000FF"/>
                </a:solidFill>
              </a:rPr>
              <a:t>swrlb:add </a:t>
            </a:r>
            <a:r>
              <a:rPr lang="en-US" altLang="en-US" sz="1400"/>
              <a:t>(satisfied iff the first argument is equal to the arithmetic sum of the second argument and the third argument)</a:t>
            </a:r>
            <a:br>
              <a:rPr lang="en-US" altLang="en-US" sz="1400"/>
            </a:br>
            <a:br>
              <a:rPr lang="en-US" altLang="en-US" sz="1400"/>
            </a:br>
            <a:r>
              <a:rPr lang="en-US" altLang="en-US" sz="1600" b="1">
                <a:solidFill>
                  <a:srgbClr val="0000FF"/>
                </a:solidFill>
              </a:rPr>
              <a:t>swrlb:subtract </a:t>
            </a:r>
            <a:br>
              <a:rPr lang="en-US" altLang="en-US" sz="1400"/>
            </a:br>
            <a:endParaRPr lang="en-US" altLang="en-US" sz="1400"/>
          </a:p>
          <a:p>
            <a:pPr eaLnBrk="1" hangingPunct="1">
              <a:spcBef>
                <a:spcPct val="0"/>
              </a:spcBef>
              <a:buFontTx/>
              <a:buNone/>
            </a:pPr>
            <a:r>
              <a:rPr lang="en-US" altLang="en-US" sz="1600" b="1">
                <a:solidFill>
                  <a:srgbClr val="0000FF"/>
                </a:solidFill>
              </a:rPr>
              <a:t>swrlb:multiply</a:t>
            </a:r>
            <a:r>
              <a:rPr lang="en-US" altLang="en-US" sz="1400"/>
              <a:t> </a:t>
            </a:r>
            <a:br>
              <a:rPr lang="en-US" altLang="en-US" sz="1400"/>
            </a:br>
            <a:endParaRPr lang="en-US" altLang="en-US" sz="1400"/>
          </a:p>
          <a:p>
            <a:pPr eaLnBrk="1" hangingPunct="1">
              <a:spcBef>
                <a:spcPct val="0"/>
              </a:spcBef>
              <a:buFontTx/>
              <a:buNone/>
            </a:pPr>
            <a:r>
              <a:rPr lang="en-US" altLang="en-US" sz="1600" b="1">
                <a:solidFill>
                  <a:srgbClr val="0000FF"/>
                </a:solidFill>
              </a:rPr>
              <a:t>swrlb:divide</a:t>
            </a:r>
          </a:p>
          <a:p>
            <a:pPr eaLnBrk="1" hangingPunct="1">
              <a:spcBef>
                <a:spcPct val="0"/>
              </a:spcBef>
              <a:buFontTx/>
              <a:buNone/>
            </a:pPr>
            <a:endParaRPr lang="en-US" altLang="en-US" sz="1400"/>
          </a:p>
          <a:p>
            <a:pPr eaLnBrk="1" hangingPunct="1">
              <a:spcBef>
                <a:spcPct val="0"/>
              </a:spcBef>
              <a:buFontTx/>
              <a:buNone/>
            </a:pPr>
            <a:r>
              <a:rPr lang="en-US" altLang="en-US" sz="1600" b="1">
                <a:solidFill>
                  <a:srgbClr val="0000FF"/>
                </a:solidFill>
              </a:rPr>
              <a:t>swrlb:pow </a:t>
            </a:r>
            <a:r>
              <a:rPr lang="en-US" altLang="en-US" sz="1400"/>
              <a:t>  (satisfied iff the first argument is equal to the result of the second argument raised to the third argument power)</a:t>
            </a:r>
            <a:br>
              <a:rPr lang="en-US" altLang="en-US" sz="1400"/>
            </a:br>
            <a:endParaRPr lang="en-US" altLang="en-US" sz="1400"/>
          </a:p>
          <a:p>
            <a:pPr eaLnBrk="1" hangingPunct="1">
              <a:spcBef>
                <a:spcPct val="0"/>
              </a:spcBef>
              <a:buFontTx/>
              <a:buNone/>
            </a:pPr>
            <a:r>
              <a:rPr lang="en-US" altLang="en-US" sz="1600" b="1">
                <a:solidFill>
                  <a:srgbClr val="0000FF"/>
                </a:solidFill>
              </a:rPr>
              <a:t>swrlb:abs </a:t>
            </a:r>
            <a:r>
              <a:rPr lang="en-US" altLang="en-US" sz="1400"/>
              <a:t>  (satisfied iff the first argument is the absolute value of the second argument)</a:t>
            </a:r>
            <a:br>
              <a:rPr lang="en-US" altLang="en-US" sz="1400"/>
            </a:br>
            <a:endParaRPr lang="en-US" altLang="en-US" sz="1400"/>
          </a:p>
          <a:p>
            <a:pPr eaLnBrk="1" hangingPunct="1">
              <a:spcBef>
                <a:spcPct val="0"/>
              </a:spcBef>
              <a:buFontTx/>
              <a:buNone/>
            </a:pPr>
            <a:r>
              <a:rPr lang="en-US" altLang="en-US" sz="1600" b="1">
                <a:solidFill>
                  <a:srgbClr val="0000FF"/>
                </a:solidFill>
              </a:rPr>
              <a:t>swrlb:round </a:t>
            </a:r>
            <a:r>
              <a:rPr lang="en-US" altLang="en-US" sz="1400"/>
              <a:t>  (satisfied iff the first argument is equal to the nearest number to the second argument with no fractional part)</a:t>
            </a:r>
          </a:p>
          <a:p>
            <a:pPr eaLnBrk="1" hangingPunct="1">
              <a:spcBef>
                <a:spcPct val="0"/>
              </a:spcBef>
              <a:buFontTx/>
              <a:buNone/>
            </a:pPr>
            <a:endParaRPr lang="en-US" altLang="en-US" sz="1400"/>
          </a:p>
          <a:p>
            <a:pPr eaLnBrk="1" hangingPunct="1">
              <a:spcBef>
                <a:spcPct val="0"/>
              </a:spcBef>
              <a:buFontTx/>
              <a:buNone/>
            </a:pPr>
            <a:r>
              <a:rPr lang="en-US" altLang="en-US" sz="1600" b="1">
                <a:solidFill>
                  <a:srgbClr val="0000FF"/>
                </a:solidFill>
              </a:rPr>
              <a:t>swrlb:booleanNot </a:t>
            </a:r>
            <a:r>
              <a:rPr lang="en-US" altLang="en-US" sz="1400"/>
              <a:t>(satisfied iff the first argument is true and the second argument is false, or vice versa.</a:t>
            </a:r>
          </a:p>
        </p:txBody>
      </p:sp>
      <p:sp>
        <p:nvSpPr>
          <p:cNvPr id="306182" name="Rectangle 5"/>
          <p:cNvSpPr>
            <a:spLocks noChangeArrowheads="1"/>
          </p:cNvSpPr>
          <p:nvPr/>
        </p:nvSpPr>
        <p:spPr bwMode="auto">
          <a:xfrm>
            <a:off x="4783139" y="858838"/>
            <a:ext cx="3595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t>Some mathematical operations</a:t>
            </a:r>
          </a:p>
        </p:txBody>
      </p:sp>
      <p:sp>
        <p:nvSpPr>
          <p:cNvPr id="306183" name="TextBox 6"/>
          <p:cNvSpPr txBox="1">
            <a:spLocks noChangeArrowheads="1"/>
          </p:cNvSpPr>
          <p:nvPr/>
        </p:nvSpPr>
        <p:spPr bwMode="auto">
          <a:xfrm>
            <a:off x="107952" y="5661099"/>
            <a:ext cx="40322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t>Read more in: </a:t>
            </a:r>
            <a:r>
              <a:rPr lang="en-US" altLang="en-US" sz="1800">
                <a:hlinkClick r:id="rId2"/>
              </a:rPr>
              <a:t>http://www.w3.org/Submission/SWRL/</a:t>
            </a:r>
            <a:r>
              <a:rPr lang="en-US" altLang="en-US" sz="1800"/>
              <a:t>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le 1"/>
          <p:cNvSpPr>
            <a:spLocks noGrp="1"/>
          </p:cNvSpPr>
          <p:nvPr/>
        </p:nvSpPr>
        <p:spPr bwMode="auto">
          <a:xfrm>
            <a:off x="603250" y="19124"/>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3600" b="1">
                <a:solidFill>
                  <a:schemeClr val="tx2"/>
                </a:solidFill>
              </a:rPr>
              <a:t>Examples of SWRL Rules (1)</a:t>
            </a:r>
          </a:p>
        </p:txBody>
      </p:sp>
      <p:sp>
        <p:nvSpPr>
          <p:cNvPr id="307203" name="TextBox 2"/>
          <p:cNvSpPr txBox="1">
            <a:spLocks noChangeArrowheads="1"/>
          </p:cNvSpPr>
          <p:nvPr/>
        </p:nvSpPr>
        <p:spPr bwMode="auto">
          <a:xfrm>
            <a:off x="163550" y="1235078"/>
            <a:ext cx="88169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t>   </a:t>
            </a:r>
          </a:p>
          <a:p>
            <a:pPr eaLnBrk="1" hangingPunct="1">
              <a:spcBef>
                <a:spcPct val="0"/>
              </a:spcBef>
              <a:buFontTx/>
              <a:buNone/>
            </a:pPr>
            <a:r>
              <a:rPr lang="en-US" altLang="en-US" sz="2400" b="1" dirty="0">
                <a:sym typeface="Symbol" pitchFamily="18" charset="2"/>
              </a:rPr>
              <a:t>Rules compute age of a person from the current year and the date of birth and decide whether person alive or dead </a:t>
            </a:r>
          </a:p>
          <a:p>
            <a:pPr eaLnBrk="1" hangingPunct="1">
              <a:spcBef>
                <a:spcPct val="0"/>
              </a:spcBef>
              <a:buFontTx/>
              <a:buNone/>
            </a:pPr>
            <a:r>
              <a:rPr lang="en-US" altLang="en-US" sz="2400" b="1" dirty="0">
                <a:sym typeface="Symbol" pitchFamily="18" charset="2"/>
              </a:rPr>
              <a:t>( </a:t>
            </a:r>
            <a:r>
              <a:rPr lang="en-US" altLang="en-US" sz="2000" dirty="0">
                <a:sym typeface="Symbol" pitchFamily="18" charset="2"/>
                <a:hlinkClick r:id="rId2"/>
              </a:rPr>
              <a:t>https://ai.it.jyu.fi/vagan/ontologies/2016/SWRL_Example.owl</a:t>
            </a:r>
            <a:r>
              <a:rPr lang="en-US" altLang="en-US" sz="2000" dirty="0">
                <a:sym typeface="Symbol" pitchFamily="18" charset="2"/>
              </a:rPr>
              <a:t>  </a:t>
            </a:r>
            <a:r>
              <a:rPr lang="en-US" altLang="en-US" sz="2400" b="1" dirty="0">
                <a:sym typeface="Symbol" pitchFamily="18" charset="2"/>
              </a:rPr>
              <a:t>):</a:t>
            </a:r>
          </a:p>
        </p:txBody>
      </p:sp>
      <p:sp>
        <p:nvSpPr>
          <p:cNvPr id="307204" name="TextBox 4"/>
          <p:cNvSpPr txBox="1">
            <a:spLocks noChangeArrowheads="1"/>
          </p:cNvSpPr>
          <p:nvPr/>
        </p:nvSpPr>
        <p:spPr bwMode="auto">
          <a:xfrm>
            <a:off x="298450" y="2986093"/>
            <a:ext cx="80343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Person(?x) ∧ </a:t>
            </a:r>
            <a:r>
              <a:rPr lang="en-US" altLang="en-US" sz="2000" dirty="0" err="1"/>
              <a:t>hasLifetimeInterval</a:t>
            </a:r>
            <a:r>
              <a:rPr lang="en-US" altLang="en-US" sz="2000" dirty="0"/>
              <a:t>(?x, ?y) ∧ </a:t>
            </a:r>
            <a:r>
              <a:rPr lang="en-US" altLang="en-US" sz="2000" dirty="0" err="1"/>
              <a:t>hasStartingPoint</a:t>
            </a:r>
            <a:r>
              <a:rPr lang="en-US" altLang="en-US" sz="2000" dirty="0"/>
              <a:t>(?y, ?start) ∧ </a:t>
            </a:r>
            <a:r>
              <a:rPr lang="en-US" altLang="en-US" sz="2000" dirty="0" err="1"/>
              <a:t>hasFinishingPoint</a:t>
            </a:r>
            <a:r>
              <a:rPr lang="en-US" altLang="en-US" sz="2000" dirty="0"/>
              <a:t>(?y, TODAY) ∧  </a:t>
            </a:r>
            <a:r>
              <a:rPr lang="en-US" altLang="en-US" sz="2000" dirty="0" err="1"/>
              <a:t>hasYear</a:t>
            </a:r>
            <a:r>
              <a:rPr lang="en-US" altLang="en-US" sz="2000" dirty="0"/>
              <a:t>(?start, ?</a:t>
            </a:r>
            <a:r>
              <a:rPr lang="en-US" altLang="en-US" sz="2000" dirty="0" err="1"/>
              <a:t>startyear</a:t>
            </a:r>
            <a:r>
              <a:rPr lang="en-US" altLang="en-US" sz="2000" dirty="0"/>
              <a:t>) ∧ </a:t>
            </a:r>
            <a:r>
              <a:rPr lang="en-US" altLang="en-US" sz="2000" dirty="0" err="1"/>
              <a:t>hasYear</a:t>
            </a:r>
            <a:r>
              <a:rPr lang="en-US" altLang="en-US" sz="2000" dirty="0"/>
              <a:t>(TODAY, ?</a:t>
            </a:r>
            <a:r>
              <a:rPr lang="en-US" altLang="en-US" sz="2000" dirty="0" err="1"/>
              <a:t>todayyear</a:t>
            </a:r>
            <a:r>
              <a:rPr lang="en-US" altLang="en-US" sz="2000" dirty="0"/>
              <a:t>) ∧ </a:t>
            </a:r>
            <a:r>
              <a:rPr lang="en-US" altLang="en-US" sz="2000" dirty="0" err="1"/>
              <a:t>swrlb:subtract</a:t>
            </a:r>
            <a:r>
              <a:rPr lang="en-US" altLang="en-US" sz="2000" dirty="0"/>
              <a:t>(?age, ?</a:t>
            </a:r>
            <a:r>
              <a:rPr lang="en-US" altLang="en-US" sz="2000" dirty="0" err="1"/>
              <a:t>todayyear</a:t>
            </a:r>
            <a:r>
              <a:rPr lang="en-US" altLang="en-US" sz="2000" dirty="0"/>
              <a:t>, ?</a:t>
            </a:r>
            <a:r>
              <a:rPr lang="en-US" altLang="en-US" sz="2000" dirty="0" err="1"/>
              <a:t>startyear</a:t>
            </a:r>
            <a:r>
              <a:rPr lang="en-US" altLang="en-US" sz="2000" dirty="0"/>
              <a:t>) →  </a:t>
            </a:r>
            <a:r>
              <a:rPr lang="en-US" altLang="en-US" sz="2000" dirty="0" err="1"/>
              <a:t>LivingPerson</a:t>
            </a:r>
            <a:r>
              <a:rPr lang="en-US" altLang="en-US" sz="2000" dirty="0"/>
              <a:t>(?x) ∧ hasAge(?x, ?age)</a:t>
            </a:r>
          </a:p>
        </p:txBody>
      </p:sp>
      <p:sp>
        <p:nvSpPr>
          <p:cNvPr id="307205" name="TextBox 5"/>
          <p:cNvSpPr txBox="1">
            <a:spLocks noChangeArrowheads="1"/>
          </p:cNvSpPr>
          <p:nvPr/>
        </p:nvSpPr>
        <p:spPr bwMode="auto">
          <a:xfrm>
            <a:off x="122275" y="4930812"/>
            <a:ext cx="88995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t>Person(?x) ∧ </a:t>
            </a:r>
            <a:r>
              <a:rPr lang="en-US" altLang="en-US" sz="2000" dirty="0" err="1"/>
              <a:t>hasLifetimeInterval</a:t>
            </a:r>
            <a:r>
              <a:rPr lang="en-US" altLang="en-US" sz="2000" dirty="0"/>
              <a:t>(?x, ?y) ∧ </a:t>
            </a:r>
            <a:r>
              <a:rPr lang="en-US" altLang="en-US" sz="2000" dirty="0" err="1"/>
              <a:t>hasStartingPoint</a:t>
            </a:r>
            <a:r>
              <a:rPr lang="en-US" altLang="en-US" sz="2000" dirty="0"/>
              <a:t>(?y, ?birthday) ∧ </a:t>
            </a:r>
            <a:r>
              <a:rPr lang="en-US" altLang="en-US" sz="2000" dirty="0" err="1"/>
              <a:t>hasFinishingPoint</a:t>
            </a:r>
            <a:r>
              <a:rPr lang="en-US" altLang="en-US" sz="2000" dirty="0"/>
              <a:t>(?y, ?</a:t>
            </a:r>
            <a:r>
              <a:rPr lang="en-US" altLang="en-US" sz="2000" dirty="0" err="1"/>
              <a:t>deathday</a:t>
            </a:r>
            <a:r>
              <a:rPr lang="en-US" altLang="en-US" sz="2000" dirty="0"/>
              <a:t>) ∧  </a:t>
            </a:r>
            <a:r>
              <a:rPr lang="en-US" altLang="en-US" sz="2000" dirty="0" err="1"/>
              <a:t>hasYear</a:t>
            </a:r>
            <a:r>
              <a:rPr lang="en-US" altLang="en-US" sz="2000" dirty="0"/>
              <a:t>(?birthday, ?</a:t>
            </a:r>
            <a:r>
              <a:rPr lang="en-US" altLang="en-US" sz="2000" dirty="0" err="1"/>
              <a:t>startyear</a:t>
            </a:r>
            <a:r>
              <a:rPr lang="en-US" altLang="en-US" sz="2000" dirty="0"/>
              <a:t>) ∧ </a:t>
            </a:r>
            <a:r>
              <a:rPr lang="en-US" altLang="en-US" sz="2000" dirty="0" err="1"/>
              <a:t>hasYear</a:t>
            </a:r>
            <a:r>
              <a:rPr lang="en-US" altLang="en-US" sz="2000" dirty="0"/>
              <a:t>(?</a:t>
            </a:r>
            <a:r>
              <a:rPr lang="en-US" altLang="en-US" sz="2000" dirty="0" err="1"/>
              <a:t>deathday</a:t>
            </a:r>
            <a:r>
              <a:rPr lang="en-US" altLang="en-US" sz="2000" dirty="0"/>
              <a:t>, ?</a:t>
            </a:r>
            <a:r>
              <a:rPr lang="en-US" altLang="en-US" sz="2000" dirty="0" err="1"/>
              <a:t>finishyear</a:t>
            </a:r>
            <a:r>
              <a:rPr lang="en-US" altLang="en-US" sz="2000" dirty="0"/>
              <a:t>) ∧ </a:t>
            </a:r>
            <a:r>
              <a:rPr lang="en-US" altLang="en-US" sz="2000" dirty="0" err="1"/>
              <a:t>hasYear</a:t>
            </a:r>
            <a:r>
              <a:rPr lang="en-US" altLang="en-US" sz="2000" dirty="0"/>
              <a:t>(TODAY, ?</a:t>
            </a:r>
            <a:r>
              <a:rPr lang="en-US" altLang="en-US" sz="2000" dirty="0" err="1"/>
              <a:t>todayyear</a:t>
            </a:r>
            <a:r>
              <a:rPr lang="en-US" altLang="en-US" sz="2000" dirty="0"/>
              <a:t>) ∧  </a:t>
            </a:r>
            <a:r>
              <a:rPr lang="en-US" altLang="en-US" sz="2000" dirty="0" err="1"/>
              <a:t>swrlb:lessThan</a:t>
            </a:r>
            <a:r>
              <a:rPr lang="en-US" altLang="en-US" sz="2000" dirty="0"/>
              <a:t>(?</a:t>
            </a:r>
            <a:r>
              <a:rPr lang="en-US" altLang="en-US" sz="2000" dirty="0" err="1"/>
              <a:t>finishyear</a:t>
            </a:r>
            <a:r>
              <a:rPr lang="en-US" altLang="en-US" sz="2000" dirty="0"/>
              <a:t>, ?</a:t>
            </a:r>
            <a:r>
              <a:rPr lang="en-US" altLang="en-US" sz="2000" dirty="0" err="1"/>
              <a:t>todayyear</a:t>
            </a:r>
            <a:r>
              <a:rPr lang="en-US" altLang="en-US" sz="2000" dirty="0"/>
              <a:t>) ∧ </a:t>
            </a:r>
            <a:r>
              <a:rPr lang="en-US" altLang="en-US" sz="2000" dirty="0" err="1"/>
              <a:t>swrlb:subtract</a:t>
            </a:r>
            <a:r>
              <a:rPr lang="en-US" altLang="en-US" sz="2000" dirty="0"/>
              <a:t>(?age, ?</a:t>
            </a:r>
            <a:r>
              <a:rPr lang="en-US" altLang="en-US" sz="2000" dirty="0" err="1"/>
              <a:t>finishyear</a:t>
            </a:r>
            <a:r>
              <a:rPr lang="en-US" altLang="en-US" sz="2000" dirty="0"/>
              <a:t>, ?</a:t>
            </a:r>
            <a:r>
              <a:rPr lang="en-US" altLang="en-US" sz="2000" dirty="0" err="1"/>
              <a:t>startyear</a:t>
            </a:r>
            <a:r>
              <a:rPr lang="en-US" altLang="en-US" sz="2000" dirty="0"/>
              <a:t>) →  </a:t>
            </a:r>
            <a:r>
              <a:rPr lang="en-US" altLang="en-US" sz="2000" dirty="0" err="1"/>
              <a:t>AlreadyDeadPerson</a:t>
            </a:r>
            <a:r>
              <a:rPr lang="en-US" altLang="en-US" sz="2000" dirty="0"/>
              <a:t>(?x) ∧ hasAge(?x, ?age)</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itle 1"/>
          <p:cNvSpPr>
            <a:spLocks noGrp="1"/>
          </p:cNvSpPr>
          <p:nvPr>
            <p:ph type="title"/>
          </p:nvPr>
        </p:nvSpPr>
        <p:spPr>
          <a:xfrm>
            <a:off x="457200" y="17537"/>
            <a:ext cx="8229600" cy="561975"/>
          </a:xfrm>
        </p:spPr>
        <p:txBody>
          <a:bodyPr/>
          <a:lstStyle/>
          <a:p>
            <a:r>
              <a:rPr lang="en-US" altLang="en-US" sz="3600" b="1"/>
              <a:t>Examples of SWRL Rules</a:t>
            </a:r>
          </a:p>
        </p:txBody>
      </p:sp>
      <p:sp>
        <p:nvSpPr>
          <p:cNvPr id="308227" name="TextBox 2"/>
          <p:cNvSpPr txBox="1">
            <a:spLocks noChangeArrowheads="1"/>
          </p:cNvSpPr>
          <p:nvPr/>
        </p:nvSpPr>
        <p:spPr bwMode="auto">
          <a:xfrm>
            <a:off x="193675" y="1773239"/>
            <a:ext cx="876935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1" dirty="0"/>
              <a:t>A researcher, which Hirsch-index (citation index)  is more than age (years) minus 40 is a good researcher: </a:t>
            </a:r>
          </a:p>
          <a:p>
            <a:pPr eaLnBrk="1" hangingPunct="1">
              <a:spcBef>
                <a:spcPct val="0"/>
              </a:spcBef>
              <a:buFontTx/>
              <a:buNone/>
            </a:pPr>
            <a:r>
              <a:rPr lang="en-US" altLang="en-US" sz="2000" b="1" dirty="0">
                <a:sym typeface="Symbol" pitchFamily="18" charset="2"/>
              </a:rPr>
              <a:t>(</a:t>
            </a:r>
            <a:r>
              <a:rPr lang="en-US" altLang="en-US" sz="2000" dirty="0">
                <a:sym typeface="Symbol" pitchFamily="18" charset="2"/>
                <a:hlinkClick r:id="rId2"/>
              </a:rPr>
              <a:t>https://ai.it.jyu.fi/vagan/ontologies/2016/SWRL_Example.owl</a:t>
            </a:r>
            <a:r>
              <a:rPr lang="en-US" altLang="en-US" sz="2000" dirty="0">
                <a:sym typeface="Symbol" pitchFamily="18" charset="2"/>
              </a:rPr>
              <a:t> </a:t>
            </a:r>
            <a:r>
              <a:rPr lang="en-US" altLang="en-US" sz="2000" b="1" dirty="0">
                <a:sym typeface="Symbol" pitchFamily="18" charset="2"/>
              </a:rPr>
              <a:t>):</a:t>
            </a:r>
          </a:p>
          <a:p>
            <a:pPr eaLnBrk="1" hangingPunct="1">
              <a:spcBef>
                <a:spcPct val="0"/>
              </a:spcBef>
              <a:buFontTx/>
              <a:buNone/>
            </a:pPr>
            <a:endParaRPr lang="en-US" altLang="en-US" sz="2400" b="1" dirty="0"/>
          </a:p>
          <a:p>
            <a:pPr eaLnBrk="1" hangingPunct="1">
              <a:spcBef>
                <a:spcPct val="0"/>
              </a:spcBef>
              <a:buFontTx/>
              <a:buNone/>
            </a:pPr>
            <a:endParaRPr lang="en-US" altLang="en-US" sz="1600" dirty="0"/>
          </a:p>
          <a:p>
            <a:pPr eaLnBrk="1" hangingPunct="1">
              <a:spcBef>
                <a:spcPct val="0"/>
              </a:spcBef>
              <a:buFontTx/>
              <a:buNone/>
            </a:pPr>
            <a:r>
              <a:rPr lang="en-US" altLang="en-US" sz="2800" dirty="0"/>
              <a:t>Researcher(?x) ∧ hasAge(?x, ?age) ∧ </a:t>
            </a:r>
            <a:r>
              <a:rPr lang="en-US" altLang="en-US" sz="2800" dirty="0" err="1"/>
              <a:t>swrlb:greaterThan</a:t>
            </a:r>
            <a:r>
              <a:rPr lang="en-US" altLang="en-US" sz="2800" dirty="0"/>
              <a:t>(?age, 40) ∧ </a:t>
            </a:r>
            <a:r>
              <a:rPr lang="en-US" altLang="en-US" sz="2800" dirty="0" err="1"/>
              <a:t>swrlb:subtract</a:t>
            </a:r>
            <a:r>
              <a:rPr lang="en-US" altLang="en-US" sz="2800" dirty="0"/>
              <a:t>(?</a:t>
            </a:r>
            <a:r>
              <a:rPr lang="en-US" altLang="en-US" sz="2800" dirty="0" err="1"/>
              <a:t>activeyears</a:t>
            </a:r>
            <a:r>
              <a:rPr lang="en-US" altLang="en-US" sz="2800" dirty="0"/>
              <a:t>, ?age, 40) ∧  </a:t>
            </a:r>
            <a:r>
              <a:rPr lang="en-US" altLang="en-US" sz="2800" dirty="0" err="1"/>
              <a:t>hasHirschIndexOfCitations</a:t>
            </a:r>
            <a:r>
              <a:rPr lang="en-US" altLang="en-US" sz="2800" dirty="0"/>
              <a:t>(?x, ?</a:t>
            </a:r>
            <a:r>
              <a:rPr lang="en-US" altLang="en-US" sz="2800" dirty="0" err="1"/>
              <a:t>hirschindex</a:t>
            </a:r>
            <a:r>
              <a:rPr lang="en-US" altLang="en-US" sz="2800" dirty="0"/>
              <a:t>) ∧ </a:t>
            </a:r>
            <a:r>
              <a:rPr lang="en-US" altLang="en-US" sz="2800" dirty="0" err="1"/>
              <a:t>swrlb:greaterThan</a:t>
            </a:r>
            <a:r>
              <a:rPr lang="en-US" altLang="en-US" sz="2800" dirty="0"/>
              <a:t>(?</a:t>
            </a:r>
            <a:r>
              <a:rPr lang="en-US" altLang="en-US" sz="2800" dirty="0" err="1"/>
              <a:t>hirschindex</a:t>
            </a:r>
            <a:r>
              <a:rPr lang="en-US" altLang="en-US" sz="2800" dirty="0"/>
              <a:t>, ?</a:t>
            </a:r>
            <a:r>
              <a:rPr lang="en-US" altLang="en-US" sz="2800" dirty="0" err="1"/>
              <a:t>activeyears</a:t>
            </a:r>
            <a:r>
              <a:rPr lang="en-US" altLang="en-US" sz="2800" dirty="0"/>
              <a:t>) →  </a:t>
            </a:r>
            <a:r>
              <a:rPr lang="en-US" altLang="en-US" sz="2800" dirty="0" err="1"/>
              <a:t>GoodResearcher</a:t>
            </a:r>
            <a:r>
              <a:rPr lang="en-US" altLang="en-US" sz="2800" dirty="0"/>
              <a:t>(?x)</a:t>
            </a:r>
            <a:endParaRPr lang="en-US" altLang="en-US" sz="2800" dirty="0">
              <a:sym typeface="Symbol" pitchFamily="18" charset="2"/>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Title 1"/>
          <p:cNvSpPr>
            <a:spLocks noGrp="1"/>
          </p:cNvSpPr>
          <p:nvPr>
            <p:ph type="title"/>
          </p:nvPr>
        </p:nvSpPr>
        <p:spPr>
          <a:xfrm>
            <a:off x="457200" y="17537"/>
            <a:ext cx="8229600" cy="561975"/>
          </a:xfrm>
        </p:spPr>
        <p:txBody>
          <a:bodyPr/>
          <a:lstStyle/>
          <a:p>
            <a:r>
              <a:rPr lang="en-US" altLang="en-US" sz="3600" b="1"/>
              <a:t>Examples of SWRL Rules</a:t>
            </a:r>
          </a:p>
        </p:txBody>
      </p:sp>
      <p:sp>
        <p:nvSpPr>
          <p:cNvPr id="309251" name="TextBox 2"/>
          <p:cNvSpPr txBox="1">
            <a:spLocks noChangeArrowheads="1"/>
          </p:cNvSpPr>
          <p:nvPr/>
        </p:nvSpPr>
        <p:spPr bwMode="auto">
          <a:xfrm>
            <a:off x="107950" y="1412913"/>
            <a:ext cx="903605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t>   </a:t>
            </a:r>
          </a:p>
          <a:p>
            <a:pPr eaLnBrk="1" hangingPunct="1">
              <a:spcBef>
                <a:spcPct val="0"/>
              </a:spcBef>
              <a:buFontTx/>
              <a:buNone/>
            </a:pPr>
            <a:r>
              <a:rPr lang="en-US" altLang="en-US" sz="2400" b="1" dirty="0"/>
              <a:t>A person of age between 29-89 would have an extra weight equal to positive difference between his/her weight in kilos and his/her height in centimeters (minus 100):</a:t>
            </a:r>
          </a:p>
          <a:p>
            <a:pPr eaLnBrk="1" hangingPunct="1">
              <a:spcBef>
                <a:spcPct val="0"/>
              </a:spcBef>
              <a:buFontTx/>
              <a:buNone/>
            </a:pPr>
            <a:r>
              <a:rPr lang="en-US" altLang="en-US" sz="2000" b="1" dirty="0">
                <a:sym typeface="Symbol" pitchFamily="18" charset="2"/>
              </a:rPr>
              <a:t>(</a:t>
            </a:r>
            <a:r>
              <a:rPr lang="en-US" altLang="en-US" sz="2000" dirty="0">
                <a:sym typeface="Symbol" pitchFamily="18" charset="2"/>
                <a:hlinkClick r:id="rId2"/>
              </a:rPr>
              <a:t>https://ai.it.jyu.fi/vagan/ontologies/2016/SWRL_Example.owl</a:t>
            </a:r>
            <a:r>
              <a:rPr lang="en-US" altLang="en-US" sz="2000" dirty="0">
                <a:sym typeface="Symbol" pitchFamily="18" charset="2"/>
              </a:rPr>
              <a:t> </a:t>
            </a:r>
            <a:r>
              <a:rPr lang="en-US" altLang="en-US" sz="2000" b="1" dirty="0">
                <a:sym typeface="Symbol" pitchFamily="18" charset="2"/>
              </a:rPr>
              <a:t>):</a:t>
            </a:r>
            <a:endParaRPr lang="en-US" altLang="en-US" sz="2000" dirty="0">
              <a:sym typeface="Symbol" pitchFamily="18" charset="2"/>
            </a:endParaRPr>
          </a:p>
          <a:p>
            <a:pPr eaLnBrk="1" hangingPunct="1">
              <a:spcBef>
                <a:spcPct val="0"/>
              </a:spcBef>
              <a:buFont typeface="Symbol" pitchFamily="18" charset="2"/>
              <a:buChar char="Ù"/>
            </a:pPr>
            <a:endParaRPr lang="en-US" altLang="en-US" sz="1400" dirty="0">
              <a:sym typeface="Symbol" pitchFamily="18" charset="2"/>
            </a:endParaRPr>
          </a:p>
          <a:p>
            <a:pPr eaLnBrk="1" hangingPunct="1">
              <a:spcBef>
                <a:spcPct val="0"/>
              </a:spcBef>
              <a:buFontTx/>
              <a:buNone/>
            </a:pPr>
            <a:r>
              <a:rPr lang="en-US" altLang="en-US" sz="1800" dirty="0">
                <a:sym typeface="Symbol" pitchFamily="18" charset="2"/>
              </a:rPr>
              <a:t>Person(?x) </a:t>
            </a:r>
            <a:r>
              <a:rPr lang="en-US" altLang="en-US" sz="1800" dirty="0"/>
              <a:t>∧</a:t>
            </a:r>
            <a:r>
              <a:rPr lang="en-US" altLang="en-US" sz="1800" dirty="0">
                <a:sym typeface="Symbol" pitchFamily="18" charset="2"/>
              </a:rPr>
              <a:t> hasAge(?</a:t>
            </a:r>
            <a:r>
              <a:rPr lang="en-US" altLang="en-US" sz="1800" dirty="0" err="1">
                <a:sym typeface="Symbol" pitchFamily="18" charset="2"/>
              </a:rPr>
              <a:t>x,?age</a:t>
            </a:r>
            <a:r>
              <a:rPr lang="en-US" altLang="en-US" sz="1800" dirty="0">
                <a:sym typeface="Symbol" pitchFamily="18" charset="2"/>
              </a:rPr>
              <a:t>) </a:t>
            </a:r>
            <a:r>
              <a:rPr lang="en-US" altLang="en-US" sz="1800" dirty="0"/>
              <a:t>∧</a:t>
            </a:r>
            <a:r>
              <a:rPr lang="en-US" altLang="en-US" sz="1800" dirty="0">
                <a:sym typeface="Symbol" pitchFamily="18" charset="2"/>
              </a:rPr>
              <a:t> </a:t>
            </a:r>
            <a:r>
              <a:rPr lang="en-US" altLang="en-US" sz="1800" dirty="0" err="1">
                <a:sym typeface="Symbol" pitchFamily="18" charset="2"/>
              </a:rPr>
              <a:t>swrlb:greaterThan</a:t>
            </a:r>
            <a:r>
              <a:rPr lang="en-US" altLang="en-US" sz="1800" dirty="0">
                <a:sym typeface="Symbol" pitchFamily="18" charset="2"/>
              </a:rPr>
              <a:t>(?age, 28) </a:t>
            </a:r>
            <a:r>
              <a:rPr lang="en-US" altLang="en-US" sz="1800" dirty="0"/>
              <a:t>∧</a:t>
            </a:r>
            <a:r>
              <a:rPr lang="en-US" altLang="en-US" sz="1800" dirty="0">
                <a:sym typeface="Symbol" pitchFamily="18" charset="2"/>
              </a:rPr>
              <a:t> </a:t>
            </a:r>
            <a:r>
              <a:rPr lang="en-US" altLang="en-US" sz="1800" dirty="0" err="1">
                <a:sym typeface="Symbol" pitchFamily="18" charset="2"/>
              </a:rPr>
              <a:t>swrlb:lessThan</a:t>
            </a:r>
            <a:r>
              <a:rPr lang="en-US" altLang="en-US" sz="1800" dirty="0">
                <a:sym typeface="Symbol" pitchFamily="18" charset="2"/>
              </a:rPr>
              <a:t>(?age, 90) </a:t>
            </a:r>
            <a:r>
              <a:rPr lang="en-US" altLang="en-US" sz="1800" dirty="0"/>
              <a:t>∧</a:t>
            </a:r>
            <a:r>
              <a:rPr lang="en-US" altLang="en-US" sz="1800" dirty="0">
                <a:sym typeface="Symbol" pitchFamily="18" charset="2"/>
              </a:rPr>
              <a:t> </a:t>
            </a:r>
            <a:r>
              <a:rPr lang="en-US" altLang="en-US" sz="1800" dirty="0" err="1">
                <a:sym typeface="Symbol" pitchFamily="18" charset="2"/>
              </a:rPr>
              <a:t>hasWeightKg</a:t>
            </a:r>
            <a:r>
              <a:rPr lang="en-US" altLang="en-US" sz="1800" dirty="0">
                <a:sym typeface="Symbol" pitchFamily="18" charset="2"/>
              </a:rPr>
              <a:t>(?x, ?weight) </a:t>
            </a:r>
            <a:r>
              <a:rPr lang="en-US" altLang="en-US" sz="1800" dirty="0"/>
              <a:t>∧</a:t>
            </a:r>
            <a:r>
              <a:rPr lang="en-US" altLang="en-US" sz="1800" dirty="0">
                <a:sym typeface="Symbol" pitchFamily="18" charset="2"/>
              </a:rPr>
              <a:t> </a:t>
            </a:r>
            <a:r>
              <a:rPr lang="en-US" altLang="en-US" sz="1800" dirty="0" err="1">
                <a:sym typeface="Symbol" pitchFamily="18" charset="2"/>
              </a:rPr>
              <a:t>hasLengthSm</a:t>
            </a:r>
            <a:r>
              <a:rPr lang="en-US" altLang="en-US" sz="1800" dirty="0">
                <a:sym typeface="Symbol" pitchFamily="18" charset="2"/>
              </a:rPr>
              <a:t>(?x, ?length) </a:t>
            </a:r>
            <a:r>
              <a:rPr lang="en-US" altLang="en-US" sz="1800" dirty="0"/>
              <a:t>∧</a:t>
            </a:r>
            <a:r>
              <a:rPr lang="en-US" altLang="en-US" sz="1800" dirty="0">
                <a:sym typeface="Symbol" pitchFamily="18" charset="2"/>
              </a:rPr>
              <a:t> </a:t>
            </a:r>
            <a:r>
              <a:rPr lang="en-US" altLang="en-US" sz="1800" dirty="0" err="1">
                <a:sym typeface="Symbol" pitchFamily="18" charset="2"/>
              </a:rPr>
              <a:t>swrlb:subtract</a:t>
            </a:r>
            <a:r>
              <a:rPr lang="en-US" altLang="en-US" sz="1800" dirty="0">
                <a:sym typeface="Symbol" pitchFamily="18" charset="2"/>
              </a:rPr>
              <a:t>(?ideal, ?length, 100) </a:t>
            </a:r>
            <a:r>
              <a:rPr lang="en-US" altLang="en-US" sz="1800" dirty="0"/>
              <a:t>∧</a:t>
            </a:r>
            <a:r>
              <a:rPr lang="en-US" altLang="en-US" sz="1800" dirty="0">
                <a:sym typeface="Symbol" pitchFamily="18" charset="2"/>
              </a:rPr>
              <a:t> </a:t>
            </a:r>
            <a:r>
              <a:rPr lang="en-US" altLang="en-US" sz="1800" dirty="0" err="1">
                <a:sym typeface="Symbol" pitchFamily="18" charset="2"/>
              </a:rPr>
              <a:t>swrlb:subtract</a:t>
            </a:r>
            <a:r>
              <a:rPr lang="en-US" altLang="en-US" sz="1800" dirty="0">
                <a:sym typeface="Symbol" pitchFamily="18" charset="2"/>
              </a:rPr>
              <a:t>(?extra, ?weight, ?ideal) </a:t>
            </a:r>
            <a:r>
              <a:rPr lang="en-US" altLang="en-US" sz="1800" dirty="0"/>
              <a:t>∧ </a:t>
            </a:r>
            <a:r>
              <a:rPr lang="en-US" altLang="en-US" sz="1800" dirty="0" err="1">
                <a:sym typeface="Symbol" pitchFamily="18" charset="2"/>
              </a:rPr>
              <a:t>swrlb:greaterThan</a:t>
            </a:r>
            <a:r>
              <a:rPr lang="en-US" altLang="en-US" sz="1800" dirty="0">
                <a:sym typeface="Symbol" pitchFamily="18" charset="2"/>
              </a:rPr>
              <a:t>(?extra, 0) </a:t>
            </a:r>
            <a:r>
              <a:rPr lang="en-US" altLang="en-US" sz="1800" dirty="0"/>
              <a:t>→ </a:t>
            </a:r>
            <a:r>
              <a:rPr lang="en-US" altLang="en-US" sz="1800" dirty="0" err="1">
                <a:sym typeface="Symbol" pitchFamily="18" charset="2"/>
              </a:rPr>
              <a:t>hasExtraWeightKg</a:t>
            </a:r>
            <a:r>
              <a:rPr lang="en-US" altLang="en-US" sz="1800" dirty="0">
                <a:sym typeface="Symbol" pitchFamily="18" charset="2"/>
              </a:rPr>
              <a:t>(?x, ?extra)</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itle 1"/>
          <p:cNvSpPr>
            <a:spLocks noGrp="1"/>
          </p:cNvSpPr>
          <p:nvPr>
            <p:ph type="title"/>
          </p:nvPr>
        </p:nvSpPr>
        <p:spPr>
          <a:xfrm>
            <a:off x="457200" y="17537"/>
            <a:ext cx="8229600" cy="561975"/>
          </a:xfrm>
        </p:spPr>
        <p:txBody>
          <a:bodyPr/>
          <a:lstStyle/>
          <a:p>
            <a:r>
              <a:rPr lang="en-US" altLang="en-US" sz="3600" b="1"/>
              <a:t>Examples of SWRL Rules</a:t>
            </a:r>
          </a:p>
        </p:txBody>
      </p:sp>
      <p:sp>
        <p:nvSpPr>
          <p:cNvPr id="310275" name="TextBox 2"/>
          <p:cNvSpPr txBox="1">
            <a:spLocks noChangeArrowheads="1"/>
          </p:cNvSpPr>
          <p:nvPr/>
        </p:nvSpPr>
        <p:spPr bwMode="auto">
          <a:xfrm>
            <a:off x="107950" y="1022350"/>
            <a:ext cx="89598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t>   </a:t>
            </a:r>
            <a:endParaRPr lang="en-US" altLang="en-US" sz="1400" dirty="0"/>
          </a:p>
          <a:p>
            <a:pPr eaLnBrk="1" hangingPunct="1">
              <a:spcBef>
                <a:spcPct val="0"/>
              </a:spcBef>
              <a:buFontTx/>
              <a:buNone/>
            </a:pPr>
            <a:r>
              <a:rPr lang="en-US" altLang="en-US" sz="2400" b="1" dirty="0"/>
              <a:t>A person of age between 29-89 would have a lacking weight equal to positive difference between his/her height in centimeters (minus 100) and his/her weight in kilos:</a:t>
            </a:r>
          </a:p>
          <a:p>
            <a:pPr eaLnBrk="1" hangingPunct="1">
              <a:spcBef>
                <a:spcPct val="0"/>
              </a:spcBef>
              <a:buFontTx/>
              <a:buNone/>
            </a:pPr>
            <a:r>
              <a:rPr lang="en-US" altLang="en-US" sz="2000" b="1" dirty="0">
                <a:sym typeface="Symbol" pitchFamily="18" charset="2"/>
              </a:rPr>
              <a:t>(</a:t>
            </a:r>
            <a:r>
              <a:rPr lang="en-US" altLang="en-US" sz="2000" dirty="0">
                <a:sym typeface="Symbol" pitchFamily="18" charset="2"/>
                <a:hlinkClick r:id="rId2"/>
              </a:rPr>
              <a:t>https://ai.it.jyu.fi/vagan/ontologies/2016/SWRL_Example.owl</a:t>
            </a:r>
            <a:r>
              <a:rPr lang="en-US" altLang="en-US" sz="2000" dirty="0">
                <a:sym typeface="Symbol" pitchFamily="18" charset="2"/>
              </a:rPr>
              <a:t> </a:t>
            </a:r>
            <a:r>
              <a:rPr lang="en-US" altLang="en-US" sz="2000" b="1" dirty="0">
                <a:sym typeface="Symbol" pitchFamily="18" charset="2"/>
              </a:rPr>
              <a:t>):</a:t>
            </a:r>
            <a:endParaRPr lang="en-US" altLang="en-US" sz="2000" dirty="0">
              <a:sym typeface="Symbol" pitchFamily="18" charset="2"/>
            </a:endParaRPr>
          </a:p>
        </p:txBody>
      </p:sp>
      <p:sp>
        <p:nvSpPr>
          <p:cNvPr id="310276" name="TextBox 1"/>
          <p:cNvSpPr txBox="1">
            <a:spLocks noChangeArrowheads="1"/>
          </p:cNvSpPr>
          <p:nvPr/>
        </p:nvSpPr>
        <p:spPr bwMode="auto">
          <a:xfrm>
            <a:off x="107951" y="3213101"/>
            <a:ext cx="88566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ym typeface="Symbol" pitchFamily="18" charset="2"/>
              </a:rPr>
              <a:t>Person(?x) </a:t>
            </a:r>
            <a:r>
              <a:rPr lang="en-US" altLang="en-US" sz="2400" dirty="0"/>
              <a:t>∧</a:t>
            </a:r>
            <a:r>
              <a:rPr lang="en-US" altLang="en-US" sz="2400" dirty="0">
                <a:sym typeface="Symbol" pitchFamily="18" charset="2"/>
              </a:rPr>
              <a:t> hasAge(?</a:t>
            </a:r>
            <a:r>
              <a:rPr lang="en-US" altLang="en-US" sz="2400" dirty="0" err="1">
                <a:sym typeface="Symbol" pitchFamily="18" charset="2"/>
              </a:rPr>
              <a:t>x,?age</a:t>
            </a:r>
            <a:r>
              <a:rPr lang="en-US" altLang="en-US" sz="2400" dirty="0">
                <a:sym typeface="Symbol" pitchFamily="18" charset="2"/>
              </a:rPr>
              <a:t>) </a:t>
            </a:r>
            <a:r>
              <a:rPr lang="en-US" altLang="en-US" sz="2400" dirty="0"/>
              <a:t>∧</a:t>
            </a:r>
            <a:r>
              <a:rPr lang="en-US" altLang="en-US" sz="2400" dirty="0">
                <a:sym typeface="Symbol" pitchFamily="18" charset="2"/>
              </a:rPr>
              <a:t> </a:t>
            </a:r>
            <a:r>
              <a:rPr lang="en-US" altLang="en-US" sz="2400" dirty="0" err="1">
                <a:sym typeface="Symbol" pitchFamily="18" charset="2"/>
              </a:rPr>
              <a:t>swrlb:greaterThan</a:t>
            </a:r>
            <a:r>
              <a:rPr lang="en-US" altLang="en-US" sz="2400" dirty="0">
                <a:sym typeface="Symbol" pitchFamily="18" charset="2"/>
              </a:rPr>
              <a:t>(?age, 28) </a:t>
            </a:r>
            <a:r>
              <a:rPr lang="en-US" altLang="en-US" sz="2400" dirty="0"/>
              <a:t>∧</a:t>
            </a:r>
            <a:r>
              <a:rPr lang="en-US" altLang="en-US" sz="2400" dirty="0">
                <a:sym typeface="Symbol" pitchFamily="18" charset="2"/>
              </a:rPr>
              <a:t> </a:t>
            </a:r>
            <a:r>
              <a:rPr lang="en-US" altLang="en-US" sz="2400" dirty="0" err="1">
                <a:sym typeface="Symbol" pitchFamily="18" charset="2"/>
              </a:rPr>
              <a:t>swrlb:lessThan</a:t>
            </a:r>
            <a:r>
              <a:rPr lang="en-US" altLang="en-US" sz="2400" dirty="0">
                <a:sym typeface="Symbol" pitchFamily="18" charset="2"/>
              </a:rPr>
              <a:t>(?age, 90) </a:t>
            </a:r>
            <a:r>
              <a:rPr lang="en-US" altLang="en-US" sz="2400" dirty="0"/>
              <a:t>∧</a:t>
            </a:r>
            <a:r>
              <a:rPr lang="en-US" altLang="en-US" sz="2400" dirty="0">
                <a:sym typeface="Symbol" pitchFamily="18" charset="2"/>
              </a:rPr>
              <a:t> </a:t>
            </a:r>
            <a:r>
              <a:rPr lang="en-US" altLang="en-US" sz="2400" dirty="0" err="1">
                <a:sym typeface="Symbol" pitchFamily="18" charset="2"/>
              </a:rPr>
              <a:t>hasWeightKg</a:t>
            </a:r>
            <a:r>
              <a:rPr lang="en-US" altLang="en-US" sz="2400" dirty="0">
                <a:sym typeface="Symbol" pitchFamily="18" charset="2"/>
              </a:rPr>
              <a:t>(?x, ?weight) </a:t>
            </a:r>
            <a:r>
              <a:rPr lang="en-US" altLang="en-US" sz="2400" dirty="0"/>
              <a:t>∧</a:t>
            </a:r>
            <a:r>
              <a:rPr lang="en-US" altLang="en-US" sz="2400" dirty="0">
                <a:sym typeface="Symbol" pitchFamily="18" charset="2"/>
              </a:rPr>
              <a:t> </a:t>
            </a:r>
            <a:r>
              <a:rPr lang="en-US" altLang="en-US" sz="2400" dirty="0" err="1">
                <a:sym typeface="Symbol" pitchFamily="18" charset="2"/>
              </a:rPr>
              <a:t>hasLengthSm</a:t>
            </a:r>
            <a:r>
              <a:rPr lang="en-US" altLang="en-US" sz="2400" dirty="0">
                <a:sym typeface="Symbol" pitchFamily="18" charset="2"/>
              </a:rPr>
              <a:t>(?x, ?length) </a:t>
            </a:r>
            <a:r>
              <a:rPr lang="en-US" altLang="en-US" sz="2400" dirty="0"/>
              <a:t>∧</a:t>
            </a:r>
            <a:r>
              <a:rPr lang="en-US" altLang="en-US" sz="2400" dirty="0">
                <a:sym typeface="Symbol" pitchFamily="18" charset="2"/>
              </a:rPr>
              <a:t> </a:t>
            </a:r>
            <a:r>
              <a:rPr lang="en-US" altLang="en-US" sz="2400" dirty="0" err="1">
                <a:sym typeface="Symbol" pitchFamily="18" charset="2"/>
              </a:rPr>
              <a:t>swrlb:subtract</a:t>
            </a:r>
            <a:r>
              <a:rPr lang="en-US" altLang="en-US" sz="2400" dirty="0">
                <a:sym typeface="Symbol" pitchFamily="18" charset="2"/>
              </a:rPr>
              <a:t>(?ideal, ?length, 100) </a:t>
            </a:r>
            <a:r>
              <a:rPr lang="en-US" altLang="en-US" sz="2400" dirty="0"/>
              <a:t>∧</a:t>
            </a:r>
            <a:r>
              <a:rPr lang="en-US" altLang="en-US" sz="2400" dirty="0">
                <a:sym typeface="Symbol" pitchFamily="18" charset="2"/>
              </a:rPr>
              <a:t> </a:t>
            </a:r>
            <a:r>
              <a:rPr lang="en-US" altLang="en-US" sz="2400" dirty="0" err="1">
                <a:sym typeface="Symbol" pitchFamily="18" charset="2"/>
              </a:rPr>
              <a:t>swrlb:subtract</a:t>
            </a:r>
            <a:r>
              <a:rPr lang="en-US" altLang="en-US" sz="2400" dirty="0">
                <a:sym typeface="Symbol" pitchFamily="18" charset="2"/>
              </a:rPr>
              <a:t>(?lacking, ?ideal, ?weight) </a:t>
            </a:r>
            <a:r>
              <a:rPr lang="en-US" altLang="en-US" sz="2400" dirty="0"/>
              <a:t>∧ </a:t>
            </a:r>
            <a:r>
              <a:rPr lang="en-US" altLang="en-US" sz="2400" dirty="0" err="1">
                <a:sym typeface="Symbol" pitchFamily="18" charset="2"/>
              </a:rPr>
              <a:t>swrlb:greaterThan</a:t>
            </a:r>
            <a:r>
              <a:rPr lang="en-US" altLang="en-US" sz="2400" dirty="0">
                <a:sym typeface="Symbol" pitchFamily="18" charset="2"/>
              </a:rPr>
              <a:t>(?lacking, 0) </a:t>
            </a:r>
            <a:r>
              <a:rPr lang="en-US" altLang="en-US" sz="2400" dirty="0"/>
              <a:t>→ </a:t>
            </a:r>
            <a:r>
              <a:rPr lang="en-US" altLang="en-US" sz="2400" dirty="0" err="1">
                <a:sym typeface="Symbol" pitchFamily="18" charset="2"/>
              </a:rPr>
              <a:t>hasLackingWeightKg</a:t>
            </a:r>
            <a:r>
              <a:rPr lang="en-US" altLang="en-US" sz="2400" dirty="0">
                <a:sym typeface="Symbol" pitchFamily="18" charset="2"/>
              </a:rPr>
              <a:t>(?x, ?lacking)</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itle 1"/>
          <p:cNvSpPr>
            <a:spLocks noGrp="1"/>
          </p:cNvSpPr>
          <p:nvPr>
            <p:ph type="title"/>
          </p:nvPr>
        </p:nvSpPr>
        <p:spPr>
          <a:xfrm>
            <a:off x="457200" y="17537"/>
            <a:ext cx="8229600" cy="561975"/>
          </a:xfrm>
        </p:spPr>
        <p:txBody>
          <a:bodyPr/>
          <a:lstStyle/>
          <a:p>
            <a:r>
              <a:rPr lang="en-US" altLang="en-US" sz="3600" b="1"/>
              <a:t>Examples of SWRL Rules</a:t>
            </a:r>
          </a:p>
        </p:txBody>
      </p:sp>
      <p:sp>
        <p:nvSpPr>
          <p:cNvPr id="311299" name="TextBox 2"/>
          <p:cNvSpPr txBox="1">
            <a:spLocks noChangeArrowheads="1"/>
          </p:cNvSpPr>
          <p:nvPr/>
        </p:nvSpPr>
        <p:spPr bwMode="auto">
          <a:xfrm>
            <a:off x="107950" y="1022350"/>
            <a:ext cx="8959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t>   </a:t>
            </a:r>
            <a:endParaRPr lang="en-US" altLang="en-US" sz="1400" dirty="0"/>
          </a:p>
          <a:p>
            <a:pPr eaLnBrk="1" hangingPunct="1">
              <a:spcBef>
                <a:spcPct val="0"/>
              </a:spcBef>
              <a:buFontTx/>
              <a:buNone/>
            </a:pPr>
            <a:r>
              <a:rPr lang="en-US" altLang="en-US" sz="2400" b="1" dirty="0"/>
              <a:t>A person is a Happy person if he/she is still alive, has Hirsch index more than 15 and has less than 30 kg of extra weight :</a:t>
            </a:r>
          </a:p>
          <a:p>
            <a:pPr eaLnBrk="1" hangingPunct="1">
              <a:spcBef>
                <a:spcPct val="0"/>
              </a:spcBef>
              <a:buFontTx/>
              <a:buNone/>
            </a:pPr>
            <a:r>
              <a:rPr lang="en-US" altLang="en-US" sz="2000" b="1" dirty="0">
                <a:sym typeface="Symbol" pitchFamily="18" charset="2"/>
              </a:rPr>
              <a:t>(</a:t>
            </a:r>
            <a:r>
              <a:rPr lang="en-US" altLang="en-US" sz="2000" dirty="0">
                <a:sym typeface="Symbol" pitchFamily="18" charset="2"/>
                <a:hlinkClick r:id="rId2"/>
              </a:rPr>
              <a:t>https://ai.it.jyu.fi/vagan/ontologies/2016/SWRL_Example.owl</a:t>
            </a:r>
            <a:r>
              <a:rPr lang="en-US" altLang="en-US" sz="2000" dirty="0">
                <a:sym typeface="Symbol" pitchFamily="18" charset="2"/>
              </a:rPr>
              <a:t> </a:t>
            </a:r>
            <a:r>
              <a:rPr lang="en-US" altLang="en-US" sz="2000" b="1" dirty="0">
                <a:sym typeface="Symbol" pitchFamily="18" charset="2"/>
              </a:rPr>
              <a:t>):</a:t>
            </a:r>
            <a:endParaRPr lang="en-US" altLang="en-US" sz="2000" dirty="0">
              <a:sym typeface="Symbol" pitchFamily="18" charset="2"/>
            </a:endParaRPr>
          </a:p>
        </p:txBody>
      </p:sp>
      <p:sp>
        <p:nvSpPr>
          <p:cNvPr id="311300" name="TextBox 1"/>
          <p:cNvSpPr txBox="1">
            <a:spLocks noChangeArrowheads="1"/>
          </p:cNvSpPr>
          <p:nvPr/>
        </p:nvSpPr>
        <p:spPr bwMode="auto">
          <a:xfrm>
            <a:off x="107951" y="3213100"/>
            <a:ext cx="8856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ym typeface="Symbol" pitchFamily="18" charset="2"/>
              </a:rPr>
              <a:t>LivingPerson(?x) ∧ hasHirschIndexOfCitations(?x, ?y) ∧ swrlb:greaterThan(?y, 15) ∧ hasExtraWeightKg(?x, ?z) ∧ </a:t>
            </a:r>
          </a:p>
          <a:p>
            <a:pPr eaLnBrk="1" hangingPunct="1">
              <a:spcBef>
                <a:spcPct val="0"/>
              </a:spcBef>
              <a:buFontTx/>
              <a:buNone/>
            </a:pPr>
            <a:r>
              <a:rPr lang="en-US" altLang="en-US" sz="2400">
                <a:sym typeface="Symbol" pitchFamily="18" charset="2"/>
              </a:rPr>
              <a:t>swrlb:lessThan(?z, 30) → HappyPerson(?x)</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p:cNvSpPr>
            <a:spLocks noGrp="1"/>
          </p:cNvSpPr>
          <p:nvPr>
            <p:ph type="title"/>
          </p:nvPr>
        </p:nvSpPr>
        <p:spPr>
          <a:xfrm>
            <a:off x="1330325" y="55563"/>
            <a:ext cx="5656263" cy="1143000"/>
          </a:xfrm>
        </p:spPr>
        <p:txBody>
          <a:bodyPr/>
          <a:lstStyle/>
          <a:p>
            <a:r>
              <a:rPr lang="en-US" altLang="en-US"/>
              <a:t>See also: rule-based ontology of time</a:t>
            </a:r>
          </a:p>
        </p:txBody>
      </p:sp>
      <p:pic>
        <p:nvPicPr>
          <p:cNvPr id="312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2" y="1458987"/>
            <a:ext cx="4795838" cy="194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2" y="1697038"/>
            <a:ext cx="3887788"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3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2563887"/>
            <a:ext cx="3895725" cy="38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2327" name="TextBox 3"/>
          <p:cNvSpPr txBox="1">
            <a:spLocks noChangeArrowheads="1"/>
          </p:cNvSpPr>
          <p:nvPr/>
        </p:nvSpPr>
        <p:spPr bwMode="auto">
          <a:xfrm>
            <a:off x="112750" y="4130675"/>
            <a:ext cx="47466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The ontology is here: </a:t>
            </a:r>
            <a:r>
              <a:rPr lang="en-US" altLang="en-US" sz="1400" dirty="0">
                <a:hlinkClick r:id="rId5"/>
              </a:rPr>
              <a:t>https://ai.it.jyu.fi/vagan/ontologies/2014/temporal.owl</a:t>
            </a:r>
            <a:endParaRPr lang="en-US" altLang="en-US" sz="1400" dirty="0"/>
          </a:p>
          <a:p>
            <a:pPr eaLnBrk="1" hangingPunct="1">
              <a:spcBef>
                <a:spcPct val="0"/>
              </a:spcBef>
              <a:buFontTx/>
              <a:buNone/>
            </a:pPr>
            <a:endParaRPr lang="en-US" altLang="en-US" sz="1400" dirty="0"/>
          </a:p>
          <a:p>
            <a:pPr eaLnBrk="1" hangingPunct="1">
              <a:spcBef>
                <a:spcPct val="0"/>
              </a:spcBef>
              <a:buFontTx/>
              <a:buNone/>
            </a:pPr>
            <a:r>
              <a:rPr lang="en-US" altLang="en-US" sz="1400" dirty="0"/>
              <a:t>It has 169  SWRL rules.</a:t>
            </a:r>
          </a:p>
          <a:p>
            <a:pPr eaLnBrk="1" hangingPunct="1">
              <a:spcBef>
                <a:spcPct val="0"/>
              </a:spcBef>
              <a:buFontTx/>
              <a:buNone/>
            </a:pPr>
            <a:endParaRPr lang="en-US" altLang="en-US" sz="1400" dirty="0"/>
          </a:p>
          <a:p>
            <a:pPr eaLnBrk="1" hangingPunct="1">
              <a:spcBef>
                <a:spcPct val="0"/>
              </a:spcBef>
              <a:buFontTx/>
              <a:buNone/>
            </a:pPr>
            <a:r>
              <a:rPr lang="en-US" altLang="en-US" sz="1400" dirty="0"/>
              <a:t>You can open it from Protégé  5.0.0. or later and use, e.g., the SWRL  tab for inference, as well as to import it to other ontologies</a:t>
            </a:r>
          </a:p>
        </p:txBody>
      </p:sp>
      <p:sp>
        <p:nvSpPr>
          <p:cNvPr id="312328" name="TextBox 4"/>
          <p:cNvSpPr txBox="1">
            <a:spLocks noChangeArrowheads="1"/>
          </p:cNvSpPr>
          <p:nvPr/>
        </p:nvSpPr>
        <p:spPr bwMode="auto">
          <a:xfrm>
            <a:off x="74650" y="3430588"/>
            <a:ext cx="89693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400" dirty="0"/>
              <a:t>Terziyan V., Kaikova O., </a:t>
            </a:r>
            <a:r>
              <a:rPr lang="en-GB" altLang="en-US" sz="1400" b="1" dirty="0">
                <a:solidFill>
                  <a:srgbClr val="CC3300"/>
                </a:solidFill>
                <a:hlinkClick r:id="rId6"/>
              </a:rPr>
              <a:t>Ontology for Temporal Reasoning based on Extended Allen’s Interval Algebra</a:t>
            </a:r>
            <a:r>
              <a:rPr lang="en-GB" altLang="en-US" sz="1400" dirty="0"/>
              <a:t>, </a:t>
            </a:r>
            <a:r>
              <a:rPr lang="en-GB" altLang="en-US" sz="1400" i="1" dirty="0">
                <a:hlinkClick r:id="rId7"/>
              </a:rPr>
              <a:t>International Journal of Metadata, Semantics and Ontologies</a:t>
            </a:r>
            <a:r>
              <a:rPr lang="en-GB" altLang="en-US" sz="1400" dirty="0"/>
              <a:t>, </a:t>
            </a:r>
            <a:r>
              <a:rPr lang="en-GB" sz="1400" dirty="0"/>
              <a:t>Vol. 11, No. 2, 2016, pp. 93-109</a:t>
            </a:r>
            <a:r>
              <a:rPr lang="en-US" sz="1400" dirty="0"/>
              <a:t>.</a:t>
            </a:r>
          </a:p>
          <a:p>
            <a:pPr eaLnBrk="1" hangingPunct="1">
              <a:spcBef>
                <a:spcPct val="0"/>
              </a:spcBef>
              <a:buFontTx/>
              <a:buNone/>
            </a:pPr>
            <a:r>
              <a:rPr lang="en-US" sz="1400" dirty="0"/>
              <a:t>(</a:t>
            </a:r>
            <a:r>
              <a:rPr lang="en-GB" sz="1400" dirty="0"/>
              <a:t>doi: 10.1504/IJMSO.2016.080348</a:t>
            </a:r>
            <a:r>
              <a:rPr lang="en-US" sz="1400" dirty="0"/>
              <a:t>)</a:t>
            </a:r>
            <a:r>
              <a:rPr lang="en-US" altLang="en-US" sz="1400" dirty="0"/>
              <a:t>.</a:t>
            </a:r>
          </a:p>
        </p:txBody>
      </p:sp>
      <p:pic>
        <p:nvPicPr>
          <p:cNvPr id="31232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8238" y="4725988"/>
            <a:ext cx="804862" cy="45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330"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6062" y="3940175"/>
            <a:ext cx="4073525" cy="138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331"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34000" y="5405438"/>
            <a:ext cx="4065587" cy="1382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332"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9919" y="5805488"/>
            <a:ext cx="1520825" cy="98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333"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34225" y="19050"/>
            <a:ext cx="177958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637" y="908050"/>
            <a:ext cx="1566863" cy="129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20244" y="530045"/>
            <a:ext cx="1638590"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Berlin</a:t>
            </a:r>
          </a:p>
        </p:txBody>
      </p:sp>
      <p:sp>
        <p:nvSpPr>
          <p:cNvPr id="5" name="TextBox 4"/>
          <p:cNvSpPr txBox="1"/>
          <p:nvPr/>
        </p:nvSpPr>
        <p:spPr>
          <a:xfrm>
            <a:off x="6372201" y="692151"/>
            <a:ext cx="2663850" cy="646331"/>
          </a:xfrm>
          <a:prstGeom prst="rect">
            <a:avLst/>
          </a:prstGeom>
          <a:solidFill>
            <a:schemeClr val="bg1">
              <a:lumMod val="95000"/>
            </a:schemeClr>
          </a:solidFill>
          <a:ln>
            <a:solidFill>
              <a:schemeClr val="tx1"/>
            </a:solidFill>
          </a:ln>
        </p:spPr>
        <p:txBody>
          <a:bodyPr wrap="square">
            <a:spAutoFit/>
          </a:bodyPr>
          <a:lstStyle/>
          <a:p>
            <a:pPr>
              <a:defRPr/>
            </a:pPr>
            <a:r>
              <a:rPr lang="en-US" sz="1800" dirty="0"/>
              <a:t>Let us take city of Berlin as an example …</a:t>
            </a:r>
          </a:p>
        </p:txBody>
      </p:sp>
      <p:sp>
        <p:nvSpPr>
          <p:cNvPr id="118789" name="Title 1"/>
          <p:cNvSpPr>
            <a:spLocks noGrp="1"/>
          </p:cNvSpPr>
          <p:nvPr>
            <p:ph type="title"/>
          </p:nvPr>
        </p:nvSpPr>
        <p:spPr>
          <a:xfrm>
            <a:off x="1155737" y="9599"/>
            <a:ext cx="7993063" cy="549275"/>
          </a:xfrm>
        </p:spPr>
        <p:txBody>
          <a:bodyPr/>
          <a:lstStyle/>
          <a:p>
            <a:r>
              <a:rPr lang="en-US" altLang="en-US" sz="2800" b="1"/>
              <a:t>URI “aliases” and Introduction to Linked Data</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p:cNvSpPr>
            <a:spLocks noGrp="1"/>
          </p:cNvSpPr>
          <p:nvPr>
            <p:ph type="title"/>
          </p:nvPr>
        </p:nvSpPr>
        <p:spPr>
          <a:xfrm>
            <a:off x="2627315" y="55563"/>
            <a:ext cx="6308725" cy="1143000"/>
          </a:xfrm>
        </p:spPr>
        <p:txBody>
          <a:bodyPr/>
          <a:lstStyle/>
          <a:p>
            <a:r>
              <a:rPr lang="en-US" altLang="en-US"/>
              <a:t>See also: Ontology with embedded decision tree</a:t>
            </a:r>
          </a:p>
        </p:txBody>
      </p:sp>
      <p:pic>
        <p:nvPicPr>
          <p:cNvPr id="313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2771775" cy="183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33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2346399"/>
            <a:ext cx="3455988" cy="446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3349" name="TextBox 1"/>
          <p:cNvSpPr txBox="1">
            <a:spLocks noChangeArrowheads="1"/>
          </p:cNvSpPr>
          <p:nvPr/>
        </p:nvSpPr>
        <p:spPr bwMode="auto">
          <a:xfrm>
            <a:off x="684214" y="1958975"/>
            <a:ext cx="1655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r>
              <a:rPr lang="en-US" altLang="en-US" sz="2000" b="1"/>
              <a:t>Training set</a:t>
            </a:r>
          </a:p>
        </p:txBody>
      </p:sp>
      <p:pic>
        <p:nvPicPr>
          <p:cNvPr id="313350"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5375" y="1835150"/>
            <a:ext cx="4048125" cy="266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3351" name="TextBox 17"/>
          <p:cNvSpPr txBox="1">
            <a:spLocks noChangeArrowheads="1"/>
          </p:cNvSpPr>
          <p:nvPr/>
        </p:nvSpPr>
        <p:spPr bwMode="auto">
          <a:xfrm>
            <a:off x="3302024" y="1390650"/>
            <a:ext cx="518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eaLnBrk="1" hangingPunct="1"/>
            <a:r>
              <a:rPr lang="en-US" altLang="en-US" sz="2000" b="1"/>
              <a:t>Decision tree learned by ML algorithm</a:t>
            </a:r>
          </a:p>
        </p:txBody>
      </p:sp>
      <p:sp>
        <p:nvSpPr>
          <p:cNvPr id="313352" name="TextBox 2"/>
          <p:cNvSpPr txBox="1">
            <a:spLocks noChangeArrowheads="1"/>
          </p:cNvSpPr>
          <p:nvPr/>
        </p:nvSpPr>
        <p:spPr bwMode="auto">
          <a:xfrm>
            <a:off x="3659225" y="4757774"/>
            <a:ext cx="53292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eaLnBrk="1" hangingPunct="1"/>
            <a:r>
              <a:rPr lang="en-US" altLang="en-US" dirty="0"/>
              <a:t>Ontology with training set and the decision tree is here:</a:t>
            </a:r>
            <a:br>
              <a:rPr lang="en-US" altLang="en-US" dirty="0"/>
            </a:br>
            <a:r>
              <a:rPr lang="en-US" altLang="en-US" dirty="0">
                <a:hlinkClick r:id="rId5"/>
              </a:rPr>
              <a:t>https://ai.it.jyu.fi/vagan/ontologies/2016/DecisionTrees.owl</a:t>
            </a:r>
            <a:r>
              <a:rPr lang="en-US" altLang="en-US" dirty="0"/>
              <a:t> </a:t>
            </a:r>
            <a:br>
              <a:rPr lang="en-US" altLang="en-US" dirty="0"/>
            </a:br>
            <a:br>
              <a:rPr lang="en-US" altLang="en-US" dirty="0"/>
            </a:br>
            <a:r>
              <a:rPr lang="en-US" altLang="en-US" dirty="0">
                <a:hlinkClick r:id="rId6"/>
              </a:rPr>
              <a:t>https://ai.it.jyu.fi/vagan/ontologies/2016/DecisionTrees.pprj</a:t>
            </a:r>
            <a:r>
              <a:rPr lang="en-US" altLang="en-US" dirty="0"/>
              <a:t> (if to use Protégé 3.5). </a:t>
            </a:r>
            <a:br>
              <a:rPr lang="en-US" altLang="en-US" dirty="0"/>
            </a:br>
            <a:endParaRPr lang="en-US" altLang="en-US" dirty="0"/>
          </a:p>
          <a:p>
            <a:pPr eaLnBrk="1" hangingPunct="1"/>
            <a:r>
              <a:rPr lang="en-US" altLang="en-US" dirty="0"/>
              <a:t>You can see how the decision tree is formalized (by special definition of ontology classes) and you can see how Pellet reasoner can execute the decision tree to make implicit decisions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882" y="188640"/>
            <a:ext cx="360734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37030" y="3429000"/>
            <a:ext cx="8461805"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ONTOLOGY CONSTRUCTION</a:t>
            </a:r>
          </a:p>
          <a:p>
            <a:pPr algn="ctr" fontAlgn="auto">
              <a:spcBef>
                <a:spcPts val="0"/>
              </a:spcBef>
              <a:spcAft>
                <a:spcPts val="0"/>
              </a:spcAft>
            </a:pP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USING SPARQL AND DBPedia</a:t>
            </a:r>
          </a:p>
        </p:txBody>
      </p:sp>
      <p:sp>
        <p:nvSpPr>
          <p:cNvPr id="5" name="Rectangle 4"/>
          <p:cNvSpPr/>
          <p:nvPr/>
        </p:nvSpPr>
        <p:spPr>
          <a:xfrm>
            <a:off x="453406" y="5831961"/>
            <a:ext cx="344530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USING: </a:t>
            </a:r>
            <a:r>
              <a:rPr lang="en-US" sz="1800" dirty="0">
                <a:solidFill>
                  <a:prstClr val="black"/>
                </a:solidFill>
                <a:latin typeface="Calibri" panose="020F0502020204030204"/>
                <a:hlinkClick r:id="rId3"/>
              </a:rPr>
              <a:t>http://dbpedia.org/sparql</a:t>
            </a:r>
            <a:r>
              <a:rPr lang="en-US" sz="1800" dirty="0">
                <a:solidFill>
                  <a:prstClr val="black"/>
                </a:solidFill>
                <a:latin typeface="Calibri" panose="020F0502020204030204"/>
              </a:rPr>
              <a:t>  </a:t>
            </a:r>
          </a:p>
        </p:txBody>
      </p:sp>
      <p:sp>
        <p:nvSpPr>
          <p:cNvPr id="6" name="Rectangle 5"/>
          <p:cNvSpPr/>
          <p:nvPr/>
        </p:nvSpPr>
        <p:spPr>
          <a:xfrm>
            <a:off x="467544" y="5517232"/>
            <a:ext cx="2697020"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FROM: </a:t>
            </a:r>
            <a:r>
              <a:rPr lang="en-US" sz="1800" dirty="0">
                <a:solidFill>
                  <a:prstClr val="black"/>
                </a:solidFill>
                <a:latin typeface="Calibri" panose="020F0502020204030204"/>
                <a:hlinkClick r:id="rId4"/>
              </a:rPr>
              <a:t>http://dbpedia.org</a:t>
            </a:r>
            <a:r>
              <a:rPr lang="en-US" sz="1800" dirty="0">
                <a:solidFill>
                  <a:prstClr val="black"/>
                </a:solidFill>
                <a:latin typeface="Calibri" panose="020F0502020204030204"/>
              </a:rPr>
              <a:t> </a:t>
            </a:r>
          </a:p>
        </p:txBody>
      </p:sp>
    </p:spTree>
    <p:extLst>
      <p:ext uri="{BB962C8B-B14F-4D97-AF65-F5344CB8AC3E}">
        <p14:creationId xmlns:p14="http://schemas.microsoft.com/office/powerpoint/2010/main" val="113174783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932" y="3292025"/>
            <a:ext cx="9090572" cy="3477875"/>
          </a:xfrm>
          <a:prstGeom prst="rect">
            <a:avLst/>
          </a:prstGeom>
          <a:solidFill>
            <a:schemeClr val="bg1">
              <a:lumMod val="85000"/>
            </a:schemeClr>
          </a:solidFill>
          <a:ln>
            <a:solidFill>
              <a:schemeClr val="tx1">
                <a:alpha val="96000"/>
              </a:schemeClr>
            </a:solidFill>
          </a:ln>
        </p:spPr>
        <p:txBody>
          <a:bodyPr wrap="square">
            <a:spAutoFit/>
          </a:bodyPr>
          <a:lstStyle/>
          <a:p>
            <a:r>
              <a:rPr lang="en-US" sz="1100" dirty="0"/>
              <a:t>PREFIX owl: &lt;http://www.w3.org/2002/07/owl#&gt;</a:t>
            </a:r>
          </a:p>
          <a:p>
            <a:r>
              <a:rPr lang="en-US" sz="1100" dirty="0"/>
              <a:t>PREFIX </a:t>
            </a:r>
            <a:r>
              <a:rPr lang="en-US" sz="1100" dirty="0" err="1"/>
              <a:t>xsd</a:t>
            </a:r>
            <a:r>
              <a:rPr lang="en-US" sz="1100" dirty="0"/>
              <a:t>: &lt;http://www.w3.org/2001/XMLSchema#&gt;</a:t>
            </a:r>
          </a:p>
          <a:p>
            <a:r>
              <a:rPr lang="en-US" sz="1100" dirty="0"/>
              <a:t>PREFIX </a:t>
            </a:r>
            <a:r>
              <a:rPr lang="en-US" sz="1100" dirty="0" err="1"/>
              <a:t>rdfs</a:t>
            </a:r>
            <a:r>
              <a:rPr lang="en-US" sz="1100" dirty="0"/>
              <a:t>: &lt;http://www.w3.org/2000/01/rdf-schema#&gt;</a:t>
            </a:r>
          </a:p>
          <a:p>
            <a:r>
              <a:rPr lang="en-US" sz="1100" dirty="0"/>
              <a:t>PREFIX </a:t>
            </a:r>
            <a:r>
              <a:rPr lang="en-US" sz="1100" dirty="0" err="1"/>
              <a:t>rdf</a:t>
            </a:r>
            <a:r>
              <a:rPr lang="en-US" sz="1100" dirty="0"/>
              <a:t>: &lt;http://www.w3.org/1999/02/22-rdf-syntax-ns#&gt;</a:t>
            </a:r>
          </a:p>
          <a:p>
            <a:r>
              <a:rPr lang="en-US" sz="1100" dirty="0"/>
              <a:t>PREFIX </a:t>
            </a:r>
            <a:r>
              <a:rPr lang="en-US" sz="1100" dirty="0" err="1"/>
              <a:t>db</a:t>
            </a:r>
            <a:r>
              <a:rPr lang="en-US" sz="1100" dirty="0"/>
              <a:t>: &lt;http://dbpedia.org/page/&gt;</a:t>
            </a:r>
          </a:p>
          <a:p>
            <a:r>
              <a:rPr lang="en-US" sz="1100" dirty="0"/>
              <a:t>PREFIX dbr: &lt;http://dbpedia.org/resource/&gt;</a:t>
            </a:r>
          </a:p>
          <a:p>
            <a:r>
              <a:rPr lang="en-US" sz="1100" dirty="0"/>
              <a:t>PREFIX </a:t>
            </a:r>
            <a:r>
              <a:rPr lang="en-US" sz="1100" dirty="0" err="1"/>
              <a:t>dbpedia</a:t>
            </a:r>
            <a:r>
              <a:rPr lang="en-US" sz="1100" dirty="0"/>
              <a:t>: &lt;http://dbpedia.org/&gt;</a:t>
            </a:r>
          </a:p>
          <a:p>
            <a:r>
              <a:rPr lang="en-US" sz="1100" dirty="0"/>
              <a:t>PREFIX dbo: &lt;http://dbpedia.org/ontology/&gt;</a:t>
            </a:r>
            <a:endParaRPr lang="en-US" sz="1100" dirty="0">
              <a:solidFill>
                <a:prstClr val="black"/>
              </a:solidFill>
              <a:cs typeface="Arial" panose="020B0604020202020204" pitchFamily="34" charset="0"/>
            </a:endParaRPr>
          </a:p>
          <a:p>
            <a:pPr defTabSz="685800" fontAlgn="auto">
              <a:spcBef>
                <a:spcPts val="0"/>
              </a:spcBef>
              <a:spcAft>
                <a:spcPts val="0"/>
              </a:spcAft>
            </a:pPr>
            <a:r>
              <a:rPr lang="en-US" sz="1100" dirty="0">
                <a:solidFill>
                  <a:prstClr val="black"/>
                </a:solidFill>
                <a:cs typeface="Arial" panose="020B0604020202020204" pitchFamily="34" charset="0"/>
              </a:rPr>
              <a:t>PREFIX : &lt;https://ai.it.jyu.fi/</a:t>
            </a:r>
            <a:r>
              <a:rPr lang="en-US" sz="1100" b="1" dirty="0">
                <a:solidFill>
                  <a:srgbClr val="FF0000"/>
                </a:solidFill>
                <a:cs typeface="Arial" panose="020B0604020202020204" pitchFamily="34" charset="0"/>
              </a:rPr>
              <a:t>vagan/ontologies/2020</a:t>
            </a:r>
            <a:r>
              <a:rPr lang="en-US" sz="1100" dirty="0">
                <a:solidFill>
                  <a:prstClr val="black"/>
                </a:solidFill>
                <a:cs typeface="Arial" panose="020B0604020202020204" pitchFamily="34" charset="0"/>
              </a:rPr>
              <a:t>/</a:t>
            </a:r>
            <a:r>
              <a:rPr lang="en-US" sz="1100" b="1" dirty="0">
                <a:solidFill>
                  <a:srgbClr val="FF0000"/>
                </a:solidFill>
                <a:cs typeface="Arial" panose="020B0604020202020204" pitchFamily="34" charset="0"/>
              </a:rPr>
              <a:t>Finland</a:t>
            </a:r>
            <a:r>
              <a:rPr lang="en-US" sz="1100" dirty="0">
                <a:solidFill>
                  <a:prstClr val="black"/>
                </a:solidFill>
                <a:cs typeface="Arial" panose="020B0604020202020204" pitchFamily="34" charset="0"/>
              </a:rPr>
              <a:t>.owl#&gt;</a:t>
            </a:r>
          </a:p>
          <a:p>
            <a:pPr defTabSz="685800" fontAlgn="auto">
              <a:spcBef>
                <a:spcPts val="0"/>
              </a:spcBef>
              <a:spcAft>
                <a:spcPts val="0"/>
              </a:spcAft>
            </a:pPr>
            <a:endParaRPr lang="en-US" sz="1100" dirty="0">
              <a:solidFill>
                <a:prstClr val="black"/>
              </a:solidFill>
              <a:cs typeface="Arial" panose="020B0604020202020204" pitchFamily="34" charset="0"/>
            </a:endParaRPr>
          </a:p>
          <a:p>
            <a:pPr defTabSz="685800" fontAlgn="auto">
              <a:spcBef>
                <a:spcPts val="0"/>
              </a:spcBef>
              <a:spcAft>
                <a:spcPts val="0"/>
              </a:spcAft>
            </a:pPr>
            <a:r>
              <a:rPr lang="en-US" sz="1100" dirty="0">
                <a:solidFill>
                  <a:prstClr val="black"/>
                </a:solidFill>
                <a:cs typeface="Arial" panose="020B0604020202020204" pitchFamily="34" charset="0"/>
              </a:rPr>
              <a:t>CONSTRUCT</a:t>
            </a:r>
          </a:p>
          <a:p>
            <a:pPr defTabSz="685800" fontAlgn="auto">
              <a:spcBef>
                <a:spcPts val="0"/>
              </a:spcBef>
              <a:spcAft>
                <a:spcPts val="0"/>
              </a:spcAft>
            </a:pPr>
            <a:r>
              <a:rPr lang="en-US" sz="1100" dirty="0">
                <a:solidFill>
                  <a:prstClr val="black"/>
                </a:solidFill>
                <a:cs typeface="Arial" panose="020B0604020202020204" pitchFamily="34" charset="0"/>
              </a:rPr>
              <a:t>{</a:t>
            </a:r>
          </a:p>
          <a:p>
            <a:pPr defTabSz="685800" fontAlgn="auto">
              <a:spcBef>
                <a:spcPts val="0"/>
              </a:spcBef>
              <a:spcAft>
                <a:spcPts val="0"/>
              </a:spcAft>
            </a:pPr>
            <a:r>
              <a:rPr lang="en-US" sz="1100" dirty="0">
                <a:solidFill>
                  <a:prstClr val="black"/>
                </a:solidFill>
                <a:cs typeface="Arial" panose="020B0604020202020204" pitchFamily="34" charset="0"/>
              </a:rPr>
              <a:t>?x ?y </a:t>
            </a:r>
            <a:r>
              <a:rPr lang="en-US" sz="1100" dirty="0" err="1">
                <a:solidFill>
                  <a:prstClr val="black"/>
                </a:solidFill>
                <a:cs typeface="Arial" panose="020B0604020202020204" pitchFamily="34" charset="0"/>
              </a:rPr>
              <a:t>dbr:</a:t>
            </a:r>
            <a:r>
              <a:rPr lang="en-US" sz="1100" b="1" dirty="0" err="1">
                <a:solidFill>
                  <a:srgbClr val="FF0000"/>
                </a:solidFill>
                <a:cs typeface="Arial" panose="020B0604020202020204" pitchFamily="34" charset="0"/>
              </a:rPr>
              <a:t>Finland</a:t>
            </a:r>
            <a:r>
              <a:rPr lang="en-US" sz="1100" b="1" dirty="0">
                <a:solidFill>
                  <a:srgbClr val="FF0000"/>
                </a:solidFill>
                <a:cs typeface="Arial" panose="020B0604020202020204" pitchFamily="34" charset="0"/>
              </a:rPr>
              <a:t> </a:t>
            </a:r>
            <a:r>
              <a:rPr lang="en-US" sz="1100" dirty="0">
                <a:solidFill>
                  <a:prstClr val="black"/>
                </a:solidFill>
                <a:cs typeface="Arial" panose="020B0604020202020204" pitchFamily="34" charset="0"/>
              </a:rPr>
              <a:t>. ?x a ?cx . ?cx a </a:t>
            </a:r>
            <a:r>
              <a:rPr lang="en-US" sz="1100" dirty="0" err="1">
                <a:solidFill>
                  <a:prstClr val="black"/>
                </a:solidFill>
                <a:cs typeface="Arial" panose="020B0604020202020204" pitchFamily="34" charset="0"/>
              </a:rPr>
              <a:t>owl:Class</a:t>
            </a:r>
            <a:r>
              <a:rPr lang="en-US" sz="1100" dirty="0">
                <a:solidFill>
                  <a:prstClr val="black"/>
                </a:solidFill>
                <a:cs typeface="Arial" panose="020B0604020202020204" pitchFamily="34" charset="0"/>
              </a:rPr>
              <a:t> . ?y a owl:ObjectProperty . </a:t>
            </a:r>
            <a:r>
              <a:rPr lang="en-US" sz="1100" dirty="0" err="1">
                <a:solidFill>
                  <a:prstClr val="black"/>
                </a:solidFill>
                <a:cs typeface="Arial" panose="020B0604020202020204" pitchFamily="34" charset="0"/>
              </a:rPr>
              <a:t>dbr:</a:t>
            </a:r>
            <a:r>
              <a:rPr lang="en-US" sz="1100" b="1" dirty="0" err="1">
                <a:solidFill>
                  <a:srgbClr val="FF0000"/>
                </a:solidFill>
                <a:cs typeface="Arial" panose="020B0604020202020204" pitchFamily="34" charset="0"/>
              </a:rPr>
              <a:t>Finland</a:t>
            </a:r>
            <a:r>
              <a:rPr lang="en-US" sz="1100" dirty="0">
                <a:solidFill>
                  <a:prstClr val="black"/>
                </a:solidFill>
                <a:cs typeface="Arial" panose="020B0604020202020204" pitchFamily="34" charset="0"/>
              </a:rPr>
              <a:t> a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a </a:t>
            </a:r>
            <a:r>
              <a:rPr lang="en-US" sz="1100" dirty="0" err="1">
                <a:solidFill>
                  <a:prstClr val="black"/>
                </a:solidFill>
                <a:cs typeface="Arial" panose="020B0604020202020204" pitchFamily="34" charset="0"/>
              </a:rPr>
              <a:t>owl:Class</a:t>
            </a:r>
            <a:r>
              <a:rPr lang="en-US" sz="1100" dirty="0">
                <a:solidFill>
                  <a:prstClr val="black"/>
                </a:solidFill>
                <a:cs typeface="Arial" panose="020B0604020202020204" pitchFamily="34" charset="0"/>
              </a:rPr>
              <a:t> . ?z a ?cx . ?t a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 ?y </a:t>
            </a:r>
            <a:r>
              <a:rPr lang="en-US" sz="1100" dirty="0" err="1">
                <a:solidFill>
                  <a:prstClr val="black"/>
                </a:solidFill>
                <a:cs typeface="Arial" panose="020B0604020202020204" pitchFamily="34" charset="0"/>
              </a:rPr>
              <a:t>rdfs:domain</a:t>
            </a:r>
            <a:r>
              <a:rPr lang="en-US" sz="1100" dirty="0">
                <a:solidFill>
                  <a:prstClr val="black"/>
                </a:solidFill>
                <a:cs typeface="Arial" panose="020B0604020202020204" pitchFamily="34" charset="0"/>
              </a:rPr>
              <a:t> ?cx . ?y </a:t>
            </a:r>
            <a:r>
              <a:rPr lang="en-US" sz="1100" dirty="0" err="1">
                <a:solidFill>
                  <a:prstClr val="black"/>
                </a:solidFill>
                <a:cs typeface="Arial" panose="020B0604020202020204" pitchFamily="34" charset="0"/>
              </a:rPr>
              <a:t>rdfs:range</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a:t>
            </a:r>
          </a:p>
          <a:p>
            <a:pPr defTabSz="685800" fontAlgn="auto">
              <a:spcBef>
                <a:spcPts val="0"/>
              </a:spcBef>
              <a:spcAft>
                <a:spcPts val="0"/>
              </a:spcAft>
            </a:pPr>
            <a:r>
              <a:rPr lang="en-US" sz="1100" dirty="0">
                <a:solidFill>
                  <a:prstClr val="black"/>
                </a:solidFill>
                <a:cs typeface="Arial" panose="020B0604020202020204" pitchFamily="34" charset="0"/>
              </a:rPr>
              <a:t>}</a:t>
            </a:r>
          </a:p>
          <a:p>
            <a:pPr defTabSz="685800" fontAlgn="auto">
              <a:spcBef>
                <a:spcPts val="0"/>
              </a:spcBef>
              <a:spcAft>
                <a:spcPts val="0"/>
              </a:spcAft>
            </a:pPr>
            <a:endParaRPr lang="en-US" sz="1100" dirty="0">
              <a:solidFill>
                <a:prstClr val="black"/>
              </a:solidFill>
              <a:cs typeface="Arial" panose="020B0604020202020204" pitchFamily="34" charset="0"/>
            </a:endParaRPr>
          </a:p>
          <a:p>
            <a:pPr defTabSz="685800" fontAlgn="auto">
              <a:spcBef>
                <a:spcPts val="0"/>
              </a:spcBef>
              <a:spcAft>
                <a:spcPts val="0"/>
              </a:spcAft>
            </a:pPr>
            <a:r>
              <a:rPr lang="en-US" sz="1100" dirty="0">
                <a:solidFill>
                  <a:prstClr val="black"/>
                </a:solidFill>
                <a:cs typeface="Arial" panose="020B0604020202020204" pitchFamily="34" charset="0"/>
              </a:rPr>
              <a:t>WHERE </a:t>
            </a:r>
          </a:p>
          <a:p>
            <a:pPr defTabSz="685800" fontAlgn="auto">
              <a:spcBef>
                <a:spcPts val="0"/>
              </a:spcBef>
              <a:spcAft>
                <a:spcPts val="0"/>
              </a:spcAft>
            </a:pPr>
            <a:r>
              <a:rPr lang="en-US" sz="1100" dirty="0">
                <a:solidFill>
                  <a:prstClr val="black"/>
                </a:solidFill>
                <a:cs typeface="Arial" panose="020B0604020202020204" pitchFamily="34" charset="0"/>
              </a:rPr>
              <a:t>{</a:t>
            </a:r>
          </a:p>
          <a:p>
            <a:pPr defTabSz="685800" fontAlgn="auto">
              <a:spcBef>
                <a:spcPts val="0"/>
              </a:spcBef>
              <a:spcAft>
                <a:spcPts val="0"/>
              </a:spcAft>
            </a:pPr>
            <a:r>
              <a:rPr lang="en-US" sz="1100" dirty="0">
                <a:solidFill>
                  <a:prstClr val="black"/>
                </a:solidFill>
                <a:cs typeface="Arial" panose="020B0604020202020204" pitchFamily="34" charset="0"/>
              </a:rPr>
              <a:t>?x ?y </a:t>
            </a:r>
            <a:r>
              <a:rPr lang="en-US" sz="1100" dirty="0" err="1">
                <a:solidFill>
                  <a:prstClr val="black"/>
                </a:solidFill>
                <a:cs typeface="Arial" panose="020B0604020202020204" pitchFamily="34" charset="0"/>
              </a:rPr>
              <a:t>dbr:</a:t>
            </a:r>
            <a:r>
              <a:rPr lang="en-US" sz="1100" b="1" dirty="0" err="1">
                <a:solidFill>
                  <a:srgbClr val="FF0000"/>
                </a:solidFill>
                <a:cs typeface="Arial" panose="020B0604020202020204" pitchFamily="34" charset="0"/>
              </a:rPr>
              <a:t>Finland</a:t>
            </a:r>
            <a:r>
              <a:rPr lang="en-US" sz="1100" b="1" dirty="0">
                <a:solidFill>
                  <a:srgbClr val="FF0000"/>
                </a:solidFill>
                <a:cs typeface="Arial" panose="020B0604020202020204" pitchFamily="34" charset="0"/>
              </a:rPr>
              <a:t> </a:t>
            </a:r>
            <a:r>
              <a:rPr lang="en-US" sz="1100" dirty="0">
                <a:solidFill>
                  <a:prstClr val="black"/>
                </a:solidFill>
                <a:cs typeface="Arial" panose="020B0604020202020204" pitchFamily="34" charset="0"/>
              </a:rPr>
              <a:t>. ?x a ?cx . ?cx a </a:t>
            </a:r>
            <a:r>
              <a:rPr lang="en-US" sz="1100" dirty="0" err="1">
                <a:solidFill>
                  <a:prstClr val="black"/>
                </a:solidFill>
                <a:cs typeface="Arial" panose="020B0604020202020204" pitchFamily="34" charset="0"/>
              </a:rPr>
              <a:t>owl:Class</a:t>
            </a:r>
            <a:r>
              <a:rPr lang="en-US" sz="1100" dirty="0">
                <a:solidFill>
                  <a:prstClr val="black"/>
                </a:solidFill>
                <a:cs typeface="Arial" panose="020B0604020202020204" pitchFamily="34" charset="0"/>
              </a:rPr>
              <a:t> . ?y a owl:ObjectProperty . </a:t>
            </a:r>
            <a:r>
              <a:rPr lang="en-US" sz="1100" dirty="0" err="1">
                <a:solidFill>
                  <a:prstClr val="black"/>
                </a:solidFill>
                <a:cs typeface="Arial" panose="020B0604020202020204" pitchFamily="34" charset="0"/>
              </a:rPr>
              <a:t>dbr:</a:t>
            </a:r>
            <a:r>
              <a:rPr lang="en-US" sz="1100" b="1" dirty="0" err="1">
                <a:solidFill>
                  <a:srgbClr val="FF0000"/>
                </a:solidFill>
                <a:cs typeface="Arial" panose="020B0604020202020204" pitchFamily="34" charset="0"/>
              </a:rPr>
              <a:t>Finland</a:t>
            </a:r>
            <a:r>
              <a:rPr lang="en-US" sz="1100" dirty="0">
                <a:solidFill>
                  <a:prstClr val="black"/>
                </a:solidFill>
                <a:cs typeface="Arial" panose="020B0604020202020204" pitchFamily="34" charset="0"/>
              </a:rPr>
              <a:t> a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a </a:t>
            </a:r>
            <a:r>
              <a:rPr lang="en-US" sz="1100" dirty="0" err="1">
                <a:solidFill>
                  <a:prstClr val="black"/>
                </a:solidFill>
                <a:cs typeface="Arial" panose="020B0604020202020204" pitchFamily="34" charset="0"/>
              </a:rPr>
              <a:t>owl:Class</a:t>
            </a:r>
            <a:r>
              <a:rPr lang="en-US" sz="1100" dirty="0">
                <a:solidFill>
                  <a:prstClr val="black"/>
                </a:solidFill>
                <a:cs typeface="Arial" panose="020B0604020202020204" pitchFamily="34" charset="0"/>
              </a:rPr>
              <a:t> . ?z a ?cx . ?t a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a:t>
            </a:r>
          </a:p>
          <a:p>
            <a:pPr defTabSz="685800" fontAlgn="auto">
              <a:spcBef>
                <a:spcPts val="0"/>
              </a:spcBef>
              <a:spcAft>
                <a:spcPts val="0"/>
              </a:spcAft>
            </a:pPr>
            <a:r>
              <a:rPr lang="en-US" sz="1100" dirty="0">
                <a:solidFill>
                  <a:prstClr val="black"/>
                </a:solidFill>
                <a:cs typeface="Arial" panose="020B0604020202020204" pitchFamily="34" charset="0"/>
              </a:rPr>
              <a:t>}</a:t>
            </a:r>
          </a:p>
        </p:txBody>
      </p:sp>
      <p:sp>
        <p:nvSpPr>
          <p:cNvPr id="4" name="Rectangle 3"/>
          <p:cNvSpPr/>
          <p:nvPr/>
        </p:nvSpPr>
        <p:spPr>
          <a:xfrm>
            <a:off x="17932" y="730"/>
            <a:ext cx="9090572" cy="3170099"/>
          </a:xfrm>
          <a:prstGeom prst="rect">
            <a:avLst/>
          </a:prstGeom>
          <a:solidFill>
            <a:schemeClr val="bg1">
              <a:lumMod val="85000"/>
            </a:schemeClr>
          </a:solidFill>
          <a:ln>
            <a:solidFill>
              <a:schemeClr val="tx1">
                <a:alpha val="96000"/>
              </a:schemeClr>
            </a:solidFill>
          </a:ln>
        </p:spPr>
        <p:txBody>
          <a:bodyPr wrap="square">
            <a:spAutoFit/>
          </a:bodyPr>
          <a:lstStyle/>
          <a:p>
            <a:r>
              <a:rPr lang="en-US" sz="1000" dirty="0"/>
              <a:t>PREFIX owl: &lt;http://www.w3.org/2002/07/owl#&gt;</a:t>
            </a:r>
          </a:p>
          <a:p>
            <a:r>
              <a:rPr lang="en-US" sz="1000" dirty="0"/>
              <a:t>PREFIX </a:t>
            </a:r>
            <a:r>
              <a:rPr lang="en-US" sz="1000" dirty="0" err="1"/>
              <a:t>xsd</a:t>
            </a:r>
            <a:r>
              <a:rPr lang="en-US" sz="1000" dirty="0"/>
              <a:t>: &lt;http://www.w3.org/2001/XMLSchema#&gt;</a:t>
            </a:r>
          </a:p>
          <a:p>
            <a:r>
              <a:rPr lang="en-US" sz="1000" dirty="0"/>
              <a:t>PREFIX </a:t>
            </a:r>
            <a:r>
              <a:rPr lang="en-US" sz="1000" dirty="0" err="1"/>
              <a:t>rdfs</a:t>
            </a:r>
            <a:r>
              <a:rPr lang="en-US" sz="1000" dirty="0"/>
              <a:t>: &lt;http://www.w3.org/2000/01/rdf-schema#&gt;</a:t>
            </a:r>
          </a:p>
          <a:p>
            <a:r>
              <a:rPr lang="en-US" sz="1000" dirty="0"/>
              <a:t>PREFIX </a:t>
            </a:r>
            <a:r>
              <a:rPr lang="en-US" sz="1000" dirty="0" err="1"/>
              <a:t>rdf</a:t>
            </a:r>
            <a:r>
              <a:rPr lang="en-US" sz="1000" dirty="0"/>
              <a:t>: &lt;http://www.w3.org/1999/02/22-rdf-syntax-ns#&gt;</a:t>
            </a:r>
          </a:p>
          <a:p>
            <a:r>
              <a:rPr lang="en-US" sz="1000" dirty="0"/>
              <a:t>PREFIX </a:t>
            </a:r>
            <a:r>
              <a:rPr lang="en-US" sz="1000" dirty="0" err="1"/>
              <a:t>db</a:t>
            </a:r>
            <a:r>
              <a:rPr lang="en-US" sz="1000" dirty="0"/>
              <a:t>: &lt;http://dbpedia.org/page/&gt;</a:t>
            </a:r>
          </a:p>
          <a:p>
            <a:r>
              <a:rPr lang="en-US" sz="1000" dirty="0"/>
              <a:t>PREFIX dbr: &lt;http://dbpedia.org/resource/&gt;</a:t>
            </a:r>
          </a:p>
          <a:p>
            <a:r>
              <a:rPr lang="en-US" sz="1000" dirty="0"/>
              <a:t>PREFIX </a:t>
            </a:r>
            <a:r>
              <a:rPr lang="en-US" sz="1000" dirty="0" err="1"/>
              <a:t>dbpedia</a:t>
            </a:r>
            <a:r>
              <a:rPr lang="en-US" sz="1000" dirty="0"/>
              <a:t>: &lt;http://dbpedia.org/&gt;</a:t>
            </a:r>
          </a:p>
          <a:p>
            <a:r>
              <a:rPr lang="en-US" sz="1000" dirty="0"/>
              <a:t>PREFIX dbo: &lt;http://dbpedia.org/ontology/&gt;</a:t>
            </a:r>
            <a:endParaRPr lang="en-US" sz="1000" dirty="0">
              <a:solidFill>
                <a:prstClr val="black"/>
              </a:solidFill>
              <a:cs typeface="Arial" panose="020B0604020202020204" pitchFamily="34" charset="0"/>
            </a:endParaRPr>
          </a:p>
          <a:p>
            <a:pPr defTabSz="685800" fontAlgn="auto">
              <a:spcBef>
                <a:spcPts val="0"/>
              </a:spcBef>
              <a:spcAft>
                <a:spcPts val="0"/>
              </a:spcAft>
            </a:pPr>
            <a:r>
              <a:rPr lang="en-US" sz="1000" dirty="0">
                <a:solidFill>
                  <a:prstClr val="black"/>
                </a:solidFill>
                <a:cs typeface="Arial" panose="020B0604020202020204" pitchFamily="34" charset="0"/>
              </a:rPr>
              <a:t>PREFIX : &lt;http://</a:t>
            </a:r>
            <a:r>
              <a:rPr lang="en-US" sz="1000" b="1" dirty="0">
                <a:solidFill>
                  <a:srgbClr val="FF0000"/>
                </a:solidFill>
                <a:cs typeface="Arial" panose="020B0604020202020204" pitchFamily="34" charset="0"/>
              </a:rPr>
              <a:t>Your_Personal_Web_Space</a:t>
            </a:r>
            <a:r>
              <a:rPr lang="en-US" sz="1000" dirty="0">
                <a:solidFill>
                  <a:prstClr val="black"/>
                </a:solidFill>
                <a:cs typeface="Arial" panose="020B0604020202020204" pitchFamily="34" charset="0"/>
              </a:rPr>
              <a:t>/</a:t>
            </a:r>
            <a:r>
              <a:rPr lang="en-US" sz="1000" b="1" dirty="0">
                <a:solidFill>
                  <a:srgbClr val="FF0000"/>
                </a:solidFill>
                <a:cs typeface="Arial" panose="020B0604020202020204" pitchFamily="34" charset="0"/>
              </a:rPr>
              <a:t>TARGET</a:t>
            </a:r>
            <a:r>
              <a:rPr lang="en-US" sz="1000" dirty="0">
                <a:solidFill>
                  <a:prstClr val="black"/>
                </a:solidFill>
                <a:cs typeface="Arial" panose="020B0604020202020204" pitchFamily="34" charset="0"/>
              </a:rPr>
              <a:t>.owl#&gt;</a:t>
            </a:r>
          </a:p>
          <a:p>
            <a:pPr defTabSz="685800" fontAlgn="auto">
              <a:spcBef>
                <a:spcPts val="0"/>
              </a:spcBef>
              <a:spcAft>
                <a:spcPts val="0"/>
              </a:spcAft>
            </a:pPr>
            <a:endParaRPr lang="en-US" sz="1000" dirty="0">
              <a:solidFill>
                <a:prstClr val="black"/>
              </a:solidFill>
              <a:cs typeface="Arial" panose="020B0604020202020204" pitchFamily="34" charset="0"/>
            </a:endParaRPr>
          </a:p>
          <a:p>
            <a:pPr defTabSz="685800" fontAlgn="auto">
              <a:spcBef>
                <a:spcPts val="0"/>
              </a:spcBef>
              <a:spcAft>
                <a:spcPts val="0"/>
              </a:spcAft>
            </a:pPr>
            <a:r>
              <a:rPr lang="en-US" sz="1000" dirty="0">
                <a:solidFill>
                  <a:prstClr val="black"/>
                </a:solidFill>
                <a:cs typeface="Arial" panose="020B0604020202020204" pitchFamily="34" charset="0"/>
              </a:rPr>
              <a:t>CONSTRUCT</a:t>
            </a:r>
          </a:p>
          <a:p>
            <a:pPr defTabSz="685800" fontAlgn="auto">
              <a:spcBef>
                <a:spcPts val="0"/>
              </a:spcBef>
              <a:spcAft>
                <a:spcPts val="0"/>
              </a:spcAft>
            </a:pPr>
            <a:r>
              <a:rPr lang="en-US" sz="1000" dirty="0">
                <a:solidFill>
                  <a:prstClr val="black"/>
                </a:solidFill>
                <a:cs typeface="Arial" panose="020B0604020202020204" pitchFamily="34" charset="0"/>
              </a:rPr>
              <a:t>{</a:t>
            </a:r>
          </a:p>
          <a:p>
            <a:pPr defTabSz="685800" fontAlgn="auto">
              <a:spcBef>
                <a:spcPts val="0"/>
              </a:spcBef>
              <a:spcAft>
                <a:spcPts val="0"/>
              </a:spcAft>
            </a:pPr>
            <a:r>
              <a:rPr lang="en-US" sz="1000" dirty="0">
                <a:solidFill>
                  <a:prstClr val="black"/>
                </a:solidFill>
                <a:cs typeface="Arial" panose="020B0604020202020204" pitchFamily="34" charset="0"/>
              </a:rPr>
              <a:t>?x ?y </a:t>
            </a:r>
            <a:r>
              <a:rPr lang="en-US" sz="1000" dirty="0" err="1">
                <a:solidFill>
                  <a:prstClr val="black"/>
                </a:solidFill>
                <a:cs typeface="Arial" panose="020B0604020202020204" pitchFamily="34" charset="0"/>
              </a:rPr>
              <a:t>dbr:</a:t>
            </a:r>
            <a:r>
              <a:rPr lang="en-US" sz="1000" b="1" dirty="0" err="1">
                <a:solidFill>
                  <a:srgbClr val="FF0000"/>
                </a:solidFill>
                <a:cs typeface="Arial" panose="020B0604020202020204" pitchFamily="34" charset="0"/>
              </a:rPr>
              <a:t>TARGET</a:t>
            </a:r>
            <a:r>
              <a:rPr lang="en-US" sz="1000" b="1" dirty="0">
                <a:solidFill>
                  <a:srgbClr val="FF0000"/>
                </a:solidFill>
                <a:cs typeface="Arial" panose="020B0604020202020204" pitchFamily="34" charset="0"/>
              </a:rPr>
              <a:t> </a:t>
            </a:r>
            <a:r>
              <a:rPr lang="en-US" sz="1000" dirty="0">
                <a:solidFill>
                  <a:prstClr val="black"/>
                </a:solidFill>
                <a:cs typeface="Arial" panose="020B0604020202020204" pitchFamily="34" charset="0"/>
              </a:rPr>
              <a:t>. ?x a ?cx . ?cx a </a:t>
            </a:r>
            <a:r>
              <a:rPr lang="en-US" sz="1000" dirty="0" err="1">
                <a:solidFill>
                  <a:prstClr val="black"/>
                </a:solidFill>
                <a:cs typeface="Arial" panose="020B0604020202020204" pitchFamily="34" charset="0"/>
              </a:rPr>
              <a:t>owl:Class</a:t>
            </a:r>
            <a:r>
              <a:rPr lang="en-US" sz="1000" dirty="0">
                <a:solidFill>
                  <a:prstClr val="black"/>
                </a:solidFill>
                <a:cs typeface="Arial" panose="020B0604020202020204" pitchFamily="34" charset="0"/>
              </a:rPr>
              <a:t> . ?y a owl:ObjectProperty . </a:t>
            </a:r>
            <a:r>
              <a:rPr lang="en-US" sz="1000" dirty="0" err="1">
                <a:solidFill>
                  <a:prstClr val="black"/>
                </a:solidFill>
                <a:cs typeface="Arial" panose="020B0604020202020204" pitchFamily="34" charset="0"/>
              </a:rPr>
              <a:t>dbr:</a:t>
            </a:r>
            <a:r>
              <a:rPr lang="en-US" sz="1000" b="1" dirty="0" err="1">
                <a:solidFill>
                  <a:srgbClr val="FF0000"/>
                </a:solidFill>
                <a:cs typeface="Arial" panose="020B0604020202020204" pitchFamily="34" charset="0"/>
              </a:rPr>
              <a:t>TARGET</a:t>
            </a:r>
            <a:r>
              <a:rPr lang="en-US" sz="1000" dirty="0">
                <a:solidFill>
                  <a:prstClr val="black"/>
                </a:solidFill>
                <a:cs typeface="Arial" panose="020B0604020202020204" pitchFamily="34" charset="0"/>
              </a:rPr>
              <a:t> a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a </a:t>
            </a:r>
            <a:r>
              <a:rPr lang="en-US" sz="1000" dirty="0" err="1">
                <a:solidFill>
                  <a:prstClr val="black"/>
                </a:solidFill>
                <a:cs typeface="Arial" panose="020B0604020202020204" pitchFamily="34" charset="0"/>
              </a:rPr>
              <a:t>owl:Class</a:t>
            </a:r>
            <a:r>
              <a:rPr lang="en-US" sz="1000" dirty="0">
                <a:solidFill>
                  <a:prstClr val="black"/>
                </a:solidFill>
                <a:cs typeface="Arial" panose="020B0604020202020204" pitchFamily="34" charset="0"/>
              </a:rPr>
              <a:t> . ?z a ?cx . ?t a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 ?y </a:t>
            </a:r>
            <a:r>
              <a:rPr lang="en-US" sz="1000" dirty="0" err="1">
                <a:solidFill>
                  <a:prstClr val="black"/>
                </a:solidFill>
                <a:cs typeface="Arial" panose="020B0604020202020204" pitchFamily="34" charset="0"/>
              </a:rPr>
              <a:t>rdfs:domain</a:t>
            </a:r>
            <a:r>
              <a:rPr lang="en-US" sz="1000" dirty="0">
                <a:solidFill>
                  <a:prstClr val="black"/>
                </a:solidFill>
                <a:cs typeface="Arial" panose="020B0604020202020204" pitchFamily="34" charset="0"/>
              </a:rPr>
              <a:t> ?cx . ?y </a:t>
            </a:r>
            <a:r>
              <a:rPr lang="en-US" sz="1000" dirty="0" err="1">
                <a:solidFill>
                  <a:prstClr val="black"/>
                </a:solidFill>
                <a:cs typeface="Arial" panose="020B0604020202020204" pitchFamily="34" charset="0"/>
              </a:rPr>
              <a:t>rdfs:range</a:t>
            </a:r>
            <a:r>
              <a:rPr lang="en-US" sz="1000" dirty="0">
                <a:solidFill>
                  <a:prstClr val="black"/>
                </a:solidFill>
                <a:cs typeface="Arial" panose="020B0604020202020204" pitchFamily="34" charset="0"/>
              </a:rPr>
              <a:t>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a:t>
            </a:r>
          </a:p>
          <a:p>
            <a:pPr defTabSz="685800" fontAlgn="auto">
              <a:spcBef>
                <a:spcPts val="0"/>
              </a:spcBef>
              <a:spcAft>
                <a:spcPts val="0"/>
              </a:spcAft>
            </a:pPr>
            <a:r>
              <a:rPr lang="en-US" sz="1000" dirty="0">
                <a:solidFill>
                  <a:prstClr val="black"/>
                </a:solidFill>
                <a:cs typeface="Arial" panose="020B0604020202020204" pitchFamily="34" charset="0"/>
              </a:rPr>
              <a:t>}</a:t>
            </a:r>
          </a:p>
          <a:p>
            <a:pPr defTabSz="685800" fontAlgn="auto">
              <a:spcBef>
                <a:spcPts val="0"/>
              </a:spcBef>
              <a:spcAft>
                <a:spcPts val="0"/>
              </a:spcAft>
            </a:pPr>
            <a:endParaRPr lang="en-US" sz="1000" dirty="0">
              <a:solidFill>
                <a:prstClr val="black"/>
              </a:solidFill>
              <a:cs typeface="Arial" panose="020B0604020202020204" pitchFamily="34" charset="0"/>
            </a:endParaRPr>
          </a:p>
          <a:p>
            <a:pPr defTabSz="685800" fontAlgn="auto">
              <a:spcBef>
                <a:spcPts val="0"/>
              </a:spcBef>
              <a:spcAft>
                <a:spcPts val="0"/>
              </a:spcAft>
            </a:pPr>
            <a:r>
              <a:rPr lang="en-US" sz="1000" dirty="0">
                <a:solidFill>
                  <a:prstClr val="black"/>
                </a:solidFill>
                <a:cs typeface="Arial" panose="020B0604020202020204" pitchFamily="34" charset="0"/>
              </a:rPr>
              <a:t>WHERE </a:t>
            </a:r>
          </a:p>
          <a:p>
            <a:pPr defTabSz="685800" fontAlgn="auto">
              <a:spcBef>
                <a:spcPts val="0"/>
              </a:spcBef>
              <a:spcAft>
                <a:spcPts val="0"/>
              </a:spcAft>
            </a:pPr>
            <a:r>
              <a:rPr lang="en-US" sz="1000" dirty="0">
                <a:solidFill>
                  <a:prstClr val="black"/>
                </a:solidFill>
                <a:cs typeface="Arial" panose="020B0604020202020204" pitchFamily="34" charset="0"/>
              </a:rPr>
              <a:t>{</a:t>
            </a:r>
          </a:p>
          <a:p>
            <a:pPr defTabSz="685800" fontAlgn="auto">
              <a:spcBef>
                <a:spcPts val="0"/>
              </a:spcBef>
              <a:spcAft>
                <a:spcPts val="0"/>
              </a:spcAft>
            </a:pPr>
            <a:r>
              <a:rPr lang="en-US" sz="1000" dirty="0">
                <a:solidFill>
                  <a:prstClr val="black"/>
                </a:solidFill>
                <a:cs typeface="Arial" panose="020B0604020202020204" pitchFamily="34" charset="0"/>
              </a:rPr>
              <a:t>?x ?y </a:t>
            </a:r>
            <a:r>
              <a:rPr lang="en-US" sz="1000" dirty="0" err="1">
                <a:solidFill>
                  <a:prstClr val="black"/>
                </a:solidFill>
                <a:cs typeface="Arial" panose="020B0604020202020204" pitchFamily="34" charset="0"/>
              </a:rPr>
              <a:t>dbr:</a:t>
            </a:r>
            <a:r>
              <a:rPr lang="en-US" sz="1000" b="1" dirty="0" err="1">
                <a:solidFill>
                  <a:srgbClr val="FF0000"/>
                </a:solidFill>
                <a:cs typeface="Arial" panose="020B0604020202020204" pitchFamily="34" charset="0"/>
              </a:rPr>
              <a:t>TARGET</a:t>
            </a:r>
            <a:r>
              <a:rPr lang="en-US" sz="1000" b="1" dirty="0">
                <a:solidFill>
                  <a:srgbClr val="FF0000"/>
                </a:solidFill>
                <a:cs typeface="Arial" panose="020B0604020202020204" pitchFamily="34" charset="0"/>
              </a:rPr>
              <a:t> </a:t>
            </a:r>
            <a:r>
              <a:rPr lang="en-US" sz="1000" dirty="0">
                <a:solidFill>
                  <a:prstClr val="black"/>
                </a:solidFill>
                <a:cs typeface="Arial" panose="020B0604020202020204" pitchFamily="34" charset="0"/>
              </a:rPr>
              <a:t>. ?x a ?cx . ?cx a </a:t>
            </a:r>
            <a:r>
              <a:rPr lang="en-US" sz="1000" dirty="0" err="1">
                <a:solidFill>
                  <a:prstClr val="black"/>
                </a:solidFill>
                <a:cs typeface="Arial" panose="020B0604020202020204" pitchFamily="34" charset="0"/>
              </a:rPr>
              <a:t>owl:Class</a:t>
            </a:r>
            <a:r>
              <a:rPr lang="en-US" sz="1000" dirty="0">
                <a:solidFill>
                  <a:prstClr val="black"/>
                </a:solidFill>
                <a:cs typeface="Arial" panose="020B0604020202020204" pitchFamily="34" charset="0"/>
              </a:rPr>
              <a:t> . ?y a owl:ObjectProperty . </a:t>
            </a:r>
            <a:r>
              <a:rPr lang="en-US" sz="1000" dirty="0" err="1">
                <a:solidFill>
                  <a:prstClr val="black"/>
                </a:solidFill>
                <a:cs typeface="Arial" panose="020B0604020202020204" pitchFamily="34" charset="0"/>
              </a:rPr>
              <a:t>dbr:</a:t>
            </a:r>
            <a:r>
              <a:rPr lang="en-US" sz="1000" b="1" dirty="0" err="1">
                <a:solidFill>
                  <a:srgbClr val="FF0000"/>
                </a:solidFill>
                <a:cs typeface="Arial" panose="020B0604020202020204" pitchFamily="34" charset="0"/>
              </a:rPr>
              <a:t>TARGET</a:t>
            </a:r>
            <a:r>
              <a:rPr lang="en-US" sz="1000" dirty="0">
                <a:solidFill>
                  <a:prstClr val="black"/>
                </a:solidFill>
                <a:cs typeface="Arial" panose="020B0604020202020204" pitchFamily="34" charset="0"/>
              </a:rPr>
              <a:t> a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a </a:t>
            </a:r>
            <a:r>
              <a:rPr lang="en-US" sz="1000" dirty="0" err="1">
                <a:solidFill>
                  <a:prstClr val="black"/>
                </a:solidFill>
                <a:cs typeface="Arial" panose="020B0604020202020204" pitchFamily="34" charset="0"/>
              </a:rPr>
              <a:t>owl:Class</a:t>
            </a:r>
            <a:r>
              <a:rPr lang="en-US" sz="1000" dirty="0">
                <a:solidFill>
                  <a:prstClr val="black"/>
                </a:solidFill>
                <a:cs typeface="Arial" panose="020B0604020202020204" pitchFamily="34" charset="0"/>
              </a:rPr>
              <a:t> . ?z a ?cx . ?t a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a:t>
            </a:r>
          </a:p>
          <a:p>
            <a:pPr defTabSz="685800" fontAlgn="auto">
              <a:spcBef>
                <a:spcPts val="0"/>
              </a:spcBef>
              <a:spcAft>
                <a:spcPts val="0"/>
              </a:spcAft>
            </a:pPr>
            <a:r>
              <a:rPr lang="en-US" sz="1000" dirty="0">
                <a:solidFill>
                  <a:prstClr val="black"/>
                </a:solidFill>
                <a:cs typeface="Arial" panose="020B0604020202020204" pitchFamily="34" charset="0"/>
              </a:rPr>
              <a:t>}</a:t>
            </a:r>
          </a:p>
        </p:txBody>
      </p:sp>
      <p:sp>
        <p:nvSpPr>
          <p:cNvPr id="5" name="Rectangle 4"/>
          <p:cNvSpPr/>
          <p:nvPr/>
        </p:nvSpPr>
        <p:spPr>
          <a:xfrm>
            <a:off x="4497490" y="3429000"/>
            <a:ext cx="4583306" cy="246221"/>
          </a:xfrm>
          <a:prstGeom prst="rect">
            <a:avLst/>
          </a:prstGeom>
          <a:solidFill>
            <a:srgbClr val="FFC000"/>
          </a:solidFill>
        </p:spPr>
        <p:txBody>
          <a:bodyPr wrap="none">
            <a:spAutoFit/>
          </a:bodyPr>
          <a:lstStyle/>
          <a:p>
            <a:r>
              <a:rPr lang="en-US" sz="1000" b="1" dirty="0" err="1">
                <a:solidFill>
                  <a:srgbClr val="FF0000"/>
                </a:solidFill>
                <a:cs typeface="Arial" panose="020B0604020202020204" pitchFamily="34" charset="0"/>
              </a:rPr>
              <a:t>Your_Personal_Web_Space</a:t>
            </a:r>
            <a:r>
              <a:rPr lang="en-US" sz="1000" b="1" dirty="0">
                <a:solidFill>
                  <a:srgbClr val="FF0000"/>
                </a:solidFill>
                <a:cs typeface="Arial" panose="020B0604020202020204" pitchFamily="34" charset="0"/>
              </a:rPr>
              <a:t>    =   www.cs.jyu.fi/ai/vagan/ontologies/2020</a:t>
            </a:r>
            <a:endParaRPr lang="en-US" sz="1000" dirty="0"/>
          </a:p>
        </p:txBody>
      </p:sp>
      <p:sp>
        <p:nvSpPr>
          <p:cNvPr id="6" name="Rectangle 5"/>
          <p:cNvSpPr/>
          <p:nvPr/>
        </p:nvSpPr>
        <p:spPr>
          <a:xfrm>
            <a:off x="4525198" y="3763774"/>
            <a:ext cx="1489510" cy="246221"/>
          </a:xfrm>
          <a:prstGeom prst="rect">
            <a:avLst/>
          </a:prstGeom>
          <a:solidFill>
            <a:srgbClr val="FFC000"/>
          </a:solidFill>
        </p:spPr>
        <p:txBody>
          <a:bodyPr wrap="none">
            <a:spAutoFit/>
          </a:bodyPr>
          <a:lstStyle/>
          <a:p>
            <a:r>
              <a:rPr lang="en-US" sz="1000" b="1" dirty="0">
                <a:solidFill>
                  <a:srgbClr val="FF0000"/>
                </a:solidFill>
                <a:cs typeface="Arial" panose="020B0604020202020204" pitchFamily="34" charset="0"/>
              </a:rPr>
              <a:t>TARGET    =   Finland</a:t>
            </a:r>
            <a:endParaRPr lang="en-US" sz="1000" dirty="0"/>
          </a:p>
        </p:txBody>
      </p:sp>
      <p:sp>
        <p:nvSpPr>
          <p:cNvPr id="2" name="Rectangle 1"/>
          <p:cNvSpPr/>
          <p:nvPr/>
        </p:nvSpPr>
        <p:spPr>
          <a:xfrm>
            <a:off x="4772811" y="188640"/>
            <a:ext cx="4172937" cy="461665"/>
          </a:xfrm>
          <a:prstGeom prst="rect">
            <a:avLst/>
          </a:prstGeom>
          <a:solidFill>
            <a:srgbClr val="FFC000"/>
          </a:solid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Sample of construction query</a:t>
            </a:r>
          </a:p>
        </p:txBody>
      </p:sp>
    </p:spTree>
    <p:extLst>
      <p:ext uri="{BB962C8B-B14F-4D97-AF65-F5344CB8AC3E}">
        <p14:creationId xmlns:p14="http://schemas.microsoft.com/office/powerpoint/2010/main" val="1825101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932" y="3282789"/>
            <a:ext cx="9090572" cy="3477875"/>
          </a:xfrm>
          <a:prstGeom prst="rect">
            <a:avLst/>
          </a:prstGeom>
          <a:solidFill>
            <a:schemeClr val="bg1">
              <a:lumMod val="85000"/>
            </a:schemeClr>
          </a:solidFill>
          <a:ln>
            <a:solidFill>
              <a:schemeClr val="tx1">
                <a:alpha val="96000"/>
              </a:schemeClr>
            </a:solidFill>
          </a:ln>
        </p:spPr>
        <p:txBody>
          <a:bodyPr wrap="square">
            <a:spAutoFit/>
          </a:bodyPr>
          <a:lstStyle/>
          <a:p>
            <a:r>
              <a:rPr lang="en-US" sz="1100" dirty="0"/>
              <a:t>PREFIX owl: &lt;http://www.w3.org/2002/07/owl#&gt;</a:t>
            </a:r>
          </a:p>
          <a:p>
            <a:r>
              <a:rPr lang="en-US" sz="1100" dirty="0"/>
              <a:t>PREFIX </a:t>
            </a:r>
            <a:r>
              <a:rPr lang="en-US" sz="1100" dirty="0" err="1"/>
              <a:t>xsd</a:t>
            </a:r>
            <a:r>
              <a:rPr lang="en-US" sz="1100" dirty="0"/>
              <a:t>: &lt;http://www.w3.org/2001/XMLSchema#&gt;</a:t>
            </a:r>
          </a:p>
          <a:p>
            <a:r>
              <a:rPr lang="en-US" sz="1100" dirty="0"/>
              <a:t>PREFIX </a:t>
            </a:r>
            <a:r>
              <a:rPr lang="en-US" sz="1100" dirty="0" err="1"/>
              <a:t>rdfs</a:t>
            </a:r>
            <a:r>
              <a:rPr lang="en-US" sz="1100" dirty="0"/>
              <a:t>: &lt;http://www.w3.org/2000/01/rdf-schema#&gt;</a:t>
            </a:r>
          </a:p>
          <a:p>
            <a:r>
              <a:rPr lang="en-US" sz="1100" dirty="0"/>
              <a:t>PREFIX </a:t>
            </a:r>
            <a:r>
              <a:rPr lang="en-US" sz="1100" dirty="0" err="1"/>
              <a:t>rdf</a:t>
            </a:r>
            <a:r>
              <a:rPr lang="en-US" sz="1100" dirty="0"/>
              <a:t>: &lt;http://www.w3.org/1999/02/22-rdf-syntax-ns#&gt;</a:t>
            </a:r>
          </a:p>
          <a:p>
            <a:r>
              <a:rPr lang="en-US" sz="1100" dirty="0"/>
              <a:t>PREFIX </a:t>
            </a:r>
            <a:r>
              <a:rPr lang="en-US" sz="1100" dirty="0" err="1"/>
              <a:t>db</a:t>
            </a:r>
            <a:r>
              <a:rPr lang="en-US" sz="1100" dirty="0"/>
              <a:t>: &lt;http://dbpedia.org/page/&gt;</a:t>
            </a:r>
          </a:p>
          <a:p>
            <a:r>
              <a:rPr lang="en-US" sz="1100" dirty="0"/>
              <a:t>PREFIX dbr: &lt;http://dbpedia.org/resource/&gt;</a:t>
            </a:r>
          </a:p>
          <a:p>
            <a:r>
              <a:rPr lang="en-US" sz="1100" dirty="0"/>
              <a:t>PREFIX </a:t>
            </a:r>
            <a:r>
              <a:rPr lang="en-US" sz="1100" dirty="0" err="1"/>
              <a:t>dbpedia</a:t>
            </a:r>
            <a:r>
              <a:rPr lang="en-US" sz="1100" dirty="0"/>
              <a:t>: &lt;http://dbpedia.org/&gt;</a:t>
            </a:r>
          </a:p>
          <a:p>
            <a:r>
              <a:rPr lang="en-US" sz="1100" dirty="0"/>
              <a:t>PREFIX dbo: &lt;http://dbpedia.org/ontology/&gt;</a:t>
            </a:r>
            <a:endParaRPr lang="en-US" sz="1100" dirty="0">
              <a:solidFill>
                <a:prstClr val="black"/>
              </a:solidFill>
              <a:cs typeface="Arial" panose="020B0604020202020204" pitchFamily="34" charset="0"/>
            </a:endParaRPr>
          </a:p>
          <a:p>
            <a:pPr defTabSz="685800" fontAlgn="auto">
              <a:spcBef>
                <a:spcPts val="0"/>
              </a:spcBef>
              <a:spcAft>
                <a:spcPts val="0"/>
              </a:spcAft>
            </a:pPr>
            <a:r>
              <a:rPr lang="en-US" sz="1100" dirty="0">
                <a:solidFill>
                  <a:prstClr val="black"/>
                </a:solidFill>
                <a:cs typeface="Arial" panose="020B0604020202020204" pitchFamily="34" charset="0"/>
              </a:rPr>
              <a:t>PREFIX : &lt;https://ai.it.jyu.fi/</a:t>
            </a:r>
            <a:r>
              <a:rPr lang="en-US" sz="1100" b="1" dirty="0">
                <a:solidFill>
                  <a:srgbClr val="FF0000"/>
                </a:solidFill>
                <a:cs typeface="Arial" panose="020B0604020202020204" pitchFamily="34" charset="0"/>
              </a:rPr>
              <a:t>vagan/ontologies/2020</a:t>
            </a:r>
            <a:r>
              <a:rPr lang="en-US" sz="1100" dirty="0">
                <a:solidFill>
                  <a:prstClr val="black"/>
                </a:solidFill>
                <a:cs typeface="Arial" panose="020B0604020202020204" pitchFamily="34" charset="0"/>
              </a:rPr>
              <a:t>/</a:t>
            </a:r>
            <a:r>
              <a:rPr lang="en-US" sz="1100" b="1" dirty="0">
                <a:solidFill>
                  <a:srgbClr val="FF0000"/>
                </a:solidFill>
                <a:cs typeface="Arial" panose="020B0604020202020204" pitchFamily="34" charset="0"/>
              </a:rPr>
              <a:t>Kharkiv</a:t>
            </a:r>
            <a:r>
              <a:rPr lang="en-US" sz="1100" dirty="0">
                <a:solidFill>
                  <a:prstClr val="black"/>
                </a:solidFill>
                <a:cs typeface="Arial" panose="020B0604020202020204" pitchFamily="34" charset="0"/>
              </a:rPr>
              <a:t>.owl#&gt;</a:t>
            </a:r>
          </a:p>
          <a:p>
            <a:pPr defTabSz="685800" fontAlgn="auto">
              <a:spcBef>
                <a:spcPts val="0"/>
              </a:spcBef>
              <a:spcAft>
                <a:spcPts val="0"/>
              </a:spcAft>
            </a:pPr>
            <a:endParaRPr lang="en-US" sz="1100" dirty="0">
              <a:solidFill>
                <a:prstClr val="black"/>
              </a:solidFill>
              <a:cs typeface="Arial" panose="020B0604020202020204" pitchFamily="34" charset="0"/>
            </a:endParaRPr>
          </a:p>
          <a:p>
            <a:pPr defTabSz="685800" fontAlgn="auto">
              <a:spcBef>
                <a:spcPts val="0"/>
              </a:spcBef>
              <a:spcAft>
                <a:spcPts val="0"/>
              </a:spcAft>
            </a:pPr>
            <a:r>
              <a:rPr lang="en-US" sz="1100" dirty="0">
                <a:solidFill>
                  <a:prstClr val="black"/>
                </a:solidFill>
                <a:cs typeface="Arial" panose="020B0604020202020204" pitchFamily="34" charset="0"/>
              </a:rPr>
              <a:t>CONSTRUCT</a:t>
            </a:r>
          </a:p>
          <a:p>
            <a:pPr defTabSz="685800" fontAlgn="auto">
              <a:spcBef>
                <a:spcPts val="0"/>
              </a:spcBef>
              <a:spcAft>
                <a:spcPts val="0"/>
              </a:spcAft>
            </a:pPr>
            <a:r>
              <a:rPr lang="en-US" sz="1100" dirty="0">
                <a:solidFill>
                  <a:prstClr val="black"/>
                </a:solidFill>
                <a:cs typeface="Arial" panose="020B0604020202020204" pitchFamily="34" charset="0"/>
              </a:rPr>
              <a:t>{</a:t>
            </a:r>
          </a:p>
          <a:p>
            <a:pPr defTabSz="685800" fontAlgn="auto">
              <a:spcBef>
                <a:spcPts val="0"/>
              </a:spcBef>
              <a:spcAft>
                <a:spcPts val="0"/>
              </a:spcAft>
            </a:pPr>
            <a:r>
              <a:rPr lang="en-US" sz="1100" dirty="0">
                <a:solidFill>
                  <a:prstClr val="black"/>
                </a:solidFill>
                <a:cs typeface="Arial" panose="020B0604020202020204" pitchFamily="34" charset="0"/>
              </a:rPr>
              <a:t>?x ?y </a:t>
            </a:r>
            <a:r>
              <a:rPr lang="en-US" sz="1100" dirty="0" err="1">
                <a:solidFill>
                  <a:prstClr val="black"/>
                </a:solidFill>
                <a:cs typeface="Arial" panose="020B0604020202020204" pitchFamily="34" charset="0"/>
              </a:rPr>
              <a:t>dbr:</a:t>
            </a:r>
            <a:r>
              <a:rPr lang="en-US" sz="1100" b="1" dirty="0" err="1">
                <a:solidFill>
                  <a:srgbClr val="FF0000"/>
                </a:solidFill>
                <a:cs typeface="Arial" panose="020B0604020202020204" pitchFamily="34" charset="0"/>
              </a:rPr>
              <a:t>Kharkiv</a:t>
            </a:r>
            <a:r>
              <a:rPr lang="en-US" sz="1100" b="1" dirty="0">
                <a:solidFill>
                  <a:srgbClr val="FF0000"/>
                </a:solidFill>
                <a:cs typeface="Arial" panose="020B0604020202020204" pitchFamily="34" charset="0"/>
              </a:rPr>
              <a:t> </a:t>
            </a:r>
            <a:r>
              <a:rPr lang="en-US" sz="1100" dirty="0">
                <a:solidFill>
                  <a:prstClr val="black"/>
                </a:solidFill>
                <a:cs typeface="Arial" panose="020B0604020202020204" pitchFamily="34" charset="0"/>
              </a:rPr>
              <a:t>. ?x a ?cx . ?cx a </a:t>
            </a:r>
            <a:r>
              <a:rPr lang="en-US" sz="1100" dirty="0" err="1">
                <a:solidFill>
                  <a:prstClr val="black"/>
                </a:solidFill>
                <a:cs typeface="Arial" panose="020B0604020202020204" pitchFamily="34" charset="0"/>
              </a:rPr>
              <a:t>owl:Class</a:t>
            </a:r>
            <a:r>
              <a:rPr lang="en-US" sz="1100" dirty="0">
                <a:solidFill>
                  <a:prstClr val="black"/>
                </a:solidFill>
                <a:cs typeface="Arial" panose="020B0604020202020204" pitchFamily="34" charset="0"/>
              </a:rPr>
              <a:t> . ?y a owl:ObjectProperty . </a:t>
            </a:r>
            <a:r>
              <a:rPr lang="en-US" sz="1100" dirty="0" err="1">
                <a:solidFill>
                  <a:prstClr val="black"/>
                </a:solidFill>
                <a:cs typeface="Arial" panose="020B0604020202020204" pitchFamily="34" charset="0"/>
              </a:rPr>
              <a:t>dbr:</a:t>
            </a:r>
            <a:r>
              <a:rPr lang="en-US" sz="1100" b="1" dirty="0" err="1">
                <a:solidFill>
                  <a:srgbClr val="FF0000"/>
                </a:solidFill>
                <a:cs typeface="Arial" panose="020B0604020202020204" pitchFamily="34" charset="0"/>
              </a:rPr>
              <a:t>Kharkiv</a:t>
            </a:r>
            <a:r>
              <a:rPr lang="en-US" sz="1100" dirty="0">
                <a:solidFill>
                  <a:prstClr val="black"/>
                </a:solidFill>
                <a:cs typeface="Arial" panose="020B0604020202020204" pitchFamily="34" charset="0"/>
              </a:rPr>
              <a:t> a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a </a:t>
            </a:r>
            <a:r>
              <a:rPr lang="en-US" sz="1100" dirty="0" err="1">
                <a:solidFill>
                  <a:prstClr val="black"/>
                </a:solidFill>
                <a:cs typeface="Arial" panose="020B0604020202020204" pitchFamily="34" charset="0"/>
              </a:rPr>
              <a:t>owl:Class</a:t>
            </a:r>
            <a:r>
              <a:rPr lang="en-US" sz="1100" dirty="0">
                <a:solidFill>
                  <a:prstClr val="black"/>
                </a:solidFill>
                <a:cs typeface="Arial" panose="020B0604020202020204" pitchFamily="34" charset="0"/>
              </a:rPr>
              <a:t> . ?z a ?cx . ?t a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 ?y </a:t>
            </a:r>
            <a:r>
              <a:rPr lang="en-US" sz="1100" dirty="0" err="1">
                <a:solidFill>
                  <a:prstClr val="black"/>
                </a:solidFill>
                <a:cs typeface="Arial" panose="020B0604020202020204" pitchFamily="34" charset="0"/>
              </a:rPr>
              <a:t>rdfs:domain</a:t>
            </a:r>
            <a:r>
              <a:rPr lang="en-US" sz="1100" dirty="0">
                <a:solidFill>
                  <a:prstClr val="black"/>
                </a:solidFill>
                <a:cs typeface="Arial" panose="020B0604020202020204" pitchFamily="34" charset="0"/>
              </a:rPr>
              <a:t> ?cx . ?y </a:t>
            </a:r>
            <a:r>
              <a:rPr lang="en-US" sz="1100" dirty="0" err="1">
                <a:solidFill>
                  <a:prstClr val="black"/>
                </a:solidFill>
                <a:cs typeface="Arial" panose="020B0604020202020204" pitchFamily="34" charset="0"/>
              </a:rPr>
              <a:t>rdfs:range</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a:t>
            </a:r>
          </a:p>
          <a:p>
            <a:pPr defTabSz="685800" fontAlgn="auto">
              <a:spcBef>
                <a:spcPts val="0"/>
              </a:spcBef>
              <a:spcAft>
                <a:spcPts val="0"/>
              </a:spcAft>
            </a:pPr>
            <a:r>
              <a:rPr lang="en-US" sz="1100" dirty="0">
                <a:solidFill>
                  <a:prstClr val="black"/>
                </a:solidFill>
                <a:cs typeface="Arial" panose="020B0604020202020204" pitchFamily="34" charset="0"/>
              </a:rPr>
              <a:t>}</a:t>
            </a:r>
          </a:p>
          <a:p>
            <a:pPr defTabSz="685800" fontAlgn="auto">
              <a:spcBef>
                <a:spcPts val="0"/>
              </a:spcBef>
              <a:spcAft>
                <a:spcPts val="0"/>
              </a:spcAft>
            </a:pPr>
            <a:endParaRPr lang="en-US" sz="1100" dirty="0">
              <a:solidFill>
                <a:prstClr val="black"/>
              </a:solidFill>
              <a:cs typeface="Arial" panose="020B0604020202020204" pitchFamily="34" charset="0"/>
            </a:endParaRPr>
          </a:p>
          <a:p>
            <a:pPr defTabSz="685800" fontAlgn="auto">
              <a:spcBef>
                <a:spcPts val="0"/>
              </a:spcBef>
              <a:spcAft>
                <a:spcPts val="0"/>
              </a:spcAft>
            </a:pPr>
            <a:r>
              <a:rPr lang="en-US" sz="1100" dirty="0">
                <a:solidFill>
                  <a:prstClr val="black"/>
                </a:solidFill>
                <a:cs typeface="Arial" panose="020B0604020202020204" pitchFamily="34" charset="0"/>
              </a:rPr>
              <a:t>WHERE </a:t>
            </a:r>
          </a:p>
          <a:p>
            <a:pPr defTabSz="685800" fontAlgn="auto">
              <a:spcBef>
                <a:spcPts val="0"/>
              </a:spcBef>
              <a:spcAft>
                <a:spcPts val="0"/>
              </a:spcAft>
            </a:pPr>
            <a:r>
              <a:rPr lang="en-US" sz="1100" dirty="0">
                <a:solidFill>
                  <a:prstClr val="black"/>
                </a:solidFill>
                <a:cs typeface="Arial" panose="020B0604020202020204" pitchFamily="34" charset="0"/>
              </a:rPr>
              <a:t>{</a:t>
            </a:r>
          </a:p>
          <a:p>
            <a:pPr defTabSz="685800" fontAlgn="auto">
              <a:spcBef>
                <a:spcPts val="0"/>
              </a:spcBef>
              <a:spcAft>
                <a:spcPts val="0"/>
              </a:spcAft>
            </a:pPr>
            <a:r>
              <a:rPr lang="en-US" sz="1100" dirty="0">
                <a:solidFill>
                  <a:prstClr val="black"/>
                </a:solidFill>
                <a:cs typeface="Arial" panose="020B0604020202020204" pitchFamily="34" charset="0"/>
              </a:rPr>
              <a:t>?x ?y </a:t>
            </a:r>
            <a:r>
              <a:rPr lang="en-US" sz="1100" dirty="0" err="1">
                <a:solidFill>
                  <a:prstClr val="black"/>
                </a:solidFill>
                <a:cs typeface="Arial" panose="020B0604020202020204" pitchFamily="34" charset="0"/>
              </a:rPr>
              <a:t>dbr:</a:t>
            </a:r>
            <a:r>
              <a:rPr lang="en-US" sz="1100" b="1" dirty="0" err="1">
                <a:solidFill>
                  <a:srgbClr val="FF0000"/>
                </a:solidFill>
                <a:cs typeface="Arial" panose="020B0604020202020204" pitchFamily="34" charset="0"/>
              </a:rPr>
              <a:t>Kharkiv</a:t>
            </a:r>
            <a:r>
              <a:rPr lang="en-US" sz="1100" b="1" dirty="0">
                <a:solidFill>
                  <a:srgbClr val="FF0000"/>
                </a:solidFill>
                <a:cs typeface="Arial" panose="020B0604020202020204" pitchFamily="34" charset="0"/>
              </a:rPr>
              <a:t> </a:t>
            </a:r>
            <a:r>
              <a:rPr lang="en-US" sz="1100" dirty="0">
                <a:solidFill>
                  <a:prstClr val="black"/>
                </a:solidFill>
                <a:cs typeface="Arial" panose="020B0604020202020204" pitchFamily="34" charset="0"/>
              </a:rPr>
              <a:t>. ?x a ?cx . ?cx a </a:t>
            </a:r>
            <a:r>
              <a:rPr lang="en-US" sz="1100" dirty="0" err="1">
                <a:solidFill>
                  <a:prstClr val="black"/>
                </a:solidFill>
                <a:cs typeface="Arial" panose="020B0604020202020204" pitchFamily="34" charset="0"/>
              </a:rPr>
              <a:t>owl:Class</a:t>
            </a:r>
            <a:r>
              <a:rPr lang="en-US" sz="1100" dirty="0">
                <a:solidFill>
                  <a:prstClr val="black"/>
                </a:solidFill>
                <a:cs typeface="Arial" panose="020B0604020202020204" pitchFamily="34" charset="0"/>
              </a:rPr>
              <a:t> . ?y a owl:ObjectProperty . </a:t>
            </a:r>
            <a:r>
              <a:rPr lang="en-US" sz="1100" dirty="0" err="1">
                <a:solidFill>
                  <a:prstClr val="black"/>
                </a:solidFill>
                <a:cs typeface="Arial" panose="020B0604020202020204" pitchFamily="34" charset="0"/>
              </a:rPr>
              <a:t>dbr:</a:t>
            </a:r>
            <a:r>
              <a:rPr lang="en-US" sz="1100" b="1" dirty="0" err="1">
                <a:solidFill>
                  <a:srgbClr val="FF0000"/>
                </a:solidFill>
                <a:cs typeface="Arial" panose="020B0604020202020204" pitchFamily="34" charset="0"/>
              </a:rPr>
              <a:t>Kharkiv</a:t>
            </a:r>
            <a:r>
              <a:rPr lang="en-US" sz="1100" dirty="0">
                <a:solidFill>
                  <a:prstClr val="black"/>
                </a:solidFill>
                <a:cs typeface="Arial" panose="020B0604020202020204" pitchFamily="34" charset="0"/>
              </a:rPr>
              <a:t> a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a </a:t>
            </a:r>
            <a:r>
              <a:rPr lang="en-US" sz="1100" dirty="0" err="1">
                <a:solidFill>
                  <a:prstClr val="black"/>
                </a:solidFill>
                <a:cs typeface="Arial" panose="020B0604020202020204" pitchFamily="34" charset="0"/>
              </a:rPr>
              <a:t>owl:Class</a:t>
            </a:r>
            <a:r>
              <a:rPr lang="en-US" sz="1100" dirty="0">
                <a:solidFill>
                  <a:prstClr val="black"/>
                </a:solidFill>
                <a:cs typeface="Arial" panose="020B0604020202020204" pitchFamily="34" charset="0"/>
              </a:rPr>
              <a:t> . ?z a ?cx . ?t a ?</a:t>
            </a:r>
            <a:r>
              <a:rPr lang="en-US" sz="1100" dirty="0" err="1">
                <a:solidFill>
                  <a:prstClr val="black"/>
                </a:solidFill>
                <a:cs typeface="Arial" panose="020B0604020202020204" pitchFamily="34" charset="0"/>
              </a:rPr>
              <a:t>ctarget</a:t>
            </a:r>
            <a:r>
              <a:rPr lang="en-US" sz="1100" dirty="0">
                <a:solidFill>
                  <a:prstClr val="black"/>
                </a:solidFill>
                <a:cs typeface="Arial" panose="020B0604020202020204" pitchFamily="34" charset="0"/>
              </a:rPr>
              <a:t> </a:t>
            </a:r>
          </a:p>
          <a:p>
            <a:pPr defTabSz="685800" fontAlgn="auto">
              <a:spcBef>
                <a:spcPts val="0"/>
              </a:spcBef>
              <a:spcAft>
                <a:spcPts val="0"/>
              </a:spcAft>
            </a:pPr>
            <a:r>
              <a:rPr lang="en-US" sz="1100" dirty="0">
                <a:solidFill>
                  <a:prstClr val="black"/>
                </a:solidFill>
                <a:cs typeface="Arial" panose="020B0604020202020204" pitchFamily="34" charset="0"/>
              </a:rPr>
              <a:t>}</a:t>
            </a:r>
          </a:p>
        </p:txBody>
      </p:sp>
      <p:sp>
        <p:nvSpPr>
          <p:cNvPr id="4" name="Rectangle 3"/>
          <p:cNvSpPr/>
          <p:nvPr/>
        </p:nvSpPr>
        <p:spPr>
          <a:xfrm>
            <a:off x="17932" y="730"/>
            <a:ext cx="9090572" cy="3170099"/>
          </a:xfrm>
          <a:prstGeom prst="rect">
            <a:avLst/>
          </a:prstGeom>
          <a:solidFill>
            <a:schemeClr val="bg1">
              <a:lumMod val="85000"/>
            </a:schemeClr>
          </a:solidFill>
          <a:ln>
            <a:solidFill>
              <a:schemeClr val="tx1">
                <a:alpha val="96000"/>
              </a:schemeClr>
            </a:solidFill>
          </a:ln>
        </p:spPr>
        <p:txBody>
          <a:bodyPr wrap="square">
            <a:spAutoFit/>
          </a:bodyPr>
          <a:lstStyle/>
          <a:p>
            <a:r>
              <a:rPr lang="en-US" sz="1000" dirty="0"/>
              <a:t>PREFIX owl: &lt;http://www.w3.org/2002/07/owl#&gt;</a:t>
            </a:r>
          </a:p>
          <a:p>
            <a:r>
              <a:rPr lang="en-US" sz="1000" dirty="0"/>
              <a:t>PREFIX </a:t>
            </a:r>
            <a:r>
              <a:rPr lang="en-US" sz="1000" dirty="0" err="1"/>
              <a:t>xsd</a:t>
            </a:r>
            <a:r>
              <a:rPr lang="en-US" sz="1000" dirty="0"/>
              <a:t>: &lt;http://www.w3.org/2001/XMLSchema#&gt;</a:t>
            </a:r>
          </a:p>
          <a:p>
            <a:r>
              <a:rPr lang="en-US" sz="1000" dirty="0"/>
              <a:t>PREFIX </a:t>
            </a:r>
            <a:r>
              <a:rPr lang="en-US" sz="1000" dirty="0" err="1"/>
              <a:t>rdfs</a:t>
            </a:r>
            <a:r>
              <a:rPr lang="en-US" sz="1000" dirty="0"/>
              <a:t>: &lt;http://www.w3.org/2000/01/rdf-schema#&gt;</a:t>
            </a:r>
          </a:p>
          <a:p>
            <a:r>
              <a:rPr lang="en-US" sz="1000" dirty="0"/>
              <a:t>PREFIX </a:t>
            </a:r>
            <a:r>
              <a:rPr lang="en-US" sz="1000" dirty="0" err="1"/>
              <a:t>rdf</a:t>
            </a:r>
            <a:r>
              <a:rPr lang="en-US" sz="1000" dirty="0"/>
              <a:t>: &lt;http://www.w3.org/1999/02/22-rdf-syntax-ns#&gt;</a:t>
            </a:r>
          </a:p>
          <a:p>
            <a:r>
              <a:rPr lang="en-US" sz="1000" dirty="0"/>
              <a:t>PREFIX </a:t>
            </a:r>
            <a:r>
              <a:rPr lang="en-US" sz="1000" dirty="0" err="1"/>
              <a:t>db</a:t>
            </a:r>
            <a:r>
              <a:rPr lang="en-US" sz="1000" dirty="0"/>
              <a:t>: &lt;http://dbpedia.org/page/&gt;</a:t>
            </a:r>
          </a:p>
          <a:p>
            <a:r>
              <a:rPr lang="en-US" sz="1000" dirty="0"/>
              <a:t>PREFIX dbr: &lt;http://dbpedia.org/resource/&gt;</a:t>
            </a:r>
          </a:p>
          <a:p>
            <a:r>
              <a:rPr lang="en-US" sz="1000" dirty="0"/>
              <a:t>PREFIX </a:t>
            </a:r>
            <a:r>
              <a:rPr lang="en-US" sz="1000" dirty="0" err="1"/>
              <a:t>dbpedia</a:t>
            </a:r>
            <a:r>
              <a:rPr lang="en-US" sz="1000" dirty="0"/>
              <a:t>: &lt;http://dbpedia.org/&gt;</a:t>
            </a:r>
          </a:p>
          <a:p>
            <a:r>
              <a:rPr lang="en-US" sz="1000" dirty="0"/>
              <a:t>PREFIX dbo: &lt;http://dbpedia.org/ontology/&gt;</a:t>
            </a:r>
            <a:endParaRPr lang="en-US" sz="1000" dirty="0">
              <a:solidFill>
                <a:prstClr val="black"/>
              </a:solidFill>
              <a:cs typeface="Arial" panose="020B0604020202020204" pitchFamily="34" charset="0"/>
            </a:endParaRPr>
          </a:p>
          <a:p>
            <a:pPr defTabSz="685800" fontAlgn="auto">
              <a:spcBef>
                <a:spcPts val="0"/>
              </a:spcBef>
              <a:spcAft>
                <a:spcPts val="0"/>
              </a:spcAft>
            </a:pPr>
            <a:r>
              <a:rPr lang="en-US" sz="1000" dirty="0">
                <a:solidFill>
                  <a:prstClr val="black"/>
                </a:solidFill>
                <a:cs typeface="Arial" panose="020B0604020202020204" pitchFamily="34" charset="0"/>
              </a:rPr>
              <a:t>PREFIX : &lt;http://</a:t>
            </a:r>
            <a:r>
              <a:rPr lang="en-US" sz="1000" b="1" dirty="0">
                <a:solidFill>
                  <a:srgbClr val="FF0000"/>
                </a:solidFill>
                <a:cs typeface="Arial" panose="020B0604020202020204" pitchFamily="34" charset="0"/>
              </a:rPr>
              <a:t>Your_Personal_Web_Space</a:t>
            </a:r>
            <a:r>
              <a:rPr lang="en-US" sz="1000" dirty="0">
                <a:solidFill>
                  <a:prstClr val="black"/>
                </a:solidFill>
                <a:cs typeface="Arial" panose="020B0604020202020204" pitchFamily="34" charset="0"/>
              </a:rPr>
              <a:t>/</a:t>
            </a:r>
            <a:r>
              <a:rPr lang="en-US" sz="1000" b="1" dirty="0">
                <a:solidFill>
                  <a:srgbClr val="FF0000"/>
                </a:solidFill>
                <a:cs typeface="Arial" panose="020B0604020202020204" pitchFamily="34" charset="0"/>
              </a:rPr>
              <a:t>TARGET</a:t>
            </a:r>
            <a:r>
              <a:rPr lang="en-US" sz="1000" dirty="0">
                <a:solidFill>
                  <a:prstClr val="black"/>
                </a:solidFill>
                <a:cs typeface="Arial" panose="020B0604020202020204" pitchFamily="34" charset="0"/>
              </a:rPr>
              <a:t>.owl#&gt;</a:t>
            </a:r>
          </a:p>
          <a:p>
            <a:pPr defTabSz="685800" fontAlgn="auto">
              <a:spcBef>
                <a:spcPts val="0"/>
              </a:spcBef>
              <a:spcAft>
                <a:spcPts val="0"/>
              </a:spcAft>
            </a:pPr>
            <a:endParaRPr lang="en-US" sz="1000" dirty="0">
              <a:solidFill>
                <a:prstClr val="black"/>
              </a:solidFill>
              <a:cs typeface="Arial" panose="020B0604020202020204" pitchFamily="34" charset="0"/>
            </a:endParaRPr>
          </a:p>
          <a:p>
            <a:pPr defTabSz="685800" fontAlgn="auto">
              <a:spcBef>
                <a:spcPts val="0"/>
              </a:spcBef>
              <a:spcAft>
                <a:spcPts val="0"/>
              </a:spcAft>
            </a:pPr>
            <a:r>
              <a:rPr lang="en-US" sz="1000" dirty="0">
                <a:solidFill>
                  <a:prstClr val="black"/>
                </a:solidFill>
                <a:cs typeface="Arial" panose="020B0604020202020204" pitchFamily="34" charset="0"/>
              </a:rPr>
              <a:t>CONSTRUCT</a:t>
            </a:r>
          </a:p>
          <a:p>
            <a:pPr defTabSz="685800" fontAlgn="auto">
              <a:spcBef>
                <a:spcPts val="0"/>
              </a:spcBef>
              <a:spcAft>
                <a:spcPts val="0"/>
              </a:spcAft>
            </a:pPr>
            <a:r>
              <a:rPr lang="en-US" sz="1000" dirty="0">
                <a:solidFill>
                  <a:prstClr val="black"/>
                </a:solidFill>
                <a:cs typeface="Arial" panose="020B0604020202020204" pitchFamily="34" charset="0"/>
              </a:rPr>
              <a:t>{</a:t>
            </a:r>
          </a:p>
          <a:p>
            <a:pPr defTabSz="685800" fontAlgn="auto">
              <a:spcBef>
                <a:spcPts val="0"/>
              </a:spcBef>
              <a:spcAft>
                <a:spcPts val="0"/>
              </a:spcAft>
            </a:pPr>
            <a:r>
              <a:rPr lang="en-US" sz="1000" dirty="0">
                <a:solidFill>
                  <a:prstClr val="black"/>
                </a:solidFill>
                <a:cs typeface="Arial" panose="020B0604020202020204" pitchFamily="34" charset="0"/>
              </a:rPr>
              <a:t>?x ?y </a:t>
            </a:r>
            <a:r>
              <a:rPr lang="en-US" sz="1000" dirty="0" err="1">
                <a:solidFill>
                  <a:prstClr val="black"/>
                </a:solidFill>
                <a:cs typeface="Arial" panose="020B0604020202020204" pitchFamily="34" charset="0"/>
              </a:rPr>
              <a:t>dbr:</a:t>
            </a:r>
            <a:r>
              <a:rPr lang="en-US" sz="1000" b="1" dirty="0" err="1">
                <a:solidFill>
                  <a:srgbClr val="FF0000"/>
                </a:solidFill>
                <a:cs typeface="Arial" panose="020B0604020202020204" pitchFamily="34" charset="0"/>
              </a:rPr>
              <a:t>TARGET</a:t>
            </a:r>
            <a:r>
              <a:rPr lang="en-US" sz="1000" b="1" dirty="0">
                <a:solidFill>
                  <a:srgbClr val="FF0000"/>
                </a:solidFill>
                <a:cs typeface="Arial" panose="020B0604020202020204" pitchFamily="34" charset="0"/>
              </a:rPr>
              <a:t> </a:t>
            </a:r>
            <a:r>
              <a:rPr lang="en-US" sz="1000" dirty="0">
                <a:solidFill>
                  <a:prstClr val="black"/>
                </a:solidFill>
                <a:cs typeface="Arial" panose="020B0604020202020204" pitchFamily="34" charset="0"/>
              </a:rPr>
              <a:t>. ?x a ?cx . ?cx a </a:t>
            </a:r>
            <a:r>
              <a:rPr lang="en-US" sz="1000" dirty="0" err="1">
                <a:solidFill>
                  <a:prstClr val="black"/>
                </a:solidFill>
                <a:cs typeface="Arial" panose="020B0604020202020204" pitchFamily="34" charset="0"/>
              </a:rPr>
              <a:t>owl:Class</a:t>
            </a:r>
            <a:r>
              <a:rPr lang="en-US" sz="1000" dirty="0">
                <a:solidFill>
                  <a:prstClr val="black"/>
                </a:solidFill>
                <a:cs typeface="Arial" panose="020B0604020202020204" pitchFamily="34" charset="0"/>
              </a:rPr>
              <a:t> . ?y a owl:ObjectProperty . </a:t>
            </a:r>
            <a:r>
              <a:rPr lang="en-US" sz="1000" dirty="0" err="1">
                <a:solidFill>
                  <a:prstClr val="black"/>
                </a:solidFill>
                <a:cs typeface="Arial" panose="020B0604020202020204" pitchFamily="34" charset="0"/>
              </a:rPr>
              <a:t>dbr:</a:t>
            </a:r>
            <a:r>
              <a:rPr lang="en-US" sz="1000" b="1" dirty="0" err="1">
                <a:solidFill>
                  <a:srgbClr val="FF0000"/>
                </a:solidFill>
                <a:cs typeface="Arial" panose="020B0604020202020204" pitchFamily="34" charset="0"/>
              </a:rPr>
              <a:t>TARGET</a:t>
            </a:r>
            <a:r>
              <a:rPr lang="en-US" sz="1000" dirty="0">
                <a:solidFill>
                  <a:prstClr val="black"/>
                </a:solidFill>
                <a:cs typeface="Arial" panose="020B0604020202020204" pitchFamily="34" charset="0"/>
              </a:rPr>
              <a:t> a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a </a:t>
            </a:r>
            <a:r>
              <a:rPr lang="en-US" sz="1000" dirty="0" err="1">
                <a:solidFill>
                  <a:prstClr val="black"/>
                </a:solidFill>
                <a:cs typeface="Arial" panose="020B0604020202020204" pitchFamily="34" charset="0"/>
              </a:rPr>
              <a:t>owl:Class</a:t>
            </a:r>
            <a:r>
              <a:rPr lang="en-US" sz="1000" dirty="0">
                <a:solidFill>
                  <a:prstClr val="black"/>
                </a:solidFill>
                <a:cs typeface="Arial" panose="020B0604020202020204" pitchFamily="34" charset="0"/>
              </a:rPr>
              <a:t> . ?z a ?cx . ?t a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 ?y </a:t>
            </a:r>
            <a:r>
              <a:rPr lang="en-US" sz="1000" dirty="0" err="1">
                <a:solidFill>
                  <a:prstClr val="black"/>
                </a:solidFill>
                <a:cs typeface="Arial" panose="020B0604020202020204" pitchFamily="34" charset="0"/>
              </a:rPr>
              <a:t>rdfs:domain</a:t>
            </a:r>
            <a:r>
              <a:rPr lang="en-US" sz="1000" dirty="0">
                <a:solidFill>
                  <a:prstClr val="black"/>
                </a:solidFill>
                <a:cs typeface="Arial" panose="020B0604020202020204" pitchFamily="34" charset="0"/>
              </a:rPr>
              <a:t> ?cx . ?y </a:t>
            </a:r>
            <a:r>
              <a:rPr lang="en-US" sz="1000" dirty="0" err="1">
                <a:solidFill>
                  <a:prstClr val="black"/>
                </a:solidFill>
                <a:cs typeface="Arial" panose="020B0604020202020204" pitchFamily="34" charset="0"/>
              </a:rPr>
              <a:t>rdfs:range</a:t>
            </a:r>
            <a:r>
              <a:rPr lang="en-US" sz="1000" dirty="0">
                <a:solidFill>
                  <a:prstClr val="black"/>
                </a:solidFill>
                <a:cs typeface="Arial" panose="020B0604020202020204" pitchFamily="34" charset="0"/>
              </a:rPr>
              <a:t>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a:t>
            </a:r>
          </a:p>
          <a:p>
            <a:pPr defTabSz="685800" fontAlgn="auto">
              <a:spcBef>
                <a:spcPts val="0"/>
              </a:spcBef>
              <a:spcAft>
                <a:spcPts val="0"/>
              </a:spcAft>
            </a:pPr>
            <a:r>
              <a:rPr lang="en-US" sz="1000" dirty="0">
                <a:solidFill>
                  <a:prstClr val="black"/>
                </a:solidFill>
                <a:cs typeface="Arial" panose="020B0604020202020204" pitchFamily="34" charset="0"/>
              </a:rPr>
              <a:t>}</a:t>
            </a:r>
          </a:p>
          <a:p>
            <a:pPr defTabSz="685800" fontAlgn="auto">
              <a:spcBef>
                <a:spcPts val="0"/>
              </a:spcBef>
              <a:spcAft>
                <a:spcPts val="0"/>
              </a:spcAft>
            </a:pPr>
            <a:endParaRPr lang="en-US" sz="1000" dirty="0">
              <a:solidFill>
                <a:prstClr val="black"/>
              </a:solidFill>
              <a:cs typeface="Arial" panose="020B0604020202020204" pitchFamily="34" charset="0"/>
            </a:endParaRPr>
          </a:p>
          <a:p>
            <a:pPr defTabSz="685800" fontAlgn="auto">
              <a:spcBef>
                <a:spcPts val="0"/>
              </a:spcBef>
              <a:spcAft>
                <a:spcPts val="0"/>
              </a:spcAft>
            </a:pPr>
            <a:r>
              <a:rPr lang="en-US" sz="1000" dirty="0">
                <a:solidFill>
                  <a:prstClr val="black"/>
                </a:solidFill>
                <a:cs typeface="Arial" panose="020B0604020202020204" pitchFamily="34" charset="0"/>
              </a:rPr>
              <a:t>WHERE </a:t>
            </a:r>
          </a:p>
          <a:p>
            <a:pPr defTabSz="685800" fontAlgn="auto">
              <a:spcBef>
                <a:spcPts val="0"/>
              </a:spcBef>
              <a:spcAft>
                <a:spcPts val="0"/>
              </a:spcAft>
            </a:pPr>
            <a:r>
              <a:rPr lang="en-US" sz="1000" dirty="0">
                <a:solidFill>
                  <a:prstClr val="black"/>
                </a:solidFill>
                <a:cs typeface="Arial" panose="020B0604020202020204" pitchFamily="34" charset="0"/>
              </a:rPr>
              <a:t>{</a:t>
            </a:r>
          </a:p>
          <a:p>
            <a:pPr defTabSz="685800" fontAlgn="auto">
              <a:spcBef>
                <a:spcPts val="0"/>
              </a:spcBef>
              <a:spcAft>
                <a:spcPts val="0"/>
              </a:spcAft>
            </a:pPr>
            <a:r>
              <a:rPr lang="en-US" sz="1000" dirty="0">
                <a:solidFill>
                  <a:prstClr val="black"/>
                </a:solidFill>
                <a:cs typeface="Arial" panose="020B0604020202020204" pitchFamily="34" charset="0"/>
              </a:rPr>
              <a:t>?x ?y </a:t>
            </a:r>
            <a:r>
              <a:rPr lang="en-US" sz="1000" dirty="0" err="1">
                <a:solidFill>
                  <a:prstClr val="black"/>
                </a:solidFill>
                <a:cs typeface="Arial" panose="020B0604020202020204" pitchFamily="34" charset="0"/>
              </a:rPr>
              <a:t>dbr:</a:t>
            </a:r>
            <a:r>
              <a:rPr lang="en-US" sz="1000" b="1" dirty="0" err="1">
                <a:solidFill>
                  <a:srgbClr val="FF0000"/>
                </a:solidFill>
                <a:cs typeface="Arial" panose="020B0604020202020204" pitchFamily="34" charset="0"/>
              </a:rPr>
              <a:t>TARGET</a:t>
            </a:r>
            <a:r>
              <a:rPr lang="en-US" sz="1000" b="1" dirty="0">
                <a:solidFill>
                  <a:srgbClr val="FF0000"/>
                </a:solidFill>
                <a:cs typeface="Arial" panose="020B0604020202020204" pitchFamily="34" charset="0"/>
              </a:rPr>
              <a:t> </a:t>
            </a:r>
            <a:r>
              <a:rPr lang="en-US" sz="1000" dirty="0">
                <a:solidFill>
                  <a:prstClr val="black"/>
                </a:solidFill>
                <a:cs typeface="Arial" panose="020B0604020202020204" pitchFamily="34" charset="0"/>
              </a:rPr>
              <a:t>. ?x a ?cx . ?cx a </a:t>
            </a:r>
            <a:r>
              <a:rPr lang="en-US" sz="1000" dirty="0" err="1">
                <a:solidFill>
                  <a:prstClr val="black"/>
                </a:solidFill>
                <a:cs typeface="Arial" panose="020B0604020202020204" pitchFamily="34" charset="0"/>
              </a:rPr>
              <a:t>owl:Class</a:t>
            </a:r>
            <a:r>
              <a:rPr lang="en-US" sz="1000" dirty="0">
                <a:solidFill>
                  <a:prstClr val="black"/>
                </a:solidFill>
                <a:cs typeface="Arial" panose="020B0604020202020204" pitchFamily="34" charset="0"/>
              </a:rPr>
              <a:t> . ?y a owl:ObjectProperty . </a:t>
            </a:r>
            <a:r>
              <a:rPr lang="en-US" sz="1000" dirty="0" err="1">
                <a:solidFill>
                  <a:prstClr val="black"/>
                </a:solidFill>
                <a:cs typeface="Arial" panose="020B0604020202020204" pitchFamily="34" charset="0"/>
              </a:rPr>
              <a:t>dbr:</a:t>
            </a:r>
            <a:r>
              <a:rPr lang="en-US" sz="1000" b="1" dirty="0" err="1">
                <a:solidFill>
                  <a:srgbClr val="FF0000"/>
                </a:solidFill>
                <a:cs typeface="Arial" panose="020B0604020202020204" pitchFamily="34" charset="0"/>
              </a:rPr>
              <a:t>TARGET</a:t>
            </a:r>
            <a:r>
              <a:rPr lang="en-US" sz="1000" dirty="0">
                <a:solidFill>
                  <a:prstClr val="black"/>
                </a:solidFill>
                <a:cs typeface="Arial" panose="020B0604020202020204" pitchFamily="34" charset="0"/>
              </a:rPr>
              <a:t> a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a </a:t>
            </a:r>
            <a:r>
              <a:rPr lang="en-US" sz="1000" dirty="0" err="1">
                <a:solidFill>
                  <a:prstClr val="black"/>
                </a:solidFill>
                <a:cs typeface="Arial" panose="020B0604020202020204" pitchFamily="34" charset="0"/>
              </a:rPr>
              <a:t>owl:Class</a:t>
            </a:r>
            <a:r>
              <a:rPr lang="en-US" sz="1000" dirty="0">
                <a:solidFill>
                  <a:prstClr val="black"/>
                </a:solidFill>
                <a:cs typeface="Arial" panose="020B0604020202020204" pitchFamily="34" charset="0"/>
              </a:rPr>
              <a:t> . ?z a ?cx . ?t a ?</a:t>
            </a:r>
            <a:r>
              <a:rPr lang="en-US" sz="1000" dirty="0" err="1">
                <a:solidFill>
                  <a:prstClr val="black"/>
                </a:solidFill>
                <a:cs typeface="Arial" panose="020B0604020202020204" pitchFamily="34" charset="0"/>
              </a:rPr>
              <a:t>ctarget</a:t>
            </a:r>
            <a:r>
              <a:rPr lang="en-US" sz="1000" dirty="0">
                <a:solidFill>
                  <a:prstClr val="black"/>
                </a:solidFill>
                <a:cs typeface="Arial" panose="020B0604020202020204" pitchFamily="34" charset="0"/>
              </a:rPr>
              <a:t> </a:t>
            </a:r>
          </a:p>
          <a:p>
            <a:pPr defTabSz="685800" fontAlgn="auto">
              <a:spcBef>
                <a:spcPts val="0"/>
              </a:spcBef>
              <a:spcAft>
                <a:spcPts val="0"/>
              </a:spcAft>
            </a:pPr>
            <a:r>
              <a:rPr lang="en-US" sz="1000" dirty="0">
                <a:solidFill>
                  <a:prstClr val="black"/>
                </a:solidFill>
                <a:cs typeface="Arial" panose="020B0604020202020204" pitchFamily="34" charset="0"/>
              </a:rPr>
              <a:t>}</a:t>
            </a:r>
          </a:p>
        </p:txBody>
      </p:sp>
      <p:sp>
        <p:nvSpPr>
          <p:cNvPr id="5" name="Rectangle 4"/>
          <p:cNvSpPr/>
          <p:nvPr/>
        </p:nvSpPr>
        <p:spPr>
          <a:xfrm>
            <a:off x="4390150" y="3853692"/>
            <a:ext cx="4583306" cy="246221"/>
          </a:xfrm>
          <a:prstGeom prst="rect">
            <a:avLst/>
          </a:prstGeom>
          <a:solidFill>
            <a:srgbClr val="FFC000"/>
          </a:solidFill>
        </p:spPr>
        <p:txBody>
          <a:bodyPr wrap="none">
            <a:spAutoFit/>
          </a:bodyPr>
          <a:lstStyle/>
          <a:p>
            <a:r>
              <a:rPr lang="en-US" sz="1000" b="1" dirty="0" err="1">
                <a:solidFill>
                  <a:srgbClr val="FF0000"/>
                </a:solidFill>
                <a:cs typeface="Arial" panose="020B0604020202020204" pitchFamily="34" charset="0"/>
              </a:rPr>
              <a:t>Your_Personal_Web_Space</a:t>
            </a:r>
            <a:r>
              <a:rPr lang="en-US" sz="1000" b="1" dirty="0">
                <a:solidFill>
                  <a:srgbClr val="FF0000"/>
                </a:solidFill>
                <a:cs typeface="Arial" panose="020B0604020202020204" pitchFamily="34" charset="0"/>
              </a:rPr>
              <a:t>    =   www.cs.jyu.fi/ai/vagan/ontologies/2020</a:t>
            </a:r>
            <a:endParaRPr lang="en-US" sz="1000" dirty="0"/>
          </a:p>
        </p:txBody>
      </p:sp>
      <p:sp>
        <p:nvSpPr>
          <p:cNvPr id="6" name="Rectangle 5"/>
          <p:cNvSpPr/>
          <p:nvPr/>
        </p:nvSpPr>
        <p:spPr>
          <a:xfrm>
            <a:off x="4390150" y="4188466"/>
            <a:ext cx="1502334" cy="246221"/>
          </a:xfrm>
          <a:prstGeom prst="rect">
            <a:avLst/>
          </a:prstGeom>
          <a:solidFill>
            <a:srgbClr val="FFC000"/>
          </a:solidFill>
        </p:spPr>
        <p:txBody>
          <a:bodyPr wrap="none">
            <a:spAutoFit/>
          </a:bodyPr>
          <a:lstStyle/>
          <a:p>
            <a:r>
              <a:rPr lang="en-US" sz="1000" b="1" dirty="0">
                <a:solidFill>
                  <a:srgbClr val="FF0000"/>
                </a:solidFill>
                <a:cs typeface="Arial" panose="020B0604020202020204" pitchFamily="34" charset="0"/>
              </a:rPr>
              <a:t>TARGET    =   Kharkiv</a:t>
            </a:r>
            <a:endParaRPr lang="en-US" sz="1000" dirty="0"/>
          </a:p>
        </p:txBody>
      </p:sp>
      <p:sp>
        <p:nvSpPr>
          <p:cNvPr id="8" name="Rectangle 7"/>
          <p:cNvSpPr/>
          <p:nvPr/>
        </p:nvSpPr>
        <p:spPr>
          <a:xfrm>
            <a:off x="6701782" y="3327375"/>
            <a:ext cx="2220480" cy="461665"/>
          </a:xfrm>
          <a:prstGeom prst="rect">
            <a:avLst/>
          </a:prstGeom>
          <a:solidFill>
            <a:srgbClr val="FFC000"/>
          </a:solid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Another target:</a:t>
            </a:r>
          </a:p>
        </p:txBody>
      </p:sp>
    </p:spTree>
    <p:extLst>
      <p:ext uri="{BB962C8B-B14F-4D97-AF65-F5344CB8AC3E}">
        <p14:creationId xmlns:p14="http://schemas.microsoft.com/office/powerpoint/2010/main" val="199595564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2132856"/>
            <a:ext cx="8712968" cy="4339650"/>
          </a:xfrm>
          <a:prstGeom prst="rect">
            <a:avLst/>
          </a:prstGeom>
        </p:spPr>
        <p:txBody>
          <a:bodyPr wrap="square">
            <a:spAutoFit/>
          </a:bodyPr>
          <a:lstStyle/>
          <a:p>
            <a:pPr fontAlgn="auto">
              <a:spcBef>
                <a:spcPts val="0"/>
              </a:spcBef>
              <a:spcAft>
                <a:spcPts val="0"/>
              </a:spcAft>
            </a:pPr>
            <a:r>
              <a:rPr lang="en-US" sz="2400" dirty="0">
                <a:solidFill>
                  <a:prstClr val="black"/>
                </a:solidFill>
                <a:latin typeface="Calibri"/>
                <a:hlinkClick r:id="rId2"/>
              </a:rPr>
              <a:t>https://ai.it.jyu.fi/vagan/ontologies/2019/royalty.owl</a:t>
            </a:r>
            <a:r>
              <a:rPr lang="en-US" sz="2400" dirty="0">
                <a:solidFill>
                  <a:prstClr val="black"/>
                </a:solidFill>
                <a:latin typeface="Calibri"/>
              </a:rPr>
              <a:t> </a:t>
            </a:r>
          </a:p>
          <a:p>
            <a:pPr fontAlgn="auto">
              <a:spcBef>
                <a:spcPts val="0"/>
              </a:spcBef>
              <a:spcAft>
                <a:spcPts val="0"/>
              </a:spcAft>
            </a:pPr>
            <a:endParaRPr lang="en-US" sz="1800" dirty="0">
              <a:solidFill>
                <a:prstClr val="black"/>
              </a:solidFill>
              <a:latin typeface="Calibri"/>
            </a:endParaRPr>
          </a:p>
          <a:p>
            <a:pPr fontAlgn="auto">
              <a:spcBef>
                <a:spcPts val="0"/>
              </a:spcBef>
              <a:spcAft>
                <a:spcPts val="0"/>
              </a:spcAft>
            </a:pPr>
            <a:r>
              <a:rPr lang="en-US" sz="1800" dirty="0">
                <a:solidFill>
                  <a:prstClr val="black"/>
                </a:solidFill>
                <a:latin typeface="Calibri"/>
              </a:rPr>
              <a:t>ALL THE REALTIONS WITHIN ROYAL FAMILIES</a:t>
            </a:r>
          </a:p>
          <a:p>
            <a:pPr fontAlgn="auto">
              <a:spcBef>
                <a:spcPts val="0"/>
              </a:spcBef>
              <a:spcAft>
                <a:spcPts val="0"/>
              </a:spcAft>
            </a:pPr>
            <a:r>
              <a:rPr lang="en-US" sz="1800" dirty="0">
                <a:solidFill>
                  <a:prstClr val="black"/>
                </a:solidFill>
                <a:latin typeface="Calibri"/>
              </a:rPr>
              <a:t>Designed November 9, 2019 by Vagan Terziyan ( </a:t>
            </a:r>
            <a:r>
              <a:rPr lang="en-US" sz="1800" dirty="0">
                <a:solidFill>
                  <a:prstClr val="black"/>
                </a:solidFill>
                <a:latin typeface="Calibri"/>
                <a:hlinkClick r:id="rId3"/>
              </a:rPr>
              <a:t>https://ai.it.jyu.fi/vagan</a:t>
            </a:r>
            <a:r>
              <a:rPr lang="en-US" sz="1800" dirty="0">
                <a:solidFill>
                  <a:prstClr val="black"/>
                </a:solidFill>
                <a:latin typeface="Calibri"/>
              </a:rPr>
              <a:t>  )</a:t>
            </a:r>
          </a:p>
          <a:p>
            <a:pPr fontAlgn="auto">
              <a:spcBef>
                <a:spcPts val="0"/>
              </a:spcBef>
              <a:spcAft>
                <a:spcPts val="0"/>
              </a:spcAft>
            </a:pPr>
            <a:endParaRPr lang="en-US" sz="1800" dirty="0">
              <a:solidFill>
                <a:prstClr val="black"/>
              </a:solidFill>
              <a:latin typeface="Calibri"/>
            </a:endParaRPr>
          </a:p>
          <a:p>
            <a:pPr fontAlgn="auto">
              <a:spcBef>
                <a:spcPts val="0"/>
              </a:spcBef>
              <a:spcAft>
                <a:spcPts val="0"/>
              </a:spcAft>
            </a:pPr>
            <a:r>
              <a:rPr lang="en-US" sz="1800" dirty="0">
                <a:solidFill>
                  <a:prstClr val="black"/>
                </a:solidFill>
                <a:latin typeface="Calibri"/>
              </a:rPr>
              <a:t>This ontology contains explicit metadata on the family relationships for the monarchs and other royal persons. All the persons and their data are extracted from DBPedia using SPARQL  CONSTRUCT queries. Inferred implicit relationships are made explicit using the rules and these new values are saved in this file as the explicit ones. The ontology contains also the rules used for the reasoning (Pellet reasoner has been used). As all the reasoning results are included, therefore, one do not need to try additional inference. However if you want to try the reasoning, then make it sure that you have enough memory for that (quite a lot is needed!). In this case also mark in advance all the individuals as different individuals to each other. If you do not have essential CPU and memory resource, then switch off the reasoners when use the ontology (case of </a:t>
            </a:r>
            <a:r>
              <a:rPr lang="en-US" sz="1800" dirty="0" err="1">
                <a:solidFill>
                  <a:prstClr val="black"/>
                </a:solidFill>
                <a:latin typeface="Calibri"/>
              </a:rPr>
              <a:t>Protege</a:t>
            </a:r>
            <a:r>
              <a:rPr lang="en-US" sz="1800" dirty="0">
                <a:solidFill>
                  <a:prstClr val="black"/>
                </a:solidFill>
                <a:latin typeface="Calibri"/>
              </a:rPr>
              <a:t> 5.x).</a:t>
            </a:r>
          </a:p>
        </p:txBody>
      </p:sp>
      <p:sp>
        <p:nvSpPr>
          <p:cNvPr id="5" name="Rectangle 4"/>
          <p:cNvSpPr/>
          <p:nvPr/>
        </p:nvSpPr>
        <p:spPr>
          <a:xfrm>
            <a:off x="107504" y="100768"/>
            <a:ext cx="9036496"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fontAlgn="auto">
              <a:spcBef>
                <a:spcPts val="0"/>
              </a:spcBef>
              <a:spcAft>
                <a:spcPts val="0"/>
              </a:spcAft>
            </a:pP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EXAMPLE: Constructing and populating ontology using SPARQL and DBPedia</a:t>
            </a:r>
          </a:p>
        </p:txBody>
      </p:sp>
    </p:spTree>
    <p:extLst>
      <p:ext uri="{BB962C8B-B14F-4D97-AF65-F5344CB8AC3E}">
        <p14:creationId xmlns:p14="http://schemas.microsoft.com/office/powerpoint/2010/main" val="418547613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76312" y="1268760"/>
            <a:ext cx="2196640" cy="5547592"/>
          </a:xfrm>
          <a:prstGeom prst="rect">
            <a:avLst/>
          </a:prstGeom>
        </p:spPr>
      </p:pic>
      <p:pic>
        <p:nvPicPr>
          <p:cNvPr id="3" name="Picture 2"/>
          <p:cNvPicPr>
            <a:picLocks noChangeAspect="1"/>
          </p:cNvPicPr>
          <p:nvPr/>
        </p:nvPicPr>
        <p:blipFill>
          <a:blip r:embed="rId3"/>
          <a:stretch>
            <a:fillRect/>
          </a:stretch>
        </p:blipFill>
        <p:spPr>
          <a:xfrm>
            <a:off x="5436096" y="2154364"/>
            <a:ext cx="3275979" cy="4669332"/>
          </a:xfrm>
          <a:prstGeom prst="rect">
            <a:avLst/>
          </a:prstGeom>
        </p:spPr>
      </p:pic>
      <p:pic>
        <p:nvPicPr>
          <p:cNvPr id="7" name="Picture 6"/>
          <p:cNvPicPr>
            <a:picLocks noChangeAspect="1"/>
          </p:cNvPicPr>
          <p:nvPr/>
        </p:nvPicPr>
        <p:blipFill>
          <a:blip r:embed="rId4"/>
          <a:stretch>
            <a:fillRect/>
          </a:stretch>
        </p:blipFill>
        <p:spPr>
          <a:xfrm>
            <a:off x="218257" y="1475408"/>
            <a:ext cx="2088232" cy="1945039"/>
          </a:xfrm>
          <a:prstGeom prst="rect">
            <a:avLst/>
          </a:prstGeom>
        </p:spPr>
      </p:pic>
      <p:sp>
        <p:nvSpPr>
          <p:cNvPr id="8" name="TextBox 7"/>
          <p:cNvSpPr txBox="1"/>
          <p:nvPr/>
        </p:nvSpPr>
        <p:spPr>
          <a:xfrm>
            <a:off x="6516216" y="890632"/>
            <a:ext cx="2520279" cy="1169551"/>
          </a:xfrm>
          <a:prstGeom prst="rect">
            <a:avLst/>
          </a:prstGeom>
          <a:solidFill>
            <a:schemeClr val="bg1">
              <a:lumMod val="85000"/>
            </a:schemeClr>
          </a:solidFill>
          <a:ln w="19050">
            <a:solidFill>
              <a:schemeClr val="tx1"/>
            </a:solidFill>
          </a:ln>
        </p:spPr>
        <p:txBody>
          <a:bodyPr wrap="square" rtlCol="0">
            <a:spAutoFit/>
          </a:bodyPr>
          <a:lstStyle/>
          <a:p>
            <a:pPr fontAlgn="auto">
              <a:spcBef>
                <a:spcPts val="0"/>
              </a:spcBef>
              <a:spcAft>
                <a:spcPts val="0"/>
              </a:spcAft>
            </a:pPr>
            <a:r>
              <a:rPr lang="en-US" dirty="0">
                <a:solidFill>
                  <a:prstClr val="black"/>
                </a:solidFill>
                <a:latin typeface="Calibri"/>
              </a:rPr>
              <a:t>Names of classes and properties can be used in SPARQL queries. Try, e.g., this general purpose SPARQL endpoint: </a:t>
            </a:r>
            <a:r>
              <a:rPr lang="en-US" dirty="0">
                <a:solidFill>
                  <a:prstClr val="black"/>
                </a:solidFill>
                <a:latin typeface="Calibri"/>
                <a:hlinkClick r:id="rId5"/>
              </a:rPr>
              <a:t>http://sparql.org/sparql.html</a:t>
            </a:r>
            <a:r>
              <a:rPr lang="en-US" dirty="0">
                <a:solidFill>
                  <a:prstClr val="black"/>
                </a:solidFill>
                <a:latin typeface="Calibri"/>
              </a:rPr>
              <a:t> </a:t>
            </a:r>
          </a:p>
        </p:txBody>
      </p:sp>
      <p:sp>
        <p:nvSpPr>
          <p:cNvPr id="6" name="Rectangle 5"/>
          <p:cNvSpPr/>
          <p:nvPr/>
        </p:nvSpPr>
        <p:spPr>
          <a:xfrm>
            <a:off x="0" y="-7018"/>
            <a:ext cx="8167022" cy="1200329"/>
          </a:xfrm>
          <a:prstGeom prst="rect">
            <a:avLst/>
          </a:prstGeom>
          <a:noFill/>
        </p:spPr>
        <p:txBody>
          <a:bodyPr wrap="square" lIns="91440" tIns="45720" rIns="91440" bIns="45720">
            <a:spAutoFit/>
          </a:bodyPr>
          <a:lstStyle/>
          <a:p>
            <a:pPr algn="just" fontAlgn="auto">
              <a:spcBef>
                <a:spcPts val="0"/>
              </a:spcBef>
              <a:spcAft>
                <a:spcPts val="0"/>
              </a:spcAft>
            </a:pPr>
            <a:r>
              <a:rPr lang="en-US" sz="24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rPr>
              <a:t>First we prepare the shell for our </a:t>
            </a:r>
            <a:r>
              <a:rPr lang="en-US" sz="2400" b="1"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rPr>
              <a:t>royalty.owl</a:t>
            </a:r>
            <a:r>
              <a:rPr lang="en-US" sz="24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rPr>
              <a:t> ontology in </a:t>
            </a:r>
            <a:r>
              <a:rPr lang="en-US" sz="2400" b="1"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rPr>
              <a:t>Protege</a:t>
            </a:r>
            <a:r>
              <a:rPr lang="en-US" sz="24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rPr>
              <a:t> by specifying Classes, Object Properties and SWRL rules (see on next slides)</a:t>
            </a:r>
          </a:p>
        </p:txBody>
      </p:sp>
      <p:sp>
        <p:nvSpPr>
          <p:cNvPr id="4" name="TextBox 3"/>
          <p:cNvSpPr txBox="1"/>
          <p:nvPr/>
        </p:nvSpPr>
        <p:spPr>
          <a:xfrm>
            <a:off x="107504" y="4594195"/>
            <a:ext cx="3240360" cy="1415772"/>
          </a:xfrm>
          <a:prstGeom prst="rect">
            <a:avLst/>
          </a:prstGeom>
          <a:solidFill>
            <a:schemeClr val="bg1">
              <a:lumMod val="85000"/>
            </a:schemeClr>
          </a:solidFill>
          <a:ln w="19050">
            <a:solidFill>
              <a:schemeClr val="tx1"/>
            </a:solidFill>
          </a:ln>
        </p:spPr>
        <p:txBody>
          <a:bodyPr wrap="square" rtlCol="0">
            <a:spAutoFit/>
          </a:bodyPr>
          <a:lstStyle/>
          <a:p>
            <a:pPr fontAlgn="auto">
              <a:spcBef>
                <a:spcPts val="0"/>
              </a:spcBef>
              <a:spcAft>
                <a:spcPts val="0"/>
              </a:spcAft>
            </a:pPr>
            <a:r>
              <a:rPr lang="en-US" sz="1800" dirty="0">
                <a:solidFill>
                  <a:prstClr val="black"/>
                </a:solidFill>
                <a:latin typeface="Calibri"/>
              </a:rPr>
              <a:t>You can use the shell ontology </a:t>
            </a:r>
            <a:r>
              <a:rPr lang="en-US" dirty="0">
                <a:solidFill>
                  <a:prstClr val="black"/>
                </a:solidFill>
                <a:latin typeface="Calibri"/>
                <a:hlinkClick r:id="rId6"/>
              </a:rPr>
              <a:t>https://ai.it.jyu.fi/vagan/ontologies/2022/family_A.owl</a:t>
            </a:r>
            <a:r>
              <a:rPr lang="en-US" dirty="0">
                <a:solidFill>
                  <a:prstClr val="black"/>
                </a:solidFill>
                <a:latin typeface="Calibri"/>
              </a:rPr>
              <a:t> </a:t>
            </a:r>
            <a:r>
              <a:rPr lang="en-US" sz="1800" dirty="0">
                <a:solidFill>
                  <a:prstClr val="black"/>
                </a:solidFill>
                <a:latin typeface="Calibri"/>
              </a:rPr>
              <a:t>for your own data (now it contains just few artificial instances for testing)</a:t>
            </a:r>
          </a:p>
        </p:txBody>
      </p:sp>
    </p:spTree>
    <p:extLst>
      <p:ext uri="{BB962C8B-B14F-4D97-AF65-F5344CB8AC3E}">
        <p14:creationId xmlns:p14="http://schemas.microsoft.com/office/powerpoint/2010/main" val="260036234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75774" y="1908951"/>
            <a:ext cx="8928992" cy="1169551"/>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dirty="0">
                <a:solidFill>
                  <a:prstClr val="black"/>
                </a:solidFill>
                <a:cs typeface="Arial" panose="020B0604020202020204" pitchFamily="34" charset="0"/>
              </a:rPr>
              <a:t>PREFIX : &lt;https://ai.it.jyu.fi/vagan/ontologies/2022/family_A.owl&gt;</a:t>
            </a:r>
          </a:p>
          <a:p>
            <a:pPr defTabSz="685800" fontAlgn="auto">
              <a:spcBef>
                <a:spcPts val="0"/>
              </a:spcBef>
              <a:spcAft>
                <a:spcPts val="0"/>
              </a:spcAft>
            </a:pPr>
            <a:r>
              <a:rPr lang="en-US" dirty="0">
                <a:solidFill>
                  <a:prstClr val="black"/>
                </a:solidFill>
                <a:cs typeface="Arial" panose="020B0604020202020204" pitchFamily="34" charset="0"/>
              </a:rPr>
              <a:t>PREFIX dbr: &lt;http://dbpedia.org/resource/&gt;</a:t>
            </a:r>
          </a:p>
          <a:p>
            <a:pPr defTabSz="685800" fontAlgn="auto">
              <a:spcBef>
                <a:spcPts val="0"/>
              </a:spcBef>
              <a:spcAft>
                <a:spcPts val="0"/>
              </a:spcAft>
            </a:pPr>
            <a:endParaRPr lang="en-US" dirty="0">
              <a:solidFill>
                <a:prstClr val="black"/>
              </a:solidFill>
              <a:cs typeface="Arial" panose="020B0604020202020204" pitchFamily="34" charset="0"/>
            </a:endParaRPr>
          </a:p>
          <a:p>
            <a:pPr defTabSz="685800" fontAlgn="auto">
              <a:spcBef>
                <a:spcPts val="0"/>
              </a:spcBef>
              <a:spcAft>
                <a:spcPts val="0"/>
              </a:spcAft>
            </a:pPr>
            <a:r>
              <a:rPr lang="en-US" dirty="0">
                <a:solidFill>
                  <a:prstClr val="black"/>
                </a:solidFill>
                <a:cs typeface="Arial" panose="020B0604020202020204" pitchFamily="34" charset="0"/>
              </a:rPr>
              <a:t>CONSTRUCT {dbr:Peter_the_Great  a :Person. dbr:Peter_the_Great  a :Man }</a:t>
            </a:r>
          </a:p>
          <a:p>
            <a:pPr defTabSz="685800" fontAlgn="auto">
              <a:spcBef>
                <a:spcPts val="0"/>
              </a:spcBef>
              <a:spcAft>
                <a:spcPts val="0"/>
              </a:spcAft>
            </a:pPr>
            <a:r>
              <a:rPr lang="en-US" dirty="0">
                <a:solidFill>
                  <a:prstClr val="black"/>
                </a:solidFill>
                <a:cs typeface="Arial" panose="020B0604020202020204" pitchFamily="34" charset="0"/>
              </a:rPr>
              <a:t>WHERE { dbr:Peter_the_Great  ?x ?y }</a:t>
            </a:r>
          </a:p>
        </p:txBody>
      </p:sp>
      <p:sp>
        <p:nvSpPr>
          <p:cNvPr id="7" name="Rectangle 6"/>
          <p:cNvSpPr/>
          <p:nvPr/>
        </p:nvSpPr>
        <p:spPr>
          <a:xfrm>
            <a:off x="79997" y="3157282"/>
            <a:ext cx="8928992" cy="1384995"/>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dirty="0">
                <a:solidFill>
                  <a:prstClr val="black"/>
                </a:solidFill>
                <a:cs typeface="Arial" panose="020B0604020202020204" pitchFamily="34" charset="0"/>
              </a:rPr>
              <a:t>PREFIX : &lt;https://ai.it.jyu.fi/vagan/ontologies/2022/family_A.owl&gt;</a:t>
            </a:r>
          </a:p>
          <a:p>
            <a:pPr defTabSz="685800" fontAlgn="auto">
              <a:spcBef>
                <a:spcPts val="0"/>
              </a:spcBef>
              <a:spcAft>
                <a:spcPts val="0"/>
              </a:spcAft>
            </a:pPr>
            <a:r>
              <a:rPr lang="en-US" dirty="0">
                <a:solidFill>
                  <a:prstClr val="black"/>
                </a:solidFill>
                <a:cs typeface="Arial" panose="020B0604020202020204" pitchFamily="34" charset="0"/>
              </a:rPr>
              <a:t>PREFIX dbr: &lt;http://dbpedia.org/resource/&gt;</a:t>
            </a:r>
          </a:p>
          <a:p>
            <a:pPr defTabSz="685800" fontAlgn="auto">
              <a:spcBef>
                <a:spcPts val="0"/>
              </a:spcBef>
              <a:spcAft>
                <a:spcPts val="0"/>
              </a:spcAft>
            </a:pPr>
            <a:r>
              <a:rPr lang="en-US"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dirty="0">
              <a:solidFill>
                <a:prstClr val="black"/>
              </a:solidFill>
              <a:cs typeface="Arial" panose="020B0604020202020204" pitchFamily="34" charset="0"/>
            </a:endParaRPr>
          </a:p>
          <a:p>
            <a:pPr defTabSz="685800" fontAlgn="auto">
              <a:spcBef>
                <a:spcPts val="0"/>
              </a:spcBef>
              <a:spcAft>
                <a:spcPts val="0"/>
              </a:spcAft>
            </a:pPr>
            <a:r>
              <a:rPr lang="en-US" dirty="0">
                <a:solidFill>
                  <a:prstClr val="black"/>
                </a:solidFill>
                <a:cs typeface="Arial" panose="020B0604020202020204" pitchFamily="34" charset="0"/>
              </a:rPr>
              <a:t>CONSTRUCT {dbr:Peter_the_Great  dbo:spouse ?x . ?x a :Person. ?x  a :Woman }</a:t>
            </a:r>
          </a:p>
          <a:p>
            <a:pPr defTabSz="685800" fontAlgn="auto">
              <a:spcBef>
                <a:spcPts val="0"/>
              </a:spcBef>
              <a:spcAft>
                <a:spcPts val="0"/>
              </a:spcAft>
            </a:pPr>
            <a:r>
              <a:rPr lang="en-US" dirty="0">
                <a:solidFill>
                  <a:prstClr val="black"/>
                </a:solidFill>
                <a:cs typeface="Arial" panose="020B0604020202020204" pitchFamily="34" charset="0"/>
              </a:rPr>
              <a:t>WHERE { dbr:Peter_the_Great  dbo:spouse ?x }</a:t>
            </a:r>
          </a:p>
        </p:txBody>
      </p:sp>
      <p:sp>
        <p:nvSpPr>
          <p:cNvPr id="8" name="Rectangle 7"/>
          <p:cNvSpPr/>
          <p:nvPr/>
        </p:nvSpPr>
        <p:spPr>
          <a:xfrm>
            <a:off x="6230417" y="1850092"/>
            <a:ext cx="2774349"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IMPORT_1</a:t>
            </a:r>
          </a:p>
        </p:txBody>
      </p:sp>
      <p:sp>
        <p:nvSpPr>
          <p:cNvPr id="9" name="Rectangle 8"/>
          <p:cNvSpPr/>
          <p:nvPr/>
        </p:nvSpPr>
        <p:spPr>
          <a:xfrm>
            <a:off x="6140166" y="3144350"/>
            <a:ext cx="2774349"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IMPORT_2</a:t>
            </a:r>
          </a:p>
        </p:txBody>
      </p:sp>
      <p:sp>
        <p:nvSpPr>
          <p:cNvPr id="10" name="Rectangle 9"/>
          <p:cNvSpPr/>
          <p:nvPr/>
        </p:nvSpPr>
        <p:spPr>
          <a:xfrm>
            <a:off x="107504" y="4653136"/>
            <a:ext cx="8928992" cy="1384995"/>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dirty="0">
                <a:solidFill>
                  <a:prstClr val="black"/>
                </a:solidFill>
                <a:cs typeface="Arial" panose="020B0604020202020204" pitchFamily="34" charset="0"/>
              </a:rPr>
              <a:t>PREFIX : &lt;https://ai.it.jyu.fi/vagan/ontologies/2022/family_A.owl&gt;</a:t>
            </a:r>
          </a:p>
          <a:p>
            <a:pPr defTabSz="685800" fontAlgn="auto">
              <a:spcBef>
                <a:spcPts val="0"/>
              </a:spcBef>
              <a:spcAft>
                <a:spcPts val="0"/>
              </a:spcAft>
            </a:pPr>
            <a:r>
              <a:rPr lang="en-US" dirty="0">
                <a:solidFill>
                  <a:prstClr val="black"/>
                </a:solidFill>
                <a:cs typeface="Arial" panose="020B0604020202020204" pitchFamily="34" charset="0"/>
              </a:rPr>
              <a:t>PREFIX dbr: &lt;http://dbpedia.org/resource/&gt;</a:t>
            </a:r>
          </a:p>
          <a:p>
            <a:pPr defTabSz="685800" fontAlgn="auto">
              <a:spcBef>
                <a:spcPts val="0"/>
              </a:spcBef>
              <a:spcAft>
                <a:spcPts val="0"/>
              </a:spcAft>
            </a:pPr>
            <a:r>
              <a:rPr lang="en-US"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dirty="0">
              <a:solidFill>
                <a:prstClr val="black"/>
              </a:solidFill>
              <a:cs typeface="Arial" panose="020B0604020202020204" pitchFamily="34" charset="0"/>
            </a:endParaRPr>
          </a:p>
          <a:p>
            <a:pPr defTabSz="685800" fontAlgn="auto">
              <a:spcBef>
                <a:spcPts val="0"/>
              </a:spcBef>
              <a:spcAft>
                <a:spcPts val="0"/>
              </a:spcAft>
            </a:pPr>
            <a:r>
              <a:rPr lang="en-US" dirty="0">
                <a:solidFill>
                  <a:prstClr val="black"/>
                </a:solidFill>
                <a:cs typeface="Arial" panose="020B0604020202020204" pitchFamily="34" charset="0"/>
              </a:rPr>
              <a:t>CONSTRUCT {dbr:Peter_the_Great  dbo:parent ?x}</a:t>
            </a:r>
          </a:p>
          <a:p>
            <a:pPr defTabSz="685800" fontAlgn="auto">
              <a:spcBef>
                <a:spcPts val="0"/>
              </a:spcBef>
              <a:spcAft>
                <a:spcPts val="0"/>
              </a:spcAft>
            </a:pPr>
            <a:r>
              <a:rPr lang="en-US" dirty="0">
                <a:solidFill>
                  <a:prstClr val="black"/>
                </a:solidFill>
                <a:cs typeface="Arial" panose="020B0604020202020204" pitchFamily="34" charset="0"/>
              </a:rPr>
              <a:t>WHERE { dbr:Peter_the_Great  dbo:parent ?x }</a:t>
            </a:r>
          </a:p>
        </p:txBody>
      </p:sp>
      <p:sp>
        <p:nvSpPr>
          <p:cNvPr id="11" name="Rectangle 10"/>
          <p:cNvSpPr/>
          <p:nvPr/>
        </p:nvSpPr>
        <p:spPr>
          <a:xfrm>
            <a:off x="6226218" y="4683256"/>
            <a:ext cx="2774349"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IMPORT_3</a:t>
            </a:r>
          </a:p>
        </p:txBody>
      </p:sp>
    </p:spTree>
    <p:extLst>
      <p:ext uri="{BB962C8B-B14F-4D97-AF65-F5344CB8AC3E}">
        <p14:creationId xmlns:p14="http://schemas.microsoft.com/office/powerpoint/2010/main" val="372802124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79512" y="2132856"/>
            <a:ext cx="8856984" cy="2462213"/>
          </a:xfrm>
          <a:prstGeom prst="rect">
            <a:avLst/>
          </a:prstGeom>
        </p:spPr>
        <p:txBody>
          <a:bodyPr wrap="square">
            <a:spAutoFit/>
          </a:bodyPr>
          <a:lstStyle/>
          <a:p>
            <a:pPr defTabSz="685800" fontAlgn="auto">
              <a:spcBef>
                <a:spcPts val="0"/>
              </a:spcBef>
              <a:spcAft>
                <a:spcPts val="0"/>
              </a:spcAft>
            </a:pPr>
            <a:r>
              <a:rPr lang="en-US" dirty="0">
                <a:solidFill>
                  <a:prstClr val="black"/>
                </a:solidFill>
                <a:cs typeface="Arial" panose="020B0604020202020204" pitchFamily="34" charset="0"/>
              </a:rPr>
              <a:t>PREFIX : &lt;https://ai.it.jyu.fi/vagan/ontologies/2022/family_A.owl&gt;</a:t>
            </a:r>
          </a:p>
          <a:p>
            <a:pPr defTabSz="685800" fontAlgn="auto">
              <a:spcBef>
                <a:spcPts val="0"/>
              </a:spcBef>
              <a:spcAft>
                <a:spcPts val="0"/>
              </a:spcAft>
            </a:pPr>
            <a:r>
              <a:rPr lang="en-US" dirty="0">
                <a:solidFill>
                  <a:prstClr val="black"/>
                </a:solidFill>
                <a:cs typeface="Arial" panose="020B0604020202020204" pitchFamily="34" charset="0"/>
              </a:rPr>
              <a:t>PREFIX </a:t>
            </a:r>
            <a:r>
              <a:rPr lang="en-US" dirty="0" err="1">
                <a:solidFill>
                  <a:prstClr val="black"/>
                </a:solidFill>
                <a:cs typeface="Arial" panose="020B0604020202020204" pitchFamily="34" charset="0"/>
              </a:rPr>
              <a:t>dbr</a:t>
            </a:r>
            <a:r>
              <a:rPr lang="en-US" dirty="0">
                <a:solidFill>
                  <a:prstClr val="black"/>
                </a:solidFill>
                <a:cs typeface="Arial" panose="020B0604020202020204" pitchFamily="34" charset="0"/>
              </a:rPr>
              <a:t>: &lt;http://dbpedia.org/resource/&gt;</a:t>
            </a:r>
          </a:p>
          <a:p>
            <a:pPr defTabSz="685800" fontAlgn="auto">
              <a:spcBef>
                <a:spcPts val="0"/>
              </a:spcBef>
              <a:spcAft>
                <a:spcPts val="0"/>
              </a:spcAft>
            </a:pPr>
            <a:r>
              <a:rPr lang="en-US" dirty="0">
                <a:solidFill>
                  <a:prstClr val="black"/>
                </a:solidFill>
                <a:cs typeface="Arial" panose="020B0604020202020204" pitchFamily="34" charset="0"/>
              </a:rPr>
              <a:t>PREFIX </a:t>
            </a:r>
            <a:r>
              <a:rPr lang="en-US" dirty="0" err="1">
                <a:solidFill>
                  <a:prstClr val="black"/>
                </a:solidFill>
                <a:cs typeface="Arial" panose="020B0604020202020204" pitchFamily="34" charset="0"/>
              </a:rPr>
              <a:t>dbo</a:t>
            </a:r>
            <a:r>
              <a:rPr lang="en-US" dirty="0">
                <a:solidFill>
                  <a:prstClr val="black"/>
                </a:solidFill>
                <a:cs typeface="Arial" panose="020B0604020202020204" pitchFamily="34" charset="0"/>
              </a:rPr>
              <a:t>: &lt;http://dbpedia.org/ontology/&gt;</a:t>
            </a:r>
          </a:p>
          <a:p>
            <a:pPr defTabSz="685800" fontAlgn="auto">
              <a:spcBef>
                <a:spcPts val="0"/>
              </a:spcBef>
              <a:spcAft>
                <a:spcPts val="0"/>
              </a:spcAft>
            </a:pPr>
            <a:r>
              <a:rPr lang="en-US" dirty="0"/>
              <a:t>PREFIX owl: &lt;http://www.w3.org/2002/07/owl#&gt;</a:t>
            </a:r>
          </a:p>
          <a:p>
            <a:pPr defTabSz="685800" fontAlgn="auto">
              <a:spcBef>
                <a:spcPts val="0"/>
              </a:spcBef>
              <a:spcAft>
                <a:spcPts val="0"/>
              </a:spcAft>
            </a:pPr>
            <a:r>
              <a:rPr lang="en-US" dirty="0"/>
              <a:t>PREFIX </a:t>
            </a:r>
            <a:r>
              <a:rPr lang="en-US" dirty="0" err="1"/>
              <a:t>rdfs</a:t>
            </a:r>
            <a:r>
              <a:rPr lang="en-US" dirty="0"/>
              <a:t>: &lt;http://www.w3.org/2000/01/rdf-schema#&gt;</a:t>
            </a:r>
          </a:p>
          <a:p>
            <a:pPr defTabSz="685800" fontAlgn="auto">
              <a:spcBef>
                <a:spcPts val="0"/>
              </a:spcBef>
              <a:spcAft>
                <a:spcPts val="0"/>
              </a:spcAft>
            </a:pPr>
            <a:endParaRPr lang="en-US" dirty="0">
              <a:solidFill>
                <a:prstClr val="black"/>
              </a:solidFill>
              <a:cs typeface="Arial" panose="020B0604020202020204" pitchFamily="34" charset="0"/>
            </a:endParaRPr>
          </a:p>
          <a:p>
            <a:pPr defTabSz="685800" fontAlgn="auto">
              <a:spcBef>
                <a:spcPts val="0"/>
              </a:spcBef>
              <a:spcAft>
                <a:spcPts val="0"/>
              </a:spcAft>
            </a:pPr>
            <a:endParaRPr lang="en-US" dirty="0">
              <a:solidFill>
                <a:prstClr val="black"/>
              </a:solidFill>
              <a:cs typeface="Arial" panose="020B0604020202020204" pitchFamily="34" charset="0"/>
            </a:endParaRPr>
          </a:p>
          <a:p>
            <a:pPr defTabSz="685800" fontAlgn="auto">
              <a:spcBef>
                <a:spcPts val="0"/>
              </a:spcBef>
              <a:spcAft>
                <a:spcPts val="0"/>
              </a:spcAft>
            </a:pPr>
            <a:r>
              <a:rPr lang="en-US" dirty="0">
                <a:solidFill>
                  <a:prstClr val="black"/>
                </a:solidFill>
                <a:cs typeface="Arial" panose="020B0604020202020204" pitchFamily="34" charset="0"/>
              </a:rPr>
              <a:t>CONSTRUCT { :Person a </a:t>
            </a:r>
            <a:r>
              <a:rPr lang="en-US" dirty="0" err="1">
                <a:solidFill>
                  <a:prstClr val="black"/>
                </a:solidFill>
                <a:cs typeface="Arial" panose="020B0604020202020204" pitchFamily="34" charset="0"/>
              </a:rPr>
              <a:t>owl:Class</a:t>
            </a:r>
            <a:r>
              <a:rPr lang="en-US" dirty="0">
                <a:solidFill>
                  <a:prstClr val="black"/>
                </a:solidFill>
                <a:cs typeface="Arial" panose="020B0604020202020204" pitchFamily="34" charset="0"/>
              </a:rPr>
              <a:t> . :Man a </a:t>
            </a:r>
            <a:r>
              <a:rPr lang="en-US" dirty="0" err="1">
                <a:solidFill>
                  <a:prstClr val="black"/>
                </a:solidFill>
                <a:cs typeface="Arial" panose="020B0604020202020204" pitchFamily="34" charset="0"/>
              </a:rPr>
              <a:t>owl:Class</a:t>
            </a:r>
            <a:r>
              <a:rPr lang="en-US" dirty="0">
                <a:solidFill>
                  <a:prstClr val="black"/>
                </a:solidFill>
                <a:cs typeface="Arial" panose="020B0604020202020204" pitchFamily="34" charset="0"/>
              </a:rPr>
              <a:t> . :Woman a </a:t>
            </a:r>
            <a:r>
              <a:rPr lang="en-US" dirty="0" err="1">
                <a:solidFill>
                  <a:prstClr val="black"/>
                </a:solidFill>
                <a:cs typeface="Arial" panose="020B0604020202020204" pitchFamily="34" charset="0"/>
              </a:rPr>
              <a:t>owl:Class</a:t>
            </a:r>
            <a:r>
              <a:rPr lang="en-US" dirty="0">
                <a:solidFill>
                  <a:prstClr val="black"/>
                </a:solidFill>
                <a:cs typeface="Arial" panose="020B0604020202020204" pitchFamily="34" charset="0"/>
              </a:rPr>
              <a:t> . :Man </a:t>
            </a:r>
            <a:r>
              <a:rPr lang="en-US" altLang="en-US" dirty="0" err="1"/>
              <a:t>rdfs:subClassOf</a:t>
            </a:r>
            <a:r>
              <a:rPr lang="en-US" altLang="en-US" dirty="0"/>
              <a:t> :Person</a:t>
            </a:r>
            <a:r>
              <a:rPr lang="en-US" dirty="0">
                <a:solidFill>
                  <a:prstClr val="black"/>
                </a:solidFill>
                <a:cs typeface="Arial" panose="020B0604020202020204" pitchFamily="34" charset="0"/>
              </a:rPr>
              <a:t>. :Woman </a:t>
            </a:r>
            <a:r>
              <a:rPr lang="en-US" altLang="en-US" dirty="0" err="1"/>
              <a:t>rdfs:subClassOf</a:t>
            </a:r>
            <a:r>
              <a:rPr lang="en-US" altLang="en-US" dirty="0"/>
              <a:t> :Person</a:t>
            </a:r>
            <a:r>
              <a:rPr lang="en-US" dirty="0">
                <a:solidFill>
                  <a:prstClr val="black"/>
                </a:solidFill>
                <a:cs typeface="Arial" panose="020B0604020202020204" pitchFamily="34" charset="0"/>
              </a:rPr>
              <a:t>. x?  a :Man . ?y . ?x a :Person. ?y  a :Person . ?y  a :Woman. ?x </a:t>
            </a:r>
            <a:r>
              <a:rPr lang="en-US" dirty="0" err="1">
                <a:solidFill>
                  <a:prstClr val="black"/>
                </a:solidFill>
                <a:cs typeface="Arial" panose="020B0604020202020204" pitchFamily="34" charset="0"/>
              </a:rPr>
              <a:t>dbo:spouse</a:t>
            </a:r>
            <a:r>
              <a:rPr lang="en-US" dirty="0">
                <a:solidFill>
                  <a:prstClr val="black"/>
                </a:solidFill>
                <a:cs typeface="Arial" panose="020B0604020202020204" pitchFamily="34" charset="0"/>
              </a:rPr>
              <a:t> ?y . </a:t>
            </a:r>
            <a:r>
              <a:rPr lang="en-US" dirty="0" err="1">
                <a:solidFill>
                  <a:prstClr val="black"/>
                </a:solidFill>
                <a:cs typeface="Arial" panose="020B0604020202020204" pitchFamily="34" charset="0"/>
              </a:rPr>
              <a:t>dbo:spouse</a:t>
            </a:r>
            <a:r>
              <a:rPr lang="en-US" dirty="0">
                <a:solidFill>
                  <a:prstClr val="black"/>
                </a:solidFill>
                <a:cs typeface="Arial" panose="020B0604020202020204" pitchFamily="34" charset="0"/>
              </a:rPr>
              <a:t> a </a:t>
            </a:r>
            <a:r>
              <a:rPr lang="en-US" dirty="0" err="1">
                <a:solidFill>
                  <a:prstClr val="black"/>
                </a:solidFill>
                <a:cs typeface="Arial" panose="020B0604020202020204" pitchFamily="34" charset="0"/>
              </a:rPr>
              <a:t>owl:ObjectProperty</a:t>
            </a:r>
            <a:r>
              <a:rPr lang="en-US" dirty="0">
                <a:solidFill>
                  <a:prstClr val="black"/>
                </a:solidFill>
                <a:cs typeface="Arial" panose="020B0604020202020204" pitchFamily="34" charset="0"/>
              </a:rPr>
              <a:t> . </a:t>
            </a:r>
            <a:r>
              <a:rPr lang="en-US" dirty="0" err="1">
                <a:solidFill>
                  <a:prstClr val="black"/>
                </a:solidFill>
                <a:cs typeface="Arial" panose="020B0604020202020204" pitchFamily="34" charset="0"/>
              </a:rPr>
              <a:t>dbo:spouse</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rdfs:domain</a:t>
            </a:r>
            <a:r>
              <a:rPr lang="en-US" dirty="0">
                <a:solidFill>
                  <a:prstClr val="black"/>
                </a:solidFill>
                <a:cs typeface="Arial" panose="020B0604020202020204" pitchFamily="34" charset="0"/>
              </a:rPr>
              <a:t> :Person . </a:t>
            </a:r>
            <a:r>
              <a:rPr lang="en-US" dirty="0" err="1">
                <a:solidFill>
                  <a:prstClr val="black"/>
                </a:solidFill>
                <a:cs typeface="Arial" panose="020B0604020202020204" pitchFamily="34" charset="0"/>
              </a:rPr>
              <a:t>dbo:spouse</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rdfs:range</a:t>
            </a:r>
            <a:r>
              <a:rPr lang="en-US" dirty="0">
                <a:solidFill>
                  <a:prstClr val="black"/>
                </a:solidFill>
                <a:cs typeface="Arial" panose="020B0604020202020204" pitchFamily="34" charset="0"/>
              </a:rPr>
              <a:t> :Person }</a:t>
            </a:r>
          </a:p>
          <a:p>
            <a:pPr defTabSz="685800" fontAlgn="auto">
              <a:spcBef>
                <a:spcPts val="0"/>
              </a:spcBef>
              <a:spcAft>
                <a:spcPts val="0"/>
              </a:spcAft>
            </a:pPr>
            <a:r>
              <a:rPr lang="en-US" dirty="0">
                <a:solidFill>
                  <a:prstClr val="black"/>
                </a:solidFill>
                <a:cs typeface="Arial" panose="020B0604020202020204" pitchFamily="34" charset="0"/>
              </a:rPr>
              <a:t>WHERE {?x </a:t>
            </a:r>
            <a:r>
              <a:rPr lang="en-US" dirty="0" err="1">
                <a:solidFill>
                  <a:prstClr val="black"/>
                </a:solidFill>
                <a:cs typeface="Arial" panose="020B0604020202020204" pitchFamily="34" charset="0"/>
              </a:rPr>
              <a:t>dbo:gender</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dbr:Male</a:t>
            </a:r>
            <a:r>
              <a:rPr lang="en-US" dirty="0">
                <a:solidFill>
                  <a:prstClr val="black"/>
                </a:solidFill>
                <a:cs typeface="Arial" panose="020B0604020202020204" pitchFamily="34" charset="0"/>
              </a:rPr>
              <a:t> . ?y </a:t>
            </a:r>
            <a:r>
              <a:rPr lang="en-US" dirty="0" err="1">
                <a:solidFill>
                  <a:prstClr val="black"/>
                </a:solidFill>
                <a:cs typeface="Arial" panose="020B0604020202020204" pitchFamily="34" charset="0"/>
              </a:rPr>
              <a:t>dbo:gender</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dbr:Female</a:t>
            </a:r>
            <a:r>
              <a:rPr lang="en-US" dirty="0">
                <a:solidFill>
                  <a:prstClr val="black"/>
                </a:solidFill>
                <a:cs typeface="Arial" panose="020B0604020202020204" pitchFamily="34" charset="0"/>
              </a:rPr>
              <a:t> . ?x </a:t>
            </a:r>
            <a:r>
              <a:rPr lang="en-US" dirty="0" err="1">
                <a:solidFill>
                  <a:prstClr val="black"/>
                </a:solidFill>
                <a:cs typeface="Arial" panose="020B0604020202020204" pitchFamily="34" charset="0"/>
              </a:rPr>
              <a:t>dbo:spouse</a:t>
            </a:r>
            <a:r>
              <a:rPr lang="en-US" dirty="0">
                <a:solidFill>
                  <a:prstClr val="black"/>
                </a:solidFill>
                <a:cs typeface="Arial" panose="020B0604020202020204" pitchFamily="34" charset="0"/>
              </a:rPr>
              <a:t> ?y}</a:t>
            </a:r>
          </a:p>
        </p:txBody>
      </p:sp>
    </p:spTree>
    <p:extLst>
      <p:ext uri="{BB962C8B-B14F-4D97-AF65-F5344CB8AC3E}">
        <p14:creationId xmlns:p14="http://schemas.microsoft.com/office/powerpoint/2010/main" val="393630193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581887" y="548680"/>
            <a:ext cx="5004048" cy="4893647"/>
          </a:xfrm>
          <a:prstGeom prst="rect">
            <a:avLst/>
          </a:prstGeom>
        </p:spPr>
        <p:txBody>
          <a:bodyPr wrap="square">
            <a:spAutoFit/>
          </a:bodyPr>
          <a:lstStyle/>
          <a:p>
            <a:r>
              <a:rPr lang="en-US" sz="1200" dirty="0"/>
              <a:t>PREFIX : &lt;https://ai.it.jyu.fi/vagan/ontologies/2022/family_A.owl#&gt;</a:t>
            </a:r>
          </a:p>
          <a:p>
            <a:r>
              <a:rPr lang="en-US" sz="1200" dirty="0"/>
              <a:t>PREFIX </a:t>
            </a:r>
            <a:r>
              <a:rPr lang="en-US" sz="1200" dirty="0" err="1"/>
              <a:t>dbr</a:t>
            </a:r>
            <a:r>
              <a:rPr lang="en-US" sz="1200" dirty="0"/>
              <a:t>: &lt;http://dbpedia.org/resource/&gt;</a:t>
            </a:r>
          </a:p>
          <a:p>
            <a:r>
              <a:rPr lang="en-US" sz="1200" dirty="0"/>
              <a:t>PREFIX </a:t>
            </a:r>
            <a:r>
              <a:rPr lang="en-US" sz="1200" dirty="0" err="1"/>
              <a:t>dbo</a:t>
            </a:r>
            <a:r>
              <a:rPr lang="en-US" sz="1200" dirty="0"/>
              <a:t>: &lt;http://dbpedia.org/ontology/&gt;</a:t>
            </a:r>
          </a:p>
          <a:p>
            <a:r>
              <a:rPr lang="en-US" sz="1200" dirty="0"/>
              <a:t>PREFIX owl: &lt;http://www.w3.org/2002/07/owl#&gt;</a:t>
            </a:r>
          </a:p>
          <a:p>
            <a:r>
              <a:rPr lang="en-US" sz="1200" dirty="0"/>
              <a:t>PREFIX </a:t>
            </a:r>
            <a:r>
              <a:rPr lang="en-US" sz="1200" dirty="0" err="1"/>
              <a:t>rdfs</a:t>
            </a:r>
            <a:r>
              <a:rPr lang="en-US" sz="1200" dirty="0"/>
              <a:t>: &lt;http://www.w3.org/2000/01/rdf-schema#&gt;</a:t>
            </a:r>
          </a:p>
          <a:p>
            <a:endParaRPr lang="en-US" sz="1200" dirty="0"/>
          </a:p>
          <a:p>
            <a:endParaRPr lang="en-US" sz="1200" dirty="0"/>
          </a:p>
          <a:p>
            <a:r>
              <a:rPr lang="en-US" sz="1200" dirty="0"/>
              <a:t>CONSTRUCT { </a:t>
            </a:r>
          </a:p>
          <a:p>
            <a:r>
              <a:rPr lang="en-US" sz="1200" dirty="0"/>
              <a:t>:Person a </a:t>
            </a:r>
            <a:r>
              <a:rPr lang="en-US" sz="1200" dirty="0" err="1"/>
              <a:t>owl:Class</a:t>
            </a:r>
            <a:r>
              <a:rPr lang="en-US" sz="1200" dirty="0"/>
              <a:t> .</a:t>
            </a:r>
          </a:p>
          <a:p>
            <a:r>
              <a:rPr lang="en-US" sz="1200" dirty="0"/>
              <a:t>:Man a </a:t>
            </a:r>
            <a:r>
              <a:rPr lang="en-US" sz="1200" dirty="0" err="1"/>
              <a:t>owl:Class</a:t>
            </a:r>
            <a:r>
              <a:rPr lang="en-US" sz="1200" dirty="0"/>
              <a:t> .</a:t>
            </a:r>
          </a:p>
          <a:p>
            <a:r>
              <a:rPr lang="en-US" sz="1200" dirty="0"/>
              <a:t>:Woman a </a:t>
            </a:r>
            <a:r>
              <a:rPr lang="en-US" sz="1200" dirty="0" err="1"/>
              <a:t>owl:Class</a:t>
            </a:r>
            <a:r>
              <a:rPr lang="en-US" sz="1200" dirty="0"/>
              <a:t> .</a:t>
            </a:r>
          </a:p>
          <a:p>
            <a:r>
              <a:rPr lang="en-US" sz="1200" dirty="0"/>
              <a:t>:Man </a:t>
            </a:r>
            <a:r>
              <a:rPr lang="en-US" sz="1200" dirty="0" err="1"/>
              <a:t>rdfs:subClassOf</a:t>
            </a:r>
            <a:r>
              <a:rPr lang="en-US" sz="1200" dirty="0"/>
              <a:t> :Person.</a:t>
            </a:r>
          </a:p>
          <a:p>
            <a:r>
              <a:rPr lang="en-US" sz="1200" dirty="0"/>
              <a:t>:Woman </a:t>
            </a:r>
            <a:r>
              <a:rPr lang="en-US" sz="1200" dirty="0" err="1"/>
              <a:t>rdfs:subClassOf</a:t>
            </a:r>
            <a:r>
              <a:rPr lang="en-US" sz="1200" dirty="0"/>
              <a:t> :Person.</a:t>
            </a:r>
          </a:p>
          <a:p>
            <a:r>
              <a:rPr lang="en-US" sz="1200" dirty="0"/>
              <a:t> ?x  a :Woman .</a:t>
            </a:r>
          </a:p>
          <a:p>
            <a:r>
              <a:rPr lang="en-US" sz="1200" dirty="0"/>
              <a:t> ?x a :Person.</a:t>
            </a:r>
          </a:p>
          <a:p>
            <a:r>
              <a:rPr lang="en-US" sz="1200" dirty="0"/>
              <a:t> ?y  a :Person .</a:t>
            </a:r>
          </a:p>
          <a:p>
            <a:r>
              <a:rPr lang="en-US" sz="1200" dirty="0"/>
              <a:t> ?y  a :Man.</a:t>
            </a:r>
          </a:p>
          <a:p>
            <a:r>
              <a:rPr lang="en-US" sz="1200" dirty="0"/>
              <a:t> ?x </a:t>
            </a:r>
            <a:r>
              <a:rPr lang="en-US" sz="1200" dirty="0" err="1"/>
              <a:t>dbo:spouse</a:t>
            </a:r>
            <a:r>
              <a:rPr lang="en-US" sz="1200" dirty="0"/>
              <a:t> ?y .</a:t>
            </a:r>
          </a:p>
          <a:p>
            <a:r>
              <a:rPr lang="en-US" sz="1200" dirty="0"/>
              <a:t> ?y </a:t>
            </a:r>
            <a:r>
              <a:rPr lang="en-US" sz="1200" dirty="0" err="1"/>
              <a:t>dbo:spouse</a:t>
            </a:r>
            <a:r>
              <a:rPr lang="en-US" sz="1200" dirty="0"/>
              <a:t> ?x .</a:t>
            </a:r>
          </a:p>
          <a:p>
            <a:r>
              <a:rPr lang="en-US" sz="1200" dirty="0"/>
              <a:t> </a:t>
            </a:r>
            <a:r>
              <a:rPr lang="en-US" sz="1200" dirty="0" err="1"/>
              <a:t>dbo:spouse</a:t>
            </a:r>
            <a:r>
              <a:rPr lang="en-US" sz="1200" dirty="0"/>
              <a:t> a </a:t>
            </a:r>
            <a:r>
              <a:rPr lang="en-US" sz="1200" dirty="0" err="1"/>
              <a:t>owl:ObjectProperty</a:t>
            </a:r>
            <a:r>
              <a:rPr lang="en-US" sz="1200" dirty="0"/>
              <a:t> .</a:t>
            </a:r>
          </a:p>
          <a:p>
            <a:r>
              <a:rPr lang="en-US" sz="1200" dirty="0"/>
              <a:t> </a:t>
            </a:r>
            <a:r>
              <a:rPr lang="en-US" sz="1200" dirty="0" err="1"/>
              <a:t>dbo:spouse</a:t>
            </a:r>
            <a:r>
              <a:rPr lang="en-US" sz="1200" dirty="0"/>
              <a:t> </a:t>
            </a:r>
            <a:r>
              <a:rPr lang="en-US" sz="1200" dirty="0" err="1"/>
              <a:t>rdfs:domain</a:t>
            </a:r>
            <a:r>
              <a:rPr lang="en-US" sz="1200" dirty="0"/>
              <a:t> :Person .</a:t>
            </a:r>
          </a:p>
          <a:p>
            <a:r>
              <a:rPr lang="en-US" sz="1200" dirty="0"/>
              <a:t> </a:t>
            </a:r>
            <a:r>
              <a:rPr lang="en-US" sz="1200" dirty="0" err="1"/>
              <a:t>dbo:spouse</a:t>
            </a:r>
            <a:r>
              <a:rPr lang="en-US" sz="1200" dirty="0"/>
              <a:t> </a:t>
            </a:r>
            <a:r>
              <a:rPr lang="en-US" sz="1200" dirty="0" err="1"/>
              <a:t>rdfs:range</a:t>
            </a:r>
            <a:r>
              <a:rPr lang="en-US" sz="1200" dirty="0"/>
              <a:t> :Person </a:t>
            </a:r>
          </a:p>
          <a:p>
            <a:r>
              <a:rPr lang="en-US" sz="1200" dirty="0"/>
              <a:t>}</a:t>
            </a:r>
          </a:p>
          <a:p>
            <a:r>
              <a:rPr lang="en-US" sz="1200" dirty="0"/>
              <a:t>WHERE {?x </a:t>
            </a:r>
            <a:r>
              <a:rPr lang="en-US" sz="1200" dirty="0" err="1"/>
              <a:t>dbo:gender</a:t>
            </a:r>
            <a:r>
              <a:rPr lang="en-US" sz="1200" dirty="0"/>
              <a:t> </a:t>
            </a:r>
            <a:r>
              <a:rPr lang="en-US" sz="1200" dirty="0" err="1"/>
              <a:t>dbr:Female</a:t>
            </a:r>
            <a:r>
              <a:rPr lang="en-US" sz="1200" dirty="0"/>
              <a:t> .</a:t>
            </a:r>
          </a:p>
          <a:p>
            <a:r>
              <a:rPr lang="en-US" sz="1200" dirty="0"/>
              <a:t>?y </a:t>
            </a:r>
            <a:r>
              <a:rPr lang="en-US" sz="1200" dirty="0" err="1"/>
              <a:t>dbo:gender</a:t>
            </a:r>
            <a:r>
              <a:rPr lang="en-US" sz="1200" dirty="0"/>
              <a:t> </a:t>
            </a:r>
            <a:r>
              <a:rPr lang="en-US" sz="1200" dirty="0" err="1"/>
              <a:t>dbr:Male</a:t>
            </a:r>
            <a:r>
              <a:rPr lang="en-US" sz="1200" dirty="0"/>
              <a:t> .</a:t>
            </a:r>
          </a:p>
          <a:p>
            <a:r>
              <a:rPr lang="en-US" sz="1200" dirty="0"/>
              <a:t>?x </a:t>
            </a:r>
            <a:r>
              <a:rPr lang="en-US" sz="1200" dirty="0" err="1"/>
              <a:t>dbo:spouse</a:t>
            </a:r>
            <a:r>
              <a:rPr lang="en-US" sz="1200" dirty="0"/>
              <a:t> ?y}</a:t>
            </a:r>
          </a:p>
        </p:txBody>
      </p:sp>
      <p:sp>
        <p:nvSpPr>
          <p:cNvPr id="5" name="Rectangle 4"/>
          <p:cNvSpPr/>
          <p:nvPr/>
        </p:nvSpPr>
        <p:spPr>
          <a:xfrm>
            <a:off x="4723193" y="548680"/>
            <a:ext cx="5004048" cy="4893647"/>
          </a:xfrm>
          <a:prstGeom prst="rect">
            <a:avLst/>
          </a:prstGeom>
        </p:spPr>
        <p:txBody>
          <a:bodyPr wrap="square">
            <a:spAutoFit/>
          </a:bodyPr>
          <a:lstStyle/>
          <a:p>
            <a:r>
              <a:rPr lang="en-US" sz="1200" dirty="0"/>
              <a:t>PREFIX : &lt;https://ai.it.jyu.fi/vagan/ontologies/2022/family_A.owl#&gt;</a:t>
            </a:r>
          </a:p>
          <a:p>
            <a:r>
              <a:rPr lang="en-US" sz="1200" dirty="0"/>
              <a:t>PREFIX </a:t>
            </a:r>
            <a:r>
              <a:rPr lang="en-US" sz="1200" dirty="0" err="1"/>
              <a:t>dbr</a:t>
            </a:r>
            <a:r>
              <a:rPr lang="en-US" sz="1200" dirty="0"/>
              <a:t>: &lt;http://dbpedia.org/resource/&gt;</a:t>
            </a:r>
          </a:p>
          <a:p>
            <a:r>
              <a:rPr lang="en-US" sz="1200" dirty="0"/>
              <a:t>PREFIX </a:t>
            </a:r>
            <a:r>
              <a:rPr lang="en-US" sz="1200" dirty="0" err="1"/>
              <a:t>dbo</a:t>
            </a:r>
            <a:r>
              <a:rPr lang="en-US" sz="1200" dirty="0"/>
              <a:t>: &lt;http://dbpedia.org/ontology/&gt;</a:t>
            </a:r>
          </a:p>
          <a:p>
            <a:r>
              <a:rPr lang="en-US" sz="1200" dirty="0"/>
              <a:t>PREFIX owl: &lt;http://www.w3.org/2002/07/owl#&gt;</a:t>
            </a:r>
          </a:p>
          <a:p>
            <a:r>
              <a:rPr lang="en-US" sz="1200" dirty="0"/>
              <a:t>PREFIX </a:t>
            </a:r>
            <a:r>
              <a:rPr lang="en-US" sz="1200" dirty="0" err="1"/>
              <a:t>rdfs</a:t>
            </a:r>
            <a:r>
              <a:rPr lang="en-US" sz="1200" dirty="0"/>
              <a:t>: &lt;http://www.w3.org/2000/01/rdf-schema#&gt;</a:t>
            </a:r>
          </a:p>
          <a:p>
            <a:endParaRPr lang="en-US" sz="1200" dirty="0"/>
          </a:p>
          <a:p>
            <a:endParaRPr lang="en-US" sz="1200" dirty="0"/>
          </a:p>
          <a:p>
            <a:r>
              <a:rPr lang="en-US" sz="1200" dirty="0"/>
              <a:t>CONSTRUCT { </a:t>
            </a:r>
          </a:p>
          <a:p>
            <a:r>
              <a:rPr lang="en-US" sz="1200" dirty="0"/>
              <a:t>:Person a </a:t>
            </a:r>
            <a:r>
              <a:rPr lang="en-US" sz="1200" dirty="0" err="1"/>
              <a:t>owl:Class</a:t>
            </a:r>
            <a:r>
              <a:rPr lang="en-US" sz="1200" dirty="0"/>
              <a:t> .</a:t>
            </a:r>
          </a:p>
          <a:p>
            <a:r>
              <a:rPr lang="en-US" sz="1200" dirty="0"/>
              <a:t>:Man a </a:t>
            </a:r>
            <a:r>
              <a:rPr lang="en-US" sz="1200" dirty="0" err="1"/>
              <a:t>owl:Class</a:t>
            </a:r>
            <a:r>
              <a:rPr lang="en-US" sz="1200" dirty="0"/>
              <a:t> .</a:t>
            </a:r>
          </a:p>
          <a:p>
            <a:r>
              <a:rPr lang="en-US" sz="1200" dirty="0"/>
              <a:t>:Woman a </a:t>
            </a:r>
            <a:r>
              <a:rPr lang="en-US" sz="1200" dirty="0" err="1"/>
              <a:t>owl:Class</a:t>
            </a:r>
            <a:r>
              <a:rPr lang="en-US" sz="1200" dirty="0"/>
              <a:t> .</a:t>
            </a:r>
          </a:p>
          <a:p>
            <a:r>
              <a:rPr lang="en-US" sz="1200" dirty="0"/>
              <a:t>:Man </a:t>
            </a:r>
            <a:r>
              <a:rPr lang="en-US" sz="1200" dirty="0" err="1"/>
              <a:t>rdfs:subClassOf</a:t>
            </a:r>
            <a:r>
              <a:rPr lang="en-US" sz="1200" dirty="0"/>
              <a:t> :Person.</a:t>
            </a:r>
          </a:p>
          <a:p>
            <a:r>
              <a:rPr lang="en-US" sz="1200" dirty="0"/>
              <a:t>:Woman </a:t>
            </a:r>
            <a:r>
              <a:rPr lang="en-US" sz="1200" dirty="0" err="1"/>
              <a:t>rdfs:subClassOf</a:t>
            </a:r>
            <a:r>
              <a:rPr lang="en-US" sz="1200" dirty="0"/>
              <a:t> :Person.</a:t>
            </a:r>
          </a:p>
          <a:p>
            <a:r>
              <a:rPr lang="en-US" sz="1200" dirty="0"/>
              <a:t> ?x  a :Man .</a:t>
            </a:r>
          </a:p>
          <a:p>
            <a:r>
              <a:rPr lang="en-US" sz="1200" dirty="0"/>
              <a:t> ?x a :Person.</a:t>
            </a:r>
          </a:p>
          <a:p>
            <a:r>
              <a:rPr lang="en-US" sz="1200" dirty="0"/>
              <a:t> ?y  a :Person .</a:t>
            </a:r>
          </a:p>
          <a:p>
            <a:r>
              <a:rPr lang="en-US" sz="1200" dirty="0"/>
              <a:t> ?y  a :Woman.</a:t>
            </a:r>
          </a:p>
          <a:p>
            <a:r>
              <a:rPr lang="en-US" sz="1200" dirty="0"/>
              <a:t> ?x </a:t>
            </a:r>
            <a:r>
              <a:rPr lang="en-US" sz="1200" dirty="0" err="1"/>
              <a:t>dbo:spouse</a:t>
            </a:r>
            <a:r>
              <a:rPr lang="en-US" sz="1200" dirty="0"/>
              <a:t> ?y .</a:t>
            </a:r>
          </a:p>
          <a:p>
            <a:r>
              <a:rPr lang="en-US" sz="1200" dirty="0"/>
              <a:t> ?y </a:t>
            </a:r>
            <a:r>
              <a:rPr lang="en-US" sz="1200" dirty="0" err="1"/>
              <a:t>dbo:spouse</a:t>
            </a:r>
            <a:r>
              <a:rPr lang="en-US" sz="1200" dirty="0"/>
              <a:t> ?x .</a:t>
            </a:r>
          </a:p>
          <a:p>
            <a:r>
              <a:rPr lang="en-US" sz="1200" dirty="0"/>
              <a:t> </a:t>
            </a:r>
            <a:r>
              <a:rPr lang="en-US" sz="1200" dirty="0" err="1"/>
              <a:t>dbo:spouse</a:t>
            </a:r>
            <a:r>
              <a:rPr lang="en-US" sz="1200" dirty="0"/>
              <a:t> a </a:t>
            </a:r>
            <a:r>
              <a:rPr lang="en-US" sz="1200" dirty="0" err="1"/>
              <a:t>owl:ObjectProperty</a:t>
            </a:r>
            <a:r>
              <a:rPr lang="en-US" sz="1200" dirty="0"/>
              <a:t> .</a:t>
            </a:r>
          </a:p>
          <a:p>
            <a:r>
              <a:rPr lang="en-US" sz="1200" dirty="0"/>
              <a:t> </a:t>
            </a:r>
            <a:r>
              <a:rPr lang="en-US" sz="1200" dirty="0" err="1"/>
              <a:t>dbo:spouse</a:t>
            </a:r>
            <a:r>
              <a:rPr lang="en-US" sz="1200" dirty="0"/>
              <a:t> </a:t>
            </a:r>
            <a:r>
              <a:rPr lang="en-US" sz="1200" dirty="0" err="1"/>
              <a:t>rdfs:domain</a:t>
            </a:r>
            <a:r>
              <a:rPr lang="en-US" sz="1200" dirty="0"/>
              <a:t> :Person .</a:t>
            </a:r>
          </a:p>
          <a:p>
            <a:r>
              <a:rPr lang="en-US" sz="1200" dirty="0"/>
              <a:t> </a:t>
            </a:r>
            <a:r>
              <a:rPr lang="en-US" sz="1200" dirty="0" err="1"/>
              <a:t>dbo:spouse</a:t>
            </a:r>
            <a:r>
              <a:rPr lang="en-US" sz="1200" dirty="0"/>
              <a:t> </a:t>
            </a:r>
            <a:r>
              <a:rPr lang="en-US" sz="1200" dirty="0" err="1"/>
              <a:t>rdfs:range</a:t>
            </a:r>
            <a:r>
              <a:rPr lang="en-US" sz="1200" dirty="0"/>
              <a:t> :Person </a:t>
            </a:r>
          </a:p>
          <a:p>
            <a:r>
              <a:rPr lang="en-US" sz="1200" dirty="0"/>
              <a:t>}</a:t>
            </a:r>
          </a:p>
          <a:p>
            <a:r>
              <a:rPr lang="en-US" sz="1200" dirty="0"/>
              <a:t>WHERE {?x </a:t>
            </a:r>
            <a:r>
              <a:rPr lang="en-US" sz="1200" dirty="0" err="1"/>
              <a:t>dbo:gender</a:t>
            </a:r>
            <a:r>
              <a:rPr lang="en-US" sz="1200" dirty="0"/>
              <a:t> </a:t>
            </a:r>
            <a:r>
              <a:rPr lang="en-US" sz="1200" dirty="0" err="1"/>
              <a:t>dbr:Male</a:t>
            </a:r>
            <a:r>
              <a:rPr lang="en-US" sz="1200" dirty="0"/>
              <a:t> .</a:t>
            </a:r>
          </a:p>
          <a:p>
            <a:r>
              <a:rPr lang="en-US" sz="1200" dirty="0"/>
              <a:t>?y </a:t>
            </a:r>
            <a:r>
              <a:rPr lang="en-US" sz="1200" dirty="0" err="1"/>
              <a:t>dbo:gender</a:t>
            </a:r>
            <a:r>
              <a:rPr lang="en-US" sz="1200" dirty="0"/>
              <a:t> </a:t>
            </a:r>
            <a:r>
              <a:rPr lang="en-US" sz="1200" dirty="0" err="1"/>
              <a:t>dbr:Female</a:t>
            </a:r>
            <a:r>
              <a:rPr lang="en-US" sz="1200" dirty="0"/>
              <a:t> .</a:t>
            </a:r>
          </a:p>
          <a:p>
            <a:r>
              <a:rPr lang="en-US" sz="1200" dirty="0"/>
              <a:t>?x </a:t>
            </a:r>
            <a:r>
              <a:rPr lang="en-US" sz="1200" dirty="0" err="1"/>
              <a:t>dbo:spouse</a:t>
            </a:r>
            <a:r>
              <a:rPr lang="en-US" sz="1200" dirty="0"/>
              <a:t> ?y}</a:t>
            </a:r>
          </a:p>
        </p:txBody>
      </p:sp>
    </p:spTree>
    <p:extLst>
      <p:ext uri="{BB962C8B-B14F-4D97-AF65-F5344CB8AC3E}">
        <p14:creationId xmlns:p14="http://schemas.microsoft.com/office/powerpoint/2010/main" val="314980844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653245"/>
            <a:ext cx="8928992" cy="2492990"/>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sz="1200" dirty="0">
                <a:solidFill>
                  <a:prstClr val="black"/>
                </a:solidFill>
                <a:cs typeface="Arial" panose="020B0604020202020204" pitchFamily="34" charset="0"/>
              </a:rPr>
              <a:t>PREFIX owl: &lt;http://www.w3.org/2002/07/owl#&gt;</a:t>
            </a:r>
          </a:p>
          <a:p>
            <a:pPr defTabSz="685800" fontAlgn="auto">
              <a:spcBef>
                <a:spcPts val="0"/>
              </a:spcBef>
              <a:spcAft>
                <a:spcPts val="0"/>
              </a:spcAft>
            </a:pPr>
            <a:r>
              <a:rPr lang="en-US" sz="1200" dirty="0">
                <a:solidFill>
                  <a:prstClr val="black"/>
                </a:solidFill>
                <a:cs typeface="Arial" panose="020B0604020202020204" pitchFamily="34" charset="0"/>
              </a:rPr>
              <a:t>PREFIX </a:t>
            </a:r>
            <a:r>
              <a:rPr lang="en-US" sz="1200" dirty="0" err="1">
                <a:solidFill>
                  <a:prstClr val="black"/>
                </a:solidFill>
                <a:cs typeface="Arial" panose="020B0604020202020204" pitchFamily="34" charset="0"/>
              </a:rPr>
              <a:t>foaf</a:t>
            </a:r>
            <a:r>
              <a:rPr lang="en-US" sz="1200" dirty="0">
                <a:solidFill>
                  <a:prstClr val="black"/>
                </a:solidFill>
                <a:cs typeface="Arial" panose="020B0604020202020204" pitchFamily="34" charset="0"/>
              </a:rPr>
              <a:t>: &lt;http://xmlns.com/foaf/0.1/&gt;</a:t>
            </a:r>
          </a:p>
          <a:p>
            <a:pPr defTabSz="685800" fontAlgn="auto">
              <a:spcBef>
                <a:spcPts val="0"/>
              </a:spcBef>
              <a:spcAft>
                <a:spcPts val="0"/>
              </a:spcAft>
            </a:pPr>
            <a:r>
              <a:rPr lang="en-US" sz="1200" dirty="0">
                <a:solidFill>
                  <a:prstClr val="black"/>
                </a:solidFill>
                <a:cs typeface="Arial" panose="020B0604020202020204" pitchFamily="34" charset="0"/>
              </a:rPr>
              <a:t>PREFIX : &lt;https://ai.it.jyu.fi/vagan/ontologies/2019/royalty.owl#&gt;</a:t>
            </a:r>
          </a:p>
          <a:p>
            <a:pPr defTabSz="685800" fontAlgn="auto">
              <a:spcBef>
                <a:spcPts val="0"/>
              </a:spcBef>
              <a:spcAft>
                <a:spcPts val="0"/>
              </a:spcAft>
            </a:pPr>
            <a:r>
              <a:rPr lang="en-US" sz="1200"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sz="1200" dirty="0">
              <a:solidFill>
                <a:prstClr val="black"/>
              </a:solidFill>
              <a:cs typeface="Arial" panose="020B0604020202020204" pitchFamily="34" charset="0"/>
            </a:endParaRPr>
          </a:p>
          <a:p>
            <a:pPr defTabSz="685800" fontAlgn="auto">
              <a:spcBef>
                <a:spcPts val="0"/>
              </a:spcBef>
              <a:spcAft>
                <a:spcPts val="0"/>
              </a:spcAft>
            </a:pPr>
            <a:r>
              <a:rPr lang="en-US" sz="1200" dirty="0">
                <a:solidFill>
                  <a:prstClr val="black"/>
                </a:solidFill>
                <a:cs typeface="Arial" panose="020B0604020202020204" pitchFamily="34" charset="0"/>
              </a:rPr>
              <a:t>CONSTRUCT {</a:t>
            </a:r>
          </a:p>
          <a:p>
            <a:pPr defTabSz="685800" fontAlgn="auto">
              <a:spcBef>
                <a:spcPts val="0"/>
              </a:spcBef>
              <a:spcAft>
                <a:spcPts val="0"/>
              </a:spcAft>
            </a:pPr>
            <a:r>
              <a:rPr lang="en-US" sz="1200" dirty="0">
                <a:solidFill>
                  <a:prstClr val="black"/>
                </a:solidFill>
                <a:cs typeface="Arial" panose="020B0604020202020204" pitchFamily="34" charset="0"/>
              </a:rPr>
              <a:t>?x a :Man . ?x a :Person . ?y a :Person . ?z a :Person . ?x dbo:spouse ?y . ?x dbo:parent ?z .</a:t>
            </a:r>
          </a:p>
          <a:p>
            <a:pPr defTabSz="685800" fontAlgn="auto">
              <a:spcBef>
                <a:spcPts val="0"/>
              </a:spcBef>
              <a:spcAft>
                <a:spcPts val="0"/>
              </a:spcAft>
            </a:pPr>
            <a:r>
              <a:rPr lang="en-US" sz="1200" dirty="0">
                <a:solidFill>
                  <a:prstClr val="black"/>
                </a:solidFill>
                <a:cs typeface="Arial" panose="020B0604020202020204" pitchFamily="34" charset="0"/>
              </a:rPr>
              <a:t>dbo:spouse a owl:ObjectProperty . dbo:spouse </a:t>
            </a:r>
            <a:r>
              <a:rPr lang="en-US" sz="1200" dirty="0" err="1">
                <a:solidFill>
                  <a:prstClr val="black"/>
                </a:solidFill>
                <a:cs typeface="Arial" panose="020B0604020202020204" pitchFamily="34" charset="0"/>
              </a:rPr>
              <a:t>rdfs:domain</a:t>
            </a:r>
            <a:r>
              <a:rPr lang="en-US" sz="1200" dirty="0">
                <a:solidFill>
                  <a:prstClr val="black"/>
                </a:solidFill>
                <a:cs typeface="Arial" panose="020B0604020202020204" pitchFamily="34" charset="0"/>
              </a:rPr>
              <a:t> :Person . dbo:spouse </a:t>
            </a:r>
            <a:r>
              <a:rPr lang="en-US" sz="1200" dirty="0" err="1">
                <a:solidFill>
                  <a:prstClr val="black"/>
                </a:solidFill>
                <a:cs typeface="Arial" panose="020B0604020202020204" pitchFamily="34" charset="0"/>
              </a:rPr>
              <a:t>rdfs:range</a:t>
            </a:r>
            <a:r>
              <a:rPr lang="en-US" sz="1200" dirty="0">
                <a:solidFill>
                  <a:prstClr val="black"/>
                </a:solidFill>
                <a:cs typeface="Arial" panose="020B0604020202020204" pitchFamily="34" charset="0"/>
              </a:rPr>
              <a:t> :Person .</a:t>
            </a:r>
          </a:p>
          <a:p>
            <a:pPr defTabSz="685800" fontAlgn="auto">
              <a:spcBef>
                <a:spcPts val="0"/>
              </a:spcBef>
              <a:spcAft>
                <a:spcPts val="0"/>
              </a:spcAft>
            </a:pPr>
            <a:r>
              <a:rPr lang="en-US" sz="1200" dirty="0">
                <a:solidFill>
                  <a:prstClr val="black"/>
                </a:solidFill>
                <a:cs typeface="Arial" panose="020B0604020202020204" pitchFamily="34" charset="0"/>
              </a:rPr>
              <a:t>dbo:parent a owl:ObjectProperty . dbo:parent </a:t>
            </a:r>
            <a:r>
              <a:rPr lang="en-US" sz="1200" dirty="0" err="1">
                <a:solidFill>
                  <a:prstClr val="black"/>
                </a:solidFill>
                <a:cs typeface="Arial" panose="020B0604020202020204" pitchFamily="34" charset="0"/>
              </a:rPr>
              <a:t>rdfs:domain</a:t>
            </a:r>
            <a:r>
              <a:rPr lang="en-US" sz="1200" dirty="0">
                <a:solidFill>
                  <a:prstClr val="black"/>
                </a:solidFill>
                <a:cs typeface="Arial" panose="020B0604020202020204" pitchFamily="34" charset="0"/>
              </a:rPr>
              <a:t> :Person . dbo:parent </a:t>
            </a:r>
            <a:r>
              <a:rPr lang="en-US" sz="1200" dirty="0" err="1">
                <a:solidFill>
                  <a:prstClr val="black"/>
                </a:solidFill>
                <a:cs typeface="Arial" panose="020B0604020202020204" pitchFamily="34" charset="0"/>
              </a:rPr>
              <a:t>rdfs:range</a:t>
            </a:r>
            <a:r>
              <a:rPr lang="en-US" sz="1200" dirty="0">
                <a:solidFill>
                  <a:prstClr val="black"/>
                </a:solidFill>
                <a:cs typeface="Arial" panose="020B0604020202020204" pitchFamily="34" charset="0"/>
              </a:rPr>
              <a:t> :Person .</a:t>
            </a:r>
          </a:p>
          <a:p>
            <a:pPr defTabSz="685800" fontAlgn="auto">
              <a:spcBef>
                <a:spcPts val="0"/>
              </a:spcBef>
              <a:spcAft>
                <a:spcPts val="0"/>
              </a:spcAft>
            </a:pPr>
            <a:r>
              <a:rPr lang="en-US" sz="1200" dirty="0">
                <a:solidFill>
                  <a:prstClr val="black"/>
                </a:solidFill>
                <a:cs typeface="Arial" panose="020B0604020202020204" pitchFamily="34" charset="0"/>
              </a:rPr>
              <a:t>}</a:t>
            </a:r>
          </a:p>
          <a:p>
            <a:pPr defTabSz="685800" fontAlgn="auto">
              <a:spcBef>
                <a:spcPts val="0"/>
              </a:spcBef>
              <a:spcAft>
                <a:spcPts val="0"/>
              </a:spcAft>
            </a:pPr>
            <a:r>
              <a:rPr lang="en-US" sz="1200" dirty="0">
                <a:solidFill>
                  <a:prstClr val="black"/>
                </a:solidFill>
                <a:cs typeface="Arial" panose="020B0604020202020204" pitchFamily="34" charset="0"/>
              </a:rPr>
              <a:t>WHERE {</a:t>
            </a:r>
          </a:p>
          <a:p>
            <a:pPr defTabSz="685800" fontAlgn="auto">
              <a:spcBef>
                <a:spcPts val="0"/>
              </a:spcBef>
              <a:spcAft>
                <a:spcPts val="0"/>
              </a:spcAft>
            </a:pPr>
            <a:r>
              <a:rPr lang="en-US" sz="1200" dirty="0">
                <a:solidFill>
                  <a:prstClr val="black"/>
                </a:solidFill>
                <a:cs typeface="Arial" panose="020B0604020202020204" pitchFamily="34" charset="0"/>
              </a:rPr>
              <a:t>?x a </a:t>
            </a:r>
            <a:r>
              <a:rPr lang="en-US" sz="1200" dirty="0" err="1">
                <a:solidFill>
                  <a:prstClr val="black"/>
                </a:solidFill>
                <a:cs typeface="Arial" panose="020B0604020202020204" pitchFamily="34" charset="0"/>
              </a:rPr>
              <a:t>dbo:Monarch</a:t>
            </a:r>
            <a:r>
              <a:rPr lang="en-US" sz="1200" dirty="0">
                <a:solidFill>
                  <a:prstClr val="black"/>
                </a:solidFill>
                <a:cs typeface="Arial" panose="020B0604020202020204" pitchFamily="34" charset="0"/>
              </a:rPr>
              <a:t> . ?x dbo:spouse ?y . ?x dbo:parent ?z . ?x </a:t>
            </a:r>
            <a:r>
              <a:rPr lang="en-US" sz="1200" dirty="0" err="1">
                <a:solidFill>
                  <a:prstClr val="black"/>
                </a:solidFill>
                <a:cs typeface="Arial" panose="020B0604020202020204" pitchFamily="34" charset="0"/>
              </a:rPr>
              <a:t>foaf:gender</a:t>
            </a:r>
            <a:r>
              <a:rPr lang="en-US" sz="1200" dirty="0">
                <a:solidFill>
                  <a:prstClr val="black"/>
                </a:solidFill>
                <a:cs typeface="Arial" panose="020B0604020202020204" pitchFamily="34" charset="0"/>
              </a:rPr>
              <a:t> "male"@</a:t>
            </a:r>
            <a:r>
              <a:rPr lang="en-US" sz="1200" dirty="0" err="1">
                <a:solidFill>
                  <a:prstClr val="black"/>
                </a:solidFill>
                <a:cs typeface="Arial" panose="020B0604020202020204" pitchFamily="34" charset="0"/>
              </a:rPr>
              <a:t>en</a:t>
            </a:r>
            <a:r>
              <a:rPr lang="en-US" sz="1200" dirty="0">
                <a:solidFill>
                  <a:prstClr val="black"/>
                </a:solidFill>
                <a:cs typeface="Arial" panose="020B0604020202020204" pitchFamily="34" charset="0"/>
              </a:rPr>
              <a:t> </a:t>
            </a:r>
          </a:p>
          <a:p>
            <a:pPr defTabSz="685800" fontAlgn="auto">
              <a:spcBef>
                <a:spcPts val="0"/>
              </a:spcBef>
              <a:spcAft>
                <a:spcPts val="0"/>
              </a:spcAft>
            </a:pPr>
            <a:r>
              <a:rPr lang="en-US" sz="1200" dirty="0">
                <a:solidFill>
                  <a:prstClr val="black"/>
                </a:solidFill>
                <a:cs typeface="Arial" panose="020B0604020202020204" pitchFamily="34" charset="0"/>
              </a:rPr>
              <a:t>}</a:t>
            </a:r>
          </a:p>
        </p:txBody>
      </p:sp>
      <p:sp>
        <p:nvSpPr>
          <p:cNvPr id="3" name="Rectangle 2"/>
          <p:cNvSpPr/>
          <p:nvPr/>
        </p:nvSpPr>
        <p:spPr>
          <a:xfrm>
            <a:off x="8490406" y="1729691"/>
            <a:ext cx="431914"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1</a:t>
            </a:r>
          </a:p>
        </p:txBody>
      </p:sp>
      <p:sp>
        <p:nvSpPr>
          <p:cNvPr id="7" name="Rectangle 6"/>
          <p:cNvSpPr/>
          <p:nvPr/>
        </p:nvSpPr>
        <p:spPr>
          <a:xfrm>
            <a:off x="112420" y="4317677"/>
            <a:ext cx="8928992" cy="2492990"/>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sz="1200" dirty="0">
                <a:solidFill>
                  <a:prstClr val="black"/>
                </a:solidFill>
                <a:cs typeface="Arial" panose="020B0604020202020204" pitchFamily="34" charset="0"/>
              </a:rPr>
              <a:t>PREFIX owl: &lt;http://www.w3.org/2002/07/owl#&gt;</a:t>
            </a:r>
          </a:p>
          <a:p>
            <a:pPr defTabSz="685800" fontAlgn="auto">
              <a:spcBef>
                <a:spcPts val="0"/>
              </a:spcBef>
              <a:spcAft>
                <a:spcPts val="0"/>
              </a:spcAft>
            </a:pPr>
            <a:r>
              <a:rPr lang="en-US" sz="1200" dirty="0">
                <a:solidFill>
                  <a:prstClr val="black"/>
                </a:solidFill>
                <a:cs typeface="Arial" panose="020B0604020202020204" pitchFamily="34" charset="0"/>
              </a:rPr>
              <a:t>PREFIX </a:t>
            </a:r>
            <a:r>
              <a:rPr lang="en-US" sz="1200" dirty="0" err="1">
                <a:solidFill>
                  <a:prstClr val="black"/>
                </a:solidFill>
                <a:cs typeface="Arial" panose="020B0604020202020204" pitchFamily="34" charset="0"/>
              </a:rPr>
              <a:t>foaf</a:t>
            </a:r>
            <a:r>
              <a:rPr lang="en-US" sz="1200" dirty="0">
                <a:solidFill>
                  <a:prstClr val="black"/>
                </a:solidFill>
                <a:cs typeface="Arial" panose="020B0604020202020204" pitchFamily="34" charset="0"/>
              </a:rPr>
              <a:t>: &lt;http://xmlns.com/foaf/0.1/&gt;</a:t>
            </a:r>
          </a:p>
          <a:p>
            <a:pPr defTabSz="685800" fontAlgn="auto">
              <a:spcBef>
                <a:spcPts val="0"/>
              </a:spcBef>
              <a:spcAft>
                <a:spcPts val="0"/>
              </a:spcAft>
            </a:pPr>
            <a:r>
              <a:rPr lang="en-US" sz="1200" dirty="0">
                <a:solidFill>
                  <a:prstClr val="black"/>
                </a:solidFill>
                <a:cs typeface="Arial" panose="020B0604020202020204" pitchFamily="34" charset="0"/>
              </a:rPr>
              <a:t>PREFIX : &lt;https://ai.it.jyu.fi/vagan/ontologies/2019/royalty.owl#&gt;</a:t>
            </a:r>
          </a:p>
          <a:p>
            <a:pPr defTabSz="685800" fontAlgn="auto">
              <a:spcBef>
                <a:spcPts val="0"/>
              </a:spcBef>
              <a:spcAft>
                <a:spcPts val="0"/>
              </a:spcAft>
            </a:pPr>
            <a:r>
              <a:rPr lang="en-US" sz="1200"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sz="1200" dirty="0">
              <a:solidFill>
                <a:prstClr val="black"/>
              </a:solidFill>
              <a:cs typeface="Arial" panose="020B0604020202020204" pitchFamily="34" charset="0"/>
            </a:endParaRPr>
          </a:p>
          <a:p>
            <a:pPr defTabSz="685800" fontAlgn="auto">
              <a:spcBef>
                <a:spcPts val="0"/>
              </a:spcBef>
              <a:spcAft>
                <a:spcPts val="0"/>
              </a:spcAft>
            </a:pPr>
            <a:r>
              <a:rPr lang="en-US" sz="1200" dirty="0">
                <a:solidFill>
                  <a:prstClr val="black"/>
                </a:solidFill>
                <a:cs typeface="Arial" panose="020B0604020202020204" pitchFamily="34" charset="0"/>
              </a:rPr>
              <a:t>CONSTRUCT {</a:t>
            </a:r>
          </a:p>
          <a:p>
            <a:pPr defTabSz="685800" fontAlgn="auto">
              <a:spcBef>
                <a:spcPts val="0"/>
              </a:spcBef>
              <a:spcAft>
                <a:spcPts val="0"/>
              </a:spcAft>
            </a:pPr>
            <a:r>
              <a:rPr lang="en-US" sz="1200" dirty="0">
                <a:solidFill>
                  <a:prstClr val="black"/>
                </a:solidFill>
                <a:cs typeface="Arial" panose="020B0604020202020204" pitchFamily="34" charset="0"/>
              </a:rPr>
              <a:t>?x a :Woman . ?x a :Person . ?y a :Person . ?z a :Person . ?x dbo:spouse ?y . ?x dbo:parent ?z .</a:t>
            </a:r>
          </a:p>
          <a:p>
            <a:pPr defTabSz="685800" fontAlgn="auto">
              <a:spcBef>
                <a:spcPts val="0"/>
              </a:spcBef>
              <a:spcAft>
                <a:spcPts val="0"/>
              </a:spcAft>
            </a:pPr>
            <a:r>
              <a:rPr lang="en-US" sz="1200" dirty="0">
                <a:solidFill>
                  <a:prstClr val="black"/>
                </a:solidFill>
                <a:cs typeface="Arial" panose="020B0604020202020204" pitchFamily="34" charset="0"/>
              </a:rPr>
              <a:t>dbo:spouse a owl:ObjectProperty . dbo:spouse </a:t>
            </a:r>
            <a:r>
              <a:rPr lang="en-US" sz="1200" dirty="0" err="1">
                <a:solidFill>
                  <a:prstClr val="black"/>
                </a:solidFill>
                <a:cs typeface="Arial" panose="020B0604020202020204" pitchFamily="34" charset="0"/>
              </a:rPr>
              <a:t>rdfs:domain</a:t>
            </a:r>
            <a:r>
              <a:rPr lang="en-US" sz="1200" dirty="0">
                <a:solidFill>
                  <a:prstClr val="black"/>
                </a:solidFill>
                <a:cs typeface="Arial" panose="020B0604020202020204" pitchFamily="34" charset="0"/>
              </a:rPr>
              <a:t> :Person . dbo:spouse </a:t>
            </a:r>
            <a:r>
              <a:rPr lang="en-US" sz="1200" dirty="0" err="1">
                <a:solidFill>
                  <a:prstClr val="black"/>
                </a:solidFill>
                <a:cs typeface="Arial" panose="020B0604020202020204" pitchFamily="34" charset="0"/>
              </a:rPr>
              <a:t>rdfs:range</a:t>
            </a:r>
            <a:r>
              <a:rPr lang="en-US" sz="1200" dirty="0">
                <a:solidFill>
                  <a:prstClr val="black"/>
                </a:solidFill>
                <a:cs typeface="Arial" panose="020B0604020202020204" pitchFamily="34" charset="0"/>
              </a:rPr>
              <a:t> :Person .</a:t>
            </a:r>
          </a:p>
          <a:p>
            <a:pPr defTabSz="685800" fontAlgn="auto">
              <a:spcBef>
                <a:spcPts val="0"/>
              </a:spcBef>
              <a:spcAft>
                <a:spcPts val="0"/>
              </a:spcAft>
            </a:pPr>
            <a:r>
              <a:rPr lang="en-US" sz="1200" dirty="0">
                <a:solidFill>
                  <a:prstClr val="black"/>
                </a:solidFill>
                <a:cs typeface="Arial" panose="020B0604020202020204" pitchFamily="34" charset="0"/>
              </a:rPr>
              <a:t>dbo:parent a owl:ObjectProperty . dbo:parent </a:t>
            </a:r>
            <a:r>
              <a:rPr lang="en-US" sz="1200" dirty="0" err="1">
                <a:solidFill>
                  <a:prstClr val="black"/>
                </a:solidFill>
                <a:cs typeface="Arial" panose="020B0604020202020204" pitchFamily="34" charset="0"/>
              </a:rPr>
              <a:t>rdfs:domain</a:t>
            </a:r>
            <a:r>
              <a:rPr lang="en-US" sz="1200" dirty="0">
                <a:solidFill>
                  <a:prstClr val="black"/>
                </a:solidFill>
                <a:cs typeface="Arial" panose="020B0604020202020204" pitchFamily="34" charset="0"/>
              </a:rPr>
              <a:t> :Person . dbo:parent </a:t>
            </a:r>
            <a:r>
              <a:rPr lang="en-US" sz="1200" dirty="0" err="1">
                <a:solidFill>
                  <a:prstClr val="black"/>
                </a:solidFill>
                <a:cs typeface="Arial" panose="020B0604020202020204" pitchFamily="34" charset="0"/>
              </a:rPr>
              <a:t>rdfs:range</a:t>
            </a:r>
            <a:r>
              <a:rPr lang="en-US" sz="1200" dirty="0">
                <a:solidFill>
                  <a:prstClr val="black"/>
                </a:solidFill>
                <a:cs typeface="Arial" panose="020B0604020202020204" pitchFamily="34" charset="0"/>
              </a:rPr>
              <a:t> :Person .</a:t>
            </a:r>
          </a:p>
          <a:p>
            <a:pPr defTabSz="685800" fontAlgn="auto">
              <a:spcBef>
                <a:spcPts val="0"/>
              </a:spcBef>
              <a:spcAft>
                <a:spcPts val="0"/>
              </a:spcAft>
            </a:pPr>
            <a:r>
              <a:rPr lang="en-US" sz="1200" dirty="0">
                <a:solidFill>
                  <a:prstClr val="black"/>
                </a:solidFill>
                <a:cs typeface="Arial" panose="020B0604020202020204" pitchFamily="34" charset="0"/>
              </a:rPr>
              <a:t>}</a:t>
            </a:r>
          </a:p>
          <a:p>
            <a:pPr defTabSz="685800" fontAlgn="auto">
              <a:spcBef>
                <a:spcPts val="0"/>
              </a:spcBef>
              <a:spcAft>
                <a:spcPts val="0"/>
              </a:spcAft>
            </a:pPr>
            <a:r>
              <a:rPr lang="en-US" sz="1200" dirty="0">
                <a:solidFill>
                  <a:prstClr val="black"/>
                </a:solidFill>
                <a:cs typeface="Arial" panose="020B0604020202020204" pitchFamily="34" charset="0"/>
              </a:rPr>
              <a:t>WHERE {</a:t>
            </a:r>
          </a:p>
          <a:p>
            <a:pPr defTabSz="685800" fontAlgn="auto">
              <a:spcBef>
                <a:spcPts val="0"/>
              </a:spcBef>
              <a:spcAft>
                <a:spcPts val="0"/>
              </a:spcAft>
            </a:pPr>
            <a:r>
              <a:rPr lang="en-US" sz="1200" dirty="0">
                <a:solidFill>
                  <a:prstClr val="black"/>
                </a:solidFill>
                <a:cs typeface="Arial" panose="020B0604020202020204" pitchFamily="34" charset="0"/>
              </a:rPr>
              <a:t>?x a </a:t>
            </a:r>
            <a:r>
              <a:rPr lang="en-US" sz="1200" dirty="0" err="1">
                <a:solidFill>
                  <a:prstClr val="black"/>
                </a:solidFill>
                <a:cs typeface="Arial" panose="020B0604020202020204" pitchFamily="34" charset="0"/>
              </a:rPr>
              <a:t>dbo:Monarch</a:t>
            </a:r>
            <a:r>
              <a:rPr lang="en-US" sz="1200" dirty="0">
                <a:solidFill>
                  <a:prstClr val="black"/>
                </a:solidFill>
                <a:cs typeface="Arial" panose="020B0604020202020204" pitchFamily="34" charset="0"/>
              </a:rPr>
              <a:t> . ?x dbo:spouse ?y . ?x dbo:parent ?z . ?x </a:t>
            </a:r>
            <a:r>
              <a:rPr lang="en-US" sz="1200" dirty="0" err="1">
                <a:solidFill>
                  <a:prstClr val="black"/>
                </a:solidFill>
                <a:cs typeface="Arial" panose="020B0604020202020204" pitchFamily="34" charset="0"/>
              </a:rPr>
              <a:t>foaf:gender</a:t>
            </a:r>
            <a:r>
              <a:rPr lang="en-US" sz="1200" dirty="0">
                <a:solidFill>
                  <a:prstClr val="black"/>
                </a:solidFill>
                <a:cs typeface="Arial" panose="020B0604020202020204" pitchFamily="34" charset="0"/>
              </a:rPr>
              <a:t> "female"@</a:t>
            </a:r>
            <a:r>
              <a:rPr lang="en-US" sz="1200" dirty="0" err="1">
                <a:solidFill>
                  <a:prstClr val="black"/>
                </a:solidFill>
                <a:cs typeface="Arial" panose="020B0604020202020204" pitchFamily="34" charset="0"/>
              </a:rPr>
              <a:t>en</a:t>
            </a:r>
            <a:r>
              <a:rPr lang="en-US" sz="1200" dirty="0">
                <a:solidFill>
                  <a:prstClr val="black"/>
                </a:solidFill>
                <a:cs typeface="Arial" panose="020B0604020202020204" pitchFamily="34" charset="0"/>
              </a:rPr>
              <a:t> </a:t>
            </a:r>
          </a:p>
          <a:p>
            <a:pPr defTabSz="685800" fontAlgn="auto">
              <a:spcBef>
                <a:spcPts val="0"/>
              </a:spcBef>
              <a:spcAft>
                <a:spcPts val="0"/>
              </a:spcAft>
            </a:pPr>
            <a:r>
              <a:rPr lang="en-US" sz="1200" dirty="0">
                <a:solidFill>
                  <a:prstClr val="black"/>
                </a:solidFill>
                <a:cs typeface="Arial" panose="020B0604020202020204" pitchFamily="34" charset="0"/>
              </a:rPr>
              <a:t>}</a:t>
            </a:r>
          </a:p>
        </p:txBody>
      </p:sp>
      <p:sp>
        <p:nvSpPr>
          <p:cNvPr id="8" name="Rectangle 7"/>
          <p:cNvSpPr/>
          <p:nvPr/>
        </p:nvSpPr>
        <p:spPr>
          <a:xfrm>
            <a:off x="8495322" y="4394123"/>
            <a:ext cx="431914"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2</a:t>
            </a:r>
          </a:p>
        </p:txBody>
      </p:sp>
      <p:sp>
        <p:nvSpPr>
          <p:cNvPr id="6" name="Rectangle 5"/>
          <p:cNvSpPr/>
          <p:nvPr/>
        </p:nvSpPr>
        <p:spPr>
          <a:xfrm>
            <a:off x="107505" y="29428"/>
            <a:ext cx="9036496" cy="1569660"/>
          </a:xfrm>
          <a:prstGeom prst="rect">
            <a:avLst/>
          </a:prstGeom>
          <a:noFill/>
        </p:spPr>
        <p:txBody>
          <a:bodyPr wrap="square" lIns="91440" tIns="45720" rIns="91440" bIns="45720">
            <a:spAutoFit/>
          </a:bodyPr>
          <a:lstStyle/>
          <a:p>
            <a:pPr algn="just" fontAlgn="auto">
              <a:spcBef>
                <a:spcPts val="0"/>
              </a:spcBef>
              <a:spcAft>
                <a:spcPts val="0"/>
              </a:spcAft>
            </a:pP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Capturing </a:t>
            </a:r>
            <a:r>
              <a:rPr lang="en-US" sz="24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male</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and </a:t>
            </a:r>
            <a:r>
              <a:rPr lang="en-US" sz="24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female</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instances of class </a:t>
            </a:r>
            <a:r>
              <a:rPr lang="en-US" sz="24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dbo:Monarch</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from DBPedia and filling appropriate classes :Man and :Woman into our constructed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royalty.owl</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ontology together with the basic object properties of the instances: dbo:spouse and dbo:parent</a:t>
            </a:r>
          </a:p>
        </p:txBody>
      </p:sp>
    </p:spTree>
    <p:extLst>
      <p:ext uri="{BB962C8B-B14F-4D97-AF65-F5344CB8AC3E}">
        <p14:creationId xmlns:p14="http://schemas.microsoft.com/office/powerpoint/2010/main" val="4136719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lowchart: Magnetic Disk 3"/>
          <p:cNvSpPr>
            <a:spLocks noChangeArrowheads="1"/>
          </p:cNvSpPr>
          <p:nvPr/>
        </p:nvSpPr>
        <p:spPr bwMode="auto">
          <a:xfrm>
            <a:off x="93664" y="3967331"/>
            <a:ext cx="2017712"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119811"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637" y="908050"/>
            <a:ext cx="1566863" cy="129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20244" y="530045"/>
            <a:ext cx="1638590"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Berlin</a:t>
            </a:r>
          </a:p>
        </p:txBody>
      </p:sp>
      <p:sp>
        <p:nvSpPr>
          <p:cNvPr id="5" name="TextBox 4"/>
          <p:cNvSpPr txBox="1"/>
          <p:nvPr/>
        </p:nvSpPr>
        <p:spPr>
          <a:xfrm>
            <a:off x="5364165" y="1225624"/>
            <a:ext cx="3708400" cy="923925"/>
          </a:xfrm>
          <a:prstGeom prst="rect">
            <a:avLst/>
          </a:prstGeom>
          <a:solidFill>
            <a:schemeClr val="bg1">
              <a:lumMod val="95000"/>
            </a:schemeClr>
          </a:solidFill>
          <a:ln>
            <a:solidFill>
              <a:schemeClr val="tx1"/>
            </a:solidFill>
          </a:ln>
        </p:spPr>
        <p:txBody>
          <a:bodyPr>
            <a:spAutoFit/>
          </a:bodyPr>
          <a:lstStyle/>
          <a:p>
            <a:pPr>
              <a:defRPr/>
            </a:pPr>
            <a:r>
              <a:rPr lang="en-US" sz="1800" dirty="0"/>
              <a:t>In the </a:t>
            </a:r>
            <a:r>
              <a:rPr lang="en-US" sz="1800" dirty="0" err="1"/>
              <a:t>DBPedia</a:t>
            </a:r>
            <a:r>
              <a:rPr lang="en-US" sz="1800" dirty="0"/>
              <a:t> the city of Berlin is identified by the following URI: </a:t>
            </a:r>
            <a:r>
              <a:rPr lang="en-US" sz="1800" u="sng" dirty="0">
                <a:hlinkClick r:id="rId3"/>
              </a:rPr>
              <a:t>http://dbpedia.org/resource/Berlin</a:t>
            </a:r>
            <a:r>
              <a:rPr lang="en-US" sz="1800" u="sng" dirty="0"/>
              <a:t> </a:t>
            </a:r>
            <a:endParaRPr lang="en-US" sz="1800" dirty="0"/>
          </a:p>
        </p:txBody>
      </p:sp>
      <p:pic>
        <p:nvPicPr>
          <p:cNvPr id="119814" name="Picture 2"/>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12750" y="4011687"/>
            <a:ext cx="1333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5" name="Diamond 8"/>
          <p:cNvSpPr>
            <a:spLocks noChangeArrowheads="1"/>
          </p:cNvSpPr>
          <p:nvPr/>
        </p:nvSpPr>
        <p:spPr bwMode="auto">
          <a:xfrm>
            <a:off x="1331640" y="3517996"/>
            <a:ext cx="229811" cy="471297"/>
          </a:xfrm>
          <a:prstGeom prst="diamond">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19816" name="TextBox 5"/>
          <p:cNvSpPr txBox="1">
            <a:spLocks noChangeArrowheads="1"/>
          </p:cNvSpPr>
          <p:nvPr/>
        </p:nvSpPr>
        <p:spPr bwMode="auto">
          <a:xfrm>
            <a:off x="138113" y="4865762"/>
            <a:ext cx="19446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dirty="0">
                <a:hlinkClick r:id="rId5"/>
              </a:rPr>
              <a:t>http://dbpedia.org/</a:t>
            </a:r>
            <a:r>
              <a:rPr lang="en-US" altLang="en-US" sz="1600" dirty="0"/>
              <a:t> </a:t>
            </a:r>
          </a:p>
        </p:txBody>
      </p:sp>
      <p:sp>
        <p:nvSpPr>
          <p:cNvPr id="119817" name="TextBox 7"/>
          <p:cNvSpPr txBox="1">
            <a:spLocks noChangeArrowheads="1"/>
          </p:cNvSpPr>
          <p:nvPr/>
        </p:nvSpPr>
        <p:spPr bwMode="auto">
          <a:xfrm>
            <a:off x="1203326" y="2838524"/>
            <a:ext cx="3313113"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dirty="0"/>
              <a:t>URI: </a:t>
            </a:r>
            <a:r>
              <a:rPr lang="en-US" altLang="en-US" sz="1400" u="sng" dirty="0">
                <a:hlinkClick r:id="rId3"/>
              </a:rPr>
              <a:t>http://dbpedia.org/resource/Berlin</a:t>
            </a:r>
            <a:r>
              <a:rPr lang="en-US" altLang="en-US" sz="1400" u="sng" dirty="0"/>
              <a:t> </a:t>
            </a:r>
          </a:p>
        </p:txBody>
      </p:sp>
      <p:sp>
        <p:nvSpPr>
          <p:cNvPr id="119818" name="Line 20"/>
          <p:cNvSpPr>
            <a:spLocks noChangeShapeType="1"/>
          </p:cNvSpPr>
          <p:nvPr/>
        </p:nvSpPr>
        <p:spPr bwMode="auto">
          <a:xfrm flipH="1">
            <a:off x="1633539" y="3213102"/>
            <a:ext cx="850900" cy="474663"/>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9819" name="Line 20"/>
          <p:cNvSpPr>
            <a:spLocks noChangeShapeType="1"/>
          </p:cNvSpPr>
          <p:nvPr/>
        </p:nvSpPr>
        <p:spPr bwMode="auto">
          <a:xfrm flipV="1">
            <a:off x="2911512" y="2205112"/>
            <a:ext cx="868363" cy="604837"/>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19820" name="Title 1"/>
          <p:cNvSpPr>
            <a:spLocks noGrp="1"/>
          </p:cNvSpPr>
          <p:nvPr>
            <p:ph type="title"/>
          </p:nvPr>
        </p:nvSpPr>
        <p:spPr>
          <a:xfrm>
            <a:off x="1155737" y="9599"/>
            <a:ext cx="7993063" cy="549275"/>
          </a:xfrm>
        </p:spPr>
        <p:txBody>
          <a:bodyPr/>
          <a:lstStyle/>
          <a:p>
            <a:r>
              <a:rPr lang="en-US" altLang="en-US" sz="2800" b="1"/>
              <a:t>URI “aliases” and Introduction to Linked Data</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1788962"/>
            <a:ext cx="8928992" cy="2492990"/>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sz="1200" dirty="0">
                <a:solidFill>
                  <a:prstClr val="black"/>
                </a:solidFill>
                <a:cs typeface="Arial" panose="020B0604020202020204" pitchFamily="34" charset="0"/>
              </a:rPr>
              <a:t>PREFIX owl: &lt;http://www.w3.org/2002/07/owl#&gt;</a:t>
            </a:r>
          </a:p>
          <a:p>
            <a:pPr defTabSz="685800" fontAlgn="auto">
              <a:spcBef>
                <a:spcPts val="0"/>
              </a:spcBef>
              <a:spcAft>
                <a:spcPts val="0"/>
              </a:spcAft>
            </a:pPr>
            <a:r>
              <a:rPr lang="en-US" sz="1200" dirty="0">
                <a:solidFill>
                  <a:prstClr val="black"/>
                </a:solidFill>
                <a:cs typeface="Arial" panose="020B0604020202020204" pitchFamily="34" charset="0"/>
              </a:rPr>
              <a:t>PREFIX </a:t>
            </a:r>
            <a:r>
              <a:rPr lang="en-US" sz="1200" dirty="0" err="1">
                <a:solidFill>
                  <a:prstClr val="black"/>
                </a:solidFill>
                <a:cs typeface="Arial" panose="020B0604020202020204" pitchFamily="34" charset="0"/>
              </a:rPr>
              <a:t>foaf</a:t>
            </a:r>
            <a:r>
              <a:rPr lang="en-US" sz="1200" dirty="0">
                <a:solidFill>
                  <a:prstClr val="black"/>
                </a:solidFill>
                <a:cs typeface="Arial" panose="020B0604020202020204" pitchFamily="34" charset="0"/>
              </a:rPr>
              <a:t>: &lt;http://xmlns.com/foaf/0.1/&gt;</a:t>
            </a:r>
          </a:p>
          <a:p>
            <a:pPr defTabSz="685800" fontAlgn="auto">
              <a:spcBef>
                <a:spcPts val="0"/>
              </a:spcBef>
              <a:spcAft>
                <a:spcPts val="0"/>
              </a:spcAft>
            </a:pPr>
            <a:r>
              <a:rPr lang="en-US" sz="1200" dirty="0">
                <a:solidFill>
                  <a:prstClr val="black"/>
                </a:solidFill>
                <a:cs typeface="Arial" panose="020B0604020202020204" pitchFamily="34" charset="0"/>
              </a:rPr>
              <a:t>PREFIX : &lt;https://ai.it.jyu.fi/vagan/ontologies/2019/royalty.owl#&gt;</a:t>
            </a:r>
          </a:p>
          <a:p>
            <a:pPr defTabSz="685800" fontAlgn="auto">
              <a:spcBef>
                <a:spcPts val="0"/>
              </a:spcBef>
              <a:spcAft>
                <a:spcPts val="0"/>
              </a:spcAft>
            </a:pPr>
            <a:r>
              <a:rPr lang="en-US" sz="1200"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sz="1200" dirty="0">
              <a:solidFill>
                <a:prstClr val="black"/>
              </a:solidFill>
              <a:cs typeface="Arial" panose="020B0604020202020204" pitchFamily="34" charset="0"/>
            </a:endParaRPr>
          </a:p>
          <a:p>
            <a:pPr defTabSz="685800" fontAlgn="auto">
              <a:spcBef>
                <a:spcPts val="0"/>
              </a:spcBef>
              <a:spcAft>
                <a:spcPts val="0"/>
              </a:spcAft>
            </a:pPr>
            <a:r>
              <a:rPr lang="en-US" sz="1200" dirty="0">
                <a:solidFill>
                  <a:prstClr val="black"/>
                </a:solidFill>
                <a:cs typeface="Arial" panose="020B0604020202020204" pitchFamily="34" charset="0"/>
              </a:rPr>
              <a:t>CONSTRUCT {</a:t>
            </a:r>
          </a:p>
          <a:p>
            <a:pPr defTabSz="685800" fontAlgn="auto">
              <a:spcBef>
                <a:spcPts val="0"/>
              </a:spcBef>
              <a:spcAft>
                <a:spcPts val="0"/>
              </a:spcAft>
            </a:pPr>
            <a:r>
              <a:rPr lang="en-US" sz="1200" dirty="0">
                <a:solidFill>
                  <a:prstClr val="black"/>
                </a:solidFill>
                <a:cs typeface="Arial" panose="020B0604020202020204" pitchFamily="34" charset="0"/>
              </a:rPr>
              <a:t>?x a :Man . ?x a :Person . ?y a :Person . ?z a :Person . ?x dbo:spouse ?y . ?x dbo:parent ?z .</a:t>
            </a:r>
          </a:p>
          <a:p>
            <a:pPr defTabSz="685800" fontAlgn="auto">
              <a:spcBef>
                <a:spcPts val="0"/>
              </a:spcBef>
              <a:spcAft>
                <a:spcPts val="0"/>
              </a:spcAft>
            </a:pPr>
            <a:r>
              <a:rPr lang="en-US" sz="1200" dirty="0">
                <a:solidFill>
                  <a:prstClr val="black"/>
                </a:solidFill>
                <a:cs typeface="Arial" panose="020B0604020202020204" pitchFamily="34" charset="0"/>
              </a:rPr>
              <a:t>dbo:spouse a owl:ObjectProperty . dbo:spouse </a:t>
            </a:r>
            <a:r>
              <a:rPr lang="en-US" sz="1200" dirty="0" err="1">
                <a:solidFill>
                  <a:prstClr val="black"/>
                </a:solidFill>
                <a:cs typeface="Arial" panose="020B0604020202020204" pitchFamily="34" charset="0"/>
              </a:rPr>
              <a:t>rdfs:domain</a:t>
            </a:r>
            <a:r>
              <a:rPr lang="en-US" sz="1200" dirty="0">
                <a:solidFill>
                  <a:prstClr val="black"/>
                </a:solidFill>
                <a:cs typeface="Arial" panose="020B0604020202020204" pitchFamily="34" charset="0"/>
              </a:rPr>
              <a:t> :Person . dbo:spouse </a:t>
            </a:r>
            <a:r>
              <a:rPr lang="en-US" sz="1200" dirty="0" err="1">
                <a:solidFill>
                  <a:prstClr val="black"/>
                </a:solidFill>
                <a:cs typeface="Arial" panose="020B0604020202020204" pitchFamily="34" charset="0"/>
              </a:rPr>
              <a:t>rdfs:range</a:t>
            </a:r>
            <a:r>
              <a:rPr lang="en-US" sz="1200" dirty="0">
                <a:solidFill>
                  <a:prstClr val="black"/>
                </a:solidFill>
                <a:cs typeface="Arial" panose="020B0604020202020204" pitchFamily="34" charset="0"/>
              </a:rPr>
              <a:t> :Person .</a:t>
            </a:r>
          </a:p>
          <a:p>
            <a:pPr defTabSz="685800" fontAlgn="auto">
              <a:spcBef>
                <a:spcPts val="0"/>
              </a:spcBef>
              <a:spcAft>
                <a:spcPts val="0"/>
              </a:spcAft>
            </a:pPr>
            <a:r>
              <a:rPr lang="en-US" sz="1200" dirty="0">
                <a:solidFill>
                  <a:prstClr val="black"/>
                </a:solidFill>
                <a:cs typeface="Arial" panose="020B0604020202020204" pitchFamily="34" charset="0"/>
              </a:rPr>
              <a:t>dbo:parent a owl:ObjectProperty . dbo:parent </a:t>
            </a:r>
            <a:r>
              <a:rPr lang="en-US" sz="1200" dirty="0" err="1">
                <a:solidFill>
                  <a:prstClr val="black"/>
                </a:solidFill>
                <a:cs typeface="Arial" panose="020B0604020202020204" pitchFamily="34" charset="0"/>
              </a:rPr>
              <a:t>rdfs:domain</a:t>
            </a:r>
            <a:r>
              <a:rPr lang="en-US" sz="1200" dirty="0">
                <a:solidFill>
                  <a:prstClr val="black"/>
                </a:solidFill>
                <a:cs typeface="Arial" panose="020B0604020202020204" pitchFamily="34" charset="0"/>
              </a:rPr>
              <a:t> :Person . dbo:parent </a:t>
            </a:r>
            <a:r>
              <a:rPr lang="en-US" sz="1200" dirty="0" err="1">
                <a:solidFill>
                  <a:prstClr val="black"/>
                </a:solidFill>
                <a:cs typeface="Arial" panose="020B0604020202020204" pitchFamily="34" charset="0"/>
              </a:rPr>
              <a:t>rdfs:range</a:t>
            </a:r>
            <a:r>
              <a:rPr lang="en-US" sz="1200" dirty="0">
                <a:solidFill>
                  <a:prstClr val="black"/>
                </a:solidFill>
                <a:cs typeface="Arial" panose="020B0604020202020204" pitchFamily="34" charset="0"/>
              </a:rPr>
              <a:t> :Person .</a:t>
            </a:r>
          </a:p>
          <a:p>
            <a:pPr defTabSz="685800" fontAlgn="auto">
              <a:spcBef>
                <a:spcPts val="0"/>
              </a:spcBef>
              <a:spcAft>
                <a:spcPts val="0"/>
              </a:spcAft>
            </a:pPr>
            <a:r>
              <a:rPr lang="en-US" sz="1200" dirty="0">
                <a:solidFill>
                  <a:prstClr val="black"/>
                </a:solidFill>
                <a:cs typeface="Arial" panose="020B0604020202020204" pitchFamily="34" charset="0"/>
              </a:rPr>
              <a:t>}</a:t>
            </a:r>
          </a:p>
          <a:p>
            <a:pPr defTabSz="685800" fontAlgn="auto">
              <a:spcBef>
                <a:spcPts val="0"/>
              </a:spcBef>
              <a:spcAft>
                <a:spcPts val="0"/>
              </a:spcAft>
            </a:pPr>
            <a:r>
              <a:rPr lang="en-US" sz="1200" dirty="0">
                <a:solidFill>
                  <a:prstClr val="black"/>
                </a:solidFill>
                <a:cs typeface="Arial" panose="020B0604020202020204" pitchFamily="34" charset="0"/>
              </a:rPr>
              <a:t>WHERE {</a:t>
            </a:r>
          </a:p>
          <a:p>
            <a:pPr defTabSz="685800" fontAlgn="auto">
              <a:spcBef>
                <a:spcPts val="0"/>
              </a:spcBef>
              <a:spcAft>
                <a:spcPts val="0"/>
              </a:spcAft>
            </a:pPr>
            <a:r>
              <a:rPr lang="en-US" sz="1200" dirty="0">
                <a:solidFill>
                  <a:prstClr val="black"/>
                </a:solidFill>
                <a:cs typeface="Arial" panose="020B0604020202020204" pitchFamily="34" charset="0"/>
              </a:rPr>
              <a:t>?x a dbo:Royalty . ?x dbo:spouse ?y . ?x dbo:parent ?z . ?x </a:t>
            </a:r>
            <a:r>
              <a:rPr lang="en-US" sz="1200" dirty="0" err="1">
                <a:solidFill>
                  <a:prstClr val="black"/>
                </a:solidFill>
                <a:cs typeface="Arial" panose="020B0604020202020204" pitchFamily="34" charset="0"/>
              </a:rPr>
              <a:t>foaf:gender</a:t>
            </a:r>
            <a:r>
              <a:rPr lang="en-US" sz="1200" dirty="0">
                <a:solidFill>
                  <a:prstClr val="black"/>
                </a:solidFill>
                <a:cs typeface="Arial" panose="020B0604020202020204" pitchFamily="34" charset="0"/>
              </a:rPr>
              <a:t> "male"@</a:t>
            </a:r>
            <a:r>
              <a:rPr lang="en-US" sz="1200" dirty="0" err="1">
                <a:solidFill>
                  <a:prstClr val="black"/>
                </a:solidFill>
                <a:cs typeface="Arial" panose="020B0604020202020204" pitchFamily="34" charset="0"/>
              </a:rPr>
              <a:t>en</a:t>
            </a:r>
            <a:r>
              <a:rPr lang="en-US" sz="1200" dirty="0">
                <a:solidFill>
                  <a:prstClr val="black"/>
                </a:solidFill>
                <a:cs typeface="Arial" panose="020B0604020202020204" pitchFamily="34" charset="0"/>
              </a:rPr>
              <a:t> </a:t>
            </a:r>
          </a:p>
          <a:p>
            <a:pPr defTabSz="685800" fontAlgn="auto">
              <a:spcBef>
                <a:spcPts val="0"/>
              </a:spcBef>
              <a:spcAft>
                <a:spcPts val="0"/>
              </a:spcAft>
            </a:pPr>
            <a:r>
              <a:rPr lang="en-US" sz="1200" dirty="0">
                <a:solidFill>
                  <a:prstClr val="black"/>
                </a:solidFill>
                <a:cs typeface="Arial" panose="020B0604020202020204" pitchFamily="34" charset="0"/>
              </a:rPr>
              <a:t>}</a:t>
            </a:r>
          </a:p>
        </p:txBody>
      </p:sp>
      <p:sp>
        <p:nvSpPr>
          <p:cNvPr id="8" name="Rectangle 7"/>
          <p:cNvSpPr/>
          <p:nvPr/>
        </p:nvSpPr>
        <p:spPr>
          <a:xfrm>
            <a:off x="8490406" y="1865408"/>
            <a:ext cx="431914"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3</a:t>
            </a:r>
          </a:p>
        </p:txBody>
      </p:sp>
      <p:sp>
        <p:nvSpPr>
          <p:cNvPr id="9" name="Rectangle 8"/>
          <p:cNvSpPr/>
          <p:nvPr/>
        </p:nvSpPr>
        <p:spPr>
          <a:xfrm>
            <a:off x="112420" y="4334460"/>
            <a:ext cx="8928992" cy="2492990"/>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sz="1200" dirty="0">
                <a:solidFill>
                  <a:prstClr val="black"/>
                </a:solidFill>
                <a:cs typeface="Arial" panose="020B0604020202020204" pitchFamily="34" charset="0"/>
              </a:rPr>
              <a:t>PREFIX owl: &lt;http://www.w3.org/2002/07/owl#&gt;</a:t>
            </a:r>
          </a:p>
          <a:p>
            <a:pPr defTabSz="685800" fontAlgn="auto">
              <a:spcBef>
                <a:spcPts val="0"/>
              </a:spcBef>
              <a:spcAft>
                <a:spcPts val="0"/>
              </a:spcAft>
            </a:pPr>
            <a:r>
              <a:rPr lang="en-US" sz="1200" dirty="0">
                <a:solidFill>
                  <a:prstClr val="black"/>
                </a:solidFill>
                <a:cs typeface="Arial" panose="020B0604020202020204" pitchFamily="34" charset="0"/>
              </a:rPr>
              <a:t>PREFIX </a:t>
            </a:r>
            <a:r>
              <a:rPr lang="en-US" sz="1200" dirty="0" err="1">
                <a:solidFill>
                  <a:prstClr val="black"/>
                </a:solidFill>
                <a:cs typeface="Arial" panose="020B0604020202020204" pitchFamily="34" charset="0"/>
              </a:rPr>
              <a:t>foaf</a:t>
            </a:r>
            <a:r>
              <a:rPr lang="en-US" sz="1200" dirty="0">
                <a:solidFill>
                  <a:prstClr val="black"/>
                </a:solidFill>
                <a:cs typeface="Arial" panose="020B0604020202020204" pitchFamily="34" charset="0"/>
              </a:rPr>
              <a:t>: &lt;http://xmlns.com/foaf/0.1/&gt;</a:t>
            </a:r>
          </a:p>
          <a:p>
            <a:pPr defTabSz="685800" fontAlgn="auto">
              <a:spcBef>
                <a:spcPts val="0"/>
              </a:spcBef>
              <a:spcAft>
                <a:spcPts val="0"/>
              </a:spcAft>
            </a:pPr>
            <a:r>
              <a:rPr lang="en-US" sz="1200" dirty="0">
                <a:solidFill>
                  <a:prstClr val="black"/>
                </a:solidFill>
                <a:cs typeface="Arial" panose="020B0604020202020204" pitchFamily="34" charset="0"/>
              </a:rPr>
              <a:t>PREFIX : &lt;https://ai.it.jyu.fi/vagan/ontologies/2019/royalty.owl#&gt;</a:t>
            </a:r>
          </a:p>
          <a:p>
            <a:pPr defTabSz="685800" fontAlgn="auto">
              <a:spcBef>
                <a:spcPts val="0"/>
              </a:spcBef>
              <a:spcAft>
                <a:spcPts val="0"/>
              </a:spcAft>
            </a:pPr>
            <a:r>
              <a:rPr lang="en-US" sz="1200"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sz="1200" dirty="0">
              <a:solidFill>
                <a:prstClr val="black"/>
              </a:solidFill>
              <a:cs typeface="Arial" panose="020B0604020202020204" pitchFamily="34" charset="0"/>
            </a:endParaRPr>
          </a:p>
          <a:p>
            <a:pPr defTabSz="685800" fontAlgn="auto">
              <a:spcBef>
                <a:spcPts val="0"/>
              </a:spcBef>
              <a:spcAft>
                <a:spcPts val="0"/>
              </a:spcAft>
            </a:pPr>
            <a:r>
              <a:rPr lang="en-US" sz="1200" dirty="0">
                <a:solidFill>
                  <a:prstClr val="black"/>
                </a:solidFill>
                <a:cs typeface="Arial" panose="020B0604020202020204" pitchFamily="34" charset="0"/>
              </a:rPr>
              <a:t>CONSTRUCT {</a:t>
            </a:r>
          </a:p>
          <a:p>
            <a:pPr defTabSz="685800" fontAlgn="auto">
              <a:spcBef>
                <a:spcPts val="0"/>
              </a:spcBef>
              <a:spcAft>
                <a:spcPts val="0"/>
              </a:spcAft>
            </a:pPr>
            <a:r>
              <a:rPr lang="en-US" sz="1200" dirty="0">
                <a:solidFill>
                  <a:prstClr val="black"/>
                </a:solidFill>
                <a:cs typeface="Arial" panose="020B0604020202020204" pitchFamily="34" charset="0"/>
              </a:rPr>
              <a:t>?x a :Woman . ?x a :Person . ?y a :Person . ?z a :Person . ?x dbo:spouse ?y . ?x dbo:parent ?z .</a:t>
            </a:r>
          </a:p>
          <a:p>
            <a:pPr defTabSz="685800" fontAlgn="auto">
              <a:spcBef>
                <a:spcPts val="0"/>
              </a:spcBef>
              <a:spcAft>
                <a:spcPts val="0"/>
              </a:spcAft>
            </a:pPr>
            <a:r>
              <a:rPr lang="en-US" sz="1200" dirty="0">
                <a:solidFill>
                  <a:prstClr val="black"/>
                </a:solidFill>
                <a:cs typeface="Arial" panose="020B0604020202020204" pitchFamily="34" charset="0"/>
              </a:rPr>
              <a:t>dbo:spouse a owl:ObjectProperty . dbo:spouse </a:t>
            </a:r>
            <a:r>
              <a:rPr lang="en-US" sz="1200" dirty="0" err="1">
                <a:solidFill>
                  <a:prstClr val="black"/>
                </a:solidFill>
                <a:cs typeface="Arial" panose="020B0604020202020204" pitchFamily="34" charset="0"/>
              </a:rPr>
              <a:t>rdfs:domain</a:t>
            </a:r>
            <a:r>
              <a:rPr lang="en-US" sz="1200" dirty="0">
                <a:solidFill>
                  <a:prstClr val="black"/>
                </a:solidFill>
                <a:cs typeface="Arial" panose="020B0604020202020204" pitchFamily="34" charset="0"/>
              </a:rPr>
              <a:t> :Person . dbo:spouse </a:t>
            </a:r>
            <a:r>
              <a:rPr lang="en-US" sz="1200" dirty="0" err="1">
                <a:solidFill>
                  <a:prstClr val="black"/>
                </a:solidFill>
                <a:cs typeface="Arial" panose="020B0604020202020204" pitchFamily="34" charset="0"/>
              </a:rPr>
              <a:t>rdfs:range</a:t>
            </a:r>
            <a:r>
              <a:rPr lang="en-US" sz="1200" dirty="0">
                <a:solidFill>
                  <a:prstClr val="black"/>
                </a:solidFill>
                <a:cs typeface="Arial" panose="020B0604020202020204" pitchFamily="34" charset="0"/>
              </a:rPr>
              <a:t> :Person .</a:t>
            </a:r>
          </a:p>
          <a:p>
            <a:pPr defTabSz="685800" fontAlgn="auto">
              <a:spcBef>
                <a:spcPts val="0"/>
              </a:spcBef>
              <a:spcAft>
                <a:spcPts val="0"/>
              </a:spcAft>
            </a:pPr>
            <a:r>
              <a:rPr lang="en-US" sz="1200" dirty="0">
                <a:solidFill>
                  <a:prstClr val="black"/>
                </a:solidFill>
                <a:cs typeface="Arial" panose="020B0604020202020204" pitchFamily="34" charset="0"/>
              </a:rPr>
              <a:t>dbo:parent a owl:ObjectProperty . dbo:parent </a:t>
            </a:r>
            <a:r>
              <a:rPr lang="en-US" sz="1200" dirty="0" err="1">
                <a:solidFill>
                  <a:prstClr val="black"/>
                </a:solidFill>
                <a:cs typeface="Arial" panose="020B0604020202020204" pitchFamily="34" charset="0"/>
              </a:rPr>
              <a:t>rdfs:domain</a:t>
            </a:r>
            <a:r>
              <a:rPr lang="en-US" sz="1200" dirty="0">
                <a:solidFill>
                  <a:prstClr val="black"/>
                </a:solidFill>
                <a:cs typeface="Arial" panose="020B0604020202020204" pitchFamily="34" charset="0"/>
              </a:rPr>
              <a:t> :Person . dbo:parent </a:t>
            </a:r>
            <a:r>
              <a:rPr lang="en-US" sz="1200" dirty="0" err="1">
                <a:solidFill>
                  <a:prstClr val="black"/>
                </a:solidFill>
                <a:cs typeface="Arial" panose="020B0604020202020204" pitchFamily="34" charset="0"/>
              </a:rPr>
              <a:t>rdfs:range</a:t>
            </a:r>
            <a:r>
              <a:rPr lang="en-US" sz="1200" dirty="0">
                <a:solidFill>
                  <a:prstClr val="black"/>
                </a:solidFill>
                <a:cs typeface="Arial" panose="020B0604020202020204" pitchFamily="34" charset="0"/>
              </a:rPr>
              <a:t> :Person .</a:t>
            </a:r>
          </a:p>
          <a:p>
            <a:pPr defTabSz="685800" fontAlgn="auto">
              <a:spcBef>
                <a:spcPts val="0"/>
              </a:spcBef>
              <a:spcAft>
                <a:spcPts val="0"/>
              </a:spcAft>
            </a:pPr>
            <a:r>
              <a:rPr lang="en-US" sz="1200" dirty="0">
                <a:solidFill>
                  <a:prstClr val="black"/>
                </a:solidFill>
                <a:cs typeface="Arial" panose="020B0604020202020204" pitchFamily="34" charset="0"/>
              </a:rPr>
              <a:t>}</a:t>
            </a:r>
          </a:p>
          <a:p>
            <a:pPr defTabSz="685800" fontAlgn="auto">
              <a:spcBef>
                <a:spcPts val="0"/>
              </a:spcBef>
              <a:spcAft>
                <a:spcPts val="0"/>
              </a:spcAft>
            </a:pPr>
            <a:r>
              <a:rPr lang="en-US" sz="1200" dirty="0">
                <a:solidFill>
                  <a:prstClr val="black"/>
                </a:solidFill>
                <a:cs typeface="Arial" panose="020B0604020202020204" pitchFamily="34" charset="0"/>
              </a:rPr>
              <a:t>WHERE {</a:t>
            </a:r>
          </a:p>
          <a:p>
            <a:pPr defTabSz="685800" fontAlgn="auto">
              <a:spcBef>
                <a:spcPts val="0"/>
              </a:spcBef>
              <a:spcAft>
                <a:spcPts val="0"/>
              </a:spcAft>
            </a:pPr>
            <a:r>
              <a:rPr lang="en-US" sz="1200" dirty="0">
                <a:solidFill>
                  <a:prstClr val="black"/>
                </a:solidFill>
                <a:cs typeface="Arial" panose="020B0604020202020204" pitchFamily="34" charset="0"/>
              </a:rPr>
              <a:t>?x a dbo:Royalty . ?x dbo:spouse ?y . ?x dbo:parent ?z . ?x </a:t>
            </a:r>
            <a:r>
              <a:rPr lang="en-US" sz="1200" dirty="0" err="1">
                <a:solidFill>
                  <a:prstClr val="black"/>
                </a:solidFill>
                <a:cs typeface="Arial" panose="020B0604020202020204" pitchFamily="34" charset="0"/>
              </a:rPr>
              <a:t>foaf:gender</a:t>
            </a:r>
            <a:r>
              <a:rPr lang="en-US" sz="1200" dirty="0">
                <a:solidFill>
                  <a:prstClr val="black"/>
                </a:solidFill>
                <a:cs typeface="Arial" panose="020B0604020202020204" pitchFamily="34" charset="0"/>
              </a:rPr>
              <a:t> "female"@</a:t>
            </a:r>
            <a:r>
              <a:rPr lang="en-US" sz="1200" dirty="0" err="1">
                <a:solidFill>
                  <a:prstClr val="black"/>
                </a:solidFill>
                <a:cs typeface="Arial" panose="020B0604020202020204" pitchFamily="34" charset="0"/>
              </a:rPr>
              <a:t>en</a:t>
            </a:r>
            <a:r>
              <a:rPr lang="en-US" sz="1200" dirty="0">
                <a:solidFill>
                  <a:prstClr val="black"/>
                </a:solidFill>
                <a:cs typeface="Arial" panose="020B0604020202020204" pitchFamily="34" charset="0"/>
              </a:rPr>
              <a:t> </a:t>
            </a:r>
          </a:p>
          <a:p>
            <a:pPr defTabSz="685800" fontAlgn="auto">
              <a:spcBef>
                <a:spcPts val="0"/>
              </a:spcBef>
              <a:spcAft>
                <a:spcPts val="0"/>
              </a:spcAft>
            </a:pPr>
            <a:r>
              <a:rPr lang="en-US" sz="1200" dirty="0">
                <a:solidFill>
                  <a:prstClr val="black"/>
                </a:solidFill>
                <a:cs typeface="Arial" panose="020B0604020202020204" pitchFamily="34" charset="0"/>
              </a:rPr>
              <a:t>}</a:t>
            </a:r>
          </a:p>
        </p:txBody>
      </p:sp>
      <p:sp>
        <p:nvSpPr>
          <p:cNvPr id="10" name="Rectangle 9"/>
          <p:cNvSpPr/>
          <p:nvPr/>
        </p:nvSpPr>
        <p:spPr>
          <a:xfrm>
            <a:off x="8495322" y="4410906"/>
            <a:ext cx="431914"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4</a:t>
            </a:r>
          </a:p>
        </p:txBody>
      </p:sp>
      <p:sp>
        <p:nvSpPr>
          <p:cNvPr id="6" name="Rectangle 5"/>
          <p:cNvSpPr/>
          <p:nvPr/>
        </p:nvSpPr>
        <p:spPr>
          <a:xfrm>
            <a:off x="107505" y="29428"/>
            <a:ext cx="9036496" cy="1569660"/>
          </a:xfrm>
          <a:prstGeom prst="rect">
            <a:avLst/>
          </a:prstGeom>
          <a:noFill/>
        </p:spPr>
        <p:txBody>
          <a:bodyPr wrap="square" lIns="91440" tIns="45720" rIns="91440" bIns="45720">
            <a:spAutoFit/>
          </a:bodyPr>
          <a:lstStyle/>
          <a:p>
            <a:pPr algn="just" fontAlgn="auto">
              <a:spcBef>
                <a:spcPts val="0"/>
              </a:spcBef>
              <a:spcAft>
                <a:spcPts val="0"/>
              </a:spcAft>
            </a:pP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Capturing </a:t>
            </a:r>
            <a:r>
              <a:rPr lang="en-US" sz="24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male</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and </a:t>
            </a:r>
            <a:r>
              <a:rPr lang="en-US" sz="24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female</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instances of class </a:t>
            </a:r>
            <a:r>
              <a:rPr lang="en-US" sz="24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dbo:Royalty</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from DBPedia and filling appropriate classes :Man and :Woman into our constructed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royalty.owl</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ontology together with the basic object properties of the instances: dbo:spouse and dbo:parent</a:t>
            </a:r>
          </a:p>
        </p:txBody>
      </p:sp>
    </p:spTree>
    <p:extLst>
      <p:ext uri="{BB962C8B-B14F-4D97-AF65-F5344CB8AC3E}">
        <p14:creationId xmlns:p14="http://schemas.microsoft.com/office/powerpoint/2010/main" val="62006764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2494121"/>
            <a:ext cx="8928992" cy="2123658"/>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sz="1100" dirty="0">
                <a:solidFill>
                  <a:prstClr val="black"/>
                </a:solidFill>
                <a:cs typeface="Arial" panose="020B0604020202020204" pitchFamily="34" charset="0"/>
              </a:rPr>
              <a:t>PREFIX owl: &lt;http://www.w3.org/2002/07/owl#&gt;</a:t>
            </a:r>
          </a:p>
          <a:p>
            <a:pPr defTabSz="685800" fontAlgn="auto">
              <a:spcBef>
                <a:spcPts val="0"/>
              </a:spcBef>
              <a:spcAft>
                <a:spcPts val="0"/>
              </a:spcAft>
            </a:pPr>
            <a:r>
              <a:rPr lang="en-US" sz="1100" dirty="0">
                <a:solidFill>
                  <a:prstClr val="black"/>
                </a:solidFill>
                <a:cs typeface="Arial" panose="020B0604020202020204" pitchFamily="34" charset="0"/>
              </a:rPr>
              <a:t>PREFIX </a:t>
            </a:r>
            <a:r>
              <a:rPr lang="en-US" sz="1100" dirty="0" err="1">
                <a:solidFill>
                  <a:prstClr val="black"/>
                </a:solidFill>
                <a:cs typeface="Arial" panose="020B0604020202020204" pitchFamily="34" charset="0"/>
              </a:rPr>
              <a:t>foaf</a:t>
            </a:r>
            <a:r>
              <a:rPr lang="en-US" sz="1100" dirty="0">
                <a:solidFill>
                  <a:prstClr val="black"/>
                </a:solidFill>
                <a:cs typeface="Arial" panose="020B0604020202020204" pitchFamily="34" charset="0"/>
              </a:rPr>
              <a:t>: &lt;http://xmlns.com/foaf/0.1/&gt;</a:t>
            </a:r>
          </a:p>
          <a:p>
            <a:pPr defTabSz="685800" fontAlgn="auto">
              <a:spcBef>
                <a:spcPts val="0"/>
              </a:spcBef>
              <a:spcAft>
                <a:spcPts val="0"/>
              </a:spcAft>
            </a:pPr>
            <a:r>
              <a:rPr lang="en-US" sz="1100" dirty="0">
                <a:solidFill>
                  <a:prstClr val="black"/>
                </a:solidFill>
                <a:cs typeface="Arial" panose="020B0604020202020204" pitchFamily="34" charset="0"/>
              </a:rPr>
              <a:t>PREFIX : &lt;https://ai.it.jyu.fi/vagan/ontologies/2019/royalty.owl#&gt;</a:t>
            </a:r>
          </a:p>
          <a:p>
            <a:pPr defTabSz="685800" fontAlgn="auto">
              <a:spcBef>
                <a:spcPts val="0"/>
              </a:spcBef>
              <a:spcAft>
                <a:spcPts val="0"/>
              </a:spcAft>
            </a:pPr>
            <a:r>
              <a:rPr lang="en-US" sz="1100"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sz="1100" dirty="0">
              <a:solidFill>
                <a:prstClr val="black"/>
              </a:solidFill>
              <a:cs typeface="Arial" panose="020B0604020202020204" pitchFamily="34" charset="0"/>
            </a:endParaRPr>
          </a:p>
          <a:p>
            <a:pPr defTabSz="685800" fontAlgn="auto">
              <a:spcBef>
                <a:spcPts val="0"/>
              </a:spcBef>
              <a:spcAft>
                <a:spcPts val="0"/>
              </a:spcAft>
            </a:pPr>
            <a:r>
              <a:rPr lang="en-US" sz="1100" dirty="0">
                <a:solidFill>
                  <a:prstClr val="black"/>
                </a:solidFill>
                <a:cs typeface="Arial" panose="020B0604020202020204" pitchFamily="34" charset="0"/>
              </a:rPr>
              <a:t>CONSTRUCT {</a:t>
            </a:r>
          </a:p>
          <a:p>
            <a:pPr defTabSz="685800" fontAlgn="auto">
              <a:spcBef>
                <a:spcPts val="0"/>
              </a:spcBef>
              <a:spcAft>
                <a:spcPts val="0"/>
              </a:spcAft>
            </a:pPr>
            <a:r>
              <a:rPr lang="en-US" sz="1100" dirty="0">
                <a:solidFill>
                  <a:prstClr val="black"/>
                </a:solidFill>
                <a:cs typeface="Arial" panose="020B0604020202020204" pitchFamily="34" charset="0"/>
              </a:rPr>
              <a:t>?x a :Person . ?y a :Person . ?z a :Person . ?x dbo:parent ?z . ?y dbo:parent ?z . ?x :</a:t>
            </a:r>
            <a:r>
              <a:rPr lang="en-US" sz="1100" dirty="0" err="1">
                <a:solidFill>
                  <a:prstClr val="black"/>
                </a:solidFill>
                <a:cs typeface="Arial" panose="020B0604020202020204" pitchFamily="34" charset="0"/>
              </a:rPr>
              <a:t>hasSibling</a:t>
            </a:r>
            <a:r>
              <a:rPr lang="en-US" sz="1100" dirty="0">
                <a:solidFill>
                  <a:prstClr val="black"/>
                </a:solidFill>
                <a:cs typeface="Arial" panose="020B0604020202020204" pitchFamily="34" charset="0"/>
              </a:rPr>
              <a:t> ?y . ?y :</a:t>
            </a:r>
            <a:r>
              <a:rPr lang="en-US" sz="1100" dirty="0" err="1">
                <a:solidFill>
                  <a:prstClr val="black"/>
                </a:solidFill>
                <a:cs typeface="Arial" panose="020B0604020202020204" pitchFamily="34" charset="0"/>
              </a:rPr>
              <a:t>hasSibling</a:t>
            </a:r>
            <a:r>
              <a:rPr lang="en-US" sz="1100" dirty="0">
                <a:solidFill>
                  <a:prstClr val="black"/>
                </a:solidFill>
                <a:cs typeface="Arial" panose="020B0604020202020204" pitchFamily="34" charset="0"/>
              </a:rPr>
              <a:t> ?x .</a:t>
            </a:r>
          </a:p>
          <a:p>
            <a:pPr defTabSz="685800" fontAlgn="auto">
              <a:spcBef>
                <a:spcPts val="0"/>
              </a:spcBef>
              <a:spcAft>
                <a:spcPts val="0"/>
              </a:spcAft>
            </a:pPr>
            <a:r>
              <a:rPr lang="en-US" sz="1100" dirty="0">
                <a:solidFill>
                  <a:prstClr val="black"/>
                </a:solidFill>
                <a:cs typeface="Arial" panose="020B0604020202020204" pitchFamily="34" charset="0"/>
              </a:rPr>
              <a:t>dbo:parent a owl:ObjectProperty . dbo:parent </a:t>
            </a:r>
            <a:r>
              <a:rPr lang="en-US" sz="1100" dirty="0" err="1">
                <a:solidFill>
                  <a:prstClr val="black"/>
                </a:solidFill>
                <a:cs typeface="Arial" panose="020B0604020202020204" pitchFamily="34" charset="0"/>
              </a:rPr>
              <a:t>rdfs:domain</a:t>
            </a:r>
            <a:r>
              <a:rPr lang="en-US" sz="1100" dirty="0">
                <a:solidFill>
                  <a:prstClr val="black"/>
                </a:solidFill>
                <a:cs typeface="Arial" panose="020B0604020202020204" pitchFamily="34" charset="0"/>
              </a:rPr>
              <a:t> :Person . dbo:parent </a:t>
            </a:r>
            <a:r>
              <a:rPr lang="en-US" sz="1100" dirty="0" err="1">
                <a:solidFill>
                  <a:prstClr val="black"/>
                </a:solidFill>
                <a:cs typeface="Arial" panose="020B0604020202020204" pitchFamily="34" charset="0"/>
              </a:rPr>
              <a:t>rdfs:range</a:t>
            </a:r>
            <a:r>
              <a:rPr lang="en-US" sz="1100" dirty="0">
                <a:solidFill>
                  <a:prstClr val="black"/>
                </a:solidFill>
                <a:cs typeface="Arial" panose="020B0604020202020204" pitchFamily="34" charset="0"/>
              </a:rPr>
              <a:t> :Person .</a:t>
            </a:r>
          </a:p>
          <a:p>
            <a:pPr defTabSz="685800" fontAlgn="auto">
              <a:spcBef>
                <a:spcPts val="0"/>
              </a:spcBef>
              <a:spcAft>
                <a:spcPts val="0"/>
              </a:spcAft>
            </a:pPr>
            <a:r>
              <a:rPr lang="en-US" sz="1100" dirty="0">
                <a:solidFill>
                  <a:prstClr val="black"/>
                </a:solidFill>
                <a:cs typeface="Arial" panose="020B0604020202020204" pitchFamily="34" charset="0"/>
              </a:rPr>
              <a:t>}</a:t>
            </a:r>
          </a:p>
          <a:p>
            <a:pPr defTabSz="685800" fontAlgn="auto">
              <a:spcBef>
                <a:spcPts val="0"/>
              </a:spcBef>
              <a:spcAft>
                <a:spcPts val="0"/>
              </a:spcAft>
            </a:pPr>
            <a:r>
              <a:rPr lang="en-US" sz="1100" dirty="0">
                <a:solidFill>
                  <a:prstClr val="black"/>
                </a:solidFill>
                <a:cs typeface="Arial" panose="020B0604020202020204" pitchFamily="34" charset="0"/>
              </a:rPr>
              <a:t>WHERE {</a:t>
            </a:r>
          </a:p>
          <a:p>
            <a:pPr defTabSz="685800" fontAlgn="auto">
              <a:spcBef>
                <a:spcPts val="0"/>
              </a:spcBef>
              <a:spcAft>
                <a:spcPts val="0"/>
              </a:spcAft>
            </a:pPr>
            <a:r>
              <a:rPr lang="en-US" sz="1100" dirty="0">
                <a:solidFill>
                  <a:prstClr val="black"/>
                </a:solidFill>
                <a:cs typeface="Arial" panose="020B0604020202020204" pitchFamily="34" charset="0"/>
              </a:rPr>
              <a:t>?x a </a:t>
            </a:r>
            <a:r>
              <a:rPr lang="en-US" sz="1100" dirty="0" err="1">
                <a:solidFill>
                  <a:prstClr val="black"/>
                </a:solidFill>
                <a:cs typeface="Arial" panose="020B0604020202020204" pitchFamily="34" charset="0"/>
              </a:rPr>
              <a:t>dbo:Monarch</a:t>
            </a:r>
            <a:r>
              <a:rPr lang="en-US" sz="1100" dirty="0">
                <a:solidFill>
                  <a:prstClr val="black"/>
                </a:solidFill>
                <a:cs typeface="Arial" panose="020B0604020202020204" pitchFamily="34" charset="0"/>
              </a:rPr>
              <a:t> . ?x dbo:parent ?z . ?y a </a:t>
            </a:r>
            <a:r>
              <a:rPr lang="en-US" sz="1100" dirty="0" err="1">
                <a:solidFill>
                  <a:prstClr val="black"/>
                </a:solidFill>
                <a:cs typeface="Arial" panose="020B0604020202020204" pitchFamily="34" charset="0"/>
              </a:rPr>
              <a:t>dbo:Monarch</a:t>
            </a:r>
            <a:r>
              <a:rPr lang="en-US" sz="1100" dirty="0">
                <a:solidFill>
                  <a:prstClr val="black"/>
                </a:solidFill>
                <a:cs typeface="Arial" panose="020B0604020202020204" pitchFamily="34" charset="0"/>
              </a:rPr>
              <a:t> . ?y dbo:parent ?z . ?x </a:t>
            </a:r>
            <a:r>
              <a:rPr lang="en-US" sz="1100" dirty="0" err="1">
                <a:solidFill>
                  <a:prstClr val="black"/>
                </a:solidFill>
                <a:cs typeface="Arial" panose="020B0604020202020204" pitchFamily="34" charset="0"/>
              </a:rPr>
              <a:t>foaf:gender</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xg</a:t>
            </a:r>
            <a:r>
              <a:rPr lang="en-US" sz="1100" dirty="0">
                <a:solidFill>
                  <a:prstClr val="black"/>
                </a:solidFill>
                <a:cs typeface="Arial" panose="020B0604020202020204" pitchFamily="34" charset="0"/>
              </a:rPr>
              <a:t> . ?y </a:t>
            </a:r>
            <a:r>
              <a:rPr lang="en-US" sz="1100" dirty="0" err="1">
                <a:solidFill>
                  <a:prstClr val="black"/>
                </a:solidFill>
                <a:cs typeface="Arial" panose="020B0604020202020204" pitchFamily="34" charset="0"/>
              </a:rPr>
              <a:t>foaf:gender</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yg</a:t>
            </a:r>
            <a:r>
              <a:rPr lang="en-US" sz="1100" dirty="0">
                <a:solidFill>
                  <a:prstClr val="black"/>
                </a:solidFill>
                <a:cs typeface="Arial" panose="020B0604020202020204" pitchFamily="34" charset="0"/>
              </a:rPr>
              <a:t> . FILTER (?x != ?y) .</a:t>
            </a:r>
          </a:p>
          <a:p>
            <a:pPr defTabSz="685800" fontAlgn="auto">
              <a:spcBef>
                <a:spcPts val="0"/>
              </a:spcBef>
              <a:spcAft>
                <a:spcPts val="0"/>
              </a:spcAft>
            </a:pPr>
            <a:r>
              <a:rPr lang="en-US" sz="1100" dirty="0">
                <a:solidFill>
                  <a:prstClr val="black"/>
                </a:solidFill>
                <a:cs typeface="Arial" panose="020B0604020202020204" pitchFamily="34" charset="0"/>
              </a:rPr>
              <a:t>}</a:t>
            </a:r>
          </a:p>
        </p:txBody>
      </p:sp>
      <p:sp>
        <p:nvSpPr>
          <p:cNvPr id="3" name="Rectangle 2"/>
          <p:cNvSpPr/>
          <p:nvPr/>
        </p:nvSpPr>
        <p:spPr>
          <a:xfrm>
            <a:off x="8490406" y="2570567"/>
            <a:ext cx="431914"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5</a:t>
            </a:r>
          </a:p>
        </p:txBody>
      </p:sp>
      <p:sp>
        <p:nvSpPr>
          <p:cNvPr id="7" name="Rectangle 6"/>
          <p:cNvSpPr/>
          <p:nvPr/>
        </p:nvSpPr>
        <p:spPr>
          <a:xfrm>
            <a:off x="112420" y="4667667"/>
            <a:ext cx="8928992" cy="2123658"/>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sz="1100" dirty="0">
                <a:solidFill>
                  <a:prstClr val="black"/>
                </a:solidFill>
                <a:cs typeface="Arial" panose="020B0604020202020204" pitchFamily="34" charset="0"/>
              </a:rPr>
              <a:t>PREFIX owl: &lt;http://www.w3.org/2002/07/owl#&gt;</a:t>
            </a:r>
          </a:p>
          <a:p>
            <a:pPr defTabSz="685800" fontAlgn="auto">
              <a:spcBef>
                <a:spcPts val="0"/>
              </a:spcBef>
              <a:spcAft>
                <a:spcPts val="0"/>
              </a:spcAft>
            </a:pPr>
            <a:r>
              <a:rPr lang="en-US" sz="1100" dirty="0">
                <a:solidFill>
                  <a:prstClr val="black"/>
                </a:solidFill>
                <a:cs typeface="Arial" panose="020B0604020202020204" pitchFamily="34" charset="0"/>
              </a:rPr>
              <a:t>PREFIX </a:t>
            </a:r>
            <a:r>
              <a:rPr lang="en-US" sz="1100" dirty="0" err="1">
                <a:solidFill>
                  <a:prstClr val="black"/>
                </a:solidFill>
                <a:cs typeface="Arial" panose="020B0604020202020204" pitchFamily="34" charset="0"/>
              </a:rPr>
              <a:t>foaf</a:t>
            </a:r>
            <a:r>
              <a:rPr lang="en-US" sz="1100" dirty="0">
                <a:solidFill>
                  <a:prstClr val="black"/>
                </a:solidFill>
                <a:cs typeface="Arial" panose="020B0604020202020204" pitchFamily="34" charset="0"/>
              </a:rPr>
              <a:t>: &lt;http://xmlns.com/foaf/0.1/&gt;</a:t>
            </a:r>
          </a:p>
          <a:p>
            <a:pPr defTabSz="685800" fontAlgn="auto">
              <a:spcBef>
                <a:spcPts val="0"/>
              </a:spcBef>
              <a:spcAft>
                <a:spcPts val="0"/>
              </a:spcAft>
            </a:pPr>
            <a:r>
              <a:rPr lang="en-US" sz="1100" dirty="0">
                <a:solidFill>
                  <a:prstClr val="black"/>
                </a:solidFill>
                <a:cs typeface="Arial" panose="020B0604020202020204" pitchFamily="34" charset="0"/>
              </a:rPr>
              <a:t>PREFIX : &lt;https://ai.it.jyu.fi/vagan/ontologies/2019/royalty.owl#&gt;</a:t>
            </a:r>
          </a:p>
          <a:p>
            <a:pPr defTabSz="685800" fontAlgn="auto">
              <a:spcBef>
                <a:spcPts val="0"/>
              </a:spcBef>
              <a:spcAft>
                <a:spcPts val="0"/>
              </a:spcAft>
            </a:pPr>
            <a:r>
              <a:rPr lang="en-US" sz="1100"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sz="1100" dirty="0">
              <a:solidFill>
                <a:prstClr val="black"/>
              </a:solidFill>
              <a:cs typeface="Arial" panose="020B0604020202020204" pitchFamily="34" charset="0"/>
            </a:endParaRPr>
          </a:p>
          <a:p>
            <a:pPr defTabSz="685800" fontAlgn="auto">
              <a:spcBef>
                <a:spcPts val="0"/>
              </a:spcBef>
              <a:spcAft>
                <a:spcPts val="0"/>
              </a:spcAft>
            </a:pPr>
            <a:r>
              <a:rPr lang="en-US" sz="1100" dirty="0">
                <a:solidFill>
                  <a:prstClr val="black"/>
                </a:solidFill>
                <a:cs typeface="Arial" panose="020B0604020202020204" pitchFamily="34" charset="0"/>
              </a:rPr>
              <a:t>CONSTRUCT {</a:t>
            </a:r>
          </a:p>
          <a:p>
            <a:pPr defTabSz="685800" fontAlgn="auto">
              <a:spcBef>
                <a:spcPts val="0"/>
              </a:spcBef>
              <a:spcAft>
                <a:spcPts val="0"/>
              </a:spcAft>
            </a:pPr>
            <a:r>
              <a:rPr lang="en-US" sz="1100" dirty="0">
                <a:solidFill>
                  <a:prstClr val="black"/>
                </a:solidFill>
                <a:cs typeface="Arial" panose="020B0604020202020204" pitchFamily="34" charset="0"/>
              </a:rPr>
              <a:t>?x a :Person . ?y a :Person . ?z a :Person . ?x dbo:parent ?z . ?y dbo:parent ?z . ?x :</a:t>
            </a:r>
            <a:r>
              <a:rPr lang="en-US" sz="1100" dirty="0" err="1">
                <a:solidFill>
                  <a:prstClr val="black"/>
                </a:solidFill>
                <a:cs typeface="Arial" panose="020B0604020202020204" pitchFamily="34" charset="0"/>
              </a:rPr>
              <a:t>hasSibling</a:t>
            </a:r>
            <a:r>
              <a:rPr lang="en-US" sz="1100" dirty="0">
                <a:solidFill>
                  <a:prstClr val="black"/>
                </a:solidFill>
                <a:cs typeface="Arial" panose="020B0604020202020204" pitchFamily="34" charset="0"/>
              </a:rPr>
              <a:t> ?y . ?y :</a:t>
            </a:r>
            <a:r>
              <a:rPr lang="en-US" sz="1100" dirty="0" err="1">
                <a:solidFill>
                  <a:prstClr val="black"/>
                </a:solidFill>
                <a:cs typeface="Arial" panose="020B0604020202020204" pitchFamily="34" charset="0"/>
              </a:rPr>
              <a:t>hasSibling</a:t>
            </a:r>
            <a:r>
              <a:rPr lang="en-US" sz="1100" dirty="0">
                <a:solidFill>
                  <a:prstClr val="black"/>
                </a:solidFill>
                <a:cs typeface="Arial" panose="020B0604020202020204" pitchFamily="34" charset="0"/>
              </a:rPr>
              <a:t> ?x .</a:t>
            </a:r>
          </a:p>
          <a:p>
            <a:pPr defTabSz="685800" fontAlgn="auto">
              <a:spcBef>
                <a:spcPts val="0"/>
              </a:spcBef>
              <a:spcAft>
                <a:spcPts val="0"/>
              </a:spcAft>
            </a:pPr>
            <a:r>
              <a:rPr lang="en-US" sz="1100" dirty="0">
                <a:solidFill>
                  <a:prstClr val="black"/>
                </a:solidFill>
                <a:cs typeface="Arial" panose="020B0604020202020204" pitchFamily="34" charset="0"/>
              </a:rPr>
              <a:t>dbo:parent a owl:ObjectProperty . dbo:parent </a:t>
            </a:r>
            <a:r>
              <a:rPr lang="en-US" sz="1100" dirty="0" err="1">
                <a:solidFill>
                  <a:prstClr val="black"/>
                </a:solidFill>
                <a:cs typeface="Arial" panose="020B0604020202020204" pitchFamily="34" charset="0"/>
              </a:rPr>
              <a:t>rdfs:domain</a:t>
            </a:r>
            <a:r>
              <a:rPr lang="en-US" sz="1100" dirty="0">
                <a:solidFill>
                  <a:prstClr val="black"/>
                </a:solidFill>
                <a:cs typeface="Arial" panose="020B0604020202020204" pitchFamily="34" charset="0"/>
              </a:rPr>
              <a:t> :Person . dbo:parent </a:t>
            </a:r>
            <a:r>
              <a:rPr lang="en-US" sz="1100" dirty="0" err="1">
                <a:solidFill>
                  <a:prstClr val="black"/>
                </a:solidFill>
                <a:cs typeface="Arial" panose="020B0604020202020204" pitchFamily="34" charset="0"/>
              </a:rPr>
              <a:t>rdfs:range</a:t>
            </a:r>
            <a:r>
              <a:rPr lang="en-US" sz="1100" dirty="0">
                <a:solidFill>
                  <a:prstClr val="black"/>
                </a:solidFill>
                <a:cs typeface="Arial" panose="020B0604020202020204" pitchFamily="34" charset="0"/>
              </a:rPr>
              <a:t> :Person .</a:t>
            </a:r>
          </a:p>
          <a:p>
            <a:pPr defTabSz="685800" fontAlgn="auto">
              <a:spcBef>
                <a:spcPts val="0"/>
              </a:spcBef>
              <a:spcAft>
                <a:spcPts val="0"/>
              </a:spcAft>
            </a:pPr>
            <a:r>
              <a:rPr lang="en-US" sz="1100" dirty="0">
                <a:solidFill>
                  <a:prstClr val="black"/>
                </a:solidFill>
                <a:cs typeface="Arial" panose="020B0604020202020204" pitchFamily="34" charset="0"/>
              </a:rPr>
              <a:t>}</a:t>
            </a:r>
          </a:p>
          <a:p>
            <a:pPr defTabSz="685800" fontAlgn="auto">
              <a:spcBef>
                <a:spcPts val="0"/>
              </a:spcBef>
              <a:spcAft>
                <a:spcPts val="0"/>
              </a:spcAft>
            </a:pPr>
            <a:r>
              <a:rPr lang="en-US" sz="1100" dirty="0">
                <a:solidFill>
                  <a:prstClr val="black"/>
                </a:solidFill>
                <a:cs typeface="Arial" panose="020B0604020202020204" pitchFamily="34" charset="0"/>
              </a:rPr>
              <a:t>WHERE {</a:t>
            </a:r>
          </a:p>
          <a:p>
            <a:pPr defTabSz="685800" fontAlgn="auto">
              <a:spcBef>
                <a:spcPts val="0"/>
              </a:spcBef>
              <a:spcAft>
                <a:spcPts val="0"/>
              </a:spcAft>
            </a:pPr>
            <a:r>
              <a:rPr lang="en-US" sz="1100" dirty="0">
                <a:solidFill>
                  <a:prstClr val="black"/>
                </a:solidFill>
                <a:cs typeface="Arial" panose="020B0604020202020204" pitchFamily="34" charset="0"/>
              </a:rPr>
              <a:t>?x a </a:t>
            </a:r>
            <a:r>
              <a:rPr lang="en-US" sz="1100" dirty="0" err="1">
                <a:solidFill>
                  <a:prstClr val="black"/>
                </a:solidFill>
                <a:cs typeface="Arial" panose="020B0604020202020204" pitchFamily="34" charset="0"/>
              </a:rPr>
              <a:t>dbo:Monarch</a:t>
            </a:r>
            <a:r>
              <a:rPr lang="en-US" sz="1100" dirty="0">
                <a:solidFill>
                  <a:prstClr val="black"/>
                </a:solidFill>
                <a:cs typeface="Arial" panose="020B0604020202020204" pitchFamily="34" charset="0"/>
              </a:rPr>
              <a:t> . ?x dbo:parent ?z . ?y a dbo:Royalty . ?y dbo:parent ?z . ?x </a:t>
            </a:r>
            <a:r>
              <a:rPr lang="en-US" sz="1100" dirty="0" err="1">
                <a:solidFill>
                  <a:prstClr val="black"/>
                </a:solidFill>
                <a:cs typeface="Arial" panose="020B0604020202020204" pitchFamily="34" charset="0"/>
              </a:rPr>
              <a:t>foaf:gender</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xg</a:t>
            </a:r>
            <a:r>
              <a:rPr lang="en-US" sz="1100" dirty="0">
                <a:solidFill>
                  <a:prstClr val="black"/>
                </a:solidFill>
                <a:cs typeface="Arial" panose="020B0604020202020204" pitchFamily="34" charset="0"/>
              </a:rPr>
              <a:t> . ?y </a:t>
            </a:r>
            <a:r>
              <a:rPr lang="en-US" sz="1100" dirty="0" err="1">
                <a:solidFill>
                  <a:prstClr val="black"/>
                </a:solidFill>
                <a:cs typeface="Arial" panose="020B0604020202020204" pitchFamily="34" charset="0"/>
              </a:rPr>
              <a:t>foaf:gender</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yg</a:t>
            </a:r>
            <a:r>
              <a:rPr lang="en-US" sz="1100" dirty="0">
                <a:solidFill>
                  <a:prstClr val="black"/>
                </a:solidFill>
                <a:cs typeface="Arial" panose="020B0604020202020204" pitchFamily="34" charset="0"/>
              </a:rPr>
              <a:t> . FILTER (?x != ?y) .</a:t>
            </a:r>
          </a:p>
          <a:p>
            <a:pPr defTabSz="685800" fontAlgn="auto">
              <a:spcBef>
                <a:spcPts val="0"/>
              </a:spcBef>
              <a:spcAft>
                <a:spcPts val="0"/>
              </a:spcAft>
            </a:pPr>
            <a:r>
              <a:rPr lang="en-US" sz="1100" dirty="0">
                <a:solidFill>
                  <a:prstClr val="black"/>
                </a:solidFill>
                <a:cs typeface="Arial" panose="020B0604020202020204" pitchFamily="34" charset="0"/>
              </a:rPr>
              <a:t>}</a:t>
            </a:r>
          </a:p>
        </p:txBody>
      </p:sp>
      <p:sp>
        <p:nvSpPr>
          <p:cNvPr id="8" name="Rectangle 7"/>
          <p:cNvSpPr/>
          <p:nvPr/>
        </p:nvSpPr>
        <p:spPr>
          <a:xfrm>
            <a:off x="8495322" y="4744113"/>
            <a:ext cx="431914"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6</a:t>
            </a:r>
          </a:p>
        </p:txBody>
      </p:sp>
      <p:sp>
        <p:nvSpPr>
          <p:cNvPr id="6" name="Rectangle 5"/>
          <p:cNvSpPr/>
          <p:nvPr/>
        </p:nvSpPr>
        <p:spPr>
          <a:xfrm>
            <a:off x="107505" y="29428"/>
            <a:ext cx="9036496" cy="2308324"/>
          </a:xfrm>
          <a:prstGeom prst="rect">
            <a:avLst/>
          </a:prstGeom>
          <a:noFill/>
        </p:spPr>
        <p:txBody>
          <a:bodyPr wrap="square" lIns="91440" tIns="45720" rIns="91440" bIns="45720">
            <a:spAutoFit/>
          </a:bodyPr>
          <a:lstStyle/>
          <a:p>
            <a:pPr algn="just" fontAlgn="auto">
              <a:spcBef>
                <a:spcPts val="0"/>
              </a:spcBef>
              <a:spcAft>
                <a:spcPts val="0"/>
              </a:spcAft>
            </a:pP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Here we use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Sparql</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query to work instead of SWRL rule No. 13 (see next slides), which is problematic for Pellet Reasoner (takes too much memory resources). By these queries we uncover implicit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hasSibling</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relations between instances of appropriate classes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dbo:Monarch</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and dbo:Royalty) from DBPedia and filling result into our constructed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royalty.owl</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ontology</a:t>
            </a:r>
          </a:p>
        </p:txBody>
      </p:sp>
    </p:spTree>
    <p:extLst>
      <p:ext uri="{BB962C8B-B14F-4D97-AF65-F5344CB8AC3E}">
        <p14:creationId xmlns:p14="http://schemas.microsoft.com/office/powerpoint/2010/main" val="38255950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608" y="2996952"/>
            <a:ext cx="8928992" cy="2492990"/>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sz="1200" dirty="0">
                <a:solidFill>
                  <a:prstClr val="black"/>
                </a:solidFill>
                <a:cs typeface="Arial" panose="020B0604020202020204" pitchFamily="34" charset="0"/>
              </a:rPr>
              <a:t>PREFIX owl: &lt;http://www.w3.org/2002/07/owl#&gt;</a:t>
            </a:r>
          </a:p>
          <a:p>
            <a:pPr defTabSz="685800" fontAlgn="auto">
              <a:spcBef>
                <a:spcPts val="0"/>
              </a:spcBef>
              <a:spcAft>
                <a:spcPts val="0"/>
              </a:spcAft>
            </a:pPr>
            <a:r>
              <a:rPr lang="en-US" sz="1200" dirty="0">
                <a:solidFill>
                  <a:prstClr val="black"/>
                </a:solidFill>
                <a:cs typeface="Arial" panose="020B0604020202020204" pitchFamily="34" charset="0"/>
              </a:rPr>
              <a:t>PREFIX </a:t>
            </a:r>
            <a:r>
              <a:rPr lang="en-US" sz="1200" dirty="0" err="1">
                <a:solidFill>
                  <a:prstClr val="black"/>
                </a:solidFill>
                <a:cs typeface="Arial" panose="020B0604020202020204" pitchFamily="34" charset="0"/>
              </a:rPr>
              <a:t>foaf</a:t>
            </a:r>
            <a:r>
              <a:rPr lang="en-US" sz="1200" dirty="0">
                <a:solidFill>
                  <a:prstClr val="black"/>
                </a:solidFill>
                <a:cs typeface="Arial" panose="020B0604020202020204" pitchFamily="34" charset="0"/>
              </a:rPr>
              <a:t>: &lt;http://xmlns.com/foaf/0.1/&gt;</a:t>
            </a:r>
          </a:p>
          <a:p>
            <a:pPr defTabSz="685800" fontAlgn="auto">
              <a:spcBef>
                <a:spcPts val="0"/>
              </a:spcBef>
              <a:spcAft>
                <a:spcPts val="0"/>
              </a:spcAft>
            </a:pPr>
            <a:r>
              <a:rPr lang="en-US" sz="1200" dirty="0">
                <a:solidFill>
                  <a:prstClr val="black"/>
                </a:solidFill>
                <a:cs typeface="Arial" panose="020B0604020202020204" pitchFamily="34" charset="0"/>
              </a:rPr>
              <a:t>PREFIX : &lt;https://ai.it.jyu.fi/vagan/ontologies/2019/royalty.owl#&gt;</a:t>
            </a:r>
          </a:p>
          <a:p>
            <a:pPr defTabSz="685800" fontAlgn="auto">
              <a:spcBef>
                <a:spcPts val="0"/>
              </a:spcBef>
              <a:spcAft>
                <a:spcPts val="0"/>
              </a:spcAft>
            </a:pPr>
            <a:r>
              <a:rPr lang="en-US" sz="1200"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sz="1200" dirty="0">
              <a:solidFill>
                <a:prstClr val="black"/>
              </a:solidFill>
              <a:cs typeface="Arial" panose="020B0604020202020204" pitchFamily="34" charset="0"/>
            </a:endParaRPr>
          </a:p>
          <a:p>
            <a:pPr defTabSz="685800" fontAlgn="auto">
              <a:spcBef>
                <a:spcPts val="0"/>
              </a:spcBef>
              <a:spcAft>
                <a:spcPts val="0"/>
              </a:spcAft>
            </a:pPr>
            <a:r>
              <a:rPr lang="en-US" sz="1200" dirty="0">
                <a:solidFill>
                  <a:prstClr val="black"/>
                </a:solidFill>
                <a:cs typeface="Arial" panose="020B0604020202020204" pitchFamily="34" charset="0"/>
              </a:rPr>
              <a:t>CONSTRUCT {</a:t>
            </a:r>
          </a:p>
          <a:p>
            <a:pPr defTabSz="685800" fontAlgn="auto">
              <a:spcBef>
                <a:spcPts val="0"/>
              </a:spcBef>
              <a:spcAft>
                <a:spcPts val="0"/>
              </a:spcAft>
            </a:pPr>
            <a:r>
              <a:rPr lang="en-US" sz="1200" dirty="0">
                <a:solidFill>
                  <a:prstClr val="black"/>
                </a:solidFill>
                <a:cs typeface="Arial" panose="020B0604020202020204" pitchFamily="34" charset="0"/>
              </a:rPr>
              <a:t>?x a :Person . ?y a :Person . ?z a :Person .  ?x dbo:parent ?z . ?y dbo:parent ?z . ?x :</a:t>
            </a:r>
            <a:r>
              <a:rPr lang="en-US" sz="1200" dirty="0" err="1">
                <a:solidFill>
                  <a:prstClr val="black"/>
                </a:solidFill>
                <a:cs typeface="Arial" panose="020B0604020202020204" pitchFamily="34" charset="0"/>
              </a:rPr>
              <a:t>hasSibling</a:t>
            </a:r>
            <a:r>
              <a:rPr lang="en-US" sz="1200" dirty="0">
                <a:solidFill>
                  <a:prstClr val="black"/>
                </a:solidFill>
                <a:cs typeface="Arial" panose="020B0604020202020204" pitchFamily="34" charset="0"/>
              </a:rPr>
              <a:t> ?y . ?y :</a:t>
            </a:r>
            <a:r>
              <a:rPr lang="en-US" sz="1200" dirty="0" err="1">
                <a:solidFill>
                  <a:prstClr val="black"/>
                </a:solidFill>
                <a:cs typeface="Arial" panose="020B0604020202020204" pitchFamily="34" charset="0"/>
              </a:rPr>
              <a:t>hasSibling</a:t>
            </a:r>
            <a:r>
              <a:rPr lang="en-US" sz="1200" dirty="0">
                <a:solidFill>
                  <a:prstClr val="black"/>
                </a:solidFill>
                <a:cs typeface="Arial" panose="020B0604020202020204" pitchFamily="34" charset="0"/>
              </a:rPr>
              <a:t> ?x .</a:t>
            </a:r>
          </a:p>
          <a:p>
            <a:pPr defTabSz="685800" fontAlgn="auto">
              <a:spcBef>
                <a:spcPts val="0"/>
              </a:spcBef>
              <a:spcAft>
                <a:spcPts val="0"/>
              </a:spcAft>
            </a:pPr>
            <a:r>
              <a:rPr lang="en-US" sz="1200" dirty="0">
                <a:solidFill>
                  <a:prstClr val="black"/>
                </a:solidFill>
                <a:cs typeface="Arial" panose="020B0604020202020204" pitchFamily="34" charset="0"/>
              </a:rPr>
              <a:t>dbo:parent a owl:ObjectProperty . dbo:parent </a:t>
            </a:r>
            <a:r>
              <a:rPr lang="en-US" sz="1200" dirty="0" err="1">
                <a:solidFill>
                  <a:prstClr val="black"/>
                </a:solidFill>
                <a:cs typeface="Arial" panose="020B0604020202020204" pitchFamily="34" charset="0"/>
              </a:rPr>
              <a:t>rdfs:domain</a:t>
            </a:r>
            <a:r>
              <a:rPr lang="en-US" sz="1200" dirty="0">
                <a:solidFill>
                  <a:prstClr val="black"/>
                </a:solidFill>
                <a:cs typeface="Arial" panose="020B0604020202020204" pitchFamily="34" charset="0"/>
              </a:rPr>
              <a:t> :Person . dbo:parent </a:t>
            </a:r>
            <a:r>
              <a:rPr lang="en-US" sz="1200" dirty="0" err="1">
                <a:solidFill>
                  <a:prstClr val="black"/>
                </a:solidFill>
                <a:cs typeface="Arial" panose="020B0604020202020204" pitchFamily="34" charset="0"/>
              </a:rPr>
              <a:t>rdfs:range</a:t>
            </a:r>
            <a:r>
              <a:rPr lang="en-US" sz="1200" dirty="0">
                <a:solidFill>
                  <a:prstClr val="black"/>
                </a:solidFill>
                <a:cs typeface="Arial" panose="020B0604020202020204" pitchFamily="34" charset="0"/>
              </a:rPr>
              <a:t> :Person .</a:t>
            </a:r>
          </a:p>
          <a:p>
            <a:pPr defTabSz="685800" fontAlgn="auto">
              <a:spcBef>
                <a:spcPts val="0"/>
              </a:spcBef>
              <a:spcAft>
                <a:spcPts val="0"/>
              </a:spcAft>
            </a:pPr>
            <a:r>
              <a:rPr lang="en-US" sz="1200" dirty="0">
                <a:solidFill>
                  <a:prstClr val="black"/>
                </a:solidFill>
                <a:cs typeface="Arial" panose="020B0604020202020204" pitchFamily="34" charset="0"/>
              </a:rPr>
              <a:t>}</a:t>
            </a:r>
          </a:p>
          <a:p>
            <a:pPr defTabSz="685800" fontAlgn="auto">
              <a:spcBef>
                <a:spcPts val="0"/>
              </a:spcBef>
              <a:spcAft>
                <a:spcPts val="0"/>
              </a:spcAft>
            </a:pPr>
            <a:r>
              <a:rPr lang="en-US" sz="1200" dirty="0">
                <a:solidFill>
                  <a:prstClr val="black"/>
                </a:solidFill>
                <a:cs typeface="Arial" panose="020B0604020202020204" pitchFamily="34" charset="0"/>
              </a:rPr>
              <a:t>WHERE {</a:t>
            </a:r>
          </a:p>
          <a:p>
            <a:pPr defTabSz="685800" fontAlgn="auto">
              <a:spcBef>
                <a:spcPts val="0"/>
              </a:spcBef>
              <a:spcAft>
                <a:spcPts val="0"/>
              </a:spcAft>
            </a:pPr>
            <a:r>
              <a:rPr lang="en-US" sz="1200" dirty="0">
                <a:solidFill>
                  <a:prstClr val="black"/>
                </a:solidFill>
                <a:cs typeface="Arial" panose="020B0604020202020204" pitchFamily="34" charset="0"/>
              </a:rPr>
              <a:t>?x a dbo:Royalty . ?x dbo:parent ?z . ?y a dbo:Royalty . ?y dbo:parent ?z . ?x </a:t>
            </a:r>
            <a:r>
              <a:rPr lang="en-US" sz="1200" dirty="0" err="1">
                <a:solidFill>
                  <a:prstClr val="black"/>
                </a:solidFill>
                <a:cs typeface="Arial" panose="020B0604020202020204" pitchFamily="34" charset="0"/>
              </a:rPr>
              <a:t>foaf:gender</a:t>
            </a:r>
            <a:r>
              <a:rPr lang="en-US" sz="1200" dirty="0">
                <a:solidFill>
                  <a:prstClr val="black"/>
                </a:solidFill>
                <a:cs typeface="Arial" panose="020B0604020202020204" pitchFamily="34" charset="0"/>
              </a:rPr>
              <a:t> ?</a:t>
            </a:r>
            <a:r>
              <a:rPr lang="en-US" sz="1200" dirty="0" err="1">
                <a:solidFill>
                  <a:prstClr val="black"/>
                </a:solidFill>
                <a:cs typeface="Arial" panose="020B0604020202020204" pitchFamily="34" charset="0"/>
              </a:rPr>
              <a:t>xg</a:t>
            </a:r>
            <a:r>
              <a:rPr lang="en-US" sz="1200" dirty="0">
                <a:solidFill>
                  <a:prstClr val="black"/>
                </a:solidFill>
                <a:cs typeface="Arial" panose="020B0604020202020204" pitchFamily="34" charset="0"/>
              </a:rPr>
              <a:t> . ?y </a:t>
            </a:r>
            <a:r>
              <a:rPr lang="en-US" sz="1200" dirty="0" err="1">
                <a:solidFill>
                  <a:prstClr val="black"/>
                </a:solidFill>
                <a:cs typeface="Arial" panose="020B0604020202020204" pitchFamily="34" charset="0"/>
              </a:rPr>
              <a:t>foaf:gender</a:t>
            </a:r>
            <a:r>
              <a:rPr lang="en-US" sz="1200" dirty="0">
                <a:solidFill>
                  <a:prstClr val="black"/>
                </a:solidFill>
                <a:cs typeface="Arial" panose="020B0604020202020204" pitchFamily="34" charset="0"/>
              </a:rPr>
              <a:t> ?</a:t>
            </a:r>
            <a:r>
              <a:rPr lang="en-US" sz="1200" dirty="0" err="1">
                <a:solidFill>
                  <a:prstClr val="black"/>
                </a:solidFill>
                <a:cs typeface="Arial" panose="020B0604020202020204" pitchFamily="34" charset="0"/>
              </a:rPr>
              <a:t>yg</a:t>
            </a:r>
            <a:r>
              <a:rPr lang="en-US" sz="1200" dirty="0">
                <a:solidFill>
                  <a:prstClr val="black"/>
                </a:solidFill>
                <a:cs typeface="Arial" panose="020B0604020202020204" pitchFamily="34" charset="0"/>
              </a:rPr>
              <a:t> . FILTER (?x != ?y) .</a:t>
            </a:r>
          </a:p>
          <a:p>
            <a:pPr defTabSz="685800" fontAlgn="auto">
              <a:spcBef>
                <a:spcPts val="0"/>
              </a:spcBef>
              <a:spcAft>
                <a:spcPts val="0"/>
              </a:spcAft>
            </a:pPr>
            <a:r>
              <a:rPr lang="en-US" sz="1200" dirty="0">
                <a:solidFill>
                  <a:prstClr val="black"/>
                </a:solidFill>
                <a:cs typeface="Arial" panose="020B0604020202020204" pitchFamily="34" charset="0"/>
              </a:rPr>
              <a:t>}</a:t>
            </a:r>
          </a:p>
        </p:txBody>
      </p:sp>
      <p:sp>
        <p:nvSpPr>
          <p:cNvPr id="3" name="Rectangle 2"/>
          <p:cNvSpPr/>
          <p:nvPr/>
        </p:nvSpPr>
        <p:spPr>
          <a:xfrm>
            <a:off x="8453536" y="3113858"/>
            <a:ext cx="431914"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7</a:t>
            </a:r>
          </a:p>
        </p:txBody>
      </p:sp>
      <p:sp>
        <p:nvSpPr>
          <p:cNvPr id="5" name="Rectangle 4"/>
          <p:cNvSpPr/>
          <p:nvPr/>
        </p:nvSpPr>
        <p:spPr>
          <a:xfrm>
            <a:off x="107505" y="29428"/>
            <a:ext cx="9036496" cy="2308324"/>
          </a:xfrm>
          <a:prstGeom prst="rect">
            <a:avLst/>
          </a:prstGeom>
          <a:noFill/>
        </p:spPr>
        <p:txBody>
          <a:bodyPr wrap="square" lIns="91440" tIns="45720" rIns="91440" bIns="45720">
            <a:spAutoFit/>
          </a:bodyPr>
          <a:lstStyle/>
          <a:p>
            <a:pPr algn="just" fontAlgn="auto">
              <a:spcBef>
                <a:spcPts val="0"/>
              </a:spcBef>
              <a:spcAft>
                <a:spcPts val="0"/>
              </a:spcAft>
            </a:pP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Here we use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Sparql</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query to work instead of SWRL rule No. 13 (see next slides), which is problematic for Pellet Reasoner (takes too much memory resources). By these queries we uncover implicit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hasSibling</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relations between instances of appropriate classes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dbo:Monarch</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and dbo:Royalty) from DBPedia and filling result into our constructed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royalty.owl</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ontology (continuation)</a:t>
            </a:r>
          </a:p>
        </p:txBody>
      </p:sp>
    </p:spTree>
    <p:extLst>
      <p:ext uri="{BB962C8B-B14F-4D97-AF65-F5344CB8AC3E}">
        <p14:creationId xmlns:p14="http://schemas.microsoft.com/office/powerpoint/2010/main" val="193583409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58703"/>
            <a:ext cx="8928992" cy="2462213"/>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sz="1100" dirty="0">
                <a:solidFill>
                  <a:prstClr val="black"/>
                </a:solidFill>
                <a:cs typeface="Arial" panose="020B0604020202020204" pitchFamily="34" charset="0"/>
              </a:rPr>
              <a:t>PREFIX owl: &lt;http://www.w3.org/2002/07/owl#&gt;</a:t>
            </a:r>
          </a:p>
          <a:p>
            <a:pPr defTabSz="685800" fontAlgn="auto">
              <a:spcBef>
                <a:spcPts val="0"/>
              </a:spcBef>
              <a:spcAft>
                <a:spcPts val="0"/>
              </a:spcAft>
            </a:pPr>
            <a:r>
              <a:rPr lang="en-US" sz="1100" dirty="0">
                <a:solidFill>
                  <a:prstClr val="black"/>
                </a:solidFill>
                <a:cs typeface="Arial" panose="020B0604020202020204" pitchFamily="34" charset="0"/>
              </a:rPr>
              <a:t>PREFIX </a:t>
            </a:r>
            <a:r>
              <a:rPr lang="en-US" sz="1100" dirty="0" err="1">
                <a:solidFill>
                  <a:prstClr val="black"/>
                </a:solidFill>
                <a:cs typeface="Arial" panose="020B0604020202020204" pitchFamily="34" charset="0"/>
              </a:rPr>
              <a:t>foaf</a:t>
            </a:r>
            <a:r>
              <a:rPr lang="en-US" sz="1100" dirty="0">
                <a:solidFill>
                  <a:prstClr val="black"/>
                </a:solidFill>
                <a:cs typeface="Arial" panose="020B0604020202020204" pitchFamily="34" charset="0"/>
              </a:rPr>
              <a:t>: &lt;http://xmlns.com/foaf/0.1/&gt;</a:t>
            </a:r>
          </a:p>
          <a:p>
            <a:pPr defTabSz="685800" fontAlgn="auto">
              <a:spcBef>
                <a:spcPts val="0"/>
              </a:spcBef>
              <a:spcAft>
                <a:spcPts val="0"/>
              </a:spcAft>
            </a:pPr>
            <a:r>
              <a:rPr lang="en-US" sz="1100" dirty="0">
                <a:solidFill>
                  <a:prstClr val="black"/>
                </a:solidFill>
                <a:cs typeface="Arial" panose="020B0604020202020204" pitchFamily="34" charset="0"/>
              </a:rPr>
              <a:t>PREFIX : &lt;https://ai.it.jyu.fi/vagan/ontologies/2019/royalty.owl#&gt;</a:t>
            </a:r>
          </a:p>
          <a:p>
            <a:pPr defTabSz="685800" fontAlgn="auto">
              <a:spcBef>
                <a:spcPts val="0"/>
              </a:spcBef>
              <a:spcAft>
                <a:spcPts val="0"/>
              </a:spcAft>
            </a:pPr>
            <a:r>
              <a:rPr lang="en-US" sz="1100"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sz="1100" dirty="0">
              <a:solidFill>
                <a:prstClr val="black"/>
              </a:solidFill>
              <a:cs typeface="Arial" panose="020B0604020202020204" pitchFamily="34" charset="0"/>
            </a:endParaRPr>
          </a:p>
          <a:p>
            <a:pPr defTabSz="685800" fontAlgn="auto">
              <a:spcBef>
                <a:spcPts val="0"/>
              </a:spcBef>
              <a:spcAft>
                <a:spcPts val="0"/>
              </a:spcAft>
            </a:pPr>
            <a:r>
              <a:rPr lang="en-US" sz="1100" dirty="0">
                <a:solidFill>
                  <a:prstClr val="black"/>
                </a:solidFill>
                <a:cs typeface="Arial" panose="020B0604020202020204" pitchFamily="34" charset="0"/>
              </a:rPr>
              <a:t>CONSTRUCT {</a:t>
            </a:r>
          </a:p>
          <a:p>
            <a:pPr defTabSz="685800" fontAlgn="auto">
              <a:spcBef>
                <a:spcPts val="0"/>
              </a:spcBef>
              <a:spcAft>
                <a:spcPts val="0"/>
              </a:spcAft>
            </a:pPr>
            <a:r>
              <a:rPr lang="en-US" sz="1100" dirty="0">
                <a:solidFill>
                  <a:prstClr val="black"/>
                </a:solidFill>
                <a:cs typeface="Arial" panose="020B0604020202020204" pitchFamily="34" charset="0"/>
              </a:rPr>
              <a:t>?x a :Person . ?y a :Person . ?z a :Person . ?k a :Person . ?r a :Person . ?x dbo:parent ?z . ?y dbo:parent ?k . ?z dbo:parent ?r . </a:t>
            </a:r>
          </a:p>
          <a:p>
            <a:pPr defTabSz="685800" fontAlgn="auto">
              <a:spcBef>
                <a:spcPts val="0"/>
              </a:spcBef>
              <a:spcAft>
                <a:spcPts val="0"/>
              </a:spcAft>
            </a:pPr>
            <a:r>
              <a:rPr lang="en-US" sz="1100" dirty="0">
                <a:solidFill>
                  <a:prstClr val="black"/>
                </a:solidFill>
                <a:cs typeface="Arial" panose="020B0604020202020204" pitchFamily="34" charset="0"/>
              </a:rPr>
              <a:t>?k dbo:parent ?r . dbo:parent a owl:ObjectProperty . :</a:t>
            </a:r>
            <a:r>
              <a:rPr lang="en-US" sz="1100" dirty="0" err="1">
                <a:solidFill>
                  <a:prstClr val="black"/>
                </a:solidFill>
                <a:cs typeface="Arial" panose="020B0604020202020204" pitchFamily="34" charset="0"/>
              </a:rPr>
              <a:t>hasSecondOrderSibling</a:t>
            </a:r>
            <a:r>
              <a:rPr lang="en-US" sz="1100" dirty="0">
                <a:solidFill>
                  <a:prstClr val="black"/>
                </a:solidFill>
                <a:cs typeface="Arial" panose="020B0604020202020204" pitchFamily="34" charset="0"/>
              </a:rPr>
              <a:t> a owl:ObjectProperty . ?x :</a:t>
            </a:r>
            <a:r>
              <a:rPr lang="en-US" sz="1100" dirty="0" err="1">
                <a:solidFill>
                  <a:prstClr val="black"/>
                </a:solidFill>
                <a:cs typeface="Arial" panose="020B0604020202020204" pitchFamily="34" charset="0"/>
              </a:rPr>
              <a:t>hasSecondOrderSibling</a:t>
            </a:r>
            <a:r>
              <a:rPr lang="en-US" sz="1100" dirty="0">
                <a:solidFill>
                  <a:prstClr val="black"/>
                </a:solidFill>
                <a:cs typeface="Arial" panose="020B0604020202020204" pitchFamily="34" charset="0"/>
              </a:rPr>
              <a:t> ?y . </a:t>
            </a:r>
          </a:p>
          <a:p>
            <a:pPr defTabSz="685800" fontAlgn="auto">
              <a:spcBef>
                <a:spcPts val="0"/>
              </a:spcBef>
              <a:spcAft>
                <a:spcPts val="0"/>
              </a:spcAft>
            </a:pPr>
            <a:r>
              <a:rPr lang="en-US" sz="1100" dirty="0">
                <a:solidFill>
                  <a:prstClr val="black"/>
                </a:solidFill>
                <a:cs typeface="Arial" panose="020B0604020202020204" pitchFamily="34" charset="0"/>
              </a:rPr>
              <a:t>?y :</a:t>
            </a:r>
            <a:r>
              <a:rPr lang="en-US" sz="1100" dirty="0" err="1">
                <a:solidFill>
                  <a:prstClr val="black"/>
                </a:solidFill>
                <a:cs typeface="Arial" panose="020B0604020202020204" pitchFamily="34" charset="0"/>
              </a:rPr>
              <a:t>hasSecondOrderSibling</a:t>
            </a:r>
            <a:r>
              <a:rPr lang="en-US" sz="1100" dirty="0">
                <a:solidFill>
                  <a:prstClr val="black"/>
                </a:solidFill>
                <a:cs typeface="Arial" panose="020B0604020202020204" pitchFamily="34" charset="0"/>
              </a:rPr>
              <a:t> ?x</a:t>
            </a:r>
          </a:p>
          <a:p>
            <a:pPr defTabSz="685800" fontAlgn="auto">
              <a:spcBef>
                <a:spcPts val="0"/>
              </a:spcBef>
              <a:spcAft>
                <a:spcPts val="0"/>
              </a:spcAft>
            </a:pPr>
            <a:r>
              <a:rPr lang="en-US" sz="1100" dirty="0">
                <a:solidFill>
                  <a:prstClr val="black"/>
                </a:solidFill>
                <a:cs typeface="Arial" panose="020B0604020202020204" pitchFamily="34" charset="0"/>
              </a:rPr>
              <a:t>}</a:t>
            </a:r>
          </a:p>
          <a:p>
            <a:pPr defTabSz="685800" fontAlgn="auto">
              <a:spcBef>
                <a:spcPts val="0"/>
              </a:spcBef>
              <a:spcAft>
                <a:spcPts val="0"/>
              </a:spcAft>
            </a:pPr>
            <a:r>
              <a:rPr lang="en-US" sz="1100" dirty="0">
                <a:solidFill>
                  <a:prstClr val="black"/>
                </a:solidFill>
                <a:cs typeface="Arial" panose="020B0604020202020204" pitchFamily="34" charset="0"/>
              </a:rPr>
              <a:t>WHERE {</a:t>
            </a:r>
          </a:p>
          <a:p>
            <a:pPr defTabSz="685800" fontAlgn="auto">
              <a:spcBef>
                <a:spcPts val="0"/>
              </a:spcBef>
              <a:spcAft>
                <a:spcPts val="0"/>
              </a:spcAft>
            </a:pPr>
            <a:r>
              <a:rPr lang="en-US" sz="1100" dirty="0">
                <a:solidFill>
                  <a:prstClr val="black"/>
                </a:solidFill>
                <a:cs typeface="Arial" panose="020B0604020202020204" pitchFamily="34" charset="0"/>
              </a:rPr>
              <a:t>?x a </a:t>
            </a:r>
            <a:r>
              <a:rPr lang="en-US" sz="1100" dirty="0" err="1">
                <a:solidFill>
                  <a:prstClr val="black"/>
                </a:solidFill>
                <a:cs typeface="Arial" panose="020B0604020202020204" pitchFamily="34" charset="0"/>
              </a:rPr>
              <a:t>dbo:Monarch</a:t>
            </a:r>
            <a:r>
              <a:rPr lang="en-US" sz="1100" dirty="0">
                <a:solidFill>
                  <a:prstClr val="black"/>
                </a:solidFill>
                <a:cs typeface="Arial" panose="020B0604020202020204" pitchFamily="34" charset="0"/>
              </a:rPr>
              <a:t> . ?y a </a:t>
            </a:r>
            <a:r>
              <a:rPr lang="en-US" sz="1100" dirty="0" err="1">
                <a:solidFill>
                  <a:prstClr val="black"/>
                </a:solidFill>
                <a:cs typeface="Arial" panose="020B0604020202020204" pitchFamily="34" charset="0"/>
              </a:rPr>
              <a:t>dbo:Monarch</a:t>
            </a:r>
            <a:r>
              <a:rPr lang="en-US" sz="1100" dirty="0">
                <a:solidFill>
                  <a:prstClr val="black"/>
                </a:solidFill>
                <a:cs typeface="Arial" panose="020B0604020202020204" pitchFamily="34" charset="0"/>
              </a:rPr>
              <a:t> . ?x dbo:parent ?z . ?y dbo:parent ?k . ?z dbo:parent ?r . ?k dbo:parent ?r . ?x </a:t>
            </a:r>
            <a:r>
              <a:rPr lang="en-US" sz="1100" dirty="0" err="1">
                <a:solidFill>
                  <a:prstClr val="black"/>
                </a:solidFill>
                <a:cs typeface="Arial" panose="020B0604020202020204" pitchFamily="34" charset="0"/>
              </a:rPr>
              <a:t>foaf:gender</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xg</a:t>
            </a:r>
            <a:r>
              <a:rPr lang="en-US" sz="1100" dirty="0">
                <a:solidFill>
                  <a:prstClr val="black"/>
                </a:solidFill>
                <a:cs typeface="Arial" panose="020B0604020202020204" pitchFamily="34" charset="0"/>
              </a:rPr>
              <a:t> . </a:t>
            </a:r>
          </a:p>
          <a:p>
            <a:pPr defTabSz="685800" fontAlgn="auto">
              <a:spcBef>
                <a:spcPts val="0"/>
              </a:spcBef>
              <a:spcAft>
                <a:spcPts val="0"/>
              </a:spcAft>
            </a:pPr>
            <a:r>
              <a:rPr lang="en-US" sz="1100" dirty="0">
                <a:solidFill>
                  <a:prstClr val="black"/>
                </a:solidFill>
                <a:cs typeface="Arial" panose="020B0604020202020204" pitchFamily="34" charset="0"/>
              </a:rPr>
              <a:t>?y </a:t>
            </a:r>
            <a:r>
              <a:rPr lang="en-US" sz="1100" dirty="0" err="1">
                <a:solidFill>
                  <a:prstClr val="black"/>
                </a:solidFill>
                <a:cs typeface="Arial" panose="020B0604020202020204" pitchFamily="34" charset="0"/>
              </a:rPr>
              <a:t>foaf:gender</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yg</a:t>
            </a:r>
            <a:r>
              <a:rPr lang="en-US" sz="1100" dirty="0">
                <a:solidFill>
                  <a:prstClr val="black"/>
                </a:solidFill>
                <a:cs typeface="Arial" panose="020B0604020202020204" pitchFamily="34" charset="0"/>
              </a:rPr>
              <a:t> . FILTER (?x != ?y) . FILTER (?z != ?k) .</a:t>
            </a:r>
          </a:p>
          <a:p>
            <a:pPr defTabSz="685800" fontAlgn="auto">
              <a:spcBef>
                <a:spcPts val="0"/>
              </a:spcBef>
              <a:spcAft>
                <a:spcPts val="0"/>
              </a:spcAft>
            </a:pPr>
            <a:r>
              <a:rPr lang="en-US" sz="1100" dirty="0">
                <a:solidFill>
                  <a:prstClr val="black"/>
                </a:solidFill>
                <a:cs typeface="Arial" panose="020B0604020202020204" pitchFamily="34" charset="0"/>
              </a:rPr>
              <a:t>}</a:t>
            </a:r>
          </a:p>
        </p:txBody>
      </p:sp>
      <p:sp>
        <p:nvSpPr>
          <p:cNvPr id="3" name="Rectangle 2"/>
          <p:cNvSpPr/>
          <p:nvPr/>
        </p:nvSpPr>
        <p:spPr>
          <a:xfrm>
            <a:off x="8490406" y="1988840"/>
            <a:ext cx="431914"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8</a:t>
            </a:r>
          </a:p>
        </p:txBody>
      </p:sp>
      <p:sp>
        <p:nvSpPr>
          <p:cNvPr id="7" name="Rectangle 6"/>
          <p:cNvSpPr/>
          <p:nvPr/>
        </p:nvSpPr>
        <p:spPr>
          <a:xfrm>
            <a:off x="107504" y="4365456"/>
            <a:ext cx="8928992" cy="2462213"/>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sz="1100" dirty="0">
                <a:solidFill>
                  <a:prstClr val="black"/>
                </a:solidFill>
                <a:cs typeface="Arial" panose="020B0604020202020204" pitchFamily="34" charset="0"/>
              </a:rPr>
              <a:t>PREFIX owl: &lt;http://www.w3.org/2002/07/owl#&gt;</a:t>
            </a:r>
          </a:p>
          <a:p>
            <a:pPr defTabSz="685800" fontAlgn="auto">
              <a:spcBef>
                <a:spcPts val="0"/>
              </a:spcBef>
              <a:spcAft>
                <a:spcPts val="0"/>
              </a:spcAft>
            </a:pPr>
            <a:r>
              <a:rPr lang="en-US" sz="1100" dirty="0">
                <a:solidFill>
                  <a:prstClr val="black"/>
                </a:solidFill>
                <a:cs typeface="Arial" panose="020B0604020202020204" pitchFamily="34" charset="0"/>
              </a:rPr>
              <a:t>PREFIX </a:t>
            </a:r>
            <a:r>
              <a:rPr lang="en-US" sz="1100" dirty="0" err="1">
                <a:solidFill>
                  <a:prstClr val="black"/>
                </a:solidFill>
                <a:cs typeface="Arial" panose="020B0604020202020204" pitchFamily="34" charset="0"/>
              </a:rPr>
              <a:t>foaf</a:t>
            </a:r>
            <a:r>
              <a:rPr lang="en-US" sz="1100" dirty="0">
                <a:solidFill>
                  <a:prstClr val="black"/>
                </a:solidFill>
                <a:cs typeface="Arial" panose="020B0604020202020204" pitchFamily="34" charset="0"/>
              </a:rPr>
              <a:t>: &lt;http://xmlns.com/foaf/0.1/&gt;</a:t>
            </a:r>
          </a:p>
          <a:p>
            <a:pPr defTabSz="685800" fontAlgn="auto">
              <a:spcBef>
                <a:spcPts val="0"/>
              </a:spcBef>
              <a:spcAft>
                <a:spcPts val="0"/>
              </a:spcAft>
            </a:pPr>
            <a:r>
              <a:rPr lang="en-US" sz="1100" dirty="0">
                <a:solidFill>
                  <a:prstClr val="black"/>
                </a:solidFill>
                <a:cs typeface="Arial" panose="020B0604020202020204" pitchFamily="34" charset="0"/>
              </a:rPr>
              <a:t>PREFIX : &lt;https://ai.it.jyu.fi/vagan/ontologies/2019/royalty.owl#&gt;</a:t>
            </a:r>
          </a:p>
          <a:p>
            <a:pPr defTabSz="685800" fontAlgn="auto">
              <a:spcBef>
                <a:spcPts val="0"/>
              </a:spcBef>
              <a:spcAft>
                <a:spcPts val="0"/>
              </a:spcAft>
            </a:pPr>
            <a:r>
              <a:rPr lang="en-US" sz="1100"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sz="1100" dirty="0">
              <a:solidFill>
                <a:prstClr val="black"/>
              </a:solidFill>
              <a:cs typeface="Arial" panose="020B0604020202020204" pitchFamily="34" charset="0"/>
            </a:endParaRPr>
          </a:p>
          <a:p>
            <a:pPr defTabSz="685800" fontAlgn="auto">
              <a:spcBef>
                <a:spcPts val="0"/>
              </a:spcBef>
              <a:spcAft>
                <a:spcPts val="0"/>
              </a:spcAft>
            </a:pPr>
            <a:r>
              <a:rPr lang="en-US" sz="1100" dirty="0">
                <a:solidFill>
                  <a:prstClr val="black"/>
                </a:solidFill>
                <a:cs typeface="Arial" panose="020B0604020202020204" pitchFamily="34" charset="0"/>
              </a:rPr>
              <a:t>CONSTRUCT {</a:t>
            </a:r>
          </a:p>
          <a:p>
            <a:pPr defTabSz="685800" fontAlgn="auto">
              <a:spcBef>
                <a:spcPts val="0"/>
              </a:spcBef>
              <a:spcAft>
                <a:spcPts val="0"/>
              </a:spcAft>
            </a:pPr>
            <a:r>
              <a:rPr lang="en-US" sz="1100" dirty="0">
                <a:solidFill>
                  <a:prstClr val="black"/>
                </a:solidFill>
                <a:cs typeface="Arial" panose="020B0604020202020204" pitchFamily="34" charset="0"/>
              </a:rPr>
              <a:t>?x a :Person . ?y a :Person . ?z a :Person . ?k a :Person . ?r a :Person . ?x dbo:parent ?z . ?y dbo:parent ?k . ?z dbo:parent ?r . </a:t>
            </a:r>
          </a:p>
          <a:p>
            <a:pPr defTabSz="685800" fontAlgn="auto">
              <a:spcBef>
                <a:spcPts val="0"/>
              </a:spcBef>
              <a:spcAft>
                <a:spcPts val="0"/>
              </a:spcAft>
            </a:pPr>
            <a:r>
              <a:rPr lang="en-US" sz="1100" dirty="0">
                <a:solidFill>
                  <a:prstClr val="black"/>
                </a:solidFill>
                <a:cs typeface="Arial" panose="020B0604020202020204" pitchFamily="34" charset="0"/>
              </a:rPr>
              <a:t>?k dbo:parent ?r . dbo:parent a owl:ObjectProperty . :</a:t>
            </a:r>
            <a:r>
              <a:rPr lang="en-US" sz="1100" dirty="0" err="1">
                <a:solidFill>
                  <a:prstClr val="black"/>
                </a:solidFill>
                <a:cs typeface="Arial" panose="020B0604020202020204" pitchFamily="34" charset="0"/>
              </a:rPr>
              <a:t>hasSecondOrderSibling</a:t>
            </a:r>
            <a:r>
              <a:rPr lang="en-US" sz="1100" dirty="0">
                <a:solidFill>
                  <a:prstClr val="black"/>
                </a:solidFill>
                <a:cs typeface="Arial" panose="020B0604020202020204" pitchFamily="34" charset="0"/>
              </a:rPr>
              <a:t> a owl:ObjectProperty . ?x :</a:t>
            </a:r>
            <a:r>
              <a:rPr lang="en-US" sz="1100" dirty="0" err="1">
                <a:solidFill>
                  <a:prstClr val="black"/>
                </a:solidFill>
                <a:cs typeface="Arial" panose="020B0604020202020204" pitchFamily="34" charset="0"/>
              </a:rPr>
              <a:t>hasSecondOrderSibling</a:t>
            </a:r>
            <a:r>
              <a:rPr lang="en-US" sz="1100" dirty="0">
                <a:solidFill>
                  <a:prstClr val="black"/>
                </a:solidFill>
                <a:cs typeface="Arial" panose="020B0604020202020204" pitchFamily="34" charset="0"/>
              </a:rPr>
              <a:t> ?y . </a:t>
            </a:r>
          </a:p>
          <a:p>
            <a:pPr defTabSz="685800" fontAlgn="auto">
              <a:spcBef>
                <a:spcPts val="0"/>
              </a:spcBef>
              <a:spcAft>
                <a:spcPts val="0"/>
              </a:spcAft>
            </a:pPr>
            <a:r>
              <a:rPr lang="en-US" sz="1100" dirty="0">
                <a:solidFill>
                  <a:prstClr val="black"/>
                </a:solidFill>
                <a:cs typeface="Arial" panose="020B0604020202020204" pitchFamily="34" charset="0"/>
              </a:rPr>
              <a:t>?y :</a:t>
            </a:r>
            <a:r>
              <a:rPr lang="en-US" sz="1100" dirty="0" err="1">
                <a:solidFill>
                  <a:prstClr val="black"/>
                </a:solidFill>
                <a:cs typeface="Arial" panose="020B0604020202020204" pitchFamily="34" charset="0"/>
              </a:rPr>
              <a:t>hasSecondOrderSibling</a:t>
            </a:r>
            <a:r>
              <a:rPr lang="en-US" sz="1100" dirty="0">
                <a:solidFill>
                  <a:prstClr val="black"/>
                </a:solidFill>
                <a:cs typeface="Arial" panose="020B0604020202020204" pitchFamily="34" charset="0"/>
              </a:rPr>
              <a:t> ?x</a:t>
            </a:r>
          </a:p>
          <a:p>
            <a:pPr defTabSz="685800" fontAlgn="auto">
              <a:spcBef>
                <a:spcPts val="0"/>
              </a:spcBef>
              <a:spcAft>
                <a:spcPts val="0"/>
              </a:spcAft>
            </a:pPr>
            <a:r>
              <a:rPr lang="en-US" sz="1100" dirty="0">
                <a:solidFill>
                  <a:prstClr val="black"/>
                </a:solidFill>
                <a:cs typeface="Arial" panose="020B0604020202020204" pitchFamily="34" charset="0"/>
              </a:rPr>
              <a:t>}</a:t>
            </a:r>
          </a:p>
          <a:p>
            <a:pPr defTabSz="685800" fontAlgn="auto">
              <a:spcBef>
                <a:spcPts val="0"/>
              </a:spcBef>
              <a:spcAft>
                <a:spcPts val="0"/>
              </a:spcAft>
            </a:pPr>
            <a:r>
              <a:rPr lang="en-US" sz="1100" dirty="0">
                <a:solidFill>
                  <a:prstClr val="black"/>
                </a:solidFill>
                <a:cs typeface="Arial" panose="020B0604020202020204" pitchFamily="34" charset="0"/>
              </a:rPr>
              <a:t>WHERE {</a:t>
            </a:r>
          </a:p>
          <a:p>
            <a:pPr defTabSz="685800" fontAlgn="auto">
              <a:spcBef>
                <a:spcPts val="0"/>
              </a:spcBef>
              <a:spcAft>
                <a:spcPts val="0"/>
              </a:spcAft>
            </a:pPr>
            <a:r>
              <a:rPr lang="en-US" sz="1100" dirty="0">
                <a:solidFill>
                  <a:prstClr val="black"/>
                </a:solidFill>
                <a:cs typeface="Arial" panose="020B0604020202020204" pitchFamily="34" charset="0"/>
              </a:rPr>
              <a:t>?x a </a:t>
            </a:r>
            <a:r>
              <a:rPr lang="en-US" sz="1100" dirty="0" err="1">
                <a:solidFill>
                  <a:prstClr val="black"/>
                </a:solidFill>
                <a:cs typeface="Arial" panose="020B0604020202020204" pitchFamily="34" charset="0"/>
              </a:rPr>
              <a:t>dbo:Monarch</a:t>
            </a:r>
            <a:r>
              <a:rPr lang="en-US" sz="1100" dirty="0">
                <a:solidFill>
                  <a:prstClr val="black"/>
                </a:solidFill>
                <a:cs typeface="Arial" panose="020B0604020202020204" pitchFamily="34" charset="0"/>
              </a:rPr>
              <a:t> . ?y a dbo:Royalty . ?x dbo:parent ?z . ?y dbo:parent ?k . ?z dbo:parent ?r . ?k dbo:parent ?r . ?x </a:t>
            </a:r>
            <a:r>
              <a:rPr lang="en-US" sz="1100" dirty="0" err="1">
                <a:solidFill>
                  <a:prstClr val="black"/>
                </a:solidFill>
                <a:cs typeface="Arial" panose="020B0604020202020204" pitchFamily="34" charset="0"/>
              </a:rPr>
              <a:t>foaf:gender</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xg</a:t>
            </a:r>
            <a:r>
              <a:rPr lang="en-US" sz="1100" dirty="0">
                <a:solidFill>
                  <a:prstClr val="black"/>
                </a:solidFill>
                <a:cs typeface="Arial" panose="020B0604020202020204" pitchFamily="34" charset="0"/>
              </a:rPr>
              <a:t> . </a:t>
            </a:r>
          </a:p>
          <a:p>
            <a:pPr defTabSz="685800" fontAlgn="auto">
              <a:spcBef>
                <a:spcPts val="0"/>
              </a:spcBef>
              <a:spcAft>
                <a:spcPts val="0"/>
              </a:spcAft>
            </a:pPr>
            <a:r>
              <a:rPr lang="en-US" sz="1100" dirty="0">
                <a:solidFill>
                  <a:prstClr val="black"/>
                </a:solidFill>
                <a:cs typeface="Arial" panose="020B0604020202020204" pitchFamily="34" charset="0"/>
              </a:rPr>
              <a:t>?y </a:t>
            </a:r>
            <a:r>
              <a:rPr lang="en-US" sz="1100" dirty="0" err="1">
                <a:solidFill>
                  <a:prstClr val="black"/>
                </a:solidFill>
                <a:cs typeface="Arial" panose="020B0604020202020204" pitchFamily="34" charset="0"/>
              </a:rPr>
              <a:t>foaf:gender</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yg</a:t>
            </a:r>
            <a:r>
              <a:rPr lang="en-US" sz="1100" dirty="0">
                <a:solidFill>
                  <a:prstClr val="black"/>
                </a:solidFill>
                <a:cs typeface="Arial" panose="020B0604020202020204" pitchFamily="34" charset="0"/>
              </a:rPr>
              <a:t> . FILTER (?x != ?y) . FILTER (?z != ?k) .</a:t>
            </a:r>
          </a:p>
          <a:p>
            <a:pPr defTabSz="685800" fontAlgn="auto">
              <a:spcBef>
                <a:spcPts val="0"/>
              </a:spcBef>
              <a:spcAft>
                <a:spcPts val="0"/>
              </a:spcAft>
            </a:pPr>
            <a:r>
              <a:rPr lang="en-US" sz="1100" dirty="0">
                <a:solidFill>
                  <a:prstClr val="black"/>
                </a:solidFill>
                <a:cs typeface="Arial" panose="020B0604020202020204" pitchFamily="34" charset="0"/>
              </a:rPr>
              <a:t>}</a:t>
            </a:r>
          </a:p>
        </p:txBody>
      </p:sp>
      <p:sp>
        <p:nvSpPr>
          <p:cNvPr id="8" name="Rectangle 7"/>
          <p:cNvSpPr/>
          <p:nvPr/>
        </p:nvSpPr>
        <p:spPr>
          <a:xfrm>
            <a:off x="8495322" y="4441902"/>
            <a:ext cx="431914"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9</a:t>
            </a:r>
          </a:p>
        </p:txBody>
      </p:sp>
      <p:sp>
        <p:nvSpPr>
          <p:cNvPr id="6" name="Rectangle 5"/>
          <p:cNvSpPr/>
          <p:nvPr/>
        </p:nvSpPr>
        <p:spPr>
          <a:xfrm>
            <a:off x="107505" y="29428"/>
            <a:ext cx="9036496" cy="1569660"/>
          </a:xfrm>
          <a:prstGeom prst="rect">
            <a:avLst/>
          </a:prstGeom>
          <a:noFill/>
        </p:spPr>
        <p:txBody>
          <a:bodyPr wrap="square" lIns="91440" tIns="45720" rIns="91440" bIns="45720">
            <a:spAutoFit/>
          </a:bodyPr>
          <a:lstStyle/>
          <a:p>
            <a:pPr algn="just" fontAlgn="auto">
              <a:spcBef>
                <a:spcPts val="0"/>
              </a:spcBef>
              <a:spcAft>
                <a:spcPts val="0"/>
              </a:spcAft>
            </a:pP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Similarly to previous case, here we use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Sparql</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query to work instead of SWRL rule No. 25 (see next slides), which is also problematic for Pellet Reasoner (takes too much memory resources). By these queries we uncover implicit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hasSecondOrderSibling</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relations</a:t>
            </a:r>
          </a:p>
        </p:txBody>
      </p:sp>
    </p:spTree>
    <p:extLst>
      <p:ext uri="{BB962C8B-B14F-4D97-AF65-F5344CB8AC3E}">
        <p14:creationId xmlns:p14="http://schemas.microsoft.com/office/powerpoint/2010/main" val="186685043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753" y="1942346"/>
            <a:ext cx="8928992" cy="2677656"/>
          </a:xfrm>
          <a:prstGeom prst="rect">
            <a:avLst/>
          </a:prstGeom>
          <a:solidFill>
            <a:schemeClr val="bg1">
              <a:lumMod val="85000"/>
            </a:schemeClr>
          </a:solidFill>
          <a:ln>
            <a:solidFill>
              <a:schemeClr val="tx1">
                <a:alpha val="96000"/>
              </a:schemeClr>
            </a:solidFill>
          </a:ln>
        </p:spPr>
        <p:txBody>
          <a:bodyPr wrap="square">
            <a:spAutoFit/>
          </a:bodyPr>
          <a:lstStyle/>
          <a:p>
            <a:pPr defTabSz="685800" fontAlgn="auto">
              <a:spcBef>
                <a:spcPts val="0"/>
              </a:spcBef>
              <a:spcAft>
                <a:spcPts val="0"/>
              </a:spcAft>
            </a:pPr>
            <a:r>
              <a:rPr lang="en-US" sz="1200" dirty="0">
                <a:solidFill>
                  <a:prstClr val="black"/>
                </a:solidFill>
                <a:cs typeface="Arial" panose="020B0604020202020204" pitchFamily="34" charset="0"/>
              </a:rPr>
              <a:t>PREFIX owl: &lt;http://www.w3.org/2002/07/owl#&gt;</a:t>
            </a:r>
          </a:p>
          <a:p>
            <a:pPr defTabSz="685800" fontAlgn="auto">
              <a:spcBef>
                <a:spcPts val="0"/>
              </a:spcBef>
              <a:spcAft>
                <a:spcPts val="0"/>
              </a:spcAft>
            </a:pPr>
            <a:r>
              <a:rPr lang="en-US" sz="1200" dirty="0">
                <a:solidFill>
                  <a:prstClr val="black"/>
                </a:solidFill>
                <a:cs typeface="Arial" panose="020B0604020202020204" pitchFamily="34" charset="0"/>
              </a:rPr>
              <a:t>PREFIX </a:t>
            </a:r>
            <a:r>
              <a:rPr lang="en-US" sz="1200" dirty="0" err="1">
                <a:solidFill>
                  <a:prstClr val="black"/>
                </a:solidFill>
                <a:cs typeface="Arial" panose="020B0604020202020204" pitchFamily="34" charset="0"/>
              </a:rPr>
              <a:t>foaf</a:t>
            </a:r>
            <a:r>
              <a:rPr lang="en-US" sz="1200" dirty="0">
                <a:solidFill>
                  <a:prstClr val="black"/>
                </a:solidFill>
                <a:cs typeface="Arial" panose="020B0604020202020204" pitchFamily="34" charset="0"/>
              </a:rPr>
              <a:t>: &lt;http://xmlns.com/foaf/0.1/&gt;</a:t>
            </a:r>
          </a:p>
          <a:p>
            <a:pPr defTabSz="685800" fontAlgn="auto">
              <a:spcBef>
                <a:spcPts val="0"/>
              </a:spcBef>
              <a:spcAft>
                <a:spcPts val="0"/>
              </a:spcAft>
            </a:pPr>
            <a:r>
              <a:rPr lang="en-US" sz="1200" dirty="0">
                <a:solidFill>
                  <a:prstClr val="black"/>
                </a:solidFill>
                <a:cs typeface="Arial" panose="020B0604020202020204" pitchFamily="34" charset="0"/>
              </a:rPr>
              <a:t>PREFIX : &lt;https://ai.it.jyu.fi/vagan/ontologies/2019/royalty.owl#&gt;</a:t>
            </a:r>
          </a:p>
          <a:p>
            <a:pPr defTabSz="685800" fontAlgn="auto">
              <a:spcBef>
                <a:spcPts val="0"/>
              </a:spcBef>
              <a:spcAft>
                <a:spcPts val="0"/>
              </a:spcAft>
            </a:pPr>
            <a:r>
              <a:rPr lang="en-US" sz="1200" dirty="0">
                <a:solidFill>
                  <a:prstClr val="black"/>
                </a:solidFill>
                <a:cs typeface="Arial" panose="020B0604020202020204" pitchFamily="34" charset="0"/>
              </a:rPr>
              <a:t>PREFIX dbo: &lt;http://dbpedia.org/ontology/&gt;</a:t>
            </a:r>
          </a:p>
          <a:p>
            <a:pPr defTabSz="685800" fontAlgn="auto">
              <a:spcBef>
                <a:spcPts val="0"/>
              </a:spcBef>
              <a:spcAft>
                <a:spcPts val="0"/>
              </a:spcAft>
            </a:pPr>
            <a:endParaRPr lang="en-US" sz="1200" dirty="0">
              <a:solidFill>
                <a:prstClr val="black"/>
              </a:solidFill>
              <a:cs typeface="Arial" panose="020B0604020202020204" pitchFamily="34" charset="0"/>
            </a:endParaRPr>
          </a:p>
          <a:p>
            <a:pPr defTabSz="685800" fontAlgn="auto">
              <a:spcBef>
                <a:spcPts val="0"/>
              </a:spcBef>
              <a:spcAft>
                <a:spcPts val="0"/>
              </a:spcAft>
            </a:pPr>
            <a:r>
              <a:rPr lang="en-US" sz="1200" dirty="0">
                <a:solidFill>
                  <a:prstClr val="black"/>
                </a:solidFill>
                <a:cs typeface="Arial" panose="020B0604020202020204" pitchFamily="34" charset="0"/>
              </a:rPr>
              <a:t>CONSTRUCT {</a:t>
            </a:r>
          </a:p>
          <a:p>
            <a:pPr defTabSz="685800" fontAlgn="auto">
              <a:spcBef>
                <a:spcPts val="0"/>
              </a:spcBef>
              <a:spcAft>
                <a:spcPts val="0"/>
              </a:spcAft>
            </a:pPr>
            <a:r>
              <a:rPr lang="en-US" sz="1200" dirty="0">
                <a:solidFill>
                  <a:prstClr val="black"/>
                </a:solidFill>
                <a:cs typeface="Arial" panose="020B0604020202020204" pitchFamily="34" charset="0"/>
              </a:rPr>
              <a:t>?x a :Person . ?y a :Person . ?z a :Person . ?k a :Person . ?r a :Person . ?x dbo:parent ?z . ?y dbo:parent ?k . ?z dbo:parent ?r . ?k dbo:parent ?r . dbo:parent a owl:ObjectProperty . :</a:t>
            </a:r>
            <a:r>
              <a:rPr lang="en-US" sz="1200" dirty="0" err="1">
                <a:solidFill>
                  <a:prstClr val="black"/>
                </a:solidFill>
                <a:cs typeface="Arial" panose="020B0604020202020204" pitchFamily="34" charset="0"/>
              </a:rPr>
              <a:t>hasSecondOrderSibling</a:t>
            </a:r>
            <a:r>
              <a:rPr lang="en-US" sz="1200" dirty="0">
                <a:solidFill>
                  <a:prstClr val="black"/>
                </a:solidFill>
                <a:cs typeface="Arial" panose="020B0604020202020204" pitchFamily="34" charset="0"/>
              </a:rPr>
              <a:t> a owl:ObjectProperty . </a:t>
            </a:r>
          </a:p>
          <a:p>
            <a:pPr defTabSz="685800" fontAlgn="auto">
              <a:spcBef>
                <a:spcPts val="0"/>
              </a:spcBef>
              <a:spcAft>
                <a:spcPts val="0"/>
              </a:spcAft>
            </a:pPr>
            <a:r>
              <a:rPr lang="en-US" sz="1200" dirty="0">
                <a:solidFill>
                  <a:prstClr val="black"/>
                </a:solidFill>
                <a:cs typeface="Arial" panose="020B0604020202020204" pitchFamily="34" charset="0"/>
              </a:rPr>
              <a:t>?x :</a:t>
            </a:r>
            <a:r>
              <a:rPr lang="en-US" sz="1200" dirty="0" err="1">
                <a:solidFill>
                  <a:prstClr val="black"/>
                </a:solidFill>
                <a:cs typeface="Arial" panose="020B0604020202020204" pitchFamily="34" charset="0"/>
              </a:rPr>
              <a:t>hasSecondOrderSibling</a:t>
            </a:r>
            <a:r>
              <a:rPr lang="en-US" sz="1200" dirty="0">
                <a:solidFill>
                  <a:prstClr val="black"/>
                </a:solidFill>
                <a:cs typeface="Arial" panose="020B0604020202020204" pitchFamily="34" charset="0"/>
              </a:rPr>
              <a:t> ?y . ?y :</a:t>
            </a:r>
            <a:r>
              <a:rPr lang="en-US" sz="1200" dirty="0" err="1">
                <a:solidFill>
                  <a:prstClr val="black"/>
                </a:solidFill>
                <a:cs typeface="Arial" panose="020B0604020202020204" pitchFamily="34" charset="0"/>
              </a:rPr>
              <a:t>hasSecondOrderSibling</a:t>
            </a:r>
            <a:r>
              <a:rPr lang="en-US" sz="1200" dirty="0">
                <a:solidFill>
                  <a:prstClr val="black"/>
                </a:solidFill>
                <a:cs typeface="Arial" panose="020B0604020202020204" pitchFamily="34" charset="0"/>
              </a:rPr>
              <a:t> ?x</a:t>
            </a:r>
          </a:p>
          <a:p>
            <a:pPr defTabSz="685800" fontAlgn="auto">
              <a:spcBef>
                <a:spcPts val="0"/>
              </a:spcBef>
              <a:spcAft>
                <a:spcPts val="0"/>
              </a:spcAft>
            </a:pPr>
            <a:r>
              <a:rPr lang="en-US" sz="1200" dirty="0">
                <a:solidFill>
                  <a:prstClr val="black"/>
                </a:solidFill>
                <a:cs typeface="Arial" panose="020B0604020202020204" pitchFamily="34" charset="0"/>
              </a:rPr>
              <a:t>}</a:t>
            </a:r>
          </a:p>
          <a:p>
            <a:pPr defTabSz="685800" fontAlgn="auto">
              <a:spcBef>
                <a:spcPts val="0"/>
              </a:spcBef>
              <a:spcAft>
                <a:spcPts val="0"/>
              </a:spcAft>
            </a:pPr>
            <a:r>
              <a:rPr lang="en-US" sz="1200" dirty="0">
                <a:solidFill>
                  <a:prstClr val="black"/>
                </a:solidFill>
                <a:cs typeface="Arial" panose="020B0604020202020204" pitchFamily="34" charset="0"/>
              </a:rPr>
              <a:t>WHERE {</a:t>
            </a:r>
          </a:p>
          <a:p>
            <a:pPr defTabSz="685800" fontAlgn="auto">
              <a:spcBef>
                <a:spcPts val="0"/>
              </a:spcBef>
              <a:spcAft>
                <a:spcPts val="0"/>
              </a:spcAft>
            </a:pPr>
            <a:r>
              <a:rPr lang="en-US" sz="1200" dirty="0">
                <a:solidFill>
                  <a:prstClr val="black"/>
                </a:solidFill>
                <a:cs typeface="Arial" panose="020B0604020202020204" pitchFamily="34" charset="0"/>
              </a:rPr>
              <a:t>?x a dbo:Royalty . ?y a dbo:Royalty . ?x dbo:parent ?z . ?y dbo:parent ?k . ?z dbo:parent ?r . ?k dbo:parent ?r . </a:t>
            </a:r>
          </a:p>
          <a:p>
            <a:pPr defTabSz="685800" fontAlgn="auto">
              <a:spcBef>
                <a:spcPts val="0"/>
              </a:spcBef>
              <a:spcAft>
                <a:spcPts val="0"/>
              </a:spcAft>
            </a:pPr>
            <a:r>
              <a:rPr lang="en-US" sz="1200" dirty="0">
                <a:solidFill>
                  <a:prstClr val="black"/>
                </a:solidFill>
                <a:cs typeface="Arial" panose="020B0604020202020204" pitchFamily="34" charset="0"/>
              </a:rPr>
              <a:t>?x </a:t>
            </a:r>
            <a:r>
              <a:rPr lang="en-US" sz="1200" dirty="0" err="1">
                <a:solidFill>
                  <a:prstClr val="black"/>
                </a:solidFill>
                <a:cs typeface="Arial" panose="020B0604020202020204" pitchFamily="34" charset="0"/>
              </a:rPr>
              <a:t>foaf:gender</a:t>
            </a:r>
            <a:r>
              <a:rPr lang="en-US" sz="1200" dirty="0">
                <a:solidFill>
                  <a:prstClr val="black"/>
                </a:solidFill>
                <a:cs typeface="Arial" panose="020B0604020202020204" pitchFamily="34" charset="0"/>
              </a:rPr>
              <a:t> ?</a:t>
            </a:r>
            <a:r>
              <a:rPr lang="en-US" sz="1200" dirty="0" err="1">
                <a:solidFill>
                  <a:prstClr val="black"/>
                </a:solidFill>
                <a:cs typeface="Arial" panose="020B0604020202020204" pitchFamily="34" charset="0"/>
              </a:rPr>
              <a:t>xg</a:t>
            </a:r>
            <a:r>
              <a:rPr lang="en-US" sz="1200" dirty="0">
                <a:solidFill>
                  <a:prstClr val="black"/>
                </a:solidFill>
                <a:cs typeface="Arial" panose="020B0604020202020204" pitchFamily="34" charset="0"/>
              </a:rPr>
              <a:t> . ?y </a:t>
            </a:r>
            <a:r>
              <a:rPr lang="en-US" sz="1200" dirty="0" err="1">
                <a:solidFill>
                  <a:prstClr val="black"/>
                </a:solidFill>
                <a:cs typeface="Arial" panose="020B0604020202020204" pitchFamily="34" charset="0"/>
              </a:rPr>
              <a:t>foaf:gender</a:t>
            </a:r>
            <a:r>
              <a:rPr lang="en-US" sz="1200" dirty="0">
                <a:solidFill>
                  <a:prstClr val="black"/>
                </a:solidFill>
                <a:cs typeface="Arial" panose="020B0604020202020204" pitchFamily="34" charset="0"/>
              </a:rPr>
              <a:t> ?</a:t>
            </a:r>
            <a:r>
              <a:rPr lang="en-US" sz="1200" dirty="0" err="1">
                <a:solidFill>
                  <a:prstClr val="black"/>
                </a:solidFill>
                <a:cs typeface="Arial" panose="020B0604020202020204" pitchFamily="34" charset="0"/>
              </a:rPr>
              <a:t>yg</a:t>
            </a:r>
            <a:r>
              <a:rPr lang="en-US" sz="1200" dirty="0">
                <a:solidFill>
                  <a:prstClr val="black"/>
                </a:solidFill>
                <a:cs typeface="Arial" panose="020B0604020202020204" pitchFamily="34" charset="0"/>
              </a:rPr>
              <a:t> . FILTER (?x != ?y) . FILTER (?z != ?k) .</a:t>
            </a:r>
          </a:p>
          <a:p>
            <a:pPr defTabSz="685800" fontAlgn="auto">
              <a:spcBef>
                <a:spcPts val="0"/>
              </a:spcBef>
              <a:spcAft>
                <a:spcPts val="0"/>
              </a:spcAft>
            </a:pPr>
            <a:r>
              <a:rPr lang="en-US" sz="1200" dirty="0">
                <a:solidFill>
                  <a:prstClr val="black"/>
                </a:solidFill>
                <a:cs typeface="Arial" panose="020B0604020202020204" pitchFamily="34" charset="0"/>
              </a:rPr>
              <a:t>}</a:t>
            </a:r>
          </a:p>
        </p:txBody>
      </p:sp>
      <p:sp>
        <p:nvSpPr>
          <p:cNvPr id="3" name="Rectangle 2"/>
          <p:cNvSpPr/>
          <p:nvPr/>
        </p:nvSpPr>
        <p:spPr>
          <a:xfrm>
            <a:off x="8333948" y="2018792"/>
            <a:ext cx="725328"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auto">
              <a:spcBef>
                <a:spcPts val="0"/>
              </a:spcBef>
              <a:spcAft>
                <a:spcPts val="0"/>
              </a:spcAft>
            </a:pPr>
            <a:r>
              <a:rPr lang="en-US" sz="405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cs typeface="Arial" panose="020B0604020202020204" pitchFamily="34" charset="0"/>
              </a:rPr>
              <a:t>10</a:t>
            </a:r>
          </a:p>
        </p:txBody>
      </p:sp>
      <p:sp>
        <p:nvSpPr>
          <p:cNvPr id="5" name="Rectangle 4"/>
          <p:cNvSpPr/>
          <p:nvPr/>
        </p:nvSpPr>
        <p:spPr>
          <a:xfrm>
            <a:off x="107505" y="29428"/>
            <a:ext cx="9036496" cy="1569660"/>
          </a:xfrm>
          <a:prstGeom prst="rect">
            <a:avLst/>
          </a:prstGeom>
          <a:noFill/>
        </p:spPr>
        <p:txBody>
          <a:bodyPr wrap="square" lIns="91440" tIns="45720" rIns="91440" bIns="45720">
            <a:spAutoFit/>
          </a:bodyPr>
          <a:lstStyle/>
          <a:p>
            <a:pPr algn="just" fontAlgn="auto">
              <a:spcBef>
                <a:spcPts val="0"/>
              </a:spcBef>
              <a:spcAft>
                <a:spcPts val="0"/>
              </a:spcAft>
            </a:pP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Similarly to previous case, here we use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Sparql</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query to work instead of SWRL rule No. 25 (see next slides), which is also problematic for Pellet Reasoner (takes too much memory resources). By these queries we uncover implicit :</a:t>
            </a:r>
            <a:r>
              <a:rPr lang="en-US" sz="2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hasSecondOrderSibling</a:t>
            </a:r>
            <a:r>
              <a:rPr lang="en-US" sz="2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relations</a:t>
            </a:r>
          </a:p>
        </p:txBody>
      </p:sp>
    </p:spTree>
    <p:extLst>
      <p:ext uri="{BB962C8B-B14F-4D97-AF65-F5344CB8AC3E}">
        <p14:creationId xmlns:p14="http://schemas.microsoft.com/office/powerpoint/2010/main" val="392707161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545" y="620688"/>
            <a:ext cx="9073008" cy="6093976"/>
          </a:xfrm>
          <a:prstGeom prst="rect">
            <a:avLst/>
          </a:prstGeom>
          <a:noFill/>
        </p:spPr>
        <p:txBody>
          <a:bodyPr wrap="square" rtlCol="0">
            <a:spAutoFit/>
          </a:bodyPr>
          <a:lstStyle/>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 -&gt; </a:t>
            </a:r>
            <a:r>
              <a:rPr lang="es-ES" sz="1000" dirty="0" err="1">
                <a:solidFill>
                  <a:prstClr val="black"/>
                </a:solidFill>
                <a:latin typeface="Calibri"/>
              </a:rPr>
              <a:t>hasFather</a:t>
            </a:r>
            <a:r>
              <a:rPr lang="es-ES" sz="1000" dirty="0">
                <a:solidFill>
                  <a:prstClr val="black"/>
                </a:solidFill>
                <a:latin typeface="Calibri"/>
              </a:rPr>
              <a:t>(?x, ?y)</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Woman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 -&gt; </a:t>
            </a:r>
            <a:r>
              <a:rPr lang="es-ES" sz="1000" dirty="0" err="1">
                <a:solidFill>
                  <a:prstClr val="black"/>
                </a:solidFill>
                <a:latin typeface="Calibri"/>
              </a:rPr>
              <a:t>hasMother</a:t>
            </a:r>
            <a:r>
              <a:rPr lang="es-ES" sz="1000" dirty="0">
                <a:solidFill>
                  <a:prstClr val="black"/>
                </a:solidFill>
                <a:latin typeface="Calibri"/>
              </a:rPr>
              <a:t>(?x, ?y)</a:t>
            </a:r>
          </a:p>
          <a:p>
            <a:pPr marL="449263" indent="-449263" fontAlgn="auto">
              <a:spcBef>
                <a:spcPts val="0"/>
              </a:spcBef>
              <a:spcAft>
                <a:spcPts val="0"/>
              </a:spcAft>
              <a:buFont typeface="+mj-lt"/>
              <a:buAutoNum type="arabicPeriod"/>
            </a:pPr>
            <a:r>
              <a:rPr lang="es-ES" sz="1000" dirty="0" err="1">
                <a:solidFill>
                  <a:prstClr val="black"/>
                </a:solidFill>
                <a:latin typeface="Calibri"/>
              </a:rPr>
              <a:t>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 -&gt; </a:t>
            </a:r>
            <a:r>
              <a:rPr lang="es-ES" sz="1000" dirty="0" err="1">
                <a:solidFill>
                  <a:prstClr val="black"/>
                </a:solidFill>
                <a:latin typeface="Calibri"/>
              </a:rPr>
              <a:t>isSonOf</a:t>
            </a:r>
            <a:r>
              <a:rPr lang="es-ES" sz="1000" dirty="0">
                <a:solidFill>
                  <a:prstClr val="black"/>
                </a:solidFill>
                <a:latin typeface="Calibri"/>
              </a:rPr>
              <a:t>(?x, ?y)</a:t>
            </a:r>
          </a:p>
          <a:p>
            <a:pPr marL="449263" indent="-449263" fontAlgn="auto">
              <a:spcBef>
                <a:spcPts val="0"/>
              </a:spcBef>
              <a:spcAft>
                <a:spcPts val="0"/>
              </a:spcAft>
              <a:buFont typeface="+mj-lt"/>
              <a:buAutoNum type="arabicPeriod"/>
            </a:pPr>
            <a:r>
              <a:rPr lang="en-US" sz="1000" dirty="0">
                <a:solidFill>
                  <a:prstClr val="black"/>
                </a:solidFill>
                <a:latin typeface="Calibri"/>
              </a:rPr>
              <a:t>Woman(?x</a:t>
            </a:r>
            <a:r>
              <a:rPr lang="en-US" sz="1000">
                <a:solidFill>
                  <a:prstClr val="black"/>
                </a:solidFill>
                <a:latin typeface="Calibri"/>
              </a:rPr>
              <a:t>) ^ </a:t>
            </a:r>
            <a:r>
              <a:rPr lang="en-US" sz="1000" dirty="0">
                <a:solidFill>
                  <a:prstClr val="black"/>
                </a:solidFill>
                <a:latin typeface="Calibri"/>
              </a:rPr>
              <a:t>Person(?y</a:t>
            </a:r>
            <a:r>
              <a:rPr lang="en-US" sz="1000">
                <a:solidFill>
                  <a:prstClr val="black"/>
                </a:solidFill>
                <a:latin typeface="Calibri"/>
              </a:rPr>
              <a:t>) ^ </a:t>
            </a:r>
            <a:r>
              <a:rPr lang="en-US" sz="1000" dirty="0">
                <a:solidFill>
                  <a:prstClr val="black"/>
                </a:solidFill>
                <a:latin typeface="Calibri"/>
              </a:rPr>
              <a:t>dbo:parent(?x, ?y) -&gt; </a:t>
            </a:r>
            <a:r>
              <a:rPr lang="en-US" sz="1000" dirty="0" err="1">
                <a:solidFill>
                  <a:prstClr val="black"/>
                </a:solidFill>
                <a:latin typeface="Calibri"/>
              </a:rPr>
              <a:t>isDaughterOf</a:t>
            </a:r>
            <a:r>
              <a:rPr lang="en-US" sz="1000" dirty="0">
                <a:solidFill>
                  <a:prstClr val="black"/>
                </a:solidFill>
                <a:latin typeface="Calibri"/>
              </a:rPr>
              <a:t>(?x, ?y)</a:t>
            </a:r>
          </a:p>
          <a:p>
            <a:pPr marL="449263" indent="-449263" fontAlgn="auto">
              <a:spcBef>
                <a:spcPts val="0"/>
              </a:spcBef>
              <a:spcAft>
                <a:spcPts val="0"/>
              </a:spcAft>
              <a:buFont typeface="+mj-lt"/>
              <a:buAutoNum type="arabicPeriod"/>
            </a:pPr>
            <a:r>
              <a:rPr lang="en-US" sz="1000" dirty="0">
                <a:solidFill>
                  <a:prstClr val="black"/>
                </a:solidFill>
                <a:latin typeface="Calibri"/>
              </a:rPr>
              <a:t>Man(?x</a:t>
            </a:r>
            <a:r>
              <a:rPr lang="en-US" sz="1000">
                <a:solidFill>
                  <a:prstClr val="black"/>
                </a:solidFill>
                <a:latin typeface="Calibri"/>
              </a:rPr>
              <a:t>) ^ </a:t>
            </a:r>
            <a:r>
              <a:rPr lang="en-US" sz="1000" dirty="0">
                <a:solidFill>
                  <a:prstClr val="black"/>
                </a:solidFill>
                <a:latin typeface="Calibri"/>
              </a:rPr>
              <a:t>Woman(?y</a:t>
            </a:r>
            <a:r>
              <a:rPr lang="en-US" sz="1000">
                <a:solidFill>
                  <a:prstClr val="black"/>
                </a:solidFill>
                <a:latin typeface="Calibri"/>
              </a:rPr>
              <a:t>) ^ </a:t>
            </a:r>
            <a:r>
              <a:rPr lang="en-US" sz="1000" dirty="0">
                <a:solidFill>
                  <a:prstClr val="black"/>
                </a:solidFill>
                <a:latin typeface="Calibri"/>
              </a:rPr>
              <a:t>dbo:spouse(?x, ?y) -&gt; </a:t>
            </a:r>
            <a:r>
              <a:rPr lang="en-US" sz="1000" dirty="0" err="1">
                <a:solidFill>
                  <a:prstClr val="black"/>
                </a:solidFill>
                <a:latin typeface="Calibri"/>
              </a:rPr>
              <a:t>hasWife</a:t>
            </a:r>
            <a:r>
              <a:rPr lang="en-US" sz="1000" dirty="0">
                <a:solidFill>
                  <a:prstClr val="black"/>
                </a:solidFill>
                <a:latin typeface="Calibri"/>
              </a:rPr>
              <a:t>(?x, ?y</a:t>
            </a:r>
            <a:r>
              <a:rPr lang="en-US" sz="1000">
                <a:solidFill>
                  <a:prstClr val="black"/>
                </a:solidFill>
                <a:latin typeface="Calibri"/>
              </a:rPr>
              <a:t>) ^ </a:t>
            </a:r>
            <a:r>
              <a:rPr lang="en-US" sz="1000" dirty="0" err="1">
                <a:solidFill>
                  <a:prstClr val="black"/>
                </a:solidFill>
                <a:latin typeface="Calibri"/>
              </a:rPr>
              <a:t>hasHusband</a:t>
            </a:r>
            <a:r>
              <a:rPr lang="en-US" sz="1000" dirty="0">
                <a:solidFill>
                  <a:prstClr val="black"/>
                </a:solidFill>
                <a:latin typeface="Calibri"/>
              </a:rPr>
              <a:t>(?y, ?x)</a:t>
            </a:r>
          </a:p>
          <a:p>
            <a:pPr marL="449263" indent="-449263" fontAlgn="auto">
              <a:spcBef>
                <a:spcPts val="0"/>
              </a:spcBef>
              <a:spcAft>
                <a:spcPts val="0"/>
              </a:spcAft>
              <a:buFont typeface="+mj-lt"/>
              <a:buAutoNum type="arabicPeriod"/>
            </a:pPr>
            <a:r>
              <a:rPr lang="en-US" sz="1000" dirty="0">
                <a:solidFill>
                  <a:prstClr val="black"/>
                </a:solidFill>
                <a:latin typeface="Calibri"/>
              </a:rPr>
              <a:t>Man(?x</a:t>
            </a:r>
            <a:r>
              <a:rPr lang="en-US" sz="1000">
                <a:solidFill>
                  <a:prstClr val="black"/>
                </a:solidFill>
                <a:latin typeface="Calibri"/>
              </a:rPr>
              <a:t>) ^ </a:t>
            </a:r>
            <a:r>
              <a:rPr lang="en-US" sz="1000" dirty="0">
                <a:solidFill>
                  <a:prstClr val="black"/>
                </a:solidFill>
                <a:latin typeface="Calibri"/>
              </a:rPr>
              <a:t>Man(?y</a:t>
            </a:r>
            <a:r>
              <a:rPr lang="en-US" sz="1000">
                <a:solidFill>
                  <a:prstClr val="black"/>
                </a:solidFill>
                <a:latin typeface="Calibri"/>
              </a:rPr>
              <a:t>) ^ </a:t>
            </a:r>
            <a:r>
              <a:rPr lang="en-US" sz="1000" dirty="0">
                <a:solidFill>
                  <a:prstClr val="black"/>
                </a:solidFill>
                <a:latin typeface="Calibri"/>
              </a:rPr>
              <a:t>dbo:spouse(?x, ?y) -&gt; man-man(?x, ?y)</a:t>
            </a:r>
          </a:p>
          <a:p>
            <a:pPr marL="449263" indent="-449263" fontAlgn="auto">
              <a:spcBef>
                <a:spcPts val="0"/>
              </a:spcBef>
              <a:spcAft>
                <a:spcPts val="0"/>
              </a:spcAft>
              <a:buFont typeface="+mj-lt"/>
              <a:buAutoNum type="arabicPeriod"/>
            </a:pPr>
            <a:r>
              <a:rPr lang="en-US" sz="1000" dirty="0">
                <a:solidFill>
                  <a:prstClr val="black"/>
                </a:solidFill>
                <a:latin typeface="Calibri"/>
              </a:rPr>
              <a:t>Woman(?x</a:t>
            </a:r>
            <a:r>
              <a:rPr lang="en-US" sz="1000">
                <a:solidFill>
                  <a:prstClr val="black"/>
                </a:solidFill>
                <a:latin typeface="Calibri"/>
              </a:rPr>
              <a:t>) ^ </a:t>
            </a:r>
            <a:r>
              <a:rPr lang="en-US" sz="1000" dirty="0">
                <a:solidFill>
                  <a:prstClr val="black"/>
                </a:solidFill>
                <a:latin typeface="Calibri"/>
              </a:rPr>
              <a:t>Woman(?y</a:t>
            </a:r>
            <a:r>
              <a:rPr lang="en-US" sz="1000">
                <a:solidFill>
                  <a:prstClr val="black"/>
                </a:solidFill>
                <a:latin typeface="Calibri"/>
              </a:rPr>
              <a:t>) ^ </a:t>
            </a:r>
            <a:r>
              <a:rPr lang="en-US" sz="1000" dirty="0">
                <a:solidFill>
                  <a:prstClr val="black"/>
                </a:solidFill>
                <a:latin typeface="Calibri"/>
              </a:rPr>
              <a:t>dbo:spouse(?x, ?y) -&gt; woman-woman(?x, ?y)</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 -&gt; </a:t>
            </a:r>
            <a:r>
              <a:rPr lang="es-ES" sz="1000" dirty="0" err="1">
                <a:solidFill>
                  <a:prstClr val="black"/>
                </a:solidFill>
                <a:latin typeface="Calibri"/>
              </a:rPr>
              <a:t>hasGrandParent</a:t>
            </a:r>
            <a:r>
              <a:rPr lang="es-ES" sz="1000" dirty="0">
                <a:solidFill>
                  <a:prstClr val="black"/>
                </a:solidFill>
                <a:latin typeface="Calibri"/>
              </a:rPr>
              <a:t>(?x, ?z)</a:t>
            </a:r>
          </a:p>
          <a:p>
            <a:pPr marL="449263" indent="-449263" fontAlgn="auto">
              <a:spcBef>
                <a:spcPts val="0"/>
              </a:spcBef>
              <a:spcAft>
                <a:spcPts val="0"/>
              </a:spcAft>
              <a:buFont typeface="+mj-lt"/>
              <a:buAutoNum type="arabicPeriod"/>
            </a:pPr>
            <a:r>
              <a:rPr lang="es-ES" sz="1000" dirty="0" err="1">
                <a:solidFill>
                  <a:prstClr val="black"/>
                </a:solidFill>
                <a:latin typeface="Calibri"/>
              </a:rPr>
              <a:t>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 -&gt; </a:t>
            </a:r>
            <a:r>
              <a:rPr lang="es-ES" sz="1000" dirty="0" err="1">
                <a:solidFill>
                  <a:prstClr val="black"/>
                </a:solidFill>
                <a:latin typeface="Calibri"/>
              </a:rPr>
              <a:t>isGrandSonOf</a:t>
            </a:r>
            <a:r>
              <a:rPr lang="es-ES" sz="1000" dirty="0">
                <a:solidFill>
                  <a:prstClr val="black"/>
                </a:solidFill>
                <a:latin typeface="Calibri"/>
              </a:rPr>
              <a:t>(?x, ?z)</a:t>
            </a:r>
          </a:p>
          <a:p>
            <a:pPr marL="449263" indent="-449263" fontAlgn="auto">
              <a:spcBef>
                <a:spcPts val="0"/>
              </a:spcBef>
              <a:spcAft>
                <a:spcPts val="0"/>
              </a:spcAft>
              <a:buFont typeface="+mj-lt"/>
              <a:buAutoNum type="arabicPeriod"/>
            </a:pPr>
            <a:r>
              <a:rPr lang="es-ES" sz="1000" dirty="0" err="1">
                <a:solidFill>
                  <a:prstClr val="black"/>
                </a:solidFill>
                <a:latin typeface="Calibri"/>
              </a:rPr>
              <a:t>Woman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 -&gt; </a:t>
            </a:r>
            <a:r>
              <a:rPr lang="es-ES" sz="1000" dirty="0" err="1">
                <a:solidFill>
                  <a:prstClr val="black"/>
                </a:solidFill>
                <a:latin typeface="Calibri"/>
              </a:rPr>
              <a:t>isGrandDaughterOf</a:t>
            </a:r>
            <a:r>
              <a:rPr lang="es-ES" sz="1000" dirty="0">
                <a:solidFill>
                  <a:prstClr val="black"/>
                </a:solidFill>
                <a:latin typeface="Calibri"/>
              </a:rPr>
              <a:t>(?x, ?z)</a:t>
            </a:r>
          </a:p>
          <a:p>
            <a:pPr marL="449263" indent="-449263" fontAlgn="auto">
              <a:spcBef>
                <a:spcPts val="0"/>
              </a:spcBef>
              <a:spcAft>
                <a:spcPts val="0"/>
              </a:spcAft>
              <a:buFont typeface="+mj-lt"/>
              <a:buAutoNum type="arabicPeriod"/>
            </a:pPr>
            <a:r>
              <a:rPr lang="en-US" sz="1000" dirty="0">
                <a:solidFill>
                  <a:prstClr val="black"/>
                </a:solidFill>
                <a:latin typeface="Calibri"/>
              </a:rPr>
              <a:t>Person(?x</a:t>
            </a:r>
            <a:r>
              <a:rPr lang="en-US" sz="1000">
                <a:solidFill>
                  <a:prstClr val="black"/>
                </a:solidFill>
                <a:latin typeface="Calibri"/>
              </a:rPr>
              <a:t>) ^ </a:t>
            </a:r>
            <a:r>
              <a:rPr lang="en-US" sz="1000" dirty="0">
                <a:solidFill>
                  <a:prstClr val="black"/>
                </a:solidFill>
                <a:latin typeface="Calibri"/>
              </a:rPr>
              <a:t>Person(?y</a:t>
            </a:r>
            <a:r>
              <a:rPr lang="en-US" sz="1000">
                <a:solidFill>
                  <a:prstClr val="black"/>
                </a:solidFill>
                <a:latin typeface="Calibri"/>
              </a:rPr>
              <a:t>) ^ </a:t>
            </a:r>
            <a:r>
              <a:rPr lang="en-US" sz="1000" dirty="0">
                <a:solidFill>
                  <a:prstClr val="black"/>
                </a:solidFill>
                <a:latin typeface="Calibri"/>
              </a:rPr>
              <a:t>Woman(?z</a:t>
            </a:r>
            <a:r>
              <a:rPr lang="en-US" sz="1000">
                <a:solidFill>
                  <a:prstClr val="black"/>
                </a:solidFill>
                <a:latin typeface="Calibri"/>
              </a:rPr>
              <a:t>) ^ </a:t>
            </a:r>
            <a:r>
              <a:rPr lang="en-US" sz="1000" dirty="0">
                <a:solidFill>
                  <a:prstClr val="black"/>
                </a:solidFill>
                <a:latin typeface="Calibri"/>
              </a:rPr>
              <a:t>dbo:parent(?x, ?y</a:t>
            </a:r>
            <a:r>
              <a:rPr lang="en-US" sz="1000">
                <a:solidFill>
                  <a:prstClr val="black"/>
                </a:solidFill>
                <a:latin typeface="Calibri"/>
              </a:rPr>
              <a:t>) ^ </a:t>
            </a:r>
            <a:r>
              <a:rPr lang="en-US" sz="1000" dirty="0">
                <a:solidFill>
                  <a:prstClr val="black"/>
                </a:solidFill>
                <a:latin typeface="Calibri"/>
              </a:rPr>
              <a:t>dbo:parent(?y, ?z)  -&gt; </a:t>
            </a:r>
            <a:r>
              <a:rPr lang="en-US" sz="1000" dirty="0" err="1">
                <a:solidFill>
                  <a:prstClr val="black"/>
                </a:solidFill>
                <a:latin typeface="Calibri"/>
              </a:rPr>
              <a:t>hasGrandMother</a:t>
            </a:r>
            <a:r>
              <a:rPr lang="en-US" sz="1000" dirty="0">
                <a:solidFill>
                  <a:prstClr val="black"/>
                </a:solidFill>
                <a:latin typeface="Calibri"/>
              </a:rPr>
              <a:t>(?x, ?z)</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 -&gt; </a:t>
            </a:r>
            <a:r>
              <a:rPr lang="es-ES" sz="1000" dirty="0" err="1">
                <a:solidFill>
                  <a:prstClr val="black"/>
                </a:solidFill>
                <a:latin typeface="Calibri"/>
              </a:rPr>
              <a:t>hasGrandFather</a:t>
            </a:r>
            <a:r>
              <a:rPr lang="es-ES" sz="1000" dirty="0">
                <a:solidFill>
                  <a:prstClr val="black"/>
                </a:solidFill>
                <a:latin typeface="Calibri"/>
              </a:rPr>
              <a:t>(?x, ?z)</a:t>
            </a:r>
          </a:p>
          <a:p>
            <a:pPr marL="449263" indent="-449263" fontAlgn="auto">
              <a:spcBef>
                <a:spcPts val="0"/>
              </a:spcBef>
              <a:spcAft>
                <a:spcPts val="0"/>
              </a:spcAft>
              <a:buFont typeface="+mj-lt"/>
              <a:buAutoNum type="arabicPeriod"/>
            </a:pPr>
            <a:r>
              <a:rPr lang="es-ES" sz="1000" b="1" dirty="0">
                <a:solidFill>
                  <a:srgbClr val="0070C0"/>
                </a:solidFill>
                <a:latin typeface="Calibri"/>
              </a:rPr>
              <a:t>Person(?x</a:t>
            </a:r>
            <a:r>
              <a:rPr lang="es-ES" sz="1000" b="1">
                <a:solidFill>
                  <a:srgbClr val="0070C0"/>
                </a:solidFill>
                <a:latin typeface="Calibri"/>
              </a:rPr>
              <a:t>) ^ </a:t>
            </a:r>
            <a:r>
              <a:rPr lang="es-ES" sz="1000" b="1" dirty="0">
                <a:solidFill>
                  <a:srgbClr val="0070C0"/>
                </a:solidFill>
                <a:latin typeface="Calibri"/>
              </a:rPr>
              <a:t>Person(?y</a:t>
            </a:r>
            <a:r>
              <a:rPr lang="es-ES" sz="1000" b="1">
                <a:solidFill>
                  <a:srgbClr val="0070C0"/>
                </a:solidFill>
                <a:latin typeface="Calibri"/>
              </a:rPr>
              <a:t>) ^ </a:t>
            </a:r>
            <a:r>
              <a:rPr lang="es-ES" sz="1000" b="1" dirty="0" err="1">
                <a:solidFill>
                  <a:srgbClr val="0070C0"/>
                </a:solidFill>
                <a:latin typeface="Calibri"/>
              </a:rPr>
              <a:t>differentFrom</a:t>
            </a:r>
            <a:r>
              <a:rPr lang="es-ES" sz="1000" b="1" dirty="0">
                <a:solidFill>
                  <a:srgbClr val="0070C0"/>
                </a:solidFill>
                <a:latin typeface="Calibri"/>
              </a:rPr>
              <a:t>(?x, ?y</a:t>
            </a:r>
            <a:r>
              <a:rPr lang="es-ES" sz="1000" b="1">
                <a:solidFill>
                  <a:srgbClr val="0070C0"/>
                </a:solidFill>
                <a:latin typeface="Calibri"/>
              </a:rPr>
              <a:t>) ^ </a:t>
            </a:r>
            <a:r>
              <a:rPr lang="es-ES" sz="1000" b="1" dirty="0">
                <a:solidFill>
                  <a:srgbClr val="0070C0"/>
                </a:solidFill>
                <a:latin typeface="Calibri"/>
              </a:rPr>
              <a:t>Person(?z</a:t>
            </a:r>
            <a:r>
              <a:rPr lang="es-ES" sz="1000" b="1">
                <a:solidFill>
                  <a:srgbClr val="0070C0"/>
                </a:solidFill>
                <a:latin typeface="Calibri"/>
              </a:rPr>
              <a:t>) ^ </a:t>
            </a:r>
            <a:r>
              <a:rPr lang="es-ES" sz="1000" b="1" dirty="0" err="1">
                <a:solidFill>
                  <a:srgbClr val="0070C0"/>
                </a:solidFill>
                <a:latin typeface="Calibri"/>
              </a:rPr>
              <a:t>dbo:parent</a:t>
            </a:r>
            <a:r>
              <a:rPr lang="es-ES" sz="1000" b="1" dirty="0">
                <a:solidFill>
                  <a:srgbClr val="0070C0"/>
                </a:solidFill>
                <a:latin typeface="Calibri"/>
              </a:rPr>
              <a:t>(?x, ?z</a:t>
            </a:r>
            <a:r>
              <a:rPr lang="es-ES" sz="1000" b="1">
                <a:solidFill>
                  <a:srgbClr val="0070C0"/>
                </a:solidFill>
                <a:latin typeface="Calibri"/>
              </a:rPr>
              <a:t>) ^ </a:t>
            </a:r>
            <a:r>
              <a:rPr lang="es-ES" sz="1000" b="1" dirty="0" err="1">
                <a:solidFill>
                  <a:srgbClr val="0070C0"/>
                </a:solidFill>
                <a:latin typeface="Calibri"/>
              </a:rPr>
              <a:t>dbo:parent</a:t>
            </a:r>
            <a:r>
              <a:rPr lang="es-ES" sz="1000" b="1" dirty="0">
                <a:solidFill>
                  <a:srgbClr val="0070C0"/>
                </a:solidFill>
                <a:latin typeface="Calibri"/>
              </a:rPr>
              <a:t>(?y, ?z)  -&gt; </a:t>
            </a:r>
            <a:r>
              <a:rPr lang="es-ES" sz="1000" b="1" dirty="0" err="1">
                <a:solidFill>
                  <a:srgbClr val="0070C0"/>
                </a:solidFill>
                <a:latin typeface="Calibri"/>
              </a:rPr>
              <a:t>hasSibling</a:t>
            </a:r>
            <a:r>
              <a:rPr lang="es-ES" sz="1000" b="1" dirty="0">
                <a:solidFill>
                  <a:srgbClr val="0070C0"/>
                </a:solidFill>
                <a:latin typeface="Calibri"/>
              </a:rPr>
              <a:t>(?x, ?y)</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differentFrom</a:t>
            </a:r>
            <a:r>
              <a:rPr lang="es-ES" sz="1000" dirty="0">
                <a:solidFill>
                  <a:prstClr val="black"/>
                </a:solidFill>
                <a:latin typeface="Calibri"/>
              </a:rPr>
              <a:t>(?x, ?y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  -&gt; hasBrother(?x, ?y)</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Woman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differentFrom</a:t>
            </a:r>
            <a:r>
              <a:rPr lang="es-ES" sz="1000" dirty="0">
                <a:solidFill>
                  <a:prstClr val="black"/>
                </a:solidFill>
                <a:latin typeface="Calibri"/>
              </a:rPr>
              <a:t>(?x, ?y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  -&gt; </a:t>
            </a:r>
            <a:r>
              <a:rPr lang="es-ES" sz="1000" dirty="0" err="1">
                <a:solidFill>
                  <a:prstClr val="black"/>
                </a:solidFill>
                <a:latin typeface="Calibri"/>
              </a:rPr>
              <a:t>hasSister</a:t>
            </a:r>
            <a:r>
              <a:rPr lang="es-ES" sz="1000" dirty="0">
                <a:solidFill>
                  <a:prstClr val="black"/>
                </a:solidFill>
                <a:latin typeface="Calibri"/>
              </a:rPr>
              <a:t>(?x, ?y)</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(?z</a:t>
            </a:r>
            <a:r>
              <a:rPr lang="es-ES" sz="1000">
                <a:solidFill>
                  <a:prstClr val="black"/>
                </a:solidFill>
                <a:latin typeface="Calibri"/>
              </a:rPr>
              <a:t>) ^ </a:t>
            </a:r>
            <a:r>
              <a:rPr lang="es-ES" sz="1000" dirty="0" err="1">
                <a:solidFill>
                  <a:prstClr val="black"/>
                </a:solidFill>
                <a:latin typeface="Calibri"/>
              </a:rPr>
              <a:t>differentFrom</a:t>
            </a:r>
            <a:r>
              <a:rPr lang="es-ES" sz="1000" dirty="0">
                <a:solidFill>
                  <a:prstClr val="black"/>
                </a:solidFill>
                <a:latin typeface="Calibri"/>
              </a:rPr>
              <a:t> (?</a:t>
            </a:r>
            <a:r>
              <a:rPr lang="es-ES" sz="1000" dirty="0" err="1">
                <a:solidFill>
                  <a:prstClr val="black"/>
                </a:solidFill>
                <a:latin typeface="Calibri"/>
              </a:rPr>
              <a:t>y,?z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 (?</a:t>
            </a:r>
            <a:r>
              <a:rPr lang="es-ES" sz="1000" dirty="0" err="1">
                <a:solidFill>
                  <a:prstClr val="black"/>
                </a:solidFill>
                <a:latin typeface="Calibri"/>
              </a:rPr>
              <a:t>y,?k</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a:t>
            </a:r>
            <a:r>
              <a:rPr lang="es-ES" sz="1000" dirty="0" err="1">
                <a:solidFill>
                  <a:prstClr val="black"/>
                </a:solidFill>
                <a:latin typeface="Calibri"/>
              </a:rPr>
              <a:t>z,?k</a:t>
            </a:r>
            <a:r>
              <a:rPr lang="es-ES" sz="1000" dirty="0">
                <a:solidFill>
                  <a:prstClr val="black"/>
                </a:solidFill>
                <a:latin typeface="Calibri"/>
              </a:rPr>
              <a:t>)</a:t>
            </a:r>
            <a:r>
              <a:rPr lang="es-ES" sz="1000" b="1" dirty="0">
                <a:solidFill>
                  <a:prstClr val="black"/>
                </a:solidFill>
                <a:latin typeface="Calibri"/>
              </a:rPr>
              <a:t> </a:t>
            </a:r>
            <a:r>
              <a:rPr lang="es-ES" sz="1000" dirty="0">
                <a:solidFill>
                  <a:prstClr val="black"/>
                </a:solidFill>
                <a:latin typeface="Calibri"/>
              </a:rPr>
              <a:t>-&gt; </a:t>
            </a:r>
            <a:r>
              <a:rPr lang="es-ES" sz="1000" dirty="0" err="1">
                <a:solidFill>
                  <a:prstClr val="black"/>
                </a:solidFill>
                <a:latin typeface="Calibri"/>
              </a:rPr>
              <a:t>hasUncle</a:t>
            </a:r>
            <a:r>
              <a:rPr lang="es-ES" sz="1000" dirty="0">
                <a:solidFill>
                  <a:prstClr val="black"/>
                </a:solidFill>
                <a:latin typeface="Calibri"/>
              </a:rPr>
              <a:t>(?x, ?z)</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Woman</a:t>
            </a:r>
            <a:r>
              <a:rPr lang="es-ES" sz="1000" dirty="0">
                <a:solidFill>
                  <a:prstClr val="black"/>
                </a:solidFill>
                <a:latin typeface="Calibri"/>
              </a:rPr>
              <a:t>(?z</a:t>
            </a:r>
            <a:r>
              <a:rPr lang="es-ES" sz="1000">
                <a:solidFill>
                  <a:prstClr val="black"/>
                </a:solidFill>
                <a:latin typeface="Calibri"/>
              </a:rPr>
              <a:t>) ^ </a:t>
            </a:r>
            <a:r>
              <a:rPr lang="es-ES" sz="1000" dirty="0" err="1">
                <a:solidFill>
                  <a:prstClr val="black"/>
                </a:solidFill>
                <a:latin typeface="Calibri"/>
              </a:rPr>
              <a:t>differentFrom</a:t>
            </a:r>
            <a:r>
              <a:rPr lang="es-ES" sz="1000" dirty="0">
                <a:solidFill>
                  <a:prstClr val="black"/>
                </a:solidFill>
                <a:latin typeface="Calibri"/>
              </a:rPr>
              <a:t>(?y, ?z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?k</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?k) -&gt; </a:t>
            </a:r>
            <a:r>
              <a:rPr lang="es-ES" sz="1000" dirty="0" err="1">
                <a:solidFill>
                  <a:prstClr val="black"/>
                </a:solidFill>
                <a:latin typeface="Calibri"/>
              </a:rPr>
              <a:t>hasAunt</a:t>
            </a:r>
            <a:r>
              <a:rPr lang="es-ES" sz="1000" dirty="0">
                <a:solidFill>
                  <a:prstClr val="black"/>
                </a:solidFill>
                <a:latin typeface="Calibri"/>
              </a:rPr>
              <a:t>(?x, ?z)</a:t>
            </a:r>
          </a:p>
          <a:p>
            <a:pPr marL="449263" indent="-449263" fontAlgn="auto">
              <a:spcBef>
                <a:spcPts val="0"/>
              </a:spcBef>
              <a:spcAft>
                <a:spcPts val="0"/>
              </a:spcAft>
              <a:buFont typeface="+mj-lt"/>
              <a:buAutoNum type="arabicPeriod"/>
            </a:pPr>
            <a:r>
              <a:rPr lang="es-ES" sz="1000" dirty="0" err="1">
                <a:solidFill>
                  <a:prstClr val="black"/>
                </a:solidFill>
                <a:latin typeface="Calibri"/>
              </a:rPr>
              <a:t>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differentFrom</a:t>
            </a:r>
            <a:r>
              <a:rPr lang="es-ES" sz="1000" dirty="0">
                <a:solidFill>
                  <a:prstClr val="black"/>
                </a:solidFill>
                <a:latin typeface="Calibri"/>
              </a:rPr>
              <a:t> (?y, ?</a:t>
            </a:r>
            <a:r>
              <a:rPr lang="es-ES" sz="1000">
                <a:solidFill>
                  <a:prstClr val="black"/>
                </a:solidFill>
                <a:latin typeface="Calibri"/>
              </a:rPr>
              <a:t>z)^dbo:parent </a:t>
            </a:r>
            <a:r>
              <a:rPr lang="es-ES" sz="1000" dirty="0">
                <a:solidFill>
                  <a:prstClr val="black"/>
                </a:solidFill>
                <a:latin typeface="Calibri"/>
              </a:rPr>
              <a:t>(?</a:t>
            </a:r>
            <a:r>
              <a:rPr lang="es-ES" sz="1000" dirty="0" err="1">
                <a:solidFill>
                  <a:prstClr val="black"/>
                </a:solidFill>
                <a:latin typeface="Calibri"/>
              </a:rPr>
              <a:t>y,?k</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?k)</a:t>
            </a:r>
            <a:r>
              <a:rPr lang="es-ES" sz="1000" b="1" dirty="0">
                <a:solidFill>
                  <a:prstClr val="black"/>
                </a:solidFill>
                <a:latin typeface="Calibri"/>
              </a:rPr>
              <a:t> </a:t>
            </a:r>
            <a:r>
              <a:rPr lang="es-ES" sz="1000" dirty="0">
                <a:solidFill>
                  <a:prstClr val="black"/>
                </a:solidFill>
                <a:latin typeface="Calibri"/>
              </a:rPr>
              <a:t>-&gt; </a:t>
            </a:r>
            <a:r>
              <a:rPr lang="es-ES" sz="1000" dirty="0" err="1">
                <a:solidFill>
                  <a:prstClr val="black"/>
                </a:solidFill>
                <a:latin typeface="Calibri"/>
              </a:rPr>
              <a:t>isNephewOf</a:t>
            </a:r>
            <a:r>
              <a:rPr lang="es-ES" sz="1000" dirty="0">
                <a:solidFill>
                  <a:prstClr val="black"/>
                </a:solidFill>
                <a:latin typeface="Calibri"/>
              </a:rPr>
              <a:t>(?x, ?z)</a:t>
            </a:r>
          </a:p>
          <a:p>
            <a:pPr marL="449263" indent="-449263" fontAlgn="auto">
              <a:spcBef>
                <a:spcPts val="0"/>
              </a:spcBef>
              <a:spcAft>
                <a:spcPts val="0"/>
              </a:spcAft>
              <a:buFont typeface="+mj-lt"/>
              <a:buAutoNum type="arabicPeriod"/>
            </a:pPr>
            <a:r>
              <a:rPr lang="en-US" sz="1000" dirty="0">
                <a:solidFill>
                  <a:prstClr val="black"/>
                </a:solidFill>
                <a:latin typeface="Calibri"/>
              </a:rPr>
              <a:t>Woman(?x</a:t>
            </a:r>
            <a:r>
              <a:rPr lang="en-US" sz="1000">
                <a:solidFill>
                  <a:prstClr val="black"/>
                </a:solidFill>
                <a:latin typeface="Calibri"/>
              </a:rPr>
              <a:t>) ^ </a:t>
            </a:r>
            <a:r>
              <a:rPr lang="en-US" sz="1000" dirty="0">
                <a:solidFill>
                  <a:prstClr val="black"/>
                </a:solidFill>
                <a:latin typeface="Calibri"/>
              </a:rPr>
              <a:t>Person(?y</a:t>
            </a:r>
            <a:r>
              <a:rPr lang="en-US" sz="1000">
                <a:solidFill>
                  <a:prstClr val="black"/>
                </a:solidFill>
                <a:latin typeface="Calibri"/>
              </a:rPr>
              <a:t>) ^ </a:t>
            </a:r>
            <a:r>
              <a:rPr lang="en-US" sz="1000" dirty="0">
                <a:solidFill>
                  <a:prstClr val="black"/>
                </a:solidFill>
                <a:latin typeface="Calibri"/>
              </a:rPr>
              <a:t>Person(?z</a:t>
            </a:r>
            <a:r>
              <a:rPr lang="en-US" sz="1000">
                <a:solidFill>
                  <a:prstClr val="black"/>
                </a:solidFill>
                <a:latin typeface="Calibri"/>
              </a:rPr>
              <a:t>) ^ </a:t>
            </a:r>
            <a:r>
              <a:rPr lang="en-US" sz="1000" dirty="0">
                <a:solidFill>
                  <a:prstClr val="black"/>
                </a:solidFill>
                <a:latin typeface="Calibri"/>
              </a:rPr>
              <a:t>dbo:parent(?x, ?y</a:t>
            </a:r>
            <a:r>
              <a:rPr lang="en-US" sz="1000">
                <a:solidFill>
                  <a:prstClr val="black"/>
                </a:solidFill>
                <a:latin typeface="Calibri"/>
              </a:rPr>
              <a:t>) ^ </a:t>
            </a:r>
            <a:r>
              <a:rPr lang="en-US" sz="1000" dirty="0" err="1">
                <a:solidFill>
                  <a:prstClr val="black"/>
                </a:solidFill>
                <a:latin typeface="Calibri"/>
              </a:rPr>
              <a:t>differentFrom</a:t>
            </a:r>
            <a:r>
              <a:rPr lang="en-US" sz="1000" dirty="0">
                <a:solidFill>
                  <a:prstClr val="black"/>
                </a:solidFill>
                <a:latin typeface="Calibri"/>
              </a:rPr>
              <a:t>(?y, ?z</a:t>
            </a:r>
            <a:r>
              <a:rPr lang="en-US" sz="1000">
                <a:solidFill>
                  <a:prstClr val="black"/>
                </a:solidFill>
                <a:latin typeface="Calibri"/>
              </a:rPr>
              <a:t>) ^ </a:t>
            </a:r>
            <a:r>
              <a:rPr lang="en-US" sz="1000" dirty="0">
                <a:solidFill>
                  <a:prstClr val="black"/>
                </a:solidFill>
                <a:latin typeface="Calibri"/>
              </a:rPr>
              <a:t>dbo:parent(?y, ?k</a:t>
            </a:r>
            <a:r>
              <a:rPr lang="en-US" sz="1000">
                <a:solidFill>
                  <a:prstClr val="black"/>
                </a:solidFill>
                <a:latin typeface="Calibri"/>
              </a:rPr>
              <a:t>) ^ </a:t>
            </a:r>
            <a:r>
              <a:rPr lang="en-US" sz="1000" dirty="0">
                <a:solidFill>
                  <a:prstClr val="black"/>
                </a:solidFill>
                <a:latin typeface="Calibri"/>
              </a:rPr>
              <a:t>dbo:parent(?z, ?k) -&gt; </a:t>
            </a:r>
            <a:r>
              <a:rPr lang="en-US" sz="1000" dirty="0" err="1">
                <a:solidFill>
                  <a:prstClr val="black"/>
                </a:solidFill>
                <a:latin typeface="Calibri"/>
              </a:rPr>
              <a:t>isNieceOf</a:t>
            </a:r>
            <a:r>
              <a:rPr lang="en-US" sz="1000" dirty="0">
                <a:solidFill>
                  <a:prstClr val="black"/>
                </a:solidFill>
                <a:latin typeface="Calibri"/>
              </a:rPr>
              <a:t>(?x, ?z)</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dbo:spouse</a:t>
            </a:r>
            <a:r>
              <a:rPr lang="es-ES" sz="1000" dirty="0">
                <a:solidFill>
                  <a:prstClr val="black"/>
                </a:solidFill>
                <a:latin typeface="Calibri"/>
              </a:rPr>
              <a:t>(?x, ?</a:t>
            </a:r>
            <a:r>
              <a:rPr lang="es-ES" sz="1000">
                <a:solidFill>
                  <a:prstClr val="black"/>
                </a:solidFill>
                <a:latin typeface="Calibri"/>
              </a:rPr>
              <a:t>z)^ </a:t>
            </a:r>
            <a:r>
              <a:rPr lang="es-ES" sz="1000" dirty="0" err="1">
                <a:solidFill>
                  <a:prstClr val="black"/>
                </a:solidFill>
                <a:latin typeface="Calibri"/>
              </a:rPr>
              <a:t>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?y) -&gt; </a:t>
            </a:r>
            <a:r>
              <a:rPr lang="es-ES" sz="1000" dirty="0" err="1">
                <a:solidFill>
                  <a:prstClr val="black"/>
                </a:solidFill>
                <a:latin typeface="Calibri"/>
              </a:rPr>
              <a:t>hasFather</a:t>
            </a:r>
            <a:r>
              <a:rPr lang="es-ES" sz="1000" dirty="0">
                <a:solidFill>
                  <a:prstClr val="black"/>
                </a:solidFill>
                <a:latin typeface="Calibri"/>
              </a:rPr>
              <a:t>-In-</a:t>
            </a:r>
            <a:r>
              <a:rPr lang="es-ES" sz="1000" dirty="0" err="1">
                <a:solidFill>
                  <a:prstClr val="black"/>
                </a:solidFill>
                <a:latin typeface="Calibri"/>
              </a:rPr>
              <a:t>Law</a:t>
            </a:r>
            <a:r>
              <a:rPr lang="es-ES" sz="1000" dirty="0">
                <a:solidFill>
                  <a:prstClr val="black"/>
                </a:solidFill>
                <a:latin typeface="Calibri"/>
              </a:rPr>
              <a:t>(?x, ?y)</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dbo:spouse</a:t>
            </a:r>
            <a:r>
              <a:rPr lang="es-ES" sz="1000" dirty="0">
                <a:solidFill>
                  <a:prstClr val="black"/>
                </a:solidFill>
                <a:latin typeface="Calibri"/>
              </a:rPr>
              <a:t>(?x, ?</a:t>
            </a:r>
            <a:r>
              <a:rPr lang="es-ES" sz="1000">
                <a:solidFill>
                  <a:prstClr val="black"/>
                </a:solidFill>
                <a:latin typeface="Calibri"/>
              </a:rPr>
              <a:t>z)^ </a:t>
            </a:r>
            <a:r>
              <a:rPr lang="es-ES" sz="1000" dirty="0" err="1">
                <a:solidFill>
                  <a:prstClr val="black"/>
                </a:solidFill>
                <a:latin typeface="Calibri"/>
              </a:rPr>
              <a:t>Woman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?y) -&gt; </a:t>
            </a:r>
            <a:r>
              <a:rPr lang="es-ES" sz="1000" dirty="0" err="1">
                <a:solidFill>
                  <a:prstClr val="black"/>
                </a:solidFill>
                <a:latin typeface="Calibri"/>
              </a:rPr>
              <a:t>hasMother</a:t>
            </a:r>
            <a:r>
              <a:rPr lang="es-ES" sz="1000" dirty="0">
                <a:solidFill>
                  <a:prstClr val="black"/>
                </a:solidFill>
                <a:latin typeface="Calibri"/>
              </a:rPr>
              <a:t>-In-</a:t>
            </a:r>
            <a:r>
              <a:rPr lang="es-ES" sz="1000" dirty="0" err="1">
                <a:solidFill>
                  <a:prstClr val="black"/>
                </a:solidFill>
                <a:latin typeface="Calibri"/>
              </a:rPr>
              <a:t>Law</a:t>
            </a:r>
            <a:r>
              <a:rPr lang="es-ES" sz="1000" dirty="0">
                <a:solidFill>
                  <a:prstClr val="black"/>
                </a:solidFill>
                <a:latin typeface="Calibri"/>
              </a:rPr>
              <a:t> (?x, ?y)</a:t>
            </a:r>
          </a:p>
          <a:p>
            <a:pPr marL="449263" indent="-449263" fontAlgn="auto">
              <a:spcBef>
                <a:spcPts val="0"/>
              </a:spcBef>
              <a:spcAft>
                <a:spcPts val="0"/>
              </a:spcAft>
              <a:buFont typeface="+mj-lt"/>
              <a:buAutoNum type="arabicPeriod"/>
            </a:pPr>
            <a:r>
              <a:rPr lang="es-ES" sz="1000" dirty="0" err="1">
                <a:solidFill>
                  <a:prstClr val="black"/>
                </a:solidFill>
                <a:latin typeface="Calibri"/>
              </a:rPr>
              <a:t>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dbo:spouse</a:t>
            </a:r>
            <a:r>
              <a:rPr lang="es-ES" sz="1000" dirty="0">
                <a:solidFill>
                  <a:prstClr val="black"/>
                </a:solidFill>
                <a:latin typeface="Calibri"/>
              </a:rPr>
              <a:t>(?x, ?</a:t>
            </a:r>
            <a:r>
              <a:rPr lang="es-ES" sz="1000">
                <a:solidFill>
                  <a:prstClr val="black"/>
                </a:solidFill>
                <a:latin typeface="Calibri"/>
              </a:rPr>
              <a:t>z)^Person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?y) -&gt; </a:t>
            </a:r>
            <a:r>
              <a:rPr lang="es-ES" sz="1000" dirty="0" err="1">
                <a:solidFill>
                  <a:prstClr val="black"/>
                </a:solidFill>
                <a:latin typeface="Calibri"/>
              </a:rPr>
              <a:t>isSon</a:t>
            </a:r>
            <a:r>
              <a:rPr lang="es-ES" sz="1000" dirty="0">
                <a:solidFill>
                  <a:prstClr val="black"/>
                </a:solidFill>
                <a:latin typeface="Calibri"/>
              </a:rPr>
              <a:t>-In-</a:t>
            </a:r>
            <a:r>
              <a:rPr lang="es-ES" sz="1000" dirty="0" err="1">
                <a:solidFill>
                  <a:prstClr val="black"/>
                </a:solidFill>
                <a:latin typeface="Calibri"/>
              </a:rPr>
              <a:t>LawOf</a:t>
            </a:r>
            <a:r>
              <a:rPr lang="es-ES" sz="1000" dirty="0">
                <a:solidFill>
                  <a:prstClr val="black"/>
                </a:solidFill>
                <a:latin typeface="Calibri"/>
              </a:rPr>
              <a:t>(?x, ?y)</a:t>
            </a:r>
          </a:p>
          <a:p>
            <a:pPr marL="449263" indent="-449263" fontAlgn="auto">
              <a:spcBef>
                <a:spcPts val="0"/>
              </a:spcBef>
              <a:spcAft>
                <a:spcPts val="0"/>
              </a:spcAft>
              <a:buFont typeface="+mj-lt"/>
              <a:buAutoNum type="arabicPeriod"/>
            </a:pPr>
            <a:r>
              <a:rPr lang="en-US" sz="1000" dirty="0">
                <a:solidFill>
                  <a:prstClr val="black"/>
                </a:solidFill>
                <a:latin typeface="Calibri"/>
              </a:rPr>
              <a:t>Woman(?x</a:t>
            </a:r>
            <a:r>
              <a:rPr lang="en-US" sz="1000">
                <a:solidFill>
                  <a:prstClr val="black"/>
                </a:solidFill>
                <a:latin typeface="Calibri"/>
              </a:rPr>
              <a:t>)</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dbo:spouse</a:t>
            </a:r>
            <a:r>
              <a:rPr lang="es-ES" sz="1000" dirty="0">
                <a:solidFill>
                  <a:prstClr val="black"/>
                </a:solidFill>
                <a:latin typeface="Calibri"/>
              </a:rPr>
              <a:t>(?x, ?z</a:t>
            </a:r>
            <a:r>
              <a:rPr lang="es-ES" sz="1000">
                <a:solidFill>
                  <a:prstClr val="black"/>
                </a:solidFill>
                <a:latin typeface="Calibri"/>
              </a:rPr>
              <a:t>)</a:t>
            </a:r>
            <a:r>
              <a:rPr lang="en-US" sz="1000">
                <a:solidFill>
                  <a:prstClr val="black"/>
                </a:solidFill>
                <a:latin typeface="Calibri"/>
              </a:rPr>
              <a:t> ^ </a:t>
            </a:r>
            <a:r>
              <a:rPr lang="en-US" sz="1000" dirty="0">
                <a:solidFill>
                  <a:prstClr val="black"/>
                </a:solidFill>
                <a:latin typeface="Calibri"/>
              </a:rPr>
              <a:t>Person(?y</a:t>
            </a:r>
            <a:r>
              <a:rPr lang="en-US" sz="1000">
                <a:solidFill>
                  <a:prstClr val="black"/>
                </a:solidFill>
                <a:latin typeface="Calibri"/>
              </a:rPr>
              <a:t>) ^ </a:t>
            </a:r>
            <a:r>
              <a:rPr lang="en-US" sz="1000" dirty="0">
                <a:solidFill>
                  <a:prstClr val="black"/>
                </a:solidFill>
                <a:latin typeface="Calibri"/>
              </a:rPr>
              <a:t>dbo:parent(?z, ?y) -&gt; </a:t>
            </a:r>
            <a:r>
              <a:rPr lang="en-US" sz="1000" dirty="0" err="1">
                <a:solidFill>
                  <a:prstClr val="black"/>
                </a:solidFill>
                <a:latin typeface="Calibri"/>
              </a:rPr>
              <a:t>isDaughter</a:t>
            </a:r>
            <a:r>
              <a:rPr lang="es-ES" sz="1000" dirty="0">
                <a:solidFill>
                  <a:prstClr val="black"/>
                </a:solidFill>
                <a:latin typeface="Calibri"/>
              </a:rPr>
              <a:t>-In-</a:t>
            </a:r>
            <a:r>
              <a:rPr lang="es-ES" sz="1000" dirty="0" err="1">
                <a:solidFill>
                  <a:prstClr val="black"/>
                </a:solidFill>
                <a:latin typeface="Calibri"/>
              </a:rPr>
              <a:t>Law</a:t>
            </a:r>
            <a:r>
              <a:rPr lang="en-US" sz="1000" dirty="0">
                <a:solidFill>
                  <a:prstClr val="black"/>
                </a:solidFill>
                <a:latin typeface="Calibri"/>
              </a:rPr>
              <a:t>Of(?x, ?y)</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dbo:spouse</a:t>
            </a:r>
            <a:r>
              <a:rPr lang="es-ES" sz="1000" dirty="0">
                <a:solidFill>
                  <a:prstClr val="black"/>
                </a:solidFill>
                <a:latin typeface="Calibri"/>
              </a:rPr>
              <a:t>(?x, ?</a:t>
            </a:r>
            <a:r>
              <a:rPr lang="es-ES" sz="1000">
                <a:solidFill>
                  <a:prstClr val="black"/>
                </a:solidFill>
                <a:latin typeface="Calibri"/>
              </a:rPr>
              <a:t>z)^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?y) -&gt; </a:t>
            </a:r>
            <a:r>
              <a:rPr lang="es-ES" sz="1000" dirty="0" err="1">
                <a:solidFill>
                  <a:prstClr val="black"/>
                </a:solidFill>
                <a:latin typeface="Calibri"/>
              </a:rPr>
              <a:t>hasParent</a:t>
            </a:r>
            <a:r>
              <a:rPr lang="es-ES" sz="1000" dirty="0">
                <a:solidFill>
                  <a:prstClr val="black"/>
                </a:solidFill>
                <a:latin typeface="Calibri"/>
              </a:rPr>
              <a:t>-In-</a:t>
            </a:r>
            <a:r>
              <a:rPr lang="es-ES" sz="1000" dirty="0" err="1">
                <a:solidFill>
                  <a:prstClr val="black"/>
                </a:solidFill>
                <a:latin typeface="Calibri"/>
              </a:rPr>
              <a:t>Law</a:t>
            </a:r>
            <a:r>
              <a:rPr lang="es-ES" sz="1000" dirty="0">
                <a:solidFill>
                  <a:prstClr val="black"/>
                </a:solidFill>
                <a:latin typeface="Calibri"/>
              </a:rPr>
              <a:t>(?x, ?y)</a:t>
            </a:r>
          </a:p>
          <a:p>
            <a:pPr marL="449263" indent="-449263" fontAlgn="auto">
              <a:spcBef>
                <a:spcPts val="0"/>
              </a:spcBef>
              <a:spcAft>
                <a:spcPts val="0"/>
              </a:spcAft>
              <a:buFont typeface="+mj-lt"/>
              <a:buAutoNum type="arabicPeriod"/>
            </a:pPr>
            <a:endParaRPr lang="es-ES" sz="1000" dirty="0">
              <a:solidFill>
                <a:prstClr val="black"/>
              </a:solidFill>
              <a:latin typeface="Calibri"/>
            </a:endParaRPr>
          </a:p>
          <a:p>
            <a:pPr marL="449263" indent="-449263" fontAlgn="auto">
              <a:spcBef>
                <a:spcPts val="0"/>
              </a:spcBef>
              <a:spcAft>
                <a:spcPts val="0"/>
              </a:spcAft>
              <a:buFont typeface="+mj-lt"/>
              <a:buAutoNum type="arabicPeriod"/>
            </a:pPr>
            <a:r>
              <a:rPr lang="es-ES" sz="1000" b="1" dirty="0">
                <a:solidFill>
                  <a:srgbClr val="0070C0"/>
                </a:solidFill>
                <a:latin typeface="Calibri"/>
              </a:rPr>
              <a:t>Person(?x</a:t>
            </a:r>
            <a:r>
              <a:rPr lang="es-ES" sz="1000" b="1">
                <a:solidFill>
                  <a:srgbClr val="0070C0"/>
                </a:solidFill>
                <a:latin typeface="Calibri"/>
              </a:rPr>
              <a:t>) ^ </a:t>
            </a:r>
            <a:r>
              <a:rPr lang="es-ES" sz="1000" b="1" dirty="0">
                <a:solidFill>
                  <a:srgbClr val="0070C0"/>
                </a:solidFill>
                <a:latin typeface="Calibri"/>
              </a:rPr>
              <a:t>Person(?y</a:t>
            </a:r>
            <a:r>
              <a:rPr lang="es-ES" sz="1000" b="1">
                <a:solidFill>
                  <a:srgbClr val="0070C0"/>
                </a:solidFill>
                <a:latin typeface="Calibri"/>
              </a:rPr>
              <a:t>) ^ </a:t>
            </a:r>
            <a:r>
              <a:rPr lang="es-ES" sz="1000" b="1" dirty="0" err="1">
                <a:solidFill>
                  <a:srgbClr val="0070C0"/>
                </a:solidFill>
                <a:latin typeface="Calibri"/>
              </a:rPr>
              <a:t>differentFrom</a:t>
            </a:r>
            <a:r>
              <a:rPr lang="es-ES" sz="1000" b="1" dirty="0">
                <a:solidFill>
                  <a:srgbClr val="0070C0"/>
                </a:solidFill>
                <a:latin typeface="Calibri"/>
              </a:rPr>
              <a:t>(?x, ?y</a:t>
            </a:r>
            <a:r>
              <a:rPr lang="es-ES" sz="1000" b="1">
                <a:solidFill>
                  <a:srgbClr val="0070C0"/>
                </a:solidFill>
                <a:latin typeface="Calibri"/>
              </a:rPr>
              <a:t>) ^ </a:t>
            </a:r>
            <a:r>
              <a:rPr lang="es-ES" sz="1000" b="1" dirty="0">
                <a:solidFill>
                  <a:srgbClr val="0070C0"/>
                </a:solidFill>
                <a:latin typeface="Calibri"/>
              </a:rPr>
              <a:t>Person(?z</a:t>
            </a:r>
            <a:r>
              <a:rPr lang="es-ES" sz="1000" b="1">
                <a:solidFill>
                  <a:srgbClr val="0070C0"/>
                </a:solidFill>
                <a:latin typeface="Calibri"/>
              </a:rPr>
              <a:t>) ^ </a:t>
            </a:r>
            <a:r>
              <a:rPr lang="es-ES" sz="1000" b="1" dirty="0" err="1">
                <a:solidFill>
                  <a:srgbClr val="0070C0"/>
                </a:solidFill>
                <a:latin typeface="Calibri"/>
              </a:rPr>
              <a:t>dbo:parent</a:t>
            </a:r>
            <a:r>
              <a:rPr lang="es-ES" sz="1000" b="1" dirty="0">
                <a:solidFill>
                  <a:srgbClr val="0070C0"/>
                </a:solidFill>
                <a:latin typeface="Calibri"/>
              </a:rPr>
              <a:t>(?x, ?z</a:t>
            </a:r>
            <a:r>
              <a:rPr lang="es-ES" sz="1000" b="1">
                <a:solidFill>
                  <a:srgbClr val="0070C0"/>
                </a:solidFill>
                <a:latin typeface="Calibri"/>
              </a:rPr>
              <a:t>) ^ </a:t>
            </a:r>
            <a:r>
              <a:rPr lang="es-ES" sz="1000" b="1" dirty="0">
                <a:solidFill>
                  <a:srgbClr val="0070C0"/>
                </a:solidFill>
                <a:latin typeface="Calibri"/>
              </a:rPr>
              <a:t>Person(?k</a:t>
            </a:r>
            <a:r>
              <a:rPr lang="es-ES" sz="1000" b="1">
                <a:solidFill>
                  <a:srgbClr val="0070C0"/>
                </a:solidFill>
                <a:latin typeface="Calibri"/>
              </a:rPr>
              <a:t>) ^ </a:t>
            </a:r>
            <a:r>
              <a:rPr lang="es-ES" sz="1000" b="1" dirty="0" err="1">
                <a:solidFill>
                  <a:srgbClr val="0070C0"/>
                </a:solidFill>
                <a:latin typeface="Calibri"/>
              </a:rPr>
              <a:t>dbo:parent</a:t>
            </a:r>
            <a:r>
              <a:rPr lang="es-ES" sz="1000" b="1" dirty="0">
                <a:solidFill>
                  <a:srgbClr val="0070C0"/>
                </a:solidFill>
                <a:latin typeface="Calibri"/>
              </a:rPr>
              <a:t>(?y, ?k</a:t>
            </a:r>
            <a:r>
              <a:rPr lang="es-ES" sz="1000" b="1">
                <a:solidFill>
                  <a:srgbClr val="0070C0"/>
                </a:solidFill>
                <a:latin typeface="Calibri"/>
              </a:rPr>
              <a:t>) ^ </a:t>
            </a:r>
            <a:r>
              <a:rPr lang="es-ES" sz="1000" b="1" dirty="0" err="1">
                <a:solidFill>
                  <a:srgbClr val="0070C0"/>
                </a:solidFill>
                <a:latin typeface="Calibri"/>
              </a:rPr>
              <a:t>differentFrom</a:t>
            </a:r>
            <a:r>
              <a:rPr lang="es-ES" sz="1000" b="1" dirty="0">
                <a:solidFill>
                  <a:srgbClr val="0070C0"/>
                </a:solidFill>
                <a:latin typeface="Calibri"/>
              </a:rPr>
              <a:t>(?z, ?k</a:t>
            </a:r>
            <a:r>
              <a:rPr lang="es-ES" sz="1000" b="1">
                <a:solidFill>
                  <a:srgbClr val="0070C0"/>
                </a:solidFill>
                <a:latin typeface="Calibri"/>
              </a:rPr>
              <a:t>) ^ </a:t>
            </a:r>
            <a:r>
              <a:rPr lang="es-ES" sz="1000" b="1" dirty="0">
                <a:solidFill>
                  <a:srgbClr val="0070C0"/>
                </a:solidFill>
                <a:latin typeface="Calibri"/>
              </a:rPr>
              <a:t>Person (?r</a:t>
            </a:r>
            <a:r>
              <a:rPr lang="es-ES" sz="1000" b="1">
                <a:solidFill>
                  <a:srgbClr val="0070C0"/>
                </a:solidFill>
                <a:latin typeface="Calibri"/>
              </a:rPr>
              <a:t>) ^ </a:t>
            </a:r>
            <a:r>
              <a:rPr lang="es-ES" sz="1000" b="1" dirty="0" err="1">
                <a:solidFill>
                  <a:srgbClr val="0070C0"/>
                </a:solidFill>
                <a:latin typeface="Calibri"/>
              </a:rPr>
              <a:t>dbo:parent</a:t>
            </a:r>
            <a:r>
              <a:rPr lang="es-ES" sz="1000" b="1" dirty="0">
                <a:solidFill>
                  <a:srgbClr val="0070C0"/>
                </a:solidFill>
                <a:latin typeface="Calibri"/>
              </a:rPr>
              <a:t>(?z, ?r</a:t>
            </a:r>
            <a:r>
              <a:rPr lang="es-ES" sz="1000" b="1">
                <a:solidFill>
                  <a:srgbClr val="0070C0"/>
                </a:solidFill>
                <a:latin typeface="Calibri"/>
              </a:rPr>
              <a:t>) ^ </a:t>
            </a:r>
            <a:r>
              <a:rPr lang="es-ES" sz="1000" b="1" dirty="0" err="1">
                <a:solidFill>
                  <a:srgbClr val="0070C0"/>
                </a:solidFill>
                <a:latin typeface="Calibri"/>
              </a:rPr>
              <a:t>dbo:parent</a:t>
            </a:r>
            <a:r>
              <a:rPr lang="es-ES" sz="1000" b="1" dirty="0">
                <a:solidFill>
                  <a:srgbClr val="0070C0"/>
                </a:solidFill>
                <a:latin typeface="Calibri"/>
              </a:rPr>
              <a:t>(?k, ?r) -&gt; </a:t>
            </a:r>
            <a:r>
              <a:rPr lang="es-ES" sz="1000" b="1" dirty="0" err="1">
                <a:solidFill>
                  <a:srgbClr val="0070C0"/>
                </a:solidFill>
                <a:latin typeface="Calibri"/>
              </a:rPr>
              <a:t>hasSecondOrderSibling</a:t>
            </a:r>
            <a:r>
              <a:rPr lang="es-ES" sz="1000" b="1" dirty="0">
                <a:solidFill>
                  <a:srgbClr val="0070C0"/>
                </a:solidFill>
                <a:latin typeface="Calibri"/>
              </a:rPr>
              <a:t>(?x, ?y)</a:t>
            </a:r>
          </a:p>
          <a:p>
            <a:pPr marL="449263" indent="-449263" fontAlgn="auto">
              <a:spcBef>
                <a:spcPts val="0"/>
              </a:spcBef>
              <a:spcAft>
                <a:spcPts val="0"/>
              </a:spcAft>
              <a:buFont typeface="+mj-lt"/>
              <a:buAutoNum type="arabicPeriod"/>
            </a:pPr>
            <a:endParaRPr lang="es-ES" sz="1000" dirty="0">
              <a:solidFill>
                <a:prstClr val="black"/>
              </a:solidFill>
              <a:latin typeface="Calibri"/>
            </a:endParaRP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differentFrom</a:t>
            </a:r>
            <a:r>
              <a:rPr lang="es-ES" sz="1000" dirty="0">
                <a:solidFill>
                  <a:prstClr val="black"/>
                </a:solidFill>
                <a:latin typeface="Calibri"/>
              </a:rPr>
              <a:t>(?x, ?y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?z</a:t>
            </a:r>
            <a:r>
              <a:rPr lang="es-ES" sz="1000">
                <a:solidFill>
                  <a:prstClr val="black"/>
                </a:solidFill>
                <a:latin typeface="Calibri"/>
              </a:rPr>
              <a:t>) ^ </a:t>
            </a:r>
            <a:r>
              <a:rPr lang="es-ES" sz="1000" dirty="0">
                <a:solidFill>
                  <a:prstClr val="black"/>
                </a:solidFill>
                <a:latin typeface="Calibri"/>
              </a:rPr>
              <a:t>Person(?k</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?k</a:t>
            </a:r>
            <a:r>
              <a:rPr lang="es-ES" sz="1000">
                <a:solidFill>
                  <a:prstClr val="black"/>
                </a:solidFill>
                <a:latin typeface="Calibri"/>
              </a:rPr>
              <a:t>) ^ </a:t>
            </a:r>
            <a:r>
              <a:rPr lang="es-ES" sz="1000" dirty="0" err="1">
                <a:solidFill>
                  <a:prstClr val="black"/>
                </a:solidFill>
                <a:latin typeface="Calibri"/>
              </a:rPr>
              <a:t>differentFrom</a:t>
            </a:r>
            <a:r>
              <a:rPr lang="es-ES" sz="1000" dirty="0">
                <a:solidFill>
                  <a:prstClr val="black"/>
                </a:solidFill>
                <a:latin typeface="Calibri"/>
              </a:rPr>
              <a:t>(?z, ?k</a:t>
            </a:r>
            <a:r>
              <a:rPr lang="es-ES" sz="1000">
                <a:solidFill>
                  <a:prstClr val="black"/>
                </a:solidFill>
                <a:latin typeface="Calibri"/>
              </a:rPr>
              <a:t>) ^ </a:t>
            </a:r>
            <a:r>
              <a:rPr lang="es-ES" sz="1000" dirty="0">
                <a:solidFill>
                  <a:prstClr val="black"/>
                </a:solidFill>
                <a:latin typeface="Calibri"/>
              </a:rPr>
              <a:t>Person(?r</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?r</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(?k, ?r) -&gt; </a:t>
            </a:r>
            <a:r>
              <a:rPr lang="es-ES" sz="1000" dirty="0" err="1">
                <a:solidFill>
                  <a:prstClr val="black"/>
                </a:solidFill>
                <a:latin typeface="Calibri"/>
              </a:rPr>
              <a:t>hasCousin</a:t>
            </a:r>
            <a:r>
              <a:rPr lang="es-ES" sz="1000" dirty="0">
                <a:solidFill>
                  <a:prstClr val="black"/>
                </a:solidFill>
                <a:latin typeface="Calibri"/>
              </a:rPr>
              <a:t>(?x, ?y)</a:t>
            </a:r>
          </a:p>
          <a:p>
            <a:pPr marL="449263" indent="-449263" fontAlgn="auto">
              <a:spcBef>
                <a:spcPts val="0"/>
              </a:spcBef>
              <a:spcAft>
                <a:spcPts val="0"/>
              </a:spcAft>
              <a:buFont typeface="+mj-lt"/>
              <a:buAutoNum type="arabicPeriod"/>
            </a:pPr>
            <a:endParaRPr lang="es-ES" sz="1000" dirty="0">
              <a:solidFill>
                <a:prstClr val="black"/>
              </a:solidFill>
              <a:latin typeface="Calibri"/>
            </a:endParaRP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Woman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differentFrom</a:t>
            </a:r>
            <a:r>
              <a:rPr lang="es-ES" sz="1000" dirty="0">
                <a:solidFill>
                  <a:prstClr val="black"/>
                </a:solidFill>
                <a:latin typeface="Calibri"/>
              </a:rPr>
              <a:t>(?x, ?y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?z</a:t>
            </a:r>
            <a:r>
              <a:rPr lang="es-ES" sz="1000">
                <a:solidFill>
                  <a:prstClr val="black"/>
                </a:solidFill>
                <a:latin typeface="Calibri"/>
              </a:rPr>
              <a:t>) ^ </a:t>
            </a:r>
            <a:r>
              <a:rPr lang="es-ES" sz="1000" dirty="0">
                <a:solidFill>
                  <a:prstClr val="black"/>
                </a:solidFill>
                <a:latin typeface="Calibri"/>
              </a:rPr>
              <a:t>Person(?k</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?k</a:t>
            </a:r>
            <a:r>
              <a:rPr lang="es-ES" sz="1000">
                <a:solidFill>
                  <a:prstClr val="black"/>
                </a:solidFill>
                <a:latin typeface="Calibri"/>
              </a:rPr>
              <a:t>) ^ </a:t>
            </a:r>
            <a:r>
              <a:rPr lang="es-ES" sz="1000" dirty="0" err="1">
                <a:solidFill>
                  <a:prstClr val="black"/>
                </a:solidFill>
                <a:latin typeface="Calibri"/>
              </a:rPr>
              <a:t>differentFrom</a:t>
            </a:r>
            <a:r>
              <a:rPr lang="es-ES" sz="1000" dirty="0">
                <a:solidFill>
                  <a:prstClr val="black"/>
                </a:solidFill>
                <a:latin typeface="Calibri"/>
              </a:rPr>
              <a:t>(?z, ?k</a:t>
            </a:r>
            <a:r>
              <a:rPr lang="es-ES" sz="1000">
                <a:solidFill>
                  <a:prstClr val="black"/>
                </a:solidFill>
                <a:latin typeface="Calibri"/>
              </a:rPr>
              <a:t>) ^ </a:t>
            </a:r>
            <a:r>
              <a:rPr lang="es-ES" sz="1000" dirty="0">
                <a:solidFill>
                  <a:prstClr val="black"/>
                </a:solidFill>
                <a:latin typeface="Calibri"/>
              </a:rPr>
              <a:t>Person(?r</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?r</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(?k, ?r) -&gt; </a:t>
            </a:r>
            <a:r>
              <a:rPr lang="es-ES" sz="1000" dirty="0" err="1">
                <a:solidFill>
                  <a:prstClr val="black"/>
                </a:solidFill>
                <a:latin typeface="Calibri"/>
              </a:rPr>
              <a:t>hasCousine</a:t>
            </a:r>
            <a:r>
              <a:rPr lang="es-ES" sz="1000" dirty="0">
                <a:solidFill>
                  <a:prstClr val="black"/>
                </a:solidFill>
                <a:latin typeface="Calibri"/>
              </a:rPr>
              <a:t>(?x, ?y)</a:t>
            </a:r>
          </a:p>
          <a:p>
            <a:pPr marL="449263" indent="-449263" fontAlgn="auto">
              <a:spcBef>
                <a:spcPts val="0"/>
              </a:spcBef>
              <a:spcAft>
                <a:spcPts val="0"/>
              </a:spcAft>
              <a:buFont typeface="+mj-lt"/>
              <a:buAutoNum type="arabicPeriod"/>
            </a:pPr>
            <a:endParaRPr lang="es-ES" sz="1000" dirty="0">
              <a:solidFill>
                <a:prstClr val="black"/>
              </a:solidFill>
              <a:latin typeface="Calibri"/>
            </a:endParaRP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a:solidFill>
                  <a:prstClr val="black"/>
                </a:solidFill>
                <a:latin typeface="Calibri"/>
              </a:rPr>
              <a:t>Person(?k</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,?k) -&gt; </a:t>
            </a:r>
            <a:r>
              <a:rPr lang="es-ES" sz="1000" dirty="0" err="1">
                <a:solidFill>
                  <a:prstClr val="black"/>
                </a:solidFill>
                <a:latin typeface="Calibri"/>
              </a:rPr>
              <a:t>hasGreatGrandParent</a:t>
            </a:r>
            <a:r>
              <a:rPr lang="es-ES" sz="1000" dirty="0">
                <a:solidFill>
                  <a:prstClr val="black"/>
                </a:solidFill>
                <a:latin typeface="Calibri"/>
              </a:rPr>
              <a:t>(?x, ?k)</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(?k</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?k) -&gt; </a:t>
            </a:r>
            <a:r>
              <a:rPr lang="es-ES" sz="1000" dirty="0" err="1">
                <a:solidFill>
                  <a:prstClr val="black"/>
                </a:solidFill>
                <a:latin typeface="Calibri"/>
              </a:rPr>
              <a:t>hasGreatGrandFather</a:t>
            </a:r>
            <a:r>
              <a:rPr lang="es-ES" sz="1000" dirty="0">
                <a:solidFill>
                  <a:prstClr val="black"/>
                </a:solidFill>
                <a:latin typeface="Calibri"/>
              </a:rPr>
              <a:t>(?x, ?k)</a:t>
            </a:r>
          </a:p>
          <a:p>
            <a:pPr marL="449263" indent="-449263" fontAlgn="auto">
              <a:spcBef>
                <a:spcPts val="0"/>
              </a:spcBef>
              <a:spcAft>
                <a:spcPts val="0"/>
              </a:spcAft>
              <a:buFont typeface="+mj-lt"/>
              <a:buAutoNum type="arabicPeriod"/>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Woman</a:t>
            </a:r>
            <a:r>
              <a:rPr lang="es-ES" sz="1000" dirty="0">
                <a:solidFill>
                  <a:prstClr val="black"/>
                </a:solidFill>
                <a:latin typeface="Calibri"/>
              </a:rPr>
              <a:t>(?k</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?k) -&gt; </a:t>
            </a:r>
            <a:r>
              <a:rPr lang="es-ES" sz="1000" dirty="0" err="1">
                <a:solidFill>
                  <a:prstClr val="black"/>
                </a:solidFill>
                <a:latin typeface="Calibri"/>
              </a:rPr>
              <a:t>hasGreatGrandMother</a:t>
            </a:r>
            <a:r>
              <a:rPr lang="es-ES" sz="1000" dirty="0">
                <a:solidFill>
                  <a:prstClr val="black"/>
                </a:solidFill>
                <a:latin typeface="Calibri"/>
              </a:rPr>
              <a:t>(?x, ?k)</a:t>
            </a:r>
          </a:p>
          <a:p>
            <a:pPr marL="449263" indent="-449263" fontAlgn="auto">
              <a:spcBef>
                <a:spcPts val="0"/>
              </a:spcBef>
              <a:spcAft>
                <a:spcPts val="0"/>
              </a:spcAft>
              <a:buFont typeface="+mj-lt"/>
              <a:buAutoNum type="arabicPeriod"/>
            </a:pPr>
            <a:r>
              <a:rPr lang="es-ES" sz="1000" dirty="0" err="1">
                <a:solidFill>
                  <a:prstClr val="black"/>
                </a:solidFill>
                <a:latin typeface="Calibri"/>
              </a:rPr>
              <a:t>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a:solidFill>
                  <a:prstClr val="black"/>
                </a:solidFill>
                <a:latin typeface="Calibri"/>
              </a:rPr>
              <a:t>Person(?k</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,?k) -&gt; </a:t>
            </a:r>
            <a:r>
              <a:rPr lang="es-ES" sz="1000" dirty="0" err="1">
                <a:solidFill>
                  <a:prstClr val="black"/>
                </a:solidFill>
                <a:latin typeface="Calibri"/>
              </a:rPr>
              <a:t>isGreatGrandSonOf</a:t>
            </a:r>
            <a:r>
              <a:rPr lang="es-ES" sz="1000" dirty="0">
                <a:solidFill>
                  <a:prstClr val="black"/>
                </a:solidFill>
                <a:latin typeface="Calibri"/>
              </a:rPr>
              <a:t>(?x, ?k)</a:t>
            </a:r>
          </a:p>
          <a:p>
            <a:pPr marL="449263" indent="-449263" fontAlgn="auto">
              <a:spcBef>
                <a:spcPts val="0"/>
              </a:spcBef>
              <a:spcAft>
                <a:spcPts val="0"/>
              </a:spcAft>
              <a:buFont typeface="+mj-lt"/>
              <a:buAutoNum type="arabicPeriod"/>
            </a:pPr>
            <a:r>
              <a:rPr lang="es-ES" sz="1000" dirty="0" err="1">
                <a:solidFill>
                  <a:prstClr val="black"/>
                </a:solidFill>
                <a:latin typeface="Calibri"/>
              </a:rPr>
              <a:t>Woman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a:solidFill>
                  <a:prstClr val="black"/>
                </a:solidFill>
                <a:latin typeface="Calibri"/>
              </a:rPr>
              <a:t>Person(?k</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,?k) -&gt; </a:t>
            </a:r>
            <a:r>
              <a:rPr lang="es-ES" sz="1000" dirty="0" err="1">
                <a:solidFill>
                  <a:prstClr val="black"/>
                </a:solidFill>
                <a:latin typeface="Calibri"/>
              </a:rPr>
              <a:t>isGreatGrandDaughterOf</a:t>
            </a:r>
            <a:r>
              <a:rPr lang="es-ES" sz="1000" dirty="0">
                <a:solidFill>
                  <a:prstClr val="black"/>
                </a:solidFill>
                <a:latin typeface="Calibri"/>
              </a:rPr>
              <a:t>(?x, ?k)</a:t>
            </a:r>
          </a:p>
        </p:txBody>
      </p:sp>
      <p:sp>
        <p:nvSpPr>
          <p:cNvPr id="3" name="Rectangle 2"/>
          <p:cNvSpPr/>
          <p:nvPr/>
        </p:nvSpPr>
        <p:spPr>
          <a:xfrm>
            <a:off x="19951" y="-56137"/>
            <a:ext cx="7507761"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rPr>
              <a:t>SWRL rules for “Royalty” Ontology</a:t>
            </a:r>
          </a:p>
        </p:txBody>
      </p:sp>
    </p:spTree>
    <p:extLst>
      <p:ext uri="{BB962C8B-B14F-4D97-AF65-F5344CB8AC3E}">
        <p14:creationId xmlns:p14="http://schemas.microsoft.com/office/powerpoint/2010/main" val="93726980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414" y="1556792"/>
            <a:ext cx="8865753" cy="5170646"/>
          </a:xfrm>
          <a:prstGeom prst="rect">
            <a:avLst/>
          </a:prstGeom>
          <a:noFill/>
        </p:spPr>
        <p:txBody>
          <a:bodyPr wrap="square" rtlCol="0">
            <a:spAutoFit/>
          </a:bodyPr>
          <a:lstStyle/>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 -&gt; </a:t>
            </a:r>
            <a:r>
              <a:rPr lang="es-ES" sz="1000" dirty="0" err="1">
                <a:solidFill>
                  <a:prstClr val="black"/>
                </a:solidFill>
                <a:latin typeface="Calibri"/>
              </a:rPr>
              <a:t>hasFather</a:t>
            </a:r>
            <a:r>
              <a:rPr lang="es-ES" sz="1000" dirty="0">
                <a:solidFill>
                  <a:prstClr val="black"/>
                </a:solidFill>
                <a:latin typeface="Calibri"/>
              </a:rPr>
              <a:t>(?x, ?y)</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Woman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 -&gt; </a:t>
            </a:r>
            <a:r>
              <a:rPr lang="es-ES" sz="1000" dirty="0" err="1">
                <a:solidFill>
                  <a:prstClr val="black"/>
                </a:solidFill>
                <a:latin typeface="Calibri"/>
              </a:rPr>
              <a:t>hasMother</a:t>
            </a:r>
            <a:r>
              <a:rPr lang="es-ES" sz="1000" dirty="0">
                <a:solidFill>
                  <a:prstClr val="black"/>
                </a:solidFill>
                <a:latin typeface="Calibri"/>
              </a:rPr>
              <a:t>(?x, ?y)</a:t>
            </a:r>
          </a:p>
          <a:p>
            <a:pPr fontAlgn="auto">
              <a:spcBef>
                <a:spcPts val="0"/>
              </a:spcBef>
              <a:spcAft>
                <a:spcPts val="0"/>
              </a:spcAft>
            </a:pPr>
            <a:r>
              <a:rPr lang="es-ES" sz="1000" dirty="0" err="1">
                <a:solidFill>
                  <a:prstClr val="black"/>
                </a:solidFill>
                <a:latin typeface="Calibri"/>
              </a:rPr>
              <a:t>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 -&gt; </a:t>
            </a:r>
            <a:r>
              <a:rPr lang="es-ES" sz="1000" dirty="0" err="1">
                <a:solidFill>
                  <a:prstClr val="black"/>
                </a:solidFill>
                <a:latin typeface="Calibri"/>
              </a:rPr>
              <a:t>isSonOf</a:t>
            </a:r>
            <a:r>
              <a:rPr lang="es-ES" sz="1000" dirty="0">
                <a:solidFill>
                  <a:prstClr val="black"/>
                </a:solidFill>
                <a:latin typeface="Calibri"/>
              </a:rPr>
              <a:t>(?x, ?y)</a:t>
            </a:r>
          </a:p>
          <a:p>
            <a:pPr fontAlgn="auto">
              <a:spcBef>
                <a:spcPts val="0"/>
              </a:spcBef>
              <a:spcAft>
                <a:spcPts val="0"/>
              </a:spcAft>
            </a:pPr>
            <a:r>
              <a:rPr lang="en-US" sz="1000" dirty="0">
                <a:solidFill>
                  <a:prstClr val="black"/>
                </a:solidFill>
                <a:latin typeface="Calibri"/>
              </a:rPr>
              <a:t>Woman(?x</a:t>
            </a:r>
            <a:r>
              <a:rPr lang="en-US" sz="1000">
                <a:solidFill>
                  <a:prstClr val="black"/>
                </a:solidFill>
                <a:latin typeface="Calibri"/>
              </a:rPr>
              <a:t>) ^ </a:t>
            </a:r>
            <a:r>
              <a:rPr lang="en-US" sz="1000" dirty="0">
                <a:solidFill>
                  <a:prstClr val="black"/>
                </a:solidFill>
                <a:latin typeface="Calibri"/>
              </a:rPr>
              <a:t>Person(?y</a:t>
            </a:r>
            <a:r>
              <a:rPr lang="en-US" sz="1000">
                <a:solidFill>
                  <a:prstClr val="black"/>
                </a:solidFill>
                <a:latin typeface="Calibri"/>
              </a:rPr>
              <a:t>) ^ </a:t>
            </a:r>
            <a:r>
              <a:rPr lang="en-US" sz="1000" dirty="0">
                <a:solidFill>
                  <a:prstClr val="black"/>
                </a:solidFill>
                <a:latin typeface="Calibri"/>
              </a:rPr>
              <a:t>dbo:parent(?x, ?y) -&gt; </a:t>
            </a:r>
            <a:r>
              <a:rPr lang="en-US" sz="1000" dirty="0" err="1">
                <a:solidFill>
                  <a:prstClr val="black"/>
                </a:solidFill>
                <a:latin typeface="Calibri"/>
              </a:rPr>
              <a:t>isDaughterOf</a:t>
            </a:r>
            <a:r>
              <a:rPr lang="en-US" sz="1000" dirty="0">
                <a:solidFill>
                  <a:prstClr val="black"/>
                </a:solidFill>
                <a:latin typeface="Calibri"/>
              </a:rPr>
              <a:t>(?x, ?y)</a:t>
            </a:r>
          </a:p>
          <a:p>
            <a:pPr fontAlgn="auto">
              <a:spcBef>
                <a:spcPts val="0"/>
              </a:spcBef>
              <a:spcAft>
                <a:spcPts val="0"/>
              </a:spcAft>
            </a:pPr>
            <a:r>
              <a:rPr lang="en-US" sz="1000" dirty="0">
                <a:solidFill>
                  <a:prstClr val="black"/>
                </a:solidFill>
                <a:latin typeface="Calibri"/>
              </a:rPr>
              <a:t>Man(?x</a:t>
            </a:r>
            <a:r>
              <a:rPr lang="en-US" sz="1000">
                <a:solidFill>
                  <a:prstClr val="black"/>
                </a:solidFill>
                <a:latin typeface="Calibri"/>
              </a:rPr>
              <a:t>) ^ </a:t>
            </a:r>
            <a:r>
              <a:rPr lang="en-US" sz="1000" dirty="0">
                <a:solidFill>
                  <a:prstClr val="black"/>
                </a:solidFill>
                <a:latin typeface="Calibri"/>
              </a:rPr>
              <a:t>Woman(?y</a:t>
            </a:r>
            <a:r>
              <a:rPr lang="en-US" sz="1000">
                <a:solidFill>
                  <a:prstClr val="black"/>
                </a:solidFill>
                <a:latin typeface="Calibri"/>
              </a:rPr>
              <a:t>) ^ </a:t>
            </a:r>
            <a:r>
              <a:rPr lang="en-US" sz="1000" dirty="0">
                <a:solidFill>
                  <a:prstClr val="black"/>
                </a:solidFill>
                <a:latin typeface="Calibri"/>
              </a:rPr>
              <a:t>dbo:spouse(?x, ?y) -&gt; </a:t>
            </a:r>
            <a:r>
              <a:rPr lang="en-US" sz="1000" dirty="0" err="1">
                <a:solidFill>
                  <a:prstClr val="black"/>
                </a:solidFill>
                <a:latin typeface="Calibri"/>
              </a:rPr>
              <a:t>hasWife</a:t>
            </a:r>
            <a:r>
              <a:rPr lang="en-US" sz="1000" dirty="0">
                <a:solidFill>
                  <a:prstClr val="black"/>
                </a:solidFill>
                <a:latin typeface="Calibri"/>
              </a:rPr>
              <a:t>(?x, ?y</a:t>
            </a:r>
            <a:r>
              <a:rPr lang="en-US" sz="1000">
                <a:solidFill>
                  <a:prstClr val="black"/>
                </a:solidFill>
                <a:latin typeface="Calibri"/>
              </a:rPr>
              <a:t>) ^ </a:t>
            </a:r>
            <a:r>
              <a:rPr lang="en-US" sz="1000" dirty="0" err="1">
                <a:solidFill>
                  <a:prstClr val="black"/>
                </a:solidFill>
                <a:latin typeface="Calibri"/>
              </a:rPr>
              <a:t>hasHusband</a:t>
            </a:r>
            <a:r>
              <a:rPr lang="en-US" sz="1000" dirty="0">
                <a:solidFill>
                  <a:prstClr val="black"/>
                </a:solidFill>
                <a:latin typeface="Calibri"/>
              </a:rPr>
              <a:t>(?y, ?x)</a:t>
            </a:r>
          </a:p>
          <a:p>
            <a:pPr fontAlgn="auto">
              <a:spcBef>
                <a:spcPts val="0"/>
              </a:spcBef>
              <a:spcAft>
                <a:spcPts val="0"/>
              </a:spcAft>
            </a:pPr>
            <a:r>
              <a:rPr lang="en-US" sz="1000" dirty="0">
                <a:solidFill>
                  <a:prstClr val="black"/>
                </a:solidFill>
                <a:latin typeface="Calibri"/>
              </a:rPr>
              <a:t>Man(?x</a:t>
            </a:r>
            <a:r>
              <a:rPr lang="en-US" sz="1000">
                <a:solidFill>
                  <a:prstClr val="black"/>
                </a:solidFill>
                <a:latin typeface="Calibri"/>
              </a:rPr>
              <a:t>) ^ </a:t>
            </a:r>
            <a:r>
              <a:rPr lang="en-US" sz="1000" dirty="0">
                <a:solidFill>
                  <a:prstClr val="black"/>
                </a:solidFill>
                <a:latin typeface="Calibri"/>
              </a:rPr>
              <a:t>Man(?y</a:t>
            </a:r>
            <a:r>
              <a:rPr lang="en-US" sz="1000">
                <a:solidFill>
                  <a:prstClr val="black"/>
                </a:solidFill>
                <a:latin typeface="Calibri"/>
              </a:rPr>
              <a:t>) ^ </a:t>
            </a:r>
            <a:r>
              <a:rPr lang="en-US" sz="1000" dirty="0">
                <a:solidFill>
                  <a:prstClr val="black"/>
                </a:solidFill>
                <a:latin typeface="Calibri"/>
              </a:rPr>
              <a:t>dbo:spouse(?x, ?y) -&gt; man-man(?x, ?y)</a:t>
            </a:r>
          </a:p>
          <a:p>
            <a:pPr fontAlgn="auto">
              <a:spcBef>
                <a:spcPts val="0"/>
              </a:spcBef>
              <a:spcAft>
                <a:spcPts val="0"/>
              </a:spcAft>
            </a:pPr>
            <a:r>
              <a:rPr lang="en-US" sz="1000" dirty="0">
                <a:solidFill>
                  <a:prstClr val="black"/>
                </a:solidFill>
                <a:latin typeface="Calibri"/>
              </a:rPr>
              <a:t>Woman(?x</a:t>
            </a:r>
            <a:r>
              <a:rPr lang="en-US" sz="1000">
                <a:solidFill>
                  <a:prstClr val="black"/>
                </a:solidFill>
                <a:latin typeface="Calibri"/>
              </a:rPr>
              <a:t>) ^ </a:t>
            </a:r>
            <a:r>
              <a:rPr lang="en-US" sz="1000" dirty="0">
                <a:solidFill>
                  <a:prstClr val="black"/>
                </a:solidFill>
                <a:latin typeface="Calibri"/>
              </a:rPr>
              <a:t>Woman(?y</a:t>
            </a:r>
            <a:r>
              <a:rPr lang="en-US" sz="1000">
                <a:solidFill>
                  <a:prstClr val="black"/>
                </a:solidFill>
                <a:latin typeface="Calibri"/>
              </a:rPr>
              <a:t>) ^ </a:t>
            </a:r>
            <a:r>
              <a:rPr lang="en-US" sz="1000" dirty="0">
                <a:solidFill>
                  <a:prstClr val="black"/>
                </a:solidFill>
                <a:latin typeface="Calibri"/>
              </a:rPr>
              <a:t>dbo:spouse(?x, ?y) -&gt; woman-woman(?x, ?y)</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 -&gt; </a:t>
            </a:r>
            <a:r>
              <a:rPr lang="es-ES" sz="1000" dirty="0" err="1">
                <a:solidFill>
                  <a:prstClr val="black"/>
                </a:solidFill>
                <a:latin typeface="Calibri"/>
              </a:rPr>
              <a:t>hasGrandParent</a:t>
            </a:r>
            <a:r>
              <a:rPr lang="es-ES" sz="1000" dirty="0">
                <a:solidFill>
                  <a:prstClr val="black"/>
                </a:solidFill>
                <a:latin typeface="Calibri"/>
              </a:rPr>
              <a:t>(?x, ?z)</a:t>
            </a:r>
            <a:endParaRPr lang="en-US" sz="1000" dirty="0">
              <a:solidFill>
                <a:prstClr val="black"/>
              </a:solidFill>
              <a:latin typeface="Calibri"/>
            </a:endParaRPr>
          </a:p>
          <a:p>
            <a:pPr fontAlgn="auto">
              <a:spcBef>
                <a:spcPts val="0"/>
              </a:spcBef>
              <a:spcAft>
                <a:spcPts val="0"/>
              </a:spcAft>
            </a:pPr>
            <a:r>
              <a:rPr lang="es-ES" sz="1000" dirty="0" err="1">
                <a:solidFill>
                  <a:prstClr val="black"/>
                </a:solidFill>
                <a:latin typeface="Calibri"/>
              </a:rPr>
              <a:t>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hasGrandParent</a:t>
            </a:r>
            <a:r>
              <a:rPr lang="es-ES" sz="1000" dirty="0">
                <a:solidFill>
                  <a:prstClr val="black"/>
                </a:solidFill>
                <a:latin typeface="Calibri"/>
              </a:rPr>
              <a:t>(?x, ?z) -&gt; </a:t>
            </a:r>
            <a:r>
              <a:rPr lang="es-ES" sz="1000" dirty="0" err="1">
                <a:solidFill>
                  <a:prstClr val="black"/>
                </a:solidFill>
                <a:latin typeface="Calibri"/>
              </a:rPr>
              <a:t>isGrandSonOf</a:t>
            </a:r>
            <a:r>
              <a:rPr lang="es-ES" sz="1000" dirty="0">
                <a:solidFill>
                  <a:prstClr val="black"/>
                </a:solidFill>
                <a:latin typeface="Calibri"/>
              </a:rPr>
              <a:t>(?x, ?z)</a:t>
            </a:r>
          </a:p>
          <a:p>
            <a:pPr fontAlgn="auto">
              <a:spcBef>
                <a:spcPts val="0"/>
              </a:spcBef>
              <a:spcAft>
                <a:spcPts val="0"/>
              </a:spcAft>
            </a:pPr>
            <a:r>
              <a:rPr lang="es-ES" sz="1000" dirty="0" err="1">
                <a:solidFill>
                  <a:prstClr val="black"/>
                </a:solidFill>
                <a:latin typeface="Calibri"/>
              </a:rPr>
              <a:t>Woman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hasGrandParent</a:t>
            </a:r>
            <a:r>
              <a:rPr lang="es-ES" sz="1000" dirty="0">
                <a:solidFill>
                  <a:prstClr val="black"/>
                </a:solidFill>
                <a:latin typeface="Calibri"/>
              </a:rPr>
              <a:t>(?x, ?z) -&gt; </a:t>
            </a:r>
            <a:r>
              <a:rPr lang="es-ES" sz="1000" dirty="0" err="1">
                <a:solidFill>
                  <a:prstClr val="black"/>
                </a:solidFill>
                <a:latin typeface="Calibri"/>
              </a:rPr>
              <a:t>isGrandDaughterOf</a:t>
            </a:r>
            <a:r>
              <a:rPr lang="es-ES" sz="1000" dirty="0">
                <a:solidFill>
                  <a:prstClr val="black"/>
                </a:solidFill>
                <a:latin typeface="Calibri"/>
              </a:rPr>
              <a:t>(?x, ?z)</a:t>
            </a:r>
          </a:p>
          <a:p>
            <a:pPr fontAlgn="auto">
              <a:spcBef>
                <a:spcPts val="0"/>
              </a:spcBef>
              <a:spcAft>
                <a:spcPts val="0"/>
              </a:spcAft>
            </a:pPr>
            <a:r>
              <a:rPr lang="en-US" sz="1000" dirty="0">
                <a:solidFill>
                  <a:prstClr val="black"/>
                </a:solidFill>
                <a:latin typeface="Calibri"/>
              </a:rPr>
              <a:t>Person(?x</a:t>
            </a:r>
            <a:r>
              <a:rPr lang="en-US" sz="1000">
                <a:solidFill>
                  <a:prstClr val="black"/>
                </a:solidFill>
                <a:latin typeface="Calibri"/>
              </a:rPr>
              <a:t>) ^ </a:t>
            </a:r>
            <a:r>
              <a:rPr lang="en-US" sz="1000" dirty="0">
                <a:solidFill>
                  <a:prstClr val="black"/>
                </a:solidFill>
                <a:latin typeface="Calibri"/>
              </a:rPr>
              <a:t>Woman(?z</a:t>
            </a:r>
            <a:r>
              <a:rPr lang="en-US" sz="1000">
                <a:solidFill>
                  <a:prstClr val="black"/>
                </a:solidFill>
                <a:latin typeface="Calibri"/>
              </a:rPr>
              <a:t>) ^ </a:t>
            </a:r>
            <a:r>
              <a:rPr lang="es-ES" sz="1000" dirty="0" err="1">
                <a:solidFill>
                  <a:prstClr val="black"/>
                </a:solidFill>
                <a:latin typeface="Calibri"/>
              </a:rPr>
              <a:t>hasGrandParent</a:t>
            </a:r>
            <a:r>
              <a:rPr lang="es-ES" sz="1000" dirty="0">
                <a:solidFill>
                  <a:prstClr val="black"/>
                </a:solidFill>
                <a:latin typeface="Calibri"/>
              </a:rPr>
              <a:t>(?x, ?z)</a:t>
            </a:r>
            <a:r>
              <a:rPr lang="en-US" sz="1000" dirty="0">
                <a:solidFill>
                  <a:prstClr val="black"/>
                </a:solidFill>
                <a:latin typeface="Calibri"/>
              </a:rPr>
              <a:t>  -&gt; </a:t>
            </a:r>
            <a:r>
              <a:rPr lang="en-US" sz="1000" dirty="0" err="1">
                <a:solidFill>
                  <a:prstClr val="black"/>
                </a:solidFill>
                <a:latin typeface="Calibri"/>
              </a:rPr>
              <a:t>hasGrandMother</a:t>
            </a:r>
            <a:r>
              <a:rPr lang="en-US" sz="1000" dirty="0">
                <a:solidFill>
                  <a:prstClr val="black"/>
                </a:solidFill>
                <a:latin typeface="Calibri"/>
              </a:rPr>
              <a:t>(?x, ?z)</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(?z</a:t>
            </a:r>
            <a:r>
              <a:rPr lang="es-ES" sz="1000">
                <a:solidFill>
                  <a:prstClr val="black"/>
                </a:solidFill>
                <a:latin typeface="Calibri"/>
              </a:rPr>
              <a:t>) ^ </a:t>
            </a:r>
            <a:r>
              <a:rPr lang="es-ES" sz="1000" dirty="0" err="1">
                <a:solidFill>
                  <a:prstClr val="black"/>
                </a:solidFill>
                <a:latin typeface="Calibri"/>
              </a:rPr>
              <a:t>hasGrandParent</a:t>
            </a:r>
            <a:r>
              <a:rPr lang="es-ES" sz="1000" dirty="0">
                <a:solidFill>
                  <a:prstClr val="black"/>
                </a:solidFill>
                <a:latin typeface="Calibri"/>
              </a:rPr>
              <a:t>(?x, ?z) -&gt; </a:t>
            </a:r>
            <a:r>
              <a:rPr lang="es-ES" sz="1000" dirty="0" err="1">
                <a:solidFill>
                  <a:prstClr val="black"/>
                </a:solidFill>
                <a:latin typeface="Calibri"/>
              </a:rPr>
              <a:t>hasGrandFather</a:t>
            </a:r>
            <a:r>
              <a:rPr lang="es-ES" sz="1000" dirty="0">
                <a:solidFill>
                  <a:prstClr val="black"/>
                </a:solidFill>
                <a:latin typeface="Calibri"/>
              </a:rPr>
              <a:t>(?x, ?z)</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n-US" sz="1000" dirty="0">
                <a:solidFill>
                  <a:prstClr val="black"/>
                </a:solidFill>
                <a:latin typeface="Calibri"/>
              </a:rPr>
              <a:t>Person(?z</a:t>
            </a:r>
            <a:r>
              <a:rPr lang="en-US" sz="1000">
                <a:solidFill>
                  <a:prstClr val="black"/>
                </a:solidFill>
                <a:latin typeface="Calibri"/>
              </a:rPr>
              <a:t>) ^ </a:t>
            </a:r>
            <a:r>
              <a:rPr lang="en-US" sz="1000" dirty="0">
                <a:solidFill>
                  <a:prstClr val="black"/>
                </a:solidFill>
                <a:latin typeface="Calibri"/>
              </a:rPr>
              <a:t>dbo:spouse(?x, ?z</a:t>
            </a:r>
            <a:r>
              <a:rPr lang="en-US" sz="1000">
                <a:solidFill>
                  <a:prstClr val="black"/>
                </a:solidFill>
                <a:latin typeface="Calibri"/>
              </a:rPr>
              <a:t>) ^</a:t>
            </a:r>
            <a:r>
              <a:rPr lang="es-ES" sz="1000">
                <a:solidFill>
                  <a:prstClr val="black"/>
                </a:solidFill>
                <a:latin typeface="Calibri"/>
              </a:rPr>
              <a:t>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?y) -&gt; </a:t>
            </a:r>
            <a:r>
              <a:rPr lang="es-ES" sz="1000" dirty="0" err="1">
                <a:solidFill>
                  <a:prstClr val="black"/>
                </a:solidFill>
                <a:latin typeface="Calibri"/>
              </a:rPr>
              <a:t>hasParent</a:t>
            </a:r>
            <a:r>
              <a:rPr lang="es-ES" sz="1000" dirty="0">
                <a:solidFill>
                  <a:prstClr val="black"/>
                </a:solidFill>
                <a:latin typeface="Calibri"/>
              </a:rPr>
              <a:t>-In-</a:t>
            </a:r>
            <a:r>
              <a:rPr lang="es-ES" sz="1000" dirty="0" err="1">
                <a:solidFill>
                  <a:prstClr val="black"/>
                </a:solidFill>
                <a:latin typeface="Calibri"/>
              </a:rPr>
              <a:t>Law</a:t>
            </a:r>
            <a:r>
              <a:rPr lang="es-ES" sz="1000" dirty="0">
                <a:solidFill>
                  <a:prstClr val="black"/>
                </a:solidFill>
                <a:latin typeface="Calibri"/>
              </a:rPr>
              <a:t>(?x, ?y)</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n-US" sz="1000" dirty="0">
                <a:solidFill>
                  <a:prstClr val="black"/>
                </a:solidFill>
                <a:latin typeface="Calibri"/>
              </a:rPr>
              <a:t>Person(?z</a:t>
            </a:r>
            <a:r>
              <a:rPr lang="en-US" sz="1000">
                <a:solidFill>
                  <a:prstClr val="black"/>
                </a:solidFill>
                <a:latin typeface="Calibri"/>
              </a:rPr>
              <a:t>) ^ </a:t>
            </a:r>
            <a:r>
              <a:rPr lang="en-US" sz="1000" dirty="0">
                <a:solidFill>
                  <a:prstClr val="black"/>
                </a:solidFill>
                <a:latin typeface="Calibri"/>
              </a:rPr>
              <a:t>dbo:spouse(?x, ?z</a:t>
            </a:r>
            <a:r>
              <a:rPr lang="en-US" sz="1000">
                <a:solidFill>
                  <a:prstClr val="black"/>
                </a:solidFill>
                <a:latin typeface="Calibri"/>
              </a:rPr>
              <a:t>) ^</a:t>
            </a:r>
            <a:r>
              <a:rPr lang="es-ES" sz="1000">
                <a:solidFill>
                  <a:prstClr val="black"/>
                </a:solidFill>
                <a:latin typeface="Calibri"/>
              </a:rPr>
              <a:t> </a:t>
            </a:r>
            <a:r>
              <a:rPr lang="es-ES" sz="1000" dirty="0" err="1">
                <a:solidFill>
                  <a:prstClr val="black"/>
                </a:solidFill>
                <a:latin typeface="Calibri"/>
              </a:rPr>
              <a:t>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?y) -&gt; </a:t>
            </a:r>
            <a:r>
              <a:rPr lang="es-ES" sz="1000" dirty="0" err="1">
                <a:solidFill>
                  <a:prstClr val="black"/>
                </a:solidFill>
                <a:latin typeface="Calibri"/>
              </a:rPr>
              <a:t>hasFather</a:t>
            </a:r>
            <a:r>
              <a:rPr lang="es-ES" sz="1000" dirty="0">
                <a:solidFill>
                  <a:prstClr val="black"/>
                </a:solidFill>
                <a:latin typeface="Calibri"/>
              </a:rPr>
              <a:t>-In-</a:t>
            </a:r>
            <a:r>
              <a:rPr lang="es-ES" sz="1000" dirty="0" err="1">
                <a:solidFill>
                  <a:prstClr val="black"/>
                </a:solidFill>
                <a:latin typeface="Calibri"/>
              </a:rPr>
              <a:t>Law</a:t>
            </a:r>
            <a:r>
              <a:rPr lang="es-ES" sz="1000" dirty="0">
                <a:solidFill>
                  <a:prstClr val="black"/>
                </a:solidFill>
                <a:latin typeface="Calibri"/>
              </a:rPr>
              <a:t>(?x, ?y)</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n-US" sz="1000" dirty="0">
                <a:solidFill>
                  <a:prstClr val="black"/>
                </a:solidFill>
                <a:latin typeface="Calibri"/>
              </a:rPr>
              <a:t>Person(?z</a:t>
            </a:r>
            <a:r>
              <a:rPr lang="en-US" sz="1000">
                <a:solidFill>
                  <a:prstClr val="black"/>
                </a:solidFill>
                <a:latin typeface="Calibri"/>
              </a:rPr>
              <a:t>) ^ </a:t>
            </a:r>
            <a:r>
              <a:rPr lang="en-US" sz="1000" dirty="0">
                <a:solidFill>
                  <a:prstClr val="black"/>
                </a:solidFill>
                <a:latin typeface="Calibri"/>
              </a:rPr>
              <a:t>dbo:spouse(?x, ?z</a:t>
            </a:r>
            <a:r>
              <a:rPr lang="en-US" sz="1000">
                <a:solidFill>
                  <a:prstClr val="black"/>
                </a:solidFill>
                <a:latin typeface="Calibri"/>
              </a:rPr>
              <a:t>) ^</a:t>
            </a:r>
            <a:r>
              <a:rPr lang="es-ES" sz="1000">
                <a:solidFill>
                  <a:prstClr val="black"/>
                </a:solidFill>
                <a:latin typeface="Calibri"/>
              </a:rPr>
              <a:t> </a:t>
            </a:r>
            <a:r>
              <a:rPr lang="es-ES" sz="1000" dirty="0" err="1">
                <a:solidFill>
                  <a:prstClr val="black"/>
                </a:solidFill>
                <a:latin typeface="Calibri"/>
              </a:rPr>
              <a:t>Woman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?y) -&gt; </a:t>
            </a:r>
            <a:r>
              <a:rPr lang="es-ES" sz="1000" dirty="0" err="1">
                <a:solidFill>
                  <a:prstClr val="black"/>
                </a:solidFill>
                <a:latin typeface="Calibri"/>
              </a:rPr>
              <a:t>hasMother</a:t>
            </a:r>
            <a:r>
              <a:rPr lang="es-ES" sz="1000" dirty="0">
                <a:solidFill>
                  <a:prstClr val="black"/>
                </a:solidFill>
                <a:latin typeface="Calibri"/>
              </a:rPr>
              <a:t>-In-</a:t>
            </a:r>
            <a:r>
              <a:rPr lang="es-ES" sz="1000" dirty="0" err="1">
                <a:solidFill>
                  <a:prstClr val="black"/>
                </a:solidFill>
                <a:latin typeface="Calibri"/>
              </a:rPr>
              <a:t>Law</a:t>
            </a:r>
            <a:r>
              <a:rPr lang="es-ES" sz="1000" dirty="0">
                <a:solidFill>
                  <a:prstClr val="black"/>
                </a:solidFill>
                <a:latin typeface="Calibri"/>
              </a:rPr>
              <a:t>(?x, ?y)</a:t>
            </a:r>
          </a:p>
          <a:p>
            <a:pPr fontAlgn="auto">
              <a:spcBef>
                <a:spcPts val="0"/>
              </a:spcBef>
              <a:spcAft>
                <a:spcPts val="0"/>
              </a:spcAft>
            </a:pPr>
            <a:r>
              <a:rPr lang="es-ES" sz="1000" dirty="0" err="1">
                <a:solidFill>
                  <a:prstClr val="black"/>
                </a:solidFill>
                <a:latin typeface="Calibri"/>
              </a:rPr>
              <a:t>Man</a:t>
            </a:r>
            <a:r>
              <a:rPr lang="es-ES" sz="1000" dirty="0">
                <a:solidFill>
                  <a:prstClr val="black"/>
                </a:solidFill>
                <a:latin typeface="Calibri"/>
              </a:rPr>
              <a:t>(?x</a:t>
            </a:r>
            <a:r>
              <a:rPr lang="es-ES" sz="1000">
                <a:solidFill>
                  <a:prstClr val="black"/>
                </a:solidFill>
                <a:latin typeface="Calibri"/>
              </a:rPr>
              <a:t>) ^ </a:t>
            </a:r>
            <a:r>
              <a:rPr lang="en-US" sz="1000" dirty="0">
                <a:solidFill>
                  <a:prstClr val="black"/>
                </a:solidFill>
                <a:latin typeface="Calibri"/>
              </a:rPr>
              <a:t>Person(?z</a:t>
            </a:r>
            <a:r>
              <a:rPr lang="en-US" sz="1000">
                <a:solidFill>
                  <a:prstClr val="black"/>
                </a:solidFill>
                <a:latin typeface="Calibri"/>
              </a:rPr>
              <a:t>) ^ </a:t>
            </a:r>
            <a:r>
              <a:rPr lang="en-US" sz="1000" dirty="0">
                <a:solidFill>
                  <a:prstClr val="black"/>
                </a:solidFill>
                <a:latin typeface="Calibri"/>
              </a:rPr>
              <a:t>dbo:spouse(?x, ?z</a:t>
            </a:r>
            <a:r>
              <a:rPr lang="en-US" sz="1000">
                <a:solidFill>
                  <a:prstClr val="black"/>
                </a:solidFill>
                <a:latin typeface="Calibri"/>
              </a:rPr>
              <a:t>) ^</a:t>
            </a:r>
            <a:r>
              <a:rPr lang="es-ES" sz="1000">
                <a:solidFill>
                  <a:prstClr val="black"/>
                </a:solidFill>
                <a:latin typeface="Calibri"/>
              </a:rPr>
              <a:t>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?y) -&gt;</a:t>
            </a:r>
            <a:r>
              <a:rPr lang="es-ES" sz="1000" dirty="0" err="1">
                <a:solidFill>
                  <a:prstClr val="black"/>
                </a:solidFill>
                <a:latin typeface="Calibri"/>
              </a:rPr>
              <a:t>isSon</a:t>
            </a:r>
            <a:r>
              <a:rPr lang="es-ES" sz="1000" dirty="0">
                <a:solidFill>
                  <a:prstClr val="black"/>
                </a:solidFill>
                <a:latin typeface="Calibri"/>
              </a:rPr>
              <a:t>-In-</a:t>
            </a:r>
            <a:r>
              <a:rPr lang="es-ES" sz="1000" dirty="0" err="1">
                <a:solidFill>
                  <a:prstClr val="black"/>
                </a:solidFill>
                <a:latin typeface="Calibri"/>
              </a:rPr>
              <a:t>LawOf</a:t>
            </a:r>
            <a:r>
              <a:rPr lang="es-ES" sz="1000" dirty="0">
                <a:solidFill>
                  <a:prstClr val="black"/>
                </a:solidFill>
                <a:latin typeface="Calibri"/>
              </a:rPr>
              <a:t>(?x, ?y)</a:t>
            </a:r>
          </a:p>
          <a:p>
            <a:pPr fontAlgn="auto">
              <a:spcBef>
                <a:spcPts val="0"/>
              </a:spcBef>
              <a:spcAft>
                <a:spcPts val="0"/>
              </a:spcAft>
            </a:pPr>
            <a:r>
              <a:rPr lang="es-ES" sz="1000" dirty="0" err="1">
                <a:solidFill>
                  <a:prstClr val="black"/>
                </a:solidFill>
                <a:latin typeface="Calibri"/>
              </a:rPr>
              <a:t>Woman</a:t>
            </a:r>
            <a:r>
              <a:rPr lang="es-ES" sz="1000" dirty="0">
                <a:solidFill>
                  <a:prstClr val="black"/>
                </a:solidFill>
                <a:latin typeface="Calibri"/>
              </a:rPr>
              <a:t>(?x</a:t>
            </a:r>
            <a:r>
              <a:rPr lang="es-ES" sz="1000">
                <a:solidFill>
                  <a:prstClr val="black"/>
                </a:solidFill>
                <a:latin typeface="Calibri"/>
              </a:rPr>
              <a:t>) ^ </a:t>
            </a:r>
            <a:r>
              <a:rPr lang="en-US" sz="1000" dirty="0">
                <a:solidFill>
                  <a:prstClr val="black"/>
                </a:solidFill>
                <a:latin typeface="Calibri"/>
              </a:rPr>
              <a:t>Person(?z</a:t>
            </a:r>
            <a:r>
              <a:rPr lang="en-US" sz="1000">
                <a:solidFill>
                  <a:prstClr val="black"/>
                </a:solidFill>
                <a:latin typeface="Calibri"/>
              </a:rPr>
              <a:t>) ^ </a:t>
            </a:r>
            <a:r>
              <a:rPr lang="en-US" sz="1000" dirty="0">
                <a:solidFill>
                  <a:prstClr val="black"/>
                </a:solidFill>
                <a:latin typeface="Calibri"/>
              </a:rPr>
              <a:t>dbo:spouse(?x, ?z</a:t>
            </a:r>
            <a:r>
              <a:rPr lang="en-US" sz="1000">
                <a:solidFill>
                  <a:prstClr val="black"/>
                </a:solidFill>
                <a:latin typeface="Calibri"/>
              </a:rPr>
              <a:t>) ^</a:t>
            </a:r>
            <a:r>
              <a:rPr lang="es-ES" sz="1000">
                <a:solidFill>
                  <a:prstClr val="black"/>
                </a:solidFill>
                <a:latin typeface="Calibri"/>
              </a:rPr>
              <a:t>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(?z, ?y) -&gt; </a:t>
            </a:r>
            <a:r>
              <a:rPr lang="es-ES" sz="1000" dirty="0" err="1">
                <a:solidFill>
                  <a:prstClr val="black"/>
                </a:solidFill>
                <a:latin typeface="Calibri"/>
              </a:rPr>
              <a:t>hasDaughter</a:t>
            </a:r>
            <a:r>
              <a:rPr lang="es-ES" sz="1000" dirty="0">
                <a:solidFill>
                  <a:prstClr val="black"/>
                </a:solidFill>
                <a:latin typeface="Calibri"/>
              </a:rPr>
              <a:t>-In-</a:t>
            </a:r>
            <a:r>
              <a:rPr lang="es-ES" sz="1000" dirty="0" err="1">
                <a:solidFill>
                  <a:prstClr val="black"/>
                </a:solidFill>
                <a:latin typeface="Calibri"/>
              </a:rPr>
              <a:t>LawOf</a:t>
            </a:r>
            <a:r>
              <a:rPr lang="es-ES" sz="1000" dirty="0">
                <a:solidFill>
                  <a:prstClr val="black"/>
                </a:solidFill>
                <a:latin typeface="Calibri"/>
              </a:rPr>
              <a:t>(?x, ?y)</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hasGrandParent</a:t>
            </a:r>
            <a:r>
              <a:rPr lang="es-ES" sz="1000" dirty="0">
                <a:solidFill>
                  <a:prstClr val="black"/>
                </a:solidFill>
                <a:latin typeface="Calibri"/>
              </a:rPr>
              <a:t>(?y, ?z) -&gt; </a:t>
            </a:r>
            <a:r>
              <a:rPr lang="es-ES" sz="1000" dirty="0" err="1">
                <a:solidFill>
                  <a:prstClr val="black"/>
                </a:solidFill>
                <a:latin typeface="Calibri"/>
              </a:rPr>
              <a:t>hasGreatGrandParent</a:t>
            </a:r>
            <a:r>
              <a:rPr lang="es-ES" sz="1000" dirty="0">
                <a:solidFill>
                  <a:prstClr val="black"/>
                </a:solidFill>
                <a:latin typeface="Calibri"/>
              </a:rPr>
              <a:t>(?x, ?z)</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hasGreatGrandParent</a:t>
            </a:r>
            <a:r>
              <a:rPr lang="es-ES" sz="1000" dirty="0">
                <a:solidFill>
                  <a:prstClr val="black"/>
                </a:solidFill>
                <a:latin typeface="Calibri"/>
              </a:rPr>
              <a:t>(?x, ?y) -&gt; </a:t>
            </a:r>
            <a:r>
              <a:rPr lang="es-ES" sz="1000" dirty="0" err="1">
                <a:solidFill>
                  <a:prstClr val="black"/>
                </a:solidFill>
                <a:latin typeface="Calibri"/>
              </a:rPr>
              <a:t>hasGreatGrandFather</a:t>
            </a:r>
            <a:r>
              <a:rPr lang="es-ES" sz="1000" dirty="0">
                <a:solidFill>
                  <a:prstClr val="black"/>
                </a:solidFill>
                <a:latin typeface="Calibri"/>
              </a:rPr>
              <a:t>(?x, ?y)</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Woman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hasGreatGrandParent</a:t>
            </a:r>
            <a:r>
              <a:rPr lang="es-ES" sz="1000" dirty="0">
                <a:solidFill>
                  <a:prstClr val="black"/>
                </a:solidFill>
                <a:latin typeface="Calibri"/>
              </a:rPr>
              <a:t>(?x, ?y) -&gt; </a:t>
            </a:r>
            <a:r>
              <a:rPr lang="es-ES" sz="1000" dirty="0" err="1">
                <a:solidFill>
                  <a:prstClr val="black"/>
                </a:solidFill>
                <a:latin typeface="Calibri"/>
              </a:rPr>
              <a:t>hasGreatGrandMother</a:t>
            </a:r>
            <a:r>
              <a:rPr lang="es-ES" sz="1000" dirty="0">
                <a:solidFill>
                  <a:prstClr val="black"/>
                </a:solidFill>
                <a:latin typeface="Calibri"/>
              </a:rPr>
              <a:t>(?x, ?y)</a:t>
            </a:r>
          </a:p>
          <a:p>
            <a:pPr fontAlgn="auto">
              <a:spcBef>
                <a:spcPts val="0"/>
              </a:spcBef>
              <a:spcAft>
                <a:spcPts val="0"/>
              </a:spcAft>
            </a:pPr>
            <a:r>
              <a:rPr lang="es-ES" sz="1000" dirty="0" err="1">
                <a:solidFill>
                  <a:prstClr val="black"/>
                </a:solidFill>
                <a:latin typeface="Calibri"/>
              </a:rPr>
              <a:t>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hasGreatGrandParent</a:t>
            </a:r>
            <a:r>
              <a:rPr lang="es-ES" sz="1000" dirty="0">
                <a:solidFill>
                  <a:prstClr val="black"/>
                </a:solidFill>
                <a:latin typeface="Calibri"/>
              </a:rPr>
              <a:t>(?x, ?y) -&gt; </a:t>
            </a:r>
            <a:r>
              <a:rPr lang="es-ES" sz="1000" dirty="0" err="1">
                <a:solidFill>
                  <a:prstClr val="black"/>
                </a:solidFill>
                <a:latin typeface="Calibri"/>
              </a:rPr>
              <a:t>isGreatGrandSonOf</a:t>
            </a:r>
            <a:r>
              <a:rPr lang="es-ES" sz="1000" dirty="0">
                <a:solidFill>
                  <a:prstClr val="black"/>
                </a:solidFill>
                <a:latin typeface="Calibri"/>
              </a:rPr>
              <a:t>(?x, ?y)</a:t>
            </a:r>
          </a:p>
          <a:p>
            <a:pPr fontAlgn="auto">
              <a:spcBef>
                <a:spcPts val="0"/>
              </a:spcBef>
              <a:spcAft>
                <a:spcPts val="0"/>
              </a:spcAft>
            </a:pPr>
            <a:r>
              <a:rPr lang="es-ES" sz="1000" dirty="0" err="1">
                <a:solidFill>
                  <a:prstClr val="black"/>
                </a:solidFill>
                <a:latin typeface="Calibri"/>
              </a:rPr>
              <a:t>Woman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hasGreatGrandParent</a:t>
            </a:r>
            <a:r>
              <a:rPr lang="es-ES" sz="1000" dirty="0">
                <a:solidFill>
                  <a:prstClr val="black"/>
                </a:solidFill>
                <a:latin typeface="Calibri"/>
              </a:rPr>
              <a:t>(?x, ?y) -&gt; </a:t>
            </a:r>
            <a:r>
              <a:rPr lang="es-ES" sz="1000" dirty="0" err="1">
                <a:solidFill>
                  <a:prstClr val="black"/>
                </a:solidFill>
                <a:latin typeface="Calibri"/>
              </a:rPr>
              <a:t>isGreatGrandDaughterOf</a:t>
            </a:r>
            <a:r>
              <a:rPr lang="es-ES" sz="1000" dirty="0">
                <a:solidFill>
                  <a:prstClr val="black"/>
                </a:solidFill>
                <a:latin typeface="Calibri"/>
              </a:rPr>
              <a:t>(?x, ?y)</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differentFrom</a:t>
            </a:r>
            <a:r>
              <a:rPr lang="es-ES" sz="1000" dirty="0">
                <a:solidFill>
                  <a:prstClr val="black"/>
                </a:solidFill>
                <a:latin typeface="Calibri"/>
              </a:rPr>
              <a:t>(?x, ?y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?z)  -&gt; </a:t>
            </a:r>
            <a:r>
              <a:rPr lang="es-ES" sz="1000" dirty="0" err="1">
                <a:solidFill>
                  <a:prstClr val="black"/>
                </a:solidFill>
                <a:latin typeface="Calibri"/>
              </a:rPr>
              <a:t>hasSibling</a:t>
            </a:r>
            <a:r>
              <a:rPr lang="es-ES" sz="1000" dirty="0">
                <a:solidFill>
                  <a:prstClr val="black"/>
                </a:solidFill>
                <a:latin typeface="Calibri"/>
              </a:rPr>
              <a:t>(?x, ?y)                                          </a:t>
            </a:r>
            <a:r>
              <a:rPr lang="es-ES" sz="1000" b="1" dirty="0">
                <a:solidFill>
                  <a:prstClr val="black"/>
                </a:solidFill>
                <a:latin typeface="Calibri"/>
              </a:rPr>
              <a:t>SPARQL</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hasSibling</a:t>
            </a:r>
            <a:r>
              <a:rPr lang="es-ES" sz="1000" dirty="0">
                <a:solidFill>
                  <a:prstClr val="black"/>
                </a:solidFill>
                <a:latin typeface="Calibri"/>
              </a:rPr>
              <a:t>(?x, ?y) -&gt; hasBrother(?x, ?y)</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Woman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hasSibling</a:t>
            </a:r>
            <a:r>
              <a:rPr lang="es-ES" sz="1000" dirty="0">
                <a:solidFill>
                  <a:prstClr val="black"/>
                </a:solidFill>
                <a:latin typeface="Calibri"/>
              </a:rPr>
              <a:t>(?x, ?y) -&gt; </a:t>
            </a:r>
            <a:r>
              <a:rPr lang="es-ES" sz="1000" dirty="0" err="1">
                <a:solidFill>
                  <a:prstClr val="black"/>
                </a:solidFill>
                <a:latin typeface="Calibri"/>
              </a:rPr>
              <a:t>hasSister</a:t>
            </a:r>
            <a:r>
              <a:rPr lang="es-ES" sz="1000" dirty="0">
                <a:solidFill>
                  <a:prstClr val="black"/>
                </a:solidFill>
                <a:latin typeface="Calibri"/>
              </a:rPr>
              <a:t>(?x, ?y)</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(?z</a:t>
            </a:r>
            <a:r>
              <a:rPr lang="es-ES" sz="1000">
                <a:solidFill>
                  <a:prstClr val="black"/>
                </a:solidFill>
                <a:latin typeface="Calibri"/>
              </a:rPr>
              <a:t>) ^ </a:t>
            </a:r>
            <a:r>
              <a:rPr lang="es-ES" sz="1000" dirty="0" err="1">
                <a:solidFill>
                  <a:prstClr val="black"/>
                </a:solidFill>
                <a:latin typeface="Calibri"/>
              </a:rPr>
              <a:t>hasSibling</a:t>
            </a:r>
            <a:r>
              <a:rPr lang="es-ES" sz="1000" dirty="0">
                <a:solidFill>
                  <a:prstClr val="black"/>
                </a:solidFill>
                <a:latin typeface="Calibri"/>
              </a:rPr>
              <a:t>(?y, ?z)</a:t>
            </a:r>
            <a:r>
              <a:rPr lang="es-ES" sz="1000" b="1" dirty="0">
                <a:solidFill>
                  <a:prstClr val="black"/>
                </a:solidFill>
                <a:latin typeface="Calibri"/>
              </a:rPr>
              <a:t> </a:t>
            </a:r>
            <a:r>
              <a:rPr lang="es-ES" sz="1000" dirty="0">
                <a:solidFill>
                  <a:prstClr val="black"/>
                </a:solidFill>
                <a:latin typeface="Calibri"/>
              </a:rPr>
              <a:t>-&gt; </a:t>
            </a:r>
            <a:r>
              <a:rPr lang="es-ES" sz="1000" dirty="0" err="1">
                <a:solidFill>
                  <a:prstClr val="black"/>
                </a:solidFill>
                <a:latin typeface="Calibri"/>
              </a:rPr>
              <a:t>hasUncle</a:t>
            </a:r>
            <a:r>
              <a:rPr lang="es-ES" sz="1000" dirty="0">
                <a:solidFill>
                  <a:prstClr val="black"/>
                </a:solidFill>
                <a:latin typeface="Calibri"/>
              </a:rPr>
              <a:t>(?x, ?z)</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err="1">
                <a:solidFill>
                  <a:prstClr val="black"/>
                </a:solidFill>
                <a:latin typeface="Calibri"/>
              </a:rPr>
              <a:t>Woman</a:t>
            </a:r>
            <a:r>
              <a:rPr lang="es-ES" sz="1000" dirty="0">
                <a:solidFill>
                  <a:prstClr val="black"/>
                </a:solidFill>
                <a:latin typeface="Calibri"/>
              </a:rPr>
              <a:t>(?z</a:t>
            </a:r>
            <a:r>
              <a:rPr lang="es-ES" sz="1000">
                <a:solidFill>
                  <a:prstClr val="black"/>
                </a:solidFill>
                <a:latin typeface="Calibri"/>
              </a:rPr>
              <a:t>) ^ </a:t>
            </a:r>
            <a:r>
              <a:rPr lang="es-ES" sz="1000" dirty="0" err="1">
                <a:solidFill>
                  <a:prstClr val="black"/>
                </a:solidFill>
                <a:latin typeface="Calibri"/>
              </a:rPr>
              <a:t>hasSibling</a:t>
            </a:r>
            <a:r>
              <a:rPr lang="es-ES" sz="1000" dirty="0">
                <a:solidFill>
                  <a:prstClr val="black"/>
                </a:solidFill>
                <a:latin typeface="Calibri"/>
              </a:rPr>
              <a:t>(?y, ?z)</a:t>
            </a:r>
            <a:r>
              <a:rPr lang="es-ES" sz="1000" b="1" dirty="0">
                <a:solidFill>
                  <a:prstClr val="black"/>
                </a:solidFill>
                <a:latin typeface="Calibri"/>
              </a:rPr>
              <a:t> </a:t>
            </a:r>
            <a:r>
              <a:rPr lang="es-ES" sz="1000" dirty="0">
                <a:solidFill>
                  <a:prstClr val="black"/>
                </a:solidFill>
                <a:latin typeface="Calibri"/>
              </a:rPr>
              <a:t>-&gt; </a:t>
            </a:r>
            <a:r>
              <a:rPr lang="es-ES" sz="1000" dirty="0" err="1">
                <a:solidFill>
                  <a:prstClr val="black"/>
                </a:solidFill>
                <a:latin typeface="Calibri"/>
              </a:rPr>
              <a:t>hasAunt</a:t>
            </a:r>
            <a:r>
              <a:rPr lang="es-ES" sz="1000" dirty="0">
                <a:solidFill>
                  <a:prstClr val="black"/>
                </a:solidFill>
                <a:latin typeface="Calibri"/>
              </a:rPr>
              <a:t>(?x, ?z)</a:t>
            </a:r>
          </a:p>
          <a:p>
            <a:pPr fontAlgn="auto">
              <a:spcBef>
                <a:spcPts val="0"/>
              </a:spcBef>
              <a:spcAft>
                <a:spcPts val="0"/>
              </a:spcAft>
            </a:pPr>
            <a:r>
              <a:rPr lang="es-ES" sz="1000" dirty="0" err="1">
                <a:solidFill>
                  <a:prstClr val="black"/>
                </a:solidFill>
                <a:latin typeface="Calibri"/>
              </a:rPr>
              <a:t>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hasSibling</a:t>
            </a:r>
            <a:r>
              <a:rPr lang="es-ES" sz="1000" dirty="0">
                <a:solidFill>
                  <a:prstClr val="black"/>
                </a:solidFill>
                <a:latin typeface="Calibri"/>
              </a:rPr>
              <a:t>(?y, ?z)</a:t>
            </a:r>
            <a:r>
              <a:rPr lang="es-ES" sz="1000" b="1" dirty="0">
                <a:solidFill>
                  <a:prstClr val="black"/>
                </a:solidFill>
                <a:latin typeface="Calibri"/>
              </a:rPr>
              <a:t> </a:t>
            </a:r>
            <a:r>
              <a:rPr lang="es-ES" sz="1000" dirty="0">
                <a:solidFill>
                  <a:prstClr val="black"/>
                </a:solidFill>
                <a:latin typeface="Calibri"/>
              </a:rPr>
              <a:t>-&gt; </a:t>
            </a:r>
            <a:r>
              <a:rPr lang="es-ES" sz="1000" dirty="0" err="1">
                <a:solidFill>
                  <a:prstClr val="black"/>
                </a:solidFill>
                <a:latin typeface="Calibri"/>
              </a:rPr>
              <a:t>isNephewOf</a:t>
            </a:r>
            <a:r>
              <a:rPr lang="es-ES" sz="1000" dirty="0">
                <a:solidFill>
                  <a:prstClr val="black"/>
                </a:solidFill>
                <a:latin typeface="Calibri"/>
              </a:rPr>
              <a:t>(?x, ?z)</a:t>
            </a:r>
          </a:p>
          <a:p>
            <a:pPr fontAlgn="auto">
              <a:spcBef>
                <a:spcPts val="0"/>
              </a:spcBef>
              <a:spcAft>
                <a:spcPts val="0"/>
              </a:spcAft>
            </a:pPr>
            <a:r>
              <a:rPr lang="es-ES" sz="1000" dirty="0" err="1">
                <a:solidFill>
                  <a:prstClr val="black"/>
                </a:solidFill>
                <a:latin typeface="Calibri"/>
              </a:rPr>
              <a:t>Woman</a:t>
            </a:r>
            <a:r>
              <a:rPr lang="es-ES" sz="1000" dirty="0">
                <a:solidFill>
                  <a:prstClr val="black"/>
                </a:solidFill>
                <a:latin typeface="Calibri"/>
              </a:rPr>
              <a:t>(?x</a:t>
            </a:r>
            <a:r>
              <a:rPr lang="es-ES" sz="1000">
                <a:solidFill>
                  <a:prstClr val="black"/>
                </a:solidFill>
                <a:latin typeface="Calibri"/>
              </a:rPr>
              <a:t>) ^ </a:t>
            </a:r>
            <a:r>
              <a:rPr lang="es-ES" sz="1000" dirty="0">
                <a:solidFill>
                  <a:prstClr val="black"/>
                </a:solidFill>
                <a:latin typeface="Calibri"/>
              </a:rPr>
              <a:t>Person(?y</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?y</a:t>
            </a:r>
            <a:r>
              <a:rPr lang="es-ES" sz="1000">
                <a:solidFill>
                  <a:prstClr val="black"/>
                </a:solidFill>
                <a:latin typeface="Calibri"/>
              </a:rPr>
              <a:t>) ^ </a:t>
            </a:r>
            <a:r>
              <a:rPr lang="es-ES" sz="1000" dirty="0">
                <a:solidFill>
                  <a:prstClr val="black"/>
                </a:solidFill>
                <a:latin typeface="Calibri"/>
              </a:rPr>
              <a:t>Person(?z</a:t>
            </a:r>
            <a:r>
              <a:rPr lang="es-ES" sz="1000">
                <a:solidFill>
                  <a:prstClr val="black"/>
                </a:solidFill>
                <a:latin typeface="Calibri"/>
              </a:rPr>
              <a:t>) ^ </a:t>
            </a:r>
            <a:r>
              <a:rPr lang="es-ES" sz="1000" dirty="0" err="1">
                <a:solidFill>
                  <a:prstClr val="black"/>
                </a:solidFill>
                <a:latin typeface="Calibri"/>
              </a:rPr>
              <a:t>hasSibling</a:t>
            </a:r>
            <a:r>
              <a:rPr lang="es-ES" sz="1000" dirty="0">
                <a:solidFill>
                  <a:prstClr val="black"/>
                </a:solidFill>
                <a:latin typeface="Calibri"/>
              </a:rPr>
              <a:t>(?y, ?z)</a:t>
            </a:r>
            <a:r>
              <a:rPr lang="es-ES" sz="1000" b="1" dirty="0">
                <a:solidFill>
                  <a:prstClr val="black"/>
                </a:solidFill>
                <a:latin typeface="Calibri"/>
              </a:rPr>
              <a:t> </a:t>
            </a:r>
            <a:r>
              <a:rPr lang="es-ES" sz="1000" dirty="0">
                <a:solidFill>
                  <a:prstClr val="black"/>
                </a:solidFill>
                <a:latin typeface="Calibri"/>
              </a:rPr>
              <a:t>-&gt; </a:t>
            </a:r>
            <a:r>
              <a:rPr lang="es-ES" sz="1000" dirty="0" err="1">
                <a:solidFill>
                  <a:prstClr val="black"/>
                </a:solidFill>
                <a:latin typeface="Calibri"/>
              </a:rPr>
              <a:t>isNieceOf</a:t>
            </a:r>
            <a:r>
              <a:rPr lang="es-ES" sz="1000" dirty="0">
                <a:solidFill>
                  <a:prstClr val="black"/>
                </a:solidFill>
                <a:latin typeface="Calibri"/>
              </a:rPr>
              <a:t>(?x, ?z)</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a:solidFill>
                  <a:prstClr val="black"/>
                </a:solidFill>
                <a:latin typeface="Calibri"/>
              </a:rPr>
              <a:t>Person(?</a:t>
            </a:r>
            <a:r>
              <a:rPr lang="es-ES" sz="1000">
                <a:solidFill>
                  <a:prstClr val="black"/>
                </a:solidFill>
                <a:latin typeface="Calibri"/>
              </a:rPr>
              <a:t>y)^ </a:t>
            </a:r>
            <a:r>
              <a:rPr lang="es-ES" sz="1000" dirty="0">
                <a:solidFill>
                  <a:prstClr val="black"/>
                </a:solidFill>
                <a:latin typeface="Calibri"/>
              </a:rPr>
              <a:t>Person(?z</a:t>
            </a:r>
            <a:r>
              <a:rPr lang="es-ES" sz="1000">
                <a:solidFill>
                  <a:prstClr val="black"/>
                </a:solidFill>
                <a:latin typeface="Calibri"/>
              </a:rPr>
              <a:t>) ^ </a:t>
            </a:r>
            <a:r>
              <a:rPr lang="es-ES" sz="1000" dirty="0">
                <a:solidFill>
                  <a:prstClr val="black"/>
                </a:solidFill>
                <a:latin typeface="Calibri"/>
              </a:rPr>
              <a:t>Person(?k</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(?x, ?z</a:t>
            </a:r>
            <a:r>
              <a:rPr lang="es-ES" sz="1000">
                <a:solidFill>
                  <a:prstClr val="black"/>
                </a:solidFill>
                <a:latin typeface="Calibri"/>
              </a:rPr>
              <a:t>) ^ </a:t>
            </a:r>
            <a:r>
              <a:rPr lang="es-ES" sz="1000" dirty="0" err="1">
                <a:solidFill>
                  <a:prstClr val="black"/>
                </a:solidFill>
                <a:latin typeface="Calibri"/>
              </a:rPr>
              <a:t>dbo:parent</a:t>
            </a:r>
            <a:r>
              <a:rPr lang="es-ES" sz="1000" dirty="0">
                <a:solidFill>
                  <a:prstClr val="black"/>
                </a:solidFill>
                <a:latin typeface="Calibri"/>
              </a:rPr>
              <a:t>(?y, ?k</a:t>
            </a:r>
            <a:r>
              <a:rPr lang="es-ES" sz="1000">
                <a:solidFill>
                  <a:prstClr val="black"/>
                </a:solidFill>
                <a:latin typeface="Calibri"/>
              </a:rPr>
              <a:t>) ^ </a:t>
            </a:r>
            <a:r>
              <a:rPr lang="es-ES" sz="1000" dirty="0" err="1">
                <a:solidFill>
                  <a:prstClr val="black"/>
                </a:solidFill>
                <a:latin typeface="Calibri"/>
              </a:rPr>
              <a:t>hasSibling</a:t>
            </a:r>
            <a:r>
              <a:rPr lang="es-ES" sz="1000" dirty="0">
                <a:solidFill>
                  <a:prstClr val="black"/>
                </a:solidFill>
                <a:latin typeface="Calibri"/>
              </a:rPr>
              <a:t>(?z, ?k) -&gt; </a:t>
            </a:r>
            <a:r>
              <a:rPr lang="es-ES" sz="1000" dirty="0" err="1">
                <a:solidFill>
                  <a:prstClr val="black"/>
                </a:solidFill>
                <a:latin typeface="Calibri"/>
              </a:rPr>
              <a:t>hasSecondOrderSibling</a:t>
            </a:r>
            <a:r>
              <a:rPr lang="es-ES" sz="1000" dirty="0">
                <a:solidFill>
                  <a:prstClr val="black"/>
                </a:solidFill>
                <a:latin typeface="Calibri"/>
              </a:rPr>
              <a:t>(?x, ?y)      </a:t>
            </a:r>
            <a:r>
              <a:rPr lang="es-ES" sz="1000" b="1" dirty="0">
                <a:solidFill>
                  <a:prstClr val="black"/>
                </a:solidFill>
                <a:latin typeface="Calibri"/>
              </a:rPr>
              <a:t>SPARQL</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hasSecondOrderSibling</a:t>
            </a:r>
            <a:r>
              <a:rPr lang="es-ES" sz="1000" dirty="0">
                <a:solidFill>
                  <a:prstClr val="black"/>
                </a:solidFill>
                <a:latin typeface="Calibri"/>
              </a:rPr>
              <a:t>(?x, ?y) -&gt; </a:t>
            </a:r>
            <a:r>
              <a:rPr lang="es-ES" sz="1000" dirty="0" err="1">
                <a:solidFill>
                  <a:prstClr val="black"/>
                </a:solidFill>
                <a:latin typeface="Calibri"/>
              </a:rPr>
              <a:t>hasCousin</a:t>
            </a:r>
            <a:r>
              <a:rPr lang="es-ES" sz="1000" dirty="0">
                <a:solidFill>
                  <a:prstClr val="black"/>
                </a:solidFill>
                <a:latin typeface="Calibri"/>
              </a:rPr>
              <a:t>(?x, ?y)</a:t>
            </a:r>
          </a:p>
          <a:p>
            <a:pPr fontAlgn="auto">
              <a:spcBef>
                <a:spcPts val="0"/>
              </a:spcBef>
              <a:spcAft>
                <a:spcPts val="0"/>
              </a:spcAft>
            </a:pPr>
            <a:r>
              <a:rPr lang="es-ES" sz="1000" dirty="0">
                <a:solidFill>
                  <a:prstClr val="black"/>
                </a:solidFill>
                <a:latin typeface="Calibri"/>
              </a:rPr>
              <a:t>Person(?x</a:t>
            </a:r>
            <a:r>
              <a:rPr lang="es-ES" sz="1000">
                <a:solidFill>
                  <a:prstClr val="black"/>
                </a:solidFill>
                <a:latin typeface="Calibri"/>
              </a:rPr>
              <a:t>) ^ </a:t>
            </a:r>
            <a:r>
              <a:rPr lang="es-ES" sz="1000" dirty="0" err="1">
                <a:solidFill>
                  <a:prstClr val="black"/>
                </a:solidFill>
                <a:latin typeface="Calibri"/>
              </a:rPr>
              <a:t>Woman</a:t>
            </a:r>
            <a:r>
              <a:rPr lang="es-ES" sz="1000" dirty="0">
                <a:solidFill>
                  <a:prstClr val="black"/>
                </a:solidFill>
                <a:latin typeface="Calibri"/>
              </a:rPr>
              <a:t>(?y</a:t>
            </a:r>
            <a:r>
              <a:rPr lang="es-ES" sz="1000">
                <a:solidFill>
                  <a:prstClr val="black"/>
                </a:solidFill>
                <a:latin typeface="Calibri"/>
              </a:rPr>
              <a:t>) ^ </a:t>
            </a:r>
            <a:r>
              <a:rPr lang="es-ES" sz="1000" dirty="0" err="1">
                <a:solidFill>
                  <a:prstClr val="black"/>
                </a:solidFill>
                <a:latin typeface="Calibri"/>
              </a:rPr>
              <a:t>hasSecondOrderSibling</a:t>
            </a:r>
            <a:r>
              <a:rPr lang="es-ES" sz="1000" dirty="0">
                <a:solidFill>
                  <a:prstClr val="black"/>
                </a:solidFill>
                <a:latin typeface="Calibri"/>
              </a:rPr>
              <a:t>(?x, ?y) -&gt; </a:t>
            </a:r>
            <a:r>
              <a:rPr lang="es-ES" sz="1000" dirty="0" err="1">
                <a:solidFill>
                  <a:prstClr val="black"/>
                </a:solidFill>
                <a:latin typeface="Calibri"/>
              </a:rPr>
              <a:t>hasCousine</a:t>
            </a:r>
            <a:r>
              <a:rPr lang="es-ES" sz="1000" dirty="0">
                <a:solidFill>
                  <a:prstClr val="black"/>
                </a:solidFill>
                <a:latin typeface="Calibri"/>
              </a:rPr>
              <a:t>(?x, ?y)</a:t>
            </a:r>
          </a:p>
          <a:p>
            <a:pPr fontAlgn="auto">
              <a:spcBef>
                <a:spcPts val="0"/>
              </a:spcBef>
              <a:spcAft>
                <a:spcPts val="0"/>
              </a:spcAft>
            </a:pPr>
            <a:endParaRPr lang="es-ES" sz="1000" dirty="0">
              <a:solidFill>
                <a:prstClr val="black"/>
              </a:solidFill>
              <a:latin typeface="Calibri"/>
            </a:endParaRPr>
          </a:p>
        </p:txBody>
      </p:sp>
      <p:sp>
        <p:nvSpPr>
          <p:cNvPr id="2" name="Rectangle 1"/>
          <p:cNvSpPr/>
          <p:nvPr/>
        </p:nvSpPr>
        <p:spPr>
          <a:xfrm>
            <a:off x="115414" y="30506"/>
            <a:ext cx="8921081" cy="1569660"/>
          </a:xfrm>
          <a:prstGeom prst="rect">
            <a:avLst/>
          </a:prstGeom>
          <a:noFill/>
        </p:spPr>
        <p:txBody>
          <a:bodyPr wrap="square" lIns="91440" tIns="45720" rIns="91440" bIns="45720">
            <a:spAutoFit/>
          </a:bodyPr>
          <a:lstStyle/>
          <a:p>
            <a:pPr algn="just" fontAlgn="auto">
              <a:spcBef>
                <a:spcPts val="0"/>
              </a:spcBef>
              <a:spcAft>
                <a:spcPts val="0"/>
              </a:spcAft>
            </a:pPr>
            <a:r>
              <a:rPr lang="en-US" sz="24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rPr>
              <a:t>More compact representation of the same rule set, but it requires more memory and time resources for Pellet reasoner (here the order of rules matters if you use them portion-by-portion for saving resources):</a:t>
            </a:r>
          </a:p>
        </p:txBody>
      </p:sp>
    </p:spTree>
    <p:extLst>
      <p:ext uri="{BB962C8B-B14F-4D97-AF65-F5344CB8AC3E}">
        <p14:creationId xmlns:p14="http://schemas.microsoft.com/office/powerpoint/2010/main" val="348887471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849" y="1916832"/>
            <a:ext cx="7992888" cy="4093428"/>
          </a:xfrm>
          <a:prstGeom prst="rect">
            <a:avLst/>
          </a:prstGeom>
        </p:spPr>
        <p:txBody>
          <a:bodyPr wrap="square">
            <a:spAutoFit/>
          </a:bodyPr>
          <a:lstStyle/>
          <a:p>
            <a:pPr fontAlgn="auto">
              <a:spcBef>
                <a:spcPts val="0"/>
              </a:spcBef>
              <a:spcAft>
                <a:spcPts val="0"/>
              </a:spcAft>
            </a:pPr>
            <a:r>
              <a:rPr lang="en-US" sz="2000" dirty="0">
                <a:solidFill>
                  <a:prstClr val="black"/>
                </a:solidFill>
                <a:latin typeface="Calibri" panose="020F0502020204030204"/>
              </a:rPr>
              <a:t>PREFIX </a:t>
            </a:r>
            <a:r>
              <a:rPr lang="en-US" sz="2000" dirty="0" err="1">
                <a:solidFill>
                  <a:prstClr val="black"/>
                </a:solidFill>
                <a:latin typeface="Calibri" panose="020F0502020204030204"/>
              </a:rPr>
              <a:t>rdf</a:t>
            </a:r>
            <a:r>
              <a:rPr lang="en-US" sz="2000" dirty="0">
                <a:solidFill>
                  <a:prstClr val="black"/>
                </a:solidFill>
                <a:latin typeface="Calibri" panose="020F0502020204030204"/>
              </a:rPr>
              <a:t>: &lt;http://www.w3.org/1999/02/22-rdf-syntax-ns#&gt;</a:t>
            </a:r>
          </a:p>
          <a:p>
            <a:pPr fontAlgn="auto">
              <a:spcBef>
                <a:spcPts val="0"/>
              </a:spcBef>
              <a:spcAft>
                <a:spcPts val="0"/>
              </a:spcAft>
            </a:pPr>
            <a:r>
              <a:rPr lang="en-US" sz="2000" dirty="0">
                <a:solidFill>
                  <a:prstClr val="black"/>
                </a:solidFill>
                <a:latin typeface="Calibri" panose="020F0502020204030204"/>
              </a:rPr>
              <a:t>PREFIX owl: &lt;http://www.w3.org/2002/07/owl#&gt;</a:t>
            </a:r>
          </a:p>
          <a:p>
            <a:pPr fontAlgn="auto">
              <a:spcBef>
                <a:spcPts val="0"/>
              </a:spcBef>
              <a:spcAft>
                <a:spcPts val="0"/>
              </a:spcAft>
            </a:pPr>
            <a:r>
              <a:rPr lang="en-US" sz="2000" dirty="0">
                <a:solidFill>
                  <a:prstClr val="black"/>
                </a:solidFill>
                <a:latin typeface="Calibri" panose="020F0502020204030204"/>
              </a:rPr>
              <a:t>PREFIX dbr: &lt;http://dbpedia.org/resource/&gt;</a:t>
            </a:r>
          </a:p>
          <a:p>
            <a:pPr fontAlgn="auto">
              <a:spcBef>
                <a:spcPts val="0"/>
              </a:spcBef>
              <a:spcAft>
                <a:spcPts val="0"/>
              </a:spcAft>
            </a:pPr>
            <a:r>
              <a:rPr lang="en-US" sz="2000" dirty="0">
                <a:solidFill>
                  <a:prstClr val="black"/>
                </a:solidFill>
                <a:latin typeface="Calibri" panose="020F0502020204030204"/>
              </a:rPr>
              <a:t>PREFIX dbo: &lt;http://dbpedia.org/ontology/&gt;</a:t>
            </a:r>
          </a:p>
          <a:p>
            <a:pPr fontAlgn="auto">
              <a:spcBef>
                <a:spcPts val="0"/>
              </a:spcBef>
              <a:spcAft>
                <a:spcPts val="0"/>
              </a:spcAft>
            </a:pPr>
            <a:r>
              <a:rPr lang="en-US" sz="2000" dirty="0">
                <a:solidFill>
                  <a:prstClr val="black"/>
                </a:solidFill>
                <a:latin typeface="Calibri" panose="020F0502020204030204"/>
              </a:rPr>
              <a:t>PREFIX : &lt;https://ai.it.jyu.fi/vagan/ontologies/2019/royalty.owl#&gt;</a:t>
            </a:r>
          </a:p>
          <a:p>
            <a:pPr fontAlgn="auto">
              <a:spcBef>
                <a:spcPts val="0"/>
              </a:spcBef>
              <a:spcAft>
                <a:spcPts val="0"/>
              </a:spcAft>
            </a:pPr>
            <a:endParaRPr lang="en-US" sz="2000" dirty="0">
              <a:solidFill>
                <a:prstClr val="black"/>
              </a:solidFill>
              <a:latin typeface="Calibri" panose="020F0502020204030204"/>
            </a:endParaRPr>
          </a:p>
          <a:p>
            <a:pPr fontAlgn="auto">
              <a:spcBef>
                <a:spcPts val="0"/>
              </a:spcBef>
              <a:spcAft>
                <a:spcPts val="0"/>
              </a:spcAft>
            </a:pPr>
            <a:r>
              <a:rPr lang="en-US" sz="2000" dirty="0">
                <a:solidFill>
                  <a:prstClr val="black"/>
                </a:solidFill>
                <a:latin typeface="Calibri" panose="020F0502020204030204"/>
              </a:rPr>
              <a:t>SELECT DISTINCT ?y ?z </a:t>
            </a:r>
          </a:p>
          <a:p>
            <a:pPr fontAlgn="auto">
              <a:spcBef>
                <a:spcPts val="0"/>
              </a:spcBef>
              <a:spcAft>
                <a:spcPts val="0"/>
              </a:spcAft>
            </a:pPr>
            <a:endParaRPr lang="en-US" sz="2000" dirty="0">
              <a:solidFill>
                <a:prstClr val="black"/>
              </a:solidFill>
              <a:latin typeface="Calibri" panose="020F0502020204030204"/>
            </a:endParaRPr>
          </a:p>
          <a:p>
            <a:pPr fontAlgn="auto">
              <a:spcBef>
                <a:spcPts val="0"/>
              </a:spcBef>
              <a:spcAft>
                <a:spcPts val="0"/>
              </a:spcAft>
            </a:pPr>
            <a:r>
              <a:rPr lang="en-US" sz="2000" dirty="0">
                <a:solidFill>
                  <a:prstClr val="black"/>
                </a:solidFill>
                <a:latin typeface="Calibri" panose="020F0502020204030204"/>
              </a:rPr>
              <a:t>FROM &lt;https://ai.it.jyu.fi/vagan/ontologies/2019/royalty.owl&gt;</a:t>
            </a:r>
          </a:p>
          <a:p>
            <a:pPr fontAlgn="auto">
              <a:spcBef>
                <a:spcPts val="0"/>
              </a:spcBef>
              <a:spcAft>
                <a:spcPts val="0"/>
              </a:spcAft>
            </a:pPr>
            <a:endParaRPr lang="en-US" sz="2000" dirty="0">
              <a:solidFill>
                <a:prstClr val="black"/>
              </a:solidFill>
              <a:latin typeface="Calibri" panose="020F0502020204030204"/>
            </a:endParaRPr>
          </a:p>
          <a:p>
            <a:pPr fontAlgn="auto">
              <a:spcBef>
                <a:spcPts val="0"/>
              </a:spcBef>
              <a:spcAft>
                <a:spcPts val="0"/>
              </a:spcAft>
            </a:pPr>
            <a:r>
              <a:rPr lang="en-US" sz="2000" dirty="0">
                <a:solidFill>
                  <a:prstClr val="black"/>
                </a:solidFill>
                <a:latin typeface="Calibri" panose="020F0502020204030204"/>
              </a:rPr>
              <a:t>WHERE { </a:t>
            </a:r>
            <a:r>
              <a:rPr lang="en-US" sz="2000" dirty="0" err="1">
                <a:solidFill>
                  <a:prstClr val="black"/>
                </a:solidFill>
                <a:latin typeface="Calibri" panose="020F0502020204030204"/>
              </a:rPr>
              <a:t>dbr:</a:t>
            </a:r>
            <a:r>
              <a:rPr lang="en-US" sz="2000" b="1" dirty="0" err="1">
                <a:solidFill>
                  <a:srgbClr val="FF0000"/>
                </a:solidFill>
                <a:latin typeface="Calibri" panose="020F0502020204030204"/>
              </a:rPr>
              <a:t>Target_Resource</a:t>
            </a:r>
            <a:r>
              <a:rPr lang="en-US" sz="2000" dirty="0">
                <a:solidFill>
                  <a:prstClr val="black"/>
                </a:solidFill>
                <a:latin typeface="Calibri" panose="020F0502020204030204"/>
              </a:rPr>
              <a:t>  ?y  ?z }</a:t>
            </a:r>
          </a:p>
          <a:p>
            <a:pPr fontAlgn="auto">
              <a:spcBef>
                <a:spcPts val="0"/>
              </a:spcBef>
              <a:spcAft>
                <a:spcPts val="0"/>
              </a:spcAft>
            </a:pPr>
            <a:endParaRPr lang="en-US" sz="2000" dirty="0">
              <a:solidFill>
                <a:prstClr val="black"/>
              </a:solidFill>
              <a:latin typeface="Calibri" panose="020F0502020204030204"/>
            </a:endParaRPr>
          </a:p>
          <a:p>
            <a:pPr fontAlgn="auto">
              <a:spcBef>
                <a:spcPts val="0"/>
              </a:spcBef>
              <a:spcAft>
                <a:spcPts val="0"/>
              </a:spcAft>
            </a:pPr>
            <a:r>
              <a:rPr lang="en-US" sz="2000" dirty="0">
                <a:solidFill>
                  <a:prstClr val="black"/>
                </a:solidFill>
                <a:latin typeface="Calibri" panose="020F0502020204030204"/>
              </a:rPr>
              <a:t>ORDER BY ?y</a:t>
            </a:r>
          </a:p>
        </p:txBody>
      </p:sp>
      <p:sp>
        <p:nvSpPr>
          <p:cNvPr id="6" name="TextBox 1"/>
          <p:cNvSpPr txBox="1">
            <a:spLocks noChangeArrowheads="1"/>
          </p:cNvSpPr>
          <p:nvPr/>
        </p:nvSpPr>
        <p:spPr bwMode="auto">
          <a:xfrm>
            <a:off x="395536" y="764704"/>
            <a:ext cx="50895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auto" hangingPunct="1">
              <a:spcBef>
                <a:spcPct val="0"/>
              </a:spcBef>
              <a:spcAft>
                <a:spcPts val="0"/>
              </a:spcAft>
              <a:buFontTx/>
              <a:buNone/>
            </a:pPr>
            <a:r>
              <a:rPr lang="en-US" altLang="en-US" sz="2800" dirty="0">
                <a:solidFill>
                  <a:prstClr val="black"/>
                </a:solidFill>
                <a:latin typeface="Arial" pitchFamily="34" charset="0"/>
                <a:hlinkClick r:id="rId2"/>
              </a:rPr>
              <a:t>http://sparql.org/sparql.html</a:t>
            </a:r>
            <a:r>
              <a:rPr lang="en-US" altLang="en-US" sz="2800" dirty="0">
                <a:solidFill>
                  <a:prstClr val="black"/>
                </a:solidFill>
                <a:latin typeface="Arial" pitchFamily="34" charset="0"/>
              </a:rPr>
              <a:t> </a:t>
            </a:r>
          </a:p>
        </p:txBody>
      </p:sp>
      <p:sp>
        <p:nvSpPr>
          <p:cNvPr id="7" name="Rectangle 6"/>
          <p:cNvSpPr/>
          <p:nvPr/>
        </p:nvSpPr>
        <p:spPr>
          <a:xfrm>
            <a:off x="145072" y="0"/>
            <a:ext cx="8358442"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You can query the resulting ontology:</a:t>
            </a:r>
          </a:p>
        </p:txBody>
      </p:sp>
    </p:spTree>
    <p:extLst>
      <p:ext uri="{BB962C8B-B14F-4D97-AF65-F5344CB8AC3E}">
        <p14:creationId xmlns:p14="http://schemas.microsoft.com/office/powerpoint/2010/main" val="1446520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1412776"/>
            <a:ext cx="7992888" cy="4093428"/>
          </a:xfrm>
          <a:prstGeom prst="rect">
            <a:avLst/>
          </a:prstGeom>
        </p:spPr>
        <p:txBody>
          <a:bodyPr wrap="square">
            <a:spAutoFit/>
          </a:bodyPr>
          <a:lstStyle/>
          <a:p>
            <a:pPr fontAlgn="auto">
              <a:spcBef>
                <a:spcPts val="0"/>
              </a:spcBef>
              <a:spcAft>
                <a:spcPts val="0"/>
              </a:spcAft>
            </a:pPr>
            <a:r>
              <a:rPr lang="en-US" sz="2000" dirty="0">
                <a:solidFill>
                  <a:prstClr val="black"/>
                </a:solidFill>
                <a:latin typeface="Calibri" panose="020F0502020204030204"/>
              </a:rPr>
              <a:t>PREFIX </a:t>
            </a:r>
            <a:r>
              <a:rPr lang="en-US" sz="2000" dirty="0" err="1">
                <a:solidFill>
                  <a:prstClr val="black"/>
                </a:solidFill>
                <a:latin typeface="Calibri" panose="020F0502020204030204"/>
              </a:rPr>
              <a:t>rdf</a:t>
            </a:r>
            <a:r>
              <a:rPr lang="en-US" sz="2000" dirty="0">
                <a:solidFill>
                  <a:prstClr val="black"/>
                </a:solidFill>
                <a:latin typeface="Calibri" panose="020F0502020204030204"/>
              </a:rPr>
              <a:t>: &lt;http://www.w3.org/1999/02/22-rdf-syntax-ns#&gt;</a:t>
            </a:r>
          </a:p>
          <a:p>
            <a:pPr fontAlgn="auto">
              <a:spcBef>
                <a:spcPts val="0"/>
              </a:spcBef>
              <a:spcAft>
                <a:spcPts val="0"/>
              </a:spcAft>
            </a:pPr>
            <a:r>
              <a:rPr lang="en-US" sz="2000" dirty="0">
                <a:solidFill>
                  <a:prstClr val="black"/>
                </a:solidFill>
                <a:latin typeface="Calibri" panose="020F0502020204030204"/>
              </a:rPr>
              <a:t>PREFIX owl: &lt;http://www.w3.org/2002/07/owl#&gt;</a:t>
            </a:r>
          </a:p>
          <a:p>
            <a:pPr fontAlgn="auto">
              <a:spcBef>
                <a:spcPts val="0"/>
              </a:spcBef>
              <a:spcAft>
                <a:spcPts val="0"/>
              </a:spcAft>
            </a:pPr>
            <a:r>
              <a:rPr lang="en-US" sz="2000" dirty="0">
                <a:solidFill>
                  <a:prstClr val="black"/>
                </a:solidFill>
                <a:latin typeface="Calibri" panose="020F0502020204030204"/>
              </a:rPr>
              <a:t>PREFIX dbr: &lt;http://dbpedia.org/resource/&gt;</a:t>
            </a:r>
          </a:p>
          <a:p>
            <a:pPr fontAlgn="auto">
              <a:spcBef>
                <a:spcPts val="0"/>
              </a:spcBef>
              <a:spcAft>
                <a:spcPts val="0"/>
              </a:spcAft>
            </a:pPr>
            <a:r>
              <a:rPr lang="en-US" sz="2000" dirty="0">
                <a:solidFill>
                  <a:prstClr val="black"/>
                </a:solidFill>
                <a:latin typeface="Calibri" panose="020F0502020204030204"/>
              </a:rPr>
              <a:t>PREFIX dbo: &lt;http://dbpedia.org/ontology/&gt;</a:t>
            </a:r>
          </a:p>
          <a:p>
            <a:pPr fontAlgn="auto">
              <a:spcBef>
                <a:spcPts val="0"/>
              </a:spcBef>
              <a:spcAft>
                <a:spcPts val="0"/>
              </a:spcAft>
            </a:pPr>
            <a:r>
              <a:rPr lang="en-US" sz="2000" dirty="0">
                <a:solidFill>
                  <a:prstClr val="black"/>
                </a:solidFill>
                <a:latin typeface="Calibri" panose="020F0502020204030204"/>
              </a:rPr>
              <a:t>PREFIX : &lt;https://ai.it.jyu.fi/vagan/ontologies/2019/royalty.owl#&gt;</a:t>
            </a:r>
          </a:p>
          <a:p>
            <a:pPr fontAlgn="auto">
              <a:spcBef>
                <a:spcPts val="0"/>
              </a:spcBef>
              <a:spcAft>
                <a:spcPts val="0"/>
              </a:spcAft>
            </a:pPr>
            <a:endParaRPr lang="en-US" sz="2000" dirty="0">
              <a:solidFill>
                <a:prstClr val="black"/>
              </a:solidFill>
              <a:latin typeface="Calibri" panose="020F0502020204030204"/>
            </a:endParaRPr>
          </a:p>
          <a:p>
            <a:pPr fontAlgn="auto">
              <a:spcBef>
                <a:spcPts val="0"/>
              </a:spcBef>
              <a:spcAft>
                <a:spcPts val="0"/>
              </a:spcAft>
            </a:pPr>
            <a:r>
              <a:rPr lang="en-US" sz="2000" dirty="0">
                <a:solidFill>
                  <a:prstClr val="black"/>
                </a:solidFill>
                <a:latin typeface="Calibri" panose="020F0502020204030204"/>
              </a:rPr>
              <a:t>SELECT DISTINCT ?y ?z </a:t>
            </a:r>
          </a:p>
          <a:p>
            <a:pPr fontAlgn="auto">
              <a:spcBef>
                <a:spcPts val="0"/>
              </a:spcBef>
              <a:spcAft>
                <a:spcPts val="0"/>
              </a:spcAft>
            </a:pPr>
            <a:endParaRPr lang="en-US" sz="2000" dirty="0">
              <a:solidFill>
                <a:prstClr val="black"/>
              </a:solidFill>
              <a:latin typeface="Calibri" panose="020F0502020204030204"/>
            </a:endParaRPr>
          </a:p>
          <a:p>
            <a:pPr fontAlgn="auto">
              <a:spcBef>
                <a:spcPts val="0"/>
              </a:spcBef>
              <a:spcAft>
                <a:spcPts val="0"/>
              </a:spcAft>
            </a:pPr>
            <a:r>
              <a:rPr lang="en-US" sz="2000" dirty="0">
                <a:solidFill>
                  <a:prstClr val="black"/>
                </a:solidFill>
                <a:latin typeface="Calibri" panose="020F0502020204030204"/>
              </a:rPr>
              <a:t>FROM &lt;https://ai.it.jyu.fi/vagan/ontologies/2019/royalty.owl&gt;</a:t>
            </a:r>
          </a:p>
          <a:p>
            <a:pPr fontAlgn="auto">
              <a:spcBef>
                <a:spcPts val="0"/>
              </a:spcBef>
              <a:spcAft>
                <a:spcPts val="0"/>
              </a:spcAft>
            </a:pPr>
            <a:endParaRPr lang="en-US" sz="2000" dirty="0">
              <a:solidFill>
                <a:prstClr val="black"/>
              </a:solidFill>
              <a:latin typeface="Calibri" panose="020F0502020204030204"/>
            </a:endParaRPr>
          </a:p>
          <a:p>
            <a:pPr fontAlgn="auto">
              <a:spcBef>
                <a:spcPts val="0"/>
              </a:spcBef>
              <a:spcAft>
                <a:spcPts val="0"/>
              </a:spcAft>
            </a:pPr>
            <a:r>
              <a:rPr lang="en-US" sz="2000" dirty="0">
                <a:solidFill>
                  <a:prstClr val="black"/>
                </a:solidFill>
                <a:latin typeface="Calibri" panose="020F0502020204030204"/>
              </a:rPr>
              <a:t>WHERE { dbr:</a:t>
            </a:r>
            <a:r>
              <a:rPr lang="en-US" sz="2000" b="1" dirty="0">
                <a:solidFill>
                  <a:srgbClr val="FF0000"/>
                </a:solidFill>
                <a:latin typeface="Calibri" panose="020F0502020204030204"/>
              </a:rPr>
              <a:t>Peter_the_Great</a:t>
            </a:r>
            <a:r>
              <a:rPr lang="en-US" sz="2000" dirty="0">
                <a:solidFill>
                  <a:prstClr val="black"/>
                </a:solidFill>
                <a:latin typeface="Calibri" panose="020F0502020204030204"/>
              </a:rPr>
              <a:t>  ?y  ?z }</a:t>
            </a:r>
          </a:p>
          <a:p>
            <a:pPr fontAlgn="auto">
              <a:spcBef>
                <a:spcPts val="0"/>
              </a:spcBef>
              <a:spcAft>
                <a:spcPts val="0"/>
              </a:spcAft>
            </a:pPr>
            <a:endParaRPr lang="en-US" sz="2000" dirty="0">
              <a:solidFill>
                <a:prstClr val="black"/>
              </a:solidFill>
              <a:latin typeface="Calibri" panose="020F0502020204030204"/>
            </a:endParaRPr>
          </a:p>
          <a:p>
            <a:pPr fontAlgn="auto">
              <a:spcBef>
                <a:spcPts val="0"/>
              </a:spcBef>
              <a:spcAft>
                <a:spcPts val="0"/>
              </a:spcAft>
            </a:pPr>
            <a:r>
              <a:rPr lang="en-US" sz="2000" dirty="0">
                <a:solidFill>
                  <a:prstClr val="black"/>
                </a:solidFill>
                <a:latin typeface="Calibri" panose="020F0502020204030204"/>
              </a:rPr>
              <a:t>ORDER BY ?y</a:t>
            </a:r>
          </a:p>
        </p:txBody>
      </p:sp>
      <p:sp>
        <p:nvSpPr>
          <p:cNvPr id="5" name="Rectangle 4"/>
          <p:cNvSpPr/>
          <p:nvPr/>
        </p:nvSpPr>
        <p:spPr>
          <a:xfrm>
            <a:off x="107504" y="38770"/>
            <a:ext cx="2865272"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Example:</a:t>
            </a:r>
          </a:p>
        </p:txBody>
      </p:sp>
      <p:sp>
        <p:nvSpPr>
          <p:cNvPr id="6" name="TextBox 1"/>
          <p:cNvSpPr txBox="1">
            <a:spLocks noChangeArrowheads="1"/>
          </p:cNvSpPr>
          <p:nvPr/>
        </p:nvSpPr>
        <p:spPr bwMode="auto">
          <a:xfrm>
            <a:off x="3923928" y="239291"/>
            <a:ext cx="50895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auto" hangingPunct="1">
              <a:spcBef>
                <a:spcPct val="0"/>
              </a:spcBef>
              <a:spcAft>
                <a:spcPts val="0"/>
              </a:spcAft>
              <a:buFontTx/>
              <a:buNone/>
            </a:pPr>
            <a:r>
              <a:rPr lang="en-US" altLang="en-US" sz="2800" dirty="0">
                <a:solidFill>
                  <a:prstClr val="black"/>
                </a:solidFill>
                <a:latin typeface="Arial" pitchFamily="34" charset="0"/>
                <a:hlinkClick r:id="rId2"/>
              </a:rPr>
              <a:t>http://sparql.org/sparql.html</a:t>
            </a:r>
            <a:r>
              <a:rPr lang="en-US" altLang="en-US" sz="2800" dirty="0">
                <a:solidFill>
                  <a:prstClr val="black"/>
                </a:solidFill>
                <a:latin typeface="Arial" pitchFamily="34" charset="0"/>
              </a:rPr>
              <a:t> </a:t>
            </a:r>
          </a:p>
        </p:txBody>
      </p:sp>
    </p:spTree>
    <p:extLst>
      <p:ext uri="{BB962C8B-B14F-4D97-AF65-F5344CB8AC3E}">
        <p14:creationId xmlns:p14="http://schemas.microsoft.com/office/powerpoint/2010/main" val="138864970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2993531"/>
            <a:ext cx="6336704" cy="646331"/>
          </a:xfrm>
          <a:prstGeom prst="rect">
            <a:avLst/>
          </a:prstGeom>
        </p:spPr>
        <p:txBody>
          <a:bodyPr wrap="square">
            <a:spAutoFit/>
          </a:bodyPr>
          <a:lstStyle/>
          <a:p>
            <a:pPr fontAlgn="auto">
              <a:spcBef>
                <a:spcPts val="0"/>
              </a:spcBef>
              <a:spcAft>
                <a:spcPts val="0"/>
              </a:spcAft>
            </a:pPr>
            <a:r>
              <a:rPr lang="en-US" sz="1800" dirty="0">
                <a:solidFill>
                  <a:prstClr val="black"/>
                </a:solidFill>
                <a:latin typeface="Calibri"/>
              </a:rPr>
              <a:t>This is ontology focused around city Kharkiv. It is constructed and populated as cuts from DBPedia using </a:t>
            </a:r>
            <a:r>
              <a:rPr lang="en-US" sz="1800" dirty="0" err="1">
                <a:solidFill>
                  <a:prstClr val="black"/>
                </a:solidFill>
                <a:latin typeface="Calibri"/>
              </a:rPr>
              <a:t>Sparql</a:t>
            </a:r>
            <a:r>
              <a:rPr lang="en-US" sz="1800" dirty="0">
                <a:solidFill>
                  <a:prstClr val="black"/>
                </a:solidFill>
                <a:latin typeface="Calibri"/>
              </a:rPr>
              <a:t> CONSTRUCT queries</a:t>
            </a:r>
          </a:p>
        </p:txBody>
      </p:sp>
      <p:sp>
        <p:nvSpPr>
          <p:cNvPr id="5" name="Rectangle 4"/>
          <p:cNvSpPr/>
          <p:nvPr/>
        </p:nvSpPr>
        <p:spPr>
          <a:xfrm>
            <a:off x="899592" y="2593793"/>
            <a:ext cx="5976664" cy="369332"/>
          </a:xfrm>
          <a:prstGeom prst="rect">
            <a:avLst/>
          </a:prstGeom>
        </p:spPr>
        <p:txBody>
          <a:bodyPr wrap="square">
            <a:spAutoFit/>
          </a:bodyPr>
          <a:lstStyle/>
          <a:p>
            <a:pPr fontAlgn="auto">
              <a:spcBef>
                <a:spcPts val="0"/>
              </a:spcBef>
              <a:spcAft>
                <a:spcPts val="0"/>
              </a:spcAft>
            </a:pPr>
            <a:r>
              <a:rPr lang="en-US" sz="1800" dirty="0">
                <a:solidFill>
                  <a:prstClr val="black"/>
                </a:solidFill>
                <a:latin typeface="Calibri"/>
                <a:hlinkClick r:id="rId2"/>
              </a:rPr>
              <a:t>https://ai.it.jyu.fi/vagan/ontologies/2019/kharkiv.owl</a:t>
            </a:r>
            <a:r>
              <a:rPr lang="en-US" sz="1800" dirty="0">
                <a:solidFill>
                  <a:prstClr val="black"/>
                </a:solidFill>
                <a:latin typeface="Calibri"/>
              </a:rPr>
              <a:t> </a:t>
            </a:r>
          </a:p>
        </p:txBody>
      </p:sp>
      <p:sp>
        <p:nvSpPr>
          <p:cNvPr id="6" name="Rectangle 5"/>
          <p:cNvSpPr/>
          <p:nvPr/>
        </p:nvSpPr>
        <p:spPr>
          <a:xfrm>
            <a:off x="981845" y="4045714"/>
            <a:ext cx="7155668" cy="369332"/>
          </a:xfrm>
          <a:prstGeom prst="rect">
            <a:avLst/>
          </a:prstGeom>
        </p:spPr>
        <p:txBody>
          <a:bodyPr wrap="square">
            <a:spAutoFit/>
          </a:bodyPr>
          <a:lstStyle/>
          <a:p>
            <a:pPr fontAlgn="auto">
              <a:spcBef>
                <a:spcPts val="0"/>
              </a:spcBef>
              <a:spcAft>
                <a:spcPts val="0"/>
              </a:spcAft>
            </a:pPr>
            <a:r>
              <a:rPr lang="en-US" sz="1800" dirty="0">
                <a:solidFill>
                  <a:prstClr val="black"/>
                </a:solidFill>
                <a:latin typeface="Calibri"/>
                <a:hlinkClick r:id="rId3"/>
              </a:rPr>
              <a:t>https://ai.it.jyu.fi/vagan/ontologies/2019/Artificial_intelligence.owl</a:t>
            </a:r>
            <a:r>
              <a:rPr lang="en-US" sz="1800" dirty="0">
                <a:solidFill>
                  <a:prstClr val="black"/>
                </a:solidFill>
                <a:latin typeface="Calibri"/>
              </a:rPr>
              <a:t> </a:t>
            </a:r>
          </a:p>
        </p:txBody>
      </p:sp>
      <p:sp>
        <p:nvSpPr>
          <p:cNvPr id="7" name="Rectangle 6"/>
          <p:cNvSpPr/>
          <p:nvPr/>
        </p:nvSpPr>
        <p:spPr>
          <a:xfrm>
            <a:off x="899592" y="4509120"/>
            <a:ext cx="6984776" cy="646331"/>
          </a:xfrm>
          <a:prstGeom prst="rect">
            <a:avLst/>
          </a:prstGeom>
        </p:spPr>
        <p:txBody>
          <a:bodyPr wrap="square">
            <a:spAutoFit/>
          </a:bodyPr>
          <a:lstStyle/>
          <a:p>
            <a:pPr fontAlgn="auto">
              <a:spcBef>
                <a:spcPts val="0"/>
              </a:spcBef>
              <a:spcAft>
                <a:spcPts val="0"/>
              </a:spcAft>
            </a:pPr>
            <a:r>
              <a:rPr lang="en-US" sz="1800" dirty="0">
                <a:solidFill>
                  <a:prstClr val="black"/>
                </a:solidFill>
                <a:latin typeface="Calibri"/>
              </a:rPr>
              <a:t>This is ontology around the Artificial Intelligence concept. It is constructed and populated using </a:t>
            </a:r>
            <a:r>
              <a:rPr lang="en-US" sz="1800" dirty="0" err="1">
                <a:solidFill>
                  <a:prstClr val="black"/>
                </a:solidFill>
                <a:latin typeface="Calibri"/>
              </a:rPr>
              <a:t>Sparql</a:t>
            </a:r>
            <a:r>
              <a:rPr lang="en-US" sz="1800" dirty="0">
                <a:solidFill>
                  <a:prstClr val="black"/>
                </a:solidFill>
                <a:latin typeface="Calibri"/>
              </a:rPr>
              <a:t> CONSTRUCT queries to DBPedia.</a:t>
            </a:r>
          </a:p>
        </p:txBody>
      </p:sp>
      <p:sp>
        <p:nvSpPr>
          <p:cNvPr id="8" name="Rectangle 7"/>
          <p:cNvSpPr/>
          <p:nvPr/>
        </p:nvSpPr>
        <p:spPr>
          <a:xfrm>
            <a:off x="107504" y="100768"/>
            <a:ext cx="9036496"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fontAlgn="auto">
              <a:spcBef>
                <a:spcPts val="0"/>
              </a:spcBef>
              <a:spcAft>
                <a:spcPts val="0"/>
              </a:spcAft>
            </a:pP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SEE MORE EXAMPLES:</a:t>
            </a:r>
          </a:p>
          <a:p>
            <a:pPr algn="just" fontAlgn="auto">
              <a:spcBef>
                <a:spcPts val="0"/>
              </a:spcBef>
              <a:spcAft>
                <a:spcPts val="0"/>
              </a:spcAft>
            </a:pP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Constructing and populating ontology using SPARQL and DBPedia</a:t>
            </a:r>
          </a:p>
        </p:txBody>
      </p:sp>
    </p:spTree>
    <p:extLst>
      <p:ext uri="{BB962C8B-B14F-4D97-AF65-F5344CB8AC3E}">
        <p14:creationId xmlns:p14="http://schemas.microsoft.com/office/powerpoint/2010/main" val="606367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3891-00B4-C871-9FC9-6BFAE979CEC7}"/>
              </a:ext>
            </a:extLst>
          </p:cNvPr>
          <p:cNvSpPr>
            <a:spLocks noGrp="1"/>
          </p:cNvSpPr>
          <p:nvPr>
            <p:ph type="title"/>
          </p:nvPr>
        </p:nvSpPr>
        <p:spPr>
          <a:xfrm>
            <a:off x="457200" y="274638"/>
            <a:ext cx="8229600" cy="562074"/>
          </a:xfrm>
        </p:spPr>
        <p:txBody>
          <a:bodyPr>
            <a:normAutofit fontScale="90000"/>
          </a:bodyPr>
          <a:lstStyle/>
          <a:p>
            <a:r>
              <a:rPr lang="en-US" b="1" dirty="0">
                <a:solidFill>
                  <a:srgbClr val="FF0000"/>
                </a:solidFill>
              </a:rPr>
              <a:t>NOTICE</a:t>
            </a:r>
            <a:endParaRPr lang="fi-FI" b="1" dirty="0">
              <a:solidFill>
                <a:srgbClr val="FF0000"/>
              </a:solidFill>
            </a:endParaRPr>
          </a:p>
        </p:txBody>
      </p:sp>
      <p:sp>
        <p:nvSpPr>
          <p:cNvPr id="5" name="TextBox 4">
            <a:extLst>
              <a:ext uri="{FF2B5EF4-FFF2-40B4-BE49-F238E27FC236}">
                <a16:creationId xmlns:a16="http://schemas.microsoft.com/office/drawing/2014/main" id="{B24AD60F-7338-6F00-D4EF-3480101CC021}"/>
              </a:ext>
            </a:extLst>
          </p:cNvPr>
          <p:cNvSpPr txBox="1"/>
          <p:nvPr/>
        </p:nvSpPr>
        <p:spPr>
          <a:xfrm>
            <a:off x="107504" y="1124744"/>
            <a:ext cx="8856984" cy="532453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If any content linked to by pages of this presentation has the prefix:</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7030A0"/>
                </a:solidFill>
                <a:effectLst/>
                <a:uLnTx/>
                <a:uFillTx/>
                <a:latin typeface="Arial" panose="020B0604020202020204" pitchFamily="34" charset="0"/>
                <a:ea typeface="Times New Roman" panose="02020603050405020304" pitchFamily="18" charset="0"/>
                <a:cs typeface="+mn-cs"/>
              </a:rPr>
              <a:t>http://www.mit.jyu.fi/ai/ ...</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or the prefix:</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GB" sz="2800" b="0" i="0" u="none" strike="noStrike" kern="1200" cap="none" spc="0" normalizeH="0" baseline="0" noProof="0" dirty="0">
                <a:ln>
                  <a:noFill/>
                </a:ln>
                <a:solidFill>
                  <a:srgbClr val="7030A0"/>
                </a:solidFill>
                <a:effectLst/>
                <a:uLnTx/>
                <a:uFillTx/>
                <a:latin typeface="Arial" panose="020B0604020202020204" pitchFamily="34" charset="0"/>
                <a:ea typeface="Times New Roman" panose="02020603050405020304" pitchFamily="18" charset="0"/>
                <a:cs typeface="+mn-cs"/>
              </a:rPr>
              <a:t>http://www.cs.jyu.fi/ai/ ...</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and is not accessible, then use the new prefix: </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7030A0"/>
                </a:solidFill>
                <a:effectLst/>
                <a:uLnTx/>
                <a:uFillTx/>
                <a:latin typeface="Arial" panose="020B0604020202020204" pitchFamily="34" charset="0"/>
                <a:ea typeface="Times New Roman" panose="02020603050405020304" pitchFamily="18" charset="0"/>
                <a:cs typeface="+mn-cs"/>
              </a:rPr>
              <a:t>https://ai.it.jyu.fi/ ...</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to access.</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Sorry for the temporary inconvenience due to an unexpected server change.</a:t>
            </a:r>
            <a:endParaRPr kumimoji="0" lang="fi-FI"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099588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lowchart: Magnetic Disk 3"/>
          <p:cNvSpPr>
            <a:spLocks noChangeArrowheads="1"/>
          </p:cNvSpPr>
          <p:nvPr/>
        </p:nvSpPr>
        <p:spPr bwMode="auto">
          <a:xfrm>
            <a:off x="93664" y="3967331"/>
            <a:ext cx="2017712"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12083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637" y="908050"/>
            <a:ext cx="1566863" cy="129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20244" y="530045"/>
            <a:ext cx="1638590"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Berlin</a:t>
            </a:r>
          </a:p>
        </p:txBody>
      </p:sp>
      <p:sp>
        <p:nvSpPr>
          <p:cNvPr id="5" name="TextBox 4"/>
          <p:cNvSpPr txBox="1"/>
          <p:nvPr/>
        </p:nvSpPr>
        <p:spPr>
          <a:xfrm>
            <a:off x="5364165" y="1225552"/>
            <a:ext cx="3708400" cy="1200329"/>
          </a:xfrm>
          <a:prstGeom prst="rect">
            <a:avLst/>
          </a:prstGeom>
          <a:solidFill>
            <a:schemeClr val="bg1">
              <a:lumMod val="95000"/>
            </a:schemeClr>
          </a:solidFill>
          <a:ln>
            <a:solidFill>
              <a:schemeClr val="tx1"/>
            </a:solidFill>
          </a:ln>
        </p:spPr>
        <p:txBody>
          <a:bodyPr>
            <a:spAutoFit/>
          </a:bodyPr>
          <a:lstStyle/>
          <a:p>
            <a:pPr>
              <a:defRPr/>
            </a:pPr>
            <a:r>
              <a:rPr lang="en-US" sz="1800" dirty="0"/>
              <a:t>… however in the </a:t>
            </a:r>
            <a:r>
              <a:rPr lang="en-US" sz="1800" dirty="0" err="1"/>
              <a:t>GeoNames</a:t>
            </a:r>
            <a:r>
              <a:rPr lang="en-US" sz="1800" dirty="0"/>
              <a:t> database the city of Berlin is identified by another URI: </a:t>
            </a:r>
            <a:r>
              <a:rPr lang="en-US" sz="1800" dirty="0">
                <a:hlinkClick r:id="rId3"/>
              </a:rPr>
              <a:t>http://sws.geonames.org/2950159/</a:t>
            </a:r>
            <a:r>
              <a:rPr lang="en-US" sz="1800" u="sng" dirty="0"/>
              <a:t> </a:t>
            </a:r>
            <a:endParaRPr lang="en-US" sz="1800" dirty="0"/>
          </a:p>
        </p:txBody>
      </p:sp>
      <p:pic>
        <p:nvPicPr>
          <p:cNvPr id="120838" name="Picture 2"/>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12750" y="4011687"/>
            <a:ext cx="1333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839" name="Diamond 8"/>
          <p:cNvSpPr>
            <a:spLocks noChangeArrowheads="1"/>
          </p:cNvSpPr>
          <p:nvPr/>
        </p:nvSpPr>
        <p:spPr bwMode="auto">
          <a:xfrm>
            <a:off x="1331640" y="3517996"/>
            <a:ext cx="229811" cy="471297"/>
          </a:xfrm>
          <a:prstGeom prst="diamond">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0840" name="TextBox 5"/>
          <p:cNvSpPr txBox="1">
            <a:spLocks noChangeArrowheads="1"/>
          </p:cNvSpPr>
          <p:nvPr/>
        </p:nvSpPr>
        <p:spPr bwMode="auto">
          <a:xfrm>
            <a:off x="138113" y="4865762"/>
            <a:ext cx="19446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a:hlinkClick r:id="rId5"/>
              </a:rPr>
              <a:t>http://dbpedia.org/</a:t>
            </a:r>
            <a:r>
              <a:rPr lang="en-US" altLang="en-US" sz="1600"/>
              <a:t> </a:t>
            </a:r>
          </a:p>
        </p:txBody>
      </p:sp>
      <p:sp>
        <p:nvSpPr>
          <p:cNvPr id="120841" name="TextBox 7"/>
          <p:cNvSpPr txBox="1">
            <a:spLocks noChangeArrowheads="1"/>
          </p:cNvSpPr>
          <p:nvPr/>
        </p:nvSpPr>
        <p:spPr bwMode="auto">
          <a:xfrm>
            <a:off x="1203326" y="2838524"/>
            <a:ext cx="3313113"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URI: </a:t>
            </a:r>
            <a:r>
              <a:rPr lang="en-US" altLang="en-US" sz="1400" u="sng">
                <a:hlinkClick r:id="rId6"/>
              </a:rPr>
              <a:t>http://dbpedia.org/resource/Berlin</a:t>
            </a:r>
            <a:r>
              <a:rPr lang="en-US" altLang="en-US" sz="1400" u="sng"/>
              <a:t> </a:t>
            </a:r>
          </a:p>
        </p:txBody>
      </p:sp>
      <p:sp>
        <p:nvSpPr>
          <p:cNvPr id="120842" name="Line 20"/>
          <p:cNvSpPr>
            <a:spLocks noChangeShapeType="1"/>
          </p:cNvSpPr>
          <p:nvPr/>
        </p:nvSpPr>
        <p:spPr bwMode="auto">
          <a:xfrm flipH="1">
            <a:off x="1633539" y="3213102"/>
            <a:ext cx="850900" cy="474663"/>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0843" name="Line 20"/>
          <p:cNvSpPr>
            <a:spLocks noChangeShapeType="1"/>
          </p:cNvSpPr>
          <p:nvPr/>
        </p:nvSpPr>
        <p:spPr bwMode="auto">
          <a:xfrm flipV="1">
            <a:off x="2911512" y="2205112"/>
            <a:ext cx="868363" cy="604837"/>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0844" name="TextBox 14"/>
          <p:cNvSpPr txBox="1">
            <a:spLocks noChangeArrowheads="1"/>
          </p:cNvSpPr>
          <p:nvPr/>
        </p:nvSpPr>
        <p:spPr bwMode="auto">
          <a:xfrm>
            <a:off x="4932400" y="3354390"/>
            <a:ext cx="3311525" cy="307975"/>
          </a:xfrm>
          <a:prstGeom prst="rect">
            <a:avLst/>
          </a:prstGeom>
          <a:solidFill>
            <a:srgbClr val="E2BCC2"/>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dirty="0"/>
              <a:t>URI: </a:t>
            </a:r>
            <a:r>
              <a:rPr lang="en-US" altLang="en-US" sz="1400" dirty="0">
                <a:hlinkClick r:id="rId3"/>
              </a:rPr>
              <a:t>http://sws.geonames.org/2950159/</a:t>
            </a:r>
            <a:endParaRPr lang="en-US" altLang="en-US" sz="1400" u="sng" dirty="0"/>
          </a:p>
        </p:txBody>
      </p:sp>
      <p:sp>
        <p:nvSpPr>
          <p:cNvPr id="120845" name="Line 20"/>
          <p:cNvSpPr>
            <a:spLocks noChangeShapeType="1"/>
          </p:cNvSpPr>
          <p:nvPr/>
        </p:nvSpPr>
        <p:spPr bwMode="auto">
          <a:xfrm flipH="1" flipV="1">
            <a:off x="4319603" y="2205112"/>
            <a:ext cx="1804987" cy="1139825"/>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0846" name="Flowchart: Magnetic Disk 3"/>
          <p:cNvSpPr>
            <a:spLocks noChangeArrowheads="1"/>
          </p:cNvSpPr>
          <p:nvPr/>
        </p:nvSpPr>
        <p:spPr bwMode="auto">
          <a:xfrm>
            <a:off x="5959512" y="4500731"/>
            <a:ext cx="2016125"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0847" name="Diamond 19"/>
          <p:cNvSpPr>
            <a:spLocks noChangeArrowheads="1"/>
          </p:cNvSpPr>
          <p:nvPr/>
        </p:nvSpPr>
        <p:spPr bwMode="auto">
          <a:xfrm>
            <a:off x="6659600" y="4080838"/>
            <a:ext cx="249887" cy="471297"/>
          </a:xfrm>
          <a:prstGeom prst="diamond">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0848" name="TextBox 20"/>
          <p:cNvSpPr txBox="1">
            <a:spLocks noChangeArrowheads="1"/>
          </p:cNvSpPr>
          <p:nvPr/>
        </p:nvSpPr>
        <p:spPr bwMode="auto">
          <a:xfrm>
            <a:off x="5746752" y="5399162"/>
            <a:ext cx="25923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dirty="0">
                <a:hlinkClick r:id="rId7"/>
              </a:rPr>
              <a:t>http://www.geonames.org/</a:t>
            </a:r>
            <a:r>
              <a:rPr lang="en-US" altLang="en-US" sz="1600" dirty="0"/>
              <a:t>  </a:t>
            </a:r>
          </a:p>
        </p:txBody>
      </p:sp>
      <p:sp>
        <p:nvSpPr>
          <p:cNvPr id="120849" name="Line 20"/>
          <p:cNvSpPr>
            <a:spLocks noChangeShapeType="1"/>
          </p:cNvSpPr>
          <p:nvPr/>
        </p:nvSpPr>
        <p:spPr bwMode="auto">
          <a:xfrm>
            <a:off x="6359562" y="3706821"/>
            <a:ext cx="309563" cy="515937"/>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pic>
        <p:nvPicPr>
          <p:cNvPr id="120850"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59524" y="4876000"/>
            <a:ext cx="18161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851" name="Title 1"/>
          <p:cNvSpPr>
            <a:spLocks noGrp="1"/>
          </p:cNvSpPr>
          <p:nvPr>
            <p:ph type="title"/>
          </p:nvPr>
        </p:nvSpPr>
        <p:spPr>
          <a:xfrm>
            <a:off x="1155737" y="9599"/>
            <a:ext cx="7993063" cy="549275"/>
          </a:xfrm>
        </p:spPr>
        <p:txBody>
          <a:bodyPr/>
          <a:lstStyle/>
          <a:p>
            <a:r>
              <a:rPr lang="en-US" altLang="en-US" sz="2800" b="1"/>
              <a:t>URI “aliases” and Introduction to Linked Data</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885" y="476672"/>
            <a:ext cx="7344815" cy="1384995"/>
          </a:xfrm>
          <a:prstGeom prst="rect">
            <a:avLst/>
          </a:prstGeom>
          <a:noFill/>
        </p:spPr>
        <p:txBody>
          <a:bodyPr wrap="square" lIns="91440" tIns="45720" rIns="91440" bIns="45720">
            <a:spAutoFit/>
          </a:bodyPr>
          <a:lstStyle/>
          <a:p>
            <a:pPr algn="just"/>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Try also to download (for, e.g., importing to your ontology) some .</a:t>
            </a:r>
            <a:r>
              <a:rPr lang="en-US" sz="2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rdf</a:t>
            </a: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files from the </a:t>
            </a: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hlinkClick r:id="rId2"/>
              </a:rPr>
              <a:t>http://dbpedia.org/data/</a:t>
            </a: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for example: </a:t>
            </a:r>
          </a:p>
        </p:txBody>
      </p:sp>
      <p:sp>
        <p:nvSpPr>
          <p:cNvPr id="5" name="Rectangle 4"/>
          <p:cNvSpPr/>
          <p:nvPr/>
        </p:nvSpPr>
        <p:spPr>
          <a:xfrm>
            <a:off x="259656" y="3211854"/>
            <a:ext cx="5684569" cy="523220"/>
          </a:xfrm>
          <a:prstGeom prst="rect">
            <a:avLst/>
          </a:prstGeom>
        </p:spPr>
        <p:txBody>
          <a:bodyPr wrap="none">
            <a:spAutoFit/>
          </a:bodyPr>
          <a:lstStyle/>
          <a:p>
            <a:r>
              <a:rPr lang="en-US" sz="2800" dirty="0">
                <a:hlinkClick r:id="rId3"/>
              </a:rPr>
              <a:t>http://dbpedia.org/data/Finland.rdf</a:t>
            </a:r>
            <a:r>
              <a:rPr lang="en-US" sz="2800" dirty="0"/>
              <a:t> </a:t>
            </a:r>
          </a:p>
        </p:txBody>
      </p:sp>
      <p:sp>
        <p:nvSpPr>
          <p:cNvPr id="6" name="Rectangle 5"/>
          <p:cNvSpPr/>
          <p:nvPr/>
        </p:nvSpPr>
        <p:spPr>
          <a:xfrm>
            <a:off x="259656" y="4010751"/>
            <a:ext cx="8340745" cy="523220"/>
          </a:xfrm>
          <a:prstGeom prst="rect">
            <a:avLst/>
          </a:prstGeom>
        </p:spPr>
        <p:txBody>
          <a:bodyPr wrap="none">
            <a:spAutoFit/>
          </a:bodyPr>
          <a:lstStyle/>
          <a:p>
            <a:r>
              <a:rPr lang="en-US" sz="2800" dirty="0">
                <a:hlinkClick r:id="rId4"/>
              </a:rPr>
              <a:t>http://dbpedia.org/data/University_of_Jyvaskyla.rdf</a:t>
            </a:r>
            <a:r>
              <a:rPr lang="en-US" sz="2800" dirty="0"/>
              <a:t> </a:t>
            </a:r>
          </a:p>
        </p:txBody>
      </p:sp>
      <p:sp>
        <p:nvSpPr>
          <p:cNvPr id="7" name="Rectangle 6"/>
          <p:cNvSpPr/>
          <p:nvPr/>
        </p:nvSpPr>
        <p:spPr>
          <a:xfrm>
            <a:off x="259656" y="4809648"/>
            <a:ext cx="5783956" cy="523220"/>
          </a:xfrm>
          <a:prstGeom prst="rect">
            <a:avLst/>
          </a:prstGeom>
        </p:spPr>
        <p:txBody>
          <a:bodyPr wrap="none">
            <a:spAutoFit/>
          </a:bodyPr>
          <a:lstStyle/>
          <a:p>
            <a:r>
              <a:rPr lang="en-US" sz="2800" dirty="0">
                <a:hlinkClick r:id="rId5"/>
              </a:rPr>
              <a:t>http://dbpedia.org/data/Football.rdf</a:t>
            </a:r>
            <a:r>
              <a:rPr lang="en-US" sz="2800" dirty="0"/>
              <a:t> </a:t>
            </a:r>
          </a:p>
        </p:txBody>
      </p:sp>
      <p:pic>
        <p:nvPicPr>
          <p:cNvPr id="8" name="Picture 7"/>
          <p:cNvPicPr>
            <a:picLocks noChangeAspect="1"/>
          </p:cNvPicPr>
          <p:nvPr/>
        </p:nvPicPr>
        <p:blipFill>
          <a:blip r:embed="rId6"/>
          <a:stretch>
            <a:fillRect/>
          </a:stretch>
        </p:blipFill>
        <p:spPr>
          <a:xfrm>
            <a:off x="6588224" y="1861667"/>
            <a:ext cx="2337905" cy="1424379"/>
          </a:xfrm>
          <a:prstGeom prst="rect">
            <a:avLst/>
          </a:prstGeom>
        </p:spPr>
      </p:pic>
      <p:sp>
        <p:nvSpPr>
          <p:cNvPr id="9" name="TextBox 8"/>
          <p:cNvSpPr txBox="1"/>
          <p:nvPr/>
        </p:nvSpPr>
        <p:spPr>
          <a:xfrm>
            <a:off x="290334" y="5589240"/>
            <a:ext cx="4610727" cy="461665"/>
          </a:xfrm>
          <a:prstGeom prst="rect">
            <a:avLst/>
          </a:prstGeom>
          <a:noFill/>
        </p:spPr>
        <p:txBody>
          <a:bodyPr wrap="square" rtlCol="0">
            <a:spAutoFit/>
          </a:bodyPr>
          <a:lstStyle/>
          <a:p>
            <a:r>
              <a:rPr lang="en-US" sz="2400" dirty="0"/>
              <a:t>… and many others …</a:t>
            </a:r>
          </a:p>
        </p:txBody>
      </p:sp>
    </p:spTree>
    <p:extLst>
      <p:ext uri="{BB962C8B-B14F-4D97-AF65-F5344CB8AC3E}">
        <p14:creationId xmlns:p14="http://schemas.microsoft.com/office/powerpoint/2010/main" val="414404286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882" y="188640"/>
            <a:ext cx="360734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2950" y="3490206"/>
            <a:ext cx="8654702"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4000" b="1" cap="all"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DATASET for Machine Learning CONSTRUCTION</a:t>
            </a:r>
          </a:p>
          <a:p>
            <a:pPr algn="ctr" fontAlgn="auto">
              <a:spcBef>
                <a:spcPts val="0"/>
              </a:spcBef>
              <a:spcAft>
                <a:spcPts val="0"/>
              </a:spcAft>
            </a:pPr>
            <a:r>
              <a:rPr lang="en-US" sz="4000" b="1" cap="all"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USING SPARQL AND DBPedia</a:t>
            </a:r>
          </a:p>
        </p:txBody>
      </p:sp>
      <p:sp>
        <p:nvSpPr>
          <p:cNvPr id="5" name="Rectangle 4"/>
          <p:cNvSpPr/>
          <p:nvPr/>
        </p:nvSpPr>
        <p:spPr>
          <a:xfrm>
            <a:off x="436359" y="6067884"/>
            <a:ext cx="3445302"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USING: </a:t>
            </a:r>
            <a:r>
              <a:rPr lang="en-US" sz="1800" dirty="0">
                <a:solidFill>
                  <a:prstClr val="black"/>
                </a:solidFill>
                <a:latin typeface="Calibri" panose="020F0502020204030204"/>
                <a:hlinkClick r:id="rId3"/>
              </a:rPr>
              <a:t>http://dbpedia.org/sparql</a:t>
            </a:r>
            <a:r>
              <a:rPr lang="en-US" sz="1800" dirty="0">
                <a:solidFill>
                  <a:prstClr val="black"/>
                </a:solidFill>
                <a:latin typeface="Calibri" panose="020F0502020204030204"/>
              </a:rPr>
              <a:t>  </a:t>
            </a:r>
          </a:p>
        </p:txBody>
      </p:sp>
      <p:sp>
        <p:nvSpPr>
          <p:cNvPr id="6" name="Rectangle 5"/>
          <p:cNvSpPr/>
          <p:nvPr/>
        </p:nvSpPr>
        <p:spPr>
          <a:xfrm>
            <a:off x="450497" y="5753155"/>
            <a:ext cx="2697020"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Calibri" panose="020F0502020204030204"/>
              </a:rPr>
              <a:t>FROM: </a:t>
            </a:r>
            <a:r>
              <a:rPr lang="en-US" sz="1800" dirty="0">
                <a:solidFill>
                  <a:prstClr val="black"/>
                </a:solidFill>
                <a:latin typeface="Calibri" panose="020F0502020204030204"/>
                <a:hlinkClick r:id="rId4"/>
              </a:rPr>
              <a:t>http://dbpedia.org</a:t>
            </a:r>
            <a:r>
              <a:rPr lang="en-US" sz="1800" dirty="0">
                <a:solidFill>
                  <a:prstClr val="black"/>
                </a:solidFill>
                <a:latin typeface="Calibri" panose="020F0502020204030204"/>
              </a:rPr>
              <a:t> </a:t>
            </a:r>
          </a:p>
        </p:txBody>
      </p:sp>
      <p:pic>
        <p:nvPicPr>
          <p:cNvPr id="2" name="Picture 1"/>
          <p:cNvPicPr>
            <a:picLocks noChangeAspect="1"/>
          </p:cNvPicPr>
          <p:nvPr/>
        </p:nvPicPr>
        <p:blipFill>
          <a:blip r:embed="rId5"/>
          <a:stretch>
            <a:fillRect/>
          </a:stretch>
        </p:blipFill>
        <p:spPr>
          <a:xfrm>
            <a:off x="107504" y="181190"/>
            <a:ext cx="4437219" cy="3175802"/>
          </a:xfrm>
          <a:prstGeom prst="rect">
            <a:avLst/>
          </a:prstGeom>
        </p:spPr>
      </p:pic>
    </p:spTree>
    <p:extLst>
      <p:ext uri="{BB962C8B-B14F-4D97-AF65-F5344CB8AC3E}">
        <p14:creationId xmlns:p14="http://schemas.microsoft.com/office/powerpoint/2010/main" val="14144211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78" y="620688"/>
            <a:ext cx="9229075" cy="6340197"/>
          </a:xfrm>
          <a:prstGeom prst="rect">
            <a:avLst/>
          </a:prstGeom>
        </p:spPr>
        <p:txBody>
          <a:bodyPr wrap="square">
            <a:spAutoFit/>
          </a:bodyPr>
          <a:lstStyle/>
          <a:p>
            <a:r>
              <a:rPr lang="en-US" dirty="0"/>
              <a:t>PREFIX </a:t>
            </a:r>
            <a:r>
              <a:rPr lang="en-US" dirty="0" err="1"/>
              <a:t>rdf</a:t>
            </a:r>
            <a:r>
              <a:rPr lang="en-US" dirty="0"/>
              <a:t>: &lt;http://www.w3.org/1999/02/22-rdf-syntax-ns#&gt;</a:t>
            </a:r>
          </a:p>
          <a:p>
            <a:r>
              <a:rPr lang="en-US" dirty="0"/>
              <a:t>PREFIX </a:t>
            </a:r>
            <a:r>
              <a:rPr lang="en-US" dirty="0" err="1"/>
              <a:t>dbo</a:t>
            </a:r>
            <a:r>
              <a:rPr lang="en-US" dirty="0"/>
              <a:t>: &lt;http://dbpedia.org/ontology/&gt;</a:t>
            </a:r>
          </a:p>
          <a:p>
            <a:r>
              <a:rPr lang="en-US" dirty="0"/>
              <a:t>PREFIX </a:t>
            </a:r>
            <a:r>
              <a:rPr lang="en-US" dirty="0" err="1"/>
              <a:t>dbp</a:t>
            </a:r>
            <a:r>
              <a:rPr lang="en-US" dirty="0"/>
              <a:t>: &lt;http://dbpedia.org/property/&gt;</a:t>
            </a:r>
          </a:p>
          <a:p>
            <a:r>
              <a:rPr lang="en-US" dirty="0"/>
              <a:t>PREFIX </a:t>
            </a:r>
            <a:r>
              <a:rPr lang="en-US" dirty="0" err="1"/>
              <a:t>xsd</a:t>
            </a:r>
            <a:r>
              <a:rPr lang="en-US" dirty="0"/>
              <a:t>: &lt;http://www.w3.org/2001/XMLSchema#&gt;</a:t>
            </a:r>
          </a:p>
          <a:p>
            <a:endParaRPr lang="en-US" sz="800" dirty="0"/>
          </a:p>
          <a:p>
            <a:r>
              <a:rPr lang="en-US" dirty="0">
                <a:solidFill>
                  <a:srgbClr val="FF0000"/>
                </a:solidFill>
              </a:rPr>
              <a:t>SELECT DISTINCT </a:t>
            </a:r>
            <a:r>
              <a:rPr lang="en-US" dirty="0"/>
              <a:t>?person ?</a:t>
            </a:r>
            <a:r>
              <a:rPr lang="en-US" dirty="0" err="1"/>
              <a:t>yearOfBirth</a:t>
            </a:r>
            <a:r>
              <a:rPr lang="en-US" dirty="0"/>
              <a:t> ?</a:t>
            </a:r>
            <a:r>
              <a:rPr lang="en-US" dirty="0" err="1"/>
              <a:t>lifeSpanOfParentOne</a:t>
            </a:r>
            <a:r>
              <a:rPr lang="en-US" dirty="0"/>
              <a:t> ?</a:t>
            </a:r>
            <a:r>
              <a:rPr lang="en-US" dirty="0" err="1"/>
              <a:t>lifeSpanOfParentTwo</a:t>
            </a:r>
            <a:r>
              <a:rPr lang="en-US" dirty="0"/>
              <a:t> </a:t>
            </a:r>
            <a:r>
              <a:rPr lang="en-US" dirty="0">
                <a:solidFill>
                  <a:srgbClr val="0070C0"/>
                </a:solidFill>
              </a:rPr>
              <a:t>?</a:t>
            </a:r>
            <a:r>
              <a:rPr lang="en-US" dirty="0" err="1">
                <a:solidFill>
                  <a:srgbClr val="0070C0"/>
                </a:solidFill>
              </a:rPr>
              <a:t>lifeSpanOfPerson</a:t>
            </a:r>
            <a:endParaRPr lang="en-US" dirty="0">
              <a:solidFill>
                <a:srgbClr val="0070C0"/>
              </a:solidFill>
            </a:endParaRPr>
          </a:p>
          <a:p>
            <a:r>
              <a:rPr lang="en-US" dirty="0">
                <a:solidFill>
                  <a:srgbClr val="FF0000"/>
                </a:solidFill>
              </a:rPr>
              <a:t>WHERE</a:t>
            </a:r>
            <a:r>
              <a:rPr lang="en-US" dirty="0"/>
              <a:t> {</a:t>
            </a:r>
          </a:p>
          <a:p>
            <a:r>
              <a:rPr lang="en-US" dirty="0"/>
              <a:t>  ?person   </a:t>
            </a:r>
            <a:r>
              <a:rPr lang="en-US" dirty="0" err="1">
                <a:solidFill>
                  <a:srgbClr val="7030A0"/>
                </a:solidFill>
              </a:rPr>
              <a:t>rdf:type</a:t>
            </a:r>
            <a:r>
              <a:rPr lang="en-US" dirty="0"/>
              <a:t>               </a:t>
            </a:r>
            <a:r>
              <a:rPr lang="en-US" dirty="0" err="1"/>
              <a:t>dbo:Person</a:t>
            </a:r>
            <a:r>
              <a:rPr lang="en-US" dirty="0"/>
              <a:t> .</a:t>
            </a:r>
          </a:p>
          <a:p>
            <a:r>
              <a:rPr lang="en-US" dirty="0"/>
              <a:t>  ?person   </a:t>
            </a:r>
            <a:r>
              <a:rPr lang="en-US" dirty="0" err="1">
                <a:solidFill>
                  <a:srgbClr val="7030A0"/>
                </a:solidFill>
              </a:rPr>
              <a:t>dbo:birthDate</a:t>
            </a:r>
            <a:r>
              <a:rPr lang="en-US" dirty="0"/>
              <a:t>    ?</a:t>
            </a:r>
            <a:r>
              <a:rPr lang="en-US" dirty="0" err="1"/>
              <a:t>birthDate</a:t>
            </a:r>
            <a:r>
              <a:rPr lang="en-US" dirty="0"/>
              <a:t> .</a:t>
            </a:r>
          </a:p>
          <a:p>
            <a:r>
              <a:rPr lang="en-US" dirty="0"/>
              <a:t>  ?person   </a:t>
            </a:r>
            <a:r>
              <a:rPr lang="en-US" dirty="0" err="1">
                <a:solidFill>
                  <a:srgbClr val="7030A0"/>
                </a:solidFill>
              </a:rPr>
              <a:t>dbo:deathDate</a:t>
            </a:r>
            <a:r>
              <a:rPr lang="en-US" dirty="0"/>
              <a:t>   ?</a:t>
            </a:r>
            <a:r>
              <a:rPr lang="en-US" dirty="0" err="1"/>
              <a:t>deathDate</a:t>
            </a:r>
            <a:r>
              <a:rPr lang="en-US" dirty="0"/>
              <a:t> .</a:t>
            </a:r>
          </a:p>
          <a:p>
            <a:r>
              <a:rPr lang="en-US" dirty="0"/>
              <a:t>  ?person   </a:t>
            </a:r>
            <a:r>
              <a:rPr lang="en-US" dirty="0">
                <a:solidFill>
                  <a:srgbClr val="7030A0"/>
                </a:solidFill>
              </a:rPr>
              <a:t>dbo:parent</a:t>
            </a:r>
            <a:r>
              <a:rPr lang="en-US" dirty="0"/>
              <a:t>          ?parent1 .</a:t>
            </a:r>
          </a:p>
          <a:p>
            <a:r>
              <a:rPr lang="en-US" dirty="0"/>
              <a:t>  ?parent1 </a:t>
            </a:r>
            <a:r>
              <a:rPr lang="en-US" dirty="0" err="1">
                <a:solidFill>
                  <a:srgbClr val="7030A0"/>
                </a:solidFill>
              </a:rPr>
              <a:t>dbo:deathDate</a:t>
            </a:r>
            <a:r>
              <a:rPr lang="en-US" dirty="0"/>
              <a:t>   ?parent1DeathDate .</a:t>
            </a:r>
          </a:p>
          <a:p>
            <a:r>
              <a:rPr lang="en-US" dirty="0"/>
              <a:t>  ?parent1 </a:t>
            </a:r>
            <a:r>
              <a:rPr lang="en-US" dirty="0" err="1">
                <a:solidFill>
                  <a:srgbClr val="7030A0"/>
                </a:solidFill>
              </a:rPr>
              <a:t>dbo:birthDate</a:t>
            </a:r>
            <a:r>
              <a:rPr lang="en-US" dirty="0"/>
              <a:t>     ?parent1BirthDate .</a:t>
            </a:r>
          </a:p>
          <a:p>
            <a:r>
              <a:rPr lang="en-US" dirty="0"/>
              <a:t>  ?person   </a:t>
            </a:r>
            <a:r>
              <a:rPr lang="en-US" dirty="0">
                <a:solidFill>
                  <a:srgbClr val="7030A0"/>
                </a:solidFill>
              </a:rPr>
              <a:t>dbo:parent</a:t>
            </a:r>
            <a:r>
              <a:rPr lang="en-US" dirty="0"/>
              <a:t>          ?parent2 .</a:t>
            </a:r>
          </a:p>
          <a:p>
            <a:r>
              <a:rPr lang="en-US" dirty="0"/>
              <a:t>  ?parent2 </a:t>
            </a:r>
            <a:r>
              <a:rPr lang="en-US" dirty="0" err="1">
                <a:solidFill>
                  <a:srgbClr val="7030A0"/>
                </a:solidFill>
              </a:rPr>
              <a:t>dbo:deathDate</a:t>
            </a:r>
            <a:r>
              <a:rPr lang="en-US" dirty="0"/>
              <a:t>    ?parent2DeathDate .</a:t>
            </a:r>
          </a:p>
          <a:p>
            <a:r>
              <a:rPr lang="en-US" dirty="0"/>
              <a:t>  ?parent2 </a:t>
            </a:r>
            <a:r>
              <a:rPr lang="en-US" dirty="0" err="1">
                <a:solidFill>
                  <a:srgbClr val="7030A0"/>
                </a:solidFill>
              </a:rPr>
              <a:t>dbo:birthDate</a:t>
            </a:r>
            <a:r>
              <a:rPr lang="en-US" dirty="0"/>
              <a:t>      ?parent2BirthDate .</a:t>
            </a:r>
          </a:p>
          <a:p>
            <a:r>
              <a:rPr lang="en-US" dirty="0"/>
              <a:t> </a:t>
            </a:r>
            <a:endParaRPr lang="en-US" sz="800" dirty="0"/>
          </a:p>
          <a:p>
            <a:r>
              <a:rPr lang="en-US" dirty="0"/>
              <a:t>  </a:t>
            </a:r>
            <a:r>
              <a:rPr lang="en-US" dirty="0">
                <a:solidFill>
                  <a:srgbClr val="FF0000"/>
                </a:solidFill>
              </a:rPr>
              <a:t>FILTER</a:t>
            </a:r>
            <a:r>
              <a:rPr lang="en-US" dirty="0"/>
              <a:t> (?parent1 != ?parent2)  </a:t>
            </a:r>
            <a:r>
              <a:rPr lang="en-US" dirty="0">
                <a:solidFill>
                  <a:srgbClr val="00B050"/>
                </a:solidFill>
              </a:rPr>
              <a:t># Exclude the first parent</a:t>
            </a:r>
          </a:p>
          <a:p>
            <a:r>
              <a:rPr lang="en-US" dirty="0"/>
              <a:t> </a:t>
            </a:r>
            <a:endParaRPr lang="en-US" sz="800" dirty="0"/>
          </a:p>
          <a:p>
            <a:r>
              <a:rPr lang="en-US" dirty="0"/>
              <a:t>  </a:t>
            </a:r>
            <a:r>
              <a:rPr lang="en-US" dirty="0">
                <a:solidFill>
                  <a:srgbClr val="FF0000"/>
                </a:solidFill>
              </a:rPr>
              <a:t>BIND</a:t>
            </a:r>
            <a:r>
              <a:rPr lang="en-US" dirty="0"/>
              <a:t>(YEAR(</a:t>
            </a:r>
            <a:r>
              <a:rPr lang="en-US" dirty="0" err="1"/>
              <a:t>xsd:dateTime</a:t>
            </a:r>
            <a:r>
              <a:rPr lang="en-US" dirty="0"/>
              <a:t>(?parent1DeathDate)) - YEAR(</a:t>
            </a:r>
            <a:r>
              <a:rPr lang="en-US" dirty="0" err="1"/>
              <a:t>xsd:dateTime</a:t>
            </a:r>
            <a:r>
              <a:rPr lang="en-US" dirty="0"/>
              <a:t>(?parent1BirthDate)) AS ?</a:t>
            </a:r>
            <a:r>
              <a:rPr lang="en-US" dirty="0" err="1"/>
              <a:t>lifeSpanOfParentOne</a:t>
            </a:r>
            <a:r>
              <a:rPr lang="en-US" dirty="0"/>
              <a:t>) </a:t>
            </a:r>
            <a:r>
              <a:rPr lang="en-US" dirty="0">
                <a:solidFill>
                  <a:srgbClr val="00B050"/>
                </a:solidFill>
              </a:rPr>
              <a:t># Compute lifespan in YEARs</a:t>
            </a:r>
          </a:p>
          <a:p>
            <a:r>
              <a:rPr lang="en-US" dirty="0"/>
              <a:t>  </a:t>
            </a:r>
            <a:r>
              <a:rPr lang="en-US" dirty="0">
                <a:solidFill>
                  <a:srgbClr val="FF0000"/>
                </a:solidFill>
              </a:rPr>
              <a:t>BIND</a:t>
            </a:r>
            <a:r>
              <a:rPr lang="en-US" dirty="0"/>
              <a:t>(YEAR(</a:t>
            </a:r>
            <a:r>
              <a:rPr lang="en-US" dirty="0" err="1"/>
              <a:t>xsd:dateTime</a:t>
            </a:r>
            <a:r>
              <a:rPr lang="en-US" dirty="0"/>
              <a:t>(?parent2DeathDate)) - YEAR(</a:t>
            </a:r>
            <a:r>
              <a:rPr lang="en-US" dirty="0" err="1"/>
              <a:t>xsd:dateTime</a:t>
            </a:r>
            <a:r>
              <a:rPr lang="en-US" dirty="0"/>
              <a:t>(?parent2BirthDate)) AS ?</a:t>
            </a:r>
            <a:r>
              <a:rPr lang="en-US" dirty="0" err="1"/>
              <a:t>lifeSpanOfParentTwo</a:t>
            </a:r>
            <a:r>
              <a:rPr lang="en-US" dirty="0"/>
              <a:t>) </a:t>
            </a:r>
            <a:r>
              <a:rPr lang="en-US" dirty="0">
                <a:solidFill>
                  <a:srgbClr val="00B050"/>
                </a:solidFill>
              </a:rPr>
              <a:t># Compute lifespan in YEARs</a:t>
            </a:r>
          </a:p>
          <a:p>
            <a:r>
              <a:rPr lang="en-US" dirty="0"/>
              <a:t>  </a:t>
            </a:r>
            <a:r>
              <a:rPr lang="en-US" dirty="0">
                <a:solidFill>
                  <a:srgbClr val="FF0000"/>
                </a:solidFill>
              </a:rPr>
              <a:t>BIND</a:t>
            </a:r>
            <a:r>
              <a:rPr lang="en-US" dirty="0"/>
              <a:t>(YEAR(</a:t>
            </a:r>
            <a:r>
              <a:rPr lang="en-US" dirty="0" err="1"/>
              <a:t>xsd:dateTime</a:t>
            </a:r>
            <a:r>
              <a:rPr lang="en-US" dirty="0"/>
              <a:t>(?</a:t>
            </a:r>
            <a:r>
              <a:rPr lang="en-US" dirty="0" err="1"/>
              <a:t>deathDate</a:t>
            </a:r>
            <a:r>
              <a:rPr lang="en-US" dirty="0"/>
              <a:t>)) - YEAR(</a:t>
            </a:r>
            <a:r>
              <a:rPr lang="en-US" dirty="0" err="1"/>
              <a:t>xsd:dateTime</a:t>
            </a:r>
            <a:r>
              <a:rPr lang="en-US" dirty="0"/>
              <a:t>(?</a:t>
            </a:r>
            <a:r>
              <a:rPr lang="en-US" dirty="0" err="1"/>
              <a:t>birthDate</a:t>
            </a:r>
            <a:r>
              <a:rPr lang="en-US" dirty="0"/>
              <a:t>)) AS ?</a:t>
            </a:r>
            <a:r>
              <a:rPr lang="en-US" dirty="0" err="1"/>
              <a:t>lifeSpanOfPerson</a:t>
            </a:r>
            <a:r>
              <a:rPr lang="en-US" dirty="0"/>
              <a:t>) </a:t>
            </a:r>
            <a:r>
              <a:rPr lang="en-US" dirty="0">
                <a:solidFill>
                  <a:srgbClr val="00B050"/>
                </a:solidFill>
              </a:rPr>
              <a:t># Compute lifespan in YEARs</a:t>
            </a:r>
          </a:p>
          <a:p>
            <a:r>
              <a:rPr lang="en-US" dirty="0"/>
              <a:t>  </a:t>
            </a:r>
            <a:r>
              <a:rPr lang="en-US" dirty="0">
                <a:solidFill>
                  <a:srgbClr val="FF0000"/>
                </a:solidFill>
              </a:rPr>
              <a:t>BIND</a:t>
            </a:r>
            <a:r>
              <a:rPr lang="en-US" dirty="0"/>
              <a:t>(YEAR(</a:t>
            </a:r>
            <a:r>
              <a:rPr lang="en-US" dirty="0" err="1"/>
              <a:t>xsd:dateTime</a:t>
            </a:r>
            <a:r>
              <a:rPr lang="en-US" dirty="0"/>
              <a:t>(?</a:t>
            </a:r>
            <a:r>
              <a:rPr lang="en-US" dirty="0" err="1"/>
              <a:t>birthDate</a:t>
            </a:r>
            <a:r>
              <a:rPr lang="en-US" dirty="0"/>
              <a:t>)) AS ?</a:t>
            </a:r>
            <a:r>
              <a:rPr lang="en-US" dirty="0" err="1"/>
              <a:t>yearOfBirth</a:t>
            </a:r>
            <a:r>
              <a:rPr lang="en-US" dirty="0"/>
              <a:t>) </a:t>
            </a:r>
            <a:r>
              <a:rPr lang="en-US" dirty="0">
                <a:solidFill>
                  <a:srgbClr val="00B050"/>
                </a:solidFill>
              </a:rPr>
              <a:t># Extract birth YEAR from complete birth date</a:t>
            </a:r>
          </a:p>
          <a:p>
            <a:r>
              <a:rPr lang="en-US" dirty="0"/>
              <a:t>}</a:t>
            </a:r>
          </a:p>
          <a:p>
            <a:r>
              <a:rPr lang="en-US" dirty="0">
                <a:solidFill>
                  <a:srgbClr val="FF0000"/>
                </a:solidFill>
              </a:rPr>
              <a:t>ORDER BY </a:t>
            </a:r>
            <a:r>
              <a:rPr lang="en-US" dirty="0"/>
              <a:t>?</a:t>
            </a:r>
            <a:r>
              <a:rPr lang="en-US" dirty="0" err="1"/>
              <a:t>yearOfBirth</a:t>
            </a:r>
            <a:endParaRPr lang="en-US" dirty="0"/>
          </a:p>
          <a:p>
            <a:r>
              <a:rPr lang="en-US" dirty="0">
                <a:solidFill>
                  <a:srgbClr val="FF0000"/>
                </a:solidFill>
              </a:rPr>
              <a:t>LIMIT</a:t>
            </a:r>
            <a:r>
              <a:rPr lang="en-US" dirty="0"/>
              <a:t> 1000</a:t>
            </a:r>
          </a:p>
        </p:txBody>
      </p:sp>
      <p:sp>
        <p:nvSpPr>
          <p:cNvPr id="6" name="Rectangle 5"/>
          <p:cNvSpPr/>
          <p:nvPr/>
        </p:nvSpPr>
        <p:spPr>
          <a:xfrm>
            <a:off x="-45726" y="22029"/>
            <a:ext cx="9081653" cy="561692"/>
          </a:xfrm>
          <a:prstGeom prst="rect">
            <a:avLst/>
          </a:prstGeom>
          <a:noFill/>
        </p:spPr>
        <p:txBody>
          <a:bodyPr wrap="none" lIns="68580" tIns="34290" rIns="68580" bIns="34290">
            <a:spAutoFit/>
          </a:bodyPr>
          <a:lstStyle/>
          <a:p>
            <a:pPr algn="ctr"/>
            <a:r>
              <a:rPr lang="en-US" sz="3200" b="1" dirty="0">
                <a:ln w="0"/>
                <a:solidFill>
                  <a:srgbClr val="7030A0"/>
                </a:solidFill>
                <a:effectLst>
                  <a:outerShdw blurRad="38100" dist="19050" dir="2700000" algn="tl" rotWithShape="0">
                    <a:schemeClr val="dk1">
                      <a:alpha val="40000"/>
                    </a:schemeClr>
                  </a:outerShdw>
                </a:effectLst>
              </a:rPr>
              <a:t>Constructing dataset for regression (option 1)</a:t>
            </a:r>
          </a:p>
        </p:txBody>
      </p:sp>
      <p:sp>
        <p:nvSpPr>
          <p:cNvPr id="7" name="Rectangle 6"/>
          <p:cNvSpPr/>
          <p:nvPr/>
        </p:nvSpPr>
        <p:spPr>
          <a:xfrm>
            <a:off x="5292081" y="2060848"/>
            <a:ext cx="3743846" cy="738664"/>
          </a:xfrm>
          <a:prstGeom prst="rect">
            <a:avLst/>
          </a:prstGeom>
        </p:spPr>
        <p:txBody>
          <a:bodyPr wrap="square">
            <a:spAutoFit/>
          </a:bodyPr>
          <a:lstStyle/>
          <a:p>
            <a:r>
              <a:rPr lang="en-US" dirty="0">
                <a:hlinkClick r:id="rId2"/>
              </a:rPr>
              <a:t>Resulting dataset is here:</a:t>
            </a:r>
          </a:p>
          <a:p>
            <a:r>
              <a:rPr lang="en-US" dirty="0">
                <a:hlinkClick r:id="rId2"/>
              </a:rPr>
              <a:t>https://ai.it.jyu.fi/vagan/ontologies/2023/LifeSpanWithoutGender.csv</a:t>
            </a:r>
            <a:r>
              <a:rPr lang="en-US" dirty="0"/>
              <a:t> </a:t>
            </a:r>
          </a:p>
        </p:txBody>
      </p:sp>
      <p:sp>
        <p:nvSpPr>
          <p:cNvPr id="5" name="TextBox 4"/>
          <p:cNvSpPr txBox="1"/>
          <p:nvPr/>
        </p:nvSpPr>
        <p:spPr>
          <a:xfrm>
            <a:off x="5298009" y="2996952"/>
            <a:ext cx="3312368" cy="954107"/>
          </a:xfrm>
          <a:prstGeom prst="rect">
            <a:avLst/>
          </a:prstGeom>
          <a:solidFill>
            <a:srgbClr val="FFFF00"/>
          </a:solidFill>
          <a:ln w="25400">
            <a:solidFill>
              <a:schemeClr val="tx1"/>
            </a:solidFill>
          </a:ln>
        </p:spPr>
        <p:txBody>
          <a:bodyPr wrap="square" rtlCol="0">
            <a:spAutoFit/>
          </a:bodyPr>
          <a:lstStyle/>
          <a:p>
            <a:pPr algn="just"/>
            <a:r>
              <a:rPr lang="en-US" dirty="0"/>
              <a:t>This dataset could be used to build a regression model capable to predict the life span of a person given his/her year of birth</a:t>
            </a:r>
            <a:r>
              <a:rPr lang="en-US"/>
              <a:t>, and </a:t>
            </a:r>
            <a:r>
              <a:rPr lang="en-US" dirty="0"/>
              <a:t>lifespan of both parents</a:t>
            </a:r>
          </a:p>
        </p:txBody>
      </p:sp>
    </p:spTree>
    <p:extLst>
      <p:ext uri="{BB962C8B-B14F-4D97-AF65-F5344CB8AC3E}">
        <p14:creationId xmlns:p14="http://schemas.microsoft.com/office/powerpoint/2010/main" val="186742515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13197" y="22029"/>
            <a:ext cx="5963812" cy="561692"/>
          </a:xfrm>
          <a:prstGeom prst="rect">
            <a:avLst/>
          </a:prstGeom>
          <a:noFill/>
        </p:spPr>
        <p:txBody>
          <a:bodyPr wrap="none" lIns="68580" tIns="34290" rIns="68580" bIns="34290">
            <a:spAutoFit/>
          </a:bodyPr>
          <a:lstStyle/>
          <a:p>
            <a:pPr algn="ctr"/>
            <a:r>
              <a:rPr lang="en-US" sz="3200" b="1" dirty="0">
                <a:ln w="0"/>
                <a:solidFill>
                  <a:srgbClr val="7030A0"/>
                </a:solidFill>
                <a:effectLst>
                  <a:outerShdw blurRad="38100" dist="19050" dir="2700000" algn="tl" rotWithShape="0">
                    <a:schemeClr val="dk1">
                      <a:alpha val="40000"/>
                    </a:schemeClr>
                  </a:outerShdw>
                </a:effectLst>
              </a:rPr>
              <a:t>Building regression (option 1)</a:t>
            </a:r>
          </a:p>
        </p:txBody>
      </p:sp>
      <p:sp>
        <p:nvSpPr>
          <p:cNvPr id="7" name="Rectangle 6"/>
          <p:cNvSpPr/>
          <p:nvPr/>
        </p:nvSpPr>
        <p:spPr>
          <a:xfrm>
            <a:off x="334546" y="704584"/>
            <a:ext cx="8424936" cy="615553"/>
          </a:xfrm>
          <a:prstGeom prst="rect">
            <a:avLst/>
          </a:prstGeom>
        </p:spPr>
        <p:txBody>
          <a:bodyPr wrap="square">
            <a:spAutoFit/>
          </a:bodyPr>
          <a:lstStyle/>
          <a:p>
            <a:r>
              <a:rPr lang="en-US" sz="2000" b="1" dirty="0">
                <a:solidFill>
                  <a:srgbClr val="FF0000"/>
                </a:solidFill>
              </a:rPr>
              <a:t>Dataset for regression is here:</a:t>
            </a:r>
          </a:p>
          <a:p>
            <a:r>
              <a:rPr lang="en-US" dirty="0">
                <a:hlinkClick r:id="rId2"/>
              </a:rPr>
              <a:t>https://ai.it.jyu.fi/vagan/ontologies/2023/LifeSpanWithoutGender.csv</a:t>
            </a:r>
            <a:r>
              <a:rPr lang="en-US" dirty="0"/>
              <a:t>  </a:t>
            </a:r>
          </a:p>
        </p:txBody>
      </p:sp>
      <p:sp>
        <p:nvSpPr>
          <p:cNvPr id="5" name="TextBox 4"/>
          <p:cNvSpPr txBox="1"/>
          <p:nvPr/>
        </p:nvSpPr>
        <p:spPr>
          <a:xfrm>
            <a:off x="423207" y="1528011"/>
            <a:ext cx="3312368" cy="954107"/>
          </a:xfrm>
          <a:prstGeom prst="rect">
            <a:avLst/>
          </a:prstGeom>
          <a:solidFill>
            <a:srgbClr val="FFFF00"/>
          </a:solidFill>
          <a:ln w="25400">
            <a:solidFill>
              <a:schemeClr val="tx1"/>
            </a:solidFill>
          </a:ln>
        </p:spPr>
        <p:txBody>
          <a:bodyPr wrap="square" rtlCol="0">
            <a:spAutoFit/>
          </a:bodyPr>
          <a:lstStyle/>
          <a:p>
            <a:pPr algn="just"/>
            <a:r>
              <a:rPr lang="en-US" dirty="0"/>
              <a:t>This dataset is used to build a regression model capable to predict the life span of a person given his/her year of birth, and lifespan of both parents</a:t>
            </a:r>
          </a:p>
        </p:txBody>
      </p:sp>
      <p:sp>
        <p:nvSpPr>
          <p:cNvPr id="3" name="Rectangle 1"/>
          <p:cNvSpPr>
            <a:spLocks noChangeArrowheads="1"/>
          </p:cNvSpPr>
          <p:nvPr/>
        </p:nvSpPr>
        <p:spPr bwMode="auto">
          <a:xfrm>
            <a:off x="457200" y="3520990"/>
            <a:ext cx="82912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i-FI" altLang="fi-FI" sz="1800" b="0" i="0" u="none" strike="noStrike" cap="none" normalizeH="0" baseline="0">
                <a:ln>
                  <a:noFill/>
                </a:ln>
                <a:solidFill>
                  <a:schemeClr val="tx1"/>
                </a:solidFill>
                <a:effectLst/>
                <a:latin typeface="Arial" panose="020B0604020202020204" pitchFamily="34" charset="0"/>
              </a:rPr>
            </a:br>
            <a:endParaRPr kumimoji="0" lang="fi-FI" altLang="fi-FI"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23056" y="3644101"/>
                <a:ext cx="8959552"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1" dirty="0" smtClean="0">
                          <a:solidFill>
                            <a:srgbClr val="FF0000"/>
                          </a:solidFill>
                          <a:latin typeface="Cambria Math" panose="02040503050406030204" pitchFamily="18" charset="0"/>
                        </a:rPr>
                        <m:t>𝐥𝐢𝐟𝐞𝐒𝐩𝐚𝐧𝐎𝐟𝐏𝐞𝐫𝐬𝐨𝐧</m:t>
                      </m:r>
                      <m:r>
                        <a:rPr lang="en-US" b="1" dirty="0">
                          <a:solidFill>
                            <a:srgbClr val="7030A0"/>
                          </a:solidFill>
                          <a:latin typeface="Cambria Math" panose="02040503050406030204" pitchFamily="18" charset="0"/>
                        </a:rPr>
                        <m:t>= = −17.8687 + 0.0361⋅</m:t>
                      </m:r>
                      <m:r>
                        <a:rPr lang="en-US" b="1" dirty="0">
                          <a:solidFill>
                            <a:srgbClr val="7030A0"/>
                          </a:solidFill>
                          <a:latin typeface="Cambria Math" panose="02040503050406030204" pitchFamily="18" charset="0"/>
                        </a:rPr>
                        <m:t>𝐘𝐞𝐚𝐫𝐎𝐟𝐁𝐢𝐫𝐭𝐡</m:t>
                      </m:r>
                      <m:r>
                        <a:rPr lang="en-US" b="1" dirty="0">
                          <a:solidFill>
                            <a:srgbClr val="7030A0"/>
                          </a:solidFill>
                          <a:latin typeface="Cambria Math" panose="02040503050406030204" pitchFamily="18" charset="0"/>
                        </a:rPr>
                        <m:t> + 0.1283⋅ </m:t>
                      </m:r>
                      <m:r>
                        <a:rPr lang="en-US" b="1" i="1" dirty="0" err="1">
                          <a:solidFill>
                            <a:srgbClr val="7030A0"/>
                          </a:solidFill>
                          <a:latin typeface="Cambria Math" panose="02040503050406030204" pitchFamily="18" charset="0"/>
                        </a:rPr>
                        <m:t>𝐥𝐢𝐟𝐞𝐒𝐩𝐚𝐧𝐎𝐟𝐏𝐚𝐫𝐞𝐧𝐭𝐎𝐧𝐞</m:t>
                      </m:r>
                      <m:r>
                        <a:rPr lang="en-US" b="1" dirty="0">
                          <a:solidFill>
                            <a:srgbClr val="7030A0"/>
                          </a:solidFill>
                          <a:latin typeface="Cambria Math" panose="02040503050406030204" pitchFamily="18" charset="0"/>
                        </a:rPr>
                        <m:t> +  0.1273⋅ </m:t>
                      </m:r>
                      <m:r>
                        <a:rPr lang="en-US" b="1" i="1" dirty="0" err="1">
                          <a:solidFill>
                            <a:srgbClr val="7030A0"/>
                          </a:solidFill>
                          <a:latin typeface="Cambria Math" panose="02040503050406030204" pitchFamily="18" charset="0"/>
                        </a:rPr>
                        <m:t>𝐥𝐢𝐟𝐞𝐒𝐩𝐚𝐧𝐎𝐟𝐏𝐚𝐫𝐞𝐧𝐭𝐓𝐰𝐨</m:t>
                      </m:r>
                    </m:oMath>
                  </m:oMathPara>
                </a14:m>
                <a:endParaRPr lang="en-US" b="1" dirty="0">
                  <a:solidFill>
                    <a:srgbClr val="7030A0"/>
                  </a:solidFill>
                  <a:latin typeface="Cambria Math"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3056" y="3644101"/>
                <a:ext cx="8959552" cy="523220"/>
              </a:xfrm>
              <a:prstGeom prst="rect">
                <a:avLst/>
              </a:prstGeom>
              <a:blipFill>
                <a:blip r:embed="rId3"/>
                <a:stretch>
                  <a:fillRect b="-4651"/>
                </a:stretch>
              </a:blipFill>
            </p:spPr>
            <p:txBody>
              <a:bodyPr/>
              <a:lstStyle/>
              <a:p>
                <a:r>
                  <a:rPr lang="en-US">
                    <a:noFill/>
                  </a:rPr>
                  <a:t> </a:t>
                </a:r>
              </a:p>
            </p:txBody>
          </p:sp>
        </mc:Fallback>
      </mc:AlternateContent>
      <p:sp>
        <p:nvSpPr>
          <p:cNvPr id="10" name="Rectangle 9"/>
          <p:cNvSpPr/>
          <p:nvPr/>
        </p:nvSpPr>
        <p:spPr>
          <a:xfrm>
            <a:off x="4366994" y="1528011"/>
            <a:ext cx="4392488" cy="984885"/>
          </a:xfrm>
          <a:prstGeom prst="rect">
            <a:avLst/>
          </a:prstGeom>
        </p:spPr>
        <p:txBody>
          <a:bodyPr wrap="square">
            <a:spAutoFit/>
          </a:bodyPr>
          <a:lstStyle/>
          <a:p>
            <a:r>
              <a:rPr lang="en-US" sz="1800" b="1" dirty="0">
                <a:solidFill>
                  <a:srgbClr val="FF0000"/>
                </a:solidFill>
              </a:rPr>
              <a:t>SERVISE USED: </a:t>
            </a:r>
            <a:r>
              <a:rPr lang="en-US" sz="2000" dirty="0">
                <a:hlinkClick r:id="rId4"/>
              </a:rPr>
              <a:t>https://stats.blue/Stats_Suite/multiple_linear_regression_calculator.html</a:t>
            </a:r>
            <a:r>
              <a:rPr lang="en-US" sz="2000" dirty="0"/>
              <a:t> </a:t>
            </a:r>
          </a:p>
        </p:txBody>
      </p:sp>
      <p:sp>
        <p:nvSpPr>
          <p:cNvPr id="11" name="Rectangle 10"/>
          <p:cNvSpPr/>
          <p:nvPr/>
        </p:nvSpPr>
        <p:spPr>
          <a:xfrm>
            <a:off x="3059832" y="3248896"/>
            <a:ext cx="2014782" cy="307777"/>
          </a:xfrm>
          <a:prstGeom prst="rect">
            <a:avLst/>
          </a:prstGeom>
        </p:spPr>
        <p:txBody>
          <a:bodyPr wrap="none">
            <a:spAutoFit/>
          </a:bodyPr>
          <a:lstStyle/>
          <a:p>
            <a:r>
              <a:rPr lang="en-US" b="1" dirty="0">
                <a:solidFill>
                  <a:srgbClr val="FF0000"/>
                </a:solidFill>
              </a:rPr>
              <a:t>RESULTING MODEL: </a:t>
            </a:r>
            <a:endParaRPr lang="en-US" dirty="0"/>
          </a:p>
        </p:txBody>
      </p:sp>
      <mc:AlternateContent xmlns:mc="http://schemas.openxmlformats.org/markup-compatibility/2006" xmlns:a14="http://schemas.microsoft.com/office/drawing/2010/main">
        <mc:Choice Requires="a14">
          <p:sp>
            <p:nvSpPr>
              <p:cNvPr id="12" name="Rectangle 11"/>
              <p:cNvSpPr/>
              <p:nvPr/>
            </p:nvSpPr>
            <p:spPr>
              <a:xfrm>
                <a:off x="-282205" y="5139604"/>
                <a:ext cx="9554616" cy="307777"/>
              </a:xfrm>
              <a:prstGeom prst="rect">
                <a:avLst/>
              </a:prstGeom>
            </p:spPr>
            <p:txBody>
              <a:bodyPr wrap="square">
                <a:spAutoFit/>
              </a:bodyPr>
              <a:lstStyle/>
              <a:p>
                <a:pPr algn="just" defTabSz="0"/>
                <a14:m>
                  <m:oMathPara xmlns:m="http://schemas.openxmlformats.org/officeDocument/2006/math">
                    <m:oMathParaPr>
                      <m:jc m:val="centerGroup"/>
                    </m:oMathParaPr>
                    <m:oMath xmlns:m="http://schemas.openxmlformats.org/officeDocument/2006/math">
                      <m:r>
                        <a:rPr lang="en-US" b="1" dirty="0" smtClean="0">
                          <a:solidFill>
                            <a:srgbClr val="FF0000"/>
                          </a:solidFill>
                          <a:latin typeface="Cambria Math" panose="02040503050406030204" pitchFamily="18" charset="0"/>
                        </a:rPr>
                        <m:t>𝐥𝐢𝐟𝐞𝐒𝐩𝐚𝐧𝐎𝐟</m:t>
                      </m:r>
                      <m:r>
                        <a:rPr lang="en-US" b="1" i="0" dirty="0" smtClean="0">
                          <a:solidFill>
                            <a:srgbClr val="FF0000"/>
                          </a:solidFill>
                          <a:latin typeface="Cambria Math" panose="02040503050406030204" pitchFamily="18" charset="0"/>
                        </a:rPr>
                        <m:t>𝐕𝐚𝐠𝐚𝐧</m:t>
                      </m:r>
                      <m:r>
                        <a:rPr lang="en-US" b="1" dirty="0">
                          <a:solidFill>
                            <a:srgbClr val="7030A0"/>
                          </a:solidFill>
                          <a:latin typeface="Cambria Math" panose="02040503050406030204" pitchFamily="18" charset="0"/>
                        </a:rPr>
                        <m:t>= −17.8687 + 0.0361⋅</m:t>
                      </m:r>
                      <m:r>
                        <a:rPr lang="en-US" b="1" i="0" dirty="0" smtClean="0">
                          <a:solidFill>
                            <a:srgbClr val="7030A0"/>
                          </a:solidFill>
                          <a:latin typeface="Cambria Math" panose="02040503050406030204" pitchFamily="18" charset="0"/>
                        </a:rPr>
                        <m:t>𝟏𝟗𝟓𝟖</m:t>
                      </m:r>
                      <m:r>
                        <a:rPr lang="en-US" b="1" dirty="0">
                          <a:solidFill>
                            <a:srgbClr val="7030A0"/>
                          </a:solidFill>
                          <a:latin typeface="Cambria Math" panose="02040503050406030204" pitchFamily="18" charset="0"/>
                        </a:rPr>
                        <m:t> + 0.1283⋅</m:t>
                      </m:r>
                      <m:r>
                        <a:rPr lang="en-US" b="1" i="1" dirty="0" smtClean="0">
                          <a:solidFill>
                            <a:srgbClr val="7030A0"/>
                          </a:solidFill>
                          <a:latin typeface="Cambria Math" panose="02040503050406030204" pitchFamily="18" charset="0"/>
                        </a:rPr>
                        <m:t>𝟗𝟎</m:t>
                      </m:r>
                      <m:r>
                        <a:rPr lang="en-US" b="1" i="1" dirty="0" smtClean="0">
                          <a:solidFill>
                            <a:srgbClr val="7030A0"/>
                          </a:solidFill>
                          <a:latin typeface="Cambria Math" panose="02040503050406030204" pitchFamily="18" charset="0"/>
                        </a:rPr>
                        <m:t>.</m:t>
                      </m:r>
                      <m:r>
                        <a:rPr lang="en-US" b="1" i="1" dirty="0" smtClean="0">
                          <a:solidFill>
                            <a:srgbClr val="7030A0"/>
                          </a:solidFill>
                          <a:latin typeface="Cambria Math" panose="02040503050406030204" pitchFamily="18" charset="0"/>
                        </a:rPr>
                        <m:t>𝟔</m:t>
                      </m:r>
                      <m:r>
                        <a:rPr lang="en-US" b="1" dirty="0">
                          <a:solidFill>
                            <a:srgbClr val="7030A0"/>
                          </a:solidFill>
                          <a:latin typeface="Cambria Math" panose="02040503050406030204" pitchFamily="18" charset="0"/>
                        </a:rPr>
                        <m:t> +  0.1273⋅</m:t>
                      </m:r>
                      <m:r>
                        <a:rPr lang="en-US" b="1" i="1" dirty="0" smtClean="0">
                          <a:solidFill>
                            <a:srgbClr val="7030A0"/>
                          </a:solidFill>
                          <a:latin typeface="Cambria Math" panose="02040503050406030204" pitchFamily="18" charset="0"/>
                        </a:rPr>
                        <m:t>𝟖𝟓</m:t>
                      </m:r>
                      <m:r>
                        <a:rPr lang="en-US" b="1" i="1" dirty="0" smtClean="0">
                          <a:solidFill>
                            <a:srgbClr val="7030A0"/>
                          </a:solidFill>
                          <a:latin typeface="Cambria Math" panose="02040503050406030204" pitchFamily="18" charset="0"/>
                        </a:rPr>
                        <m:t>.</m:t>
                      </m:r>
                      <m:r>
                        <a:rPr lang="en-US" b="1" i="1" dirty="0" smtClean="0">
                          <a:solidFill>
                            <a:srgbClr val="7030A0"/>
                          </a:solidFill>
                          <a:latin typeface="Cambria Math" panose="02040503050406030204" pitchFamily="18" charset="0"/>
                        </a:rPr>
                        <m:t>𝟓</m:t>
                      </m:r>
                      <m:r>
                        <a:rPr lang="en-US" b="1" i="1" dirty="0" smtClean="0">
                          <a:solidFill>
                            <a:srgbClr val="7030A0"/>
                          </a:solidFill>
                          <a:latin typeface="Cambria Math" panose="02040503050406030204" pitchFamily="18" charset="0"/>
                        </a:rPr>
                        <m:t>=</m:t>
                      </m:r>
                      <m:r>
                        <a:rPr lang="en-US" b="1" i="1" dirty="0" smtClean="0">
                          <a:solidFill>
                            <a:srgbClr val="FF0000"/>
                          </a:solidFill>
                          <a:latin typeface="Cambria Math" panose="02040503050406030204" pitchFamily="18" charset="0"/>
                        </a:rPr>
                        <m:t>𝟕𝟓</m:t>
                      </m:r>
                      <m:r>
                        <a:rPr lang="en-US" b="1" i="1" dirty="0" smtClean="0">
                          <a:solidFill>
                            <a:srgbClr val="7030A0"/>
                          </a:solidFill>
                          <a:latin typeface="Cambria Math" panose="02040503050406030204" pitchFamily="18" charset="0"/>
                        </a:rPr>
                        <m:t> </m:t>
                      </m:r>
                      <m:r>
                        <a:rPr lang="en-US" b="1" i="0" dirty="0" smtClean="0">
                          <a:solidFill>
                            <a:srgbClr val="7030A0"/>
                          </a:solidFill>
                          <a:latin typeface="Cambria Math" panose="02040503050406030204" pitchFamily="18" charset="0"/>
                        </a:rPr>
                        <m:t>𝐲𝐞𝐚𝐫𝐬</m:t>
                      </m:r>
                      <m:r>
                        <a:rPr lang="en-US" b="1" i="0" dirty="0" smtClean="0">
                          <a:solidFill>
                            <a:srgbClr val="7030A0"/>
                          </a:solidFill>
                          <a:latin typeface="Cambria Math" panose="02040503050406030204" pitchFamily="18" charset="0"/>
                        </a:rPr>
                        <m:t> </m:t>
                      </m:r>
                      <m:r>
                        <a:rPr lang="en-US" b="1" i="0" dirty="0" smtClean="0">
                          <a:solidFill>
                            <a:srgbClr val="7030A0"/>
                          </a:solidFill>
                          <a:latin typeface="Cambria Math" panose="02040503050406030204" pitchFamily="18" charset="0"/>
                        </a:rPr>
                        <m:t>𝐚𝐧𝐝</m:t>
                      </m:r>
                      <m:r>
                        <a:rPr lang="en-US" b="1" i="0" dirty="0" smtClean="0">
                          <a:solidFill>
                            <a:srgbClr val="7030A0"/>
                          </a:solidFill>
                          <a:latin typeface="Cambria Math" panose="02040503050406030204" pitchFamily="18" charset="0"/>
                        </a:rPr>
                        <m:t> </m:t>
                      </m:r>
                      <m:r>
                        <a:rPr lang="en-US" b="1" i="0" dirty="0" smtClean="0">
                          <a:solidFill>
                            <a:srgbClr val="FF0000"/>
                          </a:solidFill>
                          <a:latin typeface="Cambria Math" panose="02040503050406030204" pitchFamily="18" charset="0"/>
                        </a:rPr>
                        <m:t>𝟒</m:t>
                      </m:r>
                      <m:r>
                        <a:rPr lang="en-US" b="1" i="0" dirty="0" smtClean="0">
                          <a:solidFill>
                            <a:srgbClr val="7030A0"/>
                          </a:solidFill>
                          <a:latin typeface="Cambria Math" panose="02040503050406030204" pitchFamily="18" charset="0"/>
                        </a:rPr>
                        <m:t> </m:t>
                      </m:r>
                      <m:r>
                        <a:rPr lang="en-US" b="1" i="0" dirty="0" smtClean="0">
                          <a:solidFill>
                            <a:srgbClr val="7030A0"/>
                          </a:solidFill>
                          <a:latin typeface="Cambria Math" panose="02040503050406030204" pitchFamily="18" charset="0"/>
                        </a:rPr>
                        <m:t>𝐦𝐨𝐧𝐭𝐡𝐬</m:t>
                      </m:r>
                    </m:oMath>
                  </m:oMathPara>
                </a14:m>
                <a:endParaRPr lang="en-US" b="1" dirty="0">
                  <a:solidFill>
                    <a:srgbClr val="7030A0"/>
                  </a:solidFill>
                  <a:latin typeface="Cambria Math" panose="020405030504060302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82205" y="5139604"/>
                <a:ext cx="9554616" cy="307777"/>
              </a:xfrm>
              <a:prstGeom prst="rect">
                <a:avLst/>
              </a:prstGeom>
              <a:blipFill>
                <a:blip r:embed="rId5"/>
                <a:stretch>
                  <a:fillRect b="-7843"/>
                </a:stretch>
              </a:blipFill>
            </p:spPr>
            <p:txBody>
              <a:bodyPr/>
              <a:lstStyle/>
              <a:p>
                <a:r>
                  <a:rPr lang="en-US">
                    <a:noFill/>
                  </a:rPr>
                  <a:t> </a:t>
                </a:r>
              </a:p>
            </p:txBody>
          </p:sp>
        </mc:Fallback>
      </mc:AlternateContent>
      <p:sp>
        <p:nvSpPr>
          <p:cNvPr id="13" name="Rectangle 12"/>
          <p:cNvSpPr/>
          <p:nvPr/>
        </p:nvSpPr>
        <p:spPr>
          <a:xfrm>
            <a:off x="3059832" y="4645033"/>
            <a:ext cx="1909497" cy="307777"/>
          </a:xfrm>
          <a:prstGeom prst="rect">
            <a:avLst/>
          </a:prstGeom>
        </p:spPr>
        <p:txBody>
          <a:bodyPr wrap="none">
            <a:spAutoFit/>
          </a:bodyPr>
          <a:lstStyle/>
          <a:p>
            <a:r>
              <a:rPr lang="en-US" b="1" dirty="0">
                <a:solidFill>
                  <a:srgbClr val="FF0000"/>
                </a:solidFill>
              </a:rPr>
              <a:t>TEST PREDICTION: </a:t>
            </a:r>
            <a:endParaRPr lang="en-US" dirty="0"/>
          </a:p>
        </p:txBody>
      </p:sp>
    </p:spTree>
    <p:extLst>
      <p:ext uri="{BB962C8B-B14F-4D97-AF65-F5344CB8AC3E}">
        <p14:creationId xmlns:p14="http://schemas.microsoft.com/office/powerpoint/2010/main" val="302196142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59904" y="2617167"/>
                <a:ext cx="404046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𝑽𝒂𝒈𝒂𝒏𝑷𝒓𝒆𝒅𝒊𝒄𝒕𝒆𝒅</m:t>
                      </m:r>
                      <m:r>
                        <a:rPr lang="en-US" b="1" i="1" dirty="0" smtClean="0">
                          <a:solidFill>
                            <a:srgbClr val="212529"/>
                          </a:solidFill>
                          <a:latin typeface="Cambria Math" panose="02040503050406030204" pitchFamily="18" charset="0"/>
                        </a:rPr>
                        <m:t>=</m:t>
                      </m:r>
                      <m:r>
                        <a:rPr lang="fi-FI" b="1" i="1" dirty="0" smtClean="0">
                          <a:solidFill>
                            <a:srgbClr val="212529"/>
                          </a:solidFill>
                          <a:latin typeface="Cambria Math" panose="02040503050406030204" pitchFamily="18" charset="0"/>
                        </a:rPr>
                        <m:t>𝟎</m:t>
                      </m:r>
                      <m:r>
                        <a:rPr lang="fi-FI" b="1" i="1" dirty="0" smtClean="0">
                          <a:solidFill>
                            <a:srgbClr val="212529"/>
                          </a:solidFill>
                          <a:latin typeface="Cambria Math" panose="02040503050406030204" pitchFamily="18" charset="0"/>
                        </a:rPr>
                        <m:t>.</m:t>
                      </m:r>
                      <m:r>
                        <a:rPr lang="fi-FI" b="1" i="1" dirty="0" smtClean="0">
                          <a:solidFill>
                            <a:srgbClr val="212529"/>
                          </a:solidFill>
                          <a:latin typeface="Cambria Math" panose="02040503050406030204" pitchFamily="18" charset="0"/>
                        </a:rPr>
                        <m:t>𝟎𝟔</m:t>
                      </m:r>
                      <m:r>
                        <a:rPr lang="fi-FI" b="1" i="0" dirty="0" smtClean="0">
                          <a:solidFill>
                            <a:srgbClr val="212529"/>
                          </a:solidFill>
                          <a:latin typeface="Cambria Math" panose="02040503050406030204" pitchFamily="18" charset="0"/>
                          <a:ea typeface="Cambria Math" panose="02040503050406030204" pitchFamily="18" charset="0"/>
                        </a:rPr>
                        <m:t>∙</m:t>
                      </m:r>
                      <m:r>
                        <a:rPr lang="en-US" b="1" i="0" dirty="0" smtClean="0">
                          <a:solidFill>
                            <a:srgbClr val="212529"/>
                          </a:solidFill>
                          <a:latin typeface="Cambria Math" panose="02040503050406030204" pitchFamily="18" charset="0"/>
                        </a:rPr>
                        <m:t>𝟏𝟗𝟓𝟖</m:t>
                      </m:r>
                      <m:r>
                        <a:rPr lang="fi-FI" b="1" i="1" dirty="0">
                          <a:solidFill>
                            <a:srgbClr val="212529"/>
                          </a:solidFill>
                          <a:latin typeface="Cambria Math" panose="02040503050406030204" pitchFamily="18" charset="0"/>
                        </a:rPr>
                        <m:t>−</m:t>
                      </m:r>
                      <m:r>
                        <a:rPr lang="fi-FI" b="1" i="1" dirty="0">
                          <a:solidFill>
                            <a:srgbClr val="212529"/>
                          </a:solidFill>
                          <a:latin typeface="Cambria Math" panose="02040503050406030204" pitchFamily="18" charset="0"/>
                        </a:rPr>
                        <m:t>𝟓𝟑</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𝟔𝟒</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𝟓</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159904" y="2617167"/>
                <a:ext cx="4040465" cy="307777"/>
              </a:xfrm>
              <a:prstGeom prst="rect">
                <a:avLst/>
              </a:prstGeom>
              <a:blipFill>
                <a:blip r:embed="rId2"/>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33796" y="2947469"/>
                <a:ext cx="407412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𝑭𝒂𝒕𝒉𝒆𝒓𝑷𝒓𝒆𝒅𝒊𝒄𝒕𝒆𝒅</m:t>
                      </m:r>
                      <m:r>
                        <a:rPr lang="en-US" b="1" i="1" dirty="0" smtClean="0">
                          <a:solidFill>
                            <a:srgbClr val="212529"/>
                          </a:solidFill>
                          <a:latin typeface="Cambria Math" panose="02040503050406030204" pitchFamily="18" charset="0"/>
                        </a:rPr>
                        <m:t>=</m:t>
                      </m:r>
                      <m:r>
                        <a:rPr lang="fi-FI" b="1" i="1" dirty="0" smtClean="0">
                          <a:solidFill>
                            <a:srgbClr val="212529"/>
                          </a:solidFill>
                          <a:latin typeface="Cambria Math" panose="02040503050406030204" pitchFamily="18" charset="0"/>
                        </a:rPr>
                        <m:t>𝟎</m:t>
                      </m:r>
                      <m:r>
                        <a:rPr lang="fi-FI" b="1" i="1" dirty="0" smtClean="0">
                          <a:solidFill>
                            <a:srgbClr val="212529"/>
                          </a:solidFill>
                          <a:latin typeface="Cambria Math" panose="02040503050406030204" pitchFamily="18" charset="0"/>
                        </a:rPr>
                        <m:t>.</m:t>
                      </m:r>
                      <m:r>
                        <a:rPr lang="fi-FI" b="1" i="1" dirty="0" smtClean="0">
                          <a:solidFill>
                            <a:srgbClr val="212529"/>
                          </a:solidFill>
                          <a:latin typeface="Cambria Math" panose="02040503050406030204" pitchFamily="18" charset="0"/>
                        </a:rPr>
                        <m:t>𝟎𝟔</m:t>
                      </m:r>
                      <m:r>
                        <a:rPr lang="fi-FI" b="1" i="0" dirty="0" smtClean="0">
                          <a:solidFill>
                            <a:srgbClr val="212529"/>
                          </a:solidFill>
                          <a:latin typeface="Cambria Math" panose="02040503050406030204" pitchFamily="18" charset="0"/>
                          <a:ea typeface="Cambria Math" panose="02040503050406030204" pitchFamily="18" charset="0"/>
                        </a:rPr>
                        <m:t>∙</m:t>
                      </m:r>
                      <m:r>
                        <a:rPr lang="en-US" b="1" i="0" dirty="0" smtClean="0">
                          <a:solidFill>
                            <a:srgbClr val="212529"/>
                          </a:solidFill>
                          <a:latin typeface="Cambria Math" panose="02040503050406030204" pitchFamily="18" charset="0"/>
                        </a:rPr>
                        <m:t>𝟏𝟗𝟑𝟎</m:t>
                      </m:r>
                      <m:r>
                        <a:rPr lang="fi-FI" b="1" i="1" dirty="0">
                          <a:solidFill>
                            <a:srgbClr val="212529"/>
                          </a:solidFill>
                          <a:latin typeface="Cambria Math" panose="02040503050406030204" pitchFamily="18" charset="0"/>
                        </a:rPr>
                        <m:t>−</m:t>
                      </m:r>
                      <m:r>
                        <a:rPr lang="fi-FI" b="1" i="1" dirty="0">
                          <a:solidFill>
                            <a:srgbClr val="212529"/>
                          </a:solidFill>
                          <a:latin typeface="Cambria Math" panose="02040503050406030204" pitchFamily="18" charset="0"/>
                        </a:rPr>
                        <m:t>𝟓𝟑</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𝟔𝟐</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𝟖</m:t>
                      </m:r>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133796" y="2947469"/>
                <a:ext cx="4074129"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15324" y="3264482"/>
                <a:ext cx="411420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𝑴𝒐𝒕𝒉𝒆𝒓𝑷𝒓𝒆𝒅𝒊𝒄𝒕𝒆𝒅</m:t>
                      </m:r>
                      <m:r>
                        <a:rPr lang="en-US" b="1" i="1" dirty="0" smtClean="0">
                          <a:solidFill>
                            <a:srgbClr val="212529"/>
                          </a:solidFill>
                          <a:latin typeface="Cambria Math" panose="02040503050406030204" pitchFamily="18" charset="0"/>
                        </a:rPr>
                        <m:t>=</m:t>
                      </m:r>
                      <m:r>
                        <a:rPr lang="fi-FI" b="1" i="1" dirty="0" smtClean="0">
                          <a:solidFill>
                            <a:srgbClr val="212529"/>
                          </a:solidFill>
                          <a:latin typeface="Cambria Math" panose="02040503050406030204" pitchFamily="18" charset="0"/>
                        </a:rPr>
                        <m:t>𝟎</m:t>
                      </m:r>
                      <m:r>
                        <a:rPr lang="fi-FI" b="1" i="1" dirty="0" smtClean="0">
                          <a:solidFill>
                            <a:srgbClr val="212529"/>
                          </a:solidFill>
                          <a:latin typeface="Cambria Math" panose="02040503050406030204" pitchFamily="18" charset="0"/>
                        </a:rPr>
                        <m:t>.</m:t>
                      </m:r>
                      <m:r>
                        <a:rPr lang="fi-FI" b="1" i="1" dirty="0" smtClean="0">
                          <a:solidFill>
                            <a:srgbClr val="212529"/>
                          </a:solidFill>
                          <a:latin typeface="Cambria Math" panose="02040503050406030204" pitchFamily="18" charset="0"/>
                        </a:rPr>
                        <m:t>𝟎𝟔</m:t>
                      </m:r>
                      <m:r>
                        <a:rPr lang="fi-FI" b="1" i="0" dirty="0" smtClean="0">
                          <a:solidFill>
                            <a:srgbClr val="212529"/>
                          </a:solidFill>
                          <a:latin typeface="Cambria Math" panose="02040503050406030204" pitchFamily="18" charset="0"/>
                          <a:ea typeface="Cambria Math" panose="02040503050406030204" pitchFamily="18" charset="0"/>
                        </a:rPr>
                        <m:t>∙</m:t>
                      </m:r>
                      <m:r>
                        <a:rPr lang="en-US" b="1" i="0" dirty="0" smtClean="0">
                          <a:solidFill>
                            <a:srgbClr val="212529"/>
                          </a:solidFill>
                          <a:latin typeface="Cambria Math" panose="02040503050406030204" pitchFamily="18" charset="0"/>
                        </a:rPr>
                        <m:t>𝟏𝟗𝟑𝟑</m:t>
                      </m:r>
                      <m:r>
                        <a:rPr lang="fi-FI" b="1" i="1" dirty="0">
                          <a:solidFill>
                            <a:srgbClr val="212529"/>
                          </a:solidFill>
                          <a:latin typeface="Cambria Math" panose="02040503050406030204" pitchFamily="18" charset="0"/>
                        </a:rPr>
                        <m:t>−</m:t>
                      </m:r>
                      <m:r>
                        <a:rPr lang="fi-FI" b="1" i="1" dirty="0">
                          <a:solidFill>
                            <a:srgbClr val="212529"/>
                          </a:solidFill>
                          <a:latin typeface="Cambria Math" panose="02040503050406030204" pitchFamily="18" charset="0"/>
                        </a:rPr>
                        <m:t>𝟓𝟑</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𝟔𝟑</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𝟎</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15324" y="3264482"/>
                <a:ext cx="4114203"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310260" y="2947469"/>
                <a:ext cx="204883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𝑭𝒂𝒕𝒉𝒆𝒓𝑨𝒄𝒕𝒖𝒂𝒍</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𝟗𝟎</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𝟔</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4310260" y="2947469"/>
                <a:ext cx="2048831"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310260" y="3255246"/>
                <a:ext cx="208890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𝑴𝒐𝒕𝒉𝒆𝒓𝑨𝒄𝒕𝒖𝒂𝒍</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𝟖𝟓</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𝟓</m:t>
                      </m:r>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4310260" y="3255246"/>
                <a:ext cx="2088905"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540800" y="2924944"/>
                <a:ext cx="197509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𝑭𝒂𝒕𝒉𝒆𝒓𝑬𝒙𝒕𝒓𝒂</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𝟐𝟕</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𝟖</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6540800" y="2924944"/>
                <a:ext cx="1975092"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522328" y="3232721"/>
                <a:ext cx="201516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𝑴𝒐𝒕𝒉𝒆𝒓𝑬𝒙𝒕𝒓𝒂</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𝟐𝟐</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𝟓</m:t>
                      </m:r>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6522328" y="3232721"/>
                <a:ext cx="2015167"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159011" y="3716911"/>
                <a:ext cx="338252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𝑨𝒗𝒆𝒓𝒂𝒈𝒆𝑭𝒂𝒕𝒉𝒆𝒓𝑴𝒐𝒕𝒉𝒆𝒓𝑬𝒙𝒕𝒓𝒂</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𝟐𝟓</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𝟐</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5159011" y="3716911"/>
                <a:ext cx="3382529" cy="307777"/>
              </a:xfrm>
              <a:prstGeom prst="rect">
                <a:avLst/>
              </a:prstGeom>
              <a:blipFill>
                <a:blip r:embed="rId9"/>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67359" y="4485465"/>
                <a:ext cx="846340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𝑽𝒂𝒈𝒂𝒏𝑬𝒔𝒕𝒊𝒎𝒂𝒕𝒆𝒅</m:t>
                      </m:r>
                      <m:r>
                        <a:rPr lang="en-US" b="1" i="1" dirty="0" smtClean="0">
                          <a:solidFill>
                            <a:srgbClr val="212529"/>
                          </a:solidFill>
                          <a:latin typeface="Cambria Math" panose="02040503050406030204" pitchFamily="18" charset="0"/>
                        </a:rPr>
                        <m:t>=</m:t>
                      </m:r>
                      <m:r>
                        <a:rPr lang="en-US" b="1" i="1" dirty="0">
                          <a:solidFill>
                            <a:srgbClr val="212529"/>
                          </a:solidFill>
                          <a:latin typeface="Cambria Math" panose="02040503050406030204" pitchFamily="18" charset="0"/>
                        </a:rPr>
                        <m:t>𝑽𝒂𝒈𝒂𝒏𝑷𝒓𝒆𝒅𝒊𝒄𝒕𝒆𝒅</m:t>
                      </m:r>
                      <m:r>
                        <a:rPr lang="en-US" b="1" i="1" dirty="0" smtClean="0">
                          <a:solidFill>
                            <a:srgbClr val="212529"/>
                          </a:solidFill>
                          <a:latin typeface="Cambria Math" panose="02040503050406030204" pitchFamily="18" charset="0"/>
                        </a:rPr>
                        <m:t>+</m:t>
                      </m:r>
                      <m:r>
                        <a:rPr lang="en-US" b="1" i="1" dirty="0">
                          <a:solidFill>
                            <a:srgbClr val="212529"/>
                          </a:solidFill>
                          <a:latin typeface="Cambria Math" panose="02040503050406030204" pitchFamily="18" charset="0"/>
                        </a:rPr>
                        <m:t>𝑨𝒗𝒆𝒓𝒂𝒈𝒆𝑭𝒂𝒕𝒉𝒆𝒓𝑴𝒐𝒕𝒉𝒆𝒓𝑬𝒙𝒕𝒓𝒂</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𝟔𝟒</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𝟓</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𝟐𝟓</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𝟐</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𝟖𝟗</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𝟕</m:t>
                      </m:r>
                      <m:r>
                        <a:rPr lang="en-US" b="1" i="1" dirty="0" smtClean="0">
                          <a:solidFill>
                            <a:srgbClr val="212529"/>
                          </a:solidFill>
                          <a:latin typeface="Cambria Math" panose="02040503050406030204" pitchFamily="18" charset="0"/>
                          <a:ea typeface="Cambria Math" panose="02040503050406030204" pitchFamily="18" charset="0"/>
                        </a:rPr>
                        <m:t>≈</m:t>
                      </m:r>
                      <m:r>
                        <a:rPr lang="en-US" b="1" i="1" dirty="0" smtClean="0">
                          <a:solidFill>
                            <a:srgbClr val="212529"/>
                          </a:solidFill>
                          <a:latin typeface="Cambria Math" panose="02040503050406030204" pitchFamily="18" charset="0"/>
                          <a:ea typeface="Cambria Math" panose="02040503050406030204" pitchFamily="18" charset="0"/>
                        </a:rPr>
                        <m:t>𝟗𝟎</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167359" y="4485465"/>
                <a:ext cx="8463407" cy="307777"/>
              </a:xfrm>
              <a:prstGeom prst="rect">
                <a:avLst/>
              </a:prstGeom>
              <a:blipFill>
                <a:blip r:embed="rId10"/>
                <a:stretch>
                  <a:fillRect b="-10000"/>
                </a:stretch>
              </a:blipFill>
            </p:spPr>
            <p:txBody>
              <a:bodyPr/>
              <a:lstStyle/>
              <a:p>
                <a:r>
                  <a:rPr lang="en-US">
                    <a:noFill/>
                  </a:rPr>
                  <a:t> </a:t>
                </a:r>
              </a:p>
            </p:txBody>
          </p:sp>
        </mc:Fallback>
      </mc:AlternateContent>
      <p:sp>
        <p:nvSpPr>
          <p:cNvPr id="13" name="Rectangle 12"/>
          <p:cNvSpPr/>
          <p:nvPr/>
        </p:nvSpPr>
        <p:spPr>
          <a:xfrm>
            <a:off x="101606" y="116632"/>
            <a:ext cx="88793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Recommended by </a:t>
            </a:r>
            <a:r>
              <a:rPr lang="en-US" sz="5400" b="0" cap="none" spc="0" dirty="0" err="1">
                <a:ln w="0"/>
                <a:solidFill>
                  <a:schemeClr val="tx1"/>
                </a:solidFill>
                <a:effectLst>
                  <a:outerShdw blurRad="38100" dist="19050" dir="2700000" algn="tl" rotWithShape="0">
                    <a:schemeClr val="dk1">
                      <a:alpha val="40000"/>
                    </a:schemeClr>
                  </a:outerShdw>
                </a:effectLst>
              </a:rPr>
              <a:t>ChatGPT</a:t>
            </a:r>
            <a:endParaRPr lang="en-US" sz="54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4" name="Rectangle 13"/>
              <p:cNvSpPr/>
              <p:nvPr/>
            </p:nvSpPr>
            <p:spPr>
              <a:xfrm>
                <a:off x="3671989" y="4014542"/>
                <a:ext cx="5454352" cy="30777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b="1" i="1" dirty="0" smtClean="0">
                          <a:solidFill>
                            <a:srgbClr val="212529"/>
                          </a:solidFill>
                          <a:latin typeface="Cambria Math" panose="02040503050406030204" pitchFamily="18" charset="0"/>
                        </a:rPr>
                        <m:t>𝑪𝒐𝒏𝒕𝒓𝒂𝑯𝒂𝒓𝒎𝒐𝒏𝒊𝒄</m:t>
                      </m:r>
                      <m:r>
                        <a:rPr lang="en-US" b="1" i="1" dirty="0">
                          <a:solidFill>
                            <a:srgbClr val="212529"/>
                          </a:solidFill>
                          <a:latin typeface="Cambria Math" panose="02040503050406030204" pitchFamily="18" charset="0"/>
                        </a:rPr>
                        <m:t>𝑨𝒗𝒆𝒓𝒂𝒈𝒆𝑭𝒂𝒕𝒉𝒆𝒓𝑴𝒐𝒕𝒉𝒆𝒓𝑬𝒙𝒕𝒓𝒂</m:t>
                      </m:r>
                      <m:r>
                        <a:rPr lang="en-US" b="1" i="1" dirty="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𝟐𝟓</m:t>
                      </m:r>
                      <m:r>
                        <a:rPr lang="en-US" b="1" i="1" dirty="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𝟒𝟑</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3671989" y="4014542"/>
                <a:ext cx="5454352" cy="307777"/>
              </a:xfrm>
              <a:prstGeom prst="rect">
                <a:avLst/>
              </a:prstGeom>
              <a:blipFill>
                <a:blip r:embed="rId11"/>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78284" y="4846902"/>
                <a:ext cx="871668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𝑽𝒂𝒈𝒂𝒏𝑬𝒔𝒕𝒊𝒎𝒂𝒕𝒆𝒅</m:t>
                      </m:r>
                      <m:r>
                        <a:rPr lang="en-US" b="1" i="1" dirty="0" smtClean="0">
                          <a:solidFill>
                            <a:srgbClr val="212529"/>
                          </a:solidFill>
                          <a:latin typeface="Cambria Math" panose="02040503050406030204" pitchFamily="18" charset="0"/>
                        </a:rPr>
                        <m:t>=</m:t>
                      </m:r>
                      <m:r>
                        <a:rPr lang="en-US" b="1" i="1" dirty="0">
                          <a:solidFill>
                            <a:srgbClr val="212529"/>
                          </a:solidFill>
                          <a:latin typeface="Cambria Math" panose="02040503050406030204" pitchFamily="18" charset="0"/>
                        </a:rPr>
                        <m:t>𝑽𝒂𝒈𝒂𝒏𝑷𝒓𝒆𝒅𝒊𝒄𝒕𝒆𝒅</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𝑪𝑯𝑨𝒗𝒆𝒓𝒂𝒈𝒆𝑭𝒂𝒕𝒉𝒆𝒓𝑴𝒐𝒕𝒉</m:t>
                      </m:r>
                      <m:r>
                        <a:rPr lang="en-US" b="1" i="1" dirty="0">
                          <a:solidFill>
                            <a:srgbClr val="212529"/>
                          </a:solidFill>
                          <a:latin typeface="Cambria Math" panose="02040503050406030204" pitchFamily="18" charset="0"/>
                        </a:rPr>
                        <m:t>𝒆𝒓𝑬𝒙𝒕𝒓𝒂</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𝟔𝟒</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𝟓</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𝟐𝟓</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𝟒</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𝟖𝟗</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𝟗</m:t>
                      </m:r>
                      <m:r>
                        <a:rPr lang="en-US" b="1" i="1" dirty="0" smtClean="0">
                          <a:solidFill>
                            <a:srgbClr val="212529"/>
                          </a:solidFill>
                          <a:latin typeface="Cambria Math" panose="02040503050406030204" pitchFamily="18" charset="0"/>
                          <a:ea typeface="Cambria Math" panose="02040503050406030204" pitchFamily="18" charset="0"/>
                        </a:rPr>
                        <m:t>≈</m:t>
                      </m:r>
                      <m:r>
                        <a:rPr lang="en-US" b="1" i="1" dirty="0" smtClean="0">
                          <a:solidFill>
                            <a:srgbClr val="212529"/>
                          </a:solidFill>
                          <a:latin typeface="Cambria Math" panose="02040503050406030204" pitchFamily="18" charset="0"/>
                          <a:ea typeface="Cambria Math" panose="02040503050406030204" pitchFamily="18" charset="0"/>
                        </a:rPr>
                        <m:t>𝟗𝟎</m:t>
                      </m:r>
                    </m:oMath>
                  </m:oMathPara>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178284" y="4846902"/>
                <a:ext cx="8716682" cy="307777"/>
              </a:xfrm>
              <a:prstGeom prst="rect">
                <a:avLst/>
              </a:prstGeom>
              <a:blipFill>
                <a:blip r:embed="rId12"/>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31478" y="1253467"/>
                <a:ext cx="8498271" cy="461665"/>
              </a:xfrm>
              <a:prstGeom prst="rect">
                <a:avLst/>
              </a:prstGeom>
              <a:solidFill>
                <a:schemeClr val="bg1">
                  <a:lumMod val="85000"/>
                </a:schemeClr>
              </a:solidFill>
              <a:ln w="3810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fi-FI" sz="2400" b="1" i="0" dirty="0" smtClean="0">
                          <a:solidFill>
                            <a:srgbClr val="7030A0"/>
                          </a:solidFill>
                          <a:latin typeface="Cambria Math" panose="02040503050406030204" pitchFamily="18" charset="0"/>
                        </a:rPr>
                        <m:t>𝐏𝐞𝐫𝐬𝐨𝐧𝐏𝐫𝐞𝐝𝐢𝐜𝐭𝐞𝐝</m:t>
                      </m:r>
                      <m:r>
                        <a:rPr lang="en-US" sz="2400" b="0" i="1" dirty="0" smtClean="0">
                          <a:solidFill>
                            <a:srgbClr val="212529"/>
                          </a:solidFill>
                          <a:latin typeface="Cambria Math" panose="02040503050406030204" pitchFamily="18" charset="0"/>
                          <a:ea typeface="Cambria Math" panose="02040503050406030204" pitchFamily="18" charset="0"/>
                        </a:rPr>
                        <m:t>≈</m:t>
                      </m:r>
                      <m:r>
                        <a:rPr lang="en-US" sz="2400" b="0" i="1" dirty="0" smtClean="0">
                          <a:solidFill>
                            <a:srgbClr val="212529"/>
                          </a:solidFill>
                          <a:latin typeface="Cambria Math" panose="02040503050406030204" pitchFamily="18" charset="0"/>
                          <a:ea typeface="Cambria Math" panose="02040503050406030204" pitchFamily="18" charset="0"/>
                        </a:rPr>
                        <m:t>𝑀𝐴𝑋</m:t>
                      </m:r>
                      <m:r>
                        <a:rPr lang="en-US" sz="2400" b="0" i="1" dirty="0" smtClean="0">
                          <a:solidFill>
                            <a:srgbClr val="212529"/>
                          </a:solidFill>
                          <a:latin typeface="Cambria Math" panose="02040503050406030204" pitchFamily="18" charset="0"/>
                          <a:ea typeface="Cambria Math" panose="02040503050406030204" pitchFamily="18" charset="0"/>
                        </a:rPr>
                        <m:t>(10;</m:t>
                      </m:r>
                      <m:r>
                        <a:rPr lang="en-US" sz="2400" dirty="0">
                          <a:solidFill>
                            <a:srgbClr val="212529"/>
                          </a:solidFill>
                          <a:latin typeface="Cambria Math" panose="02040503050406030204" pitchFamily="18" charset="0"/>
                          <a:ea typeface="Cambria Math" panose="02040503050406030204" pitchFamily="18" charset="0"/>
                        </a:rPr>
                        <m:t>0.06</m:t>
                      </m:r>
                      <m:r>
                        <a:rPr lang="en-US" sz="2400" i="1" dirty="0">
                          <a:solidFill>
                            <a:srgbClr val="212529"/>
                          </a:solidFill>
                          <a:latin typeface="Cambria Math" panose="02040503050406030204" pitchFamily="18" charset="0"/>
                          <a:ea typeface="Cambria Math" panose="02040503050406030204" pitchFamily="18" charset="0"/>
                        </a:rPr>
                        <m:t>∙</m:t>
                      </m:r>
                      <m:r>
                        <a:rPr lang="en-US" sz="2400" b="1" dirty="0">
                          <a:solidFill>
                            <a:srgbClr val="CC3300"/>
                          </a:solidFill>
                          <a:latin typeface="Cambria Math" panose="02040503050406030204" pitchFamily="18" charset="0"/>
                        </a:rPr>
                        <m:t>𝐘𝐞𝐚𝐫𝐎𝐟𝐁𝐢𝐫𝐭𝐡</m:t>
                      </m:r>
                      <m:r>
                        <a:rPr lang="en-US" sz="2400" dirty="0">
                          <a:latin typeface="Cambria Math" panose="02040503050406030204" pitchFamily="18" charset="0"/>
                        </a:rPr>
                        <m:t>−53</m:t>
                      </m:r>
                      <m:r>
                        <a:rPr lang="en-US" sz="2400" b="0" i="1" dirty="0" smtClean="0">
                          <a:solidFill>
                            <a:srgbClr val="212529"/>
                          </a:solidFill>
                          <a:latin typeface="Cambria Math" panose="02040503050406030204" pitchFamily="18" charset="0"/>
                          <a:ea typeface="Cambria Math" panose="02040503050406030204" pitchFamily="18" charset="0"/>
                        </a:rPr>
                        <m:t>)</m:t>
                      </m:r>
                    </m:oMath>
                  </m:oMathPara>
                </a14:m>
                <a:endParaRPr lang="en-US" sz="24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531478" y="1253467"/>
                <a:ext cx="8498271" cy="461665"/>
              </a:xfrm>
              <a:prstGeom prst="rect">
                <a:avLst/>
              </a:prstGeom>
              <a:blipFill>
                <a:blip r:embed="rId13"/>
                <a:stretch>
                  <a:fillRect b="-16049"/>
                </a:stretch>
              </a:blipFill>
              <a:ln w="3810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312439744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63127" y="3655407"/>
                <a:ext cx="231973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𝑽𝒂𝒈𝒂𝒏𝑷𝒓𝒆𝒅𝒊𝒄𝒕𝒆𝒅</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𝟕𝟐</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𝟓</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163127" y="3655407"/>
                <a:ext cx="2319738" cy="307777"/>
              </a:xfrm>
              <a:prstGeom prst="rect">
                <a:avLst/>
              </a:prstGeom>
              <a:blipFill>
                <a:blip r:embed="rId2"/>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37019" y="3985709"/>
                <a:ext cx="235340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𝑭𝒂𝒕𝒉𝒆𝒓𝑷𝒓𝒆𝒅𝒊𝒄𝒕𝒆𝒅</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𝟕𝟏</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𝟏</m:t>
                      </m:r>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137019" y="3985709"/>
                <a:ext cx="2353401"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18547" y="4302722"/>
                <a:ext cx="239347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𝑴𝒐𝒕𝒉𝒆𝒓𝑷𝒓𝒆𝒅𝒊𝒄𝒕𝒆𝒅</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𝟕𝟏</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𝟑</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18547" y="4302722"/>
                <a:ext cx="2393476"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720144" y="3989078"/>
                <a:ext cx="204883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𝑭𝒂𝒕𝒉𝒆𝒓𝑨𝒄𝒕𝒖𝒂𝒍</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𝟗𝟎</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𝟔</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2720144" y="3989078"/>
                <a:ext cx="2048831"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00106" y="4327541"/>
                <a:ext cx="208890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𝑴𝒐𝒕𝒉𝒆𝒓𝑨𝒄𝒕𝒖𝒂𝒍</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𝟖𝟓</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𝟓</m:t>
                      </m:r>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700106" y="4327541"/>
                <a:ext cx="2088905"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018735" y="3993132"/>
                <a:ext cx="197509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𝑭𝒂𝒕𝒉𝒆𝒓𝑬𝒙𝒕𝒓𝒂</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𝟏𝟗</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𝟓</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5018735" y="3993132"/>
                <a:ext cx="1975092"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000263" y="4300909"/>
                <a:ext cx="201516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𝑴𝒐𝒕𝒉𝒆𝒓𝑬𝒙𝒕𝒓𝒂</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𝟏𝟒</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𝟐</m:t>
                      </m:r>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5000263" y="4300909"/>
                <a:ext cx="2015167"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744558" y="4635318"/>
                <a:ext cx="4892558" cy="52322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b="1" i="1" dirty="0" smtClean="0">
                          <a:solidFill>
                            <a:srgbClr val="212529"/>
                          </a:solidFill>
                          <a:latin typeface="Cambria Math" panose="02040503050406030204" pitchFamily="18" charset="0"/>
                        </a:rPr>
                        <m:t>𝑨𝒗𝒆𝒓𝒂𝒈𝒆𝑭𝒂𝒕𝒉𝒆𝒓𝑴𝒐𝒕𝒉𝒆𝒓𝑬𝒙𝒕𝒓𝒂</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𝟏𝟔</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𝟗</m:t>
                      </m:r>
                    </m:oMath>
                  </m:oMathPara>
                </a14:m>
                <a:endParaRPr lang="en-US" b="1" dirty="0">
                  <a:solidFill>
                    <a:srgbClr val="212529"/>
                  </a:solidFill>
                </a:endParaRPr>
              </a:p>
              <a:p>
                <a:pPr/>
                <a14:m>
                  <m:oMathPara xmlns:m="http://schemas.openxmlformats.org/officeDocument/2006/math">
                    <m:oMathParaPr>
                      <m:jc m:val="left"/>
                    </m:oMathParaPr>
                    <m:oMath xmlns:m="http://schemas.openxmlformats.org/officeDocument/2006/math">
                      <m:r>
                        <a:rPr lang="en-US" b="1" i="1" dirty="0" smtClean="0">
                          <a:solidFill>
                            <a:srgbClr val="212529"/>
                          </a:solidFill>
                          <a:latin typeface="Cambria Math" panose="02040503050406030204" pitchFamily="18" charset="0"/>
                        </a:rPr>
                        <m:t>𝑪𝒐𝒏𝒕𝒓𝒂𝑯𝒂𝒓𝒎𝒐𝒏𝒊𝒄</m:t>
                      </m:r>
                      <m:r>
                        <a:rPr lang="en-US" b="1" i="1" dirty="0">
                          <a:solidFill>
                            <a:srgbClr val="212529"/>
                          </a:solidFill>
                          <a:latin typeface="Cambria Math" panose="02040503050406030204" pitchFamily="18" charset="0"/>
                        </a:rPr>
                        <m:t>𝑨𝒗𝒆𝒓𝒂𝒈𝒆𝑭𝒂𝒕𝒉𝒆𝒓𝑴𝒐𝒕𝒉𝒆𝒓𝑬𝒙𝒕𝒓𝒂</m:t>
                      </m:r>
                      <m:r>
                        <a:rPr lang="en-US" b="1" i="1" dirty="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𝟏𝟕</m:t>
                      </m:r>
                      <m:r>
                        <a:rPr lang="en-US" b="1" i="1" dirty="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𝟑</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3744558" y="4635318"/>
                <a:ext cx="4892558" cy="523220"/>
              </a:xfrm>
              <a:prstGeom prst="rect">
                <a:avLst/>
              </a:prstGeom>
              <a:blipFill>
                <a:blip r:embed="rId9"/>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92360" y="5580285"/>
                <a:ext cx="846340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𝑽𝒂𝒈𝒂𝒏𝑬𝒔𝒕𝒊𝒎𝒂𝒕𝒆𝒅</m:t>
                      </m:r>
                      <m:r>
                        <a:rPr lang="en-US" b="1" i="1" dirty="0" smtClean="0">
                          <a:solidFill>
                            <a:srgbClr val="212529"/>
                          </a:solidFill>
                          <a:latin typeface="Cambria Math" panose="02040503050406030204" pitchFamily="18" charset="0"/>
                        </a:rPr>
                        <m:t>=</m:t>
                      </m:r>
                      <m:r>
                        <a:rPr lang="en-US" b="1" i="1" dirty="0">
                          <a:solidFill>
                            <a:srgbClr val="212529"/>
                          </a:solidFill>
                          <a:latin typeface="Cambria Math" panose="02040503050406030204" pitchFamily="18" charset="0"/>
                        </a:rPr>
                        <m:t>𝑽𝒂𝒈𝒂𝒏𝑷𝒓𝒆𝒅𝒊𝒄𝒕𝒆𝒅</m:t>
                      </m:r>
                      <m:r>
                        <a:rPr lang="en-US" b="1" i="1" dirty="0" smtClean="0">
                          <a:solidFill>
                            <a:srgbClr val="212529"/>
                          </a:solidFill>
                          <a:latin typeface="Cambria Math" panose="02040503050406030204" pitchFamily="18" charset="0"/>
                        </a:rPr>
                        <m:t>+</m:t>
                      </m:r>
                      <m:r>
                        <a:rPr lang="en-US" b="1" i="1" dirty="0">
                          <a:solidFill>
                            <a:srgbClr val="212529"/>
                          </a:solidFill>
                          <a:latin typeface="Cambria Math" panose="02040503050406030204" pitchFamily="18" charset="0"/>
                        </a:rPr>
                        <m:t>𝑨𝒗𝒆𝒓𝒂𝒈𝒆𝑭𝒂𝒕𝒉𝒆𝒓𝑴𝒐𝒕𝒉𝒆𝒓𝑬𝒙𝒕𝒓𝒂</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𝟕𝟐</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𝟓</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𝟏𝟔</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𝟗</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𝟖𝟗</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𝟒</m:t>
                      </m:r>
                      <m:r>
                        <a:rPr lang="en-US" b="1" i="1" dirty="0" smtClean="0">
                          <a:solidFill>
                            <a:srgbClr val="212529"/>
                          </a:solidFill>
                          <a:latin typeface="Cambria Math" panose="02040503050406030204" pitchFamily="18" charset="0"/>
                          <a:ea typeface="Cambria Math" panose="02040503050406030204" pitchFamily="18" charset="0"/>
                        </a:rPr>
                        <m:t>≈</m:t>
                      </m:r>
                      <m:r>
                        <a:rPr lang="en-US" b="1" i="1" dirty="0" smtClean="0">
                          <a:solidFill>
                            <a:srgbClr val="212529"/>
                          </a:solidFill>
                          <a:latin typeface="Cambria Math" panose="02040503050406030204" pitchFamily="18" charset="0"/>
                          <a:ea typeface="Cambria Math" panose="02040503050406030204" pitchFamily="18" charset="0"/>
                        </a:rPr>
                        <m:t>𝟖𝟗</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92360" y="5580285"/>
                <a:ext cx="8463407" cy="307777"/>
              </a:xfrm>
              <a:prstGeom prst="rect">
                <a:avLst/>
              </a:prstGeom>
              <a:blipFill>
                <a:blip r:embed="rId10"/>
                <a:stretch>
                  <a:fillRect b="-7843"/>
                </a:stretch>
              </a:blipFill>
            </p:spPr>
            <p:txBody>
              <a:bodyPr/>
              <a:lstStyle/>
              <a:p>
                <a:r>
                  <a:rPr lang="en-US">
                    <a:noFill/>
                  </a:rPr>
                  <a:t> </a:t>
                </a:r>
              </a:p>
            </p:txBody>
          </p:sp>
        </mc:Fallback>
      </mc:AlternateContent>
      <p:pic>
        <p:nvPicPr>
          <p:cNvPr id="13" name="Picture 12"/>
          <p:cNvPicPr>
            <a:picLocks noChangeAspect="1"/>
          </p:cNvPicPr>
          <p:nvPr/>
        </p:nvPicPr>
        <p:blipFill>
          <a:blip r:embed="rId11"/>
          <a:stretch>
            <a:fillRect/>
          </a:stretch>
        </p:blipFill>
        <p:spPr>
          <a:xfrm>
            <a:off x="70767" y="1244859"/>
            <a:ext cx="8822677" cy="1448185"/>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92359" y="5949616"/>
                <a:ext cx="871668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212529"/>
                          </a:solidFill>
                          <a:latin typeface="Cambria Math" panose="02040503050406030204" pitchFamily="18" charset="0"/>
                        </a:rPr>
                        <m:t>𝑽𝒂𝒈𝒂𝒏𝑬𝒔𝒕𝒊𝒎𝒂𝒕𝒆𝒅</m:t>
                      </m:r>
                      <m:r>
                        <a:rPr lang="en-US" b="1" i="1" dirty="0" smtClean="0">
                          <a:solidFill>
                            <a:srgbClr val="212529"/>
                          </a:solidFill>
                          <a:latin typeface="Cambria Math" panose="02040503050406030204" pitchFamily="18" charset="0"/>
                        </a:rPr>
                        <m:t>=</m:t>
                      </m:r>
                      <m:r>
                        <a:rPr lang="en-US" b="1" i="1" dirty="0">
                          <a:solidFill>
                            <a:srgbClr val="212529"/>
                          </a:solidFill>
                          <a:latin typeface="Cambria Math" panose="02040503050406030204" pitchFamily="18" charset="0"/>
                        </a:rPr>
                        <m:t>𝑽𝒂𝒈𝒂𝒏𝑷𝒓𝒆𝒅𝒊𝒄𝒕𝒆𝒅</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𝑪𝑯𝑨𝒗𝒆𝒓𝒂𝒈𝒆𝑭𝒂𝒕𝒉𝒆𝒓𝑴𝒐𝒕𝒉</m:t>
                      </m:r>
                      <m:r>
                        <a:rPr lang="en-US" b="1" i="1" dirty="0">
                          <a:solidFill>
                            <a:srgbClr val="212529"/>
                          </a:solidFill>
                          <a:latin typeface="Cambria Math" panose="02040503050406030204" pitchFamily="18" charset="0"/>
                        </a:rPr>
                        <m:t>𝒆𝒓𝑬𝒙𝒕𝒓𝒂</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𝟕𝟐</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𝟓</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𝟏𝟕</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𝟑</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𝟖𝟗</m:t>
                      </m:r>
                      <m:r>
                        <a:rPr lang="en-US" b="1" i="1" dirty="0" smtClean="0">
                          <a:solidFill>
                            <a:srgbClr val="212529"/>
                          </a:solidFill>
                          <a:latin typeface="Cambria Math" panose="02040503050406030204" pitchFamily="18" charset="0"/>
                        </a:rPr>
                        <m:t>.</m:t>
                      </m:r>
                      <m:r>
                        <a:rPr lang="en-US" b="1" i="1" dirty="0" smtClean="0">
                          <a:solidFill>
                            <a:srgbClr val="212529"/>
                          </a:solidFill>
                          <a:latin typeface="Cambria Math" panose="02040503050406030204" pitchFamily="18" charset="0"/>
                        </a:rPr>
                        <m:t>𝟖</m:t>
                      </m:r>
                      <m:r>
                        <a:rPr lang="en-US" b="1" i="1" dirty="0" smtClean="0">
                          <a:solidFill>
                            <a:srgbClr val="212529"/>
                          </a:solidFill>
                          <a:latin typeface="Cambria Math" panose="02040503050406030204" pitchFamily="18" charset="0"/>
                          <a:ea typeface="Cambria Math" panose="02040503050406030204" pitchFamily="18" charset="0"/>
                        </a:rPr>
                        <m:t>≈</m:t>
                      </m:r>
                      <m:r>
                        <a:rPr lang="en-US" b="1" i="1" dirty="0" smtClean="0">
                          <a:solidFill>
                            <a:srgbClr val="212529"/>
                          </a:solidFill>
                          <a:latin typeface="Cambria Math" panose="02040503050406030204" pitchFamily="18" charset="0"/>
                          <a:ea typeface="Cambria Math" panose="02040503050406030204" pitchFamily="18" charset="0"/>
                        </a:rPr>
                        <m:t>𝟗𝟎</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92359" y="5949616"/>
                <a:ext cx="8716682" cy="307777"/>
              </a:xfrm>
              <a:prstGeom prst="rect">
                <a:avLst/>
              </a:prstGeom>
              <a:blipFill>
                <a:blip r:embed="rId12"/>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211246" y="2935077"/>
                <a:ext cx="8541718" cy="461665"/>
              </a:xfrm>
              <a:prstGeom prst="rect">
                <a:avLst/>
              </a:prstGeom>
              <a:solidFill>
                <a:schemeClr val="bg1">
                  <a:lumMod val="85000"/>
                </a:schemeClr>
              </a:solidFill>
              <a:ln w="3810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fi-FI" sz="2400" b="1" i="1" dirty="0" smtClean="0">
                          <a:solidFill>
                            <a:srgbClr val="212529"/>
                          </a:solidFill>
                          <a:latin typeface="Cambria Math" panose="02040503050406030204" pitchFamily="18" charset="0"/>
                        </a:rPr>
                        <m:t>𝑷𝒆𝒓𝒔𝒐𝒏𝑷𝒓𝒆𝒅𝒊𝒄𝒕𝒆𝒅</m:t>
                      </m:r>
                      <m:r>
                        <a:rPr lang="fi-FI" sz="2400" b="1" i="1" dirty="0" smtClean="0">
                          <a:solidFill>
                            <a:srgbClr val="212529"/>
                          </a:solidFill>
                          <a:latin typeface="Cambria Math" panose="02040503050406030204" pitchFamily="18" charset="0"/>
                          <a:ea typeface="Cambria Math" panose="02040503050406030204" pitchFamily="18" charset="0"/>
                        </a:rPr>
                        <m:t>≈</m:t>
                      </m:r>
                      <m:r>
                        <a:rPr lang="en-US" sz="2400" b="1" i="0" dirty="0" smtClean="0">
                          <a:solidFill>
                            <a:srgbClr val="212529"/>
                          </a:solidFill>
                          <a:latin typeface="Cambria Math" panose="02040503050406030204" pitchFamily="18" charset="0"/>
                          <a:ea typeface="Cambria Math" panose="02040503050406030204" pitchFamily="18" charset="0"/>
                        </a:rPr>
                        <m:t>𝐌𝐀𝐗</m:t>
                      </m:r>
                      <m:r>
                        <a:rPr lang="en-US" sz="2400" b="1" i="1" dirty="0" smtClean="0">
                          <a:solidFill>
                            <a:srgbClr val="212529"/>
                          </a:solidFill>
                          <a:latin typeface="Cambria Math" panose="02040503050406030204" pitchFamily="18" charset="0"/>
                          <a:ea typeface="Cambria Math" panose="02040503050406030204" pitchFamily="18" charset="0"/>
                        </a:rPr>
                        <m:t>(</m:t>
                      </m:r>
                      <m:r>
                        <a:rPr lang="en-US" sz="2400" b="1" i="1" dirty="0" smtClean="0">
                          <a:solidFill>
                            <a:srgbClr val="212529"/>
                          </a:solidFill>
                          <a:latin typeface="Cambria Math" panose="02040503050406030204" pitchFamily="18" charset="0"/>
                          <a:ea typeface="Cambria Math" panose="02040503050406030204" pitchFamily="18" charset="0"/>
                        </a:rPr>
                        <m:t>𝟏𝟎</m:t>
                      </m:r>
                      <m:r>
                        <a:rPr lang="en-US" sz="2400" b="1" i="1" dirty="0" smtClean="0">
                          <a:solidFill>
                            <a:srgbClr val="212529"/>
                          </a:solidFill>
                          <a:latin typeface="Cambria Math" panose="02040503050406030204" pitchFamily="18" charset="0"/>
                          <a:ea typeface="Cambria Math" panose="02040503050406030204" pitchFamily="18" charset="0"/>
                        </a:rPr>
                        <m:t>; </m:t>
                      </m:r>
                      <m:r>
                        <a:rPr lang="fi-FI" sz="2400" b="1" i="1" dirty="0" smtClean="0">
                          <a:solidFill>
                            <a:srgbClr val="212529"/>
                          </a:solidFill>
                          <a:latin typeface="Cambria Math" panose="02040503050406030204" pitchFamily="18" charset="0"/>
                        </a:rPr>
                        <m:t>𝟎</m:t>
                      </m:r>
                      <m:r>
                        <a:rPr lang="fi-FI" sz="2400" b="1" i="1" dirty="0" smtClean="0">
                          <a:solidFill>
                            <a:srgbClr val="212529"/>
                          </a:solidFill>
                          <a:latin typeface="Cambria Math" panose="02040503050406030204" pitchFamily="18" charset="0"/>
                        </a:rPr>
                        <m:t>.</m:t>
                      </m:r>
                      <m:r>
                        <a:rPr lang="fi-FI" sz="2400" b="1" i="1" dirty="0" smtClean="0">
                          <a:solidFill>
                            <a:srgbClr val="212529"/>
                          </a:solidFill>
                          <a:latin typeface="Cambria Math" panose="02040503050406030204" pitchFamily="18" charset="0"/>
                        </a:rPr>
                        <m:t>𝟎𝟓</m:t>
                      </m:r>
                      <m:r>
                        <a:rPr lang="fi-FI" sz="2400" b="1" i="1" dirty="0" smtClean="0">
                          <a:solidFill>
                            <a:srgbClr val="212529"/>
                          </a:solidFill>
                          <a:latin typeface="Cambria Math" panose="02040503050406030204" pitchFamily="18" charset="0"/>
                          <a:ea typeface="Cambria Math" panose="02040503050406030204" pitchFamily="18" charset="0"/>
                        </a:rPr>
                        <m:t>∙</m:t>
                      </m:r>
                      <m:r>
                        <a:rPr lang="en-US" sz="2400" b="1" i="1" dirty="0" smtClean="0">
                          <a:solidFill>
                            <a:srgbClr val="212529"/>
                          </a:solidFill>
                          <a:latin typeface="Cambria Math" panose="02040503050406030204" pitchFamily="18" charset="0"/>
                        </a:rPr>
                        <m:t>𝒀𝒆𝒂𝒓𝑶𝒇𝑩𝒊𝒓𝒕𝒉</m:t>
                      </m:r>
                      <m:r>
                        <a:rPr lang="fi-FI" sz="2400" b="1" i="1" dirty="0">
                          <a:solidFill>
                            <a:srgbClr val="212529"/>
                          </a:solidFill>
                          <a:latin typeface="Cambria Math" panose="02040503050406030204" pitchFamily="18" charset="0"/>
                        </a:rPr>
                        <m:t>−</m:t>
                      </m:r>
                      <m:r>
                        <a:rPr lang="fi-FI" sz="2400" b="1" i="1" dirty="0">
                          <a:solidFill>
                            <a:srgbClr val="212529"/>
                          </a:solidFill>
                          <a:latin typeface="Cambria Math" panose="02040503050406030204" pitchFamily="18" charset="0"/>
                        </a:rPr>
                        <m:t>𝟐𝟓</m:t>
                      </m:r>
                      <m:r>
                        <a:rPr lang="en-US" sz="2400" b="1" i="1" dirty="0" smtClean="0">
                          <a:solidFill>
                            <a:srgbClr val="212529"/>
                          </a:solidFill>
                          <a:latin typeface="Cambria Math" panose="02040503050406030204" pitchFamily="18" charset="0"/>
                        </a:rPr>
                        <m:t>)</m:t>
                      </m:r>
                    </m:oMath>
                  </m:oMathPara>
                </a14:m>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211246" y="2935077"/>
                <a:ext cx="8541718" cy="461665"/>
              </a:xfrm>
              <a:prstGeom prst="rect">
                <a:avLst/>
              </a:prstGeom>
              <a:blipFill>
                <a:blip r:embed="rId13"/>
                <a:stretch>
                  <a:fillRect b="-15854"/>
                </a:stretch>
              </a:blipFill>
              <a:ln w="38100">
                <a:solidFill>
                  <a:srgbClr val="FF0000"/>
                </a:solidFill>
              </a:ln>
            </p:spPr>
            <p:txBody>
              <a:bodyPr/>
              <a:lstStyle/>
              <a:p>
                <a:r>
                  <a:rPr lang="en-US">
                    <a:noFill/>
                  </a:rPr>
                  <a:t> </a:t>
                </a:r>
              </a:p>
            </p:txBody>
          </p:sp>
        </mc:Fallback>
      </mc:AlternateContent>
      <p:sp>
        <p:nvSpPr>
          <p:cNvPr id="2" name="Rectangle 1"/>
          <p:cNvSpPr/>
          <p:nvPr/>
        </p:nvSpPr>
        <p:spPr>
          <a:xfrm>
            <a:off x="84304" y="628892"/>
            <a:ext cx="5471593" cy="523220"/>
          </a:xfrm>
          <a:prstGeom prst="rect">
            <a:avLst/>
          </a:prstGeom>
        </p:spPr>
        <p:txBody>
          <a:bodyPr wrap="square">
            <a:spAutoFit/>
          </a:bodyPr>
          <a:lstStyle/>
          <a:p>
            <a:r>
              <a:rPr lang="en-US" b="1" dirty="0">
                <a:solidFill>
                  <a:srgbClr val="FF0000"/>
                </a:solidFill>
              </a:rPr>
              <a:t>SERVISE USED:</a:t>
            </a:r>
            <a:endParaRPr lang="en-US" dirty="0">
              <a:hlinkClick r:id="rId14"/>
            </a:endParaRPr>
          </a:p>
          <a:p>
            <a:r>
              <a:rPr lang="en-US" dirty="0">
                <a:hlinkClick r:id="rId14"/>
              </a:rPr>
              <a:t>https://www.statskingdom.com/linear-regression-calculator.html</a:t>
            </a:r>
            <a:r>
              <a:rPr lang="en-US" dirty="0"/>
              <a:t> </a:t>
            </a:r>
          </a:p>
        </p:txBody>
      </p:sp>
    </p:spTree>
    <p:extLst>
      <p:ext uri="{BB962C8B-B14F-4D97-AF65-F5344CB8AC3E}">
        <p14:creationId xmlns:p14="http://schemas.microsoft.com/office/powerpoint/2010/main" val="242704177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6429" y="343772"/>
            <a:ext cx="8824508" cy="1227309"/>
            <a:chOff x="239493" y="307036"/>
            <a:chExt cx="11630628" cy="1523799"/>
          </a:xfrm>
        </p:grpSpPr>
        <p:pic>
          <p:nvPicPr>
            <p:cNvPr id="5" name="Picture 4"/>
            <p:cNvPicPr>
              <a:picLocks noChangeAspect="1"/>
            </p:cNvPicPr>
            <p:nvPr/>
          </p:nvPicPr>
          <p:blipFill>
            <a:blip r:embed="rId2"/>
            <a:stretch>
              <a:fillRect/>
            </a:stretch>
          </p:blipFill>
          <p:spPr>
            <a:xfrm>
              <a:off x="239493" y="307036"/>
              <a:ext cx="11630628" cy="1523799"/>
            </a:xfrm>
            <a:prstGeom prst="rect">
              <a:avLst/>
            </a:prstGeom>
            <a:ln w="25400">
              <a:solidFill>
                <a:schemeClr val="accent1"/>
              </a:solidFill>
            </a:ln>
          </p:spPr>
        </p:pic>
        <p:sp>
          <p:nvSpPr>
            <p:cNvPr id="4" name="Rectangle 3"/>
            <p:cNvSpPr/>
            <p:nvPr/>
          </p:nvSpPr>
          <p:spPr>
            <a:xfrm>
              <a:off x="4416959" y="365778"/>
              <a:ext cx="7334009" cy="496767"/>
            </a:xfrm>
            <a:prstGeom prst="rect">
              <a:avLst/>
            </a:prstGeom>
            <a:ln w="25400">
              <a:solidFill>
                <a:schemeClr val="accent1"/>
              </a:solidFill>
            </a:ln>
          </p:spPr>
          <p:txBody>
            <a:bodyPr wrap="none">
              <a:spAutoFit/>
            </a:bodyPr>
            <a:lstStyle/>
            <a:p>
              <a:r>
                <a:rPr lang="en-US" sz="2000" b="1" dirty="0">
                  <a:solidFill>
                    <a:srgbClr val="FF0000"/>
                  </a:solidFill>
                </a:rPr>
                <a:t>SERVICE USED:</a:t>
              </a:r>
              <a:r>
                <a:rPr lang="en-US" sz="2000" dirty="0">
                  <a:solidFill>
                    <a:srgbClr val="FF0000"/>
                  </a:solidFill>
                </a:rPr>
                <a:t> </a:t>
              </a:r>
              <a:r>
                <a:rPr lang="en-US" sz="2000" dirty="0">
                  <a:hlinkClick r:id="rId3"/>
                </a:rPr>
                <a:t>https://planetcalc.com/5992/</a:t>
              </a:r>
              <a:r>
                <a:rPr lang="en-US" sz="2000" dirty="0"/>
                <a:t>  </a:t>
              </a:r>
            </a:p>
          </p:txBody>
        </p:sp>
      </p:grpSp>
      <mc:AlternateContent xmlns:mc="http://schemas.openxmlformats.org/markup-compatibility/2006" xmlns:a14="http://schemas.microsoft.com/office/drawing/2010/main">
        <mc:Choice Requires="a14">
          <p:sp>
            <p:nvSpPr>
              <p:cNvPr id="7" name="TextBox 6"/>
              <p:cNvSpPr txBox="1"/>
              <p:nvPr/>
            </p:nvSpPr>
            <p:spPr>
              <a:xfrm>
                <a:off x="827584" y="3164096"/>
                <a:ext cx="5684569" cy="3193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0">
                          <a:solidFill>
                            <a:srgbClr val="7030A0"/>
                          </a:solidFill>
                          <a:latin typeface="Cambria Math" panose="02040503050406030204" pitchFamily="18" charset="0"/>
                        </a:rPr>
                        <m:t>𝐕𝐚𝐠𝐚𝐧𝐏𝐫𝐞𝐝𝐢𝐜𝐭𝐞𝐝</m:t>
                      </m:r>
                      <m:r>
                        <a:rPr lang="en-US" sz="2000" b="0" i="0" smtClean="0">
                          <a:solidFill>
                            <a:schemeClr val="tx1"/>
                          </a:solidFill>
                          <a:latin typeface="Cambria Math" panose="02040503050406030204" pitchFamily="18" charset="0"/>
                        </a:rPr>
                        <m:t>=12.9404∙</m:t>
                      </m:r>
                      <m:sSup>
                        <m:sSupPr>
                          <m:ctrlPr>
                            <a:rPr lang="en-US" sz="2000" i="1">
                              <a:solidFill>
                                <a:schemeClr val="tx1"/>
                              </a:solidFill>
                              <a:latin typeface="Cambria Math" panose="02040503050406030204" pitchFamily="18" charset="0"/>
                            </a:rPr>
                          </m:ctrlPr>
                        </m:sSupPr>
                        <m:e>
                          <m:r>
                            <a:rPr lang="en-US" sz="2000" b="0" i="0">
                              <a:solidFill>
                                <a:schemeClr val="tx1"/>
                              </a:solidFill>
                              <a:latin typeface="Cambria Math" panose="02040503050406030204" pitchFamily="18" charset="0"/>
                            </a:rPr>
                            <m:t>1.0009</m:t>
                          </m:r>
                        </m:e>
                        <m:sup>
                          <m:r>
                            <a:rPr lang="en-US" sz="2000" b="1" i="0" smtClean="0">
                              <a:solidFill>
                                <a:srgbClr val="C00000"/>
                              </a:solidFill>
                              <a:latin typeface="Cambria Math" panose="02040503050406030204" pitchFamily="18" charset="0"/>
                            </a:rPr>
                            <m:t>𝟏𝟗𝟓𝟖</m:t>
                          </m:r>
                        </m:sup>
                      </m:sSup>
                      <m:r>
                        <a:rPr lang="en-US" sz="2000" b="0" i="0">
                          <a:solidFill>
                            <a:schemeClr val="tx1"/>
                          </a:solidFill>
                          <a:latin typeface="Cambria Math" panose="02040503050406030204" pitchFamily="18" charset="0"/>
                        </a:rPr>
                        <m:t>=</m:t>
                      </m:r>
                      <m:r>
                        <a:rPr lang="en-US" sz="2000" b="1" i="0" smtClean="0">
                          <a:solidFill>
                            <a:srgbClr val="FF0000"/>
                          </a:solidFill>
                          <a:latin typeface="Cambria Math" panose="02040503050406030204" pitchFamily="18" charset="0"/>
                        </a:rPr>
                        <m:t>𝟕𝟓</m:t>
                      </m:r>
                      <m:r>
                        <a:rPr lang="en-US" sz="2000" b="1" i="0" smtClean="0">
                          <a:solidFill>
                            <a:srgbClr val="FF0000"/>
                          </a:solidFill>
                          <a:latin typeface="Cambria Math" panose="02040503050406030204" pitchFamily="18" charset="0"/>
                        </a:rPr>
                        <m:t>.</m:t>
                      </m:r>
                      <m:r>
                        <a:rPr lang="en-US" sz="2000" b="1" i="0" smtClean="0">
                          <a:solidFill>
                            <a:srgbClr val="FF0000"/>
                          </a:solidFill>
                          <a:latin typeface="Cambria Math" panose="02040503050406030204" pitchFamily="18" charset="0"/>
                        </a:rPr>
                        <m:t>𝟑𝟐</m:t>
                      </m:r>
                    </m:oMath>
                  </m:oMathPara>
                </a14:m>
                <a:endParaRPr lang="en-US" sz="2000" b="1" dirty="0">
                  <a:solidFill>
                    <a:srgbClr val="FF0000"/>
                  </a:solidFill>
                  <a:latin typeface="Cambria Math" panose="020405030504060302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27584" y="3164096"/>
                <a:ext cx="5684569" cy="319318"/>
              </a:xfrm>
              <a:prstGeom prst="rect">
                <a:avLst/>
              </a:prstGeom>
              <a:blipFill>
                <a:blip r:embed="rId4"/>
                <a:stretch>
                  <a:fillRect l="-1180" t="-1923" r="-536" b="-36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22122" y="3536418"/>
                <a:ext cx="5648533" cy="4070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i="0" smtClean="0">
                          <a:latin typeface="Cambria Math" panose="02040503050406030204" pitchFamily="18" charset="0"/>
                        </a:rPr>
                        <m:t>Father</m:t>
                      </m:r>
                      <m:r>
                        <m:rPr>
                          <m:sty m:val="p"/>
                        </m:rPr>
                        <a:rPr lang="en-US" sz="2000" b="0" i="0" smtClean="0">
                          <a:latin typeface="Cambria Math" panose="02040503050406030204" pitchFamily="18" charset="0"/>
                        </a:rPr>
                        <m:t>Predicted</m:t>
                      </m:r>
                      <m:r>
                        <a:rPr lang="en-US" sz="2000" i="0">
                          <a:latin typeface="Cambria Math" panose="02040503050406030204" pitchFamily="18" charset="0"/>
                        </a:rPr>
                        <m:t>=12.9404∙</m:t>
                      </m:r>
                      <m:sSup>
                        <m:sSupPr>
                          <m:ctrlPr>
                            <a:rPr lang="en-US" sz="2000" i="1">
                              <a:latin typeface="Cambria Math" panose="02040503050406030204" pitchFamily="18" charset="0"/>
                              <a:ea typeface="Cambria Math" panose="02040503050406030204" pitchFamily="18" charset="0"/>
                            </a:rPr>
                          </m:ctrlPr>
                        </m:sSupPr>
                        <m:e>
                          <m:r>
                            <a:rPr lang="en-US" sz="2000" i="0">
                              <a:latin typeface="Cambria Math" panose="02040503050406030204" pitchFamily="18" charset="0"/>
                              <a:ea typeface="Cambria Math" panose="02040503050406030204" pitchFamily="18" charset="0"/>
                            </a:rPr>
                            <m:t>1.0009</m:t>
                          </m:r>
                        </m:e>
                        <m:sup>
                          <m:r>
                            <a:rPr lang="en-US" sz="2000" b="1" i="0" smtClean="0">
                              <a:solidFill>
                                <a:srgbClr val="C00000"/>
                              </a:solidFill>
                              <a:latin typeface="Cambria Math" panose="02040503050406030204" pitchFamily="18" charset="0"/>
                              <a:ea typeface="Cambria Math" panose="02040503050406030204" pitchFamily="18" charset="0"/>
                            </a:rPr>
                            <m:t>𝟏𝟗𝟑𝟎</m:t>
                          </m:r>
                        </m:sup>
                      </m:sSup>
                      <m:r>
                        <a:rPr lang="en-US" sz="2000" i="0">
                          <a:latin typeface="Cambria Math" panose="02040503050406030204" pitchFamily="18" charset="0"/>
                          <a:ea typeface="Cambria Math" panose="02040503050406030204" pitchFamily="18" charset="0"/>
                        </a:rPr>
                        <m:t>=73.45</m:t>
                      </m:r>
                    </m:oMath>
                  </m:oMathPara>
                </a14:m>
                <a:endParaRPr lang="en-US" sz="2000" dirty="0"/>
              </a:p>
            </p:txBody>
          </p:sp>
        </mc:Choice>
        <mc:Fallback xmlns="">
          <p:sp>
            <p:nvSpPr>
              <p:cNvPr id="8" name="Rectangle 7"/>
              <p:cNvSpPr>
                <a:spLocks noRot="1" noChangeAspect="1" noMove="1" noResize="1" noEditPoints="1" noAdjustHandles="1" noChangeArrowheads="1" noChangeShapeType="1" noTextEdit="1"/>
              </p:cNvSpPr>
              <p:nvPr/>
            </p:nvSpPr>
            <p:spPr>
              <a:xfrm>
                <a:off x="722122" y="3536418"/>
                <a:ext cx="5648533" cy="4070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06090" y="4641511"/>
                <a:ext cx="5730287" cy="4070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i="0" smtClean="0">
                          <a:latin typeface="Cambria Math" panose="02040503050406030204" pitchFamily="18" charset="0"/>
                        </a:rPr>
                        <m:t>Mother</m:t>
                      </m:r>
                      <m:r>
                        <m:rPr>
                          <m:sty m:val="p"/>
                        </m:rPr>
                        <a:rPr lang="en-US" sz="2000" b="0" i="0" smtClean="0">
                          <a:latin typeface="Cambria Math" panose="02040503050406030204" pitchFamily="18" charset="0"/>
                        </a:rPr>
                        <m:t>Predicted</m:t>
                      </m:r>
                      <m:r>
                        <a:rPr lang="en-US" sz="2000" i="0">
                          <a:latin typeface="Cambria Math" panose="02040503050406030204" pitchFamily="18" charset="0"/>
                        </a:rPr>
                        <m:t>=12.9404∙</m:t>
                      </m:r>
                      <m:sSup>
                        <m:sSupPr>
                          <m:ctrlPr>
                            <a:rPr lang="en-US" sz="2000" i="1">
                              <a:latin typeface="Cambria Math" panose="02040503050406030204" pitchFamily="18" charset="0"/>
                              <a:ea typeface="Cambria Math" panose="02040503050406030204" pitchFamily="18" charset="0"/>
                            </a:rPr>
                          </m:ctrlPr>
                        </m:sSupPr>
                        <m:e>
                          <m:r>
                            <a:rPr lang="en-US" sz="2000" i="0">
                              <a:latin typeface="Cambria Math" panose="02040503050406030204" pitchFamily="18" charset="0"/>
                              <a:ea typeface="Cambria Math" panose="02040503050406030204" pitchFamily="18" charset="0"/>
                            </a:rPr>
                            <m:t>1.0009</m:t>
                          </m:r>
                        </m:e>
                        <m:sup>
                          <m:r>
                            <a:rPr lang="en-US" sz="2000" b="1" i="0" smtClean="0">
                              <a:solidFill>
                                <a:srgbClr val="C00000"/>
                              </a:solidFill>
                              <a:latin typeface="Cambria Math" panose="02040503050406030204" pitchFamily="18" charset="0"/>
                              <a:ea typeface="Cambria Math" panose="02040503050406030204" pitchFamily="18" charset="0"/>
                            </a:rPr>
                            <m:t>𝟏𝟗𝟑𝟑</m:t>
                          </m:r>
                        </m:sup>
                      </m:sSup>
                      <m:r>
                        <a:rPr lang="en-US" sz="2000" i="0">
                          <a:latin typeface="Cambria Math" panose="02040503050406030204" pitchFamily="18" charset="0"/>
                          <a:ea typeface="Cambria Math" panose="02040503050406030204" pitchFamily="18" charset="0"/>
                        </a:rPr>
                        <m:t>=73.65</m:t>
                      </m:r>
                    </m:oMath>
                  </m:oMathPara>
                </a14:m>
                <a:endParaRPr lang="en-US" sz="2000" dirty="0"/>
              </a:p>
            </p:txBody>
          </p:sp>
        </mc:Choice>
        <mc:Fallback xmlns="">
          <p:sp>
            <p:nvSpPr>
              <p:cNvPr id="9" name="Rectangle 8"/>
              <p:cNvSpPr>
                <a:spLocks noRot="1" noChangeAspect="1" noMove="1" noResize="1" noEditPoints="1" noAdjustHandles="1" noChangeArrowheads="1" noChangeShapeType="1" noTextEdit="1"/>
              </p:cNvSpPr>
              <p:nvPr/>
            </p:nvSpPr>
            <p:spPr>
              <a:xfrm>
                <a:off x="706090" y="4641511"/>
                <a:ext cx="5730287" cy="4070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22122" y="3883034"/>
                <a:ext cx="248798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i="0">
                          <a:latin typeface="Cambria Math" panose="02040503050406030204" pitchFamily="18" charset="0"/>
                        </a:rPr>
                        <m:t>FatherActual</m:t>
                      </m:r>
                      <m:r>
                        <a:rPr lang="en-US" sz="2000" i="0">
                          <a:latin typeface="Cambria Math" panose="02040503050406030204" pitchFamily="18" charset="0"/>
                        </a:rPr>
                        <m:t>=90.6</m:t>
                      </m:r>
                    </m:oMath>
                  </m:oMathPara>
                </a14:m>
                <a:endParaRPr lang="en-US" sz="2000" dirty="0"/>
              </a:p>
            </p:txBody>
          </p:sp>
        </mc:Choice>
        <mc:Fallback xmlns="">
          <p:sp>
            <p:nvSpPr>
              <p:cNvPr id="10" name="Rectangle 9"/>
              <p:cNvSpPr>
                <a:spLocks noRot="1" noChangeAspect="1" noMove="1" noResize="1" noEditPoints="1" noAdjustHandles="1" noChangeArrowheads="1" noChangeShapeType="1" noTextEdit="1"/>
              </p:cNvSpPr>
              <p:nvPr/>
            </p:nvSpPr>
            <p:spPr>
              <a:xfrm>
                <a:off x="722122" y="3883034"/>
                <a:ext cx="2487989" cy="4001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22122" y="4940151"/>
                <a:ext cx="256974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i="0">
                          <a:latin typeface="Cambria Math" panose="02040503050406030204" pitchFamily="18" charset="0"/>
                        </a:rPr>
                        <m:t>MotherActual</m:t>
                      </m:r>
                      <m:r>
                        <a:rPr lang="en-US" sz="2000" i="0">
                          <a:latin typeface="Cambria Math" panose="02040503050406030204" pitchFamily="18" charset="0"/>
                          <a:ea typeface="Cambria Math" panose="02040503050406030204" pitchFamily="18" charset="0"/>
                        </a:rPr>
                        <m:t>=85.5</m:t>
                      </m:r>
                    </m:oMath>
                  </m:oMathPara>
                </a14:m>
                <a:endParaRPr lang="en-US" sz="2000" dirty="0"/>
              </a:p>
            </p:txBody>
          </p:sp>
        </mc:Choice>
        <mc:Fallback xmlns="">
          <p:sp>
            <p:nvSpPr>
              <p:cNvPr id="11" name="Rectangle 10"/>
              <p:cNvSpPr>
                <a:spLocks noRot="1" noChangeAspect="1" noMove="1" noResize="1" noEditPoints="1" noAdjustHandles="1" noChangeArrowheads="1" noChangeShapeType="1" noTextEdit="1"/>
              </p:cNvSpPr>
              <p:nvPr/>
            </p:nvSpPr>
            <p:spPr>
              <a:xfrm>
                <a:off x="722122" y="4940151"/>
                <a:ext cx="2569742"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22122" y="4202323"/>
                <a:ext cx="27519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solidFill>
                            <a:srgbClr val="7030A0"/>
                          </a:solidFill>
                          <a:latin typeface="Cambria Math" panose="02040503050406030204" pitchFamily="18" charset="0"/>
                        </a:rPr>
                        <m:t>𝐅𝐚𝐭𝐡𝐞𝐫𝐄𝐱𝐭𝐫𝐚</m:t>
                      </m:r>
                      <m:r>
                        <a:rPr lang="en-US" sz="2000" b="1" i="0" smtClean="0">
                          <a:solidFill>
                            <a:srgbClr val="7030A0"/>
                          </a:solidFill>
                          <a:latin typeface="Cambria Math" panose="02040503050406030204" pitchFamily="18" charset="0"/>
                        </a:rPr>
                        <m:t>=</m:t>
                      </m:r>
                      <m:r>
                        <a:rPr lang="en-US" sz="2000" b="1" i="0">
                          <a:solidFill>
                            <a:srgbClr val="7030A0"/>
                          </a:solidFill>
                          <a:latin typeface="Cambria Math" panose="02040503050406030204" pitchFamily="18" charset="0"/>
                          <a:ea typeface="Cambria Math" panose="02040503050406030204" pitchFamily="18" charset="0"/>
                        </a:rPr>
                        <m:t>𝟏𝟕</m:t>
                      </m:r>
                      <m:r>
                        <a:rPr lang="en-US" sz="2000" b="1" i="0">
                          <a:solidFill>
                            <a:srgbClr val="7030A0"/>
                          </a:solidFill>
                          <a:latin typeface="Cambria Math" panose="02040503050406030204" pitchFamily="18" charset="0"/>
                          <a:ea typeface="Cambria Math" panose="02040503050406030204" pitchFamily="18" charset="0"/>
                        </a:rPr>
                        <m:t>.</m:t>
                      </m:r>
                      <m:r>
                        <a:rPr lang="en-US" sz="2000" b="1" i="0">
                          <a:solidFill>
                            <a:srgbClr val="7030A0"/>
                          </a:solidFill>
                          <a:latin typeface="Cambria Math" panose="02040503050406030204" pitchFamily="18" charset="0"/>
                          <a:ea typeface="Cambria Math" panose="02040503050406030204" pitchFamily="18" charset="0"/>
                        </a:rPr>
                        <m:t>𝟏𝟓</m:t>
                      </m:r>
                    </m:oMath>
                  </m:oMathPara>
                </a14:m>
                <a:endParaRPr lang="en-US" sz="2000" b="1" dirty="0">
                  <a:solidFill>
                    <a:srgbClr val="7030A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722122" y="4202323"/>
                <a:ext cx="2751971"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23547" y="5243853"/>
                <a:ext cx="282090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a:solidFill>
                            <a:srgbClr val="7030A0"/>
                          </a:solidFill>
                          <a:latin typeface="Cambria Math" panose="02040503050406030204" pitchFamily="18" charset="0"/>
                        </a:rPr>
                        <m:t>𝐌𝐨𝐭𝐡𝐞𝐫𝐄𝐱𝐭𝐫𝐚</m:t>
                      </m:r>
                      <m:r>
                        <a:rPr lang="en-US" sz="2000" b="1" i="0">
                          <a:solidFill>
                            <a:srgbClr val="7030A0"/>
                          </a:solidFill>
                          <a:latin typeface="Cambria Math" panose="02040503050406030204" pitchFamily="18" charset="0"/>
                        </a:rPr>
                        <m:t>=</m:t>
                      </m:r>
                      <m:r>
                        <a:rPr lang="en-US" sz="2000" b="1" i="0">
                          <a:solidFill>
                            <a:srgbClr val="7030A0"/>
                          </a:solidFill>
                          <a:latin typeface="Cambria Math" panose="02040503050406030204" pitchFamily="18" charset="0"/>
                        </a:rPr>
                        <m:t>𝟏𝟏</m:t>
                      </m:r>
                      <m:r>
                        <a:rPr lang="en-US" sz="2000" b="1" i="0">
                          <a:solidFill>
                            <a:srgbClr val="7030A0"/>
                          </a:solidFill>
                          <a:latin typeface="Cambria Math" panose="02040503050406030204" pitchFamily="18" charset="0"/>
                        </a:rPr>
                        <m:t>.</m:t>
                      </m:r>
                      <m:r>
                        <a:rPr lang="en-US" sz="2000" b="1" i="0">
                          <a:solidFill>
                            <a:srgbClr val="7030A0"/>
                          </a:solidFill>
                          <a:latin typeface="Cambria Math" panose="02040503050406030204" pitchFamily="18" charset="0"/>
                        </a:rPr>
                        <m:t>𝟖𝟓</m:t>
                      </m:r>
                    </m:oMath>
                  </m:oMathPara>
                </a14:m>
                <a:endParaRPr lang="en-US" sz="2000" b="1" dirty="0">
                  <a:solidFill>
                    <a:srgbClr val="7030A0"/>
                  </a:solidFill>
                  <a:latin typeface="Cambria Math" panose="020405030504060302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23547" y="5243853"/>
                <a:ext cx="2820900"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94312" y="5655659"/>
                <a:ext cx="661841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solidFill>
                            <a:srgbClr val="7030A0"/>
                          </a:solidFill>
                          <a:latin typeface="Cambria Math" panose="02040503050406030204" pitchFamily="18" charset="0"/>
                        </a:rPr>
                        <m:t>𝐂𝐨𝐧𝐭𝐫𝐚𝐡𝐚𝐫𝐦𝐨𝐧𝐢𝐜𝐀𝐯𝐞𝐫𝐚𝐠𝐞𝐄𝐱𝐭𝐫𝐚</m:t>
                      </m:r>
                      <m:r>
                        <a:rPr lang="en-US" sz="2000" b="1" i="0">
                          <a:solidFill>
                            <a:srgbClr val="7030A0"/>
                          </a:solidFill>
                          <a:latin typeface="Cambria Math" panose="02040503050406030204" pitchFamily="18" charset="0"/>
                        </a:rPr>
                        <m:t>𝐅𝐚𝐭𝐡𝐞𝐫𝐌𝐨𝐭𝐡𝐞𝐫</m:t>
                      </m:r>
                      <m:r>
                        <a:rPr lang="en-US" sz="2000" i="0">
                          <a:latin typeface="Cambria Math" panose="02040503050406030204" pitchFamily="18" charset="0"/>
                          <a:ea typeface="Cambria Math" panose="02040503050406030204" pitchFamily="18" charset="0"/>
                        </a:rPr>
                        <m:t>=</m:t>
                      </m:r>
                      <m:r>
                        <a:rPr lang="en-US" sz="2000" b="1" i="0" smtClean="0">
                          <a:solidFill>
                            <a:srgbClr val="FF0000"/>
                          </a:solidFill>
                          <a:latin typeface="Cambria Math" panose="02040503050406030204" pitchFamily="18" charset="0"/>
                          <a:ea typeface="Cambria Math" panose="02040503050406030204" pitchFamily="18" charset="0"/>
                        </a:rPr>
                        <m:t>𝟏𝟒</m:t>
                      </m:r>
                      <m:r>
                        <a:rPr lang="en-US" sz="2000" b="1" i="0" smtClean="0">
                          <a:solidFill>
                            <a:srgbClr val="FF0000"/>
                          </a:solidFill>
                          <a:latin typeface="Cambria Math" panose="02040503050406030204" pitchFamily="18" charset="0"/>
                          <a:ea typeface="Cambria Math" panose="02040503050406030204" pitchFamily="18" charset="0"/>
                        </a:rPr>
                        <m:t>.</m:t>
                      </m:r>
                      <m:r>
                        <a:rPr lang="en-US" sz="2000" b="1" i="0" smtClean="0">
                          <a:solidFill>
                            <a:srgbClr val="FF0000"/>
                          </a:solidFill>
                          <a:latin typeface="Cambria Math" panose="02040503050406030204" pitchFamily="18" charset="0"/>
                          <a:ea typeface="Cambria Math" panose="02040503050406030204" pitchFamily="18" charset="0"/>
                        </a:rPr>
                        <m:t>𝟗𝟖</m:t>
                      </m:r>
                    </m:oMath>
                  </m:oMathPara>
                </a14:m>
                <a:endParaRPr lang="en-US" sz="2000" b="1" dirty="0">
                  <a:solidFill>
                    <a:srgbClr val="FF0000"/>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694312" y="5655659"/>
                <a:ext cx="6618415" cy="400110"/>
              </a:xfrm>
              <a:prstGeom prst="rect">
                <a:avLst/>
              </a:prstGeom>
              <a:blipFill>
                <a:blip r:embed="rId11"/>
                <a:stretch>
                  <a:fillRect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32784" y="6206707"/>
                <a:ext cx="673068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0" smtClean="0">
                          <a:solidFill>
                            <a:srgbClr val="FF0000"/>
                          </a:solidFill>
                          <a:latin typeface="Cambria Math" panose="02040503050406030204" pitchFamily="18" charset="0"/>
                        </a:rPr>
                        <m:t>𝐕𝐚𝐠𝐚𝐧𝐄𝐬𝐭𝐢𝐦𝐚𝐭𝐞𝐝</m:t>
                      </m:r>
                      <m:r>
                        <a:rPr lang="en-US" sz="2800" i="0">
                          <a:latin typeface="Cambria Math" panose="02040503050406030204" pitchFamily="18" charset="0"/>
                        </a:rPr>
                        <m:t>=</m:t>
                      </m:r>
                      <m:r>
                        <a:rPr lang="en-US" sz="2800" i="0">
                          <a:latin typeface="Cambria Math" panose="02040503050406030204" pitchFamily="18" charset="0"/>
                          <a:ea typeface="Cambria Math" panose="02040503050406030204" pitchFamily="18" charset="0"/>
                        </a:rPr>
                        <m:t>75.32+14.98=</m:t>
                      </m:r>
                      <m:r>
                        <a:rPr lang="en-US" sz="2800" b="1" i="0" smtClean="0">
                          <a:solidFill>
                            <a:srgbClr val="FF0000"/>
                          </a:solidFill>
                          <a:latin typeface="Cambria Math" panose="02040503050406030204" pitchFamily="18" charset="0"/>
                          <a:ea typeface="Cambria Math" panose="02040503050406030204" pitchFamily="18" charset="0"/>
                        </a:rPr>
                        <m:t>𝟗𝟎</m:t>
                      </m:r>
                      <m:r>
                        <a:rPr lang="en-US" sz="2800" b="1" i="0" smtClean="0">
                          <a:solidFill>
                            <a:srgbClr val="FF0000"/>
                          </a:solidFill>
                          <a:latin typeface="Cambria Math" panose="02040503050406030204" pitchFamily="18" charset="0"/>
                          <a:ea typeface="Cambria Math" panose="02040503050406030204" pitchFamily="18" charset="0"/>
                        </a:rPr>
                        <m:t>.</m:t>
                      </m:r>
                      <m:r>
                        <a:rPr lang="en-US" sz="2800" b="1" i="0" smtClean="0">
                          <a:solidFill>
                            <a:srgbClr val="FF0000"/>
                          </a:solidFill>
                          <a:latin typeface="Cambria Math" panose="02040503050406030204" pitchFamily="18" charset="0"/>
                          <a:ea typeface="Cambria Math" panose="02040503050406030204" pitchFamily="18" charset="0"/>
                        </a:rPr>
                        <m:t>𝟑</m:t>
                      </m:r>
                    </m:oMath>
                  </m:oMathPara>
                </a14:m>
                <a:endParaRPr lang="en-US" sz="2800" b="1" dirty="0"/>
              </a:p>
            </p:txBody>
          </p:sp>
        </mc:Choice>
        <mc:Fallback xmlns="">
          <p:sp>
            <p:nvSpPr>
              <p:cNvPr id="16" name="TextBox 15"/>
              <p:cNvSpPr txBox="1">
                <a:spLocks noRot="1" noChangeAspect="1" noMove="1" noResize="1" noEditPoints="1" noAdjustHandles="1" noChangeArrowheads="1" noChangeShapeType="1" noTextEdit="1"/>
              </p:cNvSpPr>
              <p:nvPr/>
            </p:nvSpPr>
            <p:spPr>
              <a:xfrm>
                <a:off x="732784" y="6206707"/>
                <a:ext cx="6730689" cy="43088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827584" y="2521245"/>
                <a:ext cx="6926815" cy="476028"/>
              </a:xfrm>
              <a:prstGeom prst="rect">
                <a:avLst/>
              </a:prstGeom>
              <a:solidFill>
                <a:schemeClr val="bg1">
                  <a:lumMod val="85000"/>
                </a:schemeClr>
              </a:solidFill>
              <a:ln w="3810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fi-FI" sz="2400" b="1" i="0" dirty="0" smtClean="0">
                          <a:solidFill>
                            <a:srgbClr val="7030A0"/>
                          </a:solidFill>
                          <a:latin typeface="Cambria Math" panose="02040503050406030204" pitchFamily="18" charset="0"/>
                        </a:rPr>
                        <m:t>𝐏𝐞𝐫𝐬𝐨𝐧𝐏𝐫𝐞𝐝𝐢𝐜𝐭𝐞𝐝</m:t>
                      </m:r>
                      <m:r>
                        <a:rPr lang="en-US" sz="2400" b="1" i="0" dirty="0" smtClean="0">
                          <a:solidFill>
                            <a:srgbClr val="212529"/>
                          </a:solidFill>
                          <a:latin typeface="Cambria Math" panose="02040503050406030204" pitchFamily="18" charset="0"/>
                          <a:ea typeface="Cambria Math" panose="02040503050406030204" pitchFamily="18" charset="0"/>
                        </a:rPr>
                        <m:t>=</m:t>
                      </m:r>
                      <m:r>
                        <a:rPr lang="en-US" sz="2400" b="1" i="0" dirty="0">
                          <a:solidFill>
                            <a:srgbClr val="212529"/>
                          </a:solidFill>
                          <a:latin typeface="Cambria Math" panose="02040503050406030204" pitchFamily="18" charset="0"/>
                        </a:rPr>
                        <m:t>𝟏𝟐</m:t>
                      </m:r>
                      <m:r>
                        <a:rPr lang="fi-FI" sz="2400" b="1" i="0" dirty="0">
                          <a:solidFill>
                            <a:srgbClr val="212529"/>
                          </a:solidFill>
                          <a:latin typeface="Cambria Math" panose="02040503050406030204" pitchFamily="18" charset="0"/>
                        </a:rPr>
                        <m:t>.</m:t>
                      </m:r>
                      <m:r>
                        <a:rPr lang="en-US" sz="2400" b="1" i="0" dirty="0">
                          <a:solidFill>
                            <a:srgbClr val="212529"/>
                          </a:solidFill>
                          <a:latin typeface="Cambria Math" panose="02040503050406030204" pitchFamily="18" charset="0"/>
                        </a:rPr>
                        <m:t>𝟗𝟒𝟎𝟒</m:t>
                      </m:r>
                      <m:r>
                        <a:rPr lang="fi-FI" sz="2400" b="1" i="0" dirty="0">
                          <a:solidFill>
                            <a:srgbClr val="212529"/>
                          </a:solidFill>
                          <a:latin typeface="Cambria Math" panose="02040503050406030204" pitchFamily="18" charset="0"/>
                          <a:ea typeface="Cambria Math" panose="02040503050406030204" pitchFamily="18" charset="0"/>
                        </a:rPr>
                        <m:t>∙</m:t>
                      </m:r>
                      <m:sSup>
                        <m:sSupPr>
                          <m:ctrlPr>
                            <a:rPr lang="fi-FI" sz="2400" b="1" i="1" dirty="0">
                              <a:solidFill>
                                <a:srgbClr val="212529"/>
                              </a:solidFill>
                              <a:latin typeface="Cambria Math" panose="02040503050406030204" pitchFamily="18" charset="0"/>
                              <a:ea typeface="Cambria Math" panose="02040503050406030204" pitchFamily="18" charset="0"/>
                            </a:rPr>
                          </m:ctrlPr>
                        </m:sSupPr>
                        <m:e>
                          <m:r>
                            <a:rPr lang="en-US" sz="2400" b="1" i="0" dirty="0">
                              <a:solidFill>
                                <a:srgbClr val="212529"/>
                              </a:solidFill>
                              <a:latin typeface="Cambria Math" panose="02040503050406030204" pitchFamily="18" charset="0"/>
                              <a:ea typeface="Cambria Math" panose="02040503050406030204" pitchFamily="18" charset="0"/>
                            </a:rPr>
                            <m:t>𝟏</m:t>
                          </m:r>
                          <m:r>
                            <a:rPr lang="en-US" sz="2400" b="1" i="0" dirty="0">
                              <a:solidFill>
                                <a:srgbClr val="212529"/>
                              </a:solidFill>
                              <a:latin typeface="Cambria Math" panose="02040503050406030204" pitchFamily="18" charset="0"/>
                              <a:ea typeface="Cambria Math" panose="02040503050406030204" pitchFamily="18" charset="0"/>
                            </a:rPr>
                            <m:t>.</m:t>
                          </m:r>
                          <m:r>
                            <a:rPr lang="en-US" sz="2400" b="1" i="0" dirty="0">
                              <a:solidFill>
                                <a:srgbClr val="212529"/>
                              </a:solidFill>
                              <a:latin typeface="Cambria Math" panose="02040503050406030204" pitchFamily="18" charset="0"/>
                              <a:ea typeface="Cambria Math" panose="02040503050406030204" pitchFamily="18" charset="0"/>
                            </a:rPr>
                            <m:t>𝟎𝟎𝟎𝟗</m:t>
                          </m:r>
                        </m:e>
                        <m:sup>
                          <m:r>
                            <a:rPr lang="en-US" sz="2400" b="1" i="0" dirty="0" smtClean="0">
                              <a:solidFill>
                                <a:srgbClr val="CC3300"/>
                              </a:solidFill>
                              <a:latin typeface="Cambria Math" panose="02040503050406030204" pitchFamily="18" charset="0"/>
                            </a:rPr>
                            <m:t>𝐘𝐞𝐚𝐫𝐎𝐟𝐁𝐢𝐫𝐭𝐡</m:t>
                          </m:r>
                        </m:sup>
                      </m:sSup>
                    </m:oMath>
                  </m:oMathPara>
                </a14:m>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827584" y="2521245"/>
                <a:ext cx="6926815" cy="476028"/>
              </a:xfrm>
              <a:prstGeom prst="rect">
                <a:avLst/>
              </a:prstGeom>
              <a:blipFill>
                <a:blip r:embed="rId13"/>
                <a:stretch>
                  <a:fillRect/>
                </a:stretch>
              </a:blipFill>
              <a:ln w="38100">
                <a:solidFill>
                  <a:srgbClr val="FF0000"/>
                </a:solidFill>
              </a:ln>
            </p:spPr>
            <p:txBody>
              <a:bodyPr/>
              <a:lstStyle/>
              <a:p>
                <a:r>
                  <a:rPr lang="en-US">
                    <a:noFill/>
                  </a:rPr>
                  <a:t> </a:t>
                </a:r>
              </a:p>
            </p:txBody>
          </p:sp>
        </mc:Fallback>
      </mc:AlternateContent>
      <p:sp>
        <p:nvSpPr>
          <p:cNvPr id="2" name="Rectangle 1"/>
          <p:cNvSpPr/>
          <p:nvPr/>
        </p:nvSpPr>
        <p:spPr>
          <a:xfrm>
            <a:off x="568698" y="1668668"/>
            <a:ext cx="7455887" cy="646331"/>
          </a:xfrm>
          <a:prstGeom prst="rect">
            <a:avLst/>
          </a:prstGeom>
          <a:noFill/>
        </p:spPr>
        <p:txBody>
          <a:bodyPr wrap="none" lIns="91440" tIns="45720" rIns="91440" bIns="45720">
            <a:spAutoFit/>
          </a:bodyPr>
          <a:lstStyle/>
          <a:p>
            <a:pPr algn="r"/>
            <a:r>
              <a:rPr lang="en-US" sz="1800" b="0" cap="none" spc="0" dirty="0">
                <a:ln w="0"/>
                <a:solidFill>
                  <a:schemeClr val="tx1"/>
                </a:solidFill>
                <a:effectLst>
                  <a:outerShdw blurRad="38100" dist="19050" dir="2700000" algn="tl" rotWithShape="0">
                    <a:schemeClr val="dk1">
                      <a:alpha val="40000"/>
                    </a:schemeClr>
                  </a:outerShdw>
                </a:effectLst>
              </a:rPr>
              <a:t>Data for training is here: </a:t>
            </a:r>
            <a:r>
              <a:rPr lang="en-US" sz="1800" dirty="0">
                <a:hlinkClick r:id="rId14"/>
              </a:rPr>
              <a:t>https://ai.it.jyu.fi/vagan/ontologies/2023/X.docx</a:t>
            </a:r>
            <a:endParaRPr lang="en-US" sz="1800" dirty="0"/>
          </a:p>
          <a:p>
            <a:pPr algn="r"/>
            <a:r>
              <a:rPr lang="en-US" sz="1800" dirty="0">
                <a:hlinkClick r:id="rId14"/>
              </a:rPr>
              <a:t>https://ai.it.jyu.fi/vagan/ontologies/2023/Y.docx</a:t>
            </a:r>
            <a:endParaRPr lang="en-US" sz="1800" dirty="0"/>
          </a:p>
        </p:txBody>
      </p:sp>
    </p:spTree>
    <p:extLst>
      <p:ext uri="{BB962C8B-B14F-4D97-AF65-F5344CB8AC3E}">
        <p14:creationId xmlns:p14="http://schemas.microsoft.com/office/powerpoint/2010/main" val="190375886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242505" y="2239997"/>
            <a:ext cx="8592463" cy="4208421"/>
          </a:xfrm>
          <a:prstGeom prst="rect">
            <a:avLst/>
          </a:prstGeom>
        </p:spPr>
      </p:pic>
      <p:sp>
        <p:nvSpPr>
          <p:cNvPr id="18" name="Rectangle 17"/>
          <p:cNvSpPr/>
          <p:nvPr/>
        </p:nvSpPr>
        <p:spPr>
          <a:xfrm>
            <a:off x="3491880" y="796642"/>
            <a:ext cx="5564534" cy="400110"/>
          </a:xfrm>
          <a:prstGeom prst="rect">
            <a:avLst/>
          </a:prstGeom>
          <a:ln w="25400">
            <a:solidFill>
              <a:schemeClr val="accent1"/>
            </a:solidFill>
          </a:ln>
        </p:spPr>
        <p:txBody>
          <a:bodyPr wrap="none">
            <a:spAutoFit/>
          </a:bodyPr>
          <a:lstStyle/>
          <a:p>
            <a:r>
              <a:rPr lang="en-US" sz="2000" b="1" dirty="0">
                <a:solidFill>
                  <a:srgbClr val="FF0000"/>
                </a:solidFill>
              </a:rPr>
              <a:t>SERVICE USED:</a:t>
            </a:r>
            <a:r>
              <a:rPr lang="en-US" sz="2000" dirty="0">
                <a:solidFill>
                  <a:srgbClr val="FF0000"/>
                </a:solidFill>
              </a:rPr>
              <a:t> </a:t>
            </a:r>
            <a:r>
              <a:rPr lang="en-US" sz="2000" dirty="0">
                <a:hlinkClick r:id="rId3"/>
              </a:rPr>
              <a:t>https://planetcalc.com/5992/</a:t>
            </a:r>
            <a:r>
              <a:rPr lang="en-US" sz="2000" dirty="0"/>
              <a:t>  </a:t>
            </a:r>
          </a:p>
        </p:txBody>
      </p:sp>
      <p:sp>
        <p:nvSpPr>
          <p:cNvPr id="19" name="Rectangle 18"/>
          <p:cNvSpPr/>
          <p:nvPr/>
        </p:nvSpPr>
        <p:spPr>
          <a:xfrm>
            <a:off x="1379081" y="1196752"/>
            <a:ext cx="7455887" cy="646331"/>
          </a:xfrm>
          <a:prstGeom prst="rect">
            <a:avLst/>
          </a:prstGeom>
          <a:noFill/>
        </p:spPr>
        <p:txBody>
          <a:bodyPr wrap="none" lIns="91440" tIns="45720" rIns="91440" bIns="45720">
            <a:spAutoFit/>
          </a:bodyPr>
          <a:lstStyle/>
          <a:p>
            <a:pPr algn="r"/>
            <a:r>
              <a:rPr lang="en-US" sz="1800" b="0" cap="none" spc="0" dirty="0">
                <a:ln w="0"/>
                <a:solidFill>
                  <a:schemeClr val="tx1"/>
                </a:solidFill>
                <a:effectLst>
                  <a:outerShdw blurRad="38100" dist="19050" dir="2700000" algn="tl" rotWithShape="0">
                    <a:schemeClr val="dk1">
                      <a:alpha val="40000"/>
                    </a:schemeClr>
                  </a:outerShdw>
                </a:effectLst>
              </a:rPr>
              <a:t>Data for training is here: </a:t>
            </a:r>
            <a:r>
              <a:rPr lang="en-US" sz="1800" dirty="0">
                <a:hlinkClick r:id="rId4"/>
              </a:rPr>
              <a:t>https://ai.it.jyu.fi/vagan/ontologies/2023/X.docx</a:t>
            </a:r>
            <a:endParaRPr lang="en-US" sz="1800" dirty="0"/>
          </a:p>
          <a:p>
            <a:pPr algn="r"/>
            <a:r>
              <a:rPr lang="en-US" sz="1800" dirty="0">
                <a:hlinkClick r:id="rId4"/>
              </a:rPr>
              <a:t>https://ai.it.jyu.fi/vagan/ontologies/2023/Y.docx</a:t>
            </a:r>
            <a:endParaRPr lang="en-US" sz="1800" dirty="0"/>
          </a:p>
        </p:txBody>
      </p:sp>
      <p:sp>
        <p:nvSpPr>
          <p:cNvPr id="20" name="Rectangle 19"/>
          <p:cNvSpPr/>
          <p:nvPr/>
        </p:nvSpPr>
        <p:spPr>
          <a:xfrm>
            <a:off x="0" y="91952"/>
            <a:ext cx="3350597" cy="707886"/>
          </a:xfrm>
          <a:prstGeom prst="rect">
            <a:avLst/>
          </a:prstGeom>
          <a:noFill/>
        </p:spPr>
        <p:txBody>
          <a:bodyPr wrap="none" lIns="91440" tIns="45720" rIns="91440" bIns="45720">
            <a:spAutoFit/>
          </a:bodyPr>
          <a:lstStyle/>
          <a:p>
            <a:pPr algn="ctr"/>
            <a:r>
              <a:rPr lang="en-US" sz="4000" b="1" cap="none" spc="0" dirty="0">
                <a:ln w="0"/>
                <a:solidFill>
                  <a:schemeClr val="tx1"/>
                </a:solidFill>
                <a:effectLst>
                  <a:outerShdw blurRad="38100" dist="19050" dir="2700000" algn="tl" rotWithShape="0">
                    <a:schemeClr val="dk1">
                      <a:alpha val="40000"/>
                    </a:schemeClr>
                  </a:outerShdw>
                </a:effectLst>
              </a:rPr>
              <a:t>More details:</a:t>
            </a:r>
          </a:p>
        </p:txBody>
      </p:sp>
    </p:spTree>
    <p:extLst>
      <p:ext uri="{BB962C8B-B14F-4D97-AF65-F5344CB8AC3E}">
        <p14:creationId xmlns:p14="http://schemas.microsoft.com/office/powerpoint/2010/main" val="212305178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491880" y="796642"/>
            <a:ext cx="5564534" cy="400110"/>
          </a:xfrm>
          <a:prstGeom prst="rect">
            <a:avLst/>
          </a:prstGeom>
          <a:ln w="25400">
            <a:solidFill>
              <a:schemeClr val="accent1"/>
            </a:solidFill>
          </a:ln>
        </p:spPr>
        <p:txBody>
          <a:bodyPr wrap="none">
            <a:spAutoFit/>
          </a:bodyPr>
          <a:lstStyle/>
          <a:p>
            <a:r>
              <a:rPr lang="en-US" sz="2000" b="1" dirty="0">
                <a:solidFill>
                  <a:srgbClr val="FF0000"/>
                </a:solidFill>
              </a:rPr>
              <a:t>SERVICE USED:</a:t>
            </a:r>
            <a:r>
              <a:rPr lang="en-US" sz="2000" dirty="0">
                <a:solidFill>
                  <a:srgbClr val="FF0000"/>
                </a:solidFill>
              </a:rPr>
              <a:t> </a:t>
            </a:r>
            <a:r>
              <a:rPr lang="en-US" sz="2000" dirty="0">
                <a:hlinkClick r:id="rId2"/>
              </a:rPr>
              <a:t>https://planetcalc.com/5992/</a:t>
            </a:r>
            <a:r>
              <a:rPr lang="en-US" sz="2000" dirty="0"/>
              <a:t>  </a:t>
            </a:r>
          </a:p>
        </p:txBody>
      </p:sp>
      <p:sp>
        <p:nvSpPr>
          <p:cNvPr id="19" name="Rectangle 18"/>
          <p:cNvSpPr/>
          <p:nvPr/>
        </p:nvSpPr>
        <p:spPr>
          <a:xfrm>
            <a:off x="1379081" y="1196752"/>
            <a:ext cx="7455887" cy="646331"/>
          </a:xfrm>
          <a:prstGeom prst="rect">
            <a:avLst/>
          </a:prstGeom>
          <a:noFill/>
        </p:spPr>
        <p:txBody>
          <a:bodyPr wrap="none" lIns="91440" tIns="45720" rIns="91440" bIns="45720">
            <a:spAutoFit/>
          </a:bodyPr>
          <a:lstStyle/>
          <a:p>
            <a:pPr algn="r"/>
            <a:r>
              <a:rPr lang="en-US" sz="1800" b="0" cap="none" spc="0" dirty="0">
                <a:ln w="0"/>
                <a:solidFill>
                  <a:schemeClr val="tx1"/>
                </a:solidFill>
                <a:effectLst>
                  <a:outerShdw blurRad="38100" dist="19050" dir="2700000" algn="tl" rotWithShape="0">
                    <a:schemeClr val="dk1">
                      <a:alpha val="40000"/>
                    </a:schemeClr>
                  </a:outerShdw>
                </a:effectLst>
              </a:rPr>
              <a:t>Data for training is here: </a:t>
            </a:r>
            <a:r>
              <a:rPr lang="en-US" sz="1800" dirty="0">
                <a:hlinkClick r:id="rId3"/>
              </a:rPr>
              <a:t>https://ai.it.jyu.fi/vagan/ontologies/2023/X.docx</a:t>
            </a:r>
            <a:endParaRPr lang="en-US" sz="1800" dirty="0"/>
          </a:p>
          <a:p>
            <a:pPr algn="r"/>
            <a:r>
              <a:rPr lang="en-US" sz="1800" dirty="0">
                <a:hlinkClick r:id="rId3"/>
              </a:rPr>
              <a:t>https://ai.it.jyu.fi/vagan/ontologies/2023/Y.docx</a:t>
            </a:r>
            <a:endParaRPr lang="en-US" sz="1800" dirty="0"/>
          </a:p>
        </p:txBody>
      </p:sp>
      <p:sp>
        <p:nvSpPr>
          <p:cNvPr id="20" name="Rectangle 19"/>
          <p:cNvSpPr/>
          <p:nvPr/>
        </p:nvSpPr>
        <p:spPr>
          <a:xfrm>
            <a:off x="0" y="91952"/>
            <a:ext cx="3350597" cy="707886"/>
          </a:xfrm>
          <a:prstGeom prst="rect">
            <a:avLst/>
          </a:prstGeom>
          <a:noFill/>
        </p:spPr>
        <p:txBody>
          <a:bodyPr wrap="none" lIns="91440" tIns="45720" rIns="91440" bIns="45720">
            <a:spAutoFit/>
          </a:bodyPr>
          <a:lstStyle/>
          <a:p>
            <a:pPr algn="ctr"/>
            <a:r>
              <a:rPr lang="en-US" sz="4000" b="1" cap="none" spc="0" dirty="0">
                <a:ln w="0"/>
                <a:solidFill>
                  <a:schemeClr val="tx1"/>
                </a:solidFill>
                <a:effectLst>
                  <a:outerShdw blurRad="38100" dist="19050" dir="2700000" algn="tl" rotWithShape="0">
                    <a:schemeClr val="dk1">
                      <a:alpha val="40000"/>
                    </a:schemeClr>
                  </a:outerShdw>
                </a:effectLst>
              </a:rPr>
              <a:t>More details:</a:t>
            </a:r>
          </a:p>
        </p:txBody>
      </p:sp>
      <p:grpSp>
        <p:nvGrpSpPr>
          <p:cNvPr id="5" name="Group 4"/>
          <p:cNvGrpSpPr/>
          <p:nvPr/>
        </p:nvGrpSpPr>
        <p:grpSpPr>
          <a:xfrm>
            <a:off x="35496" y="1988840"/>
            <a:ext cx="9108504" cy="4259421"/>
            <a:chOff x="35496" y="1988840"/>
            <a:chExt cx="9108504" cy="4259421"/>
          </a:xfrm>
        </p:grpSpPr>
        <p:pic>
          <p:nvPicPr>
            <p:cNvPr id="2" name="Picture 1"/>
            <p:cNvPicPr>
              <a:picLocks noChangeAspect="1"/>
            </p:cNvPicPr>
            <p:nvPr/>
          </p:nvPicPr>
          <p:blipFill>
            <a:blip r:embed="rId4"/>
            <a:stretch>
              <a:fillRect/>
            </a:stretch>
          </p:blipFill>
          <p:spPr>
            <a:xfrm>
              <a:off x="35496" y="1988840"/>
              <a:ext cx="9020918" cy="1867797"/>
            </a:xfrm>
            <a:prstGeom prst="rect">
              <a:avLst/>
            </a:prstGeom>
          </p:spPr>
        </p:pic>
        <p:pic>
          <p:nvPicPr>
            <p:cNvPr id="3" name="Picture 2"/>
            <p:cNvPicPr>
              <a:picLocks noChangeAspect="1"/>
            </p:cNvPicPr>
            <p:nvPr/>
          </p:nvPicPr>
          <p:blipFill>
            <a:blip r:embed="rId5"/>
            <a:stretch>
              <a:fillRect/>
            </a:stretch>
          </p:blipFill>
          <p:spPr>
            <a:xfrm>
              <a:off x="179512" y="4041153"/>
              <a:ext cx="8964488" cy="2207108"/>
            </a:xfrm>
            <a:prstGeom prst="rect">
              <a:avLst/>
            </a:prstGeom>
          </p:spPr>
        </p:pic>
        <p:sp>
          <p:nvSpPr>
            <p:cNvPr id="4" name="Rounded Rectangle 3"/>
            <p:cNvSpPr/>
            <p:nvPr/>
          </p:nvSpPr>
          <p:spPr>
            <a:xfrm>
              <a:off x="137096" y="4832216"/>
              <a:ext cx="2232248" cy="648072"/>
            </a:xfrm>
            <a:prstGeom prst="roundRect">
              <a:avLst>
                <a:gd name="adj" fmla="val 2664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478147" y="4727553"/>
              <a:ext cx="1633565" cy="648072"/>
            </a:xfrm>
            <a:prstGeom prst="roundRect">
              <a:avLst>
                <a:gd name="adj" fmla="val 2664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235819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B13FC4-6004-DE62-2396-EB59CE6FCEFB}"/>
              </a:ext>
            </a:extLst>
          </p:cNvPr>
          <p:cNvSpPr/>
          <p:nvPr/>
        </p:nvSpPr>
        <p:spPr>
          <a:xfrm>
            <a:off x="0" y="11659"/>
            <a:ext cx="9828584" cy="6878806"/>
          </a:xfrm>
          <a:prstGeom prst="rect">
            <a:avLst/>
          </a:prstGeom>
        </p:spPr>
        <p:txBody>
          <a:bodyPr wrap="square">
            <a:spAutoFit/>
          </a:bodyPr>
          <a:lstStyle/>
          <a:p>
            <a:r>
              <a:rPr lang="en-US" sz="900" dirty="0"/>
              <a:t>PREFIX </a:t>
            </a:r>
            <a:r>
              <a:rPr lang="en-US" sz="900" dirty="0" err="1"/>
              <a:t>rdf</a:t>
            </a:r>
            <a:r>
              <a:rPr lang="en-US" sz="900" dirty="0"/>
              <a:t>: &lt;http://www.w3.org/1999/02/22-rdf-syntax-ns#&gt;</a:t>
            </a:r>
          </a:p>
          <a:p>
            <a:r>
              <a:rPr lang="en-US" sz="900" dirty="0"/>
              <a:t>PREFIX </a:t>
            </a:r>
            <a:r>
              <a:rPr lang="en-US" sz="900" dirty="0" err="1"/>
              <a:t>dbo</a:t>
            </a:r>
            <a:r>
              <a:rPr lang="en-US" sz="900" dirty="0"/>
              <a:t>: &lt;http://dbpedia.org/ontology/&gt;</a:t>
            </a:r>
          </a:p>
          <a:p>
            <a:r>
              <a:rPr lang="en-US" sz="900" dirty="0"/>
              <a:t>PREFIX </a:t>
            </a:r>
            <a:r>
              <a:rPr lang="en-US" sz="900" dirty="0" err="1"/>
              <a:t>dbp</a:t>
            </a:r>
            <a:r>
              <a:rPr lang="en-US" sz="900" dirty="0"/>
              <a:t>: &lt;http://dbpedia.org/property/&gt;</a:t>
            </a:r>
          </a:p>
          <a:p>
            <a:r>
              <a:rPr lang="en-US" sz="900" dirty="0"/>
              <a:t>PREFIX owl: &lt;http://www.w3.org/2002/07/owl#&gt;</a:t>
            </a:r>
          </a:p>
          <a:p>
            <a:r>
              <a:rPr lang="en-US" sz="900" dirty="0"/>
              <a:t>PREFIX </a:t>
            </a:r>
            <a:r>
              <a:rPr lang="en-US" sz="900" dirty="0" err="1"/>
              <a:t>xsd</a:t>
            </a:r>
            <a:r>
              <a:rPr lang="en-US" sz="900" dirty="0"/>
              <a:t>: &lt;http://www.w3.org/2001/XMLSchema#&gt;</a:t>
            </a:r>
          </a:p>
          <a:p>
            <a:r>
              <a:rPr lang="en-US" sz="900" dirty="0"/>
              <a:t>PREFIX </a:t>
            </a:r>
            <a:r>
              <a:rPr lang="en-US" sz="900" dirty="0" err="1"/>
              <a:t>rdfs</a:t>
            </a:r>
            <a:r>
              <a:rPr lang="en-US" sz="900" dirty="0"/>
              <a:t>: &lt;http://www.w3.org/2000/01/rdf-schema#&gt;</a:t>
            </a:r>
          </a:p>
          <a:p>
            <a:r>
              <a:rPr lang="en-US" sz="900" dirty="0"/>
              <a:t>PREFIX </a:t>
            </a:r>
            <a:r>
              <a:rPr lang="en-US" sz="900" dirty="0" err="1"/>
              <a:t>db</a:t>
            </a:r>
            <a:r>
              <a:rPr lang="en-US" sz="900" dirty="0"/>
              <a:t>: &lt;http://dbpedia.org/page/&gt;</a:t>
            </a:r>
          </a:p>
          <a:p>
            <a:r>
              <a:rPr lang="en-US" sz="900" dirty="0"/>
              <a:t>PREFIX </a:t>
            </a:r>
            <a:r>
              <a:rPr lang="en-US" sz="900" dirty="0" err="1"/>
              <a:t>dbr</a:t>
            </a:r>
            <a:r>
              <a:rPr lang="en-US" sz="900" dirty="0"/>
              <a:t>: &lt;http://dbpedia.org/resource/&gt;</a:t>
            </a:r>
          </a:p>
          <a:p>
            <a:r>
              <a:rPr lang="en-US" sz="900" dirty="0"/>
              <a:t>PREFIX </a:t>
            </a:r>
            <a:r>
              <a:rPr lang="en-US" sz="900" dirty="0" err="1"/>
              <a:t>dbpedia</a:t>
            </a:r>
            <a:r>
              <a:rPr lang="en-US" sz="900" dirty="0"/>
              <a:t>: &lt;http://dbpedia.org/&gt;</a:t>
            </a:r>
          </a:p>
          <a:p>
            <a:pPr defTabSz="685800" fontAlgn="auto">
              <a:spcBef>
                <a:spcPts val="0"/>
              </a:spcBef>
              <a:spcAft>
                <a:spcPts val="0"/>
              </a:spcAft>
            </a:pPr>
            <a:r>
              <a:rPr lang="en-US" sz="900" dirty="0">
                <a:solidFill>
                  <a:prstClr val="black"/>
                </a:solidFill>
                <a:cs typeface="Arial" panose="020B0604020202020204" pitchFamily="34" charset="0"/>
              </a:rPr>
              <a:t>PREFIX : &lt;https://ai.it.jyu.fi/vagan/ontologies/2023/</a:t>
            </a:r>
            <a:r>
              <a:rPr lang="en-US" sz="900" b="1" dirty="0">
                <a:solidFill>
                  <a:srgbClr val="FF0000"/>
                </a:solidFill>
                <a:cs typeface="Arial" panose="020B0604020202020204" pitchFamily="34" charset="0"/>
              </a:rPr>
              <a:t>lifespan</a:t>
            </a:r>
            <a:r>
              <a:rPr lang="en-US" sz="900" dirty="0">
                <a:solidFill>
                  <a:prstClr val="black"/>
                </a:solidFill>
                <a:cs typeface="Arial" panose="020B0604020202020204" pitchFamily="34" charset="0"/>
              </a:rPr>
              <a:t>.owl#&gt;</a:t>
            </a:r>
          </a:p>
          <a:p>
            <a:endParaRPr lang="en-US" sz="900" dirty="0"/>
          </a:p>
          <a:p>
            <a:pPr defTabSz="685800" fontAlgn="auto">
              <a:spcBef>
                <a:spcPts val="0"/>
              </a:spcBef>
              <a:spcAft>
                <a:spcPts val="0"/>
              </a:spcAft>
            </a:pPr>
            <a:r>
              <a:rPr lang="en-US" sz="900" dirty="0">
                <a:solidFill>
                  <a:srgbClr val="FF0000"/>
                </a:solidFill>
              </a:rPr>
              <a:t>CONSTRUCT</a:t>
            </a:r>
          </a:p>
          <a:p>
            <a:pPr defTabSz="685800" fontAlgn="auto">
              <a:spcBef>
                <a:spcPts val="0"/>
              </a:spcBef>
              <a:spcAft>
                <a:spcPts val="0"/>
              </a:spcAft>
            </a:pPr>
            <a:r>
              <a:rPr lang="en-US" sz="900" dirty="0">
                <a:solidFill>
                  <a:prstClr val="black"/>
                </a:solidFill>
                <a:cs typeface="Arial" panose="020B0604020202020204" pitchFamily="34" charset="0"/>
              </a:rPr>
              <a:t>{</a:t>
            </a:r>
          </a:p>
          <a:p>
            <a:pPr defTabSz="685800" fontAlgn="auto">
              <a:spcBef>
                <a:spcPts val="0"/>
              </a:spcBef>
              <a:spcAft>
                <a:spcPts val="0"/>
              </a:spcAft>
            </a:pPr>
            <a:endParaRPr lang="en-US" sz="900" dirty="0">
              <a:solidFill>
                <a:prstClr val="black"/>
              </a:solidFill>
              <a:cs typeface="Arial" panose="020B0604020202020204" pitchFamily="34" charset="0"/>
            </a:endParaRPr>
          </a:p>
          <a:p>
            <a:r>
              <a:rPr lang="en-US" sz="900" dirty="0" err="1"/>
              <a:t>dbo:Person</a:t>
            </a:r>
            <a:r>
              <a:rPr lang="en-US" sz="900" dirty="0">
                <a:solidFill>
                  <a:prstClr val="black"/>
                </a:solidFill>
                <a:cs typeface="Arial" panose="020B0604020202020204" pitchFamily="34" charset="0"/>
              </a:rPr>
              <a:t> </a:t>
            </a:r>
            <a:r>
              <a:rPr lang="en-US" sz="900" dirty="0">
                <a:solidFill>
                  <a:srgbClr val="7030A0"/>
                </a:solidFill>
              </a:rPr>
              <a:t>a</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owl:Class</a:t>
            </a:r>
            <a:r>
              <a:rPr lang="en-US" sz="900" dirty="0">
                <a:solidFill>
                  <a:prstClr val="black"/>
                </a:solidFill>
                <a:cs typeface="Arial" panose="020B0604020202020204" pitchFamily="34" charset="0"/>
              </a:rPr>
              <a:t> .</a:t>
            </a:r>
            <a:r>
              <a:rPr lang="en-US" sz="900" dirty="0"/>
              <a:t>  ?person   </a:t>
            </a:r>
            <a:r>
              <a:rPr lang="en-US" sz="900" dirty="0" err="1">
                <a:solidFill>
                  <a:srgbClr val="7030A0"/>
                </a:solidFill>
              </a:rPr>
              <a:t>rdf:type</a:t>
            </a:r>
            <a:r>
              <a:rPr lang="en-US" sz="900" dirty="0"/>
              <a:t>   </a:t>
            </a:r>
            <a:r>
              <a:rPr lang="en-US" sz="900" dirty="0" err="1"/>
              <a:t>dbo:Person</a:t>
            </a:r>
            <a:r>
              <a:rPr lang="en-US" sz="900" dirty="0"/>
              <a:t> .</a:t>
            </a:r>
          </a:p>
          <a:p>
            <a:r>
              <a:rPr lang="en-US" sz="900" dirty="0" err="1">
                <a:solidFill>
                  <a:prstClr val="black"/>
                </a:solidFill>
                <a:cs typeface="Arial" panose="020B0604020202020204" pitchFamily="34" charset="0"/>
              </a:rPr>
              <a:t>dbo:parent</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owl:ObjectProperty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a:t>
            </a:r>
          </a:p>
          <a:p>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p>
          <a:p>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endParaRPr lang="en-US" sz="900" dirty="0"/>
          </a:p>
          <a:p>
            <a:r>
              <a:rPr lang="en-US" sz="900" dirty="0"/>
              <a:t>  ?person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r>
              <a:rPr lang="en-US" sz="900" dirty="0"/>
              <a:t>  ?person </a:t>
            </a:r>
            <a:r>
              <a:rPr lang="en-US" sz="900" dirty="0" err="1">
                <a:solidFill>
                  <a:srgbClr val="7030A0"/>
                </a:solidFill>
              </a:rPr>
              <a:t>dbo:parent</a:t>
            </a:r>
            <a:r>
              <a:rPr lang="en-US" sz="900" dirty="0"/>
              <a:t> ?parent1 . ?parent1 </a:t>
            </a:r>
            <a:r>
              <a:rPr lang="en-US" sz="900" dirty="0" err="1">
                <a:solidFill>
                  <a:srgbClr val="7030A0"/>
                </a:solidFill>
              </a:rPr>
              <a:t>rdf:type</a:t>
            </a:r>
            <a:r>
              <a:rPr lang="en-US" sz="900" dirty="0"/>
              <a:t> </a:t>
            </a:r>
            <a:r>
              <a:rPr lang="en-US" sz="900" dirty="0" err="1"/>
              <a:t>dbo:Person</a:t>
            </a:r>
            <a:r>
              <a:rPr lang="en-US" sz="900" dirty="0"/>
              <a:t> .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?person </a:t>
            </a:r>
            <a:r>
              <a:rPr lang="en-US" sz="900" dirty="0" err="1">
                <a:solidFill>
                  <a:srgbClr val="7030A0"/>
                </a:solidFill>
              </a:rPr>
              <a:t>dbo:parent</a:t>
            </a:r>
            <a:r>
              <a:rPr lang="en-US" sz="900" dirty="0"/>
              <a:t> ?parent2 . ?parent2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r>
              <a:rPr lang="en-US" sz="900" dirty="0"/>
              <a:t>?parent1 </a:t>
            </a:r>
            <a:r>
              <a:rPr lang="en-US" sz="900" dirty="0" err="1"/>
              <a:t>owl:differentFrom</a:t>
            </a:r>
            <a:r>
              <a:rPr lang="en-US" sz="900" dirty="0"/>
              <a:t> ?parent2 . ?parent1 </a:t>
            </a:r>
            <a:r>
              <a:rPr lang="en-US" sz="900" dirty="0" err="1"/>
              <a:t>owl:differentFrom</a:t>
            </a:r>
            <a:r>
              <a:rPr lang="en-US" sz="900" dirty="0"/>
              <a:t> ?person . ?parent2 </a:t>
            </a:r>
            <a:r>
              <a:rPr lang="en-US" sz="900" dirty="0" err="1"/>
              <a:t>owl:differentFrom</a:t>
            </a:r>
            <a:r>
              <a:rPr lang="en-US" sz="900" dirty="0"/>
              <a:t> ?person .</a:t>
            </a:r>
          </a:p>
          <a:p>
            <a:pPr defTabSz="685800" fontAlgn="auto">
              <a:spcBef>
                <a:spcPts val="0"/>
              </a:spcBef>
              <a:spcAft>
                <a:spcPts val="0"/>
              </a:spcAft>
            </a:pPr>
            <a:r>
              <a:rPr lang="en-US" sz="900" dirty="0">
                <a:solidFill>
                  <a:prstClr val="black"/>
                </a:solidFill>
                <a:cs typeface="Arial" panose="020B0604020202020204" pitchFamily="34" charset="0"/>
              </a:rPr>
              <a:t>:parent1Life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:parent1Life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:parent1Life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solidFill>
                  <a:prstClr val="black"/>
                </a:solidFill>
                <a:cs typeface="Arial" panose="020B0604020202020204" pitchFamily="34" charset="0"/>
              </a:rPr>
              <a:t>:parent2Life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:parent2Life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:parent2Life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ownLife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ownLife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ownLife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ownYearOfBirth</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ownYearOfBirth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ownYearOfBirth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t>  ?person   </a:t>
            </a:r>
            <a:r>
              <a:rPr lang="en-US" sz="900" dirty="0">
                <a:solidFill>
                  <a:srgbClr val="7030A0"/>
                </a:solidFill>
              </a:rPr>
              <a:t>:parent1Life</a:t>
            </a:r>
            <a:r>
              <a:rPr lang="en-US" sz="900" dirty="0"/>
              <a:t> ?</a:t>
            </a:r>
            <a:r>
              <a:rPr lang="en-US" sz="900" dirty="0" err="1"/>
              <a:t>lifeSpanOfParentOne</a:t>
            </a:r>
            <a:r>
              <a:rPr lang="en-US" sz="900" dirty="0"/>
              <a:t> . ?person   </a:t>
            </a:r>
            <a:r>
              <a:rPr lang="en-US" sz="900" dirty="0">
                <a:solidFill>
                  <a:srgbClr val="7030A0"/>
                </a:solidFill>
              </a:rPr>
              <a:t>:parent2Life</a:t>
            </a:r>
            <a:r>
              <a:rPr lang="en-US" sz="900" dirty="0"/>
              <a:t> ?</a:t>
            </a:r>
            <a:r>
              <a:rPr lang="en-US" sz="900" dirty="0" err="1"/>
              <a:t>lifeSpanOfParentTwo</a:t>
            </a:r>
            <a:r>
              <a:rPr lang="en-US" sz="900" dirty="0"/>
              <a:t> .</a:t>
            </a:r>
          </a:p>
          <a:p>
            <a:pPr defTabSz="685800" fontAlgn="auto">
              <a:spcBef>
                <a:spcPts val="0"/>
              </a:spcBef>
              <a:spcAft>
                <a:spcPts val="0"/>
              </a:spcAft>
            </a:pPr>
            <a:r>
              <a:rPr lang="en-US" sz="900" dirty="0"/>
              <a:t>  ?person   </a:t>
            </a:r>
            <a:r>
              <a:rPr lang="en-US" sz="900" dirty="0">
                <a:solidFill>
                  <a:srgbClr val="7030A0"/>
                </a:solidFill>
              </a:rPr>
              <a:t>:</a:t>
            </a:r>
            <a:r>
              <a:rPr lang="en-US" sz="900" dirty="0" err="1">
                <a:solidFill>
                  <a:srgbClr val="7030A0"/>
                </a:solidFill>
              </a:rPr>
              <a:t>ownLife</a:t>
            </a:r>
            <a:r>
              <a:rPr lang="en-US" sz="900" dirty="0">
                <a:solidFill>
                  <a:srgbClr val="7030A0"/>
                </a:solidFill>
              </a:rPr>
              <a:t> </a:t>
            </a:r>
            <a:r>
              <a:rPr lang="en-US" sz="900" dirty="0"/>
              <a:t>?</a:t>
            </a:r>
            <a:r>
              <a:rPr lang="en-US" sz="900" dirty="0" err="1"/>
              <a:t>lifeSpanOfPerson</a:t>
            </a:r>
            <a:r>
              <a:rPr lang="en-US" sz="900" dirty="0"/>
              <a:t> .</a:t>
            </a:r>
            <a:r>
              <a:rPr lang="en-US" sz="900" dirty="0">
                <a:solidFill>
                  <a:prstClr val="black"/>
                </a:solidFill>
                <a:cs typeface="Arial" panose="020B0604020202020204" pitchFamily="34" charset="0"/>
              </a:rPr>
              <a:t> </a:t>
            </a:r>
            <a:r>
              <a:rPr lang="en-US" sz="900" dirty="0"/>
              <a:t>?person   </a:t>
            </a:r>
            <a:r>
              <a:rPr lang="en-US" sz="900" dirty="0">
                <a:solidFill>
                  <a:srgbClr val="7030A0"/>
                </a:solidFill>
              </a:rPr>
              <a:t>:</a:t>
            </a:r>
            <a:r>
              <a:rPr lang="en-US" sz="900" dirty="0" err="1">
                <a:solidFill>
                  <a:srgbClr val="7030A0"/>
                </a:solidFill>
              </a:rPr>
              <a:t>ownYearOfBirth</a:t>
            </a:r>
            <a:r>
              <a:rPr lang="en-US" sz="900" dirty="0">
                <a:solidFill>
                  <a:srgbClr val="7030A0"/>
                </a:solidFill>
              </a:rPr>
              <a:t> </a:t>
            </a:r>
            <a:r>
              <a:rPr lang="en-US" sz="900" dirty="0"/>
              <a:t>?</a:t>
            </a:r>
            <a:r>
              <a:rPr lang="en-US" sz="900" dirty="0" err="1"/>
              <a:t>yearOfBirth</a:t>
            </a:r>
            <a:r>
              <a:rPr lang="en-US" sz="900" dirty="0"/>
              <a:t> .</a:t>
            </a:r>
            <a:endParaRPr lang="en-US" sz="900" dirty="0">
              <a:solidFill>
                <a:prstClr val="black"/>
              </a:solidFill>
              <a:cs typeface="Arial" panose="020B0604020202020204" pitchFamily="34" charset="0"/>
            </a:endParaRPr>
          </a:p>
          <a:p>
            <a:pPr defTabSz="685800" fontAlgn="auto">
              <a:spcBef>
                <a:spcPts val="0"/>
              </a:spcBef>
              <a:spcAft>
                <a:spcPts val="0"/>
              </a:spcAft>
            </a:pPr>
            <a:r>
              <a:rPr lang="en-US" sz="900" dirty="0">
                <a:solidFill>
                  <a:prstClr val="black"/>
                </a:solidFill>
                <a:cs typeface="Arial" panose="020B0604020202020204" pitchFamily="34" charset="0"/>
              </a:rPr>
              <a:t>}</a:t>
            </a:r>
          </a:p>
          <a:p>
            <a:pPr defTabSz="685800" fontAlgn="auto">
              <a:spcBef>
                <a:spcPts val="0"/>
              </a:spcBef>
              <a:spcAft>
                <a:spcPts val="0"/>
              </a:spcAft>
            </a:pPr>
            <a:endParaRPr lang="en-US" sz="900" dirty="0">
              <a:solidFill>
                <a:prstClr val="black"/>
              </a:solidFill>
              <a:cs typeface="Arial" panose="020B0604020202020204" pitchFamily="34" charset="0"/>
            </a:endParaRPr>
          </a:p>
          <a:p>
            <a:r>
              <a:rPr lang="en-US" sz="900" dirty="0">
                <a:solidFill>
                  <a:srgbClr val="FF0000"/>
                </a:solidFill>
              </a:rPr>
              <a:t>WHERE</a:t>
            </a:r>
            <a:r>
              <a:rPr lang="en-US" sz="900" dirty="0"/>
              <a:t> {</a:t>
            </a:r>
          </a:p>
          <a:p>
            <a:r>
              <a:rPr lang="en-US" sz="900" dirty="0"/>
              <a:t>  ?person   </a:t>
            </a:r>
            <a:r>
              <a:rPr lang="en-US" sz="900" dirty="0" err="1">
                <a:solidFill>
                  <a:srgbClr val="7030A0"/>
                </a:solidFill>
              </a:rPr>
              <a:t>rdf:type</a:t>
            </a:r>
            <a:r>
              <a:rPr lang="en-US" sz="900" dirty="0"/>
              <a:t>               </a:t>
            </a:r>
            <a:r>
              <a:rPr lang="en-US" sz="900" dirty="0" err="1"/>
              <a:t>dbo:Person</a:t>
            </a:r>
            <a:r>
              <a:rPr lang="en-US" sz="900" dirty="0"/>
              <a:t> . ?person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r>
              <a:rPr lang="en-US" sz="900" dirty="0"/>
              <a:t>  ?parent1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rdf:type</a:t>
            </a:r>
            <a:r>
              <a:rPr lang="en-US" sz="900" dirty="0"/>
              <a:t>   </a:t>
            </a:r>
            <a:r>
              <a:rPr lang="en-US" sz="900" dirty="0" err="1"/>
              <a:t>dbo:Person</a:t>
            </a:r>
            <a:r>
              <a:rPr lang="en-US" sz="900" dirty="0"/>
              <a:t> .  </a:t>
            </a:r>
          </a:p>
          <a:p>
            <a:r>
              <a:rPr lang="en-US" sz="900" dirty="0">
                <a:solidFill>
                  <a:srgbClr val="FF0000"/>
                </a:solidFill>
              </a:rPr>
              <a:t>   FILTER</a:t>
            </a:r>
            <a:r>
              <a:rPr lang="en-US" sz="900" dirty="0"/>
              <a:t> (?parent1 != ?parent2)</a:t>
            </a:r>
          </a:p>
          <a:p>
            <a:r>
              <a:rPr lang="en-US" sz="900" dirty="0">
                <a:solidFill>
                  <a:srgbClr val="FF0000"/>
                </a:solidFill>
              </a:rPr>
              <a:t>   FILTER</a:t>
            </a:r>
            <a:r>
              <a:rPr lang="en-US" sz="900" dirty="0"/>
              <a:t> (?parent2 != ?parent1)  </a:t>
            </a:r>
            <a:r>
              <a:rPr lang="en-US" sz="900" dirty="0">
                <a:solidFill>
                  <a:srgbClr val="00B050"/>
                </a:solidFill>
              </a:rPr>
              <a:t># Exclude the first parent</a:t>
            </a:r>
          </a:p>
          <a:p>
            <a:r>
              <a:rPr lang="en-US" sz="900" dirty="0">
                <a:solidFill>
                  <a:srgbClr val="FF0000"/>
                </a:solidFill>
              </a:rPr>
              <a:t>   FILTER</a:t>
            </a:r>
            <a:r>
              <a:rPr lang="en-US" sz="900" dirty="0"/>
              <a:t> (?parent2 != ?person)</a:t>
            </a:r>
            <a:r>
              <a:rPr lang="en-US" sz="900" dirty="0">
                <a:solidFill>
                  <a:srgbClr val="FF0000"/>
                </a:solidFill>
              </a:rPr>
              <a:t> </a:t>
            </a:r>
          </a:p>
          <a:p>
            <a:r>
              <a:rPr lang="en-US" sz="900" dirty="0">
                <a:solidFill>
                  <a:srgbClr val="FF0000"/>
                </a:solidFill>
              </a:rPr>
              <a:t>   FILTER</a:t>
            </a:r>
            <a:r>
              <a:rPr lang="en-US" sz="900" dirty="0"/>
              <a:t> (?parent1 != ?person)</a:t>
            </a:r>
            <a:endParaRPr lang="en-US" sz="900" dirty="0">
              <a:solidFill>
                <a:srgbClr val="FF0000"/>
              </a:solidFill>
            </a:endParaRPr>
          </a:p>
          <a:p>
            <a:endParaRPr lang="en-US" sz="900" dirty="0"/>
          </a:p>
          <a:p>
            <a:r>
              <a:rPr lang="en-US" sz="900" dirty="0"/>
              <a:t>  ?person   </a:t>
            </a:r>
            <a:r>
              <a:rPr lang="en-US" sz="900" dirty="0">
                <a:solidFill>
                  <a:srgbClr val="7030A0"/>
                </a:solidFill>
              </a:rPr>
              <a:t>dbo:parent</a:t>
            </a:r>
            <a:r>
              <a:rPr lang="en-US" sz="900" dirty="0"/>
              <a:t>          ?parent1 .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?person   </a:t>
            </a:r>
            <a:r>
              <a:rPr lang="en-US" sz="900" dirty="0">
                <a:solidFill>
                  <a:srgbClr val="7030A0"/>
                </a:solidFill>
              </a:rPr>
              <a:t>dbo:parent</a:t>
            </a:r>
            <a:r>
              <a:rPr lang="en-US" sz="900" dirty="0"/>
              <a:t>          ?parent2 .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r>
              <a:rPr lang="en-US" sz="900" dirty="0">
                <a:solidFill>
                  <a:srgbClr val="FF0000"/>
                </a:solidFill>
              </a:rPr>
              <a:t>  </a:t>
            </a:r>
          </a:p>
          <a:p>
            <a:r>
              <a:rPr lang="en-US" sz="900" dirty="0">
                <a:solidFill>
                  <a:srgbClr val="FF0000"/>
                </a:solidFill>
              </a:rPr>
              <a:t>  BIND</a:t>
            </a:r>
            <a:r>
              <a:rPr lang="en-US" sz="900" dirty="0"/>
              <a:t>(YEAR(</a:t>
            </a:r>
            <a:r>
              <a:rPr lang="en-US" sz="900" dirty="0" err="1"/>
              <a:t>xsd:date</a:t>
            </a:r>
            <a:r>
              <a:rPr lang="en-US" sz="900" dirty="0"/>
              <a:t>(?parent1DeathDate)) - YEAR(</a:t>
            </a:r>
            <a:r>
              <a:rPr lang="en-US" sz="900" dirty="0" err="1"/>
              <a:t>xsd:date</a:t>
            </a:r>
            <a:r>
              <a:rPr lang="en-US" sz="900" dirty="0"/>
              <a:t>(?parent1BirthDate)) AS ?</a:t>
            </a:r>
            <a:r>
              <a:rPr lang="en-US" sz="900" dirty="0" err="1"/>
              <a:t>lifeSpanOfParentOne</a:t>
            </a:r>
            <a:r>
              <a:rPr lang="en-US" sz="900" dirty="0"/>
              <a:t>) </a:t>
            </a:r>
            <a:r>
              <a:rPr lang="en-US" sz="900" dirty="0">
                <a:solidFill>
                  <a:srgbClr val="00B050"/>
                </a:solidFill>
              </a:rPr>
              <a:t># Compute lifespan in YEARs</a:t>
            </a:r>
          </a:p>
          <a:p>
            <a:r>
              <a:rPr lang="en-US" sz="900" dirty="0"/>
              <a:t>  </a:t>
            </a:r>
            <a:r>
              <a:rPr lang="en-US" sz="900" dirty="0">
                <a:solidFill>
                  <a:srgbClr val="FF0000"/>
                </a:solidFill>
              </a:rPr>
              <a:t>BIND</a:t>
            </a:r>
            <a:r>
              <a:rPr lang="en-US" sz="900" dirty="0"/>
              <a:t>(YEAR(</a:t>
            </a:r>
            <a:r>
              <a:rPr lang="en-US" sz="900" dirty="0" err="1"/>
              <a:t>xsd:date</a:t>
            </a:r>
            <a:r>
              <a:rPr lang="en-US" sz="900" dirty="0"/>
              <a:t>(?parent2DeathDate)) - YEAR(</a:t>
            </a:r>
            <a:r>
              <a:rPr lang="en-US" sz="900" dirty="0" err="1"/>
              <a:t>xsd:date</a:t>
            </a:r>
            <a:r>
              <a:rPr lang="en-US" sz="900" dirty="0"/>
              <a:t>(?parent2BirthDate)) AS ?</a:t>
            </a:r>
            <a:r>
              <a:rPr lang="en-US" sz="900" dirty="0" err="1"/>
              <a:t>lifeSpanOfParentTwo</a:t>
            </a:r>
            <a:r>
              <a:rPr lang="en-US" sz="900" dirty="0"/>
              <a:t>) </a:t>
            </a:r>
            <a:r>
              <a:rPr lang="en-US" sz="900" dirty="0">
                <a:solidFill>
                  <a:srgbClr val="00B050"/>
                </a:solidFill>
              </a:rPr>
              <a:t># Compute lifespan in YEARs</a:t>
            </a:r>
          </a:p>
          <a:p>
            <a:r>
              <a:rPr lang="en-US" sz="900" dirty="0"/>
              <a:t>  </a:t>
            </a:r>
            <a:r>
              <a:rPr lang="en-US" sz="900" dirty="0">
                <a:solidFill>
                  <a:srgbClr val="FF0000"/>
                </a:solidFill>
              </a:rPr>
              <a:t>BIND</a:t>
            </a:r>
            <a:r>
              <a:rPr lang="en-US" sz="900" dirty="0"/>
              <a:t>(YEAR(</a:t>
            </a:r>
            <a:r>
              <a:rPr lang="en-US" sz="900" dirty="0" err="1"/>
              <a:t>xsd:date</a:t>
            </a:r>
            <a:r>
              <a:rPr lang="en-US" sz="900" dirty="0"/>
              <a:t>(?</a:t>
            </a:r>
            <a:r>
              <a:rPr lang="en-US" sz="900" dirty="0" err="1"/>
              <a:t>deathDate</a:t>
            </a:r>
            <a:r>
              <a:rPr lang="en-US" sz="900" dirty="0"/>
              <a:t>)) - YEAR(</a:t>
            </a:r>
            <a:r>
              <a:rPr lang="en-US" sz="900" dirty="0" err="1"/>
              <a:t>xsd:date</a:t>
            </a:r>
            <a:r>
              <a:rPr lang="en-US" sz="900" dirty="0"/>
              <a:t>(?</a:t>
            </a:r>
            <a:r>
              <a:rPr lang="en-US" sz="900" dirty="0" err="1"/>
              <a:t>birthDate</a:t>
            </a:r>
            <a:r>
              <a:rPr lang="en-US" sz="900" dirty="0"/>
              <a:t>)) AS ?</a:t>
            </a:r>
            <a:r>
              <a:rPr lang="en-US" sz="900" dirty="0" err="1"/>
              <a:t>lifeSpanOfPerson</a:t>
            </a:r>
            <a:r>
              <a:rPr lang="en-US" sz="900" dirty="0"/>
              <a:t>) </a:t>
            </a:r>
            <a:r>
              <a:rPr lang="en-US" sz="900" dirty="0">
                <a:solidFill>
                  <a:srgbClr val="00B050"/>
                </a:solidFill>
              </a:rPr>
              <a:t># Compute lifespan in YEARs</a:t>
            </a:r>
          </a:p>
          <a:p>
            <a:r>
              <a:rPr lang="en-US" sz="900" dirty="0"/>
              <a:t>  </a:t>
            </a:r>
            <a:r>
              <a:rPr lang="en-US" sz="900" dirty="0">
                <a:solidFill>
                  <a:srgbClr val="FF0000"/>
                </a:solidFill>
              </a:rPr>
              <a:t>BIND</a:t>
            </a:r>
            <a:r>
              <a:rPr lang="en-US" sz="900" dirty="0"/>
              <a:t>(YEAR(</a:t>
            </a:r>
            <a:r>
              <a:rPr lang="en-US" sz="900" dirty="0" err="1"/>
              <a:t>xsd:date</a:t>
            </a:r>
            <a:r>
              <a:rPr lang="en-US" sz="900" dirty="0"/>
              <a:t>(?</a:t>
            </a:r>
            <a:r>
              <a:rPr lang="en-US" sz="900" dirty="0" err="1"/>
              <a:t>birthDate</a:t>
            </a:r>
            <a:r>
              <a:rPr lang="en-US" sz="900" dirty="0"/>
              <a:t>)) AS ?</a:t>
            </a:r>
            <a:r>
              <a:rPr lang="en-US" sz="900" dirty="0" err="1"/>
              <a:t>yearOfBirth</a:t>
            </a:r>
            <a:r>
              <a:rPr lang="en-US" sz="900" dirty="0"/>
              <a:t>) </a:t>
            </a:r>
            <a:r>
              <a:rPr lang="en-US" sz="900" dirty="0">
                <a:solidFill>
                  <a:srgbClr val="00B050"/>
                </a:solidFill>
              </a:rPr>
              <a:t># Extract birth YEAR from complete birth date</a:t>
            </a:r>
          </a:p>
          <a:p>
            <a:endParaRPr lang="en-US" sz="900" dirty="0">
              <a:solidFill>
                <a:srgbClr val="00B050"/>
              </a:solidFill>
            </a:endParaRPr>
          </a:p>
          <a:p>
            <a:r>
              <a:rPr lang="en-US" sz="900" dirty="0"/>
              <a:t>}</a:t>
            </a:r>
          </a:p>
          <a:p>
            <a:r>
              <a:rPr lang="en-US" sz="900" dirty="0">
                <a:solidFill>
                  <a:srgbClr val="FF0000"/>
                </a:solidFill>
              </a:rPr>
              <a:t>ORDER BY </a:t>
            </a:r>
            <a:r>
              <a:rPr lang="en-US" sz="900" dirty="0"/>
              <a:t>?</a:t>
            </a:r>
            <a:r>
              <a:rPr lang="en-US" sz="900" dirty="0" err="1"/>
              <a:t>yearOfBirth</a:t>
            </a:r>
            <a:endParaRPr lang="en-US" sz="900" dirty="0"/>
          </a:p>
          <a:p>
            <a:r>
              <a:rPr lang="en-US" sz="900" dirty="0">
                <a:solidFill>
                  <a:srgbClr val="FF0000"/>
                </a:solidFill>
              </a:rPr>
              <a:t>LIMIT</a:t>
            </a:r>
            <a:r>
              <a:rPr lang="en-US" sz="900" dirty="0"/>
              <a:t> 1000</a:t>
            </a:r>
          </a:p>
        </p:txBody>
      </p:sp>
      <p:sp>
        <p:nvSpPr>
          <p:cNvPr id="8" name="TextBox 7">
            <a:extLst>
              <a:ext uri="{FF2B5EF4-FFF2-40B4-BE49-F238E27FC236}">
                <a16:creationId xmlns:a16="http://schemas.microsoft.com/office/drawing/2014/main" id="{6BAA7F10-DCD3-E183-E896-EB9C2AF7F2E1}"/>
              </a:ext>
            </a:extLst>
          </p:cNvPr>
          <p:cNvSpPr txBox="1"/>
          <p:nvPr/>
        </p:nvSpPr>
        <p:spPr>
          <a:xfrm>
            <a:off x="4860939" y="1403378"/>
            <a:ext cx="4176464" cy="307777"/>
          </a:xfrm>
          <a:prstGeom prst="rect">
            <a:avLst/>
          </a:prstGeom>
          <a:noFill/>
        </p:spPr>
        <p:txBody>
          <a:bodyPr wrap="square">
            <a:spAutoFit/>
          </a:bodyPr>
          <a:lstStyle/>
          <a:p>
            <a:r>
              <a:rPr lang="fi-FI" dirty="0"/>
              <a:t> </a:t>
            </a:r>
            <a:r>
              <a:rPr lang="fi-FI" sz="1200" dirty="0">
                <a:hlinkClick r:id="rId2"/>
              </a:rPr>
              <a:t>https://ai.it.jyu.fi/vagan/ontologies/2023/lifespan.owl</a:t>
            </a:r>
            <a:r>
              <a:rPr lang="fi-FI" sz="1200" dirty="0"/>
              <a:t> </a:t>
            </a:r>
          </a:p>
        </p:txBody>
      </p:sp>
      <p:sp>
        <p:nvSpPr>
          <p:cNvPr id="9" name="Rectangle 8">
            <a:extLst>
              <a:ext uri="{FF2B5EF4-FFF2-40B4-BE49-F238E27FC236}">
                <a16:creationId xmlns:a16="http://schemas.microsoft.com/office/drawing/2014/main" id="{C54AD96D-F54F-4632-9B3F-9725A02532F7}"/>
              </a:ext>
            </a:extLst>
          </p:cNvPr>
          <p:cNvSpPr/>
          <p:nvPr/>
        </p:nvSpPr>
        <p:spPr>
          <a:xfrm>
            <a:off x="5148063" y="22029"/>
            <a:ext cx="2651951" cy="1361911"/>
          </a:xfrm>
          <a:prstGeom prst="rect">
            <a:avLst/>
          </a:prstGeom>
          <a:noFill/>
        </p:spPr>
        <p:txBody>
          <a:bodyPr wrap="square" lIns="68580" tIns="34290" rIns="68580" bIns="34290">
            <a:spAutoFit/>
          </a:bodyPr>
          <a:lstStyle/>
          <a:p>
            <a:pPr algn="ctr"/>
            <a:r>
              <a:rPr lang="en-US" sz="2800" b="1" dirty="0">
                <a:ln w="0"/>
                <a:solidFill>
                  <a:srgbClr val="7030A0"/>
                </a:solidFill>
                <a:effectLst>
                  <a:outerShdw blurRad="38100" dist="19050" dir="2700000" algn="tl" rotWithShape="0">
                    <a:schemeClr val="dk1">
                      <a:alpha val="40000"/>
                    </a:schemeClr>
                  </a:outerShdw>
                </a:effectLst>
              </a:rPr>
              <a:t>Constructing corresponding ontology</a:t>
            </a:r>
          </a:p>
        </p:txBody>
      </p:sp>
    </p:spTree>
    <p:extLst>
      <p:ext uri="{BB962C8B-B14F-4D97-AF65-F5344CB8AC3E}">
        <p14:creationId xmlns:p14="http://schemas.microsoft.com/office/powerpoint/2010/main" val="2180300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lowchart: Magnetic Disk 3"/>
          <p:cNvSpPr>
            <a:spLocks noChangeArrowheads="1"/>
          </p:cNvSpPr>
          <p:nvPr/>
        </p:nvSpPr>
        <p:spPr bwMode="auto">
          <a:xfrm>
            <a:off x="93664" y="5319881"/>
            <a:ext cx="2017712"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1859" name="Title 1"/>
          <p:cNvSpPr>
            <a:spLocks noGrp="1"/>
          </p:cNvSpPr>
          <p:nvPr>
            <p:ph type="title"/>
          </p:nvPr>
        </p:nvSpPr>
        <p:spPr>
          <a:xfrm>
            <a:off x="1155737" y="9599"/>
            <a:ext cx="7993063" cy="549275"/>
          </a:xfrm>
        </p:spPr>
        <p:txBody>
          <a:bodyPr/>
          <a:lstStyle/>
          <a:p>
            <a:r>
              <a:rPr lang="en-US" altLang="en-US" sz="2800" b="1"/>
              <a:t>URI “aliases” and Introduction to Linked Data</a:t>
            </a:r>
          </a:p>
        </p:txBody>
      </p:sp>
      <p:sp>
        <p:nvSpPr>
          <p:cNvPr id="5" name="TextBox 4"/>
          <p:cNvSpPr txBox="1"/>
          <p:nvPr/>
        </p:nvSpPr>
        <p:spPr>
          <a:xfrm>
            <a:off x="5364165" y="882686"/>
            <a:ext cx="3708400" cy="1200329"/>
          </a:xfrm>
          <a:prstGeom prst="rect">
            <a:avLst/>
          </a:prstGeom>
          <a:solidFill>
            <a:schemeClr val="bg1">
              <a:lumMod val="95000"/>
            </a:schemeClr>
          </a:solidFill>
          <a:ln>
            <a:solidFill>
              <a:schemeClr val="tx1"/>
            </a:solidFill>
          </a:ln>
        </p:spPr>
        <p:txBody>
          <a:bodyPr>
            <a:spAutoFit/>
          </a:bodyPr>
          <a:lstStyle/>
          <a:p>
            <a:pPr>
              <a:defRPr/>
            </a:pPr>
            <a:r>
              <a:rPr lang="en-US" sz="1800" dirty="0"/>
              <a:t>For any software application these two URIs (URI aliases) look now like they refer to totally different objects …</a:t>
            </a:r>
          </a:p>
        </p:txBody>
      </p:sp>
      <p:pic>
        <p:nvPicPr>
          <p:cNvPr id="121861" name="Picture 2"/>
          <p:cNvPicPr>
            <a:picLocks noChangeAspect="1" noChangeArrowheads="1"/>
          </p:cNvPicPr>
          <p:nvPr/>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12750" y="5364237"/>
            <a:ext cx="1333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862" name="Diamond 8"/>
          <p:cNvSpPr>
            <a:spLocks noChangeArrowheads="1"/>
          </p:cNvSpPr>
          <p:nvPr/>
        </p:nvSpPr>
        <p:spPr bwMode="auto">
          <a:xfrm>
            <a:off x="1440694" y="4960843"/>
            <a:ext cx="257138" cy="471297"/>
          </a:xfrm>
          <a:prstGeom prst="diamond">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1863" name="TextBox 5"/>
          <p:cNvSpPr txBox="1">
            <a:spLocks noChangeArrowheads="1"/>
          </p:cNvSpPr>
          <p:nvPr/>
        </p:nvSpPr>
        <p:spPr bwMode="auto">
          <a:xfrm>
            <a:off x="138113" y="6218312"/>
            <a:ext cx="19446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a:hlinkClick r:id="rId3"/>
              </a:rPr>
              <a:t>http://dbpedia.org/</a:t>
            </a:r>
            <a:r>
              <a:rPr lang="en-US" altLang="en-US" sz="1600"/>
              <a:t> </a:t>
            </a:r>
          </a:p>
        </p:txBody>
      </p:sp>
      <p:sp>
        <p:nvSpPr>
          <p:cNvPr id="121864" name="TextBox 7"/>
          <p:cNvSpPr txBox="1">
            <a:spLocks noChangeArrowheads="1"/>
          </p:cNvSpPr>
          <p:nvPr/>
        </p:nvSpPr>
        <p:spPr bwMode="auto">
          <a:xfrm>
            <a:off x="41276" y="4067249"/>
            <a:ext cx="3313113"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URI: </a:t>
            </a:r>
            <a:r>
              <a:rPr lang="en-US" altLang="en-US" sz="1400" u="sng">
                <a:hlinkClick r:id="rId4"/>
              </a:rPr>
              <a:t>http://dbpedia.org/resource/Berlin</a:t>
            </a:r>
            <a:r>
              <a:rPr lang="en-US" altLang="en-US" sz="1400" u="sng"/>
              <a:t> </a:t>
            </a:r>
          </a:p>
        </p:txBody>
      </p:sp>
      <p:sp>
        <p:nvSpPr>
          <p:cNvPr id="121865" name="Line 20"/>
          <p:cNvSpPr>
            <a:spLocks noChangeShapeType="1"/>
          </p:cNvSpPr>
          <p:nvPr/>
        </p:nvSpPr>
        <p:spPr bwMode="auto">
          <a:xfrm flipH="1">
            <a:off x="1566863" y="4421188"/>
            <a:ext cx="0" cy="49530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1866" name="TextBox 14"/>
          <p:cNvSpPr txBox="1">
            <a:spLocks noChangeArrowheads="1"/>
          </p:cNvSpPr>
          <p:nvPr/>
        </p:nvSpPr>
        <p:spPr bwMode="auto">
          <a:xfrm>
            <a:off x="5761075" y="4030664"/>
            <a:ext cx="3311525" cy="307975"/>
          </a:xfrm>
          <a:prstGeom prst="rect">
            <a:avLst/>
          </a:prstGeom>
          <a:solidFill>
            <a:srgbClr val="E2BCC2"/>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URI: </a:t>
            </a:r>
            <a:r>
              <a:rPr lang="en-US" altLang="en-US" sz="1400">
                <a:hlinkClick r:id="rId5"/>
              </a:rPr>
              <a:t>http://sws.geonames.org/2950159/</a:t>
            </a:r>
            <a:endParaRPr lang="en-US" altLang="en-US" sz="1400" u="sng"/>
          </a:p>
        </p:txBody>
      </p:sp>
      <p:sp>
        <p:nvSpPr>
          <p:cNvPr id="121867" name="Flowchart: Magnetic Disk 3"/>
          <p:cNvSpPr>
            <a:spLocks noChangeArrowheads="1"/>
          </p:cNvSpPr>
          <p:nvPr/>
        </p:nvSpPr>
        <p:spPr bwMode="auto">
          <a:xfrm>
            <a:off x="6531012" y="5319881"/>
            <a:ext cx="2016125"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1868" name="Diamond 19"/>
          <p:cNvSpPr>
            <a:spLocks noChangeArrowheads="1"/>
          </p:cNvSpPr>
          <p:nvPr/>
        </p:nvSpPr>
        <p:spPr bwMode="auto">
          <a:xfrm>
            <a:off x="7069952" y="5048693"/>
            <a:ext cx="265076" cy="471297"/>
          </a:xfrm>
          <a:prstGeom prst="diamond">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1869" name="TextBox 20"/>
          <p:cNvSpPr txBox="1">
            <a:spLocks noChangeArrowheads="1"/>
          </p:cNvSpPr>
          <p:nvPr/>
        </p:nvSpPr>
        <p:spPr bwMode="auto">
          <a:xfrm>
            <a:off x="6318252" y="6218312"/>
            <a:ext cx="25923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a:hlinkClick r:id="rId6"/>
              </a:rPr>
              <a:t>http://www.geonames.org/</a:t>
            </a:r>
            <a:r>
              <a:rPr lang="en-US" altLang="en-US" sz="1600"/>
              <a:t>  </a:t>
            </a:r>
          </a:p>
        </p:txBody>
      </p:sp>
      <p:sp>
        <p:nvSpPr>
          <p:cNvPr id="121870" name="Line 20"/>
          <p:cNvSpPr>
            <a:spLocks noChangeShapeType="1"/>
          </p:cNvSpPr>
          <p:nvPr/>
        </p:nvSpPr>
        <p:spPr bwMode="auto">
          <a:xfrm>
            <a:off x="7188200" y="4392613"/>
            <a:ext cx="0" cy="588962"/>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pic>
        <p:nvPicPr>
          <p:cNvPr id="121871"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6396" y="5698543"/>
            <a:ext cx="18161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872"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4301" y="2349574"/>
            <a:ext cx="1100138"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B13FC4-6004-DE62-2396-EB59CE6FCEFB}"/>
              </a:ext>
            </a:extLst>
          </p:cNvPr>
          <p:cNvSpPr/>
          <p:nvPr/>
        </p:nvSpPr>
        <p:spPr>
          <a:xfrm>
            <a:off x="0" y="11659"/>
            <a:ext cx="9828584" cy="6878806"/>
          </a:xfrm>
          <a:prstGeom prst="rect">
            <a:avLst/>
          </a:prstGeom>
        </p:spPr>
        <p:txBody>
          <a:bodyPr wrap="square">
            <a:spAutoFit/>
          </a:bodyPr>
          <a:lstStyle/>
          <a:p>
            <a:r>
              <a:rPr lang="en-US" sz="900" dirty="0"/>
              <a:t>PREFIX </a:t>
            </a:r>
            <a:r>
              <a:rPr lang="en-US" sz="900" dirty="0" err="1"/>
              <a:t>rdf</a:t>
            </a:r>
            <a:r>
              <a:rPr lang="en-US" sz="900" dirty="0"/>
              <a:t>: &lt;http://www.w3.org/1999/02/22-rdf-syntax-ns#&gt;</a:t>
            </a:r>
          </a:p>
          <a:p>
            <a:r>
              <a:rPr lang="en-US" sz="900" dirty="0"/>
              <a:t>PREFIX </a:t>
            </a:r>
            <a:r>
              <a:rPr lang="en-US" sz="900" dirty="0" err="1"/>
              <a:t>dbo</a:t>
            </a:r>
            <a:r>
              <a:rPr lang="en-US" sz="900" dirty="0"/>
              <a:t>: &lt;http://dbpedia.org/ontology/&gt;</a:t>
            </a:r>
          </a:p>
          <a:p>
            <a:r>
              <a:rPr lang="en-US" sz="900" dirty="0"/>
              <a:t>PREFIX </a:t>
            </a:r>
            <a:r>
              <a:rPr lang="en-US" sz="900" dirty="0" err="1"/>
              <a:t>dbp</a:t>
            </a:r>
            <a:r>
              <a:rPr lang="en-US" sz="900" dirty="0"/>
              <a:t>: &lt;http://dbpedia.org/property/&gt;</a:t>
            </a:r>
          </a:p>
          <a:p>
            <a:r>
              <a:rPr lang="en-US" sz="900" dirty="0"/>
              <a:t>PREFIX owl: &lt;http://www.w3.org/2002/07/owl#&gt;</a:t>
            </a:r>
          </a:p>
          <a:p>
            <a:r>
              <a:rPr lang="en-US" sz="900" dirty="0"/>
              <a:t>PREFIX </a:t>
            </a:r>
            <a:r>
              <a:rPr lang="en-US" sz="900" dirty="0" err="1"/>
              <a:t>xsd</a:t>
            </a:r>
            <a:r>
              <a:rPr lang="en-US" sz="900" dirty="0"/>
              <a:t>: &lt;http://www.w3.org/2001/XMLSchema#&gt;</a:t>
            </a:r>
          </a:p>
          <a:p>
            <a:r>
              <a:rPr lang="en-US" sz="900" dirty="0"/>
              <a:t>PREFIX </a:t>
            </a:r>
            <a:r>
              <a:rPr lang="en-US" sz="900" dirty="0" err="1"/>
              <a:t>rdfs</a:t>
            </a:r>
            <a:r>
              <a:rPr lang="en-US" sz="900" dirty="0"/>
              <a:t>: &lt;http://www.w3.org/2000/01/rdf-schema#&gt;</a:t>
            </a:r>
          </a:p>
          <a:p>
            <a:r>
              <a:rPr lang="en-US" sz="900" dirty="0"/>
              <a:t>PREFIX </a:t>
            </a:r>
            <a:r>
              <a:rPr lang="en-US" sz="900" dirty="0" err="1"/>
              <a:t>db</a:t>
            </a:r>
            <a:r>
              <a:rPr lang="en-US" sz="900" dirty="0"/>
              <a:t>: &lt;http://dbpedia.org/page/&gt;</a:t>
            </a:r>
          </a:p>
          <a:p>
            <a:r>
              <a:rPr lang="en-US" sz="900" dirty="0"/>
              <a:t>PREFIX </a:t>
            </a:r>
            <a:r>
              <a:rPr lang="en-US" sz="900" dirty="0" err="1"/>
              <a:t>dbr</a:t>
            </a:r>
            <a:r>
              <a:rPr lang="en-US" sz="900" dirty="0"/>
              <a:t>: &lt;http://dbpedia.org/resource/&gt;</a:t>
            </a:r>
          </a:p>
          <a:p>
            <a:r>
              <a:rPr lang="en-US" sz="900" dirty="0"/>
              <a:t>PREFIX </a:t>
            </a:r>
            <a:r>
              <a:rPr lang="en-US" sz="900" dirty="0" err="1"/>
              <a:t>dbpedia</a:t>
            </a:r>
            <a:r>
              <a:rPr lang="en-US" sz="900" dirty="0"/>
              <a:t>: &lt;http://dbpedia.org/&gt;</a:t>
            </a:r>
          </a:p>
          <a:p>
            <a:pPr defTabSz="685800" fontAlgn="auto">
              <a:spcBef>
                <a:spcPts val="0"/>
              </a:spcBef>
              <a:spcAft>
                <a:spcPts val="0"/>
              </a:spcAft>
            </a:pPr>
            <a:r>
              <a:rPr lang="en-US" sz="900" dirty="0">
                <a:solidFill>
                  <a:prstClr val="black"/>
                </a:solidFill>
                <a:cs typeface="Arial" panose="020B0604020202020204" pitchFamily="34" charset="0"/>
              </a:rPr>
              <a:t>PREFIX : &lt;https://ai.it.jyu.fi/vagan/ontologies/2023/</a:t>
            </a:r>
            <a:r>
              <a:rPr lang="en-US" sz="900" b="1" dirty="0">
                <a:solidFill>
                  <a:srgbClr val="FF0000"/>
                </a:solidFill>
                <a:cs typeface="Arial" panose="020B0604020202020204" pitchFamily="34" charset="0"/>
              </a:rPr>
              <a:t>lifespanM</a:t>
            </a:r>
            <a:r>
              <a:rPr lang="en-US" sz="900" dirty="0">
                <a:solidFill>
                  <a:prstClr val="black"/>
                </a:solidFill>
                <a:cs typeface="Arial" panose="020B0604020202020204" pitchFamily="34" charset="0"/>
              </a:rPr>
              <a:t>.owl#&gt;</a:t>
            </a:r>
            <a:endParaRPr lang="en-US" sz="900" dirty="0"/>
          </a:p>
          <a:p>
            <a:pPr defTabSz="685800" fontAlgn="auto">
              <a:spcBef>
                <a:spcPts val="0"/>
              </a:spcBef>
              <a:spcAft>
                <a:spcPts val="0"/>
              </a:spcAft>
            </a:pPr>
            <a:r>
              <a:rPr lang="en-US" sz="900" dirty="0">
                <a:solidFill>
                  <a:srgbClr val="FF0000"/>
                </a:solidFill>
              </a:rPr>
              <a:t>CONSTRUCT</a:t>
            </a:r>
          </a:p>
          <a:p>
            <a:pPr defTabSz="685800" fontAlgn="auto">
              <a:spcBef>
                <a:spcPts val="0"/>
              </a:spcBef>
              <a:spcAft>
                <a:spcPts val="0"/>
              </a:spcAft>
            </a:pPr>
            <a:r>
              <a:rPr lang="en-US" sz="900" dirty="0">
                <a:solidFill>
                  <a:prstClr val="black"/>
                </a:solidFill>
                <a:cs typeface="Arial" panose="020B0604020202020204" pitchFamily="34" charset="0"/>
              </a:rPr>
              <a:t>{</a:t>
            </a:r>
          </a:p>
          <a:p>
            <a:r>
              <a:rPr lang="en-US" sz="900" dirty="0" err="1"/>
              <a:t>dbo:Person</a:t>
            </a:r>
            <a:r>
              <a:rPr lang="en-US" sz="900" dirty="0">
                <a:solidFill>
                  <a:prstClr val="black"/>
                </a:solidFill>
                <a:cs typeface="Arial" panose="020B0604020202020204" pitchFamily="34" charset="0"/>
              </a:rPr>
              <a:t> </a:t>
            </a:r>
            <a:r>
              <a:rPr lang="en-US" sz="900" dirty="0">
                <a:solidFill>
                  <a:srgbClr val="7030A0"/>
                </a:solidFill>
              </a:rPr>
              <a:t>a</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owl:Class</a:t>
            </a:r>
            <a:r>
              <a:rPr lang="en-US" sz="900" dirty="0">
                <a:solidFill>
                  <a:prstClr val="black"/>
                </a:solidFill>
                <a:cs typeface="Arial" panose="020B0604020202020204" pitchFamily="34" charset="0"/>
              </a:rPr>
              <a:t> .</a:t>
            </a:r>
            <a:r>
              <a:rPr lang="en-US" sz="900" dirty="0"/>
              <a:t>  ?person   </a:t>
            </a:r>
            <a:r>
              <a:rPr lang="en-US" sz="900" dirty="0" err="1">
                <a:solidFill>
                  <a:srgbClr val="7030A0"/>
                </a:solidFill>
              </a:rPr>
              <a:t>rdf:type</a:t>
            </a:r>
            <a:r>
              <a:rPr lang="en-US" sz="900" dirty="0"/>
              <a:t>   </a:t>
            </a:r>
            <a:r>
              <a:rPr lang="en-US" sz="900" dirty="0" err="1"/>
              <a:t>dbo:Person</a:t>
            </a:r>
            <a:r>
              <a:rPr lang="en-US" sz="900" dirty="0"/>
              <a:t> .</a:t>
            </a:r>
          </a:p>
          <a:p>
            <a:r>
              <a:rPr lang="en-US" sz="900" dirty="0" err="1">
                <a:solidFill>
                  <a:prstClr val="black"/>
                </a:solidFill>
                <a:cs typeface="Arial" panose="020B0604020202020204" pitchFamily="34" charset="0"/>
              </a:rPr>
              <a:t>dbo:parent</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owl:ObjectProperty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a:t>
            </a:r>
          </a:p>
          <a:p>
            <a:r>
              <a:rPr lang="en-US" sz="900" dirty="0" err="1">
                <a:solidFill>
                  <a:prstClr val="black"/>
                </a:solidFill>
                <a:cs typeface="Arial" panose="020B0604020202020204" pitchFamily="34" charset="0"/>
              </a:rPr>
              <a:t>dbo:father</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owl:ObjectProperty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dbo:father</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dbo:father</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a:t>
            </a:r>
          </a:p>
          <a:p>
            <a:r>
              <a:rPr lang="en-US" sz="900" dirty="0" err="1">
                <a:solidFill>
                  <a:prstClr val="black"/>
                </a:solidFill>
                <a:cs typeface="Arial" panose="020B0604020202020204" pitchFamily="34" charset="0"/>
              </a:rPr>
              <a:t>dbo:mother</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owl:ObjectProperty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dbo:mother</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dbo:mother</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a:t>
            </a:r>
          </a:p>
          <a:p>
            <a:endParaRPr lang="en-US" sz="900" dirty="0">
              <a:solidFill>
                <a:prstClr val="black"/>
              </a:solidFill>
              <a:cs typeface="Arial" panose="020B0604020202020204" pitchFamily="34" charset="0"/>
            </a:endParaRPr>
          </a:p>
          <a:p>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p>
          <a:p>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endParaRPr lang="en-US" sz="900" dirty="0"/>
          </a:p>
          <a:p>
            <a:r>
              <a:rPr lang="en-US" sz="900" dirty="0"/>
              <a:t>  ?person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r>
              <a:rPr lang="en-US" sz="900" dirty="0"/>
              <a:t>  ?parent1 </a:t>
            </a:r>
            <a:r>
              <a:rPr lang="en-US" sz="900" dirty="0" err="1">
                <a:solidFill>
                  <a:srgbClr val="7030A0"/>
                </a:solidFill>
              </a:rPr>
              <a:t>dbo:father</a:t>
            </a:r>
            <a:r>
              <a:rPr lang="en-US" sz="900" dirty="0"/>
              <a:t> ?person . ?parent1 </a:t>
            </a:r>
            <a:r>
              <a:rPr lang="en-US" sz="900" dirty="0" err="1">
                <a:solidFill>
                  <a:srgbClr val="7030A0"/>
                </a:solidFill>
              </a:rPr>
              <a:t>rdf:type</a:t>
            </a:r>
            <a:r>
              <a:rPr lang="en-US" sz="900" dirty="0"/>
              <a:t> </a:t>
            </a:r>
            <a:r>
              <a:rPr lang="en-US" sz="900" dirty="0" err="1"/>
              <a:t>dbo:Person</a:t>
            </a:r>
            <a:r>
              <a:rPr lang="en-US" sz="900" dirty="0"/>
              <a:t> .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?parent2 </a:t>
            </a:r>
            <a:r>
              <a:rPr lang="en-US" sz="900" dirty="0" err="1">
                <a:solidFill>
                  <a:srgbClr val="7030A0"/>
                </a:solidFill>
              </a:rPr>
              <a:t>dbo:mother</a:t>
            </a:r>
            <a:r>
              <a:rPr lang="en-US" sz="900" dirty="0"/>
              <a:t> ?person . ?parent2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r>
              <a:rPr lang="en-US" sz="900" dirty="0"/>
              <a:t>?parent1 </a:t>
            </a:r>
            <a:r>
              <a:rPr lang="en-US" sz="900" dirty="0" err="1"/>
              <a:t>owl:differentFrom</a:t>
            </a:r>
            <a:r>
              <a:rPr lang="en-US" sz="900" dirty="0"/>
              <a:t> ?parent2 . ?parent1 </a:t>
            </a:r>
            <a:r>
              <a:rPr lang="en-US" sz="900" dirty="0" err="1"/>
              <a:t>owl:differentFrom</a:t>
            </a:r>
            <a:r>
              <a:rPr lang="en-US" sz="900" dirty="0"/>
              <a:t> ?person . ?parent2 </a:t>
            </a:r>
            <a:r>
              <a:rPr lang="en-US" sz="900" dirty="0" err="1"/>
              <a:t>owl:differentFrom</a:t>
            </a:r>
            <a:r>
              <a:rPr lang="en-US" sz="900" dirty="0"/>
              <a:t> ?person .</a:t>
            </a:r>
          </a:p>
          <a:p>
            <a:pPr defTabSz="685800" fontAlgn="auto">
              <a:spcBef>
                <a:spcPts val="0"/>
              </a:spcBef>
              <a:spcAft>
                <a:spcPts val="0"/>
              </a:spcAft>
            </a:pPr>
            <a:r>
              <a:rPr lang="en-US" sz="900" dirty="0">
                <a:solidFill>
                  <a:prstClr val="black"/>
                </a:solidFill>
                <a:cs typeface="Arial" panose="020B0604020202020204" pitchFamily="34" charset="0"/>
              </a:rPr>
              <a:t>:parent1Life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:parent1Life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:parent1Life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solidFill>
                  <a:prstClr val="black"/>
                </a:solidFill>
                <a:cs typeface="Arial" panose="020B0604020202020204" pitchFamily="34" charset="0"/>
              </a:rPr>
              <a:t>:parent2Life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:parent2Life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:parent2Life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ownLife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ownLife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ownLife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ownYearOfBirth</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ownYearOfBirth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ownYearOfBirth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t>  ?person   </a:t>
            </a:r>
            <a:r>
              <a:rPr lang="en-US" sz="900" dirty="0">
                <a:solidFill>
                  <a:srgbClr val="7030A0"/>
                </a:solidFill>
              </a:rPr>
              <a:t>:parent1Life</a:t>
            </a:r>
            <a:r>
              <a:rPr lang="en-US" sz="900" dirty="0"/>
              <a:t> ?</a:t>
            </a:r>
            <a:r>
              <a:rPr lang="en-US" sz="900" dirty="0" err="1"/>
              <a:t>lifeSpanOfParentOne</a:t>
            </a:r>
            <a:r>
              <a:rPr lang="en-US" sz="900" dirty="0"/>
              <a:t> . ?person   </a:t>
            </a:r>
            <a:r>
              <a:rPr lang="en-US" sz="900" dirty="0">
                <a:solidFill>
                  <a:srgbClr val="7030A0"/>
                </a:solidFill>
              </a:rPr>
              <a:t>:parent2Life</a:t>
            </a:r>
            <a:r>
              <a:rPr lang="en-US" sz="900" dirty="0"/>
              <a:t> ?</a:t>
            </a:r>
            <a:r>
              <a:rPr lang="en-US" sz="900" dirty="0" err="1"/>
              <a:t>lifeSpanOfParentTwo</a:t>
            </a:r>
            <a:r>
              <a:rPr lang="en-US" sz="900" dirty="0"/>
              <a:t> .</a:t>
            </a:r>
          </a:p>
          <a:p>
            <a:pPr defTabSz="685800" fontAlgn="auto">
              <a:spcBef>
                <a:spcPts val="0"/>
              </a:spcBef>
              <a:spcAft>
                <a:spcPts val="0"/>
              </a:spcAft>
            </a:pPr>
            <a:r>
              <a:rPr lang="en-US" sz="900" dirty="0"/>
              <a:t>  ?person   </a:t>
            </a:r>
            <a:r>
              <a:rPr lang="en-US" sz="900" dirty="0">
                <a:solidFill>
                  <a:srgbClr val="7030A0"/>
                </a:solidFill>
              </a:rPr>
              <a:t>:</a:t>
            </a:r>
            <a:r>
              <a:rPr lang="en-US" sz="900" dirty="0" err="1">
                <a:solidFill>
                  <a:srgbClr val="7030A0"/>
                </a:solidFill>
              </a:rPr>
              <a:t>ownLife</a:t>
            </a:r>
            <a:r>
              <a:rPr lang="en-US" sz="900" dirty="0">
                <a:solidFill>
                  <a:srgbClr val="7030A0"/>
                </a:solidFill>
              </a:rPr>
              <a:t> </a:t>
            </a:r>
            <a:r>
              <a:rPr lang="en-US" sz="900" dirty="0"/>
              <a:t>?</a:t>
            </a:r>
            <a:r>
              <a:rPr lang="en-US" sz="900" dirty="0" err="1"/>
              <a:t>lifeSpanOfPerson</a:t>
            </a:r>
            <a:r>
              <a:rPr lang="en-US" sz="900" dirty="0"/>
              <a:t> .</a:t>
            </a:r>
            <a:r>
              <a:rPr lang="en-US" sz="900" dirty="0">
                <a:solidFill>
                  <a:prstClr val="black"/>
                </a:solidFill>
                <a:cs typeface="Arial" panose="020B0604020202020204" pitchFamily="34" charset="0"/>
              </a:rPr>
              <a:t> </a:t>
            </a:r>
            <a:r>
              <a:rPr lang="en-US" sz="900" dirty="0"/>
              <a:t>?person   </a:t>
            </a:r>
            <a:r>
              <a:rPr lang="en-US" sz="900" dirty="0">
                <a:solidFill>
                  <a:srgbClr val="7030A0"/>
                </a:solidFill>
              </a:rPr>
              <a:t>:</a:t>
            </a:r>
            <a:r>
              <a:rPr lang="en-US" sz="900" dirty="0" err="1">
                <a:solidFill>
                  <a:srgbClr val="7030A0"/>
                </a:solidFill>
              </a:rPr>
              <a:t>ownYearOfBirth</a:t>
            </a:r>
            <a:r>
              <a:rPr lang="en-US" sz="900" dirty="0">
                <a:solidFill>
                  <a:srgbClr val="7030A0"/>
                </a:solidFill>
              </a:rPr>
              <a:t> </a:t>
            </a:r>
            <a:r>
              <a:rPr lang="en-US" sz="900" dirty="0"/>
              <a:t>?</a:t>
            </a:r>
            <a:r>
              <a:rPr lang="en-US" sz="900" dirty="0" err="1"/>
              <a:t>yearOfBirth</a:t>
            </a:r>
            <a:r>
              <a:rPr lang="en-US" sz="900" dirty="0"/>
              <a:t> .</a:t>
            </a:r>
            <a:endParaRPr lang="en-US" sz="900" dirty="0">
              <a:solidFill>
                <a:prstClr val="black"/>
              </a:solidFill>
              <a:cs typeface="Arial" panose="020B0604020202020204" pitchFamily="34" charset="0"/>
            </a:endParaRPr>
          </a:p>
          <a:p>
            <a:pPr defTabSz="685800" fontAlgn="auto">
              <a:spcBef>
                <a:spcPts val="0"/>
              </a:spcBef>
              <a:spcAft>
                <a:spcPts val="0"/>
              </a:spcAft>
            </a:pPr>
            <a:r>
              <a:rPr lang="en-US" sz="900" dirty="0">
                <a:solidFill>
                  <a:prstClr val="black"/>
                </a:solidFill>
                <a:cs typeface="Arial" panose="020B0604020202020204" pitchFamily="34" charset="0"/>
              </a:rPr>
              <a:t>}</a:t>
            </a:r>
          </a:p>
          <a:p>
            <a:pPr defTabSz="685800" fontAlgn="auto">
              <a:spcBef>
                <a:spcPts val="0"/>
              </a:spcBef>
              <a:spcAft>
                <a:spcPts val="0"/>
              </a:spcAft>
            </a:pPr>
            <a:endParaRPr lang="en-US" sz="900" dirty="0">
              <a:solidFill>
                <a:prstClr val="black"/>
              </a:solidFill>
              <a:cs typeface="Arial" panose="020B0604020202020204" pitchFamily="34" charset="0"/>
            </a:endParaRPr>
          </a:p>
          <a:p>
            <a:r>
              <a:rPr lang="en-US" sz="900" dirty="0">
                <a:solidFill>
                  <a:srgbClr val="FF0000"/>
                </a:solidFill>
              </a:rPr>
              <a:t>WHERE</a:t>
            </a:r>
            <a:r>
              <a:rPr lang="en-US" sz="900" dirty="0"/>
              <a:t> {</a:t>
            </a:r>
          </a:p>
          <a:p>
            <a:r>
              <a:rPr lang="en-US" sz="900" dirty="0"/>
              <a:t>  ?person   </a:t>
            </a:r>
            <a:r>
              <a:rPr lang="en-US" sz="900" dirty="0" err="1">
                <a:solidFill>
                  <a:srgbClr val="7030A0"/>
                </a:solidFill>
              </a:rPr>
              <a:t>rdf:type</a:t>
            </a:r>
            <a:r>
              <a:rPr lang="en-US" sz="900" dirty="0"/>
              <a:t>    </a:t>
            </a:r>
            <a:r>
              <a:rPr lang="en-US" sz="900" dirty="0" err="1"/>
              <a:t>dbo:Person</a:t>
            </a:r>
            <a:r>
              <a:rPr lang="en-US" sz="900" dirty="0"/>
              <a:t> . ?person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r>
              <a:rPr lang="en-US" sz="900" dirty="0"/>
              <a:t>  ?parent1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rdf:type</a:t>
            </a:r>
            <a:r>
              <a:rPr lang="en-US" sz="900" dirty="0"/>
              <a:t>   </a:t>
            </a:r>
            <a:r>
              <a:rPr lang="en-US" sz="900" dirty="0" err="1"/>
              <a:t>dbo:Person</a:t>
            </a:r>
            <a:r>
              <a:rPr lang="en-US" sz="900" dirty="0"/>
              <a:t> .  </a:t>
            </a:r>
          </a:p>
          <a:p>
            <a:r>
              <a:rPr lang="en-US" sz="900" dirty="0">
                <a:solidFill>
                  <a:srgbClr val="FF0000"/>
                </a:solidFill>
              </a:rPr>
              <a:t>   FILTER</a:t>
            </a:r>
            <a:r>
              <a:rPr lang="en-US" sz="900" dirty="0"/>
              <a:t> (?parent1 != ?parent2)</a:t>
            </a:r>
          </a:p>
          <a:p>
            <a:r>
              <a:rPr lang="en-US" sz="900" dirty="0">
                <a:solidFill>
                  <a:srgbClr val="FF0000"/>
                </a:solidFill>
              </a:rPr>
              <a:t>   FILTER</a:t>
            </a:r>
            <a:r>
              <a:rPr lang="en-US" sz="900" dirty="0"/>
              <a:t> (?parent2 != ?parent1)  </a:t>
            </a:r>
            <a:r>
              <a:rPr lang="en-US" sz="900" dirty="0">
                <a:solidFill>
                  <a:srgbClr val="00B050"/>
                </a:solidFill>
              </a:rPr>
              <a:t># Exclude the first parent</a:t>
            </a:r>
          </a:p>
          <a:p>
            <a:r>
              <a:rPr lang="en-US" sz="900" dirty="0">
                <a:solidFill>
                  <a:srgbClr val="FF0000"/>
                </a:solidFill>
              </a:rPr>
              <a:t>   FILTER</a:t>
            </a:r>
            <a:r>
              <a:rPr lang="en-US" sz="900" dirty="0"/>
              <a:t> (?parent2 != ?person)</a:t>
            </a:r>
            <a:r>
              <a:rPr lang="en-US" sz="900" dirty="0">
                <a:solidFill>
                  <a:srgbClr val="FF0000"/>
                </a:solidFill>
              </a:rPr>
              <a:t> </a:t>
            </a:r>
          </a:p>
          <a:p>
            <a:r>
              <a:rPr lang="en-US" sz="900" dirty="0">
                <a:solidFill>
                  <a:srgbClr val="FF0000"/>
                </a:solidFill>
              </a:rPr>
              <a:t>   FILTER</a:t>
            </a:r>
            <a:r>
              <a:rPr lang="en-US" sz="900" dirty="0"/>
              <a:t> (?parent1 != ?person)</a:t>
            </a:r>
            <a:endParaRPr lang="en-US" sz="900" dirty="0">
              <a:solidFill>
                <a:srgbClr val="FF0000"/>
              </a:solidFill>
            </a:endParaRPr>
          </a:p>
          <a:p>
            <a:endParaRPr lang="en-US" sz="900" dirty="0"/>
          </a:p>
          <a:p>
            <a:r>
              <a:rPr lang="en-US" sz="900" dirty="0"/>
              <a:t>  ?parent1   </a:t>
            </a:r>
            <a:r>
              <a:rPr lang="en-US" sz="900" dirty="0" err="1">
                <a:solidFill>
                  <a:srgbClr val="7030A0"/>
                </a:solidFill>
              </a:rPr>
              <a:t>dbo:father</a:t>
            </a:r>
            <a:r>
              <a:rPr lang="en-US" sz="900" dirty="0"/>
              <a:t>          ?person .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?parent2   </a:t>
            </a:r>
            <a:r>
              <a:rPr lang="en-US" sz="900" dirty="0" err="1">
                <a:solidFill>
                  <a:srgbClr val="7030A0"/>
                </a:solidFill>
              </a:rPr>
              <a:t>dbo:mother</a:t>
            </a:r>
            <a:r>
              <a:rPr lang="en-US" sz="900" dirty="0"/>
              <a:t>        ?person .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r>
              <a:rPr lang="en-US" sz="900" dirty="0">
                <a:solidFill>
                  <a:srgbClr val="FF0000"/>
                </a:solidFill>
              </a:rPr>
              <a:t>  </a:t>
            </a:r>
          </a:p>
          <a:p>
            <a:r>
              <a:rPr lang="en-US" sz="900" dirty="0">
                <a:solidFill>
                  <a:srgbClr val="FF0000"/>
                </a:solidFill>
              </a:rPr>
              <a:t>  BIND</a:t>
            </a:r>
            <a:r>
              <a:rPr lang="en-US" sz="900" dirty="0"/>
              <a:t>(YEAR(</a:t>
            </a:r>
            <a:r>
              <a:rPr lang="en-US" sz="900" dirty="0" err="1"/>
              <a:t>xsd:date</a:t>
            </a:r>
            <a:r>
              <a:rPr lang="en-US" sz="900" dirty="0"/>
              <a:t>(?parent1DeathDate)) - YEAR(</a:t>
            </a:r>
            <a:r>
              <a:rPr lang="en-US" sz="900" dirty="0" err="1"/>
              <a:t>xsd:date</a:t>
            </a:r>
            <a:r>
              <a:rPr lang="en-US" sz="900" dirty="0"/>
              <a:t>(?parent1BirthDate)) AS ?</a:t>
            </a:r>
            <a:r>
              <a:rPr lang="en-US" sz="900" dirty="0" err="1"/>
              <a:t>lifeSpanOfParentOne</a:t>
            </a:r>
            <a:r>
              <a:rPr lang="en-US" sz="900" dirty="0"/>
              <a:t>) </a:t>
            </a:r>
            <a:r>
              <a:rPr lang="en-US" sz="900" dirty="0">
                <a:solidFill>
                  <a:srgbClr val="00B050"/>
                </a:solidFill>
              </a:rPr>
              <a:t># Compute lifespan in YEARs</a:t>
            </a:r>
          </a:p>
          <a:p>
            <a:r>
              <a:rPr lang="en-US" sz="900" dirty="0"/>
              <a:t>  </a:t>
            </a:r>
            <a:r>
              <a:rPr lang="en-US" sz="900" dirty="0">
                <a:solidFill>
                  <a:srgbClr val="FF0000"/>
                </a:solidFill>
              </a:rPr>
              <a:t>BIND</a:t>
            </a:r>
            <a:r>
              <a:rPr lang="en-US" sz="900" dirty="0"/>
              <a:t>(YEAR(</a:t>
            </a:r>
            <a:r>
              <a:rPr lang="en-US" sz="900" dirty="0" err="1"/>
              <a:t>xsd:date</a:t>
            </a:r>
            <a:r>
              <a:rPr lang="en-US" sz="900" dirty="0"/>
              <a:t>(?parent2DeathDate)) - YEAR(</a:t>
            </a:r>
            <a:r>
              <a:rPr lang="en-US" sz="900" dirty="0" err="1"/>
              <a:t>xsd:date</a:t>
            </a:r>
            <a:r>
              <a:rPr lang="en-US" sz="900" dirty="0"/>
              <a:t>(?parent2BirthDate)) AS ?</a:t>
            </a:r>
            <a:r>
              <a:rPr lang="en-US" sz="900" dirty="0" err="1"/>
              <a:t>lifeSpanOfParentTwo</a:t>
            </a:r>
            <a:r>
              <a:rPr lang="en-US" sz="900" dirty="0"/>
              <a:t>) </a:t>
            </a:r>
            <a:r>
              <a:rPr lang="en-US" sz="900" dirty="0">
                <a:solidFill>
                  <a:srgbClr val="00B050"/>
                </a:solidFill>
              </a:rPr>
              <a:t># Compute lifespan in YEARs</a:t>
            </a:r>
          </a:p>
          <a:p>
            <a:r>
              <a:rPr lang="en-US" sz="900" dirty="0"/>
              <a:t>  </a:t>
            </a:r>
            <a:r>
              <a:rPr lang="en-US" sz="900" dirty="0">
                <a:solidFill>
                  <a:srgbClr val="FF0000"/>
                </a:solidFill>
              </a:rPr>
              <a:t>BIND</a:t>
            </a:r>
            <a:r>
              <a:rPr lang="en-US" sz="900" dirty="0"/>
              <a:t>(YEAR(</a:t>
            </a:r>
            <a:r>
              <a:rPr lang="en-US" sz="900" dirty="0" err="1"/>
              <a:t>xsd:date</a:t>
            </a:r>
            <a:r>
              <a:rPr lang="en-US" sz="900" dirty="0"/>
              <a:t>(?</a:t>
            </a:r>
            <a:r>
              <a:rPr lang="en-US" sz="900" dirty="0" err="1"/>
              <a:t>deathDate</a:t>
            </a:r>
            <a:r>
              <a:rPr lang="en-US" sz="900" dirty="0"/>
              <a:t>)) - YEAR(</a:t>
            </a:r>
            <a:r>
              <a:rPr lang="en-US" sz="900" dirty="0" err="1"/>
              <a:t>xsd:date</a:t>
            </a:r>
            <a:r>
              <a:rPr lang="en-US" sz="900" dirty="0"/>
              <a:t>(?</a:t>
            </a:r>
            <a:r>
              <a:rPr lang="en-US" sz="900" dirty="0" err="1"/>
              <a:t>birthDate</a:t>
            </a:r>
            <a:r>
              <a:rPr lang="en-US" sz="900" dirty="0"/>
              <a:t>)) AS ?</a:t>
            </a:r>
            <a:r>
              <a:rPr lang="en-US" sz="900" dirty="0" err="1"/>
              <a:t>lifeSpanOfPerson</a:t>
            </a:r>
            <a:r>
              <a:rPr lang="en-US" sz="900" dirty="0"/>
              <a:t>) </a:t>
            </a:r>
            <a:r>
              <a:rPr lang="en-US" sz="900" dirty="0">
                <a:solidFill>
                  <a:srgbClr val="00B050"/>
                </a:solidFill>
              </a:rPr>
              <a:t># Compute lifespan in YEARs</a:t>
            </a:r>
          </a:p>
          <a:p>
            <a:r>
              <a:rPr lang="en-US" sz="900" dirty="0"/>
              <a:t>  </a:t>
            </a:r>
            <a:r>
              <a:rPr lang="en-US" sz="900" dirty="0">
                <a:solidFill>
                  <a:srgbClr val="FF0000"/>
                </a:solidFill>
              </a:rPr>
              <a:t>BIND</a:t>
            </a:r>
            <a:r>
              <a:rPr lang="en-US" sz="900" dirty="0"/>
              <a:t>(YEAR(</a:t>
            </a:r>
            <a:r>
              <a:rPr lang="en-US" sz="900" dirty="0" err="1"/>
              <a:t>xsd:date</a:t>
            </a:r>
            <a:r>
              <a:rPr lang="en-US" sz="900" dirty="0"/>
              <a:t>(?</a:t>
            </a:r>
            <a:r>
              <a:rPr lang="en-US" sz="900" dirty="0" err="1"/>
              <a:t>birthDate</a:t>
            </a:r>
            <a:r>
              <a:rPr lang="en-US" sz="900" dirty="0"/>
              <a:t>)) AS ?</a:t>
            </a:r>
            <a:r>
              <a:rPr lang="en-US" sz="900" dirty="0" err="1"/>
              <a:t>yearOfBirth</a:t>
            </a:r>
            <a:r>
              <a:rPr lang="en-US" sz="900" dirty="0"/>
              <a:t>) </a:t>
            </a:r>
            <a:r>
              <a:rPr lang="en-US" sz="900" dirty="0">
                <a:solidFill>
                  <a:srgbClr val="00B050"/>
                </a:solidFill>
              </a:rPr>
              <a:t># Extract birth YEAR from complete birth date</a:t>
            </a:r>
          </a:p>
          <a:p>
            <a:r>
              <a:rPr lang="en-US" sz="900" dirty="0"/>
              <a:t>}</a:t>
            </a:r>
          </a:p>
          <a:p>
            <a:r>
              <a:rPr lang="en-US" sz="900" dirty="0">
                <a:solidFill>
                  <a:srgbClr val="FF0000"/>
                </a:solidFill>
              </a:rPr>
              <a:t>ORDER BY </a:t>
            </a:r>
            <a:r>
              <a:rPr lang="en-US" sz="900" dirty="0"/>
              <a:t>?</a:t>
            </a:r>
            <a:r>
              <a:rPr lang="en-US" sz="900" dirty="0" err="1"/>
              <a:t>yearOfBirth</a:t>
            </a:r>
            <a:endParaRPr lang="en-US" sz="900" dirty="0"/>
          </a:p>
          <a:p>
            <a:r>
              <a:rPr lang="en-US" sz="900" dirty="0">
                <a:solidFill>
                  <a:srgbClr val="FF0000"/>
                </a:solidFill>
              </a:rPr>
              <a:t>LIMIT</a:t>
            </a:r>
            <a:r>
              <a:rPr lang="en-US" sz="900" dirty="0"/>
              <a:t> 1000</a:t>
            </a:r>
          </a:p>
        </p:txBody>
      </p:sp>
      <p:sp>
        <p:nvSpPr>
          <p:cNvPr id="8" name="TextBox 7">
            <a:extLst>
              <a:ext uri="{FF2B5EF4-FFF2-40B4-BE49-F238E27FC236}">
                <a16:creationId xmlns:a16="http://schemas.microsoft.com/office/drawing/2014/main" id="{6BAA7F10-DCD3-E183-E896-EB9C2AF7F2E1}"/>
              </a:ext>
            </a:extLst>
          </p:cNvPr>
          <p:cNvSpPr txBox="1"/>
          <p:nvPr/>
        </p:nvSpPr>
        <p:spPr>
          <a:xfrm>
            <a:off x="4788024" y="1403378"/>
            <a:ext cx="4249379" cy="307777"/>
          </a:xfrm>
          <a:prstGeom prst="rect">
            <a:avLst/>
          </a:prstGeom>
          <a:noFill/>
        </p:spPr>
        <p:txBody>
          <a:bodyPr wrap="square">
            <a:spAutoFit/>
          </a:bodyPr>
          <a:lstStyle/>
          <a:p>
            <a:r>
              <a:rPr lang="fi-FI" dirty="0"/>
              <a:t> </a:t>
            </a:r>
            <a:r>
              <a:rPr lang="fi-FI" sz="1200" dirty="0">
                <a:hlinkClick r:id="rId2"/>
              </a:rPr>
              <a:t>https://ai.it.jyu.fi/vagan/ontologies/2023/lifespanM.owl</a:t>
            </a:r>
            <a:r>
              <a:rPr lang="fi-FI" sz="1200" dirty="0"/>
              <a:t> </a:t>
            </a:r>
          </a:p>
        </p:txBody>
      </p:sp>
      <p:sp>
        <p:nvSpPr>
          <p:cNvPr id="9" name="Rectangle 8">
            <a:extLst>
              <a:ext uri="{FF2B5EF4-FFF2-40B4-BE49-F238E27FC236}">
                <a16:creationId xmlns:a16="http://schemas.microsoft.com/office/drawing/2014/main" id="{C54AD96D-F54F-4632-9B3F-9725A02532F7}"/>
              </a:ext>
            </a:extLst>
          </p:cNvPr>
          <p:cNvSpPr/>
          <p:nvPr/>
        </p:nvSpPr>
        <p:spPr>
          <a:xfrm>
            <a:off x="5148063" y="22029"/>
            <a:ext cx="2651951" cy="1361911"/>
          </a:xfrm>
          <a:prstGeom prst="rect">
            <a:avLst/>
          </a:prstGeom>
          <a:noFill/>
        </p:spPr>
        <p:txBody>
          <a:bodyPr wrap="square" lIns="68580" tIns="34290" rIns="68580" bIns="34290">
            <a:spAutoFit/>
          </a:bodyPr>
          <a:lstStyle/>
          <a:p>
            <a:pPr algn="ctr"/>
            <a:r>
              <a:rPr lang="en-US" sz="2800" b="1" dirty="0">
                <a:ln w="0"/>
                <a:solidFill>
                  <a:srgbClr val="7030A0"/>
                </a:solidFill>
                <a:effectLst>
                  <a:outerShdw blurRad="38100" dist="19050" dir="2700000" algn="tl" rotWithShape="0">
                    <a:schemeClr val="dk1">
                      <a:alpha val="40000"/>
                    </a:schemeClr>
                  </a:outerShdw>
                </a:effectLst>
              </a:rPr>
              <a:t>Constructing corresponding ontology (M)</a:t>
            </a:r>
          </a:p>
        </p:txBody>
      </p:sp>
    </p:spTree>
    <p:extLst>
      <p:ext uri="{BB962C8B-B14F-4D97-AF65-F5344CB8AC3E}">
        <p14:creationId xmlns:p14="http://schemas.microsoft.com/office/powerpoint/2010/main" val="344903036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B13FC4-6004-DE62-2396-EB59CE6FCEFB}"/>
              </a:ext>
            </a:extLst>
          </p:cNvPr>
          <p:cNvSpPr/>
          <p:nvPr/>
        </p:nvSpPr>
        <p:spPr>
          <a:xfrm>
            <a:off x="0" y="11659"/>
            <a:ext cx="9828584" cy="6463308"/>
          </a:xfrm>
          <a:prstGeom prst="rect">
            <a:avLst/>
          </a:prstGeom>
        </p:spPr>
        <p:txBody>
          <a:bodyPr wrap="square">
            <a:spAutoFit/>
          </a:bodyPr>
          <a:lstStyle/>
          <a:p>
            <a:r>
              <a:rPr lang="en-US" sz="900" dirty="0"/>
              <a:t>PREFIX </a:t>
            </a:r>
            <a:r>
              <a:rPr lang="en-US" sz="900" dirty="0" err="1"/>
              <a:t>rdf</a:t>
            </a:r>
            <a:r>
              <a:rPr lang="en-US" sz="900" dirty="0"/>
              <a:t>: &lt;http://www.w3.org/1999/02/22-rdf-syntax-ns#&gt;</a:t>
            </a:r>
          </a:p>
          <a:p>
            <a:r>
              <a:rPr lang="en-US" sz="900" dirty="0"/>
              <a:t>PREFIX </a:t>
            </a:r>
            <a:r>
              <a:rPr lang="en-US" sz="900" dirty="0" err="1"/>
              <a:t>dbo</a:t>
            </a:r>
            <a:r>
              <a:rPr lang="en-US" sz="900" dirty="0"/>
              <a:t>: &lt;http://dbpedia.org/ontology/&gt;</a:t>
            </a:r>
          </a:p>
          <a:p>
            <a:r>
              <a:rPr lang="en-US" sz="900" dirty="0"/>
              <a:t>PREFIX </a:t>
            </a:r>
            <a:r>
              <a:rPr lang="en-US" sz="900" dirty="0" err="1"/>
              <a:t>dbp</a:t>
            </a:r>
            <a:r>
              <a:rPr lang="en-US" sz="900" dirty="0"/>
              <a:t>: &lt;http://dbpedia.org/property/&gt;</a:t>
            </a:r>
          </a:p>
          <a:p>
            <a:r>
              <a:rPr lang="en-US" sz="900" dirty="0"/>
              <a:t>PREFIX owl: &lt;http://www.w3.org/2002/07/owl#&gt;</a:t>
            </a:r>
          </a:p>
          <a:p>
            <a:r>
              <a:rPr lang="en-US" sz="900" dirty="0"/>
              <a:t>PREFIX </a:t>
            </a:r>
            <a:r>
              <a:rPr lang="en-US" sz="900" dirty="0" err="1"/>
              <a:t>xsd</a:t>
            </a:r>
            <a:r>
              <a:rPr lang="en-US" sz="900" dirty="0"/>
              <a:t>: &lt;http://www.w3.org/2001/XMLSchema#&gt;</a:t>
            </a:r>
          </a:p>
          <a:p>
            <a:r>
              <a:rPr lang="en-US" sz="900" dirty="0"/>
              <a:t>PREFIX </a:t>
            </a:r>
            <a:r>
              <a:rPr lang="en-US" sz="900" dirty="0" err="1"/>
              <a:t>rdfs</a:t>
            </a:r>
            <a:r>
              <a:rPr lang="en-US" sz="900" dirty="0"/>
              <a:t>: &lt;http://www.w3.org/2000/01/rdf-schema#&gt;</a:t>
            </a:r>
          </a:p>
          <a:p>
            <a:r>
              <a:rPr lang="en-US" sz="900" dirty="0"/>
              <a:t>PREFIX </a:t>
            </a:r>
            <a:r>
              <a:rPr lang="en-US" sz="900" dirty="0" err="1"/>
              <a:t>db</a:t>
            </a:r>
            <a:r>
              <a:rPr lang="en-US" sz="900" dirty="0"/>
              <a:t>: &lt;http://dbpedia.org/page/&gt;</a:t>
            </a:r>
          </a:p>
          <a:p>
            <a:r>
              <a:rPr lang="en-US" sz="900" dirty="0"/>
              <a:t>PREFIX </a:t>
            </a:r>
            <a:r>
              <a:rPr lang="en-US" sz="900" dirty="0" err="1"/>
              <a:t>dbr</a:t>
            </a:r>
            <a:r>
              <a:rPr lang="en-US" sz="900" dirty="0"/>
              <a:t>: &lt;http://dbpedia.org/resource/&gt;</a:t>
            </a:r>
          </a:p>
          <a:p>
            <a:r>
              <a:rPr lang="en-US" sz="900" dirty="0"/>
              <a:t>PREFIX </a:t>
            </a:r>
            <a:r>
              <a:rPr lang="en-US" sz="900" dirty="0" err="1"/>
              <a:t>dbpedia</a:t>
            </a:r>
            <a:r>
              <a:rPr lang="en-US" sz="900" dirty="0"/>
              <a:t>: &lt;http://dbpedia.org/&gt;</a:t>
            </a:r>
          </a:p>
          <a:p>
            <a:pPr defTabSz="685800" fontAlgn="auto">
              <a:spcBef>
                <a:spcPts val="0"/>
              </a:spcBef>
              <a:spcAft>
                <a:spcPts val="0"/>
              </a:spcAft>
            </a:pPr>
            <a:r>
              <a:rPr lang="en-US" sz="900" dirty="0">
                <a:solidFill>
                  <a:prstClr val="black"/>
                </a:solidFill>
                <a:cs typeface="Arial" panose="020B0604020202020204" pitchFamily="34" charset="0"/>
              </a:rPr>
              <a:t>PREFIX : &lt;https://ai.it.jyu.fi/vagan/ontologies/2023/</a:t>
            </a:r>
            <a:r>
              <a:rPr lang="en-US" sz="900" b="1" dirty="0">
                <a:solidFill>
                  <a:srgbClr val="FF0000"/>
                </a:solidFill>
                <a:cs typeface="Arial" panose="020B0604020202020204" pitchFamily="34" charset="0"/>
              </a:rPr>
              <a:t>lifespanMM</a:t>
            </a:r>
            <a:r>
              <a:rPr lang="en-US" sz="900" dirty="0">
                <a:solidFill>
                  <a:prstClr val="black"/>
                </a:solidFill>
                <a:cs typeface="Arial" panose="020B0604020202020204" pitchFamily="34" charset="0"/>
              </a:rPr>
              <a:t>.owl#&gt;</a:t>
            </a:r>
            <a:endParaRPr lang="en-US" sz="900" dirty="0"/>
          </a:p>
          <a:p>
            <a:pPr defTabSz="685800" fontAlgn="auto">
              <a:spcBef>
                <a:spcPts val="0"/>
              </a:spcBef>
              <a:spcAft>
                <a:spcPts val="0"/>
              </a:spcAft>
            </a:pPr>
            <a:r>
              <a:rPr lang="en-US" sz="900" dirty="0">
                <a:solidFill>
                  <a:srgbClr val="FF0000"/>
                </a:solidFill>
              </a:rPr>
              <a:t>CONSTRUCT</a:t>
            </a:r>
          </a:p>
          <a:p>
            <a:pPr defTabSz="685800" fontAlgn="auto">
              <a:spcBef>
                <a:spcPts val="0"/>
              </a:spcBef>
              <a:spcAft>
                <a:spcPts val="0"/>
              </a:spcAft>
            </a:pPr>
            <a:r>
              <a:rPr lang="en-US" sz="900" dirty="0">
                <a:solidFill>
                  <a:prstClr val="black"/>
                </a:solidFill>
                <a:cs typeface="Arial" panose="020B0604020202020204" pitchFamily="34" charset="0"/>
              </a:rPr>
              <a:t>{</a:t>
            </a:r>
          </a:p>
          <a:p>
            <a:r>
              <a:rPr lang="en-US" sz="900" dirty="0" err="1"/>
              <a:t>dbo:Person</a:t>
            </a:r>
            <a:r>
              <a:rPr lang="en-US" sz="900" dirty="0">
                <a:solidFill>
                  <a:prstClr val="black"/>
                </a:solidFill>
                <a:cs typeface="Arial" panose="020B0604020202020204" pitchFamily="34" charset="0"/>
              </a:rPr>
              <a:t> </a:t>
            </a:r>
            <a:r>
              <a:rPr lang="en-US" sz="900" dirty="0">
                <a:solidFill>
                  <a:srgbClr val="7030A0"/>
                </a:solidFill>
              </a:rPr>
              <a:t>a</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owl:Class</a:t>
            </a:r>
            <a:r>
              <a:rPr lang="en-US" sz="900" dirty="0">
                <a:solidFill>
                  <a:prstClr val="black"/>
                </a:solidFill>
                <a:cs typeface="Arial" panose="020B0604020202020204" pitchFamily="34" charset="0"/>
              </a:rPr>
              <a:t> .</a:t>
            </a:r>
            <a:r>
              <a:rPr lang="en-US" sz="900" dirty="0"/>
              <a:t>  ?person   </a:t>
            </a:r>
            <a:r>
              <a:rPr lang="en-US" sz="900" dirty="0" err="1">
                <a:solidFill>
                  <a:srgbClr val="7030A0"/>
                </a:solidFill>
              </a:rPr>
              <a:t>rdf:type</a:t>
            </a:r>
            <a:r>
              <a:rPr lang="en-US" sz="900" dirty="0"/>
              <a:t>   </a:t>
            </a:r>
            <a:r>
              <a:rPr lang="en-US" sz="900" dirty="0" err="1"/>
              <a:t>dbo:Person</a:t>
            </a:r>
            <a:r>
              <a:rPr lang="en-US" sz="900" dirty="0"/>
              <a:t> .</a:t>
            </a:r>
          </a:p>
          <a:p>
            <a:r>
              <a:rPr lang="en-US" sz="900" dirty="0" err="1">
                <a:solidFill>
                  <a:prstClr val="black"/>
                </a:solidFill>
                <a:cs typeface="Arial" panose="020B0604020202020204" pitchFamily="34" charset="0"/>
              </a:rPr>
              <a:t>dbo:parent</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owl:ObjectProperty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a:t>
            </a:r>
          </a:p>
          <a:p>
            <a:r>
              <a:rPr lang="en-US" sz="900" dirty="0" err="1">
                <a:solidFill>
                  <a:prstClr val="black"/>
                </a:solidFill>
                <a:cs typeface="Arial" panose="020B0604020202020204" pitchFamily="34" charset="0"/>
              </a:rPr>
              <a:t>dbo:father</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owl:ObjectProperty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dbo:father</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dbo:father</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a:t>
            </a:r>
          </a:p>
          <a:p>
            <a:r>
              <a:rPr lang="en-US" sz="900" dirty="0" err="1">
                <a:solidFill>
                  <a:prstClr val="black"/>
                </a:solidFill>
                <a:cs typeface="Arial" panose="020B0604020202020204" pitchFamily="34" charset="0"/>
              </a:rPr>
              <a:t>dbo:mother</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owl:ObjectProperty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dbo:mother</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dbo:mother</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a:t>
            </a:r>
          </a:p>
          <a:p>
            <a:endParaRPr lang="en-US" sz="900" dirty="0">
              <a:solidFill>
                <a:prstClr val="black"/>
              </a:solidFill>
              <a:cs typeface="Arial" panose="020B0604020202020204" pitchFamily="34" charset="0"/>
            </a:endParaRPr>
          </a:p>
          <a:p>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p>
          <a:p>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endParaRPr lang="en-US" sz="900" dirty="0"/>
          </a:p>
          <a:p>
            <a:r>
              <a:rPr lang="en-US" sz="900" dirty="0"/>
              <a:t>  ?person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r>
              <a:rPr lang="en-US" sz="900" dirty="0"/>
              <a:t>  ?parent1 </a:t>
            </a:r>
            <a:r>
              <a:rPr lang="en-US" sz="900" dirty="0" err="1">
                <a:solidFill>
                  <a:srgbClr val="7030A0"/>
                </a:solidFill>
              </a:rPr>
              <a:t>dbo:father</a:t>
            </a:r>
            <a:r>
              <a:rPr lang="en-US" sz="900" dirty="0"/>
              <a:t> ?person . ?parent1 </a:t>
            </a:r>
            <a:r>
              <a:rPr lang="en-US" sz="900" dirty="0" err="1">
                <a:solidFill>
                  <a:srgbClr val="7030A0"/>
                </a:solidFill>
              </a:rPr>
              <a:t>rdf:type</a:t>
            </a:r>
            <a:r>
              <a:rPr lang="en-US" sz="900" dirty="0"/>
              <a:t> </a:t>
            </a:r>
            <a:r>
              <a:rPr lang="en-US" sz="900" dirty="0" err="1"/>
              <a:t>dbo:Person</a:t>
            </a:r>
            <a:r>
              <a:rPr lang="en-US" sz="900" dirty="0"/>
              <a:t> .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?parent2 </a:t>
            </a:r>
            <a:r>
              <a:rPr lang="en-US" sz="900" dirty="0" err="1">
                <a:solidFill>
                  <a:srgbClr val="7030A0"/>
                </a:solidFill>
              </a:rPr>
              <a:t>dbo:mother</a:t>
            </a:r>
            <a:r>
              <a:rPr lang="en-US" sz="900" dirty="0"/>
              <a:t> ?person . ?parent2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r>
              <a:rPr lang="en-US" sz="900" dirty="0"/>
              <a:t>?parent1 </a:t>
            </a:r>
            <a:r>
              <a:rPr lang="en-US" sz="900" dirty="0" err="1"/>
              <a:t>owl:differentFrom</a:t>
            </a:r>
            <a:r>
              <a:rPr lang="en-US" sz="900" dirty="0"/>
              <a:t> ?parent2 . ?parent1 </a:t>
            </a:r>
            <a:r>
              <a:rPr lang="en-US" sz="900" dirty="0" err="1"/>
              <a:t>owl:differentFrom</a:t>
            </a:r>
            <a:r>
              <a:rPr lang="en-US" sz="900" dirty="0"/>
              <a:t> ?person . ?parent2 </a:t>
            </a:r>
            <a:r>
              <a:rPr lang="en-US" sz="900" dirty="0" err="1"/>
              <a:t>owl:differentFrom</a:t>
            </a:r>
            <a:r>
              <a:rPr lang="en-US" sz="900" dirty="0"/>
              <a:t> ?person .</a:t>
            </a:r>
          </a:p>
          <a:p>
            <a:pPr defTabSz="685800" fontAlgn="auto">
              <a:spcBef>
                <a:spcPts val="0"/>
              </a:spcBef>
              <a:spcAft>
                <a:spcPts val="0"/>
              </a:spcAft>
            </a:pPr>
            <a:r>
              <a:rPr lang="en-US" sz="900" dirty="0">
                <a:solidFill>
                  <a:prstClr val="black"/>
                </a:solidFill>
                <a:cs typeface="Arial" panose="020B0604020202020204" pitchFamily="34" charset="0"/>
              </a:rPr>
              <a:t>:parent1Life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:parent1Life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:parent1Life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solidFill>
                  <a:prstClr val="black"/>
                </a:solidFill>
                <a:cs typeface="Arial" panose="020B0604020202020204" pitchFamily="34" charset="0"/>
              </a:rPr>
              <a:t>:parent2Life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:parent2Life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:parent2Life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ownLife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ownLife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ownLife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ownYearOfBirth</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ownYearOfBirth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ownYearOfBirth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r>
              <a:rPr lang="en-US" sz="900" dirty="0"/>
              <a:t>  ?person   </a:t>
            </a:r>
            <a:r>
              <a:rPr lang="en-US" sz="900" dirty="0">
                <a:solidFill>
                  <a:srgbClr val="7030A0"/>
                </a:solidFill>
              </a:rPr>
              <a:t>:parent1Life</a:t>
            </a:r>
            <a:r>
              <a:rPr lang="en-US" sz="900" dirty="0"/>
              <a:t> ?</a:t>
            </a:r>
            <a:r>
              <a:rPr lang="en-US" sz="900" dirty="0" err="1"/>
              <a:t>lifeSpanOfParentOne</a:t>
            </a:r>
            <a:r>
              <a:rPr lang="en-US" sz="900" dirty="0"/>
              <a:t> . ?person   </a:t>
            </a:r>
            <a:r>
              <a:rPr lang="en-US" sz="900" dirty="0">
                <a:solidFill>
                  <a:srgbClr val="7030A0"/>
                </a:solidFill>
              </a:rPr>
              <a:t>:parent2Life</a:t>
            </a:r>
            <a:r>
              <a:rPr lang="en-US" sz="900" dirty="0"/>
              <a:t> ?</a:t>
            </a:r>
            <a:r>
              <a:rPr lang="en-US" sz="900" dirty="0" err="1"/>
              <a:t>lifeSpanOfParentTwo</a:t>
            </a:r>
            <a:r>
              <a:rPr lang="en-US" sz="900" dirty="0"/>
              <a:t> .</a:t>
            </a:r>
          </a:p>
          <a:p>
            <a:pPr defTabSz="685800" fontAlgn="auto">
              <a:spcBef>
                <a:spcPts val="0"/>
              </a:spcBef>
              <a:spcAft>
                <a:spcPts val="0"/>
              </a:spcAft>
            </a:pPr>
            <a:r>
              <a:rPr lang="en-US" sz="900" dirty="0"/>
              <a:t>  ?person   </a:t>
            </a:r>
            <a:r>
              <a:rPr lang="en-US" sz="900" dirty="0">
                <a:solidFill>
                  <a:srgbClr val="7030A0"/>
                </a:solidFill>
              </a:rPr>
              <a:t>:</a:t>
            </a:r>
            <a:r>
              <a:rPr lang="en-US" sz="900" dirty="0" err="1">
                <a:solidFill>
                  <a:srgbClr val="7030A0"/>
                </a:solidFill>
              </a:rPr>
              <a:t>ownLife</a:t>
            </a:r>
            <a:r>
              <a:rPr lang="en-US" sz="900" dirty="0">
                <a:solidFill>
                  <a:srgbClr val="7030A0"/>
                </a:solidFill>
              </a:rPr>
              <a:t> </a:t>
            </a:r>
            <a:r>
              <a:rPr lang="en-US" sz="900" dirty="0"/>
              <a:t>?</a:t>
            </a:r>
            <a:r>
              <a:rPr lang="en-US" sz="900" dirty="0" err="1"/>
              <a:t>lifeSpanOfPerson</a:t>
            </a:r>
            <a:r>
              <a:rPr lang="en-US" sz="900" dirty="0"/>
              <a:t> .</a:t>
            </a:r>
            <a:r>
              <a:rPr lang="en-US" sz="900" dirty="0">
                <a:solidFill>
                  <a:prstClr val="black"/>
                </a:solidFill>
                <a:cs typeface="Arial" panose="020B0604020202020204" pitchFamily="34" charset="0"/>
              </a:rPr>
              <a:t> </a:t>
            </a:r>
            <a:r>
              <a:rPr lang="en-US" sz="900" dirty="0"/>
              <a:t>?person   </a:t>
            </a:r>
            <a:r>
              <a:rPr lang="en-US" sz="900" dirty="0">
                <a:solidFill>
                  <a:srgbClr val="7030A0"/>
                </a:solidFill>
              </a:rPr>
              <a:t>:</a:t>
            </a:r>
            <a:r>
              <a:rPr lang="en-US" sz="900" dirty="0" err="1">
                <a:solidFill>
                  <a:srgbClr val="7030A0"/>
                </a:solidFill>
              </a:rPr>
              <a:t>ownYearOfBirth</a:t>
            </a:r>
            <a:r>
              <a:rPr lang="en-US" sz="900" dirty="0">
                <a:solidFill>
                  <a:srgbClr val="7030A0"/>
                </a:solidFill>
              </a:rPr>
              <a:t> </a:t>
            </a:r>
            <a:r>
              <a:rPr lang="en-US" sz="900" dirty="0"/>
              <a:t>?</a:t>
            </a:r>
            <a:r>
              <a:rPr lang="en-US" sz="900" dirty="0" err="1"/>
              <a:t>yearOfBirth</a:t>
            </a:r>
            <a:r>
              <a:rPr lang="en-US" sz="900" dirty="0"/>
              <a:t> .</a:t>
            </a:r>
            <a:endParaRPr lang="en-US" sz="900" dirty="0">
              <a:solidFill>
                <a:prstClr val="black"/>
              </a:solidFill>
              <a:cs typeface="Arial" panose="020B0604020202020204" pitchFamily="34" charset="0"/>
            </a:endParaRPr>
          </a:p>
          <a:p>
            <a:pPr defTabSz="685800" fontAlgn="auto">
              <a:spcBef>
                <a:spcPts val="0"/>
              </a:spcBef>
              <a:spcAft>
                <a:spcPts val="0"/>
              </a:spcAft>
            </a:pPr>
            <a:r>
              <a:rPr lang="en-US" sz="900" dirty="0">
                <a:solidFill>
                  <a:prstClr val="black"/>
                </a:solidFill>
                <a:cs typeface="Arial" panose="020B0604020202020204" pitchFamily="34" charset="0"/>
              </a:rPr>
              <a:t>}</a:t>
            </a:r>
          </a:p>
          <a:p>
            <a:pPr defTabSz="685800" fontAlgn="auto">
              <a:spcBef>
                <a:spcPts val="0"/>
              </a:spcBef>
              <a:spcAft>
                <a:spcPts val="0"/>
              </a:spcAft>
            </a:pPr>
            <a:endParaRPr lang="en-US" sz="900" dirty="0">
              <a:solidFill>
                <a:prstClr val="black"/>
              </a:solidFill>
              <a:cs typeface="Arial" panose="020B0604020202020204" pitchFamily="34" charset="0"/>
            </a:endParaRPr>
          </a:p>
          <a:p>
            <a:r>
              <a:rPr lang="en-US" sz="900" dirty="0">
                <a:solidFill>
                  <a:srgbClr val="FF0000"/>
                </a:solidFill>
              </a:rPr>
              <a:t>WHERE</a:t>
            </a:r>
            <a:r>
              <a:rPr lang="en-US" sz="900" dirty="0"/>
              <a:t> {</a:t>
            </a:r>
          </a:p>
          <a:p>
            <a:r>
              <a:rPr lang="en-US" sz="900" dirty="0"/>
              <a:t>  ?person   </a:t>
            </a:r>
            <a:r>
              <a:rPr lang="en-US" sz="900" dirty="0" err="1">
                <a:solidFill>
                  <a:srgbClr val="7030A0"/>
                </a:solidFill>
              </a:rPr>
              <a:t>rdf:type</a:t>
            </a:r>
            <a:r>
              <a:rPr lang="en-US" sz="900" dirty="0"/>
              <a:t>    </a:t>
            </a:r>
            <a:r>
              <a:rPr lang="en-US" sz="900" dirty="0" err="1"/>
              <a:t>dbo:Person</a:t>
            </a:r>
            <a:r>
              <a:rPr lang="en-US" sz="900" dirty="0"/>
              <a:t> . ?person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r>
              <a:rPr lang="en-US" sz="900" dirty="0"/>
              <a:t>  ?parent1   </a:t>
            </a:r>
            <a:r>
              <a:rPr lang="en-US" sz="900" dirty="0" err="1">
                <a:solidFill>
                  <a:srgbClr val="7030A0"/>
                </a:solidFill>
              </a:rPr>
              <a:t>rdf:type</a:t>
            </a:r>
            <a:r>
              <a:rPr lang="en-US" sz="900" dirty="0"/>
              <a:t>   </a:t>
            </a:r>
            <a:r>
              <a:rPr lang="en-US" sz="900" dirty="0" err="1"/>
              <a:t>dbo:Man</a:t>
            </a:r>
            <a:r>
              <a:rPr lang="en-US" sz="900" dirty="0"/>
              <a:t> . ?parent2   </a:t>
            </a:r>
            <a:r>
              <a:rPr lang="en-US" sz="900" dirty="0" err="1">
                <a:solidFill>
                  <a:srgbClr val="7030A0"/>
                </a:solidFill>
              </a:rPr>
              <a:t>rdf:type</a:t>
            </a:r>
            <a:r>
              <a:rPr lang="en-US" sz="900" dirty="0"/>
              <a:t>   </a:t>
            </a:r>
            <a:r>
              <a:rPr lang="en-US" sz="900" dirty="0" err="1"/>
              <a:t>dbo:Woman</a:t>
            </a:r>
            <a:r>
              <a:rPr lang="en-US" sz="900" dirty="0"/>
              <a:t> .  </a:t>
            </a:r>
          </a:p>
          <a:p>
            <a:r>
              <a:rPr lang="en-US" sz="900" dirty="0">
                <a:solidFill>
                  <a:srgbClr val="FF0000"/>
                </a:solidFill>
              </a:rPr>
              <a:t>   FILTER</a:t>
            </a:r>
            <a:r>
              <a:rPr lang="en-US" sz="900" dirty="0"/>
              <a:t> (?parent1 != ?parent2)</a:t>
            </a:r>
          </a:p>
          <a:p>
            <a:r>
              <a:rPr lang="en-US" sz="900" dirty="0">
                <a:solidFill>
                  <a:srgbClr val="FF0000"/>
                </a:solidFill>
              </a:rPr>
              <a:t>   </a:t>
            </a:r>
            <a:endParaRPr lang="en-US" sz="900" dirty="0"/>
          </a:p>
          <a:p>
            <a:r>
              <a:rPr lang="en-US" sz="900" dirty="0"/>
              <a:t>  ?person   </a:t>
            </a:r>
            <a:r>
              <a:rPr lang="en-US" sz="900" dirty="0" err="1">
                <a:solidFill>
                  <a:srgbClr val="7030A0"/>
                </a:solidFill>
              </a:rPr>
              <a:t>dbo:parent</a:t>
            </a:r>
            <a:r>
              <a:rPr lang="en-US" sz="900" dirty="0"/>
              <a:t>          ?parent1 .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?person   </a:t>
            </a:r>
            <a:r>
              <a:rPr lang="en-US" sz="900" dirty="0" err="1">
                <a:solidFill>
                  <a:srgbClr val="7030A0"/>
                </a:solidFill>
              </a:rPr>
              <a:t>dbo:parent</a:t>
            </a:r>
            <a:r>
              <a:rPr lang="en-US" sz="900" dirty="0"/>
              <a:t>          ?parent2 .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r>
              <a:rPr lang="en-US" sz="900" dirty="0">
                <a:solidFill>
                  <a:srgbClr val="FF0000"/>
                </a:solidFill>
              </a:rPr>
              <a:t>  </a:t>
            </a:r>
          </a:p>
          <a:p>
            <a:r>
              <a:rPr lang="en-US" sz="900" dirty="0">
                <a:solidFill>
                  <a:srgbClr val="FF0000"/>
                </a:solidFill>
              </a:rPr>
              <a:t>  BIND</a:t>
            </a:r>
            <a:r>
              <a:rPr lang="en-US" sz="900" dirty="0"/>
              <a:t>(YEAR(</a:t>
            </a:r>
            <a:r>
              <a:rPr lang="en-US" sz="900" dirty="0" err="1"/>
              <a:t>xsd:date</a:t>
            </a:r>
            <a:r>
              <a:rPr lang="en-US" sz="900" dirty="0"/>
              <a:t>(?parent1DeathDate)) - YEAR(</a:t>
            </a:r>
            <a:r>
              <a:rPr lang="en-US" sz="900" dirty="0" err="1"/>
              <a:t>xsd:date</a:t>
            </a:r>
            <a:r>
              <a:rPr lang="en-US" sz="900" dirty="0"/>
              <a:t>(?parent1BirthDate)) AS ?</a:t>
            </a:r>
            <a:r>
              <a:rPr lang="en-US" sz="900" dirty="0" err="1"/>
              <a:t>lifeSpanOfParentOne</a:t>
            </a:r>
            <a:r>
              <a:rPr lang="en-US" sz="900" dirty="0"/>
              <a:t>) </a:t>
            </a:r>
            <a:r>
              <a:rPr lang="en-US" sz="900" dirty="0">
                <a:solidFill>
                  <a:srgbClr val="00B050"/>
                </a:solidFill>
              </a:rPr>
              <a:t># Compute lifespan in YEARs</a:t>
            </a:r>
          </a:p>
          <a:p>
            <a:r>
              <a:rPr lang="en-US" sz="900" dirty="0"/>
              <a:t>  </a:t>
            </a:r>
            <a:r>
              <a:rPr lang="en-US" sz="900" dirty="0">
                <a:solidFill>
                  <a:srgbClr val="FF0000"/>
                </a:solidFill>
              </a:rPr>
              <a:t>BIND</a:t>
            </a:r>
            <a:r>
              <a:rPr lang="en-US" sz="900" dirty="0"/>
              <a:t>(YEAR(</a:t>
            </a:r>
            <a:r>
              <a:rPr lang="en-US" sz="900" dirty="0" err="1"/>
              <a:t>xsd:date</a:t>
            </a:r>
            <a:r>
              <a:rPr lang="en-US" sz="900" dirty="0"/>
              <a:t>(?parent2DeathDate)) - YEAR(</a:t>
            </a:r>
            <a:r>
              <a:rPr lang="en-US" sz="900" dirty="0" err="1"/>
              <a:t>xsd:date</a:t>
            </a:r>
            <a:r>
              <a:rPr lang="en-US" sz="900" dirty="0"/>
              <a:t>(?parent2BirthDate)) AS ?</a:t>
            </a:r>
            <a:r>
              <a:rPr lang="en-US" sz="900" dirty="0" err="1"/>
              <a:t>lifeSpanOfParentTwo</a:t>
            </a:r>
            <a:r>
              <a:rPr lang="en-US" sz="900" dirty="0"/>
              <a:t>) </a:t>
            </a:r>
            <a:r>
              <a:rPr lang="en-US" sz="900" dirty="0">
                <a:solidFill>
                  <a:srgbClr val="00B050"/>
                </a:solidFill>
              </a:rPr>
              <a:t># Compute lifespan in YEARs</a:t>
            </a:r>
          </a:p>
          <a:p>
            <a:r>
              <a:rPr lang="en-US" sz="900" dirty="0"/>
              <a:t>  </a:t>
            </a:r>
            <a:r>
              <a:rPr lang="en-US" sz="900" dirty="0">
                <a:solidFill>
                  <a:srgbClr val="FF0000"/>
                </a:solidFill>
              </a:rPr>
              <a:t>BIND</a:t>
            </a:r>
            <a:r>
              <a:rPr lang="en-US" sz="900" dirty="0"/>
              <a:t>(YEAR(</a:t>
            </a:r>
            <a:r>
              <a:rPr lang="en-US" sz="900" dirty="0" err="1"/>
              <a:t>xsd:date</a:t>
            </a:r>
            <a:r>
              <a:rPr lang="en-US" sz="900" dirty="0"/>
              <a:t>(?</a:t>
            </a:r>
            <a:r>
              <a:rPr lang="en-US" sz="900" dirty="0" err="1"/>
              <a:t>deathDate</a:t>
            </a:r>
            <a:r>
              <a:rPr lang="en-US" sz="900" dirty="0"/>
              <a:t>)) - YEAR(</a:t>
            </a:r>
            <a:r>
              <a:rPr lang="en-US" sz="900" dirty="0" err="1"/>
              <a:t>xsd:date</a:t>
            </a:r>
            <a:r>
              <a:rPr lang="en-US" sz="900" dirty="0"/>
              <a:t>(?</a:t>
            </a:r>
            <a:r>
              <a:rPr lang="en-US" sz="900" dirty="0" err="1"/>
              <a:t>birthDate</a:t>
            </a:r>
            <a:r>
              <a:rPr lang="en-US" sz="900" dirty="0"/>
              <a:t>)) AS ?</a:t>
            </a:r>
            <a:r>
              <a:rPr lang="en-US" sz="900" dirty="0" err="1"/>
              <a:t>lifeSpanOfPerson</a:t>
            </a:r>
            <a:r>
              <a:rPr lang="en-US" sz="900" dirty="0"/>
              <a:t>) </a:t>
            </a:r>
            <a:r>
              <a:rPr lang="en-US" sz="900" dirty="0">
                <a:solidFill>
                  <a:srgbClr val="00B050"/>
                </a:solidFill>
              </a:rPr>
              <a:t># Compute lifespan in YEARs</a:t>
            </a:r>
          </a:p>
          <a:p>
            <a:r>
              <a:rPr lang="en-US" sz="900" dirty="0"/>
              <a:t>  </a:t>
            </a:r>
            <a:r>
              <a:rPr lang="en-US" sz="900" dirty="0">
                <a:solidFill>
                  <a:srgbClr val="FF0000"/>
                </a:solidFill>
              </a:rPr>
              <a:t>BIND</a:t>
            </a:r>
            <a:r>
              <a:rPr lang="en-US" sz="900" dirty="0"/>
              <a:t>(YEAR(</a:t>
            </a:r>
            <a:r>
              <a:rPr lang="en-US" sz="900" dirty="0" err="1"/>
              <a:t>xsd:date</a:t>
            </a:r>
            <a:r>
              <a:rPr lang="en-US" sz="900" dirty="0"/>
              <a:t>(?</a:t>
            </a:r>
            <a:r>
              <a:rPr lang="en-US" sz="900" dirty="0" err="1"/>
              <a:t>birthDate</a:t>
            </a:r>
            <a:r>
              <a:rPr lang="en-US" sz="900" dirty="0"/>
              <a:t>)) AS ?</a:t>
            </a:r>
            <a:r>
              <a:rPr lang="en-US" sz="900" dirty="0" err="1"/>
              <a:t>yearOfBirth</a:t>
            </a:r>
            <a:r>
              <a:rPr lang="en-US" sz="900" dirty="0"/>
              <a:t>) </a:t>
            </a:r>
            <a:r>
              <a:rPr lang="en-US" sz="900" dirty="0">
                <a:solidFill>
                  <a:srgbClr val="00B050"/>
                </a:solidFill>
              </a:rPr>
              <a:t># Extract birth YEAR from complete birth date</a:t>
            </a:r>
          </a:p>
          <a:p>
            <a:r>
              <a:rPr lang="en-US" sz="900" dirty="0"/>
              <a:t>}</a:t>
            </a:r>
          </a:p>
          <a:p>
            <a:r>
              <a:rPr lang="en-US" sz="900" dirty="0">
                <a:solidFill>
                  <a:srgbClr val="FF0000"/>
                </a:solidFill>
              </a:rPr>
              <a:t>ORDER BY </a:t>
            </a:r>
            <a:r>
              <a:rPr lang="en-US" sz="900" dirty="0"/>
              <a:t>?</a:t>
            </a:r>
            <a:r>
              <a:rPr lang="en-US" sz="900" dirty="0" err="1"/>
              <a:t>yearOfBirth</a:t>
            </a:r>
            <a:endParaRPr lang="en-US" sz="900" dirty="0"/>
          </a:p>
          <a:p>
            <a:r>
              <a:rPr lang="en-US" sz="900" dirty="0">
                <a:solidFill>
                  <a:srgbClr val="FF0000"/>
                </a:solidFill>
              </a:rPr>
              <a:t>LIMIT</a:t>
            </a:r>
            <a:r>
              <a:rPr lang="en-US" sz="900" dirty="0"/>
              <a:t> 1000</a:t>
            </a:r>
          </a:p>
        </p:txBody>
      </p:sp>
      <p:sp>
        <p:nvSpPr>
          <p:cNvPr id="8" name="TextBox 7">
            <a:extLst>
              <a:ext uri="{FF2B5EF4-FFF2-40B4-BE49-F238E27FC236}">
                <a16:creationId xmlns:a16="http://schemas.microsoft.com/office/drawing/2014/main" id="{6BAA7F10-DCD3-E183-E896-EB9C2AF7F2E1}"/>
              </a:ext>
            </a:extLst>
          </p:cNvPr>
          <p:cNvSpPr txBox="1"/>
          <p:nvPr/>
        </p:nvSpPr>
        <p:spPr>
          <a:xfrm>
            <a:off x="4644008" y="1403378"/>
            <a:ext cx="4393395" cy="307777"/>
          </a:xfrm>
          <a:prstGeom prst="rect">
            <a:avLst/>
          </a:prstGeom>
          <a:noFill/>
        </p:spPr>
        <p:txBody>
          <a:bodyPr wrap="square">
            <a:spAutoFit/>
          </a:bodyPr>
          <a:lstStyle/>
          <a:p>
            <a:r>
              <a:rPr lang="fi-FI" dirty="0"/>
              <a:t> </a:t>
            </a:r>
            <a:r>
              <a:rPr lang="fi-FI" sz="1200" dirty="0">
                <a:hlinkClick r:id="rId2"/>
              </a:rPr>
              <a:t>https://ai.it.jyu.fi/vagan/ontologies/2023/lifespanMM.owl</a:t>
            </a:r>
            <a:r>
              <a:rPr lang="fi-FI" sz="1200" dirty="0"/>
              <a:t> </a:t>
            </a:r>
          </a:p>
        </p:txBody>
      </p:sp>
      <p:sp>
        <p:nvSpPr>
          <p:cNvPr id="9" name="Rectangle 8">
            <a:extLst>
              <a:ext uri="{FF2B5EF4-FFF2-40B4-BE49-F238E27FC236}">
                <a16:creationId xmlns:a16="http://schemas.microsoft.com/office/drawing/2014/main" id="{C54AD96D-F54F-4632-9B3F-9725A02532F7}"/>
              </a:ext>
            </a:extLst>
          </p:cNvPr>
          <p:cNvSpPr/>
          <p:nvPr/>
        </p:nvSpPr>
        <p:spPr>
          <a:xfrm>
            <a:off x="5148063" y="22029"/>
            <a:ext cx="2651951" cy="1361911"/>
          </a:xfrm>
          <a:prstGeom prst="rect">
            <a:avLst/>
          </a:prstGeom>
          <a:noFill/>
        </p:spPr>
        <p:txBody>
          <a:bodyPr wrap="square" lIns="68580" tIns="34290" rIns="68580" bIns="34290">
            <a:spAutoFit/>
          </a:bodyPr>
          <a:lstStyle/>
          <a:p>
            <a:pPr algn="ctr"/>
            <a:r>
              <a:rPr lang="en-US" sz="2800" b="1" dirty="0">
                <a:ln w="0"/>
                <a:solidFill>
                  <a:srgbClr val="7030A0"/>
                </a:solidFill>
                <a:effectLst>
                  <a:outerShdw blurRad="38100" dist="19050" dir="2700000" algn="tl" rotWithShape="0">
                    <a:schemeClr val="dk1">
                      <a:alpha val="40000"/>
                    </a:schemeClr>
                  </a:outerShdw>
                </a:effectLst>
              </a:rPr>
              <a:t>Constructing corresponding ontology (MM)</a:t>
            </a:r>
          </a:p>
        </p:txBody>
      </p:sp>
    </p:spTree>
    <p:extLst>
      <p:ext uri="{BB962C8B-B14F-4D97-AF65-F5344CB8AC3E}">
        <p14:creationId xmlns:p14="http://schemas.microsoft.com/office/powerpoint/2010/main" val="308398689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B13FC4-6004-DE62-2396-EB59CE6FCEFB}"/>
              </a:ext>
            </a:extLst>
          </p:cNvPr>
          <p:cNvSpPr/>
          <p:nvPr/>
        </p:nvSpPr>
        <p:spPr>
          <a:xfrm>
            <a:off x="0" y="11659"/>
            <a:ext cx="9037403" cy="4801314"/>
          </a:xfrm>
          <a:prstGeom prst="rect">
            <a:avLst/>
          </a:prstGeom>
        </p:spPr>
        <p:txBody>
          <a:bodyPr wrap="square">
            <a:spAutoFit/>
          </a:bodyPr>
          <a:lstStyle/>
          <a:p>
            <a:r>
              <a:rPr lang="en-US" sz="900" dirty="0"/>
              <a:t>PREFIX </a:t>
            </a:r>
            <a:r>
              <a:rPr lang="en-US" sz="900" dirty="0" err="1"/>
              <a:t>rdf</a:t>
            </a:r>
            <a:r>
              <a:rPr lang="en-US" sz="900" dirty="0"/>
              <a:t>: &lt;http://www.w3.org/1999/02/22-rdf-syntax-ns#&gt;</a:t>
            </a:r>
          </a:p>
          <a:p>
            <a:r>
              <a:rPr lang="en-US" sz="900" dirty="0"/>
              <a:t>PREFIX </a:t>
            </a:r>
            <a:r>
              <a:rPr lang="en-US" sz="900" dirty="0" err="1"/>
              <a:t>dbo</a:t>
            </a:r>
            <a:r>
              <a:rPr lang="en-US" sz="900" dirty="0"/>
              <a:t>: &lt;http://dbpedia.org/ontology/&gt;</a:t>
            </a:r>
          </a:p>
          <a:p>
            <a:r>
              <a:rPr lang="en-US" sz="900" dirty="0"/>
              <a:t>PREFIX </a:t>
            </a:r>
            <a:r>
              <a:rPr lang="en-US" sz="900" dirty="0" err="1"/>
              <a:t>dbp</a:t>
            </a:r>
            <a:r>
              <a:rPr lang="en-US" sz="900" dirty="0"/>
              <a:t>: &lt;http://dbpedia.org/property/&gt;</a:t>
            </a:r>
          </a:p>
          <a:p>
            <a:r>
              <a:rPr lang="en-US" sz="900" dirty="0"/>
              <a:t>PREFIX owl: &lt;http://www.w3.org/2002/07/owl#&gt;</a:t>
            </a:r>
          </a:p>
          <a:p>
            <a:r>
              <a:rPr lang="en-US" sz="900" dirty="0"/>
              <a:t>PREFIX </a:t>
            </a:r>
            <a:r>
              <a:rPr lang="en-US" sz="900" dirty="0" err="1"/>
              <a:t>xsd</a:t>
            </a:r>
            <a:r>
              <a:rPr lang="en-US" sz="900" dirty="0"/>
              <a:t>: &lt;http://www.w3.org/2001/XMLSchema#&gt;</a:t>
            </a:r>
          </a:p>
          <a:p>
            <a:r>
              <a:rPr lang="en-US" sz="900" dirty="0"/>
              <a:t>PREFIX </a:t>
            </a:r>
            <a:r>
              <a:rPr lang="en-US" sz="900" dirty="0" err="1"/>
              <a:t>rdfs</a:t>
            </a:r>
            <a:r>
              <a:rPr lang="en-US" sz="900" dirty="0"/>
              <a:t>: &lt;http://www.w3.org/2000/01/rdf-schema#&gt;</a:t>
            </a:r>
          </a:p>
          <a:p>
            <a:r>
              <a:rPr lang="en-US" sz="900" dirty="0"/>
              <a:t>PREFIX </a:t>
            </a:r>
            <a:r>
              <a:rPr lang="en-US" sz="900" dirty="0" err="1"/>
              <a:t>db</a:t>
            </a:r>
            <a:r>
              <a:rPr lang="en-US" sz="900" dirty="0"/>
              <a:t>: &lt;http://dbpedia.org/page/&gt;</a:t>
            </a:r>
          </a:p>
          <a:p>
            <a:r>
              <a:rPr lang="en-US" sz="900" dirty="0"/>
              <a:t>PREFIX </a:t>
            </a:r>
            <a:r>
              <a:rPr lang="en-US" sz="900" dirty="0" err="1"/>
              <a:t>dbr</a:t>
            </a:r>
            <a:r>
              <a:rPr lang="en-US" sz="900" dirty="0"/>
              <a:t>: &lt;http://dbpedia.org/resource/&gt;</a:t>
            </a:r>
          </a:p>
          <a:p>
            <a:r>
              <a:rPr lang="en-US" sz="900" dirty="0"/>
              <a:t>PREFIX </a:t>
            </a:r>
            <a:r>
              <a:rPr lang="en-US" sz="900" dirty="0" err="1"/>
              <a:t>dbpedia</a:t>
            </a:r>
            <a:r>
              <a:rPr lang="en-US" sz="900" dirty="0"/>
              <a:t>: &lt;http://dbpedia.org/&gt;</a:t>
            </a:r>
          </a:p>
          <a:p>
            <a:pPr defTabSz="685800" fontAlgn="auto">
              <a:spcBef>
                <a:spcPts val="0"/>
              </a:spcBef>
              <a:spcAft>
                <a:spcPts val="0"/>
              </a:spcAft>
            </a:pPr>
            <a:r>
              <a:rPr lang="en-US" sz="900" dirty="0">
                <a:solidFill>
                  <a:prstClr val="black"/>
                </a:solidFill>
                <a:cs typeface="Arial" panose="020B0604020202020204" pitchFamily="34" charset="0"/>
              </a:rPr>
              <a:t>PREFIX : &lt;https://ai.it.jyu.fi/vagan/ontologies/2023/</a:t>
            </a:r>
            <a:r>
              <a:rPr lang="en-US" sz="900" b="1" dirty="0">
                <a:solidFill>
                  <a:srgbClr val="FF0000"/>
                </a:solidFill>
                <a:cs typeface="Arial" panose="020B0604020202020204" pitchFamily="34" charset="0"/>
              </a:rPr>
              <a:t>lifespanMMM</a:t>
            </a:r>
            <a:r>
              <a:rPr lang="en-US" sz="900" dirty="0">
                <a:solidFill>
                  <a:prstClr val="black"/>
                </a:solidFill>
                <a:cs typeface="Arial" panose="020B0604020202020204" pitchFamily="34" charset="0"/>
              </a:rPr>
              <a:t>.owl#&gt;</a:t>
            </a:r>
            <a:endParaRPr lang="en-US" sz="900" dirty="0"/>
          </a:p>
          <a:p>
            <a:pPr defTabSz="685800" fontAlgn="auto">
              <a:spcBef>
                <a:spcPts val="0"/>
              </a:spcBef>
              <a:spcAft>
                <a:spcPts val="0"/>
              </a:spcAft>
            </a:pPr>
            <a:r>
              <a:rPr lang="en-US" sz="900" dirty="0">
                <a:solidFill>
                  <a:srgbClr val="FF0000"/>
                </a:solidFill>
              </a:rPr>
              <a:t>CONSTRUCT</a:t>
            </a:r>
          </a:p>
          <a:p>
            <a:pPr defTabSz="685800" fontAlgn="auto">
              <a:spcBef>
                <a:spcPts val="0"/>
              </a:spcBef>
              <a:spcAft>
                <a:spcPts val="0"/>
              </a:spcAft>
            </a:pPr>
            <a:r>
              <a:rPr lang="en-US" sz="900" dirty="0">
                <a:solidFill>
                  <a:prstClr val="black"/>
                </a:solidFill>
                <a:cs typeface="Arial" panose="020B0604020202020204" pitchFamily="34" charset="0"/>
              </a:rPr>
              <a:t>{</a:t>
            </a:r>
          </a:p>
          <a:p>
            <a:r>
              <a:rPr lang="en-US" sz="900" dirty="0" err="1"/>
              <a:t>dbo:Person</a:t>
            </a:r>
            <a:r>
              <a:rPr lang="en-US" sz="900" dirty="0">
                <a:solidFill>
                  <a:prstClr val="black"/>
                </a:solidFill>
                <a:cs typeface="Arial" panose="020B0604020202020204" pitchFamily="34" charset="0"/>
              </a:rPr>
              <a:t> </a:t>
            </a:r>
            <a:r>
              <a:rPr lang="en-US" sz="900" dirty="0">
                <a:solidFill>
                  <a:srgbClr val="7030A0"/>
                </a:solidFill>
              </a:rPr>
              <a:t>a</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owl:Class</a:t>
            </a:r>
            <a:r>
              <a:rPr lang="en-US" sz="900" dirty="0">
                <a:solidFill>
                  <a:prstClr val="black"/>
                </a:solidFill>
                <a:cs typeface="Arial" panose="020B0604020202020204" pitchFamily="34" charset="0"/>
              </a:rPr>
              <a:t> .</a:t>
            </a:r>
          </a:p>
          <a:p>
            <a:endParaRPr lang="en-US" sz="900" dirty="0">
              <a:solidFill>
                <a:prstClr val="black"/>
              </a:solidFill>
              <a:cs typeface="Arial" panose="020B0604020202020204" pitchFamily="34" charset="0"/>
            </a:endParaRPr>
          </a:p>
          <a:p>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owl:ObjectProperty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a:t>
            </a:r>
          </a:p>
          <a:p>
            <a:endParaRPr lang="en-US" sz="900" dirty="0">
              <a:solidFill>
                <a:prstClr val="black"/>
              </a:solidFill>
              <a:cs typeface="Arial" panose="020B0604020202020204" pitchFamily="34" charset="0"/>
            </a:endParaRPr>
          </a:p>
          <a:p>
            <a:r>
              <a:rPr lang="en-US" sz="900" dirty="0"/>
              <a:t>?person   </a:t>
            </a:r>
            <a:r>
              <a:rPr lang="en-US" sz="900" dirty="0" err="1">
                <a:solidFill>
                  <a:srgbClr val="7030A0"/>
                </a:solidFill>
              </a:rPr>
              <a:t>rdf:type</a:t>
            </a:r>
            <a:r>
              <a:rPr lang="en-US" sz="900" dirty="0"/>
              <a:t>     </a:t>
            </a:r>
            <a:r>
              <a:rPr lang="en-US" sz="900" dirty="0" err="1"/>
              <a:t>dbo:Person</a:t>
            </a:r>
            <a:r>
              <a:rPr lang="en-US" sz="900" dirty="0"/>
              <a:t> . ?parent1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rdf:type</a:t>
            </a:r>
            <a:r>
              <a:rPr lang="en-US" sz="900" dirty="0"/>
              <a:t> </a:t>
            </a:r>
            <a:r>
              <a:rPr lang="en-US" sz="900" dirty="0" err="1"/>
              <a:t>dbo:Person</a:t>
            </a:r>
            <a:r>
              <a:rPr lang="en-US" sz="900" dirty="0"/>
              <a:t> .</a:t>
            </a:r>
          </a:p>
          <a:p>
            <a:r>
              <a:rPr lang="en-US" sz="900" dirty="0"/>
              <a:t>?person  </a:t>
            </a:r>
            <a:r>
              <a:rPr lang="en-US" sz="900" dirty="0">
                <a:solidFill>
                  <a:srgbClr val="7030A0"/>
                </a:solidFill>
              </a:rPr>
              <a:t>:</a:t>
            </a:r>
            <a:r>
              <a:rPr lang="en-US" sz="900" dirty="0" err="1">
                <a:solidFill>
                  <a:srgbClr val="7030A0"/>
                </a:solidFill>
              </a:rPr>
              <a:t>hasParent</a:t>
            </a:r>
            <a:r>
              <a:rPr lang="en-US" sz="900" dirty="0"/>
              <a:t> ?parent1 .        ?person :</a:t>
            </a:r>
            <a:r>
              <a:rPr lang="en-US" sz="900" dirty="0" err="1">
                <a:solidFill>
                  <a:srgbClr val="7030A0"/>
                </a:solidFill>
              </a:rPr>
              <a:t>hasParent</a:t>
            </a:r>
            <a:r>
              <a:rPr lang="en-US" sz="900" dirty="0"/>
              <a:t> ?parent2 .  </a:t>
            </a:r>
          </a:p>
          <a:p>
            <a:pPr defTabSz="685800" fontAlgn="auto">
              <a:spcBef>
                <a:spcPts val="0"/>
              </a:spcBef>
              <a:spcAft>
                <a:spcPts val="0"/>
              </a:spcAft>
            </a:pPr>
            <a:endParaRPr lang="en-US" sz="900" dirty="0">
              <a:solidFill>
                <a:prstClr val="black"/>
              </a:solidFill>
              <a:cs typeface="Arial" panose="020B0604020202020204" pitchFamily="34" charset="0"/>
            </a:endParaRPr>
          </a:p>
          <a:p>
            <a:pPr defTabSz="685800" fontAlgn="auto">
              <a:spcBef>
                <a:spcPts val="0"/>
              </a:spcBef>
              <a:spcAft>
                <a:spcPts val="0"/>
              </a:spcAft>
            </a:pPr>
            <a:r>
              <a:rPr lang="en-US" sz="900" dirty="0">
                <a:solidFill>
                  <a:prstClr val="black"/>
                </a:solidFill>
                <a:cs typeface="Arial" panose="020B0604020202020204" pitchFamily="34" charset="0"/>
              </a:rPr>
              <a:t>}</a:t>
            </a:r>
          </a:p>
          <a:p>
            <a:pPr defTabSz="685800" fontAlgn="auto">
              <a:spcBef>
                <a:spcPts val="0"/>
              </a:spcBef>
              <a:spcAft>
                <a:spcPts val="0"/>
              </a:spcAft>
            </a:pPr>
            <a:endParaRPr lang="en-US" sz="900" dirty="0">
              <a:solidFill>
                <a:prstClr val="black"/>
              </a:solidFill>
              <a:cs typeface="Arial" panose="020B0604020202020204" pitchFamily="34" charset="0"/>
            </a:endParaRPr>
          </a:p>
          <a:p>
            <a:r>
              <a:rPr lang="en-US" sz="900" dirty="0">
                <a:solidFill>
                  <a:srgbClr val="FF0000"/>
                </a:solidFill>
              </a:rPr>
              <a:t>WHERE</a:t>
            </a:r>
            <a:r>
              <a:rPr lang="en-US" sz="900" dirty="0"/>
              <a:t> {</a:t>
            </a:r>
          </a:p>
          <a:p>
            <a:r>
              <a:rPr lang="en-US" sz="900" dirty="0"/>
              <a:t>?person   </a:t>
            </a:r>
            <a:r>
              <a:rPr lang="en-US" sz="900" dirty="0" err="1">
                <a:solidFill>
                  <a:srgbClr val="7030A0"/>
                </a:solidFill>
              </a:rPr>
              <a:t>rdf:type</a:t>
            </a:r>
            <a:r>
              <a:rPr lang="en-US" sz="900" dirty="0"/>
              <a:t>   </a:t>
            </a:r>
            <a:r>
              <a:rPr lang="en-US" sz="900" dirty="0" err="1"/>
              <a:t>dbo:Person</a:t>
            </a:r>
            <a:r>
              <a:rPr lang="en-US" sz="900" dirty="0"/>
              <a:t> . ?parent1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rdf:type</a:t>
            </a:r>
            <a:r>
              <a:rPr lang="en-US" sz="900" dirty="0"/>
              <a:t> </a:t>
            </a:r>
            <a:r>
              <a:rPr lang="en-US" sz="900" dirty="0" err="1"/>
              <a:t>dbo:Person</a:t>
            </a:r>
            <a:r>
              <a:rPr lang="en-US" sz="900" dirty="0"/>
              <a:t> .</a:t>
            </a:r>
          </a:p>
          <a:p>
            <a:endParaRPr lang="en-US" sz="900" dirty="0"/>
          </a:p>
          <a:p>
            <a:r>
              <a:rPr lang="en-US" sz="900" dirty="0"/>
              <a:t>    </a:t>
            </a:r>
          </a:p>
          <a:p>
            <a:r>
              <a:rPr lang="en-US" sz="900" dirty="0">
                <a:solidFill>
                  <a:srgbClr val="FF0000"/>
                </a:solidFill>
              </a:rPr>
              <a:t>   FILTER</a:t>
            </a:r>
            <a:r>
              <a:rPr lang="en-US" sz="900" dirty="0"/>
              <a:t> (?person != ?parent1)</a:t>
            </a:r>
          </a:p>
          <a:p>
            <a:r>
              <a:rPr lang="en-US" sz="900" dirty="0">
                <a:solidFill>
                  <a:srgbClr val="FF0000"/>
                </a:solidFill>
              </a:rPr>
              <a:t>   FILTER</a:t>
            </a:r>
            <a:r>
              <a:rPr lang="en-US" sz="900" dirty="0"/>
              <a:t> (?person != ?parent2)</a:t>
            </a:r>
          </a:p>
          <a:p>
            <a:r>
              <a:rPr lang="en-US" sz="900" dirty="0">
                <a:solidFill>
                  <a:srgbClr val="FF0000"/>
                </a:solidFill>
              </a:rPr>
              <a:t>   FILTER</a:t>
            </a:r>
            <a:r>
              <a:rPr lang="en-US" sz="900" dirty="0"/>
              <a:t> (?parent1 != ?parent2)</a:t>
            </a:r>
          </a:p>
          <a:p>
            <a:endParaRPr lang="en-US" sz="900" dirty="0"/>
          </a:p>
          <a:p>
            <a:r>
              <a:rPr lang="en-US" sz="900" dirty="0"/>
              <a:t>  ?person   </a:t>
            </a:r>
            <a:r>
              <a:rPr lang="en-US" sz="900" dirty="0" err="1">
                <a:solidFill>
                  <a:srgbClr val="7030A0"/>
                </a:solidFill>
              </a:rPr>
              <a:t>dbo:parent</a:t>
            </a:r>
            <a:r>
              <a:rPr lang="en-US" sz="900" dirty="0"/>
              <a:t>          ?parent1 .</a:t>
            </a:r>
          </a:p>
          <a:p>
            <a:r>
              <a:rPr lang="en-US" sz="900" dirty="0"/>
              <a:t>  ?person   </a:t>
            </a:r>
            <a:r>
              <a:rPr lang="en-US" sz="900" dirty="0" err="1">
                <a:solidFill>
                  <a:srgbClr val="7030A0"/>
                </a:solidFill>
              </a:rPr>
              <a:t>dbo:parent</a:t>
            </a:r>
            <a:r>
              <a:rPr lang="en-US" sz="900" dirty="0"/>
              <a:t>          ?parent2 . </a:t>
            </a:r>
          </a:p>
          <a:p>
            <a:r>
              <a:rPr lang="en-US" sz="900" dirty="0"/>
              <a:t>}</a:t>
            </a:r>
          </a:p>
          <a:p>
            <a:r>
              <a:rPr lang="en-US" sz="900" dirty="0">
                <a:solidFill>
                  <a:srgbClr val="FF0000"/>
                </a:solidFill>
              </a:rPr>
              <a:t>LIMIT</a:t>
            </a:r>
            <a:r>
              <a:rPr lang="en-US" sz="900" dirty="0"/>
              <a:t> 1000</a:t>
            </a:r>
          </a:p>
        </p:txBody>
      </p:sp>
      <p:sp>
        <p:nvSpPr>
          <p:cNvPr id="8" name="TextBox 7">
            <a:extLst>
              <a:ext uri="{FF2B5EF4-FFF2-40B4-BE49-F238E27FC236}">
                <a16:creationId xmlns:a16="http://schemas.microsoft.com/office/drawing/2014/main" id="{6BAA7F10-DCD3-E183-E896-EB9C2AF7F2E1}"/>
              </a:ext>
            </a:extLst>
          </p:cNvPr>
          <p:cNvSpPr txBox="1"/>
          <p:nvPr/>
        </p:nvSpPr>
        <p:spPr>
          <a:xfrm>
            <a:off x="4139952" y="1403378"/>
            <a:ext cx="4897451" cy="307777"/>
          </a:xfrm>
          <a:prstGeom prst="rect">
            <a:avLst/>
          </a:prstGeom>
          <a:noFill/>
        </p:spPr>
        <p:txBody>
          <a:bodyPr wrap="square">
            <a:spAutoFit/>
          </a:bodyPr>
          <a:lstStyle/>
          <a:p>
            <a:r>
              <a:rPr lang="fi-FI" dirty="0"/>
              <a:t> </a:t>
            </a:r>
            <a:r>
              <a:rPr lang="fi-FI" sz="1200" dirty="0">
                <a:hlinkClick r:id="rId2"/>
              </a:rPr>
              <a:t>https://ai.it.jyu.fi/vagan/ontologies/2023/lifespanMMM.owl</a:t>
            </a:r>
            <a:r>
              <a:rPr lang="fi-FI" sz="1200" dirty="0"/>
              <a:t> </a:t>
            </a:r>
          </a:p>
        </p:txBody>
      </p:sp>
      <p:sp>
        <p:nvSpPr>
          <p:cNvPr id="9" name="Rectangle 8">
            <a:extLst>
              <a:ext uri="{FF2B5EF4-FFF2-40B4-BE49-F238E27FC236}">
                <a16:creationId xmlns:a16="http://schemas.microsoft.com/office/drawing/2014/main" id="{C54AD96D-F54F-4632-9B3F-9725A02532F7}"/>
              </a:ext>
            </a:extLst>
          </p:cNvPr>
          <p:cNvSpPr/>
          <p:nvPr/>
        </p:nvSpPr>
        <p:spPr>
          <a:xfrm>
            <a:off x="5148063" y="22029"/>
            <a:ext cx="3024337" cy="1361911"/>
          </a:xfrm>
          <a:prstGeom prst="rect">
            <a:avLst/>
          </a:prstGeom>
          <a:noFill/>
        </p:spPr>
        <p:txBody>
          <a:bodyPr wrap="square" lIns="68580" tIns="34290" rIns="68580" bIns="34290">
            <a:spAutoFit/>
          </a:bodyPr>
          <a:lstStyle/>
          <a:p>
            <a:pPr algn="ctr"/>
            <a:r>
              <a:rPr lang="en-US" sz="2800" b="1" dirty="0">
                <a:ln w="0"/>
                <a:solidFill>
                  <a:srgbClr val="7030A0"/>
                </a:solidFill>
                <a:effectLst>
                  <a:outerShdw blurRad="38100" dist="19050" dir="2700000" algn="tl" rotWithShape="0">
                    <a:schemeClr val="dk1">
                      <a:alpha val="40000"/>
                    </a:schemeClr>
                  </a:outerShdw>
                </a:effectLst>
              </a:rPr>
              <a:t>Constructing corresponding ontology (MMM)</a:t>
            </a:r>
          </a:p>
        </p:txBody>
      </p:sp>
    </p:spTree>
    <p:extLst>
      <p:ext uri="{BB962C8B-B14F-4D97-AF65-F5344CB8AC3E}">
        <p14:creationId xmlns:p14="http://schemas.microsoft.com/office/powerpoint/2010/main" val="336080633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B13FC4-6004-DE62-2396-EB59CE6FCEFB}"/>
              </a:ext>
            </a:extLst>
          </p:cNvPr>
          <p:cNvSpPr/>
          <p:nvPr/>
        </p:nvSpPr>
        <p:spPr>
          <a:xfrm>
            <a:off x="0" y="11659"/>
            <a:ext cx="9037403" cy="6463308"/>
          </a:xfrm>
          <a:prstGeom prst="rect">
            <a:avLst/>
          </a:prstGeom>
        </p:spPr>
        <p:txBody>
          <a:bodyPr wrap="square">
            <a:spAutoFit/>
          </a:bodyPr>
          <a:lstStyle/>
          <a:p>
            <a:r>
              <a:rPr lang="en-US" sz="900" dirty="0"/>
              <a:t>PREFIX </a:t>
            </a:r>
            <a:r>
              <a:rPr lang="en-US" sz="900" dirty="0" err="1"/>
              <a:t>rdf</a:t>
            </a:r>
            <a:r>
              <a:rPr lang="en-US" sz="900" dirty="0"/>
              <a:t>: &lt;http://www.w3.org/1999/02/22-rdf-syntax-ns#&gt;</a:t>
            </a:r>
          </a:p>
          <a:p>
            <a:r>
              <a:rPr lang="en-US" sz="900" dirty="0"/>
              <a:t>PREFIX </a:t>
            </a:r>
            <a:r>
              <a:rPr lang="en-US" sz="900" dirty="0" err="1"/>
              <a:t>dbo</a:t>
            </a:r>
            <a:r>
              <a:rPr lang="en-US" sz="900" dirty="0"/>
              <a:t>: &lt;http://dbpedia.org/ontology/&gt;</a:t>
            </a:r>
          </a:p>
          <a:p>
            <a:r>
              <a:rPr lang="en-US" sz="900" dirty="0"/>
              <a:t>PREFIX </a:t>
            </a:r>
            <a:r>
              <a:rPr lang="en-US" sz="900" dirty="0" err="1"/>
              <a:t>dbp</a:t>
            </a:r>
            <a:r>
              <a:rPr lang="en-US" sz="900" dirty="0"/>
              <a:t>: &lt;http://dbpedia.org/property/&gt;</a:t>
            </a:r>
          </a:p>
          <a:p>
            <a:r>
              <a:rPr lang="en-US" sz="900" dirty="0"/>
              <a:t>PREFIX owl: &lt;http://www.w3.org/2002/07/owl#&gt;</a:t>
            </a:r>
          </a:p>
          <a:p>
            <a:r>
              <a:rPr lang="en-US" sz="900" dirty="0"/>
              <a:t>PREFIX </a:t>
            </a:r>
            <a:r>
              <a:rPr lang="en-US" sz="900" dirty="0" err="1"/>
              <a:t>xsd</a:t>
            </a:r>
            <a:r>
              <a:rPr lang="en-US" sz="900" dirty="0"/>
              <a:t>: &lt;http://www.w3.org/2001/XMLSchema#&gt;</a:t>
            </a:r>
          </a:p>
          <a:p>
            <a:r>
              <a:rPr lang="en-US" sz="900" dirty="0"/>
              <a:t>PREFIX </a:t>
            </a:r>
            <a:r>
              <a:rPr lang="en-US" sz="900" dirty="0" err="1"/>
              <a:t>rdfs</a:t>
            </a:r>
            <a:r>
              <a:rPr lang="en-US" sz="900" dirty="0"/>
              <a:t>: &lt;http://www.w3.org/2000/01/rdf-schema#&gt;</a:t>
            </a:r>
          </a:p>
          <a:p>
            <a:r>
              <a:rPr lang="en-US" sz="900" dirty="0"/>
              <a:t>PREFIX </a:t>
            </a:r>
            <a:r>
              <a:rPr lang="en-US" sz="900" dirty="0" err="1"/>
              <a:t>db</a:t>
            </a:r>
            <a:r>
              <a:rPr lang="en-US" sz="900" dirty="0"/>
              <a:t>: &lt;http://dbpedia.org/page/&gt;</a:t>
            </a:r>
          </a:p>
          <a:p>
            <a:r>
              <a:rPr lang="en-US" sz="900" dirty="0"/>
              <a:t>PREFIX </a:t>
            </a:r>
            <a:r>
              <a:rPr lang="en-US" sz="900" dirty="0" err="1"/>
              <a:t>dbr</a:t>
            </a:r>
            <a:r>
              <a:rPr lang="en-US" sz="900" dirty="0"/>
              <a:t>: &lt;http://dbpedia.org/resource/&gt;</a:t>
            </a:r>
          </a:p>
          <a:p>
            <a:r>
              <a:rPr lang="en-US" sz="900" dirty="0"/>
              <a:t>PREFIX </a:t>
            </a:r>
            <a:r>
              <a:rPr lang="en-US" sz="900" dirty="0" err="1"/>
              <a:t>dbpedia</a:t>
            </a:r>
            <a:r>
              <a:rPr lang="en-US" sz="900" dirty="0"/>
              <a:t>: &lt;http://dbpedia.org/&gt;</a:t>
            </a:r>
          </a:p>
          <a:p>
            <a:pPr defTabSz="685800" fontAlgn="auto">
              <a:spcBef>
                <a:spcPts val="0"/>
              </a:spcBef>
              <a:spcAft>
                <a:spcPts val="0"/>
              </a:spcAft>
            </a:pPr>
            <a:r>
              <a:rPr lang="en-US" sz="900" dirty="0">
                <a:solidFill>
                  <a:prstClr val="black"/>
                </a:solidFill>
                <a:cs typeface="Arial" panose="020B0604020202020204" pitchFamily="34" charset="0"/>
              </a:rPr>
              <a:t>PREFIX : &lt;https://ai.it.jyu.fi/vagan/ontologies/2023/</a:t>
            </a:r>
            <a:r>
              <a:rPr lang="en-US" sz="900" b="1" dirty="0">
                <a:solidFill>
                  <a:srgbClr val="FF0000"/>
                </a:solidFill>
                <a:cs typeface="Arial" panose="020B0604020202020204" pitchFamily="34" charset="0"/>
              </a:rPr>
              <a:t>lifespanMMM1</a:t>
            </a:r>
            <a:r>
              <a:rPr lang="en-US" sz="900" dirty="0">
                <a:solidFill>
                  <a:prstClr val="black"/>
                </a:solidFill>
                <a:cs typeface="Arial" panose="020B0604020202020204" pitchFamily="34" charset="0"/>
              </a:rPr>
              <a:t>.owl#&gt;</a:t>
            </a:r>
            <a:endParaRPr lang="en-US" sz="900" dirty="0"/>
          </a:p>
          <a:p>
            <a:pPr defTabSz="685800" fontAlgn="auto">
              <a:spcBef>
                <a:spcPts val="0"/>
              </a:spcBef>
              <a:spcAft>
                <a:spcPts val="0"/>
              </a:spcAft>
            </a:pPr>
            <a:r>
              <a:rPr lang="en-US" sz="900" dirty="0">
                <a:solidFill>
                  <a:srgbClr val="FF0000"/>
                </a:solidFill>
              </a:rPr>
              <a:t>CONSTRUCT</a:t>
            </a:r>
          </a:p>
          <a:p>
            <a:pPr defTabSz="685800" fontAlgn="auto">
              <a:spcBef>
                <a:spcPts val="0"/>
              </a:spcBef>
              <a:spcAft>
                <a:spcPts val="0"/>
              </a:spcAft>
            </a:pPr>
            <a:r>
              <a:rPr lang="en-US" sz="900" dirty="0">
                <a:solidFill>
                  <a:prstClr val="black"/>
                </a:solidFill>
                <a:cs typeface="Arial" panose="020B0604020202020204" pitchFamily="34" charset="0"/>
              </a:rPr>
              <a:t>{</a:t>
            </a:r>
          </a:p>
          <a:p>
            <a:r>
              <a:rPr lang="en-US" sz="900" dirty="0" err="1"/>
              <a:t>dbo:Person</a:t>
            </a:r>
            <a:r>
              <a:rPr lang="en-US" sz="900" dirty="0">
                <a:solidFill>
                  <a:prstClr val="black"/>
                </a:solidFill>
                <a:cs typeface="Arial" panose="020B0604020202020204" pitchFamily="34" charset="0"/>
              </a:rPr>
              <a:t> </a:t>
            </a:r>
            <a:r>
              <a:rPr lang="en-US" sz="900" dirty="0">
                <a:solidFill>
                  <a:srgbClr val="7030A0"/>
                </a:solidFill>
              </a:rPr>
              <a:t>a</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owl:Class</a:t>
            </a:r>
            <a:r>
              <a:rPr lang="en-US" sz="900" dirty="0">
                <a:solidFill>
                  <a:prstClr val="black"/>
                </a:solidFill>
                <a:cs typeface="Arial" panose="020B0604020202020204" pitchFamily="34" charset="0"/>
              </a:rPr>
              <a:t> .</a:t>
            </a:r>
          </a:p>
          <a:p>
            <a:endParaRPr lang="en-US" sz="900" dirty="0">
              <a:solidFill>
                <a:prstClr val="black"/>
              </a:solidFill>
              <a:cs typeface="Arial" panose="020B0604020202020204" pitchFamily="34" charset="0"/>
            </a:endParaRPr>
          </a:p>
          <a:p>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owl:ObjectProperty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a:t>
            </a:r>
          </a:p>
          <a:p>
            <a:endParaRPr lang="en-US" sz="900" dirty="0">
              <a:solidFill>
                <a:prstClr val="black"/>
              </a:solidFill>
              <a:cs typeface="Arial" panose="020B0604020202020204" pitchFamily="34" charset="0"/>
            </a:endParaRPr>
          </a:p>
          <a:p>
            <a:r>
              <a:rPr lang="en-US" sz="900" dirty="0"/>
              <a:t>?person   </a:t>
            </a:r>
            <a:r>
              <a:rPr lang="en-US" sz="900" dirty="0" err="1">
                <a:solidFill>
                  <a:srgbClr val="7030A0"/>
                </a:solidFill>
              </a:rPr>
              <a:t>rdf:type</a:t>
            </a:r>
            <a:r>
              <a:rPr lang="en-US" sz="900" dirty="0"/>
              <a:t>     </a:t>
            </a:r>
            <a:r>
              <a:rPr lang="en-US" sz="900" dirty="0" err="1"/>
              <a:t>dbo:Person</a:t>
            </a:r>
            <a:r>
              <a:rPr lang="en-US" sz="900" dirty="0"/>
              <a:t> . ?parent1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rdf:type</a:t>
            </a:r>
            <a:r>
              <a:rPr lang="en-US" sz="900" dirty="0"/>
              <a:t> </a:t>
            </a:r>
            <a:r>
              <a:rPr lang="en-US" sz="900" dirty="0" err="1"/>
              <a:t>dbo:Person</a:t>
            </a:r>
            <a:r>
              <a:rPr lang="en-US" sz="900" dirty="0"/>
              <a:t> .</a:t>
            </a:r>
          </a:p>
          <a:p>
            <a:r>
              <a:rPr lang="en-US" sz="900" dirty="0"/>
              <a:t>?person  </a:t>
            </a:r>
            <a:r>
              <a:rPr lang="en-US" sz="900" dirty="0">
                <a:solidFill>
                  <a:srgbClr val="7030A0"/>
                </a:solidFill>
              </a:rPr>
              <a:t>:</a:t>
            </a:r>
            <a:r>
              <a:rPr lang="en-US" sz="900" dirty="0" err="1">
                <a:solidFill>
                  <a:srgbClr val="7030A0"/>
                </a:solidFill>
              </a:rPr>
              <a:t>hasParent</a:t>
            </a:r>
            <a:r>
              <a:rPr lang="en-US" sz="900" dirty="0"/>
              <a:t> ?parent1 .        ?person :</a:t>
            </a:r>
            <a:r>
              <a:rPr lang="en-US" sz="900" dirty="0" err="1">
                <a:solidFill>
                  <a:srgbClr val="7030A0"/>
                </a:solidFill>
              </a:rPr>
              <a:t>hasParent</a:t>
            </a:r>
            <a:r>
              <a:rPr lang="en-US" sz="900" dirty="0"/>
              <a:t> ?parent2 .  </a:t>
            </a:r>
          </a:p>
          <a:p>
            <a:endParaRPr lang="en-US" sz="900" dirty="0"/>
          </a:p>
          <a:p>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p>
          <a:p>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endParaRPr lang="en-US" sz="900" dirty="0"/>
          </a:p>
          <a:p>
            <a:endParaRPr lang="en-US" sz="900" dirty="0"/>
          </a:p>
          <a:p>
            <a:pPr defTabSz="685800" fontAlgn="auto">
              <a:spcBef>
                <a:spcPts val="0"/>
              </a:spcBef>
              <a:spcAft>
                <a:spcPts val="0"/>
              </a:spcAft>
            </a:pPr>
            <a:r>
              <a:rPr lang="en-US" sz="900" dirty="0"/>
              <a:t> ?person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r>
              <a:rPr lang="en-US" sz="900" dirty="0"/>
              <a:t>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endParaRPr lang="en-US" sz="900" dirty="0">
              <a:solidFill>
                <a:prstClr val="black"/>
              </a:solidFill>
              <a:cs typeface="Arial" panose="020B0604020202020204" pitchFamily="34" charset="0"/>
            </a:endParaRPr>
          </a:p>
          <a:p>
            <a:pPr defTabSz="685800" fontAlgn="auto">
              <a:spcBef>
                <a:spcPts val="0"/>
              </a:spcBef>
              <a:spcAft>
                <a:spcPts val="0"/>
              </a:spcAft>
            </a:pPr>
            <a:endParaRPr lang="en-US" sz="900" dirty="0">
              <a:solidFill>
                <a:prstClr val="black"/>
              </a:solidFill>
              <a:cs typeface="Arial" panose="020B0604020202020204" pitchFamily="34" charset="0"/>
            </a:endParaRPr>
          </a:p>
          <a:p>
            <a:pPr defTabSz="685800" fontAlgn="auto">
              <a:spcBef>
                <a:spcPts val="0"/>
              </a:spcBef>
              <a:spcAft>
                <a:spcPts val="0"/>
              </a:spcAft>
            </a:pPr>
            <a:r>
              <a:rPr lang="en-US" sz="900" dirty="0">
                <a:solidFill>
                  <a:prstClr val="black"/>
                </a:solidFill>
                <a:cs typeface="Arial" panose="020B0604020202020204" pitchFamily="34" charset="0"/>
              </a:rPr>
              <a:t>}</a:t>
            </a:r>
          </a:p>
          <a:p>
            <a:pPr defTabSz="685800" fontAlgn="auto">
              <a:spcBef>
                <a:spcPts val="0"/>
              </a:spcBef>
              <a:spcAft>
                <a:spcPts val="0"/>
              </a:spcAft>
            </a:pPr>
            <a:endParaRPr lang="en-US" sz="900" dirty="0">
              <a:solidFill>
                <a:prstClr val="black"/>
              </a:solidFill>
              <a:cs typeface="Arial" panose="020B0604020202020204" pitchFamily="34" charset="0"/>
            </a:endParaRPr>
          </a:p>
          <a:p>
            <a:r>
              <a:rPr lang="en-US" sz="900" dirty="0">
                <a:solidFill>
                  <a:srgbClr val="FF0000"/>
                </a:solidFill>
              </a:rPr>
              <a:t>WHERE</a:t>
            </a:r>
            <a:r>
              <a:rPr lang="en-US" sz="900" dirty="0"/>
              <a:t> {</a:t>
            </a:r>
          </a:p>
          <a:p>
            <a:r>
              <a:rPr lang="en-US" sz="900" dirty="0"/>
              <a:t>?person   </a:t>
            </a:r>
            <a:r>
              <a:rPr lang="en-US" sz="900" dirty="0" err="1">
                <a:solidFill>
                  <a:srgbClr val="7030A0"/>
                </a:solidFill>
              </a:rPr>
              <a:t>rdf:type</a:t>
            </a:r>
            <a:r>
              <a:rPr lang="en-US" sz="900" dirty="0"/>
              <a:t>   </a:t>
            </a:r>
            <a:r>
              <a:rPr lang="en-US" sz="900" dirty="0" err="1"/>
              <a:t>dbo:Person</a:t>
            </a:r>
            <a:r>
              <a:rPr lang="en-US" sz="900" dirty="0"/>
              <a:t> .</a:t>
            </a:r>
          </a:p>
          <a:p>
            <a:r>
              <a:rPr lang="en-US" sz="900" dirty="0"/>
              <a:t>?person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endParaRPr lang="en-US" sz="900" dirty="0"/>
          </a:p>
          <a:p>
            <a:r>
              <a:rPr lang="en-US" sz="900" dirty="0"/>
              <a:t>?parent1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rdf:type</a:t>
            </a:r>
            <a:r>
              <a:rPr lang="en-US" sz="900" dirty="0"/>
              <a:t> </a:t>
            </a:r>
            <a:r>
              <a:rPr lang="en-US" sz="900" dirty="0" err="1"/>
              <a:t>dbo:Person</a:t>
            </a:r>
            <a:r>
              <a:rPr lang="en-US" sz="900" dirty="0"/>
              <a:t> .</a:t>
            </a:r>
          </a:p>
          <a:p>
            <a:endParaRPr lang="en-US" sz="900" dirty="0"/>
          </a:p>
          <a:p>
            <a:r>
              <a:rPr lang="en-US" sz="900" dirty="0">
                <a:solidFill>
                  <a:srgbClr val="FF0000"/>
                </a:solidFill>
              </a:rPr>
              <a:t>   FILTER</a:t>
            </a:r>
            <a:r>
              <a:rPr lang="en-US" sz="900" dirty="0"/>
              <a:t> (?person != ?parent1)</a:t>
            </a:r>
          </a:p>
          <a:p>
            <a:r>
              <a:rPr lang="en-US" sz="900" dirty="0">
                <a:solidFill>
                  <a:srgbClr val="FF0000"/>
                </a:solidFill>
              </a:rPr>
              <a:t>   FILTER</a:t>
            </a:r>
            <a:r>
              <a:rPr lang="en-US" sz="900" dirty="0"/>
              <a:t> (?person != ?parent2)</a:t>
            </a:r>
          </a:p>
          <a:p>
            <a:r>
              <a:rPr lang="en-US" sz="900" dirty="0">
                <a:solidFill>
                  <a:srgbClr val="FF0000"/>
                </a:solidFill>
              </a:rPr>
              <a:t>   FILTER</a:t>
            </a:r>
            <a:r>
              <a:rPr lang="en-US" sz="900" dirty="0"/>
              <a:t> (?parent1 != ?parent2)</a:t>
            </a:r>
          </a:p>
          <a:p>
            <a:endParaRPr lang="en-US" sz="900" dirty="0"/>
          </a:p>
          <a:p>
            <a:r>
              <a:rPr lang="en-US" sz="900" dirty="0"/>
              <a:t>  ?person   </a:t>
            </a:r>
            <a:r>
              <a:rPr lang="en-US" sz="900" dirty="0" err="1">
                <a:solidFill>
                  <a:srgbClr val="7030A0"/>
                </a:solidFill>
              </a:rPr>
              <a:t>dbo:parent</a:t>
            </a:r>
            <a:r>
              <a:rPr lang="en-US" sz="900" dirty="0"/>
              <a:t>          ?parent1 .</a:t>
            </a:r>
          </a:p>
          <a:p>
            <a:r>
              <a:rPr lang="en-US" sz="900" dirty="0"/>
              <a:t>  ?person   </a:t>
            </a:r>
            <a:r>
              <a:rPr lang="en-US" sz="900" dirty="0" err="1">
                <a:solidFill>
                  <a:srgbClr val="7030A0"/>
                </a:solidFill>
              </a:rPr>
              <a:t>dbo:parent</a:t>
            </a:r>
            <a:r>
              <a:rPr lang="en-US" sz="900" dirty="0"/>
              <a:t>          ?parent2 . </a:t>
            </a:r>
          </a:p>
          <a:p>
            <a:endParaRPr lang="en-US" sz="900" dirty="0"/>
          </a:p>
          <a:p>
            <a:r>
              <a:rPr lang="en-US" sz="900" dirty="0"/>
              <a:t>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endParaRPr lang="en-US" sz="900" dirty="0"/>
          </a:p>
          <a:p>
            <a:r>
              <a:rPr lang="en-US" sz="900" dirty="0"/>
              <a:t>}</a:t>
            </a:r>
          </a:p>
          <a:p>
            <a:r>
              <a:rPr lang="en-US" sz="900" dirty="0">
                <a:solidFill>
                  <a:srgbClr val="FF0000"/>
                </a:solidFill>
              </a:rPr>
              <a:t>LIMIT</a:t>
            </a:r>
            <a:r>
              <a:rPr lang="en-US" sz="900" dirty="0"/>
              <a:t> 1000</a:t>
            </a:r>
          </a:p>
        </p:txBody>
      </p:sp>
      <p:sp>
        <p:nvSpPr>
          <p:cNvPr id="8" name="TextBox 7">
            <a:extLst>
              <a:ext uri="{FF2B5EF4-FFF2-40B4-BE49-F238E27FC236}">
                <a16:creationId xmlns:a16="http://schemas.microsoft.com/office/drawing/2014/main" id="{6BAA7F10-DCD3-E183-E896-EB9C2AF7F2E1}"/>
              </a:ext>
            </a:extLst>
          </p:cNvPr>
          <p:cNvSpPr txBox="1"/>
          <p:nvPr/>
        </p:nvSpPr>
        <p:spPr>
          <a:xfrm>
            <a:off x="4139952" y="1403378"/>
            <a:ext cx="4897451" cy="307777"/>
          </a:xfrm>
          <a:prstGeom prst="rect">
            <a:avLst/>
          </a:prstGeom>
          <a:noFill/>
        </p:spPr>
        <p:txBody>
          <a:bodyPr wrap="square">
            <a:spAutoFit/>
          </a:bodyPr>
          <a:lstStyle/>
          <a:p>
            <a:r>
              <a:rPr lang="fi-FI" dirty="0"/>
              <a:t> </a:t>
            </a:r>
            <a:r>
              <a:rPr lang="fi-FI" sz="1200" dirty="0">
                <a:hlinkClick r:id="rId2"/>
              </a:rPr>
              <a:t>https://ai.it.jyu.fi/vagan/ontologies/2023/lifespanMMM1.owl</a:t>
            </a:r>
            <a:r>
              <a:rPr lang="fi-FI" sz="1200" dirty="0"/>
              <a:t> </a:t>
            </a:r>
          </a:p>
        </p:txBody>
      </p:sp>
      <p:sp>
        <p:nvSpPr>
          <p:cNvPr id="9" name="Rectangle 8">
            <a:extLst>
              <a:ext uri="{FF2B5EF4-FFF2-40B4-BE49-F238E27FC236}">
                <a16:creationId xmlns:a16="http://schemas.microsoft.com/office/drawing/2014/main" id="{C54AD96D-F54F-4632-9B3F-9725A02532F7}"/>
              </a:ext>
            </a:extLst>
          </p:cNvPr>
          <p:cNvSpPr/>
          <p:nvPr/>
        </p:nvSpPr>
        <p:spPr>
          <a:xfrm>
            <a:off x="4499993" y="22029"/>
            <a:ext cx="3672408" cy="1361911"/>
          </a:xfrm>
          <a:prstGeom prst="rect">
            <a:avLst/>
          </a:prstGeom>
          <a:noFill/>
        </p:spPr>
        <p:txBody>
          <a:bodyPr wrap="square" lIns="68580" tIns="34290" rIns="68580" bIns="34290">
            <a:spAutoFit/>
          </a:bodyPr>
          <a:lstStyle/>
          <a:p>
            <a:pPr algn="ctr"/>
            <a:r>
              <a:rPr lang="en-US" sz="2800" b="1" dirty="0">
                <a:ln w="0"/>
                <a:solidFill>
                  <a:srgbClr val="7030A0"/>
                </a:solidFill>
                <a:effectLst>
                  <a:outerShdw blurRad="38100" dist="19050" dir="2700000" algn="tl" rotWithShape="0">
                    <a:schemeClr val="dk1">
                      <a:alpha val="40000"/>
                    </a:schemeClr>
                  </a:outerShdw>
                </a:effectLst>
              </a:rPr>
              <a:t>Constructing corresponding ontology (MMM1)</a:t>
            </a:r>
          </a:p>
        </p:txBody>
      </p:sp>
    </p:spTree>
    <p:extLst>
      <p:ext uri="{BB962C8B-B14F-4D97-AF65-F5344CB8AC3E}">
        <p14:creationId xmlns:p14="http://schemas.microsoft.com/office/powerpoint/2010/main" val="3480578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B13FC4-6004-DE62-2396-EB59CE6FCEFB}"/>
              </a:ext>
            </a:extLst>
          </p:cNvPr>
          <p:cNvSpPr/>
          <p:nvPr/>
        </p:nvSpPr>
        <p:spPr>
          <a:xfrm>
            <a:off x="0" y="11659"/>
            <a:ext cx="9037403" cy="8540800"/>
          </a:xfrm>
          <a:prstGeom prst="rect">
            <a:avLst/>
          </a:prstGeom>
        </p:spPr>
        <p:txBody>
          <a:bodyPr wrap="square">
            <a:spAutoFit/>
          </a:bodyPr>
          <a:lstStyle/>
          <a:p>
            <a:r>
              <a:rPr lang="en-US" sz="900" dirty="0"/>
              <a:t>PREFIX </a:t>
            </a:r>
            <a:r>
              <a:rPr lang="en-US" sz="900" dirty="0" err="1"/>
              <a:t>rdf</a:t>
            </a:r>
            <a:r>
              <a:rPr lang="en-US" sz="900" dirty="0"/>
              <a:t>: &lt;http://www.w3.org/1999/02/22-rdf-syntax-ns#&gt;</a:t>
            </a:r>
          </a:p>
          <a:p>
            <a:r>
              <a:rPr lang="en-US" sz="900" dirty="0"/>
              <a:t>PREFIX </a:t>
            </a:r>
            <a:r>
              <a:rPr lang="en-US" sz="900" dirty="0" err="1"/>
              <a:t>dbo</a:t>
            </a:r>
            <a:r>
              <a:rPr lang="en-US" sz="900" dirty="0"/>
              <a:t>: &lt;http://dbpedia.org/ontology/&gt;</a:t>
            </a:r>
          </a:p>
          <a:p>
            <a:r>
              <a:rPr lang="en-US" sz="900" dirty="0"/>
              <a:t>PREFIX </a:t>
            </a:r>
            <a:r>
              <a:rPr lang="en-US" sz="900" dirty="0" err="1"/>
              <a:t>dbp</a:t>
            </a:r>
            <a:r>
              <a:rPr lang="en-US" sz="900" dirty="0"/>
              <a:t>: &lt;http://dbpedia.org/property/&gt;</a:t>
            </a:r>
          </a:p>
          <a:p>
            <a:r>
              <a:rPr lang="en-US" sz="900" dirty="0"/>
              <a:t>PREFIX owl: &lt;http://www.w3.org/2002/07/owl#&gt;</a:t>
            </a:r>
          </a:p>
          <a:p>
            <a:r>
              <a:rPr lang="en-US" sz="900" dirty="0"/>
              <a:t>PREFIX </a:t>
            </a:r>
            <a:r>
              <a:rPr lang="en-US" sz="900" dirty="0" err="1"/>
              <a:t>xsd</a:t>
            </a:r>
            <a:r>
              <a:rPr lang="en-US" sz="900" dirty="0"/>
              <a:t>: &lt;http://www.w3.org/2001/XMLSchema#&gt;</a:t>
            </a:r>
          </a:p>
          <a:p>
            <a:r>
              <a:rPr lang="en-US" sz="900" dirty="0"/>
              <a:t>PREFIX </a:t>
            </a:r>
            <a:r>
              <a:rPr lang="en-US" sz="900" dirty="0" err="1"/>
              <a:t>rdfs</a:t>
            </a:r>
            <a:r>
              <a:rPr lang="en-US" sz="900" dirty="0"/>
              <a:t>: &lt;http://www.w3.org/2000/01/rdf-schema#&gt;</a:t>
            </a:r>
          </a:p>
          <a:p>
            <a:r>
              <a:rPr lang="en-US" sz="900" dirty="0"/>
              <a:t>PREFIX </a:t>
            </a:r>
            <a:r>
              <a:rPr lang="en-US" sz="900" dirty="0" err="1"/>
              <a:t>db</a:t>
            </a:r>
            <a:r>
              <a:rPr lang="en-US" sz="900" dirty="0"/>
              <a:t>: &lt;http://dbpedia.org/page/&gt;</a:t>
            </a:r>
          </a:p>
          <a:p>
            <a:r>
              <a:rPr lang="en-US" sz="900" dirty="0"/>
              <a:t>PREFIX </a:t>
            </a:r>
            <a:r>
              <a:rPr lang="en-US" sz="900" dirty="0" err="1"/>
              <a:t>dbr</a:t>
            </a:r>
            <a:r>
              <a:rPr lang="en-US" sz="900" dirty="0"/>
              <a:t>: &lt;http://dbpedia.org/resource/&gt;</a:t>
            </a:r>
          </a:p>
          <a:p>
            <a:r>
              <a:rPr lang="en-US" sz="900" dirty="0"/>
              <a:t>PREFIX </a:t>
            </a:r>
            <a:r>
              <a:rPr lang="en-US" sz="900" dirty="0" err="1"/>
              <a:t>dbpedia</a:t>
            </a:r>
            <a:r>
              <a:rPr lang="en-US" sz="900" dirty="0"/>
              <a:t>: &lt;http://dbpedia.org/&gt;</a:t>
            </a:r>
          </a:p>
          <a:p>
            <a:pPr defTabSz="685800" fontAlgn="auto">
              <a:spcBef>
                <a:spcPts val="0"/>
              </a:spcBef>
              <a:spcAft>
                <a:spcPts val="0"/>
              </a:spcAft>
            </a:pPr>
            <a:r>
              <a:rPr lang="en-US" sz="900" dirty="0">
                <a:solidFill>
                  <a:prstClr val="black"/>
                </a:solidFill>
                <a:cs typeface="Arial" panose="020B0604020202020204" pitchFamily="34" charset="0"/>
              </a:rPr>
              <a:t>PREFIX : &lt;https://ai.it.jyu.fi/vagan/ontologies/2023/</a:t>
            </a:r>
            <a:r>
              <a:rPr lang="en-US" sz="900" b="1" dirty="0">
                <a:solidFill>
                  <a:srgbClr val="FF0000"/>
                </a:solidFill>
                <a:cs typeface="Arial" panose="020B0604020202020204" pitchFamily="34" charset="0"/>
              </a:rPr>
              <a:t>lifespanMMM2</a:t>
            </a:r>
            <a:r>
              <a:rPr lang="en-US" sz="900" dirty="0">
                <a:solidFill>
                  <a:prstClr val="black"/>
                </a:solidFill>
                <a:cs typeface="Arial" panose="020B0604020202020204" pitchFamily="34" charset="0"/>
              </a:rPr>
              <a:t>.owl#&gt;</a:t>
            </a:r>
            <a:endParaRPr lang="en-US" sz="900" dirty="0"/>
          </a:p>
          <a:p>
            <a:pPr defTabSz="685800" fontAlgn="auto">
              <a:spcBef>
                <a:spcPts val="0"/>
              </a:spcBef>
              <a:spcAft>
                <a:spcPts val="0"/>
              </a:spcAft>
            </a:pPr>
            <a:r>
              <a:rPr lang="en-US" sz="900" dirty="0">
                <a:solidFill>
                  <a:srgbClr val="FF0000"/>
                </a:solidFill>
              </a:rPr>
              <a:t>CONSTRUCT</a:t>
            </a:r>
          </a:p>
          <a:p>
            <a:pPr defTabSz="685800" fontAlgn="auto">
              <a:spcBef>
                <a:spcPts val="0"/>
              </a:spcBef>
              <a:spcAft>
                <a:spcPts val="0"/>
              </a:spcAft>
            </a:pPr>
            <a:r>
              <a:rPr lang="en-US" sz="900" dirty="0">
                <a:solidFill>
                  <a:prstClr val="black"/>
                </a:solidFill>
                <a:cs typeface="Arial" panose="020B0604020202020204" pitchFamily="34" charset="0"/>
              </a:rPr>
              <a:t>{</a:t>
            </a:r>
          </a:p>
          <a:p>
            <a:r>
              <a:rPr lang="en-US" sz="900" dirty="0" err="1"/>
              <a:t>dbo:Person</a:t>
            </a:r>
            <a:r>
              <a:rPr lang="en-US" sz="900" dirty="0">
                <a:solidFill>
                  <a:prstClr val="black"/>
                </a:solidFill>
                <a:cs typeface="Arial" panose="020B0604020202020204" pitchFamily="34" charset="0"/>
              </a:rPr>
              <a:t> </a:t>
            </a:r>
            <a:r>
              <a:rPr lang="en-US" sz="900" dirty="0">
                <a:solidFill>
                  <a:srgbClr val="7030A0"/>
                </a:solidFill>
              </a:rPr>
              <a:t>a</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owl:Class</a:t>
            </a:r>
            <a:r>
              <a:rPr lang="en-US" sz="900" dirty="0">
                <a:solidFill>
                  <a:prstClr val="black"/>
                </a:solidFill>
                <a:cs typeface="Arial" panose="020B0604020202020204" pitchFamily="34" charset="0"/>
              </a:rPr>
              <a:t> .</a:t>
            </a:r>
          </a:p>
          <a:p>
            <a:endParaRPr lang="en-US" sz="900" dirty="0">
              <a:solidFill>
                <a:prstClr val="black"/>
              </a:solidFill>
              <a:cs typeface="Arial" panose="020B0604020202020204" pitchFamily="34" charset="0"/>
            </a:endParaRPr>
          </a:p>
          <a:p>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owl:ObjectProperty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a:t>
            </a:r>
          </a:p>
          <a:p>
            <a:endParaRPr lang="en-US" sz="900" dirty="0">
              <a:solidFill>
                <a:prstClr val="black"/>
              </a:solidFill>
              <a:cs typeface="Arial" panose="020B0604020202020204" pitchFamily="34" charset="0"/>
            </a:endParaRPr>
          </a:p>
          <a:p>
            <a:r>
              <a:rPr lang="en-US" sz="900" dirty="0"/>
              <a:t>?person   </a:t>
            </a:r>
            <a:r>
              <a:rPr lang="en-US" sz="900" dirty="0" err="1">
                <a:solidFill>
                  <a:srgbClr val="7030A0"/>
                </a:solidFill>
              </a:rPr>
              <a:t>rdf:type</a:t>
            </a:r>
            <a:r>
              <a:rPr lang="en-US" sz="900" dirty="0"/>
              <a:t>     </a:t>
            </a:r>
            <a:r>
              <a:rPr lang="en-US" sz="900" dirty="0" err="1"/>
              <a:t>dbo:Person</a:t>
            </a:r>
            <a:r>
              <a:rPr lang="en-US" sz="900" dirty="0"/>
              <a:t> . ?parent1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rdf:type</a:t>
            </a:r>
            <a:r>
              <a:rPr lang="en-US" sz="900" dirty="0"/>
              <a:t> </a:t>
            </a:r>
            <a:r>
              <a:rPr lang="en-US" sz="900" dirty="0" err="1"/>
              <a:t>dbo:Person</a:t>
            </a:r>
            <a:r>
              <a:rPr lang="en-US" sz="900" dirty="0"/>
              <a:t> .</a:t>
            </a:r>
          </a:p>
          <a:p>
            <a:r>
              <a:rPr lang="en-US" sz="900" dirty="0"/>
              <a:t>?person  </a:t>
            </a:r>
            <a:r>
              <a:rPr lang="en-US" sz="900" dirty="0">
                <a:solidFill>
                  <a:srgbClr val="7030A0"/>
                </a:solidFill>
              </a:rPr>
              <a:t>:</a:t>
            </a:r>
            <a:r>
              <a:rPr lang="en-US" sz="900" dirty="0" err="1">
                <a:solidFill>
                  <a:srgbClr val="7030A0"/>
                </a:solidFill>
              </a:rPr>
              <a:t>hasParent</a:t>
            </a:r>
            <a:r>
              <a:rPr lang="en-US" sz="900" dirty="0"/>
              <a:t> ?parent1 .        ?person :</a:t>
            </a:r>
            <a:r>
              <a:rPr lang="en-US" sz="900" dirty="0" err="1">
                <a:solidFill>
                  <a:srgbClr val="7030A0"/>
                </a:solidFill>
              </a:rPr>
              <a:t>hasParent</a:t>
            </a:r>
            <a:r>
              <a:rPr lang="en-US" sz="900" dirty="0"/>
              <a:t> ?parent2 .  </a:t>
            </a:r>
          </a:p>
          <a:p>
            <a:endParaRPr lang="en-US" sz="900" dirty="0"/>
          </a:p>
          <a:p>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p>
          <a:p>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endParaRPr lang="en-US" sz="900" dirty="0"/>
          </a:p>
          <a:p>
            <a:endParaRPr lang="en-US" sz="900" dirty="0"/>
          </a:p>
          <a:p>
            <a:pPr defTabSz="685800" fontAlgn="auto">
              <a:spcBef>
                <a:spcPts val="0"/>
              </a:spcBef>
              <a:spcAft>
                <a:spcPts val="0"/>
              </a:spcAft>
            </a:pPr>
            <a:r>
              <a:rPr lang="en-US" sz="900" dirty="0"/>
              <a:t> ?person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r>
              <a:rPr lang="en-US" sz="900" dirty="0"/>
              <a:t>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endParaRPr lang="en-US" sz="900" dirty="0">
              <a:solidFill>
                <a:prstClr val="black"/>
              </a:solidFill>
              <a:cs typeface="Arial" panose="020B0604020202020204" pitchFamily="34" charset="0"/>
            </a:endParaRPr>
          </a:p>
          <a:p>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yearOfBirth</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yearOfBirth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yearOfBirth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yearOfDeath</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yearOfDeath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yearOfDeath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endParaRPr lang="en-US" sz="900" dirty="0"/>
          </a:p>
          <a:p>
            <a:r>
              <a:rPr lang="en-US" sz="900" dirty="0"/>
              <a:t>  ?person   </a:t>
            </a:r>
            <a:r>
              <a:rPr lang="en-US" sz="900" dirty="0">
                <a:solidFill>
                  <a:srgbClr val="7030A0"/>
                </a:solidFill>
              </a:rPr>
              <a:t>:</a:t>
            </a:r>
            <a:r>
              <a:rPr lang="en-US" sz="900" dirty="0" err="1">
                <a:solidFill>
                  <a:srgbClr val="7030A0"/>
                </a:solidFill>
              </a:rPr>
              <a:t>yearOfBirth</a:t>
            </a:r>
            <a:r>
              <a:rPr lang="en-US" sz="900" dirty="0"/>
              <a:t> ?</a:t>
            </a:r>
            <a:r>
              <a:rPr lang="en-US" sz="900" dirty="0" err="1"/>
              <a:t>yearOfBirth</a:t>
            </a:r>
            <a:r>
              <a:rPr lang="en-US" sz="900" dirty="0"/>
              <a:t> .              ?person </a:t>
            </a:r>
            <a:r>
              <a:rPr lang="en-US" sz="900" dirty="0">
                <a:solidFill>
                  <a:srgbClr val="7030A0"/>
                </a:solidFill>
              </a:rPr>
              <a:t>:</a:t>
            </a:r>
            <a:r>
              <a:rPr lang="en-US" sz="900" dirty="0" err="1">
                <a:solidFill>
                  <a:srgbClr val="7030A0"/>
                </a:solidFill>
              </a:rPr>
              <a:t>yearOfDeath</a:t>
            </a:r>
            <a:r>
              <a:rPr lang="en-US" sz="900" dirty="0"/>
              <a:t> ?</a:t>
            </a:r>
            <a:r>
              <a:rPr lang="en-US" sz="900" dirty="0" err="1"/>
              <a:t>yearOfDeath</a:t>
            </a:r>
            <a:r>
              <a:rPr lang="en-US" sz="900" dirty="0"/>
              <a:t> . </a:t>
            </a:r>
          </a:p>
          <a:p>
            <a:r>
              <a:rPr lang="en-US" sz="900" dirty="0"/>
              <a:t>  ?parent1  </a:t>
            </a:r>
            <a:r>
              <a:rPr lang="en-US" sz="900" dirty="0">
                <a:solidFill>
                  <a:srgbClr val="7030A0"/>
                </a:solidFill>
              </a:rPr>
              <a:t>:</a:t>
            </a:r>
            <a:r>
              <a:rPr lang="en-US" sz="900" dirty="0" err="1">
                <a:solidFill>
                  <a:srgbClr val="7030A0"/>
                </a:solidFill>
              </a:rPr>
              <a:t>yearOfBirth</a:t>
            </a:r>
            <a:r>
              <a:rPr lang="en-US" sz="900" dirty="0"/>
              <a:t> ?parent1YearOfBirth . ?parent1 </a:t>
            </a:r>
            <a:r>
              <a:rPr lang="en-US" sz="900" dirty="0">
                <a:solidFill>
                  <a:srgbClr val="7030A0"/>
                </a:solidFill>
              </a:rPr>
              <a:t>:</a:t>
            </a:r>
            <a:r>
              <a:rPr lang="en-US" sz="900" dirty="0" err="1">
                <a:solidFill>
                  <a:srgbClr val="7030A0"/>
                </a:solidFill>
              </a:rPr>
              <a:t>yearOfDeath</a:t>
            </a:r>
            <a:r>
              <a:rPr lang="en-US" sz="900" dirty="0"/>
              <a:t> ?parent1YearOfDeath . </a:t>
            </a:r>
            <a:endParaRPr lang="en-US" sz="900" dirty="0">
              <a:solidFill>
                <a:prstClr val="black"/>
              </a:solidFill>
              <a:cs typeface="Arial" panose="020B0604020202020204" pitchFamily="34" charset="0"/>
            </a:endParaRPr>
          </a:p>
          <a:p>
            <a:pPr defTabSz="685800" fontAlgn="auto">
              <a:spcBef>
                <a:spcPts val="0"/>
              </a:spcBef>
              <a:spcAft>
                <a:spcPts val="0"/>
              </a:spcAft>
            </a:pPr>
            <a:r>
              <a:rPr lang="en-US" sz="900" dirty="0"/>
              <a:t>  ?parent2  </a:t>
            </a:r>
            <a:r>
              <a:rPr lang="en-US" sz="900" dirty="0">
                <a:solidFill>
                  <a:srgbClr val="7030A0"/>
                </a:solidFill>
              </a:rPr>
              <a:t>:</a:t>
            </a:r>
            <a:r>
              <a:rPr lang="en-US" sz="900" dirty="0" err="1">
                <a:solidFill>
                  <a:srgbClr val="7030A0"/>
                </a:solidFill>
              </a:rPr>
              <a:t>yearOfBirth</a:t>
            </a:r>
            <a:r>
              <a:rPr lang="en-US" sz="900" dirty="0"/>
              <a:t> ?parent2YearOfBirth . ?parent2 </a:t>
            </a:r>
            <a:r>
              <a:rPr lang="en-US" sz="900" dirty="0">
                <a:solidFill>
                  <a:srgbClr val="7030A0"/>
                </a:solidFill>
              </a:rPr>
              <a:t>:</a:t>
            </a:r>
            <a:r>
              <a:rPr lang="en-US" sz="900" dirty="0" err="1">
                <a:solidFill>
                  <a:srgbClr val="7030A0"/>
                </a:solidFill>
              </a:rPr>
              <a:t>yearOfDeath</a:t>
            </a:r>
            <a:r>
              <a:rPr lang="en-US" sz="900" dirty="0"/>
              <a:t> ?parent2YearOfDeath . </a:t>
            </a:r>
            <a:endParaRPr lang="en-US" sz="900" dirty="0">
              <a:solidFill>
                <a:prstClr val="black"/>
              </a:solidFill>
              <a:cs typeface="Arial" panose="020B0604020202020204" pitchFamily="34" charset="0"/>
            </a:endParaRPr>
          </a:p>
          <a:p>
            <a:pPr defTabSz="685800" fontAlgn="auto">
              <a:spcBef>
                <a:spcPts val="0"/>
              </a:spcBef>
              <a:spcAft>
                <a:spcPts val="0"/>
              </a:spcAft>
            </a:pPr>
            <a:r>
              <a:rPr lang="en-US" sz="900" dirty="0">
                <a:solidFill>
                  <a:prstClr val="black"/>
                </a:solidFill>
                <a:cs typeface="Arial" panose="020B0604020202020204" pitchFamily="34" charset="0"/>
              </a:rPr>
              <a:t>}</a:t>
            </a:r>
          </a:p>
          <a:p>
            <a:pPr defTabSz="685800" fontAlgn="auto">
              <a:spcBef>
                <a:spcPts val="0"/>
              </a:spcBef>
              <a:spcAft>
                <a:spcPts val="0"/>
              </a:spcAft>
            </a:pPr>
            <a:endParaRPr lang="en-US" sz="900" dirty="0">
              <a:solidFill>
                <a:prstClr val="black"/>
              </a:solidFill>
              <a:cs typeface="Arial" panose="020B0604020202020204" pitchFamily="34" charset="0"/>
            </a:endParaRPr>
          </a:p>
          <a:p>
            <a:r>
              <a:rPr lang="en-US" sz="900" dirty="0">
                <a:solidFill>
                  <a:srgbClr val="FF0000"/>
                </a:solidFill>
              </a:rPr>
              <a:t>WHERE</a:t>
            </a:r>
            <a:r>
              <a:rPr lang="en-US" sz="900" dirty="0"/>
              <a:t> {</a:t>
            </a:r>
          </a:p>
          <a:p>
            <a:r>
              <a:rPr lang="en-US" sz="900" dirty="0"/>
              <a:t>?person   </a:t>
            </a:r>
            <a:r>
              <a:rPr lang="en-US" sz="900" dirty="0" err="1">
                <a:solidFill>
                  <a:srgbClr val="7030A0"/>
                </a:solidFill>
              </a:rPr>
              <a:t>rdf:type</a:t>
            </a:r>
            <a:r>
              <a:rPr lang="en-US" sz="900" dirty="0"/>
              <a:t>   </a:t>
            </a:r>
            <a:r>
              <a:rPr lang="en-US" sz="900" dirty="0" err="1"/>
              <a:t>dbo:Person</a:t>
            </a:r>
            <a:r>
              <a:rPr lang="en-US" sz="900" dirty="0"/>
              <a:t> .</a:t>
            </a:r>
          </a:p>
          <a:p>
            <a:r>
              <a:rPr lang="en-US" sz="900" dirty="0"/>
              <a:t>?person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endParaRPr lang="en-US" sz="900" dirty="0"/>
          </a:p>
          <a:p>
            <a:r>
              <a:rPr lang="en-US" sz="900" dirty="0"/>
              <a:t>?parent1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rdf:type</a:t>
            </a:r>
            <a:r>
              <a:rPr lang="en-US" sz="900" dirty="0"/>
              <a:t> </a:t>
            </a:r>
            <a:r>
              <a:rPr lang="en-US" sz="900" dirty="0" err="1"/>
              <a:t>dbo:Person</a:t>
            </a:r>
            <a:r>
              <a:rPr lang="en-US" sz="900" dirty="0"/>
              <a:t> .</a:t>
            </a:r>
          </a:p>
          <a:p>
            <a:endParaRPr lang="en-US" sz="900" dirty="0"/>
          </a:p>
          <a:p>
            <a:r>
              <a:rPr lang="en-US" sz="900" dirty="0">
                <a:solidFill>
                  <a:srgbClr val="FF0000"/>
                </a:solidFill>
              </a:rPr>
              <a:t>   FILTER</a:t>
            </a:r>
            <a:r>
              <a:rPr lang="en-US" sz="900" dirty="0"/>
              <a:t> (?person != ?parent1)</a:t>
            </a:r>
          </a:p>
          <a:p>
            <a:r>
              <a:rPr lang="en-US" sz="900" dirty="0">
                <a:solidFill>
                  <a:srgbClr val="FF0000"/>
                </a:solidFill>
              </a:rPr>
              <a:t>   FILTER</a:t>
            </a:r>
            <a:r>
              <a:rPr lang="en-US" sz="900" dirty="0"/>
              <a:t> (?person != ?parent2)</a:t>
            </a:r>
          </a:p>
          <a:p>
            <a:r>
              <a:rPr lang="en-US" sz="900" dirty="0">
                <a:solidFill>
                  <a:srgbClr val="FF0000"/>
                </a:solidFill>
              </a:rPr>
              <a:t>   FILTER</a:t>
            </a:r>
            <a:r>
              <a:rPr lang="en-US" sz="900" dirty="0"/>
              <a:t> (?parent1 != ?parent2)</a:t>
            </a:r>
          </a:p>
          <a:p>
            <a:endParaRPr lang="en-US" sz="900" dirty="0"/>
          </a:p>
          <a:p>
            <a:r>
              <a:rPr lang="en-US" sz="900" dirty="0"/>
              <a:t>  ?person   </a:t>
            </a:r>
            <a:r>
              <a:rPr lang="en-US" sz="900" dirty="0" err="1">
                <a:solidFill>
                  <a:srgbClr val="7030A0"/>
                </a:solidFill>
              </a:rPr>
              <a:t>dbo:parent</a:t>
            </a:r>
            <a:r>
              <a:rPr lang="en-US" sz="900" dirty="0"/>
              <a:t>          ?parent1 .</a:t>
            </a:r>
          </a:p>
          <a:p>
            <a:r>
              <a:rPr lang="en-US" sz="900" dirty="0"/>
              <a:t>  ?person   </a:t>
            </a:r>
            <a:r>
              <a:rPr lang="en-US" sz="900" dirty="0" err="1">
                <a:solidFill>
                  <a:srgbClr val="7030A0"/>
                </a:solidFill>
              </a:rPr>
              <a:t>dbo:parent</a:t>
            </a:r>
            <a:r>
              <a:rPr lang="en-US" sz="900" dirty="0"/>
              <a:t>          ?parent2 . </a:t>
            </a:r>
          </a:p>
          <a:p>
            <a:endParaRPr lang="en-US" sz="900" dirty="0"/>
          </a:p>
          <a:p>
            <a:r>
              <a:rPr lang="en-US" sz="900" dirty="0"/>
              <a:t>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endParaRPr lang="en-US" sz="900" dirty="0">
              <a:solidFill>
                <a:srgbClr val="FF0000"/>
              </a:solidFill>
            </a:endParaRPr>
          </a:p>
          <a:p>
            <a:r>
              <a:rPr lang="en-US" sz="900" dirty="0">
                <a:solidFill>
                  <a:srgbClr val="FF0000"/>
                </a:solidFill>
              </a:rPr>
              <a:t>BIND</a:t>
            </a:r>
            <a:r>
              <a:rPr lang="en-US" sz="900" dirty="0"/>
              <a:t>(YEAR(</a:t>
            </a:r>
            <a:r>
              <a:rPr lang="en-US" sz="900" dirty="0" err="1"/>
              <a:t>xsd:date</a:t>
            </a:r>
            <a:r>
              <a:rPr lang="en-US" sz="900" dirty="0"/>
              <a:t>(?</a:t>
            </a:r>
            <a:r>
              <a:rPr lang="en-US" sz="900" dirty="0" err="1"/>
              <a:t>birthDate</a:t>
            </a:r>
            <a:r>
              <a:rPr lang="en-US" sz="900" dirty="0"/>
              <a:t>)) AS ?</a:t>
            </a:r>
            <a:r>
              <a:rPr lang="en-US" sz="900" dirty="0" err="1"/>
              <a:t>yearOfBirth</a:t>
            </a:r>
            <a:r>
              <a:rPr lang="en-US" sz="900" dirty="0"/>
              <a:t>)</a:t>
            </a:r>
          </a:p>
          <a:p>
            <a:r>
              <a:rPr lang="en-US" sz="900" dirty="0">
                <a:solidFill>
                  <a:srgbClr val="FF0000"/>
                </a:solidFill>
              </a:rPr>
              <a:t>BIND</a:t>
            </a:r>
            <a:r>
              <a:rPr lang="en-US" sz="900" dirty="0"/>
              <a:t>(YEAR(</a:t>
            </a:r>
            <a:r>
              <a:rPr lang="en-US" sz="900" dirty="0" err="1"/>
              <a:t>xsd:date</a:t>
            </a:r>
            <a:r>
              <a:rPr lang="en-US" sz="900" dirty="0"/>
              <a:t>(?</a:t>
            </a:r>
            <a:r>
              <a:rPr lang="en-US" sz="900" dirty="0" err="1"/>
              <a:t>deathDate</a:t>
            </a:r>
            <a:r>
              <a:rPr lang="en-US" sz="900" dirty="0"/>
              <a:t>)) AS ?</a:t>
            </a:r>
            <a:r>
              <a:rPr lang="en-US" sz="900" dirty="0" err="1"/>
              <a:t>yearOfDeath</a:t>
            </a:r>
            <a:r>
              <a:rPr lang="en-US" sz="900" dirty="0"/>
              <a:t>)</a:t>
            </a:r>
          </a:p>
          <a:p>
            <a:r>
              <a:rPr lang="en-US" sz="900" dirty="0">
                <a:solidFill>
                  <a:srgbClr val="FF0000"/>
                </a:solidFill>
              </a:rPr>
              <a:t>BIND</a:t>
            </a:r>
            <a:r>
              <a:rPr lang="en-US" sz="900" dirty="0"/>
              <a:t>(YEAR(</a:t>
            </a:r>
            <a:r>
              <a:rPr lang="en-US" sz="900" dirty="0" err="1"/>
              <a:t>xsd:date</a:t>
            </a:r>
            <a:r>
              <a:rPr lang="en-US" sz="900" dirty="0"/>
              <a:t>(?parent1BirthDate)) AS ?parent1YearOfBirth)</a:t>
            </a:r>
          </a:p>
          <a:p>
            <a:r>
              <a:rPr lang="en-US" sz="900" dirty="0">
                <a:solidFill>
                  <a:srgbClr val="FF0000"/>
                </a:solidFill>
              </a:rPr>
              <a:t>BIND</a:t>
            </a:r>
            <a:r>
              <a:rPr lang="en-US" sz="900" dirty="0"/>
              <a:t>(YEAR(</a:t>
            </a:r>
            <a:r>
              <a:rPr lang="en-US" sz="900" dirty="0" err="1"/>
              <a:t>xsd:date</a:t>
            </a:r>
            <a:r>
              <a:rPr lang="en-US" sz="900" dirty="0"/>
              <a:t>(?parent2BirthDate)) AS ?parent2YearOfBirth)</a:t>
            </a:r>
          </a:p>
          <a:p>
            <a:r>
              <a:rPr lang="en-US" sz="900" dirty="0">
                <a:solidFill>
                  <a:srgbClr val="FF0000"/>
                </a:solidFill>
              </a:rPr>
              <a:t>BIND</a:t>
            </a:r>
            <a:r>
              <a:rPr lang="en-US" sz="900" dirty="0"/>
              <a:t>(YEAR(</a:t>
            </a:r>
            <a:r>
              <a:rPr lang="en-US" sz="900" dirty="0" err="1"/>
              <a:t>xsd:date</a:t>
            </a:r>
            <a:r>
              <a:rPr lang="en-US" sz="900" dirty="0"/>
              <a:t>(?parent1DeathDate)) AS ?parent1YearOfDeath)</a:t>
            </a:r>
          </a:p>
          <a:p>
            <a:r>
              <a:rPr lang="en-US" sz="900" dirty="0">
                <a:solidFill>
                  <a:srgbClr val="FF0000"/>
                </a:solidFill>
              </a:rPr>
              <a:t>BIND</a:t>
            </a:r>
            <a:r>
              <a:rPr lang="en-US" sz="900" dirty="0"/>
              <a:t>(YEAR(</a:t>
            </a:r>
            <a:r>
              <a:rPr lang="en-US" sz="900" dirty="0" err="1"/>
              <a:t>xsd:date</a:t>
            </a:r>
            <a:r>
              <a:rPr lang="en-US" sz="900" dirty="0"/>
              <a:t>(?parent2DeathDate)) AS ?parent2YearOfDeath)</a:t>
            </a:r>
          </a:p>
          <a:p>
            <a:endParaRPr lang="en-US" sz="900" dirty="0"/>
          </a:p>
          <a:p>
            <a:endParaRPr lang="en-US" sz="900" dirty="0"/>
          </a:p>
          <a:p>
            <a:r>
              <a:rPr lang="en-US" sz="900" dirty="0"/>
              <a:t>}</a:t>
            </a:r>
          </a:p>
          <a:p>
            <a:r>
              <a:rPr lang="en-US" sz="900" dirty="0">
                <a:solidFill>
                  <a:srgbClr val="FF0000"/>
                </a:solidFill>
              </a:rPr>
              <a:t>LIMIT</a:t>
            </a:r>
            <a:r>
              <a:rPr lang="en-US" sz="900" dirty="0"/>
              <a:t> 1000</a:t>
            </a:r>
          </a:p>
        </p:txBody>
      </p:sp>
      <p:sp>
        <p:nvSpPr>
          <p:cNvPr id="8" name="TextBox 7">
            <a:extLst>
              <a:ext uri="{FF2B5EF4-FFF2-40B4-BE49-F238E27FC236}">
                <a16:creationId xmlns:a16="http://schemas.microsoft.com/office/drawing/2014/main" id="{6BAA7F10-DCD3-E183-E896-EB9C2AF7F2E1}"/>
              </a:ext>
            </a:extLst>
          </p:cNvPr>
          <p:cNvSpPr txBox="1"/>
          <p:nvPr/>
        </p:nvSpPr>
        <p:spPr>
          <a:xfrm>
            <a:off x="4139952" y="1403378"/>
            <a:ext cx="4897451" cy="307777"/>
          </a:xfrm>
          <a:prstGeom prst="rect">
            <a:avLst/>
          </a:prstGeom>
          <a:noFill/>
        </p:spPr>
        <p:txBody>
          <a:bodyPr wrap="square">
            <a:spAutoFit/>
          </a:bodyPr>
          <a:lstStyle/>
          <a:p>
            <a:r>
              <a:rPr lang="fi-FI" dirty="0"/>
              <a:t> </a:t>
            </a:r>
            <a:r>
              <a:rPr lang="fi-FI" sz="1200" dirty="0">
                <a:hlinkClick r:id="rId2"/>
              </a:rPr>
              <a:t>https://ai.it.jyu.fi/vagan/ontologies/2023/lifespanMMM2.owl</a:t>
            </a:r>
            <a:r>
              <a:rPr lang="fi-FI" sz="1200" dirty="0"/>
              <a:t> </a:t>
            </a:r>
          </a:p>
        </p:txBody>
      </p:sp>
      <p:sp>
        <p:nvSpPr>
          <p:cNvPr id="9" name="Rectangle 8">
            <a:extLst>
              <a:ext uri="{FF2B5EF4-FFF2-40B4-BE49-F238E27FC236}">
                <a16:creationId xmlns:a16="http://schemas.microsoft.com/office/drawing/2014/main" id="{C54AD96D-F54F-4632-9B3F-9725A02532F7}"/>
              </a:ext>
            </a:extLst>
          </p:cNvPr>
          <p:cNvSpPr/>
          <p:nvPr/>
        </p:nvSpPr>
        <p:spPr>
          <a:xfrm>
            <a:off x="4499993" y="22029"/>
            <a:ext cx="3672408" cy="1361911"/>
          </a:xfrm>
          <a:prstGeom prst="rect">
            <a:avLst/>
          </a:prstGeom>
          <a:noFill/>
        </p:spPr>
        <p:txBody>
          <a:bodyPr wrap="square" lIns="68580" tIns="34290" rIns="68580" bIns="34290">
            <a:spAutoFit/>
          </a:bodyPr>
          <a:lstStyle/>
          <a:p>
            <a:pPr algn="ctr"/>
            <a:r>
              <a:rPr lang="en-US" sz="2800" b="1" dirty="0">
                <a:ln w="0"/>
                <a:solidFill>
                  <a:srgbClr val="7030A0"/>
                </a:solidFill>
                <a:effectLst>
                  <a:outerShdw blurRad="38100" dist="19050" dir="2700000" algn="tl" rotWithShape="0">
                    <a:schemeClr val="dk1">
                      <a:alpha val="40000"/>
                    </a:schemeClr>
                  </a:outerShdw>
                </a:effectLst>
              </a:rPr>
              <a:t>Constructing corresponding ontology (MMM2)</a:t>
            </a:r>
          </a:p>
        </p:txBody>
      </p:sp>
    </p:spTree>
    <p:extLst>
      <p:ext uri="{BB962C8B-B14F-4D97-AF65-F5344CB8AC3E}">
        <p14:creationId xmlns:p14="http://schemas.microsoft.com/office/powerpoint/2010/main" val="211024313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B13FC4-6004-DE62-2396-EB59CE6FCEFB}"/>
              </a:ext>
            </a:extLst>
          </p:cNvPr>
          <p:cNvSpPr/>
          <p:nvPr/>
        </p:nvSpPr>
        <p:spPr>
          <a:xfrm>
            <a:off x="0" y="11659"/>
            <a:ext cx="9540552" cy="9925794"/>
          </a:xfrm>
          <a:prstGeom prst="rect">
            <a:avLst/>
          </a:prstGeom>
        </p:spPr>
        <p:txBody>
          <a:bodyPr wrap="square">
            <a:spAutoFit/>
          </a:bodyPr>
          <a:lstStyle/>
          <a:p>
            <a:r>
              <a:rPr lang="en-US" sz="900" dirty="0"/>
              <a:t>PREFIX </a:t>
            </a:r>
            <a:r>
              <a:rPr lang="en-US" sz="900" dirty="0" err="1"/>
              <a:t>rdf</a:t>
            </a:r>
            <a:r>
              <a:rPr lang="en-US" sz="900" dirty="0"/>
              <a:t>: &lt;http://www.w3.org/1999/02/22-rdf-syntax-ns#&gt;</a:t>
            </a:r>
          </a:p>
          <a:p>
            <a:r>
              <a:rPr lang="en-US" sz="900" dirty="0"/>
              <a:t>PREFIX </a:t>
            </a:r>
            <a:r>
              <a:rPr lang="en-US" sz="900" dirty="0" err="1"/>
              <a:t>dbo</a:t>
            </a:r>
            <a:r>
              <a:rPr lang="en-US" sz="900" dirty="0"/>
              <a:t>: &lt;http://dbpedia.org/ontology/&gt;</a:t>
            </a:r>
          </a:p>
          <a:p>
            <a:r>
              <a:rPr lang="en-US" sz="900" dirty="0"/>
              <a:t>PREFIX </a:t>
            </a:r>
            <a:r>
              <a:rPr lang="en-US" sz="900" dirty="0" err="1"/>
              <a:t>dbp</a:t>
            </a:r>
            <a:r>
              <a:rPr lang="en-US" sz="900" dirty="0"/>
              <a:t>: &lt;http://dbpedia.org/property/&gt;</a:t>
            </a:r>
          </a:p>
          <a:p>
            <a:r>
              <a:rPr lang="en-US" sz="900" dirty="0"/>
              <a:t>PREFIX owl: &lt;http://www.w3.org/2002/07/owl#&gt;</a:t>
            </a:r>
          </a:p>
          <a:p>
            <a:r>
              <a:rPr lang="en-US" sz="900" dirty="0"/>
              <a:t>PREFIX </a:t>
            </a:r>
            <a:r>
              <a:rPr lang="en-US" sz="900" dirty="0" err="1"/>
              <a:t>xsd</a:t>
            </a:r>
            <a:r>
              <a:rPr lang="en-US" sz="900" dirty="0"/>
              <a:t>: &lt;http://www.w3.org/2001/XMLSchema#&gt;</a:t>
            </a:r>
          </a:p>
          <a:p>
            <a:r>
              <a:rPr lang="en-US" sz="900" dirty="0"/>
              <a:t>PREFIX </a:t>
            </a:r>
            <a:r>
              <a:rPr lang="en-US" sz="900" dirty="0" err="1"/>
              <a:t>rdfs</a:t>
            </a:r>
            <a:r>
              <a:rPr lang="en-US" sz="900" dirty="0"/>
              <a:t>: &lt;http://www.w3.org/2000/01/rdf-schema#&gt;</a:t>
            </a:r>
          </a:p>
          <a:p>
            <a:r>
              <a:rPr lang="en-US" sz="900" dirty="0"/>
              <a:t>PREFIX </a:t>
            </a:r>
            <a:r>
              <a:rPr lang="en-US" sz="900" dirty="0" err="1"/>
              <a:t>db</a:t>
            </a:r>
            <a:r>
              <a:rPr lang="en-US" sz="900" dirty="0"/>
              <a:t>: &lt;http://dbpedia.org/page/&gt;</a:t>
            </a:r>
          </a:p>
          <a:p>
            <a:r>
              <a:rPr lang="en-US" sz="900" dirty="0"/>
              <a:t>PREFIX </a:t>
            </a:r>
            <a:r>
              <a:rPr lang="en-US" sz="900" dirty="0" err="1"/>
              <a:t>dbr</a:t>
            </a:r>
            <a:r>
              <a:rPr lang="en-US" sz="900" dirty="0"/>
              <a:t>: &lt;http://dbpedia.org/resource/&gt;</a:t>
            </a:r>
          </a:p>
          <a:p>
            <a:r>
              <a:rPr lang="en-US" sz="900" dirty="0"/>
              <a:t>PREFIX </a:t>
            </a:r>
            <a:r>
              <a:rPr lang="en-US" sz="900" dirty="0" err="1"/>
              <a:t>dbpedia</a:t>
            </a:r>
            <a:r>
              <a:rPr lang="en-US" sz="900" dirty="0"/>
              <a:t>: &lt;http://dbpedia.org/&gt;</a:t>
            </a:r>
          </a:p>
          <a:p>
            <a:pPr defTabSz="685800" fontAlgn="auto">
              <a:spcBef>
                <a:spcPts val="0"/>
              </a:spcBef>
              <a:spcAft>
                <a:spcPts val="0"/>
              </a:spcAft>
            </a:pPr>
            <a:r>
              <a:rPr lang="en-US" sz="900" dirty="0">
                <a:solidFill>
                  <a:prstClr val="black"/>
                </a:solidFill>
                <a:cs typeface="Arial" panose="020B0604020202020204" pitchFamily="34" charset="0"/>
              </a:rPr>
              <a:t>PREFIX : &lt;https://ai.it.jyu.fi/vagan/ontologies/2023/</a:t>
            </a:r>
            <a:r>
              <a:rPr lang="en-US" sz="900" b="1" dirty="0">
                <a:solidFill>
                  <a:srgbClr val="FF0000"/>
                </a:solidFill>
                <a:cs typeface="Arial" panose="020B0604020202020204" pitchFamily="34" charset="0"/>
              </a:rPr>
              <a:t>lifespanMMM3</a:t>
            </a:r>
            <a:r>
              <a:rPr lang="en-US" sz="900" dirty="0">
                <a:solidFill>
                  <a:prstClr val="black"/>
                </a:solidFill>
                <a:cs typeface="Arial" panose="020B0604020202020204" pitchFamily="34" charset="0"/>
              </a:rPr>
              <a:t>.owl#&gt;</a:t>
            </a:r>
            <a:endParaRPr lang="en-US" sz="900" dirty="0"/>
          </a:p>
          <a:p>
            <a:pPr defTabSz="685800" fontAlgn="auto">
              <a:spcBef>
                <a:spcPts val="0"/>
              </a:spcBef>
              <a:spcAft>
                <a:spcPts val="0"/>
              </a:spcAft>
            </a:pPr>
            <a:r>
              <a:rPr lang="en-US" sz="900" dirty="0">
                <a:solidFill>
                  <a:srgbClr val="FF0000"/>
                </a:solidFill>
              </a:rPr>
              <a:t>CONSTRUCT</a:t>
            </a:r>
          </a:p>
          <a:p>
            <a:pPr defTabSz="685800" fontAlgn="auto">
              <a:spcBef>
                <a:spcPts val="0"/>
              </a:spcBef>
              <a:spcAft>
                <a:spcPts val="0"/>
              </a:spcAft>
            </a:pPr>
            <a:r>
              <a:rPr lang="en-US" sz="900" dirty="0">
                <a:solidFill>
                  <a:prstClr val="black"/>
                </a:solidFill>
                <a:cs typeface="Arial" panose="020B0604020202020204" pitchFamily="34" charset="0"/>
              </a:rPr>
              <a:t>{</a:t>
            </a:r>
          </a:p>
          <a:p>
            <a:r>
              <a:rPr lang="en-US" sz="900" dirty="0" err="1"/>
              <a:t>dbo:Person</a:t>
            </a:r>
            <a:r>
              <a:rPr lang="en-US" sz="900" dirty="0">
                <a:solidFill>
                  <a:prstClr val="black"/>
                </a:solidFill>
                <a:cs typeface="Arial" panose="020B0604020202020204" pitchFamily="34" charset="0"/>
              </a:rPr>
              <a:t> </a:t>
            </a:r>
            <a:r>
              <a:rPr lang="en-US" sz="900" dirty="0">
                <a:solidFill>
                  <a:srgbClr val="7030A0"/>
                </a:solidFill>
              </a:rPr>
              <a:t>a</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owl:Class</a:t>
            </a:r>
            <a:r>
              <a:rPr lang="en-US" sz="900" dirty="0">
                <a:solidFill>
                  <a:prstClr val="black"/>
                </a:solidFill>
                <a:cs typeface="Arial" panose="020B0604020202020204" pitchFamily="34" charset="0"/>
              </a:rPr>
              <a:t> .</a:t>
            </a:r>
          </a:p>
          <a:p>
            <a:endParaRPr lang="en-US" sz="900" dirty="0">
              <a:solidFill>
                <a:prstClr val="black"/>
              </a:solidFill>
              <a:cs typeface="Arial" panose="020B0604020202020204" pitchFamily="34" charset="0"/>
            </a:endParaRPr>
          </a:p>
          <a:p>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owl:ObjectProperty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hasParent</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a:t>
            </a:r>
          </a:p>
          <a:p>
            <a:endParaRPr lang="en-US" sz="900" dirty="0">
              <a:solidFill>
                <a:prstClr val="black"/>
              </a:solidFill>
              <a:cs typeface="Arial" panose="020B0604020202020204" pitchFamily="34" charset="0"/>
            </a:endParaRPr>
          </a:p>
          <a:p>
            <a:r>
              <a:rPr lang="en-US" sz="900" dirty="0"/>
              <a:t>?person   </a:t>
            </a:r>
            <a:r>
              <a:rPr lang="en-US" sz="900" dirty="0" err="1">
                <a:solidFill>
                  <a:srgbClr val="7030A0"/>
                </a:solidFill>
              </a:rPr>
              <a:t>rdf:type</a:t>
            </a:r>
            <a:r>
              <a:rPr lang="en-US" sz="900" dirty="0"/>
              <a:t>     </a:t>
            </a:r>
            <a:r>
              <a:rPr lang="en-US" sz="900" dirty="0" err="1"/>
              <a:t>dbo:Person</a:t>
            </a:r>
            <a:r>
              <a:rPr lang="en-US" sz="900" dirty="0"/>
              <a:t> . ?parent1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rdf:type</a:t>
            </a:r>
            <a:r>
              <a:rPr lang="en-US" sz="900" dirty="0"/>
              <a:t> </a:t>
            </a:r>
            <a:r>
              <a:rPr lang="en-US" sz="900" dirty="0" err="1"/>
              <a:t>dbo:Person</a:t>
            </a:r>
            <a:r>
              <a:rPr lang="en-US" sz="900" dirty="0"/>
              <a:t> .</a:t>
            </a:r>
          </a:p>
          <a:p>
            <a:r>
              <a:rPr lang="en-US" sz="900" dirty="0"/>
              <a:t>?person  </a:t>
            </a:r>
            <a:r>
              <a:rPr lang="en-US" sz="900" dirty="0">
                <a:solidFill>
                  <a:srgbClr val="7030A0"/>
                </a:solidFill>
              </a:rPr>
              <a:t>:</a:t>
            </a:r>
            <a:r>
              <a:rPr lang="en-US" sz="900" dirty="0" err="1">
                <a:solidFill>
                  <a:srgbClr val="7030A0"/>
                </a:solidFill>
              </a:rPr>
              <a:t>hasParent</a:t>
            </a:r>
            <a:r>
              <a:rPr lang="en-US" sz="900" dirty="0"/>
              <a:t> ?parent1 .        ?person :</a:t>
            </a:r>
            <a:r>
              <a:rPr lang="en-US" sz="900" dirty="0" err="1">
                <a:solidFill>
                  <a:srgbClr val="7030A0"/>
                </a:solidFill>
              </a:rPr>
              <a:t>hasParent</a:t>
            </a:r>
            <a:r>
              <a:rPr lang="en-US" sz="900" dirty="0"/>
              <a:t> ?parent2 .  ?parent1 </a:t>
            </a:r>
            <a:r>
              <a:rPr lang="en-US" sz="900" dirty="0" err="1"/>
              <a:t>owl:differentFrom</a:t>
            </a:r>
            <a:r>
              <a:rPr lang="en-US" sz="900" dirty="0"/>
              <a:t> ?parent2 . ?parent1 </a:t>
            </a:r>
            <a:r>
              <a:rPr lang="en-US" sz="900" dirty="0" err="1"/>
              <a:t>owl:differentFrom</a:t>
            </a:r>
            <a:r>
              <a:rPr lang="en-US" sz="900" dirty="0"/>
              <a:t> ?person . ?parent2 </a:t>
            </a:r>
            <a:r>
              <a:rPr lang="en-US" sz="900" dirty="0" err="1"/>
              <a:t>owl:differentFrom</a:t>
            </a:r>
            <a:r>
              <a:rPr lang="en-US" sz="900" dirty="0"/>
              <a:t> ?person . </a:t>
            </a:r>
          </a:p>
          <a:p>
            <a:endParaRPr lang="en-US" sz="900" dirty="0"/>
          </a:p>
          <a:p>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dbo:birthDate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p>
          <a:p>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dbo:deathDate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xsd:date</a:t>
            </a:r>
            <a:r>
              <a:rPr lang="en-US" sz="900" dirty="0">
                <a:solidFill>
                  <a:prstClr val="black"/>
                </a:solidFill>
                <a:cs typeface="Arial" panose="020B0604020202020204" pitchFamily="34" charset="0"/>
              </a:rPr>
              <a:t> .</a:t>
            </a:r>
            <a:endParaRPr lang="en-US" sz="900" dirty="0"/>
          </a:p>
          <a:p>
            <a:endParaRPr lang="en-US" sz="900" dirty="0"/>
          </a:p>
          <a:p>
            <a:pPr defTabSz="685800" fontAlgn="auto">
              <a:spcBef>
                <a:spcPts val="0"/>
              </a:spcBef>
              <a:spcAft>
                <a:spcPts val="0"/>
              </a:spcAft>
            </a:pPr>
            <a:r>
              <a:rPr lang="en-US" sz="900" dirty="0"/>
              <a:t> ?person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r>
              <a:rPr lang="en-US" sz="900" dirty="0"/>
              <a:t>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endParaRPr lang="en-US" sz="900" dirty="0">
              <a:solidFill>
                <a:prstClr val="black"/>
              </a:solidFill>
              <a:cs typeface="Arial" panose="020B0604020202020204" pitchFamily="34" charset="0"/>
            </a:endParaRPr>
          </a:p>
          <a:p>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yearOfBirth</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yearOfBirth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yearOfBirth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yearOfDeath</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yearOfDeath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yearOfDeath</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endParaRPr lang="en-US" sz="900" dirty="0"/>
          </a:p>
          <a:p>
            <a:r>
              <a:rPr lang="en-US" sz="900" dirty="0"/>
              <a:t>  ?person   </a:t>
            </a:r>
            <a:r>
              <a:rPr lang="en-US" sz="900" dirty="0">
                <a:solidFill>
                  <a:srgbClr val="7030A0"/>
                </a:solidFill>
              </a:rPr>
              <a:t>:</a:t>
            </a:r>
            <a:r>
              <a:rPr lang="en-US" sz="900" dirty="0" err="1">
                <a:solidFill>
                  <a:srgbClr val="7030A0"/>
                </a:solidFill>
              </a:rPr>
              <a:t>yearOfBirth</a:t>
            </a:r>
            <a:r>
              <a:rPr lang="en-US" sz="900" dirty="0"/>
              <a:t> ?</a:t>
            </a:r>
            <a:r>
              <a:rPr lang="en-US" sz="900" dirty="0" err="1"/>
              <a:t>yearOfBirth</a:t>
            </a:r>
            <a:r>
              <a:rPr lang="en-US" sz="900" dirty="0"/>
              <a:t> .              ?person </a:t>
            </a:r>
            <a:r>
              <a:rPr lang="en-US" sz="900" dirty="0">
                <a:solidFill>
                  <a:srgbClr val="7030A0"/>
                </a:solidFill>
              </a:rPr>
              <a:t>:</a:t>
            </a:r>
            <a:r>
              <a:rPr lang="en-US" sz="900" dirty="0" err="1">
                <a:solidFill>
                  <a:srgbClr val="7030A0"/>
                </a:solidFill>
              </a:rPr>
              <a:t>yearOfDeath</a:t>
            </a:r>
            <a:r>
              <a:rPr lang="en-US" sz="900" dirty="0"/>
              <a:t> ?</a:t>
            </a:r>
            <a:r>
              <a:rPr lang="en-US" sz="900" dirty="0" err="1"/>
              <a:t>yearOfDeath</a:t>
            </a:r>
            <a:r>
              <a:rPr lang="en-US" sz="900" dirty="0"/>
              <a:t> . </a:t>
            </a:r>
          </a:p>
          <a:p>
            <a:r>
              <a:rPr lang="en-US" sz="900" dirty="0"/>
              <a:t>  ?parent1  </a:t>
            </a:r>
            <a:r>
              <a:rPr lang="en-US" sz="900" dirty="0">
                <a:solidFill>
                  <a:srgbClr val="7030A0"/>
                </a:solidFill>
              </a:rPr>
              <a:t>:</a:t>
            </a:r>
            <a:r>
              <a:rPr lang="en-US" sz="900" dirty="0" err="1">
                <a:solidFill>
                  <a:srgbClr val="7030A0"/>
                </a:solidFill>
              </a:rPr>
              <a:t>yearOfBirth</a:t>
            </a:r>
            <a:r>
              <a:rPr lang="en-US" sz="900" dirty="0"/>
              <a:t> ?parent1YearOfBirth . ?parent1 </a:t>
            </a:r>
            <a:r>
              <a:rPr lang="en-US" sz="900" dirty="0">
                <a:solidFill>
                  <a:srgbClr val="7030A0"/>
                </a:solidFill>
              </a:rPr>
              <a:t>:</a:t>
            </a:r>
            <a:r>
              <a:rPr lang="en-US" sz="900" dirty="0" err="1">
                <a:solidFill>
                  <a:srgbClr val="7030A0"/>
                </a:solidFill>
              </a:rPr>
              <a:t>yearOfDeath</a:t>
            </a:r>
            <a:r>
              <a:rPr lang="en-US" sz="900" dirty="0"/>
              <a:t> ?parent1YearOfDeath . </a:t>
            </a:r>
            <a:endParaRPr lang="en-US" sz="900" dirty="0">
              <a:solidFill>
                <a:prstClr val="black"/>
              </a:solidFill>
              <a:cs typeface="Arial" panose="020B0604020202020204" pitchFamily="34" charset="0"/>
            </a:endParaRPr>
          </a:p>
          <a:p>
            <a:pPr defTabSz="685800" fontAlgn="auto">
              <a:spcBef>
                <a:spcPts val="0"/>
              </a:spcBef>
              <a:spcAft>
                <a:spcPts val="0"/>
              </a:spcAft>
            </a:pPr>
            <a:r>
              <a:rPr lang="en-US" sz="900" dirty="0"/>
              <a:t>  ?parent2  </a:t>
            </a:r>
            <a:r>
              <a:rPr lang="en-US" sz="900" dirty="0">
                <a:solidFill>
                  <a:srgbClr val="7030A0"/>
                </a:solidFill>
              </a:rPr>
              <a:t>:</a:t>
            </a:r>
            <a:r>
              <a:rPr lang="en-US" sz="900" dirty="0" err="1">
                <a:solidFill>
                  <a:srgbClr val="7030A0"/>
                </a:solidFill>
              </a:rPr>
              <a:t>yearOfBirth</a:t>
            </a:r>
            <a:r>
              <a:rPr lang="en-US" sz="900" dirty="0"/>
              <a:t> ?parent2YearOfBirth . ?parent2 </a:t>
            </a:r>
            <a:r>
              <a:rPr lang="en-US" sz="900" dirty="0">
                <a:solidFill>
                  <a:srgbClr val="7030A0"/>
                </a:solidFill>
              </a:rPr>
              <a:t>:</a:t>
            </a:r>
            <a:r>
              <a:rPr lang="en-US" sz="900" dirty="0" err="1">
                <a:solidFill>
                  <a:srgbClr val="7030A0"/>
                </a:solidFill>
              </a:rPr>
              <a:t>yearOfDeath</a:t>
            </a:r>
            <a:r>
              <a:rPr lang="en-US" sz="900" dirty="0"/>
              <a:t> ?parent2YearOfDeath . </a:t>
            </a:r>
          </a:p>
          <a:p>
            <a:pPr defTabSz="685800" fontAlgn="auto">
              <a:spcBef>
                <a:spcPts val="0"/>
              </a:spcBef>
              <a:spcAft>
                <a:spcPts val="0"/>
              </a:spcAft>
            </a:pPr>
            <a:endParaRPr lang="en-US" sz="900" dirty="0"/>
          </a:p>
          <a:p>
            <a:pPr defTabSz="685800" fontAlgn="auto">
              <a:spcBef>
                <a:spcPts val="0"/>
              </a:spcBef>
              <a:spcAft>
                <a:spcPts val="0"/>
              </a:spcAft>
            </a:pPr>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hasLifespan</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hasLifespan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hasLifespan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xsd:integer</a:t>
            </a:r>
            <a:r>
              <a:rPr lang="en-US" sz="900" dirty="0">
                <a:solidFill>
                  <a:prstClr val="black"/>
                </a:solidFill>
                <a:cs typeface="Arial" panose="020B0604020202020204" pitchFamily="34" charset="0"/>
              </a:rPr>
              <a:t> .</a:t>
            </a:r>
          </a:p>
          <a:p>
            <a:pPr defTabSz="685800" fontAlgn="auto">
              <a:spcBef>
                <a:spcPts val="0"/>
              </a:spcBef>
              <a:spcAft>
                <a:spcPts val="0"/>
              </a:spcAft>
            </a:pPr>
            <a:endParaRPr lang="en-US" sz="900" dirty="0">
              <a:solidFill>
                <a:prstClr val="black"/>
              </a:solidFill>
              <a:cs typeface="Arial" panose="020B0604020202020204" pitchFamily="34" charset="0"/>
            </a:endParaRPr>
          </a:p>
          <a:p>
            <a:r>
              <a:rPr lang="en-US" sz="900" dirty="0"/>
              <a:t>  ?person   </a:t>
            </a:r>
            <a:r>
              <a:rPr lang="en-US" sz="900" dirty="0">
                <a:solidFill>
                  <a:srgbClr val="7030A0"/>
                </a:solidFill>
              </a:rPr>
              <a:t>:</a:t>
            </a:r>
            <a:r>
              <a:rPr lang="en-US" sz="900" dirty="0" err="1">
                <a:solidFill>
                  <a:srgbClr val="7030A0"/>
                </a:solidFill>
              </a:rPr>
              <a:t>hasLifespan</a:t>
            </a:r>
            <a:r>
              <a:rPr lang="en-US" sz="900" dirty="0"/>
              <a:t> ?</a:t>
            </a:r>
            <a:r>
              <a:rPr lang="en-US" sz="900" dirty="0" err="1"/>
              <a:t>lifeSpanOfPerson</a:t>
            </a:r>
            <a:r>
              <a:rPr lang="en-US" sz="900" dirty="0"/>
              <a:t> . </a:t>
            </a:r>
          </a:p>
          <a:p>
            <a:r>
              <a:rPr lang="en-US" sz="900" dirty="0"/>
              <a:t>  ?parent1  </a:t>
            </a:r>
            <a:r>
              <a:rPr lang="en-US" sz="900" dirty="0">
                <a:solidFill>
                  <a:srgbClr val="7030A0"/>
                </a:solidFill>
              </a:rPr>
              <a:t>:</a:t>
            </a:r>
            <a:r>
              <a:rPr lang="en-US" sz="900" dirty="0" err="1">
                <a:solidFill>
                  <a:srgbClr val="7030A0"/>
                </a:solidFill>
              </a:rPr>
              <a:t>hasLifespan</a:t>
            </a:r>
            <a:r>
              <a:rPr lang="en-US" sz="900" dirty="0"/>
              <a:t> ?</a:t>
            </a:r>
            <a:r>
              <a:rPr lang="en-US" sz="900" dirty="0" err="1"/>
              <a:t>lifeSpanOfParentOne</a:t>
            </a:r>
            <a:r>
              <a:rPr lang="en-US" sz="900" dirty="0"/>
              <a:t>. </a:t>
            </a:r>
            <a:endParaRPr lang="en-US" sz="900" dirty="0">
              <a:solidFill>
                <a:prstClr val="black"/>
              </a:solidFill>
              <a:cs typeface="Arial" panose="020B0604020202020204" pitchFamily="34" charset="0"/>
            </a:endParaRPr>
          </a:p>
          <a:p>
            <a:pPr defTabSz="685800" fontAlgn="auto">
              <a:spcBef>
                <a:spcPts val="0"/>
              </a:spcBef>
              <a:spcAft>
                <a:spcPts val="0"/>
              </a:spcAft>
            </a:pPr>
            <a:r>
              <a:rPr lang="en-US" sz="900" dirty="0"/>
              <a:t>  ?parent2  </a:t>
            </a:r>
            <a:r>
              <a:rPr lang="en-US" sz="900" dirty="0">
                <a:solidFill>
                  <a:srgbClr val="7030A0"/>
                </a:solidFill>
              </a:rPr>
              <a:t>:</a:t>
            </a:r>
            <a:r>
              <a:rPr lang="en-US" sz="900" dirty="0" err="1">
                <a:solidFill>
                  <a:srgbClr val="7030A0"/>
                </a:solidFill>
              </a:rPr>
              <a:t>hasLifespan</a:t>
            </a:r>
            <a:r>
              <a:rPr lang="en-US" sz="900" dirty="0"/>
              <a:t> ?</a:t>
            </a:r>
            <a:r>
              <a:rPr lang="en-US" sz="900" dirty="0" err="1"/>
              <a:t>lifeSpanOfParentTwo</a:t>
            </a:r>
            <a:r>
              <a:rPr lang="en-US" sz="900" dirty="0"/>
              <a:t> . </a:t>
            </a:r>
            <a:endParaRPr lang="en-US" sz="900" dirty="0">
              <a:solidFill>
                <a:prstClr val="black"/>
              </a:solidFill>
              <a:cs typeface="Arial" panose="020B0604020202020204" pitchFamily="34" charset="0"/>
            </a:endParaRPr>
          </a:p>
          <a:p>
            <a:pPr defTabSz="685800" fontAlgn="auto">
              <a:spcBef>
                <a:spcPts val="0"/>
              </a:spcBef>
              <a:spcAft>
                <a:spcPts val="0"/>
              </a:spcAft>
            </a:pPr>
            <a:endParaRPr lang="en-US" sz="900" dirty="0">
              <a:solidFill>
                <a:prstClr val="black"/>
              </a:solidFill>
              <a:cs typeface="Arial" panose="020B0604020202020204" pitchFamily="34" charset="0"/>
            </a:endParaRPr>
          </a:p>
          <a:p>
            <a:pPr defTabSz="685800" fontAlgn="auto">
              <a:spcBef>
                <a:spcPts val="0"/>
              </a:spcBef>
              <a:spcAft>
                <a:spcPts val="0"/>
              </a:spcAft>
            </a:pPr>
            <a:r>
              <a:rPr lang="en-US" sz="900" dirty="0">
                <a:solidFill>
                  <a:prstClr val="black"/>
                </a:solidFill>
                <a:cs typeface="Arial" panose="020B0604020202020204" pitchFamily="34" charset="0"/>
              </a:rPr>
              <a:t>}</a:t>
            </a:r>
          </a:p>
          <a:p>
            <a:pPr defTabSz="685800" fontAlgn="auto">
              <a:spcBef>
                <a:spcPts val="0"/>
              </a:spcBef>
              <a:spcAft>
                <a:spcPts val="0"/>
              </a:spcAft>
            </a:pPr>
            <a:endParaRPr lang="en-US" sz="900" dirty="0">
              <a:solidFill>
                <a:prstClr val="black"/>
              </a:solidFill>
              <a:cs typeface="Arial" panose="020B0604020202020204" pitchFamily="34" charset="0"/>
            </a:endParaRPr>
          </a:p>
          <a:p>
            <a:r>
              <a:rPr lang="en-US" sz="900" dirty="0">
                <a:solidFill>
                  <a:srgbClr val="FF0000"/>
                </a:solidFill>
              </a:rPr>
              <a:t>WHERE</a:t>
            </a:r>
            <a:r>
              <a:rPr lang="en-US" sz="900" dirty="0"/>
              <a:t> {</a:t>
            </a:r>
          </a:p>
          <a:p>
            <a:r>
              <a:rPr lang="en-US" sz="900" dirty="0"/>
              <a:t>?person   </a:t>
            </a:r>
            <a:r>
              <a:rPr lang="en-US" sz="900" dirty="0" err="1">
                <a:solidFill>
                  <a:srgbClr val="7030A0"/>
                </a:solidFill>
              </a:rPr>
              <a:t>rdf:type</a:t>
            </a:r>
            <a:r>
              <a:rPr lang="en-US" sz="900" dirty="0"/>
              <a:t>   </a:t>
            </a:r>
            <a:r>
              <a:rPr lang="en-US" sz="900" dirty="0" err="1"/>
              <a:t>dbo:Person</a:t>
            </a:r>
            <a:r>
              <a:rPr lang="en-US" sz="900" dirty="0"/>
              <a:t> .</a:t>
            </a:r>
          </a:p>
          <a:p>
            <a:r>
              <a:rPr lang="en-US" sz="900" dirty="0"/>
              <a:t>?person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endParaRPr lang="en-US" sz="900" dirty="0"/>
          </a:p>
          <a:p>
            <a:r>
              <a:rPr lang="en-US" sz="900" dirty="0"/>
              <a:t>?parent1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rdf:type</a:t>
            </a:r>
            <a:r>
              <a:rPr lang="en-US" sz="900" dirty="0"/>
              <a:t> </a:t>
            </a:r>
            <a:r>
              <a:rPr lang="en-US" sz="900" dirty="0" err="1"/>
              <a:t>dbo:Person</a:t>
            </a:r>
            <a:r>
              <a:rPr lang="en-US" sz="900" dirty="0"/>
              <a:t> .</a:t>
            </a:r>
          </a:p>
          <a:p>
            <a:endParaRPr lang="en-US" sz="900" dirty="0"/>
          </a:p>
          <a:p>
            <a:r>
              <a:rPr lang="en-US" sz="900" dirty="0">
                <a:solidFill>
                  <a:srgbClr val="FF0000"/>
                </a:solidFill>
              </a:rPr>
              <a:t>   FILTER</a:t>
            </a:r>
            <a:r>
              <a:rPr lang="en-US" sz="900" dirty="0"/>
              <a:t> (?person != ?parent1)</a:t>
            </a:r>
          </a:p>
          <a:p>
            <a:r>
              <a:rPr lang="en-US" sz="900" dirty="0">
                <a:solidFill>
                  <a:srgbClr val="FF0000"/>
                </a:solidFill>
              </a:rPr>
              <a:t>   FILTER</a:t>
            </a:r>
            <a:r>
              <a:rPr lang="en-US" sz="900" dirty="0"/>
              <a:t> (?person != ?parent2)</a:t>
            </a:r>
          </a:p>
          <a:p>
            <a:r>
              <a:rPr lang="en-US" sz="900" dirty="0">
                <a:solidFill>
                  <a:srgbClr val="FF0000"/>
                </a:solidFill>
              </a:rPr>
              <a:t>   FILTER</a:t>
            </a:r>
            <a:r>
              <a:rPr lang="en-US" sz="900" dirty="0"/>
              <a:t> (?parent1 != ?parent2)</a:t>
            </a:r>
          </a:p>
          <a:p>
            <a:endParaRPr lang="en-US" sz="900" dirty="0"/>
          </a:p>
          <a:p>
            <a:r>
              <a:rPr lang="en-US" sz="900" dirty="0"/>
              <a:t>  ?person   </a:t>
            </a:r>
            <a:r>
              <a:rPr lang="en-US" sz="900" dirty="0" err="1">
                <a:solidFill>
                  <a:srgbClr val="7030A0"/>
                </a:solidFill>
              </a:rPr>
              <a:t>dbo:parent</a:t>
            </a:r>
            <a:r>
              <a:rPr lang="en-US" sz="900" dirty="0"/>
              <a:t>          ?parent1 .</a:t>
            </a:r>
          </a:p>
          <a:p>
            <a:r>
              <a:rPr lang="en-US" sz="900" dirty="0"/>
              <a:t>  ?person   </a:t>
            </a:r>
            <a:r>
              <a:rPr lang="en-US" sz="900" dirty="0" err="1">
                <a:solidFill>
                  <a:srgbClr val="7030A0"/>
                </a:solidFill>
              </a:rPr>
              <a:t>dbo:parent</a:t>
            </a:r>
            <a:r>
              <a:rPr lang="en-US" sz="900" dirty="0"/>
              <a:t>          ?parent2 . </a:t>
            </a:r>
          </a:p>
          <a:p>
            <a:endParaRPr lang="en-US" sz="900" dirty="0"/>
          </a:p>
          <a:p>
            <a:r>
              <a:rPr lang="en-US" sz="900" dirty="0"/>
              <a:t>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endParaRPr lang="en-US" sz="900" dirty="0">
              <a:solidFill>
                <a:srgbClr val="FF0000"/>
              </a:solidFill>
            </a:endParaRPr>
          </a:p>
          <a:p>
            <a:r>
              <a:rPr lang="en-US" sz="900" dirty="0">
                <a:solidFill>
                  <a:srgbClr val="FF0000"/>
                </a:solidFill>
              </a:rPr>
              <a:t>BIND</a:t>
            </a:r>
            <a:r>
              <a:rPr lang="en-US" sz="900" dirty="0"/>
              <a:t>(YEAR(</a:t>
            </a:r>
            <a:r>
              <a:rPr lang="en-US" sz="900" dirty="0" err="1"/>
              <a:t>xsd:date</a:t>
            </a:r>
            <a:r>
              <a:rPr lang="en-US" sz="900" dirty="0"/>
              <a:t>(?</a:t>
            </a:r>
            <a:r>
              <a:rPr lang="en-US" sz="900" dirty="0" err="1"/>
              <a:t>birthDate</a:t>
            </a:r>
            <a:r>
              <a:rPr lang="en-US" sz="900" dirty="0"/>
              <a:t>)) AS ?</a:t>
            </a:r>
            <a:r>
              <a:rPr lang="en-US" sz="900" dirty="0" err="1"/>
              <a:t>yearOfBirth</a:t>
            </a:r>
            <a:r>
              <a:rPr lang="en-US" sz="900" dirty="0"/>
              <a:t>)</a:t>
            </a:r>
          </a:p>
          <a:p>
            <a:r>
              <a:rPr lang="en-US" sz="900" dirty="0">
                <a:solidFill>
                  <a:srgbClr val="FF0000"/>
                </a:solidFill>
              </a:rPr>
              <a:t>BIND</a:t>
            </a:r>
            <a:r>
              <a:rPr lang="en-US" sz="900" dirty="0"/>
              <a:t>(YEAR(</a:t>
            </a:r>
            <a:r>
              <a:rPr lang="en-US" sz="900" dirty="0" err="1"/>
              <a:t>xsd:date</a:t>
            </a:r>
            <a:r>
              <a:rPr lang="en-US" sz="900" dirty="0"/>
              <a:t>(?</a:t>
            </a:r>
            <a:r>
              <a:rPr lang="en-US" sz="900" dirty="0" err="1"/>
              <a:t>deathDate</a:t>
            </a:r>
            <a:r>
              <a:rPr lang="en-US" sz="900" dirty="0"/>
              <a:t>)) AS ?</a:t>
            </a:r>
            <a:r>
              <a:rPr lang="en-US" sz="900" dirty="0" err="1"/>
              <a:t>yearOfDeath</a:t>
            </a:r>
            <a:r>
              <a:rPr lang="en-US" sz="900" dirty="0"/>
              <a:t>)</a:t>
            </a:r>
          </a:p>
          <a:p>
            <a:r>
              <a:rPr lang="en-US" sz="900" dirty="0">
                <a:solidFill>
                  <a:srgbClr val="FF0000"/>
                </a:solidFill>
              </a:rPr>
              <a:t>BIND</a:t>
            </a:r>
            <a:r>
              <a:rPr lang="en-US" sz="900" dirty="0"/>
              <a:t>(YEAR(</a:t>
            </a:r>
            <a:r>
              <a:rPr lang="en-US" sz="900" dirty="0" err="1"/>
              <a:t>xsd:date</a:t>
            </a:r>
            <a:r>
              <a:rPr lang="en-US" sz="900" dirty="0"/>
              <a:t>(?parent1BirthDate)) AS ?parent1YearOfBirth)</a:t>
            </a:r>
          </a:p>
          <a:p>
            <a:r>
              <a:rPr lang="en-US" sz="900" dirty="0">
                <a:solidFill>
                  <a:srgbClr val="FF0000"/>
                </a:solidFill>
              </a:rPr>
              <a:t>BIND</a:t>
            </a:r>
            <a:r>
              <a:rPr lang="en-US" sz="900" dirty="0"/>
              <a:t>(YEAR(</a:t>
            </a:r>
            <a:r>
              <a:rPr lang="en-US" sz="900" dirty="0" err="1"/>
              <a:t>xsd:date</a:t>
            </a:r>
            <a:r>
              <a:rPr lang="en-US" sz="900" dirty="0"/>
              <a:t>(?parent2BirthDate)) AS ?parent2YearOfBirth)</a:t>
            </a:r>
          </a:p>
          <a:p>
            <a:r>
              <a:rPr lang="en-US" sz="900" dirty="0">
                <a:solidFill>
                  <a:srgbClr val="FF0000"/>
                </a:solidFill>
              </a:rPr>
              <a:t>BIND</a:t>
            </a:r>
            <a:r>
              <a:rPr lang="en-US" sz="900" dirty="0"/>
              <a:t>(YEAR(</a:t>
            </a:r>
            <a:r>
              <a:rPr lang="en-US" sz="900" dirty="0" err="1"/>
              <a:t>xsd:date</a:t>
            </a:r>
            <a:r>
              <a:rPr lang="en-US" sz="900" dirty="0"/>
              <a:t>(?parent1DeathDate)) AS ?parent1YearOfDeath)</a:t>
            </a:r>
          </a:p>
          <a:p>
            <a:r>
              <a:rPr lang="en-US" sz="900" dirty="0">
                <a:solidFill>
                  <a:srgbClr val="FF0000"/>
                </a:solidFill>
              </a:rPr>
              <a:t>BIND</a:t>
            </a:r>
            <a:r>
              <a:rPr lang="en-US" sz="900" dirty="0"/>
              <a:t>(YEAR(</a:t>
            </a:r>
            <a:r>
              <a:rPr lang="en-US" sz="900" dirty="0" err="1"/>
              <a:t>xsd:date</a:t>
            </a:r>
            <a:r>
              <a:rPr lang="en-US" sz="900" dirty="0"/>
              <a:t>(?parent2DeathDate)) AS ?parent2YearOfDeath)</a:t>
            </a:r>
          </a:p>
          <a:p>
            <a:endParaRPr lang="en-US" sz="900" dirty="0"/>
          </a:p>
          <a:p>
            <a:r>
              <a:rPr lang="en-US" sz="900" dirty="0">
                <a:solidFill>
                  <a:srgbClr val="FF0000"/>
                </a:solidFill>
              </a:rPr>
              <a:t>BIND</a:t>
            </a:r>
            <a:r>
              <a:rPr lang="en-US" sz="900" dirty="0"/>
              <a:t>(</a:t>
            </a:r>
            <a:r>
              <a:rPr lang="en-US" sz="900" dirty="0" err="1"/>
              <a:t>xsd:integer</a:t>
            </a:r>
            <a:r>
              <a:rPr lang="en-US" sz="900" dirty="0"/>
              <a:t>(?</a:t>
            </a:r>
            <a:r>
              <a:rPr lang="en-US" sz="900" dirty="0" err="1"/>
              <a:t>yearOfDeath</a:t>
            </a:r>
            <a:r>
              <a:rPr lang="en-US" sz="900" dirty="0"/>
              <a:t>) - </a:t>
            </a:r>
            <a:r>
              <a:rPr lang="en-US" sz="900" dirty="0" err="1"/>
              <a:t>xsd:integer</a:t>
            </a:r>
            <a:r>
              <a:rPr lang="en-US" sz="900" dirty="0"/>
              <a:t>(?</a:t>
            </a:r>
            <a:r>
              <a:rPr lang="en-US" sz="900" dirty="0" err="1"/>
              <a:t>yearOfBirth</a:t>
            </a:r>
            <a:r>
              <a:rPr lang="en-US" sz="900" dirty="0"/>
              <a:t>) AS ?</a:t>
            </a:r>
            <a:r>
              <a:rPr lang="en-US" sz="900" dirty="0" err="1"/>
              <a:t>lifeSpanOfPerson</a:t>
            </a:r>
            <a:r>
              <a:rPr lang="en-US" sz="900" dirty="0"/>
              <a:t>)</a:t>
            </a:r>
          </a:p>
          <a:p>
            <a:r>
              <a:rPr lang="en-US" sz="900" dirty="0">
                <a:solidFill>
                  <a:srgbClr val="FF0000"/>
                </a:solidFill>
              </a:rPr>
              <a:t>BIND</a:t>
            </a:r>
            <a:r>
              <a:rPr lang="en-US" sz="900" dirty="0"/>
              <a:t>(</a:t>
            </a:r>
            <a:r>
              <a:rPr lang="en-US" sz="900" dirty="0" err="1"/>
              <a:t>xsd:integer</a:t>
            </a:r>
            <a:r>
              <a:rPr lang="en-US" sz="900" dirty="0"/>
              <a:t>(?parent1YearOfDeath) - </a:t>
            </a:r>
            <a:r>
              <a:rPr lang="en-US" sz="900" dirty="0" err="1"/>
              <a:t>xsd:integer</a:t>
            </a:r>
            <a:r>
              <a:rPr lang="en-US" sz="900" dirty="0"/>
              <a:t>(?parent1YearOfBirth) AS ?</a:t>
            </a:r>
            <a:r>
              <a:rPr lang="en-US" sz="900" dirty="0" err="1"/>
              <a:t>lifeSpanOfParentOne</a:t>
            </a:r>
            <a:r>
              <a:rPr lang="en-US" sz="900" dirty="0"/>
              <a:t>)</a:t>
            </a:r>
          </a:p>
          <a:p>
            <a:r>
              <a:rPr lang="en-US" sz="900" dirty="0">
                <a:solidFill>
                  <a:srgbClr val="FF0000"/>
                </a:solidFill>
              </a:rPr>
              <a:t>BIND</a:t>
            </a:r>
            <a:r>
              <a:rPr lang="en-US" sz="900" dirty="0"/>
              <a:t>(</a:t>
            </a:r>
            <a:r>
              <a:rPr lang="en-US" sz="900" dirty="0" err="1"/>
              <a:t>xsd:integer</a:t>
            </a:r>
            <a:r>
              <a:rPr lang="en-US" sz="900" dirty="0"/>
              <a:t>(?parent2YearOfDeath) - </a:t>
            </a:r>
            <a:r>
              <a:rPr lang="en-US" sz="900" dirty="0" err="1"/>
              <a:t>xsd:integer</a:t>
            </a:r>
            <a:r>
              <a:rPr lang="en-US" sz="900" dirty="0"/>
              <a:t>(?parent2YearOfBirth) AS ?</a:t>
            </a:r>
            <a:r>
              <a:rPr lang="en-US" sz="900" dirty="0" err="1"/>
              <a:t>lifeSpanOfParentTwo</a:t>
            </a:r>
            <a:r>
              <a:rPr lang="en-US" sz="900" dirty="0"/>
              <a:t>)</a:t>
            </a:r>
          </a:p>
          <a:p>
            <a:endParaRPr lang="en-US" sz="900" dirty="0"/>
          </a:p>
          <a:p>
            <a:r>
              <a:rPr lang="en-US" sz="900" dirty="0"/>
              <a:t>}</a:t>
            </a:r>
          </a:p>
          <a:p>
            <a:r>
              <a:rPr lang="en-US" sz="900" dirty="0">
                <a:solidFill>
                  <a:srgbClr val="FF0000"/>
                </a:solidFill>
              </a:rPr>
              <a:t>LIMIT</a:t>
            </a:r>
            <a:r>
              <a:rPr lang="en-US" sz="900" dirty="0"/>
              <a:t> 1000</a:t>
            </a:r>
          </a:p>
        </p:txBody>
      </p:sp>
      <p:sp>
        <p:nvSpPr>
          <p:cNvPr id="8" name="TextBox 7">
            <a:extLst>
              <a:ext uri="{FF2B5EF4-FFF2-40B4-BE49-F238E27FC236}">
                <a16:creationId xmlns:a16="http://schemas.microsoft.com/office/drawing/2014/main" id="{6BAA7F10-DCD3-E183-E896-EB9C2AF7F2E1}"/>
              </a:ext>
            </a:extLst>
          </p:cNvPr>
          <p:cNvSpPr txBox="1"/>
          <p:nvPr/>
        </p:nvSpPr>
        <p:spPr>
          <a:xfrm>
            <a:off x="4139952" y="1403378"/>
            <a:ext cx="4897451" cy="307777"/>
          </a:xfrm>
          <a:prstGeom prst="rect">
            <a:avLst/>
          </a:prstGeom>
          <a:noFill/>
        </p:spPr>
        <p:txBody>
          <a:bodyPr wrap="square">
            <a:spAutoFit/>
          </a:bodyPr>
          <a:lstStyle/>
          <a:p>
            <a:r>
              <a:rPr lang="fi-FI" dirty="0"/>
              <a:t> </a:t>
            </a:r>
            <a:r>
              <a:rPr lang="fi-FI" sz="1200" dirty="0">
                <a:hlinkClick r:id="rId2"/>
              </a:rPr>
              <a:t>https://ai.it.jyu.fi/vagan/ontologies/2023/lifespanMMM3.owl</a:t>
            </a:r>
            <a:r>
              <a:rPr lang="fi-FI" sz="1200" dirty="0"/>
              <a:t> </a:t>
            </a:r>
          </a:p>
        </p:txBody>
      </p:sp>
      <p:sp>
        <p:nvSpPr>
          <p:cNvPr id="9" name="Rectangle 8">
            <a:extLst>
              <a:ext uri="{FF2B5EF4-FFF2-40B4-BE49-F238E27FC236}">
                <a16:creationId xmlns:a16="http://schemas.microsoft.com/office/drawing/2014/main" id="{C54AD96D-F54F-4632-9B3F-9725A02532F7}"/>
              </a:ext>
            </a:extLst>
          </p:cNvPr>
          <p:cNvSpPr/>
          <p:nvPr/>
        </p:nvSpPr>
        <p:spPr>
          <a:xfrm>
            <a:off x="4499993" y="22029"/>
            <a:ext cx="3672408" cy="1361911"/>
          </a:xfrm>
          <a:prstGeom prst="rect">
            <a:avLst/>
          </a:prstGeom>
          <a:noFill/>
        </p:spPr>
        <p:txBody>
          <a:bodyPr wrap="square" lIns="68580" tIns="34290" rIns="68580" bIns="34290">
            <a:spAutoFit/>
          </a:bodyPr>
          <a:lstStyle/>
          <a:p>
            <a:pPr algn="ctr"/>
            <a:r>
              <a:rPr lang="en-US" sz="2800" b="1" dirty="0">
                <a:ln w="0"/>
                <a:solidFill>
                  <a:srgbClr val="7030A0"/>
                </a:solidFill>
                <a:effectLst>
                  <a:outerShdw blurRad="38100" dist="19050" dir="2700000" algn="tl" rotWithShape="0">
                    <a:schemeClr val="dk1">
                      <a:alpha val="40000"/>
                    </a:schemeClr>
                  </a:outerShdw>
                </a:effectLst>
              </a:rPr>
              <a:t>Constructing corresponding ontology (MMM3)</a:t>
            </a:r>
          </a:p>
        </p:txBody>
      </p:sp>
    </p:spTree>
    <p:extLst>
      <p:ext uri="{BB962C8B-B14F-4D97-AF65-F5344CB8AC3E}">
        <p14:creationId xmlns:p14="http://schemas.microsoft.com/office/powerpoint/2010/main" val="129706603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00192" y="1020562"/>
            <a:ext cx="2809238" cy="1002553"/>
          </a:xfrm>
          <a:prstGeom prst="rect">
            <a:avLst/>
          </a:prstGeom>
        </p:spPr>
      </p:pic>
      <p:sp>
        <p:nvSpPr>
          <p:cNvPr id="4" name="Rectangle 3"/>
          <p:cNvSpPr/>
          <p:nvPr/>
        </p:nvSpPr>
        <p:spPr>
          <a:xfrm>
            <a:off x="1684501" y="2034885"/>
            <a:ext cx="7416824" cy="1754326"/>
          </a:xfrm>
          <a:prstGeom prst="rect">
            <a:avLst/>
          </a:prstGeom>
          <a:ln w="25400">
            <a:solidFill>
              <a:srgbClr val="FF0000"/>
            </a:solidFill>
          </a:ln>
        </p:spPr>
        <p:txBody>
          <a:bodyPr wrap="square">
            <a:spAutoFit/>
          </a:bodyPr>
          <a:lstStyle/>
          <a:p>
            <a:r>
              <a:rPr lang="en-US" sz="1800" dirty="0" err="1"/>
              <a:t>dbo:Person</a:t>
            </a:r>
            <a:r>
              <a:rPr lang="en-US" sz="1800" dirty="0"/>
              <a:t>(?person), </a:t>
            </a:r>
            <a:r>
              <a:rPr lang="en-US" sz="1800" dirty="0" err="1"/>
              <a:t>yearOfBirth</a:t>
            </a:r>
            <a:r>
              <a:rPr lang="en-US" sz="1800" dirty="0"/>
              <a:t>(?person, ?</a:t>
            </a:r>
            <a:r>
              <a:rPr lang="en-US" sz="1800" dirty="0" err="1"/>
              <a:t>yearOfBirthInteger</a:t>
            </a:r>
            <a:r>
              <a:rPr lang="en-US" sz="1800" dirty="0"/>
              <a:t>), </a:t>
            </a:r>
            <a:r>
              <a:rPr lang="en-US" sz="1800" dirty="0" err="1"/>
              <a:t>hasLifespan</a:t>
            </a:r>
            <a:r>
              <a:rPr lang="en-US" sz="1800" dirty="0"/>
              <a:t>(?person, ?</a:t>
            </a:r>
            <a:r>
              <a:rPr lang="en-US" sz="1800" dirty="0" err="1"/>
              <a:t>lifeSpan</a:t>
            </a:r>
            <a:r>
              <a:rPr lang="en-US" sz="1800" dirty="0"/>
              <a:t>), pow(?</a:t>
            </a:r>
            <a:r>
              <a:rPr lang="en-US" sz="1800" dirty="0" err="1"/>
              <a:t>powerOperand</a:t>
            </a:r>
            <a:r>
              <a:rPr lang="en-US" sz="1800" dirty="0"/>
              <a:t>, 1.0009, ?</a:t>
            </a:r>
            <a:r>
              <a:rPr lang="en-US" sz="1800" dirty="0" err="1"/>
              <a:t>yearOfBirthInteger</a:t>
            </a:r>
            <a:r>
              <a:rPr lang="en-US" sz="1800" dirty="0"/>
              <a:t>), multiply(?predicted, 12.9404, ?</a:t>
            </a:r>
            <a:r>
              <a:rPr lang="en-US" sz="1800" dirty="0" err="1"/>
              <a:t>powerOperand</a:t>
            </a:r>
            <a:r>
              <a:rPr lang="en-US" sz="1800" dirty="0"/>
              <a:t>), subtract(?extra, ?lifespan, ?predicted)  -&gt; </a:t>
            </a:r>
            <a:r>
              <a:rPr lang="en-US" sz="1800" dirty="0" err="1"/>
              <a:t>hasPredictedLifespan</a:t>
            </a:r>
            <a:r>
              <a:rPr lang="en-US" sz="1800" dirty="0"/>
              <a:t>(?person, ?predicted), </a:t>
            </a:r>
            <a:r>
              <a:rPr lang="en-US" sz="1800" dirty="0" err="1"/>
              <a:t>hasExtraLifespan</a:t>
            </a:r>
            <a:r>
              <a:rPr lang="en-US" sz="1800" dirty="0"/>
              <a:t>(?person, ?extra)</a:t>
            </a:r>
          </a:p>
        </p:txBody>
      </p:sp>
      <p:sp>
        <p:nvSpPr>
          <p:cNvPr id="5" name="Rectangle 4"/>
          <p:cNvSpPr/>
          <p:nvPr/>
        </p:nvSpPr>
        <p:spPr>
          <a:xfrm>
            <a:off x="1684501" y="3820697"/>
            <a:ext cx="7416824" cy="1754326"/>
          </a:xfrm>
          <a:prstGeom prst="rect">
            <a:avLst/>
          </a:prstGeom>
          <a:ln w="25400">
            <a:solidFill>
              <a:srgbClr val="FF0000"/>
            </a:solidFill>
          </a:ln>
        </p:spPr>
        <p:txBody>
          <a:bodyPr wrap="square">
            <a:spAutoFit/>
          </a:bodyPr>
          <a:lstStyle/>
          <a:p>
            <a:r>
              <a:rPr lang="en-US" sz="1800" dirty="0" err="1"/>
              <a:t>dbo:Person</a:t>
            </a:r>
            <a:r>
              <a:rPr lang="en-US" sz="1800" dirty="0"/>
              <a:t>(?person), </a:t>
            </a:r>
            <a:r>
              <a:rPr lang="en-US" sz="1800" dirty="0" err="1"/>
              <a:t>dbo:Person</a:t>
            </a:r>
            <a:r>
              <a:rPr lang="en-US" sz="1800" dirty="0"/>
              <a:t>(?parent1), </a:t>
            </a:r>
            <a:r>
              <a:rPr lang="en-US" sz="1800" dirty="0" err="1"/>
              <a:t>dbo:Person</a:t>
            </a:r>
            <a:r>
              <a:rPr lang="en-US" sz="1800" dirty="0"/>
              <a:t>(?parent2), </a:t>
            </a:r>
            <a:r>
              <a:rPr lang="en-US" sz="1800" dirty="0" err="1"/>
              <a:t>hasParent</a:t>
            </a:r>
            <a:r>
              <a:rPr lang="en-US" sz="1800" dirty="0"/>
              <a:t>(?person, ?parent1), </a:t>
            </a:r>
            <a:r>
              <a:rPr lang="en-US" sz="1800" dirty="0" err="1"/>
              <a:t>hasParent</a:t>
            </a:r>
            <a:r>
              <a:rPr lang="en-US" sz="1800" dirty="0"/>
              <a:t>(?person, ?parent2) , </a:t>
            </a:r>
            <a:r>
              <a:rPr lang="en-US" sz="1800" dirty="0" err="1"/>
              <a:t>DifferentFrom</a:t>
            </a:r>
            <a:r>
              <a:rPr lang="en-US" sz="1800" dirty="0"/>
              <a:t>(?parent1, ?parent2), </a:t>
            </a:r>
            <a:r>
              <a:rPr lang="en-US" sz="1800" dirty="0" err="1"/>
              <a:t>hasExtraLifespan</a:t>
            </a:r>
            <a:r>
              <a:rPr lang="en-US" sz="1800" dirty="0"/>
              <a:t>(?parent1, ?extra1), </a:t>
            </a:r>
            <a:r>
              <a:rPr lang="en-US" sz="1800" dirty="0" err="1"/>
              <a:t>hasExtraLifespan</a:t>
            </a:r>
            <a:r>
              <a:rPr lang="en-US" sz="1800" dirty="0"/>
              <a:t>(?parent2, ?extra2), add(?</a:t>
            </a:r>
            <a:r>
              <a:rPr lang="en-US" sz="1800" dirty="0" err="1"/>
              <a:t>sumOfExtras</a:t>
            </a:r>
            <a:r>
              <a:rPr lang="en-US" sz="1800" dirty="0"/>
              <a:t>, ?extra1, ?extra2), divide(?</a:t>
            </a:r>
            <a:r>
              <a:rPr lang="en-US" sz="1800" dirty="0" err="1"/>
              <a:t>averageOfExtras</a:t>
            </a:r>
            <a:r>
              <a:rPr lang="en-US" sz="1800" dirty="0"/>
              <a:t>, ?</a:t>
            </a:r>
            <a:r>
              <a:rPr lang="en-US" sz="1800" dirty="0" err="1"/>
              <a:t>sumOfExtras</a:t>
            </a:r>
            <a:r>
              <a:rPr lang="en-US" sz="1800" dirty="0"/>
              <a:t>, 2.0) -&gt; </a:t>
            </a:r>
            <a:r>
              <a:rPr lang="en-US" sz="1800" dirty="0" err="1"/>
              <a:t>hasEstimatedExtraYears</a:t>
            </a:r>
            <a:r>
              <a:rPr lang="en-US" sz="1800" dirty="0"/>
              <a:t>(?person, ?</a:t>
            </a:r>
            <a:r>
              <a:rPr lang="en-US" sz="1800" dirty="0" err="1"/>
              <a:t>averageOfExtras</a:t>
            </a:r>
            <a:r>
              <a:rPr lang="en-US" sz="1800" dirty="0"/>
              <a:t>)</a:t>
            </a:r>
          </a:p>
        </p:txBody>
      </p:sp>
      <p:sp>
        <p:nvSpPr>
          <p:cNvPr id="6" name="Rectangle 5"/>
          <p:cNvSpPr/>
          <p:nvPr/>
        </p:nvSpPr>
        <p:spPr>
          <a:xfrm>
            <a:off x="1684501" y="5626363"/>
            <a:ext cx="7416823" cy="1200329"/>
          </a:xfrm>
          <a:prstGeom prst="rect">
            <a:avLst/>
          </a:prstGeom>
          <a:ln w="25400">
            <a:solidFill>
              <a:srgbClr val="FF0000"/>
            </a:solidFill>
          </a:ln>
        </p:spPr>
        <p:txBody>
          <a:bodyPr wrap="square">
            <a:spAutoFit/>
          </a:bodyPr>
          <a:lstStyle/>
          <a:p>
            <a:r>
              <a:rPr lang="en-US" sz="1800" dirty="0" err="1"/>
              <a:t>dbo:Person</a:t>
            </a:r>
            <a:r>
              <a:rPr lang="en-US" sz="1800" dirty="0"/>
              <a:t>(?person), </a:t>
            </a:r>
            <a:r>
              <a:rPr lang="en-US" sz="1800" dirty="0" err="1"/>
              <a:t>hasPredictedLifespan</a:t>
            </a:r>
            <a:r>
              <a:rPr lang="en-US" sz="1800" dirty="0"/>
              <a:t>(?person, ?predicted), </a:t>
            </a:r>
            <a:r>
              <a:rPr lang="en-US" sz="1800" dirty="0" err="1"/>
              <a:t>hasEstimatedExtraYears</a:t>
            </a:r>
            <a:r>
              <a:rPr lang="en-US" sz="1800" dirty="0"/>
              <a:t>(?person, ?</a:t>
            </a:r>
            <a:r>
              <a:rPr lang="en-US" sz="1800" dirty="0" err="1"/>
              <a:t>averageOfExtras</a:t>
            </a:r>
            <a:r>
              <a:rPr lang="en-US" sz="1800" dirty="0"/>
              <a:t>), add(?</a:t>
            </a:r>
            <a:r>
              <a:rPr lang="en-US" sz="1800" dirty="0" err="1"/>
              <a:t>estimatedLifespan</a:t>
            </a:r>
            <a:r>
              <a:rPr lang="en-US" sz="1800" dirty="0"/>
              <a:t>, ?predicted, ?</a:t>
            </a:r>
            <a:r>
              <a:rPr lang="en-US" sz="1800" dirty="0" err="1"/>
              <a:t>averageOfExtras</a:t>
            </a:r>
            <a:r>
              <a:rPr lang="en-US" sz="1800" dirty="0"/>
              <a:t>) -&gt; </a:t>
            </a:r>
            <a:r>
              <a:rPr lang="en-US" sz="1800" dirty="0" err="1"/>
              <a:t>hasEstimatedLifespan</a:t>
            </a:r>
            <a:r>
              <a:rPr lang="en-US" sz="1800" dirty="0"/>
              <a:t>(?person, ?</a:t>
            </a:r>
            <a:r>
              <a:rPr lang="en-US" sz="1800" dirty="0" err="1"/>
              <a:t>estimatedLifespan</a:t>
            </a:r>
            <a:r>
              <a:rPr lang="en-US" sz="1800" dirty="0"/>
              <a:t>)</a:t>
            </a:r>
          </a:p>
        </p:txBody>
      </p:sp>
      <p:sp>
        <p:nvSpPr>
          <p:cNvPr id="9" name="Rectangle 8"/>
          <p:cNvSpPr/>
          <p:nvPr/>
        </p:nvSpPr>
        <p:spPr>
          <a:xfrm>
            <a:off x="136314" y="78498"/>
            <a:ext cx="8915141" cy="1077218"/>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Additional SWRL rules for the ontology to implement regression and lifespan computations</a:t>
            </a:r>
          </a:p>
        </p:txBody>
      </p:sp>
      <p:sp>
        <p:nvSpPr>
          <p:cNvPr id="7" name="Rectangle 6"/>
          <p:cNvSpPr/>
          <p:nvPr/>
        </p:nvSpPr>
        <p:spPr>
          <a:xfrm>
            <a:off x="155678" y="1259055"/>
            <a:ext cx="5997693" cy="338554"/>
          </a:xfrm>
          <a:prstGeom prst="rect">
            <a:avLst/>
          </a:prstGeom>
        </p:spPr>
        <p:txBody>
          <a:bodyPr wrap="square">
            <a:spAutoFit/>
          </a:bodyPr>
          <a:lstStyle/>
          <a:p>
            <a:r>
              <a:rPr lang="fi-FI" sz="1600" dirty="0">
                <a:hlinkClick r:id="rId3"/>
              </a:rPr>
              <a:t>https://ai.it.jyu.fi/vagan/ontologies/2023/lifespanMMM3.owl</a:t>
            </a:r>
            <a:endParaRPr lang="en-US" sz="1600" dirty="0"/>
          </a:p>
        </p:txBody>
      </p:sp>
      <p:sp>
        <p:nvSpPr>
          <p:cNvPr id="10" name="Rectangle 9"/>
          <p:cNvSpPr/>
          <p:nvPr/>
        </p:nvSpPr>
        <p:spPr>
          <a:xfrm>
            <a:off x="21904" y="2591952"/>
            <a:ext cx="1582484" cy="523220"/>
          </a:xfrm>
          <a:prstGeom prst="rect">
            <a:avLst/>
          </a:prstGeom>
          <a:noFill/>
        </p:spPr>
        <p:txBody>
          <a:bodyPr wrap="none" lIns="91440" tIns="45720" rIns="91440" bIns="45720">
            <a:spAutoFit/>
          </a:bodyPr>
          <a:lstStyle/>
          <a:p>
            <a:pPr algn="ctr"/>
            <a:r>
              <a:rPr lang="en-US" sz="2800" b="1" cap="none" spc="0" dirty="0">
                <a:ln w="0"/>
                <a:solidFill>
                  <a:schemeClr val="tx1"/>
                </a:solidFill>
                <a:effectLst>
                  <a:outerShdw blurRad="38100" dist="19050" dir="2700000" algn="tl" rotWithShape="0">
                    <a:schemeClr val="dk1">
                      <a:alpha val="40000"/>
                    </a:schemeClr>
                  </a:outerShdw>
                </a:effectLst>
              </a:rPr>
              <a:t>RULE 1:</a:t>
            </a:r>
          </a:p>
        </p:txBody>
      </p:sp>
      <p:sp>
        <p:nvSpPr>
          <p:cNvPr id="11" name="Rectangle 10"/>
          <p:cNvSpPr/>
          <p:nvPr/>
        </p:nvSpPr>
        <p:spPr>
          <a:xfrm>
            <a:off x="49347" y="4317215"/>
            <a:ext cx="1582484" cy="523220"/>
          </a:xfrm>
          <a:prstGeom prst="rect">
            <a:avLst/>
          </a:prstGeom>
          <a:noFill/>
        </p:spPr>
        <p:txBody>
          <a:bodyPr wrap="none" lIns="91440" tIns="45720" rIns="91440" bIns="45720">
            <a:spAutoFit/>
          </a:bodyPr>
          <a:lstStyle/>
          <a:p>
            <a:pPr algn="ctr"/>
            <a:r>
              <a:rPr lang="en-US" sz="2800" b="1" cap="none" spc="0" dirty="0">
                <a:ln w="0"/>
                <a:solidFill>
                  <a:schemeClr val="tx1"/>
                </a:solidFill>
                <a:effectLst>
                  <a:outerShdw blurRad="38100" dist="19050" dir="2700000" algn="tl" rotWithShape="0">
                    <a:schemeClr val="dk1">
                      <a:alpha val="40000"/>
                    </a:schemeClr>
                  </a:outerShdw>
                </a:effectLst>
              </a:rPr>
              <a:t>RULE 2:</a:t>
            </a:r>
          </a:p>
        </p:txBody>
      </p:sp>
      <p:sp>
        <p:nvSpPr>
          <p:cNvPr id="12" name="Rectangle 11"/>
          <p:cNvSpPr/>
          <p:nvPr/>
        </p:nvSpPr>
        <p:spPr>
          <a:xfrm>
            <a:off x="62426" y="5959347"/>
            <a:ext cx="1582484" cy="523220"/>
          </a:xfrm>
          <a:prstGeom prst="rect">
            <a:avLst/>
          </a:prstGeom>
          <a:noFill/>
        </p:spPr>
        <p:txBody>
          <a:bodyPr wrap="none" lIns="91440" tIns="45720" rIns="91440" bIns="45720">
            <a:spAutoFit/>
          </a:bodyPr>
          <a:lstStyle/>
          <a:p>
            <a:pPr algn="ctr"/>
            <a:r>
              <a:rPr lang="en-US" sz="2800" b="1" cap="none" spc="0" dirty="0">
                <a:ln w="0"/>
                <a:solidFill>
                  <a:schemeClr val="tx1"/>
                </a:solidFill>
                <a:effectLst>
                  <a:outerShdw blurRad="38100" dist="19050" dir="2700000" algn="tl" rotWithShape="0">
                    <a:schemeClr val="dk1">
                      <a:alpha val="40000"/>
                    </a:schemeClr>
                  </a:outerShdw>
                </a:effectLst>
              </a:rPr>
              <a:t>RULE 3:</a:t>
            </a:r>
          </a:p>
        </p:txBody>
      </p:sp>
    </p:spTree>
    <p:extLst>
      <p:ext uri="{BB962C8B-B14F-4D97-AF65-F5344CB8AC3E}">
        <p14:creationId xmlns:p14="http://schemas.microsoft.com/office/powerpoint/2010/main" val="402724627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B13FC4-6004-DE62-2396-EB59CE6FCEFB}"/>
              </a:ext>
            </a:extLst>
          </p:cNvPr>
          <p:cNvSpPr/>
          <p:nvPr/>
        </p:nvSpPr>
        <p:spPr>
          <a:xfrm>
            <a:off x="0" y="11659"/>
            <a:ext cx="9540552" cy="5632311"/>
          </a:xfrm>
          <a:prstGeom prst="rect">
            <a:avLst/>
          </a:prstGeom>
        </p:spPr>
        <p:txBody>
          <a:bodyPr wrap="square">
            <a:spAutoFit/>
          </a:bodyPr>
          <a:lstStyle/>
          <a:p>
            <a:r>
              <a:rPr lang="en-US" sz="900" dirty="0"/>
              <a:t>PREFIX </a:t>
            </a:r>
            <a:r>
              <a:rPr lang="en-US" sz="900" dirty="0" err="1"/>
              <a:t>rdf</a:t>
            </a:r>
            <a:r>
              <a:rPr lang="en-US" sz="900" dirty="0"/>
              <a:t>: &lt;http://www.w3.org/1999/02/22-rdf-syntax-ns#&gt;</a:t>
            </a:r>
          </a:p>
          <a:p>
            <a:r>
              <a:rPr lang="en-US" sz="900" dirty="0"/>
              <a:t>PREFIX </a:t>
            </a:r>
            <a:r>
              <a:rPr lang="en-US" sz="900" dirty="0" err="1"/>
              <a:t>dbo</a:t>
            </a:r>
            <a:r>
              <a:rPr lang="en-US" sz="900" dirty="0"/>
              <a:t>: &lt;http://dbpedia.org/ontology/&gt;</a:t>
            </a:r>
          </a:p>
          <a:p>
            <a:r>
              <a:rPr lang="en-US" sz="900" dirty="0"/>
              <a:t>PREFIX </a:t>
            </a:r>
            <a:r>
              <a:rPr lang="en-US" sz="900" dirty="0" err="1"/>
              <a:t>dbp</a:t>
            </a:r>
            <a:r>
              <a:rPr lang="en-US" sz="900" dirty="0"/>
              <a:t>: &lt;http://dbpedia.org/property/&gt;</a:t>
            </a:r>
          </a:p>
          <a:p>
            <a:r>
              <a:rPr lang="en-US" sz="900" dirty="0"/>
              <a:t>PREFIX owl: &lt;http://www.w3.org/2002/07/owl#&gt;</a:t>
            </a:r>
          </a:p>
          <a:p>
            <a:r>
              <a:rPr lang="en-US" sz="900" dirty="0"/>
              <a:t>PREFIX </a:t>
            </a:r>
            <a:r>
              <a:rPr lang="en-US" sz="900" dirty="0" err="1"/>
              <a:t>xsd</a:t>
            </a:r>
            <a:r>
              <a:rPr lang="en-US" sz="900" dirty="0"/>
              <a:t>: &lt;http://www.w3.org/2001/XMLSchema#&gt;</a:t>
            </a:r>
          </a:p>
          <a:p>
            <a:r>
              <a:rPr lang="en-US" sz="900" dirty="0"/>
              <a:t>PREFIX </a:t>
            </a:r>
            <a:r>
              <a:rPr lang="en-US" sz="900" dirty="0" err="1"/>
              <a:t>rdfs</a:t>
            </a:r>
            <a:r>
              <a:rPr lang="en-US" sz="900" dirty="0"/>
              <a:t>: &lt;http://www.w3.org/2000/01/rdf-schema#&gt;</a:t>
            </a:r>
          </a:p>
          <a:p>
            <a:r>
              <a:rPr lang="en-US" sz="900" dirty="0"/>
              <a:t>PREFIX </a:t>
            </a:r>
            <a:r>
              <a:rPr lang="en-US" sz="900" dirty="0" err="1"/>
              <a:t>db</a:t>
            </a:r>
            <a:r>
              <a:rPr lang="en-US" sz="900" dirty="0"/>
              <a:t>: &lt;http://dbpedia.org/page/&gt;</a:t>
            </a:r>
          </a:p>
          <a:p>
            <a:r>
              <a:rPr lang="en-US" sz="900" dirty="0"/>
              <a:t>PREFIX </a:t>
            </a:r>
            <a:r>
              <a:rPr lang="en-US" sz="900" dirty="0" err="1"/>
              <a:t>dbr</a:t>
            </a:r>
            <a:r>
              <a:rPr lang="en-US" sz="900" dirty="0"/>
              <a:t>: &lt;http://dbpedia.org/resource/&gt;</a:t>
            </a:r>
          </a:p>
          <a:p>
            <a:r>
              <a:rPr lang="en-US" sz="900" dirty="0"/>
              <a:t>PREFIX </a:t>
            </a:r>
            <a:r>
              <a:rPr lang="en-US" sz="900" dirty="0" err="1"/>
              <a:t>dbpedia</a:t>
            </a:r>
            <a:r>
              <a:rPr lang="en-US" sz="900" dirty="0"/>
              <a:t>: &lt;http://dbpedia.org/&gt;</a:t>
            </a:r>
          </a:p>
          <a:p>
            <a:pPr defTabSz="685800" fontAlgn="auto">
              <a:spcBef>
                <a:spcPts val="0"/>
              </a:spcBef>
              <a:spcAft>
                <a:spcPts val="0"/>
              </a:spcAft>
            </a:pPr>
            <a:r>
              <a:rPr lang="en-US" sz="900" dirty="0">
                <a:solidFill>
                  <a:prstClr val="black"/>
                </a:solidFill>
                <a:cs typeface="Arial" panose="020B0604020202020204" pitchFamily="34" charset="0"/>
              </a:rPr>
              <a:t>PREFIX : &lt;https://ai.it.jyu.fi/vagan/ontologies/2023/</a:t>
            </a:r>
            <a:r>
              <a:rPr lang="en-US" sz="900" b="1" dirty="0">
                <a:solidFill>
                  <a:srgbClr val="FF0000"/>
                </a:solidFill>
                <a:cs typeface="Arial" panose="020B0604020202020204" pitchFamily="34" charset="0"/>
              </a:rPr>
              <a:t>lifespanMMM3</a:t>
            </a:r>
            <a:r>
              <a:rPr lang="en-US" sz="900" dirty="0">
                <a:solidFill>
                  <a:prstClr val="black"/>
                </a:solidFill>
                <a:cs typeface="Arial" panose="020B0604020202020204" pitchFamily="34" charset="0"/>
              </a:rPr>
              <a:t>.owl#&gt;</a:t>
            </a:r>
            <a:endParaRPr lang="en-US" sz="900" dirty="0"/>
          </a:p>
          <a:p>
            <a:pPr defTabSz="685800" fontAlgn="auto">
              <a:spcBef>
                <a:spcPts val="0"/>
              </a:spcBef>
              <a:spcAft>
                <a:spcPts val="0"/>
              </a:spcAft>
            </a:pPr>
            <a:r>
              <a:rPr lang="en-US" sz="900" dirty="0">
                <a:solidFill>
                  <a:srgbClr val="FF0000"/>
                </a:solidFill>
              </a:rPr>
              <a:t>CONSTRUCT</a:t>
            </a:r>
          </a:p>
          <a:p>
            <a:pPr defTabSz="685800" fontAlgn="auto">
              <a:spcBef>
                <a:spcPts val="0"/>
              </a:spcBef>
              <a:spcAft>
                <a:spcPts val="0"/>
              </a:spcAft>
            </a:pPr>
            <a:r>
              <a:rPr lang="en-US" sz="900" dirty="0">
                <a:solidFill>
                  <a:prstClr val="black"/>
                </a:solidFill>
                <a:cs typeface="Arial" panose="020B0604020202020204" pitchFamily="34" charset="0"/>
              </a:rPr>
              <a:t>{</a:t>
            </a:r>
          </a:p>
          <a:p>
            <a:endParaRPr lang="en-US" sz="900" dirty="0">
              <a:solidFill>
                <a:prstClr val="black"/>
              </a:solidFill>
              <a:cs typeface="Arial" panose="020B0604020202020204" pitchFamily="34" charset="0"/>
            </a:endParaRPr>
          </a:p>
          <a:p>
            <a:r>
              <a:rPr lang="en-US" sz="900" dirty="0">
                <a:solidFill>
                  <a:prstClr val="black"/>
                </a:solidFill>
                <a:cs typeface="Arial" panose="020B0604020202020204" pitchFamily="34" charset="0"/>
              </a:rPr>
              <a:t>:</a:t>
            </a:r>
            <a:r>
              <a:rPr lang="en-US" sz="900" dirty="0" err="1">
                <a:solidFill>
                  <a:prstClr val="black"/>
                </a:solidFill>
                <a:cs typeface="Arial" panose="020B0604020202020204" pitchFamily="34" charset="0"/>
              </a:rPr>
              <a:t>hasName</a:t>
            </a:r>
            <a:r>
              <a:rPr lang="en-US" sz="900" dirty="0">
                <a:solidFill>
                  <a:prstClr val="black"/>
                </a:solidFill>
                <a:cs typeface="Arial" panose="020B0604020202020204" pitchFamily="34" charset="0"/>
              </a:rPr>
              <a:t> a </a:t>
            </a:r>
            <a:r>
              <a:rPr lang="en-US" sz="900" dirty="0" err="1">
                <a:solidFill>
                  <a:prstClr val="black"/>
                </a:solidFill>
                <a:cs typeface="Arial" panose="020B0604020202020204" pitchFamily="34" charset="0"/>
              </a:rPr>
              <a:t>owl:DatatypeProperty</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hasName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rdfs:domain</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dbo:Person</a:t>
            </a:r>
            <a:r>
              <a:rPr lang="en-US" sz="900" dirty="0">
                <a:solidFill>
                  <a:prstClr val="black"/>
                </a:solidFill>
                <a:cs typeface="Arial" panose="020B0604020202020204" pitchFamily="34" charset="0"/>
              </a:rPr>
              <a:t> . :</a:t>
            </a:r>
            <a:r>
              <a:rPr lang="en-US" sz="900" dirty="0" err="1">
                <a:solidFill>
                  <a:prstClr val="black"/>
                </a:solidFill>
                <a:cs typeface="Arial" panose="020B0604020202020204" pitchFamily="34" charset="0"/>
              </a:rPr>
              <a:t>hasName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rdfs:range</a:t>
            </a:r>
            <a:r>
              <a:rPr lang="en-US" sz="900" dirty="0">
                <a:solidFill>
                  <a:prstClr val="black"/>
                </a:solidFill>
                <a:cs typeface="Arial" panose="020B0604020202020204" pitchFamily="34" charset="0"/>
              </a:rPr>
              <a:t> </a:t>
            </a:r>
            <a:r>
              <a:rPr lang="en-US" sz="900" dirty="0" err="1">
                <a:solidFill>
                  <a:prstClr val="black"/>
                </a:solidFill>
                <a:cs typeface="Arial" panose="020B0604020202020204" pitchFamily="34" charset="0"/>
              </a:rPr>
              <a:t>xsd:string</a:t>
            </a:r>
            <a:r>
              <a:rPr lang="en-US" sz="900" dirty="0">
                <a:solidFill>
                  <a:prstClr val="black"/>
                </a:solidFill>
                <a:cs typeface="Arial" panose="020B0604020202020204" pitchFamily="34" charset="0"/>
              </a:rPr>
              <a:t> .</a:t>
            </a:r>
            <a:endParaRPr lang="en-US" sz="900" dirty="0"/>
          </a:p>
          <a:p>
            <a:pPr defTabSz="685800" fontAlgn="auto">
              <a:spcBef>
                <a:spcPts val="0"/>
              </a:spcBef>
              <a:spcAft>
                <a:spcPts val="0"/>
              </a:spcAft>
            </a:pPr>
            <a:endParaRPr lang="en-US" sz="900" dirty="0">
              <a:solidFill>
                <a:prstClr val="black"/>
              </a:solidFill>
              <a:cs typeface="Arial" panose="020B0604020202020204" pitchFamily="34" charset="0"/>
            </a:endParaRPr>
          </a:p>
          <a:p>
            <a:r>
              <a:rPr lang="en-US" sz="900" dirty="0"/>
              <a:t>?person    </a:t>
            </a:r>
            <a:r>
              <a:rPr lang="en-US" sz="900" dirty="0">
                <a:solidFill>
                  <a:srgbClr val="7030A0"/>
                </a:solidFill>
              </a:rPr>
              <a:t>:</a:t>
            </a:r>
            <a:r>
              <a:rPr lang="en-US" sz="900" dirty="0" err="1">
                <a:solidFill>
                  <a:srgbClr val="7030A0"/>
                </a:solidFill>
              </a:rPr>
              <a:t>hasName</a:t>
            </a:r>
            <a:r>
              <a:rPr lang="en-US" sz="900" dirty="0"/>
              <a:t> ?name .</a:t>
            </a:r>
          </a:p>
          <a:p>
            <a:r>
              <a:rPr lang="en-US" sz="900" dirty="0"/>
              <a:t>?parent1   </a:t>
            </a:r>
            <a:r>
              <a:rPr lang="en-US" sz="900" dirty="0">
                <a:solidFill>
                  <a:srgbClr val="7030A0"/>
                </a:solidFill>
              </a:rPr>
              <a:t>:</a:t>
            </a:r>
            <a:r>
              <a:rPr lang="en-US" sz="900" dirty="0" err="1">
                <a:solidFill>
                  <a:srgbClr val="7030A0"/>
                </a:solidFill>
              </a:rPr>
              <a:t>hasName</a:t>
            </a:r>
            <a:r>
              <a:rPr lang="en-US" sz="900" dirty="0"/>
              <a:t> ?name1 . </a:t>
            </a:r>
          </a:p>
          <a:p>
            <a:r>
              <a:rPr lang="en-US" sz="900" dirty="0"/>
              <a:t>?parent2   </a:t>
            </a:r>
            <a:r>
              <a:rPr lang="en-US" sz="900" dirty="0">
                <a:solidFill>
                  <a:srgbClr val="7030A0"/>
                </a:solidFill>
              </a:rPr>
              <a:t>:</a:t>
            </a:r>
            <a:r>
              <a:rPr lang="en-US" sz="900" dirty="0" err="1">
                <a:solidFill>
                  <a:srgbClr val="7030A0"/>
                </a:solidFill>
              </a:rPr>
              <a:t>hasName</a:t>
            </a:r>
            <a:r>
              <a:rPr lang="en-US" sz="900" dirty="0"/>
              <a:t> ?name2 . </a:t>
            </a:r>
          </a:p>
          <a:p>
            <a:r>
              <a:rPr lang="en-US" sz="900" dirty="0"/>
              <a:t>  </a:t>
            </a:r>
            <a:endParaRPr lang="en-US" sz="900" dirty="0">
              <a:solidFill>
                <a:prstClr val="black"/>
              </a:solidFill>
              <a:cs typeface="Arial" panose="020B0604020202020204" pitchFamily="34" charset="0"/>
            </a:endParaRPr>
          </a:p>
          <a:p>
            <a:pPr defTabSz="685800" fontAlgn="auto">
              <a:spcBef>
                <a:spcPts val="0"/>
              </a:spcBef>
              <a:spcAft>
                <a:spcPts val="0"/>
              </a:spcAft>
            </a:pPr>
            <a:r>
              <a:rPr lang="en-US" sz="900" dirty="0">
                <a:solidFill>
                  <a:prstClr val="black"/>
                </a:solidFill>
                <a:cs typeface="Arial" panose="020B0604020202020204" pitchFamily="34" charset="0"/>
              </a:rPr>
              <a:t>}</a:t>
            </a:r>
          </a:p>
          <a:p>
            <a:pPr defTabSz="685800" fontAlgn="auto">
              <a:spcBef>
                <a:spcPts val="0"/>
              </a:spcBef>
              <a:spcAft>
                <a:spcPts val="0"/>
              </a:spcAft>
            </a:pPr>
            <a:endParaRPr lang="en-US" sz="900" dirty="0">
              <a:solidFill>
                <a:prstClr val="black"/>
              </a:solidFill>
              <a:cs typeface="Arial" panose="020B0604020202020204" pitchFamily="34" charset="0"/>
            </a:endParaRPr>
          </a:p>
          <a:p>
            <a:r>
              <a:rPr lang="en-US" sz="900" dirty="0">
                <a:solidFill>
                  <a:srgbClr val="FF0000"/>
                </a:solidFill>
              </a:rPr>
              <a:t>WHERE</a:t>
            </a:r>
            <a:r>
              <a:rPr lang="en-US" sz="900" dirty="0"/>
              <a:t> {</a:t>
            </a:r>
          </a:p>
          <a:p>
            <a:r>
              <a:rPr lang="en-US" sz="900" dirty="0"/>
              <a:t>?person   </a:t>
            </a:r>
            <a:r>
              <a:rPr lang="en-US" sz="900" dirty="0" err="1">
                <a:solidFill>
                  <a:srgbClr val="7030A0"/>
                </a:solidFill>
              </a:rPr>
              <a:t>rdf:type</a:t>
            </a:r>
            <a:r>
              <a:rPr lang="en-US" sz="900" dirty="0"/>
              <a:t>   </a:t>
            </a:r>
            <a:r>
              <a:rPr lang="en-US" sz="900" dirty="0" err="1"/>
              <a:t>dbo:Person</a:t>
            </a:r>
            <a:r>
              <a:rPr lang="en-US" sz="900" dirty="0"/>
              <a:t> .</a:t>
            </a:r>
          </a:p>
          <a:p>
            <a:r>
              <a:rPr lang="en-US" sz="900" dirty="0"/>
              <a:t>?person   </a:t>
            </a:r>
            <a:r>
              <a:rPr lang="en-US" sz="900" dirty="0" err="1">
                <a:solidFill>
                  <a:srgbClr val="7030A0"/>
                </a:solidFill>
              </a:rPr>
              <a:t>dbo:birthDate</a:t>
            </a:r>
            <a:r>
              <a:rPr lang="en-US" sz="900" dirty="0"/>
              <a:t>    ?</a:t>
            </a:r>
            <a:r>
              <a:rPr lang="en-US" sz="900" dirty="0" err="1"/>
              <a:t>birthDate</a:t>
            </a:r>
            <a:r>
              <a:rPr lang="en-US" sz="900" dirty="0"/>
              <a:t> . ?person   </a:t>
            </a:r>
            <a:r>
              <a:rPr lang="en-US" sz="900" dirty="0" err="1">
                <a:solidFill>
                  <a:srgbClr val="7030A0"/>
                </a:solidFill>
              </a:rPr>
              <a:t>dbo:deathDate</a:t>
            </a:r>
            <a:r>
              <a:rPr lang="en-US" sz="900" dirty="0"/>
              <a:t>   ?</a:t>
            </a:r>
            <a:r>
              <a:rPr lang="en-US" sz="900" dirty="0" err="1"/>
              <a:t>deathDate</a:t>
            </a:r>
            <a:r>
              <a:rPr lang="en-US" sz="900" dirty="0"/>
              <a:t> .</a:t>
            </a:r>
          </a:p>
          <a:p>
            <a:endParaRPr lang="en-US" sz="900" dirty="0"/>
          </a:p>
          <a:p>
            <a:r>
              <a:rPr lang="en-US" sz="900" dirty="0"/>
              <a:t>?parent1 </a:t>
            </a:r>
            <a:r>
              <a:rPr lang="en-US" sz="900" dirty="0" err="1">
                <a:solidFill>
                  <a:srgbClr val="7030A0"/>
                </a:solidFill>
              </a:rPr>
              <a:t>rdf:type</a:t>
            </a:r>
            <a:r>
              <a:rPr lang="en-US" sz="900" dirty="0"/>
              <a:t> </a:t>
            </a:r>
            <a:r>
              <a:rPr lang="en-US" sz="900" dirty="0" err="1"/>
              <a:t>dbo:Person</a:t>
            </a:r>
            <a:r>
              <a:rPr lang="en-US" sz="900" dirty="0"/>
              <a:t> . ?parent2 </a:t>
            </a:r>
            <a:r>
              <a:rPr lang="en-US" sz="900" dirty="0" err="1">
                <a:solidFill>
                  <a:srgbClr val="7030A0"/>
                </a:solidFill>
              </a:rPr>
              <a:t>rdf:type</a:t>
            </a:r>
            <a:r>
              <a:rPr lang="en-US" sz="900" dirty="0"/>
              <a:t> </a:t>
            </a:r>
            <a:r>
              <a:rPr lang="en-US" sz="900" dirty="0" err="1"/>
              <a:t>dbo:Person</a:t>
            </a:r>
            <a:r>
              <a:rPr lang="en-US" sz="900" dirty="0"/>
              <a:t> .</a:t>
            </a:r>
          </a:p>
          <a:p>
            <a:endParaRPr lang="en-US" sz="900" dirty="0"/>
          </a:p>
          <a:p>
            <a:r>
              <a:rPr lang="en-US" sz="900" dirty="0">
                <a:solidFill>
                  <a:srgbClr val="FF0000"/>
                </a:solidFill>
              </a:rPr>
              <a:t>FILTER</a:t>
            </a:r>
            <a:r>
              <a:rPr lang="en-US" sz="900" dirty="0"/>
              <a:t> (?parent1 != ?parent2)</a:t>
            </a:r>
          </a:p>
          <a:p>
            <a:endParaRPr lang="en-US" sz="900" dirty="0"/>
          </a:p>
          <a:p>
            <a:r>
              <a:rPr lang="en-US" sz="900" dirty="0"/>
              <a:t>  ?person   </a:t>
            </a:r>
            <a:r>
              <a:rPr lang="en-US" sz="900" dirty="0" err="1">
                <a:solidFill>
                  <a:srgbClr val="7030A0"/>
                </a:solidFill>
              </a:rPr>
              <a:t>dbo:parent</a:t>
            </a:r>
            <a:r>
              <a:rPr lang="en-US" sz="900" dirty="0"/>
              <a:t>          ?parent1 .</a:t>
            </a:r>
          </a:p>
          <a:p>
            <a:r>
              <a:rPr lang="en-US" sz="900" dirty="0"/>
              <a:t>  ?person   </a:t>
            </a:r>
            <a:r>
              <a:rPr lang="en-US" sz="900" dirty="0" err="1">
                <a:solidFill>
                  <a:srgbClr val="7030A0"/>
                </a:solidFill>
              </a:rPr>
              <a:t>dbo:parent</a:t>
            </a:r>
            <a:r>
              <a:rPr lang="en-US" sz="900" dirty="0"/>
              <a:t>          ?parent2 . </a:t>
            </a:r>
          </a:p>
          <a:p>
            <a:r>
              <a:rPr lang="en-US" sz="900" dirty="0"/>
              <a:t>  ?parent1  </a:t>
            </a:r>
            <a:r>
              <a:rPr lang="en-US" sz="900" dirty="0" err="1">
                <a:solidFill>
                  <a:srgbClr val="7030A0"/>
                </a:solidFill>
              </a:rPr>
              <a:t>dbo:deathDate</a:t>
            </a:r>
            <a:r>
              <a:rPr lang="en-US" sz="900" dirty="0"/>
              <a:t>    ?parent1DeathDate . ?parent1 </a:t>
            </a:r>
            <a:r>
              <a:rPr lang="en-US" sz="900" dirty="0" err="1">
                <a:solidFill>
                  <a:srgbClr val="7030A0"/>
                </a:solidFill>
              </a:rPr>
              <a:t>dbo:birthDate</a:t>
            </a:r>
            <a:r>
              <a:rPr lang="en-US" sz="900" dirty="0"/>
              <a:t>   ?parent1BirthDate .</a:t>
            </a:r>
          </a:p>
          <a:p>
            <a:r>
              <a:rPr lang="en-US" sz="900" dirty="0"/>
              <a:t>  ?parent2  </a:t>
            </a:r>
            <a:r>
              <a:rPr lang="en-US" sz="900" dirty="0" err="1">
                <a:solidFill>
                  <a:srgbClr val="7030A0"/>
                </a:solidFill>
              </a:rPr>
              <a:t>dbo:deathDate</a:t>
            </a:r>
            <a:r>
              <a:rPr lang="en-US" sz="900" dirty="0"/>
              <a:t>    ?parent2DeathDate . ?parent2 </a:t>
            </a:r>
            <a:r>
              <a:rPr lang="en-US" sz="900" dirty="0" err="1">
                <a:solidFill>
                  <a:srgbClr val="7030A0"/>
                </a:solidFill>
              </a:rPr>
              <a:t>dbo:birthDate</a:t>
            </a:r>
            <a:r>
              <a:rPr lang="en-US" sz="900" dirty="0"/>
              <a:t>   ?parent2BirthDate .</a:t>
            </a:r>
          </a:p>
          <a:p>
            <a:endParaRPr lang="en-US" sz="900" dirty="0">
              <a:solidFill>
                <a:srgbClr val="FF0000"/>
              </a:solidFill>
            </a:endParaRPr>
          </a:p>
          <a:p>
            <a:r>
              <a:rPr lang="en-US" sz="900" dirty="0">
                <a:solidFill>
                  <a:srgbClr val="FF0000"/>
                </a:solidFill>
              </a:rPr>
              <a:t>BIND</a:t>
            </a:r>
            <a:r>
              <a:rPr lang="en-US" sz="900" dirty="0"/>
              <a:t>(REPLACE(STR(?person), ".*\\/", "", "</a:t>
            </a:r>
            <a:r>
              <a:rPr lang="en-US" sz="900" dirty="0" err="1"/>
              <a:t>i</a:t>
            </a:r>
            <a:r>
              <a:rPr lang="en-US" sz="900" dirty="0"/>
              <a:t>") AS ?name)</a:t>
            </a:r>
          </a:p>
          <a:p>
            <a:r>
              <a:rPr lang="en-US" sz="900" dirty="0">
                <a:solidFill>
                  <a:srgbClr val="FF0000"/>
                </a:solidFill>
              </a:rPr>
              <a:t>BIND</a:t>
            </a:r>
            <a:r>
              <a:rPr lang="en-US" sz="900" dirty="0"/>
              <a:t>(REPLACE(STR(?parent1), ".*\\/", "", "</a:t>
            </a:r>
            <a:r>
              <a:rPr lang="en-US" sz="900" dirty="0" err="1"/>
              <a:t>i</a:t>
            </a:r>
            <a:r>
              <a:rPr lang="en-US" sz="900" dirty="0"/>
              <a:t>") AS ?name1)</a:t>
            </a:r>
          </a:p>
          <a:p>
            <a:r>
              <a:rPr lang="en-US" sz="900" dirty="0">
                <a:solidFill>
                  <a:srgbClr val="FF0000"/>
                </a:solidFill>
              </a:rPr>
              <a:t>BIND</a:t>
            </a:r>
            <a:r>
              <a:rPr lang="en-US" sz="900" dirty="0"/>
              <a:t>(REPLACE(STR(?parent2), ".*\\/", "", "</a:t>
            </a:r>
            <a:r>
              <a:rPr lang="en-US" sz="900" dirty="0" err="1"/>
              <a:t>i</a:t>
            </a:r>
            <a:r>
              <a:rPr lang="en-US" sz="900" dirty="0"/>
              <a:t>") AS ?name2)</a:t>
            </a:r>
          </a:p>
          <a:p>
            <a:endParaRPr lang="en-US" sz="900" dirty="0"/>
          </a:p>
          <a:p>
            <a:r>
              <a:rPr lang="en-US" sz="900" dirty="0"/>
              <a:t>}</a:t>
            </a:r>
          </a:p>
          <a:p>
            <a:r>
              <a:rPr lang="en-US" sz="900" dirty="0">
                <a:solidFill>
                  <a:srgbClr val="FF0000"/>
                </a:solidFill>
              </a:rPr>
              <a:t>LIMIT</a:t>
            </a:r>
            <a:r>
              <a:rPr lang="en-US" sz="900" dirty="0"/>
              <a:t> 1000</a:t>
            </a:r>
          </a:p>
        </p:txBody>
      </p:sp>
      <p:sp>
        <p:nvSpPr>
          <p:cNvPr id="8" name="TextBox 7">
            <a:extLst>
              <a:ext uri="{FF2B5EF4-FFF2-40B4-BE49-F238E27FC236}">
                <a16:creationId xmlns:a16="http://schemas.microsoft.com/office/drawing/2014/main" id="{6BAA7F10-DCD3-E183-E896-EB9C2AF7F2E1}"/>
              </a:ext>
            </a:extLst>
          </p:cNvPr>
          <p:cNvSpPr txBox="1"/>
          <p:nvPr/>
        </p:nvSpPr>
        <p:spPr>
          <a:xfrm>
            <a:off x="4139952" y="1403378"/>
            <a:ext cx="4897451" cy="307777"/>
          </a:xfrm>
          <a:prstGeom prst="rect">
            <a:avLst/>
          </a:prstGeom>
          <a:noFill/>
        </p:spPr>
        <p:txBody>
          <a:bodyPr wrap="square">
            <a:spAutoFit/>
          </a:bodyPr>
          <a:lstStyle/>
          <a:p>
            <a:r>
              <a:rPr lang="fi-FI" dirty="0"/>
              <a:t> </a:t>
            </a:r>
            <a:r>
              <a:rPr lang="fi-FI" sz="1200" dirty="0">
                <a:hlinkClick r:id="rId2"/>
              </a:rPr>
              <a:t>https://ai.it.jyu.fi/vagan/ontologies/2023/lifespanMMM3.owl</a:t>
            </a:r>
            <a:r>
              <a:rPr lang="fi-FI" sz="1200" dirty="0"/>
              <a:t> </a:t>
            </a:r>
          </a:p>
        </p:txBody>
      </p:sp>
      <p:sp>
        <p:nvSpPr>
          <p:cNvPr id="9" name="Rectangle 8">
            <a:extLst>
              <a:ext uri="{FF2B5EF4-FFF2-40B4-BE49-F238E27FC236}">
                <a16:creationId xmlns:a16="http://schemas.microsoft.com/office/drawing/2014/main" id="{C54AD96D-F54F-4632-9B3F-9725A02532F7}"/>
              </a:ext>
            </a:extLst>
          </p:cNvPr>
          <p:cNvSpPr/>
          <p:nvPr/>
        </p:nvSpPr>
        <p:spPr>
          <a:xfrm>
            <a:off x="4499993" y="22029"/>
            <a:ext cx="3672408" cy="1361911"/>
          </a:xfrm>
          <a:prstGeom prst="rect">
            <a:avLst/>
          </a:prstGeom>
          <a:noFill/>
        </p:spPr>
        <p:txBody>
          <a:bodyPr wrap="square" lIns="68580" tIns="34290" rIns="68580" bIns="34290">
            <a:spAutoFit/>
          </a:bodyPr>
          <a:lstStyle/>
          <a:p>
            <a:pPr algn="ctr"/>
            <a:r>
              <a:rPr lang="en-US" sz="2800" b="1" dirty="0">
                <a:ln w="0"/>
                <a:solidFill>
                  <a:srgbClr val="7030A0"/>
                </a:solidFill>
                <a:effectLst>
                  <a:outerShdw blurRad="38100" dist="19050" dir="2700000" algn="tl" rotWithShape="0">
                    <a:schemeClr val="dk1">
                      <a:alpha val="40000"/>
                    </a:schemeClr>
                  </a:outerShdw>
                </a:effectLst>
              </a:rPr>
              <a:t>Constructing corresponding ontology (MMM3)*</a:t>
            </a:r>
          </a:p>
        </p:txBody>
      </p:sp>
      <p:sp>
        <p:nvSpPr>
          <p:cNvPr id="2" name="Rectangle 1"/>
          <p:cNvSpPr/>
          <p:nvPr/>
        </p:nvSpPr>
        <p:spPr>
          <a:xfrm>
            <a:off x="5076056" y="2981016"/>
            <a:ext cx="4572000" cy="523220"/>
          </a:xfrm>
          <a:prstGeom prst="rect">
            <a:avLst/>
          </a:prstGeom>
        </p:spPr>
        <p:txBody>
          <a:bodyPr>
            <a:spAutoFit/>
          </a:bodyPr>
          <a:lstStyle/>
          <a:p>
            <a:r>
              <a:rPr lang="en-US" dirty="0"/>
              <a:t> </a:t>
            </a:r>
            <a:r>
              <a:rPr lang="en-US" dirty="0" err="1"/>
              <a:t>dbo:Person</a:t>
            </a:r>
            <a:r>
              <a:rPr lang="en-US" dirty="0"/>
              <a:t>(?x), </a:t>
            </a:r>
            <a:r>
              <a:rPr lang="en-US" dirty="0" err="1"/>
              <a:t>hasName</a:t>
            </a:r>
            <a:r>
              <a:rPr lang="en-US" dirty="0"/>
              <a:t>(?x, ?y), </a:t>
            </a:r>
            <a:r>
              <a:rPr lang="en-US" dirty="0" err="1"/>
              <a:t>startsWith</a:t>
            </a:r>
            <a:r>
              <a:rPr lang="en-US" dirty="0"/>
              <a:t>(?y, "Alexander") -&gt; Male(?x)</a:t>
            </a:r>
          </a:p>
        </p:txBody>
      </p:sp>
    </p:spTree>
    <p:extLst>
      <p:ext uri="{BB962C8B-B14F-4D97-AF65-F5344CB8AC3E}">
        <p14:creationId xmlns:p14="http://schemas.microsoft.com/office/powerpoint/2010/main" val="30384272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4704"/>
            <a:ext cx="9047018" cy="6001643"/>
          </a:xfrm>
          <a:prstGeom prst="rect">
            <a:avLst/>
          </a:prstGeom>
        </p:spPr>
        <p:txBody>
          <a:bodyPr wrap="square">
            <a:spAutoFit/>
          </a:bodyPr>
          <a:lstStyle/>
          <a:p>
            <a:r>
              <a:rPr lang="en-US" sz="1200" dirty="0"/>
              <a:t>PREFIX </a:t>
            </a:r>
            <a:r>
              <a:rPr lang="en-US" sz="1200" dirty="0" err="1"/>
              <a:t>rdf</a:t>
            </a:r>
            <a:r>
              <a:rPr lang="en-US" sz="1200" dirty="0"/>
              <a:t>: &lt;http://www.w3.org/1999/02/22-rdf-syntax-ns#&gt;</a:t>
            </a:r>
          </a:p>
          <a:p>
            <a:r>
              <a:rPr lang="en-US" sz="1200" dirty="0"/>
              <a:t>PREFIX </a:t>
            </a:r>
            <a:r>
              <a:rPr lang="en-US" sz="1200" dirty="0" err="1"/>
              <a:t>dbo</a:t>
            </a:r>
            <a:r>
              <a:rPr lang="en-US" sz="1200" dirty="0"/>
              <a:t>: &lt;http://dbpedia.org/ontology/&gt;</a:t>
            </a:r>
          </a:p>
          <a:p>
            <a:r>
              <a:rPr lang="en-US" sz="1200" dirty="0"/>
              <a:t>PREFIX </a:t>
            </a:r>
            <a:r>
              <a:rPr lang="en-US" sz="1200" dirty="0" err="1"/>
              <a:t>dbp</a:t>
            </a:r>
            <a:r>
              <a:rPr lang="en-US" sz="1200" dirty="0"/>
              <a:t>: &lt;http://dbpedia.org/property/&gt;</a:t>
            </a:r>
          </a:p>
          <a:p>
            <a:r>
              <a:rPr lang="en-US" sz="1200" dirty="0"/>
              <a:t>PREFIX </a:t>
            </a:r>
            <a:r>
              <a:rPr lang="en-US" sz="1200" dirty="0" err="1"/>
              <a:t>xsd</a:t>
            </a:r>
            <a:r>
              <a:rPr lang="en-US" sz="1200" dirty="0"/>
              <a:t>: &lt;http://www.w3.org/2001/XMLSchema#&gt;</a:t>
            </a:r>
          </a:p>
          <a:p>
            <a:endParaRPr lang="en-US" sz="1200" dirty="0"/>
          </a:p>
          <a:p>
            <a:r>
              <a:rPr lang="en-US" sz="1200" dirty="0"/>
              <a:t>SELECT DISTINCT ?name ?gender ?</a:t>
            </a:r>
            <a:r>
              <a:rPr lang="en-US" sz="1200" dirty="0" err="1"/>
              <a:t>yearOfBirth</a:t>
            </a:r>
            <a:r>
              <a:rPr lang="en-US" sz="1200" dirty="0"/>
              <a:t> ?</a:t>
            </a:r>
            <a:r>
              <a:rPr lang="en-US" sz="1200" dirty="0" err="1"/>
              <a:t>lifeSpanOfParentOne</a:t>
            </a:r>
            <a:r>
              <a:rPr lang="en-US" sz="1200" dirty="0"/>
              <a:t> ?</a:t>
            </a:r>
            <a:r>
              <a:rPr lang="en-US" sz="1200" dirty="0" err="1"/>
              <a:t>lifeSpanOfParentTwo</a:t>
            </a:r>
            <a:r>
              <a:rPr lang="en-US" sz="1200" dirty="0"/>
              <a:t> </a:t>
            </a:r>
            <a:r>
              <a:rPr lang="en-US" sz="1200" dirty="0">
                <a:solidFill>
                  <a:srgbClr val="0070C0"/>
                </a:solidFill>
              </a:rPr>
              <a:t>?</a:t>
            </a:r>
            <a:r>
              <a:rPr lang="en-US" sz="1200" dirty="0" err="1">
                <a:solidFill>
                  <a:srgbClr val="0070C0"/>
                </a:solidFill>
              </a:rPr>
              <a:t>lifeSpanOfPerson</a:t>
            </a:r>
            <a:endParaRPr lang="en-US" sz="1200" dirty="0">
              <a:solidFill>
                <a:srgbClr val="0070C0"/>
              </a:solidFill>
            </a:endParaRPr>
          </a:p>
          <a:p>
            <a:r>
              <a:rPr lang="en-US" sz="1200" dirty="0"/>
              <a:t>WHERE {</a:t>
            </a:r>
          </a:p>
          <a:p>
            <a:r>
              <a:rPr lang="en-US" sz="1200" dirty="0"/>
              <a:t>  ?person </a:t>
            </a:r>
            <a:r>
              <a:rPr lang="en-US" sz="1200" dirty="0" err="1"/>
              <a:t>rdf:type</a:t>
            </a:r>
            <a:r>
              <a:rPr lang="en-US" sz="1200" dirty="0"/>
              <a:t> </a:t>
            </a:r>
            <a:r>
              <a:rPr lang="en-US" sz="1200" dirty="0" err="1"/>
              <a:t>dbo:Person</a:t>
            </a:r>
            <a:r>
              <a:rPr lang="en-US" sz="1200" dirty="0"/>
              <a:t> . ?person </a:t>
            </a:r>
            <a:r>
              <a:rPr lang="en-US" sz="1200" dirty="0" err="1"/>
              <a:t>dbo:birthDate</a:t>
            </a:r>
            <a:r>
              <a:rPr lang="en-US" sz="1200" dirty="0"/>
              <a:t> ?</a:t>
            </a:r>
            <a:r>
              <a:rPr lang="en-US" sz="1200" dirty="0" err="1"/>
              <a:t>birthDate</a:t>
            </a:r>
            <a:r>
              <a:rPr lang="en-US" sz="1200" dirty="0"/>
              <a:t> . ?person </a:t>
            </a:r>
            <a:r>
              <a:rPr lang="en-US" sz="1200" dirty="0" err="1"/>
              <a:t>dbo:deathDate</a:t>
            </a:r>
            <a:r>
              <a:rPr lang="en-US" sz="1200" dirty="0"/>
              <a:t> ?</a:t>
            </a:r>
            <a:r>
              <a:rPr lang="en-US" sz="1200" dirty="0" err="1"/>
              <a:t>deathDate</a:t>
            </a:r>
            <a:r>
              <a:rPr lang="en-US" sz="1200" dirty="0"/>
              <a:t> .</a:t>
            </a:r>
          </a:p>
          <a:p>
            <a:r>
              <a:rPr lang="en-US" sz="1200" dirty="0"/>
              <a:t>  ?person dbo:parent ?parent1 . ?parent1 </a:t>
            </a:r>
            <a:r>
              <a:rPr lang="en-US" sz="1200" dirty="0" err="1"/>
              <a:t>dbo:deathDate</a:t>
            </a:r>
            <a:r>
              <a:rPr lang="en-US" sz="1200" dirty="0"/>
              <a:t> ?parent1DeathDate . ?parent1 </a:t>
            </a:r>
            <a:r>
              <a:rPr lang="en-US" sz="1200" dirty="0" err="1"/>
              <a:t>dbo:birthDate</a:t>
            </a:r>
            <a:r>
              <a:rPr lang="en-US" sz="1200" dirty="0"/>
              <a:t> ?parent1BirthDate .</a:t>
            </a:r>
          </a:p>
          <a:p>
            <a:r>
              <a:rPr lang="en-US" sz="1200" dirty="0"/>
              <a:t>  ?person dbo:parent ?parent2 . ?parent2 </a:t>
            </a:r>
            <a:r>
              <a:rPr lang="en-US" sz="1200" dirty="0" err="1"/>
              <a:t>dbo:deathDate</a:t>
            </a:r>
            <a:r>
              <a:rPr lang="en-US" sz="1200" dirty="0"/>
              <a:t> ?parent2DeathDate . ?parent2 </a:t>
            </a:r>
            <a:r>
              <a:rPr lang="en-US" sz="1200" dirty="0" err="1"/>
              <a:t>dbo:birthDate</a:t>
            </a:r>
            <a:r>
              <a:rPr lang="en-US" sz="1200" dirty="0"/>
              <a:t> ?parent2BirthDate .</a:t>
            </a:r>
          </a:p>
          <a:p>
            <a:r>
              <a:rPr lang="en-US" sz="1200" dirty="0"/>
              <a:t>  FILTER (?parent1 != ?parent2)  # Exclude the first parent</a:t>
            </a:r>
          </a:p>
          <a:p>
            <a:r>
              <a:rPr lang="en-US" sz="1200" dirty="0"/>
              <a:t>  BIND(YEAR(</a:t>
            </a:r>
            <a:r>
              <a:rPr lang="en-US" sz="1200" dirty="0" err="1"/>
              <a:t>xsd:dateTime</a:t>
            </a:r>
            <a:r>
              <a:rPr lang="en-US" sz="1200" dirty="0"/>
              <a:t>(?parent1DeathDate)) - YEAR(</a:t>
            </a:r>
            <a:r>
              <a:rPr lang="en-US" sz="1200" dirty="0" err="1"/>
              <a:t>xsd:dateTime</a:t>
            </a:r>
            <a:r>
              <a:rPr lang="en-US" sz="1200" dirty="0"/>
              <a:t>(?parent1BirthDate)) AS ?</a:t>
            </a:r>
            <a:r>
              <a:rPr lang="en-US" sz="1200" dirty="0" err="1"/>
              <a:t>lifeSpanOfParentOne</a:t>
            </a:r>
            <a:r>
              <a:rPr lang="en-US" sz="1200" dirty="0"/>
              <a:t>)</a:t>
            </a:r>
          </a:p>
          <a:p>
            <a:r>
              <a:rPr lang="en-US" sz="1200" dirty="0"/>
              <a:t>  BIND(YEAR(</a:t>
            </a:r>
            <a:r>
              <a:rPr lang="en-US" sz="1200" dirty="0" err="1"/>
              <a:t>xsd:dateTime</a:t>
            </a:r>
            <a:r>
              <a:rPr lang="en-US" sz="1200" dirty="0"/>
              <a:t>(?parent2DeathDate)) - YEAR(</a:t>
            </a:r>
            <a:r>
              <a:rPr lang="en-US" sz="1200" dirty="0" err="1"/>
              <a:t>xsd:dateTime</a:t>
            </a:r>
            <a:r>
              <a:rPr lang="en-US" sz="1200" dirty="0"/>
              <a:t>(?parent2BirthDate)) AS ?</a:t>
            </a:r>
            <a:r>
              <a:rPr lang="en-US" sz="1200" dirty="0" err="1"/>
              <a:t>lifeSpanOfParentTwo</a:t>
            </a:r>
            <a:r>
              <a:rPr lang="en-US" sz="1200" dirty="0"/>
              <a:t>)</a:t>
            </a:r>
          </a:p>
          <a:p>
            <a:r>
              <a:rPr lang="en-US" sz="1200" dirty="0"/>
              <a:t>  BIND(YEAR(</a:t>
            </a:r>
            <a:r>
              <a:rPr lang="en-US" sz="1200" dirty="0" err="1"/>
              <a:t>xsd:dateTime</a:t>
            </a:r>
            <a:r>
              <a:rPr lang="en-US" sz="1200" dirty="0"/>
              <a:t>(?</a:t>
            </a:r>
            <a:r>
              <a:rPr lang="en-US" sz="1200" dirty="0" err="1"/>
              <a:t>deathDate</a:t>
            </a:r>
            <a:r>
              <a:rPr lang="en-US" sz="1200" dirty="0"/>
              <a:t>)) - YEAR(</a:t>
            </a:r>
            <a:r>
              <a:rPr lang="en-US" sz="1200" dirty="0" err="1"/>
              <a:t>xsd:dateTime</a:t>
            </a:r>
            <a:r>
              <a:rPr lang="en-US" sz="1200" dirty="0"/>
              <a:t>(?</a:t>
            </a:r>
            <a:r>
              <a:rPr lang="en-US" sz="1200" dirty="0" err="1"/>
              <a:t>birthDate</a:t>
            </a:r>
            <a:r>
              <a:rPr lang="en-US" sz="1200" dirty="0"/>
              <a:t>)) AS ?</a:t>
            </a:r>
            <a:r>
              <a:rPr lang="en-US" sz="1200" dirty="0" err="1"/>
              <a:t>lifeSpanOfPerson</a:t>
            </a:r>
            <a:r>
              <a:rPr lang="en-US" sz="1200" dirty="0"/>
              <a:t>)</a:t>
            </a:r>
          </a:p>
          <a:p>
            <a:r>
              <a:rPr lang="en-US" sz="1200" dirty="0"/>
              <a:t>  BIND(YEAR(</a:t>
            </a:r>
            <a:r>
              <a:rPr lang="en-US" sz="1200" dirty="0" err="1"/>
              <a:t>xsd:dateTime</a:t>
            </a:r>
            <a:r>
              <a:rPr lang="en-US" sz="1200" dirty="0"/>
              <a:t>(?</a:t>
            </a:r>
            <a:r>
              <a:rPr lang="en-US" sz="1200" dirty="0" err="1"/>
              <a:t>birthDate</a:t>
            </a:r>
            <a:r>
              <a:rPr lang="en-US" sz="1200" dirty="0"/>
              <a:t>)) AS ?</a:t>
            </a:r>
            <a:r>
              <a:rPr lang="en-US" sz="1200" dirty="0" err="1"/>
              <a:t>yearOfBirth</a:t>
            </a:r>
            <a:r>
              <a:rPr lang="en-US" sz="1200" dirty="0"/>
              <a:t>)</a:t>
            </a:r>
          </a:p>
          <a:p>
            <a:r>
              <a:rPr lang="en-US" sz="1200" dirty="0"/>
              <a:t>  BIND(REPLACE(STR(?person), ".*\\/", "", "</a:t>
            </a:r>
            <a:r>
              <a:rPr lang="en-US" sz="1200" dirty="0" err="1"/>
              <a:t>i</a:t>
            </a:r>
            <a:r>
              <a:rPr lang="en-US" sz="1200" dirty="0"/>
              <a:t>") AS ?name)</a:t>
            </a:r>
          </a:p>
          <a:p>
            <a:r>
              <a:rPr lang="en-US" sz="1200" dirty="0"/>
              <a:t>  BIND(</a:t>
            </a:r>
          </a:p>
          <a:p>
            <a:r>
              <a:rPr lang="en-US" sz="1200" dirty="0"/>
              <a:t>    IF(STRSTARTS(STR(?name), "John"), "male",</a:t>
            </a:r>
          </a:p>
          <a:p>
            <a:r>
              <a:rPr lang="en-US" sz="1200" dirty="0"/>
              <a:t>    IF(STRSTARTS(STR(?name), "James"), "male",</a:t>
            </a:r>
          </a:p>
          <a:p>
            <a:r>
              <a:rPr lang="en-US" sz="1200" dirty="0"/>
              <a:t>    IF(STRSTARTS(STR(?name), "Robert"), "male",</a:t>
            </a:r>
          </a:p>
          <a:p>
            <a:r>
              <a:rPr lang="en-US" sz="1200" dirty="0"/>
              <a:t>    IF(STRSTARTS(STR(?name), "Michael"), "male",</a:t>
            </a:r>
          </a:p>
          <a:p>
            <a:r>
              <a:rPr lang="en-US" sz="1200" dirty="0"/>
              <a:t>    IF(STRSTARTS(STR(?name), "David"), "male",</a:t>
            </a:r>
          </a:p>
          <a:p>
            <a:r>
              <a:rPr lang="en-US" sz="1200" dirty="0"/>
              <a:t>    IF(STRSTARTS(STR(?name), "Mary"), "female",</a:t>
            </a:r>
          </a:p>
          <a:p>
            <a:r>
              <a:rPr lang="en-US" sz="1200" dirty="0"/>
              <a:t>    IF(STRSTARTS(STR(?name), "Jennifer"), "female",</a:t>
            </a:r>
          </a:p>
          <a:p>
            <a:r>
              <a:rPr lang="en-US" sz="1200" dirty="0"/>
              <a:t>    IF(STRSTARTS(STR(?name), "Elizabeth"), "female",</a:t>
            </a:r>
          </a:p>
          <a:p>
            <a:r>
              <a:rPr lang="en-US" sz="1200" dirty="0"/>
              <a:t>    IF(STRSTARTS(STR(?name), "Barbara"), "female",</a:t>
            </a:r>
          </a:p>
          <a:p>
            <a:r>
              <a:rPr lang="en-US" sz="1200" dirty="0"/>
              <a:t>    IF(STRSTARTS(STR(?name), "Margaret"), "female",  "unknown"</a:t>
            </a:r>
          </a:p>
          <a:p>
            <a:r>
              <a:rPr lang="en-US" sz="1200" dirty="0"/>
              <a:t>    )))))))))) AS ?gender)</a:t>
            </a:r>
          </a:p>
          <a:p>
            <a:r>
              <a:rPr lang="en-US" sz="1200" dirty="0"/>
              <a:t>  FILTER(?gender != "unknown")</a:t>
            </a:r>
          </a:p>
          <a:p>
            <a:r>
              <a:rPr lang="en-US" sz="1200" dirty="0"/>
              <a:t>}</a:t>
            </a:r>
          </a:p>
          <a:p>
            <a:r>
              <a:rPr lang="en-US" sz="1200" dirty="0"/>
              <a:t>ORDER BY ?</a:t>
            </a:r>
            <a:r>
              <a:rPr lang="en-US" sz="1200" dirty="0" err="1"/>
              <a:t>yearOfBirth</a:t>
            </a:r>
            <a:endParaRPr lang="en-US" sz="1200" dirty="0"/>
          </a:p>
          <a:p>
            <a:r>
              <a:rPr lang="en-US" sz="1200" dirty="0"/>
              <a:t>LIMIT 1000</a:t>
            </a:r>
          </a:p>
        </p:txBody>
      </p:sp>
      <p:sp>
        <p:nvSpPr>
          <p:cNvPr id="6" name="Rectangle 5"/>
          <p:cNvSpPr/>
          <p:nvPr/>
        </p:nvSpPr>
        <p:spPr>
          <a:xfrm>
            <a:off x="5148064" y="4103294"/>
            <a:ext cx="3744416" cy="738664"/>
          </a:xfrm>
          <a:prstGeom prst="rect">
            <a:avLst/>
          </a:prstGeom>
        </p:spPr>
        <p:txBody>
          <a:bodyPr wrap="square">
            <a:spAutoFit/>
          </a:bodyPr>
          <a:lstStyle/>
          <a:p>
            <a:r>
              <a:rPr lang="en-US" dirty="0">
                <a:hlinkClick r:id="rId2"/>
              </a:rPr>
              <a:t>Resulting dataset is here: https://ai.it.jyu.fi/vagan/ontologies/2023/LifeSpanWithGender.csv</a:t>
            </a:r>
            <a:r>
              <a:rPr lang="en-US" dirty="0"/>
              <a:t> </a:t>
            </a:r>
          </a:p>
        </p:txBody>
      </p:sp>
      <p:sp>
        <p:nvSpPr>
          <p:cNvPr id="5" name="Rectangle 4"/>
          <p:cNvSpPr/>
          <p:nvPr/>
        </p:nvSpPr>
        <p:spPr>
          <a:xfrm>
            <a:off x="-45726" y="22029"/>
            <a:ext cx="9081653" cy="561692"/>
          </a:xfrm>
          <a:prstGeom prst="rect">
            <a:avLst/>
          </a:prstGeom>
          <a:noFill/>
        </p:spPr>
        <p:txBody>
          <a:bodyPr wrap="none" lIns="68580" tIns="34290" rIns="68580" bIns="34290">
            <a:spAutoFit/>
          </a:bodyPr>
          <a:lstStyle/>
          <a:p>
            <a:pPr algn="ctr"/>
            <a:r>
              <a:rPr lang="en-US" sz="3200" b="1" dirty="0">
                <a:ln w="0"/>
                <a:solidFill>
                  <a:srgbClr val="7030A0"/>
                </a:solidFill>
                <a:effectLst>
                  <a:outerShdw blurRad="38100" dist="19050" dir="2700000" algn="tl" rotWithShape="0">
                    <a:schemeClr val="dk1">
                      <a:alpha val="40000"/>
                    </a:schemeClr>
                  </a:outerShdw>
                </a:effectLst>
              </a:rPr>
              <a:t>Constructing dataset for regression (option 2)</a:t>
            </a:r>
          </a:p>
        </p:txBody>
      </p:sp>
      <p:sp>
        <p:nvSpPr>
          <p:cNvPr id="3" name="TextBox 2"/>
          <p:cNvSpPr txBox="1"/>
          <p:nvPr/>
        </p:nvSpPr>
        <p:spPr>
          <a:xfrm>
            <a:off x="5220072" y="4941168"/>
            <a:ext cx="3312368" cy="954107"/>
          </a:xfrm>
          <a:prstGeom prst="rect">
            <a:avLst/>
          </a:prstGeom>
          <a:solidFill>
            <a:srgbClr val="FFFF00"/>
          </a:solidFill>
          <a:ln w="25400">
            <a:solidFill>
              <a:schemeClr val="tx1"/>
            </a:solidFill>
          </a:ln>
        </p:spPr>
        <p:txBody>
          <a:bodyPr wrap="square" rtlCol="0">
            <a:spAutoFit/>
          </a:bodyPr>
          <a:lstStyle/>
          <a:p>
            <a:pPr algn="just"/>
            <a:r>
              <a:rPr lang="en-US" dirty="0"/>
              <a:t>This dataset could be used to build a regression model capable to predict the life span of a person given his/her year of birth, gender, lifespan of both parents</a:t>
            </a:r>
          </a:p>
        </p:txBody>
      </p:sp>
    </p:spTree>
    <p:extLst>
      <p:ext uri="{BB962C8B-B14F-4D97-AF65-F5344CB8AC3E}">
        <p14:creationId xmlns:p14="http://schemas.microsoft.com/office/powerpoint/2010/main" val="292480579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itle 1"/>
          <p:cNvSpPr>
            <a:spLocks noGrp="1"/>
          </p:cNvSpPr>
          <p:nvPr>
            <p:ph type="title"/>
          </p:nvPr>
        </p:nvSpPr>
        <p:spPr>
          <a:xfrm>
            <a:off x="292101" y="2751138"/>
            <a:ext cx="8783638" cy="1714500"/>
          </a:xfrm>
        </p:spPr>
        <p:txBody>
          <a:bodyPr/>
          <a:lstStyle/>
          <a:p>
            <a:r>
              <a:rPr lang="en-US" altLang="en-US" b="1"/>
              <a:t>Semantic Application/Service Architecture</a:t>
            </a:r>
            <a:br>
              <a:rPr lang="en-US" altLang="en-US" b="1"/>
            </a:br>
            <a:r>
              <a:rPr lang="en-US" altLang="en-US" sz="3600"/>
              <a:t>(a typical example, see next slides)</a:t>
            </a:r>
          </a:p>
        </p:txBody>
      </p:sp>
      <p:pic>
        <p:nvPicPr>
          <p:cNvPr id="314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3998913" cy="24765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43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150" y="74"/>
            <a:ext cx="4911725" cy="247967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14373" name="Group 4"/>
          <p:cNvGrpSpPr>
            <a:grpSpLocks/>
          </p:cNvGrpSpPr>
          <p:nvPr/>
        </p:nvGrpSpPr>
        <p:grpSpPr bwMode="auto">
          <a:xfrm>
            <a:off x="398463" y="4715537"/>
            <a:ext cx="8239241" cy="2053227"/>
            <a:chOff x="398830" y="4715619"/>
            <a:chExt cx="8238757" cy="2052669"/>
          </a:xfrm>
        </p:grpSpPr>
        <p:pic>
          <p:nvPicPr>
            <p:cNvPr id="31437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742" y="4715619"/>
              <a:ext cx="1619672" cy="2043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4376" name="TextBox 2"/>
            <p:cNvSpPr txBox="1">
              <a:spLocks noChangeArrowheads="1"/>
            </p:cNvSpPr>
            <p:nvPr/>
          </p:nvSpPr>
          <p:spPr bwMode="auto">
            <a:xfrm>
              <a:off x="398830" y="4904262"/>
              <a:ext cx="21361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600" i="1">
                  <a:solidFill>
                    <a:srgbClr val="0000FF"/>
                  </a:solidFill>
                </a:rPr>
                <a:t>See also: </a:t>
              </a:r>
              <a:r>
                <a:rPr lang="en-US" altLang="en-US" sz="1400"/>
                <a:t>good reading for the Semantic Web applications’ developers:</a:t>
              </a:r>
            </a:p>
          </p:txBody>
        </p:sp>
        <p:pic>
          <p:nvPicPr>
            <p:cNvPr id="3143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4933" y="4715619"/>
              <a:ext cx="1564764" cy="2043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43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834" y="4725144"/>
              <a:ext cx="1776753" cy="2043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lowchart: Magnetic Disk 3"/>
          <p:cNvSpPr>
            <a:spLocks noChangeArrowheads="1"/>
          </p:cNvSpPr>
          <p:nvPr/>
        </p:nvSpPr>
        <p:spPr bwMode="auto">
          <a:xfrm>
            <a:off x="93664" y="5319881"/>
            <a:ext cx="2017712"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122883" name="Picture 2"/>
          <p:cNvPicPr>
            <a:picLocks noChangeAspect="1" noChangeArrowheads="1"/>
          </p:cNvPicPr>
          <p:nvPr/>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12750" y="5364237"/>
            <a:ext cx="1333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884" name="Diamond 8"/>
          <p:cNvSpPr>
            <a:spLocks noChangeArrowheads="1"/>
          </p:cNvSpPr>
          <p:nvPr/>
        </p:nvSpPr>
        <p:spPr bwMode="auto">
          <a:xfrm>
            <a:off x="1465579" y="4962468"/>
            <a:ext cx="202568" cy="471297"/>
          </a:xfrm>
          <a:prstGeom prst="diamond">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2885" name="TextBox 5"/>
          <p:cNvSpPr txBox="1">
            <a:spLocks noChangeArrowheads="1"/>
          </p:cNvSpPr>
          <p:nvPr/>
        </p:nvSpPr>
        <p:spPr bwMode="auto">
          <a:xfrm>
            <a:off x="138113" y="6218312"/>
            <a:ext cx="19446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a:hlinkClick r:id="rId3"/>
              </a:rPr>
              <a:t>http://dbpedia.org/</a:t>
            </a:r>
            <a:r>
              <a:rPr lang="en-US" altLang="en-US" sz="1600"/>
              <a:t> </a:t>
            </a:r>
          </a:p>
        </p:txBody>
      </p:sp>
      <p:sp>
        <p:nvSpPr>
          <p:cNvPr id="122886" name="TextBox 7"/>
          <p:cNvSpPr txBox="1">
            <a:spLocks noChangeArrowheads="1"/>
          </p:cNvSpPr>
          <p:nvPr/>
        </p:nvSpPr>
        <p:spPr bwMode="auto">
          <a:xfrm>
            <a:off x="41276" y="4067249"/>
            <a:ext cx="3313113"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URI: </a:t>
            </a:r>
            <a:r>
              <a:rPr lang="en-US" altLang="en-US" sz="1400" u="sng">
                <a:hlinkClick r:id="rId4"/>
              </a:rPr>
              <a:t>http://dbpedia.org/resource/Berlin</a:t>
            </a:r>
            <a:r>
              <a:rPr lang="en-US" altLang="en-US" sz="1400" u="sng"/>
              <a:t> </a:t>
            </a:r>
          </a:p>
        </p:txBody>
      </p:sp>
      <p:sp>
        <p:nvSpPr>
          <p:cNvPr id="122887" name="Line 20"/>
          <p:cNvSpPr>
            <a:spLocks noChangeShapeType="1"/>
          </p:cNvSpPr>
          <p:nvPr/>
        </p:nvSpPr>
        <p:spPr bwMode="auto">
          <a:xfrm flipH="1">
            <a:off x="1566863" y="4421188"/>
            <a:ext cx="0" cy="49530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2888" name="TextBox 14"/>
          <p:cNvSpPr txBox="1">
            <a:spLocks noChangeArrowheads="1"/>
          </p:cNvSpPr>
          <p:nvPr/>
        </p:nvSpPr>
        <p:spPr bwMode="auto">
          <a:xfrm>
            <a:off x="5761075" y="4030664"/>
            <a:ext cx="3311525" cy="307975"/>
          </a:xfrm>
          <a:prstGeom prst="rect">
            <a:avLst/>
          </a:prstGeom>
          <a:solidFill>
            <a:srgbClr val="E2BCC2"/>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URI: </a:t>
            </a:r>
            <a:r>
              <a:rPr lang="en-US" altLang="en-US" sz="1400">
                <a:hlinkClick r:id="rId5"/>
              </a:rPr>
              <a:t>http://sws.geonames.org/2950159/</a:t>
            </a:r>
            <a:endParaRPr lang="en-US" altLang="en-US" sz="1400" u="sng"/>
          </a:p>
        </p:txBody>
      </p:sp>
      <p:sp>
        <p:nvSpPr>
          <p:cNvPr id="122889" name="Flowchart: Magnetic Disk 3"/>
          <p:cNvSpPr>
            <a:spLocks noChangeArrowheads="1"/>
          </p:cNvSpPr>
          <p:nvPr/>
        </p:nvSpPr>
        <p:spPr bwMode="auto">
          <a:xfrm>
            <a:off x="6531012" y="5319881"/>
            <a:ext cx="2016125"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2890" name="Diamond 19"/>
          <p:cNvSpPr>
            <a:spLocks noChangeArrowheads="1"/>
          </p:cNvSpPr>
          <p:nvPr/>
        </p:nvSpPr>
        <p:spPr bwMode="auto">
          <a:xfrm>
            <a:off x="7092448" y="5063923"/>
            <a:ext cx="191504" cy="471297"/>
          </a:xfrm>
          <a:prstGeom prst="diamond">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2891" name="TextBox 20"/>
          <p:cNvSpPr txBox="1">
            <a:spLocks noChangeArrowheads="1"/>
          </p:cNvSpPr>
          <p:nvPr/>
        </p:nvSpPr>
        <p:spPr bwMode="auto">
          <a:xfrm>
            <a:off x="6318252" y="6218312"/>
            <a:ext cx="25923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a:hlinkClick r:id="rId6"/>
              </a:rPr>
              <a:t>http://www.geonames.org/</a:t>
            </a:r>
            <a:r>
              <a:rPr lang="en-US" altLang="en-US" sz="1600"/>
              <a:t>  </a:t>
            </a:r>
          </a:p>
        </p:txBody>
      </p:sp>
      <p:sp>
        <p:nvSpPr>
          <p:cNvPr id="122892" name="Line 20"/>
          <p:cNvSpPr>
            <a:spLocks noChangeShapeType="1"/>
          </p:cNvSpPr>
          <p:nvPr/>
        </p:nvSpPr>
        <p:spPr bwMode="auto">
          <a:xfrm>
            <a:off x="7188200" y="4392613"/>
            <a:ext cx="0" cy="588962"/>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pic>
        <p:nvPicPr>
          <p:cNvPr id="122893"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3411" y="5636514"/>
            <a:ext cx="18161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894" name="Line 20"/>
          <p:cNvSpPr>
            <a:spLocks noChangeShapeType="1"/>
          </p:cNvSpPr>
          <p:nvPr/>
        </p:nvSpPr>
        <p:spPr bwMode="auto">
          <a:xfrm flipV="1">
            <a:off x="422275" y="2962275"/>
            <a:ext cx="6350" cy="1033463"/>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2895" name="TextBox 2"/>
          <p:cNvSpPr txBox="1">
            <a:spLocks noChangeArrowheads="1"/>
          </p:cNvSpPr>
          <p:nvPr/>
        </p:nvSpPr>
        <p:spPr bwMode="auto">
          <a:xfrm>
            <a:off x="392113" y="3348044"/>
            <a:ext cx="230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hlinkClick r:id="rId8"/>
              </a:rPr>
              <a:t>:</a:t>
            </a:r>
            <a:r>
              <a:rPr lang="en-US" altLang="en-US" sz="1400" dirty="0" err="1">
                <a:hlinkClick r:id="rId8"/>
              </a:rPr>
              <a:t>isHeadquarterOf</a:t>
            </a:r>
            <a:endParaRPr lang="en-US" altLang="en-US" sz="1400" dirty="0"/>
          </a:p>
        </p:txBody>
      </p:sp>
      <p:sp>
        <p:nvSpPr>
          <p:cNvPr id="122896" name="TextBox 18"/>
          <p:cNvSpPr txBox="1">
            <a:spLocks noChangeArrowheads="1"/>
          </p:cNvSpPr>
          <p:nvPr/>
        </p:nvSpPr>
        <p:spPr bwMode="auto">
          <a:xfrm>
            <a:off x="138115" y="2592462"/>
            <a:ext cx="1655762"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dirty="0">
                <a:hlinkClick r:id="rId9"/>
              </a:rPr>
              <a:t>:</a:t>
            </a:r>
            <a:r>
              <a:rPr lang="en-US" altLang="en-US" sz="1400" dirty="0" err="1">
                <a:hlinkClick r:id="rId9"/>
              </a:rPr>
              <a:t>GIGA_Television</a:t>
            </a:r>
            <a:r>
              <a:rPr lang="en-US" altLang="en-US" sz="1400" dirty="0">
                <a:hlinkClick r:id="rId9"/>
              </a:rPr>
              <a:t>  </a:t>
            </a:r>
            <a:endParaRPr lang="en-US" altLang="en-US" sz="1400" dirty="0"/>
          </a:p>
        </p:txBody>
      </p:sp>
      <p:sp>
        <p:nvSpPr>
          <p:cNvPr id="122897" name="Line 20"/>
          <p:cNvSpPr>
            <a:spLocks noChangeShapeType="1"/>
          </p:cNvSpPr>
          <p:nvPr/>
        </p:nvSpPr>
        <p:spPr bwMode="auto">
          <a:xfrm flipV="1">
            <a:off x="6278563" y="2944813"/>
            <a:ext cx="4762" cy="1033462"/>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2898" name="TextBox 22"/>
          <p:cNvSpPr txBox="1">
            <a:spLocks noChangeArrowheads="1"/>
          </p:cNvSpPr>
          <p:nvPr/>
        </p:nvSpPr>
        <p:spPr bwMode="auto">
          <a:xfrm>
            <a:off x="6294475" y="3368677"/>
            <a:ext cx="136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:isCapitalOf</a:t>
            </a:r>
          </a:p>
        </p:txBody>
      </p:sp>
      <p:sp>
        <p:nvSpPr>
          <p:cNvPr id="122899" name="TextBox 23"/>
          <p:cNvSpPr txBox="1">
            <a:spLocks noChangeArrowheads="1"/>
          </p:cNvSpPr>
          <p:nvPr/>
        </p:nvSpPr>
        <p:spPr bwMode="auto">
          <a:xfrm>
            <a:off x="5994400" y="2555949"/>
            <a:ext cx="1122363"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dirty="0">
                <a:hlinkClick r:id="rId10"/>
              </a:rPr>
              <a:t>:Germany  </a:t>
            </a:r>
            <a:endParaRPr lang="en-US" altLang="en-US" sz="1400" dirty="0"/>
          </a:p>
        </p:txBody>
      </p:sp>
      <p:sp>
        <p:nvSpPr>
          <p:cNvPr id="25" name="TextBox 24"/>
          <p:cNvSpPr txBox="1"/>
          <p:nvPr/>
        </p:nvSpPr>
        <p:spPr>
          <a:xfrm>
            <a:off x="5292725" y="1487492"/>
            <a:ext cx="3455988" cy="923330"/>
          </a:xfrm>
          <a:prstGeom prst="rect">
            <a:avLst/>
          </a:prstGeom>
          <a:solidFill>
            <a:schemeClr val="bg1">
              <a:lumMod val="95000"/>
            </a:schemeClr>
          </a:solidFill>
          <a:ln>
            <a:solidFill>
              <a:schemeClr val="tx1"/>
            </a:solidFill>
          </a:ln>
        </p:spPr>
        <p:txBody>
          <a:bodyPr>
            <a:spAutoFit/>
          </a:bodyPr>
          <a:lstStyle/>
          <a:p>
            <a:pPr>
              <a:defRPr/>
            </a:pPr>
            <a:r>
              <a:rPr lang="en-US" sz="1800" dirty="0"/>
              <a:t>Here you can answer queries, like e.g., “</a:t>
            </a:r>
            <a:r>
              <a:rPr lang="en-US" sz="1800" i="1" dirty="0">
                <a:solidFill>
                  <a:srgbClr val="0000FF"/>
                </a:solidFill>
              </a:rPr>
              <a:t>Which city is a capital of Germany?</a:t>
            </a:r>
            <a:r>
              <a:rPr lang="en-US" sz="1800" dirty="0"/>
              <a:t>”</a:t>
            </a:r>
          </a:p>
        </p:txBody>
      </p:sp>
      <p:sp>
        <p:nvSpPr>
          <p:cNvPr id="26" name="TextBox 25"/>
          <p:cNvSpPr txBox="1"/>
          <p:nvPr/>
        </p:nvSpPr>
        <p:spPr>
          <a:xfrm>
            <a:off x="7975" y="1528763"/>
            <a:ext cx="3627437" cy="922337"/>
          </a:xfrm>
          <a:prstGeom prst="rect">
            <a:avLst/>
          </a:prstGeom>
          <a:solidFill>
            <a:schemeClr val="bg1">
              <a:lumMod val="95000"/>
            </a:schemeClr>
          </a:solidFill>
          <a:ln>
            <a:solidFill>
              <a:schemeClr val="tx1"/>
            </a:solidFill>
          </a:ln>
        </p:spPr>
        <p:txBody>
          <a:bodyPr>
            <a:spAutoFit/>
          </a:bodyPr>
          <a:lstStyle/>
          <a:p>
            <a:pPr>
              <a:defRPr/>
            </a:pPr>
            <a:r>
              <a:rPr lang="en-US" sz="1800" dirty="0"/>
              <a:t>Here you can answer queries like, e.g., “</a:t>
            </a:r>
            <a:r>
              <a:rPr lang="en-US" sz="1800" i="1" dirty="0">
                <a:solidFill>
                  <a:srgbClr val="0000FF"/>
                </a:solidFill>
              </a:rPr>
              <a:t>Which city is a headquarter of GIGA Television?</a:t>
            </a:r>
            <a:r>
              <a:rPr lang="en-US" sz="1800" dirty="0"/>
              <a:t>”</a:t>
            </a:r>
          </a:p>
        </p:txBody>
      </p:sp>
      <p:sp>
        <p:nvSpPr>
          <p:cNvPr id="5" name="TextBox 4"/>
          <p:cNvSpPr txBox="1"/>
          <p:nvPr/>
        </p:nvSpPr>
        <p:spPr>
          <a:xfrm>
            <a:off x="3335340" y="615950"/>
            <a:ext cx="3708400" cy="646113"/>
          </a:xfrm>
          <a:prstGeom prst="rect">
            <a:avLst/>
          </a:prstGeom>
          <a:solidFill>
            <a:schemeClr val="bg1">
              <a:lumMod val="95000"/>
            </a:schemeClr>
          </a:solidFill>
          <a:ln>
            <a:solidFill>
              <a:schemeClr val="tx1"/>
            </a:solidFill>
          </a:ln>
        </p:spPr>
        <p:txBody>
          <a:bodyPr>
            <a:spAutoFit/>
          </a:bodyPr>
          <a:lstStyle/>
          <a:p>
            <a:pPr>
              <a:defRPr/>
            </a:pPr>
            <a:r>
              <a:rPr lang="en-US" sz="1800" dirty="0"/>
              <a:t>… now we have two isolated  “islands” of data …</a:t>
            </a:r>
          </a:p>
        </p:txBody>
      </p:sp>
      <p:sp>
        <p:nvSpPr>
          <p:cNvPr id="122903" name="Title 1"/>
          <p:cNvSpPr>
            <a:spLocks noGrp="1"/>
          </p:cNvSpPr>
          <p:nvPr>
            <p:ph type="title"/>
          </p:nvPr>
        </p:nvSpPr>
        <p:spPr>
          <a:xfrm>
            <a:off x="1155737" y="9599"/>
            <a:ext cx="7993063" cy="549275"/>
          </a:xfrm>
        </p:spPr>
        <p:txBody>
          <a:bodyPr/>
          <a:lstStyle/>
          <a:p>
            <a:r>
              <a:rPr lang="en-US" altLang="en-US" sz="2800" b="1"/>
              <a:t>URI “aliases” and Introduction to Linked Data</a:t>
            </a:r>
          </a:p>
        </p:txBody>
      </p:sp>
      <p:pic>
        <p:nvPicPr>
          <p:cNvPr id="122904"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4301" y="2349574"/>
            <a:ext cx="1100138"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394" name="Group 6"/>
          <p:cNvGrpSpPr>
            <a:grpSpLocks/>
          </p:cNvGrpSpPr>
          <p:nvPr/>
        </p:nvGrpSpPr>
        <p:grpSpPr bwMode="auto">
          <a:xfrm>
            <a:off x="6633902" y="3833886"/>
            <a:ext cx="2394210" cy="2872395"/>
            <a:chOff x="6600300" y="1916832"/>
            <a:chExt cx="2292911" cy="2746789"/>
          </a:xfrm>
        </p:grpSpPr>
        <p:pic>
          <p:nvPicPr>
            <p:cNvPr id="31544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45" name="Picture 2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600300" y="4045553"/>
              <a:ext cx="1021203" cy="61806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pic>
        <p:nvPicPr>
          <p:cNvPr id="315395"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4762" y="3619500"/>
            <a:ext cx="2187575" cy="153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396"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467931">
            <a:off x="5291139" y="2114624"/>
            <a:ext cx="1022350"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397"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59629">
            <a:off x="5525331" y="2937706"/>
            <a:ext cx="1050925" cy="40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5398" name="Group 22"/>
          <p:cNvGrpSpPr>
            <a:grpSpLocks/>
          </p:cNvGrpSpPr>
          <p:nvPr/>
        </p:nvGrpSpPr>
        <p:grpSpPr bwMode="auto">
          <a:xfrm>
            <a:off x="3702087" y="1455738"/>
            <a:ext cx="1668463" cy="1903412"/>
            <a:chOff x="474023" y="2672940"/>
            <a:chExt cx="2146959" cy="2337396"/>
          </a:xfrm>
        </p:grpSpPr>
        <p:grpSp>
          <p:nvGrpSpPr>
            <p:cNvPr id="315438" name="Group 23"/>
            <p:cNvGrpSpPr>
              <a:grpSpLocks/>
            </p:cNvGrpSpPr>
            <p:nvPr/>
          </p:nvGrpSpPr>
          <p:grpSpPr bwMode="auto">
            <a:xfrm>
              <a:off x="474023" y="2772730"/>
              <a:ext cx="2146959" cy="2237606"/>
              <a:chOff x="539552" y="692696"/>
              <a:chExt cx="2146959" cy="2237606"/>
            </a:xfrm>
          </p:grpSpPr>
          <p:pic>
            <p:nvPicPr>
              <p:cNvPr id="315442"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692696"/>
                <a:ext cx="2065482" cy="223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43" name="Picture 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0312" y="1498265"/>
                <a:ext cx="1406199" cy="132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5439" name="Picture 7"/>
            <p:cNvPicPr>
              <a:picLocks noChangeAspect="1" noChangeArrowheads="1"/>
            </p:cNvPicPr>
            <p:nvPr/>
          </p:nvPicPr>
          <p:blipFill>
            <a:blip r:embed="rId10" cstate="print">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547357" y="3240816"/>
              <a:ext cx="751188" cy="75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40" name="Picture 8"/>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2862" y="2761291"/>
              <a:ext cx="604205" cy="65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871195" y="2672940"/>
              <a:ext cx="1000836" cy="64251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RDF</a:t>
              </a:r>
            </a:p>
          </p:txBody>
        </p:sp>
      </p:grpSp>
      <p:grpSp>
        <p:nvGrpSpPr>
          <p:cNvPr id="315399" name="Group 2"/>
          <p:cNvGrpSpPr>
            <a:grpSpLocks/>
          </p:cNvGrpSpPr>
          <p:nvPr/>
        </p:nvGrpSpPr>
        <p:grpSpPr bwMode="auto">
          <a:xfrm>
            <a:off x="6246815" y="92075"/>
            <a:ext cx="2809875" cy="3094038"/>
            <a:chOff x="538020" y="3522435"/>
            <a:chExt cx="2809844" cy="3094029"/>
          </a:xfrm>
        </p:grpSpPr>
        <p:pic>
          <p:nvPicPr>
            <p:cNvPr id="315435" name="Picture 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20" y="3873402"/>
              <a:ext cx="2809844" cy="274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3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3453" y="4520439"/>
              <a:ext cx="1976935" cy="38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37" name="Picture 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9974" y="3522435"/>
              <a:ext cx="1637990" cy="97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5400" name="Group 3"/>
          <p:cNvGrpSpPr>
            <a:grpSpLocks/>
          </p:cNvGrpSpPr>
          <p:nvPr/>
        </p:nvGrpSpPr>
        <p:grpSpPr bwMode="auto">
          <a:xfrm>
            <a:off x="76237" y="127000"/>
            <a:ext cx="2500313" cy="1270000"/>
            <a:chOff x="75664" y="127061"/>
            <a:chExt cx="2500477" cy="1270093"/>
          </a:xfrm>
        </p:grpSpPr>
        <p:grpSp>
          <p:nvGrpSpPr>
            <p:cNvPr id="315429" name="Group 1"/>
            <p:cNvGrpSpPr>
              <a:grpSpLocks/>
            </p:cNvGrpSpPr>
            <p:nvPr/>
          </p:nvGrpSpPr>
          <p:grpSpPr bwMode="auto">
            <a:xfrm>
              <a:off x="1374703" y="127061"/>
              <a:ext cx="1201438" cy="1270093"/>
              <a:chOff x="2667346" y="810283"/>
              <a:chExt cx="2256599" cy="2482322"/>
            </a:xfrm>
          </p:grpSpPr>
          <p:pic>
            <p:nvPicPr>
              <p:cNvPr id="315433" name="Picture 4"/>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34" name="Picture 2"/>
              <p:cNvPicPr>
                <a:picLocks noChangeAspect="1" noChangeArrowheads="1"/>
              </p:cNvPicPr>
              <p:nvPr/>
            </p:nvPicPr>
            <p:blipFill>
              <a:blip r:embed="rId1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5430" name="Picture 3"/>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31" name="Picture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32" name="Picture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5401" name="Group 39"/>
          <p:cNvGrpSpPr>
            <a:grpSpLocks/>
          </p:cNvGrpSpPr>
          <p:nvPr/>
        </p:nvGrpSpPr>
        <p:grpSpPr bwMode="auto">
          <a:xfrm>
            <a:off x="84175" y="1368425"/>
            <a:ext cx="2446337" cy="1270000"/>
            <a:chOff x="75664" y="127061"/>
            <a:chExt cx="2500477" cy="1270093"/>
          </a:xfrm>
        </p:grpSpPr>
        <p:grpSp>
          <p:nvGrpSpPr>
            <p:cNvPr id="315423" name="Group 40"/>
            <p:cNvGrpSpPr>
              <a:grpSpLocks/>
            </p:cNvGrpSpPr>
            <p:nvPr/>
          </p:nvGrpSpPr>
          <p:grpSpPr bwMode="auto">
            <a:xfrm>
              <a:off x="1374703" y="127061"/>
              <a:ext cx="1201438" cy="1270093"/>
              <a:chOff x="2667346" y="810283"/>
              <a:chExt cx="2256599" cy="2482322"/>
            </a:xfrm>
          </p:grpSpPr>
          <p:pic>
            <p:nvPicPr>
              <p:cNvPr id="315427" name="Picture 4"/>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28" name="Picture 2"/>
              <p:cNvPicPr>
                <a:picLocks noChangeAspect="1" noChangeArrowheads="1"/>
              </p:cNvPicPr>
              <p:nvPr/>
            </p:nvPicPr>
            <p:blipFill>
              <a:blip r:embed="rId20">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5424" name="Picture 3"/>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25" name="Picture 4"/>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26" name="Picture 4"/>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5402" name="Group 46"/>
          <p:cNvGrpSpPr>
            <a:grpSpLocks/>
          </p:cNvGrpSpPr>
          <p:nvPr/>
        </p:nvGrpSpPr>
        <p:grpSpPr bwMode="auto">
          <a:xfrm>
            <a:off x="55600" y="2697163"/>
            <a:ext cx="2446337" cy="1270000"/>
            <a:chOff x="75664" y="127061"/>
            <a:chExt cx="2500477" cy="1270093"/>
          </a:xfrm>
        </p:grpSpPr>
        <p:grpSp>
          <p:nvGrpSpPr>
            <p:cNvPr id="315417" name="Group 47"/>
            <p:cNvGrpSpPr>
              <a:grpSpLocks/>
            </p:cNvGrpSpPr>
            <p:nvPr/>
          </p:nvGrpSpPr>
          <p:grpSpPr bwMode="auto">
            <a:xfrm>
              <a:off x="1374703" y="127061"/>
              <a:ext cx="1201438" cy="1270093"/>
              <a:chOff x="2667346" y="810283"/>
              <a:chExt cx="2256599" cy="2482322"/>
            </a:xfrm>
          </p:grpSpPr>
          <p:pic>
            <p:nvPicPr>
              <p:cNvPr id="315421" name="Picture 4"/>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22" name="Picture 2"/>
              <p:cNvPicPr>
                <a:picLocks noChangeAspect="1" noChangeArrowheads="1"/>
              </p:cNvPicPr>
              <p:nvPr/>
            </p:nvPicPr>
            <p:blipFill>
              <a:blip r:embed="rId2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5418" name="Picture 3"/>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19" name="Picture 4"/>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20" name="Picture 4"/>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6" name="Right Arrow 55"/>
          <p:cNvSpPr/>
          <p:nvPr/>
        </p:nvSpPr>
        <p:spPr>
          <a:xfrm rot="2140617">
            <a:off x="2314593" y="1284288"/>
            <a:ext cx="1547813" cy="322262"/>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15404" name="Picture 4"/>
          <p:cNvPicPr>
            <a:picLocks noChangeAspect="1" noChangeArrowheads="1"/>
          </p:cNvPicPr>
          <p:nvPr/>
        </p:nvPicPr>
        <p:blipFill>
          <a:blip r:embed="rId2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01915" y="1117600"/>
            <a:ext cx="66040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670023" y="617359"/>
            <a:ext cx="760144" cy="584775"/>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nvGrpSpPr>
          <p:cNvPr id="315406" name="Group 7167"/>
          <p:cNvGrpSpPr>
            <a:grpSpLocks/>
          </p:cNvGrpSpPr>
          <p:nvPr/>
        </p:nvGrpSpPr>
        <p:grpSpPr bwMode="auto">
          <a:xfrm>
            <a:off x="2392400" y="1687587"/>
            <a:ext cx="1279525" cy="979487"/>
            <a:chOff x="2393152" y="1506900"/>
            <a:chExt cx="1278133" cy="979310"/>
          </a:xfrm>
        </p:grpSpPr>
        <p:sp>
          <p:nvSpPr>
            <p:cNvPr id="58" name="Right Arrow 57"/>
            <p:cNvSpPr/>
            <p:nvPr/>
          </p:nvSpPr>
          <p:spPr>
            <a:xfrm>
              <a:off x="2393152" y="2076709"/>
              <a:ext cx="1278133" cy="32220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15415" name="Picture 4"/>
            <p:cNvPicPr>
              <a:picLocks noChangeAspect="1" noChangeArrowheads="1"/>
            </p:cNvPicPr>
            <p:nvPr/>
          </p:nvPicPr>
          <p:blipFill>
            <a:blip r:embed="rId2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599845" y="1989820"/>
              <a:ext cx="660173" cy="49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Rectangle 59"/>
            <p:cNvSpPr/>
            <p:nvPr/>
          </p:nvSpPr>
          <p:spPr>
            <a:xfrm>
              <a:off x="2613379" y="1506900"/>
              <a:ext cx="759317" cy="584669"/>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2" name="Right Arrow 61"/>
          <p:cNvSpPr/>
          <p:nvPr/>
        </p:nvSpPr>
        <p:spPr>
          <a:xfrm rot="20280357">
            <a:off x="2314576" y="3152849"/>
            <a:ext cx="1473200" cy="322263"/>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15408" name="Picture 4"/>
          <p:cNvPicPr>
            <a:picLocks noChangeAspect="1" noChangeArrowheads="1"/>
          </p:cNvPicPr>
          <p:nvPr/>
        </p:nvPicPr>
        <p:blipFill>
          <a:blip r:embed="rId2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592390" y="3113162"/>
            <a:ext cx="660400"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tangle 63"/>
          <p:cNvSpPr/>
          <p:nvPr/>
        </p:nvSpPr>
        <p:spPr>
          <a:xfrm>
            <a:off x="2550286" y="2619948"/>
            <a:ext cx="760144" cy="584775"/>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pic>
        <p:nvPicPr>
          <p:cNvPr id="315410" name="Picture 4"/>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1551">
            <a:off x="5208625" y="1635129"/>
            <a:ext cx="1069975"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11" name="Picture 4"/>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97571">
            <a:off x="5974593" y="3196432"/>
            <a:ext cx="962025" cy="41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412" name="Picture 2"/>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5525" y="2725738"/>
            <a:ext cx="1455737" cy="140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5413" name="TextBox 4"/>
          <p:cNvSpPr txBox="1">
            <a:spLocks noChangeArrowheads="1"/>
          </p:cNvSpPr>
          <p:nvPr/>
        </p:nvSpPr>
        <p:spPr bwMode="auto">
          <a:xfrm>
            <a:off x="55563" y="5551524"/>
            <a:ext cx="4487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a:latin typeface="Arial" pitchFamily="34" charset="0"/>
              </a:rPr>
              <a:t>A generic Semantic Web application/service architecture “</a:t>
            </a:r>
            <a:r>
              <a:rPr lang="en-US" altLang="en-US" sz="2000">
                <a:solidFill>
                  <a:srgbClr val="0000FF"/>
                </a:solidFill>
                <a:latin typeface="Arial" pitchFamily="34" charset="0"/>
              </a:rPr>
              <a:t>Personal Semantic Space Manager</a:t>
            </a:r>
            <a:r>
              <a:rPr lang="en-US" altLang="en-US" sz="2000">
                <a:latin typeface="Arial" pitchFamily="34" charset="0"/>
              </a:rPr>
              <a:t>”</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6418" name="Group 6"/>
          <p:cNvGrpSpPr>
            <a:grpSpLocks/>
          </p:cNvGrpSpPr>
          <p:nvPr/>
        </p:nvGrpSpPr>
        <p:grpSpPr bwMode="auto">
          <a:xfrm>
            <a:off x="6633902" y="3833886"/>
            <a:ext cx="2394210" cy="2872395"/>
            <a:chOff x="6600300" y="1916832"/>
            <a:chExt cx="2292911" cy="2746789"/>
          </a:xfrm>
        </p:grpSpPr>
        <p:pic>
          <p:nvPicPr>
            <p:cNvPr id="31646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70" name="Picture 2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600300" y="4045553"/>
              <a:ext cx="1021203" cy="61806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pic>
        <p:nvPicPr>
          <p:cNvPr id="31641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4762" y="3619500"/>
            <a:ext cx="2187575" cy="153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20"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467931">
            <a:off x="5291139" y="2114624"/>
            <a:ext cx="1022350"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21"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59629">
            <a:off x="5525331" y="2937706"/>
            <a:ext cx="1050925" cy="40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6422" name="Group 22"/>
          <p:cNvGrpSpPr>
            <a:grpSpLocks/>
          </p:cNvGrpSpPr>
          <p:nvPr/>
        </p:nvGrpSpPr>
        <p:grpSpPr bwMode="auto">
          <a:xfrm>
            <a:off x="3702087" y="1455738"/>
            <a:ext cx="1668463" cy="1903412"/>
            <a:chOff x="474023" y="2672940"/>
            <a:chExt cx="2146959" cy="2337396"/>
          </a:xfrm>
        </p:grpSpPr>
        <p:grpSp>
          <p:nvGrpSpPr>
            <p:cNvPr id="316463" name="Group 23"/>
            <p:cNvGrpSpPr>
              <a:grpSpLocks/>
            </p:cNvGrpSpPr>
            <p:nvPr/>
          </p:nvGrpSpPr>
          <p:grpSpPr bwMode="auto">
            <a:xfrm>
              <a:off x="474023" y="2772730"/>
              <a:ext cx="2146959" cy="2237606"/>
              <a:chOff x="539552" y="692696"/>
              <a:chExt cx="2146959" cy="2237606"/>
            </a:xfrm>
          </p:grpSpPr>
          <p:pic>
            <p:nvPicPr>
              <p:cNvPr id="316467"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692696"/>
                <a:ext cx="2065482" cy="223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68" name="Picture 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0312" y="1498265"/>
                <a:ext cx="1406199" cy="132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6464" name="Picture 7"/>
            <p:cNvPicPr>
              <a:picLocks noChangeAspect="1" noChangeArrowheads="1"/>
            </p:cNvPicPr>
            <p:nvPr/>
          </p:nvPicPr>
          <p:blipFill>
            <a:blip r:embed="rId10" cstate="print">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547357" y="3240816"/>
              <a:ext cx="751188" cy="75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65" name="Picture 8"/>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2862" y="2761291"/>
              <a:ext cx="604205" cy="65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871195" y="2672940"/>
              <a:ext cx="1000836" cy="64251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RDF</a:t>
              </a:r>
            </a:p>
          </p:txBody>
        </p:sp>
      </p:grpSp>
      <p:grpSp>
        <p:nvGrpSpPr>
          <p:cNvPr id="316423" name="Group 2"/>
          <p:cNvGrpSpPr>
            <a:grpSpLocks/>
          </p:cNvGrpSpPr>
          <p:nvPr/>
        </p:nvGrpSpPr>
        <p:grpSpPr bwMode="auto">
          <a:xfrm>
            <a:off x="6246815" y="92075"/>
            <a:ext cx="2809875" cy="3094038"/>
            <a:chOff x="538020" y="3522435"/>
            <a:chExt cx="2809844" cy="3094029"/>
          </a:xfrm>
        </p:grpSpPr>
        <p:pic>
          <p:nvPicPr>
            <p:cNvPr id="316460" name="Picture 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20" y="3873402"/>
              <a:ext cx="2809844" cy="274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61"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3453" y="4520439"/>
              <a:ext cx="1976935" cy="38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62" name="Picture 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9974" y="3522435"/>
              <a:ext cx="1637990" cy="97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6424" name="Group 39"/>
          <p:cNvGrpSpPr>
            <a:grpSpLocks/>
          </p:cNvGrpSpPr>
          <p:nvPr/>
        </p:nvGrpSpPr>
        <p:grpSpPr bwMode="auto">
          <a:xfrm>
            <a:off x="84175" y="1368425"/>
            <a:ext cx="2446337" cy="1270000"/>
            <a:chOff x="75664" y="127061"/>
            <a:chExt cx="2500477" cy="1270093"/>
          </a:xfrm>
        </p:grpSpPr>
        <p:grpSp>
          <p:nvGrpSpPr>
            <p:cNvPr id="316454" name="Group 40"/>
            <p:cNvGrpSpPr>
              <a:grpSpLocks/>
            </p:cNvGrpSpPr>
            <p:nvPr/>
          </p:nvGrpSpPr>
          <p:grpSpPr bwMode="auto">
            <a:xfrm>
              <a:off x="1374703" y="127061"/>
              <a:ext cx="1201438" cy="1270093"/>
              <a:chOff x="2667346" y="810283"/>
              <a:chExt cx="2256599" cy="2482322"/>
            </a:xfrm>
          </p:grpSpPr>
          <p:pic>
            <p:nvPicPr>
              <p:cNvPr id="316458" name="Picture 4"/>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59" name="Picture 2"/>
              <p:cNvPicPr>
                <a:picLocks noChangeAspect="1" noChangeArrowheads="1"/>
              </p:cNvPicPr>
              <p:nvPr/>
            </p:nvPicPr>
            <p:blipFill>
              <a:blip r:embed="rId1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6455" name="Picture 3"/>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56" name="Picture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57" name="Picture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6425" name="Group 46"/>
          <p:cNvGrpSpPr>
            <a:grpSpLocks/>
          </p:cNvGrpSpPr>
          <p:nvPr/>
        </p:nvGrpSpPr>
        <p:grpSpPr bwMode="auto">
          <a:xfrm>
            <a:off x="55600" y="2697163"/>
            <a:ext cx="2446337" cy="1270000"/>
            <a:chOff x="75664" y="127061"/>
            <a:chExt cx="2500477" cy="1270093"/>
          </a:xfrm>
        </p:grpSpPr>
        <p:grpSp>
          <p:nvGrpSpPr>
            <p:cNvPr id="316448" name="Group 47"/>
            <p:cNvGrpSpPr>
              <a:grpSpLocks/>
            </p:cNvGrpSpPr>
            <p:nvPr/>
          </p:nvGrpSpPr>
          <p:grpSpPr bwMode="auto">
            <a:xfrm>
              <a:off x="1374703" y="127061"/>
              <a:ext cx="1201438" cy="1270093"/>
              <a:chOff x="2667346" y="810283"/>
              <a:chExt cx="2256599" cy="2482322"/>
            </a:xfrm>
          </p:grpSpPr>
          <p:pic>
            <p:nvPicPr>
              <p:cNvPr id="316452" name="Picture 4"/>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53" name="Picture 2"/>
              <p:cNvPicPr>
                <a:picLocks noChangeAspect="1" noChangeArrowheads="1"/>
              </p:cNvPicPr>
              <p:nvPr/>
            </p:nvPicPr>
            <p:blipFill>
              <a:blip r:embed="rId19">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6449" name="Picture 3"/>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50" name="Picture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51" name="Picture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6" name="Right Arrow 55"/>
          <p:cNvSpPr/>
          <p:nvPr/>
        </p:nvSpPr>
        <p:spPr>
          <a:xfrm rot="12903161">
            <a:off x="2357438" y="1044649"/>
            <a:ext cx="1716087" cy="17462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16427" name="Group 7167"/>
          <p:cNvGrpSpPr>
            <a:grpSpLocks/>
          </p:cNvGrpSpPr>
          <p:nvPr/>
        </p:nvGrpSpPr>
        <p:grpSpPr bwMode="auto">
          <a:xfrm>
            <a:off x="2392400" y="1687587"/>
            <a:ext cx="1279525" cy="979487"/>
            <a:chOff x="2393152" y="1506900"/>
            <a:chExt cx="1278133" cy="979310"/>
          </a:xfrm>
        </p:grpSpPr>
        <p:sp>
          <p:nvSpPr>
            <p:cNvPr id="58" name="Right Arrow 57"/>
            <p:cNvSpPr/>
            <p:nvPr/>
          </p:nvSpPr>
          <p:spPr>
            <a:xfrm>
              <a:off x="2393152" y="2076709"/>
              <a:ext cx="1278133" cy="32220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16446" name="Picture 4"/>
            <p:cNvPicPr>
              <a:picLocks noChangeAspect="1" noChangeArrowheads="1"/>
            </p:cNvPicPr>
            <p:nvPr/>
          </p:nvPicPr>
          <p:blipFill>
            <a:blip r:embed="rId20">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599845" y="1989820"/>
              <a:ext cx="660173" cy="49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Rectangle 59"/>
            <p:cNvSpPr/>
            <p:nvPr/>
          </p:nvSpPr>
          <p:spPr>
            <a:xfrm>
              <a:off x="2613379" y="1506900"/>
              <a:ext cx="759317" cy="584669"/>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2" name="Right Arrow 61"/>
          <p:cNvSpPr/>
          <p:nvPr/>
        </p:nvSpPr>
        <p:spPr>
          <a:xfrm rot="20280357">
            <a:off x="2314576" y="3152849"/>
            <a:ext cx="1473200" cy="322263"/>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16429" name="Picture 4"/>
          <p:cNvPicPr>
            <a:picLocks noChangeAspect="1" noChangeArrowheads="1"/>
          </p:cNvPicPr>
          <p:nvPr/>
        </p:nvPicPr>
        <p:blipFill>
          <a:blip r:embed="rId20">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592390" y="3113162"/>
            <a:ext cx="660400"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tangle 63"/>
          <p:cNvSpPr/>
          <p:nvPr/>
        </p:nvSpPr>
        <p:spPr>
          <a:xfrm>
            <a:off x="2550286" y="2619948"/>
            <a:ext cx="760144" cy="584775"/>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pic>
        <p:nvPicPr>
          <p:cNvPr id="316431" name="Picture 4"/>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1551">
            <a:off x="5208625" y="1635129"/>
            <a:ext cx="1069975"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32" name="Picture 4"/>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97571">
            <a:off x="5974593" y="3196432"/>
            <a:ext cx="962025" cy="41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433" name="Picture 2"/>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5525" y="2725738"/>
            <a:ext cx="1455737" cy="140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727" y="336948"/>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6437" name="TextBox 11"/>
          <p:cNvSpPr txBox="1">
            <a:spLocks noChangeArrowheads="1"/>
          </p:cNvSpPr>
          <p:nvPr/>
        </p:nvSpPr>
        <p:spPr bwMode="auto">
          <a:xfrm>
            <a:off x="107978" y="442913"/>
            <a:ext cx="2327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1</a:t>
            </a:r>
          </a:p>
        </p:txBody>
      </p:sp>
      <p:sp>
        <p:nvSpPr>
          <p:cNvPr id="57" name="Right Arrow 56"/>
          <p:cNvSpPr/>
          <p:nvPr/>
        </p:nvSpPr>
        <p:spPr>
          <a:xfrm rot="2140617">
            <a:off x="2409862" y="1257374"/>
            <a:ext cx="1547813" cy="18097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16439" name="Group 14"/>
          <p:cNvGrpSpPr>
            <a:grpSpLocks/>
          </p:cNvGrpSpPr>
          <p:nvPr/>
        </p:nvGrpSpPr>
        <p:grpSpPr bwMode="auto">
          <a:xfrm>
            <a:off x="2867062" y="841449"/>
            <a:ext cx="892175" cy="658813"/>
            <a:chOff x="434922" y="4489103"/>
            <a:chExt cx="892009" cy="659227"/>
          </a:xfrm>
        </p:grpSpPr>
        <p:sp>
          <p:nvSpPr>
            <p:cNvPr id="61" name="Rectangle 60"/>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Rectangle 13"/>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16" name="Rounded Rectangular Callout 15"/>
          <p:cNvSpPr/>
          <p:nvPr/>
        </p:nvSpPr>
        <p:spPr>
          <a:xfrm>
            <a:off x="4278313" y="92077"/>
            <a:ext cx="1600200" cy="784225"/>
          </a:xfrm>
          <a:prstGeom prst="wedgeRoundRectCallout">
            <a:avLst>
              <a:gd name="adj1" fmla="val -76957"/>
              <a:gd name="adj2" fmla="val 64917"/>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800" b="1" i="1" dirty="0">
                <a:solidFill>
                  <a:srgbClr val="1F497D"/>
                </a:solidFill>
              </a:rPr>
              <a:t>A</a:t>
            </a:r>
            <a:r>
              <a:rPr lang="en-US" sz="1800" i="1" dirty="0">
                <a:solidFill>
                  <a:srgbClr val="1F497D"/>
                </a:solidFill>
              </a:rPr>
              <a:t>pplication </a:t>
            </a:r>
            <a:r>
              <a:rPr lang="en-US" sz="1800" b="1" i="1" dirty="0">
                <a:solidFill>
                  <a:srgbClr val="1F497D"/>
                </a:solidFill>
              </a:rPr>
              <a:t>P</a:t>
            </a:r>
            <a:r>
              <a:rPr lang="en-US" sz="1800" i="1" dirty="0">
                <a:solidFill>
                  <a:srgbClr val="1F497D"/>
                </a:solidFill>
              </a:rPr>
              <a:t>rogramming </a:t>
            </a:r>
            <a:r>
              <a:rPr lang="en-US" sz="1800" b="1" i="1" dirty="0">
                <a:solidFill>
                  <a:srgbClr val="1F497D"/>
                </a:solidFill>
              </a:rPr>
              <a:t>I</a:t>
            </a:r>
            <a:r>
              <a:rPr lang="en-US" sz="1800" i="1" dirty="0">
                <a:solidFill>
                  <a:srgbClr val="1F497D"/>
                </a:solidFill>
              </a:rPr>
              <a:t>nterface</a:t>
            </a:r>
            <a:r>
              <a:rPr lang="en-US" sz="1800" dirty="0">
                <a:solidFill>
                  <a:srgbClr val="1F497D"/>
                </a:solidFill>
              </a:rPr>
              <a:t>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42" name="Group 6"/>
          <p:cNvGrpSpPr>
            <a:grpSpLocks/>
          </p:cNvGrpSpPr>
          <p:nvPr/>
        </p:nvGrpSpPr>
        <p:grpSpPr bwMode="auto">
          <a:xfrm>
            <a:off x="6633902" y="3833886"/>
            <a:ext cx="2394210" cy="2872395"/>
            <a:chOff x="6600300" y="1916832"/>
            <a:chExt cx="2292911" cy="2746789"/>
          </a:xfrm>
        </p:grpSpPr>
        <p:pic>
          <p:nvPicPr>
            <p:cNvPr id="31749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4" name="Picture 2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600300" y="4045553"/>
              <a:ext cx="1021203" cy="61806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pic>
        <p:nvPicPr>
          <p:cNvPr id="317443"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4762" y="3619500"/>
            <a:ext cx="2187575" cy="153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44"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467931">
            <a:off x="5291139" y="2114624"/>
            <a:ext cx="1022350"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45"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59629">
            <a:off x="5525331" y="2937706"/>
            <a:ext cx="1050925" cy="40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7446" name="Group 22"/>
          <p:cNvGrpSpPr>
            <a:grpSpLocks/>
          </p:cNvGrpSpPr>
          <p:nvPr/>
        </p:nvGrpSpPr>
        <p:grpSpPr bwMode="auto">
          <a:xfrm>
            <a:off x="3702087" y="1455738"/>
            <a:ext cx="1668463" cy="1903412"/>
            <a:chOff x="474023" y="2672940"/>
            <a:chExt cx="2146959" cy="2337396"/>
          </a:xfrm>
        </p:grpSpPr>
        <p:grpSp>
          <p:nvGrpSpPr>
            <p:cNvPr id="317487" name="Group 23"/>
            <p:cNvGrpSpPr>
              <a:grpSpLocks/>
            </p:cNvGrpSpPr>
            <p:nvPr/>
          </p:nvGrpSpPr>
          <p:grpSpPr bwMode="auto">
            <a:xfrm>
              <a:off x="474023" y="2772730"/>
              <a:ext cx="2146959" cy="2237606"/>
              <a:chOff x="539552" y="692696"/>
              <a:chExt cx="2146959" cy="2237606"/>
            </a:xfrm>
          </p:grpSpPr>
          <p:pic>
            <p:nvPicPr>
              <p:cNvPr id="317491"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692696"/>
                <a:ext cx="2065482" cy="223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2" name="Picture 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0312" y="1498265"/>
                <a:ext cx="1406199" cy="132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7488" name="Picture 7"/>
            <p:cNvPicPr>
              <a:picLocks noChangeAspect="1" noChangeArrowheads="1"/>
            </p:cNvPicPr>
            <p:nvPr/>
          </p:nvPicPr>
          <p:blipFill>
            <a:blip r:embed="rId10" cstate="print">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547357" y="3240816"/>
              <a:ext cx="751188" cy="75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9" name="Picture 8"/>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2862" y="2761291"/>
              <a:ext cx="604205" cy="65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871195" y="2672940"/>
              <a:ext cx="1000836" cy="64251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RDF</a:t>
              </a:r>
            </a:p>
          </p:txBody>
        </p:sp>
      </p:grpSp>
      <p:grpSp>
        <p:nvGrpSpPr>
          <p:cNvPr id="317447" name="Group 2"/>
          <p:cNvGrpSpPr>
            <a:grpSpLocks/>
          </p:cNvGrpSpPr>
          <p:nvPr/>
        </p:nvGrpSpPr>
        <p:grpSpPr bwMode="auto">
          <a:xfrm>
            <a:off x="6246815" y="92075"/>
            <a:ext cx="2809875" cy="3094038"/>
            <a:chOff x="538020" y="3522435"/>
            <a:chExt cx="2809844" cy="3094029"/>
          </a:xfrm>
        </p:grpSpPr>
        <p:pic>
          <p:nvPicPr>
            <p:cNvPr id="317484" name="Picture 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20" y="3873402"/>
              <a:ext cx="2809844" cy="274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5"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3453" y="4520439"/>
              <a:ext cx="1976935" cy="38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6" name="Picture 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9974" y="3522435"/>
              <a:ext cx="1637990" cy="97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6" name="Right Arrow 55"/>
          <p:cNvSpPr/>
          <p:nvPr/>
        </p:nvSpPr>
        <p:spPr>
          <a:xfrm rot="12903161">
            <a:off x="2357438" y="1044649"/>
            <a:ext cx="1716087" cy="17462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17449" name="Picture 4"/>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1551">
            <a:off x="5208625" y="1635129"/>
            <a:ext cx="1069975"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50"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97571">
            <a:off x="5974593" y="3196432"/>
            <a:ext cx="962025" cy="41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51" name="Picture 2"/>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5525" y="2725738"/>
            <a:ext cx="1455737" cy="140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727" y="336948"/>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7455" name="TextBox 11"/>
          <p:cNvSpPr txBox="1">
            <a:spLocks noChangeArrowheads="1"/>
          </p:cNvSpPr>
          <p:nvPr/>
        </p:nvSpPr>
        <p:spPr bwMode="auto">
          <a:xfrm>
            <a:off x="107978" y="442913"/>
            <a:ext cx="2327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1</a:t>
            </a:r>
          </a:p>
        </p:txBody>
      </p:sp>
      <p:sp>
        <p:nvSpPr>
          <p:cNvPr id="57" name="Right Arrow 56"/>
          <p:cNvSpPr/>
          <p:nvPr/>
        </p:nvSpPr>
        <p:spPr>
          <a:xfrm rot="2140617">
            <a:off x="2409862" y="1257374"/>
            <a:ext cx="1547813" cy="18097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17457" name="Group 14"/>
          <p:cNvGrpSpPr>
            <a:grpSpLocks/>
          </p:cNvGrpSpPr>
          <p:nvPr/>
        </p:nvGrpSpPr>
        <p:grpSpPr bwMode="auto">
          <a:xfrm>
            <a:off x="2867062" y="841449"/>
            <a:ext cx="892175" cy="658813"/>
            <a:chOff x="434922" y="4489103"/>
            <a:chExt cx="892009" cy="659227"/>
          </a:xfrm>
        </p:grpSpPr>
        <p:sp>
          <p:nvSpPr>
            <p:cNvPr id="61" name="Rectangle 60"/>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Rectangle 13"/>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8" name="Rectangle 67"/>
          <p:cNvSpPr/>
          <p:nvPr/>
        </p:nvSpPr>
        <p:spPr>
          <a:xfrm>
            <a:off x="41727" y="1811536"/>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7461" name="TextBox 68"/>
          <p:cNvSpPr txBox="1">
            <a:spLocks noChangeArrowheads="1"/>
          </p:cNvSpPr>
          <p:nvPr/>
        </p:nvSpPr>
        <p:spPr bwMode="auto">
          <a:xfrm>
            <a:off x="107978" y="1917774"/>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2</a:t>
            </a:r>
          </a:p>
        </p:txBody>
      </p:sp>
      <p:sp>
        <p:nvSpPr>
          <p:cNvPr id="67" name="Right Arrow 66"/>
          <p:cNvSpPr/>
          <p:nvPr/>
        </p:nvSpPr>
        <p:spPr>
          <a:xfrm rot="10800000">
            <a:off x="2339975" y="1981200"/>
            <a:ext cx="1419225"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4" name="Right Arrow 73"/>
          <p:cNvSpPr/>
          <p:nvPr/>
        </p:nvSpPr>
        <p:spPr>
          <a:xfrm>
            <a:off x="2376488" y="2308225"/>
            <a:ext cx="1419225"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17464" name="Group 70"/>
          <p:cNvGrpSpPr>
            <a:grpSpLocks/>
          </p:cNvGrpSpPr>
          <p:nvPr/>
        </p:nvGrpSpPr>
        <p:grpSpPr bwMode="auto">
          <a:xfrm>
            <a:off x="2630525" y="1947863"/>
            <a:ext cx="892175" cy="658812"/>
            <a:chOff x="434922" y="4489103"/>
            <a:chExt cx="892009" cy="659227"/>
          </a:xfrm>
        </p:grpSpPr>
        <p:sp>
          <p:nvSpPr>
            <p:cNvPr id="72" name="Rectangle 71"/>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3" name="Rectangle 72"/>
            <p:cNvSpPr/>
            <p:nvPr/>
          </p:nvSpPr>
          <p:spPr>
            <a:xfrm>
              <a:off x="503847" y="4525316"/>
              <a:ext cx="760003"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75" name="Rectangle 74"/>
          <p:cNvSpPr/>
          <p:nvPr/>
        </p:nvSpPr>
        <p:spPr>
          <a:xfrm>
            <a:off x="41727" y="3268520"/>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7468" name="TextBox 75"/>
          <p:cNvSpPr txBox="1">
            <a:spLocks noChangeArrowheads="1"/>
          </p:cNvSpPr>
          <p:nvPr/>
        </p:nvSpPr>
        <p:spPr bwMode="auto">
          <a:xfrm>
            <a:off x="107978" y="3375028"/>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3</a:t>
            </a:r>
          </a:p>
        </p:txBody>
      </p:sp>
      <p:sp>
        <p:nvSpPr>
          <p:cNvPr id="77" name="Right Arrow 76"/>
          <p:cNvSpPr/>
          <p:nvPr/>
        </p:nvSpPr>
        <p:spPr>
          <a:xfrm rot="9310474">
            <a:off x="2201865" y="3065463"/>
            <a:ext cx="1631950" cy="17780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8" name="Right Arrow 77"/>
          <p:cNvSpPr/>
          <p:nvPr/>
        </p:nvSpPr>
        <p:spPr>
          <a:xfrm rot="20195513">
            <a:off x="2289175" y="3256037"/>
            <a:ext cx="1720850"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17471" name="Group 78"/>
          <p:cNvGrpSpPr>
            <a:grpSpLocks/>
          </p:cNvGrpSpPr>
          <p:nvPr/>
        </p:nvGrpSpPr>
        <p:grpSpPr bwMode="auto">
          <a:xfrm>
            <a:off x="2682912" y="2892499"/>
            <a:ext cx="892175" cy="658813"/>
            <a:chOff x="434922" y="4489103"/>
            <a:chExt cx="892009" cy="659227"/>
          </a:xfrm>
        </p:grpSpPr>
        <p:sp>
          <p:nvSpPr>
            <p:cNvPr id="80" name="Rectangle 79"/>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1" name="Rectangle 80"/>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466" name="Group 6"/>
          <p:cNvGrpSpPr>
            <a:grpSpLocks/>
          </p:cNvGrpSpPr>
          <p:nvPr/>
        </p:nvGrpSpPr>
        <p:grpSpPr bwMode="auto">
          <a:xfrm>
            <a:off x="6633902" y="3833886"/>
            <a:ext cx="2394210" cy="2872395"/>
            <a:chOff x="6600300" y="1916832"/>
            <a:chExt cx="2292911" cy="2746789"/>
          </a:xfrm>
        </p:grpSpPr>
        <p:pic>
          <p:nvPicPr>
            <p:cNvPr id="31851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515" name="Picture 2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600300" y="4045553"/>
              <a:ext cx="1021203" cy="61806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pic>
        <p:nvPicPr>
          <p:cNvPr id="318467"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4762" y="3619500"/>
            <a:ext cx="2187575" cy="153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8468"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59629">
            <a:off x="5525331" y="2937706"/>
            <a:ext cx="1050925" cy="40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8469" name="Group 2"/>
          <p:cNvGrpSpPr>
            <a:grpSpLocks/>
          </p:cNvGrpSpPr>
          <p:nvPr/>
        </p:nvGrpSpPr>
        <p:grpSpPr bwMode="auto">
          <a:xfrm>
            <a:off x="6246815" y="92075"/>
            <a:ext cx="2809875" cy="3094038"/>
            <a:chOff x="538020" y="3522435"/>
            <a:chExt cx="2809844" cy="3094029"/>
          </a:xfrm>
        </p:grpSpPr>
        <p:pic>
          <p:nvPicPr>
            <p:cNvPr id="318511"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20" y="3873402"/>
              <a:ext cx="2809844" cy="274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85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3453" y="4520439"/>
              <a:ext cx="1976935" cy="38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8513"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9974" y="3522435"/>
              <a:ext cx="1637990" cy="97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6" name="Right Arrow 55"/>
          <p:cNvSpPr/>
          <p:nvPr/>
        </p:nvSpPr>
        <p:spPr>
          <a:xfrm rot="12903161">
            <a:off x="2320926" y="1008137"/>
            <a:ext cx="1716088" cy="17462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18471"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97571">
            <a:off x="5974593" y="3196432"/>
            <a:ext cx="962025" cy="41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727" y="336948"/>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8475" name="TextBox 11"/>
          <p:cNvSpPr txBox="1">
            <a:spLocks noChangeArrowheads="1"/>
          </p:cNvSpPr>
          <p:nvPr/>
        </p:nvSpPr>
        <p:spPr bwMode="auto">
          <a:xfrm>
            <a:off x="107978" y="442913"/>
            <a:ext cx="2327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1</a:t>
            </a:r>
          </a:p>
        </p:txBody>
      </p:sp>
      <p:sp>
        <p:nvSpPr>
          <p:cNvPr id="57" name="Right Arrow 56"/>
          <p:cNvSpPr/>
          <p:nvPr/>
        </p:nvSpPr>
        <p:spPr>
          <a:xfrm rot="2140617">
            <a:off x="2409862" y="1257374"/>
            <a:ext cx="1547813" cy="18097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18477" name="Group 14"/>
          <p:cNvGrpSpPr>
            <a:grpSpLocks/>
          </p:cNvGrpSpPr>
          <p:nvPr/>
        </p:nvGrpSpPr>
        <p:grpSpPr bwMode="auto">
          <a:xfrm>
            <a:off x="2867062" y="841449"/>
            <a:ext cx="892175" cy="658813"/>
            <a:chOff x="434922" y="4489103"/>
            <a:chExt cx="892009" cy="659227"/>
          </a:xfrm>
        </p:grpSpPr>
        <p:sp>
          <p:nvSpPr>
            <p:cNvPr id="61" name="Rectangle 60"/>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Rectangle 13"/>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8" name="Rectangle 67"/>
          <p:cNvSpPr/>
          <p:nvPr/>
        </p:nvSpPr>
        <p:spPr>
          <a:xfrm>
            <a:off x="41727" y="1811536"/>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8481" name="TextBox 68"/>
          <p:cNvSpPr txBox="1">
            <a:spLocks noChangeArrowheads="1"/>
          </p:cNvSpPr>
          <p:nvPr/>
        </p:nvSpPr>
        <p:spPr bwMode="auto">
          <a:xfrm>
            <a:off x="107978" y="1917774"/>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2</a:t>
            </a:r>
          </a:p>
        </p:txBody>
      </p:sp>
      <p:sp>
        <p:nvSpPr>
          <p:cNvPr id="67" name="Right Arrow 66"/>
          <p:cNvSpPr/>
          <p:nvPr/>
        </p:nvSpPr>
        <p:spPr>
          <a:xfrm rot="10800000">
            <a:off x="2274888" y="1981200"/>
            <a:ext cx="161925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5" name="Rectangle 74"/>
          <p:cNvSpPr/>
          <p:nvPr/>
        </p:nvSpPr>
        <p:spPr>
          <a:xfrm>
            <a:off x="41727" y="3268520"/>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8486" name="TextBox 75"/>
          <p:cNvSpPr txBox="1">
            <a:spLocks noChangeArrowheads="1"/>
          </p:cNvSpPr>
          <p:nvPr/>
        </p:nvSpPr>
        <p:spPr bwMode="auto">
          <a:xfrm>
            <a:off x="107978" y="3375028"/>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3</a:t>
            </a:r>
          </a:p>
        </p:txBody>
      </p:sp>
      <p:sp>
        <p:nvSpPr>
          <p:cNvPr id="77" name="Right Arrow 76"/>
          <p:cNvSpPr/>
          <p:nvPr/>
        </p:nvSpPr>
        <p:spPr>
          <a:xfrm rot="9310474">
            <a:off x="2200275" y="3049588"/>
            <a:ext cx="1727200" cy="17780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8" name="Right Arrow 77"/>
          <p:cNvSpPr/>
          <p:nvPr/>
        </p:nvSpPr>
        <p:spPr>
          <a:xfrm rot="20195513">
            <a:off x="2289175" y="3256037"/>
            <a:ext cx="1720850"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18489" name="Group 78"/>
          <p:cNvGrpSpPr>
            <a:grpSpLocks/>
          </p:cNvGrpSpPr>
          <p:nvPr/>
        </p:nvGrpSpPr>
        <p:grpSpPr bwMode="auto">
          <a:xfrm>
            <a:off x="2682912" y="2892499"/>
            <a:ext cx="892175" cy="658813"/>
            <a:chOff x="434922" y="4489103"/>
            <a:chExt cx="892009" cy="659227"/>
          </a:xfrm>
        </p:grpSpPr>
        <p:sp>
          <p:nvSpPr>
            <p:cNvPr id="80" name="Rectangle 79"/>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1" name="Rectangle 80"/>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grpSp>
        <p:nvGrpSpPr>
          <p:cNvPr id="318490" name="Group 1"/>
          <p:cNvGrpSpPr>
            <a:grpSpLocks/>
          </p:cNvGrpSpPr>
          <p:nvPr/>
        </p:nvGrpSpPr>
        <p:grpSpPr bwMode="auto">
          <a:xfrm>
            <a:off x="3870362" y="1297062"/>
            <a:ext cx="1774825" cy="1870075"/>
            <a:chOff x="2511877" y="4079484"/>
            <a:chExt cx="1775968" cy="1869796"/>
          </a:xfrm>
        </p:grpSpPr>
        <p:sp>
          <p:nvSpPr>
            <p:cNvPr id="44" name="Rectangle 43"/>
            <p:cNvSpPr/>
            <p:nvPr/>
          </p:nvSpPr>
          <p:spPr>
            <a:xfrm>
              <a:off x="2564865" y="4079484"/>
              <a:ext cx="1704873" cy="1869796"/>
            </a:xfrm>
            <a:prstGeom prst="rect">
              <a:avLst/>
            </a:prstGeom>
            <a:solidFill>
              <a:srgbClr val="FFFF0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8502" name="TextBox 44"/>
            <p:cNvSpPr txBox="1">
              <a:spLocks noChangeArrowheads="1"/>
            </p:cNvSpPr>
            <p:nvPr/>
          </p:nvSpPr>
          <p:spPr bwMode="auto">
            <a:xfrm>
              <a:off x="2511877" y="4116482"/>
              <a:ext cx="17759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Metadata Storage</a:t>
              </a:r>
            </a:p>
            <a:p>
              <a:pPr algn="ctr" eaLnBrk="1" hangingPunct="1">
                <a:spcBef>
                  <a:spcPct val="0"/>
                </a:spcBef>
                <a:buFontTx/>
                <a:buNone/>
              </a:pPr>
              <a:r>
                <a:rPr lang="en-US" altLang="en-US" sz="2800" b="1">
                  <a:solidFill>
                    <a:srgbClr val="000000"/>
                  </a:solidFill>
                </a:rPr>
                <a:t>“Personal Portfolio”</a:t>
              </a:r>
            </a:p>
          </p:txBody>
        </p:sp>
      </p:grpSp>
      <p:sp>
        <p:nvSpPr>
          <p:cNvPr id="74" name="Right Arrow 73"/>
          <p:cNvSpPr/>
          <p:nvPr/>
        </p:nvSpPr>
        <p:spPr>
          <a:xfrm>
            <a:off x="2376488" y="2308225"/>
            <a:ext cx="161925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18492" name="Group 70"/>
          <p:cNvGrpSpPr>
            <a:grpSpLocks/>
          </p:cNvGrpSpPr>
          <p:nvPr/>
        </p:nvGrpSpPr>
        <p:grpSpPr bwMode="auto">
          <a:xfrm>
            <a:off x="2703550" y="1947863"/>
            <a:ext cx="892175" cy="658812"/>
            <a:chOff x="434922" y="4489103"/>
            <a:chExt cx="892009" cy="659227"/>
          </a:xfrm>
        </p:grpSpPr>
        <p:sp>
          <p:nvSpPr>
            <p:cNvPr id="72" name="Rectangle 71"/>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3" name="Rectangle 72"/>
            <p:cNvSpPr/>
            <p:nvPr/>
          </p:nvSpPr>
          <p:spPr>
            <a:xfrm>
              <a:off x="503847" y="4525316"/>
              <a:ext cx="760003"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pic>
        <p:nvPicPr>
          <p:cNvPr id="318493" name="Picture 4"/>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1551">
            <a:off x="5437189" y="1728791"/>
            <a:ext cx="844550" cy="38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8494" name="Picture 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467931">
            <a:off x="5448300" y="2066999"/>
            <a:ext cx="1022350"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9490" name="Group 6"/>
          <p:cNvGrpSpPr>
            <a:grpSpLocks/>
          </p:cNvGrpSpPr>
          <p:nvPr/>
        </p:nvGrpSpPr>
        <p:grpSpPr bwMode="auto">
          <a:xfrm>
            <a:off x="6633902" y="3833886"/>
            <a:ext cx="2394210" cy="2872395"/>
            <a:chOff x="6600300" y="1916832"/>
            <a:chExt cx="2292911" cy="2746789"/>
          </a:xfrm>
        </p:grpSpPr>
        <p:pic>
          <p:nvPicPr>
            <p:cNvPr id="31953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40" name="Picture 2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600300" y="4045553"/>
              <a:ext cx="1021203" cy="61806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pic>
        <p:nvPicPr>
          <p:cNvPr id="319491"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4762" y="3619500"/>
            <a:ext cx="2187575" cy="153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9492"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59629">
            <a:off x="5525331" y="2937706"/>
            <a:ext cx="1050925" cy="40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Right Arrow 55"/>
          <p:cNvSpPr/>
          <p:nvPr/>
        </p:nvSpPr>
        <p:spPr>
          <a:xfrm rot="12903161">
            <a:off x="2320926" y="1008137"/>
            <a:ext cx="1716088" cy="17462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19494"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97571">
            <a:off x="5974593" y="3196432"/>
            <a:ext cx="962025" cy="41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727" y="336948"/>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9498" name="TextBox 11"/>
          <p:cNvSpPr txBox="1">
            <a:spLocks noChangeArrowheads="1"/>
          </p:cNvSpPr>
          <p:nvPr/>
        </p:nvSpPr>
        <p:spPr bwMode="auto">
          <a:xfrm>
            <a:off x="107978" y="442913"/>
            <a:ext cx="2327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1</a:t>
            </a:r>
          </a:p>
        </p:txBody>
      </p:sp>
      <p:sp>
        <p:nvSpPr>
          <p:cNvPr id="57" name="Right Arrow 56"/>
          <p:cNvSpPr/>
          <p:nvPr/>
        </p:nvSpPr>
        <p:spPr>
          <a:xfrm rot="2140617">
            <a:off x="2409862" y="1257374"/>
            <a:ext cx="1547813" cy="18097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19500" name="Group 14"/>
          <p:cNvGrpSpPr>
            <a:grpSpLocks/>
          </p:cNvGrpSpPr>
          <p:nvPr/>
        </p:nvGrpSpPr>
        <p:grpSpPr bwMode="auto">
          <a:xfrm>
            <a:off x="2867062" y="841449"/>
            <a:ext cx="892175" cy="658813"/>
            <a:chOff x="434922" y="4489103"/>
            <a:chExt cx="892009" cy="659227"/>
          </a:xfrm>
        </p:grpSpPr>
        <p:sp>
          <p:nvSpPr>
            <p:cNvPr id="61" name="Rectangle 60"/>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Rectangle 13"/>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8" name="Rectangle 67"/>
          <p:cNvSpPr/>
          <p:nvPr/>
        </p:nvSpPr>
        <p:spPr>
          <a:xfrm>
            <a:off x="41727" y="1811536"/>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9504" name="TextBox 68"/>
          <p:cNvSpPr txBox="1">
            <a:spLocks noChangeArrowheads="1"/>
          </p:cNvSpPr>
          <p:nvPr/>
        </p:nvSpPr>
        <p:spPr bwMode="auto">
          <a:xfrm>
            <a:off x="107978" y="1917774"/>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2</a:t>
            </a:r>
          </a:p>
        </p:txBody>
      </p:sp>
      <p:sp>
        <p:nvSpPr>
          <p:cNvPr id="67" name="Right Arrow 66"/>
          <p:cNvSpPr/>
          <p:nvPr/>
        </p:nvSpPr>
        <p:spPr>
          <a:xfrm rot="10800000">
            <a:off x="2274888" y="1981200"/>
            <a:ext cx="161925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5" name="Rectangle 74"/>
          <p:cNvSpPr/>
          <p:nvPr/>
        </p:nvSpPr>
        <p:spPr>
          <a:xfrm>
            <a:off x="41727" y="3268520"/>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9509" name="TextBox 75"/>
          <p:cNvSpPr txBox="1">
            <a:spLocks noChangeArrowheads="1"/>
          </p:cNvSpPr>
          <p:nvPr/>
        </p:nvSpPr>
        <p:spPr bwMode="auto">
          <a:xfrm>
            <a:off x="107978" y="3375028"/>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3</a:t>
            </a:r>
          </a:p>
        </p:txBody>
      </p:sp>
      <p:sp>
        <p:nvSpPr>
          <p:cNvPr id="77" name="Right Arrow 76"/>
          <p:cNvSpPr/>
          <p:nvPr/>
        </p:nvSpPr>
        <p:spPr>
          <a:xfrm rot="9310474">
            <a:off x="2200275" y="3049588"/>
            <a:ext cx="1727200" cy="17780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8" name="Right Arrow 77"/>
          <p:cNvSpPr/>
          <p:nvPr/>
        </p:nvSpPr>
        <p:spPr>
          <a:xfrm rot="20195513">
            <a:off x="2289175" y="3256037"/>
            <a:ext cx="1720850"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19512" name="Group 78"/>
          <p:cNvGrpSpPr>
            <a:grpSpLocks/>
          </p:cNvGrpSpPr>
          <p:nvPr/>
        </p:nvGrpSpPr>
        <p:grpSpPr bwMode="auto">
          <a:xfrm>
            <a:off x="2682912" y="2892499"/>
            <a:ext cx="892175" cy="658813"/>
            <a:chOff x="434922" y="4489103"/>
            <a:chExt cx="892009" cy="659227"/>
          </a:xfrm>
        </p:grpSpPr>
        <p:sp>
          <p:nvSpPr>
            <p:cNvPr id="80" name="Rectangle 79"/>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1" name="Rectangle 80"/>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grpSp>
        <p:nvGrpSpPr>
          <p:cNvPr id="319513" name="Group 1"/>
          <p:cNvGrpSpPr>
            <a:grpSpLocks/>
          </p:cNvGrpSpPr>
          <p:nvPr/>
        </p:nvGrpSpPr>
        <p:grpSpPr bwMode="auto">
          <a:xfrm>
            <a:off x="3870362" y="1297062"/>
            <a:ext cx="1774825" cy="1870075"/>
            <a:chOff x="2511877" y="4079484"/>
            <a:chExt cx="1775968" cy="1869796"/>
          </a:xfrm>
        </p:grpSpPr>
        <p:sp>
          <p:nvSpPr>
            <p:cNvPr id="44" name="Rectangle 43"/>
            <p:cNvSpPr/>
            <p:nvPr/>
          </p:nvSpPr>
          <p:spPr>
            <a:xfrm>
              <a:off x="2564865" y="4079484"/>
              <a:ext cx="1704873" cy="1869796"/>
            </a:xfrm>
            <a:prstGeom prst="rect">
              <a:avLst/>
            </a:prstGeom>
            <a:solidFill>
              <a:srgbClr val="FFFF0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9530" name="TextBox 44"/>
            <p:cNvSpPr txBox="1">
              <a:spLocks noChangeArrowheads="1"/>
            </p:cNvSpPr>
            <p:nvPr/>
          </p:nvSpPr>
          <p:spPr bwMode="auto">
            <a:xfrm>
              <a:off x="2511877" y="4116482"/>
              <a:ext cx="17759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Metadata Storage</a:t>
              </a:r>
            </a:p>
            <a:p>
              <a:pPr algn="ctr" eaLnBrk="1" hangingPunct="1">
                <a:spcBef>
                  <a:spcPct val="0"/>
                </a:spcBef>
                <a:buFontTx/>
                <a:buNone/>
              </a:pPr>
              <a:r>
                <a:rPr lang="en-US" altLang="en-US" sz="2800" b="1">
                  <a:solidFill>
                    <a:srgbClr val="000000"/>
                  </a:solidFill>
                </a:rPr>
                <a:t>“Personal Portfolio”</a:t>
              </a:r>
            </a:p>
          </p:txBody>
        </p:sp>
      </p:grpSp>
      <p:sp>
        <p:nvSpPr>
          <p:cNvPr id="74" name="Right Arrow 73"/>
          <p:cNvSpPr/>
          <p:nvPr/>
        </p:nvSpPr>
        <p:spPr>
          <a:xfrm>
            <a:off x="2376488" y="2308225"/>
            <a:ext cx="161925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19515" name="Group 70"/>
          <p:cNvGrpSpPr>
            <a:grpSpLocks/>
          </p:cNvGrpSpPr>
          <p:nvPr/>
        </p:nvGrpSpPr>
        <p:grpSpPr bwMode="auto">
          <a:xfrm>
            <a:off x="2703550" y="1947863"/>
            <a:ext cx="892175" cy="658812"/>
            <a:chOff x="434922" y="4489103"/>
            <a:chExt cx="892009" cy="659227"/>
          </a:xfrm>
        </p:grpSpPr>
        <p:sp>
          <p:nvSpPr>
            <p:cNvPr id="72" name="Rectangle 71"/>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3" name="Rectangle 72"/>
            <p:cNvSpPr/>
            <p:nvPr/>
          </p:nvSpPr>
          <p:spPr>
            <a:xfrm>
              <a:off x="503847" y="4525316"/>
              <a:ext cx="760003"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grpSp>
        <p:nvGrpSpPr>
          <p:cNvPr id="319516" name="Group 38"/>
          <p:cNvGrpSpPr>
            <a:grpSpLocks/>
          </p:cNvGrpSpPr>
          <p:nvPr/>
        </p:nvGrpSpPr>
        <p:grpSpPr bwMode="auto">
          <a:xfrm>
            <a:off x="6543676" y="1306513"/>
            <a:ext cx="2349500" cy="1498600"/>
            <a:chOff x="2564865" y="4079484"/>
            <a:chExt cx="2348190" cy="1869796"/>
          </a:xfrm>
        </p:grpSpPr>
        <p:sp>
          <p:nvSpPr>
            <p:cNvPr id="40" name="Rectangle 39"/>
            <p:cNvSpPr/>
            <p:nvPr/>
          </p:nvSpPr>
          <p:spPr>
            <a:xfrm>
              <a:off x="2564865" y="4079484"/>
              <a:ext cx="2348190" cy="1869796"/>
            </a:xfrm>
            <a:prstGeom prst="rect">
              <a:avLst/>
            </a:prstGeom>
            <a:solidFill>
              <a:srgbClr val="FF1DFF"/>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9522" name="TextBox 40"/>
            <p:cNvSpPr txBox="1">
              <a:spLocks noChangeArrowheads="1"/>
            </p:cNvSpPr>
            <p:nvPr/>
          </p:nvSpPr>
          <p:spPr bwMode="auto">
            <a:xfrm>
              <a:off x="2580807" y="4111193"/>
              <a:ext cx="2332248" cy="172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Service Functionality</a:t>
              </a:r>
            </a:p>
            <a:p>
              <a:pPr algn="ctr" eaLnBrk="1" hangingPunct="1">
                <a:spcBef>
                  <a:spcPct val="0"/>
                </a:spcBef>
                <a:buFontTx/>
                <a:buNone/>
              </a:pPr>
              <a:r>
                <a:rPr lang="en-US" altLang="en-US" sz="2800" b="1">
                  <a:solidFill>
                    <a:srgbClr val="000000"/>
                  </a:solidFill>
                </a:rPr>
                <a:t>(BI Analytics)</a:t>
              </a:r>
            </a:p>
          </p:txBody>
        </p:sp>
      </p:grpSp>
      <p:sp>
        <p:nvSpPr>
          <p:cNvPr id="42" name="Right Arrow 41"/>
          <p:cNvSpPr/>
          <p:nvPr/>
        </p:nvSpPr>
        <p:spPr>
          <a:xfrm rot="10800000">
            <a:off x="5530851" y="1774825"/>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3" name="Right Arrow 42"/>
          <p:cNvSpPr/>
          <p:nvPr/>
        </p:nvSpPr>
        <p:spPr>
          <a:xfrm>
            <a:off x="5583238" y="2173288"/>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0514" name="Group 2"/>
          <p:cNvGrpSpPr>
            <a:grpSpLocks/>
          </p:cNvGrpSpPr>
          <p:nvPr/>
        </p:nvGrpSpPr>
        <p:grpSpPr bwMode="auto">
          <a:xfrm>
            <a:off x="6508802" y="4727649"/>
            <a:ext cx="2254758" cy="2009775"/>
            <a:chOff x="6481232" y="4827325"/>
            <a:chExt cx="2255673" cy="2009403"/>
          </a:xfrm>
        </p:grpSpPr>
        <p:pic>
          <p:nvPicPr>
            <p:cNvPr id="32056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1232" y="5584847"/>
              <a:ext cx="1204467" cy="125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69" name="Picture 2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2082" y="4827325"/>
              <a:ext cx="1052606" cy="138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670153" y="6070355"/>
              <a:ext cx="1066752" cy="64621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sp>
        <p:nvSpPr>
          <p:cNvPr id="56" name="Right Arrow 55"/>
          <p:cNvSpPr/>
          <p:nvPr/>
        </p:nvSpPr>
        <p:spPr>
          <a:xfrm rot="12903161">
            <a:off x="2320926" y="1008137"/>
            <a:ext cx="1716088" cy="17462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41727" y="336948"/>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0519" name="TextBox 11"/>
          <p:cNvSpPr txBox="1">
            <a:spLocks noChangeArrowheads="1"/>
          </p:cNvSpPr>
          <p:nvPr/>
        </p:nvSpPr>
        <p:spPr bwMode="auto">
          <a:xfrm>
            <a:off x="107978" y="442913"/>
            <a:ext cx="2327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1</a:t>
            </a:r>
          </a:p>
        </p:txBody>
      </p:sp>
      <p:sp>
        <p:nvSpPr>
          <p:cNvPr id="57" name="Right Arrow 56"/>
          <p:cNvSpPr/>
          <p:nvPr/>
        </p:nvSpPr>
        <p:spPr>
          <a:xfrm rot="2140617">
            <a:off x="2409862" y="1257374"/>
            <a:ext cx="1547813" cy="18097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0521" name="Group 14"/>
          <p:cNvGrpSpPr>
            <a:grpSpLocks/>
          </p:cNvGrpSpPr>
          <p:nvPr/>
        </p:nvGrpSpPr>
        <p:grpSpPr bwMode="auto">
          <a:xfrm>
            <a:off x="2703550" y="731838"/>
            <a:ext cx="892175" cy="658812"/>
            <a:chOff x="434922" y="4489103"/>
            <a:chExt cx="892009" cy="659227"/>
          </a:xfrm>
        </p:grpSpPr>
        <p:sp>
          <p:nvSpPr>
            <p:cNvPr id="61" name="Rectangle 60"/>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Rectangle 13"/>
            <p:cNvSpPr/>
            <p:nvPr/>
          </p:nvSpPr>
          <p:spPr>
            <a:xfrm>
              <a:off x="503847" y="4525316"/>
              <a:ext cx="760003"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8" name="Rectangle 67"/>
          <p:cNvSpPr/>
          <p:nvPr/>
        </p:nvSpPr>
        <p:spPr>
          <a:xfrm>
            <a:off x="41727" y="1811536"/>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0525" name="TextBox 68"/>
          <p:cNvSpPr txBox="1">
            <a:spLocks noChangeArrowheads="1"/>
          </p:cNvSpPr>
          <p:nvPr/>
        </p:nvSpPr>
        <p:spPr bwMode="auto">
          <a:xfrm>
            <a:off x="107978" y="1917774"/>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2</a:t>
            </a:r>
          </a:p>
        </p:txBody>
      </p:sp>
      <p:sp>
        <p:nvSpPr>
          <p:cNvPr id="67" name="Right Arrow 66"/>
          <p:cNvSpPr/>
          <p:nvPr/>
        </p:nvSpPr>
        <p:spPr>
          <a:xfrm rot="10800000">
            <a:off x="2274888" y="1981200"/>
            <a:ext cx="161925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5" name="Rectangle 74"/>
          <p:cNvSpPr/>
          <p:nvPr/>
        </p:nvSpPr>
        <p:spPr>
          <a:xfrm>
            <a:off x="41727" y="3268520"/>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0530" name="TextBox 75"/>
          <p:cNvSpPr txBox="1">
            <a:spLocks noChangeArrowheads="1"/>
          </p:cNvSpPr>
          <p:nvPr/>
        </p:nvSpPr>
        <p:spPr bwMode="auto">
          <a:xfrm>
            <a:off x="107978" y="3375028"/>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3</a:t>
            </a:r>
          </a:p>
        </p:txBody>
      </p:sp>
      <p:sp>
        <p:nvSpPr>
          <p:cNvPr id="77" name="Right Arrow 76"/>
          <p:cNvSpPr/>
          <p:nvPr/>
        </p:nvSpPr>
        <p:spPr>
          <a:xfrm rot="9310474">
            <a:off x="2200275" y="3049588"/>
            <a:ext cx="1727200" cy="17780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8" name="Right Arrow 77"/>
          <p:cNvSpPr/>
          <p:nvPr/>
        </p:nvSpPr>
        <p:spPr>
          <a:xfrm rot="20195513">
            <a:off x="2289175" y="3256037"/>
            <a:ext cx="1720850"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0533" name="Group 78"/>
          <p:cNvGrpSpPr>
            <a:grpSpLocks/>
          </p:cNvGrpSpPr>
          <p:nvPr/>
        </p:nvGrpSpPr>
        <p:grpSpPr bwMode="auto">
          <a:xfrm>
            <a:off x="2682912" y="2892499"/>
            <a:ext cx="892175" cy="658813"/>
            <a:chOff x="434922" y="4489103"/>
            <a:chExt cx="892009" cy="659227"/>
          </a:xfrm>
        </p:grpSpPr>
        <p:sp>
          <p:nvSpPr>
            <p:cNvPr id="80" name="Rectangle 79"/>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1" name="Rectangle 80"/>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grpSp>
        <p:nvGrpSpPr>
          <p:cNvPr id="320534" name="Group 1"/>
          <p:cNvGrpSpPr>
            <a:grpSpLocks/>
          </p:cNvGrpSpPr>
          <p:nvPr/>
        </p:nvGrpSpPr>
        <p:grpSpPr bwMode="auto">
          <a:xfrm>
            <a:off x="3941763" y="1206574"/>
            <a:ext cx="1776412" cy="1870075"/>
            <a:chOff x="2511877" y="4079484"/>
            <a:chExt cx="1775968" cy="1869796"/>
          </a:xfrm>
        </p:grpSpPr>
        <p:sp>
          <p:nvSpPr>
            <p:cNvPr id="44" name="Rectangle 43"/>
            <p:cNvSpPr/>
            <p:nvPr/>
          </p:nvSpPr>
          <p:spPr>
            <a:xfrm>
              <a:off x="2564865" y="4079484"/>
              <a:ext cx="1704873" cy="1869796"/>
            </a:xfrm>
            <a:prstGeom prst="rect">
              <a:avLst/>
            </a:prstGeom>
            <a:solidFill>
              <a:srgbClr val="FFFF0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0559" name="TextBox 44"/>
            <p:cNvSpPr txBox="1">
              <a:spLocks noChangeArrowheads="1"/>
            </p:cNvSpPr>
            <p:nvPr/>
          </p:nvSpPr>
          <p:spPr bwMode="auto">
            <a:xfrm>
              <a:off x="2511877" y="4116482"/>
              <a:ext cx="17759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Metadata Storage</a:t>
              </a:r>
            </a:p>
            <a:p>
              <a:pPr algn="ctr" eaLnBrk="1" hangingPunct="1">
                <a:spcBef>
                  <a:spcPct val="0"/>
                </a:spcBef>
                <a:buFontTx/>
                <a:buNone/>
              </a:pPr>
              <a:r>
                <a:rPr lang="en-US" altLang="en-US" sz="2800" b="1">
                  <a:solidFill>
                    <a:srgbClr val="000000"/>
                  </a:solidFill>
                </a:rPr>
                <a:t>“Personal Portfolio”</a:t>
              </a:r>
            </a:p>
          </p:txBody>
        </p:sp>
      </p:grpSp>
      <p:sp>
        <p:nvSpPr>
          <p:cNvPr id="74" name="Right Arrow 73"/>
          <p:cNvSpPr/>
          <p:nvPr/>
        </p:nvSpPr>
        <p:spPr>
          <a:xfrm>
            <a:off x="2376488" y="2308225"/>
            <a:ext cx="161925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0536" name="Group 70"/>
          <p:cNvGrpSpPr>
            <a:grpSpLocks/>
          </p:cNvGrpSpPr>
          <p:nvPr/>
        </p:nvGrpSpPr>
        <p:grpSpPr bwMode="auto">
          <a:xfrm>
            <a:off x="2703550" y="1947863"/>
            <a:ext cx="892175" cy="658812"/>
            <a:chOff x="434922" y="4489103"/>
            <a:chExt cx="892009" cy="659227"/>
          </a:xfrm>
        </p:grpSpPr>
        <p:sp>
          <p:nvSpPr>
            <p:cNvPr id="72" name="Rectangle 71"/>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3" name="Rectangle 72"/>
            <p:cNvSpPr/>
            <p:nvPr/>
          </p:nvSpPr>
          <p:spPr>
            <a:xfrm>
              <a:off x="503847" y="4525316"/>
              <a:ext cx="760003"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grpSp>
        <p:nvGrpSpPr>
          <p:cNvPr id="320537" name="Group 38"/>
          <p:cNvGrpSpPr>
            <a:grpSpLocks/>
          </p:cNvGrpSpPr>
          <p:nvPr/>
        </p:nvGrpSpPr>
        <p:grpSpPr bwMode="auto">
          <a:xfrm>
            <a:off x="6543676" y="1306513"/>
            <a:ext cx="2349500" cy="1498600"/>
            <a:chOff x="2564865" y="4079484"/>
            <a:chExt cx="2348190" cy="1869796"/>
          </a:xfrm>
        </p:grpSpPr>
        <p:sp>
          <p:nvSpPr>
            <p:cNvPr id="40" name="Rectangle 39"/>
            <p:cNvSpPr/>
            <p:nvPr/>
          </p:nvSpPr>
          <p:spPr>
            <a:xfrm>
              <a:off x="2564865" y="4079484"/>
              <a:ext cx="2348190" cy="1869796"/>
            </a:xfrm>
            <a:prstGeom prst="rect">
              <a:avLst/>
            </a:prstGeom>
            <a:solidFill>
              <a:srgbClr val="FF1DFF"/>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0551" name="TextBox 40"/>
            <p:cNvSpPr txBox="1">
              <a:spLocks noChangeArrowheads="1"/>
            </p:cNvSpPr>
            <p:nvPr/>
          </p:nvSpPr>
          <p:spPr bwMode="auto">
            <a:xfrm>
              <a:off x="2580807" y="4111193"/>
              <a:ext cx="2332248" cy="172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Service Functionality</a:t>
              </a:r>
            </a:p>
            <a:p>
              <a:pPr algn="ctr" eaLnBrk="1" hangingPunct="1">
                <a:spcBef>
                  <a:spcPct val="0"/>
                </a:spcBef>
                <a:buFontTx/>
                <a:buNone/>
              </a:pPr>
              <a:r>
                <a:rPr lang="en-US" altLang="en-US" sz="2800" b="1">
                  <a:solidFill>
                    <a:srgbClr val="000000"/>
                  </a:solidFill>
                </a:rPr>
                <a:t>(BI Analytics)</a:t>
              </a:r>
            </a:p>
          </p:txBody>
        </p:sp>
      </p:grpSp>
      <p:sp>
        <p:nvSpPr>
          <p:cNvPr id="42" name="Right Arrow 41"/>
          <p:cNvSpPr/>
          <p:nvPr/>
        </p:nvSpPr>
        <p:spPr>
          <a:xfrm rot="10800000">
            <a:off x="5530851" y="1774825"/>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3" name="Right Arrow 42"/>
          <p:cNvSpPr/>
          <p:nvPr/>
        </p:nvSpPr>
        <p:spPr>
          <a:xfrm>
            <a:off x="5583238" y="2173288"/>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8" name="Right Arrow 37"/>
          <p:cNvSpPr/>
          <p:nvPr/>
        </p:nvSpPr>
        <p:spPr>
          <a:xfrm rot="5400000">
            <a:off x="6622293" y="3642519"/>
            <a:ext cx="1800225" cy="179388"/>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6" name="Right Arrow 45"/>
          <p:cNvSpPr/>
          <p:nvPr/>
        </p:nvSpPr>
        <p:spPr>
          <a:xfrm rot="16200000">
            <a:off x="6987418" y="3602832"/>
            <a:ext cx="1800225" cy="179388"/>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0542" name="Group 46"/>
          <p:cNvGrpSpPr>
            <a:grpSpLocks/>
          </p:cNvGrpSpPr>
          <p:nvPr/>
        </p:nvGrpSpPr>
        <p:grpSpPr bwMode="auto">
          <a:xfrm>
            <a:off x="7200991" y="3119438"/>
            <a:ext cx="933269" cy="658812"/>
            <a:chOff x="417303" y="4489103"/>
            <a:chExt cx="933088" cy="659227"/>
          </a:xfrm>
        </p:grpSpPr>
        <p:sp>
          <p:nvSpPr>
            <p:cNvPr id="48" name="Rectangle 47"/>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9" name="Rectangle 48"/>
            <p:cNvSpPr/>
            <p:nvPr/>
          </p:nvSpPr>
          <p:spPr>
            <a:xfrm>
              <a:off x="417303" y="4525316"/>
              <a:ext cx="933088"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WUI</a:t>
              </a:r>
            </a:p>
          </p:txBody>
        </p:sp>
      </p:grpSp>
      <p:sp>
        <p:nvSpPr>
          <p:cNvPr id="53" name="Rounded Rectangular Callout 52"/>
          <p:cNvSpPr/>
          <p:nvPr/>
        </p:nvSpPr>
        <p:spPr>
          <a:xfrm>
            <a:off x="5564188" y="3336925"/>
            <a:ext cx="1147762" cy="784225"/>
          </a:xfrm>
          <a:prstGeom prst="wedgeRoundRectCallout">
            <a:avLst>
              <a:gd name="adj1" fmla="val 87943"/>
              <a:gd name="adj2" fmla="val -41146"/>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800" b="1" i="1" dirty="0">
                <a:solidFill>
                  <a:srgbClr val="1F497D"/>
                </a:solidFill>
              </a:rPr>
              <a:t>W</a:t>
            </a:r>
            <a:r>
              <a:rPr lang="en-US" sz="1800" i="1" dirty="0">
                <a:solidFill>
                  <a:srgbClr val="1F497D"/>
                </a:solidFill>
              </a:rPr>
              <a:t>eb </a:t>
            </a:r>
            <a:r>
              <a:rPr lang="en-US" sz="1800" b="1" i="1" dirty="0">
                <a:solidFill>
                  <a:srgbClr val="1F497D"/>
                </a:solidFill>
              </a:rPr>
              <a:t>U</a:t>
            </a:r>
            <a:r>
              <a:rPr lang="en-US" sz="1800" i="1" dirty="0">
                <a:solidFill>
                  <a:srgbClr val="1F497D"/>
                </a:solidFill>
              </a:rPr>
              <a:t>ser </a:t>
            </a:r>
            <a:r>
              <a:rPr lang="en-US" sz="1800" b="1" i="1" dirty="0">
                <a:solidFill>
                  <a:srgbClr val="1F497D"/>
                </a:solidFill>
              </a:rPr>
              <a:t>I</a:t>
            </a:r>
            <a:r>
              <a:rPr lang="en-US" sz="1800" i="1" dirty="0">
                <a:solidFill>
                  <a:srgbClr val="1F497D"/>
                </a:solidFill>
              </a:rPr>
              <a:t>nterface</a:t>
            </a:r>
            <a:r>
              <a:rPr lang="en-US" sz="1800" dirty="0">
                <a:solidFill>
                  <a:srgbClr val="1F497D"/>
                </a:solidFill>
              </a:rPr>
              <a:t>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538" name="Group 2"/>
          <p:cNvGrpSpPr>
            <a:grpSpLocks/>
          </p:cNvGrpSpPr>
          <p:nvPr/>
        </p:nvGrpSpPr>
        <p:grpSpPr bwMode="auto">
          <a:xfrm>
            <a:off x="6535792" y="4764162"/>
            <a:ext cx="2254758" cy="2009775"/>
            <a:chOff x="6481232" y="4827325"/>
            <a:chExt cx="2255673" cy="2009403"/>
          </a:xfrm>
        </p:grpSpPr>
        <p:pic>
          <p:nvPicPr>
            <p:cNvPr id="32160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1232" y="5584847"/>
              <a:ext cx="1204467" cy="125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605" name="Picture 2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2082" y="4827325"/>
              <a:ext cx="1052606" cy="138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670153" y="6070355"/>
              <a:ext cx="1066752" cy="64621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sp>
        <p:nvSpPr>
          <p:cNvPr id="56" name="Right Arrow 55"/>
          <p:cNvSpPr/>
          <p:nvPr/>
        </p:nvSpPr>
        <p:spPr>
          <a:xfrm rot="12903161">
            <a:off x="2320926" y="1008137"/>
            <a:ext cx="1716088" cy="17462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41727" y="336948"/>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1543" name="TextBox 11"/>
          <p:cNvSpPr txBox="1">
            <a:spLocks noChangeArrowheads="1"/>
          </p:cNvSpPr>
          <p:nvPr/>
        </p:nvSpPr>
        <p:spPr bwMode="auto">
          <a:xfrm>
            <a:off x="107978" y="442913"/>
            <a:ext cx="2327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1</a:t>
            </a:r>
          </a:p>
        </p:txBody>
      </p:sp>
      <p:sp>
        <p:nvSpPr>
          <p:cNvPr id="57" name="Right Arrow 56"/>
          <p:cNvSpPr/>
          <p:nvPr/>
        </p:nvSpPr>
        <p:spPr>
          <a:xfrm rot="2140617">
            <a:off x="2409862" y="1257374"/>
            <a:ext cx="1547813" cy="18097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1545" name="Group 14"/>
          <p:cNvGrpSpPr>
            <a:grpSpLocks/>
          </p:cNvGrpSpPr>
          <p:nvPr/>
        </p:nvGrpSpPr>
        <p:grpSpPr bwMode="auto">
          <a:xfrm>
            <a:off x="2703550" y="731838"/>
            <a:ext cx="892175" cy="658812"/>
            <a:chOff x="434922" y="4489103"/>
            <a:chExt cx="892009" cy="659227"/>
          </a:xfrm>
        </p:grpSpPr>
        <p:sp>
          <p:nvSpPr>
            <p:cNvPr id="61" name="Rectangle 60"/>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Rectangle 13"/>
            <p:cNvSpPr/>
            <p:nvPr/>
          </p:nvSpPr>
          <p:spPr>
            <a:xfrm>
              <a:off x="503847" y="4525316"/>
              <a:ext cx="760003"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8" name="Rectangle 67"/>
          <p:cNvSpPr/>
          <p:nvPr/>
        </p:nvSpPr>
        <p:spPr>
          <a:xfrm>
            <a:off x="41727" y="1811536"/>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1549" name="TextBox 68"/>
          <p:cNvSpPr txBox="1">
            <a:spLocks noChangeArrowheads="1"/>
          </p:cNvSpPr>
          <p:nvPr/>
        </p:nvSpPr>
        <p:spPr bwMode="auto">
          <a:xfrm>
            <a:off x="107978" y="1917774"/>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2</a:t>
            </a:r>
          </a:p>
        </p:txBody>
      </p:sp>
      <p:sp>
        <p:nvSpPr>
          <p:cNvPr id="67" name="Right Arrow 66"/>
          <p:cNvSpPr/>
          <p:nvPr/>
        </p:nvSpPr>
        <p:spPr>
          <a:xfrm rot="10800000">
            <a:off x="2274888" y="1981200"/>
            <a:ext cx="161925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5" name="Rectangle 74"/>
          <p:cNvSpPr/>
          <p:nvPr/>
        </p:nvSpPr>
        <p:spPr>
          <a:xfrm>
            <a:off x="41727" y="3268520"/>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1554" name="TextBox 75"/>
          <p:cNvSpPr txBox="1">
            <a:spLocks noChangeArrowheads="1"/>
          </p:cNvSpPr>
          <p:nvPr/>
        </p:nvSpPr>
        <p:spPr bwMode="auto">
          <a:xfrm>
            <a:off x="107978" y="3375028"/>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3</a:t>
            </a:r>
          </a:p>
        </p:txBody>
      </p:sp>
      <p:sp>
        <p:nvSpPr>
          <p:cNvPr id="77" name="Right Arrow 76"/>
          <p:cNvSpPr/>
          <p:nvPr/>
        </p:nvSpPr>
        <p:spPr>
          <a:xfrm rot="9310474">
            <a:off x="2200275" y="3049588"/>
            <a:ext cx="1727200" cy="17780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8" name="Right Arrow 77"/>
          <p:cNvSpPr/>
          <p:nvPr/>
        </p:nvSpPr>
        <p:spPr>
          <a:xfrm rot="20195513">
            <a:off x="2289175" y="3256037"/>
            <a:ext cx="1720850"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1557" name="Group 78"/>
          <p:cNvGrpSpPr>
            <a:grpSpLocks/>
          </p:cNvGrpSpPr>
          <p:nvPr/>
        </p:nvGrpSpPr>
        <p:grpSpPr bwMode="auto">
          <a:xfrm>
            <a:off x="2682912" y="2892499"/>
            <a:ext cx="892175" cy="658813"/>
            <a:chOff x="434922" y="4489103"/>
            <a:chExt cx="892009" cy="659227"/>
          </a:xfrm>
        </p:grpSpPr>
        <p:sp>
          <p:nvSpPr>
            <p:cNvPr id="80" name="Rectangle 79"/>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1" name="Rectangle 80"/>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grpSp>
        <p:nvGrpSpPr>
          <p:cNvPr id="321558" name="Group 1"/>
          <p:cNvGrpSpPr>
            <a:grpSpLocks/>
          </p:cNvGrpSpPr>
          <p:nvPr/>
        </p:nvGrpSpPr>
        <p:grpSpPr bwMode="auto">
          <a:xfrm>
            <a:off x="3941763" y="1206574"/>
            <a:ext cx="1776412" cy="1870075"/>
            <a:chOff x="2511877" y="4079484"/>
            <a:chExt cx="1775968" cy="1869796"/>
          </a:xfrm>
        </p:grpSpPr>
        <p:sp>
          <p:nvSpPr>
            <p:cNvPr id="44" name="Rectangle 43"/>
            <p:cNvSpPr/>
            <p:nvPr/>
          </p:nvSpPr>
          <p:spPr>
            <a:xfrm>
              <a:off x="2564865" y="4079484"/>
              <a:ext cx="1704873" cy="1869796"/>
            </a:xfrm>
            <a:prstGeom prst="rect">
              <a:avLst/>
            </a:prstGeom>
            <a:solidFill>
              <a:srgbClr val="FFFF0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1595" name="TextBox 44"/>
            <p:cNvSpPr txBox="1">
              <a:spLocks noChangeArrowheads="1"/>
            </p:cNvSpPr>
            <p:nvPr/>
          </p:nvSpPr>
          <p:spPr bwMode="auto">
            <a:xfrm>
              <a:off x="2511877" y="4116482"/>
              <a:ext cx="17759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Metadata Storage</a:t>
              </a:r>
            </a:p>
            <a:p>
              <a:pPr algn="ctr" eaLnBrk="1" hangingPunct="1">
                <a:spcBef>
                  <a:spcPct val="0"/>
                </a:spcBef>
                <a:buFontTx/>
                <a:buNone/>
              </a:pPr>
              <a:r>
                <a:rPr lang="en-US" altLang="en-US" sz="2800" b="1">
                  <a:solidFill>
                    <a:srgbClr val="000000"/>
                  </a:solidFill>
                </a:rPr>
                <a:t>“Personal Portfolio”</a:t>
              </a:r>
            </a:p>
          </p:txBody>
        </p:sp>
      </p:grpSp>
      <p:sp>
        <p:nvSpPr>
          <p:cNvPr id="74" name="Right Arrow 73"/>
          <p:cNvSpPr/>
          <p:nvPr/>
        </p:nvSpPr>
        <p:spPr>
          <a:xfrm>
            <a:off x="2376488" y="2308225"/>
            <a:ext cx="161925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1560" name="Group 70"/>
          <p:cNvGrpSpPr>
            <a:grpSpLocks/>
          </p:cNvGrpSpPr>
          <p:nvPr/>
        </p:nvGrpSpPr>
        <p:grpSpPr bwMode="auto">
          <a:xfrm>
            <a:off x="2703550" y="1947863"/>
            <a:ext cx="892175" cy="658812"/>
            <a:chOff x="434922" y="4489103"/>
            <a:chExt cx="892009" cy="659227"/>
          </a:xfrm>
        </p:grpSpPr>
        <p:sp>
          <p:nvSpPr>
            <p:cNvPr id="72" name="Rectangle 71"/>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3" name="Rectangle 72"/>
            <p:cNvSpPr/>
            <p:nvPr/>
          </p:nvSpPr>
          <p:spPr>
            <a:xfrm>
              <a:off x="503847" y="4525316"/>
              <a:ext cx="760003"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grpSp>
        <p:nvGrpSpPr>
          <p:cNvPr id="321561" name="Group 38"/>
          <p:cNvGrpSpPr>
            <a:grpSpLocks/>
          </p:cNvGrpSpPr>
          <p:nvPr/>
        </p:nvGrpSpPr>
        <p:grpSpPr bwMode="auto">
          <a:xfrm>
            <a:off x="6543676" y="1306513"/>
            <a:ext cx="2349500" cy="1498600"/>
            <a:chOff x="2564865" y="4079484"/>
            <a:chExt cx="2348190" cy="1869796"/>
          </a:xfrm>
        </p:grpSpPr>
        <p:sp>
          <p:nvSpPr>
            <p:cNvPr id="40" name="Rectangle 39"/>
            <p:cNvSpPr/>
            <p:nvPr/>
          </p:nvSpPr>
          <p:spPr>
            <a:xfrm>
              <a:off x="2564865" y="4079484"/>
              <a:ext cx="2348190" cy="1869796"/>
            </a:xfrm>
            <a:prstGeom prst="rect">
              <a:avLst/>
            </a:prstGeom>
            <a:solidFill>
              <a:srgbClr val="FF1DFF"/>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1587" name="TextBox 40"/>
            <p:cNvSpPr txBox="1">
              <a:spLocks noChangeArrowheads="1"/>
            </p:cNvSpPr>
            <p:nvPr/>
          </p:nvSpPr>
          <p:spPr bwMode="auto">
            <a:xfrm>
              <a:off x="2580807" y="4111193"/>
              <a:ext cx="2332248" cy="172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Service Functionality</a:t>
              </a:r>
            </a:p>
            <a:p>
              <a:pPr algn="ctr" eaLnBrk="1" hangingPunct="1">
                <a:spcBef>
                  <a:spcPct val="0"/>
                </a:spcBef>
                <a:buFontTx/>
                <a:buNone/>
              </a:pPr>
              <a:r>
                <a:rPr lang="en-US" altLang="en-US" sz="2800" b="1">
                  <a:solidFill>
                    <a:srgbClr val="000000"/>
                  </a:solidFill>
                </a:rPr>
                <a:t>(BI Analytics)</a:t>
              </a:r>
            </a:p>
          </p:txBody>
        </p:sp>
      </p:grpSp>
      <p:sp>
        <p:nvSpPr>
          <p:cNvPr id="42" name="Right Arrow 41"/>
          <p:cNvSpPr/>
          <p:nvPr/>
        </p:nvSpPr>
        <p:spPr>
          <a:xfrm rot="10800000">
            <a:off x="5530851" y="1774825"/>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3" name="Right Arrow 42"/>
          <p:cNvSpPr/>
          <p:nvPr/>
        </p:nvSpPr>
        <p:spPr>
          <a:xfrm>
            <a:off x="5583238" y="2173288"/>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8" name="Right Arrow 37"/>
          <p:cNvSpPr/>
          <p:nvPr/>
        </p:nvSpPr>
        <p:spPr>
          <a:xfrm rot="5400000">
            <a:off x="6559551" y="3714752"/>
            <a:ext cx="1979612"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6" name="Right Arrow 45"/>
          <p:cNvSpPr/>
          <p:nvPr/>
        </p:nvSpPr>
        <p:spPr>
          <a:xfrm rot="16200000">
            <a:off x="6897688" y="3667125"/>
            <a:ext cx="1979612" cy="179388"/>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1566" name="Group 46"/>
          <p:cNvGrpSpPr>
            <a:grpSpLocks/>
          </p:cNvGrpSpPr>
          <p:nvPr/>
        </p:nvGrpSpPr>
        <p:grpSpPr bwMode="auto">
          <a:xfrm>
            <a:off x="7200991" y="3119438"/>
            <a:ext cx="933269" cy="658812"/>
            <a:chOff x="417303" y="4489103"/>
            <a:chExt cx="933088" cy="659227"/>
          </a:xfrm>
        </p:grpSpPr>
        <p:sp>
          <p:nvSpPr>
            <p:cNvPr id="48" name="Rectangle 47"/>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9" name="Rectangle 48"/>
            <p:cNvSpPr/>
            <p:nvPr/>
          </p:nvSpPr>
          <p:spPr>
            <a:xfrm>
              <a:off x="417303" y="4525316"/>
              <a:ext cx="933088"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WUI</a:t>
              </a:r>
            </a:p>
          </p:txBody>
        </p:sp>
      </p:grpSp>
      <p:sp>
        <p:nvSpPr>
          <p:cNvPr id="58" name="Right Arrow 57"/>
          <p:cNvSpPr/>
          <p:nvPr/>
        </p:nvSpPr>
        <p:spPr>
          <a:xfrm rot="7981846">
            <a:off x="4215607" y="3855247"/>
            <a:ext cx="3059112" cy="17780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9" name="Right Arrow 58"/>
          <p:cNvSpPr/>
          <p:nvPr/>
        </p:nvSpPr>
        <p:spPr>
          <a:xfrm rot="18801954">
            <a:off x="4552178" y="3804452"/>
            <a:ext cx="3059113" cy="18097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1569" name="Group 51"/>
          <p:cNvGrpSpPr>
            <a:grpSpLocks/>
          </p:cNvGrpSpPr>
          <p:nvPr/>
        </p:nvGrpSpPr>
        <p:grpSpPr bwMode="auto">
          <a:xfrm>
            <a:off x="5962687" y="3144838"/>
            <a:ext cx="892175" cy="660400"/>
            <a:chOff x="434922" y="4489103"/>
            <a:chExt cx="892009" cy="659227"/>
          </a:xfrm>
        </p:grpSpPr>
        <p:sp>
          <p:nvSpPr>
            <p:cNvPr id="54" name="Rectangle 53"/>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5" name="Rectangle 54"/>
            <p:cNvSpPr/>
            <p:nvPr/>
          </p:nvSpPr>
          <p:spPr>
            <a:xfrm>
              <a:off x="503847" y="4525316"/>
              <a:ext cx="760003" cy="58373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0" name="Rounded Rectangular Callout 59"/>
          <p:cNvSpPr/>
          <p:nvPr/>
        </p:nvSpPr>
        <p:spPr>
          <a:xfrm>
            <a:off x="4184687" y="3289304"/>
            <a:ext cx="1292225" cy="785813"/>
          </a:xfrm>
          <a:prstGeom prst="wedgeRoundRectCallout">
            <a:avLst>
              <a:gd name="adj1" fmla="val 87943"/>
              <a:gd name="adj2" fmla="val -41146"/>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800" b="1" i="1" dirty="0">
                <a:solidFill>
                  <a:srgbClr val="1F497D"/>
                </a:solidFill>
              </a:rPr>
              <a:t>API for exporting services</a:t>
            </a:r>
            <a:endParaRPr lang="en-US" sz="1800" dirty="0">
              <a:solidFill>
                <a:srgbClr val="1F497D"/>
              </a:solidFill>
            </a:endParaRPr>
          </a:p>
        </p:txBody>
      </p:sp>
      <p:grpSp>
        <p:nvGrpSpPr>
          <p:cNvPr id="321571" name="Group 3"/>
          <p:cNvGrpSpPr>
            <a:grpSpLocks/>
          </p:cNvGrpSpPr>
          <p:nvPr/>
        </p:nvGrpSpPr>
        <p:grpSpPr bwMode="auto">
          <a:xfrm>
            <a:off x="3452813" y="5076825"/>
            <a:ext cx="2478087" cy="1652588"/>
            <a:chOff x="2954004" y="5166660"/>
            <a:chExt cx="2478034" cy="1651961"/>
          </a:xfrm>
        </p:grpSpPr>
        <p:sp>
          <p:nvSpPr>
            <p:cNvPr id="63" name="Rectangle 62"/>
            <p:cNvSpPr/>
            <p:nvPr/>
          </p:nvSpPr>
          <p:spPr>
            <a:xfrm>
              <a:off x="2954004" y="5166660"/>
              <a:ext cx="2460490" cy="1651961"/>
            </a:xfrm>
            <a:prstGeom prst="rect">
              <a:avLst/>
            </a:prstGeom>
            <a:solidFill>
              <a:srgbClr val="F79747"/>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1575" name="TextBox 63"/>
            <p:cNvSpPr txBox="1">
              <a:spLocks noChangeArrowheads="1"/>
            </p:cNvSpPr>
            <p:nvPr/>
          </p:nvSpPr>
          <p:spPr bwMode="auto">
            <a:xfrm>
              <a:off x="2975431" y="5198757"/>
              <a:ext cx="2456607" cy="156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C00000"/>
                  </a:solidFill>
                </a:rPr>
                <a:t>External systems/services, which query our functionality</a:t>
              </a:r>
            </a:p>
          </p:txBody>
        </p:sp>
      </p:gr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2562" name="Group 2"/>
          <p:cNvGrpSpPr>
            <a:grpSpLocks/>
          </p:cNvGrpSpPr>
          <p:nvPr/>
        </p:nvGrpSpPr>
        <p:grpSpPr bwMode="auto">
          <a:xfrm>
            <a:off x="6535792" y="4764162"/>
            <a:ext cx="2254758" cy="2009775"/>
            <a:chOff x="6481232" y="4827325"/>
            <a:chExt cx="2255673" cy="2009403"/>
          </a:xfrm>
        </p:grpSpPr>
        <p:pic>
          <p:nvPicPr>
            <p:cNvPr id="32263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1232" y="5584847"/>
              <a:ext cx="1204467" cy="125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632" name="Picture 2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2082" y="4827325"/>
              <a:ext cx="1052606" cy="138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670153" y="6070355"/>
              <a:ext cx="1066752" cy="64621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sp>
        <p:nvSpPr>
          <p:cNvPr id="56" name="Right Arrow 55"/>
          <p:cNvSpPr/>
          <p:nvPr/>
        </p:nvSpPr>
        <p:spPr>
          <a:xfrm rot="12903161">
            <a:off x="2320926" y="1008137"/>
            <a:ext cx="1716088" cy="17462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41727" y="336948"/>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2567" name="TextBox 11"/>
          <p:cNvSpPr txBox="1">
            <a:spLocks noChangeArrowheads="1"/>
          </p:cNvSpPr>
          <p:nvPr/>
        </p:nvSpPr>
        <p:spPr bwMode="auto">
          <a:xfrm>
            <a:off x="107978" y="442913"/>
            <a:ext cx="2327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1</a:t>
            </a:r>
          </a:p>
        </p:txBody>
      </p:sp>
      <p:sp>
        <p:nvSpPr>
          <p:cNvPr id="57" name="Right Arrow 56"/>
          <p:cNvSpPr/>
          <p:nvPr/>
        </p:nvSpPr>
        <p:spPr>
          <a:xfrm rot="2140617">
            <a:off x="2409862" y="1257374"/>
            <a:ext cx="1547813" cy="18097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2569" name="Group 14"/>
          <p:cNvGrpSpPr>
            <a:grpSpLocks/>
          </p:cNvGrpSpPr>
          <p:nvPr/>
        </p:nvGrpSpPr>
        <p:grpSpPr bwMode="auto">
          <a:xfrm>
            <a:off x="2703550" y="731838"/>
            <a:ext cx="892175" cy="658812"/>
            <a:chOff x="434922" y="4489103"/>
            <a:chExt cx="892009" cy="659227"/>
          </a:xfrm>
        </p:grpSpPr>
        <p:sp>
          <p:nvSpPr>
            <p:cNvPr id="61" name="Rectangle 60"/>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Rectangle 13"/>
            <p:cNvSpPr/>
            <p:nvPr/>
          </p:nvSpPr>
          <p:spPr>
            <a:xfrm>
              <a:off x="503847" y="4525316"/>
              <a:ext cx="760003"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8" name="Rectangle 67"/>
          <p:cNvSpPr/>
          <p:nvPr/>
        </p:nvSpPr>
        <p:spPr>
          <a:xfrm>
            <a:off x="41727" y="1811536"/>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2573" name="TextBox 68"/>
          <p:cNvSpPr txBox="1">
            <a:spLocks noChangeArrowheads="1"/>
          </p:cNvSpPr>
          <p:nvPr/>
        </p:nvSpPr>
        <p:spPr bwMode="auto">
          <a:xfrm>
            <a:off x="107978" y="1917774"/>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2</a:t>
            </a:r>
          </a:p>
        </p:txBody>
      </p:sp>
      <p:sp>
        <p:nvSpPr>
          <p:cNvPr id="67" name="Right Arrow 66"/>
          <p:cNvSpPr/>
          <p:nvPr/>
        </p:nvSpPr>
        <p:spPr>
          <a:xfrm rot="10800000">
            <a:off x="2274888" y="1981200"/>
            <a:ext cx="161925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5" name="Rectangle 74"/>
          <p:cNvSpPr/>
          <p:nvPr/>
        </p:nvSpPr>
        <p:spPr>
          <a:xfrm>
            <a:off x="41727" y="3268520"/>
            <a:ext cx="2460490" cy="993416"/>
          </a:xfrm>
          <a:prstGeom prst="rect">
            <a:avLst/>
          </a:prstGeom>
          <a:solidFill>
            <a:schemeClr val="bg1">
              <a:lumMod val="75000"/>
            </a:schemeClr>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2578" name="TextBox 75"/>
          <p:cNvSpPr txBox="1">
            <a:spLocks noChangeArrowheads="1"/>
          </p:cNvSpPr>
          <p:nvPr/>
        </p:nvSpPr>
        <p:spPr bwMode="auto">
          <a:xfrm>
            <a:off x="107978" y="3375028"/>
            <a:ext cx="232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000000"/>
                </a:solidFill>
              </a:rPr>
              <a:t>External online system/service 3</a:t>
            </a:r>
          </a:p>
        </p:txBody>
      </p:sp>
      <p:sp>
        <p:nvSpPr>
          <p:cNvPr id="77" name="Right Arrow 76"/>
          <p:cNvSpPr/>
          <p:nvPr/>
        </p:nvSpPr>
        <p:spPr>
          <a:xfrm rot="9310474">
            <a:off x="2200275" y="3049588"/>
            <a:ext cx="1727200" cy="17780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8" name="Right Arrow 77"/>
          <p:cNvSpPr/>
          <p:nvPr/>
        </p:nvSpPr>
        <p:spPr>
          <a:xfrm rot="20195513">
            <a:off x="2289175" y="3256037"/>
            <a:ext cx="1720850"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2581" name="Group 78"/>
          <p:cNvGrpSpPr>
            <a:grpSpLocks/>
          </p:cNvGrpSpPr>
          <p:nvPr/>
        </p:nvGrpSpPr>
        <p:grpSpPr bwMode="auto">
          <a:xfrm>
            <a:off x="2682912" y="2892499"/>
            <a:ext cx="892175" cy="658813"/>
            <a:chOff x="434922" y="4489103"/>
            <a:chExt cx="892009" cy="659227"/>
          </a:xfrm>
        </p:grpSpPr>
        <p:sp>
          <p:nvSpPr>
            <p:cNvPr id="80" name="Rectangle 79"/>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1" name="Rectangle 80"/>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grpSp>
        <p:nvGrpSpPr>
          <p:cNvPr id="322582" name="Group 1"/>
          <p:cNvGrpSpPr>
            <a:grpSpLocks/>
          </p:cNvGrpSpPr>
          <p:nvPr/>
        </p:nvGrpSpPr>
        <p:grpSpPr bwMode="auto">
          <a:xfrm>
            <a:off x="3941763" y="1206574"/>
            <a:ext cx="1776412" cy="1870075"/>
            <a:chOff x="2511877" y="4079484"/>
            <a:chExt cx="1775968" cy="1869796"/>
          </a:xfrm>
        </p:grpSpPr>
        <p:sp>
          <p:nvSpPr>
            <p:cNvPr id="44" name="Rectangle 43"/>
            <p:cNvSpPr/>
            <p:nvPr/>
          </p:nvSpPr>
          <p:spPr>
            <a:xfrm>
              <a:off x="2564865" y="4079484"/>
              <a:ext cx="1704873" cy="1869796"/>
            </a:xfrm>
            <a:prstGeom prst="rect">
              <a:avLst/>
            </a:prstGeom>
            <a:solidFill>
              <a:srgbClr val="FFFF0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2622" name="TextBox 44"/>
            <p:cNvSpPr txBox="1">
              <a:spLocks noChangeArrowheads="1"/>
            </p:cNvSpPr>
            <p:nvPr/>
          </p:nvSpPr>
          <p:spPr bwMode="auto">
            <a:xfrm>
              <a:off x="2511877" y="4116482"/>
              <a:ext cx="17759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Metadata Storage</a:t>
              </a:r>
            </a:p>
            <a:p>
              <a:pPr algn="ctr" eaLnBrk="1" hangingPunct="1">
                <a:spcBef>
                  <a:spcPct val="0"/>
                </a:spcBef>
                <a:buFontTx/>
                <a:buNone/>
              </a:pPr>
              <a:r>
                <a:rPr lang="en-US" altLang="en-US" sz="2800" b="1">
                  <a:solidFill>
                    <a:srgbClr val="000000"/>
                  </a:solidFill>
                </a:rPr>
                <a:t>“Personal Portfolio”</a:t>
              </a:r>
            </a:p>
          </p:txBody>
        </p:sp>
      </p:grpSp>
      <p:sp>
        <p:nvSpPr>
          <p:cNvPr id="74" name="Right Arrow 73"/>
          <p:cNvSpPr/>
          <p:nvPr/>
        </p:nvSpPr>
        <p:spPr>
          <a:xfrm>
            <a:off x="2376488" y="2308225"/>
            <a:ext cx="161925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2584" name="Group 70"/>
          <p:cNvGrpSpPr>
            <a:grpSpLocks/>
          </p:cNvGrpSpPr>
          <p:nvPr/>
        </p:nvGrpSpPr>
        <p:grpSpPr bwMode="auto">
          <a:xfrm>
            <a:off x="2703550" y="1947863"/>
            <a:ext cx="892175" cy="658812"/>
            <a:chOff x="434922" y="4489103"/>
            <a:chExt cx="892009" cy="659227"/>
          </a:xfrm>
        </p:grpSpPr>
        <p:sp>
          <p:nvSpPr>
            <p:cNvPr id="72" name="Rectangle 71"/>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3" name="Rectangle 72"/>
            <p:cNvSpPr/>
            <p:nvPr/>
          </p:nvSpPr>
          <p:spPr>
            <a:xfrm>
              <a:off x="503847" y="4525316"/>
              <a:ext cx="760003"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grpSp>
        <p:nvGrpSpPr>
          <p:cNvPr id="322585" name="Group 38"/>
          <p:cNvGrpSpPr>
            <a:grpSpLocks/>
          </p:cNvGrpSpPr>
          <p:nvPr/>
        </p:nvGrpSpPr>
        <p:grpSpPr bwMode="auto">
          <a:xfrm>
            <a:off x="6543676" y="1306513"/>
            <a:ext cx="2349500" cy="1498600"/>
            <a:chOff x="2564865" y="4079484"/>
            <a:chExt cx="2348190" cy="1869796"/>
          </a:xfrm>
        </p:grpSpPr>
        <p:sp>
          <p:nvSpPr>
            <p:cNvPr id="40" name="Rectangle 39"/>
            <p:cNvSpPr/>
            <p:nvPr/>
          </p:nvSpPr>
          <p:spPr>
            <a:xfrm>
              <a:off x="2564865" y="4079484"/>
              <a:ext cx="2348190" cy="1869796"/>
            </a:xfrm>
            <a:prstGeom prst="rect">
              <a:avLst/>
            </a:prstGeom>
            <a:solidFill>
              <a:srgbClr val="FF1DFF"/>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2614" name="TextBox 40"/>
            <p:cNvSpPr txBox="1">
              <a:spLocks noChangeArrowheads="1"/>
            </p:cNvSpPr>
            <p:nvPr/>
          </p:nvSpPr>
          <p:spPr bwMode="auto">
            <a:xfrm>
              <a:off x="2580807" y="4111193"/>
              <a:ext cx="2332248" cy="172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Service Functionality</a:t>
              </a:r>
            </a:p>
            <a:p>
              <a:pPr algn="ctr" eaLnBrk="1" hangingPunct="1">
                <a:spcBef>
                  <a:spcPct val="0"/>
                </a:spcBef>
                <a:buFontTx/>
                <a:buNone/>
              </a:pPr>
              <a:r>
                <a:rPr lang="en-US" altLang="en-US" sz="2800" b="1">
                  <a:solidFill>
                    <a:srgbClr val="000000"/>
                  </a:solidFill>
                </a:rPr>
                <a:t>(BI Analytics)</a:t>
              </a:r>
            </a:p>
          </p:txBody>
        </p:sp>
      </p:grpSp>
      <p:sp>
        <p:nvSpPr>
          <p:cNvPr id="42" name="Right Arrow 41"/>
          <p:cNvSpPr/>
          <p:nvPr/>
        </p:nvSpPr>
        <p:spPr>
          <a:xfrm rot="10800000">
            <a:off x="5530851" y="1774825"/>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3" name="Right Arrow 42"/>
          <p:cNvSpPr/>
          <p:nvPr/>
        </p:nvSpPr>
        <p:spPr>
          <a:xfrm>
            <a:off x="5583238" y="2173288"/>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8" name="Right Arrow 37"/>
          <p:cNvSpPr/>
          <p:nvPr/>
        </p:nvSpPr>
        <p:spPr>
          <a:xfrm rot="5400000">
            <a:off x="6559551" y="3714752"/>
            <a:ext cx="1979612"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6" name="Right Arrow 45"/>
          <p:cNvSpPr/>
          <p:nvPr/>
        </p:nvSpPr>
        <p:spPr>
          <a:xfrm rot="16200000">
            <a:off x="6897688" y="3667125"/>
            <a:ext cx="1979612" cy="179388"/>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2590" name="Group 46"/>
          <p:cNvGrpSpPr>
            <a:grpSpLocks/>
          </p:cNvGrpSpPr>
          <p:nvPr/>
        </p:nvGrpSpPr>
        <p:grpSpPr bwMode="auto">
          <a:xfrm>
            <a:off x="7200991" y="3119438"/>
            <a:ext cx="933269" cy="658812"/>
            <a:chOff x="417303" y="4489103"/>
            <a:chExt cx="933088" cy="659227"/>
          </a:xfrm>
        </p:grpSpPr>
        <p:sp>
          <p:nvSpPr>
            <p:cNvPr id="48" name="Rectangle 47"/>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9" name="Rectangle 48"/>
            <p:cNvSpPr/>
            <p:nvPr/>
          </p:nvSpPr>
          <p:spPr>
            <a:xfrm>
              <a:off x="417303" y="4525316"/>
              <a:ext cx="933088"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WUI</a:t>
              </a:r>
            </a:p>
          </p:txBody>
        </p:sp>
      </p:grpSp>
      <p:sp>
        <p:nvSpPr>
          <p:cNvPr id="50" name="Rectangle 49"/>
          <p:cNvSpPr/>
          <p:nvPr/>
        </p:nvSpPr>
        <p:spPr>
          <a:xfrm>
            <a:off x="3779914" y="188714"/>
            <a:ext cx="5256584" cy="4016975"/>
          </a:xfrm>
          <a:prstGeom prst="rect">
            <a:avLst/>
          </a:prstGeom>
          <a:solidFill>
            <a:schemeClr val="bg1">
              <a:lumMod val="75000"/>
              <a:alpha val="30000"/>
            </a:schemeClr>
          </a:solidFill>
          <a:ln w="50800">
            <a:solidFill>
              <a:schemeClr val="tx1"/>
            </a:solidFill>
            <a:prstDash val="dash"/>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8" name="Right Arrow 57"/>
          <p:cNvSpPr/>
          <p:nvPr/>
        </p:nvSpPr>
        <p:spPr>
          <a:xfrm rot="7981846">
            <a:off x="4215607" y="3855247"/>
            <a:ext cx="3059112" cy="17780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9" name="Right Arrow 58"/>
          <p:cNvSpPr/>
          <p:nvPr/>
        </p:nvSpPr>
        <p:spPr>
          <a:xfrm rot="18801954">
            <a:off x="4552178" y="3804452"/>
            <a:ext cx="3059113" cy="18097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2596" name="Group 51"/>
          <p:cNvGrpSpPr>
            <a:grpSpLocks/>
          </p:cNvGrpSpPr>
          <p:nvPr/>
        </p:nvGrpSpPr>
        <p:grpSpPr bwMode="auto">
          <a:xfrm>
            <a:off x="5962687" y="3144838"/>
            <a:ext cx="892175" cy="660400"/>
            <a:chOff x="434922" y="4489103"/>
            <a:chExt cx="892009" cy="659227"/>
          </a:xfrm>
        </p:grpSpPr>
        <p:sp>
          <p:nvSpPr>
            <p:cNvPr id="54" name="Rectangle 53"/>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5" name="Rectangle 54"/>
            <p:cNvSpPr/>
            <p:nvPr/>
          </p:nvSpPr>
          <p:spPr>
            <a:xfrm>
              <a:off x="503847" y="4525316"/>
              <a:ext cx="760003" cy="58373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2" name="Rectangle 61"/>
          <p:cNvSpPr/>
          <p:nvPr/>
        </p:nvSpPr>
        <p:spPr>
          <a:xfrm>
            <a:off x="4338151" y="218875"/>
            <a:ext cx="4363247"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40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Service Platform</a:t>
            </a:r>
          </a:p>
        </p:txBody>
      </p:sp>
      <p:grpSp>
        <p:nvGrpSpPr>
          <p:cNvPr id="322598" name="Group 3"/>
          <p:cNvGrpSpPr>
            <a:grpSpLocks/>
          </p:cNvGrpSpPr>
          <p:nvPr/>
        </p:nvGrpSpPr>
        <p:grpSpPr bwMode="auto">
          <a:xfrm>
            <a:off x="3452813" y="5076825"/>
            <a:ext cx="2478087" cy="1652588"/>
            <a:chOff x="2954004" y="5166660"/>
            <a:chExt cx="2478034" cy="1651961"/>
          </a:xfrm>
        </p:grpSpPr>
        <p:sp>
          <p:nvSpPr>
            <p:cNvPr id="63" name="Rectangle 62"/>
            <p:cNvSpPr/>
            <p:nvPr/>
          </p:nvSpPr>
          <p:spPr>
            <a:xfrm>
              <a:off x="2954004" y="5166660"/>
              <a:ext cx="2460490" cy="1651961"/>
            </a:xfrm>
            <a:prstGeom prst="rect">
              <a:avLst/>
            </a:prstGeom>
            <a:solidFill>
              <a:srgbClr val="F79747"/>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2602" name="TextBox 63"/>
            <p:cNvSpPr txBox="1">
              <a:spLocks noChangeArrowheads="1"/>
            </p:cNvSpPr>
            <p:nvPr/>
          </p:nvSpPr>
          <p:spPr bwMode="auto">
            <a:xfrm>
              <a:off x="2975431" y="5198757"/>
              <a:ext cx="2456607" cy="156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C00000"/>
                  </a:solidFill>
                </a:rPr>
                <a:t>External systems/services, which query our functionality</a:t>
              </a:r>
            </a:p>
          </p:txBody>
        </p:sp>
      </p:gr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PERSONAL SEMANTIC SPACE MANAGEMENT</a:t>
            </a:r>
          </a:p>
        </p:txBody>
      </p:sp>
      <p:sp>
        <p:nvSpPr>
          <p:cNvPr id="3" name="Text Placeholder 2"/>
          <p:cNvSpPr>
            <a:spLocks noGrp="1"/>
          </p:cNvSpPr>
          <p:nvPr>
            <p:ph type="body" idx="1"/>
          </p:nvPr>
        </p:nvSpPr>
        <p:spPr/>
        <p:txBody>
          <a:bodyPr rtlCol="0">
            <a:normAutofit/>
          </a:bodyPr>
          <a:lstStyle/>
          <a:p>
            <a:pPr eaLnBrk="1" fontAlgn="auto" hangingPunct="1">
              <a:spcAft>
                <a:spcPts val="0"/>
              </a:spcAft>
              <a:defRPr/>
            </a:pPr>
            <a:r>
              <a:rPr lang="en-US" sz="3200" dirty="0"/>
              <a:t>Architecture with Manual Information Warehouse</a:t>
            </a:r>
          </a:p>
        </p:txBody>
      </p:sp>
      <p:pic>
        <p:nvPicPr>
          <p:cNvPr id="32358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62" y="171524"/>
            <a:ext cx="2595563"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610" name="Group 6"/>
          <p:cNvGrpSpPr>
            <a:grpSpLocks/>
          </p:cNvGrpSpPr>
          <p:nvPr/>
        </p:nvGrpSpPr>
        <p:grpSpPr bwMode="auto">
          <a:xfrm>
            <a:off x="6569598" y="3833887"/>
            <a:ext cx="2458553" cy="2736047"/>
            <a:chOff x="6538802" y="1916832"/>
            <a:chExt cx="2354409" cy="2617088"/>
          </a:xfrm>
        </p:grpSpPr>
        <p:pic>
          <p:nvPicPr>
            <p:cNvPr id="32465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659" name="Picture 2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8802" y="2726035"/>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539637" y="3915690"/>
              <a:ext cx="1021150" cy="6182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pic>
        <p:nvPicPr>
          <p:cNvPr id="324611"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4989" y="3406775"/>
            <a:ext cx="1784350" cy="125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12"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467931">
            <a:off x="5753137" y="2114624"/>
            <a:ext cx="1020763"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13"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59629">
            <a:off x="6104768" y="2612269"/>
            <a:ext cx="1050925"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4614" name="Group 22"/>
          <p:cNvGrpSpPr>
            <a:grpSpLocks/>
          </p:cNvGrpSpPr>
          <p:nvPr/>
        </p:nvGrpSpPr>
        <p:grpSpPr bwMode="auto">
          <a:xfrm>
            <a:off x="4610130" y="1905000"/>
            <a:ext cx="1158875" cy="1454150"/>
            <a:chOff x="474023" y="2672940"/>
            <a:chExt cx="2146959" cy="2337396"/>
          </a:xfrm>
        </p:grpSpPr>
        <p:grpSp>
          <p:nvGrpSpPr>
            <p:cNvPr id="324652" name="Group 23"/>
            <p:cNvGrpSpPr>
              <a:grpSpLocks/>
            </p:cNvGrpSpPr>
            <p:nvPr/>
          </p:nvGrpSpPr>
          <p:grpSpPr bwMode="auto">
            <a:xfrm>
              <a:off x="474023" y="2772730"/>
              <a:ext cx="2146959" cy="2237606"/>
              <a:chOff x="539552" y="692696"/>
              <a:chExt cx="2146959" cy="2237606"/>
            </a:xfrm>
          </p:grpSpPr>
          <p:pic>
            <p:nvPicPr>
              <p:cNvPr id="324656"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692696"/>
                <a:ext cx="2065482" cy="223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57" name="Picture 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0312" y="1498265"/>
                <a:ext cx="1406199" cy="132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4653" name="Picture 7"/>
            <p:cNvPicPr>
              <a:picLocks noChangeAspect="1" noChangeArrowheads="1"/>
            </p:cNvPicPr>
            <p:nvPr/>
          </p:nvPicPr>
          <p:blipFill>
            <a:blip r:embed="rId10" cstate="print">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547357" y="3240816"/>
              <a:ext cx="751188" cy="75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54" name="Picture 8"/>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2862" y="2761291"/>
              <a:ext cx="604205" cy="65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808549" y="2672940"/>
              <a:ext cx="1126134" cy="64313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RDF</a:t>
              </a:r>
            </a:p>
          </p:txBody>
        </p:sp>
      </p:grpSp>
      <p:grpSp>
        <p:nvGrpSpPr>
          <p:cNvPr id="324615" name="Group 2"/>
          <p:cNvGrpSpPr>
            <a:grpSpLocks/>
          </p:cNvGrpSpPr>
          <p:nvPr/>
        </p:nvGrpSpPr>
        <p:grpSpPr bwMode="auto">
          <a:xfrm>
            <a:off x="6732588" y="87313"/>
            <a:ext cx="2324100" cy="2481262"/>
            <a:chOff x="538020" y="3522435"/>
            <a:chExt cx="2809844" cy="3094029"/>
          </a:xfrm>
        </p:grpSpPr>
        <p:pic>
          <p:nvPicPr>
            <p:cNvPr id="324649" name="Picture 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20" y="3873402"/>
              <a:ext cx="2809844" cy="274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3453" y="4520439"/>
              <a:ext cx="1976935" cy="38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51" name="Picture 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9974" y="3522435"/>
              <a:ext cx="1637990" cy="97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4616" name="Group 3"/>
          <p:cNvGrpSpPr>
            <a:grpSpLocks/>
          </p:cNvGrpSpPr>
          <p:nvPr/>
        </p:nvGrpSpPr>
        <p:grpSpPr bwMode="auto">
          <a:xfrm>
            <a:off x="76200" y="576263"/>
            <a:ext cx="1543050" cy="820737"/>
            <a:chOff x="75664" y="127061"/>
            <a:chExt cx="2500477" cy="1270093"/>
          </a:xfrm>
        </p:grpSpPr>
        <p:grpSp>
          <p:nvGrpSpPr>
            <p:cNvPr id="324643" name="Group 1"/>
            <p:cNvGrpSpPr>
              <a:grpSpLocks/>
            </p:cNvGrpSpPr>
            <p:nvPr/>
          </p:nvGrpSpPr>
          <p:grpSpPr bwMode="auto">
            <a:xfrm>
              <a:off x="1374703" y="127061"/>
              <a:ext cx="1201438" cy="1270093"/>
              <a:chOff x="2667346" y="810283"/>
              <a:chExt cx="2256599" cy="2482322"/>
            </a:xfrm>
          </p:grpSpPr>
          <p:pic>
            <p:nvPicPr>
              <p:cNvPr id="324647" name="Picture 4"/>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48" name="Picture 2"/>
              <p:cNvPicPr>
                <a:picLocks noChangeAspect="1" noChangeArrowheads="1"/>
              </p:cNvPicPr>
              <p:nvPr/>
            </p:nvPicPr>
            <p:blipFill>
              <a:blip r:embed="rId1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4644" name="Picture 3"/>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45" name="Picture 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46" name="Picture 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6" name="Right Arrow 55"/>
          <p:cNvSpPr/>
          <p:nvPr/>
        </p:nvSpPr>
        <p:spPr>
          <a:xfrm rot="2140617">
            <a:off x="1404938" y="1506538"/>
            <a:ext cx="1628775" cy="322262"/>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24618" name="Picture 4"/>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1551">
            <a:off x="5670587" y="1635129"/>
            <a:ext cx="1069975"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19" name="Picture 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97571">
            <a:off x="6554031" y="2869480"/>
            <a:ext cx="962025" cy="41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Right Arrow 53"/>
          <p:cNvSpPr/>
          <p:nvPr/>
        </p:nvSpPr>
        <p:spPr>
          <a:xfrm>
            <a:off x="1571627" y="2246313"/>
            <a:ext cx="1362075" cy="322262"/>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4621" name="Group 54"/>
          <p:cNvGrpSpPr>
            <a:grpSpLocks/>
          </p:cNvGrpSpPr>
          <p:nvPr/>
        </p:nvGrpSpPr>
        <p:grpSpPr bwMode="auto">
          <a:xfrm>
            <a:off x="76200" y="1951038"/>
            <a:ext cx="1543050" cy="819150"/>
            <a:chOff x="75664" y="127061"/>
            <a:chExt cx="2500477" cy="1270093"/>
          </a:xfrm>
        </p:grpSpPr>
        <p:grpSp>
          <p:nvGrpSpPr>
            <p:cNvPr id="324637" name="Group 56"/>
            <p:cNvGrpSpPr>
              <a:grpSpLocks/>
            </p:cNvGrpSpPr>
            <p:nvPr/>
          </p:nvGrpSpPr>
          <p:grpSpPr bwMode="auto">
            <a:xfrm>
              <a:off x="1374703" y="127061"/>
              <a:ext cx="1201438" cy="1270093"/>
              <a:chOff x="2667346" y="810283"/>
              <a:chExt cx="2256599" cy="2482322"/>
            </a:xfrm>
          </p:grpSpPr>
          <p:pic>
            <p:nvPicPr>
              <p:cNvPr id="324641" name="Picture 4"/>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42" name="Picture 2"/>
              <p:cNvPicPr>
                <a:picLocks noChangeAspect="1" noChangeArrowheads="1"/>
              </p:cNvPicPr>
              <p:nvPr/>
            </p:nvPicPr>
            <p:blipFill>
              <a:blip r:embed="rId1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4638" name="Picture 3"/>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39" name="Picture 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40" name="Picture 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4622" name="Group 70"/>
          <p:cNvGrpSpPr>
            <a:grpSpLocks/>
          </p:cNvGrpSpPr>
          <p:nvPr/>
        </p:nvGrpSpPr>
        <p:grpSpPr bwMode="auto">
          <a:xfrm>
            <a:off x="60327" y="3135313"/>
            <a:ext cx="1631950" cy="819150"/>
            <a:chOff x="75664" y="127061"/>
            <a:chExt cx="2500477" cy="1270093"/>
          </a:xfrm>
        </p:grpSpPr>
        <p:grpSp>
          <p:nvGrpSpPr>
            <p:cNvPr id="324631" name="Group 71"/>
            <p:cNvGrpSpPr>
              <a:grpSpLocks/>
            </p:cNvGrpSpPr>
            <p:nvPr/>
          </p:nvGrpSpPr>
          <p:grpSpPr bwMode="auto">
            <a:xfrm>
              <a:off x="1374703" y="127061"/>
              <a:ext cx="1201438" cy="1270093"/>
              <a:chOff x="2667346" y="810283"/>
              <a:chExt cx="2256599" cy="2482322"/>
            </a:xfrm>
          </p:grpSpPr>
          <p:pic>
            <p:nvPicPr>
              <p:cNvPr id="324635" name="Picture 4"/>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36" name="Picture 2"/>
              <p:cNvPicPr>
                <a:picLocks noChangeAspect="1" noChangeArrowheads="1"/>
              </p:cNvPicPr>
              <p:nvPr/>
            </p:nvPicPr>
            <p:blipFill>
              <a:blip r:embed="rId2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4632" name="Picture 3"/>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33" name="Picture 4"/>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34" name="Picture 4"/>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4623" name="Picture 2"/>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1490" y="2192412"/>
            <a:ext cx="752475" cy="52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24" name="Picture 20"/>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812" y="1974850"/>
            <a:ext cx="69056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ight Arrow 80"/>
          <p:cNvSpPr/>
          <p:nvPr/>
        </p:nvSpPr>
        <p:spPr>
          <a:xfrm>
            <a:off x="3381412" y="2232025"/>
            <a:ext cx="1268413" cy="3238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24626" name="Picture 2"/>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8063" y="2181225"/>
            <a:ext cx="752475" cy="52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27" name="Picture 2"/>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4862" y="1303412"/>
            <a:ext cx="754063" cy="52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Right Arrow 61"/>
          <p:cNvSpPr/>
          <p:nvPr/>
        </p:nvSpPr>
        <p:spPr>
          <a:xfrm rot="19562549">
            <a:off x="1519240" y="2941638"/>
            <a:ext cx="1473200" cy="322262"/>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24629" name="Picture 2"/>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9601" y="2932187"/>
            <a:ext cx="752475" cy="52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630" name="Picture 2"/>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3140" y="2581349"/>
            <a:ext cx="1506537" cy="145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lowchart: Magnetic Disk 3"/>
          <p:cNvSpPr>
            <a:spLocks noChangeArrowheads="1"/>
          </p:cNvSpPr>
          <p:nvPr/>
        </p:nvSpPr>
        <p:spPr bwMode="auto">
          <a:xfrm>
            <a:off x="93664" y="5319881"/>
            <a:ext cx="2017712"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123907" name="Picture 2"/>
          <p:cNvPicPr>
            <a:picLocks noChangeAspect="1" noChangeArrowheads="1"/>
          </p:cNvPicPr>
          <p:nvPr/>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12750" y="5364237"/>
            <a:ext cx="1333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08" name="Diamond 8"/>
          <p:cNvSpPr>
            <a:spLocks noChangeArrowheads="1"/>
          </p:cNvSpPr>
          <p:nvPr/>
        </p:nvSpPr>
        <p:spPr bwMode="auto">
          <a:xfrm>
            <a:off x="1469016" y="4969055"/>
            <a:ext cx="202568" cy="471297"/>
          </a:xfrm>
          <a:prstGeom prst="diamond">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3909" name="TextBox 5"/>
          <p:cNvSpPr txBox="1">
            <a:spLocks noChangeArrowheads="1"/>
          </p:cNvSpPr>
          <p:nvPr/>
        </p:nvSpPr>
        <p:spPr bwMode="auto">
          <a:xfrm>
            <a:off x="138113" y="6218312"/>
            <a:ext cx="19446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a:hlinkClick r:id="rId3"/>
              </a:rPr>
              <a:t>http://dbpedia.org/</a:t>
            </a:r>
            <a:r>
              <a:rPr lang="en-US" altLang="en-US" sz="1600"/>
              <a:t> </a:t>
            </a:r>
          </a:p>
        </p:txBody>
      </p:sp>
      <p:sp>
        <p:nvSpPr>
          <p:cNvPr id="123910" name="TextBox 7"/>
          <p:cNvSpPr txBox="1">
            <a:spLocks noChangeArrowheads="1"/>
          </p:cNvSpPr>
          <p:nvPr/>
        </p:nvSpPr>
        <p:spPr bwMode="auto">
          <a:xfrm>
            <a:off x="41276" y="4067249"/>
            <a:ext cx="3313113"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URI: </a:t>
            </a:r>
            <a:r>
              <a:rPr lang="en-US" altLang="en-US" sz="1400" u="sng">
                <a:hlinkClick r:id="rId4"/>
              </a:rPr>
              <a:t>http://dbpedia.org/resource/Berlin</a:t>
            </a:r>
            <a:r>
              <a:rPr lang="en-US" altLang="en-US" sz="1400" u="sng"/>
              <a:t> </a:t>
            </a:r>
          </a:p>
        </p:txBody>
      </p:sp>
      <p:sp>
        <p:nvSpPr>
          <p:cNvPr id="123911" name="Line 20"/>
          <p:cNvSpPr>
            <a:spLocks noChangeShapeType="1"/>
          </p:cNvSpPr>
          <p:nvPr/>
        </p:nvSpPr>
        <p:spPr bwMode="auto">
          <a:xfrm flipH="1">
            <a:off x="1566863" y="4421188"/>
            <a:ext cx="0" cy="49530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3912" name="TextBox 14"/>
          <p:cNvSpPr txBox="1">
            <a:spLocks noChangeArrowheads="1"/>
          </p:cNvSpPr>
          <p:nvPr/>
        </p:nvSpPr>
        <p:spPr bwMode="auto">
          <a:xfrm>
            <a:off x="5761075" y="4030664"/>
            <a:ext cx="3311525" cy="307975"/>
          </a:xfrm>
          <a:prstGeom prst="rect">
            <a:avLst/>
          </a:prstGeom>
          <a:solidFill>
            <a:srgbClr val="E2BCC2"/>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URI: </a:t>
            </a:r>
            <a:r>
              <a:rPr lang="en-US" altLang="en-US" sz="1400">
                <a:hlinkClick r:id="rId5"/>
              </a:rPr>
              <a:t>http://sws.geonames.org/2950159/</a:t>
            </a:r>
            <a:endParaRPr lang="en-US" altLang="en-US" sz="1400" u="sng"/>
          </a:p>
        </p:txBody>
      </p:sp>
      <p:sp>
        <p:nvSpPr>
          <p:cNvPr id="123913" name="Flowchart: Magnetic Disk 3"/>
          <p:cNvSpPr>
            <a:spLocks noChangeArrowheads="1"/>
          </p:cNvSpPr>
          <p:nvPr/>
        </p:nvSpPr>
        <p:spPr bwMode="auto">
          <a:xfrm>
            <a:off x="6531012" y="5319881"/>
            <a:ext cx="2016125"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3914" name="Diamond 19"/>
          <p:cNvSpPr>
            <a:spLocks noChangeArrowheads="1"/>
          </p:cNvSpPr>
          <p:nvPr/>
        </p:nvSpPr>
        <p:spPr bwMode="auto">
          <a:xfrm>
            <a:off x="7089153" y="5065126"/>
            <a:ext cx="198093" cy="471297"/>
          </a:xfrm>
          <a:prstGeom prst="diamond">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3915" name="TextBox 20"/>
          <p:cNvSpPr txBox="1">
            <a:spLocks noChangeArrowheads="1"/>
          </p:cNvSpPr>
          <p:nvPr/>
        </p:nvSpPr>
        <p:spPr bwMode="auto">
          <a:xfrm>
            <a:off x="6318252" y="6218312"/>
            <a:ext cx="25923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a:hlinkClick r:id="rId6"/>
              </a:rPr>
              <a:t>http://www.geonames.org/</a:t>
            </a:r>
            <a:r>
              <a:rPr lang="en-US" altLang="en-US" sz="1600"/>
              <a:t>  </a:t>
            </a:r>
          </a:p>
        </p:txBody>
      </p:sp>
      <p:sp>
        <p:nvSpPr>
          <p:cNvPr id="123916" name="Line 20"/>
          <p:cNvSpPr>
            <a:spLocks noChangeShapeType="1"/>
          </p:cNvSpPr>
          <p:nvPr/>
        </p:nvSpPr>
        <p:spPr bwMode="auto">
          <a:xfrm>
            <a:off x="7188200" y="4392613"/>
            <a:ext cx="0" cy="588962"/>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pic>
        <p:nvPicPr>
          <p:cNvPr id="123917"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1024" y="5689272"/>
            <a:ext cx="18161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18" name="Line 20"/>
          <p:cNvSpPr>
            <a:spLocks noChangeShapeType="1"/>
          </p:cNvSpPr>
          <p:nvPr/>
        </p:nvSpPr>
        <p:spPr bwMode="auto">
          <a:xfrm flipV="1">
            <a:off x="422275" y="2962275"/>
            <a:ext cx="6350" cy="1033463"/>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3919" name="TextBox 2"/>
          <p:cNvSpPr txBox="1">
            <a:spLocks noChangeArrowheads="1"/>
          </p:cNvSpPr>
          <p:nvPr/>
        </p:nvSpPr>
        <p:spPr bwMode="auto">
          <a:xfrm>
            <a:off x="392113" y="3348044"/>
            <a:ext cx="230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:isHeadquarterOf</a:t>
            </a:r>
          </a:p>
        </p:txBody>
      </p:sp>
      <p:sp>
        <p:nvSpPr>
          <p:cNvPr id="123920" name="TextBox 18"/>
          <p:cNvSpPr txBox="1">
            <a:spLocks noChangeArrowheads="1"/>
          </p:cNvSpPr>
          <p:nvPr/>
        </p:nvSpPr>
        <p:spPr bwMode="auto">
          <a:xfrm>
            <a:off x="138115" y="2592462"/>
            <a:ext cx="1655762"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:GIGA_Television  </a:t>
            </a:r>
          </a:p>
        </p:txBody>
      </p:sp>
      <p:sp>
        <p:nvSpPr>
          <p:cNvPr id="123921" name="Line 20"/>
          <p:cNvSpPr>
            <a:spLocks noChangeShapeType="1"/>
          </p:cNvSpPr>
          <p:nvPr/>
        </p:nvSpPr>
        <p:spPr bwMode="auto">
          <a:xfrm flipV="1">
            <a:off x="6278563" y="2944813"/>
            <a:ext cx="4762" cy="1033462"/>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3922" name="TextBox 22"/>
          <p:cNvSpPr txBox="1">
            <a:spLocks noChangeArrowheads="1"/>
          </p:cNvSpPr>
          <p:nvPr/>
        </p:nvSpPr>
        <p:spPr bwMode="auto">
          <a:xfrm>
            <a:off x="6294475" y="3368677"/>
            <a:ext cx="136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:isCapitalOf</a:t>
            </a:r>
          </a:p>
        </p:txBody>
      </p:sp>
      <p:sp>
        <p:nvSpPr>
          <p:cNvPr id="123923" name="TextBox 23"/>
          <p:cNvSpPr txBox="1">
            <a:spLocks noChangeArrowheads="1"/>
          </p:cNvSpPr>
          <p:nvPr/>
        </p:nvSpPr>
        <p:spPr bwMode="auto">
          <a:xfrm>
            <a:off x="5994400" y="2555949"/>
            <a:ext cx="1122363"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:Germany  </a:t>
            </a:r>
          </a:p>
        </p:txBody>
      </p:sp>
      <p:sp>
        <p:nvSpPr>
          <p:cNvPr id="5" name="TextBox 4"/>
          <p:cNvSpPr txBox="1"/>
          <p:nvPr/>
        </p:nvSpPr>
        <p:spPr>
          <a:xfrm>
            <a:off x="3059113" y="616024"/>
            <a:ext cx="4057650" cy="923925"/>
          </a:xfrm>
          <a:prstGeom prst="rect">
            <a:avLst/>
          </a:prstGeom>
          <a:solidFill>
            <a:schemeClr val="bg1">
              <a:lumMod val="95000"/>
            </a:schemeClr>
          </a:solidFill>
          <a:ln>
            <a:solidFill>
              <a:schemeClr val="tx1"/>
            </a:solidFill>
          </a:ln>
        </p:spPr>
        <p:txBody>
          <a:bodyPr>
            <a:spAutoFit/>
          </a:bodyPr>
          <a:lstStyle/>
          <a:p>
            <a:pPr algn="ctr">
              <a:defRPr/>
            </a:pPr>
            <a:r>
              <a:rPr lang="en-US" sz="1800" dirty="0"/>
              <a:t>“Break the wall!” Make the connection between distinct URIs explicit ! You will obtain a Linked Data …</a:t>
            </a:r>
          </a:p>
        </p:txBody>
      </p:sp>
      <p:pic>
        <p:nvPicPr>
          <p:cNvPr id="12392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0025" y="2114550"/>
            <a:ext cx="112395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26" name="Line 20"/>
          <p:cNvSpPr>
            <a:spLocks noChangeShapeType="1"/>
          </p:cNvSpPr>
          <p:nvPr/>
        </p:nvSpPr>
        <p:spPr bwMode="auto">
          <a:xfrm flipV="1">
            <a:off x="3476662" y="4240213"/>
            <a:ext cx="2232025" cy="19050"/>
          </a:xfrm>
          <a:prstGeom prst="line">
            <a:avLst/>
          </a:prstGeom>
          <a:noFill/>
          <a:ln w="1016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3927" name="TextBox 27"/>
          <p:cNvSpPr txBox="1">
            <a:spLocks noChangeArrowheads="1"/>
          </p:cNvSpPr>
          <p:nvPr/>
        </p:nvSpPr>
        <p:spPr bwMode="auto">
          <a:xfrm>
            <a:off x="3643350" y="3829050"/>
            <a:ext cx="17097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owl:sameAs</a:t>
            </a:r>
          </a:p>
        </p:txBody>
      </p:sp>
      <p:sp>
        <p:nvSpPr>
          <p:cNvPr id="123928" name="Title 1"/>
          <p:cNvSpPr>
            <a:spLocks noGrp="1"/>
          </p:cNvSpPr>
          <p:nvPr>
            <p:ph type="title"/>
          </p:nvPr>
        </p:nvSpPr>
        <p:spPr>
          <a:xfrm>
            <a:off x="1155737" y="9599"/>
            <a:ext cx="7993063" cy="549275"/>
          </a:xfrm>
        </p:spPr>
        <p:txBody>
          <a:bodyPr/>
          <a:lstStyle/>
          <a:p>
            <a:r>
              <a:rPr lang="en-US" altLang="en-US" sz="2800" b="1"/>
              <a:t>URI “aliases” and Introduction to Linked Data</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4664" y="4999038"/>
            <a:ext cx="779462"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960066" y="6043270"/>
            <a:ext cx="1066319"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nvGrpSpPr>
          <p:cNvPr id="325636" name="Group 1"/>
          <p:cNvGrpSpPr>
            <a:grpSpLocks/>
          </p:cNvGrpSpPr>
          <p:nvPr/>
        </p:nvGrpSpPr>
        <p:grpSpPr bwMode="auto">
          <a:xfrm>
            <a:off x="3941763" y="1206574"/>
            <a:ext cx="1776412" cy="1870075"/>
            <a:chOff x="2511877" y="4079484"/>
            <a:chExt cx="1775968" cy="1869796"/>
          </a:xfrm>
        </p:grpSpPr>
        <p:sp>
          <p:nvSpPr>
            <p:cNvPr id="44" name="Rectangle 43"/>
            <p:cNvSpPr/>
            <p:nvPr/>
          </p:nvSpPr>
          <p:spPr>
            <a:xfrm>
              <a:off x="2564865" y="4079484"/>
              <a:ext cx="1704873" cy="1869796"/>
            </a:xfrm>
            <a:prstGeom prst="rect">
              <a:avLst/>
            </a:prstGeom>
            <a:solidFill>
              <a:srgbClr val="FFFF0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5671" name="TextBox 44"/>
            <p:cNvSpPr txBox="1">
              <a:spLocks noChangeArrowheads="1"/>
            </p:cNvSpPr>
            <p:nvPr/>
          </p:nvSpPr>
          <p:spPr bwMode="auto">
            <a:xfrm>
              <a:off x="2511877" y="4116482"/>
              <a:ext cx="17759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Metadata Storage</a:t>
              </a:r>
            </a:p>
            <a:p>
              <a:pPr algn="ctr" eaLnBrk="1" hangingPunct="1">
                <a:spcBef>
                  <a:spcPct val="0"/>
                </a:spcBef>
                <a:buFontTx/>
                <a:buNone/>
              </a:pPr>
              <a:r>
                <a:rPr lang="en-US" altLang="en-US" sz="2800" b="1">
                  <a:solidFill>
                    <a:srgbClr val="000000"/>
                  </a:solidFill>
                </a:rPr>
                <a:t>“Personal Portfolio”</a:t>
              </a:r>
            </a:p>
          </p:txBody>
        </p:sp>
      </p:grpSp>
      <p:grpSp>
        <p:nvGrpSpPr>
          <p:cNvPr id="325637" name="Group 38"/>
          <p:cNvGrpSpPr>
            <a:grpSpLocks/>
          </p:cNvGrpSpPr>
          <p:nvPr/>
        </p:nvGrpSpPr>
        <p:grpSpPr bwMode="auto">
          <a:xfrm>
            <a:off x="6543676" y="1306513"/>
            <a:ext cx="2349500" cy="1498600"/>
            <a:chOff x="2564865" y="4079484"/>
            <a:chExt cx="2348190" cy="1869796"/>
          </a:xfrm>
        </p:grpSpPr>
        <p:sp>
          <p:nvSpPr>
            <p:cNvPr id="40" name="Rectangle 39"/>
            <p:cNvSpPr/>
            <p:nvPr/>
          </p:nvSpPr>
          <p:spPr>
            <a:xfrm>
              <a:off x="2564865" y="4079484"/>
              <a:ext cx="2348190" cy="1869796"/>
            </a:xfrm>
            <a:prstGeom prst="rect">
              <a:avLst/>
            </a:prstGeom>
            <a:solidFill>
              <a:srgbClr val="FF1DFF"/>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5667" name="TextBox 40"/>
            <p:cNvSpPr txBox="1">
              <a:spLocks noChangeArrowheads="1"/>
            </p:cNvSpPr>
            <p:nvPr/>
          </p:nvSpPr>
          <p:spPr bwMode="auto">
            <a:xfrm>
              <a:off x="2580807" y="4111193"/>
              <a:ext cx="2332248" cy="172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Service Functionality</a:t>
              </a:r>
            </a:p>
            <a:p>
              <a:pPr algn="ctr" eaLnBrk="1" hangingPunct="1">
                <a:spcBef>
                  <a:spcPct val="0"/>
                </a:spcBef>
                <a:buFontTx/>
                <a:buNone/>
              </a:pPr>
              <a:r>
                <a:rPr lang="en-US" altLang="en-US" sz="2800" b="1">
                  <a:solidFill>
                    <a:srgbClr val="000000"/>
                  </a:solidFill>
                </a:rPr>
                <a:t>(BI Analytics)</a:t>
              </a:r>
            </a:p>
          </p:txBody>
        </p:sp>
      </p:grpSp>
      <p:sp>
        <p:nvSpPr>
          <p:cNvPr id="42" name="Right Arrow 41"/>
          <p:cNvSpPr/>
          <p:nvPr/>
        </p:nvSpPr>
        <p:spPr>
          <a:xfrm rot="10800000">
            <a:off x="5530851" y="1774825"/>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3" name="Right Arrow 42"/>
          <p:cNvSpPr/>
          <p:nvPr/>
        </p:nvSpPr>
        <p:spPr>
          <a:xfrm>
            <a:off x="5583238" y="2173288"/>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8" name="Right Arrow 37"/>
          <p:cNvSpPr/>
          <p:nvPr/>
        </p:nvSpPr>
        <p:spPr>
          <a:xfrm rot="5400000">
            <a:off x="7220781" y="3840963"/>
            <a:ext cx="2232025"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6" name="Right Arrow 45"/>
          <p:cNvSpPr/>
          <p:nvPr/>
        </p:nvSpPr>
        <p:spPr>
          <a:xfrm rot="16200000">
            <a:off x="7468431" y="3777459"/>
            <a:ext cx="2232025"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5642" name="Group 46"/>
          <p:cNvGrpSpPr>
            <a:grpSpLocks/>
          </p:cNvGrpSpPr>
          <p:nvPr/>
        </p:nvGrpSpPr>
        <p:grpSpPr bwMode="auto">
          <a:xfrm>
            <a:off x="7988393" y="3119438"/>
            <a:ext cx="933269" cy="658812"/>
            <a:chOff x="417303" y="4489103"/>
            <a:chExt cx="933088" cy="659227"/>
          </a:xfrm>
        </p:grpSpPr>
        <p:sp>
          <p:nvSpPr>
            <p:cNvPr id="48" name="Rectangle 47"/>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9" name="Rectangle 48"/>
            <p:cNvSpPr/>
            <p:nvPr/>
          </p:nvSpPr>
          <p:spPr>
            <a:xfrm>
              <a:off x="417303" y="4525316"/>
              <a:ext cx="933088"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WUI</a:t>
              </a:r>
            </a:p>
          </p:txBody>
        </p:sp>
      </p:grpSp>
      <p:sp>
        <p:nvSpPr>
          <p:cNvPr id="50" name="Rectangle 49"/>
          <p:cNvSpPr/>
          <p:nvPr/>
        </p:nvSpPr>
        <p:spPr>
          <a:xfrm>
            <a:off x="3779914" y="188641"/>
            <a:ext cx="5256584" cy="3816424"/>
          </a:xfrm>
          <a:prstGeom prst="rect">
            <a:avLst/>
          </a:prstGeom>
          <a:solidFill>
            <a:schemeClr val="bg1">
              <a:lumMod val="75000"/>
              <a:alpha val="30000"/>
            </a:schemeClr>
          </a:solidFill>
          <a:ln w="50800">
            <a:solidFill>
              <a:schemeClr val="tx1"/>
            </a:solidFill>
            <a:prstDash val="dash"/>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8" name="Right Arrow 57"/>
          <p:cNvSpPr/>
          <p:nvPr/>
        </p:nvSpPr>
        <p:spPr>
          <a:xfrm rot="8754357">
            <a:off x="3952912" y="3629025"/>
            <a:ext cx="3059113" cy="17780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9" name="Right Arrow 58"/>
          <p:cNvSpPr/>
          <p:nvPr/>
        </p:nvSpPr>
        <p:spPr>
          <a:xfrm rot="19570557">
            <a:off x="4252914" y="3632203"/>
            <a:ext cx="3060700" cy="18097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5648" name="Group 51"/>
          <p:cNvGrpSpPr>
            <a:grpSpLocks/>
          </p:cNvGrpSpPr>
          <p:nvPr/>
        </p:nvGrpSpPr>
        <p:grpSpPr bwMode="auto">
          <a:xfrm>
            <a:off x="5518187" y="3190877"/>
            <a:ext cx="892175" cy="658813"/>
            <a:chOff x="434922" y="4489103"/>
            <a:chExt cx="892009" cy="659227"/>
          </a:xfrm>
        </p:grpSpPr>
        <p:sp>
          <p:nvSpPr>
            <p:cNvPr id="54" name="Rectangle 53"/>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5" name="Rectangle 54"/>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2" name="Rectangle 61"/>
          <p:cNvSpPr/>
          <p:nvPr/>
        </p:nvSpPr>
        <p:spPr>
          <a:xfrm>
            <a:off x="4338151" y="218875"/>
            <a:ext cx="4363247"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40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Service Platform</a:t>
            </a:r>
          </a:p>
        </p:txBody>
      </p:sp>
      <p:grpSp>
        <p:nvGrpSpPr>
          <p:cNvPr id="325650" name="Group 3"/>
          <p:cNvGrpSpPr>
            <a:grpSpLocks/>
          </p:cNvGrpSpPr>
          <p:nvPr/>
        </p:nvGrpSpPr>
        <p:grpSpPr bwMode="auto">
          <a:xfrm>
            <a:off x="2470152" y="4648200"/>
            <a:ext cx="2478088" cy="1652588"/>
            <a:chOff x="2954004" y="5166660"/>
            <a:chExt cx="2478034" cy="1651961"/>
          </a:xfrm>
        </p:grpSpPr>
        <p:sp>
          <p:nvSpPr>
            <p:cNvPr id="63" name="Rectangle 62"/>
            <p:cNvSpPr/>
            <p:nvPr/>
          </p:nvSpPr>
          <p:spPr>
            <a:xfrm>
              <a:off x="2954004" y="5166660"/>
              <a:ext cx="2460490" cy="1651961"/>
            </a:xfrm>
            <a:prstGeom prst="rect">
              <a:avLst/>
            </a:prstGeom>
            <a:solidFill>
              <a:srgbClr val="F79747"/>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5655" name="TextBox 63"/>
            <p:cNvSpPr txBox="1">
              <a:spLocks noChangeArrowheads="1"/>
            </p:cNvSpPr>
            <p:nvPr/>
          </p:nvSpPr>
          <p:spPr bwMode="auto">
            <a:xfrm>
              <a:off x="2975431" y="5198757"/>
              <a:ext cx="2456607" cy="156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C00000"/>
                  </a:solidFill>
                </a:rPr>
                <a:t>External systems/services, which query our functionality</a:t>
              </a:r>
            </a:p>
          </p:txBody>
        </p:sp>
      </p:grpSp>
      <p:pic>
        <p:nvPicPr>
          <p:cNvPr id="32565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1640" y="4146624"/>
            <a:ext cx="2703512" cy="270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PERSONAL SEMANTIC SPACE MANAGEMENT</a:t>
            </a:r>
          </a:p>
        </p:txBody>
      </p:sp>
      <p:sp>
        <p:nvSpPr>
          <p:cNvPr id="3" name="Text Placeholder 2"/>
          <p:cNvSpPr>
            <a:spLocks noGrp="1"/>
          </p:cNvSpPr>
          <p:nvPr>
            <p:ph type="body" idx="1"/>
          </p:nvPr>
        </p:nvSpPr>
        <p:spPr/>
        <p:txBody>
          <a:bodyPr rtlCol="0">
            <a:normAutofit/>
          </a:bodyPr>
          <a:lstStyle/>
          <a:p>
            <a:pPr eaLnBrk="1" fontAlgn="auto" hangingPunct="1">
              <a:spcAft>
                <a:spcPts val="0"/>
              </a:spcAft>
              <a:defRPr/>
            </a:pPr>
            <a:r>
              <a:rPr lang="en-US" sz="3200" dirty="0"/>
              <a:t>Mixed Generic Architecture</a:t>
            </a:r>
          </a:p>
        </p:txBody>
      </p:sp>
      <p:pic>
        <p:nvPicPr>
          <p:cNvPr id="32666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689" y="260424"/>
            <a:ext cx="2382837" cy="167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ounded Rectangular Callout 109"/>
          <p:cNvSpPr/>
          <p:nvPr/>
        </p:nvSpPr>
        <p:spPr>
          <a:xfrm>
            <a:off x="179388" y="4365625"/>
            <a:ext cx="3213100" cy="2457450"/>
          </a:xfrm>
          <a:prstGeom prst="wedgeRoundRectCallout">
            <a:avLst>
              <a:gd name="adj1" fmla="val 60441"/>
              <a:gd name="adj2" fmla="val -68092"/>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pic>
        <p:nvPicPr>
          <p:cNvPr id="32768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 y="4327599"/>
            <a:ext cx="3125788" cy="246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7684" name="Group 6"/>
          <p:cNvGrpSpPr>
            <a:grpSpLocks/>
          </p:cNvGrpSpPr>
          <p:nvPr/>
        </p:nvGrpSpPr>
        <p:grpSpPr bwMode="auto">
          <a:xfrm>
            <a:off x="6569598" y="3833887"/>
            <a:ext cx="2458553" cy="2736047"/>
            <a:chOff x="6538802" y="1916832"/>
            <a:chExt cx="2354409" cy="2617088"/>
          </a:xfrm>
        </p:grpSpPr>
        <p:pic>
          <p:nvPicPr>
            <p:cNvPr id="327767"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8" name="Picture 2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8802" y="2726035"/>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539637" y="3915690"/>
              <a:ext cx="1021150" cy="6182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pic>
        <p:nvPicPr>
          <p:cNvPr id="327685"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4989" y="3406775"/>
            <a:ext cx="1784350" cy="125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6"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467931">
            <a:off x="5753137" y="2114624"/>
            <a:ext cx="1020763"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7" name="Picture 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59629">
            <a:off x="6104768" y="2612269"/>
            <a:ext cx="1050925"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7688" name="Group 22"/>
          <p:cNvGrpSpPr>
            <a:grpSpLocks/>
          </p:cNvGrpSpPr>
          <p:nvPr/>
        </p:nvGrpSpPr>
        <p:grpSpPr bwMode="auto">
          <a:xfrm>
            <a:off x="4610130" y="1905000"/>
            <a:ext cx="1158875" cy="1454150"/>
            <a:chOff x="474023" y="2672940"/>
            <a:chExt cx="2146959" cy="2337396"/>
          </a:xfrm>
        </p:grpSpPr>
        <p:grpSp>
          <p:nvGrpSpPr>
            <p:cNvPr id="327761" name="Group 23"/>
            <p:cNvGrpSpPr>
              <a:grpSpLocks/>
            </p:cNvGrpSpPr>
            <p:nvPr/>
          </p:nvGrpSpPr>
          <p:grpSpPr bwMode="auto">
            <a:xfrm>
              <a:off x="474023" y="2772730"/>
              <a:ext cx="2146959" cy="2237606"/>
              <a:chOff x="539552" y="692696"/>
              <a:chExt cx="2146959" cy="2237606"/>
            </a:xfrm>
          </p:grpSpPr>
          <p:pic>
            <p:nvPicPr>
              <p:cNvPr id="327765"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692696"/>
                <a:ext cx="2065482" cy="223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66" name="Picture 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0312" y="1498265"/>
                <a:ext cx="1406199" cy="132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7762" name="Picture 7"/>
            <p:cNvPicPr>
              <a:picLocks noChangeAspect="1" noChangeArrowheads="1"/>
            </p:cNvPicPr>
            <p:nvPr/>
          </p:nvPicPr>
          <p:blipFill>
            <a:blip r:embed="rId11" cstate="print">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547357" y="3240816"/>
              <a:ext cx="751188" cy="75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63" name="Picture 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2862" y="2761291"/>
              <a:ext cx="604205" cy="65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808549" y="2672940"/>
              <a:ext cx="1126134" cy="64313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RDF</a:t>
              </a:r>
            </a:p>
          </p:txBody>
        </p:sp>
      </p:grpSp>
      <p:grpSp>
        <p:nvGrpSpPr>
          <p:cNvPr id="327689" name="Group 2"/>
          <p:cNvGrpSpPr>
            <a:grpSpLocks/>
          </p:cNvGrpSpPr>
          <p:nvPr/>
        </p:nvGrpSpPr>
        <p:grpSpPr bwMode="auto">
          <a:xfrm>
            <a:off x="6732588" y="87313"/>
            <a:ext cx="2324100" cy="2481262"/>
            <a:chOff x="538020" y="3522435"/>
            <a:chExt cx="2809844" cy="3094029"/>
          </a:xfrm>
        </p:grpSpPr>
        <p:pic>
          <p:nvPicPr>
            <p:cNvPr id="327758" name="Picture 4"/>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20" y="3873402"/>
              <a:ext cx="2809844" cy="274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9"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63453" y="4520439"/>
              <a:ext cx="1976935" cy="38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60" name="Picture 3"/>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9974" y="3522435"/>
              <a:ext cx="1637990" cy="97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7690" name="Group 3"/>
          <p:cNvGrpSpPr>
            <a:grpSpLocks/>
          </p:cNvGrpSpPr>
          <p:nvPr/>
        </p:nvGrpSpPr>
        <p:grpSpPr bwMode="auto">
          <a:xfrm>
            <a:off x="76200" y="576263"/>
            <a:ext cx="1543050" cy="820737"/>
            <a:chOff x="75664" y="127061"/>
            <a:chExt cx="2500477" cy="1270093"/>
          </a:xfrm>
        </p:grpSpPr>
        <p:grpSp>
          <p:nvGrpSpPr>
            <p:cNvPr id="327752" name="Group 1"/>
            <p:cNvGrpSpPr>
              <a:grpSpLocks/>
            </p:cNvGrpSpPr>
            <p:nvPr/>
          </p:nvGrpSpPr>
          <p:grpSpPr bwMode="auto">
            <a:xfrm>
              <a:off x="1374703" y="127061"/>
              <a:ext cx="1201438" cy="1270093"/>
              <a:chOff x="2667346" y="810283"/>
              <a:chExt cx="2256599" cy="2482322"/>
            </a:xfrm>
          </p:grpSpPr>
          <p:pic>
            <p:nvPicPr>
              <p:cNvPr id="327756"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7" name="Picture 2"/>
              <p:cNvPicPr>
                <a:picLocks noChangeAspect="1" noChangeArrowheads="1"/>
              </p:cNvPicPr>
              <p:nvPr/>
            </p:nvPicPr>
            <p:blipFill>
              <a:blip r:embed="rId1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7753" name="Picture 3"/>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4"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5"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6" name="Right Arrow 55"/>
          <p:cNvSpPr/>
          <p:nvPr/>
        </p:nvSpPr>
        <p:spPr>
          <a:xfrm rot="2140617">
            <a:off x="1404938" y="1506538"/>
            <a:ext cx="1628775" cy="322262"/>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27692" name="Picture 4"/>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1551">
            <a:off x="5670587" y="1635129"/>
            <a:ext cx="1069975"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93" name="Picture 4"/>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97571">
            <a:off x="6554031" y="2869480"/>
            <a:ext cx="962025" cy="41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Right Arrow 53"/>
          <p:cNvSpPr/>
          <p:nvPr/>
        </p:nvSpPr>
        <p:spPr>
          <a:xfrm>
            <a:off x="1571627" y="2246313"/>
            <a:ext cx="1362075" cy="322262"/>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7695" name="Group 54"/>
          <p:cNvGrpSpPr>
            <a:grpSpLocks/>
          </p:cNvGrpSpPr>
          <p:nvPr/>
        </p:nvGrpSpPr>
        <p:grpSpPr bwMode="auto">
          <a:xfrm>
            <a:off x="76200" y="1951038"/>
            <a:ext cx="1543050" cy="819150"/>
            <a:chOff x="75664" y="127061"/>
            <a:chExt cx="2500477" cy="1270093"/>
          </a:xfrm>
        </p:grpSpPr>
        <p:grpSp>
          <p:nvGrpSpPr>
            <p:cNvPr id="327746" name="Group 56"/>
            <p:cNvGrpSpPr>
              <a:grpSpLocks/>
            </p:cNvGrpSpPr>
            <p:nvPr/>
          </p:nvGrpSpPr>
          <p:grpSpPr bwMode="auto">
            <a:xfrm>
              <a:off x="1374703" y="127061"/>
              <a:ext cx="1201438" cy="1270093"/>
              <a:chOff x="2667346" y="810283"/>
              <a:chExt cx="2256599" cy="2482322"/>
            </a:xfrm>
          </p:grpSpPr>
          <p:pic>
            <p:nvPicPr>
              <p:cNvPr id="327750"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1" name="Picture 2"/>
              <p:cNvPicPr>
                <a:picLocks noChangeAspect="1" noChangeArrowheads="1"/>
              </p:cNvPicPr>
              <p:nvPr/>
            </p:nvPicPr>
            <p:blipFill>
              <a:blip r:embed="rId1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7747" name="Picture 3"/>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8"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9"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7696" name="Group 70"/>
          <p:cNvGrpSpPr>
            <a:grpSpLocks/>
          </p:cNvGrpSpPr>
          <p:nvPr/>
        </p:nvGrpSpPr>
        <p:grpSpPr bwMode="auto">
          <a:xfrm>
            <a:off x="60327" y="3135313"/>
            <a:ext cx="1631950" cy="819150"/>
            <a:chOff x="75664" y="127061"/>
            <a:chExt cx="2500477" cy="1270093"/>
          </a:xfrm>
        </p:grpSpPr>
        <p:grpSp>
          <p:nvGrpSpPr>
            <p:cNvPr id="327740" name="Group 71"/>
            <p:cNvGrpSpPr>
              <a:grpSpLocks/>
            </p:cNvGrpSpPr>
            <p:nvPr/>
          </p:nvGrpSpPr>
          <p:grpSpPr bwMode="auto">
            <a:xfrm>
              <a:off x="1374703" y="127061"/>
              <a:ext cx="1201438" cy="1270093"/>
              <a:chOff x="2667346" y="810283"/>
              <a:chExt cx="2256599" cy="2482322"/>
            </a:xfrm>
          </p:grpSpPr>
          <p:pic>
            <p:nvPicPr>
              <p:cNvPr id="327744" name="Picture 4"/>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5" name="Picture 2"/>
              <p:cNvPicPr>
                <a:picLocks noChangeAspect="1" noChangeArrowheads="1"/>
              </p:cNvPicPr>
              <p:nvPr/>
            </p:nvPicPr>
            <p:blipFill>
              <a:blip r:embed="rId2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7741" name="Picture 3"/>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2" name="Picture 4"/>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3" name="Picture 4"/>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7697" name="Picture 2"/>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1490" y="2192412"/>
            <a:ext cx="752475" cy="52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98" name="Picture 20"/>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812" y="1974850"/>
            <a:ext cx="69056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ight Arrow 80"/>
          <p:cNvSpPr/>
          <p:nvPr/>
        </p:nvSpPr>
        <p:spPr>
          <a:xfrm>
            <a:off x="3381412" y="2232025"/>
            <a:ext cx="1268413" cy="3238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27700" name="Picture 2"/>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8063" y="2181225"/>
            <a:ext cx="752475" cy="52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01" name="Picture 2"/>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4862" y="1303412"/>
            <a:ext cx="754063" cy="52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Right Arrow 61"/>
          <p:cNvSpPr/>
          <p:nvPr/>
        </p:nvSpPr>
        <p:spPr>
          <a:xfrm rot="19562549">
            <a:off x="1519240" y="2941638"/>
            <a:ext cx="1473200" cy="322262"/>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27703" name="Picture 2"/>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9601" y="2932187"/>
            <a:ext cx="752475" cy="52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7704" name="Group 62"/>
          <p:cNvGrpSpPr>
            <a:grpSpLocks/>
          </p:cNvGrpSpPr>
          <p:nvPr/>
        </p:nvGrpSpPr>
        <p:grpSpPr bwMode="auto">
          <a:xfrm>
            <a:off x="2759076" y="117475"/>
            <a:ext cx="1544638" cy="819150"/>
            <a:chOff x="75664" y="127061"/>
            <a:chExt cx="2500477" cy="1270093"/>
          </a:xfrm>
        </p:grpSpPr>
        <p:grpSp>
          <p:nvGrpSpPr>
            <p:cNvPr id="327734" name="Group 63"/>
            <p:cNvGrpSpPr>
              <a:grpSpLocks/>
            </p:cNvGrpSpPr>
            <p:nvPr/>
          </p:nvGrpSpPr>
          <p:grpSpPr bwMode="auto">
            <a:xfrm>
              <a:off x="1374703" y="127061"/>
              <a:ext cx="1201438" cy="1270093"/>
              <a:chOff x="2667346" y="810283"/>
              <a:chExt cx="2256599" cy="2482322"/>
            </a:xfrm>
          </p:grpSpPr>
          <p:pic>
            <p:nvPicPr>
              <p:cNvPr id="327738" name="Picture 4"/>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9" name="Picture 2"/>
              <p:cNvPicPr>
                <a:picLocks noChangeAspect="1" noChangeArrowheads="1"/>
              </p:cNvPicPr>
              <p:nvPr/>
            </p:nvPicPr>
            <p:blipFill>
              <a:blip r:embed="rId1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7735" name="Picture 3"/>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6"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7"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7705" name="Group 94"/>
          <p:cNvGrpSpPr>
            <a:grpSpLocks/>
          </p:cNvGrpSpPr>
          <p:nvPr/>
        </p:nvGrpSpPr>
        <p:grpSpPr bwMode="auto">
          <a:xfrm>
            <a:off x="4519613" y="161925"/>
            <a:ext cx="1544637" cy="820738"/>
            <a:chOff x="75664" y="127061"/>
            <a:chExt cx="2500477" cy="1270093"/>
          </a:xfrm>
        </p:grpSpPr>
        <p:grpSp>
          <p:nvGrpSpPr>
            <p:cNvPr id="327728" name="Group 95"/>
            <p:cNvGrpSpPr>
              <a:grpSpLocks/>
            </p:cNvGrpSpPr>
            <p:nvPr/>
          </p:nvGrpSpPr>
          <p:grpSpPr bwMode="auto">
            <a:xfrm>
              <a:off x="1374703" y="127061"/>
              <a:ext cx="1201438" cy="1270093"/>
              <a:chOff x="2667346" y="810283"/>
              <a:chExt cx="2256599" cy="2482322"/>
            </a:xfrm>
          </p:grpSpPr>
          <p:pic>
            <p:nvPicPr>
              <p:cNvPr id="327732" name="Picture 4"/>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3" name="Picture 2"/>
              <p:cNvPicPr>
                <a:picLocks noChangeAspect="1" noChangeArrowheads="1"/>
              </p:cNvPicPr>
              <p:nvPr/>
            </p:nvPicPr>
            <p:blipFill>
              <a:blip r:embed="rId1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7729" name="Picture 3"/>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4" y="373160"/>
              <a:ext cx="774361" cy="92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0"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60" y="631375"/>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1"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88293">
              <a:off x="770365" y="973694"/>
              <a:ext cx="612111" cy="3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2" name="Right Arrow 101"/>
          <p:cNvSpPr/>
          <p:nvPr/>
        </p:nvSpPr>
        <p:spPr>
          <a:xfrm rot="3290424">
            <a:off x="3626644" y="1329569"/>
            <a:ext cx="1219200" cy="322262"/>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3" name="Right Arrow 102"/>
          <p:cNvSpPr/>
          <p:nvPr/>
        </p:nvSpPr>
        <p:spPr>
          <a:xfrm rot="6285121">
            <a:off x="4933157" y="1315280"/>
            <a:ext cx="1073150" cy="322263"/>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27708" name="Picture 4"/>
          <p:cNvPicPr>
            <a:picLocks noChangeAspect="1" noChangeArrowheads="1"/>
          </p:cNvPicPr>
          <p:nvPr/>
        </p:nvPicPr>
        <p:blipFill>
          <a:blip r:embed="rId30">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3759201" y="1117600"/>
            <a:ext cx="66040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09" name="Picture 4"/>
          <p:cNvPicPr>
            <a:picLocks noChangeAspect="1" noChangeArrowheads="1"/>
          </p:cNvPicPr>
          <p:nvPr/>
        </p:nvPicPr>
        <p:blipFill>
          <a:blip r:embed="rId30">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087940" y="1062112"/>
            <a:ext cx="660400"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Rectangle 105"/>
          <p:cNvSpPr/>
          <p:nvPr/>
        </p:nvSpPr>
        <p:spPr>
          <a:xfrm>
            <a:off x="3198963" y="1002533"/>
            <a:ext cx="760144" cy="584775"/>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sp>
        <p:nvSpPr>
          <p:cNvPr id="107" name="Rectangle 106"/>
          <p:cNvSpPr/>
          <p:nvPr/>
        </p:nvSpPr>
        <p:spPr>
          <a:xfrm>
            <a:off x="4570159" y="988294"/>
            <a:ext cx="760144" cy="584775"/>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nvGrpSpPr>
          <p:cNvPr id="327712" name="Group 4"/>
          <p:cNvGrpSpPr>
            <a:grpSpLocks/>
          </p:cNvGrpSpPr>
          <p:nvPr/>
        </p:nvGrpSpPr>
        <p:grpSpPr bwMode="auto">
          <a:xfrm>
            <a:off x="874750" y="5118174"/>
            <a:ext cx="1608137" cy="1598613"/>
            <a:chOff x="860864" y="5013176"/>
            <a:chExt cx="1608435" cy="1598696"/>
          </a:xfrm>
        </p:grpSpPr>
        <p:grpSp>
          <p:nvGrpSpPr>
            <p:cNvPr id="327720" name="Group 84"/>
            <p:cNvGrpSpPr>
              <a:grpSpLocks/>
            </p:cNvGrpSpPr>
            <p:nvPr/>
          </p:nvGrpSpPr>
          <p:grpSpPr bwMode="auto">
            <a:xfrm>
              <a:off x="1310523" y="5013176"/>
              <a:ext cx="1158776" cy="1454807"/>
              <a:chOff x="474023" y="2672940"/>
              <a:chExt cx="2146959" cy="2337396"/>
            </a:xfrm>
          </p:grpSpPr>
          <p:grpSp>
            <p:nvGrpSpPr>
              <p:cNvPr id="327722" name="Group 85"/>
              <p:cNvGrpSpPr>
                <a:grpSpLocks/>
              </p:cNvGrpSpPr>
              <p:nvPr/>
            </p:nvGrpSpPr>
            <p:grpSpPr bwMode="auto">
              <a:xfrm>
                <a:off x="474023" y="2772730"/>
                <a:ext cx="2146959" cy="2237606"/>
                <a:chOff x="539552" y="692696"/>
                <a:chExt cx="2146959" cy="2237606"/>
              </a:xfrm>
            </p:grpSpPr>
            <p:pic>
              <p:nvPicPr>
                <p:cNvPr id="327726"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692696"/>
                  <a:ext cx="2065482" cy="223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7" name="Picture 6"/>
                <p:cNvPicPr>
                  <a:picLocks noChangeAspect="1" noChangeArrowheads="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0312" y="1498265"/>
                  <a:ext cx="1406199" cy="132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7723" name="Picture 7"/>
              <p:cNvPicPr>
                <a:picLocks noChangeAspect="1" noChangeArrowheads="1"/>
              </p:cNvPicPr>
              <p:nvPr/>
            </p:nvPicPr>
            <p:blipFill>
              <a:blip r:embed="rId11" cstate="print">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547357" y="3240816"/>
                <a:ext cx="751188" cy="75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4" name="Picture 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2862" y="2761291"/>
                <a:ext cx="604205" cy="65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Rectangle 88"/>
              <p:cNvSpPr/>
              <p:nvPr/>
            </p:nvSpPr>
            <p:spPr>
              <a:xfrm>
                <a:off x="808397" y="2672940"/>
                <a:ext cx="1126439" cy="642879"/>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0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RDF</a:t>
                </a:r>
              </a:p>
            </p:txBody>
          </p:sp>
        </p:grpSp>
        <p:pic>
          <p:nvPicPr>
            <p:cNvPr id="327721" name="Picture 2"/>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0864" y="5805737"/>
              <a:ext cx="835808" cy="80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ectangle 11"/>
          <p:cNvSpPr/>
          <p:nvPr/>
        </p:nvSpPr>
        <p:spPr>
          <a:xfrm>
            <a:off x="387931" y="4295022"/>
            <a:ext cx="2443554" cy="95410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800" b="1" cap="all" dirty="0">
                <a:ln w="0"/>
                <a:solidFill>
                  <a:prstClr val="black"/>
                </a:solidFill>
                <a:effectLst>
                  <a:reflection blurRad="12700" stA="50000" endPos="50000" dist="5000" dir="5400000" sy="-100000" rotWithShape="0"/>
                </a:effectLst>
                <a:latin typeface="Calibri"/>
              </a:rPr>
              <a:t>Cloud</a:t>
            </a:r>
          </a:p>
          <a:p>
            <a:pPr algn="ctr" fontAlgn="auto">
              <a:spcBef>
                <a:spcPts val="0"/>
              </a:spcBef>
              <a:spcAft>
                <a:spcPts val="0"/>
              </a:spcAft>
              <a:defRPr/>
            </a:pPr>
            <a:r>
              <a:rPr lang="en-US" sz="2800" b="1" cap="all" dirty="0">
                <a:ln w="0"/>
                <a:solidFill>
                  <a:prstClr val="black"/>
                </a:solidFill>
                <a:effectLst>
                  <a:reflection blurRad="12700" stA="50000" endPos="50000" dist="5000" dir="5400000" sy="-100000" rotWithShape="0"/>
                </a:effectLst>
                <a:latin typeface="Calibri"/>
              </a:rPr>
              <a:t>Architecture</a:t>
            </a:r>
          </a:p>
        </p:txBody>
      </p:sp>
      <p:pic>
        <p:nvPicPr>
          <p:cNvPr id="327714" name="Picture 2"/>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9813" y="2581349"/>
            <a:ext cx="1439862" cy="138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 name="Right Arrow 110"/>
          <p:cNvSpPr/>
          <p:nvPr/>
        </p:nvSpPr>
        <p:spPr>
          <a:xfrm rot="5400000">
            <a:off x="3956051" y="4433924"/>
            <a:ext cx="2544762" cy="322263"/>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327716" name="Picture 4"/>
          <p:cNvPicPr>
            <a:picLocks noChangeAspect="1" noChangeArrowheads="1"/>
          </p:cNvPicPr>
          <p:nvPr/>
        </p:nvPicPr>
        <p:blipFill>
          <a:blip r:embed="rId3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824414" y="3946525"/>
            <a:ext cx="709612" cy="53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Rectangle 112"/>
          <p:cNvSpPr/>
          <p:nvPr/>
        </p:nvSpPr>
        <p:spPr>
          <a:xfrm>
            <a:off x="3581421" y="4154833"/>
            <a:ext cx="1535998" cy="1323439"/>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fontAlgn="auto">
              <a:spcBef>
                <a:spcPts val="0"/>
              </a:spcBef>
              <a:spcAft>
                <a:spcPts val="0"/>
              </a:spcAft>
              <a:defRPr/>
            </a:pPr>
            <a:r>
              <a:rPr lang="en-US" sz="24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External</a:t>
            </a:r>
          </a:p>
          <a:p>
            <a:pPr algn="r" fontAlgn="auto">
              <a:spcBef>
                <a:spcPts val="0"/>
              </a:spcBef>
              <a:spcAft>
                <a:spcPts val="0"/>
              </a:spcAft>
              <a:defRPr/>
            </a:pPr>
            <a:r>
              <a:rPr lang="en-US" sz="24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SEMANTIC</a:t>
            </a:r>
          </a:p>
          <a:p>
            <a:pPr algn="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pic>
        <p:nvPicPr>
          <p:cNvPr id="327718" name="Picture 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0825" y="3992563"/>
            <a:ext cx="327025" cy="40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 name="Rectangle 114"/>
          <p:cNvSpPr/>
          <p:nvPr/>
        </p:nvSpPr>
        <p:spPr>
          <a:xfrm>
            <a:off x="4370309" y="5760456"/>
            <a:ext cx="1730089"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Other</a:t>
            </a:r>
          </a:p>
          <a:p>
            <a:pPr algn="ctr" fontAlgn="auto">
              <a:spcBef>
                <a:spcPts val="0"/>
              </a:spcBef>
              <a:spcAft>
                <a:spcPts val="0"/>
              </a:spcAf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applications</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4664" y="4999038"/>
            <a:ext cx="779462"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960066" y="6043270"/>
            <a:ext cx="1066319"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User</a:t>
            </a:r>
          </a:p>
        </p:txBody>
      </p:sp>
      <p:grpSp>
        <p:nvGrpSpPr>
          <p:cNvPr id="328708" name="Group 1"/>
          <p:cNvGrpSpPr>
            <a:grpSpLocks/>
          </p:cNvGrpSpPr>
          <p:nvPr/>
        </p:nvGrpSpPr>
        <p:grpSpPr bwMode="auto">
          <a:xfrm>
            <a:off x="3941763" y="1206574"/>
            <a:ext cx="1776412" cy="1870075"/>
            <a:chOff x="2511877" y="4079484"/>
            <a:chExt cx="1775968" cy="1869796"/>
          </a:xfrm>
        </p:grpSpPr>
        <p:sp>
          <p:nvSpPr>
            <p:cNvPr id="44" name="Rectangle 43"/>
            <p:cNvSpPr/>
            <p:nvPr/>
          </p:nvSpPr>
          <p:spPr>
            <a:xfrm>
              <a:off x="2564865" y="4079484"/>
              <a:ext cx="1704873" cy="1869796"/>
            </a:xfrm>
            <a:prstGeom prst="rect">
              <a:avLst/>
            </a:prstGeom>
            <a:solidFill>
              <a:srgbClr val="FFFF0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8745" name="TextBox 44"/>
            <p:cNvSpPr txBox="1">
              <a:spLocks noChangeArrowheads="1"/>
            </p:cNvSpPr>
            <p:nvPr/>
          </p:nvSpPr>
          <p:spPr bwMode="auto">
            <a:xfrm>
              <a:off x="2511877" y="4116482"/>
              <a:ext cx="17759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Metadata Storage</a:t>
              </a:r>
            </a:p>
            <a:p>
              <a:pPr algn="ctr" eaLnBrk="1" hangingPunct="1">
                <a:spcBef>
                  <a:spcPct val="0"/>
                </a:spcBef>
                <a:buFontTx/>
                <a:buNone/>
              </a:pPr>
              <a:r>
                <a:rPr lang="en-US" altLang="en-US" sz="2800" b="1">
                  <a:solidFill>
                    <a:srgbClr val="000000"/>
                  </a:solidFill>
                </a:rPr>
                <a:t>“Personal Portfolio”</a:t>
              </a:r>
            </a:p>
          </p:txBody>
        </p:sp>
      </p:grpSp>
      <p:grpSp>
        <p:nvGrpSpPr>
          <p:cNvPr id="328709" name="Group 38"/>
          <p:cNvGrpSpPr>
            <a:grpSpLocks/>
          </p:cNvGrpSpPr>
          <p:nvPr/>
        </p:nvGrpSpPr>
        <p:grpSpPr bwMode="auto">
          <a:xfrm>
            <a:off x="6543676" y="1306513"/>
            <a:ext cx="2349500" cy="1498600"/>
            <a:chOff x="2564865" y="4079484"/>
            <a:chExt cx="2348190" cy="1869796"/>
          </a:xfrm>
        </p:grpSpPr>
        <p:sp>
          <p:nvSpPr>
            <p:cNvPr id="40" name="Rectangle 39"/>
            <p:cNvSpPr/>
            <p:nvPr/>
          </p:nvSpPr>
          <p:spPr>
            <a:xfrm>
              <a:off x="2564865" y="4079484"/>
              <a:ext cx="2348190" cy="1869796"/>
            </a:xfrm>
            <a:prstGeom prst="rect">
              <a:avLst/>
            </a:prstGeom>
            <a:solidFill>
              <a:srgbClr val="FF1DFF"/>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8741" name="TextBox 40"/>
            <p:cNvSpPr txBox="1">
              <a:spLocks noChangeArrowheads="1"/>
            </p:cNvSpPr>
            <p:nvPr/>
          </p:nvSpPr>
          <p:spPr bwMode="auto">
            <a:xfrm>
              <a:off x="2580807" y="4111193"/>
              <a:ext cx="2332248" cy="172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a:solidFill>
                    <a:srgbClr val="000000"/>
                  </a:solidFill>
                </a:rPr>
                <a:t>Service Functionality</a:t>
              </a:r>
            </a:p>
            <a:p>
              <a:pPr algn="ctr" eaLnBrk="1" hangingPunct="1">
                <a:spcBef>
                  <a:spcPct val="0"/>
                </a:spcBef>
                <a:buFontTx/>
                <a:buNone/>
              </a:pPr>
              <a:r>
                <a:rPr lang="en-US" altLang="en-US" sz="2800" b="1">
                  <a:solidFill>
                    <a:srgbClr val="000000"/>
                  </a:solidFill>
                </a:rPr>
                <a:t>(BI Analytics)</a:t>
              </a:r>
            </a:p>
          </p:txBody>
        </p:sp>
      </p:grpSp>
      <p:sp>
        <p:nvSpPr>
          <p:cNvPr id="42" name="Right Arrow 41"/>
          <p:cNvSpPr/>
          <p:nvPr/>
        </p:nvSpPr>
        <p:spPr>
          <a:xfrm rot="10800000">
            <a:off x="5530851" y="1774825"/>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3" name="Right Arrow 42"/>
          <p:cNvSpPr/>
          <p:nvPr/>
        </p:nvSpPr>
        <p:spPr>
          <a:xfrm>
            <a:off x="5583238" y="2173288"/>
            <a:ext cx="1079500" cy="20955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8" name="Right Arrow 37"/>
          <p:cNvSpPr/>
          <p:nvPr/>
        </p:nvSpPr>
        <p:spPr>
          <a:xfrm rot="5400000">
            <a:off x="7220781" y="3840963"/>
            <a:ext cx="2232025"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6" name="Right Arrow 45"/>
          <p:cNvSpPr/>
          <p:nvPr/>
        </p:nvSpPr>
        <p:spPr>
          <a:xfrm rot="16200000">
            <a:off x="7468431" y="3777459"/>
            <a:ext cx="2232025" cy="179387"/>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8714" name="Group 46"/>
          <p:cNvGrpSpPr>
            <a:grpSpLocks/>
          </p:cNvGrpSpPr>
          <p:nvPr/>
        </p:nvGrpSpPr>
        <p:grpSpPr bwMode="auto">
          <a:xfrm>
            <a:off x="7988393" y="3119438"/>
            <a:ext cx="933269" cy="658812"/>
            <a:chOff x="417303" y="4489103"/>
            <a:chExt cx="933088" cy="659227"/>
          </a:xfrm>
        </p:grpSpPr>
        <p:sp>
          <p:nvSpPr>
            <p:cNvPr id="48" name="Rectangle 47"/>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9" name="Rectangle 48"/>
            <p:cNvSpPr/>
            <p:nvPr/>
          </p:nvSpPr>
          <p:spPr>
            <a:xfrm>
              <a:off x="417303" y="4525316"/>
              <a:ext cx="933088" cy="58514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WUI</a:t>
              </a:r>
            </a:p>
          </p:txBody>
        </p:sp>
      </p:grpSp>
      <p:sp>
        <p:nvSpPr>
          <p:cNvPr id="50" name="Rectangle 49"/>
          <p:cNvSpPr/>
          <p:nvPr/>
        </p:nvSpPr>
        <p:spPr>
          <a:xfrm>
            <a:off x="3779914" y="188641"/>
            <a:ext cx="5256584" cy="3816424"/>
          </a:xfrm>
          <a:prstGeom prst="rect">
            <a:avLst/>
          </a:prstGeom>
          <a:solidFill>
            <a:schemeClr val="bg1">
              <a:lumMod val="75000"/>
              <a:alpha val="30000"/>
            </a:schemeClr>
          </a:solidFill>
          <a:ln w="50800">
            <a:solidFill>
              <a:schemeClr val="tx1"/>
            </a:solidFill>
            <a:prstDash val="dash"/>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8" name="Right Arrow 57"/>
          <p:cNvSpPr/>
          <p:nvPr/>
        </p:nvSpPr>
        <p:spPr>
          <a:xfrm rot="8754357">
            <a:off x="3952912" y="3629025"/>
            <a:ext cx="3059113" cy="177800"/>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9" name="Right Arrow 58"/>
          <p:cNvSpPr/>
          <p:nvPr/>
        </p:nvSpPr>
        <p:spPr>
          <a:xfrm rot="19570557">
            <a:off x="4252914" y="3632203"/>
            <a:ext cx="3060700" cy="180975"/>
          </a:xfrm>
          <a:prstGeom prst="rightArrow">
            <a:avLst>
              <a:gd name="adj1" fmla="val 50000"/>
              <a:gd name="adj2" fmla="val 11764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28720" name="Group 51"/>
          <p:cNvGrpSpPr>
            <a:grpSpLocks/>
          </p:cNvGrpSpPr>
          <p:nvPr/>
        </p:nvGrpSpPr>
        <p:grpSpPr bwMode="auto">
          <a:xfrm>
            <a:off x="5518187" y="3190877"/>
            <a:ext cx="892175" cy="658813"/>
            <a:chOff x="434922" y="4489103"/>
            <a:chExt cx="892009" cy="659227"/>
          </a:xfrm>
        </p:grpSpPr>
        <p:sp>
          <p:nvSpPr>
            <p:cNvPr id="54" name="Rectangle 53"/>
            <p:cNvSpPr/>
            <p:nvPr/>
          </p:nvSpPr>
          <p:spPr>
            <a:xfrm>
              <a:off x="434922" y="4489103"/>
              <a:ext cx="892009" cy="659227"/>
            </a:xfrm>
            <a:prstGeom prst="rect">
              <a:avLst/>
            </a:prstGeom>
            <a:solidFill>
              <a:srgbClr val="F0BEF0"/>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5" name="Rectangle 54"/>
            <p:cNvSpPr/>
            <p:nvPr/>
          </p:nvSpPr>
          <p:spPr>
            <a:xfrm>
              <a:off x="503847" y="4525316"/>
              <a:ext cx="760003" cy="585142"/>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API</a:t>
              </a:r>
            </a:p>
          </p:txBody>
        </p:sp>
      </p:grpSp>
      <p:sp>
        <p:nvSpPr>
          <p:cNvPr id="62" name="Rectangle 61"/>
          <p:cNvSpPr/>
          <p:nvPr/>
        </p:nvSpPr>
        <p:spPr>
          <a:xfrm>
            <a:off x="4338151" y="218875"/>
            <a:ext cx="4363247"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40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Service Platform</a:t>
            </a:r>
          </a:p>
        </p:txBody>
      </p:sp>
      <p:grpSp>
        <p:nvGrpSpPr>
          <p:cNvPr id="328722" name="Group 3"/>
          <p:cNvGrpSpPr>
            <a:grpSpLocks/>
          </p:cNvGrpSpPr>
          <p:nvPr/>
        </p:nvGrpSpPr>
        <p:grpSpPr bwMode="auto">
          <a:xfrm>
            <a:off x="2470152" y="4648200"/>
            <a:ext cx="2478088" cy="1652588"/>
            <a:chOff x="2954004" y="5166660"/>
            <a:chExt cx="2478034" cy="1651961"/>
          </a:xfrm>
        </p:grpSpPr>
        <p:sp>
          <p:nvSpPr>
            <p:cNvPr id="63" name="Rectangle 62"/>
            <p:cNvSpPr/>
            <p:nvPr/>
          </p:nvSpPr>
          <p:spPr>
            <a:xfrm>
              <a:off x="2954004" y="5166660"/>
              <a:ext cx="2460490" cy="1651961"/>
            </a:xfrm>
            <a:prstGeom prst="rect">
              <a:avLst/>
            </a:prstGeom>
            <a:solidFill>
              <a:srgbClr val="F79747"/>
            </a:solidFill>
            <a:ln>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8729" name="TextBox 63"/>
            <p:cNvSpPr txBox="1">
              <a:spLocks noChangeArrowheads="1"/>
            </p:cNvSpPr>
            <p:nvPr/>
          </p:nvSpPr>
          <p:spPr bwMode="auto">
            <a:xfrm>
              <a:off x="2975431" y="5198757"/>
              <a:ext cx="2456607" cy="156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rgbClr val="C00000"/>
                  </a:solidFill>
                </a:rPr>
                <a:t>External systems/services, which query our functionality</a:t>
              </a:r>
            </a:p>
          </p:txBody>
        </p:sp>
      </p:grpSp>
      <p:pic>
        <p:nvPicPr>
          <p:cNvPr id="328723"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1640" y="4146624"/>
            <a:ext cx="2703512" cy="270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872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9" y="288999"/>
            <a:ext cx="3816350" cy="385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8725"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0325" y="3122613"/>
            <a:ext cx="977900" cy="76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600" y="3357563"/>
            <a:ext cx="4548187" cy="337661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29731" name="Group 5"/>
          <p:cNvGrpSpPr>
            <a:grpSpLocks/>
          </p:cNvGrpSpPr>
          <p:nvPr/>
        </p:nvGrpSpPr>
        <p:grpSpPr bwMode="auto">
          <a:xfrm>
            <a:off x="2771775" y="2173288"/>
            <a:ext cx="1487488" cy="2335212"/>
            <a:chOff x="7546837" y="1278925"/>
            <a:chExt cx="1174961" cy="1676273"/>
          </a:xfrm>
        </p:grpSpPr>
        <p:sp>
          <p:nvSpPr>
            <p:cNvPr id="7" name="Rectangle 6"/>
            <p:cNvSpPr/>
            <p:nvPr/>
          </p:nvSpPr>
          <p:spPr>
            <a:xfrm>
              <a:off x="7546837" y="1278925"/>
              <a:ext cx="1167437" cy="167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975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4394" y="1278925"/>
              <a:ext cx="1167404" cy="167627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329732" name="Group 8"/>
          <p:cNvGrpSpPr>
            <a:grpSpLocks/>
          </p:cNvGrpSpPr>
          <p:nvPr/>
        </p:nvGrpSpPr>
        <p:grpSpPr bwMode="auto">
          <a:xfrm>
            <a:off x="90518" y="1692275"/>
            <a:ext cx="2536825" cy="3506788"/>
            <a:chOff x="899592" y="611769"/>
            <a:chExt cx="2952328" cy="4321040"/>
          </a:xfrm>
        </p:grpSpPr>
        <p:grpSp>
          <p:nvGrpSpPr>
            <p:cNvPr id="329737" name="Group 9"/>
            <p:cNvGrpSpPr>
              <a:grpSpLocks/>
            </p:cNvGrpSpPr>
            <p:nvPr/>
          </p:nvGrpSpPr>
          <p:grpSpPr bwMode="auto">
            <a:xfrm>
              <a:off x="899592" y="611769"/>
              <a:ext cx="2952328" cy="4321040"/>
              <a:chOff x="899592" y="611769"/>
              <a:chExt cx="2952328" cy="4321040"/>
            </a:xfrm>
          </p:grpSpPr>
          <p:sp>
            <p:nvSpPr>
              <p:cNvPr id="15" name="Rectangle 14"/>
              <p:cNvSpPr/>
              <p:nvPr/>
            </p:nvSpPr>
            <p:spPr>
              <a:xfrm>
                <a:off x="925457" y="611769"/>
                <a:ext cx="2919073" cy="4297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29743" name="Group 15"/>
              <p:cNvGrpSpPr>
                <a:grpSpLocks/>
              </p:cNvGrpSpPr>
              <p:nvPr/>
            </p:nvGrpSpPr>
            <p:grpSpPr bwMode="auto">
              <a:xfrm>
                <a:off x="899592" y="611769"/>
                <a:ext cx="2952328" cy="4321040"/>
                <a:chOff x="5473881" y="779818"/>
                <a:chExt cx="2952328" cy="4321040"/>
              </a:xfrm>
            </p:grpSpPr>
            <p:sp>
              <p:nvSpPr>
                <p:cNvPr id="17" name="Cube 16"/>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9745" name="Picture 1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9746" name="Group 18"/>
                <p:cNvGrpSpPr>
                  <a:grpSpLocks/>
                </p:cNvGrpSpPr>
                <p:nvPr/>
              </p:nvGrpSpPr>
              <p:grpSpPr bwMode="auto">
                <a:xfrm>
                  <a:off x="5508104" y="908720"/>
                  <a:ext cx="2792108" cy="2314799"/>
                  <a:chOff x="5508104" y="908720"/>
                  <a:chExt cx="2792108" cy="2314799"/>
                </a:xfrm>
              </p:grpSpPr>
              <p:pic>
                <p:nvPicPr>
                  <p:cNvPr id="329749"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9750" name="Picture 2"/>
                  <p:cNvPicPr>
                    <a:picLocks noChangeAspect="1" noChangeArrowheads="1"/>
                  </p:cNvPicPr>
                  <p:nvPr/>
                </p:nvPicPr>
                <p:blipFill>
                  <a:blip r:embed="rId6">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784187">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9747" name="Picture 19" descr="hub!"/>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48"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29738" name="Group 10"/>
            <p:cNvGrpSpPr>
              <a:grpSpLocks/>
            </p:cNvGrpSpPr>
            <p:nvPr/>
          </p:nvGrpSpPr>
          <p:grpSpPr bwMode="auto">
            <a:xfrm>
              <a:off x="2515215" y="2838892"/>
              <a:ext cx="1228779" cy="1179840"/>
              <a:chOff x="-135210" y="5414347"/>
              <a:chExt cx="1542752" cy="1402264"/>
            </a:xfrm>
          </p:grpSpPr>
          <p:pic>
            <p:nvPicPr>
              <p:cNvPr id="329740"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9741" name="Picture 13"/>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40377">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329739"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p:cNvSpPr txBox="1"/>
          <p:nvPr/>
        </p:nvSpPr>
        <p:spPr>
          <a:xfrm>
            <a:off x="2998788" y="1960636"/>
            <a:ext cx="6049962" cy="1200329"/>
          </a:xfrm>
          <a:prstGeom prst="rect">
            <a:avLst/>
          </a:prstGeom>
          <a:solidFill>
            <a:schemeClr val="bg2">
              <a:lumMod val="90000"/>
            </a:schemeClr>
          </a:solidFill>
          <a:ln w="25400">
            <a:solidFill>
              <a:schemeClr val="tx1"/>
            </a:solidFill>
          </a:ln>
        </p:spPr>
        <p:txBody>
          <a:bodyPr>
            <a:spAutoFit/>
          </a:bodyPr>
          <a:lstStyle/>
          <a:p>
            <a:pPr>
              <a:defRPr/>
            </a:pPr>
            <a:r>
              <a:rPr lang="en-US" sz="1200" dirty="0">
                <a:solidFill>
                  <a:srgbClr val="7030A0"/>
                </a:solidFill>
              </a:rPr>
              <a:t>Terziyan V., Golovianko M., Shevchenko O.</a:t>
            </a:r>
            <a:r>
              <a:rPr lang="en-US" sz="1200" dirty="0"/>
              <a:t>, </a:t>
            </a:r>
            <a:r>
              <a:rPr lang="en-US" sz="1200" b="1" dirty="0">
                <a:hlinkClick r:id="rId12"/>
              </a:rPr>
              <a:t>Semantic Portal as a Tool for Structural Reform of the Ukrainian Educational System</a:t>
            </a:r>
            <a:r>
              <a:rPr lang="en-US" sz="1200" dirty="0"/>
              <a:t>, In: P. Soja and P. Rupino da Cunha (Eds.), ICT in Transition Economies: Narrowing the Research Gap to Developed Countries, Special Issue in: </a:t>
            </a:r>
            <a:r>
              <a:rPr lang="en-US" sz="1200" i="1" dirty="0">
                <a:solidFill>
                  <a:srgbClr val="C00000"/>
                </a:solidFill>
              </a:rPr>
              <a:t>Information Technology for Development</a:t>
            </a:r>
            <a:r>
              <a:rPr lang="en-US" sz="1200" i="1" dirty="0"/>
              <a:t>,</a:t>
            </a:r>
            <a:r>
              <a:rPr lang="en-US" sz="1200" dirty="0"/>
              <a:t> Taylor &amp; Francis Group, 22 pp. (doi:</a:t>
            </a:r>
            <a:r>
              <a:rPr lang="en-US" sz="1200" b="1" dirty="0"/>
              <a:t>  </a:t>
            </a:r>
            <a:r>
              <a:rPr lang="en-US" sz="1200" dirty="0"/>
              <a:t>10.1080/02681102.2014.899955).</a:t>
            </a:r>
          </a:p>
          <a:p>
            <a:pPr>
              <a:defRPr/>
            </a:pPr>
            <a:r>
              <a:rPr lang="en-US" sz="1200" dirty="0">
                <a:hlinkClick r:id="rId13"/>
              </a:rPr>
              <a:t>http://www.tandfonline.com/doi/abs/10.1080/02681102.2014.899955#.VSe1QE0cSfA</a:t>
            </a:r>
            <a:r>
              <a:rPr lang="en-US" sz="1200" dirty="0"/>
              <a:t> </a:t>
            </a:r>
          </a:p>
        </p:txBody>
      </p:sp>
      <p:sp>
        <p:nvSpPr>
          <p:cNvPr id="25" name="Rectangle 24"/>
          <p:cNvSpPr/>
          <p:nvPr/>
        </p:nvSpPr>
        <p:spPr>
          <a:xfrm>
            <a:off x="361988" y="44624"/>
            <a:ext cx="8276007" cy="156966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Example of Semantic Web Application:</a:t>
            </a:r>
          </a:p>
          <a:p>
            <a:pPr algn="ctr" fontAlgn="auto">
              <a:spcBef>
                <a:spcPts val="0"/>
              </a:spcBef>
              <a:spcAft>
                <a:spcPts val="0"/>
              </a:spcAft>
              <a:defRPr/>
            </a:pPr>
            <a:r>
              <a:rPr lang="en-US"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rPr>
              <a:t>Semantic Portal for Quality Assurance in Higher Education “TRUST”</a:t>
            </a:r>
          </a:p>
        </p:txBody>
      </p:sp>
      <p:sp>
        <p:nvSpPr>
          <p:cNvPr id="329735" name="TextBox 23"/>
          <p:cNvSpPr txBox="1">
            <a:spLocks noChangeArrowheads="1"/>
          </p:cNvSpPr>
          <p:nvPr/>
        </p:nvSpPr>
        <p:spPr bwMode="auto">
          <a:xfrm>
            <a:off x="652465" y="5876999"/>
            <a:ext cx="3721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en-US" sz="1400" dirty="0">
                <a:latin typeface="Arial" pitchFamily="34" charset="0"/>
              </a:rPr>
              <a:t>See also the presentation here: </a:t>
            </a:r>
            <a:r>
              <a:rPr lang="en-US" altLang="en-US" sz="1400" dirty="0">
                <a:latin typeface="Arial" pitchFamily="34" charset="0"/>
                <a:hlinkClick r:id="rId14"/>
              </a:rPr>
              <a:t>https://ai.it.jyu.fi/Quality-3_en.pptx</a:t>
            </a:r>
            <a:r>
              <a:rPr lang="en-US" altLang="en-US" sz="1400" dirty="0">
                <a:latin typeface="Arial" pitchFamily="34" charset="0"/>
              </a:rPr>
              <a:t>  </a:t>
            </a:r>
          </a:p>
        </p:txBody>
      </p:sp>
      <p:sp>
        <p:nvSpPr>
          <p:cNvPr id="329736" name="Rectangle 25"/>
          <p:cNvSpPr>
            <a:spLocks noChangeArrowheads="1"/>
          </p:cNvSpPr>
          <p:nvPr/>
        </p:nvSpPr>
        <p:spPr bwMode="auto">
          <a:xfrm>
            <a:off x="23863" y="5197475"/>
            <a:ext cx="27302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a:latin typeface="Arial" pitchFamily="34" charset="0"/>
                <a:hlinkClick r:id="rId15"/>
              </a:rPr>
              <a:t>http://portal.dovira.eu/</a:t>
            </a:r>
            <a:r>
              <a:rPr lang="en-US" altLang="en-US" sz="2000">
                <a:latin typeface="Arial" pitchFamily="34" charset="0"/>
              </a:rPr>
              <a:t> </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itle 1"/>
          <p:cNvSpPr>
            <a:spLocks noGrp="1"/>
          </p:cNvSpPr>
          <p:nvPr>
            <p:ph type="title"/>
          </p:nvPr>
        </p:nvSpPr>
        <p:spPr>
          <a:xfrm>
            <a:off x="514350" y="36587"/>
            <a:ext cx="8229600" cy="655637"/>
          </a:xfrm>
        </p:spPr>
        <p:txBody>
          <a:bodyPr/>
          <a:lstStyle/>
          <a:p>
            <a:r>
              <a:rPr lang="en-US" altLang="en-US"/>
              <a:t>Why Semantic Technologies ?</a:t>
            </a:r>
          </a:p>
        </p:txBody>
      </p:sp>
      <p:sp>
        <p:nvSpPr>
          <p:cNvPr id="3" name="Content Placeholder 2"/>
          <p:cNvSpPr>
            <a:spLocks noGrp="1"/>
          </p:cNvSpPr>
          <p:nvPr>
            <p:ph idx="1"/>
          </p:nvPr>
        </p:nvSpPr>
        <p:spPr>
          <a:xfrm>
            <a:off x="250825" y="765249"/>
            <a:ext cx="8713788" cy="4525963"/>
          </a:xfrm>
        </p:spPr>
        <p:txBody>
          <a:bodyPr/>
          <a:lstStyle/>
          <a:p>
            <a:pPr>
              <a:defRPr/>
            </a:pPr>
            <a:r>
              <a:rPr lang="en-US" sz="1800" dirty="0"/>
              <a:t>From </a:t>
            </a:r>
            <a:r>
              <a:rPr lang="en-US" sz="1800" dirty="0">
                <a:hlinkClick r:id="rId2"/>
              </a:rPr>
              <a:t>http://www.mkbergman.com/1015/the-rationale-for-semantic-technologies/</a:t>
            </a:r>
            <a:r>
              <a:rPr lang="en-US" sz="1800" dirty="0"/>
              <a:t> :</a:t>
            </a:r>
          </a:p>
          <a:p>
            <a:pPr lvl="1">
              <a:defRPr/>
            </a:pPr>
            <a:r>
              <a:rPr lang="en-US" sz="1400" dirty="0"/>
              <a:t>Unlike conventional IT systems with their closed-world approach, semantic technologies that adhere to these guidelines can be deployed incrementally at lower cost and with lower risk. Further, we have seen that semantic technologies offer an excellent integration approach, with no need to re-do schema because of changed circumstances. The approach further leverages existing information assets and brings the responsibility for the knowledge function more directly to its users and consumers.</a:t>
            </a:r>
          </a:p>
          <a:p>
            <a:pPr lvl="1">
              <a:defRPr/>
            </a:pPr>
            <a:r>
              <a:rPr lang="en-US" sz="1400" dirty="0"/>
              <a:t>Semantic technologies are thus well-suited for knowledge applications. With their graph structures and the ability to capture semantic differences and meanings, these technologies can also accommodate multiple viewpoints and stakeholders. There are also excellent capabilities to relate all available information – from documents and images and metadata to tables and databases – into a common footing.</a:t>
            </a:r>
          </a:p>
          <a:p>
            <a:pPr lvl="1">
              <a:defRPr/>
            </a:pPr>
            <a:r>
              <a:rPr lang="en-US" sz="1400" dirty="0"/>
              <a:t>These advantages will immediately accrue through better integration and interoperability of diverse information assets. But, for early adopters, perhaps the most immediate benefit will come from visible leadership in embracing these enabling technologies in advance of what will surely become the preferred approach to knowledge problems.</a:t>
            </a:r>
          </a:p>
          <a:p>
            <a:pPr marL="0" indent="0">
              <a:buFont typeface="Arial" pitchFamily="34" charset="0"/>
              <a:buNone/>
              <a:defRPr/>
            </a:pPr>
            <a:endParaRPr lang="en-US" sz="1800" dirty="0"/>
          </a:p>
        </p:txBody>
      </p:sp>
      <p:pic>
        <p:nvPicPr>
          <p:cNvPr id="330756"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062" y="4797425"/>
            <a:ext cx="1878013"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9375" y="4132299"/>
            <a:ext cx="5619750" cy="2616101"/>
          </a:xfrm>
          <a:prstGeom prst="rect">
            <a:avLst/>
          </a:prstGeom>
          <a:solidFill>
            <a:schemeClr val="bg1">
              <a:lumMod val="85000"/>
            </a:schemeClr>
          </a:solidFill>
          <a:ln w="19050">
            <a:solidFill>
              <a:schemeClr val="tx1"/>
            </a:solidFill>
          </a:ln>
        </p:spPr>
        <p:txBody>
          <a:bodyPr>
            <a:spAutoFit/>
          </a:bodyPr>
          <a:lstStyle/>
          <a:p>
            <a:pPr>
              <a:defRPr/>
            </a:pPr>
            <a:r>
              <a:rPr lang="en-US" sz="1200" b="1" dirty="0"/>
              <a:t>Conventional IT Systems are Poorly Suited to Knowledge Applications</a:t>
            </a:r>
          </a:p>
          <a:p>
            <a:pPr>
              <a:defRPr/>
            </a:pPr>
            <a:endParaRPr lang="en-US" sz="1200" b="1" dirty="0"/>
          </a:p>
          <a:p>
            <a:pPr>
              <a:defRPr/>
            </a:pPr>
            <a:r>
              <a:rPr lang="en-US" sz="1000" dirty="0"/>
              <a:t>    Frequently customers ask me why semantic technologies should be used instead of conventional information technologies. In the areas of knowledge representation (KR) and knowledge management (KM), there are compelling reasons and benefits for selecting semantic technologies over conventional approaches. This article attempts to summarize these rationales from a layperson perspective.</a:t>
            </a:r>
          </a:p>
          <a:p>
            <a:pPr>
              <a:defRPr/>
            </a:pPr>
            <a:r>
              <a:rPr lang="en-US" sz="1000" dirty="0"/>
              <a:t>    It is important to recognize that semantic technologies are orthogonal to the buzz around some other current technologies, including cloud computing and big data. Semantic technologies are also not limited to open data: they are equivalently useful to private or proprietary data. It is also important to note that semantic technologies do not imply some grand, shared schema for organizing all information. Semantic technologies are not “one ring to rule them all,” but rather a way to capture the world views of particular domains and groups of stakeholders. Lastly, semantic technologies done properly are not a replacement for existing information technologies, but rather an added layer that can leverage those assets for interoperability and to overcome the semantic barriers between existing information silos. [</a:t>
            </a:r>
            <a:r>
              <a:rPr lang="en-US" sz="1000" b="1" dirty="0"/>
              <a:t>Mike Bergman, July 2012</a:t>
            </a:r>
            <a:r>
              <a:rPr lang="en-US" sz="1000" dirty="0"/>
              <a: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1778" name="Title 1"/>
          <p:cNvSpPr>
            <a:spLocks noGrp="1"/>
          </p:cNvSpPr>
          <p:nvPr>
            <p:ph type="title"/>
          </p:nvPr>
        </p:nvSpPr>
        <p:spPr>
          <a:xfrm>
            <a:off x="1630371" y="36513"/>
            <a:ext cx="6923087" cy="1143000"/>
          </a:xfrm>
        </p:spPr>
        <p:txBody>
          <a:bodyPr/>
          <a:lstStyle/>
          <a:p>
            <a:r>
              <a:rPr lang="en-US" altLang="en-US"/>
              <a:t>Download Jess Reasoner for SWRL Rules</a:t>
            </a:r>
          </a:p>
        </p:txBody>
      </p:sp>
      <p:sp>
        <p:nvSpPr>
          <p:cNvPr id="331779" name="TextBox 2"/>
          <p:cNvSpPr txBox="1">
            <a:spLocks noChangeArrowheads="1"/>
          </p:cNvSpPr>
          <p:nvPr/>
        </p:nvSpPr>
        <p:spPr bwMode="auto">
          <a:xfrm>
            <a:off x="127000" y="1176338"/>
            <a:ext cx="3671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hlinkClick r:id="rId2"/>
              </a:rPr>
              <a:t>http://www.jessrules.com/</a:t>
            </a:r>
            <a:r>
              <a:rPr lang="en-US" altLang="en-US" sz="2000"/>
              <a:t> </a:t>
            </a:r>
          </a:p>
        </p:txBody>
      </p:sp>
      <p:pic>
        <p:nvPicPr>
          <p:cNvPr id="3317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2" y="1746254"/>
            <a:ext cx="4510088" cy="391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17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9788" y="2876550"/>
            <a:ext cx="4494212" cy="2781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1782" name="TextBox 5"/>
          <p:cNvSpPr txBox="1">
            <a:spLocks noChangeArrowheads="1"/>
          </p:cNvSpPr>
          <p:nvPr/>
        </p:nvSpPr>
        <p:spPr bwMode="auto">
          <a:xfrm>
            <a:off x="4859339" y="1700215"/>
            <a:ext cx="4105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Use </a:t>
            </a:r>
            <a:r>
              <a:rPr lang="en-US" altLang="en-US" sz="2000" b="1"/>
              <a:t>Jess 7.1 p2 </a:t>
            </a:r>
            <a:r>
              <a:rPr lang="en-US" altLang="en-US" sz="2000"/>
              <a:t>version</a:t>
            </a:r>
          </a:p>
          <a:p>
            <a:pPr eaLnBrk="1" hangingPunct="1">
              <a:spcBef>
                <a:spcPct val="0"/>
              </a:spcBef>
              <a:buFontTx/>
              <a:buNone/>
            </a:pPr>
            <a:r>
              <a:rPr lang="en-US" altLang="en-US" sz="2000"/>
              <a:t>(you can use it 1 month for free)</a:t>
            </a:r>
          </a:p>
        </p:txBody>
      </p:sp>
      <p:pic>
        <p:nvPicPr>
          <p:cNvPr id="33178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4" y="5876999"/>
            <a:ext cx="6581775" cy="828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1828800" y="2971800"/>
            <a:ext cx="6019800" cy="1143000"/>
          </a:xfrm>
        </p:spPr>
        <p:txBody>
          <a:bodyPr/>
          <a:lstStyle/>
          <a:p>
            <a:pPr eaLnBrk="1" hangingPunct="1"/>
            <a:r>
              <a:rPr lang="en-GB" altLang="en-US"/>
              <a:t>Metasemantic Networks</a:t>
            </a:r>
          </a:p>
        </p:txBody>
      </p:sp>
    </p:spTree>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1066800" y="2286000"/>
            <a:ext cx="7620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b="1" i="1">
                <a:latin typeface="Times" pitchFamily="18" charset="0"/>
              </a:rPr>
              <a:t>Metasemantic Network (Semantic Metanetwork)</a:t>
            </a:r>
            <a:r>
              <a:rPr lang="en-GB" altLang="en-US">
                <a:latin typeface="Times" pitchFamily="18" charset="0"/>
              </a:rPr>
              <a:t> is considered formally as the set of semantic networks, which are put on each other in such a way that links of every previous semantic network are in the same time nodes of the next network</a:t>
            </a:r>
            <a:r>
              <a:rPr lang="en-GB" altLang="en-US" sz="2400">
                <a:latin typeface="Times" pitchFamily="18" charset="0"/>
              </a:rPr>
              <a:t> </a:t>
            </a:r>
            <a:endParaRPr lang="en-US" altLang="en-US" sz="2400">
              <a:latin typeface="Times" pitchFamily="18" charset="0"/>
            </a:endParaRPr>
          </a:p>
        </p:txBody>
      </p:sp>
      <p:sp>
        <p:nvSpPr>
          <p:cNvPr id="333827" name="Text Box 3"/>
          <p:cNvSpPr txBox="1">
            <a:spLocks noChangeArrowheads="1"/>
          </p:cNvSpPr>
          <p:nvPr/>
        </p:nvSpPr>
        <p:spPr bwMode="auto">
          <a:xfrm>
            <a:off x="1371600" y="762074"/>
            <a:ext cx="647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A Metasemantic Network</a:t>
            </a:r>
            <a:endParaRPr lang="en-US" altLang="en-US" sz="2400">
              <a:latin typeface="Times New Roman" pitchFamily="18" charset="0"/>
            </a:endParaRPr>
          </a:p>
        </p:txBody>
      </p:sp>
    </p:spTree>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1066800" y="304864"/>
            <a:ext cx="731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3600" b="1">
                <a:solidFill>
                  <a:schemeClr val="tx2"/>
                </a:solidFill>
                <a:latin typeface="Times New Roman" pitchFamily="18" charset="0"/>
              </a:rPr>
              <a:t>An Example of a Semantic Metanetwork</a:t>
            </a:r>
            <a:endParaRPr lang="en-US" altLang="en-US" sz="4000" b="1">
              <a:latin typeface="Times New Roman" pitchFamily="18" charset="0"/>
            </a:endParaRPr>
          </a:p>
        </p:txBody>
      </p:sp>
      <p:graphicFrame>
        <p:nvGraphicFramePr>
          <p:cNvPr id="334851" name="Object 3"/>
          <p:cNvGraphicFramePr>
            <a:graphicFrameLocks noChangeAspect="1"/>
          </p:cNvGraphicFramePr>
          <p:nvPr/>
        </p:nvGraphicFramePr>
        <p:xfrm>
          <a:off x="1295400" y="1752600"/>
          <a:ext cx="7315200" cy="4592638"/>
        </p:xfrm>
        <a:graphic>
          <a:graphicData uri="http://schemas.openxmlformats.org/presentationml/2006/ole">
            <mc:AlternateContent xmlns:mc="http://schemas.openxmlformats.org/markup-compatibility/2006">
              <mc:Choice xmlns:v="urn:schemas-microsoft-com:vml" Requires="v">
                <p:oleObj name="Microsoft Drawing" r:id="rId2" imgW="6229350" imgH="3911600" progId="MSDraw">
                  <p:embed/>
                </p:oleObj>
              </mc:Choice>
              <mc:Fallback>
                <p:oleObj name="Microsoft Drawing" r:id="rId2" imgW="6229350" imgH="3911600" progId="MSDraw">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7315200" cy="459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lowchart: Magnetic Disk 3"/>
          <p:cNvSpPr>
            <a:spLocks noChangeArrowheads="1"/>
          </p:cNvSpPr>
          <p:nvPr/>
        </p:nvSpPr>
        <p:spPr bwMode="auto">
          <a:xfrm>
            <a:off x="93664" y="5319881"/>
            <a:ext cx="2017712"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124931" name="Picture 2"/>
          <p:cNvPicPr>
            <a:picLocks noChangeAspect="1" noChangeArrowheads="1"/>
          </p:cNvPicPr>
          <p:nvPr/>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12750" y="5364237"/>
            <a:ext cx="1333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32" name="Diamond 8"/>
          <p:cNvSpPr>
            <a:spLocks noChangeArrowheads="1"/>
          </p:cNvSpPr>
          <p:nvPr/>
        </p:nvSpPr>
        <p:spPr bwMode="auto">
          <a:xfrm>
            <a:off x="1465579" y="4969055"/>
            <a:ext cx="202568" cy="471297"/>
          </a:xfrm>
          <a:prstGeom prst="diamond">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4933" name="TextBox 5"/>
          <p:cNvSpPr txBox="1">
            <a:spLocks noChangeArrowheads="1"/>
          </p:cNvSpPr>
          <p:nvPr/>
        </p:nvSpPr>
        <p:spPr bwMode="auto">
          <a:xfrm>
            <a:off x="138113" y="6218312"/>
            <a:ext cx="19446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a:hlinkClick r:id="rId3"/>
              </a:rPr>
              <a:t>http://dbpedia.org/</a:t>
            </a:r>
            <a:r>
              <a:rPr lang="en-US" altLang="en-US" sz="1600"/>
              <a:t> </a:t>
            </a:r>
          </a:p>
        </p:txBody>
      </p:sp>
      <p:sp>
        <p:nvSpPr>
          <p:cNvPr id="124934" name="TextBox 7"/>
          <p:cNvSpPr txBox="1">
            <a:spLocks noChangeArrowheads="1"/>
          </p:cNvSpPr>
          <p:nvPr/>
        </p:nvSpPr>
        <p:spPr bwMode="auto">
          <a:xfrm>
            <a:off x="41276" y="4067249"/>
            <a:ext cx="3313113"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URI: </a:t>
            </a:r>
            <a:r>
              <a:rPr lang="en-US" altLang="en-US" sz="1400" u="sng">
                <a:hlinkClick r:id="rId4"/>
              </a:rPr>
              <a:t>http://dbpedia.org/resource/Berlin</a:t>
            </a:r>
            <a:r>
              <a:rPr lang="en-US" altLang="en-US" sz="1400" u="sng"/>
              <a:t> </a:t>
            </a:r>
          </a:p>
        </p:txBody>
      </p:sp>
      <p:sp>
        <p:nvSpPr>
          <p:cNvPr id="124935" name="Line 20"/>
          <p:cNvSpPr>
            <a:spLocks noChangeShapeType="1"/>
          </p:cNvSpPr>
          <p:nvPr/>
        </p:nvSpPr>
        <p:spPr bwMode="auto">
          <a:xfrm flipH="1">
            <a:off x="1566863" y="4421188"/>
            <a:ext cx="0" cy="49530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4936" name="TextBox 14"/>
          <p:cNvSpPr txBox="1">
            <a:spLocks noChangeArrowheads="1"/>
          </p:cNvSpPr>
          <p:nvPr/>
        </p:nvSpPr>
        <p:spPr bwMode="auto">
          <a:xfrm>
            <a:off x="5761075" y="4030664"/>
            <a:ext cx="3311525" cy="307975"/>
          </a:xfrm>
          <a:prstGeom prst="rect">
            <a:avLst/>
          </a:prstGeom>
          <a:solidFill>
            <a:srgbClr val="E2BCC2"/>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URI: </a:t>
            </a:r>
            <a:r>
              <a:rPr lang="en-US" altLang="en-US" sz="1400">
                <a:hlinkClick r:id="rId5"/>
              </a:rPr>
              <a:t>http://sws.geonames.org/2950159/</a:t>
            </a:r>
            <a:endParaRPr lang="en-US" altLang="en-US" sz="1400" u="sng"/>
          </a:p>
        </p:txBody>
      </p:sp>
      <p:sp>
        <p:nvSpPr>
          <p:cNvPr id="124937" name="Flowchart: Magnetic Disk 3"/>
          <p:cNvSpPr>
            <a:spLocks noChangeArrowheads="1"/>
          </p:cNvSpPr>
          <p:nvPr/>
        </p:nvSpPr>
        <p:spPr bwMode="auto">
          <a:xfrm>
            <a:off x="6531012" y="5319881"/>
            <a:ext cx="2016125"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4938" name="Diamond 19"/>
          <p:cNvSpPr>
            <a:spLocks noChangeArrowheads="1"/>
          </p:cNvSpPr>
          <p:nvPr/>
        </p:nvSpPr>
        <p:spPr bwMode="auto">
          <a:xfrm>
            <a:off x="7087082" y="5051215"/>
            <a:ext cx="202236" cy="471297"/>
          </a:xfrm>
          <a:prstGeom prst="diamond">
            <a:avLst/>
          </a:prstGeom>
          <a:noFill/>
          <a:ln w="635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4939" name="TextBox 20"/>
          <p:cNvSpPr txBox="1">
            <a:spLocks noChangeArrowheads="1"/>
          </p:cNvSpPr>
          <p:nvPr/>
        </p:nvSpPr>
        <p:spPr bwMode="auto">
          <a:xfrm>
            <a:off x="6318252" y="6218312"/>
            <a:ext cx="25923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a:hlinkClick r:id="rId6"/>
              </a:rPr>
              <a:t>http://www.geonames.org/</a:t>
            </a:r>
            <a:r>
              <a:rPr lang="en-US" altLang="en-US" sz="1600"/>
              <a:t>  </a:t>
            </a:r>
          </a:p>
        </p:txBody>
      </p:sp>
      <p:sp>
        <p:nvSpPr>
          <p:cNvPr id="124940" name="Line 20"/>
          <p:cNvSpPr>
            <a:spLocks noChangeShapeType="1"/>
          </p:cNvSpPr>
          <p:nvPr/>
        </p:nvSpPr>
        <p:spPr bwMode="auto">
          <a:xfrm>
            <a:off x="7188200" y="4392613"/>
            <a:ext cx="0" cy="588962"/>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pic>
        <p:nvPicPr>
          <p:cNvPr id="124941"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9086" y="5687918"/>
            <a:ext cx="18161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42" name="Line 20"/>
          <p:cNvSpPr>
            <a:spLocks noChangeShapeType="1"/>
          </p:cNvSpPr>
          <p:nvPr/>
        </p:nvSpPr>
        <p:spPr bwMode="auto">
          <a:xfrm flipV="1">
            <a:off x="422275" y="2962275"/>
            <a:ext cx="6350" cy="1033463"/>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4943" name="TextBox 2"/>
          <p:cNvSpPr txBox="1">
            <a:spLocks noChangeArrowheads="1"/>
          </p:cNvSpPr>
          <p:nvPr/>
        </p:nvSpPr>
        <p:spPr bwMode="auto">
          <a:xfrm>
            <a:off x="392113" y="3348044"/>
            <a:ext cx="230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:isHeadquarterOf</a:t>
            </a:r>
          </a:p>
        </p:txBody>
      </p:sp>
      <p:sp>
        <p:nvSpPr>
          <p:cNvPr id="124944" name="TextBox 18"/>
          <p:cNvSpPr txBox="1">
            <a:spLocks noChangeArrowheads="1"/>
          </p:cNvSpPr>
          <p:nvPr/>
        </p:nvSpPr>
        <p:spPr bwMode="auto">
          <a:xfrm>
            <a:off x="138115" y="2592462"/>
            <a:ext cx="1655762"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:GIGA_Television  </a:t>
            </a:r>
          </a:p>
        </p:txBody>
      </p:sp>
      <p:sp>
        <p:nvSpPr>
          <p:cNvPr id="124945" name="Line 20"/>
          <p:cNvSpPr>
            <a:spLocks noChangeShapeType="1"/>
          </p:cNvSpPr>
          <p:nvPr/>
        </p:nvSpPr>
        <p:spPr bwMode="auto">
          <a:xfrm flipV="1">
            <a:off x="6278563" y="2944813"/>
            <a:ext cx="4762" cy="1033462"/>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4946" name="TextBox 22"/>
          <p:cNvSpPr txBox="1">
            <a:spLocks noChangeArrowheads="1"/>
          </p:cNvSpPr>
          <p:nvPr/>
        </p:nvSpPr>
        <p:spPr bwMode="auto">
          <a:xfrm>
            <a:off x="6294475" y="3368677"/>
            <a:ext cx="136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:isCapitalOf</a:t>
            </a:r>
          </a:p>
        </p:txBody>
      </p:sp>
      <p:sp>
        <p:nvSpPr>
          <p:cNvPr id="124947" name="TextBox 23"/>
          <p:cNvSpPr txBox="1">
            <a:spLocks noChangeArrowheads="1"/>
          </p:cNvSpPr>
          <p:nvPr/>
        </p:nvSpPr>
        <p:spPr bwMode="auto">
          <a:xfrm>
            <a:off x="5994400" y="2555949"/>
            <a:ext cx="1122363" cy="307975"/>
          </a:xfrm>
          <a:prstGeom prst="rect">
            <a:avLst/>
          </a:prstGeom>
          <a:solidFill>
            <a:srgbClr val="FFFF00"/>
          </a:solidFill>
          <a:ln w="254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a:t>:Germany  </a:t>
            </a:r>
          </a:p>
        </p:txBody>
      </p:sp>
      <p:sp>
        <p:nvSpPr>
          <p:cNvPr id="5" name="TextBox 4"/>
          <p:cNvSpPr txBox="1"/>
          <p:nvPr/>
        </p:nvSpPr>
        <p:spPr>
          <a:xfrm>
            <a:off x="2695575" y="615986"/>
            <a:ext cx="4421188" cy="1200329"/>
          </a:xfrm>
          <a:prstGeom prst="rect">
            <a:avLst/>
          </a:prstGeom>
          <a:solidFill>
            <a:schemeClr val="bg1">
              <a:lumMod val="95000"/>
            </a:schemeClr>
          </a:solidFill>
          <a:ln>
            <a:solidFill>
              <a:schemeClr val="tx1"/>
            </a:solidFill>
          </a:ln>
        </p:spPr>
        <p:txBody>
          <a:bodyPr>
            <a:spAutoFit/>
          </a:bodyPr>
          <a:lstStyle/>
          <a:p>
            <a:pPr algn="ctr">
              <a:defRPr/>
            </a:pPr>
            <a:r>
              <a:rPr lang="en-US" sz="1800" dirty="0"/>
              <a:t>… now you are able to make queries over the Linked Data (distributed database) like, e.g.: “</a:t>
            </a:r>
            <a:r>
              <a:rPr lang="en-US" sz="1800" i="1" dirty="0">
                <a:solidFill>
                  <a:srgbClr val="0000FF"/>
                </a:solidFill>
              </a:rPr>
              <a:t>Which companies have headquarters in the capital of Germany?</a:t>
            </a:r>
            <a:r>
              <a:rPr lang="en-US" sz="1800" dirty="0"/>
              <a:t>”</a:t>
            </a:r>
          </a:p>
        </p:txBody>
      </p:sp>
      <p:pic>
        <p:nvPicPr>
          <p:cNvPr id="12494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0025" y="2114550"/>
            <a:ext cx="112395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50" name="Line 20"/>
          <p:cNvSpPr>
            <a:spLocks noChangeShapeType="1"/>
          </p:cNvSpPr>
          <p:nvPr/>
        </p:nvSpPr>
        <p:spPr bwMode="auto">
          <a:xfrm flipV="1">
            <a:off x="3476662" y="4240213"/>
            <a:ext cx="2232025" cy="19050"/>
          </a:xfrm>
          <a:prstGeom prst="line">
            <a:avLst/>
          </a:prstGeom>
          <a:noFill/>
          <a:ln w="1016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4951" name="TextBox 27"/>
          <p:cNvSpPr txBox="1">
            <a:spLocks noChangeArrowheads="1"/>
          </p:cNvSpPr>
          <p:nvPr/>
        </p:nvSpPr>
        <p:spPr bwMode="auto">
          <a:xfrm>
            <a:off x="3643350" y="3829050"/>
            <a:ext cx="17097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t>owl:sameAs</a:t>
            </a:r>
          </a:p>
        </p:txBody>
      </p:sp>
      <p:sp>
        <p:nvSpPr>
          <p:cNvPr id="124952" name="Title 1"/>
          <p:cNvSpPr>
            <a:spLocks noGrp="1"/>
          </p:cNvSpPr>
          <p:nvPr>
            <p:ph type="title"/>
          </p:nvPr>
        </p:nvSpPr>
        <p:spPr>
          <a:xfrm>
            <a:off x="1155737" y="9599"/>
            <a:ext cx="7993063" cy="549275"/>
          </a:xfrm>
        </p:spPr>
        <p:txBody>
          <a:bodyPr/>
          <a:lstStyle/>
          <a:p>
            <a:r>
              <a:rPr lang="en-US" altLang="en-US" sz="2800" b="1"/>
              <a:t>URI “aliases” and Introduction to Linked Data</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5874" name="Text Box 2"/>
          <p:cNvSpPr txBox="1">
            <a:spLocks noChangeArrowheads="1"/>
          </p:cNvSpPr>
          <p:nvPr/>
        </p:nvSpPr>
        <p:spPr bwMode="auto">
          <a:xfrm>
            <a:off x="1219200" y="609604"/>
            <a:ext cx="647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How it Works</a:t>
            </a:r>
            <a:r>
              <a:rPr lang="en-US" altLang="en-US" sz="2400">
                <a:latin typeface="Times New Roman" pitchFamily="18" charset="0"/>
              </a:rPr>
              <a:t> </a:t>
            </a:r>
          </a:p>
        </p:txBody>
      </p:sp>
      <p:sp>
        <p:nvSpPr>
          <p:cNvPr id="335875" name="Text Box 3"/>
          <p:cNvSpPr txBox="1">
            <a:spLocks noChangeArrowheads="1"/>
          </p:cNvSpPr>
          <p:nvPr/>
        </p:nvSpPr>
        <p:spPr bwMode="auto">
          <a:xfrm>
            <a:off x="990600" y="1828803"/>
            <a:ext cx="782955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pPr>
            <a:r>
              <a:rPr lang="en-GB" altLang="en-US" sz="2400">
                <a:latin typeface="Times" pitchFamily="18" charset="0"/>
              </a:rPr>
              <a:t> In a Semantic Metanetwork every higher level controls semantic structure of the lower level.</a:t>
            </a:r>
          </a:p>
          <a:p>
            <a:pPr>
              <a:spcBef>
                <a:spcPct val="50000"/>
              </a:spcBef>
            </a:pPr>
            <a:r>
              <a:rPr lang="en-GB" altLang="en-US" sz="2400">
                <a:latin typeface="Times" pitchFamily="18" charset="0"/>
              </a:rPr>
              <a:t> Simple controlling rules might be, for example, in which contexts certain link of a semantic structure can exist and in which context it should be deleted from the semantic structure.</a:t>
            </a:r>
          </a:p>
          <a:p>
            <a:pPr>
              <a:spcBef>
                <a:spcPct val="50000"/>
              </a:spcBef>
            </a:pPr>
            <a:r>
              <a:rPr lang="en-GB" altLang="en-US" sz="2400">
                <a:latin typeface="Times" pitchFamily="18" charset="0"/>
              </a:rPr>
              <a:t> Such multilevel network can be used in an adaptive control system which structure is automatically changed following changes in a context of the environment.</a:t>
            </a:r>
          </a:p>
          <a:p>
            <a:pPr>
              <a:spcBef>
                <a:spcPct val="50000"/>
              </a:spcBef>
            </a:pPr>
            <a:r>
              <a:rPr lang="en-GB" altLang="en-US" sz="2400">
                <a:latin typeface="Times" pitchFamily="18" charset="0"/>
              </a:rPr>
              <a:t> The algebra for reasoning with a semantic metanetwork is also developed.</a:t>
            </a:r>
            <a:endParaRPr lang="en-US" altLang="en-US" sz="2400">
              <a:latin typeface="Times" pitchFamily="18" charset="0"/>
            </a:endParaRPr>
          </a:p>
        </p:txBody>
      </p:sp>
    </p:spTree>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6898" name="Text Box 2"/>
          <p:cNvSpPr txBox="1">
            <a:spLocks noChangeArrowheads="1"/>
          </p:cNvSpPr>
          <p:nvPr/>
        </p:nvSpPr>
        <p:spPr bwMode="auto">
          <a:xfrm>
            <a:off x="1219200" y="6858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3600" b="1">
                <a:solidFill>
                  <a:schemeClr val="tx2"/>
                </a:solidFill>
                <a:latin typeface="Times New Roman" pitchFamily="18" charset="0"/>
              </a:rPr>
              <a:t>Published and Further Developed in</a:t>
            </a:r>
            <a:endParaRPr lang="en-US" altLang="en-US" sz="2000">
              <a:latin typeface="Times New Roman" pitchFamily="18" charset="0"/>
            </a:endParaRPr>
          </a:p>
        </p:txBody>
      </p:sp>
      <p:sp>
        <p:nvSpPr>
          <p:cNvPr id="336899" name="Text Box 3"/>
          <p:cNvSpPr txBox="1">
            <a:spLocks noChangeArrowheads="1"/>
          </p:cNvSpPr>
          <p:nvPr/>
        </p:nvSpPr>
        <p:spPr bwMode="auto">
          <a:xfrm>
            <a:off x="1219200" y="1752600"/>
            <a:ext cx="7162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400"/>
              <a:t>Terziyan V., </a:t>
            </a:r>
            <a:r>
              <a:rPr lang="en-GB" altLang="en-US" sz="2400" b="1"/>
              <a:t>Multilevel Models for Knowledge Bases Control and Their Applications to Automated Information Systems</a:t>
            </a:r>
            <a:r>
              <a:rPr lang="en-GB" altLang="en-US" sz="2400"/>
              <a:t>, </a:t>
            </a:r>
            <a:r>
              <a:rPr lang="en-GB" altLang="en-US" sz="2400" i="1"/>
              <a:t>Doctor of Technical Sciences Degree Thesis</a:t>
            </a:r>
            <a:r>
              <a:rPr lang="en-GB" altLang="en-US" sz="2400"/>
              <a:t>, Kharkov State Technical University of Radioelectronics, 1993.</a:t>
            </a:r>
            <a:endParaRPr lang="en-US" altLang="en-US" sz="2400">
              <a:latin typeface="Times New Roman" pitchFamily="18" charset="0"/>
            </a:endParaRPr>
          </a:p>
        </p:txBody>
      </p:sp>
      <p:sp>
        <p:nvSpPr>
          <p:cNvPr id="336900" name="Text Box 4"/>
          <p:cNvSpPr txBox="1">
            <a:spLocks noChangeArrowheads="1"/>
          </p:cNvSpPr>
          <p:nvPr/>
        </p:nvSpPr>
        <p:spPr bwMode="auto">
          <a:xfrm>
            <a:off x="1295400" y="3962400"/>
            <a:ext cx="7239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noProof="1"/>
              <a:t>Terziyan V., Puuronen S., </a:t>
            </a:r>
            <a:r>
              <a:rPr lang="en-US" altLang="en-US" sz="2400" b="1" noProof="1"/>
              <a:t>Reasoning with Multilevel Contexts in Semantic Metanetworks</a:t>
            </a:r>
            <a:r>
              <a:rPr lang="en-US" altLang="en-US" sz="2400" noProof="1"/>
              <a:t>, In: P. Bonzon, M. Cavalcanti, R. Nossun (Eds.), </a:t>
            </a:r>
            <a:r>
              <a:rPr lang="en-US" altLang="en-US" sz="2400" i="1" noProof="1"/>
              <a:t>Formal Aspects in Context</a:t>
            </a:r>
            <a:r>
              <a:rPr lang="en-US" altLang="en-US" sz="2400" noProof="1"/>
              <a:t>, Kluwer Academic Publishers, 2000, pp. 107-126.</a:t>
            </a:r>
            <a:endParaRPr lang="en-US" altLang="en-US" sz="2400">
              <a:latin typeface="Times New Roman" pitchFamily="18" charset="0"/>
            </a:endParaRPr>
          </a:p>
        </p:txBody>
      </p:sp>
    </p:spTree>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990600" y="3048000"/>
            <a:ext cx="7772400" cy="1143000"/>
          </a:xfrm>
        </p:spPr>
        <p:txBody>
          <a:bodyPr/>
          <a:lstStyle/>
          <a:p>
            <a:pPr eaLnBrk="1" hangingPunct="1"/>
            <a:r>
              <a:rPr lang="en-GB" altLang="en-US"/>
              <a:t>Metasemantic Algebra of Contexts</a:t>
            </a:r>
          </a:p>
        </p:txBody>
      </p:sp>
    </p:spTree>
  </p:cSld>
  <p:clrMapOvr>
    <a:masterClrMapping/>
  </p:clrMapOvr>
  <p:transition spd="slow"/>
</p:sld>
</file>

<file path=ppt/slides/slide3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38946" name="Object 2"/>
          <p:cNvGraphicFramePr>
            <a:graphicFrameLocks noChangeAspect="1"/>
          </p:cNvGraphicFramePr>
          <p:nvPr/>
        </p:nvGraphicFramePr>
        <p:xfrm>
          <a:off x="2565400" y="3632207"/>
          <a:ext cx="3505200" cy="703263"/>
        </p:xfrm>
        <a:graphic>
          <a:graphicData uri="http://schemas.openxmlformats.org/presentationml/2006/ole">
            <mc:AlternateContent xmlns:mc="http://schemas.openxmlformats.org/markup-compatibility/2006">
              <mc:Choice xmlns:v="urn:schemas-microsoft-com:vml" Requires="v">
                <p:oleObj name="Kaava" r:id="rId2" imgW="1193800" imgH="241300" progId="Equation.3">
                  <p:embed/>
                </p:oleObj>
              </mc:Choice>
              <mc:Fallback>
                <p:oleObj name="Kaava" r:id="rId2" imgW="1193800" imgH="2413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400" y="3632207"/>
                        <a:ext cx="350520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947" name="Text Box 3"/>
          <p:cNvSpPr txBox="1">
            <a:spLocks noChangeArrowheads="1"/>
          </p:cNvSpPr>
          <p:nvPr/>
        </p:nvSpPr>
        <p:spPr bwMode="auto">
          <a:xfrm>
            <a:off x="1447800" y="2057401"/>
            <a:ext cx="716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FontTx/>
              <a:buNone/>
            </a:pPr>
            <a:r>
              <a:rPr lang="en-GB" altLang="en-US" sz="2800" b="1" i="1">
                <a:latin typeface="Times" pitchFamily="18" charset="0"/>
              </a:rPr>
              <a:t>Semantic predicate</a:t>
            </a:r>
            <a:r>
              <a:rPr lang="en-GB" altLang="en-US" sz="2800">
                <a:latin typeface="Times" pitchFamily="18" charset="0"/>
              </a:rPr>
              <a:t> describes a piece of knowledge (relation or property) by the expression:</a:t>
            </a:r>
          </a:p>
          <a:p>
            <a:pPr algn="just">
              <a:spcBef>
                <a:spcPct val="0"/>
              </a:spcBef>
              <a:buFontTx/>
              <a:buNone/>
            </a:pPr>
            <a:endParaRPr lang="en-GB" altLang="en-US" sz="2800">
              <a:latin typeface="Times" pitchFamily="18" charset="0"/>
            </a:endParaRPr>
          </a:p>
          <a:p>
            <a:pPr algn="ctr">
              <a:spcBef>
                <a:spcPct val="0"/>
              </a:spcBef>
              <a:buFontTx/>
              <a:buNone/>
            </a:pPr>
            <a:endParaRPr lang="en-GB" altLang="en-US" sz="2800">
              <a:latin typeface="Times" pitchFamily="18" charset="0"/>
            </a:endParaRPr>
          </a:p>
          <a:p>
            <a:pPr algn="ctr">
              <a:spcBef>
                <a:spcPct val="0"/>
              </a:spcBef>
              <a:buFontTx/>
              <a:buNone/>
            </a:pPr>
            <a:endParaRPr lang="en-GB" altLang="en-US" sz="2800">
              <a:latin typeface="Times" pitchFamily="18" charset="0"/>
            </a:endParaRPr>
          </a:p>
          <a:p>
            <a:pPr>
              <a:spcBef>
                <a:spcPct val="0"/>
              </a:spcBef>
              <a:buFontTx/>
              <a:buNone/>
            </a:pPr>
            <a:r>
              <a:rPr lang="en-GB" altLang="en-US" sz="2800">
                <a:latin typeface="Times" pitchFamily="18" charset="0"/>
              </a:rPr>
              <a:t>if there is knowledge that a relation with name </a:t>
            </a:r>
            <a:r>
              <a:rPr lang="en-GB" altLang="en-US" sz="2800" i="1">
                <a:latin typeface="Times" pitchFamily="18" charset="0"/>
              </a:rPr>
              <a:t>L</a:t>
            </a:r>
            <a:r>
              <a:rPr lang="en-GB" altLang="en-US" sz="2800" i="1" baseline="-25000">
                <a:latin typeface="Times" pitchFamily="18" charset="0"/>
              </a:rPr>
              <a:t>k</a:t>
            </a:r>
            <a:r>
              <a:rPr lang="en-GB" altLang="en-US" sz="2800">
                <a:latin typeface="Times" pitchFamily="18" charset="0"/>
              </a:rPr>
              <a:t> holds between objects </a:t>
            </a:r>
            <a:r>
              <a:rPr lang="en-GB" altLang="en-US" sz="2800" i="1">
                <a:latin typeface="Times" pitchFamily="18" charset="0"/>
              </a:rPr>
              <a:t>A</a:t>
            </a:r>
            <a:r>
              <a:rPr lang="en-GB" altLang="en-US" sz="2800" i="1" baseline="-25000">
                <a:latin typeface="Times" pitchFamily="18" charset="0"/>
              </a:rPr>
              <a:t>i</a:t>
            </a:r>
            <a:r>
              <a:rPr lang="en-GB" altLang="en-US" sz="2800">
                <a:latin typeface="Times" pitchFamily="18" charset="0"/>
              </a:rPr>
              <a:t> and </a:t>
            </a:r>
            <a:r>
              <a:rPr lang="en-GB" altLang="en-US" sz="2800" i="1">
                <a:latin typeface="Times" pitchFamily="18" charset="0"/>
              </a:rPr>
              <a:t>A</a:t>
            </a:r>
            <a:r>
              <a:rPr lang="en-GB" altLang="en-US" sz="2800" i="1" baseline="-25000">
                <a:latin typeface="Times" pitchFamily="18" charset="0"/>
              </a:rPr>
              <a:t>j</a:t>
            </a:r>
            <a:endParaRPr lang="en-US" altLang="en-US" sz="2800">
              <a:latin typeface="Times" pitchFamily="18" charset="0"/>
            </a:endParaRPr>
          </a:p>
        </p:txBody>
      </p:sp>
      <p:sp>
        <p:nvSpPr>
          <p:cNvPr id="338948" name="Text Box 4"/>
          <p:cNvSpPr txBox="1">
            <a:spLocks noChangeArrowheads="1"/>
          </p:cNvSpPr>
          <p:nvPr/>
        </p:nvSpPr>
        <p:spPr bwMode="auto">
          <a:xfrm>
            <a:off x="1066800" y="381063"/>
            <a:ext cx="7467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3600" b="1">
                <a:solidFill>
                  <a:schemeClr val="tx2"/>
                </a:solidFill>
                <a:latin typeface="Times New Roman" pitchFamily="18" charset="0"/>
              </a:rPr>
              <a:t>Metasemantic Algebra: A Semantic Predicate</a:t>
            </a:r>
            <a:endParaRPr lang="en-US" altLang="en-US" sz="2400">
              <a:latin typeface="Times New Roman" pitchFamily="18" charset="0"/>
            </a:endParaRPr>
          </a:p>
        </p:txBody>
      </p:sp>
    </p:spTree>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1295400" y="762074"/>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Example of Knowledge</a:t>
            </a:r>
            <a:endParaRPr lang="en-US" altLang="en-US" sz="2400">
              <a:latin typeface="Times New Roman" pitchFamily="18" charset="0"/>
            </a:endParaRPr>
          </a:p>
        </p:txBody>
      </p:sp>
      <p:graphicFrame>
        <p:nvGraphicFramePr>
          <p:cNvPr id="339971" name="Object 3"/>
          <p:cNvGraphicFramePr>
            <a:graphicFrameLocks noChangeAspect="1"/>
          </p:cNvGraphicFramePr>
          <p:nvPr/>
        </p:nvGraphicFramePr>
        <p:xfrm>
          <a:off x="1225550" y="1749499"/>
          <a:ext cx="6905625" cy="4926013"/>
        </p:xfrm>
        <a:graphic>
          <a:graphicData uri="http://schemas.openxmlformats.org/presentationml/2006/ole">
            <mc:AlternateContent xmlns:mc="http://schemas.openxmlformats.org/markup-compatibility/2006">
              <mc:Choice xmlns:v="urn:schemas-microsoft-com:vml" Requires="v">
                <p:oleObj name="Document" r:id="rId2" imgW="6919695" imgH="4945991" progId="Word.Document.8">
                  <p:embed/>
                </p:oleObj>
              </mc:Choice>
              <mc:Fallback>
                <p:oleObj name="Document" r:id="rId2" imgW="6919695" imgH="4945991" progId="Word.Document.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749499"/>
                        <a:ext cx="6905625" cy="492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3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0994" name="Object 2"/>
          <p:cNvGraphicFramePr>
            <a:graphicFrameLocks noChangeAspect="1"/>
          </p:cNvGraphicFramePr>
          <p:nvPr/>
        </p:nvGraphicFramePr>
        <p:xfrm>
          <a:off x="914400" y="2057474"/>
          <a:ext cx="7696200" cy="1300163"/>
        </p:xfrm>
        <a:graphic>
          <a:graphicData uri="http://schemas.openxmlformats.org/presentationml/2006/ole">
            <mc:AlternateContent xmlns:mc="http://schemas.openxmlformats.org/markup-compatibility/2006">
              <mc:Choice xmlns:v="urn:schemas-microsoft-com:vml" Requires="v">
                <p:oleObj name="Picture" r:id="rId2" imgW="4305300" imgH="729996" progId="Word.Picture.8">
                  <p:embed/>
                </p:oleObj>
              </mc:Choice>
              <mc:Fallback>
                <p:oleObj name="Picture" r:id="rId2" imgW="4305300" imgH="729996" progId="Word.Pictur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57474"/>
                        <a:ext cx="7696200" cy="130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0995" name="Text Box 3"/>
          <p:cNvSpPr txBox="1">
            <a:spLocks noChangeArrowheads="1"/>
          </p:cNvSpPr>
          <p:nvPr/>
        </p:nvSpPr>
        <p:spPr bwMode="auto">
          <a:xfrm>
            <a:off x="1600200" y="74"/>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Semantic Operations: Inversion</a:t>
            </a:r>
            <a:endParaRPr lang="en-US" altLang="en-US" sz="2400">
              <a:latin typeface="Times New Roman" pitchFamily="18" charset="0"/>
            </a:endParaRPr>
          </a:p>
        </p:txBody>
      </p:sp>
      <p:graphicFrame>
        <p:nvGraphicFramePr>
          <p:cNvPr id="340996" name="Object 4"/>
          <p:cNvGraphicFramePr>
            <a:graphicFrameLocks noChangeAspect="1"/>
          </p:cNvGraphicFramePr>
          <p:nvPr/>
        </p:nvGraphicFramePr>
        <p:xfrm>
          <a:off x="2057400" y="3733807"/>
          <a:ext cx="5486400" cy="779463"/>
        </p:xfrm>
        <a:graphic>
          <a:graphicData uri="http://schemas.openxmlformats.org/presentationml/2006/ole">
            <mc:AlternateContent xmlns:mc="http://schemas.openxmlformats.org/markup-compatibility/2006">
              <mc:Choice xmlns:v="urn:schemas-microsoft-com:vml" Requires="v">
                <p:oleObj name="Kaava" r:id="rId4" imgW="1777229" imgH="253890" progId="Equation.3">
                  <p:embed/>
                </p:oleObj>
              </mc:Choice>
              <mc:Fallback>
                <p:oleObj name="Kaava" r:id="rId4" imgW="1777229" imgH="25389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733807"/>
                        <a:ext cx="54864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0997" name="Object 5"/>
          <p:cNvGraphicFramePr>
            <a:graphicFrameLocks noChangeAspect="1"/>
          </p:cNvGraphicFramePr>
          <p:nvPr/>
        </p:nvGraphicFramePr>
        <p:xfrm>
          <a:off x="4038600" y="5105474"/>
          <a:ext cx="1371600" cy="796925"/>
        </p:xfrm>
        <a:graphic>
          <a:graphicData uri="http://schemas.openxmlformats.org/presentationml/2006/ole">
            <mc:AlternateContent xmlns:mc="http://schemas.openxmlformats.org/markup-compatibility/2006">
              <mc:Choice xmlns:v="urn:schemas-microsoft-com:vml" Requires="v">
                <p:oleObj name="Kaava" r:id="rId6" imgW="482391" imgH="279279" progId="Equation.3">
                  <p:embed/>
                </p:oleObj>
              </mc:Choice>
              <mc:Fallback>
                <p:oleObj name="Kaava" r:id="rId6" imgW="482391" imgH="279279"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5105474"/>
                        <a:ext cx="13716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sld>
</file>

<file path=ppt/slides/slide3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2018" name="Object 2"/>
          <p:cNvGraphicFramePr>
            <a:graphicFrameLocks noChangeAspect="1"/>
          </p:cNvGraphicFramePr>
          <p:nvPr/>
        </p:nvGraphicFramePr>
        <p:xfrm>
          <a:off x="1066801" y="2209800"/>
          <a:ext cx="7569200" cy="1016000"/>
        </p:xfrm>
        <a:graphic>
          <a:graphicData uri="http://schemas.openxmlformats.org/presentationml/2006/ole">
            <mc:AlternateContent xmlns:mc="http://schemas.openxmlformats.org/markup-compatibility/2006">
              <mc:Choice xmlns:v="urn:schemas-microsoft-com:vml" Requires="v">
                <p:oleObj name="Kaava" r:id="rId2" imgW="1879600" imgH="254000" progId="Equation.3">
                  <p:embed/>
                </p:oleObj>
              </mc:Choice>
              <mc:Fallback>
                <p:oleObj name="Kaava" r:id="rId2" imgW="1879600" imgH="2540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2209800"/>
                        <a:ext cx="75692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2019" name="Text Box 3"/>
          <p:cNvSpPr txBox="1">
            <a:spLocks noChangeArrowheads="1"/>
          </p:cNvSpPr>
          <p:nvPr/>
        </p:nvSpPr>
        <p:spPr bwMode="auto">
          <a:xfrm>
            <a:off x="1143000" y="533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Semantic Operations: Negation</a:t>
            </a:r>
            <a:endParaRPr lang="en-US" altLang="en-US" sz="4000" b="1">
              <a:latin typeface="Times New Roman" pitchFamily="18" charset="0"/>
            </a:endParaRPr>
          </a:p>
        </p:txBody>
      </p:sp>
      <p:sp>
        <p:nvSpPr>
          <p:cNvPr id="342020" name="Text Box 4"/>
          <p:cNvSpPr txBox="1">
            <a:spLocks noChangeArrowheads="1"/>
          </p:cNvSpPr>
          <p:nvPr/>
        </p:nvSpPr>
        <p:spPr bwMode="auto">
          <a:xfrm>
            <a:off x="1295400" y="3352801"/>
            <a:ext cx="6781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ts val="1800"/>
              </a:spcBef>
              <a:spcAft>
                <a:spcPts val="1800"/>
              </a:spcAft>
              <a:buFontTx/>
              <a:buNone/>
            </a:pPr>
            <a:r>
              <a:rPr lang="en-US" altLang="en-US" sz="2400">
                <a:solidFill>
                  <a:srgbClr val="000000"/>
                </a:solidFill>
                <a:latin typeface="Times New Roman" pitchFamily="18" charset="0"/>
              </a:rPr>
              <a:t> </a:t>
            </a:r>
            <a:r>
              <a:rPr lang="en-US" altLang="en-US" sz="2400" i="1">
                <a:solidFill>
                  <a:srgbClr val="000000"/>
                </a:solidFill>
                <a:latin typeface="Times New Roman" pitchFamily="18" charset="0"/>
              </a:rPr>
              <a:t>P(&lt;Mary&gt;, &lt;to_love&gt;, &lt;Tom&gt;) = false</a:t>
            </a:r>
            <a:r>
              <a:rPr lang="en-US" altLang="en-US" sz="2400">
                <a:solidFill>
                  <a:srgbClr val="000000"/>
                </a:solidFill>
                <a:latin typeface="Times New Roman" pitchFamily="18" charset="0"/>
              </a:rPr>
              <a:t>,</a:t>
            </a:r>
          </a:p>
          <a:p>
            <a:pPr algn="just">
              <a:spcBef>
                <a:spcPct val="0"/>
              </a:spcBef>
              <a:spcAft>
                <a:spcPts val="600"/>
              </a:spcAft>
              <a:buFontTx/>
              <a:buNone/>
            </a:pPr>
            <a:r>
              <a:rPr lang="en-US" altLang="en-US" sz="2400">
                <a:solidFill>
                  <a:srgbClr val="000000"/>
                </a:solidFill>
                <a:latin typeface="Times New Roman" pitchFamily="18" charset="0"/>
              </a:rPr>
              <a:t>it is the same as:</a:t>
            </a:r>
          </a:p>
          <a:p>
            <a:pPr algn="ctr">
              <a:spcBef>
                <a:spcPts val="1800"/>
              </a:spcBef>
              <a:spcAft>
                <a:spcPts val="1800"/>
              </a:spcAft>
              <a:buFontTx/>
              <a:buNone/>
            </a:pPr>
            <a:r>
              <a:rPr lang="en-US" altLang="en-US" sz="2400">
                <a:solidFill>
                  <a:srgbClr val="000000"/>
                </a:solidFill>
                <a:latin typeface="Times New Roman" pitchFamily="18" charset="0"/>
              </a:rPr>
              <a:t> </a:t>
            </a:r>
            <a:r>
              <a:rPr lang="en-US" altLang="en-US" sz="2400" i="1">
                <a:solidFill>
                  <a:srgbClr val="000000"/>
                </a:solidFill>
                <a:latin typeface="Times New Roman" pitchFamily="18" charset="0"/>
              </a:rPr>
              <a:t>P(&lt;Mary&gt;, &lt;not_to_love&gt;, &lt;Tom&gt;) = true.</a:t>
            </a:r>
            <a:endParaRPr lang="en-US" altLang="en-US" sz="2400">
              <a:solidFill>
                <a:srgbClr val="000000"/>
              </a:solidFill>
              <a:latin typeface="Times New Roman" pitchFamily="18" charset="0"/>
            </a:endParaRPr>
          </a:p>
          <a:p>
            <a:pPr>
              <a:spcBef>
                <a:spcPct val="50000"/>
              </a:spcBef>
              <a:buFontTx/>
              <a:buNone/>
            </a:pPr>
            <a:endParaRPr lang="en-US" altLang="en-US" sz="2400">
              <a:latin typeface="Times New Roman" pitchFamily="18" charset="0"/>
            </a:endParaRPr>
          </a:p>
        </p:txBody>
      </p:sp>
      <p:graphicFrame>
        <p:nvGraphicFramePr>
          <p:cNvPr id="342021" name="Object 5"/>
          <p:cNvGraphicFramePr>
            <a:graphicFrameLocks noChangeAspect="1"/>
          </p:cNvGraphicFramePr>
          <p:nvPr/>
        </p:nvGraphicFramePr>
        <p:xfrm>
          <a:off x="1295400" y="5529263"/>
          <a:ext cx="1371600" cy="755650"/>
        </p:xfrm>
        <a:graphic>
          <a:graphicData uri="http://schemas.openxmlformats.org/presentationml/2006/ole">
            <mc:AlternateContent xmlns:mc="http://schemas.openxmlformats.org/markup-compatibility/2006">
              <mc:Choice xmlns:v="urn:schemas-microsoft-com:vml" Requires="v">
                <p:oleObj name="Kaava" r:id="rId4" imgW="482181" imgH="266469" progId="Equation.3">
                  <p:embed/>
                </p:oleObj>
              </mc:Choice>
              <mc:Fallback>
                <p:oleObj name="Kaava" r:id="rId4" imgW="482181" imgH="26646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529263"/>
                        <a:ext cx="13716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2022" name="Object 6"/>
          <p:cNvGraphicFramePr>
            <a:graphicFrameLocks noChangeAspect="1"/>
          </p:cNvGraphicFramePr>
          <p:nvPr/>
        </p:nvGraphicFramePr>
        <p:xfrm>
          <a:off x="6248437" y="5562674"/>
          <a:ext cx="1243013" cy="722313"/>
        </p:xfrm>
        <a:graphic>
          <a:graphicData uri="http://schemas.openxmlformats.org/presentationml/2006/ole">
            <mc:AlternateContent xmlns:mc="http://schemas.openxmlformats.org/markup-compatibility/2006">
              <mc:Choice xmlns:v="urn:schemas-microsoft-com:vml" Requires="v">
                <p:oleObj name="Kaava" r:id="rId6" imgW="482391" imgH="279279" progId="Equation.3">
                  <p:embed/>
                </p:oleObj>
              </mc:Choice>
              <mc:Fallback>
                <p:oleObj name="Kaava" r:id="rId6" imgW="482391" imgH="279279"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37" y="5562674"/>
                        <a:ext cx="1243013"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sld>
</file>

<file path=ppt/slides/slide3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3042" name="Object 2"/>
          <p:cNvGraphicFramePr>
            <a:graphicFrameLocks noChangeAspect="1"/>
          </p:cNvGraphicFramePr>
          <p:nvPr/>
        </p:nvGraphicFramePr>
        <p:xfrm>
          <a:off x="1524000" y="1828874"/>
          <a:ext cx="6705600" cy="1712913"/>
        </p:xfrm>
        <a:graphic>
          <a:graphicData uri="http://schemas.openxmlformats.org/presentationml/2006/ole">
            <mc:AlternateContent xmlns:mc="http://schemas.openxmlformats.org/markup-compatibility/2006">
              <mc:Choice xmlns:v="urn:schemas-microsoft-com:vml" Requires="v">
                <p:oleObj name="Picture" r:id="rId2" imgW="5224272" imgH="1335024" progId="Word.Picture.8">
                  <p:embed/>
                </p:oleObj>
              </mc:Choice>
              <mc:Fallback>
                <p:oleObj name="Picture" r:id="rId2" imgW="5224272" imgH="1335024" progId="Word.Pictur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74"/>
                        <a:ext cx="67056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3043" name="Text Box 3"/>
          <p:cNvSpPr txBox="1">
            <a:spLocks noChangeArrowheads="1"/>
          </p:cNvSpPr>
          <p:nvPr/>
        </p:nvSpPr>
        <p:spPr bwMode="auto">
          <a:xfrm>
            <a:off x="914400" y="685803"/>
            <a:ext cx="792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Semantic Operations: Composition</a:t>
            </a:r>
            <a:endParaRPr lang="en-US" altLang="en-US" sz="4000" b="1">
              <a:latin typeface="Times New Roman" pitchFamily="18" charset="0"/>
            </a:endParaRPr>
          </a:p>
        </p:txBody>
      </p:sp>
      <p:graphicFrame>
        <p:nvGraphicFramePr>
          <p:cNvPr id="343044" name="Object 4"/>
          <p:cNvGraphicFramePr>
            <a:graphicFrameLocks noChangeAspect="1"/>
          </p:cNvGraphicFramePr>
          <p:nvPr/>
        </p:nvGraphicFramePr>
        <p:xfrm>
          <a:off x="1600200" y="3733807"/>
          <a:ext cx="6172200" cy="504825"/>
        </p:xfrm>
        <a:graphic>
          <a:graphicData uri="http://schemas.openxmlformats.org/presentationml/2006/ole">
            <mc:AlternateContent xmlns:mc="http://schemas.openxmlformats.org/markup-compatibility/2006">
              <mc:Choice xmlns:v="urn:schemas-microsoft-com:vml" Requires="v">
                <p:oleObj name="Kaava" r:id="rId4" imgW="2933700" imgH="241300" progId="Equation.3">
                  <p:embed/>
                </p:oleObj>
              </mc:Choice>
              <mc:Fallback>
                <p:oleObj name="Kaava" r:id="rId4" imgW="2933700" imgH="2413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733807"/>
                        <a:ext cx="61722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3045" name="Text Box 5"/>
          <p:cNvSpPr txBox="1">
            <a:spLocks noChangeArrowheads="1"/>
          </p:cNvSpPr>
          <p:nvPr/>
        </p:nvSpPr>
        <p:spPr bwMode="auto">
          <a:xfrm>
            <a:off x="1066800" y="4267274"/>
            <a:ext cx="77724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spcAft>
                <a:spcPts val="600"/>
              </a:spcAft>
              <a:buFontTx/>
              <a:buNone/>
            </a:pPr>
            <a:r>
              <a:rPr lang="en-US" altLang="en-US" sz="2400" b="1">
                <a:solidFill>
                  <a:srgbClr val="000000"/>
                </a:solidFill>
                <a:latin typeface="Times New Roman" pitchFamily="18" charset="0"/>
              </a:rPr>
              <a:t>If it is true:</a:t>
            </a:r>
            <a:r>
              <a:rPr lang="en-US" altLang="en-US" sz="2400" b="1" i="1">
                <a:solidFill>
                  <a:srgbClr val="000000"/>
                </a:solidFill>
                <a:latin typeface="Times New Roman" pitchFamily="18" charset="0"/>
              </a:rPr>
              <a:t> P(&lt;Mary&gt;, &lt;has_husband&gt;, &lt;Tom&gt;)</a:t>
            </a:r>
            <a:r>
              <a:rPr lang="en-US" altLang="en-US" sz="2400" i="1">
                <a:solidFill>
                  <a:srgbClr val="000000"/>
                </a:solidFill>
                <a:latin typeface="Times New Roman" pitchFamily="18" charset="0"/>
              </a:rPr>
              <a:t> </a:t>
            </a:r>
            <a:r>
              <a:rPr lang="en-US" altLang="en-US" sz="2400">
                <a:solidFill>
                  <a:srgbClr val="000000"/>
                </a:solidFill>
                <a:latin typeface="Times New Roman" pitchFamily="18" charset="0"/>
              </a:rPr>
              <a:t>and</a:t>
            </a:r>
          </a:p>
          <a:p>
            <a:pPr algn="just">
              <a:spcBef>
                <a:spcPct val="0"/>
              </a:spcBef>
              <a:spcAft>
                <a:spcPts val="600"/>
              </a:spcAft>
              <a:buFontTx/>
              <a:buNone/>
            </a:pPr>
            <a:r>
              <a:rPr lang="en-US" altLang="en-US" sz="2400" i="1">
                <a:solidFill>
                  <a:srgbClr val="000000"/>
                </a:solidFill>
                <a:latin typeface="Times New Roman" pitchFamily="18" charset="0"/>
              </a:rPr>
              <a:t> </a:t>
            </a:r>
            <a:r>
              <a:rPr lang="en-US" altLang="en-US" sz="2400" b="1" i="1">
                <a:solidFill>
                  <a:srgbClr val="000000"/>
                </a:solidFill>
                <a:latin typeface="Times New Roman" pitchFamily="18" charset="0"/>
              </a:rPr>
              <a:t>P(&lt;Tom&gt;, &lt;has_mother&gt;, &lt;Diana&gt;)</a:t>
            </a:r>
            <a:r>
              <a:rPr lang="en-US" altLang="en-US" sz="2400" b="1">
                <a:solidFill>
                  <a:srgbClr val="000000"/>
                </a:solidFill>
                <a:latin typeface="Times New Roman" pitchFamily="18" charset="0"/>
              </a:rPr>
              <a:t>,</a:t>
            </a:r>
          </a:p>
          <a:p>
            <a:pPr algn="just">
              <a:spcBef>
                <a:spcPct val="0"/>
              </a:spcBef>
              <a:spcAft>
                <a:spcPts val="600"/>
              </a:spcAft>
              <a:buFontTx/>
              <a:buNone/>
            </a:pPr>
            <a:r>
              <a:rPr lang="en-US" altLang="en-US" sz="2400">
                <a:solidFill>
                  <a:srgbClr val="000000"/>
                </a:solidFill>
                <a:latin typeface="Times New Roman" pitchFamily="18" charset="0"/>
              </a:rPr>
              <a:t>then it is also true that:</a:t>
            </a:r>
          </a:p>
          <a:p>
            <a:pPr algn="just">
              <a:spcBef>
                <a:spcPct val="0"/>
              </a:spcBef>
              <a:buFontTx/>
              <a:buNone/>
            </a:pPr>
            <a:r>
              <a:rPr lang="en-US" altLang="en-US" sz="2400" b="1">
                <a:latin typeface="SchoolBook" charset="0"/>
              </a:rPr>
              <a:t> </a:t>
            </a:r>
            <a:r>
              <a:rPr lang="en-US" altLang="en-US" sz="2400" b="1" i="1">
                <a:latin typeface="SchoolBook" charset="0"/>
              </a:rPr>
              <a:t>P(&lt;Mary&gt;, &lt;has_mother-in-law&gt;, &lt;Diana&gt;)</a:t>
            </a:r>
            <a:r>
              <a:rPr lang="en-US" altLang="en-US" sz="2400" i="1">
                <a:latin typeface="SchoolBook" charset="0"/>
              </a:rPr>
              <a:t>.</a:t>
            </a:r>
          </a:p>
        </p:txBody>
      </p:sp>
    </p:spTree>
  </p:cSld>
  <p:clrMapOvr>
    <a:masterClrMapping/>
  </p:clrMapOvr>
  <p:transition spd="slow"/>
</p:sld>
</file>

<file path=ppt/slides/slide3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4066" name="Text Box 2"/>
          <p:cNvSpPr txBox="1">
            <a:spLocks noChangeArrowheads="1"/>
          </p:cNvSpPr>
          <p:nvPr/>
        </p:nvSpPr>
        <p:spPr bwMode="auto">
          <a:xfrm>
            <a:off x="914400" y="685803"/>
            <a:ext cx="792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Composition in Semantic Web</a:t>
            </a:r>
            <a:endParaRPr lang="en-US" altLang="en-US" sz="4000" b="1">
              <a:latin typeface="Times New Roman" pitchFamily="18" charset="0"/>
            </a:endParaRPr>
          </a:p>
        </p:txBody>
      </p:sp>
      <p:sp>
        <p:nvSpPr>
          <p:cNvPr id="344067" name="Text Box 3"/>
          <p:cNvSpPr txBox="1">
            <a:spLocks noChangeArrowheads="1"/>
          </p:cNvSpPr>
          <p:nvPr/>
        </p:nvSpPr>
        <p:spPr bwMode="auto">
          <a:xfrm>
            <a:off x="971550" y="4724474"/>
            <a:ext cx="77724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spcAft>
                <a:spcPts val="600"/>
              </a:spcAft>
              <a:buFontTx/>
              <a:buNone/>
            </a:pPr>
            <a:r>
              <a:rPr lang="en-US" altLang="en-US" sz="2400" b="1">
                <a:solidFill>
                  <a:srgbClr val="000000"/>
                </a:solidFill>
                <a:latin typeface="Times New Roman" pitchFamily="18" charset="0"/>
              </a:rPr>
              <a:t>If it is true:</a:t>
            </a:r>
            <a:r>
              <a:rPr lang="en-US" altLang="en-US" sz="2400" b="1" i="1">
                <a:solidFill>
                  <a:srgbClr val="000000"/>
                </a:solidFill>
                <a:latin typeface="Times New Roman" pitchFamily="18" charset="0"/>
              </a:rPr>
              <a:t> P(&lt;Mary&gt;, &lt;has_husband&gt;, &lt;Tom&gt;)</a:t>
            </a:r>
            <a:r>
              <a:rPr lang="en-US" altLang="en-US" sz="2400" i="1">
                <a:solidFill>
                  <a:srgbClr val="000000"/>
                </a:solidFill>
                <a:latin typeface="Times New Roman" pitchFamily="18" charset="0"/>
              </a:rPr>
              <a:t> </a:t>
            </a:r>
            <a:r>
              <a:rPr lang="en-US" altLang="en-US" sz="2400">
                <a:solidFill>
                  <a:srgbClr val="000000"/>
                </a:solidFill>
                <a:latin typeface="Times New Roman" pitchFamily="18" charset="0"/>
              </a:rPr>
              <a:t>and</a:t>
            </a:r>
          </a:p>
          <a:p>
            <a:pPr algn="just">
              <a:spcBef>
                <a:spcPct val="0"/>
              </a:spcBef>
              <a:spcAft>
                <a:spcPts val="600"/>
              </a:spcAft>
              <a:buFontTx/>
              <a:buNone/>
            </a:pPr>
            <a:r>
              <a:rPr lang="en-US" altLang="en-US" sz="2400" i="1">
                <a:solidFill>
                  <a:srgbClr val="000000"/>
                </a:solidFill>
                <a:latin typeface="Times New Roman" pitchFamily="18" charset="0"/>
              </a:rPr>
              <a:t> </a:t>
            </a:r>
            <a:r>
              <a:rPr lang="en-US" altLang="en-US" sz="2400" b="1" i="1">
                <a:solidFill>
                  <a:srgbClr val="000000"/>
                </a:solidFill>
                <a:latin typeface="Times New Roman" pitchFamily="18" charset="0"/>
              </a:rPr>
              <a:t>P(&lt;Tom&gt;, &lt;has_mother&gt;, &lt;Diana&gt;)</a:t>
            </a:r>
            <a:r>
              <a:rPr lang="en-US" altLang="en-US" sz="2400" b="1">
                <a:solidFill>
                  <a:srgbClr val="000000"/>
                </a:solidFill>
                <a:latin typeface="Times New Roman" pitchFamily="18" charset="0"/>
              </a:rPr>
              <a:t>,</a:t>
            </a:r>
          </a:p>
          <a:p>
            <a:pPr algn="just">
              <a:spcBef>
                <a:spcPct val="0"/>
              </a:spcBef>
              <a:spcAft>
                <a:spcPts val="600"/>
              </a:spcAft>
              <a:buFontTx/>
              <a:buNone/>
            </a:pPr>
            <a:r>
              <a:rPr lang="en-US" altLang="en-US" sz="2400">
                <a:solidFill>
                  <a:srgbClr val="000000"/>
                </a:solidFill>
                <a:latin typeface="Times New Roman" pitchFamily="18" charset="0"/>
              </a:rPr>
              <a:t>then it is also true that:</a:t>
            </a:r>
          </a:p>
          <a:p>
            <a:pPr algn="just">
              <a:spcBef>
                <a:spcPct val="0"/>
              </a:spcBef>
              <a:buFontTx/>
              <a:buNone/>
            </a:pPr>
            <a:r>
              <a:rPr lang="en-US" altLang="en-US" sz="2400" b="1">
                <a:latin typeface="SchoolBook" charset="0"/>
              </a:rPr>
              <a:t> </a:t>
            </a:r>
            <a:r>
              <a:rPr lang="en-US" altLang="en-US" sz="2400" b="1" i="1">
                <a:latin typeface="SchoolBook" charset="0"/>
              </a:rPr>
              <a:t>P(&lt;Mary&gt;, &lt;has_mother-in-law&gt;, &lt;Diana&gt;)</a:t>
            </a:r>
            <a:r>
              <a:rPr lang="en-US" altLang="en-US" sz="2400" i="1">
                <a:latin typeface="SchoolBook" charset="0"/>
              </a:rPr>
              <a:t>.</a:t>
            </a:r>
          </a:p>
        </p:txBody>
      </p:sp>
      <p:pic>
        <p:nvPicPr>
          <p:cNvPr id="3440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7" y="1628849"/>
            <a:ext cx="18002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0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2924175"/>
            <a:ext cx="21605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0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068638"/>
            <a:ext cx="19685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71" name="Line 7"/>
          <p:cNvSpPr>
            <a:spLocks noChangeShapeType="1"/>
          </p:cNvSpPr>
          <p:nvPr/>
        </p:nvSpPr>
        <p:spPr bwMode="auto">
          <a:xfrm flipV="1">
            <a:off x="2555912" y="2349500"/>
            <a:ext cx="1439863" cy="719138"/>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44072" name="Text Box 8"/>
          <p:cNvSpPr txBox="1">
            <a:spLocks noChangeArrowheads="1"/>
          </p:cNvSpPr>
          <p:nvPr/>
        </p:nvSpPr>
        <p:spPr bwMode="auto">
          <a:xfrm>
            <a:off x="1692275" y="2205038"/>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i="1">
                <a:solidFill>
                  <a:schemeClr val="accent2"/>
                </a:solidFill>
                <a:latin typeface="Times New Roman" pitchFamily="18" charset="0"/>
              </a:rPr>
              <a:t>has_husband</a:t>
            </a:r>
          </a:p>
        </p:txBody>
      </p:sp>
      <p:sp>
        <p:nvSpPr>
          <p:cNvPr id="344073" name="Line 9"/>
          <p:cNvSpPr>
            <a:spLocks noChangeShapeType="1"/>
          </p:cNvSpPr>
          <p:nvPr/>
        </p:nvSpPr>
        <p:spPr bwMode="auto">
          <a:xfrm>
            <a:off x="5940462" y="2420938"/>
            <a:ext cx="936625" cy="43180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44074" name="Text Box 10"/>
          <p:cNvSpPr txBox="1">
            <a:spLocks noChangeArrowheads="1"/>
          </p:cNvSpPr>
          <p:nvPr/>
        </p:nvSpPr>
        <p:spPr bwMode="auto">
          <a:xfrm>
            <a:off x="6300788" y="2133600"/>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i="1">
                <a:solidFill>
                  <a:schemeClr val="accent2"/>
                </a:solidFill>
                <a:latin typeface="Times New Roman" pitchFamily="18" charset="0"/>
              </a:rPr>
              <a:t>has_mother</a:t>
            </a:r>
          </a:p>
        </p:txBody>
      </p:sp>
      <p:sp>
        <p:nvSpPr>
          <p:cNvPr id="344075" name="Line 11"/>
          <p:cNvSpPr>
            <a:spLocks noChangeShapeType="1"/>
          </p:cNvSpPr>
          <p:nvPr/>
        </p:nvSpPr>
        <p:spPr bwMode="auto">
          <a:xfrm>
            <a:off x="3132138" y="3933825"/>
            <a:ext cx="3384550" cy="0"/>
          </a:xfrm>
          <a:prstGeom prst="line">
            <a:avLst/>
          </a:prstGeom>
          <a:noFill/>
          <a:ln w="38100">
            <a:solidFill>
              <a:srgbClr val="0000FF"/>
            </a:solidFill>
            <a:prstDash val="lgDash"/>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44076" name="Text Box 12"/>
          <p:cNvSpPr txBox="1">
            <a:spLocks noChangeArrowheads="1"/>
          </p:cNvSpPr>
          <p:nvPr/>
        </p:nvSpPr>
        <p:spPr bwMode="auto">
          <a:xfrm>
            <a:off x="3348038" y="3429000"/>
            <a:ext cx="2592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i="1">
                <a:solidFill>
                  <a:schemeClr val="accent2"/>
                </a:solidFill>
                <a:latin typeface="Times New Roman" pitchFamily="18" charset="0"/>
              </a:rPr>
              <a:t>has_mother-in-law</a:t>
            </a:r>
          </a:p>
        </p:txBody>
      </p:sp>
    </p:spTree>
  </p:cSld>
  <p:clrMapOvr>
    <a:masterClrMapping/>
  </p:clrMapOvr>
  <p:transition spd="slow"/>
</p:sld>
</file>

<file path=ppt/slides/slide3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5090" name="Object 2"/>
          <p:cNvGraphicFramePr>
            <a:graphicFrameLocks noChangeAspect="1"/>
          </p:cNvGraphicFramePr>
          <p:nvPr/>
        </p:nvGraphicFramePr>
        <p:xfrm>
          <a:off x="1295400" y="1905000"/>
          <a:ext cx="7010400" cy="1549400"/>
        </p:xfrm>
        <a:graphic>
          <a:graphicData uri="http://schemas.openxmlformats.org/presentationml/2006/ole">
            <mc:AlternateContent xmlns:mc="http://schemas.openxmlformats.org/markup-compatibility/2006">
              <mc:Choice xmlns:v="urn:schemas-microsoft-com:vml" Requires="v">
                <p:oleObj name="Picture" r:id="rId2" imgW="5224272" imgH="1155192" progId="Word.Picture.8">
                  <p:embed/>
                </p:oleObj>
              </mc:Choice>
              <mc:Fallback>
                <p:oleObj name="Picture" r:id="rId2" imgW="5224272" imgH="1155192" progId="Word.Pictur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05000"/>
                        <a:ext cx="7010400"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5091" name="Text Box 3"/>
          <p:cNvSpPr txBox="1">
            <a:spLocks noChangeArrowheads="1"/>
          </p:cNvSpPr>
          <p:nvPr/>
        </p:nvSpPr>
        <p:spPr bwMode="auto">
          <a:xfrm>
            <a:off x="914400" y="685803"/>
            <a:ext cx="792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Semantic Operations: Integration</a:t>
            </a:r>
            <a:endParaRPr lang="en-US" altLang="en-US" sz="4000" b="1">
              <a:latin typeface="Times New Roman" pitchFamily="18" charset="0"/>
            </a:endParaRPr>
          </a:p>
        </p:txBody>
      </p:sp>
      <p:graphicFrame>
        <p:nvGraphicFramePr>
          <p:cNvPr id="345092" name="Object 4"/>
          <p:cNvGraphicFramePr>
            <a:graphicFrameLocks noChangeAspect="1"/>
          </p:cNvGraphicFramePr>
          <p:nvPr/>
        </p:nvGraphicFramePr>
        <p:xfrm>
          <a:off x="1371601" y="3581400"/>
          <a:ext cx="6731000" cy="547688"/>
        </p:xfrm>
        <a:graphic>
          <a:graphicData uri="http://schemas.openxmlformats.org/presentationml/2006/ole">
            <mc:AlternateContent xmlns:mc="http://schemas.openxmlformats.org/markup-compatibility/2006">
              <mc:Choice xmlns:v="urn:schemas-microsoft-com:vml" Requires="v">
                <p:oleObj name="Kaava" r:id="rId4" imgW="2946400" imgH="241300" progId="Equation.3">
                  <p:embed/>
                </p:oleObj>
              </mc:Choice>
              <mc:Fallback>
                <p:oleObj name="Kaava" r:id="rId4" imgW="2946400" imgH="2413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1" y="3581400"/>
                        <a:ext cx="673100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5093" name="Text Box 5"/>
          <p:cNvSpPr txBox="1">
            <a:spLocks noChangeArrowheads="1"/>
          </p:cNvSpPr>
          <p:nvPr/>
        </p:nvSpPr>
        <p:spPr bwMode="auto">
          <a:xfrm>
            <a:off x="1143000" y="4495872"/>
            <a:ext cx="6477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a:latin typeface="SchoolBook" charset="0"/>
              </a:rPr>
              <a:t> </a:t>
            </a:r>
            <a:r>
              <a:rPr lang="en-US" altLang="en-US" sz="2800" i="1">
                <a:latin typeface="SchoolBook" charset="0"/>
              </a:rPr>
              <a:t>&lt;to_give_birth_to&gt;</a:t>
            </a:r>
            <a:r>
              <a:rPr lang="en-US" altLang="en-US" sz="2800">
                <a:latin typeface="SchoolBook" charset="0"/>
              </a:rPr>
              <a:t> + </a:t>
            </a:r>
            <a:r>
              <a:rPr lang="en-US" altLang="en-US" sz="2800" i="1">
                <a:latin typeface="SchoolBook" charset="0"/>
              </a:rPr>
              <a:t>&lt;to_take_care_of&gt; </a:t>
            </a:r>
            <a:r>
              <a:rPr lang="en-US" altLang="en-US" sz="2800">
                <a:latin typeface="SchoolBook" charset="0"/>
              </a:rPr>
              <a:t> = </a:t>
            </a:r>
            <a:r>
              <a:rPr lang="en-US" altLang="en-US" sz="2800" i="1">
                <a:latin typeface="SchoolBook" charset="0"/>
              </a:rPr>
              <a:t>&lt;to_be_mother_of&gt;</a:t>
            </a:r>
            <a:r>
              <a:rPr lang="en-US" altLang="en-US" sz="2800">
                <a:latin typeface="SchoolBook" charset="0"/>
              </a:rPr>
              <a:t>.</a:t>
            </a:r>
            <a:endParaRPr lang="en-US" altLang="en-US" sz="2400">
              <a:latin typeface="SchoolBook" charset="0"/>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1416223" y="74"/>
            <a:ext cx="7510289" cy="633413"/>
          </a:xfrm>
        </p:spPr>
        <p:txBody>
          <a:bodyPr/>
          <a:lstStyle/>
          <a:p>
            <a:r>
              <a:rPr lang="en-US" altLang="en-US" sz="4000" dirty="0"/>
              <a:t>Need for linked data (example)</a:t>
            </a:r>
          </a:p>
        </p:txBody>
      </p:sp>
      <p:pic>
        <p:nvPicPr>
          <p:cNvPr id="1259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0351" y="4681304"/>
            <a:ext cx="1008063" cy="1330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5956" name="Flowchart: Magnetic Disk 3"/>
          <p:cNvSpPr>
            <a:spLocks noChangeArrowheads="1"/>
          </p:cNvSpPr>
          <p:nvPr/>
        </p:nvSpPr>
        <p:spPr bwMode="auto">
          <a:xfrm>
            <a:off x="798511" y="2559516"/>
            <a:ext cx="1441450"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5957" name="Flowchart: Magnetic Disk 4"/>
          <p:cNvSpPr>
            <a:spLocks noChangeArrowheads="1"/>
          </p:cNvSpPr>
          <p:nvPr/>
        </p:nvSpPr>
        <p:spPr bwMode="auto">
          <a:xfrm>
            <a:off x="6948264" y="2567817"/>
            <a:ext cx="1441450" cy="914400"/>
          </a:xfrm>
          <a:prstGeom prst="flowChartMagneticDisk">
            <a:avLst/>
          </a:prstGeom>
          <a:solidFill>
            <a:schemeClr val="accent1"/>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5958" name="TextBox 5"/>
          <p:cNvSpPr txBox="1">
            <a:spLocks noChangeArrowheads="1"/>
          </p:cNvSpPr>
          <p:nvPr/>
        </p:nvSpPr>
        <p:spPr bwMode="auto">
          <a:xfrm>
            <a:off x="79412" y="3516079"/>
            <a:ext cx="33115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100"/>
              <a:t>URI of Vagan Terziyan in Nordea Database:</a:t>
            </a:r>
          </a:p>
          <a:p>
            <a:pPr eaLnBrk="1" hangingPunct="1">
              <a:spcBef>
                <a:spcPct val="0"/>
              </a:spcBef>
              <a:buFontTx/>
              <a:buNone/>
            </a:pPr>
            <a:endParaRPr lang="en-US" altLang="en-US" sz="1100"/>
          </a:p>
          <a:p>
            <a:pPr eaLnBrk="1" hangingPunct="1">
              <a:spcBef>
                <a:spcPct val="0"/>
              </a:spcBef>
              <a:buFontTx/>
              <a:buNone/>
            </a:pPr>
            <a:r>
              <a:rPr lang="en-US" altLang="en-US" sz="1100"/>
              <a:t>               http://www.NordeaDB.fi/#VaganTerziyan</a:t>
            </a:r>
          </a:p>
        </p:txBody>
      </p:sp>
      <p:sp>
        <p:nvSpPr>
          <p:cNvPr id="125959" name="TextBox 6"/>
          <p:cNvSpPr txBox="1">
            <a:spLocks noChangeArrowheads="1"/>
          </p:cNvSpPr>
          <p:nvPr/>
        </p:nvSpPr>
        <p:spPr bwMode="auto">
          <a:xfrm>
            <a:off x="4614864" y="3516079"/>
            <a:ext cx="45005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100"/>
              <a:t>                     URI of Vagan Terziyan in the Central Hospital Database:</a:t>
            </a:r>
          </a:p>
          <a:p>
            <a:pPr eaLnBrk="1" hangingPunct="1">
              <a:spcBef>
                <a:spcPct val="0"/>
              </a:spcBef>
              <a:buFontTx/>
              <a:buNone/>
            </a:pPr>
            <a:endParaRPr lang="en-US" altLang="en-US" sz="1100"/>
          </a:p>
          <a:p>
            <a:pPr eaLnBrk="1" hangingPunct="1">
              <a:spcBef>
                <a:spcPct val="0"/>
              </a:spcBef>
              <a:buFontTx/>
              <a:buNone/>
            </a:pPr>
            <a:r>
              <a:rPr lang="en-US" altLang="en-US" sz="1100"/>
              <a:t>http://www.JKL_Central_Hospital_DB.fi/#VaganTerziyan</a:t>
            </a:r>
          </a:p>
        </p:txBody>
      </p:sp>
      <p:sp>
        <p:nvSpPr>
          <p:cNvPr id="125960" name="Line 20"/>
          <p:cNvSpPr>
            <a:spLocks noChangeShapeType="1"/>
          </p:cNvSpPr>
          <p:nvPr/>
        </p:nvSpPr>
        <p:spPr bwMode="auto">
          <a:xfrm>
            <a:off x="3059150" y="4177992"/>
            <a:ext cx="865187" cy="719138"/>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5961" name="Line 20"/>
          <p:cNvSpPr>
            <a:spLocks noChangeShapeType="1"/>
          </p:cNvSpPr>
          <p:nvPr/>
        </p:nvSpPr>
        <p:spPr bwMode="auto">
          <a:xfrm flipH="1">
            <a:off x="5148263" y="4177992"/>
            <a:ext cx="935037" cy="719138"/>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pic>
        <p:nvPicPr>
          <p:cNvPr id="125962"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6075" y="1601480"/>
            <a:ext cx="12461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3" name="Line 20"/>
          <p:cNvSpPr>
            <a:spLocks noChangeShapeType="1"/>
          </p:cNvSpPr>
          <p:nvPr/>
        </p:nvSpPr>
        <p:spPr bwMode="auto">
          <a:xfrm flipH="1">
            <a:off x="2959100" y="2365067"/>
            <a:ext cx="215900" cy="151130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pic>
        <p:nvPicPr>
          <p:cNvPr id="12596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2250" y="1644342"/>
            <a:ext cx="1246188"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5" name="Line 20"/>
          <p:cNvSpPr>
            <a:spLocks noChangeShapeType="1"/>
          </p:cNvSpPr>
          <p:nvPr/>
        </p:nvSpPr>
        <p:spPr bwMode="auto">
          <a:xfrm flipH="1">
            <a:off x="5335589" y="2292046"/>
            <a:ext cx="287337" cy="1584325"/>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5966" name="TextBox 13"/>
          <p:cNvSpPr txBox="1">
            <a:spLocks noChangeArrowheads="1"/>
          </p:cNvSpPr>
          <p:nvPr/>
        </p:nvSpPr>
        <p:spPr bwMode="auto">
          <a:xfrm>
            <a:off x="611560" y="1101305"/>
            <a:ext cx="36718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100" dirty="0"/>
              <a:t>Vagan </a:t>
            </a:r>
            <a:r>
              <a:rPr lang="en-US" altLang="en-US" sz="1100" dirty="0" err="1"/>
              <a:t>Terziyan’s</a:t>
            </a:r>
            <a:r>
              <a:rPr lang="en-US" altLang="en-US" sz="1100" dirty="0"/>
              <a:t> record in Nordea Database</a:t>
            </a:r>
          </a:p>
        </p:txBody>
      </p:sp>
      <p:sp>
        <p:nvSpPr>
          <p:cNvPr id="125967" name="TextBox 14"/>
          <p:cNvSpPr txBox="1">
            <a:spLocks noChangeArrowheads="1"/>
          </p:cNvSpPr>
          <p:nvPr/>
        </p:nvSpPr>
        <p:spPr bwMode="auto">
          <a:xfrm>
            <a:off x="4883360" y="919265"/>
            <a:ext cx="40431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100" dirty="0"/>
              <a:t>Vagan </a:t>
            </a:r>
            <a:r>
              <a:rPr lang="en-US" altLang="en-US" sz="1100" dirty="0" err="1"/>
              <a:t>Terziyan’s</a:t>
            </a:r>
            <a:r>
              <a:rPr lang="en-US" altLang="en-US" sz="1100" dirty="0"/>
              <a:t> record in the Central Hospital Database</a:t>
            </a:r>
          </a:p>
        </p:txBody>
      </p:sp>
      <p:sp>
        <p:nvSpPr>
          <p:cNvPr id="125968" name="Line 20"/>
          <p:cNvSpPr>
            <a:spLocks noChangeShapeType="1"/>
          </p:cNvSpPr>
          <p:nvPr/>
        </p:nvSpPr>
        <p:spPr bwMode="auto">
          <a:xfrm>
            <a:off x="2959100" y="1357079"/>
            <a:ext cx="504825" cy="358775"/>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5969" name="Line 20"/>
          <p:cNvSpPr>
            <a:spLocks noChangeShapeType="1"/>
          </p:cNvSpPr>
          <p:nvPr/>
        </p:nvSpPr>
        <p:spPr bwMode="auto">
          <a:xfrm flipH="1">
            <a:off x="6199189" y="1212616"/>
            <a:ext cx="360362" cy="576263"/>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5970" name="Left-Right Arrow 17"/>
          <p:cNvSpPr>
            <a:spLocks noChangeArrowheads="1"/>
          </p:cNvSpPr>
          <p:nvPr/>
        </p:nvSpPr>
        <p:spPr bwMode="auto">
          <a:xfrm>
            <a:off x="3822702" y="2292042"/>
            <a:ext cx="1441450" cy="471488"/>
          </a:xfrm>
          <a:prstGeom prst="leftRightArrow">
            <a:avLst>
              <a:gd name="adj1" fmla="val 50000"/>
              <a:gd name="adj2" fmla="val 68222"/>
            </a:avLst>
          </a:prstGeom>
          <a:solidFill>
            <a:srgbClr val="FF0000"/>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5971" name="Oval 18"/>
          <p:cNvSpPr>
            <a:spLocks noChangeArrowheads="1"/>
          </p:cNvSpPr>
          <p:nvPr/>
        </p:nvSpPr>
        <p:spPr bwMode="auto">
          <a:xfrm>
            <a:off x="4306925" y="2170186"/>
            <a:ext cx="402761" cy="723138"/>
          </a:xfrm>
          <a:prstGeom prst="ellipse">
            <a:avLst/>
          </a:prstGeom>
          <a:solidFill>
            <a:schemeClr val="accent1"/>
          </a:solidFill>
          <a:ln w="9525"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pic>
        <p:nvPicPr>
          <p:cNvPr id="125972" name="Picture 4"/>
          <p:cNvPicPr>
            <a:picLocks noChangeAspect="1" noChangeArrowheads="1"/>
          </p:cNvPicPr>
          <p:nvPr/>
        </p:nvPicPr>
        <p:blipFill>
          <a:blip r:embed="rId4">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366715" y="2074555"/>
            <a:ext cx="165576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3"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5487" y="1606316"/>
            <a:ext cx="6334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4"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0927" y="1587192"/>
            <a:ext cx="79851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6114" name="Object 2"/>
          <p:cNvGraphicFramePr>
            <a:graphicFrameLocks noChangeAspect="1"/>
          </p:cNvGraphicFramePr>
          <p:nvPr/>
        </p:nvGraphicFramePr>
        <p:xfrm>
          <a:off x="1066800" y="1828800"/>
          <a:ext cx="7391400" cy="1360488"/>
        </p:xfrm>
        <a:graphic>
          <a:graphicData uri="http://schemas.openxmlformats.org/presentationml/2006/ole">
            <mc:AlternateContent xmlns:mc="http://schemas.openxmlformats.org/markup-compatibility/2006">
              <mc:Choice xmlns:v="urn:schemas-microsoft-com:vml" Requires="v">
                <p:oleObj name="Picture" r:id="rId2" imgW="6321552" imgH="1164336" progId="Word.Picture.8">
                  <p:embed/>
                </p:oleObj>
              </mc:Choice>
              <mc:Fallback>
                <p:oleObj name="Picture" r:id="rId2" imgW="6321552" imgH="1164336" progId="Word.Pictur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73914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6115" name="Text Box 3"/>
          <p:cNvSpPr txBox="1">
            <a:spLocks noChangeArrowheads="1"/>
          </p:cNvSpPr>
          <p:nvPr/>
        </p:nvSpPr>
        <p:spPr bwMode="auto">
          <a:xfrm>
            <a:off x="914400" y="685803"/>
            <a:ext cx="792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Semantic Operations: </a:t>
            </a:r>
            <a:r>
              <a:rPr lang="en-US" altLang="en-US" sz="3600" b="1">
                <a:solidFill>
                  <a:schemeClr val="tx2"/>
                </a:solidFill>
                <a:latin typeface="Times New Roman" pitchFamily="18" charset="0"/>
              </a:rPr>
              <a:t>Interpretation</a:t>
            </a:r>
            <a:endParaRPr lang="en-US" altLang="en-US" sz="4000" b="1">
              <a:latin typeface="Times New Roman" pitchFamily="18" charset="0"/>
            </a:endParaRPr>
          </a:p>
        </p:txBody>
      </p:sp>
      <p:graphicFrame>
        <p:nvGraphicFramePr>
          <p:cNvPr id="346116" name="Object 4"/>
          <p:cNvGraphicFramePr>
            <a:graphicFrameLocks noChangeAspect="1"/>
          </p:cNvGraphicFramePr>
          <p:nvPr/>
        </p:nvGraphicFramePr>
        <p:xfrm>
          <a:off x="1371600" y="3429000"/>
          <a:ext cx="4724400" cy="1830388"/>
        </p:xfrm>
        <a:graphic>
          <a:graphicData uri="http://schemas.openxmlformats.org/presentationml/2006/ole">
            <mc:AlternateContent xmlns:mc="http://schemas.openxmlformats.org/markup-compatibility/2006">
              <mc:Choice xmlns:v="urn:schemas-microsoft-com:vml" Requires="v">
                <p:oleObj name="Picture" r:id="rId4" imgW="3837432" imgH="1487424" progId="Word.Picture.8">
                  <p:embed/>
                </p:oleObj>
              </mc:Choice>
              <mc:Fallback>
                <p:oleObj name="Picture" r:id="rId4" imgW="3837432" imgH="1487424" progId="Word.Pictur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429000"/>
                        <a:ext cx="4724400"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6117" name="Object 5"/>
          <p:cNvGraphicFramePr>
            <a:graphicFrameLocks noChangeAspect="1"/>
          </p:cNvGraphicFramePr>
          <p:nvPr/>
        </p:nvGraphicFramePr>
        <p:xfrm>
          <a:off x="1447800" y="5410274"/>
          <a:ext cx="6553200" cy="1139825"/>
        </p:xfrm>
        <a:graphic>
          <a:graphicData uri="http://schemas.openxmlformats.org/presentationml/2006/ole">
            <mc:AlternateContent xmlns:mc="http://schemas.openxmlformats.org/markup-compatibility/2006">
              <mc:Choice xmlns:v="urn:schemas-microsoft-com:vml" Requires="v">
                <p:oleObj name="Kaava" r:id="rId6" imgW="3213100" imgH="558800" progId="Equation.3">
                  <p:embed/>
                </p:oleObj>
              </mc:Choice>
              <mc:Fallback>
                <p:oleObj name="Kaava" r:id="rId6" imgW="3213100" imgH="5588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5410274"/>
                        <a:ext cx="65532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sld>
</file>

<file path=ppt/slides/slide3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971550" y="276299"/>
            <a:ext cx="7772400" cy="811213"/>
          </a:xfrm>
        </p:spPr>
        <p:txBody>
          <a:bodyPr/>
          <a:lstStyle/>
          <a:p>
            <a:pPr eaLnBrk="1" hangingPunct="1"/>
            <a:r>
              <a:rPr lang="en-US" altLang="en-US" sz="4000"/>
              <a:t>Interpretation in Semantic Web</a:t>
            </a:r>
            <a:br>
              <a:rPr lang="en-US" altLang="en-US" sz="4000"/>
            </a:br>
            <a:r>
              <a:rPr lang="en-US" altLang="en-US" sz="3200"/>
              <a:t>(RDF Reification)</a:t>
            </a:r>
          </a:p>
        </p:txBody>
      </p:sp>
      <p:pic>
        <p:nvPicPr>
          <p:cNvPr id="3471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860" y="1201741"/>
            <a:ext cx="223202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5013325"/>
            <a:ext cx="2303462"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1" y="2708275"/>
            <a:ext cx="3095625"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5" y="2708277"/>
            <a:ext cx="30988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43" name="Line 7"/>
          <p:cNvSpPr>
            <a:spLocks noChangeShapeType="1"/>
          </p:cNvSpPr>
          <p:nvPr/>
        </p:nvSpPr>
        <p:spPr bwMode="auto">
          <a:xfrm flipV="1">
            <a:off x="3257587" y="3429000"/>
            <a:ext cx="2735263" cy="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47144" name="Text Box 8"/>
          <p:cNvSpPr txBox="1">
            <a:spLocks noChangeArrowheads="1"/>
          </p:cNvSpPr>
          <p:nvPr/>
        </p:nvSpPr>
        <p:spPr bwMode="auto">
          <a:xfrm>
            <a:off x="3298848" y="3414720"/>
            <a:ext cx="2663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000" i="1">
                <a:solidFill>
                  <a:schemeClr val="accent2"/>
                </a:solidFill>
                <a:latin typeface="Times New Roman" pitchFamily="18" charset="0"/>
              </a:rPr>
              <a:t>has_polytical_opponent</a:t>
            </a:r>
          </a:p>
        </p:txBody>
      </p:sp>
      <p:sp>
        <p:nvSpPr>
          <p:cNvPr id="347145" name="Oval 9"/>
          <p:cNvSpPr>
            <a:spLocks noChangeArrowheads="1"/>
          </p:cNvSpPr>
          <p:nvPr/>
        </p:nvSpPr>
        <p:spPr bwMode="auto">
          <a:xfrm>
            <a:off x="4643438" y="3357566"/>
            <a:ext cx="144462" cy="142875"/>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347146" name="Line 10"/>
          <p:cNvSpPr>
            <a:spLocks noChangeShapeType="1"/>
          </p:cNvSpPr>
          <p:nvPr/>
        </p:nvSpPr>
        <p:spPr bwMode="auto">
          <a:xfrm>
            <a:off x="4716463" y="2997200"/>
            <a:ext cx="0" cy="431800"/>
          </a:xfrm>
          <a:prstGeom prst="line">
            <a:avLst/>
          </a:prstGeom>
          <a:noFill/>
          <a:ln w="38100">
            <a:solidFill>
              <a:srgbClr val="0000FF"/>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47147" name="Line 11"/>
          <p:cNvSpPr>
            <a:spLocks noChangeShapeType="1"/>
          </p:cNvSpPr>
          <p:nvPr/>
        </p:nvSpPr>
        <p:spPr bwMode="auto">
          <a:xfrm flipV="1">
            <a:off x="3241679" y="4508500"/>
            <a:ext cx="2735263" cy="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47148" name="Text Box 12"/>
          <p:cNvSpPr txBox="1">
            <a:spLocks noChangeArrowheads="1"/>
          </p:cNvSpPr>
          <p:nvPr/>
        </p:nvSpPr>
        <p:spPr bwMode="auto">
          <a:xfrm>
            <a:off x="3413125" y="4043437"/>
            <a:ext cx="2808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000" i="1">
                <a:solidFill>
                  <a:schemeClr val="accent2"/>
                </a:solidFill>
                <a:latin typeface="Times New Roman" pitchFamily="18" charset="0"/>
              </a:rPr>
              <a:t>has_coalition_partner</a:t>
            </a:r>
          </a:p>
        </p:txBody>
      </p:sp>
      <p:sp>
        <p:nvSpPr>
          <p:cNvPr id="347149" name="Oval 13"/>
          <p:cNvSpPr>
            <a:spLocks noChangeArrowheads="1"/>
          </p:cNvSpPr>
          <p:nvPr/>
        </p:nvSpPr>
        <p:spPr bwMode="auto">
          <a:xfrm>
            <a:off x="4611688" y="4446662"/>
            <a:ext cx="144462" cy="142875"/>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347150" name="Line 14"/>
          <p:cNvSpPr>
            <a:spLocks noChangeShapeType="1"/>
          </p:cNvSpPr>
          <p:nvPr/>
        </p:nvSpPr>
        <p:spPr bwMode="auto">
          <a:xfrm flipV="1">
            <a:off x="4692650" y="4537075"/>
            <a:ext cx="0" cy="433388"/>
          </a:xfrm>
          <a:prstGeom prst="line">
            <a:avLst/>
          </a:prstGeom>
          <a:noFill/>
          <a:ln w="38100">
            <a:solidFill>
              <a:srgbClr val="0000FF"/>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47151" name="Text Box 15"/>
          <p:cNvSpPr txBox="1">
            <a:spLocks noChangeArrowheads="1"/>
          </p:cNvSpPr>
          <p:nvPr/>
        </p:nvSpPr>
        <p:spPr bwMode="auto">
          <a:xfrm>
            <a:off x="900114" y="5229299"/>
            <a:ext cx="1871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000" b="1">
                <a:solidFill>
                  <a:srgbClr val="FF8409"/>
                </a:solidFill>
                <a:latin typeface="Times New Roman" pitchFamily="18" charset="0"/>
              </a:rPr>
              <a:t>V. Yuschenko</a:t>
            </a:r>
          </a:p>
        </p:txBody>
      </p:sp>
      <p:sp>
        <p:nvSpPr>
          <p:cNvPr id="347152" name="Text Box 16"/>
          <p:cNvSpPr txBox="1">
            <a:spLocks noChangeArrowheads="1"/>
          </p:cNvSpPr>
          <p:nvPr/>
        </p:nvSpPr>
        <p:spPr bwMode="auto">
          <a:xfrm>
            <a:off x="6588126" y="5267399"/>
            <a:ext cx="194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000" b="1">
                <a:solidFill>
                  <a:srgbClr val="3038D0"/>
                </a:solidFill>
                <a:latin typeface="Times New Roman" pitchFamily="18" charset="0"/>
              </a:rPr>
              <a:t>V. Yanukovich</a:t>
            </a:r>
          </a:p>
        </p:txBody>
      </p:sp>
      <p:sp>
        <p:nvSpPr>
          <p:cNvPr id="347153" name="Rectangle 17"/>
          <p:cNvSpPr>
            <a:spLocks noChangeArrowheads="1"/>
          </p:cNvSpPr>
          <p:nvPr/>
        </p:nvSpPr>
        <p:spPr bwMode="auto">
          <a:xfrm>
            <a:off x="5710239" y="1423988"/>
            <a:ext cx="284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600">
                <a:latin typeface="Times New Roman" pitchFamily="18" charset="0"/>
              </a:rPr>
              <a:t>Source: “</a:t>
            </a:r>
            <a:r>
              <a:rPr lang="en-US" altLang="en-US" sz="1600" i="1">
                <a:latin typeface="Times New Roman" pitchFamily="18" charset="0"/>
              </a:rPr>
              <a:t>Ukrayinska Pravda</a:t>
            </a:r>
            <a:r>
              <a:rPr lang="en-US" altLang="en-US" sz="1600">
                <a:latin typeface="Times New Roman" pitchFamily="18" charset="0"/>
              </a:rPr>
              <a:t>”</a:t>
            </a:r>
            <a:r>
              <a:rPr lang="en-US" altLang="en-US" sz="2400">
                <a:latin typeface="Times New Roman" pitchFamily="18" charset="0"/>
              </a:rPr>
              <a:t> </a:t>
            </a:r>
          </a:p>
        </p:txBody>
      </p:sp>
      <p:sp>
        <p:nvSpPr>
          <p:cNvPr id="347154" name="Rectangle 18"/>
          <p:cNvSpPr>
            <a:spLocks noChangeArrowheads="1"/>
          </p:cNvSpPr>
          <p:nvPr/>
        </p:nvSpPr>
        <p:spPr bwMode="auto">
          <a:xfrm>
            <a:off x="5848350" y="6181725"/>
            <a:ext cx="20445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600">
                <a:latin typeface="Times New Roman" pitchFamily="18" charset="0"/>
              </a:rPr>
              <a:t>Source: “</a:t>
            </a:r>
            <a:r>
              <a:rPr lang="en-US" altLang="en-US" sz="1600" i="1">
                <a:latin typeface="Times New Roman" pitchFamily="18" charset="0"/>
              </a:rPr>
              <a:t>Obozrevatel</a:t>
            </a:r>
            <a:r>
              <a:rPr lang="en-US" altLang="en-US" sz="1600">
                <a:latin typeface="Times New Roman" pitchFamily="18" charset="0"/>
              </a:rPr>
              <a:t>”</a:t>
            </a:r>
          </a:p>
        </p:txBody>
      </p:sp>
      <p:sp>
        <p:nvSpPr>
          <p:cNvPr id="347155" name="Text Box 19"/>
          <p:cNvSpPr txBox="1">
            <a:spLocks noChangeArrowheads="1"/>
          </p:cNvSpPr>
          <p:nvPr/>
        </p:nvSpPr>
        <p:spPr bwMode="auto">
          <a:xfrm>
            <a:off x="4659313" y="4705350"/>
            <a:ext cx="935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1400" i="1">
                <a:solidFill>
                  <a:schemeClr val="accent2"/>
                </a:solidFill>
                <a:latin typeface="Times New Roman" pitchFamily="18" charset="0"/>
              </a:rPr>
              <a:t>agrees</a:t>
            </a:r>
          </a:p>
        </p:txBody>
      </p:sp>
      <p:sp>
        <p:nvSpPr>
          <p:cNvPr id="347156" name="Text Box 20"/>
          <p:cNvSpPr txBox="1">
            <a:spLocks noChangeArrowheads="1"/>
          </p:cNvSpPr>
          <p:nvPr/>
        </p:nvSpPr>
        <p:spPr bwMode="auto">
          <a:xfrm>
            <a:off x="4672013" y="2940050"/>
            <a:ext cx="935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1400" i="1">
                <a:solidFill>
                  <a:schemeClr val="accent2"/>
                </a:solidFill>
                <a:latin typeface="Times New Roman" pitchFamily="18" charset="0"/>
              </a:rPr>
              <a:t>agrees</a:t>
            </a:r>
          </a:p>
        </p:txBody>
      </p:sp>
    </p:spTree>
  </p:cSld>
  <p:clrMapOvr>
    <a:masterClrMapping/>
  </p:clrMapOvr>
  <p:transition spd="slow"/>
</p:sld>
</file>

<file path=ppt/slides/slide3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8162" name="Object 2"/>
          <p:cNvGraphicFramePr>
            <a:graphicFrameLocks noChangeAspect="1"/>
          </p:cNvGraphicFramePr>
          <p:nvPr/>
        </p:nvGraphicFramePr>
        <p:xfrm>
          <a:off x="1116013" y="1773312"/>
          <a:ext cx="7239000" cy="1222375"/>
        </p:xfrm>
        <a:graphic>
          <a:graphicData uri="http://schemas.openxmlformats.org/presentationml/2006/ole">
            <mc:AlternateContent xmlns:mc="http://schemas.openxmlformats.org/markup-compatibility/2006">
              <mc:Choice xmlns:v="urn:schemas-microsoft-com:vml" Requires="v">
                <p:oleObj name="Kaava" r:id="rId2" imgW="3009900" imgH="508000" progId="Equation.3">
                  <p:embed/>
                </p:oleObj>
              </mc:Choice>
              <mc:Fallback>
                <p:oleObj name="Kaava" r:id="rId2" imgW="3009900" imgH="5080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773312"/>
                        <a:ext cx="7239000"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63" name="Text Box 3"/>
          <p:cNvSpPr txBox="1">
            <a:spLocks noChangeArrowheads="1"/>
          </p:cNvSpPr>
          <p:nvPr/>
        </p:nvSpPr>
        <p:spPr bwMode="auto">
          <a:xfrm>
            <a:off x="895350" y="504888"/>
            <a:ext cx="7924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3600" b="1">
                <a:solidFill>
                  <a:schemeClr val="tx2"/>
                </a:solidFill>
                <a:latin typeface="Times New Roman" pitchFamily="18" charset="0"/>
              </a:rPr>
              <a:t>Interpreting Knowledge in a Context </a:t>
            </a:r>
            <a:r>
              <a:rPr lang="en-US" altLang="en-US" sz="2400" b="1">
                <a:solidFill>
                  <a:schemeClr val="tx2"/>
                </a:solidFill>
                <a:latin typeface="Times New Roman" pitchFamily="18" charset="0"/>
              </a:rPr>
              <a:t>(multiple reification)</a:t>
            </a:r>
            <a:endParaRPr lang="en-US" altLang="en-US" sz="2400" b="1">
              <a:latin typeface="Times New Roman" pitchFamily="18" charset="0"/>
            </a:endParaRPr>
          </a:p>
        </p:txBody>
      </p:sp>
      <p:pic>
        <p:nvPicPr>
          <p:cNvPr id="348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5227638"/>
            <a:ext cx="16573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5" name="Line 5"/>
          <p:cNvSpPr>
            <a:spLocks noChangeShapeType="1"/>
          </p:cNvSpPr>
          <p:nvPr/>
        </p:nvSpPr>
        <p:spPr bwMode="auto">
          <a:xfrm flipV="1">
            <a:off x="2771812" y="6007100"/>
            <a:ext cx="2016125" cy="14288"/>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pic>
        <p:nvPicPr>
          <p:cNvPr id="3481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75" y="5186363"/>
            <a:ext cx="17287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7" name="Oval 7"/>
          <p:cNvSpPr>
            <a:spLocks noChangeArrowheads="1"/>
          </p:cNvSpPr>
          <p:nvPr/>
        </p:nvSpPr>
        <p:spPr bwMode="auto">
          <a:xfrm>
            <a:off x="3708437" y="5935737"/>
            <a:ext cx="144463" cy="142875"/>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3481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3284545"/>
            <a:ext cx="122396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9" name="Line 9"/>
          <p:cNvSpPr>
            <a:spLocks noChangeShapeType="1"/>
          </p:cNvSpPr>
          <p:nvPr/>
        </p:nvSpPr>
        <p:spPr bwMode="auto">
          <a:xfrm flipH="1">
            <a:off x="3775112" y="4292674"/>
            <a:ext cx="4763" cy="1643063"/>
          </a:xfrm>
          <a:prstGeom prst="line">
            <a:avLst/>
          </a:prstGeom>
          <a:noFill/>
          <a:ln w="38100">
            <a:solidFill>
              <a:srgbClr val="0000FF"/>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48170" name="Oval 10"/>
          <p:cNvSpPr>
            <a:spLocks noChangeArrowheads="1"/>
          </p:cNvSpPr>
          <p:nvPr/>
        </p:nvSpPr>
        <p:spPr bwMode="auto">
          <a:xfrm>
            <a:off x="3708437" y="4783212"/>
            <a:ext cx="144463" cy="142875"/>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348171" name="Line 11"/>
          <p:cNvSpPr>
            <a:spLocks noChangeShapeType="1"/>
          </p:cNvSpPr>
          <p:nvPr/>
        </p:nvSpPr>
        <p:spPr bwMode="auto">
          <a:xfrm flipH="1" flipV="1">
            <a:off x="3870326" y="4854575"/>
            <a:ext cx="3438525" cy="14288"/>
          </a:xfrm>
          <a:prstGeom prst="line">
            <a:avLst/>
          </a:prstGeom>
          <a:noFill/>
          <a:ln w="38100">
            <a:solidFill>
              <a:srgbClr val="0000FF"/>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en-US"/>
          </a:p>
        </p:txBody>
      </p:sp>
      <p:pic>
        <p:nvPicPr>
          <p:cNvPr id="34817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325" y="4308475"/>
            <a:ext cx="1366837"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73" name="Oval 13"/>
          <p:cNvSpPr>
            <a:spLocks noChangeArrowheads="1"/>
          </p:cNvSpPr>
          <p:nvPr/>
        </p:nvSpPr>
        <p:spPr bwMode="auto">
          <a:xfrm>
            <a:off x="5795963" y="4797499"/>
            <a:ext cx="144462" cy="142875"/>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348174" name="Line 14"/>
          <p:cNvSpPr>
            <a:spLocks noChangeShapeType="1"/>
          </p:cNvSpPr>
          <p:nvPr/>
        </p:nvSpPr>
        <p:spPr bwMode="auto">
          <a:xfrm>
            <a:off x="5867400" y="4076700"/>
            <a:ext cx="0" cy="793750"/>
          </a:xfrm>
          <a:prstGeom prst="line">
            <a:avLst/>
          </a:prstGeom>
          <a:noFill/>
          <a:ln w="38100">
            <a:solidFill>
              <a:srgbClr val="0000FF"/>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en-US"/>
          </a:p>
        </p:txBody>
      </p:sp>
      <p:pic>
        <p:nvPicPr>
          <p:cNvPr id="34817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300" y="2924175"/>
            <a:ext cx="13684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76" name="Oval 16"/>
          <p:cNvSpPr>
            <a:spLocks noChangeArrowheads="1"/>
          </p:cNvSpPr>
          <p:nvPr/>
        </p:nvSpPr>
        <p:spPr bwMode="auto">
          <a:xfrm>
            <a:off x="5795963" y="4292674"/>
            <a:ext cx="144462" cy="142875"/>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348177" name="Line 17"/>
          <p:cNvSpPr>
            <a:spLocks noChangeShapeType="1"/>
          </p:cNvSpPr>
          <p:nvPr/>
        </p:nvSpPr>
        <p:spPr bwMode="auto">
          <a:xfrm flipH="1" flipV="1">
            <a:off x="5940462" y="4365625"/>
            <a:ext cx="576263" cy="0"/>
          </a:xfrm>
          <a:prstGeom prst="line">
            <a:avLst/>
          </a:prstGeom>
          <a:noFill/>
          <a:ln w="38100">
            <a:solidFill>
              <a:srgbClr val="0000FF"/>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348178" name="Text Box 18"/>
          <p:cNvSpPr txBox="1">
            <a:spLocks noChangeArrowheads="1"/>
          </p:cNvSpPr>
          <p:nvPr/>
        </p:nvSpPr>
        <p:spPr bwMode="auto">
          <a:xfrm>
            <a:off x="6526250" y="4054475"/>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a:latin typeface="Times New Roman" pitchFamily="18" charset="0"/>
              </a:rPr>
              <a:t>…</a:t>
            </a:r>
          </a:p>
        </p:txBody>
      </p:sp>
    </p:spTree>
  </p:cSld>
  <p:clrMapOvr>
    <a:masterClrMapping/>
  </p:clrMapOvr>
  <p:transition spd="slow"/>
</p:sld>
</file>

<file path=ppt/slides/slide3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9186" name="Object 2"/>
          <p:cNvGraphicFramePr>
            <a:graphicFrameLocks noChangeAspect="1"/>
          </p:cNvGraphicFramePr>
          <p:nvPr/>
        </p:nvGraphicFramePr>
        <p:xfrm>
          <a:off x="1219200" y="1752600"/>
          <a:ext cx="4267200" cy="2679700"/>
        </p:xfrm>
        <a:graphic>
          <a:graphicData uri="http://schemas.openxmlformats.org/presentationml/2006/ole">
            <mc:AlternateContent xmlns:mc="http://schemas.openxmlformats.org/markup-compatibility/2006">
              <mc:Choice xmlns:v="urn:schemas-microsoft-com:vml" Requires="v">
                <p:oleObj name="Microsoft Drawing" r:id="rId2" imgW="6229350" imgH="3911600" progId="MSDraw">
                  <p:embed/>
                </p:oleObj>
              </mc:Choice>
              <mc:Fallback>
                <p:oleObj name="Microsoft Drawing" r:id="rId2" imgW="6229350" imgH="3911600" progId="MSDraw">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4267200"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9187" name="Text Box 3"/>
          <p:cNvSpPr txBox="1">
            <a:spLocks noChangeArrowheads="1"/>
          </p:cNvSpPr>
          <p:nvPr/>
        </p:nvSpPr>
        <p:spPr bwMode="auto">
          <a:xfrm>
            <a:off x="1219200" y="5334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Example of Interpretation</a:t>
            </a:r>
            <a:endParaRPr lang="en-US" altLang="en-US" sz="2400">
              <a:latin typeface="Times New Roman" pitchFamily="18" charset="0"/>
            </a:endParaRPr>
          </a:p>
        </p:txBody>
      </p:sp>
      <p:graphicFrame>
        <p:nvGraphicFramePr>
          <p:cNvPr id="349188" name="Object 4"/>
          <p:cNvGraphicFramePr>
            <a:graphicFrameLocks noChangeAspect="1"/>
          </p:cNvGraphicFramePr>
          <p:nvPr/>
        </p:nvGraphicFramePr>
        <p:xfrm>
          <a:off x="1219200" y="4648200"/>
          <a:ext cx="5486400" cy="795338"/>
        </p:xfrm>
        <a:graphic>
          <a:graphicData uri="http://schemas.openxmlformats.org/presentationml/2006/ole">
            <mc:AlternateContent xmlns:mc="http://schemas.openxmlformats.org/markup-compatibility/2006">
              <mc:Choice xmlns:v="urn:schemas-microsoft-com:vml" Requires="v">
                <p:oleObj name="Kaava" r:id="rId4" imgW="2094591" imgH="304668" progId="Equation.3">
                  <p:embed/>
                </p:oleObj>
              </mc:Choice>
              <mc:Fallback>
                <p:oleObj name="Kaava" r:id="rId4" imgW="2094591" imgH="304668"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648200"/>
                        <a:ext cx="5486400"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9189" name="Object 5"/>
          <p:cNvGraphicFramePr>
            <a:graphicFrameLocks noChangeAspect="1"/>
          </p:cNvGraphicFramePr>
          <p:nvPr/>
        </p:nvGraphicFramePr>
        <p:xfrm>
          <a:off x="1143000" y="5575374"/>
          <a:ext cx="7239000" cy="811213"/>
        </p:xfrm>
        <a:graphic>
          <a:graphicData uri="http://schemas.openxmlformats.org/presentationml/2006/ole">
            <mc:AlternateContent xmlns:mc="http://schemas.openxmlformats.org/markup-compatibility/2006">
              <mc:Choice xmlns:v="urn:schemas-microsoft-com:vml" Requires="v">
                <p:oleObj name="Kaava" r:id="rId6" imgW="2590800" imgH="292100" progId="Equation.3">
                  <p:embed/>
                </p:oleObj>
              </mc:Choice>
              <mc:Fallback>
                <p:oleObj name="Kaava" r:id="rId6" imgW="2590800" imgH="2921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5575374"/>
                        <a:ext cx="723900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9190" name="Text Box 6"/>
          <p:cNvSpPr txBox="1">
            <a:spLocks noChangeArrowheads="1"/>
          </p:cNvSpPr>
          <p:nvPr/>
        </p:nvSpPr>
        <p:spPr bwMode="auto">
          <a:xfrm>
            <a:off x="5638800" y="1752601"/>
            <a:ext cx="3200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a:latin typeface="Times New Roman" pitchFamily="18" charset="0"/>
              </a:rPr>
              <a:t>The </a:t>
            </a:r>
            <a:r>
              <a:rPr lang="en-US" altLang="en-US" sz="2400" b="1" i="1">
                <a:latin typeface="Times New Roman" pitchFamily="18" charset="0"/>
              </a:rPr>
              <a:t>interpreted knowledge</a:t>
            </a:r>
            <a:r>
              <a:rPr lang="en-US" altLang="en-US" sz="2400">
                <a:latin typeface="Times New Roman" pitchFamily="18" charset="0"/>
              </a:rPr>
              <a:t> about the relation between </a:t>
            </a:r>
            <a:r>
              <a:rPr lang="en-US" altLang="en-US" sz="2400" b="1" i="1">
                <a:latin typeface="Times New Roman" pitchFamily="18" charset="0"/>
              </a:rPr>
              <a:t>A</a:t>
            </a:r>
            <a:r>
              <a:rPr lang="en-US" altLang="en-US" sz="2400" b="1" i="1" baseline="-25000">
                <a:latin typeface="Times New Roman" pitchFamily="18" charset="0"/>
              </a:rPr>
              <a:t>1</a:t>
            </a:r>
            <a:r>
              <a:rPr lang="en-US" altLang="en-US" sz="2400" b="1">
                <a:latin typeface="Times New Roman" pitchFamily="18" charset="0"/>
              </a:rPr>
              <a:t> </a:t>
            </a:r>
            <a:r>
              <a:rPr lang="en-US" altLang="en-US" sz="2400">
                <a:latin typeface="Times New Roman" pitchFamily="18" charset="0"/>
              </a:rPr>
              <a:t>and </a:t>
            </a:r>
            <a:r>
              <a:rPr lang="en-US" altLang="en-US" sz="2400" b="1" i="1">
                <a:latin typeface="Times New Roman" pitchFamily="18" charset="0"/>
              </a:rPr>
              <a:t>A</a:t>
            </a:r>
            <a:r>
              <a:rPr lang="en-US" altLang="en-US" sz="2400" b="1" i="1" baseline="-25000">
                <a:latin typeface="Times New Roman" pitchFamily="18" charset="0"/>
              </a:rPr>
              <a:t>3</a:t>
            </a:r>
            <a:r>
              <a:rPr lang="en-US" altLang="en-US" sz="2400" b="1">
                <a:latin typeface="Times New Roman" pitchFamily="18" charset="0"/>
              </a:rPr>
              <a:t> </a:t>
            </a:r>
            <a:r>
              <a:rPr lang="en-US" altLang="en-US" sz="2400">
                <a:latin typeface="Times New Roman" pitchFamily="18" charset="0"/>
              </a:rPr>
              <a:t>taking all contexts and metacontexts into account is as follows:</a:t>
            </a:r>
          </a:p>
        </p:txBody>
      </p:sp>
    </p:spTree>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1371600" y="0"/>
            <a:ext cx="7772400" cy="1143000"/>
          </a:xfrm>
        </p:spPr>
        <p:txBody>
          <a:bodyPr/>
          <a:lstStyle/>
          <a:p>
            <a:pPr eaLnBrk="1" hangingPunct="1"/>
            <a:r>
              <a:rPr lang="en-US" altLang="en-US" b="1"/>
              <a:t>Interpretation</a:t>
            </a:r>
            <a:r>
              <a:rPr lang="en-US" altLang="en-US" sz="4000" b="1"/>
              <a:t> (Decontextualization)</a:t>
            </a:r>
          </a:p>
        </p:txBody>
      </p:sp>
      <p:sp>
        <p:nvSpPr>
          <p:cNvPr id="350211" name="Text Box 3"/>
          <p:cNvSpPr>
            <a:spLocks noGrp="1" noChangeArrowheads="1"/>
          </p:cNvSpPr>
          <p:nvPr>
            <p:ph type="body" idx="1"/>
          </p:nvPr>
        </p:nvSpPr>
        <p:spPr>
          <a:xfrm>
            <a:off x="971550" y="2997274"/>
            <a:ext cx="7772400" cy="2659063"/>
          </a:xfrm>
          <a:noFill/>
        </p:spPr>
        <p:txBody>
          <a:bodyPr/>
          <a:lstStyle/>
          <a:p>
            <a:pPr eaLnBrk="1" hangingPunct="1">
              <a:lnSpc>
                <a:spcPct val="90000"/>
              </a:lnSpc>
              <a:spcBef>
                <a:spcPct val="50000"/>
              </a:spcBef>
              <a:buFontTx/>
              <a:buNone/>
            </a:pPr>
            <a:r>
              <a:rPr lang="en-US" altLang="en-US" sz="2400" i="1"/>
              <a:t>    Suppose that your colleague, whose context you know well, has described you a situation. You use knowledge about context of this person to interpret the “real” situation. Example is more complicated if several persons describe you the same situation. In this case, the context of the situation is the semantic sum over all personal contexts.</a:t>
            </a:r>
          </a:p>
        </p:txBody>
      </p:sp>
      <p:graphicFrame>
        <p:nvGraphicFramePr>
          <p:cNvPr id="350212" name="Object 4"/>
          <p:cNvGraphicFramePr>
            <a:graphicFrameLocks noChangeAspect="1"/>
          </p:cNvGraphicFramePr>
          <p:nvPr/>
        </p:nvGraphicFramePr>
        <p:xfrm>
          <a:off x="1116013" y="1989138"/>
          <a:ext cx="7416800" cy="431800"/>
        </p:xfrm>
        <a:graphic>
          <a:graphicData uri="http://schemas.openxmlformats.org/presentationml/2006/ole">
            <mc:AlternateContent xmlns:mc="http://schemas.openxmlformats.org/markup-compatibility/2006">
              <mc:Choice xmlns:v="urn:schemas-microsoft-com:vml" Requires="v">
                <p:oleObj name="Kaava" r:id="rId2" imgW="4241800" imgH="254000" progId="Equation.3">
                  <p:embed/>
                </p:oleObj>
              </mc:Choice>
              <mc:Fallback>
                <p:oleObj name="Kaava" r:id="rId2" imgW="4241800" imgH="25400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989138"/>
                        <a:ext cx="7416800" cy="431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sld>
</file>

<file path=ppt/slides/slide3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1234" name="Text Box 2"/>
          <p:cNvSpPr txBox="1">
            <a:spLocks noChangeArrowheads="1"/>
          </p:cNvSpPr>
          <p:nvPr/>
        </p:nvSpPr>
        <p:spPr bwMode="auto">
          <a:xfrm>
            <a:off x="914400" y="685803"/>
            <a:ext cx="792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Content Forecasting</a:t>
            </a:r>
            <a:endParaRPr lang="en-US" altLang="en-US" sz="4000" b="1">
              <a:latin typeface="Times New Roman" pitchFamily="18" charset="0"/>
            </a:endParaRPr>
          </a:p>
        </p:txBody>
      </p:sp>
      <p:sp>
        <p:nvSpPr>
          <p:cNvPr id="351235" name="Text Box 3"/>
          <p:cNvSpPr txBox="1">
            <a:spLocks noChangeArrowheads="1"/>
          </p:cNvSpPr>
          <p:nvPr/>
        </p:nvSpPr>
        <p:spPr bwMode="auto">
          <a:xfrm>
            <a:off x="1066800" y="3276601"/>
            <a:ext cx="7620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i="1">
                <a:latin typeface="Times New Roman" pitchFamily="18" charset="0"/>
              </a:rPr>
              <a:t>Suppose that you observe some situation and know exactly what happened. Than you can guess by which way this situation will be described to you by other persons whose context you know well.</a:t>
            </a:r>
          </a:p>
        </p:txBody>
      </p:sp>
      <p:graphicFrame>
        <p:nvGraphicFramePr>
          <p:cNvPr id="351236" name="Object 4"/>
          <p:cNvGraphicFramePr>
            <a:graphicFrameLocks noChangeAspect="1"/>
          </p:cNvGraphicFramePr>
          <p:nvPr/>
        </p:nvGraphicFramePr>
        <p:xfrm>
          <a:off x="1655800" y="2060575"/>
          <a:ext cx="6262687" cy="623888"/>
        </p:xfrm>
        <a:graphic>
          <a:graphicData uri="http://schemas.openxmlformats.org/presentationml/2006/ole">
            <mc:AlternateContent xmlns:mc="http://schemas.openxmlformats.org/markup-compatibility/2006">
              <mc:Choice xmlns:v="urn:schemas-microsoft-com:vml" Requires="v">
                <p:oleObj name="Kaava" r:id="rId2" imgW="2425700" imgH="241300" progId="Equation.3">
                  <p:embed/>
                </p:oleObj>
              </mc:Choice>
              <mc:Fallback>
                <p:oleObj name="Kaava" r:id="rId2" imgW="2425700" imgH="24130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800" y="2060575"/>
                        <a:ext cx="6262687" cy="62388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sld>
</file>

<file path=ppt/slides/slide3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914400" y="685803"/>
            <a:ext cx="792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4000" b="1">
                <a:solidFill>
                  <a:schemeClr val="tx2"/>
                </a:solidFill>
                <a:latin typeface="Times New Roman" pitchFamily="18" charset="0"/>
              </a:rPr>
              <a:t>Context Recognition</a:t>
            </a:r>
            <a:endParaRPr lang="en-US" altLang="en-US" sz="4000" b="1">
              <a:latin typeface="Times New Roman" pitchFamily="18" charset="0"/>
            </a:endParaRPr>
          </a:p>
        </p:txBody>
      </p:sp>
      <p:graphicFrame>
        <p:nvGraphicFramePr>
          <p:cNvPr id="352259" name="Object 3"/>
          <p:cNvGraphicFramePr>
            <a:graphicFrameLocks noChangeAspect="1"/>
          </p:cNvGraphicFramePr>
          <p:nvPr/>
        </p:nvGraphicFramePr>
        <p:xfrm>
          <a:off x="1476375" y="2057474"/>
          <a:ext cx="6840538" cy="569913"/>
        </p:xfrm>
        <a:graphic>
          <a:graphicData uri="http://schemas.openxmlformats.org/presentationml/2006/ole">
            <mc:AlternateContent xmlns:mc="http://schemas.openxmlformats.org/markup-compatibility/2006">
              <mc:Choice xmlns:v="urn:schemas-microsoft-com:vml" Requires="v">
                <p:oleObj name="Kaava" r:id="rId2" imgW="2743200" imgH="228600" progId="Equation.3">
                  <p:embed/>
                </p:oleObj>
              </mc:Choice>
              <mc:Fallback>
                <p:oleObj name="Kaava" r:id="rId2" imgW="2743200" imgH="228600"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057474"/>
                        <a:ext cx="6840538" cy="569913"/>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2260" name="Text Box 4"/>
          <p:cNvSpPr txBox="1">
            <a:spLocks noChangeArrowheads="1"/>
          </p:cNvSpPr>
          <p:nvPr/>
        </p:nvSpPr>
        <p:spPr bwMode="auto">
          <a:xfrm>
            <a:off x="1066800" y="2895601"/>
            <a:ext cx="7467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i="1">
                <a:latin typeface="Times New Roman" pitchFamily="18" charset="0"/>
              </a:rPr>
              <a:t>Suppose that someone sends you a message describing the situation that you know well. You compare your own knowledge with the knowledge you received. Usually you can derive your opinion about the sender of this letter. Knowledge about the source of the message, you derived, can be considered as certain context in which real situation has been interpreted and this can help you to recognize a source or at least his motivation to change the reality.</a:t>
            </a:r>
          </a:p>
        </p:txBody>
      </p:sp>
    </p:spTree>
  </p:cSld>
  <p:clrMapOvr>
    <a:masterClrMapping/>
  </p:clrMapOvr>
  <p:transition spd="slow"/>
</p:sld>
</file>

<file path=ppt/slides/slide3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53282" name="Object 2"/>
          <p:cNvGraphicFramePr>
            <a:graphicFrameLocks noChangeAspect="1"/>
          </p:cNvGraphicFramePr>
          <p:nvPr/>
        </p:nvGraphicFramePr>
        <p:xfrm>
          <a:off x="1066800" y="4343400"/>
          <a:ext cx="7391400" cy="1333500"/>
        </p:xfrm>
        <a:graphic>
          <a:graphicData uri="http://schemas.openxmlformats.org/presentationml/2006/ole">
            <mc:AlternateContent xmlns:mc="http://schemas.openxmlformats.org/markup-compatibility/2006">
              <mc:Choice xmlns:v="urn:schemas-microsoft-com:vml" Requires="v">
                <p:oleObj name="Kaava" r:id="rId2" imgW="2946400" imgH="533400" progId="Equation.3">
                  <p:embed/>
                </p:oleObj>
              </mc:Choice>
              <mc:Fallback>
                <p:oleObj name="Kaava" r:id="rId2" imgW="2946400" imgH="5334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343400"/>
                        <a:ext cx="7391400" cy="13335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3283" name="Text Box 3"/>
          <p:cNvSpPr txBox="1">
            <a:spLocks noChangeArrowheads="1"/>
          </p:cNvSpPr>
          <p:nvPr/>
        </p:nvSpPr>
        <p:spPr bwMode="auto">
          <a:xfrm>
            <a:off x="990600" y="76200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3600" b="1">
                <a:solidFill>
                  <a:schemeClr val="tx2"/>
                </a:solidFill>
                <a:latin typeface="Times New Roman" pitchFamily="18" charset="0"/>
              </a:rPr>
              <a:t>Lifting (Relative Decontextualization)</a:t>
            </a:r>
            <a:endParaRPr lang="en-US" altLang="en-US" sz="4000" b="1">
              <a:latin typeface="Times New Roman" pitchFamily="18" charset="0"/>
            </a:endParaRPr>
          </a:p>
        </p:txBody>
      </p:sp>
      <p:sp>
        <p:nvSpPr>
          <p:cNvPr id="353284" name="Text Box 4"/>
          <p:cNvSpPr txBox="1">
            <a:spLocks noChangeArrowheads="1"/>
          </p:cNvSpPr>
          <p:nvPr/>
        </p:nvSpPr>
        <p:spPr bwMode="auto">
          <a:xfrm>
            <a:off x="990600" y="2209801"/>
            <a:ext cx="7848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a:latin typeface="Times New Roman" pitchFamily="18" charset="0"/>
              </a:rPr>
              <a:t>This means deriving knowledge interpreted in some context if it is known how this knowledge was interpreted in another context.</a:t>
            </a:r>
            <a:endParaRPr lang="en-US" altLang="en-US" sz="2400">
              <a:latin typeface="Times New Roman" pitchFamily="18" charset="0"/>
            </a:endParaRPr>
          </a:p>
        </p:txBody>
      </p:sp>
    </p:spTree>
  </p:cSld>
  <p:clrMapOvr>
    <a:masterClrMapping/>
  </p:clrMapOvr>
  <p:transition spd="slow"/>
</p:sld>
</file>

<file path=ppt/slides/slide3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1219200" y="6858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3600" b="1">
                <a:solidFill>
                  <a:schemeClr val="tx2"/>
                </a:solidFill>
                <a:latin typeface="Times New Roman" pitchFamily="18" charset="0"/>
              </a:rPr>
              <a:t>Published and Further Developed in</a:t>
            </a:r>
            <a:endParaRPr lang="en-US" altLang="en-US" sz="2000">
              <a:latin typeface="Times New Roman" pitchFamily="18" charset="0"/>
            </a:endParaRPr>
          </a:p>
        </p:txBody>
      </p:sp>
      <p:sp>
        <p:nvSpPr>
          <p:cNvPr id="354307" name="Text Box 3"/>
          <p:cNvSpPr txBox="1">
            <a:spLocks noChangeArrowheads="1"/>
          </p:cNvSpPr>
          <p:nvPr/>
        </p:nvSpPr>
        <p:spPr bwMode="auto">
          <a:xfrm>
            <a:off x="1219200" y="1752600"/>
            <a:ext cx="7162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GB" altLang="en-US" sz="2400"/>
              <a:t>Terziyan V., </a:t>
            </a:r>
            <a:r>
              <a:rPr lang="en-GB" altLang="en-US" sz="2400" b="1"/>
              <a:t>Multilevel Models for Knowledge Bases Control and Their Applications to Automated Information Systems</a:t>
            </a:r>
            <a:r>
              <a:rPr lang="en-GB" altLang="en-US" sz="2400"/>
              <a:t>, </a:t>
            </a:r>
            <a:r>
              <a:rPr lang="en-GB" altLang="en-US" sz="2400" i="1"/>
              <a:t>Doctor of Technical Sciences Degree Thesis</a:t>
            </a:r>
            <a:r>
              <a:rPr lang="en-GB" altLang="en-US" sz="2400"/>
              <a:t>, Kharkov State Technical University of Radioelectronics, 1993.</a:t>
            </a:r>
            <a:endParaRPr lang="en-US" altLang="en-US" sz="2400">
              <a:latin typeface="Times New Roman" pitchFamily="18" charset="0"/>
            </a:endParaRPr>
          </a:p>
        </p:txBody>
      </p:sp>
      <p:sp>
        <p:nvSpPr>
          <p:cNvPr id="354308" name="Text Box 4"/>
          <p:cNvSpPr txBox="1">
            <a:spLocks noChangeArrowheads="1"/>
          </p:cNvSpPr>
          <p:nvPr/>
        </p:nvSpPr>
        <p:spPr bwMode="auto">
          <a:xfrm>
            <a:off x="1295400" y="3962400"/>
            <a:ext cx="7239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2400" noProof="1"/>
              <a:t>Terziyan V., Puuronen S., </a:t>
            </a:r>
            <a:r>
              <a:rPr lang="en-US" altLang="en-US" sz="2400" b="1" noProof="1"/>
              <a:t>Reasoning with Multilevel Contexts in Semantic Metanetworks</a:t>
            </a:r>
            <a:r>
              <a:rPr lang="en-US" altLang="en-US" sz="2400" noProof="1"/>
              <a:t>, In: P. Bonzon, M. Cavalcanti, R. Nossun (Eds.), </a:t>
            </a:r>
            <a:r>
              <a:rPr lang="en-US" altLang="en-US" sz="2400" i="1" noProof="1"/>
              <a:t>Formal Aspects in Context</a:t>
            </a:r>
            <a:r>
              <a:rPr lang="en-US" altLang="en-US" sz="2400" noProof="1"/>
              <a:t>, Kluwer Academic Publishers, 2000, pp. 107-126.</a:t>
            </a:r>
            <a:endParaRPr lang="en-US" altLang="en-US" sz="2400">
              <a:latin typeface="Times New Roman" pitchFamily="18" charset="0"/>
            </a:endParaRPr>
          </a:p>
        </p:txBody>
      </p:sp>
    </p:spTree>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1219200" y="0"/>
            <a:ext cx="6477000" cy="609600"/>
          </a:xfrm>
        </p:spPr>
        <p:txBody>
          <a:bodyPr/>
          <a:lstStyle/>
          <a:p>
            <a:pPr eaLnBrk="1" hangingPunct="1"/>
            <a:r>
              <a:rPr lang="de-DE" altLang="en-US" sz="3600" b="1">
                <a:solidFill>
                  <a:schemeClr val="accent2"/>
                </a:solidFill>
              </a:rPr>
              <a:t>Summary</a:t>
            </a:r>
            <a:endParaRPr lang="en-US" altLang="en-US" sz="3600" b="1">
              <a:solidFill>
                <a:schemeClr val="accent2"/>
              </a:solidFill>
            </a:endParaRPr>
          </a:p>
        </p:txBody>
      </p:sp>
      <p:sp>
        <p:nvSpPr>
          <p:cNvPr id="355331" name="Rectangle 3"/>
          <p:cNvSpPr>
            <a:spLocks noGrp="1" noChangeArrowheads="1"/>
          </p:cNvSpPr>
          <p:nvPr>
            <p:ph type="body" idx="1"/>
          </p:nvPr>
        </p:nvSpPr>
        <p:spPr>
          <a:xfrm>
            <a:off x="304800" y="1905000"/>
            <a:ext cx="7391400" cy="3200400"/>
          </a:xfrm>
        </p:spPr>
        <p:txBody>
          <a:bodyPr/>
          <a:lstStyle/>
          <a:p>
            <a:pPr algn="just" eaLnBrk="1" hangingPunct="1">
              <a:spcBef>
                <a:spcPts val="1300"/>
              </a:spcBef>
            </a:pPr>
            <a:r>
              <a:rPr lang="en-US" altLang="en-US" sz="2800"/>
              <a:t>The semantic web is based on </a:t>
            </a:r>
            <a:r>
              <a:rPr lang="en-US" altLang="en-US" sz="2800" b="1"/>
              <a:t>machine-processable</a:t>
            </a:r>
            <a:r>
              <a:rPr lang="en-US" altLang="en-US" sz="2800"/>
              <a:t> semantics of data.</a:t>
            </a:r>
            <a:endParaRPr lang="de-DE" altLang="en-US" sz="2800"/>
          </a:p>
          <a:p>
            <a:pPr algn="just" eaLnBrk="1" hangingPunct="1">
              <a:spcBef>
                <a:spcPts val="1300"/>
              </a:spcBef>
            </a:pPr>
            <a:r>
              <a:rPr lang="en-US" altLang="en-US" sz="2800"/>
              <a:t>Its backbone technology are </a:t>
            </a:r>
            <a:r>
              <a:rPr lang="en-US" altLang="en-US" sz="2800" b="1"/>
              <a:t>Ontologies</a:t>
            </a:r>
            <a:r>
              <a:rPr lang="en-US" altLang="en-US" sz="2800"/>
              <a:t>.</a:t>
            </a:r>
          </a:p>
          <a:p>
            <a:pPr algn="just" eaLnBrk="1" hangingPunct="1">
              <a:spcBef>
                <a:spcPts val="1300"/>
              </a:spcBef>
            </a:pPr>
            <a:r>
              <a:rPr lang="en-US" altLang="en-US" sz="2800"/>
              <a:t>It is based on web languages such as XML, RDF, and O</a:t>
            </a:r>
            <a:r>
              <a:rPr lang="de-DE" altLang="en-US" sz="2800"/>
              <a:t>W</a:t>
            </a:r>
            <a:r>
              <a:rPr lang="en-US" altLang="en-US" sz="2800"/>
              <a:t>L, and tools that make use of these languages.</a:t>
            </a:r>
            <a:endParaRPr lang="de-DE" altLang="en-US" sz="280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6990" y="6461125"/>
            <a:ext cx="6992937" cy="369888"/>
          </a:xfrm>
          <a:prstGeom prst="rect">
            <a:avLst/>
          </a:prstGeom>
          <a:solidFill>
            <a:schemeClr val="tx1">
              <a:lumMod val="60000"/>
              <a:lumOff val="40000"/>
            </a:schemeClr>
          </a:solidFill>
          <a:ln>
            <a:solidFill>
              <a:schemeClr val="tx1"/>
            </a:solidFill>
          </a:ln>
        </p:spPr>
        <p:txBody>
          <a:bodyPr>
            <a:spAutoFit/>
          </a:bodyPr>
          <a:lstStyle/>
          <a:p>
            <a:pPr>
              <a:defRPr/>
            </a:pPr>
            <a:r>
              <a:rPr lang="en-US" sz="1800" dirty="0">
                <a:hlinkClick r:id="rId2"/>
              </a:rPr>
              <a:t>http://www.ted.com/talks/tim_berners_lee_on_the_next_web.html</a:t>
            </a:r>
            <a:r>
              <a:rPr lang="en-US" sz="1800" dirty="0"/>
              <a:t> </a:t>
            </a:r>
          </a:p>
        </p:txBody>
      </p:sp>
      <p:sp>
        <p:nvSpPr>
          <p:cNvPr id="126979" name="Rectangle 4"/>
          <p:cNvSpPr>
            <a:spLocks noChangeArrowheads="1"/>
          </p:cNvSpPr>
          <p:nvPr/>
        </p:nvSpPr>
        <p:spPr bwMode="auto">
          <a:xfrm>
            <a:off x="1276359" y="39762"/>
            <a:ext cx="7586663" cy="5032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kumimoji="1" lang="en-US" altLang="en-US" sz="3600">
                <a:solidFill>
                  <a:schemeClr val="tx2"/>
                </a:solidFill>
              </a:rPr>
              <a:t>Dereferenceable URI</a:t>
            </a:r>
          </a:p>
        </p:txBody>
      </p:sp>
      <p:pic>
        <p:nvPicPr>
          <p:cNvPr id="1269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500438"/>
            <a:ext cx="2501900" cy="22463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69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526" y="765249"/>
            <a:ext cx="2490788" cy="1871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6982" name="TextBox 7"/>
          <p:cNvSpPr txBox="1">
            <a:spLocks noChangeArrowheads="1"/>
          </p:cNvSpPr>
          <p:nvPr/>
        </p:nvSpPr>
        <p:spPr bwMode="auto">
          <a:xfrm>
            <a:off x="37" y="836615"/>
            <a:ext cx="6443663"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The term </a:t>
            </a:r>
            <a:r>
              <a:rPr lang="en-US" altLang="en-US" sz="1600" b="1" dirty="0">
                <a:solidFill>
                  <a:srgbClr val="FF0000"/>
                </a:solidFill>
              </a:rPr>
              <a:t>Linked Data </a:t>
            </a:r>
            <a:r>
              <a:rPr lang="en-US" altLang="en-US" sz="1400" dirty="0"/>
              <a:t>is used to describe a method of exposing, sharing, and connecting data via </a:t>
            </a:r>
            <a:r>
              <a:rPr lang="en-US" altLang="en-US" sz="1400" b="1" dirty="0"/>
              <a:t>dereferenceable*</a:t>
            </a:r>
            <a:r>
              <a:rPr lang="en-US" altLang="en-US" sz="1400" dirty="0"/>
              <a:t> URIs on the Web.</a:t>
            </a:r>
            <a:br>
              <a:rPr lang="en-US" altLang="en-US" sz="1400" dirty="0"/>
            </a:br>
            <a:r>
              <a:rPr lang="en-US" altLang="en-US" sz="1400" dirty="0"/>
              <a:t> Linked Data is about using the Web to connect related data that wasn’t previously linked or using the Web to lower the barriers to linking data currently linked using other methods. More specifically, Wikipedia defines Linked Data as a term used to describe a recommended best practice for exposing, sharing, and connecting pieces of data, information, and knowledge on the Semantic Web using URIs and RDF. Linked Data aims to extend the Web with a data commons by publishing various open datasets as RDF on the Web and by setting RDF links between data items from different data sources.</a:t>
            </a:r>
          </a:p>
        </p:txBody>
      </p:sp>
      <p:sp>
        <p:nvSpPr>
          <p:cNvPr id="126983" name="TextBox 8"/>
          <p:cNvSpPr txBox="1">
            <a:spLocks noChangeArrowheads="1"/>
          </p:cNvSpPr>
          <p:nvPr/>
        </p:nvSpPr>
        <p:spPr bwMode="auto">
          <a:xfrm>
            <a:off x="2627313" y="3068712"/>
            <a:ext cx="63373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t>*A </a:t>
            </a:r>
            <a:r>
              <a:rPr lang="en-US" altLang="en-US" sz="1400" b="1" dirty="0"/>
              <a:t>dereferenceable Uniform Resource Identifier</a:t>
            </a:r>
            <a:r>
              <a:rPr lang="en-US" altLang="en-US" sz="1400" dirty="0"/>
              <a:t> or </a:t>
            </a:r>
            <a:r>
              <a:rPr lang="en-US" altLang="en-US" sz="1400" b="1" dirty="0"/>
              <a:t>dereferenceable URI</a:t>
            </a:r>
            <a:r>
              <a:rPr lang="en-US" altLang="en-US" sz="1400" dirty="0"/>
              <a:t> is a resource retrieval mechanism that uses any of the internet protocols (e.g. HTTP) to obtain a copy or representation of the resource it identifies. In the context of traditional HTML web pages, this is the normal and obvious way of working: A URI refers to the page, and when requested the web server returns a copy of it. In other non-dereferenceable contexts, such as XML Schema, the namespace identifier is still a URI, but this is simply an identifier (i.e. a namespace name). There is no intention that this can or should be dereferenced. There is even a separate attribute, </a:t>
            </a:r>
            <a:r>
              <a:rPr lang="en-US" altLang="en-US" sz="1400" dirty="0" err="1"/>
              <a:t>schemaLocation</a:t>
            </a:r>
            <a:r>
              <a:rPr lang="en-US" altLang="en-US" sz="1400" dirty="0"/>
              <a:t>, which may contain a dereferenceable URI that does point to a copy of the schema document. In the case of Linked Data, the representation takes the form of a document (typically HTML or XML) that describes the resource that the URI identifies. In either case, the mechanism makes it possible for a user (or software agent) to "follow your nose" to find out more information related to the identified resource.</a:t>
            </a:r>
          </a:p>
        </p:txBody>
      </p:sp>
    </p:spTree>
  </p:cSld>
  <p:clrMapOvr>
    <a:masterClrMapping/>
  </p:clrMapOvr>
  <p:transition spd="slow"/>
</p:sld>
</file>

<file path=ppt/slides/slide3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b="1">
                <a:solidFill>
                  <a:srgbClr val="006699"/>
                </a:solidFill>
                <a:effectLst>
                  <a:outerShdw blurRad="38100" dist="38100" dir="2700000" algn="tl">
                    <a:srgbClr val="C0C0C0"/>
                  </a:outerShdw>
                </a:effectLst>
                <a:latin typeface="Times New Roman" pitchFamily="18" charset="0"/>
              </a:rPr>
              <a:t>Conclusion</a:t>
            </a:r>
            <a:endParaRPr lang="en-GB" b="1">
              <a:solidFill>
                <a:srgbClr val="006699"/>
              </a:solidFill>
              <a:effectLst>
                <a:outerShdw blurRad="38100" dist="38100" dir="2700000" algn="tl">
                  <a:srgbClr val="C0C0C0"/>
                </a:outerShdw>
              </a:effectLst>
              <a:latin typeface="Times New Roman" pitchFamily="18" charset="0"/>
            </a:endParaRPr>
          </a:p>
        </p:txBody>
      </p:sp>
      <p:sp>
        <p:nvSpPr>
          <p:cNvPr id="45059" name="Rectangle 3"/>
          <p:cNvSpPr>
            <a:spLocks noGrp="1" noChangeArrowheads="1"/>
          </p:cNvSpPr>
          <p:nvPr>
            <p:ph type="body" idx="1"/>
          </p:nvPr>
        </p:nvSpPr>
        <p:spPr/>
        <p:txBody>
          <a:bodyPr/>
          <a:lstStyle/>
          <a:p>
            <a:pPr eaLnBrk="1" hangingPunct="1">
              <a:lnSpc>
                <a:spcPct val="90000"/>
              </a:lnSpc>
              <a:defRPr/>
            </a:pPr>
            <a:r>
              <a:rPr lang="en-US" sz="2800"/>
              <a:t>Semantic Web is not only a </a:t>
            </a:r>
            <a:r>
              <a:rPr lang="en-US" sz="2800">
                <a:solidFill>
                  <a:srgbClr val="996633"/>
                </a:solidFill>
                <a:effectLst>
                  <a:outerShdw blurRad="38100" dist="38100" dir="2700000" algn="tl">
                    <a:srgbClr val="C0C0C0"/>
                  </a:outerShdw>
                </a:effectLst>
              </a:rPr>
              <a:t>technology</a:t>
            </a:r>
            <a:r>
              <a:rPr lang="en-US" sz="2800"/>
              <a:t> as many used to name it; </a:t>
            </a:r>
          </a:p>
          <a:p>
            <a:pPr eaLnBrk="1" hangingPunct="1">
              <a:lnSpc>
                <a:spcPct val="90000"/>
              </a:lnSpc>
              <a:defRPr/>
            </a:pPr>
            <a:r>
              <a:rPr lang="en-US" sz="2800"/>
              <a:t>Semantic Web is not only an </a:t>
            </a:r>
            <a:r>
              <a:rPr lang="en-US" sz="2800">
                <a:solidFill>
                  <a:srgbClr val="996633"/>
                </a:solidFill>
                <a:effectLst>
                  <a:outerShdw blurRad="38100" dist="38100" dir="2700000" algn="tl">
                    <a:srgbClr val="C0C0C0"/>
                  </a:outerShdw>
                </a:effectLst>
              </a:rPr>
              <a:t>environment</a:t>
            </a:r>
            <a:r>
              <a:rPr lang="en-US" sz="2800"/>
              <a:t> as many naming it now;</a:t>
            </a:r>
          </a:p>
          <a:p>
            <a:pPr eaLnBrk="1" hangingPunct="1">
              <a:lnSpc>
                <a:spcPct val="90000"/>
              </a:lnSpc>
              <a:defRPr/>
            </a:pPr>
            <a:r>
              <a:rPr lang="en-US" sz="2800" i="1">
                <a:solidFill>
                  <a:srgbClr val="003366"/>
                </a:solidFill>
                <a:effectLst>
                  <a:outerShdw blurRad="38100" dist="38100" dir="2700000" algn="tl">
                    <a:srgbClr val="C0C0C0"/>
                  </a:outerShdw>
                </a:effectLst>
                <a:cs typeface="Times New Roman" pitchFamily="18" charset="0"/>
              </a:rPr>
              <a:t>Semantic Web</a:t>
            </a:r>
            <a:r>
              <a:rPr lang="en-US" sz="2800" i="1">
                <a:solidFill>
                  <a:srgbClr val="003366"/>
                </a:solidFill>
                <a:cs typeface="Times New Roman" pitchFamily="18" charset="0"/>
              </a:rPr>
              <a:t> it is a new </a:t>
            </a:r>
            <a:r>
              <a:rPr lang="en-US" sz="2800" i="1">
                <a:solidFill>
                  <a:srgbClr val="996633"/>
                </a:solidFill>
                <a:effectLst>
                  <a:outerShdw blurRad="38100" dist="38100" dir="2700000" algn="tl">
                    <a:srgbClr val="C0C0C0"/>
                  </a:outerShdw>
                </a:effectLst>
                <a:cs typeface="Times New Roman" pitchFamily="18" charset="0"/>
              </a:rPr>
              <a:t>context</a:t>
            </a:r>
            <a:r>
              <a:rPr lang="en-US" sz="2800" i="1">
                <a:solidFill>
                  <a:srgbClr val="003366"/>
                </a:solidFill>
                <a:cs typeface="Times New Roman" pitchFamily="18" charset="0"/>
              </a:rPr>
              <a:t> within which one should rethink and re-interpret his existing businesses, resources, services, technologies, processes, environments, products etc. to raise them to totally new level of performance…</a:t>
            </a:r>
            <a:r>
              <a:rPr lang="en-GB" sz="2800"/>
              <a:t> </a:t>
            </a:r>
            <a:endParaRPr lang="en-GB" sz="2000"/>
          </a:p>
        </p:txBody>
      </p:sp>
    </p:spTree>
  </p:cSld>
  <p:clrMapOvr>
    <a:masterClrMapping/>
  </p:clrMapOvr>
  <p:transition spd="slow"/>
</p:sld>
</file>

<file path=ppt/slides/slide3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609600" y="1600200"/>
            <a:ext cx="7772400" cy="32004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chemeClr val="tx2"/>
                </a:solidFill>
                <a:latin typeface="Charcoal" charset="0"/>
              </a:rPr>
              <a:t>“Ask not what the Semantic Web Can do for you, ask what you can do for the Semantic Web”</a:t>
            </a:r>
            <a:endParaRPr lang="en-US" altLang="en-US" sz="4400">
              <a:solidFill>
                <a:schemeClr val="tx2"/>
              </a:solidFill>
            </a:endParaRPr>
          </a:p>
        </p:txBody>
      </p:sp>
      <p:sp>
        <p:nvSpPr>
          <p:cNvPr id="357379" name="Text Box 3"/>
          <p:cNvSpPr txBox="1">
            <a:spLocks noChangeArrowheads="1"/>
          </p:cNvSpPr>
          <p:nvPr/>
        </p:nvSpPr>
        <p:spPr bwMode="auto">
          <a:xfrm>
            <a:off x="3641775" y="4981576"/>
            <a:ext cx="4273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Verdana" pitchFamily="34" charset="0"/>
              </a:rPr>
              <a:t>Hans-Georg Stork, European Union</a:t>
            </a:r>
          </a:p>
        </p:txBody>
      </p:sp>
      <p:sp>
        <p:nvSpPr>
          <p:cNvPr id="357380" name="Text Box 4"/>
          <p:cNvSpPr txBox="1">
            <a:spLocks noChangeArrowheads="1"/>
          </p:cNvSpPr>
          <p:nvPr/>
        </p:nvSpPr>
        <p:spPr bwMode="auto">
          <a:xfrm>
            <a:off x="3733849" y="5334073"/>
            <a:ext cx="40543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a:solidFill>
                  <a:srgbClr val="990033"/>
                </a:solidFill>
                <a:latin typeface="Times New Roman" pitchFamily="18" charset="0"/>
              </a:rPr>
              <a:t>http://lsdis.cs.uga.edu/SemNSF</a:t>
            </a:r>
          </a:p>
        </p:txBody>
      </p:sp>
    </p:spTree>
  </p:cSld>
  <p:clrMapOvr>
    <a:masterClrMapping/>
  </p:clrMapOvr>
  <p:transition spd="slow"/>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46050"/>
            <a:ext cx="9144001" cy="65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3565" y="3067768"/>
            <a:ext cx="5349277" cy="3170099"/>
          </a:xfrm>
          <a:prstGeom prst="rect">
            <a:avLst/>
          </a:prstGeom>
          <a:noFill/>
        </p:spPr>
        <p:txBody>
          <a:bodyPr>
            <a:spAutoFit/>
          </a:bodyPr>
          <a:lstStyle/>
          <a:p>
            <a:pPr algn="ctr">
              <a:defRPr/>
            </a:pPr>
            <a:r>
              <a:rPr lang="en-US" sz="4000" b="1" dirty="0">
                <a:ln w="18415" cmpd="sng">
                  <a:solidFill>
                    <a:srgbClr val="FFFFFF"/>
                  </a:solidFill>
                  <a:prstDash val="solid"/>
                </a:ln>
                <a:solidFill>
                  <a:srgbClr val="FF0000"/>
                </a:solidFill>
                <a:effectLst>
                  <a:outerShdw blurRad="63500" dir="3600000" algn="tl" rotWithShape="0">
                    <a:srgbClr val="000000">
                      <a:alpha val="70000"/>
                    </a:srgbClr>
                  </a:outerShdw>
                </a:effectLst>
              </a:rPr>
              <a:t>Now I am free!</a:t>
            </a:r>
          </a:p>
          <a:p>
            <a:pPr algn="ctr">
              <a:defRPr/>
            </a:pPr>
            <a:r>
              <a:rPr lang="en-US" sz="4000" b="1" dirty="0">
                <a:ln w="18415" cmpd="sng">
                  <a:solidFill>
                    <a:srgbClr val="FFFFFF"/>
                  </a:solidFill>
                  <a:prstDash val="solid"/>
                </a:ln>
                <a:solidFill>
                  <a:srgbClr val="FF0000"/>
                </a:solidFill>
                <a:effectLst>
                  <a:outerShdw blurRad="63500" dir="3600000" algn="tl" rotWithShape="0">
                    <a:srgbClr val="000000">
                      <a:alpha val="70000"/>
                    </a:srgbClr>
                  </a:outerShdw>
                </a:effectLst>
              </a:rPr>
              <a:t>I have created “semantic story” about myself for the course assignment </a:t>
            </a:r>
          </a:p>
        </p:txBody>
      </p:sp>
      <p:grpSp>
        <p:nvGrpSpPr>
          <p:cNvPr id="358404" name="Group 3"/>
          <p:cNvGrpSpPr>
            <a:grpSpLocks/>
          </p:cNvGrpSpPr>
          <p:nvPr/>
        </p:nvGrpSpPr>
        <p:grpSpPr bwMode="auto">
          <a:xfrm>
            <a:off x="7254877" y="6159574"/>
            <a:ext cx="1873250" cy="557213"/>
            <a:chOff x="2339752" y="260648"/>
            <a:chExt cx="2304256" cy="648072"/>
          </a:xfrm>
        </p:grpSpPr>
        <p:sp>
          <p:nvSpPr>
            <p:cNvPr id="5" name="Rounded Rectangle 4"/>
            <p:cNvSpPr/>
            <p:nvPr/>
          </p:nvSpPr>
          <p:spPr>
            <a:xfrm>
              <a:off x="2339752" y="260648"/>
              <a:ext cx="2304256" cy="64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58406" name="Group 5"/>
            <p:cNvGrpSpPr>
              <a:grpSpLocks/>
            </p:cNvGrpSpPr>
            <p:nvPr/>
          </p:nvGrpSpPr>
          <p:grpSpPr bwMode="auto">
            <a:xfrm>
              <a:off x="2462260" y="351707"/>
              <a:ext cx="2076450" cy="478529"/>
              <a:chOff x="3286125" y="3050025"/>
              <a:chExt cx="2076450" cy="478529"/>
            </a:xfrm>
          </p:grpSpPr>
          <p:pic>
            <p:nvPicPr>
              <p:cNvPr id="3584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3267075"/>
                <a:ext cx="2076450" cy="26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050025"/>
                <a:ext cx="20764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31640" y="3645024"/>
            <a:ext cx="2304256" cy="431800"/>
          </a:xfrm>
          <a:prstGeom prst="rect">
            <a:avLst/>
          </a:prstGeom>
          <a:solidFill>
            <a:srgbClr val="0033CC"/>
          </a:solidFill>
          <a:ln w="9525" algn="ctr">
            <a:solidFill>
              <a:schemeClr val="tx1"/>
            </a:solidFill>
            <a:round/>
            <a:headEnd/>
            <a:tailEnd/>
          </a:ln>
        </p:spPr>
        <p:txBody>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endParaRPr kumimoji="0" lang="en-US" altLang="en-US" sz="2400" i="1">
              <a:solidFill>
                <a:srgbClr val="333333"/>
              </a:solidFill>
            </a:endParaRPr>
          </a:p>
        </p:txBody>
      </p:sp>
      <p:sp>
        <p:nvSpPr>
          <p:cNvPr id="4" name="TextBox 2"/>
          <p:cNvSpPr txBox="1">
            <a:spLocks noChangeArrowheads="1"/>
          </p:cNvSpPr>
          <p:nvPr/>
        </p:nvSpPr>
        <p:spPr bwMode="auto">
          <a:xfrm>
            <a:off x="1" y="1773238"/>
            <a:ext cx="565212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r>
              <a:rPr kumimoji="0" lang="en-US" altLang="en-US" sz="2000" dirty="0">
                <a:solidFill>
                  <a:srgbClr val="333333"/>
                </a:solidFill>
              </a:rPr>
              <a:t>Various topics related to Cognitive Computing, Semantic and Agent Technologies, corresponding issues, applications and numerous challenges can be an excellent </a:t>
            </a:r>
            <a:r>
              <a:rPr kumimoji="0" lang="en-US" altLang="en-US" sz="2000" b="1" dirty="0">
                <a:solidFill>
                  <a:srgbClr val="FF0000"/>
                </a:solidFill>
              </a:rPr>
              <a:t>topic for Master Thesis or Doctoral Thesis</a:t>
            </a:r>
            <a:r>
              <a:rPr kumimoji="0" lang="en-US" altLang="en-US" sz="2000" dirty="0">
                <a:solidFill>
                  <a:srgbClr val="333333"/>
                </a:solidFill>
              </a:rPr>
              <a:t>. If you want to suggest/discuss possible topic, please contact course instructor as a potential supervisor ( </a:t>
            </a:r>
            <a:r>
              <a:rPr kumimoji="0" lang="en-US" altLang="en-US" sz="2000" dirty="0">
                <a:solidFill>
                  <a:srgbClr val="333333"/>
                </a:solidFill>
                <a:hlinkClick r:id="rId2"/>
              </a:rPr>
              <a:t>vagan.terziyan@jyu.fi</a:t>
            </a:r>
            <a:r>
              <a:rPr kumimoji="0" lang="en-US" altLang="en-US" sz="2000" dirty="0">
                <a:solidFill>
                  <a:srgbClr val="333333"/>
                </a:solidFill>
              </a:rPr>
              <a:t> ).</a:t>
            </a:r>
          </a:p>
        </p:txBody>
      </p:sp>
      <p:sp>
        <p:nvSpPr>
          <p:cNvPr id="5" name="Rectangle 4"/>
          <p:cNvSpPr>
            <a:spLocks noChangeArrowheads="1"/>
          </p:cNvSpPr>
          <p:nvPr/>
        </p:nvSpPr>
        <p:spPr bwMode="auto">
          <a:xfrm>
            <a:off x="354013" y="188640"/>
            <a:ext cx="8569325" cy="135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r>
              <a:rPr kumimoji="0" lang="en-US" altLang="en-US" sz="3600" dirty="0">
                <a:solidFill>
                  <a:srgbClr val="004C2B"/>
                </a:solidFill>
              </a:rPr>
              <a:t>Choose Cognitive Computing, Semantic or/and Agent Technologies as a topic for M.Sc. Thesis (or PhD) !</a:t>
            </a:r>
          </a:p>
        </p:txBody>
      </p:sp>
      <p:grpSp>
        <p:nvGrpSpPr>
          <p:cNvPr id="6" name="Group 10"/>
          <p:cNvGrpSpPr>
            <a:grpSpLocks/>
          </p:cNvGrpSpPr>
          <p:nvPr/>
        </p:nvGrpSpPr>
        <p:grpSpPr bwMode="auto">
          <a:xfrm>
            <a:off x="5711825" y="1336667"/>
            <a:ext cx="3297238" cy="2590800"/>
            <a:chOff x="5711155" y="1793751"/>
            <a:chExt cx="3298502" cy="2591559"/>
          </a:xfrm>
        </p:grpSpPr>
        <p:grpSp>
          <p:nvGrpSpPr>
            <p:cNvPr id="7" name="Group 8"/>
            <p:cNvGrpSpPr>
              <a:grpSpLocks/>
            </p:cNvGrpSpPr>
            <p:nvPr/>
          </p:nvGrpSpPr>
          <p:grpSpPr bwMode="auto">
            <a:xfrm>
              <a:off x="5711155" y="1793751"/>
              <a:ext cx="3298502" cy="2591559"/>
              <a:chOff x="5033763" y="4009256"/>
              <a:chExt cx="3298502" cy="2591559"/>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221088"/>
                <a:ext cx="3184201" cy="237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4">
                <a:clrChange>
                  <a:clrFrom>
                    <a:srgbClr val="F7F8FA"/>
                  </a:clrFrom>
                  <a:clrTo>
                    <a:srgbClr val="F7F8FA">
                      <a:alpha val="0"/>
                    </a:srgbClr>
                  </a:clrTo>
                </a:clrChange>
                <a:extLst>
                  <a:ext uri="{28A0092B-C50C-407E-A947-70E740481C1C}">
                    <a14:useLocalDpi xmlns:a14="http://schemas.microsoft.com/office/drawing/2010/main" val="0"/>
                  </a:ext>
                </a:extLst>
              </a:blip>
              <a:srcRect/>
              <a:stretch>
                <a:fillRect/>
              </a:stretch>
            </p:blipFill>
            <p:spPr bwMode="auto">
              <a:xfrm>
                <a:off x="5033763" y="4009256"/>
                <a:ext cx="2244558" cy="99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7522836" y="2637502"/>
              <a:ext cx="1478289" cy="707886"/>
            </a:xfrm>
            <a:prstGeom prst="rect">
              <a:avLst/>
            </a:prstGeom>
            <a:noFill/>
          </p:spPr>
          <p:txBody>
            <a:bodyPr wrap="none">
              <a:spAutoFit/>
            </a:bodyPr>
            <a:lstStyle/>
            <a:p>
              <a:pPr algn="ct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Agent</a:t>
              </a:r>
            </a:p>
            <a:p>
              <a:pPr algn="ct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rPr>
                <a:t>technologies</a:t>
              </a:r>
            </a:p>
          </p:txBody>
        </p:sp>
      </p:grpSp>
      <p:grpSp>
        <p:nvGrpSpPr>
          <p:cNvPr id="11" name="Group 6"/>
          <p:cNvGrpSpPr>
            <a:grpSpLocks/>
          </p:cNvGrpSpPr>
          <p:nvPr/>
        </p:nvGrpSpPr>
        <p:grpSpPr bwMode="auto">
          <a:xfrm>
            <a:off x="6156176" y="3973661"/>
            <a:ext cx="2810561" cy="2708721"/>
            <a:chOff x="5944789" y="601809"/>
            <a:chExt cx="3194969" cy="3181069"/>
          </a:xfrm>
        </p:grpSpPr>
        <p:pic>
          <p:nvPicPr>
            <p:cNvPr id="1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4789" y="1190591"/>
              <a:ext cx="2274473" cy="259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a:clrChange>
                <a:clrFrom>
                  <a:srgbClr val="F7F8FA"/>
                </a:clrFrom>
                <a:clrTo>
                  <a:srgbClr val="F7F8FA">
                    <a:alpha val="0"/>
                  </a:srgbClr>
                </a:clrTo>
              </a:clrChange>
              <a:extLst>
                <a:ext uri="{28A0092B-C50C-407E-A947-70E740481C1C}">
                  <a14:useLocalDpi xmlns:a14="http://schemas.microsoft.com/office/drawing/2010/main" val="0"/>
                </a:ext>
              </a:extLst>
            </a:blip>
            <a:srcRect/>
            <a:stretch>
              <a:fillRect/>
            </a:stretch>
          </p:blipFill>
          <p:spPr bwMode="auto">
            <a:xfrm>
              <a:off x="6023570" y="601809"/>
              <a:ext cx="3116188" cy="138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826061" y="4244741"/>
            <a:ext cx="2114557" cy="2437641"/>
            <a:chOff x="2826061" y="4244741"/>
            <a:chExt cx="2114557" cy="2437641"/>
          </a:xfrm>
        </p:grpSpPr>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3123" y="4761090"/>
              <a:ext cx="1517495" cy="192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a:clrChange>
                <a:clrFrom>
                  <a:srgbClr val="F7F8FA"/>
                </a:clrFrom>
                <a:clrTo>
                  <a:srgbClr val="F7F8FA">
                    <a:alpha val="0"/>
                  </a:srgbClr>
                </a:clrTo>
              </a:clrChange>
              <a:extLst>
                <a:ext uri="{28A0092B-C50C-407E-A947-70E740481C1C}">
                  <a14:useLocalDpi xmlns:a14="http://schemas.microsoft.com/office/drawing/2010/main" val="0"/>
                </a:ext>
              </a:extLst>
            </a:blip>
            <a:srcRect/>
            <a:stretch>
              <a:fillRect/>
            </a:stretch>
          </p:blipFill>
          <p:spPr bwMode="auto">
            <a:xfrm flipH="1">
              <a:off x="2826061" y="4244741"/>
              <a:ext cx="2083278" cy="1179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95492" y="5962928"/>
              <a:ext cx="1366079" cy="707886"/>
            </a:xfrm>
            <a:prstGeom prst="rect">
              <a:avLst/>
            </a:prstGeom>
            <a:noFill/>
          </p:spPr>
          <p:txBody>
            <a:bodyPr wrap="none" lIns="91440" tIns="45720" rIns="91440" bIns="45720">
              <a:spAutoFit/>
            </a:bodyPr>
            <a:lstStyle/>
            <a:p>
              <a:pPr algn="ctr"/>
              <a:r>
                <a:rPr lang="en-US" sz="2000" b="1" i="1" dirty="0">
                  <a:ln w="900" cmpd="sng">
                    <a:solidFill>
                      <a:srgbClr val="FFCCCC">
                        <a:satMod val="190000"/>
                        <a:alpha val="55000"/>
                      </a:srgbClr>
                    </a:solidFill>
                    <a:prstDash val="solid"/>
                  </a:ln>
                  <a:solidFill>
                    <a:srgbClr val="FFCCCC">
                      <a:satMod val="200000"/>
                      <a:tint val="3000"/>
                    </a:srgbClr>
                  </a:solidFill>
                  <a:effectLst>
                    <a:innerShdw blurRad="101600" dist="76200" dir="5400000">
                      <a:srgbClr val="FFCCCC">
                        <a:satMod val="190000"/>
                        <a:tint val="100000"/>
                        <a:alpha val="74000"/>
                      </a:srgbClr>
                    </a:innerShdw>
                  </a:effectLst>
                  <a:latin typeface="Times New Roman" pitchFamily="18" charset="0"/>
                </a:rPr>
                <a:t>Cognitive </a:t>
              </a:r>
            </a:p>
            <a:p>
              <a:pPr algn="ctr"/>
              <a:r>
                <a:rPr lang="en-US" sz="2000" b="1" i="1" dirty="0">
                  <a:ln w="900" cmpd="sng">
                    <a:solidFill>
                      <a:srgbClr val="FFCCCC">
                        <a:satMod val="190000"/>
                        <a:alpha val="55000"/>
                      </a:srgbClr>
                    </a:solidFill>
                    <a:prstDash val="solid"/>
                  </a:ln>
                  <a:solidFill>
                    <a:srgbClr val="FFCCCC">
                      <a:satMod val="200000"/>
                      <a:tint val="3000"/>
                    </a:srgbClr>
                  </a:solidFill>
                  <a:effectLst>
                    <a:innerShdw blurRad="101600" dist="76200" dir="5400000">
                      <a:srgbClr val="FFCCCC">
                        <a:satMod val="190000"/>
                        <a:tint val="100000"/>
                        <a:alpha val="74000"/>
                      </a:srgbClr>
                    </a:innerShdw>
                  </a:effectLst>
                  <a:latin typeface="Times New Roman" pitchFamily="18" charset="0"/>
                </a:rPr>
                <a:t>Computing</a:t>
              </a:r>
            </a:p>
          </p:txBody>
        </p:sp>
      </p:grpSp>
    </p:spTree>
    <p:extLst>
      <p:ext uri="{BB962C8B-B14F-4D97-AF65-F5344CB8AC3E}">
        <p14:creationId xmlns:p14="http://schemas.microsoft.com/office/powerpoint/2010/main" val="45298290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15" y="692696"/>
            <a:ext cx="8755771"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2022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Title 1"/>
          <p:cNvSpPr>
            <a:spLocks noGrp="1"/>
          </p:cNvSpPr>
          <p:nvPr>
            <p:ph type="title"/>
          </p:nvPr>
        </p:nvSpPr>
        <p:spPr>
          <a:xfrm>
            <a:off x="1116013" y="74"/>
            <a:ext cx="8096250" cy="620713"/>
          </a:xfrm>
        </p:spPr>
        <p:txBody>
          <a:bodyPr/>
          <a:lstStyle/>
          <a:p>
            <a:r>
              <a:rPr lang="en-US" altLang="en-US" sz="3600"/>
              <a:t>Relationships between URIs illustrated</a:t>
            </a:r>
          </a:p>
        </p:txBody>
      </p:sp>
      <p:sp>
        <p:nvSpPr>
          <p:cNvPr id="128003" name="TextBox 3"/>
          <p:cNvSpPr txBox="1">
            <a:spLocks noChangeArrowheads="1"/>
          </p:cNvSpPr>
          <p:nvPr/>
        </p:nvSpPr>
        <p:spPr bwMode="auto">
          <a:xfrm>
            <a:off x="684215" y="5373761"/>
            <a:ext cx="81359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The picture shows a </a:t>
            </a:r>
            <a:r>
              <a:rPr lang="en-US" altLang="en-US" sz="1400" i="1"/>
              <a:t>Big Lynx</a:t>
            </a:r>
            <a:r>
              <a:rPr lang="en-US" altLang="en-US" sz="1400"/>
              <a:t> film team at work. Within the picture, </a:t>
            </a:r>
            <a:r>
              <a:rPr lang="en-US" altLang="en-US" sz="1400" i="1"/>
              <a:t>Big Lynx</a:t>
            </a:r>
            <a:r>
              <a:rPr lang="en-US" altLang="en-US" sz="1400"/>
              <a:t> Lead Cameraman Matt Briggs as well as his two assistants, Linda Meyer and Scott Miller, are identified by HTTP URIs from the </a:t>
            </a:r>
            <a:r>
              <a:rPr lang="en-US" altLang="en-US" sz="1400" i="1"/>
              <a:t>Big Lynx</a:t>
            </a:r>
            <a:r>
              <a:rPr lang="en-US" altLang="en-US" sz="1400"/>
              <a:t> namespace. The relationship, that they know each other, is represented by connecting lines having the relationship type </a:t>
            </a:r>
            <a:r>
              <a:rPr lang="en-US" altLang="en-US" sz="1400">
                <a:hlinkClick r:id="rId2"/>
              </a:rPr>
              <a:t>http://xmlns.com/foaf/0.1/knows</a:t>
            </a:r>
            <a:r>
              <a:rPr lang="en-US" altLang="en-US" sz="1400"/>
              <a:t>.</a:t>
            </a:r>
          </a:p>
          <a:p>
            <a:pPr eaLnBrk="1" hangingPunct="1">
              <a:spcBef>
                <a:spcPct val="0"/>
              </a:spcBef>
              <a:buFontTx/>
              <a:buNone/>
            </a:pPr>
            <a:r>
              <a:rPr lang="en-US" altLang="en-US" sz="1400"/>
              <a:t>                                                                           [source: </a:t>
            </a:r>
            <a:r>
              <a:rPr lang="en-US" altLang="en-US" sz="1400">
                <a:hlinkClick r:id="rId3"/>
              </a:rPr>
              <a:t>http://linkeddatabook.com/editions/1.0/</a:t>
            </a:r>
            <a:r>
              <a:rPr lang="en-US" altLang="en-US" sz="1400"/>
              <a:t> ]</a:t>
            </a:r>
          </a:p>
        </p:txBody>
      </p:sp>
      <p:grpSp>
        <p:nvGrpSpPr>
          <p:cNvPr id="128004" name="Group 19"/>
          <p:cNvGrpSpPr>
            <a:grpSpLocks/>
          </p:cNvGrpSpPr>
          <p:nvPr/>
        </p:nvGrpSpPr>
        <p:grpSpPr bwMode="auto">
          <a:xfrm>
            <a:off x="107952" y="908124"/>
            <a:ext cx="8280400" cy="4340225"/>
            <a:chOff x="107505" y="908721"/>
            <a:chExt cx="8218436" cy="4340220"/>
          </a:xfrm>
        </p:grpSpPr>
        <p:pic>
          <p:nvPicPr>
            <p:cNvPr id="1280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908721"/>
              <a:ext cx="7128792" cy="434022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80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5" y="1586312"/>
              <a:ext cx="2952328" cy="871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8007" name="Line 20"/>
            <p:cNvSpPr>
              <a:spLocks noChangeShapeType="1"/>
            </p:cNvSpPr>
            <p:nvPr/>
          </p:nvSpPr>
          <p:spPr bwMode="auto">
            <a:xfrm flipV="1">
              <a:off x="2051720" y="1412776"/>
              <a:ext cx="2016225" cy="288032"/>
            </a:xfrm>
            <a:prstGeom prst="line">
              <a:avLst/>
            </a:prstGeom>
            <a:noFill/>
            <a:ln w="19050">
              <a:solidFill>
                <a:srgbClr val="C00000"/>
              </a:solidFill>
              <a:prstDash val="sysDash"/>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8008" name="Rounded Rectangle 6"/>
            <p:cNvSpPr>
              <a:spLocks noChangeArrowheads="1"/>
            </p:cNvSpPr>
            <p:nvPr/>
          </p:nvSpPr>
          <p:spPr bwMode="auto">
            <a:xfrm>
              <a:off x="4086994" y="1283625"/>
              <a:ext cx="1728192" cy="262494"/>
            </a:xfrm>
            <a:prstGeom prst="roundRect">
              <a:avLst>
                <a:gd name="adj" fmla="val 16667"/>
              </a:avLst>
            </a:prstGeom>
            <a:solidFill>
              <a:srgbClr val="FFFF00">
                <a:alpha val="45882"/>
              </a:srgbClr>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8009" name="Line 20"/>
            <p:cNvSpPr>
              <a:spLocks noChangeShapeType="1"/>
            </p:cNvSpPr>
            <p:nvPr/>
          </p:nvSpPr>
          <p:spPr bwMode="auto">
            <a:xfrm flipH="1" flipV="1">
              <a:off x="3203849" y="1268760"/>
              <a:ext cx="648072" cy="432048"/>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8010" name="Line 20"/>
            <p:cNvSpPr>
              <a:spLocks noChangeShapeType="1"/>
            </p:cNvSpPr>
            <p:nvPr/>
          </p:nvSpPr>
          <p:spPr bwMode="auto">
            <a:xfrm>
              <a:off x="3419872" y="1268760"/>
              <a:ext cx="792089" cy="504056"/>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8011" name="Line 20"/>
            <p:cNvSpPr>
              <a:spLocks noChangeShapeType="1"/>
            </p:cNvSpPr>
            <p:nvPr/>
          </p:nvSpPr>
          <p:spPr bwMode="auto">
            <a:xfrm flipV="1">
              <a:off x="5810994" y="1268760"/>
              <a:ext cx="720080" cy="432048"/>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8012" name="Line 20"/>
            <p:cNvSpPr>
              <a:spLocks noChangeShapeType="1"/>
            </p:cNvSpPr>
            <p:nvPr/>
          </p:nvSpPr>
          <p:spPr bwMode="auto">
            <a:xfrm flipH="1">
              <a:off x="6084168" y="1268760"/>
              <a:ext cx="792088" cy="432048"/>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8013" name="Line 20"/>
            <p:cNvSpPr>
              <a:spLocks noChangeShapeType="1"/>
            </p:cNvSpPr>
            <p:nvPr/>
          </p:nvSpPr>
          <p:spPr bwMode="auto">
            <a:xfrm flipV="1">
              <a:off x="4355976" y="1124744"/>
              <a:ext cx="1008112" cy="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8014" name="Line 20"/>
            <p:cNvSpPr>
              <a:spLocks noChangeShapeType="1"/>
            </p:cNvSpPr>
            <p:nvPr/>
          </p:nvSpPr>
          <p:spPr bwMode="auto">
            <a:xfrm flipH="1" flipV="1">
              <a:off x="4355976" y="980728"/>
              <a:ext cx="936104" cy="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8015" name="Rounded Rectangle 13"/>
            <p:cNvSpPr>
              <a:spLocks noChangeArrowheads="1"/>
            </p:cNvSpPr>
            <p:nvPr/>
          </p:nvSpPr>
          <p:spPr bwMode="auto">
            <a:xfrm>
              <a:off x="1259632" y="980728"/>
              <a:ext cx="2952328" cy="262494"/>
            </a:xfrm>
            <a:prstGeom prst="roundRect">
              <a:avLst>
                <a:gd name="adj" fmla="val 16667"/>
              </a:avLst>
            </a:prstGeom>
            <a:solidFill>
              <a:schemeClr val="accent1">
                <a:alpha val="45882"/>
              </a:schemeClr>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8016" name="Rounded Rectangle 14"/>
            <p:cNvSpPr>
              <a:spLocks noChangeArrowheads="1"/>
            </p:cNvSpPr>
            <p:nvPr/>
          </p:nvSpPr>
          <p:spPr bwMode="auto">
            <a:xfrm>
              <a:off x="5373613" y="971203"/>
              <a:ext cx="2952328" cy="262494"/>
            </a:xfrm>
            <a:prstGeom prst="roundRect">
              <a:avLst>
                <a:gd name="adj" fmla="val 16667"/>
              </a:avLst>
            </a:prstGeom>
            <a:solidFill>
              <a:schemeClr val="accent1">
                <a:alpha val="45882"/>
              </a:schemeClr>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8017" name="Rounded Rectangle 15"/>
            <p:cNvSpPr>
              <a:spLocks noChangeArrowheads="1"/>
            </p:cNvSpPr>
            <p:nvPr/>
          </p:nvSpPr>
          <p:spPr bwMode="auto">
            <a:xfrm>
              <a:off x="3563888" y="1744241"/>
              <a:ext cx="2952328" cy="262494"/>
            </a:xfrm>
            <a:prstGeom prst="roundRect">
              <a:avLst>
                <a:gd name="adj" fmla="val 16667"/>
              </a:avLst>
            </a:prstGeom>
            <a:solidFill>
              <a:schemeClr val="accent1">
                <a:alpha val="45882"/>
              </a:schemeClr>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28018" name="Line 20"/>
            <p:cNvSpPr>
              <a:spLocks noChangeShapeType="1"/>
            </p:cNvSpPr>
            <p:nvPr/>
          </p:nvSpPr>
          <p:spPr bwMode="auto">
            <a:xfrm flipH="1" flipV="1">
              <a:off x="3131839" y="1268760"/>
              <a:ext cx="216024" cy="864096"/>
            </a:xfrm>
            <a:prstGeom prst="line">
              <a:avLst/>
            </a:prstGeom>
            <a:noFill/>
            <a:ln w="19050">
              <a:solidFill>
                <a:srgbClr val="C00000"/>
              </a:solidFill>
              <a:prstDash val="sysDash"/>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8019" name="Line 20"/>
            <p:cNvSpPr>
              <a:spLocks noChangeShapeType="1"/>
            </p:cNvSpPr>
            <p:nvPr/>
          </p:nvSpPr>
          <p:spPr bwMode="auto">
            <a:xfrm flipV="1">
              <a:off x="4211960" y="2060848"/>
              <a:ext cx="288032" cy="504056"/>
            </a:xfrm>
            <a:prstGeom prst="line">
              <a:avLst/>
            </a:prstGeom>
            <a:noFill/>
            <a:ln w="19050">
              <a:solidFill>
                <a:srgbClr val="C00000"/>
              </a:solidFill>
              <a:prstDash val="sysDash"/>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8020" name="Line 20"/>
            <p:cNvSpPr>
              <a:spLocks noChangeShapeType="1"/>
            </p:cNvSpPr>
            <p:nvPr/>
          </p:nvSpPr>
          <p:spPr bwMode="auto">
            <a:xfrm flipV="1">
              <a:off x="6804248" y="1268760"/>
              <a:ext cx="288032" cy="1152128"/>
            </a:xfrm>
            <a:prstGeom prst="line">
              <a:avLst/>
            </a:prstGeom>
            <a:noFill/>
            <a:ln w="19050">
              <a:solidFill>
                <a:srgbClr val="C00000"/>
              </a:solidFill>
              <a:prstDash val="sysDash"/>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a:xfrm>
            <a:off x="175741" y="3886833"/>
            <a:ext cx="8856984" cy="2710519"/>
          </a:xfrm>
        </p:spPr>
        <p:txBody>
          <a:bodyPr anchor="ctr" anchorCtr="0"/>
          <a:lstStyle/>
          <a:p>
            <a:pPr eaLnBrk="1" hangingPunct="1"/>
            <a:r>
              <a:rPr lang="en-GB" altLang="en-US" sz="2800" b="1" i="1" dirty="0">
                <a:solidFill>
                  <a:schemeClr val="tx2"/>
                </a:solidFill>
              </a:rPr>
              <a:t>Subject</a:t>
            </a:r>
            <a:r>
              <a:rPr lang="en-GB" altLang="en-US" sz="2800" dirty="0"/>
              <a:t> </a:t>
            </a:r>
            <a:r>
              <a:rPr lang="en-GB" altLang="en-US" sz="2400" dirty="0"/>
              <a:t>of an RDF statement is a resource defined by URI</a:t>
            </a:r>
          </a:p>
          <a:p>
            <a:pPr eaLnBrk="1" hangingPunct="1"/>
            <a:r>
              <a:rPr lang="en-GB" altLang="en-US" sz="2800" b="1" i="1" dirty="0">
                <a:solidFill>
                  <a:schemeClr val="tx2"/>
                </a:solidFill>
              </a:rPr>
              <a:t>Predicate</a:t>
            </a:r>
            <a:r>
              <a:rPr lang="en-GB" altLang="en-US" sz="2800" dirty="0"/>
              <a:t> </a:t>
            </a:r>
            <a:r>
              <a:rPr lang="en-GB" altLang="en-US" sz="2400" dirty="0"/>
              <a:t>of an RDF statement is a property of a resource defined by URI</a:t>
            </a:r>
          </a:p>
          <a:p>
            <a:pPr eaLnBrk="1" hangingPunct="1"/>
            <a:r>
              <a:rPr lang="en-GB" altLang="en-US" sz="2800" b="1" i="1" dirty="0">
                <a:solidFill>
                  <a:schemeClr val="tx2"/>
                </a:solidFill>
              </a:rPr>
              <a:t>Object</a:t>
            </a:r>
            <a:r>
              <a:rPr lang="en-GB" altLang="en-US" sz="2800" dirty="0"/>
              <a:t> </a:t>
            </a:r>
            <a:r>
              <a:rPr lang="en-GB" altLang="en-US" sz="2400" dirty="0"/>
              <a:t>of an RDF statement is the value of a property of a resource (either defined by data value or by another resource URI depending on the type of RDF statement)</a:t>
            </a:r>
          </a:p>
        </p:txBody>
      </p:sp>
      <p:sp>
        <p:nvSpPr>
          <p:cNvPr id="129027" name="Rectangle 3"/>
          <p:cNvSpPr>
            <a:spLocks noGrp="1" noChangeArrowheads="1"/>
          </p:cNvSpPr>
          <p:nvPr>
            <p:ph type="title"/>
          </p:nvPr>
        </p:nvSpPr>
        <p:spPr>
          <a:xfrm>
            <a:off x="72452" y="2049343"/>
            <a:ext cx="3858257" cy="1181979"/>
          </a:xfrm>
          <a:noFill/>
        </p:spPr>
        <p:txBody>
          <a:bodyPr anchor="b"/>
          <a:lstStyle/>
          <a:p>
            <a:pPr eaLnBrk="1" hangingPunct="1"/>
            <a:r>
              <a:rPr lang="en-GB" altLang="en-US" sz="4000" b="1" dirty="0"/>
              <a:t>RDF Statement </a:t>
            </a:r>
            <a:r>
              <a:rPr lang="en-GB" altLang="en-US" sz="3200" b="1" dirty="0"/>
              <a:t>(two simplest basic structures)</a:t>
            </a:r>
          </a:p>
        </p:txBody>
      </p:sp>
      <p:grpSp>
        <p:nvGrpSpPr>
          <p:cNvPr id="17" name="Group 16"/>
          <p:cNvGrpSpPr/>
          <p:nvPr/>
        </p:nvGrpSpPr>
        <p:grpSpPr>
          <a:xfrm>
            <a:off x="3975756" y="94106"/>
            <a:ext cx="5056969" cy="3792727"/>
            <a:chOff x="3707904" y="666749"/>
            <a:chExt cx="5056969" cy="3792727"/>
          </a:xfrm>
        </p:grpSpPr>
        <p:pic>
          <p:nvPicPr>
            <p:cNvPr id="2" name="Picture 1"/>
            <p:cNvPicPr>
              <a:picLocks noChangeAspect="1"/>
            </p:cNvPicPr>
            <p:nvPr/>
          </p:nvPicPr>
          <p:blipFill>
            <a:blip r:embed="rId2"/>
            <a:stretch>
              <a:fillRect/>
            </a:stretch>
          </p:blipFill>
          <p:spPr>
            <a:xfrm>
              <a:off x="3707904" y="666749"/>
              <a:ext cx="5056969" cy="3792727"/>
            </a:xfrm>
            <a:prstGeom prst="rect">
              <a:avLst/>
            </a:prstGeom>
          </p:spPr>
        </p:pic>
        <p:cxnSp>
          <p:nvCxnSpPr>
            <p:cNvPr id="4" name="Straight Arrow Connector 3"/>
            <p:cNvCxnSpPr/>
            <p:nvPr/>
          </p:nvCxnSpPr>
          <p:spPr bwMode="auto">
            <a:xfrm flipV="1">
              <a:off x="4535996" y="2300920"/>
              <a:ext cx="297532" cy="912056"/>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7" name="Straight Arrow Connector 6"/>
            <p:cNvCxnSpPr/>
            <p:nvPr/>
          </p:nvCxnSpPr>
          <p:spPr bwMode="auto">
            <a:xfrm flipH="1" flipV="1">
              <a:off x="7765944" y="2193551"/>
              <a:ext cx="104982" cy="1043501"/>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9" name="Straight Arrow Connector 8"/>
            <p:cNvCxnSpPr/>
            <p:nvPr/>
          </p:nvCxnSpPr>
          <p:spPr bwMode="auto">
            <a:xfrm flipV="1">
              <a:off x="6146585" y="2137067"/>
              <a:ext cx="198907" cy="103261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8" name="Rectangle 7"/>
            <p:cNvSpPr/>
            <p:nvPr/>
          </p:nvSpPr>
          <p:spPr>
            <a:xfrm>
              <a:off x="4279843" y="2534555"/>
              <a:ext cx="809837" cy="307777"/>
            </a:xfrm>
            <a:prstGeom prst="rect">
              <a:avLst/>
            </a:prstGeom>
            <a:solidFill>
              <a:srgbClr val="FBFAE2"/>
            </a:solidFill>
          </p:spPr>
          <p:txBody>
            <a:bodyPr wrap="none" lIns="91440" tIns="45720" rIns="91440" bIns="45720">
              <a:spAutoFit/>
            </a:bodyPr>
            <a:lstStyle/>
            <a:p>
              <a:pPr algn="ctr"/>
              <a:r>
                <a:rPr lang="en-US" b="1" cap="none" spc="0" dirty="0">
                  <a:ln w="0"/>
                  <a:solidFill>
                    <a:srgbClr val="FF0000"/>
                  </a:solidFill>
                  <a:effectLst>
                    <a:outerShdw blurRad="38100" dist="19050" dir="2700000" algn="tl" rotWithShape="0">
                      <a:schemeClr val="dk1">
                        <a:alpha val="40000"/>
                      </a:schemeClr>
                    </a:outerShdw>
                  </a:effectLst>
                </a:rPr>
                <a:t>subject</a:t>
              </a:r>
            </a:p>
          </p:txBody>
        </p:sp>
        <p:sp>
          <p:nvSpPr>
            <p:cNvPr id="12" name="Rectangle 11"/>
            <p:cNvSpPr/>
            <p:nvPr/>
          </p:nvSpPr>
          <p:spPr>
            <a:xfrm>
              <a:off x="7437594" y="2554930"/>
              <a:ext cx="710452" cy="307777"/>
            </a:xfrm>
            <a:prstGeom prst="rect">
              <a:avLst/>
            </a:prstGeom>
            <a:solidFill>
              <a:srgbClr val="FBFAE2"/>
            </a:solidFill>
          </p:spPr>
          <p:txBody>
            <a:bodyPr wrap="none" lIns="91440" tIns="45720" rIns="91440" bIns="45720">
              <a:spAutoFit/>
            </a:bodyPr>
            <a:lstStyle/>
            <a:p>
              <a:pPr algn="ctr"/>
              <a:r>
                <a:rPr lang="en-US" b="1" cap="none" spc="0" dirty="0">
                  <a:ln w="0"/>
                  <a:solidFill>
                    <a:srgbClr val="FF0000"/>
                  </a:solidFill>
                  <a:effectLst>
                    <a:outerShdw blurRad="38100" dist="19050" dir="2700000" algn="tl" rotWithShape="0">
                      <a:schemeClr val="dk1">
                        <a:alpha val="40000"/>
                      </a:schemeClr>
                    </a:outerShdw>
                  </a:effectLst>
                </a:rPr>
                <a:t>object</a:t>
              </a:r>
            </a:p>
          </p:txBody>
        </p:sp>
        <p:sp>
          <p:nvSpPr>
            <p:cNvPr id="13" name="Rectangle 12"/>
            <p:cNvSpPr/>
            <p:nvPr/>
          </p:nvSpPr>
          <p:spPr>
            <a:xfrm>
              <a:off x="5756160" y="2554931"/>
              <a:ext cx="979755" cy="307777"/>
            </a:xfrm>
            <a:prstGeom prst="rect">
              <a:avLst/>
            </a:prstGeom>
            <a:solidFill>
              <a:srgbClr val="FBFAE2"/>
            </a:solidFill>
          </p:spPr>
          <p:txBody>
            <a:bodyPr wrap="none" lIns="91440" tIns="45720" rIns="91440" bIns="45720">
              <a:spAutoFit/>
            </a:bodyPr>
            <a:lstStyle/>
            <a:p>
              <a:pPr algn="ctr"/>
              <a:r>
                <a:rPr lang="en-US" b="1" cap="none" spc="0" dirty="0">
                  <a:ln w="0"/>
                  <a:solidFill>
                    <a:srgbClr val="FF0000"/>
                  </a:solidFill>
                  <a:effectLst>
                    <a:outerShdw blurRad="38100" dist="19050" dir="2700000" algn="tl" rotWithShape="0">
                      <a:schemeClr val="dk1">
                        <a:alpha val="40000"/>
                      </a:schemeClr>
                    </a:outerShdw>
                  </a:effectLst>
                </a:rPr>
                <a:t>predicate</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3" y="1792288"/>
            <a:ext cx="5795962" cy="471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051" name="Rectangle 3"/>
          <p:cNvSpPr>
            <a:spLocks noGrp="1" noChangeArrowheads="1"/>
          </p:cNvSpPr>
          <p:nvPr>
            <p:ph type="title"/>
          </p:nvPr>
        </p:nvSpPr>
        <p:spPr>
          <a:xfrm>
            <a:off x="1354138" y="576263"/>
            <a:ext cx="7427912" cy="633412"/>
          </a:xfrm>
          <a:noFill/>
        </p:spPr>
        <p:txBody>
          <a:bodyPr anchor="b"/>
          <a:lstStyle/>
          <a:p>
            <a:pPr eaLnBrk="1" hangingPunct="1"/>
            <a:r>
              <a:rPr lang="en-GB" altLang="en-US" sz="4000"/>
              <a:t>Making RDF Statements is like filling a questionnaire form</a:t>
            </a:r>
          </a:p>
        </p:txBody>
      </p:sp>
      <p:pic>
        <p:nvPicPr>
          <p:cNvPr id="1300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1125538"/>
            <a:ext cx="1152525" cy="1519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3" name="Rectangle 3"/>
          <p:cNvSpPr>
            <a:spLocks noChangeArrowheads="1"/>
          </p:cNvSpPr>
          <p:nvPr/>
        </p:nvSpPr>
        <p:spPr bwMode="auto">
          <a:xfrm>
            <a:off x="-9525" y="2640087"/>
            <a:ext cx="32646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solidFill>
                  <a:srgbClr val="FF0000"/>
                </a:solidFill>
              </a:rPr>
              <a:t>http://www.bla-bla.fi/#VaganTerziyan</a:t>
            </a:r>
          </a:p>
        </p:txBody>
      </p:sp>
      <p:sp>
        <p:nvSpPr>
          <p:cNvPr id="130054" name="Rectangle 6"/>
          <p:cNvSpPr>
            <a:spLocks noChangeArrowheads="1"/>
          </p:cNvSpPr>
          <p:nvPr/>
        </p:nvSpPr>
        <p:spPr bwMode="auto">
          <a:xfrm>
            <a:off x="4211663" y="1638300"/>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solidFill>
                  <a:srgbClr val="FF0000"/>
                </a:solidFill>
              </a:rPr>
              <a:t>Vagan Terziyan</a:t>
            </a:r>
          </a:p>
        </p:txBody>
      </p:sp>
      <p:sp>
        <p:nvSpPr>
          <p:cNvPr id="130055" name="Line 20"/>
          <p:cNvSpPr>
            <a:spLocks noChangeShapeType="1"/>
          </p:cNvSpPr>
          <p:nvPr/>
        </p:nvSpPr>
        <p:spPr bwMode="auto">
          <a:xfrm flipV="1">
            <a:off x="900115" y="2947988"/>
            <a:ext cx="215900" cy="55245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8" name="Rectangle 7"/>
          <p:cNvSpPr/>
          <p:nvPr/>
        </p:nvSpPr>
        <p:spPr>
          <a:xfrm>
            <a:off x="139361" y="3412336"/>
            <a:ext cx="1483098"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Subject</a:t>
            </a:r>
          </a:p>
        </p:txBody>
      </p:sp>
      <p:sp>
        <p:nvSpPr>
          <p:cNvPr id="130057" name="Line 20"/>
          <p:cNvSpPr>
            <a:spLocks noChangeShapeType="1"/>
          </p:cNvSpPr>
          <p:nvPr/>
        </p:nvSpPr>
        <p:spPr bwMode="auto">
          <a:xfrm flipV="1">
            <a:off x="2638427" y="1912941"/>
            <a:ext cx="2390775" cy="3316287"/>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30058" name="Rounded Rectangle 9"/>
          <p:cNvSpPr>
            <a:spLocks noChangeArrowheads="1"/>
          </p:cNvSpPr>
          <p:nvPr/>
        </p:nvSpPr>
        <p:spPr bwMode="auto">
          <a:xfrm>
            <a:off x="3268700" y="1782485"/>
            <a:ext cx="727075" cy="262494"/>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0059" name="Line 20"/>
          <p:cNvSpPr>
            <a:spLocks noChangeShapeType="1"/>
          </p:cNvSpPr>
          <p:nvPr/>
        </p:nvSpPr>
        <p:spPr bwMode="auto">
          <a:xfrm flipV="1">
            <a:off x="2390776" y="2057400"/>
            <a:ext cx="1511300" cy="2351088"/>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4" name="Rectangle 13"/>
          <p:cNvSpPr/>
          <p:nvPr/>
        </p:nvSpPr>
        <p:spPr>
          <a:xfrm>
            <a:off x="834912" y="4288684"/>
            <a:ext cx="1803700"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Predicate</a:t>
            </a:r>
          </a:p>
        </p:txBody>
      </p:sp>
      <p:sp>
        <p:nvSpPr>
          <p:cNvPr id="15" name="Rectangle 14"/>
          <p:cNvSpPr/>
          <p:nvPr/>
        </p:nvSpPr>
        <p:spPr>
          <a:xfrm>
            <a:off x="1651864" y="5206303"/>
            <a:ext cx="1303563"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Object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ChangeArrowheads="1"/>
          </p:cNvSpPr>
          <p:nvPr/>
        </p:nvSpPr>
        <p:spPr bwMode="auto">
          <a:xfrm>
            <a:off x="2339592" y="0"/>
            <a:ext cx="417709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dirty="0">
                <a:solidFill>
                  <a:schemeClr val="tx2"/>
                </a:solidFill>
              </a:rPr>
              <a:t>Where we were: the Syntactic Web</a:t>
            </a:r>
            <a:endParaRPr lang="en-US" altLang="en-US" sz="3600" dirty="0">
              <a:solidFill>
                <a:schemeClr val="tx2"/>
              </a:solidFill>
            </a:endParaRPr>
          </a:p>
        </p:txBody>
      </p:sp>
      <p:sp>
        <p:nvSpPr>
          <p:cNvPr id="86019" name="Text Box 5"/>
          <p:cNvSpPr txBox="1">
            <a:spLocks noChangeArrowheads="1"/>
          </p:cNvSpPr>
          <p:nvPr/>
        </p:nvSpPr>
        <p:spPr bwMode="auto">
          <a:xfrm>
            <a:off x="6516689" y="6092825"/>
            <a:ext cx="22333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600">
                <a:solidFill>
                  <a:schemeClr val="bg2"/>
                </a:solidFill>
                <a:latin typeface="Comic Sans MS" pitchFamily="66" charset="0"/>
              </a:rPr>
              <a:t>[Hendler &amp; Miller 02]</a:t>
            </a:r>
          </a:p>
        </p:txBody>
      </p:sp>
      <p:pic>
        <p:nvPicPr>
          <p:cNvPr id="86020" name="Picture 6" descr="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37" y="2246315"/>
            <a:ext cx="3910013"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1" name="Group 7"/>
          <p:cNvGrpSpPr>
            <a:grpSpLocks/>
          </p:cNvGrpSpPr>
          <p:nvPr/>
        </p:nvGrpSpPr>
        <p:grpSpPr bwMode="auto">
          <a:xfrm>
            <a:off x="395325" y="1844681"/>
            <a:ext cx="3616325" cy="4176713"/>
            <a:chOff x="249" y="1162"/>
            <a:chExt cx="2278" cy="2631"/>
          </a:xfrm>
        </p:grpSpPr>
        <p:pic>
          <p:nvPicPr>
            <p:cNvPr id="86022" name="Picture 8" descr="Slide0001hendler"/>
            <p:cNvPicPr>
              <a:picLocks noChangeAspect="1" noChangeArrowheads="1"/>
            </p:cNvPicPr>
            <p:nvPr/>
          </p:nvPicPr>
          <p:blipFill>
            <a:blip r:embed="rId3">
              <a:extLst>
                <a:ext uri="{28A0092B-C50C-407E-A947-70E740481C1C}">
                  <a14:useLocalDpi xmlns:a14="http://schemas.microsoft.com/office/drawing/2010/main" val="0"/>
                </a:ext>
              </a:extLst>
            </a:blip>
            <a:srcRect t="13580" b="8643"/>
            <a:stretch>
              <a:fillRect/>
            </a:stretch>
          </p:blipFill>
          <p:spPr bwMode="auto">
            <a:xfrm>
              <a:off x="249" y="1162"/>
              <a:ext cx="1731"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 y="2659"/>
              <a:ext cx="1688"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Line 10"/>
            <p:cNvSpPr>
              <a:spLocks noChangeShapeType="1"/>
            </p:cNvSpPr>
            <p:nvPr/>
          </p:nvSpPr>
          <p:spPr bwMode="auto">
            <a:xfrm>
              <a:off x="657" y="2205"/>
              <a:ext cx="363" cy="45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3" y="1792288"/>
            <a:ext cx="5795962" cy="471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1075" name="Rectangle 3"/>
          <p:cNvSpPr>
            <a:spLocks noGrp="1" noChangeArrowheads="1"/>
          </p:cNvSpPr>
          <p:nvPr>
            <p:ph type="title"/>
          </p:nvPr>
        </p:nvSpPr>
        <p:spPr>
          <a:xfrm>
            <a:off x="1354138" y="576263"/>
            <a:ext cx="7427912" cy="633412"/>
          </a:xfrm>
          <a:noFill/>
        </p:spPr>
        <p:txBody>
          <a:bodyPr anchor="b"/>
          <a:lstStyle/>
          <a:p>
            <a:pPr eaLnBrk="1" hangingPunct="1"/>
            <a:r>
              <a:rPr lang="en-GB" altLang="en-US" sz="4000"/>
              <a:t>Making RDF Statements is like filling a questionnaire form</a:t>
            </a:r>
          </a:p>
        </p:txBody>
      </p:sp>
      <p:pic>
        <p:nvPicPr>
          <p:cNvPr id="1310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1125538"/>
            <a:ext cx="1152525" cy="1519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1077" name="Rectangle 3"/>
          <p:cNvSpPr>
            <a:spLocks noChangeArrowheads="1"/>
          </p:cNvSpPr>
          <p:nvPr/>
        </p:nvSpPr>
        <p:spPr bwMode="auto">
          <a:xfrm>
            <a:off x="-9525" y="2640087"/>
            <a:ext cx="32646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solidFill>
                  <a:srgbClr val="FF0000"/>
                </a:solidFill>
              </a:rPr>
              <a:t>http://www.bla-bla.fi/#VaganTerziyan</a:t>
            </a:r>
          </a:p>
        </p:txBody>
      </p:sp>
      <p:sp>
        <p:nvSpPr>
          <p:cNvPr id="131078" name="Rectangle 6"/>
          <p:cNvSpPr>
            <a:spLocks noChangeArrowheads="1"/>
          </p:cNvSpPr>
          <p:nvPr/>
        </p:nvSpPr>
        <p:spPr bwMode="auto">
          <a:xfrm>
            <a:off x="3787775" y="3189362"/>
            <a:ext cx="409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solidFill>
                  <a:srgbClr val="FF0000"/>
                </a:solidFill>
              </a:rPr>
              <a:t>33</a:t>
            </a:r>
          </a:p>
        </p:txBody>
      </p:sp>
      <p:sp>
        <p:nvSpPr>
          <p:cNvPr id="131079" name="Line 20"/>
          <p:cNvSpPr>
            <a:spLocks noChangeShapeType="1"/>
          </p:cNvSpPr>
          <p:nvPr/>
        </p:nvSpPr>
        <p:spPr bwMode="auto">
          <a:xfrm flipV="1">
            <a:off x="900115" y="2947988"/>
            <a:ext cx="215900" cy="55245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8" name="Rectangle 7"/>
          <p:cNvSpPr/>
          <p:nvPr/>
        </p:nvSpPr>
        <p:spPr>
          <a:xfrm>
            <a:off x="139361" y="3412336"/>
            <a:ext cx="1483098"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Subject</a:t>
            </a:r>
          </a:p>
        </p:txBody>
      </p:sp>
      <p:sp>
        <p:nvSpPr>
          <p:cNvPr id="131081" name="Line 20"/>
          <p:cNvSpPr>
            <a:spLocks noChangeShapeType="1"/>
          </p:cNvSpPr>
          <p:nvPr/>
        </p:nvSpPr>
        <p:spPr bwMode="auto">
          <a:xfrm flipV="1">
            <a:off x="2124076" y="3497337"/>
            <a:ext cx="1778000" cy="2452687"/>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31082" name="Rounded Rectangle 9"/>
          <p:cNvSpPr>
            <a:spLocks noChangeArrowheads="1"/>
          </p:cNvSpPr>
          <p:nvPr/>
        </p:nvSpPr>
        <p:spPr bwMode="auto">
          <a:xfrm>
            <a:off x="3244851" y="3244572"/>
            <a:ext cx="458788" cy="262494"/>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1083" name="Line 20"/>
          <p:cNvSpPr>
            <a:spLocks noChangeShapeType="1"/>
          </p:cNvSpPr>
          <p:nvPr/>
        </p:nvSpPr>
        <p:spPr bwMode="auto">
          <a:xfrm flipV="1">
            <a:off x="2390812" y="3500438"/>
            <a:ext cx="854075" cy="90805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4" name="Rectangle 13"/>
          <p:cNvSpPr/>
          <p:nvPr/>
        </p:nvSpPr>
        <p:spPr>
          <a:xfrm>
            <a:off x="834912" y="4288684"/>
            <a:ext cx="1803700"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Predicate</a:t>
            </a:r>
          </a:p>
        </p:txBody>
      </p:sp>
      <p:sp>
        <p:nvSpPr>
          <p:cNvPr id="15" name="Rectangle 14"/>
          <p:cNvSpPr/>
          <p:nvPr/>
        </p:nvSpPr>
        <p:spPr>
          <a:xfrm>
            <a:off x="1246941" y="5815929"/>
            <a:ext cx="1303563"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Object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3" y="1792288"/>
            <a:ext cx="5795962" cy="471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2099" name="Rectangle 3"/>
          <p:cNvSpPr>
            <a:spLocks noGrp="1" noChangeArrowheads="1"/>
          </p:cNvSpPr>
          <p:nvPr>
            <p:ph type="title"/>
          </p:nvPr>
        </p:nvSpPr>
        <p:spPr>
          <a:xfrm>
            <a:off x="1354138" y="576263"/>
            <a:ext cx="7427912" cy="633412"/>
          </a:xfrm>
          <a:noFill/>
        </p:spPr>
        <p:txBody>
          <a:bodyPr anchor="b"/>
          <a:lstStyle/>
          <a:p>
            <a:pPr eaLnBrk="1" hangingPunct="1"/>
            <a:r>
              <a:rPr lang="en-GB" altLang="en-US" sz="4000"/>
              <a:t>Making RDF Statements is like filling a questionnaire form</a:t>
            </a:r>
          </a:p>
        </p:txBody>
      </p:sp>
      <p:pic>
        <p:nvPicPr>
          <p:cNvPr id="132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1125538"/>
            <a:ext cx="1152525" cy="1519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2101" name="Rectangle 3"/>
          <p:cNvSpPr>
            <a:spLocks noChangeArrowheads="1"/>
          </p:cNvSpPr>
          <p:nvPr/>
        </p:nvSpPr>
        <p:spPr bwMode="auto">
          <a:xfrm>
            <a:off x="-9525" y="2640087"/>
            <a:ext cx="32646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solidFill>
                  <a:srgbClr val="FF0000"/>
                </a:solidFill>
              </a:rPr>
              <a:t>http://www.bla-bla.fi/#VaganTerziyan</a:t>
            </a:r>
          </a:p>
        </p:txBody>
      </p:sp>
      <p:sp>
        <p:nvSpPr>
          <p:cNvPr id="132102" name="Rectangle 6"/>
          <p:cNvSpPr>
            <a:spLocks noChangeArrowheads="1"/>
          </p:cNvSpPr>
          <p:nvPr/>
        </p:nvSpPr>
        <p:spPr bwMode="auto">
          <a:xfrm>
            <a:off x="4740275" y="3538545"/>
            <a:ext cx="429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solidFill>
                  <a:srgbClr val="FF0000"/>
                </a:solidFill>
              </a:rPr>
              <a:t>http://dbpedia.org/page/University_of_Jyvaskyla</a:t>
            </a:r>
          </a:p>
        </p:txBody>
      </p:sp>
      <p:sp>
        <p:nvSpPr>
          <p:cNvPr id="132103" name="Line 20"/>
          <p:cNvSpPr>
            <a:spLocks noChangeShapeType="1"/>
          </p:cNvSpPr>
          <p:nvPr/>
        </p:nvSpPr>
        <p:spPr bwMode="auto">
          <a:xfrm flipV="1">
            <a:off x="900115" y="2947988"/>
            <a:ext cx="215900" cy="55245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8" name="Rectangle 7"/>
          <p:cNvSpPr/>
          <p:nvPr/>
        </p:nvSpPr>
        <p:spPr>
          <a:xfrm>
            <a:off x="139361" y="3412336"/>
            <a:ext cx="1483098"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Subject</a:t>
            </a:r>
          </a:p>
        </p:txBody>
      </p:sp>
      <p:sp>
        <p:nvSpPr>
          <p:cNvPr id="132105" name="Line 20"/>
          <p:cNvSpPr>
            <a:spLocks noChangeShapeType="1"/>
          </p:cNvSpPr>
          <p:nvPr/>
        </p:nvSpPr>
        <p:spPr bwMode="auto">
          <a:xfrm flipV="1">
            <a:off x="2124075" y="3865637"/>
            <a:ext cx="3556000" cy="2084387"/>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32106" name="Rounded Rectangle 9"/>
          <p:cNvSpPr>
            <a:spLocks noChangeArrowheads="1"/>
          </p:cNvSpPr>
          <p:nvPr/>
        </p:nvSpPr>
        <p:spPr bwMode="auto">
          <a:xfrm>
            <a:off x="3290925" y="3593028"/>
            <a:ext cx="993775" cy="262494"/>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2107" name="Line 20"/>
          <p:cNvSpPr>
            <a:spLocks noChangeShapeType="1"/>
          </p:cNvSpPr>
          <p:nvPr/>
        </p:nvSpPr>
        <p:spPr bwMode="auto">
          <a:xfrm flipV="1">
            <a:off x="2390812" y="3836988"/>
            <a:ext cx="892175" cy="57150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4" name="Rectangle 13"/>
          <p:cNvSpPr/>
          <p:nvPr/>
        </p:nvSpPr>
        <p:spPr>
          <a:xfrm>
            <a:off x="834912" y="4288684"/>
            <a:ext cx="1803700"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Predicate</a:t>
            </a:r>
          </a:p>
        </p:txBody>
      </p:sp>
      <p:sp>
        <p:nvSpPr>
          <p:cNvPr id="15" name="Rectangle 14"/>
          <p:cNvSpPr/>
          <p:nvPr/>
        </p:nvSpPr>
        <p:spPr>
          <a:xfrm>
            <a:off x="1246941" y="5815929"/>
            <a:ext cx="1303563"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Object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3" y="1792288"/>
            <a:ext cx="5795962" cy="471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23" name="Rectangle 3"/>
          <p:cNvSpPr>
            <a:spLocks noGrp="1" noChangeArrowheads="1"/>
          </p:cNvSpPr>
          <p:nvPr>
            <p:ph type="title"/>
          </p:nvPr>
        </p:nvSpPr>
        <p:spPr>
          <a:xfrm>
            <a:off x="1354138" y="576263"/>
            <a:ext cx="7427912" cy="633412"/>
          </a:xfrm>
          <a:noFill/>
        </p:spPr>
        <p:txBody>
          <a:bodyPr anchor="b"/>
          <a:lstStyle/>
          <a:p>
            <a:pPr eaLnBrk="1" hangingPunct="1"/>
            <a:r>
              <a:rPr lang="en-GB" altLang="en-US" sz="4000"/>
              <a:t>Making RDF Statements is like filling a questionnaire form</a:t>
            </a:r>
          </a:p>
        </p:txBody>
      </p:sp>
      <p:pic>
        <p:nvPicPr>
          <p:cNvPr id="133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1125538"/>
            <a:ext cx="1152525" cy="1519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25" name="Rectangle 3"/>
          <p:cNvSpPr>
            <a:spLocks noChangeArrowheads="1"/>
          </p:cNvSpPr>
          <p:nvPr/>
        </p:nvSpPr>
        <p:spPr bwMode="auto">
          <a:xfrm>
            <a:off x="-9525" y="2640087"/>
            <a:ext cx="32646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solidFill>
                  <a:srgbClr val="FF0000"/>
                </a:solidFill>
              </a:rPr>
              <a:t>http://www.bla-bla.fi/#VaganTerziyan</a:t>
            </a:r>
          </a:p>
        </p:txBody>
      </p:sp>
      <p:sp>
        <p:nvSpPr>
          <p:cNvPr id="133126" name="Line 20"/>
          <p:cNvSpPr>
            <a:spLocks noChangeShapeType="1"/>
          </p:cNvSpPr>
          <p:nvPr/>
        </p:nvSpPr>
        <p:spPr bwMode="auto">
          <a:xfrm flipV="1">
            <a:off x="900115" y="2947988"/>
            <a:ext cx="215900" cy="55245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8" name="Rectangle 7"/>
          <p:cNvSpPr/>
          <p:nvPr/>
        </p:nvSpPr>
        <p:spPr>
          <a:xfrm>
            <a:off x="139361" y="3412336"/>
            <a:ext cx="1483098"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Subject</a:t>
            </a:r>
          </a:p>
        </p:txBody>
      </p:sp>
      <p:sp>
        <p:nvSpPr>
          <p:cNvPr id="133128" name="Line 20"/>
          <p:cNvSpPr>
            <a:spLocks noChangeShapeType="1"/>
          </p:cNvSpPr>
          <p:nvPr/>
        </p:nvSpPr>
        <p:spPr bwMode="auto">
          <a:xfrm flipV="1">
            <a:off x="2124112" y="5300737"/>
            <a:ext cx="4073525" cy="649287"/>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33129" name="Rounded Rectangle 9"/>
          <p:cNvSpPr>
            <a:spLocks noChangeArrowheads="1"/>
          </p:cNvSpPr>
          <p:nvPr/>
        </p:nvSpPr>
        <p:spPr bwMode="auto">
          <a:xfrm>
            <a:off x="3300450" y="5097979"/>
            <a:ext cx="1558925" cy="262494"/>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3130" name="Line 20"/>
          <p:cNvSpPr>
            <a:spLocks noChangeShapeType="1"/>
          </p:cNvSpPr>
          <p:nvPr/>
        </p:nvSpPr>
        <p:spPr bwMode="auto">
          <a:xfrm>
            <a:off x="2581276" y="4581525"/>
            <a:ext cx="673100" cy="64770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4" name="Rectangle 13"/>
          <p:cNvSpPr/>
          <p:nvPr/>
        </p:nvSpPr>
        <p:spPr>
          <a:xfrm>
            <a:off x="834912" y="4288684"/>
            <a:ext cx="1803700"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Predicate</a:t>
            </a:r>
          </a:p>
        </p:txBody>
      </p:sp>
      <p:sp>
        <p:nvSpPr>
          <p:cNvPr id="15" name="Rectangle 14"/>
          <p:cNvSpPr/>
          <p:nvPr/>
        </p:nvSpPr>
        <p:spPr>
          <a:xfrm>
            <a:off x="1246941" y="5815929"/>
            <a:ext cx="1303563"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Object</a:t>
            </a:r>
          </a:p>
        </p:txBody>
      </p:sp>
      <p:sp>
        <p:nvSpPr>
          <p:cNvPr id="133133" name="Rectangle 15"/>
          <p:cNvSpPr>
            <a:spLocks noChangeArrowheads="1"/>
          </p:cNvSpPr>
          <p:nvPr/>
        </p:nvSpPr>
        <p:spPr bwMode="auto">
          <a:xfrm>
            <a:off x="4975225" y="5010223"/>
            <a:ext cx="36565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solidFill>
                  <a:srgbClr val="FF0000"/>
                </a:solidFill>
              </a:rPr>
              <a:t>http://www.bla-bla.fi/#PekkaNeittaanmaki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4050" y="836613"/>
            <a:ext cx="3367087" cy="187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51521" y="1556792"/>
            <a:ext cx="4716356"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“John loves Mary”</a:t>
            </a:r>
          </a:p>
        </p:txBody>
      </p:sp>
      <p:sp>
        <p:nvSpPr>
          <p:cNvPr id="134148" name="Rectangle 4"/>
          <p:cNvSpPr>
            <a:spLocks noGrp="1" noChangeArrowheads="1"/>
          </p:cNvSpPr>
          <p:nvPr>
            <p:ph type="title"/>
          </p:nvPr>
        </p:nvSpPr>
        <p:spPr>
          <a:xfrm>
            <a:off x="468313" y="74"/>
            <a:ext cx="8229600" cy="620713"/>
          </a:xfrm>
        </p:spPr>
        <p:txBody>
          <a:bodyPr/>
          <a:lstStyle/>
          <a:p>
            <a:pPr eaLnBrk="1" hangingPunct="1"/>
            <a:r>
              <a:rPr lang="en-US" altLang="en-US" sz="3200"/>
              <a:t>Concepts vs. URIs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90" y="217562"/>
            <a:ext cx="2230437" cy="123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51521" y="1556792"/>
            <a:ext cx="4716356"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“John loves Mary”</a:t>
            </a:r>
          </a:p>
        </p:txBody>
      </p:sp>
      <p:sp>
        <p:nvSpPr>
          <p:cNvPr id="135172" name="Rectangle 4"/>
          <p:cNvSpPr>
            <a:spLocks noGrp="1" noChangeArrowheads="1"/>
          </p:cNvSpPr>
          <p:nvPr>
            <p:ph type="title"/>
          </p:nvPr>
        </p:nvSpPr>
        <p:spPr>
          <a:xfrm>
            <a:off x="277813" y="74"/>
            <a:ext cx="8229600" cy="620713"/>
          </a:xfrm>
        </p:spPr>
        <p:txBody>
          <a:bodyPr/>
          <a:lstStyle/>
          <a:p>
            <a:pPr eaLnBrk="1" hangingPunct="1"/>
            <a:r>
              <a:rPr lang="en-US" altLang="en-US" sz="3200"/>
              <a:t>Concepts vs. URIs</a:t>
            </a:r>
          </a:p>
        </p:txBody>
      </p:sp>
      <p:pic>
        <p:nvPicPr>
          <p:cNvPr id="13517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465" y="3544888"/>
            <a:ext cx="4772025" cy="318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01936" y="4728718"/>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7" name="Rectangle 6"/>
          <p:cNvSpPr/>
          <p:nvPr/>
        </p:nvSpPr>
        <p:spPr>
          <a:xfrm>
            <a:off x="271748" y="4700143"/>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8" name="Rectangle 7"/>
          <p:cNvSpPr/>
          <p:nvPr/>
        </p:nvSpPr>
        <p:spPr>
          <a:xfrm>
            <a:off x="2647977" y="4709668"/>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9" name="Rectangle 8"/>
          <p:cNvSpPr/>
          <p:nvPr/>
        </p:nvSpPr>
        <p:spPr>
          <a:xfrm>
            <a:off x="1855894" y="4719193"/>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10" name="Rectangle 9"/>
          <p:cNvSpPr/>
          <p:nvPr/>
        </p:nvSpPr>
        <p:spPr>
          <a:xfrm>
            <a:off x="4362441" y="4709668"/>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11" name="Rectangle 10"/>
          <p:cNvSpPr/>
          <p:nvPr/>
        </p:nvSpPr>
        <p:spPr>
          <a:xfrm>
            <a:off x="3522799" y="4690588"/>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12" name="Rectangle 11"/>
          <p:cNvSpPr/>
          <p:nvPr/>
        </p:nvSpPr>
        <p:spPr>
          <a:xfrm>
            <a:off x="1101936" y="6381690"/>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13" name="Rectangle 12"/>
          <p:cNvSpPr/>
          <p:nvPr/>
        </p:nvSpPr>
        <p:spPr>
          <a:xfrm>
            <a:off x="271748" y="6353115"/>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14" name="Rectangle 13"/>
          <p:cNvSpPr/>
          <p:nvPr/>
        </p:nvSpPr>
        <p:spPr>
          <a:xfrm>
            <a:off x="2647977" y="6362640"/>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15" name="Rectangle 14"/>
          <p:cNvSpPr/>
          <p:nvPr/>
        </p:nvSpPr>
        <p:spPr>
          <a:xfrm>
            <a:off x="1855894" y="6372165"/>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16" name="Rectangle 15"/>
          <p:cNvSpPr/>
          <p:nvPr/>
        </p:nvSpPr>
        <p:spPr>
          <a:xfrm>
            <a:off x="4362441" y="6362640"/>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17" name="Rectangle 16"/>
          <p:cNvSpPr/>
          <p:nvPr/>
        </p:nvSpPr>
        <p:spPr>
          <a:xfrm>
            <a:off x="3522799" y="6343560"/>
            <a:ext cx="79861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a:t>
            </a:r>
          </a:p>
        </p:txBody>
      </p:sp>
      <p:sp>
        <p:nvSpPr>
          <p:cNvPr id="135186" name="Right Brace 3"/>
          <p:cNvSpPr>
            <a:spLocks/>
          </p:cNvSpPr>
          <p:nvPr/>
        </p:nvSpPr>
        <p:spPr bwMode="auto">
          <a:xfrm rot="-5400000">
            <a:off x="2495122" y="1305019"/>
            <a:ext cx="196246" cy="4389559"/>
          </a:xfrm>
          <a:prstGeom prst="rightBrace">
            <a:avLst>
              <a:gd name="adj1" fmla="val 34818"/>
              <a:gd name="adj2" fmla="val 50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5187" name="Right Arrow 5"/>
          <p:cNvSpPr>
            <a:spLocks noChangeArrowheads="1"/>
          </p:cNvSpPr>
          <p:nvPr/>
        </p:nvSpPr>
        <p:spPr bwMode="auto">
          <a:xfrm rot="-8228758">
            <a:off x="1273212" y="2456825"/>
            <a:ext cx="1344613" cy="471297"/>
          </a:xfrm>
          <a:prstGeom prst="rightArrow">
            <a:avLst>
              <a:gd name="adj1" fmla="val 50000"/>
              <a:gd name="adj2" fmla="val 76465"/>
            </a:avLst>
          </a:prstGeom>
          <a:solidFill>
            <a:srgbClr val="0000FF"/>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5188" name="Oval 17"/>
          <p:cNvSpPr>
            <a:spLocks noChangeArrowheads="1"/>
          </p:cNvSpPr>
          <p:nvPr/>
        </p:nvSpPr>
        <p:spPr bwMode="auto">
          <a:xfrm>
            <a:off x="1808200" y="2540117"/>
            <a:ext cx="531552" cy="463463"/>
          </a:xfrm>
          <a:prstGeom prst="ellipse">
            <a:avLst/>
          </a:prstGeom>
          <a:solidFill>
            <a:srgbClr val="0000FF"/>
          </a:solidFill>
          <a:ln w="9525"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solidFill>
                  <a:schemeClr val="bg1"/>
                </a:solidFill>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90" y="217562"/>
            <a:ext cx="2230437" cy="123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7681" y="1366292"/>
            <a:ext cx="6859571"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&lt;</a:t>
            </a:r>
            <a:r>
              <a:rPr lang="en-US" sz="2400" b="1" dirty="0">
                <a:ln w="11430"/>
                <a:effectLst>
                  <a:outerShdw blurRad="50800" dist="39000" dir="5460000" algn="tl">
                    <a:srgbClr val="000000">
                      <a:alpha val="38000"/>
                    </a:srgbClr>
                  </a:outerShdw>
                </a:effectLst>
              </a:rPr>
              <a:t>http://bla.com/#John-4</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 loves Mary</a:t>
            </a:r>
          </a:p>
        </p:txBody>
      </p:sp>
      <p:sp>
        <p:nvSpPr>
          <p:cNvPr id="136196" name="Rectangle 4"/>
          <p:cNvSpPr>
            <a:spLocks noGrp="1" noChangeArrowheads="1"/>
          </p:cNvSpPr>
          <p:nvPr>
            <p:ph type="title"/>
          </p:nvPr>
        </p:nvSpPr>
        <p:spPr>
          <a:xfrm>
            <a:off x="277813" y="74"/>
            <a:ext cx="8229600" cy="620713"/>
          </a:xfrm>
        </p:spPr>
        <p:txBody>
          <a:bodyPr/>
          <a:lstStyle/>
          <a:p>
            <a:pPr eaLnBrk="1" hangingPunct="1"/>
            <a:r>
              <a:rPr lang="en-US" altLang="en-US" sz="3200"/>
              <a:t>Concepts vs. URIs</a:t>
            </a:r>
          </a:p>
        </p:txBody>
      </p:sp>
      <p:pic>
        <p:nvPicPr>
          <p:cNvPr id="13619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465" y="3544888"/>
            <a:ext cx="4772025" cy="318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73102" y="4728718"/>
            <a:ext cx="856325"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John-2</a:t>
            </a:r>
          </a:p>
        </p:txBody>
      </p:sp>
      <p:sp>
        <p:nvSpPr>
          <p:cNvPr id="7" name="Rectangle 6"/>
          <p:cNvSpPr/>
          <p:nvPr/>
        </p:nvSpPr>
        <p:spPr>
          <a:xfrm>
            <a:off x="242913" y="4700143"/>
            <a:ext cx="856325"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John-1</a:t>
            </a:r>
          </a:p>
        </p:txBody>
      </p:sp>
      <p:sp>
        <p:nvSpPr>
          <p:cNvPr id="8" name="Rectangle 7"/>
          <p:cNvSpPr/>
          <p:nvPr/>
        </p:nvSpPr>
        <p:spPr>
          <a:xfrm>
            <a:off x="2619147" y="4709668"/>
            <a:ext cx="856325"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John-4</a:t>
            </a:r>
          </a:p>
        </p:txBody>
      </p:sp>
      <p:sp>
        <p:nvSpPr>
          <p:cNvPr id="9" name="Rectangle 8"/>
          <p:cNvSpPr/>
          <p:nvPr/>
        </p:nvSpPr>
        <p:spPr>
          <a:xfrm>
            <a:off x="1827060" y="4719193"/>
            <a:ext cx="856325"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John-3</a:t>
            </a:r>
          </a:p>
        </p:txBody>
      </p:sp>
      <p:sp>
        <p:nvSpPr>
          <p:cNvPr id="10" name="Rectangle 9"/>
          <p:cNvSpPr/>
          <p:nvPr/>
        </p:nvSpPr>
        <p:spPr>
          <a:xfrm>
            <a:off x="4333644" y="4709668"/>
            <a:ext cx="856325"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John-6</a:t>
            </a:r>
          </a:p>
        </p:txBody>
      </p:sp>
      <p:sp>
        <p:nvSpPr>
          <p:cNvPr id="11" name="Rectangle 10"/>
          <p:cNvSpPr/>
          <p:nvPr/>
        </p:nvSpPr>
        <p:spPr>
          <a:xfrm>
            <a:off x="3493965" y="4690588"/>
            <a:ext cx="856325"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John-5</a:t>
            </a:r>
          </a:p>
        </p:txBody>
      </p:sp>
      <p:sp>
        <p:nvSpPr>
          <p:cNvPr id="12" name="Rectangle 11"/>
          <p:cNvSpPr/>
          <p:nvPr/>
        </p:nvSpPr>
        <p:spPr>
          <a:xfrm>
            <a:off x="1073102" y="6381690"/>
            <a:ext cx="856325"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John-8</a:t>
            </a:r>
          </a:p>
        </p:txBody>
      </p:sp>
      <p:sp>
        <p:nvSpPr>
          <p:cNvPr id="13" name="Rectangle 12"/>
          <p:cNvSpPr/>
          <p:nvPr/>
        </p:nvSpPr>
        <p:spPr>
          <a:xfrm>
            <a:off x="242913" y="6353115"/>
            <a:ext cx="856325"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John-7</a:t>
            </a:r>
          </a:p>
        </p:txBody>
      </p:sp>
      <p:sp>
        <p:nvSpPr>
          <p:cNvPr id="14" name="Rectangle 13"/>
          <p:cNvSpPr/>
          <p:nvPr/>
        </p:nvSpPr>
        <p:spPr>
          <a:xfrm>
            <a:off x="2562217" y="6362640"/>
            <a:ext cx="970138"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John-10</a:t>
            </a:r>
          </a:p>
        </p:txBody>
      </p:sp>
      <p:sp>
        <p:nvSpPr>
          <p:cNvPr id="15" name="Rectangle 14"/>
          <p:cNvSpPr/>
          <p:nvPr/>
        </p:nvSpPr>
        <p:spPr>
          <a:xfrm>
            <a:off x="1827060" y="6372165"/>
            <a:ext cx="856325"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John-9</a:t>
            </a:r>
          </a:p>
        </p:txBody>
      </p:sp>
      <p:sp>
        <p:nvSpPr>
          <p:cNvPr id="16" name="Rectangle 15"/>
          <p:cNvSpPr/>
          <p:nvPr/>
        </p:nvSpPr>
        <p:spPr>
          <a:xfrm>
            <a:off x="4276719" y="6362640"/>
            <a:ext cx="970138"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John-12</a:t>
            </a:r>
          </a:p>
        </p:txBody>
      </p:sp>
      <p:sp>
        <p:nvSpPr>
          <p:cNvPr id="17" name="Rectangle 16"/>
          <p:cNvSpPr/>
          <p:nvPr/>
        </p:nvSpPr>
        <p:spPr>
          <a:xfrm>
            <a:off x="3442733" y="6343560"/>
            <a:ext cx="958789"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John-11</a:t>
            </a:r>
          </a:p>
        </p:txBody>
      </p:sp>
      <p:sp>
        <p:nvSpPr>
          <p:cNvPr id="136210" name="Right Brace 3"/>
          <p:cNvSpPr>
            <a:spLocks/>
          </p:cNvSpPr>
          <p:nvPr/>
        </p:nvSpPr>
        <p:spPr bwMode="auto">
          <a:xfrm rot="-5400000">
            <a:off x="2655916" y="1124746"/>
            <a:ext cx="143212" cy="4697070"/>
          </a:xfrm>
          <a:prstGeom prst="rightBrace">
            <a:avLst>
              <a:gd name="adj1" fmla="val 34818"/>
              <a:gd name="adj2" fmla="val 50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6211" name="Right Arrow 5"/>
          <p:cNvSpPr>
            <a:spLocks noChangeArrowheads="1"/>
          </p:cNvSpPr>
          <p:nvPr/>
        </p:nvSpPr>
        <p:spPr bwMode="auto">
          <a:xfrm rot="-6583392">
            <a:off x="2055849" y="2642527"/>
            <a:ext cx="1806575" cy="471297"/>
          </a:xfrm>
          <a:prstGeom prst="rightArrow">
            <a:avLst>
              <a:gd name="adj1" fmla="val 50000"/>
              <a:gd name="adj2" fmla="val 76548"/>
            </a:avLst>
          </a:prstGeom>
          <a:solidFill>
            <a:srgbClr val="0000FF"/>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6212" name="Rounded Rectangle 18"/>
          <p:cNvSpPr>
            <a:spLocks noChangeArrowheads="1"/>
          </p:cNvSpPr>
          <p:nvPr/>
        </p:nvSpPr>
        <p:spPr bwMode="auto">
          <a:xfrm>
            <a:off x="2609852" y="3714142"/>
            <a:ext cx="931863" cy="1371600"/>
          </a:xfrm>
          <a:prstGeom prst="roundRect">
            <a:avLst>
              <a:gd name="adj" fmla="val 11000"/>
            </a:avLst>
          </a:prstGeom>
          <a:solidFill>
            <a:schemeClr val="accent1">
              <a:alpha val="36078"/>
            </a:schemeClr>
          </a:solidFill>
          <a:ln w="25400" algn="ctr">
            <a:solidFill>
              <a:srgbClr val="CC3300"/>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90" y="217562"/>
            <a:ext cx="2230437" cy="123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13614" y="1366292"/>
            <a:ext cx="7144906"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&lt;</a:t>
            </a:r>
            <a:r>
              <a:rPr lang="en-US" sz="2400" b="1" dirty="0">
                <a:ln w="11430"/>
                <a:effectLst>
                  <a:outerShdw blurRad="50800" dist="39000" dir="5460000" algn="tl">
                    <a:srgbClr val="000000">
                      <a:alpha val="38000"/>
                    </a:srgbClr>
                  </a:outerShdw>
                </a:effectLst>
              </a:rPr>
              <a:t>http://bla.com/#John-4</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  loves  Mary</a:t>
            </a:r>
          </a:p>
        </p:txBody>
      </p:sp>
      <p:sp>
        <p:nvSpPr>
          <p:cNvPr id="137220" name="Rectangle 4"/>
          <p:cNvSpPr>
            <a:spLocks noGrp="1" noChangeArrowheads="1"/>
          </p:cNvSpPr>
          <p:nvPr>
            <p:ph type="title"/>
          </p:nvPr>
        </p:nvSpPr>
        <p:spPr>
          <a:xfrm>
            <a:off x="277813" y="74"/>
            <a:ext cx="8229600" cy="620713"/>
          </a:xfrm>
        </p:spPr>
        <p:txBody>
          <a:bodyPr/>
          <a:lstStyle/>
          <a:p>
            <a:pPr eaLnBrk="1" hangingPunct="1"/>
            <a:r>
              <a:rPr lang="en-US" altLang="en-US" sz="3200"/>
              <a:t>Concepts vs. URIs</a:t>
            </a:r>
          </a:p>
        </p:txBody>
      </p:sp>
      <p:sp>
        <p:nvSpPr>
          <p:cNvPr id="2" name="Rectangle 1"/>
          <p:cNvSpPr/>
          <p:nvPr/>
        </p:nvSpPr>
        <p:spPr>
          <a:xfrm>
            <a:off x="1576696" y="5490718"/>
            <a:ext cx="78258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Mary</a:t>
            </a:r>
          </a:p>
        </p:txBody>
      </p:sp>
      <p:sp>
        <p:nvSpPr>
          <p:cNvPr id="7" name="Rectangle 6"/>
          <p:cNvSpPr/>
          <p:nvPr/>
        </p:nvSpPr>
        <p:spPr>
          <a:xfrm>
            <a:off x="870332" y="5471668"/>
            <a:ext cx="78258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Mary</a:t>
            </a:r>
          </a:p>
        </p:txBody>
      </p:sp>
      <p:sp>
        <p:nvSpPr>
          <p:cNvPr id="8" name="Rectangle 7"/>
          <p:cNvSpPr/>
          <p:nvPr/>
        </p:nvSpPr>
        <p:spPr>
          <a:xfrm>
            <a:off x="3103691" y="5471668"/>
            <a:ext cx="78258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Mary</a:t>
            </a:r>
          </a:p>
        </p:txBody>
      </p:sp>
      <p:sp>
        <p:nvSpPr>
          <p:cNvPr id="9" name="Rectangle 8"/>
          <p:cNvSpPr/>
          <p:nvPr/>
        </p:nvSpPr>
        <p:spPr>
          <a:xfrm>
            <a:off x="2311604" y="5481193"/>
            <a:ext cx="78258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Mary</a:t>
            </a:r>
          </a:p>
        </p:txBody>
      </p:sp>
      <p:sp>
        <p:nvSpPr>
          <p:cNvPr id="11" name="Rectangle 10"/>
          <p:cNvSpPr/>
          <p:nvPr/>
        </p:nvSpPr>
        <p:spPr>
          <a:xfrm>
            <a:off x="3978509" y="5452588"/>
            <a:ext cx="782587"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Mary</a:t>
            </a:r>
          </a:p>
        </p:txBody>
      </p:sp>
      <p:sp>
        <p:nvSpPr>
          <p:cNvPr id="137226" name="Right Brace 3"/>
          <p:cNvSpPr>
            <a:spLocks/>
          </p:cNvSpPr>
          <p:nvPr/>
        </p:nvSpPr>
        <p:spPr bwMode="auto">
          <a:xfrm rot="-5400000">
            <a:off x="2765513" y="1605828"/>
            <a:ext cx="271349" cy="4061709"/>
          </a:xfrm>
          <a:prstGeom prst="rightBrace">
            <a:avLst>
              <a:gd name="adj1" fmla="val 34797"/>
              <a:gd name="adj2" fmla="val 50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7227" name="Right Arrow 20"/>
          <p:cNvSpPr>
            <a:spLocks noChangeArrowheads="1"/>
          </p:cNvSpPr>
          <p:nvPr/>
        </p:nvSpPr>
        <p:spPr bwMode="auto">
          <a:xfrm rot="-2353238">
            <a:off x="4167192" y="2533025"/>
            <a:ext cx="2282825" cy="471297"/>
          </a:xfrm>
          <a:prstGeom prst="rightArrow">
            <a:avLst>
              <a:gd name="adj1" fmla="val 50000"/>
              <a:gd name="adj2" fmla="val 76487"/>
            </a:avLst>
          </a:prstGeom>
          <a:solidFill>
            <a:srgbClr val="0000FF"/>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7228" name="Oval 21"/>
          <p:cNvSpPr>
            <a:spLocks noChangeArrowheads="1"/>
          </p:cNvSpPr>
          <p:nvPr/>
        </p:nvSpPr>
        <p:spPr bwMode="auto">
          <a:xfrm rot="-221114">
            <a:off x="5091137" y="2536825"/>
            <a:ext cx="433387" cy="463550"/>
          </a:xfrm>
          <a:prstGeom prst="ellipse">
            <a:avLst/>
          </a:prstGeom>
          <a:solidFill>
            <a:srgbClr val="0000FF"/>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solidFill>
                  <a:schemeClr val="bg1"/>
                </a:solidFill>
              </a:rPr>
              <a:t>?</a:t>
            </a:r>
          </a:p>
        </p:txBody>
      </p:sp>
      <p:pic>
        <p:nvPicPr>
          <p:cNvPr id="13722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150" y="3773488"/>
            <a:ext cx="4362450" cy="171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90" y="217562"/>
            <a:ext cx="2230437" cy="123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1194916"/>
            <a:ext cx="9197280" cy="101566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&lt;</a:t>
            </a:r>
            <a:r>
              <a:rPr lang="en-US" sz="2400" b="1" dirty="0">
                <a:ln w="11430"/>
                <a:effectLst>
                  <a:outerShdw blurRad="50800" dist="39000" dir="5460000" algn="tl">
                    <a:srgbClr val="000000">
                      <a:alpha val="38000"/>
                    </a:srgbClr>
                  </a:outerShdw>
                </a:effectLst>
              </a:rPr>
              <a:t>http://bla.com/#John-4</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loves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&lt;</a:t>
            </a:r>
            <a:r>
              <a:rPr lang="en-US" sz="2400" b="1" dirty="0">
                <a:ln w="11430"/>
                <a:effectLst>
                  <a:outerShdw blurRad="50800" dist="39000" dir="5460000" algn="tl">
                    <a:srgbClr val="000000">
                      <a:alpha val="38000"/>
                    </a:srgbClr>
                  </a:outerShdw>
                </a:effectLst>
              </a:rPr>
              <a:t>http://bla.com/#Mary-5</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a:t>
            </a: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8244" name="Rectangle 4"/>
          <p:cNvSpPr>
            <a:spLocks noGrp="1" noChangeArrowheads="1"/>
          </p:cNvSpPr>
          <p:nvPr>
            <p:ph type="title"/>
          </p:nvPr>
        </p:nvSpPr>
        <p:spPr>
          <a:xfrm>
            <a:off x="277813" y="74"/>
            <a:ext cx="8229600" cy="620713"/>
          </a:xfrm>
        </p:spPr>
        <p:txBody>
          <a:bodyPr/>
          <a:lstStyle/>
          <a:p>
            <a:pPr eaLnBrk="1" hangingPunct="1"/>
            <a:r>
              <a:rPr lang="en-US" altLang="en-US" sz="3200"/>
              <a:t>Concepts vs. URIs</a:t>
            </a:r>
          </a:p>
        </p:txBody>
      </p:sp>
      <p:sp>
        <p:nvSpPr>
          <p:cNvPr id="2" name="Rectangle 1"/>
          <p:cNvSpPr/>
          <p:nvPr/>
        </p:nvSpPr>
        <p:spPr>
          <a:xfrm>
            <a:off x="1544617" y="5490718"/>
            <a:ext cx="846707"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Mary-2</a:t>
            </a:r>
          </a:p>
        </p:txBody>
      </p:sp>
      <p:sp>
        <p:nvSpPr>
          <p:cNvPr id="7" name="Rectangle 6"/>
          <p:cNvSpPr/>
          <p:nvPr/>
        </p:nvSpPr>
        <p:spPr>
          <a:xfrm>
            <a:off x="838223" y="5471668"/>
            <a:ext cx="846707"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Mary-1</a:t>
            </a:r>
          </a:p>
        </p:txBody>
      </p:sp>
      <p:sp>
        <p:nvSpPr>
          <p:cNvPr id="8" name="Rectangle 7"/>
          <p:cNvSpPr/>
          <p:nvPr/>
        </p:nvSpPr>
        <p:spPr>
          <a:xfrm>
            <a:off x="3071613" y="5471668"/>
            <a:ext cx="846707"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Mary-4</a:t>
            </a:r>
          </a:p>
        </p:txBody>
      </p:sp>
      <p:sp>
        <p:nvSpPr>
          <p:cNvPr id="9" name="Rectangle 8"/>
          <p:cNvSpPr/>
          <p:nvPr/>
        </p:nvSpPr>
        <p:spPr>
          <a:xfrm>
            <a:off x="2279493" y="5481193"/>
            <a:ext cx="846707"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Mary-3</a:t>
            </a:r>
          </a:p>
        </p:txBody>
      </p:sp>
      <p:sp>
        <p:nvSpPr>
          <p:cNvPr id="11" name="Rectangle 10"/>
          <p:cNvSpPr/>
          <p:nvPr/>
        </p:nvSpPr>
        <p:spPr>
          <a:xfrm>
            <a:off x="3841655" y="5462113"/>
            <a:ext cx="846707"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Mary-5</a:t>
            </a:r>
          </a:p>
        </p:txBody>
      </p:sp>
      <p:sp>
        <p:nvSpPr>
          <p:cNvPr id="138250" name="Right Brace 3"/>
          <p:cNvSpPr>
            <a:spLocks/>
          </p:cNvSpPr>
          <p:nvPr/>
        </p:nvSpPr>
        <p:spPr bwMode="auto">
          <a:xfrm rot="-5400000">
            <a:off x="2621303" y="1706561"/>
            <a:ext cx="274320" cy="3840480"/>
          </a:xfrm>
          <a:prstGeom prst="rightBrace">
            <a:avLst>
              <a:gd name="adj1" fmla="val 34797"/>
              <a:gd name="adj2" fmla="val 50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138251"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150" y="3773488"/>
            <a:ext cx="4362450" cy="171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8252" name="Rounded Rectangle 13"/>
          <p:cNvSpPr>
            <a:spLocks noChangeArrowheads="1"/>
          </p:cNvSpPr>
          <p:nvPr/>
        </p:nvSpPr>
        <p:spPr bwMode="auto">
          <a:xfrm>
            <a:off x="3801903" y="3878672"/>
            <a:ext cx="933450" cy="1920240"/>
          </a:xfrm>
          <a:prstGeom prst="roundRect">
            <a:avLst>
              <a:gd name="adj" fmla="val 11000"/>
            </a:avLst>
          </a:prstGeom>
          <a:solidFill>
            <a:schemeClr val="accent1">
              <a:alpha val="36078"/>
            </a:schemeClr>
          </a:solidFill>
          <a:ln w="25400" algn="ctr">
            <a:solidFill>
              <a:srgbClr val="CC3300"/>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8253" name="Right Arrow 14"/>
          <p:cNvSpPr>
            <a:spLocks noChangeArrowheads="1"/>
          </p:cNvSpPr>
          <p:nvPr/>
        </p:nvSpPr>
        <p:spPr bwMode="auto">
          <a:xfrm rot="-2463016">
            <a:off x="4262440" y="2792582"/>
            <a:ext cx="2616200" cy="471297"/>
          </a:xfrm>
          <a:prstGeom prst="rightArrow">
            <a:avLst>
              <a:gd name="adj1" fmla="val 50000"/>
              <a:gd name="adj2" fmla="val 76213"/>
            </a:avLst>
          </a:prstGeom>
          <a:solidFill>
            <a:srgbClr val="0000FF"/>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90" y="217562"/>
            <a:ext cx="2230437" cy="123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1194916"/>
            <a:ext cx="9197280" cy="101566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&lt;</a:t>
            </a:r>
            <a:r>
              <a:rPr lang="en-US" sz="2400" b="1" dirty="0">
                <a:ln w="11430"/>
                <a:effectLst>
                  <a:outerShdw blurRad="50800" dist="39000" dir="5460000" algn="tl">
                    <a:srgbClr val="000000">
                      <a:alpha val="38000"/>
                    </a:srgbClr>
                  </a:outerShdw>
                </a:effectLst>
              </a:rPr>
              <a:t>http://bla.com/#John-4</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loves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&lt;</a:t>
            </a:r>
            <a:r>
              <a:rPr lang="en-US" sz="2400" b="1" dirty="0">
                <a:ln w="11430"/>
                <a:effectLst>
                  <a:outerShdw blurRad="50800" dist="39000" dir="5460000" algn="tl">
                    <a:srgbClr val="000000">
                      <a:alpha val="38000"/>
                    </a:srgbClr>
                  </a:outerShdw>
                </a:effectLst>
              </a:rPr>
              <a:t>http://bla.com/#Mary-5</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a:t>
            </a: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9268" name="Rectangle 4"/>
          <p:cNvSpPr>
            <a:spLocks noGrp="1" noChangeArrowheads="1"/>
          </p:cNvSpPr>
          <p:nvPr>
            <p:ph type="title"/>
          </p:nvPr>
        </p:nvSpPr>
        <p:spPr>
          <a:xfrm>
            <a:off x="277813" y="74"/>
            <a:ext cx="8229600" cy="620713"/>
          </a:xfrm>
        </p:spPr>
        <p:txBody>
          <a:bodyPr/>
          <a:lstStyle/>
          <a:p>
            <a:pPr eaLnBrk="1" hangingPunct="1"/>
            <a:r>
              <a:rPr lang="en-US" altLang="en-US" sz="3200"/>
              <a:t>Concepts vs. URIs</a:t>
            </a:r>
          </a:p>
        </p:txBody>
      </p:sp>
      <p:sp>
        <p:nvSpPr>
          <p:cNvPr id="7" name="Rectangle 6"/>
          <p:cNvSpPr/>
          <p:nvPr/>
        </p:nvSpPr>
        <p:spPr>
          <a:xfrm>
            <a:off x="608996" y="5399906"/>
            <a:ext cx="1537600"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Ontology-1</a:t>
            </a:r>
          </a:p>
        </p:txBody>
      </p:sp>
      <p:sp>
        <p:nvSpPr>
          <p:cNvPr id="139270" name="Right Brace 3"/>
          <p:cNvSpPr>
            <a:spLocks/>
          </p:cNvSpPr>
          <p:nvPr/>
        </p:nvSpPr>
        <p:spPr bwMode="auto">
          <a:xfrm rot="-5400000">
            <a:off x="2791858" y="1682891"/>
            <a:ext cx="247915" cy="4320480"/>
          </a:xfrm>
          <a:prstGeom prst="rightBrace">
            <a:avLst>
              <a:gd name="adj1" fmla="val 34797"/>
              <a:gd name="adj2" fmla="val 50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9271" name="Right Arrow 15"/>
          <p:cNvSpPr>
            <a:spLocks noChangeArrowheads="1"/>
          </p:cNvSpPr>
          <p:nvPr/>
        </p:nvSpPr>
        <p:spPr bwMode="auto">
          <a:xfrm rot="-2678176">
            <a:off x="2755902" y="2507625"/>
            <a:ext cx="1708150" cy="471297"/>
          </a:xfrm>
          <a:prstGeom prst="rightArrow">
            <a:avLst>
              <a:gd name="adj1" fmla="val 50000"/>
              <a:gd name="adj2" fmla="val 76444"/>
            </a:avLst>
          </a:prstGeom>
          <a:solidFill>
            <a:srgbClr val="0000FF"/>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9272" name="Oval 16"/>
          <p:cNvSpPr>
            <a:spLocks noChangeArrowheads="1"/>
          </p:cNvSpPr>
          <p:nvPr/>
        </p:nvSpPr>
        <p:spPr bwMode="auto">
          <a:xfrm>
            <a:off x="3278225" y="2621080"/>
            <a:ext cx="468914" cy="463463"/>
          </a:xfrm>
          <a:prstGeom prst="ellipse">
            <a:avLst/>
          </a:prstGeom>
          <a:solidFill>
            <a:srgbClr val="0000FF"/>
          </a:solidFill>
          <a:ln w="9525"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solidFill>
                  <a:schemeClr val="bg1"/>
                </a:solidFill>
              </a:rPr>
              <a:t>?</a:t>
            </a:r>
          </a:p>
        </p:txBody>
      </p:sp>
      <p:pic>
        <p:nvPicPr>
          <p:cNvPr id="13927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213" y="3913262"/>
            <a:ext cx="1485900" cy="153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2209539" y="5418187"/>
            <a:ext cx="1537600"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Ontology-2</a:t>
            </a:r>
          </a:p>
        </p:txBody>
      </p:sp>
      <p:sp>
        <p:nvSpPr>
          <p:cNvPr id="19" name="Rectangle 18"/>
          <p:cNvSpPr/>
          <p:nvPr/>
        </p:nvSpPr>
        <p:spPr>
          <a:xfrm>
            <a:off x="3860325" y="5415604"/>
            <a:ext cx="1537600"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Ontology-3</a:t>
            </a:r>
          </a:p>
        </p:txBody>
      </p:sp>
      <p:pic>
        <p:nvPicPr>
          <p:cNvPr id="20" name="Picture 2"/>
          <p:cNvPicPr>
            <a:picLocks noChangeAspect="1" noChangeArrowheads="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06390" y="3943668"/>
            <a:ext cx="1486942" cy="1538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21" name="Picture 2"/>
          <p:cNvPicPr>
            <a:picLocks noChangeAspect="1" noChangeArrowheads="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6151" y="3960589"/>
            <a:ext cx="1486942" cy="1538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139278" name="TextBox 5"/>
          <p:cNvSpPr txBox="1">
            <a:spLocks noChangeArrowheads="1"/>
          </p:cNvSpPr>
          <p:nvPr/>
        </p:nvSpPr>
        <p:spPr bwMode="auto">
          <a:xfrm rot="-1775218">
            <a:off x="1516063" y="4122738"/>
            <a:ext cx="666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000" b="1">
                <a:solidFill>
                  <a:schemeClr val="bg1"/>
                </a:solidFill>
              </a:rPr>
              <a:t>loves</a:t>
            </a:r>
          </a:p>
        </p:txBody>
      </p:sp>
      <p:sp>
        <p:nvSpPr>
          <p:cNvPr id="139279" name="TextBox 21"/>
          <p:cNvSpPr txBox="1">
            <a:spLocks noChangeArrowheads="1"/>
          </p:cNvSpPr>
          <p:nvPr/>
        </p:nvSpPr>
        <p:spPr bwMode="auto">
          <a:xfrm rot="-1775218">
            <a:off x="2935288" y="4151313"/>
            <a:ext cx="666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000" b="1">
                <a:solidFill>
                  <a:schemeClr val="bg1"/>
                </a:solidFill>
              </a:rPr>
              <a:t>loves</a:t>
            </a:r>
          </a:p>
        </p:txBody>
      </p:sp>
      <p:sp>
        <p:nvSpPr>
          <p:cNvPr id="139280" name="TextBox 22"/>
          <p:cNvSpPr txBox="1">
            <a:spLocks noChangeArrowheads="1"/>
          </p:cNvSpPr>
          <p:nvPr/>
        </p:nvSpPr>
        <p:spPr bwMode="auto">
          <a:xfrm rot="-1775218">
            <a:off x="4527550" y="4200525"/>
            <a:ext cx="6667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000" b="1">
                <a:solidFill>
                  <a:schemeClr val="bg1"/>
                </a:solidFill>
              </a:rPr>
              <a:t>loves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90" y="217562"/>
            <a:ext cx="2230437" cy="123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6119" y="1938933"/>
            <a:ext cx="9469982" cy="36933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&lt;</a:t>
            </a:r>
            <a:r>
              <a:rPr lang="en-US" sz="1800" b="1" dirty="0">
                <a:ln w="11430"/>
                <a:effectLst>
                  <a:outerShdw blurRad="50800" dist="39000" dir="5460000" algn="tl">
                    <a:srgbClr val="000000">
                      <a:alpha val="38000"/>
                    </a:srgbClr>
                  </a:outerShdw>
                </a:effectLst>
              </a:rPr>
              <a:t>http://bla.com/#John-4</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 &lt;</a:t>
            </a:r>
            <a:r>
              <a:rPr lang="en-US" sz="1800" b="1" dirty="0">
                <a:ln w="11430"/>
                <a:effectLst>
                  <a:outerShdw blurRad="50800" dist="39000" dir="5460000" algn="tl">
                    <a:srgbClr val="000000">
                      <a:alpha val="38000"/>
                    </a:srgbClr>
                  </a:outerShdw>
                </a:effectLst>
              </a:rPr>
              <a:t>http://x.com/ontology-2/#loves</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 &lt;</a:t>
            </a:r>
            <a:r>
              <a:rPr lang="en-US" sz="1800" b="1" dirty="0">
                <a:ln w="11430"/>
                <a:effectLst>
                  <a:outerShdw blurRad="50800" dist="39000" dir="5460000" algn="tl">
                    <a:srgbClr val="000000">
                      <a:alpha val="38000"/>
                    </a:srgbClr>
                  </a:outerShdw>
                </a:effectLst>
              </a:rPr>
              <a:t>http://bla.com/#Mary-5</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 </a:t>
            </a:r>
          </a:p>
        </p:txBody>
      </p:sp>
      <p:sp>
        <p:nvSpPr>
          <p:cNvPr id="140292" name="Rectangle 4"/>
          <p:cNvSpPr>
            <a:spLocks noGrp="1" noChangeArrowheads="1"/>
          </p:cNvSpPr>
          <p:nvPr>
            <p:ph type="title"/>
          </p:nvPr>
        </p:nvSpPr>
        <p:spPr>
          <a:xfrm>
            <a:off x="277813" y="74"/>
            <a:ext cx="8229600" cy="620713"/>
          </a:xfrm>
        </p:spPr>
        <p:txBody>
          <a:bodyPr/>
          <a:lstStyle/>
          <a:p>
            <a:pPr eaLnBrk="1" hangingPunct="1"/>
            <a:r>
              <a:rPr lang="en-US" altLang="en-US" sz="3200"/>
              <a:t>Concepts vs. URIs</a:t>
            </a:r>
          </a:p>
        </p:txBody>
      </p:sp>
      <p:sp>
        <p:nvSpPr>
          <p:cNvPr id="7" name="Rectangle 6"/>
          <p:cNvSpPr/>
          <p:nvPr/>
        </p:nvSpPr>
        <p:spPr>
          <a:xfrm>
            <a:off x="608996" y="5399906"/>
            <a:ext cx="1537600"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Ontology-1</a:t>
            </a:r>
          </a:p>
        </p:txBody>
      </p:sp>
      <p:sp>
        <p:nvSpPr>
          <p:cNvPr id="140294" name="Right Brace 3"/>
          <p:cNvSpPr>
            <a:spLocks/>
          </p:cNvSpPr>
          <p:nvPr/>
        </p:nvSpPr>
        <p:spPr bwMode="auto">
          <a:xfrm rot="-5400000">
            <a:off x="2703861" y="1842896"/>
            <a:ext cx="201514" cy="3954067"/>
          </a:xfrm>
          <a:prstGeom prst="rightBrace">
            <a:avLst>
              <a:gd name="adj1" fmla="val 34797"/>
              <a:gd name="adj2" fmla="val 50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pic>
        <p:nvPicPr>
          <p:cNvPr id="14029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213" y="3913262"/>
            <a:ext cx="1485900" cy="153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2209539" y="5418187"/>
            <a:ext cx="1537600"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Ontology-2</a:t>
            </a:r>
          </a:p>
        </p:txBody>
      </p:sp>
      <p:sp>
        <p:nvSpPr>
          <p:cNvPr id="19" name="Rectangle 18"/>
          <p:cNvSpPr/>
          <p:nvPr/>
        </p:nvSpPr>
        <p:spPr>
          <a:xfrm>
            <a:off x="3860325" y="5415604"/>
            <a:ext cx="1537600" cy="40011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Ontology-3</a:t>
            </a:r>
          </a:p>
        </p:txBody>
      </p:sp>
      <p:pic>
        <p:nvPicPr>
          <p:cNvPr id="20" name="Picture 2"/>
          <p:cNvPicPr>
            <a:picLocks noChangeAspect="1" noChangeArrowheads="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06390" y="3943668"/>
            <a:ext cx="1486942" cy="1538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21" name="Picture 2"/>
          <p:cNvPicPr>
            <a:picLocks noChangeAspect="1" noChangeArrowheads="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6151" y="3960589"/>
            <a:ext cx="1486942" cy="1538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140300" name="Rounded Rectangle 13"/>
          <p:cNvSpPr>
            <a:spLocks noChangeArrowheads="1"/>
          </p:cNvSpPr>
          <p:nvPr/>
        </p:nvSpPr>
        <p:spPr bwMode="auto">
          <a:xfrm>
            <a:off x="2160638" y="3894068"/>
            <a:ext cx="1584325" cy="2011680"/>
          </a:xfrm>
          <a:prstGeom prst="roundRect">
            <a:avLst>
              <a:gd name="adj" fmla="val 11000"/>
            </a:avLst>
          </a:prstGeom>
          <a:solidFill>
            <a:schemeClr val="accent1">
              <a:alpha val="36078"/>
            </a:schemeClr>
          </a:solidFill>
          <a:ln w="25400" algn="ctr">
            <a:solidFill>
              <a:srgbClr val="CC3300"/>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40301" name="Right Arrow 14"/>
          <p:cNvSpPr>
            <a:spLocks noChangeArrowheads="1"/>
          </p:cNvSpPr>
          <p:nvPr/>
        </p:nvSpPr>
        <p:spPr bwMode="auto">
          <a:xfrm rot="-2463016">
            <a:off x="2889250" y="2720350"/>
            <a:ext cx="1981200" cy="471297"/>
          </a:xfrm>
          <a:prstGeom prst="rightArrow">
            <a:avLst>
              <a:gd name="adj1" fmla="val 50000"/>
              <a:gd name="adj2" fmla="val 76492"/>
            </a:avLst>
          </a:prstGeom>
          <a:solidFill>
            <a:srgbClr val="0000FF"/>
          </a:solidFill>
          <a:ln w="9525"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40302" name="TextBox 21"/>
          <p:cNvSpPr txBox="1">
            <a:spLocks noChangeArrowheads="1"/>
          </p:cNvSpPr>
          <p:nvPr/>
        </p:nvSpPr>
        <p:spPr bwMode="auto">
          <a:xfrm rot="-1775218">
            <a:off x="1516063" y="4122738"/>
            <a:ext cx="666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000" b="1">
                <a:solidFill>
                  <a:schemeClr val="bg1"/>
                </a:solidFill>
              </a:rPr>
              <a:t>loves</a:t>
            </a:r>
          </a:p>
        </p:txBody>
      </p:sp>
      <p:sp>
        <p:nvSpPr>
          <p:cNvPr id="140303" name="TextBox 22"/>
          <p:cNvSpPr txBox="1">
            <a:spLocks noChangeArrowheads="1"/>
          </p:cNvSpPr>
          <p:nvPr/>
        </p:nvSpPr>
        <p:spPr bwMode="auto">
          <a:xfrm rot="-1775218">
            <a:off x="2935288" y="4151313"/>
            <a:ext cx="666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000" b="1">
                <a:solidFill>
                  <a:schemeClr val="bg1"/>
                </a:solidFill>
              </a:rPr>
              <a:t>loves</a:t>
            </a:r>
          </a:p>
        </p:txBody>
      </p:sp>
      <p:sp>
        <p:nvSpPr>
          <p:cNvPr id="140304" name="TextBox 23"/>
          <p:cNvSpPr txBox="1">
            <a:spLocks noChangeArrowheads="1"/>
          </p:cNvSpPr>
          <p:nvPr/>
        </p:nvSpPr>
        <p:spPr bwMode="auto">
          <a:xfrm rot="-1775218">
            <a:off x="4527550" y="4200525"/>
            <a:ext cx="6667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000" b="1">
                <a:solidFill>
                  <a:schemeClr val="bg1"/>
                </a:solidFill>
              </a:rPr>
              <a:t>loves</a:t>
            </a:r>
          </a:p>
        </p:txBody>
      </p:sp>
      <p:pic>
        <p:nvPicPr>
          <p:cNvPr id="14030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2175" y="3770387"/>
            <a:ext cx="299085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412162" y="3153411"/>
            <a:ext cx="2731838"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Now I got it !</a:t>
            </a:r>
          </a:p>
        </p:txBody>
      </p:sp>
      <p:sp>
        <p:nvSpPr>
          <p:cNvPr id="22" name="Rectangle 21"/>
          <p:cNvSpPr/>
          <p:nvPr/>
        </p:nvSpPr>
        <p:spPr>
          <a:xfrm>
            <a:off x="1718686" y="600882"/>
            <a:ext cx="4716356"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“John loves Mary”</a:t>
            </a:r>
          </a:p>
        </p:txBody>
      </p:sp>
      <p:cxnSp>
        <p:nvCxnSpPr>
          <p:cNvPr id="5" name="Straight Arrow Connector 4"/>
          <p:cNvCxnSpPr/>
          <p:nvPr/>
        </p:nvCxnSpPr>
        <p:spPr bwMode="auto">
          <a:xfrm flipH="1">
            <a:off x="2106390" y="1224981"/>
            <a:ext cx="377378" cy="619843"/>
          </a:xfrm>
          <a:prstGeom prst="straightConnector1">
            <a:avLst/>
          </a:prstGeom>
          <a:solidFill>
            <a:schemeClr val="accent1"/>
          </a:solidFill>
          <a:ln w="50800" cap="flat" cmpd="sng" algn="ctr">
            <a:solidFill>
              <a:schemeClr val="tx1"/>
            </a:solidFill>
            <a:prstDash val="solid"/>
            <a:round/>
            <a:headEnd type="none" w="med" len="lg"/>
            <a:tailEnd type="triangle" w="med" len="lg"/>
          </a:ln>
          <a:effectLst/>
        </p:spPr>
      </p:cxnSp>
      <p:cxnSp>
        <p:nvCxnSpPr>
          <p:cNvPr id="24" name="Straight Arrow Connector 23"/>
          <p:cNvCxnSpPr/>
          <p:nvPr/>
        </p:nvCxnSpPr>
        <p:spPr bwMode="auto">
          <a:xfrm>
            <a:off x="4113330" y="1202084"/>
            <a:ext cx="157386" cy="713868"/>
          </a:xfrm>
          <a:prstGeom prst="straightConnector1">
            <a:avLst/>
          </a:prstGeom>
          <a:solidFill>
            <a:schemeClr val="accent1"/>
          </a:solidFill>
          <a:ln w="50800" cap="flat" cmpd="sng" algn="ctr">
            <a:solidFill>
              <a:schemeClr val="tx1"/>
            </a:solidFill>
            <a:prstDash val="solid"/>
            <a:round/>
            <a:headEnd type="none" w="med" len="lg"/>
            <a:tailEnd type="triangle" w="med" len="lg"/>
          </a:ln>
          <a:effectLst/>
        </p:spPr>
      </p:cxnSp>
      <p:cxnSp>
        <p:nvCxnSpPr>
          <p:cNvPr id="26" name="Straight Arrow Connector 25"/>
          <p:cNvCxnSpPr/>
          <p:nvPr/>
        </p:nvCxnSpPr>
        <p:spPr bwMode="auto">
          <a:xfrm>
            <a:off x="5552986" y="1244692"/>
            <a:ext cx="1395278" cy="664884"/>
          </a:xfrm>
          <a:prstGeom prst="straightConnector1">
            <a:avLst/>
          </a:prstGeom>
          <a:solidFill>
            <a:schemeClr val="accent1"/>
          </a:solidFill>
          <a:ln w="50800" cap="flat" cmpd="sng" algn="ctr">
            <a:solidFill>
              <a:schemeClr val="tx1"/>
            </a:solidFill>
            <a:prstDash val="solid"/>
            <a:round/>
            <a:headEnd type="none" w="med" len="lg"/>
            <a:tailEnd type="triangle" w="med" len="lg"/>
          </a:ln>
          <a:effec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ChangeArrowheads="1"/>
          </p:cNvSpPr>
          <p:nvPr/>
        </p:nvSpPr>
        <p:spPr bwMode="auto">
          <a:xfrm>
            <a:off x="1055688" y="9525"/>
            <a:ext cx="8013700" cy="609600"/>
          </a:xfrm>
          <a:prstGeom prst="rect">
            <a:avLst/>
          </a:prstGeom>
          <a:noFill/>
          <a:ln w="9525">
            <a:noFill/>
            <a:miter lim="800000"/>
            <a:headEnd/>
            <a:tailEnd/>
          </a:ln>
          <a:effectLst/>
        </p:spPr>
        <p:txBody>
          <a:bodyPr anchor="ctr"/>
          <a:lstStyle/>
          <a:p>
            <a:pPr algn="r">
              <a:defRPr/>
            </a:pPr>
            <a:r>
              <a:rPr lang="en-US" sz="3600" b="1" dirty="0">
                <a:solidFill>
                  <a:srgbClr val="006699"/>
                </a:solidFill>
                <a:effectLst>
                  <a:outerShdw blurRad="38100" dist="38100" dir="2700000" algn="tl">
                    <a:srgbClr val="C0C0C0"/>
                  </a:outerShdw>
                </a:effectLst>
                <a:latin typeface="Times New Roman" pitchFamily="18" charset="0"/>
              </a:rPr>
              <a:t>Where we were (dumb links) </a:t>
            </a:r>
          </a:p>
        </p:txBody>
      </p:sp>
      <p:grpSp>
        <p:nvGrpSpPr>
          <p:cNvPr id="87043" name="Group 4"/>
          <p:cNvGrpSpPr>
            <a:grpSpLocks/>
          </p:cNvGrpSpPr>
          <p:nvPr/>
        </p:nvGrpSpPr>
        <p:grpSpPr bwMode="auto">
          <a:xfrm>
            <a:off x="80963" y="1528763"/>
            <a:ext cx="9002712" cy="4540250"/>
            <a:chOff x="80963" y="1528763"/>
            <a:chExt cx="9002712" cy="4540250"/>
          </a:xfrm>
        </p:grpSpPr>
        <p:pic>
          <p:nvPicPr>
            <p:cNvPr id="8704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63" y="1528763"/>
              <a:ext cx="90027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2349500" y="5082023"/>
              <a:ext cx="36416" cy="237255"/>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wrap="none" lIns="18000" tIns="10800" rIns="18000" bIns="10800" anchor="ctr" anchorCtr="1">
              <a:spAutoFit/>
            </a:bodyPr>
            <a:lstStyle/>
            <a:p>
              <a:pPr>
                <a:defRPr/>
              </a:pPr>
              <a:endParaRPr lang="en-US"/>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331915" y="88974"/>
            <a:ext cx="7050087" cy="536575"/>
          </a:xfrm>
        </p:spPr>
        <p:txBody>
          <a:bodyPr/>
          <a:lstStyle/>
          <a:p>
            <a:pPr eaLnBrk="1" hangingPunct="1"/>
            <a:r>
              <a:rPr lang="en-GB" altLang="en-US" sz="4000"/>
              <a:t>Example of RDF Statement</a:t>
            </a:r>
          </a:p>
        </p:txBody>
      </p:sp>
      <p:pic>
        <p:nvPicPr>
          <p:cNvPr id="14131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3800475"/>
            <a:ext cx="7696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p:cNvSpPr txBox="1">
            <a:spLocks noChangeArrowheads="1"/>
          </p:cNvSpPr>
          <p:nvPr/>
        </p:nvSpPr>
        <p:spPr bwMode="auto">
          <a:xfrm>
            <a:off x="609600" y="2047948"/>
            <a:ext cx="3124200" cy="461665"/>
          </a:xfrm>
          <a:prstGeom prst="rect">
            <a:avLst/>
          </a:prstGeom>
          <a:solidFill>
            <a:srgbClr val="CCFFFF"/>
          </a:solidFill>
          <a:ln w="57150" cmpd="thinThick">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latin typeface="Times New Roman" pitchFamily="18" charset="0"/>
              </a:rPr>
              <a:t>Subject (resource)</a:t>
            </a:r>
          </a:p>
        </p:txBody>
      </p:sp>
      <p:sp>
        <p:nvSpPr>
          <p:cNvPr id="141317" name="Text Box 5"/>
          <p:cNvSpPr txBox="1">
            <a:spLocks noChangeArrowheads="1"/>
          </p:cNvSpPr>
          <p:nvPr/>
        </p:nvSpPr>
        <p:spPr bwMode="auto">
          <a:xfrm>
            <a:off x="3733800" y="2047948"/>
            <a:ext cx="4495800" cy="461665"/>
          </a:xfrm>
          <a:prstGeom prst="rect">
            <a:avLst/>
          </a:prstGeom>
          <a:solidFill>
            <a:srgbClr val="CCFFFF"/>
          </a:solidFill>
          <a:ln w="57150" cmpd="thinThick">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ts val="500"/>
              </a:spcBef>
              <a:spcAft>
                <a:spcPts val="500"/>
              </a:spcAft>
              <a:buFontTx/>
              <a:buNone/>
            </a:pPr>
            <a:r>
              <a:rPr lang="en-GB" altLang="en-US" sz="2400">
                <a:latin typeface="Times New Roman" pitchFamily="18" charset="0"/>
              </a:rPr>
              <a:t>http://www.w3.org/Home/Lassila</a:t>
            </a:r>
          </a:p>
        </p:txBody>
      </p:sp>
      <p:sp>
        <p:nvSpPr>
          <p:cNvPr id="141318" name="Text Box 6"/>
          <p:cNvSpPr txBox="1">
            <a:spLocks noChangeArrowheads="1"/>
          </p:cNvSpPr>
          <p:nvPr/>
        </p:nvSpPr>
        <p:spPr bwMode="auto">
          <a:xfrm>
            <a:off x="609600" y="2581348"/>
            <a:ext cx="3124200" cy="461665"/>
          </a:xfrm>
          <a:prstGeom prst="rect">
            <a:avLst/>
          </a:prstGeom>
          <a:solidFill>
            <a:srgbClr val="CCFFFF"/>
          </a:solidFill>
          <a:ln w="57150" cmpd="thinThick">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a:latin typeface="Times New Roman" pitchFamily="18" charset="0"/>
              </a:rPr>
              <a:t>Predicate (property)</a:t>
            </a:r>
          </a:p>
        </p:txBody>
      </p:sp>
      <p:sp>
        <p:nvSpPr>
          <p:cNvPr id="141319" name="Text Box 7"/>
          <p:cNvSpPr txBox="1">
            <a:spLocks noChangeArrowheads="1"/>
          </p:cNvSpPr>
          <p:nvPr/>
        </p:nvSpPr>
        <p:spPr bwMode="auto">
          <a:xfrm>
            <a:off x="3733800" y="2581348"/>
            <a:ext cx="4495800" cy="461665"/>
          </a:xfrm>
          <a:prstGeom prst="rect">
            <a:avLst/>
          </a:prstGeom>
          <a:solidFill>
            <a:srgbClr val="CCFFFF"/>
          </a:solidFill>
          <a:ln w="57150" cmpd="thinThick">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ts val="500"/>
              </a:spcBef>
              <a:spcAft>
                <a:spcPts val="500"/>
              </a:spcAft>
              <a:buFontTx/>
              <a:buNone/>
            </a:pPr>
            <a:r>
              <a:rPr lang="en-GB" altLang="en-US" sz="2400">
                <a:latin typeface="Times New Roman" pitchFamily="18" charset="0"/>
              </a:rPr>
              <a:t>Creator</a:t>
            </a:r>
          </a:p>
        </p:txBody>
      </p:sp>
      <p:sp>
        <p:nvSpPr>
          <p:cNvPr id="141320" name="Text Box 8"/>
          <p:cNvSpPr txBox="1">
            <a:spLocks noChangeArrowheads="1"/>
          </p:cNvSpPr>
          <p:nvPr/>
        </p:nvSpPr>
        <p:spPr bwMode="auto">
          <a:xfrm>
            <a:off x="609600" y="3114748"/>
            <a:ext cx="3124200" cy="461665"/>
          </a:xfrm>
          <a:prstGeom prst="rect">
            <a:avLst/>
          </a:prstGeom>
          <a:solidFill>
            <a:srgbClr val="CCFFFF"/>
          </a:solidFill>
          <a:ln w="57150" cmpd="thinThick">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dirty="0">
                <a:latin typeface="Times New Roman" pitchFamily="18" charset="0"/>
              </a:rPr>
              <a:t>Object (</a:t>
            </a:r>
            <a:r>
              <a:rPr lang="en-GB" altLang="en-US" sz="2400" dirty="0" err="1">
                <a:latin typeface="Times New Roman" pitchFamily="18" charset="0"/>
              </a:rPr>
              <a:t>xsd:literal</a:t>
            </a:r>
            <a:r>
              <a:rPr lang="en-GB" altLang="en-US" sz="2400" dirty="0">
                <a:latin typeface="Times New Roman" pitchFamily="18" charset="0"/>
              </a:rPr>
              <a:t>)</a:t>
            </a:r>
          </a:p>
        </p:txBody>
      </p:sp>
      <p:sp>
        <p:nvSpPr>
          <p:cNvPr id="141321" name="Text Box 9"/>
          <p:cNvSpPr txBox="1">
            <a:spLocks noChangeArrowheads="1"/>
          </p:cNvSpPr>
          <p:nvPr/>
        </p:nvSpPr>
        <p:spPr bwMode="auto">
          <a:xfrm>
            <a:off x="3733800" y="3114748"/>
            <a:ext cx="4495800" cy="461665"/>
          </a:xfrm>
          <a:prstGeom prst="rect">
            <a:avLst/>
          </a:prstGeom>
          <a:solidFill>
            <a:srgbClr val="CCFFFF"/>
          </a:solidFill>
          <a:ln w="57150" cmpd="thinThick">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GB" altLang="en-US" sz="2400" dirty="0">
                <a:latin typeface="Times New Roman" pitchFamily="18" charset="0"/>
              </a:rPr>
              <a:t>“Ora </a:t>
            </a:r>
            <a:r>
              <a:rPr lang="en-GB" altLang="en-US" sz="2400" dirty="0" err="1">
                <a:latin typeface="Times New Roman" pitchFamily="18" charset="0"/>
              </a:rPr>
              <a:t>Lassila</a:t>
            </a:r>
            <a:r>
              <a:rPr lang="en-GB" altLang="en-US" sz="2400" dirty="0">
                <a:latin typeface="Times New Roman" pitchFamily="18" charset="0"/>
              </a:rPr>
              <a:t>”</a:t>
            </a:r>
          </a:p>
        </p:txBody>
      </p:sp>
      <p:sp>
        <p:nvSpPr>
          <p:cNvPr id="141322" name="Text Box 10"/>
          <p:cNvSpPr txBox="1">
            <a:spLocks noChangeArrowheads="1"/>
          </p:cNvSpPr>
          <p:nvPr/>
        </p:nvSpPr>
        <p:spPr bwMode="auto">
          <a:xfrm>
            <a:off x="647700" y="869950"/>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500"/>
              </a:spcBef>
              <a:spcAft>
                <a:spcPts val="500"/>
              </a:spcAft>
              <a:buFontTx/>
              <a:buNone/>
            </a:pPr>
            <a:r>
              <a:rPr lang="en-GB" altLang="en-US" i="1" dirty="0">
                <a:latin typeface="Times New Roman" pitchFamily="18" charset="0"/>
              </a:rPr>
              <a:t>Ora </a:t>
            </a:r>
            <a:r>
              <a:rPr lang="en-GB" altLang="en-US" i="1" dirty="0" err="1">
                <a:latin typeface="Times New Roman" pitchFamily="18" charset="0"/>
              </a:rPr>
              <a:t>Lassila</a:t>
            </a:r>
            <a:r>
              <a:rPr lang="en-GB" altLang="en-US" i="1" dirty="0">
                <a:latin typeface="Times New Roman" pitchFamily="18" charset="0"/>
              </a:rPr>
              <a:t> is the creator of the resource http://www.w3.org/Home/Lassila.</a:t>
            </a:r>
            <a:endParaRPr lang="en-GB" altLang="en-US" sz="2400" dirty="0">
              <a:latin typeface="Times New Roman" pitchFamily="18" charset="0"/>
            </a:endParaRPr>
          </a:p>
        </p:txBody>
      </p:sp>
      <p:sp>
        <p:nvSpPr>
          <p:cNvPr id="141323" name="TextBox 1"/>
          <p:cNvSpPr txBox="1">
            <a:spLocks noChangeArrowheads="1"/>
          </p:cNvSpPr>
          <p:nvPr/>
        </p:nvSpPr>
        <p:spPr bwMode="auto">
          <a:xfrm>
            <a:off x="468314" y="5922963"/>
            <a:ext cx="8135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t>Lets represent the above statement in RDF/XML in accordance with the “serialization” and the “abbreviated” syntax (see next slides):</a:t>
            </a:r>
          </a:p>
        </p:txBody>
      </p:sp>
      <p:sp>
        <p:nvSpPr>
          <p:cNvPr id="2" name="Rectangle 1"/>
          <p:cNvSpPr>
            <a:spLocks noChangeArrowheads="1"/>
          </p:cNvSpPr>
          <p:nvPr/>
        </p:nvSpPr>
        <p:spPr bwMode="auto">
          <a:xfrm>
            <a:off x="755576" y="3735387"/>
            <a:ext cx="7092280" cy="384008"/>
          </a:xfrm>
          <a:prstGeom prst="rect">
            <a:avLst/>
          </a:prstGeom>
          <a:solidFill>
            <a:srgbClr val="F7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900" b="1" i="0" u="none" strike="noStrike" cap="none" normalizeH="0" baseline="0" dirty="0" err="1">
                <a:ln>
                  <a:noFill/>
                </a:ln>
                <a:solidFill>
                  <a:srgbClr val="374151"/>
                </a:solidFill>
                <a:effectLst/>
                <a:latin typeface="+mj-lt"/>
              </a:rPr>
              <a:t>xsd:literal</a:t>
            </a:r>
            <a:r>
              <a:rPr kumimoji="0" lang="en-US" altLang="fi-FI" sz="900" b="0" i="0" u="none" strike="noStrike" cap="none" normalizeH="0" baseline="0" dirty="0">
                <a:ln>
                  <a:noFill/>
                </a:ln>
                <a:solidFill>
                  <a:srgbClr val="374151"/>
                </a:solidFill>
                <a:effectLst/>
                <a:latin typeface="+mj-lt"/>
              </a:rPr>
              <a:t> refers to the datatype representing literal values. It is part of the XML Schema Datatypes (XSD) specification, which provides a set of built-in datatypes for representing data in XML documents. </a:t>
            </a:r>
            <a:r>
              <a:rPr kumimoji="0" lang="en-US" altLang="fi-FI" sz="900" b="1" i="0" u="none" strike="noStrike" cap="none" normalizeH="0" baseline="0" dirty="0" err="1">
                <a:ln>
                  <a:noFill/>
                </a:ln>
                <a:solidFill>
                  <a:srgbClr val="374151"/>
                </a:solidFill>
                <a:effectLst/>
                <a:latin typeface="+mj-lt"/>
              </a:rPr>
              <a:t>xsd:literal</a:t>
            </a:r>
            <a:r>
              <a:rPr kumimoji="0" lang="en-US" altLang="fi-FI" sz="900" b="0" i="0" u="none" strike="noStrike" cap="none" normalizeH="0" baseline="0" dirty="0">
                <a:ln>
                  <a:noFill/>
                </a:ln>
                <a:solidFill>
                  <a:srgbClr val="374151"/>
                </a:solidFill>
                <a:effectLst/>
                <a:latin typeface="+mj-lt"/>
              </a:rPr>
              <a:t> represents plain literal values in RDF, such as strings</a:t>
            </a:r>
            <a:endParaRPr kumimoji="0" lang="en-US" altLang="fi-FI" sz="900" b="0" i="0" u="none" strike="noStrike" cap="none" normalizeH="0" baseline="0" dirty="0">
              <a:ln>
                <a:noFill/>
              </a:ln>
              <a:solidFill>
                <a:schemeClr val="tx1"/>
              </a:solidFill>
              <a:effectLst/>
              <a:latin typeface="+mj-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043608" y="131249"/>
            <a:ext cx="7772400" cy="679450"/>
          </a:xfrm>
        </p:spPr>
        <p:txBody>
          <a:bodyPr/>
          <a:lstStyle/>
          <a:p>
            <a:pPr eaLnBrk="1" hangingPunct="1"/>
            <a:r>
              <a:rPr lang="en-GB" altLang="en-US" sz="4000" dirty="0"/>
              <a:t>RDF statement example</a:t>
            </a:r>
            <a:br>
              <a:rPr lang="en-GB" altLang="en-US" sz="4000" dirty="0"/>
            </a:br>
            <a:r>
              <a:rPr lang="en-GB" altLang="en-US" sz="3200" dirty="0"/>
              <a:t>in RDF/XML serialization syntax</a:t>
            </a:r>
            <a:endParaRPr lang="en-GB" altLang="en-US" sz="4000" dirty="0"/>
          </a:p>
        </p:txBody>
      </p:sp>
      <p:sp>
        <p:nvSpPr>
          <p:cNvPr id="142339" name="Text Box 3"/>
          <p:cNvSpPr txBox="1">
            <a:spLocks noChangeArrowheads="1"/>
          </p:cNvSpPr>
          <p:nvPr/>
        </p:nvSpPr>
        <p:spPr bwMode="auto">
          <a:xfrm>
            <a:off x="251520" y="1278732"/>
            <a:ext cx="71192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500"/>
              </a:spcBef>
              <a:spcAft>
                <a:spcPts val="500"/>
              </a:spcAft>
              <a:buFontTx/>
              <a:buNone/>
            </a:pPr>
            <a:r>
              <a:rPr lang="en-GB" altLang="en-US" i="1" u="sng" dirty="0">
                <a:latin typeface="Times New Roman" pitchFamily="18" charset="0"/>
              </a:rPr>
              <a:t>Ora </a:t>
            </a:r>
            <a:r>
              <a:rPr lang="en-GB" altLang="en-US" i="1" u="sng" dirty="0" err="1">
                <a:latin typeface="Times New Roman" pitchFamily="18" charset="0"/>
              </a:rPr>
              <a:t>Lassila</a:t>
            </a:r>
            <a:r>
              <a:rPr lang="en-GB" altLang="en-US" i="1" u="sng" dirty="0">
                <a:latin typeface="Times New Roman" pitchFamily="18" charset="0"/>
              </a:rPr>
              <a:t> </a:t>
            </a:r>
            <a:r>
              <a:rPr lang="en-GB" altLang="en-US" i="1" dirty="0">
                <a:latin typeface="Times New Roman" pitchFamily="18" charset="0"/>
              </a:rPr>
              <a:t>is the </a:t>
            </a:r>
            <a:r>
              <a:rPr lang="en-GB" altLang="en-US" i="1" u="sng" dirty="0">
                <a:latin typeface="Times New Roman" pitchFamily="18" charset="0"/>
              </a:rPr>
              <a:t>creator</a:t>
            </a:r>
            <a:r>
              <a:rPr lang="en-GB" altLang="en-US" i="1" dirty="0">
                <a:latin typeface="Times New Roman" pitchFamily="18" charset="0"/>
              </a:rPr>
              <a:t> of the resource </a:t>
            </a:r>
            <a:r>
              <a:rPr lang="en-GB" altLang="en-US" i="1" dirty="0">
                <a:latin typeface="Times New Roman" pitchFamily="18" charset="0"/>
                <a:hlinkClick r:id="rId2"/>
              </a:rPr>
              <a:t>http://www.w3.org/Home/Lassila</a:t>
            </a:r>
            <a:r>
              <a:rPr lang="en-GB" altLang="en-US" i="1" dirty="0">
                <a:latin typeface="Times New Roman" pitchFamily="18" charset="0"/>
              </a:rPr>
              <a:t> .</a:t>
            </a:r>
            <a:endParaRPr lang="en-GB" altLang="en-US" sz="2400" dirty="0">
              <a:latin typeface="Times New Roman" pitchFamily="18" charset="0"/>
            </a:endParaRPr>
          </a:p>
        </p:txBody>
      </p:sp>
      <p:sp>
        <p:nvSpPr>
          <p:cNvPr id="142340" name="Text Box 4"/>
          <p:cNvSpPr txBox="1">
            <a:spLocks noChangeArrowheads="1"/>
          </p:cNvSpPr>
          <p:nvPr/>
        </p:nvSpPr>
        <p:spPr bwMode="auto">
          <a:xfrm>
            <a:off x="179512" y="3462048"/>
            <a:ext cx="8915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en-US" sz="2800" b="1" dirty="0">
                <a:solidFill>
                  <a:srgbClr val="0000CC"/>
                </a:solidFill>
                <a:latin typeface="Courier New" pitchFamily="49" charset="0"/>
              </a:rPr>
              <a:t>&lt;</a:t>
            </a:r>
            <a:r>
              <a:rPr lang="en-GB" altLang="en-US" sz="2800" b="1" dirty="0" err="1">
                <a:solidFill>
                  <a:srgbClr val="0000CC"/>
                </a:solidFill>
                <a:latin typeface="Courier New" pitchFamily="49" charset="0"/>
              </a:rPr>
              <a:t>rdf:RDF</a:t>
            </a:r>
            <a:r>
              <a:rPr lang="en-GB" altLang="en-US" sz="2800" b="1" dirty="0">
                <a:solidFill>
                  <a:srgbClr val="0000CC"/>
                </a:solidFill>
                <a:latin typeface="Courier New" pitchFamily="49" charset="0"/>
              </a:rPr>
              <a:t>&gt;</a:t>
            </a:r>
          </a:p>
          <a:p>
            <a:pPr>
              <a:spcBef>
                <a:spcPct val="0"/>
              </a:spcBef>
              <a:buFontTx/>
              <a:buNone/>
            </a:pPr>
            <a:r>
              <a:rPr lang="en-GB" altLang="en-US" sz="2800" b="1" dirty="0">
                <a:solidFill>
                  <a:srgbClr val="0000CC"/>
                </a:solidFill>
                <a:latin typeface="Courier New" pitchFamily="49" charset="0"/>
              </a:rPr>
              <a:t>  &lt;</a:t>
            </a:r>
            <a:r>
              <a:rPr lang="en-GB" altLang="en-US" sz="2800" b="1" dirty="0" err="1">
                <a:solidFill>
                  <a:srgbClr val="0000CC"/>
                </a:solidFill>
                <a:latin typeface="Courier New" pitchFamily="49" charset="0"/>
              </a:rPr>
              <a:t>rdf:Description</a:t>
            </a:r>
            <a:r>
              <a:rPr lang="en-GB" altLang="en-US" sz="2800" b="1" dirty="0">
                <a:solidFill>
                  <a:srgbClr val="0000CC"/>
                </a:solidFill>
                <a:latin typeface="Courier New" pitchFamily="49" charset="0"/>
              </a:rPr>
              <a:t> </a:t>
            </a:r>
            <a:r>
              <a:rPr lang="en-GB" altLang="en-US" sz="2800" b="1" dirty="0" err="1">
                <a:solidFill>
                  <a:srgbClr val="0000CC"/>
                </a:solidFill>
                <a:latin typeface="Courier New" pitchFamily="49" charset="0"/>
              </a:rPr>
              <a:t>rdf:</a:t>
            </a:r>
            <a:r>
              <a:rPr lang="en-GB" altLang="en-US" sz="2800" b="1" dirty="0" err="1">
                <a:solidFill>
                  <a:srgbClr val="663300"/>
                </a:solidFill>
                <a:latin typeface="Courier New" pitchFamily="49" charset="0"/>
              </a:rPr>
              <a:t>about</a:t>
            </a:r>
            <a:r>
              <a:rPr lang="en-GB" altLang="en-US" sz="2800" b="1" dirty="0">
                <a:solidFill>
                  <a:srgbClr val="0000CC"/>
                </a:solidFill>
                <a:latin typeface="Courier New" pitchFamily="49" charset="0"/>
              </a:rPr>
              <a:t>=  </a:t>
            </a:r>
          </a:p>
          <a:p>
            <a:pPr>
              <a:spcBef>
                <a:spcPct val="0"/>
              </a:spcBef>
              <a:buFontTx/>
              <a:buNone/>
            </a:pPr>
            <a:r>
              <a:rPr lang="en-GB" altLang="en-US" sz="2800" b="1" dirty="0">
                <a:solidFill>
                  <a:srgbClr val="0000CC"/>
                </a:solidFill>
                <a:latin typeface="Courier New" pitchFamily="49" charset="0"/>
              </a:rPr>
              <a:t>       "</a:t>
            </a:r>
            <a:r>
              <a:rPr lang="en-GB" altLang="en-US" sz="2800" b="1" dirty="0">
                <a:solidFill>
                  <a:srgbClr val="FF0000"/>
                </a:solidFill>
                <a:latin typeface="Courier New" pitchFamily="49" charset="0"/>
              </a:rPr>
              <a:t>http://www.w3.org/Home/Lassila</a:t>
            </a:r>
            <a:r>
              <a:rPr lang="en-GB" altLang="en-US" sz="2800" b="1" dirty="0">
                <a:solidFill>
                  <a:srgbClr val="0000CC"/>
                </a:solidFill>
                <a:latin typeface="Courier New" pitchFamily="49" charset="0"/>
              </a:rPr>
              <a:t>"&gt;</a:t>
            </a:r>
          </a:p>
          <a:p>
            <a:pPr>
              <a:spcBef>
                <a:spcPct val="0"/>
              </a:spcBef>
              <a:buFontTx/>
              <a:buNone/>
            </a:pPr>
            <a:r>
              <a:rPr lang="en-GB" altLang="en-US" sz="2800" b="1" dirty="0">
                <a:solidFill>
                  <a:srgbClr val="0000CC"/>
                </a:solidFill>
                <a:latin typeface="Courier New" pitchFamily="49" charset="0"/>
              </a:rPr>
              <a:t>    &lt;</a:t>
            </a:r>
            <a:r>
              <a:rPr lang="en-GB" altLang="en-US" sz="2800" b="1" dirty="0" err="1">
                <a:solidFill>
                  <a:srgbClr val="0000CC"/>
                </a:solidFill>
                <a:latin typeface="Courier New" pitchFamily="49" charset="0"/>
              </a:rPr>
              <a:t>s:Creator</a:t>
            </a:r>
            <a:r>
              <a:rPr lang="en-GB" altLang="en-US" sz="2800" b="1" dirty="0">
                <a:solidFill>
                  <a:srgbClr val="0000CC"/>
                </a:solidFill>
                <a:latin typeface="Courier New" pitchFamily="49" charset="0"/>
              </a:rPr>
              <a:t>&gt;</a:t>
            </a:r>
            <a:r>
              <a:rPr lang="en-GB" altLang="en-US" sz="2800" b="1" dirty="0" err="1">
                <a:latin typeface="Courier New" pitchFamily="49" charset="0"/>
              </a:rPr>
              <a:t>Ora</a:t>
            </a:r>
            <a:r>
              <a:rPr lang="en-GB" altLang="en-US" sz="2800" b="1" dirty="0">
                <a:latin typeface="Courier New" pitchFamily="49" charset="0"/>
              </a:rPr>
              <a:t> </a:t>
            </a:r>
            <a:r>
              <a:rPr lang="en-GB" altLang="en-US" sz="2800" b="1" dirty="0" err="1">
                <a:latin typeface="Courier New" pitchFamily="49" charset="0"/>
              </a:rPr>
              <a:t>Lassila</a:t>
            </a:r>
            <a:r>
              <a:rPr lang="en-GB" altLang="en-US" sz="2800" b="1" dirty="0">
                <a:solidFill>
                  <a:srgbClr val="0000CC"/>
                </a:solidFill>
                <a:latin typeface="Courier New" pitchFamily="49" charset="0"/>
              </a:rPr>
              <a:t>&lt;/</a:t>
            </a:r>
            <a:r>
              <a:rPr lang="en-GB" altLang="en-US" sz="2800" b="1" dirty="0" err="1">
                <a:solidFill>
                  <a:srgbClr val="0000CC"/>
                </a:solidFill>
                <a:latin typeface="Courier New" pitchFamily="49" charset="0"/>
              </a:rPr>
              <a:t>s:Creator</a:t>
            </a:r>
            <a:r>
              <a:rPr lang="en-GB" altLang="en-US" sz="2800" b="1" dirty="0">
                <a:solidFill>
                  <a:srgbClr val="0000CC"/>
                </a:solidFill>
                <a:latin typeface="Courier New" pitchFamily="49" charset="0"/>
              </a:rPr>
              <a:t>&gt;</a:t>
            </a:r>
          </a:p>
          <a:p>
            <a:pPr>
              <a:spcBef>
                <a:spcPct val="0"/>
              </a:spcBef>
              <a:buFontTx/>
              <a:buNone/>
            </a:pPr>
            <a:r>
              <a:rPr lang="en-GB" altLang="en-US" sz="2800" b="1" dirty="0">
                <a:solidFill>
                  <a:srgbClr val="0000CC"/>
                </a:solidFill>
                <a:latin typeface="Courier New" pitchFamily="49" charset="0"/>
              </a:rPr>
              <a:t>  &lt;/</a:t>
            </a:r>
            <a:r>
              <a:rPr lang="en-GB" altLang="en-US" sz="2800" b="1" dirty="0" err="1">
                <a:solidFill>
                  <a:srgbClr val="0000CC"/>
                </a:solidFill>
                <a:latin typeface="Courier New" pitchFamily="49" charset="0"/>
              </a:rPr>
              <a:t>rdf:Description</a:t>
            </a:r>
            <a:r>
              <a:rPr lang="en-GB" altLang="en-US" sz="2800" b="1" dirty="0">
                <a:solidFill>
                  <a:srgbClr val="0000CC"/>
                </a:solidFill>
                <a:latin typeface="Courier New" pitchFamily="49" charset="0"/>
              </a:rPr>
              <a:t>&gt;</a:t>
            </a:r>
          </a:p>
          <a:p>
            <a:pPr>
              <a:spcBef>
                <a:spcPct val="0"/>
              </a:spcBef>
              <a:buFontTx/>
              <a:buNone/>
            </a:pPr>
            <a:r>
              <a:rPr lang="en-GB" altLang="en-US" sz="2800" b="1" dirty="0">
                <a:solidFill>
                  <a:srgbClr val="0000CC"/>
                </a:solidFill>
                <a:latin typeface="Courier New" pitchFamily="49" charset="0"/>
              </a:rPr>
              <a:t>&lt;/</a:t>
            </a:r>
            <a:r>
              <a:rPr lang="en-GB" altLang="en-US" sz="2800" b="1" dirty="0" err="1">
                <a:solidFill>
                  <a:srgbClr val="0000CC"/>
                </a:solidFill>
                <a:latin typeface="Courier New" pitchFamily="49" charset="0"/>
              </a:rPr>
              <a:t>rdf:RDF</a:t>
            </a:r>
            <a:r>
              <a:rPr lang="en-GB" altLang="en-US" sz="2800" b="1" dirty="0">
                <a:solidFill>
                  <a:srgbClr val="0000CC"/>
                </a:solidFill>
                <a:latin typeface="Courier New" pitchFamily="49" charset="0"/>
              </a:rPr>
              <a:t>&gt;</a:t>
            </a:r>
            <a:endParaRPr lang="en-GB" altLang="en-US" sz="2800" dirty="0">
              <a:latin typeface="Times New Roman" pitchFamily="18" charset="0"/>
            </a:endParaRPr>
          </a:p>
        </p:txBody>
      </p:sp>
      <p:sp>
        <p:nvSpPr>
          <p:cNvPr id="7" name="Right Arrow 14"/>
          <p:cNvSpPr>
            <a:spLocks noChangeArrowheads="1"/>
          </p:cNvSpPr>
          <p:nvPr/>
        </p:nvSpPr>
        <p:spPr bwMode="auto">
          <a:xfrm rot="5400000">
            <a:off x="3707063" y="2797309"/>
            <a:ext cx="1080121" cy="471297"/>
          </a:xfrm>
          <a:prstGeom prst="rightArrow">
            <a:avLst>
              <a:gd name="adj1" fmla="val 50000"/>
              <a:gd name="adj2" fmla="val 76213"/>
            </a:avLst>
          </a:prstGeom>
          <a:solidFill>
            <a:srgbClr val="0000FF"/>
          </a:solidFill>
          <a:ln w="9525"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 name="Rectangle 1"/>
          <p:cNvSpPr/>
          <p:nvPr/>
        </p:nvSpPr>
        <p:spPr>
          <a:xfrm>
            <a:off x="4338757" y="2931909"/>
            <a:ext cx="4477251" cy="307777"/>
          </a:xfrm>
          <a:prstGeom prst="rect">
            <a:avLst/>
          </a:prstGeom>
        </p:spPr>
        <p:txBody>
          <a:bodyPr wrap="none">
            <a:spAutoFit/>
          </a:bodyPr>
          <a:lstStyle/>
          <a:p>
            <a:r>
              <a:rPr lang="en-US" altLang="en-US" dirty="0"/>
              <a:t>RDF/XML in accordance with the “serialization” syntax</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219200" y="228600"/>
            <a:ext cx="7772400" cy="679450"/>
          </a:xfrm>
        </p:spPr>
        <p:txBody>
          <a:bodyPr/>
          <a:lstStyle/>
          <a:p>
            <a:pPr eaLnBrk="1" hangingPunct="1"/>
            <a:r>
              <a:rPr lang="en-GB" altLang="en-US" sz="4000"/>
              <a:t>RDF Example </a:t>
            </a:r>
            <a:r>
              <a:rPr lang="en-GB" altLang="en-US" sz="3200"/>
              <a:t>in serialization syntax</a:t>
            </a:r>
            <a:r>
              <a:rPr lang="en-GB" altLang="en-US" sz="4000"/>
              <a:t> (subject of statement)</a:t>
            </a:r>
          </a:p>
        </p:txBody>
      </p:sp>
      <p:sp>
        <p:nvSpPr>
          <p:cNvPr id="142339" name="Text Box 3"/>
          <p:cNvSpPr txBox="1">
            <a:spLocks noChangeArrowheads="1"/>
          </p:cNvSpPr>
          <p:nvPr/>
        </p:nvSpPr>
        <p:spPr bwMode="auto">
          <a:xfrm>
            <a:off x="381000" y="167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500"/>
              </a:spcBef>
              <a:spcAft>
                <a:spcPts val="500"/>
              </a:spcAft>
              <a:buFontTx/>
              <a:buNone/>
            </a:pPr>
            <a:r>
              <a:rPr lang="en-GB" altLang="en-US" i="1" dirty="0">
                <a:latin typeface="Times New Roman" pitchFamily="18" charset="0"/>
              </a:rPr>
              <a:t>Ora </a:t>
            </a:r>
            <a:r>
              <a:rPr lang="en-GB" altLang="en-US" i="1" dirty="0" err="1">
                <a:latin typeface="Times New Roman" pitchFamily="18" charset="0"/>
              </a:rPr>
              <a:t>Lassila</a:t>
            </a:r>
            <a:r>
              <a:rPr lang="en-GB" altLang="en-US" i="1" dirty="0">
                <a:latin typeface="Times New Roman" pitchFamily="18" charset="0"/>
              </a:rPr>
              <a:t> is the creator of the resource http://www.w3.org/Home/Lassila.</a:t>
            </a:r>
            <a:endParaRPr lang="en-GB" altLang="en-US" sz="2400" dirty="0">
              <a:latin typeface="Times New Roman" pitchFamily="18" charset="0"/>
            </a:endParaRPr>
          </a:p>
        </p:txBody>
      </p:sp>
      <p:sp>
        <p:nvSpPr>
          <p:cNvPr id="142340" name="Text Box 4"/>
          <p:cNvSpPr txBox="1">
            <a:spLocks noChangeArrowheads="1"/>
          </p:cNvSpPr>
          <p:nvPr/>
        </p:nvSpPr>
        <p:spPr bwMode="auto">
          <a:xfrm>
            <a:off x="161925" y="3200400"/>
            <a:ext cx="8915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en-US" sz="2800" b="1">
                <a:solidFill>
                  <a:srgbClr val="0000CC"/>
                </a:solidFill>
                <a:latin typeface="Courier New" pitchFamily="49" charset="0"/>
              </a:rPr>
              <a:t>&lt;rdf:RDF&gt;</a:t>
            </a:r>
          </a:p>
          <a:p>
            <a:pPr>
              <a:spcBef>
                <a:spcPct val="0"/>
              </a:spcBef>
              <a:buFontTx/>
              <a:buNone/>
            </a:pPr>
            <a:r>
              <a:rPr lang="en-GB" altLang="en-US" sz="2800" b="1">
                <a:solidFill>
                  <a:srgbClr val="0000CC"/>
                </a:solidFill>
                <a:latin typeface="Courier New" pitchFamily="49" charset="0"/>
              </a:rPr>
              <a:t>  &lt;rdf:Description rdf:</a:t>
            </a:r>
            <a:r>
              <a:rPr lang="en-GB" altLang="en-US" sz="2800" b="1">
                <a:solidFill>
                  <a:srgbClr val="663300"/>
                </a:solidFill>
                <a:latin typeface="Courier New" pitchFamily="49" charset="0"/>
              </a:rPr>
              <a:t>about</a:t>
            </a:r>
            <a:r>
              <a:rPr lang="en-GB" altLang="en-US" sz="2800" b="1">
                <a:solidFill>
                  <a:srgbClr val="0000CC"/>
                </a:solidFill>
                <a:latin typeface="Courier New" pitchFamily="49" charset="0"/>
              </a:rPr>
              <a:t>=  </a:t>
            </a:r>
          </a:p>
          <a:p>
            <a:pPr>
              <a:spcBef>
                <a:spcPct val="0"/>
              </a:spcBef>
              <a:buFontTx/>
              <a:buNone/>
            </a:pPr>
            <a:r>
              <a:rPr lang="en-GB" altLang="en-US" sz="2800" b="1">
                <a:solidFill>
                  <a:srgbClr val="0000CC"/>
                </a:solidFill>
                <a:latin typeface="Courier New" pitchFamily="49" charset="0"/>
              </a:rPr>
              <a:t>       "</a:t>
            </a:r>
            <a:r>
              <a:rPr lang="en-GB" altLang="en-US" sz="2800" b="1">
                <a:solidFill>
                  <a:srgbClr val="FF0000"/>
                </a:solidFill>
                <a:latin typeface="Courier New" pitchFamily="49" charset="0"/>
              </a:rPr>
              <a:t>http://www.w3.org/Home/Lassila</a:t>
            </a:r>
            <a:r>
              <a:rPr lang="en-GB" altLang="en-US" sz="2800" b="1">
                <a:solidFill>
                  <a:srgbClr val="0000CC"/>
                </a:solidFill>
                <a:latin typeface="Courier New" pitchFamily="49" charset="0"/>
              </a:rPr>
              <a:t>"&gt;</a:t>
            </a:r>
          </a:p>
          <a:p>
            <a:pPr>
              <a:spcBef>
                <a:spcPct val="0"/>
              </a:spcBef>
              <a:buFontTx/>
              <a:buNone/>
            </a:pPr>
            <a:r>
              <a:rPr lang="en-GB" altLang="en-US" sz="2800" b="1">
                <a:solidFill>
                  <a:srgbClr val="0000CC"/>
                </a:solidFill>
                <a:latin typeface="Courier New" pitchFamily="49" charset="0"/>
              </a:rPr>
              <a:t>    &lt;s:Creator&gt;</a:t>
            </a:r>
            <a:r>
              <a:rPr lang="en-GB" altLang="en-US" sz="2800" b="1">
                <a:latin typeface="Courier New" pitchFamily="49" charset="0"/>
              </a:rPr>
              <a:t>Ora Lassila</a:t>
            </a:r>
            <a:r>
              <a:rPr lang="en-GB" altLang="en-US" sz="2800" b="1">
                <a:solidFill>
                  <a:srgbClr val="0000CC"/>
                </a:solidFill>
                <a:latin typeface="Courier New" pitchFamily="49" charset="0"/>
              </a:rPr>
              <a:t>&lt;/s:Creator&gt;</a:t>
            </a:r>
          </a:p>
          <a:p>
            <a:pPr>
              <a:spcBef>
                <a:spcPct val="0"/>
              </a:spcBef>
              <a:buFontTx/>
              <a:buNone/>
            </a:pPr>
            <a:r>
              <a:rPr lang="en-GB" altLang="en-US" sz="2800" b="1">
                <a:solidFill>
                  <a:srgbClr val="0000CC"/>
                </a:solidFill>
                <a:latin typeface="Courier New" pitchFamily="49" charset="0"/>
              </a:rPr>
              <a:t>  &lt;/rdf:Description&gt;</a:t>
            </a:r>
          </a:p>
          <a:p>
            <a:pPr>
              <a:spcBef>
                <a:spcPct val="0"/>
              </a:spcBef>
              <a:buFontTx/>
              <a:buNone/>
            </a:pPr>
            <a:r>
              <a:rPr lang="en-GB" altLang="en-US" sz="2800" b="1">
                <a:solidFill>
                  <a:srgbClr val="0000CC"/>
                </a:solidFill>
                <a:latin typeface="Courier New" pitchFamily="49" charset="0"/>
              </a:rPr>
              <a:t>&lt;/rdf:RDF&gt;</a:t>
            </a:r>
            <a:endParaRPr lang="en-GB" altLang="en-US" sz="2800">
              <a:latin typeface="Times New Roman" pitchFamily="18" charset="0"/>
            </a:endParaRPr>
          </a:p>
        </p:txBody>
      </p:sp>
      <p:sp>
        <p:nvSpPr>
          <p:cNvPr id="142341" name="Rectangle 5"/>
          <p:cNvSpPr>
            <a:spLocks noChangeArrowheads="1"/>
          </p:cNvSpPr>
          <p:nvPr/>
        </p:nvSpPr>
        <p:spPr bwMode="auto">
          <a:xfrm>
            <a:off x="1908212" y="4149799"/>
            <a:ext cx="6480175" cy="358775"/>
          </a:xfrm>
          <a:prstGeom prst="rect">
            <a:avLst/>
          </a:prstGeom>
          <a:solidFill>
            <a:srgbClr val="FF99CC">
              <a:alpha val="30980"/>
            </a:srgbClr>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42342" name="AutoShape 6"/>
          <p:cNvSpPr>
            <a:spLocks noChangeArrowheads="1"/>
          </p:cNvSpPr>
          <p:nvPr/>
        </p:nvSpPr>
        <p:spPr bwMode="auto">
          <a:xfrm>
            <a:off x="7335839" y="2997200"/>
            <a:ext cx="1800225" cy="503238"/>
          </a:xfrm>
          <a:prstGeom prst="wedgeRoundRectCallout">
            <a:avLst>
              <a:gd name="adj1" fmla="val -103264"/>
              <a:gd name="adj2" fmla="val 177130"/>
              <a:gd name="adj3" fmla="val 16667"/>
            </a:avLst>
          </a:prstGeom>
          <a:solidFill>
            <a:srgbClr val="FFFF66"/>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2400">
                <a:latin typeface="Times New Roman" pitchFamily="18" charset="0"/>
              </a:rPr>
              <a:t>Subject</a:t>
            </a:r>
          </a:p>
        </p:txBody>
      </p:sp>
    </p:spTree>
    <p:extLst>
      <p:ext uri="{BB962C8B-B14F-4D97-AF65-F5344CB8AC3E}">
        <p14:creationId xmlns:p14="http://schemas.microsoft.com/office/powerpoint/2010/main" val="2057920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895350" y="228674"/>
            <a:ext cx="8210550" cy="608013"/>
          </a:xfrm>
        </p:spPr>
        <p:txBody>
          <a:bodyPr/>
          <a:lstStyle/>
          <a:p>
            <a:pPr eaLnBrk="1" hangingPunct="1"/>
            <a:r>
              <a:rPr lang="en-GB" altLang="en-US" sz="4000"/>
              <a:t>RDF Example </a:t>
            </a:r>
            <a:r>
              <a:rPr lang="en-GB" altLang="en-US" sz="3200"/>
              <a:t>in serialization syntax</a:t>
            </a:r>
            <a:r>
              <a:rPr lang="en-GB" altLang="en-US" sz="4000"/>
              <a:t> (predicate of statement)</a:t>
            </a:r>
          </a:p>
        </p:txBody>
      </p:sp>
      <p:sp>
        <p:nvSpPr>
          <p:cNvPr id="143363" name="Text Box 3"/>
          <p:cNvSpPr txBox="1">
            <a:spLocks noChangeArrowheads="1"/>
          </p:cNvSpPr>
          <p:nvPr/>
        </p:nvSpPr>
        <p:spPr bwMode="auto">
          <a:xfrm>
            <a:off x="381000" y="167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500"/>
              </a:spcBef>
              <a:spcAft>
                <a:spcPts val="500"/>
              </a:spcAft>
              <a:buFontTx/>
              <a:buNone/>
            </a:pPr>
            <a:r>
              <a:rPr lang="en-GB" altLang="en-US" i="1" dirty="0">
                <a:latin typeface="Times New Roman" pitchFamily="18" charset="0"/>
              </a:rPr>
              <a:t>Ora </a:t>
            </a:r>
            <a:r>
              <a:rPr lang="en-GB" altLang="en-US" i="1" dirty="0" err="1">
                <a:latin typeface="Times New Roman" pitchFamily="18" charset="0"/>
              </a:rPr>
              <a:t>Lassila</a:t>
            </a:r>
            <a:r>
              <a:rPr lang="en-GB" altLang="en-US" i="1" dirty="0">
                <a:latin typeface="Times New Roman" pitchFamily="18" charset="0"/>
              </a:rPr>
              <a:t> is the creator of the resource http://www.w3.org/Home/Lassila.</a:t>
            </a:r>
            <a:endParaRPr lang="en-GB" altLang="en-US" sz="2400" dirty="0">
              <a:latin typeface="Times New Roman" pitchFamily="18" charset="0"/>
            </a:endParaRPr>
          </a:p>
        </p:txBody>
      </p:sp>
      <p:sp>
        <p:nvSpPr>
          <p:cNvPr id="143364" name="Text Box 4"/>
          <p:cNvSpPr txBox="1">
            <a:spLocks noChangeArrowheads="1"/>
          </p:cNvSpPr>
          <p:nvPr/>
        </p:nvSpPr>
        <p:spPr bwMode="auto">
          <a:xfrm>
            <a:off x="161925" y="3200400"/>
            <a:ext cx="8915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en-US" sz="2800" b="1">
                <a:solidFill>
                  <a:srgbClr val="0000CC"/>
                </a:solidFill>
                <a:latin typeface="Courier New" pitchFamily="49" charset="0"/>
              </a:rPr>
              <a:t>&lt;rdf:RDF&gt;</a:t>
            </a:r>
          </a:p>
          <a:p>
            <a:pPr>
              <a:spcBef>
                <a:spcPct val="0"/>
              </a:spcBef>
              <a:buFontTx/>
              <a:buNone/>
            </a:pPr>
            <a:r>
              <a:rPr lang="en-GB" altLang="en-US" sz="2800" b="1">
                <a:solidFill>
                  <a:srgbClr val="0000CC"/>
                </a:solidFill>
                <a:latin typeface="Courier New" pitchFamily="49" charset="0"/>
              </a:rPr>
              <a:t>  &lt;rdf:Description rdf:</a:t>
            </a:r>
            <a:r>
              <a:rPr lang="en-GB" altLang="en-US" sz="2800" b="1">
                <a:solidFill>
                  <a:srgbClr val="663300"/>
                </a:solidFill>
                <a:latin typeface="Courier New" pitchFamily="49" charset="0"/>
              </a:rPr>
              <a:t>about</a:t>
            </a:r>
            <a:r>
              <a:rPr lang="en-GB" altLang="en-US" sz="2800" b="1">
                <a:solidFill>
                  <a:srgbClr val="0000CC"/>
                </a:solidFill>
                <a:latin typeface="Courier New" pitchFamily="49" charset="0"/>
              </a:rPr>
              <a:t>=  </a:t>
            </a:r>
          </a:p>
          <a:p>
            <a:pPr>
              <a:spcBef>
                <a:spcPct val="0"/>
              </a:spcBef>
              <a:buFontTx/>
              <a:buNone/>
            </a:pPr>
            <a:r>
              <a:rPr lang="en-GB" altLang="en-US" sz="2800" b="1">
                <a:solidFill>
                  <a:srgbClr val="0000CC"/>
                </a:solidFill>
                <a:latin typeface="Courier New" pitchFamily="49" charset="0"/>
              </a:rPr>
              <a:t>       "</a:t>
            </a:r>
            <a:r>
              <a:rPr lang="en-GB" altLang="en-US" sz="2800" b="1">
                <a:solidFill>
                  <a:srgbClr val="FF0000"/>
                </a:solidFill>
                <a:latin typeface="Courier New" pitchFamily="49" charset="0"/>
              </a:rPr>
              <a:t>http://www.w3.org/Home/Lassila</a:t>
            </a:r>
            <a:r>
              <a:rPr lang="en-GB" altLang="en-US" sz="2800" b="1">
                <a:solidFill>
                  <a:srgbClr val="0000CC"/>
                </a:solidFill>
                <a:latin typeface="Courier New" pitchFamily="49" charset="0"/>
              </a:rPr>
              <a:t>"&gt;</a:t>
            </a:r>
          </a:p>
          <a:p>
            <a:pPr>
              <a:spcBef>
                <a:spcPct val="0"/>
              </a:spcBef>
              <a:buFontTx/>
              <a:buNone/>
            </a:pPr>
            <a:r>
              <a:rPr lang="en-GB" altLang="en-US" sz="2800" b="1">
                <a:solidFill>
                  <a:srgbClr val="0000CC"/>
                </a:solidFill>
                <a:latin typeface="Courier New" pitchFamily="49" charset="0"/>
              </a:rPr>
              <a:t>    &lt;s:Creator&gt;</a:t>
            </a:r>
            <a:r>
              <a:rPr lang="en-GB" altLang="en-US" sz="2800" b="1">
                <a:latin typeface="Courier New" pitchFamily="49" charset="0"/>
              </a:rPr>
              <a:t>Ora Lassila</a:t>
            </a:r>
            <a:r>
              <a:rPr lang="en-GB" altLang="en-US" sz="2800" b="1">
                <a:solidFill>
                  <a:srgbClr val="0000CC"/>
                </a:solidFill>
                <a:latin typeface="Courier New" pitchFamily="49" charset="0"/>
              </a:rPr>
              <a:t>&lt;/s:Creator&gt;</a:t>
            </a:r>
          </a:p>
          <a:p>
            <a:pPr>
              <a:spcBef>
                <a:spcPct val="0"/>
              </a:spcBef>
              <a:buFontTx/>
              <a:buNone/>
            </a:pPr>
            <a:r>
              <a:rPr lang="en-GB" altLang="en-US" sz="2800" b="1">
                <a:solidFill>
                  <a:srgbClr val="0000CC"/>
                </a:solidFill>
                <a:latin typeface="Courier New" pitchFamily="49" charset="0"/>
              </a:rPr>
              <a:t>  &lt;/rdf:Description&gt;</a:t>
            </a:r>
          </a:p>
          <a:p>
            <a:pPr>
              <a:spcBef>
                <a:spcPct val="0"/>
              </a:spcBef>
              <a:buFontTx/>
              <a:buNone/>
            </a:pPr>
            <a:r>
              <a:rPr lang="en-GB" altLang="en-US" sz="2800" b="1">
                <a:solidFill>
                  <a:srgbClr val="0000CC"/>
                </a:solidFill>
                <a:latin typeface="Courier New" pitchFamily="49" charset="0"/>
              </a:rPr>
              <a:t>&lt;/rdf:RDF&gt;</a:t>
            </a:r>
            <a:endParaRPr lang="en-GB" altLang="en-US" sz="2800">
              <a:latin typeface="Times New Roman" pitchFamily="18" charset="0"/>
            </a:endParaRPr>
          </a:p>
        </p:txBody>
      </p:sp>
      <p:sp>
        <p:nvSpPr>
          <p:cNvPr id="143365" name="Rectangle 5"/>
          <p:cNvSpPr>
            <a:spLocks noChangeArrowheads="1"/>
          </p:cNvSpPr>
          <p:nvPr/>
        </p:nvSpPr>
        <p:spPr bwMode="auto">
          <a:xfrm>
            <a:off x="1692275" y="4581599"/>
            <a:ext cx="1584325" cy="358775"/>
          </a:xfrm>
          <a:prstGeom prst="rect">
            <a:avLst/>
          </a:prstGeom>
          <a:solidFill>
            <a:srgbClr val="FF99CC">
              <a:alpha val="30980"/>
            </a:srgbClr>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43366" name="AutoShape 6"/>
          <p:cNvSpPr>
            <a:spLocks noChangeArrowheads="1"/>
          </p:cNvSpPr>
          <p:nvPr/>
        </p:nvSpPr>
        <p:spPr bwMode="auto">
          <a:xfrm>
            <a:off x="1619252" y="6092825"/>
            <a:ext cx="1800225" cy="503238"/>
          </a:xfrm>
          <a:prstGeom prst="wedgeRoundRectCallout">
            <a:avLst>
              <a:gd name="adj1" fmla="val 7671"/>
              <a:gd name="adj2" fmla="val -283755"/>
              <a:gd name="adj3" fmla="val 16667"/>
            </a:avLst>
          </a:prstGeom>
          <a:solidFill>
            <a:srgbClr val="FFFF66"/>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2400">
                <a:latin typeface="Times New Roman" pitchFamily="18" charset="0"/>
              </a:rPr>
              <a:t>Predicate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952500" y="209550"/>
            <a:ext cx="7772400" cy="679450"/>
          </a:xfrm>
        </p:spPr>
        <p:txBody>
          <a:bodyPr/>
          <a:lstStyle/>
          <a:p>
            <a:pPr eaLnBrk="1" hangingPunct="1"/>
            <a:r>
              <a:rPr lang="en-GB" altLang="en-US" sz="4000"/>
              <a:t>RDF Example </a:t>
            </a:r>
            <a:r>
              <a:rPr lang="en-GB" altLang="en-US" sz="3200"/>
              <a:t>in serialization syntax </a:t>
            </a:r>
            <a:r>
              <a:rPr lang="en-GB" altLang="en-US" sz="4000"/>
              <a:t>(object of statement)</a:t>
            </a:r>
          </a:p>
        </p:txBody>
      </p:sp>
      <p:sp>
        <p:nvSpPr>
          <p:cNvPr id="144387" name="Text Box 3"/>
          <p:cNvSpPr txBox="1">
            <a:spLocks noChangeArrowheads="1"/>
          </p:cNvSpPr>
          <p:nvPr/>
        </p:nvSpPr>
        <p:spPr bwMode="auto">
          <a:xfrm>
            <a:off x="381000" y="167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500"/>
              </a:spcBef>
              <a:spcAft>
                <a:spcPts val="500"/>
              </a:spcAft>
              <a:buFontTx/>
              <a:buNone/>
            </a:pPr>
            <a:r>
              <a:rPr lang="en-GB" altLang="en-US" i="1" dirty="0">
                <a:latin typeface="Times New Roman" pitchFamily="18" charset="0"/>
              </a:rPr>
              <a:t>Ora </a:t>
            </a:r>
            <a:r>
              <a:rPr lang="en-GB" altLang="en-US" i="1" dirty="0" err="1">
                <a:latin typeface="Times New Roman" pitchFamily="18" charset="0"/>
              </a:rPr>
              <a:t>Lassila</a:t>
            </a:r>
            <a:r>
              <a:rPr lang="en-GB" altLang="en-US" i="1" dirty="0">
                <a:latin typeface="Times New Roman" pitchFamily="18" charset="0"/>
              </a:rPr>
              <a:t> is the creator of the resource http://www.w3.org/Home/Lassila.</a:t>
            </a:r>
            <a:endParaRPr lang="en-GB" altLang="en-US" sz="2400" dirty="0">
              <a:latin typeface="Times New Roman" pitchFamily="18" charset="0"/>
            </a:endParaRPr>
          </a:p>
        </p:txBody>
      </p:sp>
      <p:sp>
        <p:nvSpPr>
          <p:cNvPr id="144388" name="Text Box 4"/>
          <p:cNvSpPr txBox="1">
            <a:spLocks noChangeArrowheads="1"/>
          </p:cNvSpPr>
          <p:nvPr/>
        </p:nvSpPr>
        <p:spPr bwMode="auto">
          <a:xfrm>
            <a:off x="161925" y="3200400"/>
            <a:ext cx="8915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en-US" sz="2800" b="1">
                <a:solidFill>
                  <a:srgbClr val="0000CC"/>
                </a:solidFill>
                <a:latin typeface="Courier New" pitchFamily="49" charset="0"/>
              </a:rPr>
              <a:t>&lt;rdf:RDF&gt;</a:t>
            </a:r>
          </a:p>
          <a:p>
            <a:pPr>
              <a:spcBef>
                <a:spcPct val="0"/>
              </a:spcBef>
              <a:buFontTx/>
              <a:buNone/>
            </a:pPr>
            <a:r>
              <a:rPr lang="en-GB" altLang="en-US" sz="2800" b="1">
                <a:solidFill>
                  <a:srgbClr val="0000CC"/>
                </a:solidFill>
                <a:latin typeface="Courier New" pitchFamily="49" charset="0"/>
              </a:rPr>
              <a:t>  &lt;rdf:Description rdf:</a:t>
            </a:r>
            <a:r>
              <a:rPr lang="en-GB" altLang="en-US" sz="2800" b="1">
                <a:solidFill>
                  <a:srgbClr val="663300"/>
                </a:solidFill>
                <a:latin typeface="Courier New" pitchFamily="49" charset="0"/>
              </a:rPr>
              <a:t>about</a:t>
            </a:r>
            <a:r>
              <a:rPr lang="en-GB" altLang="en-US" sz="2800" b="1">
                <a:solidFill>
                  <a:srgbClr val="0000CC"/>
                </a:solidFill>
                <a:latin typeface="Courier New" pitchFamily="49" charset="0"/>
              </a:rPr>
              <a:t>=  </a:t>
            </a:r>
          </a:p>
          <a:p>
            <a:pPr>
              <a:spcBef>
                <a:spcPct val="0"/>
              </a:spcBef>
              <a:buFontTx/>
              <a:buNone/>
            </a:pPr>
            <a:r>
              <a:rPr lang="en-GB" altLang="en-US" sz="2800" b="1">
                <a:solidFill>
                  <a:srgbClr val="0000CC"/>
                </a:solidFill>
                <a:latin typeface="Courier New" pitchFamily="49" charset="0"/>
              </a:rPr>
              <a:t>       "</a:t>
            </a:r>
            <a:r>
              <a:rPr lang="en-GB" altLang="en-US" sz="2800" b="1">
                <a:solidFill>
                  <a:srgbClr val="FF0000"/>
                </a:solidFill>
                <a:latin typeface="Courier New" pitchFamily="49" charset="0"/>
              </a:rPr>
              <a:t>http://www.w3.org/Home/Lassila</a:t>
            </a:r>
            <a:r>
              <a:rPr lang="en-GB" altLang="en-US" sz="2800" b="1">
                <a:solidFill>
                  <a:srgbClr val="0000CC"/>
                </a:solidFill>
                <a:latin typeface="Courier New" pitchFamily="49" charset="0"/>
              </a:rPr>
              <a:t>"&gt;</a:t>
            </a:r>
          </a:p>
          <a:p>
            <a:pPr>
              <a:spcBef>
                <a:spcPct val="0"/>
              </a:spcBef>
              <a:buFontTx/>
              <a:buNone/>
            </a:pPr>
            <a:r>
              <a:rPr lang="en-GB" altLang="en-US" sz="2800" b="1">
                <a:solidFill>
                  <a:srgbClr val="0000CC"/>
                </a:solidFill>
                <a:latin typeface="Courier New" pitchFamily="49" charset="0"/>
              </a:rPr>
              <a:t>    &lt;s:Creator&gt;</a:t>
            </a:r>
            <a:r>
              <a:rPr lang="en-GB" altLang="en-US" sz="2800" b="1">
                <a:latin typeface="Courier New" pitchFamily="49" charset="0"/>
              </a:rPr>
              <a:t>Ora Lassila</a:t>
            </a:r>
            <a:r>
              <a:rPr lang="en-GB" altLang="en-US" sz="2800" b="1">
                <a:solidFill>
                  <a:srgbClr val="0000CC"/>
                </a:solidFill>
                <a:latin typeface="Courier New" pitchFamily="49" charset="0"/>
              </a:rPr>
              <a:t>&lt;/s:Creator&gt;</a:t>
            </a:r>
          </a:p>
          <a:p>
            <a:pPr>
              <a:spcBef>
                <a:spcPct val="0"/>
              </a:spcBef>
              <a:buFontTx/>
              <a:buNone/>
            </a:pPr>
            <a:r>
              <a:rPr lang="en-GB" altLang="en-US" sz="2800" b="1">
                <a:solidFill>
                  <a:srgbClr val="0000CC"/>
                </a:solidFill>
                <a:latin typeface="Courier New" pitchFamily="49" charset="0"/>
              </a:rPr>
              <a:t>  &lt;/rdf:Description&gt;</a:t>
            </a:r>
          </a:p>
          <a:p>
            <a:pPr>
              <a:spcBef>
                <a:spcPct val="0"/>
              </a:spcBef>
              <a:buFontTx/>
              <a:buNone/>
            </a:pPr>
            <a:r>
              <a:rPr lang="en-GB" altLang="en-US" sz="2800" b="1">
                <a:solidFill>
                  <a:srgbClr val="0000CC"/>
                </a:solidFill>
                <a:latin typeface="Courier New" pitchFamily="49" charset="0"/>
              </a:rPr>
              <a:t>&lt;/rdf:RDF&gt;</a:t>
            </a:r>
            <a:endParaRPr lang="en-GB" altLang="en-US" sz="2800">
              <a:latin typeface="Times New Roman" pitchFamily="18" charset="0"/>
            </a:endParaRPr>
          </a:p>
        </p:txBody>
      </p:sp>
      <p:sp>
        <p:nvSpPr>
          <p:cNvPr id="144389" name="AutoShape 5"/>
          <p:cNvSpPr>
            <a:spLocks noChangeArrowheads="1"/>
          </p:cNvSpPr>
          <p:nvPr/>
        </p:nvSpPr>
        <p:spPr bwMode="auto">
          <a:xfrm>
            <a:off x="6588125" y="5084837"/>
            <a:ext cx="1800225" cy="503237"/>
          </a:xfrm>
          <a:prstGeom prst="wedgeRoundRectCallout">
            <a:avLst>
              <a:gd name="adj1" fmla="val -148060"/>
              <a:gd name="adj2" fmla="val -78389"/>
              <a:gd name="adj3" fmla="val 16667"/>
            </a:avLst>
          </a:prstGeom>
          <a:solidFill>
            <a:srgbClr val="FFFF66"/>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2400">
                <a:latin typeface="Times New Roman" pitchFamily="18" charset="0"/>
              </a:rPr>
              <a:t>Object</a:t>
            </a:r>
          </a:p>
        </p:txBody>
      </p:sp>
      <p:sp>
        <p:nvSpPr>
          <p:cNvPr id="144390" name="Rectangle 6"/>
          <p:cNvSpPr>
            <a:spLocks noChangeArrowheads="1"/>
          </p:cNvSpPr>
          <p:nvPr/>
        </p:nvSpPr>
        <p:spPr bwMode="auto">
          <a:xfrm>
            <a:off x="3419476" y="4581599"/>
            <a:ext cx="2376488" cy="358775"/>
          </a:xfrm>
          <a:prstGeom prst="rect">
            <a:avLst/>
          </a:prstGeom>
          <a:solidFill>
            <a:srgbClr val="FF99CC">
              <a:alpha val="30980"/>
            </a:srgbClr>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90612" y="228674"/>
            <a:ext cx="8283575" cy="608013"/>
          </a:xfrm>
        </p:spPr>
        <p:txBody>
          <a:bodyPr/>
          <a:lstStyle/>
          <a:p>
            <a:pPr eaLnBrk="1" hangingPunct="1"/>
            <a:r>
              <a:rPr lang="en-GB" altLang="en-US" sz="4000"/>
              <a:t>RDF Example </a:t>
            </a:r>
            <a:r>
              <a:rPr lang="en-GB" altLang="en-US" sz="3200"/>
              <a:t>in serialization syntax </a:t>
            </a:r>
            <a:r>
              <a:rPr lang="en-GB" altLang="en-US" sz="4000"/>
              <a:t>(reference to ontology)</a:t>
            </a:r>
          </a:p>
        </p:txBody>
      </p:sp>
      <p:sp>
        <p:nvSpPr>
          <p:cNvPr id="145411" name="Text Box 3"/>
          <p:cNvSpPr txBox="1">
            <a:spLocks noChangeArrowheads="1"/>
          </p:cNvSpPr>
          <p:nvPr/>
        </p:nvSpPr>
        <p:spPr bwMode="auto">
          <a:xfrm>
            <a:off x="381000" y="167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500"/>
              </a:spcBef>
              <a:spcAft>
                <a:spcPts val="500"/>
              </a:spcAft>
              <a:buFontTx/>
              <a:buNone/>
            </a:pPr>
            <a:r>
              <a:rPr lang="en-GB" altLang="en-US" i="1" dirty="0">
                <a:latin typeface="Times New Roman" pitchFamily="18" charset="0"/>
              </a:rPr>
              <a:t>Ora </a:t>
            </a:r>
            <a:r>
              <a:rPr lang="en-GB" altLang="en-US" i="1" dirty="0" err="1">
                <a:latin typeface="Times New Roman" pitchFamily="18" charset="0"/>
              </a:rPr>
              <a:t>Lassila</a:t>
            </a:r>
            <a:r>
              <a:rPr lang="en-GB" altLang="en-US" i="1" dirty="0">
                <a:latin typeface="Times New Roman" pitchFamily="18" charset="0"/>
              </a:rPr>
              <a:t> is the creator of the resource http://www.w3.org/Home/Lassila.</a:t>
            </a:r>
            <a:endParaRPr lang="en-GB" altLang="en-US" sz="2400" dirty="0">
              <a:latin typeface="Times New Roman" pitchFamily="18" charset="0"/>
            </a:endParaRPr>
          </a:p>
        </p:txBody>
      </p:sp>
      <p:sp>
        <p:nvSpPr>
          <p:cNvPr id="145412" name="Text Box 4"/>
          <p:cNvSpPr txBox="1">
            <a:spLocks noChangeArrowheads="1"/>
          </p:cNvSpPr>
          <p:nvPr/>
        </p:nvSpPr>
        <p:spPr bwMode="auto">
          <a:xfrm>
            <a:off x="161925" y="3200400"/>
            <a:ext cx="8915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en-US" sz="2800" b="1">
                <a:solidFill>
                  <a:srgbClr val="0000CC"/>
                </a:solidFill>
                <a:latin typeface="Courier New" pitchFamily="49" charset="0"/>
              </a:rPr>
              <a:t>&lt;rdf:RDF&gt;</a:t>
            </a:r>
          </a:p>
          <a:p>
            <a:pPr>
              <a:spcBef>
                <a:spcPct val="0"/>
              </a:spcBef>
              <a:buFontTx/>
              <a:buNone/>
            </a:pPr>
            <a:r>
              <a:rPr lang="en-GB" altLang="en-US" sz="2800" b="1">
                <a:solidFill>
                  <a:srgbClr val="0000CC"/>
                </a:solidFill>
                <a:latin typeface="Courier New" pitchFamily="49" charset="0"/>
              </a:rPr>
              <a:t>  &lt;rdf:Description rdf:</a:t>
            </a:r>
            <a:r>
              <a:rPr lang="en-GB" altLang="en-US" sz="2800" b="1">
                <a:solidFill>
                  <a:srgbClr val="663300"/>
                </a:solidFill>
                <a:latin typeface="Courier New" pitchFamily="49" charset="0"/>
              </a:rPr>
              <a:t>about</a:t>
            </a:r>
            <a:r>
              <a:rPr lang="en-GB" altLang="en-US" sz="2800" b="1">
                <a:solidFill>
                  <a:srgbClr val="0000CC"/>
                </a:solidFill>
                <a:latin typeface="Courier New" pitchFamily="49" charset="0"/>
              </a:rPr>
              <a:t>=  </a:t>
            </a:r>
          </a:p>
          <a:p>
            <a:pPr>
              <a:spcBef>
                <a:spcPct val="0"/>
              </a:spcBef>
              <a:buFontTx/>
              <a:buNone/>
            </a:pPr>
            <a:r>
              <a:rPr lang="en-GB" altLang="en-US" sz="2800" b="1">
                <a:solidFill>
                  <a:srgbClr val="0000CC"/>
                </a:solidFill>
                <a:latin typeface="Courier New" pitchFamily="49" charset="0"/>
              </a:rPr>
              <a:t>       "</a:t>
            </a:r>
            <a:r>
              <a:rPr lang="en-GB" altLang="en-US" sz="2800" b="1">
                <a:solidFill>
                  <a:srgbClr val="FF0000"/>
                </a:solidFill>
                <a:latin typeface="Courier New" pitchFamily="49" charset="0"/>
              </a:rPr>
              <a:t>http://www.w3.org/Home/Lassila</a:t>
            </a:r>
            <a:r>
              <a:rPr lang="en-GB" altLang="en-US" sz="2800" b="1">
                <a:solidFill>
                  <a:srgbClr val="0000CC"/>
                </a:solidFill>
                <a:latin typeface="Courier New" pitchFamily="49" charset="0"/>
              </a:rPr>
              <a:t>"&gt;</a:t>
            </a:r>
          </a:p>
          <a:p>
            <a:pPr>
              <a:spcBef>
                <a:spcPct val="0"/>
              </a:spcBef>
              <a:buFontTx/>
              <a:buNone/>
            </a:pPr>
            <a:r>
              <a:rPr lang="en-GB" altLang="en-US" sz="2800" b="1">
                <a:solidFill>
                  <a:srgbClr val="0000CC"/>
                </a:solidFill>
                <a:latin typeface="Courier New" pitchFamily="49" charset="0"/>
              </a:rPr>
              <a:t>    &lt;s:Creator&gt;</a:t>
            </a:r>
            <a:r>
              <a:rPr lang="en-GB" altLang="en-US" sz="2800" b="1">
                <a:latin typeface="Courier New" pitchFamily="49" charset="0"/>
              </a:rPr>
              <a:t>Ora Lassila</a:t>
            </a:r>
            <a:r>
              <a:rPr lang="en-GB" altLang="en-US" sz="2800" b="1">
                <a:solidFill>
                  <a:srgbClr val="0000CC"/>
                </a:solidFill>
                <a:latin typeface="Courier New" pitchFamily="49" charset="0"/>
              </a:rPr>
              <a:t>&lt;/s:Creator&gt;</a:t>
            </a:r>
          </a:p>
          <a:p>
            <a:pPr>
              <a:spcBef>
                <a:spcPct val="0"/>
              </a:spcBef>
              <a:buFontTx/>
              <a:buNone/>
            </a:pPr>
            <a:r>
              <a:rPr lang="en-GB" altLang="en-US" sz="2800" b="1">
                <a:solidFill>
                  <a:srgbClr val="0000CC"/>
                </a:solidFill>
                <a:latin typeface="Courier New" pitchFamily="49" charset="0"/>
              </a:rPr>
              <a:t>  &lt;/rdf:Description&gt;</a:t>
            </a:r>
          </a:p>
          <a:p>
            <a:pPr>
              <a:spcBef>
                <a:spcPct val="0"/>
              </a:spcBef>
              <a:buFontTx/>
              <a:buNone/>
            </a:pPr>
            <a:r>
              <a:rPr lang="en-GB" altLang="en-US" sz="2800" b="1">
                <a:solidFill>
                  <a:srgbClr val="0000CC"/>
                </a:solidFill>
                <a:latin typeface="Courier New" pitchFamily="49" charset="0"/>
              </a:rPr>
              <a:t>&lt;/rdf:RDF&gt;</a:t>
            </a:r>
            <a:endParaRPr lang="en-GB" altLang="en-US" sz="2800">
              <a:latin typeface="Times New Roman" pitchFamily="18" charset="0"/>
            </a:endParaRPr>
          </a:p>
        </p:txBody>
      </p:sp>
      <p:sp>
        <p:nvSpPr>
          <p:cNvPr id="145413" name="AutoShape 5"/>
          <p:cNvSpPr>
            <a:spLocks noChangeArrowheads="1"/>
          </p:cNvSpPr>
          <p:nvPr/>
        </p:nvSpPr>
        <p:spPr bwMode="auto">
          <a:xfrm>
            <a:off x="2195550" y="5373762"/>
            <a:ext cx="6480175" cy="1222375"/>
          </a:xfrm>
          <a:prstGeom prst="wedgeRoundRectCallout">
            <a:avLst>
              <a:gd name="adj1" fmla="val -60606"/>
              <a:gd name="adj2" fmla="val -89870"/>
              <a:gd name="adj3" fmla="val 16667"/>
            </a:avLst>
          </a:prstGeom>
          <a:solidFill>
            <a:srgbClr val="FFFF66"/>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GB" altLang="en-US" sz="2400">
                <a:latin typeface="Times New Roman" pitchFamily="18" charset="0"/>
              </a:rPr>
              <a:t>a specific namespace prefix as reference to ontology where predicates are defined, e.g. </a:t>
            </a:r>
            <a:r>
              <a:rPr lang="en-GB" altLang="en-US" sz="2400">
                <a:solidFill>
                  <a:srgbClr val="663300"/>
                </a:solidFill>
                <a:latin typeface="Times New Roman" pitchFamily="18" charset="0"/>
              </a:rPr>
              <a:t>xmlns: </a:t>
            </a:r>
            <a:r>
              <a:rPr lang="en-GB" altLang="en-US" sz="2400">
                <a:solidFill>
                  <a:srgbClr val="0000CC"/>
                </a:solidFill>
                <a:latin typeface="Times New Roman" pitchFamily="18" charset="0"/>
              </a:rPr>
              <a:t>s</a:t>
            </a:r>
            <a:r>
              <a:rPr lang="en-GB" altLang="en-US" sz="2400">
                <a:latin typeface="Times New Roman" pitchFamily="18" charset="0"/>
              </a:rPr>
              <a:t>="</a:t>
            </a:r>
            <a:r>
              <a:rPr lang="en-GB" altLang="en-US" sz="2400">
                <a:solidFill>
                  <a:srgbClr val="FF0000"/>
                </a:solidFill>
                <a:latin typeface="Times New Roman" pitchFamily="18" charset="0"/>
              </a:rPr>
              <a:t>http://description.org/schema/</a:t>
            </a:r>
            <a:r>
              <a:rPr lang="en-GB" altLang="en-US" sz="2400">
                <a:latin typeface="Times New Roman" pitchFamily="18" charset="0"/>
              </a:rPr>
              <a:t>"</a:t>
            </a:r>
            <a:endParaRPr lang="en-US" altLang="en-US" sz="2400">
              <a:latin typeface="Times New Roman" pitchFamily="18" charset="0"/>
            </a:endParaRPr>
          </a:p>
        </p:txBody>
      </p:sp>
      <p:sp>
        <p:nvSpPr>
          <p:cNvPr id="145414" name="Rectangle 6"/>
          <p:cNvSpPr>
            <a:spLocks noChangeArrowheads="1"/>
          </p:cNvSpPr>
          <p:nvPr/>
        </p:nvSpPr>
        <p:spPr bwMode="auto">
          <a:xfrm>
            <a:off x="1258916" y="4581599"/>
            <a:ext cx="288925" cy="358775"/>
          </a:xfrm>
          <a:prstGeom prst="rect">
            <a:avLst/>
          </a:prstGeom>
          <a:solidFill>
            <a:srgbClr val="FF99CC">
              <a:alpha val="30980"/>
            </a:srgbClr>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115616" y="123979"/>
            <a:ext cx="7772400" cy="720725"/>
          </a:xfrm>
        </p:spPr>
        <p:txBody>
          <a:bodyPr/>
          <a:lstStyle/>
          <a:p>
            <a:pPr eaLnBrk="1" hangingPunct="1"/>
            <a:r>
              <a:rPr lang="en-GB" altLang="en-US" sz="3600" dirty="0"/>
              <a:t>Same RDF statement</a:t>
            </a:r>
            <a:br>
              <a:rPr lang="en-GB" altLang="en-US" sz="3600" dirty="0"/>
            </a:br>
            <a:r>
              <a:rPr lang="en-GB" altLang="en-US" sz="2400" dirty="0"/>
              <a:t>in RDF/XML Abbreviated Syntax</a:t>
            </a:r>
          </a:p>
        </p:txBody>
      </p:sp>
      <p:sp>
        <p:nvSpPr>
          <p:cNvPr id="151555" name="Text Box 3"/>
          <p:cNvSpPr txBox="1">
            <a:spLocks noChangeArrowheads="1"/>
          </p:cNvSpPr>
          <p:nvPr/>
        </p:nvSpPr>
        <p:spPr bwMode="auto">
          <a:xfrm>
            <a:off x="149195" y="3741883"/>
            <a:ext cx="8991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en-US" sz="2800" dirty="0">
                <a:latin typeface="Times New Roman" pitchFamily="18" charset="0"/>
              </a:rPr>
              <a:t>&lt;</a:t>
            </a:r>
            <a:r>
              <a:rPr lang="en-GB" altLang="en-US" sz="2800" dirty="0" err="1">
                <a:solidFill>
                  <a:srgbClr val="0000CC"/>
                </a:solidFill>
                <a:latin typeface="Times New Roman" pitchFamily="18" charset="0"/>
              </a:rPr>
              <a:t>rdf:Description</a:t>
            </a:r>
            <a:r>
              <a:rPr lang="en-GB" altLang="en-US" sz="2800" dirty="0">
                <a:latin typeface="Times New Roman" pitchFamily="18" charset="0"/>
              </a:rPr>
              <a:t> </a:t>
            </a:r>
            <a:r>
              <a:rPr lang="en-GB" altLang="en-US" sz="2800" dirty="0" err="1">
                <a:solidFill>
                  <a:srgbClr val="663300"/>
                </a:solidFill>
                <a:latin typeface="Times New Roman" pitchFamily="18" charset="0"/>
              </a:rPr>
              <a:t>rdf:about</a:t>
            </a:r>
            <a:r>
              <a:rPr lang="en-GB" altLang="en-US" sz="2800" dirty="0">
                <a:latin typeface="Times New Roman" pitchFamily="18" charset="0"/>
              </a:rPr>
              <a:t>="</a:t>
            </a:r>
            <a:r>
              <a:rPr lang="en-GB" altLang="en-US" sz="2400" dirty="0">
                <a:solidFill>
                  <a:srgbClr val="FF0000"/>
                </a:solidFill>
                <a:latin typeface="Times New Roman" pitchFamily="18" charset="0"/>
              </a:rPr>
              <a:t>http://www.w3.org/Home/Lassila</a:t>
            </a:r>
            <a:r>
              <a:rPr lang="en-GB" altLang="en-US" sz="2800" dirty="0">
                <a:latin typeface="Times New Roman" pitchFamily="18" charset="0"/>
              </a:rPr>
              <a:t>"</a:t>
            </a:r>
          </a:p>
          <a:p>
            <a:pPr>
              <a:spcBef>
                <a:spcPct val="0"/>
              </a:spcBef>
              <a:buFontTx/>
              <a:buNone/>
            </a:pPr>
            <a:r>
              <a:rPr lang="en-GB" altLang="en-US" sz="2800" dirty="0">
                <a:latin typeface="Times New Roman" pitchFamily="18" charset="0"/>
              </a:rPr>
              <a:t>                               </a:t>
            </a:r>
            <a:r>
              <a:rPr lang="en-GB" altLang="en-US" sz="2800" dirty="0">
                <a:solidFill>
                  <a:srgbClr val="663300"/>
                </a:solidFill>
                <a:latin typeface="Times New Roman" pitchFamily="18" charset="0"/>
              </a:rPr>
              <a:t>s:Creator</a:t>
            </a:r>
            <a:r>
              <a:rPr lang="en-GB" altLang="en-US" sz="2800" dirty="0">
                <a:latin typeface="Times New Roman" pitchFamily="18" charset="0"/>
              </a:rPr>
              <a:t>="</a:t>
            </a:r>
            <a:r>
              <a:rPr lang="en-GB" altLang="en-US" sz="2800" dirty="0">
                <a:solidFill>
                  <a:srgbClr val="FF0000"/>
                </a:solidFill>
                <a:latin typeface="Times New Roman" pitchFamily="18" charset="0"/>
              </a:rPr>
              <a:t>Ora </a:t>
            </a:r>
            <a:r>
              <a:rPr lang="en-GB" altLang="en-US" sz="2800" dirty="0" err="1">
                <a:solidFill>
                  <a:srgbClr val="FF0000"/>
                </a:solidFill>
                <a:latin typeface="Times New Roman" pitchFamily="18" charset="0"/>
              </a:rPr>
              <a:t>Lassila</a:t>
            </a:r>
            <a:r>
              <a:rPr lang="en-GB" altLang="en-US" sz="2800" dirty="0">
                <a:latin typeface="Times New Roman" pitchFamily="18" charset="0"/>
              </a:rPr>
              <a:t>" /&gt;</a:t>
            </a:r>
          </a:p>
        </p:txBody>
      </p:sp>
      <p:sp>
        <p:nvSpPr>
          <p:cNvPr id="151556" name="Text Box 4"/>
          <p:cNvSpPr txBox="1">
            <a:spLocks noChangeArrowheads="1"/>
          </p:cNvSpPr>
          <p:nvPr/>
        </p:nvSpPr>
        <p:spPr bwMode="auto">
          <a:xfrm>
            <a:off x="228600" y="18288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endParaRPr lang="en-GB" altLang="en-US" sz="2400">
              <a:latin typeface="Times New Roman" pitchFamily="18" charset="0"/>
            </a:endParaRPr>
          </a:p>
        </p:txBody>
      </p:sp>
      <p:sp>
        <p:nvSpPr>
          <p:cNvPr id="151557" name="Text Box 5"/>
          <p:cNvSpPr txBox="1">
            <a:spLocks noChangeArrowheads="1"/>
          </p:cNvSpPr>
          <p:nvPr/>
        </p:nvSpPr>
        <p:spPr bwMode="auto">
          <a:xfrm>
            <a:off x="304800" y="1283716"/>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500"/>
              </a:spcBef>
              <a:spcAft>
                <a:spcPts val="500"/>
              </a:spcAft>
              <a:buFontTx/>
              <a:buNone/>
            </a:pPr>
            <a:r>
              <a:rPr lang="en-GB" altLang="en-US" i="1" u="sng" dirty="0">
                <a:latin typeface="Times New Roman" pitchFamily="18" charset="0"/>
              </a:rPr>
              <a:t>Ora </a:t>
            </a:r>
            <a:r>
              <a:rPr lang="en-GB" altLang="en-US" i="1" u="sng" dirty="0" err="1">
                <a:latin typeface="Times New Roman" pitchFamily="18" charset="0"/>
              </a:rPr>
              <a:t>Lassila</a:t>
            </a:r>
            <a:r>
              <a:rPr lang="en-GB" altLang="en-US" i="1" dirty="0">
                <a:latin typeface="Times New Roman" pitchFamily="18" charset="0"/>
              </a:rPr>
              <a:t> is the </a:t>
            </a:r>
            <a:r>
              <a:rPr lang="en-GB" altLang="en-US" i="1" u="sng" dirty="0">
                <a:latin typeface="Times New Roman" pitchFamily="18" charset="0"/>
              </a:rPr>
              <a:t>creator</a:t>
            </a:r>
            <a:r>
              <a:rPr lang="en-GB" altLang="en-US" i="1" dirty="0">
                <a:latin typeface="Times New Roman" pitchFamily="18" charset="0"/>
              </a:rPr>
              <a:t> of the resource </a:t>
            </a:r>
            <a:r>
              <a:rPr lang="en-GB" altLang="en-US" i="1" dirty="0">
                <a:latin typeface="Times New Roman" pitchFamily="18" charset="0"/>
                <a:hlinkClick r:id="rId2"/>
              </a:rPr>
              <a:t>http://www.w3.org/Home/Lassila</a:t>
            </a:r>
            <a:r>
              <a:rPr lang="en-GB" altLang="en-US" i="1" dirty="0">
                <a:latin typeface="Times New Roman" pitchFamily="18" charset="0"/>
              </a:rPr>
              <a:t> .</a:t>
            </a:r>
            <a:endParaRPr lang="en-GB" altLang="en-US" sz="2400" dirty="0">
              <a:latin typeface="Times New Roman" pitchFamily="18" charset="0"/>
            </a:endParaRPr>
          </a:p>
        </p:txBody>
      </p:sp>
      <p:sp>
        <p:nvSpPr>
          <p:cNvPr id="8" name="Right Arrow 14"/>
          <p:cNvSpPr>
            <a:spLocks noChangeArrowheads="1"/>
          </p:cNvSpPr>
          <p:nvPr/>
        </p:nvSpPr>
        <p:spPr bwMode="auto">
          <a:xfrm rot="5400000">
            <a:off x="3707063" y="2797309"/>
            <a:ext cx="1080121" cy="471297"/>
          </a:xfrm>
          <a:prstGeom prst="rightArrow">
            <a:avLst>
              <a:gd name="adj1" fmla="val 50000"/>
              <a:gd name="adj2" fmla="val 76213"/>
            </a:avLst>
          </a:prstGeom>
          <a:solidFill>
            <a:srgbClr val="0000FF"/>
          </a:solidFill>
          <a:ln w="9525"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9" name="Rectangle 8"/>
          <p:cNvSpPr/>
          <p:nvPr/>
        </p:nvSpPr>
        <p:spPr>
          <a:xfrm>
            <a:off x="4338757" y="2931909"/>
            <a:ext cx="4466031" cy="307777"/>
          </a:xfrm>
          <a:prstGeom prst="rect">
            <a:avLst/>
          </a:prstGeom>
        </p:spPr>
        <p:txBody>
          <a:bodyPr wrap="none">
            <a:spAutoFit/>
          </a:bodyPr>
          <a:lstStyle/>
          <a:p>
            <a:r>
              <a:rPr lang="en-US" altLang="en-US" dirty="0"/>
              <a:t>RDF/XML in accordance with the “abbreviated” syntax</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1371600" y="74"/>
            <a:ext cx="7772400" cy="720725"/>
          </a:xfrm>
        </p:spPr>
        <p:txBody>
          <a:bodyPr/>
          <a:lstStyle/>
          <a:p>
            <a:pPr eaLnBrk="1" hangingPunct="1"/>
            <a:r>
              <a:rPr lang="en-GB" altLang="en-US" sz="3600"/>
              <a:t>Abbreviated Syntax Example (1)</a:t>
            </a:r>
          </a:p>
        </p:txBody>
      </p:sp>
      <p:sp>
        <p:nvSpPr>
          <p:cNvPr id="150531" name="Text Box 3"/>
          <p:cNvSpPr txBox="1">
            <a:spLocks noChangeArrowheads="1"/>
          </p:cNvSpPr>
          <p:nvPr/>
        </p:nvSpPr>
        <p:spPr bwMode="auto">
          <a:xfrm>
            <a:off x="80841" y="2473518"/>
            <a:ext cx="8991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en-US" sz="2800" dirty="0">
                <a:latin typeface="Times New Roman" pitchFamily="18" charset="0"/>
              </a:rPr>
              <a:t>&lt;</a:t>
            </a:r>
            <a:r>
              <a:rPr lang="en-GB" altLang="en-US" sz="2800" dirty="0" err="1">
                <a:solidFill>
                  <a:srgbClr val="0000CC"/>
                </a:solidFill>
                <a:latin typeface="Times New Roman" pitchFamily="18" charset="0"/>
              </a:rPr>
              <a:t>rdf:RDF</a:t>
            </a:r>
            <a:r>
              <a:rPr lang="en-GB" altLang="en-US" sz="2800" dirty="0">
                <a:latin typeface="Times New Roman" pitchFamily="18" charset="0"/>
              </a:rPr>
              <a:t>&gt;</a:t>
            </a:r>
          </a:p>
          <a:p>
            <a:pPr>
              <a:spcBef>
                <a:spcPct val="0"/>
              </a:spcBef>
              <a:buFontTx/>
              <a:buNone/>
            </a:pPr>
            <a:r>
              <a:rPr lang="en-GB" altLang="en-US" sz="2800" dirty="0">
                <a:latin typeface="Times New Roman" pitchFamily="18" charset="0"/>
              </a:rPr>
              <a:t>   &lt;</a:t>
            </a:r>
            <a:r>
              <a:rPr lang="en-GB" altLang="en-US" sz="2800" dirty="0" err="1">
                <a:solidFill>
                  <a:srgbClr val="0000CC"/>
                </a:solidFill>
                <a:latin typeface="Times New Roman" pitchFamily="18" charset="0"/>
              </a:rPr>
              <a:t>rdf:Description</a:t>
            </a:r>
            <a:r>
              <a:rPr lang="en-GB" altLang="en-US" sz="2800" dirty="0">
                <a:latin typeface="Times New Roman" pitchFamily="18" charset="0"/>
              </a:rPr>
              <a:t> </a:t>
            </a:r>
            <a:r>
              <a:rPr lang="en-GB" altLang="en-US" sz="2800" dirty="0" err="1">
                <a:solidFill>
                  <a:srgbClr val="663300"/>
                </a:solidFill>
                <a:latin typeface="Times New Roman" pitchFamily="18" charset="0"/>
              </a:rPr>
              <a:t>rdf:about</a:t>
            </a:r>
            <a:r>
              <a:rPr lang="en-GB" altLang="en-US" sz="2800" dirty="0">
                <a:latin typeface="Times New Roman" pitchFamily="18" charset="0"/>
              </a:rPr>
              <a:t>="</a:t>
            </a:r>
            <a:r>
              <a:rPr lang="en-GB" altLang="en-US" sz="2400" dirty="0">
                <a:solidFill>
                  <a:srgbClr val="FF0000"/>
                </a:solidFill>
                <a:latin typeface="Times New Roman" pitchFamily="18" charset="0"/>
              </a:rPr>
              <a:t>http://www.w3.org/Home/Lassila</a:t>
            </a:r>
            <a:r>
              <a:rPr lang="en-GB" altLang="en-US" sz="2800" dirty="0">
                <a:latin typeface="Times New Roman" pitchFamily="18" charset="0"/>
              </a:rPr>
              <a:t>"</a:t>
            </a:r>
          </a:p>
          <a:p>
            <a:pPr>
              <a:spcBef>
                <a:spcPct val="0"/>
              </a:spcBef>
              <a:buFontTx/>
              <a:buNone/>
            </a:pPr>
            <a:r>
              <a:rPr lang="en-GB" altLang="en-US" sz="2800" dirty="0">
                <a:latin typeface="Times New Roman" pitchFamily="18" charset="0"/>
              </a:rPr>
              <a:t>                               </a:t>
            </a:r>
            <a:r>
              <a:rPr lang="en-GB" altLang="en-US" sz="2800" dirty="0">
                <a:solidFill>
                  <a:srgbClr val="663300"/>
                </a:solidFill>
                <a:latin typeface="Times New Roman" pitchFamily="18" charset="0"/>
              </a:rPr>
              <a:t>s:Creator</a:t>
            </a:r>
            <a:r>
              <a:rPr lang="en-GB" altLang="en-US" sz="2800" dirty="0">
                <a:latin typeface="Times New Roman" pitchFamily="18" charset="0"/>
              </a:rPr>
              <a:t>="</a:t>
            </a:r>
            <a:r>
              <a:rPr lang="en-GB" altLang="en-US" sz="2800" dirty="0">
                <a:solidFill>
                  <a:srgbClr val="FF0000"/>
                </a:solidFill>
                <a:latin typeface="Times New Roman" pitchFamily="18" charset="0"/>
              </a:rPr>
              <a:t>Ora </a:t>
            </a:r>
            <a:r>
              <a:rPr lang="en-GB" altLang="en-US" sz="2800" dirty="0" err="1">
                <a:solidFill>
                  <a:srgbClr val="FF0000"/>
                </a:solidFill>
                <a:latin typeface="Times New Roman" pitchFamily="18" charset="0"/>
              </a:rPr>
              <a:t>Lassila</a:t>
            </a:r>
            <a:r>
              <a:rPr lang="en-GB" altLang="en-US" sz="2800" dirty="0">
                <a:latin typeface="Times New Roman" pitchFamily="18" charset="0"/>
              </a:rPr>
              <a:t>" /&gt;</a:t>
            </a:r>
          </a:p>
          <a:p>
            <a:pPr>
              <a:spcBef>
                <a:spcPct val="0"/>
              </a:spcBef>
              <a:buFontTx/>
              <a:buNone/>
            </a:pPr>
            <a:r>
              <a:rPr lang="en-GB" altLang="en-US" sz="2800" dirty="0">
                <a:latin typeface="Times New Roman" pitchFamily="18" charset="0"/>
              </a:rPr>
              <a:t>&lt;/</a:t>
            </a:r>
            <a:r>
              <a:rPr lang="en-GB" altLang="en-US" sz="2800" dirty="0" err="1">
                <a:solidFill>
                  <a:srgbClr val="0000CC"/>
                </a:solidFill>
                <a:latin typeface="Times New Roman" pitchFamily="18" charset="0"/>
              </a:rPr>
              <a:t>rdf:RDF</a:t>
            </a:r>
            <a:r>
              <a:rPr lang="en-GB" altLang="en-US" sz="2800" dirty="0">
                <a:latin typeface="Times New Roman" pitchFamily="18" charset="0"/>
              </a:rPr>
              <a:t>&gt;</a:t>
            </a:r>
            <a:endParaRPr lang="en-GB" altLang="en-US" sz="2400" dirty="0">
              <a:latin typeface="Times New Roman" pitchFamily="18" charset="0"/>
            </a:endParaRPr>
          </a:p>
        </p:txBody>
      </p:sp>
      <p:sp>
        <p:nvSpPr>
          <p:cNvPr id="150532" name="Text Box 4"/>
          <p:cNvSpPr txBox="1">
            <a:spLocks noChangeArrowheads="1"/>
          </p:cNvSpPr>
          <p:nvPr/>
        </p:nvSpPr>
        <p:spPr bwMode="auto">
          <a:xfrm>
            <a:off x="228600" y="18288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endParaRPr lang="en-GB" altLang="en-US" sz="2400">
              <a:latin typeface="Times New Roman" pitchFamily="18" charset="0"/>
            </a:endParaRPr>
          </a:p>
        </p:txBody>
      </p:sp>
      <p:sp>
        <p:nvSpPr>
          <p:cNvPr id="150533" name="Text Box 5"/>
          <p:cNvSpPr txBox="1">
            <a:spLocks noChangeArrowheads="1"/>
          </p:cNvSpPr>
          <p:nvPr/>
        </p:nvSpPr>
        <p:spPr bwMode="auto">
          <a:xfrm>
            <a:off x="533400" y="998551"/>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500"/>
              </a:spcBef>
              <a:spcAft>
                <a:spcPts val="500"/>
              </a:spcAft>
              <a:buFontTx/>
              <a:buNone/>
            </a:pPr>
            <a:r>
              <a:rPr lang="en-GB" altLang="en-US" i="1" dirty="0">
                <a:latin typeface="Times New Roman" pitchFamily="18" charset="0"/>
              </a:rPr>
              <a:t>Ora </a:t>
            </a:r>
            <a:r>
              <a:rPr lang="en-GB" altLang="en-US" i="1" dirty="0" err="1">
                <a:latin typeface="Times New Roman" pitchFamily="18" charset="0"/>
              </a:rPr>
              <a:t>Lassila</a:t>
            </a:r>
            <a:r>
              <a:rPr lang="en-GB" altLang="en-US" i="1" dirty="0">
                <a:latin typeface="Times New Roman" pitchFamily="18" charset="0"/>
              </a:rPr>
              <a:t> is the creator of the resource http://www.w3.org/Home/Lassila.</a:t>
            </a:r>
            <a:endParaRPr lang="en-GB" altLang="en-US" sz="2400" dirty="0">
              <a:latin typeface="Times New Roman" pitchFamily="18" charset="0"/>
            </a:endParaRPr>
          </a:p>
        </p:txBody>
      </p:sp>
      <p:sp>
        <p:nvSpPr>
          <p:cNvPr id="2" name="TextBox 1"/>
          <p:cNvSpPr txBox="1"/>
          <p:nvPr/>
        </p:nvSpPr>
        <p:spPr>
          <a:xfrm>
            <a:off x="3275857" y="4448368"/>
            <a:ext cx="5400600" cy="1754326"/>
          </a:xfrm>
          <a:prstGeom prst="rect">
            <a:avLst/>
          </a:prstGeom>
          <a:solidFill>
            <a:schemeClr val="bg1">
              <a:lumMod val="75000"/>
            </a:schemeClr>
          </a:solidFill>
          <a:ln w="19050">
            <a:solidFill>
              <a:schemeClr val="tx1"/>
            </a:solidFill>
          </a:ln>
        </p:spPr>
        <p:txBody>
          <a:bodyPr wrap="square">
            <a:spAutoFit/>
          </a:bodyPr>
          <a:lstStyle/>
          <a:p>
            <a:r>
              <a:rPr lang="en-GB" b="1" dirty="0"/>
              <a:t>&lt;?xml version="1.0"?&gt;</a:t>
            </a:r>
            <a:endParaRPr lang="fi-FI" dirty="0"/>
          </a:p>
          <a:p>
            <a:r>
              <a:rPr lang="en-GB" b="1" dirty="0"/>
              <a:t>&lt;</a:t>
            </a:r>
            <a:r>
              <a:rPr lang="en-GB" b="1" dirty="0" err="1"/>
              <a:t>rdf:RDF</a:t>
            </a:r>
            <a:endParaRPr lang="fi-FI" dirty="0"/>
          </a:p>
          <a:p>
            <a:pPr lvl="1"/>
            <a:r>
              <a:rPr lang="en-GB" sz="1200" b="1" dirty="0" err="1">
                <a:solidFill>
                  <a:srgbClr val="0000FF"/>
                </a:solidFill>
              </a:rPr>
              <a:t>xmlns:rdf</a:t>
            </a:r>
            <a:r>
              <a:rPr lang="en-GB" sz="1200" b="1" dirty="0">
                <a:solidFill>
                  <a:srgbClr val="0000FF"/>
                </a:solidFill>
              </a:rPr>
              <a:t>="http://www.w3.org/1999/02/22-rdf-syntax-ns#"</a:t>
            </a:r>
            <a:endParaRPr lang="fi-FI" sz="1200" dirty="0">
              <a:solidFill>
                <a:srgbClr val="0000FF"/>
              </a:solidFill>
            </a:endParaRPr>
          </a:p>
          <a:p>
            <a:pPr lvl="1"/>
            <a:r>
              <a:rPr lang="en-GB" sz="1200" b="1" dirty="0" err="1">
                <a:solidFill>
                  <a:srgbClr val="0000FF"/>
                </a:solidFill>
              </a:rPr>
              <a:t>xmlns:s</a:t>
            </a:r>
            <a:r>
              <a:rPr lang="en-GB" sz="1200" b="1" dirty="0">
                <a:solidFill>
                  <a:srgbClr val="0000FF"/>
                </a:solidFill>
              </a:rPr>
              <a:t>="http://description.org/schema/"&gt;</a:t>
            </a:r>
            <a:endParaRPr lang="fi-FI" sz="1200" dirty="0">
              <a:solidFill>
                <a:srgbClr val="0000FF"/>
              </a:solidFill>
            </a:endParaRPr>
          </a:p>
          <a:p>
            <a:pPr lvl="1"/>
            <a:r>
              <a:rPr lang="en-GB" b="1" dirty="0"/>
              <a:t>  	</a:t>
            </a:r>
            <a:r>
              <a:rPr lang="en-US" b="1" dirty="0">
                <a:solidFill>
                  <a:srgbClr val="FF0000"/>
                </a:solidFill>
              </a:rPr>
              <a:t>&lt;</a:t>
            </a:r>
            <a:r>
              <a:rPr lang="en-US" b="1" dirty="0" err="1">
                <a:solidFill>
                  <a:srgbClr val="FF0000"/>
                </a:solidFill>
              </a:rPr>
              <a:t>rdf:Description</a:t>
            </a:r>
            <a:r>
              <a:rPr lang="en-US" b="1" dirty="0">
                <a:solidFill>
                  <a:srgbClr val="FF0000"/>
                </a:solidFill>
              </a:rPr>
              <a:t> </a:t>
            </a:r>
          </a:p>
          <a:p>
            <a:pPr lvl="1"/>
            <a:r>
              <a:rPr lang="en-US" b="1" dirty="0">
                <a:solidFill>
                  <a:srgbClr val="FF0000"/>
                </a:solidFill>
              </a:rPr>
              <a:t>       	          </a:t>
            </a:r>
            <a:r>
              <a:rPr lang="en-US" b="1" dirty="0" err="1">
                <a:solidFill>
                  <a:srgbClr val="FF0000"/>
                </a:solidFill>
              </a:rPr>
              <a:t>rdf:about</a:t>
            </a:r>
            <a:r>
              <a:rPr lang="en-US" b="1" dirty="0">
                <a:solidFill>
                  <a:srgbClr val="FF0000"/>
                </a:solidFill>
              </a:rPr>
              <a:t>="http://www.w3.org/Home/Lassila"</a:t>
            </a:r>
            <a:endParaRPr lang="fi-FI" dirty="0">
              <a:solidFill>
                <a:srgbClr val="FF0000"/>
              </a:solidFill>
            </a:endParaRPr>
          </a:p>
          <a:p>
            <a:pPr lvl="1"/>
            <a:r>
              <a:rPr lang="en-US" b="1" dirty="0">
                <a:solidFill>
                  <a:srgbClr val="FF0000"/>
                </a:solidFill>
              </a:rPr>
              <a:t>                   s:Creator="Ora </a:t>
            </a:r>
            <a:r>
              <a:rPr lang="en-US" b="1" dirty="0" err="1">
                <a:solidFill>
                  <a:srgbClr val="FF0000"/>
                </a:solidFill>
              </a:rPr>
              <a:t>Lassila</a:t>
            </a:r>
            <a:r>
              <a:rPr lang="en-US" b="1" dirty="0">
                <a:solidFill>
                  <a:srgbClr val="FF0000"/>
                </a:solidFill>
              </a:rPr>
              <a:t>"/&gt;</a:t>
            </a:r>
            <a:endParaRPr lang="fi-FI" dirty="0">
              <a:solidFill>
                <a:srgbClr val="FF0000"/>
              </a:solidFill>
            </a:endParaRPr>
          </a:p>
          <a:p>
            <a:r>
              <a:rPr lang="en-GB" b="1" dirty="0"/>
              <a:t>&lt;/</a:t>
            </a:r>
            <a:r>
              <a:rPr lang="en-GB" b="1" dirty="0" err="1"/>
              <a:t>rdf:RDF</a:t>
            </a:r>
            <a:r>
              <a:rPr lang="en-GB" b="1" dirty="0"/>
              <a:t>&gt;</a:t>
            </a:r>
            <a:endParaRPr lang="en-US" sz="12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371600" y="74"/>
            <a:ext cx="7772400" cy="720725"/>
          </a:xfrm>
        </p:spPr>
        <p:txBody>
          <a:bodyPr/>
          <a:lstStyle/>
          <a:p>
            <a:pPr eaLnBrk="1" hangingPunct="1"/>
            <a:r>
              <a:rPr lang="en-GB" altLang="en-US" sz="3600"/>
              <a:t>Abbreviated Syntax Example (2)</a:t>
            </a:r>
          </a:p>
        </p:txBody>
      </p:sp>
      <p:sp>
        <p:nvSpPr>
          <p:cNvPr id="151555" name="Text Box 3"/>
          <p:cNvSpPr txBox="1">
            <a:spLocks noChangeArrowheads="1"/>
          </p:cNvSpPr>
          <p:nvPr/>
        </p:nvSpPr>
        <p:spPr bwMode="auto">
          <a:xfrm>
            <a:off x="152400" y="3276600"/>
            <a:ext cx="8991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en-US" sz="2800" dirty="0">
                <a:latin typeface="Times New Roman" pitchFamily="18" charset="0"/>
              </a:rPr>
              <a:t>&lt;</a:t>
            </a:r>
            <a:r>
              <a:rPr lang="en-GB" altLang="en-US" sz="2800" dirty="0" err="1">
                <a:solidFill>
                  <a:srgbClr val="0000CC"/>
                </a:solidFill>
                <a:latin typeface="Times New Roman" pitchFamily="18" charset="0"/>
              </a:rPr>
              <a:t>rdf:Description</a:t>
            </a:r>
            <a:r>
              <a:rPr lang="en-GB" altLang="en-US" sz="2800" dirty="0">
                <a:latin typeface="Times New Roman" pitchFamily="18" charset="0"/>
              </a:rPr>
              <a:t> </a:t>
            </a:r>
            <a:r>
              <a:rPr lang="en-GB" altLang="en-US" sz="2800" dirty="0" err="1">
                <a:solidFill>
                  <a:srgbClr val="663300"/>
                </a:solidFill>
                <a:latin typeface="Times New Roman" pitchFamily="18" charset="0"/>
              </a:rPr>
              <a:t>rdf:about</a:t>
            </a:r>
            <a:r>
              <a:rPr lang="en-GB" altLang="en-US" sz="2800" dirty="0">
                <a:latin typeface="Times New Roman" pitchFamily="18" charset="0"/>
              </a:rPr>
              <a:t>="</a:t>
            </a:r>
            <a:r>
              <a:rPr lang="en-GB" altLang="en-US" sz="2400" dirty="0">
                <a:solidFill>
                  <a:srgbClr val="FF0000"/>
                </a:solidFill>
                <a:latin typeface="Times New Roman" pitchFamily="18" charset="0"/>
              </a:rPr>
              <a:t>http://www.w3.org/Home/Lassila</a:t>
            </a:r>
            <a:r>
              <a:rPr lang="en-GB" altLang="en-US" sz="2800" dirty="0">
                <a:latin typeface="Times New Roman" pitchFamily="18" charset="0"/>
              </a:rPr>
              <a:t>"</a:t>
            </a:r>
          </a:p>
          <a:p>
            <a:pPr>
              <a:spcBef>
                <a:spcPct val="0"/>
              </a:spcBef>
              <a:buFontTx/>
              <a:buNone/>
            </a:pPr>
            <a:r>
              <a:rPr lang="en-GB" altLang="en-US" sz="2800" dirty="0">
                <a:latin typeface="Times New Roman" pitchFamily="18" charset="0"/>
              </a:rPr>
              <a:t>                               </a:t>
            </a:r>
            <a:r>
              <a:rPr lang="en-GB" altLang="en-US" sz="2800" dirty="0">
                <a:solidFill>
                  <a:srgbClr val="663300"/>
                </a:solidFill>
                <a:latin typeface="Times New Roman" pitchFamily="18" charset="0"/>
              </a:rPr>
              <a:t>s:Creator</a:t>
            </a:r>
            <a:r>
              <a:rPr lang="en-GB" altLang="en-US" sz="2800" dirty="0">
                <a:latin typeface="Times New Roman" pitchFamily="18" charset="0"/>
              </a:rPr>
              <a:t>="</a:t>
            </a:r>
            <a:r>
              <a:rPr lang="en-GB" altLang="en-US" sz="2800" dirty="0">
                <a:solidFill>
                  <a:srgbClr val="FF0000"/>
                </a:solidFill>
                <a:latin typeface="Times New Roman" pitchFamily="18" charset="0"/>
              </a:rPr>
              <a:t>Ora </a:t>
            </a:r>
            <a:r>
              <a:rPr lang="en-GB" altLang="en-US" sz="2800" dirty="0" err="1">
                <a:solidFill>
                  <a:srgbClr val="FF0000"/>
                </a:solidFill>
                <a:latin typeface="Times New Roman" pitchFamily="18" charset="0"/>
              </a:rPr>
              <a:t>Lassila</a:t>
            </a:r>
            <a:r>
              <a:rPr lang="en-GB" altLang="en-US" sz="2800" dirty="0">
                <a:latin typeface="Times New Roman" pitchFamily="18" charset="0"/>
              </a:rPr>
              <a:t>" /&gt;</a:t>
            </a:r>
          </a:p>
        </p:txBody>
      </p:sp>
      <p:sp>
        <p:nvSpPr>
          <p:cNvPr id="151556" name="Text Box 4"/>
          <p:cNvSpPr txBox="1">
            <a:spLocks noChangeArrowheads="1"/>
          </p:cNvSpPr>
          <p:nvPr/>
        </p:nvSpPr>
        <p:spPr bwMode="auto">
          <a:xfrm>
            <a:off x="228600" y="18288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endParaRPr lang="en-GB" altLang="en-US" sz="2400">
              <a:latin typeface="Times New Roman" pitchFamily="18" charset="0"/>
            </a:endParaRPr>
          </a:p>
        </p:txBody>
      </p:sp>
      <p:sp>
        <p:nvSpPr>
          <p:cNvPr id="151557" name="Text Box 5"/>
          <p:cNvSpPr txBox="1">
            <a:spLocks noChangeArrowheads="1"/>
          </p:cNvSpPr>
          <p:nvPr/>
        </p:nvSpPr>
        <p:spPr bwMode="auto">
          <a:xfrm>
            <a:off x="533400" y="18288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500"/>
              </a:spcBef>
              <a:spcAft>
                <a:spcPts val="500"/>
              </a:spcAft>
              <a:buFontTx/>
              <a:buNone/>
            </a:pPr>
            <a:r>
              <a:rPr lang="en-GB" altLang="en-US" i="1" dirty="0">
                <a:latin typeface="Times New Roman" pitchFamily="18" charset="0"/>
              </a:rPr>
              <a:t>Ora </a:t>
            </a:r>
            <a:r>
              <a:rPr lang="en-GB" altLang="en-US" i="1" dirty="0" err="1">
                <a:latin typeface="Times New Roman" pitchFamily="18" charset="0"/>
              </a:rPr>
              <a:t>Lassila</a:t>
            </a:r>
            <a:r>
              <a:rPr lang="en-GB" altLang="en-US" i="1" dirty="0">
                <a:latin typeface="Times New Roman" pitchFamily="18" charset="0"/>
              </a:rPr>
              <a:t> is the creator of the resource http://www.w3.org/Home/Lassila.</a:t>
            </a:r>
            <a:endParaRPr lang="en-GB" altLang="en-US" sz="2400" dirty="0">
              <a:latin typeface="Times New Roman" pitchFamily="18" charset="0"/>
            </a:endParaRPr>
          </a:p>
        </p:txBody>
      </p:sp>
      <p:sp>
        <p:nvSpPr>
          <p:cNvPr id="151558" name="AutoShape 6"/>
          <p:cNvSpPr>
            <a:spLocks noChangeArrowheads="1"/>
          </p:cNvSpPr>
          <p:nvPr/>
        </p:nvSpPr>
        <p:spPr bwMode="auto">
          <a:xfrm>
            <a:off x="6659564" y="2492375"/>
            <a:ext cx="1800225" cy="503238"/>
          </a:xfrm>
          <a:prstGeom prst="wedgeRoundRectCallout">
            <a:avLst>
              <a:gd name="adj1" fmla="val -59611"/>
              <a:gd name="adj2" fmla="val 118139"/>
              <a:gd name="adj3" fmla="val 16667"/>
            </a:avLst>
          </a:prstGeom>
          <a:solidFill>
            <a:srgbClr val="FFFF66"/>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2400">
                <a:latin typeface="Times New Roman" pitchFamily="18" charset="0"/>
              </a:rPr>
              <a:t>Subject</a:t>
            </a:r>
          </a:p>
        </p:txBody>
      </p:sp>
      <p:sp>
        <p:nvSpPr>
          <p:cNvPr id="151559" name="Rectangle 7"/>
          <p:cNvSpPr>
            <a:spLocks noChangeArrowheads="1"/>
          </p:cNvSpPr>
          <p:nvPr/>
        </p:nvSpPr>
        <p:spPr bwMode="auto">
          <a:xfrm>
            <a:off x="4149725" y="3357564"/>
            <a:ext cx="4437063" cy="358775"/>
          </a:xfrm>
          <a:prstGeom prst="rect">
            <a:avLst/>
          </a:prstGeom>
          <a:solidFill>
            <a:srgbClr val="FF99CC">
              <a:alpha val="30980"/>
            </a:srgbClr>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Tree>
    <p:extLst>
      <p:ext uri="{BB962C8B-B14F-4D97-AF65-F5344CB8AC3E}">
        <p14:creationId xmlns:p14="http://schemas.microsoft.com/office/powerpoint/2010/main" val="14240017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371600" y="74"/>
            <a:ext cx="7772400" cy="720725"/>
          </a:xfrm>
        </p:spPr>
        <p:txBody>
          <a:bodyPr/>
          <a:lstStyle/>
          <a:p>
            <a:pPr eaLnBrk="1" hangingPunct="1"/>
            <a:r>
              <a:rPr lang="en-GB" altLang="en-US" sz="3600"/>
              <a:t>Abbreviated Syntax Example (3)</a:t>
            </a:r>
          </a:p>
        </p:txBody>
      </p:sp>
      <p:sp>
        <p:nvSpPr>
          <p:cNvPr id="152579" name="Text Box 3"/>
          <p:cNvSpPr txBox="1">
            <a:spLocks noChangeArrowheads="1"/>
          </p:cNvSpPr>
          <p:nvPr/>
        </p:nvSpPr>
        <p:spPr bwMode="auto">
          <a:xfrm>
            <a:off x="209550" y="3695700"/>
            <a:ext cx="8991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en-US" sz="2800" dirty="0">
                <a:latin typeface="Times New Roman" pitchFamily="18" charset="0"/>
              </a:rPr>
              <a:t>&lt;</a:t>
            </a:r>
            <a:r>
              <a:rPr lang="en-GB" altLang="en-US" sz="2800" dirty="0" err="1">
                <a:solidFill>
                  <a:srgbClr val="0000CC"/>
                </a:solidFill>
                <a:latin typeface="Times New Roman" pitchFamily="18" charset="0"/>
              </a:rPr>
              <a:t>rdf:Description</a:t>
            </a:r>
            <a:r>
              <a:rPr lang="en-GB" altLang="en-US" sz="2800" dirty="0">
                <a:latin typeface="Times New Roman" pitchFamily="18" charset="0"/>
              </a:rPr>
              <a:t> </a:t>
            </a:r>
            <a:r>
              <a:rPr lang="en-GB" altLang="en-US" sz="2800" dirty="0" err="1">
                <a:solidFill>
                  <a:srgbClr val="663300"/>
                </a:solidFill>
                <a:latin typeface="Times New Roman" pitchFamily="18" charset="0"/>
              </a:rPr>
              <a:t>rdf:about</a:t>
            </a:r>
            <a:r>
              <a:rPr lang="en-GB" altLang="en-US" sz="2800" dirty="0">
                <a:latin typeface="Times New Roman" pitchFamily="18" charset="0"/>
              </a:rPr>
              <a:t>="</a:t>
            </a:r>
            <a:r>
              <a:rPr lang="en-GB" altLang="en-US" sz="2400" dirty="0">
                <a:solidFill>
                  <a:srgbClr val="FF0000"/>
                </a:solidFill>
                <a:latin typeface="Times New Roman" pitchFamily="18" charset="0"/>
              </a:rPr>
              <a:t>http://www.w3.org/Home/Lassila</a:t>
            </a:r>
            <a:r>
              <a:rPr lang="en-GB" altLang="en-US" sz="2800" dirty="0">
                <a:latin typeface="Times New Roman" pitchFamily="18" charset="0"/>
              </a:rPr>
              <a:t>"</a:t>
            </a:r>
          </a:p>
          <a:p>
            <a:pPr>
              <a:spcBef>
                <a:spcPct val="0"/>
              </a:spcBef>
              <a:buFontTx/>
              <a:buNone/>
            </a:pPr>
            <a:r>
              <a:rPr lang="en-GB" altLang="en-US" sz="2800" dirty="0">
                <a:latin typeface="Times New Roman" pitchFamily="18" charset="0"/>
              </a:rPr>
              <a:t>                               </a:t>
            </a:r>
            <a:r>
              <a:rPr lang="en-GB" altLang="en-US" sz="2800" dirty="0">
                <a:solidFill>
                  <a:srgbClr val="663300"/>
                </a:solidFill>
                <a:latin typeface="Times New Roman" pitchFamily="18" charset="0"/>
              </a:rPr>
              <a:t>s:Creator </a:t>
            </a:r>
            <a:r>
              <a:rPr lang="en-GB" altLang="en-US" sz="2800" dirty="0">
                <a:latin typeface="Times New Roman" pitchFamily="18" charset="0"/>
              </a:rPr>
              <a:t>="</a:t>
            </a:r>
            <a:r>
              <a:rPr lang="en-GB" altLang="en-US" sz="2800" dirty="0">
                <a:solidFill>
                  <a:srgbClr val="FF0000"/>
                </a:solidFill>
                <a:latin typeface="Times New Roman" pitchFamily="18" charset="0"/>
              </a:rPr>
              <a:t>Ora </a:t>
            </a:r>
            <a:r>
              <a:rPr lang="en-GB" altLang="en-US" sz="2800" dirty="0" err="1">
                <a:solidFill>
                  <a:srgbClr val="FF0000"/>
                </a:solidFill>
                <a:latin typeface="Times New Roman" pitchFamily="18" charset="0"/>
              </a:rPr>
              <a:t>Lassila</a:t>
            </a:r>
            <a:r>
              <a:rPr lang="en-GB" altLang="en-US" sz="2800" dirty="0">
                <a:latin typeface="Times New Roman" pitchFamily="18" charset="0"/>
              </a:rPr>
              <a:t>" /&gt;</a:t>
            </a:r>
          </a:p>
        </p:txBody>
      </p:sp>
      <p:sp>
        <p:nvSpPr>
          <p:cNvPr id="152580" name="Text Box 4"/>
          <p:cNvSpPr txBox="1">
            <a:spLocks noChangeArrowheads="1"/>
          </p:cNvSpPr>
          <p:nvPr/>
        </p:nvSpPr>
        <p:spPr bwMode="auto">
          <a:xfrm>
            <a:off x="228600" y="18288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endParaRPr lang="en-GB" altLang="en-US" sz="2400">
              <a:latin typeface="Times New Roman" pitchFamily="18" charset="0"/>
            </a:endParaRPr>
          </a:p>
        </p:txBody>
      </p:sp>
      <p:sp>
        <p:nvSpPr>
          <p:cNvPr id="152581" name="Text Box 5"/>
          <p:cNvSpPr txBox="1">
            <a:spLocks noChangeArrowheads="1"/>
          </p:cNvSpPr>
          <p:nvPr/>
        </p:nvSpPr>
        <p:spPr bwMode="auto">
          <a:xfrm>
            <a:off x="533400" y="18288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500"/>
              </a:spcBef>
              <a:spcAft>
                <a:spcPts val="500"/>
              </a:spcAft>
              <a:buFontTx/>
              <a:buNone/>
            </a:pPr>
            <a:r>
              <a:rPr lang="en-GB" altLang="en-US" i="1" dirty="0">
                <a:latin typeface="Times New Roman" pitchFamily="18" charset="0"/>
              </a:rPr>
              <a:t>Ora </a:t>
            </a:r>
            <a:r>
              <a:rPr lang="en-GB" altLang="en-US" i="1" dirty="0" err="1">
                <a:latin typeface="Times New Roman" pitchFamily="18" charset="0"/>
              </a:rPr>
              <a:t>Lassila</a:t>
            </a:r>
            <a:r>
              <a:rPr lang="en-GB" altLang="en-US" i="1" dirty="0">
                <a:latin typeface="Times New Roman" pitchFamily="18" charset="0"/>
              </a:rPr>
              <a:t> is the creator of the resource http://www.w3.org/Home/Lassila.</a:t>
            </a:r>
            <a:endParaRPr lang="en-GB" altLang="en-US" sz="2400" dirty="0">
              <a:latin typeface="Times New Roman" pitchFamily="18" charset="0"/>
            </a:endParaRPr>
          </a:p>
        </p:txBody>
      </p:sp>
      <p:sp>
        <p:nvSpPr>
          <p:cNvPr id="152582" name="Rectangle 6"/>
          <p:cNvSpPr>
            <a:spLocks noChangeArrowheads="1"/>
          </p:cNvSpPr>
          <p:nvPr/>
        </p:nvSpPr>
        <p:spPr bwMode="auto">
          <a:xfrm>
            <a:off x="3254412" y="4221237"/>
            <a:ext cx="1154113" cy="358775"/>
          </a:xfrm>
          <a:prstGeom prst="rect">
            <a:avLst/>
          </a:prstGeom>
          <a:solidFill>
            <a:srgbClr val="FF99CC">
              <a:alpha val="30980"/>
            </a:srgbClr>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endParaRPr lang="en-US" altLang="en-US" sz="2400">
              <a:latin typeface="Times New Roman" pitchFamily="18" charset="0"/>
            </a:endParaRPr>
          </a:p>
        </p:txBody>
      </p:sp>
      <p:sp>
        <p:nvSpPr>
          <p:cNvPr id="152583" name="AutoShape 7"/>
          <p:cNvSpPr>
            <a:spLocks noChangeArrowheads="1"/>
          </p:cNvSpPr>
          <p:nvPr/>
        </p:nvSpPr>
        <p:spPr bwMode="auto">
          <a:xfrm>
            <a:off x="1619252" y="5516637"/>
            <a:ext cx="1800225" cy="503237"/>
          </a:xfrm>
          <a:prstGeom prst="wedgeRoundRectCallout">
            <a:avLst>
              <a:gd name="adj1" fmla="val 61991"/>
              <a:gd name="adj2" fmla="val -234856"/>
              <a:gd name="adj3" fmla="val 16667"/>
            </a:avLst>
          </a:prstGeom>
          <a:solidFill>
            <a:srgbClr val="FFFF66"/>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2400">
                <a:latin typeface="Times New Roman" pitchFamily="18" charset="0"/>
              </a:rPr>
              <a:t>Predicate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2" y="1376363"/>
            <a:ext cx="894715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1055688" y="171450"/>
            <a:ext cx="8013700" cy="609600"/>
          </a:xfrm>
          <a:prstGeom prst="rect">
            <a:avLst/>
          </a:prstGeom>
          <a:noFill/>
          <a:ln w="9525">
            <a:noFill/>
            <a:miter lim="800000"/>
            <a:headEnd/>
            <a:tailEnd/>
          </a:ln>
          <a:effectLst/>
        </p:spPr>
        <p:txBody>
          <a:bodyPr anchor="ctr"/>
          <a:lstStyle/>
          <a:p>
            <a:pPr algn="r">
              <a:defRPr/>
            </a:pPr>
            <a:r>
              <a:rPr lang="en-US" sz="3600" b="1" dirty="0">
                <a:solidFill>
                  <a:srgbClr val="006699"/>
                </a:solidFill>
                <a:effectLst>
                  <a:outerShdw blurRad="38100" dist="38100" dir="2700000" algn="tl">
                    <a:srgbClr val="C0C0C0"/>
                  </a:outerShdw>
                </a:effectLst>
                <a:latin typeface="Times New Roman" pitchFamily="18" charset="0"/>
              </a:rPr>
              <a:t>Semantic Web</a:t>
            </a:r>
          </a:p>
          <a:p>
            <a:pPr algn="r">
              <a:defRPr/>
            </a:pPr>
            <a:r>
              <a:rPr lang="en-US" sz="2400" b="1" dirty="0">
                <a:solidFill>
                  <a:srgbClr val="006699"/>
                </a:solidFill>
                <a:effectLst>
                  <a:outerShdw blurRad="38100" dist="38100" dir="2700000" algn="tl">
                    <a:srgbClr val="C0C0C0"/>
                  </a:outerShdw>
                </a:effectLst>
                <a:latin typeface="Times New Roman" pitchFamily="18" charset="0"/>
              </a:rPr>
              <a:t>(data connected by relationships)</a:t>
            </a:r>
            <a:r>
              <a:rPr lang="en-US" sz="3600" b="1" dirty="0">
                <a:solidFill>
                  <a:srgbClr val="006699"/>
                </a:solidFill>
                <a:effectLst>
                  <a:outerShdw blurRad="38100" dist="38100" dir="2700000" algn="tl">
                    <a:srgbClr val="C0C0C0"/>
                  </a:outerShdw>
                </a:effectLst>
                <a:latin typeface="Times New Roman" pitchFamily="18" charset="0"/>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371600" y="74"/>
            <a:ext cx="7772400" cy="720725"/>
          </a:xfrm>
        </p:spPr>
        <p:txBody>
          <a:bodyPr/>
          <a:lstStyle/>
          <a:p>
            <a:pPr eaLnBrk="1" hangingPunct="1"/>
            <a:r>
              <a:rPr lang="en-GB" altLang="en-US" sz="3600"/>
              <a:t>Abbreviated Syntax Example (4)</a:t>
            </a:r>
          </a:p>
        </p:txBody>
      </p:sp>
      <p:sp>
        <p:nvSpPr>
          <p:cNvPr id="153603" name="Text Box 3"/>
          <p:cNvSpPr txBox="1">
            <a:spLocks noChangeArrowheads="1"/>
          </p:cNvSpPr>
          <p:nvPr/>
        </p:nvSpPr>
        <p:spPr bwMode="auto">
          <a:xfrm>
            <a:off x="180975" y="3667125"/>
            <a:ext cx="8991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en-US" sz="2800" dirty="0">
                <a:latin typeface="Times New Roman" pitchFamily="18" charset="0"/>
              </a:rPr>
              <a:t>&lt;</a:t>
            </a:r>
            <a:r>
              <a:rPr lang="en-GB" altLang="en-US" sz="2800" dirty="0" err="1">
                <a:solidFill>
                  <a:srgbClr val="0000CC"/>
                </a:solidFill>
                <a:latin typeface="Times New Roman" pitchFamily="18" charset="0"/>
              </a:rPr>
              <a:t>rdf:Description</a:t>
            </a:r>
            <a:r>
              <a:rPr lang="en-GB" altLang="en-US" sz="2800" dirty="0">
                <a:latin typeface="Times New Roman" pitchFamily="18" charset="0"/>
              </a:rPr>
              <a:t> </a:t>
            </a:r>
            <a:r>
              <a:rPr lang="en-GB" altLang="en-US" sz="2800" dirty="0" err="1">
                <a:solidFill>
                  <a:srgbClr val="663300"/>
                </a:solidFill>
                <a:latin typeface="Times New Roman" pitchFamily="18" charset="0"/>
              </a:rPr>
              <a:t>rdf:about</a:t>
            </a:r>
            <a:r>
              <a:rPr lang="en-GB" altLang="en-US" sz="2800" dirty="0">
                <a:latin typeface="Times New Roman" pitchFamily="18" charset="0"/>
              </a:rPr>
              <a:t>="</a:t>
            </a:r>
            <a:r>
              <a:rPr lang="en-GB" altLang="en-US" sz="2400" dirty="0">
                <a:solidFill>
                  <a:srgbClr val="FF0000"/>
                </a:solidFill>
                <a:latin typeface="Times New Roman" pitchFamily="18" charset="0"/>
              </a:rPr>
              <a:t>http://www.w3.org/Home/Lassila</a:t>
            </a:r>
            <a:r>
              <a:rPr lang="en-GB" altLang="en-US" sz="2800" dirty="0">
                <a:latin typeface="Times New Roman" pitchFamily="18" charset="0"/>
              </a:rPr>
              <a:t>"</a:t>
            </a:r>
          </a:p>
          <a:p>
            <a:pPr>
              <a:spcBef>
                <a:spcPct val="0"/>
              </a:spcBef>
              <a:buFontTx/>
              <a:buNone/>
            </a:pPr>
            <a:r>
              <a:rPr lang="en-GB" altLang="en-US" sz="2800" dirty="0">
                <a:latin typeface="Times New Roman" pitchFamily="18" charset="0"/>
              </a:rPr>
              <a:t>                               </a:t>
            </a:r>
            <a:r>
              <a:rPr lang="en-GB" altLang="en-US" sz="2800" dirty="0">
                <a:solidFill>
                  <a:srgbClr val="663300"/>
                </a:solidFill>
                <a:latin typeface="Times New Roman" pitchFamily="18" charset="0"/>
              </a:rPr>
              <a:t>s:Creator</a:t>
            </a:r>
            <a:r>
              <a:rPr lang="en-GB" altLang="en-US" sz="2800" dirty="0">
                <a:latin typeface="Times New Roman" pitchFamily="18" charset="0"/>
              </a:rPr>
              <a:t>="</a:t>
            </a:r>
            <a:r>
              <a:rPr lang="en-GB" altLang="en-US" sz="2800" dirty="0">
                <a:solidFill>
                  <a:srgbClr val="FF0000"/>
                </a:solidFill>
                <a:latin typeface="Times New Roman" pitchFamily="18" charset="0"/>
              </a:rPr>
              <a:t>Ora </a:t>
            </a:r>
            <a:r>
              <a:rPr lang="en-GB" altLang="en-US" sz="2800" dirty="0" err="1">
                <a:solidFill>
                  <a:srgbClr val="FF0000"/>
                </a:solidFill>
                <a:latin typeface="Times New Roman" pitchFamily="18" charset="0"/>
              </a:rPr>
              <a:t>Lassila</a:t>
            </a:r>
            <a:r>
              <a:rPr lang="en-GB" altLang="en-US" sz="2800" dirty="0">
                <a:latin typeface="Times New Roman" pitchFamily="18" charset="0"/>
              </a:rPr>
              <a:t>" /&gt;</a:t>
            </a:r>
          </a:p>
        </p:txBody>
      </p:sp>
      <p:sp>
        <p:nvSpPr>
          <p:cNvPr id="153604" name="Text Box 4"/>
          <p:cNvSpPr txBox="1">
            <a:spLocks noChangeArrowheads="1"/>
          </p:cNvSpPr>
          <p:nvPr/>
        </p:nvSpPr>
        <p:spPr bwMode="auto">
          <a:xfrm>
            <a:off x="228600" y="18288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endParaRPr lang="en-GB" altLang="en-US" sz="2400">
              <a:latin typeface="Times New Roman" pitchFamily="18" charset="0"/>
            </a:endParaRPr>
          </a:p>
        </p:txBody>
      </p:sp>
      <p:sp>
        <p:nvSpPr>
          <p:cNvPr id="153605" name="Text Box 5"/>
          <p:cNvSpPr txBox="1">
            <a:spLocks noChangeArrowheads="1"/>
          </p:cNvSpPr>
          <p:nvPr/>
        </p:nvSpPr>
        <p:spPr bwMode="auto">
          <a:xfrm>
            <a:off x="533400" y="18288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ts val="500"/>
              </a:spcBef>
              <a:spcAft>
                <a:spcPts val="500"/>
              </a:spcAft>
              <a:buFontTx/>
              <a:buNone/>
            </a:pPr>
            <a:r>
              <a:rPr lang="en-GB" altLang="en-US" i="1" dirty="0">
                <a:latin typeface="Times New Roman" pitchFamily="18" charset="0"/>
              </a:rPr>
              <a:t>Ora </a:t>
            </a:r>
            <a:r>
              <a:rPr lang="en-GB" altLang="en-US" i="1" dirty="0" err="1">
                <a:latin typeface="Times New Roman" pitchFamily="18" charset="0"/>
              </a:rPr>
              <a:t>Lassila</a:t>
            </a:r>
            <a:r>
              <a:rPr lang="en-GB" altLang="en-US" i="1" dirty="0">
                <a:latin typeface="Times New Roman" pitchFamily="18" charset="0"/>
              </a:rPr>
              <a:t> is the creator of the resource http://www.w3.org/Home/Lassila.</a:t>
            </a:r>
            <a:endParaRPr lang="en-GB" altLang="en-US" sz="2400" dirty="0">
              <a:latin typeface="Times New Roman" pitchFamily="18" charset="0"/>
            </a:endParaRPr>
          </a:p>
        </p:txBody>
      </p:sp>
      <p:sp>
        <p:nvSpPr>
          <p:cNvPr id="153606" name="AutoShape 6"/>
          <p:cNvSpPr>
            <a:spLocks noChangeArrowheads="1"/>
          </p:cNvSpPr>
          <p:nvPr/>
        </p:nvSpPr>
        <p:spPr bwMode="auto">
          <a:xfrm>
            <a:off x="6011864" y="5229225"/>
            <a:ext cx="1800225" cy="503238"/>
          </a:xfrm>
          <a:prstGeom prst="wedgeRoundRectCallout">
            <a:avLst>
              <a:gd name="adj1" fmla="val -61287"/>
              <a:gd name="adj2" fmla="val -179968"/>
              <a:gd name="adj3" fmla="val 16667"/>
            </a:avLst>
          </a:prstGeom>
          <a:solidFill>
            <a:srgbClr val="FFFF66"/>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2400">
                <a:latin typeface="Times New Roman" pitchFamily="18" charset="0"/>
              </a:rPr>
              <a:t>Object</a:t>
            </a:r>
          </a:p>
        </p:txBody>
      </p:sp>
      <p:sp>
        <p:nvSpPr>
          <p:cNvPr id="153607" name="Rectangle 7"/>
          <p:cNvSpPr>
            <a:spLocks noChangeArrowheads="1"/>
          </p:cNvSpPr>
          <p:nvPr/>
        </p:nvSpPr>
        <p:spPr bwMode="auto">
          <a:xfrm>
            <a:off x="4656192" y="4197384"/>
            <a:ext cx="1657350" cy="358775"/>
          </a:xfrm>
          <a:prstGeom prst="rect">
            <a:avLst/>
          </a:prstGeom>
          <a:solidFill>
            <a:srgbClr val="FF99CC">
              <a:alpha val="30980"/>
            </a:srgbClr>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endParaRPr lang="en-US" altLang="en-US" sz="2400">
              <a:latin typeface="Times New Roman"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914400" y="-95250"/>
            <a:ext cx="8229600" cy="777875"/>
          </a:xfrm>
        </p:spPr>
        <p:txBody>
          <a:bodyPr/>
          <a:lstStyle/>
          <a:p>
            <a:r>
              <a:rPr lang="en-US" altLang="en-US" sz="3600"/>
              <a:t>Template/frame for RDF statement</a:t>
            </a:r>
          </a:p>
        </p:txBody>
      </p:sp>
      <p:grpSp>
        <p:nvGrpSpPr>
          <p:cNvPr id="154627" name="Group 8"/>
          <p:cNvGrpSpPr>
            <a:grpSpLocks/>
          </p:cNvGrpSpPr>
          <p:nvPr/>
        </p:nvGrpSpPr>
        <p:grpSpPr bwMode="auto">
          <a:xfrm>
            <a:off x="258764" y="1703389"/>
            <a:ext cx="8677275" cy="4370387"/>
            <a:chOff x="258763" y="1703388"/>
            <a:chExt cx="8677275" cy="4370387"/>
          </a:xfrm>
        </p:grpSpPr>
        <p:sp>
          <p:nvSpPr>
            <p:cNvPr id="3" name="Text Box 3"/>
            <p:cNvSpPr txBox="1">
              <a:spLocks noChangeArrowheads="1"/>
            </p:cNvSpPr>
            <p:nvPr/>
          </p:nvSpPr>
          <p:spPr bwMode="auto">
            <a:xfrm>
              <a:off x="258763" y="1703388"/>
              <a:ext cx="8677275" cy="4370387"/>
            </a:xfrm>
            <a:prstGeom prst="rect">
              <a:avLst/>
            </a:prstGeom>
            <a:solidFill>
              <a:schemeClr val="bg1">
                <a:lumMod val="75000"/>
              </a:schemeClr>
            </a:solidFill>
            <a:ln w="25400">
              <a:solidFill>
                <a:schemeClr val="tx1"/>
              </a:solidFill>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defRPr/>
              </a:pPr>
              <a:r>
                <a:rPr lang="en-GB" altLang="en-US" sz="2800" b="1" dirty="0">
                  <a:solidFill>
                    <a:srgbClr val="0000CC"/>
                  </a:solidFill>
                  <a:latin typeface="Courier New" panose="02070309020205020404" pitchFamily="49" charset="0"/>
                  <a:cs typeface="Courier New" panose="02070309020205020404" pitchFamily="49" charset="0"/>
                </a:rPr>
                <a:t>&lt;?xml </a:t>
              </a:r>
              <a:r>
                <a:rPr lang="en-GB" altLang="en-US" sz="2800" b="1" dirty="0">
                  <a:solidFill>
                    <a:srgbClr val="663300"/>
                  </a:solidFill>
                  <a:latin typeface="Courier New" pitchFamily="49" charset="0"/>
                  <a:cs typeface="Courier New" panose="02070309020205020404" pitchFamily="49" charset="0"/>
                </a:rPr>
                <a:t>version</a:t>
              </a:r>
              <a:r>
                <a:rPr lang="en-GB" altLang="en-US" sz="2800" b="1" dirty="0">
                  <a:solidFill>
                    <a:srgbClr val="0000CC"/>
                  </a:solidFill>
                  <a:latin typeface="Courier New" pitchFamily="49" charset="0"/>
                  <a:cs typeface="Courier New" panose="02070309020205020404" pitchFamily="49" charset="0"/>
                </a:rPr>
                <a:t>="</a:t>
              </a:r>
              <a:r>
                <a:rPr lang="en-GB" altLang="en-US" sz="2800" b="1" dirty="0">
                  <a:solidFill>
                    <a:srgbClr val="FF0000"/>
                  </a:solidFill>
                  <a:latin typeface="Courier New" pitchFamily="49" charset="0"/>
                  <a:cs typeface="Courier New" panose="02070309020205020404" pitchFamily="49" charset="0"/>
                </a:rPr>
                <a:t>1.0</a:t>
              </a:r>
              <a:r>
                <a:rPr lang="en-GB" altLang="en-US" sz="2800" b="1" dirty="0">
                  <a:solidFill>
                    <a:srgbClr val="0000CC"/>
                  </a:solidFill>
                  <a:latin typeface="Courier New" pitchFamily="49" charset="0"/>
                  <a:cs typeface="Courier New" panose="02070309020205020404" pitchFamily="49" charset="0"/>
                </a:rPr>
                <a:t>"?&gt;</a:t>
              </a:r>
            </a:p>
            <a:p>
              <a:pPr>
                <a:spcBef>
                  <a:spcPct val="0"/>
                </a:spcBef>
                <a:buFontTx/>
                <a:buNone/>
                <a:defRPr/>
              </a:pPr>
              <a:r>
                <a:rPr lang="en-GB" altLang="en-US" sz="2800" b="1" dirty="0">
                  <a:solidFill>
                    <a:srgbClr val="0000CC"/>
                  </a:solidFill>
                  <a:latin typeface="Courier New" pitchFamily="49" charset="0"/>
                  <a:cs typeface="Courier New" panose="02070309020205020404" pitchFamily="49" charset="0"/>
                </a:rPr>
                <a:t>  &lt;</a:t>
              </a:r>
              <a:r>
                <a:rPr lang="en-GB" altLang="en-US" sz="2800" b="1" dirty="0" err="1">
                  <a:solidFill>
                    <a:srgbClr val="0000CC"/>
                  </a:solidFill>
                  <a:latin typeface="Courier New" pitchFamily="49" charset="0"/>
                  <a:cs typeface="Courier New" panose="02070309020205020404" pitchFamily="49" charset="0"/>
                </a:rPr>
                <a:t>rdf:RDF</a:t>
              </a:r>
              <a:endParaRPr lang="en-GB" altLang="en-US" sz="2800" b="1" dirty="0">
                <a:solidFill>
                  <a:srgbClr val="0000CC"/>
                </a:solidFill>
                <a:latin typeface="Courier New" pitchFamily="49" charset="0"/>
                <a:cs typeface="Courier New" panose="02070309020205020404" pitchFamily="49" charset="0"/>
              </a:endParaRPr>
            </a:p>
            <a:p>
              <a:pPr>
                <a:spcBef>
                  <a:spcPct val="0"/>
                </a:spcBef>
                <a:buFontTx/>
                <a:buNone/>
                <a:defRPr/>
              </a:pPr>
              <a:endParaRPr lang="en-GB" altLang="en-US" sz="1400" b="1" dirty="0">
                <a:solidFill>
                  <a:srgbClr val="0000CC"/>
                </a:solidFill>
                <a:latin typeface="Courier New" pitchFamily="49" charset="0"/>
                <a:cs typeface="Courier New" panose="02070309020205020404" pitchFamily="49" charset="0"/>
              </a:endParaRPr>
            </a:p>
            <a:p>
              <a:pPr>
                <a:spcBef>
                  <a:spcPct val="0"/>
                </a:spcBef>
                <a:buFontTx/>
                <a:buNone/>
                <a:defRPr/>
              </a:pPr>
              <a:r>
                <a:rPr lang="en-GB" altLang="en-US" sz="2000" b="1" dirty="0" err="1">
                  <a:solidFill>
                    <a:srgbClr val="0000CC"/>
                  </a:solidFill>
                  <a:latin typeface="Courier New" pitchFamily="49" charset="0"/>
                  <a:cs typeface="Courier New" panose="02070309020205020404" pitchFamily="49" charset="0"/>
                </a:rPr>
                <a:t>xmlns:</a:t>
              </a:r>
              <a:r>
                <a:rPr lang="en-GB" altLang="en-US" sz="2000" b="1" dirty="0" err="1">
                  <a:solidFill>
                    <a:srgbClr val="663300"/>
                  </a:solidFill>
                  <a:latin typeface="Courier New" pitchFamily="49" charset="0"/>
                  <a:cs typeface="Courier New" panose="02070309020205020404" pitchFamily="49" charset="0"/>
                </a:rPr>
                <a:t>rdf</a:t>
              </a:r>
              <a:r>
                <a:rPr lang="en-GB" altLang="en-US" sz="2000" b="1" dirty="0">
                  <a:solidFill>
                    <a:srgbClr val="0000CC"/>
                  </a:solidFill>
                  <a:latin typeface="Courier New" pitchFamily="49" charset="0"/>
                  <a:cs typeface="Courier New" panose="02070309020205020404" pitchFamily="49" charset="0"/>
                </a:rPr>
                <a:t>="</a:t>
              </a:r>
              <a:r>
                <a:rPr lang="en-GB" altLang="en-US" sz="2000" b="1" dirty="0">
                  <a:solidFill>
                    <a:srgbClr val="FF0000"/>
                  </a:solidFill>
                  <a:latin typeface="Courier New" pitchFamily="49" charset="0"/>
                  <a:cs typeface="Courier New" panose="02070309020205020404" pitchFamily="49" charset="0"/>
                </a:rPr>
                <a:t>http://www.w3.org/1999/02/22-rdf-syntax-ns#</a:t>
              </a:r>
              <a:r>
                <a:rPr lang="en-GB" altLang="en-US" sz="2000" b="1" dirty="0">
                  <a:solidFill>
                    <a:srgbClr val="0000CC"/>
                  </a:solidFill>
                  <a:latin typeface="Courier New" pitchFamily="49" charset="0"/>
                  <a:cs typeface="Courier New" panose="02070309020205020404" pitchFamily="49" charset="0"/>
                </a:rPr>
                <a:t>"</a:t>
              </a:r>
              <a:endParaRPr lang="en-GB" altLang="en-US" sz="1400" b="1" dirty="0">
                <a:solidFill>
                  <a:srgbClr val="0000CC"/>
                </a:solidFill>
                <a:latin typeface="Courier New" pitchFamily="49" charset="0"/>
                <a:cs typeface="Courier New" panose="02070309020205020404" pitchFamily="49" charset="0"/>
              </a:endParaRPr>
            </a:p>
            <a:p>
              <a:pPr>
                <a:spcBef>
                  <a:spcPct val="0"/>
                </a:spcBef>
                <a:buFontTx/>
                <a:buNone/>
                <a:defRPr/>
              </a:pPr>
              <a:r>
                <a:rPr lang="en-GB" altLang="en-US" sz="2000" b="1" dirty="0" err="1">
                  <a:solidFill>
                    <a:srgbClr val="0000CC"/>
                  </a:solidFill>
                  <a:latin typeface="Courier New" pitchFamily="49" charset="0"/>
                  <a:cs typeface="Courier New" panose="02070309020205020404" pitchFamily="49" charset="0"/>
                </a:rPr>
                <a:t>xmlns</a:t>
              </a:r>
              <a:r>
                <a:rPr lang="en-GB" altLang="en-US" sz="2000" b="1" dirty="0">
                  <a:solidFill>
                    <a:srgbClr val="0000CC"/>
                  </a:solidFill>
                  <a:latin typeface="Courier New" pitchFamily="49" charset="0"/>
                  <a:cs typeface="Courier New" panose="02070309020205020404" pitchFamily="49" charset="0"/>
                </a:rPr>
                <a:t>:</a:t>
              </a:r>
              <a:r>
                <a:rPr lang="en-GB" altLang="en-US" sz="2000" b="1" dirty="0">
                  <a:solidFill>
                    <a:srgbClr val="663300"/>
                  </a:solidFill>
                  <a:latin typeface="Courier New" pitchFamily="49" charset="0"/>
                  <a:cs typeface="Courier New" panose="02070309020205020404" pitchFamily="49" charset="0"/>
                </a:rPr>
                <a:t>      =</a:t>
              </a:r>
              <a:r>
                <a:rPr lang="en-GB" altLang="en-US" sz="2000" b="1" dirty="0">
                  <a:solidFill>
                    <a:srgbClr val="0000CC"/>
                  </a:solidFill>
                  <a:latin typeface="Courier New" pitchFamily="49" charset="0"/>
                  <a:cs typeface="Courier New" panose="02070309020205020404" pitchFamily="49" charset="0"/>
                </a:rPr>
                <a:t> "         " </a:t>
              </a:r>
              <a:r>
                <a:rPr lang="en-GB" altLang="en-US" sz="2800" b="1" dirty="0">
                  <a:solidFill>
                    <a:srgbClr val="0000CC"/>
                  </a:solidFill>
                  <a:latin typeface="Courier New" pitchFamily="49" charset="0"/>
                  <a:cs typeface="Courier New" panose="02070309020205020404" pitchFamily="49" charset="0"/>
                </a:rPr>
                <a:t>&gt;</a:t>
              </a:r>
            </a:p>
            <a:p>
              <a:pPr>
                <a:spcBef>
                  <a:spcPct val="0"/>
                </a:spcBef>
                <a:buFontTx/>
                <a:buNone/>
                <a:defRPr/>
              </a:pPr>
              <a:endParaRPr lang="en-GB" altLang="en-US" sz="2800" b="1" dirty="0">
                <a:solidFill>
                  <a:srgbClr val="0000CC"/>
                </a:solidFill>
                <a:latin typeface="Courier New" pitchFamily="49" charset="0"/>
                <a:cs typeface="Courier New" panose="02070309020205020404" pitchFamily="49" charset="0"/>
              </a:endParaRPr>
            </a:p>
            <a:p>
              <a:pPr>
                <a:spcBef>
                  <a:spcPct val="0"/>
                </a:spcBef>
                <a:buFontTx/>
                <a:buNone/>
                <a:defRPr/>
              </a:pPr>
              <a:r>
                <a:rPr lang="en-GB" altLang="en-US" sz="2800" b="1" dirty="0">
                  <a:solidFill>
                    <a:srgbClr val="0000CC"/>
                  </a:solidFill>
                  <a:latin typeface="Courier New" pitchFamily="49" charset="0"/>
                  <a:cs typeface="Courier New" panose="02070309020205020404" pitchFamily="49" charset="0"/>
                </a:rPr>
                <a:t>&lt;</a:t>
              </a:r>
              <a:r>
                <a:rPr lang="en-GB" altLang="en-US" sz="2800" b="1" dirty="0" err="1">
                  <a:solidFill>
                    <a:srgbClr val="0000CC"/>
                  </a:solidFill>
                  <a:latin typeface="Courier New" pitchFamily="49" charset="0"/>
                  <a:cs typeface="Courier New" panose="02070309020205020404" pitchFamily="49" charset="0"/>
                </a:rPr>
                <a:t>rdf:Description</a:t>
              </a:r>
              <a:r>
                <a:rPr lang="en-GB" altLang="en-US" sz="2800" b="1" dirty="0">
                  <a:solidFill>
                    <a:srgbClr val="0000CC"/>
                  </a:solidFill>
                  <a:latin typeface="Courier New" pitchFamily="49" charset="0"/>
                  <a:cs typeface="Courier New" panose="02070309020205020404" pitchFamily="49" charset="0"/>
                </a:rPr>
                <a:t> </a:t>
              </a:r>
              <a:r>
                <a:rPr lang="en-GB" altLang="en-US" sz="2000" b="1" dirty="0" err="1">
                  <a:solidFill>
                    <a:srgbClr val="0000CC"/>
                  </a:solidFill>
                  <a:latin typeface="Courier New" pitchFamily="49" charset="0"/>
                  <a:cs typeface="Courier New" panose="02070309020205020404" pitchFamily="49" charset="0"/>
                </a:rPr>
                <a:t>rdf:</a:t>
              </a:r>
              <a:r>
                <a:rPr lang="en-GB" altLang="en-US" sz="2000" b="1" dirty="0" err="1">
                  <a:solidFill>
                    <a:srgbClr val="663300"/>
                  </a:solidFill>
                  <a:latin typeface="Courier New" pitchFamily="49" charset="0"/>
                  <a:cs typeface="Courier New" panose="02070309020205020404" pitchFamily="49" charset="0"/>
                </a:rPr>
                <a:t>about</a:t>
              </a:r>
              <a:r>
                <a:rPr lang="en-GB" altLang="en-US" sz="2000" dirty="0">
                  <a:latin typeface="Courier New" panose="02070309020205020404" pitchFamily="49" charset="0"/>
                  <a:cs typeface="Courier New" panose="02070309020205020404" pitchFamily="49" charset="0"/>
                </a:rPr>
                <a:t>=</a:t>
              </a:r>
              <a:r>
                <a:rPr lang="en-GB" altLang="en-US" sz="2000" b="1" dirty="0">
                  <a:solidFill>
                    <a:srgbClr val="0000CC"/>
                  </a:solidFill>
                  <a:latin typeface="Courier New" pitchFamily="49" charset="0"/>
                  <a:cs typeface="Courier New" panose="02070309020205020404" pitchFamily="49" charset="0"/>
                </a:rPr>
                <a:t> "</a:t>
              </a:r>
              <a:r>
                <a:rPr lang="en-GB" altLang="en-US" sz="2000" dirty="0">
                  <a:latin typeface="Courier New" panose="02070309020205020404" pitchFamily="49" charset="0"/>
                  <a:cs typeface="Courier New" panose="02070309020205020404" pitchFamily="49" charset="0"/>
                </a:rPr>
                <a:t> </a:t>
              </a:r>
              <a:r>
                <a:rPr lang="en-GB" altLang="en-US" sz="2000" b="1" dirty="0">
                  <a:solidFill>
                    <a:srgbClr val="0000CC"/>
                  </a:solidFill>
                  <a:latin typeface="Courier New" pitchFamily="49" charset="0"/>
                  <a:cs typeface="Courier New" panose="02070309020205020404" pitchFamily="49" charset="0"/>
                </a:rPr>
                <a:t>“        "</a:t>
              </a:r>
            </a:p>
            <a:p>
              <a:pPr>
                <a:spcBef>
                  <a:spcPct val="0"/>
                </a:spcBef>
                <a:buFontTx/>
                <a:buNone/>
                <a:defRPr/>
              </a:pPr>
              <a:endParaRPr lang="en-GB" altLang="en-US" sz="2000" dirty="0">
                <a:latin typeface="Courier New" panose="02070309020205020404" pitchFamily="49" charset="0"/>
                <a:cs typeface="Courier New" panose="02070309020205020404" pitchFamily="49" charset="0"/>
              </a:endParaRPr>
            </a:p>
            <a:p>
              <a:pPr>
                <a:spcBef>
                  <a:spcPct val="0"/>
                </a:spcBef>
                <a:buFontTx/>
                <a:buNone/>
                <a:defRPr/>
              </a:pPr>
              <a:r>
                <a:rPr lang="en-GB" altLang="en-US" sz="2000" dirty="0">
                  <a:solidFill>
                    <a:srgbClr val="663300"/>
                  </a:solidFill>
                  <a:latin typeface="Courier New" panose="02070309020205020404" pitchFamily="49" charset="0"/>
                  <a:cs typeface="Courier New" panose="02070309020205020404" pitchFamily="49" charset="0"/>
                </a:rPr>
                <a:t>                     :     </a:t>
              </a:r>
              <a:r>
                <a:rPr lang="en-GB" altLang="en-US" sz="2000" b="1" dirty="0">
                  <a:solidFill>
                    <a:srgbClr val="663300"/>
                  </a:solidFill>
                  <a:latin typeface="Courier New" pitchFamily="49" charset="0"/>
                  <a:cs typeface="Courier New" panose="02070309020205020404" pitchFamily="49" charset="0"/>
                </a:rPr>
                <a:t>   </a:t>
              </a:r>
              <a:r>
                <a:rPr lang="en-GB" altLang="en-US" sz="2000" dirty="0">
                  <a:latin typeface="Courier New" panose="02070309020205020404" pitchFamily="49" charset="0"/>
                  <a:cs typeface="Courier New" panose="02070309020205020404" pitchFamily="49" charset="0"/>
                </a:rPr>
                <a:t>= </a:t>
              </a:r>
              <a:r>
                <a:rPr lang="en-GB" altLang="en-US" sz="2000" b="1" dirty="0">
                  <a:solidFill>
                    <a:srgbClr val="0000CC"/>
                  </a:solidFill>
                  <a:latin typeface="Courier New" pitchFamily="49" charset="0"/>
                  <a:cs typeface="Courier New" panose="02070309020205020404" pitchFamily="49" charset="0"/>
                </a:rPr>
                <a:t>"         "</a:t>
              </a:r>
              <a:r>
                <a:rPr lang="en-GB" altLang="en-US" sz="2000" dirty="0">
                  <a:solidFill>
                    <a:srgbClr val="FF0000"/>
                  </a:solidFill>
                  <a:latin typeface="Courier New" panose="02070309020205020404" pitchFamily="49" charset="0"/>
                  <a:cs typeface="Courier New" panose="02070309020205020404" pitchFamily="49" charset="0"/>
                </a:rPr>
                <a:t> </a:t>
              </a:r>
              <a:r>
                <a:rPr lang="en-GB" altLang="en-US" sz="2800" b="1" dirty="0">
                  <a:solidFill>
                    <a:srgbClr val="0000CC"/>
                  </a:solidFill>
                  <a:latin typeface="Courier New" pitchFamily="49" charset="0"/>
                  <a:cs typeface="Courier New" panose="02070309020205020404" pitchFamily="49" charset="0"/>
                </a:rPr>
                <a:t>/&gt;</a:t>
              </a:r>
            </a:p>
            <a:p>
              <a:pPr>
                <a:spcBef>
                  <a:spcPct val="0"/>
                </a:spcBef>
                <a:buFontTx/>
                <a:buNone/>
                <a:defRPr/>
              </a:pPr>
              <a:endParaRPr lang="en-GB" altLang="en-US" sz="2800" b="1" dirty="0">
                <a:solidFill>
                  <a:srgbClr val="0000CC"/>
                </a:solidFill>
                <a:latin typeface="Courier New" pitchFamily="49" charset="0"/>
                <a:cs typeface="Courier New" panose="02070309020205020404" pitchFamily="49" charset="0"/>
              </a:endParaRPr>
            </a:p>
            <a:p>
              <a:pPr>
                <a:spcBef>
                  <a:spcPct val="0"/>
                </a:spcBef>
                <a:buFontTx/>
                <a:buNone/>
                <a:defRPr/>
              </a:pPr>
              <a:r>
                <a:rPr lang="en-GB" altLang="en-US" sz="2800" b="1" dirty="0">
                  <a:solidFill>
                    <a:srgbClr val="0000CC"/>
                  </a:solidFill>
                  <a:latin typeface="Courier New" pitchFamily="49" charset="0"/>
                  <a:cs typeface="Courier New" panose="02070309020205020404" pitchFamily="49" charset="0"/>
                </a:rPr>
                <a:t>&lt;/</a:t>
              </a:r>
              <a:r>
                <a:rPr lang="en-GB" altLang="en-US" sz="2800" b="1" dirty="0" err="1">
                  <a:solidFill>
                    <a:srgbClr val="0000CC"/>
                  </a:solidFill>
                  <a:latin typeface="Courier New" pitchFamily="49" charset="0"/>
                  <a:cs typeface="Courier New" panose="02070309020205020404" pitchFamily="49" charset="0"/>
                </a:rPr>
                <a:t>rdf:RDF</a:t>
              </a:r>
              <a:r>
                <a:rPr lang="en-GB" altLang="en-US" sz="2800" b="1" dirty="0">
                  <a:solidFill>
                    <a:srgbClr val="0000CC"/>
                  </a:solidFill>
                  <a:latin typeface="Courier New" pitchFamily="49" charset="0"/>
                  <a:cs typeface="Courier New" panose="02070309020205020404" pitchFamily="49" charset="0"/>
                </a:rPr>
                <a:t>&gt;</a:t>
              </a:r>
            </a:p>
          </p:txBody>
        </p:sp>
        <p:sp>
          <p:nvSpPr>
            <p:cNvPr id="5" name="Rectangle 4"/>
            <p:cNvSpPr/>
            <p:nvPr/>
          </p:nvSpPr>
          <p:spPr bwMode="auto">
            <a:xfrm>
              <a:off x="2632348" y="3241606"/>
              <a:ext cx="1363588" cy="237255"/>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6" name="Rectangle 5"/>
            <p:cNvSpPr/>
            <p:nvPr/>
          </p:nvSpPr>
          <p:spPr bwMode="auto">
            <a:xfrm>
              <a:off x="1303200" y="3248638"/>
              <a:ext cx="756084" cy="237255"/>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4649" name="TextBox 8"/>
            <p:cNvSpPr txBox="1">
              <a:spLocks noChangeArrowheads="1"/>
            </p:cNvSpPr>
            <p:nvPr/>
          </p:nvSpPr>
          <p:spPr bwMode="auto">
            <a:xfrm>
              <a:off x="2600325" y="3198813"/>
              <a:ext cx="14668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t>Ontology (URI)</a:t>
              </a:r>
            </a:p>
          </p:txBody>
        </p:sp>
        <p:grpSp>
          <p:nvGrpSpPr>
            <p:cNvPr id="154650" name="Group 17"/>
            <p:cNvGrpSpPr>
              <a:grpSpLocks/>
            </p:cNvGrpSpPr>
            <p:nvPr/>
          </p:nvGrpSpPr>
          <p:grpSpPr bwMode="auto">
            <a:xfrm>
              <a:off x="5473700" y="4780645"/>
              <a:ext cx="1212850" cy="308053"/>
              <a:chOff x="5477197" y="4073593"/>
              <a:chExt cx="1211580" cy="307777"/>
            </a:xfrm>
          </p:grpSpPr>
          <p:sp>
            <p:nvSpPr>
              <p:cNvPr id="8" name="Rectangle 7"/>
              <p:cNvSpPr/>
              <p:nvPr/>
            </p:nvSpPr>
            <p:spPr bwMode="auto">
              <a:xfrm>
                <a:off x="5477197" y="4097947"/>
                <a:ext cx="1211580" cy="237042"/>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4670" name="TextBox 9"/>
              <p:cNvSpPr txBox="1">
                <a:spLocks noChangeArrowheads="1"/>
              </p:cNvSpPr>
              <p:nvPr/>
            </p:nvSpPr>
            <p:spPr bwMode="auto">
              <a:xfrm>
                <a:off x="5501982" y="4073593"/>
                <a:ext cx="10972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Value</a:t>
                </a:r>
              </a:p>
            </p:txBody>
          </p:sp>
        </p:grpSp>
        <p:grpSp>
          <p:nvGrpSpPr>
            <p:cNvPr id="154651" name="Group 20"/>
            <p:cNvGrpSpPr>
              <a:grpSpLocks/>
            </p:cNvGrpSpPr>
            <p:nvPr/>
          </p:nvGrpSpPr>
          <p:grpSpPr bwMode="auto">
            <a:xfrm>
              <a:off x="3705225" y="4775952"/>
              <a:ext cx="1058863" cy="308053"/>
              <a:chOff x="3918600" y="5522770"/>
              <a:chExt cx="1059200" cy="307777"/>
            </a:xfrm>
          </p:grpSpPr>
          <p:sp>
            <p:nvSpPr>
              <p:cNvPr id="11" name="Rectangle 10"/>
              <p:cNvSpPr/>
              <p:nvPr/>
            </p:nvSpPr>
            <p:spPr bwMode="auto">
              <a:xfrm>
                <a:off x="3918600" y="5558138"/>
                <a:ext cx="1059200" cy="237042"/>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4666" name="TextBox 12"/>
              <p:cNvSpPr txBox="1">
                <a:spLocks noChangeArrowheads="1"/>
              </p:cNvSpPr>
              <p:nvPr/>
            </p:nvSpPr>
            <p:spPr bwMode="auto">
              <a:xfrm>
                <a:off x="3963576" y="5522770"/>
                <a:ext cx="10142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t>Predicate</a:t>
                </a:r>
              </a:p>
            </p:txBody>
          </p:sp>
        </p:grpSp>
        <p:sp>
          <p:nvSpPr>
            <p:cNvPr id="154652" name="TextBox 13"/>
            <p:cNvSpPr txBox="1">
              <a:spLocks noChangeArrowheads="1"/>
            </p:cNvSpPr>
            <p:nvPr/>
          </p:nvSpPr>
          <p:spPr bwMode="auto">
            <a:xfrm>
              <a:off x="1335088" y="3205163"/>
              <a:ext cx="677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i="1"/>
                <a:t>prefix</a:t>
              </a:r>
            </a:p>
          </p:txBody>
        </p:sp>
        <p:grpSp>
          <p:nvGrpSpPr>
            <p:cNvPr id="154653" name="Group 18"/>
            <p:cNvGrpSpPr>
              <a:grpSpLocks/>
            </p:cNvGrpSpPr>
            <p:nvPr/>
          </p:nvGrpSpPr>
          <p:grpSpPr bwMode="auto">
            <a:xfrm>
              <a:off x="5868988" y="4066339"/>
              <a:ext cx="1322387" cy="308052"/>
              <a:chOff x="4977800" y="3743163"/>
              <a:chExt cx="1322392" cy="307777"/>
            </a:xfrm>
          </p:grpSpPr>
          <p:sp>
            <p:nvSpPr>
              <p:cNvPr id="7" name="Rectangle 6"/>
              <p:cNvSpPr/>
              <p:nvPr/>
            </p:nvSpPr>
            <p:spPr bwMode="auto">
              <a:xfrm>
                <a:off x="4977800" y="3778530"/>
                <a:ext cx="1322392" cy="237043"/>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4662" name="TextBox 14"/>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t>Subject (URI)</a:t>
                </a:r>
              </a:p>
            </p:txBody>
          </p:sp>
        </p:grpSp>
        <p:grpSp>
          <p:nvGrpSpPr>
            <p:cNvPr id="154654" name="Group 19"/>
            <p:cNvGrpSpPr>
              <a:grpSpLocks/>
            </p:cNvGrpSpPr>
            <p:nvPr/>
          </p:nvGrpSpPr>
          <p:grpSpPr bwMode="auto">
            <a:xfrm>
              <a:off x="2754313" y="4772778"/>
              <a:ext cx="757237" cy="308053"/>
              <a:chOff x="2495957" y="4565575"/>
              <a:chExt cx="756084" cy="307777"/>
            </a:xfrm>
          </p:grpSpPr>
          <p:sp>
            <p:nvSpPr>
              <p:cNvPr id="16" name="Rectangle 15"/>
              <p:cNvSpPr/>
              <p:nvPr/>
            </p:nvSpPr>
            <p:spPr bwMode="auto">
              <a:xfrm>
                <a:off x="2495957" y="4600943"/>
                <a:ext cx="756084" cy="237042"/>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4658" name="TextBox 16"/>
              <p:cNvSpPr txBox="1">
                <a:spLocks noChangeArrowheads="1"/>
              </p:cNvSpPr>
              <p:nvPr/>
            </p:nvSpPr>
            <p:spPr bwMode="auto">
              <a:xfrm>
                <a:off x="2528523" y="4565575"/>
                <a:ext cx="6777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i="1"/>
                  <a:t>prefix</a:t>
                </a:r>
              </a:p>
            </p:txBody>
          </p:sp>
        </p:grpSp>
      </p:grpSp>
      <p:grpSp>
        <p:nvGrpSpPr>
          <p:cNvPr id="154628" name="Group 42"/>
          <p:cNvGrpSpPr>
            <a:grpSpLocks/>
          </p:cNvGrpSpPr>
          <p:nvPr/>
        </p:nvGrpSpPr>
        <p:grpSpPr bwMode="auto">
          <a:xfrm>
            <a:off x="1662149" y="727077"/>
            <a:ext cx="4879976" cy="474787"/>
            <a:chOff x="1662048" y="727076"/>
            <a:chExt cx="4879791" cy="474786"/>
          </a:xfrm>
        </p:grpSpPr>
        <p:grpSp>
          <p:nvGrpSpPr>
            <p:cNvPr id="154629" name="Group 44"/>
            <p:cNvGrpSpPr>
              <a:grpSpLocks/>
            </p:cNvGrpSpPr>
            <p:nvPr/>
          </p:nvGrpSpPr>
          <p:grpSpPr bwMode="auto">
            <a:xfrm>
              <a:off x="3473202" y="727076"/>
              <a:ext cx="3068637" cy="446918"/>
              <a:chOff x="5713413" y="1198563"/>
              <a:chExt cx="3068637" cy="446918"/>
            </a:xfrm>
          </p:grpSpPr>
          <p:grpSp>
            <p:nvGrpSpPr>
              <p:cNvPr id="154635" name="Group 42"/>
              <p:cNvGrpSpPr>
                <a:grpSpLocks/>
              </p:cNvGrpSpPr>
              <p:nvPr/>
            </p:nvGrpSpPr>
            <p:grpSpPr bwMode="auto">
              <a:xfrm>
                <a:off x="7459663" y="1337428"/>
                <a:ext cx="1322387" cy="308053"/>
                <a:chOff x="4977800" y="3743163"/>
                <a:chExt cx="1322392" cy="307777"/>
              </a:xfrm>
            </p:grpSpPr>
            <p:sp>
              <p:nvSpPr>
                <p:cNvPr id="52" name="Rectangle 51"/>
                <p:cNvSpPr/>
                <p:nvPr/>
              </p:nvSpPr>
              <p:spPr bwMode="auto">
                <a:xfrm>
                  <a:off x="4977800" y="3778531"/>
                  <a:ext cx="1322392" cy="237042"/>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4641" name="TextBox 44"/>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Value</a:t>
                  </a:r>
                </a:p>
              </p:txBody>
            </p:sp>
          </p:grpSp>
          <p:cxnSp>
            <p:nvCxnSpPr>
              <p:cNvPr id="154636" name="Straight Arrow Connector 45"/>
              <p:cNvCxnSpPr>
                <a:cxnSpLocks noChangeShapeType="1"/>
              </p:cNvCxnSpPr>
              <p:nvPr/>
            </p:nvCxnSpPr>
            <p:spPr bwMode="auto">
              <a:xfrm>
                <a:off x="5713413" y="1506538"/>
                <a:ext cx="1746250" cy="0"/>
              </a:xfrm>
              <a:prstGeom prst="straightConnector1">
                <a:avLst/>
              </a:prstGeom>
              <a:noFill/>
              <a:ln w="317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54637" name="TextBox 46"/>
              <p:cNvSpPr txBox="1">
                <a:spLocks noChangeArrowheads="1"/>
              </p:cNvSpPr>
              <p:nvPr/>
            </p:nvSpPr>
            <p:spPr bwMode="auto">
              <a:xfrm>
                <a:off x="5913438" y="1198563"/>
                <a:ext cx="1322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Predicate</a:t>
                </a:r>
              </a:p>
            </p:txBody>
          </p:sp>
        </p:grpSp>
        <p:grpSp>
          <p:nvGrpSpPr>
            <p:cNvPr id="154630" name="Group 45"/>
            <p:cNvGrpSpPr>
              <a:grpSpLocks/>
            </p:cNvGrpSpPr>
            <p:nvPr/>
          </p:nvGrpSpPr>
          <p:grpSpPr bwMode="auto">
            <a:xfrm>
              <a:off x="1662048" y="868238"/>
              <a:ext cx="1828731" cy="333624"/>
              <a:chOff x="6164559" y="1479127"/>
              <a:chExt cx="1828731" cy="333624"/>
            </a:xfrm>
          </p:grpSpPr>
          <p:sp>
            <p:nvSpPr>
              <p:cNvPr id="47" name="Oval 46"/>
              <p:cNvSpPr/>
              <p:nvPr/>
            </p:nvSpPr>
            <p:spPr bwMode="auto">
              <a:xfrm>
                <a:off x="6164559" y="1479127"/>
                <a:ext cx="1828731" cy="333624"/>
              </a:xfrm>
              <a:prstGeom prst="ellipse">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bevelB/>
              </a:sp3d>
            </p:spPr>
            <p:txBody>
              <a:bodyPr wrap="none" lIns="18000" tIns="10800" rIns="18000" bIns="10800" anchor="ctr" anchorCtr="1">
                <a:spAutoFit/>
              </a:bodyPr>
              <a:lstStyle/>
              <a:p>
                <a:pPr>
                  <a:defRPr/>
                </a:pPr>
                <a:endParaRPr lang="en-US"/>
              </a:p>
            </p:txBody>
          </p:sp>
          <p:sp>
            <p:nvSpPr>
              <p:cNvPr id="154634" name="TextBox 41"/>
              <p:cNvSpPr txBox="1">
                <a:spLocks noChangeArrowheads="1"/>
              </p:cNvSpPr>
              <p:nvPr/>
            </p:nvSpPr>
            <p:spPr bwMode="auto">
              <a:xfrm>
                <a:off x="6541839" y="1493540"/>
                <a:ext cx="1322387" cy="30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Subject</a:t>
                </a:r>
              </a:p>
            </p:txBody>
          </p:sp>
        </p:gr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68313" y="93663"/>
            <a:ext cx="7772400" cy="360362"/>
          </a:xfrm>
        </p:spPr>
        <p:txBody>
          <a:bodyPr/>
          <a:lstStyle/>
          <a:p>
            <a:pPr eaLnBrk="1" hangingPunct="1"/>
            <a:r>
              <a:rPr lang="en-US" altLang="en-US" sz="4000"/>
              <a:t>RDF  N3 syntax</a:t>
            </a:r>
          </a:p>
        </p:txBody>
      </p:sp>
      <p:sp>
        <p:nvSpPr>
          <p:cNvPr id="155651" name="Rectangle 3"/>
          <p:cNvSpPr>
            <a:spLocks noGrp="1" noChangeArrowheads="1"/>
          </p:cNvSpPr>
          <p:nvPr>
            <p:ph type="body" idx="1"/>
          </p:nvPr>
        </p:nvSpPr>
        <p:spPr>
          <a:xfrm>
            <a:off x="276225" y="1079500"/>
            <a:ext cx="7772400" cy="2305050"/>
          </a:xfrm>
        </p:spPr>
        <p:txBody>
          <a:bodyPr/>
          <a:lstStyle/>
          <a:p>
            <a:pPr eaLnBrk="1" hangingPunct="1"/>
            <a:r>
              <a:rPr lang="en-US" altLang="en-US" sz="2400" b="1"/>
              <a:t>Notation3</a:t>
            </a:r>
            <a:r>
              <a:rPr lang="en-US" altLang="en-US" sz="2400"/>
              <a:t>, or </a:t>
            </a:r>
            <a:r>
              <a:rPr lang="en-US" altLang="en-US" sz="2400" b="1"/>
              <a:t>N3</a:t>
            </a:r>
            <a:r>
              <a:rPr lang="en-US" altLang="en-US" sz="2400"/>
              <a:t> as it is more commonly known, is a shorthand </a:t>
            </a:r>
            <a:r>
              <a:rPr lang="en-US" altLang="en-US" sz="2400" b="1">
                <a:solidFill>
                  <a:srgbClr val="663300"/>
                </a:solidFill>
              </a:rPr>
              <a:t>non-XML</a:t>
            </a:r>
            <a:r>
              <a:rPr lang="en-US" altLang="en-US" sz="2400"/>
              <a:t> serialization of RDF models, designed with human-readability in mind: N3 is much more compact and readable than XML RDF notation. The format is being developed by Tim Berners-Lee and others from the Semantic Web community.</a:t>
            </a:r>
          </a:p>
        </p:txBody>
      </p:sp>
      <p:pic>
        <p:nvPicPr>
          <p:cNvPr id="155652" name="Picture 4"/>
          <p:cNvPicPr>
            <a:picLocks noChangeAspect="1" noChangeArrowheads="1"/>
          </p:cNvPicPr>
          <p:nvPr/>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107950" y="3500438"/>
            <a:ext cx="6769100" cy="1397000"/>
          </a:xfrm>
          <a:prstGeom prst="rect">
            <a:avLst/>
          </a:prstGeom>
          <a:solidFill>
            <a:srgbClr val="C0C0C0"/>
          </a:solidFill>
          <a:ln w="9525">
            <a:solidFill>
              <a:schemeClr val="tx1"/>
            </a:solidFill>
            <a:miter lim="800000"/>
            <a:headEnd/>
            <a:tailEnd/>
          </a:ln>
        </p:spPr>
      </p:pic>
      <p:pic>
        <p:nvPicPr>
          <p:cNvPr id="155653" name="Picture 5"/>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323852" y="5345113"/>
            <a:ext cx="6048375" cy="1206500"/>
          </a:xfrm>
          <a:prstGeom prst="rect">
            <a:avLst/>
          </a:prstGeom>
          <a:solidFill>
            <a:srgbClr val="C0C0C0"/>
          </a:solidFill>
          <a:ln w="9525">
            <a:solidFill>
              <a:schemeClr val="tx1"/>
            </a:solidFill>
            <a:miter lim="800000"/>
            <a:headEnd/>
            <a:tailEnd/>
          </a:ln>
        </p:spPr>
      </p:pic>
      <p:sp>
        <p:nvSpPr>
          <p:cNvPr id="155654" name="Text Box 6"/>
          <p:cNvSpPr txBox="1">
            <a:spLocks noChangeArrowheads="1"/>
          </p:cNvSpPr>
          <p:nvPr/>
        </p:nvSpPr>
        <p:spPr bwMode="auto">
          <a:xfrm>
            <a:off x="6840538" y="3573466"/>
            <a:ext cx="23034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400">
                <a:latin typeface="Times New Roman" pitchFamily="18" charset="0"/>
              </a:rPr>
              <a:t>RDF sample in XML notation</a:t>
            </a:r>
          </a:p>
        </p:txBody>
      </p:sp>
      <p:sp>
        <p:nvSpPr>
          <p:cNvPr id="155655" name="Text Box 7"/>
          <p:cNvSpPr txBox="1">
            <a:spLocks noChangeArrowheads="1"/>
          </p:cNvSpPr>
          <p:nvPr/>
        </p:nvSpPr>
        <p:spPr bwMode="auto">
          <a:xfrm>
            <a:off x="7019925" y="5661099"/>
            <a:ext cx="1944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r>
              <a:rPr lang="en-US" altLang="en-US" sz="2400">
                <a:latin typeface="Times New Roman" pitchFamily="18" charset="0"/>
              </a:rPr>
              <a:t>RDF sample in N3 notation</a:t>
            </a:r>
          </a:p>
        </p:txBody>
      </p:sp>
      <p:pic>
        <p:nvPicPr>
          <p:cNvPr id="155656" name="Picture 8"/>
          <p:cNvPicPr>
            <a:picLocks noChangeAspect="1" noChangeArrowheads="1"/>
          </p:cNvPicPr>
          <p:nvPr/>
        </p:nvPicPr>
        <p:blipFill>
          <a:blip r:embed="rId4">
            <a:clrChange>
              <a:clrFrom>
                <a:srgbClr val="EEFFEE"/>
              </a:clrFrom>
              <a:clrTo>
                <a:srgbClr val="EEFFEE">
                  <a:alpha val="0"/>
                </a:srgbClr>
              </a:clrTo>
            </a:clrChange>
            <a:extLst>
              <a:ext uri="{28A0092B-C50C-407E-A947-70E740481C1C}">
                <a14:useLocalDpi xmlns:a14="http://schemas.microsoft.com/office/drawing/2010/main" val="0"/>
              </a:ext>
            </a:extLst>
          </a:blip>
          <a:srcRect/>
          <a:stretch>
            <a:fillRect/>
          </a:stretch>
        </p:blipFill>
        <p:spPr bwMode="auto">
          <a:xfrm>
            <a:off x="7810537" y="115962"/>
            <a:ext cx="12049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7" name="Rectangle 1"/>
          <p:cNvSpPr>
            <a:spLocks noChangeArrowheads="1"/>
          </p:cNvSpPr>
          <p:nvPr/>
        </p:nvSpPr>
        <p:spPr bwMode="auto">
          <a:xfrm>
            <a:off x="1884400" y="569913"/>
            <a:ext cx="5146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hlinkClick r:id="rId5"/>
              </a:rPr>
              <a:t>http://www.w3.org/TeamSubmission/n3/</a:t>
            </a:r>
            <a:r>
              <a:rPr lang="en-US" altLang="en-US" sz="2000"/>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48" y="1033463"/>
            <a:ext cx="4751387" cy="1847850"/>
          </a:xfrm>
          <a:prstGeom prst="rect">
            <a:avLst/>
          </a:prstGeom>
          <a:solidFill>
            <a:schemeClr val="bg1">
              <a:lumMod val="85000"/>
            </a:schemeClr>
          </a:solidFill>
          <a:ln>
            <a:solidFill>
              <a:schemeClr val="tx1"/>
            </a:solidFill>
          </a:ln>
        </p:spPr>
        <p:txBody>
          <a:bodyPr>
            <a:spAutoFit/>
          </a:bodyPr>
          <a:lstStyle/>
          <a:p>
            <a:pPr>
              <a:defRPr/>
            </a:pPr>
            <a:r>
              <a:rPr lang="en-US" sz="1600" b="1" dirty="0"/>
              <a:t>Some fast hints:</a:t>
            </a:r>
          </a:p>
          <a:p>
            <a:pPr>
              <a:defRPr/>
            </a:pPr>
            <a:r>
              <a:rPr lang="en-US" dirty="0"/>
              <a:t>All URIs are quoted with angle brackets   ( “&lt;“  and “&gt;” ). Whitespace within the &lt;  &gt; is to be ignored.</a:t>
            </a:r>
          </a:p>
          <a:p>
            <a:pPr>
              <a:defRPr/>
            </a:pPr>
            <a:r>
              <a:rPr lang="en-US" dirty="0"/>
              <a:t>All values are within quotation marks "   " .</a:t>
            </a:r>
          </a:p>
          <a:p>
            <a:pPr>
              <a:defRPr/>
            </a:pPr>
            <a:r>
              <a:rPr lang="en-US" dirty="0"/>
              <a:t>Each statement ends with the dot “.”</a:t>
            </a:r>
          </a:p>
          <a:p>
            <a:pPr>
              <a:defRPr/>
            </a:pPr>
            <a:r>
              <a:rPr lang="en-US" dirty="0"/>
              <a:t>@</a:t>
            </a:r>
            <a:r>
              <a:rPr lang="en-US" dirty="0" err="1"/>
              <a:t>pref</a:t>
            </a:r>
            <a:r>
              <a:rPr lang="en-US" dirty="0"/>
              <a:t>    is used to define the namespace prefix.</a:t>
            </a:r>
          </a:p>
          <a:p>
            <a:pPr>
              <a:defRPr/>
            </a:pPr>
            <a:r>
              <a:rPr lang="en-US" dirty="0"/>
              <a:t>Square brackets  [  ]  are used for the “blank nodes”.</a:t>
            </a:r>
          </a:p>
          <a:p>
            <a:pPr>
              <a:defRPr/>
            </a:pPr>
            <a:r>
              <a:rPr lang="en-US" dirty="0"/>
              <a:t>Check all in :  </a:t>
            </a:r>
            <a:r>
              <a:rPr lang="en-US" dirty="0">
                <a:hlinkClick r:id="rId2"/>
              </a:rPr>
              <a:t>http://www.w3.org/TeamSubmission/n3/</a:t>
            </a:r>
            <a:r>
              <a:rPr lang="en-US" dirty="0"/>
              <a:t> </a:t>
            </a:r>
          </a:p>
        </p:txBody>
      </p:sp>
      <p:sp>
        <p:nvSpPr>
          <p:cNvPr id="5" name="TextBox 4"/>
          <p:cNvSpPr txBox="1"/>
          <p:nvPr/>
        </p:nvSpPr>
        <p:spPr>
          <a:xfrm>
            <a:off x="15875" y="4270413"/>
            <a:ext cx="8486775" cy="2492990"/>
          </a:xfrm>
          <a:prstGeom prst="rect">
            <a:avLst/>
          </a:prstGeom>
          <a:solidFill>
            <a:schemeClr val="bg1">
              <a:lumMod val="85000"/>
            </a:schemeClr>
          </a:solidFill>
          <a:ln w="12700">
            <a:solidFill>
              <a:schemeClr val="tx1"/>
            </a:solidFill>
          </a:ln>
        </p:spPr>
        <p:txBody>
          <a:bodyPr>
            <a:spAutoFit/>
          </a:bodyPr>
          <a:lstStyle/>
          <a:p>
            <a:pPr>
              <a:defRPr/>
            </a:pPr>
            <a:r>
              <a:rPr lang="en-US" sz="1600" b="1" dirty="0"/>
              <a:t>Square brackets for blank nodes:</a:t>
            </a:r>
          </a:p>
          <a:p>
            <a:pPr>
              <a:defRPr/>
            </a:pPr>
            <a:r>
              <a:rPr lang="en-US" dirty="0"/>
              <a:t>[  </a:t>
            </a:r>
            <a:r>
              <a:rPr lang="en-US" i="1" dirty="0" err="1"/>
              <a:t>pl</a:t>
            </a:r>
            <a:r>
              <a:rPr lang="en-US" dirty="0"/>
              <a:t>  ] means </a:t>
            </a:r>
            <a:r>
              <a:rPr lang="en-US" i="1" dirty="0"/>
              <a:t>x</a:t>
            </a:r>
            <a:r>
              <a:rPr lang="en-US" dirty="0"/>
              <a:t>, where there exists some </a:t>
            </a:r>
            <a:r>
              <a:rPr lang="en-US" i="1" dirty="0"/>
              <a:t>x</a:t>
            </a:r>
            <a:r>
              <a:rPr lang="en-US" dirty="0"/>
              <a:t> such that x has properties in the property list </a:t>
            </a:r>
            <a:r>
              <a:rPr lang="en-US" i="1" dirty="0"/>
              <a:t>pl</a:t>
            </a:r>
            <a:r>
              <a:rPr lang="en-US" dirty="0"/>
              <a:t>. For example:</a:t>
            </a:r>
          </a:p>
          <a:p>
            <a:pPr>
              <a:defRPr/>
            </a:pPr>
            <a:r>
              <a:rPr lang="en-US" dirty="0"/>
              <a:t>   </a:t>
            </a:r>
          </a:p>
          <a:p>
            <a:pPr>
              <a:defRPr/>
            </a:pPr>
            <a:r>
              <a:rPr lang="en-US" dirty="0">
                <a:solidFill>
                  <a:srgbClr val="E00000"/>
                </a:solidFill>
              </a:rPr>
              <a:t>                        [ :firstname "Ora" ]   </a:t>
            </a:r>
            <a:r>
              <a:rPr lang="en-US" dirty="0" err="1">
                <a:solidFill>
                  <a:srgbClr val="E00000"/>
                </a:solidFill>
              </a:rPr>
              <a:t>dc:wrote</a:t>
            </a:r>
            <a:r>
              <a:rPr lang="en-US" dirty="0">
                <a:solidFill>
                  <a:srgbClr val="E00000"/>
                </a:solidFill>
              </a:rPr>
              <a:t>     [ </a:t>
            </a:r>
            <a:r>
              <a:rPr lang="en-US" dirty="0" err="1">
                <a:solidFill>
                  <a:srgbClr val="E00000"/>
                </a:solidFill>
              </a:rPr>
              <a:t>dc:title</a:t>
            </a:r>
            <a:r>
              <a:rPr lang="en-US" dirty="0">
                <a:solidFill>
                  <a:srgbClr val="E00000"/>
                </a:solidFill>
              </a:rPr>
              <a:t> "Moby Dick" ] .</a:t>
            </a:r>
          </a:p>
          <a:p>
            <a:pPr>
              <a:defRPr/>
            </a:pPr>
            <a:endParaRPr lang="en-US" dirty="0"/>
          </a:p>
          <a:p>
            <a:pPr>
              <a:defRPr/>
            </a:pPr>
            <a:r>
              <a:rPr lang="en-US" dirty="0"/>
              <a:t> … is a statement which would be means in math:</a:t>
            </a:r>
          </a:p>
          <a:p>
            <a:pPr>
              <a:defRPr/>
            </a:pPr>
            <a:endParaRPr lang="en-US" dirty="0"/>
          </a:p>
          <a:p>
            <a:pPr>
              <a:defRPr/>
            </a:pPr>
            <a:r>
              <a:rPr lang="en-US" dirty="0">
                <a:solidFill>
                  <a:srgbClr val="0000FF"/>
                </a:solidFill>
              </a:rPr>
              <a:t>        exists x, y . </a:t>
            </a:r>
            <a:r>
              <a:rPr lang="en-US" dirty="0" err="1">
                <a:solidFill>
                  <a:srgbClr val="0000FF"/>
                </a:solidFill>
              </a:rPr>
              <a:t>firstname</a:t>
            </a:r>
            <a:r>
              <a:rPr lang="en-US" dirty="0">
                <a:solidFill>
                  <a:srgbClr val="0000FF"/>
                </a:solidFill>
              </a:rPr>
              <a:t>(x, "</a:t>
            </a:r>
            <a:r>
              <a:rPr lang="en-US" dirty="0" err="1">
                <a:solidFill>
                  <a:srgbClr val="0000FF"/>
                </a:solidFill>
              </a:rPr>
              <a:t>Ora</a:t>
            </a:r>
            <a:r>
              <a:rPr lang="en-US" dirty="0">
                <a:solidFill>
                  <a:srgbClr val="0000FF"/>
                </a:solidFill>
              </a:rPr>
              <a:t>") &amp; </a:t>
            </a:r>
            <a:r>
              <a:rPr lang="en-US" dirty="0" err="1">
                <a:solidFill>
                  <a:srgbClr val="0000FF"/>
                </a:solidFill>
              </a:rPr>
              <a:t>dc:wrote</a:t>
            </a:r>
            <a:r>
              <a:rPr lang="en-US" dirty="0">
                <a:solidFill>
                  <a:srgbClr val="0000FF"/>
                </a:solidFill>
              </a:rPr>
              <a:t>(</a:t>
            </a:r>
            <a:r>
              <a:rPr lang="en-US" dirty="0" err="1">
                <a:solidFill>
                  <a:srgbClr val="0000FF"/>
                </a:solidFill>
              </a:rPr>
              <a:t>x,y</a:t>
            </a:r>
            <a:r>
              <a:rPr lang="en-US" dirty="0">
                <a:solidFill>
                  <a:srgbClr val="0000FF"/>
                </a:solidFill>
              </a:rPr>
              <a:t>) &amp; </a:t>
            </a:r>
            <a:r>
              <a:rPr lang="en-US" dirty="0" err="1">
                <a:solidFill>
                  <a:srgbClr val="0000FF"/>
                </a:solidFill>
              </a:rPr>
              <a:t>dc:title</a:t>
            </a:r>
            <a:r>
              <a:rPr lang="en-US" dirty="0">
                <a:solidFill>
                  <a:srgbClr val="0000FF"/>
                </a:solidFill>
              </a:rPr>
              <a:t> (y, "Moby Dick")</a:t>
            </a:r>
          </a:p>
          <a:p>
            <a:pPr>
              <a:defRPr/>
            </a:pPr>
            <a:endParaRPr lang="en-US" dirty="0"/>
          </a:p>
          <a:p>
            <a:pPr>
              <a:defRPr/>
            </a:pPr>
            <a:r>
              <a:rPr lang="en-US" dirty="0"/>
              <a:t>… or in English "Some person who has a first name </a:t>
            </a:r>
            <a:r>
              <a:rPr lang="en-US" dirty="0" err="1"/>
              <a:t>Ora</a:t>
            </a:r>
            <a:r>
              <a:rPr lang="en-US" dirty="0"/>
              <a:t> wrote a book entitled "Moby Dick". Note </a:t>
            </a:r>
            <a:r>
              <a:rPr lang="en-US" b="1" dirty="0"/>
              <a:t>not</a:t>
            </a:r>
            <a:r>
              <a:rPr lang="en-US" dirty="0"/>
              <a:t> "</a:t>
            </a:r>
            <a:r>
              <a:rPr lang="en-US" i="1" dirty="0"/>
              <a:t>the</a:t>
            </a:r>
            <a:r>
              <a:rPr lang="en-US" dirty="0"/>
              <a:t> book" or "</a:t>
            </a:r>
            <a:r>
              <a:rPr lang="en-US" i="1" dirty="0"/>
              <a:t>the</a:t>
            </a:r>
            <a:r>
              <a:rPr lang="en-US" dirty="0"/>
              <a:t> person".</a:t>
            </a:r>
          </a:p>
        </p:txBody>
      </p:sp>
      <p:grpSp>
        <p:nvGrpSpPr>
          <p:cNvPr id="156676" name="Group 6"/>
          <p:cNvGrpSpPr>
            <a:grpSpLocks/>
          </p:cNvGrpSpPr>
          <p:nvPr/>
        </p:nvGrpSpPr>
        <p:grpSpPr bwMode="auto">
          <a:xfrm>
            <a:off x="1" y="3313117"/>
            <a:ext cx="4311650" cy="892175"/>
            <a:chOff x="4860032" y="2759665"/>
            <a:chExt cx="4311377" cy="892279"/>
          </a:xfrm>
        </p:grpSpPr>
        <p:pic>
          <p:nvPicPr>
            <p:cNvPr id="1566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944" y="3068960"/>
              <a:ext cx="4249465" cy="58298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6680" name="TextBox 5"/>
            <p:cNvSpPr txBox="1">
              <a:spLocks noChangeArrowheads="1"/>
            </p:cNvSpPr>
            <p:nvPr/>
          </p:nvSpPr>
          <p:spPr bwMode="auto">
            <a:xfrm>
              <a:off x="4860032" y="2759665"/>
              <a:ext cx="16105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t>Shorthand:</a:t>
              </a:r>
            </a:p>
          </p:txBody>
        </p:sp>
      </p:grpSp>
      <p:sp>
        <p:nvSpPr>
          <p:cNvPr id="8" name="TextBox 7"/>
          <p:cNvSpPr txBox="1"/>
          <p:nvPr/>
        </p:nvSpPr>
        <p:spPr>
          <a:xfrm>
            <a:off x="4884740" y="1611313"/>
            <a:ext cx="4211637" cy="1630362"/>
          </a:xfrm>
          <a:prstGeom prst="rect">
            <a:avLst/>
          </a:prstGeom>
          <a:solidFill>
            <a:schemeClr val="bg1">
              <a:lumMod val="85000"/>
            </a:schemeClr>
          </a:solidFill>
          <a:ln w="19050">
            <a:solidFill>
              <a:schemeClr val="tx1"/>
            </a:solidFill>
          </a:ln>
        </p:spPr>
        <p:txBody>
          <a:bodyPr>
            <a:spAutoFit/>
          </a:bodyPr>
          <a:lstStyle/>
          <a:p>
            <a:pPr>
              <a:defRPr/>
            </a:pPr>
            <a:r>
              <a:rPr lang="en-US" sz="1600" b="1" dirty="0"/>
              <a:t>Example:</a:t>
            </a:r>
          </a:p>
          <a:p>
            <a:pPr>
              <a:defRPr/>
            </a:pPr>
            <a:endParaRPr lang="en-US" dirty="0"/>
          </a:p>
          <a:p>
            <a:pPr>
              <a:defRPr/>
            </a:pPr>
            <a:r>
              <a:rPr lang="en-US" dirty="0"/>
              <a:t>@PREFIX dc: &lt;http://purl.org/dc/elements/1.1/&gt; .</a:t>
            </a:r>
          </a:p>
          <a:p>
            <a:pPr>
              <a:defRPr/>
            </a:pPr>
            <a:endParaRPr lang="en-US" dirty="0"/>
          </a:p>
          <a:p>
            <a:pPr>
              <a:defRPr/>
            </a:pPr>
            <a:r>
              <a:rPr lang="en-US" dirty="0"/>
              <a:t> &lt;http://en.wikipedia.org/wiki/Tony_Benn&gt;</a:t>
            </a:r>
          </a:p>
          <a:p>
            <a:pPr>
              <a:defRPr/>
            </a:pPr>
            <a:r>
              <a:rPr lang="en-US" dirty="0"/>
              <a:t>            </a:t>
            </a:r>
            <a:r>
              <a:rPr lang="en-US" dirty="0" err="1"/>
              <a:t>dc:publisher</a:t>
            </a:r>
            <a:endParaRPr lang="en-US" dirty="0"/>
          </a:p>
          <a:p>
            <a:pPr>
              <a:defRPr/>
            </a:pPr>
            <a:r>
              <a:rPr lang="en-US" dirty="0"/>
              <a:t>                 "Wikipedia"  . </a:t>
            </a:r>
          </a:p>
        </p:txBody>
      </p:sp>
      <p:sp>
        <p:nvSpPr>
          <p:cNvPr id="156678" name="Rectangle 2"/>
          <p:cNvSpPr>
            <a:spLocks noGrp="1" noChangeArrowheads="1"/>
          </p:cNvSpPr>
          <p:nvPr>
            <p:ph type="title"/>
          </p:nvPr>
        </p:nvSpPr>
        <p:spPr>
          <a:xfrm>
            <a:off x="468313" y="93663"/>
            <a:ext cx="7772400" cy="360362"/>
          </a:xfrm>
        </p:spPr>
        <p:txBody>
          <a:bodyPr/>
          <a:lstStyle/>
          <a:p>
            <a:pPr eaLnBrk="1" hangingPunct="1"/>
            <a:r>
              <a:rPr lang="en-US" altLang="en-US" sz="4000"/>
              <a:t>RDF  N3 syntax</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755650" y="-95250"/>
            <a:ext cx="8388350" cy="777875"/>
          </a:xfrm>
        </p:spPr>
        <p:txBody>
          <a:bodyPr/>
          <a:lstStyle/>
          <a:p>
            <a:r>
              <a:rPr lang="en-US" altLang="en-US" sz="3600"/>
              <a:t>Template/frame for RDF statement (N3)</a:t>
            </a:r>
          </a:p>
        </p:txBody>
      </p:sp>
      <p:grpSp>
        <p:nvGrpSpPr>
          <p:cNvPr id="157699" name="Group 47"/>
          <p:cNvGrpSpPr>
            <a:grpSpLocks/>
          </p:cNvGrpSpPr>
          <p:nvPr/>
        </p:nvGrpSpPr>
        <p:grpSpPr bwMode="auto">
          <a:xfrm>
            <a:off x="1851027" y="595314"/>
            <a:ext cx="4375150" cy="445414"/>
            <a:chOff x="2673544" y="686309"/>
            <a:chExt cx="4375836" cy="446426"/>
          </a:xfrm>
        </p:grpSpPr>
        <p:grpSp>
          <p:nvGrpSpPr>
            <p:cNvPr id="157848" name="Group 26"/>
            <p:cNvGrpSpPr>
              <a:grpSpLocks/>
            </p:cNvGrpSpPr>
            <p:nvPr/>
          </p:nvGrpSpPr>
          <p:grpSpPr bwMode="auto">
            <a:xfrm>
              <a:off x="2673544" y="824958"/>
              <a:ext cx="1322392" cy="307777"/>
              <a:chOff x="4977800" y="3743163"/>
              <a:chExt cx="1322392" cy="307777"/>
            </a:xfrm>
          </p:grpSpPr>
          <p:sp>
            <p:nvSpPr>
              <p:cNvPr id="28" name="Rectangle 27"/>
              <p:cNvSpPr/>
              <p:nvPr/>
            </p:nvSpPr>
            <p:spPr bwMode="auto">
              <a:xfrm>
                <a:off x="4977800" y="3778155"/>
                <a:ext cx="1322392" cy="23779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859" name="TextBox 28"/>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Subject</a:t>
                </a:r>
              </a:p>
            </p:txBody>
          </p:sp>
        </p:grpSp>
        <p:grpSp>
          <p:nvGrpSpPr>
            <p:cNvPr id="157849" name="Group 32"/>
            <p:cNvGrpSpPr>
              <a:grpSpLocks/>
            </p:cNvGrpSpPr>
            <p:nvPr/>
          </p:nvGrpSpPr>
          <p:grpSpPr bwMode="auto">
            <a:xfrm>
              <a:off x="5726988" y="824958"/>
              <a:ext cx="1322392" cy="307777"/>
              <a:chOff x="4977800" y="3743163"/>
              <a:chExt cx="1322392" cy="307777"/>
            </a:xfrm>
          </p:grpSpPr>
          <p:sp>
            <p:nvSpPr>
              <p:cNvPr id="34" name="Rectangle 33"/>
              <p:cNvSpPr/>
              <p:nvPr/>
            </p:nvSpPr>
            <p:spPr bwMode="auto">
              <a:xfrm>
                <a:off x="4977800" y="3778155"/>
                <a:ext cx="1322392" cy="23779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855" name="TextBox 34"/>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Object</a:t>
                </a:r>
              </a:p>
            </p:txBody>
          </p:sp>
        </p:grpSp>
        <p:cxnSp>
          <p:nvCxnSpPr>
            <p:cNvPr id="157850" name="Straight Arrow Connector 36"/>
            <p:cNvCxnSpPr>
              <a:cxnSpLocks noChangeShapeType="1"/>
            </p:cNvCxnSpPr>
            <p:nvPr/>
          </p:nvCxnSpPr>
          <p:spPr bwMode="auto">
            <a:xfrm>
              <a:off x="3981325" y="993734"/>
              <a:ext cx="1745663" cy="0"/>
            </a:xfrm>
            <a:prstGeom prst="straightConnector1">
              <a:avLst/>
            </a:prstGeom>
            <a:noFill/>
            <a:ln w="317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57851" name="TextBox 38"/>
            <p:cNvSpPr txBox="1">
              <a:spLocks noChangeArrowheads="1"/>
            </p:cNvSpPr>
            <p:nvPr/>
          </p:nvSpPr>
          <p:spPr bwMode="auto">
            <a:xfrm>
              <a:off x="4181500" y="686309"/>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Predicate</a:t>
              </a:r>
            </a:p>
          </p:txBody>
        </p:sp>
      </p:grpSp>
      <p:grpSp>
        <p:nvGrpSpPr>
          <p:cNvPr id="157700" name="Group 39"/>
          <p:cNvGrpSpPr>
            <a:grpSpLocks/>
          </p:cNvGrpSpPr>
          <p:nvPr/>
        </p:nvGrpSpPr>
        <p:grpSpPr bwMode="auto">
          <a:xfrm>
            <a:off x="4405335" y="1337502"/>
            <a:ext cx="1322387" cy="308053"/>
            <a:chOff x="4977800" y="3743163"/>
            <a:chExt cx="1322392" cy="307777"/>
          </a:xfrm>
        </p:grpSpPr>
        <p:sp>
          <p:nvSpPr>
            <p:cNvPr id="41" name="Rectangle 40"/>
            <p:cNvSpPr/>
            <p:nvPr/>
          </p:nvSpPr>
          <p:spPr bwMode="auto">
            <a:xfrm>
              <a:off x="4977800" y="3778531"/>
              <a:ext cx="1322392" cy="237042"/>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847" name="TextBox 41"/>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Subject</a:t>
              </a:r>
            </a:p>
          </p:txBody>
        </p:sp>
      </p:grpSp>
      <p:grpSp>
        <p:nvGrpSpPr>
          <p:cNvPr id="157701" name="Group 42"/>
          <p:cNvGrpSpPr>
            <a:grpSpLocks/>
          </p:cNvGrpSpPr>
          <p:nvPr/>
        </p:nvGrpSpPr>
        <p:grpSpPr bwMode="auto">
          <a:xfrm>
            <a:off x="7459700" y="1337502"/>
            <a:ext cx="1322387" cy="308053"/>
            <a:chOff x="4977800" y="3743163"/>
            <a:chExt cx="1322392" cy="307777"/>
          </a:xfrm>
        </p:grpSpPr>
        <p:sp>
          <p:nvSpPr>
            <p:cNvPr id="44" name="Rectangle 43"/>
            <p:cNvSpPr/>
            <p:nvPr/>
          </p:nvSpPr>
          <p:spPr bwMode="auto">
            <a:xfrm>
              <a:off x="4977800" y="3778531"/>
              <a:ext cx="1322392" cy="237042"/>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843" name="TextBox 44"/>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Value</a:t>
              </a:r>
            </a:p>
          </p:txBody>
        </p:sp>
      </p:grpSp>
      <p:cxnSp>
        <p:nvCxnSpPr>
          <p:cNvPr id="157702" name="Straight Arrow Connector 45"/>
          <p:cNvCxnSpPr>
            <a:cxnSpLocks noChangeShapeType="1"/>
          </p:cNvCxnSpPr>
          <p:nvPr/>
        </p:nvCxnSpPr>
        <p:spPr bwMode="auto">
          <a:xfrm>
            <a:off x="5713413" y="1506538"/>
            <a:ext cx="1746250" cy="0"/>
          </a:xfrm>
          <a:prstGeom prst="straightConnector1">
            <a:avLst/>
          </a:prstGeom>
          <a:noFill/>
          <a:ln w="31750" algn="ctr">
            <a:solidFill>
              <a:schemeClr val="tx1"/>
            </a:solidFill>
            <a:round/>
            <a:headEnd/>
            <a:tailEnd type="stealth" w="med" len="lg"/>
          </a:ln>
          <a:extLst>
            <a:ext uri="{909E8E84-426E-40DD-AFC4-6F175D3DCCD1}">
              <a14:hiddenFill xmlns:a14="http://schemas.microsoft.com/office/drawing/2010/main">
                <a:noFill/>
              </a14:hiddenFill>
            </a:ext>
          </a:extLst>
        </p:spPr>
      </p:cxnSp>
      <p:sp>
        <p:nvSpPr>
          <p:cNvPr id="157703" name="TextBox 46"/>
          <p:cNvSpPr txBox="1">
            <a:spLocks noChangeArrowheads="1"/>
          </p:cNvSpPr>
          <p:nvPr/>
        </p:nvSpPr>
        <p:spPr bwMode="auto">
          <a:xfrm>
            <a:off x="5913475" y="1198637"/>
            <a:ext cx="1322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Predicate</a:t>
            </a:r>
          </a:p>
        </p:txBody>
      </p:sp>
      <p:sp>
        <p:nvSpPr>
          <p:cNvPr id="157704" name="TextBox 48"/>
          <p:cNvSpPr txBox="1">
            <a:spLocks noChangeArrowheads="1"/>
          </p:cNvSpPr>
          <p:nvPr/>
        </p:nvSpPr>
        <p:spPr bwMode="auto">
          <a:xfrm>
            <a:off x="6948525" y="760417"/>
            <a:ext cx="13223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OR</a:t>
            </a:r>
          </a:p>
        </p:txBody>
      </p:sp>
      <p:grpSp>
        <p:nvGrpSpPr>
          <p:cNvPr id="157705" name="Group 78"/>
          <p:cNvGrpSpPr>
            <a:grpSpLocks/>
          </p:cNvGrpSpPr>
          <p:nvPr/>
        </p:nvGrpSpPr>
        <p:grpSpPr bwMode="auto">
          <a:xfrm>
            <a:off x="900113" y="2131743"/>
            <a:ext cx="7219950" cy="613898"/>
            <a:chOff x="899592" y="2132195"/>
            <a:chExt cx="7220594" cy="613136"/>
          </a:xfrm>
        </p:grpSpPr>
        <p:sp>
          <p:nvSpPr>
            <p:cNvPr id="157813" name="Rounded Rectangle 35"/>
            <p:cNvSpPr>
              <a:spLocks noChangeArrowheads="1"/>
            </p:cNvSpPr>
            <p:nvPr/>
          </p:nvSpPr>
          <p:spPr bwMode="auto">
            <a:xfrm>
              <a:off x="899592" y="2233659"/>
              <a:ext cx="7220594" cy="456633"/>
            </a:xfrm>
            <a:prstGeom prst="roundRect">
              <a:avLst>
                <a:gd name="adj" fmla="val 16667"/>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nvGrpSpPr>
            <p:cNvPr id="157814" name="Group 31"/>
            <p:cNvGrpSpPr>
              <a:grpSpLocks/>
            </p:cNvGrpSpPr>
            <p:nvPr/>
          </p:nvGrpSpPr>
          <p:grpSpPr bwMode="auto">
            <a:xfrm>
              <a:off x="981202" y="2132195"/>
              <a:ext cx="7007911" cy="613136"/>
              <a:chOff x="929453" y="2496182"/>
              <a:chExt cx="7007911" cy="613136"/>
            </a:xfrm>
          </p:grpSpPr>
          <p:grpSp>
            <p:nvGrpSpPr>
              <p:cNvPr id="157815" name="Group 29"/>
              <p:cNvGrpSpPr>
                <a:grpSpLocks/>
              </p:cNvGrpSpPr>
              <p:nvPr/>
            </p:nvGrpSpPr>
            <p:grpSpPr bwMode="auto">
              <a:xfrm>
                <a:off x="929453" y="2509303"/>
                <a:ext cx="2174435" cy="600015"/>
                <a:chOff x="929453" y="2509303"/>
                <a:chExt cx="2174435" cy="600015"/>
              </a:xfrm>
            </p:grpSpPr>
            <p:grpSp>
              <p:nvGrpSpPr>
                <p:cNvPr id="157833" name="Group 18"/>
                <p:cNvGrpSpPr>
                  <a:grpSpLocks/>
                </p:cNvGrpSpPr>
                <p:nvPr/>
              </p:nvGrpSpPr>
              <p:grpSpPr bwMode="auto">
                <a:xfrm>
                  <a:off x="1309956" y="2663043"/>
                  <a:ext cx="1322392" cy="307777"/>
                  <a:chOff x="4977800" y="3743163"/>
                  <a:chExt cx="1322392" cy="307777"/>
                </a:xfrm>
              </p:grpSpPr>
              <p:sp>
                <p:nvSpPr>
                  <p:cNvPr id="7" name="Rectangle 6"/>
                  <p:cNvSpPr/>
                  <p:nvPr/>
                </p:nvSpPr>
                <p:spPr bwMode="auto">
                  <a:xfrm>
                    <a:off x="4977800" y="3778571"/>
                    <a:ext cx="1322392" cy="23696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839" name="TextBox 14"/>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t>Subject (URI)</a:t>
                    </a:r>
                  </a:p>
                </p:txBody>
              </p:sp>
            </p:grpSp>
            <p:sp>
              <p:nvSpPr>
                <p:cNvPr id="157834" name="TextBox 49"/>
                <p:cNvSpPr txBox="1">
                  <a:spLocks noChangeArrowheads="1"/>
                </p:cNvSpPr>
                <p:nvPr/>
              </p:nvSpPr>
              <p:spPr bwMode="auto">
                <a:xfrm>
                  <a:off x="929453" y="2509303"/>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&lt;</a:t>
                  </a:r>
                </a:p>
              </p:txBody>
            </p:sp>
            <p:sp>
              <p:nvSpPr>
                <p:cNvPr id="157835" name="TextBox 52"/>
                <p:cNvSpPr txBox="1">
                  <a:spLocks noChangeArrowheads="1"/>
                </p:cNvSpPr>
                <p:nvPr/>
              </p:nvSpPr>
              <p:spPr bwMode="auto">
                <a:xfrm>
                  <a:off x="2599832" y="2524543"/>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&gt;</a:t>
                  </a:r>
                </a:p>
              </p:txBody>
            </p:sp>
          </p:grpSp>
          <p:grpSp>
            <p:nvGrpSpPr>
              <p:cNvPr id="157816" name="Group 21"/>
              <p:cNvGrpSpPr>
                <a:grpSpLocks/>
              </p:cNvGrpSpPr>
              <p:nvPr/>
            </p:nvGrpSpPr>
            <p:grpSpPr bwMode="auto">
              <a:xfrm>
                <a:off x="3120762" y="2509303"/>
                <a:ext cx="2474972" cy="595358"/>
                <a:chOff x="4329276" y="3456136"/>
                <a:chExt cx="2474972" cy="595358"/>
              </a:xfrm>
            </p:grpSpPr>
            <p:grpSp>
              <p:nvGrpSpPr>
                <p:cNvPr id="157826" name="Group 20"/>
                <p:cNvGrpSpPr>
                  <a:grpSpLocks/>
                </p:cNvGrpSpPr>
                <p:nvPr/>
              </p:nvGrpSpPr>
              <p:grpSpPr bwMode="auto">
                <a:xfrm>
                  <a:off x="4699230" y="3605219"/>
                  <a:ext cx="1859983" cy="307777"/>
                  <a:chOff x="3918600" y="5522770"/>
                  <a:chExt cx="1217785" cy="307777"/>
                </a:xfrm>
              </p:grpSpPr>
              <p:sp>
                <p:nvSpPr>
                  <p:cNvPr id="11" name="Rectangle 10"/>
                  <p:cNvSpPr/>
                  <p:nvPr/>
                </p:nvSpPr>
                <p:spPr bwMode="auto">
                  <a:xfrm>
                    <a:off x="3918600" y="5558178"/>
                    <a:ext cx="1059200" cy="23696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832" name="TextBox 12"/>
                  <p:cNvSpPr txBox="1">
                    <a:spLocks noChangeArrowheads="1"/>
                  </p:cNvSpPr>
                  <p:nvPr/>
                </p:nvSpPr>
                <p:spPr bwMode="auto">
                  <a:xfrm>
                    <a:off x="3963576" y="5522770"/>
                    <a:ext cx="1172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t>Predicate (URI)</a:t>
                    </a:r>
                  </a:p>
                </p:txBody>
              </p:sp>
            </p:grpSp>
            <p:sp>
              <p:nvSpPr>
                <p:cNvPr id="157827" name="TextBox 50"/>
                <p:cNvSpPr txBox="1">
                  <a:spLocks noChangeArrowheads="1"/>
                </p:cNvSpPr>
                <p:nvPr/>
              </p:nvSpPr>
              <p:spPr bwMode="auto">
                <a:xfrm>
                  <a:off x="4329276" y="3466719"/>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&lt;</a:t>
                  </a:r>
                </a:p>
              </p:txBody>
            </p:sp>
            <p:sp>
              <p:nvSpPr>
                <p:cNvPr id="157828" name="TextBox 53"/>
                <p:cNvSpPr txBox="1">
                  <a:spLocks noChangeArrowheads="1"/>
                </p:cNvSpPr>
                <p:nvPr/>
              </p:nvSpPr>
              <p:spPr bwMode="auto">
                <a:xfrm>
                  <a:off x="6300192" y="3456136"/>
                  <a:ext cx="504056" cy="58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&gt;</a:t>
                  </a:r>
                </a:p>
              </p:txBody>
            </p:sp>
          </p:grpSp>
          <p:grpSp>
            <p:nvGrpSpPr>
              <p:cNvPr id="157817" name="Group 11"/>
              <p:cNvGrpSpPr>
                <a:grpSpLocks/>
              </p:cNvGrpSpPr>
              <p:nvPr/>
            </p:nvGrpSpPr>
            <p:grpSpPr bwMode="auto">
              <a:xfrm>
                <a:off x="5558739" y="2496183"/>
                <a:ext cx="2137341" cy="593238"/>
                <a:chOff x="6926549" y="4493317"/>
                <a:chExt cx="2137341" cy="593238"/>
              </a:xfrm>
            </p:grpSpPr>
            <p:grpSp>
              <p:nvGrpSpPr>
                <p:cNvPr id="157819" name="Group 22"/>
                <p:cNvGrpSpPr>
                  <a:grpSpLocks/>
                </p:cNvGrpSpPr>
                <p:nvPr/>
              </p:nvGrpSpPr>
              <p:grpSpPr bwMode="auto">
                <a:xfrm>
                  <a:off x="7308304" y="4661323"/>
                  <a:ext cx="1355102" cy="307777"/>
                  <a:chOff x="5448651" y="4444732"/>
                  <a:chExt cx="1283093" cy="307777"/>
                </a:xfrm>
              </p:grpSpPr>
              <p:sp>
                <p:nvSpPr>
                  <p:cNvPr id="24" name="Rectangle 23"/>
                  <p:cNvSpPr/>
                  <p:nvPr/>
                </p:nvSpPr>
                <p:spPr bwMode="auto">
                  <a:xfrm>
                    <a:off x="5448652" y="4469112"/>
                    <a:ext cx="1211580" cy="236961"/>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825" name="TextBox 24"/>
                  <p:cNvSpPr txBox="1">
                    <a:spLocks noChangeArrowheads="1"/>
                  </p:cNvSpPr>
                  <p:nvPr/>
                </p:nvSpPr>
                <p:spPr bwMode="auto">
                  <a:xfrm>
                    <a:off x="5448651" y="4444732"/>
                    <a:ext cx="12830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t>Object (URI)</a:t>
                    </a:r>
                  </a:p>
                </p:txBody>
              </p:sp>
            </p:grpSp>
            <p:sp>
              <p:nvSpPr>
                <p:cNvPr id="157820" name="TextBox 51"/>
                <p:cNvSpPr txBox="1">
                  <a:spLocks noChangeArrowheads="1"/>
                </p:cNvSpPr>
                <p:nvPr/>
              </p:nvSpPr>
              <p:spPr bwMode="auto">
                <a:xfrm>
                  <a:off x="6926549" y="4493317"/>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&lt;</a:t>
                  </a:r>
                </a:p>
              </p:txBody>
            </p:sp>
            <p:sp>
              <p:nvSpPr>
                <p:cNvPr id="157821" name="TextBox 54"/>
                <p:cNvSpPr txBox="1">
                  <a:spLocks noChangeArrowheads="1"/>
                </p:cNvSpPr>
                <p:nvPr/>
              </p:nvSpPr>
              <p:spPr bwMode="auto">
                <a:xfrm>
                  <a:off x="8559834" y="4501780"/>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&gt;</a:t>
                  </a:r>
                </a:p>
              </p:txBody>
            </p:sp>
          </p:grpSp>
          <p:sp>
            <p:nvSpPr>
              <p:cNvPr id="157818" name="TextBox 30"/>
              <p:cNvSpPr txBox="1">
                <a:spLocks noChangeArrowheads="1"/>
              </p:cNvSpPr>
              <p:nvPr/>
            </p:nvSpPr>
            <p:spPr bwMode="auto">
              <a:xfrm>
                <a:off x="7591955" y="2496182"/>
                <a:ext cx="345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grpSp>
      <p:grpSp>
        <p:nvGrpSpPr>
          <p:cNvPr id="157706" name="Group 37"/>
          <p:cNvGrpSpPr>
            <a:grpSpLocks/>
          </p:cNvGrpSpPr>
          <p:nvPr/>
        </p:nvGrpSpPr>
        <p:grpSpPr bwMode="auto">
          <a:xfrm>
            <a:off x="900113" y="3353998"/>
            <a:ext cx="7219950" cy="613899"/>
            <a:chOff x="899592" y="3140968"/>
            <a:chExt cx="7220594" cy="613136"/>
          </a:xfrm>
        </p:grpSpPr>
        <p:sp>
          <p:nvSpPr>
            <p:cNvPr id="157786" name="Rounded Rectangle 77"/>
            <p:cNvSpPr>
              <a:spLocks noChangeArrowheads="1"/>
            </p:cNvSpPr>
            <p:nvPr/>
          </p:nvSpPr>
          <p:spPr bwMode="auto">
            <a:xfrm>
              <a:off x="899592" y="3263088"/>
              <a:ext cx="7220594" cy="365305"/>
            </a:xfrm>
            <a:prstGeom prst="roundRect">
              <a:avLst>
                <a:gd name="adj" fmla="val 16667"/>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grpSp>
          <p:nvGrpSpPr>
            <p:cNvPr id="157787" name="Group 56"/>
            <p:cNvGrpSpPr>
              <a:grpSpLocks/>
            </p:cNvGrpSpPr>
            <p:nvPr/>
          </p:nvGrpSpPr>
          <p:grpSpPr bwMode="auto">
            <a:xfrm>
              <a:off x="981202" y="3140968"/>
              <a:ext cx="7007911" cy="613136"/>
              <a:chOff x="929453" y="2496182"/>
              <a:chExt cx="7007911" cy="613136"/>
            </a:xfrm>
          </p:grpSpPr>
          <p:grpSp>
            <p:nvGrpSpPr>
              <p:cNvPr id="157788" name="Group 57"/>
              <p:cNvGrpSpPr>
                <a:grpSpLocks/>
              </p:cNvGrpSpPr>
              <p:nvPr/>
            </p:nvGrpSpPr>
            <p:grpSpPr bwMode="auto">
              <a:xfrm>
                <a:off x="929453" y="2509303"/>
                <a:ext cx="2174435" cy="600015"/>
                <a:chOff x="929453" y="2509303"/>
                <a:chExt cx="2174435" cy="600015"/>
              </a:xfrm>
            </p:grpSpPr>
            <p:grpSp>
              <p:nvGrpSpPr>
                <p:cNvPr id="157806" name="Group 71"/>
                <p:cNvGrpSpPr>
                  <a:grpSpLocks/>
                </p:cNvGrpSpPr>
                <p:nvPr/>
              </p:nvGrpSpPr>
              <p:grpSpPr bwMode="auto">
                <a:xfrm>
                  <a:off x="1309956" y="2663043"/>
                  <a:ext cx="1322392" cy="307777"/>
                  <a:chOff x="4977800" y="3743163"/>
                  <a:chExt cx="1322392" cy="307777"/>
                </a:xfrm>
              </p:grpSpPr>
              <p:sp>
                <p:nvSpPr>
                  <p:cNvPr id="75" name="Rectangle 74"/>
                  <p:cNvSpPr/>
                  <p:nvPr/>
                </p:nvSpPr>
                <p:spPr bwMode="auto">
                  <a:xfrm>
                    <a:off x="4977800" y="3778571"/>
                    <a:ext cx="1322392" cy="23696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812" name="TextBox 75"/>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t>Subject (URI)</a:t>
                    </a:r>
                  </a:p>
                </p:txBody>
              </p:sp>
            </p:grpSp>
            <p:sp>
              <p:nvSpPr>
                <p:cNvPr id="157807" name="TextBox 72"/>
                <p:cNvSpPr txBox="1">
                  <a:spLocks noChangeArrowheads="1"/>
                </p:cNvSpPr>
                <p:nvPr/>
              </p:nvSpPr>
              <p:spPr bwMode="auto">
                <a:xfrm>
                  <a:off x="929453" y="2509303"/>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&lt;</a:t>
                  </a:r>
                </a:p>
              </p:txBody>
            </p:sp>
            <p:sp>
              <p:nvSpPr>
                <p:cNvPr id="157808" name="TextBox 73"/>
                <p:cNvSpPr txBox="1">
                  <a:spLocks noChangeArrowheads="1"/>
                </p:cNvSpPr>
                <p:nvPr/>
              </p:nvSpPr>
              <p:spPr bwMode="auto">
                <a:xfrm>
                  <a:off x="2599832" y="2524543"/>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&gt;</a:t>
                  </a:r>
                </a:p>
              </p:txBody>
            </p:sp>
          </p:grpSp>
          <p:grpSp>
            <p:nvGrpSpPr>
              <p:cNvPr id="157789" name="Group 58"/>
              <p:cNvGrpSpPr>
                <a:grpSpLocks/>
              </p:cNvGrpSpPr>
              <p:nvPr/>
            </p:nvGrpSpPr>
            <p:grpSpPr bwMode="auto">
              <a:xfrm>
                <a:off x="3120762" y="2509303"/>
                <a:ext cx="2474972" cy="595358"/>
                <a:chOff x="4329276" y="3456136"/>
                <a:chExt cx="2474972" cy="595358"/>
              </a:xfrm>
            </p:grpSpPr>
            <p:grpSp>
              <p:nvGrpSpPr>
                <p:cNvPr id="157799" name="Group 66"/>
                <p:cNvGrpSpPr>
                  <a:grpSpLocks/>
                </p:cNvGrpSpPr>
                <p:nvPr/>
              </p:nvGrpSpPr>
              <p:grpSpPr bwMode="auto">
                <a:xfrm>
                  <a:off x="4699230" y="3605219"/>
                  <a:ext cx="1859983" cy="307777"/>
                  <a:chOff x="3918600" y="5522770"/>
                  <a:chExt cx="1217785" cy="307777"/>
                </a:xfrm>
              </p:grpSpPr>
              <p:sp>
                <p:nvSpPr>
                  <p:cNvPr id="70" name="Rectangle 69"/>
                  <p:cNvSpPr/>
                  <p:nvPr/>
                </p:nvSpPr>
                <p:spPr bwMode="auto">
                  <a:xfrm>
                    <a:off x="3918600" y="5558178"/>
                    <a:ext cx="1059200" cy="23696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805" name="TextBox 70"/>
                  <p:cNvSpPr txBox="1">
                    <a:spLocks noChangeArrowheads="1"/>
                  </p:cNvSpPr>
                  <p:nvPr/>
                </p:nvSpPr>
                <p:spPr bwMode="auto">
                  <a:xfrm>
                    <a:off x="3963576" y="5522770"/>
                    <a:ext cx="1172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t>Predicate (URI)</a:t>
                    </a:r>
                  </a:p>
                </p:txBody>
              </p:sp>
            </p:grpSp>
            <p:sp>
              <p:nvSpPr>
                <p:cNvPr id="157800" name="TextBox 67"/>
                <p:cNvSpPr txBox="1">
                  <a:spLocks noChangeArrowheads="1"/>
                </p:cNvSpPr>
                <p:nvPr/>
              </p:nvSpPr>
              <p:spPr bwMode="auto">
                <a:xfrm>
                  <a:off x="4329276" y="3466719"/>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&lt;</a:t>
                  </a:r>
                </a:p>
              </p:txBody>
            </p:sp>
            <p:sp>
              <p:nvSpPr>
                <p:cNvPr id="157801" name="TextBox 68"/>
                <p:cNvSpPr txBox="1">
                  <a:spLocks noChangeArrowheads="1"/>
                </p:cNvSpPr>
                <p:nvPr/>
              </p:nvSpPr>
              <p:spPr bwMode="auto">
                <a:xfrm>
                  <a:off x="6300192" y="3456136"/>
                  <a:ext cx="504056" cy="5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&gt;</a:t>
                  </a:r>
                </a:p>
              </p:txBody>
            </p:sp>
          </p:grpSp>
          <p:grpSp>
            <p:nvGrpSpPr>
              <p:cNvPr id="157790" name="Group 59"/>
              <p:cNvGrpSpPr>
                <a:grpSpLocks/>
              </p:cNvGrpSpPr>
              <p:nvPr/>
            </p:nvGrpSpPr>
            <p:grpSpPr bwMode="auto">
              <a:xfrm>
                <a:off x="5558739" y="2496183"/>
                <a:ext cx="2137341" cy="592511"/>
                <a:chOff x="6926549" y="4493317"/>
                <a:chExt cx="2137341" cy="592511"/>
              </a:xfrm>
            </p:grpSpPr>
            <p:grpSp>
              <p:nvGrpSpPr>
                <p:cNvPr id="157792" name="Group 61"/>
                <p:cNvGrpSpPr>
                  <a:grpSpLocks/>
                </p:cNvGrpSpPr>
                <p:nvPr/>
              </p:nvGrpSpPr>
              <p:grpSpPr bwMode="auto">
                <a:xfrm>
                  <a:off x="7308304" y="4661323"/>
                  <a:ext cx="1355102" cy="307777"/>
                  <a:chOff x="5448651" y="4444732"/>
                  <a:chExt cx="1283093" cy="307777"/>
                </a:xfrm>
              </p:grpSpPr>
              <p:sp>
                <p:nvSpPr>
                  <p:cNvPr id="65" name="Rectangle 64"/>
                  <p:cNvSpPr/>
                  <p:nvPr/>
                </p:nvSpPr>
                <p:spPr bwMode="auto">
                  <a:xfrm>
                    <a:off x="5448652" y="4469111"/>
                    <a:ext cx="1211580" cy="23696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98" name="TextBox 65"/>
                  <p:cNvSpPr txBox="1">
                    <a:spLocks noChangeArrowheads="1"/>
                  </p:cNvSpPr>
                  <p:nvPr/>
                </p:nvSpPr>
                <p:spPr bwMode="auto">
                  <a:xfrm>
                    <a:off x="5448651" y="4444732"/>
                    <a:ext cx="12830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Value</a:t>
                    </a:r>
                  </a:p>
                </p:txBody>
              </p:sp>
            </p:grpSp>
            <p:sp>
              <p:nvSpPr>
                <p:cNvPr id="157793" name="TextBox 62"/>
                <p:cNvSpPr txBox="1">
                  <a:spLocks noChangeArrowheads="1"/>
                </p:cNvSpPr>
                <p:nvPr/>
              </p:nvSpPr>
              <p:spPr bwMode="auto">
                <a:xfrm>
                  <a:off x="6926549" y="4493317"/>
                  <a:ext cx="504056" cy="5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t>"</a:t>
                  </a:r>
                  <a:endParaRPr lang="en-US" altLang="en-US" b="1"/>
                </a:p>
              </p:txBody>
            </p:sp>
            <p:sp>
              <p:nvSpPr>
                <p:cNvPr id="157794" name="TextBox 63"/>
                <p:cNvSpPr txBox="1">
                  <a:spLocks noChangeArrowheads="1"/>
                </p:cNvSpPr>
                <p:nvPr/>
              </p:nvSpPr>
              <p:spPr bwMode="auto">
                <a:xfrm>
                  <a:off x="8559834" y="4501780"/>
                  <a:ext cx="504056" cy="5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t>"</a:t>
                  </a:r>
                  <a:endParaRPr lang="en-US" altLang="en-US" b="1"/>
                </a:p>
              </p:txBody>
            </p:sp>
          </p:grpSp>
          <p:sp>
            <p:nvSpPr>
              <p:cNvPr id="157791" name="TextBox 60"/>
              <p:cNvSpPr txBox="1">
                <a:spLocks noChangeArrowheads="1"/>
              </p:cNvSpPr>
              <p:nvPr/>
            </p:nvSpPr>
            <p:spPr bwMode="auto">
              <a:xfrm>
                <a:off x="7591955" y="2496182"/>
                <a:ext cx="345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grpSp>
      <p:sp>
        <p:nvSpPr>
          <p:cNvPr id="157707" name="TextBox 76"/>
          <p:cNvSpPr txBox="1">
            <a:spLocks noChangeArrowheads="1"/>
          </p:cNvSpPr>
          <p:nvPr/>
        </p:nvSpPr>
        <p:spPr bwMode="auto">
          <a:xfrm>
            <a:off x="3736975" y="2865512"/>
            <a:ext cx="1322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OR</a:t>
            </a:r>
          </a:p>
        </p:txBody>
      </p:sp>
      <p:grpSp>
        <p:nvGrpSpPr>
          <p:cNvPr id="2" name="Group 1"/>
          <p:cNvGrpSpPr/>
          <p:nvPr/>
        </p:nvGrpSpPr>
        <p:grpSpPr>
          <a:xfrm>
            <a:off x="76202" y="4157737"/>
            <a:ext cx="9001125" cy="2505066"/>
            <a:chOff x="76202" y="4157737"/>
            <a:chExt cx="9001125" cy="2505066"/>
          </a:xfrm>
        </p:grpSpPr>
        <p:sp>
          <p:nvSpPr>
            <p:cNvPr id="157710" name="Rounded Rectangle 80"/>
            <p:cNvSpPr>
              <a:spLocks noChangeArrowheads="1"/>
            </p:cNvSpPr>
            <p:nvPr/>
          </p:nvSpPr>
          <p:spPr bwMode="auto">
            <a:xfrm>
              <a:off x="76202" y="4550445"/>
              <a:ext cx="9001125" cy="2103120"/>
            </a:xfrm>
            <a:prstGeom prst="roundRect">
              <a:avLst>
                <a:gd name="adj" fmla="val 9611"/>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57711" name="TextBox 98"/>
            <p:cNvSpPr txBox="1">
              <a:spLocks noChangeArrowheads="1"/>
            </p:cNvSpPr>
            <p:nvPr/>
          </p:nvSpPr>
          <p:spPr bwMode="auto">
            <a:xfrm>
              <a:off x="982068" y="4577071"/>
              <a:ext cx="4291563"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@prefix          </a:t>
              </a:r>
              <a:r>
                <a:rPr lang="en-US" altLang="en-US" i="1" dirty="0"/>
                <a:t>Onto </a:t>
              </a:r>
              <a:r>
                <a:rPr lang="en-US" altLang="en-US" b="1" dirty="0"/>
                <a:t>:</a:t>
              </a:r>
            </a:p>
          </p:txBody>
        </p:sp>
        <p:grpSp>
          <p:nvGrpSpPr>
            <p:cNvPr id="157752" name="Group 96"/>
            <p:cNvGrpSpPr>
              <a:grpSpLocks/>
            </p:cNvGrpSpPr>
            <p:nvPr/>
          </p:nvGrpSpPr>
          <p:grpSpPr bwMode="auto">
            <a:xfrm>
              <a:off x="1172783" y="5492155"/>
              <a:ext cx="1322557" cy="307861"/>
              <a:chOff x="4977800" y="3743163"/>
              <a:chExt cx="1322392" cy="307777"/>
            </a:xfrm>
          </p:grpSpPr>
          <p:sp>
            <p:nvSpPr>
              <p:cNvPr id="100" name="Rectangle 99"/>
              <p:cNvSpPr/>
              <p:nvPr/>
            </p:nvSpPr>
            <p:spPr bwMode="auto">
              <a:xfrm>
                <a:off x="4977800" y="3778456"/>
                <a:ext cx="1322392"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85" name="TextBox 100"/>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Subject</a:t>
                </a:r>
              </a:p>
            </p:txBody>
          </p:sp>
        </p:grpSp>
        <p:sp>
          <p:nvSpPr>
            <p:cNvPr id="157753" name="TextBox 97"/>
            <p:cNvSpPr txBox="1">
              <a:spLocks noChangeArrowheads="1"/>
            </p:cNvSpPr>
            <p:nvPr/>
          </p:nvSpPr>
          <p:spPr bwMode="auto">
            <a:xfrm>
              <a:off x="914168" y="5300262"/>
              <a:ext cx="504119"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nvGrpSpPr>
            <p:cNvPr id="157754" name="Group 91"/>
            <p:cNvGrpSpPr>
              <a:grpSpLocks/>
            </p:cNvGrpSpPr>
            <p:nvPr/>
          </p:nvGrpSpPr>
          <p:grpSpPr bwMode="auto">
            <a:xfrm>
              <a:off x="3994089" y="5487496"/>
              <a:ext cx="1791512" cy="307861"/>
              <a:chOff x="3858807" y="5522770"/>
              <a:chExt cx="1172809" cy="307777"/>
            </a:xfrm>
          </p:grpSpPr>
          <p:sp>
            <p:nvSpPr>
              <p:cNvPr id="95" name="Rectangle 94"/>
              <p:cNvSpPr/>
              <p:nvPr/>
            </p:nvSpPr>
            <p:spPr bwMode="auto">
              <a:xfrm>
                <a:off x="3918600" y="5558063"/>
                <a:ext cx="1059200"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81" name="TextBox 95"/>
              <p:cNvSpPr txBox="1">
                <a:spLocks noChangeArrowheads="1"/>
              </p:cNvSpPr>
              <p:nvPr/>
            </p:nvSpPr>
            <p:spPr bwMode="auto">
              <a:xfrm>
                <a:off x="3858807" y="5522770"/>
                <a:ext cx="1172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Predicate</a:t>
                </a:r>
              </a:p>
            </p:txBody>
          </p:sp>
        </p:grpSp>
        <p:sp>
          <p:nvSpPr>
            <p:cNvPr id="157755" name="TextBox 92"/>
            <p:cNvSpPr txBox="1">
              <a:spLocks noChangeArrowheads="1"/>
            </p:cNvSpPr>
            <p:nvPr/>
          </p:nvSpPr>
          <p:spPr bwMode="auto">
            <a:xfrm>
              <a:off x="3806879" y="5310848"/>
              <a:ext cx="504119"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sp>
          <p:nvSpPr>
            <p:cNvPr id="157756" name="TextBox 93"/>
            <p:cNvSpPr txBox="1">
              <a:spLocks noChangeArrowheads="1"/>
            </p:cNvSpPr>
            <p:nvPr/>
          </p:nvSpPr>
          <p:spPr bwMode="auto">
            <a:xfrm>
              <a:off x="6978041" y="5292639"/>
              <a:ext cx="504119"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nvGrpSpPr>
            <p:cNvPr id="157757" name="Group 86"/>
            <p:cNvGrpSpPr>
              <a:grpSpLocks/>
            </p:cNvGrpSpPr>
            <p:nvPr/>
          </p:nvGrpSpPr>
          <p:grpSpPr bwMode="auto">
            <a:xfrm>
              <a:off x="7236639" y="5470435"/>
              <a:ext cx="1355271" cy="307861"/>
              <a:chOff x="5419791" y="4421872"/>
              <a:chExt cx="1283093" cy="307777"/>
            </a:xfrm>
          </p:grpSpPr>
          <p:sp>
            <p:nvSpPr>
              <p:cNvPr id="90" name="Rectangle 89"/>
              <p:cNvSpPr/>
              <p:nvPr/>
            </p:nvSpPr>
            <p:spPr bwMode="auto">
              <a:xfrm>
                <a:off x="5448652" y="4468996"/>
                <a:ext cx="1211580"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77" name="TextBox 90"/>
              <p:cNvSpPr txBox="1">
                <a:spLocks noChangeArrowheads="1"/>
              </p:cNvSpPr>
              <p:nvPr/>
            </p:nvSpPr>
            <p:spPr bwMode="auto">
              <a:xfrm>
                <a:off x="5419791" y="4421872"/>
                <a:ext cx="12830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Object</a:t>
                </a:r>
              </a:p>
            </p:txBody>
          </p:sp>
        </p:grpSp>
        <p:sp>
          <p:nvSpPr>
            <p:cNvPr id="157758" name="TextBox 85"/>
            <p:cNvSpPr txBox="1">
              <a:spLocks noChangeArrowheads="1"/>
            </p:cNvSpPr>
            <p:nvPr/>
          </p:nvSpPr>
          <p:spPr bwMode="auto">
            <a:xfrm>
              <a:off x="8667299" y="5340492"/>
              <a:ext cx="345452"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nvGrpSpPr>
            <p:cNvPr id="157759" name="Group 103"/>
            <p:cNvGrpSpPr>
              <a:grpSpLocks/>
            </p:cNvGrpSpPr>
            <p:nvPr/>
          </p:nvGrpSpPr>
          <p:grpSpPr bwMode="auto">
            <a:xfrm>
              <a:off x="3089100" y="5487496"/>
              <a:ext cx="766670" cy="307861"/>
              <a:chOff x="5350077" y="3743163"/>
              <a:chExt cx="766574" cy="307777"/>
            </a:xfrm>
          </p:grpSpPr>
          <p:sp>
            <p:nvSpPr>
              <p:cNvPr id="105" name="Rectangle 104"/>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73" name="TextBox 105"/>
              <p:cNvSpPr txBox="1">
                <a:spLocks noChangeArrowheads="1"/>
              </p:cNvSpPr>
              <p:nvPr/>
            </p:nvSpPr>
            <p:spPr bwMode="auto">
              <a:xfrm>
                <a:off x="5350077" y="3743163"/>
                <a:ext cx="766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i="1"/>
                  <a:t>Onto</a:t>
                </a:r>
              </a:p>
            </p:txBody>
          </p:sp>
        </p:grpSp>
        <p:grpSp>
          <p:nvGrpSpPr>
            <p:cNvPr id="157760" name="Group 106"/>
            <p:cNvGrpSpPr>
              <a:grpSpLocks/>
            </p:cNvGrpSpPr>
            <p:nvPr/>
          </p:nvGrpSpPr>
          <p:grpSpPr bwMode="auto">
            <a:xfrm>
              <a:off x="6265001" y="5487496"/>
              <a:ext cx="766670" cy="307861"/>
              <a:chOff x="5350077" y="3743163"/>
              <a:chExt cx="766574" cy="307777"/>
            </a:xfrm>
          </p:grpSpPr>
          <p:sp>
            <p:nvSpPr>
              <p:cNvPr id="108" name="Rectangle 107"/>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69" name="TextBox 108"/>
              <p:cNvSpPr txBox="1">
                <a:spLocks noChangeArrowheads="1"/>
              </p:cNvSpPr>
              <p:nvPr/>
            </p:nvSpPr>
            <p:spPr bwMode="auto">
              <a:xfrm>
                <a:off x="5350077" y="3743163"/>
                <a:ext cx="766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i="1"/>
                  <a:t>Onto</a:t>
                </a:r>
              </a:p>
            </p:txBody>
          </p:sp>
        </p:grpSp>
        <p:grpSp>
          <p:nvGrpSpPr>
            <p:cNvPr id="157761" name="Group 109"/>
            <p:cNvGrpSpPr>
              <a:grpSpLocks/>
            </p:cNvGrpSpPr>
            <p:nvPr/>
          </p:nvGrpSpPr>
          <p:grpSpPr bwMode="auto">
            <a:xfrm>
              <a:off x="201191" y="5488951"/>
              <a:ext cx="766670" cy="307861"/>
              <a:chOff x="5350077" y="3743163"/>
              <a:chExt cx="766574" cy="307777"/>
            </a:xfrm>
          </p:grpSpPr>
          <p:sp>
            <p:nvSpPr>
              <p:cNvPr id="111" name="Rectangle 110"/>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65" name="TextBox 111"/>
              <p:cNvSpPr txBox="1">
                <a:spLocks noChangeArrowheads="1"/>
              </p:cNvSpPr>
              <p:nvPr/>
            </p:nvSpPr>
            <p:spPr bwMode="auto">
              <a:xfrm>
                <a:off x="5350077" y="3743163"/>
                <a:ext cx="766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i="1" dirty="0"/>
                  <a:t>Onto</a:t>
                </a:r>
              </a:p>
            </p:txBody>
          </p:sp>
        </p:grpSp>
        <p:grpSp>
          <p:nvGrpSpPr>
            <p:cNvPr id="157713" name="Group 116"/>
            <p:cNvGrpSpPr>
              <a:grpSpLocks/>
            </p:cNvGrpSpPr>
            <p:nvPr/>
          </p:nvGrpSpPr>
          <p:grpSpPr bwMode="auto">
            <a:xfrm>
              <a:off x="5487832" y="4586192"/>
              <a:ext cx="2336822" cy="592755"/>
              <a:chOff x="3858428" y="4018322"/>
              <a:chExt cx="2336530" cy="592593"/>
            </a:xfrm>
          </p:grpSpPr>
          <p:sp>
            <p:nvSpPr>
              <p:cNvPr id="113" name="Rectangle 112"/>
              <p:cNvSpPr/>
              <p:nvPr/>
            </p:nvSpPr>
            <p:spPr bwMode="auto">
              <a:xfrm>
                <a:off x="4216191" y="4208079"/>
                <a:ext cx="1497135" cy="237191"/>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49" name="TextBox 113"/>
              <p:cNvSpPr txBox="1">
                <a:spLocks noChangeArrowheads="1"/>
              </p:cNvSpPr>
              <p:nvPr/>
            </p:nvSpPr>
            <p:spPr bwMode="auto">
              <a:xfrm>
                <a:off x="4224923" y="4176058"/>
                <a:ext cx="14801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t>Ontology (URI)</a:t>
                </a:r>
              </a:p>
            </p:txBody>
          </p:sp>
          <p:sp>
            <p:nvSpPr>
              <p:cNvPr id="157750" name="TextBox 114"/>
              <p:cNvSpPr txBox="1">
                <a:spLocks noChangeArrowheads="1"/>
              </p:cNvSpPr>
              <p:nvPr/>
            </p:nvSpPr>
            <p:spPr bwMode="auto">
              <a:xfrm>
                <a:off x="3858428" y="4018322"/>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&lt;</a:t>
                </a:r>
              </a:p>
            </p:txBody>
          </p:sp>
          <p:sp>
            <p:nvSpPr>
              <p:cNvPr id="157751" name="TextBox 115"/>
              <p:cNvSpPr txBox="1">
                <a:spLocks noChangeArrowheads="1"/>
              </p:cNvSpPr>
              <p:nvPr/>
            </p:nvSpPr>
            <p:spPr bwMode="auto">
              <a:xfrm>
                <a:off x="5690902" y="4026299"/>
                <a:ext cx="504056" cy="58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&gt;</a:t>
                </a:r>
              </a:p>
            </p:txBody>
          </p:sp>
        </p:grpSp>
        <p:sp>
          <p:nvSpPr>
            <p:cNvPr id="157714" name="TextBox 117"/>
            <p:cNvSpPr txBox="1">
              <a:spLocks noChangeArrowheads="1"/>
            </p:cNvSpPr>
            <p:nvPr/>
          </p:nvSpPr>
          <p:spPr bwMode="auto">
            <a:xfrm>
              <a:off x="7667083" y="4626722"/>
              <a:ext cx="345452"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nvGrpSpPr>
            <p:cNvPr id="157715" name="Group 119"/>
            <p:cNvGrpSpPr>
              <a:grpSpLocks/>
            </p:cNvGrpSpPr>
            <p:nvPr/>
          </p:nvGrpSpPr>
          <p:grpSpPr bwMode="auto">
            <a:xfrm>
              <a:off x="201191" y="6030015"/>
              <a:ext cx="8811560" cy="632788"/>
              <a:chOff x="87305" y="5772664"/>
              <a:chExt cx="8810459" cy="632615"/>
            </a:xfrm>
          </p:grpSpPr>
          <p:grpSp>
            <p:nvGrpSpPr>
              <p:cNvPr id="157717" name="Group 120"/>
              <p:cNvGrpSpPr>
                <a:grpSpLocks/>
              </p:cNvGrpSpPr>
              <p:nvPr/>
            </p:nvGrpSpPr>
            <p:grpSpPr bwMode="auto">
              <a:xfrm>
                <a:off x="1058776" y="5972125"/>
                <a:ext cx="1322392" cy="307777"/>
                <a:chOff x="4977800" y="3743163"/>
                <a:chExt cx="1322392" cy="307777"/>
              </a:xfrm>
            </p:grpSpPr>
            <p:sp>
              <p:nvSpPr>
                <p:cNvPr id="141" name="Rectangle 140"/>
                <p:cNvSpPr/>
                <p:nvPr/>
              </p:nvSpPr>
              <p:spPr bwMode="auto">
                <a:xfrm>
                  <a:off x="4977800" y="3778456"/>
                  <a:ext cx="1322392"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45" name="TextBox 141"/>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Subject</a:t>
                  </a:r>
                </a:p>
              </p:txBody>
            </p:sp>
          </p:grpSp>
          <p:sp>
            <p:nvSpPr>
              <p:cNvPr id="157718" name="TextBox 121"/>
              <p:cNvSpPr txBox="1">
                <a:spLocks noChangeArrowheads="1"/>
              </p:cNvSpPr>
              <p:nvPr/>
            </p:nvSpPr>
            <p:spPr bwMode="auto">
              <a:xfrm>
                <a:off x="800193" y="5780285"/>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nvGrpSpPr>
              <p:cNvPr id="157719" name="Group 122"/>
              <p:cNvGrpSpPr>
                <a:grpSpLocks/>
              </p:cNvGrpSpPr>
              <p:nvPr/>
            </p:nvGrpSpPr>
            <p:grpSpPr bwMode="auto">
              <a:xfrm>
                <a:off x="3879729" y="5967468"/>
                <a:ext cx="1791288" cy="307777"/>
                <a:chOff x="3858807" y="5522770"/>
                <a:chExt cx="1172809" cy="307777"/>
              </a:xfrm>
            </p:grpSpPr>
            <p:sp>
              <p:nvSpPr>
                <p:cNvPr id="139" name="Rectangle 138"/>
                <p:cNvSpPr/>
                <p:nvPr/>
              </p:nvSpPr>
              <p:spPr bwMode="auto">
                <a:xfrm>
                  <a:off x="3918600" y="5558063"/>
                  <a:ext cx="1059200"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41" name="TextBox 139"/>
                <p:cNvSpPr txBox="1">
                  <a:spLocks noChangeArrowheads="1"/>
                </p:cNvSpPr>
                <p:nvPr/>
              </p:nvSpPr>
              <p:spPr bwMode="auto">
                <a:xfrm>
                  <a:off x="3858807" y="5522770"/>
                  <a:ext cx="1172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Predicate</a:t>
                  </a:r>
                </a:p>
              </p:txBody>
            </p:sp>
          </p:grpSp>
          <p:sp>
            <p:nvSpPr>
              <p:cNvPr id="157720" name="TextBox 123"/>
              <p:cNvSpPr txBox="1">
                <a:spLocks noChangeArrowheads="1"/>
              </p:cNvSpPr>
              <p:nvPr/>
            </p:nvSpPr>
            <p:spPr bwMode="auto">
              <a:xfrm>
                <a:off x="3692542" y="5790868"/>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sp>
            <p:nvSpPr>
              <p:cNvPr id="157721" name="TextBox 124"/>
              <p:cNvSpPr txBox="1">
                <a:spLocks noChangeArrowheads="1"/>
              </p:cNvSpPr>
              <p:nvPr/>
            </p:nvSpPr>
            <p:spPr bwMode="auto">
              <a:xfrm>
                <a:off x="6489928" y="5772664"/>
                <a:ext cx="504056" cy="58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t>"</a:t>
                </a:r>
                <a:endParaRPr lang="en-US" altLang="en-US" b="1"/>
              </a:p>
            </p:txBody>
          </p:sp>
          <p:grpSp>
            <p:nvGrpSpPr>
              <p:cNvPr id="157722" name="Group 125"/>
              <p:cNvGrpSpPr>
                <a:grpSpLocks/>
              </p:cNvGrpSpPr>
              <p:nvPr/>
            </p:nvGrpSpPr>
            <p:grpSpPr bwMode="auto">
              <a:xfrm>
                <a:off x="6824693" y="5967467"/>
                <a:ext cx="1369185" cy="307777"/>
                <a:chOff x="5138407" y="4438928"/>
                <a:chExt cx="1296425" cy="307777"/>
              </a:xfrm>
            </p:grpSpPr>
            <p:sp>
              <p:nvSpPr>
                <p:cNvPr id="137" name="Rectangle 136"/>
                <p:cNvSpPr/>
                <p:nvPr/>
              </p:nvSpPr>
              <p:spPr bwMode="auto">
                <a:xfrm>
                  <a:off x="5138407" y="4468996"/>
                  <a:ext cx="1296425"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37" name="TextBox 137"/>
                <p:cNvSpPr txBox="1">
                  <a:spLocks noChangeArrowheads="1"/>
                </p:cNvSpPr>
                <p:nvPr/>
              </p:nvSpPr>
              <p:spPr bwMode="auto">
                <a:xfrm>
                  <a:off x="5151739" y="4438928"/>
                  <a:ext cx="12830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Value</a:t>
                  </a:r>
                </a:p>
              </p:txBody>
            </p:sp>
          </p:grpSp>
          <p:sp>
            <p:nvSpPr>
              <p:cNvPr id="157723" name="TextBox 126"/>
              <p:cNvSpPr txBox="1">
                <a:spLocks noChangeArrowheads="1"/>
              </p:cNvSpPr>
              <p:nvPr/>
            </p:nvSpPr>
            <p:spPr bwMode="auto">
              <a:xfrm>
                <a:off x="8552355" y="5820504"/>
                <a:ext cx="345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nvGrpSpPr>
              <p:cNvPr id="157724" name="Group 127"/>
              <p:cNvGrpSpPr>
                <a:grpSpLocks/>
              </p:cNvGrpSpPr>
              <p:nvPr/>
            </p:nvGrpSpPr>
            <p:grpSpPr bwMode="auto">
              <a:xfrm>
                <a:off x="2974853" y="5967468"/>
                <a:ext cx="766574" cy="307777"/>
                <a:chOff x="5350077" y="3743163"/>
                <a:chExt cx="766574" cy="307777"/>
              </a:xfrm>
            </p:grpSpPr>
            <p:sp>
              <p:nvSpPr>
                <p:cNvPr id="135" name="Rectangle 134"/>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33" name="TextBox 135"/>
                <p:cNvSpPr txBox="1">
                  <a:spLocks noChangeArrowheads="1"/>
                </p:cNvSpPr>
                <p:nvPr/>
              </p:nvSpPr>
              <p:spPr bwMode="auto">
                <a:xfrm>
                  <a:off x="5350077" y="3743163"/>
                  <a:ext cx="766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i="1"/>
                    <a:t>Onto</a:t>
                  </a:r>
                </a:p>
              </p:txBody>
            </p:sp>
          </p:grpSp>
          <p:grpSp>
            <p:nvGrpSpPr>
              <p:cNvPr id="157725" name="Group 129"/>
              <p:cNvGrpSpPr>
                <a:grpSpLocks/>
              </p:cNvGrpSpPr>
              <p:nvPr/>
            </p:nvGrpSpPr>
            <p:grpSpPr bwMode="auto">
              <a:xfrm>
                <a:off x="87305" y="5968922"/>
                <a:ext cx="766574" cy="307777"/>
                <a:chOff x="5350077" y="3743163"/>
                <a:chExt cx="766574" cy="307777"/>
              </a:xfrm>
            </p:grpSpPr>
            <p:sp>
              <p:nvSpPr>
                <p:cNvPr id="131" name="Rectangle 130"/>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29" name="TextBox 131"/>
                <p:cNvSpPr txBox="1">
                  <a:spLocks noChangeArrowheads="1"/>
                </p:cNvSpPr>
                <p:nvPr/>
              </p:nvSpPr>
              <p:spPr bwMode="auto">
                <a:xfrm>
                  <a:off x="5350077" y="3743163"/>
                  <a:ext cx="766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i="1"/>
                    <a:t>Onto</a:t>
                  </a:r>
                </a:p>
              </p:txBody>
            </p:sp>
          </p:grpSp>
        </p:grpSp>
        <p:sp>
          <p:nvSpPr>
            <p:cNvPr id="157716" name="TextBox 142"/>
            <p:cNvSpPr txBox="1">
              <a:spLocks noChangeArrowheads="1"/>
            </p:cNvSpPr>
            <p:nvPr/>
          </p:nvSpPr>
          <p:spPr bwMode="auto">
            <a:xfrm>
              <a:off x="8293534" y="6032700"/>
              <a:ext cx="5041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t>"</a:t>
              </a:r>
              <a:endParaRPr lang="en-US" altLang="en-US" b="1"/>
            </a:p>
          </p:txBody>
        </p:sp>
        <p:sp>
          <p:nvSpPr>
            <p:cNvPr id="157709" name="TextBox 144"/>
            <p:cNvSpPr txBox="1">
              <a:spLocks noChangeArrowheads="1"/>
            </p:cNvSpPr>
            <p:nvPr/>
          </p:nvSpPr>
          <p:spPr bwMode="auto">
            <a:xfrm>
              <a:off x="3733800" y="4157737"/>
              <a:ext cx="1322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OR</a:t>
              </a:r>
            </a:p>
          </p:txBody>
        </p:sp>
        <p:grpSp>
          <p:nvGrpSpPr>
            <p:cNvPr id="122" name="Group 109"/>
            <p:cNvGrpSpPr>
              <a:grpSpLocks/>
            </p:cNvGrpSpPr>
            <p:nvPr/>
          </p:nvGrpSpPr>
          <p:grpSpPr bwMode="auto">
            <a:xfrm>
              <a:off x="3606565" y="4732017"/>
              <a:ext cx="957719" cy="372551"/>
              <a:chOff x="5350077" y="3773213"/>
              <a:chExt cx="766574" cy="242433"/>
            </a:xfrm>
          </p:grpSpPr>
          <p:sp>
            <p:nvSpPr>
              <p:cNvPr id="123" name="Rectangle 122"/>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24" name="TextBox 111"/>
              <p:cNvSpPr txBox="1">
                <a:spLocks noChangeArrowheads="1"/>
              </p:cNvSpPr>
              <p:nvPr/>
            </p:nvSpPr>
            <p:spPr bwMode="auto">
              <a:xfrm>
                <a:off x="5350077" y="3773213"/>
                <a:ext cx="766573" cy="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i="1" dirty="0"/>
                  <a:t>Onto</a:t>
                </a:r>
              </a:p>
            </p:txBody>
          </p:sp>
        </p:gr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755650" y="-95250"/>
            <a:ext cx="8388350" cy="777875"/>
          </a:xfrm>
        </p:spPr>
        <p:txBody>
          <a:bodyPr/>
          <a:lstStyle/>
          <a:p>
            <a:r>
              <a:rPr lang="en-US" altLang="en-US" sz="3600" dirty="0"/>
              <a:t>Template/frame for RDF statement (N3)</a:t>
            </a:r>
          </a:p>
        </p:txBody>
      </p:sp>
      <p:sp>
        <p:nvSpPr>
          <p:cNvPr id="157813" name="Rounded Rectangle 35"/>
          <p:cNvSpPr>
            <a:spLocks noChangeArrowheads="1"/>
          </p:cNvSpPr>
          <p:nvPr/>
        </p:nvSpPr>
        <p:spPr bwMode="auto">
          <a:xfrm>
            <a:off x="0" y="1004903"/>
            <a:ext cx="9144000" cy="548640"/>
          </a:xfrm>
          <a:prstGeom prst="roundRect">
            <a:avLst>
              <a:gd name="adj" fmla="val 16667"/>
            </a:avLst>
          </a:prstGeom>
          <a:solidFill>
            <a:srgbClr val="FFFF00"/>
          </a:solidFill>
          <a:ln w="254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7" name="Rectangle 6"/>
          <p:cNvSpPr/>
          <p:nvPr/>
        </p:nvSpPr>
        <p:spPr bwMode="auto">
          <a:xfrm>
            <a:off x="290561" y="1170484"/>
            <a:ext cx="2348415" cy="241829"/>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square" lIns="18000" tIns="10800" rIns="18000" bIns="10800" anchor="ctr" anchorCtr="1">
            <a:spAutoFit/>
          </a:bodyPr>
          <a:lstStyle/>
          <a:p>
            <a:pPr>
              <a:defRPr/>
            </a:pPr>
            <a:endParaRPr lang="en-US"/>
          </a:p>
        </p:txBody>
      </p:sp>
      <p:sp>
        <p:nvSpPr>
          <p:cNvPr id="157839" name="TextBox 14"/>
          <p:cNvSpPr txBox="1">
            <a:spLocks noChangeArrowheads="1"/>
          </p:cNvSpPr>
          <p:nvPr/>
        </p:nvSpPr>
        <p:spPr bwMode="auto">
          <a:xfrm>
            <a:off x="290561" y="1149727"/>
            <a:ext cx="23755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http://www.jyu.fi/Onto.owl#</a:t>
            </a:r>
            <a:r>
              <a:rPr lang="en-US" altLang="en-US" sz="1200" b="1" dirty="0">
                <a:solidFill>
                  <a:srgbClr val="FF0000"/>
                </a:solidFill>
              </a:rPr>
              <a:t>John</a:t>
            </a:r>
          </a:p>
        </p:txBody>
      </p:sp>
      <p:sp>
        <p:nvSpPr>
          <p:cNvPr id="157834" name="TextBox 49"/>
          <p:cNvSpPr txBox="1">
            <a:spLocks noChangeArrowheads="1"/>
          </p:cNvSpPr>
          <p:nvPr/>
        </p:nvSpPr>
        <p:spPr bwMode="auto">
          <a:xfrm>
            <a:off x="-52752" y="1008811"/>
            <a:ext cx="504011"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&lt;</a:t>
            </a:r>
          </a:p>
        </p:txBody>
      </p:sp>
      <p:sp>
        <p:nvSpPr>
          <p:cNvPr id="157835" name="TextBox 52"/>
          <p:cNvSpPr txBox="1">
            <a:spLocks noChangeArrowheads="1"/>
          </p:cNvSpPr>
          <p:nvPr/>
        </p:nvSpPr>
        <p:spPr bwMode="auto">
          <a:xfrm>
            <a:off x="2578061" y="996362"/>
            <a:ext cx="504011"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&gt;</a:t>
            </a:r>
          </a:p>
        </p:txBody>
      </p:sp>
      <p:sp>
        <p:nvSpPr>
          <p:cNvPr id="157818" name="TextBox 30"/>
          <p:cNvSpPr txBox="1">
            <a:spLocks noChangeArrowheads="1"/>
          </p:cNvSpPr>
          <p:nvPr/>
        </p:nvSpPr>
        <p:spPr bwMode="auto">
          <a:xfrm>
            <a:off x="8872059" y="967965"/>
            <a:ext cx="345378"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a:t>
            </a:r>
          </a:p>
        </p:txBody>
      </p:sp>
      <p:sp>
        <p:nvSpPr>
          <p:cNvPr id="157707" name="TextBox 76"/>
          <p:cNvSpPr txBox="1">
            <a:spLocks noChangeArrowheads="1"/>
          </p:cNvSpPr>
          <p:nvPr/>
        </p:nvSpPr>
        <p:spPr bwMode="auto">
          <a:xfrm>
            <a:off x="3736975" y="1701734"/>
            <a:ext cx="1322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t>OR</a:t>
            </a:r>
          </a:p>
        </p:txBody>
      </p:sp>
      <p:sp>
        <p:nvSpPr>
          <p:cNvPr id="125" name="Rectangle 124"/>
          <p:cNvSpPr/>
          <p:nvPr/>
        </p:nvSpPr>
        <p:spPr bwMode="auto">
          <a:xfrm>
            <a:off x="6311604" y="1148483"/>
            <a:ext cx="2348415" cy="241829"/>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square" lIns="18000" tIns="10800" rIns="18000" bIns="10800" anchor="ctr" anchorCtr="1">
            <a:spAutoFit/>
          </a:bodyPr>
          <a:lstStyle/>
          <a:p>
            <a:pPr>
              <a:defRPr/>
            </a:pPr>
            <a:endParaRPr lang="en-US"/>
          </a:p>
        </p:txBody>
      </p:sp>
      <p:sp>
        <p:nvSpPr>
          <p:cNvPr id="126" name="TextBox 14"/>
          <p:cNvSpPr txBox="1">
            <a:spLocks noChangeArrowheads="1"/>
          </p:cNvSpPr>
          <p:nvPr/>
        </p:nvSpPr>
        <p:spPr bwMode="auto">
          <a:xfrm>
            <a:off x="6311604" y="1127726"/>
            <a:ext cx="23755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http://www.jyu.fi/Onto.owl#</a:t>
            </a:r>
            <a:r>
              <a:rPr lang="en-US" altLang="en-US" sz="1200" b="1" dirty="0">
                <a:solidFill>
                  <a:srgbClr val="FF0000"/>
                </a:solidFill>
              </a:rPr>
              <a:t>Mary</a:t>
            </a:r>
          </a:p>
        </p:txBody>
      </p:sp>
      <p:sp>
        <p:nvSpPr>
          <p:cNvPr id="127" name="TextBox 49"/>
          <p:cNvSpPr txBox="1">
            <a:spLocks noChangeArrowheads="1"/>
          </p:cNvSpPr>
          <p:nvPr/>
        </p:nvSpPr>
        <p:spPr bwMode="auto">
          <a:xfrm>
            <a:off x="5931347" y="986810"/>
            <a:ext cx="504011"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&lt;</a:t>
            </a:r>
          </a:p>
        </p:txBody>
      </p:sp>
      <p:sp>
        <p:nvSpPr>
          <p:cNvPr id="128" name="TextBox 52"/>
          <p:cNvSpPr txBox="1">
            <a:spLocks noChangeArrowheads="1"/>
          </p:cNvSpPr>
          <p:nvPr/>
        </p:nvSpPr>
        <p:spPr bwMode="auto">
          <a:xfrm>
            <a:off x="8580630" y="974361"/>
            <a:ext cx="504011"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&gt;</a:t>
            </a:r>
          </a:p>
        </p:txBody>
      </p:sp>
      <p:sp>
        <p:nvSpPr>
          <p:cNvPr id="129" name="Rectangle 128"/>
          <p:cNvSpPr/>
          <p:nvPr/>
        </p:nvSpPr>
        <p:spPr bwMode="auto">
          <a:xfrm>
            <a:off x="3285053" y="1161997"/>
            <a:ext cx="2348415" cy="241829"/>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square" lIns="18000" tIns="10800" rIns="18000" bIns="10800" anchor="ctr" anchorCtr="1">
            <a:spAutoFit/>
          </a:bodyPr>
          <a:lstStyle/>
          <a:p>
            <a:pPr>
              <a:defRPr/>
            </a:pPr>
            <a:endParaRPr lang="en-US"/>
          </a:p>
        </p:txBody>
      </p:sp>
      <p:sp>
        <p:nvSpPr>
          <p:cNvPr id="130" name="TextBox 14"/>
          <p:cNvSpPr txBox="1">
            <a:spLocks noChangeArrowheads="1"/>
          </p:cNvSpPr>
          <p:nvPr/>
        </p:nvSpPr>
        <p:spPr bwMode="auto">
          <a:xfrm>
            <a:off x="3257344" y="1141240"/>
            <a:ext cx="24852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http://www.jyu.fi/Onto.owl#</a:t>
            </a:r>
            <a:r>
              <a:rPr lang="en-US" altLang="en-US" sz="1200" b="1" dirty="0">
                <a:solidFill>
                  <a:srgbClr val="7030A0"/>
                </a:solidFill>
              </a:rPr>
              <a:t>Loves</a:t>
            </a:r>
          </a:p>
        </p:txBody>
      </p:sp>
      <p:sp>
        <p:nvSpPr>
          <p:cNvPr id="132" name="TextBox 49"/>
          <p:cNvSpPr txBox="1">
            <a:spLocks noChangeArrowheads="1"/>
          </p:cNvSpPr>
          <p:nvPr/>
        </p:nvSpPr>
        <p:spPr bwMode="auto">
          <a:xfrm>
            <a:off x="2904796" y="1000324"/>
            <a:ext cx="504011"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&lt;</a:t>
            </a:r>
          </a:p>
        </p:txBody>
      </p:sp>
      <p:sp>
        <p:nvSpPr>
          <p:cNvPr id="133" name="TextBox 52"/>
          <p:cNvSpPr txBox="1">
            <a:spLocks noChangeArrowheads="1"/>
          </p:cNvSpPr>
          <p:nvPr/>
        </p:nvSpPr>
        <p:spPr bwMode="auto">
          <a:xfrm>
            <a:off x="5581789" y="987875"/>
            <a:ext cx="504011"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&gt;</a:t>
            </a:r>
          </a:p>
        </p:txBody>
      </p:sp>
      <p:sp>
        <p:nvSpPr>
          <p:cNvPr id="134" name="Rounded Rectangle 35"/>
          <p:cNvSpPr>
            <a:spLocks noChangeArrowheads="1"/>
          </p:cNvSpPr>
          <p:nvPr/>
        </p:nvSpPr>
        <p:spPr bwMode="auto">
          <a:xfrm>
            <a:off x="424869" y="2173187"/>
            <a:ext cx="8012535" cy="548640"/>
          </a:xfrm>
          <a:prstGeom prst="roundRect">
            <a:avLst>
              <a:gd name="adj" fmla="val 16667"/>
            </a:avLst>
          </a:prstGeom>
          <a:solidFill>
            <a:srgbClr val="FFFF00"/>
          </a:solidFill>
          <a:ln w="25400" algn="ctr">
            <a:solidFill>
              <a:schemeClr val="tx1"/>
            </a:solidFill>
            <a:round/>
            <a:headEnd/>
            <a:tailEnd/>
          </a:ln>
        </p:spPr>
        <p:txBody>
          <a:bodyPr wrap="squar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36" name="Rectangle 135"/>
          <p:cNvSpPr/>
          <p:nvPr/>
        </p:nvSpPr>
        <p:spPr bwMode="auto">
          <a:xfrm>
            <a:off x="715430" y="2338768"/>
            <a:ext cx="2348415" cy="241829"/>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square" lIns="18000" tIns="10800" rIns="18000" bIns="10800" anchor="ctr" anchorCtr="1">
            <a:spAutoFit/>
          </a:bodyPr>
          <a:lstStyle/>
          <a:p>
            <a:pPr>
              <a:defRPr/>
            </a:pPr>
            <a:endParaRPr lang="en-US"/>
          </a:p>
        </p:txBody>
      </p:sp>
      <p:sp>
        <p:nvSpPr>
          <p:cNvPr id="138" name="TextBox 14"/>
          <p:cNvSpPr txBox="1">
            <a:spLocks noChangeArrowheads="1"/>
          </p:cNvSpPr>
          <p:nvPr/>
        </p:nvSpPr>
        <p:spPr bwMode="auto">
          <a:xfrm>
            <a:off x="715430" y="2318011"/>
            <a:ext cx="23755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http://www.jyu.fi/Onto.owl#</a:t>
            </a:r>
            <a:r>
              <a:rPr lang="en-US" altLang="en-US" sz="1200" b="1" dirty="0">
                <a:solidFill>
                  <a:srgbClr val="FF0000"/>
                </a:solidFill>
              </a:rPr>
              <a:t>John</a:t>
            </a:r>
          </a:p>
        </p:txBody>
      </p:sp>
      <p:sp>
        <p:nvSpPr>
          <p:cNvPr id="140" name="TextBox 49"/>
          <p:cNvSpPr txBox="1">
            <a:spLocks noChangeArrowheads="1"/>
          </p:cNvSpPr>
          <p:nvPr/>
        </p:nvSpPr>
        <p:spPr bwMode="auto">
          <a:xfrm>
            <a:off x="372117" y="2177095"/>
            <a:ext cx="504011"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&lt;</a:t>
            </a:r>
          </a:p>
        </p:txBody>
      </p:sp>
      <p:sp>
        <p:nvSpPr>
          <p:cNvPr id="142" name="TextBox 52"/>
          <p:cNvSpPr txBox="1">
            <a:spLocks noChangeArrowheads="1"/>
          </p:cNvSpPr>
          <p:nvPr/>
        </p:nvSpPr>
        <p:spPr bwMode="auto">
          <a:xfrm>
            <a:off x="3002930" y="2164646"/>
            <a:ext cx="504011"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&gt;</a:t>
            </a:r>
          </a:p>
        </p:txBody>
      </p:sp>
      <p:sp>
        <p:nvSpPr>
          <p:cNvPr id="143" name="TextBox 30"/>
          <p:cNvSpPr txBox="1">
            <a:spLocks noChangeArrowheads="1"/>
          </p:cNvSpPr>
          <p:nvPr/>
        </p:nvSpPr>
        <p:spPr bwMode="auto">
          <a:xfrm>
            <a:off x="7939191" y="2136249"/>
            <a:ext cx="345378"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a:t>
            </a:r>
          </a:p>
        </p:txBody>
      </p:sp>
      <p:sp>
        <p:nvSpPr>
          <p:cNvPr id="144" name="Rectangle 143"/>
          <p:cNvSpPr/>
          <p:nvPr/>
        </p:nvSpPr>
        <p:spPr bwMode="auto">
          <a:xfrm>
            <a:off x="7225996" y="2316767"/>
            <a:ext cx="392273" cy="255343"/>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square" lIns="18000" tIns="10800" rIns="18000" bIns="10800" anchor="ctr" anchorCtr="1">
            <a:spAutoFit/>
          </a:bodyPr>
          <a:lstStyle/>
          <a:p>
            <a:pPr>
              <a:defRPr/>
            </a:pPr>
            <a:endParaRPr lang="en-US"/>
          </a:p>
        </p:txBody>
      </p:sp>
      <p:sp>
        <p:nvSpPr>
          <p:cNvPr id="145" name="TextBox 14"/>
          <p:cNvSpPr txBox="1">
            <a:spLocks noChangeArrowheads="1"/>
          </p:cNvSpPr>
          <p:nvPr/>
        </p:nvSpPr>
        <p:spPr bwMode="auto">
          <a:xfrm>
            <a:off x="7225996" y="2296011"/>
            <a:ext cx="392273" cy="27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0000FF"/>
                </a:solidFill>
              </a:rPr>
              <a:t>25</a:t>
            </a:r>
          </a:p>
        </p:txBody>
      </p:sp>
      <p:sp>
        <p:nvSpPr>
          <p:cNvPr id="146" name="TextBox 49"/>
          <p:cNvSpPr txBox="1">
            <a:spLocks noChangeArrowheads="1"/>
          </p:cNvSpPr>
          <p:nvPr/>
        </p:nvSpPr>
        <p:spPr bwMode="auto">
          <a:xfrm>
            <a:off x="6933300" y="2155094"/>
            <a:ext cx="4581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None/>
            </a:pPr>
            <a:r>
              <a:rPr lang="en-US" altLang="en-US" dirty="0"/>
              <a:t>"</a:t>
            </a:r>
            <a:endParaRPr lang="en-US" altLang="en-US" b="1" dirty="0"/>
          </a:p>
        </p:txBody>
      </p:sp>
      <p:sp>
        <p:nvSpPr>
          <p:cNvPr id="147" name="TextBox 52"/>
          <p:cNvSpPr txBox="1">
            <a:spLocks noChangeArrowheads="1"/>
          </p:cNvSpPr>
          <p:nvPr/>
        </p:nvSpPr>
        <p:spPr bwMode="auto">
          <a:xfrm>
            <a:off x="7610815" y="2142645"/>
            <a:ext cx="504011"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dirty="0"/>
              <a:t>"</a:t>
            </a:r>
            <a:endParaRPr lang="en-US" altLang="en-US" b="1" dirty="0"/>
          </a:p>
        </p:txBody>
      </p:sp>
      <p:sp>
        <p:nvSpPr>
          <p:cNvPr id="148" name="Rectangle 147"/>
          <p:cNvSpPr/>
          <p:nvPr/>
        </p:nvSpPr>
        <p:spPr bwMode="auto">
          <a:xfrm>
            <a:off x="3839226" y="2330281"/>
            <a:ext cx="2676841" cy="287349"/>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square" lIns="18000" tIns="10800" rIns="18000" bIns="10800" anchor="ctr" anchorCtr="1">
            <a:spAutoFit/>
          </a:bodyPr>
          <a:lstStyle/>
          <a:p>
            <a:pPr>
              <a:defRPr/>
            </a:pPr>
            <a:endParaRPr lang="en-US"/>
          </a:p>
        </p:txBody>
      </p:sp>
      <p:sp>
        <p:nvSpPr>
          <p:cNvPr id="149" name="TextBox 14"/>
          <p:cNvSpPr txBox="1">
            <a:spLocks noChangeArrowheads="1"/>
          </p:cNvSpPr>
          <p:nvPr/>
        </p:nvSpPr>
        <p:spPr bwMode="auto">
          <a:xfrm>
            <a:off x="3901233" y="2338197"/>
            <a:ext cx="2656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http://www.jyu.fi/Onto.owl#</a:t>
            </a:r>
            <a:r>
              <a:rPr lang="en-US" altLang="en-US" sz="1200" b="1" dirty="0">
                <a:solidFill>
                  <a:srgbClr val="7030A0"/>
                </a:solidFill>
              </a:rPr>
              <a:t>hasAge</a:t>
            </a:r>
          </a:p>
        </p:txBody>
      </p:sp>
      <p:sp>
        <p:nvSpPr>
          <p:cNvPr id="150" name="TextBox 49"/>
          <p:cNvSpPr txBox="1">
            <a:spLocks noChangeArrowheads="1"/>
          </p:cNvSpPr>
          <p:nvPr/>
        </p:nvSpPr>
        <p:spPr bwMode="auto">
          <a:xfrm>
            <a:off x="3468209" y="2168608"/>
            <a:ext cx="504011"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&lt;</a:t>
            </a:r>
          </a:p>
        </p:txBody>
      </p:sp>
      <p:sp>
        <p:nvSpPr>
          <p:cNvPr id="151" name="TextBox 52"/>
          <p:cNvSpPr txBox="1">
            <a:spLocks noChangeArrowheads="1"/>
          </p:cNvSpPr>
          <p:nvPr/>
        </p:nvSpPr>
        <p:spPr bwMode="auto">
          <a:xfrm>
            <a:off x="6551598" y="2174631"/>
            <a:ext cx="504011" cy="58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&gt;</a:t>
            </a:r>
          </a:p>
        </p:txBody>
      </p:sp>
      <p:grpSp>
        <p:nvGrpSpPr>
          <p:cNvPr id="3" name="Group 2"/>
          <p:cNvGrpSpPr/>
          <p:nvPr/>
        </p:nvGrpSpPr>
        <p:grpSpPr>
          <a:xfrm>
            <a:off x="76202" y="2864649"/>
            <a:ext cx="9001125" cy="2468128"/>
            <a:chOff x="76202" y="3030897"/>
            <a:chExt cx="9001125" cy="2468128"/>
          </a:xfrm>
        </p:grpSpPr>
        <p:grpSp>
          <p:nvGrpSpPr>
            <p:cNvPr id="2" name="Group 1"/>
            <p:cNvGrpSpPr/>
            <p:nvPr/>
          </p:nvGrpSpPr>
          <p:grpSpPr>
            <a:xfrm>
              <a:off x="76202" y="3030897"/>
              <a:ext cx="9001125" cy="2468128"/>
              <a:chOff x="76202" y="4194675"/>
              <a:chExt cx="9001125" cy="2468128"/>
            </a:xfrm>
          </p:grpSpPr>
          <p:sp>
            <p:nvSpPr>
              <p:cNvPr id="157710" name="Rounded Rectangle 80"/>
              <p:cNvSpPr>
                <a:spLocks noChangeArrowheads="1"/>
              </p:cNvSpPr>
              <p:nvPr/>
            </p:nvSpPr>
            <p:spPr bwMode="auto">
              <a:xfrm>
                <a:off x="76202" y="4550445"/>
                <a:ext cx="9001125" cy="2103120"/>
              </a:xfrm>
              <a:prstGeom prst="roundRect">
                <a:avLst>
                  <a:gd name="adj" fmla="val 9611"/>
                </a:avLst>
              </a:prstGeom>
              <a:solidFill>
                <a:srgbClr val="FFFF00"/>
              </a:solidFill>
              <a:ln w="25400" algn="ctr">
                <a:solidFill>
                  <a:schemeClr val="tx1"/>
                </a:solidFill>
                <a:round/>
                <a:headEnd/>
                <a:tailEnd/>
              </a:ln>
            </p:spPr>
            <p:txBody>
              <a:bodyPr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57711" name="TextBox 98"/>
              <p:cNvSpPr txBox="1">
                <a:spLocks noChangeArrowheads="1"/>
              </p:cNvSpPr>
              <p:nvPr/>
            </p:nvSpPr>
            <p:spPr bwMode="auto">
              <a:xfrm>
                <a:off x="982068" y="4577071"/>
                <a:ext cx="4291563"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@prefix          </a:t>
                </a:r>
                <a:r>
                  <a:rPr lang="en-US" altLang="en-US" i="1" dirty="0"/>
                  <a:t>Onto </a:t>
                </a:r>
                <a:r>
                  <a:rPr lang="en-US" altLang="en-US" b="1" dirty="0"/>
                  <a:t>:</a:t>
                </a:r>
              </a:p>
            </p:txBody>
          </p:sp>
          <p:grpSp>
            <p:nvGrpSpPr>
              <p:cNvPr id="157752" name="Group 96"/>
              <p:cNvGrpSpPr>
                <a:grpSpLocks/>
              </p:cNvGrpSpPr>
              <p:nvPr/>
            </p:nvGrpSpPr>
            <p:grpSpPr bwMode="auto">
              <a:xfrm>
                <a:off x="1172783" y="5492155"/>
                <a:ext cx="1322557" cy="307861"/>
                <a:chOff x="4977800" y="3743163"/>
                <a:chExt cx="1322392" cy="307777"/>
              </a:xfrm>
            </p:grpSpPr>
            <p:sp>
              <p:nvSpPr>
                <p:cNvPr id="100" name="Rectangle 99"/>
                <p:cNvSpPr/>
                <p:nvPr/>
              </p:nvSpPr>
              <p:spPr bwMode="auto">
                <a:xfrm>
                  <a:off x="4977800" y="3778456"/>
                  <a:ext cx="1322392"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85" name="TextBox 100"/>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solidFill>
                        <a:srgbClr val="FF0000"/>
                      </a:solidFill>
                    </a:rPr>
                    <a:t>John</a:t>
                  </a:r>
                </a:p>
              </p:txBody>
            </p:sp>
          </p:grpSp>
          <p:sp>
            <p:nvSpPr>
              <p:cNvPr id="157753" name="TextBox 97"/>
              <p:cNvSpPr txBox="1">
                <a:spLocks noChangeArrowheads="1"/>
              </p:cNvSpPr>
              <p:nvPr/>
            </p:nvSpPr>
            <p:spPr bwMode="auto">
              <a:xfrm>
                <a:off x="914168" y="5300262"/>
                <a:ext cx="504119"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nvGrpSpPr>
              <p:cNvPr id="157754" name="Group 91"/>
              <p:cNvGrpSpPr>
                <a:grpSpLocks/>
              </p:cNvGrpSpPr>
              <p:nvPr/>
            </p:nvGrpSpPr>
            <p:grpSpPr bwMode="auto">
              <a:xfrm>
                <a:off x="3994089" y="5487496"/>
                <a:ext cx="1791512" cy="307861"/>
                <a:chOff x="3858807" y="5522770"/>
                <a:chExt cx="1172809" cy="307777"/>
              </a:xfrm>
            </p:grpSpPr>
            <p:sp>
              <p:nvSpPr>
                <p:cNvPr id="95" name="Rectangle 94"/>
                <p:cNvSpPr/>
                <p:nvPr/>
              </p:nvSpPr>
              <p:spPr bwMode="auto">
                <a:xfrm>
                  <a:off x="3918600" y="5558063"/>
                  <a:ext cx="1059200"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81" name="TextBox 95"/>
                <p:cNvSpPr txBox="1">
                  <a:spLocks noChangeArrowheads="1"/>
                </p:cNvSpPr>
                <p:nvPr/>
              </p:nvSpPr>
              <p:spPr bwMode="auto">
                <a:xfrm>
                  <a:off x="3858807" y="5522770"/>
                  <a:ext cx="1172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solidFill>
                        <a:srgbClr val="7030A0"/>
                      </a:solidFill>
                    </a:rPr>
                    <a:t>Loves</a:t>
                  </a:r>
                </a:p>
              </p:txBody>
            </p:sp>
          </p:grpSp>
          <p:sp>
            <p:nvSpPr>
              <p:cNvPr id="157755" name="TextBox 92"/>
              <p:cNvSpPr txBox="1">
                <a:spLocks noChangeArrowheads="1"/>
              </p:cNvSpPr>
              <p:nvPr/>
            </p:nvSpPr>
            <p:spPr bwMode="auto">
              <a:xfrm>
                <a:off x="3806879" y="5310848"/>
                <a:ext cx="504119"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sp>
            <p:nvSpPr>
              <p:cNvPr id="157756" name="TextBox 93"/>
              <p:cNvSpPr txBox="1">
                <a:spLocks noChangeArrowheads="1"/>
              </p:cNvSpPr>
              <p:nvPr/>
            </p:nvSpPr>
            <p:spPr bwMode="auto">
              <a:xfrm>
                <a:off x="6978041" y="5292639"/>
                <a:ext cx="504119"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nvGrpSpPr>
              <p:cNvPr id="157757" name="Group 86"/>
              <p:cNvGrpSpPr>
                <a:grpSpLocks/>
              </p:cNvGrpSpPr>
              <p:nvPr/>
            </p:nvGrpSpPr>
            <p:grpSpPr bwMode="auto">
              <a:xfrm>
                <a:off x="7236639" y="5470435"/>
                <a:ext cx="1355271" cy="307861"/>
                <a:chOff x="5419791" y="4421872"/>
                <a:chExt cx="1283093" cy="307777"/>
              </a:xfrm>
            </p:grpSpPr>
            <p:sp>
              <p:nvSpPr>
                <p:cNvPr id="90" name="Rectangle 89"/>
                <p:cNvSpPr/>
                <p:nvPr/>
              </p:nvSpPr>
              <p:spPr bwMode="auto">
                <a:xfrm>
                  <a:off x="5448652" y="4468996"/>
                  <a:ext cx="1211580"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77" name="TextBox 90"/>
                <p:cNvSpPr txBox="1">
                  <a:spLocks noChangeArrowheads="1"/>
                </p:cNvSpPr>
                <p:nvPr/>
              </p:nvSpPr>
              <p:spPr bwMode="auto">
                <a:xfrm>
                  <a:off x="5419791" y="4421872"/>
                  <a:ext cx="12830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solidFill>
                        <a:srgbClr val="FF0000"/>
                      </a:solidFill>
                    </a:rPr>
                    <a:t>Mary</a:t>
                  </a:r>
                </a:p>
              </p:txBody>
            </p:sp>
          </p:grpSp>
          <p:sp>
            <p:nvSpPr>
              <p:cNvPr id="157758" name="TextBox 85"/>
              <p:cNvSpPr txBox="1">
                <a:spLocks noChangeArrowheads="1"/>
              </p:cNvSpPr>
              <p:nvPr/>
            </p:nvSpPr>
            <p:spPr bwMode="auto">
              <a:xfrm>
                <a:off x="8667299" y="5340492"/>
                <a:ext cx="345452"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nvGrpSpPr>
              <p:cNvPr id="157759" name="Group 103"/>
              <p:cNvGrpSpPr>
                <a:grpSpLocks/>
              </p:cNvGrpSpPr>
              <p:nvPr/>
            </p:nvGrpSpPr>
            <p:grpSpPr bwMode="auto">
              <a:xfrm>
                <a:off x="3089100" y="5487496"/>
                <a:ext cx="766670" cy="307861"/>
                <a:chOff x="5350077" y="3743163"/>
                <a:chExt cx="766574" cy="307777"/>
              </a:xfrm>
            </p:grpSpPr>
            <p:sp>
              <p:nvSpPr>
                <p:cNvPr id="105" name="Rectangle 104"/>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73" name="TextBox 105"/>
                <p:cNvSpPr txBox="1">
                  <a:spLocks noChangeArrowheads="1"/>
                </p:cNvSpPr>
                <p:nvPr/>
              </p:nvSpPr>
              <p:spPr bwMode="auto">
                <a:xfrm>
                  <a:off x="5350077" y="3743163"/>
                  <a:ext cx="766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solidFill>
                        <a:srgbClr val="00B050"/>
                      </a:solidFill>
                    </a:rPr>
                    <a:t>P1</a:t>
                  </a:r>
                </a:p>
              </p:txBody>
            </p:sp>
          </p:grpSp>
          <p:grpSp>
            <p:nvGrpSpPr>
              <p:cNvPr id="157760" name="Group 106"/>
              <p:cNvGrpSpPr>
                <a:grpSpLocks/>
              </p:cNvGrpSpPr>
              <p:nvPr/>
            </p:nvGrpSpPr>
            <p:grpSpPr bwMode="auto">
              <a:xfrm>
                <a:off x="6265001" y="5487496"/>
                <a:ext cx="766670" cy="307861"/>
                <a:chOff x="5350077" y="3743163"/>
                <a:chExt cx="766574" cy="307777"/>
              </a:xfrm>
            </p:grpSpPr>
            <p:sp>
              <p:nvSpPr>
                <p:cNvPr id="108" name="Rectangle 107"/>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69" name="TextBox 108"/>
                <p:cNvSpPr txBox="1">
                  <a:spLocks noChangeArrowheads="1"/>
                </p:cNvSpPr>
                <p:nvPr/>
              </p:nvSpPr>
              <p:spPr bwMode="auto">
                <a:xfrm>
                  <a:off x="5350077" y="3743163"/>
                  <a:ext cx="766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solidFill>
                        <a:srgbClr val="00B050"/>
                      </a:solidFill>
                    </a:rPr>
                    <a:t>P1</a:t>
                  </a:r>
                </a:p>
              </p:txBody>
            </p:sp>
          </p:grpSp>
          <p:grpSp>
            <p:nvGrpSpPr>
              <p:cNvPr id="157761" name="Group 109"/>
              <p:cNvGrpSpPr>
                <a:grpSpLocks/>
              </p:cNvGrpSpPr>
              <p:nvPr/>
            </p:nvGrpSpPr>
            <p:grpSpPr bwMode="auto">
              <a:xfrm>
                <a:off x="201191" y="5488951"/>
                <a:ext cx="766670" cy="307861"/>
                <a:chOff x="5350077" y="3743163"/>
                <a:chExt cx="766574" cy="307777"/>
              </a:xfrm>
            </p:grpSpPr>
            <p:sp>
              <p:nvSpPr>
                <p:cNvPr id="111" name="Rectangle 110"/>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65" name="TextBox 111"/>
                <p:cNvSpPr txBox="1">
                  <a:spLocks noChangeArrowheads="1"/>
                </p:cNvSpPr>
                <p:nvPr/>
              </p:nvSpPr>
              <p:spPr bwMode="auto">
                <a:xfrm>
                  <a:off x="5350077" y="3743163"/>
                  <a:ext cx="766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solidFill>
                        <a:srgbClr val="00B050"/>
                      </a:solidFill>
                    </a:rPr>
                    <a:t>P1</a:t>
                  </a:r>
                </a:p>
              </p:txBody>
            </p:sp>
          </p:grpSp>
          <p:grpSp>
            <p:nvGrpSpPr>
              <p:cNvPr id="157713" name="Group 116"/>
              <p:cNvGrpSpPr>
                <a:grpSpLocks/>
              </p:cNvGrpSpPr>
              <p:nvPr/>
            </p:nvGrpSpPr>
            <p:grpSpPr bwMode="auto">
              <a:xfrm>
                <a:off x="4970597" y="4594176"/>
                <a:ext cx="2918703" cy="604664"/>
                <a:chOff x="3341257" y="4026299"/>
                <a:chExt cx="2918344" cy="604498"/>
              </a:xfrm>
            </p:grpSpPr>
            <p:sp>
              <p:nvSpPr>
                <p:cNvPr id="113" name="Rectangle 112"/>
                <p:cNvSpPr/>
                <p:nvPr/>
              </p:nvSpPr>
              <p:spPr bwMode="auto">
                <a:xfrm>
                  <a:off x="3734703" y="4208078"/>
                  <a:ext cx="1959142" cy="24778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square" lIns="18000" tIns="10800" rIns="18000" bIns="10800" anchor="ctr" anchorCtr="1">
                  <a:spAutoFit/>
                </a:bodyPr>
                <a:lstStyle/>
                <a:p>
                  <a:pPr>
                    <a:defRPr/>
                  </a:pPr>
                  <a:endParaRPr lang="en-US"/>
                </a:p>
              </p:txBody>
            </p:sp>
            <p:sp>
              <p:nvSpPr>
                <p:cNvPr id="157750" name="TextBox 114"/>
                <p:cNvSpPr txBox="1">
                  <a:spLocks noChangeArrowheads="1"/>
                </p:cNvSpPr>
                <p:nvPr/>
              </p:nvSpPr>
              <p:spPr bwMode="auto">
                <a:xfrm>
                  <a:off x="3341257" y="4046022"/>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&lt;</a:t>
                  </a:r>
                </a:p>
              </p:txBody>
            </p:sp>
            <p:sp>
              <p:nvSpPr>
                <p:cNvPr id="157751" name="TextBox 115"/>
                <p:cNvSpPr txBox="1">
                  <a:spLocks noChangeArrowheads="1"/>
                </p:cNvSpPr>
                <p:nvPr/>
              </p:nvSpPr>
              <p:spPr bwMode="auto">
                <a:xfrm>
                  <a:off x="5755545" y="4026299"/>
                  <a:ext cx="504056" cy="58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&gt;</a:t>
                  </a:r>
                </a:p>
              </p:txBody>
            </p:sp>
          </p:grpSp>
          <p:sp>
            <p:nvSpPr>
              <p:cNvPr id="157714" name="TextBox 117"/>
              <p:cNvSpPr txBox="1">
                <a:spLocks noChangeArrowheads="1"/>
              </p:cNvSpPr>
              <p:nvPr/>
            </p:nvSpPr>
            <p:spPr bwMode="auto">
              <a:xfrm>
                <a:off x="7796392" y="4571306"/>
                <a:ext cx="345452" cy="5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t>.</a:t>
                </a:r>
              </a:p>
            </p:txBody>
          </p:sp>
          <p:grpSp>
            <p:nvGrpSpPr>
              <p:cNvPr id="157715" name="Group 119"/>
              <p:cNvGrpSpPr>
                <a:grpSpLocks/>
              </p:cNvGrpSpPr>
              <p:nvPr/>
            </p:nvGrpSpPr>
            <p:grpSpPr bwMode="auto">
              <a:xfrm>
                <a:off x="201191" y="6030015"/>
                <a:ext cx="8811560" cy="632788"/>
                <a:chOff x="87305" y="5772664"/>
                <a:chExt cx="8810459" cy="632615"/>
              </a:xfrm>
            </p:grpSpPr>
            <p:grpSp>
              <p:nvGrpSpPr>
                <p:cNvPr id="157717" name="Group 120"/>
                <p:cNvGrpSpPr>
                  <a:grpSpLocks/>
                </p:cNvGrpSpPr>
                <p:nvPr/>
              </p:nvGrpSpPr>
              <p:grpSpPr bwMode="auto">
                <a:xfrm>
                  <a:off x="1058776" y="5972125"/>
                  <a:ext cx="1322392" cy="307777"/>
                  <a:chOff x="4977800" y="3743163"/>
                  <a:chExt cx="1322392" cy="307777"/>
                </a:xfrm>
              </p:grpSpPr>
              <p:sp>
                <p:nvSpPr>
                  <p:cNvPr id="141" name="Rectangle 140"/>
                  <p:cNvSpPr/>
                  <p:nvPr/>
                </p:nvSpPr>
                <p:spPr bwMode="auto">
                  <a:xfrm>
                    <a:off x="4977800" y="3778456"/>
                    <a:ext cx="1322392"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45" name="TextBox 141"/>
                  <p:cNvSpPr txBox="1">
                    <a:spLocks noChangeArrowheads="1"/>
                  </p:cNvSpPr>
                  <p:nvPr/>
                </p:nvSpPr>
                <p:spPr bwMode="auto">
                  <a:xfrm>
                    <a:off x="4977800" y="3743163"/>
                    <a:ext cx="1322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solidFill>
                          <a:srgbClr val="FF0000"/>
                        </a:solidFill>
                      </a:rPr>
                      <a:t>John</a:t>
                    </a:r>
                  </a:p>
                </p:txBody>
              </p:sp>
            </p:grpSp>
            <p:sp>
              <p:nvSpPr>
                <p:cNvPr id="157718" name="TextBox 121"/>
                <p:cNvSpPr txBox="1">
                  <a:spLocks noChangeArrowheads="1"/>
                </p:cNvSpPr>
                <p:nvPr/>
              </p:nvSpPr>
              <p:spPr bwMode="auto">
                <a:xfrm>
                  <a:off x="800193" y="5780285"/>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nvGrpSpPr>
                <p:cNvPr id="157719" name="Group 122"/>
                <p:cNvGrpSpPr>
                  <a:grpSpLocks/>
                </p:cNvGrpSpPr>
                <p:nvPr/>
              </p:nvGrpSpPr>
              <p:grpSpPr bwMode="auto">
                <a:xfrm>
                  <a:off x="3879729" y="5967468"/>
                  <a:ext cx="1791288" cy="307777"/>
                  <a:chOff x="3858807" y="5522770"/>
                  <a:chExt cx="1172809" cy="307777"/>
                </a:xfrm>
              </p:grpSpPr>
              <p:sp>
                <p:nvSpPr>
                  <p:cNvPr id="139" name="Rectangle 138"/>
                  <p:cNvSpPr/>
                  <p:nvPr/>
                </p:nvSpPr>
                <p:spPr bwMode="auto">
                  <a:xfrm>
                    <a:off x="3918600" y="5558063"/>
                    <a:ext cx="1059200"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41" name="TextBox 139"/>
                  <p:cNvSpPr txBox="1">
                    <a:spLocks noChangeArrowheads="1"/>
                  </p:cNvSpPr>
                  <p:nvPr/>
                </p:nvSpPr>
                <p:spPr bwMode="auto">
                  <a:xfrm>
                    <a:off x="3858807" y="5522770"/>
                    <a:ext cx="1172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solidFill>
                          <a:srgbClr val="7030A0"/>
                        </a:solidFill>
                      </a:rPr>
                      <a:t>hasAge</a:t>
                    </a:r>
                  </a:p>
                </p:txBody>
              </p:sp>
            </p:grpSp>
            <p:sp>
              <p:nvSpPr>
                <p:cNvPr id="157720" name="TextBox 123"/>
                <p:cNvSpPr txBox="1">
                  <a:spLocks noChangeArrowheads="1"/>
                </p:cNvSpPr>
                <p:nvPr/>
              </p:nvSpPr>
              <p:spPr bwMode="auto">
                <a:xfrm>
                  <a:off x="3692542" y="5790868"/>
                  <a:ext cx="504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sp>
              <p:nvSpPr>
                <p:cNvPr id="157721" name="TextBox 124"/>
                <p:cNvSpPr txBox="1">
                  <a:spLocks noChangeArrowheads="1"/>
                </p:cNvSpPr>
                <p:nvPr/>
              </p:nvSpPr>
              <p:spPr bwMode="auto">
                <a:xfrm>
                  <a:off x="6489928" y="5772664"/>
                  <a:ext cx="504056" cy="58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dirty="0"/>
                    <a:t>"</a:t>
                  </a:r>
                  <a:endParaRPr lang="en-US" altLang="en-US" b="1" dirty="0"/>
                </a:p>
              </p:txBody>
            </p:sp>
            <p:grpSp>
              <p:nvGrpSpPr>
                <p:cNvPr id="157722" name="Group 125"/>
                <p:cNvGrpSpPr>
                  <a:grpSpLocks/>
                </p:cNvGrpSpPr>
                <p:nvPr/>
              </p:nvGrpSpPr>
              <p:grpSpPr bwMode="auto">
                <a:xfrm>
                  <a:off x="6824693" y="5967467"/>
                  <a:ext cx="1369185" cy="307777"/>
                  <a:chOff x="5138407" y="4438928"/>
                  <a:chExt cx="1296425" cy="307777"/>
                </a:xfrm>
              </p:grpSpPr>
              <p:sp>
                <p:nvSpPr>
                  <p:cNvPr id="137" name="Rectangle 136"/>
                  <p:cNvSpPr/>
                  <p:nvPr/>
                </p:nvSpPr>
                <p:spPr bwMode="auto">
                  <a:xfrm>
                    <a:off x="5138407" y="4468996"/>
                    <a:ext cx="1296425"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37" name="TextBox 137"/>
                  <p:cNvSpPr txBox="1">
                    <a:spLocks noChangeArrowheads="1"/>
                  </p:cNvSpPr>
                  <p:nvPr/>
                </p:nvSpPr>
                <p:spPr bwMode="auto">
                  <a:xfrm>
                    <a:off x="5151739" y="4438928"/>
                    <a:ext cx="12830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solidFill>
                          <a:srgbClr val="0000FF"/>
                        </a:solidFill>
                      </a:rPr>
                      <a:t>25</a:t>
                    </a:r>
                  </a:p>
                </p:txBody>
              </p:sp>
            </p:grpSp>
            <p:sp>
              <p:nvSpPr>
                <p:cNvPr id="157723" name="TextBox 126"/>
                <p:cNvSpPr txBox="1">
                  <a:spLocks noChangeArrowheads="1"/>
                </p:cNvSpPr>
                <p:nvPr/>
              </p:nvSpPr>
              <p:spPr bwMode="auto">
                <a:xfrm>
                  <a:off x="8552355" y="5820504"/>
                  <a:ext cx="345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t>.</a:t>
                  </a:r>
                </a:p>
              </p:txBody>
            </p:sp>
            <p:grpSp>
              <p:nvGrpSpPr>
                <p:cNvPr id="157724" name="Group 127"/>
                <p:cNvGrpSpPr>
                  <a:grpSpLocks/>
                </p:cNvGrpSpPr>
                <p:nvPr/>
              </p:nvGrpSpPr>
              <p:grpSpPr bwMode="auto">
                <a:xfrm>
                  <a:off x="2974853" y="5967468"/>
                  <a:ext cx="766574" cy="307777"/>
                  <a:chOff x="5350077" y="3743163"/>
                  <a:chExt cx="766574" cy="307777"/>
                </a:xfrm>
              </p:grpSpPr>
              <p:sp>
                <p:nvSpPr>
                  <p:cNvPr id="135" name="Rectangle 134"/>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33" name="TextBox 135"/>
                  <p:cNvSpPr txBox="1">
                    <a:spLocks noChangeArrowheads="1"/>
                  </p:cNvSpPr>
                  <p:nvPr/>
                </p:nvSpPr>
                <p:spPr bwMode="auto">
                  <a:xfrm>
                    <a:off x="5350077" y="3743163"/>
                    <a:ext cx="766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solidFill>
                          <a:srgbClr val="00B050"/>
                        </a:solidFill>
                      </a:rPr>
                      <a:t>P1</a:t>
                    </a:r>
                  </a:p>
                </p:txBody>
              </p:sp>
            </p:grpSp>
            <p:grpSp>
              <p:nvGrpSpPr>
                <p:cNvPr id="157725" name="Group 129"/>
                <p:cNvGrpSpPr>
                  <a:grpSpLocks/>
                </p:cNvGrpSpPr>
                <p:nvPr/>
              </p:nvGrpSpPr>
              <p:grpSpPr bwMode="auto">
                <a:xfrm>
                  <a:off x="87305" y="5968922"/>
                  <a:ext cx="766574" cy="307777"/>
                  <a:chOff x="5350077" y="3743163"/>
                  <a:chExt cx="766574" cy="307777"/>
                </a:xfrm>
              </p:grpSpPr>
              <p:sp>
                <p:nvSpPr>
                  <p:cNvPr id="131" name="Rectangle 130"/>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57729" name="TextBox 131"/>
                  <p:cNvSpPr txBox="1">
                    <a:spLocks noChangeArrowheads="1"/>
                  </p:cNvSpPr>
                  <p:nvPr/>
                </p:nvSpPr>
                <p:spPr bwMode="auto">
                  <a:xfrm>
                    <a:off x="5350077" y="3743163"/>
                    <a:ext cx="766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solidFill>
                          <a:srgbClr val="00B050"/>
                        </a:solidFill>
                      </a:rPr>
                      <a:t>P1</a:t>
                    </a:r>
                  </a:p>
                </p:txBody>
              </p:sp>
            </p:grpSp>
          </p:grpSp>
          <p:sp>
            <p:nvSpPr>
              <p:cNvPr id="157716" name="TextBox 142"/>
              <p:cNvSpPr txBox="1">
                <a:spLocks noChangeArrowheads="1"/>
              </p:cNvSpPr>
              <p:nvPr/>
            </p:nvSpPr>
            <p:spPr bwMode="auto">
              <a:xfrm>
                <a:off x="8293534" y="6032700"/>
                <a:ext cx="5041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t>"</a:t>
                </a:r>
                <a:endParaRPr lang="en-US" altLang="en-US" b="1"/>
              </a:p>
            </p:txBody>
          </p:sp>
          <p:sp>
            <p:nvSpPr>
              <p:cNvPr id="157709" name="TextBox 144"/>
              <p:cNvSpPr txBox="1">
                <a:spLocks noChangeArrowheads="1"/>
              </p:cNvSpPr>
              <p:nvPr/>
            </p:nvSpPr>
            <p:spPr bwMode="auto">
              <a:xfrm>
                <a:off x="3736975" y="4194675"/>
                <a:ext cx="1322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t>OR</a:t>
                </a:r>
              </a:p>
            </p:txBody>
          </p:sp>
          <p:grpSp>
            <p:nvGrpSpPr>
              <p:cNvPr id="122" name="Group 109"/>
              <p:cNvGrpSpPr>
                <a:grpSpLocks/>
              </p:cNvGrpSpPr>
              <p:nvPr/>
            </p:nvGrpSpPr>
            <p:grpSpPr bwMode="auto">
              <a:xfrm>
                <a:off x="3606565" y="4740084"/>
                <a:ext cx="957719" cy="379745"/>
                <a:chOff x="5350077" y="3778456"/>
                <a:chExt cx="766574" cy="247114"/>
              </a:xfrm>
            </p:grpSpPr>
            <p:sp>
              <p:nvSpPr>
                <p:cNvPr id="123" name="Rectangle 122"/>
                <p:cNvSpPr/>
                <p:nvPr/>
              </p:nvSpPr>
              <p:spPr bwMode="auto">
                <a:xfrm>
                  <a:off x="5350077" y="3778456"/>
                  <a:ext cx="766574" cy="237190"/>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lIns="18000" tIns="10800" rIns="18000" bIns="10800" anchor="ctr" anchorCtr="1">
                  <a:spAutoFit/>
                </a:bodyPr>
                <a:lstStyle/>
                <a:p>
                  <a:pPr>
                    <a:defRPr/>
                  </a:pPr>
                  <a:endParaRPr lang="en-US"/>
                </a:p>
              </p:txBody>
            </p:sp>
            <p:sp>
              <p:nvSpPr>
                <p:cNvPr id="124" name="TextBox 111"/>
                <p:cNvSpPr txBox="1">
                  <a:spLocks noChangeArrowheads="1"/>
                </p:cNvSpPr>
                <p:nvPr/>
              </p:nvSpPr>
              <p:spPr bwMode="auto">
                <a:xfrm>
                  <a:off x="5350077" y="3785233"/>
                  <a:ext cx="766573" cy="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solidFill>
                        <a:srgbClr val="00B050"/>
                      </a:solidFill>
                    </a:rPr>
                    <a:t>P1</a:t>
                  </a:r>
                </a:p>
              </p:txBody>
            </p:sp>
          </p:grpSp>
        </p:grpSp>
        <p:sp>
          <p:nvSpPr>
            <p:cNvPr id="152" name="TextBox 14"/>
            <p:cNvSpPr txBox="1">
              <a:spLocks noChangeArrowheads="1"/>
            </p:cNvSpPr>
            <p:nvPr/>
          </p:nvSpPr>
          <p:spPr bwMode="auto">
            <a:xfrm>
              <a:off x="5351156" y="3605168"/>
              <a:ext cx="19723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dirty="0"/>
                <a:t>http://www.jyu.fi/Onto.owl#</a:t>
              </a:r>
              <a:endParaRPr lang="en-US" altLang="en-US" sz="1200" b="1" dirty="0">
                <a:solidFill>
                  <a:srgbClr val="FF0000"/>
                </a:solidFill>
              </a:endParaRPr>
            </a:p>
          </p:txBody>
        </p:sp>
      </p:grpSp>
      <p:sp>
        <p:nvSpPr>
          <p:cNvPr id="153" name="TextBox 144"/>
          <p:cNvSpPr txBox="1">
            <a:spLocks noChangeArrowheads="1"/>
          </p:cNvSpPr>
          <p:nvPr/>
        </p:nvSpPr>
        <p:spPr bwMode="auto">
          <a:xfrm>
            <a:off x="1101219" y="5358842"/>
            <a:ext cx="1322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t>Or(finally):</a:t>
            </a:r>
          </a:p>
        </p:txBody>
      </p:sp>
      <p:sp>
        <p:nvSpPr>
          <p:cNvPr id="154" name="TextBox 144"/>
          <p:cNvSpPr txBox="1">
            <a:spLocks noChangeArrowheads="1"/>
          </p:cNvSpPr>
          <p:nvPr/>
        </p:nvSpPr>
        <p:spPr bwMode="auto">
          <a:xfrm>
            <a:off x="54744" y="5734968"/>
            <a:ext cx="4661271" cy="84125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a:t>
            </a:r>
            <a:r>
              <a:rPr lang="en-US" altLang="en-US" sz="1400" b="1" dirty="0">
                <a:solidFill>
                  <a:srgbClr val="00B050"/>
                </a:solidFill>
              </a:rPr>
              <a:t>P1</a:t>
            </a:r>
            <a:r>
              <a:rPr lang="en-US" altLang="en-US" sz="1400" b="1" dirty="0"/>
              <a:t>:               &lt;</a:t>
            </a:r>
            <a:r>
              <a:rPr lang="en-US" altLang="en-US" sz="1400" dirty="0"/>
              <a:t>http://www.jyu.fi/Onto.owl#&gt;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r>
              <a:rPr lang="en-US" altLang="en-US" sz="1400" b="1" dirty="0">
                <a:solidFill>
                  <a:srgbClr val="00B050"/>
                </a:solidFill>
              </a:rPr>
              <a:t>P1</a:t>
            </a:r>
            <a:r>
              <a:rPr lang="en-US" altLang="en-US" sz="1400" b="1" dirty="0"/>
              <a:t>:</a:t>
            </a:r>
            <a:r>
              <a:rPr lang="en-US" altLang="en-US" sz="1400" b="1" dirty="0">
                <a:solidFill>
                  <a:srgbClr val="FF0000"/>
                </a:solidFill>
              </a:rPr>
              <a:t>John</a:t>
            </a:r>
            <a:r>
              <a:rPr lang="en-US" altLang="en-US" sz="1400" b="1" dirty="0"/>
              <a:t>    </a:t>
            </a:r>
            <a:r>
              <a:rPr lang="en-US" altLang="en-US" sz="1400" b="1" dirty="0">
                <a:solidFill>
                  <a:srgbClr val="00B050"/>
                </a:solidFill>
              </a:rPr>
              <a:t>P1</a:t>
            </a:r>
            <a:r>
              <a:rPr lang="en-US" altLang="en-US" sz="1400" b="1" dirty="0"/>
              <a:t>:</a:t>
            </a:r>
            <a:r>
              <a:rPr lang="en-US" altLang="en-US" sz="1400" b="1" dirty="0">
                <a:solidFill>
                  <a:srgbClr val="FF0000"/>
                </a:solidFill>
              </a:rPr>
              <a:t>Loves</a:t>
            </a:r>
            <a:r>
              <a:rPr lang="en-US" altLang="en-US" sz="1400" b="1" dirty="0"/>
              <a:t>      </a:t>
            </a:r>
            <a:r>
              <a:rPr lang="en-US" altLang="en-US" sz="1400" b="1" dirty="0">
                <a:solidFill>
                  <a:srgbClr val="00B050"/>
                </a:solidFill>
              </a:rPr>
              <a:t>P1</a:t>
            </a:r>
            <a:r>
              <a:rPr lang="en-US" altLang="en-US" sz="1400" b="1" dirty="0"/>
              <a:t>:</a:t>
            </a:r>
            <a:r>
              <a:rPr lang="en-US" altLang="en-US" sz="1400" b="1" dirty="0">
                <a:solidFill>
                  <a:srgbClr val="FF0000"/>
                </a:solidFill>
              </a:rPr>
              <a:t>Mary</a:t>
            </a:r>
            <a:r>
              <a:rPr lang="en-US" altLang="en-US" sz="1400" b="1" dirty="0"/>
              <a:t>  .</a:t>
            </a:r>
          </a:p>
          <a:p>
            <a:pPr algn="just" eaLnBrk="1" hangingPunct="1">
              <a:spcBef>
                <a:spcPts val="200"/>
              </a:spcBef>
              <a:spcAft>
                <a:spcPts val="200"/>
              </a:spcAft>
              <a:buNone/>
            </a:pPr>
            <a:r>
              <a:rPr lang="en-US" altLang="en-US" sz="1400" b="1" dirty="0">
                <a:solidFill>
                  <a:srgbClr val="00B050"/>
                </a:solidFill>
              </a:rPr>
              <a:t>P1</a:t>
            </a:r>
            <a:r>
              <a:rPr lang="en-US" altLang="en-US" sz="1400" b="1" dirty="0"/>
              <a:t>:</a:t>
            </a:r>
            <a:r>
              <a:rPr lang="en-US" altLang="en-US" sz="1400" b="1" dirty="0">
                <a:solidFill>
                  <a:srgbClr val="FF0000"/>
                </a:solidFill>
              </a:rPr>
              <a:t>John</a:t>
            </a:r>
            <a:r>
              <a:rPr lang="en-US" altLang="en-US" sz="1400" b="1" dirty="0"/>
              <a:t>    </a:t>
            </a:r>
            <a:r>
              <a:rPr lang="en-US" altLang="en-US" sz="1400" b="1" dirty="0">
                <a:solidFill>
                  <a:srgbClr val="00B050"/>
                </a:solidFill>
              </a:rPr>
              <a:t>P1</a:t>
            </a:r>
            <a:r>
              <a:rPr lang="en-US" altLang="en-US" sz="1400" b="1" dirty="0"/>
              <a:t>:</a:t>
            </a:r>
            <a:r>
              <a:rPr lang="en-US" altLang="en-US" sz="1400" b="1" dirty="0">
                <a:solidFill>
                  <a:srgbClr val="FF0000"/>
                </a:solidFill>
              </a:rPr>
              <a:t>hasAge</a:t>
            </a:r>
            <a:r>
              <a:rPr lang="en-US" altLang="en-US" sz="1400" b="1" dirty="0"/>
              <a:t>    </a:t>
            </a:r>
            <a:r>
              <a:rPr lang="en-US" altLang="en-US" sz="1400" dirty="0"/>
              <a:t>"25" </a:t>
            </a:r>
            <a:r>
              <a:rPr lang="en-US" altLang="en-US" sz="1400" b="1" dirty="0"/>
              <a:t>        .</a:t>
            </a:r>
          </a:p>
        </p:txBody>
      </p:sp>
      <p:sp>
        <p:nvSpPr>
          <p:cNvPr id="155" name="TextBox 144"/>
          <p:cNvSpPr txBox="1">
            <a:spLocks noChangeArrowheads="1"/>
          </p:cNvSpPr>
          <p:nvPr/>
        </p:nvSpPr>
        <p:spPr bwMode="auto">
          <a:xfrm>
            <a:off x="6564801" y="5335898"/>
            <a:ext cx="1719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dirty="0"/>
              <a:t>Or(even simpler):</a:t>
            </a:r>
          </a:p>
        </p:txBody>
      </p:sp>
      <p:sp>
        <p:nvSpPr>
          <p:cNvPr id="156" name="TextBox 144"/>
          <p:cNvSpPr txBox="1">
            <a:spLocks noChangeArrowheads="1"/>
          </p:cNvSpPr>
          <p:nvPr/>
        </p:nvSpPr>
        <p:spPr bwMode="auto">
          <a:xfrm>
            <a:off x="4918673" y="5731340"/>
            <a:ext cx="4094078" cy="84125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a:t>
            </a:r>
            <a:r>
              <a:rPr lang="en-US" altLang="en-US" sz="1400" b="1" dirty="0"/>
              <a:t>&gt;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r>
              <a:rPr lang="en-US" altLang="en-US" sz="1400" b="1" dirty="0"/>
              <a:t>:</a:t>
            </a:r>
            <a:r>
              <a:rPr lang="en-US" altLang="en-US" sz="1400" b="1" dirty="0">
                <a:solidFill>
                  <a:srgbClr val="FF0000"/>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FF0000"/>
                </a:solidFill>
              </a:rPr>
              <a:t>Mary</a:t>
            </a:r>
            <a:r>
              <a:rPr lang="en-US" altLang="en-US" sz="1400" b="1" dirty="0"/>
              <a:t>  .</a:t>
            </a:r>
          </a:p>
          <a:p>
            <a:pPr algn="just" eaLnBrk="1" hangingPunct="1">
              <a:spcBef>
                <a:spcPts val="200"/>
              </a:spcBef>
              <a:spcAft>
                <a:spcPts val="200"/>
              </a:spcAft>
              <a:buNone/>
            </a:pPr>
            <a:r>
              <a:rPr lang="en-US" altLang="en-US" sz="1400" b="1" dirty="0"/>
              <a:t>:</a:t>
            </a:r>
            <a:r>
              <a:rPr lang="en-US" altLang="en-US" sz="1400" b="1" dirty="0">
                <a:solidFill>
                  <a:srgbClr val="FF0000"/>
                </a:solidFill>
              </a:rPr>
              <a:t>John</a:t>
            </a:r>
            <a:r>
              <a:rPr lang="en-US" altLang="en-US" sz="1400" b="1" dirty="0"/>
              <a:t>         :</a:t>
            </a:r>
            <a:r>
              <a:rPr lang="en-US" altLang="en-US" sz="1400" b="1" dirty="0">
                <a:solidFill>
                  <a:srgbClr val="FF0000"/>
                </a:solidFill>
              </a:rPr>
              <a:t>hasAge</a:t>
            </a:r>
            <a:r>
              <a:rPr lang="en-US" altLang="en-US" sz="1400" b="1" dirty="0"/>
              <a:t>    </a:t>
            </a:r>
            <a:r>
              <a:rPr lang="en-US" altLang="en-US" sz="1400" dirty="0"/>
              <a:t>"25"</a:t>
            </a:r>
            <a:r>
              <a:rPr lang="en-US" altLang="en-US" sz="1400" b="1" dirty="0"/>
              <a:t>     .</a:t>
            </a:r>
          </a:p>
        </p:txBody>
      </p:sp>
    </p:spTree>
    <p:extLst>
      <p:ext uri="{BB962C8B-B14F-4D97-AF65-F5344CB8AC3E}">
        <p14:creationId xmlns:p14="http://schemas.microsoft.com/office/powerpoint/2010/main" val="3413444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755650" y="74"/>
            <a:ext cx="7772400" cy="595313"/>
          </a:xfrm>
        </p:spPr>
        <p:txBody>
          <a:bodyPr/>
          <a:lstStyle/>
          <a:p>
            <a:pPr eaLnBrk="1" hangingPunct="1"/>
            <a:r>
              <a:rPr lang="en-US" altLang="en-US" sz="4000"/>
              <a:t>Some N3 syntax specifics</a:t>
            </a:r>
          </a:p>
        </p:txBody>
      </p:sp>
      <p:pic>
        <p:nvPicPr>
          <p:cNvPr id="158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47812"/>
            <a:ext cx="7345362" cy="133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8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25" y="2387600"/>
            <a:ext cx="6264275" cy="1136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8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644900"/>
            <a:ext cx="4824412" cy="1436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58726" name="Group 6"/>
          <p:cNvGrpSpPr>
            <a:grpSpLocks/>
          </p:cNvGrpSpPr>
          <p:nvPr/>
        </p:nvGrpSpPr>
        <p:grpSpPr bwMode="auto">
          <a:xfrm>
            <a:off x="179425" y="5229299"/>
            <a:ext cx="6332537" cy="1355725"/>
            <a:chOff x="340" y="1669"/>
            <a:chExt cx="3989" cy="854"/>
          </a:xfrm>
        </p:grpSpPr>
        <p:sp>
          <p:nvSpPr>
            <p:cNvPr id="158728" name="Rectangle 7"/>
            <p:cNvSpPr>
              <a:spLocks noChangeArrowheads="1"/>
            </p:cNvSpPr>
            <p:nvPr/>
          </p:nvSpPr>
          <p:spPr bwMode="auto">
            <a:xfrm>
              <a:off x="340" y="1933"/>
              <a:ext cx="3583" cy="590"/>
            </a:xfrm>
            <a:prstGeom prst="rect">
              <a:avLst/>
            </a:prstGeom>
            <a:solidFill>
              <a:srgbClr val="FFFFCC"/>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58729" name="Text Box 8"/>
            <p:cNvSpPr txBox="1">
              <a:spLocks noChangeArrowheads="1"/>
            </p:cNvSpPr>
            <p:nvPr/>
          </p:nvSpPr>
          <p:spPr bwMode="auto">
            <a:xfrm>
              <a:off x="392" y="1944"/>
              <a:ext cx="334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en-US" sz="1400"/>
                <a:t>@prefix   rdfs:   &lt;http://www.w3.org/2000/01/rdf-schema#&gt; . </a:t>
              </a:r>
            </a:p>
          </p:txBody>
        </p:sp>
        <p:sp>
          <p:nvSpPr>
            <p:cNvPr id="158730" name="Text Box 9"/>
            <p:cNvSpPr txBox="1">
              <a:spLocks noChangeArrowheads="1"/>
            </p:cNvSpPr>
            <p:nvPr/>
          </p:nvSpPr>
          <p:spPr bwMode="auto">
            <a:xfrm>
              <a:off x="383" y="2175"/>
              <a:ext cx="394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65000"/>
                </a:lnSpc>
                <a:spcBef>
                  <a:spcPct val="50000"/>
                </a:spcBef>
                <a:buFontTx/>
                <a:buNone/>
              </a:pPr>
              <a:r>
                <a:rPr lang="en-US" altLang="en-US" sz="1400" dirty="0"/>
                <a:t>:Professor      a        </a:t>
              </a:r>
              <a:r>
                <a:rPr lang="en-US" altLang="en-US" sz="1400" dirty="0" err="1"/>
                <a:t>rdfs:Class</a:t>
              </a:r>
              <a:r>
                <a:rPr lang="en-US" altLang="en-US" sz="1400" dirty="0"/>
                <a:t> .</a:t>
              </a:r>
            </a:p>
            <a:p>
              <a:pPr>
                <a:lnSpc>
                  <a:spcPct val="65000"/>
                </a:lnSpc>
                <a:spcBef>
                  <a:spcPct val="50000"/>
                </a:spcBef>
                <a:buFontTx/>
                <a:buNone/>
              </a:pPr>
              <a:r>
                <a:rPr lang="en-US" altLang="en-US" sz="1400" dirty="0"/>
                <a:t>&lt;https://ai.it.jyu.fi/vagan&gt;   a    :Professor .</a:t>
              </a:r>
            </a:p>
          </p:txBody>
        </p:sp>
        <p:sp>
          <p:nvSpPr>
            <p:cNvPr id="158731" name="Rectangle 10"/>
            <p:cNvSpPr>
              <a:spLocks noChangeArrowheads="1"/>
            </p:cNvSpPr>
            <p:nvPr/>
          </p:nvSpPr>
          <p:spPr bwMode="auto">
            <a:xfrm>
              <a:off x="340" y="1669"/>
              <a:ext cx="3583" cy="272"/>
            </a:xfrm>
            <a:prstGeom prst="rect">
              <a:avLst/>
            </a:prstGeom>
            <a:solidFill>
              <a:srgbClr val="FFFF99"/>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600" b="1"/>
                <a:t>Ontological statements in N3</a:t>
              </a:r>
            </a:p>
          </p:txBody>
        </p:sp>
      </p:grpSp>
      <p:sp>
        <p:nvSpPr>
          <p:cNvPr id="158727" name="Rectangle 10"/>
          <p:cNvSpPr>
            <a:spLocks noChangeArrowheads="1"/>
          </p:cNvSpPr>
          <p:nvPr/>
        </p:nvSpPr>
        <p:spPr bwMode="auto">
          <a:xfrm>
            <a:off x="3903663" y="512763"/>
            <a:ext cx="484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hlinkClick r:id="rId5"/>
              </a:rPr>
              <a:t>http://www.w3.org/TeamSubmission/n3/</a:t>
            </a:r>
            <a:r>
              <a:rPr lang="en-US" altLang="en-US" sz="2000"/>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755650" y="74"/>
            <a:ext cx="7772400" cy="595313"/>
          </a:xfrm>
        </p:spPr>
        <p:txBody>
          <a:bodyPr/>
          <a:lstStyle/>
          <a:p>
            <a:pPr eaLnBrk="1" hangingPunct="1"/>
            <a:r>
              <a:rPr lang="en-US" altLang="en-US" sz="4000"/>
              <a:t>Some N3 syntax specifics</a:t>
            </a:r>
          </a:p>
        </p:txBody>
      </p:sp>
      <p:pic>
        <p:nvPicPr>
          <p:cNvPr id="158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47812"/>
            <a:ext cx="7345362" cy="1336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8727" name="Rectangle 10"/>
          <p:cNvSpPr>
            <a:spLocks noChangeArrowheads="1"/>
          </p:cNvSpPr>
          <p:nvPr/>
        </p:nvSpPr>
        <p:spPr bwMode="auto">
          <a:xfrm>
            <a:off x="3903663" y="512763"/>
            <a:ext cx="484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hlinkClick r:id="rId3"/>
              </a:rPr>
              <a:t>http://www.w3.org/TeamSubmission/n3/</a:t>
            </a:r>
            <a:r>
              <a:rPr lang="en-US" altLang="en-US" sz="2000"/>
              <a:t> </a:t>
            </a:r>
          </a:p>
        </p:txBody>
      </p:sp>
      <p:sp>
        <p:nvSpPr>
          <p:cNvPr id="2" name="Rectangle 1"/>
          <p:cNvSpPr/>
          <p:nvPr/>
        </p:nvSpPr>
        <p:spPr>
          <a:xfrm>
            <a:off x="623434" y="2351618"/>
            <a:ext cx="6691127" cy="769441"/>
          </a:xfrm>
          <a:prstGeom prst="rect">
            <a:avLst/>
          </a:prstGeom>
          <a:solidFill>
            <a:schemeClr val="bg1">
              <a:lumMod val="75000"/>
            </a:schemeClr>
          </a:solidFill>
          <a:ln>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B     C , D , E , …, Z .</a:t>
            </a:r>
          </a:p>
        </p:txBody>
      </p:sp>
      <p:grpSp>
        <p:nvGrpSpPr>
          <p:cNvPr id="4" name="Group 3"/>
          <p:cNvGrpSpPr/>
          <p:nvPr/>
        </p:nvGrpSpPr>
        <p:grpSpPr>
          <a:xfrm>
            <a:off x="555308" y="3971370"/>
            <a:ext cx="3383280" cy="2834640"/>
            <a:chOff x="1240964" y="4046436"/>
            <a:chExt cx="3383280" cy="2834640"/>
          </a:xfrm>
        </p:grpSpPr>
        <p:sp>
          <p:nvSpPr>
            <p:cNvPr id="3" name="Rectangle 2"/>
            <p:cNvSpPr/>
            <p:nvPr/>
          </p:nvSpPr>
          <p:spPr bwMode="auto">
            <a:xfrm>
              <a:off x="1240964" y="4046436"/>
              <a:ext cx="3383280" cy="283464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13" name="Rectangle 12"/>
            <p:cNvSpPr/>
            <p:nvPr/>
          </p:nvSpPr>
          <p:spPr>
            <a:xfrm>
              <a:off x="1302949" y="4145260"/>
              <a:ext cx="3270319"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B     C .</a:t>
              </a:r>
            </a:p>
          </p:txBody>
        </p:sp>
        <p:sp>
          <p:nvSpPr>
            <p:cNvPr id="14" name="Rectangle 13"/>
            <p:cNvSpPr/>
            <p:nvPr/>
          </p:nvSpPr>
          <p:spPr>
            <a:xfrm>
              <a:off x="1350308" y="5013176"/>
              <a:ext cx="3270319"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B     D .</a:t>
              </a:r>
            </a:p>
          </p:txBody>
        </p:sp>
        <p:sp>
          <p:nvSpPr>
            <p:cNvPr id="15" name="Rectangle 14"/>
            <p:cNvSpPr/>
            <p:nvPr/>
          </p:nvSpPr>
          <p:spPr>
            <a:xfrm>
              <a:off x="1393379" y="6080939"/>
              <a:ext cx="3207801"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B     Z .</a:t>
              </a:r>
            </a:p>
          </p:txBody>
        </p:sp>
        <p:sp>
          <p:nvSpPr>
            <p:cNvPr id="16" name="Rectangle 15"/>
            <p:cNvSpPr/>
            <p:nvPr/>
          </p:nvSpPr>
          <p:spPr>
            <a:xfrm>
              <a:off x="2427000" y="5458856"/>
              <a:ext cx="748924"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grpSp>
      <p:sp>
        <p:nvSpPr>
          <p:cNvPr id="17" name="TextBox 144"/>
          <p:cNvSpPr txBox="1">
            <a:spLocks noChangeArrowheads="1"/>
          </p:cNvSpPr>
          <p:nvPr/>
        </p:nvSpPr>
        <p:spPr bwMode="auto">
          <a:xfrm>
            <a:off x="4860032" y="4104640"/>
            <a:ext cx="4104456" cy="84125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r>
              <a:rPr lang="en-US" altLang="en-US" sz="1400" b="1" dirty="0"/>
              <a:t>:</a:t>
            </a:r>
            <a:r>
              <a:rPr lang="en-US" altLang="en-US" sz="1400" b="1" dirty="0">
                <a:solidFill>
                  <a:srgbClr val="FF0000"/>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FF0000"/>
                </a:solidFill>
              </a:rPr>
              <a:t>Mary</a:t>
            </a:r>
            <a:r>
              <a:rPr lang="en-US" altLang="en-US" sz="1400" b="1" dirty="0"/>
              <a:t>  .</a:t>
            </a:r>
          </a:p>
          <a:p>
            <a:pPr algn="just" eaLnBrk="1" hangingPunct="1">
              <a:spcBef>
                <a:spcPts val="200"/>
              </a:spcBef>
              <a:spcAft>
                <a:spcPts val="200"/>
              </a:spcAft>
              <a:buNone/>
            </a:pPr>
            <a:r>
              <a:rPr lang="en-US" altLang="en-US" sz="1400" b="1" dirty="0"/>
              <a:t>:</a:t>
            </a:r>
            <a:r>
              <a:rPr lang="en-US" altLang="en-US" sz="1400" b="1" dirty="0">
                <a:solidFill>
                  <a:srgbClr val="FF0000"/>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FF0000"/>
                </a:solidFill>
              </a:rPr>
              <a:t>Jane</a:t>
            </a:r>
            <a:r>
              <a:rPr lang="en-US" altLang="en-US" sz="1400" b="1" dirty="0"/>
              <a:t>  . </a:t>
            </a:r>
          </a:p>
        </p:txBody>
      </p:sp>
      <p:sp>
        <p:nvSpPr>
          <p:cNvPr id="19" name="TextBox 144"/>
          <p:cNvSpPr txBox="1">
            <a:spLocks noChangeArrowheads="1"/>
          </p:cNvSpPr>
          <p:nvPr/>
        </p:nvSpPr>
        <p:spPr bwMode="auto">
          <a:xfrm>
            <a:off x="4499992" y="5732655"/>
            <a:ext cx="4536504" cy="57451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r>
              <a:rPr lang="en-US" altLang="en-US" sz="1400" b="1" dirty="0"/>
              <a:t>:</a:t>
            </a:r>
            <a:r>
              <a:rPr lang="en-US" altLang="en-US" sz="1400" b="1" dirty="0">
                <a:solidFill>
                  <a:srgbClr val="FF0000"/>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FF0000"/>
                </a:solidFill>
              </a:rPr>
              <a:t>Mary</a:t>
            </a:r>
            <a:r>
              <a:rPr lang="en-US" altLang="en-US" sz="1400" b="1" dirty="0"/>
              <a:t> ,  :</a:t>
            </a:r>
            <a:r>
              <a:rPr lang="en-US" altLang="en-US" sz="1400" b="1" dirty="0">
                <a:solidFill>
                  <a:srgbClr val="FF0000"/>
                </a:solidFill>
              </a:rPr>
              <a:t>Jane  </a:t>
            </a:r>
            <a:r>
              <a:rPr lang="en-US" altLang="en-US" sz="1400" b="1" dirty="0"/>
              <a:t>.</a:t>
            </a:r>
          </a:p>
        </p:txBody>
      </p:sp>
      <p:sp>
        <p:nvSpPr>
          <p:cNvPr id="20" name="Down Arrow 19"/>
          <p:cNvSpPr/>
          <p:nvPr/>
        </p:nvSpPr>
        <p:spPr bwMode="auto">
          <a:xfrm>
            <a:off x="1894868" y="3263852"/>
            <a:ext cx="339738" cy="627515"/>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1" name="Down Arrow 20"/>
          <p:cNvSpPr/>
          <p:nvPr/>
        </p:nvSpPr>
        <p:spPr bwMode="auto">
          <a:xfrm rot="10800000">
            <a:off x="2320399" y="3245380"/>
            <a:ext cx="339738" cy="627515"/>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2" name="Down Arrow 21"/>
          <p:cNvSpPr/>
          <p:nvPr/>
        </p:nvSpPr>
        <p:spPr bwMode="auto">
          <a:xfrm>
            <a:off x="6252996" y="5036780"/>
            <a:ext cx="339738" cy="627515"/>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3" name="Down Arrow 22"/>
          <p:cNvSpPr/>
          <p:nvPr/>
        </p:nvSpPr>
        <p:spPr bwMode="auto">
          <a:xfrm rot="10800000">
            <a:off x="6678527" y="5018308"/>
            <a:ext cx="339738" cy="627515"/>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3786361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755650" y="74"/>
            <a:ext cx="7772400" cy="595313"/>
          </a:xfrm>
        </p:spPr>
        <p:txBody>
          <a:bodyPr/>
          <a:lstStyle/>
          <a:p>
            <a:pPr eaLnBrk="1" hangingPunct="1"/>
            <a:r>
              <a:rPr lang="en-US" altLang="en-US" sz="4000"/>
              <a:t>Some N3 syntax specifics</a:t>
            </a:r>
          </a:p>
        </p:txBody>
      </p:sp>
      <p:pic>
        <p:nvPicPr>
          <p:cNvPr id="158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50" y="980728"/>
            <a:ext cx="6264275" cy="1136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8727" name="Rectangle 10"/>
          <p:cNvSpPr>
            <a:spLocks noChangeArrowheads="1"/>
          </p:cNvSpPr>
          <p:nvPr/>
        </p:nvSpPr>
        <p:spPr bwMode="auto">
          <a:xfrm>
            <a:off x="3903663" y="512763"/>
            <a:ext cx="484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hlinkClick r:id="rId3"/>
              </a:rPr>
              <a:t>http://www.w3.org/TeamSubmission/n3/</a:t>
            </a:r>
            <a:r>
              <a:rPr lang="en-US" altLang="en-US" sz="2000"/>
              <a:t> </a:t>
            </a:r>
          </a:p>
        </p:txBody>
      </p:sp>
      <p:sp>
        <p:nvSpPr>
          <p:cNvPr id="12" name="Rectangle 11"/>
          <p:cNvSpPr/>
          <p:nvPr/>
        </p:nvSpPr>
        <p:spPr>
          <a:xfrm>
            <a:off x="324585" y="2351618"/>
            <a:ext cx="8081379" cy="769441"/>
          </a:xfrm>
          <a:prstGeom prst="rect">
            <a:avLst/>
          </a:prstGeom>
          <a:solidFill>
            <a:schemeClr val="bg1">
              <a:lumMod val="75000"/>
            </a:schemeClr>
          </a:solidFill>
          <a:ln>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B   C ;   D   E </a:t>
            </a: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  Y   Z .</a:t>
            </a:r>
          </a:p>
        </p:txBody>
      </p:sp>
      <p:grpSp>
        <p:nvGrpSpPr>
          <p:cNvPr id="13" name="Group 12"/>
          <p:cNvGrpSpPr/>
          <p:nvPr/>
        </p:nvGrpSpPr>
        <p:grpSpPr>
          <a:xfrm>
            <a:off x="370568" y="4079430"/>
            <a:ext cx="3364434" cy="2705120"/>
            <a:chOff x="1240964" y="4145260"/>
            <a:chExt cx="3364435" cy="2705120"/>
          </a:xfrm>
        </p:grpSpPr>
        <p:sp>
          <p:nvSpPr>
            <p:cNvPr id="14" name="Rectangle 13"/>
            <p:cNvSpPr/>
            <p:nvPr/>
          </p:nvSpPr>
          <p:spPr bwMode="auto">
            <a:xfrm>
              <a:off x="1240964" y="4165704"/>
              <a:ext cx="3291841" cy="265176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15" name="Rectangle 14"/>
            <p:cNvSpPr/>
            <p:nvPr/>
          </p:nvSpPr>
          <p:spPr>
            <a:xfrm>
              <a:off x="1302949" y="4145260"/>
              <a:ext cx="327032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B     C .</a:t>
              </a:r>
            </a:p>
          </p:txBody>
        </p:sp>
        <p:sp>
          <p:nvSpPr>
            <p:cNvPr id="16" name="Rectangle 15"/>
            <p:cNvSpPr/>
            <p:nvPr/>
          </p:nvSpPr>
          <p:spPr>
            <a:xfrm>
              <a:off x="1365537" y="5013176"/>
              <a:ext cx="3239862"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D     E .</a:t>
              </a:r>
            </a:p>
          </p:txBody>
        </p:sp>
        <p:sp>
          <p:nvSpPr>
            <p:cNvPr id="17" name="Rectangle 16"/>
            <p:cNvSpPr/>
            <p:nvPr/>
          </p:nvSpPr>
          <p:spPr>
            <a:xfrm>
              <a:off x="1418804" y="6080939"/>
              <a:ext cx="3156955"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Y     Z .</a:t>
              </a:r>
            </a:p>
          </p:txBody>
        </p:sp>
        <p:sp>
          <p:nvSpPr>
            <p:cNvPr id="18" name="Rectangle 17"/>
            <p:cNvSpPr/>
            <p:nvPr/>
          </p:nvSpPr>
          <p:spPr>
            <a:xfrm>
              <a:off x="2426999" y="5458856"/>
              <a:ext cx="748924"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grpSp>
      <p:sp>
        <p:nvSpPr>
          <p:cNvPr id="20" name="TextBox 144"/>
          <p:cNvSpPr txBox="1">
            <a:spLocks noChangeArrowheads="1"/>
          </p:cNvSpPr>
          <p:nvPr/>
        </p:nvSpPr>
        <p:spPr bwMode="auto">
          <a:xfrm>
            <a:off x="4788024" y="4139236"/>
            <a:ext cx="4008589" cy="84125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a:t>
            </a:r>
            <a:r>
              <a:rPr lang="en-US" altLang="en-US" sz="1400" b="1" dirty="0"/>
              <a:t>&gt;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r>
              <a:rPr lang="en-US" altLang="en-US" sz="1400" b="1" dirty="0"/>
              <a:t>:</a:t>
            </a:r>
            <a:r>
              <a:rPr lang="en-US" altLang="en-US" sz="1400" b="1" dirty="0">
                <a:solidFill>
                  <a:srgbClr val="FF0000"/>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FF0000"/>
                </a:solidFill>
              </a:rPr>
              <a:t>Mary</a:t>
            </a:r>
            <a:r>
              <a:rPr lang="en-US" altLang="en-US" sz="1400" b="1" dirty="0"/>
              <a:t>  .</a:t>
            </a:r>
          </a:p>
          <a:p>
            <a:pPr algn="just" eaLnBrk="1" hangingPunct="1">
              <a:spcBef>
                <a:spcPts val="200"/>
              </a:spcBef>
              <a:spcAft>
                <a:spcPts val="200"/>
              </a:spcAft>
              <a:buNone/>
            </a:pPr>
            <a:r>
              <a:rPr lang="en-US" altLang="en-US" sz="1400" b="1" dirty="0"/>
              <a:t>:</a:t>
            </a:r>
            <a:r>
              <a:rPr lang="en-US" altLang="en-US" sz="1400" b="1" dirty="0">
                <a:solidFill>
                  <a:srgbClr val="FF0000"/>
                </a:solidFill>
              </a:rPr>
              <a:t>John</a:t>
            </a:r>
            <a:r>
              <a:rPr lang="en-US" altLang="en-US" sz="1400" b="1" dirty="0"/>
              <a:t>         :</a:t>
            </a:r>
            <a:r>
              <a:rPr lang="en-US" altLang="en-US" sz="1400" b="1" dirty="0">
                <a:solidFill>
                  <a:srgbClr val="FF0000"/>
                </a:solidFill>
              </a:rPr>
              <a:t>hasAge</a:t>
            </a:r>
            <a:r>
              <a:rPr lang="en-US" altLang="en-US" sz="1400" b="1" dirty="0"/>
              <a:t>    </a:t>
            </a:r>
            <a:r>
              <a:rPr lang="en-US" altLang="en-US" sz="1400" dirty="0"/>
              <a:t>"25"</a:t>
            </a:r>
            <a:r>
              <a:rPr lang="en-US" altLang="en-US" sz="1400" b="1" dirty="0"/>
              <a:t>     .</a:t>
            </a:r>
          </a:p>
        </p:txBody>
      </p:sp>
      <p:sp>
        <p:nvSpPr>
          <p:cNvPr id="21" name="Down Arrow 20"/>
          <p:cNvSpPr/>
          <p:nvPr/>
        </p:nvSpPr>
        <p:spPr bwMode="auto">
          <a:xfrm>
            <a:off x="6252996" y="5036780"/>
            <a:ext cx="339738" cy="627515"/>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2" name="TextBox 144"/>
          <p:cNvSpPr txBox="1">
            <a:spLocks noChangeArrowheads="1"/>
          </p:cNvSpPr>
          <p:nvPr/>
        </p:nvSpPr>
        <p:spPr bwMode="auto">
          <a:xfrm>
            <a:off x="4355976" y="5741839"/>
            <a:ext cx="4608512" cy="57451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a:t>
            </a:r>
            <a:r>
              <a:rPr lang="en-US" altLang="en-US" sz="1400" b="1" dirty="0"/>
              <a:t>&gt;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r>
              <a:rPr lang="en-US" altLang="en-US" sz="1400" b="1" dirty="0"/>
              <a:t>:</a:t>
            </a:r>
            <a:r>
              <a:rPr lang="en-US" altLang="en-US" sz="1400" b="1" dirty="0">
                <a:solidFill>
                  <a:srgbClr val="FF0000"/>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FF0000"/>
                </a:solidFill>
              </a:rPr>
              <a:t>Mary</a:t>
            </a:r>
            <a:r>
              <a:rPr lang="en-US" altLang="en-US" sz="1400" b="1" dirty="0"/>
              <a:t> ;   :</a:t>
            </a:r>
            <a:r>
              <a:rPr lang="en-US" altLang="en-US" sz="1400" b="1" dirty="0">
                <a:solidFill>
                  <a:srgbClr val="FF0000"/>
                </a:solidFill>
              </a:rPr>
              <a:t>hasAge</a:t>
            </a:r>
            <a:r>
              <a:rPr lang="en-US" altLang="en-US" sz="1400" b="1" dirty="0"/>
              <a:t>    </a:t>
            </a:r>
            <a:r>
              <a:rPr lang="en-US" altLang="en-US" sz="1400" dirty="0"/>
              <a:t>"25"</a:t>
            </a:r>
            <a:r>
              <a:rPr lang="en-US" altLang="en-US" sz="1400" b="1" dirty="0"/>
              <a:t>    .</a:t>
            </a:r>
          </a:p>
        </p:txBody>
      </p:sp>
      <p:sp>
        <p:nvSpPr>
          <p:cNvPr id="23" name="Down Arrow 22"/>
          <p:cNvSpPr/>
          <p:nvPr/>
        </p:nvSpPr>
        <p:spPr bwMode="auto">
          <a:xfrm rot="10800000">
            <a:off x="6678527" y="5018308"/>
            <a:ext cx="339738" cy="627515"/>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4" name="Down Arrow 23"/>
          <p:cNvSpPr/>
          <p:nvPr/>
        </p:nvSpPr>
        <p:spPr bwMode="auto">
          <a:xfrm>
            <a:off x="1763688" y="3328732"/>
            <a:ext cx="339738" cy="627515"/>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5" name="Down Arrow 24"/>
          <p:cNvSpPr/>
          <p:nvPr/>
        </p:nvSpPr>
        <p:spPr bwMode="auto">
          <a:xfrm rot="10800000">
            <a:off x="2189219" y="3310260"/>
            <a:ext cx="339738" cy="627515"/>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1432589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755650" y="74"/>
            <a:ext cx="7772400" cy="595313"/>
          </a:xfrm>
        </p:spPr>
        <p:txBody>
          <a:bodyPr/>
          <a:lstStyle/>
          <a:p>
            <a:pPr eaLnBrk="1" hangingPunct="1"/>
            <a:r>
              <a:rPr lang="en-US" altLang="en-US" sz="4000"/>
              <a:t>Some N3 syntax specifics</a:t>
            </a:r>
          </a:p>
        </p:txBody>
      </p:sp>
      <p:pic>
        <p:nvPicPr>
          <p:cNvPr id="158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171" y="984296"/>
            <a:ext cx="4274468" cy="77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8727" name="Rectangle 10"/>
          <p:cNvSpPr>
            <a:spLocks noChangeArrowheads="1"/>
          </p:cNvSpPr>
          <p:nvPr/>
        </p:nvSpPr>
        <p:spPr bwMode="auto">
          <a:xfrm>
            <a:off x="3903663" y="512763"/>
            <a:ext cx="484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hlinkClick r:id="rId3"/>
              </a:rPr>
              <a:t>http://www.w3.org/TeamSubmission/n3/</a:t>
            </a:r>
            <a:r>
              <a:rPr lang="en-US" altLang="en-US" sz="2000"/>
              <a:t> </a:t>
            </a:r>
          </a:p>
        </p:txBody>
      </p:sp>
      <p:sp>
        <p:nvSpPr>
          <p:cNvPr id="12" name="Rectangle 11"/>
          <p:cNvSpPr/>
          <p:nvPr/>
        </p:nvSpPr>
        <p:spPr>
          <a:xfrm>
            <a:off x="57186" y="2324958"/>
            <a:ext cx="8481383" cy="646331"/>
          </a:xfrm>
          <a:prstGeom prst="rect">
            <a:avLst/>
          </a:prstGeom>
          <a:solidFill>
            <a:schemeClr val="bg1">
              <a:lumMod val="75000"/>
            </a:schemeClr>
          </a:solidFill>
          <a:ln>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3600" b="1" cap="none" spc="0" dirty="0">
                <a:ln w="11430"/>
                <a:solidFill>
                  <a:srgbClr val="E00000"/>
                </a:solidFill>
                <a:effectLst>
                  <a:outerShdw blurRad="50800" dist="39000" dir="5460000" algn="tl">
                    <a:srgbClr val="000000">
                      <a:alpha val="38000"/>
                    </a:srgbClr>
                  </a:outerShdw>
                </a:effectLst>
              </a:rPr>
              <a:t>B</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cap="none" spc="0" dirty="0">
                <a:ln w="11430"/>
                <a:solidFill>
                  <a:srgbClr val="00B050"/>
                </a:solidFill>
                <a:effectLst>
                  <a:outerShdw blurRad="50800" dist="39000" dir="5460000" algn="tl">
                    <a:srgbClr val="000000">
                      <a:alpha val="38000"/>
                    </a:srgbClr>
                  </a:outerShdw>
                </a:effectLst>
              </a:rPr>
              <a:t>C</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cap="none" spc="0" dirty="0">
                <a:ln w="11430"/>
                <a:effectLst>
                  <a:outerShdw blurRad="50800" dist="39000" dir="5460000" algn="tl">
                    <a:srgbClr val="000000">
                      <a:alpha val="38000"/>
                    </a:srgbClr>
                  </a:outerShdw>
                </a:effectLst>
              </a:rPr>
              <a:t>,</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B050"/>
                </a:solidFill>
                <a:effectLst>
                  <a:outerShdw blurRad="50800" dist="39000" dir="5460000" algn="tl">
                    <a:srgbClr val="000000">
                      <a:alpha val="38000"/>
                    </a:srgbClr>
                  </a:outerShdw>
                </a:effectLst>
              </a:rPr>
              <a:t>D</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E00000"/>
                </a:solidFill>
                <a:effectLst>
                  <a:outerShdw blurRad="50800" dist="39000" dir="5460000" algn="tl">
                    <a:srgbClr val="000000">
                      <a:alpha val="38000"/>
                    </a:srgbClr>
                  </a:outerShdw>
                </a:effectLst>
              </a:rPr>
              <a:t>E</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B050"/>
                </a:solidFill>
                <a:effectLst>
                  <a:outerShdw blurRad="50800" dist="39000" dir="5460000" algn="tl">
                    <a:srgbClr val="000000">
                      <a:alpha val="38000"/>
                    </a:srgbClr>
                  </a:outerShdw>
                </a:effectLst>
              </a:rPr>
              <a:t>F</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E00000"/>
                </a:solidFill>
                <a:effectLst>
                  <a:outerShdw blurRad="50800" dist="39000" dir="5460000" algn="tl">
                    <a:srgbClr val="000000">
                      <a:alpha val="38000"/>
                    </a:srgbClr>
                  </a:outerShdw>
                </a:effectLst>
              </a:rPr>
              <a:t>G</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B050"/>
                </a:solidFill>
                <a:effectLst>
                  <a:outerShdw blurRad="50800" dist="39000" dir="5460000" algn="tl">
                    <a:srgbClr val="000000">
                      <a:alpha val="38000"/>
                    </a:srgbClr>
                  </a:outerShdw>
                </a:effectLst>
              </a:rPr>
              <a:t>H</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B050"/>
                </a:solidFill>
                <a:effectLst>
                  <a:outerShdw blurRad="50800" dist="39000" dir="5460000" algn="tl">
                    <a:srgbClr val="000000">
                      <a:alpha val="38000"/>
                    </a:srgbClr>
                  </a:outerShdw>
                </a:effectLst>
              </a:rPr>
              <a:t>I</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B050"/>
                </a:solidFill>
                <a:effectLst>
                  <a:outerShdw blurRad="50800" dist="39000" dir="5460000" algn="tl">
                    <a:srgbClr val="000000">
                      <a:alpha val="38000"/>
                    </a:srgbClr>
                  </a:outerShdw>
                </a:effectLst>
              </a:rPr>
              <a:t>J</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a:t>
            </a:r>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8" y="947739"/>
            <a:ext cx="4752652" cy="8648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84643" y="3711013"/>
            <a:ext cx="2212485" cy="3053314"/>
            <a:chOff x="223307" y="3278805"/>
            <a:chExt cx="2212485" cy="3053314"/>
          </a:xfrm>
        </p:grpSpPr>
        <p:sp>
          <p:nvSpPr>
            <p:cNvPr id="14" name="Rectangle 13"/>
            <p:cNvSpPr/>
            <p:nvPr/>
          </p:nvSpPr>
          <p:spPr bwMode="auto">
            <a:xfrm>
              <a:off x="223307" y="3314599"/>
              <a:ext cx="2194560" cy="301752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15" name="Rectangle 14"/>
            <p:cNvSpPr/>
            <p:nvPr/>
          </p:nvSpPr>
          <p:spPr>
            <a:xfrm>
              <a:off x="245050" y="3278805"/>
              <a:ext cx="2143023"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cap="none" spc="0" dirty="0">
                  <a:ln w="11430"/>
                  <a:solidFill>
                    <a:srgbClr val="E00000"/>
                  </a:solidFill>
                  <a:effectLst>
                    <a:outerShdw blurRad="50800" dist="39000" dir="5460000" algn="tl">
                      <a:srgbClr val="000000">
                        <a:alpha val="38000"/>
                      </a:srgbClr>
                    </a:outerShdw>
                  </a:effectLst>
                </a:rPr>
                <a:t>B</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cap="none" spc="0" dirty="0">
                  <a:ln w="11430"/>
                  <a:solidFill>
                    <a:srgbClr val="00B050"/>
                  </a:solidFill>
                  <a:effectLst>
                    <a:outerShdw blurRad="50800" dist="39000" dir="5460000" algn="tl">
                      <a:srgbClr val="000000">
                        <a:alpha val="38000"/>
                      </a:srgbClr>
                    </a:outerShdw>
                  </a:effectLst>
                </a:rPr>
                <a:t>C</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cap="none" spc="0" dirty="0">
                  <a:ln w="11430"/>
                  <a:effectLst>
                    <a:outerShdw blurRad="50800" dist="39000" dir="5460000" algn="tl">
                      <a:srgbClr val="000000">
                        <a:alpha val="38000"/>
                      </a:srgbClr>
                    </a:outerShdw>
                  </a:effectLst>
                </a:rPr>
                <a:t>.</a:t>
              </a:r>
            </a:p>
          </p:txBody>
        </p:sp>
        <p:sp>
          <p:nvSpPr>
            <p:cNvPr id="16" name="Rectangle 15"/>
            <p:cNvSpPr/>
            <p:nvPr/>
          </p:nvSpPr>
          <p:spPr>
            <a:xfrm>
              <a:off x="255469" y="3750176"/>
              <a:ext cx="2143023"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dirty="0">
                  <a:ln w="11430"/>
                  <a:solidFill>
                    <a:srgbClr val="E00000"/>
                  </a:solidFill>
                  <a:effectLst>
                    <a:outerShdw blurRad="50800" dist="39000" dir="5460000" algn="tl">
                      <a:srgbClr val="000000">
                        <a:alpha val="38000"/>
                      </a:srgbClr>
                    </a:outerShdw>
                  </a:effectLst>
                </a:rPr>
                <a:t>B</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00B050"/>
                  </a:solidFill>
                  <a:effectLst>
                    <a:outerShdw blurRad="50800" dist="39000" dir="5460000" algn="tl">
                      <a:srgbClr val="000000">
                        <a:alpha val="38000"/>
                      </a:srgbClr>
                    </a:outerShdw>
                  </a:effectLst>
                </a:rPr>
                <a:t>D</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effectLst>
                    <a:outerShdw blurRad="50800" dist="39000" dir="5460000" algn="tl">
                      <a:srgbClr val="000000">
                        <a:alpha val="38000"/>
                      </a:srgbClr>
                    </a:outerShdw>
                  </a:effectLst>
                </a:rPr>
                <a:t>.</a:t>
              </a:r>
            </a:p>
          </p:txBody>
        </p:sp>
        <p:sp>
          <p:nvSpPr>
            <p:cNvPr id="17" name="Rectangle 16"/>
            <p:cNvSpPr/>
            <p:nvPr/>
          </p:nvSpPr>
          <p:spPr>
            <a:xfrm>
              <a:off x="279476" y="4261266"/>
              <a:ext cx="2082108"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dirty="0">
                  <a:ln w="11430"/>
                  <a:solidFill>
                    <a:srgbClr val="E00000"/>
                  </a:solidFill>
                  <a:effectLst>
                    <a:outerShdw blurRad="50800" dist="39000" dir="5460000" algn="tl">
                      <a:srgbClr val="000000">
                        <a:alpha val="38000"/>
                      </a:srgbClr>
                    </a:outerShdw>
                  </a:effectLst>
                </a:rPr>
                <a:t>E</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00B050"/>
                  </a:solidFill>
                  <a:effectLst>
                    <a:outerShdw blurRad="50800" dist="39000" dir="5460000" algn="tl">
                      <a:srgbClr val="000000">
                        <a:alpha val="38000"/>
                      </a:srgbClr>
                    </a:outerShdw>
                  </a:effectLst>
                </a:rPr>
                <a:t>F</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effectLst>
                    <a:outerShdw blurRad="50800" dist="39000" dir="5460000" algn="tl">
                      <a:srgbClr val="000000">
                        <a:alpha val="38000"/>
                      </a:srgbClr>
                    </a:outerShdw>
                  </a:effectLst>
                </a:rPr>
                <a:t>.</a:t>
              </a:r>
            </a:p>
          </p:txBody>
        </p:sp>
        <p:sp>
          <p:nvSpPr>
            <p:cNvPr id="21" name="Rectangle 20"/>
            <p:cNvSpPr/>
            <p:nvPr/>
          </p:nvSpPr>
          <p:spPr>
            <a:xfrm>
              <a:off x="273533" y="4751476"/>
              <a:ext cx="2162259"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dirty="0">
                  <a:ln w="11430"/>
                  <a:solidFill>
                    <a:srgbClr val="E00000"/>
                  </a:solidFill>
                  <a:effectLst>
                    <a:outerShdw blurRad="50800" dist="39000" dir="5460000" algn="tl">
                      <a:srgbClr val="000000">
                        <a:alpha val="38000"/>
                      </a:srgbClr>
                    </a:outerShdw>
                  </a:effectLst>
                </a:rPr>
                <a:t>G</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00B050"/>
                  </a:solidFill>
                  <a:effectLst>
                    <a:outerShdw blurRad="50800" dist="39000" dir="5460000" algn="tl">
                      <a:srgbClr val="000000">
                        <a:alpha val="38000"/>
                      </a:srgbClr>
                    </a:outerShdw>
                  </a:effectLst>
                </a:rPr>
                <a:t>H</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effectLst>
                    <a:outerShdw blurRad="50800" dist="39000" dir="5460000" algn="tl">
                      <a:srgbClr val="000000">
                        <a:alpha val="38000"/>
                      </a:srgbClr>
                    </a:outerShdw>
                  </a:effectLst>
                </a:rPr>
                <a:t>.</a:t>
              </a:r>
            </a:p>
          </p:txBody>
        </p:sp>
        <p:sp>
          <p:nvSpPr>
            <p:cNvPr id="22" name="Rectangle 21"/>
            <p:cNvSpPr/>
            <p:nvPr/>
          </p:nvSpPr>
          <p:spPr>
            <a:xfrm>
              <a:off x="289396" y="5249768"/>
              <a:ext cx="2101345"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dirty="0">
                  <a:ln w="11430"/>
                  <a:solidFill>
                    <a:srgbClr val="E00000"/>
                  </a:solidFill>
                  <a:effectLst>
                    <a:outerShdw blurRad="50800" dist="39000" dir="5460000" algn="tl">
                      <a:srgbClr val="000000">
                        <a:alpha val="38000"/>
                      </a:srgbClr>
                    </a:outerShdw>
                  </a:effectLst>
                </a:rPr>
                <a:t>G  </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00B050"/>
                  </a:solidFill>
                  <a:effectLst>
                    <a:outerShdw blurRad="50800" dist="39000" dir="5460000" algn="tl">
                      <a:srgbClr val="000000">
                        <a:alpha val="38000"/>
                      </a:srgbClr>
                    </a:outerShdw>
                  </a:effectLst>
                </a:rPr>
                <a:t>I</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effectLst>
                    <a:outerShdw blurRad="50800" dist="39000" dir="5460000" algn="tl">
                      <a:srgbClr val="000000">
                        <a:alpha val="38000"/>
                      </a:srgbClr>
                    </a:outerShdw>
                  </a:effectLst>
                </a:rPr>
                <a:t>.</a:t>
              </a:r>
            </a:p>
          </p:txBody>
        </p:sp>
        <p:sp>
          <p:nvSpPr>
            <p:cNvPr id="23" name="Rectangle 22"/>
            <p:cNvSpPr/>
            <p:nvPr/>
          </p:nvSpPr>
          <p:spPr>
            <a:xfrm>
              <a:off x="311454" y="5765368"/>
              <a:ext cx="2102948"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dirty="0">
                  <a:ln w="11430"/>
                  <a:solidFill>
                    <a:srgbClr val="E00000"/>
                  </a:solidFill>
                  <a:effectLst>
                    <a:outerShdw blurRad="50800" dist="39000" dir="5460000" algn="tl">
                      <a:srgbClr val="000000">
                        <a:alpha val="38000"/>
                      </a:srgbClr>
                    </a:outerShdw>
                  </a:effectLst>
                </a:rPr>
                <a:t>G</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00B050"/>
                  </a:solidFill>
                  <a:effectLst>
                    <a:outerShdw blurRad="50800" dist="39000" dir="5460000" algn="tl">
                      <a:srgbClr val="000000">
                        <a:alpha val="38000"/>
                      </a:srgbClr>
                    </a:outerShdw>
                  </a:effectLst>
                </a:rPr>
                <a:t>J</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effectLst>
                    <a:outerShdw blurRad="50800" dist="39000" dir="5460000" algn="tl">
                      <a:srgbClr val="000000">
                        <a:alpha val="38000"/>
                      </a:srgbClr>
                    </a:outerShdw>
                  </a:effectLst>
                </a:rPr>
                <a:t>.</a:t>
              </a:r>
            </a:p>
          </p:txBody>
        </p:sp>
      </p:grpSp>
      <p:sp>
        <p:nvSpPr>
          <p:cNvPr id="3" name="Rectangle 2"/>
          <p:cNvSpPr/>
          <p:nvPr/>
        </p:nvSpPr>
        <p:spPr>
          <a:xfrm>
            <a:off x="1675198" y="1863220"/>
            <a:ext cx="5144358"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One N3 “sentence” – many triples</a:t>
            </a:r>
          </a:p>
        </p:txBody>
      </p:sp>
      <p:sp>
        <p:nvSpPr>
          <p:cNvPr id="4" name="Rectangle 3"/>
          <p:cNvSpPr/>
          <p:nvPr/>
        </p:nvSpPr>
        <p:spPr bwMode="auto">
          <a:xfrm>
            <a:off x="2600710" y="3237967"/>
            <a:ext cx="182880" cy="237255"/>
          </a:xfrm>
          <a:prstGeom prst="rect">
            <a:avLst/>
          </a:prstGeom>
          <a:solidFill>
            <a:srgbClr val="0000FF"/>
          </a:solidFill>
          <a:ln w="9525" cap="flat" cmpd="sng" algn="ctr">
            <a:no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4" name="Rectangle 23"/>
          <p:cNvSpPr/>
          <p:nvPr/>
        </p:nvSpPr>
        <p:spPr bwMode="auto">
          <a:xfrm>
            <a:off x="2600710" y="3604545"/>
            <a:ext cx="182880" cy="237255"/>
          </a:xfrm>
          <a:prstGeom prst="rect">
            <a:avLst/>
          </a:prstGeom>
          <a:solidFill>
            <a:srgbClr val="FF0000"/>
          </a:solidFill>
          <a:ln w="9525" cap="flat" cmpd="sng" algn="ctr">
            <a:no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5" name="Rectangle 24"/>
          <p:cNvSpPr/>
          <p:nvPr/>
        </p:nvSpPr>
        <p:spPr bwMode="auto">
          <a:xfrm>
            <a:off x="2600710" y="3988146"/>
            <a:ext cx="182880" cy="237255"/>
          </a:xfrm>
          <a:prstGeom prst="rect">
            <a:avLst/>
          </a:prstGeom>
          <a:solidFill>
            <a:srgbClr val="00B050"/>
          </a:solidFill>
          <a:ln w="9525" cap="flat" cmpd="sng" algn="ctr">
            <a:no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6" name="Rectangle 25"/>
          <p:cNvSpPr/>
          <p:nvPr/>
        </p:nvSpPr>
        <p:spPr>
          <a:xfrm>
            <a:off x="2864213" y="3170978"/>
            <a:ext cx="1018228"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a:ln w="11430"/>
                <a:effectLst>
                  <a:outerShdw blurRad="50800" dist="39000" dir="5460000" algn="tl">
                    <a:srgbClr val="000000">
                      <a:alpha val="38000"/>
                    </a:srgbClr>
                  </a:outerShdw>
                </a:effectLst>
              </a:rPr>
              <a:t>Subject</a:t>
            </a:r>
          </a:p>
        </p:txBody>
      </p:sp>
      <p:sp>
        <p:nvSpPr>
          <p:cNvPr id="27" name="Rectangle 26"/>
          <p:cNvSpPr/>
          <p:nvPr/>
        </p:nvSpPr>
        <p:spPr>
          <a:xfrm>
            <a:off x="2883541" y="3544358"/>
            <a:ext cx="1223413"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a:ln w="11430"/>
                <a:effectLst>
                  <a:outerShdw blurRad="50800" dist="39000" dir="5460000" algn="tl">
                    <a:srgbClr val="000000">
                      <a:alpha val="38000"/>
                    </a:srgbClr>
                  </a:outerShdw>
                </a:effectLst>
              </a:rPr>
              <a:t>Predicate</a:t>
            </a:r>
          </a:p>
        </p:txBody>
      </p:sp>
      <p:sp>
        <p:nvSpPr>
          <p:cNvPr id="28" name="Rectangle 27"/>
          <p:cNvSpPr/>
          <p:nvPr/>
        </p:nvSpPr>
        <p:spPr>
          <a:xfrm>
            <a:off x="2883858" y="3920288"/>
            <a:ext cx="902811"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a:ln w="11430"/>
                <a:effectLst>
                  <a:outerShdw blurRad="50800" dist="39000" dir="5460000" algn="tl">
                    <a:srgbClr val="000000">
                      <a:alpha val="38000"/>
                    </a:srgbClr>
                  </a:outerShdw>
                </a:effectLst>
              </a:rPr>
              <a:t>Object</a:t>
            </a:r>
          </a:p>
        </p:txBody>
      </p:sp>
      <p:sp>
        <p:nvSpPr>
          <p:cNvPr id="29" name="Down Arrow 28"/>
          <p:cNvSpPr/>
          <p:nvPr/>
        </p:nvSpPr>
        <p:spPr bwMode="auto">
          <a:xfrm>
            <a:off x="883803" y="3068596"/>
            <a:ext cx="339738" cy="627515"/>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30" name="Down Arrow 29"/>
          <p:cNvSpPr/>
          <p:nvPr/>
        </p:nvSpPr>
        <p:spPr bwMode="auto">
          <a:xfrm rot="10800000">
            <a:off x="1309334" y="3050124"/>
            <a:ext cx="339738" cy="627515"/>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31" name="TextBox 144"/>
          <p:cNvSpPr txBox="1">
            <a:spLocks noChangeArrowheads="1"/>
          </p:cNvSpPr>
          <p:nvPr/>
        </p:nvSpPr>
        <p:spPr bwMode="auto">
          <a:xfrm>
            <a:off x="4788024" y="3954222"/>
            <a:ext cx="4194937" cy="110799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a:t>
            </a:r>
            <a:r>
              <a:rPr lang="en-US" altLang="en-US" sz="1400" b="1" dirty="0"/>
              <a:t>&gt;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r>
              <a:rPr lang="en-US" altLang="en-US" sz="1400" b="1" dirty="0"/>
              <a:t>:</a:t>
            </a:r>
            <a:r>
              <a:rPr lang="en-US" altLang="en-US" sz="1400" b="1" dirty="0">
                <a:solidFill>
                  <a:srgbClr val="0000FF"/>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00B050"/>
                </a:solidFill>
              </a:rPr>
              <a:t>Mary</a:t>
            </a:r>
            <a:r>
              <a:rPr lang="en-US" altLang="en-US" sz="1400" b="1" dirty="0"/>
              <a:t>  .</a:t>
            </a:r>
          </a:p>
          <a:p>
            <a:pPr algn="just" eaLnBrk="1" hangingPunct="1">
              <a:spcBef>
                <a:spcPts val="200"/>
              </a:spcBef>
              <a:spcAft>
                <a:spcPts val="200"/>
              </a:spcAft>
              <a:buFontTx/>
              <a:buNone/>
            </a:pPr>
            <a:r>
              <a:rPr lang="en-US" altLang="en-US" sz="1400" b="1" dirty="0"/>
              <a:t>:</a:t>
            </a:r>
            <a:r>
              <a:rPr lang="en-US" altLang="en-US" sz="1400" b="1" dirty="0">
                <a:solidFill>
                  <a:srgbClr val="0000FF"/>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00B050"/>
                </a:solidFill>
              </a:rPr>
              <a:t>Jane</a:t>
            </a:r>
            <a:r>
              <a:rPr lang="en-US" altLang="en-US" sz="1400" b="1" dirty="0"/>
              <a:t>  .</a:t>
            </a:r>
          </a:p>
          <a:p>
            <a:pPr algn="just" eaLnBrk="1" hangingPunct="1">
              <a:spcBef>
                <a:spcPts val="200"/>
              </a:spcBef>
              <a:spcAft>
                <a:spcPts val="200"/>
              </a:spcAft>
              <a:buNone/>
            </a:pPr>
            <a:r>
              <a:rPr lang="en-US" altLang="en-US" sz="1400" b="1" dirty="0"/>
              <a:t>:</a:t>
            </a:r>
            <a:r>
              <a:rPr lang="en-US" altLang="en-US" sz="1400" b="1" dirty="0">
                <a:solidFill>
                  <a:srgbClr val="0000FF"/>
                </a:solidFill>
              </a:rPr>
              <a:t>John</a:t>
            </a:r>
            <a:r>
              <a:rPr lang="en-US" altLang="en-US" sz="1400" b="1" dirty="0"/>
              <a:t>         :</a:t>
            </a:r>
            <a:r>
              <a:rPr lang="en-US" altLang="en-US" sz="1400" b="1" dirty="0">
                <a:solidFill>
                  <a:srgbClr val="FF0000"/>
                </a:solidFill>
              </a:rPr>
              <a:t>hasAge</a:t>
            </a:r>
            <a:r>
              <a:rPr lang="en-US" altLang="en-US" sz="1400" b="1" dirty="0"/>
              <a:t>    </a:t>
            </a:r>
            <a:r>
              <a:rPr lang="en-US" altLang="en-US" sz="1400" dirty="0"/>
              <a:t>"</a:t>
            </a:r>
            <a:r>
              <a:rPr lang="en-US" altLang="en-US" sz="1400" b="1" dirty="0">
                <a:solidFill>
                  <a:srgbClr val="7030A0"/>
                </a:solidFill>
              </a:rPr>
              <a:t>25</a:t>
            </a:r>
            <a:r>
              <a:rPr lang="en-US" altLang="en-US" sz="1400" dirty="0"/>
              <a:t>"</a:t>
            </a:r>
            <a:r>
              <a:rPr lang="en-US" altLang="en-US" sz="1400" b="1" dirty="0"/>
              <a:t>     .</a:t>
            </a:r>
          </a:p>
        </p:txBody>
      </p:sp>
      <p:sp>
        <p:nvSpPr>
          <p:cNvPr id="32" name="Down Arrow 31"/>
          <p:cNvSpPr/>
          <p:nvPr/>
        </p:nvSpPr>
        <p:spPr bwMode="auto">
          <a:xfrm>
            <a:off x="6156176" y="5124179"/>
            <a:ext cx="455030" cy="401570"/>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33" name="TextBox 144"/>
          <p:cNvSpPr txBox="1">
            <a:spLocks noChangeArrowheads="1"/>
          </p:cNvSpPr>
          <p:nvPr/>
        </p:nvSpPr>
        <p:spPr bwMode="auto">
          <a:xfrm>
            <a:off x="3654369" y="5603293"/>
            <a:ext cx="5328592" cy="57451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a:t>
            </a:r>
            <a:r>
              <a:rPr lang="en-US" altLang="en-US" sz="1400" b="1" dirty="0"/>
              <a:t>&gt;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r>
              <a:rPr lang="en-US" altLang="en-US" sz="1400" b="1" dirty="0"/>
              <a:t>:</a:t>
            </a:r>
            <a:r>
              <a:rPr lang="en-US" altLang="en-US" sz="1400" b="1" dirty="0">
                <a:solidFill>
                  <a:srgbClr val="0000FF"/>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00B050"/>
                </a:solidFill>
              </a:rPr>
              <a:t>Mary</a:t>
            </a:r>
            <a:r>
              <a:rPr lang="en-US" altLang="en-US" sz="1400" b="1" dirty="0"/>
              <a:t> ,  :</a:t>
            </a:r>
            <a:r>
              <a:rPr lang="en-US" altLang="en-US" sz="1400" b="1" dirty="0">
                <a:solidFill>
                  <a:srgbClr val="00B050"/>
                </a:solidFill>
              </a:rPr>
              <a:t>Jane</a:t>
            </a:r>
            <a:r>
              <a:rPr lang="en-US" altLang="en-US" sz="1400" b="1" dirty="0"/>
              <a:t>  ;        :</a:t>
            </a:r>
            <a:r>
              <a:rPr lang="en-US" altLang="en-US" sz="1400" b="1" dirty="0">
                <a:solidFill>
                  <a:srgbClr val="FF0000"/>
                </a:solidFill>
              </a:rPr>
              <a:t>hasAge</a:t>
            </a:r>
            <a:r>
              <a:rPr lang="en-US" altLang="en-US" sz="1400" b="1" dirty="0"/>
              <a:t>    </a:t>
            </a:r>
            <a:r>
              <a:rPr lang="en-US" altLang="en-US" sz="1400" dirty="0"/>
              <a:t>"</a:t>
            </a:r>
            <a:r>
              <a:rPr lang="en-US" altLang="en-US" sz="1400" b="1" dirty="0">
                <a:solidFill>
                  <a:srgbClr val="7030A0"/>
                </a:solidFill>
              </a:rPr>
              <a:t>25</a:t>
            </a:r>
            <a:r>
              <a:rPr lang="en-US" altLang="en-US" sz="1400" dirty="0"/>
              <a:t>"</a:t>
            </a:r>
            <a:r>
              <a:rPr lang="en-US" altLang="en-US" sz="1400" b="1" dirty="0"/>
              <a:t>    .</a:t>
            </a:r>
          </a:p>
        </p:txBody>
      </p:sp>
      <p:sp>
        <p:nvSpPr>
          <p:cNvPr id="34" name="Down Arrow 33"/>
          <p:cNvSpPr/>
          <p:nvPr/>
        </p:nvSpPr>
        <p:spPr bwMode="auto">
          <a:xfrm rot="10800000">
            <a:off x="6581707" y="5105706"/>
            <a:ext cx="455030" cy="401570"/>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5" name="Rectangle 4"/>
          <p:cNvSpPr/>
          <p:nvPr/>
        </p:nvSpPr>
        <p:spPr>
          <a:xfrm>
            <a:off x="4953238" y="3125774"/>
            <a:ext cx="3641538" cy="707886"/>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a:t>
            </a:r>
            <a:r>
              <a:rPr lang="en-US" sz="2000" b="0" i="1" cap="none" spc="0" dirty="0">
                <a:ln w="0"/>
                <a:solidFill>
                  <a:schemeClr val="tx1"/>
                </a:solidFill>
                <a:effectLst>
                  <a:outerShdw blurRad="38100" dist="19050" dir="2700000" algn="tl" rotWithShape="0">
                    <a:schemeClr val="dk1">
                      <a:alpha val="40000"/>
                    </a:schemeClr>
                  </a:outerShdw>
                </a:effectLst>
              </a:rPr>
              <a:t>John loves Mary. </a:t>
            </a:r>
            <a:r>
              <a:rPr lang="en-US" sz="2000" i="1" dirty="0">
                <a:ln w="0"/>
                <a:effectLst>
                  <a:outerShdw blurRad="38100" dist="19050" dir="2700000" algn="tl" rotWithShape="0">
                    <a:schemeClr val="dk1">
                      <a:alpha val="40000"/>
                    </a:schemeClr>
                  </a:outerShdw>
                </a:effectLst>
              </a:rPr>
              <a:t>John loves Jane. John is 25 years old.</a:t>
            </a:r>
            <a:r>
              <a:rPr lang="en-US" sz="2000" b="0" cap="none" spc="0" dirty="0">
                <a:ln w="0"/>
                <a:solidFill>
                  <a:schemeClr val="tx1"/>
                </a:solidFill>
                <a:effectLst>
                  <a:outerShdw blurRad="38100" dist="19050" dir="2700000" algn="tl" rotWithShape="0">
                    <a:schemeClr val="dk1">
                      <a:alpha val="40000"/>
                    </a:schemeClr>
                  </a:outerShdw>
                </a:effectLst>
              </a:rPr>
              <a:t>” </a:t>
            </a:r>
          </a:p>
        </p:txBody>
      </p:sp>
      <p:sp>
        <p:nvSpPr>
          <p:cNvPr id="35" name="Rectangle 34"/>
          <p:cNvSpPr/>
          <p:nvPr/>
        </p:nvSpPr>
        <p:spPr>
          <a:xfrm>
            <a:off x="3847175" y="6313845"/>
            <a:ext cx="4953600"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a:t>
            </a:r>
            <a:r>
              <a:rPr lang="en-US" sz="2000" b="0" i="1" cap="none" spc="0" dirty="0">
                <a:ln w="0"/>
                <a:solidFill>
                  <a:schemeClr val="tx1"/>
                </a:solidFill>
                <a:effectLst>
                  <a:outerShdw blurRad="38100" dist="19050" dir="2700000" algn="tl" rotWithShape="0">
                    <a:schemeClr val="dk1">
                      <a:alpha val="40000"/>
                    </a:schemeClr>
                  </a:outerShdw>
                </a:effectLst>
              </a:rPr>
              <a:t>25 years old John loves Mary and Jane.</a:t>
            </a:r>
            <a:r>
              <a:rPr lang="en-US" sz="20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943240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59632" y="-16621"/>
            <a:ext cx="7776864" cy="620713"/>
          </a:xfrm>
        </p:spPr>
        <p:txBody>
          <a:bodyPr/>
          <a:lstStyle/>
          <a:p>
            <a:pPr eaLnBrk="1" hangingPunct="1">
              <a:defRPr/>
            </a:pPr>
            <a:r>
              <a:rPr lang="en-US" sz="3600" b="1" dirty="0">
                <a:solidFill>
                  <a:srgbClr val="006699"/>
                </a:solidFill>
                <a:effectLst>
                  <a:outerShdw blurRad="38100" dist="38100" dir="2700000" algn="tl">
                    <a:srgbClr val="C0C0C0"/>
                  </a:outerShdw>
                </a:effectLst>
                <a:latin typeface="Times New Roman" pitchFamily="18" charset="0"/>
              </a:rPr>
              <a:t>Origin of the Semantic Web Approach</a:t>
            </a:r>
          </a:p>
        </p:txBody>
      </p:sp>
      <p:sp>
        <p:nvSpPr>
          <p:cNvPr id="89092" name="Rectangle 3"/>
          <p:cNvSpPr>
            <a:spLocks noGrp="1" noChangeArrowheads="1"/>
          </p:cNvSpPr>
          <p:nvPr>
            <p:ph type="body" sz="half" idx="1"/>
          </p:nvPr>
        </p:nvSpPr>
        <p:spPr>
          <a:xfrm>
            <a:off x="323887" y="1268419"/>
            <a:ext cx="8278813" cy="5184775"/>
          </a:xfrm>
        </p:spPr>
        <p:txBody>
          <a:bodyPr/>
          <a:lstStyle/>
          <a:p>
            <a:pPr algn="just" eaLnBrk="1" hangingPunct="1">
              <a:buFontTx/>
              <a:buNone/>
            </a:pPr>
            <a:r>
              <a:rPr lang="en-US" altLang="en-US" sz="2400">
                <a:latin typeface="Times New Roman" pitchFamily="18" charset="0"/>
              </a:rPr>
              <a:t>   “The Semantic Web is a vision: the idea of having data on the Web defined and linked in a way that it can be used by machines not just for display purposes, </a:t>
            </a:r>
          </a:p>
          <a:p>
            <a:pPr algn="just" eaLnBrk="1" hangingPunct="1">
              <a:buFontTx/>
              <a:buNone/>
            </a:pPr>
            <a:r>
              <a:rPr lang="en-US" altLang="en-US" sz="2400">
                <a:latin typeface="Times New Roman" pitchFamily="18" charset="0"/>
              </a:rPr>
              <a:t>    but for automation, integration and reuse </a:t>
            </a:r>
          </a:p>
          <a:p>
            <a:pPr algn="just" eaLnBrk="1" hangingPunct="1">
              <a:buFontTx/>
              <a:buNone/>
            </a:pPr>
            <a:r>
              <a:rPr lang="en-US" altLang="en-US" sz="2400">
                <a:latin typeface="Times New Roman" pitchFamily="18" charset="0"/>
              </a:rPr>
              <a:t>    of data across various applications”</a:t>
            </a:r>
          </a:p>
          <a:p>
            <a:pPr algn="just" eaLnBrk="1" hangingPunct="1">
              <a:buFontTx/>
              <a:buNone/>
            </a:pPr>
            <a:r>
              <a:rPr lang="en-US" altLang="en-US" sz="2400">
                <a:latin typeface="Times New Roman" pitchFamily="18" charset="0"/>
              </a:rPr>
              <a:t>                    </a:t>
            </a:r>
            <a:r>
              <a:rPr lang="en-US" altLang="en-US" sz="2000">
                <a:latin typeface="Tahoma" pitchFamily="34" charset="0"/>
              </a:rPr>
              <a:t>http://www.w3.org/sw/</a:t>
            </a:r>
          </a:p>
          <a:p>
            <a:pPr algn="just" eaLnBrk="1" hangingPunct="1">
              <a:buFontTx/>
              <a:buNone/>
            </a:pPr>
            <a:endParaRPr lang="en-US" altLang="en-US"/>
          </a:p>
          <a:p>
            <a:pPr algn="just" eaLnBrk="1" hangingPunct="1">
              <a:buFontTx/>
              <a:buNone/>
            </a:pPr>
            <a:endParaRPr lang="en-US" altLang="en-US" sz="2000">
              <a:latin typeface="Tahoma" pitchFamily="34" charset="0"/>
            </a:endParaRPr>
          </a:p>
          <a:p>
            <a:pPr algn="just" eaLnBrk="1" hangingPunct="1">
              <a:buFontTx/>
              <a:buNone/>
            </a:pPr>
            <a:r>
              <a:rPr lang="en-US" altLang="en-US" sz="2000">
                <a:latin typeface="Tahoma" pitchFamily="34" charset="0"/>
              </a:rPr>
              <a:t>    The Semantic Web is an initiative with the goal of extending the current Web and facilitating Web automation, universally accessible web resources, and the 'Web of Trust', providing a universally accessible platform that allows data to be shared and processed by automated tools as well as by people.</a:t>
            </a:r>
            <a:r>
              <a:rPr lang="en-US" altLang="en-US" sz="2000"/>
              <a:t> </a:t>
            </a:r>
          </a:p>
        </p:txBody>
      </p:sp>
      <p:graphicFrame>
        <p:nvGraphicFramePr>
          <p:cNvPr id="89093" name="Object 11"/>
          <p:cNvGraphicFramePr>
            <a:graphicFrameLocks noChangeAspect="1"/>
          </p:cNvGraphicFramePr>
          <p:nvPr/>
        </p:nvGraphicFramePr>
        <p:xfrm>
          <a:off x="5997612" y="2060575"/>
          <a:ext cx="2606675" cy="2376488"/>
        </p:xfrm>
        <a:graphic>
          <a:graphicData uri="http://schemas.openxmlformats.org/presentationml/2006/ole">
            <mc:AlternateContent xmlns:mc="http://schemas.openxmlformats.org/markup-compatibility/2006">
              <mc:Choice xmlns:v="urn:schemas-microsoft-com:vml" Requires="v">
                <p:oleObj name="Photo Editor Photo" r:id="rId2" imgW="1619476" imgH="1495634" progId="MSPhotoEd.3">
                  <p:embed/>
                </p:oleObj>
              </mc:Choice>
              <mc:Fallback>
                <p:oleObj name="Photo Editor Photo" r:id="rId2" imgW="1619476" imgH="1495634" progId="MSPhotoEd.3">
                  <p:embed/>
                  <p:pic>
                    <p:nvPicPr>
                      <p:cNvPr id="0"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612" y="2060575"/>
                        <a:ext cx="26066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9094" name="Picture 13" descr="W3C">
            <a:hlinkClick r:id="rId4"/>
          </p:cNvPr>
          <p:cNvPicPr>
            <a:picLocks noGrp="1" noChangeAspect="1" noChangeArrowheads="1"/>
          </p:cNvPicPr>
          <p:nvPr>
            <p:ph sz="half" idx="2"/>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755650" y="3500438"/>
            <a:ext cx="685800" cy="457200"/>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755650" y="74"/>
            <a:ext cx="7772400" cy="595313"/>
          </a:xfrm>
        </p:spPr>
        <p:txBody>
          <a:bodyPr/>
          <a:lstStyle/>
          <a:p>
            <a:pPr eaLnBrk="1" hangingPunct="1"/>
            <a:r>
              <a:rPr lang="en-US" altLang="en-US" sz="4000"/>
              <a:t>Some N3 syntax specifics</a:t>
            </a:r>
          </a:p>
        </p:txBody>
      </p:sp>
      <p:pic>
        <p:nvPicPr>
          <p:cNvPr id="158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21" y="1052736"/>
            <a:ext cx="4824412" cy="1436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8727" name="Rectangle 10"/>
          <p:cNvSpPr>
            <a:spLocks noChangeArrowheads="1"/>
          </p:cNvSpPr>
          <p:nvPr/>
        </p:nvSpPr>
        <p:spPr bwMode="auto">
          <a:xfrm>
            <a:off x="3903663" y="512763"/>
            <a:ext cx="484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hlinkClick r:id="rId3"/>
              </a:rPr>
              <a:t>http://www.w3.org/TeamSubmission/n3/</a:t>
            </a:r>
            <a:r>
              <a:rPr lang="en-US" altLang="en-US" sz="2000"/>
              <a:t> </a:t>
            </a:r>
          </a:p>
        </p:txBody>
      </p:sp>
      <p:sp>
        <p:nvSpPr>
          <p:cNvPr id="12" name="Rectangle 11"/>
          <p:cNvSpPr/>
          <p:nvPr/>
        </p:nvSpPr>
        <p:spPr>
          <a:xfrm>
            <a:off x="135257" y="2781001"/>
            <a:ext cx="4940799" cy="646331"/>
          </a:xfrm>
          <a:prstGeom prst="rect">
            <a:avLst/>
          </a:prstGeom>
          <a:solidFill>
            <a:schemeClr val="bg1">
              <a:lumMod val="75000"/>
            </a:schemeClr>
          </a:solidFill>
          <a:ln>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3600" b="1" cap="none" spc="0" dirty="0">
                <a:ln w="11430"/>
                <a:solidFill>
                  <a:srgbClr val="E00000"/>
                </a:solidFill>
                <a:effectLst>
                  <a:outerShdw blurRad="50800" dist="39000" dir="5460000" algn="tl">
                    <a:srgbClr val="000000">
                      <a:alpha val="38000"/>
                    </a:srgbClr>
                  </a:outerShdw>
                </a:effectLst>
              </a:rPr>
              <a:t>B  </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 </a:t>
            </a:r>
            <a:r>
              <a:rPr lang="en-US" sz="3600" b="1" dirty="0">
                <a:ln w="11430"/>
                <a:solidFill>
                  <a:srgbClr val="E00000"/>
                </a:solidFill>
                <a:effectLst>
                  <a:outerShdw blurRad="50800" dist="39000" dir="5460000" algn="tl">
                    <a:srgbClr val="000000">
                      <a:alpha val="38000"/>
                    </a:srgbClr>
                  </a:outerShdw>
                </a:effectLst>
              </a:rPr>
              <a:t>C</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cap="none" spc="0" dirty="0">
                <a:ln w="11430"/>
                <a:solidFill>
                  <a:srgbClr val="00B050"/>
                </a:solidFill>
                <a:effectLst>
                  <a:outerShdw blurRad="50800" dist="39000" dir="5460000" algn="tl">
                    <a:srgbClr val="000000">
                      <a:alpha val="38000"/>
                    </a:srgbClr>
                  </a:outerShdw>
                </a:effectLst>
              </a:rPr>
              <a:t>D </a:t>
            </a:r>
            <a:r>
              <a:rPr lang="en-US" sz="3600" b="1" dirty="0">
                <a:ln w="11430"/>
                <a:effectLst>
                  <a:outerShdw blurRad="50800" dist="39000" dir="5460000" algn="tl">
                    <a:srgbClr val="000000">
                      <a:alpha val="38000"/>
                    </a:srgbClr>
                  </a:outerShdw>
                </a:effectLst>
              </a:rPr>
              <a:t>]</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a:t>
            </a:r>
          </a:p>
        </p:txBody>
      </p:sp>
      <p:grpSp>
        <p:nvGrpSpPr>
          <p:cNvPr id="14" name="Group 13"/>
          <p:cNvGrpSpPr/>
          <p:nvPr/>
        </p:nvGrpSpPr>
        <p:grpSpPr>
          <a:xfrm>
            <a:off x="176152" y="4233642"/>
            <a:ext cx="2874505" cy="1371600"/>
            <a:chOff x="84937" y="3251581"/>
            <a:chExt cx="2874504" cy="1371600"/>
          </a:xfrm>
        </p:grpSpPr>
        <p:sp>
          <p:nvSpPr>
            <p:cNvPr id="15" name="Rectangle 14"/>
            <p:cNvSpPr/>
            <p:nvPr/>
          </p:nvSpPr>
          <p:spPr bwMode="auto">
            <a:xfrm>
              <a:off x="100653" y="3251581"/>
              <a:ext cx="2834639" cy="13716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16" name="Rectangle 15"/>
            <p:cNvSpPr/>
            <p:nvPr/>
          </p:nvSpPr>
          <p:spPr>
            <a:xfrm>
              <a:off x="133793" y="3278805"/>
              <a:ext cx="2761782"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cap="none" spc="0" dirty="0">
                  <a:ln w="11430"/>
                  <a:solidFill>
                    <a:srgbClr val="E00000"/>
                  </a:solidFill>
                  <a:effectLst>
                    <a:outerShdw blurRad="50800" dist="39000" dir="5460000" algn="tl">
                      <a:srgbClr val="000000">
                        <a:alpha val="38000"/>
                      </a:srgbClr>
                    </a:outerShdw>
                  </a:effectLst>
                </a:rPr>
                <a:t>B</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i="1" cap="none" spc="0" dirty="0">
                  <a:ln w="11430"/>
                  <a:solidFill>
                    <a:srgbClr val="CC3300"/>
                  </a:solidFill>
                  <a:effectLst>
                    <a:outerShdw blurRad="50800" dist="39000" dir="5460000" algn="tl">
                      <a:srgbClr val="000000">
                        <a:alpha val="38000"/>
                      </a:srgbClr>
                    </a:outerShdw>
                  </a:effectLst>
                </a:rPr>
                <a:t>?x?</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cap="none" spc="0" dirty="0">
                  <a:ln w="11430"/>
                  <a:effectLst>
                    <a:outerShdw blurRad="50800" dist="39000" dir="5460000" algn="tl">
                      <a:srgbClr val="000000">
                        <a:alpha val="38000"/>
                      </a:srgbClr>
                    </a:outerShdw>
                  </a:effectLst>
                </a:rPr>
                <a:t>.</a:t>
              </a:r>
            </a:p>
          </p:txBody>
        </p:sp>
        <p:sp>
          <p:nvSpPr>
            <p:cNvPr id="17" name="Rectangle 16"/>
            <p:cNvSpPr/>
            <p:nvPr/>
          </p:nvSpPr>
          <p:spPr>
            <a:xfrm>
              <a:off x="84937" y="4011786"/>
              <a:ext cx="2874504"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i="1" dirty="0">
                  <a:ln w="11430"/>
                  <a:solidFill>
                    <a:srgbClr val="CC3300"/>
                  </a:solidFill>
                  <a:effectLst>
                    <a:outerShdw blurRad="50800" dist="39000" dir="5460000" algn="tl">
                      <a:srgbClr val="000000">
                        <a:alpha val="38000"/>
                      </a:srgbClr>
                    </a:outerShdw>
                  </a:effectLst>
                </a:rPr>
                <a:t>?x?</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E00000"/>
                  </a:solidFill>
                  <a:effectLst>
                    <a:outerShdw blurRad="50800" dist="39000" dir="5460000" algn="tl">
                      <a:srgbClr val="000000">
                        <a:alpha val="38000"/>
                      </a:srgbClr>
                    </a:outerShdw>
                  </a:effectLst>
                </a:rPr>
                <a:t>C</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00B050"/>
                  </a:solidFill>
                  <a:effectLst>
                    <a:outerShdw blurRad="50800" dist="39000" dir="5460000" algn="tl">
                      <a:srgbClr val="000000">
                        <a:alpha val="38000"/>
                      </a:srgbClr>
                    </a:outerShdw>
                  </a:effectLst>
                </a:rPr>
                <a:t>D  </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effectLst>
                    <a:outerShdw blurRad="50800" dist="39000" dir="5460000" algn="tl">
                      <a:srgbClr val="000000">
                        <a:alpha val="38000"/>
                      </a:srgbClr>
                    </a:outerShdw>
                  </a:effectLst>
                </a:rPr>
                <a:t>.</a:t>
              </a:r>
            </a:p>
          </p:txBody>
        </p:sp>
      </p:grpSp>
      <p:sp>
        <p:nvSpPr>
          <p:cNvPr id="22" name="Rectangle 21"/>
          <p:cNvSpPr/>
          <p:nvPr/>
        </p:nvSpPr>
        <p:spPr bwMode="auto">
          <a:xfrm>
            <a:off x="5388617" y="2023081"/>
            <a:ext cx="182880" cy="237255"/>
          </a:xfrm>
          <a:prstGeom prst="rect">
            <a:avLst/>
          </a:prstGeom>
          <a:solidFill>
            <a:srgbClr val="0000FF"/>
          </a:solidFill>
          <a:ln w="9525" cap="flat" cmpd="sng" algn="ctr">
            <a:no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3" name="Rectangle 22"/>
          <p:cNvSpPr/>
          <p:nvPr/>
        </p:nvSpPr>
        <p:spPr bwMode="auto">
          <a:xfrm>
            <a:off x="5388617" y="2389659"/>
            <a:ext cx="182880" cy="237255"/>
          </a:xfrm>
          <a:prstGeom prst="rect">
            <a:avLst/>
          </a:prstGeom>
          <a:solidFill>
            <a:srgbClr val="FF0000"/>
          </a:solidFill>
          <a:ln w="9525" cap="flat" cmpd="sng" algn="ctr">
            <a:no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4" name="Rectangle 23"/>
          <p:cNvSpPr/>
          <p:nvPr/>
        </p:nvSpPr>
        <p:spPr bwMode="auto">
          <a:xfrm>
            <a:off x="5388617" y="2773255"/>
            <a:ext cx="182880" cy="237255"/>
          </a:xfrm>
          <a:prstGeom prst="rect">
            <a:avLst/>
          </a:prstGeom>
          <a:solidFill>
            <a:srgbClr val="00B050"/>
          </a:solidFill>
          <a:ln w="9525" cap="flat" cmpd="sng" algn="ctr">
            <a:no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5" name="Rectangle 24"/>
          <p:cNvSpPr/>
          <p:nvPr/>
        </p:nvSpPr>
        <p:spPr>
          <a:xfrm>
            <a:off x="5652120" y="1956087"/>
            <a:ext cx="1018228"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a:ln w="11430"/>
                <a:effectLst>
                  <a:outerShdw blurRad="50800" dist="39000" dir="5460000" algn="tl">
                    <a:srgbClr val="000000">
                      <a:alpha val="38000"/>
                    </a:srgbClr>
                  </a:outerShdw>
                </a:effectLst>
              </a:rPr>
              <a:t>Subject</a:t>
            </a:r>
          </a:p>
        </p:txBody>
      </p:sp>
      <p:sp>
        <p:nvSpPr>
          <p:cNvPr id="26" name="Rectangle 25"/>
          <p:cNvSpPr/>
          <p:nvPr/>
        </p:nvSpPr>
        <p:spPr>
          <a:xfrm>
            <a:off x="5671448" y="2329467"/>
            <a:ext cx="1223413"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a:ln w="11430"/>
                <a:effectLst>
                  <a:outerShdw blurRad="50800" dist="39000" dir="5460000" algn="tl">
                    <a:srgbClr val="000000">
                      <a:alpha val="38000"/>
                    </a:srgbClr>
                  </a:outerShdw>
                </a:effectLst>
              </a:rPr>
              <a:t>Predicate</a:t>
            </a:r>
          </a:p>
        </p:txBody>
      </p:sp>
      <p:sp>
        <p:nvSpPr>
          <p:cNvPr id="27" name="Rectangle 26"/>
          <p:cNvSpPr/>
          <p:nvPr/>
        </p:nvSpPr>
        <p:spPr>
          <a:xfrm>
            <a:off x="5671765" y="2705397"/>
            <a:ext cx="902811"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a:ln w="11430"/>
                <a:effectLst>
                  <a:outerShdw blurRad="50800" dist="39000" dir="5460000" algn="tl">
                    <a:srgbClr val="000000">
                      <a:alpha val="38000"/>
                    </a:srgbClr>
                  </a:outerShdw>
                </a:effectLst>
              </a:rPr>
              <a:t>Object</a:t>
            </a:r>
          </a:p>
        </p:txBody>
      </p:sp>
      <p:sp>
        <p:nvSpPr>
          <p:cNvPr id="28" name="Rectangle 27"/>
          <p:cNvSpPr/>
          <p:nvPr/>
        </p:nvSpPr>
        <p:spPr bwMode="auto">
          <a:xfrm>
            <a:off x="5388617" y="3169495"/>
            <a:ext cx="182880" cy="237255"/>
          </a:xfrm>
          <a:prstGeom prst="rect">
            <a:avLst/>
          </a:prstGeom>
          <a:solidFill>
            <a:srgbClr val="CC3300"/>
          </a:solidFill>
          <a:ln w="9525" cap="flat" cmpd="sng" algn="ctr">
            <a:no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9" name="Rectangle 28"/>
          <p:cNvSpPr/>
          <p:nvPr/>
        </p:nvSpPr>
        <p:spPr>
          <a:xfrm>
            <a:off x="5667919" y="3086397"/>
            <a:ext cx="1428596"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a:ln w="11430"/>
                <a:effectLst>
                  <a:outerShdw blurRad="50800" dist="39000" dir="5460000" algn="tl">
                    <a:srgbClr val="000000">
                      <a:alpha val="38000"/>
                    </a:srgbClr>
                  </a:outerShdw>
                </a:effectLst>
              </a:rPr>
              <a:t>Blank node</a:t>
            </a:r>
          </a:p>
        </p:txBody>
      </p:sp>
      <p:sp>
        <p:nvSpPr>
          <p:cNvPr id="19" name="Down Arrow 18"/>
          <p:cNvSpPr/>
          <p:nvPr/>
        </p:nvSpPr>
        <p:spPr bwMode="auto">
          <a:xfrm>
            <a:off x="926304" y="3538190"/>
            <a:ext cx="339738" cy="627515"/>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1" name="TextBox 144"/>
          <p:cNvSpPr txBox="1">
            <a:spLocks noChangeArrowheads="1"/>
          </p:cNvSpPr>
          <p:nvPr/>
        </p:nvSpPr>
        <p:spPr bwMode="auto">
          <a:xfrm>
            <a:off x="4177454" y="4098612"/>
            <a:ext cx="4409526" cy="57451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r>
              <a:rPr lang="en-US" altLang="en-US" sz="1400" b="1" dirty="0"/>
              <a:t>:</a:t>
            </a:r>
            <a:r>
              <a:rPr lang="en-US" altLang="en-US" sz="1400" b="1" dirty="0">
                <a:solidFill>
                  <a:srgbClr val="0000FF"/>
                </a:solidFill>
              </a:rPr>
              <a:t>John</a:t>
            </a:r>
            <a:r>
              <a:rPr lang="en-US" altLang="en-US" sz="1400" b="1" dirty="0"/>
              <a:t>         :</a:t>
            </a:r>
            <a:r>
              <a:rPr lang="en-US" altLang="en-US" sz="1400" b="1" dirty="0">
                <a:solidFill>
                  <a:srgbClr val="FF0000"/>
                </a:solidFill>
              </a:rPr>
              <a:t>Loves</a:t>
            </a:r>
            <a:r>
              <a:rPr lang="en-US" altLang="en-US" sz="1400" b="1" dirty="0"/>
              <a:t>     [   :</a:t>
            </a:r>
            <a:r>
              <a:rPr lang="en-US" altLang="en-US" sz="1400" b="1" dirty="0">
                <a:solidFill>
                  <a:srgbClr val="FF0000"/>
                </a:solidFill>
              </a:rPr>
              <a:t>hasAge    </a:t>
            </a:r>
            <a:r>
              <a:rPr lang="en-US" altLang="en-US" sz="1400" b="1" dirty="0"/>
              <a:t> </a:t>
            </a:r>
            <a:r>
              <a:rPr lang="en-US" altLang="en-US" sz="1400" dirty="0"/>
              <a:t>"</a:t>
            </a:r>
            <a:r>
              <a:rPr lang="en-US" altLang="en-US" sz="1400" b="1" dirty="0">
                <a:solidFill>
                  <a:srgbClr val="00B050"/>
                </a:solidFill>
              </a:rPr>
              <a:t>29</a:t>
            </a:r>
            <a:r>
              <a:rPr lang="en-US" altLang="en-US" sz="1400" dirty="0"/>
              <a:t>"</a:t>
            </a:r>
            <a:r>
              <a:rPr lang="en-US" altLang="en-US" sz="1400" b="1" dirty="0"/>
              <a:t>   ]   .</a:t>
            </a:r>
          </a:p>
        </p:txBody>
      </p:sp>
      <p:sp>
        <p:nvSpPr>
          <p:cNvPr id="30" name="Rectangle 29"/>
          <p:cNvSpPr/>
          <p:nvPr/>
        </p:nvSpPr>
        <p:spPr>
          <a:xfrm>
            <a:off x="3957366" y="3660149"/>
            <a:ext cx="5112297"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a:t>
            </a:r>
            <a:r>
              <a:rPr lang="en-US" sz="2000" b="0" i="1" cap="none" spc="0" dirty="0">
                <a:ln w="0"/>
                <a:solidFill>
                  <a:schemeClr val="tx1"/>
                </a:solidFill>
                <a:effectLst>
                  <a:outerShdw blurRad="38100" dist="19050" dir="2700000" algn="tl" rotWithShape="0">
                    <a:schemeClr val="dk1">
                      <a:alpha val="40000"/>
                    </a:schemeClr>
                  </a:outerShdw>
                </a:effectLst>
              </a:rPr>
              <a:t>John loves someone who is 29 years old.</a:t>
            </a:r>
            <a:r>
              <a:rPr lang="en-US" sz="2000" b="0" cap="none" spc="0" dirty="0">
                <a:ln w="0"/>
                <a:solidFill>
                  <a:schemeClr val="tx1"/>
                </a:solidFill>
                <a:effectLst>
                  <a:outerShdw blurRad="38100" dist="19050" dir="2700000" algn="tl" rotWithShape="0">
                    <a:schemeClr val="dk1">
                      <a:alpha val="40000"/>
                    </a:schemeClr>
                  </a:outerShdw>
                </a:effectLst>
              </a:rPr>
              <a:t>” </a:t>
            </a:r>
          </a:p>
        </p:txBody>
      </p:sp>
      <p:sp>
        <p:nvSpPr>
          <p:cNvPr id="31" name="TextBox 144"/>
          <p:cNvSpPr txBox="1">
            <a:spLocks noChangeArrowheads="1"/>
          </p:cNvSpPr>
          <p:nvPr/>
        </p:nvSpPr>
        <p:spPr bwMode="auto">
          <a:xfrm>
            <a:off x="4177454" y="5673786"/>
            <a:ext cx="4409526" cy="57451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r>
              <a:rPr lang="en-US" altLang="en-US" sz="1400" b="1" dirty="0"/>
              <a:t>:</a:t>
            </a:r>
            <a:r>
              <a:rPr lang="en-US" altLang="en-US" sz="1400" b="1" dirty="0">
                <a:solidFill>
                  <a:srgbClr val="0000FF"/>
                </a:solidFill>
              </a:rPr>
              <a:t>John</a:t>
            </a:r>
            <a:r>
              <a:rPr lang="en-US" altLang="en-US" sz="1400" b="1" dirty="0"/>
              <a:t>         :</a:t>
            </a:r>
            <a:r>
              <a:rPr lang="en-US" altLang="en-US" sz="1400" b="1" dirty="0">
                <a:solidFill>
                  <a:srgbClr val="FF0000"/>
                </a:solidFill>
              </a:rPr>
              <a:t>Loves</a:t>
            </a:r>
            <a:r>
              <a:rPr lang="en-US" altLang="en-US" sz="1400" b="1" dirty="0"/>
              <a:t>     [   :</a:t>
            </a:r>
            <a:r>
              <a:rPr lang="en-US" altLang="en-US" sz="1400" b="1" dirty="0">
                <a:solidFill>
                  <a:srgbClr val="FF0000"/>
                </a:solidFill>
              </a:rPr>
              <a:t>Loves   </a:t>
            </a:r>
            <a:r>
              <a:rPr lang="en-US" altLang="en-US" sz="1400" b="1" dirty="0"/>
              <a:t>:</a:t>
            </a:r>
            <a:r>
              <a:rPr lang="en-US" altLang="en-US" sz="1400" b="1" dirty="0">
                <a:solidFill>
                  <a:srgbClr val="00B050"/>
                </a:solidFill>
              </a:rPr>
              <a:t>John</a:t>
            </a:r>
            <a:r>
              <a:rPr lang="en-US" altLang="en-US" sz="1400" b="1" dirty="0"/>
              <a:t>   ]   .</a:t>
            </a:r>
          </a:p>
        </p:txBody>
      </p:sp>
      <p:sp>
        <p:nvSpPr>
          <p:cNvPr id="32" name="Rectangle 31"/>
          <p:cNvSpPr/>
          <p:nvPr/>
        </p:nvSpPr>
        <p:spPr>
          <a:xfrm>
            <a:off x="3882025" y="5146115"/>
            <a:ext cx="5155579"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a:t>
            </a:r>
            <a:r>
              <a:rPr lang="en-US" sz="2000" b="0" i="1" cap="none" spc="0" dirty="0">
                <a:ln w="0"/>
                <a:solidFill>
                  <a:schemeClr val="tx1"/>
                </a:solidFill>
                <a:effectLst>
                  <a:outerShdw blurRad="38100" dist="19050" dir="2700000" algn="tl" rotWithShape="0">
                    <a:schemeClr val="dk1">
                      <a:alpha val="40000"/>
                    </a:schemeClr>
                  </a:outerShdw>
                </a:effectLst>
              </a:rPr>
              <a:t>John loves someone who loves him back.</a:t>
            </a:r>
            <a:r>
              <a:rPr lang="en-US" sz="2000" b="0" cap="none" spc="0" dirty="0">
                <a:ln w="0"/>
                <a:solidFill>
                  <a:schemeClr val="tx1"/>
                </a:solidFill>
                <a:effectLst>
                  <a:outerShdw blurRad="38100" dist="19050" dir="2700000" algn="tl" rotWithShape="0">
                    <a:schemeClr val="dk1">
                      <a:alpha val="40000"/>
                    </a:schemeClr>
                  </a:outerShdw>
                </a:effectLst>
              </a:rPr>
              <a:t>” </a:t>
            </a:r>
          </a:p>
        </p:txBody>
      </p:sp>
      <p:sp>
        <p:nvSpPr>
          <p:cNvPr id="2" name="Rectangle 1"/>
          <p:cNvSpPr/>
          <p:nvPr/>
        </p:nvSpPr>
        <p:spPr>
          <a:xfrm>
            <a:off x="1266042" y="3552137"/>
            <a:ext cx="110959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means</a:t>
            </a:r>
          </a:p>
        </p:txBody>
      </p:sp>
      <p:sp>
        <p:nvSpPr>
          <p:cNvPr id="3" name="Rounded Rectangular Callout 2"/>
          <p:cNvSpPr/>
          <p:nvPr/>
        </p:nvSpPr>
        <p:spPr bwMode="auto">
          <a:xfrm>
            <a:off x="259171" y="5963989"/>
            <a:ext cx="2304256" cy="705169"/>
          </a:xfrm>
          <a:prstGeom prst="wedgeRoundRectCallout">
            <a:avLst>
              <a:gd name="adj1" fmla="val -38111"/>
              <a:gd name="adj2" fmla="val -122809"/>
              <a:gd name="adj3" fmla="val 16667"/>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dirty="0">
                <a:ln>
                  <a:noFill/>
                </a:ln>
                <a:solidFill>
                  <a:schemeClr val="bg1"/>
                </a:solidFill>
                <a:effectLst/>
                <a:latin typeface="Arial" pitchFamily="34" charset="0"/>
              </a:rPr>
              <a:t>Something, someone, etc.</a:t>
            </a:r>
          </a:p>
        </p:txBody>
      </p:sp>
    </p:spTree>
    <p:extLst>
      <p:ext uri="{BB962C8B-B14F-4D97-AF65-F5344CB8AC3E}">
        <p14:creationId xmlns:p14="http://schemas.microsoft.com/office/powerpoint/2010/main" val="12200831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755650" y="74"/>
            <a:ext cx="7772400" cy="595313"/>
          </a:xfrm>
        </p:spPr>
        <p:txBody>
          <a:bodyPr/>
          <a:lstStyle/>
          <a:p>
            <a:pPr eaLnBrk="1" hangingPunct="1"/>
            <a:r>
              <a:rPr lang="en-US" altLang="en-US" sz="4000"/>
              <a:t>Some N3 syntax specifics</a:t>
            </a:r>
          </a:p>
        </p:txBody>
      </p:sp>
      <p:pic>
        <p:nvPicPr>
          <p:cNvPr id="158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7276" y="912887"/>
            <a:ext cx="3527574" cy="6400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8727" name="Rectangle 10"/>
          <p:cNvSpPr>
            <a:spLocks noChangeArrowheads="1"/>
          </p:cNvSpPr>
          <p:nvPr/>
        </p:nvSpPr>
        <p:spPr bwMode="auto">
          <a:xfrm>
            <a:off x="3903663" y="512763"/>
            <a:ext cx="484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hlinkClick r:id="rId3"/>
              </a:rPr>
              <a:t>http://www.w3.org/TeamSubmission/n3/</a:t>
            </a:r>
            <a:r>
              <a:rPr lang="en-US" altLang="en-US" sz="2000"/>
              <a:t> </a:t>
            </a:r>
          </a:p>
        </p:txBody>
      </p:sp>
      <p:sp>
        <p:nvSpPr>
          <p:cNvPr id="12" name="Rectangle 11"/>
          <p:cNvSpPr/>
          <p:nvPr/>
        </p:nvSpPr>
        <p:spPr>
          <a:xfrm>
            <a:off x="57186" y="2324958"/>
            <a:ext cx="8979347" cy="646331"/>
          </a:xfrm>
          <a:prstGeom prst="rect">
            <a:avLst/>
          </a:prstGeom>
          <a:solidFill>
            <a:schemeClr val="bg1">
              <a:lumMod val="75000"/>
            </a:schemeClr>
          </a:solidFill>
          <a:ln>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3600" b="1" cap="none" spc="0" dirty="0">
                <a:ln w="11430"/>
                <a:solidFill>
                  <a:srgbClr val="E00000"/>
                </a:solidFill>
                <a:effectLst>
                  <a:outerShdw blurRad="50800" dist="39000" dir="5460000" algn="tl">
                    <a:srgbClr val="000000">
                      <a:alpha val="38000"/>
                    </a:srgbClr>
                  </a:outerShdw>
                </a:effectLst>
              </a:rPr>
              <a:t>B</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cap="none" spc="0" dirty="0">
                <a:ln w="11430"/>
                <a:solidFill>
                  <a:srgbClr val="00B050"/>
                </a:solidFill>
                <a:effectLst>
                  <a:outerShdw blurRad="50800" dist="39000" dir="5460000" algn="tl">
                    <a:srgbClr val="000000">
                      <a:alpha val="38000"/>
                    </a:srgbClr>
                  </a:outerShdw>
                </a:effectLst>
              </a:rPr>
              <a:t>C</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cap="none" spc="0" dirty="0">
                <a:ln w="11430"/>
                <a:effectLst>
                  <a:outerShdw blurRad="50800" dist="39000" dir="5460000" algn="tl">
                    <a:srgbClr val="000000">
                      <a:alpha val="38000"/>
                    </a:srgbClr>
                  </a:outerShdw>
                </a:effectLst>
              </a:rPr>
              <a:t>,</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B050"/>
                </a:solidFill>
                <a:effectLst>
                  <a:outerShdw blurRad="50800" dist="39000" dir="5460000" algn="tl">
                    <a:srgbClr val="000000">
                      <a:alpha val="38000"/>
                    </a:srgbClr>
                  </a:outerShdw>
                </a:effectLst>
              </a:rPr>
              <a:t>D</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E00000"/>
                </a:solidFill>
                <a:effectLst>
                  <a:outerShdw blurRad="50800" dist="39000" dir="5460000" algn="tl">
                    <a:srgbClr val="000000">
                      <a:alpha val="38000"/>
                    </a:srgbClr>
                  </a:outerShdw>
                </a:effectLst>
              </a:rPr>
              <a:t>E</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B050"/>
                </a:solidFill>
                <a:effectLst>
                  <a:outerShdw blurRad="50800" dist="39000" dir="5460000" algn="tl">
                    <a:srgbClr val="000000">
                      <a:alpha val="38000"/>
                    </a:srgbClr>
                  </a:outerShdw>
                </a:effectLst>
              </a:rPr>
              <a:t>F</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E00000"/>
                </a:solidFill>
                <a:effectLst>
                  <a:outerShdw blurRad="50800" dist="39000" dir="5460000" algn="tl">
                    <a:srgbClr val="000000">
                      <a:alpha val="38000"/>
                    </a:srgbClr>
                  </a:outerShdw>
                </a:effectLst>
              </a:rPr>
              <a:t>G  </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E00000"/>
                </a:solidFill>
                <a:effectLst>
                  <a:outerShdw blurRad="50800" dist="39000" dir="5460000" algn="tl">
                    <a:srgbClr val="000000">
                      <a:alpha val="38000"/>
                    </a:srgbClr>
                  </a:outerShdw>
                </a:effectLst>
              </a:rPr>
              <a:t>H</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B050"/>
                </a:solidFill>
                <a:effectLst>
                  <a:outerShdw blurRad="50800" dist="39000" dir="5460000" algn="tl">
                    <a:srgbClr val="000000">
                      <a:alpha val="38000"/>
                    </a:srgbClr>
                  </a:outerShdw>
                </a:effectLst>
              </a:rPr>
              <a:t>I</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 , </a:t>
            </a:r>
            <a:r>
              <a:rPr lang="en-US" sz="3600" b="1" dirty="0">
                <a:ln w="11430"/>
                <a:solidFill>
                  <a:srgbClr val="00B050"/>
                </a:solidFill>
                <a:effectLst>
                  <a:outerShdw blurRad="50800" dist="39000" dir="5460000" algn="tl">
                    <a:srgbClr val="000000">
                      <a:alpha val="38000"/>
                    </a:srgbClr>
                  </a:outerShdw>
                </a:effectLst>
              </a:rPr>
              <a:t>J</a:t>
            </a: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effectLst>
                  <a:outerShdw blurRad="50800" dist="39000" dir="5460000" algn="tl">
                    <a:srgbClr val="000000">
                      <a:alpha val="38000"/>
                    </a:srgbClr>
                  </a:outerShdw>
                </a:effectLst>
              </a:rPr>
              <a:t>.</a:t>
            </a:r>
          </a:p>
        </p:txBody>
      </p:sp>
      <p:sp>
        <p:nvSpPr>
          <p:cNvPr id="19" name="Down Arrow 18"/>
          <p:cNvSpPr/>
          <p:nvPr/>
        </p:nvSpPr>
        <p:spPr bwMode="auto">
          <a:xfrm>
            <a:off x="1354724" y="3083529"/>
            <a:ext cx="436967" cy="548640"/>
          </a:xfrm>
          <a:prstGeom prst="downArrow">
            <a:avLst>
              <a:gd name="adj1" fmla="val 50000"/>
              <a:gd name="adj2" fmla="val 64550"/>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ndParaRPr>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 y="947739"/>
            <a:ext cx="3120093" cy="5677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77707" y="3711013"/>
            <a:ext cx="2394815" cy="3045369"/>
            <a:chOff x="170472" y="3278805"/>
            <a:chExt cx="2394815" cy="3045369"/>
          </a:xfrm>
        </p:grpSpPr>
        <p:sp>
          <p:nvSpPr>
            <p:cNvPr id="14" name="Rectangle 13"/>
            <p:cNvSpPr/>
            <p:nvPr/>
          </p:nvSpPr>
          <p:spPr bwMode="auto">
            <a:xfrm>
              <a:off x="223307" y="3306654"/>
              <a:ext cx="2341979" cy="301752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15" name="Rectangle 14"/>
            <p:cNvSpPr/>
            <p:nvPr/>
          </p:nvSpPr>
          <p:spPr>
            <a:xfrm>
              <a:off x="245051" y="3278805"/>
              <a:ext cx="2143023"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cap="none" spc="0" dirty="0">
                  <a:ln w="11430"/>
                  <a:solidFill>
                    <a:srgbClr val="E00000"/>
                  </a:solidFill>
                  <a:effectLst>
                    <a:outerShdw blurRad="50800" dist="39000" dir="5460000" algn="tl">
                      <a:srgbClr val="000000">
                        <a:alpha val="38000"/>
                      </a:srgbClr>
                    </a:outerShdw>
                  </a:effectLst>
                </a:rPr>
                <a:t>B</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cap="none" spc="0" dirty="0">
                  <a:ln w="11430"/>
                  <a:solidFill>
                    <a:srgbClr val="00B050"/>
                  </a:solidFill>
                  <a:effectLst>
                    <a:outerShdw blurRad="50800" dist="39000" dir="5460000" algn="tl">
                      <a:srgbClr val="000000">
                        <a:alpha val="38000"/>
                      </a:srgbClr>
                    </a:outerShdw>
                  </a:effectLst>
                </a:rPr>
                <a:t>C</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cap="none" spc="0" dirty="0">
                  <a:ln w="11430"/>
                  <a:effectLst>
                    <a:outerShdw blurRad="50800" dist="39000" dir="5460000" algn="tl">
                      <a:srgbClr val="000000">
                        <a:alpha val="38000"/>
                      </a:srgbClr>
                    </a:outerShdw>
                  </a:effectLst>
                </a:rPr>
                <a:t>.</a:t>
              </a:r>
            </a:p>
          </p:txBody>
        </p:sp>
        <p:sp>
          <p:nvSpPr>
            <p:cNvPr id="16" name="Rectangle 15"/>
            <p:cNvSpPr/>
            <p:nvPr/>
          </p:nvSpPr>
          <p:spPr>
            <a:xfrm>
              <a:off x="255470" y="3750176"/>
              <a:ext cx="2143023"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dirty="0">
                  <a:ln w="11430"/>
                  <a:solidFill>
                    <a:srgbClr val="E00000"/>
                  </a:solidFill>
                  <a:effectLst>
                    <a:outerShdw blurRad="50800" dist="39000" dir="5460000" algn="tl">
                      <a:srgbClr val="000000">
                        <a:alpha val="38000"/>
                      </a:srgbClr>
                    </a:outerShdw>
                  </a:effectLst>
                </a:rPr>
                <a:t>B</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00B050"/>
                  </a:solidFill>
                  <a:effectLst>
                    <a:outerShdw blurRad="50800" dist="39000" dir="5460000" algn="tl">
                      <a:srgbClr val="000000">
                        <a:alpha val="38000"/>
                      </a:srgbClr>
                    </a:outerShdw>
                  </a:effectLst>
                </a:rPr>
                <a:t>D</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effectLst>
                    <a:outerShdw blurRad="50800" dist="39000" dir="5460000" algn="tl">
                      <a:srgbClr val="000000">
                        <a:alpha val="38000"/>
                      </a:srgbClr>
                    </a:outerShdw>
                  </a:effectLst>
                </a:rPr>
                <a:t>.</a:t>
              </a:r>
            </a:p>
          </p:txBody>
        </p:sp>
        <p:sp>
          <p:nvSpPr>
            <p:cNvPr id="17" name="Rectangle 16"/>
            <p:cNvSpPr/>
            <p:nvPr/>
          </p:nvSpPr>
          <p:spPr>
            <a:xfrm>
              <a:off x="279475" y="4261266"/>
              <a:ext cx="2082108"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dirty="0">
                  <a:ln w="11430"/>
                  <a:solidFill>
                    <a:srgbClr val="E00000"/>
                  </a:solidFill>
                  <a:effectLst>
                    <a:outerShdw blurRad="50800" dist="39000" dir="5460000" algn="tl">
                      <a:srgbClr val="000000">
                        <a:alpha val="38000"/>
                      </a:srgbClr>
                    </a:outerShdw>
                  </a:effectLst>
                </a:rPr>
                <a:t>E</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00B050"/>
                  </a:solidFill>
                  <a:effectLst>
                    <a:outerShdw blurRad="50800" dist="39000" dir="5460000" algn="tl">
                      <a:srgbClr val="000000">
                        <a:alpha val="38000"/>
                      </a:srgbClr>
                    </a:outerShdw>
                  </a:effectLst>
                </a:rPr>
                <a:t>F</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effectLst>
                    <a:outerShdw blurRad="50800" dist="39000" dir="5460000" algn="tl">
                      <a:srgbClr val="000000">
                        <a:alpha val="38000"/>
                      </a:srgbClr>
                    </a:outerShdw>
                  </a:effectLst>
                </a:rPr>
                <a:t>.</a:t>
              </a:r>
            </a:p>
          </p:txBody>
        </p:sp>
        <p:sp>
          <p:nvSpPr>
            <p:cNvPr id="21" name="Rectangle 20"/>
            <p:cNvSpPr/>
            <p:nvPr/>
          </p:nvSpPr>
          <p:spPr>
            <a:xfrm>
              <a:off x="281199" y="4751476"/>
              <a:ext cx="2284088"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dirty="0">
                  <a:ln w="11430"/>
                  <a:solidFill>
                    <a:srgbClr val="E00000"/>
                  </a:solidFill>
                  <a:effectLst>
                    <a:outerShdw blurRad="50800" dist="39000" dir="5460000" algn="tl">
                      <a:srgbClr val="000000">
                        <a:alpha val="38000"/>
                      </a:srgbClr>
                    </a:outerShdw>
                  </a:effectLst>
                </a:rPr>
                <a:t>G</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i="1" dirty="0">
                  <a:ln w="11430"/>
                  <a:solidFill>
                    <a:srgbClr val="CC3300"/>
                  </a:solidFill>
                  <a:effectLst>
                    <a:outerShdw blurRad="50800" dist="39000" dir="5460000" algn="tl">
                      <a:srgbClr val="000000">
                        <a:alpha val="38000"/>
                      </a:srgbClr>
                    </a:outerShdw>
                  </a:effectLst>
                </a:rPr>
                <a:t>?x?</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effectLst>
                    <a:outerShdw blurRad="50800" dist="39000" dir="5460000" algn="tl">
                      <a:srgbClr val="000000">
                        <a:alpha val="38000"/>
                      </a:srgbClr>
                    </a:outerShdw>
                  </a:effectLst>
                </a:rPr>
                <a:t>.</a:t>
              </a:r>
            </a:p>
          </p:txBody>
        </p:sp>
        <p:sp>
          <p:nvSpPr>
            <p:cNvPr id="22" name="Rectangle 21"/>
            <p:cNvSpPr/>
            <p:nvPr/>
          </p:nvSpPr>
          <p:spPr>
            <a:xfrm>
              <a:off x="170472" y="5249768"/>
              <a:ext cx="2217274"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i="1" dirty="0">
                  <a:ln w="11430"/>
                  <a:solidFill>
                    <a:srgbClr val="CC3300"/>
                  </a:solidFill>
                  <a:effectLst>
                    <a:outerShdw blurRad="50800" dist="39000" dir="5460000" algn="tl">
                      <a:srgbClr val="000000">
                        <a:alpha val="38000"/>
                      </a:srgbClr>
                    </a:outerShdw>
                  </a:effectLst>
                </a:rPr>
                <a:t>?x?</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E00000"/>
                  </a:solidFill>
                  <a:effectLst>
                    <a:outerShdw blurRad="50800" dist="39000" dir="5460000" algn="tl">
                      <a:srgbClr val="000000">
                        <a:alpha val="38000"/>
                      </a:srgbClr>
                    </a:outerShdw>
                  </a:effectLst>
                </a:rPr>
                <a:t>H  </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00B050"/>
                  </a:solidFill>
                  <a:effectLst>
                    <a:outerShdw blurRad="50800" dist="39000" dir="5460000" algn="tl">
                      <a:srgbClr val="000000">
                        <a:alpha val="38000"/>
                      </a:srgbClr>
                    </a:outerShdw>
                  </a:effectLst>
                </a:rPr>
                <a:t>I</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effectLst>
                    <a:outerShdw blurRad="50800" dist="39000" dir="5460000" algn="tl">
                      <a:srgbClr val="000000">
                        <a:alpha val="38000"/>
                      </a:srgbClr>
                    </a:outerShdw>
                  </a:effectLst>
                </a:rPr>
                <a:t>.</a:t>
              </a:r>
            </a:p>
          </p:txBody>
        </p:sp>
        <p:sp>
          <p:nvSpPr>
            <p:cNvPr id="23" name="Rectangle 22"/>
            <p:cNvSpPr/>
            <p:nvPr/>
          </p:nvSpPr>
          <p:spPr>
            <a:xfrm>
              <a:off x="311455" y="5765368"/>
              <a:ext cx="2102948"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en-US" sz="2800" b="1" dirty="0">
                  <a:ln w="11430"/>
                  <a:solidFill>
                    <a:srgbClr val="E00000"/>
                  </a:solidFill>
                  <a:effectLst>
                    <a:outerShdw blurRad="50800" dist="39000" dir="5460000" algn="tl">
                      <a:srgbClr val="000000">
                        <a:alpha val="38000"/>
                      </a:srgbClr>
                    </a:outerShdw>
                  </a:effectLst>
                </a:rPr>
                <a:t>G</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solidFill>
                    <a:srgbClr val="00B050"/>
                  </a:solidFill>
                  <a:effectLst>
                    <a:outerShdw blurRad="50800" dist="39000" dir="5460000" algn="tl">
                      <a:srgbClr val="000000">
                        <a:alpha val="38000"/>
                      </a:srgbClr>
                    </a:outerShdw>
                  </a:effectLst>
                </a:rPr>
                <a:t>J</a:t>
              </a: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effectLst>
                    <a:outerShdw blurRad="50800" dist="39000" dir="5460000" algn="tl">
                      <a:srgbClr val="000000">
                        <a:alpha val="38000"/>
                      </a:srgbClr>
                    </a:outerShdw>
                  </a:effectLst>
                </a:rPr>
                <a:t>.</a:t>
              </a:r>
            </a:p>
          </p:txBody>
        </p:sp>
      </p:grpSp>
      <p:sp>
        <p:nvSpPr>
          <p:cNvPr id="3" name="Rectangle 2"/>
          <p:cNvSpPr/>
          <p:nvPr/>
        </p:nvSpPr>
        <p:spPr>
          <a:xfrm>
            <a:off x="1675198" y="1619379"/>
            <a:ext cx="5144358"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One N3 “sentence” – many triples</a:t>
            </a:r>
          </a:p>
        </p:txBody>
      </p:sp>
      <p:sp>
        <p:nvSpPr>
          <p:cNvPr id="4" name="Rectangle 3"/>
          <p:cNvSpPr/>
          <p:nvPr/>
        </p:nvSpPr>
        <p:spPr bwMode="auto">
          <a:xfrm>
            <a:off x="3057061" y="3224000"/>
            <a:ext cx="182880" cy="237255"/>
          </a:xfrm>
          <a:prstGeom prst="rect">
            <a:avLst/>
          </a:prstGeom>
          <a:solidFill>
            <a:srgbClr val="0000FF"/>
          </a:solidFill>
          <a:ln w="9525" cap="flat" cmpd="sng" algn="ctr">
            <a:no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4" name="Rectangle 23"/>
          <p:cNvSpPr/>
          <p:nvPr/>
        </p:nvSpPr>
        <p:spPr bwMode="auto">
          <a:xfrm>
            <a:off x="3057061" y="3590578"/>
            <a:ext cx="182880" cy="237255"/>
          </a:xfrm>
          <a:prstGeom prst="rect">
            <a:avLst/>
          </a:prstGeom>
          <a:solidFill>
            <a:srgbClr val="FF0000"/>
          </a:solidFill>
          <a:ln w="9525" cap="flat" cmpd="sng" algn="ctr">
            <a:no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5" name="Rectangle 24"/>
          <p:cNvSpPr/>
          <p:nvPr/>
        </p:nvSpPr>
        <p:spPr bwMode="auto">
          <a:xfrm>
            <a:off x="3057061" y="3974179"/>
            <a:ext cx="182880" cy="237255"/>
          </a:xfrm>
          <a:prstGeom prst="rect">
            <a:avLst/>
          </a:prstGeom>
          <a:solidFill>
            <a:srgbClr val="00B050"/>
          </a:solidFill>
          <a:ln w="9525" cap="flat" cmpd="sng" algn="ctr">
            <a:no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26" name="Rectangle 25"/>
          <p:cNvSpPr/>
          <p:nvPr/>
        </p:nvSpPr>
        <p:spPr>
          <a:xfrm>
            <a:off x="3320564" y="3157011"/>
            <a:ext cx="1018228"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a:ln w="11430"/>
                <a:effectLst>
                  <a:outerShdw blurRad="50800" dist="39000" dir="5460000" algn="tl">
                    <a:srgbClr val="000000">
                      <a:alpha val="38000"/>
                    </a:srgbClr>
                  </a:outerShdw>
                </a:effectLst>
              </a:rPr>
              <a:t>Subject</a:t>
            </a:r>
          </a:p>
        </p:txBody>
      </p:sp>
      <p:sp>
        <p:nvSpPr>
          <p:cNvPr id="27" name="Rectangle 26"/>
          <p:cNvSpPr/>
          <p:nvPr/>
        </p:nvSpPr>
        <p:spPr>
          <a:xfrm>
            <a:off x="3339892" y="3530391"/>
            <a:ext cx="1223413"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a:ln w="11430"/>
                <a:effectLst>
                  <a:outerShdw blurRad="50800" dist="39000" dir="5460000" algn="tl">
                    <a:srgbClr val="000000">
                      <a:alpha val="38000"/>
                    </a:srgbClr>
                  </a:outerShdw>
                </a:effectLst>
              </a:rPr>
              <a:t>Predicate</a:t>
            </a:r>
          </a:p>
        </p:txBody>
      </p:sp>
      <p:sp>
        <p:nvSpPr>
          <p:cNvPr id="28" name="Rectangle 27"/>
          <p:cNvSpPr/>
          <p:nvPr/>
        </p:nvSpPr>
        <p:spPr>
          <a:xfrm>
            <a:off x="3340209" y="3906321"/>
            <a:ext cx="902811"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a:ln w="11430"/>
                <a:effectLst>
                  <a:outerShdw blurRad="50800" dist="39000" dir="5460000" algn="tl">
                    <a:srgbClr val="000000">
                      <a:alpha val="38000"/>
                    </a:srgbClr>
                  </a:outerShdw>
                </a:effectLst>
              </a:rPr>
              <a:t>Object</a:t>
            </a:r>
          </a:p>
        </p:txBody>
      </p:sp>
      <p:pic>
        <p:nvPicPr>
          <p:cNvPr id="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901167"/>
            <a:ext cx="2226140" cy="6629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29"/>
          <p:cNvSpPr/>
          <p:nvPr/>
        </p:nvSpPr>
        <p:spPr bwMode="auto">
          <a:xfrm>
            <a:off x="3072301" y="4355179"/>
            <a:ext cx="182880" cy="237255"/>
          </a:xfrm>
          <a:prstGeom prst="rect">
            <a:avLst/>
          </a:prstGeom>
          <a:solidFill>
            <a:srgbClr val="CC3300"/>
          </a:solidFill>
          <a:ln w="9525" cap="flat" cmpd="sng" algn="ctr">
            <a:noFill/>
            <a:prstDash val="solid"/>
            <a:round/>
            <a:headEnd type="none" w="med" len="med"/>
            <a:tailEnd type="none" w="med" len="med"/>
          </a:ln>
          <a:effectLst/>
        </p:spPr>
        <p:txBody>
          <a:bodyPr vert="horz" wrap="non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31" name="Rectangle 30"/>
          <p:cNvSpPr/>
          <p:nvPr/>
        </p:nvSpPr>
        <p:spPr>
          <a:xfrm>
            <a:off x="3351603" y="4272081"/>
            <a:ext cx="1428596"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a:ln w="11430"/>
                <a:effectLst>
                  <a:outerShdw blurRad="50800" dist="39000" dir="5460000" algn="tl">
                    <a:srgbClr val="000000">
                      <a:alpha val="38000"/>
                    </a:srgbClr>
                  </a:outerShdw>
                </a:effectLst>
              </a:rPr>
              <a:t>Blank node</a:t>
            </a:r>
          </a:p>
        </p:txBody>
      </p:sp>
      <p:sp>
        <p:nvSpPr>
          <p:cNvPr id="32" name="TextBox 144"/>
          <p:cNvSpPr txBox="1">
            <a:spLocks noChangeArrowheads="1"/>
          </p:cNvSpPr>
          <p:nvPr/>
        </p:nvSpPr>
        <p:spPr bwMode="auto">
          <a:xfrm>
            <a:off x="3072302" y="5093257"/>
            <a:ext cx="5964231" cy="57451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a:t>
            </a:r>
            <a:r>
              <a:rPr lang="en-US" altLang="en-US" sz="1400" b="1" dirty="0"/>
              <a:t>&gt;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r>
              <a:rPr lang="en-US" altLang="en-US" sz="1400" b="1" dirty="0"/>
              <a:t>:</a:t>
            </a:r>
            <a:r>
              <a:rPr lang="en-US" altLang="en-US" sz="1400" b="1" dirty="0">
                <a:solidFill>
                  <a:srgbClr val="0000FF"/>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00B050"/>
                </a:solidFill>
              </a:rPr>
              <a:t>Mary</a:t>
            </a:r>
            <a:r>
              <a:rPr lang="en-US" altLang="en-US" sz="1400" b="1" dirty="0"/>
              <a:t> , :</a:t>
            </a:r>
            <a:r>
              <a:rPr lang="en-US" altLang="en-US" sz="1400" b="1" dirty="0">
                <a:solidFill>
                  <a:srgbClr val="00B050"/>
                </a:solidFill>
              </a:rPr>
              <a:t>Jane</a:t>
            </a:r>
            <a:r>
              <a:rPr lang="en-US" altLang="en-US" sz="1400" b="1" dirty="0"/>
              <a:t> , [ :</a:t>
            </a:r>
            <a:r>
              <a:rPr lang="en-US" altLang="en-US" sz="1400" b="1" dirty="0">
                <a:solidFill>
                  <a:srgbClr val="FF0000"/>
                </a:solidFill>
              </a:rPr>
              <a:t>Loves   </a:t>
            </a:r>
            <a:r>
              <a:rPr lang="en-US" altLang="en-US" sz="1400" b="1" dirty="0"/>
              <a:t>:</a:t>
            </a:r>
            <a:r>
              <a:rPr lang="en-US" altLang="en-US" sz="1400" b="1" dirty="0">
                <a:solidFill>
                  <a:srgbClr val="00B050"/>
                </a:solidFill>
              </a:rPr>
              <a:t>John</a:t>
            </a:r>
            <a:r>
              <a:rPr lang="en-US" altLang="en-US" sz="1400" b="1" dirty="0"/>
              <a:t> ]  ;   :</a:t>
            </a:r>
            <a:r>
              <a:rPr lang="en-US" altLang="en-US" sz="1400" b="1" dirty="0">
                <a:solidFill>
                  <a:srgbClr val="FF0000"/>
                </a:solidFill>
              </a:rPr>
              <a:t>hasAge</a:t>
            </a:r>
            <a:r>
              <a:rPr lang="en-US" altLang="en-US" sz="1400" b="1" dirty="0"/>
              <a:t>    </a:t>
            </a:r>
            <a:r>
              <a:rPr lang="en-US" altLang="en-US" sz="1400" dirty="0"/>
              <a:t>"</a:t>
            </a:r>
            <a:r>
              <a:rPr lang="en-US" altLang="en-US" sz="1400" b="1" dirty="0">
                <a:solidFill>
                  <a:srgbClr val="7030A0"/>
                </a:solidFill>
              </a:rPr>
              <a:t>25</a:t>
            </a:r>
            <a:r>
              <a:rPr lang="en-US" altLang="en-US" sz="1400" dirty="0"/>
              <a:t>"</a:t>
            </a:r>
            <a:r>
              <a:rPr lang="en-US" altLang="en-US" sz="1400" b="1" dirty="0"/>
              <a:t>    .</a:t>
            </a:r>
          </a:p>
        </p:txBody>
      </p:sp>
      <p:sp>
        <p:nvSpPr>
          <p:cNvPr id="33" name="Rectangle 32"/>
          <p:cNvSpPr/>
          <p:nvPr/>
        </p:nvSpPr>
        <p:spPr>
          <a:xfrm>
            <a:off x="3480175" y="5834947"/>
            <a:ext cx="5148483" cy="707886"/>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a:t>
            </a:r>
            <a:r>
              <a:rPr lang="en-US" sz="2000" b="0" i="1" cap="none" spc="0" dirty="0">
                <a:ln w="0"/>
                <a:solidFill>
                  <a:schemeClr val="tx1"/>
                </a:solidFill>
                <a:effectLst>
                  <a:outerShdw blurRad="38100" dist="19050" dir="2700000" algn="tl" rotWithShape="0">
                    <a:schemeClr val="dk1">
                      <a:alpha val="40000"/>
                    </a:schemeClr>
                  </a:outerShdw>
                </a:effectLst>
              </a:rPr>
              <a:t>25 years old John loves Mary, Jane and also someone else who loves him back.</a:t>
            </a:r>
            <a:r>
              <a:rPr lang="en-US" sz="20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1860190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226" y="1300916"/>
            <a:ext cx="9050504" cy="769441"/>
          </a:xfrm>
          <a:prstGeom prst="rect">
            <a:avLst/>
          </a:prstGeom>
        </p:spPr>
        <p:txBody>
          <a:bodyPr wrap="square">
            <a:spAutoFit/>
          </a:bodyPr>
          <a:lstStyle/>
          <a:p>
            <a:r>
              <a:rPr lang="en-US" sz="2000" dirty="0"/>
              <a:t>N3 may support "</a:t>
            </a:r>
            <a:r>
              <a:rPr lang="en-US" sz="2400" b="1" dirty="0">
                <a:solidFill>
                  <a:srgbClr val="7030A0"/>
                </a:solidFill>
              </a:rPr>
              <a:t>collections</a:t>
            </a:r>
            <a:r>
              <a:rPr lang="en-US" sz="2000" dirty="0"/>
              <a:t>" to represent ordered collections of resources enclosed by parentheses ("( )"). The contained resources are called members.</a:t>
            </a:r>
          </a:p>
        </p:txBody>
      </p:sp>
      <p:pic>
        <p:nvPicPr>
          <p:cNvPr id="9" name="Picture 8"/>
          <p:cNvPicPr>
            <a:picLocks noChangeAspect="1"/>
          </p:cNvPicPr>
          <p:nvPr/>
        </p:nvPicPr>
        <p:blipFill>
          <a:blip r:embed="rId2"/>
          <a:stretch>
            <a:fillRect/>
          </a:stretch>
        </p:blipFill>
        <p:spPr>
          <a:xfrm>
            <a:off x="54414" y="2556018"/>
            <a:ext cx="3503291" cy="910708"/>
          </a:xfrm>
          <a:prstGeom prst="rect">
            <a:avLst/>
          </a:prstGeom>
          <a:ln w="19050">
            <a:solidFill>
              <a:schemeClr val="tx1"/>
            </a:solidFill>
          </a:ln>
        </p:spPr>
      </p:pic>
      <p:pic>
        <p:nvPicPr>
          <p:cNvPr id="10" name="Picture 9"/>
          <p:cNvPicPr>
            <a:picLocks noChangeAspect="1"/>
          </p:cNvPicPr>
          <p:nvPr/>
        </p:nvPicPr>
        <p:blipFill>
          <a:blip r:embed="rId3"/>
          <a:stretch>
            <a:fillRect/>
          </a:stretch>
        </p:blipFill>
        <p:spPr>
          <a:xfrm>
            <a:off x="63828" y="3621052"/>
            <a:ext cx="4392221" cy="573235"/>
          </a:xfrm>
          <a:prstGeom prst="rect">
            <a:avLst/>
          </a:prstGeom>
          <a:ln w="19050">
            <a:solidFill>
              <a:schemeClr val="tx1"/>
            </a:solidFill>
          </a:ln>
        </p:spPr>
      </p:pic>
      <p:pic>
        <p:nvPicPr>
          <p:cNvPr id="11" name="Picture 10"/>
          <p:cNvPicPr>
            <a:picLocks noChangeAspect="1"/>
          </p:cNvPicPr>
          <p:nvPr/>
        </p:nvPicPr>
        <p:blipFill>
          <a:blip r:embed="rId4"/>
          <a:stretch>
            <a:fillRect/>
          </a:stretch>
        </p:blipFill>
        <p:spPr>
          <a:xfrm>
            <a:off x="60954" y="4529466"/>
            <a:ext cx="5395219" cy="610644"/>
          </a:xfrm>
          <a:prstGeom prst="rect">
            <a:avLst/>
          </a:prstGeom>
          <a:ln w="19050">
            <a:solidFill>
              <a:schemeClr val="tx1"/>
            </a:solidFill>
          </a:ln>
        </p:spPr>
      </p:pic>
      <p:sp>
        <p:nvSpPr>
          <p:cNvPr id="35" name="TextBox 144"/>
          <p:cNvSpPr txBox="1">
            <a:spLocks noChangeArrowheads="1"/>
          </p:cNvSpPr>
          <p:nvPr/>
        </p:nvSpPr>
        <p:spPr bwMode="auto">
          <a:xfrm>
            <a:off x="5203754" y="2917179"/>
            <a:ext cx="3832779" cy="523220"/>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FontTx/>
              <a:buNone/>
            </a:pPr>
            <a:r>
              <a:rPr lang="en-US" altLang="en-US" sz="1400" b="1" dirty="0"/>
              <a:t>:</a:t>
            </a:r>
            <a:r>
              <a:rPr lang="en-US" altLang="en-US" sz="1400" b="1" dirty="0">
                <a:solidFill>
                  <a:srgbClr val="0000FF"/>
                </a:solidFill>
              </a:rPr>
              <a:t>description_logic_handbook</a:t>
            </a:r>
            <a:r>
              <a:rPr lang="en-US" altLang="en-US" sz="1400" b="1" dirty="0">
                <a:solidFill>
                  <a:srgbClr val="FF0000"/>
                </a:solidFill>
              </a:rPr>
              <a:t> </a:t>
            </a:r>
            <a:r>
              <a:rPr lang="en-US" altLang="en-US" sz="1400" b="1" dirty="0"/>
              <a:t>a :</a:t>
            </a:r>
            <a:r>
              <a:rPr lang="en-US" altLang="en-US" sz="1400" b="1" dirty="0">
                <a:solidFill>
                  <a:srgbClr val="00B050"/>
                </a:solidFill>
              </a:rPr>
              <a:t>Book</a:t>
            </a:r>
            <a:r>
              <a:rPr lang="en-US" altLang="en-US" sz="1400" b="1" dirty="0">
                <a:solidFill>
                  <a:srgbClr val="FF0000"/>
                </a:solidFill>
              </a:rPr>
              <a:t> </a:t>
            </a:r>
            <a:r>
              <a:rPr lang="en-US" altLang="en-US" sz="1400" b="1" dirty="0"/>
              <a:t>;</a:t>
            </a:r>
            <a:r>
              <a:rPr lang="en-US" altLang="en-US" sz="1400" b="1" dirty="0">
                <a:solidFill>
                  <a:srgbClr val="FF0000"/>
                </a:solidFill>
              </a:rPr>
              <a:t> </a:t>
            </a:r>
            <a:r>
              <a:rPr lang="en-US" altLang="en-US" sz="1400" b="1" dirty="0"/>
              <a:t>:</a:t>
            </a:r>
            <a:r>
              <a:rPr lang="en-US" altLang="en-US" sz="1400" b="1" dirty="0">
                <a:solidFill>
                  <a:srgbClr val="FF0000"/>
                </a:solidFill>
              </a:rPr>
              <a:t>author </a:t>
            </a:r>
            <a:r>
              <a:rPr lang="en-US" altLang="en-US" sz="1400" b="1" dirty="0"/>
              <a:t>:</a:t>
            </a:r>
            <a:r>
              <a:rPr lang="en-US" altLang="en-US" sz="1400" b="1" dirty="0" err="1">
                <a:solidFill>
                  <a:srgbClr val="00B050"/>
                </a:solidFill>
              </a:rPr>
              <a:t>deborah</a:t>
            </a:r>
            <a:r>
              <a:rPr lang="en-US" altLang="en-US" sz="1400" b="1" dirty="0"/>
              <a:t> ,  :</a:t>
            </a:r>
            <a:r>
              <a:rPr lang="en-US" altLang="en-US" sz="1400" b="1" dirty="0" err="1">
                <a:solidFill>
                  <a:srgbClr val="00B050"/>
                </a:solidFill>
              </a:rPr>
              <a:t>daniele</a:t>
            </a:r>
            <a:r>
              <a:rPr lang="en-US" altLang="en-US" sz="1400" b="1" dirty="0"/>
              <a:t> ,  :</a:t>
            </a:r>
            <a:r>
              <a:rPr lang="en-US" altLang="en-US" sz="1400" b="1" dirty="0">
                <a:solidFill>
                  <a:srgbClr val="00B050"/>
                </a:solidFill>
              </a:rPr>
              <a:t>peter </a:t>
            </a:r>
            <a:r>
              <a:rPr lang="en-US" altLang="en-US" sz="1400" b="1" dirty="0"/>
              <a:t>.</a:t>
            </a:r>
          </a:p>
        </p:txBody>
      </p:sp>
      <p:sp>
        <p:nvSpPr>
          <p:cNvPr id="18" name="Right Arrow 17"/>
          <p:cNvSpPr/>
          <p:nvPr/>
        </p:nvSpPr>
        <p:spPr bwMode="auto">
          <a:xfrm>
            <a:off x="3444616" y="2988265"/>
            <a:ext cx="1631439" cy="287833"/>
          </a:xfrm>
          <a:prstGeom prst="rightArrow">
            <a:avLst>
              <a:gd name="adj1" fmla="val 50000"/>
              <a:gd name="adj2" fmla="val 107325"/>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mc:AlternateContent xmlns:mc="http://schemas.openxmlformats.org/markup-compatibility/2006" xmlns:a14="http://schemas.microsoft.com/office/drawing/2010/main">
        <mc:Choice Requires="a14">
          <p:sp>
            <p:nvSpPr>
              <p:cNvPr id="34" name="TextBox 33"/>
              <p:cNvSpPr txBox="1"/>
              <p:nvPr/>
            </p:nvSpPr>
            <p:spPr>
              <a:xfrm>
                <a:off x="3961814" y="2275611"/>
                <a:ext cx="710131"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34" name="TextBox 33"/>
              <p:cNvSpPr txBox="1">
                <a:spLocks noRot="1" noChangeAspect="1" noMove="1" noResize="1" noEditPoints="1" noAdjustHandles="1" noChangeArrowheads="1" noChangeShapeType="1" noTextEdit="1"/>
              </p:cNvSpPr>
              <p:nvPr/>
            </p:nvSpPr>
            <p:spPr>
              <a:xfrm>
                <a:off x="3961814" y="2275611"/>
                <a:ext cx="710131" cy="830997"/>
              </a:xfrm>
              <a:prstGeom prst="rect">
                <a:avLst/>
              </a:prstGeom>
              <a:blipFill>
                <a:blip r:embed="rId5"/>
                <a:stretch>
                  <a:fillRect/>
                </a:stretch>
              </a:blipFill>
            </p:spPr>
            <p:txBody>
              <a:bodyPr/>
              <a:lstStyle/>
              <a:p>
                <a:r>
                  <a:rPr lang="en-US">
                    <a:noFill/>
                  </a:rPr>
                  <a:t> </a:t>
                </a:r>
              </a:p>
            </p:txBody>
          </p:sp>
        </mc:Fallback>
      </mc:AlternateContent>
      <p:sp>
        <p:nvSpPr>
          <p:cNvPr id="39" name="TextBox 144"/>
          <p:cNvSpPr txBox="1">
            <a:spLocks noChangeArrowheads="1"/>
          </p:cNvSpPr>
          <p:nvPr/>
        </p:nvSpPr>
        <p:spPr bwMode="auto">
          <a:xfrm>
            <a:off x="5888496" y="3605863"/>
            <a:ext cx="3155377" cy="84125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FontTx/>
              <a:buNone/>
            </a:pPr>
            <a:r>
              <a:rPr lang="en-US" altLang="en-US" sz="1400" b="1" dirty="0"/>
              <a:t>:</a:t>
            </a:r>
            <a:r>
              <a:rPr lang="en-US" altLang="en-US" sz="1400" b="1" dirty="0">
                <a:solidFill>
                  <a:srgbClr val="0000FF"/>
                </a:solidFill>
              </a:rPr>
              <a:t>Fred</a:t>
            </a:r>
            <a:r>
              <a:rPr lang="en-US" altLang="en-US" sz="1400" b="1" dirty="0">
                <a:solidFill>
                  <a:srgbClr val="FF0000"/>
                </a:solidFill>
              </a:rPr>
              <a:t>    </a:t>
            </a:r>
            <a:r>
              <a:rPr lang="en-US" altLang="en-US" sz="1400" b="1" dirty="0"/>
              <a:t>:</a:t>
            </a:r>
            <a:r>
              <a:rPr lang="en-US" altLang="en-US" sz="1400" b="1" dirty="0">
                <a:solidFill>
                  <a:srgbClr val="FF0000"/>
                </a:solidFill>
              </a:rPr>
              <a:t>approved </a:t>
            </a:r>
            <a:r>
              <a:rPr lang="en-US" altLang="en-US" sz="1400" b="1" dirty="0"/>
              <a:t>:</a:t>
            </a:r>
            <a:r>
              <a:rPr lang="en-US" altLang="en-US" sz="1400" b="1" dirty="0">
                <a:solidFill>
                  <a:srgbClr val="00B050"/>
                </a:solidFill>
              </a:rPr>
              <a:t>resolution123 </a:t>
            </a:r>
            <a:r>
              <a:rPr lang="en-US" altLang="en-US" sz="1400" b="1" dirty="0"/>
              <a:t>.</a:t>
            </a:r>
          </a:p>
          <a:p>
            <a:pPr algn="just" eaLnBrk="1" hangingPunct="1">
              <a:spcBef>
                <a:spcPts val="200"/>
              </a:spcBef>
              <a:spcAft>
                <a:spcPts val="200"/>
              </a:spcAft>
              <a:buNone/>
            </a:pPr>
            <a:r>
              <a:rPr lang="en-US" altLang="en-US" sz="1400" b="1" dirty="0"/>
              <a:t>:</a:t>
            </a:r>
            <a:r>
              <a:rPr lang="en-US" altLang="en-US" sz="1400" b="1" dirty="0">
                <a:solidFill>
                  <a:srgbClr val="0000FF"/>
                </a:solidFill>
              </a:rPr>
              <a:t>Wilma</a:t>
            </a:r>
            <a:r>
              <a:rPr lang="en-US" altLang="en-US" sz="1400" b="1" dirty="0">
                <a:solidFill>
                  <a:srgbClr val="FF0000"/>
                </a:solidFill>
              </a:rPr>
              <a:t> </a:t>
            </a:r>
            <a:r>
              <a:rPr lang="en-US" altLang="en-US" sz="1400" b="1" dirty="0"/>
              <a:t>:</a:t>
            </a:r>
            <a:r>
              <a:rPr lang="en-US" altLang="en-US" sz="1400" b="1" dirty="0">
                <a:solidFill>
                  <a:srgbClr val="FF0000"/>
                </a:solidFill>
              </a:rPr>
              <a:t>approved </a:t>
            </a:r>
            <a:r>
              <a:rPr lang="en-US" altLang="en-US" sz="1400" b="1" dirty="0"/>
              <a:t>:</a:t>
            </a:r>
            <a:r>
              <a:rPr lang="en-US" altLang="en-US" sz="1400" b="1" dirty="0">
                <a:solidFill>
                  <a:srgbClr val="00B050"/>
                </a:solidFill>
              </a:rPr>
              <a:t>resolution123 </a:t>
            </a:r>
            <a:r>
              <a:rPr lang="en-US" altLang="en-US" sz="1400" b="1" dirty="0"/>
              <a:t>.</a:t>
            </a:r>
          </a:p>
          <a:p>
            <a:pPr algn="just" eaLnBrk="1" hangingPunct="1">
              <a:spcBef>
                <a:spcPts val="200"/>
              </a:spcBef>
              <a:spcAft>
                <a:spcPts val="200"/>
              </a:spcAft>
              <a:buNone/>
            </a:pPr>
            <a:r>
              <a:rPr lang="en-US" altLang="en-US" sz="1400" b="1" dirty="0"/>
              <a:t>:</a:t>
            </a:r>
            <a:r>
              <a:rPr lang="en-US" altLang="en-US" sz="1400" b="1" dirty="0">
                <a:solidFill>
                  <a:srgbClr val="0000FF"/>
                </a:solidFill>
              </a:rPr>
              <a:t>Dino</a:t>
            </a:r>
            <a:r>
              <a:rPr lang="en-US" altLang="en-US" sz="1400" b="1" dirty="0">
                <a:solidFill>
                  <a:srgbClr val="FF0000"/>
                </a:solidFill>
              </a:rPr>
              <a:t>    </a:t>
            </a:r>
            <a:r>
              <a:rPr lang="en-US" altLang="en-US" sz="1400" b="1" dirty="0"/>
              <a:t>:</a:t>
            </a:r>
            <a:r>
              <a:rPr lang="en-US" altLang="en-US" sz="1400" b="1" dirty="0">
                <a:solidFill>
                  <a:srgbClr val="FF0000"/>
                </a:solidFill>
              </a:rPr>
              <a:t>approved </a:t>
            </a:r>
            <a:r>
              <a:rPr lang="en-US" altLang="en-US" sz="1400" b="1" dirty="0"/>
              <a:t>:</a:t>
            </a:r>
            <a:r>
              <a:rPr lang="en-US" altLang="en-US" sz="1400" b="1" dirty="0">
                <a:solidFill>
                  <a:srgbClr val="00B050"/>
                </a:solidFill>
              </a:rPr>
              <a:t>resolution123 </a:t>
            </a:r>
            <a:r>
              <a:rPr lang="en-US" altLang="en-US" sz="1400" b="1" dirty="0"/>
              <a:t>.</a:t>
            </a:r>
          </a:p>
        </p:txBody>
      </p:sp>
      <p:sp>
        <p:nvSpPr>
          <p:cNvPr id="40" name="Right Arrow 39"/>
          <p:cNvSpPr/>
          <p:nvPr/>
        </p:nvSpPr>
        <p:spPr bwMode="auto">
          <a:xfrm>
            <a:off x="4433810" y="3843448"/>
            <a:ext cx="1408102" cy="342387"/>
          </a:xfrm>
          <a:prstGeom prst="rightArrow">
            <a:avLst>
              <a:gd name="adj1" fmla="val 50000"/>
              <a:gd name="adj2" fmla="val 107325"/>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mc:AlternateContent xmlns:mc="http://schemas.openxmlformats.org/markup-compatibility/2006" xmlns:a14="http://schemas.microsoft.com/office/drawing/2010/main">
        <mc:Choice Requires="a14">
          <p:sp>
            <p:nvSpPr>
              <p:cNvPr id="41" name="TextBox 40"/>
              <p:cNvSpPr txBox="1"/>
              <p:nvPr/>
            </p:nvSpPr>
            <p:spPr>
              <a:xfrm>
                <a:off x="4624108" y="3230899"/>
                <a:ext cx="61291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41" name="TextBox 40"/>
              <p:cNvSpPr txBox="1">
                <a:spLocks noRot="1" noChangeAspect="1" noMove="1" noResize="1" noEditPoints="1" noAdjustHandles="1" noChangeArrowheads="1" noChangeShapeType="1" noTextEdit="1"/>
              </p:cNvSpPr>
              <p:nvPr/>
            </p:nvSpPr>
            <p:spPr>
              <a:xfrm>
                <a:off x="4624108" y="3230899"/>
                <a:ext cx="612917" cy="830997"/>
              </a:xfrm>
              <a:prstGeom prst="rect">
                <a:avLst/>
              </a:prstGeom>
              <a:blipFill>
                <a:blip r:embed="rId6"/>
                <a:stretch>
                  <a:fillRect/>
                </a:stretch>
              </a:blipFill>
            </p:spPr>
            <p:txBody>
              <a:bodyPr/>
              <a:lstStyle/>
              <a:p>
                <a:r>
                  <a:rPr lang="en-US">
                    <a:noFill/>
                  </a:rPr>
                  <a:t> </a:t>
                </a:r>
              </a:p>
            </p:txBody>
          </p:sp>
        </mc:Fallback>
      </mc:AlternateContent>
      <p:sp>
        <p:nvSpPr>
          <p:cNvPr id="36" name="Rectangle 35"/>
          <p:cNvSpPr/>
          <p:nvPr/>
        </p:nvSpPr>
        <p:spPr>
          <a:xfrm>
            <a:off x="915950" y="2025749"/>
            <a:ext cx="208262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Order matters</a:t>
            </a:r>
          </a:p>
        </p:txBody>
      </p:sp>
      <p:sp>
        <p:nvSpPr>
          <p:cNvPr id="43" name="Rectangle 42"/>
          <p:cNvSpPr/>
          <p:nvPr/>
        </p:nvSpPr>
        <p:spPr>
          <a:xfrm>
            <a:off x="5587351" y="2025749"/>
            <a:ext cx="3195105"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Order does not matter</a:t>
            </a:r>
          </a:p>
        </p:txBody>
      </p:sp>
      <p:sp>
        <p:nvSpPr>
          <p:cNvPr id="44" name="TextBox 144"/>
          <p:cNvSpPr txBox="1">
            <a:spLocks noChangeArrowheads="1"/>
          </p:cNvSpPr>
          <p:nvPr/>
        </p:nvSpPr>
        <p:spPr bwMode="auto">
          <a:xfrm>
            <a:off x="5888496" y="4529466"/>
            <a:ext cx="3148037" cy="2174954"/>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FontTx/>
              <a:buNone/>
            </a:pPr>
            <a:r>
              <a:rPr lang="en-US" altLang="en-US" sz="1400" b="1" dirty="0"/>
              <a:t>:</a:t>
            </a:r>
            <a:r>
              <a:rPr lang="en-US" altLang="en-US" sz="1400" b="1" dirty="0">
                <a:solidFill>
                  <a:srgbClr val="0000FF"/>
                </a:solidFill>
              </a:rPr>
              <a:t>Fred</a:t>
            </a:r>
            <a:r>
              <a:rPr lang="en-US" altLang="en-US" sz="1400" b="1" dirty="0">
                <a:solidFill>
                  <a:srgbClr val="FF0000"/>
                </a:solidFill>
              </a:rPr>
              <a:t>       </a:t>
            </a:r>
            <a:r>
              <a:rPr lang="en-US" altLang="en-US" sz="1400" b="1" dirty="0"/>
              <a:t>:</a:t>
            </a:r>
            <a:r>
              <a:rPr lang="en-US" altLang="en-US" sz="1400" b="1" dirty="0">
                <a:solidFill>
                  <a:srgbClr val="FF0000"/>
                </a:solidFill>
              </a:rPr>
              <a:t>read </a:t>
            </a:r>
            <a:r>
              <a:rPr lang="en-US" altLang="en-US" sz="1400" b="1" dirty="0"/>
              <a:t>:</a:t>
            </a:r>
            <a:r>
              <a:rPr lang="en-US" altLang="en-US" sz="1400" b="1" dirty="0">
                <a:solidFill>
                  <a:srgbClr val="00B050"/>
                </a:solidFill>
              </a:rPr>
              <a:t>resolution1 </a:t>
            </a:r>
            <a:r>
              <a:rPr lang="en-US" altLang="en-US" sz="1400" b="1" dirty="0"/>
              <a:t>.</a:t>
            </a:r>
          </a:p>
          <a:p>
            <a:pPr algn="just" eaLnBrk="1" hangingPunct="1">
              <a:spcBef>
                <a:spcPts val="200"/>
              </a:spcBef>
              <a:spcAft>
                <a:spcPts val="200"/>
              </a:spcAft>
              <a:buNone/>
            </a:pPr>
            <a:r>
              <a:rPr lang="en-US" altLang="en-US" sz="1400" b="1" dirty="0"/>
              <a:t>:</a:t>
            </a:r>
            <a:r>
              <a:rPr lang="en-US" altLang="en-US" sz="1400" b="1" dirty="0">
                <a:solidFill>
                  <a:srgbClr val="0000FF"/>
                </a:solidFill>
              </a:rPr>
              <a:t>Fred</a:t>
            </a:r>
            <a:r>
              <a:rPr lang="en-US" altLang="en-US" sz="1400" b="1" dirty="0">
                <a:solidFill>
                  <a:srgbClr val="FF0000"/>
                </a:solidFill>
              </a:rPr>
              <a:t>       </a:t>
            </a:r>
            <a:r>
              <a:rPr lang="en-US" altLang="en-US" sz="1400" b="1" dirty="0"/>
              <a:t>:</a:t>
            </a:r>
            <a:r>
              <a:rPr lang="en-US" altLang="en-US" sz="1400" b="1" dirty="0">
                <a:solidFill>
                  <a:srgbClr val="FF0000"/>
                </a:solidFill>
              </a:rPr>
              <a:t>read </a:t>
            </a:r>
            <a:r>
              <a:rPr lang="en-US" altLang="en-US" sz="1400" b="1" dirty="0"/>
              <a:t>:</a:t>
            </a:r>
            <a:r>
              <a:rPr lang="en-US" altLang="en-US" sz="1400" b="1" dirty="0">
                <a:solidFill>
                  <a:srgbClr val="00B050"/>
                </a:solidFill>
              </a:rPr>
              <a:t>resolution2 </a:t>
            </a:r>
            <a:r>
              <a:rPr lang="en-US" altLang="en-US" sz="1400" b="1" dirty="0"/>
              <a:t>.</a:t>
            </a:r>
          </a:p>
          <a:p>
            <a:pPr algn="just" eaLnBrk="1" hangingPunct="1">
              <a:spcBef>
                <a:spcPts val="200"/>
              </a:spcBef>
              <a:spcAft>
                <a:spcPts val="200"/>
              </a:spcAft>
              <a:buNone/>
            </a:pPr>
            <a:r>
              <a:rPr lang="en-US" altLang="en-US" sz="1400" b="1" dirty="0"/>
              <a:t>:</a:t>
            </a:r>
            <a:r>
              <a:rPr lang="en-US" altLang="en-US" sz="1400" b="1" dirty="0">
                <a:solidFill>
                  <a:srgbClr val="0000FF"/>
                </a:solidFill>
              </a:rPr>
              <a:t>Fred</a:t>
            </a:r>
            <a:r>
              <a:rPr lang="en-US" altLang="en-US" sz="1400" b="1" dirty="0">
                <a:solidFill>
                  <a:srgbClr val="FF0000"/>
                </a:solidFill>
              </a:rPr>
              <a:t>       </a:t>
            </a:r>
            <a:r>
              <a:rPr lang="en-US" altLang="en-US" sz="1400" b="1" dirty="0"/>
              <a:t>:</a:t>
            </a:r>
            <a:r>
              <a:rPr lang="en-US" altLang="en-US" sz="1400" b="1" dirty="0">
                <a:solidFill>
                  <a:srgbClr val="FF0000"/>
                </a:solidFill>
              </a:rPr>
              <a:t>approved </a:t>
            </a:r>
            <a:r>
              <a:rPr lang="en-US" altLang="en-US" sz="1400" b="1" dirty="0"/>
              <a:t>:</a:t>
            </a:r>
            <a:r>
              <a:rPr lang="en-US" altLang="en-US" sz="1400" b="1" dirty="0">
                <a:solidFill>
                  <a:srgbClr val="00B050"/>
                </a:solidFill>
              </a:rPr>
              <a:t>resolution1 </a:t>
            </a:r>
            <a:r>
              <a:rPr lang="en-US" altLang="en-US" sz="1400" b="1" dirty="0"/>
              <a:t>.</a:t>
            </a:r>
          </a:p>
          <a:p>
            <a:pPr algn="just" eaLnBrk="1" hangingPunct="1">
              <a:spcBef>
                <a:spcPts val="200"/>
              </a:spcBef>
              <a:spcAft>
                <a:spcPts val="200"/>
              </a:spcAft>
              <a:buNone/>
            </a:pPr>
            <a:r>
              <a:rPr lang="en-US" altLang="en-US" sz="1400" b="1" dirty="0"/>
              <a:t>:</a:t>
            </a:r>
            <a:r>
              <a:rPr lang="en-US" altLang="en-US" sz="1400" b="1" dirty="0">
                <a:solidFill>
                  <a:srgbClr val="0000FF"/>
                </a:solidFill>
              </a:rPr>
              <a:t>Fred</a:t>
            </a:r>
            <a:r>
              <a:rPr lang="en-US" altLang="en-US" sz="1400" b="1" dirty="0">
                <a:solidFill>
                  <a:srgbClr val="FF0000"/>
                </a:solidFill>
              </a:rPr>
              <a:t>       </a:t>
            </a:r>
            <a:r>
              <a:rPr lang="en-US" altLang="en-US" sz="1400" b="1" dirty="0"/>
              <a:t>:</a:t>
            </a:r>
            <a:r>
              <a:rPr lang="en-US" altLang="en-US" sz="1400" b="1" dirty="0">
                <a:solidFill>
                  <a:srgbClr val="FF0000"/>
                </a:solidFill>
              </a:rPr>
              <a:t>approved </a:t>
            </a:r>
            <a:r>
              <a:rPr lang="en-US" altLang="en-US" sz="1400" b="1" dirty="0"/>
              <a:t>:</a:t>
            </a:r>
            <a:r>
              <a:rPr lang="en-US" altLang="en-US" sz="1400" b="1" dirty="0">
                <a:solidFill>
                  <a:srgbClr val="00B050"/>
                </a:solidFill>
              </a:rPr>
              <a:t>resolution2 </a:t>
            </a:r>
            <a:r>
              <a:rPr lang="en-US" altLang="en-US" sz="1400" b="1" dirty="0"/>
              <a:t>.</a:t>
            </a:r>
          </a:p>
          <a:p>
            <a:pPr algn="just" eaLnBrk="1" hangingPunct="1">
              <a:spcBef>
                <a:spcPts val="200"/>
              </a:spcBef>
              <a:spcAft>
                <a:spcPts val="200"/>
              </a:spcAft>
              <a:buFontTx/>
              <a:buNone/>
            </a:pPr>
            <a:r>
              <a:rPr lang="en-US" altLang="en-US" sz="1400" b="1" dirty="0"/>
              <a:t>:</a:t>
            </a:r>
            <a:r>
              <a:rPr lang="en-US" altLang="en-US" sz="1400" b="1" dirty="0">
                <a:solidFill>
                  <a:srgbClr val="0000FF"/>
                </a:solidFill>
              </a:rPr>
              <a:t>Wilma</a:t>
            </a:r>
            <a:r>
              <a:rPr lang="en-US" altLang="en-US" sz="1400" b="1" dirty="0">
                <a:solidFill>
                  <a:srgbClr val="FF0000"/>
                </a:solidFill>
              </a:rPr>
              <a:t>    </a:t>
            </a:r>
            <a:r>
              <a:rPr lang="en-US" altLang="en-US" sz="1400" b="1" dirty="0"/>
              <a:t>:</a:t>
            </a:r>
            <a:r>
              <a:rPr lang="en-US" altLang="en-US" sz="1400" b="1" dirty="0">
                <a:solidFill>
                  <a:srgbClr val="FF0000"/>
                </a:solidFill>
              </a:rPr>
              <a:t>read </a:t>
            </a:r>
            <a:r>
              <a:rPr lang="en-US" altLang="en-US" sz="1400" b="1" dirty="0"/>
              <a:t>:</a:t>
            </a:r>
            <a:r>
              <a:rPr lang="en-US" altLang="en-US" sz="1400" b="1" dirty="0">
                <a:solidFill>
                  <a:srgbClr val="00B050"/>
                </a:solidFill>
              </a:rPr>
              <a:t>resolution1 </a:t>
            </a:r>
            <a:r>
              <a:rPr lang="en-US" altLang="en-US" sz="1400" b="1" dirty="0"/>
              <a:t>.</a:t>
            </a:r>
          </a:p>
          <a:p>
            <a:pPr algn="just" eaLnBrk="1" hangingPunct="1">
              <a:spcBef>
                <a:spcPts val="200"/>
              </a:spcBef>
              <a:spcAft>
                <a:spcPts val="200"/>
              </a:spcAft>
              <a:buNone/>
            </a:pPr>
            <a:r>
              <a:rPr lang="en-US" altLang="en-US" sz="1400" b="1" dirty="0"/>
              <a:t>:</a:t>
            </a:r>
            <a:r>
              <a:rPr lang="en-US" altLang="en-US" sz="1400" b="1" dirty="0">
                <a:solidFill>
                  <a:srgbClr val="0000FF"/>
                </a:solidFill>
              </a:rPr>
              <a:t>Wilma</a:t>
            </a:r>
            <a:r>
              <a:rPr lang="en-US" altLang="en-US" sz="1400" b="1" dirty="0">
                <a:solidFill>
                  <a:srgbClr val="FF0000"/>
                </a:solidFill>
              </a:rPr>
              <a:t>    </a:t>
            </a:r>
            <a:r>
              <a:rPr lang="en-US" altLang="en-US" sz="1400" b="1" dirty="0"/>
              <a:t>:</a:t>
            </a:r>
            <a:r>
              <a:rPr lang="en-US" altLang="en-US" sz="1400" b="1" dirty="0">
                <a:solidFill>
                  <a:srgbClr val="FF0000"/>
                </a:solidFill>
              </a:rPr>
              <a:t>read </a:t>
            </a:r>
            <a:r>
              <a:rPr lang="en-US" altLang="en-US" sz="1400" b="1" dirty="0"/>
              <a:t>:</a:t>
            </a:r>
            <a:r>
              <a:rPr lang="en-US" altLang="en-US" sz="1400" b="1" dirty="0">
                <a:solidFill>
                  <a:srgbClr val="00B050"/>
                </a:solidFill>
              </a:rPr>
              <a:t>resolution2 </a:t>
            </a:r>
            <a:r>
              <a:rPr lang="en-US" altLang="en-US" sz="1400" b="1" dirty="0"/>
              <a:t>.</a:t>
            </a:r>
          </a:p>
          <a:p>
            <a:pPr algn="just" eaLnBrk="1" hangingPunct="1">
              <a:spcBef>
                <a:spcPts val="200"/>
              </a:spcBef>
              <a:spcAft>
                <a:spcPts val="200"/>
              </a:spcAft>
              <a:buNone/>
            </a:pPr>
            <a:r>
              <a:rPr lang="en-US" altLang="en-US" sz="1400" b="1" dirty="0"/>
              <a:t>:</a:t>
            </a:r>
            <a:r>
              <a:rPr lang="en-US" altLang="en-US" sz="1400" b="1" dirty="0">
                <a:solidFill>
                  <a:srgbClr val="0000FF"/>
                </a:solidFill>
              </a:rPr>
              <a:t>Wilma</a:t>
            </a:r>
            <a:r>
              <a:rPr lang="en-US" altLang="en-US" sz="1400" b="1" dirty="0">
                <a:solidFill>
                  <a:srgbClr val="FF0000"/>
                </a:solidFill>
              </a:rPr>
              <a:t>    </a:t>
            </a:r>
            <a:r>
              <a:rPr lang="en-US" altLang="en-US" sz="1400" b="1" dirty="0"/>
              <a:t>:</a:t>
            </a:r>
            <a:r>
              <a:rPr lang="en-US" altLang="en-US" sz="1400" b="1" dirty="0">
                <a:solidFill>
                  <a:srgbClr val="FF0000"/>
                </a:solidFill>
              </a:rPr>
              <a:t>approved </a:t>
            </a:r>
            <a:r>
              <a:rPr lang="en-US" altLang="en-US" sz="1400" b="1" dirty="0"/>
              <a:t>:</a:t>
            </a:r>
            <a:r>
              <a:rPr lang="en-US" altLang="en-US" sz="1400" b="1" dirty="0">
                <a:solidFill>
                  <a:srgbClr val="00B050"/>
                </a:solidFill>
              </a:rPr>
              <a:t>resolution1 </a:t>
            </a:r>
            <a:r>
              <a:rPr lang="en-US" altLang="en-US" sz="1400" b="1" dirty="0"/>
              <a:t>.</a:t>
            </a:r>
          </a:p>
          <a:p>
            <a:pPr algn="just" eaLnBrk="1" hangingPunct="1">
              <a:spcBef>
                <a:spcPts val="200"/>
              </a:spcBef>
              <a:spcAft>
                <a:spcPts val="200"/>
              </a:spcAft>
              <a:buNone/>
            </a:pPr>
            <a:r>
              <a:rPr lang="en-US" altLang="en-US" sz="1400" b="1" dirty="0"/>
              <a:t>:</a:t>
            </a:r>
            <a:r>
              <a:rPr lang="en-US" altLang="en-US" sz="1400" b="1" dirty="0">
                <a:solidFill>
                  <a:srgbClr val="0000FF"/>
                </a:solidFill>
              </a:rPr>
              <a:t>Wilma</a:t>
            </a:r>
            <a:r>
              <a:rPr lang="en-US" altLang="en-US" sz="1400" b="1" dirty="0">
                <a:solidFill>
                  <a:srgbClr val="FF0000"/>
                </a:solidFill>
              </a:rPr>
              <a:t>    </a:t>
            </a:r>
            <a:r>
              <a:rPr lang="en-US" altLang="en-US" sz="1400" b="1" dirty="0"/>
              <a:t>:</a:t>
            </a:r>
            <a:r>
              <a:rPr lang="en-US" altLang="en-US" sz="1400" b="1" dirty="0">
                <a:solidFill>
                  <a:srgbClr val="FF0000"/>
                </a:solidFill>
              </a:rPr>
              <a:t>approved </a:t>
            </a:r>
            <a:r>
              <a:rPr lang="en-US" altLang="en-US" sz="1400" b="1" dirty="0"/>
              <a:t>:</a:t>
            </a:r>
            <a:r>
              <a:rPr lang="en-US" altLang="en-US" sz="1400" b="1" dirty="0">
                <a:solidFill>
                  <a:srgbClr val="00B050"/>
                </a:solidFill>
              </a:rPr>
              <a:t>resolution2 </a:t>
            </a:r>
            <a:r>
              <a:rPr lang="en-US" altLang="en-US" sz="1400" b="1" dirty="0"/>
              <a:t>.</a:t>
            </a:r>
          </a:p>
        </p:txBody>
      </p:sp>
      <p:sp>
        <p:nvSpPr>
          <p:cNvPr id="45" name="Right Arrow 44"/>
          <p:cNvSpPr/>
          <p:nvPr/>
        </p:nvSpPr>
        <p:spPr bwMode="auto">
          <a:xfrm rot="1582453">
            <a:off x="4436576" y="5297664"/>
            <a:ext cx="1408102" cy="342387"/>
          </a:xfrm>
          <a:prstGeom prst="rightArrow">
            <a:avLst>
              <a:gd name="adj1" fmla="val 50000"/>
              <a:gd name="adj2" fmla="val 107325"/>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mc:AlternateContent xmlns:mc="http://schemas.openxmlformats.org/markup-compatibility/2006" xmlns:a14="http://schemas.microsoft.com/office/drawing/2010/main">
        <mc:Choice Requires="a14">
          <p:sp>
            <p:nvSpPr>
              <p:cNvPr id="46" name="TextBox 45"/>
              <p:cNvSpPr txBox="1"/>
              <p:nvPr/>
            </p:nvSpPr>
            <p:spPr>
              <a:xfrm>
                <a:off x="4456049" y="5197866"/>
                <a:ext cx="61291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4456049" y="5197866"/>
                <a:ext cx="612917" cy="830997"/>
              </a:xfrm>
              <a:prstGeom prst="rect">
                <a:avLst/>
              </a:prstGeom>
              <a:blipFill>
                <a:blip r:embed="rId7"/>
                <a:stretch>
                  <a:fillRect/>
                </a:stretch>
              </a:blipFill>
            </p:spPr>
            <p:txBody>
              <a:bodyPr/>
              <a:lstStyle/>
              <a:p>
                <a:r>
                  <a:rPr lang="en-US">
                    <a:noFill/>
                  </a:rPr>
                  <a:t> </a:t>
                </a:r>
              </a:p>
            </p:txBody>
          </p:sp>
        </mc:Fallback>
      </mc:AlternateContent>
      <p:sp>
        <p:nvSpPr>
          <p:cNvPr id="48" name="Rectangle 2"/>
          <p:cNvSpPr>
            <a:spLocks noGrp="1" noChangeArrowheads="1"/>
          </p:cNvSpPr>
          <p:nvPr>
            <p:ph type="title"/>
          </p:nvPr>
        </p:nvSpPr>
        <p:spPr>
          <a:xfrm>
            <a:off x="915950" y="74"/>
            <a:ext cx="8228050" cy="511324"/>
          </a:xfrm>
        </p:spPr>
        <p:txBody>
          <a:bodyPr/>
          <a:lstStyle/>
          <a:p>
            <a:pPr eaLnBrk="1" hangingPunct="1"/>
            <a:r>
              <a:rPr lang="en-US" altLang="en-US" sz="3600" dirty="0"/>
              <a:t>Some N3 syntax draft plans </a:t>
            </a:r>
            <a:r>
              <a:rPr lang="en-US" altLang="en-US" sz="2800" dirty="0"/>
              <a:t>(collections)</a:t>
            </a:r>
          </a:p>
        </p:txBody>
      </p:sp>
      <p:sp>
        <p:nvSpPr>
          <p:cNvPr id="49" name="Rectangle 48"/>
          <p:cNvSpPr/>
          <p:nvPr/>
        </p:nvSpPr>
        <p:spPr>
          <a:xfrm>
            <a:off x="0" y="895461"/>
            <a:ext cx="3262432" cy="369332"/>
          </a:xfrm>
          <a:prstGeom prst="rect">
            <a:avLst/>
          </a:prstGeom>
        </p:spPr>
        <p:txBody>
          <a:bodyPr wrap="none">
            <a:spAutoFit/>
          </a:bodyPr>
          <a:lstStyle/>
          <a:p>
            <a:r>
              <a:rPr lang="en-US" sz="1800" dirty="0">
                <a:hlinkClick r:id="rId8"/>
              </a:rPr>
              <a:t>https://w3c.github.io/N3/spec/</a:t>
            </a:r>
            <a:r>
              <a:rPr lang="en-US" sz="1800" dirty="0"/>
              <a:t> </a:t>
            </a:r>
          </a:p>
        </p:txBody>
      </p:sp>
      <p:pic>
        <p:nvPicPr>
          <p:cNvPr id="50" name="Picture 49"/>
          <p:cNvPicPr>
            <a:picLocks noChangeAspect="1"/>
          </p:cNvPicPr>
          <p:nvPr/>
        </p:nvPicPr>
        <p:blipFill>
          <a:blip r:embed="rId9"/>
          <a:stretch>
            <a:fillRect/>
          </a:stretch>
        </p:blipFill>
        <p:spPr>
          <a:xfrm>
            <a:off x="5726643" y="738179"/>
            <a:ext cx="3055813" cy="480390"/>
          </a:xfrm>
          <a:prstGeom prst="rect">
            <a:avLst/>
          </a:prstGeom>
        </p:spPr>
      </p:pic>
    </p:spTree>
    <p:extLst>
      <p:ext uri="{BB962C8B-B14F-4D97-AF65-F5344CB8AC3E}">
        <p14:creationId xmlns:p14="http://schemas.microsoft.com/office/powerpoint/2010/main" val="1694224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115616" y="74"/>
            <a:ext cx="8028384" cy="1124670"/>
          </a:xfrm>
        </p:spPr>
        <p:txBody>
          <a:bodyPr/>
          <a:lstStyle/>
          <a:p>
            <a:pPr eaLnBrk="1" hangingPunct="1"/>
            <a:r>
              <a:rPr lang="en-US" altLang="en-US" sz="3600" dirty="0"/>
              <a:t>Some N3 syntax draft plans</a:t>
            </a:r>
            <a:br>
              <a:rPr lang="en-US" altLang="en-US" sz="3600" dirty="0"/>
            </a:br>
            <a:r>
              <a:rPr lang="en-US" altLang="en-US" sz="3600" dirty="0"/>
              <a:t>(statements about statements)</a:t>
            </a:r>
          </a:p>
        </p:txBody>
      </p:sp>
      <p:sp>
        <p:nvSpPr>
          <p:cNvPr id="5" name="Rectangle 4"/>
          <p:cNvSpPr/>
          <p:nvPr/>
        </p:nvSpPr>
        <p:spPr>
          <a:xfrm>
            <a:off x="7633" y="1079448"/>
            <a:ext cx="3262432" cy="369332"/>
          </a:xfrm>
          <a:prstGeom prst="rect">
            <a:avLst/>
          </a:prstGeom>
        </p:spPr>
        <p:txBody>
          <a:bodyPr wrap="none">
            <a:spAutoFit/>
          </a:bodyPr>
          <a:lstStyle/>
          <a:p>
            <a:r>
              <a:rPr lang="en-US" sz="1800" dirty="0">
                <a:hlinkClick r:id="rId2"/>
              </a:rPr>
              <a:t>https://w3c.github.io/N3/spec/</a:t>
            </a:r>
            <a:r>
              <a:rPr lang="en-US" sz="1800" dirty="0"/>
              <a:t> </a:t>
            </a:r>
          </a:p>
        </p:txBody>
      </p:sp>
      <p:sp>
        <p:nvSpPr>
          <p:cNvPr id="7" name="Rectangle 6"/>
          <p:cNvSpPr/>
          <p:nvPr/>
        </p:nvSpPr>
        <p:spPr>
          <a:xfrm>
            <a:off x="323528" y="1542398"/>
            <a:ext cx="8460432" cy="1323439"/>
          </a:xfrm>
          <a:prstGeom prst="rect">
            <a:avLst/>
          </a:prstGeom>
        </p:spPr>
        <p:txBody>
          <a:bodyPr wrap="square">
            <a:spAutoFit/>
          </a:bodyPr>
          <a:lstStyle/>
          <a:p>
            <a:r>
              <a:rPr lang="en-US" sz="2000" dirty="0"/>
              <a:t>It is often useful to attach metadata to groups of triples — to give the additional context of the information, personal opinions on the matter, and so on. We can use </a:t>
            </a:r>
            <a:r>
              <a:rPr lang="en-US" sz="2000" b="1" i="1" dirty="0">
                <a:solidFill>
                  <a:srgbClr val="7030A0"/>
                </a:solidFill>
              </a:rPr>
              <a:t>graph terms</a:t>
            </a:r>
            <a:r>
              <a:rPr lang="en-US" sz="2000" dirty="0"/>
              <a:t> to quote RDF graphs, and then describe the graph term using N3 statements.</a:t>
            </a:r>
          </a:p>
        </p:txBody>
      </p:sp>
      <p:sp>
        <p:nvSpPr>
          <p:cNvPr id="21" name="TextBox 144"/>
          <p:cNvSpPr txBox="1">
            <a:spLocks noChangeArrowheads="1"/>
          </p:cNvSpPr>
          <p:nvPr/>
        </p:nvSpPr>
        <p:spPr bwMode="auto">
          <a:xfrm>
            <a:off x="179512" y="2893680"/>
            <a:ext cx="8604448" cy="1374735"/>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a:t>
            </a:r>
            <a:r>
              <a:rPr lang="en-US" altLang="en-US" sz="1400" b="1" dirty="0"/>
              <a:t>&gt;</a:t>
            </a:r>
            <a:r>
              <a:rPr lang="en-US" altLang="en-US" sz="1400" b="1" dirty="0">
                <a:solidFill>
                  <a:srgbClr val="FF0000"/>
                </a:solidFill>
              </a:rPr>
              <a:t> </a:t>
            </a:r>
            <a:r>
              <a:rPr lang="en-US" altLang="en-US" sz="1400" b="1" dirty="0"/>
              <a:t>.</a:t>
            </a:r>
          </a:p>
          <a:p>
            <a:pPr algn="just" eaLnBrk="1" hangingPunct="1">
              <a:spcBef>
                <a:spcPts val="200"/>
              </a:spcBef>
              <a:spcAft>
                <a:spcPts val="200"/>
              </a:spcAft>
              <a:buNone/>
            </a:pPr>
            <a:r>
              <a:rPr lang="en-US" altLang="en-US" sz="1400" b="1" dirty="0"/>
              <a:t>@prefix </a:t>
            </a:r>
            <a:r>
              <a:rPr lang="en-US" altLang="en-US" sz="1400" b="1" dirty="0" err="1"/>
              <a:t>xsd</a:t>
            </a:r>
            <a:r>
              <a:rPr lang="en-US" altLang="en-US" sz="1400" b="1" dirty="0"/>
              <a:t>:       </a:t>
            </a:r>
            <a:r>
              <a:rPr lang="en-US" altLang="en-US" sz="1400" dirty="0"/>
              <a:t>&lt;http://www.w3.org/2001/XMLSchema#&gt; </a:t>
            </a:r>
            <a:r>
              <a:rPr lang="en-US" altLang="en-US" sz="1400" b="1" dirty="0"/>
              <a:t>.</a:t>
            </a:r>
          </a:p>
          <a:p>
            <a:pPr algn="just" eaLnBrk="1" hangingPunct="1">
              <a:spcBef>
                <a:spcPts val="200"/>
              </a:spcBef>
              <a:spcAft>
                <a:spcPts val="200"/>
              </a:spcAft>
              <a:buFontTx/>
              <a:buNone/>
            </a:pPr>
            <a:endParaRPr lang="en-US" altLang="en-US" sz="1400" b="1" dirty="0"/>
          </a:p>
          <a:p>
            <a:pPr algn="just" eaLnBrk="1" hangingPunct="1">
              <a:spcBef>
                <a:spcPts val="200"/>
              </a:spcBef>
              <a:spcAft>
                <a:spcPts val="200"/>
              </a:spcAft>
              <a:buFontTx/>
              <a:buNone/>
            </a:pPr>
            <a:r>
              <a:rPr lang="en-US" altLang="en-US" sz="1400" b="1" dirty="0"/>
              <a:t>{ :</a:t>
            </a:r>
            <a:r>
              <a:rPr lang="en-US" altLang="en-US" sz="1400" b="1" dirty="0">
                <a:solidFill>
                  <a:srgbClr val="0000FF"/>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00B050"/>
                </a:solidFill>
              </a:rPr>
              <a:t>Mary</a:t>
            </a:r>
            <a:r>
              <a:rPr lang="en-US" altLang="en-US" sz="1400" b="1" dirty="0"/>
              <a:t> } :</a:t>
            </a:r>
            <a:r>
              <a:rPr lang="en-US" altLang="en-US" sz="1400" b="1" dirty="0" err="1">
                <a:solidFill>
                  <a:srgbClr val="FF0000"/>
                </a:solidFill>
              </a:rPr>
              <a:t>validFrom</a:t>
            </a:r>
            <a:r>
              <a:rPr lang="en-US" altLang="en-US" sz="1400" b="1" dirty="0"/>
              <a:t>  </a:t>
            </a:r>
            <a:r>
              <a:rPr lang="en-US" altLang="en-US" sz="1400" dirty="0"/>
              <a:t>“</a:t>
            </a:r>
            <a:r>
              <a:rPr lang="en-US" altLang="en-US" sz="1400" b="1" dirty="0">
                <a:solidFill>
                  <a:srgbClr val="7030A0"/>
                </a:solidFill>
              </a:rPr>
              <a:t>2023-01-01</a:t>
            </a:r>
            <a:r>
              <a:rPr lang="en-US" altLang="en-US" sz="1400" dirty="0"/>
              <a:t>“^^</a:t>
            </a:r>
            <a:r>
              <a:rPr lang="en-US" altLang="en-US" sz="1400" dirty="0" err="1"/>
              <a:t>xsd:</a:t>
            </a:r>
            <a:r>
              <a:rPr lang="en-US" altLang="en-US" sz="1400" b="1" dirty="0" err="1"/>
              <a:t>date</a:t>
            </a:r>
            <a:r>
              <a:rPr lang="en-US" altLang="en-US" sz="1400" dirty="0"/>
              <a:t> ; </a:t>
            </a:r>
            <a:r>
              <a:rPr lang="en-US" altLang="en-US" sz="1400" b="1" dirty="0"/>
              <a:t>:</a:t>
            </a:r>
            <a:r>
              <a:rPr lang="en-US" altLang="en-US" sz="1400" b="1" dirty="0" err="1">
                <a:solidFill>
                  <a:srgbClr val="FF0000"/>
                </a:solidFill>
              </a:rPr>
              <a:t>validUntil</a:t>
            </a:r>
            <a:r>
              <a:rPr lang="en-US" altLang="en-US" sz="1400" b="1" dirty="0"/>
              <a:t>  </a:t>
            </a:r>
            <a:r>
              <a:rPr lang="en-US" altLang="en-US" sz="1400" dirty="0"/>
              <a:t>“</a:t>
            </a:r>
            <a:r>
              <a:rPr lang="en-US" altLang="en-US" sz="1400" b="1" dirty="0">
                <a:solidFill>
                  <a:srgbClr val="7030A0"/>
                </a:solidFill>
              </a:rPr>
              <a:t>2023-05-31</a:t>
            </a:r>
            <a:r>
              <a:rPr lang="en-US" altLang="en-US" sz="1400" dirty="0"/>
              <a:t>“^^</a:t>
            </a:r>
            <a:r>
              <a:rPr lang="en-US" altLang="en-US" sz="1400" dirty="0" err="1"/>
              <a:t>xsd:</a:t>
            </a:r>
            <a:r>
              <a:rPr lang="en-US" altLang="en-US" sz="1400" b="1" dirty="0" err="1"/>
              <a:t>date</a:t>
            </a:r>
            <a:r>
              <a:rPr lang="en-US" altLang="en-US" sz="1400" b="1" dirty="0"/>
              <a:t> .</a:t>
            </a:r>
          </a:p>
          <a:p>
            <a:pPr algn="just" eaLnBrk="1" hangingPunct="1">
              <a:spcBef>
                <a:spcPts val="200"/>
              </a:spcBef>
              <a:spcAft>
                <a:spcPts val="200"/>
              </a:spcAft>
              <a:buFontTx/>
              <a:buNone/>
            </a:pPr>
            <a:r>
              <a:rPr lang="en-US" altLang="en-US" sz="1400" b="1" dirty="0"/>
              <a:t>{ :</a:t>
            </a:r>
            <a:r>
              <a:rPr lang="en-US" altLang="en-US" sz="1400" b="1" dirty="0">
                <a:solidFill>
                  <a:srgbClr val="0000FF"/>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00B050"/>
                </a:solidFill>
              </a:rPr>
              <a:t>Jane</a:t>
            </a:r>
            <a:r>
              <a:rPr lang="en-US" altLang="en-US" sz="1400" b="1" dirty="0"/>
              <a:t> } :</a:t>
            </a:r>
            <a:r>
              <a:rPr lang="en-US" altLang="en-US" sz="1400" b="1" dirty="0" err="1">
                <a:solidFill>
                  <a:srgbClr val="FF0000"/>
                </a:solidFill>
              </a:rPr>
              <a:t>validFrom</a:t>
            </a:r>
            <a:r>
              <a:rPr lang="en-US" altLang="en-US" sz="1400" b="1" dirty="0"/>
              <a:t>  </a:t>
            </a:r>
            <a:r>
              <a:rPr lang="en-US" altLang="en-US" sz="1400" dirty="0"/>
              <a:t>“</a:t>
            </a:r>
            <a:r>
              <a:rPr lang="en-US" altLang="en-US" sz="1400" b="1" dirty="0">
                <a:solidFill>
                  <a:srgbClr val="7030A0"/>
                </a:solidFill>
              </a:rPr>
              <a:t>2023-06-01</a:t>
            </a:r>
            <a:r>
              <a:rPr lang="en-US" altLang="en-US" sz="1400" dirty="0"/>
              <a:t>“^^</a:t>
            </a:r>
            <a:r>
              <a:rPr lang="en-US" altLang="en-US" sz="1400" dirty="0" err="1"/>
              <a:t>xsd:</a:t>
            </a:r>
            <a:r>
              <a:rPr lang="en-US" altLang="en-US" sz="1400" b="1" dirty="0" err="1"/>
              <a:t>date</a:t>
            </a:r>
            <a:r>
              <a:rPr lang="en-US" altLang="en-US" sz="1400" dirty="0"/>
              <a:t> ; </a:t>
            </a:r>
            <a:r>
              <a:rPr lang="en-US" altLang="en-US" sz="1400" b="1" dirty="0"/>
              <a:t>:</a:t>
            </a:r>
            <a:r>
              <a:rPr lang="en-US" altLang="en-US" sz="1400" b="1" dirty="0" err="1">
                <a:solidFill>
                  <a:srgbClr val="FF0000"/>
                </a:solidFill>
              </a:rPr>
              <a:t>validUntil</a:t>
            </a:r>
            <a:r>
              <a:rPr lang="en-US" altLang="en-US" sz="1400" b="1" dirty="0"/>
              <a:t>  </a:t>
            </a:r>
            <a:r>
              <a:rPr lang="en-US" altLang="en-US" sz="1400" dirty="0"/>
              <a:t>“</a:t>
            </a:r>
            <a:r>
              <a:rPr lang="en-US" altLang="en-US" sz="1400" b="1" dirty="0">
                <a:solidFill>
                  <a:srgbClr val="7030A0"/>
                </a:solidFill>
              </a:rPr>
              <a:t>2023-08-30</a:t>
            </a:r>
            <a:r>
              <a:rPr lang="en-US" altLang="en-US" sz="1400" dirty="0"/>
              <a:t>“^^</a:t>
            </a:r>
            <a:r>
              <a:rPr lang="en-US" altLang="en-US" sz="1400" dirty="0" err="1"/>
              <a:t>xsd:</a:t>
            </a:r>
            <a:r>
              <a:rPr lang="en-US" altLang="en-US" sz="1400" b="1" dirty="0" err="1"/>
              <a:t>date</a:t>
            </a:r>
            <a:r>
              <a:rPr lang="en-US" altLang="en-US" sz="1400" b="1" dirty="0"/>
              <a:t> .</a:t>
            </a:r>
          </a:p>
        </p:txBody>
      </p:sp>
      <p:sp>
        <p:nvSpPr>
          <p:cNvPr id="26" name="Rectangle 25"/>
          <p:cNvSpPr/>
          <p:nvPr/>
        </p:nvSpPr>
        <p:spPr>
          <a:xfrm>
            <a:off x="1137219" y="4305386"/>
            <a:ext cx="5616624" cy="707886"/>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a:t>
            </a:r>
            <a:r>
              <a:rPr lang="en-US" sz="2000" b="0" i="1" cap="none" spc="0" dirty="0">
                <a:ln w="0"/>
                <a:solidFill>
                  <a:schemeClr val="tx1"/>
                </a:solidFill>
                <a:effectLst>
                  <a:outerShdw blurRad="38100" dist="19050" dir="2700000" algn="tl" rotWithShape="0">
                    <a:schemeClr val="dk1">
                      <a:alpha val="40000"/>
                    </a:schemeClr>
                  </a:outerShdw>
                </a:effectLst>
              </a:rPr>
              <a:t>John loved Mary during January-May 2023, and he loved Jane during June-August 2023. </a:t>
            </a:r>
            <a:r>
              <a:rPr lang="en-US" sz="2000" b="0" cap="none" spc="0" dirty="0">
                <a:ln w="0"/>
                <a:solidFill>
                  <a:schemeClr val="tx1"/>
                </a:solidFill>
                <a:effectLst>
                  <a:outerShdw blurRad="38100" dist="19050" dir="2700000" algn="tl" rotWithShape="0">
                    <a:schemeClr val="dk1">
                      <a:alpha val="40000"/>
                    </a:schemeClr>
                  </a:outerShdw>
                </a:effectLst>
              </a:rPr>
              <a:t>” </a:t>
            </a:r>
          </a:p>
        </p:txBody>
      </p:sp>
      <p:sp>
        <p:nvSpPr>
          <p:cNvPr id="27" name="TextBox 144"/>
          <p:cNvSpPr txBox="1">
            <a:spLocks noChangeArrowheads="1"/>
          </p:cNvSpPr>
          <p:nvPr/>
        </p:nvSpPr>
        <p:spPr bwMode="auto">
          <a:xfrm>
            <a:off x="251520" y="5373216"/>
            <a:ext cx="8604448" cy="84125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a:t>
            </a:r>
            <a:r>
              <a:rPr lang="en-US" altLang="en-US" sz="1400" b="1" dirty="0"/>
              <a:t>&gt;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endParaRPr lang="en-US" altLang="en-US" sz="1400" b="1" dirty="0"/>
          </a:p>
          <a:p>
            <a:pPr algn="just" eaLnBrk="1" hangingPunct="1">
              <a:spcBef>
                <a:spcPts val="200"/>
              </a:spcBef>
              <a:spcAft>
                <a:spcPts val="200"/>
              </a:spcAft>
              <a:buFontTx/>
              <a:buNone/>
            </a:pPr>
            <a:r>
              <a:rPr lang="en-US" altLang="en-US" sz="1400" b="1" dirty="0"/>
              <a:t>:</a:t>
            </a:r>
            <a:r>
              <a:rPr lang="en-US" altLang="en-US" sz="1400" b="1" dirty="0">
                <a:solidFill>
                  <a:srgbClr val="0000FF"/>
                </a:solidFill>
              </a:rPr>
              <a:t>Mary</a:t>
            </a:r>
            <a:r>
              <a:rPr lang="en-US" altLang="en-US" sz="1400" b="1" dirty="0"/>
              <a:t>    :</a:t>
            </a:r>
            <a:r>
              <a:rPr lang="en-US" altLang="en-US" sz="1400" b="1" dirty="0">
                <a:solidFill>
                  <a:srgbClr val="FF0000"/>
                </a:solidFill>
              </a:rPr>
              <a:t>Believes  </a:t>
            </a:r>
            <a:r>
              <a:rPr lang="en-US" altLang="en-US" sz="1400" b="1" dirty="0"/>
              <a:t>{ :</a:t>
            </a:r>
            <a:r>
              <a:rPr lang="en-US" altLang="en-US" sz="1400" b="1" dirty="0">
                <a:solidFill>
                  <a:srgbClr val="0000FF"/>
                </a:solidFill>
              </a:rPr>
              <a:t>John</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00B050"/>
                </a:solidFill>
              </a:rPr>
              <a:t>Mary </a:t>
            </a:r>
            <a:r>
              <a:rPr lang="en-US" altLang="en-US" sz="1400" b="1" dirty="0"/>
              <a:t>.    </a:t>
            </a:r>
            <a:r>
              <a:rPr lang="en-US" altLang="en-US" sz="1400" b="1" dirty="0">
                <a:solidFill>
                  <a:srgbClr val="00B050"/>
                </a:solidFill>
              </a:rPr>
              <a:t> </a:t>
            </a:r>
            <a:r>
              <a:rPr lang="en-US" altLang="en-US" sz="1400" b="1" dirty="0"/>
              <a:t>:</a:t>
            </a:r>
            <a:r>
              <a:rPr lang="en-US" altLang="en-US" sz="1400" b="1" dirty="0">
                <a:solidFill>
                  <a:srgbClr val="0000FF"/>
                </a:solidFill>
              </a:rPr>
              <a:t>John</a:t>
            </a:r>
            <a:r>
              <a:rPr lang="en-US" altLang="en-US" sz="1400" b="1" dirty="0"/>
              <a:t>    </a:t>
            </a:r>
            <a:r>
              <a:rPr lang="en-US" altLang="en-US" sz="1400" b="1" dirty="0">
                <a:solidFill>
                  <a:srgbClr val="FF0000"/>
                </a:solidFill>
              </a:rPr>
              <a:t>a</a:t>
            </a:r>
            <a:r>
              <a:rPr lang="en-US" altLang="en-US" sz="1400" b="1" dirty="0"/>
              <a:t>    :</a:t>
            </a:r>
            <a:r>
              <a:rPr lang="en-US" altLang="en-US" sz="1400" b="1" dirty="0" err="1">
                <a:solidFill>
                  <a:srgbClr val="00B050"/>
                </a:solidFill>
              </a:rPr>
              <a:t>Honest_Man</a:t>
            </a:r>
            <a:r>
              <a:rPr lang="en-US" altLang="en-US" sz="1400" b="1" dirty="0"/>
              <a:t> } .</a:t>
            </a:r>
          </a:p>
        </p:txBody>
      </p:sp>
      <p:sp>
        <p:nvSpPr>
          <p:cNvPr id="4" name="Rectangle 3"/>
          <p:cNvSpPr/>
          <p:nvPr/>
        </p:nvSpPr>
        <p:spPr>
          <a:xfrm>
            <a:off x="485292" y="6370919"/>
            <a:ext cx="7992888" cy="400110"/>
          </a:xfrm>
          <a:prstGeom prst="rect">
            <a:avLst/>
          </a:prstGeom>
        </p:spPr>
        <p:txBody>
          <a:bodyPr wrap="square">
            <a:spAutoFit/>
          </a:bodyPr>
          <a:lstStyle/>
          <a:p>
            <a:pPr algn="ctr"/>
            <a:r>
              <a:rPr lang="en-US" sz="2000" i="1" dirty="0">
                <a:ln w="0"/>
                <a:effectLst>
                  <a:outerShdw blurRad="38100" dist="19050" dir="2700000" algn="tl" rotWithShape="0">
                    <a:schemeClr val="dk1">
                      <a:alpha val="40000"/>
                    </a:schemeClr>
                  </a:outerShdw>
                </a:effectLst>
              </a:rPr>
              <a:t>“Mary believes that John is an honest man and loves her.” </a:t>
            </a:r>
          </a:p>
        </p:txBody>
      </p:sp>
      <p:pic>
        <p:nvPicPr>
          <p:cNvPr id="8" name="Picture 7"/>
          <p:cNvPicPr>
            <a:picLocks noChangeAspect="1"/>
          </p:cNvPicPr>
          <p:nvPr/>
        </p:nvPicPr>
        <p:blipFill>
          <a:blip r:embed="rId3"/>
          <a:stretch>
            <a:fillRect/>
          </a:stretch>
        </p:blipFill>
        <p:spPr>
          <a:xfrm>
            <a:off x="5153573" y="1108398"/>
            <a:ext cx="3055813" cy="480390"/>
          </a:xfrm>
          <a:prstGeom prst="rect">
            <a:avLst/>
          </a:prstGeom>
        </p:spPr>
      </p:pic>
    </p:spTree>
    <p:extLst>
      <p:ext uri="{BB962C8B-B14F-4D97-AF65-F5344CB8AC3E}">
        <p14:creationId xmlns:p14="http://schemas.microsoft.com/office/powerpoint/2010/main" val="38164802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4992" y="1385558"/>
            <a:ext cx="8497235" cy="707886"/>
          </a:xfrm>
          <a:prstGeom prst="rect">
            <a:avLst/>
          </a:prstGeom>
        </p:spPr>
        <p:txBody>
          <a:bodyPr wrap="square">
            <a:spAutoFit/>
          </a:bodyPr>
          <a:lstStyle/>
          <a:p>
            <a:r>
              <a:rPr lang="en-US" sz="2000" dirty="0"/>
              <a:t>N3 may support declarative programming by allowing logical implications, or N3 rules, which can be loosely compared to If-Then statements.</a:t>
            </a:r>
          </a:p>
        </p:txBody>
      </p:sp>
      <p:sp>
        <p:nvSpPr>
          <p:cNvPr id="48" name="Rectangle 2"/>
          <p:cNvSpPr>
            <a:spLocks noGrp="1" noChangeArrowheads="1"/>
          </p:cNvSpPr>
          <p:nvPr>
            <p:ph type="title"/>
          </p:nvPr>
        </p:nvSpPr>
        <p:spPr>
          <a:xfrm>
            <a:off x="915950" y="74"/>
            <a:ext cx="8228050" cy="511324"/>
          </a:xfrm>
        </p:spPr>
        <p:txBody>
          <a:bodyPr/>
          <a:lstStyle/>
          <a:p>
            <a:pPr eaLnBrk="1" hangingPunct="1"/>
            <a:r>
              <a:rPr lang="en-US" altLang="en-US" sz="3600" dirty="0"/>
              <a:t>Some N3 syntax draft plans </a:t>
            </a:r>
            <a:r>
              <a:rPr lang="en-US" altLang="en-US" sz="2800" dirty="0"/>
              <a:t>(rules)</a:t>
            </a:r>
          </a:p>
        </p:txBody>
      </p:sp>
      <p:sp>
        <p:nvSpPr>
          <p:cNvPr id="49" name="Rectangle 48"/>
          <p:cNvSpPr/>
          <p:nvPr/>
        </p:nvSpPr>
        <p:spPr>
          <a:xfrm>
            <a:off x="0" y="895461"/>
            <a:ext cx="3262432" cy="369332"/>
          </a:xfrm>
          <a:prstGeom prst="rect">
            <a:avLst/>
          </a:prstGeom>
        </p:spPr>
        <p:txBody>
          <a:bodyPr wrap="none">
            <a:spAutoFit/>
          </a:bodyPr>
          <a:lstStyle/>
          <a:p>
            <a:r>
              <a:rPr lang="en-US" sz="1800" dirty="0">
                <a:hlinkClick r:id="rId2"/>
              </a:rPr>
              <a:t>https://w3c.github.io/N3/spec/</a:t>
            </a:r>
            <a:r>
              <a:rPr lang="en-US" sz="1800" dirty="0"/>
              <a:t> </a:t>
            </a:r>
          </a:p>
        </p:txBody>
      </p:sp>
      <p:pic>
        <p:nvPicPr>
          <p:cNvPr id="50" name="Picture 49"/>
          <p:cNvPicPr>
            <a:picLocks noChangeAspect="1"/>
          </p:cNvPicPr>
          <p:nvPr/>
        </p:nvPicPr>
        <p:blipFill>
          <a:blip r:embed="rId3"/>
          <a:stretch>
            <a:fillRect/>
          </a:stretch>
        </p:blipFill>
        <p:spPr>
          <a:xfrm>
            <a:off x="5726643" y="738179"/>
            <a:ext cx="3055813" cy="480390"/>
          </a:xfrm>
          <a:prstGeom prst="rect">
            <a:avLst/>
          </a:prstGeom>
        </p:spPr>
      </p:pic>
      <p:sp>
        <p:nvSpPr>
          <p:cNvPr id="20" name="TextBox 144"/>
          <p:cNvSpPr txBox="1">
            <a:spLocks noChangeArrowheads="1"/>
          </p:cNvSpPr>
          <p:nvPr/>
        </p:nvSpPr>
        <p:spPr bwMode="auto">
          <a:xfrm>
            <a:off x="284408" y="2492896"/>
            <a:ext cx="8859592" cy="84125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a:t>
            </a:r>
            <a:r>
              <a:rPr lang="en-US" altLang="en-US" sz="1400" b="1" dirty="0"/>
              <a:t>&gt;</a:t>
            </a:r>
            <a:r>
              <a:rPr lang="en-US" altLang="en-US" sz="1400" b="1" dirty="0">
                <a:solidFill>
                  <a:srgbClr val="FF0000"/>
                </a:solidFill>
              </a:rPr>
              <a:t> </a:t>
            </a:r>
            <a:r>
              <a:rPr lang="en-US" altLang="en-US" sz="1400" b="1" dirty="0"/>
              <a:t>.</a:t>
            </a:r>
          </a:p>
          <a:p>
            <a:pPr algn="just" eaLnBrk="1" hangingPunct="1">
              <a:spcBef>
                <a:spcPts val="200"/>
              </a:spcBef>
              <a:spcAft>
                <a:spcPts val="200"/>
              </a:spcAft>
              <a:buNone/>
            </a:pPr>
            <a:endParaRPr lang="en-US" altLang="en-US" sz="1400" b="1" dirty="0"/>
          </a:p>
          <a:p>
            <a:pPr algn="just" eaLnBrk="1" hangingPunct="1">
              <a:spcBef>
                <a:spcPts val="200"/>
              </a:spcBef>
              <a:spcAft>
                <a:spcPts val="200"/>
              </a:spcAft>
              <a:buNone/>
            </a:pPr>
            <a:r>
              <a:rPr lang="en-US" altLang="en-US" sz="1400" b="1" dirty="0"/>
              <a:t>{ :</a:t>
            </a:r>
            <a:r>
              <a:rPr lang="en-US" altLang="en-US" sz="1400" b="1" dirty="0">
                <a:solidFill>
                  <a:srgbClr val="0000FF"/>
                </a:solidFill>
              </a:rPr>
              <a:t>John </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00B050"/>
                </a:solidFill>
              </a:rPr>
              <a:t>Mary </a:t>
            </a:r>
            <a:r>
              <a:rPr lang="en-US" altLang="en-US" sz="1400" b="1" dirty="0"/>
              <a:t>. :</a:t>
            </a:r>
            <a:r>
              <a:rPr lang="en-US" altLang="en-US" sz="1400" b="1" dirty="0">
                <a:solidFill>
                  <a:srgbClr val="0000FF"/>
                </a:solidFill>
              </a:rPr>
              <a:t>Mary</a:t>
            </a:r>
            <a:r>
              <a:rPr lang="en-US" altLang="en-US" sz="1400" b="1" dirty="0"/>
              <a:t>  :</a:t>
            </a:r>
            <a:r>
              <a:rPr lang="en-US" altLang="en-US" sz="1400" b="1" dirty="0">
                <a:solidFill>
                  <a:srgbClr val="FF0000"/>
                </a:solidFill>
              </a:rPr>
              <a:t>Loves</a:t>
            </a:r>
            <a:r>
              <a:rPr lang="en-US" altLang="en-US" sz="1400" b="1" dirty="0"/>
              <a:t> :</a:t>
            </a:r>
            <a:r>
              <a:rPr lang="en-US" altLang="en-US" sz="1400" b="1" dirty="0">
                <a:solidFill>
                  <a:srgbClr val="00B050"/>
                </a:solidFill>
              </a:rPr>
              <a:t>John</a:t>
            </a:r>
            <a:r>
              <a:rPr lang="en-US" altLang="en-US" sz="1400" b="1" dirty="0"/>
              <a:t> } </a:t>
            </a:r>
            <a:r>
              <a:rPr lang="fi-FI" altLang="fi-FI" sz="1400" b="1" dirty="0"/>
              <a:t>=&gt; </a:t>
            </a:r>
            <a:r>
              <a:rPr lang="en-US" altLang="en-US" sz="1400" b="1" dirty="0"/>
              <a:t>{ :</a:t>
            </a:r>
            <a:r>
              <a:rPr lang="en-US" altLang="en-US" sz="1400" b="1" dirty="0">
                <a:solidFill>
                  <a:srgbClr val="0000FF"/>
                </a:solidFill>
              </a:rPr>
              <a:t>Mary</a:t>
            </a:r>
            <a:r>
              <a:rPr lang="en-US" altLang="en-US" sz="1400" b="1" dirty="0"/>
              <a:t>  </a:t>
            </a:r>
            <a:r>
              <a:rPr lang="en-US" altLang="en-US" sz="1400" b="1" dirty="0">
                <a:solidFill>
                  <a:srgbClr val="FF0000"/>
                </a:solidFill>
              </a:rPr>
              <a:t>a</a:t>
            </a:r>
            <a:r>
              <a:rPr lang="en-US" altLang="en-US" sz="1400" b="1" dirty="0"/>
              <a:t> :</a:t>
            </a:r>
            <a:r>
              <a:rPr lang="en-US" altLang="en-US" sz="1400" b="1" dirty="0" err="1">
                <a:solidFill>
                  <a:srgbClr val="00B050"/>
                </a:solidFill>
              </a:rPr>
              <a:t>Happy_Person</a:t>
            </a:r>
            <a:r>
              <a:rPr lang="en-US" altLang="en-US" sz="1400" b="1" dirty="0"/>
              <a:t>. :</a:t>
            </a:r>
            <a:r>
              <a:rPr lang="en-US" altLang="en-US" sz="1400" b="1" dirty="0">
                <a:solidFill>
                  <a:srgbClr val="0000FF"/>
                </a:solidFill>
              </a:rPr>
              <a:t>John</a:t>
            </a:r>
            <a:r>
              <a:rPr lang="en-US" altLang="en-US" sz="1400" b="1" dirty="0"/>
              <a:t> </a:t>
            </a:r>
            <a:r>
              <a:rPr lang="en-US" altLang="en-US" sz="1400" b="1" dirty="0">
                <a:solidFill>
                  <a:srgbClr val="FF0000"/>
                </a:solidFill>
              </a:rPr>
              <a:t>a</a:t>
            </a:r>
            <a:r>
              <a:rPr lang="en-US" altLang="en-US" sz="1400" b="1" dirty="0"/>
              <a:t>  :</a:t>
            </a:r>
            <a:r>
              <a:rPr lang="en-US" altLang="en-US" sz="1400" b="1" dirty="0" err="1">
                <a:solidFill>
                  <a:srgbClr val="00B050"/>
                </a:solidFill>
              </a:rPr>
              <a:t>Happy_Person</a:t>
            </a:r>
            <a:r>
              <a:rPr lang="en-US" altLang="en-US" sz="1400" b="1" dirty="0"/>
              <a:t>}</a:t>
            </a:r>
          </a:p>
        </p:txBody>
      </p:sp>
      <p:sp>
        <p:nvSpPr>
          <p:cNvPr id="22" name="TextBox 144"/>
          <p:cNvSpPr txBox="1">
            <a:spLocks noChangeArrowheads="1"/>
          </p:cNvSpPr>
          <p:nvPr/>
        </p:nvSpPr>
        <p:spPr bwMode="auto">
          <a:xfrm>
            <a:off x="274992" y="3984297"/>
            <a:ext cx="8869008" cy="841256"/>
          </a:xfrm>
          <a:prstGeom prst="rect">
            <a:avLst/>
          </a:prstGeom>
          <a:solidFill>
            <a:schemeClr val="bg1"/>
          </a:solidFill>
          <a:ln w="38100">
            <a:solidFill>
              <a:schemeClr val="tx1"/>
            </a:solid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ts val="200"/>
              </a:spcBef>
              <a:spcAft>
                <a:spcPts val="200"/>
              </a:spcAft>
              <a:buNone/>
            </a:pPr>
            <a:r>
              <a:rPr lang="en-US" altLang="en-US" sz="1400" b="1" dirty="0"/>
              <a:t>@prefix       :       &lt;</a:t>
            </a:r>
            <a:r>
              <a:rPr lang="en-US" altLang="en-US" sz="1400" dirty="0"/>
              <a:t>http://www.jyu.fi/Onto.owl#</a:t>
            </a:r>
            <a:r>
              <a:rPr lang="en-US" altLang="en-US" sz="1400" b="1" dirty="0"/>
              <a:t>&gt;</a:t>
            </a:r>
            <a:r>
              <a:rPr lang="en-US" altLang="en-US" sz="1400" b="1" dirty="0">
                <a:solidFill>
                  <a:srgbClr val="FF0000"/>
                </a:solidFill>
              </a:rPr>
              <a:t> </a:t>
            </a:r>
            <a:r>
              <a:rPr lang="en-US" altLang="en-US" sz="1400" b="1" dirty="0"/>
              <a:t>.</a:t>
            </a:r>
          </a:p>
          <a:p>
            <a:pPr algn="just" eaLnBrk="1" hangingPunct="1">
              <a:spcBef>
                <a:spcPts val="200"/>
              </a:spcBef>
              <a:spcAft>
                <a:spcPts val="200"/>
              </a:spcAft>
              <a:buFontTx/>
              <a:buNone/>
            </a:pPr>
            <a:endParaRPr lang="en-US" altLang="en-US" sz="1400" b="1" dirty="0"/>
          </a:p>
          <a:p>
            <a:pPr algn="just" eaLnBrk="1" hangingPunct="1">
              <a:spcBef>
                <a:spcPts val="200"/>
              </a:spcBef>
              <a:spcAft>
                <a:spcPts val="200"/>
              </a:spcAft>
              <a:buNone/>
            </a:pPr>
            <a:r>
              <a:rPr lang="en-US" altLang="en-US" sz="1400" b="1" dirty="0"/>
              <a:t>{ ?x</a:t>
            </a:r>
            <a:r>
              <a:rPr lang="en-US" altLang="en-US" sz="1400" b="1" dirty="0">
                <a:solidFill>
                  <a:srgbClr val="0000FF"/>
                </a:solidFill>
              </a:rPr>
              <a:t> </a:t>
            </a:r>
            <a:r>
              <a:rPr lang="en-US" altLang="en-US" sz="1400" b="1" dirty="0"/>
              <a:t>  :</a:t>
            </a:r>
            <a:r>
              <a:rPr lang="en-US" altLang="en-US" sz="1400" b="1" dirty="0">
                <a:solidFill>
                  <a:srgbClr val="FF0000"/>
                </a:solidFill>
              </a:rPr>
              <a:t>Loves</a:t>
            </a:r>
            <a:r>
              <a:rPr lang="en-US" altLang="en-US" sz="1400" b="1" dirty="0"/>
              <a:t>  ?y</a:t>
            </a:r>
            <a:r>
              <a:rPr lang="en-US" altLang="en-US" sz="1400" b="1" dirty="0">
                <a:solidFill>
                  <a:srgbClr val="00B050"/>
                </a:solidFill>
              </a:rPr>
              <a:t> </a:t>
            </a:r>
            <a:r>
              <a:rPr lang="en-US" altLang="en-US" sz="1400" b="1" dirty="0"/>
              <a:t>. ?y  :</a:t>
            </a:r>
            <a:r>
              <a:rPr lang="en-US" altLang="en-US" sz="1400" b="1" dirty="0">
                <a:solidFill>
                  <a:srgbClr val="FF0000"/>
                </a:solidFill>
              </a:rPr>
              <a:t>Loves</a:t>
            </a:r>
            <a:r>
              <a:rPr lang="en-US" altLang="en-US" sz="1400" b="1" dirty="0"/>
              <a:t> ?x } </a:t>
            </a:r>
            <a:r>
              <a:rPr lang="fi-FI" altLang="fi-FI" sz="1400" b="1" dirty="0"/>
              <a:t>=&gt; </a:t>
            </a:r>
            <a:r>
              <a:rPr lang="en-US" altLang="en-US" sz="1400" b="1" dirty="0"/>
              <a:t>{ ?x  </a:t>
            </a:r>
            <a:r>
              <a:rPr lang="en-US" altLang="en-US" sz="1400" b="1" dirty="0">
                <a:solidFill>
                  <a:srgbClr val="FF0000"/>
                </a:solidFill>
              </a:rPr>
              <a:t>a</a:t>
            </a:r>
            <a:r>
              <a:rPr lang="en-US" altLang="en-US" sz="1400" b="1" dirty="0"/>
              <a:t> :</a:t>
            </a:r>
            <a:r>
              <a:rPr lang="en-US" altLang="en-US" sz="1400" b="1" dirty="0" err="1">
                <a:solidFill>
                  <a:srgbClr val="00B050"/>
                </a:solidFill>
              </a:rPr>
              <a:t>Happy_Person</a:t>
            </a:r>
            <a:r>
              <a:rPr lang="en-US" altLang="en-US" sz="1400" b="1" dirty="0"/>
              <a:t>. ?y </a:t>
            </a:r>
            <a:r>
              <a:rPr lang="en-US" altLang="en-US" sz="1400" b="1" dirty="0">
                <a:solidFill>
                  <a:srgbClr val="FF0000"/>
                </a:solidFill>
              </a:rPr>
              <a:t>a</a:t>
            </a:r>
            <a:r>
              <a:rPr lang="en-US" altLang="en-US" sz="1400" b="1" dirty="0"/>
              <a:t>  :</a:t>
            </a:r>
            <a:r>
              <a:rPr lang="en-US" altLang="en-US" sz="1400" b="1" dirty="0" err="1">
                <a:solidFill>
                  <a:srgbClr val="00B050"/>
                </a:solidFill>
              </a:rPr>
              <a:t>Happy_Person</a:t>
            </a:r>
            <a:r>
              <a:rPr lang="en-US" altLang="en-US" sz="1400" b="1" dirty="0"/>
              <a:t>}</a:t>
            </a:r>
          </a:p>
        </p:txBody>
      </p:sp>
    </p:spTree>
    <p:extLst>
      <p:ext uri="{BB962C8B-B14F-4D97-AF65-F5344CB8AC3E}">
        <p14:creationId xmlns:p14="http://schemas.microsoft.com/office/powerpoint/2010/main" val="941825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87624" y="1052736"/>
            <a:ext cx="7344816" cy="707886"/>
          </a:xfrm>
          <a:prstGeom prst="rect">
            <a:avLst/>
          </a:prstGeom>
        </p:spPr>
        <p:txBody>
          <a:bodyPr wrap="square">
            <a:spAutoFit/>
          </a:bodyPr>
          <a:lstStyle/>
          <a:p>
            <a:r>
              <a:rPr lang="en-US" sz="2000" dirty="0"/>
              <a:t>"If a person has an age greater than or equal to 65 and satisfies other conditions, then the person is eligible for retirement."</a:t>
            </a:r>
          </a:p>
        </p:txBody>
      </p:sp>
      <p:sp>
        <p:nvSpPr>
          <p:cNvPr id="48" name="Rectangle 2"/>
          <p:cNvSpPr>
            <a:spLocks noGrp="1" noChangeArrowheads="1"/>
          </p:cNvSpPr>
          <p:nvPr>
            <p:ph type="title"/>
          </p:nvPr>
        </p:nvSpPr>
        <p:spPr>
          <a:xfrm>
            <a:off x="683568" y="74"/>
            <a:ext cx="8280920" cy="511324"/>
          </a:xfrm>
        </p:spPr>
        <p:txBody>
          <a:bodyPr/>
          <a:lstStyle/>
          <a:p>
            <a:pPr eaLnBrk="1" hangingPunct="1"/>
            <a:r>
              <a:rPr lang="en-US" altLang="en-US" sz="3600" dirty="0"/>
              <a:t>SWRL rules in N3 syntax </a:t>
            </a:r>
            <a:r>
              <a:rPr lang="en-US" altLang="en-US" sz="2800" dirty="0"/>
              <a:t>(as it is now)</a:t>
            </a:r>
          </a:p>
        </p:txBody>
      </p:sp>
      <p:sp>
        <p:nvSpPr>
          <p:cNvPr id="2" name="Rectangle 1"/>
          <p:cNvSpPr>
            <a:spLocks noChangeArrowheads="1"/>
          </p:cNvSpPr>
          <p:nvPr/>
        </p:nvSpPr>
        <p:spPr bwMode="auto">
          <a:xfrm>
            <a:off x="787050" y="1846532"/>
            <a:ext cx="8121930" cy="4355038"/>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lvl="0" eaLnBrk="0" hangingPunct="0"/>
            <a:r>
              <a:rPr lang="fi-FI" altLang="fi-FI" b="1" dirty="0"/>
              <a:t>@</a:t>
            </a:r>
            <a:r>
              <a:rPr lang="fi-FI" altLang="fi-FI" b="1" dirty="0" err="1"/>
              <a:t>prefix</a:t>
            </a:r>
            <a:r>
              <a:rPr lang="fi-FI" altLang="fi-FI" b="1" dirty="0"/>
              <a:t> </a:t>
            </a:r>
            <a:r>
              <a:rPr lang="fi-FI" altLang="fi-FI" b="1" dirty="0" err="1"/>
              <a:t>xsd</a:t>
            </a:r>
            <a:r>
              <a:rPr lang="fi-FI" altLang="fi-FI" b="1" dirty="0"/>
              <a:t>: &lt;http://www.w3.org/2001/XMLSchema#&gt; .</a:t>
            </a:r>
          </a:p>
          <a:p>
            <a:pPr lvl="0" eaLnBrk="0" hangingPunct="0"/>
            <a:r>
              <a:rPr lang="fi-FI" altLang="fi-FI" b="1" dirty="0"/>
              <a:t>@</a:t>
            </a:r>
            <a:r>
              <a:rPr lang="fi-FI" altLang="fi-FI" b="1" dirty="0" err="1"/>
              <a:t>prefix</a:t>
            </a:r>
            <a:r>
              <a:rPr lang="fi-FI" altLang="fi-FI" b="1" dirty="0"/>
              <a:t> </a:t>
            </a:r>
            <a:r>
              <a:rPr lang="fi-FI" altLang="fi-FI" b="1" dirty="0" err="1"/>
              <a:t>owl</a:t>
            </a:r>
            <a:r>
              <a:rPr lang="fi-FI" altLang="fi-FI" b="1" dirty="0"/>
              <a:t>: &lt;http://www.w3.org/2002/07/owl#&gt; .</a:t>
            </a:r>
          </a:p>
          <a:p>
            <a:pPr eaLnBrk="0" hangingPunct="0"/>
            <a:r>
              <a:rPr lang="fi-FI" altLang="fi-FI" b="1" dirty="0"/>
              <a:t>@</a:t>
            </a:r>
            <a:r>
              <a:rPr lang="fi-FI" altLang="fi-FI" b="1" dirty="0" err="1"/>
              <a:t>prefix</a:t>
            </a:r>
            <a:r>
              <a:rPr lang="fi-FI" altLang="fi-FI" b="1" dirty="0"/>
              <a:t> </a:t>
            </a:r>
            <a:r>
              <a:rPr lang="fi-FI" altLang="fi-FI" b="1" dirty="0" err="1"/>
              <a:t>swrl</a:t>
            </a:r>
            <a:r>
              <a:rPr lang="fi-FI" altLang="fi-FI" b="1" dirty="0"/>
              <a:t>: &lt;http://www.w3.org/2003/11/swrl#&gt; .</a:t>
            </a:r>
          </a:p>
          <a:p>
            <a:pPr eaLnBrk="0" hangingPunct="0"/>
            <a:r>
              <a:rPr lang="fi-FI" altLang="fi-FI" b="1" dirty="0"/>
              <a:t>@</a:t>
            </a:r>
            <a:r>
              <a:rPr lang="fi-FI" altLang="fi-FI" b="1" dirty="0" err="1"/>
              <a:t>prefix</a:t>
            </a:r>
            <a:r>
              <a:rPr lang="fi-FI" altLang="fi-FI" b="1" dirty="0"/>
              <a:t>      :  &lt;http://www.ontology.owl#&gt; .</a:t>
            </a:r>
          </a:p>
          <a:p>
            <a:pPr lvl="0" eaLnBrk="0" hangingPunct="0"/>
            <a:endParaRPr lang="fi-FI" altLang="fi-FI" sz="800" dirty="0"/>
          </a:p>
          <a:p>
            <a:pPr lvl="0" eaLnBrk="0" hangingPunct="0"/>
            <a:r>
              <a:rPr lang="fi-FI" altLang="fi-FI" b="1" dirty="0">
                <a:solidFill>
                  <a:srgbClr val="0000FF"/>
                </a:solidFill>
              </a:rPr>
              <a:t>[ ]</a:t>
            </a:r>
            <a:r>
              <a:rPr lang="fi-FI" altLang="fi-FI" dirty="0"/>
              <a:t>               </a:t>
            </a:r>
            <a:r>
              <a:rPr lang="fi-FI" altLang="fi-FI" b="1" dirty="0">
                <a:solidFill>
                  <a:srgbClr val="FF0000"/>
                </a:solidFill>
              </a:rPr>
              <a:t>a</a:t>
            </a:r>
            <a:r>
              <a:rPr lang="fi-FI" altLang="fi-FI" dirty="0"/>
              <a:t> </a:t>
            </a:r>
            <a:r>
              <a:rPr lang="fi-FI" altLang="fi-FI" dirty="0" err="1">
                <a:solidFill>
                  <a:srgbClr val="00B050"/>
                </a:solidFill>
              </a:rPr>
              <a:t>swrl:Imp</a:t>
            </a:r>
            <a:r>
              <a:rPr lang="fi-FI" altLang="fi-FI" dirty="0"/>
              <a:t> ;  </a:t>
            </a:r>
            <a:r>
              <a:rPr lang="fi-FI" altLang="fi-FI" b="1" dirty="0" err="1">
                <a:solidFill>
                  <a:srgbClr val="E00000"/>
                </a:solidFill>
              </a:rPr>
              <a:t>swrl:antecedent</a:t>
            </a:r>
            <a:r>
              <a:rPr lang="fi-FI" altLang="fi-FI" dirty="0"/>
              <a:t> </a:t>
            </a:r>
            <a:r>
              <a:rPr lang="fi-FI" altLang="fi-FI" dirty="0">
                <a:solidFill>
                  <a:srgbClr val="00B050"/>
                </a:solidFill>
              </a:rPr>
              <a:t>(  _:genid3  _:genid5  _:genid7 _:genid9 )</a:t>
            </a:r>
            <a:r>
              <a:rPr lang="fi-FI" altLang="fi-FI" dirty="0"/>
              <a:t> ;</a:t>
            </a:r>
          </a:p>
          <a:p>
            <a:pPr lvl="0" eaLnBrk="0" hangingPunct="0"/>
            <a:r>
              <a:rPr lang="fi-FI" altLang="fi-FI" dirty="0"/>
              <a:t>                   </a:t>
            </a:r>
            <a:r>
              <a:rPr lang="fi-FI" altLang="fi-FI" b="1" dirty="0" err="1">
                <a:solidFill>
                  <a:srgbClr val="E00000"/>
                </a:solidFill>
              </a:rPr>
              <a:t>swrl:consequent</a:t>
            </a:r>
            <a:r>
              <a:rPr lang="fi-FI" altLang="fi-FI" dirty="0"/>
              <a:t> </a:t>
            </a:r>
            <a:r>
              <a:rPr lang="fi-FI" altLang="fi-FI" dirty="0">
                <a:solidFill>
                  <a:srgbClr val="00B050"/>
                </a:solidFill>
              </a:rPr>
              <a:t>( _:genid11  _:genid13 ) </a:t>
            </a:r>
            <a:r>
              <a:rPr lang="fi-FI" altLang="fi-FI" dirty="0"/>
              <a:t>.</a:t>
            </a:r>
          </a:p>
          <a:p>
            <a:pPr lvl="0" eaLnBrk="0" hangingPunct="0"/>
            <a:endParaRPr lang="fi-FI" altLang="fi-FI" sz="800" dirty="0"/>
          </a:p>
          <a:p>
            <a:pPr lvl="0" eaLnBrk="0" hangingPunct="0"/>
            <a:r>
              <a:rPr lang="fi-FI" altLang="fi-FI" b="1" dirty="0">
                <a:solidFill>
                  <a:srgbClr val="0000FF"/>
                </a:solidFill>
              </a:rPr>
              <a:t>_:genid3   </a:t>
            </a:r>
            <a:r>
              <a:rPr lang="fi-FI" altLang="fi-FI" b="1" dirty="0">
                <a:solidFill>
                  <a:srgbClr val="FF0000"/>
                </a:solidFill>
              </a:rPr>
              <a:t>a</a:t>
            </a:r>
            <a:r>
              <a:rPr lang="fi-FI" altLang="fi-FI" dirty="0"/>
              <a:t> </a:t>
            </a:r>
            <a:r>
              <a:rPr lang="fi-FI" altLang="fi-FI" dirty="0" err="1">
                <a:solidFill>
                  <a:srgbClr val="00B050"/>
                </a:solidFill>
              </a:rPr>
              <a:t>swrl:ClassAtom</a:t>
            </a:r>
            <a:r>
              <a:rPr lang="fi-FI" altLang="fi-FI" dirty="0"/>
              <a:t> ; </a:t>
            </a:r>
            <a:r>
              <a:rPr lang="fi-FI" altLang="fi-FI" b="1" dirty="0">
                <a:solidFill>
                  <a:srgbClr val="E00000"/>
                </a:solidFill>
              </a:rPr>
              <a:t>swrl:argument1</a:t>
            </a:r>
            <a:r>
              <a:rPr lang="fi-FI" altLang="fi-FI" dirty="0"/>
              <a:t> </a:t>
            </a:r>
            <a:r>
              <a:rPr lang="fi-FI" altLang="fi-FI" dirty="0">
                <a:solidFill>
                  <a:srgbClr val="00B050"/>
                </a:solidFill>
              </a:rPr>
              <a:t>:x</a:t>
            </a:r>
            <a:r>
              <a:rPr lang="fi-FI" altLang="fi-FI" dirty="0"/>
              <a:t> ; </a:t>
            </a:r>
            <a:r>
              <a:rPr lang="fi-FI" altLang="fi-FI" b="1" dirty="0" err="1">
                <a:solidFill>
                  <a:srgbClr val="E00000"/>
                </a:solidFill>
              </a:rPr>
              <a:t>swrl:classPredicate</a:t>
            </a:r>
            <a:r>
              <a:rPr lang="fi-FI" altLang="fi-FI" dirty="0"/>
              <a:t> </a:t>
            </a:r>
            <a:r>
              <a:rPr lang="fi-FI" altLang="fi-FI" dirty="0">
                <a:solidFill>
                  <a:srgbClr val="00B050"/>
                </a:solidFill>
              </a:rPr>
              <a:t>:Person </a:t>
            </a:r>
            <a:r>
              <a:rPr lang="fi-FI" altLang="fi-FI" dirty="0"/>
              <a:t>.</a:t>
            </a:r>
          </a:p>
          <a:p>
            <a:pPr lvl="0" eaLnBrk="0" hangingPunct="0"/>
            <a:endParaRPr lang="fi-FI" altLang="fi-FI" sz="800" dirty="0"/>
          </a:p>
          <a:p>
            <a:pPr lvl="0" eaLnBrk="0" hangingPunct="0"/>
            <a:r>
              <a:rPr lang="fi-FI" altLang="fi-FI" b="1" dirty="0">
                <a:solidFill>
                  <a:srgbClr val="0000FF"/>
                </a:solidFill>
              </a:rPr>
              <a:t>_:genid5</a:t>
            </a:r>
            <a:r>
              <a:rPr lang="fi-FI" altLang="fi-FI" dirty="0"/>
              <a:t>   </a:t>
            </a:r>
            <a:r>
              <a:rPr lang="fi-FI" altLang="fi-FI" b="1" dirty="0">
                <a:solidFill>
                  <a:srgbClr val="E00000"/>
                </a:solidFill>
              </a:rPr>
              <a:t>a</a:t>
            </a:r>
            <a:r>
              <a:rPr lang="fi-FI" altLang="fi-FI" dirty="0"/>
              <a:t> </a:t>
            </a:r>
            <a:r>
              <a:rPr lang="fi-FI" altLang="fi-FI" dirty="0">
                <a:solidFill>
                  <a:srgbClr val="00B050"/>
                </a:solidFill>
              </a:rPr>
              <a:t>swrl:DatavaluedPropertyAtom</a:t>
            </a:r>
            <a:r>
              <a:rPr lang="fi-FI" altLang="fi-FI" dirty="0"/>
              <a:t> ;  </a:t>
            </a:r>
            <a:r>
              <a:rPr lang="fi-FI" altLang="fi-FI" b="1" dirty="0">
                <a:solidFill>
                  <a:srgbClr val="E00000"/>
                </a:solidFill>
              </a:rPr>
              <a:t>swrl:argument1</a:t>
            </a:r>
            <a:r>
              <a:rPr lang="fi-FI" altLang="fi-FI" dirty="0"/>
              <a:t> </a:t>
            </a:r>
            <a:r>
              <a:rPr lang="fi-FI" altLang="fi-FI" dirty="0">
                <a:solidFill>
                  <a:srgbClr val="00B050"/>
                </a:solidFill>
              </a:rPr>
              <a:t>:x</a:t>
            </a:r>
            <a:r>
              <a:rPr lang="fi-FI" altLang="fi-FI" dirty="0"/>
              <a:t> ; </a:t>
            </a:r>
            <a:r>
              <a:rPr lang="fi-FI" altLang="fi-FI" b="1" dirty="0">
                <a:solidFill>
                  <a:srgbClr val="E00000"/>
                </a:solidFill>
              </a:rPr>
              <a:t>swrl:argument2</a:t>
            </a:r>
            <a:r>
              <a:rPr lang="fi-FI" altLang="fi-FI" dirty="0"/>
              <a:t> </a:t>
            </a:r>
            <a:r>
              <a:rPr lang="fi-FI" altLang="fi-FI" dirty="0">
                <a:solidFill>
                  <a:srgbClr val="00B050"/>
                </a:solidFill>
              </a:rPr>
              <a:t>:</a:t>
            </a:r>
            <a:r>
              <a:rPr lang="fi-FI" altLang="fi-FI" dirty="0" err="1">
                <a:solidFill>
                  <a:srgbClr val="00B050"/>
                </a:solidFill>
              </a:rPr>
              <a:t>age</a:t>
            </a:r>
            <a:r>
              <a:rPr lang="fi-FI" altLang="fi-FI" dirty="0">
                <a:solidFill>
                  <a:srgbClr val="00B050"/>
                </a:solidFill>
              </a:rPr>
              <a:t> </a:t>
            </a:r>
            <a:r>
              <a:rPr lang="fi-FI" altLang="fi-FI" dirty="0"/>
              <a:t>;</a:t>
            </a:r>
          </a:p>
          <a:p>
            <a:pPr lvl="0" eaLnBrk="0" hangingPunct="0"/>
            <a:r>
              <a:rPr lang="fi-FI" altLang="fi-FI" dirty="0"/>
              <a:t>                  </a:t>
            </a:r>
            <a:r>
              <a:rPr lang="fi-FI" altLang="fi-FI" b="1" dirty="0" err="1">
                <a:solidFill>
                  <a:srgbClr val="E00000"/>
                </a:solidFill>
              </a:rPr>
              <a:t>swrl:propertyPredicate</a:t>
            </a:r>
            <a:r>
              <a:rPr lang="fi-FI" altLang="fi-FI" dirty="0"/>
              <a:t> :</a:t>
            </a:r>
            <a:r>
              <a:rPr lang="fi-FI" altLang="fi-FI" dirty="0" err="1">
                <a:solidFill>
                  <a:srgbClr val="00B050"/>
                </a:solidFill>
              </a:rPr>
              <a:t>hasAge</a:t>
            </a:r>
            <a:r>
              <a:rPr lang="fi-FI" altLang="fi-FI" dirty="0"/>
              <a:t> .</a:t>
            </a:r>
          </a:p>
          <a:p>
            <a:pPr lvl="0" eaLnBrk="0" hangingPunct="0"/>
            <a:endParaRPr lang="fi-FI" altLang="fi-FI" sz="800" dirty="0"/>
          </a:p>
          <a:p>
            <a:pPr lvl="0" eaLnBrk="0" hangingPunct="0"/>
            <a:r>
              <a:rPr lang="fi-FI" altLang="fi-FI" b="1" dirty="0">
                <a:solidFill>
                  <a:srgbClr val="0000FF"/>
                </a:solidFill>
              </a:rPr>
              <a:t>_:genid7   </a:t>
            </a:r>
            <a:r>
              <a:rPr lang="fi-FI" altLang="fi-FI" b="1" dirty="0">
                <a:solidFill>
                  <a:srgbClr val="E00000"/>
                </a:solidFill>
              </a:rPr>
              <a:t>a</a:t>
            </a:r>
            <a:r>
              <a:rPr lang="fi-FI" altLang="fi-FI" dirty="0"/>
              <a:t> swrl:DatavaluedPropertyAtom ; </a:t>
            </a:r>
            <a:r>
              <a:rPr lang="fi-FI" altLang="fi-FI" b="1" dirty="0">
                <a:solidFill>
                  <a:srgbClr val="E00000"/>
                </a:solidFill>
              </a:rPr>
              <a:t>swrl:argument1</a:t>
            </a:r>
            <a:r>
              <a:rPr lang="fi-FI" altLang="fi-FI" dirty="0"/>
              <a:t> </a:t>
            </a:r>
            <a:r>
              <a:rPr lang="fi-FI" altLang="fi-FI" dirty="0">
                <a:solidFill>
                  <a:srgbClr val="00B050"/>
                </a:solidFill>
              </a:rPr>
              <a:t>:x </a:t>
            </a:r>
            <a:r>
              <a:rPr lang="fi-FI" altLang="fi-FI" dirty="0"/>
              <a:t>; </a:t>
            </a:r>
            <a:r>
              <a:rPr lang="fi-FI" altLang="fi-FI" b="1" dirty="0">
                <a:solidFill>
                  <a:srgbClr val="E00000"/>
                </a:solidFill>
              </a:rPr>
              <a:t>swrl:argument2</a:t>
            </a:r>
            <a:r>
              <a:rPr lang="fi-FI" altLang="fi-FI" dirty="0"/>
              <a:t> </a:t>
            </a:r>
            <a:r>
              <a:rPr lang="fi-FI" altLang="fi-FI" dirty="0">
                <a:solidFill>
                  <a:srgbClr val="00B050"/>
                </a:solidFill>
              </a:rPr>
              <a:t>:</a:t>
            </a:r>
            <a:r>
              <a:rPr lang="fi-FI" altLang="fi-FI" dirty="0" err="1">
                <a:solidFill>
                  <a:srgbClr val="00B050"/>
                </a:solidFill>
              </a:rPr>
              <a:t>gender</a:t>
            </a:r>
            <a:r>
              <a:rPr lang="fi-FI" altLang="fi-FI" dirty="0">
                <a:solidFill>
                  <a:srgbClr val="00B050"/>
                </a:solidFill>
              </a:rPr>
              <a:t> </a:t>
            </a:r>
            <a:r>
              <a:rPr lang="fi-FI" altLang="fi-FI" dirty="0"/>
              <a:t>; </a:t>
            </a:r>
          </a:p>
          <a:p>
            <a:pPr lvl="0" eaLnBrk="0" hangingPunct="0"/>
            <a:r>
              <a:rPr lang="fi-FI" altLang="fi-FI" b="1" dirty="0">
                <a:solidFill>
                  <a:srgbClr val="E00000"/>
                </a:solidFill>
              </a:rPr>
              <a:t>                  </a:t>
            </a:r>
            <a:r>
              <a:rPr lang="fi-FI" altLang="fi-FI" b="1" dirty="0" err="1">
                <a:solidFill>
                  <a:srgbClr val="E00000"/>
                </a:solidFill>
              </a:rPr>
              <a:t>swrl:propertyPredicate</a:t>
            </a:r>
            <a:r>
              <a:rPr lang="fi-FI" altLang="fi-FI" dirty="0"/>
              <a:t> </a:t>
            </a:r>
            <a:r>
              <a:rPr lang="fi-FI" altLang="fi-FI" dirty="0">
                <a:solidFill>
                  <a:srgbClr val="00B050"/>
                </a:solidFill>
              </a:rPr>
              <a:t>:</a:t>
            </a:r>
            <a:r>
              <a:rPr lang="fi-FI" altLang="fi-FI" dirty="0" err="1">
                <a:solidFill>
                  <a:srgbClr val="00B050"/>
                </a:solidFill>
              </a:rPr>
              <a:t>hasGender</a:t>
            </a:r>
            <a:r>
              <a:rPr lang="fi-FI" altLang="fi-FI" dirty="0">
                <a:solidFill>
                  <a:srgbClr val="00B050"/>
                </a:solidFill>
              </a:rPr>
              <a:t> </a:t>
            </a:r>
            <a:r>
              <a:rPr lang="fi-FI" altLang="fi-FI" dirty="0"/>
              <a:t>.</a:t>
            </a:r>
          </a:p>
          <a:p>
            <a:pPr lvl="0" eaLnBrk="0" hangingPunct="0"/>
            <a:endParaRPr lang="fi-FI" altLang="fi-FI" sz="800" dirty="0"/>
          </a:p>
          <a:p>
            <a:pPr lvl="0" eaLnBrk="0" hangingPunct="0"/>
            <a:r>
              <a:rPr lang="fi-FI" altLang="fi-FI" b="1" dirty="0">
                <a:solidFill>
                  <a:srgbClr val="0000FF"/>
                </a:solidFill>
              </a:rPr>
              <a:t>_:genid9   </a:t>
            </a:r>
            <a:r>
              <a:rPr lang="fi-FI" altLang="fi-FI" b="1" dirty="0">
                <a:solidFill>
                  <a:srgbClr val="E00000"/>
                </a:solidFill>
              </a:rPr>
              <a:t>a</a:t>
            </a:r>
            <a:r>
              <a:rPr lang="fi-FI" altLang="fi-FI" dirty="0"/>
              <a:t> swrl:DatavaluedPropertyAtom ; </a:t>
            </a:r>
            <a:r>
              <a:rPr lang="fi-FI" altLang="fi-FI" b="1" dirty="0">
                <a:solidFill>
                  <a:srgbClr val="E00000"/>
                </a:solidFill>
              </a:rPr>
              <a:t>swrl:argument1</a:t>
            </a:r>
            <a:r>
              <a:rPr lang="fi-FI" altLang="fi-FI" dirty="0"/>
              <a:t> </a:t>
            </a:r>
            <a:r>
              <a:rPr lang="fi-FI" altLang="fi-FI" dirty="0">
                <a:solidFill>
                  <a:srgbClr val="00B050"/>
                </a:solidFill>
              </a:rPr>
              <a:t>:</a:t>
            </a:r>
            <a:r>
              <a:rPr lang="fi-FI" altLang="fi-FI" dirty="0" err="1">
                <a:solidFill>
                  <a:srgbClr val="00B050"/>
                </a:solidFill>
              </a:rPr>
              <a:t>age</a:t>
            </a:r>
            <a:r>
              <a:rPr lang="fi-FI" altLang="fi-FI" dirty="0">
                <a:solidFill>
                  <a:srgbClr val="00B050"/>
                </a:solidFill>
              </a:rPr>
              <a:t> </a:t>
            </a:r>
            <a:r>
              <a:rPr lang="fi-FI" altLang="fi-FI" dirty="0"/>
              <a:t>; </a:t>
            </a:r>
            <a:r>
              <a:rPr lang="fi-FI" altLang="fi-FI" b="1" dirty="0">
                <a:solidFill>
                  <a:srgbClr val="E00000"/>
                </a:solidFill>
              </a:rPr>
              <a:t>swrl:argument2</a:t>
            </a:r>
            <a:r>
              <a:rPr lang="fi-FI" altLang="fi-FI" dirty="0"/>
              <a:t> </a:t>
            </a:r>
            <a:r>
              <a:rPr lang="fi-FI" altLang="fi-FI" dirty="0">
                <a:solidFill>
                  <a:srgbClr val="00B050"/>
                </a:solidFill>
              </a:rPr>
              <a:t>"65"^^</a:t>
            </a:r>
            <a:r>
              <a:rPr lang="fi-FI" altLang="fi-FI" dirty="0" err="1">
                <a:solidFill>
                  <a:srgbClr val="00B050"/>
                </a:solidFill>
              </a:rPr>
              <a:t>xsd:int</a:t>
            </a:r>
            <a:r>
              <a:rPr lang="fi-FI" altLang="fi-FI" dirty="0">
                <a:solidFill>
                  <a:srgbClr val="00B050"/>
                </a:solidFill>
              </a:rPr>
              <a:t> </a:t>
            </a:r>
            <a:r>
              <a:rPr lang="fi-FI" altLang="fi-FI" dirty="0"/>
              <a:t>;</a:t>
            </a:r>
          </a:p>
          <a:p>
            <a:pPr lvl="0" eaLnBrk="0" hangingPunct="0"/>
            <a:r>
              <a:rPr lang="fi-FI" altLang="fi-FI" dirty="0"/>
              <a:t>                  </a:t>
            </a:r>
            <a:r>
              <a:rPr lang="fi-FI" altLang="fi-FI" b="1" dirty="0" err="1">
                <a:solidFill>
                  <a:srgbClr val="E00000"/>
                </a:solidFill>
              </a:rPr>
              <a:t>swrl:propertyPredicate</a:t>
            </a:r>
            <a:r>
              <a:rPr lang="fi-FI" altLang="fi-FI" dirty="0"/>
              <a:t> </a:t>
            </a:r>
            <a:r>
              <a:rPr lang="fi-FI" altLang="fi-FI" dirty="0" err="1">
                <a:solidFill>
                  <a:srgbClr val="00B050"/>
                </a:solidFill>
              </a:rPr>
              <a:t>owl:greaterThanOrEqual</a:t>
            </a:r>
            <a:r>
              <a:rPr lang="fi-FI" altLang="fi-FI" dirty="0"/>
              <a:t> .</a:t>
            </a:r>
          </a:p>
          <a:p>
            <a:pPr lvl="0" eaLnBrk="0" hangingPunct="0"/>
            <a:endParaRPr lang="fi-FI" altLang="fi-FI" sz="800" dirty="0"/>
          </a:p>
          <a:p>
            <a:pPr lvl="0" eaLnBrk="0" hangingPunct="0"/>
            <a:r>
              <a:rPr lang="fi-FI" altLang="fi-FI" b="1" dirty="0">
                <a:solidFill>
                  <a:srgbClr val="0000FF"/>
                </a:solidFill>
              </a:rPr>
              <a:t>_:genid11  </a:t>
            </a:r>
            <a:r>
              <a:rPr lang="fi-FI" altLang="fi-FI" b="1" dirty="0">
                <a:solidFill>
                  <a:srgbClr val="E00000"/>
                </a:solidFill>
              </a:rPr>
              <a:t>a</a:t>
            </a:r>
            <a:r>
              <a:rPr lang="fi-FI" altLang="fi-FI" dirty="0"/>
              <a:t> </a:t>
            </a:r>
            <a:r>
              <a:rPr lang="fi-FI" altLang="fi-FI" dirty="0" err="1">
                <a:solidFill>
                  <a:srgbClr val="00B050"/>
                </a:solidFill>
              </a:rPr>
              <a:t>swrl:ClassAtom</a:t>
            </a:r>
            <a:r>
              <a:rPr lang="fi-FI" altLang="fi-FI" dirty="0"/>
              <a:t> ; </a:t>
            </a:r>
            <a:r>
              <a:rPr lang="fi-FI" altLang="fi-FI" b="1" dirty="0">
                <a:solidFill>
                  <a:srgbClr val="E00000"/>
                </a:solidFill>
              </a:rPr>
              <a:t>swrl:argument1</a:t>
            </a:r>
            <a:r>
              <a:rPr lang="fi-FI" altLang="fi-FI" dirty="0"/>
              <a:t> </a:t>
            </a:r>
            <a:r>
              <a:rPr lang="fi-FI" altLang="fi-FI" dirty="0">
                <a:solidFill>
                  <a:srgbClr val="00B050"/>
                </a:solidFill>
              </a:rPr>
              <a:t>:x</a:t>
            </a:r>
            <a:r>
              <a:rPr lang="fi-FI" altLang="fi-FI" dirty="0"/>
              <a:t> ; </a:t>
            </a:r>
            <a:r>
              <a:rPr lang="fi-FI" altLang="fi-FI" b="1" dirty="0" err="1">
                <a:solidFill>
                  <a:srgbClr val="E00000"/>
                </a:solidFill>
              </a:rPr>
              <a:t>swrl:classPredicate</a:t>
            </a:r>
            <a:r>
              <a:rPr lang="fi-FI" altLang="fi-FI" dirty="0"/>
              <a:t> </a:t>
            </a:r>
            <a:r>
              <a:rPr lang="fi-FI" altLang="fi-FI" dirty="0">
                <a:solidFill>
                  <a:srgbClr val="00B050"/>
                </a:solidFill>
              </a:rPr>
              <a:t>:Person </a:t>
            </a:r>
            <a:r>
              <a:rPr lang="fi-FI" altLang="fi-FI" dirty="0"/>
              <a:t>.</a:t>
            </a:r>
          </a:p>
          <a:p>
            <a:pPr lvl="0" eaLnBrk="0" hangingPunct="0"/>
            <a:endParaRPr lang="fi-FI" altLang="fi-FI" sz="800" dirty="0"/>
          </a:p>
          <a:p>
            <a:pPr lvl="0" eaLnBrk="0" hangingPunct="0"/>
            <a:r>
              <a:rPr lang="fi-FI" altLang="fi-FI" b="1" dirty="0">
                <a:solidFill>
                  <a:srgbClr val="0000FF"/>
                </a:solidFill>
              </a:rPr>
              <a:t>_:genid13 </a:t>
            </a:r>
            <a:r>
              <a:rPr lang="fi-FI" altLang="fi-FI" b="1" dirty="0">
                <a:solidFill>
                  <a:srgbClr val="E00000"/>
                </a:solidFill>
              </a:rPr>
              <a:t>a</a:t>
            </a:r>
            <a:r>
              <a:rPr lang="fi-FI" altLang="fi-FI" dirty="0"/>
              <a:t> </a:t>
            </a:r>
            <a:r>
              <a:rPr lang="fi-FI" altLang="fi-FI" dirty="0">
                <a:solidFill>
                  <a:srgbClr val="00B050"/>
                </a:solidFill>
              </a:rPr>
              <a:t>swrl:DatavaluedPropertyAtom</a:t>
            </a:r>
            <a:r>
              <a:rPr lang="fi-FI" altLang="fi-FI" dirty="0"/>
              <a:t> ; </a:t>
            </a:r>
            <a:r>
              <a:rPr lang="fi-FI" altLang="fi-FI" b="1" dirty="0">
                <a:solidFill>
                  <a:srgbClr val="E00000"/>
                </a:solidFill>
              </a:rPr>
              <a:t>swrl:argument1</a:t>
            </a:r>
            <a:r>
              <a:rPr lang="fi-FI" altLang="fi-FI" dirty="0"/>
              <a:t> :x ; </a:t>
            </a:r>
            <a:r>
              <a:rPr lang="fi-FI" altLang="fi-FI" b="1" dirty="0">
                <a:solidFill>
                  <a:srgbClr val="E00000"/>
                </a:solidFill>
              </a:rPr>
              <a:t>swrl:argument2</a:t>
            </a:r>
            <a:r>
              <a:rPr lang="fi-FI" altLang="fi-FI" dirty="0"/>
              <a:t> </a:t>
            </a:r>
            <a:r>
              <a:rPr lang="fi-FI" altLang="fi-FI" dirty="0" err="1">
                <a:solidFill>
                  <a:srgbClr val="00B050"/>
                </a:solidFill>
              </a:rPr>
              <a:t>true</a:t>
            </a:r>
            <a:r>
              <a:rPr lang="fi-FI" altLang="fi-FI" dirty="0"/>
              <a:t> ; </a:t>
            </a:r>
          </a:p>
          <a:p>
            <a:pPr lvl="0" eaLnBrk="0" hangingPunct="0"/>
            <a:r>
              <a:rPr lang="fi-FI" altLang="fi-FI" b="1" dirty="0">
                <a:solidFill>
                  <a:srgbClr val="E00000"/>
                </a:solidFill>
              </a:rPr>
              <a:t>                  </a:t>
            </a:r>
            <a:r>
              <a:rPr lang="fi-FI" altLang="fi-FI" b="1" dirty="0" err="1">
                <a:solidFill>
                  <a:srgbClr val="E00000"/>
                </a:solidFill>
              </a:rPr>
              <a:t>swrl:propertyPredicate</a:t>
            </a:r>
            <a:r>
              <a:rPr lang="fi-FI" altLang="fi-FI" dirty="0"/>
              <a:t> </a:t>
            </a:r>
            <a:r>
              <a:rPr lang="fi-FI" altLang="fi-FI" dirty="0">
                <a:solidFill>
                  <a:srgbClr val="00B050"/>
                </a:solidFill>
              </a:rPr>
              <a:t>:</a:t>
            </a:r>
            <a:r>
              <a:rPr lang="fi-FI" altLang="fi-FI" dirty="0" err="1">
                <a:solidFill>
                  <a:srgbClr val="00B050"/>
                </a:solidFill>
              </a:rPr>
              <a:t>eligibleForRetirement</a:t>
            </a:r>
            <a:r>
              <a:rPr lang="fi-FI" altLang="fi-FI" dirty="0">
                <a:solidFill>
                  <a:srgbClr val="00B050"/>
                </a:solidFill>
              </a:rPr>
              <a:t> </a:t>
            </a:r>
            <a:r>
              <a:rPr lang="fi-FI" altLang="fi-FI" dirty="0"/>
              <a:t>.</a:t>
            </a:r>
            <a:endParaRPr kumimoji="0" lang="fi-FI" altLang="fi-FI" b="0" i="0" u="none" strike="noStrike" cap="none" normalizeH="0" baseline="0" dirty="0">
              <a:ln>
                <a:noFill/>
              </a:ln>
              <a:solidFill>
                <a:schemeClr val="tx1"/>
              </a:solidFill>
              <a:effectLst/>
            </a:endParaRPr>
          </a:p>
        </p:txBody>
      </p:sp>
      <p:sp>
        <p:nvSpPr>
          <p:cNvPr id="9" name="Rectangle 8"/>
          <p:cNvSpPr/>
          <p:nvPr/>
        </p:nvSpPr>
        <p:spPr>
          <a:xfrm>
            <a:off x="2411760" y="6287480"/>
            <a:ext cx="2952328" cy="400110"/>
          </a:xfrm>
          <a:prstGeom prst="rect">
            <a:avLst/>
          </a:prstGeom>
        </p:spPr>
        <p:txBody>
          <a:bodyPr wrap="square">
            <a:spAutoFit/>
          </a:bodyPr>
          <a:lstStyle/>
          <a:p>
            <a:r>
              <a:rPr lang="en-US" sz="2000" dirty="0"/>
              <a:t>… looks complicated.</a:t>
            </a:r>
          </a:p>
        </p:txBody>
      </p:sp>
    </p:spTree>
    <p:extLst>
      <p:ext uri="{BB962C8B-B14F-4D97-AF65-F5344CB8AC3E}">
        <p14:creationId xmlns:p14="http://schemas.microsoft.com/office/powerpoint/2010/main" val="1884487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7" y="1668463"/>
            <a:ext cx="2782888" cy="3232150"/>
          </a:xfrm>
          <a:prstGeom prst="rect">
            <a:avLst/>
          </a:prstGeom>
          <a:solidFill>
            <a:schemeClr val="accent1"/>
          </a:solidFill>
          <a:ln w="25400">
            <a:solidFill>
              <a:schemeClr val="tx1"/>
            </a:solidFill>
          </a:ln>
        </p:spPr>
        <p:txBody>
          <a:bodyPr>
            <a:spAutoFit/>
          </a:bodyPr>
          <a:lstStyle/>
          <a:p>
            <a:pPr marL="228600" indent="-228600">
              <a:buFontTx/>
              <a:buAutoNum type="arabicPeriod"/>
              <a:defRPr/>
            </a:pPr>
            <a:endParaRPr lang="en-US" sz="1200" dirty="0"/>
          </a:p>
          <a:p>
            <a:pPr marL="228600" indent="-228600">
              <a:buFontTx/>
              <a:buAutoNum type="arabicPeriod"/>
              <a:defRPr/>
            </a:pPr>
            <a:r>
              <a:rPr lang="en-US" sz="1200" dirty="0"/>
              <a:t>Gender of Vagan Terziyan is male.</a:t>
            </a:r>
          </a:p>
          <a:p>
            <a:pPr>
              <a:defRPr/>
            </a:pPr>
            <a:endParaRPr lang="en-US" sz="1200" dirty="0"/>
          </a:p>
          <a:p>
            <a:pPr marL="228600" indent="-228600">
              <a:buFontTx/>
              <a:buAutoNum type="arabicPeriod"/>
              <a:defRPr/>
            </a:pPr>
            <a:endParaRPr lang="en-US" sz="1200" dirty="0"/>
          </a:p>
          <a:p>
            <a:pPr marL="228600" indent="-228600">
              <a:buFontTx/>
              <a:buAutoNum type="arabicPeriod"/>
              <a:defRPr/>
            </a:pPr>
            <a:endParaRPr lang="en-US" sz="1200" dirty="0"/>
          </a:p>
          <a:p>
            <a:pPr marL="228600" indent="-228600">
              <a:buFontTx/>
              <a:buAutoNum type="arabicPeriod"/>
              <a:defRPr/>
            </a:pPr>
            <a:endParaRPr lang="en-US" sz="1200" dirty="0"/>
          </a:p>
          <a:p>
            <a:pPr>
              <a:defRPr/>
            </a:pPr>
            <a:r>
              <a:rPr lang="en-US" sz="1200" dirty="0"/>
              <a:t>2. His mother is Svetlana Terziyan.</a:t>
            </a:r>
          </a:p>
          <a:p>
            <a:pPr>
              <a:defRPr/>
            </a:pPr>
            <a:endParaRPr lang="en-US" sz="1200" dirty="0"/>
          </a:p>
          <a:p>
            <a:pPr>
              <a:defRPr/>
            </a:pPr>
            <a:endParaRPr lang="en-US" sz="1200" dirty="0"/>
          </a:p>
          <a:p>
            <a:pPr>
              <a:defRPr/>
            </a:pPr>
            <a:endParaRPr lang="en-US" sz="1200" dirty="0"/>
          </a:p>
          <a:p>
            <a:pPr>
              <a:defRPr/>
            </a:pPr>
            <a:endParaRPr lang="en-US" sz="1200" dirty="0"/>
          </a:p>
          <a:p>
            <a:pPr>
              <a:defRPr/>
            </a:pPr>
            <a:r>
              <a:rPr lang="en-US" sz="1200" dirty="0"/>
              <a:t>3. He is fun of fishing.</a:t>
            </a:r>
          </a:p>
          <a:p>
            <a:pPr>
              <a:defRPr/>
            </a:pPr>
            <a:endParaRPr lang="en-US" sz="1200" dirty="0"/>
          </a:p>
          <a:p>
            <a:pPr>
              <a:defRPr/>
            </a:pPr>
            <a:endParaRPr lang="en-US" sz="1200" dirty="0"/>
          </a:p>
          <a:p>
            <a:pPr>
              <a:defRPr/>
            </a:pPr>
            <a:endParaRPr lang="en-US" sz="1200" dirty="0"/>
          </a:p>
          <a:p>
            <a:pPr>
              <a:defRPr/>
            </a:pPr>
            <a:r>
              <a:rPr lang="en-US" sz="1200" dirty="0"/>
              <a:t>4. He is fun of Nordic walking.</a:t>
            </a:r>
          </a:p>
          <a:p>
            <a:pPr>
              <a:defRPr/>
            </a:pPr>
            <a:endParaRPr lang="en-US" sz="1200" dirty="0"/>
          </a:p>
        </p:txBody>
      </p:sp>
      <p:sp>
        <p:nvSpPr>
          <p:cNvPr id="7" name="TextBox 6"/>
          <p:cNvSpPr txBox="1"/>
          <p:nvPr/>
        </p:nvSpPr>
        <p:spPr>
          <a:xfrm>
            <a:off x="2833689" y="1739974"/>
            <a:ext cx="6119812" cy="739775"/>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3"/>
              </a:rPr>
              <a:t>https://ai.it.jyu.fi/vagan/ontologies/university.owl#hasGender</a:t>
            </a:r>
            <a:r>
              <a:rPr lang="en-US" dirty="0"/>
              <a:t>&gt;</a:t>
            </a:r>
          </a:p>
          <a:p>
            <a:pPr>
              <a:defRPr/>
            </a:pPr>
            <a:r>
              <a:rPr lang="en-US" dirty="0"/>
              <a:t>"male"  .</a:t>
            </a:r>
          </a:p>
        </p:txBody>
      </p:sp>
      <p:sp>
        <p:nvSpPr>
          <p:cNvPr id="8" name="TextBox 7"/>
          <p:cNvSpPr txBox="1"/>
          <p:nvPr/>
        </p:nvSpPr>
        <p:spPr>
          <a:xfrm>
            <a:off x="2840038" y="2527300"/>
            <a:ext cx="6121400" cy="738188"/>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4"/>
              </a:rPr>
              <a:t>https://ai.it.jyu.fi/vagan/ontologies/university.owl#VaganTerziyan</a:t>
            </a:r>
            <a:r>
              <a:rPr lang="en-US" dirty="0"/>
              <a:t>&gt; &lt;</a:t>
            </a:r>
            <a:r>
              <a:rPr lang="en-US" dirty="0">
                <a:hlinkClick r:id="rId5"/>
              </a:rPr>
              <a:t>https://ai.it.jyu.fi/vagan/ontologies/university.owl#hasMother</a:t>
            </a:r>
            <a:r>
              <a:rPr lang="en-US" dirty="0"/>
              <a:t>&gt;</a:t>
            </a:r>
          </a:p>
          <a:p>
            <a:pPr>
              <a:defRPr/>
            </a:pPr>
            <a:r>
              <a:rPr lang="en-US" dirty="0"/>
              <a:t>&lt;</a:t>
            </a:r>
            <a:r>
              <a:rPr lang="en-US" dirty="0">
                <a:hlinkClick r:id="rId6"/>
              </a:rPr>
              <a:t>https://ai.it.jyu.fi/vagan/ontologies/university.owl#SvetlanaTerziyan</a:t>
            </a:r>
            <a:r>
              <a:rPr lang="en-US" dirty="0"/>
              <a:t>&gt; .</a:t>
            </a:r>
          </a:p>
        </p:txBody>
      </p:sp>
      <p:sp>
        <p:nvSpPr>
          <p:cNvPr id="9" name="TextBox 8"/>
          <p:cNvSpPr txBox="1"/>
          <p:nvPr/>
        </p:nvSpPr>
        <p:spPr>
          <a:xfrm>
            <a:off x="2840038" y="3322645"/>
            <a:ext cx="6121400" cy="739775"/>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4"/>
              </a:rPr>
              <a:t>https://ai.it.jyu.fi/vagan/ontologies/university.owl#VaganTerziyan</a:t>
            </a:r>
            <a:r>
              <a:rPr lang="en-US" dirty="0"/>
              <a:t>&gt; &lt;</a:t>
            </a:r>
            <a:r>
              <a:rPr lang="en-US" dirty="0">
                <a:hlinkClick r:id="rId7"/>
              </a:rPr>
              <a:t>https://ai.it.jyu.fi/vagan/ontologies/</a:t>
            </a:r>
            <a:r>
              <a:rPr lang="en-US" dirty="0">
                <a:hlinkClick r:id="rId8"/>
              </a:rPr>
              <a:t>LifeInFinland</a:t>
            </a:r>
            <a:r>
              <a:rPr lang="en-US" dirty="0">
                <a:hlinkClick r:id="rId7"/>
              </a:rPr>
              <a:t>.owl#isFunOf</a:t>
            </a:r>
            <a:r>
              <a:rPr lang="en-US" dirty="0"/>
              <a:t>&gt;</a:t>
            </a:r>
          </a:p>
          <a:p>
            <a:pPr>
              <a:defRPr/>
            </a:pPr>
            <a:r>
              <a:rPr lang="en-US" dirty="0"/>
              <a:t>"Fishing" .</a:t>
            </a:r>
          </a:p>
        </p:txBody>
      </p:sp>
      <p:grpSp>
        <p:nvGrpSpPr>
          <p:cNvPr id="159750" name="Group 11"/>
          <p:cNvGrpSpPr>
            <a:grpSpLocks/>
          </p:cNvGrpSpPr>
          <p:nvPr/>
        </p:nvGrpSpPr>
        <p:grpSpPr bwMode="auto">
          <a:xfrm>
            <a:off x="8612189" y="2589213"/>
            <a:ext cx="504825" cy="482600"/>
            <a:chOff x="7380285" y="1600731"/>
            <a:chExt cx="504083" cy="483436"/>
          </a:xfrm>
        </p:grpSpPr>
        <p:sp>
          <p:nvSpPr>
            <p:cNvPr id="159764"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0" name="Rectangle 9"/>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p>
          </p:txBody>
        </p:sp>
      </p:grpSp>
      <p:grpSp>
        <p:nvGrpSpPr>
          <p:cNvPr id="159751" name="Group 12"/>
          <p:cNvGrpSpPr>
            <a:grpSpLocks/>
          </p:cNvGrpSpPr>
          <p:nvPr/>
        </p:nvGrpSpPr>
        <p:grpSpPr bwMode="auto">
          <a:xfrm>
            <a:off x="8628065" y="1747838"/>
            <a:ext cx="504825" cy="484187"/>
            <a:chOff x="7380285" y="1600731"/>
            <a:chExt cx="504083" cy="483436"/>
          </a:xfrm>
        </p:grpSpPr>
        <p:sp>
          <p:nvSpPr>
            <p:cNvPr id="159762"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5" name="Rectangle 14"/>
            <p:cNvSpPr/>
            <p:nvPr/>
          </p:nvSpPr>
          <p:spPr bwMode="auto">
            <a:xfrm>
              <a:off x="7460390" y="1610340"/>
              <a:ext cx="355664" cy="460949"/>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p>
          </p:txBody>
        </p:sp>
      </p:grpSp>
      <p:grpSp>
        <p:nvGrpSpPr>
          <p:cNvPr id="159752" name="Group 15"/>
          <p:cNvGrpSpPr>
            <a:grpSpLocks/>
          </p:cNvGrpSpPr>
          <p:nvPr/>
        </p:nvGrpSpPr>
        <p:grpSpPr bwMode="auto">
          <a:xfrm>
            <a:off x="8605838" y="3384550"/>
            <a:ext cx="504825" cy="482600"/>
            <a:chOff x="7380285" y="1600731"/>
            <a:chExt cx="504083" cy="483436"/>
          </a:xfrm>
        </p:grpSpPr>
        <p:sp>
          <p:nvSpPr>
            <p:cNvPr id="159760"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8" name="Rectangle 17"/>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grpSp>
      <p:sp>
        <p:nvSpPr>
          <p:cNvPr id="19" name="TextBox 18"/>
          <p:cNvSpPr txBox="1"/>
          <p:nvPr/>
        </p:nvSpPr>
        <p:spPr>
          <a:xfrm>
            <a:off x="2840038" y="4110112"/>
            <a:ext cx="6121400" cy="738187"/>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4"/>
              </a:rPr>
              <a:t>https://ai.it.jyu.fi/vagan/ontologies/university.owl#VaganTerziyan</a:t>
            </a:r>
            <a:r>
              <a:rPr lang="en-US" dirty="0"/>
              <a:t>&gt; &lt;</a:t>
            </a:r>
            <a:r>
              <a:rPr lang="en-US" dirty="0">
                <a:hlinkClick r:id="rId7"/>
              </a:rPr>
              <a:t>https://ai.it.jyu.fi/vagan/ontologies/</a:t>
            </a:r>
            <a:r>
              <a:rPr lang="en-US" dirty="0">
                <a:hlinkClick r:id="rId8"/>
              </a:rPr>
              <a:t>LifeInFinland</a:t>
            </a:r>
            <a:r>
              <a:rPr lang="en-US" dirty="0">
                <a:hlinkClick r:id="rId7"/>
              </a:rPr>
              <a:t>.owl#isFunOf</a:t>
            </a:r>
            <a:r>
              <a:rPr lang="en-US" dirty="0"/>
              <a:t>&gt;</a:t>
            </a:r>
          </a:p>
          <a:p>
            <a:pPr>
              <a:defRPr/>
            </a:pPr>
            <a:r>
              <a:rPr lang="en-US" dirty="0"/>
              <a:t>"NordicWalking" .</a:t>
            </a:r>
          </a:p>
        </p:txBody>
      </p:sp>
      <p:grpSp>
        <p:nvGrpSpPr>
          <p:cNvPr id="159754" name="Group 19"/>
          <p:cNvGrpSpPr>
            <a:grpSpLocks/>
          </p:cNvGrpSpPr>
          <p:nvPr/>
        </p:nvGrpSpPr>
        <p:grpSpPr bwMode="auto">
          <a:xfrm>
            <a:off x="8605838" y="4171950"/>
            <a:ext cx="504825" cy="482600"/>
            <a:chOff x="7380285" y="1600731"/>
            <a:chExt cx="504083" cy="483436"/>
          </a:xfrm>
        </p:grpSpPr>
        <p:sp>
          <p:nvSpPr>
            <p:cNvPr id="159758"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22" name="Rectangle 21"/>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4</a:t>
              </a:r>
            </a:p>
          </p:txBody>
        </p:sp>
      </p:grpSp>
      <p:sp>
        <p:nvSpPr>
          <p:cNvPr id="159755" name="TextBox 22"/>
          <p:cNvSpPr txBox="1">
            <a:spLocks noChangeArrowheads="1"/>
          </p:cNvSpPr>
          <p:nvPr/>
        </p:nvSpPr>
        <p:spPr bwMode="auto">
          <a:xfrm>
            <a:off x="369888" y="1128787"/>
            <a:ext cx="20494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b="1"/>
              <a:t>The story</a:t>
            </a:r>
          </a:p>
        </p:txBody>
      </p:sp>
      <p:sp>
        <p:nvSpPr>
          <p:cNvPr id="159756" name="TextBox 23"/>
          <p:cNvSpPr txBox="1">
            <a:spLocks noChangeArrowheads="1"/>
          </p:cNvSpPr>
          <p:nvPr/>
        </p:nvSpPr>
        <p:spPr bwMode="auto">
          <a:xfrm>
            <a:off x="3484563" y="1171649"/>
            <a:ext cx="483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4 </a:t>
            </a:r>
            <a:r>
              <a:rPr lang="en-US" altLang="en-US" sz="2400" b="1"/>
              <a:t>RDF (N3) statements</a:t>
            </a:r>
          </a:p>
        </p:txBody>
      </p:sp>
      <p:sp>
        <p:nvSpPr>
          <p:cNvPr id="159757" name="Rectangle 2"/>
          <p:cNvSpPr>
            <a:spLocks noGrp="1" noChangeArrowheads="1"/>
          </p:cNvSpPr>
          <p:nvPr>
            <p:ph type="title"/>
          </p:nvPr>
        </p:nvSpPr>
        <p:spPr>
          <a:xfrm>
            <a:off x="468313" y="57155"/>
            <a:ext cx="7772400" cy="360363"/>
          </a:xfrm>
        </p:spPr>
        <p:txBody>
          <a:bodyPr/>
          <a:lstStyle/>
          <a:p>
            <a:pPr eaLnBrk="1" hangingPunct="1"/>
            <a:r>
              <a:rPr lang="en-US" altLang="en-US" sz="4000"/>
              <a:t>RDF  N3 examples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7" y="563563"/>
            <a:ext cx="2782888" cy="3232150"/>
          </a:xfrm>
          <a:prstGeom prst="rect">
            <a:avLst/>
          </a:prstGeom>
          <a:solidFill>
            <a:schemeClr val="accent1"/>
          </a:solidFill>
          <a:ln w="25400">
            <a:solidFill>
              <a:schemeClr val="tx1"/>
            </a:solidFill>
          </a:ln>
        </p:spPr>
        <p:txBody>
          <a:bodyPr>
            <a:spAutoFit/>
          </a:bodyPr>
          <a:lstStyle/>
          <a:p>
            <a:pPr marL="228600" indent="-228600">
              <a:buFontTx/>
              <a:buAutoNum type="arabicPeriod"/>
              <a:defRPr/>
            </a:pPr>
            <a:endParaRPr lang="en-US" sz="1200" dirty="0"/>
          </a:p>
          <a:p>
            <a:pPr marL="228600" indent="-228600">
              <a:buFontTx/>
              <a:buAutoNum type="arabicPeriod"/>
              <a:defRPr/>
            </a:pPr>
            <a:r>
              <a:rPr lang="en-US" sz="1200" dirty="0"/>
              <a:t>Gender of Vagan Terziyan is male.</a:t>
            </a:r>
          </a:p>
          <a:p>
            <a:pPr>
              <a:defRPr/>
            </a:pPr>
            <a:endParaRPr lang="en-US" sz="1200" dirty="0"/>
          </a:p>
          <a:p>
            <a:pPr marL="228600" indent="-228600">
              <a:buFontTx/>
              <a:buAutoNum type="arabicPeriod"/>
              <a:defRPr/>
            </a:pPr>
            <a:endParaRPr lang="en-US" sz="1200" dirty="0"/>
          </a:p>
          <a:p>
            <a:pPr marL="228600" indent="-228600">
              <a:buFontTx/>
              <a:buAutoNum type="arabicPeriod"/>
              <a:defRPr/>
            </a:pPr>
            <a:endParaRPr lang="en-US" sz="1200" dirty="0"/>
          </a:p>
          <a:p>
            <a:pPr marL="228600" indent="-228600">
              <a:buFontTx/>
              <a:buAutoNum type="arabicPeriod"/>
              <a:defRPr/>
            </a:pPr>
            <a:endParaRPr lang="en-US" sz="1200" dirty="0"/>
          </a:p>
          <a:p>
            <a:pPr>
              <a:defRPr/>
            </a:pPr>
            <a:r>
              <a:rPr lang="en-US" sz="1200" dirty="0"/>
              <a:t>2. His mother is Svetlana Terziyan.</a:t>
            </a:r>
          </a:p>
          <a:p>
            <a:pPr>
              <a:defRPr/>
            </a:pPr>
            <a:endParaRPr lang="en-US" sz="1200" dirty="0"/>
          </a:p>
          <a:p>
            <a:pPr>
              <a:defRPr/>
            </a:pPr>
            <a:endParaRPr lang="en-US" sz="1200" dirty="0"/>
          </a:p>
          <a:p>
            <a:pPr>
              <a:defRPr/>
            </a:pPr>
            <a:endParaRPr lang="en-US" sz="1200" dirty="0"/>
          </a:p>
          <a:p>
            <a:pPr>
              <a:defRPr/>
            </a:pPr>
            <a:endParaRPr lang="en-US" sz="1200" dirty="0"/>
          </a:p>
          <a:p>
            <a:pPr>
              <a:defRPr/>
            </a:pPr>
            <a:r>
              <a:rPr lang="en-US" sz="1200" dirty="0"/>
              <a:t>3. He is fun of fishing.</a:t>
            </a:r>
          </a:p>
          <a:p>
            <a:pPr>
              <a:defRPr/>
            </a:pPr>
            <a:endParaRPr lang="en-US" sz="1200" dirty="0"/>
          </a:p>
          <a:p>
            <a:pPr>
              <a:defRPr/>
            </a:pPr>
            <a:endParaRPr lang="en-US" sz="1200" dirty="0"/>
          </a:p>
          <a:p>
            <a:pPr>
              <a:defRPr/>
            </a:pPr>
            <a:endParaRPr lang="en-US" sz="1200" dirty="0"/>
          </a:p>
          <a:p>
            <a:pPr>
              <a:defRPr/>
            </a:pPr>
            <a:r>
              <a:rPr lang="en-US" sz="1200" dirty="0"/>
              <a:t>4. He is fun of Nordic walking.</a:t>
            </a:r>
          </a:p>
          <a:p>
            <a:pPr>
              <a:defRPr/>
            </a:pPr>
            <a:endParaRPr lang="en-US" sz="1200" dirty="0"/>
          </a:p>
        </p:txBody>
      </p:sp>
      <p:sp>
        <p:nvSpPr>
          <p:cNvPr id="7" name="TextBox 6"/>
          <p:cNvSpPr txBox="1"/>
          <p:nvPr/>
        </p:nvSpPr>
        <p:spPr>
          <a:xfrm>
            <a:off x="2833689" y="635001"/>
            <a:ext cx="6119812" cy="739775"/>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3"/>
              </a:rPr>
              <a:t>https://ai.it.jyu.fi/vagan/ontologies/university.owl#hasGender </a:t>
            </a:r>
            <a:r>
              <a:rPr lang="en-US" dirty="0"/>
              <a:t>&gt;</a:t>
            </a:r>
          </a:p>
          <a:p>
            <a:pPr>
              <a:defRPr/>
            </a:pPr>
            <a:r>
              <a:rPr lang="en-US" dirty="0"/>
              <a:t>"male" .</a:t>
            </a:r>
          </a:p>
        </p:txBody>
      </p:sp>
      <p:sp>
        <p:nvSpPr>
          <p:cNvPr id="8" name="TextBox 7"/>
          <p:cNvSpPr txBox="1"/>
          <p:nvPr/>
        </p:nvSpPr>
        <p:spPr>
          <a:xfrm>
            <a:off x="2840038" y="1422400"/>
            <a:ext cx="6121400" cy="738188"/>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3"/>
              </a:rPr>
              <a:t>https://ai.it.jyu.fi/vagan/ontologies/university.owl#hasMother</a:t>
            </a:r>
            <a:r>
              <a:rPr lang="en-US" dirty="0"/>
              <a:t>&gt;</a:t>
            </a:r>
          </a:p>
          <a:p>
            <a:pPr>
              <a:defRPr/>
            </a:pPr>
            <a:r>
              <a:rPr lang="en-US" dirty="0"/>
              <a:t>&lt;</a:t>
            </a:r>
            <a:r>
              <a:rPr lang="en-US" dirty="0">
                <a:hlinkClick r:id="rId4"/>
              </a:rPr>
              <a:t>https://ai.it.jyu.fi/vagan/ontologies/university.owl#SvetlanaTerziyan</a:t>
            </a:r>
            <a:r>
              <a:rPr lang="en-US" dirty="0"/>
              <a:t>&gt; .</a:t>
            </a:r>
          </a:p>
        </p:txBody>
      </p:sp>
      <p:sp>
        <p:nvSpPr>
          <p:cNvPr id="9" name="TextBox 8"/>
          <p:cNvSpPr txBox="1"/>
          <p:nvPr/>
        </p:nvSpPr>
        <p:spPr>
          <a:xfrm>
            <a:off x="2840038" y="2217812"/>
            <a:ext cx="6121400" cy="739775"/>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5"/>
              </a:rPr>
              <a:t>https://ai.it.jyu.fi/vagan/ontologies/</a:t>
            </a:r>
            <a:r>
              <a:rPr lang="en-US" dirty="0">
                <a:hlinkClick r:id="rId6"/>
              </a:rPr>
              <a:t>LifeInFinland</a:t>
            </a:r>
            <a:r>
              <a:rPr lang="en-US" dirty="0">
                <a:hlinkClick r:id="rId5"/>
              </a:rPr>
              <a:t>.owl#isFunOf</a:t>
            </a:r>
            <a:r>
              <a:rPr lang="en-US" dirty="0"/>
              <a:t>&gt;</a:t>
            </a:r>
          </a:p>
          <a:p>
            <a:pPr>
              <a:defRPr/>
            </a:pPr>
            <a:r>
              <a:rPr lang="en-US" dirty="0"/>
              <a:t>"Fishing" .</a:t>
            </a:r>
          </a:p>
        </p:txBody>
      </p:sp>
      <p:grpSp>
        <p:nvGrpSpPr>
          <p:cNvPr id="160774" name="Group 11"/>
          <p:cNvGrpSpPr>
            <a:grpSpLocks/>
          </p:cNvGrpSpPr>
          <p:nvPr/>
        </p:nvGrpSpPr>
        <p:grpSpPr bwMode="auto">
          <a:xfrm>
            <a:off x="8612189" y="1484313"/>
            <a:ext cx="504825" cy="482600"/>
            <a:chOff x="7380285" y="1600731"/>
            <a:chExt cx="504083" cy="483436"/>
          </a:xfrm>
        </p:grpSpPr>
        <p:sp>
          <p:nvSpPr>
            <p:cNvPr id="160789"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0" name="Rectangle 9"/>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p>
          </p:txBody>
        </p:sp>
      </p:grpSp>
      <p:grpSp>
        <p:nvGrpSpPr>
          <p:cNvPr id="160775" name="Group 12"/>
          <p:cNvGrpSpPr>
            <a:grpSpLocks/>
          </p:cNvGrpSpPr>
          <p:nvPr/>
        </p:nvGrpSpPr>
        <p:grpSpPr bwMode="auto">
          <a:xfrm>
            <a:off x="8628065" y="642941"/>
            <a:ext cx="504825" cy="484187"/>
            <a:chOff x="7380285" y="1600731"/>
            <a:chExt cx="504083" cy="483436"/>
          </a:xfrm>
        </p:grpSpPr>
        <p:sp>
          <p:nvSpPr>
            <p:cNvPr id="160787"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5" name="Rectangle 14"/>
            <p:cNvSpPr/>
            <p:nvPr/>
          </p:nvSpPr>
          <p:spPr bwMode="auto">
            <a:xfrm>
              <a:off x="7460390" y="1610340"/>
              <a:ext cx="355664" cy="460949"/>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p>
          </p:txBody>
        </p:sp>
      </p:grpSp>
      <p:grpSp>
        <p:nvGrpSpPr>
          <p:cNvPr id="160776" name="Group 15"/>
          <p:cNvGrpSpPr>
            <a:grpSpLocks/>
          </p:cNvGrpSpPr>
          <p:nvPr/>
        </p:nvGrpSpPr>
        <p:grpSpPr bwMode="auto">
          <a:xfrm>
            <a:off x="8605838" y="2279650"/>
            <a:ext cx="504825" cy="482600"/>
            <a:chOff x="7380285" y="1600731"/>
            <a:chExt cx="504083" cy="483436"/>
          </a:xfrm>
        </p:grpSpPr>
        <p:sp>
          <p:nvSpPr>
            <p:cNvPr id="160785"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8" name="Rectangle 17"/>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grpSp>
      <p:sp>
        <p:nvSpPr>
          <p:cNvPr id="19" name="TextBox 18"/>
          <p:cNvSpPr txBox="1"/>
          <p:nvPr/>
        </p:nvSpPr>
        <p:spPr>
          <a:xfrm>
            <a:off x="2840038" y="3005212"/>
            <a:ext cx="6121400" cy="738187"/>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5"/>
              </a:rPr>
              <a:t>https://ai.it.jyu.fi/vagan/ontologies/</a:t>
            </a:r>
            <a:r>
              <a:rPr lang="en-US" dirty="0">
                <a:hlinkClick r:id="rId6"/>
              </a:rPr>
              <a:t>LifeInFinland</a:t>
            </a:r>
            <a:r>
              <a:rPr lang="en-US" dirty="0">
                <a:hlinkClick r:id="rId5"/>
              </a:rPr>
              <a:t>.owl#isFunOf</a:t>
            </a:r>
            <a:r>
              <a:rPr lang="en-US" dirty="0"/>
              <a:t>&gt;</a:t>
            </a:r>
          </a:p>
          <a:p>
            <a:pPr>
              <a:defRPr/>
            </a:pPr>
            <a:r>
              <a:rPr lang="en-US" dirty="0"/>
              <a:t>"NordicWalking" .</a:t>
            </a:r>
          </a:p>
        </p:txBody>
      </p:sp>
      <p:grpSp>
        <p:nvGrpSpPr>
          <p:cNvPr id="160778" name="Group 19"/>
          <p:cNvGrpSpPr>
            <a:grpSpLocks/>
          </p:cNvGrpSpPr>
          <p:nvPr/>
        </p:nvGrpSpPr>
        <p:grpSpPr bwMode="auto">
          <a:xfrm>
            <a:off x="8605838" y="3067050"/>
            <a:ext cx="504825" cy="482600"/>
            <a:chOff x="7380285" y="1600731"/>
            <a:chExt cx="504083" cy="483436"/>
          </a:xfrm>
        </p:grpSpPr>
        <p:sp>
          <p:nvSpPr>
            <p:cNvPr id="160783"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22" name="Rectangle 21"/>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4</a:t>
              </a:r>
            </a:p>
          </p:txBody>
        </p:sp>
      </p:grpSp>
      <p:sp>
        <p:nvSpPr>
          <p:cNvPr id="23" name="TextBox 22"/>
          <p:cNvSpPr txBox="1"/>
          <p:nvPr/>
        </p:nvSpPr>
        <p:spPr>
          <a:xfrm>
            <a:off x="430213" y="4221163"/>
            <a:ext cx="8259762" cy="2462212"/>
          </a:xfrm>
          <a:prstGeom prst="rect">
            <a:avLst/>
          </a:prstGeom>
          <a:solidFill>
            <a:schemeClr val="bg1">
              <a:lumMod val="85000"/>
            </a:schemeClr>
          </a:solidFill>
          <a:ln w="19050">
            <a:solidFill>
              <a:schemeClr val="tx1"/>
            </a:solidFill>
          </a:ln>
        </p:spPr>
        <p:txBody>
          <a:bodyPr>
            <a:spAutoFit/>
          </a:bodyPr>
          <a:lstStyle/>
          <a:p>
            <a:pPr>
              <a:defRPr/>
            </a:pPr>
            <a:r>
              <a:rPr lang="en-US" dirty="0"/>
              <a:t>@prefix          On1:         </a:t>
            </a:r>
            <a:r>
              <a:rPr lang="en-US" altLang="en-US" dirty="0"/>
              <a:t>&lt;</a:t>
            </a:r>
            <a:r>
              <a:rPr lang="en-US" dirty="0">
                <a:hlinkClick r:id="rId7"/>
              </a:rPr>
              <a:t>https://ai.it.jyu.fi/vagan/ontologies/university.owl#</a:t>
            </a:r>
            <a:r>
              <a:rPr lang="en-US" altLang="en-US" dirty="0"/>
              <a:t>&gt;  .</a:t>
            </a:r>
          </a:p>
          <a:p>
            <a:pPr>
              <a:defRPr/>
            </a:pPr>
            <a:endParaRPr lang="en-US" dirty="0"/>
          </a:p>
          <a:p>
            <a:pPr>
              <a:defRPr/>
            </a:pPr>
            <a:r>
              <a:rPr lang="en-US" dirty="0"/>
              <a:t>@prefix          On2:         </a:t>
            </a:r>
            <a:r>
              <a:rPr lang="en-US" altLang="en-US" dirty="0"/>
              <a:t>&lt;</a:t>
            </a:r>
            <a:r>
              <a:rPr lang="en-US" dirty="0">
                <a:hlinkClick r:id="rId8"/>
              </a:rPr>
              <a:t>https://ai.it.jyu.fi/vagan/ontologies/LifeInFinland.owl#</a:t>
            </a:r>
            <a:r>
              <a:rPr lang="en-US" altLang="en-US" dirty="0"/>
              <a:t>&gt;  .</a:t>
            </a:r>
            <a:endParaRPr lang="en-US" dirty="0"/>
          </a:p>
          <a:p>
            <a:pPr>
              <a:defRPr/>
            </a:pPr>
            <a:endParaRPr lang="en-US" dirty="0"/>
          </a:p>
          <a:p>
            <a:pPr>
              <a:defRPr/>
            </a:pPr>
            <a:r>
              <a:rPr lang="en-US" dirty="0"/>
              <a:t>On1:VaganTerziyan		On1:hasGender		 "male" .</a:t>
            </a:r>
          </a:p>
          <a:p>
            <a:pPr>
              <a:defRPr/>
            </a:pPr>
            <a:endParaRPr lang="en-US" dirty="0"/>
          </a:p>
          <a:p>
            <a:pPr>
              <a:defRPr/>
            </a:pPr>
            <a:r>
              <a:rPr lang="en-US" dirty="0"/>
              <a:t>On1:VaganTerziyan 		On1:hasMother		 On1:SvetlanaTerziyan .</a:t>
            </a:r>
          </a:p>
          <a:p>
            <a:pPr>
              <a:defRPr/>
            </a:pPr>
            <a:endParaRPr lang="en-US" dirty="0"/>
          </a:p>
          <a:p>
            <a:pPr>
              <a:defRPr/>
            </a:pPr>
            <a:r>
              <a:rPr lang="en-US" dirty="0"/>
              <a:t>On1:VaganTerziyan		On2:isFunOf		 "Fishing" .</a:t>
            </a:r>
          </a:p>
          <a:p>
            <a:pPr>
              <a:defRPr/>
            </a:pPr>
            <a:endParaRPr lang="en-US" dirty="0"/>
          </a:p>
          <a:p>
            <a:pPr>
              <a:defRPr/>
            </a:pPr>
            <a:r>
              <a:rPr lang="en-US" dirty="0"/>
              <a:t>On1:VaganTerziyan		On2:isFunOf		 "NordicWalking"  .</a:t>
            </a:r>
          </a:p>
        </p:txBody>
      </p:sp>
      <p:sp>
        <p:nvSpPr>
          <p:cNvPr id="160780" name="TextBox 23"/>
          <p:cNvSpPr txBox="1">
            <a:spLocks noChangeArrowheads="1"/>
          </p:cNvSpPr>
          <p:nvPr/>
        </p:nvSpPr>
        <p:spPr bwMode="auto">
          <a:xfrm>
            <a:off x="5140327" y="3767138"/>
            <a:ext cx="360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Reader-friendly version</a:t>
            </a:r>
            <a:endParaRPr lang="en-US" altLang="en-US" sz="2400" b="1"/>
          </a:p>
        </p:txBody>
      </p:sp>
      <p:sp>
        <p:nvSpPr>
          <p:cNvPr id="160781" name="Down Arrow 1"/>
          <p:cNvSpPr>
            <a:spLocks noChangeArrowheads="1"/>
          </p:cNvSpPr>
          <p:nvPr/>
        </p:nvSpPr>
        <p:spPr bwMode="auto">
          <a:xfrm>
            <a:off x="4259298" y="3813556"/>
            <a:ext cx="274320" cy="365760"/>
          </a:xfrm>
          <a:prstGeom prst="downArrow">
            <a:avLst>
              <a:gd name="adj1" fmla="val 50000"/>
              <a:gd name="adj2" fmla="val 73885"/>
            </a:avLst>
          </a:prstGeom>
          <a:solidFill>
            <a:srgbClr val="0000FF"/>
          </a:solidFill>
          <a:ln w="12700"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160782" name="Rectangle 2"/>
          <p:cNvSpPr>
            <a:spLocks noGrp="1" noChangeArrowheads="1"/>
          </p:cNvSpPr>
          <p:nvPr>
            <p:ph type="title"/>
          </p:nvPr>
        </p:nvSpPr>
        <p:spPr>
          <a:xfrm>
            <a:off x="468313" y="57155"/>
            <a:ext cx="7772400" cy="360363"/>
          </a:xfrm>
        </p:spPr>
        <p:txBody>
          <a:bodyPr/>
          <a:lstStyle/>
          <a:p>
            <a:pPr eaLnBrk="1" hangingPunct="1"/>
            <a:r>
              <a:rPr lang="en-US" altLang="en-US" sz="4000"/>
              <a:t>RDF  N3 examples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7" y="563563"/>
            <a:ext cx="2782888" cy="3232150"/>
          </a:xfrm>
          <a:prstGeom prst="rect">
            <a:avLst/>
          </a:prstGeom>
          <a:solidFill>
            <a:schemeClr val="accent1"/>
          </a:solidFill>
          <a:ln w="25400">
            <a:solidFill>
              <a:schemeClr val="tx1"/>
            </a:solidFill>
          </a:ln>
        </p:spPr>
        <p:txBody>
          <a:bodyPr>
            <a:spAutoFit/>
          </a:bodyPr>
          <a:lstStyle/>
          <a:p>
            <a:pPr marL="228600" indent="-228600">
              <a:buFontTx/>
              <a:buAutoNum type="arabicPeriod"/>
              <a:defRPr/>
            </a:pPr>
            <a:endParaRPr lang="en-US" sz="1200" dirty="0"/>
          </a:p>
          <a:p>
            <a:pPr marL="228600" indent="-228600">
              <a:buFontTx/>
              <a:buAutoNum type="arabicPeriod"/>
              <a:defRPr/>
            </a:pPr>
            <a:r>
              <a:rPr lang="en-US" sz="1200" dirty="0"/>
              <a:t>Gender of Vagan Terziyan is male.</a:t>
            </a:r>
          </a:p>
          <a:p>
            <a:pPr>
              <a:defRPr/>
            </a:pPr>
            <a:endParaRPr lang="en-US" sz="1200" dirty="0"/>
          </a:p>
          <a:p>
            <a:pPr marL="228600" indent="-228600">
              <a:buFontTx/>
              <a:buAutoNum type="arabicPeriod"/>
              <a:defRPr/>
            </a:pPr>
            <a:endParaRPr lang="en-US" sz="1200" dirty="0"/>
          </a:p>
          <a:p>
            <a:pPr marL="228600" indent="-228600">
              <a:buFontTx/>
              <a:buAutoNum type="arabicPeriod"/>
              <a:defRPr/>
            </a:pPr>
            <a:endParaRPr lang="en-US" sz="1200" dirty="0"/>
          </a:p>
          <a:p>
            <a:pPr marL="228600" indent="-228600">
              <a:buFontTx/>
              <a:buAutoNum type="arabicPeriod"/>
              <a:defRPr/>
            </a:pPr>
            <a:endParaRPr lang="en-US" sz="1200" dirty="0"/>
          </a:p>
          <a:p>
            <a:pPr>
              <a:defRPr/>
            </a:pPr>
            <a:r>
              <a:rPr lang="en-US" sz="1200" dirty="0"/>
              <a:t>2. His mother is Svetlana Terziyan.</a:t>
            </a:r>
          </a:p>
          <a:p>
            <a:pPr>
              <a:defRPr/>
            </a:pPr>
            <a:endParaRPr lang="en-US" sz="1200" dirty="0"/>
          </a:p>
          <a:p>
            <a:pPr>
              <a:defRPr/>
            </a:pPr>
            <a:endParaRPr lang="en-US" sz="1200" dirty="0"/>
          </a:p>
          <a:p>
            <a:pPr>
              <a:defRPr/>
            </a:pPr>
            <a:endParaRPr lang="en-US" sz="1200" dirty="0"/>
          </a:p>
          <a:p>
            <a:pPr>
              <a:defRPr/>
            </a:pPr>
            <a:endParaRPr lang="en-US" sz="1200" dirty="0"/>
          </a:p>
          <a:p>
            <a:pPr>
              <a:defRPr/>
            </a:pPr>
            <a:r>
              <a:rPr lang="en-US" sz="1200" dirty="0"/>
              <a:t>3. He is fun of fishing.</a:t>
            </a:r>
          </a:p>
          <a:p>
            <a:pPr>
              <a:defRPr/>
            </a:pPr>
            <a:endParaRPr lang="en-US" sz="1200" dirty="0"/>
          </a:p>
          <a:p>
            <a:pPr>
              <a:defRPr/>
            </a:pPr>
            <a:endParaRPr lang="en-US" sz="1200" dirty="0"/>
          </a:p>
          <a:p>
            <a:pPr>
              <a:defRPr/>
            </a:pPr>
            <a:endParaRPr lang="en-US" sz="1200" dirty="0"/>
          </a:p>
          <a:p>
            <a:pPr>
              <a:defRPr/>
            </a:pPr>
            <a:r>
              <a:rPr lang="en-US" sz="1200" dirty="0"/>
              <a:t>4. He is fun of Nordic walking.</a:t>
            </a:r>
          </a:p>
          <a:p>
            <a:pPr>
              <a:defRPr/>
            </a:pPr>
            <a:endParaRPr lang="en-US" sz="1200" dirty="0"/>
          </a:p>
        </p:txBody>
      </p:sp>
      <p:sp>
        <p:nvSpPr>
          <p:cNvPr id="7" name="TextBox 6"/>
          <p:cNvSpPr txBox="1"/>
          <p:nvPr/>
        </p:nvSpPr>
        <p:spPr>
          <a:xfrm>
            <a:off x="2833689" y="635001"/>
            <a:ext cx="6119812" cy="739775"/>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3"/>
              </a:rPr>
              <a:t>https://ai.it.jyu.fi/vagan/ontologies/university.owl#hasGender </a:t>
            </a:r>
            <a:r>
              <a:rPr lang="en-US" dirty="0"/>
              <a:t>&gt;</a:t>
            </a:r>
          </a:p>
          <a:p>
            <a:pPr>
              <a:defRPr/>
            </a:pPr>
            <a:r>
              <a:rPr lang="en-US" dirty="0"/>
              <a:t>"male" .</a:t>
            </a:r>
          </a:p>
        </p:txBody>
      </p:sp>
      <p:sp>
        <p:nvSpPr>
          <p:cNvPr id="8" name="TextBox 7"/>
          <p:cNvSpPr txBox="1"/>
          <p:nvPr/>
        </p:nvSpPr>
        <p:spPr>
          <a:xfrm>
            <a:off x="2840038" y="1422400"/>
            <a:ext cx="6121400" cy="738188"/>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3"/>
              </a:rPr>
              <a:t>https://ai.it.jyu.fi/vagan/ontologies/university.owl#hasMother</a:t>
            </a:r>
            <a:r>
              <a:rPr lang="en-US" dirty="0"/>
              <a:t>&gt;</a:t>
            </a:r>
          </a:p>
          <a:p>
            <a:pPr>
              <a:defRPr/>
            </a:pPr>
            <a:r>
              <a:rPr lang="en-US" dirty="0"/>
              <a:t>&lt;</a:t>
            </a:r>
            <a:r>
              <a:rPr lang="en-US" dirty="0">
                <a:hlinkClick r:id="rId4"/>
              </a:rPr>
              <a:t>https://ai.it.jyu.fi/vagan/ontologies/university.owl#SvetlanaTerziyan</a:t>
            </a:r>
            <a:r>
              <a:rPr lang="en-US" dirty="0"/>
              <a:t>&gt; .</a:t>
            </a:r>
          </a:p>
        </p:txBody>
      </p:sp>
      <p:sp>
        <p:nvSpPr>
          <p:cNvPr id="9" name="TextBox 8"/>
          <p:cNvSpPr txBox="1"/>
          <p:nvPr/>
        </p:nvSpPr>
        <p:spPr>
          <a:xfrm>
            <a:off x="2840038" y="2217812"/>
            <a:ext cx="6121400" cy="739775"/>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5"/>
              </a:rPr>
              <a:t>https://ai.it.jyu.fi/vagan/ontologies/</a:t>
            </a:r>
            <a:r>
              <a:rPr lang="en-US" dirty="0">
                <a:hlinkClick r:id="rId6"/>
              </a:rPr>
              <a:t>LifeInFinland</a:t>
            </a:r>
            <a:r>
              <a:rPr lang="en-US" dirty="0">
                <a:hlinkClick r:id="rId5"/>
              </a:rPr>
              <a:t>.owl#isFunOf</a:t>
            </a:r>
            <a:r>
              <a:rPr lang="en-US" dirty="0"/>
              <a:t>&gt;</a:t>
            </a:r>
          </a:p>
          <a:p>
            <a:pPr>
              <a:defRPr/>
            </a:pPr>
            <a:r>
              <a:rPr lang="en-US" dirty="0"/>
              <a:t>"Fishing" .</a:t>
            </a:r>
          </a:p>
        </p:txBody>
      </p:sp>
      <p:grpSp>
        <p:nvGrpSpPr>
          <p:cNvPr id="161798" name="Group 11"/>
          <p:cNvGrpSpPr>
            <a:grpSpLocks/>
          </p:cNvGrpSpPr>
          <p:nvPr/>
        </p:nvGrpSpPr>
        <p:grpSpPr bwMode="auto">
          <a:xfrm>
            <a:off x="8612189" y="1484313"/>
            <a:ext cx="504825" cy="482600"/>
            <a:chOff x="7380285" y="1600731"/>
            <a:chExt cx="504083" cy="483436"/>
          </a:xfrm>
        </p:grpSpPr>
        <p:sp>
          <p:nvSpPr>
            <p:cNvPr id="161813"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0" name="Rectangle 9"/>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p>
          </p:txBody>
        </p:sp>
      </p:grpSp>
      <p:grpSp>
        <p:nvGrpSpPr>
          <p:cNvPr id="161799" name="Group 12"/>
          <p:cNvGrpSpPr>
            <a:grpSpLocks/>
          </p:cNvGrpSpPr>
          <p:nvPr/>
        </p:nvGrpSpPr>
        <p:grpSpPr bwMode="auto">
          <a:xfrm>
            <a:off x="8628065" y="642941"/>
            <a:ext cx="504825" cy="484187"/>
            <a:chOff x="7380285" y="1600731"/>
            <a:chExt cx="504083" cy="483436"/>
          </a:xfrm>
        </p:grpSpPr>
        <p:sp>
          <p:nvSpPr>
            <p:cNvPr id="161811"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5" name="Rectangle 14"/>
            <p:cNvSpPr/>
            <p:nvPr/>
          </p:nvSpPr>
          <p:spPr bwMode="auto">
            <a:xfrm>
              <a:off x="7460390" y="1610340"/>
              <a:ext cx="355664" cy="460949"/>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p>
          </p:txBody>
        </p:sp>
      </p:grpSp>
      <p:grpSp>
        <p:nvGrpSpPr>
          <p:cNvPr id="161800" name="Group 15"/>
          <p:cNvGrpSpPr>
            <a:grpSpLocks/>
          </p:cNvGrpSpPr>
          <p:nvPr/>
        </p:nvGrpSpPr>
        <p:grpSpPr bwMode="auto">
          <a:xfrm>
            <a:off x="8605838" y="2279650"/>
            <a:ext cx="504825" cy="482600"/>
            <a:chOff x="7380285" y="1600731"/>
            <a:chExt cx="504083" cy="483436"/>
          </a:xfrm>
        </p:grpSpPr>
        <p:sp>
          <p:nvSpPr>
            <p:cNvPr id="161809"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8" name="Rectangle 17"/>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grpSp>
      <p:sp>
        <p:nvSpPr>
          <p:cNvPr id="19" name="TextBox 18"/>
          <p:cNvSpPr txBox="1"/>
          <p:nvPr/>
        </p:nvSpPr>
        <p:spPr>
          <a:xfrm>
            <a:off x="2840038" y="3005212"/>
            <a:ext cx="6121400" cy="738187"/>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5"/>
              </a:rPr>
              <a:t>https://ai.it.jyu.fi/vagan/ontologies/</a:t>
            </a:r>
            <a:r>
              <a:rPr lang="en-US" dirty="0">
                <a:hlinkClick r:id="rId6"/>
              </a:rPr>
              <a:t>LifeInFinland</a:t>
            </a:r>
            <a:r>
              <a:rPr lang="en-US" dirty="0">
                <a:hlinkClick r:id="rId5"/>
              </a:rPr>
              <a:t>.owl#isFunOf</a:t>
            </a:r>
            <a:r>
              <a:rPr lang="en-US" dirty="0"/>
              <a:t>&gt;</a:t>
            </a:r>
          </a:p>
          <a:p>
            <a:pPr>
              <a:defRPr/>
            </a:pPr>
            <a:r>
              <a:rPr lang="en-US" dirty="0"/>
              <a:t>"NordicWalking" .</a:t>
            </a:r>
          </a:p>
        </p:txBody>
      </p:sp>
      <p:grpSp>
        <p:nvGrpSpPr>
          <p:cNvPr id="161802" name="Group 19"/>
          <p:cNvGrpSpPr>
            <a:grpSpLocks/>
          </p:cNvGrpSpPr>
          <p:nvPr/>
        </p:nvGrpSpPr>
        <p:grpSpPr bwMode="auto">
          <a:xfrm>
            <a:off x="8605838" y="3067050"/>
            <a:ext cx="504825" cy="482600"/>
            <a:chOff x="7380285" y="1600731"/>
            <a:chExt cx="504083" cy="483436"/>
          </a:xfrm>
        </p:grpSpPr>
        <p:sp>
          <p:nvSpPr>
            <p:cNvPr id="161807"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22" name="Rectangle 21"/>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4</a:t>
              </a:r>
            </a:p>
          </p:txBody>
        </p:sp>
      </p:grpSp>
      <p:sp>
        <p:nvSpPr>
          <p:cNvPr id="161803" name="TextBox 23"/>
          <p:cNvSpPr txBox="1">
            <a:spLocks noChangeArrowheads="1"/>
          </p:cNvSpPr>
          <p:nvPr/>
        </p:nvSpPr>
        <p:spPr bwMode="auto">
          <a:xfrm>
            <a:off x="5140327" y="3767138"/>
            <a:ext cx="360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Compact version</a:t>
            </a:r>
            <a:endParaRPr lang="en-US" altLang="en-US" sz="2400" b="1"/>
          </a:p>
        </p:txBody>
      </p:sp>
      <p:sp>
        <p:nvSpPr>
          <p:cNvPr id="161804" name="Down Arrow 1"/>
          <p:cNvSpPr>
            <a:spLocks noChangeArrowheads="1"/>
          </p:cNvSpPr>
          <p:nvPr/>
        </p:nvSpPr>
        <p:spPr bwMode="auto">
          <a:xfrm>
            <a:off x="4259298" y="3893066"/>
            <a:ext cx="274320" cy="365760"/>
          </a:xfrm>
          <a:prstGeom prst="downArrow">
            <a:avLst>
              <a:gd name="adj1" fmla="val 50000"/>
              <a:gd name="adj2" fmla="val 73885"/>
            </a:avLst>
          </a:prstGeom>
          <a:solidFill>
            <a:srgbClr val="0000FF"/>
          </a:solidFill>
          <a:ln w="12700"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5" name="TextBox 24"/>
          <p:cNvSpPr txBox="1"/>
          <p:nvPr/>
        </p:nvSpPr>
        <p:spPr>
          <a:xfrm>
            <a:off x="196887" y="4332362"/>
            <a:ext cx="8518525" cy="1169987"/>
          </a:xfrm>
          <a:prstGeom prst="rect">
            <a:avLst/>
          </a:prstGeom>
          <a:solidFill>
            <a:schemeClr val="bg1">
              <a:lumMod val="85000"/>
            </a:schemeClr>
          </a:solidFill>
          <a:ln w="19050">
            <a:solidFill>
              <a:schemeClr val="tx1"/>
            </a:solidFill>
          </a:ln>
        </p:spPr>
        <p:txBody>
          <a:bodyPr>
            <a:spAutoFit/>
          </a:bodyPr>
          <a:lstStyle/>
          <a:p>
            <a:pPr>
              <a:defRPr/>
            </a:pPr>
            <a:r>
              <a:rPr lang="en-US" dirty="0"/>
              <a:t>@prefix     On1: </a:t>
            </a:r>
            <a:r>
              <a:rPr lang="en-US" altLang="en-US" dirty="0"/>
              <a:t>&lt;</a:t>
            </a:r>
            <a:r>
              <a:rPr lang="en-US" dirty="0">
                <a:hlinkClick r:id="rId7"/>
              </a:rPr>
              <a:t>https://ai.it.jyu.fi/vagan/ontologies/university.owl#</a:t>
            </a:r>
            <a:r>
              <a:rPr lang="en-US" altLang="en-US" dirty="0"/>
              <a:t>&gt; .</a:t>
            </a:r>
          </a:p>
          <a:p>
            <a:pPr>
              <a:defRPr/>
            </a:pPr>
            <a:r>
              <a:rPr lang="en-US" dirty="0"/>
              <a:t>@prefix     On2:</a:t>
            </a:r>
            <a:r>
              <a:rPr lang="en-US" altLang="en-US" dirty="0"/>
              <a:t>  &lt;</a:t>
            </a:r>
            <a:r>
              <a:rPr lang="en-US" dirty="0">
                <a:hlinkClick r:id="rId8"/>
              </a:rPr>
              <a:t>https://ai.it.jyu.fi/vagan/ontologies/LifeInFinland.owl#</a:t>
            </a:r>
            <a:r>
              <a:rPr lang="en-US" altLang="en-US" dirty="0"/>
              <a:t>&gt;  .</a:t>
            </a:r>
            <a:endParaRPr lang="en-US" dirty="0"/>
          </a:p>
          <a:p>
            <a:pPr>
              <a:defRPr/>
            </a:pPr>
            <a:endParaRPr lang="en-US" dirty="0"/>
          </a:p>
          <a:p>
            <a:pPr>
              <a:defRPr/>
            </a:pPr>
            <a:r>
              <a:rPr lang="en-US" dirty="0"/>
              <a:t>On1:VaganTerziyan   On1:hasGender "male" ;         On1:hasMother    On1:SvetlanaTerziyan ;             		                On2:isFunOf      "Fishing"  ,    "NordicWalking" .</a:t>
            </a:r>
          </a:p>
        </p:txBody>
      </p:sp>
      <p:sp>
        <p:nvSpPr>
          <p:cNvPr id="161806" name="Rectangle 2"/>
          <p:cNvSpPr>
            <a:spLocks noGrp="1" noChangeArrowheads="1"/>
          </p:cNvSpPr>
          <p:nvPr>
            <p:ph type="title"/>
          </p:nvPr>
        </p:nvSpPr>
        <p:spPr>
          <a:xfrm>
            <a:off x="468313" y="57155"/>
            <a:ext cx="7772400" cy="360363"/>
          </a:xfrm>
        </p:spPr>
        <p:txBody>
          <a:bodyPr/>
          <a:lstStyle/>
          <a:p>
            <a:pPr eaLnBrk="1" hangingPunct="1"/>
            <a:r>
              <a:rPr lang="en-US" altLang="en-US" sz="4000"/>
              <a:t>RDF  N3 examples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468313" y="115962"/>
            <a:ext cx="8229600" cy="346075"/>
          </a:xfrm>
        </p:spPr>
        <p:txBody>
          <a:bodyPr/>
          <a:lstStyle/>
          <a:p>
            <a:r>
              <a:rPr lang="en-US" altLang="en-US"/>
              <a:t>Online RDF translator</a:t>
            </a:r>
          </a:p>
        </p:txBody>
      </p:sp>
      <p:sp>
        <p:nvSpPr>
          <p:cNvPr id="162819" name="Rectangle 3"/>
          <p:cNvSpPr>
            <a:spLocks noChangeArrowheads="1"/>
          </p:cNvSpPr>
          <p:nvPr/>
        </p:nvSpPr>
        <p:spPr bwMode="auto">
          <a:xfrm>
            <a:off x="3131840" y="561204"/>
            <a:ext cx="6045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hlinkClick r:id="rId2"/>
              </a:rPr>
              <a:t>http://rdf-translator.appspot.com/</a:t>
            </a:r>
            <a:r>
              <a:rPr lang="en-US" altLang="en-US" sz="1800" dirty="0"/>
              <a:t> - may not work properly </a:t>
            </a:r>
          </a:p>
        </p:txBody>
      </p:sp>
      <p:grpSp>
        <p:nvGrpSpPr>
          <p:cNvPr id="162820" name="Group 5"/>
          <p:cNvGrpSpPr>
            <a:grpSpLocks/>
          </p:cNvGrpSpPr>
          <p:nvPr/>
        </p:nvGrpSpPr>
        <p:grpSpPr bwMode="auto">
          <a:xfrm>
            <a:off x="228600" y="939804"/>
            <a:ext cx="8237538" cy="5802313"/>
            <a:chOff x="228640" y="939756"/>
            <a:chExt cx="8236748" cy="5801612"/>
          </a:xfrm>
        </p:grpSpPr>
        <p:grpSp>
          <p:nvGrpSpPr>
            <p:cNvPr id="162821" name="Group 4"/>
            <p:cNvGrpSpPr>
              <a:grpSpLocks/>
            </p:cNvGrpSpPr>
            <p:nvPr/>
          </p:nvGrpSpPr>
          <p:grpSpPr bwMode="auto">
            <a:xfrm>
              <a:off x="228640" y="939756"/>
              <a:ext cx="8236748" cy="5801612"/>
              <a:chOff x="7660" y="939756"/>
              <a:chExt cx="8060499" cy="5657596"/>
            </a:xfrm>
          </p:grpSpPr>
          <p:pic>
            <p:nvPicPr>
              <p:cNvPr id="1628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0" y="939756"/>
                <a:ext cx="8050846" cy="133711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28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 y="2276872"/>
                <a:ext cx="8060499" cy="43204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628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780928"/>
              <a:ext cx="1408360" cy="138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282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272" y="2798833"/>
              <a:ext cx="1312765" cy="138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ChangeArrowheads="1"/>
          </p:cNvSpPr>
          <p:nvPr/>
        </p:nvSpPr>
        <p:spPr bwMode="auto">
          <a:xfrm>
            <a:off x="685800" y="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
                <a:schemeClr val="tx2"/>
              </a:buClr>
              <a:buSzPct val="150000"/>
              <a:buFontTx/>
              <a:buNone/>
            </a:pPr>
            <a:r>
              <a:rPr lang="en-GB" altLang="en-US" sz="3600" b="1">
                <a:solidFill>
                  <a:schemeClr val="accent2"/>
                </a:solidFill>
              </a:rPr>
              <a:t>Tim Berners-Lee's Vision of Semantic Web (IJCAI-01)</a:t>
            </a:r>
          </a:p>
        </p:txBody>
      </p:sp>
      <p:pic>
        <p:nvPicPr>
          <p:cNvPr id="90115" name="Picture 1027" descr="sweb-st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2" y="1981200"/>
            <a:ext cx="6619875"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323528" y="79387"/>
            <a:ext cx="8798665" cy="346075"/>
          </a:xfrm>
        </p:spPr>
        <p:txBody>
          <a:bodyPr/>
          <a:lstStyle/>
          <a:p>
            <a:r>
              <a:rPr lang="en-US" altLang="en-US" sz="3600" b="1" dirty="0">
                <a:solidFill>
                  <a:srgbClr val="FF0000"/>
                </a:solidFill>
              </a:rPr>
              <a:t>Online RDF translator (option 2)</a:t>
            </a:r>
          </a:p>
        </p:txBody>
      </p:sp>
      <p:sp>
        <p:nvSpPr>
          <p:cNvPr id="162819" name="Rectangle 3"/>
          <p:cNvSpPr>
            <a:spLocks noChangeArrowheads="1"/>
          </p:cNvSpPr>
          <p:nvPr/>
        </p:nvSpPr>
        <p:spPr bwMode="auto">
          <a:xfrm>
            <a:off x="5004048" y="1497211"/>
            <a:ext cx="3570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hlinkClick r:id="rId2"/>
              </a:rPr>
              <a:t>http://rdf-translator.appspot.com/</a:t>
            </a:r>
            <a:r>
              <a:rPr lang="en-US" altLang="en-US" sz="1800" dirty="0"/>
              <a:t> </a:t>
            </a:r>
          </a:p>
        </p:txBody>
      </p:sp>
      <p:sp>
        <p:nvSpPr>
          <p:cNvPr id="3" name="TextBox 2"/>
          <p:cNvSpPr txBox="1"/>
          <p:nvPr/>
        </p:nvSpPr>
        <p:spPr>
          <a:xfrm>
            <a:off x="5724128" y="1256210"/>
            <a:ext cx="2592288" cy="307777"/>
          </a:xfrm>
          <a:prstGeom prst="rect">
            <a:avLst/>
          </a:prstGeom>
          <a:noFill/>
        </p:spPr>
        <p:txBody>
          <a:bodyPr wrap="square" rtlCol="0">
            <a:spAutoFit/>
          </a:bodyPr>
          <a:lstStyle/>
          <a:p>
            <a:r>
              <a:rPr lang="en-US" dirty="0"/>
              <a:t>… instead of …</a:t>
            </a:r>
          </a:p>
        </p:txBody>
      </p:sp>
      <p:grpSp>
        <p:nvGrpSpPr>
          <p:cNvPr id="6" name="Group 5"/>
          <p:cNvGrpSpPr/>
          <p:nvPr/>
        </p:nvGrpSpPr>
        <p:grpSpPr>
          <a:xfrm>
            <a:off x="207219" y="1931540"/>
            <a:ext cx="8765295" cy="4608512"/>
            <a:chOff x="323528" y="2060848"/>
            <a:chExt cx="8538458" cy="4464496"/>
          </a:xfrm>
        </p:grpSpPr>
        <p:pic>
          <p:nvPicPr>
            <p:cNvPr id="4" name="Picture 3"/>
            <p:cNvPicPr>
              <a:picLocks noChangeAspect="1"/>
            </p:cNvPicPr>
            <p:nvPr/>
          </p:nvPicPr>
          <p:blipFill>
            <a:blip r:embed="rId3"/>
            <a:stretch>
              <a:fillRect/>
            </a:stretch>
          </p:blipFill>
          <p:spPr>
            <a:xfrm>
              <a:off x="323528" y="2060848"/>
              <a:ext cx="8527220" cy="2512269"/>
            </a:xfrm>
            <a:prstGeom prst="rect">
              <a:avLst/>
            </a:prstGeom>
          </p:spPr>
        </p:pic>
        <p:pic>
          <p:nvPicPr>
            <p:cNvPr id="5" name="Picture 4"/>
            <p:cNvPicPr>
              <a:picLocks noChangeAspect="1"/>
            </p:cNvPicPr>
            <p:nvPr/>
          </p:nvPicPr>
          <p:blipFill>
            <a:blip r:embed="rId4"/>
            <a:stretch>
              <a:fillRect/>
            </a:stretch>
          </p:blipFill>
          <p:spPr>
            <a:xfrm>
              <a:off x="323528" y="4573117"/>
              <a:ext cx="8538458" cy="1952227"/>
            </a:xfrm>
            <a:prstGeom prst="rect">
              <a:avLst/>
            </a:prstGeom>
          </p:spPr>
        </p:pic>
      </p:grpSp>
      <p:sp>
        <p:nvSpPr>
          <p:cNvPr id="7" name="Rectangle 6"/>
          <p:cNvSpPr/>
          <p:nvPr/>
        </p:nvSpPr>
        <p:spPr>
          <a:xfrm>
            <a:off x="5016600" y="927824"/>
            <a:ext cx="4180953" cy="400110"/>
          </a:xfrm>
          <a:prstGeom prst="rect">
            <a:avLst/>
          </a:prstGeom>
        </p:spPr>
        <p:txBody>
          <a:bodyPr wrap="none">
            <a:spAutoFit/>
          </a:bodyPr>
          <a:lstStyle/>
          <a:p>
            <a:r>
              <a:rPr lang="fi-FI" sz="2000" dirty="0">
                <a:hlinkClick r:id="rId5"/>
              </a:rPr>
              <a:t>https://issemantic.net/rdf-converter</a:t>
            </a:r>
            <a:r>
              <a:rPr lang="fi-FI" sz="2000" dirty="0"/>
              <a:t> </a:t>
            </a:r>
          </a:p>
        </p:txBody>
      </p:sp>
      <p:sp>
        <p:nvSpPr>
          <p:cNvPr id="11" name="TextBox 10"/>
          <p:cNvSpPr txBox="1"/>
          <p:nvPr/>
        </p:nvSpPr>
        <p:spPr>
          <a:xfrm>
            <a:off x="1949070" y="602902"/>
            <a:ext cx="5071202" cy="307777"/>
          </a:xfrm>
          <a:prstGeom prst="rect">
            <a:avLst/>
          </a:prstGeom>
          <a:noFill/>
        </p:spPr>
        <p:txBody>
          <a:bodyPr wrap="square" rtlCol="0">
            <a:spAutoFit/>
          </a:bodyPr>
          <a:lstStyle/>
          <a:p>
            <a:r>
              <a:rPr lang="en-US" dirty="0"/>
              <a:t>Try (</a:t>
            </a:r>
            <a:r>
              <a:rPr lang="en-US" b="1" dirty="0">
                <a:solidFill>
                  <a:srgbClr val="FF0000"/>
                </a:solidFill>
              </a:rPr>
              <a:t>also for the examples from the following slides</a:t>
            </a:r>
            <a:r>
              <a:rPr lang="en-US" dirty="0"/>
              <a:t>) …</a:t>
            </a:r>
          </a:p>
        </p:txBody>
      </p:sp>
    </p:spTree>
    <p:extLst>
      <p:ext uri="{BB962C8B-B14F-4D97-AF65-F5344CB8AC3E}">
        <p14:creationId xmlns:p14="http://schemas.microsoft.com/office/powerpoint/2010/main" val="11650202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1397001" y="-57150"/>
            <a:ext cx="7499350" cy="692150"/>
          </a:xfrm>
        </p:spPr>
        <p:txBody>
          <a:bodyPr/>
          <a:lstStyle/>
          <a:p>
            <a:r>
              <a:rPr lang="en-US" altLang="en-US" sz="4000" dirty="0"/>
              <a:t>… lets validate the translation</a:t>
            </a:r>
          </a:p>
        </p:txBody>
      </p:sp>
      <p:pic>
        <p:nvPicPr>
          <p:cNvPr id="163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9" y="1119196"/>
            <a:ext cx="9110662" cy="54117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3844" name="TextBox 2"/>
          <p:cNvSpPr txBox="1">
            <a:spLocks noChangeArrowheads="1"/>
          </p:cNvSpPr>
          <p:nvPr/>
        </p:nvSpPr>
        <p:spPr bwMode="auto">
          <a:xfrm>
            <a:off x="5867400" y="649362"/>
            <a:ext cx="31067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hlinkClick r:id="rId3"/>
              </a:rPr>
              <a:t>http://www.w3.org/RDF/Validator/</a:t>
            </a:r>
            <a:r>
              <a:rPr lang="en-US" altLang="en-US" sz="1400" dirty="0"/>
              <a:t>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1397001" y="-57150"/>
            <a:ext cx="7499350" cy="692150"/>
          </a:xfrm>
        </p:spPr>
        <p:txBody>
          <a:bodyPr/>
          <a:lstStyle/>
          <a:p>
            <a:r>
              <a:rPr lang="en-US" altLang="en-US" sz="4000" dirty="0"/>
              <a:t>… and see the semantic graph</a:t>
            </a:r>
          </a:p>
        </p:txBody>
      </p:sp>
      <p:sp>
        <p:nvSpPr>
          <p:cNvPr id="163844" name="TextBox 2"/>
          <p:cNvSpPr txBox="1">
            <a:spLocks noChangeArrowheads="1"/>
          </p:cNvSpPr>
          <p:nvPr/>
        </p:nvSpPr>
        <p:spPr bwMode="auto">
          <a:xfrm>
            <a:off x="5867400" y="649362"/>
            <a:ext cx="31067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hlinkClick r:id="rId2"/>
              </a:rPr>
              <a:t>http://www.w3.org/RDF/Validator/</a:t>
            </a:r>
            <a:r>
              <a:rPr lang="en-US" altLang="en-US" sz="1400"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2856"/>
            <a:ext cx="9144000" cy="2808312"/>
          </a:xfrm>
          <a:prstGeom prst="rect">
            <a:avLst/>
          </a:prstGeom>
          <a:ln w="25400">
            <a:solidFill>
              <a:schemeClr val="tx1"/>
            </a:solidFill>
          </a:ln>
        </p:spPr>
      </p:pic>
    </p:spTree>
    <p:extLst>
      <p:ext uri="{BB962C8B-B14F-4D97-AF65-F5344CB8AC3E}">
        <p14:creationId xmlns:p14="http://schemas.microsoft.com/office/powerpoint/2010/main" val="26006781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071" y="999036"/>
            <a:ext cx="4028161" cy="4138019"/>
          </a:xfrm>
          <a:prstGeom prst="rect">
            <a:avLst/>
          </a:prstGeom>
        </p:spPr>
      </p:pic>
      <p:sp>
        <p:nvSpPr>
          <p:cNvPr id="5" name="Title 1"/>
          <p:cNvSpPr>
            <a:spLocks noGrp="1"/>
          </p:cNvSpPr>
          <p:nvPr>
            <p:ph type="title"/>
          </p:nvPr>
        </p:nvSpPr>
        <p:spPr>
          <a:xfrm>
            <a:off x="1397001" y="-57150"/>
            <a:ext cx="7499350" cy="692150"/>
          </a:xfrm>
        </p:spPr>
        <p:txBody>
          <a:bodyPr/>
          <a:lstStyle/>
          <a:p>
            <a:r>
              <a:rPr lang="en-US" altLang="en-US" sz="4000" dirty="0"/>
              <a:t>Just for fun … lets ask </a:t>
            </a:r>
            <a:r>
              <a:rPr lang="en-US" altLang="en-US" sz="4000" dirty="0" err="1"/>
              <a:t>ChatGPT</a:t>
            </a:r>
            <a:endParaRPr lang="en-US" altLang="en-US" sz="4000" dirty="0"/>
          </a:p>
        </p:txBody>
      </p:sp>
      <p:sp>
        <p:nvSpPr>
          <p:cNvPr id="6" name="Rectangle 5"/>
          <p:cNvSpPr/>
          <p:nvPr/>
        </p:nvSpPr>
        <p:spPr>
          <a:xfrm>
            <a:off x="1603080" y="533145"/>
            <a:ext cx="2472152" cy="307777"/>
          </a:xfrm>
          <a:prstGeom prst="rect">
            <a:avLst/>
          </a:prstGeom>
        </p:spPr>
        <p:txBody>
          <a:bodyPr wrap="none">
            <a:spAutoFit/>
          </a:bodyPr>
          <a:lstStyle/>
          <a:p>
            <a:r>
              <a:rPr lang="en-US" dirty="0">
                <a:hlinkClick r:id="rId3"/>
              </a:rPr>
              <a:t>https://chat.openai.com/chat</a:t>
            </a:r>
            <a:r>
              <a:rPr lang="en-US" dirty="0"/>
              <a:t> </a:t>
            </a:r>
          </a:p>
        </p:txBody>
      </p:sp>
      <p:pic>
        <p:nvPicPr>
          <p:cNvPr id="7" name="Picture 6"/>
          <p:cNvPicPr>
            <a:picLocks noChangeAspect="1"/>
          </p:cNvPicPr>
          <p:nvPr/>
        </p:nvPicPr>
        <p:blipFill>
          <a:blip r:embed="rId4"/>
          <a:stretch>
            <a:fillRect/>
          </a:stretch>
        </p:blipFill>
        <p:spPr>
          <a:xfrm>
            <a:off x="4771598" y="653519"/>
            <a:ext cx="4299150" cy="4345711"/>
          </a:xfrm>
          <a:prstGeom prst="rect">
            <a:avLst/>
          </a:prstGeom>
        </p:spPr>
      </p:pic>
      <p:sp>
        <p:nvSpPr>
          <p:cNvPr id="8" name="Rectangle 7"/>
          <p:cNvSpPr/>
          <p:nvPr/>
        </p:nvSpPr>
        <p:spPr>
          <a:xfrm>
            <a:off x="3463997" y="5017749"/>
            <a:ext cx="5294076" cy="1692771"/>
          </a:xfrm>
          <a:prstGeom prst="rect">
            <a:avLst/>
          </a:prstGeom>
          <a:solidFill>
            <a:schemeClr val="bg1">
              <a:lumMod val="85000"/>
            </a:schemeClr>
          </a:solidFill>
          <a:ln w="19050">
            <a:solidFill>
              <a:schemeClr val="tx1"/>
            </a:solidFill>
          </a:ln>
        </p:spPr>
        <p:txBody>
          <a:bodyPr wrap="square">
            <a:spAutoFit/>
          </a:bodyPr>
          <a:lstStyle/>
          <a:p>
            <a:r>
              <a:rPr lang="en-US" sz="800" dirty="0"/>
              <a:t>&lt;?xml version="1.0"?&gt;</a:t>
            </a:r>
          </a:p>
          <a:p>
            <a:r>
              <a:rPr lang="en-US" sz="800" dirty="0"/>
              <a:t>&lt;</a:t>
            </a:r>
            <a:r>
              <a:rPr lang="en-US" sz="800" dirty="0" err="1"/>
              <a:t>rdf:RDF</a:t>
            </a:r>
            <a:r>
              <a:rPr lang="en-US" sz="800" dirty="0"/>
              <a:t> </a:t>
            </a:r>
            <a:r>
              <a:rPr lang="en-US" sz="800" dirty="0" err="1"/>
              <a:t>xmlns:rdf</a:t>
            </a:r>
            <a:r>
              <a:rPr lang="en-US" sz="800" dirty="0"/>
              <a:t>="http://www.w3.org/1999/02/22-rdf-syntax-ns#"</a:t>
            </a:r>
          </a:p>
          <a:p>
            <a:r>
              <a:rPr lang="en-US" sz="800" dirty="0"/>
              <a:t>         xmlns:On1="https://ai.it.jyu.fi/</a:t>
            </a:r>
            <a:r>
              <a:rPr lang="en-US" sz="800" dirty="0" err="1"/>
              <a:t>vagan</a:t>
            </a:r>
            <a:r>
              <a:rPr lang="en-US" sz="800" dirty="0"/>
              <a:t>/ontologies/university.owl#"</a:t>
            </a:r>
          </a:p>
          <a:p>
            <a:r>
              <a:rPr lang="en-US" sz="800" dirty="0"/>
              <a:t>         xmlns:On2="https://ai.it.jyu.fi/</a:t>
            </a:r>
            <a:r>
              <a:rPr lang="en-US" sz="800" dirty="0" err="1"/>
              <a:t>vagan</a:t>
            </a:r>
            <a:r>
              <a:rPr lang="en-US" sz="800" dirty="0"/>
              <a:t>/ontologies/LifeInFinland.owl#"&gt;</a:t>
            </a:r>
          </a:p>
          <a:p>
            <a:endParaRPr lang="en-US" sz="800" dirty="0"/>
          </a:p>
          <a:p>
            <a:r>
              <a:rPr lang="en-US" sz="800" dirty="0"/>
              <a:t>  &lt;</a:t>
            </a:r>
            <a:r>
              <a:rPr lang="en-US" sz="800" dirty="0" err="1"/>
              <a:t>rdf:Description</a:t>
            </a:r>
            <a:r>
              <a:rPr lang="en-US" sz="800" dirty="0"/>
              <a:t> </a:t>
            </a:r>
            <a:r>
              <a:rPr lang="en-US" sz="800" dirty="0" err="1"/>
              <a:t>rdf:about</a:t>
            </a:r>
            <a:r>
              <a:rPr lang="en-US" sz="800" dirty="0"/>
              <a:t>="https://ai.it.jyu.fi/</a:t>
            </a:r>
            <a:r>
              <a:rPr lang="en-US" sz="800" dirty="0" err="1"/>
              <a:t>vagan</a:t>
            </a:r>
            <a:r>
              <a:rPr lang="en-US" sz="800" dirty="0"/>
              <a:t>/ontologies/university.owl#VaganTerziyan"&gt;</a:t>
            </a:r>
          </a:p>
          <a:p>
            <a:r>
              <a:rPr lang="en-US" sz="800" dirty="0"/>
              <a:t>    &lt;On1:hasGender&gt;male&lt;/On1:hasGender&gt;</a:t>
            </a:r>
          </a:p>
          <a:p>
            <a:r>
              <a:rPr lang="en-US" sz="800" dirty="0"/>
              <a:t>    &lt;On1:hasMother </a:t>
            </a:r>
            <a:r>
              <a:rPr lang="en-US" sz="800" dirty="0" err="1"/>
              <a:t>rdf:resource</a:t>
            </a:r>
            <a:r>
              <a:rPr lang="en-US" sz="800" dirty="0"/>
              <a:t>="https://ai.it.jyu.fi/</a:t>
            </a:r>
            <a:r>
              <a:rPr lang="en-US" sz="800" dirty="0" err="1"/>
              <a:t>vagan</a:t>
            </a:r>
            <a:r>
              <a:rPr lang="en-US" sz="800" dirty="0"/>
              <a:t>/ontologies/university.owl#SvetlanaTerziyan"/&gt;</a:t>
            </a:r>
          </a:p>
          <a:p>
            <a:r>
              <a:rPr lang="en-US" sz="800" dirty="0"/>
              <a:t>    &lt;On2:isFunOf&gt;Fishing&lt;/On2:isFunOf&gt;</a:t>
            </a:r>
          </a:p>
          <a:p>
            <a:r>
              <a:rPr lang="en-US" sz="800" dirty="0"/>
              <a:t>    &lt;On2:isFunOf&gt;</a:t>
            </a:r>
            <a:r>
              <a:rPr lang="en-US" sz="800" dirty="0" err="1"/>
              <a:t>NordicWalking</a:t>
            </a:r>
            <a:r>
              <a:rPr lang="en-US" sz="800" dirty="0"/>
              <a:t>&lt;/On2:isFunOf&gt;</a:t>
            </a:r>
          </a:p>
          <a:p>
            <a:r>
              <a:rPr lang="en-US" sz="800" dirty="0"/>
              <a:t>  &lt;/</a:t>
            </a:r>
            <a:r>
              <a:rPr lang="en-US" sz="800" dirty="0" err="1"/>
              <a:t>rdf:Description</a:t>
            </a:r>
            <a:r>
              <a:rPr lang="en-US" sz="800" dirty="0"/>
              <a:t>&gt;</a:t>
            </a:r>
          </a:p>
          <a:p>
            <a:endParaRPr lang="en-US" sz="800" dirty="0"/>
          </a:p>
          <a:p>
            <a:r>
              <a:rPr lang="en-US" sz="800" dirty="0"/>
              <a:t>&lt;/</a:t>
            </a:r>
            <a:r>
              <a:rPr lang="en-US" sz="800" dirty="0" err="1"/>
              <a:t>rdf:RDF</a:t>
            </a:r>
            <a:r>
              <a:rPr lang="en-US" sz="800" dirty="0"/>
              <a:t>&gt;</a:t>
            </a:r>
          </a:p>
        </p:txBody>
      </p:sp>
      <p:sp>
        <p:nvSpPr>
          <p:cNvPr id="9" name="Down Arrow 8"/>
          <p:cNvSpPr/>
          <p:nvPr/>
        </p:nvSpPr>
        <p:spPr bwMode="auto">
          <a:xfrm>
            <a:off x="8748464" y="908720"/>
            <a:ext cx="322284" cy="643862"/>
          </a:xfrm>
          <a:prstGeom prst="downArrow">
            <a:avLst>
              <a:gd name="adj1" fmla="val 50000"/>
              <a:gd name="adj2" fmla="val 84391"/>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10" name="Down Arrow 9"/>
          <p:cNvSpPr/>
          <p:nvPr/>
        </p:nvSpPr>
        <p:spPr bwMode="auto">
          <a:xfrm>
            <a:off x="7380312" y="4842837"/>
            <a:ext cx="322284" cy="643862"/>
          </a:xfrm>
          <a:prstGeom prst="downArrow">
            <a:avLst>
              <a:gd name="adj1" fmla="val 50000"/>
              <a:gd name="adj2" fmla="val 84391"/>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8000" tIns="10800" rIns="18000" bIns="10800" numCol="1" rtlCol="0" anchor="ctr" anchorCtr="1"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963203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935038" y="115962"/>
            <a:ext cx="7848600" cy="346075"/>
          </a:xfrm>
        </p:spPr>
        <p:txBody>
          <a:bodyPr/>
          <a:lstStyle/>
          <a:p>
            <a:r>
              <a:rPr lang="en-US" altLang="en-US" sz="2800"/>
              <a:t>Online RDF translator (“Ora Lassila” example)</a:t>
            </a:r>
          </a:p>
        </p:txBody>
      </p:sp>
      <p:sp>
        <p:nvSpPr>
          <p:cNvPr id="164867" name="Rectangle 3"/>
          <p:cNvSpPr>
            <a:spLocks noChangeArrowheads="1"/>
          </p:cNvSpPr>
          <p:nvPr/>
        </p:nvSpPr>
        <p:spPr bwMode="auto">
          <a:xfrm>
            <a:off x="5724128" y="798250"/>
            <a:ext cx="3570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hlinkClick r:id="rId2"/>
              </a:rPr>
              <a:t>http://rdf-translator.appspot.com/</a:t>
            </a:r>
            <a:r>
              <a:rPr lang="en-US" altLang="en-US" sz="1800" dirty="0"/>
              <a:t> </a:t>
            </a:r>
          </a:p>
        </p:txBody>
      </p:sp>
      <p:grpSp>
        <p:nvGrpSpPr>
          <p:cNvPr id="164868" name="Group 2"/>
          <p:cNvGrpSpPr>
            <a:grpSpLocks/>
          </p:cNvGrpSpPr>
          <p:nvPr/>
        </p:nvGrpSpPr>
        <p:grpSpPr bwMode="auto">
          <a:xfrm>
            <a:off x="603250" y="1136654"/>
            <a:ext cx="7539038" cy="5548313"/>
            <a:chOff x="603940" y="1136556"/>
            <a:chExt cx="7538850" cy="5548044"/>
          </a:xfrm>
        </p:grpSpPr>
        <p:pic>
          <p:nvPicPr>
            <p:cNvPr id="1648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36556"/>
              <a:ext cx="7526218" cy="215034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48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40" y="3300224"/>
              <a:ext cx="7538850" cy="338437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Rectangle 6"/>
          <p:cNvSpPr/>
          <p:nvPr/>
        </p:nvSpPr>
        <p:spPr>
          <a:xfrm>
            <a:off x="1763688" y="546447"/>
            <a:ext cx="4180953" cy="400110"/>
          </a:xfrm>
          <a:prstGeom prst="rect">
            <a:avLst/>
          </a:prstGeom>
        </p:spPr>
        <p:txBody>
          <a:bodyPr wrap="none">
            <a:spAutoFit/>
          </a:bodyPr>
          <a:lstStyle/>
          <a:p>
            <a:r>
              <a:rPr lang="fi-FI" sz="2000" dirty="0">
                <a:hlinkClick r:id="rId5"/>
              </a:rPr>
              <a:t>https://issemantic.net/rdf-converter</a:t>
            </a:r>
            <a:r>
              <a:rPr lang="fi-FI" sz="2000" dirty="0"/>
              <a:t>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7" y="611262"/>
            <a:ext cx="2782888" cy="4154487"/>
          </a:xfrm>
          <a:prstGeom prst="rect">
            <a:avLst/>
          </a:prstGeom>
          <a:solidFill>
            <a:schemeClr val="accent1"/>
          </a:solidFill>
          <a:ln w="25400">
            <a:solidFill>
              <a:schemeClr val="tx1"/>
            </a:solidFill>
          </a:ln>
        </p:spPr>
        <p:txBody>
          <a:bodyPr>
            <a:spAutoFit/>
          </a:bodyPr>
          <a:lstStyle/>
          <a:p>
            <a:pPr marL="228600" indent="-228600">
              <a:buFontTx/>
              <a:buAutoNum type="arabicPeriod"/>
              <a:defRPr/>
            </a:pPr>
            <a:endParaRPr lang="en-US" sz="1200" dirty="0"/>
          </a:p>
          <a:p>
            <a:pPr marL="228600" indent="-228600">
              <a:buFontTx/>
              <a:buAutoNum type="arabicPeriod"/>
              <a:defRPr/>
            </a:pPr>
            <a:r>
              <a:rPr lang="en-US" sz="1200" dirty="0"/>
              <a:t>Gender of Vagan Terziyan is male.</a:t>
            </a:r>
          </a:p>
          <a:p>
            <a:pPr>
              <a:defRPr/>
            </a:pPr>
            <a:endParaRPr lang="en-US" sz="1200" dirty="0"/>
          </a:p>
          <a:p>
            <a:pPr marL="228600" indent="-228600">
              <a:buFontTx/>
              <a:buAutoNum type="arabicPeriod"/>
              <a:defRPr/>
            </a:pPr>
            <a:endParaRPr lang="en-US" sz="1200" dirty="0"/>
          </a:p>
          <a:p>
            <a:pPr marL="228600" indent="-228600">
              <a:buFontTx/>
              <a:buAutoNum type="arabicPeriod"/>
              <a:defRPr/>
            </a:pPr>
            <a:endParaRPr lang="en-US" sz="1200" dirty="0"/>
          </a:p>
          <a:p>
            <a:pPr marL="228600" indent="-228600">
              <a:buFontTx/>
              <a:buAutoNum type="arabicPeriod"/>
              <a:defRPr/>
            </a:pPr>
            <a:endParaRPr lang="en-US" sz="1200" dirty="0"/>
          </a:p>
          <a:p>
            <a:pPr>
              <a:defRPr/>
            </a:pPr>
            <a:r>
              <a:rPr lang="en-US" sz="1200" dirty="0"/>
              <a:t>2. His mother is Svetlana Terziyan.</a:t>
            </a:r>
          </a:p>
          <a:p>
            <a:pPr>
              <a:defRPr/>
            </a:pPr>
            <a:endParaRPr lang="en-US" sz="1200" dirty="0"/>
          </a:p>
          <a:p>
            <a:pPr>
              <a:defRPr/>
            </a:pPr>
            <a:endParaRPr lang="en-US" sz="1200" dirty="0"/>
          </a:p>
          <a:p>
            <a:pPr>
              <a:defRPr/>
            </a:pPr>
            <a:endParaRPr lang="en-US" sz="1200" dirty="0"/>
          </a:p>
          <a:p>
            <a:pPr>
              <a:defRPr/>
            </a:pPr>
            <a:endParaRPr lang="en-US" sz="1200" dirty="0"/>
          </a:p>
          <a:p>
            <a:pPr>
              <a:defRPr/>
            </a:pPr>
            <a:r>
              <a:rPr lang="en-US" sz="1200" dirty="0"/>
              <a:t>3. He is fun of fishing.</a:t>
            </a:r>
          </a:p>
          <a:p>
            <a:pPr>
              <a:defRPr/>
            </a:pPr>
            <a:endParaRPr lang="en-US" sz="1200" dirty="0"/>
          </a:p>
          <a:p>
            <a:pPr>
              <a:defRPr/>
            </a:pPr>
            <a:endParaRPr lang="en-US" sz="1200" dirty="0"/>
          </a:p>
          <a:p>
            <a:pPr>
              <a:defRPr/>
            </a:pPr>
            <a:endParaRPr lang="en-US" sz="1200" dirty="0"/>
          </a:p>
          <a:p>
            <a:pPr>
              <a:defRPr/>
            </a:pPr>
            <a:r>
              <a:rPr lang="en-US" sz="1200" dirty="0"/>
              <a:t>4. He is fun of Nordic walking.</a:t>
            </a:r>
          </a:p>
          <a:p>
            <a:pPr>
              <a:defRPr/>
            </a:pPr>
            <a:endParaRPr lang="en-US" sz="1200" dirty="0"/>
          </a:p>
          <a:p>
            <a:pPr>
              <a:defRPr/>
            </a:pPr>
            <a:endParaRPr lang="en-US" sz="1200" dirty="0"/>
          </a:p>
          <a:p>
            <a:pPr>
              <a:defRPr/>
            </a:pPr>
            <a:endParaRPr lang="en-US" sz="1200" dirty="0"/>
          </a:p>
          <a:p>
            <a:pPr>
              <a:defRPr/>
            </a:pPr>
            <a:endParaRPr lang="en-US" sz="1200" dirty="0"/>
          </a:p>
          <a:p>
            <a:pPr>
              <a:defRPr/>
            </a:pPr>
            <a:r>
              <a:rPr lang="en-US" b="1" dirty="0">
                <a:solidFill>
                  <a:srgbClr val="E00000"/>
                </a:solidFill>
              </a:rPr>
              <a:t>5. He is fun of mother’s hobby.</a:t>
            </a:r>
          </a:p>
          <a:p>
            <a:pPr>
              <a:defRPr/>
            </a:pPr>
            <a:endParaRPr lang="en-US" sz="1200" dirty="0"/>
          </a:p>
        </p:txBody>
      </p:sp>
      <p:sp>
        <p:nvSpPr>
          <p:cNvPr id="7" name="TextBox 6"/>
          <p:cNvSpPr txBox="1"/>
          <p:nvPr/>
        </p:nvSpPr>
        <p:spPr>
          <a:xfrm>
            <a:off x="2833689" y="635001"/>
            <a:ext cx="6119812" cy="739775"/>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3"/>
              </a:rPr>
              <a:t>https://ai.it.jyu.fi/vagan/ontologies/university.owl#hasGender </a:t>
            </a:r>
            <a:r>
              <a:rPr lang="en-US" dirty="0"/>
              <a:t>&gt;</a:t>
            </a:r>
          </a:p>
          <a:p>
            <a:pPr>
              <a:defRPr/>
            </a:pPr>
            <a:r>
              <a:rPr lang="en-US" dirty="0"/>
              <a:t>"male" .</a:t>
            </a:r>
          </a:p>
        </p:txBody>
      </p:sp>
      <p:sp>
        <p:nvSpPr>
          <p:cNvPr id="8" name="TextBox 7"/>
          <p:cNvSpPr txBox="1"/>
          <p:nvPr/>
        </p:nvSpPr>
        <p:spPr>
          <a:xfrm>
            <a:off x="2840038" y="1422400"/>
            <a:ext cx="6121400" cy="738188"/>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3"/>
              </a:rPr>
              <a:t>https://ai.it.jyu.fi/vagan/ontologies/university.owl#hasMother</a:t>
            </a:r>
            <a:r>
              <a:rPr lang="en-US" dirty="0"/>
              <a:t>&gt;</a:t>
            </a:r>
          </a:p>
          <a:p>
            <a:pPr>
              <a:defRPr/>
            </a:pPr>
            <a:r>
              <a:rPr lang="en-US" dirty="0"/>
              <a:t>&lt;</a:t>
            </a:r>
            <a:r>
              <a:rPr lang="en-US" dirty="0">
                <a:hlinkClick r:id="rId4"/>
              </a:rPr>
              <a:t>https://ai.it.jyu.fi/vagan/ontologies/university.owl#SvetlanaTerziyan</a:t>
            </a:r>
            <a:r>
              <a:rPr lang="en-US" dirty="0"/>
              <a:t>&gt; .</a:t>
            </a:r>
          </a:p>
        </p:txBody>
      </p:sp>
      <p:sp>
        <p:nvSpPr>
          <p:cNvPr id="9" name="TextBox 8"/>
          <p:cNvSpPr txBox="1"/>
          <p:nvPr/>
        </p:nvSpPr>
        <p:spPr>
          <a:xfrm>
            <a:off x="2840038" y="2217812"/>
            <a:ext cx="6121400" cy="739775"/>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5"/>
              </a:rPr>
              <a:t>https://ai.it.jyu.fi/vagan/ontologies/</a:t>
            </a:r>
            <a:r>
              <a:rPr lang="en-US" dirty="0">
                <a:hlinkClick r:id="rId6"/>
              </a:rPr>
              <a:t>LifeInFinland</a:t>
            </a:r>
            <a:r>
              <a:rPr lang="en-US" dirty="0">
                <a:hlinkClick r:id="rId5"/>
              </a:rPr>
              <a:t>.owl#isFunOf</a:t>
            </a:r>
            <a:r>
              <a:rPr lang="en-US" dirty="0"/>
              <a:t>&gt;</a:t>
            </a:r>
          </a:p>
          <a:p>
            <a:pPr>
              <a:defRPr/>
            </a:pPr>
            <a:r>
              <a:rPr lang="en-US" dirty="0"/>
              <a:t>"Fishing" .</a:t>
            </a:r>
          </a:p>
        </p:txBody>
      </p:sp>
      <p:grpSp>
        <p:nvGrpSpPr>
          <p:cNvPr id="165894" name="Group 11"/>
          <p:cNvGrpSpPr>
            <a:grpSpLocks/>
          </p:cNvGrpSpPr>
          <p:nvPr/>
        </p:nvGrpSpPr>
        <p:grpSpPr bwMode="auto">
          <a:xfrm>
            <a:off x="8612189" y="1484313"/>
            <a:ext cx="504825" cy="482600"/>
            <a:chOff x="7380285" y="1600731"/>
            <a:chExt cx="504083" cy="483436"/>
          </a:xfrm>
        </p:grpSpPr>
        <p:sp>
          <p:nvSpPr>
            <p:cNvPr id="165913"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0" name="Rectangle 9"/>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p>
          </p:txBody>
        </p:sp>
      </p:grpSp>
      <p:grpSp>
        <p:nvGrpSpPr>
          <p:cNvPr id="165895" name="Group 12"/>
          <p:cNvGrpSpPr>
            <a:grpSpLocks/>
          </p:cNvGrpSpPr>
          <p:nvPr/>
        </p:nvGrpSpPr>
        <p:grpSpPr bwMode="auto">
          <a:xfrm>
            <a:off x="8628065" y="642941"/>
            <a:ext cx="504825" cy="484187"/>
            <a:chOff x="7380285" y="1600731"/>
            <a:chExt cx="504083" cy="483436"/>
          </a:xfrm>
        </p:grpSpPr>
        <p:sp>
          <p:nvSpPr>
            <p:cNvPr id="165911"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5" name="Rectangle 14"/>
            <p:cNvSpPr/>
            <p:nvPr/>
          </p:nvSpPr>
          <p:spPr bwMode="auto">
            <a:xfrm>
              <a:off x="7460390" y="1610340"/>
              <a:ext cx="355664" cy="460949"/>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p>
          </p:txBody>
        </p:sp>
      </p:grpSp>
      <p:grpSp>
        <p:nvGrpSpPr>
          <p:cNvPr id="165896" name="Group 15"/>
          <p:cNvGrpSpPr>
            <a:grpSpLocks/>
          </p:cNvGrpSpPr>
          <p:nvPr/>
        </p:nvGrpSpPr>
        <p:grpSpPr bwMode="auto">
          <a:xfrm>
            <a:off x="8605838" y="2279650"/>
            <a:ext cx="504825" cy="482600"/>
            <a:chOff x="7380285" y="1600731"/>
            <a:chExt cx="504083" cy="483436"/>
          </a:xfrm>
        </p:grpSpPr>
        <p:sp>
          <p:nvSpPr>
            <p:cNvPr id="165909"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18" name="Rectangle 17"/>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grpSp>
      <p:sp>
        <p:nvSpPr>
          <p:cNvPr id="19" name="TextBox 18"/>
          <p:cNvSpPr txBox="1"/>
          <p:nvPr/>
        </p:nvSpPr>
        <p:spPr>
          <a:xfrm>
            <a:off x="2840038" y="3005212"/>
            <a:ext cx="6121400" cy="738187"/>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5"/>
              </a:rPr>
              <a:t>https://ai.it.jyu.fi/vagan/ontologies/</a:t>
            </a:r>
            <a:r>
              <a:rPr lang="en-US" dirty="0">
                <a:hlinkClick r:id="rId6"/>
              </a:rPr>
              <a:t>LifeInFinland</a:t>
            </a:r>
            <a:r>
              <a:rPr lang="en-US" dirty="0">
                <a:hlinkClick r:id="rId5"/>
              </a:rPr>
              <a:t>.owl#isFunOf</a:t>
            </a:r>
            <a:r>
              <a:rPr lang="en-US" dirty="0"/>
              <a:t>&gt;</a:t>
            </a:r>
          </a:p>
          <a:p>
            <a:pPr>
              <a:defRPr/>
            </a:pPr>
            <a:r>
              <a:rPr lang="en-US" dirty="0"/>
              <a:t>"NordicWalking" .</a:t>
            </a:r>
          </a:p>
        </p:txBody>
      </p:sp>
      <p:grpSp>
        <p:nvGrpSpPr>
          <p:cNvPr id="165898" name="Group 19"/>
          <p:cNvGrpSpPr>
            <a:grpSpLocks/>
          </p:cNvGrpSpPr>
          <p:nvPr/>
        </p:nvGrpSpPr>
        <p:grpSpPr bwMode="auto">
          <a:xfrm>
            <a:off x="8605838" y="3067050"/>
            <a:ext cx="504825" cy="482600"/>
            <a:chOff x="7380285" y="1600731"/>
            <a:chExt cx="504083" cy="483436"/>
          </a:xfrm>
        </p:grpSpPr>
        <p:sp>
          <p:nvSpPr>
            <p:cNvPr id="165907"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22" name="Rectangle 21"/>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4</a:t>
              </a:r>
            </a:p>
          </p:txBody>
        </p:sp>
      </p:grpSp>
      <p:sp>
        <p:nvSpPr>
          <p:cNvPr id="165899" name="TextBox 23"/>
          <p:cNvSpPr txBox="1">
            <a:spLocks noChangeArrowheads="1"/>
          </p:cNvSpPr>
          <p:nvPr/>
        </p:nvSpPr>
        <p:spPr bwMode="auto">
          <a:xfrm>
            <a:off x="5140327" y="4891088"/>
            <a:ext cx="360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t>Compact version</a:t>
            </a:r>
            <a:endParaRPr lang="en-US" altLang="en-US" sz="2400" b="1"/>
          </a:p>
        </p:txBody>
      </p:sp>
      <p:sp>
        <p:nvSpPr>
          <p:cNvPr id="165900" name="Down Arrow 1"/>
          <p:cNvSpPr>
            <a:spLocks noChangeArrowheads="1"/>
          </p:cNvSpPr>
          <p:nvPr/>
        </p:nvSpPr>
        <p:spPr bwMode="auto">
          <a:xfrm>
            <a:off x="4251347" y="4881849"/>
            <a:ext cx="274320" cy="457200"/>
          </a:xfrm>
          <a:prstGeom prst="downArrow">
            <a:avLst>
              <a:gd name="adj1" fmla="val 50000"/>
              <a:gd name="adj2" fmla="val 73885"/>
            </a:avLst>
          </a:prstGeom>
          <a:solidFill>
            <a:srgbClr val="0000FF"/>
          </a:solidFill>
          <a:ln w="12700" algn="ctr">
            <a:solidFill>
              <a:schemeClr val="tx1"/>
            </a:solidFill>
            <a:round/>
            <a:headEnd/>
            <a:tailEnd/>
          </a:ln>
        </p:spPr>
        <p:txBody>
          <a:bodyPr wrap="none" lIns="18000" tIns="10800" rIns="18000" bIns="10800"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a:p>
        </p:txBody>
      </p:sp>
      <p:sp>
        <p:nvSpPr>
          <p:cNvPr id="25" name="TextBox 24"/>
          <p:cNvSpPr txBox="1"/>
          <p:nvPr/>
        </p:nvSpPr>
        <p:spPr>
          <a:xfrm>
            <a:off x="196887" y="5456312"/>
            <a:ext cx="8518525" cy="1169987"/>
          </a:xfrm>
          <a:prstGeom prst="rect">
            <a:avLst/>
          </a:prstGeom>
          <a:solidFill>
            <a:schemeClr val="bg1">
              <a:lumMod val="85000"/>
            </a:schemeClr>
          </a:solidFill>
          <a:ln w="19050">
            <a:solidFill>
              <a:schemeClr val="tx1"/>
            </a:solidFill>
          </a:ln>
        </p:spPr>
        <p:txBody>
          <a:bodyPr>
            <a:spAutoFit/>
          </a:bodyPr>
          <a:lstStyle/>
          <a:p>
            <a:pPr>
              <a:defRPr/>
            </a:pPr>
            <a:r>
              <a:rPr lang="en-US" dirty="0"/>
              <a:t>@prefix     On1: </a:t>
            </a:r>
            <a:r>
              <a:rPr lang="en-US" altLang="en-US" dirty="0"/>
              <a:t>&lt;</a:t>
            </a:r>
            <a:r>
              <a:rPr lang="en-US" dirty="0">
                <a:hlinkClick r:id="rId7"/>
              </a:rPr>
              <a:t>https://ai.it.jyu.fi/vagan/ontologies/university.owl#</a:t>
            </a:r>
            <a:r>
              <a:rPr lang="en-US" altLang="en-US" dirty="0"/>
              <a:t>&gt; .</a:t>
            </a:r>
          </a:p>
          <a:p>
            <a:pPr>
              <a:defRPr/>
            </a:pPr>
            <a:r>
              <a:rPr lang="en-US" dirty="0"/>
              <a:t>@prefix     On2:</a:t>
            </a:r>
            <a:r>
              <a:rPr lang="en-US" altLang="en-US" dirty="0"/>
              <a:t>  &lt;</a:t>
            </a:r>
            <a:r>
              <a:rPr lang="en-US" dirty="0">
                <a:hlinkClick r:id="rId8"/>
              </a:rPr>
              <a:t>https://ai.it.jyu.fi/vagan/ontologies/LifeInFinland.owl#</a:t>
            </a:r>
            <a:r>
              <a:rPr lang="en-US" altLang="en-US" dirty="0"/>
              <a:t>&gt;  .</a:t>
            </a:r>
            <a:endParaRPr lang="en-US" dirty="0"/>
          </a:p>
          <a:p>
            <a:pPr>
              <a:defRPr/>
            </a:pPr>
            <a:endParaRPr lang="en-US" dirty="0"/>
          </a:p>
          <a:p>
            <a:pPr>
              <a:defRPr/>
            </a:pPr>
            <a:r>
              <a:rPr lang="en-US" dirty="0"/>
              <a:t>On1:VaganTerziyan   On1:hasGender "male" ;         On1:hasMother    On1:SvetlanaTerziyan ; On2:isFunOf      "Fishing" , "NordicWalking"  , [On2:isHobbyOf   On1:SvetlanaTerziyan ] .</a:t>
            </a:r>
          </a:p>
        </p:txBody>
      </p:sp>
      <p:sp>
        <p:nvSpPr>
          <p:cNvPr id="165902" name="Rectangle 2"/>
          <p:cNvSpPr>
            <a:spLocks noGrp="1" noChangeArrowheads="1"/>
          </p:cNvSpPr>
          <p:nvPr>
            <p:ph type="title"/>
          </p:nvPr>
        </p:nvSpPr>
        <p:spPr>
          <a:xfrm>
            <a:off x="1220788" y="57155"/>
            <a:ext cx="7772400" cy="360363"/>
          </a:xfrm>
        </p:spPr>
        <p:txBody>
          <a:bodyPr/>
          <a:lstStyle/>
          <a:p>
            <a:pPr eaLnBrk="1" hangingPunct="1"/>
            <a:r>
              <a:rPr lang="en-US" altLang="en-US" sz="3600"/>
              <a:t>RDF/N3 example </a:t>
            </a:r>
            <a:r>
              <a:rPr lang="en-US" altLang="en-US" sz="3200"/>
              <a:t>(blank node with [ ])</a:t>
            </a:r>
          </a:p>
        </p:txBody>
      </p:sp>
      <p:sp>
        <p:nvSpPr>
          <p:cNvPr id="23" name="TextBox 22"/>
          <p:cNvSpPr txBox="1"/>
          <p:nvPr/>
        </p:nvSpPr>
        <p:spPr>
          <a:xfrm>
            <a:off x="2859088" y="3786262"/>
            <a:ext cx="6121400" cy="954087"/>
          </a:xfrm>
          <a:prstGeom prst="rect">
            <a:avLst/>
          </a:prstGeom>
          <a:solidFill>
            <a:schemeClr val="bg1">
              <a:lumMod val="85000"/>
            </a:schemeClr>
          </a:solidFill>
          <a:ln w="19050">
            <a:solidFill>
              <a:schemeClr val="tx1"/>
            </a:solidFill>
          </a:ln>
        </p:spPr>
        <p:txBody>
          <a:bodyPr>
            <a:spAutoFit/>
          </a:bodyPr>
          <a:lstStyle/>
          <a:p>
            <a:pPr>
              <a:defRPr/>
            </a:pPr>
            <a:r>
              <a:rPr lang="en-US" dirty="0"/>
              <a:t>&lt;</a:t>
            </a:r>
            <a:r>
              <a:rPr lang="en-US" dirty="0">
                <a:hlinkClick r:id="rId2"/>
              </a:rPr>
              <a:t>https://ai.it.jyu.fi/vagan/ontologies/university.owl#VaganTerziyan</a:t>
            </a:r>
            <a:r>
              <a:rPr lang="en-US" dirty="0"/>
              <a:t>&gt; &lt;</a:t>
            </a:r>
            <a:r>
              <a:rPr lang="en-US" dirty="0">
                <a:hlinkClick r:id="rId5"/>
              </a:rPr>
              <a:t>https://ai.it.jyu.fi/vagan/ontologies/</a:t>
            </a:r>
            <a:r>
              <a:rPr lang="en-US" dirty="0">
                <a:hlinkClick r:id="rId6"/>
              </a:rPr>
              <a:t>LifeInFinland</a:t>
            </a:r>
            <a:r>
              <a:rPr lang="en-US" dirty="0">
                <a:hlinkClick r:id="rId5"/>
              </a:rPr>
              <a:t>.owl#isFunOf</a:t>
            </a:r>
            <a:r>
              <a:rPr lang="en-US" dirty="0"/>
              <a:t>&gt;</a:t>
            </a:r>
          </a:p>
          <a:p>
            <a:pPr>
              <a:defRPr/>
            </a:pPr>
            <a:r>
              <a:rPr lang="en-US" dirty="0"/>
              <a:t>[&lt;</a:t>
            </a:r>
            <a:r>
              <a:rPr lang="en-US" dirty="0">
                <a:hlinkClick r:id="rId5"/>
              </a:rPr>
              <a:t>https://ai.it.jyu.fi/vagan/ontologies/</a:t>
            </a:r>
            <a:r>
              <a:rPr lang="en-US" dirty="0">
                <a:hlinkClick r:id="rId6"/>
              </a:rPr>
              <a:t>LifeInFinland</a:t>
            </a:r>
            <a:r>
              <a:rPr lang="en-US" dirty="0">
                <a:hlinkClick r:id="rId5"/>
              </a:rPr>
              <a:t>.owl#isHobbyOf</a:t>
            </a:r>
            <a:r>
              <a:rPr lang="en-US" dirty="0"/>
              <a:t>&gt; &lt;</a:t>
            </a:r>
            <a:r>
              <a:rPr lang="en-US" dirty="0">
                <a:hlinkClick r:id="rId4"/>
              </a:rPr>
              <a:t>https://ai.it.jyu.fi/vagan/ontologies/university.owl#SvetlanaTerziyan</a:t>
            </a:r>
            <a:r>
              <a:rPr lang="en-US" dirty="0"/>
              <a:t>&gt;].</a:t>
            </a:r>
          </a:p>
        </p:txBody>
      </p:sp>
      <p:grpSp>
        <p:nvGrpSpPr>
          <p:cNvPr id="165904" name="Group 19"/>
          <p:cNvGrpSpPr>
            <a:grpSpLocks/>
          </p:cNvGrpSpPr>
          <p:nvPr/>
        </p:nvGrpSpPr>
        <p:grpSpPr bwMode="auto">
          <a:xfrm>
            <a:off x="8624888" y="3848100"/>
            <a:ext cx="504825" cy="482600"/>
            <a:chOff x="7380285" y="1600731"/>
            <a:chExt cx="504083" cy="483436"/>
          </a:xfrm>
        </p:grpSpPr>
        <p:sp>
          <p:nvSpPr>
            <p:cNvPr id="165905" name="Oval 21"/>
            <p:cNvSpPr>
              <a:spLocks noChangeArrowheads="1"/>
            </p:cNvSpPr>
            <p:nvPr/>
          </p:nvSpPr>
          <p:spPr bwMode="auto">
            <a:xfrm>
              <a:off x="7380285" y="1600731"/>
              <a:ext cx="504083" cy="483436"/>
            </a:xfrm>
            <a:prstGeom prst="ellipse">
              <a:avLst/>
            </a:prstGeom>
            <a:solidFill>
              <a:srgbClr val="0033CC"/>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i="1">
                <a:latin typeface="Times New Roman" pitchFamily="18" charset="0"/>
              </a:endParaRPr>
            </a:p>
          </p:txBody>
        </p:sp>
        <p:sp>
          <p:nvSpPr>
            <p:cNvPr id="27" name="Rectangle 26"/>
            <p:cNvSpPr/>
            <p:nvPr/>
          </p:nvSpPr>
          <p:spPr bwMode="auto">
            <a:xfrm>
              <a:off x="7460390" y="1610340"/>
              <a:ext cx="355664" cy="462465"/>
            </a:xfrm>
            <a:prstGeom prst="rect">
              <a:avLst/>
            </a:prstGeom>
            <a:noFill/>
          </p:spPr>
          <p:txBody>
            <a:bodyPr wrap="none">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828675" y="46038"/>
            <a:ext cx="8229600" cy="417512"/>
          </a:xfrm>
        </p:spPr>
        <p:txBody>
          <a:bodyPr/>
          <a:lstStyle/>
          <a:p>
            <a:r>
              <a:rPr lang="en-US" altLang="en-US" sz="3600"/>
              <a:t>… lets translate it to RDF/XML …</a:t>
            </a:r>
          </a:p>
        </p:txBody>
      </p:sp>
      <p:grpSp>
        <p:nvGrpSpPr>
          <p:cNvPr id="166915" name="Group 6"/>
          <p:cNvGrpSpPr>
            <a:grpSpLocks/>
          </p:cNvGrpSpPr>
          <p:nvPr/>
        </p:nvGrpSpPr>
        <p:grpSpPr bwMode="auto">
          <a:xfrm>
            <a:off x="560425" y="560395"/>
            <a:ext cx="8625728" cy="6288087"/>
            <a:chOff x="179512" y="570011"/>
            <a:chExt cx="8624788" cy="6287988"/>
          </a:xfrm>
        </p:grpSpPr>
        <p:grpSp>
          <p:nvGrpSpPr>
            <p:cNvPr id="166916" name="Group 4"/>
            <p:cNvGrpSpPr>
              <a:grpSpLocks/>
            </p:cNvGrpSpPr>
            <p:nvPr/>
          </p:nvGrpSpPr>
          <p:grpSpPr bwMode="auto">
            <a:xfrm>
              <a:off x="183704" y="570011"/>
              <a:ext cx="8620596" cy="3201120"/>
              <a:chOff x="145604" y="731936"/>
              <a:chExt cx="8661632" cy="3201120"/>
            </a:xfrm>
          </p:grpSpPr>
          <p:grpSp>
            <p:nvGrpSpPr>
              <p:cNvPr id="166918" name="Group 3"/>
              <p:cNvGrpSpPr>
                <a:grpSpLocks/>
              </p:cNvGrpSpPr>
              <p:nvPr/>
            </p:nvGrpSpPr>
            <p:grpSpPr bwMode="auto">
              <a:xfrm>
                <a:off x="145604" y="731936"/>
                <a:ext cx="8041972" cy="3201120"/>
                <a:chOff x="179512" y="1052736"/>
                <a:chExt cx="8229600" cy="3121918"/>
              </a:xfrm>
            </p:grpSpPr>
            <p:pic>
              <p:nvPicPr>
                <p:cNvPr id="1669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8229600" cy="16954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69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764954"/>
                  <a:ext cx="8229600" cy="14097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66919" name="Rectangle 3"/>
              <p:cNvSpPr>
                <a:spLocks noChangeArrowheads="1"/>
              </p:cNvSpPr>
              <p:nvPr/>
            </p:nvSpPr>
            <p:spPr bwMode="auto">
              <a:xfrm>
                <a:off x="5220359" y="1042936"/>
                <a:ext cx="3586877" cy="36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hlinkClick r:id="rId4"/>
                  </a:rPr>
                  <a:t>http://rdf-translator.appspot.com/</a:t>
                </a:r>
                <a:r>
                  <a:rPr lang="en-US" altLang="en-US" sz="1800" dirty="0"/>
                  <a:t> </a:t>
                </a:r>
              </a:p>
            </p:txBody>
          </p:sp>
        </p:grpSp>
        <p:pic>
          <p:nvPicPr>
            <p:cNvPr id="1669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789040"/>
              <a:ext cx="8008064" cy="306895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0" name="Rectangle 9"/>
          <p:cNvSpPr/>
          <p:nvPr/>
        </p:nvSpPr>
        <p:spPr>
          <a:xfrm>
            <a:off x="2123728" y="548050"/>
            <a:ext cx="4180953" cy="400110"/>
          </a:xfrm>
          <a:prstGeom prst="rect">
            <a:avLst/>
          </a:prstGeom>
        </p:spPr>
        <p:txBody>
          <a:bodyPr wrap="none">
            <a:spAutoFit/>
          </a:bodyPr>
          <a:lstStyle/>
          <a:p>
            <a:r>
              <a:rPr lang="fi-FI" sz="2000" dirty="0">
                <a:hlinkClick r:id="rId6"/>
              </a:rPr>
              <a:t>https://issemantic.net/rdf-converter</a:t>
            </a:r>
            <a:r>
              <a:rPr lang="fi-FI" sz="2000" dirty="0"/>
              <a: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828675" y="46038"/>
            <a:ext cx="8229600" cy="417512"/>
          </a:xfrm>
        </p:spPr>
        <p:txBody>
          <a:bodyPr/>
          <a:lstStyle/>
          <a:p>
            <a:r>
              <a:rPr lang="en-US" altLang="en-US" sz="3600"/>
              <a:t>… and check with RDF/XML validator</a:t>
            </a:r>
          </a:p>
        </p:txBody>
      </p:sp>
      <p:pic>
        <p:nvPicPr>
          <p:cNvPr id="167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6" y="1184275"/>
            <a:ext cx="9118600" cy="53308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7940" name="TextBox 2"/>
          <p:cNvSpPr txBox="1">
            <a:spLocks noChangeArrowheads="1"/>
          </p:cNvSpPr>
          <p:nvPr/>
        </p:nvSpPr>
        <p:spPr bwMode="auto">
          <a:xfrm>
            <a:off x="5867400" y="649362"/>
            <a:ext cx="31067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hlinkClick r:id="rId3"/>
              </a:rPr>
              <a:t>http://www.w3.org/RDF/Validator/</a:t>
            </a:r>
            <a:r>
              <a:rPr lang="en-US" altLang="en-US" sz="1400"/>
              <a: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828675" y="46038"/>
            <a:ext cx="8229600" cy="417512"/>
          </a:xfrm>
        </p:spPr>
        <p:txBody>
          <a:bodyPr/>
          <a:lstStyle/>
          <a:p>
            <a:r>
              <a:rPr lang="en-US" altLang="en-US" sz="3600" dirty="0"/>
              <a:t>… and see the semantic graph</a:t>
            </a:r>
          </a:p>
        </p:txBody>
      </p:sp>
      <p:sp>
        <p:nvSpPr>
          <p:cNvPr id="167940" name="TextBox 2"/>
          <p:cNvSpPr txBox="1">
            <a:spLocks noChangeArrowheads="1"/>
          </p:cNvSpPr>
          <p:nvPr/>
        </p:nvSpPr>
        <p:spPr bwMode="auto">
          <a:xfrm>
            <a:off x="5867400" y="649362"/>
            <a:ext cx="31067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hlinkClick r:id="rId2"/>
              </a:rPr>
              <a:t>http://www.w3.org/RDF/Validator/</a:t>
            </a:r>
            <a:r>
              <a:rPr lang="en-US" altLang="en-US" sz="1400"/>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20888"/>
            <a:ext cx="9144000" cy="3096344"/>
          </a:xfrm>
          <a:prstGeom prst="rect">
            <a:avLst/>
          </a:prstGeom>
        </p:spPr>
      </p:pic>
    </p:spTree>
    <p:extLst>
      <p:ext uri="{BB962C8B-B14F-4D97-AF65-F5344CB8AC3E}">
        <p14:creationId xmlns:p14="http://schemas.microsoft.com/office/powerpoint/2010/main" val="41793115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547"/>
            <a:ext cx="8229600" cy="634082"/>
          </a:xfrm>
        </p:spPr>
        <p:txBody>
          <a:bodyPr/>
          <a:lstStyle/>
          <a:p>
            <a:r>
              <a:rPr lang="en-US" sz="3200" dirty="0"/>
              <a:t>N3 vs. TURTLE</a:t>
            </a:r>
            <a:endParaRPr lang="fi-FI" sz="3200" dirty="0"/>
          </a:p>
        </p:txBody>
      </p:sp>
      <p:pic>
        <p:nvPicPr>
          <p:cNvPr id="4" name="Picture 3"/>
          <p:cNvPicPr>
            <a:picLocks noChangeAspect="1"/>
          </p:cNvPicPr>
          <p:nvPr/>
        </p:nvPicPr>
        <p:blipFill>
          <a:blip r:embed="rId2"/>
          <a:stretch>
            <a:fillRect/>
          </a:stretch>
        </p:blipFill>
        <p:spPr>
          <a:xfrm>
            <a:off x="4355976" y="639127"/>
            <a:ext cx="3456384" cy="6074857"/>
          </a:xfrm>
          <a:prstGeom prst="rect">
            <a:avLst/>
          </a:prstGeom>
        </p:spPr>
      </p:pic>
      <p:sp>
        <p:nvSpPr>
          <p:cNvPr id="5" name="Rectangle 4"/>
          <p:cNvSpPr/>
          <p:nvPr/>
        </p:nvSpPr>
        <p:spPr>
          <a:xfrm>
            <a:off x="251520" y="1340768"/>
            <a:ext cx="3816424" cy="3108543"/>
          </a:xfrm>
          <a:prstGeom prst="rect">
            <a:avLst/>
          </a:prstGeom>
        </p:spPr>
        <p:txBody>
          <a:bodyPr wrap="square">
            <a:spAutoFit/>
          </a:bodyPr>
          <a:lstStyle/>
          <a:p>
            <a:r>
              <a:rPr lang="en-US" b="1" dirty="0">
                <a:solidFill>
                  <a:srgbClr val="202122"/>
                </a:solidFill>
              </a:rPr>
              <a:t>Notation3</a:t>
            </a:r>
            <a:r>
              <a:rPr lang="en-US" dirty="0">
                <a:solidFill>
                  <a:srgbClr val="202122"/>
                </a:solidFill>
              </a:rPr>
              <a:t>, or </a:t>
            </a:r>
            <a:r>
              <a:rPr lang="en-US" b="1" dirty="0">
                <a:solidFill>
                  <a:srgbClr val="202122"/>
                </a:solidFill>
              </a:rPr>
              <a:t>N3</a:t>
            </a:r>
            <a:r>
              <a:rPr lang="en-US" dirty="0">
                <a:solidFill>
                  <a:srgbClr val="202122"/>
                </a:solidFill>
              </a:rPr>
              <a:t> as it is more commonly known, is a shorthand non-</a:t>
            </a:r>
            <a:r>
              <a:rPr lang="en-US" dirty="0">
                <a:solidFill>
                  <a:srgbClr val="0645AD"/>
                </a:solidFill>
                <a:hlinkClick r:id="rId3" tooltip="XML"/>
              </a:rPr>
              <a:t>XML</a:t>
            </a:r>
            <a:r>
              <a:rPr lang="en-US" dirty="0">
                <a:solidFill>
                  <a:srgbClr val="202122"/>
                </a:solidFill>
              </a:rPr>
              <a:t> serialization of </a:t>
            </a:r>
            <a:r>
              <a:rPr lang="en-US" dirty="0">
                <a:solidFill>
                  <a:srgbClr val="0645AD"/>
                </a:solidFill>
                <a:hlinkClick r:id="rId4" tooltip="Resource Description Framework"/>
              </a:rPr>
              <a:t>Resource Description Framework</a:t>
            </a:r>
            <a:r>
              <a:rPr lang="en-US" dirty="0">
                <a:solidFill>
                  <a:srgbClr val="202122"/>
                </a:solidFill>
              </a:rPr>
              <a:t> models, designed with human-readability in mind: N3 is much more compact and readable than XML RDF notation. The format is being developed by </a:t>
            </a:r>
            <a:r>
              <a:rPr lang="en-US" dirty="0">
                <a:solidFill>
                  <a:srgbClr val="0645AD"/>
                </a:solidFill>
                <a:hlinkClick r:id="rId5" tooltip="Tim Berners-Lee"/>
              </a:rPr>
              <a:t>Tim Berners-Lee</a:t>
            </a:r>
            <a:r>
              <a:rPr lang="en-US" dirty="0">
                <a:solidFill>
                  <a:srgbClr val="202122"/>
                </a:solidFill>
              </a:rPr>
              <a:t> and others from the </a:t>
            </a:r>
            <a:r>
              <a:rPr lang="en-US" dirty="0">
                <a:solidFill>
                  <a:srgbClr val="0645AD"/>
                </a:solidFill>
                <a:hlinkClick r:id="rId6" tooltip="Semantic Web"/>
              </a:rPr>
              <a:t>Semantic Web</a:t>
            </a:r>
            <a:r>
              <a:rPr lang="en-US" dirty="0">
                <a:solidFill>
                  <a:srgbClr val="202122"/>
                </a:solidFill>
              </a:rPr>
              <a:t> community. A formalization of the logic underlying N3 was published by Berners-Lee and others in 2008.</a:t>
            </a:r>
          </a:p>
          <a:p>
            <a:r>
              <a:rPr lang="en-US" dirty="0">
                <a:solidFill>
                  <a:srgbClr val="202122"/>
                </a:solidFill>
              </a:rPr>
              <a:t>N3 has several features that go beyond a serialization for RDF models, such as support for RDF-based rules. </a:t>
            </a:r>
            <a:r>
              <a:rPr lang="en-US" dirty="0">
                <a:solidFill>
                  <a:srgbClr val="0645AD"/>
                </a:solidFill>
                <a:hlinkClick r:id="rId7" tooltip="Turtle (syntax)"/>
              </a:rPr>
              <a:t>Turtle</a:t>
            </a:r>
            <a:r>
              <a:rPr lang="en-US" dirty="0">
                <a:solidFill>
                  <a:srgbClr val="202122"/>
                </a:solidFill>
              </a:rPr>
              <a:t> is a simplified, RDF-only subset of N3.</a:t>
            </a:r>
          </a:p>
        </p:txBody>
      </p:sp>
      <p:sp>
        <p:nvSpPr>
          <p:cNvPr id="6" name="Rectangle 5"/>
          <p:cNvSpPr/>
          <p:nvPr/>
        </p:nvSpPr>
        <p:spPr>
          <a:xfrm>
            <a:off x="107504" y="4948934"/>
            <a:ext cx="3744416" cy="523220"/>
          </a:xfrm>
          <a:prstGeom prst="rect">
            <a:avLst/>
          </a:prstGeom>
        </p:spPr>
        <p:txBody>
          <a:bodyPr wrap="square">
            <a:spAutoFit/>
          </a:bodyPr>
          <a:lstStyle/>
          <a:p>
            <a:r>
              <a:rPr lang="fi-FI" dirty="0">
                <a:hlinkClick r:id="rId8"/>
              </a:rPr>
              <a:t>https://www.researchgate.net/publication/247484786_Semantic_Web_Tutorial_Using_N3</a:t>
            </a:r>
            <a:r>
              <a:rPr lang="fi-FI" dirty="0"/>
              <a:t> </a:t>
            </a:r>
          </a:p>
        </p:txBody>
      </p:sp>
    </p:spTree>
    <p:extLst>
      <p:ext uri="{BB962C8B-B14F-4D97-AF65-F5344CB8AC3E}">
        <p14:creationId xmlns:p14="http://schemas.microsoft.com/office/powerpoint/2010/main" val="1772569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9300" y="908050"/>
            <a:ext cx="5792788"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1026"/>
          <p:cNvSpPr>
            <a:spLocks noChangeArrowheads="1"/>
          </p:cNvSpPr>
          <p:nvPr/>
        </p:nvSpPr>
        <p:spPr bwMode="auto">
          <a:xfrm>
            <a:off x="1116036" y="104849"/>
            <a:ext cx="757078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
                <a:schemeClr val="tx2"/>
              </a:buClr>
              <a:buSzPct val="150000"/>
              <a:buFontTx/>
              <a:buNone/>
            </a:pPr>
            <a:r>
              <a:rPr lang="en-GB" altLang="en-US" sz="3600" b="1">
                <a:solidFill>
                  <a:schemeClr val="accent2"/>
                </a:solidFill>
              </a:rPr>
              <a:t>Semantic Web Stack</a:t>
            </a:r>
          </a:p>
          <a:p>
            <a:pPr algn="ctr" eaLnBrk="1" hangingPunct="1">
              <a:spcBef>
                <a:spcPct val="0"/>
              </a:spcBef>
              <a:buClr>
                <a:schemeClr val="tx2"/>
              </a:buClr>
              <a:buSzPct val="150000"/>
              <a:buFontTx/>
              <a:buNone/>
            </a:pPr>
            <a:r>
              <a:rPr lang="en-GB" altLang="en-US" sz="2400" b="1">
                <a:solidFill>
                  <a:schemeClr val="accent2"/>
                </a:solidFill>
              </a:rPr>
              <a:t>(updated, W3C, 2006)</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50" y="762000"/>
            <a:ext cx="7775575" cy="54768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304836" y="1447873"/>
            <a:ext cx="86805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zh-TW" sz="1800" i="1">
                <a:latin typeface="Times New Roman" pitchFamily="18" charset="0"/>
                <a:ea typeface="PMingLiU" pitchFamily="18" charset="-120"/>
              </a:rPr>
              <a:t>Studer(98):</a:t>
            </a:r>
            <a:r>
              <a:rPr lang="en-US" altLang="zh-TW" sz="2400">
                <a:latin typeface="Times New Roman" pitchFamily="18" charset="0"/>
                <a:ea typeface="PMingLiU" pitchFamily="18" charset="-120"/>
              </a:rPr>
              <a:t> Formal, explicit specification of a shared conceptualization </a:t>
            </a:r>
          </a:p>
        </p:txBody>
      </p:sp>
      <p:grpSp>
        <p:nvGrpSpPr>
          <p:cNvPr id="2" name="Group 3"/>
          <p:cNvGrpSpPr>
            <a:grpSpLocks/>
          </p:cNvGrpSpPr>
          <p:nvPr/>
        </p:nvGrpSpPr>
        <p:grpSpPr bwMode="auto">
          <a:xfrm>
            <a:off x="1447837" y="1905075"/>
            <a:ext cx="1336675" cy="1592263"/>
            <a:chOff x="912" y="1200"/>
            <a:chExt cx="842" cy="1003"/>
          </a:xfrm>
        </p:grpSpPr>
        <p:sp>
          <p:nvSpPr>
            <p:cNvPr id="170001" name="Line 4"/>
            <p:cNvSpPr>
              <a:spLocks noChangeShapeType="1"/>
            </p:cNvSpPr>
            <p:nvPr/>
          </p:nvSpPr>
          <p:spPr bwMode="auto">
            <a:xfrm>
              <a:off x="1008" y="1200"/>
              <a:ext cx="57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0002" name="Text Box 5"/>
            <p:cNvSpPr txBox="1">
              <a:spLocks noChangeArrowheads="1"/>
            </p:cNvSpPr>
            <p:nvPr/>
          </p:nvSpPr>
          <p:spPr bwMode="auto">
            <a:xfrm>
              <a:off x="912" y="1680"/>
              <a:ext cx="84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zh-TW" sz="2400">
                  <a:latin typeface="Times New Roman" pitchFamily="18" charset="0"/>
                  <a:ea typeface="PMingLiU" pitchFamily="18" charset="-120"/>
                </a:rPr>
                <a:t>Machine </a:t>
              </a:r>
            </a:p>
            <a:p>
              <a:pPr>
                <a:spcBef>
                  <a:spcPct val="0"/>
                </a:spcBef>
                <a:buFontTx/>
                <a:buNone/>
              </a:pPr>
              <a:r>
                <a:rPr lang="en-US" altLang="zh-TW" sz="2400">
                  <a:latin typeface="Times New Roman" pitchFamily="18" charset="0"/>
                  <a:ea typeface="PMingLiU" pitchFamily="18" charset="-120"/>
                </a:rPr>
                <a:t>readable</a:t>
              </a:r>
            </a:p>
          </p:txBody>
        </p:sp>
        <p:sp>
          <p:nvSpPr>
            <p:cNvPr id="170003" name="Line 6"/>
            <p:cNvSpPr>
              <a:spLocks noChangeShapeType="1"/>
            </p:cNvSpPr>
            <p:nvPr/>
          </p:nvSpPr>
          <p:spPr bwMode="auto">
            <a:xfrm flipH="1">
              <a:off x="1296" y="1200"/>
              <a:ext cx="0" cy="4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7"/>
          <p:cNvGrpSpPr>
            <a:grpSpLocks/>
          </p:cNvGrpSpPr>
          <p:nvPr/>
        </p:nvGrpSpPr>
        <p:grpSpPr bwMode="auto">
          <a:xfrm>
            <a:off x="2362200" y="1905000"/>
            <a:ext cx="2819400" cy="3333750"/>
            <a:chOff x="1488" y="1200"/>
            <a:chExt cx="1776" cy="2100"/>
          </a:xfrm>
        </p:grpSpPr>
        <p:sp>
          <p:nvSpPr>
            <p:cNvPr id="169998" name="Line 8"/>
            <p:cNvSpPr>
              <a:spLocks noChangeShapeType="1"/>
            </p:cNvSpPr>
            <p:nvPr/>
          </p:nvSpPr>
          <p:spPr bwMode="auto">
            <a:xfrm>
              <a:off x="1680" y="1200"/>
              <a:ext cx="158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9999" name="Line 9"/>
            <p:cNvSpPr>
              <a:spLocks noChangeShapeType="1"/>
            </p:cNvSpPr>
            <p:nvPr/>
          </p:nvSpPr>
          <p:spPr bwMode="auto">
            <a:xfrm flipH="1">
              <a:off x="2304" y="1200"/>
              <a:ext cx="0" cy="129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00" name="Text Box 10"/>
            <p:cNvSpPr txBox="1">
              <a:spLocks noChangeArrowheads="1"/>
            </p:cNvSpPr>
            <p:nvPr/>
          </p:nvSpPr>
          <p:spPr bwMode="auto">
            <a:xfrm>
              <a:off x="1488" y="2544"/>
              <a:ext cx="1760"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zh-TW" sz="2400">
                  <a:latin typeface="Times New Roman" pitchFamily="18" charset="0"/>
                  <a:ea typeface="PMingLiU" pitchFamily="18" charset="-120"/>
                </a:rPr>
                <a:t>Concepts, properties,</a:t>
              </a:r>
            </a:p>
            <a:p>
              <a:pPr>
                <a:spcBef>
                  <a:spcPct val="0"/>
                </a:spcBef>
                <a:buFontTx/>
                <a:buNone/>
              </a:pPr>
              <a:r>
                <a:rPr lang="en-US" altLang="zh-TW" sz="2400">
                  <a:latin typeface="Times New Roman" pitchFamily="18" charset="0"/>
                  <a:ea typeface="PMingLiU" pitchFamily="18" charset="-120"/>
                </a:rPr>
                <a:t>functions, axioms</a:t>
              </a:r>
            </a:p>
            <a:p>
              <a:pPr>
                <a:spcBef>
                  <a:spcPct val="0"/>
                </a:spcBef>
                <a:buFontTx/>
                <a:buNone/>
              </a:pPr>
              <a:r>
                <a:rPr lang="en-US" altLang="zh-TW" sz="2400">
                  <a:latin typeface="Times New Roman" pitchFamily="18" charset="0"/>
                  <a:ea typeface="PMingLiU" pitchFamily="18" charset="-120"/>
                </a:rPr>
                <a:t>are explicitly defined</a:t>
              </a:r>
            </a:p>
          </p:txBody>
        </p:sp>
      </p:grpSp>
      <p:grpSp>
        <p:nvGrpSpPr>
          <p:cNvPr id="4" name="Group 11"/>
          <p:cNvGrpSpPr>
            <a:grpSpLocks/>
          </p:cNvGrpSpPr>
          <p:nvPr/>
        </p:nvGrpSpPr>
        <p:grpSpPr bwMode="auto">
          <a:xfrm>
            <a:off x="5333947" y="1905075"/>
            <a:ext cx="1603376" cy="1592263"/>
            <a:chOff x="3360" y="1200"/>
            <a:chExt cx="1010" cy="1003"/>
          </a:xfrm>
        </p:grpSpPr>
        <p:sp>
          <p:nvSpPr>
            <p:cNvPr id="169995" name="Line 12"/>
            <p:cNvSpPr>
              <a:spLocks noChangeShapeType="1"/>
            </p:cNvSpPr>
            <p:nvPr/>
          </p:nvSpPr>
          <p:spPr bwMode="auto">
            <a:xfrm>
              <a:off x="3648" y="1200"/>
              <a:ext cx="52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9996" name="Line 13"/>
            <p:cNvSpPr>
              <a:spLocks noChangeShapeType="1"/>
            </p:cNvSpPr>
            <p:nvPr/>
          </p:nvSpPr>
          <p:spPr bwMode="auto">
            <a:xfrm flipH="1">
              <a:off x="3888" y="1200"/>
              <a:ext cx="0"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9997" name="Text Box 14"/>
            <p:cNvSpPr txBox="1">
              <a:spLocks noChangeArrowheads="1"/>
            </p:cNvSpPr>
            <p:nvPr/>
          </p:nvSpPr>
          <p:spPr bwMode="auto">
            <a:xfrm>
              <a:off x="3360" y="1680"/>
              <a:ext cx="101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zh-TW" sz="2400">
                  <a:latin typeface="Times New Roman" pitchFamily="18" charset="0"/>
                  <a:ea typeface="PMingLiU" pitchFamily="18" charset="-120"/>
                </a:rPr>
                <a:t>Consensual</a:t>
              </a:r>
            </a:p>
            <a:p>
              <a:pPr>
                <a:spcBef>
                  <a:spcPct val="0"/>
                </a:spcBef>
                <a:buFontTx/>
                <a:buNone/>
              </a:pPr>
              <a:r>
                <a:rPr lang="en-US" altLang="zh-TW" sz="2400">
                  <a:latin typeface="Times New Roman" pitchFamily="18" charset="0"/>
                  <a:ea typeface="PMingLiU" pitchFamily="18" charset="-120"/>
                </a:rPr>
                <a:t>knowledge</a:t>
              </a:r>
            </a:p>
          </p:txBody>
        </p:sp>
      </p:grpSp>
      <p:grpSp>
        <p:nvGrpSpPr>
          <p:cNvPr id="5" name="Group 15"/>
          <p:cNvGrpSpPr>
            <a:grpSpLocks/>
          </p:cNvGrpSpPr>
          <p:nvPr/>
        </p:nvGrpSpPr>
        <p:grpSpPr bwMode="auto">
          <a:xfrm>
            <a:off x="6685000" y="1905074"/>
            <a:ext cx="2481262" cy="2963863"/>
            <a:chOff x="4211" y="1200"/>
            <a:chExt cx="1563" cy="1867"/>
          </a:xfrm>
        </p:grpSpPr>
        <p:sp>
          <p:nvSpPr>
            <p:cNvPr id="169992" name="Line 16"/>
            <p:cNvSpPr>
              <a:spLocks noChangeShapeType="1"/>
            </p:cNvSpPr>
            <p:nvPr/>
          </p:nvSpPr>
          <p:spPr bwMode="auto">
            <a:xfrm>
              <a:off x="4272" y="1200"/>
              <a:ext cx="124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9993" name="Line 17"/>
            <p:cNvSpPr>
              <a:spLocks noChangeShapeType="1"/>
            </p:cNvSpPr>
            <p:nvPr/>
          </p:nvSpPr>
          <p:spPr bwMode="auto">
            <a:xfrm flipH="1">
              <a:off x="4848" y="1200"/>
              <a:ext cx="0" cy="124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9994" name="Text Box 18"/>
            <p:cNvSpPr txBox="1">
              <a:spLocks noChangeArrowheads="1"/>
            </p:cNvSpPr>
            <p:nvPr/>
          </p:nvSpPr>
          <p:spPr bwMode="auto">
            <a:xfrm>
              <a:off x="4211" y="2544"/>
              <a:ext cx="1563"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zh-TW" sz="2400">
                  <a:latin typeface="Times New Roman" pitchFamily="18" charset="0"/>
                  <a:ea typeface="PMingLiU" pitchFamily="18" charset="-120"/>
                </a:rPr>
                <a:t>Abstract model of </a:t>
              </a:r>
            </a:p>
            <a:p>
              <a:pPr>
                <a:spcBef>
                  <a:spcPct val="0"/>
                </a:spcBef>
                <a:buFontTx/>
                <a:buNone/>
              </a:pPr>
              <a:r>
                <a:rPr lang="en-US" altLang="zh-TW" sz="2400">
                  <a:latin typeface="Times New Roman" pitchFamily="18" charset="0"/>
                  <a:ea typeface="PMingLiU" pitchFamily="18" charset="-120"/>
                </a:rPr>
                <a:t>some domain</a:t>
              </a:r>
            </a:p>
          </p:txBody>
        </p:sp>
      </p:grpSp>
      <p:sp>
        <p:nvSpPr>
          <p:cNvPr id="169991" name="Text Box 19"/>
          <p:cNvSpPr txBox="1">
            <a:spLocks noChangeArrowheads="1"/>
          </p:cNvSpPr>
          <p:nvPr/>
        </p:nvSpPr>
        <p:spPr bwMode="auto">
          <a:xfrm>
            <a:off x="2714625" y="-36513"/>
            <a:ext cx="44935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zh-TW" sz="3600">
                <a:ea typeface="PMingLiU" pitchFamily="18" charset="-120"/>
                <a:cs typeface="Arial" pitchFamily="34" charset="0"/>
              </a:rPr>
              <a:t>What is an ontology?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90" y="1762125"/>
            <a:ext cx="61087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1011" name="Text Box 19"/>
          <p:cNvSpPr txBox="1">
            <a:spLocks noChangeArrowheads="1"/>
          </p:cNvSpPr>
          <p:nvPr/>
        </p:nvSpPr>
        <p:spPr bwMode="auto">
          <a:xfrm>
            <a:off x="1725478" y="-28575"/>
            <a:ext cx="672491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zh-TW" sz="3600">
                <a:ea typeface="PMingLiU" pitchFamily="18" charset="-120"/>
                <a:cs typeface="Arial" pitchFamily="34" charset="0"/>
              </a:rPr>
              <a:t>Simplest possible interpretation:</a:t>
            </a:r>
          </a:p>
          <a:p>
            <a:pPr algn="ctr">
              <a:spcBef>
                <a:spcPct val="0"/>
              </a:spcBef>
              <a:buFontTx/>
              <a:buNone/>
            </a:pPr>
            <a:r>
              <a:rPr lang="en-US" altLang="zh-TW" sz="3600">
                <a:ea typeface="PMingLiU" pitchFamily="18" charset="-120"/>
                <a:cs typeface="Arial" pitchFamily="34" charset="0"/>
              </a:rPr>
              <a:t>ontology is just an empty</a:t>
            </a:r>
          </a:p>
          <a:p>
            <a:pPr algn="ctr">
              <a:spcBef>
                <a:spcPct val="0"/>
              </a:spcBef>
              <a:buFontTx/>
              <a:buNone/>
            </a:pPr>
            <a:r>
              <a:rPr lang="en-US" altLang="zh-TW" sz="3600">
                <a:ea typeface="PMingLiU" pitchFamily="18" charset="-120"/>
                <a:cs typeface="Arial" pitchFamily="34" charset="0"/>
              </a:rPr>
              <a:t>questionnaire form</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eaLnBrk="1" hangingPunct="1">
              <a:spcBef>
                <a:spcPct val="0"/>
              </a:spcBef>
              <a:spcAft>
                <a:spcPct val="0"/>
              </a:spcAft>
              <a:buClrTx/>
              <a:buSzTx/>
              <a:buFontTx/>
              <a:buNone/>
            </a:pPr>
            <a:r>
              <a:rPr lang="en-US" altLang="en-US" sz="1400">
                <a:solidFill>
                  <a:srgbClr val="000000"/>
                </a:solidFill>
              </a:rPr>
              <a:t> </a:t>
            </a:r>
            <a:fld id="{C322D382-A26B-4C55-BC8E-0D1F882AA9CF}" type="slidenum">
              <a:rPr lang="en-US" altLang="en-US" sz="1400" smtClean="0">
                <a:solidFill>
                  <a:srgbClr val="000000"/>
                </a:solidFill>
              </a:rPr>
              <a:pPr eaLnBrk="1" hangingPunct="1">
                <a:spcBef>
                  <a:spcPct val="0"/>
                </a:spcBef>
                <a:spcAft>
                  <a:spcPct val="0"/>
                </a:spcAft>
                <a:buClrTx/>
                <a:buSzTx/>
                <a:buFontTx/>
                <a:buNone/>
              </a:pPr>
              <a:t>93</a:t>
            </a:fld>
            <a:endParaRPr lang="en-US" altLang="en-US" sz="1400">
              <a:solidFill>
                <a:srgbClr val="000000"/>
              </a:solidFill>
            </a:endParaRPr>
          </a:p>
        </p:txBody>
      </p:sp>
      <p:sp>
        <p:nvSpPr>
          <p:cNvPr id="172035" name="Rectangle 2"/>
          <p:cNvSpPr>
            <a:spLocks noGrp="1" noChangeArrowheads="1"/>
          </p:cNvSpPr>
          <p:nvPr>
            <p:ph type="title"/>
          </p:nvPr>
        </p:nvSpPr>
        <p:spPr>
          <a:xfrm>
            <a:off x="1006476" y="774700"/>
            <a:ext cx="7556500" cy="685800"/>
          </a:xfrm>
        </p:spPr>
        <p:txBody>
          <a:bodyPr/>
          <a:lstStyle/>
          <a:p>
            <a:pPr eaLnBrk="1" hangingPunct="1"/>
            <a:r>
              <a:rPr lang="en-US" altLang="en-US"/>
              <a:t>What is an Ontology?</a:t>
            </a:r>
          </a:p>
        </p:txBody>
      </p:sp>
      <p:sp>
        <p:nvSpPr>
          <p:cNvPr id="172036" name="Rectangle 3"/>
          <p:cNvSpPr>
            <a:spLocks noGrp="1" noChangeArrowheads="1"/>
          </p:cNvSpPr>
          <p:nvPr>
            <p:ph type="body" idx="1"/>
          </p:nvPr>
        </p:nvSpPr>
        <p:spPr/>
        <p:txBody>
          <a:bodyPr/>
          <a:lstStyle/>
          <a:p>
            <a:pPr eaLnBrk="1" hangingPunct="1">
              <a:buFontTx/>
              <a:buNone/>
            </a:pPr>
            <a:r>
              <a:rPr lang="en-US" altLang="en-US">
                <a:solidFill>
                  <a:srgbClr val="000066"/>
                </a:solidFill>
              </a:rPr>
              <a:t>A model of (some aspect of) the world</a:t>
            </a:r>
          </a:p>
          <a:p>
            <a:pPr eaLnBrk="1" hangingPunct="1"/>
            <a:r>
              <a:rPr lang="en-US" altLang="en-US">
                <a:solidFill>
                  <a:srgbClr val="000066"/>
                </a:solidFill>
              </a:rPr>
              <a:t>Introduces </a:t>
            </a:r>
            <a:r>
              <a:rPr lang="en-US" altLang="en-US" b="1">
                <a:solidFill>
                  <a:schemeClr val="accent2"/>
                </a:solidFill>
              </a:rPr>
              <a:t>vocabulary</a:t>
            </a:r>
            <a:r>
              <a:rPr lang="en-US" altLang="en-US">
                <a:solidFill>
                  <a:srgbClr val="000066"/>
                </a:solidFill>
              </a:rPr>
              <a:t> </a:t>
            </a:r>
            <a:br>
              <a:rPr lang="en-US" altLang="en-US">
                <a:solidFill>
                  <a:srgbClr val="000066"/>
                </a:solidFill>
              </a:rPr>
            </a:br>
            <a:r>
              <a:rPr lang="en-US" altLang="en-US">
                <a:solidFill>
                  <a:srgbClr val="000066"/>
                </a:solidFill>
              </a:rPr>
              <a:t>relevant to domain, e.g.:</a:t>
            </a:r>
          </a:p>
          <a:p>
            <a:pPr lvl="1" eaLnBrk="1" hangingPunct="1"/>
            <a:r>
              <a:rPr lang="en-US" altLang="en-US">
                <a:solidFill>
                  <a:srgbClr val="000066"/>
                </a:solidFill>
              </a:rPr>
              <a:t>Anatomy</a:t>
            </a:r>
          </a:p>
          <a:p>
            <a:pPr lvl="1" eaLnBrk="1" hangingPunct="1"/>
            <a:endParaRPr lang="en-US" altLang="en-US">
              <a:solidFill>
                <a:srgbClr val="000066"/>
              </a:solidFill>
            </a:endParaRPr>
          </a:p>
          <a:p>
            <a:pPr lvl="1" eaLnBrk="1" hangingPunct="1"/>
            <a:endParaRPr lang="en-US" altLang="en-US">
              <a:solidFill>
                <a:srgbClr val="000066"/>
              </a:solidFill>
            </a:endParaRPr>
          </a:p>
          <a:p>
            <a:pPr lvl="1" eaLnBrk="1" hangingPunct="1"/>
            <a:endParaRPr lang="en-US" altLang="en-US">
              <a:solidFill>
                <a:srgbClr val="000066"/>
              </a:solidFill>
            </a:endParaRPr>
          </a:p>
          <a:p>
            <a:pPr lvl="1" eaLnBrk="1" hangingPunct="1"/>
            <a:endParaRPr lang="en-US" altLang="en-US">
              <a:solidFill>
                <a:srgbClr val="000066"/>
              </a:solidFill>
            </a:endParaRPr>
          </a:p>
        </p:txBody>
      </p:sp>
      <p:pic>
        <p:nvPicPr>
          <p:cNvPr id="172037" name="Picture 4" descr="human_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75" y="2266950"/>
            <a:ext cx="3779838"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8" name="Text Box 5"/>
          <p:cNvSpPr txBox="1">
            <a:spLocks noChangeArrowheads="1"/>
          </p:cNvSpPr>
          <p:nvPr/>
        </p:nvSpPr>
        <p:spPr bwMode="auto">
          <a:xfrm>
            <a:off x="6097588" y="549349"/>
            <a:ext cx="2952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txBody>
          <a:bodyPr>
            <a:spAutoFit/>
          </a:bodyP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eaLnBrk="1" hangingPunct="1">
              <a:spcBef>
                <a:spcPct val="50000"/>
              </a:spcBef>
              <a:spcAft>
                <a:spcPct val="0"/>
              </a:spcAft>
              <a:buClrTx/>
              <a:buSzTx/>
              <a:buFontTx/>
              <a:buNone/>
            </a:pPr>
            <a:r>
              <a:rPr lang="en-GB" altLang="en-US" sz="1600" b="1">
                <a:solidFill>
                  <a:srgbClr val="000000"/>
                </a:solidFill>
              </a:rPr>
              <a:t>From: </a:t>
            </a:r>
            <a:r>
              <a:rPr lang="en-GB" altLang="en-US" sz="1600" b="1">
                <a:solidFill>
                  <a:srgbClr val="0033CC"/>
                </a:solidFill>
              </a:rPr>
              <a:t>Ian Horrocks</a:t>
            </a:r>
            <a:r>
              <a:rPr lang="en-GB" altLang="en-US" sz="1600" b="1">
                <a:solidFill>
                  <a:srgbClr val="000000"/>
                </a:solidFill>
              </a:rPr>
              <a:t> “OWL 2: The Next Generation”</a:t>
            </a:r>
            <a:endParaRPr lang="en-US" altLang="en-US" sz="1600" b="1">
              <a:solidFill>
                <a:srgbClr val="000000"/>
              </a:solidFill>
            </a:endParaRPr>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eaLnBrk="1" hangingPunct="1">
              <a:spcBef>
                <a:spcPct val="0"/>
              </a:spcBef>
              <a:spcAft>
                <a:spcPct val="0"/>
              </a:spcAft>
              <a:buClrTx/>
              <a:buSzTx/>
              <a:buFontTx/>
              <a:buNone/>
            </a:pPr>
            <a:r>
              <a:rPr lang="en-US" altLang="en-US" sz="1400">
                <a:solidFill>
                  <a:srgbClr val="000000"/>
                </a:solidFill>
              </a:rPr>
              <a:t> </a:t>
            </a:r>
            <a:fld id="{0BB8F8E0-5F37-43D0-A5BC-E65680B3B994}" type="slidenum">
              <a:rPr lang="en-US" altLang="en-US" sz="1400" smtClean="0">
                <a:solidFill>
                  <a:srgbClr val="000000"/>
                </a:solidFill>
              </a:rPr>
              <a:pPr eaLnBrk="1" hangingPunct="1">
                <a:spcBef>
                  <a:spcPct val="0"/>
                </a:spcBef>
                <a:spcAft>
                  <a:spcPct val="0"/>
                </a:spcAft>
                <a:buClrTx/>
                <a:buSzTx/>
                <a:buFontTx/>
                <a:buNone/>
              </a:pPr>
              <a:t>94</a:t>
            </a:fld>
            <a:endParaRPr lang="en-US" altLang="en-US" sz="1400">
              <a:solidFill>
                <a:srgbClr val="000000"/>
              </a:solidFill>
            </a:endParaRPr>
          </a:p>
        </p:txBody>
      </p:sp>
      <p:sp>
        <p:nvSpPr>
          <p:cNvPr id="173059" name="Rectangle 2"/>
          <p:cNvSpPr>
            <a:spLocks noGrp="1" noChangeArrowheads="1"/>
          </p:cNvSpPr>
          <p:nvPr>
            <p:ph type="title"/>
          </p:nvPr>
        </p:nvSpPr>
        <p:spPr>
          <a:xfrm>
            <a:off x="1006476" y="774700"/>
            <a:ext cx="7556500" cy="685800"/>
          </a:xfrm>
        </p:spPr>
        <p:txBody>
          <a:bodyPr/>
          <a:lstStyle/>
          <a:p>
            <a:pPr eaLnBrk="1" hangingPunct="1"/>
            <a:r>
              <a:rPr lang="en-US" altLang="en-US"/>
              <a:t>What is an Ontology?</a:t>
            </a:r>
          </a:p>
        </p:txBody>
      </p:sp>
      <p:sp>
        <p:nvSpPr>
          <p:cNvPr id="173060" name="Rectangle 3"/>
          <p:cNvSpPr>
            <a:spLocks noGrp="1" noChangeArrowheads="1"/>
          </p:cNvSpPr>
          <p:nvPr>
            <p:ph type="body" idx="1"/>
          </p:nvPr>
        </p:nvSpPr>
        <p:spPr/>
        <p:txBody>
          <a:bodyPr/>
          <a:lstStyle/>
          <a:p>
            <a:pPr eaLnBrk="1" hangingPunct="1">
              <a:buFontTx/>
              <a:buNone/>
            </a:pPr>
            <a:r>
              <a:rPr lang="en-US" altLang="en-US">
                <a:solidFill>
                  <a:srgbClr val="000066"/>
                </a:solidFill>
              </a:rPr>
              <a:t>A model of (some aspect of) the world</a:t>
            </a:r>
          </a:p>
          <a:p>
            <a:pPr eaLnBrk="1" hangingPunct="1"/>
            <a:r>
              <a:rPr lang="en-US" altLang="en-US">
                <a:solidFill>
                  <a:srgbClr val="000066"/>
                </a:solidFill>
              </a:rPr>
              <a:t>Introduces </a:t>
            </a:r>
            <a:r>
              <a:rPr lang="en-US" altLang="en-US" b="1">
                <a:solidFill>
                  <a:schemeClr val="accent2"/>
                </a:solidFill>
              </a:rPr>
              <a:t>vocabulary</a:t>
            </a:r>
            <a:r>
              <a:rPr lang="en-US" altLang="en-US">
                <a:solidFill>
                  <a:srgbClr val="000066"/>
                </a:solidFill>
              </a:rPr>
              <a:t> </a:t>
            </a:r>
            <a:br>
              <a:rPr lang="en-US" altLang="en-US">
                <a:solidFill>
                  <a:srgbClr val="000066"/>
                </a:solidFill>
              </a:rPr>
            </a:br>
            <a:r>
              <a:rPr lang="en-US" altLang="en-US">
                <a:solidFill>
                  <a:srgbClr val="000066"/>
                </a:solidFill>
              </a:rPr>
              <a:t>relevant to domain</a:t>
            </a:r>
          </a:p>
          <a:p>
            <a:pPr eaLnBrk="1" hangingPunct="1"/>
            <a:r>
              <a:rPr lang="en-US" altLang="en-US">
                <a:solidFill>
                  <a:srgbClr val="000066"/>
                </a:solidFill>
              </a:rPr>
              <a:t>Specifies </a:t>
            </a:r>
            <a:r>
              <a:rPr lang="en-US" altLang="en-US" b="1">
                <a:solidFill>
                  <a:srgbClr val="333399"/>
                </a:solidFill>
              </a:rPr>
              <a:t>meaning</a:t>
            </a:r>
            <a:r>
              <a:rPr lang="en-US" altLang="en-US">
                <a:solidFill>
                  <a:srgbClr val="000066"/>
                </a:solidFill>
              </a:rPr>
              <a:t> of terms</a:t>
            </a:r>
          </a:p>
          <a:p>
            <a:pPr lvl="1" eaLnBrk="1" hangingPunct="1">
              <a:buFontTx/>
              <a:buNone/>
            </a:pPr>
            <a:r>
              <a:rPr lang="en-US" altLang="en-US">
                <a:solidFill>
                  <a:srgbClr val="0000FF"/>
                </a:solidFill>
              </a:rPr>
              <a:t>	Heart</a:t>
            </a:r>
            <a:r>
              <a:rPr lang="en-US" altLang="en-US">
                <a:solidFill>
                  <a:srgbClr val="000066"/>
                </a:solidFill>
              </a:rPr>
              <a:t> </a:t>
            </a:r>
            <a:r>
              <a:rPr lang="en-US" altLang="en-US">
                <a:solidFill>
                  <a:srgbClr val="FF0000"/>
                </a:solidFill>
              </a:rPr>
              <a:t>is a</a:t>
            </a:r>
            <a:r>
              <a:rPr lang="en-US" altLang="en-US">
                <a:solidFill>
                  <a:srgbClr val="000066"/>
                </a:solidFill>
              </a:rPr>
              <a:t> </a:t>
            </a:r>
            <a:r>
              <a:rPr lang="en-US" altLang="en-US">
                <a:solidFill>
                  <a:srgbClr val="0000FF"/>
                </a:solidFill>
              </a:rPr>
              <a:t>muscular organ</a:t>
            </a:r>
            <a:r>
              <a:rPr lang="en-US" altLang="en-US">
                <a:solidFill>
                  <a:srgbClr val="000066"/>
                </a:solidFill>
              </a:rPr>
              <a:t> that</a:t>
            </a:r>
            <a:br>
              <a:rPr lang="en-US" altLang="en-US">
                <a:solidFill>
                  <a:srgbClr val="000066"/>
                </a:solidFill>
              </a:rPr>
            </a:br>
            <a:r>
              <a:rPr lang="en-US" altLang="en-US">
                <a:solidFill>
                  <a:srgbClr val="FF00FF"/>
                </a:solidFill>
              </a:rPr>
              <a:t>is part of</a:t>
            </a:r>
            <a:r>
              <a:rPr lang="en-US" altLang="en-US">
                <a:solidFill>
                  <a:srgbClr val="000066"/>
                </a:solidFill>
              </a:rPr>
              <a:t> the </a:t>
            </a:r>
            <a:r>
              <a:rPr lang="en-US" altLang="en-US">
                <a:solidFill>
                  <a:srgbClr val="0000FF"/>
                </a:solidFill>
              </a:rPr>
              <a:t>circulatory system</a:t>
            </a:r>
            <a:endParaRPr lang="en-US" altLang="en-US">
              <a:solidFill>
                <a:srgbClr val="0033CC"/>
              </a:solidFill>
            </a:endParaRPr>
          </a:p>
          <a:p>
            <a:pPr eaLnBrk="1" hangingPunct="1"/>
            <a:endParaRPr lang="en-US" altLang="en-US">
              <a:solidFill>
                <a:srgbClr val="000066"/>
              </a:solidFill>
            </a:endParaRPr>
          </a:p>
        </p:txBody>
      </p:sp>
      <p:pic>
        <p:nvPicPr>
          <p:cNvPr id="173061" name="Picture 4" descr="heart-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938" y="2362202"/>
            <a:ext cx="3141662"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2" name="Text Box 5"/>
          <p:cNvSpPr txBox="1">
            <a:spLocks noChangeArrowheads="1"/>
          </p:cNvSpPr>
          <p:nvPr/>
        </p:nvSpPr>
        <p:spPr bwMode="auto">
          <a:xfrm>
            <a:off x="6097588" y="549349"/>
            <a:ext cx="2952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txBody>
          <a:bodyPr>
            <a:spAutoFit/>
          </a:bodyP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eaLnBrk="1" hangingPunct="1">
              <a:spcBef>
                <a:spcPct val="50000"/>
              </a:spcBef>
              <a:spcAft>
                <a:spcPct val="0"/>
              </a:spcAft>
              <a:buClrTx/>
              <a:buSzTx/>
              <a:buFontTx/>
              <a:buNone/>
            </a:pPr>
            <a:r>
              <a:rPr lang="en-GB" altLang="en-US" sz="1600" b="1">
                <a:solidFill>
                  <a:srgbClr val="000000"/>
                </a:solidFill>
              </a:rPr>
              <a:t>From: </a:t>
            </a:r>
            <a:r>
              <a:rPr lang="en-GB" altLang="en-US" sz="1600" b="1">
                <a:solidFill>
                  <a:srgbClr val="0033CC"/>
                </a:solidFill>
              </a:rPr>
              <a:t>Ian Horrocks</a:t>
            </a:r>
            <a:r>
              <a:rPr lang="en-GB" altLang="en-US" sz="1600" b="1">
                <a:solidFill>
                  <a:srgbClr val="000000"/>
                </a:solidFill>
              </a:rPr>
              <a:t> “OWL 2: The Next Generation”</a:t>
            </a:r>
            <a:endParaRPr lang="en-US" altLang="en-US" sz="1600" b="1">
              <a:solidFill>
                <a:srgbClr val="000000"/>
              </a:solidFill>
            </a:endParaRPr>
          </a:p>
        </p:txBody>
      </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eaLnBrk="1" hangingPunct="1">
              <a:spcBef>
                <a:spcPct val="0"/>
              </a:spcBef>
              <a:spcAft>
                <a:spcPct val="0"/>
              </a:spcAft>
              <a:buClrTx/>
              <a:buSzTx/>
              <a:buFontTx/>
              <a:buNone/>
            </a:pPr>
            <a:r>
              <a:rPr lang="en-US" altLang="en-US" sz="1400">
                <a:solidFill>
                  <a:srgbClr val="000000"/>
                </a:solidFill>
              </a:rPr>
              <a:t> </a:t>
            </a:r>
            <a:fld id="{57B95683-E2ED-454F-A34D-1742E7049BED}" type="slidenum">
              <a:rPr lang="en-US" altLang="en-US" sz="1400" smtClean="0">
                <a:solidFill>
                  <a:srgbClr val="000000"/>
                </a:solidFill>
              </a:rPr>
              <a:pPr eaLnBrk="1" hangingPunct="1">
                <a:spcBef>
                  <a:spcPct val="0"/>
                </a:spcBef>
                <a:spcAft>
                  <a:spcPct val="0"/>
                </a:spcAft>
                <a:buClrTx/>
                <a:buSzTx/>
                <a:buFontTx/>
                <a:buNone/>
              </a:pPr>
              <a:t>95</a:t>
            </a:fld>
            <a:endParaRPr lang="en-US" altLang="en-US" sz="1400">
              <a:solidFill>
                <a:srgbClr val="000000"/>
              </a:solidFill>
            </a:endParaRPr>
          </a:p>
        </p:txBody>
      </p:sp>
      <p:sp>
        <p:nvSpPr>
          <p:cNvPr id="174083" name="Rectangle 2"/>
          <p:cNvSpPr>
            <a:spLocks noGrp="1" noChangeArrowheads="1"/>
          </p:cNvSpPr>
          <p:nvPr>
            <p:ph type="title"/>
          </p:nvPr>
        </p:nvSpPr>
        <p:spPr>
          <a:xfrm>
            <a:off x="1006476" y="774700"/>
            <a:ext cx="7556500" cy="685800"/>
          </a:xfrm>
        </p:spPr>
        <p:txBody>
          <a:bodyPr/>
          <a:lstStyle/>
          <a:p>
            <a:pPr eaLnBrk="1" hangingPunct="1"/>
            <a:r>
              <a:rPr lang="en-US" altLang="en-US"/>
              <a:t>What is an Ontology?</a:t>
            </a:r>
          </a:p>
        </p:txBody>
      </p:sp>
      <p:sp>
        <p:nvSpPr>
          <p:cNvPr id="174084" name="Rectangle 3"/>
          <p:cNvSpPr>
            <a:spLocks noGrp="1" noChangeArrowheads="1"/>
          </p:cNvSpPr>
          <p:nvPr>
            <p:ph type="body" idx="1"/>
          </p:nvPr>
        </p:nvSpPr>
        <p:spPr/>
        <p:txBody>
          <a:bodyPr/>
          <a:lstStyle/>
          <a:p>
            <a:pPr eaLnBrk="1" hangingPunct="1">
              <a:buFontTx/>
              <a:buNone/>
            </a:pPr>
            <a:r>
              <a:rPr lang="en-US" altLang="en-US">
                <a:solidFill>
                  <a:srgbClr val="000D63"/>
                </a:solidFill>
              </a:rPr>
              <a:t>A model of (some aspect of) the world</a:t>
            </a:r>
            <a:endParaRPr lang="en-US" altLang="en-US">
              <a:solidFill>
                <a:srgbClr val="000066"/>
              </a:solidFill>
            </a:endParaRPr>
          </a:p>
          <a:p>
            <a:pPr eaLnBrk="1" hangingPunct="1"/>
            <a:r>
              <a:rPr lang="en-US" altLang="en-US">
                <a:solidFill>
                  <a:srgbClr val="000066"/>
                </a:solidFill>
              </a:rPr>
              <a:t>Introduces </a:t>
            </a:r>
            <a:r>
              <a:rPr lang="en-US" altLang="en-US" b="1">
                <a:solidFill>
                  <a:schemeClr val="accent2"/>
                </a:solidFill>
              </a:rPr>
              <a:t>vocabulary</a:t>
            </a:r>
            <a:r>
              <a:rPr lang="en-US" altLang="en-US">
                <a:solidFill>
                  <a:srgbClr val="000066"/>
                </a:solidFill>
              </a:rPr>
              <a:t> </a:t>
            </a:r>
            <a:br>
              <a:rPr lang="en-US" altLang="en-US">
                <a:solidFill>
                  <a:srgbClr val="000066"/>
                </a:solidFill>
              </a:rPr>
            </a:br>
            <a:r>
              <a:rPr lang="en-US" altLang="en-US">
                <a:solidFill>
                  <a:srgbClr val="000066"/>
                </a:solidFill>
              </a:rPr>
              <a:t>relevant to domain</a:t>
            </a:r>
          </a:p>
          <a:p>
            <a:pPr eaLnBrk="1" hangingPunct="1"/>
            <a:r>
              <a:rPr lang="en-US" altLang="en-US">
                <a:solidFill>
                  <a:srgbClr val="000066"/>
                </a:solidFill>
              </a:rPr>
              <a:t>Specifies </a:t>
            </a:r>
            <a:r>
              <a:rPr lang="en-US" altLang="en-US" b="1">
                <a:solidFill>
                  <a:srgbClr val="333399"/>
                </a:solidFill>
              </a:rPr>
              <a:t>meaning</a:t>
            </a:r>
            <a:r>
              <a:rPr lang="en-US" altLang="en-US">
                <a:solidFill>
                  <a:srgbClr val="000066"/>
                </a:solidFill>
              </a:rPr>
              <a:t> of </a:t>
            </a:r>
            <a:r>
              <a:rPr lang="en-US" altLang="en-US"/>
              <a:t>terms</a:t>
            </a:r>
            <a:endParaRPr lang="en-US" altLang="en-US">
              <a:solidFill>
                <a:srgbClr val="000066"/>
              </a:solidFill>
            </a:endParaRPr>
          </a:p>
          <a:p>
            <a:pPr lvl="1" eaLnBrk="1" hangingPunct="1">
              <a:buFontTx/>
              <a:buNone/>
            </a:pPr>
            <a:r>
              <a:rPr lang="en-US" altLang="en-US">
                <a:solidFill>
                  <a:srgbClr val="0000FF"/>
                </a:solidFill>
              </a:rPr>
              <a:t>	Heart</a:t>
            </a:r>
            <a:r>
              <a:rPr lang="en-US" altLang="en-US">
                <a:solidFill>
                  <a:srgbClr val="000066"/>
                </a:solidFill>
              </a:rPr>
              <a:t> </a:t>
            </a:r>
            <a:r>
              <a:rPr lang="en-US" altLang="en-US">
                <a:solidFill>
                  <a:srgbClr val="FF0000"/>
                </a:solidFill>
              </a:rPr>
              <a:t>is a</a:t>
            </a:r>
            <a:r>
              <a:rPr lang="en-US" altLang="en-US">
                <a:solidFill>
                  <a:srgbClr val="000066"/>
                </a:solidFill>
              </a:rPr>
              <a:t> </a:t>
            </a:r>
            <a:r>
              <a:rPr lang="en-US" altLang="en-US">
                <a:solidFill>
                  <a:srgbClr val="0000FF"/>
                </a:solidFill>
              </a:rPr>
              <a:t>muscular organ</a:t>
            </a:r>
            <a:r>
              <a:rPr lang="en-US" altLang="en-US">
                <a:solidFill>
                  <a:srgbClr val="000066"/>
                </a:solidFill>
              </a:rPr>
              <a:t> that</a:t>
            </a:r>
            <a:br>
              <a:rPr lang="en-US" altLang="en-US">
                <a:solidFill>
                  <a:srgbClr val="000066"/>
                </a:solidFill>
              </a:rPr>
            </a:br>
            <a:r>
              <a:rPr lang="en-US" altLang="en-US">
                <a:solidFill>
                  <a:srgbClr val="FF00FF"/>
                </a:solidFill>
              </a:rPr>
              <a:t>is part of</a:t>
            </a:r>
            <a:r>
              <a:rPr lang="en-US" altLang="en-US">
                <a:solidFill>
                  <a:srgbClr val="000066"/>
                </a:solidFill>
              </a:rPr>
              <a:t> the </a:t>
            </a:r>
            <a:r>
              <a:rPr lang="en-US" altLang="en-US">
                <a:solidFill>
                  <a:srgbClr val="0000FF"/>
                </a:solidFill>
              </a:rPr>
              <a:t>circulatory system</a:t>
            </a:r>
            <a:endParaRPr lang="en-US" altLang="en-US">
              <a:solidFill>
                <a:srgbClr val="0033CC"/>
              </a:solidFill>
            </a:endParaRPr>
          </a:p>
          <a:p>
            <a:pPr eaLnBrk="1" hangingPunct="1"/>
            <a:r>
              <a:rPr lang="en-US" altLang="en-US" b="1">
                <a:solidFill>
                  <a:srgbClr val="333399"/>
                </a:solidFill>
              </a:rPr>
              <a:t>Formalised</a:t>
            </a:r>
            <a:r>
              <a:rPr lang="en-US" altLang="en-US">
                <a:solidFill>
                  <a:srgbClr val="000066"/>
                </a:solidFill>
              </a:rPr>
              <a:t> using suitable logic</a:t>
            </a:r>
          </a:p>
        </p:txBody>
      </p:sp>
      <p:pic>
        <p:nvPicPr>
          <p:cNvPr id="174085" name="Picture 4"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4806950"/>
            <a:ext cx="4208462"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5" descr="heart-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938" y="2362202"/>
            <a:ext cx="3141662"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7" name="Text Box 6"/>
          <p:cNvSpPr txBox="1">
            <a:spLocks noChangeArrowheads="1"/>
          </p:cNvSpPr>
          <p:nvPr/>
        </p:nvSpPr>
        <p:spPr bwMode="auto">
          <a:xfrm>
            <a:off x="6097588" y="549349"/>
            <a:ext cx="2952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txBody>
          <a:bodyPr>
            <a:spAutoFit/>
          </a:bodyP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eaLnBrk="1" hangingPunct="1">
              <a:spcBef>
                <a:spcPct val="50000"/>
              </a:spcBef>
              <a:spcAft>
                <a:spcPct val="0"/>
              </a:spcAft>
              <a:buClrTx/>
              <a:buSzTx/>
              <a:buFontTx/>
              <a:buNone/>
            </a:pPr>
            <a:r>
              <a:rPr lang="en-GB" altLang="en-US" sz="1600" b="1">
                <a:solidFill>
                  <a:srgbClr val="000000"/>
                </a:solidFill>
              </a:rPr>
              <a:t>From: </a:t>
            </a:r>
            <a:r>
              <a:rPr lang="en-GB" altLang="en-US" sz="1600" b="1">
                <a:solidFill>
                  <a:srgbClr val="0033CC"/>
                </a:solidFill>
              </a:rPr>
              <a:t>Ian Horrocks</a:t>
            </a:r>
            <a:r>
              <a:rPr lang="en-GB" altLang="en-US" sz="1600" b="1">
                <a:solidFill>
                  <a:srgbClr val="000000"/>
                </a:solidFill>
              </a:rPr>
              <a:t> “OWL 2: The Next Generation”</a:t>
            </a:r>
            <a:endParaRPr lang="en-US" altLang="en-US" sz="1600" b="1">
              <a:solidFill>
                <a:srgbClr val="000000"/>
              </a:solidFill>
            </a:endParaRP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2409826" y="-11113"/>
            <a:ext cx="43909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zh-TW" sz="3600" b="1">
                <a:ea typeface="PMingLiU" pitchFamily="18" charset="-120"/>
                <a:cs typeface="Arial" pitchFamily="34" charset="0"/>
              </a:rPr>
              <a:t>Ontology Elements</a:t>
            </a:r>
          </a:p>
        </p:txBody>
      </p:sp>
      <p:sp>
        <p:nvSpPr>
          <p:cNvPr id="175107" name="Text Box 3"/>
          <p:cNvSpPr txBox="1">
            <a:spLocks noChangeArrowheads="1"/>
          </p:cNvSpPr>
          <p:nvPr/>
        </p:nvSpPr>
        <p:spPr bwMode="auto">
          <a:xfrm>
            <a:off x="914437" y="1397001"/>
            <a:ext cx="5450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pPr>
            <a:r>
              <a:rPr lang="en-US" altLang="zh-TW" sz="2800">
                <a:latin typeface="Times New Roman" pitchFamily="18" charset="0"/>
                <a:ea typeface="PMingLiU" pitchFamily="18" charset="-120"/>
              </a:rPr>
              <a:t> Concepts(classes) + their hierarchy</a:t>
            </a:r>
          </a:p>
        </p:txBody>
      </p:sp>
      <p:sp>
        <p:nvSpPr>
          <p:cNvPr id="175108" name="Text Box 4"/>
          <p:cNvSpPr txBox="1">
            <a:spLocks noChangeArrowheads="1"/>
          </p:cNvSpPr>
          <p:nvPr/>
        </p:nvSpPr>
        <p:spPr bwMode="auto">
          <a:xfrm>
            <a:off x="914402" y="2362274"/>
            <a:ext cx="8050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pPr>
            <a:r>
              <a:rPr lang="en-US" altLang="zh-TW" sz="2800">
                <a:latin typeface="Times New Roman" pitchFamily="18" charset="0"/>
                <a:ea typeface="PMingLiU" pitchFamily="18" charset="-120"/>
              </a:rPr>
              <a:t> Concept properties (slots/attributes) + their hierarchy</a:t>
            </a:r>
          </a:p>
        </p:txBody>
      </p:sp>
      <p:sp>
        <p:nvSpPr>
          <p:cNvPr id="175109" name="Text Box 5"/>
          <p:cNvSpPr txBox="1">
            <a:spLocks noChangeArrowheads="1"/>
          </p:cNvSpPr>
          <p:nvPr/>
        </p:nvSpPr>
        <p:spPr bwMode="auto">
          <a:xfrm>
            <a:off x="914400" y="3225801"/>
            <a:ext cx="7660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pPr>
            <a:r>
              <a:rPr lang="en-US" altLang="zh-TW" sz="2800">
                <a:latin typeface="Times New Roman" pitchFamily="18" charset="0"/>
                <a:ea typeface="PMingLiU" pitchFamily="18" charset="-120"/>
              </a:rPr>
              <a:t> Property restrictions (type, cardinality, domain …)</a:t>
            </a:r>
          </a:p>
        </p:txBody>
      </p:sp>
      <p:sp>
        <p:nvSpPr>
          <p:cNvPr id="175110" name="Text Box 6"/>
          <p:cNvSpPr txBox="1">
            <a:spLocks noChangeArrowheads="1"/>
          </p:cNvSpPr>
          <p:nvPr/>
        </p:nvSpPr>
        <p:spPr bwMode="auto">
          <a:xfrm>
            <a:off x="914436" y="4064001"/>
            <a:ext cx="75680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pPr>
            <a:r>
              <a:rPr lang="en-US" altLang="zh-TW" sz="2800">
                <a:latin typeface="Times New Roman" pitchFamily="18" charset="0"/>
                <a:ea typeface="PMingLiU" pitchFamily="18" charset="-120"/>
              </a:rPr>
              <a:t> Relations between concepts (disjoint, equality …)</a:t>
            </a:r>
          </a:p>
        </p:txBody>
      </p:sp>
      <p:sp>
        <p:nvSpPr>
          <p:cNvPr id="175111" name="Text Box 7"/>
          <p:cNvSpPr txBox="1">
            <a:spLocks noChangeArrowheads="1"/>
          </p:cNvSpPr>
          <p:nvPr/>
        </p:nvSpPr>
        <p:spPr bwMode="auto">
          <a:xfrm>
            <a:off x="914455" y="4749801"/>
            <a:ext cx="17331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pPr>
            <a:r>
              <a:rPr lang="en-US" altLang="zh-TW" sz="2800">
                <a:latin typeface="Times New Roman" pitchFamily="18" charset="0"/>
                <a:ea typeface="PMingLiU" pitchFamily="18" charset="-120"/>
              </a:rPr>
              <a:t> Instances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eaLnBrk="1" hangingPunct="1">
              <a:spcBef>
                <a:spcPct val="0"/>
              </a:spcBef>
              <a:spcAft>
                <a:spcPct val="0"/>
              </a:spcAft>
              <a:buClrTx/>
              <a:buSzTx/>
              <a:buFontTx/>
              <a:buNone/>
            </a:pPr>
            <a:r>
              <a:rPr lang="en-US" altLang="en-US" sz="1400">
                <a:solidFill>
                  <a:srgbClr val="000000"/>
                </a:solidFill>
              </a:rPr>
              <a:t> </a:t>
            </a:r>
            <a:fld id="{6383F4D5-6B81-4B29-8BBC-BEF3B79BE205}" type="slidenum">
              <a:rPr lang="en-US" altLang="en-US" sz="1400" smtClean="0">
                <a:solidFill>
                  <a:srgbClr val="000000"/>
                </a:solidFill>
              </a:rPr>
              <a:pPr eaLnBrk="1" hangingPunct="1">
                <a:spcBef>
                  <a:spcPct val="0"/>
                </a:spcBef>
                <a:spcAft>
                  <a:spcPct val="0"/>
                </a:spcAft>
                <a:buClrTx/>
                <a:buSzTx/>
                <a:buFontTx/>
                <a:buNone/>
              </a:pPr>
              <a:t>97</a:t>
            </a:fld>
            <a:endParaRPr lang="en-US" altLang="en-US" sz="1400">
              <a:solidFill>
                <a:srgbClr val="000000"/>
              </a:solidFill>
            </a:endParaRPr>
          </a:p>
        </p:txBody>
      </p:sp>
      <p:sp>
        <p:nvSpPr>
          <p:cNvPr id="176131" name="Rectangle 2"/>
          <p:cNvSpPr>
            <a:spLocks noGrp="1" noChangeArrowheads="1"/>
          </p:cNvSpPr>
          <p:nvPr>
            <p:ph type="title"/>
          </p:nvPr>
        </p:nvSpPr>
        <p:spPr/>
        <p:txBody>
          <a:bodyPr/>
          <a:lstStyle/>
          <a:p>
            <a:pPr eaLnBrk="1" hangingPunct="1"/>
            <a:r>
              <a:rPr lang="en-US" altLang="en-US" sz="2800" dirty="0">
                <a:hlinkClick r:id="rId3"/>
              </a:rPr>
              <a:t>Description Logic </a:t>
            </a:r>
            <a:r>
              <a:rPr lang="en-US" altLang="en-US" sz="2800" dirty="0"/>
              <a:t>Semantics</a:t>
            </a:r>
          </a:p>
        </p:txBody>
      </p:sp>
      <p:sp>
        <p:nvSpPr>
          <p:cNvPr id="176132" name="Rectangle 3"/>
          <p:cNvSpPr>
            <a:spLocks noGrp="1" noChangeArrowheads="1"/>
          </p:cNvSpPr>
          <p:nvPr>
            <p:ph type="body" idx="1"/>
          </p:nvPr>
        </p:nvSpPr>
        <p:spPr/>
        <p:txBody>
          <a:bodyPr/>
          <a:lstStyle/>
          <a:p>
            <a:pPr eaLnBrk="1" hangingPunct="1">
              <a:buFontTx/>
              <a:buNone/>
            </a:pPr>
            <a:r>
              <a:rPr lang="en-US" altLang="en-US" dirty="0"/>
              <a:t>Semantics given by standard </a:t>
            </a:r>
            <a:r>
              <a:rPr lang="en-US" altLang="en-US" dirty="0">
                <a:hlinkClick r:id="rId4"/>
              </a:rPr>
              <a:t>First-Order Model Theory</a:t>
            </a:r>
            <a:r>
              <a:rPr lang="en-US" altLang="en-US" dirty="0"/>
              <a:t>:</a:t>
            </a:r>
          </a:p>
        </p:txBody>
      </p:sp>
      <p:sp>
        <p:nvSpPr>
          <p:cNvPr id="2553860" name="Oval 4"/>
          <p:cNvSpPr>
            <a:spLocks noChangeArrowheads="1"/>
          </p:cNvSpPr>
          <p:nvPr/>
        </p:nvSpPr>
        <p:spPr bwMode="auto">
          <a:xfrm>
            <a:off x="5638800" y="2819400"/>
            <a:ext cx="2667000" cy="3200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62" name="Oval 6"/>
          <p:cNvSpPr>
            <a:spLocks noChangeArrowheads="1"/>
          </p:cNvSpPr>
          <p:nvPr/>
        </p:nvSpPr>
        <p:spPr bwMode="auto">
          <a:xfrm>
            <a:off x="6781800" y="31242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63" name="Oval 7"/>
          <p:cNvSpPr>
            <a:spLocks noChangeArrowheads="1"/>
          </p:cNvSpPr>
          <p:nvPr/>
        </p:nvSpPr>
        <p:spPr bwMode="auto">
          <a:xfrm>
            <a:off x="7315200" y="32766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64" name="Oval 8"/>
          <p:cNvSpPr>
            <a:spLocks noChangeArrowheads="1"/>
          </p:cNvSpPr>
          <p:nvPr/>
        </p:nvSpPr>
        <p:spPr bwMode="auto">
          <a:xfrm>
            <a:off x="6934200" y="38862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65" name="Oval 9"/>
          <p:cNvSpPr>
            <a:spLocks noChangeArrowheads="1"/>
          </p:cNvSpPr>
          <p:nvPr/>
        </p:nvSpPr>
        <p:spPr bwMode="auto">
          <a:xfrm>
            <a:off x="7467600" y="44196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66" name="Oval 10"/>
          <p:cNvSpPr>
            <a:spLocks noChangeArrowheads="1"/>
          </p:cNvSpPr>
          <p:nvPr/>
        </p:nvSpPr>
        <p:spPr bwMode="auto">
          <a:xfrm>
            <a:off x="7534275" y="3686175"/>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67" name="Oval 11"/>
          <p:cNvSpPr>
            <a:spLocks noChangeArrowheads="1"/>
          </p:cNvSpPr>
          <p:nvPr/>
        </p:nvSpPr>
        <p:spPr bwMode="auto">
          <a:xfrm>
            <a:off x="7848600" y="36576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68" name="Oval 12"/>
          <p:cNvSpPr>
            <a:spLocks noChangeArrowheads="1"/>
          </p:cNvSpPr>
          <p:nvPr/>
        </p:nvSpPr>
        <p:spPr bwMode="auto">
          <a:xfrm>
            <a:off x="7696200" y="40386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69" name="Oval 13"/>
          <p:cNvSpPr>
            <a:spLocks noChangeArrowheads="1"/>
          </p:cNvSpPr>
          <p:nvPr/>
        </p:nvSpPr>
        <p:spPr bwMode="auto">
          <a:xfrm>
            <a:off x="6400800" y="33528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70" name="Oval 14"/>
          <p:cNvSpPr>
            <a:spLocks noChangeArrowheads="1"/>
          </p:cNvSpPr>
          <p:nvPr/>
        </p:nvSpPr>
        <p:spPr bwMode="auto">
          <a:xfrm>
            <a:off x="6858000" y="35052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71" name="Oval 15"/>
          <p:cNvSpPr>
            <a:spLocks noChangeArrowheads="1"/>
          </p:cNvSpPr>
          <p:nvPr/>
        </p:nvSpPr>
        <p:spPr bwMode="auto">
          <a:xfrm>
            <a:off x="6096000" y="37338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72" name="Oval 16"/>
          <p:cNvSpPr>
            <a:spLocks noChangeArrowheads="1"/>
          </p:cNvSpPr>
          <p:nvPr/>
        </p:nvSpPr>
        <p:spPr bwMode="auto">
          <a:xfrm>
            <a:off x="5822950" y="4294188"/>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73" name="Oval 17"/>
          <p:cNvSpPr>
            <a:spLocks noChangeArrowheads="1"/>
          </p:cNvSpPr>
          <p:nvPr/>
        </p:nvSpPr>
        <p:spPr bwMode="auto">
          <a:xfrm>
            <a:off x="6477000" y="41910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74" name="Oval 18"/>
          <p:cNvSpPr>
            <a:spLocks noChangeArrowheads="1"/>
          </p:cNvSpPr>
          <p:nvPr/>
        </p:nvSpPr>
        <p:spPr bwMode="auto">
          <a:xfrm>
            <a:off x="6477000" y="48768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75" name="Oval 19"/>
          <p:cNvSpPr>
            <a:spLocks noChangeArrowheads="1"/>
          </p:cNvSpPr>
          <p:nvPr/>
        </p:nvSpPr>
        <p:spPr bwMode="auto">
          <a:xfrm>
            <a:off x="6934200" y="47244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76" name="Oval 20"/>
          <p:cNvSpPr>
            <a:spLocks noChangeArrowheads="1"/>
          </p:cNvSpPr>
          <p:nvPr/>
        </p:nvSpPr>
        <p:spPr bwMode="auto">
          <a:xfrm>
            <a:off x="7620000" y="48006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77" name="Oval 21"/>
          <p:cNvSpPr>
            <a:spLocks noChangeArrowheads="1"/>
          </p:cNvSpPr>
          <p:nvPr/>
        </p:nvSpPr>
        <p:spPr bwMode="auto">
          <a:xfrm>
            <a:off x="7924800" y="44958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78" name="Oval 22"/>
          <p:cNvSpPr>
            <a:spLocks noChangeArrowheads="1"/>
          </p:cNvSpPr>
          <p:nvPr/>
        </p:nvSpPr>
        <p:spPr bwMode="auto">
          <a:xfrm>
            <a:off x="7010400" y="51054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79" name="Oval 23"/>
          <p:cNvSpPr>
            <a:spLocks noChangeArrowheads="1"/>
          </p:cNvSpPr>
          <p:nvPr/>
        </p:nvSpPr>
        <p:spPr bwMode="auto">
          <a:xfrm>
            <a:off x="6019800" y="48768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80" name="Oval 24"/>
          <p:cNvSpPr>
            <a:spLocks noChangeArrowheads="1"/>
          </p:cNvSpPr>
          <p:nvPr/>
        </p:nvSpPr>
        <p:spPr bwMode="auto">
          <a:xfrm>
            <a:off x="7467600" y="52578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81" name="Oval 25"/>
          <p:cNvSpPr>
            <a:spLocks noChangeArrowheads="1"/>
          </p:cNvSpPr>
          <p:nvPr/>
        </p:nvSpPr>
        <p:spPr bwMode="auto">
          <a:xfrm>
            <a:off x="6553200" y="54102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82" name="Oval 26"/>
          <p:cNvSpPr>
            <a:spLocks noChangeArrowheads="1"/>
          </p:cNvSpPr>
          <p:nvPr/>
        </p:nvSpPr>
        <p:spPr bwMode="auto">
          <a:xfrm>
            <a:off x="7315200" y="5562600"/>
            <a:ext cx="76200" cy="76200"/>
          </a:xfrm>
          <a:prstGeom prst="ellipse">
            <a:avLst/>
          </a:prstGeom>
          <a:solidFill>
            <a:schemeClr val="tx1"/>
          </a:solidFill>
          <a:ln w="12700">
            <a:solidFill>
              <a:schemeClr val="tx1"/>
            </a:solidFill>
            <a:round/>
            <a:headEnd/>
            <a:tailEnd/>
          </a:ln>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84" name="Text Box 28"/>
          <p:cNvSpPr txBox="1">
            <a:spLocks noChangeArrowheads="1"/>
          </p:cNvSpPr>
          <p:nvPr/>
        </p:nvSpPr>
        <p:spPr bwMode="auto">
          <a:xfrm>
            <a:off x="1219200" y="2667000"/>
            <a:ext cx="2971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eaLnBrk="1" hangingPunct="1">
              <a:lnSpc>
                <a:spcPct val="90000"/>
              </a:lnSpc>
              <a:spcBef>
                <a:spcPct val="50000"/>
              </a:spcBef>
              <a:spcAft>
                <a:spcPct val="0"/>
              </a:spcAft>
              <a:buClr>
                <a:srgbClr val="993300"/>
              </a:buClr>
              <a:buSzTx/>
              <a:buFontTx/>
              <a:buNone/>
            </a:pPr>
            <a:endParaRPr lang="en-US" altLang="en-US" sz="1600">
              <a:solidFill>
                <a:srgbClr val="000000"/>
              </a:solidFill>
            </a:endParaRPr>
          </a:p>
          <a:p>
            <a:pPr eaLnBrk="1" hangingPunct="1">
              <a:lnSpc>
                <a:spcPct val="90000"/>
              </a:lnSpc>
              <a:spcBef>
                <a:spcPct val="50000"/>
              </a:spcBef>
              <a:spcAft>
                <a:spcPct val="0"/>
              </a:spcAft>
              <a:buClr>
                <a:srgbClr val="993300"/>
              </a:buClr>
              <a:buSzTx/>
              <a:buFontTx/>
              <a:buNone/>
            </a:pPr>
            <a:r>
              <a:rPr lang="en-US" altLang="en-US" sz="1600">
                <a:solidFill>
                  <a:srgbClr val="000000"/>
                </a:solidFill>
              </a:rPr>
              <a:t>	John</a:t>
            </a:r>
          </a:p>
          <a:p>
            <a:pPr eaLnBrk="1" hangingPunct="1">
              <a:lnSpc>
                <a:spcPct val="90000"/>
              </a:lnSpc>
              <a:spcBef>
                <a:spcPct val="50000"/>
              </a:spcBef>
              <a:spcAft>
                <a:spcPct val="0"/>
              </a:spcAft>
              <a:buClr>
                <a:srgbClr val="993300"/>
              </a:buClr>
              <a:buSzTx/>
              <a:buFontTx/>
              <a:buNone/>
            </a:pPr>
            <a:r>
              <a:rPr lang="en-US" altLang="en-US" sz="1600">
                <a:solidFill>
                  <a:srgbClr val="000000"/>
                </a:solidFill>
              </a:rPr>
              <a:t>	Mary</a:t>
            </a:r>
          </a:p>
          <a:p>
            <a:pPr eaLnBrk="1" hangingPunct="1">
              <a:lnSpc>
                <a:spcPct val="90000"/>
              </a:lnSpc>
              <a:spcBef>
                <a:spcPct val="50000"/>
              </a:spcBef>
              <a:spcAft>
                <a:spcPct val="0"/>
              </a:spcAft>
              <a:buClr>
                <a:srgbClr val="993300"/>
              </a:buClr>
              <a:buSzTx/>
              <a:buFontTx/>
              <a:buNone/>
            </a:pPr>
            <a:endParaRPr lang="en-US" altLang="en-US" sz="1600">
              <a:solidFill>
                <a:srgbClr val="000000"/>
              </a:solidFill>
            </a:endParaRPr>
          </a:p>
          <a:p>
            <a:pPr eaLnBrk="1" hangingPunct="1">
              <a:lnSpc>
                <a:spcPct val="90000"/>
              </a:lnSpc>
              <a:spcBef>
                <a:spcPct val="50000"/>
              </a:spcBef>
              <a:spcAft>
                <a:spcPct val="0"/>
              </a:spcAft>
              <a:buClr>
                <a:srgbClr val="993300"/>
              </a:buClr>
              <a:buSzTx/>
              <a:buFontTx/>
              <a:buNone/>
            </a:pPr>
            <a:r>
              <a:rPr lang="en-US" altLang="en-US" sz="1600">
                <a:solidFill>
                  <a:srgbClr val="000000"/>
                </a:solidFill>
              </a:rPr>
              <a:t>	</a:t>
            </a:r>
            <a:r>
              <a:rPr lang="en-US" altLang="en-US" sz="1600">
                <a:solidFill>
                  <a:srgbClr val="669900"/>
                </a:solidFill>
              </a:rPr>
              <a:t>Lawyer</a:t>
            </a:r>
          </a:p>
          <a:p>
            <a:pPr eaLnBrk="1" hangingPunct="1">
              <a:lnSpc>
                <a:spcPct val="90000"/>
              </a:lnSpc>
              <a:spcBef>
                <a:spcPct val="50000"/>
              </a:spcBef>
              <a:spcAft>
                <a:spcPct val="0"/>
              </a:spcAft>
              <a:buClr>
                <a:srgbClr val="993300"/>
              </a:buClr>
              <a:buSzTx/>
              <a:buFontTx/>
              <a:buNone/>
            </a:pPr>
            <a:r>
              <a:rPr lang="en-US" altLang="en-US" sz="1600">
                <a:solidFill>
                  <a:srgbClr val="669900"/>
                </a:solidFill>
              </a:rPr>
              <a:t>	Doctor</a:t>
            </a:r>
          </a:p>
          <a:p>
            <a:pPr eaLnBrk="1" hangingPunct="1">
              <a:lnSpc>
                <a:spcPct val="90000"/>
              </a:lnSpc>
              <a:spcBef>
                <a:spcPct val="50000"/>
              </a:spcBef>
              <a:spcAft>
                <a:spcPct val="0"/>
              </a:spcAft>
              <a:buClr>
                <a:srgbClr val="993300"/>
              </a:buClr>
              <a:buSzTx/>
              <a:buFontTx/>
              <a:buNone/>
            </a:pPr>
            <a:r>
              <a:rPr lang="en-US" altLang="en-US" sz="1600">
                <a:solidFill>
                  <a:srgbClr val="669900"/>
                </a:solidFill>
              </a:rPr>
              <a:t>	Vehicle</a:t>
            </a:r>
            <a:endParaRPr lang="en-US" altLang="en-US" sz="1600">
              <a:solidFill>
                <a:srgbClr val="000000"/>
              </a:solidFill>
            </a:endParaRPr>
          </a:p>
          <a:p>
            <a:pPr eaLnBrk="1" hangingPunct="1">
              <a:lnSpc>
                <a:spcPct val="90000"/>
              </a:lnSpc>
              <a:spcBef>
                <a:spcPct val="50000"/>
              </a:spcBef>
              <a:spcAft>
                <a:spcPct val="0"/>
              </a:spcAft>
              <a:buClr>
                <a:srgbClr val="993300"/>
              </a:buClr>
              <a:buSzTx/>
              <a:buFontTx/>
              <a:buNone/>
            </a:pPr>
            <a:endParaRPr lang="en-US" altLang="en-US" sz="1600">
              <a:solidFill>
                <a:srgbClr val="000000"/>
              </a:solidFill>
            </a:endParaRPr>
          </a:p>
          <a:p>
            <a:pPr eaLnBrk="1" hangingPunct="1">
              <a:lnSpc>
                <a:spcPct val="90000"/>
              </a:lnSpc>
              <a:spcBef>
                <a:spcPct val="50000"/>
              </a:spcBef>
              <a:spcAft>
                <a:spcPct val="0"/>
              </a:spcAft>
              <a:buClr>
                <a:srgbClr val="993300"/>
              </a:buClr>
              <a:buSzTx/>
              <a:buFontTx/>
              <a:buNone/>
            </a:pPr>
            <a:r>
              <a:rPr lang="en-US" altLang="en-US" sz="1600">
                <a:solidFill>
                  <a:srgbClr val="000000"/>
                </a:solidFill>
              </a:rPr>
              <a:t>	</a:t>
            </a:r>
            <a:r>
              <a:rPr lang="en-US" altLang="en-US" sz="1600">
                <a:solidFill>
                  <a:srgbClr val="333399"/>
                </a:solidFill>
              </a:rPr>
              <a:t>hasChild</a:t>
            </a:r>
            <a:endParaRPr lang="en-US" altLang="en-US" sz="1600">
              <a:solidFill>
                <a:srgbClr val="000000"/>
              </a:solidFill>
            </a:endParaRPr>
          </a:p>
          <a:p>
            <a:pPr eaLnBrk="1" hangingPunct="1">
              <a:lnSpc>
                <a:spcPct val="90000"/>
              </a:lnSpc>
              <a:spcBef>
                <a:spcPct val="50000"/>
              </a:spcBef>
              <a:spcAft>
                <a:spcPct val="0"/>
              </a:spcAft>
              <a:buClr>
                <a:srgbClr val="993300"/>
              </a:buClr>
              <a:buSzTx/>
              <a:buFontTx/>
              <a:buNone/>
            </a:pPr>
            <a:r>
              <a:rPr lang="en-US" altLang="en-US" sz="1600">
                <a:solidFill>
                  <a:srgbClr val="000000"/>
                </a:solidFill>
              </a:rPr>
              <a:t>	</a:t>
            </a:r>
            <a:r>
              <a:rPr lang="en-US" altLang="en-US" sz="1600">
                <a:solidFill>
                  <a:srgbClr val="FF0000"/>
                </a:solidFill>
              </a:rPr>
              <a:t>owns</a:t>
            </a:r>
          </a:p>
        </p:txBody>
      </p:sp>
      <p:sp>
        <p:nvSpPr>
          <p:cNvPr id="2553885" name="Freeform 29"/>
          <p:cNvSpPr>
            <a:spLocks/>
          </p:cNvSpPr>
          <p:nvPr/>
        </p:nvSpPr>
        <p:spPr bwMode="auto">
          <a:xfrm>
            <a:off x="2743200" y="3086100"/>
            <a:ext cx="4191000" cy="800100"/>
          </a:xfrm>
          <a:custGeom>
            <a:avLst/>
            <a:gdLst>
              <a:gd name="T0" fmla="*/ 0 w 2592"/>
              <a:gd name="T1" fmla="*/ 2147483647 h 504"/>
              <a:gd name="T2" fmla="*/ 2147483647 w 2592"/>
              <a:gd name="T3" fmla="*/ 2147483647 h 504"/>
              <a:gd name="T4" fmla="*/ 2147483647 w 2592"/>
              <a:gd name="T5" fmla="*/ 2147483647 h 504"/>
              <a:gd name="T6" fmla="*/ 0 60000 65536"/>
              <a:gd name="T7" fmla="*/ 0 60000 65536"/>
              <a:gd name="T8" fmla="*/ 0 60000 65536"/>
              <a:gd name="T9" fmla="*/ 0 w 2592"/>
              <a:gd name="T10" fmla="*/ 0 h 504"/>
              <a:gd name="T11" fmla="*/ 2592 w 2592"/>
              <a:gd name="T12" fmla="*/ 504 h 504"/>
            </a:gdLst>
            <a:ahLst/>
            <a:cxnLst>
              <a:cxn ang="T6">
                <a:pos x="T0" y="T1"/>
              </a:cxn>
              <a:cxn ang="T7">
                <a:pos x="T2" y="T3"/>
              </a:cxn>
              <a:cxn ang="T8">
                <a:pos x="T4" y="T5"/>
              </a:cxn>
            </a:cxnLst>
            <a:rect l="T9" t="T10" r="T11" b="T12"/>
            <a:pathLst>
              <a:path w="2592" h="504">
                <a:moveTo>
                  <a:pt x="0" y="72"/>
                </a:moveTo>
                <a:cubicBezTo>
                  <a:pt x="336" y="36"/>
                  <a:pt x="672" y="0"/>
                  <a:pt x="1104" y="72"/>
                </a:cubicBezTo>
                <a:cubicBezTo>
                  <a:pt x="1536" y="144"/>
                  <a:pt x="2064" y="324"/>
                  <a:pt x="2592" y="504"/>
                </a:cubicBezTo>
              </a:path>
            </a:pathLst>
          </a:custGeom>
          <a:noFill/>
          <a:ln w="6350" cap="flat" cmpd="sng">
            <a:solidFill>
              <a:schemeClr val="tx1"/>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53886" name="Freeform 30"/>
          <p:cNvSpPr>
            <a:spLocks/>
          </p:cNvSpPr>
          <p:nvPr/>
        </p:nvSpPr>
        <p:spPr bwMode="auto">
          <a:xfrm>
            <a:off x="2743200" y="3352800"/>
            <a:ext cx="3733800" cy="838200"/>
          </a:xfrm>
          <a:custGeom>
            <a:avLst/>
            <a:gdLst>
              <a:gd name="T0" fmla="*/ 0 w 2592"/>
              <a:gd name="T1" fmla="*/ 2147483647 h 504"/>
              <a:gd name="T2" fmla="*/ 2147483647 w 2592"/>
              <a:gd name="T3" fmla="*/ 2147483647 h 504"/>
              <a:gd name="T4" fmla="*/ 2147483647 w 2592"/>
              <a:gd name="T5" fmla="*/ 2147483647 h 504"/>
              <a:gd name="T6" fmla="*/ 0 60000 65536"/>
              <a:gd name="T7" fmla="*/ 0 60000 65536"/>
              <a:gd name="T8" fmla="*/ 0 60000 65536"/>
              <a:gd name="T9" fmla="*/ 0 w 2592"/>
              <a:gd name="T10" fmla="*/ 0 h 504"/>
              <a:gd name="T11" fmla="*/ 2592 w 2592"/>
              <a:gd name="T12" fmla="*/ 504 h 504"/>
            </a:gdLst>
            <a:ahLst/>
            <a:cxnLst>
              <a:cxn ang="T6">
                <a:pos x="T0" y="T1"/>
              </a:cxn>
              <a:cxn ang="T7">
                <a:pos x="T2" y="T3"/>
              </a:cxn>
              <a:cxn ang="T8">
                <a:pos x="T4" y="T5"/>
              </a:cxn>
            </a:cxnLst>
            <a:rect l="T9" t="T10" r="T11" b="T12"/>
            <a:pathLst>
              <a:path w="2592" h="504">
                <a:moveTo>
                  <a:pt x="0" y="72"/>
                </a:moveTo>
                <a:cubicBezTo>
                  <a:pt x="336" y="36"/>
                  <a:pt x="672" y="0"/>
                  <a:pt x="1104" y="72"/>
                </a:cubicBezTo>
                <a:cubicBezTo>
                  <a:pt x="1536" y="144"/>
                  <a:pt x="2064" y="324"/>
                  <a:pt x="2592" y="504"/>
                </a:cubicBezTo>
              </a:path>
            </a:pathLst>
          </a:custGeom>
          <a:noFill/>
          <a:ln w="6350" cap="flat" cmpd="sng">
            <a:solidFill>
              <a:schemeClr val="tx1"/>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53887" name="Oval 31"/>
          <p:cNvSpPr>
            <a:spLocks noChangeArrowheads="1"/>
          </p:cNvSpPr>
          <p:nvPr/>
        </p:nvSpPr>
        <p:spPr bwMode="auto">
          <a:xfrm>
            <a:off x="5930937" y="3070231"/>
            <a:ext cx="2079625" cy="1311275"/>
          </a:xfrm>
          <a:prstGeom prst="ellipse">
            <a:avLst/>
          </a:prstGeom>
          <a:noFill/>
          <a:ln w="25400">
            <a:solidFill>
              <a:srgbClr val="66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88" name="Oval 32"/>
          <p:cNvSpPr>
            <a:spLocks noChangeArrowheads="1"/>
          </p:cNvSpPr>
          <p:nvPr/>
        </p:nvSpPr>
        <p:spPr bwMode="auto">
          <a:xfrm>
            <a:off x="7239000" y="4267200"/>
            <a:ext cx="914400" cy="1295400"/>
          </a:xfrm>
          <a:prstGeom prst="ellipse">
            <a:avLst/>
          </a:prstGeom>
          <a:noFill/>
          <a:ln w="25400">
            <a:solidFill>
              <a:srgbClr val="66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89" name="Oval 33"/>
          <p:cNvSpPr>
            <a:spLocks noChangeArrowheads="1"/>
          </p:cNvSpPr>
          <p:nvPr/>
        </p:nvSpPr>
        <p:spPr bwMode="auto">
          <a:xfrm>
            <a:off x="6172200" y="3660849"/>
            <a:ext cx="1036638" cy="1520825"/>
          </a:xfrm>
          <a:prstGeom prst="ellipse">
            <a:avLst/>
          </a:prstGeom>
          <a:noFill/>
          <a:ln w="25400">
            <a:solidFill>
              <a:srgbClr val="66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algn="ctr" eaLnBrk="1" hangingPunct="1">
              <a:spcBef>
                <a:spcPct val="0"/>
              </a:spcBef>
              <a:spcAft>
                <a:spcPct val="0"/>
              </a:spcAft>
              <a:buClrTx/>
              <a:buSzTx/>
              <a:buFontTx/>
              <a:buNone/>
            </a:pPr>
            <a:endParaRPr lang="en-US" altLang="en-US">
              <a:solidFill>
                <a:srgbClr val="000000"/>
              </a:solidFill>
            </a:endParaRPr>
          </a:p>
        </p:txBody>
      </p:sp>
      <p:sp>
        <p:nvSpPr>
          <p:cNvPr id="2553890" name="Freeform 34"/>
          <p:cNvSpPr>
            <a:spLocks/>
          </p:cNvSpPr>
          <p:nvPr/>
        </p:nvSpPr>
        <p:spPr bwMode="auto">
          <a:xfrm flipV="1">
            <a:off x="2989264" y="4124325"/>
            <a:ext cx="3103562" cy="76200"/>
          </a:xfrm>
          <a:custGeom>
            <a:avLst/>
            <a:gdLst>
              <a:gd name="T0" fmla="*/ 0 w 1824"/>
              <a:gd name="T1" fmla="*/ 0 h 480"/>
              <a:gd name="T2" fmla="*/ 2147483647 w 1824"/>
              <a:gd name="T3" fmla="*/ 2147483647 h 480"/>
              <a:gd name="T4" fmla="*/ 2147483647 w 1824"/>
              <a:gd name="T5" fmla="*/ 2147483647 h 480"/>
              <a:gd name="T6" fmla="*/ 0 60000 65536"/>
              <a:gd name="T7" fmla="*/ 0 60000 65536"/>
              <a:gd name="T8" fmla="*/ 0 60000 65536"/>
              <a:gd name="T9" fmla="*/ 0 w 1824"/>
              <a:gd name="T10" fmla="*/ 0 h 480"/>
              <a:gd name="T11" fmla="*/ 1824 w 1824"/>
              <a:gd name="T12" fmla="*/ 480 h 480"/>
            </a:gdLst>
            <a:ahLst/>
            <a:cxnLst>
              <a:cxn ang="T6">
                <a:pos x="T0" y="T1"/>
              </a:cxn>
              <a:cxn ang="T7">
                <a:pos x="T2" y="T3"/>
              </a:cxn>
              <a:cxn ang="T8">
                <a:pos x="T4" y="T5"/>
              </a:cxn>
            </a:cxnLst>
            <a:rect l="T9" t="T10" r="T11" b="T12"/>
            <a:pathLst>
              <a:path w="1824" h="480">
                <a:moveTo>
                  <a:pt x="0" y="0"/>
                </a:moveTo>
                <a:cubicBezTo>
                  <a:pt x="424" y="152"/>
                  <a:pt x="848" y="304"/>
                  <a:pt x="1152" y="384"/>
                </a:cubicBezTo>
                <a:cubicBezTo>
                  <a:pt x="1456" y="464"/>
                  <a:pt x="1640" y="472"/>
                  <a:pt x="1824" y="480"/>
                </a:cubicBezTo>
              </a:path>
            </a:pathLst>
          </a:custGeom>
          <a:noFill/>
          <a:ln w="15875" cap="flat" cmpd="sng">
            <a:solidFill>
              <a:srgbClr val="6699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53891" name="Freeform 35"/>
          <p:cNvSpPr>
            <a:spLocks/>
          </p:cNvSpPr>
          <p:nvPr/>
        </p:nvSpPr>
        <p:spPr bwMode="auto">
          <a:xfrm>
            <a:off x="2971800" y="4495800"/>
            <a:ext cx="3429000" cy="787400"/>
          </a:xfrm>
          <a:custGeom>
            <a:avLst/>
            <a:gdLst>
              <a:gd name="T0" fmla="*/ 0 w 2064"/>
              <a:gd name="T1" fmla="*/ 0 h 496"/>
              <a:gd name="T2" fmla="*/ 2147483647 w 2064"/>
              <a:gd name="T3" fmla="*/ 2147483647 h 496"/>
              <a:gd name="T4" fmla="*/ 2147483647 w 2064"/>
              <a:gd name="T5" fmla="*/ 2147483647 h 496"/>
              <a:gd name="T6" fmla="*/ 0 60000 65536"/>
              <a:gd name="T7" fmla="*/ 0 60000 65536"/>
              <a:gd name="T8" fmla="*/ 0 60000 65536"/>
              <a:gd name="T9" fmla="*/ 0 w 2064"/>
              <a:gd name="T10" fmla="*/ 0 h 496"/>
              <a:gd name="T11" fmla="*/ 2064 w 2064"/>
              <a:gd name="T12" fmla="*/ 496 h 496"/>
            </a:gdLst>
            <a:ahLst/>
            <a:cxnLst>
              <a:cxn ang="T6">
                <a:pos x="T0" y="T1"/>
              </a:cxn>
              <a:cxn ang="T7">
                <a:pos x="T2" y="T3"/>
              </a:cxn>
              <a:cxn ang="T8">
                <a:pos x="T4" y="T5"/>
              </a:cxn>
            </a:cxnLst>
            <a:rect l="T9" t="T10" r="T11" b="T12"/>
            <a:pathLst>
              <a:path w="2064" h="496">
                <a:moveTo>
                  <a:pt x="0" y="0"/>
                </a:moveTo>
                <a:cubicBezTo>
                  <a:pt x="428" y="184"/>
                  <a:pt x="856" y="368"/>
                  <a:pt x="1200" y="432"/>
                </a:cubicBezTo>
                <a:cubicBezTo>
                  <a:pt x="1544" y="496"/>
                  <a:pt x="1804" y="440"/>
                  <a:pt x="2064" y="384"/>
                </a:cubicBezTo>
              </a:path>
            </a:pathLst>
          </a:custGeom>
          <a:noFill/>
          <a:ln w="15875" cap="flat" cmpd="sng">
            <a:solidFill>
              <a:srgbClr val="6699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53892" name="Freeform 36"/>
          <p:cNvSpPr>
            <a:spLocks/>
          </p:cNvSpPr>
          <p:nvPr/>
        </p:nvSpPr>
        <p:spPr bwMode="auto">
          <a:xfrm>
            <a:off x="2971800" y="4876800"/>
            <a:ext cx="4343400" cy="914400"/>
          </a:xfrm>
          <a:custGeom>
            <a:avLst/>
            <a:gdLst>
              <a:gd name="T0" fmla="*/ 0 w 2688"/>
              <a:gd name="T1" fmla="*/ 0 h 576"/>
              <a:gd name="T2" fmla="*/ 2147483647 w 2688"/>
              <a:gd name="T3" fmla="*/ 2147483647 h 576"/>
              <a:gd name="T4" fmla="*/ 2147483647 w 2688"/>
              <a:gd name="T5" fmla="*/ 2147483647 h 576"/>
              <a:gd name="T6" fmla="*/ 0 60000 65536"/>
              <a:gd name="T7" fmla="*/ 0 60000 65536"/>
              <a:gd name="T8" fmla="*/ 0 60000 65536"/>
              <a:gd name="T9" fmla="*/ 0 w 2688"/>
              <a:gd name="T10" fmla="*/ 0 h 576"/>
              <a:gd name="T11" fmla="*/ 2688 w 2688"/>
              <a:gd name="T12" fmla="*/ 576 h 576"/>
            </a:gdLst>
            <a:ahLst/>
            <a:cxnLst>
              <a:cxn ang="T6">
                <a:pos x="T0" y="T1"/>
              </a:cxn>
              <a:cxn ang="T7">
                <a:pos x="T2" y="T3"/>
              </a:cxn>
              <a:cxn ang="T8">
                <a:pos x="T4" y="T5"/>
              </a:cxn>
            </a:cxnLst>
            <a:rect l="T9" t="T10" r="T11" b="T12"/>
            <a:pathLst>
              <a:path w="2688" h="576">
                <a:moveTo>
                  <a:pt x="0" y="0"/>
                </a:moveTo>
                <a:cubicBezTo>
                  <a:pt x="592" y="240"/>
                  <a:pt x="1184" y="480"/>
                  <a:pt x="1632" y="528"/>
                </a:cubicBezTo>
                <a:cubicBezTo>
                  <a:pt x="2080" y="576"/>
                  <a:pt x="2384" y="432"/>
                  <a:pt x="2688" y="288"/>
                </a:cubicBezTo>
              </a:path>
            </a:pathLst>
          </a:custGeom>
          <a:noFill/>
          <a:ln w="15875" cap="flat" cmpd="sng">
            <a:solidFill>
              <a:srgbClr val="6699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53893" name="Line 37"/>
          <p:cNvSpPr>
            <a:spLocks noChangeShapeType="1"/>
          </p:cNvSpPr>
          <p:nvPr/>
        </p:nvSpPr>
        <p:spPr bwMode="auto">
          <a:xfrm flipH="1">
            <a:off x="6553200" y="3962400"/>
            <a:ext cx="381000" cy="228600"/>
          </a:xfrm>
          <a:prstGeom prst="line">
            <a:avLst/>
          </a:prstGeom>
          <a:noFill/>
          <a:ln w="158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53894" name="Line 38"/>
          <p:cNvSpPr>
            <a:spLocks noChangeShapeType="1"/>
          </p:cNvSpPr>
          <p:nvPr/>
        </p:nvSpPr>
        <p:spPr bwMode="auto">
          <a:xfrm flipH="1">
            <a:off x="6515100" y="4267200"/>
            <a:ext cx="0" cy="609600"/>
          </a:xfrm>
          <a:prstGeom prst="line">
            <a:avLst/>
          </a:prstGeom>
          <a:noFill/>
          <a:ln w="158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53895" name="Line 39"/>
          <p:cNvSpPr>
            <a:spLocks noChangeShapeType="1"/>
          </p:cNvSpPr>
          <p:nvPr/>
        </p:nvSpPr>
        <p:spPr bwMode="auto">
          <a:xfrm flipH="1">
            <a:off x="6162675" y="3429000"/>
            <a:ext cx="247650" cy="285750"/>
          </a:xfrm>
          <a:prstGeom prst="line">
            <a:avLst/>
          </a:prstGeom>
          <a:noFill/>
          <a:ln w="158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53896" name="Line 40"/>
          <p:cNvSpPr>
            <a:spLocks noChangeShapeType="1"/>
          </p:cNvSpPr>
          <p:nvPr/>
        </p:nvSpPr>
        <p:spPr bwMode="auto">
          <a:xfrm>
            <a:off x="5870612" y="4372049"/>
            <a:ext cx="187325" cy="485775"/>
          </a:xfrm>
          <a:prstGeom prst="line">
            <a:avLst/>
          </a:prstGeom>
          <a:noFill/>
          <a:ln w="158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53897" name="Line 41"/>
          <p:cNvSpPr>
            <a:spLocks noChangeShapeType="1"/>
          </p:cNvSpPr>
          <p:nvPr/>
        </p:nvSpPr>
        <p:spPr bwMode="auto">
          <a:xfrm>
            <a:off x="7343777" y="3346450"/>
            <a:ext cx="161925" cy="1035050"/>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53898" name="Line 42"/>
          <p:cNvSpPr>
            <a:spLocks noChangeShapeType="1"/>
          </p:cNvSpPr>
          <p:nvPr/>
        </p:nvSpPr>
        <p:spPr bwMode="auto">
          <a:xfrm flipH="1">
            <a:off x="6618289" y="4806950"/>
            <a:ext cx="360362" cy="596900"/>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53899" name="Line 43"/>
          <p:cNvSpPr>
            <a:spLocks noChangeShapeType="1"/>
          </p:cNvSpPr>
          <p:nvPr/>
        </p:nvSpPr>
        <p:spPr bwMode="auto">
          <a:xfrm>
            <a:off x="6989763" y="3971925"/>
            <a:ext cx="487362" cy="427038"/>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53900" name="Line 44"/>
          <p:cNvSpPr>
            <a:spLocks noChangeShapeType="1"/>
          </p:cNvSpPr>
          <p:nvPr/>
        </p:nvSpPr>
        <p:spPr bwMode="auto">
          <a:xfrm flipH="1">
            <a:off x="7667625" y="3746500"/>
            <a:ext cx="228600" cy="1047750"/>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53901" name="Text Box 45"/>
          <p:cNvSpPr txBox="1">
            <a:spLocks noChangeArrowheads="1"/>
          </p:cNvSpPr>
          <p:nvPr/>
        </p:nvSpPr>
        <p:spPr bwMode="auto">
          <a:xfrm>
            <a:off x="3630613" y="6145213"/>
            <a:ext cx="297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eaLnBrk="1" hangingPunct="1">
              <a:spcBef>
                <a:spcPct val="50000"/>
              </a:spcBef>
              <a:spcAft>
                <a:spcPct val="0"/>
              </a:spcAft>
              <a:buClr>
                <a:srgbClr val="993300"/>
              </a:buClr>
              <a:buSzTx/>
              <a:buFontTx/>
              <a:buNone/>
            </a:pPr>
            <a:r>
              <a:rPr lang="en-US" altLang="en-US" sz="1600">
                <a:solidFill>
                  <a:srgbClr val="669900"/>
                </a:solidFill>
              </a:rPr>
              <a:t>(Lawyer </a:t>
            </a:r>
            <a:r>
              <a:rPr lang="en-US" altLang="en-US" sz="1600" b="1">
                <a:solidFill>
                  <a:srgbClr val="669900"/>
                </a:solidFill>
                <a:latin typeface="cmsy10" pitchFamily="28" charset="0"/>
              </a:rPr>
              <a:t>and</a:t>
            </a:r>
            <a:r>
              <a:rPr lang="en-US" altLang="en-US" sz="1600">
                <a:solidFill>
                  <a:srgbClr val="669900"/>
                </a:solidFill>
              </a:rPr>
              <a:t> Doctor)</a:t>
            </a:r>
            <a:endParaRPr lang="en-US" altLang="en-US" sz="1600" baseline="30000">
              <a:solidFill>
                <a:srgbClr val="000000"/>
              </a:solidFill>
            </a:endParaRPr>
          </a:p>
        </p:txBody>
      </p:sp>
      <p:sp>
        <p:nvSpPr>
          <p:cNvPr id="2553902" name="Freeform 46"/>
          <p:cNvSpPr>
            <a:spLocks/>
          </p:cNvSpPr>
          <p:nvPr/>
        </p:nvSpPr>
        <p:spPr bwMode="auto">
          <a:xfrm>
            <a:off x="6199225" y="3659188"/>
            <a:ext cx="1006475" cy="723900"/>
          </a:xfrm>
          <a:custGeom>
            <a:avLst/>
            <a:gdLst>
              <a:gd name="T0" fmla="*/ 2147483647 w 634"/>
              <a:gd name="T1" fmla="*/ 0 h 456"/>
              <a:gd name="T2" fmla="*/ 2147483647 w 634"/>
              <a:gd name="T3" fmla="*/ 2147483647 h 456"/>
              <a:gd name="T4" fmla="*/ 2147483647 w 634"/>
              <a:gd name="T5" fmla="*/ 2147483647 h 456"/>
              <a:gd name="T6" fmla="*/ 0 w 634"/>
              <a:gd name="T7" fmla="*/ 2147483647 h 456"/>
              <a:gd name="T8" fmla="*/ 2147483647 w 634"/>
              <a:gd name="T9" fmla="*/ 2147483647 h 456"/>
              <a:gd name="T10" fmla="*/ 2147483647 w 634"/>
              <a:gd name="T11" fmla="*/ 2147483647 h 456"/>
              <a:gd name="T12" fmla="*/ 2147483647 w 634"/>
              <a:gd name="T13" fmla="*/ 2147483647 h 456"/>
              <a:gd name="T14" fmla="*/ 2147483647 w 634"/>
              <a:gd name="T15" fmla="*/ 2147483647 h 456"/>
              <a:gd name="T16" fmla="*/ 2147483647 w 634"/>
              <a:gd name="T17" fmla="*/ 2147483647 h 456"/>
              <a:gd name="T18" fmla="*/ 2147483647 w 634"/>
              <a:gd name="T19" fmla="*/ 2147483647 h 456"/>
              <a:gd name="T20" fmla="*/ 2147483647 w 634"/>
              <a:gd name="T21" fmla="*/ 2147483647 h 456"/>
              <a:gd name="T22" fmla="*/ 2147483647 w 634"/>
              <a:gd name="T23" fmla="*/ 0 h 4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4"/>
              <a:gd name="T37" fmla="*/ 0 h 456"/>
              <a:gd name="T38" fmla="*/ 634 w 634"/>
              <a:gd name="T39" fmla="*/ 456 h 4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4" h="456">
                <a:moveTo>
                  <a:pt x="314" y="0"/>
                </a:moveTo>
                <a:lnTo>
                  <a:pt x="142" y="54"/>
                </a:lnTo>
                <a:lnTo>
                  <a:pt x="54" y="196"/>
                </a:lnTo>
                <a:lnTo>
                  <a:pt x="0" y="326"/>
                </a:lnTo>
                <a:lnTo>
                  <a:pt x="202" y="421"/>
                </a:lnTo>
                <a:lnTo>
                  <a:pt x="368" y="456"/>
                </a:lnTo>
                <a:lnTo>
                  <a:pt x="522" y="456"/>
                </a:lnTo>
                <a:lnTo>
                  <a:pt x="634" y="445"/>
                </a:lnTo>
                <a:lnTo>
                  <a:pt x="587" y="237"/>
                </a:lnTo>
                <a:lnTo>
                  <a:pt x="534" y="136"/>
                </a:lnTo>
                <a:lnTo>
                  <a:pt x="415" y="30"/>
                </a:lnTo>
                <a:lnTo>
                  <a:pt x="314" y="0"/>
                </a:lnTo>
                <a:close/>
              </a:path>
            </a:pathLst>
          </a:custGeom>
          <a:solidFill>
            <a:srgbClr val="808000">
              <a:alpha val="50195"/>
            </a:srgbClr>
          </a:solidFill>
          <a:ln w="15875" cap="flat" cmpd="sng">
            <a:solidFill>
              <a:srgbClr val="808000">
                <a:alpha val="50195"/>
              </a:srgbClr>
            </a:solidFill>
            <a:prstDash val="solid"/>
            <a:round/>
            <a:headEnd/>
            <a:tailEnd/>
          </a:ln>
        </p:spPr>
        <p:txBody>
          <a:bodyPr wrap="none" anchor="ctr"/>
          <a:lstStyle/>
          <a:p>
            <a:endParaRPr lang="en-US"/>
          </a:p>
        </p:txBody>
      </p:sp>
      <p:sp>
        <p:nvSpPr>
          <p:cNvPr id="2553903" name="Freeform 47"/>
          <p:cNvSpPr>
            <a:spLocks/>
          </p:cNvSpPr>
          <p:nvPr/>
        </p:nvSpPr>
        <p:spPr bwMode="auto">
          <a:xfrm>
            <a:off x="5427663" y="4402212"/>
            <a:ext cx="1477962" cy="1863725"/>
          </a:xfrm>
          <a:custGeom>
            <a:avLst/>
            <a:gdLst>
              <a:gd name="T0" fmla="*/ 0 w 931"/>
              <a:gd name="T1" fmla="*/ 2147483647 h 1174"/>
              <a:gd name="T2" fmla="*/ 2147483647 w 931"/>
              <a:gd name="T3" fmla="*/ 2147483647 h 1174"/>
              <a:gd name="T4" fmla="*/ 2147483647 w 931"/>
              <a:gd name="T5" fmla="*/ 0 h 1174"/>
              <a:gd name="T6" fmla="*/ 0 60000 65536"/>
              <a:gd name="T7" fmla="*/ 0 60000 65536"/>
              <a:gd name="T8" fmla="*/ 0 60000 65536"/>
              <a:gd name="T9" fmla="*/ 0 w 931"/>
              <a:gd name="T10" fmla="*/ 0 h 1174"/>
              <a:gd name="T11" fmla="*/ 931 w 931"/>
              <a:gd name="T12" fmla="*/ 1174 h 1174"/>
            </a:gdLst>
            <a:ahLst/>
            <a:cxnLst>
              <a:cxn ang="T6">
                <a:pos x="T0" y="T1"/>
              </a:cxn>
              <a:cxn ang="T7">
                <a:pos x="T2" y="T3"/>
              </a:cxn>
              <a:cxn ang="T8">
                <a:pos x="T4" y="T5"/>
              </a:cxn>
            </a:cxnLst>
            <a:rect l="T9" t="T10" r="T11" b="T12"/>
            <a:pathLst>
              <a:path w="931" h="1174">
                <a:moveTo>
                  <a:pt x="0" y="1174"/>
                </a:moveTo>
                <a:cubicBezTo>
                  <a:pt x="275" y="955"/>
                  <a:pt x="550" y="736"/>
                  <a:pt x="705" y="540"/>
                </a:cubicBezTo>
                <a:cubicBezTo>
                  <a:pt x="860" y="344"/>
                  <a:pt x="893" y="90"/>
                  <a:pt x="931" y="0"/>
                </a:cubicBezTo>
              </a:path>
            </a:pathLst>
          </a:custGeom>
          <a:noFill/>
          <a:ln w="15875" cap="flat" cmpd="sng">
            <a:solidFill>
              <a:srgbClr val="6699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75" name="Text Box 48"/>
          <p:cNvSpPr txBox="1">
            <a:spLocks noChangeArrowheads="1"/>
          </p:cNvSpPr>
          <p:nvPr/>
        </p:nvSpPr>
        <p:spPr bwMode="auto">
          <a:xfrm>
            <a:off x="6097588" y="549275"/>
            <a:ext cx="29527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txBody>
          <a:bodyPr>
            <a:spAutoFit/>
          </a:bodyPr>
          <a:lstStyle>
            <a:lvl1pPr eaLnBrk="0" hangingPunct="0">
              <a:spcBef>
                <a:spcPct val="20000"/>
              </a:spcBef>
              <a:spcAft>
                <a:spcPct val="20000"/>
              </a:spcAft>
              <a:buClr>
                <a:srgbClr val="006F6C"/>
              </a:buClr>
              <a:buSzPct val="120000"/>
              <a:buChar char="•"/>
              <a:defRPr sz="2400">
                <a:solidFill>
                  <a:schemeClr val="tx1"/>
                </a:solidFill>
                <a:latin typeface="Arial" pitchFamily="34" charset="0"/>
              </a:defRPr>
            </a:lvl1pPr>
            <a:lvl2pPr marL="742950" indent="-285750" eaLnBrk="0" hangingPunct="0">
              <a:spcBef>
                <a:spcPct val="20000"/>
              </a:spcBef>
              <a:spcAft>
                <a:spcPct val="20000"/>
              </a:spcAft>
              <a:buChar char="–"/>
              <a:defRPr sz="2000">
                <a:solidFill>
                  <a:schemeClr val="tx1"/>
                </a:solidFill>
                <a:latin typeface="Arial" pitchFamily="34" charset="0"/>
              </a:defRPr>
            </a:lvl2pPr>
            <a:lvl3pPr marL="1143000" indent="-228600" eaLnBrk="0" hangingPunct="0">
              <a:spcBef>
                <a:spcPct val="20000"/>
              </a:spcBef>
              <a:spcAft>
                <a:spcPct val="20000"/>
              </a:spcAft>
              <a:buChar char="•"/>
              <a:defRPr>
                <a:solidFill>
                  <a:schemeClr val="tx1"/>
                </a:solidFill>
                <a:latin typeface="Arial" pitchFamily="34" charset="0"/>
              </a:defRPr>
            </a:lvl3pPr>
            <a:lvl4pPr marL="1600200" indent="-228600" eaLnBrk="0" hangingPunct="0">
              <a:spcBef>
                <a:spcPct val="20000"/>
              </a:spcBef>
              <a:spcAft>
                <a:spcPct val="20000"/>
              </a:spcAft>
              <a:buChar char="–"/>
              <a:defRPr>
                <a:solidFill>
                  <a:schemeClr val="tx1"/>
                </a:solidFill>
                <a:latin typeface="Arial" pitchFamily="34" charset="0"/>
              </a:defRPr>
            </a:lvl4pPr>
            <a:lvl5pPr marL="2057400" indent="-228600" eaLnBrk="0" hangingPunct="0">
              <a:spcBef>
                <a:spcPct val="20000"/>
              </a:spcBef>
              <a:spcAft>
                <a:spcPct val="20000"/>
              </a:spcAft>
              <a:buChar char="»"/>
              <a:defRPr>
                <a:solidFill>
                  <a:schemeClr val="tx1"/>
                </a:solidFill>
                <a:latin typeface="Arial" pitchFamily="34" charset="0"/>
              </a:defRPr>
            </a:lvl5pPr>
            <a:lvl6pPr marL="2514600" indent="-228600" eaLnBrk="0" fontAlgn="base" hangingPunct="0">
              <a:spcBef>
                <a:spcPct val="20000"/>
              </a:spcBef>
              <a:spcAft>
                <a:spcPct val="20000"/>
              </a:spcAft>
              <a:buChar char="»"/>
              <a:defRPr>
                <a:solidFill>
                  <a:schemeClr val="tx1"/>
                </a:solidFill>
                <a:latin typeface="Arial" pitchFamily="34" charset="0"/>
              </a:defRPr>
            </a:lvl6pPr>
            <a:lvl7pPr marL="2971800" indent="-228600" eaLnBrk="0" fontAlgn="base" hangingPunct="0">
              <a:spcBef>
                <a:spcPct val="20000"/>
              </a:spcBef>
              <a:spcAft>
                <a:spcPct val="20000"/>
              </a:spcAft>
              <a:buChar char="»"/>
              <a:defRPr>
                <a:solidFill>
                  <a:schemeClr val="tx1"/>
                </a:solidFill>
                <a:latin typeface="Arial" pitchFamily="34" charset="0"/>
              </a:defRPr>
            </a:lvl7pPr>
            <a:lvl8pPr marL="3429000" indent="-228600" eaLnBrk="0" fontAlgn="base" hangingPunct="0">
              <a:spcBef>
                <a:spcPct val="20000"/>
              </a:spcBef>
              <a:spcAft>
                <a:spcPct val="20000"/>
              </a:spcAft>
              <a:buChar char="»"/>
              <a:defRPr>
                <a:solidFill>
                  <a:schemeClr val="tx1"/>
                </a:solidFill>
                <a:latin typeface="Arial" pitchFamily="34" charset="0"/>
              </a:defRPr>
            </a:lvl8pPr>
            <a:lvl9pPr marL="3886200" indent="-228600" eaLnBrk="0" fontAlgn="base" hangingPunct="0">
              <a:spcBef>
                <a:spcPct val="20000"/>
              </a:spcBef>
              <a:spcAft>
                <a:spcPct val="20000"/>
              </a:spcAft>
              <a:buChar char="»"/>
              <a:defRPr>
                <a:solidFill>
                  <a:schemeClr val="tx1"/>
                </a:solidFill>
                <a:latin typeface="Arial" pitchFamily="34" charset="0"/>
              </a:defRPr>
            </a:lvl9pPr>
          </a:lstStyle>
          <a:p>
            <a:pPr eaLnBrk="1" hangingPunct="1">
              <a:spcBef>
                <a:spcPct val="50000"/>
              </a:spcBef>
              <a:spcAft>
                <a:spcPct val="0"/>
              </a:spcAft>
              <a:buClrTx/>
              <a:buSzTx/>
              <a:buFontTx/>
              <a:buNone/>
            </a:pPr>
            <a:r>
              <a:rPr lang="en-GB" altLang="en-US" sz="1600" b="1">
                <a:solidFill>
                  <a:srgbClr val="000000"/>
                </a:solidFill>
              </a:rPr>
              <a:t>From: </a:t>
            </a:r>
            <a:r>
              <a:rPr lang="en-GB" altLang="en-US" sz="1600" b="1">
                <a:solidFill>
                  <a:srgbClr val="0033CC"/>
                </a:solidFill>
              </a:rPr>
              <a:t>Ian Horrocks</a:t>
            </a:r>
            <a:r>
              <a:rPr lang="en-GB" altLang="en-US" sz="1600" b="1">
                <a:solidFill>
                  <a:srgbClr val="000000"/>
                </a:solidFill>
              </a:rPr>
              <a:t> “OWL: A Description Logic Based Ontology Language”</a:t>
            </a:r>
            <a:endParaRPr lang="en-US" altLang="en-US" sz="1600" b="1">
              <a:solidFill>
                <a:srgbClr val="000000"/>
              </a:solidFill>
            </a:endParaRPr>
          </a:p>
        </p:txBody>
      </p:sp>
      <p:sp>
        <p:nvSpPr>
          <p:cNvPr id="176176" name="WordArt 49"/>
          <p:cNvSpPr>
            <a:spLocks noChangeArrowheads="1" noChangeShapeType="1" noTextEdit="1"/>
          </p:cNvSpPr>
          <p:nvPr/>
        </p:nvSpPr>
        <p:spPr bwMode="auto">
          <a:xfrm>
            <a:off x="93665" y="2940124"/>
            <a:ext cx="1971675" cy="276225"/>
          </a:xfrm>
          <a:prstGeom prst="rect">
            <a:avLst/>
          </a:prstGeom>
        </p:spPr>
        <p:txBody>
          <a:bodyPr wrap="none" fromWordArt="1">
            <a:prstTxWarp prst="textPlain">
              <a:avLst>
                <a:gd name="adj" fmla="val 50000"/>
              </a:avLst>
            </a:prstTxWarp>
          </a:bodyPr>
          <a:lstStyle/>
          <a:p>
            <a:pPr algn="ctr"/>
            <a:r>
              <a:rPr lang="en-US" sz="1800" kern="10">
                <a:ln w="19050">
                  <a:solidFill>
                    <a:srgbClr val="99CCFF"/>
                  </a:solidFill>
                  <a:round/>
                  <a:headEnd/>
                  <a:tailEnd/>
                </a:ln>
                <a:solidFill>
                  <a:srgbClr val="0066CC"/>
                </a:solidFill>
                <a:effectLst>
                  <a:outerShdw dist="35921" dir="2700000" algn="ctr" rotWithShape="0">
                    <a:srgbClr val="990000"/>
                  </a:outerShdw>
                </a:effectLst>
                <a:latin typeface="Impact"/>
              </a:rPr>
              <a:t>Individual Resources</a:t>
            </a:r>
          </a:p>
        </p:txBody>
      </p:sp>
      <p:sp>
        <p:nvSpPr>
          <p:cNvPr id="176177" name="WordArt 50"/>
          <p:cNvSpPr>
            <a:spLocks noChangeArrowheads="1" noChangeShapeType="1" noTextEdit="1"/>
          </p:cNvSpPr>
          <p:nvPr/>
        </p:nvSpPr>
        <p:spPr bwMode="auto">
          <a:xfrm>
            <a:off x="122240" y="3990975"/>
            <a:ext cx="1971675" cy="276225"/>
          </a:xfrm>
          <a:prstGeom prst="rect">
            <a:avLst/>
          </a:prstGeom>
        </p:spPr>
        <p:txBody>
          <a:bodyPr wrap="none" fromWordArt="1">
            <a:prstTxWarp prst="textPlain">
              <a:avLst>
                <a:gd name="adj" fmla="val 50000"/>
              </a:avLst>
            </a:prstTxWarp>
          </a:bodyPr>
          <a:lstStyle/>
          <a:p>
            <a:pPr algn="ctr"/>
            <a:r>
              <a:rPr lang="en-US" sz="1800" kern="10">
                <a:ln w="19050">
                  <a:solidFill>
                    <a:srgbClr val="99CCFF"/>
                  </a:solidFill>
                  <a:round/>
                  <a:headEnd/>
                  <a:tailEnd/>
                </a:ln>
                <a:solidFill>
                  <a:srgbClr val="0066CC"/>
                </a:solidFill>
                <a:effectLst>
                  <a:outerShdw dist="35921" dir="2700000" algn="ctr" rotWithShape="0">
                    <a:srgbClr val="990000"/>
                  </a:outerShdw>
                </a:effectLst>
                <a:latin typeface="Impact"/>
              </a:rPr>
              <a:t>Classes of Resources</a:t>
            </a:r>
          </a:p>
        </p:txBody>
      </p:sp>
      <p:sp>
        <p:nvSpPr>
          <p:cNvPr id="176178" name="WordArt 51"/>
          <p:cNvSpPr>
            <a:spLocks noChangeArrowheads="1" noChangeShapeType="1" noTextEdit="1"/>
          </p:cNvSpPr>
          <p:nvPr/>
        </p:nvSpPr>
        <p:spPr bwMode="auto">
          <a:xfrm>
            <a:off x="122240" y="5445199"/>
            <a:ext cx="1971675" cy="276225"/>
          </a:xfrm>
          <a:prstGeom prst="rect">
            <a:avLst/>
          </a:prstGeom>
        </p:spPr>
        <p:txBody>
          <a:bodyPr wrap="none" fromWordArt="1">
            <a:prstTxWarp prst="textPlain">
              <a:avLst>
                <a:gd name="adj" fmla="val 50000"/>
              </a:avLst>
            </a:prstTxWarp>
          </a:bodyPr>
          <a:lstStyle/>
          <a:p>
            <a:pPr algn="ctr"/>
            <a:r>
              <a:rPr lang="en-US" sz="1800" kern="10">
                <a:ln w="19050">
                  <a:solidFill>
                    <a:srgbClr val="99CCFF"/>
                  </a:solidFill>
                  <a:round/>
                  <a:headEnd/>
                  <a:tailEnd/>
                </a:ln>
                <a:solidFill>
                  <a:srgbClr val="0066CC"/>
                </a:solidFill>
                <a:effectLst>
                  <a:outerShdw dist="35921" dir="2700000" algn="ctr" rotWithShape="0">
                    <a:srgbClr val="990000"/>
                  </a:outerShdw>
                </a:effectLst>
                <a:latin typeface="Impact"/>
              </a:rPr>
              <a:t>Properties of Resources</a:t>
            </a:r>
          </a:p>
        </p:txBody>
      </p:sp>
      <p:sp>
        <p:nvSpPr>
          <p:cNvPr id="2" name="Rectangle 1"/>
          <p:cNvSpPr/>
          <p:nvPr/>
        </p:nvSpPr>
        <p:spPr>
          <a:xfrm>
            <a:off x="792200" y="1952862"/>
            <a:ext cx="4552849" cy="307777"/>
          </a:xfrm>
          <a:prstGeom prst="rect">
            <a:avLst/>
          </a:prstGeom>
        </p:spPr>
        <p:txBody>
          <a:bodyPr wrap="none">
            <a:spAutoFit/>
          </a:bodyPr>
          <a:lstStyle/>
          <a:p>
            <a:r>
              <a:rPr lang="fi-FI" dirty="0" err="1">
                <a:hlinkClick r:id="rId5"/>
              </a:rPr>
              <a:t>See</a:t>
            </a:r>
            <a:r>
              <a:rPr lang="fi-FI" dirty="0">
                <a:hlinkClick r:id="rId5"/>
              </a:rPr>
              <a:t> </a:t>
            </a:r>
            <a:r>
              <a:rPr lang="fi-FI" dirty="0" err="1">
                <a:hlinkClick r:id="rId5"/>
              </a:rPr>
              <a:t>also</a:t>
            </a:r>
            <a:r>
              <a:rPr lang="fi-FI" dirty="0">
                <a:hlinkClick r:id="rId5"/>
              </a:rPr>
              <a:t>: https://en.wikipedia.org/wiki/First-order_logic</a:t>
            </a:r>
            <a:r>
              <a:rPr lang="fi-FI"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538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538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538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538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538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538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538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538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538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538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538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538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538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538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538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538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538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538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538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538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538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5387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53884">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5388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53884">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5388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53884">
                                            <p:txEl>
                                              <p:pRg st="4" end="4"/>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5389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5388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53884">
                                            <p:txEl>
                                              <p:pRg st="5" end="5"/>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5389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553889"/>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53884">
                                            <p:txEl>
                                              <p:pRg st="6" end="6"/>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5389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553888"/>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553884">
                                            <p:txEl>
                                              <p:pRg st="8" end="8"/>
                                            </p:tx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55389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55389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55389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55389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553884">
                                            <p:txEl>
                                              <p:pRg st="9" end="9"/>
                                            </p:txEl>
                                          </p:spTgt>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55389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55389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55389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553900"/>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55390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55390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553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3860" grpId="0" animBg="1"/>
      <p:bldP spid="2553862" grpId="0" animBg="1"/>
      <p:bldP spid="2553863" grpId="0" animBg="1"/>
      <p:bldP spid="2553864" grpId="0" animBg="1"/>
      <p:bldP spid="2553865" grpId="0" animBg="1"/>
      <p:bldP spid="2553866" grpId="0" animBg="1"/>
      <p:bldP spid="2553867" grpId="0" animBg="1"/>
      <p:bldP spid="2553868" grpId="0" animBg="1"/>
      <p:bldP spid="2553869" grpId="0" animBg="1"/>
      <p:bldP spid="2553870" grpId="0" animBg="1"/>
      <p:bldP spid="2553871" grpId="0" animBg="1"/>
      <p:bldP spid="2553872" grpId="0" animBg="1"/>
      <p:bldP spid="2553873" grpId="0" animBg="1"/>
      <p:bldP spid="2553874" grpId="0" animBg="1"/>
      <p:bldP spid="2553875" grpId="0" animBg="1"/>
      <p:bldP spid="2553876" grpId="0" animBg="1"/>
      <p:bldP spid="2553877" grpId="0" animBg="1"/>
      <p:bldP spid="2553878" grpId="0" animBg="1"/>
      <p:bldP spid="2553879" grpId="0" animBg="1"/>
      <p:bldP spid="2553880" grpId="0" animBg="1"/>
      <p:bldP spid="2553881" grpId="0" animBg="1"/>
      <p:bldP spid="2553882" grpId="0" animBg="1"/>
      <p:bldP spid="2553884" grpId="0" build="p"/>
      <p:bldP spid="2553885" grpId="0" animBg="1"/>
      <p:bldP spid="2553886" grpId="0" animBg="1"/>
      <p:bldP spid="2553887" grpId="0" animBg="1"/>
      <p:bldP spid="2553888" grpId="0" animBg="1"/>
      <p:bldP spid="2553889" grpId="0" animBg="1"/>
      <p:bldP spid="2553890" grpId="0" animBg="1"/>
      <p:bldP spid="2553891" grpId="0" animBg="1"/>
      <p:bldP spid="2553892" grpId="0" animBg="1"/>
      <p:bldP spid="2553893" grpId="0" animBg="1"/>
      <p:bldP spid="2553894" grpId="0" animBg="1"/>
      <p:bldP spid="2553895" grpId="0" animBg="1"/>
      <p:bldP spid="2553896" grpId="0" animBg="1"/>
      <p:bldP spid="2553897" grpId="0" animBg="1"/>
      <p:bldP spid="2553898" grpId="0" animBg="1"/>
      <p:bldP spid="2553899" grpId="0" animBg="1"/>
      <p:bldP spid="2553900" grpId="0" animBg="1"/>
      <p:bldP spid="2553901" grpId="0"/>
      <p:bldP spid="2553902" grpId="0" animBg="1"/>
      <p:bldP spid="255390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a:xfrm>
            <a:off x="1322388" y="-115888"/>
            <a:ext cx="7612062" cy="706438"/>
          </a:xfrm>
        </p:spPr>
        <p:txBody>
          <a:bodyPr/>
          <a:lstStyle/>
          <a:p>
            <a:r>
              <a:rPr lang="en-US" altLang="en-US"/>
              <a:t>Tbox vs. Abox in an Ontology</a:t>
            </a:r>
          </a:p>
        </p:txBody>
      </p:sp>
      <p:sp>
        <p:nvSpPr>
          <p:cNvPr id="3" name="Content Placeholder 2"/>
          <p:cNvSpPr>
            <a:spLocks noGrp="1"/>
          </p:cNvSpPr>
          <p:nvPr>
            <p:ph idx="1"/>
          </p:nvPr>
        </p:nvSpPr>
        <p:spPr>
          <a:xfrm>
            <a:off x="107951" y="981075"/>
            <a:ext cx="8856663" cy="2376488"/>
          </a:xfrm>
        </p:spPr>
        <p:txBody>
          <a:bodyPr/>
          <a:lstStyle/>
          <a:p>
            <a:pPr>
              <a:defRPr/>
            </a:pPr>
            <a:r>
              <a:rPr lang="en-US" sz="2400" dirty="0"/>
              <a:t>There are 2 different types of statements within an ontology:</a:t>
            </a:r>
          </a:p>
          <a:p>
            <a:pPr lvl="1">
              <a:defRPr/>
            </a:pPr>
            <a:r>
              <a:rPr lang="en-US" sz="2000" b="1" dirty="0">
                <a:solidFill>
                  <a:srgbClr val="FF0000"/>
                </a:solidFill>
                <a:effectLst>
                  <a:outerShdw blurRad="38100" dist="38100" dir="2700000" algn="tl">
                    <a:srgbClr val="000000">
                      <a:alpha val="43137"/>
                    </a:srgbClr>
                  </a:outerShdw>
                </a:effectLst>
              </a:rPr>
              <a:t>Tbox</a:t>
            </a:r>
            <a:r>
              <a:rPr lang="en-US" sz="2000" dirty="0"/>
              <a:t> – statement(s) about some concepts (therefore it is the terminology component of a domain model. It defines the vocabulary of the domain);</a:t>
            </a:r>
          </a:p>
          <a:p>
            <a:pPr lvl="1">
              <a:defRPr/>
            </a:pPr>
            <a:r>
              <a:rPr lang="en-US" sz="2000" b="1" dirty="0">
                <a:solidFill>
                  <a:srgbClr val="FF0000"/>
                </a:solidFill>
                <a:effectLst>
                  <a:outerShdw blurRad="38100" dist="38100" dir="2700000" algn="tl">
                    <a:srgbClr val="000000">
                      <a:alpha val="43137"/>
                    </a:srgbClr>
                  </a:outerShdw>
                </a:effectLst>
              </a:rPr>
              <a:t>Abox</a:t>
            </a:r>
            <a:r>
              <a:rPr lang="en-US" sz="2000" dirty="0"/>
              <a:t> – statement(s) about some individuals (therefore it is the assertion component of a domain model. It collects together specific facts about the domain).</a:t>
            </a:r>
          </a:p>
        </p:txBody>
      </p:sp>
      <p:pic>
        <p:nvPicPr>
          <p:cNvPr id="177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1" y="3940249"/>
            <a:ext cx="2200275" cy="19478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71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112" y="3940175"/>
            <a:ext cx="2670175" cy="1074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7158" name="TextBox 3"/>
          <p:cNvSpPr txBox="1">
            <a:spLocks noChangeArrowheads="1"/>
          </p:cNvSpPr>
          <p:nvPr/>
        </p:nvSpPr>
        <p:spPr bwMode="auto">
          <a:xfrm>
            <a:off x="146051" y="3530604"/>
            <a:ext cx="1655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Tbox  component</a:t>
            </a:r>
          </a:p>
        </p:txBody>
      </p:sp>
      <p:sp>
        <p:nvSpPr>
          <p:cNvPr id="177159" name="TextBox 6"/>
          <p:cNvSpPr txBox="1">
            <a:spLocks noChangeArrowheads="1"/>
          </p:cNvSpPr>
          <p:nvPr/>
        </p:nvSpPr>
        <p:spPr bwMode="auto">
          <a:xfrm>
            <a:off x="2668590" y="3530604"/>
            <a:ext cx="2089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Abox  component</a:t>
            </a:r>
          </a:p>
        </p:txBody>
      </p:sp>
      <p:pic>
        <p:nvPicPr>
          <p:cNvPr id="177160"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800" y="3524250"/>
            <a:ext cx="37909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1084263" y="27062"/>
            <a:ext cx="77724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solidFill>
                  <a:schemeClr val="tx2"/>
                </a:solidFill>
              </a:rPr>
              <a:t>RDF Schema (language for simple ontologies)</a:t>
            </a:r>
          </a:p>
        </p:txBody>
      </p:sp>
      <p:sp>
        <p:nvSpPr>
          <p:cNvPr id="178179" name="Rectangle 3"/>
          <p:cNvSpPr>
            <a:spLocks noChangeArrowheads="1"/>
          </p:cNvSpPr>
          <p:nvPr/>
        </p:nvSpPr>
        <p:spPr bwMode="auto">
          <a:xfrm>
            <a:off x="84330" y="2876816"/>
            <a:ext cx="4177159" cy="372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800" dirty="0" err="1">
                <a:solidFill>
                  <a:srgbClr val="0000CC"/>
                </a:solidFill>
              </a:rPr>
              <a:t>rdfs:</a:t>
            </a:r>
            <a:r>
              <a:rPr lang="en-US" altLang="en-US" sz="2800" dirty="0" err="1">
                <a:solidFill>
                  <a:srgbClr val="FF0000"/>
                </a:solidFill>
              </a:rPr>
              <a:t>Resource</a:t>
            </a:r>
            <a:endParaRPr lang="en-US" altLang="en-US" sz="2800" dirty="0">
              <a:solidFill>
                <a:srgbClr val="FF0000"/>
              </a:solidFill>
            </a:endParaRPr>
          </a:p>
          <a:p>
            <a:pPr eaLnBrk="1" hangingPunct="1"/>
            <a:r>
              <a:rPr lang="en-US" altLang="en-US" sz="2800" dirty="0" err="1">
                <a:solidFill>
                  <a:srgbClr val="0000CC"/>
                </a:solidFill>
              </a:rPr>
              <a:t>rdfs:</a:t>
            </a:r>
            <a:r>
              <a:rPr lang="en-US" altLang="en-US" sz="2800" dirty="0" err="1">
                <a:solidFill>
                  <a:srgbClr val="FF0000"/>
                </a:solidFill>
              </a:rPr>
              <a:t>Class</a:t>
            </a:r>
            <a:endParaRPr lang="en-US" altLang="en-US" sz="2800" dirty="0">
              <a:solidFill>
                <a:srgbClr val="FF0000"/>
              </a:solidFill>
            </a:endParaRPr>
          </a:p>
          <a:p>
            <a:pPr eaLnBrk="1" hangingPunct="1"/>
            <a:r>
              <a:rPr lang="en-US" altLang="en-US" sz="2800" dirty="0" err="1">
                <a:solidFill>
                  <a:srgbClr val="0000CC"/>
                </a:solidFill>
              </a:rPr>
              <a:t>rdfs:</a:t>
            </a:r>
            <a:r>
              <a:rPr lang="en-US" altLang="en-US" sz="2800" dirty="0" err="1">
                <a:solidFill>
                  <a:srgbClr val="FF0000"/>
                </a:solidFill>
              </a:rPr>
              <a:t>domain</a:t>
            </a:r>
            <a:endParaRPr lang="en-US" altLang="en-US" sz="2800" dirty="0">
              <a:solidFill>
                <a:srgbClr val="FF0000"/>
              </a:solidFill>
            </a:endParaRPr>
          </a:p>
          <a:p>
            <a:pPr eaLnBrk="1" hangingPunct="1"/>
            <a:r>
              <a:rPr lang="en-US" altLang="en-US" sz="2800" dirty="0" err="1">
                <a:solidFill>
                  <a:srgbClr val="0000CC"/>
                </a:solidFill>
              </a:rPr>
              <a:t>rdfs:</a:t>
            </a:r>
            <a:r>
              <a:rPr lang="en-US" altLang="en-US" sz="2800" dirty="0" err="1">
                <a:solidFill>
                  <a:srgbClr val="FF0000"/>
                </a:solidFill>
              </a:rPr>
              <a:t>range</a:t>
            </a:r>
            <a:endParaRPr lang="en-US" altLang="en-US" sz="2800" dirty="0"/>
          </a:p>
          <a:p>
            <a:pPr eaLnBrk="1" hangingPunct="1"/>
            <a:r>
              <a:rPr lang="en-US" altLang="en-US" sz="2800" dirty="0" err="1">
                <a:solidFill>
                  <a:srgbClr val="0000CC"/>
                </a:solidFill>
              </a:rPr>
              <a:t>rdfs:</a:t>
            </a:r>
            <a:r>
              <a:rPr lang="en-US" altLang="en-US" sz="2800" dirty="0" err="1">
                <a:solidFill>
                  <a:srgbClr val="FF0000"/>
                </a:solidFill>
              </a:rPr>
              <a:t>subClassOf</a:t>
            </a:r>
            <a:endParaRPr lang="en-US" altLang="en-US" sz="2800" dirty="0">
              <a:solidFill>
                <a:srgbClr val="FF0000"/>
              </a:solidFill>
            </a:endParaRPr>
          </a:p>
          <a:p>
            <a:pPr eaLnBrk="1" hangingPunct="1"/>
            <a:r>
              <a:rPr lang="en-US" altLang="en-US" sz="2800" dirty="0" err="1">
                <a:solidFill>
                  <a:srgbClr val="0000CC"/>
                </a:solidFill>
              </a:rPr>
              <a:t>rdfs:</a:t>
            </a:r>
            <a:r>
              <a:rPr lang="en-US" altLang="en-US" sz="2800" dirty="0" err="1">
                <a:solidFill>
                  <a:srgbClr val="FF0000"/>
                </a:solidFill>
              </a:rPr>
              <a:t>subPropertyOf</a:t>
            </a:r>
            <a:endParaRPr lang="en-US" altLang="en-US" sz="2800" dirty="0">
              <a:solidFill>
                <a:srgbClr val="FF0000"/>
              </a:solidFill>
            </a:endParaRPr>
          </a:p>
          <a:p>
            <a:pPr eaLnBrk="1" hangingPunct="1"/>
            <a:r>
              <a:rPr lang="en-US" altLang="en-US" sz="2800" dirty="0">
                <a:solidFill>
                  <a:srgbClr val="FF0000"/>
                </a:solidFill>
              </a:rPr>
              <a:t>…</a:t>
            </a:r>
            <a:endParaRPr lang="en-US" altLang="en-US" sz="2800" dirty="0"/>
          </a:p>
        </p:txBody>
      </p:sp>
      <p:sp>
        <p:nvSpPr>
          <p:cNvPr id="178180" name="TextBox 3"/>
          <p:cNvSpPr txBox="1">
            <a:spLocks noChangeArrowheads="1"/>
          </p:cNvSpPr>
          <p:nvPr/>
        </p:nvSpPr>
        <p:spPr bwMode="auto">
          <a:xfrm>
            <a:off x="1547815" y="692188"/>
            <a:ext cx="7416800" cy="1077218"/>
          </a:xfrm>
          <a:prstGeom prst="rect">
            <a:avLst/>
          </a:prstGeom>
          <a:solidFill>
            <a:schemeClr val="accent1"/>
          </a:solidFill>
          <a:ln w="1905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t>RDF schema is a semantic </a:t>
            </a:r>
            <a:r>
              <a:rPr lang="en-US" altLang="en-US" sz="1600" u="sng"/>
              <a:t>extension of RDF</a:t>
            </a:r>
            <a:r>
              <a:rPr lang="en-US" altLang="en-US" sz="1600"/>
              <a:t> used for </a:t>
            </a:r>
            <a:r>
              <a:rPr lang="en-US" altLang="en-US" sz="1600" u="sng"/>
              <a:t>simple ontologies</a:t>
            </a:r>
            <a:r>
              <a:rPr lang="en-US" altLang="en-US" sz="1600"/>
              <a:t>’ design. The RDF schema language is used for declaring basic class and types when describing the terms used in RDF and are used to determine characteristics of other resources, such as the domains and ranges of properties.</a:t>
            </a:r>
          </a:p>
        </p:txBody>
      </p:sp>
      <p:sp>
        <p:nvSpPr>
          <p:cNvPr id="2" name="TextBox 1"/>
          <p:cNvSpPr txBox="1"/>
          <p:nvPr/>
        </p:nvSpPr>
        <p:spPr>
          <a:xfrm>
            <a:off x="4846085" y="2191072"/>
            <a:ext cx="4032250" cy="646113"/>
          </a:xfrm>
          <a:prstGeom prst="rect">
            <a:avLst/>
          </a:prstGeom>
          <a:solidFill>
            <a:schemeClr val="bg1">
              <a:lumMod val="75000"/>
            </a:schemeClr>
          </a:solidFill>
          <a:ln w="19050">
            <a:solidFill>
              <a:schemeClr val="tx1"/>
            </a:solidFill>
          </a:ln>
        </p:spPr>
        <p:txBody>
          <a:bodyPr>
            <a:spAutoFit/>
          </a:bodyPr>
          <a:lstStyle/>
          <a:p>
            <a:pPr>
              <a:defRPr/>
            </a:pPr>
            <a:r>
              <a:rPr lang="en-US" sz="1800" dirty="0"/>
              <a:t>RDF Schema provides a data-modelling vocabulary for RDF data. </a:t>
            </a:r>
          </a:p>
        </p:txBody>
      </p:sp>
      <p:sp>
        <p:nvSpPr>
          <p:cNvPr id="178182" name="TextBox 2"/>
          <p:cNvSpPr txBox="1">
            <a:spLocks noChangeArrowheads="1"/>
          </p:cNvSpPr>
          <p:nvPr/>
        </p:nvSpPr>
        <p:spPr bwMode="auto">
          <a:xfrm>
            <a:off x="4721225" y="1759946"/>
            <a:ext cx="432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hlinkClick r:id="rId2"/>
              </a:rPr>
              <a:t>http://www.w3.org/TR/rdf-schema/</a:t>
            </a:r>
            <a:r>
              <a:rPr lang="en-US" altLang="en-US" sz="2000" dirty="0"/>
              <a:t> </a:t>
            </a:r>
          </a:p>
        </p:txBody>
      </p:sp>
      <p:sp>
        <p:nvSpPr>
          <p:cNvPr id="4" name="TextBox 3"/>
          <p:cNvSpPr txBox="1"/>
          <p:nvPr/>
        </p:nvSpPr>
        <p:spPr>
          <a:xfrm>
            <a:off x="3851921" y="4005064"/>
            <a:ext cx="4978130" cy="2308324"/>
          </a:xfrm>
          <a:prstGeom prst="rect">
            <a:avLst/>
          </a:prstGeom>
          <a:solidFill>
            <a:schemeClr val="bg1">
              <a:lumMod val="75000"/>
            </a:schemeClr>
          </a:solidFill>
          <a:ln w="19050">
            <a:solidFill>
              <a:schemeClr val="tx1"/>
            </a:solidFill>
          </a:ln>
        </p:spPr>
        <p:txBody>
          <a:bodyPr wrap="square">
            <a:spAutoFit/>
          </a:bodyPr>
          <a:lstStyle/>
          <a:p>
            <a:pPr>
              <a:defRPr/>
            </a:pPr>
            <a:r>
              <a:rPr lang="en-US" sz="1800" dirty="0"/>
              <a:t>The RDF Schema class and property system is similar to the type systems of object-oriented programming languages such as Java. RDF Schema differs from many such systems in that instead of defining a class in terms of the properties its instances may have, RDF Schema describes properties in terms of the classes of resources to which they apply.</a:t>
            </a:r>
          </a:p>
        </p:txBody>
      </p:sp>
      <p:sp>
        <p:nvSpPr>
          <p:cNvPr id="178184" name="TextBox 4"/>
          <p:cNvSpPr txBox="1">
            <a:spLocks noChangeArrowheads="1"/>
          </p:cNvSpPr>
          <p:nvPr/>
        </p:nvSpPr>
        <p:spPr bwMode="auto">
          <a:xfrm>
            <a:off x="3918391" y="2983532"/>
            <a:ext cx="38165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t>The namespaces are identified by:</a:t>
            </a:r>
          </a:p>
        </p:txBody>
      </p:sp>
      <p:sp>
        <p:nvSpPr>
          <p:cNvPr id="5" name="Rectangle 1"/>
          <p:cNvSpPr>
            <a:spLocks noChangeArrowheads="1"/>
          </p:cNvSpPr>
          <p:nvPr/>
        </p:nvSpPr>
        <p:spPr bwMode="auto">
          <a:xfrm>
            <a:off x="84298" y="2431610"/>
            <a:ext cx="3744416" cy="338554"/>
          </a:xfrm>
          <a:prstGeom prst="rect">
            <a:avLst/>
          </a:prstGeom>
          <a:solidFill>
            <a:srgbClr val="FFFF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1600" b="0" i="0" u="none" strike="noStrike" cap="none" normalizeH="0" baseline="0" dirty="0">
                <a:ln>
                  <a:noFill/>
                </a:ln>
                <a:solidFill>
                  <a:srgbClr val="FF4500"/>
                </a:solidFill>
                <a:effectLst/>
                <a:latin typeface="+mn-lt"/>
              </a:rPr>
              <a:t>rdf:Property</a:t>
            </a:r>
            <a:r>
              <a:rPr kumimoji="0" lang="en-US" altLang="fi-FI" sz="600" b="0" i="0" u="none" strike="noStrike" cap="none" normalizeH="0" baseline="0" dirty="0">
                <a:ln>
                  <a:noFill/>
                </a:ln>
                <a:solidFill>
                  <a:srgbClr val="000000"/>
                </a:solidFill>
                <a:effectLst/>
                <a:latin typeface="+mn-lt"/>
              </a:rPr>
              <a:t>  </a:t>
            </a:r>
            <a:r>
              <a:rPr kumimoji="0" lang="en-US" altLang="fi-FI" sz="1200" b="0" i="0" u="none" strike="noStrike" cap="none" normalizeH="0" baseline="0" dirty="0">
                <a:ln>
                  <a:noFill/>
                </a:ln>
                <a:solidFill>
                  <a:srgbClr val="000000"/>
                </a:solidFill>
                <a:effectLst/>
                <a:latin typeface="+mn-lt"/>
              </a:rPr>
              <a:t>is the class of RDF properties</a:t>
            </a:r>
          </a:p>
        </p:txBody>
      </p:sp>
      <p:sp>
        <p:nvSpPr>
          <p:cNvPr id="6" name="Rectangle 2"/>
          <p:cNvSpPr>
            <a:spLocks noChangeArrowheads="1"/>
          </p:cNvSpPr>
          <p:nvPr/>
        </p:nvSpPr>
        <p:spPr bwMode="auto">
          <a:xfrm>
            <a:off x="80237" y="1873332"/>
            <a:ext cx="3748477" cy="553998"/>
          </a:xfrm>
          <a:prstGeom prst="rect">
            <a:avLst/>
          </a:prstGeom>
          <a:solidFill>
            <a:srgbClr val="FFFF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1800" b="0" i="0" u="none" strike="noStrike" cap="none" normalizeH="0" baseline="0" dirty="0">
                <a:ln>
                  <a:noFill/>
                </a:ln>
                <a:solidFill>
                  <a:srgbClr val="FF4500"/>
                </a:solidFill>
                <a:effectLst/>
                <a:latin typeface="+mn-lt"/>
              </a:rPr>
              <a:t>rdf:type</a:t>
            </a:r>
            <a:r>
              <a:rPr kumimoji="0" lang="en-US" altLang="fi-FI" sz="1200" b="0" i="0" u="none" strike="noStrike" cap="none" normalizeH="0" baseline="0" dirty="0">
                <a:ln>
                  <a:noFill/>
                </a:ln>
                <a:solidFill>
                  <a:srgbClr val="000000"/>
                </a:solidFill>
                <a:effectLst/>
                <a:latin typeface="+mn-lt"/>
                <a:cs typeface="Arial" panose="020B0604020202020204" pitchFamily="34" charset="0"/>
              </a:rPr>
              <a:t> is an instance of </a:t>
            </a:r>
            <a:r>
              <a:rPr kumimoji="0" lang="en-US" altLang="fi-FI" sz="1200" b="0" i="0" u="none" strike="noStrike" cap="none" normalizeH="0" baseline="0" dirty="0">
                <a:ln>
                  <a:noFill/>
                </a:ln>
                <a:solidFill>
                  <a:srgbClr val="FF4500"/>
                </a:solidFill>
                <a:effectLst/>
                <a:latin typeface="+mn-lt"/>
                <a:cs typeface="Arial" panose="020B0604020202020204" pitchFamily="34" charset="0"/>
                <a:hlinkClick r:id="rId3"/>
              </a:rPr>
              <a:t>rdf:Property</a:t>
            </a:r>
            <a:r>
              <a:rPr kumimoji="0" lang="en-US" altLang="fi-FI" sz="1200" b="0" i="0" u="none" strike="noStrike" cap="none" normalizeH="0" baseline="0" dirty="0">
                <a:ln>
                  <a:noFill/>
                </a:ln>
                <a:solidFill>
                  <a:srgbClr val="000000"/>
                </a:solidFill>
                <a:effectLst/>
                <a:latin typeface="+mn-lt"/>
                <a:cs typeface="Arial" panose="020B0604020202020204" pitchFamily="34" charset="0"/>
              </a:rPr>
              <a:t> that is used to state that a resource is an instance of a class</a:t>
            </a:r>
            <a:r>
              <a:rPr kumimoji="0" lang="en-US" altLang="fi-FI" sz="1200" b="0" i="0" u="none" strike="noStrike" cap="none" normalizeH="0" baseline="0" dirty="0">
                <a:ln>
                  <a:noFill/>
                </a:ln>
                <a:solidFill>
                  <a:schemeClr val="tx1"/>
                </a:solidFill>
                <a:effectLst/>
                <a:latin typeface="+mn-lt"/>
              </a:rPr>
              <a:t> </a:t>
            </a:r>
          </a:p>
        </p:txBody>
      </p:sp>
      <p:sp>
        <p:nvSpPr>
          <p:cNvPr id="7" name="Rectangle 6"/>
          <p:cNvSpPr/>
          <p:nvPr/>
        </p:nvSpPr>
        <p:spPr>
          <a:xfrm>
            <a:off x="3918391" y="3352864"/>
            <a:ext cx="4968677" cy="523220"/>
          </a:xfrm>
          <a:prstGeom prst="rect">
            <a:avLst/>
          </a:prstGeom>
        </p:spPr>
        <p:txBody>
          <a:bodyPr wrap="square">
            <a:spAutoFit/>
          </a:bodyPr>
          <a:lstStyle/>
          <a:p>
            <a:pPr>
              <a:defRPr/>
            </a:pPr>
            <a:r>
              <a:rPr lang="en-US" dirty="0"/>
              <a:t>@prefix	</a:t>
            </a:r>
            <a:r>
              <a:rPr lang="en-US" dirty="0" err="1"/>
              <a:t>rdf</a:t>
            </a:r>
            <a:r>
              <a:rPr lang="en-US" dirty="0"/>
              <a:t>:    </a:t>
            </a:r>
            <a:r>
              <a:rPr lang="en-US" altLang="en-US" dirty="0"/>
              <a:t>&lt;</a:t>
            </a:r>
            <a:r>
              <a:rPr lang="en-US" altLang="en-US" sz="1200" dirty="0">
                <a:hlinkClick r:id="rId4"/>
              </a:rPr>
              <a:t>http://www.w3.org/1999/02/22-rdf-syntax-ns#</a:t>
            </a:r>
            <a:r>
              <a:rPr lang="en-US" altLang="en-US" dirty="0"/>
              <a:t>&gt; .</a:t>
            </a:r>
            <a:endParaRPr lang="en-US" dirty="0"/>
          </a:p>
          <a:p>
            <a:pPr>
              <a:defRPr/>
            </a:pPr>
            <a:r>
              <a:rPr lang="en-US" dirty="0"/>
              <a:t>@prefix	</a:t>
            </a:r>
            <a:r>
              <a:rPr lang="en-US" dirty="0" err="1"/>
              <a:t>rdfs</a:t>
            </a:r>
            <a:r>
              <a:rPr lang="en-US" dirty="0"/>
              <a:t>:  </a:t>
            </a:r>
            <a:r>
              <a:rPr lang="en-US" altLang="en-US" dirty="0"/>
              <a:t>&lt;</a:t>
            </a:r>
            <a:r>
              <a:rPr lang="en-US" altLang="en-US" sz="1200" dirty="0">
                <a:hlinkClick r:id="rId5"/>
              </a:rPr>
              <a:t>http://www.w3.org/2000/01/rdf-schema#</a:t>
            </a:r>
            <a:r>
              <a:rPr lang="en-US" altLang="en-US" dirty="0"/>
              <a:t>&gt; .</a:t>
            </a:r>
            <a:endParaRPr lang="en-US"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18000" tIns="10800" rIns="18000" bIns="10800" numCol="1" anchor="ctr" anchorCtr="1"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18000" tIns="10800" rIns="18000" bIns="10800" numCol="1" anchor="ctr" anchorCtr="1"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Notebook">
  <a:themeElements>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2">
        <a:dk1>
          <a:srgbClr val="402000"/>
        </a:dk1>
        <a:lt1>
          <a:srgbClr val="FFFFFF"/>
        </a:lt1>
        <a:dk2>
          <a:srgbClr val="996633"/>
        </a:dk2>
        <a:lt2>
          <a:srgbClr val="A08366"/>
        </a:lt2>
        <a:accent1>
          <a:srgbClr val="CE9964"/>
        </a:accent1>
        <a:accent2>
          <a:srgbClr val="CD3333"/>
        </a:accent2>
        <a:accent3>
          <a:srgbClr val="FFFFFF"/>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tebook 4">
        <a:dk1>
          <a:srgbClr val="1C1C1C"/>
        </a:dk1>
        <a:lt1>
          <a:srgbClr val="FFFFFF"/>
        </a:lt1>
        <a:dk2>
          <a:srgbClr val="000066"/>
        </a:dk2>
        <a:lt2>
          <a:srgbClr val="666699"/>
        </a:lt2>
        <a:accent1>
          <a:srgbClr val="FF5050"/>
        </a:accent1>
        <a:accent2>
          <a:srgbClr val="009999"/>
        </a:accent2>
        <a:accent3>
          <a:srgbClr val="FFFFFF"/>
        </a:accent3>
        <a:accent4>
          <a:srgbClr val="161616"/>
        </a:accent4>
        <a:accent5>
          <a:srgbClr val="FFB3B3"/>
        </a:accent5>
        <a:accent6>
          <a:srgbClr val="008A8A"/>
        </a:accent6>
        <a:hlink>
          <a:srgbClr val="3366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Notebook">
  <a:themeElements>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2">
        <a:dk1>
          <a:srgbClr val="402000"/>
        </a:dk1>
        <a:lt1>
          <a:srgbClr val="FFFFFF"/>
        </a:lt1>
        <a:dk2>
          <a:srgbClr val="996633"/>
        </a:dk2>
        <a:lt2>
          <a:srgbClr val="A08366"/>
        </a:lt2>
        <a:accent1>
          <a:srgbClr val="CE9964"/>
        </a:accent1>
        <a:accent2>
          <a:srgbClr val="CD3333"/>
        </a:accent2>
        <a:accent3>
          <a:srgbClr val="FFFFFF"/>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tebook 4">
        <a:dk1>
          <a:srgbClr val="1C1C1C"/>
        </a:dk1>
        <a:lt1>
          <a:srgbClr val="FFFFFF"/>
        </a:lt1>
        <a:dk2>
          <a:srgbClr val="000066"/>
        </a:dk2>
        <a:lt2>
          <a:srgbClr val="666699"/>
        </a:lt2>
        <a:accent1>
          <a:srgbClr val="FF5050"/>
        </a:accent1>
        <a:accent2>
          <a:srgbClr val="009999"/>
        </a:accent2>
        <a:accent3>
          <a:srgbClr val="FFFFFF"/>
        </a:accent3>
        <a:accent4>
          <a:srgbClr val="161616"/>
        </a:accent4>
        <a:accent5>
          <a:srgbClr val="FFB3B3"/>
        </a:accent5>
        <a:accent6>
          <a:srgbClr val="008A8A"/>
        </a:accent6>
        <a:hlink>
          <a:srgbClr val="3366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Notebook">
  <a:themeElements>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2">
        <a:dk1>
          <a:srgbClr val="402000"/>
        </a:dk1>
        <a:lt1>
          <a:srgbClr val="FFFFFF"/>
        </a:lt1>
        <a:dk2>
          <a:srgbClr val="996633"/>
        </a:dk2>
        <a:lt2>
          <a:srgbClr val="A08366"/>
        </a:lt2>
        <a:accent1>
          <a:srgbClr val="CE9964"/>
        </a:accent1>
        <a:accent2>
          <a:srgbClr val="CD3333"/>
        </a:accent2>
        <a:accent3>
          <a:srgbClr val="FFFFFF"/>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tebook 4">
        <a:dk1>
          <a:srgbClr val="1C1C1C"/>
        </a:dk1>
        <a:lt1>
          <a:srgbClr val="FFFFFF"/>
        </a:lt1>
        <a:dk2>
          <a:srgbClr val="000066"/>
        </a:dk2>
        <a:lt2>
          <a:srgbClr val="666699"/>
        </a:lt2>
        <a:accent1>
          <a:srgbClr val="FF5050"/>
        </a:accent1>
        <a:accent2>
          <a:srgbClr val="009999"/>
        </a:accent2>
        <a:accent3>
          <a:srgbClr val="FFFFFF"/>
        </a:accent3>
        <a:accent4>
          <a:srgbClr val="161616"/>
        </a:accent4>
        <a:accent5>
          <a:srgbClr val="FFB3B3"/>
        </a:accent5>
        <a:accent6>
          <a:srgbClr val="008A8A"/>
        </a:accent6>
        <a:hlink>
          <a:srgbClr val="3366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3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xford">
  <a:themeElements>
    <a:clrScheme name="Oxfo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xfo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Oxfo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xfo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xfo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xfo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xfo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xfo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xfo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xfo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xfo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xfo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xfo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xfo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Oxford">
  <a:themeElements>
    <a:clrScheme name="Oxfo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xfo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Oxfo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xfo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xfo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xfo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xfo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xfo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xfo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xfo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xfo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xfo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xfo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xfo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xford">
  <a:themeElements>
    <a:clrScheme name="Oxfo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xfo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Oxfo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xfo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xfo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xfo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xfo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xfo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xfo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xfo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xfo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xfo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xfo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xfo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niManchester">
  <a:themeElements>
    <a:clrScheme name="UniManche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niManche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UniManche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niManche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niManche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niManche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niManche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niManche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niManche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niManche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niManche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niManche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niManche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niManche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13398</TotalTime>
  <Words>38595</Words>
  <Application>Microsoft Office PowerPoint</Application>
  <PresentationFormat>On-screen Show (4:3)</PresentationFormat>
  <Paragraphs>3798</Paragraphs>
  <Slides>364</Slides>
  <Notes>17</Notes>
  <HiddenSlides>52</HiddenSlides>
  <MMClips>1</MMClips>
  <ScaleCrop>false</ScaleCrop>
  <HeadingPairs>
    <vt:vector size="8" baseType="variant">
      <vt:variant>
        <vt:lpstr>Fonts Used</vt:lpstr>
      </vt:variant>
      <vt:variant>
        <vt:i4>24</vt:i4>
      </vt:variant>
      <vt:variant>
        <vt:lpstr>Theme</vt:lpstr>
      </vt:variant>
      <vt:variant>
        <vt:i4>47</vt:i4>
      </vt:variant>
      <vt:variant>
        <vt:lpstr>Embedded OLE Servers</vt:lpstr>
      </vt:variant>
      <vt:variant>
        <vt:i4>7</vt:i4>
      </vt:variant>
      <vt:variant>
        <vt:lpstr>Slide Titles</vt:lpstr>
      </vt:variant>
      <vt:variant>
        <vt:i4>364</vt:i4>
      </vt:variant>
    </vt:vector>
  </HeadingPairs>
  <TitlesOfParts>
    <vt:vector size="442" baseType="lpstr">
      <vt:lpstr>Gulim</vt:lpstr>
      <vt:lpstr>PMingLiU</vt:lpstr>
      <vt:lpstr>Arial</vt:lpstr>
      <vt:lpstr>Arial Narrow</vt:lpstr>
      <vt:lpstr>Arial Unicode MS</vt:lpstr>
      <vt:lpstr>Calibri</vt:lpstr>
      <vt:lpstr>Calibri Light</vt:lpstr>
      <vt:lpstr>Cambria Math</vt:lpstr>
      <vt:lpstr>Charcoal</vt:lpstr>
      <vt:lpstr>cmsy10</vt:lpstr>
      <vt:lpstr>Comic Sans MS</vt:lpstr>
      <vt:lpstr>Courier New</vt:lpstr>
      <vt:lpstr>Impact</vt:lpstr>
      <vt:lpstr>Linux Libertine</vt:lpstr>
      <vt:lpstr>Microsoft Sans Serif</vt:lpstr>
      <vt:lpstr>Monotype Sorts</vt:lpstr>
      <vt:lpstr>SchoolBook</vt:lpstr>
      <vt:lpstr>Symbol</vt:lpstr>
      <vt:lpstr>Tahoma</vt:lpstr>
      <vt:lpstr>TheSans B5 Plain</vt:lpstr>
      <vt:lpstr>Times</vt:lpstr>
      <vt:lpstr>Times New Roman</vt:lpstr>
      <vt:lpstr>Verdana</vt:lpstr>
      <vt:lpstr>Wingdings</vt:lpstr>
      <vt:lpstr>Default Design</vt:lpstr>
      <vt:lpstr>6_Notebook</vt:lpstr>
      <vt:lpstr>7_Notebook</vt:lpstr>
      <vt:lpstr>8_Notebook</vt:lpstr>
      <vt:lpstr>2_Oxford</vt:lpstr>
      <vt:lpstr>7_Oxford</vt:lpstr>
      <vt:lpstr>8_Oxford</vt:lpstr>
      <vt:lpstr>UniManchester</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Serene</vt:lpstr>
      <vt:lpstr>34_Office Theme</vt:lpstr>
      <vt:lpstr>35_Office Theme</vt:lpstr>
      <vt:lpstr>1_Serene</vt:lpstr>
      <vt:lpstr>53_Office Theme</vt:lpstr>
      <vt:lpstr>Photo Editor Photo</vt:lpstr>
      <vt:lpstr>Picture</vt:lpstr>
      <vt:lpstr>Document</vt:lpstr>
      <vt:lpstr>Kaava</vt:lpstr>
      <vt:lpstr>Microsoft Draw Drawing</vt:lpstr>
      <vt:lpstr>MSDraw.Drawing.8.2</vt:lpstr>
      <vt:lpstr>Microsoft Drawing</vt:lpstr>
      <vt:lpstr>Semantic Web: State of the Art and Opportunities</vt:lpstr>
      <vt:lpstr>PowerPoint Presentation</vt:lpstr>
      <vt:lpstr>NOTICE</vt:lpstr>
      <vt:lpstr>PowerPoint Presentation</vt:lpstr>
      <vt:lpstr>PowerPoint Presentation</vt:lpstr>
      <vt:lpstr>PowerPoint Presentation</vt:lpstr>
      <vt:lpstr>Origin of the Semantic Web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(a popular term used in Semantic Web domain)</vt:lpstr>
      <vt:lpstr>PowerPoint Presentation</vt:lpstr>
      <vt:lpstr>Semantic Relation as RDF statement (so called “object property”)</vt:lpstr>
      <vt:lpstr>Semantic Property as RDF statement  (so called “datatype property”)</vt:lpstr>
      <vt:lpstr>Semantic Network of Web Resources</vt:lpstr>
      <vt:lpstr>Resources and URIs</vt:lpstr>
      <vt:lpstr>URI vs. URL vs. URN</vt:lpstr>
      <vt:lpstr>URI “aliases” and Introduction to Linked Data</vt:lpstr>
      <vt:lpstr>URI “aliases” and Introduction to Linked Data</vt:lpstr>
      <vt:lpstr>URI “aliases” and Introduction to Linked Data</vt:lpstr>
      <vt:lpstr>URI “aliases” and Introduction to Linked Data</vt:lpstr>
      <vt:lpstr>URI “aliases” and Introduction to Linked Data</vt:lpstr>
      <vt:lpstr>URI “aliases” and Introduction to Linked Data</vt:lpstr>
      <vt:lpstr>URI “aliases” and Introduction to Linked Data</vt:lpstr>
      <vt:lpstr>Need for linked data (example)</vt:lpstr>
      <vt:lpstr>PowerPoint Presentation</vt:lpstr>
      <vt:lpstr>Relationships between URIs illustrated</vt:lpstr>
      <vt:lpstr>RDF Statement (two simplest basic structures)</vt:lpstr>
      <vt:lpstr>Making RDF Statements is like filling a questionnaire form</vt:lpstr>
      <vt:lpstr>Making RDF Statements is like filling a questionnaire form</vt:lpstr>
      <vt:lpstr>Making RDF Statements is like filling a questionnaire form</vt:lpstr>
      <vt:lpstr>Making RDF Statements is like filling a questionnaire form</vt:lpstr>
      <vt:lpstr>Concepts vs. URIs</vt:lpstr>
      <vt:lpstr>Concepts vs. URIs</vt:lpstr>
      <vt:lpstr>Concepts vs. URIs</vt:lpstr>
      <vt:lpstr>Concepts vs. URIs</vt:lpstr>
      <vt:lpstr>Concepts vs. URIs</vt:lpstr>
      <vt:lpstr>Concepts vs. URIs</vt:lpstr>
      <vt:lpstr>Concepts vs. URIs</vt:lpstr>
      <vt:lpstr>Example of RDF Statement</vt:lpstr>
      <vt:lpstr>RDF statement example in RDF/XML serialization syntax</vt:lpstr>
      <vt:lpstr>RDF Example in serialization syntax (subject of statement)</vt:lpstr>
      <vt:lpstr>RDF Example in serialization syntax (predicate of statement)</vt:lpstr>
      <vt:lpstr>RDF Example in serialization syntax (object of statement)</vt:lpstr>
      <vt:lpstr>RDF Example in serialization syntax (reference to ontology)</vt:lpstr>
      <vt:lpstr>Same RDF statement in RDF/XML Abbreviated Syntax</vt:lpstr>
      <vt:lpstr>Abbreviated Syntax Example (1)</vt:lpstr>
      <vt:lpstr>Abbreviated Syntax Example (2)</vt:lpstr>
      <vt:lpstr>Abbreviated Syntax Example (3)</vt:lpstr>
      <vt:lpstr>Abbreviated Syntax Example (4)</vt:lpstr>
      <vt:lpstr>Template/frame for RDF statement</vt:lpstr>
      <vt:lpstr>RDF  N3 syntax</vt:lpstr>
      <vt:lpstr>RDF  N3 syntax</vt:lpstr>
      <vt:lpstr>Template/frame for RDF statement (N3)</vt:lpstr>
      <vt:lpstr>Template/frame for RDF statement (N3)</vt:lpstr>
      <vt:lpstr>Some N3 syntax specifics</vt:lpstr>
      <vt:lpstr>Some N3 syntax specifics</vt:lpstr>
      <vt:lpstr>Some N3 syntax specifics</vt:lpstr>
      <vt:lpstr>Some N3 syntax specifics</vt:lpstr>
      <vt:lpstr>Some N3 syntax specifics</vt:lpstr>
      <vt:lpstr>Some N3 syntax specifics</vt:lpstr>
      <vt:lpstr>Some N3 syntax draft plans (collections)</vt:lpstr>
      <vt:lpstr>Some N3 syntax draft plans (statements about statements)</vt:lpstr>
      <vt:lpstr>Some N3 syntax draft plans (rules)</vt:lpstr>
      <vt:lpstr>SWRL rules in N3 syntax (as it is now)</vt:lpstr>
      <vt:lpstr>RDF  N3 examples</vt:lpstr>
      <vt:lpstr>RDF  N3 examples</vt:lpstr>
      <vt:lpstr>RDF  N3 examples</vt:lpstr>
      <vt:lpstr>Online RDF translator</vt:lpstr>
      <vt:lpstr>Online RDF translator (option 2)</vt:lpstr>
      <vt:lpstr>… lets validate the translation</vt:lpstr>
      <vt:lpstr>… and see the semantic graph</vt:lpstr>
      <vt:lpstr>Just for fun … lets ask ChatGPT</vt:lpstr>
      <vt:lpstr>Online RDF translator (“Ora Lassila” example)</vt:lpstr>
      <vt:lpstr>RDF/N3 example (blank node with [ ])</vt:lpstr>
      <vt:lpstr>… lets translate it to RDF/XML …</vt:lpstr>
      <vt:lpstr>… and check with RDF/XML validator</vt:lpstr>
      <vt:lpstr>… and see the semantic graph</vt:lpstr>
      <vt:lpstr>N3 vs. TURTLE</vt:lpstr>
      <vt:lpstr>PowerPoint Presentation</vt:lpstr>
      <vt:lpstr>PowerPoint Presentation</vt:lpstr>
      <vt:lpstr>PowerPoint Presentation</vt:lpstr>
      <vt:lpstr>What is an Ontology?</vt:lpstr>
      <vt:lpstr>What is an Ontology?</vt:lpstr>
      <vt:lpstr>What is an Ontology?</vt:lpstr>
      <vt:lpstr>PowerPoint Presentation</vt:lpstr>
      <vt:lpstr>Description Logic Semantics</vt:lpstr>
      <vt:lpstr>Tbox vs. Abox in an Ontology</vt:lpstr>
      <vt:lpstr>PowerPoint Presentation</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vt:lpstr>
      <vt:lpstr>RDFS example (translate to RDF/XML)</vt:lpstr>
      <vt:lpstr>… and validate RDF/XML</vt:lpstr>
      <vt:lpstr>RDFS example (continue)</vt:lpstr>
      <vt:lpstr>… then we got translation to RDF/XML</vt:lpstr>
      <vt:lpstr>… validating RDF/XML</vt:lpstr>
      <vt:lpstr>… and see the semantic graph</vt:lpstr>
      <vt:lpstr>… then we publish RDF/XML as OWL file to the right place in the Web</vt:lpstr>
      <vt:lpstr>Opening file in Protégé (Screenshot 1)</vt:lpstr>
      <vt:lpstr>Opening file in Protégé (Screenshot 2)</vt:lpstr>
      <vt:lpstr>Try this online ontology visualization service:</vt:lpstr>
      <vt:lpstr>Dublin Core</vt:lpstr>
      <vt:lpstr>Dublin Core (15 basic properties):</vt:lpstr>
      <vt:lpstr>Dublin Core (15 basic properties):</vt:lpstr>
      <vt:lpstr>Dublin Core as of 2021 (15 basic properties and their typical datatypes):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DBpedia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OWL on one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to look for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(formalised rules)</vt:lpstr>
      <vt:lpstr>Example (reasoning, 1-st step)</vt:lpstr>
      <vt:lpstr>Example (reasoning, 2-nd step)</vt:lpstr>
      <vt:lpstr>Example (reasoning, 3-rd step)</vt:lpstr>
      <vt:lpstr>Example (reasoning, 4-th step)</vt:lpstr>
      <vt:lpstr>Example (reasoning, 5-th step)</vt:lpstr>
      <vt:lpstr>Example (reasoning, reaching terminal state)</vt:lpstr>
      <vt:lpstr>PowerPoint Presentation</vt:lpstr>
      <vt:lpstr>PowerPoint Presentation</vt:lpstr>
      <vt:lpstr>PowerPoint Presentation</vt:lpstr>
      <vt:lpstr>Example (asynchronous reasoning tree)</vt:lpstr>
      <vt:lpstr>Temporal Rules</vt:lpstr>
      <vt:lpstr>Lifetime of a Relation</vt:lpstr>
      <vt:lpstr>Example (Initial state of the network)</vt:lpstr>
      <vt:lpstr>Example (Network evolution)</vt:lpstr>
      <vt:lpstr>Restoration Time of a Relation</vt:lpstr>
      <vt:lpstr>Example</vt:lpstr>
      <vt:lpstr>Example (Network evolution)</vt:lpstr>
      <vt:lpstr>Semantic Pendulum (Cyclic)</vt:lpstr>
      <vt:lpstr>Cyclic Pendulum Example</vt:lpstr>
      <vt:lpstr>PowerPoint Presentation</vt:lpstr>
      <vt:lpstr>Semantic Rules in SWRL</vt:lpstr>
      <vt:lpstr>SWRL Rule structure</vt:lpstr>
      <vt:lpstr>SWRL built-ins</vt:lpstr>
      <vt:lpstr>PowerPoint Presentation</vt:lpstr>
      <vt:lpstr>Examples of SWRL Rules</vt:lpstr>
      <vt:lpstr>Examples of SWRL Rules</vt:lpstr>
      <vt:lpstr>Examples of SWRL Rules</vt:lpstr>
      <vt:lpstr>Examples of SWRL Rules</vt:lpstr>
      <vt:lpstr>See also: rule-based ontology of time</vt:lpstr>
      <vt:lpstr>See also: Ontology with embedded decision 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Semantic Application/Service Architecture (a typical example, see next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SEMANTIC SPACE MANAGEMENT</vt:lpstr>
      <vt:lpstr>PowerPoint Presentation</vt:lpstr>
      <vt:lpstr>PowerPoint Presentation</vt:lpstr>
      <vt:lpstr>PERSONAL SEMANTIC SPACE MANAGEMENT</vt:lpstr>
      <vt:lpstr>PowerPoint Presentation</vt:lpstr>
      <vt:lpstr>PowerPoint Presentation</vt:lpstr>
      <vt:lpstr>PowerPoint Presentation</vt:lpstr>
      <vt:lpstr>Why Semantic Technologies ?</vt:lpstr>
      <vt:lpstr>Download Jess Reasoner for SWRL Rules</vt:lpstr>
      <vt:lpstr>Metasemantic Networks</vt:lpstr>
      <vt:lpstr>PowerPoint Presentation</vt:lpstr>
      <vt:lpstr>PowerPoint Presentation</vt:lpstr>
      <vt:lpstr>PowerPoint Presentation</vt:lpstr>
      <vt:lpstr>PowerPoint Presentation</vt:lpstr>
      <vt:lpstr>Metasemantic Algebra of Contexts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Interpretation in Semantic Web (RDF Reification)</vt:lpstr>
      <vt:lpstr>PowerPoint Presentation</vt:lpstr>
      <vt:lpstr>PowerPoint Presentation</vt:lpstr>
      <vt:lpstr>Interpretation (Decontextualization)</vt:lpstr>
      <vt:lpstr>PowerPoint Presentation</vt:lpstr>
      <vt:lpstr>PowerPoint Presentation</vt:lpstr>
      <vt:lpstr>PowerPoint Presentation</vt:lpstr>
      <vt:lpstr>PowerPoint Presentation</vt:lpstr>
      <vt:lpstr>Summary</vt:lpstr>
      <vt:lpstr>Conclusion</vt:lpstr>
      <vt:lpstr>PowerPoint Presentation</vt:lpstr>
      <vt:lpstr>PowerPoint Presentation</vt:lpstr>
      <vt:lpstr>PowerPoint Presentation</vt:lpstr>
      <vt:lpstr>PowerPoint Presentation</vt:lpstr>
    </vt:vector>
  </TitlesOfParts>
  <Company>University of Jyvaskyla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Semantic Web: State-of-the-Art and Opportunities</dc:title>
  <dc:subject>Tutorial for Industrial Partners (Part 1), April 2004</dc:subject>
  <dc:creator>Vagan Terziyan (ed.)</dc:creator>
  <cp:keywords>Semantic Web, ontology, web services, wireless</cp:keywords>
  <cp:lastModifiedBy>Terziyan, Vagan</cp:lastModifiedBy>
  <cp:revision>1145</cp:revision>
  <cp:lastPrinted>2016-09-26T09:26:10Z</cp:lastPrinted>
  <dcterms:created xsi:type="dcterms:W3CDTF">2003-04-14T04:15:54Z</dcterms:created>
  <dcterms:modified xsi:type="dcterms:W3CDTF">2024-03-15T12:16:09Z</dcterms:modified>
  <cp:category>presentations for companies</cp:category>
</cp:coreProperties>
</file>